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docProps/app.xml" ContentType="application/vnd.openxmlformats-officedocument.extended-properties+xml"/>
  <Override PartName="/docProps/core.xml" ContentType="application/vnd.openxmlformats-package.core-properties+xml"/>
  <Override PartName="/ppt/drawings/vmlDrawing1.vml" ContentType="application/vnd.openxmlformats-officedocument.vmlDrawing"/>
  <Override PartName="/ppt/embeddings/oleObject1.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44" r:id="rId1"/>
  </p:sldMasterIdLst>
  <p:notesMasterIdLst>
    <p:notesMasterId r:id="rId90"/>
  </p:notesMasterIdLst>
  <p:sldIdLst>
    <p:sldId id="352" r:id="rId2"/>
    <p:sldId id="361" r:id="rId3"/>
    <p:sldId id="362" r:id="rId4"/>
    <p:sldId id="363" r:id="rId5"/>
    <p:sldId id="367" r:id="rId6"/>
    <p:sldId id="318" r:id="rId7"/>
    <p:sldId id="320" r:id="rId8"/>
    <p:sldId id="321" r:id="rId9"/>
    <p:sldId id="364" r:id="rId10"/>
    <p:sldId id="353" r:id="rId11"/>
    <p:sldId id="354" r:id="rId12"/>
    <p:sldId id="368" r:id="rId13"/>
    <p:sldId id="365" r:id="rId14"/>
    <p:sldId id="357" r:id="rId15"/>
    <p:sldId id="370" r:id="rId16"/>
    <p:sldId id="371" r:id="rId17"/>
    <p:sldId id="372" r:id="rId18"/>
    <p:sldId id="373" r:id="rId19"/>
    <p:sldId id="375" r:id="rId20"/>
    <p:sldId id="322" r:id="rId21"/>
    <p:sldId id="386" r:id="rId22"/>
    <p:sldId id="380" r:id="rId23"/>
    <p:sldId id="376" r:id="rId24"/>
    <p:sldId id="378" r:id="rId25"/>
    <p:sldId id="330" r:id="rId26"/>
    <p:sldId id="331" r:id="rId27"/>
    <p:sldId id="358" r:id="rId28"/>
    <p:sldId id="383" r:id="rId29"/>
    <p:sldId id="384" r:id="rId30"/>
    <p:sldId id="382" r:id="rId31"/>
    <p:sldId id="387" r:id="rId32"/>
    <p:sldId id="436" r:id="rId33"/>
    <p:sldId id="388" r:id="rId34"/>
    <p:sldId id="389" r:id="rId35"/>
    <p:sldId id="390" r:id="rId36"/>
    <p:sldId id="323" r:id="rId37"/>
    <p:sldId id="385" r:id="rId38"/>
    <p:sldId id="335" r:id="rId39"/>
    <p:sldId id="334" r:id="rId40"/>
    <p:sldId id="332" r:id="rId41"/>
    <p:sldId id="333" r:id="rId42"/>
    <p:sldId id="359" r:id="rId43"/>
    <p:sldId id="339" r:id="rId44"/>
    <p:sldId id="431" r:id="rId45"/>
    <p:sldId id="391" r:id="rId46"/>
    <p:sldId id="392" r:id="rId47"/>
    <p:sldId id="432" r:id="rId48"/>
    <p:sldId id="393" r:id="rId49"/>
    <p:sldId id="394" r:id="rId50"/>
    <p:sldId id="395" r:id="rId51"/>
    <p:sldId id="396" r:id="rId52"/>
    <p:sldId id="397" r:id="rId53"/>
    <p:sldId id="398" r:id="rId54"/>
    <p:sldId id="399" r:id="rId55"/>
    <p:sldId id="400" r:id="rId56"/>
    <p:sldId id="401" r:id="rId57"/>
    <p:sldId id="402" r:id="rId58"/>
    <p:sldId id="403" r:id="rId59"/>
    <p:sldId id="404" r:id="rId60"/>
    <p:sldId id="405" r:id="rId61"/>
    <p:sldId id="406" r:id="rId62"/>
    <p:sldId id="407" r:id="rId63"/>
    <p:sldId id="408" r:id="rId64"/>
    <p:sldId id="409" r:id="rId65"/>
    <p:sldId id="410" r:id="rId66"/>
    <p:sldId id="411" r:id="rId67"/>
    <p:sldId id="412" r:id="rId68"/>
    <p:sldId id="413" r:id="rId69"/>
    <p:sldId id="414" r:id="rId70"/>
    <p:sldId id="415" r:id="rId71"/>
    <p:sldId id="416" r:id="rId72"/>
    <p:sldId id="417" r:id="rId73"/>
    <p:sldId id="418" r:id="rId74"/>
    <p:sldId id="419" r:id="rId75"/>
    <p:sldId id="420" r:id="rId76"/>
    <p:sldId id="421" r:id="rId77"/>
    <p:sldId id="422" r:id="rId78"/>
    <p:sldId id="423" r:id="rId79"/>
    <p:sldId id="424" r:id="rId80"/>
    <p:sldId id="425" r:id="rId81"/>
    <p:sldId id="426" r:id="rId82"/>
    <p:sldId id="427" r:id="rId83"/>
    <p:sldId id="428" r:id="rId84"/>
    <p:sldId id="429" r:id="rId85"/>
    <p:sldId id="430" r:id="rId86"/>
    <p:sldId id="434" r:id="rId87"/>
    <p:sldId id="435" r:id="rId88"/>
    <p:sldId id="433" r:id="rId89"/>
  </p:sldIdLst>
  <p:sldSz cx="9144000" cy="6858000" type="screen4x3"/>
  <p:notesSz cx="6858000" cy="9144000"/>
  <p:defaultTextStyle>
    <a:defPPr>
      <a:defRPr lang="zh-CN"/>
    </a:defPPr>
    <a:lvl1pPr algn="l" rtl="0" eaLnBrk="0" fontAlgn="base" hangingPunct="0">
      <a:spcBef>
        <a:spcPct val="0"/>
      </a:spcBef>
      <a:spcAft>
        <a:spcPct val="0"/>
      </a:spcAft>
      <a:defRPr kumimoji="1" sz="2400" b="1" kern="1200">
        <a:solidFill>
          <a:srgbClr val="0000FF"/>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0"/>
      </a:spcBef>
      <a:spcAft>
        <a:spcPct val="0"/>
      </a:spcAft>
      <a:defRPr kumimoji="1" sz="2400" b="1" kern="1200">
        <a:solidFill>
          <a:srgbClr val="0000FF"/>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0"/>
      </a:spcBef>
      <a:spcAft>
        <a:spcPct val="0"/>
      </a:spcAft>
      <a:defRPr kumimoji="1" sz="2400" b="1" kern="1200">
        <a:solidFill>
          <a:srgbClr val="0000FF"/>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0"/>
      </a:spcBef>
      <a:spcAft>
        <a:spcPct val="0"/>
      </a:spcAft>
      <a:defRPr kumimoji="1" sz="2400" b="1" kern="1200">
        <a:solidFill>
          <a:srgbClr val="0000FF"/>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0"/>
      </a:spcBef>
      <a:spcAft>
        <a:spcPct val="0"/>
      </a:spcAft>
      <a:defRPr kumimoji="1" sz="2400" b="1" kern="1200">
        <a:solidFill>
          <a:srgbClr val="0000FF"/>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b="1" kern="1200">
        <a:solidFill>
          <a:srgbClr val="0000FF"/>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b="1" kern="1200">
        <a:solidFill>
          <a:srgbClr val="0000FF"/>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b="1" kern="1200">
        <a:solidFill>
          <a:srgbClr val="0000FF"/>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b="1" kern="1200">
        <a:solidFill>
          <a:srgbClr val="0000FF"/>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FF7C80"/>
    <a:srgbClr val="00FF00"/>
    <a:srgbClr val="66FF3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191" autoAdjust="0"/>
    <p:restoredTop sz="86402" autoAdjust="0"/>
  </p:normalViewPr>
  <p:slideViewPr>
    <p:cSldViewPr>
      <p:cViewPr varScale="1">
        <p:scale>
          <a:sx n="107" d="100"/>
          <a:sy n="107" d="100"/>
        </p:scale>
        <p:origin x="1592" y="168"/>
      </p:cViewPr>
      <p:guideLst>
        <p:guide orient="horz" pos="2160"/>
        <p:guide pos="2880"/>
      </p:guideLst>
    </p:cSldViewPr>
  </p:slideViewPr>
  <p:outlineViewPr>
    <p:cViewPr>
      <p:scale>
        <a:sx n="33" d="100"/>
        <a:sy n="33" d="100"/>
      </p:scale>
      <p:origin x="0" y="19380"/>
    </p:cViewPr>
  </p:outlineViewPr>
  <p:notesTextViewPr>
    <p:cViewPr>
      <p:scale>
        <a:sx n="75" d="100"/>
        <a:sy n="75"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notesMaster" Target="notesMasters/notesMaster1.xml"/><Relationship Id="rId91" Type="http://schemas.openxmlformats.org/officeDocument/2006/relationships/presProps" Target="presProps.xml"/><Relationship Id="rId92" Type="http://schemas.openxmlformats.org/officeDocument/2006/relationships/viewProps" Target="viewProps.xml"/><Relationship Id="rId93" Type="http://schemas.openxmlformats.org/officeDocument/2006/relationships/theme" Target="theme/theme1.xml"/><Relationship Id="rId94"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9.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b="0">
                <a:solidFill>
                  <a:schemeClr val="tx1"/>
                </a:solidFill>
              </a:defRPr>
            </a:lvl1pPr>
          </a:lstStyle>
          <a:p>
            <a:pPr>
              <a:defRPr/>
            </a:pPr>
            <a:endParaRPr lang="en-US" altLang="zh-CN"/>
          </a:p>
        </p:txBody>
      </p:sp>
      <p:sp>
        <p:nvSpPr>
          <p:cNvPr id="1024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b="0">
                <a:solidFill>
                  <a:schemeClr val="tx1"/>
                </a:solidFill>
              </a:defRPr>
            </a:lvl1pPr>
          </a:lstStyle>
          <a:p>
            <a:pPr>
              <a:defRPr/>
            </a:pPr>
            <a:endParaRPr lang="en-US" altLang="zh-CN"/>
          </a:p>
        </p:txBody>
      </p:sp>
      <p:sp>
        <p:nvSpPr>
          <p:cNvPr id="1843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024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b="0">
                <a:solidFill>
                  <a:schemeClr val="tx1"/>
                </a:solidFill>
              </a:defRPr>
            </a:lvl1pPr>
          </a:lstStyle>
          <a:p>
            <a:pPr>
              <a:defRPr/>
            </a:pPr>
            <a:endParaRPr lang="en-US" altLang="zh-CN"/>
          </a:p>
        </p:txBody>
      </p:sp>
      <p:sp>
        <p:nvSpPr>
          <p:cNvPr id="1024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b="0">
                <a:solidFill>
                  <a:schemeClr val="tx1"/>
                </a:solidFill>
              </a:defRPr>
            </a:lvl1pPr>
          </a:lstStyle>
          <a:p>
            <a:pPr>
              <a:defRPr/>
            </a:pPr>
            <a:fld id="{87CC942F-3799-42DC-BCC8-A236749FF53C}" type="slidenum">
              <a:rPr lang="en-US" altLang="zh-CN"/>
              <a:pPr>
                <a:defRPr/>
              </a:pPr>
              <a:t>‹#›</a:t>
            </a:fld>
            <a:endParaRPr lang="en-US" altLang="zh-CN"/>
          </a:p>
        </p:txBody>
      </p:sp>
    </p:spTree>
    <p:extLst>
      <p:ext uri="{BB962C8B-B14F-4D97-AF65-F5344CB8AC3E}">
        <p14:creationId xmlns:p14="http://schemas.microsoft.com/office/powerpoint/2010/main" val="3362645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6.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7.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9.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0.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6.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7.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8.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9.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3.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基于硬件的猜测执行</a:t>
            </a:r>
          </a:p>
        </p:txBody>
      </p:sp>
      <p:sp>
        <p:nvSpPr>
          <p:cNvPr id="4" name="灯片编号占位符 3"/>
          <p:cNvSpPr>
            <a:spLocks noGrp="1"/>
          </p:cNvSpPr>
          <p:nvPr>
            <p:ph type="sldNum" sz="quarter" idx="5"/>
          </p:nvPr>
        </p:nvSpPr>
        <p:spPr/>
        <p:txBody>
          <a:bodyPr/>
          <a:lstStyle/>
          <a:p>
            <a:pPr>
              <a:defRPr/>
            </a:pPr>
            <a:fld id="{87CC942F-3799-42DC-BCC8-A236749FF53C}" type="slidenum">
              <a:rPr lang="en-US" altLang="zh-CN" smtClean="0"/>
              <a:pPr>
                <a:defRPr/>
              </a:pPr>
              <a:t>1</a:t>
            </a:fld>
            <a:endParaRPr lang="en-US" altLang="zh-CN"/>
          </a:p>
        </p:txBody>
      </p:sp>
    </p:spTree>
    <p:extLst>
      <p:ext uri="{BB962C8B-B14F-4D97-AF65-F5344CB8AC3E}">
        <p14:creationId xmlns:p14="http://schemas.microsoft.com/office/powerpoint/2010/main" val="22505504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 </a:t>
            </a:r>
            <a:r>
              <a:rPr lang="zh-CN" altLang="en-US" dirty="0"/>
              <a:t>最近一次执行的分支与要预测的分支可能不是同一条指令</a:t>
            </a:r>
            <a:endParaRPr lang="en-US" altLang="zh-CN" dirty="0"/>
          </a:p>
          <a:p>
            <a:endParaRPr kumimoji="1" lang="en-US" altLang="zh-CN" dirty="0"/>
          </a:p>
          <a:p>
            <a:r>
              <a:rPr kumimoji="1" lang="zh-CN" altLang="en-US" dirty="0"/>
              <a:t>要考虑相关跳转指令的结果</a:t>
            </a:r>
            <a:endParaRPr kumimoji="1" lang="en-US" altLang="zh-CN" dirty="0"/>
          </a:p>
          <a:p>
            <a:r>
              <a:rPr kumimoji="1" lang="zh-CN" altLang="en-US" dirty="0"/>
              <a:t>根据上一个指令是跳还是不跳分别用一个转移预测期</a:t>
            </a:r>
          </a:p>
        </p:txBody>
      </p:sp>
      <p:sp>
        <p:nvSpPr>
          <p:cNvPr id="4" name="灯片编号占位符 3"/>
          <p:cNvSpPr>
            <a:spLocks noGrp="1"/>
          </p:cNvSpPr>
          <p:nvPr>
            <p:ph type="sldNum" sz="quarter" idx="5"/>
          </p:nvPr>
        </p:nvSpPr>
        <p:spPr/>
        <p:txBody>
          <a:bodyPr/>
          <a:lstStyle/>
          <a:p>
            <a:pPr>
              <a:defRPr/>
            </a:pPr>
            <a:fld id="{87CC942F-3799-42DC-BCC8-A236749FF53C}" type="slidenum">
              <a:rPr lang="en-US" altLang="zh-CN" smtClean="0"/>
              <a:pPr>
                <a:defRPr/>
              </a:pPr>
              <a:t>18</a:t>
            </a:fld>
            <a:endParaRPr lang="en-US" altLang="zh-CN"/>
          </a:p>
        </p:txBody>
      </p:sp>
    </p:spTree>
    <p:extLst>
      <p:ext uri="{BB962C8B-B14F-4D97-AF65-F5344CB8AC3E}">
        <p14:creationId xmlns:p14="http://schemas.microsoft.com/office/powerpoint/2010/main" val="38391086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还是一位预测器，只是</a:t>
            </a:r>
            <a:r>
              <a:rPr kumimoji="1" lang="en-US" altLang="zh-CN" dirty="0"/>
              <a:t>no</a:t>
            </a:r>
            <a:r>
              <a:rPr kumimoji="1" lang="zh-CN" altLang="en-US" dirty="0"/>
              <a:t>的时候用前面的预测值，</a:t>
            </a:r>
            <a:r>
              <a:rPr kumimoji="1" lang="en-US" altLang="zh-CN" dirty="0"/>
              <a:t>t</a:t>
            </a:r>
            <a:r>
              <a:rPr kumimoji="1" lang="zh-CN" altLang="en-US" dirty="0"/>
              <a:t>的时候用后面的</a:t>
            </a:r>
            <a:endParaRPr kumimoji="1" lang="en-US" altLang="zh-CN" dirty="0"/>
          </a:p>
          <a:p>
            <a:endParaRPr kumimoji="1" lang="en-US" altLang="zh-CN" dirty="0"/>
          </a:p>
          <a:p>
            <a:r>
              <a:rPr lang="zh-CN" altLang="en-US" dirty="0"/>
              <a:t>记为（</a:t>
            </a:r>
            <a:r>
              <a:rPr lang="en-US" altLang="zh-CN" dirty="0"/>
              <a:t>1</a:t>
            </a:r>
            <a:r>
              <a:rPr lang="zh-CN" altLang="en-US" dirty="0"/>
              <a:t>，</a:t>
            </a:r>
            <a:r>
              <a:rPr lang="en-US" altLang="zh-CN" dirty="0"/>
              <a:t>1</a:t>
            </a:r>
            <a:r>
              <a:rPr lang="zh-CN" altLang="en-US" dirty="0"/>
              <a:t>）预测器，即根据最近一次分支的行为来选择一对</a:t>
            </a:r>
            <a:r>
              <a:rPr lang="en-US" altLang="zh-CN" dirty="0"/>
              <a:t>1-</a:t>
            </a:r>
            <a:r>
              <a:rPr lang="en" altLang="zh-CN" dirty="0"/>
              <a:t>bit</a:t>
            </a:r>
            <a:r>
              <a:rPr lang="zh-CN" altLang="en-US" dirty="0"/>
              <a:t>预测器中的一个。 </a:t>
            </a:r>
            <a:r>
              <a:rPr lang="en-US" altLang="zh-CN" dirty="0"/>
              <a:t>• </a:t>
            </a:r>
            <a:r>
              <a:rPr lang="zh-CN" altLang="en-US" dirty="0"/>
              <a:t>更一般的表示为（</a:t>
            </a:r>
            <a:r>
              <a:rPr lang="en" altLang="zh-CN" dirty="0"/>
              <a:t>m, n)</a:t>
            </a:r>
            <a:r>
              <a:rPr lang="zh-CN" altLang="en" dirty="0"/>
              <a:t>，</a:t>
            </a:r>
            <a:r>
              <a:rPr lang="zh-CN" altLang="en-US" dirty="0"/>
              <a:t>即根据最近的</a:t>
            </a:r>
            <a:r>
              <a:rPr lang="en" altLang="zh-CN" dirty="0"/>
              <a:t>m</a:t>
            </a:r>
            <a:r>
              <a:rPr lang="zh-CN" altLang="en-US" dirty="0"/>
              <a:t>个分支，从</a:t>
            </a:r>
            <a:r>
              <a:rPr lang="en-US" altLang="zh-CN" dirty="0"/>
              <a:t>2</a:t>
            </a:r>
            <a:r>
              <a:rPr lang="en" altLang="zh-CN" dirty="0"/>
              <a:t>m</a:t>
            </a:r>
            <a:r>
              <a:rPr lang="zh-CN" altLang="en-US" dirty="0"/>
              <a:t>个分支预测器中选择预测器，每个预测器的位数为</a:t>
            </a:r>
            <a:r>
              <a:rPr lang="en" altLang="zh-CN" dirty="0"/>
              <a:t>n</a:t>
            </a:r>
            <a:endParaRPr kumimoji="1" lang="zh-CN" altLang="en-US" dirty="0"/>
          </a:p>
        </p:txBody>
      </p:sp>
      <p:sp>
        <p:nvSpPr>
          <p:cNvPr id="4" name="灯片编号占位符 3"/>
          <p:cNvSpPr>
            <a:spLocks noGrp="1"/>
          </p:cNvSpPr>
          <p:nvPr>
            <p:ph type="sldNum" sz="quarter" idx="5"/>
          </p:nvPr>
        </p:nvSpPr>
        <p:spPr/>
        <p:txBody>
          <a:bodyPr/>
          <a:lstStyle/>
          <a:p>
            <a:pPr>
              <a:defRPr/>
            </a:pPr>
            <a:fld id="{87CC942F-3799-42DC-BCC8-A236749FF53C}" type="slidenum">
              <a:rPr lang="en-US" altLang="zh-CN" smtClean="0"/>
              <a:pPr>
                <a:defRPr/>
              </a:pPr>
              <a:t>19</a:t>
            </a:fld>
            <a:endParaRPr lang="en-US" altLang="zh-CN"/>
          </a:p>
        </p:txBody>
      </p:sp>
    </p:spTree>
    <p:extLst>
      <p:ext uri="{BB962C8B-B14F-4D97-AF65-F5344CB8AC3E}">
        <p14:creationId xmlns:p14="http://schemas.microsoft.com/office/powerpoint/2010/main" val="10178064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大循环 </a:t>
            </a:r>
            <a:r>
              <a:rPr kumimoji="1" lang="en-US" altLang="zh-CN" dirty="0"/>
              <a:t>PC</a:t>
            </a:r>
            <a:r>
              <a:rPr kumimoji="1" lang="zh-CN" altLang="en-US" dirty="0"/>
              <a:t>后面是一样的但是前面不一样  大循环和小循环用了同一个转移预测器</a:t>
            </a:r>
            <a:endParaRPr kumimoji="1" lang="en-US" altLang="zh-CN" dirty="0"/>
          </a:p>
          <a:p>
            <a:endParaRPr kumimoji="1" lang="en-US" altLang="zh-CN" dirty="0"/>
          </a:p>
          <a:p>
            <a:r>
              <a:rPr kumimoji="1" lang="zh-CN" altLang="en-US" dirty="0"/>
              <a:t>行为不一样，把预测器改掉了  互相干扰</a:t>
            </a:r>
          </a:p>
        </p:txBody>
      </p:sp>
      <p:sp>
        <p:nvSpPr>
          <p:cNvPr id="4" name="灯片编号占位符 3"/>
          <p:cNvSpPr>
            <a:spLocks noGrp="1"/>
          </p:cNvSpPr>
          <p:nvPr>
            <p:ph type="sldNum" sz="quarter" idx="5"/>
          </p:nvPr>
        </p:nvSpPr>
        <p:spPr/>
        <p:txBody>
          <a:bodyPr/>
          <a:lstStyle/>
          <a:p>
            <a:pPr>
              <a:defRPr/>
            </a:pPr>
            <a:fld id="{87CC942F-3799-42DC-BCC8-A236749FF53C}" type="slidenum">
              <a:rPr lang="en-US" altLang="zh-CN" smtClean="0"/>
              <a:pPr>
                <a:defRPr/>
              </a:pPr>
              <a:t>24</a:t>
            </a:fld>
            <a:endParaRPr lang="en-US" altLang="zh-CN"/>
          </a:p>
        </p:txBody>
      </p:sp>
    </p:spTree>
    <p:extLst>
      <p:ext uri="{BB962C8B-B14F-4D97-AF65-F5344CB8AC3E}">
        <p14:creationId xmlns:p14="http://schemas.microsoft.com/office/powerpoint/2010/main" val="7039081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87CC942F-3799-42DC-BCC8-A236749FF53C}" type="slidenum">
              <a:rPr lang="en-US" altLang="zh-CN" smtClean="0"/>
              <a:pPr>
                <a:defRPr/>
              </a:pPr>
              <a:t>26</a:t>
            </a:fld>
            <a:endParaRPr lang="en-US" altLang="zh-CN"/>
          </a:p>
        </p:txBody>
      </p:sp>
    </p:spTree>
    <p:extLst>
      <p:ext uri="{BB962C8B-B14F-4D97-AF65-F5344CB8AC3E}">
        <p14:creationId xmlns:p14="http://schemas.microsoft.com/office/powerpoint/2010/main" val="32249234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87CC942F-3799-42DC-BCC8-A236749FF53C}" type="slidenum">
              <a:rPr lang="en-US" altLang="zh-CN" smtClean="0"/>
              <a:pPr>
                <a:defRPr/>
              </a:pPr>
              <a:t>27</a:t>
            </a:fld>
            <a:endParaRPr lang="en-US" altLang="zh-CN"/>
          </a:p>
        </p:txBody>
      </p:sp>
    </p:spTree>
    <p:extLst>
      <p:ext uri="{BB962C8B-B14F-4D97-AF65-F5344CB8AC3E}">
        <p14:creationId xmlns:p14="http://schemas.microsoft.com/office/powerpoint/2010/main" val="29964872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Comic Sans MS" panose="030F0702030302020204" pitchFamily="66" charset="0"/>
            </a:endParaRPr>
          </a:p>
        </p:txBody>
      </p:sp>
    </p:spTree>
    <p:extLst>
      <p:ext uri="{BB962C8B-B14F-4D97-AF65-F5344CB8AC3E}">
        <p14:creationId xmlns:p14="http://schemas.microsoft.com/office/powerpoint/2010/main" val="5613395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Comic Sans MS" panose="030F0702030302020204" pitchFamily="66" charset="0"/>
            </a:endParaRPr>
          </a:p>
        </p:txBody>
      </p:sp>
    </p:spTree>
    <p:extLst>
      <p:ext uri="{BB962C8B-B14F-4D97-AF65-F5344CB8AC3E}">
        <p14:creationId xmlns:p14="http://schemas.microsoft.com/office/powerpoint/2010/main" val="39135107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Comic Sans MS" panose="030F0702030302020204" pitchFamily="66" charset="0"/>
            </a:endParaRPr>
          </a:p>
        </p:txBody>
      </p:sp>
    </p:spTree>
    <p:extLst>
      <p:ext uri="{BB962C8B-B14F-4D97-AF65-F5344CB8AC3E}">
        <p14:creationId xmlns:p14="http://schemas.microsoft.com/office/powerpoint/2010/main" val="10146144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04348FEB-A0F8-46E3-95D7-A30EBA3D9C0A}" type="datetime3">
              <a:rPr lang="en-US" smtClean="0"/>
              <a:t>16 December 2024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31</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32377264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由部分</a:t>
            </a:r>
            <a:r>
              <a:rPr lang="en-US" altLang="zh-CN" dirty="0"/>
              <a:t>PC</a:t>
            </a:r>
            <a:r>
              <a:rPr lang="zh-CN" altLang="en-US" dirty="0"/>
              <a:t>直接索引的</a:t>
            </a:r>
            <a:r>
              <a:rPr lang="en-US" altLang="zh-CN" dirty="0"/>
              <a:t>3-bits</a:t>
            </a:r>
            <a:r>
              <a:rPr lang="zh-CN" altLang="en-US" dirty="0"/>
              <a:t>饱和计数器，充当本地预测器。与一般的饱和计数器不同，附带了一个</a:t>
            </a:r>
            <a:r>
              <a:rPr lang="en-US" altLang="zh-CN" dirty="0"/>
              <a:t>m</a:t>
            </a:r>
            <a:r>
              <a:rPr lang="zh-CN" altLang="en-US" dirty="0"/>
              <a:t>位</a:t>
            </a:r>
            <a:r>
              <a:rPr lang="en-US" altLang="zh-CN" dirty="0"/>
              <a:t>(meta-predictor </a:t>
            </a:r>
            <a:r>
              <a:rPr lang="zh-CN" altLang="en-US" dirty="0"/>
              <a:t>代表全局预测器的有效性</a:t>
            </a:r>
            <a:r>
              <a:rPr lang="en-US" altLang="zh-CN" dirty="0"/>
              <a:t>)</a:t>
            </a:r>
            <a:r>
              <a:rPr lang="zh-CN" altLang="en-US" dirty="0"/>
              <a:t>。右边的四个部分是四个类似</a:t>
            </a:r>
            <a:r>
              <a:rPr lang="en-US" altLang="zh-CN" dirty="0" err="1"/>
              <a:t>Gshare</a:t>
            </a:r>
            <a:r>
              <a:rPr lang="zh-CN" altLang="en-US" dirty="0"/>
              <a:t>的预测器，把本地</a:t>
            </a:r>
            <a:r>
              <a:rPr lang="en-US" altLang="zh-CN" dirty="0"/>
              <a:t>PC</a:t>
            </a:r>
            <a:r>
              <a:rPr lang="zh-CN" altLang="en-US" dirty="0"/>
              <a:t>和全局分支历史通过</a:t>
            </a:r>
            <a:r>
              <a:rPr lang="en-US" altLang="zh-CN" dirty="0"/>
              <a:t>Hash</a:t>
            </a:r>
            <a:r>
              <a:rPr lang="zh-CN" altLang="en-US" dirty="0"/>
              <a:t>结合到一起。其中心思想在于构造一个竞争预测器以本地的预测作为基础，而使用带有全局分支信息的多个作用条件更强的预测器作为辅助，辅助预测器适用的作用条件越强，其预测的上下文越具体，其预测在和其他预测器竞争时可信度越高。这样就在进入和脱离特定上下文时减少了惯性，而在上下文具有典型的特征时作出准确的预测。在预测时，</a:t>
            </a:r>
            <a:r>
              <a:rPr lang="en-US" altLang="zh-CN" dirty="0"/>
              <a:t>PC</a:t>
            </a:r>
            <a:r>
              <a:rPr lang="zh-CN" altLang="en-US" dirty="0"/>
              <a:t>和不同长度的全局分支历史通过索引</a:t>
            </a:r>
            <a:r>
              <a:rPr lang="en-US" altLang="zh-CN" dirty="0"/>
              <a:t>Hash(</a:t>
            </a:r>
            <a:r>
              <a:rPr lang="zh-CN" altLang="en-US" dirty="0"/>
              <a:t>此处是带折叠的</a:t>
            </a:r>
            <a:r>
              <a:rPr lang="en-US" altLang="zh-CN" dirty="0"/>
              <a:t>XOR)</a:t>
            </a:r>
            <a:r>
              <a:rPr lang="zh-CN" altLang="en-US" dirty="0"/>
              <a:t>得到索引值，而后得到饱和计数器</a:t>
            </a:r>
            <a:r>
              <a:rPr lang="en-US" altLang="zh-CN" dirty="0" err="1"/>
              <a:t>ctr</a:t>
            </a:r>
            <a:r>
              <a:rPr lang="zh-CN" altLang="en-US" dirty="0"/>
              <a:t>值，</a:t>
            </a:r>
            <a:r>
              <a:rPr lang="en-US" altLang="zh-CN" dirty="0"/>
              <a:t>8-bit</a:t>
            </a:r>
            <a:r>
              <a:rPr lang="zh-CN" altLang="en-US" dirty="0"/>
              <a:t>的</a:t>
            </a:r>
            <a:r>
              <a:rPr lang="en-US" altLang="zh-CN" dirty="0"/>
              <a:t>tag</a:t>
            </a:r>
            <a:r>
              <a:rPr lang="zh-CN" altLang="en-US" dirty="0"/>
              <a:t>值和</a:t>
            </a:r>
            <a:r>
              <a:rPr lang="en-US" altLang="zh-CN" dirty="0"/>
              <a:t>u(useful </a:t>
            </a:r>
            <a:r>
              <a:rPr lang="zh-CN" altLang="en-US" dirty="0"/>
              <a:t>代表记录的有效性</a:t>
            </a:r>
            <a:r>
              <a:rPr lang="en-US" altLang="zh-CN" dirty="0"/>
              <a:t>)</a:t>
            </a:r>
            <a:r>
              <a:rPr lang="zh-CN" altLang="en-US" dirty="0"/>
              <a:t>值，同时</a:t>
            </a:r>
            <a:r>
              <a:rPr lang="en-US" altLang="zh-CN" dirty="0"/>
              <a:t>PC</a:t>
            </a:r>
            <a:r>
              <a:rPr lang="zh-CN" altLang="en-US" dirty="0"/>
              <a:t>和不同长度的全局分支历史通过校验</a:t>
            </a:r>
            <a:r>
              <a:rPr lang="en-US" altLang="zh-CN" dirty="0"/>
              <a:t>Hash(</a:t>
            </a:r>
            <a:r>
              <a:rPr lang="zh-CN" altLang="en-US" dirty="0"/>
              <a:t>随便起的名字，是图上右边的</a:t>
            </a:r>
            <a:r>
              <a:rPr lang="en-US" altLang="zh-CN" dirty="0"/>
              <a:t>hash</a:t>
            </a:r>
            <a:r>
              <a:rPr lang="zh-CN" altLang="en-US" dirty="0"/>
              <a:t>函数，用于校验的</a:t>
            </a:r>
            <a:r>
              <a:rPr lang="en-US" altLang="zh-CN" dirty="0"/>
              <a:t>hash</a:t>
            </a:r>
            <a:r>
              <a:rPr lang="zh-CN" altLang="en-US" dirty="0"/>
              <a:t>函数和用于索引的函数是不同的</a:t>
            </a:r>
            <a:r>
              <a:rPr lang="en-US" altLang="zh-CN" dirty="0"/>
              <a:t>)</a:t>
            </a:r>
            <a:r>
              <a:rPr lang="zh-CN" altLang="en-US" dirty="0"/>
              <a:t>得到</a:t>
            </a:r>
            <a:r>
              <a:rPr lang="en-US" altLang="zh-CN" dirty="0"/>
              <a:t>8-bit</a:t>
            </a:r>
            <a:r>
              <a:rPr lang="zh-CN" altLang="en-US" dirty="0"/>
              <a:t>校验值，比较该值和查找表中的</a:t>
            </a:r>
            <a:r>
              <a:rPr lang="en-US" altLang="zh-CN" dirty="0"/>
              <a:t>tag</a:t>
            </a:r>
            <a:r>
              <a:rPr lang="zh-CN" altLang="en-US" dirty="0"/>
              <a:t>值，如果两者相同则控制底部的</a:t>
            </a:r>
            <a:r>
              <a:rPr lang="en-US" altLang="zh-CN" dirty="0"/>
              <a:t>Mux</a:t>
            </a:r>
            <a:r>
              <a:rPr lang="zh-CN" altLang="en-US" dirty="0"/>
              <a:t>选择</a:t>
            </a:r>
            <a:r>
              <a:rPr lang="en-US" altLang="zh-CN" dirty="0"/>
              <a:t>Mux</a:t>
            </a:r>
            <a:r>
              <a:rPr lang="zh-CN" altLang="en-US" dirty="0"/>
              <a:t>右边输入</a:t>
            </a:r>
            <a:r>
              <a:rPr lang="en-US" altLang="zh-CN" dirty="0"/>
              <a:t>(</a:t>
            </a:r>
            <a:r>
              <a:rPr lang="en-US" altLang="zh-CN" dirty="0" err="1"/>
              <a:t>ctr</a:t>
            </a:r>
            <a:r>
              <a:rPr lang="zh-CN" altLang="en-US" dirty="0"/>
              <a:t>高位的输出</a:t>
            </a:r>
            <a:r>
              <a:rPr lang="en-US" altLang="zh-CN" dirty="0"/>
              <a:t>)</a:t>
            </a:r>
            <a:r>
              <a:rPr lang="zh-CN" altLang="en-US" dirty="0"/>
              <a:t>，如该不同则选择</a:t>
            </a:r>
            <a:r>
              <a:rPr lang="en-US" altLang="zh-CN" dirty="0"/>
              <a:t>Mux</a:t>
            </a:r>
            <a:r>
              <a:rPr lang="zh-CN" altLang="en-US" dirty="0"/>
              <a:t>左边输入的值</a:t>
            </a:r>
            <a:r>
              <a:rPr lang="en-US" altLang="zh-CN" dirty="0"/>
              <a:t>(</a:t>
            </a:r>
            <a:r>
              <a:rPr lang="zh-CN" altLang="en-US" dirty="0"/>
              <a:t>前一级传入输出</a:t>
            </a:r>
            <a:r>
              <a:rPr lang="en-US" altLang="zh-CN" dirty="0"/>
              <a:t>)</a:t>
            </a:r>
            <a:r>
              <a:rPr lang="zh-CN" altLang="en-US" dirty="0"/>
              <a:t>。这样预测器则总会选择</a:t>
            </a:r>
            <a:r>
              <a:rPr lang="en-US" altLang="zh-CN" dirty="0"/>
              <a:t>tag</a:t>
            </a:r>
            <a:r>
              <a:rPr lang="zh-CN" altLang="en-US" dirty="0"/>
              <a:t>和</a:t>
            </a:r>
            <a:r>
              <a:rPr lang="en-US" altLang="zh-CN" dirty="0"/>
              <a:t>Hash</a:t>
            </a:r>
            <a:r>
              <a:rPr lang="zh-CN" altLang="en-US" dirty="0"/>
              <a:t>输出命中的具有最长全局分支历史的预测器的预测结果，如果</a:t>
            </a:r>
            <a:r>
              <a:rPr lang="en-US" altLang="zh-CN" dirty="0"/>
              <a:t>tag</a:t>
            </a:r>
            <a:r>
              <a:rPr lang="zh-CN" altLang="en-US" dirty="0"/>
              <a:t>一个都没命中，则选择本地预测器结果。</a:t>
            </a:r>
          </a:p>
        </p:txBody>
      </p:sp>
      <p:sp>
        <p:nvSpPr>
          <p:cNvPr id="4" name="灯片编号占位符 3"/>
          <p:cNvSpPr>
            <a:spLocks noGrp="1"/>
          </p:cNvSpPr>
          <p:nvPr>
            <p:ph type="sldNum" sz="quarter" idx="10"/>
          </p:nvPr>
        </p:nvSpPr>
        <p:spPr/>
        <p:txBody>
          <a:bodyPr/>
          <a:lstStyle/>
          <a:p>
            <a:pPr>
              <a:defRPr/>
            </a:pPr>
            <a:fld id="{87CC942F-3799-42DC-BCC8-A236749FF53C}" type="slidenum">
              <a:rPr lang="en-US" altLang="zh-CN" smtClean="0"/>
              <a:pPr>
                <a:defRPr/>
              </a:pPr>
              <a:t>32</a:t>
            </a:fld>
            <a:endParaRPr lang="en-US" altLang="zh-CN"/>
          </a:p>
        </p:txBody>
      </p:sp>
    </p:spTree>
    <p:extLst>
      <p:ext uri="{BB962C8B-B14F-4D97-AF65-F5344CB8AC3E}">
        <p14:creationId xmlns:p14="http://schemas.microsoft.com/office/powerpoint/2010/main" val="35763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每一条指令记录了上一次跳转的结果</a:t>
            </a:r>
          </a:p>
        </p:txBody>
      </p:sp>
      <p:sp>
        <p:nvSpPr>
          <p:cNvPr id="4" name="灯片编号占位符 3"/>
          <p:cNvSpPr>
            <a:spLocks noGrp="1"/>
          </p:cNvSpPr>
          <p:nvPr>
            <p:ph type="sldNum" sz="quarter" idx="5"/>
          </p:nvPr>
        </p:nvSpPr>
        <p:spPr/>
        <p:txBody>
          <a:bodyPr/>
          <a:lstStyle/>
          <a:p>
            <a:pPr>
              <a:defRPr/>
            </a:pPr>
            <a:fld id="{87CC942F-3799-42DC-BCC8-A236749FF53C}" type="slidenum">
              <a:rPr lang="en-US" altLang="zh-CN" smtClean="0"/>
              <a:pPr>
                <a:defRPr/>
              </a:pPr>
              <a:t>6</a:t>
            </a:fld>
            <a:endParaRPr lang="en-US" altLang="zh-CN"/>
          </a:p>
        </p:txBody>
      </p:sp>
    </p:spTree>
    <p:extLst>
      <p:ext uri="{BB962C8B-B14F-4D97-AF65-F5344CB8AC3E}">
        <p14:creationId xmlns:p14="http://schemas.microsoft.com/office/powerpoint/2010/main" val="25523846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5349ECF5-07B8-4A3D-969A-7FABAA85A45F}" type="datetime3">
              <a:rPr lang="en-US" smtClean="0"/>
              <a:t>16 December 2024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33</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177404855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5349ECF5-07B8-4A3D-969A-7FABAA85A45F}" type="datetime3">
              <a:rPr lang="en-US" smtClean="0"/>
              <a:t>16 December 2024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34</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14547537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5349ECF5-07B8-4A3D-969A-7FABAA85A45F}" type="datetime3">
              <a:rPr lang="en-US" smtClean="0"/>
              <a:t>16 December 2024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35</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343413112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把上一次跳转的</a:t>
            </a:r>
            <a:r>
              <a:rPr kumimoji="1" lang="en-US" altLang="zh-CN" dirty="0"/>
              <a:t>pc</a:t>
            </a:r>
            <a:r>
              <a:rPr kumimoji="1" lang="zh-CN" altLang="en-US" dirty="0"/>
              <a:t>值给记录下来</a:t>
            </a:r>
          </a:p>
        </p:txBody>
      </p:sp>
      <p:sp>
        <p:nvSpPr>
          <p:cNvPr id="4" name="灯片编号占位符 3"/>
          <p:cNvSpPr>
            <a:spLocks noGrp="1"/>
          </p:cNvSpPr>
          <p:nvPr>
            <p:ph type="sldNum" sz="quarter" idx="5"/>
          </p:nvPr>
        </p:nvSpPr>
        <p:spPr/>
        <p:txBody>
          <a:bodyPr/>
          <a:lstStyle/>
          <a:p>
            <a:pPr>
              <a:defRPr/>
            </a:pPr>
            <a:fld id="{87CC942F-3799-42DC-BCC8-A236749FF53C}" type="slidenum">
              <a:rPr lang="en-US" altLang="zh-CN" smtClean="0"/>
              <a:pPr>
                <a:defRPr/>
              </a:pPr>
              <a:t>36</a:t>
            </a:fld>
            <a:endParaRPr lang="en-US" altLang="zh-CN"/>
          </a:p>
        </p:txBody>
      </p:sp>
    </p:spTree>
    <p:extLst>
      <p:ext uri="{BB962C8B-B14F-4D97-AF65-F5344CB8AC3E}">
        <p14:creationId xmlns:p14="http://schemas.microsoft.com/office/powerpoint/2010/main" val="41412644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a:latin typeface="Comic Sans MS" panose="030F0702030302020204" pitchFamily="66" charset="0"/>
            </a:endParaRPr>
          </a:p>
        </p:txBody>
      </p:sp>
    </p:spTree>
    <p:extLst>
      <p:ext uri="{BB962C8B-B14F-4D97-AF65-F5344CB8AC3E}">
        <p14:creationId xmlns:p14="http://schemas.microsoft.com/office/powerpoint/2010/main" val="12456394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BA91F3C1-4B2C-4D1B-A1D8-8FEBD3FC23D2}" type="slidenum">
              <a:rPr lang="en-US" altLang="zh-CN" sz="1300" smtClean="0"/>
              <a:pPr>
                <a:spcBef>
                  <a:spcPct val="0"/>
                </a:spcBef>
              </a:pPr>
              <a:t>44</a:t>
            </a:fld>
            <a:endParaRPr lang="en-US" altLang="zh-CN" sz="1300"/>
          </a:p>
        </p:txBody>
      </p:sp>
      <p:sp>
        <p:nvSpPr>
          <p:cNvPr id="19459" name="Rectangle 2"/>
          <p:cNvSpPr>
            <a:spLocks noGrp="1" noRot="1" noChangeAspect="1" noChangeArrowheads="1" noTextEdit="1"/>
          </p:cNvSpPr>
          <p:nvPr>
            <p:ph type="sldImg"/>
          </p:nvPr>
        </p:nvSpPr>
        <p:spPr>
          <a:xfrm>
            <a:off x="992188" y="768350"/>
            <a:ext cx="5114925" cy="3836988"/>
          </a:xfrm>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293417114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DA24C58-C1F8-4188-AFA6-077624EB8D7E}" type="slidenum">
              <a:rPr lang="en-US" altLang="zh-CN" sz="1300" smtClean="0"/>
              <a:pPr>
                <a:spcBef>
                  <a:spcPct val="0"/>
                </a:spcBef>
              </a:pPr>
              <a:t>45</a:t>
            </a:fld>
            <a:endParaRPr lang="en-US" altLang="zh-CN" sz="1300"/>
          </a:p>
        </p:txBody>
      </p:sp>
      <p:sp>
        <p:nvSpPr>
          <p:cNvPr id="21507" name="Rectangle 2"/>
          <p:cNvSpPr>
            <a:spLocks noGrp="1" noRot="1" noChangeAspect="1" noChangeArrowheads="1" noTextEdit="1"/>
          </p:cNvSpPr>
          <p:nvPr>
            <p:ph type="sldImg"/>
          </p:nvPr>
        </p:nvSpPr>
        <p:spPr>
          <a:xfrm>
            <a:off x="992188" y="768350"/>
            <a:ext cx="5114925" cy="3836988"/>
          </a:xfrm>
          <a:ln/>
        </p:spPr>
      </p:sp>
      <p:sp>
        <p:nvSpPr>
          <p:cNvPr id="21508" name="Rectangle 3"/>
          <p:cNvSpPr>
            <a:spLocks noGrp="1" noChangeArrowheads="1"/>
          </p:cNvSpPr>
          <p:nvPr>
            <p:ph type="body" idx="1"/>
          </p:nvPr>
        </p:nvSpPr>
        <p:spPr>
          <a:xfrm>
            <a:off x="792163" y="4713288"/>
            <a:ext cx="5962650" cy="4675187"/>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800">
                <a:latin typeface="Arial" panose="020B0604020202020204" pitchFamily="34" charset="0"/>
              </a:rPr>
              <a:t>We talked about Tomasulo algorithm and found that it gets better performance than scoreboard, but it’s not good enough for ILP exploration.</a:t>
            </a:r>
          </a:p>
          <a:p>
            <a:pPr eaLnBrk="1" hangingPunct="1"/>
            <a:endParaRPr lang="en-US" altLang="zh-CN" sz="1800">
              <a:latin typeface="Arial" panose="020B0604020202020204" pitchFamily="34" charset="0"/>
            </a:endParaRPr>
          </a:p>
          <a:p>
            <a:pPr eaLnBrk="1" hangingPunct="1"/>
            <a:r>
              <a:rPr lang="en-US" altLang="zh-CN" sz="1800">
                <a:latin typeface="Arial" panose="020B0604020202020204" pitchFamily="34" charset="0"/>
              </a:rPr>
              <a:t>In spite of Non-precise interrupts, it can only provide partially overlapped basic blocks, which means</a:t>
            </a:r>
          </a:p>
          <a:p>
            <a:pPr eaLnBrk="1" hangingPunct="1"/>
            <a:r>
              <a:rPr lang="en-US" altLang="zh-CN" sz="1800">
                <a:latin typeface="Arial" panose="020B0604020202020204" pitchFamily="34" charset="0"/>
              </a:rPr>
              <a:t>1) Next basic block can be issued before a branch is resolved. </a:t>
            </a:r>
          </a:p>
          <a:p>
            <a:pPr eaLnBrk="1" hangingPunct="1"/>
            <a:r>
              <a:rPr lang="en-US" altLang="zh-CN" sz="1800">
                <a:latin typeface="Arial" panose="020B0604020202020204" pitchFamily="34" charset="0"/>
              </a:rPr>
              <a:t>2) Integer instructions in successor basic block can go ahead beyond the FP operations in previous block.</a:t>
            </a:r>
          </a:p>
          <a:p>
            <a:pPr eaLnBrk="1" hangingPunct="1"/>
            <a:r>
              <a:rPr lang="en-US" altLang="zh-CN" sz="1800">
                <a:latin typeface="Arial" panose="020B0604020202020204" pitchFamily="34" charset="0"/>
              </a:rPr>
              <a:t>But it requires that a branch is resolved before actually executing any instruction in the successor basic block.</a:t>
            </a:r>
          </a:p>
        </p:txBody>
      </p:sp>
    </p:spTree>
    <p:extLst>
      <p:ext uri="{BB962C8B-B14F-4D97-AF65-F5344CB8AC3E}">
        <p14:creationId xmlns:p14="http://schemas.microsoft.com/office/powerpoint/2010/main" val="16170969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AF6C307-025E-4657-9121-EC44745D4450}" type="slidenum">
              <a:rPr lang="en-US" altLang="zh-CN" sz="1300" smtClean="0"/>
              <a:pPr>
                <a:spcBef>
                  <a:spcPct val="0"/>
                </a:spcBef>
              </a:pPr>
              <a:t>46</a:t>
            </a:fld>
            <a:endParaRPr lang="en-US" altLang="zh-CN" sz="1300"/>
          </a:p>
        </p:txBody>
      </p:sp>
      <p:sp>
        <p:nvSpPr>
          <p:cNvPr id="23555" name="Rectangle 2"/>
          <p:cNvSpPr>
            <a:spLocks noGrp="1" noRot="1" noChangeAspect="1" noChangeArrowheads="1" noTextEdit="1"/>
          </p:cNvSpPr>
          <p:nvPr>
            <p:ph type="sldImg"/>
          </p:nvPr>
        </p:nvSpPr>
        <p:spPr>
          <a:xfrm>
            <a:off x="992188" y="768350"/>
            <a:ext cx="5114925" cy="3836988"/>
          </a:xfrm>
          <a:ln/>
        </p:spPr>
      </p:sp>
      <p:sp>
        <p:nvSpPr>
          <p:cNvPr id="23556" name="Rectangle 3"/>
          <p:cNvSpPr>
            <a:spLocks noGrp="1" noChangeArrowheads="1"/>
          </p:cNvSpPr>
          <p:nvPr>
            <p:ph type="body" idx="1"/>
          </p:nvPr>
        </p:nvSpPr>
        <p:spPr>
          <a:xfrm>
            <a:off x="269875" y="4713288"/>
            <a:ext cx="6829425" cy="55213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lnSpc>
                <a:spcPct val="90000"/>
              </a:lnSpc>
            </a:pPr>
            <a:r>
              <a:rPr lang="en-US" altLang="zh-CN" sz="1600">
                <a:latin typeface="Arial" panose="020B0604020202020204" pitchFamily="34" charset="0"/>
              </a:rPr>
              <a:t>We talked about using dynamic branch predictor to increase predict accuracy, so that we can decrease the stalls due to control hazards.</a:t>
            </a:r>
          </a:p>
          <a:p>
            <a:pPr marL="228600" indent="-228600" eaLnBrk="1" hangingPunct="1">
              <a:lnSpc>
                <a:spcPct val="90000"/>
              </a:lnSpc>
            </a:pPr>
            <a:r>
              <a:rPr lang="en-US" altLang="zh-CN" sz="1600">
                <a:latin typeface="Arial" panose="020B0604020202020204" pitchFamily="34" charset="0"/>
              </a:rPr>
              <a:t>We can go further. Get the predicted  Instruction Address by combining the predictor with target PC avoiding Target address calculation.</a:t>
            </a:r>
          </a:p>
          <a:p>
            <a:pPr marL="228600" indent="-228600" eaLnBrk="1" hangingPunct="1">
              <a:lnSpc>
                <a:spcPct val="90000"/>
              </a:lnSpc>
            </a:pPr>
            <a:r>
              <a:rPr lang="en-US" altLang="zh-CN" sz="1600">
                <a:latin typeface="Arial" panose="020B0604020202020204" pitchFamily="34" charset="0"/>
              </a:rPr>
              <a:t>Even further by combining the branch target instruction buffer with predictor, so that we can get the instruction avoiding memory access.  </a:t>
            </a:r>
          </a:p>
          <a:p>
            <a:pPr marL="228600" indent="-228600" eaLnBrk="1" hangingPunct="1">
              <a:lnSpc>
                <a:spcPct val="90000"/>
              </a:lnSpc>
            </a:pPr>
            <a:r>
              <a:rPr lang="en-US" altLang="zh-CN" sz="1600">
                <a:latin typeface="Arial" panose="020B0604020202020204" pitchFamily="34" charset="0"/>
              </a:rPr>
              <a:t>How about take a further step to execute the  instructions in the predicted basic block ? </a:t>
            </a:r>
          </a:p>
          <a:p>
            <a:pPr marL="228600" indent="-228600" eaLnBrk="1" hangingPunct="1">
              <a:lnSpc>
                <a:spcPct val="90000"/>
              </a:lnSpc>
            </a:pPr>
            <a:r>
              <a:rPr lang="en-US" altLang="zh-CN" sz="1600">
                <a:latin typeface="Arial" panose="020B0604020202020204" pitchFamily="34" charset="0"/>
              </a:rPr>
              <a:t>That’s the basic motivation of speculation !</a:t>
            </a:r>
          </a:p>
          <a:p>
            <a:pPr marL="228600" indent="-228600" eaLnBrk="1" hangingPunct="1">
              <a:lnSpc>
                <a:spcPct val="90000"/>
              </a:lnSpc>
            </a:pPr>
            <a:r>
              <a:rPr lang="en-US" altLang="zh-CN" sz="1600">
                <a:latin typeface="Arial" panose="020B0604020202020204" pitchFamily="34" charset="0"/>
              </a:rPr>
              <a:t>branch prediction + speculatively execution + Dynamic scheduling</a:t>
            </a:r>
          </a:p>
          <a:p>
            <a:pPr marL="228600" indent="-228600" eaLnBrk="1" hangingPunct="1">
              <a:lnSpc>
                <a:spcPct val="90000"/>
              </a:lnSpc>
            </a:pPr>
            <a:r>
              <a:rPr lang="en-US" altLang="zh-CN" sz="1600">
                <a:latin typeface="Arial" panose="020B0604020202020204" pitchFamily="34" charset="0"/>
              </a:rPr>
              <a:t>1) Using dynamic branch predictor to select which instructions to execute speculatively.</a:t>
            </a:r>
          </a:p>
          <a:p>
            <a:pPr marL="228600" indent="-228600" eaLnBrk="1" hangingPunct="1">
              <a:lnSpc>
                <a:spcPct val="90000"/>
              </a:lnSpc>
            </a:pPr>
            <a:r>
              <a:rPr lang="en-US" altLang="zh-CN" sz="1600">
                <a:latin typeface="Arial" panose="020B0604020202020204" pitchFamily="34" charset="0"/>
              </a:rPr>
              <a:t>2) Speculation to execute the predicted instruction before a branch is resolved, with the ability to undo the effects of a  wrong guess instruction sequence.</a:t>
            </a:r>
          </a:p>
          <a:p>
            <a:pPr marL="228600" indent="-228600" eaLnBrk="1" hangingPunct="1">
              <a:lnSpc>
                <a:spcPct val="90000"/>
              </a:lnSpc>
            </a:pPr>
            <a:r>
              <a:rPr lang="en-US" altLang="zh-CN" sz="1600">
                <a:latin typeface="Arial" panose="020B0604020202020204" pitchFamily="34" charset="0"/>
              </a:rPr>
              <a:t>3) Schedule the instructions dynamically to deal with different combination of basic blocks.</a:t>
            </a:r>
          </a:p>
          <a:p>
            <a:pPr marL="228600" indent="-228600" eaLnBrk="1" hangingPunct="1">
              <a:lnSpc>
                <a:spcPct val="90000"/>
              </a:lnSpc>
            </a:pPr>
            <a:endParaRPr lang="en-US" altLang="zh-CN" sz="1600">
              <a:latin typeface="Arial" panose="020B0604020202020204" pitchFamily="34" charset="0"/>
            </a:endParaRPr>
          </a:p>
          <a:p>
            <a:pPr marL="228600" indent="-228600" eaLnBrk="1" hangingPunct="1">
              <a:lnSpc>
                <a:spcPct val="90000"/>
              </a:lnSpc>
            </a:pPr>
            <a:r>
              <a:rPr lang="en-US" altLang="zh-CN" sz="1600">
                <a:latin typeface="Arial" panose="020B0604020202020204" pitchFamily="34" charset="0"/>
              </a:rPr>
              <a:t>So it’s a Data flow execution ignoring  the control dependences between the instructions.</a:t>
            </a:r>
          </a:p>
        </p:txBody>
      </p:sp>
    </p:spTree>
    <p:extLst>
      <p:ext uri="{BB962C8B-B14F-4D97-AF65-F5344CB8AC3E}">
        <p14:creationId xmlns:p14="http://schemas.microsoft.com/office/powerpoint/2010/main" val="2104765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Grp="1" noChangeArrowheads="1"/>
          </p:cNvSpPr>
          <p:nvPr>
            <p:ph type="hdr" sz="quarter"/>
          </p:nvPr>
        </p:nvSpPr>
        <p:spPr>
          <a:ln/>
        </p:spPr>
        <p:txBody>
          <a:bodyPr/>
          <a:lstStyle/>
          <a:p>
            <a:r>
              <a:rPr lang="en-US"/>
              <a:t>The University of Adelaide, School of Computer Science</a:t>
            </a:r>
          </a:p>
        </p:txBody>
      </p:sp>
      <p:sp>
        <p:nvSpPr>
          <p:cNvPr id="5" name="Rectangle 3"/>
          <p:cNvSpPr>
            <a:spLocks noGrp="1" noChangeArrowheads="1"/>
          </p:cNvSpPr>
          <p:nvPr>
            <p:ph type="dt" idx="1"/>
          </p:nvPr>
        </p:nvSpPr>
        <p:spPr>
          <a:ln/>
        </p:spPr>
        <p:txBody>
          <a:bodyPr/>
          <a:lstStyle/>
          <a:p>
            <a:fld id="{BAF4B8AA-21AF-4E23-8BBE-756D97D61A58}" type="datetime3">
              <a:rPr lang="en-US" smtClean="0"/>
              <a:t>16 December 2024</a:t>
            </a:fld>
            <a:endParaRPr lang="en-US"/>
          </a:p>
        </p:txBody>
      </p:sp>
      <p:sp>
        <p:nvSpPr>
          <p:cNvPr id="6" name="Rectangle 6"/>
          <p:cNvSpPr>
            <a:spLocks noGrp="1" noChangeArrowheads="1"/>
          </p:cNvSpPr>
          <p:nvPr>
            <p:ph type="ftr" sz="quarter" idx="4"/>
          </p:nvPr>
        </p:nvSpPr>
        <p:spPr>
          <a:ln/>
        </p:spPr>
        <p:txBody>
          <a:bodyPr/>
          <a:lstStyle/>
          <a:p>
            <a:r>
              <a:rPr lang="en-US"/>
              <a:t>Chapter 2 — Instructions: Language of the Computer</a:t>
            </a:r>
          </a:p>
        </p:txBody>
      </p:sp>
      <p:sp>
        <p:nvSpPr>
          <p:cNvPr id="7" name="Rectangle 7"/>
          <p:cNvSpPr>
            <a:spLocks noGrp="1" noChangeArrowheads="1"/>
          </p:cNvSpPr>
          <p:nvPr>
            <p:ph type="sldNum" sz="quarter" idx="5"/>
          </p:nvPr>
        </p:nvSpPr>
        <p:spPr>
          <a:ln/>
        </p:spPr>
        <p:txBody>
          <a:bodyPr/>
          <a:lstStyle/>
          <a:p>
            <a:fld id="{AD67176E-D0DA-4D40-9114-1A30A59F807E}" type="slidenum">
              <a:rPr lang="en-US"/>
              <a:pPr/>
              <a:t>47</a:t>
            </a:fld>
            <a:endParaRPr lang="en-US"/>
          </a:p>
        </p:txBody>
      </p:sp>
      <p:sp>
        <p:nvSpPr>
          <p:cNvPr id="243714" name="Rectangle 2"/>
          <p:cNvSpPr>
            <a:spLocks noGrp="1" noRot="1" noChangeAspect="1" noChangeArrowheads="1" noTextEdit="1"/>
          </p:cNvSpPr>
          <p:nvPr>
            <p:ph type="sldImg"/>
          </p:nvPr>
        </p:nvSpPr>
        <p:spPr>
          <a:ln/>
        </p:spPr>
      </p:sp>
      <p:sp>
        <p:nvSpPr>
          <p:cNvPr id="243715" name="Rectangle 3"/>
          <p:cNvSpPr>
            <a:spLocks noGrp="1" noChangeArrowheads="1"/>
          </p:cNvSpPr>
          <p:nvPr>
            <p:ph type="body" idx="1"/>
          </p:nvPr>
        </p:nvSpPr>
        <p:spPr/>
        <p:txBody>
          <a:bodyPr/>
          <a:lstStyle/>
          <a:p>
            <a:endParaRPr lang="en-AU"/>
          </a:p>
        </p:txBody>
      </p:sp>
    </p:spTree>
    <p:extLst>
      <p:ext uri="{BB962C8B-B14F-4D97-AF65-F5344CB8AC3E}">
        <p14:creationId xmlns:p14="http://schemas.microsoft.com/office/powerpoint/2010/main" val="23287281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1CBA8CD1-FD53-4456-AD45-12748BC87545}" type="slidenum">
              <a:rPr lang="en-US" altLang="zh-CN" sz="1300" smtClean="0"/>
              <a:pPr>
                <a:spcBef>
                  <a:spcPct val="0"/>
                </a:spcBef>
              </a:pPr>
              <a:t>48</a:t>
            </a:fld>
            <a:endParaRPr lang="en-US" altLang="zh-CN" sz="1300"/>
          </a:p>
        </p:txBody>
      </p:sp>
      <p:sp>
        <p:nvSpPr>
          <p:cNvPr id="25603" name="Rectangle 2"/>
          <p:cNvSpPr>
            <a:spLocks noGrp="1" noRot="1" noChangeAspect="1" noChangeArrowheads="1" noTextEdit="1"/>
          </p:cNvSpPr>
          <p:nvPr>
            <p:ph type="sldImg"/>
          </p:nvPr>
        </p:nvSpPr>
        <p:spPr>
          <a:xfrm>
            <a:off x="992188" y="768350"/>
            <a:ext cx="5114925" cy="3836988"/>
          </a:xfrm>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600">
                <a:latin typeface="Arial" panose="020B0604020202020204" pitchFamily="34" charset="0"/>
              </a:rPr>
              <a:t>It  needs to be able to undo the effects of  the  speculated instruction sequence, so that we should separate the bypassing results and the actual completion of an instruction.</a:t>
            </a:r>
          </a:p>
          <a:p>
            <a:pPr eaLnBrk="1" hangingPunct="1"/>
            <a:r>
              <a:rPr lang="en-US" altLang="zh-CN" sz="1600">
                <a:latin typeface="Arial" panose="020B0604020202020204" pitchFamily="34" charset="0"/>
              </a:rPr>
              <a:t>So that we can allow the instructions to execute and bypass its results to other instructions which is required to execute speculatively, at the same time allow a instruction to update the register file or memory only when it is assured that the instruction is no longer speculative.</a:t>
            </a:r>
          </a:p>
          <a:p>
            <a:pPr eaLnBrk="1" hangingPunct="1"/>
            <a:r>
              <a:rPr lang="en-US" altLang="zh-CN" sz="1600">
                <a:latin typeface="Arial" panose="020B0604020202020204" pitchFamily="34" charset="0"/>
              </a:rPr>
              <a:t>We call the stage of updating register file or memory “instruction commit”. And instruction commit should be kept in order so that we can undo the effects.  So the instructions, speculative or not speculative  are executed out of order and can have the execution results out of order, but instructions will be committed in order. </a:t>
            </a:r>
          </a:p>
          <a:p>
            <a:pPr eaLnBrk="1" hangingPunct="1"/>
            <a:r>
              <a:rPr lang="en-US" altLang="zh-CN" sz="1600">
                <a:latin typeface="Arial" panose="020B0604020202020204" pitchFamily="34" charset="0"/>
              </a:rPr>
              <a:t>We need additional buffer to store the results that finish executing but not ready for commitment.</a:t>
            </a:r>
          </a:p>
        </p:txBody>
      </p:sp>
    </p:spTree>
    <p:extLst>
      <p:ext uri="{BB962C8B-B14F-4D97-AF65-F5344CB8AC3E}">
        <p14:creationId xmlns:p14="http://schemas.microsoft.com/office/powerpoint/2010/main" val="33208154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rgbClr val="0000FF"/>
                </a:solidFill>
                <a:latin typeface="Times New Roman" panose="02020603050405020304" pitchFamily="18" charset="0"/>
                <a:ea typeface="宋体" panose="02010600030101010101" pitchFamily="2" charset="-122"/>
              </a:defRPr>
            </a:lvl1pPr>
            <a:lvl2pPr marL="742950" indent="-285750">
              <a:defRPr kumimoji="1" sz="2400" b="1">
                <a:solidFill>
                  <a:srgbClr val="0000FF"/>
                </a:solidFill>
                <a:latin typeface="Times New Roman" panose="02020603050405020304" pitchFamily="18" charset="0"/>
                <a:ea typeface="宋体" panose="02010600030101010101" pitchFamily="2" charset="-122"/>
              </a:defRPr>
            </a:lvl2pPr>
            <a:lvl3pPr marL="1143000" indent="-228600">
              <a:defRPr kumimoji="1" sz="2400" b="1">
                <a:solidFill>
                  <a:srgbClr val="0000FF"/>
                </a:solidFill>
                <a:latin typeface="Times New Roman" panose="02020603050405020304" pitchFamily="18" charset="0"/>
                <a:ea typeface="宋体" panose="02010600030101010101" pitchFamily="2" charset="-122"/>
              </a:defRPr>
            </a:lvl3pPr>
            <a:lvl4pPr marL="1600200" indent="-228600">
              <a:defRPr kumimoji="1" sz="2400" b="1">
                <a:solidFill>
                  <a:srgbClr val="0000FF"/>
                </a:solidFill>
                <a:latin typeface="Times New Roman" panose="02020603050405020304" pitchFamily="18" charset="0"/>
                <a:ea typeface="宋体" panose="02010600030101010101" pitchFamily="2" charset="-122"/>
              </a:defRPr>
            </a:lvl4pPr>
            <a:lvl5pPr marL="2057400" indent="-228600">
              <a:defRPr kumimoji="1"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rgbClr val="0000FF"/>
                </a:solidFill>
                <a:latin typeface="Times New Roman" panose="02020603050405020304" pitchFamily="18" charset="0"/>
                <a:ea typeface="宋体" panose="02010600030101010101" pitchFamily="2" charset="-122"/>
              </a:defRPr>
            </a:lvl9pPr>
          </a:lstStyle>
          <a:p>
            <a:fld id="{D41DCDAF-E11C-4371-9D40-38D717C0FB08}" type="slidenum">
              <a:rPr lang="en-US" altLang="zh-CN" sz="1200" b="0" smtClean="0">
                <a:solidFill>
                  <a:schemeClr val="tx1"/>
                </a:solidFill>
              </a:rPr>
              <a:pPr/>
              <a:t>7</a:t>
            </a:fld>
            <a:endParaRPr lang="en-US" altLang="zh-CN" sz="1200" b="0">
              <a:solidFill>
                <a:schemeClr val="tx1"/>
              </a:solidFill>
            </a:endParaRPr>
          </a:p>
        </p:txBody>
      </p:sp>
      <p:sp>
        <p:nvSpPr>
          <p:cNvPr id="26627" name="Rectangle 2"/>
          <p:cNvSpPr>
            <a:spLocks noGrp="1" noRot="1" noChangeAspect="1" noChangeArrowheads="1" noTextEdit="1"/>
          </p:cNvSpPr>
          <p:nvPr>
            <p:ph type="sldImg"/>
          </p:nvPr>
        </p:nvSpPr>
        <p:spPr>
          <a:xfrm>
            <a:off x="1152525" y="692150"/>
            <a:ext cx="4554538" cy="3416300"/>
          </a:xfrm>
          <a:solidFill>
            <a:srgbClr val="FFFFFF"/>
          </a:solidFill>
          <a:ln/>
        </p:spPr>
      </p:sp>
      <p:sp>
        <p:nvSpPr>
          <p:cNvPr id="26628" name="Rectangle 3"/>
          <p:cNvSpPr>
            <a:spLocks noGrp="1" noChangeArrowheads="1"/>
          </p:cNvSpPr>
          <p:nvPr>
            <p:ph type="body" idx="1"/>
          </p:nvPr>
        </p:nvSpPr>
        <p:spPr>
          <a:xfrm>
            <a:off x="914400" y="4341813"/>
            <a:ext cx="5029200" cy="4116387"/>
          </a:xfrm>
          <a:solidFill>
            <a:srgbClr val="FFFFFF"/>
          </a:solidFill>
          <a:ln>
            <a:solidFill>
              <a:srgbClr val="000000"/>
            </a:solidFill>
          </a:ln>
        </p:spPr>
        <p:txBody>
          <a:bodyPr lIns="89907" tIns="44953" rIns="89907" bIns="44953"/>
          <a:lstStyle/>
          <a:p>
            <a:pPr eaLnBrk="1" hangingPunct="1"/>
            <a:r>
              <a:rPr lang="en-US" altLang="en-US" dirty="0"/>
              <a:t>从</a:t>
            </a:r>
            <a:r>
              <a:rPr lang="en-US" altLang="zh-CN" dirty="0"/>
              <a:t>0</a:t>
            </a:r>
            <a:r>
              <a:rPr lang="zh-CN" altLang="en-US" dirty="0"/>
              <a:t>变</a:t>
            </a:r>
            <a:r>
              <a:rPr lang="en-US" altLang="zh-CN" dirty="0"/>
              <a:t>1,1</a:t>
            </a:r>
            <a:r>
              <a:rPr lang="zh-CN" altLang="en-US" dirty="0"/>
              <a:t>变</a:t>
            </a:r>
            <a:r>
              <a:rPr lang="en-US" altLang="zh-CN" dirty="0"/>
              <a:t>0</a:t>
            </a:r>
            <a:r>
              <a:rPr lang="zh-CN" altLang="en-US" dirty="0"/>
              <a:t>会出错</a:t>
            </a:r>
            <a:endParaRPr lang="en-US" altLang="zh-CN" dirty="0"/>
          </a:p>
          <a:p>
            <a:pPr eaLnBrk="1" hangingPunct="1"/>
            <a:r>
              <a:rPr lang="zh-CN" altLang="en-US" dirty="0"/>
              <a:t>想象对于每一条指令，都有一个</a:t>
            </a:r>
            <a:r>
              <a:rPr lang="en-US" altLang="zh-CN" dirty="0"/>
              <a:t>bit</a:t>
            </a:r>
            <a:r>
              <a:rPr lang="zh-CN" altLang="en-US" dirty="0"/>
              <a:t>记录上一次跳转的结果，上一次跳转，猜测这一次跳转</a:t>
            </a:r>
            <a:endParaRPr lang="en-US" altLang="zh-CN" dirty="0"/>
          </a:p>
          <a:p>
            <a:pPr eaLnBrk="1" hangingPunct="1"/>
            <a:r>
              <a:rPr lang="zh-CN" altLang="en-US" dirty="0"/>
              <a:t>最理想情况是每一条转移指令都有这样的</a:t>
            </a:r>
            <a:r>
              <a:rPr lang="en-US" altLang="zh-CN" dirty="0"/>
              <a:t>bit</a:t>
            </a:r>
          </a:p>
          <a:p>
            <a:pPr eaLnBrk="1" hangingPunct="1"/>
            <a:endParaRPr lang="en-US" altLang="en-US" dirty="0"/>
          </a:p>
          <a:p>
            <a:pPr eaLnBrk="1" hangingPunct="1"/>
            <a:r>
              <a:rPr lang="en-US" altLang="en-US" dirty="0" err="1"/>
              <a:t>像是敏感的人去炒股</a:t>
            </a:r>
            <a:endParaRPr lang="en-US" altLang="en-US" dirty="0"/>
          </a:p>
          <a:p>
            <a:pPr eaLnBrk="1" hangingPunct="1"/>
            <a:endParaRPr lang="en-US" altLang="en-US" dirty="0"/>
          </a:p>
          <a:p>
            <a:pPr eaLnBrk="1" hangingPunct="1"/>
            <a:r>
              <a:rPr lang="en-US" altLang="en-US" dirty="0" err="1"/>
              <a:t>N次循环</a:t>
            </a:r>
            <a:r>
              <a:rPr lang="zh-CN" altLang="en-US" dirty="0"/>
              <a:t>，</a:t>
            </a:r>
            <a:r>
              <a:rPr lang="en-US" altLang="zh-CN" dirty="0"/>
              <a:t>n-1</a:t>
            </a:r>
            <a:r>
              <a:rPr lang="zh-CN" altLang="en-US" dirty="0"/>
              <a:t>是</a:t>
            </a:r>
            <a:r>
              <a:rPr lang="en-US" altLang="zh-CN" dirty="0"/>
              <a:t>taken</a:t>
            </a:r>
            <a:r>
              <a:rPr lang="zh-CN" altLang="en-US" dirty="0"/>
              <a:t>，一次是</a:t>
            </a:r>
            <a:r>
              <a:rPr lang="en-US" altLang="zh-CN" dirty="0"/>
              <a:t>un</a:t>
            </a:r>
            <a:r>
              <a:rPr lang="zh-CN" altLang="en-US" dirty="0"/>
              <a:t>  一个循环要错两次</a:t>
            </a:r>
            <a:endParaRPr lang="en-US" altLang="en-US" dirty="0"/>
          </a:p>
        </p:txBody>
      </p:sp>
    </p:spTree>
    <p:extLst>
      <p:ext uri="{BB962C8B-B14F-4D97-AF65-F5344CB8AC3E}">
        <p14:creationId xmlns:p14="http://schemas.microsoft.com/office/powerpoint/2010/main" val="408850768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D8ACE14-96CA-4117-B497-DFB8C42DC97D}" type="slidenum">
              <a:rPr lang="en-US" altLang="zh-CN" sz="1300" smtClean="0"/>
              <a:pPr>
                <a:spcBef>
                  <a:spcPct val="0"/>
                </a:spcBef>
              </a:pPr>
              <a:t>49</a:t>
            </a:fld>
            <a:endParaRPr lang="en-US" altLang="zh-CN" sz="1300"/>
          </a:p>
        </p:txBody>
      </p:sp>
      <p:sp>
        <p:nvSpPr>
          <p:cNvPr id="27651" name="Rectangle 2"/>
          <p:cNvSpPr>
            <a:spLocks noGrp="1" noRot="1" noChangeAspect="1" noChangeArrowheads="1" noTextEdit="1"/>
          </p:cNvSpPr>
          <p:nvPr>
            <p:ph type="sldImg"/>
          </p:nvPr>
        </p:nvSpPr>
        <p:spPr>
          <a:xfrm>
            <a:off x="992188" y="768350"/>
            <a:ext cx="5114925" cy="3836988"/>
          </a:xfrm>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r>
              <a:rPr lang="en-US" altLang="zh-CN" sz="1600">
                <a:latin typeface="Arial" panose="020B0604020202020204" pitchFamily="34" charset="0"/>
              </a:rPr>
              <a:t>The reorder buffer takes the responsibility of reservation stations in Tomasulo algorithm, and more.</a:t>
            </a:r>
          </a:p>
          <a:p>
            <a:pPr marL="228600" indent="-228600" eaLnBrk="1" hangingPunct="1">
              <a:buFontTx/>
              <a:buAutoNum type="arabicParenR"/>
            </a:pPr>
            <a:r>
              <a:rPr lang="en-US" altLang="zh-CN" sz="1600">
                <a:latin typeface="Arial" panose="020B0604020202020204" pitchFamily="34" charset="0"/>
              </a:rPr>
              <a:t> Works as cyclic FIFO queue to enable in-order commitment.</a:t>
            </a:r>
          </a:p>
          <a:p>
            <a:pPr marL="228600" indent="-228600" eaLnBrk="1" hangingPunct="1">
              <a:buFontTx/>
              <a:buAutoNum type="arabicParenR"/>
            </a:pPr>
            <a:r>
              <a:rPr lang="en-US" altLang="zh-CN" sz="1600">
                <a:latin typeface="Arial" panose="020B0604020202020204" pitchFamily="34" charset="0"/>
              </a:rPr>
              <a:t>Buffer the results between the time finishing executing and the time instruction commits for normal instructions and speculative instructions.</a:t>
            </a:r>
          </a:p>
          <a:p>
            <a:pPr marL="228600" indent="-228600" eaLnBrk="1" hangingPunct="1">
              <a:buFontTx/>
              <a:buAutoNum type="arabicParenR"/>
            </a:pPr>
            <a:r>
              <a:rPr lang="en-US" altLang="zh-CN" sz="1600">
                <a:latin typeface="Arial" panose="020B0604020202020204" pitchFamily="34" charset="0"/>
              </a:rPr>
              <a:t>Provide extra registers as a source of instruction operands, enable implicit register renaming.</a:t>
            </a:r>
          </a:p>
          <a:p>
            <a:pPr marL="228600" indent="-228600" eaLnBrk="1" hangingPunct="1">
              <a:buFontTx/>
              <a:buAutoNum type="arabicParenR"/>
            </a:pPr>
            <a:r>
              <a:rPr lang="en-US" altLang="zh-CN" sz="1600">
                <a:latin typeface="Arial" panose="020B0604020202020204" pitchFamily="34" charset="0"/>
              </a:rPr>
              <a:t> Also act as store buffer.</a:t>
            </a:r>
          </a:p>
          <a:p>
            <a:pPr marL="228600" indent="-228600" eaLnBrk="1" hangingPunct="1">
              <a:buFontTx/>
              <a:buAutoNum type="arabicParenR"/>
            </a:pPr>
            <a:endParaRPr lang="en-US" altLang="zh-CN" sz="1600">
              <a:latin typeface="Arial" panose="020B0604020202020204" pitchFamily="34" charset="0"/>
            </a:endParaRPr>
          </a:p>
          <a:p>
            <a:pPr marL="228600" indent="-228600" eaLnBrk="1" hangingPunct="1"/>
            <a:r>
              <a:rPr lang="en-US" altLang="zh-CN" sz="1600">
                <a:latin typeface="Arial" panose="020B0604020202020204" pitchFamily="34" charset="0"/>
              </a:rPr>
              <a:t>We still need the reservation stations to buffer the operations between issue and execution. The only difference is that we tag the results using reorder buffer number.  </a:t>
            </a:r>
          </a:p>
          <a:p>
            <a:pPr marL="228600" indent="-228600" eaLnBrk="1" hangingPunct="1"/>
            <a:endParaRPr lang="en-US" altLang="zh-CN" sz="1600">
              <a:latin typeface="Arial" panose="020B0604020202020204" pitchFamily="34" charset="0"/>
            </a:endParaRPr>
          </a:p>
        </p:txBody>
      </p:sp>
    </p:spTree>
    <p:extLst>
      <p:ext uri="{BB962C8B-B14F-4D97-AF65-F5344CB8AC3E}">
        <p14:creationId xmlns:p14="http://schemas.microsoft.com/office/powerpoint/2010/main" val="37374117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5D2C31F-0CBC-45E1-81C2-622EA6EC9C10}" type="slidenum">
              <a:rPr lang="en-US" altLang="zh-CN" sz="1300" smtClean="0"/>
              <a:pPr>
                <a:spcBef>
                  <a:spcPct val="0"/>
                </a:spcBef>
              </a:pPr>
              <a:t>51</a:t>
            </a:fld>
            <a:endParaRPr lang="en-US" altLang="zh-CN" sz="1300"/>
          </a:p>
        </p:txBody>
      </p:sp>
      <p:sp>
        <p:nvSpPr>
          <p:cNvPr id="30723" name="Rectangle 2"/>
          <p:cNvSpPr>
            <a:spLocks noGrp="1" noRot="1" noChangeAspect="1" noChangeArrowheads="1" noTextEdit="1"/>
          </p:cNvSpPr>
          <p:nvPr>
            <p:ph type="sldImg"/>
          </p:nvPr>
        </p:nvSpPr>
        <p:spPr>
          <a:xfrm>
            <a:off x="992188" y="768350"/>
            <a:ext cx="5114925" cy="3836988"/>
          </a:xfrm>
          <a:ln/>
        </p:spPr>
      </p:sp>
      <p:sp>
        <p:nvSpPr>
          <p:cNvPr id="307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134901430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D399E19-7E2B-4A5F-868A-9851EE0377D1}" type="slidenum">
              <a:rPr lang="en-US" altLang="zh-CN" sz="1300" smtClean="0"/>
              <a:pPr>
                <a:spcBef>
                  <a:spcPct val="0"/>
                </a:spcBef>
              </a:pPr>
              <a:t>52</a:t>
            </a:fld>
            <a:endParaRPr lang="en-US" altLang="zh-CN" sz="1300"/>
          </a:p>
        </p:txBody>
      </p:sp>
      <p:sp>
        <p:nvSpPr>
          <p:cNvPr id="32771" name="Rectangle 2"/>
          <p:cNvSpPr>
            <a:spLocks noGrp="1" noRot="1" noChangeAspect="1" noChangeArrowheads="1" noTextEdit="1"/>
          </p:cNvSpPr>
          <p:nvPr>
            <p:ph type="sldImg"/>
          </p:nvPr>
        </p:nvSpPr>
        <p:spPr>
          <a:xfrm>
            <a:off x="992188" y="768350"/>
            <a:ext cx="5114925" cy="3836988"/>
          </a:xfrm>
          <a:ln/>
        </p:spPr>
      </p:sp>
      <p:sp>
        <p:nvSpPr>
          <p:cNvPr id="327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800">
                <a:latin typeface="Arial" panose="020B0604020202020204" pitchFamily="34" charset="0"/>
              </a:rPr>
              <a:t>Instruction type:  ALU, LD, ST, Branch, </a:t>
            </a:r>
          </a:p>
          <a:p>
            <a:pPr eaLnBrk="1" hangingPunct="1"/>
            <a:r>
              <a:rPr lang="en-US" altLang="zh-CN" sz="1800">
                <a:latin typeface="Arial" panose="020B0604020202020204" pitchFamily="34" charset="0"/>
              </a:rPr>
              <a:t>Destination field:  Register number for ALU, LD</a:t>
            </a:r>
          </a:p>
          <a:p>
            <a:pPr eaLnBrk="1" hangingPunct="1"/>
            <a:r>
              <a:rPr lang="en-US" altLang="zh-CN" sz="1800">
                <a:latin typeface="Arial" panose="020B0604020202020204" pitchFamily="34" charset="0"/>
              </a:rPr>
              <a:t>                             Memory address for ST</a:t>
            </a:r>
          </a:p>
          <a:p>
            <a:pPr eaLnBrk="1" hangingPunct="1"/>
            <a:r>
              <a:rPr lang="en-US" altLang="zh-CN" sz="1800">
                <a:latin typeface="Arial" panose="020B0604020202020204" pitchFamily="34" charset="0"/>
              </a:rPr>
              <a:t>Value:   hold the results between finishing execution       </a:t>
            </a:r>
          </a:p>
          <a:p>
            <a:pPr eaLnBrk="1" hangingPunct="1"/>
            <a:r>
              <a:rPr lang="en-US" altLang="zh-CN" sz="1800">
                <a:latin typeface="Arial" panose="020B0604020202020204" pitchFamily="34" charset="0"/>
              </a:rPr>
              <a:t>             and  waiting for commits. </a:t>
            </a:r>
          </a:p>
          <a:p>
            <a:pPr eaLnBrk="1" hangingPunct="1"/>
            <a:r>
              <a:rPr lang="en-US" altLang="zh-CN" sz="1800">
                <a:latin typeface="Arial" panose="020B0604020202020204" pitchFamily="34" charset="0"/>
              </a:rPr>
              <a:t>Ready:  result is ready or not.</a:t>
            </a:r>
          </a:p>
        </p:txBody>
      </p:sp>
    </p:spTree>
    <p:extLst>
      <p:ext uri="{BB962C8B-B14F-4D97-AF65-F5344CB8AC3E}">
        <p14:creationId xmlns:p14="http://schemas.microsoft.com/office/powerpoint/2010/main" val="314547240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8C8225A-D5EC-4C52-B822-D55EC5580058}" type="slidenum">
              <a:rPr lang="en-US" altLang="zh-CN" sz="1300" smtClean="0"/>
              <a:pPr>
                <a:spcBef>
                  <a:spcPct val="0"/>
                </a:spcBef>
              </a:pPr>
              <a:t>53</a:t>
            </a:fld>
            <a:endParaRPr lang="en-US" altLang="zh-CN" sz="1300"/>
          </a:p>
        </p:txBody>
      </p:sp>
      <p:sp>
        <p:nvSpPr>
          <p:cNvPr id="34819" name="Rectangle 2"/>
          <p:cNvSpPr>
            <a:spLocks noGrp="1" noRot="1" noChangeAspect="1" noChangeArrowheads="1" noTextEdit="1"/>
          </p:cNvSpPr>
          <p:nvPr>
            <p:ph type="sldImg"/>
          </p:nvPr>
        </p:nvSpPr>
        <p:spPr>
          <a:xfrm>
            <a:off x="992188" y="768350"/>
            <a:ext cx="5114925" cy="3836988"/>
          </a:xfrm>
          <a:ln/>
        </p:spPr>
      </p:sp>
      <p:sp>
        <p:nvSpPr>
          <p:cNvPr id="348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extLst>
      <p:ext uri="{BB962C8B-B14F-4D97-AF65-F5344CB8AC3E}">
        <p14:creationId xmlns:p14="http://schemas.microsoft.com/office/powerpoint/2010/main" val="58177778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29BDD4AE-3B60-4294-8CE1-790B1B1D837D}" type="slidenum">
              <a:rPr lang="en-US" altLang="zh-CN" sz="1300" smtClean="0"/>
              <a:pPr>
                <a:spcBef>
                  <a:spcPct val="0"/>
                </a:spcBef>
              </a:pPr>
              <a:t>55</a:t>
            </a:fld>
            <a:endParaRPr lang="en-US" altLang="zh-CN" sz="1300"/>
          </a:p>
        </p:txBody>
      </p:sp>
      <p:sp>
        <p:nvSpPr>
          <p:cNvPr id="37891" name="Rectangle 2"/>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997" tIns="48140" rIns="97997" bIns="48140"/>
          <a:lstStyle/>
          <a:p>
            <a:pPr eaLnBrk="1" hangingPunct="1"/>
            <a:r>
              <a:rPr lang="en-US" altLang="zh-CN">
                <a:latin typeface="Arial" panose="020B0604020202020204" pitchFamily="34" charset="0"/>
              </a:rPr>
              <a:t>Resolve RAW memory conflict? (address in memory buffers)</a:t>
            </a:r>
          </a:p>
          <a:p>
            <a:pPr eaLnBrk="1" hangingPunct="1"/>
            <a:r>
              <a:rPr lang="en-US" altLang="zh-CN">
                <a:latin typeface="Arial" panose="020B0604020202020204" pitchFamily="34" charset="0"/>
              </a:rPr>
              <a:t>Integer unit executes in parallel</a:t>
            </a:r>
          </a:p>
        </p:txBody>
      </p:sp>
      <p:sp>
        <p:nvSpPr>
          <p:cNvPr id="37892" name="Rectangle 3"/>
          <p:cNvSpPr>
            <a:spLocks noGrp="1" noRot="1" noChangeAspect="1" noChangeArrowheads="1" noTextEdit="1"/>
          </p:cNvSpPr>
          <p:nvPr>
            <p:ph type="sldImg"/>
          </p:nvPr>
        </p:nvSpPr>
        <p:spPr>
          <a:xfrm>
            <a:off x="1003300" y="774700"/>
            <a:ext cx="5099050" cy="3824288"/>
          </a:xfrm>
          <a:ln w="12700" cap="flat">
            <a:solidFill>
              <a:schemeClr val="tx1"/>
            </a:solidFill>
          </a:ln>
        </p:spPr>
      </p:sp>
    </p:spTree>
    <p:extLst>
      <p:ext uri="{BB962C8B-B14F-4D97-AF65-F5344CB8AC3E}">
        <p14:creationId xmlns:p14="http://schemas.microsoft.com/office/powerpoint/2010/main" val="228483397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DC55936-C17E-477A-AA29-E19A0CFD1153}" type="slidenum">
              <a:rPr lang="en-US" altLang="zh-CN" sz="1300" smtClean="0"/>
              <a:pPr>
                <a:spcBef>
                  <a:spcPct val="0"/>
                </a:spcBef>
              </a:pPr>
              <a:t>56</a:t>
            </a:fld>
            <a:endParaRPr lang="en-US" altLang="zh-CN" sz="1300"/>
          </a:p>
        </p:txBody>
      </p:sp>
      <p:sp>
        <p:nvSpPr>
          <p:cNvPr id="39939" name="Rectangle 2"/>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997" tIns="48140" rIns="97997" bIns="48140"/>
          <a:lstStyle/>
          <a:p>
            <a:pPr eaLnBrk="1" hangingPunct="1"/>
            <a:r>
              <a:rPr lang="en-US" altLang="zh-CN">
                <a:latin typeface="Arial" panose="020B0604020202020204" pitchFamily="34" charset="0"/>
              </a:rPr>
              <a:t>Resolve RAW memory conflict? (address in memory buffers)</a:t>
            </a:r>
          </a:p>
          <a:p>
            <a:pPr eaLnBrk="1" hangingPunct="1"/>
            <a:r>
              <a:rPr lang="en-US" altLang="zh-CN">
                <a:latin typeface="Arial" panose="020B0604020202020204" pitchFamily="34" charset="0"/>
              </a:rPr>
              <a:t>Integer unit executes in parallel</a:t>
            </a:r>
          </a:p>
        </p:txBody>
      </p:sp>
      <p:sp>
        <p:nvSpPr>
          <p:cNvPr id="39940" name="Rectangle 3"/>
          <p:cNvSpPr>
            <a:spLocks noGrp="1" noRot="1" noChangeAspect="1" noChangeArrowheads="1" noTextEdit="1"/>
          </p:cNvSpPr>
          <p:nvPr>
            <p:ph type="sldImg"/>
          </p:nvPr>
        </p:nvSpPr>
        <p:spPr>
          <a:xfrm>
            <a:off x="1003300" y="774700"/>
            <a:ext cx="5099050" cy="3824288"/>
          </a:xfrm>
          <a:ln w="12700" cap="flat">
            <a:solidFill>
              <a:schemeClr val="tx1"/>
            </a:solidFill>
          </a:ln>
        </p:spPr>
      </p:sp>
    </p:spTree>
    <p:extLst>
      <p:ext uri="{BB962C8B-B14F-4D97-AF65-F5344CB8AC3E}">
        <p14:creationId xmlns:p14="http://schemas.microsoft.com/office/powerpoint/2010/main" val="21856101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6CD7E53-5D98-4BED-8CB6-C999A13CCCB2}" type="slidenum">
              <a:rPr lang="en-US" altLang="zh-CN" sz="1300" smtClean="0"/>
              <a:pPr>
                <a:spcBef>
                  <a:spcPct val="0"/>
                </a:spcBef>
              </a:pPr>
              <a:t>57</a:t>
            </a:fld>
            <a:endParaRPr lang="en-US" altLang="zh-CN" sz="1300"/>
          </a:p>
        </p:txBody>
      </p:sp>
      <p:sp>
        <p:nvSpPr>
          <p:cNvPr id="41987" name="Rectangle 2"/>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997" tIns="48140" rIns="97997" bIns="48140"/>
          <a:lstStyle/>
          <a:p>
            <a:pPr eaLnBrk="1" hangingPunct="1"/>
            <a:r>
              <a:rPr lang="en-US" altLang="zh-CN">
                <a:latin typeface="Arial" panose="020B0604020202020204" pitchFamily="34" charset="0"/>
              </a:rPr>
              <a:t>Resolve RAW memory conflict? (address in memory buffers)</a:t>
            </a:r>
          </a:p>
          <a:p>
            <a:pPr eaLnBrk="1" hangingPunct="1"/>
            <a:r>
              <a:rPr lang="en-US" altLang="zh-CN">
                <a:latin typeface="Arial" panose="020B0604020202020204" pitchFamily="34" charset="0"/>
              </a:rPr>
              <a:t>Integer unit executes in parallel</a:t>
            </a:r>
          </a:p>
        </p:txBody>
      </p:sp>
      <p:sp>
        <p:nvSpPr>
          <p:cNvPr id="41988" name="Rectangle 3"/>
          <p:cNvSpPr>
            <a:spLocks noGrp="1" noRot="1" noChangeAspect="1" noChangeArrowheads="1" noTextEdit="1"/>
          </p:cNvSpPr>
          <p:nvPr>
            <p:ph type="sldImg"/>
          </p:nvPr>
        </p:nvSpPr>
        <p:spPr>
          <a:xfrm>
            <a:off x="1003300" y="774700"/>
            <a:ext cx="5099050" cy="3824288"/>
          </a:xfrm>
          <a:ln w="12700" cap="flat">
            <a:solidFill>
              <a:schemeClr val="tx1"/>
            </a:solidFill>
          </a:ln>
        </p:spPr>
      </p:sp>
    </p:spTree>
    <p:extLst>
      <p:ext uri="{BB962C8B-B14F-4D97-AF65-F5344CB8AC3E}">
        <p14:creationId xmlns:p14="http://schemas.microsoft.com/office/powerpoint/2010/main" val="30443920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FF871B7-6941-4570-ADEC-3A028FEFDB17}" type="slidenum">
              <a:rPr lang="en-US" altLang="zh-CN" sz="1300" smtClean="0"/>
              <a:pPr>
                <a:spcBef>
                  <a:spcPct val="0"/>
                </a:spcBef>
              </a:pPr>
              <a:t>58</a:t>
            </a:fld>
            <a:endParaRPr lang="en-US" altLang="zh-CN" sz="1300"/>
          </a:p>
        </p:txBody>
      </p:sp>
      <p:sp>
        <p:nvSpPr>
          <p:cNvPr id="44035" name="Rectangle 2"/>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997" tIns="48140" rIns="97997" bIns="48140"/>
          <a:lstStyle/>
          <a:p>
            <a:pPr eaLnBrk="1" hangingPunct="1"/>
            <a:r>
              <a:rPr lang="en-US" altLang="zh-CN">
                <a:latin typeface="Arial" panose="020B0604020202020204" pitchFamily="34" charset="0"/>
              </a:rPr>
              <a:t>Resolve RAW memory conflict? (address in memory buffers)</a:t>
            </a:r>
          </a:p>
          <a:p>
            <a:pPr eaLnBrk="1" hangingPunct="1"/>
            <a:r>
              <a:rPr lang="en-US" altLang="zh-CN">
                <a:latin typeface="Arial" panose="020B0604020202020204" pitchFamily="34" charset="0"/>
              </a:rPr>
              <a:t>Integer unit executes in parallel</a:t>
            </a:r>
          </a:p>
        </p:txBody>
      </p:sp>
      <p:sp>
        <p:nvSpPr>
          <p:cNvPr id="44036" name="Rectangle 3"/>
          <p:cNvSpPr>
            <a:spLocks noGrp="1" noRot="1" noChangeAspect="1" noChangeArrowheads="1" noTextEdit="1"/>
          </p:cNvSpPr>
          <p:nvPr>
            <p:ph type="sldImg"/>
          </p:nvPr>
        </p:nvSpPr>
        <p:spPr>
          <a:xfrm>
            <a:off x="1003300" y="774700"/>
            <a:ext cx="5099050" cy="3824288"/>
          </a:xfrm>
          <a:ln w="12700" cap="flat">
            <a:solidFill>
              <a:schemeClr val="tx1"/>
            </a:solidFill>
          </a:ln>
        </p:spPr>
      </p:sp>
    </p:spTree>
    <p:extLst>
      <p:ext uri="{BB962C8B-B14F-4D97-AF65-F5344CB8AC3E}">
        <p14:creationId xmlns:p14="http://schemas.microsoft.com/office/powerpoint/2010/main" val="486860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183F5EE-24B5-43B1-A4A8-4BDBCA04E9CE}" type="slidenum">
              <a:rPr lang="en-US" altLang="zh-CN" sz="1300" smtClean="0"/>
              <a:pPr>
                <a:spcBef>
                  <a:spcPct val="0"/>
                </a:spcBef>
              </a:pPr>
              <a:t>59</a:t>
            </a:fld>
            <a:endParaRPr lang="en-US" altLang="zh-CN" sz="1300"/>
          </a:p>
        </p:txBody>
      </p:sp>
      <p:sp>
        <p:nvSpPr>
          <p:cNvPr id="46083" name="Rectangle 2"/>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997" tIns="48140" rIns="97997" bIns="48140"/>
          <a:lstStyle/>
          <a:p>
            <a:pPr eaLnBrk="1" hangingPunct="1"/>
            <a:r>
              <a:rPr lang="en-US" altLang="zh-CN">
                <a:latin typeface="Arial" panose="020B0604020202020204" pitchFamily="34" charset="0"/>
              </a:rPr>
              <a:t>Resolve RAW memory conflict? (address in memory buffers)</a:t>
            </a:r>
          </a:p>
          <a:p>
            <a:pPr eaLnBrk="1" hangingPunct="1"/>
            <a:r>
              <a:rPr lang="en-US" altLang="zh-CN">
                <a:latin typeface="Arial" panose="020B0604020202020204" pitchFamily="34" charset="0"/>
              </a:rPr>
              <a:t>Integer unit executes in parallel</a:t>
            </a:r>
          </a:p>
        </p:txBody>
      </p:sp>
      <p:sp>
        <p:nvSpPr>
          <p:cNvPr id="46084" name="Rectangle 3"/>
          <p:cNvSpPr>
            <a:spLocks noGrp="1" noRot="1" noChangeAspect="1" noChangeArrowheads="1" noTextEdit="1"/>
          </p:cNvSpPr>
          <p:nvPr>
            <p:ph type="sldImg"/>
          </p:nvPr>
        </p:nvSpPr>
        <p:spPr>
          <a:xfrm>
            <a:off x="1003300" y="774700"/>
            <a:ext cx="5099050" cy="3824288"/>
          </a:xfrm>
          <a:ln w="12700" cap="flat">
            <a:solidFill>
              <a:schemeClr val="tx1"/>
            </a:solidFill>
          </a:ln>
        </p:spPr>
      </p:sp>
    </p:spTree>
    <p:extLst>
      <p:ext uri="{BB962C8B-B14F-4D97-AF65-F5344CB8AC3E}">
        <p14:creationId xmlns:p14="http://schemas.microsoft.com/office/powerpoint/2010/main" val="236398385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B4739E4-76D0-42C0-8C34-02A598773D27}" type="slidenum">
              <a:rPr lang="en-US" altLang="zh-CN" sz="1300" smtClean="0"/>
              <a:pPr>
                <a:spcBef>
                  <a:spcPct val="0"/>
                </a:spcBef>
              </a:pPr>
              <a:t>60</a:t>
            </a:fld>
            <a:endParaRPr lang="en-US" altLang="zh-CN" sz="1300"/>
          </a:p>
        </p:txBody>
      </p:sp>
      <p:sp>
        <p:nvSpPr>
          <p:cNvPr id="48131" name="Rectangle 2"/>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997" tIns="48140" rIns="97997" bIns="48140"/>
          <a:lstStyle/>
          <a:p>
            <a:pPr eaLnBrk="1" hangingPunct="1"/>
            <a:r>
              <a:rPr lang="en-US" altLang="zh-CN">
                <a:latin typeface="Arial" panose="020B0604020202020204" pitchFamily="34" charset="0"/>
              </a:rPr>
              <a:t>Resolve RAW memory conflict? (address in memory buffers)</a:t>
            </a:r>
          </a:p>
          <a:p>
            <a:pPr eaLnBrk="1" hangingPunct="1"/>
            <a:r>
              <a:rPr lang="en-US" altLang="zh-CN">
                <a:latin typeface="Arial" panose="020B0604020202020204" pitchFamily="34" charset="0"/>
              </a:rPr>
              <a:t>Integer unit executes in parallel</a:t>
            </a:r>
          </a:p>
        </p:txBody>
      </p:sp>
      <p:sp>
        <p:nvSpPr>
          <p:cNvPr id="48132" name="Rectangle 3"/>
          <p:cNvSpPr>
            <a:spLocks noGrp="1" noRot="1" noChangeAspect="1" noChangeArrowheads="1" noTextEdit="1"/>
          </p:cNvSpPr>
          <p:nvPr>
            <p:ph type="sldImg"/>
          </p:nvPr>
        </p:nvSpPr>
        <p:spPr>
          <a:xfrm>
            <a:off x="1003300" y="774700"/>
            <a:ext cx="5099050" cy="3824288"/>
          </a:xfrm>
          <a:ln w="12700" cap="flat">
            <a:solidFill>
              <a:schemeClr val="tx1"/>
            </a:solidFill>
          </a:ln>
        </p:spPr>
      </p:sp>
    </p:spTree>
    <p:extLst>
      <p:ext uri="{BB962C8B-B14F-4D97-AF65-F5344CB8AC3E}">
        <p14:creationId xmlns:p14="http://schemas.microsoft.com/office/powerpoint/2010/main" val="1368548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对自己的猜测保持信心，出错两次才改变猜测方向</a:t>
            </a:r>
            <a:endParaRPr kumimoji="1" lang="en-US" altLang="zh-CN" dirty="0"/>
          </a:p>
          <a:p>
            <a:r>
              <a:rPr kumimoji="1" lang="zh-CN" altLang="en-US" dirty="0"/>
              <a:t>和初始状态设置有关系</a:t>
            </a:r>
            <a:endParaRPr kumimoji="1" lang="en-US" altLang="zh-CN" dirty="0"/>
          </a:p>
          <a:p>
            <a:endParaRPr kumimoji="1" lang="en-US" altLang="zh-CN" dirty="0"/>
          </a:p>
          <a:p>
            <a:r>
              <a:rPr kumimoji="1" lang="zh-CN" altLang="en-US" dirty="0"/>
              <a:t>循环最多错一次</a:t>
            </a:r>
          </a:p>
        </p:txBody>
      </p:sp>
      <p:sp>
        <p:nvSpPr>
          <p:cNvPr id="4" name="灯片编号占位符 3"/>
          <p:cNvSpPr>
            <a:spLocks noGrp="1"/>
          </p:cNvSpPr>
          <p:nvPr>
            <p:ph type="sldNum" sz="quarter" idx="5"/>
          </p:nvPr>
        </p:nvSpPr>
        <p:spPr/>
        <p:txBody>
          <a:bodyPr/>
          <a:lstStyle/>
          <a:p>
            <a:pPr>
              <a:defRPr/>
            </a:pPr>
            <a:fld id="{87CC942F-3799-42DC-BCC8-A236749FF53C}" type="slidenum">
              <a:rPr lang="en-US" altLang="zh-CN" smtClean="0"/>
              <a:pPr>
                <a:defRPr/>
              </a:pPr>
              <a:t>8</a:t>
            </a:fld>
            <a:endParaRPr lang="en-US" altLang="zh-CN"/>
          </a:p>
        </p:txBody>
      </p:sp>
    </p:spTree>
    <p:extLst>
      <p:ext uri="{BB962C8B-B14F-4D97-AF65-F5344CB8AC3E}">
        <p14:creationId xmlns:p14="http://schemas.microsoft.com/office/powerpoint/2010/main" val="383780447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4802748-CBEB-4E46-BE56-CE593A07F867}" type="slidenum">
              <a:rPr lang="en-US" altLang="zh-CN" sz="1300" smtClean="0"/>
              <a:pPr>
                <a:spcBef>
                  <a:spcPct val="0"/>
                </a:spcBef>
              </a:pPr>
              <a:t>61</a:t>
            </a:fld>
            <a:endParaRPr lang="en-US" altLang="zh-CN" sz="1300"/>
          </a:p>
        </p:txBody>
      </p:sp>
      <p:sp>
        <p:nvSpPr>
          <p:cNvPr id="50179" name="Rectangle 2"/>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997" tIns="48140" rIns="97997" bIns="48140"/>
          <a:lstStyle/>
          <a:p>
            <a:pPr eaLnBrk="1" hangingPunct="1"/>
            <a:r>
              <a:rPr lang="en-US" altLang="zh-CN">
                <a:latin typeface="Arial" panose="020B0604020202020204" pitchFamily="34" charset="0"/>
              </a:rPr>
              <a:t>Resolve RAW memory conflict? (address in memory buffers)</a:t>
            </a:r>
          </a:p>
          <a:p>
            <a:pPr eaLnBrk="1" hangingPunct="1"/>
            <a:r>
              <a:rPr lang="en-US" altLang="zh-CN">
                <a:latin typeface="Arial" panose="020B0604020202020204" pitchFamily="34" charset="0"/>
              </a:rPr>
              <a:t>Integer unit executes in parallel</a:t>
            </a:r>
          </a:p>
        </p:txBody>
      </p:sp>
      <p:sp>
        <p:nvSpPr>
          <p:cNvPr id="50180" name="Rectangle 3"/>
          <p:cNvSpPr>
            <a:spLocks noGrp="1" noRot="1" noChangeAspect="1" noChangeArrowheads="1" noTextEdit="1"/>
          </p:cNvSpPr>
          <p:nvPr>
            <p:ph type="sldImg"/>
          </p:nvPr>
        </p:nvSpPr>
        <p:spPr>
          <a:xfrm>
            <a:off x="1003300" y="774700"/>
            <a:ext cx="5099050" cy="3824288"/>
          </a:xfrm>
          <a:ln w="12700" cap="flat">
            <a:solidFill>
              <a:schemeClr val="tx1"/>
            </a:solidFill>
          </a:ln>
        </p:spPr>
      </p:sp>
    </p:spTree>
    <p:extLst>
      <p:ext uri="{BB962C8B-B14F-4D97-AF65-F5344CB8AC3E}">
        <p14:creationId xmlns:p14="http://schemas.microsoft.com/office/powerpoint/2010/main" val="202570495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62546BEF-60C0-47B2-80B8-9AE4C5BCA70F}" type="slidenum">
              <a:rPr lang="en-US" altLang="zh-CN" sz="1300" smtClean="0"/>
              <a:pPr>
                <a:spcBef>
                  <a:spcPct val="0"/>
                </a:spcBef>
              </a:pPr>
              <a:t>63</a:t>
            </a:fld>
            <a:endParaRPr lang="en-US" altLang="zh-CN" sz="1300"/>
          </a:p>
        </p:txBody>
      </p:sp>
      <p:sp>
        <p:nvSpPr>
          <p:cNvPr id="53251" name="Rectangle 2"/>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997" tIns="48140" rIns="97997" bIns="48140"/>
          <a:lstStyle/>
          <a:p>
            <a:pPr eaLnBrk="1" hangingPunct="1"/>
            <a:r>
              <a:rPr lang="en-US" altLang="zh-CN">
                <a:latin typeface="Arial" panose="020B0604020202020204" pitchFamily="34" charset="0"/>
              </a:rPr>
              <a:t>Resolve RAW memory conflict? (address in memory buffers)</a:t>
            </a:r>
          </a:p>
          <a:p>
            <a:pPr eaLnBrk="1" hangingPunct="1"/>
            <a:r>
              <a:rPr lang="en-US" altLang="zh-CN">
                <a:latin typeface="Arial" panose="020B0604020202020204" pitchFamily="34" charset="0"/>
              </a:rPr>
              <a:t>Integer unit executes in parallel</a:t>
            </a:r>
          </a:p>
        </p:txBody>
      </p:sp>
      <p:sp>
        <p:nvSpPr>
          <p:cNvPr id="53252" name="Rectangle 3"/>
          <p:cNvSpPr>
            <a:spLocks noGrp="1" noRot="1" noChangeAspect="1" noChangeArrowheads="1" noTextEdit="1"/>
          </p:cNvSpPr>
          <p:nvPr>
            <p:ph type="sldImg"/>
          </p:nvPr>
        </p:nvSpPr>
        <p:spPr>
          <a:xfrm>
            <a:off x="1003300" y="774700"/>
            <a:ext cx="5099050" cy="3824288"/>
          </a:xfrm>
          <a:ln w="12700" cap="flat">
            <a:solidFill>
              <a:schemeClr val="tx1"/>
            </a:solidFill>
          </a:ln>
        </p:spPr>
      </p:sp>
    </p:spTree>
    <p:extLst>
      <p:ext uri="{BB962C8B-B14F-4D97-AF65-F5344CB8AC3E}">
        <p14:creationId xmlns:p14="http://schemas.microsoft.com/office/powerpoint/2010/main" val="304183836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DFD746C-57F0-4230-97A2-31A4DBB35C7E}" type="slidenum">
              <a:rPr lang="en-US" altLang="zh-CN" sz="1300" smtClean="0"/>
              <a:pPr>
                <a:spcBef>
                  <a:spcPct val="0"/>
                </a:spcBef>
              </a:pPr>
              <a:t>64</a:t>
            </a:fld>
            <a:endParaRPr lang="en-US" altLang="zh-CN" sz="1300"/>
          </a:p>
        </p:txBody>
      </p:sp>
      <p:sp>
        <p:nvSpPr>
          <p:cNvPr id="55299" name="Rectangle 2"/>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997" tIns="48140" rIns="97997" bIns="48140"/>
          <a:lstStyle/>
          <a:p>
            <a:pPr eaLnBrk="1" hangingPunct="1"/>
            <a:r>
              <a:rPr lang="en-US" altLang="zh-CN">
                <a:latin typeface="Arial" panose="020B0604020202020204" pitchFamily="34" charset="0"/>
              </a:rPr>
              <a:t>Resolve RAW memory conflict? (address in memory buffers)</a:t>
            </a:r>
          </a:p>
          <a:p>
            <a:pPr eaLnBrk="1" hangingPunct="1"/>
            <a:r>
              <a:rPr lang="en-US" altLang="zh-CN">
                <a:latin typeface="Arial" panose="020B0604020202020204" pitchFamily="34" charset="0"/>
              </a:rPr>
              <a:t>Integer unit executes in parallel</a:t>
            </a:r>
          </a:p>
        </p:txBody>
      </p:sp>
      <p:sp>
        <p:nvSpPr>
          <p:cNvPr id="55300" name="Rectangle 3"/>
          <p:cNvSpPr>
            <a:spLocks noGrp="1" noRot="1" noChangeAspect="1" noChangeArrowheads="1" noTextEdit="1"/>
          </p:cNvSpPr>
          <p:nvPr>
            <p:ph type="sldImg"/>
          </p:nvPr>
        </p:nvSpPr>
        <p:spPr>
          <a:xfrm>
            <a:off x="1003300" y="774700"/>
            <a:ext cx="5099050" cy="3824288"/>
          </a:xfrm>
          <a:ln w="12700" cap="flat">
            <a:solidFill>
              <a:schemeClr val="tx1"/>
            </a:solidFill>
          </a:ln>
        </p:spPr>
      </p:sp>
    </p:spTree>
    <p:extLst>
      <p:ext uri="{BB962C8B-B14F-4D97-AF65-F5344CB8AC3E}">
        <p14:creationId xmlns:p14="http://schemas.microsoft.com/office/powerpoint/2010/main" val="2684697323"/>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35ED5ECD-AF5E-4DCB-BC98-D0417B9B929B}" type="slidenum">
              <a:rPr lang="en-US" altLang="zh-CN" sz="1300" smtClean="0"/>
              <a:pPr>
                <a:spcBef>
                  <a:spcPct val="0"/>
                </a:spcBef>
              </a:pPr>
              <a:t>65</a:t>
            </a:fld>
            <a:endParaRPr lang="en-US" altLang="zh-CN" sz="1300"/>
          </a:p>
        </p:txBody>
      </p:sp>
      <p:sp>
        <p:nvSpPr>
          <p:cNvPr id="57347" name="Rectangle 2"/>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997" tIns="48140" rIns="97997" bIns="48140"/>
          <a:lstStyle/>
          <a:p>
            <a:pPr eaLnBrk="1" hangingPunct="1"/>
            <a:r>
              <a:rPr lang="en-US" altLang="zh-CN">
                <a:latin typeface="Arial" panose="020B0604020202020204" pitchFamily="34" charset="0"/>
              </a:rPr>
              <a:t>Resolve RAW memory conflict? (address in memory buffers)</a:t>
            </a:r>
          </a:p>
          <a:p>
            <a:pPr eaLnBrk="1" hangingPunct="1"/>
            <a:r>
              <a:rPr lang="en-US" altLang="zh-CN">
                <a:latin typeface="Arial" panose="020B0604020202020204" pitchFamily="34" charset="0"/>
              </a:rPr>
              <a:t>Integer unit executes in parallel</a:t>
            </a:r>
          </a:p>
        </p:txBody>
      </p:sp>
      <p:sp>
        <p:nvSpPr>
          <p:cNvPr id="57348" name="Rectangle 3"/>
          <p:cNvSpPr>
            <a:spLocks noGrp="1" noRot="1" noChangeAspect="1" noChangeArrowheads="1" noTextEdit="1"/>
          </p:cNvSpPr>
          <p:nvPr>
            <p:ph type="sldImg"/>
          </p:nvPr>
        </p:nvSpPr>
        <p:spPr>
          <a:xfrm>
            <a:off x="1003300" y="774700"/>
            <a:ext cx="5099050" cy="3824288"/>
          </a:xfrm>
          <a:ln w="12700" cap="flat">
            <a:solidFill>
              <a:schemeClr val="tx1"/>
            </a:solidFill>
          </a:ln>
        </p:spPr>
      </p:sp>
    </p:spTree>
    <p:extLst>
      <p:ext uri="{BB962C8B-B14F-4D97-AF65-F5344CB8AC3E}">
        <p14:creationId xmlns:p14="http://schemas.microsoft.com/office/powerpoint/2010/main" val="380279509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E707D45-C476-4611-9053-1024A78A8887}" type="slidenum">
              <a:rPr lang="en-US" altLang="zh-CN" sz="1300" smtClean="0"/>
              <a:pPr>
                <a:spcBef>
                  <a:spcPct val="0"/>
                </a:spcBef>
              </a:pPr>
              <a:t>66</a:t>
            </a:fld>
            <a:endParaRPr lang="en-US" altLang="zh-CN" sz="1300"/>
          </a:p>
        </p:txBody>
      </p:sp>
      <p:sp>
        <p:nvSpPr>
          <p:cNvPr id="59395" name="Rectangle 2"/>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997" tIns="48140" rIns="97997" bIns="48140"/>
          <a:lstStyle/>
          <a:p>
            <a:pPr eaLnBrk="1" hangingPunct="1"/>
            <a:r>
              <a:rPr lang="en-US" altLang="zh-CN">
                <a:latin typeface="Arial" panose="020B0604020202020204" pitchFamily="34" charset="0"/>
              </a:rPr>
              <a:t>Resolve RAW memory conflict? (address in memory buffers)</a:t>
            </a:r>
          </a:p>
          <a:p>
            <a:pPr eaLnBrk="1" hangingPunct="1"/>
            <a:r>
              <a:rPr lang="en-US" altLang="zh-CN">
                <a:latin typeface="Arial" panose="020B0604020202020204" pitchFamily="34" charset="0"/>
              </a:rPr>
              <a:t>Integer unit executes in parallel</a:t>
            </a:r>
          </a:p>
        </p:txBody>
      </p:sp>
      <p:sp>
        <p:nvSpPr>
          <p:cNvPr id="59396" name="Rectangle 3"/>
          <p:cNvSpPr>
            <a:spLocks noGrp="1" noRot="1" noChangeAspect="1" noChangeArrowheads="1" noTextEdit="1"/>
          </p:cNvSpPr>
          <p:nvPr>
            <p:ph type="sldImg"/>
          </p:nvPr>
        </p:nvSpPr>
        <p:spPr>
          <a:xfrm>
            <a:off x="1003300" y="774700"/>
            <a:ext cx="5099050" cy="3824288"/>
          </a:xfrm>
          <a:ln w="12700" cap="flat">
            <a:solidFill>
              <a:schemeClr val="tx1"/>
            </a:solidFill>
          </a:ln>
        </p:spPr>
      </p:sp>
    </p:spTree>
    <p:extLst>
      <p:ext uri="{BB962C8B-B14F-4D97-AF65-F5344CB8AC3E}">
        <p14:creationId xmlns:p14="http://schemas.microsoft.com/office/powerpoint/2010/main" val="100386955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B67323D-A272-494A-9FE4-19C3458ECA5E}" type="slidenum">
              <a:rPr lang="en-US" altLang="zh-CN" sz="1300" smtClean="0"/>
              <a:pPr>
                <a:spcBef>
                  <a:spcPct val="0"/>
                </a:spcBef>
              </a:pPr>
              <a:t>67</a:t>
            </a:fld>
            <a:endParaRPr lang="en-US" altLang="zh-CN" sz="1300"/>
          </a:p>
        </p:txBody>
      </p:sp>
      <p:sp>
        <p:nvSpPr>
          <p:cNvPr id="61443" name="Rectangle 2"/>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997" tIns="48140" rIns="97997" bIns="48140"/>
          <a:lstStyle/>
          <a:p>
            <a:pPr eaLnBrk="1" hangingPunct="1"/>
            <a:r>
              <a:rPr lang="en-US" altLang="zh-CN">
                <a:latin typeface="Arial" panose="020B0604020202020204" pitchFamily="34" charset="0"/>
              </a:rPr>
              <a:t>Resolve RAW memory conflict? (address in memory buffers)</a:t>
            </a:r>
          </a:p>
          <a:p>
            <a:pPr eaLnBrk="1" hangingPunct="1"/>
            <a:r>
              <a:rPr lang="en-US" altLang="zh-CN">
                <a:latin typeface="Arial" panose="020B0604020202020204" pitchFamily="34" charset="0"/>
              </a:rPr>
              <a:t>Integer unit executes in parallel</a:t>
            </a:r>
          </a:p>
        </p:txBody>
      </p:sp>
      <p:sp>
        <p:nvSpPr>
          <p:cNvPr id="61444" name="Rectangle 3"/>
          <p:cNvSpPr>
            <a:spLocks noGrp="1" noRot="1" noChangeAspect="1" noChangeArrowheads="1" noTextEdit="1"/>
          </p:cNvSpPr>
          <p:nvPr>
            <p:ph type="sldImg"/>
          </p:nvPr>
        </p:nvSpPr>
        <p:spPr>
          <a:xfrm>
            <a:off x="1003300" y="774700"/>
            <a:ext cx="5099050" cy="3824288"/>
          </a:xfrm>
          <a:ln w="12700" cap="flat">
            <a:solidFill>
              <a:schemeClr val="tx1"/>
            </a:solidFill>
          </a:ln>
        </p:spPr>
      </p:sp>
    </p:spTree>
    <p:extLst>
      <p:ext uri="{BB962C8B-B14F-4D97-AF65-F5344CB8AC3E}">
        <p14:creationId xmlns:p14="http://schemas.microsoft.com/office/powerpoint/2010/main" val="145647513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812CCFC-685C-4100-9F28-8777DE8D2737}" type="slidenum">
              <a:rPr lang="en-US" altLang="zh-CN" sz="1300" smtClean="0"/>
              <a:pPr>
                <a:spcBef>
                  <a:spcPct val="0"/>
                </a:spcBef>
              </a:pPr>
              <a:t>68</a:t>
            </a:fld>
            <a:endParaRPr lang="en-US" altLang="zh-CN" sz="1300"/>
          </a:p>
        </p:txBody>
      </p:sp>
      <p:sp>
        <p:nvSpPr>
          <p:cNvPr id="63491" name="Rectangle 2"/>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997" tIns="48140" rIns="97997" bIns="48140"/>
          <a:lstStyle/>
          <a:p>
            <a:pPr eaLnBrk="1" hangingPunct="1"/>
            <a:r>
              <a:rPr lang="en-US" altLang="zh-CN">
                <a:latin typeface="Arial" panose="020B0604020202020204" pitchFamily="34" charset="0"/>
              </a:rPr>
              <a:t>Resolve RAW memory conflict? (address in memory buffers)</a:t>
            </a:r>
          </a:p>
          <a:p>
            <a:pPr eaLnBrk="1" hangingPunct="1"/>
            <a:r>
              <a:rPr lang="en-US" altLang="zh-CN">
                <a:latin typeface="Arial" panose="020B0604020202020204" pitchFamily="34" charset="0"/>
              </a:rPr>
              <a:t>Integer unit executes in parallel</a:t>
            </a:r>
          </a:p>
        </p:txBody>
      </p:sp>
      <p:sp>
        <p:nvSpPr>
          <p:cNvPr id="63492" name="Rectangle 3"/>
          <p:cNvSpPr>
            <a:spLocks noGrp="1" noRot="1" noChangeAspect="1" noChangeArrowheads="1" noTextEdit="1"/>
          </p:cNvSpPr>
          <p:nvPr>
            <p:ph type="sldImg"/>
          </p:nvPr>
        </p:nvSpPr>
        <p:spPr>
          <a:xfrm>
            <a:off x="1003300" y="774700"/>
            <a:ext cx="5099050" cy="3824288"/>
          </a:xfrm>
          <a:ln w="12700" cap="flat">
            <a:solidFill>
              <a:schemeClr val="tx1"/>
            </a:solidFill>
          </a:ln>
        </p:spPr>
      </p:sp>
    </p:spTree>
    <p:extLst>
      <p:ext uri="{BB962C8B-B14F-4D97-AF65-F5344CB8AC3E}">
        <p14:creationId xmlns:p14="http://schemas.microsoft.com/office/powerpoint/2010/main" val="74385637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0DE5C729-CCB1-4802-AD77-10533B389539}" type="slidenum">
              <a:rPr lang="en-US" altLang="zh-CN" sz="1300" smtClean="0"/>
              <a:pPr>
                <a:spcBef>
                  <a:spcPct val="0"/>
                </a:spcBef>
              </a:pPr>
              <a:t>69</a:t>
            </a:fld>
            <a:endParaRPr lang="en-US" altLang="zh-CN" sz="1300"/>
          </a:p>
        </p:txBody>
      </p:sp>
      <p:sp>
        <p:nvSpPr>
          <p:cNvPr id="65539" name="Rectangle 2"/>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997" tIns="48140" rIns="97997" bIns="48140"/>
          <a:lstStyle/>
          <a:p>
            <a:pPr eaLnBrk="1" hangingPunct="1"/>
            <a:r>
              <a:rPr lang="en-US" altLang="zh-CN">
                <a:latin typeface="Arial" panose="020B0604020202020204" pitchFamily="34" charset="0"/>
              </a:rPr>
              <a:t>Resolve RAW memory conflict? (address in memory buffers)</a:t>
            </a:r>
          </a:p>
          <a:p>
            <a:pPr eaLnBrk="1" hangingPunct="1"/>
            <a:r>
              <a:rPr lang="en-US" altLang="zh-CN">
                <a:latin typeface="Arial" panose="020B0604020202020204" pitchFamily="34" charset="0"/>
              </a:rPr>
              <a:t>Integer unit executes in parallel</a:t>
            </a:r>
          </a:p>
        </p:txBody>
      </p:sp>
      <p:sp>
        <p:nvSpPr>
          <p:cNvPr id="65540" name="Rectangle 3"/>
          <p:cNvSpPr>
            <a:spLocks noGrp="1" noRot="1" noChangeAspect="1" noChangeArrowheads="1" noTextEdit="1"/>
          </p:cNvSpPr>
          <p:nvPr>
            <p:ph type="sldImg"/>
          </p:nvPr>
        </p:nvSpPr>
        <p:spPr>
          <a:xfrm>
            <a:off x="1003300" y="774700"/>
            <a:ext cx="5099050" cy="3824288"/>
          </a:xfrm>
          <a:ln w="12700" cap="flat">
            <a:solidFill>
              <a:schemeClr val="tx1"/>
            </a:solidFill>
          </a:ln>
        </p:spPr>
      </p:sp>
    </p:spTree>
    <p:extLst>
      <p:ext uri="{BB962C8B-B14F-4D97-AF65-F5344CB8AC3E}">
        <p14:creationId xmlns:p14="http://schemas.microsoft.com/office/powerpoint/2010/main" val="1568547248"/>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D03CFDD1-D522-4E49-8F83-CCC78159F559}" type="slidenum">
              <a:rPr lang="en-US" altLang="zh-CN" sz="1300" smtClean="0"/>
              <a:pPr>
                <a:spcBef>
                  <a:spcPct val="0"/>
                </a:spcBef>
              </a:pPr>
              <a:t>70</a:t>
            </a:fld>
            <a:endParaRPr lang="en-US" altLang="zh-CN" sz="1300"/>
          </a:p>
        </p:txBody>
      </p:sp>
      <p:sp>
        <p:nvSpPr>
          <p:cNvPr id="67587" name="Rectangle 2"/>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997" tIns="48140" rIns="97997" bIns="48140"/>
          <a:lstStyle/>
          <a:p>
            <a:pPr eaLnBrk="1" hangingPunct="1"/>
            <a:r>
              <a:rPr lang="en-US" altLang="zh-CN">
                <a:latin typeface="Arial" panose="020B0604020202020204" pitchFamily="34" charset="0"/>
              </a:rPr>
              <a:t>Resolve RAW memory conflict? (address in memory buffers)</a:t>
            </a:r>
          </a:p>
          <a:p>
            <a:pPr eaLnBrk="1" hangingPunct="1"/>
            <a:r>
              <a:rPr lang="en-US" altLang="zh-CN">
                <a:latin typeface="Arial" panose="020B0604020202020204" pitchFamily="34" charset="0"/>
              </a:rPr>
              <a:t>Integer unit executes in parallel</a:t>
            </a:r>
          </a:p>
        </p:txBody>
      </p:sp>
      <p:sp>
        <p:nvSpPr>
          <p:cNvPr id="67588" name="Rectangle 3"/>
          <p:cNvSpPr>
            <a:spLocks noGrp="1" noRot="1" noChangeAspect="1" noChangeArrowheads="1" noTextEdit="1"/>
          </p:cNvSpPr>
          <p:nvPr>
            <p:ph type="sldImg"/>
          </p:nvPr>
        </p:nvSpPr>
        <p:spPr>
          <a:xfrm>
            <a:off x="1003300" y="774700"/>
            <a:ext cx="5099050" cy="3824288"/>
          </a:xfrm>
          <a:ln w="12700" cap="flat">
            <a:solidFill>
              <a:schemeClr val="tx1"/>
            </a:solidFill>
          </a:ln>
        </p:spPr>
      </p:sp>
    </p:spTree>
    <p:extLst>
      <p:ext uri="{BB962C8B-B14F-4D97-AF65-F5344CB8AC3E}">
        <p14:creationId xmlns:p14="http://schemas.microsoft.com/office/powerpoint/2010/main" val="286081021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ABBCCAB8-31B4-4A6D-AA6D-B9652006297C}" type="slidenum">
              <a:rPr lang="en-US" altLang="zh-CN" sz="1300" smtClean="0"/>
              <a:pPr>
                <a:spcBef>
                  <a:spcPct val="0"/>
                </a:spcBef>
              </a:pPr>
              <a:t>72</a:t>
            </a:fld>
            <a:endParaRPr lang="en-US" altLang="zh-CN" sz="1300"/>
          </a:p>
        </p:txBody>
      </p:sp>
      <p:sp>
        <p:nvSpPr>
          <p:cNvPr id="70659" name="Rectangle 2"/>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997" tIns="48140" rIns="97997" bIns="48140"/>
          <a:lstStyle/>
          <a:p>
            <a:pPr eaLnBrk="1" hangingPunct="1"/>
            <a:r>
              <a:rPr lang="en-US" altLang="zh-CN">
                <a:latin typeface="Arial" panose="020B0604020202020204" pitchFamily="34" charset="0"/>
              </a:rPr>
              <a:t>Resolve RAW memory conflict? (address in memory buffers)</a:t>
            </a:r>
          </a:p>
          <a:p>
            <a:pPr eaLnBrk="1" hangingPunct="1"/>
            <a:r>
              <a:rPr lang="en-US" altLang="zh-CN">
                <a:latin typeface="Arial" panose="020B0604020202020204" pitchFamily="34" charset="0"/>
              </a:rPr>
              <a:t>Integer unit executes in parallel</a:t>
            </a:r>
          </a:p>
        </p:txBody>
      </p:sp>
      <p:sp>
        <p:nvSpPr>
          <p:cNvPr id="70660" name="Rectangle 3"/>
          <p:cNvSpPr>
            <a:spLocks noGrp="1" noRot="1" noChangeAspect="1" noChangeArrowheads="1" noTextEdit="1"/>
          </p:cNvSpPr>
          <p:nvPr>
            <p:ph type="sldImg"/>
          </p:nvPr>
        </p:nvSpPr>
        <p:spPr>
          <a:xfrm>
            <a:off x="1003300" y="774700"/>
            <a:ext cx="5099050" cy="3824288"/>
          </a:xfrm>
          <a:ln w="12700" cap="flat">
            <a:solidFill>
              <a:schemeClr val="tx1"/>
            </a:solidFill>
          </a:ln>
        </p:spPr>
      </p:sp>
    </p:spTree>
    <p:extLst>
      <p:ext uri="{BB962C8B-B14F-4D97-AF65-F5344CB8AC3E}">
        <p14:creationId xmlns:p14="http://schemas.microsoft.com/office/powerpoint/2010/main" val="304414474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87CC942F-3799-42DC-BCC8-A236749FF53C}" type="slidenum">
              <a:rPr lang="en-US" altLang="zh-CN" smtClean="0"/>
              <a:pPr>
                <a:defRPr/>
              </a:pPr>
              <a:t>9</a:t>
            </a:fld>
            <a:endParaRPr lang="en-US" altLang="zh-CN"/>
          </a:p>
        </p:txBody>
      </p:sp>
    </p:spTree>
    <p:extLst>
      <p:ext uri="{BB962C8B-B14F-4D97-AF65-F5344CB8AC3E}">
        <p14:creationId xmlns:p14="http://schemas.microsoft.com/office/powerpoint/2010/main" val="252710265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7B72347E-4842-4F85-896E-3D48B8491F9D}" type="slidenum">
              <a:rPr lang="en-US" altLang="zh-CN" sz="1300" smtClean="0"/>
              <a:pPr>
                <a:spcBef>
                  <a:spcPct val="0"/>
                </a:spcBef>
              </a:pPr>
              <a:t>73</a:t>
            </a:fld>
            <a:endParaRPr lang="en-US" altLang="zh-CN" sz="1300"/>
          </a:p>
        </p:txBody>
      </p:sp>
      <p:sp>
        <p:nvSpPr>
          <p:cNvPr id="72707" name="Rectangle 2"/>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997" tIns="48140" rIns="97997" bIns="48140"/>
          <a:lstStyle/>
          <a:p>
            <a:pPr eaLnBrk="1" hangingPunct="1"/>
            <a:r>
              <a:rPr lang="en-US" altLang="zh-CN">
                <a:latin typeface="Arial" panose="020B0604020202020204" pitchFamily="34" charset="0"/>
              </a:rPr>
              <a:t>Resolve RAW memory conflict? (address in memory buffers)</a:t>
            </a:r>
          </a:p>
          <a:p>
            <a:pPr eaLnBrk="1" hangingPunct="1"/>
            <a:r>
              <a:rPr lang="en-US" altLang="zh-CN">
                <a:latin typeface="Arial" panose="020B0604020202020204" pitchFamily="34" charset="0"/>
              </a:rPr>
              <a:t>Integer unit executes in parallel</a:t>
            </a:r>
          </a:p>
        </p:txBody>
      </p:sp>
      <p:sp>
        <p:nvSpPr>
          <p:cNvPr id="72708" name="Rectangle 3"/>
          <p:cNvSpPr>
            <a:spLocks noGrp="1" noRot="1" noChangeAspect="1" noChangeArrowheads="1" noTextEdit="1"/>
          </p:cNvSpPr>
          <p:nvPr>
            <p:ph type="sldImg"/>
          </p:nvPr>
        </p:nvSpPr>
        <p:spPr>
          <a:xfrm>
            <a:off x="1003300" y="774700"/>
            <a:ext cx="5099050" cy="3824288"/>
          </a:xfrm>
          <a:ln w="12700" cap="flat">
            <a:solidFill>
              <a:schemeClr val="tx1"/>
            </a:solidFill>
          </a:ln>
        </p:spPr>
      </p:sp>
    </p:spTree>
    <p:extLst>
      <p:ext uri="{BB962C8B-B14F-4D97-AF65-F5344CB8AC3E}">
        <p14:creationId xmlns:p14="http://schemas.microsoft.com/office/powerpoint/2010/main" val="226115227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C5894848-77F4-461C-AC10-505A41C707A3}" type="slidenum">
              <a:rPr lang="en-US" altLang="zh-CN" sz="1300" smtClean="0"/>
              <a:pPr>
                <a:spcBef>
                  <a:spcPct val="0"/>
                </a:spcBef>
              </a:pPr>
              <a:t>74</a:t>
            </a:fld>
            <a:endParaRPr lang="en-US" altLang="zh-CN" sz="1300"/>
          </a:p>
        </p:txBody>
      </p:sp>
      <p:sp>
        <p:nvSpPr>
          <p:cNvPr id="74755" name="Rectangle 2"/>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997" tIns="48140" rIns="97997" bIns="48140"/>
          <a:lstStyle/>
          <a:p>
            <a:pPr eaLnBrk="1" hangingPunct="1"/>
            <a:r>
              <a:rPr lang="en-US" altLang="zh-CN">
                <a:latin typeface="Arial" panose="020B0604020202020204" pitchFamily="34" charset="0"/>
              </a:rPr>
              <a:t>Resolve RAW memory conflict? (address in memory buffers)</a:t>
            </a:r>
          </a:p>
          <a:p>
            <a:pPr eaLnBrk="1" hangingPunct="1"/>
            <a:r>
              <a:rPr lang="en-US" altLang="zh-CN">
                <a:latin typeface="Arial" panose="020B0604020202020204" pitchFamily="34" charset="0"/>
              </a:rPr>
              <a:t>Integer unit executes in parallel</a:t>
            </a:r>
          </a:p>
        </p:txBody>
      </p:sp>
      <p:sp>
        <p:nvSpPr>
          <p:cNvPr id="74756" name="Rectangle 3"/>
          <p:cNvSpPr>
            <a:spLocks noGrp="1" noRot="1" noChangeAspect="1" noChangeArrowheads="1" noTextEdit="1"/>
          </p:cNvSpPr>
          <p:nvPr>
            <p:ph type="sldImg"/>
          </p:nvPr>
        </p:nvSpPr>
        <p:spPr>
          <a:xfrm>
            <a:off x="1003300" y="774700"/>
            <a:ext cx="5099050" cy="3824288"/>
          </a:xfrm>
          <a:ln w="12700" cap="flat">
            <a:solidFill>
              <a:schemeClr val="tx1"/>
            </a:solidFill>
          </a:ln>
        </p:spPr>
      </p:sp>
    </p:spTree>
    <p:extLst>
      <p:ext uri="{BB962C8B-B14F-4D97-AF65-F5344CB8AC3E}">
        <p14:creationId xmlns:p14="http://schemas.microsoft.com/office/powerpoint/2010/main" val="2713956515"/>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5E1E8185-CE88-4967-A071-EA69D255078D}" type="slidenum">
              <a:rPr lang="en-US" altLang="zh-CN" sz="1300" smtClean="0"/>
              <a:pPr>
                <a:spcBef>
                  <a:spcPct val="0"/>
                </a:spcBef>
              </a:pPr>
              <a:t>75</a:t>
            </a:fld>
            <a:endParaRPr lang="en-US" altLang="zh-CN" sz="1300"/>
          </a:p>
        </p:txBody>
      </p:sp>
      <p:sp>
        <p:nvSpPr>
          <p:cNvPr id="76803" name="Rectangle 2"/>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997" tIns="48140" rIns="97997" bIns="48140"/>
          <a:lstStyle/>
          <a:p>
            <a:pPr eaLnBrk="1" hangingPunct="1"/>
            <a:r>
              <a:rPr lang="en-US" altLang="zh-CN">
                <a:latin typeface="Arial" panose="020B0604020202020204" pitchFamily="34" charset="0"/>
              </a:rPr>
              <a:t>Resolve RAW memory conflict? (address in memory buffers)</a:t>
            </a:r>
          </a:p>
          <a:p>
            <a:pPr eaLnBrk="1" hangingPunct="1"/>
            <a:r>
              <a:rPr lang="en-US" altLang="zh-CN">
                <a:latin typeface="Arial" panose="020B0604020202020204" pitchFamily="34" charset="0"/>
              </a:rPr>
              <a:t>Integer unit executes in parallel</a:t>
            </a:r>
          </a:p>
        </p:txBody>
      </p:sp>
      <p:sp>
        <p:nvSpPr>
          <p:cNvPr id="76804" name="Rectangle 3"/>
          <p:cNvSpPr>
            <a:spLocks noGrp="1" noRot="1" noChangeAspect="1" noChangeArrowheads="1" noTextEdit="1"/>
          </p:cNvSpPr>
          <p:nvPr>
            <p:ph type="sldImg"/>
          </p:nvPr>
        </p:nvSpPr>
        <p:spPr>
          <a:xfrm>
            <a:off x="1003300" y="774700"/>
            <a:ext cx="5099050" cy="3824288"/>
          </a:xfrm>
          <a:ln w="12700" cap="flat">
            <a:solidFill>
              <a:schemeClr val="tx1"/>
            </a:solidFill>
          </a:ln>
        </p:spPr>
      </p:sp>
    </p:spTree>
    <p:extLst>
      <p:ext uri="{BB962C8B-B14F-4D97-AF65-F5344CB8AC3E}">
        <p14:creationId xmlns:p14="http://schemas.microsoft.com/office/powerpoint/2010/main" val="230610223"/>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E0C7CDA8-C9D8-4006-9988-A509DCDDDABF}" type="slidenum">
              <a:rPr lang="en-US" altLang="zh-CN" sz="1300" smtClean="0"/>
              <a:pPr>
                <a:spcBef>
                  <a:spcPct val="0"/>
                </a:spcBef>
              </a:pPr>
              <a:t>76</a:t>
            </a:fld>
            <a:endParaRPr lang="en-US" altLang="zh-CN" sz="1300"/>
          </a:p>
        </p:txBody>
      </p:sp>
      <p:sp>
        <p:nvSpPr>
          <p:cNvPr id="78851" name="Rectangle 2"/>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997" tIns="48140" rIns="97997" bIns="48140"/>
          <a:lstStyle/>
          <a:p>
            <a:pPr eaLnBrk="1" hangingPunct="1"/>
            <a:r>
              <a:rPr lang="en-US" altLang="zh-CN">
                <a:latin typeface="Arial" panose="020B0604020202020204" pitchFamily="34" charset="0"/>
              </a:rPr>
              <a:t>Resolve RAW memory conflict? (address in memory buffers)</a:t>
            </a:r>
          </a:p>
          <a:p>
            <a:pPr eaLnBrk="1" hangingPunct="1"/>
            <a:r>
              <a:rPr lang="en-US" altLang="zh-CN">
                <a:latin typeface="Arial" panose="020B0604020202020204" pitchFamily="34" charset="0"/>
              </a:rPr>
              <a:t>Integer unit executes in parallel</a:t>
            </a:r>
          </a:p>
        </p:txBody>
      </p:sp>
      <p:sp>
        <p:nvSpPr>
          <p:cNvPr id="78852" name="Rectangle 3"/>
          <p:cNvSpPr>
            <a:spLocks noGrp="1" noRot="1" noChangeAspect="1" noChangeArrowheads="1" noTextEdit="1"/>
          </p:cNvSpPr>
          <p:nvPr>
            <p:ph type="sldImg"/>
          </p:nvPr>
        </p:nvSpPr>
        <p:spPr>
          <a:xfrm>
            <a:off x="1003300" y="774700"/>
            <a:ext cx="5099050" cy="3824288"/>
          </a:xfrm>
          <a:ln w="12700" cap="flat">
            <a:solidFill>
              <a:schemeClr val="tx1"/>
            </a:solidFill>
          </a:ln>
        </p:spPr>
      </p:sp>
    </p:spTree>
    <p:extLst>
      <p:ext uri="{BB962C8B-B14F-4D97-AF65-F5344CB8AC3E}">
        <p14:creationId xmlns:p14="http://schemas.microsoft.com/office/powerpoint/2010/main" val="1400156182"/>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8A688CF5-2633-4095-956F-7E059308CF3B}" type="slidenum">
              <a:rPr lang="en-US" altLang="zh-CN" sz="1300" smtClean="0"/>
              <a:pPr>
                <a:spcBef>
                  <a:spcPct val="0"/>
                </a:spcBef>
              </a:pPr>
              <a:t>77</a:t>
            </a:fld>
            <a:endParaRPr lang="en-US" altLang="zh-CN" sz="1300"/>
          </a:p>
        </p:txBody>
      </p:sp>
      <p:sp>
        <p:nvSpPr>
          <p:cNvPr id="80899" name="Rectangle 2"/>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997" tIns="48140" rIns="97997" bIns="48140"/>
          <a:lstStyle/>
          <a:p>
            <a:pPr eaLnBrk="1" hangingPunct="1"/>
            <a:r>
              <a:rPr lang="en-US" altLang="zh-CN">
                <a:latin typeface="Arial" panose="020B0604020202020204" pitchFamily="34" charset="0"/>
              </a:rPr>
              <a:t>Resolve RAW memory conflict? (address in memory buffers)</a:t>
            </a:r>
          </a:p>
          <a:p>
            <a:pPr eaLnBrk="1" hangingPunct="1"/>
            <a:r>
              <a:rPr lang="en-US" altLang="zh-CN">
                <a:latin typeface="Arial" panose="020B0604020202020204" pitchFamily="34" charset="0"/>
              </a:rPr>
              <a:t>Integer unit executes in parallel</a:t>
            </a:r>
          </a:p>
        </p:txBody>
      </p:sp>
      <p:sp>
        <p:nvSpPr>
          <p:cNvPr id="80900" name="Rectangle 3"/>
          <p:cNvSpPr>
            <a:spLocks noGrp="1" noRot="1" noChangeAspect="1" noChangeArrowheads="1" noTextEdit="1"/>
          </p:cNvSpPr>
          <p:nvPr>
            <p:ph type="sldImg"/>
          </p:nvPr>
        </p:nvSpPr>
        <p:spPr>
          <a:xfrm>
            <a:off x="1003300" y="774700"/>
            <a:ext cx="5099050" cy="3824288"/>
          </a:xfrm>
          <a:ln w="12700" cap="flat">
            <a:solidFill>
              <a:schemeClr val="tx1"/>
            </a:solidFill>
          </a:ln>
        </p:spPr>
      </p:sp>
    </p:spTree>
    <p:extLst>
      <p:ext uri="{BB962C8B-B14F-4D97-AF65-F5344CB8AC3E}">
        <p14:creationId xmlns:p14="http://schemas.microsoft.com/office/powerpoint/2010/main" val="314644434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FA81A12D-1597-470A-A3CB-71E73EF85CD3}" type="slidenum">
              <a:rPr lang="en-US" altLang="zh-CN" sz="1300" smtClean="0"/>
              <a:pPr>
                <a:spcBef>
                  <a:spcPct val="0"/>
                </a:spcBef>
              </a:pPr>
              <a:t>78</a:t>
            </a:fld>
            <a:endParaRPr lang="en-US" altLang="zh-CN" sz="1300"/>
          </a:p>
        </p:txBody>
      </p:sp>
      <p:sp>
        <p:nvSpPr>
          <p:cNvPr id="82947" name="Rectangle 2"/>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997" tIns="48140" rIns="97997" bIns="48140"/>
          <a:lstStyle/>
          <a:p>
            <a:pPr eaLnBrk="1" hangingPunct="1"/>
            <a:r>
              <a:rPr lang="en-US" altLang="zh-CN">
                <a:latin typeface="Arial" panose="020B0604020202020204" pitchFamily="34" charset="0"/>
              </a:rPr>
              <a:t>Resolve RAW memory conflict? (address in memory buffers)</a:t>
            </a:r>
          </a:p>
          <a:p>
            <a:pPr eaLnBrk="1" hangingPunct="1"/>
            <a:r>
              <a:rPr lang="en-US" altLang="zh-CN">
                <a:latin typeface="Arial" panose="020B0604020202020204" pitchFamily="34" charset="0"/>
              </a:rPr>
              <a:t>Integer unit executes in parallel</a:t>
            </a:r>
          </a:p>
        </p:txBody>
      </p:sp>
      <p:sp>
        <p:nvSpPr>
          <p:cNvPr id="82948" name="Rectangle 3"/>
          <p:cNvSpPr>
            <a:spLocks noGrp="1" noRot="1" noChangeAspect="1" noChangeArrowheads="1" noTextEdit="1"/>
          </p:cNvSpPr>
          <p:nvPr>
            <p:ph type="sldImg"/>
          </p:nvPr>
        </p:nvSpPr>
        <p:spPr>
          <a:xfrm>
            <a:off x="1003300" y="774700"/>
            <a:ext cx="5099050" cy="3824288"/>
          </a:xfrm>
          <a:ln w="12700" cap="flat">
            <a:solidFill>
              <a:schemeClr val="tx1"/>
            </a:solidFill>
          </a:ln>
        </p:spPr>
      </p:sp>
    </p:spTree>
    <p:extLst>
      <p:ext uri="{BB962C8B-B14F-4D97-AF65-F5344CB8AC3E}">
        <p14:creationId xmlns:p14="http://schemas.microsoft.com/office/powerpoint/2010/main" val="2983646407"/>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93D59D3B-ECAB-491C-B8BC-D7EA6B2E4BD2}" type="slidenum">
              <a:rPr lang="en-US" altLang="zh-CN" sz="1300" smtClean="0"/>
              <a:pPr>
                <a:spcBef>
                  <a:spcPct val="0"/>
                </a:spcBef>
              </a:pPr>
              <a:t>79</a:t>
            </a:fld>
            <a:endParaRPr lang="en-US" altLang="zh-CN" sz="1300"/>
          </a:p>
        </p:txBody>
      </p:sp>
      <p:sp>
        <p:nvSpPr>
          <p:cNvPr id="84995" name="Rectangle 2"/>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997" tIns="48140" rIns="97997" bIns="48140"/>
          <a:lstStyle/>
          <a:p>
            <a:pPr eaLnBrk="1" hangingPunct="1"/>
            <a:r>
              <a:rPr lang="en-US" altLang="zh-CN">
                <a:latin typeface="Arial" panose="020B0604020202020204" pitchFamily="34" charset="0"/>
              </a:rPr>
              <a:t>Resolve RAW memory conflict? (address in memory buffers)</a:t>
            </a:r>
          </a:p>
          <a:p>
            <a:pPr eaLnBrk="1" hangingPunct="1"/>
            <a:r>
              <a:rPr lang="en-US" altLang="zh-CN">
                <a:latin typeface="Arial" panose="020B0604020202020204" pitchFamily="34" charset="0"/>
              </a:rPr>
              <a:t>Integer unit executes in parallel</a:t>
            </a:r>
          </a:p>
        </p:txBody>
      </p:sp>
      <p:sp>
        <p:nvSpPr>
          <p:cNvPr id="84996" name="Rectangle 3"/>
          <p:cNvSpPr>
            <a:spLocks noGrp="1" noRot="1" noChangeAspect="1" noChangeArrowheads="1" noTextEdit="1"/>
          </p:cNvSpPr>
          <p:nvPr>
            <p:ph type="sldImg"/>
          </p:nvPr>
        </p:nvSpPr>
        <p:spPr>
          <a:xfrm>
            <a:off x="1003300" y="774700"/>
            <a:ext cx="5099050" cy="3824288"/>
          </a:xfrm>
          <a:ln w="12700" cap="flat">
            <a:solidFill>
              <a:schemeClr val="tx1"/>
            </a:solidFill>
          </a:ln>
        </p:spPr>
      </p:sp>
    </p:spTree>
    <p:extLst>
      <p:ext uri="{BB962C8B-B14F-4D97-AF65-F5344CB8AC3E}">
        <p14:creationId xmlns:p14="http://schemas.microsoft.com/office/powerpoint/2010/main" val="394389638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defTabSz="99060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defTabSz="99060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defTabSz="99060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defTabSz="99060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defTabSz="990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a:spcBef>
                <a:spcPct val="0"/>
              </a:spcBef>
            </a:pPr>
            <a:fld id="{49F79B38-1C7E-4202-89FD-5BA290327F8F}" type="slidenum">
              <a:rPr lang="en-US" altLang="zh-CN" sz="1300" smtClean="0"/>
              <a:pPr>
                <a:spcBef>
                  <a:spcPct val="0"/>
                </a:spcBef>
              </a:pPr>
              <a:t>83</a:t>
            </a:fld>
            <a:endParaRPr lang="en-US" altLang="zh-CN" sz="1300"/>
          </a:p>
        </p:txBody>
      </p:sp>
      <p:sp>
        <p:nvSpPr>
          <p:cNvPr id="90115" name="Rectangle 2"/>
          <p:cNvSpPr>
            <a:spLocks noGrp="1" noChangeArrowheads="1"/>
          </p:cNvSpPr>
          <p:nvPr>
            <p:ph type="body" idx="1"/>
          </p:nvPr>
        </p:nvSpPr>
        <p:spPr>
          <a:xfrm>
            <a:off x="946150" y="4860925"/>
            <a:ext cx="5207000" cy="4605338"/>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7997" tIns="48140" rIns="97997" bIns="48140"/>
          <a:lstStyle/>
          <a:p>
            <a:pPr eaLnBrk="1" hangingPunct="1"/>
            <a:r>
              <a:rPr lang="en-US" altLang="zh-CN">
                <a:latin typeface="Arial" panose="020B0604020202020204" pitchFamily="34" charset="0"/>
              </a:rPr>
              <a:t>Resolve RAW memory conflict? (address in memory buffers)</a:t>
            </a:r>
          </a:p>
          <a:p>
            <a:pPr eaLnBrk="1" hangingPunct="1"/>
            <a:r>
              <a:rPr lang="en-US" altLang="zh-CN">
                <a:latin typeface="Arial" panose="020B0604020202020204" pitchFamily="34" charset="0"/>
              </a:rPr>
              <a:t>Integer unit executes in parallel</a:t>
            </a:r>
          </a:p>
        </p:txBody>
      </p:sp>
      <p:sp>
        <p:nvSpPr>
          <p:cNvPr id="90116" name="Rectangle 3"/>
          <p:cNvSpPr>
            <a:spLocks noGrp="1" noRot="1" noChangeAspect="1" noChangeArrowheads="1" noTextEdit="1"/>
          </p:cNvSpPr>
          <p:nvPr>
            <p:ph type="sldImg"/>
          </p:nvPr>
        </p:nvSpPr>
        <p:spPr>
          <a:xfrm>
            <a:off x="1003300" y="774700"/>
            <a:ext cx="5099050" cy="3824288"/>
          </a:xfrm>
          <a:ln w="12700" cap="flat">
            <a:solidFill>
              <a:schemeClr val="tx1"/>
            </a:solidFill>
          </a:ln>
        </p:spPr>
      </p:sp>
    </p:spTree>
    <p:extLst>
      <p:ext uri="{BB962C8B-B14F-4D97-AF65-F5344CB8AC3E}">
        <p14:creationId xmlns:p14="http://schemas.microsoft.com/office/powerpoint/2010/main" val="916388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不只是依赖于自己的历史，而是和别的指令有关系</a:t>
            </a:r>
          </a:p>
        </p:txBody>
      </p:sp>
      <p:sp>
        <p:nvSpPr>
          <p:cNvPr id="4" name="灯片编号占位符 3"/>
          <p:cNvSpPr>
            <a:spLocks noGrp="1"/>
          </p:cNvSpPr>
          <p:nvPr>
            <p:ph type="sldNum" sz="quarter" idx="5"/>
          </p:nvPr>
        </p:nvSpPr>
        <p:spPr/>
        <p:txBody>
          <a:bodyPr/>
          <a:lstStyle/>
          <a:p>
            <a:pPr>
              <a:defRPr/>
            </a:pPr>
            <a:fld id="{87CC942F-3799-42DC-BCC8-A236749FF53C}" type="slidenum">
              <a:rPr lang="en-US" altLang="zh-CN" smtClean="0"/>
              <a:pPr>
                <a:defRPr/>
              </a:pPr>
              <a:t>13</a:t>
            </a:fld>
            <a:endParaRPr lang="en-US" altLang="zh-CN"/>
          </a:p>
        </p:txBody>
      </p:sp>
    </p:spTree>
    <p:extLst>
      <p:ext uri="{BB962C8B-B14F-4D97-AF65-F5344CB8AC3E}">
        <p14:creationId xmlns:p14="http://schemas.microsoft.com/office/powerpoint/2010/main" val="26494675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87CC942F-3799-42DC-BCC8-A236749FF53C}" type="slidenum">
              <a:rPr lang="en-US" altLang="zh-CN" smtClean="0"/>
              <a:pPr>
                <a:defRPr/>
              </a:pPr>
              <a:t>14</a:t>
            </a:fld>
            <a:endParaRPr lang="en-US" altLang="zh-CN"/>
          </a:p>
        </p:txBody>
      </p:sp>
    </p:spTree>
    <p:extLst>
      <p:ext uri="{BB962C8B-B14F-4D97-AF65-F5344CB8AC3E}">
        <p14:creationId xmlns:p14="http://schemas.microsoft.com/office/powerpoint/2010/main" val="17705745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pPr>
              <a:defRPr/>
            </a:pPr>
            <a:fld id="{87CC942F-3799-42DC-BCC8-A236749FF53C}" type="slidenum">
              <a:rPr lang="en-US" altLang="zh-CN" smtClean="0"/>
              <a:pPr>
                <a:defRPr/>
              </a:pPr>
              <a:t>16</a:t>
            </a:fld>
            <a:endParaRPr lang="en-US" altLang="zh-CN"/>
          </a:p>
        </p:txBody>
      </p:sp>
    </p:spTree>
    <p:extLst>
      <p:ext uri="{BB962C8B-B14F-4D97-AF65-F5344CB8AC3E}">
        <p14:creationId xmlns:p14="http://schemas.microsoft.com/office/powerpoint/2010/main" val="2635524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每条指令有自己的预测</a:t>
            </a:r>
            <a:endParaRPr kumimoji="1" lang="en-US" altLang="zh-CN" dirty="0"/>
          </a:p>
          <a:p>
            <a:r>
              <a:rPr kumimoji="1" lang="zh-CN" altLang="en-US" dirty="0"/>
              <a:t>因为没有关联考虑这两条指令</a:t>
            </a:r>
          </a:p>
        </p:txBody>
      </p:sp>
      <p:sp>
        <p:nvSpPr>
          <p:cNvPr id="4" name="灯片编号占位符 3"/>
          <p:cNvSpPr>
            <a:spLocks noGrp="1"/>
          </p:cNvSpPr>
          <p:nvPr>
            <p:ph type="sldNum" sz="quarter" idx="5"/>
          </p:nvPr>
        </p:nvSpPr>
        <p:spPr/>
        <p:txBody>
          <a:bodyPr/>
          <a:lstStyle/>
          <a:p>
            <a:pPr>
              <a:defRPr/>
            </a:pPr>
            <a:fld id="{87CC942F-3799-42DC-BCC8-A236749FF53C}" type="slidenum">
              <a:rPr lang="en-US" altLang="zh-CN" smtClean="0"/>
              <a:pPr>
                <a:defRPr/>
              </a:pPr>
              <a:t>17</a:t>
            </a:fld>
            <a:endParaRPr lang="en-US" altLang="zh-CN"/>
          </a:p>
        </p:txBody>
      </p:sp>
    </p:spTree>
    <p:extLst>
      <p:ext uri="{BB962C8B-B14F-4D97-AF65-F5344CB8AC3E}">
        <p14:creationId xmlns:p14="http://schemas.microsoft.com/office/powerpoint/2010/main" val="698406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3.png"/><Relationship Id="rId4" Type="http://schemas.openxmlformats.org/officeDocument/2006/relationships/image" Target="../media/image4.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165890" name="Rectangle 2"/>
          <p:cNvSpPr>
            <a:spLocks noGrp="1" noRot="1" noChangeArrowheads="1"/>
          </p:cNvSpPr>
          <p:nvPr>
            <p:ph type="ctrTitle"/>
          </p:nvPr>
        </p:nvSpPr>
        <p:spPr>
          <a:xfrm>
            <a:off x="898526" y="1324816"/>
            <a:ext cx="3673475" cy="2016125"/>
          </a:xfrm>
          <a:noFill/>
        </p:spPr>
        <p:txBody>
          <a:bodyPr/>
          <a:lstStyle>
            <a:lvl1pPr>
              <a:defRPr>
                <a:latin typeface="Comic Sans MS" pitchFamily="66" charset="0"/>
              </a:defRPr>
            </a:lvl1pPr>
          </a:lstStyle>
          <a:p>
            <a:r>
              <a:rPr lang="zh-CN" altLang="en-US"/>
              <a:t>单击此处编辑母版标题样式</a:t>
            </a:r>
            <a:endParaRPr lang="en-US" altLang="zh-CN"/>
          </a:p>
        </p:txBody>
      </p:sp>
      <p:sp>
        <p:nvSpPr>
          <p:cNvPr id="165894" name="Rectangle 6"/>
          <p:cNvSpPr>
            <a:spLocks noGrp="1" noRot="1" noChangeArrowheads="1"/>
          </p:cNvSpPr>
          <p:nvPr>
            <p:ph type="subTitle" idx="1"/>
          </p:nvPr>
        </p:nvSpPr>
        <p:spPr>
          <a:xfrm>
            <a:off x="747713" y="3943350"/>
            <a:ext cx="4752975" cy="2089150"/>
          </a:xfrm>
          <a:prstGeom prst="rect">
            <a:avLst/>
          </a:prstGeom>
        </p:spPr>
        <p:txBody>
          <a:bodyPr/>
          <a:lstStyle>
            <a:lvl1pPr marL="0" indent="0">
              <a:defRPr sz="1950">
                <a:solidFill>
                  <a:srgbClr val="0000FF"/>
                </a:solidFill>
                <a:latin typeface="Times New Roman" pitchFamily="18" charset="0"/>
                <a:ea typeface="楷体_GB2312" pitchFamily="49" charset="-122"/>
              </a:defRPr>
            </a:lvl1pPr>
          </a:lstStyle>
          <a:p>
            <a:r>
              <a:rPr lang="zh-CN" altLang="en-US"/>
              <a:t>单击此处编辑母版副标题样式</a:t>
            </a:r>
            <a:endParaRPr lang="en-US" altLang="zh-CN" dirty="0"/>
          </a:p>
        </p:txBody>
      </p:sp>
    </p:spTree>
    <p:extLst>
      <p:ext uri="{BB962C8B-B14F-4D97-AF65-F5344CB8AC3E}">
        <p14:creationId xmlns:p14="http://schemas.microsoft.com/office/powerpoint/2010/main" val="2907717164"/>
      </p:ext>
    </p:extLst>
  </p:cSld>
  <p:clrMapOvr>
    <a:masterClrMapping/>
  </p:clrMapOvr>
  <p:transition spd="slow">
    <p:pull dir="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a:xfrm>
            <a:off x="250826" y="1125540"/>
            <a:ext cx="8642350" cy="4795837"/>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4"/>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a:xfrm>
            <a:off x="3995738" y="6453188"/>
            <a:ext cx="1905000" cy="404812"/>
          </a:xfrm>
          <a:prstGeom prst="rect">
            <a:avLst/>
          </a:prstGeom>
        </p:spPr>
        <p:txBody>
          <a:bodyPr/>
          <a:lstStyle>
            <a:lvl1pPr>
              <a:defRPr/>
            </a:lvl1pPr>
          </a:lstStyle>
          <a:p>
            <a:pPr>
              <a:defRPr/>
            </a:pPr>
            <a:fld id="{17BAA914-C903-47B9-80E2-1AB8BEB19007}" type="slidenum">
              <a:rPr lang="en-US" altLang="zh-CN" smtClean="0"/>
              <a:pPr>
                <a:defRPr/>
              </a:pPr>
              <a:t>‹#›</a:t>
            </a:fld>
            <a:r>
              <a:rPr lang="en-US" altLang="zh-CN"/>
              <a:t>/20</a:t>
            </a:r>
          </a:p>
        </p:txBody>
      </p:sp>
    </p:spTree>
    <p:extLst>
      <p:ext uri="{BB962C8B-B14F-4D97-AF65-F5344CB8AC3E}">
        <p14:creationId xmlns:p14="http://schemas.microsoft.com/office/powerpoint/2010/main" val="1280116227"/>
      </p:ext>
    </p:extLst>
  </p:cSld>
  <p:clrMapOvr>
    <a:masterClrMapping/>
  </p:clrMapOvr>
  <p:transition spd="slow">
    <p:pull dir="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32589" y="2"/>
            <a:ext cx="2160587" cy="592137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50826" y="2"/>
            <a:ext cx="6329363" cy="5921375"/>
          </a:xfrm>
          <a:prstGeom prst="rect">
            <a:avLst/>
          </a:prstGeo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页脚占位符 4"/>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a:xfrm>
            <a:off x="3995738" y="6453188"/>
            <a:ext cx="1905000" cy="404812"/>
          </a:xfrm>
          <a:prstGeom prst="rect">
            <a:avLst/>
          </a:prstGeom>
        </p:spPr>
        <p:txBody>
          <a:bodyPr/>
          <a:lstStyle>
            <a:lvl1pPr>
              <a:defRPr/>
            </a:lvl1pPr>
          </a:lstStyle>
          <a:p>
            <a:pPr>
              <a:defRPr/>
            </a:pPr>
            <a:fld id="{0CC535C3-3038-4C9B-A426-CE332194D38D}" type="slidenum">
              <a:rPr lang="en-US" altLang="zh-CN" smtClean="0"/>
              <a:pPr>
                <a:defRPr/>
              </a:pPr>
              <a:t>‹#›</a:t>
            </a:fld>
            <a:r>
              <a:rPr lang="en-US" altLang="zh-CN"/>
              <a:t>/20</a:t>
            </a:r>
          </a:p>
        </p:txBody>
      </p:sp>
    </p:spTree>
    <p:extLst>
      <p:ext uri="{BB962C8B-B14F-4D97-AF65-F5344CB8AC3E}">
        <p14:creationId xmlns:p14="http://schemas.microsoft.com/office/powerpoint/2010/main" val="4094997540"/>
      </p:ext>
    </p:extLst>
  </p:cSld>
  <p:clrMapOvr>
    <a:masterClrMapping/>
  </p:clrMapOvr>
  <p:transition spd="slow">
    <p:pull dir="ru"/>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1331914" y="2"/>
            <a:ext cx="7561262" cy="981075"/>
          </a:xfrm>
        </p:spPr>
        <p:txBody>
          <a:bodyPr/>
          <a:lstStyle/>
          <a:p>
            <a:r>
              <a:rPr lang="zh-CN" altLang="en-US"/>
              <a:t>单击此处编辑母版标题样式</a:t>
            </a:r>
          </a:p>
        </p:txBody>
      </p:sp>
      <p:sp>
        <p:nvSpPr>
          <p:cNvPr id="3" name="文本占位符 2"/>
          <p:cNvSpPr>
            <a:spLocks noGrp="1"/>
          </p:cNvSpPr>
          <p:nvPr>
            <p:ph type="body" sz="half" idx="1"/>
          </p:nvPr>
        </p:nvSpPr>
        <p:spPr>
          <a:xfrm>
            <a:off x="250826" y="1125538"/>
            <a:ext cx="8642350" cy="498316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245348980"/>
      </p:ext>
    </p:extLst>
  </p:cSld>
  <p:clrMapOvr>
    <a:masterClrMapping/>
  </p:clrMapOvr>
  <p:transition spd="slow">
    <p:pull dir="ru"/>
  </p:transition>
  <p:hf sldNum="0"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331914" y="2"/>
            <a:ext cx="7561262" cy="981075"/>
          </a:xfrm>
        </p:spPr>
        <p:txBody>
          <a:bodyPr/>
          <a:lstStyle/>
          <a:p>
            <a:r>
              <a:rPr lang="zh-CN" altLang="en-US"/>
              <a:t>单击此处编辑母版标题样式</a:t>
            </a:r>
          </a:p>
        </p:txBody>
      </p:sp>
      <p:sp>
        <p:nvSpPr>
          <p:cNvPr id="3" name="文本占位符 2"/>
          <p:cNvSpPr>
            <a:spLocks noGrp="1"/>
          </p:cNvSpPr>
          <p:nvPr>
            <p:ph type="body" sz="half" idx="1"/>
          </p:nvPr>
        </p:nvSpPr>
        <p:spPr>
          <a:xfrm>
            <a:off x="250826" y="1125540"/>
            <a:ext cx="4244975" cy="4795837"/>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1" y="1125540"/>
            <a:ext cx="4244975" cy="4795837"/>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5"/>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6" name="灯片编号占位符 6"/>
          <p:cNvSpPr>
            <a:spLocks noGrp="1"/>
          </p:cNvSpPr>
          <p:nvPr>
            <p:ph type="sldNum" sz="quarter" idx="11"/>
          </p:nvPr>
        </p:nvSpPr>
        <p:spPr>
          <a:xfrm>
            <a:off x="3995738" y="6453188"/>
            <a:ext cx="1905000" cy="404812"/>
          </a:xfrm>
          <a:prstGeom prst="rect">
            <a:avLst/>
          </a:prstGeom>
        </p:spPr>
        <p:txBody>
          <a:bodyPr/>
          <a:lstStyle>
            <a:lvl1pPr>
              <a:defRPr/>
            </a:lvl1pPr>
          </a:lstStyle>
          <a:p>
            <a:pPr eaLnBrk="0" fontAlgn="base" hangingPunct="0">
              <a:spcBef>
                <a:spcPct val="0"/>
              </a:spcBef>
              <a:spcAft>
                <a:spcPct val="0"/>
              </a:spcAft>
              <a:defRPr/>
            </a:pPr>
            <a:fld id="{23FEAD33-63F2-422F-B816-9FFE1BE3D23B}" type="slidenum">
              <a:rPr lang="en-US" altLang="zh-CN" sz="3300">
                <a:solidFill>
                  <a:srgbClr val="E40000"/>
                </a:solidFill>
              </a:rPr>
              <a:pPr eaLnBrk="0" fontAlgn="base" hangingPunct="0">
                <a:spcBef>
                  <a:spcPct val="0"/>
                </a:spcBef>
                <a:spcAft>
                  <a:spcPct val="0"/>
                </a:spcAft>
                <a:defRPr/>
              </a:pPr>
              <a:t>‹#›</a:t>
            </a:fld>
            <a:r>
              <a:rPr lang="en-US" altLang="zh-CN" sz="3300">
                <a:solidFill>
                  <a:srgbClr val="E40000"/>
                </a:solidFill>
              </a:rPr>
              <a:t>/128</a:t>
            </a:r>
          </a:p>
        </p:txBody>
      </p:sp>
    </p:spTree>
    <p:extLst>
      <p:ext uri="{BB962C8B-B14F-4D97-AF65-F5344CB8AC3E}">
        <p14:creationId xmlns:p14="http://schemas.microsoft.com/office/powerpoint/2010/main" val="1640271337"/>
      </p:ext>
    </p:extLst>
  </p:cSld>
  <p:clrMapOvr>
    <a:masterClrMapping/>
  </p:clrMapOvr>
  <p:transition spd="slow">
    <p:pull dir="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chart">
  <p:cSld name="标题和图表">
    <p:spTree>
      <p:nvGrpSpPr>
        <p:cNvPr id="1" name=""/>
        <p:cNvGrpSpPr/>
        <p:nvPr/>
      </p:nvGrpSpPr>
      <p:grpSpPr>
        <a:xfrm>
          <a:off x="0" y="0"/>
          <a:ext cx="0" cy="0"/>
          <a:chOff x="0" y="0"/>
          <a:chExt cx="0" cy="0"/>
        </a:xfrm>
      </p:grpSpPr>
      <p:sp>
        <p:nvSpPr>
          <p:cNvPr id="4" name="Rectangle 5"/>
          <p:cNvSpPr txBox="1">
            <a:spLocks noChangeArrowheads="1"/>
          </p:cNvSpPr>
          <p:nvPr/>
        </p:nvSpPr>
        <p:spPr bwMode="auto">
          <a:xfrm>
            <a:off x="1643064" y="6400800"/>
            <a:ext cx="3500437" cy="457200"/>
          </a:xfrm>
          <a:prstGeom prst="rect">
            <a:avLst/>
          </a:prstGeom>
          <a:noFill/>
          <a:ln w="9525">
            <a:noFill/>
            <a:miter lim="800000"/>
            <a:headEnd/>
            <a:tailEnd/>
          </a:ln>
          <a:effectLst/>
        </p:spPr>
        <p:txBody>
          <a:bodyPr anchor="b"/>
          <a:lstStyle>
            <a:lvl1pPr algn="l">
              <a:defRPr sz="1400" dirty="0" err="1" smtClean="0"/>
            </a:lvl1pPr>
          </a:lstStyle>
          <a:p>
            <a:pPr fontAlgn="base">
              <a:spcBef>
                <a:spcPct val="0"/>
              </a:spcBef>
              <a:spcAft>
                <a:spcPct val="0"/>
              </a:spcAft>
              <a:defRPr/>
            </a:pPr>
            <a:r>
              <a:rPr lang="en-US" altLang="zh-CN" sz="1050">
                <a:solidFill>
                  <a:srgbClr val="E40000"/>
                </a:solidFill>
              </a:rPr>
              <a:t>Fall_Ad Computer Architecture</a:t>
            </a:r>
          </a:p>
        </p:txBody>
      </p:sp>
      <p:sp>
        <p:nvSpPr>
          <p:cNvPr id="2" name="标题 1"/>
          <p:cNvSpPr>
            <a:spLocks noGrp="1"/>
          </p:cNvSpPr>
          <p:nvPr>
            <p:ph type="title"/>
          </p:nvPr>
        </p:nvSpPr>
        <p:spPr>
          <a:xfrm>
            <a:off x="1331914" y="2"/>
            <a:ext cx="7561262" cy="981075"/>
          </a:xfrm>
        </p:spPr>
        <p:txBody>
          <a:bodyPr/>
          <a:lstStyle/>
          <a:p>
            <a:r>
              <a:rPr lang="zh-CN" altLang="en-US"/>
              <a:t>单击此处编辑母版标题样式</a:t>
            </a:r>
          </a:p>
        </p:txBody>
      </p:sp>
      <p:sp>
        <p:nvSpPr>
          <p:cNvPr id="3" name="图表占位符 2"/>
          <p:cNvSpPr>
            <a:spLocks noGrp="1"/>
          </p:cNvSpPr>
          <p:nvPr>
            <p:ph type="chart" idx="1"/>
          </p:nvPr>
        </p:nvSpPr>
        <p:spPr>
          <a:xfrm>
            <a:off x="250826" y="1125540"/>
            <a:ext cx="8642350" cy="4795837"/>
          </a:xfrm>
          <a:prstGeom prst="rect">
            <a:avLst/>
          </a:prstGeom>
        </p:spPr>
        <p:txBody>
          <a:bodyPr/>
          <a:lstStyle/>
          <a:p>
            <a:pPr lvl="0"/>
            <a:r>
              <a:rPr lang="zh-CN" altLang="en-US" noProof="0"/>
              <a:t>单击图标添加图表</a:t>
            </a:r>
          </a:p>
        </p:txBody>
      </p:sp>
      <p:sp>
        <p:nvSpPr>
          <p:cNvPr id="5" name="Rectangle 5"/>
          <p:cNvSpPr>
            <a:spLocks noGrp="1" noChangeArrowheads="1"/>
          </p:cNvSpPr>
          <p:nvPr>
            <p:ph type="ftr" sz="quarter" idx="10"/>
          </p:nvPr>
        </p:nvSpPr>
        <p:spPr>
          <a:xfrm>
            <a:off x="3657600" y="6243638"/>
            <a:ext cx="2895600" cy="457200"/>
          </a:xfrm>
          <a:prstGeom prst="rect">
            <a:avLst/>
          </a:prstGeom>
        </p:spPr>
        <p:txBody>
          <a:bodyPr/>
          <a:lstStyle>
            <a:lvl1pPr>
              <a:defRPr/>
            </a:lvl1pPr>
          </a:lstStyle>
          <a:p>
            <a:pPr>
              <a:defRPr/>
            </a:pPr>
            <a:endParaRPr lang="en-US" altLang="zh-CN"/>
          </a:p>
        </p:txBody>
      </p:sp>
    </p:spTree>
    <p:extLst>
      <p:ext uri="{BB962C8B-B14F-4D97-AF65-F5344CB8AC3E}">
        <p14:creationId xmlns:p14="http://schemas.microsoft.com/office/powerpoint/2010/main" val="2756890398"/>
      </p:ext>
    </p:extLst>
  </p:cSld>
  <p:clrMapOvr>
    <a:masterClrMapping/>
  </p:clrMapOvr>
  <p:transition spd="slow">
    <p:pull dir="ru"/>
  </p:transition>
  <p:hf sldNum="0"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971551" y="260352"/>
            <a:ext cx="7993063" cy="766763"/>
          </a:xfrm>
        </p:spPr>
        <p:txBody>
          <a:bodyPr/>
          <a:lstStyle/>
          <a:p>
            <a:r>
              <a:rPr lang="zh-CN" altLang="en-US"/>
              <a:t>单击此处编辑母版标题样式</a:t>
            </a:r>
          </a:p>
        </p:txBody>
      </p:sp>
      <p:sp>
        <p:nvSpPr>
          <p:cNvPr id="3" name="表格占位符 2"/>
          <p:cNvSpPr>
            <a:spLocks noGrp="1"/>
          </p:cNvSpPr>
          <p:nvPr>
            <p:ph type="tbl" idx="1"/>
          </p:nvPr>
        </p:nvSpPr>
        <p:spPr>
          <a:xfrm>
            <a:off x="1" y="1557338"/>
            <a:ext cx="8964613" cy="4575175"/>
          </a:xfrm>
          <a:prstGeom prst="rect">
            <a:avLst/>
          </a:prstGeom>
        </p:spPr>
        <p:txBody>
          <a:bodyPr/>
          <a:lstStyle/>
          <a:p>
            <a:pPr lvl="0"/>
            <a:r>
              <a:rPr lang="zh-CN" altLang="en-US" noProof="0"/>
              <a:t>单击图标添加表格</a:t>
            </a:r>
          </a:p>
        </p:txBody>
      </p:sp>
      <p:sp>
        <p:nvSpPr>
          <p:cNvPr id="4" name="页脚占位符 4"/>
          <p:cNvSpPr>
            <a:spLocks noGrp="1"/>
          </p:cNvSpPr>
          <p:nvPr>
            <p:ph type="ftr" sz="quarter" idx="10"/>
          </p:nvPr>
        </p:nvSpPr>
        <p:spPr>
          <a:xfrm>
            <a:off x="3657600" y="6243638"/>
            <a:ext cx="2895600" cy="457200"/>
          </a:xfrm>
          <a:prstGeom prst="rect">
            <a:avLst/>
          </a:prstGeom>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a:xfrm>
            <a:off x="7042150" y="6243638"/>
            <a:ext cx="1905000" cy="457200"/>
          </a:xfrm>
          <a:prstGeom prst="rect">
            <a:avLst/>
          </a:prstGeom>
        </p:spPr>
        <p:txBody>
          <a:bodyPr/>
          <a:lstStyle>
            <a:lvl1pPr>
              <a:defRPr/>
            </a:lvl1pPr>
          </a:lstStyle>
          <a:p>
            <a:pPr>
              <a:defRPr/>
            </a:pPr>
            <a:fld id="{366CD1F2-F5C1-431B-B5FE-617231C3AC17}" type="slidenum">
              <a:rPr lang="en-US" altLang="zh-CN" smtClean="0"/>
              <a:pPr>
                <a:defRPr/>
              </a:pPr>
              <a:t>‹#›</a:t>
            </a:fld>
            <a:r>
              <a:rPr lang="en-US" altLang="zh-CN"/>
              <a:t>/20</a:t>
            </a:r>
          </a:p>
        </p:txBody>
      </p:sp>
      <p:sp>
        <p:nvSpPr>
          <p:cNvPr id="6" name="Rectangle 5"/>
          <p:cNvSpPr>
            <a:spLocks noGrp="1" noChangeArrowheads="1"/>
          </p:cNvSpPr>
          <p:nvPr>
            <p:ph type="dt" sz="half" idx="12"/>
          </p:nvPr>
        </p:nvSpPr>
        <p:spPr>
          <a:xfrm>
            <a:off x="1500189" y="6400800"/>
            <a:ext cx="3500437" cy="457200"/>
          </a:xfrm>
          <a:prstGeom prst="rect">
            <a:avLst/>
          </a:prstGeom>
        </p:spPr>
        <p:txBody>
          <a:bodyPr/>
          <a:lstStyle>
            <a:lvl1pPr algn="l">
              <a:defRPr sz="1050">
                <a:solidFill>
                  <a:schemeClr val="tx1"/>
                </a:solidFill>
                <a:latin typeface="Arial" charset="0"/>
              </a:defRPr>
            </a:lvl1pPr>
          </a:lstStyle>
          <a:p>
            <a:pPr eaLnBrk="0" fontAlgn="base" hangingPunct="0">
              <a:spcBef>
                <a:spcPct val="0"/>
              </a:spcBef>
              <a:spcAft>
                <a:spcPct val="0"/>
              </a:spcAft>
              <a:defRPr/>
            </a:pPr>
            <a:r>
              <a:rPr lang="en-US" altLang="zh-CN">
                <a:solidFill>
                  <a:srgbClr val="000000"/>
                </a:solidFill>
              </a:rPr>
              <a:t>2013Fall_Ad Computer Architecture</a:t>
            </a:r>
          </a:p>
        </p:txBody>
      </p:sp>
    </p:spTree>
    <p:extLst>
      <p:ext uri="{BB962C8B-B14F-4D97-AF65-F5344CB8AC3E}">
        <p14:creationId xmlns:p14="http://schemas.microsoft.com/office/powerpoint/2010/main" val="4236656705"/>
      </p:ext>
    </p:extLst>
  </p:cSld>
  <p:clrMapOvr>
    <a:masterClrMapping/>
  </p:clrMapOvr>
  <p:transition/>
  <p:hf sldNum="0"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OverTx">
  <p:cSld name="标题和两项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1331913" y="0"/>
            <a:ext cx="7561262" cy="981075"/>
          </a:xfrm>
        </p:spPr>
        <p:txBody>
          <a:bodyPr/>
          <a:lstStyle/>
          <a:p>
            <a:r>
              <a:rPr lang="zh-CN" altLang="en-US"/>
              <a:t>单击此处编辑母版标题样式</a:t>
            </a:r>
          </a:p>
        </p:txBody>
      </p:sp>
      <p:sp>
        <p:nvSpPr>
          <p:cNvPr id="3" name="内容占位符 2"/>
          <p:cNvSpPr>
            <a:spLocks noGrp="1"/>
          </p:cNvSpPr>
          <p:nvPr>
            <p:ph sz="quarter" idx="1"/>
          </p:nvPr>
        </p:nvSpPr>
        <p:spPr>
          <a:xfrm>
            <a:off x="250825" y="1125538"/>
            <a:ext cx="4244975" cy="232092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125538"/>
            <a:ext cx="4244975" cy="232092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half" idx="3"/>
          </p:nvPr>
        </p:nvSpPr>
        <p:spPr>
          <a:xfrm>
            <a:off x="250825" y="3598863"/>
            <a:ext cx="8642350" cy="232251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a:xfrm>
            <a:off x="1258888" y="6308725"/>
            <a:ext cx="2289175" cy="320675"/>
          </a:xfrm>
          <a:prstGeom prst="rect">
            <a:avLst/>
          </a:prstGeom>
        </p:spPr>
        <p:txBody>
          <a:bodyPr/>
          <a:lstStyle>
            <a:lvl1pPr>
              <a:defRPr/>
            </a:lvl1pPr>
          </a:lstStyle>
          <a:p>
            <a:pPr>
              <a:defRPr/>
            </a:pPr>
            <a:r>
              <a:rPr lang="en-US" altLang="zh-CN"/>
              <a:t>Fall_jxh_Introduction</a:t>
            </a:r>
          </a:p>
        </p:txBody>
      </p:sp>
      <p:sp>
        <p:nvSpPr>
          <p:cNvPr id="7" name="页脚占位符 6"/>
          <p:cNvSpPr>
            <a:spLocks noGrp="1"/>
          </p:cNvSpPr>
          <p:nvPr>
            <p:ph type="ftr" sz="quarter" idx="11"/>
          </p:nvPr>
        </p:nvSpPr>
        <p:spPr>
          <a:xfrm>
            <a:off x="3121025" y="6245225"/>
            <a:ext cx="2895600" cy="476250"/>
          </a:xfrm>
          <a:prstGeom prst="rect">
            <a:avLst/>
          </a:prstGeom>
        </p:spPr>
        <p:txBody>
          <a:bodyPr/>
          <a:lstStyle>
            <a:lvl1pPr>
              <a:defRPr/>
            </a:lvl1pPr>
          </a:lstStyle>
          <a:p>
            <a:pPr>
              <a:defRPr/>
            </a:pPr>
            <a:endParaRPr lang="en-US" altLang="zh-CN"/>
          </a:p>
        </p:txBody>
      </p:sp>
    </p:spTree>
    <p:extLst>
      <p:ext uri="{BB962C8B-B14F-4D97-AF65-F5344CB8AC3E}">
        <p14:creationId xmlns:p14="http://schemas.microsoft.com/office/powerpoint/2010/main" val="1841396182"/>
      </p:ext>
    </p:extLst>
  </p:cSld>
  <p:clrMapOvr>
    <a:masterClrMapping/>
  </p:clrMapOvr>
  <p:transition spd="slow">
    <p:random/>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objOverTx">
  <p:cSld name="标题和内容在文本之上">
    <p:spTree>
      <p:nvGrpSpPr>
        <p:cNvPr id="1" name=""/>
        <p:cNvGrpSpPr/>
        <p:nvPr/>
      </p:nvGrpSpPr>
      <p:grpSpPr>
        <a:xfrm>
          <a:off x="0" y="0"/>
          <a:ext cx="0" cy="0"/>
          <a:chOff x="0" y="0"/>
          <a:chExt cx="0" cy="0"/>
        </a:xfrm>
      </p:grpSpPr>
      <p:sp>
        <p:nvSpPr>
          <p:cNvPr id="2" name="标题 1"/>
          <p:cNvSpPr>
            <a:spLocks noGrp="1"/>
          </p:cNvSpPr>
          <p:nvPr>
            <p:ph type="title"/>
          </p:nvPr>
        </p:nvSpPr>
        <p:spPr>
          <a:xfrm>
            <a:off x="1331913" y="0"/>
            <a:ext cx="7561262" cy="981075"/>
          </a:xfrm>
        </p:spPr>
        <p:txBody>
          <a:bodyPr/>
          <a:lstStyle/>
          <a:p>
            <a:r>
              <a:rPr lang="zh-CN" altLang="en-US"/>
              <a:t>单击此处编辑母版标题样式</a:t>
            </a:r>
          </a:p>
        </p:txBody>
      </p:sp>
      <p:sp>
        <p:nvSpPr>
          <p:cNvPr id="3" name="内容占位符 2"/>
          <p:cNvSpPr>
            <a:spLocks noGrp="1"/>
          </p:cNvSpPr>
          <p:nvPr>
            <p:ph sz="half" idx="1"/>
          </p:nvPr>
        </p:nvSpPr>
        <p:spPr>
          <a:xfrm>
            <a:off x="250825" y="1125538"/>
            <a:ext cx="8642350" cy="2320925"/>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250825" y="3598863"/>
            <a:ext cx="8642350" cy="2322512"/>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1258888" y="6308725"/>
            <a:ext cx="2289175" cy="320675"/>
          </a:xfrm>
          <a:prstGeom prst="rect">
            <a:avLst/>
          </a:prstGeom>
        </p:spPr>
        <p:txBody>
          <a:bodyPr/>
          <a:lstStyle>
            <a:lvl1pPr>
              <a:defRPr/>
            </a:lvl1pPr>
          </a:lstStyle>
          <a:p>
            <a:pPr>
              <a:defRPr/>
            </a:pPr>
            <a:r>
              <a:rPr lang="en-US" altLang="zh-CN"/>
              <a:t>Fall_jxh_Introduction</a:t>
            </a:r>
          </a:p>
        </p:txBody>
      </p:sp>
      <p:sp>
        <p:nvSpPr>
          <p:cNvPr id="6" name="页脚占位符 5"/>
          <p:cNvSpPr>
            <a:spLocks noGrp="1"/>
          </p:cNvSpPr>
          <p:nvPr>
            <p:ph type="ftr" sz="quarter" idx="11"/>
          </p:nvPr>
        </p:nvSpPr>
        <p:spPr>
          <a:xfrm>
            <a:off x="3121025" y="6245225"/>
            <a:ext cx="2895600" cy="476250"/>
          </a:xfrm>
          <a:prstGeom prst="rect">
            <a:avLst/>
          </a:prstGeom>
        </p:spPr>
        <p:txBody>
          <a:bodyPr/>
          <a:lstStyle>
            <a:lvl1pPr>
              <a:defRPr/>
            </a:lvl1pPr>
          </a:lstStyle>
          <a:p>
            <a:pPr>
              <a:defRPr/>
            </a:pPr>
            <a:endParaRPr lang="en-US" altLang="zh-CN"/>
          </a:p>
        </p:txBody>
      </p:sp>
    </p:spTree>
    <p:extLst>
      <p:ext uri="{BB962C8B-B14F-4D97-AF65-F5344CB8AC3E}">
        <p14:creationId xmlns:p14="http://schemas.microsoft.com/office/powerpoint/2010/main" val="3169394434"/>
      </p:ext>
    </p:extLst>
  </p:cSld>
  <p:clrMapOvr>
    <a:masterClrMapping/>
  </p:clrMapOvr>
  <p:transition spd="slow">
    <p:random/>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7*#标题和内容（一行标题）">
    <p:spTree>
      <p:nvGrpSpPr>
        <p:cNvPr id="1" name=""/>
        <p:cNvGrpSpPr/>
        <p:nvPr/>
      </p:nvGrpSpPr>
      <p:grpSpPr>
        <a:xfrm>
          <a:off x="0" y="0"/>
          <a:ext cx="0" cy="0"/>
          <a:chOff x="0" y="0"/>
          <a:chExt cx="0" cy="0"/>
        </a:xfrm>
      </p:grpSpPr>
      <p:sp>
        <p:nvSpPr>
          <p:cNvPr id="3" name="标题 1"/>
          <p:cNvSpPr>
            <a:spLocks noGrp="1"/>
          </p:cNvSpPr>
          <p:nvPr>
            <p:ph type="title"/>
          </p:nvPr>
        </p:nvSpPr>
        <p:spPr>
          <a:xfrm>
            <a:off x="548879" y="447468"/>
            <a:ext cx="8046244" cy="485982"/>
          </a:xfrm>
          <a:prstGeom prst="rect">
            <a:avLst/>
          </a:prstGeom>
        </p:spPr>
        <p:txBody>
          <a:bodyPr lIns="0" tIns="0" rIns="0" bIns="0" anchor="t">
            <a:normAutofit/>
          </a:bodyPr>
          <a:lstStyle>
            <a:lvl1pPr>
              <a:defRPr lang="zh-CN" altLang="en-US" baseline="0" dirty="0">
                <a:latin typeface="Huawei Sans" panose="020C0503030203020204" pitchFamily="34" charset="0"/>
                <a:ea typeface="方正兰亭黑简体" panose="02000000000000000000" pitchFamily="2" charset="-122"/>
              </a:defRPr>
            </a:lvl1pPr>
          </a:lstStyle>
          <a:p>
            <a:pPr marL="0" lvl="0" indent="0" defTabSz="890849">
              <a:lnSpc>
                <a:spcPts val="2573"/>
              </a:lnSpc>
              <a:spcBef>
                <a:spcPts val="0"/>
              </a:spcBef>
              <a:buFont typeface="Arial" panose="020B0604020202020204" pitchFamily="34" charset="0"/>
            </a:pPr>
            <a:r>
              <a:rPr lang="zh-CN" altLang="en-US" dirty="0"/>
              <a:t>单击此处编辑母版标题样式</a:t>
            </a:r>
          </a:p>
        </p:txBody>
      </p:sp>
      <p:sp>
        <p:nvSpPr>
          <p:cNvPr id="9" name="文本占位符 6"/>
          <p:cNvSpPr>
            <a:spLocks noGrp="1"/>
          </p:cNvSpPr>
          <p:nvPr>
            <p:ph type="body" sz="quarter" idx="10" hasCustomPrompt="1"/>
          </p:nvPr>
        </p:nvSpPr>
        <p:spPr>
          <a:xfrm>
            <a:off x="548878" y="1047751"/>
            <a:ext cx="8046245" cy="4879805"/>
          </a:xfrm>
          <a:prstGeom prst="rect">
            <a:avLst/>
          </a:prstGeom>
        </p:spPr>
        <p:txBody>
          <a:bodyPr/>
          <a:lstStyle>
            <a:lvl1pPr algn="just" fontAlgn="ctr">
              <a:buClrTx/>
              <a:defRPr baseline="0">
                <a:latin typeface="Huawei Sans" panose="020C0503030203020204" pitchFamily="34" charset="0"/>
                <a:ea typeface="方正兰亭黑简体" panose="02000000000000000000" pitchFamily="2" charset="-122"/>
                <a:cs typeface="Huawei Sans" panose="020C0503030203020204" pitchFamily="34" charset="0"/>
              </a:defRPr>
            </a:lvl1pPr>
          </a:lstStyle>
          <a:p>
            <a:r>
              <a:rPr lang="zh-CN" altLang="en-US" dirty="0"/>
              <a:t>单击此处输入文字</a:t>
            </a:r>
          </a:p>
        </p:txBody>
      </p:sp>
    </p:spTree>
    <p:extLst>
      <p:ext uri="{BB962C8B-B14F-4D97-AF65-F5344CB8AC3E}">
        <p14:creationId xmlns:p14="http://schemas.microsoft.com/office/powerpoint/2010/main" val="3707783450"/>
      </p:ext>
    </p:extLst>
  </p:cSld>
  <p:clrMapOvr>
    <a:masterClrMapping/>
  </p:clrMapOvr>
  <p:extLst>
    <p:ext uri="{DCECCB84-F9BA-43D5-87BE-67443E8EF086}">
      <p15:sldGuideLst xmlns:p15="http://schemas.microsoft.com/office/powerpoint/2012/main">
        <p15:guide id="1" orient="horz" pos="595">
          <p15:clr>
            <a:srgbClr val="FBAE40"/>
          </p15:clr>
        </p15:guide>
        <p15:guide id="2" orient="horz" pos="663">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a:xfrm>
            <a:off x="250826" y="1125540"/>
            <a:ext cx="8642350" cy="4795837"/>
          </a:xfrm>
          <a:prstGeom prst="rect">
            <a:avLst/>
          </a:prstGeo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zh-CN" altLang="en-US" dirty="0"/>
          </a:p>
        </p:txBody>
      </p:sp>
    </p:spTree>
    <p:extLst>
      <p:ext uri="{BB962C8B-B14F-4D97-AF65-F5344CB8AC3E}">
        <p14:creationId xmlns:p14="http://schemas.microsoft.com/office/powerpoint/2010/main" val="764499367"/>
      </p:ext>
    </p:extLst>
  </p:cSld>
  <p:clrMapOvr>
    <a:masterClrMapping/>
  </p:clrMapOvr>
  <p:transition spd="slow">
    <p:pull dir="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2"/>
            <a:ext cx="7772400" cy="1362075"/>
          </a:xfrm>
        </p:spPr>
        <p:txBody>
          <a:bodyPr anchor="t"/>
          <a:lstStyle>
            <a:lvl1pPr algn="l">
              <a:defRPr sz="3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a:t>单击此处编辑母版文本样式</a:t>
            </a:r>
          </a:p>
        </p:txBody>
      </p:sp>
      <p:sp>
        <p:nvSpPr>
          <p:cNvPr id="4" name="页脚占位符 4"/>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5" name="灯片编号占位符 5"/>
          <p:cNvSpPr>
            <a:spLocks noGrp="1"/>
          </p:cNvSpPr>
          <p:nvPr>
            <p:ph type="sldNum" sz="quarter" idx="11"/>
          </p:nvPr>
        </p:nvSpPr>
        <p:spPr>
          <a:xfrm>
            <a:off x="3995738" y="6453188"/>
            <a:ext cx="1905000" cy="404812"/>
          </a:xfrm>
          <a:prstGeom prst="rect">
            <a:avLst/>
          </a:prstGeom>
        </p:spPr>
        <p:txBody>
          <a:bodyPr/>
          <a:lstStyle>
            <a:lvl1pPr>
              <a:defRPr/>
            </a:lvl1pPr>
          </a:lstStyle>
          <a:p>
            <a:pPr>
              <a:defRPr/>
            </a:pPr>
            <a:fld id="{12F3CBBA-A5BA-4611-959D-AA9EA897C5BE}" type="slidenum">
              <a:rPr lang="en-US" altLang="zh-CN" smtClean="0"/>
              <a:pPr>
                <a:defRPr/>
              </a:pPr>
              <a:t>‹#›</a:t>
            </a:fld>
            <a:r>
              <a:rPr lang="en-US" altLang="zh-CN"/>
              <a:t>/20</a:t>
            </a:r>
          </a:p>
        </p:txBody>
      </p:sp>
    </p:spTree>
    <p:extLst>
      <p:ext uri="{BB962C8B-B14F-4D97-AF65-F5344CB8AC3E}">
        <p14:creationId xmlns:p14="http://schemas.microsoft.com/office/powerpoint/2010/main" val="644495107"/>
      </p:ext>
    </p:extLst>
  </p:cSld>
  <p:clrMapOvr>
    <a:masterClrMapping/>
  </p:clrMapOvr>
  <p:transition spd="slow">
    <p:pull dir="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50826" y="1125540"/>
            <a:ext cx="4244975" cy="4795837"/>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1" y="1125540"/>
            <a:ext cx="4244975" cy="4795837"/>
          </a:xfrm>
          <a:prstGeom prst="rect">
            <a:avLst/>
          </a:prstGeo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页脚占位符 5"/>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6" name="灯片编号占位符 6"/>
          <p:cNvSpPr>
            <a:spLocks noGrp="1"/>
          </p:cNvSpPr>
          <p:nvPr>
            <p:ph type="sldNum" sz="quarter" idx="11"/>
          </p:nvPr>
        </p:nvSpPr>
        <p:spPr>
          <a:xfrm>
            <a:off x="3995738" y="6453188"/>
            <a:ext cx="1905000" cy="404812"/>
          </a:xfrm>
          <a:prstGeom prst="rect">
            <a:avLst/>
          </a:prstGeom>
        </p:spPr>
        <p:txBody>
          <a:bodyPr/>
          <a:lstStyle>
            <a:lvl1pPr>
              <a:defRPr/>
            </a:lvl1pPr>
          </a:lstStyle>
          <a:p>
            <a:pPr>
              <a:defRPr/>
            </a:pPr>
            <a:fld id="{72F1741D-12AA-4039-81B8-519937DC2D2E}" type="slidenum">
              <a:rPr lang="en-US" altLang="zh-CN" smtClean="0"/>
              <a:pPr>
                <a:defRPr/>
              </a:pPr>
              <a:t>‹#›</a:t>
            </a:fld>
            <a:r>
              <a:rPr lang="en-US" altLang="zh-CN"/>
              <a:t>/20</a:t>
            </a:r>
          </a:p>
        </p:txBody>
      </p:sp>
    </p:spTree>
    <p:extLst>
      <p:ext uri="{BB962C8B-B14F-4D97-AF65-F5344CB8AC3E}">
        <p14:creationId xmlns:p14="http://schemas.microsoft.com/office/powerpoint/2010/main" val="402458024"/>
      </p:ext>
    </p:extLst>
  </p:cSld>
  <p:clrMapOvr>
    <a:masterClrMapping/>
  </p:clrMapOvr>
  <p:transition spd="slow">
    <p:pull dir="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6" y="1535113"/>
            <a:ext cx="4041775" cy="639762"/>
          </a:xfrm>
          <a:prstGeom prst="rect">
            <a:avLst/>
          </a:prstGeo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单击此处编辑母版文本样式</a:t>
            </a:r>
          </a:p>
        </p:txBody>
      </p:sp>
      <p:sp>
        <p:nvSpPr>
          <p:cNvPr id="6" name="内容占位符 5"/>
          <p:cNvSpPr>
            <a:spLocks noGrp="1"/>
          </p:cNvSpPr>
          <p:nvPr>
            <p:ph sz="quarter" idx="4"/>
          </p:nvPr>
        </p:nvSpPr>
        <p:spPr>
          <a:xfrm>
            <a:off x="4645026" y="2174875"/>
            <a:ext cx="4041775" cy="3951288"/>
          </a:xfrm>
          <a:prstGeom prst="rect">
            <a:avLst/>
          </a:prstGeo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页脚占位符 7"/>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8" name="灯片编号占位符 8"/>
          <p:cNvSpPr>
            <a:spLocks noGrp="1"/>
          </p:cNvSpPr>
          <p:nvPr>
            <p:ph type="sldNum" sz="quarter" idx="11"/>
          </p:nvPr>
        </p:nvSpPr>
        <p:spPr>
          <a:xfrm>
            <a:off x="3995738" y="6453188"/>
            <a:ext cx="1905000" cy="404812"/>
          </a:xfrm>
          <a:prstGeom prst="rect">
            <a:avLst/>
          </a:prstGeom>
        </p:spPr>
        <p:txBody>
          <a:bodyPr/>
          <a:lstStyle>
            <a:lvl1pPr>
              <a:defRPr/>
            </a:lvl1pPr>
          </a:lstStyle>
          <a:p>
            <a:pPr>
              <a:defRPr/>
            </a:pPr>
            <a:fld id="{46FFCC2F-5C6D-4189-A360-BBBB94AE6F5F}" type="slidenum">
              <a:rPr lang="en-US" altLang="zh-CN" smtClean="0"/>
              <a:pPr>
                <a:defRPr/>
              </a:pPr>
              <a:t>‹#›</a:t>
            </a:fld>
            <a:r>
              <a:rPr lang="en-US" altLang="zh-CN"/>
              <a:t>/20</a:t>
            </a:r>
          </a:p>
        </p:txBody>
      </p:sp>
    </p:spTree>
    <p:extLst>
      <p:ext uri="{BB962C8B-B14F-4D97-AF65-F5344CB8AC3E}">
        <p14:creationId xmlns:p14="http://schemas.microsoft.com/office/powerpoint/2010/main" val="2007591231"/>
      </p:ext>
    </p:extLst>
  </p:cSld>
  <p:clrMapOvr>
    <a:masterClrMapping/>
  </p:clrMapOvr>
  <p:transition spd="slow">
    <p:pull dir="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Tree>
    <p:extLst>
      <p:ext uri="{BB962C8B-B14F-4D97-AF65-F5344CB8AC3E}">
        <p14:creationId xmlns:p14="http://schemas.microsoft.com/office/powerpoint/2010/main" val="3797329700"/>
      </p:ext>
    </p:extLst>
  </p:cSld>
  <p:clrMapOvr>
    <a:masterClrMapping/>
  </p:clrMapOvr>
  <p:transition spd="slow">
    <p:pull dir="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2"/>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3" name="灯片编号占位符 3"/>
          <p:cNvSpPr>
            <a:spLocks noGrp="1"/>
          </p:cNvSpPr>
          <p:nvPr>
            <p:ph type="sldNum" sz="quarter" idx="11"/>
          </p:nvPr>
        </p:nvSpPr>
        <p:spPr>
          <a:xfrm>
            <a:off x="3995738" y="6453188"/>
            <a:ext cx="1905000" cy="404812"/>
          </a:xfrm>
          <a:prstGeom prst="rect">
            <a:avLst/>
          </a:prstGeom>
        </p:spPr>
        <p:txBody>
          <a:bodyPr/>
          <a:lstStyle>
            <a:lvl1pPr>
              <a:defRPr/>
            </a:lvl1pPr>
          </a:lstStyle>
          <a:p>
            <a:pPr>
              <a:defRPr/>
            </a:pPr>
            <a:fld id="{F5617E66-6889-44BA-A66A-5AC3A062086A}" type="slidenum">
              <a:rPr lang="en-US" altLang="zh-CN" smtClean="0"/>
              <a:pPr>
                <a:defRPr/>
              </a:pPr>
              <a:t>‹#›</a:t>
            </a:fld>
            <a:r>
              <a:rPr lang="en-US" altLang="zh-CN"/>
              <a:t>/20</a:t>
            </a:r>
          </a:p>
        </p:txBody>
      </p:sp>
    </p:spTree>
    <p:extLst>
      <p:ext uri="{BB962C8B-B14F-4D97-AF65-F5344CB8AC3E}">
        <p14:creationId xmlns:p14="http://schemas.microsoft.com/office/powerpoint/2010/main" val="3204808956"/>
      </p:ext>
    </p:extLst>
  </p:cSld>
  <p:clrMapOvr>
    <a:masterClrMapping/>
  </p:clrMapOvr>
  <p:transition spd="slow">
    <p:pull dir="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50"/>
            <a:ext cx="3008313" cy="1162050"/>
          </a:xfrm>
        </p:spPr>
        <p:txBody>
          <a:bodyPr anchor="b"/>
          <a:lstStyle>
            <a:lvl1pPr algn="l">
              <a:defRPr sz="1500" b="1"/>
            </a:lvl1pPr>
          </a:lstStyle>
          <a:p>
            <a:r>
              <a:rPr lang="zh-CN" altLang="en-US"/>
              <a:t>单击此处编辑母版标题样式</a:t>
            </a:r>
          </a:p>
        </p:txBody>
      </p:sp>
      <p:sp>
        <p:nvSpPr>
          <p:cNvPr id="3" name="内容占位符 2"/>
          <p:cNvSpPr>
            <a:spLocks noGrp="1"/>
          </p:cNvSpPr>
          <p:nvPr>
            <p:ph idx="1"/>
          </p:nvPr>
        </p:nvSpPr>
        <p:spPr>
          <a:xfrm>
            <a:off x="3575050" y="273052"/>
            <a:ext cx="5111750" cy="5853113"/>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1" y="1435102"/>
            <a:ext cx="3008313" cy="4691063"/>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页脚占位符 5"/>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6" name="灯片编号占位符 6"/>
          <p:cNvSpPr>
            <a:spLocks noGrp="1"/>
          </p:cNvSpPr>
          <p:nvPr>
            <p:ph type="sldNum" sz="quarter" idx="11"/>
          </p:nvPr>
        </p:nvSpPr>
        <p:spPr>
          <a:xfrm>
            <a:off x="3995738" y="6453188"/>
            <a:ext cx="1905000" cy="404812"/>
          </a:xfrm>
          <a:prstGeom prst="rect">
            <a:avLst/>
          </a:prstGeom>
        </p:spPr>
        <p:txBody>
          <a:bodyPr/>
          <a:lstStyle>
            <a:lvl1pPr>
              <a:defRPr/>
            </a:lvl1pPr>
          </a:lstStyle>
          <a:p>
            <a:pPr>
              <a:defRPr/>
            </a:pPr>
            <a:fld id="{18875411-CFE7-4D5C-8717-6CB1B103C671}" type="slidenum">
              <a:rPr lang="en-US" altLang="zh-CN" smtClean="0"/>
              <a:pPr>
                <a:defRPr/>
              </a:pPr>
              <a:t>‹#›</a:t>
            </a:fld>
            <a:r>
              <a:rPr lang="en-US" altLang="zh-CN"/>
              <a:t>/20</a:t>
            </a:r>
          </a:p>
        </p:txBody>
      </p:sp>
    </p:spTree>
    <p:extLst>
      <p:ext uri="{BB962C8B-B14F-4D97-AF65-F5344CB8AC3E}">
        <p14:creationId xmlns:p14="http://schemas.microsoft.com/office/powerpoint/2010/main" val="2448523909"/>
      </p:ext>
    </p:extLst>
  </p:cSld>
  <p:clrMapOvr>
    <a:masterClrMapping/>
  </p:clrMapOvr>
  <p:transition spd="slow">
    <p:pull dir="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15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zh-CN" altLang="en-US"/>
              <a:t>单击此处编辑母版文本样式</a:t>
            </a:r>
          </a:p>
        </p:txBody>
      </p:sp>
      <p:sp>
        <p:nvSpPr>
          <p:cNvPr id="5" name="页脚占位符 5"/>
          <p:cNvSpPr>
            <a:spLocks noGrp="1"/>
          </p:cNvSpPr>
          <p:nvPr>
            <p:ph type="ftr" sz="quarter" idx="10"/>
          </p:nvPr>
        </p:nvSpPr>
        <p:spPr>
          <a:xfrm>
            <a:off x="3121025" y="6245225"/>
            <a:ext cx="2895600" cy="476250"/>
          </a:xfrm>
          <a:prstGeom prst="rect">
            <a:avLst/>
          </a:prstGeom>
        </p:spPr>
        <p:txBody>
          <a:bodyPr/>
          <a:lstStyle>
            <a:lvl1pPr>
              <a:defRPr/>
            </a:lvl1pPr>
          </a:lstStyle>
          <a:p>
            <a:pPr>
              <a:defRPr/>
            </a:pPr>
            <a:endParaRPr lang="en-US" altLang="zh-CN"/>
          </a:p>
        </p:txBody>
      </p:sp>
      <p:sp>
        <p:nvSpPr>
          <p:cNvPr id="6" name="灯片编号占位符 6"/>
          <p:cNvSpPr>
            <a:spLocks noGrp="1"/>
          </p:cNvSpPr>
          <p:nvPr>
            <p:ph type="sldNum" sz="quarter" idx="11"/>
          </p:nvPr>
        </p:nvSpPr>
        <p:spPr>
          <a:xfrm>
            <a:off x="3995738" y="6453188"/>
            <a:ext cx="1905000" cy="404812"/>
          </a:xfrm>
          <a:prstGeom prst="rect">
            <a:avLst/>
          </a:prstGeom>
        </p:spPr>
        <p:txBody>
          <a:bodyPr/>
          <a:lstStyle>
            <a:lvl1pPr>
              <a:defRPr/>
            </a:lvl1pPr>
          </a:lstStyle>
          <a:p>
            <a:pPr>
              <a:defRPr/>
            </a:pPr>
            <a:fld id="{7424BB46-B3C4-476A-8EA7-4674C4EF7805}" type="slidenum">
              <a:rPr lang="en-US" altLang="zh-CN" smtClean="0"/>
              <a:pPr>
                <a:defRPr/>
              </a:pPr>
              <a:t>‹#›</a:t>
            </a:fld>
            <a:r>
              <a:rPr lang="en-US" altLang="zh-CN"/>
              <a:t>/20</a:t>
            </a:r>
          </a:p>
        </p:txBody>
      </p:sp>
    </p:spTree>
    <p:extLst>
      <p:ext uri="{BB962C8B-B14F-4D97-AF65-F5344CB8AC3E}">
        <p14:creationId xmlns:p14="http://schemas.microsoft.com/office/powerpoint/2010/main" val="575886927"/>
      </p:ext>
    </p:extLst>
  </p:cSld>
  <p:clrMapOvr>
    <a:masterClrMapping/>
  </p:clrMapOvr>
  <p:transition spd="slow">
    <p:pull dir="ru"/>
  </p:transition>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theme" Target="../theme/theme1.xml"/><Relationship Id="rId20" Type="http://schemas.openxmlformats.org/officeDocument/2006/relationships/image" Target="../media/image1.png"/><Relationship Id="rId21" Type="http://schemas.openxmlformats.org/officeDocument/2006/relationships/image" Target="../media/image2.jpeg"/><Relationship Id="rId22" Type="http://schemas.openxmlformats.org/officeDocument/2006/relationships/image" Target="../media/image3.png"/><Relationship Id="rId23" Type="http://schemas.openxmlformats.org/officeDocument/2006/relationships/image" Target="../media/image4.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20"/>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Rot="1" noChangeArrowheads="1"/>
          </p:cNvSpPr>
          <p:nvPr>
            <p:ph type="title"/>
          </p:nvPr>
        </p:nvSpPr>
        <p:spPr bwMode="auto">
          <a:xfrm>
            <a:off x="1331914" y="2"/>
            <a:ext cx="7561262" cy="9810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64870" name="Rectangle 6"/>
          <p:cNvSpPr>
            <a:spLocks noChangeArrowheads="1"/>
          </p:cNvSpPr>
          <p:nvPr/>
        </p:nvSpPr>
        <p:spPr bwMode="auto">
          <a:xfrm>
            <a:off x="2641600" y="6524625"/>
            <a:ext cx="1905000" cy="457200"/>
          </a:xfrm>
          <a:prstGeom prst="rect">
            <a:avLst/>
          </a:prstGeom>
          <a:noFill/>
          <a:ln w="9525">
            <a:noFill/>
            <a:miter lim="800000"/>
            <a:headEnd/>
            <a:tailEnd/>
          </a:ln>
        </p:spPr>
        <p:txBody>
          <a:bodyPr/>
          <a:lstStyle>
            <a:lvl1pPr eaLnBrk="0" hangingPunct="0">
              <a:defRPr sz="4400">
                <a:solidFill>
                  <a:schemeClr val="tx2"/>
                </a:solidFill>
                <a:latin typeface="Arial" panose="020B0604020202020204" pitchFamily="34" charset="0"/>
                <a:ea typeface="宋体" panose="02010600030101010101" pitchFamily="2" charset="-122"/>
              </a:defRPr>
            </a:lvl1pPr>
            <a:lvl2pPr marL="742950" indent="-285750" eaLnBrk="0" hangingPunct="0">
              <a:defRPr sz="4400">
                <a:solidFill>
                  <a:schemeClr val="tx2"/>
                </a:solidFill>
                <a:latin typeface="Arial" panose="020B0604020202020204" pitchFamily="34" charset="0"/>
                <a:ea typeface="宋体" panose="02010600030101010101" pitchFamily="2" charset="-122"/>
              </a:defRPr>
            </a:lvl2pPr>
            <a:lvl3pPr marL="1143000" indent="-228600" eaLnBrk="0" hangingPunct="0">
              <a:defRPr sz="4400">
                <a:solidFill>
                  <a:schemeClr val="tx2"/>
                </a:solidFill>
                <a:latin typeface="Arial" panose="020B0604020202020204" pitchFamily="34" charset="0"/>
                <a:ea typeface="宋体" panose="02010600030101010101" pitchFamily="2" charset="-122"/>
              </a:defRPr>
            </a:lvl3pPr>
            <a:lvl4pPr marL="1600200" indent="-228600" eaLnBrk="0" hangingPunct="0">
              <a:defRPr sz="4400">
                <a:solidFill>
                  <a:schemeClr val="tx2"/>
                </a:solidFill>
                <a:latin typeface="Arial" panose="020B0604020202020204" pitchFamily="34" charset="0"/>
                <a:ea typeface="宋体" panose="02010600030101010101" pitchFamily="2" charset="-122"/>
              </a:defRPr>
            </a:lvl4pPr>
            <a:lvl5pPr marL="2057400" indent="-228600" eaLnBrk="0" hangingPunct="0">
              <a:defRPr sz="4400">
                <a:solidFill>
                  <a:schemeClr val="tx2"/>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9pPr>
          </a:lstStyle>
          <a:p>
            <a:pPr algn="r" eaLnBrk="1" fontAlgn="base" hangingPunct="1">
              <a:spcBef>
                <a:spcPct val="50000"/>
              </a:spcBef>
              <a:spcAft>
                <a:spcPct val="0"/>
              </a:spcAft>
              <a:defRPr/>
            </a:pPr>
            <a:fld id="{FFF4EA94-0EC2-49B3-88FF-867E2558455A}" type="slidenum">
              <a:rPr lang="en-US" altLang="zh-CN" sz="1050" smtClean="0">
                <a:solidFill>
                  <a:srgbClr val="000000"/>
                </a:solidFill>
              </a:rPr>
              <a:pPr algn="r" eaLnBrk="1" fontAlgn="base" hangingPunct="1">
                <a:spcBef>
                  <a:spcPct val="50000"/>
                </a:spcBef>
                <a:spcAft>
                  <a:spcPct val="0"/>
                </a:spcAft>
                <a:defRPr/>
              </a:pPr>
              <a:t>‹#›</a:t>
            </a:fld>
            <a:endParaRPr lang="en-US" altLang="zh-CN" sz="1050" dirty="0">
              <a:solidFill>
                <a:srgbClr val="000000"/>
              </a:solidFill>
            </a:endParaRPr>
          </a:p>
        </p:txBody>
      </p:sp>
      <p:sp>
        <p:nvSpPr>
          <p:cNvPr id="7" name="Rectangle 12"/>
          <p:cNvSpPr>
            <a:spLocks noChangeArrowheads="1"/>
          </p:cNvSpPr>
          <p:nvPr userDrawn="1"/>
        </p:nvSpPr>
        <p:spPr bwMode="auto">
          <a:xfrm>
            <a:off x="4572000" y="6453188"/>
            <a:ext cx="1041400" cy="404812"/>
          </a:xfrm>
          <a:prstGeom prst="rect">
            <a:avLst/>
          </a:prstGeom>
          <a:noFill/>
          <a:ln w="9525">
            <a:noFill/>
            <a:miter lim="800000"/>
            <a:headEnd/>
            <a:tailEnd/>
          </a:ln>
        </p:spPr>
        <p:txBody>
          <a:bodyPr/>
          <a:lstStyle>
            <a:lvl1pPr>
              <a:defRPr kumimoji="1" sz="2400" b="1">
                <a:solidFill>
                  <a:srgbClr val="0000FF"/>
                </a:solidFill>
                <a:latin typeface="Times New Roman" panose="02020603050405020304" pitchFamily="18" charset="0"/>
                <a:ea typeface="宋体" panose="02010600030101010101" pitchFamily="2" charset="-122"/>
              </a:defRPr>
            </a:lvl1pPr>
            <a:lvl2pPr marL="742950" indent="-285750">
              <a:defRPr kumimoji="1" sz="2400" b="1">
                <a:solidFill>
                  <a:srgbClr val="0000FF"/>
                </a:solidFill>
                <a:latin typeface="Times New Roman" panose="02020603050405020304" pitchFamily="18" charset="0"/>
                <a:ea typeface="宋体" panose="02010600030101010101" pitchFamily="2" charset="-122"/>
              </a:defRPr>
            </a:lvl2pPr>
            <a:lvl3pPr marL="1143000" indent="-228600">
              <a:defRPr kumimoji="1" sz="2400" b="1">
                <a:solidFill>
                  <a:srgbClr val="0000FF"/>
                </a:solidFill>
                <a:latin typeface="Times New Roman" panose="02020603050405020304" pitchFamily="18" charset="0"/>
                <a:ea typeface="宋体" panose="02010600030101010101" pitchFamily="2" charset="-122"/>
              </a:defRPr>
            </a:lvl3pPr>
            <a:lvl4pPr marL="1600200" indent="-228600">
              <a:defRPr kumimoji="1" sz="2400" b="1">
                <a:solidFill>
                  <a:srgbClr val="0000FF"/>
                </a:solidFill>
                <a:latin typeface="Times New Roman" panose="02020603050405020304" pitchFamily="18" charset="0"/>
                <a:ea typeface="宋体" panose="02010600030101010101" pitchFamily="2" charset="-122"/>
              </a:defRPr>
            </a:lvl4pPr>
            <a:lvl5pPr marL="2057400" indent="-228600">
              <a:defRPr kumimoji="1" sz="2400" b="1">
                <a:solidFill>
                  <a:srgbClr val="0000FF"/>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b="1">
                <a:solidFill>
                  <a:srgbClr val="0000FF"/>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b="1">
                <a:solidFill>
                  <a:srgbClr val="0000FF"/>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b="1">
                <a:solidFill>
                  <a:srgbClr val="0000FF"/>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b="1">
                <a:solidFill>
                  <a:srgbClr val="0000FF"/>
                </a:solidFill>
                <a:latin typeface="Times New Roman" panose="02020603050405020304" pitchFamily="18" charset="0"/>
                <a:ea typeface="宋体" panose="02010600030101010101" pitchFamily="2" charset="-122"/>
              </a:defRPr>
            </a:lvl9pPr>
          </a:lstStyle>
          <a:p>
            <a:pPr algn="r" eaLnBrk="1" hangingPunct="1">
              <a:spcBef>
                <a:spcPct val="50000"/>
              </a:spcBef>
              <a:defRPr/>
            </a:pPr>
            <a:fld id="{33EE9E0D-FAE9-4748-BCE3-EC70153958B8}" type="slidenum">
              <a:rPr kumimoji="0" lang="en-US" altLang="zh-CN" sz="1400" b="0" smtClean="0">
                <a:solidFill>
                  <a:schemeClr val="bg1"/>
                </a:solidFill>
                <a:latin typeface="Arial" panose="020B0604020202020204" pitchFamily="34" charset="0"/>
              </a:rPr>
              <a:pPr algn="r" eaLnBrk="1" hangingPunct="1">
                <a:spcBef>
                  <a:spcPct val="50000"/>
                </a:spcBef>
                <a:defRPr/>
              </a:pPr>
              <a:t>‹#›</a:t>
            </a:fld>
            <a:r>
              <a:rPr kumimoji="0" lang="en-US" altLang="zh-CN" sz="1400" b="0">
                <a:solidFill>
                  <a:schemeClr val="bg1"/>
                </a:solidFill>
                <a:latin typeface="Arial" panose="020B0604020202020204" pitchFamily="34" charset="0"/>
              </a:rPr>
              <a:t>/26</a:t>
            </a:r>
          </a:p>
        </p:txBody>
      </p:sp>
    </p:spTree>
    <p:extLst>
      <p:ext uri="{BB962C8B-B14F-4D97-AF65-F5344CB8AC3E}">
        <p14:creationId xmlns:p14="http://schemas.microsoft.com/office/powerpoint/2010/main" val="2949870464"/>
      </p:ext>
    </p:extLst>
  </p:cSld>
  <p:clrMap bg1="lt1" tx1="dk1" bg2="lt2" tx2="dk2" accent1="accent1" accent2="accent2" accent3="accent3" accent4="accent4" accent5="accent5" accent6="accent6" hlink="hlink" folHlink="folHlink"/>
  <p:sldLayoutIdLst>
    <p:sldLayoutId id="2147483945" r:id="rId1"/>
    <p:sldLayoutId id="2147483946" r:id="rId2"/>
    <p:sldLayoutId id="2147483947" r:id="rId3"/>
    <p:sldLayoutId id="2147483948" r:id="rId4"/>
    <p:sldLayoutId id="2147483949" r:id="rId5"/>
    <p:sldLayoutId id="2147483950" r:id="rId6"/>
    <p:sldLayoutId id="2147483951" r:id="rId7"/>
    <p:sldLayoutId id="2147483952" r:id="rId8"/>
    <p:sldLayoutId id="2147483953" r:id="rId9"/>
    <p:sldLayoutId id="2147483954" r:id="rId10"/>
    <p:sldLayoutId id="2147483955" r:id="rId11"/>
    <p:sldLayoutId id="2147483956" r:id="rId12"/>
    <p:sldLayoutId id="2147483957" r:id="rId13"/>
    <p:sldLayoutId id="2147483958" r:id="rId14"/>
    <p:sldLayoutId id="2147483959" r:id="rId15"/>
    <p:sldLayoutId id="2147483960" r:id="rId16"/>
    <p:sldLayoutId id="2147483961" r:id="rId17"/>
    <p:sldLayoutId id="2147483962" r:id="rId18"/>
  </p:sldLayoutIdLst>
  <p:transition spd="slow">
    <p:pull dir="ru"/>
  </p:transition>
  <p:hf sldNum="0" hdr="0" ftr="0"/>
  <p:txStyles>
    <p:titleStyle>
      <a:lvl1pPr algn="l" rtl="0" eaLnBrk="1" fontAlgn="base" hangingPunct="1">
        <a:spcBef>
          <a:spcPct val="0"/>
        </a:spcBef>
        <a:spcAft>
          <a:spcPct val="0"/>
        </a:spcAft>
        <a:defRPr sz="3300">
          <a:solidFill>
            <a:srgbClr val="FF3300"/>
          </a:solidFill>
          <a:latin typeface="+mj-lt"/>
          <a:ea typeface="+mj-ea"/>
          <a:cs typeface="+mj-cs"/>
        </a:defRPr>
      </a:lvl1pPr>
      <a:lvl2pPr algn="l" rtl="0" eaLnBrk="1" fontAlgn="base" hangingPunct="1">
        <a:spcBef>
          <a:spcPct val="0"/>
        </a:spcBef>
        <a:spcAft>
          <a:spcPct val="0"/>
        </a:spcAft>
        <a:defRPr sz="3300">
          <a:solidFill>
            <a:srgbClr val="FF3300"/>
          </a:solidFill>
          <a:latin typeface="Arial" pitchFamily="34" charset="0"/>
          <a:ea typeface="华文行楷" pitchFamily="2" charset="-122"/>
        </a:defRPr>
      </a:lvl2pPr>
      <a:lvl3pPr algn="l" rtl="0" eaLnBrk="1" fontAlgn="base" hangingPunct="1">
        <a:spcBef>
          <a:spcPct val="0"/>
        </a:spcBef>
        <a:spcAft>
          <a:spcPct val="0"/>
        </a:spcAft>
        <a:defRPr sz="3300">
          <a:solidFill>
            <a:srgbClr val="FF3300"/>
          </a:solidFill>
          <a:latin typeface="Arial" pitchFamily="34" charset="0"/>
          <a:ea typeface="华文行楷" pitchFamily="2" charset="-122"/>
        </a:defRPr>
      </a:lvl3pPr>
      <a:lvl4pPr algn="l" rtl="0" eaLnBrk="1" fontAlgn="base" hangingPunct="1">
        <a:spcBef>
          <a:spcPct val="0"/>
        </a:spcBef>
        <a:spcAft>
          <a:spcPct val="0"/>
        </a:spcAft>
        <a:defRPr sz="3300">
          <a:solidFill>
            <a:srgbClr val="FF3300"/>
          </a:solidFill>
          <a:latin typeface="Arial" pitchFamily="34" charset="0"/>
          <a:ea typeface="华文行楷" pitchFamily="2" charset="-122"/>
        </a:defRPr>
      </a:lvl4pPr>
      <a:lvl5pPr algn="l" rtl="0" eaLnBrk="1" fontAlgn="base" hangingPunct="1">
        <a:spcBef>
          <a:spcPct val="0"/>
        </a:spcBef>
        <a:spcAft>
          <a:spcPct val="0"/>
        </a:spcAft>
        <a:defRPr sz="3300">
          <a:solidFill>
            <a:srgbClr val="FF3300"/>
          </a:solidFill>
          <a:latin typeface="Arial" pitchFamily="34" charset="0"/>
          <a:ea typeface="华文行楷" pitchFamily="2" charset="-122"/>
        </a:defRPr>
      </a:lvl5pPr>
      <a:lvl6pPr marL="342900" algn="l" rtl="0" eaLnBrk="1" fontAlgn="base" hangingPunct="1">
        <a:spcBef>
          <a:spcPct val="0"/>
        </a:spcBef>
        <a:spcAft>
          <a:spcPct val="0"/>
        </a:spcAft>
        <a:defRPr sz="3300">
          <a:solidFill>
            <a:srgbClr val="FF3300"/>
          </a:solidFill>
          <a:latin typeface="Arial" pitchFamily="34" charset="0"/>
          <a:ea typeface="华文行楷" pitchFamily="2" charset="-122"/>
        </a:defRPr>
      </a:lvl6pPr>
      <a:lvl7pPr marL="685800" algn="l" rtl="0" eaLnBrk="1" fontAlgn="base" hangingPunct="1">
        <a:spcBef>
          <a:spcPct val="0"/>
        </a:spcBef>
        <a:spcAft>
          <a:spcPct val="0"/>
        </a:spcAft>
        <a:defRPr sz="3300">
          <a:solidFill>
            <a:srgbClr val="FF3300"/>
          </a:solidFill>
          <a:latin typeface="Arial" pitchFamily="34" charset="0"/>
          <a:ea typeface="华文行楷" pitchFamily="2" charset="-122"/>
        </a:defRPr>
      </a:lvl7pPr>
      <a:lvl8pPr marL="1028700" algn="l" rtl="0" eaLnBrk="1" fontAlgn="base" hangingPunct="1">
        <a:spcBef>
          <a:spcPct val="0"/>
        </a:spcBef>
        <a:spcAft>
          <a:spcPct val="0"/>
        </a:spcAft>
        <a:defRPr sz="3300">
          <a:solidFill>
            <a:srgbClr val="FF3300"/>
          </a:solidFill>
          <a:latin typeface="Arial" pitchFamily="34" charset="0"/>
          <a:ea typeface="华文行楷" pitchFamily="2" charset="-122"/>
        </a:defRPr>
      </a:lvl8pPr>
      <a:lvl9pPr marL="1371600" algn="l" rtl="0" eaLnBrk="1" fontAlgn="base" hangingPunct="1">
        <a:spcBef>
          <a:spcPct val="0"/>
        </a:spcBef>
        <a:spcAft>
          <a:spcPct val="0"/>
        </a:spcAft>
        <a:defRPr sz="3300">
          <a:solidFill>
            <a:srgbClr val="FF3300"/>
          </a:solidFill>
          <a:latin typeface="Arial" pitchFamily="34" charset="0"/>
          <a:ea typeface="华文行楷" pitchFamily="2" charset="-122"/>
        </a:defRPr>
      </a:lvl9pPr>
    </p:titleStyle>
    <p:bodyStyle>
      <a:lvl1pPr marL="257175" indent="-257175" algn="l" rtl="0" eaLnBrk="1" fontAlgn="base" hangingPunct="1">
        <a:spcBef>
          <a:spcPct val="20000"/>
        </a:spcBef>
        <a:spcAft>
          <a:spcPct val="0"/>
        </a:spcAft>
        <a:buClr>
          <a:schemeClr val="tx2"/>
        </a:buClr>
        <a:buFont typeface="Wingdings" panose="05000000000000000000" pitchFamily="2" charset="2"/>
        <a:buChar char="q"/>
        <a:defRPr sz="2400">
          <a:solidFill>
            <a:schemeClr val="tx1"/>
          </a:solidFill>
          <a:latin typeface="+mn-lt"/>
          <a:ea typeface="+mn-ea"/>
          <a:cs typeface="+mn-cs"/>
        </a:defRPr>
      </a:lvl1pPr>
      <a:lvl2pPr marL="557213" indent="-214313" algn="l" rtl="0" eaLnBrk="1" fontAlgn="base" hangingPunct="1">
        <a:spcBef>
          <a:spcPct val="20000"/>
        </a:spcBef>
        <a:spcAft>
          <a:spcPct val="0"/>
        </a:spcAft>
        <a:buClr>
          <a:schemeClr val="tx2"/>
        </a:buClr>
        <a:buSzPct val="85000"/>
        <a:buFont typeface="Wingdings" panose="05000000000000000000" pitchFamily="2" charset="2"/>
        <a:buChar char="Ø"/>
        <a:defRPr sz="2100">
          <a:solidFill>
            <a:schemeClr val="tx1"/>
          </a:solidFill>
          <a:latin typeface="+mn-lt"/>
          <a:ea typeface="+mn-ea"/>
        </a:defRPr>
      </a:lvl2pPr>
      <a:lvl3pPr marL="857250" indent="-171450" algn="l" rtl="0" eaLnBrk="1" fontAlgn="base" hangingPunct="1">
        <a:spcBef>
          <a:spcPct val="20000"/>
        </a:spcBef>
        <a:spcAft>
          <a:spcPct val="0"/>
        </a:spcAft>
        <a:buClr>
          <a:schemeClr val="hlink"/>
        </a:buClr>
        <a:buSzPct val="95000"/>
        <a:buFont typeface="Wingdings 2" panose="05020102010507070707" pitchFamily="18" charset="2"/>
        <a:buChar char="¡"/>
        <a:defRPr sz="1800">
          <a:solidFill>
            <a:schemeClr val="tx1"/>
          </a:solidFill>
          <a:latin typeface="+mn-lt"/>
          <a:ea typeface="+mn-ea"/>
        </a:defRPr>
      </a:lvl3pPr>
      <a:lvl4pPr marL="1200150" indent="-171450" algn="l" rtl="0" eaLnBrk="1" fontAlgn="base" hangingPunct="1">
        <a:spcBef>
          <a:spcPct val="20000"/>
        </a:spcBef>
        <a:spcAft>
          <a:spcPct val="0"/>
        </a:spcAft>
        <a:buClr>
          <a:schemeClr val="tx2"/>
        </a:buClr>
        <a:buSzPct val="90000"/>
        <a:buFont typeface="Wingdings" panose="05000000000000000000" pitchFamily="2" charset="2"/>
        <a:buChar char="Ø"/>
        <a:defRPr sz="1500">
          <a:solidFill>
            <a:schemeClr val="tx1"/>
          </a:solidFill>
          <a:latin typeface="+mn-lt"/>
          <a:ea typeface="+mn-ea"/>
        </a:defRPr>
      </a:lvl4pPr>
      <a:lvl5pPr marL="1543050" indent="-171450" algn="l" rtl="0" eaLnBrk="1" fontAlgn="base" hangingPunct="1">
        <a:spcBef>
          <a:spcPct val="20000"/>
        </a:spcBef>
        <a:spcAft>
          <a:spcPct val="0"/>
        </a:spcAft>
        <a:buClr>
          <a:schemeClr val="hlink"/>
        </a:buClr>
        <a:buFont typeface="Wingdings 2" panose="05020102010507070707" pitchFamily="18" charset="2"/>
        <a:buChar char="¡"/>
        <a:defRPr sz="1500">
          <a:solidFill>
            <a:schemeClr val="tx1"/>
          </a:solidFill>
          <a:latin typeface="+mn-lt"/>
          <a:ea typeface="+mn-ea"/>
        </a:defRPr>
      </a:lvl5pPr>
      <a:lvl6pPr marL="1885950" indent="-171450" algn="l" rtl="0" eaLnBrk="1" fontAlgn="base" hangingPunct="1">
        <a:spcBef>
          <a:spcPct val="20000"/>
        </a:spcBef>
        <a:spcAft>
          <a:spcPct val="0"/>
        </a:spcAft>
        <a:buClr>
          <a:schemeClr val="hlink"/>
        </a:buClr>
        <a:buFont typeface="Wingdings 2" pitchFamily="18" charset="2"/>
        <a:buChar char="¡"/>
        <a:defRPr sz="1500">
          <a:solidFill>
            <a:schemeClr val="tx1"/>
          </a:solidFill>
          <a:latin typeface="+mn-lt"/>
          <a:ea typeface="+mn-ea"/>
        </a:defRPr>
      </a:lvl6pPr>
      <a:lvl7pPr marL="2228850" indent="-171450" algn="l" rtl="0" eaLnBrk="1" fontAlgn="base" hangingPunct="1">
        <a:spcBef>
          <a:spcPct val="20000"/>
        </a:spcBef>
        <a:spcAft>
          <a:spcPct val="0"/>
        </a:spcAft>
        <a:buClr>
          <a:schemeClr val="hlink"/>
        </a:buClr>
        <a:buFont typeface="Wingdings 2" pitchFamily="18" charset="2"/>
        <a:buChar char="¡"/>
        <a:defRPr sz="1500">
          <a:solidFill>
            <a:schemeClr val="tx1"/>
          </a:solidFill>
          <a:latin typeface="+mn-lt"/>
          <a:ea typeface="+mn-ea"/>
        </a:defRPr>
      </a:lvl7pPr>
      <a:lvl8pPr marL="2571750" indent="-171450" algn="l" rtl="0" eaLnBrk="1" fontAlgn="base" hangingPunct="1">
        <a:spcBef>
          <a:spcPct val="20000"/>
        </a:spcBef>
        <a:spcAft>
          <a:spcPct val="0"/>
        </a:spcAft>
        <a:buClr>
          <a:schemeClr val="hlink"/>
        </a:buClr>
        <a:buFont typeface="Wingdings 2" pitchFamily="18" charset="2"/>
        <a:buChar char="¡"/>
        <a:defRPr sz="1500">
          <a:solidFill>
            <a:schemeClr val="tx1"/>
          </a:solidFill>
          <a:latin typeface="+mn-lt"/>
          <a:ea typeface="+mn-ea"/>
        </a:defRPr>
      </a:lvl8pPr>
      <a:lvl9pPr marL="2914650" indent="-171450" algn="l" rtl="0" eaLnBrk="1" fontAlgn="base" hangingPunct="1">
        <a:spcBef>
          <a:spcPct val="20000"/>
        </a:spcBef>
        <a:spcAft>
          <a:spcPct val="0"/>
        </a:spcAft>
        <a:buClr>
          <a:schemeClr val="hlink"/>
        </a:buClr>
        <a:buFont typeface="Wingdings 2" pitchFamily="18" charset="2"/>
        <a:buChar char="¡"/>
        <a:defRPr sz="1500">
          <a:solidFill>
            <a:schemeClr val="tx1"/>
          </a:solidFill>
          <a:latin typeface="+mn-lt"/>
          <a:ea typeface="+mn-ea"/>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wmf"/></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9.xml.rels><?xml version='1.0' encoding='UTF-8' standalone='yes'?>
<Relationships xmlns="http://schemas.openxmlformats.org/package/2006/relationships"><Relationship Id="rId1" Type="http://schemas.openxmlformats.org/officeDocument/2006/relationships/vmlDrawing" Target="../drawings/vmlDrawing1.vml"/><Relationship Id="rId2" Type="http://schemas.openxmlformats.org/officeDocument/2006/relationships/slideLayout" Target="../slideLayouts/slideLayout17.xml"/><Relationship Id="rId3" Type="http://schemas.openxmlformats.org/officeDocument/2006/relationships/notesSlide" Target="../notesSlides/notesSlide11.xml"/><Relationship Id="rId4" Type="http://schemas.openxmlformats.org/officeDocument/2006/relationships/oleObject" Target="../embeddings/oleObject1.bin"/><Relationship Id="rId5" Type="http://schemas.openxmlformats.org/officeDocument/2006/relationships/image" Target="../media/image9.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wmf"/></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1.png"/><Relationship Id="rId4" Type="http://schemas.openxmlformats.org/officeDocument/2006/relationships/image" Target="../media/image1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3.png"/><Relationship Id="rId4" Type="http://schemas.openxmlformats.org/officeDocument/2006/relationships/hyperlink" Target="https://dblp.uni-trier.de/db/journals/jilp/jilp7.html#Michaud05"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5.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6.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hyperlink" Target="http://portal.acm.org/citation.cfm?id=285980" TargetMode="Externa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8.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458" name="Rectangle 2"/>
          <p:cNvSpPr>
            <a:spLocks noGrp="1" noRot="1" noChangeArrowheads="1"/>
          </p:cNvSpPr>
          <p:nvPr>
            <p:ph type="ctrTitle"/>
          </p:nvPr>
        </p:nvSpPr>
        <p:spPr>
          <a:xfrm>
            <a:off x="395288" y="1412875"/>
            <a:ext cx="4897437" cy="4392389"/>
          </a:xfrm>
        </p:spPr>
        <p:txBody>
          <a:bodyPr/>
          <a:lstStyle/>
          <a:p>
            <a:pPr eaLnBrk="1" hangingPunct="1"/>
            <a:r>
              <a:rPr lang="en-US" altLang="zh-CN" dirty="0">
                <a:latin typeface="Arial"/>
              </a:rPr>
              <a:t>Ch3-3</a:t>
            </a:r>
            <a:br>
              <a:rPr lang="en-US" altLang="zh-CN" dirty="0"/>
            </a:br>
            <a:br>
              <a:rPr lang="en-US" altLang="zh-CN" dirty="0"/>
            </a:br>
            <a:r>
              <a:rPr lang="en-US" altLang="zh-CN" sz="3200" dirty="0">
                <a:latin typeface="Arial"/>
              </a:rPr>
              <a:t>ILP: </a:t>
            </a:r>
            <a:br>
              <a:rPr lang="en-US" altLang="zh-CN" sz="3200" dirty="0"/>
            </a:br>
            <a:r>
              <a:rPr lang="en-US" altLang="zh-CN" sz="3200" dirty="0">
                <a:latin typeface="Arial"/>
              </a:rPr>
              <a:t>Branch Prediction</a:t>
            </a:r>
            <a:br>
              <a:rPr lang="en-US" altLang="zh-CN" sz="3200" dirty="0"/>
            </a:br>
            <a:r>
              <a:rPr lang="en-US" altLang="zh-CN" sz="3200" dirty="0">
                <a:latin typeface="Arial"/>
              </a:rPr>
              <a:t>&amp; Hardware-based speculation</a:t>
            </a:r>
            <a:br>
              <a:rPr lang="en-US" altLang="zh-CN" sz="3200" dirty="0"/>
            </a:br>
            <a:br>
              <a:rPr lang="en-US" altLang="zh-CN" sz="3200" dirty="0"/>
            </a:br>
            <a:endParaRPr lang="en-US" altLang="zh-CN" sz="3200" dirty="0"/>
          </a:p>
        </p:txBody>
      </p:sp>
    </p:spTree>
  </p:cSld>
  <p:clrMapOvr>
    <a:masterClrMapping/>
  </p:clrMapOvr>
  <p:transition spd="slow">
    <p:pull dir="ru"/>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2"/>
          <p:cNvSpPr>
            <a:spLocks noGrp="1" noRot="1" noChangeArrowheads="1"/>
          </p:cNvSpPr>
          <p:nvPr>
            <p:ph type="title"/>
          </p:nvPr>
        </p:nvSpPr>
        <p:spPr>
          <a:xfrm>
            <a:off x="1150938" y="428625"/>
            <a:ext cx="7993062" cy="766763"/>
          </a:xfrm>
        </p:spPr>
        <p:txBody>
          <a:bodyPr/>
          <a:lstStyle/>
          <a:p>
            <a:pPr eaLnBrk="1" hangingPunct="1"/>
            <a:r>
              <a:rPr lang="en-US" altLang="zh-CN" sz="4000">
                <a:latin typeface="Arial"/>
              </a:rPr>
              <a:t>Generalize the 2-bit predictor to </a:t>
            </a:r>
            <a:br>
              <a:rPr lang="en-US" altLang="zh-CN" sz="4000"/>
            </a:br>
            <a:r>
              <a:rPr lang="en-US" altLang="zh-CN" sz="4000">
                <a:latin typeface="Arial"/>
              </a:rPr>
              <a:t>n-bit predictor</a:t>
            </a:r>
          </a:p>
        </p:txBody>
      </p:sp>
      <p:sp>
        <p:nvSpPr>
          <p:cNvPr id="29699" name="Rectangle 3"/>
          <p:cNvSpPr>
            <a:spLocks noGrp="1" noRot="1" noChangeArrowheads="1"/>
          </p:cNvSpPr>
          <p:nvPr>
            <p:ph idx="1"/>
          </p:nvPr>
        </p:nvSpPr>
        <p:spPr>
          <a:xfrm>
            <a:off x="501650" y="1643063"/>
            <a:ext cx="8642350" cy="4652962"/>
          </a:xfrm>
        </p:spPr>
        <p:txBody>
          <a:bodyPr/>
          <a:lstStyle/>
          <a:p>
            <a:pPr eaLnBrk="1" hangingPunct="1"/>
            <a:r>
              <a:rPr lang="en-US" altLang="zh-CN" sz="3200">
                <a:latin typeface="Arial"/>
              </a:rPr>
              <a:t>N-bit counter  ( 0&lt;x&lt;2</a:t>
            </a:r>
            <a:r>
              <a:rPr lang="en-US" altLang="zh-CN" sz="3200" baseline="30000">
                <a:latin typeface="Arial"/>
              </a:rPr>
              <a:t>n</a:t>
            </a:r>
            <a:r>
              <a:rPr lang="en-US" altLang="zh-CN" sz="3200">
                <a:latin typeface="Arial"/>
              </a:rPr>
              <a:t>-1)</a:t>
            </a:r>
          </a:p>
          <a:p>
            <a:pPr eaLnBrk="1" hangingPunct="1"/>
            <a:r>
              <a:rPr lang="en-US" altLang="zh-CN" sz="3200">
                <a:latin typeface="Arial"/>
              </a:rPr>
              <a:t>Predict taken   X &gt;= 2</a:t>
            </a:r>
            <a:r>
              <a:rPr lang="en-US" altLang="zh-CN" sz="3200" baseline="30000">
                <a:latin typeface="Arial"/>
              </a:rPr>
              <a:t>n-1      </a:t>
            </a:r>
            <a:endParaRPr lang="en-US" altLang="zh-CN" sz="3200"/>
          </a:p>
          <a:p>
            <a:pPr eaLnBrk="1" hangingPunct="1"/>
            <a:r>
              <a:rPr lang="en-US" altLang="zh-CN" sz="3200">
                <a:latin typeface="Arial"/>
              </a:rPr>
              <a:t>Predict untaken       X &lt; 2</a:t>
            </a:r>
            <a:r>
              <a:rPr lang="en-US" altLang="zh-CN" sz="3200" baseline="30000">
                <a:latin typeface="Arial"/>
              </a:rPr>
              <a:t>n-1</a:t>
            </a:r>
            <a:endParaRPr lang="en-US" altLang="zh-CN" sz="3200"/>
          </a:p>
          <a:p>
            <a:pPr eaLnBrk="1" hangingPunct="1"/>
            <a:r>
              <a:rPr lang="en-US" altLang="zh-CN" sz="3200">
                <a:latin typeface="Arial"/>
              </a:rPr>
              <a:t>Counter  + 1   when  a taken branch</a:t>
            </a:r>
          </a:p>
          <a:p>
            <a:pPr eaLnBrk="1" hangingPunct="1"/>
            <a:r>
              <a:rPr lang="en-US" altLang="zh-CN" sz="3200">
                <a:latin typeface="Arial"/>
              </a:rPr>
              <a:t>Counter – 1    when  a not taken branch</a:t>
            </a:r>
          </a:p>
          <a:p>
            <a:pPr eaLnBrk="1" hangingPunct="1"/>
            <a:r>
              <a:rPr lang="en-US" altLang="zh-CN" sz="3200">
                <a:solidFill>
                  <a:srgbClr val="0000FF"/>
                </a:solidFill>
                <a:latin typeface="Arial"/>
              </a:rPr>
              <a:t>Most system rely on 2-bit predictor</a:t>
            </a:r>
            <a:r>
              <a:rPr lang="en-US" altLang="zh-CN" sz="3200">
                <a:latin typeface="Arial"/>
              </a:rPr>
              <a:t>  rather than n-bit predictor. </a:t>
            </a:r>
          </a:p>
        </p:txBody>
      </p:sp>
    </p:spTree>
  </p:cSld>
  <p:clrMapOvr>
    <a:masterClrMapping/>
  </p:clrMapOvr>
  <p:transition spd="slow">
    <p:pull dir="ru"/>
  </p:transition>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0722" name="Rectangle 2"/>
          <p:cNvSpPr>
            <a:spLocks noGrp="1" noRot="1" noChangeArrowheads="1"/>
          </p:cNvSpPr>
          <p:nvPr>
            <p:ph type="title"/>
          </p:nvPr>
        </p:nvSpPr>
        <p:spPr>
          <a:xfrm>
            <a:off x="1331913" y="0"/>
            <a:ext cx="7812087" cy="981075"/>
          </a:xfrm>
        </p:spPr>
        <p:txBody>
          <a:bodyPr/>
          <a:lstStyle/>
          <a:p>
            <a:pPr eaLnBrk="1" hangingPunct="1"/>
            <a:r>
              <a:rPr lang="en-US" altLang="zh-CN">
                <a:latin typeface="Arial"/>
              </a:rPr>
              <a:t>Accuracy of the 2-bit predictor </a:t>
            </a:r>
          </a:p>
        </p:txBody>
      </p:sp>
      <p:sp>
        <p:nvSpPr>
          <p:cNvPr id="30723" name="Rectangle 3"/>
          <p:cNvSpPr>
            <a:spLocks noGrp="1" noRot="1" noChangeArrowheads="1"/>
          </p:cNvSpPr>
          <p:nvPr>
            <p:ph idx="1"/>
          </p:nvPr>
        </p:nvSpPr>
        <p:spPr>
          <a:xfrm>
            <a:off x="4427538" y="1052513"/>
            <a:ext cx="4502150" cy="1655762"/>
          </a:xfrm>
        </p:spPr>
        <p:txBody>
          <a:bodyPr/>
          <a:lstStyle/>
          <a:p>
            <a:pPr eaLnBrk="1" hangingPunct="1">
              <a:lnSpc>
                <a:spcPct val="90000"/>
              </a:lnSpc>
            </a:pPr>
            <a:r>
              <a:rPr lang="en-US" altLang="zh-CN" sz="2400">
                <a:latin typeface="Arial"/>
              </a:rPr>
              <a:t>4096 entries,  2-bit predictor</a:t>
            </a:r>
          </a:p>
          <a:p>
            <a:pPr eaLnBrk="1" hangingPunct="1">
              <a:lnSpc>
                <a:spcPct val="90000"/>
              </a:lnSpc>
            </a:pPr>
            <a:r>
              <a:rPr lang="en-US" altLang="zh-CN" sz="2400">
                <a:latin typeface="Arial"/>
              </a:rPr>
              <a:t>SPEC89</a:t>
            </a:r>
          </a:p>
          <a:p>
            <a:pPr eaLnBrk="1" hangingPunct="1">
              <a:lnSpc>
                <a:spcPct val="90000"/>
              </a:lnSpc>
            </a:pPr>
            <a:r>
              <a:rPr lang="en-US" altLang="zh-CN" sz="2400">
                <a:latin typeface="Arial"/>
              </a:rPr>
              <a:t>Accuracy :   99%~82%</a:t>
            </a:r>
          </a:p>
          <a:p>
            <a:pPr eaLnBrk="1" hangingPunct="1">
              <a:lnSpc>
                <a:spcPct val="90000"/>
              </a:lnSpc>
            </a:pPr>
            <a:r>
              <a:rPr lang="en-US" altLang="zh-CN" sz="2400">
                <a:latin typeface="Arial"/>
              </a:rPr>
              <a:t>Misprediction:  1%~18%</a:t>
            </a:r>
          </a:p>
          <a:p>
            <a:pPr eaLnBrk="1" hangingPunct="1">
              <a:lnSpc>
                <a:spcPct val="90000"/>
              </a:lnSpc>
            </a:pPr>
            <a:endParaRPr lang="en-US" altLang="zh-CN" sz="2400"/>
          </a:p>
        </p:txBody>
      </p:sp>
      <p:pic>
        <p:nvPicPr>
          <p:cNvPr id="30724"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412875"/>
            <a:ext cx="6964363" cy="4691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pic>
    </p:spTree>
  </p:cSld>
  <p:clrMapOvr>
    <a:masterClrMapping/>
  </p:clrMapOvr>
  <p:transition spd="slow">
    <p:pull dir="ru"/>
  </p:transition>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2"/>
          <p:cNvSpPr>
            <a:spLocks noGrp="1" noRot="1" noChangeArrowheads="1"/>
          </p:cNvSpPr>
          <p:nvPr>
            <p:ph type="title"/>
          </p:nvPr>
        </p:nvSpPr>
        <p:spPr/>
        <p:txBody>
          <a:bodyPr/>
          <a:lstStyle/>
          <a:p>
            <a:pPr eaLnBrk="1" hangingPunct="1"/>
            <a:r>
              <a:rPr lang="en-US" altLang="zh-CN">
                <a:latin typeface="Arial"/>
              </a:rPr>
              <a:t>How about unlimited entries ?</a:t>
            </a:r>
          </a:p>
        </p:txBody>
      </p:sp>
      <p:sp>
        <p:nvSpPr>
          <p:cNvPr id="31747" name="Rectangle 3"/>
          <p:cNvSpPr>
            <a:spLocks noGrp="1" noRot="1" noChangeArrowheads="1"/>
          </p:cNvSpPr>
          <p:nvPr>
            <p:ph idx="1"/>
          </p:nvPr>
        </p:nvSpPr>
        <p:spPr>
          <a:xfrm>
            <a:off x="250825" y="1125538"/>
            <a:ext cx="2881313" cy="4795837"/>
          </a:xfrm>
        </p:spPr>
        <p:txBody>
          <a:bodyPr/>
          <a:lstStyle/>
          <a:p>
            <a:pPr eaLnBrk="1" hangingPunct="1"/>
            <a:endParaRPr lang="zh-CN" altLang="zh-CN"/>
          </a:p>
        </p:txBody>
      </p:sp>
      <p:pic>
        <p:nvPicPr>
          <p:cNvPr id="3174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713" y="908050"/>
            <a:ext cx="5913437" cy="5949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pic>
    </p:spTree>
  </p:cSld>
  <p:clrMapOvr>
    <a:masterClrMapping/>
  </p:clrMapOvr>
  <p:transition spd="slow">
    <p:pull dir="ru"/>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50882" name="Rectangle 2"/>
          <p:cNvSpPr>
            <a:spLocks noGrp="1" noChangeArrowheads="1"/>
          </p:cNvSpPr>
          <p:nvPr>
            <p:ph type="title" idx="4294967295"/>
          </p:nvPr>
        </p:nvSpPr>
        <p:spPr>
          <a:xfrm>
            <a:off x="1530350" y="0"/>
            <a:ext cx="7613650" cy="936625"/>
          </a:xfrm>
        </p:spPr>
        <p:txBody>
          <a:bodyPr/>
          <a:lstStyle/>
          <a:p>
            <a:pPr eaLnBrk="1" hangingPunct="1"/>
            <a:r>
              <a:rPr lang="en-US" altLang="zh-CN">
                <a:latin typeface="Arial"/>
              </a:rPr>
              <a:t>How to improve accuracy ?</a:t>
            </a:r>
          </a:p>
        </p:txBody>
      </p:sp>
      <p:sp>
        <p:nvSpPr>
          <p:cNvPr id="250883" name="Rectangle 3"/>
          <p:cNvSpPr>
            <a:spLocks noGrp="1" noChangeArrowheads="1"/>
          </p:cNvSpPr>
          <p:nvPr>
            <p:ph idx="4294967295"/>
          </p:nvPr>
        </p:nvSpPr>
        <p:spPr>
          <a:xfrm>
            <a:off x="0" y="1125538"/>
            <a:ext cx="8261350" cy="503237"/>
          </a:xfrm>
          <a:prstGeom prst="rect">
            <a:avLst/>
          </a:prstGeom>
        </p:spPr>
        <p:txBody>
          <a:bodyPr/>
          <a:lstStyle/>
          <a:p>
            <a:pPr eaLnBrk="1" hangingPunct="1"/>
            <a:r>
              <a:rPr lang="en-US" altLang="zh-CN">
                <a:latin typeface="Arial"/>
              </a:rPr>
              <a:t>Analysize the branch behavior</a:t>
            </a:r>
          </a:p>
          <a:p>
            <a:pPr eaLnBrk="1" hangingPunct="1"/>
            <a:endParaRPr lang="en-US" altLang="zh-CN"/>
          </a:p>
          <a:p>
            <a:pPr eaLnBrk="1" hangingPunct="1"/>
            <a:endParaRPr lang="en-US" altLang="zh-CN"/>
          </a:p>
          <a:p>
            <a:pPr eaLnBrk="1" hangingPunct="1"/>
            <a:endParaRPr lang="en-US" altLang="zh-CN"/>
          </a:p>
          <a:p>
            <a:pPr eaLnBrk="1" hangingPunct="1"/>
            <a:endParaRPr lang="en-US" altLang="zh-CN"/>
          </a:p>
          <a:p>
            <a:pPr eaLnBrk="1" hangingPunct="1"/>
            <a:endParaRPr lang="en-US" altLang="zh-CN"/>
          </a:p>
        </p:txBody>
      </p:sp>
      <p:sp>
        <p:nvSpPr>
          <p:cNvPr id="250884" name="Rectangle 3"/>
          <p:cNvSpPr>
            <a:spLocks noChangeArrowheads="1"/>
          </p:cNvSpPr>
          <p:nvPr/>
        </p:nvSpPr>
        <p:spPr bwMode="auto">
          <a:xfrm>
            <a:off x="522288" y="1916113"/>
            <a:ext cx="2508250" cy="468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tx2"/>
              </a:buClr>
              <a:buSzTx/>
              <a:buFont typeface="Wingdings" panose="05000000000000000000" pitchFamily="2" charset="2"/>
              <a:buNone/>
            </a:pPr>
            <a:r>
              <a:rPr kumimoji="0" lang="en-US" altLang="zh-CN" sz="2800">
                <a:latin typeface="Arial" panose="020B0606020202030204" pitchFamily="34" charset="0"/>
              </a:rPr>
              <a:t>IF ( aa == 2)</a:t>
            </a:r>
          </a:p>
          <a:p>
            <a:pPr eaLnBrk="1" hangingPunct="1">
              <a:buClr>
                <a:schemeClr val="tx2"/>
              </a:buClr>
              <a:buSzTx/>
              <a:buFont typeface="Wingdings" panose="05000000000000000000" pitchFamily="2" charset="2"/>
              <a:buNone/>
            </a:pPr>
            <a:r>
              <a:rPr kumimoji="0" lang="en-US" altLang="zh-CN" sz="2800">
                <a:latin typeface="Arial" panose="020B0606020202030204" pitchFamily="34" charset="0"/>
              </a:rPr>
              <a:t>      aa = 0;</a:t>
            </a:r>
          </a:p>
          <a:p>
            <a:pPr eaLnBrk="1" hangingPunct="1">
              <a:buClr>
                <a:schemeClr val="tx2"/>
              </a:buClr>
              <a:buSzTx/>
              <a:buFont typeface="Wingdings" panose="05000000000000000000" pitchFamily="2" charset="2"/>
              <a:buNone/>
            </a:pPr>
            <a:r>
              <a:rPr kumimoji="0" lang="en-US" altLang="zh-CN" sz="2800">
                <a:latin typeface="Arial" panose="020B0606020202030204" pitchFamily="34" charset="0"/>
              </a:rPr>
              <a:t>IF ( bb == 2)</a:t>
            </a:r>
          </a:p>
          <a:p>
            <a:pPr eaLnBrk="1" hangingPunct="1">
              <a:buClr>
                <a:schemeClr val="tx2"/>
              </a:buClr>
              <a:buSzTx/>
              <a:buFont typeface="Wingdings" panose="05000000000000000000" pitchFamily="2" charset="2"/>
              <a:buNone/>
            </a:pPr>
            <a:r>
              <a:rPr kumimoji="0" lang="en-US" altLang="zh-CN" sz="2800">
                <a:latin typeface="Arial" panose="020B0606020202030204" pitchFamily="34" charset="0"/>
              </a:rPr>
              <a:t>      bb = 0;</a:t>
            </a:r>
          </a:p>
          <a:p>
            <a:pPr eaLnBrk="1" hangingPunct="1">
              <a:buClr>
                <a:schemeClr val="tx2"/>
              </a:buClr>
              <a:buSzTx/>
              <a:buFont typeface="Wingdings" panose="05000000000000000000" pitchFamily="2" charset="2"/>
              <a:buNone/>
            </a:pPr>
            <a:r>
              <a:rPr kumimoji="0" lang="en-US" altLang="zh-CN" sz="2800">
                <a:latin typeface="Arial" panose="020B0606020202030204" pitchFamily="34" charset="0"/>
              </a:rPr>
              <a:t>IF (aa == bb ) {</a:t>
            </a:r>
          </a:p>
          <a:p>
            <a:pPr eaLnBrk="1" hangingPunct="1">
              <a:buClr>
                <a:schemeClr val="tx2"/>
              </a:buClr>
              <a:buSzTx/>
              <a:buFont typeface="Wingdings" panose="05000000000000000000" pitchFamily="2" charset="2"/>
              <a:buNone/>
            </a:pPr>
            <a:r>
              <a:rPr kumimoji="0" lang="en-US" altLang="zh-CN" sz="2800">
                <a:latin typeface="Arial" panose="020B0606020202030204" pitchFamily="34" charset="0"/>
              </a:rPr>
              <a:t>   ……</a:t>
            </a:r>
          </a:p>
          <a:p>
            <a:pPr eaLnBrk="1" hangingPunct="1">
              <a:buClr>
                <a:schemeClr val="tx2"/>
              </a:buClr>
              <a:buSzTx/>
              <a:buFont typeface="Wingdings" panose="05000000000000000000" pitchFamily="2" charset="2"/>
              <a:buNone/>
            </a:pPr>
            <a:r>
              <a:rPr kumimoji="0" lang="en-US" altLang="zh-CN" sz="2800">
                <a:latin typeface="Arial" panose="020B0606020202030204" pitchFamily="34" charset="0"/>
              </a:rPr>
              <a:t>}</a:t>
            </a:r>
          </a:p>
          <a:p>
            <a:pPr eaLnBrk="1" hangingPunct="1">
              <a:buClr>
                <a:schemeClr val="tx2"/>
              </a:buClr>
              <a:buSzTx/>
              <a:buFont typeface="Wingdings" panose="05000000000000000000" pitchFamily="2" charset="2"/>
              <a:buNone/>
            </a:pPr>
            <a:endParaRPr kumimoji="0" lang="en-US" altLang="zh-CN" sz="2800" b="0">
              <a:latin typeface="Arial" panose="020B0604020202020204" pitchFamily="34" charset="0"/>
            </a:endParaRPr>
          </a:p>
          <a:p>
            <a:pPr eaLnBrk="1" hangingPunct="1">
              <a:buClr>
                <a:schemeClr val="tx2"/>
              </a:buClr>
              <a:buSzTx/>
              <a:buFont typeface="Wingdings" panose="05000000000000000000" pitchFamily="2" charset="2"/>
              <a:buNone/>
            </a:pPr>
            <a:endParaRPr kumimoji="0" lang="en-US" altLang="zh-CN" sz="2800" b="0">
              <a:latin typeface="Arial" panose="020B0604020202020204" pitchFamily="34" charset="0"/>
            </a:endParaRPr>
          </a:p>
          <a:p>
            <a:pPr eaLnBrk="1" hangingPunct="1">
              <a:buClr>
                <a:schemeClr val="tx2"/>
              </a:buClr>
              <a:buSzTx/>
              <a:buFont typeface="Wingdings" panose="05000000000000000000" pitchFamily="2" charset="2"/>
              <a:buNone/>
            </a:pPr>
            <a:endParaRPr kumimoji="0" lang="en-US" altLang="zh-CN" sz="2800" b="0">
              <a:latin typeface="Arial" panose="020B0604020202020204" pitchFamily="34" charset="0"/>
            </a:endParaRPr>
          </a:p>
        </p:txBody>
      </p:sp>
      <p:sp>
        <p:nvSpPr>
          <p:cNvPr id="250885" name="Rectangle 4"/>
          <p:cNvSpPr>
            <a:spLocks noChangeArrowheads="1"/>
          </p:cNvSpPr>
          <p:nvPr/>
        </p:nvSpPr>
        <p:spPr bwMode="auto">
          <a:xfrm>
            <a:off x="3030538" y="1916113"/>
            <a:ext cx="6113462" cy="468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tx2"/>
              </a:buClr>
              <a:buSzTx/>
              <a:buFont typeface="Wingdings" panose="05000000000000000000" pitchFamily="2" charset="2"/>
              <a:buNone/>
            </a:pPr>
            <a:r>
              <a:rPr kumimoji="0" lang="en-US" altLang="zh-CN" sz="2800" b="0">
                <a:latin typeface="Arial" panose="020B0604020202020204" pitchFamily="34" charset="0"/>
              </a:rPr>
              <a:t>      </a:t>
            </a:r>
            <a:r>
              <a:rPr kumimoji="0" lang="en-US" altLang="zh-CN" sz="2800">
                <a:latin typeface="Arial" panose="020B0606020202030204" pitchFamily="34" charset="0"/>
              </a:rPr>
              <a:t>SUBI   R3, R1, #2</a:t>
            </a:r>
          </a:p>
          <a:p>
            <a:pPr eaLnBrk="1" hangingPunct="1">
              <a:buClr>
                <a:schemeClr val="tx2"/>
              </a:buClr>
              <a:buSzTx/>
              <a:buFont typeface="Wingdings" panose="05000000000000000000" pitchFamily="2" charset="2"/>
              <a:buNone/>
            </a:pPr>
            <a:r>
              <a:rPr kumimoji="0" lang="en-US" altLang="zh-CN" sz="2800">
                <a:latin typeface="Arial" panose="020B0606020202030204" pitchFamily="34" charset="0"/>
              </a:rPr>
              <a:t>       </a:t>
            </a:r>
            <a:r>
              <a:rPr kumimoji="0" lang="en-US" altLang="zh-CN" sz="2800">
                <a:solidFill>
                  <a:srgbClr val="0000FF"/>
                </a:solidFill>
                <a:latin typeface="Arial" panose="020B0606020202030204" pitchFamily="34" charset="0"/>
              </a:rPr>
              <a:t>BNEZ  R3, L1         ; br.b1 (aa!=2)</a:t>
            </a:r>
          </a:p>
          <a:p>
            <a:pPr eaLnBrk="1" hangingPunct="1">
              <a:buClr>
                <a:schemeClr val="tx2"/>
              </a:buClr>
              <a:buSzTx/>
              <a:buFont typeface="Wingdings" panose="05000000000000000000" pitchFamily="2" charset="2"/>
              <a:buNone/>
            </a:pPr>
            <a:r>
              <a:rPr kumimoji="0" lang="en-US" altLang="zh-CN" sz="2800">
                <a:latin typeface="Arial" panose="020B0606020202030204" pitchFamily="34" charset="0"/>
              </a:rPr>
              <a:t>       ADD    R1, R0, R0  ; aa==0</a:t>
            </a:r>
          </a:p>
          <a:p>
            <a:pPr eaLnBrk="1" hangingPunct="1">
              <a:buClr>
                <a:schemeClr val="tx2"/>
              </a:buClr>
              <a:buSzTx/>
              <a:buFont typeface="Wingdings" panose="05000000000000000000" pitchFamily="2" charset="2"/>
              <a:buNone/>
            </a:pPr>
            <a:r>
              <a:rPr kumimoji="0" lang="en-US" altLang="zh-CN" sz="2800">
                <a:latin typeface="Arial" panose="020B0606020202030204" pitchFamily="34" charset="0"/>
              </a:rPr>
              <a:t>L1: SUBI   F3, R2, #2</a:t>
            </a:r>
          </a:p>
          <a:p>
            <a:pPr eaLnBrk="1" hangingPunct="1">
              <a:buClr>
                <a:schemeClr val="tx2"/>
              </a:buClr>
              <a:buSzTx/>
              <a:buFont typeface="Wingdings" panose="05000000000000000000" pitchFamily="2" charset="2"/>
              <a:buNone/>
            </a:pPr>
            <a:r>
              <a:rPr kumimoji="0" lang="en-US" altLang="zh-CN" sz="2800">
                <a:latin typeface="Arial" panose="020B0606020202030204" pitchFamily="34" charset="0"/>
              </a:rPr>
              <a:t>       </a:t>
            </a:r>
            <a:r>
              <a:rPr kumimoji="0" lang="en-US" altLang="zh-CN" sz="2800">
                <a:solidFill>
                  <a:srgbClr val="0000FF"/>
                </a:solidFill>
                <a:latin typeface="Arial" panose="020B0606020202030204" pitchFamily="34" charset="0"/>
              </a:rPr>
              <a:t>BNEZ  R3, L2        ; br.b2 (bb!=2)</a:t>
            </a:r>
          </a:p>
          <a:p>
            <a:pPr eaLnBrk="1" hangingPunct="1">
              <a:buClr>
                <a:schemeClr val="tx2"/>
              </a:buClr>
              <a:buSzTx/>
              <a:buFont typeface="Wingdings" panose="05000000000000000000" pitchFamily="2" charset="2"/>
              <a:buNone/>
            </a:pPr>
            <a:r>
              <a:rPr kumimoji="0" lang="en-US" altLang="zh-CN" sz="2800">
                <a:latin typeface="Arial" panose="020B0606020202030204" pitchFamily="34" charset="0"/>
              </a:rPr>
              <a:t>       ADD    R2, R0, R0 ; bb==0</a:t>
            </a:r>
          </a:p>
          <a:p>
            <a:pPr eaLnBrk="1" hangingPunct="1">
              <a:buClr>
                <a:schemeClr val="tx2"/>
              </a:buClr>
              <a:buSzTx/>
              <a:buFont typeface="Wingdings" panose="05000000000000000000" pitchFamily="2" charset="2"/>
              <a:buNone/>
            </a:pPr>
            <a:r>
              <a:rPr kumimoji="0" lang="en-US" altLang="zh-CN" sz="2800">
                <a:latin typeface="Arial" panose="020B0606020202030204" pitchFamily="34" charset="0"/>
              </a:rPr>
              <a:t>L2:  SUB    R3, R1, R2;  R3=aa-bb</a:t>
            </a:r>
          </a:p>
          <a:p>
            <a:pPr eaLnBrk="1" hangingPunct="1">
              <a:buClr>
                <a:schemeClr val="tx2"/>
              </a:buClr>
              <a:buSzTx/>
              <a:buFont typeface="Wingdings" panose="05000000000000000000" pitchFamily="2" charset="2"/>
              <a:buNone/>
            </a:pPr>
            <a:r>
              <a:rPr kumimoji="0" lang="en-US" altLang="zh-CN" sz="2800">
                <a:latin typeface="Arial" panose="020B0606020202030204" pitchFamily="34" charset="0"/>
              </a:rPr>
              <a:t>        </a:t>
            </a:r>
            <a:r>
              <a:rPr kumimoji="0" lang="en-US" altLang="zh-CN" sz="2800">
                <a:solidFill>
                  <a:srgbClr val="0000FF"/>
                </a:solidFill>
                <a:latin typeface="Arial" panose="020B0606020202030204" pitchFamily="34" charset="0"/>
              </a:rPr>
              <a:t>BEQZ R3, L3       ; br.b3 (aa==bb)</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088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5088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5088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508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882" grpId="0" animBg="1"/>
      <p:bldP spid="250883" grpId="0"/>
      <p:bldP spid="250884" grpId="0"/>
      <p:bldP spid="250885"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2"/>
          <p:cNvSpPr>
            <a:spLocks noGrp="1" noRot="1" noChangeArrowheads="1"/>
          </p:cNvSpPr>
          <p:nvPr>
            <p:ph type="title"/>
          </p:nvPr>
        </p:nvSpPr>
        <p:spPr/>
        <p:txBody>
          <a:bodyPr/>
          <a:lstStyle/>
          <a:p>
            <a:pPr eaLnBrk="1" hangingPunct="1"/>
            <a:r>
              <a:rPr lang="en-US" altLang="zh-CN">
                <a:latin typeface="Arial"/>
              </a:rPr>
              <a:t>Conclusion from the example</a:t>
            </a:r>
          </a:p>
        </p:txBody>
      </p:sp>
      <p:sp>
        <p:nvSpPr>
          <p:cNvPr id="33795" name="Rectangle 3"/>
          <p:cNvSpPr>
            <a:spLocks noGrp="1" noRot="1" noChangeArrowheads="1"/>
          </p:cNvSpPr>
          <p:nvPr>
            <p:ph idx="1"/>
          </p:nvPr>
        </p:nvSpPr>
        <p:spPr>
          <a:xfrm>
            <a:off x="214313" y="1643063"/>
            <a:ext cx="8642350" cy="4378325"/>
          </a:xfrm>
        </p:spPr>
        <p:txBody>
          <a:bodyPr/>
          <a:lstStyle/>
          <a:p>
            <a:pPr eaLnBrk="1" hangingPunct="1">
              <a:lnSpc>
                <a:spcPct val="90000"/>
              </a:lnSpc>
            </a:pPr>
            <a:r>
              <a:rPr lang="en-US" altLang="zh-CN" sz="3200">
                <a:latin typeface="Arial" panose="030F0702030302020204" pitchFamily="66" charset="0"/>
              </a:rPr>
              <a:t>B3 branch depends on b1 and b2. B3 is taken only when both b1 and b2 is untaken.</a:t>
            </a:r>
          </a:p>
          <a:p>
            <a:pPr eaLnBrk="1" hangingPunct="1">
              <a:lnSpc>
                <a:spcPct val="90000"/>
              </a:lnSpc>
            </a:pPr>
            <a:endParaRPr lang="en-US" altLang="zh-CN" sz="3200">
              <a:latin typeface="Comic Sans MS" panose="030F0702030302020204" pitchFamily="66" charset="0"/>
            </a:endParaRPr>
          </a:p>
          <a:p>
            <a:pPr eaLnBrk="1" hangingPunct="1">
              <a:lnSpc>
                <a:spcPct val="90000"/>
              </a:lnSpc>
            </a:pPr>
            <a:r>
              <a:rPr lang="en-US" altLang="zh-CN" sz="3200">
                <a:latin typeface="Arial" panose="030F0702030302020204" pitchFamily="66" charset="0"/>
              </a:rPr>
              <a:t>It’s </a:t>
            </a:r>
            <a:r>
              <a:rPr lang="en-US" altLang="zh-CN" sz="3200">
                <a:solidFill>
                  <a:srgbClr val="0000FF"/>
                </a:solidFill>
                <a:latin typeface="Arial" panose="030F0702030302020204" pitchFamily="66" charset="0"/>
              </a:rPr>
              <a:t>impossible to predict B3 correctly only depending on its previous behavior</a:t>
            </a:r>
            <a:r>
              <a:rPr lang="en-US" altLang="zh-CN" sz="3200">
                <a:latin typeface="Arial" panose="030F0702030302020204" pitchFamily="66" charset="0"/>
              </a:rPr>
              <a:t>.</a:t>
            </a:r>
          </a:p>
          <a:p>
            <a:pPr eaLnBrk="1" hangingPunct="1">
              <a:lnSpc>
                <a:spcPct val="90000"/>
              </a:lnSpc>
            </a:pPr>
            <a:endParaRPr lang="en-US" altLang="zh-CN" sz="3200">
              <a:latin typeface="Comic Sans MS" panose="030F0702030302020204" pitchFamily="66" charset="0"/>
            </a:endParaRPr>
          </a:p>
          <a:p>
            <a:pPr eaLnBrk="1" hangingPunct="1">
              <a:lnSpc>
                <a:spcPct val="90000"/>
              </a:lnSpc>
            </a:pPr>
            <a:r>
              <a:rPr lang="en-US" altLang="zh-CN" sz="3200">
                <a:latin typeface="Arial" panose="030F0702030302020204" pitchFamily="66" charset="0"/>
              </a:rPr>
              <a:t>A branch’s behavior not only rely on it’s previous behavior but also on recent behavior of </a:t>
            </a:r>
            <a:r>
              <a:rPr lang="en-US" altLang="zh-CN" sz="3200">
                <a:solidFill>
                  <a:srgbClr val="FF0000"/>
                </a:solidFill>
                <a:latin typeface="Arial" panose="030F0702030302020204" pitchFamily="66" charset="0"/>
              </a:rPr>
              <a:t>other branches</a:t>
            </a:r>
            <a:r>
              <a:rPr lang="en-US" altLang="zh-CN" sz="3200">
                <a:latin typeface="Arial" panose="030F0702030302020204" pitchFamily="66" charset="0"/>
              </a:rPr>
              <a:t>.  </a:t>
            </a:r>
            <a:endParaRPr lang="en-US" altLang="zh-CN">
              <a:latin typeface="Comic Sans MS" panose="030F0702030302020204" pitchFamily="66" charset="0"/>
            </a:endParaRPr>
          </a:p>
          <a:p>
            <a:pPr eaLnBrk="1" hangingPunct="1">
              <a:lnSpc>
                <a:spcPct val="90000"/>
              </a:lnSpc>
            </a:pPr>
            <a:endParaRPr lang="en-US" altLang="zh-CN">
              <a:latin typeface="Comic Sans MS" panose="030F0702030302020204" pitchFamily="66" charset="0"/>
            </a:endParaRPr>
          </a:p>
        </p:txBody>
      </p:sp>
    </p:spTree>
  </p:cSld>
  <p:clrMapOvr>
    <a:masterClrMapping/>
  </p:clrMapOvr>
  <p:transition spd="slow">
    <p:pull dir="ru"/>
  </p:transition>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4818" name="Rectangle 2"/>
          <p:cNvSpPr>
            <a:spLocks noGrp="1" noRot="1" noChangeArrowheads="1"/>
          </p:cNvSpPr>
          <p:nvPr>
            <p:ph type="title"/>
          </p:nvPr>
        </p:nvSpPr>
        <p:spPr/>
        <p:txBody>
          <a:bodyPr/>
          <a:lstStyle/>
          <a:p>
            <a:pPr eaLnBrk="1" hangingPunct="1"/>
            <a:r>
              <a:rPr lang="en-US" altLang="zh-CN">
                <a:latin typeface="Arial"/>
              </a:rPr>
              <a:t>Let’s check an example</a:t>
            </a:r>
          </a:p>
        </p:txBody>
      </p:sp>
      <p:sp>
        <p:nvSpPr>
          <p:cNvPr id="34819" name="Rectangle 3"/>
          <p:cNvSpPr>
            <a:spLocks noGrp="1" noRot="1" noChangeArrowheads="1"/>
          </p:cNvSpPr>
          <p:nvPr>
            <p:ph sz="half" idx="1"/>
          </p:nvPr>
        </p:nvSpPr>
        <p:spPr>
          <a:xfrm>
            <a:off x="323850" y="1557338"/>
            <a:ext cx="2095500" cy="3603625"/>
          </a:xfrm>
          <a:solidFill>
            <a:srgbClr val="66FFCC"/>
          </a:solidFill>
        </p:spPr>
        <p:txBody>
          <a:bodyPr/>
          <a:lstStyle/>
          <a:p>
            <a:pPr eaLnBrk="1" hangingPunct="1">
              <a:lnSpc>
                <a:spcPct val="85000"/>
              </a:lnSpc>
              <a:buFont typeface="Wingdings" panose="05000000000000000000" pitchFamily="2" charset="2"/>
              <a:buNone/>
            </a:pPr>
            <a:r>
              <a:rPr lang="en-US" altLang="zh-CN" sz="3200">
                <a:latin typeface="Arial"/>
              </a:rPr>
              <a:t>If (d==0)</a:t>
            </a:r>
          </a:p>
          <a:p>
            <a:pPr eaLnBrk="1" hangingPunct="1">
              <a:lnSpc>
                <a:spcPct val="85000"/>
              </a:lnSpc>
              <a:buFont typeface="Wingdings" panose="05000000000000000000" pitchFamily="2" charset="2"/>
              <a:buNone/>
            </a:pPr>
            <a:r>
              <a:rPr lang="en-US" altLang="zh-CN" sz="3200">
                <a:latin typeface="Arial"/>
              </a:rPr>
              <a:t>     d=1;</a:t>
            </a:r>
          </a:p>
          <a:p>
            <a:pPr eaLnBrk="1" hangingPunct="1">
              <a:lnSpc>
                <a:spcPct val="85000"/>
              </a:lnSpc>
              <a:buFont typeface="Wingdings" panose="05000000000000000000" pitchFamily="2" charset="2"/>
              <a:buNone/>
            </a:pPr>
            <a:r>
              <a:rPr lang="en-US" altLang="zh-CN" sz="3200">
                <a:latin typeface="Arial"/>
              </a:rPr>
              <a:t>if (d==1){</a:t>
            </a:r>
          </a:p>
          <a:p>
            <a:pPr eaLnBrk="1" hangingPunct="1">
              <a:lnSpc>
                <a:spcPct val="85000"/>
              </a:lnSpc>
              <a:buFont typeface="Wingdings" panose="05000000000000000000" pitchFamily="2" charset="2"/>
              <a:buNone/>
            </a:pPr>
            <a:r>
              <a:rPr lang="en-US" altLang="zh-CN" sz="3200">
                <a:latin typeface="Arial"/>
              </a:rPr>
              <a:t>    …...</a:t>
            </a:r>
          </a:p>
          <a:p>
            <a:pPr eaLnBrk="1" hangingPunct="1">
              <a:lnSpc>
                <a:spcPct val="85000"/>
              </a:lnSpc>
              <a:buFont typeface="Wingdings" panose="05000000000000000000" pitchFamily="2" charset="2"/>
              <a:buNone/>
            </a:pPr>
            <a:endParaRPr lang="en-US" altLang="zh-CN" sz="3200"/>
          </a:p>
          <a:p>
            <a:pPr eaLnBrk="1" hangingPunct="1">
              <a:lnSpc>
                <a:spcPct val="85000"/>
              </a:lnSpc>
              <a:buFont typeface="Wingdings" panose="05000000000000000000" pitchFamily="2" charset="2"/>
              <a:buNone/>
            </a:pPr>
            <a:r>
              <a:rPr lang="en-US" altLang="zh-CN" sz="3200">
                <a:latin typeface="Arial"/>
              </a:rPr>
              <a:t>}</a:t>
            </a:r>
          </a:p>
          <a:p>
            <a:pPr eaLnBrk="1" hangingPunct="1">
              <a:lnSpc>
                <a:spcPct val="85000"/>
              </a:lnSpc>
              <a:buFont typeface="Wingdings" panose="05000000000000000000" pitchFamily="2" charset="2"/>
              <a:buNone/>
            </a:pPr>
            <a:r>
              <a:rPr lang="en-US" altLang="zh-CN">
                <a:latin typeface="Arial"/>
              </a:rPr>
              <a:t>     </a:t>
            </a:r>
          </a:p>
          <a:p>
            <a:pPr eaLnBrk="1" hangingPunct="1">
              <a:lnSpc>
                <a:spcPct val="85000"/>
              </a:lnSpc>
            </a:pPr>
            <a:endParaRPr lang="en-US" altLang="zh-CN"/>
          </a:p>
        </p:txBody>
      </p:sp>
      <p:sp>
        <p:nvSpPr>
          <p:cNvPr id="34820" name="Rectangle 4"/>
          <p:cNvSpPr>
            <a:spLocks noGrp="1" noRot="1" noChangeArrowheads="1"/>
          </p:cNvSpPr>
          <p:nvPr>
            <p:ph sz="half" idx="2"/>
          </p:nvPr>
        </p:nvSpPr>
        <p:spPr>
          <a:xfrm>
            <a:off x="2771775" y="1484313"/>
            <a:ext cx="5980113" cy="3979862"/>
          </a:xfrm>
        </p:spPr>
        <p:txBody>
          <a:bodyPr/>
          <a:lstStyle/>
          <a:p>
            <a:pPr eaLnBrk="1" hangingPunct="1"/>
            <a:r>
              <a:rPr lang="en-US" altLang="zh-CN" b="1">
                <a:latin typeface="Arial"/>
              </a:rPr>
              <a:t>Assume Reg[R1] = d</a:t>
            </a:r>
            <a:endParaRPr lang="en-US" altLang="zh-CN"/>
          </a:p>
          <a:p>
            <a:pPr eaLnBrk="1" hangingPunct="1">
              <a:buFont typeface="Wingdings" panose="05000000000000000000" pitchFamily="2" charset="2"/>
              <a:buNone/>
            </a:pPr>
            <a:r>
              <a:rPr lang="en-US" altLang="zh-CN">
                <a:latin typeface="Arial"/>
              </a:rPr>
              <a:t>     </a:t>
            </a:r>
            <a:r>
              <a:rPr lang="en-US" altLang="zh-CN">
                <a:latin typeface="Arial" panose="020B0606020202030204" pitchFamily="34" charset="0"/>
              </a:rPr>
              <a:t>BNEZ  	R1, L1           ;  br b1, (d!=0)</a:t>
            </a:r>
          </a:p>
          <a:p>
            <a:pPr eaLnBrk="1" hangingPunct="1">
              <a:buFont typeface="Wingdings" panose="05000000000000000000" pitchFamily="2" charset="2"/>
              <a:buNone/>
            </a:pPr>
            <a:r>
              <a:rPr lang="en-US" altLang="zh-CN">
                <a:latin typeface="Arial" panose="020B0606020202030204" pitchFamily="34" charset="0"/>
              </a:rPr>
              <a:t>      DADDIU   R1, R0, #1    ; d==0, so  d=1</a:t>
            </a:r>
          </a:p>
          <a:p>
            <a:pPr eaLnBrk="1" hangingPunct="1">
              <a:buFont typeface="Wingdings" panose="05000000000000000000" pitchFamily="2" charset="2"/>
              <a:buNone/>
            </a:pPr>
            <a:r>
              <a:rPr lang="en-US" altLang="zh-CN">
                <a:latin typeface="Arial" panose="020B0606020202030204" pitchFamily="34" charset="0"/>
              </a:rPr>
              <a:t>L1: DADDIU  	R3, R1, #-1   ;</a:t>
            </a:r>
          </a:p>
          <a:p>
            <a:pPr eaLnBrk="1" hangingPunct="1">
              <a:buFont typeface="Wingdings" panose="05000000000000000000" pitchFamily="2" charset="2"/>
              <a:buNone/>
            </a:pPr>
            <a:r>
              <a:rPr lang="en-US" altLang="zh-CN">
                <a:latin typeface="Arial" panose="020B0606020202030204" pitchFamily="34" charset="0"/>
              </a:rPr>
              <a:t>      BNEZ 	R3, L2           ;  br b2, (d!=1)</a:t>
            </a:r>
          </a:p>
          <a:p>
            <a:pPr eaLnBrk="1" hangingPunct="1">
              <a:buFont typeface="Wingdings" panose="05000000000000000000" pitchFamily="2" charset="2"/>
              <a:buNone/>
            </a:pPr>
            <a:r>
              <a:rPr lang="en-US" altLang="zh-CN">
                <a:latin typeface="Arial" panose="020B0606020202030204" pitchFamily="34" charset="0"/>
              </a:rPr>
              <a:t>         ……</a:t>
            </a:r>
          </a:p>
          <a:p>
            <a:pPr eaLnBrk="1" hangingPunct="1">
              <a:buFont typeface="Wingdings" panose="05000000000000000000" pitchFamily="2" charset="2"/>
              <a:buNone/>
            </a:pPr>
            <a:r>
              <a:rPr lang="en-US" altLang="zh-CN">
                <a:latin typeface="Arial" panose="020B0606020202030204" pitchFamily="34" charset="0"/>
              </a:rPr>
              <a:t>L2:</a:t>
            </a:r>
          </a:p>
          <a:p>
            <a:pPr eaLnBrk="1" hangingPunct="1">
              <a:buFont typeface="Wingdings" panose="05000000000000000000" pitchFamily="2" charset="2"/>
              <a:buNone/>
            </a:pPr>
            <a:endParaRPr lang="en-US" altLang="zh-CN" sz="3200"/>
          </a:p>
        </p:txBody>
      </p:sp>
    </p:spTree>
  </p:cSld>
  <p:clrMapOvr>
    <a:masterClrMapping/>
  </p:clrMapOvr>
  <p:transition spd="slow">
    <p:pull dir="ru"/>
  </p:transition>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2"/>
          <p:cNvSpPr>
            <a:spLocks noGrp="1" noRot="1" noChangeArrowheads="1"/>
          </p:cNvSpPr>
          <p:nvPr>
            <p:ph type="title"/>
          </p:nvPr>
        </p:nvSpPr>
        <p:spPr/>
        <p:txBody>
          <a:bodyPr/>
          <a:lstStyle/>
          <a:p>
            <a:pPr eaLnBrk="1" hangingPunct="1"/>
            <a:r>
              <a:rPr lang="en-US" altLang="zh-CN" sz="4000">
                <a:latin typeface="Arial"/>
              </a:rPr>
              <a:t>Feature of the code:</a:t>
            </a:r>
          </a:p>
        </p:txBody>
      </p:sp>
      <p:graphicFrame>
        <p:nvGraphicFramePr>
          <p:cNvPr id="257187" name="Group 163"/>
          <p:cNvGraphicFramePr>
            <a:graphicFrameLocks noGrp="1"/>
          </p:cNvGraphicFramePr>
          <p:nvPr>
            <p:ph sz="quarter" idx="1"/>
          </p:nvPr>
        </p:nvGraphicFramePr>
        <p:xfrm>
          <a:off x="468313" y="1412875"/>
          <a:ext cx="8208962" cy="2587629"/>
        </p:xfrm>
        <a:graphic>
          <a:graphicData uri="http://schemas.openxmlformats.org/drawingml/2006/table">
            <a:tbl>
              <a:tblPr/>
              <a:tblGrid>
                <a:gridCol w="992187">
                  <a:extLst>
                    <a:ext uri="{9D8B030D-6E8A-4147-A177-3AD203B41FA5}">
                      <a16:colId xmlns:a16="http://schemas.microsoft.com/office/drawing/2014/main" val="20000"/>
                    </a:ext>
                  </a:extLst>
                </a:gridCol>
                <a:gridCol w="1181100">
                  <a:extLst>
                    <a:ext uri="{9D8B030D-6E8A-4147-A177-3AD203B41FA5}">
                      <a16:colId xmlns:a16="http://schemas.microsoft.com/office/drawing/2014/main" val="20001"/>
                    </a:ext>
                  </a:extLst>
                </a:gridCol>
                <a:gridCol w="1568450">
                  <a:extLst>
                    <a:ext uri="{9D8B030D-6E8A-4147-A177-3AD203B41FA5}">
                      <a16:colId xmlns:a16="http://schemas.microsoft.com/office/drawing/2014/main" val="20002"/>
                    </a:ext>
                  </a:extLst>
                </a:gridCol>
                <a:gridCol w="1811338">
                  <a:extLst>
                    <a:ext uri="{9D8B030D-6E8A-4147-A177-3AD203B41FA5}">
                      <a16:colId xmlns:a16="http://schemas.microsoft.com/office/drawing/2014/main" val="20003"/>
                    </a:ext>
                  </a:extLst>
                </a:gridCol>
                <a:gridCol w="1087437">
                  <a:extLst>
                    <a:ext uri="{9D8B030D-6E8A-4147-A177-3AD203B41FA5}">
                      <a16:colId xmlns:a16="http://schemas.microsoft.com/office/drawing/2014/main" val="20004"/>
                    </a:ext>
                  </a:extLst>
                </a:gridCol>
                <a:gridCol w="1568450">
                  <a:extLst>
                    <a:ext uri="{9D8B030D-6E8A-4147-A177-3AD203B41FA5}">
                      <a16:colId xmlns:a16="http://schemas.microsoft.com/office/drawing/2014/main" val="20005"/>
                    </a:ext>
                  </a:extLst>
                </a:gridCol>
              </a:tblGrid>
              <a:tr h="94485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a:ln>
                            <a:noFill/>
                          </a:ln>
                          <a:solidFill>
                            <a:schemeClr val="tx1"/>
                          </a:solidFill>
                          <a:effectLst/>
                          <a:latin typeface="Arial" charset="0"/>
                          <a:ea typeface="宋体" pitchFamily="2" charset="-122"/>
                          <a:cs typeface="Arial" charset="0"/>
                        </a:rPr>
                        <a:t>d</a:t>
                      </a:r>
                      <a:r>
                        <a:rPr kumimoji="1" lang="zh-CN" altLang="en-US" sz="2800" b="0" i="0" u="none" strike="noStrike" cap="none" normalizeH="0" baseline="0">
                          <a:ln>
                            <a:noFill/>
                          </a:ln>
                          <a:solidFill>
                            <a:schemeClr val="tx1"/>
                          </a:solidFill>
                          <a:effectLst/>
                          <a:latin typeface="Arial" charset="0"/>
                          <a:ea typeface="宋体" pitchFamily="2" charset="-122"/>
                        </a:rPr>
                        <a:t>的</a:t>
                      </a:r>
                      <a:endParaRPr kumimoji="1" lang="zh-CN" altLang="en-US" sz="10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zh-CN" altLang="en-US" sz="2800" b="0" i="0" u="none" strike="noStrike" cap="none" normalizeH="0" baseline="0">
                          <a:ln>
                            <a:noFill/>
                          </a:ln>
                          <a:solidFill>
                            <a:schemeClr val="tx1"/>
                          </a:solidFill>
                          <a:effectLst/>
                          <a:latin typeface="Arial" charset="0"/>
                          <a:ea typeface="宋体" pitchFamily="2" charset="-122"/>
                        </a:rPr>
                        <a:t>初值</a:t>
                      </a: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a:ln>
                            <a:noFill/>
                          </a:ln>
                          <a:solidFill>
                            <a:schemeClr val="tx1"/>
                          </a:solidFill>
                          <a:effectLst/>
                          <a:latin typeface="Arial" pitchFamily="34" charset="0"/>
                          <a:ea typeface="宋体" pitchFamily="2" charset="-122"/>
                        </a:rPr>
                        <a:t>d==0?</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T="45711" marB="45711"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a:ln>
                            <a:noFill/>
                          </a:ln>
                          <a:solidFill>
                            <a:schemeClr val="tx1"/>
                          </a:solidFill>
                          <a:effectLst/>
                          <a:latin typeface="Arial" pitchFamily="34" charset="0"/>
                          <a:ea typeface="宋体" pitchFamily="2" charset="-122"/>
                        </a:rPr>
                        <a:t>B1</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T="45711" marB="45711"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800" b="0" i="0" u="none" strike="noStrike" cap="none" normalizeH="0" baseline="0">
                          <a:ln>
                            <a:noFill/>
                          </a:ln>
                          <a:solidFill>
                            <a:schemeClr val="tx1"/>
                          </a:solidFill>
                          <a:effectLst/>
                          <a:latin typeface="Arial" pitchFamily="34" charset="0"/>
                          <a:ea typeface="宋体" pitchFamily="2" charset="-122"/>
                        </a:rPr>
                        <a:t>在</a:t>
                      </a:r>
                      <a:r>
                        <a:rPr kumimoji="1" lang="en-US" altLang="zh-CN" sz="2800" b="0" i="0" u="none" strike="noStrike" cap="none" normalizeH="0" baseline="0">
                          <a:ln>
                            <a:noFill/>
                          </a:ln>
                          <a:solidFill>
                            <a:schemeClr val="tx1"/>
                          </a:solidFill>
                          <a:effectLst/>
                          <a:latin typeface="Arial" pitchFamily="34" charset="0"/>
                          <a:ea typeface="宋体" pitchFamily="2" charset="-122"/>
                        </a:rPr>
                        <a:t>b2</a:t>
                      </a:r>
                      <a:r>
                        <a:rPr kumimoji="1" lang="zh-CN" altLang="en-US" sz="2800" b="0" i="0" u="none" strike="noStrike" cap="none" normalizeH="0" baseline="0">
                          <a:ln>
                            <a:noFill/>
                          </a:ln>
                          <a:solidFill>
                            <a:schemeClr val="tx1"/>
                          </a:solidFill>
                          <a:effectLst/>
                          <a:latin typeface="Arial" pitchFamily="34" charset="0"/>
                          <a:ea typeface="宋体" pitchFamily="2" charset="-122"/>
                        </a:rPr>
                        <a:t>以前的</a:t>
                      </a:r>
                      <a:r>
                        <a:rPr kumimoji="1" lang="en-US" altLang="zh-CN" sz="2800" b="0" i="0" u="none" strike="noStrike" cap="none" normalizeH="0" baseline="0">
                          <a:ln>
                            <a:noFill/>
                          </a:ln>
                          <a:solidFill>
                            <a:schemeClr val="tx1"/>
                          </a:solidFill>
                          <a:effectLst/>
                          <a:latin typeface="Arial" pitchFamily="34" charset="0"/>
                          <a:ea typeface="宋体" pitchFamily="2" charset="-122"/>
                        </a:rPr>
                        <a:t>d</a:t>
                      </a:r>
                      <a:r>
                        <a:rPr kumimoji="1" lang="zh-CN" altLang="en-US" sz="2800" b="0" i="0" u="none" strike="noStrike" cap="none" normalizeH="0" baseline="0">
                          <a:ln>
                            <a:noFill/>
                          </a:ln>
                          <a:solidFill>
                            <a:schemeClr val="tx1"/>
                          </a:solidFill>
                          <a:effectLst/>
                          <a:latin typeface="Arial" pitchFamily="34" charset="0"/>
                          <a:ea typeface="宋体" pitchFamily="2" charset="-122"/>
                        </a:rPr>
                        <a:t>值</a:t>
                      </a: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a:txBody>
                  <a:tcPr marT="45711" marB="45711"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a:ln>
                            <a:noFill/>
                          </a:ln>
                          <a:solidFill>
                            <a:schemeClr val="tx1"/>
                          </a:solidFill>
                          <a:effectLst/>
                          <a:latin typeface="Arial" pitchFamily="34" charset="0"/>
                          <a:ea typeface="宋体" pitchFamily="2" charset="-122"/>
                        </a:rPr>
                        <a:t>d==1?</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T="45711" marB="45711"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a:ln>
                            <a:noFill/>
                          </a:ln>
                          <a:solidFill>
                            <a:schemeClr val="tx1"/>
                          </a:solidFill>
                          <a:effectLst/>
                          <a:latin typeface="Arial" pitchFamily="34" charset="0"/>
                          <a:ea typeface="宋体" pitchFamily="2" charset="-122"/>
                        </a:rPr>
                        <a:t>b2</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T="45711" marB="45711"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triangle" w="med" len="med"/>
                    </a:lnB>
                    <a:lnTlToBr>
                      <a:noFill/>
                    </a:lnTlToBr>
                    <a:lnBlToTr>
                      <a:noFill/>
                    </a:lnBlToTr>
                    <a:noFill/>
                  </a:tcPr>
                </a:tc>
                <a:extLst>
                  <a:ext uri="{0D108BD9-81ED-4DB2-BD59-A6C34878D82A}">
                    <a16:rowId xmlns:a16="http://schemas.microsoft.com/office/drawing/2014/main" val="10000"/>
                  </a:ext>
                </a:extLst>
              </a:tr>
              <a:tr h="54758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a:ln>
                            <a:noFill/>
                          </a:ln>
                          <a:solidFill>
                            <a:schemeClr val="tx1"/>
                          </a:solidFill>
                          <a:effectLst/>
                          <a:latin typeface="Arial" pitchFamily="34" charset="0"/>
                          <a:ea typeface="宋体" pitchFamily="2" charset="-122"/>
                        </a:rPr>
                        <a:t>0</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a:ln>
                            <a:noFill/>
                          </a:ln>
                          <a:solidFill>
                            <a:schemeClr val="tx1"/>
                          </a:solidFill>
                          <a:effectLst/>
                          <a:latin typeface="Arial" pitchFamily="34" charset="0"/>
                          <a:ea typeface="宋体" pitchFamily="2" charset="-122"/>
                        </a:rPr>
                        <a:t>Yes</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T="45711" marB="45711"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a:ln>
                            <a:noFill/>
                          </a:ln>
                          <a:solidFill>
                            <a:schemeClr val="tx1"/>
                          </a:solidFill>
                          <a:effectLst/>
                          <a:latin typeface="Arial" pitchFamily="34" charset="0"/>
                          <a:ea typeface="宋体" pitchFamily="2" charset="-122"/>
                        </a:rPr>
                        <a:t>Not taken</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T="45711" marB="45711"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a:ln>
                            <a:noFill/>
                          </a:ln>
                          <a:solidFill>
                            <a:schemeClr val="tx1"/>
                          </a:solidFill>
                          <a:effectLst/>
                          <a:latin typeface="Arial" pitchFamily="34" charset="0"/>
                          <a:ea typeface="宋体" pitchFamily="2" charset="-122"/>
                        </a:rPr>
                        <a:t>1</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T="45711" marB="45711"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a:ln>
                            <a:noFill/>
                          </a:ln>
                          <a:solidFill>
                            <a:schemeClr val="tx1"/>
                          </a:solidFill>
                          <a:effectLst/>
                          <a:latin typeface="Arial" pitchFamily="34" charset="0"/>
                          <a:ea typeface="宋体" pitchFamily="2" charset="-122"/>
                        </a:rPr>
                        <a:t>Yes</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T="45711" marB="45711"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a:ln>
                            <a:noFill/>
                          </a:ln>
                          <a:solidFill>
                            <a:schemeClr val="tx1"/>
                          </a:solidFill>
                          <a:effectLst/>
                          <a:latin typeface="Arial" pitchFamily="34" charset="0"/>
                          <a:ea typeface="宋体" pitchFamily="2" charset="-122"/>
                        </a:rPr>
                        <a:t>Not taken</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T="45711" marB="45711"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extLst>
                  <a:ext uri="{0D108BD9-81ED-4DB2-BD59-A6C34878D82A}">
                    <a16:rowId xmlns:a16="http://schemas.microsoft.com/office/drawing/2014/main" val="10001"/>
                  </a:ext>
                </a:extLst>
              </a:tr>
              <a:tr h="54758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a:ln>
                            <a:noFill/>
                          </a:ln>
                          <a:solidFill>
                            <a:schemeClr val="tx1"/>
                          </a:solidFill>
                          <a:effectLst/>
                          <a:latin typeface="Arial" pitchFamily="34" charset="0"/>
                          <a:ea typeface="宋体" pitchFamily="2" charset="-122"/>
                        </a:rPr>
                        <a:t>1</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a:ln>
                            <a:noFill/>
                          </a:ln>
                          <a:solidFill>
                            <a:schemeClr val="tx1"/>
                          </a:solidFill>
                          <a:effectLst/>
                          <a:latin typeface="Arial" pitchFamily="34" charset="0"/>
                          <a:ea typeface="宋体" pitchFamily="2" charset="-122"/>
                        </a:rPr>
                        <a:t>No</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T="45711" marB="45711"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a:ln>
                            <a:noFill/>
                          </a:ln>
                          <a:solidFill>
                            <a:schemeClr val="tx1"/>
                          </a:solidFill>
                          <a:effectLst/>
                          <a:latin typeface="Arial" pitchFamily="34" charset="0"/>
                          <a:ea typeface="宋体" pitchFamily="2" charset="-122"/>
                        </a:rPr>
                        <a:t>Taken</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T="45711" marB="45711"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a:ln>
                            <a:noFill/>
                          </a:ln>
                          <a:solidFill>
                            <a:schemeClr val="tx1"/>
                          </a:solidFill>
                          <a:effectLst/>
                          <a:latin typeface="Arial" pitchFamily="34" charset="0"/>
                          <a:ea typeface="宋体" pitchFamily="2" charset="-122"/>
                        </a:rPr>
                        <a:t>1</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T="45711" marB="45711"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a:ln>
                            <a:noFill/>
                          </a:ln>
                          <a:solidFill>
                            <a:schemeClr val="tx1"/>
                          </a:solidFill>
                          <a:effectLst/>
                          <a:latin typeface="Arial" pitchFamily="34" charset="0"/>
                          <a:ea typeface="宋体" pitchFamily="2" charset="-122"/>
                        </a:rPr>
                        <a:t>Yes</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T="45711" marB="45711"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a:ln>
                            <a:noFill/>
                          </a:ln>
                          <a:solidFill>
                            <a:schemeClr val="tx1"/>
                          </a:solidFill>
                          <a:effectLst/>
                          <a:latin typeface="Arial" pitchFamily="34" charset="0"/>
                          <a:ea typeface="宋体" pitchFamily="2" charset="-122"/>
                        </a:rPr>
                        <a:t>Not taken</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T="45711" marB="45711"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extLst>
                  <a:ext uri="{0D108BD9-81ED-4DB2-BD59-A6C34878D82A}">
                    <a16:rowId xmlns:a16="http://schemas.microsoft.com/office/drawing/2014/main" val="10002"/>
                  </a:ext>
                </a:extLst>
              </a:tr>
              <a:tr h="547589">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a:ln>
                            <a:noFill/>
                          </a:ln>
                          <a:solidFill>
                            <a:schemeClr val="tx1"/>
                          </a:solidFill>
                          <a:effectLst/>
                          <a:latin typeface="Arial" pitchFamily="34" charset="0"/>
                          <a:ea typeface="宋体" pitchFamily="2" charset="-122"/>
                        </a:rPr>
                        <a:t>2</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T="45711" marB="45711"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a:ln>
                            <a:noFill/>
                          </a:ln>
                          <a:solidFill>
                            <a:schemeClr val="tx1"/>
                          </a:solidFill>
                          <a:effectLst/>
                          <a:latin typeface="Arial" pitchFamily="34" charset="0"/>
                          <a:ea typeface="宋体" pitchFamily="2" charset="-122"/>
                        </a:rPr>
                        <a:t>No</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T="45711" marB="45711"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a:ln>
                            <a:noFill/>
                          </a:ln>
                          <a:solidFill>
                            <a:schemeClr val="tx1"/>
                          </a:solidFill>
                          <a:effectLst/>
                          <a:latin typeface="Arial" pitchFamily="34" charset="0"/>
                          <a:ea typeface="宋体" pitchFamily="2" charset="-122"/>
                        </a:rPr>
                        <a:t>Taken</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T="45711" marB="45711"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a:ln>
                            <a:noFill/>
                          </a:ln>
                          <a:solidFill>
                            <a:schemeClr val="tx1"/>
                          </a:solidFill>
                          <a:effectLst/>
                          <a:latin typeface="Arial" pitchFamily="34" charset="0"/>
                          <a:ea typeface="宋体" pitchFamily="2" charset="-122"/>
                        </a:rPr>
                        <a:t>2</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T="45711" marB="45711"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a:ln>
                            <a:noFill/>
                          </a:ln>
                          <a:solidFill>
                            <a:schemeClr val="tx1"/>
                          </a:solidFill>
                          <a:effectLst/>
                          <a:latin typeface="Arial" pitchFamily="34" charset="0"/>
                          <a:ea typeface="宋体" pitchFamily="2" charset="-122"/>
                        </a:rPr>
                        <a:t>no</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T="45711" marB="45711"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a:ln>
                            <a:noFill/>
                          </a:ln>
                          <a:solidFill>
                            <a:schemeClr val="tx1"/>
                          </a:solidFill>
                          <a:effectLst/>
                          <a:latin typeface="Arial" pitchFamily="34" charset="0"/>
                          <a:ea typeface="宋体" pitchFamily="2" charset="-122"/>
                        </a:rPr>
                        <a:t>Taken</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marT="45711" marB="45711"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35880" name="Rectangle 4"/>
          <p:cNvSpPr>
            <a:spLocks noGrp="1" noRot="1" noChangeArrowheads="1"/>
          </p:cNvSpPr>
          <p:nvPr>
            <p:ph type="body" sz="half" idx="3"/>
          </p:nvPr>
        </p:nvSpPr>
        <p:spPr>
          <a:xfrm>
            <a:off x="250825" y="4292600"/>
            <a:ext cx="8642350" cy="2106613"/>
          </a:xfrm>
        </p:spPr>
        <p:txBody>
          <a:bodyPr/>
          <a:lstStyle/>
          <a:p>
            <a:pPr eaLnBrk="1" hangingPunct="1">
              <a:lnSpc>
                <a:spcPct val="120000"/>
              </a:lnSpc>
              <a:buFont typeface="Wingdings" panose="05000000000000000000" pitchFamily="2" charset="2"/>
              <a:buNone/>
            </a:pPr>
            <a:r>
              <a:rPr lang="en-US" altLang="zh-CN" sz="2800">
                <a:latin typeface="Arial"/>
              </a:rPr>
              <a:t>Conclusion:  b2 will be </a:t>
            </a:r>
            <a:r>
              <a:rPr lang="en-US" altLang="zh-CN" sz="2800" b="1">
                <a:solidFill>
                  <a:srgbClr val="0000FF"/>
                </a:solidFill>
                <a:latin typeface="Arial"/>
              </a:rPr>
              <a:t>not taken</a:t>
            </a:r>
            <a:r>
              <a:rPr lang="en-US" altLang="zh-CN" sz="2800">
                <a:latin typeface="Arial"/>
              </a:rPr>
              <a:t> if </a:t>
            </a:r>
            <a:r>
              <a:rPr lang="en-US" altLang="zh-CN" sz="2800" b="1">
                <a:solidFill>
                  <a:srgbClr val="0000FF"/>
                </a:solidFill>
                <a:latin typeface="Arial"/>
              </a:rPr>
              <a:t>b1 is not taken</a:t>
            </a:r>
          </a:p>
          <a:p>
            <a:pPr eaLnBrk="1" hangingPunct="1">
              <a:lnSpc>
                <a:spcPct val="120000"/>
              </a:lnSpc>
              <a:buFont typeface="Wingdings" panose="05000000000000000000" pitchFamily="2" charset="2"/>
              <a:buNone/>
            </a:pPr>
            <a:r>
              <a:rPr lang="en-US" altLang="zh-CN" sz="2800">
                <a:latin typeface="Arial"/>
              </a:rPr>
              <a:t>So, we can get accurate prediction if using correlate  predictor.</a:t>
            </a:r>
          </a:p>
        </p:txBody>
      </p:sp>
    </p:spTree>
  </p:cSld>
  <p:clrMapOvr>
    <a:masterClrMapping/>
  </p:clrMapOvr>
  <p:transition spd="slow">
    <p:random/>
  </p:transition>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2"/>
          <p:cNvSpPr>
            <a:spLocks noGrp="1" noRot="1" noChangeArrowheads="1"/>
          </p:cNvSpPr>
          <p:nvPr>
            <p:ph type="title"/>
          </p:nvPr>
        </p:nvSpPr>
        <p:spPr>
          <a:xfrm>
            <a:off x="1187450" y="0"/>
            <a:ext cx="8170863" cy="990600"/>
          </a:xfrm>
        </p:spPr>
        <p:txBody>
          <a:bodyPr/>
          <a:lstStyle/>
          <a:p>
            <a:pPr eaLnBrk="1" hangingPunct="1"/>
            <a:r>
              <a:rPr lang="en-US" altLang="zh-CN" sz="3600">
                <a:latin typeface="Arial"/>
              </a:rPr>
              <a:t>Always mispredict if using one-bit predictor</a:t>
            </a:r>
            <a:endParaRPr lang="en-US" altLang="zh-CN"/>
          </a:p>
        </p:txBody>
      </p:sp>
      <p:graphicFrame>
        <p:nvGraphicFramePr>
          <p:cNvPr id="258296" name="Group 248"/>
          <p:cNvGraphicFramePr>
            <a:graphicFrameLocks noGrp="1"/>
          </p:cNvGraphicFramePr>
          <p:nvPr>
            <p:ph sz="half" idx="1"/>
          </p:nvPr>
        </p:nvGraphicFramePr>
        <p:xfrm>
          <a:off x="900113" y="1052513"/>
          <a:ext cx="7527925" cy="3240088"/>
        </p:xfrm>
        <a:graphic>
          <a:graphicData uri="http://schemas.openxmlformats.org/drawingml/2006/table">
            <a:tbl>
              <a:tblPr/>
              <a:tblGrid>
                <a:gridCol w="881062">
                  <a:extLst>
                    <a:ext uri="{9D8B030D-6E8A-4147-A177-3AD203B41FA5}">
                      <a16:colId xmlns:a16="http://schemas.microsoft.com/office/drawing/2014/main" val="20000"/>
                    </a:ext>
                  </a:extLst>
                </a:gridCol>
                <a:gridCol w="900113">
                  <a:extLst>
                    <a:ext uri="{9D8B030D-6E8A-4147-A177-3AD203B41FA5}">
                      <a16:colId xmlns:a16="http://schemas.microsoft.com/office/drawing/2014/main" val="20001"/>
                    </a:ext>
                  </a:extLst>
                </a:gridCol>
                <a:gridCol w="901700">
                  <a:extLst>
                    <a:ext uri="{9D8B030D-6E8A-4147-A177-3AD203B41FA5}">
                      <a16:colId xmlns:a16="http://schemas.microsoft.com/office/drawing/2014/main" val="20002"/>
                    </a:ext>
                  </a:extLst>
                </a:gridCol>
                <a:gridCol w="1577975">
                  <a:extLst>
                    <a:ext uri="{9D8B030D-6E8A-4147-A177-3AD203B41FA5}">
                      <a16:colId xmlns:a16="http://schemas.microsoft.com/office/drawing/2014/main" val="20003"/>
                    </a:ext>
                  </a:extLst>
                </a:gridCol>
                <a:gridCol w="901700">
                  <a:extLst>
                    <a:ext uri="{9D8B030D-6E8A-4147-A177-3AD203B41FA5}">
                      <a16:colId xmlns:a16="http://schemas.microsoft.com/office/drawing/2014/main" val="20004"/>
                    </a:ext>
                  </a:extLst>
                </a:gridCol>
                <a:gridCol w="900112">
                  <a:extLst>
                    <a:ext uri="{9D8B030D-6E8A-4147-A177-3AD203B41FA5}">
                      <a16:colId xmlns:a16="http://schemas.microsoft.com/office/drawing/2014/main" val="20005"/>
                    </a:ext>
                  </a:extLst>
                </a:gridCol>
                <a:gridCol w="1465263">
                  <a:extLst>
                    <a:ext uri="{9D8B030D-6E8A-4147-A177-3AD203B41FA5}">
                      <a16:colId xmlns:a16="http://schemas.microsoft.com/office/drawing/2014/main" val="20006"/>
                    </a:ext>
                  </a:extLst>
                </a:gridCol>
              </a:tblGrid>
              <a:tr h="1014412">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a:ln>
                            <a:noFill/>
                          </a:ln>
                          <a:solidFill>
                            <a:schemeClr val="tx1"/>
                          </a:solidFill>
                          <a:effectLst/>
                          <a:latin typeface="Arial" charset="0"/>
                          <a:ea typeface="宋体" pitchFamily="2" charset="-122"/>
                          <a:cs typeface="Arial" charset="0"/>
                        </a:rPr>
                        <a:t>d=?</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a:ln>
                            <a:noFill/>
                          </a:ln>
                          <a:solidFill>
                            <a:schemeClr val="tx1"/>
                          </a:solidFill>
                          <a:effectLst/>
                          <a:latin typeface="Arial" charset="0"/>
                          <a:ea typeface="宋体" pitchFamily="2" charset="-122"/>
                          <a:cs typeface="Arial" charset="0"/>
                        </a:rPr>
                        <a:t>b1</a:t>
                      </a:r>
                      <a:r>
                        <a:rPr kumimoji="1" lang="zh-CN" altLang="en-US" sz="2800" b="0" i="0" u="none" strike="noStrike" cap="none" normalizeH="0" baseline="0">
                          <a:ln>
                            <a:noFill/>
                          </a:ln>
                          <a:solidFill>
                            <a:schemeClr val="tx1"/>
                          </a:solidFill>
                          <a:effectLst/>
                          <a:latin typeface="Arial" charset="0"/>
                          <a:ea typeface="宋体" pitchFamily="2" charset="-122"/>
                        </a:rPr>
                        <a:t>预测</a:t>
                      </a: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a:ln>
                            <a:noFill/>
                          </a:ln>
                          <a:solidFill>
                            <a:schemeClr val="tx1"/>
                          </a:solidFill>
                          <a:effectLst/>
                          <a:latin typeface="Arial" charset="0"/>
                          <a:ea typeface="宋体" pitchFamily="2" charset="-122"/>
                          <a:cs typeface="Arial" charset="0"/>
                        </a:rPr>
                        <a:t>b1</a:t>
                      </a:r>
                      <a:r>
                        <a:rPr kumimoji="1" lang="zh-CN" altLang="en-US" sz="2800" b="0" i="0" u="none" strike="noStrike" cap="none" normalizeH="0" baseline="0">
                          <a:ln>
                            <a:noFill/>
                          </a:ln>
                          <a:solidFill>
                            <a:schemeClr val="tx1"/>
                          </a:solidFill>
                          <a:effectLst/>
                          <a:latin typeface="Arial" charset="0"/>
                          <a:ea typeface="宋体" pitchFamily="2" charset="-122"/>
                        </a:rPr>
                        <a:t>动作</a:t>
                      </a: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800" b="0" i="0" u="none" strike="noStrike" cap="none" normalizeH="0" baseline="0">
                          <a:ln>
                            <a:noFill/>
                          </a:ln>
                          <a:solidFill>
                            <a:schemeClr val="tx1"/>
                          </a:solidFill>
                          <a:effectLst/>
                          <a:latin typeface="Arial" charset="0"/>
                          <a:ea typeface="宋体" pitchFamily="2" charset="-122"/>
                        </a:rPr>
                        <a:t>新的</a:t>
                      </a:r>
                      <a:r>
                        <a:rPr kumimoji="1" lang="en-US" altLang="zh-CN" sz="2800" b="0" i="0" u="none" strike="noStrike" cap="none" normalizeH="0" baseline="0">
                          <a:ln>
                            <a:noFill/>
                          </a:ln>
                          <a:solidFill>
                            <a:schemeClr val="tx1"/>
                          </a:solidFill>
                          <a:effectLst/>
                          <a:latin typeface="Arial" charset="0"/>
                          <a:ea typeface="宋体" pitchFamily="2" charset="-122"/>
                          <a:cs typeface="Arial" charset="0"/>
                        </a:rPr>
                        <a:t>b1</a:t>
                      </a:r>
                      <a:r>
                        <a:rPr kumimoji="1" lang="zh-CN" altLang="en-US" sz="2800" b="0" i="0" u="none" strike="noStrike" cap="none" normalizeH="0" baseline="0">
                          <a:ln>
                            <a:noFill/>
                          </a:ln>
                          <a:solidFill>
                            <a:schemeClr val="tx1"/>
                          </a:solidFill>
                          <a:effectLst/>
                          <a:latin typeface="Arial" charset="0"/>
                          <a:ea typeface="宋体" pitchFamily="2" charset="-122"/>
                        </a:rPr>
                        <a:t>预测</a:t>
                      </a: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a:ln>
                            <a:noFill/>
                          </a:ln>
                          <a:solidFill>
                            <a:schemeClr val="tx1"/>
                          </a:solidFill>
                          <a:effectLst/>
                          <a:latin typeface="Arial" charset="0"/>
                          <a:ea typeface="宋体" pitchFamily="2" charset="-122"/>
                          <a:cs typeface="Arial" charset="0"/>
                        </a:rPr>
                        <a:t>b2</a:t>
                      </a:r>
                      <a:r>
                        <a:rPr kumimoji="1" lang="zh-CN" altLang="en-US" sz="2800" b="0" i="0" u="none" strike="noStrike" cap="none" normalizeH="0" baseline="0">
                          <a:ln>
                            <a:noFill/>
                          </a:ln>
                          <a:solidFill>
                            <a:schemeClr val="tx1"/>
                          </a:solidFill>
                          <a:effectLst/>
                          <a:latin typeface="Arial" charset="0"/>
                          <a:ea typeface="宋体" pitchFamily="2" charset="-122"/>
                        </a:rPr>
                        <a:t>预测</a:t>
                      </a: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a:ln>
                            <a:noFill/>
                          </a:ln>
                          <a:solidFill>
                            <a:schemeClr val="tx1"/>
                          </a:solidFill>
                          <a:effectLst/>
                          <a:latin typeface="Arial" charset="0"/>
                          <a:ea typeface="宋体" pitchFamily="2" charset="-122"/>
                          <a:cs typeface="Arial" charset="0"/>
                        </a:rPr>
                        <a:t>b2</a:t>
                      </a:r>
                      <a:r>
                        <a:rPr kumimoji="1" lang="zh-CN" altLang="en-US" sz="2800" b="0" i="0" u="none" strike="noStrike" cap="none" normalizeH="0" baseline="0">
                          <a:ln>
                            <a:noFill/>
                          </a:ln>
                          <a:solidFill>
                            <a:schemeClr val="tx1"/>
                          </a:solidFill>
                          <a:effectLst/>
                          <a:latin typeface="Arial" charset="0"/>
                          <a:ea typeface="宋体" pitchFamily="2" charset="-122"/>
                        </a:rPr>
                        <a:t>动作</a:t>
                      </a: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800" b="0" i="0" u="none" strike="noStrike" cap="none" normalizeH="0" baseline="0">
                          <a:ln>
                            <a:noFill/>
                          </a:ln>
                          <a:solidFill>
                            <a:schemeClr val="tx1"/>
                          </a:solidFill>
                          <a:effectLst/>
                          <a:latin typeface="Arial" charset="0"/>
                          <a:ea typeface="宋体" pitchFamily="2" charset="-122"/>
                        </a:rPr>
                        <a:t>新的</a:t>
                      </a:r>
                      <a:r>
                        <a:rPr kumimoji="1" lang="en-US" altLang="zh-CN" sz="2800" b="0" i="0" u="none" strike="noStrike" cap="none" normalizeH="0" baseline="0">
                          <a:ln>
                            <a:noFill/>
                          </a:ln>
                          <a:solidFill>
                            <a:schemeClr val="tx1"/>
                          </a:solidFill>
                          <a:effectLst/>
                          <a:latin typeface="Arial" charset="0"/>
                          <a:ea typeface="宋体" pitchFamily="2" charset="-122"/>
                          <a:cs typeface="Arial" charset="0"/>
                        </a:rPr>
                        <a:t>b2</a:t>
                      </a:r>
                      <a:r>
                        <a:rPr kumimoji="1" lang="zh-CN" altLang="en-US" sz="2800" b="0" i="0" u="none" strike="noStrike" cap="none" normalizeH="0" baseline="0">
                          <a:ln>
                            <a:noFill/>
                          </a:ln>
                          <a:solidFill>
                            <a:schemeClr val="tx1"/>
                          </a:solidFill>
                          <a:effectLst/>
                          <a:latin typeface="Arial" charset="0"/>
                          <a:ea typeface="宋体" pitchFamily="2" charset="-122"/>
                        </a:rPr>
                        <a:t>预测</a:t>
                      </a:r>
                      <a:endParaRPr kumimoji="1" lang="zh-CN" altLang="en-US" sz="24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triangle" w="med" len="med"/>
                    </a:lnB>
                    <a:lnTlToBr>
                      <a:noFill/>
                    </a:lnTlToBr>
                    <a:lnBlToTr>
                      <a:noFill/>
                    </a:lnBlToTr>
                    <a:noFill/>
                  </a:tcPr>
                </a:tc>
                <a:extLst>
                  <a:ext uri="{0D108BD9-81ED-4DB2-BD59-A6C34878D82A}">
                    <a16:rowId xmlns:a16="http://schemas.microsoft.com/office/drawing/2014/main" val="10000"/>
                  </a:ext>
                </a:extLst>
              </a:tr>
              <a:tr h="5572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a:ln>
                            <a:noFill/>
                          </a:ln>
                          <a:solidFill>
                            <a:schemeClr val="tx1"/>
                          </a:solidFill>
                          <a:effectLst/>
                          <a:latin typeface="Arial" charset="0"/>
                          <a:ea typeface="宋体" pitchFamily="2" charset="-122"/>
                          <a:cs typeface="Arial" charset="0"/>
                        </a:rPr>
                        <a:t>2</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a:ln>
                            <a:noFill/>
                          </a:ln>
                          <a:solidFill>
                            <a:schemeClr val="tx1"/>
                          </a:solidFill>
                          <a:effectLst/>
                          <a:latin typeface="Arial" charset="0"/>
                          <a:ea typeface="宋体" pitchFamily="2" charset="-122"/>
                          <a:cs typeface="Arial" charset="0"/>
                        </a:rPr>
                        <a:t>NT</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a:ln>
                            <a:noFill/>
                          </a:ln>
                          <a:solidFill>
                            <a:schemeClr val="tx1"/>
                          </a:solidFill>
                          <a:effectLst/>
                          <a:latin typeface="Arial" charset="0"/>
                          <a:ea typeface="宋体" pitchFamily="2" charset="-122"/>
                          <a:cs typeface="Arial" charset="0"/>
                        </a:rPr>
                        <a:t>T</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a:ln>
                            <a:noFill/>
                          </a:ln>
                          <a:solidFill>
                            <a:schemeClr val="tx1"/>
                          </a:solidFill>
                          <a:effectLst/>
                          <a:latin typeface="Arial" charset="0"/>
                          <a:ea typeface="宋体" pitchFamily="2" charset="-122"/>
                          <a:cs typeface="Arial" charset="0"/>
                        </a:rPr>
                        <a:t>T</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triangle" w="med" len="med"/>
                    </a:lnL>
                    <a:lnR w="762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a:ln>
                            <a:noFill/>
                          </a:ln>
                          <a:solidFill>
                            <a:schemeClr val="tx1"/>
                          </a:solidFill>
                          <a:effectLst/>
                          <a:latin typeface="Arial" charset="0"/>
                          <a:ea typeface="宋体" pitchFamily="2" charset="-122"/>
                          <a:cs typeface="Arial" charset="0"/>
                        </a:rPr>
                        <a:t>NT</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762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a:ln>
                            <a:noFill/>
                          </a:ln>
                          <a:solidFill>
                            <a:schemeClr val="tx1"/>
                          </a:solidFill>
                          <a:effectLst/>
                          <a:latin typeface="Arial" charset="0"/>
                          <a:ea typeface="宋体" pitchFamily="2" charset="-122"/>
                          <a:cs typeface="Arial" charset="0"/>
                        </a:rPr>
                        <a:t>T</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a:ln>
                            <a:noFill/>
                          </a:ln>
                          <a:solidFill>
                            <a:schemeClr val="tx1"/>
                          </a:solidFill>
                          <a:effectLst/>
                          <a:latin typeface="Arial" charset="0"/>
                          <a:ea typeface="宋体" pitchFamily="2" charset="-122"/>
                          <a:cs typeface="Arial" charset="0"/>
                        </a:rPr>
                        <a:t>T</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extLst>
                  <a:ext uri="{0D108BD9-81ED-4DB2-BD59-A6C34878D82A}">
                    <a16:rowId xmlns:a16="http://schemas.microsoft.com/office/drawing/2014/main" val="10001"/>
                  </a:ext>
                </a:extLst>
              </a:tr>
              <a:tr h="5556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a:ln>
                            <a:noFill/>
                          </a:ln>
                          <a:solidFill>
                            <a:schemeClr val="tx1"/>
                          </a:solidFill>
                          <a:effectLst/>
                          <a:latin typeface="Arial" charset="0"/>
                          <a:ea typeface="宋体" pitchFamily="2" charset="-122"/>
                          <a:cs typeface="Arial" charset="0"/>
                        </a:rPr>
                        <a:t>0</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a:ln>
                            <a:noFill/>
                          </a:ln>
                          <a:solidFill>
                            <a:schemeClr val="tx1"/>
                          </a:solidFill>
                          <a:effectLst/>
                          <a:latin typeface="Arial" charset="0"/>
                          <a:ea typeface="宋体" pitchFamily="2" charset="-122"/>
                          <a:cs typeface="Arial" charset="0"/>
                        </a:rPr>
                        <a:t>T</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a:ln>
                            <a:noFill/>
                          </a:ln>
                          <a:solidFill>
                            <a:schemeClr val="tx1"/>
                          </a:solidFill>
                          <a:effectLst/>
                          <a:latin typeface="Arial" charset="0"/>
                          <a:ea typeface="宋体" pitchFamily="2" charset="-122"/>
                          <a:cs typeface="Arial" charset="0"/>
                        </a:rPr>
                        <a:t>NT</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a:ln>
                            <a:noFill/>
                          </a:ln>
                          <a:solidFill>
                            <a:schemeClr val="tx1"/>
                          </a:solidFill>
                          <a:effectLst/>
                          <a:latin typeface="Arial" charset="0"/>
                          <a:ea typeface="宋体" pitchFamily="2" charset="-122"/>
                          <a:cs typeface="Arial" charset="0"/>
                        </a:rPr>
                        <a:t>NT</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triangle" w="med" len="med"/>
                    </a:lnL>
                    <a:lnR w="762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a:ln>
                            <a:noFill/>
                          </a:ln>
                          <a:solidFill>
                            <a:schemeClr val="tx1"/>
                          </a:solidFill>
                          <a:effectLst/>
                          <a:latin typeface="Arial" charset="0"/>
                          <a:ea typeface="宋体" pitchFamily="2" charset="-122"/>
                          <a:cs typeface="Arial" charset="0"/>
                        </a:rPr>
                        <a:t>T</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762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a:ln>
                            <a:noFill/>
                          </a:ln>
                          <a:solidFill>
                            <a:schemeClr val="tx1"/>
                          </a:solidFill>
                          <a:effectLst/>
                          <a:latin typeface="Arial" charset="0"/>
                          <a:ea typeface="宋体" pitchFamily="2" charset="-122"/>
                          <a:cs typeface="Arial" charset="0"/>
                        </a:rPr>
                        <a:t>NT</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a:ln>
                            <a:noFill/>
                          </a:ln>
                          <a:solidFill>
                            <a:schemeClr val="tx1"/>
                          </a:solidFill>
                          <a:effectLst/>
                          <a:latin typeface="Arial" charset="0"/>
                          <a:ea typeface="宋体" pitchFamily="2" charset="-122"/>
                          <a:cs typeface="Arial" charset="0"/>
                        </a:rPr>
                        <a:t>NT</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extLst>
                  <a:ext uri="{0D108BD9-81ED-4DB2-BD59-A6C34878D82A}">
                    <a16:rowId xmlns:a16="http://schemas.microsoft.com/office/drawing/2014/main" val="10002"/>
                  </a:ext>
                </a:extLst>
              </a:tr>
              <a:tr h="557213">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a:ln>
                            <a:noFill/>
                          </a:ln>
                          <a:solidFill>
                            <a:schemeClr val="tx1"/>
                          </a:solidFill>
                          <a:effectLst/>
                          <a:latin typeface="Arial" charset="0"/>
                          <a:ea typeface="宋体" pitchFamily="2" charset="-122"/>
                          <a:cs typeface="Arial" charset="0"/>
                        </a:rPr>
                        <a:t>2</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a:ln>
                            <a:noFill/>
                          </a:ln>
                          <a:solidFill>
                            <a:schemeClr val="tx1"/>
                          </a:solidFill>
                          <a:effectLst/>
                          <a:latin typeface="Arial" charset="0"/>
                          <a:ea typeface="宋体" pitchFamily="2" charset="-122"/>
                          <a:cs typeface="Arial" charset="0"/>
                        </a:rPr>
                        <a:t>NT</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a:ln>
                            <a:noFill/>
                          </a:ln>
                          <a:solidFill>
                            <a:schemeClr val="tx1"/>
                          </a:solidFill>
                          <a:effectLst/>
                          <a:latin typeface="Arial" charset="0"/>
                          <a:ea typeface="宋体" pitchFamily="2" charset="-122"/>
                          <a:cs typeface="Arial" charset="0"/>
                        </a:rPr>
                        <a:t>T</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a:ln>
                            <a:noFill/>
                          </a:ln>
                          <a:solidFill>
                            <a:schemeClr val="tx1"/>
                          </a:solidFill>
                          <a:effectLst/>
                          <a:latin typeface="Arial" charset="0"/>
                          <a:ea typeface="宋体" pitchFamily="2" charset="-122"/>
                          <a:cs typeface="Arial" charset="0"/>
                        </a:rPr>
                        <a:t>T</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triangle" w="med" len="med"/>
                    </a:lnL>
                    <a:lnR w="762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a:ln>
                            <a:noFill/>
                          </a:ln>
                          <a:solidFill>
                            <a:schemeClr val="tx1"/>
                          </a:solidFill>
                          <a:effectLst/>
                          <a:latin typeface="Arial" charset="0"/>
                          <a:ea typeface="宋体" pitchFamily="2" charset="-122"/>
                          <a:cs typeface="Arial" charset="0"/>
                        </a:rPr>
                        <a:t>NT</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762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a:ln>
                            <a:noFill/>
                          </a:ln>
                          <a:solidFill>
                            <a:schemeClr val="tx1"/>
                          </a:solidFill>
                          <a:effectLst/>
                          <a:latin typeface="Arial" charset="0"/>
                          <a:ea typeface="宋体" pitchFamily="2" charset="-122"/>
                          <a:cs typeface="Arial" charset="0"/>
                        </a:rPr>
                        <a:t>T</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a:ln>
                            <a:noFill/>
                          </a:ln>
                          <a:solidFill>
                            <a:schemeClr val="tx1"/>
                          </a:solidFill>
                          <a:effectLst/>
                          <a:latin typeface="Arial" charset="0"/>
                          <a:ea typeface="宋体" pitchFamily="2" charset="-122"/>
                          <a:cs typeface="Arial" charset="0"/>
                        </a:rPr>
                        <a:t>T</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extLst>
                  <a:ext uri="{0D108BD9-81ED-4DB2-BD59-A6C34878D82A}">
                    <a16:rowId xmlns:a16="http://schemas.microsoft.com/office/drawing/2014/main" val="10003"/>
                  </a:ext>
                </a:extLst>
              </a:tr>
              <a:tr h="55562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a:ln>
                            <a:noFill/>
                          </a:ln>
                          <a:solidFill>
                            <a:schemeClr val="tx1"/>
                          </a:solidFill>
                          <a:effectLst/>
                          <a:latin typeface="Arial" charset="0"/>
                          <a:ea typeface="宋体" pitchFamily="2" charset="-122"/>
                          <a:cs typeface="Arial" charset="0"/>
                        </a:rPr>
                        <a:t>0</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a:ln>
                            <a:noFill/>
                          </a:ln>
                          <a:solidFill>
                            <a:schemeClr val="tx1"/>
                          </a:solidFill>
                          <a:effectLst/>
                          <a:latin typeface="Arial" charset="0"/>
                          <a:ea typeface="宋体" pitchFamily="2" charset="-122"/>
                          <a:cs typeface="Arial" charset="0"/>
                        </a:rPr>
                        <a:t>T</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a:ln>
                            <a:noFill/>
                          </a:ln>
                          <a:solidFill>
                            <a:schemeClr val="tx1"/>
                          </a:solidFill>
                          <a:effectLst/>
                          <a:latin typeface="Arial" charset="0"/>
                          <a:ea typeface="宋体" pitchFamily="2" charset="-122"/>
                          <a:cs typeface="Arial" charset="0"/>
                        </a:rPr>
                        <a:t>NT</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a:ln>
                            <a:noFill/>
                          </a:ln>
                          <a:solidFill>
                            <a:schemeClr val="tx1"/>
                          </a:solidFill>
                          <a:effectLst/>
                          <a:latin typeface="Arial" charset="0"/>
                          <a:ea typeface="宋体" pitchFamily="2" charset="-122"/>
                          <a:cs typeface="Arial" charset="0"/>
                        </a:rPr>
                        <a:t>NT</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triangle" w="med" len="med"/>
                    </a:lnL>
                    <a:lnR w="762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a:ln>
                            <a:noFill/>
                          </a:ln>
                          <a:solidFill>
                            <a:schemeClr val="tx1"/>
                          </a:solidFill>
                          <a:effectLst/>
                          <a:latin typeface="Arial" charset="0"/>
                          <a:ea typeface="宋体" pitchFamily="2" charset="-122"/>
                          <a:cs typeface="Arial" charset="0"/>
                        </a:rPr>
                        <a:t>T</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762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a:ln>
                            <a:noFill/>
                          </a:ln>
                          <a:solidFill>
                            <a:schemeClr val="tx1"/>
                          </a:solidFill>
                          <a:effectLst/>
                          <a:latin typeface="Arial" charset="0"/>
                          <a:ea typeface="宋体" pitchFamily="2" charset="-122"/>
                          <a:cs typeface="Arial" charset="0"/>
                        </a:rPr>
                        <a:t>NT</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800" b="0" i="0" u="none" strike="noStrike" cap="none" normalizeH="0" baseline="0">
                          <a:ln>
                            <a:noFill/>
                          </a:ln>
                          <a:solidFill>
                            <a:schemeClr val="tx1"/>
                          </a:solidFill>
                          <a:effectLst/>
                          <a:latin typeface="Arial" charset="0"/>
                          <a:ea typeface="宋体" pitchFamily="2" charset="-122"/>
                          <a:cs typeface="Arial" charset="0"/>
                        </a:rPr>
                        <a:t>NT</a:t>
                      </a:r>
                      <a:endParaRPr kumimoji="1" lang="en-US" altLang="zh-CN" sz="24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6918" name="Rectangle 3"/>
          <p:cNvSpPr>
            <a:spLocks noGrp="1" noRot="1" noChangeArrowheads="1"/>
          </p:cNvSpPr>
          <p:nvPr>
            <p:ph type="body" sz="half" idx="2"/>
          </p:nvPr>
        </p:nvSpPr>
        <p:spPr>
          <a:xfrm>
            <a:off x="900113" y="5013325"/>
            <a:ext cx="8013700" cy="1066800"/>
          </a:xfrm>
        </p:spPr>
        <p:txBody>
          <a:bodyPr/>
          <a:lstStyle/>
          <a:p>
            <a:pPr eaLnBrk="1" hangingPunct="1">
              <a:buFont typeface="Wingdings" panose="05000000000000000000" pitchFamily="2" charset="2"/>
              <a:buNone/>
            </a:pPr>
            <a:r>
              <a:rPr lang="en-US" altLang="zh-CN" sz="2800">
                <a:latin typeface="Arial"/>
              </a:rPr>
              <a:t>  </a:t>
            </a:r>
            <a:r>
              <a:rPr lang="zh-CN" altLang="en-US" sz="2800" b="1">
                <a:latin typeface="Arial"/>
              </a:rPr>
              <a:t>预测与实际动作           预测与实际动作</a:t>
            </a:r>
          </a:p>
          <a:p>
            <a:pPr eaLnBrk="1" hangingPunct="1">
              <a:buFont typeface="Wingdings" panose="05000000000000000000" pitchFamily="2" charset="2"/>
              <a:buNone/>
            </a:pPr>
            <a:r>
              <a:rPr lang="zh-CN" altLang="en-US" sz="2800" b="1">
                <a:latin typeface="Arial"/>
              </a:rPr>
              <a:t>      总是相反                         总是相反</a:t>
            </a:r>
            <a:endParaRPr lang="zh-CN" altLang="en-US" sz="2800"/>
          </a:p>
        </p:txBody>
      </p:sp>
      <p:grpSp>
        <p:nvGrpSpPr>
          <p:cNvPr id="2" name="Group 5"/>
          <p:cNvGrpSpPr>
            <a:grpSpLocks/>
          </p:cNvGrpSpPr>
          <p:nvPr/>
        </p:nvGrpSpPr>
        <p:grpSpPr bwMode="auto">
          <a:xfrm>
            <a:off x="2438400" y="2209800"/>
            <a:ext cx="5029200" cy="1828800"/>
            <a:chOff x="1536" y="1392"/>
            <a:chExt cx="3168" cy="1152"/>
          </a:xfrm>
        </p:grpSpPr>
        <p:sp>
          <p:nvSpPr>
            <p:cNvPr id="36925" name="Line 6"/>
            <p:cNvSpPr>
              <a:spLocks noChangeShapeType="1"/>
            </p:cNvSpPr>
            <p:nvPr/>
          </p:nvSpPr>
          <p:spPr bwMode="auto">
            <a:xfrm flipH="1">
              <a:off x="1584" y="1392"/>
              <a:ext cx="1104" cy="336"/>
            </a:xfrm>
            <a:prstGeom prst="line">
              <a:avLst/>
            </a:prstGeom>
            <a:noFill/>
            <a:ln w="9525">
              <a:solidFill>
                <a:srgbClr val="0000FF"/>
              </a:solidFill>
              <a:round/>
              <a:headEnd type="none" w="sm" len="sm"/>
              <a:tailEnd type="triangle" w="lg" len="lg"/>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36926" name="Line 7"/>
            <p:cNvSpPr>
              <a:spLocks noChangeShapeType="1"/>
            </p:cNvSpPr>
            <p:nvPr/>
          </p:nvSpPr>
          <p:spPr bwMode="auto">
            <a:xfrm flipH="1">
              <a:off x="1536" y="1824"/>
              <a:ext cx="1104" cy="336"/>
            </a:xfrm>
            <a:prstGeom prst="line">
              <a:avLst/>
            </a:prstGeom>
            <a:noFill/>
            <a:ln w="9525">
              <a:solidFill>
                <a:srgbClr val="0000FF"/>
              </a:solidFill>
              <a:round/>
              <a:headEnd type="none" w="sm" len="sm"/>
              <a:tailEnd type="triangle" w="lg" len="lg"/>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36927" name="Line 8"/>
            <p:cNvSpPr>
              <a:spLocks noChangeShapeType="1"/>
            </p:cNvSpPr>
            <p:nvPr/>
          </p:nvSpPr>
          <p:spPr bwMode="auto">
            <a:xfrm flipH="1">
              <a:off x="1536" y="2208"/>
              <a:ext cx="1104" cy="336"/>
            </a:xfrm>
            <a:prstGeom prst="line">
              <a:avLst/>
            </a:prstGeom>
            <a:noFill/>
            <a:ln w="9525">
              <a:solidFill>
                <a:srgbClr val="0000FF"/>
              </a:solidFill>
              <a:round/>
              <a:headEnd type="none" w="sm" len="sm"/>
              <a:tailEnd type="triangle" w="lg" len="lg"/>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36928" name="Line 9"/>
            <p:cNvSpPr>
              <a:spLocks noChangeShapeType="1"/>
            </p:cNvSpPr>
            <p:nvPr/>
          </p:nvSpPr>
          <p:spPr bwMode="auto">
            <a:xfrm flipH="1">
              <a:off x="3600" y="1392"/>
              <a:ext cx="1104" cy="336"/>
            </a:xfrm>
            <a:prstGeom prst="line">
              <a:avLst/>
            </a:prstGeom>
            <a:noFill/>
            <a:ln w="9525">
              <a:solidFill>
                <a:srgbClr val="0000FF"/>
              </a:solidFill>
              <a:round/>
              <a:headEnd type="none" w="sm" len="sm"/>
              <a:tailEnd type="triangle" w="lg" len="lg"/>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36929" name="Line 10"/>
            <p:cNvSpPr>
              <a:spLocks noChangeShapeType="1"/>
            </p:cNvSpPr>
            <p:nvPr/>
          </p:nvSpPr>
          <p:spPr bwMode="auto">
            <a:xfrm flipH="1">
              <a:off x="3552" y="1824"/>
              <a:ext cx="1104" cy="336"/>
            </a:xfrm>
            <a:prstGeom prst="line">
              <a:avLst/>
            </a:prstGeom>
            <a:noFill/>
            <a:ln w="9525">
              <a:solidFill>
                <a:srgbClr val="0000FF"/>
              </a:solidFill>
              <a:round/>
              <a:headEnd type="none" w="sm" len="sm"/>
              <a:tailEnd type="triangle" w="lg" len="lg"/>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36930" name="Line 11"/>
            <p:cNvSpPr>
              <a:spLocks noChangeShapeType="1"/>
            </p:cNvSpPr>
            <p:nvPr/>
          </p:nvSpPr>
          <p:spPr bwMode="auto">
            <a:xfrm flipH="1">
              <a:off x="3552" y="2208"/>
              <a:ext cx="1104" cy="336"/>
            </a:xfrm>
            <a:prstGeom prst="line">
              <a:avLst/>
            </a:prstGeom>
            <a:noFill/>
            <a:ln w="9525">
              <a:solidFill>
                <a:srgbClr val="0000FF"/>
              </a:solidFill>
              <a:round/>
              <a:headEnd type="none" w="sm" len="sm"/>
              <a:tailEnd type="triangle" w="lg" len="lg"/>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grpSp>
      <p:grpSp>
        <p:nvGrpSpPr>
          <p:cNvPr id="3" name="Group 12"/>
          <p:cNvGrpSpPr>
            <a:grpSpLocks/>
          </p:cNvGrpSpPr>
          <p:nvPr/>
        </p:nvGrpSpPr>
        <p:grpSpPr bwMode="auto">
          <a:xfrm>
            <a:off x="2209800" y="4343400"/>
            <a:ext cx="4419600" cy="609600"/>
            <a:chOff x="1392" y="2736"/>
            <a:chExt cx="2784" cy="384"/>
          </a:xfrm>
        </p:grpSpPr>
        <p:sp>
          <p:nvSpPr>
            <p:cNvPr id="36921" name="Line 13"/>
            <p:cNvSpPr>
              <a:spLocks noChangeShapeType="1"/>
            </p:cNvSpPr>
            <p:nvPr/>
          </p:nvSpPr>
          <p:spPr bwMode="auto">
            <a:xfrm flipH="1" flipV="1">
              <a:off x="1392" y="2784"/>
              <a:ext cx="192" cy="288"/>
            </a:xfrm>
            <a:prstGeom prst="line">
              <a:avLst/>
            </a:prstGeom>
            <a:noFill/>
            <a:ln w="9525">
              <a:solidFill>
                <a:srgbClr val="FF0000"/>
              </a:solidFill>
              <a:round/>
              <a:headEnd type="none" w="sm" len="sm"/>
              <a:tailEnd type="triangle" w="lg" len="lg"/>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36922" name="Line 14"/>
            <p:cNvSpPr>
              <a:spLocks noChangeShapeType="1"/>
            </p:cNvSpPr>
            <p:nvPr/>
          </p:nvSpPr>
          <p:spPr bwMode="auto">
            <a:xfrm flipV="1">
              <a:off x="1584" y="2736"/>
              <a:ext cx="432" cy="336"/>
            </a:xfrm>
            <a:prstGeom prst="line">
              <a:avLst/>
            </a:prstGeom>
            <a:noFill/>
            <a:ln w="9525">
              <a:solidFill>
                <a:srgbClr val="FF0000"/>
              </a:solidFill>
              <a:round/>
              <a:headEnd type="none" w="sm" len="sm"/>
              <a:tailEnd type="triangle" w="lg" len="lg"/>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36923" name="Line 15"/>
            <p:cNvSpPr>
              <a:spLocks noChangeShapeType="1"/>
            </p:cNvSpPr>
            <p:nvPr/>
          </p:nvSpPr>
          <p:spPr bwMode="auto">
            <a:xfrm flipH="1" flipV="1">
              <a:off x="3552" y="2832"/>
              <a:ext cx="192" cy="288"/>
            </a:xfrm>
            <a:prstGeom prst="line">
              <a:avLst/>
            </a:prstGeom>
            <a:noFill/>
            <a:ln w="9525">
              <a:solidFill>
                <a:srgbClr val="FF0000"/>
              </a:solidFill>
              <a:round/>
              <a:headEnd type="none" w="sm" len="sm"/>
              <a:tailEnd type="triangle" w="lg" len="lg"/>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36924" name="Line 16"/>
            <p:cNvSpPr>
              <a:spLocks noChangeShapeType="1"/>
            </p:cNvSpPr>
            <p:nvPr/>
          </p:nvSpPr>
          <p:spPr bwMode="auto">
            <a:xfrm flipV="1">
              <a:off x="3744" y="2784"/>
              <a:ext cx="432" cy="336"/>
            </a:xfrm>
            <a:prstGeom prst="line">
              <a:avLst/>
            </a:prstGeom>
            <a:noFill/>
            <a:ln w="9525">
              <a:solidFill>
                <a:srgbClr val="FF0000"/>
              </a:solidFill>
              <a:round/>
              <a:headEnd type="none" w="sm" len="sm"/>
              <a:tailEnd type="triangle" w="lg" len="lg"/>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gr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4"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ppt_x</p:attrName>
                                        </p:attrNameLst>
                                      </p:cBhvr>
                                      <p:tavLst>
                                        <p:tav tm="0">
                                          <p:val>
                                            <p:strVal val="#ppt_x"/>
                                          </p:val>
                                        </p:tav>
                                        <p:tav tm="100000">
                                          <p:val>
                                            <p:strVal val="#ppt_x"/>
                                          </p:val>
                                        </p:tav>
                                      </p:tavLst>
                                    </p:anim>
                                    <p:anim calcmode="lin" valueType="num">
                                      <p:cBhvr>
                                        <p:cTn id="13" dur="500" fill="hold"/>
                                        <p:tgtEl>
                                          <p:spTgt spid="3"/>
                                        </p:tgtEl>
                                        <p:attrNameLst>
                                          <p:attrName>ppt_y</p:attrName>
                                        </p:attrNameLst>
                                      </p:cBhvr>
                                      <p:tavLst>
                                        <p:tav tm="0">
                                          <p:val>
                                            <p:strVal val="#ppt_y+#ppt_h/2"/>
                                          </p:val>
                                        </p:tav>
                                        <p:tav tm="100000">
                                          <p:val>
                                            <p:strVal val="#ppt_y"/>
                                          </p:val>
                                        </p:tav>
                                      </p:tavLst>
                                    </p:anim>
                                    <p:anim calcmode="lin" valueType="num">
                                      <p:cBhvr>
                                        <p:cTn id="14" dur="500" fill="hold"/>
                                        <p:tgtEl>
                                          <p:spTgt spid="3"/>
                                        </p:tgtEl>
                                        <p:attrNameLst>
                                          <p:attrName>ppt_w</p:attrName>
                                        </p:attrNameLst>
                                      </p:cBhvr>
                                      <p:tavLst>
                                        <p:tav tm="0">
                                          <p:val>
                                            <p:strVal val="#ppt_w"/>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2"/>
          <p:cNvSpPr>
            <a:spLocks noGrp="1" noRot="1" noChangeArrowheads="1"/>
          </p:cNvSpPr>
          <p:nvPr>
            <p:ph type="title"/>
          </p:nvPr>
        </p:nvSpPr>
        <p:spPr/>
        <p:txBody>
          <a:bodyPr/>
          <a:lstStyle/>
          <a:p>
            <a:pPr eaLnBrk="1" hangingPunct="1"/>
            <a:r>
              <a:rPr lang="en-US" altLang="zh-CN" sz="4000">
                <a:latin typeface="Arial"/>
              </a:rPr>
              <a:t>Correlating predictor</a:t>
            </a:r>
          </a:p>
        </p:txBody>
      </p:sp>
      <p:sp>
        <p:nvSpPr>
          <p:cNvPr id="37891" name="Rectangle 3"/>
          <p:cNvSpPr>
            <a:spLocks noGrp="1" noRot="1" noChangeArrowheads="1"/>
          </p:cNvSpPr>
          <p:nvPr>
            <p:ph type="body" sz="half" idx="1"/>
          </p:nvPr>
        </p:nvSpPr>
        <p:spPr>
          <a:xfrm>
            <a:off x="611188" y="1052513"/>
            <a:ext cx="7632700" cy="2016125"/>
          </a:xfrm>
        </p:spPr>
        <p:txBody>
          <a:bodyPr/>
          <a:lstStyle/>
          <a:p>
            <a:pPr eaLnBrk="1" hangingPunct="1"/>
            <a:r>
              <a:rPr lang="en-US" altLang="zh-CN" sz="2400">
                <a:latin typeface="Arial" panose="030F0702030302020204" pitchFamily="66" charset="0"/>
              </a:rPr>
              <a:t>Correlating predictor is composed of two parts ( two bits ):</a:t>
            </a:r>
          </a:p>
          <a:p>
            <a:pPr lvl="1" eaLnBrk="1" hangingPunct="1"/>
            <a:r>
              <a:rPr lang="en-US" altLang="zh-CN" sz="2000">
                <a:latin typeface="Arial" panose="030F0702030302020204" pitchFamily="66" charset="0"/>
              </a:rPr>
              <a:t>1st bit: prediction for previous br. is NT</a:t>
            </a:r>
            <a:r>
              <a:rPr lang="zh-CN" altLang="en-US" sz="2000">
                <a:latin typeface="Arial" panose="030F0702030302020204" pitchFamily="66" charset="0"/>
              </a:rPr>
              <a:t>，</a:t>
            </a:r>
          </a:p>
          <a:p>
            <a:pPr lvl="1" eaLnBrk="1" hangingPunct="1"/>
            <a:r>
              <a:rPr lang="en-US" altLang="zh-CN" sz="2000">
                <a:latin typeface="Arial"/>
              </a:rPr>
              <a:t>2nd bit: prediction for previous br. Is T</a:t>
            </a:r>
          </a:p>
          <a:p>
            <a:pPr eaLnBrk="1" hangingPunct="1"/>
            <a:r>
              <a:rPr lang="en-US" altLang="zh-CN" sz="2800">
                <a:solidFill>
                  <a:srgbClr val="0000FF"/>
                </a:solidFill>
                <a:latin typeface="Arial"/>
              </a:rPr>
              <a:t>Four combinations</a:t>
            </a:r>
          </a:p>
        </p:txBody>
      </p:sp>
      <p:graphicFrame>
        <p:nvGraphicFramePr>
          <p:cNvPr id="259189" name="Group 117"/>
          <p:cNvGraphicFramePr>
            <a:graphicFrameLocks noGrp="1"/>
          </p:cNvGraphicFramePr>
          <p:nvPr>
            <p:ph sz="half" idx="2"/>
          </p:nvPr>
        </p:nvGraphicFramePr>
        <p:xfrm>
          <a:off x="684213" y="3213100"/>
          <a:ext cx="8208962" cy="2303463"/>
        </p:xfrm>
        <a:graphic>
          <a:graphicData uri="http://schemas.openxmlformats.org/drawingml/2006/table">
            <a:tbl>
              <a:tblPr/>
              <a:tblGrid>
                <a:gridCol w="1308100">
                  <a:extLst>
                    <a:ext uri="{9D8B030D-6E8A-4147-A177-3AD203B41FA5}">
                      <a16:colId xmlns:a16="http://schemas.microsoft.com/office/drawing/2014/main" val="20000"/>
                    </a:ext>
                  </a:extLst>
                </a:gridCol>
                <a:gridCol w="3511550">
                  <a:extLst>
                    <a:ext uri="{9D8B030D-6E8A-4147-A177-3AD203B41FA5}">
                      <a16:colId xmlns:a16="http://schemas.microsoft.com/office/drawing/2014/main" val="20001"/>
                    </a:ext>
                  </a:extLst>
                </a:gridCol>
                <a:gridCol w="3389312">
                  <a:extLst>
                    <a:ext uri="{9D8B030D-6E8A-4147-A177-3AD203B41FA5}">
                      <a16:colId xmlns:a16="http://schemas.microsoft.com/office/drawing/2014/main" val="20002"/>
                    </a:ext>
                  </a:extLst>
                </a:gridCol>
              </a:tblGrid>
              <a:tr h="715963">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Arial" charset="0"/>
                          <a:ea typeface="宋体" pitchFamily="2" charset="-122"/>
                        </a:rPr>
                        <a:t>预测</a:t>
                      </a:r>
                      <a:endParaRPr kumimoji="1" lang="zh-CN" altLang="en-US" sz="800" b="0" i="0" u="none" strike="noStrike" cap="none" normalizeH="0" baseline="0" dirty="0">
                        <a:ln>
                          <a:noFill/>
                        </a:ln>
                        <a:solidFill>
                          <a:schemeClr val="tx1"/>
                        </a:solidFill>
                        <a:effectLst/>
                        <a:latin typeface="Times New Roman" pitchFamily="18" charset="0"/>
                        <a:ea typeface="宋体" pitchFamily="2" charset="-122"/>
                        <a:cs typeface="Times New Roman" pitchFamily="18" charset="0"/>
                      </a:endParaRPr>
                    </a:p>
                    <a:p>
                      <a:pPr marL="342900" marR="0" lvl="0" indent="-342900" algn="ctr" defTabSz="914400" rtl="0" eaLnBrk="0" fontAlgn="base" latinLnBrk="0" hangingPunct="0">
                        <a:lnSpc>
                          <a:spcPct val="100000"/>
                        </a:lnSpc>
                        <a:spcBef>
                          <a:spcPct val="0"/>
                        </a:spcBef>
                        <a:spcAft>
                          <a:spcPct val="0"/>
                        </a:spcAft>
                        <a:buClrTx/>
                        <a:buSzTx/>
                        <a:buFontTx/>
                        <a:buNone/>
                        <a:tabLst/>
                      </a:pPr>
                      <a:r>
                        <a:rPr kumimoji="1" lang="zh-CN" altLang="en-US" sz="2000" b="0" i="0" u="none" strike="noStrike" cap="none" normalizeH="0" baseline="0" dirty="0">
                          <a:ln>
                            <a:noFill/>
                          </a:ln>
                          <a:solidFill>
                            <a:schemeClr val="tx1"/>
                          </a:solidFill>
                          <a:effectLst/>
                          <a:latin typeface="Arial" charset="0"/>
                          <a:ea typeface="宋体" pitchFamily="2" charset="-122"/>
                        </a:rPr>
                        <a:t>组合</a:t>
                      </a:r>
                      <a:endParaRPr kumimoji="1" lang="zh-CN" altLang="en-US" sz="18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dirty="0">
                          <a:ln>
                            <a:noFill/>
                          </a:ln>
                          <a:solidFill>
                            <a:srgbClr val="0000FF"/>
                          </a:solidFill>
                          <a:effectLst/>
                          <a:latin typeface="Arial" charset="0"/>
                          <a:ea typeface="宋体" pitchFamily="2" charset="-122"/>
                        </a:rPr>
                        <a:t>上一次</a:t>
                      </a:r>
                      <a:r>
                        <a:rPr kumimoji="1" lang="en-US" altLang="zh-CN" sz="2000" b="0" i="0" u="none" strike="noStrike" cap="none" normalizeH="0" baseline="0" dirty="0">
                          <a:ln>
                            <a:noFill/>
                          </a:ln>
                          <a:solidFill>
                            <a:srgbClr val="0000FF"/>
                          </a:solidFill>
                          <a:effectLst/>
                          <a:latin typeface="Arial" charset="0"/>
                          <a:ea typeface="宋体" pitchFamily="2" charset="-122"/>
                          <a:cs typeface="Arial" charset="0"/>
                        </a:rPr>
                        <a:t>Br</a:t>
                      </a:r>
                      <a:r>
                        <a:rPr kumimoji="1" lang="zh-CN" altLang="en-US" sz="2000" b="0" i="0" u="none" strike="noStrike" cap="none" normalizeH="0" baseline="0" dirty="0">
                          <a:ln>
                            <a:noFill/>
                          </a:ln>
                          <a:solidFill>
                            <a:srgbClr val="0000FF"/>
                          </a:solidFill>
                          <a:effectLst/>
                          <a:latin typeface="Arial" charset="0"/>
                          <a:ea typeface="宋体" pitchFamily="2" charset="-122"/>
                        </a:rPr>
                        <a:t>为</a:t>
                      </a:r>
                      <a:r>
                        <a:rPr kumimoji="1" lang="en-US" altLang="zh-CN" sz="2000" b="0" i="0" u="none" strike="noStrike" cap="none" normalizeH="0" baseline="0" dirty="0">
                          <a:ln>
                            <a:noFill/>
                          </a:ln>
                          <a:solidFill>
                            <a:srgbClr val="0000FF"/>
                          </a:solidFill>
                          <a:effectLst/>
                          <a:latin typeface="Arial" charset="0"/>
                          <a:ea typeface="宋体" pitchFamily="2" charset="-122"/>
                          <a:cs typeface="Arial" charset="0"/>
                        </a:rPr>
                        <a:t>NT</a:t>
                      </a:r>
                      <a:r>
                        <a:rPr kumimoji="1" lang="en-US" altLang="zh-CN" sz="2000" b="0" i="0" u="none" strike="noStrike" cap="none" normalizeH="0" baseline="0" dirty="0">
                          <a:ln>
                            <a:noFill/>
                          </a:ln>
                          <a:solidFill>
                            <a:schemeClr val="tx1"/>
                          </a:solidFill>
                          <a:effectLst/>
                          <a:latin typeface="Arial" charset="0"/>
                          <a:ea typeface="宋体" pitchFamily="2" charset="-122"/>
                          <a:cs typeface="Arial" charset="0"/>
                        </a:rPr>
                        <a:t>,</a:t>
                      </a:r>
                      <a:r>
                        <a:rPr kumimoji="1" lang="zh-CN" altLang="en-US" sz="2000" b="0" i="0" u="none" strike="noStrike" cap="none" normalizeH="0" baseline="0" dirty="0">
                          <a:ln>
                            <a:noFill/>
                          </a:ln>
                          <a:solidFill>
                            <a:schemeClr val="tx1"/>
                          </a:solidFill>
                          <a:effectLst/>
                          <a:latin typeface="Arial" charset="0"/>
                          <a:ea typeface="宋体" pitchFamily="2" charset="-122"/>
                        </a:rPr>
                        <a:t>预测本次位</a:t>
                      </a:r>
                      <a:r>
                        <a:rPr kumimoji="1" lang="en-US" altLang="zh-CN" sz="2000" b="0" i="0" u="none" strike="noStrike" cap="none" normalizeH="0" baseline="0" dirty="0">
                          <a:ln>
                            <a:noFill/>
                          </a:ln>
                          <a:solidFill>
                            <a:schemeClr val="tx1"/>
                          </a:solidFill>
                          <a:effectLst/>
                          <a:latin typeface="Arial" charset="0"/>
                          <a:ea typeface="宋体" pitchFamily="2" charset="-122"/>
                          <a:cs typeface="Arial" charset="0"/>
                        </a:rPr>
                        <a:t>(</a:t>
                      </a:r>
                      <a:r>
                        <a:rPr kumimoji="1" lang="zh-CN" altLang="en-US" sz="2000" b="0" i="0" u="none" strike="noStrike" cap="none" normalizeH="0" baseline="0" dirty="0">
                          <a:ln>
                            <a:noFill/>
                          </a:ln>
                          <a:solidFill>
                            <a:schemeClr val="tx1"/>
                          </a:solidFill>
                          <a:effectLst/>
                          <a:latin typeface="Arial" charset="0"/>
                          <a:ea typeface="宋体" pitchFamily="2" charset="-122"/>
                        </a:rPr>
                        <a:t>看第一位</a:t>
                      </a:r>
                      <a:r>
                        <a:rPr kumimoji="1" lang="en-US" altLang="zh-CN" sz="2000" b="0" i="0" u="none" strike="noStrike" cap="none" normalizeH="0" baseline="0" dirty="0">
                          <a:ln>
                            <a:noFill/>
                          </a:ln>
                          <a:solidFill>
                            <a:schemeClr val="tx1"/>
                          </a:solidFill>
                          <a:effectLst/>
                          <a:latin typeface="Arial" charset="0"/>
                          <a:ea typeface="宋体" pitchFamily="2" charset="-122"/>
                          <a:cs typeface="Arial" charset="0"/>
                        </a:rPr>
                        <a:t>)</a:t>
                      </a:r>
                      <a:endParaRPr kumimoji="1" lang="en-US" altLang="zh-CN" sz="18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zh-CN" altLang="en-US" sz="2000" b="0" i="0" u="none" strike="noStrike" cap="none" normalizeH="0" baseline="0">
                          <a:ln>
                            <a:noFill/>
                          </a:ln>
                          <a:solidFill>
                            <a:srgbClr val="0000FF"/>
                          </a:solidFill>
                          <a:effectLst/>
                          <a:latin typeface="Arial" charset="0"/>
                          <a:ea typeface="宋体" pitchFamily="2" charset="-122"/>
                        </a:rPr>
                        <a:t>上一次</a:t>
                      </a:r>
                      <a:r>
                        <a:rPr kumimoji="1" lang="en-US" altLang="zh-CN" sz="2000" b="0" i="0" u="none" strike="noStrike" cap="none" normalizeH="0" baseline="0">
                          <a:ln>
                            <a:noFill/>
                          </a:ln>
                          <a:solidFill>
                            <a:srgbClr val="0000FF"/>
                          </a:solidFill>
                          <a:effectLst/>
                          <a:latin typeface="Arial" charset="0"/>
                          <a:ea typeface="宋体" pitchFamily="2" charset="-122"/>
                          <a:cs typeface="Arial" charset="0"/>
                        </a:rPr>
                        <a:t>Br</a:t>
                      </a:r>
                      <a:r>
                        <a:rPr kumimoji="1" lang="zh-CN" altLang="en-US" sz="2000" b="0" i="0" u="none" strike="noStrike" cap="none" normalizeH="0" baseline="0">
                          <a:ln>
                            <a:noFill/>
                          </a:ln>
                          <a:solidFill>
                            <a:srgbClr val="0000FF"/>
                          </a:solidFill>
                          <a:effectLst/>
                          <a:latin typeface="Arial" charset="0"/>
                          <a:ea typeface="宋体" pitchFamily="2" charset="-122"/>
                        </a:rPr>
                        <a:t>为</a:t>
                      </a:r>
                      <a:r>
                        <a:rPr kumimoji="1" lang="en-US" altLang="zh-CN" sz="2000" b="0" i="0" u="none" strike="noStrike" cap="none" normalizeH="0" baseline="0">
                          <a:ln>
                            <a:noFill/>
                          </a:ln>
                          <a:solidFill>
                            <a:srgbClr val="0000FF"/>
                          </a:solidFill>
                          <a:effectLst/>
                          <a:latin typeface="Arial" charset="0"/>
                          <a:ea typeface="宋体" pitchFamily="2" charset="-122"/>
                          <a:cs typeface="Arial" charset="0"/>
                        </a:rPr>
                        <a:t>T</a:t>
                      </a:r>
                      <a:r>
                        <a:rPr kumimoji="1" lang="en-US" altLang="zh-CN" sz="2000" b="0" i="0" u="none" strike="noStrike" cap="none" normalizeH="0" baseline="0">
                          <a:ln>
                            <a:noFill/>
                          </a:ln>
                          <a:solidFill>
                            <a:schemeClr val="tx1"/>
                          </a:solidFill>
                          <a:effectLst/>
                          <a:latin typeface="Arial" charset="0"/>
                          <a:ea typeface="宋体" pitchFamily="2" charset="-122"/>
                          <a:cs typeface="Arial" charset="0"/>
                        </a:rPr>
                        <a:t>,</a:t>
                      </a:r>
                      <a:r>
                        <a:rPr kumimoji="1" lang="zh-CN" altLang="en-US" sz="2000" b="0" i="0" u="none" strike="noStrike" cap="none" normalizeH="0" baseline="0">
                          <a:ln>
                            <a:noFill/>
                          </a:ln>
                          <a:solidFill>
                            <a:schemeClr val="tx1"/>
                          </a:solidFill>
                          <a:effectLst/>
                          <a:latin typeface="Arial" charset="0"/>
                          <a:ea typeface="宋体" pitchFamily="2" charset="-122"/>
                        </a:rPr>
                        <a:t>预测本次为</a:t>
                      </a:r>
                      <a:r>
                        <a:rPr kumimoji="1" lang="en-US" altLang="zh-CN" sz="2000" b="0" i="0" u="none" strike="noStrike" cap="none" normalizeH="0" baseline="0">
                          <a:ln>
                            <a:noFill/>
                          </a:ln>
                          <a:solidFill>
                            <a:schemeClr val="tx1"/>
                          </a:solidFill>
                          <a:effectLst/>
                          <a:latin typeface="Arial" charset="0"/>
                          <a:ea typeface="宋体" pitchFamily="2" charset="-122"/>
                          <a:cs typeface="Arial" charset="0"/>
                        </a:rPr>
                        <a:t>(</a:t>
                      </a:r>
                      <a:r>
                        <a:rPr kumimoji="1" lang="zh-CN" altLang="en-US" sz="2000" b="0" i="0" u="none" strike="noStrike" cap="none" normalizeH="0" baseline="0">
                          <a:ln>
                            <a:noFill/>
                          </a:ln>
                          <a:solidFill>
                            <a:schemeClr val="tx1"/>
                          </a:solidFill>
                          <a:effectLst/>
                          <a:latin typeface="Arial" charset="0"/>
                          <a:ea typeface="宋体" pitchFamily="2" charset="-122"/>
                        </a:rPr>
                        <a:t>看第二位</a:t>
                      </a:r>
                      <a:r>
                        <a:rPr kumimoji="1" lang="en-US" altLang="zh-CN" sz="2000" b="0" i="0" u="none" strike="noStrike" cap="none" normalizeH="0" baseline="0">
                          <a:ln>
                            <a:noFill/>
                          </a:ln>
                          <a:solidFill>
                            <a:schemeClr val="tx1"/>
                          </a:solidFill>
                          <a:effectLst/>
                          <a:latin typeface="Arial" charset="0"/>
                          <a:ea typeface="宋体" pitchFamily="2" charset="-122"/>
                          <a:cs typeface="Arial" charset="0"/>
                        </a:rPr>
                        <a:t>)</a:t>
                      </a:r>
                      <a:endParaRPr kumimoji="1" lang="en-US" altLang="zh-CN" sz="18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triangle" w="med" len="med"/>
                    </a:lnB>
                    <a:lnTlToBr>
                      <a:noFill/>
                    </a:lnTlToBr>
                    <a:lnBlToTr>
                      <a:noFill/>
                    </a:lnBlToTr>
                    <a:noFill/>
                  </a:tcPr>
                </a:tc>
                <a:extLst>
                  <a:ext uri="{0D108BD9-81ED-4DB2-BD59-A6C34878D82A}">
                    <a16:rowId xmlns:a16="http://schemas.microsoft.com/office/drawing/2014/main" val="10000"/>
                  </a:ext>
                </a:extLst>
              </a:tr>
              <a:tr h="3968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Arial" charset="0"/>
                          <a:ea typeface="宋体" pitchFamily="2" charset="-122"/>
                          <a:cs typeface="Times New Roman" pitchFamily="18" charset="0"/>
                        </a:rPr>
                        <a:t>NT/NT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Arial" charset="0"/>
                          <a:ea typeface="宋体" pitchFamily="2" charset="-122"/>
                          <a:cs typeface="Times New Roman" pitchFamily="18" charset="0"/>
                        </a:rPr>
                        <a:t>                     NT</a:t>
                      </a:r>
                    </a:p>
                  </a:txBody>
                  <a:tcP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Arial" charset="0"/>
                          <a:ea typeface="宋体" pitchFamily="2" charset="-122"/>
                          <a:cs typeface="Arial" charset="0"/>
                        </a:rPr>
                        <a:t>NT</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extLst>
                  <a:ext uri="{0D108BD9-81ED-4DB2-BD59-A6C34878D82A}">
                    <a16:rowId xmlns:a16="http://schemas.microsoft.com/office/drawing/2014/main" val="10001"/>
                  </a:ext>
                </a:extLst>
              </a:tr>
              <a:tr h="3968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Arial" charset="0"/>
                          <a:ea typeface="宋体" pitchFamily="2" charset="-122"/>
                          <a:cs typeface="Arial" charset="0"/>
                        </a:rPr>
                        <a:t>NT/ T</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Arial" charset="0"/>
                          <a:ea typeface="宋体" pitchFamily="2" charset="-122"/>
                          <a:cs typeface="Arial" charset="0"/>
                        </a:rPr>
                        <a:t>NT</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Arial" charset="0"/>
                          <a:ea typeface="宋体" pitchFamily="2" charset="-122"/>
                          <a:cs typeface="Arial" charset="0"/>
                        </a:rPr>
                        <a:t>T</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extLst>
                  <a:ext uri="{0D108BD9-81ED-4DB2-BD59-A6C34878D82A}">
                    <a16:rowId xmlns:a16="http://schemas.microsoft.com/office/drawing/2014/main" val="10002"/>
                  </a:ext>
                </a:extLst>
              </a:tr>
              <a:tr h="3968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Arial" charset="0"/>
                          <a:ea typeface="宋体" pitchFamily="2" charset="-122"/>
                          <a:cs typeface="Arial" charset="0"/>
                        </a:rPr>
                        <a:t> T /NT</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Arial" charset="0"/>
                          <a:ea typeface="宋体" pitchFamily="2" charset="-122"/>
                          <a:cs typeface="Arial" charset="0"/>
                        </a:rPr>
                        <a:t>T</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Arial" charset="0"/>
                          <a:ea typeface="宋体" pitchFamily="2" charset="-122"/>
                          <a:cs typeface="Arial" charset="0"/>
                        </a:rPr>
                        <a:t>NT</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triangle" w="med" len="med"/>
                    </a:lnB>
                    <a:lnTlToBr>
                      <a:noFill/>
                    </a:lnTlToBr>
                    <a:lnBlToTr>
                      <a:noFill/>
                    </a:lnBlToTr>
                    <a:noFill/>
                  </a:tcPr>
                </a:tc>
                <a:extLst>
                  <a:ext uri="{0D108BD9-81ED-4DB2-BD59-A6C34878D82A}">
                    <a16:rowId xmlns:a16="http://schemas.microsoft.com/office/drawing/2014/main" val="10003"/>
                  </a:ext>
                </a:extLst>
              </a:tr>
              <a:tr h="396875">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Arial" charset="0"/>
                          <a:ea typeface="宋体" pitchFamily="2" charset="-122"/>
                          <a:cs typeface="Arial" charset="0"/>
                        </a:rPr>
                        <a:t> T / T</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a:ln>
                            <a:noFill/>
                          </a:ln>
                          <a:solidFill>
                            <a:schemeClr val="tx1"/>
                          </a:solidFill>
                          <a:effectLst/>
                          <a:latin typeface="Arial" charset="0"/>
                          <a:ea typeface="宋体" pitchFamily="2" charset="-122"/>
                          <a:cs typeface="Arial" charset="0"/>
                        </a:rPr>
                        <a:t>T</a:t>
                      </a:r>
                      <a:endParaRPr kumimoji="1" lang="en-US" altLang="zh-CN" sz="2000" b="0" i="0" u="none" strike="noStrike" cap="none" normalizeH="0" baseline="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triangl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1" lang="en-US" altLang="zh-CN" sz="2000" b="0" i="0" u="none" strike="noStrike" cap="none" normalizeH="0" baseline="0" dirty="0">
                          <a:ln>
                            <a:noFill/>
                          </a:ln>
                          <a:solidFill>
                            <a:schemeClr val="tx1"/>
                          </a:solidFill>
                          <a:effectLst/>
                          <a:latin typeface="Arial" charset="0"/>
                          <a:ea typeface="宋体" pitchFamily="2" charset="-122"/>
                          <a:cs typeface="Arial" charset="0"/>
                        </a:rPr>
                        <a:t>T</a:t>
                      </a:r>
                      <a:endParaRPr kumimoji="1" lang="en-US" altLang="zh-CN" sz="2000" b="0" i="0" u="none" strike="noStrike" cap="none" normalizeH="0" baseline="0" dirty="0">
                        <a:ln>
                          <a:noFill/>
                        </a:ln>
                        <a:solidFill>
                          <a:schemeClr val="tx1"/>
                        </a:solidFill>
                        <a:effectLst/>
                        <a:latin typeface="Times New Roman" pitchFamily="18" charset="0"/>
                        <a:ea typeface="宋体" pitchFamily="2" charset="-122"/>
                      </a:endParaRPr>
                    </a:p>
                  </a:txBody>
                  <a:tcPr horzOverflow="overflow">
                    <a:lnL w="12700" cap="flat" cmpd="sng" algn="ctr">
                      <a:solidFill>
                        <a:srgbClr val="000000"/>
                      </a:solidFill>
                      <a:prstDash val="solid"/>
                      <a:round/>
                      <a:headEnd type="none" w="med" len="med"/>
                      <a:tailEnd type="triangl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triangl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37918" name="Text Box 118"/>
          <p:cNvSpPr txBox="1">
            <a:spLocks noChangeArrowheads="1"/>
          </p:cNvSpPr>
          <p:nvPr/>
        </p:nvSpPr>
        <p:spPr bwMode="auto">
          <a:xfrm>
            <a:off x="519113" y="5537200"/>
            <a:ext cx="5745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400">
                <a:solidFill>
                  <a:srgbClr val="0000FF"/>
                </a:solidFill>
                <a:latin typeface="Arial" panose="02020603050405020304" pitchFamily="18" charset="0"/>
              </a:rPr>
              <a:t>Note,  previous Br might be a different br. </a:t>
            </a:r>
          </a:p>
        </p:txBody>
      </p:sp>
    </p:spTree>
  </p:cSld>
  <p:clrMapOvr>
    <a:masterClrMapping/>
  </p:clrMapOvr>
  <p:transition spd="slow">
    <p:pull dir="ru"/>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8"/>
          <p:cNvSpPr>
            <a:spLocks noGrp="1" noRot="1" noChangeArrowheads="1"/>
          </p:cNvSpPr>
          <p:nvPr>
            <p:ph type="title"/>
          </p:nvPr>
        </p:nvSpPr>
        <p:spPr>
          <a:xfrm>
            <a:off x="1331913" y="0"/>
            <a:ext cx="8458200" cy="914400"/>
          </a:xfrm>
        </p:spPr>
        <p:txBody>
          <a:bodyPr/>
          <a:lstStyle/>
          <a:p>
            <a:pPr eaLnBrk="1" hangingPunct="1"/>
            <a:r>
              <a:rPr lang="en-US" altLang="zh-CN" sz="3200">
                <a:latin typeface="Arial"/>
              </a:rPr>
              <a:t>Prediction with correlating predictor (1,1)</a:t>
            </a:r>
            <a:br>
              <a:rPr lang="en-US" altLang="zh-CN" sz="3200"/>
            </a:br>
            <a:r>
              <a:rPr lang="en-US" altLang="zh-CN" sz="3200">
                <a:latin typeface="Arial"/>
              </a:rPr>
              <a:t> with initial value =NT/NT.</a:t>
            </a:r>
            <a:endParaRPr lang="en-US" altLang="zh-CN"/>
          </a:p>
        </p:txBody>
      </p:sp>
      <p:graphicFrame>
        <p:nvGraphicFramePr>
          <p:cNvPr id="261129" name="Object 9"/>
          <p:cNvGraphicFramePr>
            <a:graphicFrameLocks noGrp="1" noChangeAspect="1"/>
          </p:cNvGraphicFramePr>
          <p:nvPr>
            <p:ph sz="half" idx="1"/>
            <p:extLst>
              <p:ext uri="{D42A27DB-BD31-4B8C-83A1-F6EECF244321}">
                <p14:modId xmlns:p14="http://schemas.microsoft.com/office/powerpoint/2010/main" val="2935066399"/>
              </p:ext>
            </p:extLst>
          </p:nvPr>
        </p:nvGraphicFramePr>
        <p:xfrm>
          <a:off x="666973" y="916664"/>
          <a:ext cx="8343454" cy="3667507"/>
        </p:xfrm>
        <a:graphic>
          <a:graphicData uri="http://schemas.openxmlformats.org/presentationml/2006/ole">
            <mc:AlternateContent xmlns:mc="http://schemas.openxmlformats.org/markup-compatibility/2006">
              <mc:Choice xmlns:v="urn:schemas-microsoft-com:vml" Requires="v">
                <p:oleObj spid="_x0000_s38967" name="文档" r:id="rId4" imgW="8172484" imgH="3592996" progId="Word.Document.8">
                  <p:embed/>
                </p:oleObj>
              </mc:Choice>
              <mc:Fallback>
                <p:oleObj name="文档" r:id="rId4" imgW="8172484" imgH="3592996" progId="Word.Document.8">
                  <p:embed/>
                  <p:pic>
                    <p:nvPicPr>
                      <p:cNvPr id="0" name="Object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6973" y="916664"/>
                        <a:ext cx="8343454" cy="3667507"/>
                      </a:xfrm>
                      <a:prstGeom prst="rect">
                        <a:avLst/>
                      </a:prstGeom>
                      <a:noFill/>
                      <a:ln>
                        <a:noFill/>
                      </a:ln>
                    </p:spPr>
                  </p:pic>
                </p:oleObj>
              </mc:Fallback>
            </mc:AlternateContent>
          </a:graphicData>
        </a:graphic>
      </p:graphicFrame>
      <p:sp>
        <p:nvSpPr>
          <p:cNvPr id="38916" name="Rectangle 10"/>
          <p:cNvSpPr>
            <a:spLocks noGrp="1" noRot="1" noChangeArrowheads="1"/>
          </p:cNvSpPr>
          <p:nvPr>
            <p:ph type="body" sz="half" idx="2"/>
          </p:nvPr>
        </p:nvSpPr>
        <p:spPr>
          <a:xfrm>
            <a:off x="2124075" y="4437063"/>
            <a:ext cx="6624638" cy="1871662"/>
          </a:xfrm>
        </p:spPr>
        <p:txBody>
          <a:bodyPr/>
          <a:lstStyle/>
          <a:p>
            <a:pPr eaLnBrk="1" hangingPunct="1">
              <a:buFont typeface="Wingdings" panose="05000000000000000000" pitchFamily="2" charset="2"/>
              <a:buNone/>
            </a:pPr>
            <a:r>
              <a:rPr lang="zh-CN" altLang="en-US" sz="2400" b="1">
                <a:solidFill>
                  <a:schemeClr val="bg1"/>
                </a:solidFill>
                <a:latin typeface="Arial"/>
              </a:rPr>
              <a:t>粗体字表示本次预测</a:t>
            </a:r>
          </a:p>
          <a:p>
            <a:pPr eaLnBrk="1" hangingPunct="1">
              <a:buFont typeface="Wingdings" panose="05000000000000000000" pitchFamily="2" charset="2"/>
              <a:buNone/>
            </a:pPr>
            <a:r>
              <a:rPr lang="zh-CN" altLang="en-US" sz="2400" b="1">
                <a:solidFill>
                  <a:schemeClr val="bg1"/>
                </a:solidFill>
                <a:latin typeface="Arial"/>
              </a:rPr>
              <a:t>预测出错               </a:t>
            </a:r>
            <a:r>
              <a:rPr lang="en-US" altLang="zh-CN" sz="2400" b="1">
                <a:solidFill>
                  <a:schemeClr val="bg1"/>
                </a:solidFill>
                <a:latin typeface="Arial"/>
              </a:rPr>
              <a:t>b1</a:t>
            </a:r>
            <a:r>
              <a:rPr lang="zh-CN" altLang="en-US" sz="2400" b="1">
                <a:solidFill>
                  <a:schemeClr val="bg1"/>
                </a:solidFill>
                <a:latin typeface="Arial"/>
              </a:rPr>
              <a:t>动作与</a:t>
            </a:r>
            <a:r>
              <a:rPr lang="en-US" altLang="zh-CN" sz="2400" b="1">
                <a:solidFill>
                  <a:schemeClr val="bg1"/>
                </a:solidFill>
                <a:latin typeface="Arial"/>
              </a:rPr>
              <a:t>b2</a:t>
            </a:r>
            <a:r>
              <a:rPr lang="zh-CN" altLang="en-US" sz="2400" b="1">
                <a:solidFill>
                  <a:schemeClr val="bg1"/>
                </a:solidFill>
                <a:latin typeface="Arial"/>
              </a:rPr>
              <a:t>预测值选用关系</a:t>
            </a:r>
          </a:p>
          <a:p>
            <a:pPr eaLnBrk="1" hangingPunct="1">
              <a:buFont typeface="Wingdings" panose="05000000000000000000" pitchFamily="2" charset="2"/>
              <a:buNone/>
            </a:pPr>
            <a:r>
              <a:rPr lang="zh-CN" altLang="en-US" sz="2400" b="1">
                <a:solidFill>
                  <a:schemeClr val="bg1"/>
                </a:solidFill>
                <a:latin typeface="Arial"/>
              </a:rPr>
              <a:t>预测正确               </a:t>
            </a:r>
            <a:r>
              <a:rPr lang="en-US" altLang="zh-CN" sz="2400" b="1">
                <a:solidFill>
                  <a:schemeClr val="bg1"/>
                </a:solidFill>
                <a:latin typeface="Arial"/>
              </a:rPr>
              <a:t>b2</a:t>
            </a:r>
            <a:r>
              <a:rPr lang="zh-CN" altLang="en-US" sz="2400" b="1">
                <a:solidFill>
                  <a:schemeClr val="bg1"/>
                </a:solidFill>
                <a:latin typeface="Arial"/>
              </a:rPr>
              <a:t>动作与</a:t>
            </a:r>
            <a:r>
              <a:rPr lang="en-US" altLang="zh-CN" sz="2400" b="1">
                <a:solidFill>
                  <a:schemeClr val="bg1"/>
                </a:solidFill>
                <a:latin typeface="Arial"/>
              </a:rPr>
              <a:t>b1</a:t>
            </a:r>
            <a:r>
              <a:rPr lang="zh-CN" altLang="en-US" sz="2400" b="1">
                <a:solidFill>
                  <a:schemeClr val="bg1"/>
                </a:solidFill>
                <a:latin typeface="Arial"/>
              </a:rPr>
              <a:t>预测值选用关系</a:t>
            </a:r>
          </a:p>
          <a:p>
            <a:pPr eaLnBrk="1" hangingPunct="1">
              <a:buFont typeface="Wingdings" panose="05000000000000000000" pitchFamily="2" charset="2"/>
              <a:buNone/>
            </a:pPr>
            <a:r>
              <a:rPr lang="zh-CN" altLang="en-US" sz="2400" b="1">
                <a:solidFill>
                  <a:schemeClr val="bg1"/>
                </a:solidFill>
                <a:latin typeface="Arial"/>
              </a:rPr>
              <a:t>新预测值</a:t>
            </a:r>
          </a:p>
        </p:txBody>
      </p:sp>
      <p:sp>
        <p:nvSpPr>
          <p:cNvPr id="261122" name="AutoShape 2"/>
          <p:cNvSpPr>
            <a:spLocks noChangeArrowheads="1"/>
          </p:cNvSpPr>
          <p:nvPr/>
        </p:nvSpPr>
        <p:spPr bwMode="auto">
          <a:xfrm>
            <a:off x="3581400" y="1219200"/>
            <a:ext cx="2514600" cy="15240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2147483646 w 21600"/>
              <a:gd name="T9" fmla="*/ 2147483646 h 21600"/>
              <a:gd name="T10" fmla="*/ 2147483646 w 21600"/>
              <a:gd name="T11" fmla="*/ 2147483646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0222" y="7515"/>
                </a:moveTo>
                <a:cubicBezTo>
                  <a:pt x="18825" y="3506"/>
                  <a:pt x="15045" y="821"/>
                  <a:pt x="10800" y="821"/>
                </a:cubicBezTo>
                <a:cubicBezTo>
                  <a:pt x="5881" y="820"/>
                  <a:pt x="1695" y="4405"/>
                  <a:pt x="939" y="9265"/>
                </a:cubicBezTo>
                <a:lnTo>
                  <a:pt x="128" y="9139"/>
                </a:lnTo>
                <a:cubicBezTo>
                  <a:pt x="946" y="3879"/>
                  <a:pt x="5476" y="-1"/>
                  <a:pt x="10800" y="0"/>
                </a:cubicBezTo>
                <a:cubicBezTo>
                  <a:pt x="15394" y="0"/>
                  <a:pt x="19485" y="2906"/>
                  <a:pt x="20998" y="7244"/>
                </a:cubicBezTo>
                <a:lnTo>
                  <a:pt x="23547" y="6355"/>
                </a:lnTo>
                <a:lnTo>
                  <a:pt x="21634" y="10316"/>
                </a:lnTo>
                <a:lnTo>
                  <a:pt x="17673" y="8403"/>
                </a:lnTo>
                <a:lnTo>
                  <a:pt x="20222" y="7515"/>
                </a:lnTo>
                <a:close/>
              </a:path>
            </a:pathLst>
          </a:custGeom>
          <a:solidFill>
            <a:srgbClr val="00FF00">
              <a:alpha val="50195"/>
            </a:srgbClr>
          </a:solidFill>
          <a:ln w="9525">
            <a:solidFill>
              <a:schemeClr val="tx2"/>
            </a:solidFill>
            <a:miter lim="800000"/>
            <a:headEnd type="none" w="sm" len="sm"/>
            <a:tailEnd type="none" w="sm" len="sm"/>
          </a:ln>
        </p:spPr>
        <p:txBody>
          <a:bodyPr wrap="none" lIns="92075" tIns="46038" rIns="92075" bIns="46038" anchor="ctr"/>
          <a:lstStyle/>
          <a:p>
            <a:endParaRPr lang="zh-CN" altLang="en-US"/>
          </a:p>
        </p:txBody>
      </p:sp>
      <p:sp>
        <p:nvSpPr>
          <p:cNvPr id="261123" name="AutoShape 3"/>
          <p:cNvSpPr>
            <a:spLocks noChangeArrowheads="1"/>
          </p:cNvSpPr>
          <p:nvPr/>
        </p:nvSpPr>
        <p:spPr bwMode="auto">
          <a:xfrm>
            <a:off x="3581400" y="2895600"/>
            <a:ext cx="2209800" cy="16764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2147483646 w 21600"/>
              <a:gd name="T9" fmla="*/ 2147483646 h 21600"/>
              <a:gd name="T10" fmla="*/ 2147483646 w 21600"/>
              <a:gd name="T11" fmla="*/ 2147483646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9973" y="6402"/>
                </a:moveTo>
                <a:cubicBezTo>
                  <a:pt x="18281" y="2872"/>
                  <a:pt x="14714" y="627"/>
                  <a:pt x="10800" y="627"/>
                </a:cubicBezTo>
                <a:cubicBezTo>
                  <a:pt x="5785" y="626"/>
                  <a:pt x="1518" y="4281"/>
                  <a:pt x="747" y="9236"/>
                </a:cubicBezTo>
                <a:lnTo>
                  <a:pt x="128" y="9139"/>
                </a:lnTo>
                <a:cubicBezTo>
                  <a:pt x="946" y="3879"/>
                  <a:pt x="5476" y="-1"/>
                  <a:pt x="10800" y="0"/>
                </a:cubicBezTo>
                <a:cubicBezTo>
                  <a:pt x="14955" y="0"/>
                  <a:pt x="18742" y="2384"/>
                  <a:pt x="20538" y="6131"/>
                </a:cubicBezTo>
                <a:lnTo>
                  <a:pt x="22973" y="4964"/>
                </a:lnTo>
                <a:lnTo>
                  <a:pt x="21559" y="8984"/>
                </a:lnTo>
                <a:lnTo>
                  <a:pt x="17538" y="7569"/>
                </a:lnTo>
                <a:lnTo>
                  <a:pt x="19973" y="6402"/>
                </a:lnTo>
                <a:close/>
              </a:path>
            </a:pathLst>
          </a:custGeom>
          <a:solidFill>
            <a:srgbClr val="00FF00">
              <a:alpha val="50195"/>
            </a:srgbClr>
          </a:solidFill>
          <a:ln w="9525">
            <a:solidFill>
              <a:schemeClr val="tx2"/>
            </a:solidFill>
            <a:miter lim="800000"/>
            <a:headEnd type="none" w="sm" len="sm"/>
            <a:tailEnd type="none" w="sm" len="sm"/>
          </a:ln>
        </p:spPr>
        <p:txBody>
          <a:bodyPr wrap="none" lIns="92075" tIns="46038" rIns="92075" bIns="46038" anchor="ctr"/>
          <a:lstStyle/>
          <a:p>
            <a:endParaRPr lang="zh-CN" altLang="en-US"/>
          </a:p>
        </p:txBody>
      </p:sp>
      <p:sp>
        <p:nvSpPr>
          <p:cNvPr id="261124" name="AutoShape 4"/>
          <p:cNvSpPr>
            <a:spLocks noChangeArrowheads="1"/>
          </p:cNvSpPr>
          <p:nvPr/>
        </p:nvSpPr>
        <p:spPr bwMode="auto">
          <a:xfrm>
            <a:off x="3657600" y="1905000"/>
            <a:ext cx="2057400" cy="15240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2147483646 w 21600"/>
              <a:gd name="T9" fmla="*/ 2147483646 h 21600"/>
              <a:gd name="T10" fmla="*/ 2147483646 w 21600"/>
              <a:gd name="T11" fmla="*/ 2147483646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8682" y="5715"/>
                </a:moveTo>
                <a:cubicBezTo>
                  <a:pt x="16955" y="3037"/>
                  <a:pt x="13986" y="1420"/>
                  <a:pt x="10800" y="1420"/>
                </a:cubicBezTo>
                <a:cubicBezTo>
                  <a:pt x="6797" y="1419"/>
                  <a:pt x="3235" y="3960"/>
                  <a:pt x="1931" y="7744"/>
                </a:cubicBezTo>
                <a:lnTo>
                  <a:pt x="589" y="7282"/>
                </a:lnTo>
                <a:cubicBezTo>
                  <a:pt x="2090" y="2924"/>
                  <a:pt x="6191" y="-1"/>
                  <a:pt x="10800" y="0"/>
                </a:cubicBezTo>
                <a:cubicBezTo>
                  <a:pt x="14468" y="0"/>
                  <a:pt x="17886" y="1862"/>
                  <a:pt x="19875" y="4945"/>
                </a:cubicBezTo>
                <a:lnTo>
                  <a:pt x="22144" y="3482"/>
                </a:lnTo>
                <a:lnTo>
                  <a:pt x="21126" y="8195"/>
                </a:lnTo>
                <a:lnTo>
                  <a:pt x="16413" y="7178"/>
                </a:lnTo>
                <a:lnTo>
                  <a:pt x="18682" y="5715"/>
                </a:lnTo>
                <a:close/>
              </a:path>
            </a:pathLst>
          </a:custGeom>
          <a:solidFill>
            <a:srgbClr val="00FF00">
              <a:alpha val="50195"/>
            </a:srgbClr>
          </a:solidFill>
          <a:ln w="9525">
            <a:solidFill>
              <a:schemeClr val="tx2"/>
            </a:solidFill>
            <a:miter lim="800000"/>
            <a:headEnd type="none" w="sm" len="sm"/>
            <a:tailEnd type="none" w="sm" len="sm"/>
          </a:ln>
        </p:spPr>
        <p:txBody>
          <a:bodyPr wrap="none" lIns="92075" tIns="46038" rIns="92075" bIns="46038" anchor="ctr"/>
          <a:lstStyle/>
          <a:p>
            <a:endParaRPr lang="zh-CN" altLang="en-US"/>
          </a:p>
        </p:txBody>
      </p:sp>
      <p:sp>
        <p:nvSpPr>
          <p:cNvPr id="261125" name="AutoShape 5"/>
          <p:cNvSpPr>
            <a:spLocks noChangeArrowheads="1"/>
          </p:cNvSpPr>
          <p:nvPr/>
        </p:nvSpPr>
        <p:spPr bwMode="auto">
          <a:xfrm>
            <a:off x="3505200" y="2438400"/>
            <a:ext cx="2819400" cy="1447800"/>
          </a:xfrm>
          <a:custGeom>
            <a:avLst/>
            <a:gdLst>
              <a:gd name="T0" fmla="*/ 2147483646 w 21600"/>
              <a:gd name="T1" fmla="*/ 2147483646 h 21600"/>
              <a:gd name="T2" fmla="*/ 2147483646 w 21600"/>
              <a:gd name="T3" fmla="*/ 2147483646 h 21600"/>
              <a:gd name="T4" fmla="*/ 2147483646 w 21600"/>
              <a:gd name="T5" fmla="*/ 2147483646 h 21600"/>
              <a:gd name="T6" fmla="*/ 2147483646 w 21600"/>
              <a:gd name="T7" fmla="*/ 2147483646 h 21600"/>
              <a:gd name="T8" fmla="*/ 2147483646 w 21600"/>
              <a:gd name="T9" fmla="*/ 2147483646 h 21600"/>
              <a:gd name="T10" fmla="*/ 2147483646 w 21600"/>
              <a:gd name="T11" fmla="*/ 2147483646 h 21600"/>
              <a:gd name="T12" fmla="*/ 0 60000 65536"/>
              <a:gd name="T13" fmla="*/ 0 60000 65536"/>
              <a:gd name="T14" fmla="*/ 0 60000 65536"/>
              <a:gd name="T15" fmla="*/ 0 60000 65536"/>
              <a:gd name="T16" fmla="*/ 0 60000 65536"/>
              <a:gd name="T17" fmla="*/ 0 60000 65536"/>
              <a:gd name="T18" fmla="*/ 3163 w 21600"/>
              <a:gd name="T19" fmla="*/ 3163 h 21600"/>
              <a:gd name="T20" fmla="*/ 18437 w 21600"/>
              <a:gd name="T21" fmla="*/ 18437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9556" y="6134"/>
                </a:moveTo>
                <a:cubicBezTo>
                  <a:pt x="17832" y="2899"/>
                  <a:pt x="14465" y="878"/>
                  <a:pt x="10800" y="878"/>
                </a:cubicBezTo>
                <a:cubicBezTo>
                  <a:pt x="6154" y="877"/>
                  <a:pt x="2130" y="4101"/>
                  <a:pt x="1117" y="8634"/>
                </a:cubicBezTo>
                <a:lnTo>
                  <a:pt x="260" y="8443"/>
                </a:lnTo>
                <a:cubicBezTo>
                  <a:pt x="1363" y="3508"/>
                  <a:pt x="5743" y="-1"/>
                  <a:pt x="10800" y="0"/>
                </a:cubicBezTo>
                <a:cubicBezTo>
                  <a:pt x="14790" y="0"/>
                  <a:pt x="18455" y="2199"/>
                  <a:pt x="20331" y="5721"/>
                </a:cubicBezTo>
                <a:lnTo>
                  <a:pt x="22714" y="4451"/>
                </a:lnTo>
                <a:lnTo>
                  <a:pt x="21419" y="8697"/>
                </a:lnTo>
                <a:lnTo>
                  <a:pt x="17173" y="7403"/>
                </a:lnTo>
                <a:lnTo>
                  <a:pt x="19556" y="6134"/>
                </a:lnTo>
                <a:close/>
              </a:path>
            </a:pathLst>
          </a:custGeom>
          <a:solidFill>
            <a:srgbClr val="00FF00">
              <a:alpha val="50195"/>
            </a:srgbClr>
          </a:solidFill>
          <a:ln w="9525">
            <a:solidFill>
              <a:schemeClr val="tx2"/>
            </a:solidFill>
            <a:miter lim="800000"/>
            <a:headEnd type="none" w="sm" len="sm"/>
            <a:tailEnd type="none" w="sm" len="sm"/>
          </a:ln>
        </p:spPr>
        <p:txBody>
          <a:bodyPr wrap="none" lIns="92075" tIns="46038" rIns="92075" bIns="46038" anchor="ctr"/>
          <a:lstStyle/>
          <a:p>
            <a:endParaRPr lang="zh-CN" altLang="en-US"/>
          </a:p>
        </p:txBody>
      </p:sp>
      <p:sp>
        <p:nvSpPr>
          <p:cNvPr id="261126" name="Line 6"/>
          <p:cNvSpPr>
            <a:spLocks noChangeShapeType="1"/>
          </p:cNvSpPr>
          <p:nvPr/>
        </p:nvSpPr>
        <p:spPr bwMode="auto">
          <a:xfrm flipH="1">
            <a:off x="2819400" y="2057400"/>
            <a:ext cx="4191000" cy="457200"/>
          </a:xfrm>
          <a:prstGeom prst="line">
            <a:avLst/>
          </a:prstGeom>
          <a:noFill/>
          <a:ln w="76200">
            <a:solidFill>
              <a:srgbClr val="FF00FF"/>
            </a:solidFill>
            <a:prstDash val="sysDot"/>
            <a:round/>
            <a:headEnd type="none" w="sm" len="sm"/>
            <a:tailEnd type="triangle" w="med" len="lg"/>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261127" name="Line 7"/>
          <p:cNvSpPr>
            <a:spLocks noChangeShapeType="1"/>
          </p:cNvSpPr>
          <p:nvPr/>
        </p:nvSpPr>
        <p:spPr bwMode="auto">
          <a:xfrm flipH="1">
            <a:off x="2895600" y="3200400"/>
            <a:ext cx="4191000" cy="457200"/>
          </a:xfrm>
          <a:prstGeom prst="line">
            <a:avLst/>
          </a:prstGeom>
          <a:noFill/>
          <a:ln w="76200">
            <a:solidFill>
              <a:srgbClr val="FF00FF"/>
            </a:solidFill>
            <a:prstDash val="sysDot"/>
            <a:round/>
            <a:headEnd type="none" w="sm" len="sm"/>
            <a:tailEnd type="triangle" w="med" len="lg"/>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grpSp>
        <p:nvGrpSpPr>
          <p:cNvPr id="2" name="Group 11"/>
          <p:cNvGrpSpPr>
            <a:grpSpLocks/>
          </p:cNvGrpSpPr>
          <p:nvPr/>
        </p:nvGrpSpPr>
        <p:grpSpPr bwMode="auto">
          <a:xfrm>
            <a:off x="2057400" y="1295400"/>
            <a:ext cx="2133600" cy="1524000"/>
            <a:chOff x="1296" y="816"/>
            <a:chExt cx="1344" cy="960"/>
          </a:xfrm>
        </p:grpSpPr>
        <p:sp>
          <p:nvSpPr>
            <p:cNvPr id="38954" name="AutoShape 12"/>
            <p:cNvSpPr>
              <a:spLocks noChangeArrowheads="1"/>
            </p:cNvSpPr>
            <p:nvPr/>
          </p:nvSpPr>
          <p:spPr bwMode="auto">
            <a:xfrm>
              <a:off x="1296" y="816"/>
              <a:ext cx="872" cy="96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71 w 21600"/>
                <a:gd name="T19" fmla="*/ 3173 h 21600"/>
                <a:gd name="T20" fmla="*/ 18429 w 21600"/>
                <a:gd name="T21" fmla="*/ 18428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20171" y="7493"/>
                  </a:moveTo>
                  <a:cubicBezTo>
                    <a:pt x="18769" y="3519"/>
                    <a:pt x="15013" y="862"/>
                    <a:pt x="10800" y="862"/>
                  </a:cubicBezTo>
                  <a:cubicBezTo>
                    <a:pt x="5653" y="861"/>
                    <a:pt x="1358" y="4791"/>
                    <a:pt x="901" y="9917"/>
                  </a:cubicBezTo>
                  <a:lnTo>
                    <a:pt x="42" y="9840"/>
                  </a:lnTo>
                  <a:cubicBezTo>
                    <a:pt x="539" y="4269"/>
                    <a:pt x="5207" y="-1"/>
                    <a:pt x="10800" y="0"/>
                  </a:cubicBezTo>
                  <a:cubicBezTo>
                    <a:pt x="15379" y="0"/>
                    <a:pt x="19460" y="2887"/>
                    <a:pt x="20984" y="7206"/>
                  </a:cubicBezTo>
                  <a:lnTo>
                    <a:pt x="23530" y="6307"/>
                  </a:lnTo>
                  <a:lnTo>
                    <a:pt x="21620" y="10302"/>
                  </a:lnTo>
                  <a:lnTo>
                    <a:pt x="17625" y="8391"/>
                  </a:lnTo>
                  <a:lnTo>
                    <a:pt x="20171" y="7493"/>
                  </a:lnTo>
                  <a:close/>
                </a:path>
              </a:pathLst>
            </a:custGeom>
            <a:solidFill>
              <a:srgbClr val="0000FF">
                <a:alpha val="50195"/>
              </a:srgbClr>
            </a:solidFill>
            <a:ln w="9525">
              <a:solidFill>
                <a:schemeClr val="tx2"/>
              </a:solidFill>
              <a:miter lim="800000"/>
              <a:headEnd type="none" w="sm" len="sm"/>
              <a:tailEnd type="none" w="sm" len="sm"/>
            </a:ln>
          </p:spPr>
          <p:txBody>
            <a:bodyPr wrap="none" lIns="92075" tIns="46038" rIns="92075" bIns="46038" anchor="ctr"/>
            <a:lstStyle/>
            <a:p>
              <a:endParaRPr lang="zh-CN" altLang="en-US"/>
            </a:p>
          </p:txBody>
        </p:sp>
        <p:sp>
          <p:nvSpPr>
            <p:cNvPr id="38955" name="Line 13"/>
            <p:cNvSpPr>
              <a:spLocks noChangeShapeType="1"/>
            </p:cNvSpPr>
            <p:nvPr/>
          </p:nvSpPr>
          <p:spPr bwMode="auto">
            <a:xfrm>
              <a:off x="2160" y="1296"/>
              <a:ext cx="480" cy="0"/>
            </a:xfrm>
            <a:prstGeom prst="line">
              <a:avLst/>
            </a:prstGeom>
            <a:noFill/>
            <a:ln w="76200">
              <a:solidFill>
                <a:srgbClr val="008000"/>
              </a:solidFill>
              <a:round/>
              <a:headEnd type="none" w="sm" len="sm"/>
              <a:tailEnd type="triangle" w="sm" len="sm"/>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grpSp>
      <p:grpSp>
        <p:nvGrpSpPr>
          <p:cNvPr id="3" name="Group 14"/>
          <p:cNvGrpSpPr>
            <a:grpSpLocks/>
          </p:cNvGrpSpPr>
          <p:nvPr/>
        </p:nvGrpSpPr>
        <p:grpSpPr bwMode="auto">
          <a:xfrm>
            <a:off x="2514600" y="1981200"/>
            <a:ext cx="2133600" cy="1219200"/>
            <a:chOff x="1584" y="1248"/>
            <a:chExt cx="1344" cy="768"/>
          </a:xfrm>
        </p:grpSpPr>
        <p:sp>
          <p:nvSpPr>
            <p:cNvPr id="38952" name="AutoShape 15"/>
            <p:cNvSpPr>
              <a:spLocks noChangeArrowheads="1"/>
            </p:cNvSpPr>
            <p:nvPr/>
          </p:nvSpPr>
          <p:spPr bwMode="auto">
            <a:xfrm>
              <a:off x="1584" y="1248"/>
              <a:ext cx="576" cy="76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8937" y="7931"/>
                  </a:moveTo>
                  <a:cubicBezTo>
                    <a:pt x="17720" y="4480"/>
                    <a:pt x="14459" y="2172"/>
                    <a:pt x="10800" y="2172"/>
                  </a:cubicBezTo>
                  <a:cubicBezTo>
                    <a:pt x="6331" y="2171"/>
                    <a:pt x="2602" y="5583"/>
                    <a:pt x="2206" y="10033"/>
                  </a:cubicBezTo>
                  <a:lnTo>
                    <a:pt x="42" y="9840"/>
                  </a:lnTo>
                  <a:cubicBezTo>
                    <a:pt x="539" y="4269"/>
                    <a:pt x="5207" y="-1"/>
                    <a:pt x="10800" y="0"/>
                  </a:cubicBezTo>
                  <a:cubicBezTo>
                    <a:pt x="15380" y="0"/>
                    <a:pt x="19462" y="2889"/>
                    <a:pt x="20985" y="7209"/>
                  </a:cubicBezTo>
                  <a:lnTo>
                    <a:pt x="23531" y="6311"/>
                  </a:lnTo>
                  <a:lnTo>
                    <a:pt x="21220" y="11141"/>
                  </a:lnTo>
                  <a:lnTo>
                    <a:pt x="16390" y="8829"/>
                  </a:lnTo>
                  <a:lnTo>
                    <a:pt x="18937" y="7931"/>
                  </a:lnTo>
                  <a:close/>
                </a:path>
              </a:pathLst>
            </a:custGeom>
            <a:noFill/>
            <a:ln w="9525">
              <a:solidFill>
                <a:schemeClr val="tx2"/>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p>
              <a:endParaRPr lang="zh-CN" altLang="en-US"/>
            </a:p>
          </p:txBody>
        </p:sp>
        <p:sp>
          <p:nvSpPr>
            <p:cNvPr id="38953" name="Line 16"/>
            <p:cNvSpPr>
              <a:spLocks noChangeShapeType="1"/>
            </p:cNvSpPr>
            <p:nvPr/>
          </p:nvSpPr>
          <p:spPr bwMode="auto">
            <a:xfrm flipV="1">
              <a:off x="2256" y="1680"/>
              <a:ext cx="672" cy="0"/>
            </a:xfrm>
            <a:prstGeom prst="line">
              <a:avLst/>
            </a:prstGeom>
            <a:noFill/>
            <a:ln w="76200">
              <a:solidFill>
                <a:srgbClr val="008000"/>
              </a:solidFill>
              <a:round/>
              <a:headEnd type="none" w="sm" len="sm"/>
              <a:tailEnd type="triangle" w="sm" len="sm"/>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grpSp>
      <p:grpSp>
        <p:nvGrpSpPr>
          <p:cNvPr id="4" name="Group 17"/>
          <p:cNvGrpSpPr>
            <a:grpSpLocks/>
          </p:cNvGrpSpPr>
          <p:nvPr/>
        </p:nvGrpSpPr>
        <p:grpSpPr bwMode="auto">
          <a:xfrm>
            <a:off x="2057400" y="2514600"/>
            <a:ext cx="2057400" cy="1295400"/>
            <a:chOff x="1392" y="1584"/>
            <a:chExt cx="1296" cy="816"/>
          </a:xfrm>
        </p:grpSpPr>
        <p:sp>
          <p:nvSpPr>
            <p:cNvPr id="38950" name="AutoShape 18"/>
            <p:cNvSpPr>
              <a:spLocks noChangeArrowheads="1"/>
            </p:cNvSpPr>
            <p:nvPr/>
          </p:nvSpPr>
          <p:spPr bwMode="auto">
            <a:xfrm>
              <a:off x="1392" y="1584"/>
              <a:ext cx="816" cy="81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9296" y="7068"/>
                  </a:moveTo>
                  <a:cubicBezTo>
                    <a:pt x="17815" y="3696"/>
                    <a:pt x="14482" y="1520"/>
                    <a:pt x="10800" y="1520"/>
                  </a:cubicBezTo>
                  <a:cubicBezTo>
                    <a:pt x="5994" y="1519"/>
                    <a:pt x="1983" y="5188"/>
                    <a:pt x="1556" y="9975"/>
                  </a:cubicBezTo>
                  <a:lnTo>
                    <a:pt x="42" y="9840"/>
                  </a:lnTo>
                  <a:cubicBezTo>
                    <a:pt x="539" y="4269"/>
                    <a:pt x="5207" y="-1"/>
                    <a:pt x="10800" y="0"/>
                  </a:cubicBezTo>
                  <a:cubicBezTo>
                    <a:pt x="15085" y="0"/>
                    <a:pt x="18965" y="2533"/>
                    <a:pt x="20688" y="6456"/>
                  </a:cubicBezTo>
                  <a:lnTo>
                    <a:pt x="23160" y="5371"/>
                  </a:lnTo>
                  <a:lnTo>
                    <a:pt x="21383" y="9930"/>
                  </a:lnTo>
                  <a:lnTo>
                    <a:pt x="16824" y="8153"/>
                  </a:lnTo>
                  <a:lnTo>
                    <a:pt x="19296" y="7068"/>
                  </a:lnTo>
                  <a:close/>
                </a:path>
              </a:pathLst>
            </a:custGeom>
            <a:solidFill>
              <a:srgbClr val="FF0000">
                <a:alpha val="50195"/>
              </a:srgbClr>
            </a:solidFill>
            <a:ln w="9525">
              <a:solidFill>
                <a:schemeClr val="tx2"/>
              </a:solidFill>
              <a:miter lim="800000"/>
              <a:headEnd type="none" w="sm" len="sm"/>
              <a:tailEnd type="none" w="sm" len="sm"/>
            </a:ln>
          </p:spPr>
          <p:txBody>
            <a:bodyPr wrap="none" lIns="92075" tIns="46038" rIns="92075" bIns="46038" anchor="ctr"/>
            <a:lstStyle/>
            <a:p>
              <a:endParaRPr lang="zh-CN" altLang="en-US"/>
            </a:p>
          </p:txBody>
        </p:sp>
        <p:sp>
          <p:nvSpPr>
            <p:cNvPr id="38951" name="Line 19"/>
            <p:cNvSpPr>
              <a:spLocks noChangeShapeType="1"/>
            </p:cNvSpPr>
            <p:nvPr/>
          </p:nvSpPr>
          <p:spPr bwMode="auto">
            <a:xfrm>
              <a:off x="2208" y="2064"/>
              <a:ext cx="480" cy="0"/>
            </a:xfrm>
            <a:prstGeom prst="line">
              <a:avLst/>
            </a:prstGeom>
            <a:noFill/>
            <a:ln w="76200">
              <a:solidFill>
                <a:srgbClr val="008000"/>
              </a:solidFill>
              <a:round/>
              <a:headEnd type="none" w="sm" len="sm"/>
              <a:tailEnd type="triangle" w="sm" len="sm"/>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grpSp>
      <p:grpSp>
        <p:nvGrpSpPr>
          <p:cNvPr id="5" name="Group 20"/>
          <p:cNvGrpSpPr>
            <a:grpSpLocks/>
          </p:cNvGrpSpPr>
          <p:nvPr/>
        </p:nvGrpSpPr>
        <p:grpSpPr bwMode="auto">
          <a:xfrm>
            <a:off x="2514600" y="3048000"/>
            <a:ext cx="2057400" cy="1219200"/>
            <a:chOff x="1584" y="1920"/>
            <a:chExt cx="1296" cy="768"/>
          </a:xfrm>
        </p:grpSpPr>
        <p:sp>
          <p:nvSpPr>
            <p:cNvPr id="38948" name="AutoShape 21"/>
            <p:cNvSpPr>
              <a:spLocks noChangeArrowheads="1"/>
            </p:cNvSpPr>
            <p:nvPr/>
          </p:nvSpPr>
          <p:spPr bwMode="auto">
            <a:xfrm>
              <a:off x="1584" y="1920"/>
              <a:ext cx="624" cy="768"/>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8518" y="6581"/>
                  </a:moveTo>
                  <a:cubicBezTo>
                    <a:pt x="16975" y="3759"/>
                    <a:pt x="14016" y="2004"/>
                    <a:pt x="10800" y="2004"/>
                  </a:cubicBezTo>
                  <a:cubicBezTo>
                    <a:pt x="6244" y="2003"/>
                    <a:pt x="2443" y="5481"/>
                    <a:pt x="2038" y="10018"/>
                  </a:cubicBezTo>
                  <a:lnTo>
                    <a:pt x="42" y="9840"/>
                  </a:lnTo>
                  <a:cubicBezTo>
                    <a:pt x="539" y="4269"/>
                    <a:pt x="5207" y="-1"/>
                    <a:pt x="10800" y="0"/>
                  </a:cubicBezTo>
                  <a:cubicBezTo>
                    <a:pt x="14748" y="0"/>
                    <a:pt x="18382" y="2155"/>
                    <a:pt x="20276" y="5620"/>
                  </a:cubicBezTo>
                  <a:lnTo>
                    <a:pt x="22646" y="4325"/>
                  </a:lnTo>
                  <a:lnTo>
                    <a:pt x="21173" y="9348"/>
                  </a:lnTo>
                  <a:lnTo>
                    <a:pt x="16149" y="7876"/>
                  </a:lnTo>
                  <a:lnTo>
                    <a:pt x="18518" y="6581"/>
                  </a:lnTo>
                  <a:close/>
                </a:path>
              </a:pathLst>
            </a:custGeom>
            <a:solidFill>
              <a:srgbClr val="FF0000">
                <a:alpha val="50195"/>
              </a:srgbClr>
            </a:solidFill>
            <a:ln w="9525">
              <a:solidFill>
                <a:schemeClr val="tx2"/>
              </a:solidFill>
              <a:miter lim="800000"/>
              <a:headEnd type="none" w="sm" len="sm"/>
              <a:tailEnd type="none" w="sm" len="sm"/>
            </a:ln>
          </p:spPr>
          <p:txBody>
            <a:bodyPr wrap="none" lIns="92075" tIns="46038" rIns="92075" bIns="46038" anchor="ctr"/>
            <a:lstStyle/>
            <a:p>
              <a:endParaRPr lang="zh-CN" altLang="en-US"/>
            </a:p>
          </p:txBody>
        </p:sp>
        <p:sp>
          <p:nvSpPr>
            <p:cNvPr id="38949" name="Line 22"/>
            <p:cNvSpPr>
              <a:spLocks noChangeShapeType="1"/>
            </p:cNvSpPr>
            <p:nvPr/>
          </p:nvSpPr>
          <p:spPr bwMode="auto">
            <a:xfrm flipV="1">
              <a:off x="2256" y="2400"/>
              <a:ext cx="624" cy="0"/>
            </a:xfrm>
            <a:prstGeom prst="line">
              <a:avLst/>
            </a:prstGeom>
            <a:noFill/>
            <a:ln w="76200">
              <a:solidFill>
                <a:srgbClr val="008000"/>
              </a:solidFill>
              <a:round/>
              <a:headEnd type="none" w="sm" len="sm"/>
              <a:tailEnd type="triangle" w="sm" len="sm"/>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grpSp>
      <p:grpSp>
        <p:nvGrpSpPr>
          <p:cNvPr id="6" name="Group 23"/>
          <p:cNvGrpSpPr>
            <a:grpSpLocks/>
          </p:cNvGrpSpPr>
          <p:nvPr/>
        </p:nvGrpSpPr>
        <p:grpSpPr bwMode="auto">
          <a:xfrm>
            <a:off x="6011863" y="1268413"/>
            <a:ext cx="2133600" cy="1524000"/>
            <a:chOff x="3936" y="768"/>
            <a:chExt cx="1344" cy="960"/>
          </a:xfrm>
        </p:grpSpPr>
        <p:sp>
          <p:nvSpPr>
            <p:cNvPr id="38946" name="AutoShape 24"/>
            <p:cNvSpPr>
              <a:spLocks noChangeArrowheads="1"/>
            </p:cNvSpPr>
            <p:nvPr/>
          </p:nvSpPr>
          <p:spPr bwMode="auto">
            <a:xfrm>
              <a:off x="3936" y="768"/>
              <a:ext cx="528" cy="960"/>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73 h 21600"/>
                <a:gd name="T20" fmla="*/ 18450 w 21600"/>
                <a:gd name="T21" fmla="*/ 18428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9513" y="8595"/>
                  </a:moveTo>
                  <a:cubicBezTo>
                    <a:pt x="18503" y="4606"/>
                    <a:pt x="14914" y="1812"/>
                    <a:pt x="10800" y="1812"/>
                  </a:cubicBezTo>
                  <a:cubicBezTo>
                    <a:pt x="6373" y="1811"/>
                    <a:pt x="2606" y="5034"/>
                    <a:pt x="1920" y="9407"/>
                  </a:cubicBezTo>
                  <a:lnTo>
                    <a:pt x="130" y="9127"/>
                  </a:lnTo>
                  <a:cubicBezTo>
                    <a:pt x="954" y="3872"/>
                    <a:pt x="5481" y="-1"/>
                    <a:pt x="10800" y="0"/>
                  </a:cubicBezTo>
                  <a:cubicBezTo>
                    <a:pt x="15744" y="0"/>
                    <a:pt x="20057" y="3357"/>
                    <a:pt x="21270" y="8150"/>
                  </a:cubicBezTo>
                  <a:lnTo>
                    <a:pt x="23887" y="7488"/>
                  </a:lnTo>
                  <a:lnTo>
                    <a:pt x="21276" y="11868"/>
                  </a:lnTo>
                  <a:lnTo>
                    <a:pt x="16895" y="9257"/>
                  </a:lnTo>
                  <a:lnTo>
                    <a:pt x="19513" y="8595"/>
                  </a:lnTo>
                  <a:close/>
                </a:path>
              </a:pathLst>
            </a:custGeom>
            <a:solidFill>
              <a:srgbClr val="0000FF">
                <a:alpha val="50195"/>
              </a:srgbClr>
            </a:solidFill>
            <a:ln w="9525">
              <a:solidFill>
                <a:schemeClr val="tx2"/>
              </a:solidFill>
              <a:miter lim="800000"/>
              <a:headEnd type="none" w="sm" len="sm"/>
              <a:tailEnd type="none" w="sm" len="sm"/>
            </a:ln>
          </p:spPr>
          <p:txBody>
            <a:bodyPr wrap="none" lIns="92075" tIns="46038" rIns="92075" bIns="46038" anchor="ctr"/>
            <a:lstStyle/>
            <a:p>
              <a:endParaRPr lang="zh-CN" altLang="en-US"/>
            </a:p>
          </p:txBody>
        </p:sp>
        <p:sp>
          <p:nvSpPr>
            <p:cNvPr id="38947" name="Line 25"/>
            <p:cNvSpPr>
              <a:spLocks noChangeShapeType="1"/>
            </p:cNvSpPr>
            <p:nvPr/>
          </p:nvSpPr>
          <p:spPr bwMode="auto">
            <a:xfrm>
              <a:off x="4464" y="1296"/>
              <a:ext cx="816" cy="0"/>
            </a:xfrm>
            <a:prstGeom prst="line">
              <a:avLst/>
            </a:prstGeom>
            <a:noFill/>
            <a:ln w="76200">
              <a:solidFill>
                <a:srgbClr val="008000"/>
              </a:solidFill>
              <a:round/>
              <a:headEnd type="none" w="sm" len="sm"/>
              <a:tailEnd type="triangle" w="sm" len="sm"/>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grpSp>
      <p:grpSp>
        <p:nvGrpSpPr>
          <p:cNvPr id="7" name="Group 26"/>
          <p:cNvGrpSpPr>
            <a:grpSpLocks/>
          </p:cNvGrpSpPr>
          <p:nvPr/>
        </p:nvGrpSpPr>
        <p:grpSpPr bwMode="auto">
          <a:xfrm>
            <a:off x="5867400" y="1981200"/>
            <a:ext cx="1828800" cy="1295400"/>
            <a:chOff x="3744" y="1248"/>
            <a:chExt cx="1152" cy="816"/>
          </a:xfrm>
        </p:grpSpPr>
        <p:sp>
          <p:nvSpPr>
            <p:cNvPr id="38944" name="AutoShape 27"/>
            <p:cNvSpPr>
              <a:spLocks noChangeArrowheads="1"/>
            </p:cNvSpPr>
            <p:nvPr/>
          </p:nvSpPr>
          <p:spPr bwMode="auto">
            <a:xfrm>
              <a:off x="3744" y="1248"/>
              <a:ext cx="672" cy="81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8513" y="6194"/>
                  </a:moveTo>
                  <a:cubicBezTo>
                    <a:pt x="16892" y="3478"/>
                    <a:pt x="13962" y="1816"/>
                    <a:pt x="10800" y="1816"/>
                  </a:cubicBezTo>
                  <a:cubicBezTo>
                    <a:pt x="6375" y="1815"/>
                    <a:pt x="2609" y="5037"/>
                    <a:pt x="1924" y="9408"/>
                  </a:cubicBezTo>
                  <a:lnTo>
                    <a:pt x="130" y="9127"/>
                  </a:lnTo>
                  <a:cubicBezTo>
                    <a:pt x="954" y="3872"/>
                    <a:pt x="5481" y="-1"/>
                    <a:pt x="10800" y="0"/>
                  </a:cubicBezTo>
                  <a:cubicBezTo>
                    <a:pt x="14601" y="0"/>
                    <a:pt x="18123" y="1999"/>
                    <a:pt x="20072" y="5263"/>
                  </a:cubicBezTo>
                  <a:lnTo>
                    <a:pt x="22390" y="3879"/>
                  </a:lnTo>
                  <a:lnTo>
                    <a:pt x="21143" y="8826"/>
                  </a:lnTo>
                  <a:lnTo>
                    <a:pt x="16195" y="7578"/>
                  </a:lnTo>
                  <a:lnTo>
                    <a:pt x="18513" y="6194"/>
                  </a:lnTo>
                  <a:close/>
                </a:path>
              </a:pathLst>
            </a:custGeom>
            <a:solidFill>
              <a:srgbClr val="FF0000">
                <a:alpha val="50195"/>
              </a:srgbClr>
            </a:solidFill>
            <a:ln w="9525">
              <a:solidFill>
                <a:schemeClr val="tx2"/>
              </a:solidFill>
              <a:miter lim="800000"/>
              <a:headEnd type="none" w="sm" len="sm"/>
              <a:tailEnd type="none" w="sm" len="sm"/>
            </a:ln>
          </p:spPr>
          <p:txBody>
            <a:bodyPr wrap="none" lIns="92075" tIns="46038" rIns="92075" bIns="46038" anchor="ctr"/>
            <a:lstStyle/>
            <a:p>
              <a:endParaRPr lang="zh-CN" altLang="en-US"/>
            </a:p>
          </p:txBody>
        </p:sp>
        <p:sp>
          <p:nvSpPr>
            <p:cNvPr id="38945" name="Line 28"/>
            <p:cNvSpPr>
              <a:spLocks noChangeShapeType="1"/>
            </p:cNvSpPr>
            <p:nvPr/>
          </p:nvSpPr>
          <p:spPr bwMode="auto">
            <a:xfrm flipV="1">
              <a:off x="4560" y="1680"/>
              <a:ext cx="336" cy="0"/>
            </a:xfrm>
            <a:prstGeom prst="line">
              <a:avLst/>
            </a:prstGeom>
            <a:noFill/>
            <a:ln w="76200">
              <a:solidFill>
                <a:srgbClr val="008000"/>
              </a:solidFill>
              <a:round/>
              <a:headEnd type="none" w="sm" len="sm"/>
              <a:tailEnd type="triangle" w="sm" len="sm"/>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grpSp>
      <p:sp>
        <p:nvSpPr>
          <p:cNvPr id="261149" name="Line 29"/>
          <p:cNvSpPr>
            <a:spLocks noChangeShapeType="1"/>
          </p:cNvSpPr>
          <p:nvPr/>
        </p:nvSpPr>
        <p:spPr bwMode="auto">
          <a:xfrm flipH="1">
            <a:off x="2209800" y="2590800"/>
            <a:ext cx="4876800" cy="533400"/>
          </a:xfrm>
          <a:prstGeom prst="line">
            <a:avLst/>
          </a:prstGeom>
          <a:noFill/>
          <a:ln w="76200">
            <a:solidFill>
              <a:srgbClr val="FF00FF"/>
            </a:solidFill>
            <a:prstDash val="sysDot"/>
            <a:round/>
            <a:headEnd type="none" w="sm" len="sm"/>
            <a:tailEnd type="triangle" w="med" len="lg"/>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grpSp>
        <p:nvGrpSpPr>
          <p:cNvPr id="8" name="Group 30"/>
          <p:cNvGrpSpPr>
            <a:grpSpLocks/>
          </p:cNvGrpSpPr>
          <p:nvPr/>
        </p:nvGrpSpPr>
        <p:grpSpPr bwMode="auto">
          <a:xfrm>
            <a:off x="6084888" y="2492375"/>
            <a:ext cx="2133600" cy="1295400"/>
            <a:chOff x="3984" y="1536"/>
            <a:chExt cx="1344" cy="816"/>
          </a:xfrm>
        </p:grpSpPr>
        <p:sp>
          <p:nvSpPr>
            <p:cNvPr id="38942" name="AutoShape 31"/>
            <p:cNvSpPr>
              <a:spLocks noChangeArrowheads="1"/>
            </p:cNvSpPr>
            <p:nvPr/>
          </p:nvSpPr>
          <p:spPr bwMode="auto">
            <a:xfrm>
              <a:off x="3984" y="1536"/>
              <a:ext cx="480" cy="81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7324" y="6194"/>
                  </a:moveTo>
                  <a:cubicBezTo>
                    <a:pt x="15827" y="4074"/>
                    <a:pt x="13394" y="2814"/>
                    <a:pt x="10800" y="2814"/>
                  </a:cubicBezTo>
                  <a:cubicBezTo>
                    <a:pt x="6867" y="2813"/>
                    <a:pt x="3519" y="5677"/>
                    <a:pt x="2910" y="9562"/>
                  </a:cubicBezTo>
                  <a:lnTo>
                    <a:pt x="130" y="9127"/>
                  </a:lnTo>
                  <a:cubicBezTo>
                    <a:pt x="954" y="3872"/>
                    <a:pt x="5481" y="-1"/>
                    <a:pt x="10800" y="0"/>
                  </a:cubicBezTo>
                  <a:cubicBezTo>
                    <a:pt x="14309" y="0"/>
                    <a:pt x="17599" y="1704"/>
                    <a:pt x="19623" y="4571"/>
                  </a:cubicBezTo>
                  <a:lnTo>
                    <a:pt x="21828" y="3014"/>
                  </a:lnTo>
                  <a:lnTo>
                    <a:pt x="20841" y="8738"/>
                  </a:lnTo>
                  <a:lnTo>
                    <a:pt x="15118" y="7751"/>
                  </a:lnTo>
                  <a:lnTo>
                    <a:pt x="17324" y="6194"/>
                  </a:lnTo>
                  <a:close/>
                </a:path>
              </a:pathLst>
            </a:custGeom>
            <a:solidFill>
              <a:srgbClr val="FF0000">
                <a:alpha val="50195"/>
              </a:srgbClr>
            </a:solidFill>
            <a:ln w="9525">
              <a:solidFill>
                <a:schemeClr val="tx2"/>
              </a:solidFill>
              <a:miter lim="800000"/>
              <a:headEnd type="none" w="sm" len="sm"/>
              <a:tailEnd type="none" w="sm" len="sm"/>
            </a:ln>
          </p:spPr>
          <p:txBody>
            <a:bodyPr wrap="none" lIns="92075" tIns="46038" rIns="92075" bIns="46038" anchor="ctr"/>
            <a:lstStyle/>
            <a:p>
              <a:endParaRPr lang="zh-CN" altLang="en-US"/>
            </a:p>
          </p:txBody>
        </p:sp>
        <p:sp>
          <p:nvSpPr>
            <p:cNvPr id="38943" name="Line 32"/>
            <p:cNvSpPr>
              <a:spLocks noChangeShapeType="1"/>
            </p:cNvSpPr>
            <p:nvPr/>
          </p:nvSpPr>
          <p:spPr bwMode="auto">
            <a:xfrm>
              <a:off x="4512" y="2064"/>
              <a:ext cx="816" cy="0"/>
            </a:xfrm>
            <a:prstGeom prst="line">
              <a:avLst/>
            </a:prstGeom>
            <a:noFill/>
            <a:ln w="76200">
              <a:solidFill>
                <a:srgbClr val="008000"/>
              </a:solidFill>
              <a:round/>
              <a:headEnd type="none" w="sm" len="sm"/>
              <a:tailEnd type="triangle" w="sm" len="sm"/>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grpSp>
      <p:grpSp>
        <p:nvGrpSpPr>
          <p:cNvPr id="9" name="Group 33"/>
          <p:cNvGrpSpPr>
            <a:grpSpLocks/>
          </p:cNvGrpSpPr>
          <p:nvPr/>
        </p:nvGrpSpPr>
        <p:grpSpPr bwMode="auto">
          <a:xfrm>
            <a:off x="5867400" y="3048000"/>
            <a:ext cx="1981200" cy="1295400"/>
            <a:chOff x="3696" y="1920"/>
            <a:chExt cx="1248" cy="816"/>
          </a:xfrm>
        </p:grpSpPr>
        <p:sp>
          <p:nvSpPr>
            <p:cNvPr id="38940" name="AutoShape 34"/>
            <p:cNvSpPr>
              <a:spLocks noChangeArrowheads="1"/>
            </p:cNvSpPr>
            <p:nvPr/>
          </p:nvSpPr>
          <p:spPr bwMode="auto">
            <a:xfrm>
              <a:off x="3696" y="1920"/>
              <a:ext cx="672" cy="81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60000 65536"/>
                <a:gd name="T13" fmla="*/ 0 60000 65536"/>
                <a:gd name="T14" fmla="*/ 0 60000 65536"/>
                <a:gd name="T15" fmla="*/ 0 60000 65536"/>
                <a:gd name="T16" fmla="*/ 0 60000 65536"/>
                <a:gd name="T17" fmla="*/ 0 60000 65536"/>
                <a:gd name="T18" fmla="*/ 3150 w 21600"/>
                <a:gd name="T19" fmla="*/ 3150 h 21600"/>
                <a:gd name="T20" fmla="*/ 18450 w 21600"/>
                <a:gd name="T21" fmla="*/ 18450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8513" y="6194"/>
                  </a:moveTo>
                  <a:cubicBezTo>
                    <a:pt x="16892" y="3478"/>
                    <a:pt x="13962" y="1816"/>
                    <a:pt x="10800" y="1816"/>
                  </a:cubicBezTo>
                  <a:cubicBezTo>
                    <a:pt x="6375" y="1815"/>
                    <a:pt x="2609" y="5037"/>
                    <a:pt x="1924" y="9408"/>
                  </a:cubicBezTo>
                  <a:lnTo>
                    <a:pt x="130" y="9127"/>
                  </a:lnTo>
                  <a:cubicBezTo>
                    <a:pt x="954" y="3872"/>
                    <a:pt x="5481" y="-1"/>
                    <a:pt x="10800" y="0"/>
                  </a:cubicBezTo>
                  <a:cubicBezTo>
                    <a:pt x="14601" y="0"/>
                    <a:pt x="18123" y="1999"/>
                    <a:pt x="20072" y="5263"/>
                  </a:cubicBezTo>
                  <a:lnTo>
                    <a:pt x="22390" y="3879"/>
                  </a:lnTo>
                  <a:lnTo>
                    <a:pt x="21143" y="8826"/>
                  </a:lnTo>
                  <a:lnTo>
                    <a:pt x="16195" y="7578"/>
                  </a:lnTo>
                  <a:lnTo>
                    <a:pt x="18513" y="6194"/>
                  </a:lnTo>
                  <a:close/>
                </a:path>
              </a:pathLst>
            </a:custGeom>
            <a:solidFill>
              <a:srgbClr val="FF0000">
                <a:alpha val="50195"/>
              </a:srgbClr>
            </a:solidFill>
            <a:ln w="9525">
              <a:solidFill>
                <a:schemeClr val="tx2"/>
              </a:solidFill>
              <a:miter lim="800000"/>
              <a:headEnd type="none" w="sm" len="sm"/>
              <a:tailEnd type="none" w="sm" len="sm"/>
            </a:ln>
          </p:spPr>
          <p:txBody>
            <a:bodyPr wrap="none" lIns="92075" tIns="46038" rIns="92075" bIns="46038" anchor="ctr"/>
            <a:lstStyle/>
            <a:p>
              <a:endParaRPr lang="zh-CN" altLang="en-US"/>
            </a:p>
          </p:txBody>
        </p:sp>
        <p:sp>
          <p:nvSpPr>
            <p:cNvPr id="38941" name="Line 35"/>
            <p:cNvSpPr>
              <a:spLocks noChangeShapeType="1"/>
            </p:cNvSpPr>
            <p:nvPr/>
          </p:nvSpPr>
          <p:spPr bwMode="auto">
            <a:xfrm flipV="1">
              <a:off x="4560" y="2400"/>
              <a:ext cx="384" cy="0"/>
            </a:xfrm>
            <a:prstGeom prst="line">
              <a:avLst/>
            </a:prstGeom>
            <a:noFill/>
            <a:ln w="76200">
              <a:solidFill>
                <a:srgbClr val="008000"/>
              </a:solidFill>
              <a:round/>
              <a:headEnd type="none" w="sm" len="sm"/>
              <a:tailEnd type="triangle" w="sm" len="sm"/>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grpSp>
      <p:grpSp>
        <p:nvGrpSpPr>
          <p:cNvPr id="10" name="Group 36"/>
          <p:cNvGrpSpPr>
            <a:grpSpLocks/>
          </p:cNvGrpSpPr>
          <p:nvPr/>
        </p:nvGrpSpPr>
        <p:grpSpPr bwMode="auto">
          <a:xfrm>
            <a:off x="914400" y="5029200"/>
            <a:ext cx="3581400" cy="990600"/>
            <a:chOff x="576" y="3168"/>
            <a:chExt cx="2256" cy="624"/>
          </a:xfrm>
        </p:grpSpPr>
        <p:grpSp>
          <p:nvGrpSpPr>
            <p:cNvPr id="38934" name="Group 37"/>
            <p:cNvGrpSpPr>
              <a:grpSpLocks/>
            </p:cNvGrpSpPr>
            <p:nvPr/>
          </p:nvGrpSpPr>
          <p:grpSpPr bwMode="auto">
            <a:xfrm>
              <a:off x="576" y="3168"/>
              <a:ext cx="2256" cy="384"/>
              <a:chOff x="576" y="2928"/>
              <a:chExt cx="2256" cy="384"/>
            </a:xfrm>
          </p:grpSpPr>
          <p:sp>
            <p:nvSpPr>
              <p:cNvPr id="38936" name="Line 38"/>
              <p:cNvSpPr>
                <a:spLocks noChangeShapeType="1"/>
              </p:cNvSpPr>
              <p:nvPr/>
            </p:nvSpPr>
            <p:spPr bwMode="auto">
              <a:xfrm>
                <a:off x="576" y="2976"/>
                <a:ext cx="384" cy="0"/>
              </a:xfrm>
              <a:prstGeom prst="line">
                <a:avLst/>
              </a:prstGeom>
              <a:noFill/>
              <a:ln w="50800">
                <a:solidFill>
                  <a:srgbClr val="0000FF"/>
                </a:solidFill>
                <a:round/>
                <a:headEnd type="none" w="sm" len="sm"/>
                <a:tailEnd type="triangle" w="lg" len="lg"/>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38937" name="Line 39"/>
              <p:cNvSpPr>
                <a:spLocks noChangeShapeType="1"/>
              </p:cNvSpPr>
              <p:nvPr/>
            </p:nvSpPr>
            <p:spPr bwMode="auto">
              <a:xfrm>
                <a:off x="576" y="3264"/>
                <a:ext cx="384" cy="0"/>
              </a:xfrm>
              <a:prstGeom prst="line">
                <a:avLst/>
              </a:prstGeom>
              <a:noFill/>
              <a:ln w="50800">
                <a:solidFill>
                  <a:srgbClr val="FF0000"/>
                </a:solidFill>
                <a:round/>
                <a:headEnd type="none" w="sm" len="sm"/>
                <a:tailEnd type="triangle" w="lg" len="lg"/>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38938" name="Line 40"/>
              <p:cNvSpPr>
                <a:spLocks noChangeShapeType="1"/>
              </p:cNvSpPr>
              <p:nvPr/>
            </p:nvSpPr>
            <p:spPr bwMode="auto">
              <a:xfrm>
                <a:off x="2448" y="2928"/>
                <a:ext cx="384" cy="0"/>
              </a:xfrm>
              <a:prstGeom prst="line">
                <a:avLst/>
              </a:prstGeom>
              <a:noFill/>
              <a:ln w="50800">
                <a:solidFill>
                  <a:srgbClr val="00FF00"/>
                </a:solidFill>
                <a:round/>
                <a:headEnd type="none" w="sm" len="sm"/>
                <a:tailEnd type="triangle" w="lg" len="lg"/>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sp>
            <p:nvSpPr>
              <p:cNvPr id="38939" name="Line 41"/>
              <p:cNvSpPr>
                <a:spLocks noChangeShapeType="1"/>
              </p:cNvSpPr>
              <p:nvPr/>
            </p:nvSpPr>
            <p:spPr bwMode="auto">
              <a:xfrm>
                <a:off x="2448" y="3312"/>
                <a:ext cx="384" cy="0"/>
              </a:xfrm>
              <a:prstGeom prst="line">
                <a:avLst/>
              </a:prstGeom>
              <a:noFill/>
              <a:ln w="50800">
                <a:solidFill>
                  <a:srgbClr val="FF00FF"/>
                </a:solidFill>
                <a:round/>
                <a:headEnd type="none" w="sm" len="sm"/>
                <a:tailEnd type="triangle" w="lg" len="lg"/>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grpSp>
        <p:sp>
          <p:nvSpPr>
            <p:cNvPr id="38935" name="Line 42"/>
            <p:cNvSpPr>
              <a:spLocks noChangeShapeType="1"/>
            </p:cNvSpPr>
            <p:nvPr/>
          </p:nvSpPr>
          <p:spPr bwMode="auto">
            <a:xfrm>
              <a:off x="576" y="3792"/>
              <a:ext cx="336" cy="0"/>
            </a:xfrm>
            <a:prstGeom prst="line">
              <a:avLst/>
            </a:prstGeom>
            <a:noFill/>
            <a:ln w="76200">
              <a:solidFill>
                <a:srgbClr val="008000"/>
              </a:solidFill>
              <a:round/>
              <a:headEnd type="none" w="sm" len="sm"/>
              <a:tailEnd type="triangle" w="med" len="med"/>
            </a:ln>
            <a:extLst>
              <a:ext uri="{909E8E84-426E-40DD-AFC4-6F175D3DCCD1}">
                <a14:hiddenFill xmlns:a14="http://schemas.microsoft.com/office/drawing/2010/main">
                  <a:noFill/>
                </a14:hiddenFill>
              </a:ext>
            </a:extLst>
          </p:spPr>
          <p:txBody>
            <a:bodyPr wrap="none" lIns="92075" tIns="46038" rIns="92075" bIns="46038" anchor="ctr"/>
            <a:lstStyle/>
            <a:p>
              <a:endParaRPr lang="zh-CN" altLang="en-US"/>
            </a:p>
          </p:txBody>
        </p:sp>
      </p:grpSp>
      <p:sp>
        <p:nvSpPr>
          <p:cNvPr id="38933" name="Rectangle 141"/>
          <p:cNvSpPr>
            <a:spLocks noChangeArrowheads="1"/>
          </p:cNvSpPr>
          <p:nvPr/>
        </p:nvSpPr>
        <p:spPr bwMode="white">
          <a:xfrm>
            <a:off x="1692275" y="4437063"/>
            <a:ext cx="6983413" cy="187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64" tIns="46033" rIns="92064" bIns="46033"/>
          <a:lstStyle>
            <a:lvl1pPr marL="342900" indent="-342900">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tx2"/>
              </a:buClr>
              <a:buSzTx/>
              <a:buFont typeface="Wingdings" panose="05000000000000000000" pitchFamily="2" charset="2"/>
              <a:buNone/>
            </a:pPr>
            <a:r>
              <a:rPr kumimoji="0" lang="zh-CN" altLang="en-US" sz="2400">
                <a:latin typeface="Arial" panose="020B0604020202020204" pitchFamily="34" charset="0"/>
              </a:rPr>
              <a:t>粗体字表示本次预测</a:t>
            </a:r>
          </a:p>
          <a:p>
            <a:pPr eaLnBrk="1" hangingPunct="1">
              <a:buClr>
                <a:schemeClr val="tx2"/>
              </a:buClr>
              <a:buSzTx/>
              <a:buFont typeface="Wingdings" panose="05000000000000000000" pitchFamily="2" charset="2"/>
              <a:buNone/>
            </a:pPr>
            <a:r>
              <a:rPr kumimoji="0" lang="zh-CN" altLang="en-US" sz="2400">
                <a:latin typeface="Arial" panose="020B0604020202020204" pitchFamily="34" charset="0"/>
              </a:rPr>
              <a:t>预测出错                     </a:t>
            </a:r>
            <a:r>
              <a:rPr kumimoji="0" lang="en-US" altLang="zh-CN" sz="2400">
                <a:latin typeface="Arial" panose="020B0604020202020204" pitchFamily="34" charset="0"/>
              </a:rPr>
              <a:t>b1</a:t>
            </a:r>
            <a:r>
              <a:rPr kumimoji="0" lang="zh-CN" altLang="en-US" sz="2400">
                <a:latin typeface="Arial" panose="020B0604020202020204" pitchFamily="34" charset="0"/>
              </a:rPr>
              <a:t>动作与</a:t>
            </a:r>
            <a:r>
              <a:rPr kumimoji="0" lang="en-US" altLang="zh-CN" sz="2400">
                <a:latin typeface="Arial" panose="020B0604020202020204" pitchFamily="34" charset="0"/>
              </a:rPr>
              <a:t>b2</a:t>
            </a:r>
            <a:r>
              <a:rPr kumimoji="0" lang="zh-CN" altLang="en-US" sz="2400">
                <a:latin typeface="Arial" panose="020B0604020202020204" pitchFamily="34" charset="0"/>
              </a:rPr>
              <a:t>预测值选用关系</a:t>
            </a:r>
          </a:p>
          <a:p>
            <a:pPr eaLnBrk="1" hangingPunct="1">
              <a:buClr>
                <a:schemeClr val="tx2"/>
              </a:buClr>
              <a:buSzTx/>
              <a:buFont typeface="Wingdings" panose="05000000000000000000" pitchFamily="2" charset="2"/>
              <a:buNone/>
            </a:pPr>
            <a:r>
              <a:rPr kumimoji="0" lang="zh-CN" altLang="en-US" sz="2400">
                <a:latin typeface="Arial" panose="020B0604020202020204" pitchFamily="34" charset="0"/>
              </a:rPr>
              <a:t>预测正确                     </a:t>
            </a:r>
            <a:r>
              <a:rPr kumimoji="0" lang="en-US" altLang="zh-CN" sz="2400">
                <a:latin typeface="Arial" panose="020B0604020202020204" pitchFamily="34" charset="0"/>
              </a:rPr>
              <a:t>b2</a:t>
            </a:r>
            <a:r>
              <a:rPr kumimoji="0" lang="zh-CN" altLang="en-US" sz="2400">
                <a:latin typeface="Arial" panose="020B0604020202020204" pitchFamily="34" charset="0"/>
              </a:rPr>
              <a:t>动作与</a:t>
            </a:r>
            <a:r>
              <a:rPr kumimoji="0" lang="en-US" altLang="zh-CN" sz="2400">
                <a:latin typeface="Arial" panose="020B0604020202020204" pitchFamily="34" charset="0"/>
              </a:rPr>
              <a:t>b1</a:t>
            </a:r>
            <a:r>
              <a:rPr kumimoji="0" lang="zh-CN" altLang="en-US" sz="2400">
                <a:latin typeface="Arial" panose="020B0604020202020204" pitchFamily="34" charset="0"/>
              </a:rPr>
              <a:t>预测值选用关系</a:t>
            </a:r>
          </a:p>
          <a:p>
            <a:pPr eaLnBrk="1" hangingPunct="1">
              <a:buClr>
                <a:schemeClr val="tx2"/>
              </a:buClr>
              <a:buSzTx/>
              <a:buFont typeface="Wingdings" panose="05000000000000000000" pitchFamily="2" charset="2"/>
              <a:buNone/>
            </a:pPr>
            <a:r>
              <a:rPr kumimoji="0" lang="zh-CN" altLang="en-US" sz="2400">
                <a:latin typeface="Arial" panose="020B0604020202020204" pitchFamily="34" charset="0"/>
              </a:rPr>
              <a:t>新预测值</a:t>
            </a:r>
          </a:p>
        </p:txBody>
      </p:sp>
    </p:spTree>
  </p:cSld>
  <p:clrMapOvr>
    <a:masterClrMapping/>
  </p:clrMapOvr>
  <p:transition spd="slow">
    <p:random/>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61129"/>
                                        </p:tgtEl>
                                        <p:attrNameLst>
                                          <p:attrName>style.visibility</p:attrName>
                                        </p:attrNameLst>
                                      </p:cBhvr>
                                      <p:to>
                                        <p:strVal val="visible"/>
                                      </p:to>
                                    </p:set>
                                    <p:anim calcmode="lin" valueType="num">
                                      <p:cBhvr additive="base">
                                        <p:cTn id="7" dur="500" fill="hold"/>
                                        <p:tgtEl>
                                          <p:spTgt spid="261129"/>
                                        </p:tgtEl>
                                        <p:attrNameLst>
                                          <p:attrName>ppt_x</p:attrName>
                                        </p:attrNameLst>
                                      </p:cBhvr>
                                      <p:tavLst>
                                        <p:tav tm="0">
                                          <p:val>
                                            <p:strVal val="0-#ppt_w/2"/>
                                          </p:val>
                                        </p:tav>
                                        <p:tav tm="100000">
                                          <p:val>
                                            <p:strVal val="#ppt_x"/>
                                          </p:val>
                                        </p:tav>
                                      </p:tavLst>
                                    </p:anim>
                                    <p:anim calcmode="lin" valueType="num">
                                      <p:cBhvr additive="base">
                                        <p:cTn id="8" dur="500" fill="hold"/>
                                        <p:tgtEl>
                                          <p:spTgt spid="261129"/>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0-#ppt_w/2"/>
                                          </p:val>
                                        </p:tav>
                                        <p:tav tm="100000">
                                          <p:val>
                                            <p:strVal val="#ppt_x"/>
                                          </p:val>
                                        </p:tav>
                                      </p:tavLst>
                                    </p:anim>
                                    <p:anim calcmode="lin" valueType="num">
                                      <p:cBhvr additive="base">
                                        <p:cTn id="14" dur="500" fill="hold"/>
                                        <p:tgtEl>
                                          <p:spTgt spid="10"/>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61122"/>
                                        </p:tgtEl>
                                        <p:attrNameLst>
                                          <p:attrName>style.visibility</p:attrName>
                                        </p:attrNameLst>
                                      </p:cBhvr>
                                      <p:to>
                                        <p:strVal val="visible"/>
                                      </p:to>
                                    </p:set>
                                  </p:childTnLst>
                                  <p:subTnLst>
                                    <p:set>
                                      <p:cBhvr override="childStyle">
                                        <p:cTn dur="1" fill="hold" display="0" masterRel="nextClick" afterEffect="1"/>
                                        <p:tgtEl>
                                          <p:spTgt spid="261122"/>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2" fill="hold" grpId="0" nodeType="clickEffect">
                                  <p:stCondLst>
                                    <p:cond delay="0"/>
                                  </p:stCondLst>
                                  <p:childTnLst>
                                    <p:set>
                                      <p:cBhvr>
                                        <p:cTn id="22" dur="1" fill="hold">
                                          <p:stCondLst>
                                            <p:cond delay="0"/>
                                          </p:stCondLst>
                                        </p:cTn>
                                        <p:tgtEl>
                                          <p:spTgt spid="261126"/>
                                        </p:tgtEl>
                                        <p:attrNameLst>
                                          <p:attrName>style.visibility</p:attrName>
                                        </p:attrNameLst>
                                      </p:cBhvr>
                                      <p:to>
                                        <p:strVal val="visible"/>
                                      </p:to>
                                    </p:set>
                                    <p:anim calcmode="lin" valueType="num">
                                      <p:cBhvr additive="base">
                                        <p:cTn id="23" dur="500" fill="hold"/>
                                        <p:tgtEl>
                                          <p:spTgt spid="261126"/>
                                        </p:tgtEl>
                                        <p:attrNameLst>
                                          <p:attrName>ppt_x</p:attrName>
                                        </p:attrNameLst>
                                      </p:cBhvr>
                                      <p:tavLst>
                                        <p:tav tm="0">
                                          <p:val>
                                            <p:strVal val="1+#ppt_w/2"/>
                                          </p:val>
                                        </p:tav>
                                        <p:tav tm="100000">
                                          <p:val>
                                            <p:strVal val="#ppt_x"/>
                                          </p:val>
                                        </p:tav>
                                      </p:tavLst>
                                    </p:anim>
                                    <p:anim calcmode="lin" valueType="num">
                                      <p:cBhvr additive="base">
                                        <p:cTn id="24" dur="500" fill="hold"/>
                                        <p:tgtEl>
                                          <p:spTgt spid="261126"/>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61126"/>
                                        </p:tgtEl>
                                        <p:attrNameLst>
                                          <p:attrName>style.visibility</p:attrName>
                                        </p:attrNameLst>
                                      </p:cBhvr>
                                      <p:to>
                                        <p:strVal val="hidden"/>
                                      </p:to>
                                    </p:set>
                                  </p:sub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261124"/>
                                        </p:tgtEl>
                                        <p:attrNameLst>
                                          <p:attrName>style.visibility</p:attrName>
                                        </p:attrNameLst>
                                      </p:cBhvr>
                                      <p:to>
                                        <p:strVal val="visible"/>
                                      </p:to>
                                    </p:set>
                                  </p:childTnLst>
                                  <p:subTnLst>
                                    <p:set>
                                      <p:cBhvr override="childStyle">
                                        <p:cTn dur="1" fill="hold" display="0" masterRel="nextClick" afterEffect="1"/>
                                        <p:tgtEl>
                                          <p:spTgt spid="261124"/>
                                        </p:tgtEl>
                                        <p:attrNameLst>
                                          <p:attrName>style.visibility</p:attrName>
                                        </p:attrNameLst>
                                      </p:cBhvr>
                                      <p:to>
                                        <p:strVal val="hidden"/>
                                      </p:to>
                                    </p:set>
                                  </p:subTnLst>
                                </p:cTn>
                              </p:par>
                            </p:childTnLst>
                          </p:cTn>
                        </p:par>
                      </p:childTnLst>
                    </p:cTn>
                  </p:par>
                  <p:par>
                    <p:cTn id="29" fill="hold" nodeType="clickPar">
                      <p:stCondLst>
                        <p:cond delay="indefinite"/>
                      </p:stCondLst>
                      <p:childTnLst>
                        <p:par>
                          <p:cTn id="30" fill="hold" nodeType="withGroup">
                            <p:stCondLst>
                              <p:cond delay="0"/>
                            </p:stCondLst>
                            <p:childTnLst>
                              <p:par>
                                <p:cTn id="31" presetID="2" presetClass="entr" presetSubtype="2" fill="hold" grpId="0" nodeType="clickEffect">
                                  <p:stCondLst>
                                    <p:cond delay="0"/>
                                  </p:stCondLst>
                                  <p:childTnLst>
                                    <p:set>
                                      <p:cBhvr>
                                        <p:cTn id="32" dur="1" fill="hold">
                                          <p:stCondLst>
                                            <p:cond delay="0"/>
                                          </p:stCondLst>
                                        </p:cTn>
                                        <p:tgtEl>
                                          <p:spTgt spid="261149"/>
                                        </p:tgtEl>
                                        <p:attrNameLst>
                                          <p:attrName>style.visibility</p:attrName>
                                        </p:attrNameLst>
                                      </p:cBhvr>
                                      <p:to>
                                        <p:strVal val="visible"/>
                                      </p:to>
                                    </p:set>
                                    <p:anim calcmode="lin" valueType="num">
                                      <p:cBhvr additive="base">
                                        <p:cTn id="33" dur="500" fill="hold"/>
                                        <p:tgtEl>
                                          <p:spTgt spid="261149"/>
                                        </p:tgtEl>
                                        <p:attrNameLst>
                                          <p:attrName>ppt_x</p:attrName>
                                        </p:attrNameLst>
                                      </p:cBhvr>
                                      <p:tavLst>
                                        <p:tav tm="0">
                                          <p:val>
                                            <p:strVal val="1+#ppt_w/2"/>
                                          </p:val>
                                        </p:tav>
                                        <p:tav tm="100000">
                                          <p:val>
                                            <p:strVal val="#ppt_x"/>
                                          </p:val>
                                        </p:tav>
                                      </p:tavLst>
                                    </p:anim>
                                    <p:anim calcmode="lin" valueType="num">
                                      <p:cBhvr additive="base">
                                        <p:cTn id="34" dur="500" fill="hold"/>
                                        <p:tgtEl>
                                          <p:spTgt spid="261149"/>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61149"/>
                                        </p:tgtEl>
                                        <p:attrNameLst>
                                          <p:attrName>style.visibility</p:attrName>
                                        </p:attrNameLst>
                                      </p:cBhvr>
                                      <p:to>
                                        <p:strVal val="hidden"/>
                                      </p:to>
                                    </p:set>
                                  </p:sub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261125"/>
                                        </p:tgtEl>
                                        <p:attrNameLst>
                                          <p:attrName>style.visibility</p:attrName>
                                        </p:attrNameLst>
                                      </p:cBhvr>
                                      <p:to>
                                        <p:strVal val="visible"/>
                                      </p:to>
                                    </p:set>
                                  </p:childTnLst>
                                  <p:subTnLst>
                                    <p:set>
                                      <p:cBhvr override="childStyle">
                                        <p:cTn dur="1" fill="hold" display="0" masterRel="nextClick" afterEffect="1"/>
                                        <p:tgtEl>
                                          <p:spTgt spid="261125"/>
                                        </p:tgtEl>
                                        <p:attrNameLst>
                                          <p:attrName>style.visibility</p:attrName>
                                        </p:attrNameLst>
                                      </p:cBhvr>
                                      <p:to>
                                        <p:strVal val="hidden"/>
                                      </p:to>
                                    </p:set>
                                  </p:subTnLst>
                                </p:cTn>
                              </p:par>
                            </p:childTnLst>
                          </p:cTn>
                        </p:par>
                      </p:childTnLst>
                    </p:cTn>
                  </p:par>
                  <p:par>
                    <p:cTn id="39" fill="hold" nodeType="clickPar">
                      <p:stCondLst>
                        <p:cond delay="indefinite"/>
                      </p:stCondLst>
                      <p:childTnLst>
                        <p:par>
                          <p:cTn id="40" fill="hold" nodeType="withGroup">
                            <p:stCondLst>
                              <p:cond delay="0"/>
                            </p:stCondLst>
                            <p:childTnLst>
                              <p:par>
                                <p:cTn id="41" presetID="2" presetClass="entr" presetSubtype="2" fill="hold" grpId="0" nodeType="clickEffect">
                                  <p:stCondLst>
                                    <p:cond delay="0"/>
                                  </p:stCondLst>
                                  <p:childTnLst>
                                    <p:set>
                                      <p:cBhvr>
                                        <p:cTn id="42" dur="1" fill="hold">
                                          <p:stCondLst>
                                            <p:cond delay="0"/>
                                          </p:stCondLst>
                                        </p:cTn>
                                        <p:tgtEl>
                                          <p:spTgt spid="261127"/>
                                        </p:tgtEl>
                                        <p:attrNameLst>
                                          <p:attrName>style.visibility</p:attrName>
                                        </p:attrNameLst>
                                      </p:cBhvr>
                                      <p:to>
                                        <p:strVal val="visible"/>
                                      </p:to>
                                    </p:set>
                                    <p:anim calcmode="lin" valueType="num">
                                      <p:cBhvr additive="base">
                                        <p:cTn id="43" dur="500" fill="hold"/>
                                        <p:tgtEl>
                                          <p:spTgt spid="261127"/>
                                        </p:tgtEl>
                                        <p:attrNameLst>
                                          <p:attrName>ppt_x</p:attrName>
                                        </p:attrNameLst>
                                      </p:cBhvr>
                                      <p:tavLst>
                                        <p:tav tm="0">
                                          <p:val>
                                            <p:strVal val="1+#ppt_w/2"/>
                                          </p:val>
                                        </p:tav>
                                        <p:tav tm="100000">
                                          <p:val>
                                            <p:strVal val="#ppt_x"/>
                                          </p:val>
                                        </p:tav>
                                      </p:tavLst>
                                    </p:anim>
                                    <p:anim calcmode="lin" valueType="num">
                                      <p:cBhvr additive="base">
                                        <p:cTn id="44" dur="500" fill="hold"/>
                                        <p:tgtEl>
                                          <p:spTgt spid="261127"/>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61127"/>
                                        </p:tgtEl>
                                        <p:attrNameLst>
                                          <p:attrName>style.visibility</p:attrName>
                                        </p:attrNameLst>
                                      </p:cBhvr>
                                      <p:to>
                                        <p:strVal val="hidden"/>
                                      </p:to>
                                    </p:set>
                                  </p:subTnLst>
                                </p:cTn>
                              </p:par>
                            </p:childTnLst>
                          </p:cTn>
                        </p:par>
                      </p:childTnLst>
                    </p:cTn>
                  </p:par>
                  <p:par>
                    <p:cTn id="45" fill="hold" nodeType="clickPar">
                      <p:stCondLst>
                        <p:cond delay="indefinite"/>
                      </p:stCondLst>
                      <p:childTnLst>
                        <p:par>
                          <p:cTn id="46" fill="hold" nodeType="withGroup">
                            <p:stCondLst>
                              <p:cond delay="0"/>
                            </p:stCondLst>
                            <p:childTnLst>
                              <p:par>
                                <p:cTn id="47" presetID="2" presetClass="entr" presetSubtype="8" fill="hold" grpId="0" nodeType="clickEffect">
                                  <p:stCondLst>
                                    <p:cond delay="0"/>
                                  </p:stCondLst>
                                  <p:childTnLst>
                                    <p:set>
                                      <p:cBhvr>
                                        <p:cTn id="48" dur="1" fill="hold">
                                          <p:stCondLst>
                                            <p:cond delay="0"/>
                                          </p:stCondLst>
                                        </p:cTn>
                                        <p:tgtEl>
                                          <p:spTgt spid="261123"/>
                                        </p:tgtEl>
                                        <p:attrNameLst>
                                          <p:attrName>style.visibility</p:attrName>
                                        </p:attrNameLst>
                                      </p:cBhvr>
                                      <p:to>
                                        <p:strVal val="visible"/>
                                      </p:to>
                                    </p:set>
                                    <p:anim calcmode="lin" valueType="num">
                                      <p:cBhvr additive="base">
                                        <p:cTn id="49" dur="500" fill="hold"/>
                                        <p:tgtEl>
                                          <p:spTgt spid="261123"/>
                                        </p:tgtEl>
                                        <p:attrNameLst>
                                          <p:attrName>ppt_x</p:attrName>
                                        </p:attrNameLst>
                                      </p:cBhvr>
                                      <p:tavLst>
                                        <p:tav tm="0">
                                          <p:val>
                                            <p:strVal val="0-#ppt_w/2"/>
                                          </p:val>
                                        </p:tav>
                                        <p:tav tm="100000">
                                          <p:val>
                                            <p:strVal val="#ppt_x"/>
                                          </p:val>
                                        </p:tav>
                                      </p:tavLst>
                                    </p:anim>
                                    <p:anim calcmode="lin" valueType="num">
                                      <p:cBhvr additive="base">
                                        <p:cTn id="50" dur="500" fill="hold"/>
                                        <p:tgtEl>
                                          <p:spTgt spid="261123"/>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61123"/>
                                        </p:tgtEl>
                                        <p:attrNameLst>
                                          <p:attrName>style.visibility</p:attrName>
                                        </p:attrNameLst>
                                      </p:cBhvr>
                                      <p:to>
                                        <p:strVal val="hidden"/>
                                      </p:to>
                                    </p:set>
                                  </p:sub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499"/>
                                          </p:stCondLst>
                                        </p:cTn>
                                        <p:tgtEl>
                                          <p:spTgt spid="2"/>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nodeType="clickEffect">
                                  <p:stCondLst>
                                    <p:cond delay="0"/>
                                  </p:stCondLst>
                                  <p:childTnLst>
                                    <p:set>
                                      <p:cBhvr>
                                        <p:cTn id="58" dur="1" fill="hold">
                                          <p:stCondLst>
                                            <p:cond delay="499"/>
                                          </p:stCondLst>
                                        </p:cTn>
                                        <p:tgtEl>
                                          <p:spTgt spid="6"/>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nodeType="clickEffect">
                                  <p:stCondLst>
                                    <p:cond delay="0"/>
                                  </p:stCondLst>
                                  <p:childTnLst>
                                    <p:set>
                                      <p:cBhvr>
                                        <p:cTn id="62" dur="1" fill="hold">
                                          <p:stCondLst>
                                            <p:cond delay="499"/>
                                          </p:stCondLst>
                                        </p:cTn>
                                        <p:tgtEl>
                                          <p:spTgt spid="3"/>
                                        </p:tgtEl>
                                        <p:attrNameLst>
                                          <p:attrName>style.visibility</p:attrName>
                                        </p:attrNameLst>
                                      </p:cBhvr>
                                      <p:to>
                                        <p:strVal val="visible"/>
                                      </p:to>
                                    </p:set>
                                  </p:childTnLst>
                                </p:cTn>
                              </p:par>
                            </p:childTnLst>
                          </p:cTn>
                        </p:par>
                      </p:childTnLst>
                    </p:cTn>
                  </p:par>
                  <p:par>
                    <p:cTn id="63" fill="hold" nodeType="clickPar">
                      <p:stCondLst>
                        <p:cond delay="indefinite"/>
                      </p:stCondLst>
                      <p:childTnLst>
                        <p:par>
                          <p:cTn id="64" fill="hold" nodeType="withGroup">
                            <p:stCondLst>
                              <p:cond delay="0"/>
                            </p:stCondLst>
                            <p:childTnLst>
                              <p:par>
                                <p:cTn id="65" presetID="1" presetClass="entr" presetSubtype="0" fill="hold" nodeType="clickEffect">
                                  <p:stCondLst>
                                    <p:cond delay="0"/>
                                  </p:stCondLst>
                                  <p:childTnLst>
                                    <p:set>
                                      <p:cBhvr>
                                        <p:cTn id="66" dur="1" fill="hold">
                                          <p:stCondLst>
                                            <p:cond delay="499"/>
                                          </p:stCondLst>
                                        </p:cTn>
                                        <p:tgtEl>
                                          <p:spTgt spid="7"/>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nodeType="clickEffect">
                                  <p:stCondLst>
                                    <p:cond delay="0"/>
                                  </p:stCondLst>
                                  <p:childTnLst>
                                    <p:set>
                                      <p:cBhvr>
                                        <p:cTn id="70" dur="1" fill="hold">
                                          <p:stCondLst>
                                            <p:cond delay="499"/>
                                          </p:stCondLst>
                                        </p:cTn>
                                        <p:tgtEl>
                                          <p:spTgt spid="4"/>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nodeType="clickEffect">
                                  <p:stCondLst>
                                    <p:cond delay="0"/>
                                  </p:stCondLst>
                                  <p:childTnLst>
                                    <p:set>
                                      <p:cBhvr>
                                        <p:cTn id="74" dur="1" fill="hold">
                                          <p:stCondLst>
                                            <p:cond delay="499"/>
                                          </p:stCondLst>
                                        </p:cTn>
                                        <p:tgtEl>
                                          <p:spTgt spid="8"/>
                                        </p:tgtEl>
                                        <p:attrNameLst>
                                          <p:attrName>style.visibility</p:attrName>
                                        </p:attrNameLst>
                                      </p:cBhvr>
                                      <p:to>
                                        <p:strVal val="visible"/>
                                      </p:to>
                                    </p:set>
                                  </p:childTnLst>
                                </p:cTn>
                              </p:par>
                            </p:childTnLst>
                          </p:cTn>
                        </p:par>
                      </p:childTnLst>
                    </p:cTn>
                  </p:par>
                  <p:par>
                    <p:cTn id="75" fill="hold" nodeType="clickPar">
                      <p:stCondLst>
                        <p:cond delay="indefinite"/>
                      </p:stCondLst>
                      <p:childTnLst>
                        <p:par>
                          <p:cTn id="76" fill="hold" nodeType="withGroup">
                            <p:stCondLst>
                              <p:cond delay="0"/>
                            </p:stCondLst>
                            <p:childTnLst>
                              <p:par>
                                <p:cTn id="77" presetID="1" presetClass="entr" presetSubtype="0" fill="hold" nodeType="clickEffect">
                                  <p:stCondLst>
                                    <p:cond delay="0"/>
                                  </p:stCondLst>
                                  <p:childTnLst>
                                    <p:set>
                                      <p:cBhvr>
                                        <p:cTn id="78" dur="1" fill="hold">
                                          <p:stCondLst>
                                            <p:cond delay="499"/>
                                          </p:stCondLst>
                                        </p:cTn>
                                        <p:tgtEl>
                                          <p:spTgt spid="5"/>
                                        </p:tgtEl>
                                        <p:attrNameLst>
                                          <p:attrName>style.visibility</p:attrName>
                                        </p:attrNameLst>
                                      </p:cBhvr>
                                      <p:to>
                                        <p:strVal val="visible"/>
                                      </p:to>
                                    </p:set>
                                  </p:childTnLst>
                                </p:cTn>
                              </p:par>
                            </p:childTnLst>
                          </p:cTn>
                        </p:par>
                      </p:childTnLst>
                    </p:cTn>
                  </p:par>
                  <p:par>
                    <p:cTn id="79" fill="hold" nodeType="clickPar">
                      <p:stCondLst>
                        <p:cond delay="indefinite"/>
                      </p:stCondLst>
                      <p:childTnLst>
                        <p:par>
                          <p:cTn id="80" fill="hold" nodeType="withGroup">
                            <p:stCondLst>
                              <p:cond delay="0"/>
                            </p:stCondLst>
                            <p:childTnLst>
                              <p:par>
                                <p:cTn id="81" presetID="1" presetClass="entr" presetSubtype="0" fill="hold" nodeType="clickEffect">
                                  <p:stCondLst>
                                    <p:cond delay="0"/>
                                  </p:stCondLst>
                                  <p:childTnLst>
                                    <p:set>
                                      <p:cBhvr>
                                        <p:cTn id="82" dur="1" fill="hold">
                                          <p:stCondLst>
                                            <p:cond delay="499"/>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2" grpId="0" animBg="1"/>
      <p:bldP spid="261123" grpId="0" animBg="1"/>
      <p:bldP spid="261124" grpId="0" animBg="1"/>
      <p:bldP spid="261125" grpId="0" animBg="1"/>
      <p:bldP spid="261126" grpId="0" animBg="1"/>
      <p:bldP spid="261127" grpId="0" animBg="1"/>
      <p:bldP spid="26114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2"/>
          <p:cNvSpPr>
            <a:spLocks noGrp="1" noRot="1" noChangeArrowheads="1"/>
          </p:cNvSpPr>
          <p:nvPr>
            <p:ph type="title"/>
          </p:nvPr>
        </p:nvSpPr>
        <p:spPr>
          <a:xfrm>
            <a:off x="1476375" y="0"/>
            <a:ext cx="7396163" cy="936625"/>
          </a:xfrm>
        </p:spPr>
        <p:txBody>
          <a:bodyPr/>
          <a:lstStyle/>
          <a:p>
            <a:pPr eaLnBrk="1" hangingPunct="1"/>
            <a:r>
              <a:rPr lang="en-US" altLang="zh-CN">
                <a:latin typeface="Arial"/>
              </a:rPr>
              <a:t>Review</a:t>
            </a:r>
          </a:p>
        </p:txBody>
      </p:sp>
      <p:sp>
        <p:nvSpPr>
          <p:cNvPr id="20483" name="Rectangle 3"/>
          <p:cNvSpPr>
            <a:spLocks noGrp="1" noRot="1" noChangeArrowheads="1"/>
          </p:cNvSpPr>
          <p:nvPr>
            <p:ph idx="1"/>
          </p:nvPr>
        </p:nvSpPr>
        <p:spPr>
          <a:xfrm>
            <a:off x="500063" y="1285875"/>
            <a:ext cx="8137525" cy="5184775"/>
          </a:xfrm>
        </p:spPr>
        <p:txBody>
          <a:bodyPr/>
          <a:lstStyle/>
          <a:p>
            <a:pPr eaLnBrk="1" hangingPunct="1"/>
            <a:r>
              <a:rPr lang="en-US" altLang="zh-CN" sz="2800">
                <a:latin typeface="Arial"/>
              </a:rPr>
              <a:t>Structural Hazard</a:t>
            </a:r>
          </a:p>
          <a:p>
            <a:pPr lvl="1" eaLnBrk="1" hangingPunct="1"/>
            <a:r>
              <a:rPr lang="en-US" altLang="zh-CN" sz="2800">
                <a:latin typeface="Arial"/>
              </a:rPr>
              <a:t>Separate/replicate function unit, fully-pipelined function units</a:t>
            </a:r>
          </a:p>
          <a:p>
            <a:pPr eaLnBrk="1" hangingPunct="1"/>
            <a:r>
              <a:rPr lang="en-US" altLang="zh-CN" sz="2800">
                <a:latin typeface="Arial"/>
              </a:rPr>
              <a:t>Data Hazard</a:t>
            </a:r>
          </a:p>
          <a:p>
            <a:pPr lvl="1" eaLnBrk="1" hangingPunct="1"/>
            <a:r>
              <a:rPr lang="en-US" altLang="zh-CN" sz="2800">
                <a:latin typeface="Arial"/>
              </a:rPr>
              <a:t>RAW:  double-bump, forwarding path, simple compiler scheduling </a:t>
            </a:r>
          </a:p>
          <a:p>
            <a:pPr lvl="1" eaLnBrk="1" hangingPunct="1"/>
            <a:r>
              <a:rPr lang="en-US" altLang="zh-CN" sz="2800">
                <a:latin typeface="Arial"/>
              </a:rPr>
              <a:t> WAR, WAW:  implicit register renaming</a:t>
            </a:r>
          </a:p>
          <a:p>
            <a:pPr eaLnBrk="1" hangingPunct="1"/>
            <a:r>
              <a:rPr lang="en-US" altLang="zh-CN" sz="2800">
                <a:solidFill>
                  <a:srgbClr val="0000FF"/>
                </a:solidFill>
                <a:latin typeface="Arial"/>
              </a:rPr>
              <a:t>Control Hazard</a:t>
            </a:r>
          </a:p>
          <a:p>
            <a:pPr lvl="1" eaLnBrk="1" hangingPunct="1"/>
            <a:r>
              <a:rPr lang="en-US" altLang="zh-CN" sz="2800">
                <a:latin typeface="Arial"/>
              </a:rPr>
              <a:t>Resolve branch asap, Flushing, Predict-not-taken, Predict-taken, Delayed-Branch</a:t>
            </a:r>
          </a:p>
        </p:txBody>
      </p:sp>
    </p:spTree>
  </p:cSld>
  <p:clrMapOvr>
    <a:masterClrMapping/>
  </p:clrMapOvr>
  <p:transition spd="slow">
    <p:pull dir="ru"/>
  </p:transition>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2"/>
          <p:cNvSpPr>
            <a:spLocks noGrp="1" noRot="1" noChangeArrowheads="1"/>
          </p:cNvSpPr>
          <p:nvPr>
            <p:ph type="title"/>
          </p:nvPr>
        </p:nvSpPr>
        <p:spPr>
          <a:xfrm>
            <a:off x="1187450" y="0"/>
            <a:ext cx="7956550" cy="981075"/>
          </a:xfrm>
          <a:noFill/>
        </p:spPr>
        <p:txBody>
          <a:bodyPr lIns="90487" tIns="44450" rIns="90487" bIns="44450"/>
          <a:lstStyle/>
          <a:p>
            <a:pPr eaLnBrk="1" hangingPunct="1"/>
            <a:r>
              <a:rPr lang="en-US" altLang="zh-CN" sz="3200" dirty="0">
                <a:latin typeface="Arial"/>
              </a:rPr>
              <a:t>Correlating</a:t>
            </a:r>
            <a:r>
              <a:rPr lang="en-US" altLang="en-US" sz="3200" dirty="0">
                <a:latin typeface="Arial"/>
              </a:rPr>
              <a:t> Branches prediction buffer</a:t>
            </a:r>
          </a:p>
        </p:txBody>
      </p:sp>
      <p:sp>
        <p:nvSpPr>
          <p:cNvPr id="39939" name="Rectangle 3"/>
          <p:cNvSpPr>
            <a:spLocks noGrp="1" noRot="1" noChangeArrowheads="1"/>
          </p:cNvSpPr>
          <p:nvPr>
            <p:ph idx="1"/>
          </p:nvPr>
        </p:nvSpPr>
        <p:spPr>
          <a:xfrm>
            <a:off x="0" y="1125538"/>
            <a:ext cx="5105400" cy="5029200"/>
          </a:xfrm>
        </p:spPr>
        <p:txBody>
          <a:bodyPr lIns="90487" tIns="44450" rIns="90487" bIns="44450"/>
          <a:lstStyle/>
          <a:p>
            <a:pPr eaLnBrk="1" hangingPunct="1">
              <a:lnSpc>
                <a:spcPct val="90000"/>
              </a:lnSpc>
            </a:pPr>
            <a:r>
              <a:rPr lang="en-US" altLang="en-US" sz="2800">
                <a:latin typeface="Arial" panose="030F0702030302020204" pitchFamily="66" charset="0"/>
              </a:rPr>
              <a:t>Idea: taken/not taken of </a:t>
            </a:r>
            <a:r>
              <a:rPr lang="en-US" altLang="en-US" sz="2800">
                <a:solidFill>
                  <a:srgbClr val="0000FF"/>
                </a:solidFill>
                <a:latin typeface="Arial" panose="030F0702030302020204" pitchFamily="66" charset="0"/>
              </a:rPr>
              <a:t>recently executed branches is related to behavior of next branch</a:t>
            </a:r>
            <a:r>
              <a:rPr lang="en-US" altLang="en-US" sz="2800">
                <a:latin typeface="Arial" panose="030F0702030302020204" pitchFamily="66" charset="0"/>
              </a:rPr>
              <a:t> (as well as the history of that branch behavior)</a:t>
            </a:r>
            <a:endParaRPr lang="en-US" altLang="en-US" sz="2400">
              <a:latin typeface="Comic Sans MS" panose="030F0702030302020204" pitchFamily="66" charset="0"/>
            </a:endParaRPr>
          </a:p>
          <a:p>
            <a:pPr lvl="1" eaLnBrk="1" hangingPunct="1">
              <a:lnSpc>
                <a:spcPct val="90000"/>
              </a:lnSpc>
            </a:pPr>
            <a:r>
              <a:rPr lang="en-US" altLang="en-US" sz="2400">
                <a:latin typeface="Arial" panose="030F0702030302020204" pitchFamily="66" charset="0"/>
              </a:rPr>
              <a:t>Then behavior of recent branches selects between, say, 4 predictions of next branch, updating just that prediction </a:t>
            </a:r>
          </a:p>
          <a:p>
            <a:pPr eaLnBrk="1" hangingPunct="1">
              <a:lnSpc>
                <a:spcPct val="90000"/>
              </a:lnSpc>
            </a:pPr>
            <a:r>
              <a:rPr lang="en-US" altLang="en-US" sz="2800">
                <a:latin typeface="Arial" panose="030F0702030302020204" pitchFamily="66" charset="0"/>
              </a:rPr>
              <a:t>(2,2) predictor: 2-bit global, 2-bit local</a:t>
            </a:r>
          </a:p>
        </p:txBody>
      </p:sp>
      <p:grpSp>
        <p:nvGrpSpPr>
          <p:cNvPr id="39940" name="Group 80"/>
          <p:cNvGrpSpPr>
            <a:grpSpLocks/>
          </p:cNvGrpSpPr>
          <p:nvPr/>
        </p:nvGrpSpPr>
        <p:grpSpPr bwMode="auto">
          <a:xfrm>
            <a:off x="4745038" y="1447800"/>
            <a:ext cx="4398962" cy="4841875"/>
            <a:chOff x="2902" y="960"/>
            <a:chExt cx="2771" cy="3194"/>
          </a:xfrm>
        </p:grpSpPr>
        <p:sp>
          <p:nvSpPr>
            <p:cNvPr id="39941" name="Rectangle 4"/>
            <p:cNvSpPr>
              <a:spLocks noChangeArrowheads="1"/>
            </p:cNvSpPr>
            <p:nvPr/>
          </p:nvSpPr>
          <p:spPr bwMode="auto">
            <a:xfrm>
              <a:off x="3072" y="960"/>
              <a:ext cx="2002" cy="22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marL="342900" indent="-342900">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lvl="1">
                <a:lnSpc>
                  <a:spcPct val="90000"/>
                </a:lnSpc>
                <a:spcBef>
                  <a:spcPct val="30000"/>
                </a:spcBef>
                <a:buClrTx/>
                <a:buSzTx/>
                <a:buFontTx/>
                <a:buNone/>
              </a:pPr>
              <a:r>
                <a:rPr kumimoji="0" lang="en-US" altLang="en-US" sz="1800">
                  <a:latin typeface="Arial" panose="020B0604020202020204" pitchFamily="34" charset="0"/>
                </a:rPr>
                <a:t>Branch address (4 bits)</a:t>
              </a:r>
            </a:p>
          </p:txBody>
        </p:sp>
        <p:sp>
          <p:nvSpPr>
            <p:cNvPr id="39942" name="Rectangle 5"/>
            <p:cNvSpPr>
              <a:spLocks noChangeArrowheads="1"/>
            </p:cNvSpPr>
            <p:nvPr/>
          </p:nvSpPr>
          <p:spPr bwMode="auto">
            <a:xfrm>
              <a:off x="3216" y="1392"/>
              <a:ext cx="1322" cy="42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en-US" sz="1800">
                  <a:latin typeface="Arial" panose="020B0604020202020204" pitchFamily="34" charset="0"/>
                </a:rPr>
                <a:t>2-bits per branch </a:t>
              </a:r>
              <a:br>
                <a:rPr kumimoji="0" lang="en-US" altLang="en-US" sz="1800">
                  <a:latin typeface="Arial" panose="020B0604020202020204" pitchFamily="34" charset="0"/>
                </a:rPr>
              </a:br>
              <a:r>
                <a:rPr kumimoji="0" lang="en-US" altLang="en-US" sz="1800">
                  <a:latin typeface="Arial" panose="020B0604020202020204" pitchFamily="34" charset="0"/>
                </a:rPr>
                <a:t>local predictors</a:t>
              </a:r>
            </a:p>
          </p:txBody>
        </p:sp>
        <p:sp>
          <p:nvSpPr>
            <p:cNvPr id="39943" name="Rectangle 6"/>
            <p:cNvSpPr>
              <a:spLocks noChangeArrowheads="1"/>
            </p:cNvSpPr>
            <p:nvPr/>
          </p:nvSpPr>
          <p:spPr bwMode="auto">
            <a:xfrm>
              <a:off x="4855" y="2318"/>
              <a:ext cx="818" cy="240"/>
            </a:xfrm>
            <a:prstGeom prst="rect">
              <a:avLst/>
            </a:prstGeom>
            <a:solidFill>
              <a:schemeClr val="bg1"/>
            </a:solidFill>
            <a:ln>
              <a:noFill/>
            </a:ln>
            <a:effectLst>
              <a:outerShdw dist="107763" dir="2700000" algn="ctr" rotWithShape="0">
                <a:schemeClr val="bg1"/>
              </a:outerShdw>
            </a:effectLst>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en-US" altLang="en-US" sz="1800">
                  <a:latin typeface="Arial" panose="020B0604020202020204" pitchFamily="34" charset="0"/>
                </a:rPr>
                <a:t>Prediction</a:t>
              </a:r>
            </a:p>
          </p:txBody>
        </p:sp>
        <p:sp>
          <p:nvSpPr>
            <p:cNvPr id="39944" name="Rectangle 7"/>
            <p:cNvSpPr>
              <a:spLocks noChangeArrowheads="1"/>
            </p:cNvSpPr>
            <p:nvPr/>
          </p:nvSpPr>
          <p:spPr bwMode="auto">
            <a:xfrm>
              <a:off x="2902" y="3552"/>
              <a:ext cx="1934" cy="602"/>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7" tIns="44450" rIns="90487"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en-US" sz="1800">
                  <a:latin typeface="Arial" panose="020B0604020202020204" pitchFamily="34" charset="0"/>
                </a:rPr>
                <a:t>2-bit global </a:t>
              </a:r>
            </a:p>
            <a:p>
              <a:pPr algn="ctr">
                <a:spcBef>
                  <a:spcPct val="0"/>
                </a:spcBef>
                <a:buClrTx/>
                <a:buSzTx/>
                <a:buFontTx/>
                <a:buNone/>
              </a:pPr>
              <a:r>
                <a:rPr kumimoji="0" lang="en-US" altLang="en-US" sz="1800">
                  <a:latin typeface="Arial" panose="020B0604020202020204" pitchFamily="34" charset="0"/>
                </a:rPr>
                <a:t>branch history</a:t>
              </a:r>
            </a:p>
            <a:p>
              <a:pPr algn="ctr">
                <a:spcBef>
                  <a:spcPct val="0"/>
                </a:spcBef>
                <a:buClrTx/>
                <a:buSzTx/>
                <a:buFontTx/>
                <a:buNone/>
              </a:pPr>
              <a:r>
                <a:rPr kumimoji="0" lang="en-US" altLang="en-US" sz="1800">
                  <a:latin typeface="Arial" panose="020B0604020202020204" pitchFamily="34" charset="0"/>
                </a:rPr>
                <a:t>(01 = not taken then taken)</a:t>
              </a:r>
            </a:p>
          </p:txBody>
        </p:sp>
        <p:sp>
          <p:nvSpPr>
            <p:cNvPr id="39945" name="Rectangle 8"/>
            <p:cNvSpPr>
              <a:spLocks noChangeArrowheads="1"/>
            </p:cNvSpPr>
            <p:nvPr/>
          </p:nvSpPr>
          <p:spPr bwMode="auto">
            <a:xfrm>
              <a:off x="4656" y="2400"/>
              <a:ext cx="176" cy="96"/>
            </a:xfrm>
            <a:prstGeom prst="rect">
              <a:avLst/>
            </a:prstGeom>
            <a:solidFill>
              <a:schemeClr val="hlink"/>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2400">
                <a:solidFill>
                  <a:srgbClr val="0000FF"/>
                </a:solidFill>
                <a:latin typeface="Times New Roman" panose="02020603050405020304" pitchFamily="18" charset="0"/>
              </a:endParaRPr>
            </a:p>
          </p:txBody>
        </p:sp>
        <p:grpSp>
          <p:nvGrpSpPr>
            <p:cNvPr id="39946" name="Group 9"/>
            <p:cNvGrpSpPr>
              <a:grpSpLocks/>
            </p:cNvGrpSpPr>
            <p:nvPr/>
          </p:nvGrpSpPr>
          <p:grpSpPr bwMode="auto">
            <a:xfrm>
              <a:off x="3296" y="2385"/>
              <a:ext cx="1128" cy="80"/>
              <a:chOff x="3296" y="2416"/>
              <a:chExt cx="1128" cy="80"/>
            </a:xfrm>
          </p:grpSpPr>
          <p:sp>
            <p:nvSpPr>
              <p:cNvPr id="40013" name="Rectangle 10"/>
              <p:cNvSpPr>
                <a:spLocks noChangeArrowheads="1"/>
              </p:cNvSpPr>
              <p:nvPr/>
            </p:nvSpPr>
            <p:spPr bwMode="auto">
              <a:xfrm>
                <a:off x="3664" y="2416"/>
                <a:ext cx="184" cy="80"/>
              </a:xfrm>
              <a:prstGeom prst="rect">
                <a:avLst/>
              </a:prstGeom>
              <a:solidFill>
                <a:schemeClr val="hlink"/>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2400">
                  <a:solidFill>
                    <a:srgbClr val="0000FF"/>
                  </a:solidFill>
                  <a:latin typeface="Times New Roman" panose="02020603050405020304" pitchFamily="18" charset="0"/>
                </a:endParaRPr>
              </a:p>
            </p:txBody>
          </p:sp>
          <p:sp>
            <p:nvSpPr>
              <p:cNvPr id="40014" name="Rectangle 11"/>
              <p:cNvSpPr>
                <a:spLocks noChangeArrowheads="1"/>
              </p:cNvSpPr>
              <p:nvPr/>
            </p:nvSpPr>
            <p:spPr bwMode="auto">
              <a:xfrm>
                <a:off x="3296" y="2416"/>
                <a:ext cx="184" cy="80"/>
              </a:xfrm>
              <a:prstGeom prst="rect">
                <a:avLst/>
              </a:prstGeom>
              <a:solidFill>
                <a:schemeClr val="accent2"/>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2400">
                  <a:solidFill>
                    <a:srgbClr val="0000FF"/>
                  </a:solidFill>
                  <a:latin typeface="Times New Roman" panose="02020603050405020304" pitchFamily="18" charset="0"/>
                </a:endParaRPr>
              </a:p>
            </p:txBody>
          </p:sp>
          <p:sp>
            <p:nvSpPr>
              <p:cNvPr id="40015" name="Rectangle 12"/>
              <p:cNvSpPr>
                <a:spLocks noChangeArrowheads="1"/>
              </p:cNvSpPr>
              <p:nvPr/>
            </p:nvSpPr>
            <p:spPr bwMode="auto">
              <a:xfrm>
                <a:off x="3960" y="2416"/>
                <a:ext cx="184" cy="80"/>
              </a:xfrm>
              <a:prstGeom prst="rect">
                <a:avLst/>
              </a:prstGeom>
              <a:solidFill>
                <a:schemeClr val="accent2"/>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2400">
                  <a:solidFill>
                    <a:srgbClr val="0000FF"/>
                  </a:solidFill>
                  <a:latin typeface="Times New Roman" panose="02020603050405020304" pitchFamily="18" charset="0"/>
                </a:endParaRPr>
              </a:p>
            </p:txBody>
          </p:sp>
          <p:sp>
            <p:nvSpPr>
              <p:cNvPr id="40016" name="Rectangle 13"/>
              <p:cNvSpPr>
                <a:spLocks noChangeArrowheads="1"/>
              </p:cNvSpPr>
              <p:nvPr/>
            </p:nvSpPr>
            <p:spPr bwMode="auto">
              <a:xfrm>
                <a:off x="4240" y="2416"/>
                <a:ext cx="184" cy="80"/>
              </a:xfrm>
              <a:prstGeom prst="rect">
                <a:avLst/>
              </a:prstGeom>
              <a:solidFill>
                <a:schemeClr val="accent2"/>
              </a:solidFill>
              <a:ln w="12700">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2400">
                  <a:solidFill>
                    <a:srgbClr val="0000FF"/>
                  </a:solidFill>
                  <a:latin typeface="Times New Roman" panose="02020603050405020304" pitchFamily="18" charset="0"/>
                </a:endParaRPr>
              </a:p>
            </p:txBody>
          </p:sp>
        </p:grpSp>
        <p:grpSp>
          <p:nvGrpSpPr>
            <p:cNvPr id="39947" name="Group 14"/>
            <p:cNvGrpSpPr>
              <a:grpSpLocks/>
            </p:cNvGrpSpPr>
            <p:nvPr/>
          </p:nvGrpSpPr>
          <p:grpSpPr bwMode="auto">
            <a:xfrm>
              <a:off x="3296" y="2483"/>
              <a:ext cx="1128" cy="80"/>
              <a:chOff x="3296" y="2416"/>
              <a:chExt cx="1128" cy="80"/>
            </a:xfrm>
          </p:grpSpPr>
          <p:sp>
            <p:nvSpPr>
              <p:cNvPr id="40009" name="Rectangle 15"/>
              <p:cNvSpPr>
                <a:spLocks noChangeArrowheads="1"/>
              </p:cNvSpPr>
              <p:nvPr/>
            </p:nvSpPr>
            <p:spPr bwMode="auto">
              <a:xfrm>
                <a:off x="3664" y="2416"/>
                <a:ext cx="184" cy="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2400">
                  <a:solidFill>
                    <a:srgbClr val="0000FF"/>
                  </a:solidFill>
                  <a:latin typeface="Times New Roman" panose="02020603050405020304" pitchFamily="18" charset="0"/>
                </a:endParaRPr>
              </a:p>
            </p:txBody>
          </p:sp>
          <p:sp>
            <p:nvSpPr>
              <p:cNvPr id="40010" name="Rectangle 16"/>
              <p:cNvSpPr>
                <a:spLocks noChangeArrowheads="1"/>
              </p:cNvSpPr>
              <p:nvPr/>
            </p:nvSpPr>
            <p:spPr bwMode="auto">
              <a:xfrm>
                <a:off x="3296" y="2416"/>
                <a:ext cx="184" cy="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2400">
                  <a:solidFill>
                    <a:srgbClr val="0000FF"/>
                  </a:solidFill>
                  <a:latin typeface="Times New Roman" panose="02020603050405020304" pitchFamily="18" charset="0"/>
                </a:endParaRPr>
              </a:p>
            </p:txBody>
          </p:sp>
          <p:sp>
            <p:nvSpPr>
              <p:cNvPr id="40011" name="Rectangle 17"/>
              <p:cNvSpPr>
                <a:spLocks noChangeArrowheads="1"/>
              </p:cNvSpPr>
              <p:nvPr/>
            </p:nvSpPr>
            <p:spPr bwMode="auto">
              <a:xfrm>
                <a:off x="3960" y="2416"/>
                <a:ext cx="184" cy="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2400">
                  <a:solidFill>
                    <a:srgbClr val="0000FF"/>
                  </a:solidFill>
                  <a:latin typeface="Times New Roman" panose="02020603050405020304" pitchFamily="18" charset="0"/>
                </a:endParaRPr>
              </a:p>
            </p:txBody>
          </p:sp>
          <p:sp>
            <p:nvSpPr>
              <p:cNvPr id="40012" name="Rectangle 18"/>
              <p:cNvSpPr>
                <a:spLocks noChangeArrowheads="1"/>
              </p:cNvSpPr>
              <p:nvPr/>
            </p:nvSpPr>
            <p:spPr bwMode="auto">
              <a:xfrm>
                <a:off x="4240" y="2416"/>
                <a:ext cx="184" cy="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2400">
                  <a:solidFill>
                    <a:srgbClr val="0000FF"/>
                  </a:solidFill>
                  <a:latin typeface="Times New Roman" panose="02020603050405020304" pitchFamily="18" charset="0"/>
                </a:endParaRPr>
              </a:p>
            </p:txBody>
          </p:sp>
        </p:grpSp>
        <p:grpSp>
          <p:nvGrpSpPr>
            <p:cNvPr id="39948" name="Group 19"/>
            <p:cNvGrpSpPr>
              <a:grpSpLocks/>
            </p:cNvGrpSpPr>
            <p:nvPr/>
          </p:nvGrpSpPr>
          <p:grpSpPr bwMode="auto">
            <a:xfrm>
              <a:off x="3296" y="2582"/>
              <a:ext cx="1128" cy="80"/>
              <a:chOff x="3296" y="2416"/>
              <a:chExt cx="1128" cy="80"/>
            </a:xfrm>
          </p:grpSpPr>
          <p:sp>
            <p:nvSpPr>
              <p:cNvPr id="40005" name="Rectangle 20"/>
              <p:cNvSpPr>
                <a:spLocks noChangeArrowheads="1"/>
              </p:cNvSpPr>
              <p:nvPr/>
            </p:nvSpPr>
            <p:spPr bwMode="auto">
              <a:xfrm>
                <a:off x="3664" y="2416"/>
                <a:ext cx="184" cy="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2400">
                  <a:solidFill>
                    <a:srgbClr val="0000FF"/>
                  </a:solidFill>
                  <a:latin typeface="Times New Roman" panose="02020603050405020304" pitchFamily="18" charset="0"/>
                </a:endParaRPr>
              </a:p>
            </p:txBody>
          </p:sp>
          <p:sp>
            <p:nvSpPr>
              <p:cNvPr id="40006" name="Rectangle 21"/>
              <p:cNvSpPr>
                <a:spLocks noChangeArrowheads="1"/>
              </p:cNvSpPr>
              <p:nvPr/>
            </p:nvSpPr>
            <p:spPr bwMode="auto">
              <a:xfrm>
                <a:off x="3296" y="2416"/>
                <a:ext cx="184" cy="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2400">
                  <a:solidFill>
                    <a:srgbClr val="0000FF"/>
                  </a:solidFill>
                  <a:latin typeface="Times New Roman" panose="02020603050405020304" pitchFamily="18" charset="0"/>
                </a:endParaRPr>
              </a:p>
            </p:txBody>
          </p:sp>
          <p:sp>
            <p:nvSpPr>
              <p:cNvPr id="40007" name="Rectangle 22"/>
              <p:cNvSpPr>
                <a:spLocks noChangeArrowheads="1"/>
              </p:cNvSpPr>
              <p:nvPr/>
            </p:nvSpPr>
            <p:spPr bwMode="auto">
              <a:xfrm>
                <a:off x="3960" y="2416"/>
                <a:ext cx="184" cy="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2400">
                  <a:solidFill>
                    <a:srgbClr val="0000FF"/>
                  </a:solidFill>
                  <a:latin typeface="Times New Roman" panose="02020603050405020304" pitchFamily="18" charset="0"/>
                </a:endParaRPr>
              </a:p>
            </p:txBody>
          </p:sp>
          <p:sp>
            <p:nvSpPr>
              <p:cNvPr id="40008" name="Rectangle 23"/>
              <p:cNvSpPr>
                <a:spLocks noChangeArrowheads="1"/>
              </p:cNvSpPr>
              <p:nvPr/>
            </p:nvSpPr>
            <p:spPr bwMode="auto">
              <a:xfrm>
                <a:off x="4240" y="2416"/>
                <a:ext cx="184" cy="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2400">
                  <a:solidFill>
                    <a:srgbClr val="0000FF"/>
                  </a:solidFill>
                  <a:latin typeface="Times New Roman" panose="02020603050405020304" pitchFamily="18" charset="0"/>
                </a:endParaRPr>
              </a:p>
            </p:txBody>
          </p:sp>
        </p:grpSp>
        <p:grpSp>
          <p:nvGrpSpPr>
            <p:cNvPr id="39949" name="Group 24"/>
            <p:cNvGrpSpPr>
              <a:grpSpLocks/>
            </p:cNvGrpSpPr>
            <p:nvPr/>
          </p:nvGrpSpPr>
          <p:grpSpPr bwMode="auto">
            <a:xfrm>
              <a:off x="3296" y="2680"/>
              <a:ext cx="1128" cy="80"/>
              <a:chOff x="3296" y="2416"/>
              <a:chExt cx="1128" cy="80"/>
            </a:xfrm>
          </p:grpSpPr>
          <p:sp>
            <p:nvSpPr>
              <p:cNvPr id="40001" name="Rectangle 25"/>
              <p:cNvSpPr>
                <a:spLocks noChangeArrowheads="1"/>
              </p:cNvSpPr>
              <p:nvPr/>
            </p:nvSpPr>
            <p:spPr bwMode="auto">
              <a:xfrm>
                <a:off x="3664" y="2416"/>
                <a:ext cx="184" cy="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2400">
                  <a:solidFill>
                    <a:srgbClr val="0000FF"/>
                  </a:solidFill>
                  <a:latin typeface="Times New Roman" panose="02020603050405020304" pitchFamily="18" charset="0"/>
                </a:endParaRPr>
              </a:p>
            </p:txBody>
          </p:sp>
          <p:sp>
            <p:nvSpPr>
              <p:cNvPr id="40002" name="Rectangle 26"/>
              <p:cNvSpPr>
                <a:spLocks noChangeArrowheads="1"/>
              </p:cNvSpPr>
              <p:nvPr/>
            </p:nvSpPr>
            <p:spPr bwMode="auto">
              <a:xfrm>
                <a:off x="3296" y="2416"/>
                <a:ext cx="184" cy="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2400">
                  <a:solidFill>
                    <a:srgbClr val="0000FF"/>
                  </a:solidFill>
                  <a:latin typeface="Times New Roman" panose="02020603050405020304" pitchFamily="18" charset="0"/>
                </a:endParaRPr>
              </a:p>
            </p:txBody>
          </p:sp>
          <p:sp>
            <p:nvSpPr>
              <p:cNvPr id="40003" name="Rectangle 27"/>
              <p:cNvSpPr>
                <a:spLocks noChangeArrowheads="1"/>
              </p:cNvSpPr>
              <p:nvPr/>
            </p:nvSpPr>
            <p:spPr bwMode="auto">
              <a:xfrm>
                <a:off x="3960" y="2416"/>
                <a:ext cx="184" cy="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2400">
                  <a:solidFill>
                    <a:srgbClr val="0000FF"/>
                  </a:solidFill>
                  <a:latin typeface="Times New Roman" panose="02020603050405020304" pitchFamily="18" charset="0"/>
                </a:endParaRPr>
              </a:p>
            </p:txBody>
          </p:sp>
          <p:sp>
            <p:nvSpPr>
              <p:cNvPr id="40004" name="Rectangle 28"/>
              <p:cNvSpPr>
                <a:spLocks noChangeArrowheads="1"/>
              </p:cNvSpPr>
              <p:nvPr/>
            </p:nvSpPr>
            <p:spPr bwMode="auto">
              <a:xfrm>
                <a:off x="4240" y="2416"/>
                <a:ext cx="184" cy="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2400">
                  <a:solidFill>
                    <a:srgbClr val="0000FF"/>
                  </a:solidFill>
                  <a:latin typeface="Times New Roman" panose="02020603050405020304" pitchFamily="18" charset="0"/>
                </a:endParaRPr>
              </a:p>
            </p:txBody>
          </p:sp>
        </p:grpSp>
        <p:grpSp>
          <p:nvGrpSpPr>
            <p:cNvPr id="39950" name="Group 29"/>
            <p:cNvGrpSpPr>
              <a:grpSpLocks/>
            </p:cNvGrpSpPr>
            <p:nvPr/>
          </p:nvGrpSpPr>
          <p:grpSpPr bwMode="auto">
            <a:xfrm>
              <a:off x="3296" y="2779"/>
              <a:ext cx="1128" cy="80"/>
              <a:chOff x="3296" y="2416"/>
              <a:chExt cx="1128" cy="80"/>
            </a:xfrm>
          </p:grpSpPr>
          <p:sp>
            <p:nvSpPr>
              <p:cNvPr id="39997" name="Rectangle 30"/>
              <p:cNvSpPr>
                <a:spLocks noChangeArrowheads="1"/>
              </p:cNvSpPr>
              <p:nvPr/>
            </p:nvSpPr>
            <p:spPr bwMode="auto">
              <a:xfrm>
                <a:off x="3664" y="2416"/>
                <a:ext cx="184" cy="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2400">
                  <a:solidFill>
                    <a:srgbClr val="0000FF"/>
                  </a:solidFill>
                  <a:latin typeface="Times New Roman" panose="02020603050405020304" pitchFamily="18" charset="0"/>
                </a:endParaRPr>
              </a:p>
            </p:txBody>
          </p:sp>
          <p:sp>
            <p:nvSpPr>
              <p:cNvPr id="39998" name="Rectangle 31"/>
              <p:cNvSpPr>
                <a:spLocks noChangeArrowheads="1"/>
              </p:cNvSpPr>
              <p:nvPr/>
            </p:nvSpPr>
            <p:spPr bwMode="auto">
              <a:xfrm>
                <a:off x="3296" y="2416"/>
                <a:ext cx="184" cy="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2400">
                  <a:solidFill>
                    <a:srgbClr val="0000FF"/>
                  </a:solidFill>
                  <a:latin typeface="Times New Roman" panose="02020603050405020304" pitchFamily="18" charset="0"/>
                </a:endParaRPr>
              </a:p>
            </p:txBody>
          </p:sp>
          <p:sp>
            <p:nvSpPr>
              <p:cNvPr id="39999" name="Rectangle 32"/>
              <p:cNvSpPr>
                <a:spLocks noChangeArrowheads="1"/>
              </p:cNvSpPr>
              <p:nvPr/>
            </p:nvSpPr>
            <p:spPr bwMode="auto">
              <a:xfrm>
                <a:off x="3960" y="2416"/>
                <a:ext cx="184" cy="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2400">
                  <a:solidFill>
                    <a:srgbClr val="0000FF"/>
                  </a:solidFill>
                  <a:latin typeface="Times New Roman" panose="02020603050405020304" pitchFamily="18" charset="0"/>
                </a:endParaRPr>
              </a:p>
            </p:txBody>
          </p:sp>
          <p:sp>
            <p:nvSpPr>
              <p:cNvPr id="40000" name="Rectangle 33"/>
              <p:cNvSpPr>
                <a:spLocks noChangeArrowheads="1"/>
              </p:cNvSpPr>
              <p:nvPr/>
            </p:nvSpPr>
            <p:spPr bwMode="auto">
              <a:xfrm>
                <a:off x="4240" y="2416"/>
                <a:ext cx="184" cy="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2400">
                  <a:solidFill>
                    <a:srgbClr val="0000FF"/>
                  </a:solidFill>
                  <a:latin typeface="Times New Roman" panose="02020603050405020304" pitchFamily="18" charset="0"/>
                </a:endParaRPr>
              </a:p>
            </p:txBody>
          </p:sp>
        </p:grpSp>
        <p:grpSp>
          <p:nvGrpSpPr>
            <p:cNvPr id="39951" name="Group 34"/>
            <p:cNvGrpSpPr>
              <a:grpSpLocks/>
            </p:cNvGrpSpPr>
            <p:nvPr/>
          </p:nvGrpSpPr>
          <p:grpSpPr bwMode="auto">
            <a:xfrm>
              <a:off x="3296" y="2877"/>
              <a:ext cx="1128" cy="80"/>
              <a:chOff x="3296" y="2416"/>
              <a:chExt cx="1128" cy="80"/>
            </a:xfrm>
          </p:grpSpPr>
          <p:sp>
            <p:nvSpPr>
              <p:cNvPr id="39993" name="Rectangle 35"/>
              <p:cNvSpPr>
                <a:spLocks noChangeArrowheads="1"/>
              </p:cNvSpPr>
              <p:nvPr/>
            </p:nvSpPr>
            <p:spPr bwMode="auto">
              <a:xfrm>
                <a:off x="3664" y="2416"/>
                <a:ext cx="184" cy="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2400">
                  <a:solidFill>
                    <a:srgbClr val="0000FF"/>
                  </a:solidFill>
                  <a:latin typeface="Times New Roman" panose="02020603050405020304" pitchFamily="18" charset="0"/>
                </a:endParaRPr>
              </a:p>
            </p:txBody>
          </p:sp>
          <p:sp>
            <p:nvSpPr>
              <p:cNvPr id="39994" name="Rectangle 36"/>
              <p:cNvSpPr>
                <a:spLocks noChangeArrowheads="1"/>
              </p:cNvSpPr>
              <p:nvPr/>
            </p:nvSpPr>
            <p:spPr bwMode="auto">
              <a:xfrm>
                <a:off x="3296" y="2416"/>
                <a:ext cx="184" cy="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2400">
                  <a:solidFill>
                    <a:srgbClr val="0000FF"/>
                  </a:solidFill>
                  <a:latin typeface="Times New Roman" panose="02020603050405020304" pitchFamily="18" charset="0"/>
                </a:endParaRPr>
              </a:p>
            </p:txBody>
          </p:sp>
          <p:sp>
            <p:nvSpPr>
              <p:cNvPr id="39995" name="Rectangle 37"/>
              <p:cNvSpPr>
                <a:spLocks noChangeArrowheads="1"/>
              </p:cNvSpPr>
              <p:nvPr/>
            </p:nvSpPr>
            <p:spPr bwMode="auto">
              <a:xfrm>
                <a:off x="3960" y="2416"/>
                <a:ext cx="184" cy="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2400">
                  <a:solidFill>
                    <a:srgbClr val="0000FF"/>
                  </a:solidFill>
                  <a:latin typeface="Times New Roman" panose="02020603050405020304" pitchFamily="18" charset="0"/>
                </a:endParaRPr>
              </a:p>
            </p:txBody>
          </p:sp>
          <p:sp>
            <p:nvSpPr>
              <p:cNvPr id="39996" name="Rectangle 38"/>
              <p:cNvSpPr>
                <a:spLocks noChangeArrowheads="1"/>
              </p:cNvSpPr>
              <p:nvPr/>
            </p:nvSpPr>
            <p:spPr bwMode="auto">
              <a:xfrm>
                <a:off x="4240" y="2416"/>
                <a:ext cx="184" cy="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2400">
                  <a:solidFill>
                    <a:srgbClr val="0000FF"/>
                  </a:solidFill>
                  <a:latin typeface="Times New Roman" panose="02020603050405020304" pitchFamily="18" charset="0"/>
                </a:endParaRPr>
              </a:p>
            </p:txBody>
          </p:sp>
        </p:grpSp>
        <p:grpSp>
          <p:nvGrpSpPr>
            <p:cNvPr id="39952" name="Group 39"/>
            <p:cNvGrpSpPr>
              <a:grpSpLocks/>
            </p:cNvGrpSpPr>
            <p:nvPr/>
          </p:nvGrpSpPr>
          <p:grpSpPr bwMode="auto">
            <a:xfrm>
              <a:off x="3296" y="2976"/>
              <a:ext cx="1128" cy="80"/>
              <a:chOff x="3296" y="2416"/>
              <a:chExt cx="1128" cy="80"/>
            </a:xfrm>
          </p:grpSpPr>
          <p:sp>
            <p:nvSpPr>
              <p:cNvPr id="39989" name="Rectangle 40"/>
              <p:cNvSpPr>
                <a:spLocks noChangeArrowheads="1"/>
              </p:cNvSpPr>
              <p:nvPr/>
            </p:nvSpPr>
            <p:spPr bwMode="auto">
              <a:xfrm>
                <a:off x="3664" y="2416"/>
                <a:ext cx="184" cy="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2400">
                  <a:solidFill>
                    <a:srgbClr val="0000FF"/>
                  </a:solidFill>
                  <a:latin typeface="Times New Roman" panose="02020603050405020304" pitchFamily="18" charset="0"/>
                </a:endParaRPr>
              </a:p>
            </p:txBody>
          </p:sp>
          <p:sp>
            <p:nvSpPr>
              <p:cNvPr id="39990" name="Rectangle 41"/>
              <p:cNvSpPr>
                <a:spLocks noChangeArrowheads="1"/>
              </p:cNvSpPr>
              <p:nvPr/>
            </p:nvSpPr>
            <p:spPr bwMode="auto">
              <a:xfrm>
                <a:off x="3296" y="2416"/>
                <a:ext cx="184" cy="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2400">
                  <a:solidFill>
                    <a:srgbClr val="0000FF"/>
                  </a:solidFill>
                  <a:latin typeface="Times New Roman" panose="02020603050405020304" pitchFamily="18" charset="0"/>
                </a:endParaRPr>
              </a:p>
            </p:txBody>
          </p:sp>
          <p:sp>
            <p:nvSpPr>
              <p:cNvPr id="39991" name="Rectangle 42"/>
              <p:cNvSpPr>
                <a:spLocks noChangeArrowheads="1"/>
              </p:cNvSpPr>
              <p:nvPr/>
            </p:nvSpPr>
            <p:spPr bwMode="auto">
              <a:xfrm>
                <a:off x="3960" y="2416"/>
                <a:ext cx="184" cy="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2400">
                  <a:solidFill>
                    <a:srgbClr val="0000FF"/>
                  </a:solidFill>
                  <a:latin typeface="Times New Roman" panose="02020603050405020304" pitchFamily="18" charset="0"/>
                </a:endParaRPr>
              </a:p>
            </p:txBody>
          </p:sp>
          <p:sp>
            <p:nvSpPr>
              <p:cNvPr id="39992" name="Rectangle 43"/>
              <p:cNvSpPr>
                <a:spLocks noChangeArrowheads="1"/>
              </p:cNvSpPr>
              <p:nvPr/>
            </p:nvSpPr>
            <p:spPr bwMode="auto">
              <a:xfrm>
                <a:off x="4240" y="2416"/>
                <a:ext cx="184" cy="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2400">
                  <a:solidFill>
                    <a:srgbClr val="0000FF"/>
                  </a:solidFill>
                  <a:latin typeface="Times New Roman" panose="02020603050405020304" pitchFamily="18" charset="0"/>
                </a:endParaRPr>
              </a:p>
            </p:txBody>
          </p:sp>
        </p:grpSp>
        <p:grpSp>
          <p:nvGrpSpPr>
            <p:cNvPr id="39953" name="Group 44"/>
            <p:cNvGrpSpPr>
              <a:grpSpLocks/>
            </p:cNvGrpSpPr>
            <p:nvPr/>
          </p:nvGrpSpPr>
          <p:grpSpPr bwMode="auto">
            <a:xfrm>
              <a:off x="3296" y="1776"/>
              <a:ext cx="1128" cy="80"/>
              <a:chOff x="3296" y="2416"/>
              <a:chExt cx="1128" cy="80"/>
            </a:xfrm>
          </p:grpSpPr>
          <p:sp>
            <p:nvSpPr>
              <p:cNvPr id="39985" name="Rectangle 45"/>
              <p:cNvSpPr>
                <a:spLocks noChangeArrowheads="1"/>
              </p:cNvSpPr>
              <p:nvPr/>
            </p:nvSpPr>
            <p:spPr bwMode="auto">
              <a:xfrm>
                <a:off x="3664" y="2416"/>
                <a:ext cx="184" cy="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2400">
                  <a:solidFill>
                    <a:srgbClr val="0000FF"/>
                  </a:solidFill>
                  <a:latin typeface="Times New Roman" panose="02020603050405020304" pitchFamily="18" charset="0"/>
                </a:endParaRPr>
              </a:p>
            </p:txBody>
          </p:sp>
          <p:sp>
            <p:nvSpPr>
              <p:cNvPr id="39986" name="Rectangle 46"/>
              <p:cNvSpPr>
                <a:spLocks noChangeArrowheads="1"/>
              </p:cNvSpPr>
              <p:nvPr/>
            </p:nvSpPr>
            <p:spPr bwMode="auto">
              <a:xfrm>
                <a:off x="3296" y="2416"/>
                <a:ext cx="184" cy="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2400">
                  <a:solidFill>
                    <a:srgbClr val="0000FF"/>
                  </a:solidFill>
                  <a:latin typeface="Times New Roman" panose="02020603050405020304" pitchFamily="18" charset="0"/>
                </a:endParaRPr>
              </a:p>
            </p:txBody>
          </p:sp>
          <p:sp>
            <p:nvSpPr>
              <p:cNvPr id="39987" name="Rectangle 47"/>
              <p:cNvSpPr>
                <a:spLocks noChangeArrowheads="1"/>
              </p:cNvSpPr>
              <p:nvPr/>
            </p:nvSpPr>
            <p:spPr bwMode="auto">
              <a:xfrm>
                <a:off x="3960" y="2416"/>
                <a:ext cx="184" cy="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2400">
                  <a:solidFill>
                    <a:srgbClr val="0000FF"/>
                  </a:solidFill>
                  <a:latin typeface="Times New Roman" panose="02020603050405020304" pitchFamily="18" charset="0"/>
                </a:endParaRPr>
              </a:p>
            </p:txBody>
          </p:sp>
          <p:sp>
            <p:nvSpPr>
              <p:cNvPr id="39988" name="Rectangle 48"/>
              <p:cNvSpPr>
                <a:spLocks noChangeArrowheads="1"/>
              </p:cNvSpPr>
              <p:nvPr/>
            </p:nvSpPr>
            <p:spPr bwMode="auto">
              <a:xfrm>
                <a:off x="4240" y="2416"/>
                <a:ext cx="184" cy="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2400">
                  <a:solidFill>
                    <a:srgbClr val="0000FF"/>
                  </a:solidFill>
                  <a:latin typeface="Times New Roman" panose="02020603050405020304" pitchFamily="18" charset="0"/>
                </a:endParaRPr>
              </a:p>
            </p:txBody>
          </p:sp>
        </p:grpSp>
        <p:grpSp>
          <p:nvGrpSpPr>
            <p:cNvPr id="39954" name="Group 49"/>
            <p:cNvGrpSpPr>
              <a:grpSpLocks/>
            </p:cNvGrpSpPr>
            <p:nvPr/>
          </p:nvGrpSpPr>
          <p:grpSpPr bwMode="auto">
            <a:xfrm>
              <a:off x="3296" y="1874"/>
              <a:ext cx="1128" cy="80"/>
              <a:chOff x="3296" y="2416"/>
              <a:chExt cx="1128" cy="80"/>
            </a:xfrm>
          </p:grpSpPr>
          <p:sp>
            <p:nvSpPr>
              <p:cNvPr id="39981" name="Rectangle 50"/>
              <p:cNvSpPr>
                <a:spLocks noChangeArrowheads="1"/>
              </p:cNvSpPr>
              <p:nvPr/>
            </p:nvSpPr>
            <p:spPr bwMode="auto">
              <a:xfrm>
                <a:off x="3664" y="2416"/>
                <a:ext cx="184" cy="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2400">
                  <a:solidFill>
                    <a:srgbClr val="0000FF"/>
                  </a:solidFill>
                  <a:latin typeface="Times New Roman" panose="02020603050405020304" pitchFamily="18" charset="0"/>
                </a:endParaRPr>
              </a:p>
            </p:txBody>
          </p:sp>
          <p:sp>
            <p:nvSpPr>
              <p:cNvPr id="39982" name="Rectangle 51"/>
              <p:cNvSpPr>
                <a:spLocks noChangeArrowheads="1"/>
              </p:cNvSpPr>
              <p:nvPr/>
            </p:nvSpPr>
            <p:spPr bwMode="auto">
              <a:xfrm>
                <a:off x="3296" y="2416"/>
                <a:ext cx="184" cy="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2400">
                  <a:solidFill>
                    <a:srgbClr val="0000FF"/>
                  </a:solidFill>
                  <a:latin typeface="Times New Roman" panose="02020603050405020304" pitchFamily="18" charset="0"/>
                </a:endParaRPr>
              </a:p>
            </p:txBody>
          </p:sp>
          <p:sp>
            <p:nvSpPr>
              <p:cNvPr id="39983" name="Rectangle 52"/>
              <p:cNvSpPr>
                <a:spLocks noChangeArrowheads="1"/>
              </p:cNvSpPr>
              <p:nvPr/>
            </p:nvSpPr>
            <p:spPr bwMode="auto">
              <a:xfrm>
                <a:off x="3960" y="2416"/>
                <a:ext cx="184" cy="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2400">
                  <a:solidFill>
                    <a:srgbClr val="0000FF"/>
                  </a:solidFill>
                  <a:latin typeface="Times New Roman" panose="02020603050405020304" pitchFamily="18" charset="0"/>
                </a:endParaRPr>
              </a:p>
            </p:txBody>
          </p:sp>
          <p:sp>
            <p:nvSpPr>
              <p:cNvPr id="39984" name="Rectangle 53"/>
              <p:cNvSpPr>
                <a:spLocks noChangeArrowheads="1"/>
              </p:cNvSpPr>
              <p:nvPr/>
            </p:nvSpPr>
            <p:spPr bwMode="auto">
              <a:xfrm>
                <a:off x="4240" y="2416"/>
                <a:ext cx="184" cy="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2400">
                  <a:solidFill>
                    <a:srgbClr val="0000FF"/>
                  </a:solidFill>
                  <a:latin typeface="Times New Roman" panose="02020603050405020304" pitchFamily="18" charset="0"/>
                </a:endParaRPr>
              </a:p>
            </p:txBody>
          </p:sp>
        </p:grpSp>
        <p:grpSp>
          <p:nvGrpSpPr>
            <p:cNvPr id="39955" name="Group 54"/>
            <p:cNvGrpSpPr>
              <a:grpSpLocks/>
            </p:cNvGrpSpPr>
            <p:nvPr/>
          </p:nvGrpSpPr>
          <p:grpSpPr bwMode="auto">
            <a:xfrm>
              <a:off x="3296" y="1972"/>
              <a:ext cx="1128" cy="80"/>
              <a:chOff x="3296" y="2416"/>
              <a:chExt cx="1128" cy="80"/>
            </a:xfrm>
          </p:grpSpPr>
          <p:sp>
            <p:nvSpPr>
              <p:cNvPr id="39977" name="Rectangle 55"/>
              <p:cNvSpPr>
                <a:spLocks noChangeArrowheads="1"/>
              </p:cNvSpPr>
              <p:nvPr/>
            </p:nvSpPr>
            <p:spPr bwMode="auto">
              <a:xfrm>
                <a:off x="3664" y="2416"/>
                <a:ext cx="184" cy="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2400">
                  <a:solidFill>
                    <a:srgbClr val="0000FF"/>
                  </a:solidFill>
                  <a:latin typeface="Times New Roman" panose="02020603050405020304" pitchFamily="18" charset="0"/>
                </a:endParaRPr>
              </a:p>
            </p:txBody>
          </p:sp>
          <p:sp>
            <p:nvSpPr>
              <p:cNvPr id="39978" name="Rectangle 56"/>
              <p:cNvSpPr>
                <a:spLocks noChangeArrowheads="1"/>
              </p:cNvSpPr>
              <p:nvPr/>
            </p:nvSpPr>
            <p:spPr bwMode="auto">
              <a:xfrm>
                <a:off x="3296" y="2416"/>
                <a:ext cx="184" cy="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2400">
                  <a:solidFill>
                    <a:srgbClr val="0000FF"/>
                  </a:solidFill>
                  <a:latin typeface="Times New Roman" panose="02020603050405020304" pitchFamily="18" charset="0"/>
                </a:endParaRPr>
              </a:p>
            </p:txBody>
          </p:sp>
          <p:sp>
            <p:nvSpPr>
              <p:cNvPr id="39979" name="Rectangle 57"/>
              <p:cNvSpPr>
                <a:spLocks noChangeArrowheads="1"/>
              </p:cNvSpPr>
              <p:nvPr/>
            </p:nvSpPr>
            <p:spPr bwMode="auto">
              <a:xfrm>
                <a:off x="3960" y="2416"/>
                <a:ext cx="184" cy="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2400">
                  <a:solidFill>
                    <a:srgbClr val="0000FF"/>
                  </a:solidFill>
                  <a:latin typeface="Times New Roman" panose="02020603050405020304" pitchFamily="18" charset="0"/>
                </a:endParaRPr>
              </a:p>
            </p:txBody>
          </p:sp>
          <p:sp>
            <p:nvSpPr>
              <p:cNvPr id="39980" name="Rectangle 58"/>
              <p:cNvSpPr>
                <a:spLocks noChangeArrowheads="1"/>
              </p:cNvSpPr>
              <p:nvPr/>
            </p:nvSpPr>
            <p:spPr bwMode="auto">
              <a:xfrm>
                <a:off x="4240" y="2416"/>
                <a:ext cx="184" cy="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2400">
                  <a:solidFill>
                    <a:srgbClr val="0000FF"/>
                  </a:solidFill>
                  <a:latin typeface="Times New Roman" panose="02020603050405020304" pitchFamily="18" charset="0"/>
                </a:endParaRPr>
              </a:p>
            </p:txBody>
          </p:sp>
        </p:grpSp>
        <p:grpSp>
          <p:nvGrpSpPr>
            <p:cNvPr id="39956" name="Group 59"/>
            <p:cNvGrpSpPr>
              <a:grpSpLocks/>
            </p:cNvGrpSpPr>
            <p:nvPr/>
          </p:nvGrpSpPr>
          <p:grpSpPr bwMode="auto">
            <a:xfrm>
              <a:off x="3296" y="2071"/>
              <a:ext cx="1128" cy="80"/>
              <a:chOff x="3296" y="2416"/>
              <a:chExt cx="1128" cy="80"/>
            </a:xfrm>
          </p:grpSpPr>
          <p:sp>
            <p:nvSpPr>
              <p:cNvPr id="39973" name="Rectangle 60"/>
              <p:cNvSpPr>
                <a:spLocks noChangeArrowheads="1"/>
              </p:cNvSpPr>
              <p:nvPr/>
            </p:nvSpPr>
            <p:spPr bwMode="auto">
              <a:xfrm>
                <a:off x="3664" y="2416"/>
                <a:ext cx="184" cy="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2400">
                  <a:solidFill>
                    <a:srgbClr val="0000FF"/>
                  </a:solidFill>
                  <a:latin typeface="Times New Roman" panose="02020603050405020304" pitchFamily="18" charset="0"/>
                </a:endParaRPr>
              </a:p>
            </p:txBody>
          </p:sp>
          <p:sp>
            <p:nvSpPr>
              <p:cNvPr id="39974" name="Rectangle 61"/>
              <p:cNvSpPr>
                <a:spLocks noChangeArrowheads="1"/>
              </p:cNvSpPr>
              <p:nvPr/>
            </p:nvSpPr>
            <p:spPr bwMode="auto">
              <a:xfrm>
                <a:off x="3296" y="2416"/>
                <a:ext cx="184" cy="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2400">
                  <a:solidFill>
                    <a:srgbClr val="0000FF"/>
                  </a:solidFill>
                  <a:latin typeface="Times New Roman" panose="02020603050405020304" pitchFamily="18" charset="0"/>
                </a:endParaRPr>
              </a:p>
            </p:txBody>
          </p:sp>
          <p:sp>
            <p:nvSpPr>
              <p:cNvPr id="39975" name="Rectangle 62"/>
              <p:cNvSpPr>
                <a:spLocks noChangeArrowheads="1"/>
              </p:cNvSpPr>
              <p:nvPr/>
            </p:nvSpPr>
            <p:spPr bwMode="auto">
              <a:xfrm>
                <a:off x="3960" y="2416"/>
                <a:ext cx="184" cy="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2400">
                  <a:solidFill>
                    <a:srgbClr val="0000FF"/>
                  </a:solidFill>
                  <a:latin typeface="Times New Roman" panose="02020603050405020304" pitchFamily="18" charset="0"/>
                </a:endParaRPr>
              </a:p>
            </p:txBody>
          </p:sp>
          <p:sp>
            <p:nvSpPr>
              <p:cNvPr id="39976" name="Rectangle 63"/>
              <p:cNvSpPr>
                <a:spLocks noChangeArrowheads="1"/>
              </p:cNvSpPr>
              <p:nvPr/>
            </p:nvSpPr>
            <p:spPr bwMode="auto">
              <a:xfrm>
                <a:off x="4240" y="2416"/>
                <a:ext cx="184" cy="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2400">
                  <a:solidFill>
                    <a:srgbClr val="0000FF"/>
                  </a:solidFill>
                  <a:latin typeface="Times New Roman" panose="02020603050405020304" pitchFamily="18" charset="0"/>
                </a:endParaRPr>
              </a:p>
            </p:txBody>
          </p:sp>
        </p:grpSp>
        <p:grpSp>
          <p:nvGrpSpPr>
            <p:cNvPr id="39957" name="Group 64"/>
            <p:cNvGrpSpPr>
              <a:grpSpLocks/>
            </p:cNvGrpSpPr>
            <p:nvPr/>
          </p:nvGrpSpPr>
          <p:grpSpPr bwMode="auto">
            <a:xfrm>
              <a:off x="3296" y="2169"/>
              <a:ext cx="1128" cy="80"/>
              <a:chOff x="3296" y="2416"/>
              <a:chExt cx="1128" cy="80"/>
            </a:xfrm>
          </p:grpSpPr>
          <p:sp>
            <p:nvSpPr>
              <p:cNvPr id="39969" name="Rectangle 65"/>
              <p:cNvSpPr>
                <a:spLocks noChangeArrowheads="1"/>
              </p:cNvSpPr>
              <p:nvPr/>
            </p:nvSpPr>
            <p:spPr bwMode="auto">
              <a:xfrm>
                <a:off x="3664" y="2416"/>
                <a:ext cx="184" cy="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2400">
                  <a:solidFill>
                    <a:srgbClr val="0000FF"/>
                  </a:solidFill>
                  <a:latin typeface="Times New Roman" panose="02020603050405020304" pitchFamily="18" charset="0"/>
                </a:endParaRPr>
              </a:p>
            </p:txBody>
          </p:sp>
          <p:sp>
            <p:nvSpPr>
              <p:cNvPr id="39970" name="Rectangle 66"/>
              <p:cNvSpPr>
                <a:spLocks noChangeArrowheads="1"/>
              </p:cNvSpPr>
              <p:nvPr/>
            </p:nvSpPr>
            <p:spPr bwMode="auto">
              <a:xfrm>
                <a:off x="3296" y="2416"/>
                <a:ext cx="184" cy="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2400">
                  <a:solidFill>
                    <a:srgbClr val="0000FF"/>
                  </a:solidFill>
                  <a:latin typeface="Times New Roman" panose="02020603050405020304" pitchFamily="18" charset="0"/>
                </a:endParaRPr>
              </a:p>
            </p:txBody>
          </p:sp>
          <p:sp>
            <p:nvSpPr>
              <p:cNvPr id="39971" name="Rectangle 67"/>
              <p:cNvSpPr>
                <a:spLocks noChangeArrowheads="1"/>
              </p:cNvSpPr>
              <p:nvPr/>
            </p:nvSpPr>
            <p:spPr bwMode="auto">
              <a:xfrm>
                <a:off x="3960" y="2416"/>
                <a:ext cx="184" cy="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2400">
                  <a:solidFill>
                    <a:srgbClr val="0000FF"/>
                  </a:solidFill>
                  <a:latin typeface="Times New Roman" panose="02020603050405020304" pitchFamily="18" charset="0"/>
                </a:endParaRPr>
              </a:p>
            </p:txBody>
          </p:sp>
          <p:sp>
            <p:nvSpPr>
              <p:cNvPr id="39972" name="Rectangle 68"/>
              <p:cNvSpPr>
                <a:spLocks noChangeArrowheads="1"/>
              </p:cNvSpPr>
              <p:nvPr/>
            </p:nvSpPr>
            <p:spPr bwMode="auto">
              <a:xfrm>
                <a:off x="4240" y="2416"/>
                <a:ext cx="184" cy="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2400">
                  <a:solidFill>
                    <a:srgbClr val="0000FF"/>
                  </a:solidFill>
                  <a:latin typeface="Times New Roman" panose="02020603050405020304" pitchFamily="18" charset="0"/>
                </a:endParaRPr>
              </a:p>
            </p:txBody>
          </p:sp>
        </p:grpSp>
        <p:grpSp>
          <p:nvGrpSpPr>
            <p:cNvPr id="39958" name="Group 69"/>
            <p:cNvGrpSpPr>
              <a:grpSpLocks/>
            </p:cNvGrpSpPr>
            <p:nvPr/>
          </p:nvGrpSpPr>
          <p:grpSpPr bwMode="auto">
            <a:xfrm>
              <a:off x="3296" y="2268"/>
              <a:ext cx="1128" cy="80"/>
              <a:chOff x="3296" y="2416"/>
              <a:chExt cx="1128" cy="80"/>
            </a:xfrm>
          </p:grpSpPr>
          <p:sp>
            <p:nvSpPr>
              <p:cNvPr id="39965" name="Rectangle 70"/>
              <p:cNvSpPr>
                <a:spLocks noChangeArrowheads="1"/>
              </p:cNvSpPr>
              <p:nvPr/>
            </p:nvSpPr>
            <p:spPr bwMode="auto">
              <a:xfrm>
                <a:off x="3664" y="2416"/>
                <a:ext cx="184" cy="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2400">
                  <a:solidFill>
                    <a:srgbClr val="0000FF"/>
                  </a:solidFill>
                  <a:latin typeface="Times New Roman" panose="02020603050405020304" pitchFamily="18" charset="0"/>
                </a:endParaRPr>
              </a:p>
            </p:txBody>
          </p:sp>
          <p:sp>
            <p:nvSpPr>
              <p:cNvPr id="39966" name="Rectangle 71"/>
              <p:cNvSpPr>
                <a:spLocks noChangeArrowheads="1"/>
              </p:cNvSpPr>
              <p:nvPr/>
            </p:nvSpPr>
            <p:spPr bwMode="auto">
              <a:xfrm>
                <a:off x="3296" y="2416"/>
                <a:ext cx="184" cy="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2400">
                  <a:solidFill>
                    <a:srgbClr val="0000FF"/>
                  </a:solidFill>
                  <a:latin typeface="Times New Roman" panose="02020603050405020304" pitchFamily="18" charset="0"/>
                </a:endParaRPr>
              </a:p>
            </p:txBody>
          </p:sp>
          <p:sp>
            <p:nvSpPr>
              <p:cNvPr id="39967" name="Rectangle 72"/>
              <p:cNvSpPr>
                <a:spLocks noChangeArrowheads="1"/>
              </p:cNvSpPr>
              <p:nvPr/>
            </p:nvSpPr>
            <p:spPr bwMode="auto">
              <a:xfrm>
                <a:off x="3960" y="2416"/>
                <a:ext cx="184" cy="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2400">
                  <a:solidFill>
                    <a:srgbClr val="0000FF"/>
                  </a:solidFill>
                  <a:latin typeface="Times New Roman" panose="02020603050405020304" pitchFamily="18" charset="0"/>
                </a:endParaRPr>
              </a:p>
            </p:txBody>
          </p:sp>
          <p:sp>
            <p:nvSpPr>
              <p:cNvPr id="39968" name="Rectangle 73"/>
              <p:cNvSpPr>
                <a:spLocks noChangeArrowheads="1"/>
              </p:cNvSpPr>
              <p:nvPr/>
            </p:nvSpPr>
            <p:spPr bwMode="auto">
              <a:xfrm>
                <a:off x="4240" y="2416"/>
                <a:ext cx="184" cy="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2400">
                  <a:solidFill>
                    <a:srgbClr val="0000FF"/>
                  </a:solidFill>
                  <a:latin typeface="Times New Roman" panose="02020603050405020304" pitchFamily="18" charset="0"/>
                </a:endParaRPr>
              </a:p>
            </p:txBody>
          </p:sp>
        </p:grpSp>
        <p:cxnSp>
          <p:nvCxnSpPr>
            <p:cNvPr id="39959" name="AutoShape 74"/>
            <p:cNvCxnSpPr>
              <a:cxnSpLocks noChangeShapeType="1"/>
              <a:stCxn id="39941" idx="2"/>
              <a:endCxn id="40014" idx="1"/>
            </p:cNvCxnSpPr>
            <p:nvPr/>
          </p:nvCxnSpPr>
          <p:spPr bwMode="auto">
            <a:xfrm rot="5400000">
              <a:off x="3058" y="1410"/>
              <a:ext cx="1253" cy="777"/>
            </a:xfrm>
            <a:prstGeom prst="bentConnector4">
              <a:avLst>
                <a:gd name="adj1" fmla="val 15880"/>
                <a:gd name="adj2" fmla="val 118532"/>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39960" name="Line 75"/>
            <p:cNvSpPr>
              <a:spLocks noChangeShapeType="1"/>
            </p:cNvSpPr>
            <p:nvPr/>
          </p:nvSpPr>
          <p:spPr bwMode="auto">
            <a:xfrm>
              <a:off x="4464" y="2448"/>
              <a:ext cx="19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961" name="Rectangle 76"/>
            <p:cNvSpPr>
              <a:spLocks noChangeArrowheads="1"/>
            </p:cNvSpPr>
            <p:nvPr/>
          </p:nvSpPr>
          <p:spPr bwMode="auto">
            <a:xfrm>
              <a:off x="3888" y="3456"/>
              <a:ext cx="184" cy="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2400">
                <a:solidFill>
                  <a:srgbClr val="0000FF"/>
                </a:solidFill>
                <a:latin typeface="Times New Roman" panose="02020603050405020304" pitchFamily="18" charset="0"/>
              </a:endParaRPr>
            </a:p>
          </p:txBody>
        </p:sp>
        <p:sp>
          <p:nvSpPr>
            <p:cNvPr id="39962" name="Rectangle 77"/>
            <p:cNvSpPr>
              <a:spLocks noChangeArrowheads="1"/>
            </p:cNvSpPr>
            <p:nvPr/>
          </p:nvSpPr>
          <p:spPr bwMode="auto">
            <a:xfrm>
              <a:off x="3696" y="3456"/>
              <a:ext cx="184" cy="8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2400">
                <a:solidFill>
                  <a:srgbClr val="0000FF"/>
                </a:solidFill>
                <a:latin typeface="Times New Roman" panose="02020603050405020304" pitchFamily="18" charset="0"/>
              </a:endParaRPr>
            </a:p>
          </p:txBody>
        </p:sp>
        <p:sp>
          <p:nvSpPr>
            <p:cNvPr id="39963" name="Freeform 78"/>
            <p:cNvSpPr>
              <a:spLocks/>
            </p:cNvSpPr>
            <p:nvPr/>
          </p:nvSpPr>
          <p:spPr bwMode="auto">
            <a:xfrm>
              <a:off x="3696" y="3337"/>
              <a:ext cx="384" cy="119"/>
            </a:xfrm>
            <a:custGeom>
              <a:avLst/>
              <a:gdLst>
                <a:gd name="T0" fmla="*/ 0 w 384"/>
                <a:gd name="T1" fmla="*/ 119 h 119"/>
                <a:gd name="T2" fmla="*/ 192 w 384"/>
                <a:gd name="T3" fmla="*/ 0 h 119"/>
                <a:gd name="T4" fmla="*/ 384 w 384"/>
                <a:gd name="T5" fmla="*/ 111 h 119"/>
                <a:gd name="T6" fmla="*/ 0 60000 65536"/>
                <a:gd name="T7" fmla="*/ 0 60000 65536"/>
                <a:gd name="T8" fmla="*/ 0 60000 65536"/>
                <a:gd name="T9" fmla="*/ 0 w 384"/>
                <a:gd name="T10" fmla="*/ 0 h 119"/>
                <a:gd name="T11" fmla="*/ 384 w 384"/>
                <a:gd name="T12" fmla="*/ 119 h 119"/>
              </a:gdLst>
              <a:ahLst/>
              <a:cxnLst>
                <a:cxn ang="T6">
                  <a:pos x="T0" y="T1"/>
                </a:cxn>
                <a:cxn ang="T7">
                  <a:pos x="T2" y="T3"/>
                </a:cxn>
                <a:cxn ang="T8">
                  <a:pos x="T4" y="T5"/>
                </a:cxn>
              </a:cxnLst>
              <a:rect l="T9" t="T10" r="T11" b="T12"/>
              <a:pathLst>
                <a:path w="384" h="119">
                  <a:moveTo>
                    <a:pt x="0" y="119"/>
                  </a:moveTo>
                  <a:lnTo>
                    <a:pt x="192" y="0"/>
                  </a:lnTo>
                  <a:lnTo>
                    <a:pt x="384" y="111"/>
                  </a:lnTo>
                </a:path>
              </a:pathLst>
            </a:cu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cxnSp>
          <p:nvCxnSpPr>
            <p:cNvPr id="39964" name="AutoShape 79"/>
            <p:cNvCxnSpPr>
              <a:cxnSpLocks noChangeShapeType="1"/>
              <a:stCxn id="39963" idx="1"/>
              <a:endCxn id="39989" idx="2"/>
            </p:cNvCxnSpPr>
            <p:nvPr/>
          </p:nvCxnSpPr>
          <p:spPr bwMode="auto">
            <a:xfrm rot="5400000" flipH="1">
              <a:off x="3686" y="3126"/>
              <a:ext cx="272" cy="132"/>
            </a:xfrm>
            <a:prstGeom prst="bentConnector3">
              <a:avLst>
                <a:gd name="adj1" fmla="val 48162"/>
              </a:avLst>
            </a:prstGeom>
            <a:noFill/>
            <a:ln w="28575">
              <a:solidFill>
                <a:schemeClr val="tx1"/>
              </a:solidFill>
              <a:miter lim="800000"/>
              <a:headEnd/>
              <a:tailEnd type="triangle" w="med" len="med"/>
            </a:ln>
            <a:extLst>
              <a:ext uri="{909E8E84-426E-40DD-AFC4-6F175D3DCCD1}">
                <a14:hiddenFill xmlns:a14="http://schemas.microsoft.com/office/drawing/2010/main">
                  <a:noFill/>
                </a14:hiddenFill>
              </a:ext>
            </a:extLst>
          </p:spPr>
        </p:cxnSp>
      </p:grpSp>
    </p:spTree>
  </p:cSld>
  <p:clrMapOvr>
    <a:masterClrMapping/>
  </p:clrMapOvr>
  <p:transition spd="slow">
    <p:pull dir="ru"/>
  </p:transition>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标题 1"/>
          <p:cNvSpPr>
            <a:spLocks noGrp="1"/>
          </p:cNvSpPr>
          <p:nvPr>
            <p:ph type="title"/>
          </p:nvPr>
        </p:nvSpPr>
        <p:spPr>
          <a:xfrm>
            <a:off x="1331913" y="500063"/>
            <a:ext cx="8353425" cy="766762"/>
          </a:xfrm>
        </p:spPr>
        <p:txBody>
          <a:bodyPr/>
          <a:lstStyle/>
          <a:p>
            <a:r>
              <a:rPr lang="en-US" altLang="zh-CN">
                <a:latin typeface="Arial"/>
              </a:rPr>
              <a:t>4.Correlating</a:t>
            </a:r>
            <a:r>
              <a:rPr lang="en-US" altLang="en-US">
                <a:latin typeface="Arial"/>
              </a:rPr>
              <a:t> Branches prediction buffer</a:t>
            </a:r>
            <a:endParaRPr lang="zh-CN" altLang="en-US"/>
          </a:p>
        </p:txBody>
      </p:sp>
      <p:sp>
        <p:nvSpPr>
          <p:cNvPr id="40963" name="内容占位符 2"/>
          <p:cNvSpPr>
            <a:spLocks noGrp="1"/>
          </p:cNvSpPr>
          <p:nvPr>
            <p:ph idx="1"/>
          </p:nvPr>
        </p:nvSpPr>
        <p:spPr>
          <a:xfrm>
            <a:off x="737939" y="2286732"/>
            <a:ext cx="9107859" cy="4575175"/>
          </a:xfrm>
        </p:spPr>
        <p:txBody>
          <a:bodyPr/>
          <a:lstStyle/>
          <a:p>
            <a:pPr marL="0" indent="0">
              <a:buFont typeface="Wingdings" panose="05000000000000000000" pitchFamily="2" charset="2"/>
              <a:buNone/>
            </a:pPr>
            <a:r>
              <a:rPr lang="en-US" altLang="zh-CN" sz="3100" dirty="0">
                <a:latin typeface="Arial"/>
              </a:rPr>
              <a:t>0 0 0 0 0 1 1 1 0 0 0 0 0 1 1 1 0 0 0 0 0 1 1 1 </a:t>
            </a:r>
            <a:endParaRPr lang="zh-CN" altLang="en-US" sz="3100" dirty="0"/>
          </a:p>
        </p:txBody>
      </p:sp>
      <p:grpSp>
        <p:nvGrpSpPr>
          <p:cNvPr id="17" name="组合 16"/>
          <p:cNvGrpSpPr>
            <a:grpSpLocks/>
          </p:cNvGrpSpPr>
          <p:nvPr/>
        </p:nvGrpSpPr>
        <p:grpSpPr bwMode="auto">
          <a:xfrm>
            <a:off x="1755712" y="2135981"/>
            <a:ext cx="6920744" cy="812800"/>
            <a:chOff x="1763688" y="1469560"/>
            <a:chExt cx="7072899" cy="813984"/>
          </a:xfrm>
        </p:grpSpPr>
        <p:sp>
          <p:nvSpPr>
            <p:cNvPr id="5" name="矩形 4"/>
            <p:cNvSpPr/>
            <p:nvPr/>
          </p:nvSpPr>
          <p:spPr bwMode="auto">
            <a:xfrm>
              <a:off x="1763688" y="1485458"/>
              <a:ext cx="287361" cy="791727"/>
            </a:xfrm>
            <a:prstGeom prst="rect">
              <a:avLst/>
            </a:prstGeom>
            <a:noFill/>
            <a:ln w="9525" cap="flat" cmpd="sng" algn="ctr">
              <a:solidFill>
                <a:schemeClr val="tx2">
                  <a:lumMod val="40000"/>
                  <a:lumOff val="60000"/>
                </a:schemeClr>
              </a:solidFill>
              <a:prstDash val="solid"/>
              <a:round/>
              <a:headEnd type="none" w="med" len="med"/>
              <a:tailEnd type="none" w="med" len="med"/>
            </a:ln>
            <a:effectLst/>
          </p:spPr>
          <p:txBody>
            <a:bodyPr wrap="none">
              <a:spAutoFit/>
            </a:bodyPr>
            <a:lstStyle/>
            <a:p>
              <a:pPr marL="342900" indent="-342900" eaLnBrk="1" hangingPunct="1">
                <a:spcBef>
                  <a:spcPct val="20000"/>
                </a:spcBef>
                <a:buClr>
                  <a:srgbClr val="0099CC"/>
                </a:buClr>
                <a:buSzPct val="80000"/>
                <a:buFont typeface="Wingdings" pitchFamily="2" charset="2"/>
                <a:buNone/>
                <a:defRPr/>
              </a:pPr>
              <a:endParaRPr lang="zh-CN" altLang="en-US" sz="2000">
                <a:solidFill>
                  <a:srgbClr val="FF3300"/>
                </a:solidFill>
                <a:latin typeface="Arial" charset="0"/>
                <a:ea typeface="宋体" charset="-122"/>
              </a:endParaRPr>
            </a:p>
          </p:txBody>
        </p:sp>
        <p:sp>
          <p:nvSpPr>
            <p:cNvPr id="6" name="矩形 5"/>
            <p:cNvSpPr/>
            <p:nvPr/>
          </p:nvSpPr>
          <p:spPr bwMode="auto">
            <a:xfrm>
              <a:off x="2112967" y="1485458"/>
              <a:ext cx="287361" cy="791727"/>
            </a:xfrm>
            <a:prstGeom prst="rect">
              <a:avLst/>
            </a:prstGeom>
            <a:noFill/>
            <a:ln w="9525" cap="flat" cmpd="sng" algn="ctr">
              <a:solidFill>
                <a:schemeClr val="tx2">
                  <a:lumMod val="40000"/>
                  <a:lumOff val="60000"/>
                </a:schemeClr>
              </a:solidFill>
              <a:prstDash val="solid"/>
              <a:round/>
              <a:headEnd type="none" w="med" len="med"/>
              <a:tailEnd type="none" w="med" len="med"/>
            </a:ln>
            <a:effectLst/>
          </p:spPr>
          <p:txBody>
            <a:bodyPr wrap="none">
              <a:spAutoFit/>
            </a:bodyPr>
            <a:lstStyle/>
            <a:p>
              <a:pPr marL="342900" indent="-342900" eaLnBrk="1" hangingPunct="1">
                <a:spcBef>
                  <a:spcPct val="20000"/>
                </a:spcBef>
                <a:buClr>
                  <a:srgbClr val="0099CC"/>
                </a:buClr>
                <a:buSzPct val="80000"/>
                <a:buFont typeface="Wingdings" pitchFamily="2" charset="2"/>
                <a:buNone/>
                <a:defRPr/>
              </a:pPr>
              <a:endParaRPr lang="zh-CN" altLang="en-US" sz="2000">
                <a:solidFill>
                  <a:srgbClr val="FF3300"/>
                </a:solidFill>
                <a:latin typeface="Arial" charset="0"/>
                <a:ea typeface="宋体" charset="-122"/>
              </a:endParaRPr>
            </a:p>
          </p:txBody>
        </p:sp>
        <p:sp>
          <p:nvSpPr>
            <p:cNvPr id="7" name="矩形 6"/>
            <p:cNvSpPr/>
            <p:nvPr/>
          </p:nvSpPr>
          <p:spPr bwMode="auto">
            <a:xfrm>
              <a:off x="4483301" y="1485458"/>
              <a:ext cx="288949" cy="791727"/>
            </a:xfrm>
            <a:prstGeom prst="rect">
              <a:avLst/>
            </a:prstGeom>
            <a:noFill/>
            <a:ln w="9525" cap="flat" cmpd="sng" algn="ctr">
              <a:solidFill>
                <a:schemeClr val="tx2">
                  <a:lumMod val="40000"/>
                  <a:lumOff val="60000"/>
                </a:schemeClr>
              </a:solidFill>
              <a:prstDash val="solid"/>
              <a:round/>
              <a:headEnd type="none" w="med" len="med"/>
              <a:tailEnd type="none" w="med" len="med"/>
            </a:ln>
            <a:effectLst/>
          </p:spPr>
          <p:txBody>
            <a:bodyPr wrap="none">
              <a:spAutoFit/>
            </a:bodyPr>
            <a:lstStyle/>
            <a:p>
              <a:pPr marL="342900" indent="-342900" eaLnBrk="1" hangingPunct="1">
                <a:spcBef>
                  <a:spcPct val="20000"/>
                </a:spcBef>
                <a:buClr>
                  <a:srgbClr val="0099CC"/>
                </a:buClr>
                <a:buSzPct val="80000"/>
                <a:buFont typeface="Wingdings" pitchFamily="2" charset="2"/>
                <a:buNone/>
                <a:defRPr/>
              </a:pPr>
              <a:endParaRPr lang="zh-CN" altLang="en-US" sz="2000">
                <a:solidFill>
                  <a:srgbClr val="FF3300"/>
                </a:solidFill>
                <a:latin typeface="Arial" charset="0"/>
                <a:ea typeface="宋体" charset="-122"/>
              </a:endParaRPr>
            </a:p>
          </p:txBody>
        </p:sp>
        <p:sp>
          <p:nvSpPr>
            <p:cNvPr id="8" name="矩形 7"/>
            <p:cNvSpPr/>
            <p:nvPr/>
          </p:nvSpPr>
          <p:spPr bwMode="auto">
            <a:xfrm>
              <a:off x="4832580" y="1485458"/>
              <a:ext cx="287362" cy="791727"/>
            </a:xfrm>
            <a:prstGeom prst="rect">
              <a:avLst/>
            </a:prstGeom>
            <a:noFill/>
            <a:ln w="9525" cap="flat" cmpd="sng" algn="ctr">
              <a:solidFill>
                <a:schemeClr val="tx2">
                  <a:lumMod val="40000"/>
                  <a:lumOff val="60000"/>
                </a:schemeClr>
              </a:solidFill>
              <a:prstDash val="solid"/>
              <a:round/>
              <a:headEnd type="none" w="med" len="med"/>
              <a:tailEnd type="none" w="med" len="med"/>
            </a:ln>
            <a:effectLst/>
          </p:spPr>
          <p:txBody>
            <a:bodyPr wrap="none">
              <a:spAutoFit/>
            </a:bodyPr>
            <a:lstStyle/>
            <a:p>
              <a:pPr marL="342900" indent="-342900" eaLnBrk="1" hangingPunct="1">
                <a:spcBef>
                  <a:spcPct val="20000"/>
                </a:spcBef>
                <a:buClr>
                  <a:srgbClr val="0099CC"/>
                </a:buClr>
                <a:buSzPct val="80000"/>
                <a:buFont typeface="Wingdings" pitchFamily="2" charset="2"/>
                <a:buNone/>
                <a:defRPr/>
              </a:pPr>
              <a:endParaRPr lang="zh-CN" altLang="en-US" sz="2000">
                <a:solidFill>
                  <a:srgbClr val="FF3300"/>
                </a:solidFill>
                <a:latin typeface="Arial" charset="0"/>
                <a:ea typeface="宋体" charset="-122"/>
              </a:endParaRPr>
            </a:p>
          </p:txBody>
        </p:sp>
        <p:sp>
          <p:nvSpPr>
            <p:cNvPr id="9" name="矩形 8"/>
            <p:cNvSpPr/>
            <p:nvPr/>
          </p:nvSpPr>
          <p:spPr bwMode="auto">
            <a:xfrm>
              <a:off x="3130638" y="1485458"/>
              <a:ext cx="288949" cy="791727"/>
            </a:xfrm>
            <a:prstGeom prst="rect">
              <a:avLst/>
            </a:prstGeom>
            <a:noFill/>
            <a:ln w="9525" cap="flat" cmpd="sng" algn="ctr">
              <a:solidFill>
                <a:schemeClr val="tx2">
                  <a:lumMod val="40000"/>
                  <a:lumOff val="60000"/>
                </a:schemeClr>
              </a:solidFill>
              <a:prstDash val="solid"/>
              <a:round/>
              <a:headEnd type="none" w="med" len="med"/>
              <a:tailEnd type="none" w="med" len="med"/>
            </a:ln>
            <a:effectLst/>
          </p:spPr>
          <p:txBody>
            <a:bodyPr wrap="none">
              <a:spAutoFit/>
            </a:bodyPr>
            <a:lstStyle/>
            <a:p>
              <a:pPr marL="342900" indent="-342900" eaLnBrk="1" hangingPunct="1">
                <a:spcBef>
                  <a:spcPct val="20000"/>
                </a:spcBef>
                <a:buClr>
                  <a:srgbClr val="0099CC"/>
                </a:buClr>
                <a:buSzPct val="80000"/>
                <a:buFont typeface="Wingdings" pitchFamily="2" charset="2"/>
                <a:buNone/>
                <a:defRPr/>
              </a:pPr>
              <a:endParaRPr lang="zh-CN" altLang="en-US" sz="2000">
                <a:solidFill>
                  <a:srgbClr val="FF3300"/>
                </a:solidFill>
                <a:latin typeface="Arial" charset="0"/>
                <a:ea typeface="宋体" charset="-122"/>
              </a:endParaRPr>
            </a:p>
          </p:txBody>
        </p:sp>
        <p:sp>
          <p:nvSpPr>
            <p:cNvPr id="12" name="矩形 11"/>
            <p:cNvSpPr/>
            <p:nvPr/>
          </p:nvSpPr>
          <p:spPr bwMode="auto">
            <a:xfrm>
              <a:off x="5801035" y="1485458"/>
              <a:ext cx="288949" cy="791727"/>
            </a:xfrm>
            <a:prstGeom prst="rect">
              <a:avLst/>
            </a:prstGeom>
            <a:noFill/>
            <a:ln w="9525" cap="flat" cmpd="sng" algn="ctr">
              <a:solidFill>
                <a:schemeClr val="tx2">
                  <a:lumMod val="40000"/>
                  <a:lumOff val="60000"/>
                </a:schemeClr>
              </a:solidFill>
              <a:prstDash val="solid"/>
              <a:round/>
              <a:headEnd type="none" w="med" len="med"/>
              <a:tailEnd type="none" w="med" len="med"/>
            </a:ln>
            <a:effectLst/>
          </p:spPr>
          <p:txBody>
            <a:bodyPr wrap="none">
              <a:spAutoFit/>
            </a:bodyPr>
            <a:lstStyle/>
            <a:p>
              <a:pPr marL="342900" indent="-342900" eaLnBrk="1" hangingPunct="1">
                <a:spcBef>
                  <a:spcPct val="20000"/>
                </a:spcBef>
                <a:buClr>
                  <a:srgbClr val="0099CC"/>
                </a:buClr>
                <a:buSzPct val="80000"/>
                <a:buFont typeface="Wingdings" pitchFamily="2" charset="2"/>
                <a:buNone/>
                <a:defRPr/>
              </a:pPr>
              <a:endParaRPr lang="zh-CN" altLang="en-US" sz="2000">
                <a:solidFill>
                  <a:srgbClr val="FF3300"/>
                </a:solidFill>
                <a:latin typeface="Arial" charset="0"/>
                <a:ea typeface="宋体" charset="-122"/>
              </a:endParaRPr>
            </a:p>
          </p:txBody>
        </p:sp>
        <p:sp>
          <p:nvSpPr>
            <p:cNvPr id="13" name="矩形 12"/>
            <p:cNvSpPr/>
            <p:nvPr/>
          </p:nvSpPr>
          <p:spPr bwMode="auto">
            <a:xfrm>
              <a:off x="7175924" y="1491817"/>
              <a:ext cx="287362" cy="791727"/>
            </a:xfrm>
            <a:prstGeom prst="rect">
              <a:avLst/>
            </a:prstGeom>
            <a:noFill/>
            <a:ln w="9525" cap="flat" cmpd="sng" algn="ctr">
              <a:solidFill>
                <a:schemeClr val="tx2">
                  <a:lumMod val="40000"/>
                  <a:lumOff val="60000"/>
                </a:schemeClr>
              </a:solidFill>
              <a:prstDash val="solid"/>
              <a:round/>
              <a:headEnd type="none" w="med" len="med"/>
              <a:tailEnd type="none" w="med" len="med"/>
            </a:ln>
            <a:effectLst/>
          </p:spPr>
          <p:txBody>
            <a:bodyPr wrap="none">
              <a:spAutoFit/>
            </a:bodyPr>
            <a:lstStyle/>
            <a:p>
              <a:pPr marL="342900" indent="-342900" eaLnBrk="1" hangingPunct="1">
                <a:spcBef>
                  <a:spcPct val="20000"/>
                </a:spcBef>
                <a:buClr>
                  <a:srgbClr val="0099CC"/>
                </a:buClr>
                <a:buSzPct val="80000"/>
                <a:buFont typeface="Wingdings" pitchFamily="2" charset="2"/>
                <a:buNone/>
                <a:defRPr/>
              </a:pPr>
              <a:endParaRPr lang="zh-CN" altLang="en-US" sz="2000">
                <a:solidFill>
                  <a:srgbClr val="FF3300"/>
                </a:solidFill>
                <a:latin typeface="Arial" charset="0"/>
                <a:ea typeface="宋体" charset="-122"/>
              </a:endParaRPr>
            </a:p>
          </p:txBody>
        </p:sp>
        <p:sp>
          <p:nvSpPr>
            <p:cNvPr id="14" name="矩形 13"/>
            <p:cNvSpPr/>
            <p:nvPr/>
          </p:nvSpPr>
          <p:spPr bwMode="auto">
            <a:xfrm>
              <a:off x="7523616" y="1469560"/>
              <a:ext cx="288949" cy="791727"/>
            </a:xfrm>
            <a:prstGeom prst="rect">
              <a:avLst/>
            </a:prstGeom>
            <a:noFill/>
            <a:ln w="9525" cap="flat" cmpd="sng" algn="ctr">
              <a:solidFill>
                <a:schemeClr val="tx2">
                  <a:lumMod val="40000"/>
                  <a:lumOff val="60000"/>
                </a:schemeClr>
              </a:solidFill>
              <a:prstDash val="solid"/>
              <a:round/>
              <a:headEnd type="none" w="med" len="med"/>
              <a:tailEnd type="none" w="med" len="med"/>
            </a:ln>
            <a:effectLst/>
          </p:spPr>
          <p:txBody>
            <a:bodyPr wrap="none">
              <a:spAutoFit/>
            </a:bodyPr>
            <a:lstStyle/>
            <a:p>
              <a:pPr marL="342900" indent="-342900" eaLnBrk="1" hangingPunct="1">
                <a:spcBef>
                  <a:spcPct val="20000"/>
                </a:spcBef>
                <a:buClr>
                  <a:srgbClr val="0099CC"/>
                </a:buClr>
                <a:buSzPct val="80000"/>
                <a:buFont typeface="Wingdings" pitchFamily="2" charset="2"/>
                <a:buNone/>
                <a:defRPr/>
              </a:pPr>
              <a:endParaRPr lang="zh-CN" altLang="en-US" sz="2000">
                <a:solidFill>
                  <a:srgbClr val="FF3300"/>
                </a:solidFill>
                <a:latin typeface="Arial" charset="0"/>
                <a:ea typeface="宋体" charset="-122"/>
              </a:endParaRPr>
            </a:p>
          </p:txBody>
        </p:sp>
        <p:sp>
          <p:nvSpPr>
            <p:cNvPr id="15" name="矩形 14"/>
            <p:cNvSpPr/>
            <p:nvPr/>
          </p:nvSpPr>
          <p:spPr bwMode="auto">
            <a:xfrm>
              <a:off x="8549226" y="1469560"/>
              <a:ext cx="287361" cy="791727"/>
            </a:xfrm>
            <a:prstGeom prst="rect">
              <a:avLst/>
            </a:prstGeom>
            <a:noFill/>
            <a:ln w="9525" cap="flat" cmpd="sng" algn="ctr">
              <a:solidFill>
                <a:schemeClr val="tx2">
                  <a:lumMod val="40000"/>
                  <a:lumOff val="60000"/>
                </a:schemeClr>
              </a:solidFill>
              <a:prstDash val="solid"/>
              <a:round/>
              <a:headEnd type="none" w="med" len="med"/>
              <a:tailEnd type="none" w="med" len="med"/>
            </a:ln>
            <a:effectLst/>
          </p:spPr>
          <p:txBody>
            <a:bodyPr wrap="none">
              <a:spAutoFit/>
            </a:bodyPr>
            <a:lstStyle/>
            <a:p>
              <a:pPr marL="342900" indent="-342900" eaLnBrk="1" hangingPunct="1">
                <a:spcBef>
                  <a:spcPct val="20000"/>
                </a:spcBef>
                <a:buClr>
                  <a:srgbClr val="0099CC"/>
                </a:buClr>
                <a:buSzPct val="80000"/>
                <a:buFont typeface="Wingdings" pitchFamily="2" charset="2"/>
                <a:buNone/>
                <a:defRPr/>
              </a:pPr>
              <a:endParaRPr lang="zh-CN" altLang="en-US" sz="2000">
                <a:solidFill>
                  <a:srgbClr val="FF3300"/>
                </a:solidFill>
                <a:latin typeface="Arial" charset="0"/>
                <a:ea typeface="宋体" charset="-122"/>
              </a:endParaRPr>
            </a:p>
          </p:txBody>
        </p:sp>
      </p:grpSp>
      <p:sp>
        <p:nvSpPr>
          <p:cNvPr id="22" name="文本框 21"/>
          <p:cNvSpPr txBox="1">
            <a:spLocks noChangeArrowheads="1"/>
          </p:cNvSpPr>
          <p:nvPr/>
        </p:nvSpPr>
        <p:spPr bwMode="auto">
          <a:xfrm>
            <a:off x="0" y="3155950"/>
            <a:ext cx="4356100"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800" b="0">
                <a:solidFill>
                  <a:srgbClr val="003366"/>
                </a:solidFill>
                <a:latin typeface="Arial" panose="020B0604020202020204" pitchFamily="34" charset="0"/>
              </a:rPr>
              <a:t>Predict:    </a:t>
            </a:r>
            <a:r>
              <a:rPr kumimoji="0" lang="en-US" altLang="zh-CN" sz="3200">
                <a:solidFill>
                  <a:srgbClr val="003366"/>
                </a:solidFill>
                <a:latin typeface="Arial" panose="020B0604020202020204" pitchFamily="34" charset="0"/>
              </a:rPr>
              <a:t>v  v       </a:t>
            </a:r>
            <a:r>
              <a:rPr kumimoji="0" lang="en-US" altLang="zh-CN" sz="3200">
                <a:solidFill>
                  <a:srgbClr val="FF0000"/>
                </a:solidFill>
                <a:latin typeface="Arial" panose="020B0604020202020204" pitchFamily="34" charset="0"/>
              </a:rPr>
              <a:t>x</a:t>
            </a:r>
            <a:r>
              <a:rPr kumimoji="0" lang="en-US" altLang="zh-CN" sz="3200">
                <a:solidFill>
                  <a:srgbClr val="003366"/>
                </a:solidFill>
                <a:latin typeface="Arial" panose="020B0604020202020204" pitchFamily="34" charset="0"/>
              </a:rPr>
              <a:t>               </a:t>
            </a:r>
            <a:endParaRPr kumimoji="0" lang="zh-CN" altLang="en-US" sz="2800">
              <a:solidFill>
                <a:srgbClr val="003366"/>
              </a:solidFill>
              <a:latin typeface="Arial" panose="020B0604020202020204" pitchFamily="34" charset="0"/>
            </a:endParaRPr>
          </a:p>
        </p:txBody>
      </p:sp>
      <p:sp>
        <p:nvSpPr>
          <p:cNvPr id="31" name="文本框 30"/>
          <p:cNvSpPr txBox="1">
            <a:spLocks noChangeArrowheads="1"/>
          </p:cNvSpPr>
          <p:nvPr/>
        </p:nvSpPr>
        <p:spPr bwMode="auto">
          <a:xfrm>
            <a:off x="4356100" y="3113577"/>
            <a:ext cx="44799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b="0" dirty="0">
                <a:solidFill>
                  <a:srgbClr val="003366"/>
                </a:solidFill>
                <a:latin typeface="Arial" panose="020B0604020202020204" pitchFamily="34" charset="0"/>
              </a:rPr>
              <a:t>v </a:t>
            </a:r>
            <a:r>
              <a:rPr kumimoji="0" lang="en-US" altLang="zh-CN" b="0" dirty="0" err="1">
                <a:solidFill>
                  <a:srgbClr val="003366"/>
                </a:solidFill>
                <a:latin typeface="Arial" panose="020B0604020202020204" pitchFamily="34" charset="0"/>
              </a:rPr>
              <a:t>v</a:t>
            </a:r>
            <a:r>
              <a:rPr kumimoji="0" lang="en-US" altLang="zh-CN" b="0" dirty="0">
                <a:solidFill>
                  <a:srgbClr val="003366"/>
                </a:solidFill>
                <a:latin typeface="Arial" panose="020B0604020202020204" pitchFamily="34" charset="0"/>
              </a:rPr>
              <a:t>      </a:t>
            </a:r>
            <a:r>
              <a:rPr kumimoji="0" lang="en-US" altLang="zh-CN" b="0" dirty="0">
                <a:solidFill>
                  <a:srgbClr val="FF0000"/>
                </a:solidFill>
                <a:latin typeface="Arial" panose="020B0604020202020204" pitchFamily="34" charset="0"/>
              </a:rPr>
              <a:t>x        </a:t>
            </a:r>
            <a:r>
              <a:rPr kumimoji="0" lang="en-US" altLang="zh-CN" b="0" dirty="0">
                <a:solidFill>
                  <a:srgbClr val="0070C0"/>
                </a:solidFill>
                <a:latin typeface="Arial" panose="020B0604020202020204" pitchFamily="34" charset="0"/>
              </a:rPr>
              <a:t>v </a:t>
            </a:r>
            <a:r>
              <a:rPr kumimoji="0" lang="en-US" altLang="zh-CN" b="0" dirty="0" err="1">
                <a:solidFill>
                  <a:srgbClr val="0070C0"/>
                </a:solidFill>
                <a:latin typeface="Arial" panose="020B0604020202020204" pitchFamily="34" charset="0"/>
              </a:rPr>
              <a:t>v</a:t>
            </a:r>
            <a:r>
              <a:rPr kumimoji="0" lang="en-US" altLang="zh-CN" b="0" dirty="0">
                <a:solidFill>
                  <a:srgbClr val="FF0000"/>
                </a:solidFill>
                <a:latin typeface="Arial" panose="020B0604020202020204" pitchFamily="34" charset="0"/>
              </a:rPr>
              <a:t>      </a:t>
            </a:r>
            <a:r>
              <a:rPr kumimoji="0" lang="en-US" altLang="zh-CN" b="0" dirty="0" err="1">
                <a:solidFill>
                  <a:srgbClr val="FF0000"/>
                </a:solidFill>
                <a:latin typeface="Arial" panose="020B0604020202020204" pitchFamily="34" charset="0"/>
              </a:rPr>
              <a:t>v</a:t>
            </a:r>
            <a:r>
              <a:rPr kumimoji="0" lang="en-US" altLang="zh-CN" b="0" dirty="0">
                <a:solidFill>
                  <a:srgbClr val="003366"/>
                </a:solidFill>
                <a:latin typeface="Arial" panose="020B0604020202020204" pitchFamily="34" charset="0"/>
              </a:rPr>
              <a:t>  </a:t>
            </a:r>
            <a:endParaRPr kumimoji="0" lang="zh-CN" altLang="en-US" b="0" dirty="0">
              <a:solidFill>
                <a:srgbClr val="003366"/>
              </a:solidFill>
              <a:latin typeface="Arial" panose="020B0604020202020204" pitchFamily="34" charset="0"/>
            </a:endParaRPr>
          </a:p>
        </p:txBody>
      </p:sp>
      <p:sp>
        <p:nvSpPr>
          <p:cNvPr id="40967" name="文本框 34"/>
          <p:cNvSpPr txBox="1">
            <a:spLocks noChangeArrowheads="1"/>
          </p:cNvSpPr>
          <p:nvPr/>
        </p:nvSpPr>
        <p:spPr bwMode="auto">
          <a:xfrm>
            <a:off x="271463" y="1284288"/>
            <a:ext cx="87122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800" b="0" dirty="0">
                <a:solidFill>
                  <a:srgbClr val="003366"/>
                </a:solidFill>
                <a:latin typeface="Arial" panose="020B0604020202020204" pitchFamily="34" charset="0"/>
              </a:rPr>
              <a:t>Assume branch history with branch </a:t>
            </a:r>
            <a:r>
              <a:rPr kumimoji="0" lang="en-US" altLang="zh-CN" sz="2800" b="0" dirty="0" err="1">
                <a:solidFill>
                  <a:srgbClr val="003366"/>
                </a:solidFill>
                <a:latin typeface="Arial" panose="020B0604020202020204" pitchFamily="34" charset="0"/>
              </a:rPr>
              <a:t>i</a:t>
            </a:r>
            <a:r>
              <a:rPr kumimoji="0" lang="en-US" altLang="zh-CN" sz="2800" b="0" dirty="0">
                <a:solidFill>
                  <a:srgbClr val="003366"/>
                </a:solidFill>
                <a:latin typeface="Arial" panose="020B0604020202020204" pitchFamily="34" charset="0"/>
              </a:rPr>
              <a:t> in blue box. </a:t>
            </a:r>
            <a:endParaRPr kumimoji="0" lang="zh-CN" altLang="en-US" sz="2800" b="0" dirty="0">
              <a:solidFill>
                <a:srgbClr val="003366"/>
              </a:solidFill>
              <a:latin typeface="Arial" panose="020B0604020202020204" pitchFamily="34" charset="0"/>
            </a:endParaRPr>
          </a:p>
        </p:txBody>
      </p:sp>
      <p:grpSp>
        <p:nvGrpSpPr>
          <p:cNvPr id="37" name="组合 36"/>
          <p:cNvGrpSpPr>
            <a:grpSpLocks/>
          </p:cNvGrpSpPr>
          <p:nvPr/>
        </p:nvGrpSpPr>
        <p:grpSpPr bwMode="auto">
          <a:xfrm>
            <a:off x="39688" y="4329113"/>
            <a:ext cx="7772400" cy="522287"/>
            <a:chOff x="190917" y="4343075"/>
            <a:chExt cx="7772385" cy="523220"/>
          </a:xfrm>
        </p:grpSpPr>
        <p:sp>
          <p:nvSpPr>
            <p:cNvPr id="40980" name="文本框 17"/>
            <p:cNvSpPr txBox="1">
              <a:spLocks noChangeArrowheads="1"/>
            </p:cNvSpPr>
            <p:nvPr/>
          </p:nvSpPr>
          <p:spPr bwMode="auto">
            <a:xfrm>
              <a:off x="2128611" y="4343075"/>
              <a:ext cx="861276" cy="523220"/>
            </a:xfrm>
            <a:prstGeom prst="rect">
              <a:avLst/>
            </a:prstGeom>
            <a:noFill/>
            <a:ln w="9525">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800" b="0">
                  <a:solidFill>
                    <a:srgbClr val="003366"/>
                  </a:solidFill>
                  <a:latin typeface="Arial" panose="020B0604020202020204" pitchFamily="34" charset="0"/>
                </a:rPr>
                <a:t>00</a:t>
              </a:r>
              <a:endParaRPr kumimoji="0" lang="zh-CN" altLang="en-US" sz="2800" b="0">
                <a:solidFill>
                  <a:srgbClr val="003366"/>
                </a:solidFill>
                <a:latin typeface="Arial" panose="020B0604020202020204" pitchFamily="34" charset="0"/>
              </a:endParaRPr>
            </a:p>
          </p:txBody>
        </p:sp>
        <p:sp>
          <p:nvSpPr>
            <p:cNvPr id="40981" name="文本框 18"/>
            <p:cNvSpPr txBox="1">
              <a:spLocks noChangeArrowheads="1"/>
            </p:cNvSpPr>
            <p:nvPr/>
          </p:nvSpPr>
          <p:spPr bwMode="auto">
            <a:xfrm>
              <a:off x="3784150" y="4343075"/>
              <a:ext cx="861276" cy="523220"/>
            </a:xfrm>
            <a:prstGeom prst="rect">
              <a:avLst/>
            </a:prstGeom>
            <a:noFill/>
            <a:ln w="9525">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800" b="0">
                  <a:solidFill>
                    <a:srgbClr val="003366"/>
                  </a:solidFill>
                  <a:latin typeface="Arial" panose="020B0604020202020204" pitchFamily="34" charset="0"/>
                </a:rPr>
                <a:t>00</a:t>
              </a:r>
              <a:endParaRPr kumimoji="0" lang="zh-CN" altLang="en-US" sz="2800" b="0">
                <a:solidFill>
                  <a:srgbClr val="003366"/>
                </a:solidFill>
                <a:latin typeface="Arial" panose="020B0604020202020204" pitchFamily="34" charset="0"/>
              </a:endParaRPr>
            </a:p>
          </p:txBody>
        </p:sp>
        <p:sp>
          <p:nvSpPr>
            <p:cNvPr id="40982" name="文本框 19"/>
            <p:cNvSpPr txBox="1">
              <a:spLocks noChangeArrowheads="1"/>
            </p:cNvSpPr>
            <p:nvPr/>
          </p:nvSpPr>
          <p:spPr bwMode="auto">
            <a:xfrm>
              <a:off x="5443088" y="4343075"/>
              <a:ext cx="861276" cy="523220"/>
            </a:xfrm>
            <a:prstGeom prst="rect">
              <a:avLst/>
            </a:prstGeom>
            <a:noFill/>
            <a:ln w="9525">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800" b="0">
                  <a:solidFill>
                    <a:srgbClr val="003366"/>
                  </a:solidFill>
                  <a:latin typeface="Arial" panose="020B0604020202020204" pitchFamily="34" charset="0"/>
                </a:rPr>
                <a:t>00</a:t>
              </a:r>
              <a:endParaRPr kumimoji="0" lang="zh-CN" altLang="en-US" sz="2800" b="0">
                <a:solidFill>
                  <a:srgbClr val="003366"/>
                </a:solidFill>
                <a:latin typeface="Arial" panose="020B0604020202020204" pitchFamily="34" charset="0"/>
              </a:endParaRPr>
            </a:p>
          </p:txBody>
        </p:sp>
        <p:sp>
          <p:nvSpPr>
            <p:cNvPr id="40983" name="文本框 22"/>
            <p:cNvSpPr txBox="1">
              <a:spLocks noChangeArrowheads="1"/>
            </p:cNvSpPr>
            <p:nvPr/>
          </p:nvSpPr>
          <p:spPr bwMode="auto">
            <a:xfrm>
              <a:off x="190917" y="4420977"/>
              <a:ext cx="1125627" cy="400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000" b="0">
                  <a:solidFill>
                    <a:srgbClr val="003366"/>
                  </a:solidFill>
                  <a:latin typeface="Arial" panose="020B0604020202020204" pitchFamily="34" charset="0"/>
                </a:rPr>
                <a:t>Branch i</a:t>
              </a:r>
              <a:endParaRPr kumimoji="0" lang="zh-CN" altLang="en-US" sz="2000" b="0">
                <a:solidFill>
                  <a:srgbClr val="003366"/>
                </a:solidFill>
                <a:latin typeface="Arial" panose="020B0604020202020204" pitchFamily="34" charset="0"/>
              </a:endParaRPr>
            </a:p>
          </p:txBody>
        </p:sp>
        <p:cxnSp>
          <p:nvCxnSpPr>
            <p:cNvPr id="40984" name="直接箭头连接符 24"/>
            <p:cNvCxnSpPr>
              <a:cxnSpLocks noChangeShapeType="1"/>
              <a:stCxn id="40983" idx="3"/>
              <a:endCxn id="40980" idx="1"/>
            </p:cNvCxnSpPr>
            <p:nvPr/>
          </p:nvCxnSpPr>
          <p:spPr bwMode="auto">
            <a:xfrm flipV="1">
              <a:off x="1316544" y="4604686"/>
              <a:ext cx="812067" cy="16704"/>
            </a:xfrm>
            <a:prstGeom prst="straightConnector1">
              <a:avLst/>
            </a:prstGeom>
            <a:noFill/>
            <a:ln w="9525" algn="ctr">
              <a:solidFill>
                <a:schemeClr val="accent2"/>
              </a:solidFill>
              <a:round/>
              <a:headEnd/>
              <a:tailEnd type="triangle" w="med" len="med"/>
            </a:ln>
            <a:extLst>
              <a:ext uri="{909E8E84-426E-40DD-AFC4-6F175D3DCCD1}">
                <a14:hiddenFill xmlns:a14="http://schemas.microsoft.com/office/drawing/2010/main">
                  <a:noFill/>
                </a14:hiddenFill>
              </a:ext>
            </a:extLst>
          </p:spPr>
        </p:cxnSp>
        <p:sp>
          <p:nvSpPr>
            <p:cNvPr id="40985" name="文本框 35"/>
            <p:cNvSpPr txBox="1">
              <a:spLocks noChangeArrowheads="1"/>
            </p:cNvSpPr>
            <p:nvPr/>
          </p:nvSpPr>
          <p:spPr bwMode="auto">
            <a:xfrm>
              <a:off x="7102026" y="4343075"/>
              <a:ext cx="861276" cy="523220"/>
            </a:xfrm>
            <a:prstGeom prst="rect">
              <a:avLst/>
            </a:prstGeom>
            <a:noFill/>
            <a:ln w="9525">
              <a:solidFill>
                <a:srgbClr val="0070C0"/>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800" b="0">
                  <a:solidFill>
                    <a:srgbClr val="003366"/>
                  </a:solidFill>
                  <a:latin typeface="Arial" panose="020B0604020202020204" pitchFamily="34" charset="0"/>
                </a:rPr>
                <a:t>00</a:t>
              </a:r>
              <a:endParaRPr kumimoji="0" lang="zh-CN" altLang="en-US" sz="2800" b="0">
                <a:solidFill>
                  <a:srgbClr val="003366"/>
                </a:solidFill>
                <a:latin typeface="Arial" panose="020B0604020202020204" pitchFamily="34" charset="0"/>
              </a:endParaRPr>
            </a:p>
          </p:txBody>
        </p:sp>
      </p:grpSp>
      <p:sp>
        <p:nvSpPr>
          <p:cNvPr id="21" name="文本框 20"/>
          <p:cNvSpPr txBox="1"/>
          <p:nvPr/>
        </p:nvSpPr>
        <p:spPr>
          <a:xfrm>
            <a:off x="6950938" y="4336875"/>
            <a:ext cx="861276" cy="523220"/>
          </a:xfrm>
          <a:prstGeom prst="rect">
            <a:avLst/>
          </a:prstGeom>
          <a:solidFill>
            <a:schemeClr val="bg1"/>
          </a:solidFill>
          <a:ln>
            <a:solidFill>
              <a:srgbClr val="0070C0"/>
            </a:solidFill>
          </a:ln>
        </p:spPr>
        <p:txBody>
          <a:bodyPr>
            <a:spAutoFit/>
          </a:bodyPr>
          <a:lstStyle/>
          <a:p>
            <a:pPr eaLnBrk="1" hangingPunct="1">
              <a:defRPr/>
            </a:pPr>
            <a:r>
              <a:rPr kumimoji="0" lang="en-US" altLang="zh-CN" sz="2800" b="0" strike="sngStrike" dirty="0">
                <a:solidFill>
                  <a:srgbClr val="FF0000"/>
                </a:solidFill>
                <a:latin typeface="Arial" panose="020B0604020202020204" pitchFamily="34" charset="0"/>
              </a:rPr>
              <a:t>00</a:t>
            </a:r>
            <a:endParaRPr kumimoji="0" lang="zh-CN" altLang="en-US" sz="2800" b="0" strike="sngStrike" dirty="0">
              <a:solidFill>
                <a:srgbClr val="FF0000"/>
              </a:solidFill>
              <a:latin typeface="Arial" panose="020B0604020202020204" pitchFamily="34" charset="0"/>
            </a:endParaRPr>
          </a:p>
        </p:txBody>
      </p:sp>
      <p:sp>
        <p:nvSpPr>
          <p:cNvPr id="30" name="文本框 29"/>
          <p:cNvSpPr txBox="1">
            <a:spLocks noChangeArrowheads="1"/>
          </p:cNvSpPr>
          <p:nvPr/>
        </p:nvSpPr>
        <p:spPr bwMode="auto">
          <a:xfrm>
            <a:off x="6951663" y="4344988"/>
            <a:ext cx="860425" cy="523875"/>
          </a:xfrm>
          <a:prstGeom prst="rect">
            <a:avLst/>
          </a:prstGeom>
          <a:solidFill>
            <a:schemeClr val="bg1"/>
          </a:solidFill>
          <a:ln w="9525">
            <a:solidFill>
              <a:srgbClr val="0070C0"/>
            </a:solidFill>
            <a:miter lim="800000"/>
            <a:headEnd/>
            <a:tailEnd/>
          </a:ln>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800" b="0">
                <a:solidFill>
                  <a:srgbClr val="3366CC"/>
                </a:solidFill>
                <a:latin typeface="Arial" panose="020B0604020202020204" pitchFamily="34" charset="0"/>
              </a:rPr>
              <a:t>01</a:t>
            </a:r>
            <a:endParaRPr kumimoji="0" lang="zh-CN" altLang="en-US" sz="2800" b="0">
              <a:solidFill>
                <a:srgbClr val="3366CC"/>
              </a:solidFill>
              <a:latin typeface="Arial" panose="020B0604020202020204" pitchFamily="34" charset="0"/>
            </a:endParaRPr>
          </a:p>
        </p:txBody>
      </p:sp>
      <p:sp>
        <p:nvSpPr>
          <p:cNvPr id="32" name="文本框 31"/>
          <p:cNvSpPr txBox="1"/>
          <p:nvPr/>
        </p:nvSpPr>
        <p:spPr>
          <a:xfrm>
            <a:off x="6950938" y="4312710"/>
            <a:ext cx="861276" cy="523220"/>
          </a:xfrm>
          <a:prstGeom prst="rect">
            <a:avLst/>
          </a:prstGeom>
          <a:noFill/>
        </p:spPr>
        <p:txBody>
          <a:bodyPr>
            <a:spAutoFit/>
          </a:bodyPr>
          <a:lstStyle/>
          <a:p>
            <a:pPr eaLnBrk="1" hangingPunct="1">
              <a:defRPr/>
            </a:pPr>
            <a:r>
              <a:rPr kumimoji="0" lang="en-US" altLang="zh-CN" sz="2800" b="0" strike="sngStrike" dirty="0">
                <a:solidFill>
                  <a:srgbClr val="FF0000"/>
                </a:solidFill>
                <a:latin typeface="Arial" panose="020B0604020202020204" pitchFamily="34" charset="0"/>
              </a:rPr>
              <a:t>01</a:t>
            </a:r>
            <a:endParaRPr kumimoji="0" lang="zh-CN" altLang="en-US" sz="2800" b="0" strike="sngStrike" dirty="0">
              <a:solidFill>
                <a:srgbClr val="FF0000"/>
              </a:solidFill>
              <a:latin typeface="Arial" panose="020B0604020202020204" pitchFamily="34" charset="0"/>
            </a:endParaRPr>
          </a:p>
        </p:txBody>
      </p:sp>
      <p:sp>
        <p:nvSpPr>
          <p:cNvPr id="33" name="文本框 32"/>
          <p:cNvSpPr txBox="1"/>
          <p:nvPr/>
        </p:nvSpPr>
        <p:spPr>
          <a:xfrm>
            <a:off x="6951663" y="4341813"/>
            <a:ext cx="860425" cy="522287"/>
          </a:xfrm>
          <a:prstGeom prst="rect">
            <a:avLst/>
          </a:prstGeom>
          <a:solidFill>
            <a:schemeClr val="bg1"/>
          </a:solidFill>
          <a:ln>
            <a:solidFill>
              <a:schemeClr val="tx2">
                <a:lumMod val="60000"/>
                <a:lumOff val="40000"/>
              </a:schemeClr>
            </a:solidFill>
          </a:ln>
        </p:spPr>
        <p:txBody>
          <a:bodyPr>
            <a:spAutoFit/>
          </a:bodyPr>
          <a:lstStyle/>
          <a:p>
            <a:pPr eaLnBrk="1" hangingPunct="1">
              <a:defRPr/>
            </a:pPr>
            <a:r>
              <a:rPr kumimoji="0" lang="en-US" altLang="zh-CN" sz="2800" b="0" dirty="0">
                <a:solidFill>
                  <a:srgbClr val="003366"/>
                </a:solidFill>
                <a:latin typeface="Arial" panose="020B0604020202020204" pitchFamily="34" charset="0"/>
              </a:rPr>
              <a:t>11</a:t>
            </a:r>
            <a:endParaRPr kumimoji="0" lang="zh-CN" altLang="en-US" sz="2800" b="0" dirty="0">
              <a:solidFill>
                <a:srgbClr val="003366"/>
              </a:solidFill>
              <a:latin typeface="Arial" panose="020B0604020202020204" pitchFamily="34" charset="0"/>
            </a:endParaRPr>
          </a:p>
        </p:txBody>
      </p:sp>
      <p:sp>
        <p:nvSpPr>
          <p:cNvPr id="29" name="文本框 28"/>
          <p:cNvSpPr txBox="1"/>
          <p:nvPr/>
        </p:nvSpPr>
        <p:spPr>
          <a:xfrm>
            <a:off x="4430713" y="5661025"/>
            <a:ext cx="688975" cy="522288"/>
          </a:xfrm>
          <a:prstGeom prst="rect">
            <a:avLst/>
          </a:prstGeom>
          <a:solidFill>
            <a:schemeClr val="bg1"/>
          </a:solidFill>
          <a:ln>
            <a:solidFill>
              <a:schemeClr val="tx2">
                <a:lumMod val="60000"/>
                <a:lumOff val="40000"/>
              </a:schemeClr>
            </a:solidFill>
          </a:ln>
        </p:spPr>
        <p:txBody>
          <a:bodyPr>
            <a:spAutoFit/>
          </a:bodyPr>
          <a:lstStyle/>
          <a:p>
            <a:pPr eaLnBrk="1" hangingPunct="1">
              <a:defRPr/>
            </a:pPr>
            <a:r>
              <a:rPr kumimoji="0" lang="en-US" altLang="zh-CN" sz="2800" b="0" dirty="0">
                <a:solidFill>
                  <a:srgbClr val="003366"/>
                </a:solidFill>
                <a:latin typeface="Arial" panose="020B0604020202020204" pitchFamily="34" charset="0"/>
              </a:rPr>
              <a:t>11</a:t>
            </a:r>
            <a:endParaRPr kumimoji="0" lang="zh-CN" altLang="en-US" sz="2800" b="0" dirty="0">
              <a:solidFill>
                <a:srgbClr val="003366"/>
              </a:solidFill>
              <a:latin typeface="Arial" panose="020B0604020202020204" pitchFamily="34" charset="0"/>
            </a:endParaRPr>
          </a:p>
        </p:txBody>
      </p:sp>
      <p:sp>
        <p:nvSpPr>
          <p:cNvPr id="40974" name="文本框 22"/>
          <p:cNvSpPr txBox="1">
            <a:spLocks noChangeArrowheads="1"/>
          </p:cNvSpPr>
          <p:nvPr/>
        </p:nvSpPr>
        <p:spPr bwMode="auto">
          <a:xfrm>
            <a:off x="2159000" y="5722938"/>
            <a:ext cx="19383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000" b="0">
                <a:solidFill>
                  <a:srgbClr val="003366"/>
                </a:solidFill>
                <a:latin typeface="Arial" panose="020B0604020202020204" pitchFamily="34" charset="0"/>
              </a:rPr>
              <a:t>Branch history</a:t>
            </a:r>
            <a:endParaRPr kumimoji="0" lang="zh-CN" altLang="en-US" sz="2000" b="0">
              <a:solidFill>
                <a:srgbClr val="003366"/>
              </a:solidFill>
              <a:latin typeface="Arial" panose="020B0604020202020204" pitchFamily="34" charset="0"/>
            </a:endParaRPr>
          </a:p>
        </p:txBody>
      </p:sp>
      <p:cxnSp>
        <p:nvCxnSpPr>
          <p:cNvPr id="40975" name="直接箭头连接符 24"/>
          <p:cNvCxnSpPr>
            <a:cxnSpLocks noChangeShapeType="1"/>
            <a:endCxn id="29" idx="1"/>
          </p:cNvCxnSpPr>
          <p:nvPr/>
        </p:nvCxnSpPr>
        <p:spPr bwMode="auto">
          <a:xfrm flipV="1">
            <a:off x="3949700" y="5922963"/>
            <a:ext cx="481013" cy="15875"/>
          </a:xfrm>
          <a:prstGeom prst="straightConnector1">
            <a:avLst/>
          </a:prstGeom>
          <a:noFill/>
          <a:ln w="9525" algn="ctr">
            <a:solidFill>
              <a:schemeClr val="accent2"/>
            </a:solidFill>
            <a:round/>
            <a:headEnd/>
            <a:tailEnd type="triangle" w="med" len="med"/>
          </a:ln>
          <a:extLst>
            <a:ext uri="{909E8E84-426E-40DD-AFC4-6F175D3DCCD1}">
              <a14:hiddenFill xmlns:a14="http://schemas.microsoft.com/office/drawing/2010/main">
                <a:noFill/>
              </a14:hiddenFill>
            </a:ext>
          </a:extLst>
        </p:spPr>
      </p:cxnSp>
      <p:cxnSp>
        <p:nvCxnSpPr>
          <p:cNvPr id="40976" name="直接箭头连接符 9"/>
          <p:cNvCxnSpPr>
            <a:cxnSpLocks noChangeShapeType="1"/>
          </p:cNvCxnSpPr>
          <p:nvPr/>
        </p:nvCxnSpPr>
        <p:spPr bwMode="auto">
          <a:xfrm flipH="1" flipV="1">
            <a:off x="2644775" y="4919663"/>
            <a:ext cx="1785938" cy="741362"/>
          </a:xfrm>
          <a:prstGeom prst="straightConnector1">
            <a:avLst/>
          </a:prstGeom>
          <a:noFill/>
          <a:ln w="9525" algn="ctr">
            <a:solidFill>
              <a:srgbClr val="00B050"/>
            </a:solidFill>
            <a:round/>
            <a:headEnd/>
            <a:tailEnd type="triangle" w="med" len="med"/>
          </a:ln>
          <a:extLst>
            <a:ext uri="{909E8E84-426E-40DD-AFC4-6F175D3DCCD1}">
              <a14:hiddenFill xmlns:a14="http://schemas.microsoft.com/office/drawing/2010/main">
                <a:noFill/>
              </a14:hiddenFill>
            </a:ext>
          </a:extLst>
        </p:spPr>
      </p:cxnSp>
      <p:sp>
        <p:nvSpPr>
          <p:cNvPr id="40977" name="文本框 22"/>
          <p:cNvSpPr txBox="1">
            <a:spLocks noChangeArrowheads="1"/>
          </p:cNvSpPr>
          <p:nvPr/>
        </p:nvSpPr>
        <p:spPr bwMode="auto">
          <a:xfrm>
            <a:off x="3087688" y="5091113"/>
            <a:ext cx="5826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2000" b="0">
                <a:solidFill>
                  <a:srgbClr val="003366"/>
                </a:solidFill>
                <a:latin typeface="Arial" panose="020B0604020202020204" pitchFamily="34" charset="0"/>
              </a:rPr>
              <a:t>6</a:t>
            </a:r>
            <a:r>
              <a:rPr kumimoji="0" lang="zh-CN" altLang="en-US" sz="2000" b="0">
                <a:solidFill>
                  <a:srgbClr val="003366"/>
                </a:solidFill>
                <a:latin typeface="Arial" panose="020B0604020202020204" pitchFamily="34" charset="0"/>
              </a:rPr>
              <a:t>次</a:t>
            </a:r>
            <a:endParaRPr kumimoji="0" lang="en-US" altLang="zh-CN" sz="2000" b="0">
              <a:solidFill>
                <a:srgbClr val="003366"/>
              </a:solidFill>
              <a:latin typeface="Arial" panose="020B0604020202020204" pitchFamily="34" charset="0"/>
            </a:endParaRPr>
          </a:p>
        </p:txBody>
      </p:sp>
      <p:cxnSp>
        <p:nvCxnSpPr>
          <p:cNvPr id="40978" name="直接箭头连接符 38"/>
          <p:cNvCxnSpPr>
            <a:cxnSpLocks noChangeShapeType="1"/>
          </p:cNvCxnSpPr>
          <p:nvPr/>
        </p:nvCxnSpPr>
        <p:spPr bwMode="auto">
          <a:xfrm flipV="1">
            <a:off x="5119688" y="4884738"/>
            <a:ext cx="1830387" cy="776287"/>
          </a:xfrm>
          <a:prstGeom prst="straightConnector1">
            <a:avLst/>
          </a:prstGeom>
          <a:noFill/>
          <a:ln w="9525" algn="ctr">
            <a:solidFill>
              <a:srgbClr val="00B050"/>
            </a:solidFill>
            <a:round/>
            <a:headEnd/>
            <a:tailEnd type="triangle" w="med" len="med"/>
          </a:ln>
          <a:extLst>
            <a:ext uri="{909E8E84-426E-40DD-AFC4-6F175D3DCCD1}">
              <a14:hiddenFill xmlns:a14="http://schemas.microsoft.com/office/drawing/2010/main">
                <a:noFill/>
              </a14:hiddenFill>
            </a:ext>
          </a:extLst>
        </p:spPr>
      </p:cxnSp>
      <p:sp>
        <p:nvSpPr>
          <p:cNvPr id="40979" name="矩形 19"/>
          <p:cNvSpPr>
            <a:spLocks noChangeArrowheads="1"/>
          </p:cNvSpPr>
          <p:nvPr/>
        </p:nvSpPr>
        <p:spPr bwMode="auto">
          <a:xfrm>
            <a:off x="5842000" y="5084763"/>
            <a:ext cx="7413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ClrTx/>
              <a:buSzTx/>
              <a:buFontTx/>
              <a:buNone/>
            </a:pPr>
            <a:r>
              <a:rPr kumimoji="0" lang="en-US" altLang="zh-CN" sz="1800" b="0">
                <a:solidFill>
                  <a:srgbClr val="003366"/>
                </a:solidFill>
                <a:latin typeface="Arial" panose="020B0604020202020204" pitchFamily="34" charset="0"/>
              </a:rPr>
              <a:t>3</a:t>
            </a:r>
            <a:r>
              <a:rPr kumimoji="0" lang="zh-CN" altLang="en-US" sz="1800" b="0">
                <a:solidFill>
                  <a:srgbClr val="003366"/>
                </a:solidFill>
                <a:latin typeface="Arial" panose="020B0604020202020204" pitchFamily="34" charset="0"/>
              </a:rPr>
              <a:t>次</a:t>
            </a:r>
            <a:endParaRPr kumimoji="0" lang="en-US" altLang="zh-CN" sz="1800" b="0">
              <a:solidFill>
                <a:srgbClr val="003366"/>
              </a:solidFill>
              <a:latin typeface="Arial" panose="020B0604020202020204" pitchFamily="34" charset="0"/>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30">
                                            <p:txEl>
                                              <p:pRg st="0" end="0"/>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0" presetClass="entr" presetSubtype="0" fill="hold" grpId="1" nodeType="clickEffect">
                                  <p:stCondLst>
                                    <p:cond delay="0"/>
                                  </p:stCondLst>
                                  <p:childTnLst>
                                    <p:set>
                                      <p:cBhvr>
                                        <p:cTn id="30" dur="1" fill="hold">
                                          <p:stCondLst>
                                            <p:cond delay="0"/>
                                          </p:stCondLst>
                                        </p:cTn>
                                        <p:tgtEl>
                                          <p:spTgt spid="30">
                                            <p:bg/>
                                          </p:spTgt>
                                        </p:tgtEl>
                                        <p:attrNameLst>
                                          <p:attrName>style.visibility</p:attrName>
                                        </p:attrNameLst>
                                      </p:cBhvr>
                                      <p:to>
                                        <p:strVal val="visible"/>
                                      </p:to>
                                    </p:set>
                                    <p:animEffect transition="in" filter="fade">
                                      <p:cBhvr>
                                        <p:cTn id="31" dur="500"/>
                                        <p:tgtEl>
                                          <p:spTgt spid="30">
                                            <p:bg/>
                                          </p:spTgt>
                                        </p:tgtEl>
                                      </p:cBhvr>
                                    </p:animEffect>
                                  </p:childTnLst>
                                </p:cTn>
                              </p:par>
                              <p:par>
                                <p:cTn id="32" presetID="10" presetClass="entr" presetSubtype="0" fill="hold" grpId="1" nodeType="withEffect">
                                  <p:stCondLst>
                                    <p:cond delay="0"/>
                                  </p:stCondLst>
                                  <p:childTnLst>
                                    <p:set>
                                      <p:cBhvr>
                                        <p:cTn id="33" dur="1" fill="hold">
                                          <p:stCondLst>
                                            <p:cond delay="0"/>
                                          </p:stCondLst>
                                        </p:cTn>
                                        <p:tgtEl>
                                          <p:spTgt spid="30">
                                            <p:txEl>
                                              <p:pRg st="0" end="0"/>
                                            </p:txEl>
                                          </p:spTgt>
                                        </p:tgtEl>
                                        <p:attrNameLst>
                                          <p:attrName>style.visibility</p:attrName>
                                        </p:attrNameLst>
                                      </p:cBhvr>
                                      <p:to>
                                        <p:strVal val="visible"/>
                                      </p:to>
                                    </p:set>
                                    <p:animEffect transition="in" filter="fade">
                                      <p:cBhvr>
                                        <p:cTn id="34" dur="500"/>
                                        <p:tgtEl>
                                          <p:spTgt spid="30">
                                            <p:txEl>
                                              <p:pRg st="0" end="0"/>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31" grpId="0"/>
      <p:bldP spid="30" grpId="0" animBg="1"/>
      <p:bldP spid="30" grpId="1" build="allAtOnce" animBg="1"/>
      <p:bldP spid="33" grpId="0" animBg="1"/>
      <p:bldP spid="2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pPr eaLnBrk="1" hangingPunct="1"/>
            <a:endParaRPr lang="zh-CN" altLang="en-US"/>
          </a:p>
        </p:txBody>
      </p:sp>
      <p:sp>
        <p:nvSpPr>
          <p:cNvPr id="41987" name="内容占位符 2"/>
          <p:cNvSpPr>
            <a:spLocks noGrp="1"/>
          </p:cNvSpPr>
          <p:nvPr>
            <p:ph idx="1"/>
          </p:nvPr>
        </p:nvSpPr>
        <p:spPr>
          <a:xfrm>
            <a:off x="0" y="1639888"/>
            <a:ext cx="8964613" cy="4575175"/>
          </a:xfrm>
        </p:spPr>
        <p:txBody>
          <a:bodyPr/>
          <a:lstStyle/>
          <a:p>
            <a:pPr eaLnBrk="1" hangingPunct="1"/>
            <a:r>
              <a:rPr lang="en-US" altLang="zh-CN">
                <a:latin typeface="Arial"/>
              </a:rPr>
              <a:t>(m, n) predictor</a:t>
            </a:r>
          </a:p>
          <a:p>
            <a:pPr eaLnBrk="1" hangingPunct="1"/>
            <a:r>
              <a:rPr lang="en-US" altLang="zh-CN">
                <a:latin typeface="Arial"/>
              </a:rPr>
              <a:t>  m:    previous m branch  instruction</a:t>
            </a:r>
          </a:p>
          <a:p>
            <a:pPr eaLnBrk="1" hangingPunct="1"/>
            <a:r>
              <a:rPr lang="en-US" altLang="zh-CN">
                <a:latin typeface="Arial"/>
              </a:rPr>
              <a:t>          2</a:t>
            </a:r>
            <a:r>
              <a:rPr lang="en-US" altLang="zh-CN" baseline="30000">
                <a:latin typeface="Arial"/>
              </a:rPr>
              <a:t>m</a:t>
            </a:r>
          </a:p>
          <a:p>
            <a:pPr eaLnBrk="1" hangingPunct="1"/>
            <a:endParaRPr lang="zh-CN" altLang="en-US"/>
          </a:p>
        </p:txBody>
      </p:sp>
    </p:spTree>
  </p:cSld>
  <p:clrMapOvr>
    <a:masterClrMapping/>
  </p:clrMapOvr>
  <p:transition spd="slow">
    <p:pull dir="ru"/>
  </p:transition>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2"/>
          <p:cNvSpPr>
            <a:spLocks noGrp="1" noRot="1" noChangeArrowheads="1"/>
          </p:cNvSpPr>
          <p:nvPr>
            <p:ph type="title"/>
          </p:nvPr>
        </p:nvSpPr>
        <p:spPr/>
        <p:txBody>
          <a:bodyPr/>
          <a:lstStyle/>
          <a:p>
            <a:pPr eaLnBrk="1" hangingPunct="1"/>
            <a:r>
              <a:rPr lang="en-US" altLang="zh-CN" sz="4000">
                <a:latin typeface="Arial"/>
              </a:rPr>
              <a:t>Comparision of 2-bit predictors</a:t>
            </a:r>
          </a:p>
        </p:txBody>
      </p:sp>
      <p:sp>
        <p:nvSpPr>
          <p:cNvPr id="43011" name="Rectangle 3"/>
          <p:cNvSpPr>
            <a:spLocks noGrp="1" noRot="1" noChangeArrowheads="1"/>
          </p:cNvSpPr>
          <p:nvPr>
            <p:ph idx="1"/>
          </p:nvPr>
        </p:nvSpPr>
        <p:spPr/>
        <p:txBody>
          <a:bodyPr/>
          <a:lstStyle/>
          <a:p>
            <a:pPr eaLnBrk="1" hangingPunct="1"/>
            <a:endParaRPr lang="zh-CN" altLang="zh-CN"/>
          </a:p>
        </p:txBody>
      </p:sp>
      <p:pic>
        <p:nvPicPr>
          <p:cNvPr id="4301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125538"/>
            <a:ext cx="9169400" cy="4421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lgn="ctr">
                <a:solidFill>
                  <a:srgbClr val="000000"/>
                </a:solidFill>
                <a:miter lim="800000"/>
                <a:headEnd type="none" w="sm" len="sm"/>
                <a:tailEnd type="none" w="sm" len="sm"/>
              </a14:hiddenLine>
            </a:ext>
          </a:extLst>
        </p:spPr>
      </p:pic>
    </p:spTree>
  </p:cSld>
  <p:clrMapOvr>
    <a:masterClrMapping/>
  </p:clrMapOvr>
  <p:transition spd="slow">
    <p:pull dir="ru"/>
  </p:transition>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4034" name="Rectangle 2"/>
          <p:cNvSpPr>
            <a:spLocks noGrp="1" noRot="1" noChangeArrowheads="1"/>
          </p:cNvSpPr>
          <p:nvPr>
            <p:ph type="title"/>
          </p:nvPr>
        </p:nvSpPr>
        <p:spPr/>
        <p:txBody>
          <a:bodyPr/>
          <a:lstStyle/>
          <a:p>
            <a:pPr eaLnBrk="1" hangingPunct="1"/>
            <a:r>
              <a:rPr lang="en-US" altLang="zh-CN">
                <a:latin typeface="Arial"/>
              </a:rPr>
              <a:t>Accuracy analysis</a:t>
            </a:r>
          </a:p>
        </p:txBody>
      </p:sp>
      <p:sp>
        <p:nvSpPr>
          <p:cNvPr id="44035" name="Rectangle 3"/>
          <p:cNvSpPr>
            <a:spLocks noGrp="1" noRot="1" noChangeArrowheads="1"/>
          </p:cNvSpPr>
          <p:nvPr>
            <p:ph idx="1"/>
          </p:nvPr>
        </p:nvSpPr>
        <p:spPr/>
        <p:txBody>
          <a:bodyPr/>
          <a:lstStyle/>
          <a:p>
            <a:pPr eaLnBrk="1" hangingPunct="1"/>
            <a:r>
              <a:rPr lang="en-US" altLang="zh-CN" dirty="0" err="1">
                <a:latin typeface="Arial"/>
              </a:rPr>
              <a:t>Mispredict</a:t>
            </a:r>
            <a:r>
              <a:rPr lang="en-US" altLang="zh-CN" dirty="0">
                <a:latin typeface="Arial"/>
              </a:rPr>
              <a:t> because either:</a:t>
            </a:r>
          </a:p>
          <a:p>
            <a:pPr lvl="1" eaLnBrk="1" hangingPunct="1"/>
            <a:r>
              <a:rPr lang="en-US" altLang="zh-CN" sz="3200" dirty="0">
                <a:latin typeface="Arial"/>
              </a:rPr>
              <a:t>Wrong guess for the branch</a:t>
            </a:r>
          </a:p>
          <a:p>
            <a:pPr lvl="1" eaLnBrk="1" hangingPunct="1"/>
            <a:r>
              <a:rPr lang="en-US" altLang="zh-CN" sz="3200" dirty="0">
                <a:latin typeface="Arial"/>
              </a:rPr>
              <a:t>Got branch history of wrong branch when index the table.</a:t>
            </a:r>
          </a:p>
        </p:txBody>
      </p:sp>
    </p:spTree>
  </p:cSld>
  <p:clrMapOvr>
    <a:masterClrMapping/>
  </p:clrMapOvr>
  <p:transition spd="slow">
    <p:pull dir="ru"/>
  </p:transition>
</p:sld>
</file>

<file path=ppt/slides/slide25.xml><?xml version="1.0" encoding="utf-8"?>
<p:sld xmlns:a="http://schemas.openxmlformats.org/drawingml/2006/main" xmlns:r="http://schemas.openxmlformats.org/officeDocument/2006/relationships" xmlns:p="http://schemas.openxmlformats.org/presentationml/2006/main" showMasterPhAnim="0">
  <p:cSld>
    <p:bg>
      <p:bgPr>
        <a:solidFill>
          <a:srgbClr val="FFFFFF"/>
        </a:solidFill>
        <a:effectLst/>
      </p:bgPr>
    </p:bg>
    <p:spTree>
      <p:nvGrpSpPr>
        <p:cNvPr id="1" name=""/>
        <p:cNvGrpSpPr/>
        <p:nvPr/>
      </p:nvGrpSpPr>
      <p:grpSpPr>
        <a:xfrm>
          <a:off x="0" y="0"/>
          <a:ext cx="0" cy="0"/>
          <a:chOff x="0" y="0"/>
          <a:chExt cx="0" cy="0"/>
        </a:xfrm>
      </p:grpSpPr>
      <p:sp>
        <p:nvSpPr>
          <p:cNvPr id="45058" name="Rectangle 1026"/>
          <p:cNvSpPr>
            <a:spLocks noGrp="1" noRot="1" noChangeArrowheads="1"/>
          </p:cNvSpPr>
          <p:nvPr>
            <p:ph type="title"/>
          </p:nvPr>
        </p:nvSpPr>
        <p:spPr/>
        <p:txBody>
          <a:bodyPr/>
          <a:lstStyle/>
          <a:p>
            <a:pPr eaLnBrk="1" hangingPunct="1"/>
            <a:r>
              <a:rPr lang="en-US" altLang="en-US" sz="4000">
                <a:latin typeface="Arial"/>
              </a:rPr>
              <a:t>4</a:t>
            </a:r>
            <a:r>
              <a:rPr lang="zh-CN" altLang="en-US" sz="4000">
                <a:latin typeface="Arial"/>
              </a:rPr>
              <a:t>、</a:t>
            </a:r>
            <a:r>
              <a:rPr lang="en-US" altLang="en-US">
                <a:latin typeface="Arial"/>
              </a:rPr>
              <a:t>Tournament Predictors</a:t>
            </a:r>
          </a:p>
        </p:txBody>
      </p:sp>
      <p:sp>
        <p:nvSpPr>
          <p:cNvPr id="83971" name="Rectangle 1027"/>
          <p:cNvSpPr>
            <a:spLocks noGrp="1" noRot="1" noChangeArrowheads="1"/>
          </p:cNvSpPr>
          <p:nvPr>
            <p:ph idx="1"/>
          </p:nvPr>
        </p:nvSpPr>
        <p:spPr>
          <a:xfrm>
            <a:off x="327025" y="1125538"/>
            <a:ext cx="8489950" cy="4414837"/>
          </a:xfrm>
        </p:spPr>
        <p:txBody>
          <a:bodyPr/>
          <a:lstStyle/>
          <a:p>
            <a:pPr algn="just" eaLnBrk="1" hangingPunct="1"/>
            <a:r>
              <a:rPr lang="en-US" altLang="en-US" sz="2800">
                <a:latin typeface="Arial" panose="030F0702030302020204" pitchFamily="66" charset="0"/>
              </a:rPr>
              <a:t>Motivation for correlating branch predictors is 2-bit predictor failed on important branches; by adding global information, performance improved</a:t>
            </a:r>
          </a:p>
          <a:p>
            <a:pPr algn="just" eaLnBrk="1" hangingPunct="1"/>
            <a:r>
              <a:rPr lang="en-US" altLang="en-US" sz="2800">
                <a:solidFill>
                  <a:srgbClr val="0000FF"/>
                </a:solidFill>
                <a:latin typeface="Arial" panose="030F0702030302020204" pitchFamily="66" charset="0"/>
              </a:rPr>
              <a:t>Tournament predictors</a:t>
            </a:r>
            <a:r>
              <a:rPr lang="en-US" altLang="en-US" sz="2800">
                <a:latin typeface="Arial" panose="030F0702030302020204" pitchFamily="66" charset="0"/>
              </a:rPr>
              <a:t>: use 2 predictors, 1 based on global information and 1 based on local information, and combine with a selector</a:t>
            </a:r>
          </a:p>
          <a:p>
            <a:pPr algn="just" eaLnBrk="1" hangingPunct="1"/>
            <a:r>
              <a:rPr lang="en-US" altLang="en-US" sz="2800">
                <a:latin typeface="Arial" panose="030F0702030302020204" pitchFamily="66" charset="0"/>
              </a:rPr>
              <a:t>Hopes to select right predictor for right branch</a:t>
            </a: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839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839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8397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3971" grpId="0" build="p"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bg>
      <p:bgPr>
        <a:solidFill>
          <a:srgbClr val="FFFFFF"/>
        </a:solidFill>
        <a:effectLst/>
      </p:bgPr>
    </p:bg>
    <p:spTree>
      <p:nvGrpSpPr>
        <p:cNvPr id="1" name=""/>
        <p:cNvGrpSpPr/>
        <p:nvPr/>
      </p:nvGrpSpPr>
      <p:grpSpPr>
        <a:xfrm>
          <a:off x="0" y="0"/>
          <a:ext cx="0" cy="0"/>
          <a:chOff x="0" y="0"/>
          <a:chExt cx="0" cy="0"/>
        </a:xfrm>
      </p:grpSpPr>
      <p:sp>
        <p:nvSpPr>
          <p:cNvPr id="46082" name="Rectangle 2"/>
          <p:cNvSpPr>
            <a:spLocks noGrp="1" noRot="1" noChangeArrowheads="1"/>
          </p:cNvSpPr>
          <p:nvPr>
            <p:ph type="title"/>
          </p:nvPr>
        </p:nvSpPr>
        <p:spPr>
          <a:xfrm>
            <a:off x="1000125" y="0"/>
            <a:ext cx="7874000" cy="1196975"/>
          </a:xfrm>
        </p:spPr>
        <p:txBody>
          <a:bodyPr/>
          <a:lstStyle/>
          <a:p>
            <a:pPr eaLnBrk="1" hangingPunct="1"/>
            <a:r>
              <a:rPr lang="en-US" altLang="en-US">
                <a:latin typeface="Arial"/>
              </a:rPr>
              <a:t>Tournament Predictor in Alpha 21264</a:t>
            </a:r>
          </a:p>
        </p:txBody>
      </p:sp>
      <p:sp>
        <p:nvSpPr>
          <p:cNvPr id="1027" name="Rectangle 3"/>
          <p:cNvSpPr>
            <a:spLocks noGrp="1" noRot="1" noChangeArrowheads="1"/>
          </p:cNvSpPr>
          <p:nvPr>
            <p:ph idx="1"/>
          </p:nvPr>
        </p:nvSpPr>
        <p:spPr>
          <a:xfrm>
            <a:off x="0" y="1428750"/>
            <a:ext cx="9144000" cy="5105400"/>
          </a:xfrm>
        </p:spPr>
        <p:txBody>
          <a:bodyPr/>
          <a:lstStyle/>
          <a:p>
            <a:pPr marL="285750" indent="-285750" algn="just" eaLnBrk="1" hangingPunct="1">
              <a:lnSpc>
                <a:spcPct val="90000"/>
              </a:lnSpc>
            </a:pPr>
            <a:r>
              <a:rPr lang="en-US" altLang="en-US" sz="2400">
                <a:latin typeface="Arial" panose="030F0702030302020204" pitchFamily="66" charset="0"/>
              </a:rPr>
              <a:t>4K 2-bit counters to choose from among a global predictor and a local predictor</a:t>
            </a:r>
          </a:p>
          <a:p>
            <a:pPr marL="285750" indent="-285750" algn="just" eaLnBrk="1" hangingPunct="1">
              <a:lnSpc>
                <a:spcPct val="90000"/>
              </a:lnSpc>
            </a:pPr>
            <a:r>
              <a:rPr lang="en-US" altLang="en-US" sz="2400">
                <a:solidFill>
                  <a:srgbClr val="FF0000"/>
                </a:solidFill>
                <a:latin typeface="Arial" panose="030F0702030302020204" pitchFamily="66" charset="0"/>
              </a:rPr>
              <a:t>Global predictor</a:t>
            </a:r>
            <a:r>
              <a:rPr lang="en-US" altLang="en-US" sz="2400">
                <a:latin typeface="Arial" panose="030F0702030302020204" pitchFamily="66" charset="0"/>
              </a:rPr>
              <a:t> also has 4K entries and is indexed by the history of the last 12 branches; each entry in the global predictor is a standard 2-bit predictor</a:t>
            </a:r>
          </a:p>
          <a:p>
            <a:pPr marL="685800" lvl="1" indent="-228600" algn="just" eaLnBrk="1" hangingPunct="1">
              <a:lnSpc>
                <a:spcPct val="90000"/>
              </a:lnSpc>
            </a:pPr>
            <a:r>
              <a:rPr lang="en-US" altLang="en-US" sz="2000">
                <a:latin typeface="Arial" panose="030F0702030302020204" pitchFamily="66" charset="0"/>
              </a:rPr>
              <a:t>12-bit pattern: ith bit 0 =&gt; ith prior branch not taken; </a:t>
            </a:r>
            <a:br>
              <a:rPr lang="en-US" altLang="en-US" sz="2000">
                <a:latin typeface="Comic Sans MS" panose="030F0702030302020204" pitchFamily="66" charset="0"/>
              </a:rPr>
            </a:br>
            <a:r>
              <a:rPr lang="en-US" altLang="en-US" sz="2000">
                <a:latin typeface="Arial" panose="030F0702030302020204" pitchFamily="66" charset="0"/>
              </a:rPr>
              <a:t>			</a:t>
            </a:r>
            <a:r>
              <a:rPr lang="en-US" altLang="zh-CN" sz="2000">
                <a:latin typeface="Arial" panose="030F0702030302020204" pitchFamily="66" charset="0"/>
              </a:rPr>
              <a:t>  </a:t>
            </a:r>
            <a:r>
              <a:rPr lang="en-US" altLang="en-US" sz="2000">
                <a:latin typeface="Arial" panose="030F0702030302020204" pitchFamily="66" charset="0"/>
              </a:rPr>
              <a:t>ith bit 1 =&gt; ith prior branch taken; </a:t>
            </a:r>
          </a:p>
        </p:txBody>
      </p:sp>
      <p:grpSp>
        <p:nvGrpSpPr>
          <p:cNvPr id="46084" name="组合 44"/>
          <p:cNvGrpSpPr>
            <a:grpSpLocks/>
          </p:cNvGrpSpPr>
          <p:nvPr/>
        </p:nvGrpSpPr>
        <p:grpSpPr bwMode="auto">
          <a:xfrm>
            <a:off x="1414463" y="3900488"/>
            <a:ext cx="4229100" cy="2633662"/>
            <a:chOff x="1414321" y="3900509"/>
            <a:chExt cx="4229249" cy="2634333"/>
          </a:xfrm>
        </p:grpSpPr>
        <p:sp>
          <p:nvSpPr>
            <p:cNvPr id="46099" name="Rectangle 5"/>
            <p:cNvSpPr>
              <a:spLocks noChangeArrowheads="1"/>
            </p:cNvSpPr>
            <p:nvPr/>
          </p:nvSpPr>
          <p:spPr bwMode="auto">
            <a:xfrm>
              <a:off x="1925496" y="3900509"/>
              <a:ext cx="1165641"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000">
                  <a:solidFill>
                    <a:srgbClr val="0000FF"/>
                  </a:solidFill>
                  <a:latin typeface="Arial" panose="020B0604020202020204" pitchFamily="34" charset="0"/>
                </a:rPr>
                <a:t>00,10,11</a:t>
              </a:r>
              <a:endParaRPr lang="en-US" altLang="zh-CN" sz="2000">
                <a:solidFill>
                  <a:schemeClr val="accent2"/>
                </a:solidFill>
                <a:latin typeface="Arial" panose="020B0604020202020204" pitchFamily="34" charset="0"/>
              </a:endParaRPr>
            </a:p>
          </p:txBody>
        </p:sp>
        <p:sp>
          <p:nvSpPr>
            <p:cNvPr id="46100" name="Rectangle 7"/>
            <p:cNvSpPr>
              <a:spLocks noChangeArrowheads="1"/>
            </p:cNvSpPr>
            <p:nvPr/>
          </p:nvSpPr>
          <p:spPr bwMode="auto">
            <a:xfrm>
              <a:off x="4833796" y="6123009"/>
              <a:ext cx="809774"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000">
                  <a:solidFill>
                    <a:srgbClr val="0000FF"/>
                  </a:solidFill>
                  <a:latin typeface="Arial" panose="020B0604020202020204" pitchFamily="34" charset="0"/>
                </a:rPr>
                <a:t>00,11</a:t>
              </a:r>
              <a:endParaRPr lang="en-US" altLang="zh-CN" sz="1800">
                <a:solidFill>
                  <a:schemeClr val="hlink"/>
                </a:solidFill>
                <a:latin typeface="Arial" panose="020B0604020202020204" pitchFamily="34" charset="0"/>
              </a:endParaRPr>
            </a:p>
          </p:txBody>
        </p:sp>
        <p:sp>
          <p:nvSpPr>
            <p:cNvPr id="46101" name="Oval 8"/>
            <p:cNvSpPr>
              <a:spLocks noChangeArrowheads="1"/>
            </p:cNvSpPr>
            <p:nvPr/>
          </p:nvSpPr>
          <p:spPr bwMode="auto">
            <a:xfrm>
              <a:off x="1779446" y="4638697"/>
              <a:ext cx="1284288" cy="411162"/>
            </a:xfrm>
            <a:prstGeom prst="ellipse">
              <a:avLst/>
            </a:prstGeom>
            <a:solidFill>
              <a:srgbClr val="CCFF99"/>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zh-CN" sz="2000">
                <a:solidFill>
                  <a:srgbClr val="0000FF"/>
                </a:solidFill>
                <a:latin typeface="Times New Roman" panose="02020603050405020304" pitchFamily="18" charset="0"/>
              </a:endParaRPr>
            </a:p>
          </p:txBody>
        </p:sp>
        <p:sp>
          <p:nvSpPr>
            <p:cNvPr id="46102" name="Oval 9"/>
            <p:cNvSpPr>
              <a:spLocks noChangeArrowheads="1"/>
            </p:cNvSpPr>
            <p:nvPr/>
          </p:nvSpPr>
          <p:spPr bwMode="auto">
            <a:xfrm>
              <a:off x="3819384" y="4651397"/>
              <a:ext cx="1284287" cy="407987"/>
            </a:xfrm>
            <a:prstGeom prst="ellipse">
              <a:avLst/>
            </a:prstGeom>
            <a:solidFill>
              <a:srgbClr val="FF99FF">
                <a:alpha val="50195"/>
              </a:srgbClr>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zh-CN" sz="2000">
                <a:solidFill>
                  <a:srgbClr val="0000FF"/>
                </a:solidFill>
                <a:latin typeface="Times New Roman" panose="02020603050405020304" pitchFamily="18" charset="0"/>
              </a:endParaRPr>
            </a:p>
          </p:txBody>
        </p:sp>
        <p:sp>
          <p:nvSpPr>
            <p:cNvPr id="46103" name="Oval 10"/>
            <p:cNvSpPr>
              <a:spLocks noChangeArrowheads="1"/>
            </p:cNvSpPr>
            <p:nvPr/>
          </p:nvSpPr>
          <p:spPr bwMode="auto">
            <a:xfrm>
              <a:off x="1793734" y="5549922"/>
              <a:ext cx="1284287" cy="411162"/>
            </a:xfrm>
            <a:prstGeom prst="ellipse">
              <a:avLst/>
            </a:prstGeom>
            <a:solidFill>
              <a:srgbClr val="CCFF99">
                <a:alpha val="50195"/>
              </a:srgbClr>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zh-CN" sz="2000">
                <a:solidFill>
                  <a:srgbClr val="0000FF"/>
                </a:solidFill>
                <a:latin typeface="Times New Roman" panose="02020603050405020304" pitchFamily="18" charset="0"/>
              </a:endParaRPr>
            </a:p>
          </p:txBody>
        </p:sp>
        <p:sp>
          <p:nvSpPr>
            <p:cNvPr id="46104" name="Oval 11"/>
            <p:cNvSpPr>
              <a:spLocks noChangeArrowheads="1"/>
            </p:cNvSpPr>
            <p:nvPr/>
          </p:nvSpPr>
          <p:spPr bwMode="auto">
            <a:xfrm>
              <a:off x="3862246" y="5570559"/>
              <a:ext cx="1284288" cy="409575"/>
            </a:xfrm>
            <a:prstGeom prst="ellipse">
              <a:avLst/>
            </a:prstGeom>
            <a:solidFill>
              <a:srgbClr val="FF99FF"/>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zh-CN" sz="2000">
                <a:solidFill>
                  <a:srgbClr val="0000FF"/>
                </a:solidFill>
                <a:latin typeface="Times New Roman" panose="02020603050405020304" pitchFamily="18" charset="0"/>
              </a:endParaRPr>
            </a:p>
          </p:txBody>
        </p:sp>
        <p:sp>
          <p:nvSpPr>
            <p:cNvPr id="46105" name="Arc 12"/>
            <p:cNvSpPr>
              <a:spLocks/>
            </p:cNvSpPr>
            <p:nvPr/>
          </p:nvSpPr>
          <p:spPr bwMode="auto">
            <a:xfrm>
              <a:off x="2133459" y="4222772"/>
              <a:ext cx="768350" cy="446087"/>
            </a:xfrm>
            <a:custGeom>
              <a:avLst/>
              <a:gdLst>
                <a:gd name="T0" fmla="*/ 2147483646 w 43200"/>
                <a:gd name="T1" fmla="*/ 2147483646 h 31458"/>
                <a:gd name="T2" fmla="*/ 2147483646 w 43200"/>
                <a:gd name="T3" fmla="*/ 2147483646 h 31458"/>
                <a:gd name="T4" fmla="*/ 2147483646 w 43200"/>
                <a:gd name="T5" fmla="*/ 2147483646 h 31458"/>
                <a:gd name="T6" fmla="*/ 0 60000 65536"/>
                <a:gd name="T7" fmla="*/ 0 60000 65536"/>
                <a:gd name="T8" fmla="*/ 0 60000 65536"/>
                <a:gd name="T9" fmla="*/ 0 w 43200"/>
                <a:gd name="T10" fmla="*/ 0 h 31458"/>
                <a:gd name="T11" fmla="*/ 43200 w 43200"/>
                <a:gd name="T12" fmla="*/ 31458 h 31458"/>
              </a:gdLst>
              <a:ahLst/>
              <a:cxnLst>
                <a:cxn ang="T6">
                  <a:pos x="T0" y="T1"/>
                </a:cxn>
                <a:cxn ang="T7">
                  <a:pos x="T2" y="T3"/>
                </a:cxn>
                <a:cxn ang="T8">
                  <a:pos x="T4" y="T5"/>
                </a:cxn>
              </a:cxnLst>
              <a:rect l="T9" t="T10" r="T11" b="T12"/>
              <a:pathLst>
                <a:path w="43200" h="31458" fill="none" extrusionOk="0">
                  <a:moveTo>
                    <a:pt x="2061" y="30809"/>
                  </a:moveTo>
                  <a:cubicBezTo>
                    <a:pt x="703" y="27928"/>
                    <a:pt x="0" y="24784"/>
                    <a:pt x="0" y="21600"/>
                  </a:cubicBezTo>
                  <a:cubicBezTo>
                    <a:pt x="0" y="9670"/>
                    <a:pt x="9670" y="0"/>
                    <a:pt x="21600" y="0"/>
                  </a:cubicBezTo>
                  <a:cubicBezTo>
                    <a:pt x="33529" y="0"/>
                    <a:pt x="43200" y="9670"/>
                    <a:pt x="43200" y="21600"/>
                  </a:cubicBezTo>
                  <a:cubicBezTo>
                    <a:pt x="43199" y="25028"/>
                    <a:pt x="42383" y="28407"/>
                    <a:pt x="40819" y="31458"/>
                  </a:cubicBezTo>
                </a:path>
                <a:path w="43200" h="31458" stroke="0" extrusionOk="0">
                  <a:moveTo>
                    <a:pt x="2061" y="30809"/>
                  </a:moveTo>
                  <a:cubicBezTo>
                    <a:pt x="703" y="27928"/>
                    <a:pt x="0" y="24784"/>
                    <a:pt x="0" y="21600"/>
                  </a:cubicBezTo>
                  <a:cubicBezTo>
                    <a:pt x="0" y="9670"/>
                    <a:pt x="9670" y="0"/>
                    <a:pt x="21600" y="0"/>
                  </a:cubicBezTo>
                  <a:cubicBezTo>
                    <a:pt x="33529" y="0"/>
                    <a:pt x="43200" y="9670"/>
                    <a:pt x="43200" y="21600"/>
                  </a:cubicBezTo>
                  <a:cubicBezTo>
                    <a:pt x="43199" y="25028"/>
                    <a:pt x="42383" y="28407"/>
                    <a:pt x="40819" y="31458"/>
                  </a:cubicBezTo>
                  <a:lnTo>
                    <a:pt x="21600" y="21600"/>
                  </a:lnTo>
                  <a:lnTo>
                    <a:pt x="2061" y="30809"/>
                  </a:lnTo>
                  <a:close/>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6106" name="Arc 13"/>
            <p:cNvSpPr>
              <a:spLocks/>
            </p:cNvSpPr>
            <p:nvPr/>
          </p:nvSpPr>
          <p:spPr bwMode="auto">
            <a:xfrm flipH="1" flipV="1">
              <a:off x="4165459" y="5930922"/>
              <a:ext cx="769937" cy="446087"/>
            </a:xfrm>
            <a:custGeom>
              <a:avLst/>
              <a:gdLst>
                <a:gd name="T0" fmla="*/ 2147483646 w 43200"/>
                <a:gd name="T1" fmla="*/ 2147483646 h 31458"/>
                <a:gd name="T2" fmla="*/ 2147483646 w 43200"/>
                <a:gd name="T3" fmla="*/ 2147483646 h 31458"/>
                <a:gd name="T4" fmla="*/ 2147483646 w 43200"/>
                <a:gd name="T5" fmla="*/ 2147483646 h 31458"/>
                <a:gd name="T6" fmla="*/ 0 60000 65536"/>
                <a:gd name="T7" fmla="*/ 0 60000 65536"/>
                <a:gd name="T8" fmla="*/ 0 60000 65536"/>
                <a:gd name="T9" fmla="*/ 0 w 43200"/>
                <a:gd name="T10" fmla="*/ 0 h 31458"/>
                <a:gd name="T11" fmla="*/ 43200 w 43200"/>
                <a:gd name="T12" fmla="*/ 31458 h 31458"/>
              </a:gdLst>
              <a:ahLst/>
              <a:cxnLst>
                <a:cxn ang="T6">
                  <a:pos x="T0" y="T1"/>
                </a:cxn>
                <a:cxn ang="T7">
                  <a:pos x="T2" y="T3"/>
                </a:cxn>
                <a:cxn ang="T8">
                  <a:pos x="T4" y="T5"/>
                </a:cxn>
              </a:cxnLst>
              <a:rect l="T9" t="T10" r="T11" b="T12"/>
              <a:pathLst>
                <a:path w="43200" h="31458" fill="none" extrusionOk="0">
                  <a:moveTo>
                    <a:pt x="2061" y="30809"/>
                  </a:moveTo>
                  <a:cubicBezTo>
                    <a:pt x="703" y="27928"/>
                    <a:pt x="0" y="24784"/>
                    <a:pt x="0" y="21600"/>
                  </a:cubicBezTo>
                  <a:cubicBezTo>
                    <a:pt x="0" y="9670"/>
                    <a:pt x="9670" y="0"/>
                    <a:pt x="21600" y="0"/>
                  </a:cubicBezTo>
                  <a:cubicBezTo>
                    <a:pt x="33529" y="0"/>
                    <a:pt x="43200" y="9670"/>
                    <a:pt x="43200" y="21600"/>
                  </a:cubicBezTo>
                  <a:cubicBezTo>
                    <a:pt x="43199" y="25028"/>
                    <a:pt x="42383" y="28407"/>
                    <a:pt x="40819" y="31458"/>
                  </a:cubicBezTo>
                </a:path>
                <a:path w="43200" h="31458" stroke="0" extrusionOk="0">
                  <a:moveTo>
                    <a:pt x="2061" y="30809"/>
                  </a:moveTo>
                  <a:cubicBezTo>
                    <a:pt x="703" y="27928"/>
                    <a:pt x="0" y="24784"/>
                    <a:pt x="0" y="21600"/>
                  </a:cubicBezTo>
                  <a:cubicBezTo>
                    <a:pt x="0" y="9670"/>
                    <a:pt x="9670" y="0"/>
                    <a:pt x="21600" y="0"/>
                  </a:cubicBezTo>
                  <a:cubicBezTo>
                    <a:pt x="33529" y="0"/>
                    <a:pt x="43200" y="9670"/>
                    <a:pt x="43200" y="21600"/>
                  </a:cubicBezTo>
                  <a:cubicBezTo>
                    <a:pt x="43199" y="25028"/>
                    <a:pt x="42383" y="28407"/>
                    <a:pt x="40819" y="31458"/>
                  </a:cubicBezTo>
                  <a:lnTo>
                    <a:pt x="21600" y="21600"/>
                  </a:lnTo>
                  <a:lnTo>
                    <a:pt x="2061" y="30809"/>
                  </a:lnTo>
                  <a:close/>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6107" name="Line 14"/>
            <p:cNvSpPr>
              <a:spLocks noChangeShapeType="1"/>
            </p:cNvSpPr>
            <p:nvPr/>
          </p:nvSpPr>
          <p:spPr bwMode="auto">
            <a:xfrm flipH="1">
              <a:off x="3090721" y="5851547"/>
              <a:ext cx="76835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08" name="Line 17"/>
            <p:cNvSpPr>
              <a:spLocks noChangeShapeType="1"/>
            </p:cNvSpPr>
            <p:nvPr/>
          </p:nvSpPr>
          <p:spPr bwMode="auto">
            <a:xfrm>
              <a:off x="3066909" y="5683272"/>
              <a:ext cx="836612"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09" name="Rectangle 22"/>
            <p:cNvSpPr>
              <a:spLocks noChangeArrowheads="1"/>
            </p:cNvSpPr>
            <p:nvPr/>
          </p:nvSpPr>
          <p:spPr bwMode="auto">
            <a:xfrm>
              <a:off x="4648059" y="5111772"/>
              <a:ext cx="468078"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000">
                  <a:solidFill>
                    <a:srgbClr val="0000FF"/>
                  </a:solidFill>
                  <a:latin typeface="Arial" panose="020B0604020202020204" pitchFamily="34" charset="0"/>
                </a:rPr>
                <a:t>10</a:t>
              </a:r>
              <a:endParaRPr lang="en-US" altLang="zh-CN" sz="1800">
                <a:solidFill>
                  <a:schemeClr val="hlink"/>
                </a:solidFill>
                <a:latin typeface="Arial" panose="020B0604020202020204" pitchFamily="34" charset="0"/>
              </a:endParaRPr>
            </a:p>
          </p:txBody>
        </p:sp>
        <p:sp>
          <p:nvSpPr>
            <p:cNvPr id="46110" name="Text Box 23"/>
            <p:cNvSpPr txBox="1">
              <a:spLocks noChangeArrowheads="1"/>
            </p:cNvSpPr>
            <p:nvPr/>
          </p:nvSpPr>
          <p:spPr bwMode="auto">
            <a:xfrm>
              <a:off x="2041384" y="4689497"/>
              <a:ext cx="8350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50000"/>
                </a:spcBef>
                <a:buClrTx/>
                <a:buSzTx/>
                <a:buFontTx/>
                <a:buNone/>
              </a:pPr>
              <a:r>
                <a:rPr lang="en-US" altLang="zh-CN" sz="2000">
                  <a:solidFill>
                    <a:srgbClr val="0000FF"/>
                  </a:solidFill>
                  <a:latin typeface="Arial" panose="02020603050405020304" pitchFamily="18" charset="0"/>
                </a:rPr>
                <a:t>Use 1</a:t>
              </a:r>
            </a:p>
          </p:txBody>
        </p:sp>
        <p:sp>
          <p:nvSpPr>
            <p:cNvPr id="46111" name="Text Box 24"/>
            <p:cNvSpPr txBox="1">
              <a:spLocks noChangeArrowheads="1"/>
            </p:cNvSpPr>
            <p:nvPr/>
          </p:nvSpPr>
          <p:spPr bwMode="auto">
            <a:xfrm>
              <a:off x="3963846" y="4665684"/>
              <a:ext cx="103187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50000"/>
                </a:spcBef>
                <a:buClrTx/>
                <a:buSzTx/>
                <a:buFontTx/>
                <a:buNone/>
              </a:pPr>
              <a:r>
                <a:rPr lang="en-US" altLang="zh-CN" sz="2000">
                  <a:solidFill>
                    <a:srgbClr val="0000FF"/>
                  </a:solidFill>
                  <a:latin typeface="Arial" panose="02020603050405020304" pitchFamily="18" charset="0"/>
                </a:rPr>
                <a:t>Use 2</a:t>
              </a:r>
            </a:p>
          </p:txBody>
        </p:sp>
        <p:sp>
          <p:nvSpPr>
            <p:cNvPr id="46112" name="Text Box 25"/>
            <p:cNvSpPr txBox="1">
              <a:spLocks noChangeArrowheads="1"/>
            </p:cNvSpPr>
            <p:nvPr/>
          </p:nvSpPr>
          <p:spPr bwMode="auto">
            <a:xfrm>
              <a:off x="4116246" y="5576909"/>
              <a:ext cx="85248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50000"/>
                </a:spcBef>
                <a:buClrTx/>
                <a:buSzTx/>
                <a:buFontTx/>
                <a:buNone/>
              </a:pPr>
              <a:r>
                <a:rPr lang="en-US" altLang="zh-CN" sz="2000">
                  <a:solidFill>
                    <a:srgbClr val="0000FF"/>
                  </a:solidFill>
                  <a:latin typeface="Arial" panose="02020603050405020304" pitchFamily="18" charset="0"/>
                </a:rPr>
                <a:t>Use 2</a:t>
              </a:r>
            </a:p>
          </p:txBody>
        </p:sp>
        <p:sp>
          <p:nvSpPr>
            <p:cNvPr id="46113" name="Text Box 26"/>
            <p:cNvSpPr txBox="1">
              <a:spLocks noChangeArrowheads="1"/>
            </p:cNvSpPr>
            <p:nvPr/>
          </p:nvSpPr>
          <p:spPr bwMode="auto">
            <a:xfrm>
              <a:off x="1963596" y="5570559"/>
              <a:ext cx="92233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50000"/>
                </a:spcBef>
                <a:buClrTx/>
                <a:buSzTx/>
                <a:buFontTx/>
                <a:buNone/>
              </a:pPr>
              <a:r>
                <a:rPr lang="en-US" altLang="zh-CN" sz="2000">
                  <a:solidFill>
                    <a:srgbClr val="0000FF"/>
                  </a:solidFill>
                  <a:latin typeface="Arial" panose="02020603050405020304" pitchFamily="18" charset="0"/>
                </a:rPr>
                <a:t>Use 1</a:t>
              </a:r>
            </a:p>
          </p:txBody>
        </p:sp>
        <p:sp>
          <p:nvSpPr>
            <p:cNvPr id="46114" name="Line 27"/>
            <p:cNvSpPr>
              <a:spLocks noChangeShapeType="1"/>
            </p:cNvSpPr>
            <p:nvPr/>
          </p:nvSpPr>
          <p:spPr bwMode="auto">
            <a:xfrm>
              <a:off x="4643296" y="5062559"/>
              <a:ext cx="0" cy="508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15" name="Line 28"/>
            <p:cNvSpPr>
              <a:spLocks noChangeShapeType="1"/>
            </p:cNvSpPr>
            <p:nvPr/>
          </p:nvSpPr>
          <p:spPr bwMode="auto">
            <a:xfrm flipV="1">
              <a:off x="2255696" y="5032397"/>
              <a:ext cx="0" cy="50006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16" name="Arc 29"/>
            <p:cNvSpPr>
              <a:spLocks/>
            </p:cNvSpPr>
            <p:nvPr/>
          </p:nvSpPr>
          <p:spPr bwMode="auto">
            <a:xfrm flipH="1" flipV="1">
              <a:off x="2054084" y="5938859"/>
              <a:ext cx="769937" cy="446088"/>
            </a:xfrm>
            <a:custGeom>
              <a:avLst/>
              <a:gdLst>
                <a:gd name="T0" fmla="*/ 2147483646 w 43200"/>
                <a:gd name="T1" fmla="*/ 2147483646 h 31458"/>
                <a:gd name="T2" fmla="*/ 2147483646 w 43200"/>
                <a:gd name="T3" fmla="*/ 2147483646 h 31458"/>
                <a:gd name="T4" fmla="*/ 2147483646 w 43200"/>
                <a:gd name="T5" fmla="*/ 2147483646 h 31458"/>
                <a:gd name="T6" fmla="*/ 0 60000 65536"/>
                <a:gd name="T7" fmla="*/ 0 60000 65536"/>
                <a:gd name="T8" fmla="*/ 0 60000 65536"/>
                <a:gd name="T9" fmla="*/ 0 w 43200"/>
                <a:gd name="T10" fmla="*/ 0 h 31458"/>
                <a:gd name="T11" fmla="*/ 43200 w 43200"/>
                <a:gd name="T12" fmla="*/ 31458 h 31458"/>
              </a:gdLst>
              <a:ahLst/>
              <a:cxnLst>
                <a:cxn ang="T6">
                  <a:pos x="T0" y="T1"/>
                </a:cxn>
                <a:cxn ang="T7">
                  <a:pos x="T2" y="T3"/>
                </a:cxn>
                <a:cxn ang="T8">
                  <a:pos x="T4" y="T5"/>
                </a:cxn>
              </a:cxnLst>
              <a:rect l="T9" t="T10" r="T11" b="T12"/>
              <a:pathLst>
                <a:path w="43200" h="31458" fill="none" extrusionOk="0">
                  <a:moveTo>
                    <a:pt x="2061" y="30809"/>
                  </a:moveTo>
                  <a:cubicBezTo>
                    <a:pt x="703" y="27928"/>
                    <a:pt x="0" y="24784"/>
                    <a:pt x="0" y="21600"/>
                  </a:cubicBezTo>
                  <a:cubicBezTo>
                    <a:pt x="0" y="9670"/>
                    <a:pt x="9670" y="0"/>
                    <a:pt x="21600" y="0"/>
                  </a:cubicBezTo>
                  <a:cubicBezTo>
                    <a:pt x="33529" y="0"/>
                    <a:pt x="43200" y="9670"/>
                    <a:pt x="43200" y="21600"/>
                  </a:cubicBezTo>
                  <a:cubicBezTo>
                    <a:pt x="43199" y="25028"/>
                    <a:pt x="42383" y="28407"/>
                    <a:pt x="40819" y="31458"/>
                  </a:cubicBezTo>
                </a:path>
                <a:path w="43200" h="31458" stroke="0" extrusionOk="0">
                  <a:moveTo>
                    <a:pt x="2061" y="30809"/>
                  </a:moveTo>
                  <a:cubicBezTo>
                    <a:pt x="703" y="27928"/>
                    <a:pt x="0" y="24784"/>
                    <a:pt x="0" y="21600"/>
                  </a:cubicBezTo>
                  <a:cubicBezTo>
                    <a:pt x="0" y="9670"/>
                    <a:pt x="9670" y="0"/>
                    <a:pt x="21600" y="0"/>
                  </a:cubicBezTo>
                  <a:cubicBezTo>
                    <a:pt x="33529" y="0"/>
                    <a:pt x="43200" y="9670"/>
                    <a:pt x="43200" y="21600"/>
                  </a:cubicBezTo>
                  <a:cubicBezTo>
                    <a:pt x="43199" y="25028"/>
                    <a:pt x="42383" y="28407"/>
                    <a:pt x="40819" y="31458"/>
                  </a:cubicBezTo>
                  <a:lnTo>
                    <a:pt x="21600" y="21600"/>
                  </a:lnTo>
                  <a:lnTo>
                    <a:pt x="2061" y="30809"/>
                  </a:lnTo>
                  <a:close/>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6117" name="Arc 30"/>
            <p:cNvSpPr>
              <a:spLocks/>
            </p:cNvSpPr>
            <p:nvPr/>
          </p:nvSpPr>
          <p:spPr bwMode="auto">
            <a:xfrm>
              <a:off x="4040046" y="4224359"/>
              <a:ext cx="768350" cy="446088"/>
            </a:xfrm>
            <a:custGeom>
              <a:avLst/>
              <a:gdLst>
                <a:gd name="T0" fmla="*/ 2147483646 w 43200"/>
                <a:gd name="T1" fmla="*/ 2147483646 h 31458"/>
                <a:gd name="T2" fmla="*/ 2147483646 w 43200"/>
                <a:gd name="T3" fmla="*/ 2147483646 h 31458"/>
                <a:gd name="T4" fmla="*/ 2147483646 w 43200"/>
                <a:gd name="T5" fmla="*/ 2147483646 h 31458"/>
                <a:gd name="T6" fmla="*/ 0 60000 65536"/>
                <a:gd name="T7" fmla="*/ 0 60000 65536"/>
                <a:gd name="T8" fmla="*/ 0 60000 65536"/>
                <a:gd name="T9" fmla="*/ 0 w 43200"/>
                <a:gd name="T10" fmla="*/ 0 h 31458"/>
                <a:gd name="T11" fmla="*/ 43200 w 43200"/>
                <a:gd name="T12" fmla="*/ 31458 h 31458"/>
              </a:gdLst>
              <a:ahLst/>
              <a:cxnLst>
                <a:cxn ang="T6">
                  <a:pos x="T0" y="T1"/>
                </a:cxn>
                <a:cxn ang="T7">
                  <a:pos x="T2" y="T3"/>
                </a:cxn>
                <a:cxn ang="T8">
                  <a:pos x="T4" y="T5"/>
                </a:cxn>
              </a:cxnLst>
              <a:rect l="T9" t="T10" r="T11" b="T12"/>
              <a:pathLst>
                <a:path w="43200" h="31458" fill="none" extrusionOk="0">
                  <a:moveTo>
                    <a:pt x="2061" y="30809"/>
                  </a:moveTo>
                  <a:cubicBezTo>
                    <a:pt x="703" y="27928"/>
                    <a:pt x="0" y="24784"/>
                    <a:pt x="0" y="21600"/>
                  </a:cubicBezTo>
                  <a:cubicBezTo>
                    <a:pt x="0" y="9670"/>
                    <a:pt x="9670" y="0"/>
                    <a:pt x="21600" y="0"/>
                  </a:cubicBezTo>
                  <a:cubicBezTo>
                    <a:pt x="33529" y="0"/>
                    <a:pt x="43200" y="9670"/>
                    <a:pt x="43200" y="21600"/>
                  </a:cubicBezTo>
                  <a:cubicBezTo>
                    <a:pt x="43199" y="25028"/>
                    <a:pt x="42383" y="28407"/>
                    <a:pt x="40819" y="31458"/>
                  </a:cubicBezTo>
                </a:path>
                <a:path w="43200" h="31458" stroke="0" extrusionOk="0">
                  <a:moveTo>
                    <a:pt x="2061" y="30809"/>
                  </a:moveTo>
                  <a:cubicBezTo>
                    <a:pt x="703" y="27928"/>
                    <a:pt x="0" y="24784"/>
                    <a:pt x="0" y="21600"/>
                  </a:cubicBezTo>
                  <a:cubicBezTo>
                    <a:pt x="0" y="9670"/>
                    <a:pt x="9670" y="0"/>
                    <a:pt x="21600" y="0"/>
                  </a:cubicBezTo>
                  <a:cubicBezTo>
                    <a:pt x="33529" y="0"/>
                    <a:pt x="43200" y="9670"/>
                    <a:pt x="43200" y="21600"/>
                  </a:cubicBezTo>
                  <a:cubicBezTo>
                    <a:pt x="43199" y="25028"/>
                    <a:pt x="42383" y="28407"/>
                    <a:pt x="40819" y="31458"/>
                  </a:cubicBezTo>
                  <a:lnTo>
                    <a:pt x="21600" y="21600"/>
                  </a:lnTo>
                  <a:lnTo>
                    <a:pt x="2061" y="30809"/>
                  </a:lnTo>
                  <a:close/>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6118" name="Rectangle 31"/>
            <p:cNvSpPr>
              <a:spLocks noChangeArrowheads="1"/>
            </p:cNvSpPr>
            <p:nvPr/>
          </p:nvSpPr>
          <p:spPr bwMode="auto">
            <a:xfrm>
              <a:off x="3879709" y="3900509"/>
              <a:ext cx="1165641"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000">
                  <a:solidFill>
                    <a:srgbClr val="0000FF"/>
                  </a:solidFill>
                  <a:latin typeface="Arial" panose="020B0604020202020204" pitchFamily="34" charset="0"/>
                </a:rPr>
                <a:t>00,01,11</a:t>
              </a:r>
              <a:endParaRPr lang="en-US" altLang="zh-CN" sz="2000">
                <a:solidFill>
                  <a:schemeClr val="accent2"/>
                </a:solidFill>
                <a:latin typeface="Arial" panose="020B0604020202020204" pitchFamily="34" charset="0"/>
              </a:endParaRPr>
            </a:p>
          </p:txBody>
        </p:sp>
        <p:sp>
          <p:nvSpPr>
            <p:cNvPr id="46119" name="Rectangle 33"/>
            <p:cNvSpPr>
              <a:spLocks noChangeArrowheads="1"/>
            </p:cNvSpPr>
            <p:nvPr/>
          </p:nvSpPr>
          <p:spPr bwMode="auto">
            <a:xfrm>
              <a:off x="1414321" y="6137297"/>
              <a:ext cx="809774"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000">
                  <a:solidFill>
                    <a:srgbClr val="0000FF"/>
                  </a:solidFill>
                  <a:latin typeface="Arial" panose="020B0604020202020204" pitchFamily="34" charset="0"/>
                </a:rPr>
                <a:t>00,11</a:t>
              </a:r>
              <a:endParaRPr lang="en-US" altLang="zh-CN" sz="1800">
                <a:solidFill>
                  <a:schemeClr val="hlink"/>
                </a:solidFill>
                <a:latin typeface="Arial" panose="020B0604020202020204" pitchFamily="34" charset="0"/>
              </a:endParaRPr>
            </a:p>
          </p:txBody>
        </p:sp>
        <p:sp>
          <p:nvSpPr>
            <p:cNvPr id="46120" name="Line 34"/>
            <p:cNvSpPr>
              <a:spLocks noChangeShapeType="1"/>
            </p:cNvSpPr>
            <p:nvPr/>
          </p:nvSpPr>
          <p:spPr bwMode="auto">
            <a:xfrm flipV="1">
              <a:off x="4370246" y="5033984"/>
              <a:ext cx="0" cy="500063"/>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21" name="Line 35"/>
            <p:cNvSpPr>
              <a:spLocks noChangeShapeType="1"/>
            </p:cNvSpPr>
            <p:nvPr/>
          </p:nvSpPr>
          <p:spPr bwMode="auto">
            <a:xfrm>
              <a:off x="2535096" y="5065734"/>
              <a:ext cx="0" cy="508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122" name="Rectangle 36"/>
            <p:cNvSpPr>
              <a:spLocks noChangeArrowheads="1"/>
            </p:cNvSpPr>
            <p:nvPr/>
          </p:nvSpPr>
          <p:spPr bwMode="auto">
            <a:xfrm>
              <a:off x="3295509" y="5795984"/>
              <a:ext cx="468078"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000">
                  <a:solidFill>
                    <a:srgbClr val="0000FF"/>
                  </a:solidFill>
                  <a:latin typeface="Arial" panose="020B0604020202020204" pitchFamily="34" charset="0"/>
                </a:rPr>
                <a:t>10</a:t>
              </a:r>
              <a:endParaRPr lang="en-US" altLang="zh-CN" sz="1800">
                <a:solidFill>
                  <a:schemeClr val="hlink"/>
                </a:solidFill>
                <a:latin typeface="Arial" panose="020B0604020202020204" pitchFamily="34" charset="0"/>
              </a:endParaRPr>
            </a:p>
          </p:txBody>
        </p:sp>
        <p:sp>
          <p:nvSpPr>
            <p:cNvPr id="46123" name="Rectangle 37"/>
            <p:cNvSpPr>
              <a:spLocks noChangeArrowheads="1"/>
            </p:cNvSpPr>
            <p:nvPr/>
          </p:nvSpPr>
          <p:spPr bwMode="auto">
            <a:xfrm>
              <a:off x="1852471" y="5148284"/>
              <a:ext cx="468078"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000">
                  <a:solidFill>
                    <a:srgbClr val="0000FF"/>
                  </a:solidFill>
                  <a:latin typeface="Arial" panose="020B0604020202020204" pitchFamily="34" charset="0"/>
                </a:rPr>
                <a:t>10</a:t>
              </a:r>
              <a:endParaRPr lang="en-US" altLang="zh-CN" sz="1800">
                <a:solidFill>
                  <a:schemeClr val="hlink"/>
                </a:solidFill>
                <a:latin typeface="Arial" panose="020B0604020202020204" pitchFamily="34" charset="0"/>
              </a:endParaRPr>
            </a:p>
          </p:txBody>
        </p:sp>
        <p:sp>
          <p:nvSpPr>
            <p:cNvPr id="46124" name="Rectangle 38"/>
            <p:cNvSpPr>
              <a:spLocks noChangeArrowheads="1"/>
            </p:cNvSpPr>
            <p:nvPr/>
          </p:nvSpPr>
          <p:spPr bwMode="auto">
            <a:xfrm>
              <a:off x="3952734" y="5172097"/>
              <a:ext cx="468078"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000">
                  <a:solidFill>
                    <a:srgbClr val="0000FF"/>
                  </a:solidFill>
                  <a:latin typeface="Arial" panose="020B0604020202020204" pitchFamily="34" charset="0"/>
                </a:rPr>
                <a:t>01</a:t>
              </a:r>
              <a:endParaRPr lang="en-US" altLang="zh-CN" sz="1800">
                <a:solidFill>
                  <a:schemeClr val="hlink"/>
                </a:solidFill>
                <a:latin typeface="Arial" panose="020B0604020202020204" pitchFamily="34" charset="0"/>
              </a:endParaRPr>
            </a:p>
          </p:txBody>
        </p:sp>
        <p:sp>
          <p:nvSpPr>
            <p:cNvPr id="46125" name="Rectangle 39"/>
            <p:cNvSpPr>
              <a:spLocks noChangeArrowheads="1"/>
            </p:cNvSpPr>
            <p:nvPr/>
          </p:nvSpPr>
          <p:spPr bwMode="auto">
            <a:xfrm>
              <a:off x="3227246" y="5345134"/>
              <a:ext cx="468078"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000">
                  <a:solidFill>
                    <a:srgbClr val="0000FF"/>
                  </a:solidFill>
                  <a:latin typeface="Arial" panose="020B0604020202020204" pitchFamily="34" charset="0"/>
                </a:rPr>
                <a:t>01</a:t>
              </a:r>
              <a:endParaRPr lang="en-US" altLang="zh-CN" sz="1800">
                <a:solidFill>
                  <a:schemeClr val="hlink"/>
                </a:solidFill>
                <a:latin typeface="Arial" panose="020B0604020202020204" pitchFamily="34" charset="0"/>
              </a:endParaRPr>
            </a:p>
          </p:txBody>
        </p:sp>
        <p:sp>
          <p:nvSpPr>
            <p:cNvPr id="46126" name="Rectangle 40"/>
            <p:cNvSpPr>
              <a:spLocks noChangeArrowheads="1"/>
            </p:cNvSpPr>
            <p:nvPr/>
          </p:nvSpPr>
          <p:spPr bwMode="auto">
            <a:xfrm>
              <a:off x="2525571" y="5127647"/>
              <a:ext cx="468078" cy="397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000">
                  <a:solidFill>
                    <a:srgbClr val="0000FF"/>
                  </a:solidFill>
                  <a:latin typeface="Arial" panose="020B0604020202020204" pitchFamily="34" charset="0"/>
                </a:rPr>
                <a:t>01</a:t>
              </a:r>
              <a:endParaRPr lang="en-US" altLang="zh-CN" sz="1800">
                <a:solidFill>
                  <a:schemeClr val="hlink"/>
                </a:solidFill>
                <a:latin typeface="Arial" panose="020B0604020202020204" pitchFamily="34" charset="0"/>
              </a:endParaRPr>
            </a:p>
          </p:txBody>
        </p:sp>
      </p:grpSp>
      <p:grpSp>
        <p:nvGrpSpPr>
          <p:cNvPr id="46085" name="组合 45"/>
          <p:cNvGrpSpPr>
            <a:grpSpLocks/>
          </p:cNvGrpSpPr>
          <p:nvPr/>
        </p:nvGrpSpPr>
        <p:grpSpPr bwMode="auto">
          <a:xfrm>
            <a:off x="6429375" y="4143375"/>
            <a:ext cx="1860550" cy="1979613"/>
            <a:chOff x="7354920" y="4192609"/>
            <a:chExt cx="1860550" cy="1979613"/>
          </a:xfrm>
        </p:grpSpPr>
        <p:sp>
          <p:nvSpPr>
            <p:cNvPr id="46086" name="Text Box 42"/>
            <p:cNvSpPr txBox="1">
              <a:spLocks noChangeArrowheads="1"/>
            </p:cNvSpPr>
            <p:nvPr/>
          </p:nvSpPr>
          <p:spPr bwMode="auto">
            <a:xfrm>
              <a:off x="8140733" y="4326448"/>
              <a:ext cx="1074737" cy="1723549"/>
            </a:xfrm>
            <a:prstGeom prst="rect">
              <a:avLst/>
            </a:prstGeom>
            <a:solidFill>
              <a:srgbClr val="CCFF99"/>
            </a:solidFill>
            <a:ln w="38100">
              <a:solidFill>
                <a:schemeClr val="tx1"/>
              </a:solidFill>
              <a:miter lim="800000"/>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50000"/>
                </a:spcBef>
                <a:buClrTx/>
                <a:buSzTx/>
                <a:buFontTx/>
                <a:buNone/>
              </a:pPr>
              <a:endParaRPr lang="en-US" altLang="zh-CN" sz="2000">
                <a:solidFill>
                  <a:srgbClr val="0000FF"/>
                </a:solidFill>
                <a:latin typeface="Times New Roman" panose="02020603050405020304" pitchFamily="18" charset="0"/>
              </a:endParaRPr>
            </a:p>
            <a:p>
              <a:pPr>
                <a:spcBef>
                  <a:spcPct val="50000"/>
                </a:spcBef>
                <a:buClrTx/>
                <a:buSzTx/>
                <a:buFontTx/>
                <a:buNone/>
              </a:pPr>
              <a:r>
                <a:rPr lang="en-US" altLang="zh-CN" sz="2000">
                  <a:solidFill>
                    <a:srgbClr val="0000FF"/>
                  </a:solidFill>
                  <a:latin typeface="Arial" panose="02020603050405020304" pitchFamily="18" charset="0"/>
                </a:rPr>
                <a:t>4K </a:t>
              </a:r>
              <a:r>
                <a:rPr lang="en-US" altLang="zh-CN" sz="2000">
                  <a:solidFill>
                    <a:srgbClr val="0000FF"/>
                  </a:solidFill>
                  <a:latin typeface="Arial" panose="02020603050405020304" pitchFamily="18" charset="0"/>
                  <a:sym typeface="Symbol" panose="05050102010706020507" pitchFamily="18" charset="2"/>
                </a:rPr>
                <a:t></a:t>
              </a:r>
              <a:r>
                <a:rPr lang="en-US" altLang="zh-CN" sz="2000">
                  <a:solidFill>
                    <a:srgbClr val="0000FF"/>
                  </a:solidFill>
                  <a:latin typeface="Arial" panose="02020603050405020304" pitchFamily="18" charset="0"/>
                </a:rPr>
                <a:t> 2 bits</a:t>
              </a:r>
            </a:p>
            <a:p>
              <a:pPr>
                <a:spcBef>
                  <a:spcPct val="50000"/>
                </a:spcBef>
                <a:buClrTx/>
                <a:buSzTx/>
                <a:buFontTx/>
                <a:buNone/>
              </a:pPr>
              <a:endParaRPr lang="en-US" altLang="zh-CN" sz="2400">
                <a:solidFill>
                  <a:srgbClr val="0000FF"/>
                </a:solidFill>
                <a:latin typeface="Times New Roman" panose="02020603050405020304" pitchFamily="18" charset="0"/>
              </a:endParaRPr>
            </a:p>
          </p:txBody>
        </p:sp>
        <p:grpSp>
          <p:nvGrpSpPr>
            <p:cNvPr id="46087" name="Group 56"/>
            <p:cNvGrpSpPr>
              <a:grpSpLocks/>
            </p:cNvGrpSpPr>
            <p:nvPr/>
          </p:nvGrpSpPr>
          <p:grpSpPr bwMode="auto">
            <a:xfrm>
              <a:off x="7354920" y="4192609"/>
              <a:ext cx="473075" cy="1979613"/>
              <a:chOff x="3482" y="2541"/>
              <a:chExt cx="298" cy="1247"/>
            </a:xfrm>
          </p:grpSpPr>
          <p:sp>
            <p:nvSpPr>
              <p:cNvPr id="46088" name="Rectangle 43"/>
              <p:cNvSpPr>
                <a:spLocks noChangeArrowheads="1"/>
              </p:cNvSpPr>
              <p:nvPr/>
            </p:nvSpPr>
            <p:spPr bwMode="auto">
              <a:xfrm>
                <a:off x="3519" y="3244"/>
                <a:ext cx="226" cy="531"/>
              </a:xfrm>
              <a:prstGeom prst="rect">
                <a:avLst/>
              </a:prstGeom>
              <a:solidFill>
                <a:srgbClr val="CCFF99"/>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zh-CN" sz="2400">
                  <a:solidFill>
                    <a:srgbClr val="0000FF"/>
                  </a:solidFill>
                  <a:latin typeface="Times New Roman" panose="02020603050405020304" pitchFamily="18" charset="0"/>
                </a:endParaRPr>
              </a:p>
            </p:txBody>
          </p:sp>
          <p:sp>
            <p:nvSpPr>
              <p:cNvPr id="46089" name="Text Box 44"/>
              <p:cNvSpPr txBox="1">
                <a:spLocks noChangeArrowheads="1"/>
              </p:cNvSpPr>
              <p:nvPr/>
            </p:nvSpPr>
            <p:spPr bwMode="auto">
              <a:xfrm>
                <a:off x="3520" y="2541"/>
                <a:ext cx="225" cy="249"/>
              </a:xfrm>
              <a:prstGeom prst="rect">
                <a:avLst/>
              </a:prstGeom>
              <a:solidFill>
                <a:srgbClr val="CCFF99"/>
              </a:solidFill>
              <a:ln w="28575">
                <a:solidFill>
                  <a:schemeClr val="tx1"/>
                </a:solidFill>
                <a:miter lim="800000"/>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50000"/>
                  </a:spcBef>
                  <a:buClrTx/>
                  <a:buSzTx/>
                  <a:buFontTx/>
                  <a:buNone/>
                </a:pPr>
                <a:r>
                  <a:rPr lang="en-US" altLang="zh-CN" sz="2400">
                    <a:solidFill>
                      <a:srgbClr val="0000FF"/>
                    </a:solidFill>
                    <a:latin typeface="Times New Roman" panose="02020603050405020304" pitchFamily="18" charset="0"/>
                  </a:rPr>
                  <a:t>1</a:t>
                </a:r>
              </a:p>
            </p:txBody>
          </p:sp>
          <p:sp>
            <p:nvSpPr>
              <p:cNvPr id="46090" name="Text Box 45"/>
              <p:cNvSpPr txBox="1">
                <a:spLocks noChangeArrowheads="1"/>
              </p:cNvSpPr>
              <p:nvPr/>
            </p:nvSpPr>
            <p:spPr bwMode="auto">
              <a:xfrm>
                <a:off x="3520" y="2996"/>
                <a:ext cx="225" cy="249"/>
              </a:xfrm>
              <a:prstGeom prst="rect">
                <a:avLst/>
              </a:prstGeom>
              <a:solidFill>
                <a:srgbClr val="CCFF99"/>
              </a:solidFill>
              <a:ln w="28575">
                <a:solidFill>
                  <a:schemeClr val="tx1"/>
                </a:solidFill>
                <a:miter lim="800000"/>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50000"/>
                  </a:spcBef>
                  <a:buClrTx/>
                  <a:buSzTx/>
                  <a:buFontTx/>
                  <a:buNone/>
                </a:pPr>
                <a:r>
                  <a:rPr lang="en-US" altLang="zh-CN" sz="2400">
                    <a:solidFill>
                      <a:srgbClr val="0000FF"/>
                    </a:solidFill>
                    <a:latin typeface="Times New Roman" panose="02020603050405020304" pitchFamily="18" charset="0"/>
                  </a:rPr>
                  <a:t>3</a:t>
                </a:r>
              </a:p>
            </p:txBody>
          </p:sp>
          <p:sp>
            <p:nvSpPr>
              <p:cNvPr id="46091" name="Text Box 46"/>
              <p:cNvSpPr txBox="1">
                <a:spLocks noChangeArrowheads="1"/>
              </p:cNvSpPr>
              <p:nvPr/>
            </p:nvSpPr>
            <p:spPr bwMode="auto">
              <a:xfrm>
                <a:off x="3521" y="2746"/>
                <a:ext cx="225" cy="249"/>
              </a:xfrm>
              <a:prstGeom prst="rect">
                <a:avLst/>
              </a:prstGeom>
              <a:solidFill>
                <a:srgbClr val="CCFF99"/>
              </a:solidFill>
              <a:ln w="28575">
                <a:solidFill>
                  <a:schemeClr val="tx1"/>
                </a:solidFill>
                <a:miter lim="800000"/>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50000"/>
                  </a:spcBef>
                  <a:buClrTx/>
                  <a:buSzTx/>
                  <a:buFontTx/>
                  <a:buNone/>
                </a:pPr>
                <a:r>
                  <a:rPr lang="en-US" altLang="zh-CN" sz="2400">
                    <a:solidFill>
                      <a:srgbClr val="0000FF"/>
                    </a:solidFill>
                    <a:latin typeface="Times New Roman" panose="02020603050405020304" pitchFamily="18" charset="0"/>
                  </a:rPr>
                  <a:t>2</a:t>
                </a:r>
              </a:p>
            </p:txBody>
          </p:sp>
          <p:sp>
            <p:nvSpPr>
              <p:cNvPr id="46092" name="Text Box 48"/>
              <p:cNvSpPr txBox="1">
                <a:spLocks noChangeArrowheads="1"/>
              </p:cNvSpPr>
              <p:nvPr/>
            </p:nvSpPr>
            <p:spPr bwMode="auto">
              <a:xfrm>
                <a:off x="3482" y="3576"/>
                <a:ext cx="29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50000"/>
                  </a:spcBef>
                  <a:buClrTx/>
                  <a:buSzTx/>
                  <a:buFontTx/>
                  <a:buNone/>
                </a:pPr>
                <a:r>
                  <a:rPr lang="en-US" altLang="zh-CN" sz="1600">
                    <a:solidFill>
                      <a:srgbClr val="0000FF"/>
                    </a:solidFill>
                    <a:latin typeface="Times New Roman" panose="02020603050405020304" pitchFamily="18" charset="0"/>
                  </a:rPr>
                  <a:t>12</a:t>
                </a:r>
                <a:endParaRPr lang="en-US" altLang="zh-CN" sz="2400">
                  <a:solidFill>
                    <a:srgbClr val="0000FF"/>
                  </a:solidFill>
                  <a:latin typeface="Times New Roman" panose="02020603050405020304" pitchFamily="18" charset="0"/>
                </a:endParaRPr>
              </a:p>
            </p:txBody>
          </p:sp>
          <p:sp>
            <p:nvSpPr>
              <p:cNvPr id="46093" name="Line 49"/>
              <p:cNvSpPr>
                <a:spLocks noChangeShapeType="1"/>
              </p:cNvSpPr>
              <p:nvPr/>
            </p:nvSpPr>
            <p:spPr bwMode="auto">
              <a:xfrm flipH="1">
                <a:off x="3512" y="3542"/>
                <a:ext cx="233" cy="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6094" name="Group 55"/>
              <p:cNvGrpSpPr>
                <a:grpSpLocks/>
              </p:cNvGrpSpPr>
              <p:nvPr/>
            </p:nvGrpSpPr>
            <p:grpSpPr bwMode="auto">
              <a:xfrm>
                <a:off x="3556" y="3136"/>
                <a:ext cx="173" cy="424"/>
                <a:chOff x="4165" y="3367"/>
                <a:chExt cx="173" cy="424"/>
              </a:xfrm>
            </p:grpSpPr>
            <p:sp>
              <p:nvSpPr>
                <p:cNvPr id="46095" name="Text Box 51"/>
                <p:cNvSpPr txBox="1">
                  <a:spLocks noChangeArrowheads="1"/>
                </p:cNvSpPr>
                <p:nvPr/>
              </p:nvSpPr>
              <p:spPr bwMode="auto">
                <a:xfrm>
                  <a:off x="4165" y="3367"/>
                  <a:ext cx="1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50000"/>
                    </a:spcBef>
                    <a:buClrTx/>
                    <a:buSzTx/>
                    <a:buFontTx/>
                    <a:buNone/>
                  </a:pPr>
                  <a:r>
                    <a:rPr lang="en-US" altLang="zh-CN" sz="2400">
                      <a:solidFill>
                        <a:srgbClr val="0000FF"/>
                      </a:solidFill>
                      <a:latin typeface="Times New Roman" panose="02020603050405020304" pitchFamily="18" charset="0"/>
                    </a:rPr>
                    <a:t>.</a:t>
                  </a:r>
                </a:p>
              </p:txBody>
            </p:sp>
            <p:grpSp>
              <p:nvGrpSpPr>
                <p:cNvPr id="46096" name="Group 53"/>
                <p:cNvGrpSpPr>
                  <a:grpSpLocks/>
                </p:cNvGrpSpPr>
                <p:nvPr/>
              </p:nvGrpSpPr>
              <p:grpSpPr bwMode="auto">
                <a:xfrm>
                  <a:off x="4169" y="3442"/>
                  <a:ext cx="169" cy="349"/>
                  <a:chOff x="4027" y="3683"/>
                  <a:chExt cx="169" cy="349"/>
                </a:xfrm>
              </p:grpSpPr>
              <p:sp>
                <p:nvSpPr>
                  <p:cNvPr id="46097" name="Text Box 50"/>
                  <p:cNvSpPr txBox="1">
                    <a:spLocks noChangeArrowheads="1"/>
                  </p:cNvSpPr>
                  <p:nvPr/>
                </p:nvSpPr>
                <p:spPr bwMode="auto">
                  <a:xfrm>
                    <a:off x="4029" y="3683"/>
                    <a:ext cx="1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50000"/>
                      </a:spcBef>
                      <a:buClrTx/>
                      <a:buSzTx/>
                      <a:buFontTx/>
                      <a:buNone/>
                    </a:pPr>
                    <a:r>
                      <a:rPr lang="en-US" altLang="zh-CN" sz="2400">
                        <a:solidFill>
                          <a:srgbClr val="0000FF"/>
                        </a:solidFill>
                        <a:latin typeface="Times New Roman" panose="02020603050405020304" pitchFamily="18" charset="0"/>
                      </a:rPr>
                      <a:t>.</a:t>
                    </a:r>
                  </a:p>
                </p:txBody>
              </p:sp>
              <p:sp>
                <p:nvSpPr>
                  <p:cNvPr id="46098" name="Text Box 52"/>
                  <p:cNvSpPr txBox="1">
                    <a:spLocks noChangeArrowheads="1"/>
                  </p:cNvSpPr>
                  <p:nvPr/>
                </p:nvSpPr>
                <p:spPr bwMode="auto">
                  <a:xfrm>
                    <a:off x="4027" y="3744"/>
                    <a:ext cx="167"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50000"/>
                      </a:spcBef>
                      <a:buClrTx/>
                      <a:buSzTx/>
                      <a:buFontTx/>
                      <a:buNone/>
                    </a:pPr>
                    <a:r>
                      <a:rPr lang="en-US" altLang="zh-CN" sz="2400">
                        <a:solidFill>
                          <a:srgbClr val="0000FF"/>
                        </a:solidFill>
                        <a:latin typeface="Times New Roman" panose="02020603050405020304" pitchFamily="18" charset="0"/>
                      </a:rPr>
                      <a:t>.</a:t>
                    </a:r>
                  </a:p>
                </p:txBody>
              </p:sp>
            </p:grpSp>
          </p:grpSp>
        </p:grpSp>
      </p:gr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02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02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7" grpId="0" build="p"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2"/>
          <p:cNvSpPr>
            <a:spLocks noGrp="1" noRot="1" noChangeArrowheads="1"/>
          </p:cNvSpPr>
          <p:nvPr>
            <p:ph type="title"/>
          </p:nvPr>
        </p:nvSpPr>
        <p:spPr>
          <a:xfrm>
            <a:off x="1116013" y="0"/>
            <a:ext cx="7829550" cy="936625"/>
          </a:xfrm>
        </p:spPr>
        <p:txBody>
          <a:bodyPr/>
          <a:lstStyle/>
          <a:p>
            <a:pPr eaLnBrk="1" hangingPunct="1"/>
            <a:r>
              <a:rPr lang="en-US" altLang="en-US" sz="4000">
                <a:latin typeface="Arial"/>
              </a:rPr>
              <a:t>T</a:t>
            </a:r>
            <a:r>
              <a:rPr lang="en-US" altLang="zh-CN" sz="4000">
                <a:latin typeface="Arial"/>
              </a:rPr>
              <a:t>-</a:t>
            </a:r>
            <a:r>
              <a:rPr lang="en-US" altLang="en-US" sz="4000">
                <a:latin typeface="Arial"/>
              </a:rPr>
              <a:t>Predictor in Alpha 21264</a:t>
            </a:r>
            <a:r>
              <a:rPr lang="en-US" altLang="zh-CN" sz="4000">
                <a:latin typeface="Arial"/>
              </a:rPr>
              <a:t> </a:t>
            </a:r>
            <a:r>
              <a:rPr lang="zh-CN" altLang="en-US" sz="3600">
                <a:latin typeface="Arial"/>
              </a:rPr>
              <a:t>（</a:t>
            </a:r>
            <a:r>
              <a:rPr lang="en-US" altLang="zh-CN" sz="3600">
                <a:latin typeface="Arial"/>
              </a:rPr>
              <a:t>cont.)</a:t>
            </a:r>
          </a:p>
        </p:txBody>
      </p:sp>
      <p:sp>
        <p:nvSpPr>
          <p:cNvPr id="47107" name="Rectangle 3"/>
          <p:cNvSpPr>
            <a:spLocks noGrp="1" noRot="1" noChangeArrowheads="1"/>
          </p:cNvSpPr>
          <p:nvPr>
            <p:ph idx="1"/>
          </p:nvPr>
        </p:nvSpPr>
        <p:spPr>
          <a:xfrm>
            <a:off x="-214313" y="1071563"/>
            <a:ext cx="9144001" cy="5327650"/>
          </a:xfrm>
        </p:spPr>
        <p:txBody>
          <a:bodyPr/>
          <a:lstStyle/>
          <a:p>
            <a:pPr algn="just" eaLnBrk="1" hangingPunct="1">
              <a:lnSpc>
                <a:spcPct val="90000"/>
              </a:lnSpc>
            </a:pPr>
            <a:r>
              <a:rPr lang="en-US" altLang="en-US" sz="2400">
                <a:solidFill>
                  <a:srgbClr val="FF0000"/>
                </a:solidFill>
                <a:latin typeface="Arial" panose="030F0702030302020204" pitchFamily="66" charset="0"/>
              </a:rPr>
              <a:t>Local predictor</a:t>
            </a:r>
            <a:r>
              <a:rPr lang="en-US" altLang="en-US" sz="2400">
                <a:latin typeface="Arial" panose="030F0702030302020204" pitchFamily="66" charset="0"/>
              </a:rPr>
              <a:t> consists of a 2-level predictor: </a:t>
            </a:r>
          </a:p>
          <a:p>
            <a:pPr lvl="1" algn="just" eaLnBrk="1" hangingPunct="1">
              <a:lnSpc>
                <a:spcPct val="90000"/>
              </a:lnSpc>
            </a:pPr>
            <a:r>
              <a:rPr lang="en-US" altLang="en-US" sz="2400">
                <a:solidFill>
                  <a:srgbClr val="FF0000"/>
                </a:solidFill>
                <a:latin typeface="Arial" panose="030F0702030302020204" pitchFamily="66" charset="0"/>
              </a:rPr>
              <a:t>Top level</a:t>
            </a:r>
            <a:r>
              <a:rPr lang="en-US" altLang="en-US" sz="2400">
                <a:latin typeface="Arial" panose="030F0702030302020204" pitchFamily="66" charset="0"/>
              </a:rPr>
              <a:t> a local history table consisting of 1024 10-bit entries; each 10-bit entry corresponds to the most recent 10 branch outcomes for the entry. 10-bit history allows patterns 10 branches to be discovered and predicted. </a:t>
            </a:r>
          </a:p>
          <a:p>
            <a:pPr lvl="1" algn="just" eaLnBrk="1" hangingPunct="1">
              <a:lnSpc>
                <a:spcPct val="90000"/>
              </a:lnSpc>
            </a:pPr>
            <a:r>
              <a:rPr lang="en-US" altLang="en-US" sz="2400">
                <a:solidFill>
                  <a:srgbClr val="FF0000"/>
                </a:solidFill>
                <a:latin typeface="Arial" panose="030F0702030302020204" pitchFamily="66" charset="0"/>
              </a:rPr>
              <a:t>Next level</a:t>
            </a:r>
            <a:r>
              <a:rPr lang="en-US" altLang="en-US" sz="2400">
                <a:latin typeface="Arial" panose="030F0702030302020204" pitchFamily="66" charset="0"/>
              </a:rPr>
              <a:t> Selected entry from the local history table is used to index a table of 1K entries consisting a 3-bit saturating counters, which provide the local prediction</a:t>
            </a:r>
          </a:p>
          <a:p>
            <a:pPr algn="just" eaLnBrk="1" hangingPunct="1">
              <a:lnSpc>
                <a:spcPct val="90000"/>
              </a:lnSpc>
              <a:spcBef>
                <a:spcPts val="2400"/>
              </a:spcBef>
            </a:pPr>
            <a:r>
              <a:rPr lang="en-US" altLang="en-US" sz="2400">
                <a:latin typeface="Arial" panose="030F0702030302020204" pitchFamily="66" charset="0"/>
              </a:rPr>
              <a:t>Total size: 4K*2 + 4K*2 + 1K*10 + 1K*3 = </a:t>
            </a:r>
            <a:r>
              <a:rPr lang="en-US" altLang="en-US" sz="2400">
                <a:solidFill>
                  <a:srgbClr val="FF0000"/>
                </a:solidFill>
                <a:latin typeface="Arial" panose="030F0702030302020204" pitchFamily="66" charset="0"/>
              </a:rPr>
              <a:t>29K bits!	(~180,000 transistors)</a:t>
            </a:r>
            <a:endParaRPr lang="en-US" altLang="zh-CN" sz="2400"/>
          </a:p>
        </p:txBody>
      </p:sp>
      <p:sp>
        <p:nvSpPr>
          <p:cNvPr id="47108" name="Text Box 4"/>
          <p:cNvSpPr txBox="1">
            <a:spLocks noChangeArrowheads="1"/>
          </p:cNvSpPr>
          <p:nvPr/>
        </p:nvSpPr>
        <p:spPr bwMode="auto">
          <a:xfrm>
            <a:off x="4795838" y="5067300"/>
            <a:ext cx="1328737" cy="1504950"/>
          </a:xfrm>
          <a:prstGeom prst="rect">
            <a:avLst/>
          </a:prstGeom>
          <a:solidFill>
            <a:srgbClr val="FF99FF"/>
          </a:solidFill>
          <a:ln w="38100">
            <a:solidFill>
              <a:schemeClr val="tx1"/>
            </a:solidFill>
            <a:miter lim="800000"/>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50000"/>
              </a:spcBef>
              <a:buClrTx/>
              <a:buSzTx/>
              <a:buFontTx/>
              <a:buNone/>
            </a:pPr>
            <a:endParaRPr lang="en-US" altLang="zh-CN" sz="2400">
              <a:solidFill>
                <a:srgbClr val="0000FF"/>
              </a:solidFill>
              <a:latin typeface="Times New Roman" panose="02020603050405020304" pitchFamily="18" charset="0"/>
            </a:endParaRPr>
          </a:p>
          <a:p>
            <a:pPr>
              <a:spcBef>
                <a:spcPct val="50000"/>
              </a:spcBef>
              <a:buClrTx/>
              <a:buSzTx/>
              <a:buFontTx/>
              <a:buNone/>
            </a:pPr>
            <a:r>
              <a:rPr lang="en-US" altLang="zh-CN" sz="2400">
                <a:solidFill>
                  <a:srgbClr val="0000FF"/>
                </a:solidFill>
                <a:latin typeface="Arial" panose="02020603050405020304" pitchFamily="18" charset="0"/>
              </a:rPr>
              <a:t>1K </a:t>
            </a:r>
            <a:r>
              <a:rPr lang="en-US" altLang="zh-CN" sz="2400">
                <a:solidFill>
                  <a:srgbClr val="0000FF"/>
                </a:solidFill>
                <a:latin typeface="Arial" panose="02020603050405020304" pitchFamily="18" charset="0"/>
                <a:sym typeface="Symbol" panose="05050102010706020507" pitchFamily="18" charset="2"/>
              </a:rPr>
              <a:t></a:t>
            </a:r>
            <a:r>
              <a:rPr lang="en-US" altLang="zh-CN" sz="2400">
                <a:solidFill>
                  <a:srgbClr val="0000FF"/>
                </a:solidFill>
                <a:latin typeface="Arial" panose="02020603050405020304" pitchFamily="18" charset="0"/>
              </a:rPr>
              <a:t> 10 bits</a:t>
            </a:r>
          </a:p>
          <a:p>
            <a:pPr>
              <a:spcBef>
                <a:spcPct val="50000"/>
              </a:spcBef>
              <a:buClrTx/>
              <a:buSzTx/>
              <a:buFontTx/>
              <a:buNone/>
            </a:pPr>
            <a:endParaRPr lang="en-US" altLang="zh-CN" sz="2400">
              <a:solidFill>
                <a:srgbClr val="0000FF"/>
              </a:solidFill>
              <a:latin typeface="Times New Roman" panose="02020603050405020304" pitchFamily="18" charset="0"/>
            </a:endParaRPr>
          </a:p>
        </p:txBody>
      </p:sp>
      <p:sp>
        <p:nvSpPr>
          <p:cNvPr id="47109" name="Text Box 5"/>
          <p:cNvSpPr txBox="1">
            <a:spLocks noChangeArrowheads="1"/>
          </p:cNvSpPr>
          <p:nvPr/>
        </p:nvSpPr>
        <p:spPr bwMode="auto">
          <a:xfrm>
            <a:off x="6834188" y="5072063"/>
            <a:ext cx="715962" cy="1433512"/>
          </a:xfrm>
          <a:prstGeom prst="rect">
            <a:avLst/>
          </a:prstGeom>
          <a:solidFill>
            <a:srgbClr val="FF99FF"/>
          </a:solidFill>
          <a:ln w="38100">
            <a:solidFill>
              <a:schemeClr val="tx1"/>
            </a:solidFill>
            <a:miter lim="800000"/>
            <a:headEnd/>
            <a:tailEnd/>
          </a:ln>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125000"/>
              </a:lnSpc>
              <a:spcBef>
                <a:spcPts val="600"/>
              </a:spcBef>
              <a:buClrTx/>
              <a:buSzTx/>
              <a:buFontTx/>
              <a:buNone/>
            </a:pPr>
            <a:r>
              <a:rPr lang="en-US" altLang="zh-CN" sz="2400">
                <a:solidFill>
                  <a:srgbClr val="0000FF"/>
                </a:solidFill>
                <a:latin typeface="Arial" panose="02020603050405020304" pitchFamily="18" charset="0"/>
              </a:rPr>
              <a:t>1K </a:t>
            </a:r>
            <a:r>
              <a:rPr lang="en-US" altLang="zh-CN" sz="2400">
                <a:solidFill>
                  <a:srgbClr val="0000FF"/>
                </a:solidFill>
                <a:latin typeface="Arial" panose="02020603050405020304" pitchFamily="18" charset="0"/>
                <a:sym typeface="Symbol" panose="05050102010706020507" pitchFamily="18" charset="2"/>
              </a:rPr>
              <a:t></a:t>
            </a:r>
            <a:r>
              <a:rPr lang="en-US" altLang="zh-CN" sz="2400">
                <a:solidFill>
                  <a:srgbClr val="0000FF"/>
                </a:solidFill>
                <a:latin typeface="Arial" panose="02020603050405020304" pitchFamily="18" charset="0"/>
              </a:rPr>
              <a:t> 3 bits</a:t>
            </a:r>
          </a:p>
        </p:txBody>
      </p:sp>
      <p:sp>
        <p:nvSpPr>
          <p:cNvPr id="47110" name="Line 6"/>
          <p:cNvSpPr>
            <a:spLocks noChangeShapeType="1"/>
          </p:cNvSpPr>
          <p:nvPr/>
        </p:nvSpPr>
        <p:spPr bwMode="auto">
          <a:xfrm>
            <a:off x="3786188" y="5830888"/>
            <a:ext cx="1019175"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11" name="Line 9"/>
          <p:cNvSpPr>
            <a:spLocks noChangeShapeType="1"/>
          </p:cNvSpPr>
          <p:nvPr/>
        </p:nvSpPr>
        <p:spPr bwMode="auto">
          <a:xfrm>
            <a:off x="6137275" y="5805488"/>
            <a:ext cx="693738"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cSld>
  <p:clrMapOvr>
    <a:masterClrMapping/>
  </p:clrMapOvr>
  <p:transition spd="slow">
    <p:pull dir="ru"/>
  </p:transition>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277939" y="31750"/>
            <a:ext cx="7162800" cy="1143000"/>
          </a:xfrm>
        </p:spPr>
        <p:txBody>
          <a:bodyPr/>
          <a:lstStyle/>
          <a:p>
            <a:r>
              <a:rPr lang="en-US" altLang="zh-CN" dirty="0">
                <a:latin typeface="Arial"/>
              </a:rPr>
              <a:t>% of predictions from local predictor in Tournament Prediction Scheme</a:t>
            </a:r>
          </a:p>
        </p:txBody>
      </p:sp>
      <p:grpSp>
        <p:nvGrpSpPr>
          <p:cNvPr id="48131" name="Group 3"/>
          <p:cNvGrpSpPr>
            <a:grpSpLocks/>
          </p:cNvGrpSpPr>
          <p:nvPr/>
        </p:nvGrpSpPr>
        <p:grpSpPr bwMode="auto">
          <a:xfrm>
            <a:off x="1403648" y="1484784"/>
            <a:ext cx="6658495" cy="4158456"/>
            <a:chOff x="999" y="992"/>
            <a:chExt cx="3736" cy="2234"/>
          </a:xfrm>
        </p:grpSpPr>
        <p:sp>
          <p:nvSpPr>
            <p:cNvPr id="48132" name="Line 4"/>
            <p:cNvSpPr>
              <a:spLocks noChangeShapeType="1"/>
            </p:cNvSpPr>
            <p:nvPr/>
          </p:nvSpPr>
          <p:spPr bwMode="auto">
            <a:xfrm>
              <a:off x="2104" y="1264"/>
              <a:ext cx="1" cy="196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33" name="Line 5"/>
            <p:cNvSpPr>
              <a:spLocks noChangeShapeType="1"/>
            </p:cNvSpPr>
            <p:nvPr/>
          </p:nvSpPr>
          <p:spPr bwMode="auto">
            <a:xfrm>
              <a:off x="2648" y="1264"/>
              <a:ext cx="1" cy="196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34" name="Line 6"/>
            <p:cNvSpPr>
              <a:spLocks noChangeShapeType="1"/>
            </p:cNvSpPr>
            <p:nvPr/>
          </p:nvSpPr>
          <p:spPr bwMode="auto">
            <a:xfrm>
              <a:off x="3201" y="1264"/>
              <a:ext cx="1" cy="196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35" name="Line 7"/>
            <p:cNvSpPr>
              <a:spLocks noChangeShapeType="1"/>
            </p:cNvSpPr>
            <p:nvPr/>
          </p:nvSpPr>
          <p:spPr bwMode="auto">
            <a:xfrm>
              <a:off x="3745" y="1264"/>
              <a:ext cx="1" cy="196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36" name="Line 8"/>
            <p:cNvSpPr>
              <a:spLocks noChangeShapeType="1"/>
            </p:cNvSpPr>
            <p:nvPr/>
          </p:nvSpPr>
          <p:spPr bwMode="auto">
            <a:xfrm>
              <a:off x="4297" y="1264"/>
              <a:ext cx="1" cy="196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37" name="Line 9"/>
            <p:cNvSpPr>
              <a:spLocks noChangeShapeType="1"/>
            </p:cNvSpPr>
            <p:nvPr/>
          </p:nvSpPr>
          <p:spPr bwMode="auto">
            <a:xfrm>
              <a:off x="1552" y="1264"/>
              <a:ext cx="2745" cy="1"/>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38" name="Line 10"/>
            <p:cNvSpPr>
              <a:spLocks noChangeShapeType="1"/>
            </p:cNvSpPr>
            <p:nvPr/>
          </p:nvSpPr>
          <p:spPr bwMode="auto">
            <a:xfrm>
              <a:off x="4297" y="1264"/>
              <a:ext cx="1" cy="1961"/>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39" name="Line 11"/>
            <p:cNvSpPr>
              <a:spLocks noChangeShapeType="1"/>
            </p:cNvSpPr>
            <p:nvPr/>
          </p:nvSpPr>
          <p:spPr bwMode="auto">
            <a:xfrm flipH="1">
              <a:off x="1552" y="3225"/>
              <a:ext cx="2745" cy="1"/>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40" name="Line 12"/>
            <p:cNvSpPr>
              <a:spLocks noChangeShapeType="1"/>
            </p:cNvSpPr>
            <p:nvPr/>
          </p:nvSpPr>
          <p:spPr bwMode="auto">
            <a:xfrm flipV="1">
              <a:off x="1552" y="1264"/>
              <a:ext cx="1" cy="1961"/>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41" name="Rectangle 13"/>
            <p:cNvSpPr>
              <a:spLocks noChangeArrowheads="1"/>
            </p:cNvSpPr>
            <p:nvPr/>
          </p:nvSpPr>
          <p:spPr bwMode="auto">
            <a:xfrm>
              <a:off x="1556" y="1324"/>
              <a:ext cx="2681" cy="80"/>
            </a:xfrm>
            <a:prstGeom prst="rect">
              <a:avLst/>
            </a:prstGeom>
            <a:solidFill>
              <a:srgbClr val="000000"/>
            </a:solidFill>
            <a:ln w="1270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zh-CN" sz="2400">
                <a:solidFill>
                  <a:srgbClr val="0000FF"/>
                </a:solidFill>
                <a:latin typeface="Times New Roman" panose="02020603050405020304" pitchFamily="18" charset="0"/>
              </a:endParaRPr>
            </a:p>
          </p:txBody>
        </p:sp>
        <p:sp>
          <p:nvSpPr>
            <p:cNvPr id="48142" name="Rectangle 14"/>
            <p:cNvSpPr>
              <a:spLocks noChangeArrowheads="1"/>
            </p:cNvSpPr>
            <p:nvPr/>
          </p:nvSpPr>
          <p:spPr bwMode="auto">
            <a:xfrm>
              <a:off x="1556" y="1524"/>
              <a:ext cx="2737" cy="72"/>
            </a:xfrm>
            <a:prstGeom prst="rect">
              <a:avLst/>
            </a:prstGeom>
            <a:solidFill>
              <a:srgbClr val="000000"/>
            </a:solidFill>
            <a:ln w="1270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zh-CN" sz="2400">
                <a:solidFill>
                  <a:srgbClr val="0000FF"/>
                </a:solidFill>
                <a:latin typeface="Times New Roman" panose="02020603050405020304" pitchFamily="18" charset="0"/>
              </a:endParaRPr>
            </a:p>
          </p:txBody>
        </p:sp>
        <p:sp>
          <p:nvSpPr>
            <p:cNvPr id="48143" name="Rectangle 15"/>
            <p:cNvSpPr>
              <a:spLocks noChangeArrowheads="1"/>
            </p:cNvSpPr>
            <p:nvPr/>
          </p:nvSpPr>
          <p:spPr bwMode="auto">
            <a:xfrm>
              <a:off x="1556" y="1716"/>
              <a:ext cx="2569" cy="80"/>
            </a:xfrm>
            <a:prstGeom prst="rect">
              <a:avLst/>
            </a:prstGeom>
            <a:solidFill>
              <a:srgbClr val="000000"/>
            </a:solidFill>
            <a:ln w="1270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zh-CN" sz="2400">
                <a:solidFill>
                  <a:srgbClr val="0000FF"/>
                </a:solidFill>
                <a:latin typeface="Times New Roman" panose="02020603050405020304" pitchFamily="18" charset="0"/>
              </a:endParaRPr>
            </a:p>
          </p:txBody>
        </p:sp>
        <p:sp>
          <p:nvSpPr>
            <p:cNvPr id="48144" name="Rectangle 16"/>
            <p:cNvSpPr>
              <a:spLocks noChangeArrowheads="1"/>
            </p:cNvSpPr>
            <p:nvPr/>
          </p:nvSpPr>
          <p:spPr bwMode="auto">
            <a:xfrm>
              <a:off x="1556" y="1916"/>
              <a:ext cx="2465" cy="72"/>
            </a:xfrm>
            <a:prstGeom prst="rect">
              <a:avLst/>
            </a:prstGeom>
            <a:solidFill>
              <a:srgbClr val="000000"/>
            </a:solidFill>
            <a:ln w="1270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zh-CN" sz="2400">
                <a:solidFill>
                  <a:srgbClr val="0000FF"/>
                </a:solidFill>
                <a:latin typeface="Times New Roman" panose="02020603050405020304" pitchFamily="18" charset="0"/>
              </a:endParaRPr>
            </a:p>
          </p:txBody>
        </p:sp>
        <p:sp>
          <p:nvSpPr>
            <p:cNvPr id="48145" name="Rectangle 17"/>
            <p:cNvSpPr>
              <a:spLocks noChangeArrowheads="1"/>
            </p:cNvSpPr>
            <p:nvPr/>
          </p:nvSpPr>
          <p:spPr bwMode="auto">
            <a:xfrm>
              <a:off x="1556" y="2108"/>
              <a:ext cx="1505" cy="80"/>
            </a:xfrm>
            <a:prstGeom prst="rect">
              <a:avLst/>
            </a:prstGeom>
            <a:solidFill>
              <a:srgbClr val="000000"/>
            </a:solidFill>
            <a:ln w="1270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zh-CN" sz="2400">
                <a:solidFill>
                  <a:srgbClr val="0000FF"/>
                </a:solidFill>
                <a:latin typeface="Times New Roman" panose="02020603050405020304" pitchFamily="18" charset="0"/>
              </a:endParaRPr>
            </a:p>
          </p:txBody>
        </p:sp>
        <p:sp>
          <p:nvSpPr>
            <p:cNvPr id="48146" name="Rectangle 18"/>
            <p:cNvSpPr>
              <a:spLocks noChangeArrowheads="1"/>
            </p:cNvSpPr>
            <p:nvPr/>
          </p:nvSpPr>
          <p:spPr bwMode="auto">
            <a:xfrm>
              <a:off x="1556" y="2308"/>
              <a:ext cx="2081" cy="72"/>
            </a:xfrm>
            <a:prstGeom prst="rect">
              <a:avLst/>
            </a:prstGeom>
            <a:solidFill>
              <a:srgbClr val="000000"/>
            </a:solidFill>
            <a:ln w="1270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zh-CN" sz="2400">
                <a:solidFill>
                  <a:srgbClr val="0000FF"/>
                </a:solidFill>
                <a:latin typeface="Times New Roman" panose="02020603050405020304" pitchFamily="18" charset="0"/>
              </a:endParaRPr>
            </a:p>
          </p:txBody>
        </p:sp>
        <p:sp>
          <p:nvSpPr>
            <p:cNvPr id="48147" name="Rectangle 19"/>
            <p:cNvSpPr>
              <a:spLocks noChangeArrowheads="1"/>
            </p:cNvSpPr>
            <p:nvPr/>
          </p:nvSpPr>
          <p:spPr bwMode="auto">
            <a:xfrm>
              <a:off x="1556" y="2500"/>
              <a:ext cx="1969" cy="80"/>
            </a:xfrm>
            <a:prstGeom prst="rect">
              <a:avLst/>
            </a:prstGeom>
            <a:solidFill>
              <a:srgbClr val="000000"/>
            </a:solidFill>
            <a:ln w="1270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zh-CN" sz="2400">
                <a:solidFill>
                  <a:srgbClr val="0000FF"/>
                </a:solidFill>
                <a:latin typeface="Times New Roman" panose="02020603050405020304" pitchFamily="18" charset="0"/>
              </a:endParaRPr>
            </a:p>
          </p:txBody>
        </p:sp>
        <p:sp>
          <p:nvSpPr>
            <p:cNvPr id="48148" name="Rectangle 20"/>
            <p:cNvSpPr>
              <a:spLocks noChangeArrowheads="1"/>
            </p:cNvSpPr>
            <p:nvPr/>
          </p:nvSpPr>
          <p:spPr bwMode="auto">
            <a:xfrm>
              <a:off x="1556" y="2701"/>
              <a:ext cx="1721" cy="72"/>
            </a:xfrm>
            <a:prstGeom prst="rect">
              <a:avLst/>
            </a:prstGeom>
            <a:solidFill>
              <a:srgbClr val="000000"/>
            </a:solidFill>
            <a:ln w="1270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zh-CN" sz="2400">
                <a:solidFill>
                  <a:srgbClr val="0000FF"/>
                </a:solidFill>
                <a:latin typeface="Times New Roman" panose="02020603050405020304" pitchFamily="18" charset="0"/>
              </a:endParaRPr>
            </a:p>
          </p:txBody>
        </p:sp>
        <p:sp>
          <p:nvSpPr>
            <p:cNvPr id="48149" name="Rectangle 21"/>
            <p:cNvSpPr>
              <a:spLocks noChangeArrowheads="1"/>
            </p:cNvSpPr>
            <p:nvPr/>
          </p:nvSpPr>
          <p:spPr bwMode="auto">
            <a:xfrm>
              <a:off x="1556" y="2893"/>
              <a:ext cx="1008" cy="80"/>
            </a:xfrm>
            <a:prstGeom prst="rect">
              <a:avLst/>
            </a:prstGeom>
            <a:solidFill>
              <a:srgbClr val="000000"/>
            </a:solidFill>
            <a:ln w="1270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zh-CN" sz="2400">
                <a:solidFill>
                  <a:srgbClr val="0000FF"/>
                </a:solidFill>
                <a:latin typeface="Times New Roman" panose="02020603050405020304" pitchFamily="18" charset="0"/>
              </a:endParaRPr>
            </a:p>
          </p:txBody>
        </p:sp>
        <p:sp>
          <p:nvSpPr>
            <p:cNvPr id="48150" name="Rectangle 22"/>
            <p:cNvSpPr>
              <a:spLocks noChangeArrowheads="1"/>
            </p:cNvSpPr>
            <p:nvPr/>
          </p:nvSpPr>
          <p:spPr bwMode="auto">
            <a:xfrm>
              <a:off x="1556" y="3093"/>
              <a:ext cx="1889" cy="72"/>
            </a:xfrm>
            <a:prstGeom prst="rect">
              <a:avLst/>
            </a:prstGeom>
            <a:solidFill>
              <a:srgbClr val="000000"/>
            </a:solidFill>
            <a:ln w="1270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zh-CN" sz="2400">
                <a:solidFill>
                  <a:srgbClr val="0000FF"/>
                </a:solidFill>
                <a:latin typeface="Times New Roman" panose="02020603050405020304" pitchFamily="18" charset="0"/>
              </a:endParaRPr>
            </a:p>
          </p:txBody>
        </p:sp>
        <p:sp>
          <p:nvSpPr>
            <p:cNvPr id="48151" name="Line 23"/>
            <p:cNvSpPr>
              <a:spLocks noChangeShapeType="1"/>
            </p:cNvSpPr>
            <p:nvPr/>
          </p:nvSpPr>
          <p:spPr bwMode="auto">
            <a:xfrm>
              <a:off x="1552" y="1264"/>
              <a:ext cx="2745"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2" name="Line 24"/>
            <p:cNvSpPr>
              <a:spLocks noChangeShapeType="1"/>
            </p:cNvSpPr>
            <p:nvPr/>
          </p:nvSpPr>
          <p:spPr bwMode="auto">
            <a:xfrm flipV="1">
              <a:off x="1552" y="1232"/>
              <a:ext cx="1" cy="3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3" name="Line 25"/>
            <p:cNvSpPr>
              <a:spLocks noChangeShapeType="1"/>
            </p:cNvSpPr>
            <p:nvPr/>
          </p:nvSpPr>
          <p:spPr bwMode="auto">
            <a:xfrm flipV="1">
              <a:off x="2104" y="1232"/>
              <a:ext cx="1" cy="3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4" name="Line 26"/>
            <p:cNvSpPr>
              <a:spLocks noChangeShapeType="1"/>
            </p:cNvSpPr>
            <p:nvPr/>
          </p:nvSpPr>
          <p:spPr bwMode="auto">
            <a:xfrm flipV="1">
              <a:off x="2648" y="1232"/>
              <a:ext cx="1" cy="3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5" name="Line 27"/>
            <p:cNvSpPr>
              <a:spLocks noChangeShapeType="1"/>
            </p:cNvSpPr>
            <p:nvPr/>
          </p:nvSpPr>
          <p:spPr bwMode="auto">
            <a:xfrm flipV="1">
              <a:off x="3201" y="1232"/>
              <a:ext cx="1" cy="3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6" name="Line 28"/>
            <p:cNvSpPr>
              <a:spLocks noChangeShapeType="1"/>
            </p:cNvSpPr>
            <p:nvPr/>
          </p:nvSpPr>
          <p:spPr bwMode="auto">
            <a:xfrm flipV="1">
              <a:off x="3745" y="1232"/>
              <a:ext cx="1" cy="3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7" name="Line 29"/>
            <p:cNvSpPr>
              <a:spLocks noChangeShapeType="1"/>
            </p:cNvSpPr>
            <p:nvPr/>
          </p:nvSpPr>
          <p:spPr bwMode="auto">
            <a:xfrm flipV="1">
              <a:off x="4297" y="1232"/>
              <a:ext cx="1" cy="32"/>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8" name="Line 30"/>
            <p:cNvSpPr>
              <a:spLocks noChangeShapeType="1"/>
            </p:cNvSpPr>
            <p:nvPr/>
          </p:nvSpPr>
          <p:spPr bwMode="auto">
            <a:xfrm>
              <a:off x="1552" y="1264"/>
              <a:ext cx="1" cy="196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59" name="Line 31"/>
            <p:cNvSpPr>
              <a:spLocks noChangeShapeType="1"/>
            </p:cNvSpPr>
            <p:nvPr/>
          </p:nvSpPr>
          <p:spPr bwMode="auto">
            <a:xfrm>
              <a:off x="1528" y="1264"/>
              <a:ext cx="2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0" name="Line 32"/>
            <p:cNvSpPr>
              <a:spLocks noChangeShapeType="1"/>
            </p:cNvSpPr>
            <p:nvPr/>
          </p:nvSpPr>
          <p:spPr bwMode="auto">
            <a:xfrm>
              <a:off x="1528" y="1464"/>
              <a:ext cx="2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1" name="Line 33"/>
            <p:cNvSpPr>
              <a:spLocks noChangeShapeType="1"/>
            </p:cNvSpPr>
            <p:nvPr/>
          </p:nvSpPr>
          <p:spPr bwMode="auto">
            <a:xfrm>
              <a:off x="1528" y="1656"/>
              <a:ext cx="2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2" name="Line 34"/>
            <p:cNvSpPr>
              <a:spLocks noChangeShapeType="1"/>
            </p:cNvSpPr>
            <p:nvPr/>
          </p:nvSpPr>
          <p:spPr bwMode="auto">
            <a:xfrm>
              <a:off x="1528" y="1856"/>
              <a:ext cx="2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3" name="Line 35"/>
            <p:cNvSpPr>
              <a:spLocks noChangeShapeType="1"/>
            </p:cNvSpPr>
            <p:nvPr/>
          </p:nvSpPr>
          <p:spPr bwMode="auto">
            <a:xfrm>
              <a:off x="1528" y="2048"/>
              <a:ext cx="2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4" name="Line 36"/>
            <p:cNvSpPr>
              <a:spLocks noChangeShapeType="1"/>
            </p:cNvSpPr>
            <p:nvPr/>
          </p:nvSpPr>
          <p:spPr bwMode="auto">
            <a:xfrm>
              <a:off x="1528" y="2248"/>
              <a:ext cx="2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5" name="Line 37"/>
            <p:cNvSpPr>
              <a:spLocks noChangeShapeType="1"/>
            </p:cNvSpPr>
            <p:nvPr/>
          </p:nvSpPr>
          <p:spPr bwMode="auto">
            <a:xfrm>
              <a:off x="1528" y="2440"/>
              <a:ext cx="2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6" name="Line 38"/>
            <p:cNvSpPr>
              <a:spLocks noChangeShapeType="1"/>
            </p:cNvSpPr>
            <p:nvPr/>
          </p:nvSpPr>
          <p:spPr bwMode="auto">
            <a:xfrm>
              <a:off x="1528" y="2641"/>
              <a:ext cx="2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7" name="Line 39"/>
            <p:cNvSpPr>
              <a:spLocks noChangeShapeType="1"/>
            </p:cNvSpPr>
            <p:nvPr/>
          </p:nvSpPr>
          <p:spPr bwMode="auto">
            <a:xfrm>
              <a:off x="1528" y="2833"/>
              <a:ext cx="2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8" name="Line 40"/>
            <p:cNvSpPr>
              <a:spLocks noChangeShapeType="1"/>
            </p:cNvSpPr>
            <p:nvPr/>
          </p:nvSpPr>
          <p:spPr bwMode="auto">
            <a:xfrm>
              <a:off x="1528" y="3033"/>
              <a:ext cx="2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69" name="Line 41"/>
            <p:cNvSpPr>
              <a:spLocks noChangeShapeType="1"/>
            </p:cNvSpPr>
            <p:nvPr/>
          </p:nvSpPr>
          <p:spPr bwMode="auto">
            <a:xfrm>
              <a:off x="1528" y="3225"/>
              <a:ext cx="24"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8170" name="Rectangle 42"/>
            <p:cNvSpPr>
              <a:spLocks noChangeArrowheads="1"/>
            </p:cNvSpPr>
            <p:nvPr/>
          </p:nvSpPr>
          <p:spPr bwMode="auto">
            <a:xfrm>
              <a:off x="4315" y="1264"/>
              <a:ext cx="28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400">
                  <a:solidFill>
                    <a:srgbClr val="000000"/>
                  </a:solidFill>
                  <a:latin typeface="Arial" panose="020B0604020202020204" pitchFamily="34" charset="0"/>
                </a:rPr>
                <a:t>98%</a:t>
              </a:r>
              <a:endParaRPr lang="en-US" altLang="zh-CN" sz="2400">
                <a:solidFill>
                  <a:srgbClr val="0000FF"/>
                </a:solidFill>
                <a:latin typeface="Times New Roman" panose="02020603050405020304" pitchFamily="18" charset="0"/>
              </a:endParaRPr>
            </a:p>
          </p:txBody>
        </p:sp>
        <p:sp>
          <p:nvSpPr>
            <p:cNvPr id="48171" name="Rectangle 43"/>
            <p:cNvSpPr>
              <a:spLocks noChangeArrowheads="1"/>
            </p:cNvSpPr>
            <p:nvPr/>
          </p:nvSpPr>
          <p:spPr bwMode="auto">
            <a:xfrm>
              <a:off x="4371" y="1464"/>
              <a:ext cx="36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400">
                  <a:solidFill>
                    <a:srgbClr val="000000"/>
                  </a:solidFill>
                  <a:latin typeface="Arial" panose="020B0604020202020204" pitchFamily="34" charset="0"/>
                </a:rPr>
                <a:t>100%</a:t>
              </a:r>
              <a:endParaRPr lang="en-US" altLang="zh-CN" sz="2400">
                <a:solidFill>
                  <a:srgbClr val="0000FF"/>
                </a:solidFill>
                <a:latin typeface="Times New Roman" panose="02020603050405020304" pitchFamily="18" charset="0"/>
              </a:endParaRPr>
            </a:p>
          </p:txBody>
        </p:sp>
        <p:sp>
          <p:nvSpPr>
            <p:cNvPr id="48172" name="Rectangle 44"/>
            <p:cNvSpPr>
              <a:spLocks noChangeArrowheads="1"/>
            </p:cNvSpPr>
            <p:nvPr/>
          </p:nvSpPr>
          <p:spPr bwMode="auto">
            <a:xfrm>
              <a:off x="4203" y="1656"/>
              <a:ext cx="28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400">
                  <a:solidFill>
                    <a:srgbClr val="000000"/>
                  </a:solidFill>
                  <a:latin typeface="Arial" panose="020B0604020202020204" pitchFamily="34" charset="0"/>
                </a:rPr>
                <a:t>94%</a:t>
              </a:r>
              <a:endParaRPr lang="en-US" altLang="zh-CN" sz="2400">
                <a:solidFill>
                  <a:srgbClr val="0000FF"/>
                </a:solidFill>
                <a:latin typeface="Times New Roman" panose="02020603050405020304" pitchFamily="18" charset="0"/>
              </a:endParaRPr>
            </a:p>
          </p:txBody>
        </p:sp>
        <p:sp>
          <p:nvSpPr>
            <p:cNvPr id="48173" name="Rectangle 45"/>
            <p:cNvSpPr>
              <a:spLocks noChangeArrowheads="1"/>
            </p:cNvSpPr>
            <p:nvPr/>
          </p:nvSpPr>
          <p:spPr bwMode="auto">
            <a:xfrm>
              <a:off x="4099" y="1848"/>
              <a:ext cx="28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400">
                  <a:solidFill>
                    <a:srgbClr val="000000"/>
                  </a:solidFill>
                  <a:latin typeface="Arial" panose="020B0604020202020204" pitchFamily="34" charset="0"/>
                </a:rPr>
                <a:t>90%</a:t>
              </a:r>
              <a:endParaRPr lang="en-US" altLang="zh-CN" sz="2400">
                <a:solidFill>
                  <a:srgbClr val="0000FF"/>
                </a:solidFill>
                <a:latin typeface="Times New Roman" panose="02020603050405020304" pitchFamily="18" charset="0"/>
              </a:endParaRPr>
            </a:p>
          </p:txBody>
        </p:sp>
        <p:sp>
          <p:nvSpPr>
            <p:cNvPr id="48174" name="Rectangle 46"/>
            <p:cNvSpPr>
              <a:spLocks noChangeArrowheads="1"/>
            </p:cNvSpPr>
            <p:nvPr/>
          </p:nvSpPr>
          <p:spPr bwMode="auto">
            <a:xfrm>
              <a:off x="3139" y="2048"/>
              <a:ext cx="28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400">
                  <a:solidFill>
                    <a:srgbClr val="000000"/>
                  </a:solidFill>
                  <a:latin typeface="Arial" panose="020B0604020202020204" pitchFamily="34" charset="0"/>
                </a:rPr>
                <a:t>55%</a:t>
              </a:r>
              <a:endParaRPr lang="en-US" altLang="zh-CN" sz="2400">
                <a:solidFill>
                  <a:srgbClr val="0000FF"/>
                </a:solidFill>
                <a:latin typeface="Times New Roman" panose="02020603050405020304" pitchFamily="18" charset="0"/>
              </a:endParaRPr>
            </a:p>
          </p:txBody>
        </p:sp>
        <p:sp>
          <p:nvSpPr>
            <p:cNvPr id="48175" name="Rectangle 47"/>
            <p:cNvSpPr>
              <a:spLocks noChangeArrowheads="1"/>
            </p:cNvSpPr>
            <p:nvPr/>
          </p:nvSpPr>
          <p:spPr bwMode="auto">
            <a:xfrm>
              <a:off x="3715" y="2248"/>
              <a:ext cx="28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400">
                  <a:solidFill>
                    <a:srgbClr val="000000"/>
                  </a:solidFill>
                  <a:latin typeface="Arial" panose="020B0604020202020204" pitchFamily="34" charset="0"/>
                </a:rPr>
                <a:t>76%</a:t>
              </a:r>
              <a:endParaRPr lang="en-US" altLang="zh-CN" sz="2400">
                <a:solidFill>
                  <a:srgbClr val="0000FF"/>
                </a:solidFill>
                <a:latin typeface="Times New Roman" panose="02020603050405020304" pitchFamily="18" charset="0"/>
              </a:endParaRPr>
            </a:p>
          </p:txBody>
        </p:sp>
        <p:sp>
          <p:nvSpPr>
            <p:cNvPr id="48176" name="Rectangle 48"/>
            <p:cNvSpPr>
              <a:spLocks noChangeArrowheads="1"/>
            </p:cNvSpPr>
            <p:nvPr/>
          </p:nvSpPr>
          <p:spPr bwMode="auto">
            <a:xfrm>
              <a:off x="3603" y="2440"/>
              <a:ext cx="28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400">
                  <a:solidFill>
                    <a:srgbClr val="000000"/>
                  </a:solidFill>
                  <a:latin typeface="Arial" panose="020B0604020202020204" pitchFamily="34" charset="0"/>
                </a:rPr>
                <a:t>72%</a:t>
              </a:r>
              <a:endParaRPr lang="en-US" altLang="zh-CN" sz="2400">
                <a:solidFill>
                  <a:srgbClr val="0000FF"/>
                </a:solidFill>
                <a:latin typeface="Times New Roman" panose="02020603050405020304" pitchFamily="18" charset="0"/>
              </a:endParaRPr>
            </a:p>
          </p:txBody>
        </p:sp>
        <p:sp>
          <p:nvSpPr>
            <p:cNvPr id="48177" name="Rectangle 49"/>
            <p:cNvSpPr>
              <a:spLocks noChangeArrowheads="1"/>
            </p:cNvSpPr>
            <p:nvPr/>
          </p:nvSpPr>
          <p:spPr bwMode="auto">
            <a:xfrm>
              <a:off x="3355" y="2633"/>
              <a:ext cx="28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400">
                  <a:solidFill>
                    <a:srgbClr val="000000"/>
                  </a:solidFill>
                  <a:latin typeface="Arial" panose="020B0604020202020204" pitchFamily="34" charset="0"/>
                </a:rPr>
                <a:t>63%</a:t>
              </a:r>
              <a:endParaRPr lang="en-US" altLang="zh-CN" sz="2400">
                <a:solidFill>
                  <a:srgbClr val="0000FF"/>
                </a:solidFill>
                <a:latin typeface="Times New Roman" panose="02020603050405020304" pitchFamily="18" charset="0"/>
              </a:endParaRPr>
            </a:p>
          </p:txBody>
        </p:sp>
        <p:sp>
          <p:nvSpPr>
            <p:cNvPr id="48178" name="Rectangle 50"/>
            <p:cNvSpPr>
              <a:spLocks noChangeArrowheads="1"/>
            </p:cNvSpPr>
            <p:nvPr/>
          </p:nvSpPr>
          <p:spPr bwMode="auto">
            <a:xfrm>
              <a:off x="2642" y="2833"/>
              <a:ext cx="28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400">
                  <a:solidFill>
                    <a:srgbClr val="000000"/>
                  </a:solidFill>
                  <a:latin typeface="Arial" panose="020B0604020202020204" pitchFamily="34" charset="0"/>
                </a:rPr>
                <a:t>37%</a:t>
              </a:r>
              <a:endParaRPr lang="en-US" altLang="zh-CN" sz="2400">
                <a:solidFill>
                  <a:srgbClr val="0000FF"/>
                </a:solidFill>
                <a:latin typeface="Times New Roman" panose="02020603050405020304" pitchFamily="18" charset="0"/>
              </a:endParaRPr>
            </a:p>
          </p:txBody>
        </p:sp>
        <p:sp>
          <p:nvSpPr>
            <p:cNvPr id="48179" name="Rectangle 51"/>
            <p:cNvSpPr>
              <a:spLocks noChangeArrowheads="1"/>
            </p:cNvSpPr>
            <p:nvPr/>
          </p:nvSpPr>
          <p:spPr bwMode="auto">
            <a:xfrm>
              <a:off x="3523" y="3033"/>
              <a:ext cx="28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400">
                  <a:solidFill>
                    <a:srgbClr val="000000"/>
                  </a:solidFill>
                  <a:latin typeface="Arial" panose="020B0604020202020204" pitchFamily="34" charset="0"/>
                </a:rPr>
                <a:t>69%</a:t>
              </a:r>
              <a:endParaRPr lang="en-US" altLang="zh-CN" sz="2400">
                <a:solidFill>
                  <a:srgbClr val="0000FF"/>
                </a:solidFill>
                <a:latin typeface="Times New Roman" panose="02020603050405020304" pitchFamily="18" charset="0"/>
              </a:endParaRPr>
            </a:p>
          </p:txBody>
        </p:sp>
        <p:sp>
          <p:nvSpPr>
            <p:cNvPr id="48180" name="Rectangle 52"/>
            <p:cNvSpPr>
              <a:spLocks noChangeArrowheads="1"/>
            </p:cNvSpPr>
            <p:nvPr/>
          </p:nvSpPr>
          <p:spPr bwMode="auto">
            <a:xfrm>
              <a:off x="1482" y="992"/>
              <a:ext cx="20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400">
                  <a:solidFill>
                    <a:srgbClr val="000000"/>
                  </a:solidFill>
                  <a:latin typeface="Arial" panose="020B0604020202020204" pitchFamily="34" charset="0"/>
                </a:rPr>
                <a:t>0%</a:t>
              </a:r>
              <a:endParaRPr lang="en-US" altLang="zh-CN" sz="2400">
                <a:solidFill>
                  <a:srgbClr val="0000FF"/>
                </a:solidFill>
                <a:latin typeface="Times New Roman" panose="02020603050405020304" pitchFamily="18" charset="0"/>
              </a:endParaRPr>
            </a:p>
          </p:txBody>
        </p:sp>
        <p:sp>
          <p:nvSpPr>
            <p:cNvPr id="48181" name="Rectangle 53"/>
            <p:cNvSpPr>
              <a:spLocks noChangeArrowheads="1"/>
            </p:cNvSpPr>
            <p:nvPr/>
          </p:nvSpPr>
          <p:spPr bwMode="auto">
            <a:xfrm>
              <a:off x="1994" y="992"/>
              <a:ext cx="28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400">
                  <a:solidFill>
                    <a:srgbClr val="000000"/>
                  </a:solidFill>
                  <a:latin typeface="Arial" panose="020B0604020202020204" pitchFamily="34" charset="0"/>
                </a:rPr>
                <a:t>20%</a:t>
              </a:r>
              <a:endParaRPr lang="en-US" altLang="zh-CN" sz="2400">
                <a:solidFill>
                  <a:srgbClr val="0000FF"/>
                </a:solidFill>
                <a:latin typeface="Times New Roman" panose="02020603050405020304" pitchFamily="18" charset="0"/>
              </a:endParaRPr>
            </a:p>
          </p:txBody>
        </p:sp>
        <p:sp>
          <p:nvSpPr>
            <p:cNvPr id="48182" name="Rectangle 54"/>
            <p:cNvSpPr>
              <a:spLocks noChangeArrowheads="1"/>
            </p:cNvSpPr>
            <p:nvPr/>
          </p:nvSpPr>
          <p:spPr bwMode="auto">
            <a:xfrm>
              <a:off x="2538" y="992"/>
              <a:ext cx="28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400">
                  <a:solidFill>
                    <a:srgbClr val="000000"/>
                  </a:solidFill>
                  <a:latin typeface="Arial" panose="020B0604020202020204" pitchFamily="34" charset="0"/>
                </a:rPr>
                <a:t>40%</a:t>
              </a:r>
              <a:endParaRPr lang="en-US" altLang="zh-CN" sz="2400">
                <a:solidFill>
                  <a:srgbClr val="0000FF"/>
                </a:solidFill>
                <a:latin typeface="Times New Roman" panose="02020603050405020304" pitchFamily="18" charset="0"/>
              </a:endParaRPr>
            </a:p>
          </p:txBody>
        </p:sp>
        <p:sp>
          <p:nvSpPr>
            <p:cNvPr id="48183" name="Rectangle 55"/>
            <p:cNvSpPr>
              <a:spLocks noChangeArrowheads="1"/>
            </p:cNvSpPr>
            <p:nvPr/>
          </p:nvSpPr>
          <p:spPr bwMode="auto">
            <a:xfrm>
              <a:off x="3091" y="992"/>
              <a:ext cx="28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400">
                  <a:solidFill>
                    <a:srgbClr val="000000"/>
                  </a:solidFill>
                  <a:latin typeface="Arial" panose="020B0604020202020204" pitchFamily="34" charset="0"/>
                </a:rPr>
                <a:t>60%</a:t>
              </a:r>
              <a:endParaRPr lang="en-US" altLang="zh-CN" sz="2400">
                <a:solidFill>
                  <a:srgbClr val="0000FF"/>
                </a:solidFill>
                <a:latin typeface="Times New Roman" panose="02020603050405020304" pitchFamily="18" charset="0"/>
              </a:endParaRPr>
            </a:p>
          </p:txBody>
        </p:sp>
        <p:sp>
          <p:nvSpPr>
            <p:cNvPr id="48184" name="Rectangle 56"/>
            <p:cNvSpPr>
              <a:spLocks noChangeArrowheads="1"/>
            </p:cNvSpPr>
            <p:nvPr/>
          </p:nvSpPr>
          <p:spPr bwMode="auto">
            <a:xfrm>
              <a:off x="3635" y="992"/>
              <a:ext cx="28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400">
                  <a:solidFill>
                    <a:srgbClr val="000000"/>
                  </a:solidFill>
                  <a:latin typeface="Arial" panose="020B0604020202020204" pitchFamily="34" charset="0"/>
                </a:rPr>
                <a:t>80%</a:t>
              </a:r>
              <a:endParaRPr lang="en-US" altLang="zh-CN" sz="2400">
                <a:solidFill>
                  <a:srgbClr val="0000FF"/>
                </a:solidFill>
                <a:latin typeface="Times New Roman" panose="02020603050405020304" pitchFamily="18" charset="0"/>
              </a:endParaRPr>
            </a:p>
          </p:txBody>
        </p:sp>
        <p:sp>
          <p:nvSpPr>
            <p:cNvPr id="48185" name="Rectangle 57"/>
            <p:cNvSpPr>
              <a:spLocks noChangeArrowheads="1"/>
            </p:cNvSpPr>
            <p:nvPr/>
          </p:nvSpPr>
          <p:spPr bwMode="auto">
            <a:xfrm>
              <a:off x="4147" y="992"/>
              <a:ext cx="364"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400">
                  <a:solidFill>
                    <a:srgbClr val="000000"/>
                  </a:solidFill>
                  <a:latin typeface="Arial" panose="020B0604020202020204" pitchFamily="34" charset="0"/>
                </a:rPr>
                <a:t>100%</a:t>
              </a:r>
              <a:endParaRPr lang="en-US" altLang="zh-CN" sz="2400">
                <a:solidFill>
                  <a:srgbClr val="0000FF"/>
                </a:solidFill>
                <a:latin typeface="Times New Roman" panose="02020603050405020304" pitchFamily="18" charset="0"/>
              </a:endParaRPr>
            </a:p>
          </p:txBody>
        </p:sp>
        <p:sp>
          <p:nvSpPr>
            <p:cNvPr id="48186" name="Rectangle 58"/>
            <p:cNvSpPr>
              <a:spLocks noChangeArrowheads="1"/>
            </p:cNvSpPr>
            <p:nvPr/>
          </p:nvSpPr>
          <p:spPr bwMode="auto">
            <a:xfrm>
              <a:off x="1198" y="1288"/>
              <a:ext cx="31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solidFill>
                    <a:srgbClr val="000000"/>
                  </a:solidFill>
                  <a:latin typeface="Arial" panose="020B0604020202020204" pitchFamily="34" charset="0"/>
                </a:rPr>
                <a:t>nasa7</a:t>
              </a:r>
              <a:endParaRPr lang="en-US" altLang="zh-CN" sz="2400">
                <a:solidFill>
                  <a:srgbClr val="0000FF"/>
                </a:solidFill>
                <a:latin typeface="Times New Roman" panose="02020603050405020304" pitchFamily="18" charset="0"/>
              </a:endParaRPr>
            </a:p>
          </p:txBody>
        </p:sp>
        <p:sp>
          <p:nvSpPr>
            <p:cNvPr id="48187" name="Rectangle 59"/>
            <p:cNvSpPr>
              <a:spLocks noChangeArrowheads="1"/>
            </p:cNvSpPr>
            <p:nvPr/>
          </p:nvSpPr>
          <p:spPr bwMode="auto">
            <a:xfrm>
              <a:off x="999" y="1488"/>
              <a:ext cx="52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solidFill>
                    <a:srgbClr val="000000"/>
                  </a:solidFill>
                  <a:latin typeface="Arial" panose="020B0604020202020204" pitchFamily="34" charset="0"/>
                </a:rPr>
                <a:t>matrix300</a:t>
              </a:r>
              <a:endParaRPr lang="en-US" altLang="zh-CN" sz="2400">
                <a:solidFill>
                  <a:srgbClr val="0000FF"/>
                </a:solidFill>
                <a:latin typeface="Times New Roman" panose="02020603050405020304" pitchFamily="18" charset="0"/>
              </a:endParaRPr>
            </a:p>
          </p:txBody>
        </p:sp>
        <p:sp>
          <p:nvSpPr>
            <p:cNvPr id="48188" name="Rectangle 60"/>
            <p:cNvSpPr>
              <a:spLocks noChangeArrowheads="1"/>
            </p:cNvSpPr>
            <p:nvPr/>
          </p:nvSpPr>
          <p:spPr bwMode="auto">
            <a:xfrm>
              <a:off x="1111" y="1680"/>
              <a:ext cx="426"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solidFill>
                    <a:srgbClr val="000000"/>
                  </a:solidFill>
                  <a:latin typeface="Arial" panose="020B0604020202020204" pitchFamily="34" charset="0"/>
                </a:rPr>
                <a:t>tomcatv</a:t>
              </a:r>
              <a:endParaRPr lang="en-US" altLang="zh-CN" sz="2400">
                <a:solidFill>
                  <a:srgbClr val="0000FF"/>
                </a:solidFill>
                <a:latin typeface="Times New Roman" panose="02020603050405020304" pitchFamily="18" charset="0"/>
              </a:endParaRPr>
            </a:p>
          </p:txBody>
        </p:sp>
        <p:sp>
          <p:nvSpPr>
            <p:cNvPr id="48189" name="Rectangle 61"/>
            <p:cNvSpPr>
              <a:spLocks noChangeArrowheads="1"/>
            </p:cNvSpPr>
            <p:nvPr/>
          </p:nvSpPr>
          <p:spPr bwMode="auto">
            <a:xfrm>
              <a:off x="1181" y="1880"/>
              <a:ext cx="334"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solidFill>
                    <a:srgbClr val="000000"/>
                  </a:solidFill>
                  <a:latin typeface="Arial" panose="020B0604020202020204" pitchFamily="34" charset="0"/>
                </a:rPr>
                <a:t>doduc</a:t>
              </a:r>
              <a:endParaRPr lang="en-US" altLang="zh-CN" sz="2400">
                <a:solidFill>
                  <a:srgbClr val="0000FF"/>
                </a:solidFill>
                <a:latin typeface="Times New Roman" panose="02020603050405020304" pitchFamily="18" charset="0"/>
              </a:endParaRPr>
            </a:p>
          </p:txBody>
        </p:sp>
        <p:sp>
          <p:nvSpPr>
            <p:cNvPr id="48190" name="Rectangle 62"/>
            <p:cNvSpPr>
              <a:spLocks noChangeArrowheads="1"/>
            </p:cNvSpPr>
            <p:nvPr/>
          </p:nvSpPr>
          <p:spPr bwMode="auto">
            <a:xfrm>
              <a:off x="1237" y="2072"/>
              <a:ext cx="285"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solidFill>
                    <a:srgbClr val="000000"/>
                  </a:solidFill>
                  <a:latin typeface="Arial" panose="020B0604020202020204" pitchFamily="34" charset="0"/>
                </a:rPr>
                <a:t>spice</a:t>
              </a:r>
              <a:endParaRPr lang="en-US" altLang="zh-CN" sz="2400">
                <a:solidFill>
                  <a:srgbClr val="0000FF"/>
                </a:solidFill>
                <a:latin typeface="Times New Roman" panose="02020603050405020304" pitchFamily="18" charset="0"/>
              </a:endParaRPr>
            </a:p>
          </p:txBody>
        </p:sp>
        <p:sp>
          <p:nvSpPr>
            <p:cNvPr id="48191" name="Rectangle 63"/>
            <p:cNvSpPr>
              <a:spLocks noChangeArrowheads="1"/>
            </p:cNvSpPr>
            <p:nvPr/>
          </p:nvSpPr>
          <p:spPr bwMode="auto">
            <a:xfrm>
              <a:off x="1221" y="2272"/>
              <a:ext cx="309"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solidFill>
                    <a:srgbClr val="000000"/>
                  </a:solidFill>
                  <a:latin typeface="Arial" panose="020B0604020202020204" pitchFamily="34" charset="0"/>
                </a:rPr>
                <a:t>fpppp</a:t>
              </a:r>
              <a:endParaRPr lang="en-US" altLang="zh-CN" sz="2400">
                <a:solidFill>
                  <a:srgbClr val="0000FF"/>
                </a:solidFill>
                <a:latin typeface="Times New Roman" panose="02020603050405020304" pitchFamily="18" charset="0"/>
              </a:endParaRPr>
            </a:p>
          </p:txBody>
        </p:sp>
        <p:sp>
          <p:nvSpPr>
            <p:cNvPr id="48192" name="Rectangle 64"/>
            <p:cNvSpPr>
              <a:spLocks noChangeArrowheads="1"/>
            </p:cNvSpPr>
            <p:nvPr/>
          </p:nvSpPr>
          <p:spPr bwMode="auto">
            <a:xfrm>
              <a:off x="1328" y="2464"/>
              <a:ext cx="19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solidFill>
                    <a:srgbClr val="000000"/>
                  </a:solidFill>
                  <a:latin typeface="Arial" panose="020B0604020202020204" pitchFamily="34" charset="0"/>
                </a:rPr>
                <a:t>gcc</a:t>
              </a:r>
              <a:endParaRPr lang="en-US" altLang="zh-CN" sz="2400">
                <a:solidFill>
                  <a:srgbClr val="0000FF"/>
                </a:solidFill>
                <a:latin typeface="Times New Roman" panose="02020603050405020304" pitchFamily="18" charset="0"/>
              </a:endParaRPr>
            </a:p>
          </p:txBody>
        </p:sp>
        <p:sp>
          <p:nvSpPr>
            <p:cNvPr id="48193" name="Rectangle 65"/>
            <p:cNvSpPr>
              <a:spLocks noChangeArrowheads="1"/>
            </p:cNvSpPr>
            <p:nvPr/>
          </p:nvSpPr>
          <p:spPr bwMode="auto">
            <a:xfrm>
              <a:off x="1027" y="2665"/>
              <a:ext cx="490"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solidFill>
                    <a:srgbClr val="000000"/>
                  </a:solidFill>
                  <a:latin typeface="Arial" panose="020B0604020202020204" pitchFamily="34" charset="0"/>
                </a:rPr>
                <a:t>espresso</a:t>
              </a:r>
              <a:endParaRPr lang="en-US" altLang="zh-CN" sz="2400">
                <a:solidFill>
                  <a:srgbClr val="0000FF"/>
                </a:solidFill>
                <a:latin typeface="Times New Roman" panose="02020603050405020304" pitchFamily="18" charset="0"/>
              </a:endParaRPr>
            </a:p>
          </p:txBody>
        </p:sp>
        <p:sp>
          <p:nvSpPr>
            <p:cNvPr id="48194" name="Rectangle 66"/>
            <p:cNvSpPr>
              <a:spLocks noChangeArrowheads="1"/>
            </p:cNvSpPr>
            <p:nvPr/>
          </p:nvSpPr>
          <p:spPr bwMode="auto">
            <a:xfrm>
              <a:off x="1163" y="2857"/>
              <a:ext cx="377"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solidFill>
                    <a:srgbClr val="000000"/>
                  </a:solidFill>
                  <a:latin typeface="Arial" panose="020B0604020202020204" pitchFamily="34" charset="0"/>
                </a:rPr>
                <a:t>eqntott</a:t>
              </a:r>
              <a:endParaRPr lang="en-US" altLang="zh-CN" sz="2400">
                <a:solidFill>
                  <a:srgbClr val="0000FF"/>
                </a:solidFill>
                <a:latin typeface="Times New Roman" panose="02020603050405020304" pitchFamily="18" charset="0"/>
              </a:endParaRPr>
            </a:p>
          </p:txBody>
        </p:sp>
        <p:sp>
          <p:nvSpPr>
            <p:cNvPr id="48195" name="Rectangle 67"/>
            <p:cNvSpPr>
              <a:spLocks noChangeArrowheads="1"/>
            </p:cNvSpPr>
            <p:nvPr/>
          </p:nvSpPr>
          <p:spPr bwMode="auto">
            <a:xfrm>
              <a:off x="1457" y="3057"/>
              <a:ext cx="62" cy="1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solidFill>
                    <a:srgbClr val="000000"/>
                  </a:solidFill>
                  <a:latin typeface="Arial" panose="020B0604020202020204" pitchFamily="34" charset="0"/>
                </a:rPr>
                <a:t>li</a:t>
              </a:r>
              <a:endParaRPr lang="en-US" altLang="zh-CN" sz="2400">
                <a:solidFill>
                  <a:srgbClr val="0000FF"/>
                </a:solidFill>
                <a:latin typeface="Times New Roman" panose="02020603050405020304" pitchFamily="18" charset="0"/>
              </a:endParaRPr>
            </a:p>
          </p:txBody>
        </p:sp>
      </p:grpSp>
    </p:spTree>
  </p:cSld>
  <p:clrMapOvr>
    <a:masterClrMapping/>
  </p:clrMapOvr>
  <p:transition spd="slow">
    <p:pull dir="ru"/>
  </p:transition>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50178" name="Group 2"/>
          <p:cNvGrpSpPr>
            <a:grpSpLocks/>
          </p:cNvGrpSpPr>
          <p:nvPr/>
        </p:nvGrpSpPr>
        <p:grpSpPr bwMode="auto">
          <a:xfrm>
            <a:off x="788272" y="917391"/>
            <a:ext cx="7964488" cy="5183187"/>
            <a:chOff x="410" y="559"/>
            <a:chExt cx="5017" cy="3265"/>
          </a:xfrm>
        </p:grpSpPr>
        <p:sp>
          <p:nvSpPr>
            <p:cNvPr id="50182" name="Rectangle 3"/>
            <p:cNvSpPr>
              <a:spLocks noChangeArrowheads="1"/>
            </p:cNvSpPr>
            <p:nvPr/>
          </p:nvSpPr>
          <p:spPr bwMode="auto">
            <a:xfrm>
              <a:off x="1072" y="559"/>
              <a:ext cx="3100" cy="2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zh-CN" sz="2400">
                <a:solidFill>
                  <a:srgbClr val="0000FF"/>
                </a:solidFill>
                <a:latin typeface="Times New Roman" panose="02020603050405020304" pitchFamily="18" charset="0"/>
              </a:endParaRPr>
            </a:p>
          </p:txBody>
        </p:sp>
        <p:sp>
          <p:nvSpPr>
            <p:cNvPr id="50183" name="Line 4"/>
            <p:cNvSpPr>
              <a:spLocks noChangeShapeType="1"/>
            </p:cNvSpPr>
            <p:nvPr/>
          </p:nvSpPr>
          <p:spPr bwMode="auto">
            <a:xfrm>
              <a:off x="1692" y="559"/>
              <a:ext cx="1" cy="276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84" name="Line 5"/>
            <p:cNvSpPr>
              <a:spLocks noChangeShapeType="1"/>
            </p:cNvSpPr>
            <p:nvPr/>
          </p:nvSpPr>
          <p:spPr bwMode="auto">
            <a:xfrm>
              <a:off x="2312" y="559"/>
              <a:ext cx="1" cy="276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85" name="Line 6"/>
            <p:cNvSpPr>
              <a:spLocks noChangeShapeType="1"/>
            </p:cNvSpPr>
            <p:nvPr/>
          </p:nvSpPr>
          <p:spPr bwMode="auto">
            <a:xfrm>
              <a:off x="2932" y="559"/>
              <a:ext cx="1" cy="276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86" name="Line 7"/>
            <p:cNvSpPr>
              <a:spLocks noChangeShapeType="1"/>
            </p:cNvSpPr>
            <p:nvPr/>
          </p:nvSpPr>
          <p:spPr bwMode="auto">
            <a:xfrm>
              <a:off x="3552" y="559"/>
              <a:ext cx="1" cy="276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87" name="Line 8"/>
            <p:cNvSpPr>
              <a:spLocks noChangeShapeType="1"/>
            </p:cNvSpPr>
            <p:nvPr/>
          </p:nvSpPr>
          <p:spPr bwMode="auto">
            <a:xfrm>
              <a:off x="4172" y="559"/>
              <a:ext cx="1" cy="276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188" name="Rectangle 9"/>
            <p:cNvSpPr>
              <a:spLocks noChangeArrowheads="1"/>
            </p:cNvSpPr>
            <p:nvPr/>
          </p:nvSpPr>
          <p:spPr bwMode="auto">
            <a:xfrm>
              <a:off x="1072" y="559"/>
              <a:ext cx="3100" cy="2767"/>
            </a:xfrm>
            <a:prstGeom prst="rect">
              <a:avLst/>
            </a:prstGeom>
            <a:noFill/>
            <a:ln w="7938">
              <a:solidFill>
                <a:srgbClr val="808080"/>
              </a:solidFill>
              <a:miter lim="800000"/>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zh-CN" sz="2400">
                <a:solidFill>
                  <a:srgbClr val="0000FF"/>
                </a:solidFill>
                <a:latin typeface="Times New Roman" panose="02020603050405020304" pitchFamily="18" charset="0"/>
              </a:endParaRPr>
            </a:p>
          </p:txBody>
        </p:sp>
        <p:sp>
          <p:nvSpPr>
            <p:cNvPr id="50189" name="Rectangle 10"/>
            <p:cNvSpPr>
              <a:spLocks noChangeArrowheads="1"/>
            </p:cNvSpPr>
            <p:nvPr/>
          </p:nvSpPr>
          <p:spPr bwMode="auto">
            <a:xfrm>
              <a:off x="1072" y="3146"/>
              <a:ext cx="2912" cy="102"/>
            </a:xfrm>
            <a:prstGeom prst="rect">
              <a:avLst/>
            </a:prstGeom>
            <a:solidFill>
              <a:srgbClr val="9999FF"/>
            </a:solidFill>
            <a:ln w="7938">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zh-CN" sz="2400">
                <a:solidFill>
                  <a:srgbClr val="0000FF"/>
                </a:solidFill>
                <a:latin typeface="Times New Roman" panose="02020603050405020304" pitchFamily="18" charset="0"/>
              </a:endParaRPr>
            </a:p>
          </p:txBody>
        </p:sp>
        <p:sp>
          <p:nvSpPr>
            <p:cNvPr id="50190" name="Rectangle 11"/>
            <p:cNvSpPr>
              <a:spLocks noChangeArrowheads="1"/>
            </p:cNvSpPr>
            <p:nvPr/>
          </p:nvSpPr>
          <p:spPr bwMode="auto">
            <a:xfrm>
              <a:off x="1072" y="2685"/>
              <a:ext cx="2978" cy="102"/>
            </a:xfrm>
            <a:prstGeom prst="rect">
              <a:avLst/>
            </a:prstGeom>
            <a:solidFill>
              <a:srgbClr val="9999FF"/>
            </a:solidFill>
            <a:ln w="7938">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zh-CN" sz="2400">
                <a:solidFill>
                  <a:srgbClr val="0000FF"/>
                </a:solidFill>
                <a:latin typeface="Times New Roman" panose="02020603050405020304" pitchFamily="18" charset="0"/>
              </a:endParaRPr>
            </a:p>
          </p:txBody>
        </p:sp>
        <p:sp>
          <p:nvSpPr>
            <p:cNvPr id="50191" name="Rectangle 12"/>
            <p:cNvSpPr>
              <a:spLocks noChangeArrowheads="1"/>
            </p:cNvSpPr>
            <p:nvPr/>
          </p:nvSpPr>
          <p:spPr bwMode="auto">
            <a:xfrm>
              <a:off x="1072" y="2224"/>
              <a:ext cx="3039" cy="102"/>
            </a:xfrm>
            <a:prstGeom prst="rect">
              <a:avLst/>
            </a:prstGeom>
            <a:solidFill>
              <a:srgbClr val="9999FF"/>
            </a:solidFill>
            <a:ln w="7938">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zh-CN" sz="2400">
                <a:solidFill>
                  <a:srgbClr val="0000FF"/>
                </a:solidFill>
                <a:latin typeface="Times New Roman" panose="02020603050405020304" pitchFamily="18" charset="0"/>
              </a:endParaRPr>
            </a:p>
          </p:txBody>
        </p:sp>
        <p:sp>
          <p:nvSpPr>
            <p:cNvPr id="50192" name="Rectangle 13"/>
            <p:cNvSpPr>
              <a:spLocks noChangeArrowheads="1"/>
            </p:cNvSpPr>
            <p:nvPr/>
          </p:nvSpPr>
          <p:spPr bwMode="auto">
            <a:xfrm>
              <a:off x="1072" y="1763"/>
              <a:ext cx="3039" cy="102"/>
            </a:xfrm>
            <a:prstGeom prst="rect">
              <a:avLst/>
            </a:prstGeom>
            <a:solidFill>
              <a:srgbClr val="9999FF"/>
            </a:solidFill>
            <a:ln w="7938">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zh-CN" sz="2400">
                <a:solidFill>
                  <a:srgbClr val="0000FF"/>
                </a:solidFill>
                <a:latin typeface="Times New Roman" panose="02020603050405020304" pitchFamily="18" charset="0"/>
              </a:endParaRPr>
            </a:p>
          </p:txBody>
        </p:sp>
        <p:sp>
          <p:nvSpPr>
            <p:cNvPr id="50193" name="Rectangle 14"/>
            <p:cNvSpPr>
              <a:spLocks noChangeArrowheads="1"/>
            </p:cNvSpPr>
            <p:nvPr/>
          </p:nvSpPr>
          <p:spPr bwMode="auto">
            <a:xfrm>
              <a:off x="1072" y="1302"/>
              <a:ext cx="3008" cy="101"/>
            </a:xfrm>
            <a:prstGeom prst="rect">
              <a:avLst/>
            </a:prstGeom>
            <a:solidFill>
              <a:srgbClr val="9999FF"/>
            </a:solidFill>
            <a:ln w="7938">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zh-CN" sz="2400">
                <a:solidFill>
                  <a:srgbClr val="0000FF"/>
                </a:solidFill>
                <a:latin typeface="Times New Roman" panose="02020603050405020304" pitchFamily="18" charset="0"/>
              </a:endParaRPr>
            </a:p>
          </p:txBody>
        </p:sp>
        <p:sp>
          <p:nvSpPr>
            <p:cNvPr id="50194" name="Rectangle 15"/>
            <p:cNvSpPr>
              <a:spLocks noChangeArrowheads="1"/>
            </p:cNvSpPr>
            <p:nvPr/>
          </p:nvSpPr>
          <p:spPr bwMode="auto">
            <a:xfrm>
              <a:off x="1072" y="840"/>
              <a:ext cx="3100" cy="102"/>
            </a:xfrm>
            <a:prstGeom prst="rect">
              <a:avLst/>
            </a:prstGeom>
            <a:solidFill>
              <a:srgbClr val="9999FF"/>
            </a:solidFill>
            <a:ln w="7938">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zh-CN" sz="2400">
                <a:solidFill>
                  <a:srgbClr val="0000FF"/>
                </a:solidFill>
                <a:latin typeface="Times New Roman" panose="02020603050405020304" pitchFamily="18" charset="0"/>
              </a:endParaRPr>
            </a:p>
          </p:txBody>
        </p:sp>
        <p:sp>
          <p:nvSpPr>
            <p:cNvPr id="50195" name="Rectangle 16"/>
            <p:cNvSpPr>
              <a:spLocks noChangeArrowheads="1"/>
            </p:cNvSpPr>
            <p:nvPr/>
          </p:nvSpPr>
          <p:spPr bwMode="auto">
            <a:xfrm>
              <a:off x="1072" y="3044"/>
              <a:ext cx="2170" cy="102"/>
            </a:xfrm>
            <a:prstGeom prst="rect">
              <a:avLst/>
            </a:prstGeom>
            <a:solidFill>
              <a:srgbClr val="993366"/>
            </a:solidFill>
            <a:ln w="7938">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zh-CN" sz="2400">
                <a:solidFill>
                  <a:srgbClr val="0000FF"/>
                </a:solidFill>
                <a:latin typeface="Times New Roman" panose="02020603050405020304" pitchFamily="18" charset="0"/>
              </a:endParaRPr>
            </a:p>
          </p:txBody>
        </p:sp>
        <p:sp>
          <p:nvSpPr>
            <p:cNvPr id="50196" name="Rectangle 17"/>
            <p:cNvSpPr>
              <a:spLocks noChangeArrowheads="1"/>
            </p:cNvSpPr>
            <p:nvPr/>
          </p:nvSpPr>
          <p:spPr bwMode="auto">
            <a:xfrm>
              <a:off x="1072" y="2583"/>
              <a:ext cx="2541" cy="102"/>
            </a:xfrm>
            <a:prstGeom prst="rect">
              <a:avLst/>
            </a:prstGeom>
            <a:solidFill>
              <a:srgbClr val="993366"/>
            </a:solidFill>
            <a:ln w="7938">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zh-CN" sz="2400">
                <a:solidFill>
                  <a:srgbClr val="0000FF"/>
                </a:solidFill>
                <a:latin typeface="Times New Roman" panose="02020603050405020304" pitchFamily="18" charset="0"/>
              </a:endParaRPr>
            </a:p>
          </p:txBody>
        </p:sp>
        <p:sp>
          <p:nvSpPr>
            <p:cNvPr id="50197" name="Rectangle 18"/>
            <p:cNvSpPr>
              <a:spLocks noChangeArrowheads="1"/>
            </p:cNvSpPr>
            <p:nvPr/>
          </p:nvSpPr>
          <p:spPr bwMode="auto">
            <a:xfrm>
              <a:off x="1072" y="2122"/>
              <a:ext cx="2388" cy="102"/>
            </a:xfrm>
            <a:prstGeom prst="rect">
              <a:avLst/>
            </a:prstGeom>
            <a:solidFill>
              <a:srgbClr val="993366"/>
            </a:solidFill>
            <a:ln w="7938">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zh-CN" sz="2400">
                <a:solidFill>
                  <a:srgbClr val="0000FF"/>
                </a:solidFill>
                <a:latin typeface="Times New Roman" panose="02020603050405020304" pitchFamily="18" charset="0"/>
              </a:endParaRPr>
            </a:p>
          </p:txBody>
        </p:sp>
        <p:sp>
          <p:nvSpPr>
            <p:cNvPr id="50198" name="Rectangle 19"/>
            <p:cNvSpPr>
              <a:spLocks noChangeArrowheads="1"/>
            </p:cNvSpPr>
            <p:nvPr/>
          </p:nvSpPr>
          <p:spPr bwMode="auto">
            <a:xfrm>
              <a:off x="1072" y="1661"/>
              <a:ext cx="2541" cy="102"/>
            </a:xfrm>
            <a:prstGeom prst="rect">
              <a:avLst/>
            </a:prstGeom>
            <a:solidFill>
              <a:srgbClr val="993366"/>
            </a:solidFill>
            <a:ln w="7938">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zh-CN" sz="2400">
                <a:solidFill>
                  <a:srgbClr val="0000FF"/>
                </a:solidFill>
                <a:latin typeface="Times New Roman" panose="02020603050405020304" pitchFamily="18" charset="0"/>
              </a:endParaRPr>
            </a:p>
          </p:txBody>
        </p:sp>
        <p:sp>
          <p:nvSpPr>
            <p:cNvPr id="50199" name="Rectangle 20"/>
            <p:cNvSpPr>
              <a:spLocks noChangeArrowheads="1"/>
            </p:cNvSpPr>
            <p:nvPr/>
          </p:nvSpPr>
          <p:spPr bwMode="auto">
            <a:xfrm>
              <a:off x="1072" y="1200"/>
              <a:ext cx="2602" cy="102"/>
            </a:xfrm>
            <a:prstGeom prst="rect">
              <a:avLst/>
            </a:prstGeom>
            <a:solidFill>
              <a:srgbClr val="993366"/>
            </a:solidFill>
            <a:ln w="7938">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zh-CN" sz="2400">
                <a:solidFill>
                  <a:srgbClr val="0000FF"/>
                </a:solidFill>
                <a:latin typeface="Times New Roman" panose="02020603050405020304" pitchFamily="18" charset="0"/>
              </a:endParaRPr>
            </a:p>
          </p:txBody>
        </p:sp>
        <p:sp>
          <p:nvSpPr>
            <p:cNvPr id="50200" name="Rectangle 21"/>
            <p:cNvSpPr>
              <a:spLocks noChangeArrowheads="1"/>
            </p:cNvSpPr>
            <p:nvPr/>
          </p:nvSpPr>
          <p:spPr bwMode="auto">
            <a:xfrm>
              <a:off x="1072" y="738"/>
              <a:ext cx="3069" cy="102"/>
            </a:xfrm>
            <a:prstGeom prst="rect">
              <a:avLst/>
            </a:prstGeom>
            <a:solidFill>
              <a:srgbClr val="993366"/>
            </a:solidFill>
            <a:ln w="7938">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zh-CN" sz="2400">
                <a:solidFill>
                  <a:srgbClr val="0000FF"/>
                </a:solidFill>
                <a:latin typeface="Times New Roman" panose="02020603050405020304" pitchFamily="18" charset="0"/>
              </a:endParaRPr>
            </a:p>
          </p:txBody>
        </p:sp>
        <p:sp>
          <p:nvSpPr>
            <p:cNvPr id="50201" name="Rectangle 22"/>
            <p:cNvSpPr>
              <a:spLocks noChangeArrowheads="1"/>
            </p:cNvSpPr>
            <p:nvPr/>
          </p:nvSpPr>
          <p:spPr bwMode="auto">
            <a:xfrm>
              <a:off x="1072" y="2942"/>
              <a:ext cx="2729" cy="102"/>
            </a:xfrm>
            <a:prstGeom prst="rect">
              <a:avLst/>
            </a:prstGeom>
            <a:solidFill>
              <a:srgbClr val="FFFFCC"/>
            </a:solidFill>
            <a:ln w="7938">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zh-CN" sz="2400">
                <a:solidFill>
                  <a:srgbClr val="0000FF"/>
                </a:solidFill>
                <a:latin typeface="Times New Roman" panose="02020603050405020304" pitchFamily="18" charset="0"/>
              </a:endParaRPr>
            </a:p>
          </p:txBody>
        </p:sp>
        <p:sp>
          <p:nvSpPr>
            <p:cNvPr id="50202" name="Rectangle 23"/>
            <p:cNvSpPr>
              <a:spLocks noChangeArrowheads="1"/>
            </p:cNvSpPr>
            <p:nvPr/>
          </p:nvSpPr>
          <p:spPr bwMode="auto">
            <a:xfrm>
              <a:off x="1072" y="2481"/>
              <a:ext cx="2668" cy="102"/>
            </a:xfrm>
            <a:prstGeom prst="rect">
              <a:avLst/>
            </a:prstGeom>
            <a:solidFill>
              <a:srgbClr val="FFFFCC"/>
            </a:solidFill>
            <a:ln w="7938">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zh-CN" sz="2400">
                <a:solidFill>
                  <a:srgbClr val="0000FF"/>
                </a:solidFill>
                <a:latin typeface="Times New Roman" panose="02020603050405020304" pitchFamily="18" charset="0"/>
              </a:endParaRPr>
            </a:p>
          </p:txBody>
        </p:sp>
        <p:sp>
          <p:nvSpPr>
            <p:cNvPr id="50203" name="Rectangle 24"/>
            <p:cNvSpPr>
              <a:spLocks noChangeArrowheads="1"/>
            </p:cNvSpPr>
            <p:nvPr/>
          </p:nvSpPr>
          <p:spPr bwMode="auto">
            <a:xfrm>
              <a:off x="1072" y="2020"/>
              <a:ext cx="2729" cy="102"/>
            </a:xfrm>
            <a:prstGeom prst="rect">
              <a:avLst/>
            </a:prstGeom>
            <a:solidFill>
              <a:srgbClr val="FFFFCC"/>
            </a:solidFill>
            <a:ln w="7938">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zh-CN" sz="2400">
                <a:solidFill>
                  <a:srgbClr val="0000FF"/>
                </a:solidFill>
                <a:latin typeface="Times New Roman" panose="02020603050405020304" pitchFamily="18" charset="0"/>
              </a:endParaRPr>
            </a:p>
          </p:txBody>
        </p:sp>
        <p:sp>
          <p:nvSpPr>
            <p:cNvPr id="50204" name="Rectangle 25"/>
            <p:cNvSpPr>
              <a:spLocks noChangeArrowheads="1"/>
            </p:cNvSpPr>
            <p:nvPr/>
          </p:nvSpPr>
          <p:spPr bwMode="auto">
            <a:xfrm>
              <a:off x="1072" y="1559"/>
              <a:ext cx="2668" cy="102"/>
            </a:xfrm>
            <a:prstGeom prst="rect">
              <a:avLst/>
            </a:prstGeom>
            <a:solidFill>
              <a:srgbClr val="FFFFCC"/>
            </a:solidFill>
            <a:ln w="7938">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zh-CN" sz="2400">
                <a:solidFill>
                  <a:srgbClr val="0000FF"/>
                </a:solidFill>
                <a:latin typeface="Times New Roman" panose="02020603050405020304" pitchFamily="18" charset="0"/>
              </a:endParaRPr>
            </a:p>
          </p:txBody>
        </p:sp>
        <p:sp>
          <p:nvSpPr>
            <p:cNvPr id="50205" name="Rectangle 26"/>
            <p:cNvSpPr>
              <a:spLocks noChangeArrowheads="1"/>
            </p:cNvSpPr>
            <p:nvPr/>
          </p:nvSpPr>
          <p:spPr bwMode="auto">
            <a:xfrm>
              <a:off x="1072" y="1098"/>
              <a:ext cx="2947" cy="102"/>
            </a:xfrm>
            <a:prstGeom prst="rect">
              <a:avLst/>
            </a:prstGeom>
            <a:solidFill>
              <a:srgbClr val="FFFFCC"/>
            </a:solidFill>
            <a:ln w="7938">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zh-CN" sz="2400">
                <a:solidFill>
                  <a:srgbClr val="0000FF"/>
                </a:solidFill>
                <a:latin typeface="Times New Roman" panose="02020603050405020304" pitchFamily="18" charset="0"/>
              </a:endParaRPr>
            </a:p>
          </p:txBody>
        </p:sp>
        <p:sp>
          <p:nvSpPr>
            <p:cNvPr id="50206" name="Rectangle 27"/>
            <p:cNvSpPr>
              <a:spLocks noChangeArrowheads="1"/>
            </p:cNvSpPr>
            <p:nvPr/>
          </p:nvSpPr>
          <p:spPr bwMode="auto">
            <a:xfrm>
              <a:off x="1072" y="636"/>
              <a:ext cx="3069" cy="102"/>
            </a:xfrm>
            <a:prstGeom prst="rect">
              <a:avLst/>
            </a:prstGeom>
            <a:solidFill>
              <a:srgbClr val="FFFFCC"/>
            </a:solidFill>
            <a:ln w="7938">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zh-CN" sz="2400">
                <a:solidFill>
                  <a:srgbClr val="0000FF"/>
                </a:solidFill>
                <a:latin typeface="Times New Roman" panose="02020603050405020304" pitchFamily="18" charset="0"/>
              </a:endParaRPr>
            </a:p>
          </p:txBody>
        </p:sp>
        <p:sp>
          <p:nvSpPr>
            <p:cNvPr id="50207" name="Line 28"/>
            <p:cNvSpPr>
              <a:spLocks noChangeShapeType="1"/>
            </p:cNvSpPr>
            <p:nvPr/>
          </p:nvSpPr>
          <p:spPr bwMode="auto">
            <a:xfrm>
              <a:off x="1072" y="3326"/>
              <a:ext cx="3100"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08" name="Line 29"/>
            <p:cNvSpPr>
              <a:spLocks noChangeShapeType="1"/>
            </p:cNvSpPr>
            <p:nvPr/>
          </p:nvSpPr>
          <p:spPr bwMode="auto">
            <a:xfrm flipV="1">
              <a:off x="1072" y="3326"/>
              <a:ext cx="1" cy="3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09" name="Line 30"/>
            <p:cNvSpPr>
              <a:spLocks noChangeShapeType="1"/>
            </p:cNvSpPr>
            <p:nvPr/>
          </p:nvSpPr>
          <p:spPr bwMode="auto">
            <a:xfrm flipV="1">
              <a:off x="1692" y="3326"/>
              <a:ext cx="1" cy="3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10" name="Line 31"/>
            <p:cNvSpPr>
              <a:spLocks noChangeShapeType="1"/>
            </p:cNvSpPr>
            <p:nvPr/>
          </p:nvSpPr>
          <p:spPr bwMode="auto">
            <a:xfrm flipV="1">
              <a:off x="2312" y="3326"/>
              <a:ext cx="1" cy="3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11" name="Line 32"/>
            <p:cNvSpPr>
              <a:spLocks noChangeShapeType="1"/>
            </p:cNvSpPr>
            <p:nvPr/>
          </p:nvSpPr>
          <p:spPr bwMode="auto">
            <a:xfrm flipV="1">
              <a:off x="2932" y="3326"/>
              <a:ext cx="1" cy="3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12" name="Line 33"/>
            <p:cNvSpPr>
              <a:spLocks noChangeShapeType="1"/>
            </p:cNvSpPr>
            <p:nvPr/>
          </p:nvSpPr>
          <p:spPr bwMode="auto">
            <a:xfrm flipV="1">
              <a:off x="3552" y="3326"/>
              <a:ext cx="1" cy="3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13" name="Line 34"/>
            <p:cNvSpPr>
              <a:spLocks noChangeShapeType="1"/>
            </p:cNvSpPr>
            <p:nvPr/>
          </p:nvSpPr>
          <p:spPr bwMode="auto">
            <a:xfrm flipV="1">
              <a:off x="4172" y="3326"/>
              <a:ext cx="1" cy="39"/>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14" name="Line 35"/>
            <p:cNvSpPr>
              <a:spLocks noChangeShapeType="1"/>
            </p:cNvSpPr>
            <p:nvPr/>
          </p:nvSpPr>
          <p:spPr bwMode="auto">
            <a:xfrm>
              <a:off x="1072" y="559"/>
              <a:ext cx="1" cy="2767"/>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15" name="Line 36"/>
            <p:cNvSpPr>
              <a:spLocks noChangeShapeType="1"/>
            </p:cNvSpPr>
            <p:nvPr/>
          </p:nvSpPr>
          <p:spPr bwMode="auto">
            <a:xfrm>
              <a:off x="1031" y="3326"/>
              <a:ext cx="4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16" name="Line 37"/>
            <p:cNvSpPr>
              <a:spLocks noChangeShapeType="1"/>
            </p:cNvSpPr>
            <p:nvPr/>
          </p:nvSpPr>
          <p:spPr bwMode="auto">
            <a:xfrm>
              <a:off x="1031" y="2865"/>
              <a:ext cx="4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17" name="Line 38"/>
            <p:cNvSpPr>
              <a:spLocks noChangeShapeType="1"/>
            </p:cNvSpPr>
            <p:nvPr/>
          </p:nvSpPr>
          <p:spPr bwMode="auto">
            <a:xfrm>
              <a:off x="1031" y="2403"/>
              <a:ext cx="4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18" name="Line 39"/>
            <p:cNvSpPr>
              <a:spLocks noChangeShapeType="1"/>
            </p:cNvSpPr>
            <p:nvPr/>
          </p:nvSpPr>
          <p:spPr bwMode="auto">
            <a:xfrm>
              <a:off x="1031" y="1942"/>
              <a:ext cx="4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19" name="Line 40"/>
            <p:cNvSpPr>
              <a:spLocks noChangeShapeType="1"/>
            </p:cNvSpPr>
            <p:nvPr/>
          </p:nvSpPr>
          <p:spPr bwMode="auto">
            <a:xfrm>
              <a:off x="1031" y="1481"/>
              <a:ext cx="4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20" name="Line 41"/>
            <p:cNvSpPr>
              <a:spLocks noChangeShapeType="1"/>
            </p:cNvSpPr>
            <p:nvPr/>
          </p:nvSpPr>
          <p:spPr bwMode="auto">
            <a:xfrm>
              <a:off x="1031" y="1020"/>
              <a:ext cx="4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21" name="Line 42"/>
            <p:cNvSpPr>
              <a:spLocks noChangeShapeType="1"/>
            </p:cNvSpPr>
            <p:nvPr/>
          </p:nvSpPr>
          <p:spPr bwMode="auto">
            <a:xfrm>
              <a:off x="1031" y="559"/>
              <a:ext cx="41" cy="1"/>
            </a:xfrm>
            <a:prstGeom prst="line">
              <a:avLst/>
            </a:prstGeom>
            <a:noFill/>
            <a:ln w="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0222" name="Rectangle 43"/>
            <p:cNvSpPr>
              <a:spLocks noChangeArrowheads="1"/>
            </p:cNvSpPr>
            <p:nvPr/>
          </p:nvSpPr>
          <p:spPr bwMode="auto">
            <a:xfrm>
              <a:off x="4063" y="3117"/>
              <a:ext cx="20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a:solidFill>
                    <a:srgbClr val="000000"/>
                  </a:solidFill>
                  <a:latin typeface="Arial" charset="0"/>
                </a:rPr>
                <a:t>94%</a:t>
              </a:r>
              <a:endParaRPr lang="en-US" altLang="zh-CN" sz="2400">
                <a:solidFill>
                  <a:srgbClr val="0000FF"/>
                </a:solidFill>
                <a:latin typeface="Times New Roman" panose="02020603050405020304" pitchFamily="18" charset="0"/>
              </a:endParaRPr>
            </a:p>
          </p:txBody>
        </p:sp>
        <p:sp>
          <p:nvSpPr>
            <p:cNvPr id="50223" name="Rectangle 44"/>
            <p:cNvSpPr>
              <a:spLocks noChangeArrowheads="1"/>
            </p:cNvSpPr>
            <p:nvPr/>
          </p:nvSpPr>
          <p:spPr bwMode="auto">
            <a:xfrm>
              <a:off x="4129" y="2656"/>
              <a:ext cx="20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a:solidFill>
                    <a:srgbClr val="000000"/>
                  </a:solidFill>
                  <a:latin typeface="Arial" charset="0"/>
                </a:rPr>
                <a:t>96%</a:t>
              </a:r>
              <a:endParaRPr lang="en-US" altLang="zh-CN" sz="2400">
                <a:solidFill>
                  <a:srgbClr val="0000FF"/>
                </a:solidFill>
                <a:latin typeface="Times New Roman" panose="02020603050405020304" pitchFamily="18" charset="0"/>
              </a:endParaRPr>
            </a:p>
          </p:txBody>
        </p:sp>
        <p:sp>
          <p:nvSpPr>
            <p:cNvPr id="50224" name="Rectangle 45"/>
            <p:cNvSpPr>
              <a:spLocks noChangeArrowheads="1"/>
            </p:cNvSpPr>
            <p:nvPr/>
          </p:nvSpPr>
          <p:spPr bwMode="auto">
            <a:xfrm>
              <a:off x="4190" y="2195"/>
              <a:ext cx="20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a:solidFill>
                    <a:srgbClr val="000000"/>
                  </a:solidFill>
                  <a:latin typeface="Arial" charset="0"/>
                </a:rPr>
                <a:t>98%</a:t>
              </a:r>
              <a:endParaRPr lang="en-US" altLang="zh-CN" sz="2400">
                <a:solidFill>
                  <a:srgbClr val="0000FF"/>
                </a:solidFill>
                <a:latin typeface="Times New Roman" panose="02020603050405020304" pitchFamily="18" charset="0"/>
              </a:endParaRPr>
            </a:p>
          </p:txBody>
        </p:sp>
        <p:sp>
          <p:nvSpPr>
            <p:cNvPr id="50225" name="Rectangle 46"/>
            <p:cNvSpPr>
              <a:spLocks noChangeArrowheads="1"/>
            </p:cNvSpPr>
            <p:nvPr/>
          </p:nvSpPr>
          <p:spPr bwMode="auto">
            <a:xfrm>
              <a:off x="4190" y="1734"/>
              <a:ext cx="20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a:solidFill>
                    <a:srgbClr val="000000"/>
                  </a:solidFill>
                  <a:latin typeface="Arial" charset="0"/>
                </a:rPr>
                <a:t>98%</a:t>
              </a:r>
              <a:endParaRPr lang="en-US" altLang="zh-CN" sz="2400">
                <a:solidFill>
                  <a:srgbClr val="0000FF"/>
                </a:solidFill>
                <a:latin typeface="Times New Roman" panose="02020603050405020304" pitchFamily="18" charset="0"/>
              </a:endParaRPr>
            </a:p>
          </p:txBody>
        </p:sp>
        <p:sp>
          <p:nvSpPr>
            <p:cNvPr id="50226" name="Rectangle 47"/>
            <p:cNvSpPr>
              <a:spLocks noChangeArrowheads="1"/>
            </p:cNvSpPr>
            <p:nvPr/>
          </p:nvSpPr>
          <p:spPr bwMode="auto">
            <a:xfrm>
              <a:off x="4160" y="1272"/>
              <a:ext cx="20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a:solidFill>
                    <a:srgbClr val="000000"/>
                  </a:solidFill>
                  <a:latin typeface="Arial" charset="0"/>
                </a:rPr>
                <a:t>97%</a:t>
              </a:r>
              <a:endParaRPr lang="en-US" altLang="zh-CN" sz="2400">
                <a:solidFill>
                  <a:srgbClr val="0000FF"/>
                </a:solidFill>
                <a:latin typeface="Times New Roman" panose="02020603050405020304" pitchFamily="18" charset="0"/>
              </a:endParaRPr>
            </a:p>
          </p:txBody>
        </p:sp>
        <p:sp>
          <p:nvSpPr>
            <p:cNvPr id="50227" name="Rectangle 48"/>
            <p:cNvSpPr>
              <a:spLocks noChangeArrowheads="1"/>
            </p:cNvSpPr>
            <p:nvPr/>
          </p:nvSpPr>
          <p:spPr bwMode="auto">
            <a:xfrm>
              <a:off x="4251" y="811"/>
              <a:ext cx="26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a:solidFill>
                    <a:srgbClr val="000000"/>
                  </a:solidFill>
                  <a:latin typeface="Arial" charset="0"/>
                </a:rPr>
                <a:t>100%</a:t>
              </a:r>
              <a:endParaRPr lang="en-US" altLang="zh-CN" sz="2400">
                <a:solidFill>
                  <a:srgbClr val="0000FF"/>
                </a:solidFill>
                <a:latin typeface="Times New Roman" panose="02020603050405020304" pitchFamily="18" charset="0"/>
              </a:endParaRPr>
            </a:p>
          </p:txBody>
        </p:sp>
        <p:sp>
          <p:nvSpPr>
            <p:cNvPr id="50228" name="Rectangle 49"/>
            <p:cNvSpPr>
              <a:spLocks noChangeArrowheads="1"/>
            </p:cNvSpPr>
            <p:nvPr/>
          </p:nvSpPr>
          <p:spPr bwMode="auto">
            <a:xfrm>
              <a:off x="3321" y="3015"/>
              <a:ext cx="20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a:solidFill>
                    <a:srgbClr val="000000"/>
                  </a:solidFill>
                  <a:latin typeface="Arial" charset="0"/>
                </a:rPr>
                <a:t>70%</a:t>
              </a:r>
              <a:endParaRPr lang="en-US" altLang="zh-CN" sz="2400">
                <a:solidFill>
                  <a:srgbClr val="0000FF"/>
                </a:solidFill>
                <a:latin typeface="Times New Roman" panose="02020603050405020304" pitchFamily="18" charset="0"/>
              </a:endParaRPr>
            </a:p>
          </p:txBody>
        </p:sp>
        <p:sp>
          <p:nvSpPr>
            <p:cNvPr id="50229" name="Rectangle 50"/>
            <p:cNvSpPr>
              <a:spLocks noChangeArrowheads="1"/>
            </p:cNvSpPr>
            <p:nvPr/>
          </p:nvSpPr>
          <p:spPr bwMode="auto">
            <a:xfrm>
              <a:off x="3692" y="2554"/>
              <a:ext cx="20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a:solidFill>
                    <a:srgbClr val="000000"/>
                  </a:solidFill>
                  <a:latin typeface="Arial" charset="0"/>
                </a:rPr>
                <a:t>82%</a:t>
              </a:r>
              <a:endParaRPr lang="en-US" altLang="zh-CN" sz="2400">
                <a:solidFill>
                  <a:srgbClr val="0000FF"/>
                </a:solidFill>
                <a:latin typeface="Times New Roman" panose="02020603050405020304" pitchFamily="18" charset="0"/>
              </a:endParaRPr>
            </a:p>
          </p:txBody>
        </p:sp>
        <p:sp>
          <p:nvSpPr>
            <p:cNvPr id="50230" name="Rectangle 51"/>
            <p:cNvSpPr>
              <a:spLocks noChangeArrowheads="1"/>
            </p:cNvSpPr>
            <p:nvPr/>
          </p:nvSpPr>
          <p:spPr bwMode="auto">
            <a:xfrm>
              <a:off x="3540" y="2093"/>
              <a:ext cx="20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a:solidFill>
                    <a:srgbClr val="000000"/>
                  </a:solidFill>
                  <a:latin typeface="Arial" charset="0"/>
                </a:rPr>
                <a:t>77%</a:t>
              </a:r>
              <a:endParaRPr lang="en-US" altLang="zh-CN" sz="2400">
                <a:solidFill>
                  <a:srgbClr val="0000FF"/>
                </a:solidFill>
                <a:latin typeface="Times New Roman" panose="02020603050405020304" pitchFamily="18" charset="0"/>
              </a:endParaRPr>
            </a:p>
          </p:txBody>
        </p:sp>
        <p:sp>
          <p:nvSpPr>
            <p:cNvPr id="50231" name="Rectangle 52"/>
            <p:cNvSpPr>
              <a:spLocks noChangeArrowheads="1"/>
            </p:cNvSpPr>
            <p:nvPr/>
          </p:nvSpPr>
          <p:spPr bwMode="auto">
            <a:xfrm>
              <a:off x="3692" y="1632"/>
              <a:ext cx="20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a:solidFill>
                    <a:srgbClr val="000000"/>
                  </a:solidFill>
                  <a:latin typeface="Arial" charset="0"/>
                </a:rPr>
                <a:t>82%</a:t>
              </a:r>
              <a:endParaRPr lang="en-US" altLang="zh-CN" sz="2400">
                <a:solidFill>
                  <a:srgbClr val="0000FF"/>
                </a:solidFill>
                <a:latin typeface="Times New Roman" panose="02020603050405020304" pitchFamily="18" charset="0"/>
              </a:endParaRPr>
            </a:p>
          </p:txBody>
        </p:sp>
        <p:sp>
          <p:nvSpPr>
            <p:cNvPr id="50232" name="Rectangle 53"/>
            <p:cNvSpPr>
              <a:spLocks noChangeArrowheads="1"/>
            </p:cNvSpPr>
            <p:nvPr/>
          </p:nvSpPr>
          <p:spPr bwMode="auto">
            <a:xfrm>
              <a:off x="3753" y="1170"/>
              <a:ext cx="20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a:solidFill>
                    <a:srgbClr val="000000"/>
                  </a:solidFill>
                  <a:latin typeface="Arial" charset="0"/>
                </a:rPr>
                <a:t>84%</a:t>
              </a:r>
              <a:endParaRPr lang="en-US" altLang="zh-CN" sz="2400">
                <a:solidFill>
                  <a:srgbClr val="0000FF"/>
                </a:solidFill>
                <a:latin typeface="Times New Roman" panose="02020603050405020304" pitchFamily="18" charset="0"/>
              </a:endParaRPr>
            </a:p>
          </p:txBody>
        </p:sp>
        <p:sp>
          <p:nvSpPr>
            <p:cNvPr id="50233" name="Rectangle 54"/>
            <p:cNvSpPr>
              <a:spLocks noChangeArrowheads="1"/>
            </p:cNvSpPr>
            <p:nvPr/>
          </p:nvSpPr>
          <p:spPr bwMode="auto">
            <a:xfrm>
              <a:off x="4221" y="709"/>
              <a:ext cx="20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a:solidFill>
                    <a:srgbClr val="000000"/>
                  </a:solidFill>
                  <a:latin typeface="Arial" charset="0"/>
                </a:rPr>
                <a:t>99%</a:t>
              </a:r>
              <a:endParaRPr lang="en-US" altLang="zh-CN" sz="2400">
                <a:solidFill>
                  <a:srgbClr val="0000FF"/>
                </a:solidFill>
                <a:latin typeface="Times New Roman" panose="02020603050405020304" pitchFamily="18" charset="0"/>
              </a:endParaRPr>
            </a:p>
          </p:txBody>
        </p:sp>
        <p:sp>
          <p:nvSpPr>
            <p:cNvPr id="50234" name="Rectangle 55"/>
            <p:cNvSpPr>
              <a:spLocks noChangeArrowheads="1"/>
            </p:cNvSpPr>
            <p:nvPr/>
          </p:nvSpPr>
          <p:spPr bwMode="auto">
            <a:xfrm>
              <a:off x="3880" y="2913"/>
              <a:ext cx="20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a:solidFill>
                    <a:srgbClr val="000000"/>
                  </a:solidFill>
                  <a:latin typeface="Arial" charset="0"/>
                </a:rPr>
                <a:t>88%</a:t>
              </a:r>
              <a:endParaRPr lang="en-US" altLang="zh-CN" sz="2400">
                <a:solidFill>
                  <a:srgbClr val="0000FF"/>
                </a:solidFill>
                <a:latin typeface="Times New Roman" panose="02020603050405020304" pitchFamily="18" charset="0"/>
              </a:endParaRPr>
            </a:p>
          </p:txBody>
        </p:sp>
        <p:sp>
          <p:nvSpPr>
            <p:cNvPr id="50235" name="Rectangle 56"/>
            <p:cNvSpPr>
              <a:spLocks noChangeArrowheads="1"/>
            </p:cNvSpPr>
            <p:nvPr/>
          </p:nvSpPr>
          <p:spPr bwMode="auto">
            <a:xfrm>
              <a:off x="3819" y="2452"/>
              <a:ext cx="20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a:solidFill>
                    <a:srgbClr val="000000"/>
                  </a:solidFill>
                  <a:latin typeface="Arial" charset="0"/>
                </a:rPr>
                <a:t>86%</a:t>
              </a:r>
              <a:endParaRPr lang="en-US" altLang="zh-CN" sz="2400">
                <a:solidFill>
                  <a:srgbClr val="0000FF"/>
                </a:solidFill>
                <a:latin typeface="Times New Roman" panose="02020603050405020304" pitchFamily="18" charset="0"/>
              </a:endParaRPr>
            </a:p>
          </p:txBody>
        </p:sp>
        <p:sp>
          <p:nvSpPr>
            <p:cNvPr id="50236" name="Rectangle 57"/>
            <p:cNvSpPr>
              <a:spLocks noChangeArrowheads="1"/>
            </p:cNvSpPr>
            <p:nvPr/>
          </p:nvSpPr>
          <p:spPr bwMode="auto">
            <a:xfrm>
              <a:off x="3880" y="1991"/>
              <a:ext cx="20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a:solidFill>
                    <a:srgbClr val="000000"/>
                  </a:solidFill>
                  <a:latin typeface="Arial" charset="0"/>
                </a:rPr>
                <a:t>88%</a:t>
              </a:r>
              <a:endParaRPr lang="en-US" altLang="zh-CN" sz="2400">
                <a:solidFill>
                  <a:srgbClr val="0000FF"/>
                </a:solidFill>
                <a:latin typeface="Times New Roman" panose="02020603050405020304" pitchFamily="18" charset="0"/>
              </a:endParaRPr>
            </a:p>
          </p:txBody>
        </p:sp>
        <p:sp>
          <p:nvSpPr>
            <p:cNvPr id="50237" name="Rectangle 58"/>
            <p:cNvSpPr>
              <a:spLocks noChangeArrowheads="1"/>
            </p:cNvSpPr>
            <p:nvPr/>
          </p:nvSpPr>
          <p:spPr bwMode="auto">
            <a:xfrm>
              <a:off x="3819" y="1530"/>
              <a:ext cx="20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a:solidFill>
                    <a:srgbClr val="000000"/>
                  </a:solidFill>
                  <a:latin typeface="Arial" charset="0"/>
                </a:rPr>
                <a:t>86%</a:t>
              </a:r>
              <a:endParaRPr lang="en-US" altLang="zh-CN" sz="2400">
                <a:solidFill>
                  <a:srgbClr val="0000FF"/>
                </a:solidFill>
                <a:latin typeface="Times New Roman" panose="02020603050405020304" pitchFamily="18" charset="0"/>
              </a:endParaRPr>
            </a:p>
          </p:txBody>
        </p:sp>
        <p:sp>
          <p:nvSpPr>
            <p:cNvPr id="50238" name="Rectangle 59"/>
            <p:cNvSpPr>
              <a:spLocks noChangeArrowheads="1"/>
            </p:cNvSpPr>
            <p:nvPr/>
          </p:nvSpPr>
          <p:spPr bwMode="auto">
            <a:xfrm>
              <a:off x="4099" y="1069"/>
              <a:ext cx="20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a:solidFill>
                    <a:srgbClr val="000000"/>
                  </a:solidFill>
                  <a:latin typeface="Arial" charset="0"/>
                </a:rPr>
                <a:t>95%</a:t>
              </a:r>
              <a:endParaRPr lang="en-US" altLang="zh-CN" sz="2400">
                <a:solidFill>
                  <a:srgbClr val="0000FF"/>
                </a:solidFill>
                <a:latin typeface="Times New Roman" panose="02020603050405020304" pitchFamily="18" charset="0"/>
              </a:endParaRPr>
            </a:p>
          </p:txBody>
        </p:sp>
        <p:sp>
          <p:nvSpPr>
            <p:cNvPr id="50239" name="Rectangle 60"/>
            <p:cNvSpPr>
              <a:spLocks noChangeArrowheads="1"/>
            </p:cNvSpPr>
            <p:nvPr/>
          </p:nvSpPr>
          <p:spPr bwMode="auto">
            <a:xfrm>
              <a:off x="4221" y="607"/>
              <a:ext cx="20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a:solidFill>
                    <a:srgbClr val="000000"/>
                  </a:solidFill>
                  <a:latin typeface="Arial" charset="0"/>
                </a:rPr>
                <a:t>99%</a:t>
              </a:r>
              <a:endParaRPr lang="en-US" altLang="zh-CN" sz="2400">
                <a:solidFill>
                  <a:srgbClr val="0000FF"/>
                </a:solidFill>
                <a:latin typeface="Times New Roman" panose="02020603050405020304" pitchFamily="18" charset="0"/>
              </a:endParaRPr>
            </a:p>
          </p:txBody>
        </p:sp>
        <p:sp>
          <p:nvSpPr>
            <p:cNvPr id="50240" name="Rectangle 61"/>
            <p:cNvSpPr>
              <a:spLocks noChangeArrowheads="1"/>
            </p:cNvSpPr>
            <p:nvPr/>
          </p:nvSpPr>
          <p:spPr bwMode="auto">
            <a:xfrm>
              <a:off x="1025" y="3433"/>
              <a:ext cx="13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a:solidFill>
                    <a:srgbClr val="000000"/>
                  </a:solidFill>
                  <a:latin typeface="Arial" charset="0"/>
                </a:rPr>
                <a:t>0%</a:t>
              </a:r>
              <a:endParaRPr lang="en-US" altLang="zh-CN" sz="2400">
                <a:solidFill>
                  <a:srgbClr val="0000FF"/>
                </a:solidFill>
                <a:latin typeface="Times New Roman" panose="02020603050405020304" pitchFamily="18" charset="0"/>
              </a:endParaRPr>
            </a:p>
          </p:txBody>
        </p:sp>
        <p:sp>
          <p:nvSpPr>
            <p:cNvPr id="50241" name="Rectangle 62"/>
            <p:cNvSpPr>
              <a:spLocks noChangeArrowheads="1"/>
            </p:cNvSpPr>
            <p:nvPr/>
          </p:nvSpPr>
          <p:spPr bwMode="auto">
            <a:xfrm>
              <a:off x="1609" y="3433"/>
              <a:ext cx="20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a:solidFill>
                    <a:srgbClr val="000000"/>
                  </a:solidFill>
                  <a:latin typeface="Arial" charset="0"/>
                </a:rPr>
                <a:t>20%</a:t>
              </a:r>
              <a:endParaRPr lang="en-US" altLang="zh-CN" sz="2400">
                <a:solidFill>
                  <a:srgbClr val="0000FF"/>
                </a:solidFill>
                <a:latin typeface="Times New Roman" panose="02020603050405020304" pitchFamily="18" charset="0"/>
              </a:endParaRPr>
            </a:p>
          </p:txBody>
        </p:sp>
        <p:sp>
          <p:nvSpPr>
            <p:cNvPr id="50242" name="Rectangle 63"/>
            <p:cNvSpPr>
              <a:spLocks noChangeArrowheads="1"/>
            </p:cNvSpPr>
            <p:nvPr/>
          </p:nvSpPr>
          <p:spPr bwMode="auto">
            <a:xfrm>
              <a:off x="2229" y="3433"/>
              <a:ext cx="20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a:solidFill>
                    <a:srgbClr val="000000"/>
                  </a:solidFill>
                  <a:latin typeface="Arial" charset="0"/>
                </a:rPr>
                <a:t>40%</a:t>
              </a:r>
              <a:endParaRPr lang="en-US" altLang="zh-CN" sz="2400">
                <a:solidFill>
                  <a:srgbClr val="0000FF"/>
                </a:solidFill>
                <a:latin typeface="Times New Roman" panose="02020603050405020304" pitchFamily="18" charset="0"/>
              </a:endParaRPr>
            </a:p>
          </p:txBody>
        </p:sp>
        <p:sp>
          <p:nvSpPr>
            <p:cNvPr id="50243" name="Rectangle 64"/>
            <p:cNvSpPr>
              <a:spLocks noChangeArrowheads="1"/>
            </p:cNvSpPr>
            <p:nvPr/>
          </p:nvSpPr>
          <p:spPr bwMode="auto">
            <a:xfrm>
              <a:off x="2849" y="3433"/>
              <a:ext cx="20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a:solidFill>
                    <a:srgbClr val="000000"/>
                  </a:solidFill>
                  <a:latin typeface="Arial" charset="0"/>
                </a:rPr>
                <a:t>60%</a:t>
              </a:r>
              <a:endParaRPr lang="en-US" altLang="zh-CN" sz="2400">
                <a:solidFill>
                  <a:srgbClr val="0000FF"/>
                </a:solidFill>
                <a:latin typeface="Times New Roman" panose="02020603050405020304" pitchFamily="18" charset="0"/>
              </a:endParaRPr>
            </a:p>
          </p:txBody>
        </p:sp>
        <p:sp>
          <p:nvSpPr>
            <p:cNvPr id="50244" name="Rectangle 65"/>
            <p:cNvSpPr>
              <a:spLocks noChangeArrowheads="1"/>
            </p:cNvSpPr>
            <p:nvPr/>
          </p:nvSpPr>
          <p:spPr bwMode="auto">
            <a:xfrm>
              <a:off x="3469" y="3433"/>
              <a:ext cx="20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a:solidFill>
                    <a:srgbClr val="000000"/>
                  </a:solidFill>
                  <a:latin typeface="Arial" charset="0"/>
                </a:rPr>
                <a:t>80%</a:t>
              </a:r>
              <a:endParaRPr lang="en-US" altLang="zh-CN" sz="2400">
                <a:solidFill>
                  <a:srgbClr val="0000FF"/>
                </a:solidFill>
                <a:latin typeface="Times New Roman" panose="02020603050405020304" pitchFamily="18" charset="0"/>
              </a:endParaRPr>
            </a:p>
          </p:txBody>
        </p:sp>
        <p:sp>
          <p:nvSpPr>
            <p:cNvPr id="50245" name="Rectangle 66"/>
            <p:cNvSpPr>
              <a:spLocks noChangeArrowheads="1"/>
            </p:cNvSpPr>
            <p:nvPr/>
          </p:nvSpPr>
          <p:spPr bwMode="auto">
            <a:xfrm>
              <a:off x="4053" y="3433"/>
              <a:ext cx="26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a:solidFill>
                    <a:srgbClr val="000000"/>
                  </a:solidFill>
                  <a:latin typeface="Arial" charset="0"/>
                </a:rPr>
                <a:t>100%</a:t>
              </a:r>
              <a:endParaRPr lang="en-US" altLang="zh-CN" sz="2400">
                <a:solidFill>
                  <a:srgbClr val="0000FF"/>
                </a:solidFill>
                <a:latin typeface="Times New Roman" panose="02020603050405020304" pitchFamily="18" charset="0"/>
              </a:endParaRPr>
            </a:p>
          </p:txBody>
        </p:sp>
        <p:sp>
          <p:nvSpPr>
            <p:cNvPr id="50246" name="Rectangle 67"/>
            <p:cNvSpPr>
              <a:spLocks noChangeArrowheads="1"/>
            </p:cNvSpPr>
            <p:nvPr/>
          </p:nvSpPr>
          <p:spPr bwMode="auto">
            <a:xfrm>
              <a:off x="777" y="3015"/>
              <a:ext cx="19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a:solidFill>
                    <a:srgbClr val="000000"/>
                  </a:solidFill>
                  <a:latin typeface="Arial" charset="0"/>
                </a:rPr>
                <a:t>gcc</a:t>
              </a:r>
              <a:endParaRPr lang="en-US" altLang="zh-CN" sz="2400">
                <a:solidFill>
                  <a:srgbClr val="0000FF"/>
                </a:solidFill>
                <a:latin typeface="Times New Roman" panose="02020603050405020304" pitchFamily="18" charset="0"/>
              </a:endParaRPr>
            </a:p>
          </p:txBody>
        </p:sp>
        <p:sp>
          <p:nvSpPr>
            <p:cNvPr id="50247" name="Rectangle 68"/>
            <p:cNvSpPr>
              <a:spLocks noChangeArrowheads="1"/>
            </p:cNvSpPr>
            <p:nvPr/>
          </p:nvSpPr>
          <p:spPr bwMode="auto">
            <a:xfrm>
              <a:off x="410" y="2554"/>
              <a:ext cx="51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a:solidFill>
                    <a:srgbClr val="000000"/>
                  </a:solidFill>
                  <a:latin typeface="Arial" charset="0"/>
                </a:rPr>
                <a:t>espresso</a:t>
              </a:r>
              <a:endParaRPr lang="en-US" altLang="zh-CN" sz="2400">
                <a:solidFill>
                  <a:srgbClr val="0000FF"/>
                </a:solidFill>
                <a:latin typeface="Times New Roman" panose="02020603050405020304" pitchFamily="18" charset="0"/>
              </a:endParaRPr>
            </a:p>
          </p:txBody>
        </p:sp>
        <p:sp>
          <p:nvSpPr>
            <p:cNvPr id="50248" name="Rectangle 69"/>
            <p:cNvSpPr>
              <a:spLocks noChangeArrowheads="1"/>
            </p:cNvSpPr>
            <p:nvPr/>
          </p:nvSpPr>
          <p:spPr bwMode="auto">
            <a:xfrm>
              <a:off x="903" y="2093"/>
              <a:ext cx="12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a:solidFill>
                    <a:srgbClr val="000000"/>
                  </a:solidFill>
                  <a:latin typeface="Arial" charset="0"/>
                </a:rPr>
                <a:t>li</a:t>
              </a:r>
              <a:endParaRPr lang="en-US" altLang="zh-CN" sz="2400">
                <a:solidFill>
                  <a:srgbClr val="0000FF"/>
                </a:solidFill>
                <a:latin typeface="Times New Roman" panose="02020603050405020304" pitchFamily="18" charset="0"/>
              </a:endParaRPr>
            </a:p>
          </p:txBody>
        </p:sp>
        <p:sp>
          <p:nvSpPr>
            <p:cNvPr id="50249" name="Rectangle 70"/>
            <p:cNvSpPr>
              <a:spLocks noChangeArrowheads="1"/>
            </p:cNvSpPr>
            <p:nvPr/>
          </p:nvSpPr>
          <p:spPr bwMode="auto">
            <a:xfrm>
              <a:off x="631" y="1632"/>
              <a:ext cx="32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a:solidFill>
                    <a:srgbClr val="000000"/>
                  </a:solidFill>
                  <a:latin typeface="Arial" charset="0"/>
                </a:rPr>
                <a:t>fpppp</a:t>
              </a:r>
              <a:endParaRPr lang="en-US" altLang="zh-CN" sz="2400">
                <a:solidFill>
                  <a:srgbClr val="0000FF"/>
                </a:solidFill>
                <a:latin typeface="Times New Roman" panose="02020603050405020304" pitchFamily="18" charset="0"/>
              </a:endParaRPr>
            </a:p>
          </p:txBody>
        </p:sp>
        <p:sp>
          <p:nvSpPr>
            <p:cNvPr id="50250" name="Rectangle 71"/>
            <p:cNvSpPr>
              <a:spLocks noChangeArrowheads="1"/>
            </p:cNvSpPr>
            <p:nvPr/>
          </p:nvSpPr>
          <p:spPr bwMode="auto">
            <a:xfrm>
              <a:off x="620" y="1170"/>
              <a:ext cx="32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a:solidFill>
                    <a:srgbClr val="000000"/>
                  </a:solidFill>
                  <a:latin typeface="Arial" charset="0"/>
                </a:rPr>
                <a:t>doduc</a:t>
              </a:r>
              <a:endParaRPr lang="en-US" altLang="zh-CN" sz="2400">
                <a:solidFill>
                  <a:srgbClr val="0000FF"/>
                </a:solidFill>
                <a:latin typeface="Times New Roman" panose="02020603050405020304" pitchFamily="18" charset="0"/>
              </a:endParaRPr>
            </a:p>
          </p:txBody>
        </p:sp>
        <p:sp>
          <p:nvSpPr>
            <p:cNvPr id="50251" name="Rectangle 72"/>
            <p:cNvSpPr>
              <a:spLocks noChangeArrowheads="1"/>
            </p:cNvSpPr>
            <p:nvPr/>
          </p:nvSpPr>
          <p:spPr bwMode="auto">
            <a:xfrm>
              <a:off x="509" y="709"/>
              <a:ext cx="44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a:solidFill>
                    <a:srgbClr val="000000"/>
                  </a:solidFill>
                  <a:latin typeface="Arial" charset="0"/>
                </a:rPr>
                <a:t>tomcatv</a:t>
              </a:r>
              <a:endParaRPr lang="en-US" altLang="zh-CN" sz="2400">
                <a:solidFill>
                  <a:srgbClr val="0000FF"/>
                </a:solidFill>
                <a:latin typeface="Times New Roman" panose="02020603050405020304" pitchFamily="18" charset="0"/>
              </a:endParaRPr>
            </a:p>
          </p:txBody>
        </p:sp>
        <p:sp>
          <p:nvSpPr>
            <p:cNvPr id="50252" name="Rectangle 73"/>
            <p:cNvSpPr>
              <a:spLocks noChangeArrowheads="1"/>
            </p:cNvSpPr>
            <p:nvPr/>
          </p:nvSpPr>
          <p:spPr bwMode="auto">
            <a:xfrm>
              <a:off x="2547" y="3651"/>
              <a:ext cx="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zh-CN" sz="2400">
                <a:solidFill>
                  <a:srgbClr val="0000FF"/>
                </a:solidFill>
                <a:latin typeface="Times New Roman" panose="02020603050405020304" pitchFamily="18" charset="0"/>
              </a:endParaRPr>
            </a:p>
          </p:txBody>
        </p:sp>
        <p:sp>
          <p:nvSpPr>
            <p:cNvPr id="50253" name="Rectangle 74"/>
            <p:cNvSpPr>
              <a:spLocks noChangeArrowheads="1"/>
            </p:cNvSpPr>
            <p:nvPr/>
          </p:nvSpPr>
          <p:spPr bwMode="auto">
            <a:xfrm>
              <a:off x="4416" y="1670"/>
              <a:ext cx="1011" cy="539"/>
            </a:xfrm>
            <a:prstGeom prst="rect">
              <a:avLst/>
            </a:prstGeom>
            <a:solidFill>
              <a:srgbClr val="FFFFFF"/>
            </a:solidFill>
            <a:ln w="0">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zh-CN" sz="2400">
                <a:solidFill>
                  <a:srgbClr val="0000FF"/>
                </a:solidFill>
                <a:latin typeface="Times New Roman" panose="02020603050405020304" pitchFamily="18" charset="0"/>
              </a:endParaRPr>
            </a:p>
          </p:txBody>
        </p:sp>
        <p:sp>
          <p:nvSpPr>
            <p:cNvPr id="50254" name="Rectangle 75"/>
            <p:cNvSpPr>
              <a:spLocks noChangeArrowheads="1"/>
            </p:cNvSpPr>
            <p:nvPr/>
          </p:nvSpPr>
          <p:spPr bwMode="auto">
            <a:xfrm>
              <a:off x="4456" y="1734"/>
              <a:ext cx="82" cy="77"/>
            </a:xfrm>
            <a:prstGeom prst="rect">
              <a:avLst/>
            </a:prstGeom>
            <a:solidFill>
              <a:srgbClr val="FFFFCC"/>
            </a:solidFill>
            <a:ln w="7938">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zh-CN" sz="2400">
                <a:solidFill>
                  <a:srgbClr val="0000FF"/>
                </a:solidFill>
                <a:latin typeface="Times New Roman" panose="02020603050405020304" pitchFamily="18" charset="0"/>
              </a:endParaRPr>
            </a:p>
          </p:txBody>
        </p:sp>
        <p:sp>
          <p:nvSpPr>
            <p:cNvPr id="50255" name="Rectangle 76"/>
            <p:cNvSpPr>
              <a:spLocks noChangeArrowheads="1"/>
            </p:cNvSpPr>
            <p:nvPr/>
          </p:nvSpPr>
          <p:spPr bwMode="auto">
            <a:xfrm>
              <a:off x="4556" y="1690"/>
              <a:ext cx="81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a:solidFill>
                    <a:srgbClr val="000000"/>
                  </a:solidFill>
                  <a:latin typeface="Arial" panose="020B0604020202020204" pitchFamily="34" charset="0"/>
                </a:rPr>
                <a:t>Profile-based</a:t>
              </a:r>
              <a:endParaRPr lang="en-US" altLang="zh-CN" sz="2400">
                <a:solidFill>
                  <a:srgbClr val="0000FF"/>
                </a:solidFill>
                <a:latin typeface="Times New Roman" panose="02020603050405020304" pitchFamily="18" charset="0"/>
              </a:endParaRPr>
            </a:p>
          </p:txBody>
        </p:sp>
        <p:sp>
          <p:nvSpPr>
            <p:cNvPr id="50256" name="Rectangle 77"/>
            <p:cNvSpPr>
              <a:spLocks noChangeArrowheads="1"/>
            </p:cNvSpPr>
            <p:nvPr/>
          </p:nvSpPr>
          <p:spPr bwMode="auto">
            <a:xfrm>
              <a:off x="4456" y="1913"/>
              <a:ext cx="82" cy="78"/>
            </a:xfrm>
            <a:prstGeom prst="rect">
              <a:avLst/>
            </a:prstGeom>
            <a:solidFill>
              <a:srgbClr val="993366"/>
            </a:solidFill>
            <a:ln w="7938">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zh-CN" sz="2400">
                <a:solidFill>
                  <a:srgbClr val="0000FF"/>
                </a:solidFill>
                <a:latin typeface="Times New Roman" panose="02020603050405020304" pitchFamily="18" charset="0"/>
              </a:endParaRPr>
            </a:p>
          </p:txBody>
        </p:sp>
        <p:sp>
          <p:nvSpPr>
            <p:cNvPr id="50257" name="Rectangle 78"/>
            <p:cNvSpPr>
              <a:spLocks noChangeArrowheads="1"/>
            </p:cNvSpPr>
            <p:nvPr/>
          </p:nvSpPr>
          <p:spPr bwMode="auto">
            <a:xfrm>
              <a:off x="4521" y="1869"/>
              <a:ext cx="8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a:solidFill>
                    <a:srgbClr val="000000"/>
                  </a:solidFill>
                  <a:latin typeface="Arial" charset="0"/>
                </a:rPr>
                <a:t> </a:t>
              </a:r>
              <a:r>
                <a:rPr lang="en-US" altLang="zh-CN" sz="1600">
                  <a:solidFill>
                    <a:srgbClr val="000000"/>
                  </a:solidFill>
                  <a:latin typeface="Arial" panose="020B0604020202020204" pitchFamily="34" charset="0"/>
                </a:rPr>
                <a:t>2-bit counter</a:t>
              </a:r>
              <a:endParaRPr lang="en-US" altLang="zh-CN" sz="2400">
                <a:solidFill>
                  <a:srgbClr val="0000FF"/>
                </a:solidFill>
                <a:latin typeface="Times New Roman" panose="02020603050405020304" pitchFamily="18" charset="0"/>
              </a:endParaRPr>
            </a:p>
          </p:txBody>
        </p:sp>
        <p:sp>
          <p:nvSpPr>
            <p:cNvPr id="50258" name="Rectangle 79"/>
            <p:cNvSpPr>
              <a:spLocks noChangeArrowheads="1"/>
            </p:cNvSpPr>
            <p:nvPr/>
          </p:nvSpPr>
          <p:spPr bwMode="auto">
            <a:xfrm>
              <a:off x="4456" y="2093"/>
              <a:ext cx="82" cy="77"/>
            </a:xfrm>
            <a:prstGeom prst="rect">
              <a:avLst/>
            </a:prstGeom>
            <a:solidFill>
              <a:srgbClr val="9999FF"/>
            </a:solidFill>
            <a:ln w="7938">
              <a:solidFill>
                <a:srgbClr val="000000"/>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zh-CN" sz="2400">
                <a:solidFill>
                  <a:srgbClr val="0000FF"/>
                </a:solidFill>
                <a:latin typeface="Times New Roman" panose="02020603050405020304" pitchFamily="18" charset="0"/>
              </a:endParaRPr>
            </a:p>
          </p:txBody>
        </p:sp>
        <p:sp>
          <p:nvSpPr>
            <p:cNvPr id="50259" name="Rectangle 80"/>
            <p:cNvSpPr>
              <a:spLocks noChangeArrowheads="1"/>
            </p:cNvSpPr>
            <p:nvPr/>
          </p:nvSpPr>
          <p:spPr bwMode="auto">
            <a:xfrm>
              <a:off x="4560" y="2049"/>
              <a:ext cx="739"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a:solidFill>
                    <a:srgbClr val="000000"/>
                  </a:solidFill>
                  <a:latin typeface="Arial" panose="020B0604020202020204" pitchFamily="34" charset="0"/>
                </a:rPr>
                <a:t>Tournament</a:t>
              </a:r>
              <a:endParaRPr lang="en-US" altLang="zh-CN" sz="2400">
                <a:solidFill>
                  <a:srgbClr val="0000FF"/>
                </a:solidFill>
                <a:latin typeface="Times New Roman" panose="02020603050405020304" pitchFamily="18" charset="0"/>
              </a:endParaRPr>
            </a:p>
          </p:txBody>
        </p:sp>
      </p:grpSp>
      <p:sp>
        <p:nvSpPr>
          <p:cNvPr id="50179" name="Rectangle 81"/>
          <p:cNvSpPr>
            <a:spLocks noGrp="1" noChangeArrowheads="1"/>
          </p:cNvSpPr>
          <p:nvPr>
            <p:ph type="title"/>
          </p:nvPr>
        </p:nvSpPr>
        <p:spPr>
          <a:xfrm>
            <a:off x="1385888" y="120650"/>
            <a:ext cx="7162800" cy="609600"/>
          </a:xfrm>
        </p:spPr>
        <p:txBody>
          <a:bodyPr/>
          <a:lstStyle/>
          <a:p>
            <a:r>
              <a:rPr lang="en-US" altLang="zh-CN" dirty="0">
                <a:latin typeface="Arial"/>
              </a:rPr>
              <a:t>Accuracy of Branch Prediction</a:t>
            </a:r>
          </a:p>
        </p:txBody>
      </p:sp>
      <p:sp>
        <p:nvSpPr>
          <p:cNvPr id="50180" name="Rectangle 82"/>
          <p:cNvSpPr>
            <a:spLocks noGrp="1" noChangeArrowheads="1"/>
          </p:cNvSpPr>
          <p:nvPr>
            <p:ph idx="1"/>
          </p:nvPr>
        </p:nvSpPr>
        <p:spPr>
          <a:xfrm>
            <a:off x="447675" y="5791200"/>
            <a:ext cx="7467600" cy="609600"/>
          </a:xfrm>
        </p:spPr>
        <p:txBody>
          <a:bodyPr/>
          <a:lstStyle/>
          <a:p>
            <a:pPr>
              <a:lnSpc>
                <a:spcPct val="80000"/>
              </a:lnSpc>
            </a:pPr>
            <a:r>
              <a:rPr lang="en-US" altLang="zh-CN" sz="2000">
                <a:latin typeface="Arial"/>
              </a:rPr>
              <a:t>Profile: branch profile from last execution</a:t>
            </a:r>
            <a:br>
              <a:rPr lang="en-US" altLang="zh-CN" sz="2000"/>
            </a:br>
            <a:r>
              <a:rPr lang="en-US" altLang="zh-CN" sz="2000">
                <a:latin typeface="Arial"/>
              </a:rPr>
              <a:t>(static in that is encoded in instruction, but profile)</a:t>
            </a:r>
          </a:p>
        </p:txBody>
      </p:sp>
      <p:sp>
        <p:nvSpPr>
          <p:cNvPr id="50181" name="Text Box 83"/>
          <p:cNvSpPr txBox="1">
            <a:spLocks noChangeArrowheads="1"/>
          </p:cNvSpPr>
          <p:nvPr/>
        </p:nvSpPr>
        <p:spPr bwMode="auto">
          <a:xfrm>
            <a:off x="7696200" y="5029200"/>
            <a:ext cx="10287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400" b="0">
                <a:solidFill>
                  <a:srgbClr val="0000FF"/>
                </a:solidFill>
                <a:latin typeface="Arial" panose="02020603050405020304" pitchFamily="18" charset="0"/>
              </a:rPr>
              <a:t>fig 3.40</a:t>
            </a:r>
          </a:p>
        </p:txBody>
      </p:sp>
    </p:spTree>
  </p:cSld>
  <p:clrMapOvr>
    <a:masterClrMapping/>
  </p:clrMapOvr>
  <p:transition spd="slow">
    <p:pull dir="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1506" name="Rectangle 2"/>
          <p:cNvSpPr>
            <a:spLocks noGrp="1" noRot="1" noChangeArrowheads="1"/>
          </p:cNvSpPr>
          <p:nvPr>
            <p:ph type="title"/>
          </p:nvPr>
        </p:nvSpPr>
        <p:spPr>
          <a:xfrm>
            <a:off x="1403648" y="116632"/>
            <a:ext cx="8107363" cy="766763"/>
          </a:xfrm>
        </p:spPr>
        <p:txBody>
          <a:bodyPr/>
          <a:lstStyle/>
          <a:p>
            <a:pPr eaLnBrk="1" hangingPunct="1"/>
            <a:r>
              <a:rPr lang="en-US" altLang="zh-CN" sz="4000" dirty="0">
                <a:latin typeface="Arial"/>
              </a:rPr>
              <a:t>Control Hazard (example P</a:t>
            </a:r>
            <a:r>
              <a:rPr lang="en-US" altLang="zh-CN" sz="4000" baseline="-25000" dirty="0">
                <a:latin typeface="Arial"/>
              </a:rPr>
              <a:t>A-25</a:t>
            </a:r>
            <a:r>
              <a:rPr lang="en-US" altLang="zh-CN" dirty="0">
                <a:latin typeface="Arial"/>
              </a:rPr>
              <a:t>)</a:t>
            </a:r>
          </a:p>
        </p:txBody>
      </p:sp>
      <p:sp>
        <p:nvSpPr>
          <p:cNvPr id="21507" name="Rectangle 3"/>
          <p:cNvSpPr>
            <a:spLocks noGrp="1" noRot="1" noChangeArrowheads="1"/>
          </p:cNvSpPr>
          <p:nvPr>
            <p:ph idx="1"/>
          </p:nvPr>
        </p:nvSpPr>
        <p:spPr>
          <a:xfrm>
            <a:off x="285750" y="1143000"/>
            <a:ext cx="8550275" cy="5040313"/>
          </a:xfrm>
        </p:spPr>
        <p:txBody>
          <a:bodyPr/>
          <a:lstStyle/>
          <a:p>
            <a:pPr eaLnBrk="1" hangingPunct="1">
              <a:lnSpc>
                <a:spcPct val="90000"/>
              </a:lnSpc>
            </a:pPr>
            <a:r>
              <a:rPr lang="en-US" altLang="zh-CN" sz="2800">
                <a:solidFill>
                  <a:srgbClr val="0000FF"/>
                </a:solidFill>
                <a:latin typeface="Arial"/>
              </a:rPr>
              <a:t>Flushing:</a:t>
            </a:r>
            <a:r>
              <a:rPr lang="en-US" altLang="zh-CN" sz="2800">
                <a:latin typeface="Arial"/>
              </a:rPr>
              <a:t> stall until the branch is resolved.</a:t>
            </a:r>
          </a:p>
          <a:p>
            <a:pPr lvl="1" eaLnBrk="1" hangingPunct="1">
              <a:lnSpc>
                <a:spcPct val="90000"/>
              </a:lnSpc>
            </a:pPr>
            <a:r>
              <a:rPr lang="en-US" altLang="zh-CN" sz="2400">
                <a:latin typeface="Arial"/>
              </a:rPr>
              <a:t>Stall  X  cycles  if  delay slots=x</a:t>
            </a:r>
          </a:p>
          <a:p>
            <a:pPr eaLnBrk="1" hangingPunct="1">
              <a:lnSpc>
                <a:spcPct val="90000"/>
              </a:lnSpc>
            </a:pPr>
            <a:r>
              <a:rPr lang="en-US" altLang="zh-CN" sz="2800">
                <a:solidFill>
                  <a:srgbClr val="0000FF"/>
                </a:solidFill>
                <a:latin typeface="Arial"/>
              </a:rPr>
              <a:t>Predict-not-taken:</a:t>
            </a:r>
          </a:p>
          <a:p>
            <a:pPr lvl="1" eaLnBrk="1" hangingPunct="1">
              <a:lnSpc>
                <a:spcPct val="90000"/>
              </a:lnSpc>
            </a:pPr>
            <a:r>
              <a:rPr lang="en-US" altLang="zh-CN" sz="2400">
                <a:latin typeface="Arial"/>
              </a:rPr>
              <a:t> Hardware takes all branches as not-taken, compiler need to put frequent case in the not-taken branch</a:t>
            </a:r>
          </a:p>
          <a:p>
            <a:pPr lvl="1" eaLnBrk="1" hangingPunct="1">
              <a:lnSpc>
                <a:spcPct val="90000"/>
              </a:lnSpc>
            </a:pPr>
            <a:r>
              <a:rPr lang="en-US" altLang="zh-CN" sz="2400">
                <a:latin typeface="Arial"/>
              </a:rPr>
              <a:t>Stall 0 cycles if not-taken,  stall X cycles if taken</a:t>
            </a:r>
          </a:p>
          <a:p>
            <a:pPr eaLnBrk="1" hangingPunct="1">
              <a:lnSpc>
                <a:spcPct val="90000"/>
              </a:lnSpc>
            </a:pPr>
            <a:r>
              <a:rPr lang="en-US" altLang="zh-CN" sz="2800">
                <a:solidFill>
                  <a:srgbClr val="0000FF"/>
                </a:solidFill>
                <a:latin typeface="Arial"/>
              </a:rPr>
              <a:t>Predict-taken:</a:t>
            </a:r>
            <a:r>
              <a:rPr lang="en-US" altLang="zh-CN" sz="2800">
                <a:latin typeface="Arial"/>
              </a:rPr>
              <a:t> </a:t>
            </a:r>
          </a:p>
          <a:p>
            <a:pPr lvl="1" eaLnBrk="1" hangingPunct="1">
              <a:lnSpc>
                <a:spcPct val="90000"/>
              </a:lnSpc>
            </a:pPr>
            <a:r>
              <a:rPr lang="en-US" altLang="zh-CN" sz="2400">
                <a:latin typeface="Arial"/>
              </a:rPr>
              <a:t>Hardware takes all branches as taken, can go forward only when get the branch target . Compiler need to put frequent case in the taken branch</a:t>
            </a:r>
          </a:p>
          <a:p>
            <a:pPr lvl="1" eaLnBrk="1" hangingPunct="1">
              <a:lnSpc>
                <a:spcPct val="90000"/>
              </a:lnSpc>
            </a:pPr>
            <a:r>
              <a:rPr lang="en-US" altLang="zh-CN" sz="2400">
                <a:latin typeface="Arial"/>
              </a:rPr>
              <a:t> Stall  y cycles waiting for branch target; stall X cycles if not taken.</a:t>
            </a:r>
          </a:p>
          <a:p>
            <a:pPr eaLnBrk="1" hangingPunct="1">
              <a:lnSpc>
                <a:spcPct val="90000"/>
              </a:lnSpc>
            </a:pPr>
            <a:r>
              <a:rPr lang="en-US" altLang="zh-CN" sz="2400">
                <a:solidFill>
                  <a:srgbClr val="0000FF"/>
                </a:solidFill>
                <a:latin typeface="Arial"/>
              </a:rPr>
              <a:t>Delayed Branch:</a:t>
            </a:r>
          </a:p>
        </p:txBody>
      </p:sp>
    </p:spTree>
  </p:cSld>
  <p:clrMapOvr>
    <a:masterClrMapping/>
  </p:clrMapOvr>
  <p:transition spd="slow">
    <p:pull dir="ru"/>
  </p:transition>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990600" y="228600"/>
            <a:ext cx="7162800" cy="1143000"/>
          </a:xfrm>
        </p:spPr>
        <p:txBody>
          <a:bodyPr/>
          <a:lstStyle/>
          <a:p>
            <a:r>
              <a:rPr lang="en-US" altLang="zh-CN">
                <a:latin typeface="Arial"/>
              </a:rPr>
              <a:t>Accuracy v. Size (SPEC89)</a:t>
            </a:r>
          </a:p>
        </p:txBody>
      </p:sp>
      <p:grpSp>
        <p:nvGrpSpPr>
          <p:cNvPr id="52227" name="Group 3"/>
          <p:cNvGrpSpPr>
            <a:grpSpLocks/>
          </p:cNvGrpSpPr>
          <p:nvPr/>
        </p:nvGrpSpPr>
        <p:grpSpPr bwMode="auto">
          <a:xfrm>
            <a:off x="1193800" y="4303713"/>
            <a:ext cx="7113588" cy="879475"/>
            <a:chOff x="752" y="2711"/>
            <a:chExt cx="4481" cy="554"/>
          </a:xfrm>
        </p:grpSpPr>
        <p:sp>
          <p:nvSpPr>
            <p:cNvPr id="53157" name="Line 4"/>
            <p:cNvSpPr>
              <a:spLocks noChangeShapeType="1"/>
            </p:cNvSpPr>
            <p:nvPr/>
          </p:nvSpPr>
          <p:spPr bwMode="auto">
            <a:xfrm>
              <a:off x="752" y="32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158" name="Line 5"/>
            <p:cNvSpPr>
              <a:spLocks noChangeShapeType="1"/>
            </p:cNvSpPr>
            <p:nvPr/>
          </p:nvSpPr>
          <p:spPr bwMode="auto">
            <a:xfrm>
              <a:off x="800" y="32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159" name="Line 6"/>
            <p:cNvSpPr>
              <a:spLocks noChangeShapeType="1"/>
            </p:cNvSpPr>
            <p:nvPr/>
          </p:nvSpPr>
          <p:spPr bwMode="auto">
            <a:xfrm>
              <a:off x="848" y="32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160" name="Line 7"/>
            <p:cNvSpPr>
              <a:spLocks noChangeShapeType="1"/>
            </p:cNvSpPr>
            <p:nvPr/>
          </p:nvSpPr>
          <p:spPr bwMode="auto">
            <a:xfrm>
              <a:off x="896" y="32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161" name="Line 8"/>
            <p:cNvSpPr>
              <a:spLocks noChangeShapeType="1"/>
            </p:cNvSpPr>
            <p:nvPr/>
          </p:nvSpPr>
          <p:spPr bwMode="auto">
            <a:xfrm>
              <a:off x="944" y="32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162" name="Line 9"/>
            <p:cNvSpPr>
              <a:spLocks noChangeShapeType="1"/>
            </p:cNvSpPr>
            <p:nvPr/>
          </p:nvSpPr>
          <p:spPr bwMode="auto">
            <a:xfrm>
              <a:off x="992" y="32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163" name="Line 10"/>
            <p:cNvSpPr>
              <a:spLocks noChangeShapeType="1"/>
            </p:cNvSpPr>
            <p:nvPr/>
          </p:nvSpPr>
          <p:spPr bwMode="auto">
            <a:xfrm>
              <a:off x="1040" y="32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164" name="Line 11"/>
            <p:cNvSpPr>
              <a:spLocks noChangeShapeType="1"/>
            </p:cNvSpPr>
            <p:nvPr/>
          </p:nvSpPr>
          <p:spPr bwMode="auto">
            <a:xfrm>
              <a:off x="1088" y="32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165" name="Line 12"/>
            <p:cNvSpPr>
              <a:spLocks noChangeShapeType="1"/>
            </p:cNvSpPr>
            <p:nvPr/>
          </p:nvSpPr>
          <p:spPr bwMode="auto">
            <a:xfrm>
              <a:off x="1136" y="32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166" name="Line 13"/>
            <p:cNvSpPr>
              <a:spLocks noChangeShapeType="1"/>
            </p:cNvSpPr>
            <p:nvPr/>
          </p:nvSpPr>
          <p:spPr bwMode="auto">
            <a:xfrm>
              <a:off x="1184" y="32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167" name="Line 14"/>
            <p:cNvSpPr>
              <a:spLocks noChangeShapeType="1"/>
            </p:cNvSpPr>
            <p:nvPr/>
          </p:nvSpPr>
          <p:spPr bwMode="auto">
            <a:xfrm>
              <a:off x="1232" y="32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168" name="Line 15"/>
            <p:cNvSpPr>
              <a:spLocks noChangeShapeType="1"/>
            </p:cNvSpPr>
            <p:nvPr/>
          </p:nvSpPr>
          <p:spPr bwMode="auto">
            <a:xfrm>
              <a:off x="1280" y="32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169" name="Line 16"/>
            <p:cNvSpPr>
              <a:spLocks noChangeShapeType="1"/>
            </p:cNvSpPr>
            <p:nvPr/>
          </p:nvSpPr>
          <p:spPr bwMode="auto">
            <a:xfrm>
              <a:off x="1328" y="32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170" name="Line 17"/>
            <p:cNvSpPr>
              <a:spLocks noChangeShapeType="1"/>
            </p:cNvSpPr>
            <p:nvPr/>
          </p:nvSpPr>
          <p:spPr bwMode="auto">
            <a:xfrm>
              <a:off x="1376" y="32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171" name="Line 18"/>
            <p:cNvSpPr>
              <a:spLocks noChangeShapeType="1"/>
            </p:cNvSpPr>
            <p:nvPr/>
          </p:nvSpPr>
          <p:spPr bwMode="auto">
            <a:xfrm>
              <a:off x="1424" y="32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172" name="Line 19"/>
            <p:cNvSpPr>
              <a:spLocks noChangeShapeType="1"/>
            </p:cNvSpPr>
            <p:nvPr/>
          </p:nvSpPr>
          <p:spPr bwMode="auto">
            <a:xfrm>
              <a:off x="1472" y="32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173" name="Line 20"/>
            <p:cNvSpPr>
              <a:spLocks noChangeShapeType="1"/>
            </p:cNvSpPr>
            <p:nvPr/>
          </p:nvSpPr>
          <p:spPr bwMode="auto">
            <a:xfrm>
              <a:off x="1520" y="32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174" name="Line 21"/>
            <p:cNvSpPr>
              <a:spLocks noChangeShapeType="1"/>
            </p:cNvSpPr>
            <p:nvPr/>
          </p:nvSpPr>
          <p:spPr bwMode="auto">
            <a:xfrm>
              <a:off x="1568" y="32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175" name="Line 22"/>
            <p:cNvSpPr>
              <a:spLocks noChangeShapeType="1"/>
            </p:cNvSpPr>
            <p:nvPr/>
          </p:nvSpPr>
          <p:spPr bwMode="auto">
            <a:xfrm>
              <a:off x="1616" y="32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176" name="Line 23"/>
            <p:cNvSpPr>
              <a:spLocks noChangeShapeType="1"/>
            </p:cNvSpPr>
            <p:nvPr/>
          </p:nvSpPr>
          <p:spPr bwMode="auto">
            <a:xfrm>
              <a:off x="1664" y="32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177" name="Line 24"/>
            <p:cNvSpPr>
              <a:spLocks noChangeShapeType="1"/>
            </p:cNvSpPr>
            <p:nvPr/>
          </p:nvSpPr>
          <p:spPr bwMode="auto">
            <a:xfrm>
              <a:off x="1712" y="32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178" name="Line 25"/>
            <p:cNvSpPr>
              <a:spLocks noChangeShapeType="1"/>
            </p:cNvSpPr>
            <p:nvPr/>
          </p:nvSpPr>
          <p:spPr bwMode="auto">
            <a:xfrm>
              <a:off x="1760" y="32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179" name="Line 26"/>
            <p:cNvSpPr>
              <a:spLocks noChangeShapeType="1"/>
            </p:cNvSpPr>
            <p:nvPr/>
          </p:nvSpPr>
          <p:spPr bwMode="auto">
            <a:xfrm>
              <a:off x="1808" y="32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180" name="Line 27"/>
            <p:cNvSpPr>
              <a:spLocks noChangeShapeType="1"/>
            </p:cNvSpPr>
            <p:nvPr/>
          </p:nvSpPr>
          <p:spPr bwMode="auto">
            <a:xfrm>
              <a:off x="1856" y="32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181" name="Line 28"/>
            <p:cNvSpPr>
              <a:spLocks noChangeShapeType="1"/>
            </p:cNvSpPr>
            <p:nvPr/>
          </p:nvSpPr>
          <p:spPr bwMode="auto">
            <a:xfrm>
              <a:off x="1904" y="32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182" name="Line 29"/>
            <p:cNvSpPr>
              <a:spLocks noChangeShapeType="1"/>
            </p:cNvSpPr>
            <p:nvPr/>
          </p:nvSpPr>
          <p:spPr bwMode="auto">
            <a:xfrm>
              <a:off x="1952" y="32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183" name="Line 30"/>
            <p:cNvSpPr>
              <a:spLocks noChangeShapeType="1"/>
            </p:cNvSpPr>
            <p:nvPr/>
          </p:nvSpPr>
          <p:spPr bwMode="auto">
            <a:xfrm>
              <a:off x="2000" y="32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184" name="Line 31"/>
            <p:cNvSpPr>
              <a:spLocks noChangeShapeType="1"/>
            </p:cNvSpPr>
            <p:nvPr/>
          </p:nvSpPr>
          <p:spPr bwMode="auto">
            <a:xfrm>
              <a:off x="2048" y="32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185" name="Line 32"/>
            <p:cNvSpPr>
              <a:spLocks noChangeShapeType="1"/>
            </p:cNvSpPr>
            <p:nvPr/>
          </p:nvSpPr>
          <p:spPr bwMode="auto">
            <a:xfrm>
              <a:off x="2096" y="32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186" name="Line 33"/>
            <p:cNvSpPr>
              <a:spLocks noChangeShapeType="1"/>
            </p:cNvSpPr>
            <p:nvPr/>
          </p:nvSpPr>
          <p:spPr bwMode="auto">
            <a:xfrm>
              <a:off x="2144" y="32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187" name="Line 34"/>
            <p:cNvSpPr>
              <a:spLocks noChangeShapeType="1"/>
            </p:cNvSpPr>
            <p:nvPr/>
          </p:nvSpPr>
          <p:spPr bwMode="auto">
            <a:xfrm>
              <a:off x="2192" y="32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188" name="Line 35"/>
            <p:cNvSpPr>
              <a:spLocks noChangeShapeType="1"/>
            </p:cNvSpPr>
            <p:nvPr/>
          </p:nvSpPr>
          <p:spPr bwMode="auto">
            <a:xfrm>
              <a:off x="2240" y="32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189" name="Line 36"/>
            <p:cNvSpPr>
              <a:spLocks noChangeShapeType="1"/>
            </p:cNvSpPr>
            <p:nvPr/>
          </p:nvSpPr>
          <p:spPr bwMode="auto">
            <a:xfrm>
              <a:off x="2288" y="32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190" name="Line 37"/>
            <p:cNvSpPr>
              <a:spLocks noChangeShapeType="1"/>
            </p:cNvSpPr>
            <p:nvPr/>
          </p:nvSpPr>
          <p:spPr bwMode="auto">
            <a:xfrm>
              <a:off x="2336" y="32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191" name="Line 38"/>
            <p:cNvSpPr>
              <a:spLocks noChangeShapeType="1"/>
            </p:cNvSpPr>
            <p:nvPr/>
          </p:nvSpPr>
          <p:spPr bwMode="auto">
            <a:xfrm>
              <a:off x="2384" y="32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192" name="Line 39"/>
            <p:cNvSpPr>
              <a:spLocks noChangeShapeType="1"/>
            </p:cNvSpPr>
            <p:nvPr/>
          </p:nvSpPr>
          <p:spPr bwMode="auto">
            <a:xfrm>
              <a:off x="2432" y="32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193" name="Line 40"/>
            <p:cNvSpPr>
              <a:spLocks noChangeShapeType="1"/>
            </p:cNvSpPr>
            <p:nvPr/>
          </p:nvSpPr>
          <p:spPr bwMode="auto">
            <a:xfrm>
              <a:off x="2480" y="32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194" name="Line 41"/>
            <p:cNvSpPr>
              <a:spLocks noChangeShapeType="1"/>
            </p:cNvSpPr>
            <p:nvPr/>
          </p:nvSpPr>
          <p:spPr bwMode="auto">
            <a:xfrm>
              <a:off x="2528" y="32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195" name="Line 42"/>
            <p:cNvSpPr>
              <a:spLocks noChangeShapeType="1"/>
            </p:cNvSpPr>
            <p:nvPr/>
          </p:nvSpPr>
          <p:spPr bwMode="auto">
            <a:xfrm>
              <a:off x="2576" y="32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196" name="Line 43"/>
            <p:cNvSpPr>
              <a:spLocks noChangeShapeType="1"/>
            </p:cNvSpPr>
            <p:nvPr/>
          </p:nvSpPr>
          <p:spPr bwMode="auto">
            <a:xfrm>
              <a:off x="2624" y="32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197" name="Line 44"/>
            <p:cNvSpPr>
              <a:spLocks noChangeShapeType="1"/>
            </p:cNvSpPr>
            <p:nvPr/>
          </p:nvSpPr>
          <p:spPr bwMode="auto">
            <a:xfrm>
              <a:off x="2672" y="32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198" name="Line 45"/>
            <p:cNvSpPr>
              <a:spLocks noChangeShapeType="1"/>
            </p:cNvSpPr>
            <p:nvPr/>
          </p:nvSpPr>
          <p:spPr bwMode="auto">
            <a:xfrm>
              <a:off x="2720" y="3264"/>
              <a:ext cx="17"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199" name="Line 46"/>
            <p:cNvSpPr>
              <a:spLocks noChangeShapeType="1"/>
            </p:cNvSpPr>
            <p:nvPr/>
          </p:nvSpPr>
          <p:spPr bwMode="auto">
            <a:xfrm>
              <a:off x="2769" y="32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00" name="Line 47"/>
            <p:cNvSpPr>
              <a:spLocks noChangeShapeType="1"/>
            </p:cNvSpPr>
            <p:nvPr/>
          </p:nvSpPr>
          <p:spPr bwMode="auto">
            <a:xfrm>
              <a:off x="2817" y="32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01" name="Line 48"/>
            <p:cNvSpPr>
              <a:spLocks noChangeShapeType="1"/>
            </p:cNvSpPr>
            <p:nvPr/>
          </p:nvSpPr>
          <p:spPr bwMode="auto">
            <a:xfrm>
              <a:off x="2865" y="32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02" name="Line 49"/>
            <p:cNvSpPr>
              <a:spLocks noChangeShapeType="1"/>
            </p:cNvSpPr>
            <p:nvPr/>
          </p:nvSpPr>
          <p:spPr bwMode="auto">
            <a:xfrm>
              <a:off x="2913" y="32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03" name="Line 50"/>
            <p:cNvSpPr>
              <a:spLocks noChangeShapeType="1"/>
            </p:cNvSpPr>
            <p:nvPr/>
          </p:nvSpPr>
          <p:spPr bwMode="auto">
            <a:xfrm>
              <a:off x="2961" y="32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04" name="Line 51"/>
            <p:cNvSpPr>
              <a:spLocks noChangeShapeType="1"/>
            </p:cNvSpPr>
            <p:nvPr/>
          </p:nvSpPr>
          <p:spPr bwMode="auto">
            <a:xfrm>
              <a:off x="3009" y="32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05" name="Line 52"/>
            <p:cNvSpPr>
              <a:spLocks noChangeShapeType="1"/>
            </p:cNvSpPr>
            <p:nvPr/>
          </p:nvSpPr>
          <p:spPr bwMode="auto">
            <a:xfrm>
              <a:off x="3057" y="32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06" name="Line 53"/>
            <p:cNvSpPr>
              <a:spLocks noChangeShapeType="1"/>
            </p:cNvSpPr>
            <p:nvPr/>
          </p:nvSpPr>
          <p:spPr bwMode="auto">
            <a:xfrm>
              <a:off x="3105" y="32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07" name="Line 54"/>
            <p:cNvSpPr>
              <a:spLocks noChangeShapeType="1"/>
            </p:cNvSpPr>
            <p:nvPr/>
          </p:nvSpPr>
          <p:spPr bwMode="auto">
            <a:xfrm>
              <a:off x="3153" y="32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08" name="Line 55"/>
            <p:cNvSpPr>
              <a:spLocks noChangeShapeType="1"/>
            </p:cNvSpPr>
            <p:nvPr/>
          </p:nvSpPr>
          <p:spPr bwMode="auto">
            <a:xfrm>
              <a:off x="3201" y="32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09" name="Line 56"/>
            <p:cNvSpPr>
              <a:spLocks noChangeShapeType="1"/>
            </p:cNvSpPr>
            <p:nvPr/>
          </p:nvSpPr>
          <p:spPr bwMode="auto">
            <a:xfrm>
              <a:off x="3249" y="32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10" name="Line 57"/>
            <p:cNvSpPr>
              <a:spLocks noChangeShapeType="1"/>
            </p:cNvSpPr>
            <p:nvPr/>
          </p:nvSpPr>
          <p:spPr bwMode="auto">
            <a:xfrm>
              <a:off x="3297" y="32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11" name="Line 58"/>
            <p:cNvSpPr>
              <a:spLocks noChangeShapeType="1"/>
            </p:cNvSpPr>
            <p:nvPr/>
          </p:nvSpPr>
          <p:spPr bwMode="auto">
            <a:xfrm>
              <a:off x="3345" y="32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12" name="Line 59"/>
            <p:cNvSpPr>
              <a:spLocks noChangeShapeType="1"/>
            </p:cNvSpPr>
            <p:nvPr/>
          </p:nvSpPr>
          <p:spPr bwMode="auto">
            <a:xfrm>
              <a:off x="3393" y="32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13" name="Line 60"/>
            <p:cNvSpPr>
              <a:spLocks noChangeShapeType="1"/>
            </p:cNvSpPr>
            <p:nvPr/>
          </p:nvSpPr>
          <p:spPr bwMode="auto">
            <a:xfrm>
              <a:off x="3441" y="32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14" name="Line 61"/>
            <p:cNvSpPr>
              <a:spLocks noChangeShapeType="1"/>
            </p:cNvSpPr>
            <p:nvPr/>
          </p:nvSpPr>
          <p:spPr bwMode="auto">
            <a:xfrm>
              <a:off x="3489" y="32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15" name="Line 62"/>
            <p:cNvSpPr>
              <a:spLocks noChangeShapeType="1"/>
            </p:cNvSpPr>
            <p:nvPr/>
          </p:nvSpPr>
          <p:spPr bwMode="auto">
            <a:xfrm>
              <a:off x="3537" y="32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16" name="Line 63"/>
            <p:cNvSpPr>
              <a:spLocks noChangeShapeType="1"/>
            </p:cNvSpPr>
            <p:nvPr/>
          </p:nvSpPr>
          <p:spPr bwMode="auto">
            <a:xfrm>
              <a:off x="3585" y="32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17" name="Line 64"/>
            <p:cNvSpPr>
              <a:spLocks noChangeShapeType="1"/>
            </p:cNvSpPr>
            <p:nvPr/>
          </p:nvSpPr>
          <p:spPr bwMode="auto">
            <a:xfrm>
              <a:off x="3633" y="32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18" name="Line 65"/>
            <p:cNvSpPr>
              <a:spLocks noChangeShapeType="1"/>
            </p:cNvSpPr>
            <p:nvPr/>
          </p:nvSpPr>
          <p:spPr bwMode="auto">
            <a:xfrm>
              <a:off x="3681" y="32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19" name="Line 66"/>
            <p:cNvSpPr>
              <a:spLocks noChangeShapeType="1"/>
            </p:cNvSpPr>
            <p:nvPr/>
          </p:nvSpPr>
          <p:spPr bwMode="auto">
            <a:xfrm>
              <a:off x="3729" y="32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20" name="Line 67"/>
            <p:cNvSpPr>
              <a:spLocks noChangeShapeType="1"/>
            </p:cNvSpPr>
            <p:nvPr/>
          </p:nvSpPr>
          <p:spPr bwMode="auto">
            <a:xfrm>
              <a:off x="3777" y="32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21" name="Line 68"/>
            <p:cNvSpPr>
              <a:spLocks noChangeShapeType="1"/>
            </p:cNvSpPr>
            <p:nvPr/>
          </p:nvSpPr>
          <p:spPr bwMode="auto">
            <a:xfrm>
              <a:off x="3825" y="32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22" name="Line 69"/>
            <p:cNvSpPr>
              <a:spLocks noChangeShapeType="1"/>
            </p:cNvSpPr>
            <p:nvPr/>
          </p:nvSpPr>
          <p:spPr bwMode="auto">
            <a:xfrm>
              <a:off x="3873" y="32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23" name="Line 70"/>
            <p:cNvSpPr>
              <a:spLocks noChangeShapeType="1"/>
            </p:cNvSpPr>
            <p:nvPr/>
          </p:nvSpPr>
          <p:spPr bwMode="auto">
            <a:xfrm>
              <a:off x="3921" y="32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24" name="Line 71"/>
            <p:cNvSpPr>
              <a:spLocks noChangeShapeType="1"/>
            </p:cNvSpPr>
            <p:nvPr/>
          </p:nvSpPr>
          <p:spPr bwMode="auto">
            <a:xfrm>
              <a:off x="3969" y="32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25" name="Line 72"/>
            <p:cNvSpPr>
              <a:spLocks noChangeShapeType="1"/>
            </p:cNvSpPr>
            <p:nvPr/>
          </p:nvSpPr>
          <p:spPr bwMode="auto">
            <a:xfrm>
              <a:off x="4017" y="32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26" name="Line 73"/>
            <p:cNvSpPr>
              <a:spLocks noChangeShapeType="1"/>
            </p:cNvSpPr>
            <p:nvPr/>
          </p:nvSpPr>
          <p:spPr bwMode="auto">
            <a:xfrm>
              <a:off x="4065" y="32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27" name="Line 74"/>
            <p:cNvSpPr>
              <a:spLocks noChangeShapeType="1"/>
            </p:cNvSpPr>
            <p:nvPr/>
          </p:nvSpPr>
          <p:spPr bwMode="auto">
            <a:xfrm>
              <a:off x="4113" y="32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28" name="Line 75"/>
            <p:cNvSpPr>
              <a:spLocks noChangeShapeType="1"/>
            </p:cNvSpPr>
            <p:nvPr/>
          </p:nvSpPr>
          <p:spPr bwMode="auto">
            <a:xfrm>
              <a:off x="4161" y="32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29" name="Line 76"/>
            <p:cNvSpPr>
              <a:spLocks noChangeShapeType="1"/>
            </p:cNvSpPr>
            <p:nvPr/>
          </p:nvSpPr>
          <p:spPr bwMode="auto">
            <a:xfrm>
              <a:off x="4209" y="32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30" name="Line 77"/>
            <p:cNvSpPr>
              <a:spLocks noChangeShapeType="1"/>
            </p:cNvSpPr>
            <p:nvPr/>
          </p:nvSpPr>
          <p:spPr bwMode="auto">
            <a:xfrm>
              <a:off x="4257" y="32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31" name="Line 78"/>
            <p:cNvSpPr>
              <a:spLocks noChangeShapeType="1"/>
            </p:cNvSpPr>
            <p:nvPr/>
          </p:nvSpPr>
          <p:spPr bwMode="auto">
            <a:xfrm>
              <a:off x="4305" y="32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32" name="Line 79"/>
            <p:cNvSpPr>
              <a:spLocks noChangeShapeType="1"/>
            </p:cNvSpPr>
            <p:nvPr/>
          </p:nvSpPr>
          <p:spPr bwMode="auto">
            <a:xfrm>
              <a:off x="4353" y="32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33" name="Line 80"/>
            <p:cNvSpPr>
              <a:spLocks noChangeShapeType="1"/>
            </p:cNvSpPr>
            <p:nvPr/>
          </p:nvSpPr>
          <p:spPr bwMode="auto">
            <a:xfrm>
              <a:off x="4401" y="32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34" name="Line 81"/>
            <p:cNvSpPr>
              <a:spLocks noChangeShapeType="1"/>
            </p:cNvSpPr>
            <p:nvPr/>
          </p:nvSpPr>
          <p:spPr bwMode="auto">
            <a:xfrm>
              <a:off x="4449" y="32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35" name="Line 82"/>
            <p:cNvSpPr>
              <a:spLocks noChangeShapeType="1"/>
            </p:cNvSpPr>
            <p:nvPr/>
          </p:nvSpPr>
          <p:spPr bwMode="auto">
            <a:xfrm>
              <a:off x="4497" y="32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36" name="Line 83"/>
            <p:cNvSpPr>
              <a:spLocks noChangeShapeType="1"/>
            </p:cNvSpPr>
            <p:nvPr/>
          </p:nvSpPr>
          <p:spPr bwMode="auto">
            <a:xfrm>
              <a:off x="4545" y="32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37" name="Line 84"/>
            <p:cNvSpPr>
              <a:spLocks noChangeShapeType="1"/>
            </p:cNvSpPr>
            <p:nvPr/>
          </p:nvSpPr>
          <p:spPr bwMode="auto">
            <a:xfrm>
              <a:off x="4593" y="32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38" name="Line 85"/>
            <p:cNvSpPr>
              <a:spLocks noChangeShapeType="1"/>
            </p:cNvSpPr>
            <p:nvPr/>
          </p:nvSpPr>
          <p:spPr bwMode="auto">
            <a:xfrm>
              <a:off x="4641" y="32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39" name="Line 86"/>
            <p:cNvSpPr>
              <a:spLocks noChangeShapeType="1"/>
            </p:cNvSpPr>
            <p:nvPr/>
          </p:nvSpPr>
          <p:spPr bwMode="auto">
            <a:xfrm>
              <a:off x="4689" y="32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40" name="Line 87"/>
            <p:cNvSpPr>
              <a:spLocks noChangeShapeType="1"/>
            </p:cNvSpPr>
            <p:nvPr/>
          </p:nvSpPr>
          <p:spPr bwMode="auto">
            <a:xfrm>
              <a:off x="4737" y="32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41" name="Line 88"/>
            <p:cNvSpPr>
              <a:spLocks noChangeShapeType="1"/>
            </p:cNvSpPr>
            <p:nvPr/>
          </p:nvSpPr>
          <p:spPr bwMode="auto">
            <a:xfrm>
              <a:off x="4785" y="32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42" name="Line 89"/>
            <p:cNvSpPr>
              <a:spLocks noChangeShapeType="1"/>
            </p:cNvSpPr>
            <p:nvPr/>
          </p:nvSpPr>
          <p:spPr bwMode="auto">
            <a:xfrm>
              <a:off x="4833" y="32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43" name="Line 90"/>
            <p:cNvSpPr>
              <a:spLocks noChangeShapeType="1"/>
            </p:cNvSpPr>
            <p:nvPr/>
          </p:nvSpPr>
          <p:spPr bwMode="auto">
            <a:xfrm>
              <a:off x="4881" y="32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44" name="Line 91"/>
            <p:cNvSpPr>
              <a:spLocks noChangeShapeType="1"/>
            </p:cNvSpPr>
            <p:nvPr/>
          </p:nvSpPr>
          <p:spPr bwMode="auto">
            <a:xfrm>
              <a:off x="4929" y="32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45" name="Line 92"/>
            <p:cNvSpPr>
              <a:spLocks noChangeShapeType="1"/>
            </p:cNvSpPr>
            <p:nvPr/>
          </p:nvSpPr>
          <p:spPr bwMode="auto">
            <a:xfrm>
              <a:off x="4977" y="32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46" name="Line 93"/>
            <p:cNvSpPr>
              <a:spLocks noChangeShapeType="1"/>
            </p:cNvSpPr>
            <p:nvPr/>
          </p:nvSpPr>
          <p:spPr bwMode="auto">
            <a:xfrm>
              <a:off x="5025" y="32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47" name="Line 94"/>
            <p:cNvSpPr>
              <a:spLocks noChangeShapeType="1"/>
            </p:cNvSpPr>
            <p:nvPr/>
          </p:nvSpPr>
          <p:spPr bwMode="auto">
            <a:xfrm>
              <a:off x="5073" y="32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48" name="Line 95"/>
            <p:cNvSpPr>
              <a:spLocks noChangeShapeType="1"/>
            </p:cNvSpPr>
            <p:nvPr/>
          </p:nvSpPr>
          <p:spPr bwMode="auto">
            <a:xfrm>
              <a:off x="5121" y="32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49" name="Line 96"/>
            <p:cNvSpPr>
              <a:spLocks noChangeShapeType="1"/>
            </p:cNvSpPr>
            <p:nvPr/>
          </p:nvSpPr>
          <p:spPr bwMode="auto">
            <a:xfrm>
              <a:off x="5169" y="32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50" name="Line 97"/>
            <p:cNvSpPr>
              <a:spLocks noChangeShapeType="1"/>
            </p:cNvSpPr>
            <p:nvPr/>
          </p:nvSpPr>
          <p:spPr bwMode="auto">
            <a:xfrm>
              <a:off x="5217" y="326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51" name="Line 98"/>
            <p:cNvSpPr>
              <a:spLocks noChangeShapeType="1"/>
            </p:cNvSpPr>
            <p:nvPr/>
          </p:nvSpPr>
          <p:spPr bwMode="auto">
            <a:xfrm>
              <a:off x="752" y="298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52" name="Line 99"/>
            <p:cNvSpPr>
              <a:spLocks noChangeShapeType="1"/>
            </p:cNvSpPr>
            <p:nvPr/>
          </p:nvSpPr>
          <p:spPr bwMode="auto">
            <a:xfrm>
              <a:off x="800" y="298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53" name="Line 100"/>
            <p:cNvSpPr>
              <a:spLocks noChangeShapeType="1"/>
            </p:cNvSpPr>
            <p:nvPr/>
          </p:nvSpPr>
          <p:spPr bwMode="auto">
            <a:xfrm>
              <a:off x="848" y="298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54" name="Line 101"/>
            <p:cNvSpPr>
              <a:spLocks noChangeShapeType="1"/>
            </p:cNvSpPr>
            <p:nvPr/>
          </p:nvSpPr>
          <p:spPr bwMode="auto">
            <a:xfrm>
              <a:off x="896" y="298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55" name="Line 102"/>
            <p:cNvSpPr>
              <a:spLocks noChangeShapeType="1"/>
            </p:cNvSpPr>
            <p:nvPr/>
          </p:nvSpPr>
          <p:spPr bwMode="auto">
            <a:xfrm>
              <a:off x="944" y="298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56" name="Line 103"/>
            <p:cNvSpPr>
              <a:spLocks noChangeShapeType="1"/>
            </p:cNvSpPr>
            <p:nvPr/>
          </p:nvSpPr>
          <p:spPr bwMode="auto">
            <a:xfrm>
              <a:off x="992" y="298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57" name="Line 104"/>
            <p:cNvSpPr>
              <a:spLocks noChangeShapeType="1"/>
            </p:cNvSpPr>
            <p:nvPr/>
          </p:nvSpPr>
          <p:spPr bwMode="auto">
            <a:xfrm>
              <a:off x="1040" y="298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58" name="Line 105"/>
            <p:cNvSpPr>
              <a:spLocks noChangeShapeType="1"/>
            </p:cNvSpPr>
            <p:nvPr/>
          </p:nvSpPr>
          <p:spPr bwMode="auto">
            <a:xfrm>
              <a:off x="1088" y="298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59" name="Line 106"/>
            <p:cNvSpPr>
              <a:spLocks noChangeShapeType="1"/>
            </p:cNvSpPr>
            <p:nvPr/>
          </p:nvSpPr>
          <p:spPr bwMode="auto">
            <a:xfrm>
              <a:off x="1136" y="298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0" name="Line 107"/>
            <p:cNvSpPr>
              <a:spLocks noChangeShapeType="1"/>
            </p:cNvSpPr>
            <p:nvPr/>
          </p:nvSpPr>
          <p:spPr bwMode="auto">
            <a:xfrm>
              <a:off x="1184" y="298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1" name="Line 108"/>
            <p:cNvSpPr>
              <a:spLocks noChangeShapeType="1"/>
            </p:cNvSpPr>
            <p:nvPr/>
          </p:nvSpPr>
          <p:spPr bwMode="auto">
            <a:xfrm>
              <a:off x="1232" y="298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2" name="Line 109"/>
            <p:cNvSpPr>
              <a:spLocks noChangeShapeType="1"/>
            </p:cNvSpPr>
            <p:nvPr/>
          </p:nvSpPr>
          <p:spPr bwMode="auto">
            <a:xfrm>
              <a:off x="1280" y="298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3" name="Line 110"/>
            <p:cNvSpPr>
              <a:spLocks noChangeShapeType="1"/>
            </p:cNvSpPr>
            <p:nvPr/>
          </p:nvSpPr>
          <p:spPr bwMode="auto">
            <a:xfrm>
              <a:off x="1328" y="298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4" name="Line 111"/>
            <p:cNvSpPr>
              <a:spLocks noChangeShapeType="1"/>
            </p:cNvSpPr>
            <p:nvPr/>
          </p:nvSpPr>
          <p:spPr bwMode="auto">
            <a:xfrm>
              <a:off x="1376" y="298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5" name="Line 112"/>
            <p:cNvSpPr>
              <a:spLocks noChangeShapeType="1"/>
            </p:cNvSpPr>
            <p:nvPr/>
          </p:nvSpPr>
          <p:spPr bwMode="auto">
            <a:xfrm>
              <a:off x="1424" y="298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6" name="Line 113"/>
            <p:cNvSpPr>
              <a:spLocks noChangeShapeType="1"/>
            </p:cNvSpPr>
            <p:nvPr/>
          </p:nvSpPr>
          <p:spPr bwMode="auto">
            <a:xfrm>
              <a:off x="1472" y="298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7" name="Line 114"/>
            <p:cNvSpPr>
              <a:spLocks noChangeShapeType="1"/>
            </p:cNvSpPr>
            <p:nvPr/>
          </p:nvSpPr>
          <p:spPr bwMode="auto">
            <a:xfrm>
              <a:off x="1520" y="298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8" name="Line 115"/>
            <p:cNvSpPr>
              <a:spLocks noChangeShapeType="1"/>
            </p:cNvSpPr>
            <p:nvPr/>
          </p:nvSpPr>
          <p:spPr bwMode="auto">
            <a:xfrm>
              <a:off x="1568" y="298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9" name="Line 116"/>
            <p:cNvSpPr>
              <a:spLocks noChangeShapeType="1"/>
            </p:cNvSpPr>
            <p:nvPr/>
          </p:nvSpPr>
          <p:spPr bwMode="auto">
            <a:xfrm>
              <a:off x="1616" y="298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0" name="Line 117"/>
            <p:cNvSpPr>
              <a:spLocks noChangeShapeType="1"/>
            </p:cNvSpPr>
            <p:nvPr/>
          </p:nvSpPr>
          <p:spPr bwMode="auto">
            <a:xfrm>
              <a:off x="1664" y="298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1" name="Line 118"/>
            <p:cNvSpPr>
              <a:spLocks noChangeShapeType="1"/>
            </p:cNvSpPr>
            <p:nvPr/>
          </p:nvSpPr>
          <p:spPr bwMode="auto">
            <a:xfrm>
              <a:off x="1712" y="298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2" name="Line 119"/>
            <p:cNvSpPr>
              <a:spLocks noChangeShapeType="1"/>
            </p:cNvSpPr>
            <p:nvPr/>
          </p:nvSpPr>
          <p:spPr bwMode="auto">
            <a:xfrm>
              <a:off x="1760" y="298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3" name="Line 120"/>
            <p:cNvSpPr>
              <a:spLocks noChangeShapeType="1"/>
            </p:cNvSpPr>
            <p:nvPr/>
          </p:nvSpPr>
          <p:spPr bwMode="auto">
            <a:xfrm>
              <a:off x="1808" y="298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4" name="Line 121"/>
            <p:cNvSpPr>
              <a:spLocks noChangeShapeType="1"/>
            </p:cNvSpPr>
            <p:nvPr/>
          </p:nvSpPr>
          <p:spPr bwMode="auto">
            <a:xfrm>
              <a:off x="1856" y="298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5" name="Line 122"/>
            <p:cNvSpPr>
              <a:spLocks noChangeShapeType="1"/>
            </p:cNvSpPr>
            <p:nvPr/>
          </p:nvSpPr>
          <p:spPr bwMode="auto">
            <a:xfrm>
              <a:off x="1904" y="298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6" name="Line 123"/>
            <p:cNvSpPr>
              <a:spLocks noChangeShapeType="1"/>
            </p:cNvSpPr>
            <p:nvPr/>
          </p:nvSpPr>
          <p:spPr bwMode="auto">
            <a:xfrm>
              <a:off x="1952" y="298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7" name="Line 124"/>
            <p:cNvSpPr>
              <a:spLocks noChangeShapeType="1"/>
            </p:cNvSpPr>
            <p:nvPr/>
          </p:nvSpPr>
          <p:spPr bwMode="auto">
            <a:xfrm>
              <a:off x="2000" y="298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8" name="Line 125"/>
            <p:cNvSpPr>
              <a:spLocks noChangeShapeType="1"/>
            </p:cNvSpPr>
            <p:nvPr/>
          </p:nvSpPr>
          <p:spPr bwMode="auto">
            <a:xfrm>
              <a:off x="2048" y="298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9" name="Line 126"/>
            <p:cNvSpPr>
              <a:spLocks noChangeShapeType="1"/>
            </p:cNvSpPr>
            <p:nvPr/>
          </p:nvSpPr>
          <p:spPr bwMode="auto">
            <a:xfrm>
              <a:off x="2096" y="298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80" name="Line 127"/>
            <p:cNvSpPr>
              <a:spLocks noChangeShapeType="1"/>
            </p:cNvSpPr>
            <p:nvPr/>
          </p:nvSpPr>
          <p:spPr bwMode="auto">
            <a:xfrm>
              <a:off x="2144" y="298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81" name="Line 128"/>
            <p:cNvSpPr>
              <a:spLocks noChangeShapeType="1"/>
            </p:cNvSpPr>
            <p:nvPr/>
          </p:nvSpPr>
          <p:spPr bwMode="auto">
            <a:xfrm>
              <a:off x="2192" y="298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82" name="Line 129"/>
            <p:cNvSpPr>
              <a:spLocks noChangeShapeType="1"/>
            </p:cNvSpPr>
            <p:nvPr/>
          </p:nvSpPr>
          <p:spPr bwMode="auto">
            <a:xfrm>
              <a:off x="2240" y="298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83" name="Line 130"/>
            <p:cNvSpPr>
              <a:spLocks noChangeShapeType="1"/>
            </p:cNvSpPr>
            <p:nvPr/>
          </p:nvSpPr>
          <p:spPr bwMode="auto">
            <a:xfrm>
              <a:off x="2288" y="298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84" name="Line 131"/>
            <p:cNvSpPr>
              <a:spLocks noChangeShapeType="1"/>
            </p:cNvSpPr>
            <p:nvPr/>
          </p:nvSpPr>
          <p:spPr bwMode="auto">
            <a:xfrm>
              <a:off x="2336" y="298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85" name="Line 132"/>
            <p:cNvSpPr>
              <a:spLocks noChangeShapeType="1"/>
            </p:cNvSpPr>
            <p:nvPr/>
          </p:nvSpPr>
          <p:spPr bwMode="auto">
            <a:xfrm>
              <a:off x="2384" y="298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86" name="Line 133"/>
            <p:cNvSpPr>
              <a:spLocks noChangeShapeType="1"/>
            </p:cNvSpPr>
            <p:nvPr/>
          </p:nvSpPr>
          <p:spPr bwMode="auto">
            <a:xfrm>
              <a:off x="2432" y="298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87" name="Line 134"/>
            <p:cNvSpPr>
              <a:spLocks noChangeShapeType="1"/>
            </p:cNvSpPr>
            <p:nvPr/>
          </p:nvSpPr>
          <p:spPr bwMode="auto">
            <a:xfrm>
              <a:off x="2480" y="298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88" name="Line 135"/>
            <p:cNvSpPr>
              <a:spLocks noChangeShapeType="1"/>
            </p:cNvSpPr>
            <p:nvPr/>
          </p:nvSpPr>
          <p:spPr bwMode="auto">
            <a:xfrm>
              <a:off x="2528" y="298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89" name="Line 136"/>
            <p:cNvSpPr>
              <a:spLocks noChangeShapeType="1"/>
            </p:cNvSpPr>
            <p:nvPr/>
          </p:nvSpPr>
          <p:spPr bwMode="auto">
            <a:xfrm>
              <a:off x="2576" y="298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90" name="Line 137"/>
            <p:cNvSpPr>
              <a:spLocks noChangeShapeType="1"/>
            </p:cNvSpPr>
            <p:nvPr/>
          </p:nvSpPr>
          <p:spPr bwMode="auto">
            <a:xfrm>
              <a:off x="2624" y="298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91" name="Line 138"/>
            <p:cNvSpPr>
              <a:spLocks noChangeShapeType="1"/>
            </p:cNvSpPr>
            <p:nvPr/>
          </p:nvSpPr>
          <p:spPr bwMode="auto">
            <a:xfrm>
              <a:off x="2672" y="298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92" name="Line 139"/>
            <p:cNvSpPr>
              <a:spLocks noChangeShapeType="1"/>
            </p:cNvSpPr>
            <p:nvPr/>
          </p:nvSpPr>
          <p:spPr bwMode="auto">
            <a:xfrm>
              <a:off x="2720" y="2987"/>
              <a:ext cx="17"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93" name="Line 140"/>
            <p:cNvSpPr>
              <a:spLocks noChangeShapeType="1"/>
            </p:cNvSpPr>
            <p:nvPr/>
          </p:nvSpPr>
          <p:spPr bwMode="auto">
            <a:xfrm>
              <a:off x="2769" y="298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94" name="Line 141"/>
            <p:cNvSpPr>
              <a:spLocks noChangeShapeType="1"/>
            </p:cNvSpPr>
            <p:nvPr/>
          </p:nvSpPr>
          <p:spPr bwMode="auto">
            <a:xfrm>
              <a:off x="2817" y="298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95" name="Line 142"/>
            <p:cNvSpPr>
              <a:spLocks noChangeShapeType="1"/>
            </p:cNvSpPr>
            <p:nvPr/>
          </p:nvSpPr>
          <p:spPr bwMode="auto">
            <a:xfrm>
              <a:off x="2865" y="298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96" name="Line 143"/>
            <p:cNvSpPr>
              <a:spLocks noChangeShapeType="1"/>
            </p:cNvSpPr>
            <p:nvPr/>
          </p:nvSpPr>
          <p:spPr bwMode="auto">
            <a:xfrm>
              <a:off x="2913" y="298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97" name="Line 144"/>
            <p:cNvSpPr>
              <a:spLocks noChangeShapeType="1"/>
            </p:cNvSpPr>
            <p:nvPr/>
          </p:nvSpPr>
          <p:spPr bwMode="auto">
            <a:xfrm>
              <a:off x="2961" y="298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98" name="Line 145"/>
            <p:cNvSpPr>
              <a:spLocks noChangeShapeType="1"/>
            </p:cNvSpPr>
            <p:nvPr/>
          </p:nvSpPr>
          <p:spPr bwMode="auto">
            <a:xfrm>
              <a:off x="3009" y="298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99" name="Line 146"/>
            <p:cNvSpPr>
              <a:spLocks noChangeShapeType="1"/>
            </p:cNvSpPr>
            <p:nvPr/>
          </p:nvSpPr>
          <p:spPr bwMode="auto">
            <a:xfrm>
              <a:off x="3057" y="298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00" name="Line 147"/>
            <p:cNvSpPr>
              <a:spLocks noChangeShapeType="1"/>
            </p:cNvSpPr>
            <p:nvPr/>
          </p:nvSpPr>
          <p:spPr bwMode="auto">
            <a:xfrm>
              <a:off x="3105" y="298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01" name="Line 148"/>
            <p:cNvSpPr>
              <a:spLocks noChangeShapeType="1"/>
            </p:cNvSpPr>
            <p:nvPr/>
          </p:nvSpPr>
          <p:spPr bwMode="auto">
            <a:xfrm>
              <a:off x="3153" y="298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02" name="Line 149"/>
            <p:cNvSpPr>
              <a:spLocks noChangeShapeType="1"/>
            </p:cNvSpPr>
            <p:nvPr/>
          </p:nvSpPr>
          <p:spPr bwMode="auto">
            <a:xfrm>
              <a:off x="3201" y="298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03" name="Line 150"/>
            <p:cNvSpPr>
              <a:spLocks noChangeShapeType="1"/>
            </p:cNvSpPr>
            <p:nvPr/>
          </p:nvSpPr>
          <p:spPr bwMode="auto">
            <a:xfrm>
              <a:off x="3249" y="298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04" name="Line 151"/>
            <p:cNvSpPr>
              <a:spLocks noChangeShapeType="1"/>
            </p:cNvSpPr>
            <p:nvPr/>
          </p:nvSpPr>
          <p:spPr bwMode="auto">
            <a:xfrm>
              <a:off x="3297" y="298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05" name="Line 152"/>
            <p:cNvSpPr>
              <a:spLocks noChangeShapeType="1"/>
            </p:cNvSpPr>
            <p:nvPr/>
          </p:nvSpPr>
          <p:spPr bwMode="auto">
            <a:xfrm>
              <a:off x="3345" y="298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06" name="Line 153"/>
            <p:cNvSpPr>
              <a:spLocks noChangeShapeType="1"/>
            </p:cNvSpPr>
            <p:nvPr/>
          </p:nvSpPr>
          <p:spPr bwMode="auto">
            <a:xfrm>
              <a:off x="3393" y="298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07" name="Line 154"/>
            <p:cNvSpPr>
              <a:spLocks noChangeShapeType="1"/>
            </p:cNvSpPr>
            <p:nvPr/>
          </p:nvSpPr>
          <p:spPr bwMode="auto">
            <a:xfrm>
              <a:off x="3441" y="298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08" name="Line 155"/>
            <p:cNvSpPr>
              <a:spLocks noChangeShapeType="1"/>
            </p:cNvSpPr>
            <p:nvPr/>
          </p:nvSpPr>
          <p:spPr bwMode="auto">
            <a:xfrm>
              <a:off x="3489" y="298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09" name="Line 156"/>
            <p:cNvSpPr>
              <a:spLocks noChangeShapeType="1"/>
            </p:cNvSpPr>
            <p:nvPr/>
          </p:nvSpPr>
          <p:spPr bwMode="auto">
            <a:xfrm>
              <a:off x="3537" y="298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10" name="Line 157"/>
            <p:cNvSpPr>
              <a:spLocks noChangeShapeType="1"/>
            </p:cNvSpPr>
            <p:nvPr/>
          </p:nvSpPr>
          <p:spPr bwMode="auto">
            <a:xfrm>
              <a:off x="3585" y="298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11" name="Line 158"/>
            <p:cNvSpPr>
              <a:spLocks noChangeShapeType="1"/>
            </p:cNvSpPr>
            <p:nvPr/>
          </p:nvSpPr>
          <p:spPr bwMode="auto">
            <a:xfrm>
              <a:off x="3633" y="298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12" name="Line 159"/>
            <p:cNvSpPr>
              <a:spLocks noChangeShapeType="1"/>
            </p:cNvSpPr>
            <p:nvPr/>
          </p:nvSpPr>
          <p:spPr bwMode="auto">
            <a:xfrm>
              <a:off x="3681" y="298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13" name="Line 160"/>
            <p:cNvSpPr>
              <a:spLocks noChangeShapeType="1"/>
            </p:cNvSpPr>
            <p:nvPr/>
          </p:nvSpPr>
          <p:spPr bwMode="auto">
            <a:xfrm>
              <a:off x="3729" y="298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14" name="Line 161"/>
            <p:cNvSpPr>
              <a:spLocks noChangeShapeType="1"/>
            </p:cNvSpPr>
            <p:nvPr/>
          </p:nvSpPr>
          <p:spPr bwMode="auto">
            <a:xfrm>
              <a:off x="3777" y="298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15" name="Line 162"/>
            <p:cNvSpPr>
              <a:spLocks noChangeShapeType="1"/>
            </p:cNvSpPr>
            <p:nvPr/>
          </p:nvSpPr>
          <p:spPr bwMode="auto">
            <a:xfrm>
              <a:off x="3825" y="298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16" name="Line 163"/>
            <p:cNvSpPr>
              <a:spLocks noChangeShapeType="1"/>
            </p:cNvSpPr>
            <p:nvPr/>
          </p:nvSpPr>
          <p:spPr bwMode="auto">
            <a:xfrm>
              <a:off x="3873" y="298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17" name="Line 164"/>
            <p:cNvSpPr>
              <a:spLocks noChangeShapeType="1"/>
            </p:cNvSpPr>
            <p:nvPr/>
          </p:nvSpPr>
          <p:spPr bwMode="auto">
            <a:xfrm>
              <a:off x="3921" y="298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18" name="Line 165"/>
            <p:cNvSpPr>
              <a:spLocks noChangeShapeType="1"/>
            </p:cNvSpPr>
            <p:nvPr/>
          </p:nvSpPr>
          <p:spPr bwMode="auto">
            <a:xfrm>
              <a:off x="3969" y="298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19" name="Line 166"/>
            <p:cNvSpPr>
              <a:spLocks noChangeShapeType="1"/>
            </p:cNvSpPr>
            <p:nvPr/>
          </p:nvSpPr>
          <p:spPr bwMode="auto">
            <a:xfrm>
              <a:off x="4017" y="298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20" name="Line 167"/>
            <p:cNvSpPr>
              <a:spLocks noChangeShapeType="1"/>
            </p:cNvSpPr>
            <p:nvPr/>
          </p:nvSpPr>
          <p:spPr bwMode="auto">
            <a:xfrm>
              <a:off x="4065" y="298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21" name="Line 168"/>
            <p:cNvSpPr>
              <a:spLocks noChangeShapeType="1"/>
            </p:cNvSpPr>
            <p:nvPr/>
          </p:nvSpPr>
          <p:spPr bwMode="auto">
            <a:xfrm>
              <a:off x="4113" y="298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22" name="Line 169"/>
            <p:cNvSpPr>
              <a:spLocks noChangeShapeType="1"/>
            </p:cNvSpPr>
            <p:nvPr/>
          </p:nvSpPr>
          <p:spPr bwMode="auto">
            <a:xfrm>
              <a:off x="4161" y="298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23" name="Line 170"/>
            <p:cNvSpPr>
              <a:spLocks noChangeShapeType="1"/>
            </p:cNvSpPr>
            <p:nvPr/>
          </p:nvSpPr>
          <p:spPr bwMode="auto">
            <a:xfrm>
              <a:off x="4209" y="298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24" name="Line 171"/>
            <p:cNvSpPr>
              <a:spLocks noChangeShapeType="1"/>
            </p:cNvSpPr>
            <p:nvPr/>
          </p:nvSpPr>
          <p:spPr bwMode="auto">
            <a:xfrm>
              <a:off x="4257" y="298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25" name="Line 172"/>
            <p:cNvSpPr>
              <a:spLocks noChangeShapeType="1"/>
            </p:cNvSpPr>
            <p:nvPr/>
          </p:nvSpPr>
          <p:spPr bwMode="auto">
            <a:xfrm>
              <a:off x="4305" y="298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26" name="Line 173"/>
            <p:cNvSpPr>
              <a:spLocks noChangeShapeType="1"/>
            </p:cNvSpPr>
            <p:nvPr/>
          </p:nvSpPr>
          <p:spPr bwMode="auto">
            <a:xfrm>
              <a:off x="4353" y="298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27" name="Line 174"/>
            <p:cNvSpPr>
              <a:spLocks noChangeShapeType="1"/>
            </p:cNvSpPr>
            <p:nvPr/>
          </p:nvSpPr>
          <p:spPr bwMode="auto">
            <a:xfrm>
              <a:off x="4401" y="298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28" name="Line 175"/>
            <p:cNvSpPr>
              <a:spLocks noChangeShapeType="1"/>
            </p:cNvSpPr>
            <p:nvPr/>
          </p:nvSpPr>
          <p:spPr bwMode="auto">
            <a:xfrm>
              <a:off x="4449" y="298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29" name="Line 176"/>
            <p:cNvSpPr>
              <a:spLocks noChangeShapeType="1"/>
            </p:cNvSpPr>
            <p:nvPr/>
          </p:nvSpPr>
          <p:spPr bwMode="auto">
            <a:xfrm>
              <a:off x="4497" y="298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30" name="Line 177"/>
            <p:cNvSpPr>
              <a:spLocks noChangeShapeType="1"/>
            </p:cNvSpPr>
            <p:nvPr/>
          </p:nvSpPr>
          <p:spPr bwMode="auto">
            <a:xfrm>
              <a:off x="4545" y="298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31" name="Line 178"/>
            <p:cNvSpPr>
              <a:spLocks noChangeShapeType="1"/>
            </p:cNvSpPr>
            <p:nvPr/>
          </p:nvSpPr>
          <p:spPr bwMode="auto">
            <a:xfrm>
              <a:off x="4593" y="298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32" name="Line 179"/>
            <p:cNvSpPr>
              <a:spLocks noChangeShapeType="1"/>
            </p:cNvSpPr>
            <p:nvPr/>
          </p:nvSpPr>
          <p:spPr bwMode="auto">
            <a:xfrm>
              <a:off x="4641" y="298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33" name="Line 180"/>
            <p:cNvSpPr>
              <a:spLocks noChangeShapeType="1"/>
            </p:cNvSpPr>
            <p:nvPr/>
          </p:nvSpPr>
          <p:spPr bwMode="auto">
            <a:xfrm>
              <a:off x="4689" y="298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34" name="Line 181"/>
            <p:cNvSpPr>
              <a:spLocks noChangeShapeType="1"/>
            </p:cNvSpPr>
            <p:nvPr/>
          </p:nvSpPr>
          <p:spPr bwMode="auto">
            <a:xfrm>
              <a:off x="4737" y="298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35" name="Line 182"/>
            <p:cNvSpPr>
              <a:spLocks noChangeShapeType="1"/>
            </p:cNvSpPr>
            <p:nvPr/>
          </p:nvSpPr>
          <p:spPr bwMode="auto">
            <a:xfrm>
              <a:off x="4785" y="298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36" name="Line 183"/>
            <p:cNvSpPr>
              <a:spLocks noChangeShapeType="1"/>
            </p:cNvSpPr>
            <p:nvPr/>
          </p:nvSpPr>
          <p:spPr bwMode="auto">
            <a:xfrm>
              <a:off x="4833" y="298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37" name="Line 184"/>
            <p:cNvSpPr>
              <a:spLocks noChangeShapeType="1"/>
            </p:cNvSpPr>
            <p:nvPr/>
          </p:nvSpPr>
          <p:spPr bwMode="auto">
            <a:xfrm>
              <a:off x="4881" y="298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38" name="Line 185"/>
            <p:cNvSpPr>
              <a:spLocks noChangeShapeType="1"/>
            </p:cNvSpPr>
            <p:nvPr/>
          </p:nvSpPr>
          <p:spPr bwMode="auto">
            <a:xfrm>
              <a:off x="4929" y="298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39" name="Line 186"/>
            <p:cNvSpPr>
              <a:spLocks noChangeShapeType="1"/>
            </p:cNvSpPr>
            <p:nvPr/>
          </p:nvSpPr>
          <p:spPr bwMode="auto">
            <a:xfrm>
              <a:off x="4977" y="298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40" name="Line 187"/>
            <p:cNvSpPr>
              <a:spLocks noChangeShapeType="1"/>
            </p:cNvSpPr>
            <p:nvPr/>
          </p:nvSpPr>
          <p:spPr bwMode="auto">
            <a:xfrm>
              <a:off x="5025" y="298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41" name="Line 188"/>
            <p:cNvSpPr>
              <a:spLocks noChangeShapeType="1"/>
            </p:cNvSpPr>
            <p:nvPr/>
          </p:nvSpPr>
          <p:spPr bwMode="auto">
            <a:xfrm>
              <a:off x="5073" y="298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42" name="Line 189"/>
            <p:cNvSpPr>
              <a:spLocks noChangeShapeType="1"/>
            </p:cNvSpPr>
            <p:nvPr/>
          </p:nvSpPr>
          <p:spPr bwMode="auto">
            <a:xfrm>
              <a:off x="5121" y="298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43" name="Line 190"/>
            <p:cNvSpPr>
              <a:spLocks noChangeShapeType="1"/>
            </p:cNvSpPr>
            <p:nvPr/>
          </p:nvSpPr>
          <p:spPr bwMode="auto">
            <a:xfrm>
              <a:off x="5169" y="298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44" name="Line 191"/>
            <p:cNvSpPr>
              <a:spLocks noChangeShapeType="1"/>
            </p:cNvSpPr>
            <p:nvPr/>
          </p:nvSpPr>
          <p:spPr bwMode="auto">
            <a:xfrm>
              <a:off x="5217" y="2987"/>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45" name="Line 192"/>
            <p:cNvSpPr>
              <a:spLocks noChangeShapeType="1"/>
            </p:cNvSpPr>
            <p:nvPr/>
          </p:nvSpPr>
          <p:spPr bwMode="auto">
            <a:xfrm>
              <a:off x="752" y="271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46" name="Line 193"/>
            <p:cNvSpPr>
              <a:spLocks noChangeShapeType="1"/>
            </p:cNvSpPr>
            <p:nvPr/>
          </p:nvSpPr>
          <p:spPr bwMode="auto">
            <a:xfrm>
              <a:off x="800" y="271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47" name="Line 194"/>
            <p:cNvSpPr>
              <a:spLocks noChangeShapeType="1"/>
            </p:cNvSpPr>
            <p:nvPr/>
          </p:nvSpPr>
          <p:spPr bwMode="auto">
            <a:xfrm>
              <a:off x="848" y="271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48" name="Line 195"/>
            <p:cNvSpPr>
              <a:spLocks noChangeShapeType="1"/>
            </p:cNvSpPr>
            <p:nvPr/>
          </p:nvSpPr>
          <p:spPr bwMode="auto">
            <a:xfrm>
              <a:off x="896" y="271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49" name="Line 196"/>
            <p:cNvSpPr>
              <a:spLocks noChangeShapeType="1"/>
            </p:cNvSpPr>
            <p:nvPr/>
          </p:nvSpPr>
          <p:spPr bwMode="auto">
            <a:xfrm>
              <a:off x="944" y="271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50" name="Line 197"/>
            <p:cNvSpPr>
              <a:spLocks noChangeShapeType="1"/>
            </p:cNvSpPr>
            <p:nvPr/>
          </p:nvSpPr>
          <p:spPr bwMode="auto">
            <a:xfrm>
              <a:off x="992" y="271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51" name="Line 198"/>
            <p:cNvSpPr>
              <a:spLocks noChangeShapeType="1"/>
            </p:cNvSpPr>
            <p:nvPr/>
          </p:nvSpPr>
          <p:spPr bwMode="auto">
            <a:xfrm>
              <a:off x="1040" y="271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52" name="Line 199"/>
            <p:cNvSpPr>
              <a:spLocks noChangeShapeType="1"/>
            </p:cNvSpPr>
            <p:nvPr/>
          </p:nvSpPr>
          <p:spPr bwMode="auto">
            <a:xfrm>
              <a:off x="1088" y="271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53" name="Line 200"/>
            <p:cNvSpPr>
              <a:spLocks noChangeShapeType="1"/>
            </p:cNvSpPr>
            <p:nvPr/>
          </p:nvSpPr>
          <p:spPr bwMode="auto">
            <a:xfrm>
              <a:off x="1136" y="271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54" name="Line 201"/>
            <p:cNvSpPr>
              <a:spLocks noChangeShapeType="1"/>
            </p:cNvSpPr>
            <p:nvPr/>
          </p:nvSpPr>
          <p:spPr bwMode="auto">
            <a:xfrm>
              <a:off x="1184" y="271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55" name="Line 202"/>
            <p:cNvSpPr>
              <a:spLocks noChangeShapeType="1"/>
            </p:cNvSpPr>
            <p:nvPr/>
          </p:nvSpPr>
          <p:spPr bwMode="auto">
            <a:xfrm>
              <a:off x="1232" y="271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356" name="Line 203"/>
            <p:cNvSpPr>
              <a:spLocks noChangeShapeType="1"/>
            </p:cNvSpPr>
            <p:nvPr/>
          </p:nvSpPr>
          <p:spPr bwMode="auto">
            <a:xfrm>
              <a:off x="1280" y="271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2228" name="Group 204"/>
          <p:cNvGrpSpPr>
            <a:grpSpLocks/>
          </p:cNvGrpSpPr>
          <p:nvPr/>
        </p:nvGrpSpPr>
        <p:grpSpPr bwMode="auto">
          <a:xfrm>
            <a:off x="1193800" y="3436938"/>
            <a:ext cx="7113588" cy="868362"/>
            <a:chOff x="752" y="2165"/>
            <a:chExt cx="4481" cy="547"/>
          </a:xfrm>
        </p:grpSpPr>
        <p:sp>
          <p:nvSpPr>
            <p:cNvPr id="52957" name="Line 205"/>
            <p:cNvSpPr>
              <a:spLocks noChangeShapeType="1"/>
            </p:cNvSpPr>
            <p:nvPr/>
          </p:nvSpPr>
          <p:spPr bwMode="auto">
            <a:xfrm>
              <a:off x="1328" y="271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958" name="Line 206"/>
            <p:cNvSpPr>
              <a:spLocks noChangeShapeType="1"/>
            </p:cNvSpPr>
            <p:nvPr/>
          </p:nvSpPr>
          <p:spPr bwMode="auto">
            <a:xfrm>
              <a:off x="1376" y="271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959" name="Line 207"/>
            <p:cNvSpPr>
              <a:spLocks noChangeShapeType="1"/>
            </p:cNvSpPr>
            <p:nvPr/>
          </p:nvSpPr>
          <p:spPr bwMode="auto">
            <a:xfrm>
              <a:off x="1424" y="271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960" name="Line 208"/>
            <p:cNvSpPr>
              <a:spLocks noChangeShapeType="1"/>
            </p:cNvSpPr>
            <p:nvPr/>
          </p:nvSpPr>
          <p:spPr bwMode="auto">
            <a:xfrm>
              <a:off x="1472" y="271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961" name="Line 209"/>
            <p:cNvSpPr>
              <a:spLocks noChangeShapeType="1"/>
            </p:cNvSpPr>
            <p:nvPr/>
          </p:nvSpPr>
          <p:spPr bwMode="auto">
            <a:xfrm>
              <a:off x="1520" y="271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962" name="Line 210"/>
            <p:cNvSpPr>
              <a:spLocks noChangeShapeType="1"/>
            </p:cNvSpPr>
            <p:nvPr/>
          </p:nvSpPr>
          <p:spPr bwMode="auto">
            <a:xfrm>
              <a:off x="1568" y="271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963" name="Line 211"/>
            <p:cNvSpPr>
              <a:spLocks noChangeShapeType="1"/>
            </p:cNvSpPr>
            <p:nvPr/>
          </p:nvSpPr>
          <p:spPr bwMode="auto">
            <a:xfrm>
              <a:off x="1616" y="271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964" name="Line 212"/>
            <p:cNvSpPr>
              <a:spLocks noChangeShapeType="1"/>
            </p:cNvSpPr>
            <p:nvPr/>
          </p:nvSpPr>
          <p:spPr bwMode="auto">
            <a:xfrm>
              <a:off x="1664" y="271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965" name="Line 213"/>
            <p:cNvSpPr>
              <a:spLocks noChangeShapeType="1"/>
            </p:cNvSpPr>
            <p:nvPr/>
          </p:nvSpPr>
          <p:spPr bwMode="auto">
            <a:xfrm>
              <a:off x="1712" y="271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966" name="Line 214"/>
            <p:cNvSpPr>
              <a:spLocks noChangeShapeType="1"/>
            </p:cNvSpPr>
            <p:nvPr/>
          </p:nvSpPr>
          <p:spPr bwMode="auto">
            <a:xfrm>
              <a:off x="1760" y="271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967" name="Line 215"/>
            <p:cNvSpPr>
              <a:spLocks noChangeShapeType="1"/>
            </p:cNvSpPr>
            <p:nvPr/>
          </p:nvSpPr>
          <p:spPr bwMode="auto">
            <a:xfrm>
              <a:off x="1808" y="271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968" name="Line 216"/>
            <p:cNvSpPr>
              <a:spLocks noChangeShapeType="1"/>
            </p:cNvSpPr>
            <p:nvPr/>
          </p:nvSpPr>
          <p:spPr bwMode="auto">
            <a:xfrm>
              <a:off x="1856" y="271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969" name="Line 217"/>
            <p:cNvSpPr>
              <a:spLocks noChangeShapeType="1"/>
            </p:cNvSpPr>
            <p:nvPr/>
          </p:nvSpPr>
          <p:spPr bwMode="auto">
            <a:xfrm>
              <a:off x="1904" y="271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970" name="Line 218"/>
            <p:cNvSpPr>
              <a:spLocks noChangeShapeType="1"/>
            </p:cNvSpPr>
            <p:nvPr/>
          </p:nvSpPr>
          <p:spPr bwMode="auto">
            <a:xfrm>
              <a:off x="1952" y="271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971" name="Line 219"/>
            <p:cNvSpPr>
              <a:spLocks noChangeShapeType="1"/>
            </p:cNvSpPr>
            <p:nvPr/>
          </p:nvSpPr>
          <p:spPr bwMode="auto">
            <a:xfrm>
              <a:off x="2000" y="271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972" name="Line 220"/>
            <p:cNvSpPr>
              <a:spLocks noChangeShapeType="1"/>
            </p:cNvSpPr>
            <p:nvPr/>
          </p:nvSpPr>
          <p:spPr bwMode="auto">
            <a:xfrm>
              <a:off x="2048" y="271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973" name="Line 221"/>
            <p:cNvSpPr>
              <a:spLocks noChangeShapeType="1"/>
            </p:cNvSpPr>
            <p:nvPr/>
          </p:nvSpPr>
          <p:spPr bwMode="auto">
            <a:xfrm>
              <a:off x="2096" y="271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974" name="Line 222"/>
            <p:cNvSpPr>
              <a:spLocks noChangeShapeType="1"/>
            </p:cNvSpPr>
            <p:nvPr/>
          </p:nvSpPr>
          <p:spPr bwMode="auto">
            <a:xfrm>
              <a:off x="2144" y="271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975" name="Line 223"/>
            <p:cNvSpPr>
              <a:spLocks noChangeShapeType="1"/>
            </p:cNvSpPr>
            <p:nvPr/>
          </p:nvSpPr>
          <p:spPr bwMode="auto">
            <a:xfrm>
              <a:off x="2192" y="271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976" name="Line 224"/>
            <p:cNvSpPr>
              <a:spLocks noChangeShapeType="1"/>
            </p:cNvSpPr>
            <p:nvPr/>
          </p:nvSpPr>
          <p:spPr bwMode="auto">
            <a:xfrm>
              <a:off x="2240" y="271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977" name="Line 225"/>
            <p:cNvSpPr>
              <a:spLocks noChangeShapeType="1"/>
            </p:cNvSpPr>
            <p:nvPr/>
          </p:nvSpPr>
          <p:spPr bwMode="auto">
            <a:xfrm>
              <a:off x="2288" y="271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978" name="Line 226"/>
            <p:cNvSpPr>
              <a:spLocks noChangeShapeType="1"/>
            </p:cNvSpPr>
            <p:nvPr/>
          </p:nvSpPr>
          <p:spPr bwMode="auto">
            <a:xfrm>
              <a:off x="2336" y="271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979" name="Line 227"/>
            <p:cNvSpPr>
              <a:spLocks noChangeShapeType="1"/>
            </p:cNvSpPr>
            <p:nvPr/>
          </p:nvSpPr>
          <p:spPr bwMode="auto">
            <a:xfrm>
              <a:off x="2384" y="271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980" name="Line 228"/>
            <p:cNvSpPr>
              <a:spLocks noChangeShapeType="1"/>
            </p:cNvSpPr>
            <p:nvPr/>
          </p:nvSpPr>
          <p:spPr bwMode="auto">
            <a:xfrm>
              <a:off x="2432" y="271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981" name="Line 229"/>
            <p:cNvSpPr>
              <a:spLocks noChangeShapeType="1"/>
            </p:cNvSpPr>
            <p:nvPr/>
          </p:nvSpPr>
          <p:spPr bwMode="auto">
            <a:xfrm>
              <a:off x="2480" y="271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982" name="Line 230"/>
            <p:cNvSpPr>
              <a:spLocks noChangeShapeType="1"/>
            </p:cNvSpPr>
            <p:nvPr/>
          </p:nvSpPr>
          <p:spPr bwMode="auto">
            <a:xfrm>
              <a:off x="2528" y="271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983" name="Line 231"/>
            <p:cNvSpPr>
              <a:spLocks noChangeShapeType="1"/>
            </p:cNvSpPr>
            <p:nvPr/>
          </p:nvSpPr>
          <p:spPr bwMode="auto">
            <a:xfrm>
              <a:off x="2576" y="271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984" name="Line 232"/>
            <p:cNvSpPr>
              <a:spLocks noChangeShapeType="1"/>
            </p:cNvSpPr>
            <p:nvPr/>
          </p:nvSpPr>
          <p:spPr bwMode="auto">
            <a:xfrm>
              <a:off x="2624" y="271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985" name="Line 233"/>
            <p:cNvSpPr>
              <a:spLocks noChangeShapeType="1"/>
            </p:cNvSpPr>
            <p:nvPr/>
          </p:nvSpPr>
          <p:spPr bwMode="auto">
            <a:xfrm>
              <a:off x="2672" y="271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986" name="Line 234"/>
            <p:cNvSpPr>
              <a:spLocks noChangeShapeType="1"/>
            </p:cNvSpPr>
            <p:nvPr/>
          </p:nvSpPr>
          <p:spPr bwMode="auto">
            <a:xfrm>
              <a:off x="2720" y="2711"/>
              <a:ext cx="17"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987" name="Line 235"/>
            <p:cNvSpPr>
              <a:spLocks noChangeShapeType="1"/>
            </p:cNvSpPr>
            <p:nvPr/>
          </p:nvSpPr>
          <p:spPr bwMode="auto">
            <a:xfrm>
              <a:off x="2769" y="271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988" name="Line 236"/>
            <p:cNvSpPr>
              <a:spLocks noChangeShapeType="1"/>
            </p:cNvSpPr>
            <p:nvPr/>
          </p:nvSpPr>
          <p:spPr bwMode="auto">
            <a:xfrm>
              <a:off x="2817" y="271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989" name="Line 237"/>
            <p:cNvSpPr>
              <a:spLocks noChangeShapeType="1"/>
            </p:cNvSpPr>
            <p:nvPr/>
          </p:nvSpPr>
          <p:spPr bwMode="auto">
            <a:xfrm>
              <a:off x="2865" y="271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990" name="Line 238"/>
            <p:cNvSpPr>
              <a:spLocks noChangeShapeType="1"/>
            </p:cNvSpPr>
            <p:nvPr/>
          </p:nvSpPr>
          <p:spPr bwMode="auto">
            <a:xfrm>
              <a:off x="2913" y="271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991" name="Line 239"/>
            <p:cNvSpPr>
              <a:spLocks noChangeShapeType="1"/>
            </p:cNvSpPr>
            <p:nvPr/>
          </p:nvSpPr>
          <p:spPr bwMode="auto">
            <a:xfrm>
              <a:off x="2961" y="271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992" name="Line 240"/>
            <p:cNvSpPr>
              <a:spLocks noChangeShapeType="1"/>
            </p:cNvSpPr>
            <p:nvPr/>
          </p:nvSpPr>
          <p:spPr bwMode="auto">
            <a:xfrm>
              <a:off x="3009" y="271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993" name="Line 241"/>
            <p:cNvSpPr>
              <a:spLocks noChangeShapeType="1"/>
            </p:cNvSpPr>
            <p:nvPr/>
          </p:nvSpPr>
          <p:spPr bwMode="auto">
            <a:xfrm>
              <a:off x="3057" y="271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994" name="Line 242"/>
            <p:cNvSpPr>
              <a:spLocks noChangeShapeType="1"/>
            </p:cNvSpPr>
            <p:nvPr/>
          </p:nvSpPr>
          <p:spPr bwMode="auto">
            <a:xfrm>
              <a:off x="3105" y="271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995" name="Line 243"/>
            <p:cNvSpPr>
              <a:spLocks noChangeShapeType="1"/>
            </p:cNvSpPr>
            <p:nvPr/>
          </p:nvSpPr>
          <p:spPr bwMode="auto">
            <a:xfrm>
              <a:off x="3153" y="271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996" name="Line 244"/>
            <p:cNvSpPr>
              <a:spLocks noChangeShapeType="1"/>
            </p:cNvSpPr>
            <p:nvPr/>
          </p:nvSpPr>
          <p:spPr bwMode="auto">
            <a:xfrm>
              <a:off x="3201" y="271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997" name="Line 245"/>
            <p:cNvSpPr>
              <a:spLocks noChangeShapeType="1"/>
            </p:cNvSpPr>
            <p:nvPr/>
          </p:nvSpPr>
          <p:spPr bwMode="auto">
            <a:xfrm>
              <a:off x="3249" y="271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998" name="Line 246"/>
            <p:cNvSpPr>
              <a:spLocks noChangeShapeType="1"/>
            </p:cNvSpPr>
            <p:nvPr/>
          </p:nvSpPr>
          <p:spPr bwMode="auto">
            <a:xfrm>
              <a:off x="3297" y="271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999" name="Line 247"/>
            <p:cNvSpPr>
              <a:spLocks noChangeShapeType="1"/>
            </p:cNvSpPr>
            <p:nvPr/>
          </p:nvSpPr>
          <p:spPr bwMode="auto">
            <a:xfrm>
              <a:off x="3345" y="271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000" name="Line 248"/>
            <p:cNvSpPr>
              <a:spLocks noChangeShapeType="1"/>
            </p:cNvSpPr>
            <p:nvPr/>
          </p:nvSpPr>
          <p:spPr bwMode="auto">
            <a:xfrm>
              <a:off x="3393" y="271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001" name="Line 249"/>
            <p:cNvSpPr>
              <a:spLocks noChangeShapeType="1"/>
            </p:cNvSpPr>
            <p:nvPr/>
          </p:nvSpPr>
          <p:spPr bwMode="auto">
            <a:xfrm>
              <a:off x="3441" y="271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002" name="Line 250"/>
            <p:cNvSpPr>
              <a:spLocks noChangeShapeType="1"/>
            </p:cNvSpPr>
            <p:nvPr/>
          </p:nvSpPr>
          <p:spPr bwMode="auto">
            <a:xfrm>
              <a:off x="3489" y="271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003" name="Line 251"/>
            <p:cNvSpPr>
              <a:spLocks noChangeShapeType="1"/>
            </p:cNvSpPr>
            <p:nvPr/>
          </p:nvSpPr>
          <p:spPr bwMode="auto">
            <a:xfrm>
              <a:off x="3537" y="271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004" name="Line 252"/>
            <p:cNvSpPr>
              <a:spLocks noChangeShapeType="1"/>
            </p:cNvSpPr>
            <p:nvPr/>
          </p:nvSpPr>
          <p:spPr bwMode="auto">
            <a:xfrm>
              <a:off x="3585" y="271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005" name="Line 253"/>
            <p:cNvSpPr>
              <a:spLocks noChangeShapeType="1"/>
            </p:cNvSpPr>
            <p:nvPr/>
          </p:nvSpPr>
          <p:spPr bwMode="auto">
            <a:xfrm>
              <a:off x="3633" y="271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006" name="Line 254"/>
            <p:cNvSpPr>
              <a:spLocks noChangeShapeType="1"/>
            </p:cNvSpPr>
            <p:nvPr/>
          </p:nvSpPr>
          <p:spPr bwMode="auto">
            <a:xfrm>
              <a:off x="3681" y="271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007" name="Line 255"/>
            <p:cNvSpPr>
              <a:spLocks noChangeShapeType="1"/>
            </p:cNvSpPr>
            <p:nvPr/>
          </p:nvSpPr>
          <p:spPr bwMode="auto">
            <a:xfrm>
              <a:off x="3729" y="271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008" name="Line 256"/>
            <p:cNvSpPr>
              <a:spLocks noChangeShapeType="1"/>
            </p:cNvSpPr>
            <p:nvPr/>
          </p:nvSpPr>
          <p:spPr bwMode="auto">
            <a:xfrm>
              <a:off x="3777" y="271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009" name="Line 257"/>
            <p:cNvSpPr>
              <a:spLocks noChangeShapeType="1"/>
            </p:cNvSpPr>
            <p:nvPr/>
          </p:nvSpPr>
          <p:spPr bwMode="auto">
            <a:xfrm>
              <a:off x="3825" y="271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010" name="Line 258"/>
            <p:cNvSpPr>
              <a:spLocks noChangeShapeType="1"/>
            </p:cNvSpPr>
            <p:nvPr/>
          </p:nvSpPr>
          <p:spPr bwMode="auto">
            <a:xfrm>
              <a:off x="3873" y="271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011" name="Line 259"/>
            <p:cNvSpPr>
              <a:spLocks noChangeShapeType="1"/>
            </p:cNvSpPr>
            <p:nvPr/>
          </p:nvSpPr>
          <p:spPr bwMode="auto">
            <a:xfrm>
              <a:off x="3921" y="271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012" name="Line 260"/>
            <p:cNvSpPr>
              <a:spLocks noChangeShapeType="1"/>
            </p:cNvSpPr>
            <p:nvPr/>
          </p:nvSpPr>
          <p:spPr bwMode="auto">
            <a:xfrm>
              <a:off x="3969" y="271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013" name="Line 261"/>
            <p:cNvSpPr>
              <a:spLocks noChangeShapeType="1"/>
            </p:cNvSpPr>
            <p:nvPr/>
          </p:nvSpPr>
          <p:spPr bwMode="auto">
            <a:xfrm>
              <a:off x="4017" y="271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014" name="Line 262"/>
            <p:cNvSpPr>
              <a:spLocks noChangeShapeType="1"/>
            </p:cNvSpPr>
            <p:nvPr/>
          </p:nvSpPr>
          <p:spPr bwMode="auto">
            <a:xfrm>
              <a:off x="4065" y="271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015" name="Line 263"/>
            <p:cNvSpPr>
              <a:spLocks noChangeShapeType="1"/>
            </p:cNvSpPr>
            <p:nvPr/>
          </p:nvSpPr>
          <p:spPr bwMode="auto">
            <a:xfrm>
              <a:off x="4113" y="271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016" name="Line 264"/>
            <p:cNvSpPr>
              <a:spLocks noChangeShapeType="1"/>
            </p:cNvSpPr>
            <p:nvPr/>
          </p:nvSpPr>
          <p:spPr bwMode="auto">
            <a:xfrm>
              <a:off x="4161" y="271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017" name="Line 265"/>
            <p:cNvSpPr>
              <a:spLocks noChangeShapeType="1"/>
            </p:cNvSpPr>
            <p:nvPr/>
          </p:nvSpPr>
          <p:spPr bwMode="auto">
            <a:xfrm>
              <a:off x="4209" y="271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018" name="Line 266"/>
            <p:cNvSpPr>
              <a:spLocks noChangeShapeType="1"/>
            </p:cNvSpPr>
            <p:nvPr/>
          </p:nvSpPr>
          <p:spPr bwMode="auto">
            <a:xfrm>
              <a:off x="4257" y="271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019" name="Line 267"/>
            <p:cNvSpPr>
              <a:spLocks noChangeShapeType="1"/>
            </p:cNvSpPr>
            <p:nvPr/>
          </p:nvSpPr>
          <p:spPr bwMode="auto">
            <a:xfrm>
              <a:off x="4305" y="271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020" name="Line 268"/>
            <p:cNvSpPr>
              <a:spLocks noChangeShapeType="1"/>
            </p:cNvSpPr>
            <p:nvPr/>
          </p:nvSpPr>
          <p:spPr bwMode="auto">
            <a:xfrm>
              <a:off x="4353" y="271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021" name="Line 269"/>
            <p:cNvSpPr>
              <a:spLocks noChangeShapeType="1"/>
            </p:cNvSpPr>
            <p:nvPr/>
          </p:nvSpPr>
          <p:spPr bwMode="auto">
            <a:xfrm>
              <a:off x="4401" y="271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022" name="Line 270"/>
            <p:cNvSpPr>
              <a:spLocks noChangeShapeType="1"/>
            </p:cNvSpPr>
            <p:nvPr/>
          </p:nvSpPr>
          <p:spPr bwMode="auto">
            <a:xfrm>
              <a:off x="4449" y="271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023" name="Line 271"/>
            <p:cNvSpPr>
              <a:spLocks noChangeShapeType="1"/>
            </p:cNvSpPr>
            <p:nvPr/>
          </p:nvSpPr>
          <p:spPr bwMode="auto">
            <a:xfrm>
              <a:off x="4497" y="271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024" name="Line 272"/>
            <p:cNvSpPr>
              <a:spLocks noChangeShapeType="1"/>
            </p:cNvSpPr>
            <p:nvPr/>
          </p:nvSpPr>
          <p:spPr bwMode="auto">
            <a:xfrm>
              <a:off x="4545" y="271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025" name="Line 273"/>
            <p:cNvSpPr>
              <a:spLocks noChangeShapeType="1"/>
            </p:cNvSpPr>
            <p:nvPr/>
          </p:nvSpPr>
          <p:spPr bwMode="auto">
            <a:xfrm>
              <a:off x="4593" y="271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026" name="Line 274"/>
            <p:cNvSpPr>
              <a:spLocks noChangeShapeType="1"/>
            </p:cNvSpPr>
            <p:nvPr/>
          </p:nvSpPr>
          <p:spPr bwMode="auto">
            <a:xfrm>
              <a:off x="4641" y="271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027" name="Line 275"/>
            <p:cNvSpPr>
              <a:spLocks noChangeShapeType="1"/>
            </p:cNvSpPr>
            <p:nvPr/>
          </p:nvSpPr>
          <p:spPr bwMode="auto">
            <a:xfrm>
              <a:off x="4689" y="271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028" name="Line 276"/>
            <p:cNvSpPr>
              <a:spLocks noChangeShapeType="1"/>
            </p:cNvSpPr>
            <p:nvPr/>
          </p:nvSpPr>
          <p:spPr bwMode="auto">
            <a:xfrm>
              <a:off x="4737" y="271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029" name="Line 277"/>
            <p:cNvSpPr>
              <a:spLocks noChangeShapeType="1"/>
            </p:cNvSpPr>
            <p:nvPr/>
          </p:nvSpPr>
          <p:spPr bwMode="auto">
            <a:xfrm>
              <a:off x="4785" y="271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030" name="Line 278"/>
            <p:cNvSpPr>
              <a:spLocks noChangeShapeType="1"/>
            </p:cNvSpPr>
            <p:nvPr/>
          </p:nvSpPr>
          <p:spPr bwMode="auto">
            <a:xfrm>
              <a:off x="4833" y="271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031" name="Line 279"/>
            <p:cNvSpPr>
              <a:spLocks noChangeShapeType="1"/>
            </p:cNvSpPr>
            <p:nvPr/>
          </p:nvSpPr>
          <p:spPr bwMode="auto">
            <a:xfrm>
              <a:off x="4881" y="271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032" name="Line 280"/>
            <p:cNvSpPr>
              <a:spLocks noChangeShapeType="1"/>
            </p:cNvSpPr>
            <p:nvPr/>
          </p:nvSpPr>
          <p:spPr bwMode="auto">
            <a:xfrm>
              <a:off x="4929" y="271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033" name="Line 281"/>
            <p:cNvSpPr>
              <a:spLocks noChangeShapeType="1"/>
            </p:cNvSpPr>
            <p:nvPr/>
          </p:nvSpPr>
          <p:spPr bwMode="auto">
            <a:xfrm>
              <a:off x="4977" y="271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034" name="Line 282"/>
            <p:cNvSpPr>
              <a:spLocks noChangeShapeType="1"/>
            </p:cNvSpPr>
            <p:nvPr/>
          </p:nvSpPr>
          <p:spPr bwMode="auto">
            <a:xfrm>
              <a:off x="5025" y="271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035" name="Line 283"/>
            <p:cNvSpPr>
              <a:spLocks noChangeShapeType="1"/>
            </p:cNvSpPr>
            <p:nvPr/>
          </p:nvSpPr>
          <p:spPr bwMode="auto">
            <a:xfrm>
              <a:off x="5073" y="271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036" name="Line 284"/>
            <p:cNvSpPr>
              <a:spLocks noChangeShapeType="1"/>
            </p:cNvSpPr>
            <p:nvPr/>
          </p:nvSpPr>
          <p:spPr bwMode="auto">
            <a:xfrm>
              <a:off x="5121" y="271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037" name="Line 285"/>
            <p:cNvSpPr>
              <a:spLocks noChangeShapeType="1"/>
            </p:cNvSpPr>
            <p:nvPr/>
          </p:nvSpPr>
          <p:spPr bwMode="auto">
            <a:xfrm>
              <a:off x="5169" y="271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038" name="Line 286"/>
            <p:cNvSpPr>
              <a:spLocks noChangeShapeType="1"/>
            </p:cNvSpPr>
            <p:nvPr/>
          </p:nvSpPr>
          <p:spPr bwMode="auto">
            <a:xfrm>
              <a:off x="5217" y="2711"/>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039" name="Line 287"/>
            <p:cNvSpPr>
              <a:spLocks noChangeShapeType="1"/>
            </p:cNvSpPr>
            <p:nvPr/>
          </p:nvSpPr>
          <p:spPr bwMode="auto">
            <a:xfrm>
              <a:off x="752" y="243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040" name="Line 288"/>
            <p:cNvSpPr>
              <a:spLocks noChangeShapeType="1"/>
            </p:cNvSpPr>
            <p:nvPr/>
          </p:nvSpPr>
          <p:spPr bwMode="auto">
            <a:xfrm>
              <a:off x="800" y="243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041" name="Line 289"/>
            <p:cNvSpPr>
              <a:spLocks noChangeShapeType="1"/>
            </p:cNvSpPr>
            <p:nvPr/>
          </p:nvSpPr>
          <p:spPr bwMode="auto">
            <a:xfrm>
              <a:off x="848" y="243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042" name="Line 290"/>
            <p:cNvSpPr>
              <a:spLocks noChangeShapeType="1"/>
            </p:cNvSpPr>
            <p:nvPr/>
          </p:nvSpPr>
          <p:spPr bwMode="auto">
            <a:xfrm>
              <a:off x="896" y="243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043" name="Line 291"/>
            <p:cNvSpPr>
              <a:spLocks noChangeShapeType="1"/>
            </p:cNvSpPr>
            <p:nvPr/>
          </p:nvSpPr>
          <p:spPr bwMode="auto">
            <a:xfrm>
              <a:off x="944" y="243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044" name="Line 292"/>
            <p:cNvSpPr>
              <a:spLocks noChangeShapeType="1"/>
            </p:cNvSpPr>
            <p:nvPr/>
          </p:nvSpPr>
          <p:spPr bwMode="auto">
            <a:xfrm>
              <a:off x="992" y="243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045" name="Line 293"/>
            <p:cNvSpPr>
              <a:spLocks noChangeShapeType="1"/>
            </p:cNvSpPr>
            <p:nvPr/>
          </p:nvSpPr>
          <p:spPr bwMode="auto">
            <a:xfrm>
              <a:off x="1040" y="243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046" name="Line 294"/>
            <p:cNvSpPr>
              <a:spLocks noChangeShapeType="1"/>
            </p:cNvSpPr>
            <p:nvPr/>
          </p:nvSpPr>
          <p:spPr bwMode="auto">
            <a:xfrm>
              <a:off x="1088" y="243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047" name="Line 295"/>
            <p:cNvSpPr>
              <a:spLocks noChangeShapeType="1"/>
            </p:cNvSpPr>
            <p:nvPr/>
          </p:nvSpPr>
          <p:spPr bwMode="auto">
            <a:xfrm>
              <a:off x="1136" y="243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048" name="Line 296"/>
            <p:cNvSpPr>
              <a:spLocks noChangeShapeType="1"/>
            </p:cNvSpPr>
            <p:nvPr/>
          </p:nvSpPr>
          <p:spPr bwMode="auto">
            <a:xfrm>
              <a:off x="1184" y="243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049" name="Line 297"/>
            <p:cNvSpPr>
              <a:spLocks noChangeShapeType="1"/>
            </p:cNvSpPr>
            <p:nvPr/>
          </p:nvSpPr>
          <p:spPr bwMode="auto">
            <a:xfrm>
              <a:off x="1232" y="243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050" name="Line 298"/>
            <p:cNvSpPr>
              <a:spLocks noChangeShapeType="1"/>
            </p:cNvSpPr>
            <p:nvPr/>
          </p:nvSpPr>
          <p:spPr bwMode="auto">
            <a:xfrm>
              <a:off x="1280" y="243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051" name="Line 299"/>
            <p:cNvSpPr>
              <a:spLocks noChangeShapeType="1"/>
            </p:cNvSpPr>
            <p:nvPr/>
          </p:nvSpPr>
          <p:spPr bwMode="auto">
            <a:xfrm>
              <a:off x="1328" y="243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052" name="Line 300"/>
            <p:cNvSpPr>
              <a:spLocks noChangeShapeType="1"/>
            </p:cNvSpPr>
            <p:nvPr/>
          </p:nvSpPr>
          <p:spPr bwMode="auto">
            <a:xfrm>
              <a:off x="1376" y="243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053" name="Line 301"/>
            <p:cNvSpPr>
              <a:spLocks noChangeShapeType="1"/>
            </p:cNvSpPr>
            <p:nvPr/>
          </p:nvSpPr>
          <p:spPr bwMode="auto">
            <a:xfrm>
              <a:off x="1424" y="243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054" name="Line 302"/>
            <p:cNvSpPr>
              <a:spLocks noChangeShapeType="1"/>
            </p:cNvSpPr>
            <p:nvPr/>
          </p:nvSpPr>
          <p:spPr bwMode="auto">
            <a:xfrm>
              <a:off x="1472" y="243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055" name="Line 303"/>
            <p:cNvSpPr>
              <a:spLocks noChangeShapeType="1"/>
            </p:cNvSpPr>
            <p:nvPr/>
          </p:nvSpPr>
          <p:spPr bwMode="auto">
            <a:xfrm>
              <a:off x="1520" y="243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056" name="Line 304"/>
            <p:cNvSpPr>
              <a:spLocks noChangeShapeType="1"/>
            </p:cNvSpPr>
            <p:nvPr/>
          </p:nvSpPr>
          <p:spPr bwMode="auto">
            <a:xfrm>
              <a:off x="1568" y="243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057" name="Line 305"/>
            <p:cNvSpPr>
              <a:spLocks noChangeShapeType="1"/>
            </p:cNvSpPr>
            <p:nvPr/>
          </p:nvSpPr>
          <p:spPr bwMode="auto">
            <a:xfrm>
              <a:off x="1616" y="243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058" name="Line 306"/>
            <p:cNvSpPr>
              <a:spLocks noChangeShapeType="1"/>
            </p:cNvSpPr>
            <p:nvPr/>
          </p:nvSpPr>
          <p:spPr bwMode="auto">
            <a:xfrm>
              <a:off x="1664" y="243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059" name="Line 307"/>
            <p:cNvSpPr>
              <a:spLocks noChangeShapeType="1"/>
            </p:cNvSpPr>
            <p:nvPr/>
          </p:nvSpPr>
          <p:spPr bwMode="auto">
            <a:xfrm>
              <a:off x="1712" y="243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060" name="Line 308"/>
            <p:cNvSpPr>
              <a:spLocks noChangeShapeType="1"/>
            </p:cNvSpPr>
            <p:nvPr/>
          </p:nvSpPr>
          <p:spPr bwMode="auto">
            <a:xfrm>
              <a:off x="1760" y="243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061" name="Line 309"/>
            <p:cNvSpPr>
              <a:spLocks noChangeShapeType="1"/>
            </p:cNvSpPr>
            <p:nvPr/>
          </p:nvSpPr>
          <p:spPr bwMode="auto">
            <a:xfrm>
              <a:off x="1808" y="243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062" name="Line 310"/>
            <p:cNvSpPr>
              <a:spLocks noChangeShapeType="1"/>
            </p:cNvSpPr>
            <p:nvPr/>
          </p:nvSpPr>
          <p:spPr bwMode="auto">
            <a:xfrm>
              <a:off x="1856" y="243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063" name="Line 311"/>
            <p:cNvSpPr>
              <a:spLocks noChangeShapeType="1"/>
            </p:cNvSpPr>
            <p:nvPr/>
          </p:nvSpPr>
          <p:spPr bwMode="auto">
            <a:xfrm>
              <a:off x="1904" y="243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064" name="Line 312"/>
            <p:cNvSpPr>
              <a:spLocks noChangeShapeType="1"/>
            </p:cNvSpPr>
            <p:nvPr/>
          </p:nvSpPr>
          <p:spPr bwMode="auto">
            <a:xfrm>
              <a:off x="1952" y="243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065" name="Line 313"/>
            <p:cNvSpPr>
              <a:spLocks noChangeShapeType="1"/>
            </p:cNvSpPr>
            <p:nvPr/>
          </p:nvSpPr>
          <p:spPr bwMode="auto">
            <a:xfrm>
              <a:off x="2000" y="243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066" name="Line 314"/>
            <p:cNvSpPr>
              <a:spLocks noChangeShapeType="1"/>
            </p:cNvSpPr>
            <p:nvPr/>
          </p:nvSpPr>
          <p:spPr bwMode="auto">
            <a:xfrm>
              <a:off x="2048" y="243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067" name="Line 315"/>
            <p:cNvSpPr>
              <a:spLocks noChangeShapeType="1"/>
            </p:cNvSpPr>
            <p:nvPr/>
          </p:nvSpPr>
          <p:spPr bwMode="auto">
            <a:xfrm>
              <a:off x="2096" y="243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068" name="Line 316"/>
            <p:cNvSpPr>
              <a:spLocks noChangeShapeType="1"/>
            </p:cNvSpPr>
            <p:nvPr/>
          </p:nvSpPr>
          <p:spPr bwMode="auto">
            <a:xfrm>
              <a:off x="2144" y="243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069" name="Line 317"/>
            <p:cNvSpPr>
              <a:spLocks noChangeShapeType="1"/>
            </p:cNvSpPr>
            <p:nvPr/>
          </p:nvSpPr>
          <p:spPr bwMode="auto">
            <a:xfrm>
              <a:off x="2192" y="243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070" name="Line 318"/>
            <p:cNvSpPr>
              <a:spLocks noChangeShapeType="1"/>
            </p:cNvSpPr>
            <p:nvPr/>
          </p:nvSpPr>
          <p:spPr bwMode="auto">
            <a:xfrm>
              <a:off x="2240" y="243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071" name="Line 319"/>
            <p:cNvSpPr>
              <a:spLocks noChangeShapeType="1"/>
            </p:cNvSpPr>
            <p:nvPr/>
          </p:nvSpPr>
          <p:spPr bwMode="auto">
            <a:xfrm>
              <a:off x="2288" y="243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072" name="Line 320"/>
            <p:cNvSpPr>
              <a:spLocks noChangeShapeType="1"/>
            </p:cNvSpPr>
            <p:nvPr/>
          </p:nvSpPr>
          <p:spPr bwMode="auto">
            <a:xfrm>
              <a:off x="2336" y="243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073" name="Line 321"/>
            <p:cNvSpPr>
              <a:spLocks noChangeShapeType="1"/>
            </p:cNvSpPr>
            <p:nvPr/>
          </p:nvSpPr>
          <p:spPr bwMode="auto">
            <a:xfrm>
              <a:off x="2384" y="243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074" name="Line 322"/>
            <p:cNvSpPr>
              <a:spLocks noChangeShapeType="1"/>
            </p:cNvSpPr>
            <p:nvPr/>
          </p:nvSpPr>
          <p:spPr bwMode="auto">
            <a:xfrm>
              <a:off x="2432" y="243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075" name="Line 323"/>
            <p:cNvSpPr>
              <a:spLocks noChangeShapeType="1"/>
            </p:cNvSpPr>
            <p:nvPr/>
          </p:nvSpPr>
          <p:spPr bwMode="auto">
            <a:xfrm>
              <a:off x="2480" y="243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076" name="Line 324"/>
            <p:cNvSpPr>
              <a:spLocks noChangeShapeType="1"/>
            </p:cNvSpPr>
            <p:nvPr/>
          </p:nvSpPr>
          <p:spPr bwMode="auto">
            <a:xfrm>
              <a:off x="2528" y="243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077" name="Line 325"/>
            <p:cNvSpPr>
              <a:spLocks noChangeShapeType="1"/>
            </p:cNvSpPr>
            <p:nvPr/>
          </p:nvSpPr>
          <p:spPr bwMode="auto">
            <a:xfrm>
              <a:off x="2576" y="243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078" name="Line 326"/>
            <p:cNvSpPr>
              <a:spLocks noChangeShapeType="1"/>
            </p:cNvSpPr>
            <p:nvPr/>
          </p:nvSpPr>
          <p:spPr bwMode="auto">
            <a:xfrm>
              <a:off x="2624" y="243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079" name="Line 327"/>
            <p:cNvSpPr>
              <a:spLocks noChangeShapeType="1"/>
            </p:cNvSpPr>
            <p:nvPr/>
          </p:nvSpPr>
          <p:spPr bwMode="auto">
            <a:xfrm>
              <a:off x="2672" y="243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080" name="Line 328"/>
            <p:cNvSpPr>
              <a:spLocks noChangeShapeType="1"/>
            </p:cNvSpPr>
            <p:nvPr/>
          </p:nvSpPr>
          <p:spPr bwMode="auto">
            <a:xfrm>
              <a:off x="2720" y="2434"/>
              <a:ext cx="17"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081" name="Line 329"/>
            <p:cNvSpPr>
              <a:spLocks noChangeShapeType="1"/>
            </p:cNvSpPr>
            <p:nvPr/>
          </p:nvSpPr>
          <p:spPr bwMode="auto">
            <a:xfrm>
              <a:off x="2769" y="243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082" name="Line 330"/>
            <p:cNvSpPr>
              <a:spLocks noChangeShapeType="1"/>
            </p:cNvSpPr>
            <p:nvPr/>
          </p:nvSpPr>
          <p:spPr bwMode="auto">
            <a:xfrm>
              <a:off x="2817" y="243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083" name="Line 331"/>
            <p:cNvSpPr>
              <a:spLocks noChangeShapeType="1"/>
            </p:cNvSpPr>
            <p:nvPr/>
          </p:nvSpPr>
          <p:spPr bwMode="auto">
            <a:xfrm>
              <a:off x="2865" y="243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084" name="Line 332"/>
            <p:cNvSpPr>
              <a:spLocks noChangeShapeType="1"/>
            </p:cNvSpPr>
            <p:nvPr/>
          </p:nvSpPr>
          <p:spPr bwMode="auto">
            <a:xfrm>
              <a:off x="2913" y="243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085" name="Line 333"/>
            <p:cNvSpPr>
              <a:spLocks noChangeShapeType="1"/>
            </p:cNvSpPr>
            <p:nvPr/>
          </p:nvSpPr>
          <p:spPr bwMode="auto">
            <a:xfrm>
              <a:off x="2961" y="243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086" name="Line 334"/>
            <p:cNvSpPr>
              <a:spLocks noChangeShapeType="1"/>
            </p:cNvSpPr>
            <p:nvPr/>
          </p:nvSpPr>
          <p:spPr bwMode="auto">
            <a:xfrm>
              <a:off x="3009" y="243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087" name="Line 335"/>
            <p:cNvSpPr>
              <a:spLocks noChangeShapeType="1"/>
            </p:cNvSpPr>
            <p:nvPr/>
          </p:nvSpPr>
          <p:spPr bwMode="auto">
            <a:xfrm>
              <a:off x="3057" y="243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088" name="Line 336"/>
            <p:cNvSpPr>
              <a:spLocks noChangeShapeType="1"/>
            </p:cNvSpPr>
            <p:nvPr/>
          </p:nvSpPr>
          <p:spPr bwMode="auto">
            <a:xfrm>
              <a:off x="3105" y="243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089" name="Line 337"/>
            <p:cNvSpPr>
              <a:spLocks noChangeShapeType="1"/>
            </p:cNvSpPr>
            <p:nvPr/>
          </p:nvSpPr>
          <p:spPr bwMode="auto">
            <a:xfrm>
              <a:off x="3153" y="243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090" name="Line 338"/>
            <p:cNvSpPr>
              <a:spLocks noChangeShapeType="1"/>
            </p:cNvSpPr>
            <p:nvPr/>
          </p:nvSpPr>
          <p:spPr bwMode="auto">
            <a:xfrm>
              <a:off x="3201" y="243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091" name="Line 339"/>
            <p:cNvSpPr>
              <a:spLocks noChangeShapeType="1"/>
            </p:cNvSpPr>
            <p:nvPr/>
          </p:nvSpPr>
          <p:spPr bwMode="auto">
            <a:xfrm>
              <a:off x="3249" y="243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092" name="Line 340"/>
            <p:cNvSpPr>
              <a:spLocks noChangeShapeType="1"/>
            </p:cNvSpPr>
            <p:nvPr/>
          </p:nvSpPr>
          <p:spPr bwMode="auto">
            <a:xfrm>
              <a:off x="3297" y="243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093" name="Line 341"/>
            <p:cNvSpPr>
              <a:spLocks noChangeShapeType="1"/>
            </p:cNvSpPr>
            <p:nvPr/>
          </p:nvSpPr>
          <p:spPr bwMode="auto">
            <a:xfrm>
              <a:off x="3345" y="243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094" name="Line 342"/>
            <p:cNvSpPr>
              <a:spLocks noChangeShapeType="1"/>
            </p:cNvSpPr>
            <p:nvPr/>
          </p:nvSpPr>
          <p:spPr bwMode="auto">
            <a:xfrm>
              <a:off x="3393" y="243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095" name="Line 343"/>
            <p:cNvSpPr>
              <a:spLocks noChangeShapeType="1"/>
            </p:cNvSpPr>
            <p:nvPr/>
          </p:nvSpPr>
          <p:spPr bwMode="auto">
            <a:xfrm>
              <a:off x="3441" y="243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096" name="Line 344"/>
            <p:cNvSpPr>
              <a:spLocks noChangeShapeType="1"/>
            </p:cNvSpPr>
            <p:nvPr/>
          </p:nvSpPr>
          <p:spPr bwMode="auto">
            <a:xfrm>
              <a:off x="3489" y="243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097" name="Line 345"/>
            <p:cNvSpPr>
              <a:spLocks noChangeShapeType="1"/>
            </p:cNvSpPr>
            <p:nvPr/>
          </p:nvSpPr>
          <p:spPr bwMode="auto">
            <a:xfrm>
              <a:off x="3537" y="243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098" name="Line 346"/>
            <p:cNvSpPr>
              <a:spLocks noChangeShapeType="1"/>
            </p:cNvSpPr>
            <p:nvPr/>
          </p:nvSpPr>
          <p:spPr bwMode="auto">
            <a:xfrm>
              <a:off x="3585" y="243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099" name="Line 347"/>
            <p:cNvSpPr>
              <a:spLocks noChangeShapeType="1"/>
            </p:cNvSpPr>
            <p:nvPr/>
          </p:nvSpPr>
          <p:spPr bwMode="auto">
            <a:xfrm>
              <a:off x="3633" y="243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100" name="Line 348"/>
            <p:cNvSpPr>
              <a:spLocks noChangeShapeType="1"/>
            </p:cNvSpPr>
            <p:nvPr/>
          </p:nvSpPr>
          <p:spPr bwMode="auto">
            <a:xfrm>
              <a:off x="3681" y="243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101" name="Line 349"/>
            <p:cNvSpPr>
              <a:spLocks noChangeShapeType="1"/>
            </p:cNvSpPr>
            <p:nvPr/>
          </p:nvSpPr>
          <p:spPr bwMode="auto">
            <a:xfrm>
              <a:off x="3729" y="243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102" name="Line 350"/>
            <p:cNvSpPr>
              <a:spLocks noChangeShapeType="1"/>
            </p:cNvSpPr>
            <p:nvPr/>
          </p:nvSpPr>
          <p:spPr bwMode="auto">
            <a:xfrm>
              <a:off x="3777" y="243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103" name="Line 351"/>
            <p:cNvSpPr>
              <a:spLocks noChangeShapeType="1"/>
            </p:cNvSpPr>
            <p:nvPr/>
          </p:nvSpPr>
          <p:spPr bwMode="auto">
            <a:xfrm>
              <a:off x="3825" y="243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104" name="Line 352"/>
            <p:cNvSpPr>
              <a:spLocks noChangeShapeType="1"/>
            </p:cNvSpPr>
            <p:nvPr/>
          </p:nvSpPr>
          <p:spPr bwMode="auto">
            <a:xfrm>
              <a:off x="3873" y="243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105" name="Line 353"/>
            <p:cNvSpPr>
              <a:spLocks noChangeShapeType="1"/>
            </p:cNvSpPr>
            <p:nvPr/>
          </p:nvSpPr>
          <p:spPr bwMode="auto">
            <a:xfrm>
              <a:off x="3921" y="243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106" name="Line 354"/>
            <p:cNvSpPr>
              <a:spLocks noChangeShapeType="1"/>
            </p:cNvSpPr>
            <p:nvPr/>
          </p:nvSpPr>
          <p:spPr bwMode="auto">
            <a:xfrm>
              <a:off x="3969" y="243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107" name="Line 355"/>
            <p:cNvSpPr>
              <a:spLocks noChangeShapeType="1"/>
            </p:cNvSpPr>
            <p:nvPr/>
          </p:nvSpPr>
          <p:spPr bwMode="auto">
            <a:xfrm>
              <a:off x="4017" y="243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108" name="Line 356"/>
            <p:cNvSpPr>
              <a:spLocks noChangeShapeType="1"/>
            </p:cNvSpPr>
            <p:nvPr/>
          </p:nvSpPr>
          <p:spPr bwMode="auto">
            <a:xfrm>
              <a:off x="4065" y="243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109" name="Line 357"/>
            <p:cNvSpPr>
              <a:spLocks noChangeShapeType="1"/>
            </p:cNvSpPr>
            <p:nvPr/>
          </p:nvSpPr>
          <p:spPr bwMode="auto">
            <a:xfrm>
              <a:off x="4113" y="243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110" name="Line 358"/>
            <p:cNvSpPr>
              <a:spLocks noChangeShapeType="1"/>
            </p:cNvSpPr>
            <p:nvPr/>
          </p:nvSpPr>
          <p:spPr bwMode="auto">
            <a:xfrm>
              <a:off x="4161" y="243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111" name="Line 359"/>
            <p:cNvSpPr>
              <a:spLocks noChangeShapeType="1"/>
            </p:cNvSpPr>
            <p:nvPr/>
          </p:nvSpPr>
          <p:spPr bwMode="auto">
            <a:xfrm>
              <a:off x="4209" y="243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112" name="Line 360"/>
            <p:cNvSpPr>
              <a:spLocks noChangeShapeType="1"/>
            </p:cNvSpPr>
            <p:nvPr/>
          </p:nvSpPr>
          <p:spPr bwMode="auto">
            <a:xfrm>
              <a:off x="4257" y="243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113" name="Line 361"/>
            <p:cNvSpPr>
              <a:spLocks noChangeShapeType="1"/>
            </p:cNvSpPr>
            <p:nvPr/>
          </p:nvSpPr>
          <p:spPr bwMode="auto">
            <a:xfrm>
              <a:off x="4305" y="243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114" name="Line 362"/>
            <p:cNvSpPr>
              <a:spLocks noChangeShapeType="1"/>
            </p:cNvSpPr>
            <p:nvPr/>
          </p:nvSpPr>
          <p:spPr bwMode="auto">
            <a:xfrm>
              <a:off x="4353" y="243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115" name="Line 363"/>
            <p:cNvSpPr>
              <a:spLocks noChangeShapeType="1"/>
            </p:cNvSpPr>
            <p:nvPr/>
          </p:nvSpPr>
          <p:spPr bwMode="auto">
            <a:xfrm>
              <a:off x="4401" y="243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116" name="Line 364"/>
            <p:cNvSpPr>
              <a:spLocks noChangeShapeType="1"/>
            </p:cNvSpPr>
            <p:nvPr/>
          </p:nvSpPr>
          <p:spPr bwMode="auto">
            <a:xfrm>
              <a:off x="4449" y="243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117" name="Line 365"/>
            <p:cNvSpPr>
              <a:spLocks noChangeShapeType="1"/>
            </p:cNvSpPr>
            <p:nvPr/>
          </p:nvSpPr>
          <p:spPr bwMode="auto">
            <a:xfrm>
              <a:off x="4497" y="243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118" name="Line 366"/>
            <p:cNvSpPr>
              <a:spLocks noChangeShapeType="1"/>
            </p:cNvSpPr>
            <p:nvPr/>
          </p:nvSpPr>
          <p:spPr bwMode="auto">
            <a:xfrm>
              <a:off x="4545" y="243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119" name="Line 367"/>
            <p:cNvSpPr>
              <a:spLocks noChangeShapeType="1"/>
            </p:cNvSpPr>
            <p:nvPr/>
          </p:nvSpPr>
          <p:spPr bwMode="auto">
            <a:xfrm>
              <a:off x="4593" y="243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120" name="Line 368"/>
            <p:cNvSpPr>
              <a:spLocks noChangeShapeType="1"/>
            </p:cNvSpPr>
            <p:nvPr/>
          </p:nvSpPr>
          <p:spPr bwMode="auto">
            <a:xfrm>
              <a:off x="4641" y="243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121" name="Line 369"/>
            <p:cNvSpPr>
              <a:spLocks noChangeShapeType="1"/>
            </p:cNvSpPr>
            <p:nvPr/>
          </p:nvSpPr>
          <p:spPr bwMode="auto">
            <a:xfrm>
              <a:off x="4689" y="243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122" name="Line 370"/>
            <p:cNvSpPr>
              <a:spLocks noChangeShapeType="1"/>
            </p:cNvSpPr>
            <p:nvPr/>
          </p:nvSpPr>
          <p:spPr bwMode="auto">
            <a:xfrm>
              <a:off x="4737" y="243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123" name="Line 371"/>
            <p:cNvSpPr>
              <a:spLocks noChangeShapeType="1"/>
            </p:cNvSpPr>
            <p:nvPr/>
          </p:nvSpPr>
          <p:spPr bwMode="auto">
            <a:xfrm>
              <a:off x="4785" y="243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124" name="Line 372"/>
            <p:cNvSpPr>
              <a:spLocks noChangeShapeType="1"/>
            </p:cNvSpPr>
            <p:nvPr/>
          </p:nvSpPr>
          <p:spPr bwMode="auto">
            <a:xfrm>
              <a:off x="4833" y="243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125" name="Line 373"/>
            <p:cNvSpPr>
              <a:spLocks noChangeShapeType="1"/>
            </p:cNvSpPr>
            <p:nvPr/>
          </p:nvSpPr>
          <p:spPr bwMode="auto">
            <a:xfrm>
              <a:off x="4881" y="243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126" name="Line 374"/>
            <p:cNvSpPr>
              <a:spLocks noChangeShapeType="1"/>
            </p:cNvSpPr>
            <p:nvPr/>
          </p:nvSpPr>
          <p:spPr bwMode="auto">
            <a:xfrm>
              <a:off x="4929" y="243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127" name="Line 375"/>
            <p:cNvSpPr>
              <a:spLocks noChangeShapeType="1"/>
            </p:cNvSpPr>
            <p:nvPr/>
          </p:nvSpPr>
          <p:spPr bwMode="auto">
            <a:xfrm>
              <a:off x="4977" y="243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128" name="Line 376"/>
            <p:cNvSpPr>
              <a:spLocks noChangeShapeType="1"/>
            </p:cNvSpPr>
            <p:nvPr/>
          </p:nvSpPr>
          <p:spPr bwMode="auto">
            <a:xfrm>
              <a:off x="5025" y="243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129" name="Line 377"/>
            <p:cNvSpPr>
              <a:spLocks noChangeShapeType="1"/>
            </p:cNvSpPr>
            <p:nvPr/>
          </p:nvSpPr>
          <p:spPr bwMode="auto">
            <a:xfrm>
              <a:off x="5073" y="243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130" name="Line 378"/>
            <p:cNvSpPr>
              <a:spLocks noChangeShapeType="1"/>
            </p:cNvSpPr>
            <p:nvPr/>
          </p:nvSpPr>
          <p:spPr bwMode="auto">
            <a:xfrm>
              <a:off x="5121" y="243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131" name="Line 379"/>
            <p:cNvSpPr>
              <a:spLocks noChangeShapeType="1"/>
            </p:cNvSpPr>
            <p:nvPr/>
          </p:nvSpPr>
          <p:spPr bwMode="auto">
            <a:xfrm>
              <a:off x="5169" y="243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132" name="Line 380"/>
            <p:cNvSpPr>
              <a:spLocks noChangeShapeType="1"/>
            </p:cNvSpPr>
            <p:nvPr/>
          </p:nvSpPr>
          <p:spPr bwMode="auto">
            <a:xfrm>
              <a:off x="5217" y="2434"/>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133" name="Line 381"/>
            <p:cNvSpPr>
              <a:spLocks noChangeShapeType="1"/>
            </p:cNvSpPr>
            <p:nvPr/>
          </p:nvSpPr>
          <p:spPr bwMode="auto">
            <a:xfrm>
              <a:off x="752" y="216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134" name="Line 382"/>
            <p:cNvSpPr>
              <a:spLocks noChangeShapeType="1"/>
            </p:cNvSpPr>
            <p:nvPr/>
          </p:nvSpPr>
          <p:spPr bwMode="auto">
            <a:xfrm>
              <a:off x="800" y="216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135" name="Line 383"/>
            <p:cNvSpPr>
              <a:spLocks noChangeShapeType="1"/>
            </p:cNvSpPr>
            <p:nvPr/>
          </p:nvSpPr>
          <p:spPr bwMode="auto">
            <a:xfrm>
              <a:off x="848" y="216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136" name="Line 384"/>
            <p:cNvSpPr>
              <a:spLocks noChangeShapeType="1"/>
            </p:cNvSpPr>
            <p:nvPr/>
          </p:nvSpPr>
          <p:spPr bwMode="auto">
            <a:xfrm>
              <a:off x="896" y="216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137" name="Line 385"/>
            <p:cNvSpPr>
              <a:spLocks noChangeShapeType="1"/>
            </p:cNvSpPr>
            <p:nvPr/>
          </p:nvSpPr>
          <p:spPr bwMode="auto">
            <a:xfrm>
              <a:off x="944" y="216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138" name="Line 386"/>
            <p:cNvSpPr>
              <a:spLocks noChangeShapeType="1"/>
            </p:cNvSpPr>
            <p:nvPr/>
          </p:nvSpPr>
          <p:spPr bwMode="auto">
            <a:xfrm>
              <a:off x="992" y="216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139" name="Line 387"/>
            <p:cNvSpPr>
              <a:spLocks noChangeShapeType="1"/>
            </p:cNvSpPr>
            <p:nvPr/>
          </p:nvSpPr>
          <p:spPr bwMode="auto">
            <a:xfrm>
              <a:off x="1040" y="216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140" name="Line 388"/>
            <p:cNvSpPr>
              <a:spLocks noChangeShapeType="1"/>
            </p:cNvSpPr>
            <p:nvPr/>
          </p:nvSpPr>
          <p:spPr bwMode="auto">
            <a:xfrm>
              <a:off x="1088" y="216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141" name="Line 389"/>
            <p:cNvSpPr>
              <a:spLocks noChangeShapeType="1"/>
            </p:cNvSpPr>
            <p:nvPr/>
          </p:nvSpPr>
          <p:spPr bwMode="auto">
            <a:xfrm>
              <a:off x="1136" y="216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142" name="Line 390"/>
            <p:cNvSpPr>
              <a:spLocks noChangeShapeType="1"/>
            </p:cNvSpPr>
            <p:nvPr/>
          </p:nvSpPr>
          <p:spPr bwMode="auto">
            <a:xfrm>
              <a:off x="1184" y="216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143" name="Line 391"/>
            <p:cNvSpPr>
              <a:spLocks noChangeShapeType="1"/>
            </p:cNvSpPr>
            <p:nvPr/>
          </p:nvSpPr>
          <p:spPr bwMode="auto">
            <a:xfrm>
              <a:off x="1232" y="216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144" name="Line 392"/>
            <p:cNvSpPr>
              <a:spLocks noChangeShapeType="1"/>
            </p:cNvSpPr>
            <p:nvPr/>
          </p:nvSpPr>
          <p:spPr bwMode="auto">
            <a:xfrm>
              <a:off x="1280" y="216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145" name="Line 393"/>
            <p:cNvSpPr>
              <a:spLocks noChangeShapeType="1"/>
            </p:cNvSpPr>
            <p:nvPr/>
          </p:nvSpPr>
          <p:spPr bwMode="auto">
            <a:xfrm>
              <a:off x="1328" y="216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146" name="Line 394"/>
            <p:cNvSpPr>
              <a:spLocks noChangeShapeType="1"/>
            </p:cNvSpPr>
            <p:nvPr/>
          </p:nvSpPr>
          <p:spPr bwMode="auto">
            <a:xfrm>
              <a:off x="1376" y="216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147" name="Line 395"/>
            <p:cNvSpPr>
              <a:spLocks noChangeShapeType="1"/>
            </p:cNvSpPr>
            <p:nvPr/>
          </p:nvSpPr>
          <p:spPr bwMode="auto">
            <a:xfrm>
              <a:off x="1424" y="216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148" name="Line 396"/>
            <p:cNvSpPr>
              <a:spLocks noChangeShapeType="1"/>
            </p:cNvSpPr>
            <p:nvPr/>
          </p:nvSpPr>
          <p:spPr bwMode="auto">
            <a:xfrm>
              <a:off x="1472" y="216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149" name="Line 397"/>
            <p:cNvSpPr>
              <a:spLocks noChangeShapeType="1"/>
            </p:cNvSpPr>
            <p:nvPr/>
          </p:nvSpPr>
          <p:spPr bwMode="auto">
            <a:xfrm>
              <a:off x="1520" y="216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150" name="Line 398"/>
            <p:cNvSpPr>
              <a:spLocks noChangeShapeType="1"/>
            </p:cNvSpPr>
            <p:nvPr/>
          </p:nvSpPr>
          <p:spPr bwMode="auto">
            <a:xfrm>
              <a:off x="1568" y="216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151" name="Line 399"/>
            <p:cNvSpPr>
              <a:spLocks noChangeShapeType="1"/>
            </p:cNvSpPr>
            <p:nvPr/>
          </p:nvSpPr>
          <p:spPr bwMode="auto">
            <a:xfrm>
              <a:off x="1616" y="216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152" name="Line 400"/>
            <p:cNvSpPr>
              <a:spLocks noChangeShapeType="1"/>
            </p:cNvSpPr>
            <p:nvPr/>
          </p:nvSpPr>
          <p:spPr bwMode="auto">
            <a:xfrm>
              <a:off x="1664" y="216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153" name="Line 401"/>
            <p:cNvSpPr>
              <a:spLocks noChangeShapeType="1"/>
            </p:cNvSpPr>
            <p:nvPr/>
          </p:nvSpPr>
          <p:spPr bwMode="auto">
            <a:xfrm>
              <a:off x="1712" y="216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154" name="Line 402"/>
            <p:cNvSpPr>
              <a:spLocks noChangeShapeType="1"/>
            </p:cNvSpPr>
            <p:nvPr/>
          </p:nvSpPr>
          <p:spPr bwMode="auto">
            <a:xfrm>
              <a:off x="1760" y="216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155" name="Line 403"/>
            <p:cNvSpPr>
              <a:spLocks noChangeShapeType="1"/>
            </p:cNvSpPr>
            <p:nvPr/>
          </p:nvSpPr>
          <p:spPr bwMode="auto">
            <a:xfrm>
              <a:off x="1808" y="216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156" name="Line 404"/>
            <p:cNvSpPr>
              <a:spLocks noChangeShapeType="1"/>
            </p:cNvSpPr>
            <p:nvPr/>
          </p:nvSpPr>
          <p:spPr bwMode="auto">
            <a:xfrm>
              <a:off x="1856" y="216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2229" name="Group 405"/>
          <p:cNvGrpSpPr>
            <a:grpSpLocks/>
          </p:cNvGrpSpPr>
          <p:nvPr/>
        </p:nvGrpSpPr>
        <p:grpSpPr bwMode="auto">
          <a:xfrm>
            <a:off x="1193800" y="2559050"/>
            <a:ext cx="7113588" cy="879475"/>
            <a:chOff x="752" y="1612"/>
            <a:chExt cx="4481" cy="554"/>
          </a:xfrm>
        </p:grpSpPr>
        <p:sp>
          <p:nvSpPr>
            <p:cNvPr id="52757" name="Line 406"/>
            <p:cNvSpPr>
              <a:spLocks noChangeShapeType="1"/>
            </p:cNvSpPr>
            <p:nvPr/>
          </p:nvSpPr>
          <p:spPr bwMode="auto">
            <a:xfrm>
              <a:off x="1904" y="216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58" name="Line 407"/>
            <p:cNvSpPr>
              <a:spLocks noChangeShapeType="1"/>
            </p:cNvSpPr>
            <p:nvPr/>
          </p:nvSpPr>
          <p:spPr bwMode="auto">
            <a:xfrm>
              <a:off x="1952" y="216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59" name="Line 408"/>
            <p:cNvSpPr>
              <a:spLocks noChangeShapeType="1"/>
            </p:cNvSpPr>
            <p:nvPr/>
          </p:nvSpPr>
          <p:spPr bwMode="auto">
            <a:xfrm>
              <a:off x="2000" y="216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60" name="Line 409"/>
            <p:cNvSpPr>
              <a:spLocks noChangeShapeType="1"/>
            </p:cNvSpPr>
            <p:nvPr/>
          </p:nvSpPr>
          <p:spPr bwMode="auto">
            <a:xfrm>
              <a:off x="2048" y="216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61" name="Line 410"/>
            <p:cNvSpPr>
              <a:spLocks noChangeShapeType="1"/>
            </p:cNvSpPr>
            <p:nvPr/>
          </p:nvSpPr>
          <p:spPr bwMode="auto">
            <a:xfrm>
              <a:off x="2096" y="216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62" name="Line 411"/>
            <p:cNvSpPr>
              <a:spLocks noChangeShapeType="1"/>
            </p:cNvSpPr>
            <p:nvPr/>
          </p:nvSpPr>
          <p:spPr bwMode="auto">
            <a:xfrm>
              <a:off x="2144" y="216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63" name="Line 412"/>
            <p:cNvSpPr>
              <a:spLocks noChangeShapeType="1"/>
            </p:cNvSpPr>
            <p:nvPr/>
          </p:nvSpPr>
          <p:spPr bwMode="auto">
            <a:xfrm>
              <a:off x="2192" y="216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64" name="Line 413"/>
            <p:cNvSpPr>
              <a:spLocks noChangeShapeType="1"/>
            </p:cNvSpPr>
            <p:nvPr/>
          </p:nvSpPr>
          <p:spPr bwMode="auto">
            <a:xfrm>
              <a:off x="2240" y="216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65" name="Line 414"/>
            <p:cNvSpPr>
              <a:spLocks noChangeShapeType="1"/>
            </p:cNvSpPr>
            <p:nvPr/>
          </p:nvSpPr>
          <p:spPr bwMode="auto">
            <a:xfrm>
              <a:off x="2288" y="216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66" name="Line 415"/>
            <p:cNvSpPr>
              <a:spLocks noChangeShapeType="1"/>
            </p:cNvSpPr>
            <p:nvPr/>
          </p:nvSpPr>
          <p:spPr bwMode="auto">
            <a:xfrm>
              <a:off x="2336" y="216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67" name="Line 416"/>
            <p:cNvSpPr>
              <a:spLocks noChangeShapeType="1"/>
            </p:cNvSpPr>
            <p:nvPr/>
          </p:nvSpPr>
          <p:spPr bwMode="auto">
            <a:xfrm>
              <a:off x="2384" y="216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68" name="Line 417"/>
            <p:cNvSpPr>
              <a:spLocks noChangeShapeType="1"/>
            </p:cNvSpPr>
            <p:nvPr/>
          </p:nvSpPr>
          <p:spPr bwMode="auto">
            <a:xfrm>
              <a:off x="2432" y="216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69" name="Line 418"/>
            <p:cNvSpPr>
              <a:spLocks noChangeShapeType="1"/>
            </p:cNvSpPr>
            <p:nvPr/>
          </p:nvSpPr>
          <p:spPr bwMode="auto">
            <a:xfrm>
              <a:off x="2480" y="216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70" name="Line 419"/>
            <p:cNvSpPr>
              <a:spLocks noChangeShapeType="1"/>
            </p:cNvSpPr>
            <p:nvPr/>
          </p:nvSpPr>
          <p:spPr bwMode="auto">
            <a:xfrm>
              <a:off x="2528" y="216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71" name="Line 420"/>
            <p:cNvSpPr>
              <a:spLocks noChangeShapeType="1"/>
            </p:cNvSpPr>
            <p:nvPr/>
          </p:nvSpPr>
          <p:spPr bwMode="auto">
            <a:xfrm>
              <a:off x="2576" y="216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72" name="Line 421"/>
            <p:cNvSpPr>
              <a:spLocks noChangeShapeType="1"/>
            </p:cNvSpPr>
            <p:nvPr/>
          </p:nvSpPr>
          <p:spPr bwMode="auto">
            <a:xfrm>
              <a:off x="2624" y="216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73" name="Line 422"/>
            <p:cNvSpPr>
              <a:spLocks noChangeShapeType="1"/>
            </p:cNvSpPr>
            <p:nvPr/>
          </p:nvSpPr>
          <p:spPr bwMode="auto">
            <a:xfrm>
              <a:off x="2672" y="216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74" name="Line 423"/>
            <p:cNvSpPr>
              <a:spLocks noChangeShapeType="1"/>
            </p:cNvSpPr>
            <p:nvPr/>
          </p:nvSpPr>
          <p:spPr bwMode="auto">
            <a:xfrm>
              <a:off x="2720" y="2165"/>
              <a:ext cx="17"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75" name="Line 424"/>
            <p:cNvSpPr>
              <a:spLocks noChangeShapeType="1"/>
            </p:cNvSpPr>
            <p:nvPr/>
          </p:nvSpPr>
          <p:spPr bwMode="auto">
            <a:xfrm>
              <a:off x="2769" y="216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76" name="Line 425"/>
            <p:cNvSpPr>
              <a:spLocks noChangeShapeType="1"/>
            </p:cNvSpPr>
            <p:nvPr/>
          </p:nvSpPr>
          <p:spPr bwMode="auto">
            <a:xfrm>
              <a:off x="2817" y="216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77" name="Line 426"/>
            <p:cNvSpPr>
              <a:spLocks noChangeShapeType="1"/>
            </p:cNvSpPr>
            <p:nvPr/>
          </p:nvSpPr>
          <p:spPr bwMode="auto">
            <a:xfrm>
              <a:off x="2865" y="216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78" name="Line 427"/>
            <p:cNvSpPr>
              <a:spLocks noChangeShapeType="1"/>
            </p:cNvSpPr>
            <p:nvPr/>
          </p:nvSpPr>
          <p:spPr bwMode="auto">
            <a:xfrm>
              <a:off x="2913" y="216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79" name="Line 428"/>
            <p:cNvSpPr>
              <a:spLocks noChangeShapeType="1"/>
            </p:cNvSpPr>
            <p:nvPr/>
          </p:nvSpPr>
          <p:spPr bwMode="auto">
            <a:xfrm>
              <a:off x="2961" y="216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80" name="Line 429"/>
            <p:cNvSpPr>
              <a:spLocks noChangeShapeType="1"/>
            </p:cNvSpPr>
            <p:nvPr/>
          </p:nvSpPr>
          <p:spPr bwMode="auto">
            <a:xfrm>
              <a:off x="3009" y="216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81" name="Line 430"/>
            <p:cNvSpPr>
              <a:spLocks noChangeShapeType="1"/>
            </p:cNvSpPr>
            <p:nvPr/>
          </p:nvSpPr>
          <p:spPr bwMode="auto">
            <a:xfrm>
              <a:off x="3057" y="216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82" name="Line 431"/>
            <p:cNvSpPr>
              <a:spLocks noChangeShapeType="1"/>
            </p:cNvSpPr>
            <p:nvPr/>
          </p:nvSpPr>
          <p:spPr bwMode="auto">
            <a:xfrm>
              <a:off x="3105" y="216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83" name="Line 432"/>
            <p:cNvSpPr>
              <a:spLocks noChangeShapeType="1"/>
            </p:cNvSpPr>
            <p:nvPr/>
          </p:nvSpPr>
          <p:spPr bwMode="auto">
            <a:xfrm>
              <a:off x="3153" y="216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84" name="Line 433"/>
            <p:cNvSpPr>
              <a:spLocks noChangeShapeType="1"/>
            </p:cNvSpPr>
            <p:nvPr/>
          </p:nvSpPr>
          <p:spPr bwMode="auto">
            <a:xfrm>
              <a:off x="3201" y="216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85" name="Line 434"/>
            <p:cNvSpPr>
              <a:spLocks noChangeShapeType="1"/>
            </p:cNvSpPr>
            <p:nvPr/>
          </p:nvSpPr>
          <p:spPr bwMode="auto">
            <a:xfrm>
              <a:off x="3249" y="216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86" name="Line 435"/>
            <p:cNvSpPr>
              <a:spLocks noChangeShapeType="1"/>
            </p:cNvSpPr>
            <p:nvPr/>
          </p:nvSpPr>
          <p:spPr bwMode="auto">
            <a:xfrm>
              <a:off x="3297" y="216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87" name="Line 436"/>
            <p:cNvSpPr>
              <a:spLocks noChangeShapeType="1"/>
            </p:cNvSpPr>
            <p:nvPr/>
          </p:nvSpPr>
          <p:spPr bwMode="auto">
            <a:xfrm>
              <a:off x="3345" y="216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88" name="Line 437"/>
            <p:cNvSpPr>
              <a:spLocks noChangeShapeType="1"/>
            </p:cNvSpPr>
            <p:nvPr/>
          </p:nvSpPr>
          <p:spPr bwMode="auto">
            <a:xfrm>
              <a:off x="3393" y="216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89" name="Line 438"/>
            <p:cNvSpPr>
              <a:spLocks noChangeShapeType="1"/>
            </p:cNvSpPr>
            <p:nvPr/>
          </p:nvSpPr>
          <p:spPr bwMode="auto">
            <a:xfrm>
              <a:off x="3441" y="216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90" name="Line 439"/>
            <p:cNvSpPr>
              <a:spLocks noChangeShapeType="1"/>
            </p:cNvSpPr>
            <p:nvPr/>
          </p:nvSpPr>
          <p:spPr bwMode="auto">
            <a:xfrm>
              <a:off x="3489" y="216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91" name="Line 440"/>
            <p:cNvSpPr>
              <a:spLocks noChangeShapeType="1"/>
            </p:cNvSpPr>
            <p:nvPr/>
          </p:nvSpPr>
          <p:spPr bwMode="auto">
            <a:xfrm>
              <a:off x="3537" y="216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92" name="Line 441"/>
            <p:cNvSpPr>
              <a:spLocks noChangeShapeType="1"/>
            </p:cNvSpPr>
            <p:nvPr/>
          </p:nvSpPr>
          <p:spPr bwMode="auto">
            <a:xfrm>
              <a:off x="3585" y="216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93" name="Line 442"/>
            <p:cNvSpPr>
              <a:spLocks noChangeShapeType="1"/>
            </p:cNvSpPr>
            <p:nvPr/>
          </p:nvSpPr>
          <p:spPr bwMode="auto">
            <a:xfrm>
              <a:off x="3633" y="216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94" name="Line 443"/>
            <p:cNvSpPr>
              <a:spLocks noChangeShapeType="1"/>
            </p:cNvSpPr>
            <p:nvPr/>
          </p:nvSpPr>
          <p:spPr bwMode="auto">
            <a:xfrm>
              <a:off x="3681" y="216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95" name="Line 444"/>
            <p:cNvSpPr>
              <a:spLocks noChangeShapeType="1"/>
            </p:cNvSpPr>
            <p:nvPr/>
          </p:nvSpPr>
          <p:spPr bwMode="auto">
            <a:xfrm>
              <a:off x="3729" y="216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96" name="Line 445"/>
            <p:cNvSpPr>
              <a:spLocks noChangeShapeType="1"/>
            </p:cNvSpPr>
            <p:nvPr/>
          </p:nvSpPr>
          <p:spPr bwMode="auto">
            <a:xfrm>
              <a:off x="3777" y="216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97" name="Line 446"/>
            <p:cNvSpPr>
              <a:spLocks noChangeShapeType="1"/>
            </p:cNvSpPr>
            <p:nvPr/>
          </p:nvSpPr>
          <p:spPr bwMode="auto">
            <a:xfrm>
              <a:off x="3825" y="216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98" name="Line 447"/>
            <p:cNvSpPr>
              <a:spLocks noChangeShapeType="1"/>
            </p:cNvSpPr>
            <p:nvPr/>
          </p:nvSpPr>
          <p:spPr bwMode="auto">
            <a:xfrm>
              <a:off x="3873" y="216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99" name="Line 448"/>
            <p:cNvSpPr>
              <a:spLocks noChangeShapeType="1"/>
            </p:cNvSpPr>
            <p:nvPr/>
          </p:nvSpPr>
          <p:spPr bwMode="auto">
            <a:xfrm>
              <a:off x="3921" y="216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00" name="Line 449"/>
            <p:cNvSpPr>
              <a:spLocks noChangeShapeType="1"/>
            </p:cNvSpPr>
            <p:nvPr/>
          </p:nvSpPr>
          <p:spPr bwMode="auto">
            <a:xfrm>
              <a:off x="3969" y="216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01" name="Line 450"/>
            <p:cNvSpPr>
              <a:spLocks noChangeShapeType="1"/>
            </p:cNvSpPr>
            <p:nvPr/>
          </p:nvSpPr>
          <p:spPr bwMode="auto">
            <a:xfrm>
              <a:off x="4017" y="216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02" name="Line 451"/>
            <p:cNvSpPr>
              <a:spLocks noChangeShapeType="1"/>
            </p:cNvSpPr>
            <p:nvPr/>
          </p:nvSpPr>
          <p:spPr bwMode="auto">
            <a:xfrm>
              <a:off x="4065" y="216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03" name="Line 452"/>
            <p:cNvSpPr>
              <a:spLocks noChangeShapeType="1"/>
            </p:cNvSpPr>
            <p:nvPr/>
          </p:nvSpPr>
          <p:spPr bwMode="auto">
            <a:xfrm>
              <a:off x="4113" y="216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04" name="Line 453"/>
            <p:cNvSpPr>
              <a:spLocks noChangeShapeType="1"/>
            </p:cNvSpPr>
            <p:nvPr/>
          </p:nvSpPr>
          <p:spPr bwMode="auto">
            <a:xfrm>
              <a:off x="4161" y="216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05" name="Line 454"/>
            <p:cNvSpPr>
              <a:spLocks noChangeShapeType="1"/>
            </p:cNvSpPr>
            <p:nvPr/>
          </p:nvSpPr>
          <p:spPr bwMode="auto">
            <a:xfrm>
              <a:off x="4209" y="216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06" name="Line 455"/>
            <p:cNvSpPr>
              <a:spLocks noChangeShapeType="1"/>
            </p:cNvSpPr>
            <p:nvPr/>
          </p:nvSpPr>
          <p:spPr bwMode="auto">
            <a:xfrm>
              <a:off x="4257" y="216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07" name="Line 456"/>
            <p:cNvSpPr>
              <a:spLocks noChangeShapeType="1"/>
            </p:cNvSpPr>
            <p:nvPr/>
          </p:nvSpPr>
          <p:spPr bwMode="auto">
            <a:xfrm>
              <a:off x="4305" y="216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08" name="Line 457"/>
            <p:cNvSpPr>
              <a:spLocks noChangeShapeType="1"/>
            </p:cNvSpPr>
            <p:nvPr/>
          </p:nvSpPr>
          <p:spPr bwMode="auto">
            <a:xfrm>
              <a:off x="4353" y="216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09" name="Line 458"/>
            <p:cNvSpPr>
              <a:spLocks noChangeShapeType="1"/>
            </p:cNvSpPr>
            <p:nvPr/>
          </p:nvSpPr>
          <p:spPr bwMode="auto">
            <a:xfrm>
              <a:off x="4401" y="216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10" name="Line 459"/>
            <p:cNvSpPr>
              <a:spLocks noChangeShapeType="1"/>
            </p:cNvSpPr>
            <p:nvPr/>
          </p:nvSpPr>
          <p:spPr bwMode="auto">
            <a:xfrm>
              <a:off x="4449" y="216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11" name="Line 460"/>
            <p:cNvSpPr>
              <a:spLocks noChangeShapeType="1"/>
            </p:cNvSpPr>
            <p:nvPr/>
          </p:nvSpPr>
          <p:spPr bwMode="auto">
            <a:xfrm>
              <a:off x="4497" y="216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12" name="Line 461"/>
            <p:cNvSpPr>
              <a:spLocks noChangeShapeType="1"/>
            </p:cNvSpPr>
            <p:nvPr/>
          </p:nvSpPr>
          <p:spPr bwMode="auto">
            <a:xfrm>
              <a:off x="4545" y="216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13" name="Line 462"/>
            <p:cNvSpPr>
              <a:spLocks noChangeShapeType="1"/>
            </p:cNvSpPr>
            <p:nvPr/>
          </p:nvSpPr>
          <p:spPr bwMode="auto">
            <a:xfrm>
              <a:off x="4593" y="216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14" name="Line 463"/>
            <p:cNvSpPr>
              <a:spLocks noChangeShapeType="1"/>
            </p:cNvSpPr>
            <p:nvPr/>
          </p:nvSpPr>
          <p:spPr bwMode="auto">
            <a:xfrm>
              <a:off x="4641" y="216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15" name="Line 464"/>
            <p:cNvSpPr>
              <a:spLocks noChangeShapeType="1"/>
            </p:cNvSpPr>
            <p:nvPr/>
          </p:nvSpPr>
          <p:spPr bwMode="auto">
            <a:xfrm>
              <a:off x="4689" y="216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16" name="Line 465"/>
            <p:cNvSpPr>
              <a:spLocks noChangeShapeType="1"/>
            </p:cNvSpPr>
            <p:nvPr/>
          </p:nvSpPr>
          <p:spPr bwMode="auto">
            <a:xfrm>
              <a:off x="4737" y="216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17" name="Line 466"/>
            <p:cNvSpPr>
              <a:spLocks noChangeShapeType="1"/>
            </p:cNvSpPr>
            <p:nvPr/>
          </p:nvSpPr>
          <p:spPr bwMode="auto">
            <a:xfrm>
              <a:off x="4785" y="216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18" name="Line 467"/>
            <p:cNvSpPr>
              <a:spLocks noChangeShapeType="1"/>
            </p:cNvSpPr>
            <p:nvPr/>
          </p:nvSpPr>
          <p:spPr bwMode="auto">
            <a:xfrm>
              <a:off x="4833" y="216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19" name="Line 468"/>
            <p:cNvSpPr>
              <a:spLocks noChangeShapeType="1"/>
            </p:cNvSpPr>
            <p:nvPr/>
          </p:nvSpPr>
          <p:spPr bwMode="auto">
            <a:xfrm>
              <a:off x="4881" y="216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20" name="Line 469"/>
            <p:cNvSpPr>
              <a:spLocks noChangeShapeType="1"/>
            </p:cNvSpPr>
            <p:nvPr/>
          </p:nvSpPr>
          <p:spPr bwMode="auto">
            <a:xfrm>
              <a:off x="4929" y="216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21" name="Line 470"/>
            <p:cNvSpPr>
              <a:spLocks noChangeShapeType="1"/>
            </p:cNvSpPr>
            <p:nvPr/>
          </p:nvSpPr>
          <p:spPr bwMode="auto">
            <a:xfrm>
              <a:off x="4977" y="216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22" name="Line 471"/>
            <p:cNvSpPr>
              <a:spLocks noChangeShapeType="1"/>
            </p:cNvSpPr>
            <p:nvPr/>
          </p:nvSpPr>
          <p:spPr bwMode="auto">
            <a:xfrm>
              <a:off x="5025" y="216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23" name="Line 472"/>
            <p:cNvSpPr>
              <a:spLocks noChangeShapeType="1"/>
            </p:cNvSpPr>
            <p:nvPr/>
          </p:nvSpPr>
          <p:spPr bwMode="auto">
            <a:xfrm>
              <a:off x="5073" y="216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24" name="Line 473"/>
            <p:cNvSpPr>
              <a:spLocks noChangeShapeType="1"/>
            </p:cNvSpPr>
            <p:nvPr/>
          </p:nvSpPr>
          <p:spPr bwMode="auto">
            <a:xfrm>
              <a:off x="5121" y="216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25" name="Line 474"/>
            <p:cNvSpPr>
              <a:spLocks noChangeShapeType="1"/>
            </p:cNvSpPr>
            <p:nvPr/>
          </p:nvSpPr>
          <p:spPr bwMode="auto">
            <a:xfrm>
              <a:off x="5169" y="216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26" name="Line 475"/>
            <p:cNvSpPr>
              <a:spLocks noChangeShapeType="1"/>
            </p:cNvSpPr>
            <p:nvPr/>
          </p:nvSpPr>
          <p:spPr bwMode="auto">
            <a:xfrm>
              <a:off x="5217" y="2165"/>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27" name="Line 476"/>
            <p:cNvSpPr>
              <a:spLocks noChangeShapeType="1"/>
            </p:cNvSpPr>
            <p:nvPr/>
          </p:nvSpPr>
          <p:spPr bwMode="auto">
            <a:xfrm>
              <a:off x="752" y="188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28" name="Line 477"/>
            <p:cNvSpPr>
              <a:spLocks noChangeShapeType="1"/>
            </p:cNvSpPr>
            <p:nvPr/>
          </p:nvSpPr>
          <p:spPr bwMode="auto">
            <a:xfrm>
              <a:off x="800" y="188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29" name="Line 478"/>
            <p:cNvSpPr>
              <a:spLocks noChangeShapeType="1"/>
            </p:cNvSpPr>
            <p:nvPr/>
          </p:nvSpPr>
          <p:spPr bwMode="auto">
            <a:xfrm>
              <a:off x="848" y="188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30" name="Line 479"/>
            <p:cNvSpPr>
              <a:spLocks noChangeShapeType="1"/>
            </p:cNvSpPr>
            <p:nvPr/>
          </p:nvSpPr>
          <p:spPr bwMode="auto">
            <a:xfrm>
              <a:off x="896" y="188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31" name="Line 480"/>
            <p:cNvSpPr>
              <a:spLocks noChangeShapeType="1"/>
            </p:cNvSpPr>
            <p:nvPr/>
          </p:nvSpPr>
          <p:spPr bwMode="auto">
            <a:xfrm>
              <a:off x="944" y="188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32" name="Line 481"/>
            <p:cNvSpPr>
              <a:spLocks noChangeShapeType="1"/>
            </p:cNvSpPr>
            <p:nvPr/>
          </p:nvSpPr>
          <p:spPr bwMode="auto">
            <a:xfrm>
              <a:off x="992" y="188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33" name="Line 482"/>
            <p:cNvSpPr>
              <a:spLocks noChangeShapeType="1"/>
            </p:cNvSpPr>
            <p:nvPr/>
          </p:nvSpPr>
          <p:spPr bwMode="auto">
            <a:xfrm>
              <a:off x="1040" y="188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34" name="Line 483"/>
            <p:cNvSpPr>
              <a:spLocks noChangeShapeType="1"/>
            </p:cNvSpPr>
            <p:nvPr/>
          </p:nvSpPr>
          <p:spPr bwMode="auto">
            <a:xfrm>
              <a:off x="1088" y="188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35" name="Line 484"/>
            <p:cNvSpPr>
              <a:spLocks noChangeShapeType="1"/>
            </p:cNvSpPr>
            <p:nvPr/>
          </p:nvSpPr>
          <p:spPr bwMode="auto">
            <a:xfrm>
              <a:off x="1136" y="188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36" name="Line 485"/>
            <p:cNvSpPr>
              <a:spLocks noChangeShapeType="1"/>
            </p:cNvSpPr>
            <p:nvPr/>
          </p:nvSpPr>
          <p:spPr bwMode="auto">
            <a:xfrm>
              <a:off x="1184" y="188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37" name="Line 486"/>
            <p:cNvSpPr>
              <a:spLocks noChangeShapeType="1"/>
            </p:cNvSpPr>
            <p:nvPr/>
          </p:nvSpPr>
          <p:spPr bwMode="auto">
            <a:xfrm>
              <a:off x="1232" y="188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38" name="Line 487"/>
            <p:cNvSpPr>
              <a:spLocks noChangeShapeType="1"/>
            </p:cNvSpPr>
            <p:nvPr/>
          </p:nvSpPr>
          <p:spPr bwMode="auto">
            <a:xfrm>
              <a:off x="1280" y="188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39" name="Line 488"/>
            <p:cNvSpPr>
              <a:spLocks noChangeShapeType="1"/>
            </p:cNvSpPr>
            <p:nvPr/>
          </p:nvSpPr>
          <p:spPr bwMode="auto">
            <a:xfrm>
              <a:off x="1328" y="188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40" name="Line 489"/>
            <p:cNvSpPr>
              <a:spLocks noChangeShapeType="1"/>
            </p:cNvSpPr>
            <p:nvPr/>
          </p:nvSpPr>
          <p:spPr bwMode="auto">
            <a:xfrm>
              <a:off x="1376" y="188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41" name="Line 490"/>
            <p:cNvSpPr>
              <a:spLocks noChangeShapeType="1"/>
            </p:cNvSpPr>
            <p:nvPr/>
          </p:nvSpPr>
          <p:spPr bwMode="auto">
            <a:xfrm>
              <a:off x="1424" y="188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42" name="Line 491"/>
            <p:cNvSpPr>
              <a:spLocks noChangeShapeType="1"/>
            </p:cNvSpPr>
            <p:nvPr/>
          </p:nvSpPr>
          <p:spPr bwMode="auto">
            <a:xfrm>
              <a:off x="1472" y="188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43" name="Line 492"/>
            <p:cNvSpPr>
              <a:spLocks noChangeShapeType="1"/>
            </p:cNvSpPr>
            <p:nvPr/>
          </p:nvSpPr>
          <p:spPr bwMode="auto">
            <a:xfrm>
              <a:off x="1520" y="188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44" name="Line 493"/>
            <p:cNvSpPr>
              <a:spLocks noChangeShapeType="1"/>
            </p:cNvSpPr>
            <p:nvPr/>
          </p:nvSpPr>
          <p:spPr bwMode="auto">
            <a:xfrm>
              <a:off x="1568" y="188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45" name="Line 494"/>
            <p:cNvSpPr>
              <a:spLocks noChangeShapeType="1"/>
            </p:cNvSpPr>
            <p:nvPr/>
          </p:nvSpPr>
          <p:spPr bwMode="auto">
            <a:xfrm>
              <a:off x="1616" y="188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46" name="Line 495"/>
            <p:cNvSpPr>
              <a:spLocks noChangeShapeType="1"/>
            </p:cNvSpPr>
            <p:nvPr/>
          </p:nvSpPr>
          <p:spPr bwMode="auto">
            <a:xfrm>
              <a:off x="1664" y="188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47" name="Line 496"/>
            <p:cNvSpPr>
              <a:spLocks noChangeShapeType="1"/>
            </p:cNvSpPr>
            <p:nvPr/>
          </p:nvSpPr>
          <p:spPr bwMode="auto">
            <a:xfrm>
              <a:off x="1712" y="188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48" name="Line 497"/>
            <p:cNvSpPr>
              <a:spLocks noChangeShapeType="1"/>
            </p:cNvSpPr>
            <p:nvPr/>
          </p:nvSpPr>
          <p:spPr bwMode="auto">
            <a:xfrm>
              <a:off x="1760" y="188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49" name="Line 498"/>
            <p:cNvSpPr>
              <a:spLocks noChangeShapeType="1"/>
            </p:cNvSpPr>
            <p:nvPr/>
          </p:nvSpPr>
          <p:spPr bwMode="auto">
            <a:xfrm>
              <a:off x="1808" y="188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50" name="Line 499"/>
            <p:cNvSpPr>
              <a:spLocks noChangeShapeType="1"/>
            </p:cNvSpPr>
            <p:nvPr/>
          </p:nvSpPr>
          <p:spPr bwMode="auto">
            <a:xfrm>
              <a:off x="1856" y="188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51" name="Line 500"/>
            <p:cNvSpPr>
              <a:spLocks noChangeShapeType="1"/>
            </p:cNvSpPr>
            <p:nvPr/>
          </p:nvSpPr>
          <p:spPr bwMode="auto">
            <a:xfrm>
              <a:off x="1904" y="188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52" name="Line 501"/>
            <p:cNvSpPr>
              <a:spLocks noChangeShapeType="1"/>
            </p:cNvSpPr>
            <p:nvPr/>
          </p:nvSpPr>
          <p:spPr bwMode="auto">
            <a:xfrm>
              <a:off x="1952" y="188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53" name="Line 502"/>
            <p:cNvSpPr>
              <a:spLocks noChangeShapeType="1"/>
            </p:cNvSpPr>
            <p:nvPr/>
          </p:nvSpPr>
          <p:spPr bwMode="auto">
            <a:xfrm>
              <a:off x="2000" y="188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54" name="Line 503"/>
            <p:cNvSpPr>
              <a:spLocks noChangeShapeType="1"/>
            </p:cNvSpPr>
            <p:nvPr/>
          </p:nvSpPr>
          <p:spPr bwMode="auto">
            <a:xfrm>
              <a:off x="2048" y="188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55" name="Line 504"/>
            <p:cNvSpPr>
              <a:spLocks noChangeShapeType="1"/>
            </p:cNvSpPr>
            <p:nvPr/>
          </p:nvSpPr>
          <p:spPr bwMode="auto">
            <a:xfrm>
              <a:off x="2096" y="188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56" name="Line 505"/>
            <p:cNvSpPr>
              <a:spLocks noChangeShapeType="1"/>
            </p:cNvSpPr>
            <p:nvPr/>
          </p:nvSpPr>
          <p:spPr bwMode="auto">
            <a:xfrm>
              <a:off x="2144" y="188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57" name="Line 506"/>
            <p:cNvSpPr>
              <a:spLocks noChangeShapeType="1"/>
            </p:cNvSpPr>
            <p:nvPr/>
          </p:nvSpPr>
          <p:spPr bwMode="auto">
            <a:xfrm>
              <a:off x="2192" y="188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58" name="Line 507"/>
            <p:cNvSpPr>
              <a:spLocks noChangeShapeType="1"/>
            </p:cNvSpPr>
            <p:nvPr/>
          </p:nvSpPr>
          <p:spPr bwMode="auto">
            <a:xfrm>
              <a:off x="2240" y="188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59" name="Line 508"/>
            <p:cNvSpPr>
              <a:spLocks noChangeShapeType="1"/>
            </p:cNvSpPr>
            <p:nvPr/>
          </p:nvSpPr>
          <p:spPr bwMode="auto">
            <a:xfrm>
              <a:off x="2288" y="188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60" name="Line 509"/>
            <p:cNvSpPr>
              <a:spLocks noChangeShapeType="1"/>
            </p:cNvSpPr>
            <p:nvPr/>
          </p:nvSpPr>
          <p:spPr bwMode="auto">
            <a:xfrm>
              <a:off x="2336" y="188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61" name="Line 510"/>
            <p:cNvSpPr>
              <a:spLocks noChangeShapeType="1"/>
            </p:cNvSpPr>
            <p:nvPr/>
          </p:nvSpPr>
          <p:spPr bwMode="auto">
            <a:xfrm>
              <a:off x="2384" y="188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62" name="Line 511"/>
            <p:cNvSpPr>
              <a:spLocks noChangeShapeType="1"/>
            </p:cNvSpPr>
            <p:nvPr/>
          </p:nvSpPr>
          <p:spPr bwMode="auto">
            <a:xfrm>
              <a:off x="2432" y="188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63" name="Line 512"/>
            <p:cNvSpPr>
              <a:spLocks noChangeShapeType="1"/>
            </p:cNvSpPr>
            <p:nvPr/>
          </p:nvSpPr>
          <p:spPr bwMode="auto">
            <a:xfrm>
              <a:off x="2480" y="188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64" name="Line 513"/>
            <p:cNvSpPr>
              <a:spLocks noChangeShapeType="1"/>
            </p:cNvSpPr>
            <p:nvPr/>
          </p:nvSpPr>
          <p:spPr bwMode="auto">
            <a:xfrm>
              <a:off x="2528" y="188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65" name="Line 514"/>
            <p:cNvSpPr>
              <a:spLocks noChangeShapeType="1"/>
            </p:cNvSpPr>
            <p:nvPr/>
          </p:nvSpPr>
          <p:spPr bwMode="auto">
            <a:xfrm>
              <a:off x="2576" y="188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66" name="Line 515"/>
            <p:cNvSpPr>
              <a:spLocks noChangeShapeType="1"/>
            </p:cNvSpPr>
            <p:nvPr/>
          </p:nvSpPr>
          <p:spPr bwMode="auto">
            <a:xfrm>
              <a:off x="2624" y="188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67" name="Line 516"/>
            <p:cNvSpPr>
              <a:spLocks noChangeShapeType="1"/>
            </p:cNvSpPr>
            <p:nvPr/>
          </p:nvSpPr>
          <p:spPr bwMode="auto">
            <a:xfrm>
              <a:off x="2672" y="188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68" name="Line 517"/>
            <p:cNvSpPr>
              <a:spLocks noChangeShapeType="1"/>
            </p:cNvSpPr>
            <p:nvPr/>
          </p:nvSpPr>
          <p:spPr bwMode="auto">
            <a:xfrm>
              <a:off x="2720" y="1889"/>
              <a:ext cx="17"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69" name="Line 518"/>
            <p:cNvSpPr>
              <a:spLocks noChangeShapeType="1"/>
            </p:cNvSpPr>
            <p:nvPr/>
          </p:nvSpPr>
          <p:spPr bwMode="auto">
            <a:xfrm>
              <a:off x="2769" y="188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70" name="Line 519"/>
            <p:cNvSpPr>
              <a:spLocks noChangeShapeType="1"/>
            </p:cNvSpPr>
            <p:nvPr/>
          </p:nvSpPr>
          <p:spPr bwMode="auto">
            <a:xfrm>
              <a:off x="2817" y="188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71" name="Line 520"/>
            <p:cNvSpPr>
              <a:spLocks noChangeShapeType="1"/>
            </p:cNvSpPr>
            <p:nvPr/>
          </p:nvSpPr>
          <p:spPr bwMode="auto">
            <a:xfrm>
              <a:off x="2865" y="188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72" name="Line 521"/>
            <p:cNvSpPr>
              <a:spLocks noChangeShapeType="1"/>
            </p:cNvSpPr>
            <p:nvPr/>
          </p:nvSpPr>
          <p:spPr bwMode="auto">
            <a:xfrm>
              <a:off x="2913" y="188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73" name="Line 522"/>
            <p:cNvSpPr>
              <a:spLocks noChangeShapeType="1"/>
            </p:cNvSpPr>
            <p:nvPr/>
          </p:nvSpPr>
          <p:spPr bwMode="auto">
            <a:xfrm>
              <a:off x="2961" y="188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74" name="Line 523"/>
            <p:cNvSpPr>
              <a:spLocks noChangeShapeType="1"/>
            </p:cNvSpPr>
            <p:nvPr/>
          </p:nvSpPr>
          <p:spPr bwMode="auto">
            <a:xfrm>
              <a:off x="3009" y="188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75" name="Line 524"/>
            <p:cNvSpPr>
              <a:spLocks noChangeShapeType="1"/>
            </p:cNvSpPr>
            <p:nvPr/>
          </p:nvSpPr>
          <p:spPr bwMode="auto">
            <a:xfrm>
              <a:off x="3057" y="188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76" name="Line 525"/>
            <p:cNvSpPr>
              <a:spLocks noChangeShapeType="1"/>
            </p:cNvSpPr>
            <p:nvPr/>
          </p:nvSpPr>
          <p:spPr bwMode="auto">
            <a:xfrm>
              <a:off x="3105" y="188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77" name="Line 526"/>
            <p:cNvSpPr>
              <a:spLocks noChangeShapeType="1"/>
            </p:cNvSpPr>
            <p:nvPr/>
          </p:nvSpPr>
          <p:spPr bwMode="auto">
            <a:xfrm>
              <a:off x="3153" y="188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78" name="Line 527"/>
            <p:cNvSpPr>
              <a:spLocks noChangeShapeType="1"/>
            </p:cNvSpPr>
            <p:nvPr/>
          </p:nvSpPr>
          <p:spPr bwMode="auto">
            <a:xfrm>
              <a:off x="3201" y="188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79" name="Line 528"/>
            <p:cNvSpPr>
              <a:spLocks noChangeShapeType="1"/>
            </p:cNvSpPr>
            <p:nvPr/>
          </p:nvSpPr>
          <p:spPr bwMode="auto">
            <a:xfrm>
              <a:off x="3249" y="188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80" name="Line 529"/>
            <p:cNvSpPr>
              <a:spLocks noChangeShapeType="1"/>
            </p:cNvSpPr>
            <p:nvPr/>
          </p:nvSpPr>
          <p:spPr bwMode="auto">
            <a:xfrm>
              <a:off x="3297" y="188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81" name="Line 530"/>
            <p:cNvSpPr>
              <a:spLocks noChangeShapeType="1"/>
            </p:cNvSpPr>
            <p:nvPr/>
          </p:nvSpPr>
          <p:spPr bwMode="auto">
            <a:xfrm>
              <a:off x="3345" y="188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82" name="Line 531"/>
            <p:cNvSpPr>
              <a:spLocks noChangeShapeType="1"/>
            </p:cNvSpPr>
            <p:nvPr/>
          </p:nvSpPr>
          <p:spPr bwMode="auto">
            <a:xfrm>
              <a:off x="3393" y="188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83" name="Line 532"/>
            <p:cNvSpPr>
              <a:spLocks noChangeShapeType="1"/>
            </p:cNvSpPr>
            <p:nvPr/>
          </p:nvSpPr>
          <p:spPr bwMode="auto">
            <a:xfrm>
              <a:off x="3441" y="188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84" name="Line 533"/>
            <p:cNvSpPr>
              <a:spLocks noChangeShapeType="1"/>
            </p:cNvSpPr>
            <p:nvPr/>
          </p:nvSpPr>
          <p:spPr bwMode="auto">
            <a:xfrm>
              <a:off x="3489" y="188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85" name="Line 534"/>
            <p:cNvSpPr>
              <a:spLocks noChangeShapeType="1"/>
            </p:cNvSpPr>
            <p:nvPr/>
          </p:nvSpPr>
          <p:spPr bwMode="auto">
            <a:xfrm>
              <a:off x="3537" y="188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86" name="Line 535"/>
            <p:cNvSpPr>
              <a:spLocks noChangeShapeType="1"/>
            </p:cNvSpPr>
            <p:nvPr/>
          </p:nvSpPr>
          <p:spPr bwMode="auto">
            <a:xfrm>
              <a:off x="3585" y="188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87" name="Line 536"/>
            <p:cNvSpPr>
              <a:spLocks noChangeShapeType="1"/>
            </p:cNvSpPr>
            <p:nvPr/>
          </p:nvSpPr>
          <p:spPr bwMode="auto">
            <a:xfrm>
              <a:off x="3633" y="188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88" name="Line 537"/>
            <p:cNvSpPr>
              <a:spLocks noChangeShapeType="1"/>
            </p:cNvSpPr>
            <p:nvPr/>
          </p:nvSpPr>
          <p:spPr bwMode="auto">
            <a:xfrm>
              <a:off x="3681" y="188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89" name="Line 538"/>
            <p:cNvSpPr>
              <a:spLocks noChangeShapeType="1"/>
            </p:cNvSpPr>
            <p:nvPr/>
          </p:nvSpPr>
          <p:spPr bwMode="auto">
            <a:xfrm>
              <a:off x="3729" y="188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90" name="Line 539"/>
            <p:cNvSpPr>
              <a:spLocks noChangeShapeType="1"/>
            </p:cNvSpPr>
            <p:nvPr/>
          </p:nvSpPr>
          <p:spPr bwMode="auto">
            <a:xfrm>
              <a:off x="3777" y="188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91" name="Line 540"/>
            <p:cNvSpPr>
              <a:spLocks noChangeShapeType="1"/>
            </p:cNvSpPr>
            <p:nvPr/>
          </p:nvSpPr>
          <p:spPr bwMode="auto">
            <a:xfrm>
              <a:off x="3825" y="188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92" name="Line 541"/>
            <p:cNvSpPr>
              <a:spLocks noChangeShapeType="1"/>
            </p:cNvSpPr>
            <p:nvPr/>
          </p:nvSpPr>
          <p:spPr bwMode="auto">
            <a:xfrm>
              <a:off x="3873" y="188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93" name="Line 542"/>
            <p:cNvSpPr>
              <a:spLocks noChangeShapeType="1"/>
            </p:cNvSpPr>
            <p:nvPr/>
          </p:nvSpPr>
          <p:spPr bwMode="auto">
            <a:xfrm>
              <a:off x="3921" y="188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94" name="Line 543"/>
            <p:cNvSpPr>
              <a:spLocks noChangeShapeType="1"/>
            </p:cNvSpPr>
            <p:nvPr/>
          </p:nvSpPr>
          <p:spPr bwMode="auto">
            <a:xfrm>
              <a:off x="3969" y="188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95" name="Line 544"/>
            <p:cNvSpPr>
              <a:spLocks noChangeShapeType="1"/>
            </p:cNvSpPr>
            <p:nvPr/>
          </p:nvSpPr>
          <p:spPr bwMode="auto">
            <a:xfrm>
              <a:off x="4017" y="188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96" name="Line 545"/>
            <p:cNvSpPr>
              <a:spLocks noChangeShapeType="1"/>
            </p:cNvSpPr>
            <p:nvPr/>
          </p:nvSpPr>
          <p:spPr bwMode="auto">
            <a:xfrm>
              <a:off x="4065" y="188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97" name="Line 546"/>
            <p:cNvSpPr>
              <a:spLocks noChangeShapeType="1"/>
            </p:cNvSpPr>
            <p:nvPr/>
          </p:nvSpPr>
          <p:spPr bwMode="auto">
            <a:xfrm>
              <a:off x="4113" y="188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98" name="Line 547"/>
            <p:cNvSpPr>
              <a:spLocks noChangeShapeType="1"/>
            </p:cNvSpPr>
            <p:nvPr/>
          </p:nvSpPr>
          <p:spPr bwMode="auto">
            <a:xfrm>
              <a:off x="4161" y="188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899" name="Line 548"/>
            <p:cNvSpPr>
              <a:spLocks noChangeShapeType="1"/>
            </p:cNvSpPr>
            <p:nvPr/>
          </p:nvSpPr>
          <p:spPr bwMode="auto">
            <a:xfrm>
              <a:off x="4209" y="188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900" name="Line 549"/>
            <p:cNvSpPr>
              <a:spLocks noChangeShapeType="1"/>
            </p:cNvSpPr>
            <p:nvPr/>
          </p:nvSpPr>
          <p:spPr bwMode="auto">
            <a:xfrm>
              <a:off x="4257" y="188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901" name="Line 550"/>
            <p:cNvSpPr>
              <a:spLocks noChangeShapeType="1"/>
            </p:cNvSpPr>
            <p:nvPr/>
          </p:nvSpPr>
          <p:spPr bwMode="auto">
            <a:xfrm>
              <a:off x="4305" y="188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902" name="Line 551"/>
            <p:cNvSpPr>
              <a:spLocks noChangeShapeType="1"/>
            </p:cNvSpPr>
            <p:nvPr/>
          </p:nvSpPr>
          <p:spPr bwMode="auto">
            <a:xfrm>
              <a:off x="4353" y="188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903" name="Line 552"/>
            <p:cNvSpPr>
              <a:spLocks noChangeShapeType="1"/>
            </p:cNvSpPr>
            <p:nvPr/>
          </p:nvSpPr>
          <p:spPr bwMode="auto">
            <a:xfrm>
              <a:off x="4401" y="188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904" name="Line 553"/>
            <p:cNvSpPr>
              <a:spLocks noChangeShapeType="1"/>
            </p:cNvSpPr>
            <p:nvPr/>
          </p:nvSpPr>
          <p:spPr bwMode="auto">
            <a:xfrm>
              <a:off x="4449" y="188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905" name="Line 554"/>
            <p:cNvSpPr>
              <a:spLocks noChangeShapeType="1"/>
            </p:cNvSpPr>
            <p:nvPr/>
          </p:nvSpPr>
          <p:spPr bwMode="auto">
            <a:xfrm>
              <a:off x="4497" y="188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906" name="Line 555"/>
            <p:cNvSpPr>
              <a:spLocks noChangeShapeType="1"/>
            </p:cNvSpPr>
            <p:nvPr/>
          </p:nvSpPr>
          <p:spPr bwMode="auto">
            <a:xfrm>
              <a:off x="4545" y="188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907" name="Line 556"/>
            <p:cNvSpPr>
              <a:spLocks noChangeShapeType="1"/>
            </p:cNvSpPr>
            <p:nvPr/>
          </p:nvSpPr>
          <p:spPr bwMode="auto">
            <a:xfrm>
              <a:off x="4593" y="188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908" name="Line 557"/>
            <p:cNvSpPr>
              <a:spLocks noChangeShapeType="1"/>
            </p:cNvSpPr>
            <p:nvPr/>
          </p:nvSpPr>
          <p:spPr bwMode="auto">
            <a:xfrm>
              <a:off x="4641" y="188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909" name="Line 558"/>
            <p:cNvSpPr>
              <a:spLocks noChangeShapeType="1"/>
            </p:cNvSpPr>
            <p:nvPr/>
          </p:nvSpPr>
          <p:spPr bwMode="auto">
            <a:xfrm>
              <a:off x="4689" y="188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910" name="Line 559"/>
            <p:cNvSpPr>
              <a:spLocks noChangeShapeType="1"/>
            </p:cNvSpPr>
            <p:nvPr/>
          </p:nvSpPr>
          <p:spPr bwMode="auto">
            <a:xfrm>
              <a:off x="4737" y="188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911" name="Line 560"/>
            <p:cNvSpPr>
              <a:spLocks noChangeShapeType="1"/>
            </p:cNvSpPr>
            <p:nvPr/>
          </p:nvSpPr>
          <p:spPr bwMode="auto">
            <a:xfrm>
              <a:off x="4785" y="188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912" name="Line 561"/>
            <p:cNvSpPr>
              <a:spLocks noChangeShapeType="1"/>
            </p:cNvSpPr>
            <p:nvPr/>
          </p:nvSpPr>
          <p:spPr bwMode="auto">
            <a:xfrm>
              <a:off x="4833" y="188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913" name="Line 562"/>
            <p:cNvSpPr>
              <a:spLocks noChangeShapeType="1"/>
            </p:cNvSpPr>
            <p:nvPr/>
          </p:nvSpPr>
          <p:spPr bwMode="auto">
            <a:xfrm>
              <a:off x="4881" y="188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914" name="Line 563"/>
            <p:cNvSpPr>
              <a:spLocks noChangeShapeType="1"/>
            </p:cNvSpPr>
            <p:nvPr/>
          </p:nvSpPr>
          <p:spPr bwMode="auto">
            <a:xfrm>
              <a:off x="4929" y="188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915" name="Line 564"/>
            <p:cNvSpPr>
              <a:spLocks noChangeShapeType="1"/>
            </p:cNvSpPr>
            <p:nvPr/>
          </p:nvSpPr>
          <p:spPr bwMode="auto">
            <a:xfrm>
              <a:off x="4977" y="188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916" name="Line 565"/>
            <p:cNvSpPr>
              <a:spLocks noChangeShapeType="1"/>
            </p:cNvSpPr>
            <p:nvPr/>
          </p:nvSpPr>
          <p:spPr bwMode="auto">
            <a:xfrm>
              <a:off x="5025" y="188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917" name="Line 566"/>
            <p:cNvSpPr>
              <a:spLocks noChangeShapeType="1"/>
            </p:cNvSpPr>
            <p:nvPr/>
          </p:nvSpPr>
          <p:spPr bwMode="auto">
            <a:xfrm>
              <a:off x="5073" y="188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918" name="Line 567"/>
            <p:cNvSpPr>
              <a:spLocks noChangeShapeType="1"/>
            </p:cNvSpPr>
            <p:nvPr/>
          </p:nvSpPr>
          <p:spPr bwMode="auto">
            <a:xfrm>
              <a:off x="5121" y="188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919" name="Line 568"/>
            <p:cNvSpPr>
              <a:spLocks noChangeShapeType="1"/>
            </p:cNvSpPr>
            <p:nvPr/>
          </p:nvSpPr>
          <p:spPr bwMode="auto">
            <a:xfrm>
              <a:off x="5169" y="188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920" name="Line 569"/>
            <p:cNvSpPr>
              <a:spLocks noChangeShapeType="1"/>
            </p:cNvSpPr>
            <p:nvPr/>
          </p:nvSpPr>
          <p:spPr bwMode="auto">
            <a:xfrm>
              <a:off x="5217" y="188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921" name="Line 570"/>
            <p:cNvSpPr>
              <a:spLocks noChangeShapeType="1"/>
            </p:cNvSpPr>
            <p:nvPr/>
          </p:nvSpPr>
          <p:spPr bwMode="auto">
            <a:xfrm>
              <a:off x="752" y="1612"/>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922" name="Line 571"/>
            <p:cNvSpPr>
              <a:spLocks noChangeShapeType="1"/>
            </p:cNvSpPr>
            <p:nvPr/>
          </p:nvSpPr>
          <p:spPr bwMode="auto">
            <a:xfrm>
              <a:off x="800" y="1612"/>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923" name="Line 572"/>
            <p:cNvSpPr>
              <a:spLocks noChangeShapeType="1"/>
            </p:cNvSpPr>
            <p:nvPr/>
          </p:nvSpPr>
          <p:spPr bwMode="auto">
            <a:xfrm>
              <a:off x="848" y="1612"/>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924" name="Line 573"/>
            <p:cNvSpPr>
              <a:spLocks noChangeShapeType="1"/>
            </p:cNvSpPr>
            <p:nvPr/>
          </p:nvSpPr>
          <p:spPr bwMode="auto">
            <a:xfrm>
              <a:off x="896" y="1612"/>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925" name="Line 574"/>
            <p:cNvSpPr>
              <a:spLocks noChangeShapeType="1"/>
            </p:cNvSpPr>
            <p:nvPr/>
          </p:nvSpPr>
          <p:spPr bwMode="auto">
            <a:xfrm>
              <a:off x="944" y="1612"/>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926" name="Line 575"/>
            <p:cNvSpPr>
              <a:spLocks noChangeShapeType="1"/>
            </p:cNvSpPr>
            <p:nvPr/>
          </p:nvSpPr>
          <p:spPr bwMode="auto">
            <a:xfrm>
              <a:off x="992" y="1612"/>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927" name="Line 576"/>
            <p:cNvSpPr>
              <a:spLocks noChangeShapeType="1"/>
            </p:cNvSpPr>
            <p:nvPr/>
          </p:nvSpPr>
          <p:spPr bwMode="auto">
            <a:xfrm>
              <a:off x="1040" y="1612"/>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928" name="Line 577"/>
            <p:cNvSpPr>
              <a:spLocks noChangeShapeType="1"/>
            </p:cNvSpPr>
            <p:nvPr/>
          </p:nvSpPr>
          <p:spPr bwMode="auto">
            <a:xfrm>
              <a:off x="1088" y="1612"/>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929" name="Line 578"/>
            <p:cNvSpPr>
              <a:spLocks noChangeShapeType="1"/>
            </p:cNvSpPr>
            <p:nvPr/>
          </p:nvSpPr>
          <p:spPr bwMode="auto">
            <a:xfrm>
              <a:off x="1136" y="1612"/>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930" name="Line 579"/>
            <p:cNvSpPr>
              <a:spLocks noChangeShapeType="1"/>
            </p:cNvSpPr>
            <p:nvPr/>
          </p:nvSpPr>
          <p:spPr bwMode="auto">
            <a:xfrm>
              <a:off x="1184" y="1612"/>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931" name="Line 580"/>
            <p:cNvSpPr>
              <a:spLocks noChangeShapeType="1"/>
            </p:cNvSpPr>
            <p:nvPr/>
          </p:nvSpPr>
          <p:spPr bwMode="auto">
            <a:xfrm>
              <a:off x="1232" y="1612"/>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932" name="Line 581"/>
            <p:cNvSpPr>
              <a:spLocks noChangeShapeType="1"/>
            </p:cNvSpPr>
            <p:nvPr/>
          </p:nvSpPr>
          <p:spPr bwMode="auto">
            <a:xfrm>
              <a:off x="1280" y="1612"/>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933" name="Line 582"/>
            <p:cNvSpPr>
              <a:spLocks noChangeShapeType="1"/>
            </p:cNvSpPr>
            <p:nvPr/>
          </p:nvSpPr>
          <p:spPr bwMode="auto">
            <a:xfrm>
              <a:off x="1328" y="1612"/>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934" name="Line 583"/>
            <p:cNvSpPr>
              <a:spLocks noChangeShapeType="1"/>
            </p:cNvSpPr>
            <p:nvPr/>
          </p:nvSpPr>
          <p:spPr bwMode="auto">
            <a:xfrm>
              <a:off x="1376" y="1612"/>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935" name="Line 584"/>
            <p:cNvSpPr>
              <a:spLocks noChangeShapeType="1"/>
            </p:cNvSpPr>
            <p:nvPr/>
          </p:nvSpPr>
          <p:spPr bwMode="auto">
            <a:xfrm>
              <a:off x="1424" y="1612"/>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936" name="Line 585"/>
            <p:cNvSpPr>
              <a:spLocks noChangeShapeType="1"/>
            </p:cNvSpPr>
            <p:nvPr/>
          </p:nvSpPr>
          <p:spPr bwMode="auto">
            <a:xfrm>
              <a:off x="1472" y="1612"/>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937" name="Line 586"/>
            <p:cNvSpPr>
              <a:spLocks noChangeShapeType="1"/>
            </p:cNvSpPr>
            <p:nvPr/>
          </p:nvSpPr>
          <p:spPr bwMode="auto">
            <a:xfrm>
              <a:off x="1520" y="1612"/>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938" name="Line 587"/>
            <p:cNvSpPr>
              <a:spLocks noChangeShapeType="1"/>
            </p:cNvSpPr>
            <p:nvPr/>
          </p:nvSpPr>
          <p:spPr bwMode="auto">
            <a:xfrm>
              <a:off x="1568" y="1612"/>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939" name="Line 588"/>
            <p:cNvSpPr>
              <a:spLocks noChangeShapeType="1"/>
            </p:cNvSpPr>
            <p:nvPr/>
          </p:nvSpPr>
          <p:spPr bwMode="auto">
            <a:xfrm>
              <a:off x="1616" y="1612"/>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940" name="Line 589"/>
            <p:cNvSpPr>
              <a:spLocks noChangeShapeType="1"/>
            </p:cNvSpPr>
            <p:nvPr/>
          </p:nvSpPr>
          <p:spPr bwMode="auto">
            <a:xfrm>
              <a:off x="1664" y="1612"/>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941" name="Line 590"/>
            <p:cNvSpPr>
              <a:spLocks noChangeShapeType="1"/>
            </p:cNvSpPr>
            <p:nvPr/>
          </p:nvSpPr>
          <p:spPr bwMode="auto">
            <a:xfrm>
              <a:off x="1712" y="1612"/>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942" name="Line 591"/>
            <p:cNvSpPr>
              <a:spLocks noChangeShapeType="1"/>
            </p:cNvSpPr>
            <p:nvPr/>
          </p:nvSpPr>
          <p:spPr bwMode="auto">
            <a:xfrm>
              <a:off x="1760" y="1612"/>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943" name="Line 592"/>
            <p:cNvSpPr>
              <a:spLocks noChangeShapeType="1"/>
            </p:cNvSpPr>
            <p:nvPr/>
          </p:nvSpPr>
          <p:spPr bwMode="auto">
            <a:xfrm>
              <a:off x="1808" y="1612"/>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944" name="Line 593"/>
            <p:cNvSpPr>
              <a:spLocks noChangeShapeType="1"/>
            </p:cNvSpPr>
            <p:nvPr/>
          </p:nvSpPr>
          <p:spPr bwMode="auto">
            <a:xfrm>
              <a:off x="1856" y="1612"/>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945" name="Line 594"/>
            <p:cNvSpPr>
              <a:spLocks noChangeShapeType="1"/>
            </p:cNvSpPr>
            <p:nvPr/>
          </p:nvSpPr>
          <p:spPr bwMode="auto">
            <a:xfrm>
              <a:off x="1904" y="1612"/>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946" name="Line 595"/>
            <p:cNvSpPr>
              <a:spLocks noChangeShapeType="1"/>
            </p:cNvSpPr>
            <p:nvPr/>
          </p:nvSpPr>
          <p:spPr bwMode="auto">
            <a:xfrm>
              <a:off x="1952" y="1612"/>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947" name="Line 596"/>
            <p:cNvSpPr>
              <a:spLocks noChangeShapeType="1"/>
            </p:cNvSpPr>
            <p:nvPr/>
          </p:nvSpPr>
          <p:spPr bwMode="auto">
            <a:xfrm>
              <a:off x="2000" y="1612"/>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948" name="Line 597"/>
            <p:cNvSpPr>
              <a:spLocks noChangeShapeType="1"/>
            </p:cNvSpPr>
            <p:nvPr/>
          </p:nvSpPr>
          <p:spPr bwMode="auto">
            <a:xfrm>
              <a:off x="2048" y="1612"/>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949" name="Line 598"/>
            <p:cNvSpPr>
              <a:spLocks noChangeShapeType="1"/>
            </p:cNvSpPr>
            <p:nvPr/>
          </p:nvSpPr>
          <p:spPr bwMode="auto">
            <a:xfrm>
              <a:off x="2096" y="1612"/>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950" name="Line 599"/>
            <p:cNvSpPr>
              <a:spLocks noChangeShapeType="1"/>
            </p:cNvSpPr>
            <p:nvPr/>
          </p:nvSpPr>
          <p:spPr bwMode="auto">
            <a:xfrm>
              <a:off x="2144" y="1612"/>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951" name="Line 600"/>
            <p:cNvSpPr>
              <a:spLocks noChangeShapeType="1"/>
            </p:cNvSpPr>
            <p:nvPr/>
          </p:nvSpPr>
          <p:spPr bwMode="auto">
            <a:xfrm>
              <a:off x="2192" y="1612"/>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952" name="Line 601"/>
            <p:cNvSpPr>
              <a:spLocks noChangeShapeType="1"/>
            </p:cNvSpPr>
            <p:nvPr/>
          </p:nvSpPr>
          <p:spPr bwMode="auto">
            <a:xfrm>
              <a:off x="2240" y="1612"/>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953" name="Line 602"/>
            <p:cNvSpPr>
              <a:spLocks noChangeShapeType="1"/>
            </p:cNvSpPr>
            <p:nvPr/>
          </p:nvSpPr>
          <p:spPr bwMode="auto">
            <a:xfrm>
              <a:off x="2288" y="1612"/>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954" name="Line 603"/>
            <p:cNvSpPr>
              <a:spLocks noChangeShapeType="1"/>
            </p:cNvSpPr>
            <p:nvPr/>
          </p:nvSpPr>
          <p:spPr bwMode="auto">
            <a:xfrm>
              <a:off x="2336" y="1612"/>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955" name="Line 604"/>
            <p:cNvSpPr>
              <a:spLocks noChangeShapeType="1"/>
            </p:cNvSpPr>
            <p:nvPr/>
          </p:nvSpPr>
          <p:spPr bwMode="auto">
            <a:xfrm>
              <a:off x="2384" y="1612"/>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956" name="Line 605"/>
            <p:cNvSpPr>
              <a:spLocks noChangeShapeType="1"/>
            </p:cNvSpPr>
            <p:nvPr/>
          </p:nvSpPr>
          <p:spPr bwMode="auto">
            <a:xfrm>
              <a:off x="2432" y="1612"/>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2230" name="Group 606"/>
          <p:cNvGrpSpPr>
            <a:grpSpLocks/>
          </p:cNvGrpSpPr>
          <p:nvPr/>
        </p:nvGrpSpPr>
        <p:grpSpPr bwMode="auto">
          <a:xfrm>
            <a:off x="1193800" y="1681163"/>
            <a:ext cx="7113588" cy="879475"/>
            <a:chOff x="752" y="1059"/>
            <a:chExt cx="4481" cy="554"/>
          </a:xfrm>
        </p:grpSpPr>
        <p:sp>
          <p:nvSpPr>
            <p:cNvPr id="52557" name="Line 607"/>
            <p:cNvSpPr>
              <a:spLocks noChangeShapeType="1"/>
            </p:cNvSpPr>
            <p:nvPr/>
          </p:nvSpPr>
          <p:spPr bwMode="auto">
            <a:xfrm>
              <a:off x="2480" y="1612"/>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558" name="Line 608"/>
            <p:cNvSpPr>
              <a:spLocks noChangeShapeType="1"/>
            </p:cNvSpPr>
            <p:nvPr/>
          </p:nvSpPr>
          <p:spPr bwMode="auto">
            <a:xfrm>
              <a:off x="2528" y="1612"/>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559" name="Line 609"/>
            <p:cNvSpPr>
              <a:spLocks noChangeShapeType="1"/>
            </p:cNvSpPr>
            <p:nvPr/>
          </p:nvSpPr>
          <p:spPr bwMode="auto">
            <a:xfrm>
              <a:off x="2576" y="1612"/>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560" name="Line 610"/>
            <p:cNvSpPr>
              <a:spLocks noChangeShapeType="1"/>
            </p:cNvSpPr>
            <p:nvPr/>
          </p:nvSpPr>
          <p:spPr bwMode="auto">
            <a:xfrm>
              <a:off x="2624" y="1612"/>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561" name="Line 611"/>
            <p:cNvSpPr>
              <a:spLocks noChangeShapeType="1"/>
            </p:cNvSpPr>
            <p:nvPr/>
          </p:nvSpPr>
          <p:spPr bwMode="auto">
            <a:xfrm>
              <a:off x="2672" y="1612"/>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562" name="Line 612"/>
            <p:cNvSpPr>
              <a:spLocks noChangeShapeType="1"/>
            </p:cNvSpPr>
            <p:nvPr/>
          </p:nvSpPr>
          <p:spPr bwMode="auto">
            <a:xfrm>
              <a:off x="2720" y="1612"/>
              <a:ext cx="17"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563" name="Line 613"/>
            <p:cNvSpPr>
              <a:spLocks noChangeShapeType="1"/>
            </p:cNvSpPr>
            <p:nvPr/>
          </p:nvSpPr>
          <p:spPr bwMode="auto">
            <a:xfrm>
              <a:off x="2769" y="1612"/>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564" name="Line 614"/>
            <p:cNvSpPr>
              <a:spLocks noChangeShapeType="1"/>
            </p:cNvSpPr>
            <p:nvPr/>
          </p:nvSpPr>
          <p:spPr bwMode="auto">
            <a:xfrm>
              <a:off x="2817" y="1612"/>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565" name="Line 615"/>
            <p:cNvSpPr>
              <a:spLocks noChangeShapeType="1"/>
            </p:cNvSpPr>
            <p:nvPr/>
          </p:nvSpPr>
          <p:spPr bwMode="auto">
            <a:xfrm>
              <a:off x="2865" y="1612"/>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566" name="Line 616"/>
            <p:cNvSpPr>
              <a:spLocks noChangeShapeType="1"/>
            </p:cNvSpPr>
            <p:nvPr/>
          </p:nvSpPr>
          <p:spPr bwMode="auto">
            <a:xfrm>
              <a:off x="2913" y="1612"/>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567" name="Line 617"/>
            <p:cNvSpPr>
              <a:spLocks noChangeShapeType="1"/>
            </p:cNvSpPr>
            <p:nvPr/>
          </p:nvSpPr>
          <p:spPr bwMode="auto">
            <a:xfrm>
              <a:off x="2961" y="1612"/>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568" name="Line 618"/>
            <p:cNvSpPr>
              <a:spLocks noChangeShapeType="1"/>
            </p:cNvSpPr>
            <p:nvPr/>
          </p:nvSpPr>
          <p:spPr bwMode="auto">
            <a:xfrm>
              <a:off x="3009" y="1612"/>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569" name="Line 619"/>
            <p:cNvSpPr>
              <a:spLocks noChangeShapeType="1"/>
            </p:cNvSpPr>
            <p:nvPr/>
          </p:nvSpPr>
          <p:spPr bwMode="auto">
            <a:xfrm>
              <a:off x="3057" y="1612"/>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570" name="Line 620"/>
            <p:cNvSpPr>
              <a:spLocks noChangeShapeType="1"/>
            </p:cNvSpPr>
            <p:nvPr/>
          </p:nvSpPr>
          <p:spPr bwMode="auto">
            <a:xfrm>
              <a:off x="3105" y="1612"/>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571" name="Line 621"/>
            <p:cNvSpPr>
              <a:spLocks noChangeShapeType="1"/>
            </p:cNvSpPr>
            <p:nvPr/>
          </p:nvSpPr>
          <p:spPr bwMode="auto">
            <a:xfrm>
              <a:off x="3153" y="1612"/>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572" name="Line 622"/>
            <p:cNvSpPr>
              <a:spLocks noChangeShapeType="1"/>
            </p:cNvSpPr>
            <p:nvPr/>
          </p:nvSpPr>
          <p:spPr bwMode="auto">
            <a:xfrm>
              <a:off x="3201" y="1612"/>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573" name="Line 623"/>
            <p:cNvSpPr>
              <a:spLocks noChangeShapeType="1"/>
            </p:cNvSpPr>
            <p:nvPr/>
          </p:nvSpPr>
          <p:spPr bwMode="auto">
            <a:xfrm>
              <a:off x="3249" y="1612"/>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574" name="Line 624"/>
            <p:cNvSpPr>
              <a:spLocks noChangeShapeType="1"/>
            </p:cNvSpPr>
            <p:nvPr/>
          </p:nvSpPr>
          <p:spPr bwMode="auto">
            <a:xfrm>
              <a:off x="3297" y="1612"/>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575" name="Line 625"/>
            <p:cNvSpPr>
              <a:spLocks noChangeShapeType="1"/>
            </p:cNvSpPr>
            <p:nvPr/>
          </p:nvSpPr>
          <p:spPr bwMode="auto">
            <a:xfrm>
              <a:off x="3345" y="1612"/>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576" name="Line 626"/>
            <p:cNvSpPr>
              <a:spLocks noChangeShapeType="1"/>
            </p:cNvSpPr>
            <p:nvPr/>
          </p:nvSpPr>
          <p:spPr bwMode="auto">
            <a:xfrm>
              <a:off x="3393" y="1612"/>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577" name="Line 627"/>
            <p:cNvSpPr>
              <a:spLocks noChangeShapeType="1"/>
            </p:cNvSpPr>
            <p:nvPr/>
          </p:nvSpPr>
          <p:spPr bwMode="auto">
            <a:xfrm>
              <a:off x="3441" y="1612"/>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578" name="Line 628"/>
            <p:cNvSpPr>
              <a:spLocks noChangeShapeType="1"/>
            </p:cNvSpPr>
            <p:nvPr/>
          </p:nvSpPr>
          <p:spPr bwMode="auto">
            <a:xfrm>
              <a:off x="3489" y="1612"/>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579" name="Line 629"/>
            <p:cNvSpPr>
              <a:spLocks noChangeShapeType="1"/>
            </p:cNvSpPr>
            <p:nvPr/>
          </p:nvSpPr>
          <p:spPr bwMode="auto">
            <a:xfrm>
              <a:off x="3537" y="1612"/>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580" name="Line 630"/>
            <p:cNvSpPr>
              <a:spLocks noChangeShapeType="1"/>
            </p:cNvSpPr>
            <p:nvPr/>
          </p:nvSpPr>
          <p:spPr bwMode="auto">
            <a:xfrm>
              <a:off x="3585" y="1612"/>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581" name="Line 631"/>
            <p:cNvSpPr>
              <a:spLocks noChangeShapeType="1"/>
            </p:cNvSpPr>
            <p:nvPr/>
          </p:nvSpPr>
          <p:spPr bwMode="auto">
            <a:xfrm>
              <a:off x="3633" y="1612"/>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582" name="Line 632"/>
            <p:cNvSpPr>
              <a:spLocks noChangeShapeType="1"/>
            </p:cNvSpPr>
            <p:nvPr/>
          </p:nvSpPr>
          <p:spPr bwMode="auto">
            <a:xfrm>
              <a:off x="3681" y="1612"/>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583" name="Line 633"/>
            <p:cNvSpPr>
              <a:spLocks noChangeShapeType="1"/>
            </p:cNvSpPr>
            <p:nvPr/>
          </p:nvSpPr>
          <p:spPr bwMode="auto">
            <a:xfrm>
              <a:off x="3729" y="1612"/>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584" name="Line 634"/>
            <p:cNvSpPr>
              <a:spLocks noChangeShapeType="1"/>
            </p:cNvSpPr>
            <p:nvPr/>
          </p:nvSpPr>
          <p:spPr bwMode="auto">
            <a:xfrm>
              <a:off x="3777" y="1612"/>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585" name="Line 635"/>
            <p:cNvSpPr>
              <a:spLocks noChangeShapeType="1"/>
            </p:cNvSpPr>
            <p:nvPr/>
          </p:nvSpPr>
          <p:spPr bwMode="auto">
            <a:xfrm>
              <a:off x="3825" y="1612"/>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586" name="Line 636"/>
            <p:cNvSpPr>
              <a:spLocks noChangeShapeType="1"/>
            </p:cNvSpPr>
            <p:nvPr/>
          </p:nvSpPr>
          <p:spPr bwMode="auto">
            <a:xfrm>
              <a:off x="3873" y="1612"/>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587" name="Line 637"/>
            <p:cNvSpPr>
              <a:spLocks noChangeShapeType="1"/>
            </p:cNvSpPr>
            <p:nvPr/>
          </p:nvSpPr>
          <p:spPr bwMode="auto">
            <a:xfrm>
              <a:off x="3921" y="1612"/>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588" name="Line 638"/>
            <p:cNvSpPr>
              <a:spLocks noChangeShapeType="1"/>
            </p:cNvSpPr>
            <p:nvPr/>
          </p:nvSpPr>
          <p:spPr bwMode="auto">
            <a:xfrm>
              <a:off x="3969" y="1612"/>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589" name="Line 639"/>
            <p:cNvSpPr>
              <a:spLocks noChangeShapeType="1"/>
            </p:cNvSpPr>
            <p:nvPr/>
          </p:nvSpPr>
          <p:spPr bwMode="auto">
            <a:xfrm>
              <a:off x="4017" y="1612"/>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590" name="Line 640"/>
            <p:cNvSpPr>
              <a:spLocks noChangeShapeType="1"/>
            </p:cNvSpPr>
            <p:nvPr/>
          </p:nvSpPr>
          <p:spPr bwMode="auto">
            <a:xfrm>
              <a:off x="4065" y="1612"/>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591" name="Line 641"/>
            <p:cNvSpPr>
              <a:spLocks noChangeShapeType="1"/>
            </p:cNvSpPr>
            <p:nvPr/>
          </p:nvSpPr>
          <p:spPr bwMode="auto">
            <a:xfrm>
              <a:off x="4113" y="1612"/>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592" name="Line 642"/>
            <p:cNvSpPr>
              <a:spLocks noChangeShapeType="1"/>
            </p:cNvSpPr>
            <p:nvPr/>
          </p:nvSpPr>
          <p:spPr bwMode="auto">
            <a:xfrm>
              <a:off x="4161" y="1612"/>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593" name="Line 643"/>
            <p:cNvSpPr>
              <a:spLocks noChangeShapeType="1"/>
            </p:cNvSpPr>
            <p:nvPr/>
          </p:nvSpPr>
          <p:spPr bwMode="auto">
            <a:xfrm>
              <a:off x="4209" y="1612"/>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594" name="Line 644"/>
            <p:cNvSpPr>
              <a:spLocks noChangeShapeType="1"/>
            </p:cNvSpPr>
            <p:nvPr/>
          </p:nvSpPr>
          <p:spPr bwMode="auto">
            <a:xfrm>
              <a:off x="4257" y="1612"/>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595" name="Line 645"/>
            <p:cNvSpPr>
              <a:spLocks noChangeShapeType="1"/>
            </p:cNvSpPr>
            <p:nvPr/>
          </p:nvSpPr>
          <p:spPr bwMode="auto">
            <a:xfrm>
              <a:off x="4305" y="1612"/>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596" name="Line 646"/>
            <p:cNvSpPr>
              <a:spLocks noChangeShapeType="1"/>
            </p:cNvSpPr>
            <p:nvPr/>
          </p:nvSpPr>
          <p:spPr bwMode="auto">
            <a:xfrm>
              <a:off x="4353" y="1612"/>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597" name="Line 647"/>
            <p:cNvSpPr>
              <a:spLocks noChangeShapeType="1"/>
            </p:cNvSpPr>
            <p:nvPr/>
          </p:nvSpPr>
          <p:spPr bwMode="auto">
            <a:xfrm>
              <a:off x="4401" y="1612"/>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598" name="Line 648"/>
            <p:cNvSpPr>
              <a:spLocks noChangeShapeType="1"/>
            </p:cNvSpPr>
            <p:nvPr/>
          </p:nvSpPr>
          <p:spPr bwMode="auto">
            <a:xfrm>
              <a:off x="4449" y="1612"/>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599" name="Line 649"/>
            <p:cNvSpPr>
              <a:spLocks noChangeShapeType="1"/>
            </p:cNvSpPr>
            <p:nvPr/>
          </p:nvSpPr>
          <p:spPr bwMode="auto">
            <a:xfrm>
              <a:off x="4497" y="1612"/>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00" name="Line 650"/>
            <p:cNvSpPr>
              <a:spLocks noChangeShapeType="1"/>
            </p:cNvSpPr>
            <p:nvPr/>
          </p:nvSpPr>
          <p:spPr bwMode="auto">
            <a:xfrm>
              <a:off x="4545" y="1612"/>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01" name="Line 651"/>
            <p:cNvSpPr>
              <a:spLocks noChangeShapeType="1"/>
            </p:cNvSpPr>
            <p:nvPr/>
          </p:nvSpPr>
          <p:spPr bwMode="auto">
            <a:xfrm>
              <a:off x="4593" y="1612"/>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02" name="Line 652"/>
            <p:cNvSpPr>
              <a:spLocks noChangeShapeType="1"/>
            </p:cNvSpPr>
            <p:nvPr/>
          </p:nvSpPr>
          <p:spPr bwMode="auto">
            <a:xfrm>
              <a:off x="4641" y="1612"/>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03" name="Line 653"/>
            <p:cNvSpPr>
              <a:spLocks noChangeShapeType="1"/>
            </p:cNvSpPr>
            <p:nvPr/>
          </p:nvSpPr>
          <p:spPr bwMode="auto">
            <a:xfrm>
              <a:off x="4689" y="1612"/>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04" name="Line 654"/>
            <p:cNvSpPr>
              <a:spLocks noChangeShapeType="1"/>
            </p:cNvSpPr>
            <p:nvPr/>
          </p:nvSpPr>
          <p:spPr bwMode="auto">
            <a:xfrm>
              <a:off x="4737" y="1612"/>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05" name="Line 655"/>
            <p:cNvSpPr>
              <a:spLocks noChangeShapeType="1"/>
            </p:cNvSpPr>
            <p:nvPr/>
          </p:nvSpPr>
          <p:spPr bwMode="auto">
            <a:xfrm>
              <a:off x="4785" y="1612"/>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06" name="Line 656"/>
            <p:cNvSpPr>
              <a:spLocks noChangeShapeType="1"/>
            </p:cNvSpPr>
            <p:nvPr/>
          </p:nvSpPr>
          <p:spPr bwMode="auto">
            <a:xfrm>
              <a:off x="4833" y="1612"/>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07" name="Line 657"/>
            <p:cNvSpPr>
              <a:spLocks noChangeShapeType="1"/>
            </p:cNvSpPr>
            <p:nvPr/>
          </p:nvSpPr>
          <p:spPr bwMode="auto">
            <a:xfrm>
              <a:off x="4881" y="1612"/>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08" name="Line 658"/>
            <p:cNvSpPr>
              <a:spLocks noChangeShapeType="1"/>
            </p:cNvSpPr>
            <p:nvPr/>
          </p:nvSpPr>
          <p:spPr bwMode="auto">
            <a:xfrm>
              <a:off x="4929" y="1612"/>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09" name="Line 659"/>
            <p:cNvSpPr>
              <a:spLocks noChangeShapeType="1"/>
            </p:cNvSpPr>
            <p:nvPr/>
          </p:nvSpPr>
          <p:spPr bwMode="auto">
            <a:xfrm>
              <a:off x="4977" y="1612"/>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10" name="Line 660"/>
            <p:cNvSpPr>
              <a:spLocks noChangeShapeType="1"/>
            </p:cNvSpPr>
            <p:nvPr/>
          </p:nvSpPr>
          <p:spPr bwMode="auto">
            <a:xfrm>
              <a:off x="5025" y="1612"/>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11" name="Line 661"/>
            <p:cNvSpPr>
              <a:spLocks noChangeShapeType="1"/>
            </p:cNvSpPr>
            <p:nvPr/>
          </p:nvSpPr>
          <p:spPr bwMode="auto">
            <a:xfrm>
              <a:off x="5073" y="1612"/>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12" name="Line 662"/>
            <p:cNvSpPr>
              <a:spLocks noChangeShapeType="1"/>
            </p:cNvSpPr>
            <p:nvPr/>
          </p:nvSpPr>
          <p:spPr bwMode="auto">
            <a:xfrm>
              <a:off x="5121" y="1612"/>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13" name="Line 663"/>
            <p:cNvSpPr>
              <a:spLocks noChangeShapeType="1"/>
            </p:cNvSpPr>
            <p:nvPr/>
          </p:nvSpPr>
          <p:spPr bwMode="auto">
            <a:xfrm>
              <a:off x="5169" y="1612"/>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14" name="Line 664"/>
            <p:cNvSpPr>
              <a:spLocks noChangeShapeType="1"/>
            </p:cNvSpPr>
            <p:nvPr/>
          </p:nvSpPr>
          <p:spPr bwMode="auto">
            <a:xfrm>
              <a:off x="5217" y="1612"/>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15" name="Line 665"/>
            <p:cNvSpPr>
              <a:spLocks noChangeShapeType="1"/>
            </p:cNvSpPr>
            <p:nvPr/>
          </p:nvSpPr>
          <p:spPr bwMode="auto">
            <a:xfrm>
              <a:off x="752" y="133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16" name="Line 666"/>
            <p:cNvSpPr>
              <a:spLocks noChangeShapeType="1"/>
            </p:cNvSpPr>
            <p:nvPr/>
          </p:nvSpPr>
          <p:spPr bwMode="auto">
            <a:xfrm>
              <a:off x="800" y="133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17" name="Line 667"/>
            <p:cNvSpPr>
              <a:spLocks noChangeShapeType="1"/>
            </p:cNvSpPr>
            <p:nvPr/>
          </p:nvSpPr>
          <p:spPr bwMode="auto">
            <a:xfrm>
              <a:off x="848" y="133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18" name="Line 668"/>
            <p:cNvSpPr>
              <a:spLocks noChangeShapeType="1"/>
            </p:cNvSpPr>
            <p:nvPr/>
          </p:nvSpPr>
          <p:spPr bwMode="auto">
            <a:xfrm>
              <a:off x="896" y="133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19" name="Line 669"/>
            <p:cNvSpPr>
              <a:spLocks noChangeShapeType="1"/>
            </p:cNvSpPr>
            <p:nvPr/>
          </p:nvSpPr>
          <p:spPr bwMode="auto">
            <a:xfrm>
              <a:off x="944" y="133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20" name="Line 670"/>
            <p:cNvSpPr>
              <a:spLocks noChangeShapeType="1"/>
            </p:cNvSpPr>
            <p:nvPr/>
          </p:nvSpPr>
          <p:spPr bwMode="auto">
            <a:xfrm>
              <a:off x="992" y="133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21" name="Line 671"/>
            <p:cNvSpPr>
              <a:spLocks noChangeShapeType="1"/>
            </p:cNvSpPr>
            <p:nvPr/>
          </p:nvSpPr>
          <p:spPr bwMode="auto">
            <a:xfrm>
              <a:off x="1040" y="133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22" name="Line 672"/>
            <p:cNvSpPr>
              <a:spLocks noChangeShapeType="1"/>
            </p:cNvSpPr>
            <p:nvPr/>
          </p:nvSpPr>
          <p:spPr bwMode="auto">
            <a:xfrm>
              <a:off x="1088" y="133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23" name="Line 673"/>
            <p:cNvSpPr>
              <a:spLocks noChangeShapeType="1"/>
            </p:cNvSpPr>
            <p:nvPr/>
          </p:nvSpPr>
          <p:spPr bwMode="auto">
            <a:xfrm>
              <a:off x="1136" y="133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24" name="Line 674"/>
            <p:cNvSpPr>
              <a:spLocks noChangeShapeType="1"/>
            </p:cNvSpPr>
            <p:nvPr/>
          </p:nvSpPr>
          <p:spPr bwMode="auto">
            <a:xfrm>
              <a:off x="1184" y="133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25" name="Line 675"/>
            <p:cNvSpPr>
              <a:spLocks noChangeShapeType="1"/>
            </p:cNvSpPr>
            <p:nvPr/>
          </p:nvSpPr>
          <p:spPr bwMode="auto">
            <a:xfrm>
              <a:off x="1232" y="133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26" name="Line 676"/>
            <p:cNvSpPr>
              <a:spLocks noChangeShapeType="1"/>
            </p:cNvSpPr>
            <p:nvPr/>
          </p:nvSpPr>
          <p:spPr bwMode="auto">
            <a:xfrm>
              <a:off x="1280" y="133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27" name="Line 677"/>
            <p:cNvSpPr>
              <a:spLocks noChangeShapeType="1"/>
            </p:cNvSpPr>
            <p:nvPr/>
          </p:nvSpPr>
          <p:spPr bwMode="auto">
            <a:xfrm>
              <a:off x="1328" y="133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28" name="Line 678"/>
            <p:cNvSpPr>
              <a:spLocks noChangeShapeType="1"/>
            </p:cNvSpPr>
            <p:nvPr/>
          </p:nvSpPr>
          <p:spPr bwMode="auto">
            <a:xfrm>
              <a:off x="1376" y="133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29" name="Line 679"/>
            <p:cNvSpPr>
              <a:spLocks noChangeShapeType="1"/>
            </p:cNvSpPr>
            <p:nvPr/>
          </p:nvSpPr>
          <p:spPr bwMode="auto">
            <a:xfrm>
              <a:off x="1424" y="133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30" name="Line 680"/>
            <p:cNvSpPr>
              <a:spLocks noChangeShapeType="1"/>
            </p:cNvSpPr>
            <p:nvPr/>
          </p:nvSpPr>
          <p:spPr bwMode="auto">
            <a:xfrm>
              <a:off x="1472" y="133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31" name="Line 681"/>
            <p:cNvSpPr>
              <a:spLocks noChangeShapeType="1"/>
            </p:cNvSpPr>
            <p:nvPr/>
          </p:nvSpPr>
          <p:spPr bwMode="auto">
            <a:xfrm>
              <a:off x="1520" y="133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32" name="Line 682"/>
            <p:cNvSpPr>
              <a:spLocks noChangeShapeType="1"/>
            </p:cNvSpPr>
            <p:nvPr/>
          </p:nvSpPr>
          <p:spPr bwMode="auto">
            <a:xfrm>
              <a:off x="1568" y="133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33" name="Line 683"/>
            <p:cNvSpPr>
              <a:spLocks noChangeShapeType="1"/>
            </p:cNvSpPr>
            <p:nvPr/>
          </p:nvSpPr>
          <p:spPr bwMode="auto">
            <a:xfrm>
              <a:off x="1616" y="133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34" name="Line 684"/>
            <p:cNvSpPr>
              <a:spLocks noChangeShapeType="1"/>
            </p:cNvSpPr>
            <p:nvPr/>
          </p:nvSpPr>
          <p:spPr bwMode="auto">
            <a:xfrm>
              <a:off x="1664" y="133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35" name="Line 685"/>
            <p:cNvSpPr>
              <a:spLocks noChangeShapeType="1"/>
            </p:cNvSpPr>
            <p:nvPr/>
          </p:nvSpPr>
          <p:spPr bwMode="auto">
            <a:xfrm>
              <a:off x="1712" y="133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36" name="Line 686"/>
            <p:cNvSpPr>
              <a:spLocks noChangeShapeType="1"/>
            </p:cNvSpPr>
            <p:nvPr/>
          </p:nvSpPr>
          <p:spPr bwMode="auto">
            <a:xfrm>
              <a:off x="1760" y="133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37" name="Line 687"/>
            <p:cNvSpPr>
              <a:spLocks noChangeShapeType="1"/>
            </p:cNvSpPr>
            <p:nvPr/>
          </p:nvSpPr>
          <p:spPr bwMode="auto">
            <a:xfrm>
              <a:off x="1808" y="133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38" name="Line 688"/>
            <p:cNvSpPr>
              <a:spLocks noChangeShapeType="1"/>
            </p:cNvSpPr>
            <p:nvPr/>
          </p:nvSpPr>
          <p:spPr bwMode="auto">
            <a:xfrm>
              <a:off x="1856" y="133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39" name="Line 689"/>
            <p:cNvSpPr>
              <a:spLocks noChangeShapeType="1"/>
            </p:cNvSpPr>
            <p:nvPr/>
          </p:nvSpPr>
          <p:spPr bwMode="auto">
            <a:xfrm>
              <a:off x="1904" y="133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40" name="Line 690"/>
            <p:cNvSpPr>
              <a:spLocks noChangeShapeType="1"/>
            </p:cNvSpPr>
            <p:nvPr/>
          </p:nvSpPr>
          <p:spPr bwMode="auto">
            <a:xfrm>
              <a:off x="1952" y="133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41" name="Line 691"/>
            <p:cNvSpPr>
              <a:spLocks noChangeShapeType="1"/>
            </p:cNvSpPr>
            <p:nvPr/>
          </p:nvSpPr>
          <p:spPr bwMode="auto">
            <a:xfrm>
              <a:off x="2000" y="133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42" name="Line 692"/>
            <p:cNvSpPr>
              <a:spLocks noChangeShapeType="1"/>
            </p:cNvSpPr>
            <p:nvPr/>
          </p:nvSpPr>
          <p:spPr bwMode="auto">
            <a:xfrm>
              <a:off x="2048" y="133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43" name="Line 693"/>
            <p:cNvSpPr>
              <a:spLocks noChangeShapeType="1"/>
            </p:cNvSpPr>
            <p:nvPr/>
          </p:nvSpPr>
          <p:spPr bwMode="auto">
            <a:xfrm>
              <a:off x="2096" y="133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44" name="Line 694"/>
            <p:cNvSpPr>
              <a:spLocks noChangeShapeType="1"/>
            </p:cNvSpPr>
            <p:nvPr/>
          </p:nvSpPr>
          <p:spPr bwMode="auto">
            <a:xfrm>
              <a:off x="2144" y="133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45" name="Line 695"/>
            <p:cNvSpPr>
              <a:spLocks noChangeShapeType="1"/>
            </p:cNvSpPr>
            <p:nvPr/>
          </p:nvSpPr>
          <p:spPr bwMode="auto">
            <a:xfrm>
              <a:off x="2192" y="133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46" name="Line 696"/>
            <p:cNvSpPr>
              <a:spLocks noChangeShapeType="1"/>
            </p:cNvSpPr>
            <p:nvPr/>
          </p:nvSpPr>
          <p:spPr bwMode="auto">
            <a:xfrm>
              <a:off x="2240" y="133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47" name="Line 697"/>
            <p:cNvSpPr>
              <a:spLocks noChangeShapeType="1"/>
            </p:cNvSpPr>
            <p:nvPr/>
          </p:nvSpPr>
          <p:spPr bwMode="auto">
            <a:xfrm>
              <a:off x="2288" y="133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48" name="Line 698"/>
            <p:cNvSpPr>
              <a:spLocks noChangeShapeType="1"/>
            </p:cNvSpPr>
            <p:nvPr/>
          </p:nvSpPr>
          <p:spPr bwMode="auto">
            <a:xfrm>
              <a:off x="2336" y="133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49" name="Line 699"/>
            <p:cNvSpPr>
              <a:spLocks noChangeShapeType="1"/>
            </p:cNvSpPr>
            <p:nvPr/>
          </p:nvSpPr>
          <p:spPr bwMode="auto">
            <a:xfrm>
              <a:off x="2384" y="133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50" name="Line 700"/>
            <p:cNvSpPr>
              <a:spLocks noChangeShapeType="1"/>
            </p:cNvSpPr>
            <p:nvPr/>
          </p:nvSpPr>
          <p:spPr bwMode="auto">
            <a:xfrm>
              <a:off x="2432" y="133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51" name="Line 701"/>
            <p:cNvSpPr>
              <a:spLocks noChangeShapeType="1"/>
            </p:cNvSpPr>
            <p:nvPr/>
          </p:nvSpPr>
          <p:spPr bwMode="auto">
            <a:xfrm>
              <a:off x="2480" y="133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52" name="Line 702"/>
            <p:cNvSpPr>
              <a:spLocks noChangeShapeType="1"/>
            </p:cNvSpPr>
            <p:nvPr/>
          </p:nvSpPr>
          <p:spPr bwMode="auto">
            <a:xfrm>
              <a:off x="2528" y="133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53" name="Line 703"/>
            <p:cNvSpPr>
              <a:spLocks noChangeShapeType="1"/>
            </p:cNvSpPr>
            <p:nvPr/>
          </p:nvSpPr>
          <p:spPr bwMode="auto">
            <a:xfrm>
              <a:off x="2576" y="133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54" name="Line 704"/>
            <p:cNvSpPr>
              <a:spLocks noChangeShapeType="1"/>
            </p:cNvSpPr>
            <p:nvPr/>
          </p:nvSpPr>
          <p:spPr bwMode="auto">
            <a:xfrm>
              <a:off x="2624" y="133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55" name="Line 705"/>
            <p:cNvSpPr>
              <a:spLocks noChangeShapeType="1"/>
            </p:cNvSpPr>
            <p:nvPr/>
          </p:nvSpPr>
          <p:spPr bwMode="auto">
            <a:xfrm>
              <a:off x="2672" y="133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56" name="Line 706"/>
            <p:cNvSpPr>
              <a:spLocks noChangeShapeType="1"/>
            </p:cNvSpPr>
            <p:nvPr/>
          </p:nvSpPr>
          <p:spPr bwMode="auto">
            <a:xfrm>
              <a:off x="2720" y="1336"/>
              <a:ext cx="17"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57" name="Line 707"/>
            <p:cNvSpPr>
              <a:spLocks noChangeShapeType="1"/>
            </p:cNvSpPr>
            <p:nvPr/>
          </p:nvSpPr>
          <p:spPr bwMode="auto">
            <a:xfrm>
              <a:off x="2769" y="133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58" name="Line 708"/>
            <p:cNvSpPr>
              <a:spLocks noChangeShapeType="1"/>
            </p:cNvSpPr>
            <p:nvPr/>
          </p:nvSpPr>
          <p:spPr bwMode="auto">
            <a:xfrm>
              <a:off x="2817" y="133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59" name="Line 709"/>
            <p:cNvSpPr>
              <a:spLocks noChangeShapeType="1"/>
            </p:cNvSpPr>
            <p:nvPr/>
          </p:nvSpPr>
          <p:spPr bwMode="auto">
            <a:xfrm>
              <a:off x="2865" y="133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60" name="Line 710"/>
            <p:cNvSpPr>
              <a:spLocks noChangeShapeType="1"/>
            </p:cNvSpPr>
            <p:nvPr/>
          </p:nvSpPr>
          <p:spPr bwMode="auto">
            <a:xfrm>
              <a:off x="2913" y="133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61" name="Line 711"/>
            <p:cNvSpPr>
              <a:spLocks noChangeShapeType="1"/>
            </p:cNvSpPr>
            <p:nvPr/>
          </p:nvSpPr>
          <p:spPr bwMode="auto">
            <a:xfrm>
              <a:off x="2961" y="133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62" name="Line 712"/>
            <p:cNvSpPr>
              <a:spLocks noChangeShapeType="1"/>
            </p:cNvSpPr>
            <p:nvPr/>
          </p:nvSpPr>
          <p:spPr bwMode="auto">
            <a:xfrm>
              <a:off x="3009" y="133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63" name="Line 713"/>
            <p:cNvSpPr>
              <a:spLocks noChangeShapeType="1"/>
            </p:cNvSpPr>
            <p:nvPr/>
          </p:nvSpPr>
          <p:spPr bwMode="auto">
            <a:xfrm>
              <a:off x="3057" y="133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64" name="Line 714"/>
            <p:cNvSpPr>
              <a:spLocks noChangeShapeType="1"/>
            </p:cNvSpPr>
            <p:nvPr/>
          </p:nvSpPr>
          <p:spPr bwMode="auto">
            <a:xfrm>
              <a:off x="3105" y="133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65" name="Line 715"/>
            <p:cNvSpPr>
              <a:spLocks noChangeShapeType="1"/>
            </p:cNvSpPr>
            <p:nvPr/>
          </p:nvSpPr>
          <p:spPr bwMode="auto">
            <a:xfrm>
              <a:off x="3153" y="133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66" name="Line 716"/>
            <p:cNvSpPr>
              <a:spLocks noChangeShapeType="1"/>
            </p:cNvSpPr>
            <p:nvPr/>
          </p:nvSpPr>
          <p:spPr bwMode="auto">
            <a:xfrm>
              <a:off x="3201" y="133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67" name="Line 717"/>
            <p:cNvSpPr>
              <a:spLocks noChangeShapeType="1"/>
            </p:cNvSpPr>
            <p:nvPr/>
          </p:nvSpPr>
          <p:spPr bwMode="auto">
            <a:xfrm>
              <a:off x="3249" y="133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68" name="Line 718"/>
            <p:cNvSpPr>
              <a:spLocks noChangeShapeType="1"/>
            </p:cNvSpPr>
            <p:nvPr/>
          </p:nvSpPr>
          <p:spPr bwMode="auto">
            <a:xfrm>
              <a:off x="3297" y="133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69" name="Line 719"/>
            <p:cNvSpPr>
              <a:spLocks noChangeShapeType="1"/>
            </p:cNvSpPr>
            <p:nvPr/>
          </p:nvSpPr>
          <p:spPr bwMode="auto">
            <a:xfrm>
              <a:off x="3345" y="133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70" name="Line 720"/>
            <p:cNvSpPr>
              <a:spLocks noChangeShapeType="1"/>
            </p:cNvSpPr>
            <p:nvPr/>
          </p:nvSpPr>
          <p:spPr bwMode="auto">
            <a:xfrm>
              <a:off x="3393" y="133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71" name="Line 721"/>
            <p:cNvSpPr>
              <a:spLocks noChangeShapeType="1"/>
            </p:cNvSpPr>
            <p:nvPr/>
          </p:nvSpPr>
          <p:spPr bwMode="auto">
            <a:xfrm>
              <a:off x="3441" y="133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72" name="Line 722"/>
            <p:cNvSpPr>
              <a:spLocks noChangeShapeType="1"/>
            </p:cNvSpPr>
            <p:nvPr/>
          </p:nvSpPr>
          <p:spPr bwMode="auto">
            <a:xfrm>
              <a:off x="3489" y="133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73" name="Line 723"/>
            <p:cNvSpPr>
              <a:spLocks noChangeShapeType="1"/>
            </p:cNvSpPr>
            <p:nvPr/>
          </p:nvSpPr>
          <p:spPr bwMode="auto">
            <a:xfrm>
              <a:off x="3537" y="133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74" name="Line 724"/>
            <p:cNvSpPr>
              <a:spLocks noChangeShapeType="1"/>
            </p:cNvSpPr>
            <p:nvPr/>
          </p:nvSpPr>
          <p:spPr bwMode="auto">
            <a:xfrm>
              <a:off x="3585" y="133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75" name="Line 725"/>
            <p:cNvSpPr>
              <a:spLocks noChangeShapeType="1"/>
            </p:cNvSpPr>
            <p:nvPr/>
          </p:nvSpPr>
          <p:spPr bwMode="auto">
            <a:xfrm>
              <a:off x="3633" y="133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76" name="Line 726"/>
            <p:cNvSpPr>
              <a:spLocks noChangeShapeType="1"/>
            </p:cNvSpPr>
            <p:nvPr/>
          </p:nvSpPr>
          <p:spPr bwMode="auto">
            <a:xfrm>
              <a:off x="3681" y="133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77" name="Line 727"/>
            <p:cNvSpPr>
              <a:spLocks noChangeShapeType="1"/>
            </p:cNvSpPr>
            <p:nvPr/>
          </p:nvSpPr>
          <p:spPr bwMode="auto">
            <a:xfrm>
              <a:off x="3729" y="133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78" name="Line 728"/>
            <p:cNvSpPr>
              <a:spLocks noChangeShapeType="1"/>
            </p:cNvSpPr>
            <p:nvPr/>
          </p:nvSpPr>
          <p:spPr bwMode="auto">
            <a:xfrm>
              <a:off x="3777" y="133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79" name="Line 729"/>
            <p:cNvSpPr>
              <a:spLocks noChangeShapeType="1"/>
            </p:cNvSpPr>
            <p:nvPr/>
          </p:nvSpPr>
          <p:spPr bwMode="auto">
            <a:xfrm>
              <a:off x="3825" y="133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80" name="Line 730"/>
            <p:cNvSpPr>
              <a:spLocks noChangeShapeType="1"/>
            </p:cNvSpPr>
            <p:nvPr/>
          </p:nvSpPr>
          <p:spPr bwMode="auto">
            <a:xfrm>
              <a:off x="3873" y="133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81" name="Line 731"/>
            <p:cNvSpPr>
              <a:spLocks noChangeShapeType="1"/>
            </p:cNvSpPr>
            <p:nvPr/>
          </p:nvSpPr>
          <p:spPr bwMode="auto">
            <a:xfrm>
              <a:off x="3921" y="133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82" name="Line 732"/>
            <p:cNvSpPr>
              <a:spLocks noChangeShapeType="1"/>
            </p:cNvSpPr>
            <p:nvPr/>
          </p:nvSpPr>
          <p:spPr bwMode="auto">
            <a:xfrm>
              <a:off x="3969" y="133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83" name="Line 733"/>
            <p:cNvSpPr>
              <a:spLocks noChangeShapeType="1"/>
            </p:cNvSpPr>
            <p:nvPr/>
          </p:nvSpPr>
          <p:spPr bwMode="auto">
            <a:xfrm>
              <a:off x="4017" y="133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84" name="Line 734"/>
            <p:cNvSpPr>
              <a:spLocks noChangeShapeType="1"/>
            </p:cNvSpPr>
            <p:nvPr/>
          </p:nvSpPr>
          <p:spPr bwMode="auto">
            <a:xfrm>
              <a:off x="4065" y="133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85" name="Line 735"/>
            <p:cNvSpPr>
              <a:spLocks noChangeShapeType="1"/>
            </p:cNvSpPr>
            <p:nvPr/>
          </p:nvSpPr>
          <p:spPr bwMode="auto">
            <a:xfrm>
              <a:off x="4113" y="133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86" name="Line 736"/>
            <p:cNvSpPr>
              <a:spLocks noChangeShapeType="1"/>
            </p:cNvSpPr>
            <p:nvPr/>
          </p:nvSpPr>
          <p:spPr bwMode="auto">
            <a:xfrm>
              <a:off x="4161" y="133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87" name="Line 737"/>
            <p:cNvSpPr>
              <a:spLocks noChangeShapeType="1"/>
            </p:cNvSpPr>
            <p:nvPr/>
          </p:nvSpPr>
          <p:spPr bwMode="auto">
            <a:xfrm>
              <a:off x="4209" y="133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88" name="Line 738"/>
            <p:cNvSpPr>
              <a:spLocks noChangeShapeType="1"/>
            </p:cNvSpPr>
            <p:nvPr/>
          </p:nvSpPr>
          <p:spPr bwMode="auto">
            <a:xfrm>
              <a:off x="4257" y="133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89" name="Line 739"/>
            <p:cNvSpPr>
              <a:spLocks noChangeShapeType="1"/>
            </p:cNvSpPr>
            <p:nvPr/>
          </p:nvSpPr>
          <p:spPr bwMode="auto">
            <a:xfrm>
              <a:off x="4305" y="133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90" name="Line 740"/>
            <p:cNvSpPr>
              <a:spLocks noChangeShapeType="1"/>
            </p:cNvSpPr>
            <p:nvPr/>
          </p:nvSpPr>
          <p:spPr bwMode="auto">
            <a:xfrm>
              <a:off x="4353" y="133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91" name="Line 741"/>
            <p:cNvSpPr>
              <a:spLocks noChangeShapeType="1"/>
            </p:cNvSpPr>
            <p:nvPr/>
          </p:nvSpPr>
          <p:spPr bwMode="auto">
            <a:xfrm>
              <a:off x="4401" y="133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92" name="Line 742"/>
            <p:cNvSpPr>
              <a:spLocks noChangeShapeType="1"/>
            </p:cNvSpPr>
            <p:nvPr/>
          </p:nvSpPr>
          <p:spPr bwMode="auto">
            <a:xfrm>
              <a:off x="4449" y="133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93" name="Line 743"/>
            <p:cNvSpPr>
              <a:spLocks noChangeShapeType="1"/>
            </p:cNvSpPr>
            <p:nvPr/>
          </p:nvSpPr>
          <p:spPr bwMode="auto">
            <a:xfrm>
              <a:off x="4497" y="133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94" name="Line 744"/>
            <p:cNvSpPr>
              <a:spLocks noChangeShapeType="1"/>
            </p:cNvSpPr>
            <p:nvPr/>
          </p:nvSpPr>
          <p:spPr bwMode="auto">
            <a:xfrm>
              <a:off x="4545" y="133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95" name="Line 745"/>
            <p:cNvSpPr>
              <a:spLocks noChangeShapeType="1"/>
            </p:cNvSpPr>
            <p:nvPr/>
          </p:nvSpPr>
          <p:spPr bwMode="auto">
            <a:xfrm>
              <a:off x="4593" y="133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96" name="Line 746"/>
            <p:cNvSpPr>
              <a:spLocks noChangeShapeType="1"/>
            </p:cNvSpPr>
            <p:nvPr/>
          </p:nvSpPr>
          <p:spPr bwMode="auto">
            <a:xfrm>
              <a:off x="4641" y="133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97" name="Line 747"/>
            <p:cNvSpPr>
              <a:spLocks noChangeShapeType="1"/>
            </p:cNvSpPr>
            <p:nvPr/>
          </p:nvSpPr>
          <p:spPr bwMode="auto">
            <a:xfrm>
              <a:off x="4689" y="133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98" name="Line 748"/>
            <p:cNvSpPr>
              <a:spLocks noChangeShapeType="1"/>
            </p:cNvSpPr>
            <p:nvPr/>
          </p:nvSpPr>
          <p:spPr bwMode="auto">
            <a:xfrm>
              <a:off x="4737" y="133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699" name="Line 749"/>
            <p:cNvSpPr>
              <a:spLocks noChangeShapeType="1"/>
            </p:cNvSpPr>
            <p:nvPr/>
          </p:nvSpPr>
          <p:spPr bwMode="auto">
            <a:xfrm>
              <a:off x="4785" y="133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00" name="Line 750"/>
            <p:cNvSpPr>
              <a:spLocks noChangeShapeType="1"/>
            </p:cNvSpPr>
            <p:nvPr/>
          </p:nvSpPr>
          <p:spPr bwMode="auto">
            <a:xfrm>
              <a:off x="4833" y="133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01" name="Line 751"/>
            <p:cNvSpPr>
              <a:spLocks noChangeShapeType="1"/>
            </p:cNvSpPr>
            <p:nvPr/>
          </p:nvSpPr>
          <p:spPr bwMode="auto">
            <a:xfrm>
              <a:off x="4881" y="133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02" name="Line 752"/>
            <p:cNvSpPr>
              <a:spLocks noChangeShapeType="1"/>
            </p:cNvSpPr>
            <p:nvPr/>
          </p:nvSpPr>
          <p:spPr bwMode="auto">
            <a:xfrm>
              <a:off x="4929" y="133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03" name="Line 753"/>
            <p:cNvSpPr>
              <a:spLocks noChangeShapeType="1"/>
            </p:cNvSpPr>
            <p:nvPr/>
          </p:nvSpPr>
          <p:spPr bwMode="auto">
            <a:xfrm>
              <a:off x="4977" y="133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04" name="Line 754"/>
            <p:cNvSpPr>
              <a:spLocks noChangeShapeType="1"/>
            </p:cNvSpPr>
            <p:nvPr/>
          </p:nvSpPr>
          <p:spPr bwMode="auto">
            <a:xfrm>
              <a:off x="5025" y="133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05" name="Line 755"/>
            <p:cNvSpPr>
              <a:spLocks noChangeShapeType="1"/>
            </p:cNvSpPr>
            <p:nvPr/>
          </p:nvSpPr>
          <p:spPr bwMode="auto">
            <a:xfrm>
              <a:off x="5073" y="133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06" name="Line 756"/>
            <p:cNvSpPr>
              <a:spLocks noChangeShapeType="1"/>
            </p:cNvSpPr>
            <p:nvPr/>
          </p:nvSpPr>
          <p:spPr bwMode="auto">
            <a:xfrm>
              <a:off x="5121" y="133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07" name="Line 757"/>
            <p:cNvSpPr>
              <a:spLocks noChangeShapeType="1"/>
            </p:cNvSpPr>
            <p:nvPr/>
          </p:nvSpPr>
          <p:spPr bwMode="auto">
            <a:xfrm>
              <a:off x="5169" y="133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08" name="Line 758"/>
            <p:cNvSpPr>
              <a:spLocks noChangeShapeType="1"/>
            </p:cNvSpPr>
            <p:nvPr/>
          </p:nvSpPr>
          <p:spPr bwMode="auto">
            <a:xfrm>
              <a:off x="5217" y="1336"/>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09" name="Line 759"/>
            <p:cNvSpPr>
              <a:spLocks noChangeShapeType="1"/>
            </p:cNvSpPr>
            <p:nvPr/>
          </p:nvSpPr>
          <p:spPr bwMode="auto">
            <a:xfrm>
              <a:off x="752" y="10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10" name="Line 760"/>
            <p:cNvSpPr>
              <a:spLocks noChangeShapeType="1"/>
            </p:cNvSpPr>
            <p:nvPr/>
          </p:nvSpPr>
          <p:spPr bwMode="auto">
            <a:xfrm>
              <a:off x="800" y="10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11" name="Line 761"/>
            <p:cNvSpPr>
              <a:spLocks noChangeShapeType="1"/>
            </p:cNvSpPr>
            <p:nvPr/>
          </p:nvSpPr>
          <p:spPr bwMode="auto">
            <a:xfrm>
              <a:off x="848" y="10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12" name="Line 762"/>
            <p:cNvSpPr>
              <a:spLocks noChangeShapeType="1"/>
            </p:cNvSpPr>
            <p:nvPr/>
          </p:nvSpPr>
          <p:spPr bwMode="auto">
            <a:xfrm>
              <a:off x="896" y="10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13" name="Line 763"/>
            <p:cNvSpPr>
              <a:spLocks noChangeShapeType="1"/>
            </p:cNvSpPr>
            <p:nvPr/>
          </p:nvSpPr>
          <p:spPr bwMode="auto">
            <a:xfrm>
              <a:off x="944" y="10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14" name="Line 764"/>
            <p:cNvSpPr>
              <a:spLocks noChangeShapeType="1"/>
            </p:cNvSpPr>
            <p:nvPr/>
          </p:nvSpPr>
          <p:spPr bwMode="auto">
            <a:xfrm>
              <a:off x="992" y="10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15" name="Line 765"/>
            <p:cNvSpPr>
              <a:spLocks noChangeShapeType="1"/>
            </p:cNvSpPr>
            <p:nvPr/>
          </p:nvSpPr>
          <p:spPr bwMode="auto">
            <a:xfrm>
              <a:off x="1040" y="10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16" name="Line 766"/>
            <p:cNvSpPr>
              <a:spLocks noChangeShapeType="1"/>
            </p:cNvSpPr>
            <p:nvPr/>
          </p:nvSpPr>
          <p:spPr bwMode="auto">
            <a:xfrm>
              <a:off x="1088" y="10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17" name="Line 767"/>
            <p:cNvSpPr>
              <a:spLocks noChangeShapeType="1"/>
            </p:cNvSpPr>
            <p:nvPr/>
          </p:nvSpPr>
          <p:spPr bwMode="auto">
            <a:xfrm>
              <a:off x="1136" y="10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18" name="Line 768"/>
            <p:cNvSpPr>
              <a:spLocks noChangeShapeType="1"/>
            </p:cNvSpPr>
            <p:nvPr/>
          </p:nvSpPr>
          <p:spPr bwMode="auto">
            <a:xfrm>
              <a:off x="1184" y="10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19" name="Line 769"/>
            <p:cNvSpPr>
              <a:spLocks noChangeShapeType="1"/>
            </p:cNvSpPr>
            <p:nvPr/>
          </p:nvSpPr>
          <p:spPr bwMode="auto">
            <a:xfrm>
              <a:off x="1232" y="10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20" name="Line 770"/>
            <p:cNvSpPr>
              <a:spLocks noChangeShapeType="1"/>
            </p:cNvSpPr>
            <p:nvPr/>
          </p:nvSpPr>
          <p:spPr bwMode="auto">
            <a:xfrm>
              <a:off x="1280" y="10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21" name="Line 771"/>
            <p:cNvSpPr>
              <a:spLocks noChangeShapeType="1"/>
            </p:cNvSpPr>
            <p:nvPr/>
          </p:nvSpPr>
          <p:spPr bwMode="auto">
            <a:xfrm>
              <a:off x="1328" y="10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22" name="Line 772"/>
            <p:cNvSpPr>
              <a:spLocks noChangeShapeType="1"/>
            </p:cNvSpPr>
            <p:nvPr/>
          </p:nvSpPr>
          <p:spPr bwMode="auto">
            <a:xfrm>
              <a:off x="1376" y="10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23" name="Line 773"/>
            <p:cNvSpPr>
              <a:spLocks noChangeShapeType="1"/>
            </p:cNvSpPr>
            <p:nvPr/>
          </p:nvSpPr>
          <p:spPr bwMode="auto">
            <a:xfrm>
              <a:off x="1424" y="10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24" name="Line 774"/>
            <p:cNvSpPr>
              <a:spLocks noChangeShapeType="1"/>
            </p:cNvSpPr>
            <p:nvPr/>
          </p:nvSpPr>
          <p:spPr bwMode="auto">
            <a:xfrm>
              <a:off x="1472" y="10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25" name="Line 775"/>
            <p:cNvSpPr>
              <a:spLocks noChangeShapeType="1"/>
            </p:cNvSpPr>
            <p:nvPr/>
          </p:nvSpPr>
          <p:spPr bwMode="auto">
            <a:xfrm>
              <a:off x="1520" y="10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26" name="Line 776"/>
            <p:cNvSpPr>
              <a:spLocks noChangeShapeType="1"/>
            </p:cNvSpPr>
            <p:nvPr/>
          </p:nvSpPr>
          <p:spPr bwMode="auto">
            <a:xfrm>
              <a:off x="1568" y="10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27" name="Line 777"/>
            <p:cNvSpPr>
              <a:spLocks noChangeShapeType="1"/>
            </p:cNvSpPr>
            <p:nvPr/>
          </p:nvSpPr>
          <p:spPr bwMode="auto">
            <a:xfrm>
              <a:off x="1616" y="10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28" name="Line 778"/>
            <p:cNvSpPr>
              <a:spLocks noChangeShapeType="1"/>
            </p:cNvSpPr>
            <p:nvPr/>
          </p:nvSpPr>
          <p:spPr bwMode="auto">
            <a:xfrm>
              <a:off x="1664" y="10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29" name="Line 779"/>
            <p:cNvSpPr>
              <a:spLocks noChangeShapeType="1"/>
            </p:cNvSpPr>
            <p:nvPr/>
          </p:nvSpPr>
          <p:spPr bwMode="auto">
            <a:xfrm>
              <a:off x="1712" y="10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30" name="Line 780"/>
            <p:cNvSpPr>
              <a:spLocks noChangeShapeType="1"/>
            </p:cNvSpPr>
            <p:nvPr/>
          </p:nvSpPr>
          <p:spPr bwMode="auto">
            <a:xfrm>
              <a:off x="1760" y="10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31" name="Line 781"/>
            <p:cNvSpPr>
              <a:spLocks noChangeShapeType="1"/>
            </p:cNvSpPr>
            <p:nvPr/>
          </p:nvSpPr>
          <p:spPr bwMode="auto">
            <a:xfrm>
              <a:off x="1808" y="10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32" name="Line 782"/>
            <p:cNvSpPr>
              <a:spLocks noChangeShapeType="1"/>
            </p:cNvSpPr>
            <p:nvPr/>
          </p:nvSpPr>
          <p:spPr bwMode="auto">
            <a:xfrm>
              <a:off x="1856" y="10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33" name="Line 783"/>
            <p:cNvSpPr>
              <a:spLocks noChangeShapeType="1"/>
            </p:cNvSpPr>
            <p:nvPr/>
          </p:nvSpPr>
          <p:spPr bwMode="auto">
            <a:xfrm>
              <a:off x="1904" y="10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34" name="Line 784"/>
            <p:cNvSpPr>
              <a:spLocks noChangeShapeType="1"/>
            </p:cNvSpPr>
            <p:nvPr/>
          </p:nvSpPr>
          <p:spPr bwMode="auto">
            <a:xfrm>
              <a:off x="1952" y="10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35" name="Line 785"/>
            <p:cNvSpPr>
              <a:spLocks noChangeShapeType="1"/>
            </p:cNvSpPr>
            <p:nvPr/>
          </p:nvSpPr>
          <p:spPr bwMode="auto">
            <a:xfrm>
              <a:off x="2000" y="10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36" name="Line 786"/>
            <p:cNvSpPr>
              <a:spLocks noChangeShapeType="1"/>
            </p:cNvSpPr>
            <p:nvPr/>
          </p:nvSpPr>
          <p:spPr bwMode="auto">
            <a:xfrm>
              <a:off x="2048" y="10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37" name="Line 787"/>
            <p:cNvSpPr>
              <a:spLocks noChangeShapeType="1"/>
            </p:cNvSpPr>
            <p:nvPr/>
          </p:nvSpPr>
          <p:spPr bwMode="auto">
            <a:xfrm>
              <a:off x="2096" y="10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38" name="Line 788"/>
            <p:cNvSpPr>
              <a:spLocks noChangeShapeType="1"/>
            </p:cNvSpPr>
            <p:nvPr/>
          </p:nvSpPr>
          <p:spPr bwMode="auto">
            <a:xfrm>
              <a:off x="2144" y="10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39" name="Line 789"/>
            <p:cNvSpPr>
              <a:spLocks noChangeShapeType="1"/>
            </p:cNvSpPr>
            <p:nvPr/>
          </p:nvSpPr>
          <p:spPr bwMode="auto">
            <a:xfrm>
              <a:off x="2192" y="10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40" name="Line 790"/>
            <p:cNvSpPr>
              <a:spLocks noChangeShapeType="1"/>
            </p:cNvSpPr>
            <p:nvPr/>
          </p:nvSpPr>
          <p:spPr bwMode="auto">
            <a:xfrm>
              <a:off x="2240" y="10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41" name="Line 791"/>
            <p:cNvSpPr>
              <a:spLocks noChangeShapeType="1"/>
            </p:cNvSpPr>
            <p:nvPr/>
          </p:nvSpPr>
          <p:spPr bwMode="auto">
            <a:xfrm>
              <a:off x="2288" y="10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42" name="Line 792"/>
            <p:cNvSpPr>
              <a:spLocks noChangeShapeType="1"/>
            </p:cNvSpPr>
            <p:nvPr/>
          </p:nvSpPr>
          <p:spPr bwMode="auto">
            <a:xfrm>
              <a:off x="2336" y="10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43" name="Line 793"/>
            <p:cNvSpPr>
              <a:spLocks noChangeShapeType="1"/>
            </p:cNvSpPr>
            <p:nvPr/>
          </p:nvSpPr>
          <p:spPr bwMode="auto">
            <a:xfrm>
              <a:off x="2384" y="10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44" name="Line 794"/>
            <p:cNvSpPr>
              <a:spLocks noChangeShapeType="1"/>
            </p:cNvSpPr>
            <p:nvPr/>
          </p:nvSpPr>
          <p:spPr bwMode="auto">
            <a:xfrm>
              <a:off x="2432" y="10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45" name="Line 795"/>
            <p:cNvSpPr>
              <a:spLocks noChangeShapeType="1"/>
            </p:cNvSpPr>
            <p:nvPr/>
          </p:nvSpPr>
          <p:spPr bwMode="auto">
            <a:xfrm>
              <a:off x="2480" y="10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46" name="Line 796"/>
            <p:cNvSpPr>
              <a:spLocks noChangeShapeType="1"/>
            </p:cNvSpPr>
            <p:nvPr/>
          </p:nvSpPr>
          <p:spPr bwMode="auto">
            <a:xfrm>
              <a:off x="2528" y="10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47" name="Line 797"/>
            <p:cNvSpPr>
              <a:spLocks noChangeShapeType="1"/>
            </p:cNvSpPr>
            <p:nvPr/>
          </p:nvSpPr>
          <p:spPr bwMode="auto">
            <a:xfrm>
              <a:off x="2576" y="10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48" name="Line 798"/>
            <p:cNvSpPr>
              <a:spLocks noChangeShapeType="1"/>
            </p:cNvSpPr>
            <p:nvPr/>
          </p:nvSpPr>
          <p:spPr bwMode="auto">
            <a:xfrm>
              <a:off x="2624" y="10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49" name="Line 799"/>
            <p:cNvSpPr>
              <a:spLocks noChangeShapeType="1"/>
            </p:cNvSpPr>
            <p:nvPr/>
          </p:nvSpPr>
          <p:spPr bwMode="auto">
            <a:xfrm>
              <a:off x="2672" y="10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50" name="Line 800"/>
            <p:cNvSpPr>
              <a:spLocks noChangeShapeType="1"/>
            </p:cNvSpPr>
            <p:nvPr/>
          </p:nvSpPr>
          <p:spPr bwMode="auto">
            <a:xfrm>
              <a:off x="2720" y="1059"/>
              <a:ext cx="17"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51" name="Line 801"/>
            <p:cNvSpPr>
              <a:spLocks noChangeShapeType="1"/>
            </p:cNvSpPr>
            <p:nvPr/>
          </p:nvSpPr>
          <p:spPr bwMode="auto">
            <a:xfrm>
              <a:off x="2769" y="10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52" name="Line 802"/>
            <p:cNvSpPr>
              <a:spLocks noChangeShapeType="1"/>
            </p:cNvSpPr>
            <p:nvPr/>
          </p:nvSpPr>
          <p:spPr bwMode="auto">
            <a:xfrm>
              <a:off x="2817" y="10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53" name="Line 803"/>
            <p:cNvSpPr>
              <a:spLocks noChangeShapeType="1"/>
            </p:cNvSpPr>
            <p:nvPr/>
          </p:nvSpPr>
          <p:spPr bwMode="auto">
            <a:xfrm>
              <a:off x="2865" y="10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54" name="Line 804"/>
            <p:cNvSpPr>
              <a:spLocks noChangeShapeType="1"/>
            </p:cNvSpPr>
            <p:nvPr/>
          </p:nvSpPr>
          <p:spPr bwMode="auto">
            <a:xfrm>
              <a:off x="2913" y="10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55" name="Line 805"/>
            <p:cNvSpPr>
              <a:spLocks noChangeShapeType="1"/>
            </p:cNvSpPr>
            <p:nvPr/>
          </p:nvSpPr>
          <p:spPr bwMode="auto">
            <a:xfrm>
              <a:off x="2961" y="10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756" name="Line 806"/>
            <p:cNvSpPr>
              <a:spLocks noChangeShapeType="1"/>
            </p:cNvSpPr>
            <p:nvPr/>
          </p:nvSpPr>
          <p:spPr bwMode="auto">
            <a:xfrm>
              <a:off x="3009" y="10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2231" name="Group 807"/>
          <p:cNvGrpSpPr>
            <a:grpSpLocks/>
          </p:cNvGrpSpPr>
          <p:nvPr/>
        </p:nvGrpSpPr>
        <p:grpSpPr bwMode="auto">
          <a:xfrm>
            <a:off x="1130300" y="1243013"/>
            <a:ext cx="7216775" cy="4425950"/>
            <a:chOff x="712" y="783"/>
            <a:chExt cx="4546" cy="2788"/>
          </a:xfrm>
        </p:grpSpPr>
        <p:sp>
          <p:nvSpPr>
            <p:cNvPr id="52357" name="Line 808"/>
            <p:cNvSpPr>
              <a:spLocks noChangeShapeType="1"/>
            </p:cNvSpPr>
            <p:nvPr/>
          </p:nvSpPr>
          <p:spPr bwMode="auto">
            <a:xfrm>
              <a:off x="3057" y="10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58" name="Line 809"/>
            <p:cNvSpPr>
              <a:spLocks noChangeShapeType="1"/>
            </p:cNvSpPr>
            <p:nvPr/>
          </p:nvSpPr>
          <p:spPr bwMode="auto">
            <a:xfrm>
              <a:off x="3105" y="10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59" name="Line 810"/>
            <p:cNvSpPr>
              <a:spLocks noChangeShapeType="1"/>
            </p:cNvSpPr>
            <p:nvPr/>
          </p:nvSpPr>
          <p:spPr bwMode="auto">
            <a:xfrm>
              <a:off x="3153" y="10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60" name="Line 811"/>
            <p:cNvSpPr>
              <a:spLocks noChangeShapeType="1"/>
            </p:cNvSpPr>
            <p:nvPr/>
          </p:nvSpPr>
          <p:spPr bwMode="auto">
            <a:xfrm>
              <a:off x="3201" y="10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61" name="Line 812"/>
            <p:cNvSpPr>
              <a:spLocks noChangeShapeType="1"/>
            </p:cNvSpPr>
            <p:nvPr/>
          </p:nvSpPr>
          <p:spPr bwMode="auto">
            <a:xfrm>
              <a:off x="3249" y="10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62" name="Line 813"/>
            <p:cNvSpPr>
              <a:spLocks noChangeShapeType="1"/>
            </p:cNvSpPr>
            <p:nvPr/>
          </p:nvSpPr>
          <p:spPr bwMode="auto">
            <a:xfrm>
              <a:off x="3297" y="10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63" name="Line 814"/>
            <p:cNvSpPr>
              <a:spLocks noChangeShapeType="1"/>
            </p:cNvSpPr>
            <p:nvPr/>
          </p:nvSpPr>
          <p:spPr bwMode="auto">
            <a:xfrm>
              <a:off x="3345" y="10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64" name="Line 815"/>
            <p:cNvSpPr>
              <a:spLocks noChangeShapeType="1"/>
            </p:cNvSpPr>
            <p:nvPr/>
          </p:nvSpPr>
          <p:spPr bwMode="auto">
            <a:xfrm>
              <a:off x="3393" y="10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65" name="Line 816"/>
            <p:cNvSpPr>
              <a:spLocks noChangeShapeType="1"/>
            </p:cNvSpPr>
            <p:nvPr/>
          </p:nvSpPr>
          <p:spPr bwMode="auto">
            <a:xfrm>
              <a:off x="3441" y="10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66" name="Line 817"/>
            <p:cNvSpPr>
              <a:spLocks noChangeShapeType="1"/>
            </p:cNvSpPr>
            <p:nvPr/>
          </p:nvSpPr>
          <p:spPr bwMode="auto">
            <a:xfrm>
              <a:off x="3489" y="10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67" name="Line 818"/>
            <p:cNvSpPr>
              <a:spLocks noChangeShapeType="1"/>
            </p:cNvSpPr>
            <p:nvPr/>
          </p:nvSpPr>
          <p:spPr bwMode="auto">
            <a:xfrm>
              <a:off x="3537" y="10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68" name="Line 819"/>
            <p:cNvSpPr>
              <a:spLocks noChangeShapeType="1"/>
            </p:cNvSpPr>
            <p:nvPr/>
          </p:nvSpPr>
          <p:spPr bwMode="auto">
            <a:xfrm>
              <a:off x="3585" y="10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69" name="Line 820"/>
            <p:cNvSpPr>
              <a:spLocks noChangeShapeType="1"/>
            </p:cNvSpPr>
            <p:nvPr/>
          </p:nvSpPr>
          <p:spPr bwMode="auto">
            <a:xfrm>
              <a:off x="3633" y="10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70" name="Line 821"/>
            <p:cNvSpPr>
              <a:spLocks noChangeShapeType="1"/>
            </p:cNvSpPr>
            <p:nvPr/>
          </p:nvSpPr>
          <p:spPr bwMode="auto">
            <a:xfrm>
              <a:off x="3681" y="10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71" name="Line 822"/>
            <p:cNvSpPr>
              <a:spLocks noChangeShapeType="1"/>
            </p:cNvSpPr>
            <p:nvPr/>
          </p:nvSpPr>
          <p:spPr bwMode="auto">
            <a:xfrm>
              <a:off x="3729" y="10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72" name="Line 823"/>
            <p:cNvSpPr>
              <a:spLocks noChangeShapeType="1"/>
            </p:cNvSpPr>
            <p:nvPr/>
          </p:nvSpPr>
          <p:spPr bwMode="auto">
            <a:xfrm>
              <a:off x="3777" y="10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73" name="Line 824"/>
            <p:cNvSpPr>
              <a:spLocks noChangeShapeType="1"/>
            </p:cNvSpPr>
            <p:nvPr/>
          </p:nvSpPr>
          <p:spPr bwMode="auto">
            <a:xfrm>
              <a:off x="3825" y="10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74" name="Line 825"/>
            <p:cNvSpPr>
              <a:spLocks noChangeShapeType="1"/>
            </p:cNvSpPr>
            <p:nvPr/>
          </p:nvSpPr>
          <p:spPr bwMode="auto">
            <a:xfrm>
              <a:off x="3873" y="10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75" name="Line 826"/>
            <p:cNvSpPr>
              <a:spLocks noChangeShapeType="1"/>
            </p:cNvSpPr>
            <p:nvPr/>
          </p:nvSpPr>
          <p:spPr bwMode="auto">
            <a:xfrm>
              <a:off x="3921" y="10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76" name="Line 827"/>
            <p:cNvSpPr>
              <a:spLocks noChangeShapeType="1"/>
            </p:cNvSpPr>
            <p:nvPr/>
          </p:nvSpPr>
          <p:spPr bwMode="auto">
            <a:xfrm>
              <a:off x="3969" y="10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77" name="Line 828"/>
            <p:cNvSpPr>
              <a:spLocks noChangeShapeType="1"/>
            </p:cNvSpPr>
            <p:nvPr/>
          </p:nvSpPr>
          <p:spPr bwMode="auto">
            <a:xfrm>
              <a:off x="4017" y="10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78" name="Line 829"/>
            <p:cNvSpPr>
              <a:spLocks noChangeShapeType="1"/>
            </p:cNvSpPr>
            <p:nvPr/>
          </p:nvSpPr>
          <p:spPr bwMode="auto">
            <a:xfrm>
              <a:off x="4065" y="10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79" name="Line 830"/>
            <p:cNvSpPr>
              <a:spLocks noChangeShapeType="1"/>
            </p:cNvSpPr>
            <p:nvPr/>
          </p:nvSpPr>
          <p:spPr bwMode="auto">
            <a:xfrm>
              <a:off x="4113" y="10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80" name="Line 831"/>
            <p:cNvSpPr>
              <a:spLocks noChangeShapeType="1"/>
            </p:cNvSpPr>
            <p:nvPr/>
          </p:nvSpPr>
          <p:spPr bwMode="auto">
            <a:xfrm>
              <a:off x="4161" y="10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81" name="Line 832"/>
            <p:cNvSpPr>
              <a:spLocks noChangeShapeType="1"/>
            </p:cNvSpPr>
            <p:nvPr/>
          </p:nvSpPr>
          <p:spPr bwMode="auto">
            <a:xfrm>
              <a:off x="4209" y="10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82" name="Line 833"/>
            <p:cNvSpPr>
              <a:spLocks noChangeShapeType="1"/>
            </p:cNvSpPr>
            <p:nvPr/>
          </p:nvSpPr>
          <p:spPr bwMode="auto">
            <a:xfrm>
              <a:off x="4257" y="10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83" name="Line 834"/>
            <p:cNvSpPr>
              <a:spLocks noChangeShapeType="1"/>
            </p:cNvSpPr>
            <p:nvPr/>
          </p:nvSpPr>
          <p:spPr bwMode="auto">
            <a:xfrm>
              <a:off x="4305" y="10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84" name="Line 835"/>
            <p:cNvSpPr>
              <a:spLocks noChangeShapeType="1"/>
            </p:cNvSpPr>
            <p:nvPr/>
          </p:nvSpPr>
          <p:spPr bwMode="auto">
            <a:xfrm>
              <a:off x="4353" y="10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85" name="Line 836"/>
            <p:cNvSpPr>
              <a:spLocks noChangeShapeType="1"/>
            </p:cNvSpPr>
            <p:nvPr/>
          </p:nvSpPr>
          <p:spPr bwMode="auto">
            <a:xfrm>
              <a:off x="4401" y="10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86" name="Line 837"/>
            <p:cNvSpPr>
              <a:spLocks noChangeShapeType="1"/>
            </p:cNvSpPr>
            <p:nvPr/>
          </p:nvSpPr>
          <p:spPr bwMode="auto">
            <a:xfrm>
              <a:off x="4449" y="10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87" name="Line 838"/>
            <p:cNvSpPr>
              <a:spLocks noChangeShapeType="1"/>
            </p:cNvSpPr>
            <p:nvPr/>
          </p:nvSpPr>
          <p:spPr bwMode="auto">
            <a:xfrm>
              <a:off x="4497" y="10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88" name="Line 839"/>
            <p:cNvSpPr>
              <a:spLocks noChangeShapeType="1"/>
            </p:cNvSpPr>
            <p:nvPr/>
          </p:nvSpPr>
          <p:spPr bwMode="auto">
            <a:xfrm>
              <a:off x="4545" y="10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89" name="Line 840"/>
            <p:cNvSpPr>
              <a:spLocks noChangeShapeType="1"/>
            </p:cNvSpPr>
            <p:nvPr/>
          </p:nvSpPr>
          <p:spPr bwMode="auto">
            <a:xfrm>
              <a:off x="4593" y="10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90" name="Line 841"/>
            <p:cNvSpPr>
              <a:spLocks noChangeShapeType="1"/>
            </p:cNvSpPr>
            <p:nvPr/>
          </p:nvSpPr>
          <p:spPr bwMode="auto">
            <a:xfrm>
              <a:off x="4641" y="10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91" name="Line 842"/>
            <p:cNvSpPr>
              <a:spLocks noChangeShapeType="1"/>
            </p:cNvSpPr>
            <p:nvPr/>
          </p:nvSpPr>
          <p:spPr bwMode="auto">
            <a:xfrm>
              <a:off x="4689" y="10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92" name="Line 843"/>
            <p:cNvSpPr>
              <a:spLocks noChangeShapeType="1"/>
            </p:cNvSpPr>
            <p:nvPr/>
          </p:nvSpPr>
          <p:spPr bwMode="auto">
            <a:xfrm>
              <a:off x="4737" y="10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93" name="Line 844"/>
            <p:cNvSpPr>
              <a:spLocks noChangeShapeType="1"/>
            </p:cNvSpPr>
            <p:nvPr/>
          </p:nvSpPr>
          <p:spPr bwMode="auto">
            <a:xfrm>
              <a:off x="4785" y="10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94" name="Line 845"/>
            <p:cNvSpPr>
              <a:spLocks noChangeShapeType="1"/>
            </p:cNvSpPr>
            <p:nvPr/>
          </p:nvSpPr>
          <p:spPr bwMode="auto">
            <a:xfrm>
              <a:off x="4833" y="10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95" name="Line 846"/>
            <p:cNvSpPr>
              <a:spLocks noChangeShapeType="1"/>
            </p:cNvSpPr>
            <p:nvPr/>
          </p:nvSpPr>
          <p:spPr bwMode="auto">
            <a:xfrm>
              <a:off x="4881" y="10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96" name="Line 847"/>
            <p:cNvSpPr>
              <a:spLocks noChangeShapeType="1"/>
            </p:cNvSpPr>
            <p:nvPr/>
          </p:nvSpPr>
          <p:spPr bwMode="auto">
            <a:xfrm>
              <a:off x="4929" y="10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97" name="Line 848"/>
            <p:cNvSpPr>
              <a:spLocks noChangeShapeType="1"/>
            </p:cNvSpPr>
            <p:nvPr/>
          </p:nvSpPr>
          <p:spPr bwMode="auto">
            <a:xfrm>
              <a:off x="4977" y="10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98" name="Line 849"/>
            <p:cNvSpPr>
              <a:spLocks noChangeShapeType="1"/>
            </p:cNvSpPr>
            <p:nvPr/>
          </p:nvSpPr>
          <p:spPr bwMode="auto">
            <a:xfrm>
              <a:off x="5025" y="10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99" name="Line 850"/>
            <p:cNvSpPr>
              <a:spLocks noChangeShapeType="1"/>
            </p:cNvSpPr>
            <p:nvPr/>
          </p:nvSpPr>
          <p:spPr bwMode="auto">
            <a:xfrm>
              <a:off x="5073" y="10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00" name="Line 851"/>
            <p:cNvSpPr>
              <a:spLocks noChangeShapeType="1"/>
            </p:cNvSpPr>
            <p:nvPr/>
          </p:nvSpPr>
          <p:spPr bwMode="auto">
            <a:xfrm>
              <a:off x="5121" y="10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01" name="Line 852"/>
            <p:cNvSpPr>
              <a:spLocks noChangeShapeType="1"/>
            </p:cNvSpPr>
            <p:nvPr/>
          </p:nvSpPr>
          <p:spPr bwMode="auto">
            <a:xfrm>
              <a:off x="5169" y="10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02" name="Line 853"/>
            <p:cNvSpPr>
              <a:spLocks noChangeShapeType="1"/>
            </p:cNvSpPr>
            <p:nvPr/>
          </p:nvSpPr>
          <p:spPr bwMode="auto">
            <a:xfrm>
              <a:off x="5217" y="1059"/>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03" name="Line 854"/>
            <p:cNvSpPr>
              <a:spLocks noChangeShapeType="1"/>
            </p:cNvSpPr>
            <p:nvPr/>
          </p:nvSpPr>
          <p:spPr bwMode="auto">
            <a:xfrm>
              <a:off x="752" y="7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04" name="Line 855"/>
            <p:cNvSpPr>
              <a:spLocks noChangeShapeType="1"/>
            </p:cNvSpPr>
            <p:nvPr/>
          </p:nvSpPr>
          <p:spPr bwMode="auto">
            <a:xfrm>
              <a:off x="800" y="7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05" name="Line 856"/>
            <p:cNvSpPr>
              <a:spLocks noChangeShapeType="1"/>
            </p:cNvSpPr>
            <p:nvPr/>
          </p:nvSpPr>
          <p:spPr bwMode="auto">
            <a:xfrm>
              <a:off x="848" y="7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06" name="Line 857"/>
            <p:cNvSpPr>
              <a:spLocks noChangeShapeType="1"/>
            </p:cNvSpPr>
            <p:nvPr/>
          </p:nvSpPr>
          <p:spPr bwMode="auto">
            <a:xfrm>
              <a:off x="896" y="7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07" name="Line 858"/>
            <p:cNvSpPr>
              <a:spLocks noChangeShapeType="1"/>
            </p:cNvSpPr>
            <p:nvPr/>
          </p:nvSpPr>
          <p:spPr bwMode="auto">
            <a:xfrm>
              <a:off x="944" y="7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08" name="Line 859"/>
            <p:cNvSpPr>
              <a:spLocks noChangeShapeType="1"/>
            </p:cNvSpPr>
            <p:nvPr/>
          </p:nvSpPr>
          <p:spPr bwMode="auto">
            <a:xfrm>
              <a:off x="992" y="7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09" name="Line 860"/>
            <p:cNvSpPr>
              <a:spLocks noChangeShapeType="1"/>
            </p:cNvSpPr>
            <p:nvPr/>
          </p:nvSpPr>
          <p:spPr bwMode="auto">
            <a:xfrm>
              <a:off x="1040" y="7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10" name="Line 861"/>
            <p:cNvSpPr>
              <a:spLocks noChangeShapeType="1"/>
            </p:cNvSpPr>
            <p:nvPr/>
          </p:nvSpPr>
          <p:spPr bwMode="auto">
            <a:xfrm>
              <a:off x="1088" y="7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11" name="Line 862"/>
            <p:cNvSpPr>
              <a:spLocks noChangeShapeType="1"/>
            </p:cNvSpPr>
            <p:nvPr/>
          </p:nvSpPr>
          <p:spPr bwMode="auto">
            <a:xfrm>
              <a:off x="1136" y="7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12" name="Line 863"/>
            <p:cNvSpPr>
              <a:spLocks noChangeShapeType="1"/>
            </p:cNvSpPr>
            <p:nvPr/>
          </p:nvSpPr>
          <p:spPr bwMode="auto">
            <a:xfrm>
              <a:off x="1184" y="7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13" name="Line 864"/>
            <p:cNvSpPr>
              <a:spLocks noChangeShapeType="1"/>
            </p:cNvSpPr>
            <p:nvPr/>
          </p:nvSpPr>
          <p:spPr bwMode="auto">
            <a:xfrm>
              <a:off x="1232" y="7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14" name="Line 865"/>
            <p:cNvSpPr>
              <a:spLocks noChangeShapeType="1"/>
            </p:cNvSpPr>
            <p:nvPr/>
          </p:nvSpPr>
          <p:spPr bwMode="auto">
            <a:xfrm>
              <a:off x="1280" y="7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15" name="Line 866"/>
            <p:cNvSpPr>
              <a:spLocks noChangeShapeType="1"/>
            </p:cNvSpPr>
            <p:nvPr/>
          </p:nvSpPr>
          <p:spPr bwMode="auto">
            <a:xfrm>
              <a:off x="1328" y="7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16" name="Line 867"/>
            <p:cNvSpPr>
              <a:spLocks noChangeShapeType="1"/>
            </p:cNvSpPr>
            <p:nvPr/>
          </p:nvSpPr>
          <p:spPr bwMode="auto">
            <a:xfrm>
              <a:off x="1376" y="7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17" name="Line 868"/>
            <p:cNvSpPr>
              <a:spLocks noChangeShapeType="1"/>
            </p:cNvSpPr>
            <p:nvPr/>
          </p:nvSpPr>
          <p:spPr bwMode="auto">
            <a:xfrm>
              <a:off x="1424" y="7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18" name="Line 869"/>
            <p:cNvSpPr>
              <a:spLocks noChangeShapeType="1"/>
            </p:cNvSpPr>
            <p:nvPr/>
          </p:nvSpPr>
          <p:spPr bwMode="auto">
            <a:xfrm>
              <a:off x="1472" y="7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19" name="Line 870"/>
            <p:cNvSpPr>
              <a:spLocks noChangeShapeType="1"/>
            </p:cNvSpPr>
            <p:nvPr/>
          </p:nvSpPr>
          <p:spPr bwMode="auto">
            <a:xfrm>
              <a:off x="1520" y="7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20" name="Line 871"/>
            <p:cNvSpPr>
              <a:spLocks noChangeShapeType="1"/>
            </p:cNvSpPr>
            <p:nvPr/>
          </p:nvSpPr>
          <p:spPr bwMode="auto">
            <a:xfrm>
              <a:off x="1568" y="7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21" name="Line 872"/>
            <p:cNvSpPr>
              <a:spLocks noChangeShapeType="1"/>
            </p:cNvSpPr>
            <p:nvPr/>
          </p:nvSpPr>
          <p:spPr bwMode="auto">
            <a:xfrm>
              <a:off x="1616" y="7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22" name="Line 873"/>
            <p:cNvSpPr>
              <a:spLocks noChangeShapeType="1"/>
            </p:cNvSpPr>
            <p:nvPr/>
          </p:nvSpPr>
          <p:spPr bwMode="auto">
            <a:xfrm>
              <a:off x="1664" y="7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23" name="Line 874"/>
            <p:cNvSpPr>
              <a:spLocks noChangeShapeType="1"/>
            </p:cNvSpPr>
            <p:nvPr/>
          </p:nvSpPr>
          <p:spPr bwMode="auto">
            <a:xfrm>
              <a:off x="1712" y="7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24" name="Line 875"/>
            <p:cNvSpPr>
              <a:spLocks noChangeShapeType="1"/>
            </p:cNvSpPr>
            <p:nvPr/>
          </p:nvSpPr>
          <p:spPr bwMode="auto">
            <a:xfrm>
              <a:off x="1760" y="7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25" name="Line 876"/>
            <p:cNvSpPr>
              <a:spLocks noChangeShapeType="1"/>
            </p:cNvSpPr>
            <p:nvPr/>
          </p:nvSpPr>
          <p:spPr bwMode="auto">
            <a:xfrm>
              <a:off x="1808" y="7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26" name="Line 877"/>
            <p:cNvSpPr>
              <a:spLocks noChangeShapeType="1"/>
            </p:cNvSpPr>
            <p:nvPr/>
          </p:nvSpPr>
          <p:spPr bwMode="auto">
            <a:xfrm>
              <a:off x="1856" y="7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27" name="Line 878"/>
            <p:cNvSpPr>
              <a:spLocks noChangeShapeType="1"/>
            </p:cNvSpPr>
            <p:nvPr/>
          </p:nvSpPr>
          <p:spPr bwMode="auto">
            <a:xfrm>
              <a:off x="1904" y="7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28" name="Line 879"/>
            <p:cNvSpPr>
              <a:spLocks noChangeShapeType="1"/>
            </p:cNvSpPr>
            <p:nvPr/>
          </p:nvSpPr>
          <p:spPr bwMode="auto">
            <a:xfrm>
              <a:off x="1952" y="7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29" name="Line 880"/>
            <p:cNvSpPr>
              <a:spLocks noChangeShapeType="1"/>
            </p:cNvSpPr>
            <p:nvPr/>
          </p:nvSpPr>
          <p:spPr bwMode="auto">
            <a:xfrm>
              <a:off x="2000" y="7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30" name="Line 881"/>
            <p:cNvSpPr>
              <a:spLocks noChangeShapeType="1"/>
            </p:cNvSpPr>
            <p:nvPr/>
          </p:nvSpPr>
          <p:spPr bwMode="auto">
            <a:xfrm>
              <a:off x="2048" y="7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31" name="Line 882"/>
            <p:cNvSpPr>
              <a:spLocks noChangeShapeType="1"/>
            </p:cNvSpPr>
            <p:nvPr/>
          </p:nvSpPr>
          <p:spPr bwMode="auto">
            <a:xfrm>
              <a:off x="2096" y="7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32" name="Line 883"/>
            <p:cNvSpPr>
              <a:spLocks noChangeShapeType="1"/>
            </p:cNvSpPr>
            <p:nvPr/>
          </p:nvSpPr>
          <p:spPr bwMode="auto">
            <a:xfrm>
              <a:off x="2144" y="7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33" name="Line 884"/>
            <p:cNvSpPr>
              <a:spLocks noChangeShapeType="1"/>
            </p:cNvSpPr>
            <p:nvPr/>
          </p:nvSpPr>
          <p:spPr bwMode="auto">
            <a:xfrm>
              <a:off x="2192" y="7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34" name="Line 885"/>
            <p:cNvSpPr>
              <a:spLocks noChangeShapeType="1"/>
            </p:cNvSpPr>
            <p:nvPr/>
          </p:nvSpPr>
          <p:spPr bwMode="auto">
            <a:xfrm>
              <a:off x="2240" y="7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35" name="Line 886"/>
            <p:cNvSpPr>
              <a:spLocks noChangeShapeType="1"/>
            </p:cNvSpPr>
            <p:nvPr/>
          </p:nvSpPr>
          <p:spPr bwMode="auto">
            <a:xfrm>
              <a:off x="2288" y="7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36" name="Line 887"/>
            <p:cNvSpPr>
              <a:spLocks noChangeShapeType="1"/>
            </p:cNvSpPr>
            <p:nvPr/>
          </p:nvSpPr>
          <p:spPr bwMode="auto">
            <a:xfrm>
              <a:off x="2336" y="7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37" name="Line 888"/>
            <p:cNvSpPr>
              <a:spLocks noChangeShapeType="1"/>
            </p:cNvSpPr>
            <p:nvPr/>
          </p:nvSpPr>
          <p:spPr bwMode="auto">
            <a:xfrm>
              <a:off x="2384" y="7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38" name="Line 889"/>
            <p:cNvSpPr>
              <a:spLocks noChangeShapeType="1"/>
            </p:cNvSpPr>
            <p:nvPr/>
          </p:nvSpPr>
          <p:spPr bwMode="auto">
            <a:xfrm>
              <a:off x="2432" y="7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39" name="Line 890"/>
            <p:cNvSpPr>
              <a:spLocks noChangeShapeType="1"/>
            </p:cNvSpPr>
            <p:nvPr/>
          </p:nvSpPr>
          <p:spPr bwMode="auto">
            <a:xfrm>
              <a:off x="2480" y="7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40" name="Line 891"/>
            <p:cNvSpPr>
              <a:spLocks noChangeShapeType="1"/>
            </p:cNvSpPr>
            <p:nvPr/>
          </p:nvSpPr>
          <p:spPr bwMode="auto">
            <a:xfrm>
              <a:off x="2528" y="7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41" name="Line 892"/>
            <p:cNvSpPr>
              <a:spLocks noChangeShapeType="1"/>
            </p:cNvSpPr>
            <p:nvPr/>
          </p:nvSpPr>
          <p:spPr bwMode="auto">
            <a:xfrm>
              <a:off x="2576" y="7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42" name="Line 893"/>
            <p:cNvSpPr>
              <a:spLocks noChangeShapeType="1"/>
            </p:cNvSpPr>
            <p:nvPr/>
          </p:nvSpPr>
          <p:spPr bwMode="auto">
            <a:xfrm>
              <a:off x="2624" y="7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43" name="Line 894"/>
            <p:cNvSpPr>
              <a:spLocks noChangeShapeType="1"/>
            </p:cNvSpPr>
            <p:nvPr/>
          </p:nvSpPr>
          <p:spPr bwMode="auto">
            <a:xfrm>
              <a:off x="2672" y="7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44" name="Line 895"/>
            <p:cNvSpPr>
              <a:spLocks noChangeShapeType="1"/>
            </p:cNvSpPr>
            <p:nvPr/>
          </p:nvSpPr>
          <p:spPr bwMode="auto">
            <a:xfrm>
              <a:off x="2720" y="783"/>
              <a:ext cx="17"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45" name="Line 896"/>
            <p:cNvSpPr>
              <a:spLocks noChangeShapeType="1"/>
            </p:cNvSpPr>
            <p:nvPr/>
          </p:nvSpPr>
          <p:spPr bwMode="auto">
            <a:xfrm>
              <a:off x="2769" y="7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46" name="Line 897"/>
            <p:cNvSpPr>
              <a:spLocks noChangeShapeType="1"/>
            </p:cNvSpPr>
            <p:nvPr/>
          </p:nvSpPr>
          <p:spPr bwMode="auto">
            <a:xfrm>
              <a:off x="2817" y="7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47" name="Line 898"/>
            <p:cNvSpPr>
              <a:spLocks noChangeShapeType="1"/>
            </p:cNvSpPr>
            <p:nvPr/>
          </p:nvSpPr>
          <p:spPr bwMode="auto">
            <a:xfrm>
              <a:off x="2865" y="7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48" name="Line 899"/>
            <p:cNvSpPr>
              <a:spLocks noChangeShapeType="1"/>
            </p:cNvSpPr>
            <p:nvPr/>
          </p:nvSpPr>
          <p:spPr bwMode="auto">
            <a:xfrm>
              <a:off x="2913" y="7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49" name="Line 900"/>
            <p:cNvSpPr>
              <a:spLocks noChangeShapeType="1"/>
            </p:cNvSpPr>
            <p:nvPr/>
          </p:nvSpPr>
          <p:spPr bwMode="auto">
            <a:xfrm>
              <a:off x="2961" y="7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50" name="Line 901"/>
            <p:cNvSpPr>
              <a:spLocks noChangeShapeType="1"/>
            </p:cNvSpPr>
            <p:nvPr/>
          </p:nvSpPr>
          <p:spPr bwMode="auto">
            <a:xfrm>
              <a:off x="3009" y="7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51" name="Line 902"/>
            <p:cNvSpPr>
              <a:spLocks noChangeShapeType="1"/>
            </p:cNvSpPr>
            <p:nvPr/>
          </p:nvSpPr>
          <p:spPr bwMode="auto">
            <a:xfrm>
              <a:off x="3057" y="7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52" name="Line 903"/>
            <p:cNvSpPr>
              <a:spLocks noChangeShapeType="1"/>
            </p:cNvSpPr>
            <p:nvPr/>
          </p:nvSpPr>
          <p:spPr bwMode="auto">
            <a:xfrm>
              <a:off x="3105" y="7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53" name="Line 904"/>
            <p:cNvSpPr>
              <a:spLocks noChangeShapeType="1"/>
            </p:cNvSpPr>
            <p:nvPr/>
          </p:nvSpPr>
          <p:spPr bwMode="auto">
            <a:xfrm>
              <a:off x="3153" y="7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54" name="Line 905"/>
            <p:cNvSpPr>
              <a:spLocks noChangeShapeType="1"/>
            </p:cNvSpPr>
            <p:nvPr/>
          </p:nvSpPr>
          <p:spPr bwMode="auto">
            <a:xfrm>
              <a:off x="3201" y="7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55" name="Line 906"/>
            <p:cNvSpPr>
              <a:spLocks noChangeShapeType="1"/>
            </p:cNvSpPr>
            <p:nvPr/>
          </p:nvSpPr>
          <p:spPr bwMode="auto">
            <a:xfrm>
              <a:off x="3249" y="7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56" name="Line 907"/>
            <p:cNvSpPr>
              <a:spLocks noChangeShapeType="1"/>
            </p:cNvSpPr>
            <p:nvPr/>
          </p:nvSpPr>
          <p:spPr bwMode="auto">
            <a:xfrm>
              <a:off x="3297" y="7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57" name="Line 908"/>
            <p:cNvSpPr>
              <a:spLocks noChangeShapeType="1"/>
            </p:cNvSpPr>
            <p:nvPr/>
          </p:nvSpPr>
          <p:spPr bwMode="auto">
            <a:xfrm>
              <a:off x="3345" y="7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58" name="Line 909"/>
            <p:cNvSpPr>
              <a:spLocks noChangeShapeType="1"/>
            </p:cNvSpPr>
            <p:nvPr/>
          </p:nvSpPr>
          <p:spPr bwMode="auto">
            <a:xfrm>
              <a:off x="3393" y="7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59" name="Line 910"/>
            <p:cNvSpPr>
              <a:spLocks noChangeShapeType="1"/>
            </p:cNvSpPr>
            <p:nvPr/>
          </p:nvSpPr>
          <p:spPr bwMode="auto">
            <a:xfrm>
              <a:off x="3441" y="7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60" name="Line 911"/>
            <p:cNvSpPr>
              <a:spLocks noChangeShapeType="1"/>
            </p:cNvSpPr>
            <p:nvPr/>
          </p:nvSpPr>
          <p:spPr bwMode="auto">
            <a:xfrm>
              <a:off x="3489" y="7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61" name="Line 912"/>
            <p:cNvSpPr>
              <a:spLocks noChangeShapeType="1"/>
            </p:cNvSpPr>
            <p:nvPr/>
          </p:nvSpPr>
          <p:spPr bwMode="auto">
            <a:xfrm>
              <a:off x="3537" y="7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62" name="Line 913"/>
            <p:cNvSpPr>
              <a:spLocks noChangeShapeType="1"/>
            </p:cNvSpPr>
            <p:nvPr/>
          </p:nvSpPr>
          <p:spPr bwMode="auto">
            <a:xfrm>
              <a:off x="3585" y="7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63" name="Line 914"/>
            <p:cNvSpPr>
              <a:spLocks noChangeShapeType="1"/>
            </p:cNvSpPr>
            <p:nvPr/>
          </p:nvSpPr>
          <p:spPr bwMode="auto">
            <a:xfrm>
              <a:off x="3633" y="7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64" name="Line 915"/>
            <p:cNvSpPr>
              <a:spLocks noChangeShapeType="1"/>
            </p:cNvSpPr>
            <p:nvPr/>
          </p:nvSpPr>
          <p:spPr bwMode="auto">
            <a:xfrm>
              <a:off x="3681" y="7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65" name="Line 916"/>
            <p:cNvSpPr>
              <a:spLocks noChangeShapeType="1"/>
            </p:cNvSpPr>
            <p:nvPr/>
          </p:nvSpPr>
          <p:spPr bwMode="auto">
            <a:xfrm>
              <a:off x="3729" y="7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66" name="Line 917"/>
            <p:cNvSpPr>
              <a:spLocks noChangeShapeType="1"/>
            </p:cNvSpPr>
            <p:nvPr/>
          </p:nvSpPr>
          <p:spPr bwMode="auto">
            <a:xfrm>
              <a:off x="3777" y="7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67" name="Line 918"/>
            <p:cNvSpPr>
              <a:spLocks noChangeShapeType="1"/>
            </p:cNvSpPr>
            <p:nvPr/>
          </p:nvSpPr>
          <p:spPr bwMode="auto">
            <a:xfrm>
              <a:off x="3825" y="7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68" name="Line 919"/>
            <p:cNvSpPr>
              <a:spLocks noChangeShapeType="1"/>
            </p:cNvSpPr>
            <p:nvPr/>
          </p:nvSpPr>
          <p:spPr bwMode="auto">
            <a:xfrm>
              <a:off x="3873" y="7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69" name="Line 920"/>
            <p:cNvSpPr>
              <a:spLocks noChangeShapeType="1"/>
            </p:cNvSpPr>
            <p:nvPr/>
          </p:nvSpPr>
          <p:spPr bwMode="auto">
            <a:xfrm>
              <a:off x="3921" y="7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70" name="Line 921"/>
            <p:cNvSpPr>
              <a:spLocks noChangeShapeType="1"/>
            </p:cNvSpPr>
            <p:nvPr/>
          </p:nvSpPr>
          <p:spPr bwMode="auto">
            <a:xfrm>
              <a:off x="3969" y="7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71" name="Line 922"/>
            <p:cNvSpPr>
              <a:spLocks noChangeShapeType="1"/>
            </p:cNvSpPr>
            <p:nvPr/>
          </p:nvSpPr>
          <p:spPr bwMode="auto">
            <a:xfrm>
              <a:off x="4017" y="7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72" name="Line 923"/>
            <p:cNvSpPr>
              <a:spLocks noChangeShapeType="1"/>
            </p:cNvSpPr>
            <p:nvPr/>
          </p:nvSpPr>
          <p:spPr bwMode="auto">
            <a:xfrm>
              <a:off x="4065" y="7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73" name="Line 924"/>
            <p:cNvSpPr>
              <a:spLocks noChangeShapeType="1"/>
            </p:cNvSpPr>
            <p:nvPr/>
          </p:nvSpPr>
          <p:spPr bwMode="auto">
            <a:xfrm>
              <a:off x="4113" y="7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74" name="Line 925"/>
            <p:cNvSpPr>
              <a:spLocks noChangeShapeType="1"/>
            </p:cNvSpPr>
            <p:nvPr/>
          </p:nvSpPr>
          <p:spPr bwMode="auto">
            <a:xfrm>
              <a:off x="4161" y="7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75" name="Line 926"/>
            <p:cNvSpPr>
              <a:spLocks noChangeShapeType="1"/>
            </p:cNvSpPr>
            <p:nvPr/>
          </p:nvSpPr>
          <p:spPr bwMode="auto">
            <a:xfrm>
              <a:off x="4209" y="7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76" name="Line 927"/>
            <p:cNvSpPr>
              <a:spLocks noChangeShapeType="1"/>
            </p:cNvSpPr>
            <p:nvPr/>
          </p:nvSpPr>
          <p:spPr bwMode="auto">
            <a:xfrm>
              <a:off x="4257" y="7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77" name="Line 928"/>
            <p:cNvSpPr>
              <a:spLocks noChangeShapeType="1"/>
            </p:cNvSpPr>
            <p:nvPr/>
          </p:nvSpPr>
          <p:spPr bwMode="auto">
            <a:xfrm>
              <a:off x="4305" y="7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78" name="Line 929"/>
            <p:cNvSpPr>
              <a:spLocks noChangeShapeType="1"/>
            </p:cNvSpPr>
            <p:nvPr/>
          </p:nvSpPr>
          <p:spPr bwMode="auto">
            <a:xfrm>
              <a:off x="4353" y="7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79" name="Line 930"/>
            <p:cNvSpPr>
              <a:spLocks noChangeShapeType="1"/>
            </p:cNvSpPr>
            <p:nvPr/>
          </p:nvSpPr>
          <p:spPr bwMode="auto">
            <a:xfrm>
              <a:off x="4401" y="7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80" name="Line 931"/>
            <p:cNvSpPr>
              <a:spLocks noChangeShapeType="1"/>
            </p:cNvSpPr>
            <p:nvPr/>
          </p:nvSpPr>
          <p:spPr bwMode="auto">
            <a:xfrm>
              <a:off x="4449" y="7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81" name="Line 932"/>
            <p:cNvSpPr>
              <a:spLocks noChangeShapeType="1"/>
            </p:cNvSpPr>
            <p:nvPr/>
          </p:nvSpPr>
          <p:spPr bwMode="auto">
            <a:xfrm>
              <a:off x="4497" y="7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82" name="Line 933"/>
            <p:cNvSpPr>
              <a:spLocks noChangeShapeType="1"/>
            </p:cNvSpPr>
            <p:nvPr/>
          </p:nvSpPr>
          <p:spPr bwMode="auto">
            <a:xfrm>
              <a:off x="4545" y="7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83" name="Line 934"/>
            <p:cNvSpPr>
              <a:spLocks noChangeShapeType="1"/>
            </p:cNvSpPr>
            <p:nvPr/>
          </p:nvSpPr>
          <p:spPr bwMode="auto">
            <a:xfrm>
              <a:off x="4593" y="7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84" name="Line 935"/>
            <p:cNvSpPr>
              <a:spLocks noChangeShapeType="1"/>
            </p:cNvSpPr>
            <p:nvPr/>
          </p:nvSpPr>
          <p:spPr bwMode="auto">
            <a:xfrm>
              <a:off x="4641" y="7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85" name="Line 936"/>
            <p:cNvSpPr>
              <a:spLocks noChangeShapeType="1"/>
            </p:cNvSpPr>
            <p:nvPr/>
          </p:nvSpPr>
          <p:spPr bwMode="auto">
            <a:xfrm>
              <a:off x="4689" y="7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86" name="Line 937"/>
            <p:cNvSpPr>
              <a:spLocks noChangeShapeType="1"/>
            </p:cNvSpPr>
            <p:nvPr/>
          </p:nvSpPr>
          <p:spPr bwMode="auto">
            <a:xfrm>
              <a:off x="4737" y="7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87" name="Line 938"/>
            <p:cNvSpPr>
              <a:spLocks noChangeShapeType="1"/>
            </p:cNvSpPr>
            <p:nvPr/>
          </p:nvSpPr>
          <p:spPr bwMode="auto">
            <a:xfrm>
              <a:off x="4785" y="7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88" name="Line 939"/>
            <p:cNvSpPr>
              <a:spLocks noChangeShapeType="1"/>
            </p:cNvSpPr>
            <p:nvPr/>
          </p:nvSpPr>
          <p:spPr bwMode="auto">
            <a:xfrm>
              <a:off x="4833" y="7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89" name="Line 940"/>
            <p:cNvSpPr>
              <a:spLocks noChangeShapeType="1"/>
            </p:cNvSpPr>
            <p:nvPr/>
          </p:nvSpPr>
          <p:spPr bwMode="auto">
            <a:xfrm>
              <a:off x="4881" y="7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90" name="Line 941"/>
            <p:cNvSpPr>
              <a:spLocks noChangeShapeType="1"/>
            </p:cNvSpPr>
            <p:nvPr/>
          </p:nvSpPr>
          <p:spPr bwMode="auto">
            <a:xfrm>
              <a:off x="4929" y="7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91" name="Line 942"/>
            <p:cNvSpPr>
              <a:spLocks noChangeShapeType="1"/>
            </p:cNvSpPr>
            <p:nvPr/>
          </p:nvSpPr>
          <p:spPr bwMode="auto">
            <a:xfrm>
              <a:off x="4977" y="7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92" name="Line 943"/>
            <p:cNvSpPr>
              <a:spLocks noChangeShapeType="1"/>
            </p:cNvSpPr>
            <p:nvPr/>
          </p:nvSpPr>
          <p:spPr bwMode="auto">
            <a:xfrm>
              <a:off x="5025" y="7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93" name="Line 944"/>
            <p:cNvSpPr>
              <a:spLocks noChangeShapeType="1"/>
            </p:cNvSpPr>
            <p:nvPr/>
          </p:nvSpPr>
          <p:spPr bwMode="auto">
            <a:xfrm>
              <a:off x="5073" y="7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94" name="Line 945"/>
            <p:cNvSpPr>
              <a:spLocks noChangeShapeType="1"/>
            </p:cNvSpPr>
            <p:nvPr/>
          </p:nvSpPr>
          <p:spPr bwMode="auto">
            <a:xfrm>
              <a:off x="5121" y="7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95" name="Line 946"/>
            <p:cNvSpPr>
              <a:spLocks noChangeShapeType="1"/>
            </p:cNvSpPr>
            <p:nvPr/>
          </p:nvSpPr>
          <p:spPr bwMode="auto">
            <a:xfrm>
              <a:off x="5169" y="7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96" name="Line 947"/>
            <p:cNvSpPr>
              <a:spLocks noChangeShapeType="1"/>
            </p:cNvSpPr>
            <p:nvPr/>
          </p:nvSpPr>
          <p:spPr bwMode="auto">
            <a:xfrm>
              <a:off x="5217" y="783"/>
              <a:ext cx="16"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97" name="Line 948"/>
            <p:cNvSpPr>
              <a:spLocks noChangeShapeType="1"/>
            </p:cNvSpPr>
            <p:nvPr/>
          </p:nvSpPr>
          <p:spPr bwMode="auto">
            <a:xfrm>
              <a:off x="752" y="783"/>
              <a:ext cx="4505" cy="1"/>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98" name="Line 949"/>
            <p:cNvSpPr>
              <a:spLocks noChangeShapeType="1"/>
            </p:cNvSpPr>
            <p:nvPr/>
          </p:nvSpPr>
          <p:spPr bwMode="auto">
            <a:xfrm>
              <a:off x="5257" y="783"/>
              <a:ext cx="1" cy="2757"/>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499" name="Line 950"/>
            <p:cNvSpPr>
              <a:spLocks noChangeShapeType="1"/>
            </p:cNvSpPr>
            <p:nvPr/>
          </p:nvSpPr>
          <p:spPr bwMode="auto">
            <a:xfrm flipH="1">
              <a:off x="752" y="3540"/>
              <a:ext cx="4505" cy="1"/>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500" name="Line 951"/>
            <p:cNvSpPr>
              <a:spLocks noChangeShapeType="1"/>
            </p:cNvSpPr>
            <p:nvPr/>
          </p:nvSpPr>
          <p:spPr bwMode="auto">
            <a:xfrm flipV="1">
              <a:off x="752" y="783"/>
              <a:ext cx="1" cy="2757"/>
            </a:xfrm>
            <a:prstGeom prst="line">
              <a:avLst/>
            </a:prstGeom>
            <a:noFill/>
            <a:ln w="12700">
              <a:solidFill>
                <a:srgbClr val="808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501" name="Line 952"/>
            <p:cNvSpPr>
              <a:spLocks noChangeShapeType="1"/>
            </p:cNvSpPr>
            <p:nvPr/>
          </p:nvSpPr>
          <p:spPr bwMode="auto">
            <a:xfrm>
              <a:off x="752" y="783"/>
              <a:ext cx="1" cy="2757"/>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502" name="Line 953"/>
            <p:cNvSpPr>
              <a:spLocks noChangeShapeType="1"/>
            </p:cNvSpPr>
            <p:nvPr/>
          </p:nvSpPr>
          <p:spPr bwMode="auto">
            <a:xfrm>
              <a:off x="712" y="3540"/>
              <a:ext cx="40"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503" name="Line 954"/>
            <p:cNvSpPr>
              <a:spLocks noChangeShapeType="1"/>
            </p:cNvSpPr>
            <p:nvPr/>
          </p:nvSpPr>
          <p:spPr bwMode="auto">
            <a:xfrm>
              <a:off x="712" y="3264"/>
              <a:ext cx="40"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504" name="Line 955"/>
            <p:cNvSpPr>
              <a:spLocks noChangeShapeType="1"/>
            </p:cNvSpPr>
            <p:nvPr/>
          </p:nvSpPr>
          <p:spPr bwMode="auto">
            <a:xfrm>
              <a:off x="712" y="2987"/>
              <a:ext cx="40"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505" name="Line 956"/>
            <p:cNvSpPr>
              <a:spLocks noChangeShapeType="1"/>
            </p:cNvSpPr>
            <p:nvPr/>
          </p:nvSpPr>
          <p:spPr bwMode="auto">
            <a:xfrm>
              <a:off x="712" y="2711"/>
              <a:ext cx="40"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506" name="Line 957"/>
            <p:cNvSpPr>
              <a:spLocks noChangeShapeType="1"/>
            </p:cNvSpPr>
            <p:nvPr/>
          </p:nvSpPr>
          <p:spPr bwMode="auto">
            <a:xfrm>
              <a:off x="712" y="2434"/>
              <a:ext cx="40"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507" name="Line 958"/>
            <p:cNvSpPr>
              <a:spLocks noChangeShapeType="1"/>
            </p:cNvSpPr>
            <p:nvPr/>
          </p:nvSpPr>
          <p:spPr bwMode="auto">
            <a:xfrm>
              <a:off x="712" y="2165"/>
              <a:ext cx="40"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508" name="Line 959"/>
            <p:cNvSpPr>
              <a:spLocks noChangeShapeType="1"/>
            </p:cNvSpPr>
            <p:nvPr/>
          </p:nvSpPr>
          <p:spPr bwMode="auto">
            <a:xfrm>
              <a:off x="712" y="1889"/>
              <a:ext cx="40"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509" name="Line 960"/>
            <p:cNvSpPr>
              <a:spLocks noChangeShapeType="1"/>
            </p:cNvSpPr>
            <p:nvPr/>
          </p:nvSpPr>
          <p:spPr bwMode="auto">
            <a:xfrm>
              <a:off x="712" y="1612"/>
              <a:ext cx="40"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510" name="Line 961"/>
            <p:cNvSpPr>
              <a:spLocks noChangeShapeType="1"/>
            </p:cNvSpPr>
            <p:nvPr/>
          </p:nvSpPr>
          <p:spPr bwMode="auto">
            <a:xfrm>
              <a:off x="712" y="1336"/>
              <a:ext cx="40"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511" name="Line 962"/>
            <p:cNvSpPr>
              <a:spLocks noChangeShapeType="1"/>
            </p:cNvSpPr>
            <p:nvPr/>
          </p:nvSpPr>
          <p:spPr bwMode="auto">
            <a:xfrm>
              <a:off x="712" y="1059"/>
              <a:ext cx="40"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512" name="Line 963"/>
            <p:cNvSpPr>
              <a:spLocks noChangeShapeType="1"/>
            </p:cNvSpPr>
            <p:nvPr/>
          </p:nvSpPr>
          <p:spPr bwMode="auto">
            <a:xfrm>
              <a:off x="712" y="783"/>
              <a:ext cx="40"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513" name="Line 964"/>
            <p:cNvSpPr>
              <a:spLocks noChangeShapeType="1"/>
            </p:cNvSpPr>
            <p:nvPr/>
          </p:nvSpPr>
          <p:spPr bwMode="auto">
            <a:xfrm>
              <a:off x="752" y="3540"/>
              <a:ext cx="4505" cy="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514" name="Line 965"/>
            <p:cNvSpPr>
              <a:spLocks noChangeShapeType="1"/>
            </p:cNvSpPr>
            <p:nvPr/>
          </p:nvSpPr>
          <p:spPr bwMode="auto">
            <a:xfrm flipV="1">
              <a:off x="752" y="3540"/>
              <a:ext cx="1" cy="3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515" name="Line 966"/>
            <p:cNvSpPr>
              <a:spLocks noChangeShapeType="1"/>
            </p:cNvSpPr>
            <p:nvPr/>
          </p:nvSpPr>
          <p:spPr bwMode="auto">
            <a:xfrm flipV="1">
              <a:off x="1032" y="3540"/>
              <a:ext cx="1" cy="3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516" name="Line 967"/>
            <p:cNvSpPr>
              <a:spLocks noChangeShapeType="1"/>
            </p:cNvSpPr>
            <p:nvPr/>
          </p:nvSpPr>
          <p:spPr bwMode="auto">
            <a:xfrm flipV="1">
              <a:off x="1312" y="3540"/>
              <a:ext cx="1" cy="3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517" name="Line 968"/>
            <p:cNvSpPr>
              <a:spLocks noChangeShapeType="1"/>
            </p:cNvSpPr>
            <p:nvPr/>
          </p:nvSpPr>
          <p:spPr bwMode="auto">
            <a:xfrm flipV="1">
              <a:off x="1600" y="3540"/>
              <a:ext cx="1" cy="3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518" name="Line 969"/>
            <p:cNvSpPr>
              <a:spLocks noChangeShapeType="1"/>
            </p:cNvSpPr>
            <p:nvPr/>
          </p:nvSpPr>
          <p:spPr bwMode="auto">
            <a:xfrm flipV="1">
              <a:off x="1880" y="3540"/>
              <a:ext cx="1" cy="3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519" name="Line 970"/>
            <p:cNvSpPr>
              <a:spLocks noChangeShapeType="1"/>
            </p:cNvSpPr>
            <p:nvPr/>
          </p:nvSpPr>
          <p:spPr bwMode="auto">
            <a:xfrm flipV="1">
              <a:off x="2160" y="3540"/>
              <a:ext cx="1" cy="3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520" name="Line 971"/>
            <p:cNvSpPr>
              <a:spLocks noChangeShapeType="1"/>
            </p:cNvSpPr>
            <p:nvPr/>
          </p:nvSpPr>
          <p:spPr bwMode="auto">
            <a:xfrm flipV="1">
              <a:off x="2440" y="3540"/>
              <a:ext cx="1" cy="3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521" name="Line 972"/>
            <p:cNvSpPr>
              <a:spLocks noChangeShapeType="1"/>
            </p:cNvSpPr>
            <p:nvPr/>
          </p:nvSpPr>
          <p:spPr bwMode="auto">
            <a:xfrm flipV="1">
              <a:off x="2720" y="3540"/>
              <a:ext cx="1" cy="3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522" name="Line 973"/>
            <p:cNvSpPr>
              <a:spLocks noChangeShapeType="1"/>
            </p:cNvSpPr>
            <p:nvPr/>
          </p:nvSpPr>
          <p:spPr bwMode="auto">
            <a:xfrm flipV="1">
              <a:off x="3009" y="3540"/>
              <a:ext cx="1" cy="3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523" name="Line 974"/>
            <p:cNvSpPr>
              <a:spLocks noChangeShapeType="1"/>
            </p:cNvSpPr>
            <p:nvPr/>
          </p:nvSpPr>
          <p:spPr bwMode="auto">
            <a:xfrm flipV="1">
              <a:off x="3289" y="3540"/>
              <a:ext cx="1" cy="3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524" name="Line 975"/>
            <p:cNvSpPr>
              <a:spLocks noChangeShapeType="1"/>
            </p:cNvSpPr>
            <p:nvPr/>
          </p:nvSpPr>
          <p:spPr bwMode="auto">
            <a:xfrm flipV="1">
              <a:off x="3569" y="3540"/>
              <a:ext cx="1" cy="3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525" name="Line 976"/>
            <p:cNvSpPr>
              <a:spLocks noChangeShapeType="1"/>
            </p:cNvSpPr>
            <p:nvPr/>
          </p:nvSpPr>
          <p:spPr bwMode="auto">
            <a:xfrm flipV="1">
              <a:off x="3849" y="3540"/>
              <a:ext cx="1" cy="3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526" name="Line 977"/>
            <p:cNvSpPr>
              <a:spLocks noChangeShapeType="1"/>
            </p:cNvSpPr>
            <p:nvPr/>
          </p:nvSpPr>
          <p:spPr bwMode="auto">
            <a:xfrm flipV="1">
              <a:off x="4129" y="3540"/>
              <a:ext cx="1" cy="3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527" name="Line 978"/>
            <p:cNvSpPr>
              <a:spLocks noChangeShapeType="1"/>
            </p:cNvSpPr>
            <p:nvPr/>
          </p:nvSpPr>
          <p:spPr bwMode="auto">
            <a:xfrm flipV="1">
              <a:off x="4409" y="3540"/>
              <a:ext cx="1" cy="3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528" name="Line 979"/>
            <p:cNvSpPr>
              <a:spLocks noChangeShapeType="1"/>
            </p:cNvSpPr>
            <p:nvPr/>
          </p:nvSpPr>
          <p:spPr bwMode="auto">
            <a:xfrm flipV="1">
              <a:off x="4697" y="3540"/>
              <a:ext cx="1" cy="3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529" name="Line 980"/>
            <p:cNvSpPr>
              <a:spLocks noChangeShapeType="1"/>
            </p:cNvSpPr>
            <p:nvPr/>
          </p:nvSpPr>
          <p:spPr bwMode="auto">
            <a:xfrm flipV="1">
              <a:off x="4977" y="3540"/>
              <a:ext cx="1" cy="3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530" name="Line 981"/>
            <p:cNvSpPr>
              <a:spLocks noChangeShapeType="1"/>
            </p:cNvSpPr>
            <p:nvPr/>
          </p:nvSpPr>
          <p:spPr bwMode="auto">
            <a:xfrm flipV="1">
              <a:off x="5257" y="3540"/>
              <a:ext cx="1" cy="31"/>
            </a:xfrm>
            <a:prstGeom prst="line">
              <a:avLst/>
            </a:prstGeom>
            <a:noFill/>
            <a:ln w="127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531" name="Line 982"/>
            <p:cNvSpPr>
              <a:spLocks noChangeShapeType="1"/>
            </p:cNvSpPr>
            <p:nvPr/>
          </p:nvSpPr>
          <p:spPr bwMode="auto">
            <a:xfrm>
              <a:off x="768" y="1059"/>
              <a:ext cx="8" cy="115"/>
            </a:xfrm>
            <a:prstGeom prst="line">
              <a:avLst/>
            </a:prstGeom>
            <a:noFill/>
            <a:ln w="254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532" name="Line 983"/>
            <p:cNvSpPr>
              <a:spLocks noChangeShapeType="1"/>
            </p:cNvSpPr>
            <p:nvPr/>
          </p:nvSpPr>
          <p:spPr bwMode="auto">
            <a:xfrm>
              <a:off x="776" y="1174"/>
              <a:ext cx="8" cy="116"/>
            </a:xfrm>
            <a:prstGeom prst="line">
              <a:avLst/>
            </a:prstGeom>
            <a:noFill/>
            <a:ln w="254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533" name="Line 984"/>
            <p:cNvSpPr>
              <a:spLocks noChangeShapeType="1"/>
            </p:cNvSpPr>
            <p:nvPr/>
          </p:nvSpPr>
          <p:spPr bwMode="auto">
            <a:xfrm>
              <a:off x="784" y="1290"/>
              <a:ext cx="8" cy="53"/>
            </a:xfrm>
            <a:prstGeom prst="line">
              <a:avLst/>
            </a:prstGeom>
            <a:noFill/>
            <a:ln w="254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534" name="Line 985"/>
            <p:cNvSpPr>
              <a:spLocks noChangeShapeType="1"/>
            </p:cNvSpPr>
            <p:nvPr/>
          </p:nvSpPr>
          <p:spPr bwMode="auto">
            <a:xfrm>
              <a:off x="792" y="1343"/>
              <a:ext cx="8" cy="54"/>
            </a:xfrm>
            <a:prstGeom prst="line">
              <a:avLst/>
            </a:prstGeom>
            <a:noFill/>
            <a:ln w="254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535" name="Line 986"/>
            <p:cNvSpPr>
              <a:spLocks noChangeShapeType="1"/>
            </p:cNvSpPr>
            <p:nvPr/>
          </p:nvSpPr>
          <p:spPr bwMode="auto">
            <a:xfrm>
              <a:off x="800" y="1397"/>
              <a:ext cx="8" cy="39"/>
            </a:xfrm>
            <a:prstGeom prst="line">
              <a:avLst/>
            </a:prstGeom>
            <a:noFill/>
            <a:ln w="254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536" name="Line 987"/>
            <p:cNvSpPr>
              <a:spLocks noChangeShapeType="1"/>
            </p:cNvSpPr>
            <p:nvPr/>
          </p:nvSpPr>
          <p:spPr bwMode="auto">
            <a:xfrm>
              <a:off x="808" y="1436"/>
              <a:ext cx="16" cy="38"/>
            </a:xfrm>
            <a:prstGeom prst="line">
              <a:avLst/>
            </a:prstGeom>
            <a:noFill/>
            <a:ln w="254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537" name="Line 988"/>
            <p:cNvSpPr>
              <a:spLocks noChangeShapeType="1"/>
            </p:cNvSpPr>
            <p:nvPr/>
          </p:nvSpPr>
          <p:spPr bwMode="auto">
            <a:xfrm>
              <a:off x="824" y="1474"/>
              <a:ext cx="32" cy="31"/>
            </a:xfrm>
            <a:prstGeom prst="line">
              <a:avLst/>
            </a:prstGeom>
            <a:noFill/>
            <a:ln w="254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538" name="Line 989"/>
            <p:cNvSpPr>
              <a:spLocks noChangeShapeType="1"/>
            </p:cNvSpPr>
            <p:nvPr/>
          </p:nvSpPr>
          <p:spPr bwMode="auto">
            <a:xfrm>
              <a:off x="856" y="1505"/>
              <a:ext cx="40" cy="23"/>
            </a:xfrm>
            <a:prstGeom prst="line">
              <a:avLst/>
            </a:prstGeom>
            <a:noFill/>
            <a:ln w="254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539" name="Line 990"/>
            <p:cNvSpPr>
              <a:spLocks noChangeShapeType="1"/>
            </p:cNvSpPr>
            <p:nvPr/>
          </p:nvSpPr>
          <p:spPr bwMode="auto">
            <a:xfrm>
              <a:off x="896" y="1528"/>
              <a:ext cx="64" cy="15"/>
            </a:xfrm>
            <a:prstGeom prst="line">
              <a:avLst/>
            </a:prstGeom>
            <a:noFill/>
            <a:ln w="254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540" name="Line 991"/>
            <p:cNvSpPr>
              <a:spLocks noChangeShapeType="1"/>
            </p:cNvSpPr>
            <p:nvPr/>
          </p:nvSpPr>
          <p:spPr bwMode="auto">
            <a:xfrm>
              <a:off x="960" y="1543"/>
              <a:ext cx="72" cy="15"/>
            </a:xfrm>
            <a:prstGeom prst="line">
              <a:avLst/>
            </a:prstGeom>
            <a:noFill/>
            <a:ln w="254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541" name="Line 992"/>
            <p:cNvSpPr>
              <a:spLocks noChangeShapeType="1"/>
            </p:cNvSpPr>
            <p:nvPr/>
          </p:nvSpPr>
          <p:spPr bwMode="auto">
            <a:xfrm>
              <a:off x="1032" y="1558"/>
              <a:ext cx="48" cy="8"/>
            </a:xfrm>
            <a:prstGeom prst="line">
              <a:avLst/>
            </a:prstGeom>
            <a:noFill/>
            <a:ln w="254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542" name="Line 993"/>
            <p:cNvSpPr>
              <a:spLocks noChangeShapeType="1"/>
            </p:cNvSpPr>
            <p:nvPr/>
          </p:nvSpPr>
          <p:spPr bwMode="auto">
            <a:xfrm>
              <a:off x="1080" y="1566"/>
              <a:ext cx="72" cy="23"/>
            </a:xfrm>
            <a:prstGeom prst="line">
              <a:avLst/>
            </a:prstGeom>
            <a:noFill/>
            <a:ln w="254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543" name="Line 994"/>
            <p:cNvSpPr>
              <a:spLocks noChangeShapeType="1"/>
            </p:cNvSpPr>
            <p:nvPr/>
          </p:nvSpPr>
          <p:spPr bwMode="auto">
            <a:xfrm>
              <a:off x="1152" y="1589"/>
              <a:ext cx="80" cy="16"/>
            </a:xfrm>
            <a:prstGeom prst="line">
              <a:avLst/>
            </a:prstGeom>
            <a:noFill/>
            <a:ln w="254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544" name="Line 995"/>
            <p:cNvSpPr>
              <a:spLocks noChangeShapeType="1"/>
            </p:cNvSpPr>
            <p:nvPr/>
          </p:nvSpPr>
          <p:spPr bwMode="auto">
            <a:xfrm>
              <a:off x="1232" y="1605"/>
              <a:ext cx="104" cy="23"/>
            </a:xfrm>
            <a:prstGeom prst="line">
              <a:avLst/>
            </a:prstGeom>
            <a:noFill/>
            <a:ln w="254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545" name="Line 996"/>
            <p:cNvSpPr>
              <a:spLocks noChangeShapeType="1"/>
            </p:cNvSpPr>
            <p:nvPr/>
          </p:nvSpPr>
          <p:spPr bwMode="auto">
            <a:xfrm>
              <a:off x="1336" y="1628"/>
              <a:ext cx="112" cy="23"/>
            </a:xfrm>
            <a:prstGeom prst="line">
              <a:avLst/>
            </a:prstGeom>
            <a:noFill/>
            <a:ln w="254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546" name="Line 997"/>
            <p:cNvSpPr>
              <a:spLocks noChangeShapeType="1"/>
            </p:cNvSpPr>
            <p:nvPr/>
          </p:nvSpPr>
          <p:spPr bwMode="auto">
            <a:xfrm>
              <a:off x="1448" y="1651"/>
              <a:ext cx="136" cy="15"/>
            </a:xfrm>
            <a:prstGeom prst="line">
              <a:avLst/>
            </a:prstGeom>
            <a:noFill/>
            <a:ln w="254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547" name="Line 998"/>
            <p:cNvSpPr>
              <a:spLocks noChangeShapeType="1"/>
            </p:cNvSpPr>
            <p:nvPr/>
          </p:nvSpPr>
          <p:spPr bwMode="auto">
            <a:xfrm>
              <a:off x="1584" y="1666"/>
              <a:ext cx="144" cy="15"/>
            </a:xfrm>
            <a:prstGeom prst="line">
              <a:avLst/>
            </a:prstGeom>
            <a:noFill/>
            <a:ln w="254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548" name="Line 999"/>
            <p:cNvSpPr>
              <a:spLocks noChangeShapeType="1"/>
            </p:cNvSpPr>
            <p:nvPr/>
          </p:nvSpPr>
          <p:spPr bwMode="auto">
            <a:xfrm>
              <a:off x="1728" y="1681"/>
              <a:ext cx="152" cy="8"/>
            </a:xfrm>
            <a:prstGeom prst="line">
              <a:avLst/>
            </a:prstGeom>
            <a:noFill/>
            <a:ln w="254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549" name="Line 1000"/>
            <p:cNvSpPr>
              <a:spLocks noChangeShapeType="1"/>
            </p:cNvSpPr>
            <p:nvPr/>
          </p:nvSpPr>
          <p:spPr bwMode="auto">
            <a:xfrm>
              <a:off x="1880" y="1689"/>
              <a:ext cx="144" cy="1"/>
            </a:xfrm>
            <a:prstGeom prst="line">
              <a:avLst/>
            </a:prstGeom>
            <a:noFill/>
            <a:ln w="254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550" name="Line 1001"/>
            <p:cNvSpPr>
              <a:spLocks noChangeShapeType="1"/>
            </p:cNvSpPr>
            <p:nvPr/>
          </p:nvSpPr>
          <p:spPr bwMode="auto">
            <a:xfrm>
              <a:off x="2024" y="1689"/>
              <a:ext cx="160" cy="8"/>
            </a:xfrm>
            <a:prstGeom prst="line">
              <a:avLst/>
            </a:prstGeom>
            <a:noFill/>
            <a:ln w="254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551" name="Line 1002"/>
            <p:cNvSpPr>
              <a:spLocks noChangeShapeType="1"/>
            </p:cNvSpPr>
            <p:nvPr/>
          </p:nvSpPr>
          <p:spPr bwMode="auto">
            <a:xfrm>
              <a:off x="2184" y="1697"/>
              <a:ext cx="176" cy="1"/>
            </a:xfrm>
            <a:prstGeom prst="line">
              <a:avLst/>
            </a:prstGeom>
            <a:noFill/>
            <a:ln w="254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552" name="Line 1003"/>
            <p:cNvSpPr>
              <a:spLocks noChangeShapeType="1"/>
            </p:cNvSpPr>
            <p:nvPr/>
          </p:nvSpPr>
          <p:spPr bwMode="auto">
            <a:xfrm>
              <a:off x="2360" y="1697"/>
              <a:ext cx="184" cy="1"/>
            </a:xfrm>
            <a:prstGeom prst="line">
              <a:avLst/>
            </a:prstGeom>
            <a:noFill/>
            <a:ln w="254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553" name="Line 1004"/>
            <p:cNvSpPr>
              <a:spLocks noChangeShapeType="1"/>
            </p:cNvSpPr>
            <p:nvPr/>
          </p:nvSpPr>
          <p:spPr bwMode="auto">
            <a:xfrm>
              <a:off x="2544" y="1697"/>
              <a:ext cx="209" cy="1"/>
            </a:xfrm>
            <a:prstGeom prst="line">
              <a:avLst/>
            </a:prstGeom>
            <a:noFill/>
            <a:ln w="254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554" name="Line 1005"/>
            <p:cNvSpPr>
              <a:spLocks noChangeShapeType="1"/>
            </p:cNvSpPr>
            <p:nvPr/>
          </p:nvSpPr>
          <p:spPr bwMode="auto">
            <a:xfrm>
              <a:off x="2753" y="1697"/>
              <a:ext cx="208" cy="1"/>
            </a:xfrm>
            <a:prstGeom prst="line">
              <a:avLst/>
            </a:prstGeom>
            <a:noFill/>
            <a:ln w="254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555" name="Line 1006"/>
            <p:cNvSpPr>
              <a:spLocks noChangeShapeType="1"/>
            </p:cNvSpPr>
            <p:nvPr/>
          </p:nvSpPr>
          <p:spPr bwMode="auto">
            <a:xfrm>
              <a:off x="2961" y="1697"/>
              <a:ext cx="224" cy="1"/>
            </a:xfrm>
            <a:prstGeom prst="line">
              <a:avLst/>
            </a:prstGeom>
            <a:noFill/>
            <a:ln w="254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556" name="Line 1007"/>
            <p:cNvSpPr>
              <a:spLocks noChangeShapeType="1"/>
            </p:cNvSpPr>
            <p:nvPr/>
          </p:nvSpPr>
          <p:spPr bwMode="auto">
            <a:xfrm>
              <a:off x="3185" y="1697"/>
              <a:ext cx="224" cy="1"/>
            </a:xfrm>
            <a:prstGeom prst="line">
              <a:avLst/>
            </a:prstGeom>
            <a:noFill/>
            <a:ln w="254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52232" name="Line 1008"/>
          <p:cNvSpPr>
            <a:spLocks noChangeShapeType="1"/>
          </p:cNvSpPr>
          <p:nvPr/>
        </p:nvSpPr>
        <p:spPr bwMode="auto">
          <a:xfrm>
            <a:off x="5411788" y="2693988"/>
            <a:ext cx="749300" cy="1587"/>
          </a:xfrm>
          <a:prstGeom prst="line">
            <a:avLst/>
          </a:prstGeom>
          <a:noFill/>
          <a:ln w="254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33" name="Line 1009"/>
          <p:cNvSpPr>
            <a:spLocks noChangeShapeType="1"/>
          </p:cNvSpPr>
          <p:nvPr/>
        </p:nvSpPr>
        <p:spPr bwMode="auto">
          <a:xfrm flipV="1">
            <a:off x="6161088" y="2681288"/>
            <a:ext cx="749300" cy="12700"/>
          </a:xfrm>
          <a:prstGeom prst="line">
            <a:avLst/>
          </a:prstGeom>
          <a:noFill/>
          <a:ln w="254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34" name="Line 1010"/>
          <p:cNvSpPr>
            <a:spLocks noChangeShapeType="1"/>
          </p:cNvSpPr>
          <p:nvPr/>
        </p:nvSpPr>
        <p:spPr bwMode="auto">
          <a:xfrm>
            <a:off x="6910388" y="2681288"/>
            <a:ext cx="368300" cy="1587"/>
          </a:xfrm>
          <a:prstGeom prst="line">
            <a:avLst/>
          </a:prstGeom>
          <a:noFill/>
          <a:ln w="254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35" name="Line 1011"/>
          <p:cNvSpPr>
            <a:spLocks noChangeShapeType="1"/>
          </p:cNvSpPr>
          <p:nvPr/>
        </p:nvSpPr>
        <p:spPr bwMode="auto">
          <a:xfrm>
            <a:off x="7278688" y="2681288"/>
            <a:ext cx="368300" cy="1587"/>
          </a:xfrm>
          <a:prstGeom prst="line">
            <a:avLst/>
          </a:prstGeom>
          <a:noFill/>
          <a:ln w="254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36" name="Line 1012"/>
          <p:cNvSpPr>
            <a:spLocks noChangeShapeType="1"/>
          </p:cNvSpPr>
          <p:nvPr/>
        </p:nvSpPr>
        <p:spPr bwMode="auto">
          <a:xfrm>
            <a:off x="7646988" y="2681288"/>
            <a:ext cx="355600" cy="1587"/>
          </a:xfrm>
          <a:prstGeom prst="line">
            <a:avLst/>
          </a:prstGeom>
          <a:noFill/>
          <a:ln w="254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37" name="Line 1013"/>
          <p:cNvSpPr>
            <a:spLocks noChangeShapeType="1"/>
          </p:cNvSpPr>
          <p:nvPr/>
        </p:nvSpPr>
        <p:spPr bwMode="auto">
          <a:xfrm>
            <a:off x="8002588" y="2681288"/>
            <a:ext cx="342900" cy="1587"/>
          </a:xfrm>
          <a:prstGeom prst="line">
            <a:avLst/>
          </a:prstGeom>
          <a:noFill/>
          <a:ln w="25400">
            <a:solidFill>
              <a:srgbClr val="00008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38" name="Line 1014"/>
          <p:cNvSpPr>
            <a:spLocks noChangeShapeType="1"/>
          </p:cNvSpPr>
          <p:nvPr/>
        </p:nvSpPr>
        <p:spPr bwMode="auto">
          <a:xfrm>
            <a:off x="1219200" y="2035175"/>
            <a:ext cx="12700" cy="255588"/>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39" name="Line 1015"/>
          <p:cNvSpPr>
            <a:spLocks noChangeShapeType="1"/>
          </p:cNvSpPr>
          <p:nvPr/>
        </p:nvSpPr>
        <p:spPr bwMode="auto">
          <a:xfrm>
            <a:off x="1231900" y="2290763"/>
            <a:ext cx="12700" cy="268287"/>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40" name="Line 1016"/>
          <p:cNvSpPr>
            <a:spLocks noChangeShapeType="1"/>
          </p:cNvSpPr>
          <p:nvPr/>
        </p:nvSpPr>
        <p:spPr bwMode="auto">
          <a:xfrm>
            <a:off x="1244600" y="2559050"/>
            <a:ext cx="25400" cy="257175"/>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41" name="Line 1017"/>
          <p:cNvSpPr>
            <a:spLocks noChangeShapeType="1"/>
          </p:cNvSpPr>
          <p:nvPr/>
        </p:nvSpPr>
        <p:spPr bwMode="auto">
          <a:xfrm>
            <a:off x="1270000" y="2816225"/>
            <a:ext cx="12700" cy="109538"/>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42" name="Line 1018"/>
          <p:cNvSpPr>
            <a:spLocks noChangeShapeType="1"/>
          </p:cNvSpPr>
          <p:nvPr/>
        </p:nvSpPr>
        <p:spPr bwMode="auto">
          <a:xfrm>
            <a:off x="1282700" y="2925763"/>
            <a:ext cx="25400" cy="109537"/>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43" name="Line 1019"/>
          <p:cNvSpPr>
            <a:spLocks noChangeShapeType="1"/>
          </p:cNvSpPr>
          <p:nvPr/>
        </p:nvSpPr>
        <p:spPr bwMode="auto">
          <a:xfrm>
            <a:off x="1308100" y="3035300"/>
            <a:ext cx="38100" cy="195263"/>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44" name="Line 1020"/>
          <p:cNvSpPr>
            <a:spLocks noChangeShapeType="1"/>
          </p:cNvSpPr>
          <p:nvPr/>
        </p:nvSpPr>
        <p:spPr bwMode="auto">
          <a:xfrm>
            <a:off x="1346200" y="3230563"/>
            <a:ext cx="25400" cy="84137"/>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45" name="Line 1021"/>
          <p:cNvSpPr>
            <a:spLocks noChangeShapeType="1"/>
          </p:cNvSpPr>
          <p:nvPr/>
        </p:nvSpPr>
        <p:spPr bwMode="auto">
          <a:xfrm>
            <a:off x="1371600" y="3314700"/>
            <a:ext cx="25400" cy="74613"/>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46" name="Line 1022"/>
          <p:cNvSpPr>
            <a:spLocks noChangeShapeType="1"/>
          </p:cNvSpPr>
          <p:nvPr/>
        </p:nvSpPr>
        <p:spPr bwMode="auto">
          <a:xfrm>
            <a:off x="1397000" y="3389313"/>
            <a:ext cx="38100" cy="73025"/>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47" name="Line 1023"/>
          <p:cNvSpPr>
            <a:spLocks noChangeShapeType="1"/>
          </p:cNvSpPr>
          <p:nvPr/>
        </p:nvSpPr>
        <p:spPr bwMode="auto">
          <a:xfrm>
            <a:off x="1435100" y="3462338"/>
            <a:ext cx="38100" cy="73025"/>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48" name="Line 1024"/>
          <p:cNvSpPr>
            <a:spLocks noChangeShapeType="1"/>
          </p:cNvSpPr>
          <p:nvPr/>
        </p:nvSpPr>
        <p:spPr bwMode="auto">
          <a:xfrm>
            <a:off x="1473200" y="3535363"/>
            <a:ext cx="76200" cy="60325"/>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49" name="Line 1025"/>
          <p:cNvSpPr>
            <a:spLocks noChangeShapeType="1"/>
          </p:cNvSpPr>
          <p:nvPr/>
        </p:nvSpPr>
        <p:spPr bwMode="auto">
          <a:xfrm>
            <a:off x="1549400" y="3595688"/>
            <a:ext cx="88900" cy="49212"/>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50" name="Line 1026"/>
          <p:cNvSpPr>
            <a:spLocks noChangeShapeType="1"/>
          </p:cNvSpPr>
          <p:nvPr/>
        </p:nvSpPr>
        <p:spPr bwMode="auto">
          <a:xfrm>
            <a:off x="1638300" y="3644900"/>
            <a:ext cx="76200" cy="36513"/>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51" name="Line 1027"/>
          <p:cNvSpPr>
            <a:spLocks noChangeShapeType="1"/>
          </p:cNvSpPr>
          <p:nvPr/>
        </p:nvSpPr>
        <p:spPr bwMode="auto">
          <a:xfrm>
            <a:off x="1714500" y="3681413"/>
            <a:ext cx="114300" cy="23812"/>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52" name="Line 1028"/>
          <p:cNvSpPr>
            <a:spLocks noChangeShapeType="1"/>
          </p:cNvSpPr>
          <p:nvPr/>
        </p:nvSpPr>
        <p:spPr bwMode="auto">
          <a:xfrm>
            <a:off x="1828800" y="3705225"/>
            <a:ext cx="127000" cy="36513"/>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53" name="Line 1029"/>
          <p:cNvSpPr>
            <a:spLocks noChangeShapeType="1"/>
          </p:cNvSpPr>
          <p:nvPr/>
        </p:nvSpPr>
        <p:spPr bwMode="auto">
          <a:xfrm>
            <a:off x="1955800" y="3741738"/>
            <a:ext cx="165100" cy="25400"/>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54" name="Line 1030"/>
          <p:cNvSpPr>
            <a:spLocks noChangeShapeType="1"/>
          </p:cNvSpPr>
          <p:nvPr/>
        </p:nvSpPr>
        <p:spPr bwMode="auto">
          <a:xfrm>
            <a:off x="2120900" y="3767138"/>
            <a:ext cx="177800" cy="36512"/>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55" name="Line 1031"/>
          <p:cNvSpPr>
            <a:spLocks noChangeShapeType="1"/>
          </p:cNvSpPr>
          <p:nvPr/>
        </p:nvSpPr>
        <p:spPr bwMode="auto">
          <a:xfrm>
            <a:off x="2298700" y="3803650"/>
            <a:ext cx="215900" cy="23813"/>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56" name="Line 1032"/>
          <p:cNvSpPr>
            <a:spLocks noChangeShapeType="1"/>
          </p:cNvSpPr>
          <p:nvPr/>
        </p:nvSpPr>
        <p:spPr bwMode="auto">
          <a:xfrm>
            <a:off x="2514600" y="3827463"/>
            <a:ext cx="228600" cy="23812"/>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57" name="Line 1033"/>
          <p:cNvSpPr>
            <a:spLocks noChangeShapeType="1"/>
          </p:cNvSpPr>
          <p:nvPr/>
        </p:nvSpPr>
        <p:spPr bwMode="auto">
          <a:xfrm>
            <a:off x="2743200" y="3851275"/>
            <a:ext cx="241300" cy="12700"/>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58" name="Line 1034"/>
          <p:cNvSpPr>
            <a:spLocks noChangeShapeType="1"/>
          </p:cNvSpPr>
          <p:nvPr/>
        </p:nvSpPr>
        <p:spPr bwMode="auto">
          <a:xfrm>
            <a:off x="2984500" y="3863975"/>
            <a:ext cx="228600" cy="12700"/>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59" name="Line 1035"/>
          <p:cNvSpPr>
            <a:spLocks noChangeShapeType="1"/>
          </p:cNvSpPr>
          <p:nvPr/>
        </p:nvSpPr>
        <p:spPr bwMode="auto">
          <a:xfrm>
            <a:off x="3213100" y="3876675"/>
            <a:ext cx="254000" cy="11113"/>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60" name="Line 1036"/>
          <p:cNvSpPr>
            <a:spLocks noChangeShapeType="1"/>
          </p:cNvSpPr>
          <p:nvPr/>
        </p:nvSpPr>
        <p:spPr bwMode="auto">
          <a:xfrm>
            <a:off x="3467100" y="3887788"/>
            <a:ext cx="279400" cy="1587"/>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61" name="Line 1037"/>
          <p:cNvSpPr>
            <a:spLocks noChangeShapeType="1"/>
          </p:cNvSpPr>
          <p:nvPr/>
        </p:nvSpPr>
        <p:spPr bwMode="auto">
          <a:xfrm>
            <a:off x="3746500" y="3887788"/>
            <a:ext cx="292100" cy="12700"/>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62" name="Line 1038"/>
          <p:cNvSpPr>
            <a:spLocks noChangeShapeType="1"/>
          </p:cNvSpPr>
          <p:nvPr/>
        </p:nvSpPr>
        <p:spPr bwMode="auto">
          <a:xfrm>
            <a:off x="4038600" y="3900488"/>
            <a:ext cx="331788" cy="12700"/>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63" name="Line 1039"/>
          <p:cNvSpPr>
            <a:spLocks noChangeShapeType="1"/>
          </p:cNvSpPr>
          <p:nvPr/>
        </p:nvSpPr>
        <p:spPr bwMode="auto">
          <a:xfrm>
            <a:off x="4370388" y="3913188"/>
            <a:ext cx="330200" cy="12700"/>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64" name="Line 1040"/>
          <p:cNvSpPr>
            <a:spLocks noChangeShapeType="1"/>
          </p:cNvSpPr>
          <p:nvPr/>
        </p:nvSpPr>
        <p:spPr bwMode="auto">
          <a:xfrm>
            <a:off x="4700588" y="3925888"/>
            <a:ext cx="355600" cy="1587"/>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65" name="Line 1041"/>
          <p:cNvSpPr>
            <a:spLocks noChangeShapeType="1"/>
          </p:cNvSpPr>
          <p:nvPr/>
        </p:nvSpPr>
        <p:spPr bwMode="auto">
          <a:xfrm>
            <a:off x="5056188" y="3925888"/>
            <a:ext cx="355600" cy="11112"/>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66" name="Line 1042"/>
          <p:cNvSpPr>
            <a:spLocks noChangeShapeType="1"/>
          </p:cNvSpPr>
          <p:nvPr/>
        </p:nvSpPr>
        <p:spPr bwMode="auto">
          <a:xfrm>
            <a:off x="5411788" y="3937000"/>
            <a:ext cx="749300" cy="12700"/>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67" name="Line 1043"/>
          <p:cNvSpPr>
            <a:spLocks noChangeShapeType="1"/>
          </p:cNvSpPr>
          <p:nvPr/>
        </p:nvSpPr>
        <p:spPr bwMode="auto">
          <a:xfrm>
            <a:off x="6161088" y="3949700"/>
            <a:ext cx="749300" cy="12700"/>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68" name="Line 1044"/>
          <p:cNvSpPr>
            <a:spLocks noChangeShapeType="1"/>
          </p:cNvSpPr>
          <p:nvPr/>
        </p:nvSpPr>
        <p:spPr bwMode="auto">
          <a:xfrm>
            <a:off x="6910388" y="3962400"/>
            <a:ext cx="368300" cy="11113"/>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69" name="Line 1045"/>
          <p:cNvSpPr>
            <a:spLocks noChangeShapeType="1"/>
          </p:cNvSpPr>
          <p:nvPr/>
        </p:nvSpPr>
        <p:spPr bwMode="auto">
          <a:xfrm>
            <a:off x="7278688" y="3973513"/>
            <a:ext cx="368300" cy="12700"/>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70" name="Line 1046"/>
          <p:cNvSpPr>
            <a:spLocks noChangeShapeType="1"/>
          </p:cNvSpPr>
          <p:nvPr/>
        </p:nvSpPr>
        <p:spPr bwMode="auto">
          <a:xfrm>
            <a:off x="7646988" y="3986213"/>
            <a:ext cx="355600" cy="1587"/>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71" name="Line 1047"/>
          <p:cNvSpPr>
            <a:spLocks noChangeShapeType="1"/>
          </p:cNvSpPr>
          <p:nvPr/>
        </p:nvSpPr>
        <p:spPr bwMode="auto">
          <a:xfrm>
            <a:off x="8002588" y="3986213"/>
            <a:ext cx="342900" cy="12700"/>
          </a:xfrm>
          <a:prstGeom prst="line">
            <a:avLst/>
          </a:prstGeom>
          <a:noFill/>
          <a:ln w="25400">
            <a:solidFill>
              <a:srgbClr val="FF00FF"/>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72" name="Line 1048"/>
          <p:cNvSpPr>
            <a:spLocks noChangeShapeType="1"/>
          </p:cNvSpPr>
          <p:nvPr/>
        </p:nvSpPr>
        <p:spPr bwMode="auto">
          <a:xfrm>
            <a:off x="1219200" y="2254250"/>
            <a:ext cx="12700" cy="158750"/>
          </a:xfrm>
          <a:prstGeom prst="line">
            <a:avLst/>
          </a:prstGeom>
          <a:noFill/>
          <a:ln w="25400">
            <a:solidFill>
              <a:srgbClr val="1FB71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73" name="Line 1049"/>
          <p:cNvSpPr>
            <a:spLocks noChangeShapeType="1"/>
          </p:cNvSpPr>
          <p:nvPr/>
        </p:nvSpPr>
        <p:spPr bwMode="auto">
          <a:xfrm>
            <a:off x="1231900" y="2413000"/>
            <a:ext cx="1588" cy="158750"/>
          </a:xfrm>
          <a:prstGeom prst="line">
            <a:avLst/>
          </a:prstGeom>
          <a:noFill/>
          <a:ln w="25400">
            <a:solidFill>
              <a:srgbClr val="1FB71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74" name="Line 1050"/>
          <p:cNvSpPr>
            <a:spLocks noChangeShapeType="1"/>
          </p:cNvSpPr>
          <p:nvPr/>
        </p:nvSpPr>
        <p:spPr bwMode="auto">
          <a:xfrm>
            <a:off x="1231900" y="2571750"/>
            <a:ext cx="12700" cy="341313"/>
          </a:xfrm>
          <a:prstGeom prst="line">
            <a:avLst/>
          </a:prstGeom>
          <a:noFill/>
          <a:ln w="25400">
            <a:solidFill>
              <a:srgbClr val="1FB71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75" name="Line 1051"/>
          <p:cNvSpPr>
            <a:spLocks noChangeShapeType="1"/>
          </p:cNvSpPr>
          <p:nvPr/>
        </p:nvSpPr>
        <p:spPr bwMode="auto">
          <a:xfrm>
            <a:off x="1244600" y="2913063"/>
            <a:ext cx="12700" cy="158750"/>
          </a:xfrm>
          <a:prstGeom prst="line">
            <a:avLst/>
          </a:prstGeom>
          <a:noFill/>
          <a:ln w="25400">
            <a:solidFill>
              <a:srgbClr val="1FB71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76" name="Line 1052"/>
          <p:cNvSpPr>
            <a:spLocks noChangeShapeType="1"/>
          </p:cNvSpPr>
          <p:nvPr/>
        </p:nvSpPr>
        <p:spPr bwMode="auto">
          <a:xfrm>
            <a:off x="1257300" y="3071813"/>
            <a:ext cx="12700" cy="146050"/>
          </a:xfrm>
          <a:prstGeom prst="line">
            <a:avLst/>
          </a:prstGeom>
          <a:noFill/>
          <a:ln w="25400">
            <a:solidFill>
              <a:srgbClr val="1FB71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77" name="Line 1053"/>
          <p:cNvSpPr>
            <a:spLocks noChangeShapeType="1"/>
          </p:cNvSpPr>
          <p:nvPr/>
        </p:nvSpPr>
        <p:spPr bwMode="auto">
          <a:xfrm>
            <a:off x="1270000" y="3217863"/>
            <a:ext cx="12700" cy="134937"/>
          </a:xfrm>
          <a:prstGeom prst="line">
            <a:avLst/>
          </a:prstGeom>
          <a:noFill/>
          <a:ln w="25400">
            <a:solidFill>
              <a:srgbClr val="1FB71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78" name="Line 1054"/>
          <p:cNvSpPr>
            <a:spLocks noChangeShapeType="1"/>
          </p:cNvSpPr>
          <p:nvPr/>
        </p:nvSpPr>
        <p:spPr bwMode="auto">
          <a:xfrm>
            <a:off x="1282700" y="3352800"/>
            <a:ext cx="25400" cy="120650"/>
          </a:xfrm>
          <a:prstGeom prst="line">
            <a:avLst/>
          </a:prstGeom>
          <a:noFill/>
          <a:ln w="25400">
            <a:solidFill>
              <a:srgbClr val="1FB71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79" name="Line 1055"/>
          <p:cNvSpPr>
            <a:spLocks noChangeShapeType="1"/>
          </p:cNvSpPr>
          <p:nvPr/>
        </p:nvSpPr>
        <p:spPr bwMode="auto">
          <a:xfrm>
            <a:off x="1308100" y="3473450"/>
            <a:ext cx="25400" cy="98425"/>
          </a:xfrm>
          <a:prstGeom prst="line">
            <a:avLst/>
          </a:prstGeom>
          <a:noFill/>
          <a:ln w="25400">
            <a:solidFill>
              <a:srgbClr val="1FB71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80" name="Line 1056"/>
          <p:cNvSpPr>
            <a:spLocks noChangeShapeType="1"/>
          </p:cNvSpPr>
          <p:nvPr/>
        </p:nvSpPr>
        <p:spPr bwMode="auto">
          <a:xfrm>
            <a:off x="1333500" y="3571875"/>
            <a:ext cx="12700" cy="85725"/>
          </a:xfrm>
          <a:prstGeom prst="line">
            <a:avLst/>
          </a:prstGeom>
          <a:noFill/>
          <a:ln w="25400">
            <a:solidFill>
              <a:srgbClr val="1FB71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81" name="Line 1057"/>
          <p:cNvSpPr>
            <a:spLocks noChangeShapeType="1"/>
          </p:cNvSpPr>
          <p:nvPr/>
        </p:nvSpPr>
        <p:spPr bwMode="auto">
          <a:xfrm>
            <a:off x="1346200" y="3657600"/>
            <a:ext cx="25400" cy="84138"/>
          </a:xfrm>
          <a:prstGeom prst="line">
            <a:avLst/>
          </a:prstGeom>
          <a:noFill/>
          <a:ln w="25400">
            <a:solidFill>
              <a:srgbClr val="1FB71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82" name="Line 1058"/>
          <p:cNvSpPr>
            <a:spLocks noChangeShapeType="1"/>
          </p:cNvSpPr>
          <p:nvPr/>
        </p:nvSpPr>
        <p:spPr bwMode="auto">
          <a:xfrm>
            <a:off x="1371600" y="3741738"/>
            <a:ext cx="25400" cy="61912"/>
          </a:xfrm>
          <a:prstGeom prst="line">
            <a:avLst/>
          </a:prstGeom>
          <a:noFill/>
          <a:ln w="25400">
            <a:solidFill>
              <a:srgbClr val="1FB71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83" name="Line 1059"/>
          <p:cNvSpPr>
            <a:spLocks noChangeShapeType="1"/>
          </p:cNvSpPr>
          <p:nvPr/>
        </p:nvSpPr>
        <p:spPr bwMode="auto">
          <a:xfrm>
            <a:off x="1397000" y="3803650"/>
            <a:ext cx="38100" cy="60325"/>
          </a:xfrm>
          <a:prstGeom prst="line">
            <a:avLst/>
          </a:prstGeom>
          <a:noFill/>
          <a:ln w="25400">
            <a:solidFill>
              <a:srgbClr val="1FB71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84" name="Line 1060"/>
          <p:cNvSpPr>
            <a:spLocks noChangeShapeType="1"/>
          </p:cNvSpPr>
          <p:nvPr/>
        </p:nvSpPr>
        <p:spPr bwMode="auto">
          <a:xfrm>
            <a:off x="1435100" y="3863975"/>
            <a:ext cx="38100" cy="49213"/>
          </a:xfrm>
          <a:prstGeom prst="line">
            <a:avLst/>
          </a:prstGeom>
          <a:noFill/>
          <a:ln w="25400">
            <a:solidFill>
              <a:srgbClr val="1FB71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85" name="Line 1061"/>
          <p:cNvSpPr>
            <a:spLocks noChangeShapeType="1"/>
          </p:cNvSpPr>
          <p:nvPr/>
        </p:nvSpPr>
        <p:spPr bwMode="auto">
          <a:xfrm>
            <a:off x="1473200" y="3913188"/>
            <a:ext cx="76200" cy="49212"/>
          </a:xfrm>
          <a:prstGeom prst="line">
            <a:avLst/>
          </a:prstGeom>
          <a:noFill/>
          <a:ln w="25400">
            <a:solidFill>
              <a:srgbClr val="1FB71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86" name="Line 1062"/>
          <p:cNvSpPr>
            <a:spLocks noChangeShapeType="1"/>
          </p:cNvSpPr>
          <p:nvPr/>
        </p:nvSpPr>
        <p:spPr bwMode="auto">
          <a:xfrm>
            <a:off x="1549400" y="3962400"/>
            <a:ext cx="88900" cy="36513"/>
          </a:xfrm>
          <a:prstGeom prst="line">
            <a:avLst/>
          </a:prstGeom>
          <a:noFill/>
          <a:ln w="25400">
            <a:solidFill>
              <a:srgbClr val="1FB71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87" name="Line 1063"/>
          <p:cNvSpPr>
            <a:spLocks noChangeShapeType="1"/>
          </p:cNvSpPr>
          <p:nvPr/>
        </p:nvSpPr>
        <p:spPr bwMode="auto">
          <a:xfrm>
            <a:off x="1638300" y="3998913"/>
            <a:ext cx="76200" cy="23812"/>
          </a:xfrm>
          <a:prstGeom prst="line">
            <a:avLst/>
          </a:prstGeom>
          <a:noFill/>
          <a:ln w="25400">
            <a:solidFill>
              <a:srgbClr val="1FB71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88" name="Line 1064"/>
          <p:cNvSpPr>
            <a:spLocks noChangeShapeType="1"/>
          </p:cNvSpPr>
          <p:nvPr/>
        </p:nvSpPr>
        <p:spPr bwMode="auto">
          <a:xfrm>
            <a:off x="1714500" y="4022725"/>
            <a:ext cx="114300" cy="12700"/>
          </a:xfrm>
          <a:prstGeom prst="line">
            <a:avLst/>
          </a:prstGeom>
          <a:noFill/>
          <a:ln w="25400">
            <a:solidFill>
              <a:srgbClr val="1FB71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89" name="Line 1065"/>
          <p:cNvSpPr>
            <a:spLocks noChangeShapeType="1"/>
          </p:cNvSpPr>
          <p:nvPr/>
        </p:nvSpPr>
        <p:spPr bwMode="auto">
          <a:xfrm>
            <a:off x="1828800" y="4035425"/>
            <a:ext cx="127000" cy="23813"/>
          </a:xfrm>
          <a:prstGeom prst="line">
            <a:avLst/>
          </a:prstGeom>
          <a:noFill/>
          <a:ln w="25400">
            <a:solidFill>
              <a:srgbClr val="1FB71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90" name="Line 1066"/>
          <p:cNvSpPr>
            <a:spLocks noChangeShapeType="1"/>
          </p:cNvSpPr>
          <p:nvPr/>
        </p:nvSpPr>
        <p:spPr bwMode="auto">
          <a:xfrm>
            <a:off x="1955800" y="4059238"/>
            <a:ext cx="165100" cy="12700"/>
          </a:xfrm>
          <a:prstGeom prst="line">
            <a:avLst/>
          </a:prstGeom>
          <a:noFill/>
          <a:ln w="25400">
            <a:solidFill>
              <a:srgbClr val="1FB71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91" name="Line 1067"/>
          <p:cNvSpPr>
            <a:spLocks noChangeShapeType="1"/>
          </p:cNvSpPr>
          <p:nvPr/>
        </p:nvSpPr>
        <p:spPr bwMode="auto">
          <a:xfrm>
            <a:off x="2120900" y="4071938"/>
            <a:ext cx="190500" cy="11112"/>
          </a:xfrm>
          <a:prstGeom prst="line">
            <a:avLst/>
          </a:prstGeom>
          <a:noFill/>
          <a:ln w="25400">
            <a:solidFill>
              <a:srgbClr val="1FB71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92" name="Line 1068"/>
          <p:cNvSpPr>
            <a:spLocks noChangeShapeType="1"/>
          </p:cNvSpPr>
          <p:nvPr/>
        </p:nvSpPr>
        <p:spPr bwMode="auto">
          <a:xfrm>
            <a:off x="2311400" y="4083050"/>
            <a:ext cx="203200" cy="25400"/>
          </a:xfrm>
          <a:prstGeom prst="line">
            <a:avLst/>
          </a:prstGeom>
          <a:noFill/>
          <a:ln w="25400">
            <a:solidFill>
              <a:srgbClr val="1FB71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93" name="Line 1069"/>
          <p:cNvSpPr>
            <a:spLocks noChangeShapeType="1"/>
          </p:cNvSpPr>
          <p:nvPr/>
        </p:nvSpPr>
        <p:spPr bwMode="auto">
          <a:xfrm>
            <a:off x="2514600" y="4108450"/>
            <a:ext cx="228600" cy="11113"/>
          </a:xfrm>
          <a:prstGeom prst="line">
            <a:avLst/>
          </a:prstGeom>
          <a:noFill/>
          <a:ln w="25400">
            <a:solidFill>
              <a:srgbClr val="1FB71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94" name="Line 1070"/>
          <p:cNvSpPr>
            <a:spLocks noChangeShapeType="1"/>
          </p:cNvSpPr>
          <p:nvPr/>
        </p:nvSpPr>
        <p:spPr bwMode="auto">
          <a:xfrm>
            <a:off x="2743200" y="4119563"/>
            <a:ext cx="241300" cy="12700"/>
          </a:xfrm>
          <a:prstGeom prst="line">
            <a:avLst/>
          </a:prstGeom>
          <a:noFill/>
          <a:ln w="25400">
            <a:solidFill>
              <a:srgbClr val="1FB71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95" name="Line 1071"/>
          <p:cNvSpPr>
            <a:spLocks noChangeShapeType="1"/>
          </p:cNvSpPr>
          <p:nvPr/>
        </p:nvSpPr>
        <p:spPr bwMode="auto">
          <a:xfrm>
            <a:off x="2984500" y="4132263"/>
            <a:ext cx="228600" cy="12700"/>
          </a:xfrm>
          <a:prstGeom prst="line">
            <a:avLst/>
          </a:prstGeom>
          <a:noFill/>
          <a:ln w="25400">
            <a:solidFill>
              <a:srgbClr val="1FB71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96" name="Line 1072"/>
          <p:cNvSpPr>
            <a:spLocks noChangeShapeType="1"/>
          </p:cNvSpPr>
          <p:nvPr/>
        </p:nvSpPr>
        <p:spPr bwMode="auto">
          <a:xfrm>
            <a:off x="3213100" y="4144963"/>
            <a:ext cx="254000" cy="11112"/>
          </a:xfrm>
          <a:prstGeom prst="line">
            <a:avLst/>
          </a:prstGeom>
          <a:noFill/>
          <a:ln w="25400">
            <a:solidFill>
              <a:srgbClr val="1FB71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97" name="Line 1073"/>
          <p:cNvSpPr>
            <a:spLocks noChangeShapeType="1"/>
          </p:cNvSpPr>
          <p:nvPr/>
        </p:nvSpPr>
        <p:spPr bwMode="auto">
          <a:xfrm>
            <a:off x="3467100" y="4156075"/>
            <a:ext cx="279400" cy="25400"/>
          </a:xfrm>
          <a:prstGeom prst="line">
            <a:avLst/>
          </a:prstGeom>
          <a:noFill/>
          <a:ln w="25400">
            <a:solidFill>
              <a:srgbClr val="1FB71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98" name="Line 1074"/>
          <p:cNvSpPr>
            <a:spLocks noChangeShapeType="1"/>
          </p:cNvSpPr>
          <p:nvPr/>
        </p:nvSpPr>
        <p:spPr bwMode="auto">
          <a:xfrm>
            <a:off x="3746500" y="4181475"/>
            <a:ext cx="292100" cy="11113"/>
          </a:xfrm>
          <a:prstGeom prst="line">
            <a:avLst/>
          </a:prstGeom>
          <a:noFill/>
          <a:ln w="25400">
            <a:solidFill>
              <a:srgbClr val="1FB71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299" name="Line 1075"/>
          <p:cNvSpPr>
            <a:spLocks noChangeShapeType="1"/>
          </p:cNvSpPr>
          <p:nvPr/>
        </p:nvSpPr>
        <p:spPr bwMode="auto">
          <a:xfrm>
            <a:off x="4038600" y="4192588"/>
            <a:ext cx="331788" cy="25400"/>
          </a:xfrm>
          <a:prstGeom prst="line">
            <a:avLst/>
          </a:prstGeom>
          <a:noFill/>
          <a:ln w="25400">
            <a:solidFill>
              <a:srgbClr val="1FB71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00" name="Line 1076"/>
          <p:cNvSpPr>
            <a:spLocks noChangeShapeType="1"/>
          </p:cNvSpPr>
          <p:nvPr/>
        </p:nvSpPr>
        <p:spPr bwMode="auto">
          <a:xfrm>
            <a:off x="4370388" y="4217988"/>
            <a:ext cx="330200" cy="12700"/>
          </a:xfrm>
          <a:prstGeom prst="line">
            <a:avLst/>
          </a:prstGeom>
          <a:noFill/>
          <a:ln w="25400">
            <a:solidFill>
              <a:srgbClr val="1FB71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01" name="Line 1077"/>
          <p:cNvSpPr>
            <a:spLocks noChangeShapeType="1"/>
          </p:cNvSpPr>
          <p:nvPr/>
        </p:nvSpPr>
        <p:spPr bwMode="auto">
          <a:xfrm>
            <a:off x="4700588" y="4230688"/>
            <a:ext cx="355600" cy="23812"/>
          </a:xfrm>
          <a:prstGeom prst="line">
            <a:avLst/>
          </a:prstGeom>
          <a:noFill/>
          <a:ln w="25400">
            <a:solidFill>
              <a:srgbClr val="1FB71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02" name="Line 1078"/>
          <p:cNvSpPr>
            <a:spLocks noChangeShapeType="1"/>
          </p:cNvSpPr>
          <p:nvPr/>
        </p:nvSpPr>
        <p:spPr bwMode="auto">
          <a:xfrm>
            <a:off x="5056188" y="4254500"/>
            <a:ext cx="355600" cy="23813"/>
          </a:xfrm>
          <a:prstGeom prst="line">
            <a:avLst/>
          </a:prstGeom>
          <a:noFill/>
          <a:ln w="25400">
            <a:solidFill>
              <a:srgbClr val="1FB71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03" name="Line 1079"/>
          <p:cNvSpPr>
            <a:spLocks noChangeShapeType="1"/>
          </p:cNvSpPr>
          <p:nvPr/>
        </p:nvSpPr>
        <p:spPr bwMode="auto">
          <a:xfrm>
            <a:off x="5411788" y="4278313"/>
            <a:ext cx="749300" cy="36512"/>
          </a:xfrm>
          <a:prstGeom prst="line">
            <a:avLst/>
          </a:prstGeom>
          <a:noFill/>
          <a:ln w="25400">
            <a:solidFill>
              <a:srgbClr val="1FB71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04" name="Line 1080"/>
          <p:cNvSpPr>
            <a:spLocks noChangeShapeType="1"/>
          </p:cNvSpPr>
          <p:nvPr/>
        </p:nvSpPr>
        <p:spPr bwMode="auto">
          <a:xfrm>
            <a:off x="6161088" y="4314825"/>
            <a:ext cx="749300" cy="36513"/>
          </a:xfrm>
          <a:prstGeom prst="line">
            <a:avLst/>
          </a:prstGeom>
          <a:noFill/>
          <a:ln w="25400">
            <a:solidFill>
              <a:srgbClr val="1FB71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05" name="Line 1081"/>
          <p:cNvSpPr>
            <a:spLocks noChangeShapeType="1"/>
          </p:cNvSpPr>
          <p:nvPr/>
        </p:nvSpPr>
        <p:spPr bwMode="auto">
          <a:xfrm>
            <a:off x="6910388" y="4351338"/>
            <a:ext cx="368300" cy="25400"/>
          </a:xfrm>
          <a:prstGeom prst="line">
            <a:avLst/>
          </a:prstGeom>
          <a:noFill/>
          <a:ln w="25400">
            <a:solidFill>
              <a:srgbClr val="1FB71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06" name="Line 1082"/>
          <p:cNvSpPr>
            <a:spLocks noChangeShapeType="1"/>
          </p:cNvSpPr>
          <p:nvPr/>
        </p:nvSpPr>
        <p:spPr bwMode="auto">
          <a:xfrm>
            <a:off x="7278688" y="4376738"/>
            <a:ext cx="368300" cy="23812"/>
          </a:xfrm>
          <a:prstGeom prst="line">
            <a:avLst/>
          </a:prstGeom>
          <a:noFill/>
          <a:ln w="25400">
            <a:solidFill>
              <a:srgbClr val="1FB71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07" name="Line 1083"/>
          <p:cNvSpPr>
            <a:spLocks noChangeShapeType="1"/>
          </p:cNvSpPr>
          <p:nvPr/>
        </p:nvSpPr>
        <p:spPr bwMode="auto">
          <a:xfrm>
            <a:off x="7646988" y="4400550"/>
            <a:ext cx="355600" cy="12700"/>
          </a:xfrm>
          <a:prstGeom prst="line">
            <a:avLst/>
          </a:prstGeom>
          <a:noFill/>
          <a:ln w="25400">
            <a:solidFill>
              <a:srgbClr val="1FB71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08" name="Line 1084"/>
          <p:cNvSpPr>
            <a:spLocks noChangeShapeType="1"/>
          </p:cNvSpPr>
          <p:nvPr/>
        </p:nvSpPr>
        <p:spPr bwMode="auto">
          <a:xfrm>
            <a:off x="8002588" y="4413250"/>
            <a:ext cx="342900" cy="23813"/>
          </a:xfrm>
          <a:prstGeom prst="line">
            <a:avLst/>
          </a:prstGeom>
          <a:noFill/>
          <a:ln w="25400">
            <a:solidFill>
              <a:srgbClr val="1FB714"/>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2309" name="Freeform 1085"/>
          <p:cNvSpPr>
            <a:spLocks/>
          </p:cNvSpPr>
          <p:nvPr/>
        </p:nvSpPr>
        <p:spPr bwMode="auto">
          <a:xfrm>
            <a:off x="1181100" y="1644650"/>
            <a:ext cx="101600" cy="98425"/>
          </a:xfrm>
          <a:custGeom>
            <a:avLst/>
            <a:gdLst>
              <a:gd name="T0" fmla="*/ 2147483646 w 64"/>
              <a:gd name="T1" fmla="*/ 0 h 62"/>
              <a:gd name="T2" fmla="*/ 2147483646 w 64"/>
              <a:gd name="T3" fmla="*/ 2147483646 h 62"/>
              <a:gd name="T4" fmla="*/ 2147483646 w 64"/>
              <a:gd name="T5" fmla="*/ 2147483646 h 62"/>
              <a:gd name="T6" fmla="*/ 0 w 64"/>
              <a:gd name="T7" fmla="*/ 2147483646 h 62"/>
              <a:gd name="T8" fmla="*/ 2147483646 w 64"/>
              <a:gd name="T9" fmla="*/ 0 h 62"/>
              <a:gd name="T10" fmla="*/ 0 60000 65536"/>
              <a:gd name="T11" fmla="*/ 0 60000 65536"/>
              <a:gd name="T12" fmla="*/ 0 60000 65536"/>
              <a:gd name="T13" fmla="*/ 0 60000 65536"/>
              <a:gd name="T14" fmla="*/ 0 60000 65536"/>
              <a:gd name="T15" fmla="*/ 0 w 64"/>
              <a:gd name="T16" fmla="*/ 0 h 62"/>
              <a:gd name="T17" fmla="*/ 64 w 64"/>
              <a:gd name="T18" fmla="*/ 62 h 62"/>
            </a:gdLst>
            <a:ahLst/>
            <a:cxnLst>
              <a:cxn ang="T10">
                <a:pos x="T0" y="T1"/>
              </a:cxn>
              <a:cxn ang="T11">
                <a:pos x="T2" y="T3"/>
              </a:cxn>
              <a:cxn ang="T12">
                <a:pos x="T4" y="T5"/>
              </a:cxn>
              <a:cxn ang="T13">
                <a:pos x="T6" y="T7"/>
              </a:cxn>
              <a:cxn ang="T14">
                <a:pos x="T8" y="T9"/>
              </a:cxn>
            </a:cxnLst>
            <a:rect l="T15" t="T16" r="T17" b="T18"/>
            <a:pathLst>
              <a:path w="64" h="62">
                <a:moveTo>
                  <a:pt x="32" y="0"/>
                </a:moveTo>
                <a:lnTo>
                  <a:pt x="64" y="31"/>
                </a:lnTo>
                <a:lnTo>
                  <a:pt x="32" y="62"/>
                </a:lnTo>
                <a:lnTo>
                  <a:pt x="0" y="31"/>
                </a:lnTo>
                <a:lnTo>
                  <a:pt x="32" y="0"/>
                </a:lnTo>
                <a:close/>
              </a:path>
            </a:pathLst>
          </a:custGeom>
          <a:solidFill>
            <a:srgbClr val="000080"/>
          </a:solidFill>
          <a:ln w="12700">
            <a:solidFill>
              <a:srgbClr val="000080"/>
            </a:solidFill>
            <a:round/>
            <a:headEnd/>
            <a:tailEnd/>
          </a:ln>
        </p:spPr>
        <p:txBody>
          <a:bodyPr/>
          <a:lstStyle/>
          <a:p>
            <a:endParaRPr lang="zh-CN" altLang="en-US"/>
          </a:p>
        </p:txBody>
      </p:sp>
      <p:sp>
        <p:nvSpPr>
          <p:cNvPr id="52310" name="Freeform 1086"/>
          <p:cNvSpPr>
            <a:spLocks/>
          </p:cNvSpPr>
          <p:nvPr/>
        </p:nvSpPr>
        <p:spPr bwMode="auto">
          <a:xfrm>
            <a:off x="1257300" y="2290763"/>
            <a:ext cx="101600" cy="98425"/>
          </a:xfrm>
          <a:custGeom>
            <a:avLst/>
            <a:gdLst>
              <a:gd name="T0" fmla="*/ 2147483646 w 64"/>
              <a:gd name="T1" fmla="*/ 0 h 62"/>
              <a:gd name="T2" fmla="*/ 2147483646 w 64"/>
              <a:gd name="T3" fmla="*/ 2147483646 h 62"/>
              <a:gd name="T4" fmla="*/ 2147483646 w 64"/>
              <a:gd name="T5" fmla="*/ 2147483646 h 62"/>
              <a:gd name="T6" fmla="*/ 0 w 64"/>
              <a:gd name="T7" fmla="*/ 2147483646 h 62"/>
              <a:gd name="T8" fmla="*/ 2147483646 w 64"/>
              <a:gd name="T9" fmla="*/ 0 h 62"/>
              <a:gd name="T10" fmla="*/ 0 60000 65536"/>
              <a:gd name="T11" fmla="*/ 0 60000 65536"/>
              <a:gd name="T12" fmla="*/ 0 60000 65536"/>
              <a:gd name="T13" fmla="*/ 0 60000 65536"/>
              <a:gd name="T14" fmla="*/ 0 60000 65536"/>
              <a:gd name="T15" fmla="*/ 0 w 64"/>
              <a:gd name="T16" fmla="*/ 0 h 62"/>
              <a:gd name="T17" fmla="*/ 64 w 64"/>
              <a:gd name="T18" fmla="*/ 62 h 62"/>
            </a:gdLst>
            <a:ahLst/>
            <a:cxnLst>
              <a:cxn ang="T10">
                <a:pos x="T0" y="T1"/>
              </a:cxn>
              <a:cxn ang="T11">
                <a:pos x="T2" y="T3"/>
              </a:cxn>
              <a:cxn ang="T12">
                <a:pos x="T4" y="T5"/>
              </a:cxn>
              <a:cxn ang="T13">
                <a:pos x="T6" y="T7"/>
              </a:cxn>
              <a:cxn ang="T14">
                <a:pos x="T8" y="T9"/>
              </a:cxn>
            </a:cxnLst>
            <a:rect l="T15" t="T16" r="T17" b="T18"/>
            <a:pathLst>
              <a:path w="64" h="62">
                <a:moveTo>
                  <a:pt x="32" y="0"/>
                </a:moveTo>
                <a:lnTo>
                  <a:pt x="64" y="31"/>
                </a:lnTo>
                <a:lnTo>
                  <a:pt x="32" y="62"/>
                </a:lnTo>
                <a:lnTo>
                  <a:pt x="0" y="31"/>
                </a:lnTo>
                <a:lnTo>
                  <a:pt x="32" y="0"/>
                </a:lnTo>
                <a:close/>
              </a:path>
            </a:pathLst>
          </a:custGeom>
          <a:solidFill>
            <a:srgbClr val="000080"/>
          </a:solidFill>
          <a:ln w="12700">
            <a:solidFill>
              <a:srgbClr val="000080"/>
            </a:solidFill>
            <a:round/>
            <a:headEnd/>
            <a:tailEnd/>
          </a:ln>
        </p:spPr>
        <p:txBody>
          <a:bodyPr/>
          <a:lstStyle/>
          <a:p>
            <a:endParaRPr lang="zh-CN" altLang="en-US"/>
          </a:p>
        </p:txBody>
      </p:sp>
      <p:sp>
        <p:nvSpPr>
          <p:cNvPr id="52311" name="Freeform 1087"/>
          <p:cNvSpPr>
            <a:spLocks/>
          </p:cNvSpPr>
          <p:nvPr/>
        </p:nvSpPr>
        <p:spPr bwMode="auto">
          <a:xfrm>
            <a:off x="1587500" y="2425700"/>
            <a:ext cx="101600" cy="96838"/>
          </a:xfrm>
          <a:custGeom>
            <a:avLst/>
            <a:gdLst>
              <a:gd name="T0" fmla="*/ 2147483646 w 64"/>
              <a:gd name="T1" fmla="*/ 0 h 61"/>
              <a:gd name="T2" fmla="*/ 2147483646 w 64"/>
              <a:gd name="T3" fmla="*/ 2147483646 h 61"/>
              <a:gd name="T4" fmla="*/ 2147483646 w 64"/>
              <a:gd name="T5" fmla="*/ 2147483646 h 61"/>
              <a:gd name="T6" fmla="*/ 0 w 64"/>
              <a:gd name="T7" fmla="*/ 2147483646 h 61"/>
              <a:gd name="T8" fmla="*/ 2147483646 w 64"/>
              <a:gd name="T9" fmla="*/ 0 h 61"/>
              <a:gd name="T10" fmla="*/ 0 60000 65536"/>
              <a:gd name="T11" fmla="*/ 0 60000 65536"/>
              <a:gd name="T12" fmla="*/ 0 60000 65536"/>
              <a:gd name="T13" fmla="*/ 0 60000 65536"/>
              <a:gd name="T14" fmla="*/ 0 60000 65536"/>
              <a:gd name="T15" fmla="*/ 0 w 64"/>
              <a:gd name="T16" fmla="*/ 0 h 61"/>
              <a:gd name="T17" fmla="*/ 64 w 64"/>
              <a:gd name="T18" fmla="*/ 61 h 61"/>
            </a:gdLst>
            <a:ahLst/>
            <a:cxnLst>
              <a:cxn ang="T10">
                <a:pos x="T0" y="T1"/>
              </a:cxn>
              <a:cxn ang="T11">
                <a:pos x="T2" y="T3"/>
              </a:cxn>
              <a:cxn ang="T12">
                <a:pos x="T4" y="T5"/>
              </a:cxn>
              <a:cxn ang="T13">
                <a:pos x="T6" y="T7"/>
              </a:cxn>
              <a:cxn ang="T14">
                <a:pos x="T8" y="T9"/>
              </a:cxn>
            </a:cxnLst>
            <a:rect l="T15" t="T16" r="T17" b="T18"/>
            <a:pathLst>
              <a:path w="64" h="61">
                <a:moveTo>
                  <a:pt x="32" y="0"/>
                </a:moveTo>
                <a:lnTo>
                  <a:pt x="64" y="30"/>
                </a:lnTo>
                <a:lnTo>
                  <a:pt x="32" y="61"/>
                </a:lnTo>
                <a:lnTo>
                  <a:pt x="0" y="30"/>
                </a:lnTo>
                <a:lnTo>
                  <a:pt x="32" y="0"/>
                </a:lnTo>
                <a:close/>
              </a:path>
            </a:pathLst>
          </a:custGeom>
          <a:solidFill>
            <a:srgbClr val="000080"/>
          </a:solidFill>
          <a:ln w="12700">
            <a:solidFill>
              <a:srgbClr val="000080"/>
            </a:solidFill>
            <a:round/>
            <a:headEnd/>
            <a:tailEnd/>
          </a:ln>
        </p:spPr>
        <p:txBody>
          <a:bodyPr/>
          <a:lstStyle/>
          <a:p>
            <a:endParaRPr lang="zh-CN" altLang="en-US"/>
          </a:p>
        </p:txBody>
      </p:sp>
      <p:sp>
        <p:nvSpPr>
          <p:cNvPr id="52312" name="Freeform 1088"/>
          <p:cNvSpPr>
            <a:spLocks/>
          </p:cNvSpPr>
          <p:nvPr/>
        </p:nvSpPr>
        <p:spPr bwMode="auto">
          <a:xfrm>
            <a:off x="2933700" y="2632075"/>
            <a:ext cx="101600" cy="98425"/>
          </a:xfrm>
          <a:custGeom>
            <a:avLst/>
            <a:gdLst>
              <a:gd name="T0" fmla="*/ 2147483646 w 64"/>
              <a:gd name="T1" fmla="*/ 0 h 62"/>
              <a:gd name="T2" fmla="*/ 2147483646 w 64"/>
              <a:gd name="T3" fmla="*/ 2147483646 h 62"/>
              <a:gd name="T4" fmla="*/ 2147483646 w 64"/>
              <a:gd name="T5" fmla="*/ 2147483646 h 62"/>
              <a:gd name="T6" fmla="*/ 0 w 64"/>
              <a:gd name="T7" fmla="*/ 2147483646 h 62"/>
              <a:gd name="T8" fmla="*/ 2147483646 w 64"/>
              <a:gd name="T9" fmla="*/ 0 h 62"/>
              <a:gd name="T10" fmla="*/ 0 60000 65536"/>
              <a:gd name="T11" fmla="*/ 0 60000 65536"/>
              <a:gd name="T12" fmla="*/ 0 60000 65536"/>
              <a:gd name="T13" fmla="*/ 0 60000 65536"/>
              <a:gd name="T14" fmla="*/ 0 60000 65536"/>
              <a:gd name="T15" fmla="*/ 0 w 64"/>
              <a:gd name="T16" fmla="*/ 0 h 62"/>
              <a:gd name="T17" fmla="*/ 64 w 64"/>
              <a:gd name="T18" fmla="*/ 62 h 62"/>
            </a:gdLst>
            <a:ahLst/>
            <a:cxnLst>
              <a:cxn ang="T10">
                <a:pos x="T0" y="T1"/>
              </a:cxn>
              <a:cxn ang="T11">
                <a:pos x="T2" y="T3"/>
              </a:cxn>
              <a:cxn ang="T12">
                <a:pos x="T4" y="T5"/>
              </a:cxn>
              <a:cxn ang="T13">
                <a:pos x="T6" y="T7"/>
              </a:cxn>
              <a:cxn ang="T14">
                <a:pos x="T8" y="T9"/>
              </a:cxn>
            </a:cxnLst>
            <a:rect l="T15" t="T16" r="T17" b="T18"/>
            <a:pathLst>
              <a:path w="64" h="62">
                <a:moveTo>
                  <a:pt x="32" y="0"/>
                </a:moveTo>
                <a:lnTo>
                  <a:pt x="64" y="31"/>
                </a:lnTo>
                <a:lnTo>
                  <a:pt x="32" y="62"/>
                </a:lnTo>
                <a:lnTo>
                  <a:pt x="0" y="31"/>
                </a:lnTo>
                <a:lnTo>
                  <a:pt x="32" y="0"/>
                </a:lnTo>
                <a:close/>
              </a:path>
            </a:pathLst>
          </a:custGeom>
          <a:solidFill>
            <a:srgbClr val="000080"/>
          </a:solidFill>
          <a:ln w="12700">
            <a:solidFill>
              <a:srgbClr val="000080"/>
            </a:solidFill>
            <a:round/>
            <a:headEnd/>
            <a:tailEnd/>
          </a:ln>
        </p:spPr>
        <p:txBody>
          <a:bodyPr/>
          <a:lstStyle/>
          <a:p>
            <a:endParaRPr lang="zh-CN" altLang="en-US"/>
          </a:p>
        </p:txBody>
      </p:sp>
      <p:sp>
        <p:nvSpPr>
          <p:cNvPr id="52313" name="Freeform 1089"/>
          <p:cNvSpPr>
            <a:spLocks/>
          </p:cNvSpPr>
          <p:nvPr/>
        </p:nvSpPr>
        <p:spPr bwMode="auto">
          <a:xfrm>
            <a:off x="8294688" y="2632075"/>
            <a:ext cx="101600" cy="98425"/>
          </a:xfrm>
          <a:custGeom>
            <a:avLst/>
            <a:gdLst>
              <a:gd name="T0" fmla="*/ 2147483646 w 64"/>
              <a:gd name="T1" fmla="*/ 0 h 62"/>
              <a:gd name="T2" fmla="*/ 2147483646 w 64"/>
              <a:gd name="T3" fmla="*/ 2147483646 h 62"/>
              <a:gd name="T4" fmla="*/ 2147483646 w 64"/>
              <a:gd name="T5" fmla="*/ 2147483646 h 62"/>
              <a:gd name="T6" fmla="*/ 0 w 64"/>
              <a:gd name="T7" fmla="*/ 2147483646 h 62"/>
              <a:gd name="T8" fmla="*/ 2147483646 w 64"/>
              <a:gd name="T9" fmla="*/ 0 h 62"/>
              <a:gd name="T10" fmla="*/ 0 60000 65536"/>
              <a:gd name="T11" fmla="*/ 0 60000 65536"/>
              <a:gd name="T12" fmla="*/ 0 60000 65536"/>
              <a:gd name="T13" fmla="*/ 0 60000 65536"/>
              <a:gd name="T14" fmla="*/ 0 60000 65536"/>
              <a:gd name="T15" fmla="*/ 0 w 64"/>
              <a:gd name="T16" fmla="*/ 0 h 62"/>
              <a:gd name="T17" fmla="*/ 64 w 64"/>
              <a:gd name="T18" fmla="*/ 62 h 62"/>
            </a:gdLst>
            <a:ahLst/>
            <a:cxnLst>
              <a:cxn ang="T10">
                <a:pos x="T0" y="T1"/>
              </a:cxn>
              <a:cxn ang="T11">
                <a:pos x="T2" y="T3"/>
              </a:cxn>
              <a:cxn ang="T12">
                <a:pos x="T4" y="T5"/>
              </a:cxn>
              <a:cxn ang="T13">
                <a:pos x="T6" y="T7"/>
              </a:cxn>
              <a:cxn ang="T14">
                <a:pos x="T8" y="T9"/>
              </a:cxn>
            </a:cxnLst>
            <a:rect l="T15" t="T16" r="T17" b="T18"/>
            <a:pathLst>
              <a:path w="64" h="62">
                <a:moveTo>
                  <a:pt x="32" y="0"/>
                </a:moveTo>
                <a:lnTo>
                  <a:pt x="64" y="31"/>
                </a:lnTo>
                <a:lnTo>
                  <a:pt x="32" y="62"/>
                </a:lnTo>
                <a:lnTo>
                  <a:pt x="0" y="31"/>
                </a:lnTo>
                <a:lnTo>
                  <a:pt x="32" y="0"/>
                </a:lnTo>
                <a:close/>
              </a:path>
            </a:pathLst>
          </a:custGeom>
          <a:solidFill>
            <a:srgbClr val="000080"/>
          </a:solidFill>
          <a:ln w="12700">
            <a:solidFill>
              <a:srgbClr val="000080"/>
            </a:solidFill>
            <a:round/>
            <a:headEnd/>
            <a:tailEnd/>
          </a:ln>
        </p:spPr>
        <p:txBody>
          <a:bodyPr/>
          <a:lstStyle/>
          <a:p>
            <a:endParaRPr lang="zh-CN" altLang="en-US"/>
          </a:p>
        </p:txBody>
      </p:sp>
      <p:sp>
        <p:nvSpPr>
          <p:cNvPr id="52314" name="Rectangle 1090"/>
          <p:cNvSpPr>
            <a:spLocks noChangeArrowheads="1"/>
          </p:cNvSpPr>
          <p:nvPr/>
        </p:nvSpPr>
        <p:spPr bwMode="auto">
          <a:xfrm>
            <a:off x="1174750" y="1992313"/>
            <a:ext cx="88900" cy="85725"/>
          </a:xfrm>
          <a:prstGeom prst="rect">
            <a:avLst/>
          </a:prstGeom>
          <a:solidFill>
            <a:srgbClr val="FF00FF"/>
          </a:solidFill>
          <a:ln w="12700">
            <a:solidFill>
              <a:srgbClr val="FF00FF"/>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zh-CN" sz="2400">
              <a:solidFill>
                <a:srgbClr val="0000FF"/>
              </a:solidFill>
              <a:latin typeface="Times New Roman" panose="02020603050405020304" pitchFamily="18" charset="0"/>
            </a:endParaRPr>
          </a:p>
        </p:txBody>
      </p:sp>
      <p:sp>
        <p:nvSpPr>
          <p:cNvPr id="52315" name="Rectangle 1091"/>
          <p:cNvSpPr>
            <a:spLocks noChangeArrowheads="1"/>
          </p:cNvSpPr>
          <p:nvPr/>
        </p:nvSpPr>
        <p:spPr bwMode="auto">
          <a:xfrm>
            <a:off x="1263650" y="2992438"/>
            <a:ext cx="88900" cy="85725"/>
          </a:xfrm>
          <a:prstGeom prst="rect">
            <a:avLst/>
          </a:prstGeom>
          <a:solidFill>
            <a:srgbClr val="FF00FF"/>
          </a:solidFill>
          <a:ln w="12700">
            <a:solidFill>
              <a:srgbClr val="FF00FF"/>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zh-CN" sz="2400">
              <a:solidFill>
                <a:srgbClr val="0000FF"/>
              </a:solidFill>
              <a:latin typeface="Times New Roman" panose="02020603050405020304" pitchFamily="18" charset="0"/>
            </a:endParaRPr>
          </a:p>
        </p:txBody>
      </p:sp>
      <p:sp>
        <p:nvSpPr>
          <p:cNvPr id="52316" name="Rectangle 1092"/>
          <p:cNvSpPr>
            <a:spLocks noChangeArrowheads="1"/>
          </p:cNvSpPr>
          <p:nvPr/>
        </p:nvSpPr>
        <p:spPr bwMode="auto">
          <a:xfrm>
            <a:off x="1593850" y="3602038"/>
            <a:ext cx="88900" cy="85725"/>
          </a:xfrm>
          <a:prstGeom prst="rect">
            <a:avLst/>
          </a:prstGeom>
          <a:solidFill>
            <a:srgbClr val="FF00FF"/>
          </a:solidFill>
          <a:ln w="12700">
            <a:solidFill>
              <a:srgbClr val="FF00FF"/>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zh-CN" sz="2400">
              <a:solidFill>
                <a:srgbClr val="0000FF"/>
              </a:solidFill>
              <a:latin typeface="Times New Roman" panose="02020603050405020304" pitchFamily="18" charset="0"/>
            </a:endParaRPr>
          </a:p>
        </p:txBody>
      </p:sp>
      <p:sp>
        <p:nvSpPr>
          <p:cNvPr id="52317" name="Rectangle 1093"/>
          <p:cNvSpPr>
            <a:spLocks noChangeArrowheads="1"/>
          </p:cNvSpPr>
          <p:nvPr/>
        </p:nvSpPr>
        <p:spPr bwMode="auto">
          <a:xfrm>
            <a:off x="2940050" y="3821113"/>
            <a:ext cx="88900" cy="85725"/>
          </a:xfrm>
          <a:prstGeom prst="rect">
            <a:avLst/>
          </a:prstGeom>
          <a:solidFill>
            <a:srgbClr val="FF00FF"/>
          </a:solidFill>
          <a:ln w="12700">
            <a:solidFill>
              <a:srgbClr val="FF00FF"/>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zh-CN" sz="2400">
              <a:solidFill>
                <a:srgbClr val="0000FF"/>
              </a:solidFill>
              <a:latin typeface="Times New Roman" panose="02020603050405020304" pitchFamily="18" charset="0"/>
            </a:endParaRPr>
          </a:p>
        </p:txBody>
      </p:sp>
      <p:sp>
        <p:nvSpPr>
          <p:cNvPr id="52318" name="Rectangle 1094"/>
          <p:cNvSpPr>
            <a:spLocks noChangeArrowheads="1"/>
          </p:cNvSpPr>
          <p:nvPr/>
        </p:nvSpPr>
        <p:spPr bwMode="auto">
          <a:xfrm>
            <a:off x="8301038" y="3956050"/>
            <a:ext cx="88900" cy="84138"/>
          </a:xfrm>
          <a:prstGeom prst="rect">
            <a:avLst/>
          </a:prstGeom>
          <a:solidFill>
            <a:srgbClr val="FF00FF"/>
          </a:solidFill>
          <a:ln w="12700">
            <a:solidFill>
              <a:srgbClr val="FF00FF"/>
            </a:solidFill>
            <a:miter lim="800000"/>
            <a:headEnd/>
            <a:tailEnd/>
          </a:ln>
        </p:spPr>
        <p:txBody>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zh-CN" sz="2400">
              <a:solidFill>
                <a:srgbClr val="0000FF"/>
              </a:solidFill>
              <a:latin typeface="Times New Roman" panose="02020603050405020304" pitchFamily="18" charset="0"/>
            </a:endParaRPr>
          </a:p>
        </p:txBody>
      </p:sp>
      <p:sp>
        <p:nvSpPr>
          <p:cNvPr id="52319" name="Freeform 1095"/>
          <p:cNvSpPr>
            <a:spLocks/>
          </p:cNvSpPr>
          <p:nvPr/>
        </p:nvSpPr>
        <p:spPr bwMode="auto">
          <a:xfrm>
            <a:off x="1168400" y="2205038"/>
            <a:ext cx="101600" cy="98425"/>
          </a:xfrm>
          <a:custGeom>
            <a:avLst/>
            <a:gdLst>
              <a:gd name="T0" fmla="*/ 2147483646 w 64"/>
              <a:gd name="T1" fmla="*/ 0 h 62"/>
              <a:gd name="T2" fmla="*/ 2147483646 w 64"/>
              <a:gd name="T3" fmla="*/ 2147483646 h 62"/>
              <a:gd name="T4" fmla="*/ 0 w 64"/>
              <a:gd name="T5" fmla="*/ 2147483646 h 62"/>
              <a:gd name="T6" fmla="*/ 2147483646 w 64"/>
              <a:gd name="T7" fmla="*/ 0 h 62"/>
              <a:gd name="T8" fmla="*/ 0 60000 65536"/>
              <a:gd name="T9" fmla="*/ 0 60000 65536"/>
              <a:gd name="T10" fmla="*/ 0 60000 65536"/>
              <a:gd name="T11" fmla="*/ 0 60000 65536"/>
              <a:gd name="T12" fmla="*/ 0 w 64"/>
              <a:gd name="T13" fmla="*/ 0 h 62"/>
              <a:gd name="T14" fmla="*/ 64 w 64"/>
              <a:gd name="T15" fmla="*/ 62 h 62"/>
            </a:gdLst>
            <a:ahLst/>
            <a:cxnLst>
              <a:cxn ang="T8">
                <a:pos x="T0" y="T1"/>
              </a:cxn>
              <a:cxn ang="T9">
                <a:pos x="T2" y="T3"/>
              </a:cxn>
              <a:cxn ang="T10">
                <a:pos x="T4" y="T5"/>
              </a:cxn>
              <a:cxn ang="T11">
                <a:pos x="T6" y="T7"/>
              </a:cxn>
            </a:cxnLst>
            <a:rect l="T12" t="T13" r="T14" b="T15"/>
            <a:pathLst>
              <a:path w="64" h="62">
                <a:moveTo>
                  <a:pt x="32" y="0"/>
                </a:moveTo>
                <a:lnTo>
                  <a:pt x="64" y="62"/>
                </a:lnTo>
                <a:lnTo>
                  <a:pt x="0" y="62"/>
                </a:lnTo>
                <a:lnTo>
                  <a:pt x="32" y="0"/>
                </a:lnTo>
                <a:close/>
              </a:path>
            </a:pathLst>
          </a:custGeom>
          <a:solidFill>
            <a:srgbClr val="1FB714"/>
          </a:solidFill>
          <a:ln w="12700">
            <a:solidFill>
              <a:srgbClr val="1FB714"/>
            </a:solidFill>
            <a:round/>
            <a:headEnd/>
            <a:tailEnd/>
          </a:ln>
        </p:spPr>
        <p:txBody>
          <a:bodyPr/>
          <a:lstStyle/>
          <a:p>
            <a:endParaRPr lang="zh-CN" altLang="en-US"/>
          </a:p>
        </p:txBody>
      </p:sp>
      <p:sp>
        <p:nvSpPr>
          <p:cNvPr id="52320" name="Freeform 1096"/>
          <p:cNvSpPr>
            <a:spLocks/>
          </p:cNvSpPr>
          <p:nvPr/>
        </p:nvSpPr>
        <p:spPr bwMode="auto">
          <a:xfrm>
            <a:off x="1257300" y="3425825"/>
            <a:ext cx="101600" cy="96838"/>
          </a:xfrm>
          <a:custGeom>
            <a:avLst/>
            <a:gdLst>
              <a:gd name="T0" fmla="*/ 2147483646 w 64"/>
              <a:gd name="T1" fmla="*/ 0 h 61"/>
              <a:gd name="T2" fmla="*/ 2147483646 w 64"/>
              <a:gd name="T3" fmla="*/ 2147483646 h 61"/>
              <a:gd name="T4" fmla="*/ 0 w 64"/>
              <a:gd name="T5" fmla="*/ 2147483646 h 61"/>
              <a:gd name="T6" fmla="*/ 2147483646 w 64"/>
              <a:gd name="T7" fmla="*/ 0 h 61"/>
              <a:gd name="T8" fmla="*/ 0 60000 65536"/>
              <a:gd name="T9" fmla="*/ 0 60000 65536"/>
              <a:gd name="T10" fmla="*/ 0 60000 65536"/>
              <a:gd name="T11" fmla="*/ 0 60000 65536"/>
              <a:gd name="T12" fmla="*/ 0 w 64"/>
              <a:gd name="T13" fmla="*/ 0 h 61"/>
              <a:gd name="T14" fmla="*/ 64 w 64"/>
              <a:gd name="T15" fmla="*/ 61 h 61"/>
            </a:gdLst>
            <a:ahLst/>
            <a:cxnLst>
              <a:cxn ang="T8">
                <a:pos x="T0" y="T1"/>
              </a:cxn>
              <a:cxn ang="T9">
                <a:pos x="T2" y="T3"/>
              </a:cxn>
              <a:cxn ang="T10">
                <a:pos x="T4" y="T5"/>
              </a:cxn>
              <a:cxn ang="T11">
                <a:pos x="T6" y="T7"/>
              </a:cxn>
            </a:cxnLst>
            <a:rect l="T12" t="T13" r="T14" b="T15"/>
            <a:pathLst>
              <a:path w="64" h="61">
                <a:moveTo>
                  <a:pt x="32" y="0"/>
                </a:moveTo>
                <a:lnTo>
                  <a:pt x="64" y="61"/>
                </a:lnTo>
                <a:lnTo>
                  <a:pt x="0" y="61"/>
                </a:lnTo>
                <a:lnTo>
                  <a:pt x="32" y="0"/>
                </a:lnTo>
                <a:close/>
              </a:path>
            </a:pathLst>
          </a:custGeom>
          <a:solidFill>
            <a:srgbClr val="1FB714"/>
          </a:solidFill>
          <a:ln w="12700">
            <a:solidFill>
              <a:srgbClr val="1FB714"/>
            </a:solidFill>
            <a:round/>
            <a:headEnd/>
            <a:tailEnd/>
          </a:ln>
        </p:spPr>
        <p:txBody>
          <a:bodyPr/>
          <a:lstStyle/>
          <a:p>
            <a:endParaRPr lang="zh-CN" altLang="en-US"/>
          </a:p>
        </p:txBody>
      </p:sp>
      <p:sp>
        <p:nvSpPr>
          <p:cNvPr id="52321" name="Freeform 1097"/>
          <p:cNvSpPr>
            <a:spLocks/>
          </p:cNvSpPr>
          <p:nvPr/>
        </p:nvSpPr>
        <p:spPr bwMode="auto">
          <a:xfrm>
            <a:off x="1587500" y="3949700"/>
            <a:ext cx="101600" cy="96838"/>
          </a:xfrm>
          <a:custGeom>
            <a:avLst/>
            <a:gdLst>
              <a:gd name="T0" fmla="*/ 2147483646 w 64"/>
              <a:gd name="T1" fmla="*/ 0 h 61"/>
              <a:gd name="T2" fmla="*/ 2147483646 w 64"/>
              <a:gd name="T3" fmla="*/ 2147483646 h 61"/>
              <a:gd name="T4" fmla="*/ 0 w 64"/>
              <a:gd name="T5" fmla="*/ 2147483646 h 61"/>
              <a:gd name="T6" fmla="*/ 2147483646 w 64"/>
              <a:gd name="T7" fmla="*/ 0 h 61"/>
              <a:gd name="T8" fmla="*/ 0 60000 65536"/>
              <a:gd name="T9" fmla="*/ 0 60000 65536"/>
              <a:gd name="T10" fmla="*/ 0 60000 65536"/>
              <a:gd name="T11" fmla="*/ 0 60000 65536"/>
              <a:gd name="T12" fmla="*/ 0 w 64"/>
              <a:gd name="T13" fmla="*/ 0 h 61"/>
              <a:gd name="T14" fmla="*/ 64 w 64"/>
              <a:gd name="T15" fmla="*/ 61 h 61"/>
            </a:gdLst>
            <a:ahLst/>
            <a:cxnLst>
              <a:cxn ang="T8">
                <a:pos x="T0" y="T1"/>
              </a:cxn>
              <a:cxn ang="T9">
                <a:pos x="T2" y="T3"/>
              </a:cxn>
              <a:cxn ang="T10">
                <a:pos x="T4" y="T5"/>
              </a:cxn>
              <a:cxn ang="T11">
                <a:pos x="T6" y="T7"/>
              </a:cxn>
            </a:cxnLst>
            <a:rect l="T12" t="T13" r="T14" b="T15"/>
            <a:pathLst>
              <a:path w="64" h="61">
                <a:moveTo>
                  <a:pt x="32" y="0"/>
                </a:moveTo>
                <a:lnTo>
                  <a:pt x="64" y="61"/>
                </a:lnTo>
                <a:lnTo>
                  <a:pt x="0" y="61"/>
                </a:lnTo>
                <a:lnTo>
                  <a:pt x="32" y="0"/>
                </a:lnTo>
                <a:close/>
              </a:path>
            </a:pathLst>
          </a:custGeom>
          <a:solidFill>
            <a:srgbClr val="1FB714"/>
          </a:solidFill>
          <a:ln w="12700">
            <a:solidFill>
              <a:srgbClr val="1FB714"/>
            </a:solidFill>
            <a:round/>
            <a:headEnd/>
            <a:tailEnd/>
          </a:ln>
        </p:spPr>
        <p:txBody>
          <a:bodyPr/>
          <a:lstStyle/>
          <a:p>
            <a:endParaRPr lang="zh-CN" altLang="en-US"/>
          </a:p>
        </p:txBody>
      </p:sp>
      <p:sp>
        <p:nvSpPr>
          <p:cNvPr id="52322" name="Freeform 1098"/>
          <p:cNvSpPr>
            <a:spLocks/>
          </p:cNvSpPr>
          <p:nvPr/>
        </p:nvSpPr>
        <p:spPr bwMode="auto">
          <a:xfrm>
            <a:off x="2933700" y="4083050"/>
            <a:ext cx="101600" cy="98425"/>
          </a:xfrm>
          <a:custGeom>
            <a:avLst/>
            <a:gdLst>
              <a:gd name="T0" fmla="*/ 2147483646 w 64"/>
              <a:gd name="T1" fmla="*/ 0 h 62"/>
              <a:gd name="T2" fmla="*/ 2147483646 w 64"/>
              <a:gd name="T3" fmla="*/ 2147483646 h 62"/>
              <a:gd name="T4" fmla="*/ 0 w 64"/>
              <a:gd name="T5" fmla="*/ 2147483646 h 62"/>
              <a:gd name="T6" fmla="*/ 2147483646 w 64"/>
              <a:gd name="T7" fmla="*/ 0 h 62"/>
              <a:gd name="T8" fmla="*/ 0 60000 65536"/>
              <a:gd name="T9" fmla="*/ 0 60000 65536"/>
              <a:gd name="T10" fmla="*/ 0 60000 65536"/>
              <a:gd name="T11" fmla="*/ 0 60000 65536"/>
              <a:gd name="T12" fmla="*/ 0 w 64"/>
              <a:gd name="T13" fmla="*/ 0 h 62"/>
              <a:gd name="T14" fmla="*/ 64 w 64"/>
              <a:gd name="T15" fmla="*/ 62 h 62"/>
            </a:gdLst>
            <a:ahLst/>
            <a:cxnLst>
              <a:cxn ang="T8">
                <a:pos x="T0" y="T1"/>
              </a:cxn>
              <a:cxn ang="T9">
                <a:pos x="T2" y="T3"/>
              </a:cxn>
              <a:cxn ang="T10">
                <a:pos x="T4" y="T5"/>
              </a:cxn>
              <a:cxn ang="T11">
                <a:pos x="T6" y="T7"/>
              </a:cxn>
            </a:cxnLst>
            <a:rect l="T12" t="T13" r="T14" b="T15"/>
            <a:pathLst>
              <a:path w="64" h="62">
                <a:moveTo>
                  <a:pt x="32" y="0"/>
                </a:moveTo>
                <a:lnTo>
                  <a:pt x="64" y="62"/>
                </a:lnTo>
                <a:lnTo>
                  <a:pt x="0" y="62"/>
                </a:lnTo>
                <a:lnTo>
                  <a:pt x="32" y="0"/>
                </a:lnTo>
                <a:close/>
              </a:path>
            </a:pathLst>
          </a:custGeom>
          <a:solidFill>
            <a:srgbClr val="1FB714"/>
          </a:solidFill>
          <a:ln w="12700">
            <a:solidFill>
              <a:srgbClr val="1FB714"/>
            </a:solidFill>
            <a:round/>
            <a:headEnd/>
            <a:tailEnd/>
          </a:ln>
        </p:spPr>
        <p:txBody>
          <a:bodyPr/>
          <a:lstStyle/>
          <a:p>
            <a:endParaRPr lang="zh-CN" altLang="en-US"/>
          </a:p>
        </p:txBody>
      </p:sp>
      <p:sp>
        <p:nvSpPr>
          <p:cNvPr id="52323" name="Freeform 1099"/>
          <p:cNvSpPr>
            <a:spLocks/>
          </p:cNvSpPr>
          <p:nvPr/>
        </p:nvSpPr>
        <p:spPr bwMode="auto">
          <a:xfrm>
            <a:off x="8294688" y="4387850"/>
            <a:ext cx="101600" cy="98425"/>
          </a:xfrm>
          <a:custGeom>
            <a:avLst/>
            <a:gdLst>
              <a:gd name="T0" fmla="*/ 2147483646 w 64"/>
              <a:gd name="T1" fmla="*/ 0 h 62"/>
              <a:gd name="T2" fmla="*/ 2147483646 w 64"/>
              <a:gd name="T3" fmla="*/ 2147483646 h 62"/>
              <a:gd name="T4" fmla="*/ 0 w 64"/>
              <a:gd name="T5" fmla="*/ 2147483646 h 62"/>
              <a:gd name="T6" fmla="*/ 2147483646 w 64"/>
              <a:gd name="T7" fmla="*/ 0 h 62"/>
              <a:gd name="T8" fmla="*/ 0 60000 65536"/>
              <a:gd name="T9" fmla="*/ 0 60000 65536"/>
              <a:gd name="T10" fmla="*/ 0 60000 65536"/>
              <a:gd name="T11" fmla="*/ 0 60000 65536"/>
              <a:gd name="T12" fmla="*/ 0 w 64"/>
              <a:gd name="T13" fmla="*/ 0 h 62"/>
              <a:gd name="T14" fmla="*/ 64 w 64"/>
              <a:gd name="T15" fmla="*/ 62 h 62"/>
            </a:gdLst>
            <a:ahLst/>
            <a:cxnLst>
              <a:cxn ang="T8">
                <a:pos x="T0" y="T1"/>
              </a:cxn>
              <a:cxn ang="T9">
                <a:pos x="T2" y="T3"/>
              </a:cxn>
              <a:cxn ang="T10">
                <a:pos x="T4" y="T5"/>
              </a:cxn>
              <a:cxn ang="T11">
                <a:pos x="T6" y="T7"/>
              </a:cxn>
            </a:cxnLst>
            <a:rect l="T12" t="T13" r="T14" b="T15"/>
            <a:pathLst>
              <a:path w="64" h="62">
                <a:moveTo>
                  <a:pt x="32" y="0"/>
                </a:moveTo>
                <a:lnTo>
                  <a:pt x="64" y="62"/>
                </a:lnTo>
                <a:lnTo>
                  <a:pt x="0" y="62"/>
                </a:lnTo>
                <a:lnTo>
                  <a:pt x="32" y="0"/>
                </a:lnTo>
                <a:close/>
              </a:path>
            </a:pathLst>
          </a:custGeom>
          <a:solidFill>
            <a:srgbClr val="1FB714"/>
          </a:solidFill>
          <a:ln w="12700">
            <a:solidFill>
              <a:srgbClr val="1FB714"/>
            </a:solidFill>
            <a:round/>
            <a:headEnd/>
            <a:tailEnd/>
          </a:ln>
        </p:spPr>
        <p:txBody>
          <a:bodyPr/>
          <a:lstStyle/>
          <a:p>
            <a:endParaRPr lang="zh-CN" altLang="en-US"/>
          </a:p>
        </p:txBody>
      </p:sp>
      <p:sp>
        <p:nvSpPr>
          <p:cNvPr id="52324" name="Rectangle 1100"/>
          <p:cNvSpPr>
            <a:spLocks noChangeArrowheads="1"/>
          </p:cNvSpPr>
          <p:nvPr/>
        </p:nvSpPr>
        <p:spPr bwMode="auto">
          <a:xfrm>
            <a:off x="769938" y="5484813"/>
            <a:ext cx="312737"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700">
                <a:solidFill>
                  <a:srgbClr val="000000"/>
                </a:solidFill>
                <a:latin typeface="Arial" panose="020B0604020202020204" pitchFamily="34" charset="0"/>
              </a:rPr>
              <a:t>0%</a:t>
            </a:r>
            <a:endParaRPr lang="en-US" altLang="zh-CN" sz="2400">
              <a:solidFill>
                <a:srgbClr val="0000FF"/>
              </a:solidFill>
              <a:latin typeface="Times New Roman" panose="02020603050405020304" pitchFamily="18" charset="0"/>
            </a:endParaRPr>
          </a:p>
        </p:txBody>
      </p:sp>
      <p:sp>
        <p:nvSpPr>
          <p:cNvPr id="52325" name="Rectangle 1101"/>
          <p:cNvSpPr>
            <a:spLocks noChangeArrowheads="1"/>
          </p:cNvSpPr>
          <p:nvPr/>
        </p:nvSpPr>
        <p:spPr bwMode="auto">
          <a:xfrm>
            <a:off x="769938" y="5046663"/>
            <a:ext cx="312737"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700">
                <a:solidFill>
                  <a:srgbClr val="000000"/>
                </a:solidFill>
                <a:latin typeface="Arial" panose="020B0604020202020204" pitchFamily="34" charset="0"/>
              </a:rPr>
              <a:t>1%</a:t>
            </a:r>
            <a:endParaRPr lang="en-US" altLang="zh-CN" sz="2400">
              <a:solidFill>
                <a:srgbClr val="0000FF"/>
              </a:solidFill>
              <a:latin typeface="Times New Roman" panose="02020603050405020304" pitchFamily="18" charset="0"/>
            </a:endParaRPr>
          </a:p>
        </p:txBody>
      </p:sp>
      <p:sp>
        <p:nvSpPr>
          <p:cNvPr id="52326" name="Rectangle 1102"/>
          <p:cNvSpPr>
            <a:spLocks noChangeArrowheads="1"/>
          </p:cNvSpPr>
          <p:nvPr/>
        </p:nvSpPr>
        <p:spPr bwMode="auto">
          <a:xfrm>
            <a:off x="769938" y="4606925"/>
            <a:ext cx="312737"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700">
                <a:solidFill>
                  <a:srgbClr val="000000"/>
                </a:solidFill>
                <a:latin typeface="Arial" panose="020B0604020202020204" pitchFamily="34" charset="0"/>
              </a:rPr>
              <a:t>2%</a:t>
            </a:r>
            <a:endParaRPr lang="en-US" altLang="zh-CN" sz="2400">
              <a:solidFill>
                <a:srgbClr val="0000FF"/>
              </a:solidFill>
              <a:latin typeface="Times New Roman" panose="02020603050405020304" pitchFamily="18" charset="0"/>
            </a:endParaRPr>
          </a:p>
        </p:txBody>
      </p:sp>
      <p:sp>
        <p:nvSpPr>
          <p:cNvPr id="52327" name="Rectangle 1103"/>
          <p:cNvSpPr>
            <a:spLocks noChangeArrowheads="1"/>
          </p:cNvSpPr>
          <p:nvPr/>
        </p:nvSpPr>
        <p:spPr bwMode="auto">
          <a:xfrm>
            <a:off x="769938" y="4168775"/>
            <a:ext cx="312737"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700">
                <a:solidFill>
                  <a:srgbClr val="000000"/>
                </a:solidFill>
                <a:latin typeface="Arial" panose="020B0604020202020204" pitchFamily="34" charset="0"/>
              </a:rPr>
              <a:t>3%</a:t>
            </a:r>
            <a:endParaRPr lang="en-US" altLang="zh-CN" sz="2400">
              <a:solidFill>
                <a:srgbClr val="0000FF"/>
              </a:solidFill>
              <a:latin typeface="Times New Roman" panose="02020603050405020304" pitchFamily="18" charset="0"/>
            </a:endParaRPr>
          </a:p>
        </p:txBody>
      </p:sp>
      <p:sp>
        <p:nvSpPr>
          <p:cNvPr id="52328" name="Rectangle 1104"/>
          <p:cNvSpPr>
            <a:spLocks noChangeArrowheads="1"/>
          </p:cNvSpPr>
          <p:nvPr/>
        </p:nvSpPr>
        <p:spPr bwMode="auto">
          <a:xfrm>
            <a:off x="769938" y="3729038"/>
            <a:ext cx="312737"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700">
                <a:solidFill>
                  <a:srgbClr val="000000"/>
                </a:solidFill>
                <a:latin typeface="Arial" panose="020B0604020202020204" pitchFamily="34" charset="0"/>
              </a:rPr>
              <a:t>4%</a:t>
            </a:r>
            <a:endParaRPr lang="en-US" altLang="zh-CN" sz="2400">
              <a:solidFill>
                <a:srgbClr val="0000FF"/>
              </a:solidFill>
              <a:latin typeface="Times New Roman" panose="02020603050405020304" pitchFamily="18" charset="0"/>
            </a:endParaRPr>
          </a:p>
        </p:txBody>
      </p:sp>
      <p:sp>
        <p:nvSpPr>
          <p:cNvPr id="52329" name="Rectangle 1105"/>
          <p:cNvSpPr>
            <a:spLocks noChangeArrowheads="1"/>
          </p:cNvSpPr>
          <p:nvPr/>
        </p:nvSpPr>
        <p:spPr bwMode="auto">
          <a:xfrm>
            <a:off x="769938" y="3302000"/>
            <a:ext cx="312737"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700">
                <a:solidFill>
                  <a:srgbClr val="000000"/>
                </a:solidFill>
                <a:latin typeface="Arial" panose="020B0604020202020204" pitchFamily="34" charset="0"/>
              </a:rPr>
              <a:t>5%</a:t>
            </a:r>
            <a:endParaRPr lang="en-US" altLang="zh-CN" sz="2400">
              <a:solidFill>
                <a:srgbClr val="0000FF"/>
              </a:solidFill>
              <a:latin typeface="Times New Roman" panose="02020603050405020304" pitchFamily="18" charset="0"/>
            </a:endParaRPr>
          </a:p>
        </p:txBody>
      </p:sp>
      <p:sp>
        <p:nvSpPr>
          <p:cNvPr id="52330" name="Rectangle 1106"/>
          <p:cNvSpPr>
            <a:spLocks noChangeArrowheads="1"/>
          </p:cNvSpPr>
          <p:nvPr/>
        </p:nvSpPr>
        <p:spPr bwMode="auto">
          <a:xfrm>
            <a:off x="769938" y="2863850"/>
            <a:ext cx="312737"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700">
                <a:solidFill>
                  <a:srgbClr val="000000"/>
                </a:solidFill>
                <a:latin typeface="Arial" panose="020B0604020202020204" pitchFamily="34" charset="0"/>
              </a:rPr>
              <a:t>6%</a:t>
            </a:r>
            <a:endParaRPr lang="en-US" altLang="zh-CN" sz="2400">
              <a:solidFill>
                <a:srgbClr val="0000FF"/>
              </a:solidFill>
              <a:latin typeface="Times New Roman" panose="02020603050405020304" pitchFamily="18" charset="0"/>
            </a:endParaRPr>
          </a:p>
        </p:txBody>
      </p:sp>
      <p:sp>
        <p:nvSpPr>
          <p:cNvPr id="52331" name="Rectangle 1107"/>
          <p:cNvSpPr>
            <a:spLocks noChangeArrowheads="1"/>
          </p:cNvSpPr>
          <p:nvPr/>
        </p:nvSpPr>
        <p:spPr bwMode="auto">
          <a:xfrm>
            <a:off x="769938" y="2424113"/>
            <a:ext cx="312737"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700">
                <a:solidFill>
                  <a:srgbClr val="000000"/>
                </a:solidFill>
                <a:latin typeface="Arial" panose="020B0604020202020204" pitchFamily="34" charset="0"/>
              </a:rPr>
              <a:t>7%</a:t>
            </a:r>
            <a:endParaRPr lang="en-US" altLang="zh-CN" sz="2400">
              <a:solidFill>
                <a:srgbClr val="0000FF"/>
              </a:solidFill>
              <a:latin typeface="Times New Roman" panose="02020603050405020304" pitchFamily="18" charset="0"/>
            </a:endParaRPr>
          </a:p>
        </p:txBody>
      </p:sp>
      <p:sp>
        <p:nvSpPr>
          <p:cNvPr id="52332" name="Rectangle 1108"/>
          <p:cNvSpPr>
            <a:spLocks noChangeArrowheads="1"/>
          </p:cNvSpPr>
          <p:nvPr/>
        </p:nvSpPr>
        <p:spPr bwMode="auto">
          <a:xfrm>
            <a:off x="769938" y="1985963"/>
            <a:ext cx="312737" cy="25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700">
                <a:solidFill>
                  <a:srgbClr val="000000"/>
                </a:solidFill>
                <a:latin typeface="Arial" panose="020B0604020202020204" pitchFamily="34" charset="0"/>
              </a:rPr>
              <a:t>8%</a:t>
            </a:r>
            <a:endParaRPr lang="en-US" altLang="zh-CN" sz="2400">
              <a:solidFill>
                <a:srgbClr val="0000FF"/>
              </a:solidFill>
              <a:latin typeface="Times New Roman" panose="02020603050405020304" pitchFamily="18" charset="0"/>
            </a:endParaRPr>
          </a:p>
        </p:txBody>
      </p:sp>
      <p:sp>
        <p:nvSpPr>
          <p:cNvPr id="52333" name="Rectangle 1109"/>
          <p:cNvSpPr>
            <a:spLocks noChangeArrowheads="1"/>
          </p:cNvSpPr>
          <p:nvPr/>
        </p:nvSpPr>
        <p:spPr bwMode="auto">
          <a:xfrm>
            <a:off x="769938" y="1546225"/>
            <a:ext cx="312737"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700">
                <a:solidFill>
                  <a:srgbClr val="000000"/>
                </a:solidFill>
                <a:latin typeface="Arial" panose="020B0604020202020204" pitchFamily="34" charset="0"/>
              </a:rPr>
              <a:t>9%</a:t>
            </a:r>
            <a:endParaRPr lang="en-US" altLang="zh-CN" sz="2400">
              <a:solidFill>
                <a:srgbClr val="0000FF"/>
              </a:solidFill>
              <a:latin typeface="Times New Roman" panose="02020603050405020304" pitchFamily="18" charset="0"/>
            </a:endParaRPr>
          </a:p>
        </p:txBody>
      </p:sp>
      <p:sp>
        <p:nvSpPr>
          <p:cNvPr id="52334" name="Rectangle 1110"/>
          <p:cNvSpPr>
            <a:spLocks noChangeArrowheads="1"/>
          </p:cNvSpPr>
          <p:nvPr/>
        </p:nvSpPr>
        <p:spPr bwMode="auto">
          <a:xfrm>
            <a:off x="652463" y="1108075"/>
            <a:ext cx="433387"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700">
                <a:solidFill>
                  <a:srgbClr val="000000"/>
                </a:solidFill>
                <a:latin typeface="Arial" panose="020B0604020202020204" pitchFamily="34" charset="0"/>
              </a:rPr>
              <a:t>10%</a:t>
            </a:r>
            <a:endParaRPr lang="en-US" altLang="zh-CN" sz="2400">
              <a:solidFill>
                <a:srgbClr val="0000FF"/>
              </a:solidFill>
              <a:latin typeface="Times New Roman" panose="02020603050405020304" pitchFamily="18" charset="0"/>
            </a:endParaRPr>
          </a:p>
        </p:txBody>
      </p:sp>
      <p:sp>
        <p:nvSpPr>
          <p:cNvPr id="52335" name="Rectangle 1111"/>
          <p:cNvSpPr>
            <a:spLocks noChangeArrowheads="1"/>
          </p:cNvSpPr>
          <p:nvPr/>
        </p:nvSpPr>
        <p:spPr bwMode="auto">
          <a:xfrm>
            <a:off x="1189038" y="5754688"/>
            <a:ext cx="984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solidFill>
                  <a:srgbClr val="000000"/>
                </a:solidFill>
                <a:latin typeface="Arial" panose="020B0604020202020204" pitchFamily="34" charset="0"/>
              </a:rPr>
              <a:t>0</a:t>
            </a:r>
            <a:endParaRPr lang="en-US" altLang="zh-CN" sz="2400">
              <a:solidFill>
                <a:srgbClr val="0000FF"/>
              </a:solidFill>
              <a:latin typeface="Times New Roman" panose="02020603050405020304" pitchFamily="18" charset="0"/>
            </a:endParaRPr>
          </a:p>
        </p:txBody>
      </p:sp>
      <p:sp>
        <p:nvSpPr>
          <p:cNvPr id="52336" name="Rectangle 1112"/>
          <p:cNvSpPr>
            <a:spLocks noChangeArrowheads="1"/>
          </p:cNvSpPr>
          <p:nvPr/>
        </p:nvSpPr>
        <p:spPr bwMode="auto">
          <a:xfrm>
            <a:off x="1633538" y="5754688"/>
            <a:ext cx="9842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solidFill>
                  <a:srgbClr val="000000"/>
                </a:solidFill>
                <a:latin typeface="Arial" panose="020B0604020202020204" pitchFamily="34" charset="0"/>
              </a:rPr>
              <a:t>8</a:t>
            </a:r>
            <a:endParaRPr lang="en-US" altLang="zh-CN" sz="2400">
              <a:solidFill>
                <a:srgbClr val="0000FF"/>
              </a:solidFill>
              <a:latin typeface="Times New Roman" panose="02020603050405020304" pitchFamily="18" charset="0"/>
            </a:endParaRPr>
          </a:p>
        </p:txBody>
      </p:sp>
      <p:sp>
        <p:nvSpPr>
          <p:cNvPr id="52337" name="Rectangle 1113"/>
          <p:cNvSpPr>
            <a:spLocks noChangeArrowheads="1"/>
          </p:cNvSpPr>
          <p:nvPr/>
        </p:nvSpPr>
        <p:spPr bwMode="auto">
          <a:xfrm>
            <a:off x="2028825" y="5754688"/>
            <a:ext cx="1968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solidFill>
                  <a:srgbClr val="000000"/>
                </a:solidFill>
                <a:latin typeface="Arial" panose="020B0604020202020204" pitchFamily="34" charset="0"/>
              </a:rPr>
              <a:t>16</a:t>
            </a:r>
            <a:endParaRPr lang="en-US" altLang="zh-CN" sz="2400">
              <a:solidFill>
                <a:srgbClr val="0000FF"/>
              </a:solidFill>
              <a:latin typeface="Times New Roman" panose="02020603050405020304" pitchFamily="18" charset="0"/>
            </a:endParaRPr>
          </a:p>
        </p:txBody>
      </p:sp>
      <p:sp>
        <p:nvSpPr>
          <p:cNvPr id="52338" name="Rectangle 1114"/>
          <p:cNvSpPr>
            <a:spLocks noChangeArrowheads="1"/>
          </p:cNvSpPr>
          <p:nvPr/>
        </p:nvSpPr>
        <p:spPr bwMode="auto">
          <a:xfrm>
            <a:off x="2486025" y="5754688"/>
            <a:ext cx="1968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solidFill>
                  <a:srgbClr val="000000"/>
                </a:solidFill>
                <a:latin typeface="Arial" panose="020B0604020202020204" pitchFamily="34" charset="0"/>
              </a:rPr>
              <a:t>24</a:t>
            </a:r>
            <a:endParaRPr lang="en-US" altLang="zh-CN" sz="2400">
              <a:solidFill>
                <a:srgbClr val="0000FF"/>
              </a:solidFill>
              <a:latin typeface="Times New Roman" panose="02020603050405020304" pitchFamily="18" charset="0"/>
            </a:endParaRPr>
          </a:p>
        </p:txBody>
      </p:sp>
      <p:sp>
        <p:nvSpPr>
          <p:cNvPr id="52339" name="Rectangle 1115"/>
          <p:cNvSpPr>
            <a:spLocks noChangeArrowheads="1"/>
          </p:cNvSpPr>
          <p:nvPr/>
        </p:nvSpPr>
        <p:spPr bwMode="auto">
          <a:xfrm>
            <a:off x="2930525" y="5754688"/>
            <a:ext cx="1968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solidFill>
                  <a:srgbClr val="000000"/>
                </a:solidFill>
                <a:latin typeface="Arial" panose="020B0604020202020204" pitchFamily="34" charset="0"/>
              </a:rPr>
              <a:t>32</a:t>
            </a:r>
            <a:endParaRPr lang="en-US" altLang="zh-CN" sz="2400">
              <a:solidFill>
                <a:srgbClr val="0000FF"/>
              </a:solidFill>
              <a:latin typeface="Times New Roman" panose="02020603050405020304" pitchFamily="18" charset="0"/>
            </a:endParaRPr>
          </a:p>
        </p:txBody>
      </p:sp>
      <p:sp>
        <p:nvSpPr>
          <p:cNvPr id="52340" name="Rectangle 1116"/>
          <p:cNvSpPr>
            <a:spLocks noChangeArrowheads="1"/>
          </p:cNvSpPr>
          <p:nvPr/>
        </p:nvSpPr>
        <p:spPr bwMode="auto">
          <a:xfrm>
            <a:off x="3375025" y="5754688"/>
            <a:ext cx="1968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solidFill>
                  <a:srgbClr val="000000"/>
                </a:solidFill>
                <a:latin typeface="Arial" panose="020B0604020202020204" pitchFamily="34" charset="0"/>
              </a:rPr>
              <a:t>40</a:t>
            </a:r>
            <a:endParaRPr lang="en-US" altLang="zh-CN" sz="2400">
              <a:solidFill>
                <a:srgbClr val="0000FF"/>
              </a:solidFill>
              <a:latin typeface="Times New Roman" panose="02020603050405020304" pitchFamily="18" charset="0"/>
            </a:endParaRPr>
          </a:p>
        </p:txBody>
      </p:sp>
      <p:sp>
        <p:nvSpPr>
          <p:cNvPr id="52341" name="Rectangle 1117"/>
          <p:cNvSpPr>
            <a:spLocks noChangeArrowheads="1"/>
          </p:cNvSpPr>
          <p:nvPr/>
        </p:nvSpPr>
        <p:spPr bwMode="auto">
          <a:xfrm>
            <a:off x="3819525" y="5754688"/>
            <a:ext cx="1968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solidFill>
                  <a:srgbClr val="000000"/>
                </a:solidFill>
                <a:latin typeface="Arial" panose="020B0604020202020204" pitchFamily="34" charset="0"/>
              </a:rPr>
              <a:t>48</a:t>
            </a:r>
            <a:endParaRPr lang="en-US" altLang="zh-CN" sz="2400">
              <a:solidFill>
                <a:srgbClr val="0000FF"/>
              </a:solidFill>
              <a:latin typeface="Times New Roman" panose="02020603050405020304" pitchFamily="18" charset="0"/>
            </a:endParaRPr>
          </a:p>
        </p:txBody>
      </p:sp>
      <p:sp>
        <p:nvSpPr>
          <p:cNvPr id="52342" name="Rectangle 1118"/>
          <p:cNvSpPr>
            <a:spLocks noChangeArrowheads="1"/>
          </p:cNvSpPr>
          <p:nvPr/>
        </p:nvSpPr>
        <p:spPr bwMode="auto">
          <a:xfrm>
            <a:off x="4264025" y="5754688"/>
            <a:ext cx="1968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solidFill>
                  <a:srgbClr val="000000"/>
                </a:solidFill>
                <a:latin typeface="Arial" panose="020B0604020202020204" pitchFamily="34" charset="0"/>
              </a:rPr>
              <a:t>56</a:t>
            </a:r>
            <a:endParaRPr lang="en-US" altLang="zh-CN" sz="2400">
              <a:solidFill>
                <a:srgbClr val="0000FF"/>
              </a:solidFill>
              <a:latin typeface="Times New Roman" panose="02020603050405020304" pitchFamily="18" charset="0"/>
            </a:endParaRPr>
          </a:p>
        </p:txBody>
      </p:sp>
      <p:sp>
        <p:nvSpPr>
          <p:cNvPr id="52343" name="Rectangle 1119"/>
          <p:cNvSpPr>
            <a:spLocks noChangeArrowheads="1"/>
          </p:cNvSpPr>
          <p:nvPr/>
        </p:nvSpPr>
        <p:spPr bwMode="auto">
          <a:xfrm>
            <a:off x="4722813" y="5754688"/>
            <a:ext cx="1968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solidFill>
                  <a:srgbClr val="000000"/>
                </a:solidFill>
                <a:latin typeface="Arial" panose="020B0604020202020204" pitchFamily="34" charset="0"/>
              </a:rPr>
              <a:t>64</a:t>
            </a:r>
            <a:endParaRPr lang="en-US" altLang="zh-CN" sz="2400">
              <a:solidFill>
                <a:srgbClr val="0000FF"/>
              </a:solidFill>
              <a:latin typeface="Times New Roman" panose="02020603050405020304" pitchFamily="18" charset="0"/>
            </a:endParaRPr>
          </a:p>
        </p:txBody>
      </p:sp>
      <p:sp>
        <p:nvSpPr>
          <p:cNvPr id="52344" name="Rectangle 1120"/>
          <p:cNvSpPr>
            <a:spLocks noChangeArrowheads="1"/>
          </p:cNvSpPr>
          <p:nvPr/>
        </p:nvSpPr>
        <p:spPr bwMode="auto">
          <a:xfrm>
            <a:off x="5167313" y="5754688"/>
            <a:ext cx="1968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solidFill>
                  <a:srgbClr val="000000"/>
                </a:solidFill>
                <a:latin typeface="Arial" panose="020B0604020202020204" pitchFamily="34" charset="0"/>
              </a:rPr>
              <a:t>72</a:t>
            </a:r>
            <a:endParaRPr lang="en-US" altLang="zh-CN" sz="2400">
              <a:solidFill>
                <a:srgbClr val="0000FF"/>
              </a:solidFill>
              <a:latin typeface="Times New Roman" panose="02020603050405020304" pitchFamily="18" charset="0"/>
            </a:endParaRPr>
          </a:p>
        </p:txBody>
      </p:sp>
      <p:sp>
        <p:nvSpPr>
          <p:cNvPr id="52345" name="Rectangle 1121"/>
          <p:cNvSpPr>
            <a:spLocks noChangeArrowheads="1"/>
          </p:cNvSpPr>
          <p:nvPr/>
        </p:nvSpPr>
        <p:spPr bwMode="auto">
          <a:xfrm>
            <a:off x="5611813" y="5754688"/>
            <a:ext cx="1968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solidFill>
                  <a:srgbClr val="000000"/>
                </a:solidFill>
                <a:latin typeface="Arial" panose="020B0604020202020204" pitchFamily="34" charset="0"/>
              </a:rPr>
              <a:t>80</a:t>
            </a:r>
            <a:endParaRPr lang="en-US" altLang="zh-CN" sz="2400">
              <a:solidFill>
                <a:srgbClr val="0000FF"/>
              </a:solidFill>
              <a:latin typeface="Times New Roman" panose="02020603050405020304" pitchFamily="18" charset="0"/>
            </a:endParaRPr>
          </a:p>
        </p:txBody>
      </p:sp>
      <p:sp>
        <p:nvSpPr>
          <p:cNvPr id="52346" name="Rectangle 1122"/>
          <p:cNvSpPr>
            <a:spLocks noChangeArrowheads="1"/>
          </p:cNvSpPr>
          <p:nvPr/>
        </p:nvSpPr>
        <p:spPr bwMode="auto">
          <a:xfrm>
            <a:off x="6056313" y="5754688"/>
            <a:ext cx="1968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solidFill>
                  <a:srgbClr val="000000"/>
                </a:solidFill>
                <a:latin typeface="Arial" panose="020B0604020202020204" pitchFamily="34" charset="0"/>
              </a:rPr>
              <a:t>88</a:t>
            </a:r>
            <a:endParaRPr lang="en-US" altLang="zh-CN" sz="2400">
              <a:solidFill>
                <a:srgbClr val="0000FF"/>
              </a:solidFill>
              <a:latin typeface="Times New Roman" panose="02020603050405020304" pitchFamily="18" charset="0"/>
            </a:endParaRPr>
          </a:p>
        </p:txBody>
      </p:sp>
      <p:sp>
        <p:nvSpPr>
          <p:cNvPr id="52347" name="Rectangle 1123"/>
          <p:cNvSpPr>
            <a:spLocks noChangeArrowheads="1"/>
          </p:cNvSpPr>
          <p:nvPr/>
        </p:nvSpPr>
        <p:spPr bwMode="auto">
          <a:xfrm>
            <a:off x="6500813" y="5754688"/>
            <a:ext cx="196850"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solidFill>
                  <a:srgbClr val="000000"/>
                </a:solidFill>
                <a:latin typeface="Arial" panose="020B0604020202020204" pitchFamily="34" charset="0"/>
              </a:rPr>
              <a:t>96</a:t>
            </a:r>
            <a:endParaRPr lang="en-US" altLang="zh-CN" sz="2400">
              <a:solidFill>
                <a:srgbClr val="0000FF"/>
              </a:solidFill>
              <a:latin typeface="Times New Roman" panose="02020603050405020304" pitchFamily="18" charset="0"/>
            </a:endParaRPr>
          </a:p>
        </p:txBody>
      </p:sp>
      <p:sp>
        <p:nvSpPr>
          <p:cNvPr id="52348" name="Rectangle 1124"/>
          <p:cNvSpPr>
            <a:spLocks noChangeArrowheads="1"/>
          </p:cNvSpPr>
          <p:nvPr/>
        </p:nvSpPr>
        <p:spPr bwMode="auto">
          <a:xfrm>
            <a:off x="6896100" y="5754688"/>
            <a:ext cx="29527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solidFill>
                  <a:srgbClr val="000000"/>
                </a:solidFill>
                <a:latin typeface="Arial" panose="020B0604020202020204" pitchFamily="34" charset="0"/>
              </a:rPr>
              <a:t>104</a:t>
            </a:r>
            <a:endParaRPr lang="en-US" altLang="zh-CN" sz="2400">
              <a:solidFill>
                <a:srgbClr val="0000FF"/>
              </a:solidFill>
              <a:latin typeface="Times New Roman" panose="02020603050405020304" pitchFamily="18" charset="0"/>
            </a:endParaRPr>
          </a:p>
        </p:txBody>
      </p:sp>
      <p:sp>
        <p:nvSpPr>
          <p:cNvPr id="52349" name="Rectangle 1125"/>
          <p:cNvSpPr>
            <a:spLocks noChangeArrowheads="1"/>
          </p:cNvSpPr>
          <p:nvPr/>
        </p:nvSpPr>
        <p:spPr bwMode="auto">
          <a:xfrm>
            <a:off x="7353300" y="5754688"/>
            <a:ext cx="29527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solidFill>
                  <a:srgbClr val="000000"/>
                </a:solidFill>
                <a:latin typeface="Arial" panose="020B0604020202020204" pitchFamily="34" charset="0"/>
              </a:rPr>
              <a:t>112</a:t>
            </a:r>
            <a:endParaRPr lang="en-US" altLang="zh-CN" sz="2400">
              <a:solidFill>
                <a:srgbClr val="0000FF"/>
              </a:solidFill>
              <a:latin typeface="Times New Roman" panose="02020603050405020304" pitchFamily="18" charset="0"/>
            </a:endParaRPr>
          </a:p>
        </p:txBody>
      </p:sp>
      <p:sp>
        <p:nvSpPr>
          <p:cNvPr id="52350" name="Rectangle 1126"/>
          <p:cNvSpPr>
            <a:spLocks noChangeArrowheads="1"/>
          </p:cNvSpPr>
          <p:nvPr/>
        </p:nvSpPr>
        <p:spPr bwMode="auto">
          <a:xfrm>
            <a:off x="7797800" y="5754688"/>
            <a:ext cx="29527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solidFill>
                  <a:srgbClr val="000000"/>
                </a:solidFill>
                <a:latin typeface="Arial" panose="020B0604020202020204" pitchFamily="34" charset="0"/>
              </a:rPr>
              <a:t>120</a:t>
            </a:r>
            <a:endParaRPr lang="en-US" altLang="zh-CN" sz="2400">
              <a:solidFill>
                <a:srgbClr val="0000FF"/>
              </a:solidFill>
              <a:latin typeface="Times New Roman" panose="02020603050405020304" pitchFamily="18" charset="0"/>
            </a:endParaRPr>
          </a:p>
        </p:txBody>
      </p:sp>
      <p:sp>
        <p:nvSpPr>
          <p:cNvPr id="52351" name="Rectangle 1127"/>
          <p:cNvSpPr>
            <a:spLocks noChangeArrowheads="1"/>
          </p:cNvSpPr>
          <p:nvPr/>
        </p:nvSpPr>
        <p:spPr bwMode="auto">
          <a:xfrm>
            <a:off x="8242300" y="5754688"/>
            <a:ext cx="295275" cy="212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400">
                <a:solidFill>
                  <a:srgbClr val="000000"/>
                </a:solidFill>
                <a:latin typeface="Arial" panose="020B0604020202020204" pitchFamily="34" charset="0"/>
              </a:rPr>
              <a:t>128</a:t>
            </a:r>
            <a:endParaRPr lang="en-US" altLang="zh-CN" sz="2400">
              <a:solidFill>
                <a:srgbClr val="0000FF"/>
              </a:solidFill>
              <a:latin typeface="Times New Roman" panose="02020603050405020304" pitchFamily="18" charset="0"/>
            </a:endParaRPr>
          </a:p>
        </p:txBody>
      </p:sp>
      <p:sp>
        <p:nvSpPr>
          <p:cNvPr id="52352" name="Rectangle 1128"/>
          <p:cNvSpPr>
            <a:spLocks noChangeArrowheads="1"/>
          </p:cNvSpPr>
          <p:nvPr/>
        </p:nvSpPr>
        <p:spPr bwMode="auto">
          <a:xfrm>
            <a:off x="2994025" y="6072188"/>
            <a:ext cx="3675063"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300">
                <a:solidFill>
                  <a:srgbClr val="000000"/>
                </a:solidFill>
                <a:latin typeface="Arial" panose="020B0604020202020204" pitchFamily="34" charset="0"/>
              </a:rPr>
              <a:t>Total predictor size (Kbits)</a:t>
            </a:r>
            <a:endParaRPr lang="en-US" altLang="zh-CN" sz="2400">
              <a:solidFill>
                <a:srgbClr val="0000FF"/>
              </a:solidFill>
              <a:latin typeface="Times New Roman" panose="02020603050405020304" pitchFamily="18" charset="0"/>
            </a:endParaRPr>
          </a:p>
        </p:txBody>
      </p:sp>
      <p:sp>
        <p:nvSpPr>
          <p:cNvPr id="52353" name="Rectangle 1129"/>
          <p:cNvSpPr>
            <a:spLocks noChangeArrowheads="1"/>
          </p:cNvSpPr>
          <p:nvPr/>
        </p:nvSpPr>
        <p:spPr bwMode="auto">
          <a:xfrm rot="-5400000">
            <a:off x="-1600200" y="3082925"/>
            <a:ext cx="3903663"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700">
                <a:solidFill>
                  <a:srgbClr val="000000"/>
                </a:solidFill>
                <a:latin typeface="Arial" panose="020B0604020202020204" pitchFamily="34" charset="0"/>
              </a:rPr>
              <a:t>Conditional branch misprediction rate</a:t>
            </a:r>
            <a:endParaRPr lang="en-US" altLang="zh-CN" sz="2400">
              <a:solidFill>
                <a:srgbClr val="0000FF"/>
              </a:solidFill>
              <a:latin typeface="Times New Roman" panose="02020603050405020304" pitchFamily="18" charset="0"/>
            </a:endParaRPr>
          </a:p>
        </p:txBody>
      </p:sp>
      <p:sp>
        <p:nvSpPr>
          <p:cNvPr id="52354" name="Rectangle 1130"/>
          <p:cNvSpPr>
            <a:spLocks noChangeArrowheads="1"/>
          </p:cNvSpPr>
          <p:nvPr/>
        </p:nvSpPr>
        <p:spPr bwMode="auto">
          <a:xfrm>
            <a:off x="2841625" y="2243138"/>
            <a:ext cx="2928938"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300">
                <a:solidFill>
                  <a:srgbClr val="000090"/>
                </a:solidFill>
                <a:latin typeface="Arial" panose="020B0604020202020204" pitchFamily="34" charset="0"/>
              </a:rPr>
              <a:t>Local - 2 bit counters</a:t>
            </a:r>
            <a:endParaRPr lang="en-US" altLang="zh-CN" sz="2400">
              <a:solidFill>
                <a:srgbClr val="0000FF"/>
              </a:solidFill>
              <a:latin typeface="Times New Roman" panose="02020603050405020304" pitchFamily="18" charset="0"/>
            </a:endParaRPr>
          </a:p>
        </p:txBody>
      </p:sp>
      <p:sp>
        <p:nvSpPr>
          <p:cNvPr id="52355" name="Rectangle 1131"/>
          <p:cNvSpPr>
            <a:spLocks noChangeArrowheads="1"/>
          </p:cNvSpPr>
          <p:nvPr/>
        </p:nvSpPr>
        <p:spPr bwMode="auto">
          <a:xfrm>
            <a:off x="2755900" y="3511550"/>
            <a:ext cx="3579813"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300">
                <a:solidFill>
                  <a:srgbClr val="FF00FF"/>
                </a:solidFill>
                <a:latin typeface="Arial" panose="020B0604020202020204" pitchFamily="34" charset="0"/>
              </a:rPr>
              <a:t>Correlating - (2,2) scheme</a:t>
            </a:r>
            <a:endParaRPr lang="en-US" altLang="zh-CN" sz="2400">
              <a:solidFill>
                <a:srgbClr val="0000FF"/>
              </a:solidFill>
              <a:latin typeface="Times New Roman" panose="02020603050405020304" pitchFamily="18" charset="0"/>
            </a:endParaRPr>
          </a:p>
        </p:txBody>
      </p:sp>
      <p:sp>
        <p:nvSpPr>
          <p:cNvPr id="52356" name="Rectangle 1132"/>
          <p:cNvSpPr>
            <a:spLocks noChangeArrowheads="1"/>
          </p:cNvSpPr>
          <p:nvPr/>
        </p:nvSpPr>
        <p:spPr bwMode="auto">
          <a:xfrm>
            <a:off x="3722688" y="4425950"/>
            <a:ext cx="1684337" cy="350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300">
                <a:solidFill>
                  <a:srgbClr val="1FB714"/>
                </a:solidFill>
                <a:latin typeface="Arial" panose="020B0604020202020204" pitchFamily="34" charset="0"/>
              </a:rPr>
              <a:t>Tournament</a:t>
            </a:r>
            <a:endParaRPr lang="en-US" altLang="zh-CN" sz="2400">
              <a:solidFill>
                <a:srgbClr val="0000FF"/>
              </a:solidFill>
              <a:latin typeface="Times New Roman" panose="02020603050405020304" pitchFamily="18" charset="0"/>
            </a:endParaRPr>
          </a:p>
        </p:txBody>
      </p:sp>
    </p:spTree>
  </p:cSld>
  <p:clrMapOvr>
    <a:masterClrMapping/>
  </p:clrMapOvr>
  <p:transition spd="slow">
    <p:pull dir="ru"/>
  </p:transition>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1403648" y="125285"/>
            <a:ext cx="8281987" cy="707886"/>
          </a:xfrm>
        </p:spPr>
        <p:txBody>
          <a:bodyPr/>
          <a:lstStyle/>
          <a:p>
            <a:r>
              <a:rPr lang="en-AU" dirty="0">
                <a:latin typeface="Arial"/>
              </a:rPr>
              <a:t>Other Branch Prediction</a:t>
            </a:r>
          </a:p>
        </p:txBody>
      </p:sp>
      <p:pic>
        <p:nvPicPr>
          <p:cNvPr id="3" name="Picture 2"/>
          <p:cNvPicPr>
            <a:picLocks noChangeAspect="1"/>
          </p:cNvPicPr>
          <p:nvPr/>
        </p:nvPicPr>
        <p:blipFill>
          <a:blip r:embed="rId3"/>
          <a:stretch>
            <a:fillRect/>
          </a:stretch>
        </p:blipFill>
        <p:spPr>
          <a:xfrm>
            <a:off x="323528" y="1290330"/>
            <a:ext cx="3804614" cy="3289066"/>
          </a:xfrm>
          <a:prstGeom prst="rect">
            <a:avLst/>
          </a:prstGeom>
        </p:spPr>
      </p:pic>
      <p:pic>
        <p:nvPicPr>
          <p:cNvPr id="4" name="Picture 3"/>
          <p:cNvPicPr>
            <a:picLocks noChangeAspect="1"/>
          </p:cNvPicPr>
          <p:nvPr/>
        </p:nvPicPr>
        <p:blipFill>
          <a:blip r:embed="rId4"/>
          <a:stretch>
            <a:fillRect/>
          </a:stretch>
        </p:blipFill>
        <p:spPr>
          <a:xfrm>
            <a:off x="4536652" y="1286384"/>
            <a:ext cx="4175152" cy="3131364"/>
          </a:xfrm>
          <a:prstGeom prst="rect">
            <a:avLst/>
          </a:prstGeom>
        </p:spPr>
      </p:pic>
      <p:sp>
        <p:nvSpPr>
          <p:cNvPr id="6" name="TextBox 5"/>
          <p:cNvSpPr txBox="1"/>
          <p:nvPr/>
        </p:nvSpPr>
        <p:spPr>
          <a:xfrm>
            <a:off x="827584" y="4730905"/>
            <a:ext cx="2376264" cy="584775"/>
          </a:xfrm>
          <a:prstGeom prst="rect">
            <a:avLst/>
          </a:prstGeom>
          <a:noFill/>
        </p:spPr>
        <p:txBody>
          <a:bodyPr wrap="square" rtlCol="0">
            <a:spAutoFit/>
          </a:bodyPr>
          <a:lstStyle/>
          <a:p>
            <a:pPr algn="ctr"/>
            <a:r>
              <a:rPr lang="en-US">
                <a:solidFill>
                  <a:schemeClr val="tx2">
                    <a:lumMod val="60000"/>
                    <a:lumOff val="40000"/>
                  </a:schemeClr>
                </a:solidFill>
                <a:latin typeface="Arial"/>
              </a:rPr>
              <a:t>gshare</a:t>
            </a:r>
          </a:p>
        </p:txBody>
      </p:sp>
      <p:sp>
        <p:nvSpPr>
          <p:cNvPr id="10" name="TextBox 9"/>
          <p:cNvSpPr txBox="1"/>
          <p:nvPr/>
        </p:nvSpPr>
        <p:spPr>
          <a:xfrm>
            <a:off x="5436096" y="4730905"/>
            <a:ext cx="2376264" cy="584775"/>
          </a:xfrm>
          <a:prstGeom prst="rect">
            <a:avLst/>
          </a:prstGeom>
          <a:noFill/>
        </p:spPr>
        <p:txBody>
          <a:bodyPr wrap="square" rtlCol="0">
            <a:spAutoFit/>
          </a:bodyPr>
          <a:lstStyle/>
          <a:p>
            <a:pPr algn="ctr"/>
            <a:r>
              <a:rPr lang="en-US">
                <a:solidFill>
                  <a:schemeClr val="tx2">
                    <a:lumMod val="60000"/>
                    <a:lumOff val="40000"/>
                  </a:schemeClr>
                </a:solidFill>
                <a:latin typeface="Arial"/>
              </a:rPr>
              <a:t>tournament</a:t>
            </a:r>
          </a:p>
        </p:txBody>
      </p:sp>
    </p:spTree>
    <p:extLst>
      <p:ext uri="{BB962C8B-B14F-4D97-AF65-F5344CB8AC3E}">
        <p14:creationId xmlns:p14="http://schemas.microsoft.com/office/powerpoint/2010/main" val="2143844814"/>
      </p:ext>
    </p:extLst>
  </p:cSld>
  <p:clrMapOvr>
    <a:masterClrMapping/>
  </p:clrMapOvr>
  <p:transition spd="slow">
    <p:pull dir="ru"/>
  </p:transition>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latin typeface="Arial"/>
              </a:rPr>
              <a:t>PPM</a:t>
            </a:r>
            <a:r>
              <a:rPr lang="zh-CN" altLang="en-US" dirty="0">
                <a:latin typeface="Arial"/>
              </a:rPr>
              <a:t>（</a:t>
            </a:r>
            <a:r>
              <a:rPr lang="en-US" altLang="zh-CN" dirty="0">
                <a:latin typeface="Arial"/>
              </a:rPr>
              <a:t>Prediction by Partial Matching</a:t>
            </a:r>
            <a:r>
              <a:rPr lang="zh-CN" altLang="en-US" dirty="0">
                <a:latin typeface="Arial"/>
              </a:rPr>
              <a:t>）</a:t>
            </a:r>
          </a:p>
        </p:txBody>
      </p:sp>
      <p:pic>
        <p:nvPicPr>
          <p:cNvPr id="4" name="内容占位符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27585" y="1125538"/>
            <a:ext cx="7632848" cy="4795837"/>
          </a:xfrm>
        </p:spPr>
      </p:pic>
      <p:sp>
        <p:nvSpPr>
          <p:cNvPr id="5" name="文本框 4"/>
          <p:cNvSpPr txBox="1"/>
          <p:nvPr/>
        </p:nvSpPr>
        <p:spPr>
          <a:xfrm>
            <a:off x="0" y="5157192"/>
            <a:ext cx="2885726" cy="461665"/>
          </a:xfrm>
          <a:prstGeom prst="rect">
            <a:avLst/>
          </a:prstGeom>
          <a:noFill/>
        </p:spPr>
        <p:txBody>
          <a:bodyPr wrap="none" rtlCol="0">
            <a:spAutoFit/>
          </a:bodyPr>
          <a:lstStyle/>
          <a:p>
            <a:r>
              <a:rPr lang="en-US" altLang="zh-CN" i="1" dirty="0">
                <a:latin typeface="Arial"/>
              </a:rPr>
              <a:t>Michaud Pierre 2005</a:t>
            </a:r>
            <a:endParaRPr lang="zh-CN" altLang="en-US" dirty="0"/>
          </a:p>
        </p:txBody>
      </p:sp>
      <p:sp>
        <p:nvSpPr>
          <p:cNvPr id="7" name="矩形 6"/>
          <p:cNvSpPr/>
          <p:nvPr/>
        </p:nvSpPr>
        <p:spPr>
          <a:xfrm>
            <a:off x="0" y="5505876"/>
            <a:ext cx="7380312" cy="1200329"/>
          </a:xfrm>
          <a:prstGeom prst="rect">
            <a:avLst/>
          </a:prstGeom>
        </p:spPr>
        <p:txBody>
          <a:bodyPr wrap="square">
            <a:spAutoFit/>
          </a:bodyPr>
          <a:lstStyle/>
          <a:p>
            <a:pPr>
              <a:buFont typeface="Arial" panose="020B0604020202020204" pitchFamily="34" charset="0"/>
              <a:buChar char="•"/>
            </a:pPr>
            <a:r>
              <a:rPr lang="en-US" altLang="zh-CN" i="1" dirty="0">
                <a:solidFill>
                  <a:srgbClr val="666666"/>
                </a:solidFill>
                <a:latin typeface="Arial"/>
              </a:rPr>
              <a:t>A PPM-like, Tag-based Predictor.</a:t>
            </a:r>
            <a:r>
              <a:rPr lang="en-US" altLang="zh-CN" b="0" i="1" dirty="0">
                <a:solidFill>
                  <a:srgbClr val="505B62"/>
                </a:solidFill>
                <a:latin typeface="Arial"/>
              </a:rPr>
              <a:t> </a:t>
            </a:r>
          </a:p>
          <a:p>
            <a:pPr>
              <a:buFont typeface="Arial" panose="020B0604020202020204" pitchFamily="34" charset="0"/>
              <a:buChar char="•"/>
            </a:pPr>
            <a:r>
              <a:rPr lang="en-US" altLang="zh-CN" b="0" i="1" dirty="0">
                <a:solidFill>
                  <a:srgbClr val="7D848A"/>
                </a:solidFill>
                <a:latin typeface="Arial"/>
                <a:hlinkClick r:id="rId4"/>
              </a:rPr>
              <a:t>J. Instr. Level Parallelism 7</a:t>
            </a:r>
            <a:r>
              <a:rPr lang="en-US" altLang="zh-CN" b="0" i="1" dirty="0">
                <a:solidFill>
                  <a:srgbClr val="505B62"/>
                </a:solidFill>
                <a:latin typeface="Arial"/>
              </a:rPr>
              <a:t> (2005)</a:t>
            </a:r>
          </a:p>
          <a:p>
            <a:pPr>
              <a:buFont typeface="Arial" panose="020B0604020202020204" pitchFamily="34" charset="0"/>
              <a:buChar char="•"/>
            </a:pPr>
            <a:r>
              <a:rPr lang="zh-CN" altLang="en-US" b="0" dirty="0">
                <a:latin typeface="Arial"/>
              </a:rPr>
              <a:t>第一届</a:t>
            </a:r>
            <a:r>
              <a:rPr lang="en-US" altLang="zh-CN" b="0" dirty="0">
                <a:latin typeface="Arial"/>
              </a:rPr>
              <a:t>CBP</a:t>
            </a:r>
            <a:r>
              <a:rPr lang="zh-CN" altLang="en-US" b="0" dirty="0">
                <a:latin typeface="Arial"/>
              </a:rPr>
              <a:t>取得了第五名的成绩</a:t>
            </a:r>
            <a:endParaRPr lang="en-US" altLang="zh-CN" b="0" dirty="0">
              <a:solidFill>
                <a:srgbClr val="505B62"/>
              </a:solidFill>
              <a:latin typeface="Open Sans"/>
            </a:endParaRPr>
          </a:p>
        </p:txBody>
      </p:sp>
    </p:spTree>
    <p:extLst>
      <p:ext uri="{BB962C8B-B14F-4D97-AF65-F5344CB8AC3E}">
        <p14:creationId xmlns:p14="http://schemas.microsoft.com/office/powerpoint/2010/main" val="1880066338"/>
      </p:ext>
    </p:extLst>
  </p:cSld>
  <p:clrMapOvr>
    <a:masterClrMapping/>
  </p:clrMapOvr>
  <p:transition spd="slow">
    <p:pull dir="ru"/>
  </p:transition>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1331640" y="127487"/>
            <a:ext cx="8281987" cy="707886"/>
          </a:xfrm>
        </p:spPr>
        <p:txBody>
          <a:bodyPr/>
          <a:lstStyle/>
          <a:p>
            <a:br>
              <a:rPr lang="zh-CN" altLang="en-US" dirty="0"/>
            </a:br>
            <a:r>
              <a:rPr lang="en-AU" dirty="0">
                <a:latin typeface="Arial"/>
              </a:rPr>
              <a:t>Tagged Hybrid Predictors</a:t>
            </a:r>
          </a:p>
        </p:txBody>
      </p:sp>
      <p:sp>
        <p:nvSpPr>
          <p:cNvPr id="242691" name="Rectangle 3"/>
          <p:cNvSpPr>
            <a:spLocks noGrp="1" noChangeArrowheads="1"/>
          </p:cNvSpPr>
          <p:nvPr>
            <p:ph type="body" idx="1"/>
          </p:nvPr>
        </p:nvSpPr>
        <p:spPr/>
        <p:txBody>
          <a:bodyPr/>
          <a:lstStyle/>
          <a:p>
            <a:pPr>
              <a:lnSpc>
                <a:spcPct val="90000"/>
              </a:lnSpc>
            </a:pPr>
            <a:r>
              <a:rPr lang="en-US" sz="3200" dirty="0">
                <a:latin typeface="Arial"/>
              </a:rPr>
              <a:t>Need to have predictor for each branch and history</a:t>
            </a:r>
          </a:p>
          <a:p>
            <a:pPr lvl="1">
              <a:lnSpc>
                <a:spcPct val="90000"/>
              </a:lnSpc>
            </a:pPr>
            <a:r>
              <a:rPr lang="en-US" sz="3200" dirty="0">
                <a:latin typeface="Arial"/>
              </a:rPr>
              <a:t>Problem:  this implies huge tables</a:t>
            </a:r>
          </a:p>
          <a:p>
            <a:pPr lvl="1">
              <a:lnSpc>
                <a:spcPct val="90000"/>
              </a:lnSpc>
            </a:pPr>
            <a:r>
              <a:rPr lang="en-US" sz="3200" dirty="0">
                <a:latin typeface="Arial"/>
              </a:rPr>
              <a:t>Solution:</a:t>
            </a:r>
          </a:p>
          <a:p>
            <a:pPr lvl="2">
              <a:lnSpc>
                <a:spcPct val="90000"/>
              </a:lnSpc>
            </a:pPr>
            <a:r>
              <a:rPr lang="en-US" sz="2800" dirty="0">
                <a:latin typeface="Arial"/>
              </a:rPr>
              <a:t>Use hash tables, whose hash value is based on branch address and branch history</a:t>
            </a:r>
          </a:p>
          <a:p>
            <a:pPr lvl="2">
              <a:lnSpc>
                <a:spcPct val="90000"/>
              </a:lnSpc>
            </a:pPr>
            <a:r>
              <a:rPr lang="en-US" sz="2800" dirty="0">
                <a:latin typeface="Arial"/>
              </a:rPr>
              <a:t>Longer histories may lead to increased chance of hash collision, so use multiple tables with increasingly shorter histories</a:t>
            </a:r>
          </a:p>
        </p:txBody>
      </p:sp>
    </p:spTree>
    <p:extLst>
      <p:ext uri="{BB962C8B-B14F-4D97-AF65-F5344CB8AC3E}">
        <p14:creationId xmlns:p14="http://schemas.microsoft.com/office/powerpoint/2010/main" val="1303045933"/>
      </p:ext>
    </p:extLst>
  </p:cSld>
  <p:clrMapOvr>
    <a:masterClrMapping/>
  </p:clrMapOvr>
  <p:transition spd="slow">
    <p:pull dir="ru"/>
  </p:transition>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1403648" y="78852"/>
            <a:ext cx="8281987" cy="707886"/>
          </a:xfrm>
        </p:spPr>
        <p:txBody>
          <a:bodyPr/>
          <a:lstStyle/>
          <a:p>
            <a:r>
              <a:rPr lang="en-US" altLang="zh-CN" dirty="0">
                <a:solidFill>
                  <a:srgbClr val="FF0000"/>
                </a:solidFill>
                <a:latin typeface="Arial"/>
              </a:rPr>
              <a:t>TAGE(</a:t>
            </a:r>
            <a:r>
              <a:rPr lang="en-US" altLang="zh-CN" dirty="0" err="1">
                <a:solidFill>
                  <a:srgbClr val="FF0000"/>
                </a:solidFill>
                <a:latin typeface="Arial"/>
              </a:rPr>
              <a:t>TAgged</a:t>
            </a:r>
            <a:r>
              <a:rPr lang="en-US" altLang="zh-CN" dirty="0">
                <a:solidFill>
                  <a:srgbClr val="FF0000"/>
                </a:solidFill>
                <a:latin typeface="Arial"/>
              </a:rPr>
              <a:t> </a:t>
            </a:r>
            <a:r>
              <a:rPr lang="en-US" altLang="zh-CN" dirty="0" err="1">
                <a:solidFill>
                  <a:srgbClr val="FF0000"/>
                </a:solidFill>
                <a:latin typeface="Arial"/>
              </a:rPr>
              <a:t>GEometric</a:t>
            </a:r>
            <a:r>
              <a:rPr lang="en-US" altLang="zh-CN" dirty="0">
                <a:solidFill>
                  <a:srgbClr val="FF0000"/>
                </a:solidFill>
                <a:latin typeface="Arial"/>
              </a:rPr>
              <a:t> history length branch prediction:</a:t>
            </a:r>
            <a:endParaRPr lang="en-AU" dirty="0">
              <a:solidFill>
                <a:srgbClr val="FF0000"/>
              </a:solidFill>
            </a:endParaRPr>
          </a:p>
        </p:txBody>
      </p:sp>
      <p:pic>
        <p:nvPicPr>
          <p:cNvPr id="4" name="Picture 3"/>
          <p:cNvPicPr>
            <a:picLocks noChangeAspect="1"/>
          </p:cNvPicPr>
          <p:nvPr/>
        </p:nvPicPr>
        <p:blipFill>
          <a:blip r:embed="rId3"/>
          <a:stretch>
            <a:fillRect/>
          </a:stretch>
        </p:blipFill>
        <p:spPr>
          <a:xfrm>
            <a:off x="539552" y="980728"/>
            <a:ext cx="7899211" cy="5496243"/>
          </a:xfrm>
          <a:prstGeom prst="rect">
            <a:avLst/>
          </a:prstGeom>
        </p:spPr>
      </p:pic>
    </p:spTree>
    <p:extLst>
      <p:ext uri="{BB962C8B-B14F-4D97-AF65-F5344CB8AC3E}">
        <p14:creationId xmlns:p14="http://schemas.microsoft.com/office/powerpoint/2010/main" val="1303621264"/>
      </p:ext>
    </p:extLst>
  </p:cSld>
  <p:clrMapOvr>
    <a:masterClrMapping/>
  </p:clrMapOvr>
  <p:transition spd="slow">
    <p:pull dir="ru"/>
  </p:transition>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1331640" y="109677"/>
            <a:ext cx="8281987" cy="707886"/>
          </a:xfrm>
        </p:spPr>
        <p:txBody>
          <a:bodyPr/>
          <a:lstStyle/>
          <a:p>
            <a:r>
              <a:rPr lang="en-AU" dirty="0">
                <a:latin typeface="Arial"/>
              </a:rPr>
              <a:t>Tagged Hybrid Predictors</a:t>
            </a:r>
          </a:p>
        </p:txBody>
      </p:sp>
      <p:pic>
        <p:nvPicPr>
          <p:cNvPr id="2" name="Picture 1"/>
          <p:cNvPicPr>
            <a:picLocks noChangeAspect="1"/>
          </p:cNvPicPr>
          <p:nvPr/>
        </p:nvPicPr>
        <p:blipFill>
          <a:blip r:embed="rId3"/>
          <a:stretch>
            <a:fillRect/>
          </a:stretch>
        </p:blipFill>
        <p:spPr>
          <a:xfrm>
            <a:off x="538350" y="817563"/>
            <a:ext cx="7981950" cy="5353050"/>
          </a:xfrm>
          <a:prstGeom prst="rect">
            <a:avLst/>
          </a:prstGeom>
        </p:spPr>
      </p:pic>
    </p:spTree>
    <p:extLst>
      <p:ext uri="{BB962C8B-B14F-4D97-AF65-F5344CB8AC3E}">
        <p14:creationId xmlns:p14="http://schemas.microsoft.com/office/powerpoint/2010/main" val="1331174686"/>
      </p:ext>
    </p:extLst>
  </p:cSld>
  <p:clrMapOvr>
    <a:masterClrMapping/>
  </p:clrMapOvr>
  <p:transition spd="slow">
    <p:pull dir="ru"/>
  </p:transition>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5298" name="Rectangle 2"/>
          <p:cNvSpPr>
            <a:spLocks noGrp="1" noRot="1" noChangeArrowheads="1"/>
          </p:cNvSpPr>
          <p:nvPr>
            <p:ph type="title"/>
          </p:nvPr>
        </p:nvSpPr>
        <p:spPr>
          <a:xfrm>
            <a:off x="1331913" y="0"/>
            <a:ext cx="7812087" cy="692150"/>
          </a:xfrm>
          <a:noFill/>
        </p:spPr>
        <p:txBody>
          <a:bodyPr lIns="90488" tIns="44450" rIns="90488" bIns="44450"/>
          <a:lstStyle/>
          <a:p>
            <a:pPr eaLnBrk="1" hangingPunct="1"/>
            <a:r>
              <a:rPr lang="en-US" altLang="en-US" sz="4000">
                <a:latin typeface="Arial"/>
              </a:rPr>
              <a:t>5</a:t>
            </a:r>
            <a:r>
              <a:rPr lang="en-US" altLang="zh-CN" sz="4000">
                <a:latin typeface="Arial"/>
              </a:rPr>
              <a:t>. </a:t>
            </a:r>
            <a:r>
              <a:rPr lang="en-US" altLang="en-US" sz="4000">
                <a:latin typeface="Arial"/>
              </a:rPr>
              <a:t>Branch Target Buffer </a:t>
            </a:r>
          </a:p>
        </p:txBody>
      </p:sp>
      <p:sp>
        <p:nvSpPr>
          <p:cNvPr id="55299" name="Rectangle 3"/>
          <p:cNvSpPr>
            <a:spLocks noGrp="1" noRot="1" noChangeArrowheads="1"/>
          </p:cNvSpPr>
          <p:nvPr>
            <p:ph idx="1"/>
          </p:nvPr>
        </p:nvSpPr>
        <p:spPr>
          <a:xfrm>
            <a:off x="0" y="981075"/>
            <a:ext cx="8763000" cy="1371600"/>
          </a:xfrm>
        </p:spPr>
        <p:txBody>
          <a:bodyPr lIns="90488" tIns="44450" rIns="90488" bIns="44450"/>
          <a:lstStyle/>
          <a:p>
            <a:pPr marL="285750" indent="-285750" eaLnBrk="1" hangingPunct="1">
              <a:lnSpc>
                <a:spcPct val="80000"/>
              </a:lnSpc>
            </a:pPr>
            <a:r>
              <a:rPr lang="en-US" altLang="en-US" sz="2400">
                <a:latin typeface="Arial" panose="030F0702030302020204" pitchFamily="66" charset="0"/>
              </a:rPr>
              <a:t>Branch Target Buffer (Branch Target Cache): </a:t>
            </a:r>
          </a:p>
          <a:p>
            <a:pPr marL="628650" lvl="1" indent="-228600" eaLnBrk="1" hangingPunct="1">
              <a:lnSpc>
                <a:spcPct val="80000"/>
              </a:lnSpc>
            </a:pPr>
            <a:r>
              <a:rPr lang="en-US" altLang="en-US" sz="2000">
                <a:latin typeface="Arial" panose="030F0702030302020204" pitchFamily="66" charset="0"/>
              </a:rPr>
              <a:t>Address of branch index to get </a:t>
            </a:r>
            <a:r>
              <a:rPr lang="en-US" altLang="en-US" sz="2000">
                <a:solidFill>
                  <a:srgbClr val="0000FF"/>
                </a:solidFill>
                <a:latin typeface="Arial" panose="030F0702030302020204" pitchFamily="66" charset="0"/>
              </a:rPr>
              <a:t>prediction AND branch address</a:t>
            </a:r>
            <a:r>
              <a:rPr lang="en-US" altLang="en-US" sz="2000">
                <a:latin typeface="Arial" panose="030F0702030302020204" pitchFamily="66" charset="0"/>
              </a:rPr>
              <a:t> (if taken)</a:t>
            </a:r>
          </a:p>
          <a:p>
            <a:pPr marL="628650" lvl="1" indent="-228600" eaLnBrk="1" hangingPunct="1">
              <a:lnSpc>
                <a:spcPct val="80000"/>
              </a:lnSpc>
            </a:pPr>
            <a:r>
              <a:rPr lang="en-US" altLang="en-US" sz="2000">
                <a:latin typeface="Arial" panose="030F0702030302020204" pitchFamily="66" charset="0"/>
              </a:rPr>
              <a:t>Note: must check for branch match now, since can’t use wrong branch address</a:t>
            </a:r>
          </a:p>
          <a:p>
            <a:pPr marL="285750" indent="-285750" eaLnBrk="1" hangingPunct="1">
              <a:lnSpc>
                <a:spcPct val="80000"/>
              </a:lnSpc>
              <a:buFont typeface="Wingdings" panose="05000000000000000000" pitchFamily="2" charset="2"/>
              <a:buNone/>
            </a:pPr>
            <a:endParaRPr lang="en-US" altLang="en-US" sz="2400">
              <a:latin typeface="Comic Sans MS" panose="030F0702030302020204" pitchFamily="66" charset="0"/>
            </a:endParaRPr>
          </a:p>
          <a:p>
            <a:pPr marL="285750" indent="-285750" eaLnBrk="1" hangingPunct="1">
              <a:lnSpc>
                <a:spcPct val="80000"/>
              </a:lnSpc>
              <a:buFont typeface="Wingdings" panose="05000000000000000000" pitchFamily="2" charset="2"/>
              <a:buNone/>
            </a:pPr>
            <a:endParaRPr lang="en-US" altLang="en-US" sz="2400">
              <a:latin typeface="Comic Sans MS" panose="030F0702030302020204" pitchFamily="66" charset="0"/>
            </a:endParaRPr>
          </a:p>
          <a:p>
            <a:pPr marL="285750" indent="-285750" eaLnBrk="1" hangingPunct="1">
              <a:lnSpc>
                <a:spcPct val="80000"/>
              </a:lnSpc>
              <a:buFont typeface="Wingdings" panose="05000000000000000000" pitchFamily="2" charset="2"/>
              <a:buNone/>
            </a:pPr>
            <a:endParaRPr lang="en-US" altLang="en-US" sz="2400">
              <a:latin typeface="Comic Sans MS" panose="030F0702030302020204" pitchFamily="66" charset="0"/>
            </a:endParaRPr>
          </a:p>
          <a:p>
            <a:pPr marL="285750" indent="-285750" eaLnBrk="1" hangingPunct="1">
              <a:lnSpc>
                <a:spcPct val="80000"/>
              </a:lnSpc>
              <a:buFont typeface="Wingdings" panose="05000000000000000000" pitchFamily="2" charset="2"/>
              <a:buNone/>
            </a:pPr>
            <a:endParaRPr lang="en-US" altLang="en-US" sz="2400">
              <a:latin typeface="Comic Sans MS" panose="030F0702030302020204" pitchFamily="66" charset="0"/>
            </a:endParaRPr>
          </a:p>
          <a:p>
            <a:pPr marL="285750" indent="-285750" eaLnBrk="1" hangingPunct="1">
              <a:lnSpc>
                <a:spcPct val="80000"/>
              </a:lnSpc>
            </a:pPr>
            <a:endParaRPr lang="en-US" altLang="en-US" sz="2400">
              <a:latin typeface="Comic Sans MS" panose="030F0702030302020204" pitchFamily="66" charset="0"/>
            </a:endParaRPr>
          </a:p>
          <a:p>
            <a:pPr marL="285750" indent="-285750" eaLnBrk="1" hangingPunct="1">
              <a:lnSpc>
                <a:spcPct val="80000"/>
              </a:lnSpc>
            </a:pPr>
            <a:endParaRPr lang="en-US" altLang="en-US" sz="2400">
              <a:latin typeface="Comic Sans MS" panose="030F0702030302020204" pitchFamily="66" charset="0"/>
            </a:endParaRPr>
          </a:p>
          <a:p>
            <a:pPr marL="285750" indent="-285750" eaLnBrk="1" hangingPunct="1">
              <a:lnSpc>
                <a:spcPct val="80000"/>
              </a:lnSpc>
            </a:pPr>
            <a:endParaRPr lang="en-US" altLang="en-US" sz="2400">
              <a:latin typeface="Comic Sans MS" panose="030F0702030302020204" pitchFamily="66" charset="0"/>
            </a:endParaRPr>
          </a:p>
        </p:txBody>
      </p:sp>
      <p:grpSp>
        <p:nvGrpSpPr>
          <p:cNvPr id="55300" name="Group 37"/>
          <p:cNvGrpSpPr>
            <a:grpSpLocks/>
          </p:cNvGrpSpPr>
          <p:nvPr/>
        </p:nvGrpSpPr>
        <p:grpSpPr bwMode="auto">
          <a:xfrm>
            <a:off x="468313" y="2565400"/>
            <a:ext cx="8097837" cy="3590925"/>
            <a:chOff x="113" y="1545"/>
            <a:chExt cx="5101" cy="2681"/>
          </a:xfrm>
        </p:grpSpPr>
        <p:grpSp>
          <p:nvGrpSpPr>
            <p:cNvPr id="55301" name="Group 4"/>
            <p:cNvGrpSpPr>
              <a:grpSpLocks/>
            </p:cNvGrpSpPr>
            <p:nvPr/>
          </p:nvGrpSpPr>
          <p:grpSpPr bwMode="auto">
            <a:xfrm>
              <a:off x="1332" y="1545"/>
              <a:ext cx="3312" cy="1390"/>
              <a:chOff x="1440" y="2114"/>
              <a:chExt cx="3312" cy="1390"/>
            </a:xfrm>
          </p:grpSpPr>
          <p:grpSp>
            <p:nvGrpSpPr>
              <p:cNvPr id="55313" name="Group 5"/>
              <p:cNvGrpSpPr>
                <a:grpSpLocks/>
              </p:cNvGrpSpPr>
              <p:nvPr/>
            </p:nvGrpSpPr>
            <p:grpSpPr bwMode="auto">
              <a:xfrm>
                <a:off x="1440" y="2352"/>
                <a:ext cx="3312" cy="1152"/>
                <a:chOff x="960" y="1056"/>
                <a:chExt cx="3312" cy="1152"/>
              </a:xfrm>
            </p:grpSpPr>
            <p:sp>
              <p:nvSpPr>
                <p:cNvPr id="55316" name="Rectangle 6"/>
                <p:cNvSpPr>
                  <a:spLocks noChangeArrowheads="1"/>
                </p:cNvSpPr>
                <p:nvPr/>
              </p:nvSpPr>
              <p:spPr bwMode="auto">
                <a:xfrm>
                  <a:off x="960" y="1056"/>
                  <a:ext cx="1536" cy="192"/>
                </a:xfrm>
                <a:prstGeom prst="rect">
                  <a:avLst/>
                </a:prstGeom>
                <a:solidFill>
                  <a:srgbClr val="A6F6E5"/>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2400">
                    <a:solidFill>
                      <a:srgbClr val="0000FF"/>
                    </a:solidFill>
                    <a:latin typeface="Times New Roman" panose="02020603050405020304" pitchFamily="18" charset="0"/>
                  </a:endParaRPr>
                </a:p>
              </p:txBody>
            </p:sp>
            <p:sp>
              <p:nvSpPr>
                <p:cNvPr id="55317" name="Rectangle 7"/>
                <p:cNvSpPr>
                  <a:spLocks noChangeArrowheads="1"/>
                </p:cNvSpPr>
                <p:nvPr/>
              </p:nvSpPr>
              <p:spPr bwMode="auto">
                <a:xfrm>
                  <a:off x="2496" y="1056"/>
                  <a:ext cx="1536" cy="192"/>
                </a:xfrm>
                <a:prstGeom prst="rect">
                  <a:avLst/>
                </a:prstGeom>
                <a:solidFill>
                  <a:srgbClr val="FFFF66"/>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2400">
                    <a:solidFill>
                      <a:srgbClr val="0000FF"/>
                    </a:solidFill>
                    <a:latin typeface="Times New Roman" panose="02020603050405020304" pitchFamily="18" charset="0"/>
                  </a:endParaRPr>
                </a:p>
              </p:txBody>
            </p:sp>
            <p:sp>
              <p:nvSpPr>
                <p:cNvPr id="55318" name="Rectangle 8"/>
                <p:cNvSpPr>
                  <a:spLocks noChangeArrowheads="1"/>
                </p:cNvSpPr>
                <p:nvPr/>
              </p:nvSpPr>
              <p:spPr bwMode="auto">
                <a:xfrm>
                  <a:off x="4032" y="1056"/>
                  <a:ext cx="240" cy="192"/>
                </a:xfrm>
                <a:prstGeom prst="rect">
                  <a:avLst/>
                </a:prstGeom>
                <a:solidFill>
                  <a:schemeClr val="hlink"/>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2400">
                    <a:solidFill>
                      <a:srgbClr val="0000FF"/>
                    </a:solidFill>
                    <a:latin typeface="Times New Roman" panose="02020603050405020304" pitchFamily="18" charset="0"/>
                  </a:endParaRPr>
                </a:p>
              </p:txBody>
            </p:sp>
            <p:sp>
              <p:nvSpPr>
                <p:cNvPr id="55319" name="Rectangle 9"/>
                <p:cNvSpPr>
                  <a:spLocks noChangeArrowheads="1"/>
                </p:cNvSpPr>
                <p:nvPr/>
              </p:nvSpPr>
              <p:spPr bwMode="auto">
                <a:xfrm>
                  <a:off x="960" y="1248"/>
                  <a:ext cx="1536" cy="192"/>
                </a:xfrm>
                <a:prstGeom prst="rect">
                  <a:avLst/>
                </a:prstGeom>
                <a:solidFill>
                  <a:srgbClr val="A6F6E5"/>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2400">
                    <a:solidFill>
                      <a:srgbClr val="0000FF"/>
                    </a:solidFill>
                    <a:latin typeface="Times New Roman" panose="02020603050405020304" pitchFamily="18" charset="0"/>
                  </a:endParaRPr>
                </a:p>
              </p:txBody>
            </p:sp>
            <p:sp>
              <p:nvSpPr>
                <p:cNvPr id="55320" name="Rectangle 10"/>
                <p:cNvSpPr>
                  <a:spLocks noChangeArrowheads="1"/>
                </p:cNvSpPr>
                <p:nvPr/>
              </p:nvSpPr>
              <p:spPr bwMode="auto">
                <a:xfrm>
                  <a:off x="2496" y="1248"/>
                  <a:ext cx="1536" cy="192"/>
                </a:xfrm>
                <a:prstGeom prst="rect">
                  <a:avLst/>
                </a:prstGeom>
                <a:solidFill>
                  <a:srgbClr val="FFFF66"/>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2400">
                    <a:solidFill>
                      <a:srgbClr val="0000FF"/>
                    </a:solidFill>
                    <a:latin typeface="Times New Roman" panose="02020603050405020304" pitchFamily="18" charset="0"/>
                  </a:endParaRPr>
                </a:p>
              </p:txBody>
            </p:sp>
            <p:sp>
              <p:nvSpPr>
                <p:cNvPr id="55321" name="Rectangle 11"/>
                <p:cNvSpPr>
                  <a:spLocks noChangeArrowheads="1"/>
                </p:cNvSpPr>
                <p:nvPr/>
              </p:nvSpPr>
              <p:spPr bwMode="auto">
                <a:xfrm>
                  <a:off x="4032" y="1248"/>
                  <a:ext cx="240" cy="192"/>
                </a:xfrm>
                <a:prstGeom prst="rect">
                  <a:avLst/>
                </a:prstGeom>
                <a:solidFill>
                  <a:schemeClr val="hlink"/>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2400">
                    <a:solidFill>
                      <a:srgbClr val="0000FF"/>
                    </a:solidFill>
                    <a:latin typeface="Times New Roman" panose="02020603050405020304" pitchFamily="18" charset="0"/>
                  </a:endParaRPr>
                </a:p>
              </p:txBody>
            </p:sp>
            <p:sp>
              <p:nvSpPr>
                <p:cNvPr id="55322" name="Rectangle 12"/>
                <p:cNvSpPr>
                  <a:spLocks noChangeArrowheads="1"/>
                </p:cNvSpPr>
                <p:nvPr/>
              </p:nvSpPr>
              <p:spPr bwMode="auto">
                <a:xfrm>
                  <a:off x="960" y="1440"/>
                  <a:ext cx="1536" cy="192"/>
                </a:xfrm>
                <a:prstGeom prst="rect">
                  <a:avLst/>
                </a:prstGeom>
                <a:solidFill>
                  <a:srgbClr val="A6F6E5"/>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2400">
                    <a:solidFill>
                      <a:srgbClr val="0000FF"/>
                    </a:solidFill>
                    <a:latin typeface="Times New Roman" panose="02020603050405020304" pitchFamily="18" charset="0"/>
                  </a:endParaRPr>
                </a:p>
              </p:txBody>
            </p:sp>
            <p:sp>
              <p:nvSpPr>
                <p:cNvPr id="55323" name="Rectangle 13"/>
                <p:cNvSpPr>
                  <a:spLocks noChangeArrowheads="1"/>
                </p:cNvSpPr>
                <p:nvPr/>
              </p:nvSpPr>
              <p:spPr bwMode="auto">
                <a:xfrm>
                  <a:off x="2496" y="1440"/>
                  <a:ext cx="1536" cy="192"/>
                </a:xfrm>
                <a:prstGeom prst="rect">
                  <a:avLst/>
                </a:prstGeom>
                <a:solidFill>
                  <a:srgbClr val="FFFF66"/>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2400">
                    <a:solidFill>
                      <a:srgbClr val="0000FF"/>
                    </a:solidFill>
                    <a:latin typeface="Times New Roman" panose="02020603050405020304" pitchFamily="18" charset="0"/>
                  </a:endParaRPr>
                </a:p>
              </p:txBody>
            </p:sp>
            <p:sp>
              <p:nvSpPr>
                <p:cNvPr id="55324" name="Rectangle 14"/>
                <p:cNvSpPr>
                  <a:spLocks noChangeArrowheads="1"/>
                </p:cNvSpPr>
                <p:nvPr/>
              </p:nvSpPr>
              <p:spPr bwMode="auto">
                <a:xfrm>
                  <a:off x="4032" y="1440"/>
                  <a:ext cx="240" cy="192"/>
                </a:xfrm>
                <a:prstGeom prst="rect">
                  <a:avLst/>
                </a:prstGeom>
                <a:solidFill>
                  <a:schemeClr val="hlink"/>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2400">
                    <a:solidFill>
                      <a:srgbClr val="0000FF"/>
                    </a:solidFill>
                    <a:latin typeface="Times New Roman" panose="02020603050405020304" pitchFamily="18" charset="0"/>
                  </a:endParaRPr>
                </a:p>
              </p:txBody>
            </p:sp>
            <p:sp>
              <p:nvSpPr>
                <p:cNvPr id="55325" name="Rectangle 15"/>
                <p:cNvSpPr>
                  <a:spLocks noChangeArrowheads="1"/>
                </p:cNvSpPr>
                <p:nvPr/>
              </p:nvSpPr>
              <p:spPr bwMode="auto">
                <a:xfrm>
                  <a:off x="960" y="1632"/>
                  <a:ext cx="1536" cy="192"/>
                </a:xfrm>
                <a:prstGeom prst="rect">
                  <a:avLst/>
                </a:prstGeom>
                <a:solidFill>
                  <a:srgbClr val="A6F6E5"/>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2400">
                    <a:solidFill>
                      <a:srgbClr val="0000FF"/>
                    </a:solidFill>
                    <a:latin typeface="Times New Roman" panose="02020603050405020304" pitchFamily="18" charset="0"/>
                  </a:endParaRPr>
                </a:p>
              </p:txBody>
            </p:sp>
            <p:sp>
              <p:nvSpPr>
                <p:cNvPr id="55326" name="Rectangle 16"/>
                <p:cNvSpPr>
                  <a:spLocks noChangeArrowheads="1"/>
                </p:cNvSpPr>
                <p:nvPr/>
              </p:nvSpPr>
              <p:spPr bwMode="auto">
                <a:xfrm>
                  <a:off x="2496" y="1632"/>
                  <a:ext cx="1536" cy="192"/>
                </a:xfrm>
                <a:prstGeom prst="rect">
                  <a:avLst/>
                </a:prstGeom>
                <a:solidFill>
                  <a:srgbClr val="FFFF66"/>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2400">
                    <a:solidFill>
                      <a:srgbClr val="0000FF"/>
                    </a:solidFill>
                    <a:latin typeface="Times New Roman" panose="02020603050405020304" pitchFamily="18" charset="0"/>
                  </a:endParaRPr>
                </a:p>
              </p:txBody>
            </p:sp>
            <p:sp>
              <p:nvSpPr>
                <p:cNvPr id="55327" name="Rectangle 17"/>
                <p:cNvSpPr>
                  <a:spLocks noChangeArrowheads="1"/>
                </p:cNvSpPr>
                <p:nvPr/>
              </p:nvSpPr>
              <p:spPr bwMode="auto">
                <a:xfrm>
                  <a:off x="4032" y="1632"/>
                  <a:ext cx="240" cy="192"/>
                </a:xfrm>
                <a:prstGeom prst="rect">
                  <a:avLst/>
                </a:prstGeom>
                <a:solidFill>
                  <a:schemeClr val="hlink"/>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2400">
                    <a:solidFill>
                      <a:srgbClr val="0000FF"/>
                    </a:solidFill>
                    <a:latin typeface="Times New Roman" panose="02020603050405020304" pitchFamily="18" charset="0"/>
                  </a:endParaRPr>
                </a:p>
              </p:txBody>
            </p:sp>
            <p:sp>
              <p:nvSpPr>
                <p:cNvPr id="55328" name="Rectangle 18"/>
                <p:cNvSpPr>
                  <a:spLocks noChangeArrowheads="1"/>
                </p:cNvSpPr>
                <p:nvPr/>
              </p:nvSpPr>
              <p:spPr bwMode="auto">
                <a:xfrm>
                  <a:off x="960" y="1824"/>
                  <a:ext cx="1536" cy="192"/>
                </a:xfrm>
                <a:prstGeom prst="rect">
                  <a:avLst/>
                </a:prstGeom>
                <a:solidFill>
                  <a:srgbClr val="A6F6E5"/>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2400">
                    <a:solidFill>
                      <a:srgbClr val="0000FF"/>
                    </a:solidFill>
                    <a:latin typeface="Times New Roman" panose="02020603050405020304" pitchFamily="18" charset="0"/>
                  </a:endParaRPr>
                </a:p>
              </p:txBody>
            </p:sp>
            <p:sp>
              <p:nvSpPr>
                <p:cNvPr id="55329" name="Rectangle 19"/>
                <p:cNvSpPr>
                  <a:spLocks noChangeArrowheads="1"/>
                </p:cNvSpPr>
                <p:nvPr/>
              </p:nvSpPr>
              <p:spPr bwMode="auto">
                <a:xfrm>
                  <a:off x="2496" y="1824"/>
                  <a:ext cx="1536" cy="192"/>
                </a:xfrm>
                <a:prstGeom prst="rect">
                  <a:avLst/>
                </a:prstGeom>
                <a:solidFill>
                  <a:srgbClr val="FFFF66"/>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2400">
                    <a:solidFill>
                      <a:srgbClr val="0000FF"/>
                    </a:solidFill>
                    <a:latin typeface="Times New Roman" panose="02020603050405020304" pitchFamily="18" charset="0"/>
                  </a:endParaRPr>
                </a:p>
              </p:txBody>
            </p:sp>
            <p:sp>
              <p:nvSpPr>
                <p:cNvPr id="55330" name="Rectangle 20"/>
                <p:cNvSpPr>
                  <a:spLocks noChangeArrowheads="1"/>
                </p:cNvSpPr>
                <p:nvPr/>
              </p:nvSpPr>
              <p:spPr bwMode="auto">
                <a:xfrm>
                  <a:off x="4032" y="1824"/>
                  <a:ext cx="240" cy="192"/>
                </a:xfrm>
                <a:prstGeom prst="rect">
                  <a:avLst/>
                </a:prstGeom>
                <a:solidFill>
                  <a:schemeClr val="hlink"/>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2400">
                    <a:solidFill>
                      <a:srgbClr val="0000FF"/>
                    </a:solidFill>
                    <a:latin typeface="Times New Roman" panose="02020603050405020304" pitchFamily="18" charset="0"/>
                  </a:endParaRPr>
                </a:p>
              </p:txBody>
            </p:sp>
            <p:sp>
              <p:nvSpPr>
                <p:cNvPr id="55331" name="Rectangle 21"/>
                <p:cNvSpPr>
                  <a:spLocks noChangeArrowheads="1"/>
                </p:cNvSpPr>
                <p:nvPr/>
              </p:nvSpPr>
              <p:spPr bwMode="auto">
                <a:xfrm>
                  <a:off x="960" y="2016"/>
                  <a:ext cx="1536" cy="192"/>
                </a:xfrm>
                <a:prstGeom prst="rect">
                  <a:avLst/>
                </a:prstGeom>
                <a:solidFill>
                  <a:srgbClr val="A6F6E5"/>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2400">
                    <a:solidFill>
                      <a:srgbClr val="0000FF"/>
                    </a:solidFill>
                    <a:latin typeface="Times New Roman" panose="02020603050405020304" pitchFamily="18" charset="0"/>
                  </a:endParaRPr>
                </a:p>
              </p:txBody>
            </p:sp>
            <p:sp>
              <p:nvSpPr>
                <p:cNvPr id="55332" name="Rectangle 22"/>
                <p:cNvSpPr>
                  <a:spLocks noChangeArrowheads="1"/>
                </p:cNvSpPr>
                <p:nvPr/>
              </p:nvSpPr>
              <p:spPr bwMode="auto">
                <a:xfrm>
                  <a:off x="2496" y="2016"/>
                  <a:ext cx="1536" cy="192"/>
                </a:xfrm>
                <a:prstGeom prst="rect">
                  <a:avLst/>
                </a:prstGeom>
                <a:solidFill>
                  <a:srgbClr val="FFFF66"/>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2400">
                    <a:solidFill>
                      <a:srgbClr val="0000FF"/>
                    </a:solidFill>
                    <a:latin typeface="Times New Roman" panose="02020603050405020304" pitchFamily="18" charset="0"/>
                  </a:endParaRPr>
                </a:p>
              </p:txBody>
            </p:sp>
            <p:sp>
              <p:nvSpPr>
                <p:cNvPr id="55333" name="Rectangle 23"/>
                <p:cNvSpPr>
                  <a:spLocks noChangeArrowheads="1"/>
                </p:cNvSpPr>
                <p:nvPr/>
              </p:nvSpPr>
              <p:spPr bwMode="auto">
                <a:xfrm>
                  <a:off x="4032" y="2016"/>
                  <a:ext cx="240" cy="192"/>
                </a:xfrm>
                <a:prstGeom prst="rect">
                  <a:avLst/>
                </a:prstGeom>
                <a:solidFill>
                  <a:schemeClr val="hlink"/>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2400">
                    <a:solidFill>
                      <a:srgbClr val="0000FF"/>
                    </a:solidFill>
                    <a:latin typeface="Times New Roman" panose="02020603050405020304" pitchFamily="18" charset="0"/>
                  </a:endParaRPr>
                </a:p>
              </p:txBody>
            </p:sp>
          </p:grpSp>
          <p:sp>
            <p:nvSpPr>
              <p:cNvPr id="55314" name="Text Box 24"/>
              <p:cNvSpPr txBox="1">
                <a:spLocks noChangeArrowheads="1"/>
              </p:cNvSpPr>
              <p:nvPr/>
            </p:nvSpPr>
            <p:spPr bwMode="auto">
              <a:xfrm>
                <a:off x="1776" y="2114"/>
                <a:ext cx="816"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en-US" sz="1800">
                    <a:latin typeface="Comic Sans MS" panose="030F0702030302020204" pitchFamily="66" charset="0"/>
                  </a:rPr>
                  <a:t>Branch PC</a:t>
                </a:r>
              </a:p>
            </p:txBody>
          </p:sp>
          <p:sp>
            <p:nvSpPr>
              <p:cNvPr id="55315" name="Text Box 25"/>
              <p:cNvSpPr txBox="1">
                <a:spLocks noChangeArrowheads="1"/>
              </p:cNvSpPr>
              <p:nvPr/>
            </p:nvSpPr>
            <p:spPr bwMode="auto">
              <a:xfrm>
                <a:off x="3221" y="2114"/>
                <a:ext cx="1004" cy="2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en-US" sz="1800">
                    <a:latin typeface="Comic Sans MS" panose="030F0702030302020204" pitchFamily="66" charset="0"/>
                  </a:rPr>
                  <a:t>Predicted PC</a:t>
                </a:r>
              </a:p>
            </p:txBody>
          </p:sp>
        </p:grpSp>
        <p:sp>
          <p:nvSpPr>
            <p:cNvPr id="55302" name="Oval 26"/>
            <p:cNvSpPr>
              <a:spLocks noChangeArrowheads="1"/>
            </p:cNvSpPr>
            <p:nvPr/>
          </p:nvSpPr>
          <p:spPr bwMode="auto">
            <a:xfrm>
              <a:off x="1872" y="3168"/>
              <a:ext cx="384" cy="384"/>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en-US" sz="1800">
                  <a:latin typeface="Arial" panose="030F0702030302020204" pitchFamily="66" charset="0"/>
                </a:rPr>
                <a:t>=?</a:t>
              </a:r>
            </a:p>
          </p:txBody>
        </p:sp>
        <p:sp>
          <p:nvSpPr>
            <p:cNvPr id="55303" name="Line 27"/>
            <p:cNvSpPr>
              <a:spLocks noChangeShapeType="1"/>
            </p:cNvSpPr>
            <p:nvPr/>
          </p:nvSpPr>
          <p:spPr bwMode="auto">
            <a:xfrm>
              <a:off x="2064" y="2928"/>
              <a:ext cx="0" cy="24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04" name="Text Box 28"/>
            <p:cNvSpPr txBox="1">
              <a:spLocks noChangeArrowheads="1"/>
            </p:cNvSpPr>
            <p:nvPr/>
          </p:nvSpPr>
          <p:spPr bwMode="auto">
            <a:xfrm rot="5400000">
              <a:off x="59" y="2169"/>
              <a:ext cx="1523"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en-US" sz="1800">
                  <a:latin typeface="Arial" panose="030F0702030302020204" pitchFamily="66" charset="0"/>
                </a:rPr>
                <a:t>PC of instruction</a:t>
              </a:r>
            </a:p>
            <a:p>
              <a:pPr algn="ctr">
                <a:spcBef>
                  <a:spcPct val="0"/>
                </a:spcBef>
                <a:buClrTx/>
                <a:buSzTx/>
                <a:buFontTx/>
                <a:buNone/>
              </a:pPr>
              <a:r>
                <a:rPr kumimoji="0" lang="en-US" altLang="en-US" sz="1800">
                  <a:latin typeface="Arial" panose="030F0702030302020204" pitchFamily="66" charset="0"/>
                </a:rPr>
                <a:t>FETCH</a:t>
              </a:r>
            </a:p>
          </p:txBody>
        </p:sp>
        <p:sp>
          <p:nvSpPr>
            <p:cNvPr id="55305" name="AutoShape 29"/>
            <p:cNvSpPr>
              <a:spLocks/>
            </p:cNvSpPr>
            <p:nvPr/>
          </p:nvSpPr>
          <p:spPr bwMode="auto">
            <a:xfrm>
              <a:off x="1008" y="1776"/>
              <a:ext cx="288" cy="1200"/>
            </a:xfrm>
            <a:prstGeom prst="rightBrace">
              <a:avLst>
                <a:gd name="adj1" fmla="val 34722"/>
                <a:gd name="adj2" fmla="val 50000"/>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2400">
                <a:solidFill>
                  <a:srgbClr val="0000FF"/>
                </a:solidFill>
                <a:latin typeface="Times New Roman" panose="02020603050405020304" pitchFamily="18" charset="0"/>
              </a:endParaRPr>
            </a:p>
          </p:txBody>
        </p:sp>
        <p:sp>
          <p:nvSpPr>
            <p:cNvPr id="55306" name="Freeform 30"/>
            <p:cNvSpPr>
              <a:spLocks/>
            </p:cNvSpPr>
            <p:nvPr/>
          </p:nvSpPr>
          <p:spPr bwMode="auto">
            <a:xfrm>
              <a:off x="816" y="2976"/>
              <a:ext cx="1008" cy="384"/>
            </a:xfrm>
            <a:custGeom>
              <a:avLst/>
              <a:gdLst>
                <a:gd name="T0" fmla="*/ 0 w 1008"/>
                <a:gd name="T1" fmla="*/ 0 h 432"/>
                <a:gd name="T2" fmla="*/ 0 w 1008"/>
                <a:gd name="T3" fmla="*/ 188 h 432"/>
                <a:gd name="T4" fmla="*/ 1008 w 1008"/>
                <a:gd name="T5" fmla="*/ 188 h 432"/>
                <a:gd name="T6" fmla="*/ 0 60000 65536"/>
                <a:gd name="T7" fmla="*/ 0 60000 65536"/>
                <a:gd name="T8" fmla="*/ 0 60000 65536"/>
                <a:gd name="T9" fmla="*/ 0 w 1008"/>
                <a:gd name="T10" fmla="*/ 0 h 432"/>
                <a:gd name="T11" fmla="*/ 1008 w 1008"/>
                <a:gd name="T12" fmla="*/ 432 h 432"/>
              </a:gdLst>
              <a:ahLst/>
              <a:cxnLst>
                <a:cxn ang="T6">
                  <a:pos x="T0" y="T1"/>
                </a:cxn>
                <a:cxn ang="T7">
                  <a:pos x="T2" y="T3"/>
                </a:cxn>
                <a:cxn ang="T8">
                  <a:pos x="T4" y="T5"/>
                </a:cxn>
              </a:cxnLst>
              <a:rect l="T9" t="T10" r="T11" b="T12"/>
              <a:pathLst>
                <a:path w="1008" h="432">
                  <a:moveTo>
                    <a:pt x="0" y="0"/>
                  </a:moveTo>
                  <a:lnTo>
                    <a:pt x="0" y="432"/>
                  </a:lnTo>
                  <a:lnTo>
                    <a:pt x="1008" y="432"/>
                  </a:lnTo>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5307" name="Line 31"/>
            <p:cNvSpPr>
              <a:spLocks noChangeShapeType="1"/>
            </p:cNvSpPr>
            <p:nvPr/>
          </p:nvSpPr>
          <p:spPr bwMode="auto">
            <a:xfrm>
              <a:off x="4512" y="2928"/>
              <a:ext cx="0" cy="288"/>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08" name="Text Box 32"/>
            <p:cNvSpPr txBox="1">
              <a:spLocks noChangeArrowheads="1"/>
            </p:cNvSpPr>
            <p:nvPr/>
          </p:nvSpPr>
          <p:spPr bwMode="auto">
            <a:xfrm>
              <a:off x="3984" y="3157"/>
              <a:ext cx="1230"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en-US" sz="1800">
                  <a:latin typeface="Arial" panose="030F0702030302020204" pitchFamily="66" charset="0"/>
                </a:rPr>
                <a:t>Extra </a:t>
              </a:r>
            </a:p>
            <a:p>
              <a:pPr algn="ctr">
                <a:spcBef>
                  <a:spcPct val="0"/>
                </a:spcBef>
                <a:buClrTx/>
                <a:buSzTx/>
                <a:buFontTx/>
                <a:buNone/>
              </a:pPr>
              <a:r>
                <a:rPr kumimoji="0" lang="en-US" altLang="en-US" sz="1800">
                  <a:latin typeface="Arial" panose="030F0702030302020204" pitchFamily="66" charset="0"/>
                </a:rPr>
                <a:t>prediction state</a:t>
              </a:r>
            </a:p>
            <a:p>
              <a:pPr algn="ctr">
                <a:spcBef>
                  <a:spcPct val="0"/>
                </a:spcBef>
                <a:buClrTx/>
                <a:buSzTx/>
                <a:buFontTx/>
                <a:buNone/>
              </a:pPr>
              <a:r>
                <a:rPr kumimoji="0" lang="en-US" altLang="en-US" sz="1800">
                  <a:latin typeface="Arial" panose="030F0702030302020204" pitchFamily="66" charset="0"/>
                </a:rPr>
                <a:t>bits</a:t>
              </a:r>
            </a:p>
          </p:txBody>
        </p:sp>
        <p:sp>
          <p:nvSpPr>
            <p:cNvPr id="55309" name="Line 33"/>
            <p:cNvSpPr>
              <a:spLocks noChangeShapeType="1"/>
            </p:cNvSpPr>
            <p:nvPr/>
          </p:nvSpPr>
          <p:spPr bwMode="auto">
            <a:xfrm>
              <a:off x="2256" y="3360"/>
              <a:ext cx="336"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310" name="Text Box 34"/>
            <p:cNvSpPr txBox="1">
              <a:spLocks noChangeArrowheads="1"/>
            </p:cNvSpPr>
            <p:nvPr/>
          </p:nvSpPr>
          <p:spPr bwMode="auto">
            <a:xfrm>
              <a:off x="2592" y="3249"/>
              <a:ext cx="1392" cy="8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en-US" altLang="en-US" sz="1800">
                  <a:latin typeface="Arial" panose="030F0702030302020204" pitchFamily="66" charset="0"/>
                </a:rPr>
                <a:t>Yes: instruction is branch and use predicted PC as next PC</a:t>
              </a:r>
              <a:endParaRPr kumimoji="0" lang="en-US" altLang="en-US" sz="1800" b="0">
                <a:latin typeface="Comic Sans MS" panose="030F0702030302020204" pitchFamily="66" charset="0"/>
              </a:endParaRPr>
            </a:p>
          </p:txBody>
        </p:sp>
        <p:sp>
          <p:nvSpPr>
            <p:cNvPr id="55311" name="Text Box 35"/>
            <p:cNvSpPr txBox="1">
              <a:spLocks noChangeArrowheads="1"/>
            </p:cNvSpPr>
            <p:nvPr/>
          </p:nvSpPr>
          <p:spPr bwMode="auto">
            <a:xfrm>
              <a:off x="113" y="3542"/>
              <a:ext cx="2075" cy="6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r">
                <a:spcBef>
                  <a:spcPct val="0"/>
                </a:spcBef>
                <a:buClrTx/>
                <a:buSzTx/>
                <a:buFontTx/>
                <a:buNone/>
              </a:pPr>
              <a:r>
                <a:rPr kumimoji="0" lang="en-US" altLang="en-US" sz="1800">
                  <a:latin typeface="Arial" panose="030F0702030302020204" pitchFamily="66" charset="0"/>
                </a:rPr>
                <a:t>No: branch not </a:t>
              </a:r>
            </a:p>
            <a:p>
              <a:pPr algn="r">
                <a:spcBef>
                  <a:spcPct val="0"/>
                </a:spcBef>
                <a:buClrTx/>
                <a:buSzTx/>
                <a:buFontTx/>
                <a:buNone/>
              </a:pPr>
              <a:r>
                <a:rPr kumimoji="0" lang="en-US" altLang="en-US" sz="1800">
                  <a:latin typeface="Arial" panose="030F0702030302020204" pitchFamily="66" charset="0"/>
                </a:rPr>
                <a:t>predicted, proceed normally</a:t>
              </a:r>
            </a:p>
            <a:p>
              <a:pPr algn="r">
                <a:spcBef>
                  <a:spcPct val="0"/>
                </a:spcBef>
                <a:buClrTx/>
                <a:buSzTx/>
                <a:buFontTx/>
                <a:buNone/>
              </a:pPr>
              <a:r>
                <a:rPr kumimoji="0" lang="en-US" altLang="en-US" sz="1800">
                  <a:latin typeface="Arial" panose="030F0702030302020204" pitchFamily="66" charset="0"/>
                </a:rPr>
                <a:t> (Next PC = PC+4)</a:t>
              </a:r>
              <a:endParaRPr kumimoji="0" lang="en-US" altLang="en-US" sz="1800" b="0">
                <a:latin typeface="Comic Sans MS" panose="030F0702030302020204" pitchFamily="66" charset="0"/>
              </a:endParaRPr>
            </a:p>
          </p:txBody>
        </p:sp>
        <p:sp>
          <p:nvSpPr>
            <p:cNvPr id="55312" name="Line 36"/>
            <p:cNvSpPr>
              <a:spLocks noChangeShapeType="1"/>
            </p:cNvSpPr>
            <p:nvPr/>
          </p:nvSpPr>
          <p:spPr bwMode="auto">
            <a:xfrm>
              <a:off x="2141" y="3508"/>
              <a:ext cx="1" cy="302"/>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Tree>
  </p:cSld>
  <p:clrMapOvr>
    <a:masterClrMapping/>
  </p:clrMapOvr>
  <p:transition spd="slow">
    <p:pull dir="ru"/>
  </p:transition>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xfrm>
            <a:off x="1409495" y="256400"/>
            <a:ext cx="7797800" cy="541337"/>
          </a:xfrm>
          <a:noFill/>
        </p:spPr>
        <p:txBody>
          <a:bodyPr/>
          <a:lstStyle/>
          <a:p>
            <a:r>
              <a:rPr lang="en-US" altLang="zh-CN" dirty="0">
                <a:latin typeface="Arial"/>
              </a:rPr>
              <a:t>Branch Target “Cache”</a:t>
            </a:r>
          </a:p>
        </p:txBody>
      </p:sp>
      <p:sp>
        <p:nvSpPr>
          <p:cNvPr id="56323" name="Rectangle 3"/>
          <p:cNvSpPr>
            <a:spLocks noGrp="1" noChangeArrowheads="1"/>
          </p:cNvSpPr>
          <p:nvPr>
            <p:ph idx="1"/>
          </p:nvPr>
        </p:nvSpPr>
        <p:spPr>
          <a:xfrm>
            <a:off x="214313" y="1500188"/>
            <a:ext cx="8443912" cy="1428750"/>
          </a:xfrm>
          <a:noFill/>
        </p:spPr>
        <p:txBody>
          <a:bodyPr/>
          <a:lstStyle/>
          <a:p>
            <a:pPr>
              <a:lnSpc>
                <a:spcPct val="80000"/>
              </a:lnSpc>
            </a:pPr>
            <a:r>
              <a:rPr lang="en-US" altLang="zh-CN" sz="2000">
                <a:latin typeface="Arial"/>
              </a:rPr>
              <a:t>Branch Target cache - Only predicted taken branches</a:t>
            </a:r>
          </a:p>
          <a:p>
            <a:pPr>
              <a:lnSpc>
                <a:spcPct val="80000"/>
              </a:lnSpc>
            </a:pPr>
            <a:r>
              <a:rPr lang="en-US" altLang="zh-CN" sz="2000">
                <a:latin typeface="Arial"/>
              </a:rPr>
              <a:t>“Cache” - Content Addressable Memory (CAM) or Associative Memory (see figure)</a:t>
            </a:r>
          </a:p>
          <a:p>
            <a:pPr>
              <a:lnSpc>
                <a:spcPct val="80000"/>
              </a:lnSpc>
            </a:pPr>
            <a:r>
              <a:rPr lang="en-US" altLang="zh-CN" sz="2000">
                <a:latin typeface="Arial"/>
              </a:rPr>
              <a:t>Use a big Branch History Table &amp; a small Branch Target Cache</a:t>
            </a:r>
          </a:p>
          <a:p>
            <a:pPr>
              <a:lnSpc>
                <a:spcPct val="80000"/>
              </a:lnSpc>
            </a:pPr>
            <a:endParaRPr lang="en-US" altLang="zh-CN" sz="1200"/>
          </a:p>
          <a:p>
            <a:pPr>
              <a:lnSpc>
                <a:spcPct val="80000"/>
              </a:lnSpc>
              <a:buFont typeface="Symbol" panose="05050102010706020507" pitchFamily="18" charset="2"/>
              <a:buNone/>
            </a:pPr>
            <a:endParaRPr lang="en-US" altLang="zh-CN" sz="2000"/>
          </a:p>
          <a:p>
            <a:pPr>
              <a:lnSpc>
                <a:spcPct val="80000"/>
              </a:lnSpc>
              <a:buFont typeface="Symbol" panose="05050102010706020507" pitchFamily="18" charset="2"/>
              <a:buNone/>
            </a:pPr>
            <a:endParaRPr lang="en-US" altLang="zh-CN" sz="2000"/>
          </a:p>
          <a:p>
            <a:pPr>
              <a:lnSpc>
                <a:spcPct val="80000"/>
              </a:lnSpc>
              <a:buFont typeface="Symbol" panose="05050102010706020507" pitchFamily="18" charset="2"/>
              <a:buNone/>
            </a:pPr>
            <a:endParaRPr lang="en-US" altLang="zh-CN" sz="2000"/>
          </a:p>
          <a:p>
            <a:pPr>
              <a:lnSpc>
                <a:spcPct val="80000"/>
              </a:lnSpc>
              <a:buFont typeface="Symbol" panose="05050102010706020507" pitchFamily="18" charset="2"/>
              <a:buNone/>
            </a:pPr>
            <a:endParaRPr lang="en-US" altLang="zh-CN" sz="2000"/>
          </a:p>
          <a:p>
            <a:pPr>
              <a:lnSpc>
                <a:spcPct val="80000"/>
              </a:lnSpc>
              <a:buFont typeface="Symbol" panose="05050102010706020507" pitchFamily="18" charset="2"/>
              <a:buNone/>
            </a:pPr>
            <a:endParaRPr lang="en-US" altLang="zh-CN" sz="2000"/>
          </a:p>
          <a:p>
            <a:pPr>
              <a:lnSpc>
                <a:spcPct val="80000"/>
              </a:lnSpc>
              <a:buFont typeface="Symbol" panose="05050102010706020507" pitchFamily="18" charset="2"/>
              <a:buNone/>
            </a:pPr>
            <a:endParaRPr lang="en-US" altLang="zh-CN" sz="2000"/>
          </a:p>
          <a:p>
            <a:pPr>
              <a:lnSpc>
                <a:spcPct val="80000"/>
              </a:lnSpc>
              <a:buFont typeface="Symbol" panose="05050102010706020507" pitchFamily="18" charset="2"/>
              <a:buNone/>
            </a:pPr>
            <a:endParaRPr lang="en-US" altLang="zh-CN" sz="2000"/>
          </a:p>
          <a:p>
            <a:pPr>
              <a:lnSpc>
                <a:spcPct val="80000"/>
              </a:lnSpc>
            </a:pPr>
            <a:endParaRPr lang="en-US" altLang="zh-CN" sz="2000"/>
          </a:p>
          <a:p>
            <a:pPr>
              <a:lnSpc>
                <a:spcPct val="80000"/>
              </a:lnSpc>
            </a:pPr>
            <a:endParaRPr lang="en-US" altLang="zh-CN" sz="2000"/>
          </a:p>
          <a:p>
            <a:pPr>
              <a:lnSpc>
                <a:spcPct val="80000"/>
              </a:lnSpc>
            </a:pPr>
            <a:endParaRPr lang="en-US" altLang="zh-CN" sz="2000"/>
          </a:p>
        </p:txBody>
      </p:sp>
      <p:grpSp>
        <p:nvGrpSpPr>
          <p:cNvPr id="56324" name="组合 36"/>
          <p:cNvGrpSpPr>
            <a:grpSpLocks/>
          </p:cNvGrpSpPr>
          <p:nvPr/>
        </p:nvGrpSpPr>
        <p:grpSpPr bwMode="auto">
          <a:xfrm>
            <a:off x="646113" y="2716213"/>
            <a:ext cx="7675562" cy="3725862"/>
            <a:chOff x="646113" y="2716213"/>
            <a:chExt cx="7675335" cy="3725922"/>
          </a:xfrm>
        </p:grpSpPr>
        <p:grpSp>
          <p:nvGrpSpPr>
            <p:cNvPr id="56325" name="Group 4"/>
            <p:cNvGrpSpPr>
              <a:grpSpLocks/>
            </p:cNvGrpSpPr>
            <p:nvPr/>
          </p:nvGrpSpPr>
          <p:grpSpPr bwMode="auto">
            <a:xfrm>
              <a:off x="2217738" y="2716213"/>
              <a:ext cx="5257800" cy="2174875"/>
              <a:chOff x="1440" y="2134"/>
              <a:chExt cx="3312" cy="1370"/>
            </a:xfrm>
          </p:grpSpPr>
          <p:grpSp>
            <p:nvGrpSpPr>
              <p:cNvPr id="56337" name="Group 5"/>
              <p:cNvGrpSpPr>
                <a:grpSpLocks/>
              </p:cNvGrpSpPr>
              <p:nvPr/>
            </p:nvGrpSpPr>
            <p:grpSpPr bwMode="auto">
              <a:xfrm>
                <a:off x="1440" y="2352"/>
                <a:ext cx="3312" cy="1152"/>
                <a:chOff x="960" y="1056"/>
                <a:chExt cx="3312" cy="1152"/>
              </a:xfrm>
            </p:grpSpPr>
            <p:sp>
              <p:nvSpPr>
                <p:cNvPr id="56340" name="Rectangle 6"/>
                <p:cNvSpPr>
                  <a:spLocks noChangeArrowheads="1"/>
                </p:cNvSpPr>
                <p:nvPr/>
              </p:nvSpPr>
              <p:spPr bwMode="auto">
                <a:xfrm>
                  <a:off x="960" y="1056"/>
                  <a:ext cx="1536" cy="192"/>
                </a:xfrm>
                <a:prstGeom prst="rect">
                  <a:avLst/>
                </a:prstGeom>
                <a:solidFill>
                  <a:srgbClr val="A6F6E5"/>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zh-CN" sz="2000">
                    <a:solidFill>
                      <a:srgbClr val="0000FF"/>
                    </a:solidFill>
                    <a:latin typeface="Times New Roman" panose="02020603050405020304" pitchFamily="18" charset="0"/>
                  </a:endParaRPr>
                </a:p>
              </p:txBody>
            </p:sp>
            <p:sp>
              <p:nvSpPr>
                <p:cNvPr id="56341" name="Rectangle 7"/>
                <p:cNvSpPr>
                  <a:spLocks noChangeArrowheads="1"/>
                </p:cNvSpPr>
                <p:nvPr/>
              </p:nvSpPr>
              <p:spPr bwMode="auto">
                <a:xfrm>
                  <a:off x="2496" y="1056"/>
                  <a:ext cx="1536" cy="192"/>
                </a:xfrm>
                <a:prstGeom prst="rect">
                  <a:avLst/>
                </a:prstGeom>
                <a:solidFill>
                  <a:srgbClr val="FFFF66"/>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zh-CN" sz="2000">
                    <a:solidFill>
                      <a:srgbClr val="0000FF"/>
                    </a:solidFill>
                    <a:latin typeface="Times New Roman" panose="02020603050405020304" pitchFamily="18" charset="0"/>
                  </a:endParaRPr>
                </a:p>
              </p:txBody>
            </p:sp>
            <p:sp>
              <p:nvSpPr>
                <p:cNvPr id="56342" name="Rectangle 8"/>
                <p:cNvSpPr>
                  <a:spLocks noChangeArrowheads="1"/>
                </p:cNvSpPr>
                <p:nvPr/>
              </p:nvSpPr>
              <p:spPr bwMode="auto">
                <a:xfrm>
                  <a:off x="4032" y="1056"/>
                  <a:ext cx="240" cy="192"/>
                </a:xfrm>
                <a:prstGeom prst="rect">
                  <a:avLst/>
                </a:prstGeom>
                <a:solidFill>
                  <a:schemeClr val="hlink"/>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zh-CN" sz="2000">
                    <a:solidFill>
                      <a:srgbClr val="0000FF"/>
                    </a:solidFill>
                    <a:latin typeface="Times New Roman" panose="02020603050405020304" pitchFamily="18" charset="0"/>
                  </a:endParaRPr>
                </a:p>
              </p:txBody>
            </p:sp>
            <p:sp>
              <p:nvSpPr>
                <p:cNvPr id="56343" name="Rectangle 9"/>
                <p:cNvSpPr>
                  <a:spLocks noChangeArrowheads="1"/>
                </p:cNvSpPr>
                <p:nvPr/>
              </p:nvSpPr>
              <p:spPr bwMode="auto">
                <a:xfrm>
                  <a:off x="960" y="1248"/>
                  <a:ext cx="1536" cy="192"/>
                </a:xfrm>
                <a:prstGeom prst="rect">
                  <a:avLst/>
                </a:prstGeom>
                <a:solidFill>
                  <a:srgbClr val="A6F6E5"/>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zh-CN" sz="2000">
                    <a:solidFill>
                      <a:srgbClr val="0000FF"/>
                    </a:solidFill>
                    <a:latin typeface="Times New Roman" panose="02020603050405020304" pitchFamily="18" charset="0"/>
                  </a:endParaRPr>
                </a:p>
              </p:txBody>
            </p:sp>
            <p:sp>
              <p:nvSpPr>
                <p:cNvPr id="56344" name="Rectangle 10"/>
                <p:cNvSpPr>
                  <a:spLocks noChangeArrowheads="1"/>
                </p:cNvSpPr>
                <p:nvPr/>
              </p:nvSpPr>
              <p:spPr bwMode="auto">
                <a:xfrm>
                  <a:off x="2496" y="1248"/>
                  <a:ext cx="1536" cy="192"/>
                </a:xfrm>
                <a:prstGeom prst="rect">
                  <a:avLst/>
                </a:prstGeom>
                <a:solidFill>
                  <a:srgbClr val="FFFF66"/>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zh-CN" sz="2000">
                    <a:solidFill>
                      <a:srgbClr val="0000FF"/>
                    </a:solidFill>
                    <a:latin typeface="Times New Roman" panose="02020603050405020304" pitchFamily="18" charset="0"/>
                  </a:endParaRPr>
                </a:p>
              </p:txBody>
            </p:sp>
            <p:sp>
              <p:nvSpPr>
                <p:cNvPr id="56345" name="Rectangle 11"/>
                <p:cNvSpPr>
                  <a:spLocks noChangeArrowheads="1"/>
                </p:cNvSpPr>
                <p:nvPr/>
              </p:nvSpPr>
              <p:spPr bwMode="auto">
                <a:xfrm>
                  <a:off x="4032" y="1248"/>
                  <a:ext cx="240" cy="192"/>
                </a:xfrm>
                <a:prstGeom prst="rect">
                  <a:avLst/>
                </a:prstGeom>
                <a:solidFill>
                  <a:schemeClr val="hlink"/>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zh-CN" sz="2000">
                    <a:solidFill>
                      <a:srgbClr val="0000FF"/>
                    </a:solidFill>
                    <a:latin typeface="Times New Roman" panose="02020603050405020304" pitchFamily="18" charset="0"/>
                  </a:endParaRPr>
                </a:p>
              </p:txBody>
            </p:sp>
            <p:sp>
              <p:nvSpPr>
                <p:cNvPr id="56346" name="Rectangle 12"/>
                <p:cNvSpPr>
                  <a:spLocks noChangeArrowheads="1"/>
                </p:cNvSpPr>
                <p:nvPr/>
              </p:nvSpPr>
              <p:spPr bwMode="auto">
                <a:xfrm>
                  <a:off x="960" y="1440"/>
                  <a:ext cx="1536" cy="192"/>
                </a:xfrm>
                <a:prstGeom prst="rect">
                  <a:avLst/>
                </a:prstGeom>
                <a:solidFill>
                  <a:srgbClr val="A6F6E5"/>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zh-CN" sz="2000">
                    <a:solidFill>
                      <a:srgbClr val="0000FF"/>
                    </a:solidFill>
                    <a:latin typeface="Times New Roman" panose="02020603050405020304" pitchFamily="18" charset="0"/>
                  </a:endParaRPr>
                </a:p>
              </p:txBody>
            </p:sp>
            <p:sp>
              <p:nvSpPr>
                <p:cNvPr id="56347" name="Rectangle 13"/>
                <p:cNvSpPr>
                  <a:spLocks noChangeArrowheads="1"/>
                </p:cNvSpPr>
                <p:nvPr/>
              </p:nvSpPr>
              <p:spPr bwMode="auto">
                <a:xfrm>
                  <a:off x="2496" y="1440"/>
                  <a:ext cx="1536" cy="192"/>
                </a:xfrm>
                <a:prstGeom prst="rect">
                  <a:avLst/>
                </a:prstGeom>
                <a:solidFill>
                  <a:srgbClr val="FFFF66"/>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zh-CN" sz="2000">
                    <a:solidFill>
                      <a:srgbClr val="0000FF"/>
                    </a:solidFill>
                    <a:latin typeface="Times New Roman" panose="02020603050405020304" pitchFamily="18" charset="0"/>
                  </a:endParaRPr>
                </a:p>
              </p:txBody>
            </p:sp>
            <p:sp>
              <p:nvSpPr>
                <p:cNvPr id="56348" name="Rectangle 14"/>
                <p:cNvSpPr>
                  <a:spLocks noChangeArrowheads="1"/>
                </p:cNvSpPr>
                <p:nvPr/>
              </p:nvSpPr>
              <p:spPr bwMode="auto">
                <a:xfrm>
                  <a:off x="4032" y="1440"/>
                  <a:ext cx="240" cy="192"/>
                </a:xfrm>
                <a:prstGeom prst="rect">
                  <a:avLst/>
                </a:prstGeom>
                <a:solidFill>
                  <a:schemeClr val="hlink"/>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zh-CN" sz="2000">
                    <a:solidFill>
                      <a:srgbClr val="0000FF"/>
                    </a:solidFill>
                    <a:latin typeface="Times New Roman" panose="02020603050405020304" pitchFamily="18" charset="0"/>
                  </a:endParaRPr>
                </a:p>
              </p:txBody>
            </p:sp>
            <p:sp>
              <p:nvSpPr>
                <p:cNvPr id="56349" name="Rectangle 15"/>
                <p:cNvSpPr>
                  <a:spLocks noChangeArrowheads="1"/>
                </p:cNvSpPr>
                <p:nvPr/>
              </p:nvSpPr>
              <p:spPr bwMode="auto">
                <a:xfrm>
                  <a:off x="960" y="1632"/>
                  <a:ext cx="1536" cy="192"/>
                </a:xfrm>
                <a:prstGeom prst="rect">
                  <a:avLst/>
                </a:prstGeom>
                <a:solidFill>
                  <a:srgbClr val="A6F6E5"/>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zh-CN" sz="2000">
                    <a:solidFill>
                      <a:srgbClr val="0000FF"/>
                    </a:solidFill>
                    <a:latin typeface="Times New Roman" panose="02020603050405020304" pitchFamily="18" charset="0"/>
                  </a:endParaRPr>
                </a:p>
              </p:txBody>
            </p:sp>
            <p:sp>
              <p:nvSpPr>
                <p:cNvPr id="56350" name="Rectangle 16"/>
                <p:cNvSpPr>
                  <a:spLocks noChangeArrowheads="1"/>
                </p:cNvSpPr>
                <p:nvPr/>
              </p:nvSpPr>
              <p:spPr bwMode="auto">
                <a:xfrm>
                  <a:off x="2496" y="1632"/>
                  <a:ext cx="1536" cy="192"/>
                </a:xfrm>
                <a:prstGeom prst="rect">
                  <a:avLst/>
                </a:prstGeom>
                <a:solidFill>
                  <a:srgbClr val="FFFF66"/>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zh-CN" sz="2000">
                    <a:solidFill>
                      <a:srgbClr val="0000FF"/>
                    </a:solidFill>
                    <a:latin typeface="Times New Roman" panose="02020603050405020304" pitchFamily="18" charset="0"/>
                  </a:endParaRPr>
                </a:p>
              </p:txBody>
            </p:sp>
            <p:sp>
              <p:nvSpPr>
                <p:cNvPr id="56351" name="Rectangle 17"/>
                <p:cNvSpPr>
                  <a:spLocks noChangeArrowheads="1"/>
                </p:cNvSpPr>
                <p:nvPr/>
              </p:nvSpPr>
              <p:spPr bwMode="auto">
                <a:xfrm>
                  <a:off x="4032" y="1632"/>
                  <a:ext cx="240" cy="192"/>
                </a:xfrm>
                <a:prstGeom prst="rect">
                  <a:avLst/>
                </a:prstGeom>
                <a:solidFill>
                  <a:schemeClr val="hlink"/>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zh-CN" sz="2000">
                    <a:solidFill>
                      <a:srgbClr val="0000FF"/>
                    </a:solidFill>
                    <a:latin typeface="Times New Roman" panose="02020603050405020304" pitchFamily="18" charset="0"/>
                  </a:endParaRPr>
                </a:p>
              </p:txBody>
            </p:sp>
            <p:sp>
              <p:nvSpPr>
                <p:cNvPr id="56352" name="Rectangle 18"/>
                <p:cNvSpPr>
                  <a:spLocks noChangeArrowheads="1"/>
                </p:cNvSpPr>
                <p:nvPr/>
              </p:nvSpPr>
              <p:spPr bwMode="auto">
                <a:xfrm>
                  <a:off x="960" y="1824"/>
                  <a:ext cx="1536" cy="192"/>
                </a:xfrm>
                <a:prstGeom prst="rect">
                  <a:avLst/>
                </a:prstGeom>
                <a:solidFill>
                  <a:srgbClr val="A6F6E5"/>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zh-CN" sz="2000">
                    <a:solidFill>
                      <a:srgbClr val="0000FF"/>
                    </a:solidFill>
                    <a:latin typeface="Times New Roman" panose="02020603050405020304" pitchFamily="18" charset="0"/>
                  </a:endParaRPr>
                </a:p>
              </p:txBody>
            </p:sp>
            <p:sp>
              <p:nvSpPr>
                <p:cNvPr id="56353" name="Rectangle 19"/>
                <p:cNvSpPr>
                  <a:spLocks noChangeArrowheads="1"/>
                </p:cNvSpPr>
                <p:nvPr/>
              </p:nvSpPr>
              <p:spPr bwMode="auto">
                <a:xfrm>
                  <a:off x="2496" y="1824"/>
                  <a:ext cx="1536" cy="192"/>
                </a:xfrm>
                <a:prstGeom prst="rect">
                  <a:avLst/>
                </a:prstGeom>
                <a:solidFill>
                  <a:srgbClr val="FFFF66"/>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zh-CN" sz="2000">
                    <a:solidFill>
                      <a:srgbClr val="0000FF"/>
                    </a:solidFill>
                    <a:latin typeface="Times New Roman" panose="02020603050405020304" pitchFamily="18" charset="0"/>
                  </a:endParaRPr>
                </a:p>
              </p:txBody>
            </p:sp>
            <p:sp>
              <p:nvSpPr>
                <p:cNvPr id="56354" name="Rectangle 20"/>
                <p:cNvSpPr>
                  <a:spLocks noChangeArrowheads="1"/>
                </p:cNvSpPr>
                <p:nvPr/>
              </p:nvSpPr>
              <p:spPr bwMode="auto">
                <a:xfrm>
                  <a:off x="4032" y="1824"/>
                  <a:ext cx="240" cy="192"/>
                </a:xfrm>
                <a:prstGeom prst="rect">
                  <a:avLst/>
                </a:prstGeom>
                <a:solidFill>
                  <a:schemeClr val="hlink"/>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zh-CN" sz="2000">
                    <a:solidFill>
                      <a:srgbClr val="0000FF"/>
                    </a:solidFill>
                    <a:latin typeface="Times New Roman" panose="02020603050405020304" pitchFamily="18" charset="0"/>
                  </a:endParaRPr>
                </a:p>
              </p:txBody>
            </p:sp>
            <p:sp>
              <p:nvSpPr>
                <p:cNvPr id="56355" name="Rectangle 21"/>
                <p:cNvSpPr>
                  <a:spLocks noChangeArrowheads="1"/>
                </p:cNvSpPr>
                <p:nvPr/>
              </p:nvSpPr>
              <p:spPr bwMode="auto">
                <a:xfrm>
                  <a:off x="960" y="2016"/>
                  <a:ext cx="1536" cy="192"/>
                </a:xfrm>
                <a:prstGeom prst="rect">
                  <a:avLst/>
                </a:prstGeom>
                <a:solidFill>
                  <a:srgbClr val="A6F6E5"/>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zh-CN" sz="2000">
                    <a:solidFill>
                      <a:srgbClr val="0000FF"/>
                    </a:solidFill>
                    <a:latin typeface="Times New Roman" panose="02020603050405020304" pitchFamily="18" charset="0"/>
                  </a:endParaRPr>
                </a:p>
              </p:txBody>
            </p:sp>
            <p:sp>
              <p:nvSpPr>
                <p:cNvPr id="56356" name="Rectangle 22"/>
                <p:cNvSpPr>
                  <a:spLocks noChangeArrowheads="1"/>
                </p:cNvSpPr>
                <p:nvPr/>
              </p:nvSpPr>
              <p:spPr bwMode="auto">
                <a:xfrm>
                  <a:off x="2496" y="2016"/>
                  <a:ext cx="1536" cy="192"/>
                </a:xfrm>
                <a:prstGeom prst="rect">
                  <a:avLst/>
                </a:prstGeom>
                <a:solidFill>
                  <a:srgbClr val="FFFF66"/>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zh-CN" sz="2000">
                    <a:solidFill>
                      <a:srgbClr val="0000FF"/>
                    </a:solidFill>
                    <a:latin typeface="Times New Roman" panose="02020603050405020304" pitchFamily="18" charset="0"/>
                  </a:endParaRPr>
                </a:p>
              </p:txBody>
            </p:sp>
            <p:sp>
              <p:nvSpPr>
                <p:cNvPr id="56357" name="Rectangle 23"/>
                <p:cNvSpPr>
                  <a:spLocks noChangeArrowheads="1"/>
                </p:cNvSpPr>
                <p:nvPr/>
              </p:nvSpPr>
              <p:spPr bwMode="auto">
                <a:xfrm>
                  <a:off x="4032" y="2016"/>
                  <a:ext cx="240" cy="192"/>
                </a:xfrm>
                <a:prstGeom prst="rect">
                  <a:avLst/>
                </a:prstGeom>
                <a:solidFill>
                  <a:schemeClr val="hlink"/>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zh-CN" sz="2000">
                    <a:solidFill>
                      <a:srgbClr val="0000FF"/>
                    </a:solidFill>
                    <a:latin typeface="Times New Roman" panose="02020603050405020304" pitchFamily="18" charset="0"/>
                  </a:endParaRPr>
                </a:p>
              </p:txBody>
            </p:sp>
          </p:grpSp>
          <p:sp>
            <p:nvSpPr>
              <p:cNvPr id="56338" name="Text Box 24"/>
              <p:cNvSpPr txBox="1">
                <a:spLocks noChangeArrowheads="1"/>
              </p:cNvSpPr>
              <p:nvPr/>
            </p:nvSpPr>
            <p:spPr bwMode="auto">
              <a:xfrm>
                <a:off x="1776" y="2134"/>
                <a:ext cx="88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000">
                    <a:solidFill>
                      <a:srgbClr val="0000FF"/>
                    </a:solidFill>
                    <a:latin typeface="Times New Roman" panose="02020603050405020304" pitchFamily="18" charset="0"/>
                  </a:rPr>
                  <a:t>Branch PC</a:t>
                </a:r>
              </a:p>
            </p:txBody>
          </p:sp>
          <p:sp>
            <p:nvSpPr>
              <p:cNvPr id="56339" name="Text Box 25"/>
              <p:cNvSpPr txBox="1">
                <a:spLocks noChangeArrowheads="1"/>
              </p:cNvSpPr>
              <p:nvPr/>
            </p:nvSpPr>
            <p:spPr bwMode="auto">
              <a:xfrm>
                <a:off x="3221" y="2134"/>
                <a:ext cx="103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000">
                    <a:solidFill>
                      <a:srgbClr val="0000FF"/>
                    </a:solidFill>
                    <a:latin typeface="Times New Roman" panose="02020603050405020304" pitchFamily="18" charset="0"/>
                  </a:rPr>
                  <a:t>Predicted PC</a:t>
                </a:r>
              </a:p>
            </p:txBody>
          </p:sp>
        </p:grpSp>
        <p:sp>
          <p:nvSpPr>
            <p:cNvPr id="56326" name="Oval 26"/>
            <p:cNvSpPr>
              <a:spLocks noChangeArrowheads="1"/>
            </p:cNvSpPr>
            <p:nvPr/>
          </p:nvSpPr>
          <p:spPr bwMode="auto">
            <a:xfrm>
              <a:off x="3074988" y="5260975"/>
              <a:ext cx="609600" cy="609600"/>
            </a:xfrm>
            <a:prstGeom prst="ellipse">
              <a:avLst/>
            </a:prstGeom>
            <a:noFill/>
            <a:ln w="2857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000">
                  <a:solidFill>
                    <a:srgbClr val="0000FF"/>
                  </a:solidFill>
                  <a:latin typeface="Arial" panose="02020603050405020304" pitchFamily="18" charset="0"/>
                </a:rPr>
                <a:t>=?</a:t>
              </a:r>
            </a:p>
          </p:txBody>
        </p:sp>
        <p:sp>
          <p:nvSpPr>
            <p:cNvPr id="56327" name="Line 27"/>
            <p:cNvSpPr>
              <a:spLocks noChangeShapeType="1"/>
            </p:cNvSpPr>
            <p:nvPr/>
          </p:nvSpPr>
          <p:spPr bwMode="auto">
            <a:xfrm>
              <a:off x="3379788" y="4879975"/>
              <a:ext cx="0" cy="3810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28" name="Freeform 30"/>
            <p:cNvSpPr>
              <a:spLocks/>
            </p:cNvSpPr>
            <p:nvPr/>
          </p:nvSpPr>
          <p:spPr bwMode="auto">
            <a:xfrm>
              <a:off x="1465263" y="4124325"/>
              <a:ext cx="1600200" cy="1441450"/>
            </a:xfrm>
            <a:custGeom>
              <a:avLst/>
              <a:gdLst>
                <a:gd name="T0" fmla="*/ 0 w 1008"/>
                <a:gd name="T1" fmla="*/ 0 h 432"/>
                <a:gd name="T2" fmla="*/ 0 w 1008"/>
                <a:gd name="T3" fmla="*/ 2147483646 h 432"/>
                <a:gd name="T4" fmla="*/ 2147483646 w 1008"/>
                <a:gd name="T5" fmla="*/ 2147483646 h 432"/>
                <a:gd name="T6" fmla="*/ 0 60000 65536"/>
                <a:gd name="T7" fmla="*/ 0 60000 65536"/>
                <a:gd name="T8" fmla="*/ 0 60000 65536"/>
                <a:gd name="T9" fmla="*/ 0 w 1008"/>
                <a:gd name="T10" fmla="*/ 0 h 432"/>
                <a:gd name="T11" fmla="*/ 1008 w 1008"/>
                <a:gd name="T12" fmla="*/ 432 h 432"/>
              </a:gdLst>
              <a:ahLst/>
              <a:cxnLst>
                <a:cxn ang="T6">
                  <a:pos x="T0" y="T1"/>
                </a:cxn>
                <a:cxn ang="T7">
                  <a:pos x="T2" y="T3"/>
                </a:cxn>
                <a:cxn ang="T8">
                  <a:pos x="T4" y="T5"/>
                </a:cxn>
              </a:cxnLst>
              <a:rect l="T9" t="T10" r="T11" b="T12"/>
              <a:pathLst>
                <a:path w="1008" h="432">
                  <a:moveTo>
                    <a:pt x="0" y="0"/>
                  </a:moveTo>
                  <a:lnTo>
                    <a:pt x="0" y="432"/>
                  </a:lnTo>
                  <a:lnTo>
                    <a:pt x="1008" y="432"/>
                  </a:lnTo>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329" name="Line 31"/>
            <p:cNvSpPr>
              <a:spLocks noChangeShapeType="1"/>
            </p:cNvSpPr>
            <p:nvPr/>
          </p:nvSpPr>
          <p:spPr bwMode="auto">
            <a:xfrm>
              <a:off x="7265988" y="4879975"/>
              <a:ext cx="0" cy="4572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30" name="Text Box 32"/>
            <p:cNvSpPr txBox="1">
              <a:spLocks noChangeArrowheads="1"/>
            </p:cNvSpPr>
            <p:nvPr/>
          </p:nvSpPr>
          <p:spPr bwMode="auto">
            <a:xfrm>
              <a:off x="6427788" y="5464175"/>
              <a:ext cx="1893660"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000">
                  <a:solidFill>
                    <a:srgbClr val="0000FF"/>
                  </a:solidFill>
                  <a:latin typeface="Arial" panose="02020603050405020304" pitchFamily="18" charset="0"/>
                </a:rPr>
                <a:t>Prediction state</a:t>
              </a:r>
            </a:p>
            <a:p>
              <a:pPr>
                <a:spcBef>
                  <a:spcPct val="0"/>
                </a:spcBef>
                <a:buClrTx/>
                <a:buSzTx/>
                <a:buFontTx/>
                <a:buNone/>
              </a:pPr>
              <a:r>
                <a:rPr lang="en-US" altLang="zh-CN" sz="2000">
                  <a:solidFill>
                    <a:srgbClr val="0000FF"/>
                  </a:solidFill>
                  <a:latin typeface="Arial" panose="02020603050405020304" pitchFamily="18" charset="0"/>
                </a:rPr>
                <a:t>bits (optional)</a:t>
              </a:r>
            </a:p>
          </p:txBody>
        </p:sp>
        <p:sp>
          <p:nvSpPr>
            <p:cNvPr id="56331" name="Line 33"/>
            <p:cNvSpPr>
              <a:spLocks noChangeShapeType="1"/>
            </p:cNvSpPr>
            <p:nvPr/>
          </p:nvSpPr>
          <p:spPr bwMode="auto">
            <a:xfrm>
              <a:off x="3684588" y="5565775"/>
              <a:ext cx="533400" cy="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32" name="Text Box 34"/>
            <p:cNvSpPr txBox="1">
              <a:spLocks noChangeArrowheads="1"/>
            </p:cNvSpPr>
            <p:nvPr/>
          </p:nvSpPr>
          <p:spPr bwMode="auto">
            <a:xfrm>
              <a:off x="3990975" y="5657850"/>
              <a:ext cx="2352675" cy="7078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000">
                  <a:solidFill>
                    <a:schemeClr val="hlink"/>
                  </a:solidFill>
                  <a:latin typeface="Arial" panose="02020603050405020304" pitchFamily="18" charset="0"/>
                </a:rPr>
                <a:t>Yes</a:t>
              </a:r>
              <a:r>
                <a:rPr lang="en-US" altLang="zh-CN" sz="2000">
                  <a:solidFill>
                    <a:srgbClr val="0000FF"/>
                  </a:solidFill>
                  <a:latin typeface="Arial" panose="02020603050405020304" pitchFamily="18" charset="0"/>
                </a:rPr>
                <a:t>: predicted taken branch found</a:t>
              </a:r>
              <a:endParaRPr lang="en-US" altLang="zh-CN" sz="2000" b="0">
                <a:solidFill>
                  <a:srgbClr val="0000FF"/>
                </a:solidFill>
                <a:latin typeface="Times New Roman" panose="02020603050405020304" pitchFamily="18" charset="0"/>
              </a:endParaRPr>
            </a:p>
          </p:txBody>
        </p:sp>
        <p:sp>
          <p:nvSpPr>
            <p:cNvPr id="56333" name="Text Box 35"/>
            <p:cNvSpPr txBox="1">
              <a:spLocks noChangeArrowheads="1"/>
            </p:cNvSpPr>
            <p:nvPr/>
          </p:nvSpPr>
          <p:spPr bwMode="auto">
            <a:xfrm>
              <a:off x="1593850" y="6042025"/>
              <a:ext cx="1979613"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000">
                  <a:solidFill>
                    <a:schemeClr val="hlink"/>
                  </a:solidFill>
                  <a:latin typeface="Arial" panose="02020603050405020304" pitchFamily="18" charset="0"/>
                </a:rPr>
                <a:t>No</a:t>
              </a:r>
              <a:r>
                <a:rPr lang="en-US" altLang="zh-CN" sz="2000">
                  <a:solidFill>
                    <a:srgbClr val="0000FF"/>
                  </a:solidFill>
                  <a:latin typeface="Arial" panose="02020603050405020304" pitchFamily="18" charset="0"/>
                </a:rPr>
                <a:t>: not found</a:t>
              </a:r>
              <a:endParaRPr lang="en-US" altLang="zh-CN" sz="2000" b="0">
                <a:solidFill>
                  <a:srgbClr val="0000FF"/>
                </a:solidFill>
                <a:latin typeface="Times New Roman" panose="02020603050405020304" pitchFamily="18" charset="0"/>
              </a:endParaRPr>
            </a:p>
          </p:txBody>
        </p:sp>
        <p:sp>
          <p:nvSpPr>
            <p:cNvPr id="56334" name="Line 36"/>
            <p:cNvSpPr>
              <a:spLocks noChangeShapeType="1"/>
            </p:cNvSpPr>
            <p:nvPr/>
          </p:nvSpPr>
          <p:spPr bwMode="auto">
            <a:xfrm>
              <a:off x="3397250" y="5895975"/>
              <a:ext cx="1588" cy="479425"/>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35" name="Rectangle 37"/>
            <p:cNvSpPr>
              <a:spLocks noChangeArrowheads="1"/>
            </p:cNvSpPr>
            <p:nvPr/>
          </p:nvSpPr>
          <p:spPr bwMode="auto">
            <a:xfrm>
              <a:off x="646113" y="3767138"/>
              <a:ext cx="1431925" cy="381000"/>
            </a:xfrm>
            <a:prstGeom prst="rect">
              <a:avLst/>
            </a:prstGeom>
            <a:solidFill>
              <a:srgbClr val="CCFF66"/>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zh-CN" sz="2000">
                <a:solidFill>
                  <a:srgbClr val="0000FF"/>
                </a:solidFill>
                <a:latin typeface="Times New Roman" panose="02020603050405020304" pitchFamily="18" charset="0"/>
              </a:endParaRPr>
            </a:p>
          </p:txBody>
        </p:sp>
        <p:sp>
          <p:nvSpPr>
            <p:cNvPr id="56336" name="Text Box 38"/>
            <p:cNvSpPr txBox="1">
              <a:spLocks noChangeArrowheads="1"/>
            </p:cNvSpPr>
            <p:nvPr/>
          </p:nvSpPr>
          <p:spPr bwMode="auto">
            <a:xfrm>
              <a:off x="887413" y="3760788"/>
              <a:ext cx="91122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50000"/>
                </a:spcBef>
                <a:buClrTx/>
                <a:buSzTx/>
                <a:buFontTx/>
                <a:buNone/>
              </a:pPr>
              <a:r>
                <a:rPr lang="en-US" altLang="zh-CN" sz="2000">
                  <a:solidFill>
                    <a:srgbClr val="0000FF"/>
                  </a:solidFill>
                  <a:latin typeface="Arial" panose="02020603050405020304" pitchFamily="18" charset="0"/>
                </a:rPr>
                <a:t>PC</a:t>
              </a:r>
            </a:p>
          </p:txBody>
        </p:sp>
      </p:grpSp>
    </p:spTree>
  </p:cSld>
  <p:clrMapOvr>
    <a:masterClrMapping/>
  </p:clrMapOvr>
  <p:transition>
    <p:wipe/>
  </p:transition>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2"/>
          <p:cNvSpPr>
            <a:spLocks noGrp="1" noRot="1" noChangeArrowheads="1"/>
          </p:cNvSpPr>
          <p:nvPr>
            <p:ph type="title"/>
          </p:nvPr>
        </p:nvSpPr>
        <p:spPr/>
        <p:txBody>
          <a:bodyPr/>
          <a:lstStyle/>
          <a:p>
            <a:pPr eaLnBrk="1" hangingPunct="1"/>
            <a:r>
              <a:rPr lang="en-US" altLang="zh-CN" sz="4000">
                <a:solidFill>
                  <a:srgbClr val="FF0000"/>
                </a:solidFill>
                <a:latin typeface="Arial"/>
              </a:rPr>
              <a:t>Steps in handling an instruction with a Branch-Target Buffer</a:t>
            </a:r>
          </a:p>
        </p:txBody>
      </p:sp>
      <p:pic>
        <p:nvPicPr>
          <p:cNvPr id="58371" name="Picture 4" descr="chap4_5-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371600"/>
            <a:ext cx="8305800" cy="5181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pull dir="ru"/>
  </p:transition>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9394" name="Rectangle 1026"/>
          <p:cNvSpPr>
            <a:spLocks noGrp="1" noRot="1" noChangeArrowheads="1"/>
          </p:cNvSpPr>
          <p:nvPr>
            <p:ph type="title"/>
          </p:nvPr>
        </p:nvSpPr>
        <p:spPr/>
        <p:txBody>
          <a:bodyPr/>
          <a:lstStyle/>
          <a:p>
            <a:pPr eaLnBrk="1" hangingPunct="1"/>
            <a:r>
              <a:rPr lang="en-US" altLang="zh-CN" sz="3600">
                <a:latin typeface="Arial"/>
              </a:rPr>
              <a:t>Variations of </a:t>
            </a:r>
            <a:br>
              <a:rPr lang="en-US" altLang="zh-CN" sz="3600"/>
            </a:br>
            <a:r>
              <a:rPr lang="en-US" altLang="zh-CN" sz="3600">
                <a:latin typeface="Arial"/>
              </a:rPr>
              <a:t>Branch Target Buffer</a:t>
            </a:r>
          </a:p>
        </p:txBody>
      </p:sp>
      <p:sp>
        <p:nvSpPr>
          <p:cNvPr id="59395" name="Rectangle 1027"/>
          <p:cNvSpPr>
            <a:spLocks noGrp="1" noRot="1" noChangeArrowheads="1"/>
          </p:cNvSpPr>
          <p:nvPr>
            <p:ph idx="1"/>
          </p:nvPr>
        </p:nvSpPr>
        <p:spPr/>
        <p:txBody>
          <a:bodyPr/>
          <a:lstStyle/>
          <a:p>
            <a:pPr eaLnBrk="1" hangingPunct="1"/>
            <a:r>
              <a:rPr lang="en-US" altLang="zh-CN" sz="2800">
                <a:solidFill>
                  <a:srgbClr val="000000"/>
                </a:solidFill>
                <a:latin typeface="Arial" panose="030F0702030302020204" pitchFamily="66" charset="0"/>
              </a:rPr>
              <a:t>Instead of storing just the branch address, the BTB can </a:t>
            </a:r>
            <a:r>
              <a:rPr lang="en-US" altLang="zh-CN" sz="2800">
                <a:solidFill>
                  <a:srgbClr val="0000FF"/>
                </a:solidFill>
                <a:latin typeface="Arial" panose="030F0702030302020204" pitchFamily="66" charset="0"/>
              </a:rPr>
              <a:t>store the actual instruction</a:t>
            </a:r>
            <a:r>
              <a:rPr lang="en-US" altLang="zh-CN" sz="2800">
                <a:latin typeface="Arial" panose="030F0702030302020204" pitchFamily="66" charset="0"/>
              </a:rPr>
              <a:t> </a:t>
            </a:r>
            <a:r>
              <a:rPr lang="en-US" altLang="zh-CN" sz="2800">
                <a:solidFill>
                  <a:srgbClr val="000000"/>
                </a:solidFill>
                <a:latin typeface="Arial" panose="030F0702030302020204" pitchFamily="66" charset="0"/>
              </a:rPr>
              <a:t>as well.</a:t>
            </a:r>
          </a:p>
          <a:p>
            <a:pPr eaLnBrk="1" hangingPunct="1"/>
            <a:endParaRPr lang="en-US" altLang="zh-CN" sz="2800">
              <a:solidFill>
                <a:srgbClr val="000000"/>
              </a:solidFill>
              <a:latin typeface="Comic Sans MS" panose="030F0702030302020204" pitchFamily="66" charset="0"/>
            </a:endParaRPr>
          </a:p>
          <a:p>
            <a:pPr eaLnBrk="1" hangingPunct="1"/>
            <a:r>
              <a:rPr lang="en-US" altLang="zh-CN" sz="2800">
                <a:solidFill>
                  <a:srgbClr val="000000"/>
                </a:solidFill>
                <a:latin typeface="Arial" panose="030F0702030302020204" pitchFamily="66" charset="0"/>
              </a:rPr>
              <a:t>Storing </a:t>
            </a:r>
            <a:r>
              <a:rPr lang="en-US" altLang="zh-CN" sz="2800">
                <a:solidFill>
                  <a:srgbClr val="0000FF"/>
                </a:solidFill>
                <a:latin typeface="Arial" panose="030F0702030302020204" pitchFamily="66" charset="0"/>
              </a:rPr>
              <a:t>both the branch address and the actual instruction</a:t>
            </a:r>
            <a:r>
              <a:rPr lang="en-US" altLang="zh-CN" sz="2800">
                <a:solidFill>
                  <a:srgbClr val="000000"/>
                </a:solidFill>
                <a:latin typeface="Arial" panose="030F0702030302020204" pitchFamily="66" charset="0"/>
              </a:rPr>
              <a:t> in the buffer</a:t>
            </a:r>
          </a:p>
          <a:p>
            <a:pPr eaLnBrk="1" hangingPunct="1"/>
            <a:endParaRPr lang="en-US" altLang="zh-CN" sz="2800">
              <a:solidFill>
                <a:srgbClr val="000000"/>
              </a:solidFill>
              <a:latin typeface="Comic Sans MS" panose="030F0702030302020204" pitchFamily="66" charset="0"/>
            </a:endParaRPr>
          </a:p>
          <a:p>
            <a:pPr eaLnBrk="1" hangingPunct="1"/>
            <a:r>
              <a:rPr lang="en-US" altLang="zh-CN" sz="2800">
                <a:solidFill>
                  <a:srgbClr val="000000"/>
                </a:solidFill>
                <a:latin typeface="Arial" panose="030F0702030302020204" pitchFamily="66" charset="0"/>
              </a:rPr>
              <a:t>Very big branch Target buffer to </a:t>
            </a:r>
            <a:r>
              <a:rPr lang="en-US" altLang="zh-CN" sz="2800">
                <a:solidFill>
                  <a:srgbClr val="0000FF"/>
                </a:solidFill>
                <a:latin typeface="Arial" panose="030F0702030302020204" pitchFamily="66" charset="0"/>
              </a:rPr>
              <a:t>cache addresses or instructions from multiple paths,</a:t>
            </a:r>
            <a:r>
              <a:rPr lang="en-US" altLang="zh-CN" sz="2800">
                <a:solidFill>
                  <a:srgbClr val="000000"/>
                </a:solidFill>
                <a:latin typeface="Arial" panose="030F0702030302020204" pitchFamily="66" charset="0"/>
              </a:rPr>
              <a:t> ex, the predicted and unpredicted direction </a:t>
            </a:r>
            <a:endParaRPr lang="en-US" altLang="zh-CN" sz="2800">
              <a:latin typeface="Comic Sans MS" panose="030F0702030302020204" pitchFamily="66" charset="0"/>
            </a:endParaRPr>
          </a:p>
        </p:txBody>
      </p:sp>
    </p:spTree>
  </p:cSld>
  <p:clrMapOvr>
    <a:masterClrMapping/>
  </p:clrMapOvr>
  <p:transition spd="slow">
    <p:pull dir="ru"/>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2"/>
          <p:cNvSpPr>
            <a:spLocks noGrp="1" noRot="1" noChangeArrowheads="1"/>
          </p:cNvSpPr>
          <p:nvPr>
            <p:ph type="title"/>
          </p:nvPr>
        </p:nvSpPr>
        <p:spPr/>
        <p:txBody>
          <a:bodyPr/>
          <a:lstStyle/>
          <a:p>
            <a:pPr eaLnBrk="1" hangingPunct="1"/>
            <a:r>
              <a:rPr lang="en-US" altLang="zh-CN">
                <a:latin typeface="Arial"/>
              </a:rPr>
              <a:t>Static branch prediction</a:t>
            </a:r>
          </a:p>
        </p:txBody>
      </p:sp>
      <p:sp>
        <p:nvSpPr>
          <p:cNvPr id="22531" name="Rectangle 3"/>
          <p:cNvSpPr>
            <a:spLocks noGrp="1" noRot="1" noChangeArrowheads="1"/>
          </p:cNvSpPr>
          <p:nvPr>
            <p:ph idx="1"/>
          </p:nvPr>
        </p:nvSpPr>
        <p:spPr/>
        <p:txBody>
          <a:bodyPr/>
          <a:lstStyle/>
          <a:p>
            <a:pPr eaLnBrk="1" hangingPunct="1"/>
            <a:r>
              <a:rPr lang="en-US" altLang="zh-CN" sz="3200">
                <a:solidFill>
                  <a:srgbClr val="0000FF"/>
                </a:solidFill>
                <a:latin typeface="Arial"/>
              </a:rPr>
              <a:t>Stall for control hazards</a:t>
            </a:r>
          </a:p>
          <a:p>
            <a:pPr eaLnBrk="1" hangingPunct="1">
              <a:buFont typeface="Wingdings" panose="05000000000000000000" pitchFamily="2" charset="2"/>
              <a:buNone/>
            </a:pPr>
            <a:r>
              <a:rPr lang="en-US" altLang="zh-CN" sz="3200">
                <a:latin typeface="Arial"/>
              </a:rPr>
              <a:t>   = f (</a:t>
            </a:r>
            <a:r>
              <a:rPr lang="en-US" altLang="zh-CN" sz="3200">
                <a:solidFill>
                  <a:srgbClr val="0000FF"/>
                </a:solidFill>
                <a:latin typeface="Arial"/>
              </a:rPr>
              <a:t>branch frequency</a:t>
            </a:r>
            <a:r>
              <a:rPr lang="en-US" altLang="zh-CN" sz="3200">
                <a:latin typeface="Arial"/>
              </a:rPr>
              <a:t>, </a:t>
            </a:r>
            <a:r>
              <a:rPr lang="en-US" altLang="zh-CN" sz="3200">
                <a:solidFill>
                  <a:srgbClr val="FF0000"/>
                </a:solidFill>
                <a:latin typeface="Arial"/>
              </a:rPr>
              <a:t>prediction accuracy</a:t>
            </a:r>
            <a:r>
              <a:rPr lang="en-US" altLang="zh-CN" sz="3200">
                <a:latin typeface="Arial"/>
              </a:rPr>
              <a:t>, </a:t>
            </a:r>
            <a:r>
              <a:rPr lang="en-US" altLang="zh-CN" sz="3200">
                <a:solidFill>
                  <a:srgbClr val="0000FF"/>
                </a:solidFill>
                <a:latin typeface="Arial"/>
              </a:rPr>
              <a:t>misprediction penalty</a:t>
            </a:r>
            <a:r>
              <a:rPr lang="en-US" altLang="zh-CN" sz="3200">
                <a:latin typeface="Arial"/>
              </a:rPr>
              <a:t> )</a:t>
            </a:r>
          </a:p>
          <a:p>
            <a:pPr eaLnBrk="1" hangingPunct="1"/>
            <a:endParaRPr lang="en-US" altLang="zh-CN" sz="3200"/>
          </a:p>
          <a:p>
            <a:pPr eaLnBrk="1" hangingPunct="1"/>
            <a:r>
              <a:rPr lang="en-US" altLang="zh-CN" sz="3200">
                <a:latin typeface="Arial"/>
              </a:rPr>
              <a:t>Predict </a:t>
            </a:r>
            <a:r>
              <a:rPr lang="en-US" altLang="zh-CN" sz="3200">
                <a:solidFill>
                  <a:srgbClr val="0000FF"/>
                </a:solidFill>
                <a:latin typeface="Arial"/>
              </a:rPr>
              <a:t>according to statistics</a:t>
            </a:r>
            <a:r>
              <a:rPr lang="en-US" altLang="zh-CN" sz="3200">
                <a:latin typeface="Arial"/>
              </a:rPr>
              <a:t>: (predict taken)</a:t>
            </a:r>
          </a:p>
          <a:p>
            <a:pPr lvl="1" eaLnBrk="1" hangingPunct="1"/>
            <a:r>
              <a:rPr lang="en-US" altLang="zh-CN" sz="3200">
                <a:latin typeface="Arial"/>
              </a:rPr>
              <a:t>Mispredition:  9% ~ 59%, average  34%</a:t>
            </a:r>
          </a:p>
          <a:p>
            <a:pPr eaLnBrk="1" hangingPunct="1">
              <a:buFont typeface="Wingdings" panose="05000000000000000000" pitchFamily="2" charset="2"/>
              <a:buNone/>
            </a:pPr>
            <a:endParaRPr lang="en-US" altLang="zh-CN" sz="3200"/>
          </a:p>
        </p:txBody>
      </p:sp>
    </p:spTree>
  </p:cSld>
  <p:clrMapOvr>
    <a:masterClrMapping/>
  </p:clrMapOvr>
  <p:transition spd="slow">
    <p:pull dir="ru"/>
  </p:transition>
</p:sld>
</file>

<file path=ppt/slides/slide4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2"/>
          <p:cNvSpPr>
            <a:spLocks noGrp="1" noRot="1" noChangeArrowheads="1"/>
          </p:cNvSpPr>
          <p:nvPr>
            <p:ph type="title"/>
          </p:nvPr>
        </p:nvSpPr>
        <p:spPr/>
        <p:txBody>
          <a:bodyPr/>
          <a:lstStyle/>
          <a:p>
            <a:pPr eaLnBrk="1" hangingPunct="1"/>
            <a:r>
              <a:rPr lang="en-US" altLang="en-US" sz="3600">
                <a:latin typeface="Arial"/>
              </a:rPr>
              <a:t>6</a:t>
            </a:r>
            <a:r>
              <a:rPr lang="en-US" altLang="zh-CN" sz="3600">
                <a:latin typeface="Arial"/>
              </a:rPr>
              <a:t>.</a:t>
            </a:r>
            <a:r>
              <a:rPr lang="en-US" altLang="en-US" sz="4000">
                <a:latin typeface="Arial"/>
              </a:rPr>
              <a:t> </a:t>
            </a:r>
            <a:r>
              <a:rPr lang="en-US" altLang="en-US" sz="3600">
                <a:latin typeface="Arial"/>
              </a:rPr>
              <a:t>Integrated Instruction Fetch Units</a:t>
            </a:r>
            <a:endParaRPr lang="en-US" altLang="zh-CN" sz="3600"/>
          </a:p>
        </p:txBody>
      </p:sp>
      <p:sp>
        <p:nvSpPr>
          <p:cNvPr id="60419" name="Rectangle 3"/>
          <p:cNvSpPr>
            <a:spLocks noGrp="1" noRot="1" noChangeArrowheads="1"/>
          </p:cNvSpPr>
          <p:nvPr>
            <p:ph idx="1"/>
          </p:nvPr>
        </p:nvSpPr>
        <p:spPr/>
        <p:txBody>
          <a:bodyPr/>
          <a:lstStyle/>
          <a:p>
            <a:pPr eaLnBrk="1" hangingPunct="1"/>
            <a:r>
              <a:rPr lang="en-US" altLang="zh-CN" sz="2800">
                <a:latin typeface="Arial" panose="030F0702030302020204" pitchFamily="66" charset="0"/>
              </a:rPr>
              <a:t>Increasing the number of instructions executed per clock, instruction fetch will become an significant bottleneck.</a:t>
            </a:r>
          </a:p>
          <a:p>
            <a:pPr eaLnBrk="1" hangingPunct="1"/>
            <a:r>
              <a:rPr lang="en-US" altLang="zh-CN" sz="2800">
                <a:solidFill>
                  <a:srgbClr val="0000FF"/>
                </a:solidFill>
                <a:latin typeface="Arial" panose="030F0702030302020204" pitchFamily="66" charset="0"/>
              </a:rPr>
              <a:t>Integrated instruction fetch unit:</a:t>
            </a:r>
          </a:p>
          <a:p>
            <a:pPr lvl="1" eaLnBrk="1" hangingPunct="1"/>
            <a:r>
              <a:rPr lang="en-US" altLang="zh-CN" sz="2800">
                <a:latin typeface="Arial" panose="030F0702030302020204" pitchFamily="66" charset="0"/>
              </a:rPr>
              <a:t>Integrated branch prediction</a:t>
            </a:r>
          </a:p>
          <a:p>
            <a:pPr lvl="1" eaLnBrk="1" hangingPunct="1"/>
            <a:r>
              <a:rPr lang="en-US" altLang="zh-CN" sz="2800">
                <a:latin typeface="Arial" panose="030F0702030302020204" pitchFamily="66" charset="0"/>
              </a:rPr>
              <a:t>Instruction prefetch </a:t>
            </a:r>
          </a:p>
          <a:p>
            <a:pPr lvl="1" eaLnBrk="1" hangingPunct="1">
              <a:buFont typeface="Wingdings" panose="05000000000000000000" pitchFamily="2" charset="2"/>
              <a:buNone/>
            </a:pPr>
            <a:r>
              <a:rPr lang="en-US" altLang="zh-CN" sz="2800">
                <a:latin typeface="Arial" panose="030F0702030302020204" pitchFamily="66" charset="0"/>
              </a:rPr>
              <a:t>  (see P438 hardward prefetch &amp;</a:t>
            </a:r>
          </a:p>
          <a:p>
            <a:pPr lvl="1" eaLnBrk="1" hangingPunct="1">
              <a:buFont typeface="Wingdings" panose="05000000000000000000" pitchFamily="2" charset="2"/>
              <a:buNone/>
            </a:pPr>
            <a:r>
              <a:rPr lang="en-US" altLang="zh-CN" sz="2800">
                <a:latin typeface="Arial" panose="030F0702030302020204" pitchFamily="66" charset="0"/>
              </a:rPr>
              <a:t>      P483  ex. Instruction prefetcher )</a:t>
            </a:r>
          </a:p>
          <a:p>
            <a:pPr lvl="1" eaLnBrk="1" hangingPunct="1"/>
            <a:r>
              <a:rPr lang="en-US" altLang="zh-CN" sz="2800">
                <a:latin typeface="Arial" panose="030F0702030302020204" pitchFamily="66" charset="0"/>
              </a:rPr>
              <a:t>Instruction memory access and buffering</a:t>
            </a:r>
          </a:p>
        </p:txBody>
      </p:sp>
    </p:spTree>
  </p:cSld>
  <p:clrMapOvr>
    <a:masterClrMapping/>
  </p:clrMapOvr>
  <p:transition spd="slow">
    <p:pull dir="ru"/>
  </p:transition>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1442" name="Rectangle 2"/>
          <p:cNvSpPr>
            <a:spLocks noGrp="1" noRot="1" noChangeArrowheads="1"/>
          </p:cNvSpPr>
          <p:nvPr>
            <p:ph type="title"/>
          </p:nvPr>
        </p:nvSpPr>
        <p:spPr>
          <a:xfrm>
            <a:off x="1258888" y="0"/>
            <a:ext cx="7885112" cy="936625"/>
          </a:xfrm>
        </p:spPr>
        <p:txBody>
          <a:bodyPr/>
          <a:lstStyle/>
          <a:p>
            <a:pPr marL="685800" indent="-685800" eaLnBrk="1" hangingPunct="1"/>
            <a:r>
              <a:rPr lang="en-US" altLang="en-US" sz="3600">
                <a:latin typeface="Arial"/>
              </a:rPr>
              <a:t>7</a:t>
            </a:r>
            <a:r>
              <a:rPr lang="zh-CN" altLang="en-US" sz="3600">
                <a:latin typeface="Arial"/>
              </a:rPr>
              <a:t>、</a:t>
            </a:r>
            <a:r>
              <a:rPr lang="en-US" altLang="en-US" sz="4000">
                <a:latin typeface="Arial"/>
              </a:rPr>
              <a:t>Return Address Predictors</a:t>
            </a:r>
            <a:endParaRPr lang="en-US" altLang="zh-CN" sz="4000"/>
          </a:p>
        </p:txBody>
      </p:sp>
      <p:sp>
        <p:nvSpPr>
          <p:cNvPr id="61443" name="Rectangle 3"/>
          <p:cNvSpPr>
            <a:spLocks noGrp="1" noRot="1" noChangeArrowheads="1"/>
          </p:cNvSpPr>
          <p:nvPr>
            <p:ph idx="1"/>
          </p:nvPr>
        </p:nvSpPr>
        <p:spPr>
          <a:xfrm>
            <a:off x="522288" y="1357313"/>
            <a:ext cx="8621712" cy="5184775"/>
          </a:xfrm>
        </p:spPr>
        <p:txBody>
          <a:bodyPr/>
          <a:lstStyle/>
          <a:p>
            <a:pPr eaLnBrk="1" hangingPunct="1"/>
            <a:r>
              <a:rPr lang="en-US" altLang="en-US" sz="3200">
                <a:latin typeface="Arial" panose="030F0702030302020204" pitchFamily="66" charset="0"/>
              </a:rPr>
              <a:t>Technique for predicting indirect jumps, whoes destination address varies at run time. </a:t>
            </a:r>
          </a:p>
          <a:p>
            <a:pPr eaLnBrk="1" hangingPunct="1"/>
            <a:r>
              <a:rPr lang="en-US" altLang="en-US" sz="3200">
                <a:latin typeface="Arial" panose="030F0702030302020204" pitchFamily="66" charset="0"/>
              </a:rPr>
              <a:t>Register Indirect branch hard to predict address</a:t>
            </a:r>
          </a:p>
          <a:p>
            <a:pPr eaLnBrk="1" hangingPunct="1"/>
            <a:r>
              <a:rPr lang="en-US" altLang="en-US" sz="3200">
                <a:latin typeface="Arial" panose="030F0702030302020204" pitchFamily="66" charset="0"/>
              </a:rPr>
              <a:t>SPEC89</a:t>
            </a:r>
            <a:r>
              <a:rPr lang="en-US" altLang="zh-CN" sz="3200">
                <a:latin typeface="Arial" panose="030F0702030302020204" pitchFamily="66" charset="0"/>
              </a:rPr>
              <a:t>:</a:t>
            </a:r>
            <a:r>
              <a:rPr lang="en-US" altLang="en-US" sz="3200">
                <a:latin typeface="Arial" panose="030F0702030302020204" pitchFamily="66" charset="0"/>
              </a:rPr>
              <a:t> </a:t>
            </a:r>
            <a:r>
              <a:rPr lang="en-US" altLang="en-US" sz="3200">
                <a:solidFill>
                  <a:srgbClr val="0000FF"/>
                </a:solidFill>
                <a:latin typeface="Arial" panose="030F0702030302020204" pitchFamily="66" charset="0"/>
              </a:rPr>
              <a:t>procedure return</a:t>
            </a:r>
            <a:r>
              <a:rPr lang="en-US" altLang="zh-CN" sz="3200">
                <a:latin typeface="Arial" panose="030F0702030302020204" pitchFamily="66" charset="0"/>
              </a:rPr>
              <a:t> account for </a:t>
            </a:r>
            <a:r>
              <a:rPr lang="en-US" altLang="en-US" sz="3200">
                <a:latin typeface="Arial" panose="030F0702030302020204" pitchFamily="66" charset="0"/>
              </a:rPr>
              <a:t> 85% </a:t>
            </a:r>
            <a:r>
              <a:rPr lang="en-US" altLang="zh-CN" sz="3200">
                <a:latin typeface="Arial" panose="030F0702030302020204" pitchFamily="66" charset="0"/>
              </a:rPr>
              <a:t> of the indirect jumps.</a:t>
            </a:r>
          </a:p>
          <a:p>
            <a:pPr eaLnBrk="1" hangingPunct="1"/>
            <a:r>
              <a:rPr lang="en-US" altLang="zh-CN" sz="3200">
                <a:latin typeface="Arial" panose="030F0702030302020204" pitchFamily="66" charset="0"/>
              </a:rPr>
              <a:t>Branch-target buffer doesn’t work well for procedure return</a:t>
            </a:r>
            <a:endParaRPr lang="en-US" altLang="en-US" sz="3200">
              <a:latin typeface="Comic Sans MS" panose="030F0702030302020204" pitchFamily="66" charset="0"/>
            </a:endParaRPr>
          </a:p>
        </p:txBody>
      </p:sp>
    </p:spTree>
  </p:cSld>
  <p:clrMapOvr>
    <a:masterClrMapping/>
  </p:clrMapOvr>
  <p:transition spd="slow">
    <p:pull dir="ru"/>
  </p:transition>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2"/>
          <p:cNvSpPr>
            <a:spLocks noGrp="1" noRot="1" noChangeArrowheads="1"/>
          </p:cNvSpPr>
          <p:nvPr>
            <p:ph type="title"/>
          </p:nvPr>
        </p:nvSpPr>
        <p:spPr/>
        <p:txBody>
          <a:bodyPr/>
          <a:lstStyle/>
          <a:p>
            <a:pPr eaLnBrk="1" hangingPunct="1"/>
            <a:r>
              <a:rPr lang="en-US" altLang="zh-CN">
                <a:latin typeface="Arial"/>
              </a:rPr>
              <a:t>Return Addresses Buffer</a:t>
            </a:r>
          </a:p>
        </p:txBody>
      </p:sp>
      <p:sp>
        <p:nvSpPr>
          <p:cNvPr id="62467" name="Rectangle 3"/>
          <p:cNvSpPr>
            <a:spLocks noGrp="1" noRot="1" noChangeArrowheads="1"/>
          </p:cNvSpPr>
          <p:nvPr>
            <p:ph idx="1"/>
          </p:nvPr>
        </p:nvSpPr>
        <p:spPr/>
        <p:txBody>
          <a:bodyPr/>
          <a:lstStyle/>
          <a:p>
            <a:pPr marL="609600" indent="-609600" eaLnBrk="1" hangingPunct="1"/>
            <a:r>
              <a:rPr lang="en-US" altLang="en-US" sz="2800">
                <a:latin typeface="Arial" panose="030F0702030302020204" pitchFamily="66" charset="0"/>
              </a:rPr>
              <a:t>Since stack discipline for procedures, </a:t>
            </a:r>
            <a:r>
              <a:rPr lang="en-US" altLang="en-US" sz="2800">
                <a:solidFill>
                  <a:srgbClr val="0000FF"/>
                </a:solidFill>
                <a:latin typeface="Arial" panose="030F0702030302020204" pitchFamily="66" charset="0"/>
              </a:rPr>
              <a:t>save return address in small buffer that acts like a stack</a:t>
            </a:r>
            <a:r>
              <a:rPr lang="en-US" altLang="en-US" sz="2800">
                <a:latin typeface="Arial" panose="030F0702030302020204" pitchFamily="66" charset="0"/>
              </a:rPr>
              <a:t>: </a:t>
            </a:r>
            <a:endParaRPr lang="en-US" altLang="zh-CN" sz="2800">
              <a:latin typeface="Comic Sans MS" panose="030F0702030302020204" pitchFamily="66" charset="0"/>
            </a:endParaRPr>
          </a:p>
          <a:p>
            <a:pPr marL="990600" lvl="1" indent="-533400" eaLnBrk="1" hangingPunct="1"/>
            <a:r>
              <a:rPr lang="en-US" altLang="en-US" sz="2800">
                <a:latin typeface="Arial" panose="030F0702030302020204" pitchFamily="66" charset="0"/>
              </a:rPr>
              <a:t>Caches the most recent return addresses.</a:t>
            </a:r>
            <a:endParaRPr lang="en-US" altLang="zh-CN" sz="2800">
              <a:latin typeface="Comic Sans MS" panose="030F0702030302020204" pitchFamily="66" charset="0"/>
            </a:endParaRPr>
          </a:p>
          <a:p>
            <a:pPr marL="990600" lvl="1" indent="-533400" eaLnBrk="1" hangingPunct="1"/>
            <a:r>
              <a:rPr lang="en-US" altLang="zh-CN" sz="2800">
                <a:latin typeface="Arial" panose="030F0702030302020204" pitchFamily="66" charset="0"/>
              </a:rPr>
              <a:t>Push return address into stack at a call;</a:t>
            </a:r>
          </a:p>
          <a:p>
            <a:pPr marL="990600" lvl="1" indent="-533400" eaLnBrk="1" hangingPunct="1"/>
            <a:r>
              <a:rPr lang="en-US" altLang="zh-CN" sz="2800">
                <a:latin typeface="Arial" panose="030F0702030302020204" pitchFamily="66" charset="0"/>
              </a:rPr>
              <a:t>pop an address off at a return</a:t>
            </a:r>
          </a:p>
          <a:p>
            <a:pPr marL="990600" lvl="1" indent="-533400" eaLnBrk="1" hangingPunct="1"/>
            <a:endParaRPr lang="en-US" altLang="zh-CN" sz="2800">
              <a:latin typeface="Comic Sans MS" panose="030F0702030302020204" pitchFamily="66" charset="0"/>
            </a:endParaRPr>
          </a:p>
          <a:p>
            <a:pPr marL="609600" indent="-609600" eaLnBrk="1" hangingPunct="1"/>
            <a:r>
              <a:rPr lang="en-US" altLang="zh-CN" sz="2400">
                <a:latin typeface="Arial" panose="030F0702030302020204" pitchFamily="66" charset="0"/>
              </a:rPr>
              <a:t>SPEC benchmark shows a stack with 8-16 entries works quite well. (fig-3.22)</a:t>
            </a:r>
            <a:endParaRPr lang="en-US" altLang="zh-CN" sz="2000"/>
          </a:p>
        </p:txBody>
      </p:sp>
    </p:spTree>
  </p:cSld>
  <p:clrMapOvr>
    <a:masterClrMapping/>
  </p:clrMapOvr>
  <p:transition spd="slow">
    <p:pull dir="ru"/>
  </p:transition>
</p:sld>
</file>

<file path=ppt/slides/slide43.xml><?xml version="1.0" encoding="utf-8"?>
<p:sld xmlns:a="http://schemas.openxmlformats.org/drawingml/2006/main" xmlns:r="http://schemas.openxmlformats.org/officeDocument/2006/relationships" xmlns:p="http://schemas.openxmlformats.org/presentationml/2006/main" showMasterPhAnim="0">
  <p:cSld>
    <p:bg>
      <p:bgPr>
        <a:solidFill>
          <a:srgbClr val="FFFFFF"/>
        </a:solidFill>
        <a:effectLst/>
      </p:bgPr>
    </p:bg>
    <p:spTree>
      <p:nvGrpSpPr>
        <p:cNvPr id="1" name=""/>
        <p:cNvGrpSpPr/>
        <p:nvPr/>
      </p:nvGrpSpPr>
      <p:grpSpPr>
        <a:xfrm>
          <a:off x="0" y="0"/>
          <a:ext cx="0" cy="0"/>
          <a:chOff x="0" y="0"/>
          <a:chExt cx="0" cy="0"/>
        </a:xfrm>
      </p:grpSpPr>
      <p:sp>
        <p:nvSpPr>
          <p:cNvPr id="63490" name="Rectangle 2"/>
          <p:cNvSpPr>
            <a:spLocks noGrp="1" noRot="1" noChangeArrowheads="1"/>
          </p:cNvSpPr>
          <p:nvPr>
            <p:ph type="title"/>
          </p:nvPr>
        </p:nvSpPr>
        <p:spPr>
          <a:xfrm>
            <a:off x="1354138" y="116632"/>
            <a:ext cx="7561262" cy="981075"/>
          </a:xfrm>
          <a:noFill/>
        </p:spPr>
        <p:txBody>
          <a:bodyPr lIns="90488" tIns="44450" rIns="90488" bIns="44450"/>
          <a:lstStyle/>
          <a:p>
            <a:pPr eaLnBrk="1" hangingPunct="1"/>
            <a:r>
              <a:rPr lang="en-US" altLang="en-US" sz="3200" dirty="0">
                <a:latin typeface="Arial"/>
              </a:rPr>
              <a:t>Dynamic Branch Prediction Summary</a:t>
            </a:r>
          </a:p>
        </p:txBody>
      </p:sp>
      <p:sp>
        <p:nvSpPr>
          <p:cNvPr id="92163" name="Rectangle 3"/>
          <p:cNvSpPr>
            <a:spLocks noGrp="1" noRot="1" noChangeArrowheads="1"/>
          </p:cNvSpPr>
          <p:nvPr>
            <p:ph idx="1"/>
          </p:nvPr>
        </p:nvSpPr>
        <p:spPr>
          <a:xfrm>
            <a:off x="457200" y="1097707"/>
            <a:ext cx="8686800" cy="5105400"/>
          </a:xfrm>
        </p:spPr>
        <p:txBody>
          <a:bodyPr lIns="90488" tIns="44450" rIns="90488" bIns="44450"/>
          <a:lstStyle/>
          <a:p>
            <a:pPr marL="285750" indent="-285750" eaLnBrk="1" hangingPunct="1">
              <a:lnSpc>
                <a:spcPct val="90000"/>
              </a:lnSpc>
            </a:pPr>
            <a:r>
              <a:rPr lang="en-US" altLang="en-US" sz="2400" dirty="0">
                <a:latin typeface="Arial" panose="020B0604020202020204" pitchFamily="34" charset="-122"/>
                <a:ea typeface="Arial Unicode MS" panose="020B0604020202020204" pitchFamily="34" charset="-122"/>
                <a:cs typeface="Arial Unicode MS" panose="020B0604020202020204" pitchFamily="34" charset="-122"/>
              </a:rPr>
              <a:t>Prediction becoming important part of scalar execution</a:t>
            </a:r>
          </a:p>
          <a:p>
            <a:pPr marL="285750" indent="-285750" eaLnBrk="1" hangingPunct="1">
              <a:lnSpc>
                <a:spcPct val="90000"/>
              </a:lnSpc>
            </a:pPr>
            <a:r>
              <a:rPr lang="en-US" altLang="en-US" sz="2400" dirty="0">
                <a:latin typeface="Arial" panose="020B0604020202020204" pitchFamily="34" charset="-122"/>
                <a:ea typeface="Arial Unicode MS" panose="020B0604020202020204" pitchFamily="34" charset="-122"/>
                <a:cs typeface="Arial Unicode MS" panose="020B0604020202020204" pitchFamily="34" charset="-122"/>
              </a:rPr>
              <a:t>Branch History Table: 2 bits for loop accuracy</a:t>
            </a:r>
          </a:p>
          <a:p>
            <a:pPr marL="285750" indent="-285750" eaLnBrk="1" hangingPunct="1">
              <a:lnSpc>
                <a:spcPct val="90000"/>
              </a:lnSpc>
            </a:pPr>
            <a:r>
              <a:rPr lang="en-US" altLang="en-US" sz="2400" dirty="0">
                <a:solidFill>
                  <a:srgbClr val="0000FF"/>
                </a:solidFill>
                <a:latin typeface="Arial" panose="020B0604020202020204" pitchFamily="34" charset="-122"/>
                <a:ea typeface="Arial Unicode MS" panose="020B0604020202020204" pitchFamily="34" charset="-122"/>
                <a:cs typeface="Arial Unicode MS" panose="020B0604020202020204" pitchFamily="34" charset="-122"/>
              </a:rPr>
              <a:t>Correlation</a:t>
            </a:r>
            <a:r>
              <a:rPr lang="en-US" altLang="en-US" sz="2400" dirty="0">
                <a:latin typeface="Arial" panose="020B0604020202020204" pitchFamily="34" charset="-122"/>
                <a:ea typeface="Arial Unicode MS" panose="020B0604020202020204" pitchFamily="34" charset="-122"/>
                <a:cs typeface="Arial Unicode MS" panose="020B0604020202020204" pitchFamily="34" charset="-122"/>
              </a:rPr>
              <a:t>: Recently executed branches correlated with next branch.</a:t>
            </a:r>
          </a:p>
          <a:p>
            <a:pPr marL="685800" lvl="1" indent="-228600" eaLnBrk="1" hangingPunct="1">
              <a:lnSpc>
                <a:spcPct val="90000"/>
              </a:lnSpc>
            </a:pPr>
            <a:r>
              <a:rPr lang="en-US" altLang="en-US" sz="2000" dirty="0">
                <a:latin typeface="Arial" panose="020B0604020202020204" pitchFamily="34" charset="-122"/>
                <a:ea typeface="Arial Unicode MS" panose="020B0604020202020204" pitchFamily="34" charset="-122"/>
                <a:cs typeface="Arial Unicode MS" panose="020B0604020202020204" pitchFamily="34" charset="-122"/>
              </a:rPr>
              <a:t>Either different branches</a:t>
            </a:r>
          </a:p>
          <a:p>
            <a:pPr marL="685800" lvl="1" indent="-228600" eaLnBrk="1" hangingPunct="1">
              <a:lnSpc>
                <a:spcPct val="90000"/>
              </a:lnSpc>
            </a:pPr>
            <a:r>
              <a:rPr lang="en-US" altLang="en-US" sz="2000" dirty="0">
                <a:latin typeface="Arial" panose="020B0604020202020204" pitchFamily="34" charset="-122"/>
                <a:ea typeface="Arial Unicode MS" panose="020B0604020202020204" pitchFamily="34" charset="-122"/>
                <a:cs typeface="Arial Unicode MS" panose="020B0604020202020204" pitchFamily="34" charset="-122"/>
              </a:rPr>
              <a:t>Or different executions of same branches</a:t>
            </a:r>
          </a:p>
          <a:p>
            <a:pPr marL="285750" indent="-285750" eaLnBrk="1" hangingPunct="1">
              <a:lnSpc>
                <a:spcPct val="90000"/>
              </a:lnSpc>
            </a:pPr>
            <a:r>
              <a:rPr lang="en-US" altLang="en-US" sz="2400" dirty="0">
                <a:solidFill>
                  <a:srgbClr val="0000FF"/>
                </a:solidFill>
                <a:latin typeface="Arial" panose="020B0604020202020204" pitchFamily="34" charset="-122"/>
                <a:ea typeface="Arial Unicode MS" panose="020B0604020202020204" pitchFamily="34" charset="-122"/>
                <a:cs typeface="Arial Unicode MS" panose="020B0604020202020204" pitchFamily="34" charset="-122"/>
              </a:rPr>
              <a:t>Tournament Predictor</a:t>
            </a:r>
            <a:r>
              <a:rPr lang="en-US" altLang="en-US" sz="2400" dirty="0">
                <a:latin typeface="Arial" panose="020B0604020202020204" pitchFamily="34" charset="-122"/>
                <a:ea typeface="Arial Unicode MS" panose="020B0604020202020204" pitchFamily="34" charset="-122"/>
                <a:cs typeface="Arial Unicode MS" panose="020B0604020202020204" pitchFamily="34" charset="-122"/>
              </a:rPr>
              <a:t>: more resources to competitive solutions and pick between them</a:t>
            </a:r>
          </a:p>
          <a:p>
            <a:pPr marL="285750" indent="-285750">
              <a:lnSpc>
                <a:spcPct val="90000"/>
              </a:lnSpc>
            </a:pPr>
            <a:r>
              <a:rPr lang="en-AU" altLang="zh-CN" dirty="0">
                <a:solidFill>
                  <a:srgbClr val="0000FF"/>
                </a:solidFill>
                <a:latin typeface="Arial" panose="020B0604020202020204" pitchFamily="34" charset="-122"/>
                <a:ea typeface="Arial Unicode MS" panose="020B0604020202020204" pitchFamily="34" charset="-122"/>
                <a:cs typeface="Arial Unicode MS" panose="020B0604020202020204" pitchFamily="34" charset="-122"/>
              </a:rPr>
              <a:t>Tagged Hybrid Predictors</a:t>
            </a:r>
            <a:r>
              <a:rPr lang="en-US" altLang="zh-CN" dirty="0">
                <a:solidFill>
                  <a:srgbClr val="0000FF"/>
                </a:solidFill>
                <a:latin typeface="Arial" panose="020B0604020202020204" pitchFamily="34" charset="-122"/>
                <a:ea typeface="Arial Unicode MS" panose="020B0604020202020204" pitchFamily="34" charset="-122"/>
                <a:cs typeface="Arial Unicode MS" panose="020B0604020202020204" pitchFamily="34" charset="-122"/>
              </a:rPr>
              <a:t>: </a:t>
            </a:r>
            <a:r>
              <a:rPr lang="en-US" altLang="zh-CN" dirty="0">
                <a:latin typeface="Arial" panose="020B0604020202020204" pitchFamily="34" charset="-122"/>
                <a:ea typeface="Arial Unicode MS" panose="020B0604020202020204" pitchFamily="34" charset="-122"/>
                <a:cs typeface="Arial Unicode MS" panose="020B0604020202020204" pitchFamily="34" charset="-122"/>
              </a:rPr>
              <a:t>have predictor for each branch and history</a:t>
            </a:r>
          </a:p>
          <a:p>
            <a:pPr marL="285750" indent="-285750" eaLnBrk="1" hangingPunct="1">
              <a:lnSpc>
                <a:spcPct val="90000"/>
              </a:lnSpc>
            </a:pPr>
            <a:r>
              <a:rPr lang="en-US" altLang="en-US" sz="2400" dirty="0">
                <a:solidFill>
                  <a:srgbClr val="0000FF"/>
                </a:solidFill>
                <a:latin typeface="Arial" panose="020B0604020202020204" pitchFamily="34" charset="-122"/>
                <a:ea typeface="Arial Unicode MS" panose="020B0604020202020204" pitchFamily="34" charset="-122"/>
                <a:cs typeface="Arial Unicode MS" panose="020B0604020202020204" pitchFamily="34" charset="-122"/>
              </a:rPr>
              <a:t>Branch Target Buffer</a:t>
            </a:r>
            <a:r>
              <a:rPr lang="en-US" altLang="en-US" sz="2400" dirty="0">
                <a:latin typeface="Arial" panose="020B0604020202020204" pitchFamily="34" charset="-122"/>
                <a:ea typeface="Arial Unicode MS" panose="020B0604020202020204" pitchFamily="34" charset="-122"/>
                <a:cs typeface="Arial Unicode MS" panose="020B0604020202020204" pitchFamily="34" charset="-122"/>
              </a:rPr>
              <a:t>: include branch address &amp; prediction</a:t>
            </a:r>
          </a:p>
          <a:p>
            <a:pPr marL="285750" indent="-285750" eaLnBrk="1" hangingPunct="1">
              <a:lnSpc>
                <a:spcPct val="90000"/>
              </a:lnSpc>
            </a:pPr>
            <a:r>
              <a:rPr lang="en-US" altLang="en-US" sz="2400" dirty="0">
                <a:latin typeface="Arial" panose="020B0604020202020204" pitchFamily="34" charset="-122"/>
                <a:ea typeface="Arial Unicode MS" panose="020B0604020202020204" pitchFamily="34" charset="-122"/>
                <a:cs typeface="Arial Unicode MS" panose="020B0604020202020204" pitchFamily="34" charset="-122"/>
              </a:rPr>
              <a:t>Predicated Execution can reduce number of branches, number of </a:t>
            </a:r>
            <a:r>
              <a:rPr lang="en-US" altLang="en-US" sz="2400" dirty="0" err="1">
                <a:latin typeface="Arial" panose="020B0604020202020204" pitchFamily="34" charset="-122"/>
                <a:ea typeface="Arial Unicode MS" panose="020B0604020202020204" pitchFamily="34" charset="-122"/>
                <a:cs typeface="Arial Unicode MS" panose="020B0604020202020204" pitchFamily="34" charset="-122"/>
              </a:rPr>
              <a:t>mispredicted</a:t>
            </a:r>
            <a:r>
              <a:rPr lang="en-US" altLang="en-US" sz="2400" dirty="0">
                <a:latin typeface="Arial" panose="020B0604020202020204" pitchFamily="34" charset="-122"/>
                <a:ea typeface="Arial Unicode MS" panose="020B0604020202020204" pitchFamily="34" charset="-122"/>
                <a:cs typeface="Arial Unicode MS" panose="020B0604020202020204" pitchFamily="34" charset="-122"/>
              </a:rPr>
              <a:t> branches</a:t>
            </a:r>
          </a:p>
          <a:p>
            <a:pPr marL="285750" indent="-285750" eaLnBrk="1" hangingPunct="1">
              <a:lnSpc>
                <a:spcPct val="90000"/>
              </a:lnSpc>
            </a:pPr>
            <a:r>
              <a:rPr lang="en-US" altLang="en-US" sz="2400" dirty="0">
                <a:solidFill>
                  <a:srgbClr val="0000FF"/>
                </a:solidFill>
                <a:latin typeface="Arial" panose="020B0604020202020204" pitchFamily="34" charset="-122"/>
                <a:ea typeface="Arial Unicode MS" panose="020B0604020202020204" pitchFamily="34" charset="-122"/>
                <a:cs typeface="Arial Unicode MS" panose="020B0604020202020204" pitchFamily="34" charset="-122"/>
              </a:rPr>
              <a:t>Return address stack</a:t>
            </a:r>
            <a:r>
              <a:rPr lang="en-US" altLang="en-US" sz="2400" dirty="0">
                <a:latin typeface="Arial" panose="020B0604020202020204" pitchFamily="34" charset="-122"/>
                <a:ea typeface="Arial Unicode MS" panose="020B0604020202020204" pitchFamily="34" charset="-122"/>
                <a:cs typeface="Arial Unicode MS" panose="020B0604020202020204" pitchFamily="34" charset="-122"/>
              </a:rPr>
              <a:t> for prediction of indirect jump</a:t>
            </a:r>
            <a:endParaRPr lang="en-US" altLang="en-US" sz="2800" dirty="0">
              <a:latin typeface="Arial Unicode MS" panose="020B0604020202020204" pitchFamily="34" charset="-122"/>
              <a:ea typeface="Arial Unicode MS" panose="020B0604020202020204" pitchFamily="34" charset="-122"/>
              <a:cs typeface="Arial Unicode MS" panose="020B0604020202020204" pitchFamily="34" charset="-122"/>
            </a:endParaRPr>
          </a:p>
        </p:txBody>
      </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9216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92163">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9216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499"/>
                                          </p:stCondLst>
                                        </p:cTn>
                                        <p:tgtEl>
                                          <p:spTgt spid="9216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499"/>
                                          </p:stCondLst>
                                        </p:cTn>
                                        <p:tgtEl>
                                          <p:spTgt spid="92163">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9216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92163">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92163">
                                            <p:txEl>
                                              <p:pRg st="7" end="7"/>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92163">
                                            <p:txEl>
                                              <p:pRg st="8" end="8"/>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499"/>
                                          </p:stCondLst>
                                        </p:cTn>
                                        <p:tgtEl>
                                          <p:spTgt spid="9216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build="p"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8434" name="Rectangle 2"/>
          <p:cNvSpPr>
            <a:spLocks noGrp="1" noRot="1" noChangeArrowheads="1"/>
          </p:cNvSpPr>
          <p:nvPr>
            <p:ph type="title"/>
          </p:nvPr>
        </p:nvSpPr>
        <p:spPr>
          <a:xfrm>
            <a:off x="539552" y="2096852"/>
            <a:ext cx="7561262" cy="981075"/>
          </a:xfrm>
        </p:spPr>
        <p:txBody>
          <a:bodyPr/>
          <a:lstStyle/>
          <a:p>
            <a:pPr algn="ctr" eaLnBrk="1" hangingPunct="1"/>
            <a:r>
              <a:rPr lang="en-US" altLang="zh-CN" dirty="0">
                <a:latin typeface="Arial"/>
              </a:rPr>
              <a:t>Chapter3 ILP</a:t>
            </a:r>
            <a:br>
              <a:rPr lang="en-US" altLang="zh-CN" dirty="0"/>
            </a:br>
            <a:br>
              <a:rPr lang="en-US" altLang="zh-CN" dirty="0"/>
            </a:br>
            <a:r>
              <a:rPr lang="en-US" altLang="zh-CN" dirty="0">
                <a:latin typeface="Arial"/>
              </a:rPr>
              <a:t>  Hardware Based Speculation</a:t>
            </a:r>
          </a:p>
        </p:txBody>
      </p:sp>
    </p:spTree>
    <p:extLst>
      <p:ext uri="{BB962C8B-B14F-4D97-AF65-F5344CB8AC3E}">
        <p14:creationId xmlns:p14="http://schemas.microsoft.com/office/powerpoint/2010/main" val="1985597795"/>
      </p:ext>
    </p:extLst>
  </p:cSld>
  <p:clrMapOvr>
    <a:masterClrMapping/>
  </p:clrMapOvr>
  <p:transition spd="slow">
    <p:pull dir="ru"/>
  </p:transition>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title" idx="4294967295"/>
          </p:nvPr>
        </p:nvSpPr>
        <p:spPr>
          <a:xfrm>
            <a:off x="1582738" y="0"/>
            <a:ext cx="7561262" cy="981075"/>
          </a:xfrm>
          <a:noFill/>
        </p:spPr>
        <p:txBody>
          <a:bodyPr lIns="90487" tIns="44450" rIns="90487" bIns="44450"/>
          <a:lstStyle/>
          <a:p>
            <a:pPr eaLnBrk="1" hangingPunct="1"/>
            <a:r>
              <a:rPr lang="en-US" altLang="zh-CN">
                <a:latin typeface="Arial"/>
              </a:rPr>
              <a:t>Tomasulo Drawbacks</a:t>
            </a:r>
          </a:p>
        </p:txBody>
      </p:sp>
      <p:sp>
        <p:nvSpPr>
          <p:cNvPr id="20483" name="Rectangle 3"/>
          <p:cNvSpPr>
            <a:spLocks noGrp="1" noChangeArrowheads="1"/>
          </p:cNvSpPr>
          <p:nvPr>
            <p:ph type="body" idx="4294967295"/>
          </p:nvPr>
        </p:nvSpPr>
        <p:spPr>
          <a:xfrm>
            <a:off x="533400" y="1214438"/>
            <a:ext cx="8610600" cy="4953000"/>
          </a:xfrm>
          <a:prstGeom prst="rect">
            <a:avLst/>
          </a:prstGeom>
          <a:noFill/>
        </p:spPr>
        <p:txBody>
          <a:bodyPr lIns="90487" tIns="44450" rIns="90487" bIns="44450"/>
          <a:lstStyle/>
          <a:p>
            <a:pPr marL="285750" indent="-285750" eaLnBrk="1" hangingPunct="1">
              <a:lnSpc>
                <a:spcPct val="90000"/>
              </a:lnSpc>
            </a:pPr>
            <a:r>
              <a:rPr lang="en-US" altLang="zh-CN" sz="2800">
                <a:latin typeface="Arial" panose="030F0702030302020204" pitchFamily="66" charset="0"/>
              </a:rPr>
              <a:t>Complexity</a:t>
            </a:r>
          </a:p>
          <a:p>
            <a:pPr marL="685800" lvl="1" indent="-228600" eaLnBrk="1" hangingPunct="1">
              <a:lnSpc>
                <a:spcPct val="90000"/>
              </a:lnSpc>
            </a:pPr>
            <a:r>
              <a:rPr lang="en-US" altLang="zh-CN" sz="2400">
                <a:latin typeface="Arial" panose="030F0702030302020204" pitchFamily="66" charset="0"/>
              </a:rPr>
              <a:t>delays of 360/91, MIPS 10000, Alpha 21264, </a:t>
            </a:r>
            <a:br>
              <a:rPr lang="en-US" altLang="zh-CN" sz="2400">
                <a:latin typeface="Comic Sans MS" panose="030F0702030302020204" pitchFamily="66" charset="0"/>
              </a:rPr>
            </a:br>
            <a:r>
              <a:rPr lang="en-US" altLang="zh-CN" sz="2400">
                <a:latin typeface="Arial" panose="030F0702030302020204" pitchFamily="66" charset="0"/>
              </a:rPr>
              <a:t>IBM PPC 620 in CA:AQA 2/e, but not in silicon!</a:t>
            </a:r>
          </a:p>
          <a:p>
            <a:pPr marL="285750" indent="-285750" eaLnBrk="1" hangingPunct="1">
              <a:lnSpc>
                <a:spcPct val="90000"/>
              </a:lnSpc>
            </a:pPr>
            <a:r>
              <a:rPr lang="en-US" altLang="zh-CN" sz="2800">
                <a:latin typeface="Arial" panose="030F0702030302020204" pitchFamily="66" charset="0"/>
              </a:rPr>
              <a:t>Many associative stores (CDB) at high speed, Performance limited by Common Data Bus</a:t>
            </a:r>
          </a:p>
          <a:p>
            <a:pPr marL="285750" indent="-285750" eaLnBrk="1" hangingPunct="1">
              <a:lnSpc>
                <a:spcPct val="90000"/>
              </a:lnSpc>
            </a:pPr>
            <a:r>
              <a:rPr lang="en-US" altLang="zh-CN" sz="2800">
                <a:solidFill>
                  <a:srgbClr val="FF0000"/>
                </a:solidFill>
                <a:latin typeface="Arial" panose="030F0702030302020204" pitchFamily="66" charset="0"/>
              </a:rPr>
              <a:t>Non-precise interrupts</a:t>
            </a:r>
            <a:r>
              <a:rPr lang="en-US" altLang="zh-CN" sz="2800">
                <a:latin typeface="Arial" panose="030F0702030302020204" pitchFamily="66" charset="0"/>
              </a:rPr>
              <a:t>!</a:t>
            </a:r>
          </a:p>
          <a:p>
            <a:pPr marL="685800" lvl="1" indent="-228600" eaLnBrk="1" hangingPunct="1">
              <a:lnSpc>
                <a:spcPct val="90000"/>
              </a:lnSpc>
            </a:pPr>
            <a:r>
              <a:rPr lang="en-US" altLang="zh-CN" sz="2400">
                <a:latin typeface="Arial" panose="030F0702030302020204" pitchFamily="66" charset="0"/>
              </a:rPr>
              <a:t>We will address this later</a:t>
            </a:r>
          </a:p>
          <a:p>
            <a:pPr marL="285750" indent="-285750" eaLnBrk="1" hangingPunct="1">
              <a:lnSpc>
                <a:spcPct val="90000"/>
              </a:lnSpc>
            </a:pPr>
            <a:r>
              <a:rPr lang="en-US" altLang="zh-CN" sz="2800">
                <a:solidFill>
                  <a:srgbClr val="0000FF"/>
                </a:solidFill>
                <a:latin typeface="Arial" panose="030F0702030302020204" pitchFamily="66" charset="0"/>
              </a:rPr>
              <a:t>Partially overlapped</a:t>
            </a:r>
            <a:r>
              <a:rPr lang="en-US" altLang="en-US" sz="2800">
                <a:solidFill>
                  <a:srgbClr val="0000FF"/>
                </a:solidFill>
                <a:latin typeface="Arial" panose="030F0702030302020204" pitchFamily="66" charset="0"/>
              </a:rPr>
              <a:t> basic blocks </a:t>
            </a:r>
          </a:p>
          <a:p>
            <a:pPr marL="685800" lvl="1" indent="-228600" eaLnBrk="1" hangingPunct="1">
              <a:lnSpc>
                <a:spcPct val="90000"/>
              </a:lnSpc>
            </a:pPr>
            <a:r>
              <a:rPr lang="en-US" altLang="en-US" sz="2400">
                <a:latin typeface="Arial" panose="030F0702030302020204" pitchFamily="66" charset="0"/>
              </a:rPr>
              <a:t>integer units get ahead, beyond </a:t>
            </a:r>
            <a:r>
              <a:rPr lang="en-US" altLang="zh-CN" sz="2400">
                <a:latin typeface="Arial" panose="030F0702030302020204" pitchFamily="66" charset="0"/>
              </a:rPr>
              <a:t>FP operation </a:t>
            </a:r>
          </a:p>
          <a:p>
            <a:pPr marL="685800" lvl="1" indent="-228600" eaLnBrk="1" hangingPunct="1">
              <a:lnSpc>
                <a:spcPct val="90000"/>
              </a:lnSpc>
            </a:pPr>
            <a:r>
              <a:rPr lang="en-US" altLang="zh-CN" sz="2400">
                <a:solidFill>
                  <a:srgbClr val="3333CC"/>
                </a:solidFill>
                <a:latin typeface="Arial" panose="030F0702030302020204" pitchFamily="66" charset="0"/>
                <a:sym typeface="Symbol" panose="05050102010706020507" pitchFamily="18" charset="2"/>
              </a:rPr>
              <a:t>the successor basic block can not start execution  until the branch is resolved</a:t>
            </a:r>
            <a:r>
              <a:rPr lang="en-US" altLang="zh-CN" sz="2400">
                <a:latin typeface="Arial" panose="030F0702030302020204" pitchFamily="66" charset="0"/>
                <a:sym typeface="Symbol" panose="05050102010706020507" pitchFamily="18" charset="2"/>
              </a:rPr>
              <a:t>, in spite of that it can be issued.</a:t>
            </a:r>
          </a:p>
        </p:txBody>
      </p:sp>
    </p:spTree>
    <p:extLst>
      <p:ext uri="{BB962C8B-B14F-4D97-AF65-F5344CB8AC3E}">
        <p14:creationId xmlns:p14="http://schemas.microsoft.com/office/powerpoint/2010/main" val="4013866061"/>
      </p:ext>
    </p:extLst>
  </p:cSld>
  <p:clrMapOvr>
    <a:masterClrMapping/>
  </p:clrMapOvr>
  <p:transition spd="slow">
    <p:pull dir="ru"/>
  </p:transition>
</p:sld>
</file>

<file path=ppt/slides/slide4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530" name="Rectangle 2"/>
          <p:cNvSpPr>
            <a:spLocks noGrp="1" noRot="1" noChangeArrowheads="1"/>
          </p:cNvSpPr>
          <p:nvPr>
            <p:ph type="title"/>
          </p:nvPr>
        </p:nvSpPr>
        <p:spPr>
          <a:xfrm>
            <a:off x="1187450" y="0"/>
            <a:ext cx="7758113" cy="936625"/>
          </a:xfrm>
        </p:spPr>
        <p:txBody>
          <a:bodyPr/>
          <a:lstStyle/>
          <a:p>
            <a:pPr eaLnBrk="1" hangingPunct="1"/>
            <a:r>
              <a:rPr lang="en-US" altLang="zh-CN">
                <a:latin typeface="Arial"/>
              </a:rPr>
              <a:t>Hardward-based Speculation</a:t>
            </a:r>
          </a:p>
        </p:txBody>
      </p:sp>
      <p:sp>
        <p:nvSpPr>
          <p:cNvPr id="22531" name="Rectangle 3"/>
          <p:cNvSpPr>
            <a:spLocks noGrp="1" noRot="1" noChangeArrowheads="1"/>
          </p:cNvSpPr>
          <p:nvPr>
            <p:ph idx="1"/>
          </p:nvPr>
        </p:nvSpPr>
        <p:spPr>
          <a:xfrm>
            <a:off x="592138" y="1384300"/>
            <a:ext cx="8353425" cy="5183188"/>
          </a:xfrm>
        </p:spPr>
        <p:txBody>
          <a:bodyPr/>
          <a:lstStyle/>
          <a:p>
            <a:pPr eaLnBrk="1" hangingPunct="1"/>
            <a:r>
              <a:rPr lang="en-US" altLang="zh-CN" sz="2400">
                <a:latin typeface="Arial" panose="030F0702030302020204" pitchFamily="66" charset="0"/>
              </a:rPr>
              <a:t>Speculating on the outcome of branches and executing the program as if the predictions were correct.</a:t>
            </a:r>
          </a:p>
          <a:p>
            <a:pPr lvl="1" eaLnBrk="1" hangingPunct="1"/>
            <a:r>
              <a:rPr lang="en-US" altLang="zh-CN" sz="2000">
                <a:latin typeface="Arial" panose="030F0702030302020204" pitchFamily="66" charset="0"/>
              </a:rPr>
              <a:t>Need to handle the situation where the speculation is incorrect. </a:t>
            </a:r>
          </a:p>
          <a:p>
            <a:pPr eaLnBrk="1" hangingPunct="1"/>
            <a:r>
              <a:rPr lang="en-US" altLang="zh-CN" sz="2400">
                <a:solidFill>
                  <a:srgbClr val="FF0000"/>
                </a:solidFill>
                <a:latin typeface="Arial" panose="030F0702030302020204" pitchFamily="66" charset="0"/>
              </a:rPr>
              <a:t>Key ideas:</a:t>
            </a:r>
          </a:p>
          <a:p>
            <a:pPr lvl="1" eaLnBrk="1" hangingPunct="1"/>
            <a:r>
              <a:rPr lang="en-US" altLang="zh-CN" sz="2000">
                <a:solidFill>
                  <a:srgbClr val="0000FF"/>
                </a:solidFill>
                <a:latin typeface="Arial" panose="030F0702030302020204" pitchFamily="66" charset="0"/>
              </a:rPr>
              <a:t>Dynamic branch prediction</a:t>
            </a:r>
            <a:r>
              <a:rPr lang="en-US" altLang="zh-CN" sz="2000">
                <a:latin typeface="Arial" panose="030F0702030302020204" pitchFamily="66" charset="0"/>
              </a:rPr>
              <a:t> to choose which instruction to execute</a:t>
            </a:r>
          </a:p>
          <a:p>
            <a:pPr lvl="1" eaLnBrk="1" hangingPunct="1"/>
            <a:r>
              <a:rPr lang="en-US" altLang="zh-CN" sz="2000">
                <a:solidFill>
                  <a:srgbClr val="0000FF"/>
                </a:solidFill>
                <a:latin typeface="Arial" panose="030F0702030302020204" pitchFamily="66" charset="0"/>
              </a:rPr>
              <a:t>Speculation</a:t>
            </a:r>
            <a:r>
              <a:rPr lang="en-US" altLang="zh-CN" sz="2000">
                <a:latin typeface="Arial" panose="030F0702030302020204" pitchFamily="66" charset="0"/>
              </a:rPr>
              <a:t> to allow the execution of instructions before the control dependences are resolved.</a:t>
            </a:r>
          </a:p>
          <a:p>
            <a:pPr lvl="1" eaLnBrk="1" hangingPunct="1"/>
            <a:r>
              <a:rPr lang="en-US" altLang="zh-CN" sz="2000">
                <a:solidFill>
                  <a:srgbClr val="0000FF"/>
                </a:solidFill>
                <a:latin typeface="Arial" panose="030F0702030302020204" pitchFamily="66" charset="0"/>
              </a:rPr>
              <a:t>Dynamic scheduling</a:t>
            </a:r>
            <a:r>
              <a:rPr lang="en-US" altLang="zh-CN" sz="2000">
                <a:latin typeface="Arial" panose="030F0702030302020204" pitchFamily="66" charset="0"/>
              </a:rPr>
              <a:t> to deal with the scheduling of different combinations of basic blocks.</a:t>
            </a:r>
          </a:p>
          <a:p>
            <a:pPr eaLnBrk="1" hangingPunct="1"/>
            <a:r>
              <a:rPr lang="en-US" altLang="zh-CN" sz="2400">
                <a:solidFill>
                  <a:srgbClr val="FF0000"/>
                </a:solidFill>
                <a:latin typeface="Arial" panose="030F0702030302020204" pitchFamily="66" charset="0"/>
              </a:rPr>
              <a:t>Data flow execution:</a:t>
            </a:r>
          </a:p>
          <a:p>
            <a:pPr lvl="1" eaLnBrk="1" hangingPunct="1"/>
            <a:r>
              <a:rPr lang="en-US" altLang="zh-CN" sz="2000">
                <a:latin typeface="Arial" panose="030F0702030302020204" pitchFamily="66" charset="0"/>
              </a:rPr>
              <a:t>Operations execute as soon as their operands are available.</a:t>
            </a:r>
          </a:p>
        </p:txBody>
      </p:sp>
    </p:spTree>
    <p:extLst>
      <p:ext uri="{BB962C8B-B14F-4D97-AF65-F5344CB8AC3E}">
        <p14:creationId xmlns:p14="http://schemas.microsoft.com/office/powerpoint/2010/main" val="2694335046"/>
      </p:ext>
    </p:extLst>
  </p:cSld>
  <p:clrMapOvr>
    <a:masterClrMapping/>
  </p:clrMapOvr>
  <p:transition spd="slow">
    <p:pull dir="ru"/>
  </p:transition>
</p:sld>
</file>

<file path=ppt/slides/slide4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2690" name="Rectangle 2"/>
          <p:cNvSpPr>
            <a:spLocks noGrp="1" noChangeArrowheads="1"/>
          </p:cNvSpPr>
          <p:nvPr>
            <p:ph type="title"/>
          </p:nvPr>
        </p:nvSpPr>
        <p:spPr>
          <a:xfrm>
            <a:off x="1403648" y="187468"/>
            <a:ext cx="8281987" cy="707886"/>
          </a:xfrm>
        </p:spPr>
        <p:txBody>
          <a:bodyPr/>
          <a:lstStyle/>
          <a:p>
            <a:r>
              <a:rPr lang="en-AU" dirty="0">
                <a:latin typeface="Arial"/>
              </a:rPr>
              <a:t>Hardware-Based Speculation</a:t>
            </a:r>
          </a:p>
        </p:txBody>
      </p:sp>
      <p:sp>
        <p:nvSpPr>
          <p:cNvPr id="242691" name="Rectangle 3"/>
          <p:cNvSpPr>
            <a:spLocks noGrp="1" noChangeArrowheads="1"/>
          </p:cNvSpPr>
          <p:nvPr>
            <p:ph type="body" idx="1"/>
          </p:nvPr>
        </p:nvSpPr>
        <p:spPr>
          <a:xfrm>
            <a:off x="539552" y="1124744"/>
            <a:ext cx="8642350" cy="4795837"/>
          </a:xfrm>
        </p:spPr>
        <p:txBody>
          <a:bodyPr/>
          <a:lstStyle/>
          <a:p>
            <a:pPr>
              <a:lnSpc>
                <a:spcPct val="90000"/>
              </a:lnSpc>
            </a:pPr>
            <a:r>
              <a:rPr lang="en-US" sz="2800" dirty="0">
                <a:latin typeface="Arial"/>
              </a:rPr>
              <a:t>Execute instructions along predicted execution paths but only commit the results if prediction was correct</a:t>
            </a:r>
          </a:p>
          <a:p>
            <a:pPr>
              <a:lnSpc>
                <a:spcPct val="90000"/>
              </a:lnSpc>
            </a:pPr>
            <a:endParaRPr lang="en-US" sz="2800" dirty="0"/>
          </a:p>
          <a:p>
            <a:pPr>
              <a:lnSpc>
                <a:spcPct val="90000"/>
              </a:lnSpc>
            </a:pPr>
            <a:r>
              <a:rPr lang="en-US" sz="2800" dirty="0">
                <a:latin typeface="Arial"/>
              </a:rPr>
              <a:t>Instruction commit:  allowing an instruction to update the register file when instruction is no longer speculative</a:t>
            </a:r>
          </a:p>
          <a:p>
            <a:pPr>
              <a:lnSpc>
                <a:spcPct val="90000"/>
              </a:lnSpc>
            </a:pPr>
            <a:endParaRPr lang="en-US" sz="2800" dirty="0"/>
          </a:p>
          <a:p>
            <a:pPr>
              <a:lnSpc>
                <a:spcPct val="90000"/>
              </a:lnSpc>
            </a:pPr>
            <a:r>
              <a:rPr lang="en-US" sz="2800" dirty="0">
                <a:latin typeface="Arial"/>
              </a:rPr>
              <a:t>Need an additional piece of hardware to prevent any irrevocable action until an instruction commits</a:t>
            </a:r>
          </a:p>
          <a:p>
            <a:pPr lvl="1">
              <a:lnSpc>
                <a:spcPct val="90000"/>
              </a:lnSpc>
            </a:pPr>
            <a:r>
              <a:rPr lang="en-US" sz="2400" dirty="0">
                <a:latin typeface="Arial"/>
              </a:rPr>
              <a:t>I.e. updating state or taking an </a:t>
            </a:r>
            <a:r>
              <a:rPr lang="en-US" sz="2400" dirty="0" err="1">
                <a:latin typeface="Arial"/>
              </a:rPr>
              <a:t>executionb</a:t>
            </a:r>
            <a:endParaRPr lang="en-US" sz="2400" dirty="0"/>
          </a:p>
        </p:txBody>
      </p:sp>
    </p:spTree>
    <p:extLst>
      <p:ext uri="{BB962C8B-B14F-4D97-AF65-F5344CB8AC3E}">
        <p14:creationId xmlns:p14="http://schemas.microsoft.com/office/powerpoint/2010/main" val="1101287730"/>
      </p:ext>
    </p:extLst>
  </p:cSld>
  <p:clrMapOvr>
    <a:masterClrMapping/>
  </p:clrMapOvr>
  <p:transition spd="slow">
    <p:pull dir="ru"/>
  </p:transition>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2"/>
          <p:cNvSpPr>
            <a:spLocks noGrp="1" noRot="1" noChangeArrowheads="1"/>
          </p:cNvSpPr>
          <p:nvPr>
            <p:ph type="title"/>
          </p:nvPr>
        </p:nvSpPr>
        <p:spPr/>
        <p:txBody>
          <a:bodyPr/>
          <a:lstStyle/>
          <a:p>
            <a:pPr eaLnBrk="1" hangingPunct="1"/>
            <a:r>
              <a:rPr lang="en-US" altLang="zh-CN" sz="3600">
                <a:solidFill>
                  <a:srgbClr val="FF0000"/>
                </a:solidFill>
                <a:latin typeface="Arial"/>
              </a:rPr>
              <a:t>Speculative execution based on Tomasulo's algorithm</a:t>
            </a:r>
            <a:endParaRPr lang="en-US" altLang="zh-CN" sz="3600" b="1">
              <a:solidFill>
                <a:srgbClr val="FF0000"/>
              </a:solidFill>
            </a:endParaRPr>
          </a:p>
        </p:txBody>
      </p:sp>
      <p:sp>
        <p:nvSpPr>
          <p:cNvPr id="24579" name="Rectangle 3"/>
          <p:cNvSpPr>
            <a:spLocks noGrp="1" noRot="1" noChangeArrowheads="1"/>
          </p:cNvSpPr>
          <p:nvPr>
            <p:ph idx="1"/>
          </p:nvPr>
        </p:nvSpPr>
        <p:spPr>
          <a:xfrm>
            <a:off x="71438" y="1520825"/>
            <a:ext cx="8964612" cy="4575175"/>
          </a:xfrm>
        </p:spPr>
        <p:txBody>
          <a:bodyPr/>
          <a:lstStyle/>
          <a:p>
            <a:pPr eaLnBrk="1" hangingPunct="1"/>
            <a:r>
              <a:rPr lang="en-US" altLang="zh-CN" sz="2400">
                <a:solidFill>
                  <a:srgbClr val="000000"/>
                </a:solidFill>
                <a:latin typeface="Arial" panose="030F0702030302020204" pitchFamily="66" charset="0"/>
              </a:rPr>
              <a:t>Separate the process of completing execution</a:t>
            </a:r>
            <a:r>
              <a:rPr lang="en-US" altLang="zh-CN" sz="2400">
                <a:latin typeface="Arial" panose="030F0702030302020204" pitchFamily="66" charset="0"/>
              </a:rPr>
              <a:t> </a:t>
            </a:r>
            <a:r>
              <a:rPr lang="en-US" altLang="zh-CN" sz="2400">
                <a:solidFill>
                  <a:srgbClr val="000000"/>
                </a:solidFill>
                <a:latin typeface="Arial" panose="030F0702030302020204" pitchFamily="66" charset="0"/>
              </a:rPr>
              <a:t>and the bypassing of results among instructions from</a:t>
            </a:r>
            <a:r>
              <a:rPr lang="en-US" altLang="zh-CN" sz="2400">
                <a:latin typeface="Arial" panose="030F0702030302020204" pitchFamily="66" charset="0"/>
              </a:rPr>
              <a:t> </a:t>
            </a:r>
            <a:r>
              <a:rPr lang="en-US" altLang="zh-CN" sz="2400">
                <a:solidFill>
                  <a:srgbClr val="000000"/>
                </a:solidFill>
                <a:latin typeface="Arial" panose="030F0702030302020204" pitchFamily="66" charset="0"/>
              </a:rPr>
              <a:t>instruction commit</a:t>
            </a:r>
            <a:r>
              <a:rPr lang="en-US" altLang="zh-CN" sz="2400">
                <a:latin typeface="Arial" panose="030F0702030302020204" pitchFamily="66" charset="0"/>
              </a:rPr>
              <a:t> </a:t>
            </a:r>
            <a:r>
              <a:rPr lang="en-US" altLang="zh-CN" sz="2400">
                <a:solidFill>
                  <a:srgbClr val="000000"/>
                </a:solidFill>
                <a:latin typeface="Arial" panose="030F0702030302020204" pitchFamily="66" charset="0"/>
              </a:rPr>
              <a:t>(reg file or memory update).</a:t>
            </a:r>
          </a:p>
          <a:p>
            <a:pPr eaLnBrk="1" hangingPunct="1"/>
            <a:endParaRPr lang="en-US" altLang="zh-CN" sz="2400">
              <a:solidFill>
                <a:srgbClr val="000000"/>
              </a:solidFill>
              <a:latin typeface="Comic Sans MS" panose="030F0702030302020204" pitchFamily="66" charset="0"/>
            </a:endParaRPr>
          </a:p>
          <a:p>
            <a:pPr eaLnBrk="1" hangingPunct="1"/>
            <a:r>
              <a:rPr lang="en-US" altLang="zh-CN" sz="2400">
                <a:solidFill>
                  <a:srgbClr val="000000"/>
                </a:solidFill>
                <a:latin typeface="Arial" panose="030F0702030302020204" pitchFamily="66" charset="0"/>
              </a:rPr>
              <a:t>Allows other (speculative) instructions to execute, but no results are committed until we know the instruction is no longer speculative. </a:t>
            </a:r>
          </a:p>
          <a:p>
            <a:pPr eaLnBrk="1" hangingPunct="1"/>
            <a:endParaRPr lang="en-US" altLang="zh-CN" sz="2400">
              <a:solidFill>
                <a:srgbClr val="000000"/>
              </a:solidFill>
              <a:latin typeface="Comic Sans MS" panose="030F0702030302020204" pitchFamily="66" charset="0"/>
            </a:endParaRPr>
          </a:p>
          <a:p>
            <a:pPr eaLnBrk="1" hangingPunct="1"/>
            <a:r>
              <a:rPr lang="en-US" altLang="zh-CN" sz="2400">
                <a:solidFill>
                  <a:srgbClr val="000000"/>
                </a:solidFill>
                <a:latin typeface="Arial" panose="030F0702030302020204" pitchFamily="66" charset="0"/>
              </a:rPr>
              <a:t>Allow instructions to </a:t>
            </a:r>
            <a:r>
              <a:rPr lang="en-US" altLang="zh-CN" sz="2400">
                <a:solidFill>
                  <a:srgbClr val="FF0000"/>
                </a:solidFill>
                <a:latin typeface="Arial" panose="030F0702030302020204" pitchFamily="66" charset="0"/>
              </a:rPr>
              <a:t>execute out of order</a:t>
            </a:r>
            <a:r>
              <a:rPr lang="en-US" altLang="zh-CN" sz="2400">
                <a:solidFill>
                  <a:srgbClr val="000000"/>
                </a:solidFill>
                <a:latin typeface="Arial" panose="030F0702030302020204" pitchFamily="66" charset="0"/>
              </a:rPr>
              <a:t> but force them to </a:t>
            </a:r>
            <a:r>
              <a:rPr lang="en-US" altLang="zh-CN" sz="2400">
                <a:solidFill>
                  <a:srgbClr val="FF0000"/>
                </a:solidFill>
                <a:latin typeface="Arial" panose="030F0702030302020204" pitchFamily="66" charset="0"/>
              </a:rPr>
              <a:t>commit in order</a:t>
            </a:r>
            <a:r>
              <a:rPr lang="en-US" altLang="zh-CN" sz="2400">
                <a:solidFill>
                  <a:srgbClr val="000000"/>
                </a:solidFill>
                <a:latin typeface="Arial" panose="030F0702030302020204" pitchFamily="66" charset="0"/>
              </a:rPr>
              <a:t>, which helps with handling exceptions properly.</a:t>
            </a:r>
            <a:r>
              <a:rPr lang="en-US" altLang="zh-CN" sz="2400">
                <a:latin typeface="Arial"/>
              </a:rPr>
              <a:t>  </a:t>
            </a:r>
          </a:p>
        </p:txBody>
      </p:sp>
    </p:spTree>
    <p:extLst>
      <p:ext uri="{BB962C8B-B14F-4D97-AF65-F5344CB8AC3E}">
        <p14:creationId xmlns:p14="http://schemas.microsoft.com/office/powerpoint/2010/main" val="992568005"/>
      </p:ext>
    </p:extLst>
  </p:cSld>
  <p:clrMapOvr>
    <a:masterClrMapping/>
  </p:clrMapOvr>
  <p:transition spd="slow">
    <p:pull dir="ru"/>
  </p:transition>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6626" name="Rectangle 2"/>
          <p:cNvSpPr>
            <a:spLocks noGrp="1" noRot="1" noChangeArrowheads="1"/>
          </p:cNvSpPr>
          <p:nvPr>
            <p:ph type="title"/>
          </p:nvPr>
        </p:nvSpPr>
        <p:spPr>
          <a:xfrm>
            <a:off x="1116013" y="44450"/>
            <a:ext cx="7829550" cy="1081088"/>
          </a:xfrm>
        </p:spPr>
        <p:txBody>
          <a:bodyPr/>
          <a:lstStyle/>
          <a:p>
            <a:pPr eaLnBrk="1" hangingPunct="1"/>
            <a:r>
              <a:rPr lang="en-US" altLang="zh-CN" sz="3600">
                <a:latin typeface="Arial"/>
              </a:rPr>
              <a:t>Extend Tomasulo’s Algorithm to handle speculation</a:t>
            </a:r>
          </a:p>
        </p:txBody>
      </p:sp>
      <p:pic>
        <p:nvPicPr>
          <p:cNvPr id="4" name="Picture 2"/>
          <p:cNvPicPr>
            <a:picLocks noChangeAspect="1"/>
          </p:cNvPicPr>
          <p:nvPr/>
        </p:nvPicPr>
        <p:blipFill>
          <a:blip r:embed="rId3"/>
          <a:stretch>
            <a:fillRect/>
          </a:stretch>
        </p:blipFill>
        <p:spPr>
          <a:xfrm>
            <a:off x="1259632" y="1268760"/>
            <a:ext cx="6696744" cy="5381959"/>
          </a:xfrm>
          <a:prstGeom prst="rect">
            <a:avLst/>
          </a:prstGeom>
        </p:spPr>
      </p:pic>
    </p:spTree>
    <p:extLst>
      <p:ext uri="{BB962C8B-B14F-4D97-AF65-F5344CB8AC3E}">
        <p14:creationId xmlns:p14="http://schemas.microsoft.com/office/powerpoint/2010/main" val="928964640"/>
      </p:ext>
    </p:extLst>
  </p:cSld>
  <p:clrMapOvr>
    <a:masterClrMapping/>
  </p:clrMapOvr>
  <p:transition spd="slow">
    <p:pull dir="ru"/>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554" name="Rectangle 2"/>
          <p:cNvSpPr>
            <a:spLocks noGrp="1" noRot="1" noChangeArrowheads="1"/>
          </p:cNvSpPr>
          <p:nvPr>
            <p:ph type="title"/>
          </p:nvPr>
        </p:nvSpPr>
        <p:spPr/>
        <p:txBody>
          <a:bodyPr/>
          <a:lstStyle/>
          <a:p>
            <a:pPr eaLnBrk="1" hangingPunct="1"/>
            <a:r>
              <a:rPr lang="en-US" altLang="zh-CN" sz="3600">
                <a:latin typeface="Arial"/>
              </a:rPr>
              <a:t>Predict </a:t>
            </a:r>
            <a:r>
              <a:rPr lang="en-US" altLang="zh-CN" sz="3600">
                <a:solidFill>
                  <a:srgbClr val="0000FF"/>
                </a:solidFill>
                <a:latin typeface="Arial"/>
              </a:rPr>
              <a:t>based on profile</a:t>
            </a:r>
            <a:r>
              <a:rPr lang="en-US" altLang="zh-CN" sz="3600">
                <a:latin typeface="Arial"/>
              </a:rPr>
              <a:t> information</a:t>
            </a:r>
          </a:p>
        </p:txBody>
      </p:sp>
      <p:pic>
        <p:nvPicPr>
          <p:cNvPr id="23555" name="Picture 4"/>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1042988" y="981075"/>
            <a:ext cx="7056437" cy="4248150"/>
          </a:xfrm>
          <a:noFill/>
        </p:spPr>
      </p:pic>
      <p:sp>
        <p:nvSpPr>
          <p:cNvPr id="23556" name="Text Box 6"/>
          <p:cNvSpPr txBox="1">
            <a:spLocks noChangeArrowheads="1"/>
          </p:cNvSpPr>
          <p:nvPr/>
        </p:nvSpPr>
        <p:spPr bwMode="auto">
          <a:xfrm>
            <a:off x="447675" y="5321300"/>
            <a:ext cx="67119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lgn="ctr">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lvl="1">
              <a:spcBef>
                <a:spcPct val="0"/>
              </a:spcBef>
              <a:buClrTx/>
              <a:buSzTx/>
              <a:buFontTx/>
              <a:buNone/>
            </a:pPr>
            <a:r>
              <a:rPr lang="en-US" altLang="zh-CN" sz="2400" b="0">
                <a:latin typeface="Arial" panose="02020603050405020304" pitchFamily="18" charset="0"/>
              </a:rPr>
              <a:t>Average misprediction rate 9%  for FP programs, </a:t>
            </a:r>
          </a:p>
          <a:p>
            <a:pPr lvl="1">
              <a:spcBef>
                <a:spcPct val="0"/>
              </a:spcBef>
              <a:buClrTx/>
              <a:buSzTx/>
              <a:buFontTx/>
              <a:buNone/>
            </a:pPr>
            <a:r>
              <a:rPr lang="en-US" altLang="zh-CN" sz="2400" b="0">
                <a:latin typeface="Arial" panose="02020603050405020304" pitchFamily="18" charset="0"/>
              </a:rPr>
              <a:t>Average misprediction rate 15% for integer programs</a:t>
            </a:r>
          </a:p>
        </p:txBody>
      </p:sp>
    </p:spTree>
  </p:cSld>
  <p:clrMapOvr>
    <a:masterClrMapping/>
  </p:clrMapOvr>
  <p:transition spd="slow">
    <p:pull dir="ru"/>
  </p:transition>
</p:sld>
</file>

<file path=ppt/slides/slide5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标题 1"/>
          <p:cNvSpPr>
            <a:spLocks noGrp="1"/>
          </p:cNvSpPr>
          <p:nvPr>
            <p:ph type="title"/>
          </p:nvPr>
        </p:nvSpPr>
        <p:spPr/>
        <p:txBody>
          <a:bodyPr/>
          <a:lstStyle/>
          <a:p>
            <a:r>
              <a:rPr lang="en-US" altLang="zh-CN" dirty="0">
                <a:latin typeface="Arial"/>
              </a:rPr>
              <a:t>Review: </a:t>
            </a:r>
            <a:r>
              <a:rPr lang="en-US" altLang="zh-CN" dirty="0" err="1">
                <a:latin typeface="Arial"/>
              </a:rPr>
              <a:t>Tomasulo</a:t>
            </a:r>
            <a:r>
              <a:rPr lang="en-US" altLang="zh-CN" dirty="0">
                <a:latin typeface="Arial"/>
              </a:rPr>
              <a:t> Algorithm</a:t>
            </a:r>
            <a:endParaRPr lang="zh-CN" altLang="en-US" dirty="0"/>
          </a:p>
        </p:txBody>
      </p:sp>
      <p:sp>
        <p:nvSpPr>
          <p:cNvPr id="28675" name="内容占位符 2"/>
          <p:cNvSpPr>
            <a:spLocks noGrp="1"/>
          </p:cNvSpPr>
          <p:nvPr>
            <p:ph idx="1"/>
          </p:nvPr>
        </p:nvSpPr>
        <p:spPr/>
        <p:txBody>
          <a:bodyPr/>
          <a:lstStyle/>
          <a:p>
            <a:endParaRPr lang="zh-CN" altLang="en-US"/>
          </a:p>
        </p:txBody>
      </p:sp>
      <p:grpSp>
        <p:nvGrpSpPr>
          <p:cNvPr id="28676" name="Group 3"/>
          <p:cNvGrpSpPr>
            <a:grpSpLocks/>
          </p:cNvGrpSpPr>
          <p:nvPr/>
        </p:nvGrpSpPr>
        <p:grpSpPr bwMode="auto">
          <a:xfrm>
            <a:off x="0" y="692150"/>
            <a:ext cx="8943975" cy="5661025"/>
            <a:chOff x="0" y="576"/>
            <a:chExt cx="5634" cy="3566"/>
          </a:xfrm>
        </p:grpSpPr>
        <p:grpSp>
          <p:nvGrpSpPr>
            <p:cNvPr id="28677" name="Group 4"/>
            <p:cNvGrpSpPr>
              <a:grpSpLocks/>
            </p:cNvGrpSpPr>
            <p:nvPr/>
          </p:nvGrpSpPr>
          <p:grpSpPr bwMode="auto">
            <a:xfrm>
              <a:off x="0" y="958"/>
              <a:ext cx="5634" cy="3184"/>
              <a:chOff x="54" y="722"/>
              <a:chExt cx="5634" cy="3415"/>
            </a:xfrm>
          </p:grpSpPr>
          <p:grpSp>
            <p:nvGrpSpPr>
              <p:cNvPr id="28680" name="Group 5"/>
              <p:cNvGrpSpPr>
                <a:grpSpLocks/>
              </p:cNvGrpSpPr>
              <p:nvPr/>
            </p:nvGrpSpPr>
            <p:grpSpPr bwMode="auto">
              <a:xfrm>
                <a:off x="457" y="1402"/>
                <a:ext cx="576" cy="768"/>
                <a:chOff x="1872" y="1584"/>
                <a:chExt cx="576" cy="864"/>
              </a:xfrm>
            </p:grpSpPr>
            <p:sp>
              <p:nvSpPr>
                <p:cNvPr id="28742" name="Rectangle 6"/>
                <p:cNvSpPr>
                  <a:spLocks noChangeArrowheads="1"/>
                </p:cNvSpPr>
                <p:nvPr/>
              </p:nvSpPr>
              <p:spPr bwMode="auto">
                <a:xfrm>
                  <a:off x="1872" y="1584"/>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28743" name="Rectangle 7"/>
                <p:cNvSpPr>
                  <a:spLocks noChangeArrowheads="1"/>
                </p:cNvSpPr>
                <p:nvPr/>
              </p:nvSpPr>
              <p:spPr bwMode="auto">
                <a:xfrm>
                  <a:off x="1872" y="1728"/>
                  <a:ext cx="576" cy="145"/>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28744" name="Rectangle 8"/>
                <p:cNvSpPr>
                  <a:spLocks noChangeArrowheads="1"/>
                </p:cNvSpPr>
                <p:nvPr/>
              </p:nvSpPr>
              <p:spPr bwMode="auto">
                <a:xfrm>
                  <a:off x="1872" y="1872"/>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28745" name="Rectangle 9"/>
                <p:cNvSpPr>
                  <a:spLocks noChangeArrowheads="1"/>
                </p:cNvSpPr>
                <p:nvPr/>
              </p:nvSpPr>
              <p:spPr bwMode="auto">
                <a:xfrm>
                  <a:off x="1872" y="2016"/>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28746" name="Rectangle 10"/>
                <p:cNvSpPr>
                  <a:spLocks noChangeArrowheads="1"/>
                </p:cNvSpPr>
                <p:nvPr/>
              </p:nvSpPr>
              <p:spPr bwMode="auto">
                <a:xfrm>
                  <a:off x="1872" y="2160"/>
                  <a:ext cx="576" cy="145"/>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28747" name="Rectangle 11"/>
                <p:cNvSpPr>
                  <a:spLocks noChangeArrowheads="1"/>
                </p:cNvSpPr>
                <p:nvPr/>
              </p:nvSpPr>
              <p:spPr bwMode="auto">
                <a:xfrm>
                  <a:off x="1872" y="2304"/>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sp>
            <p:nvSpPr>
              <p:cNvPr id="28681" name="Line 12"/>
              <p:cNvSpPr>
                <a:spLocks noChangeShapeType="1"/>
              </p:cNvSpPr>
              <p:nvPr/>
            </p:nvSpPr>
            <p:spPr bwMode="auto">
              <a:xfrm>
                <a:off x="697" y="1018"/>
                <a:ext cx="0" cy="384"/>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8682" name="Group 13"/>
              <p:cNvGrpSpPr>
                <a:grpSpLocks/>
              </p:cNvGrpSpPr>
              <p:nvPr/>
            </p:nvGrpSpPr>
            <p:grpSpPr bwMode="auto">
              <a:xfrm>
                <a:off x="2104" y="785"/>
                <a:ext cx="576" cy="768"/>
                <a:chOff x="1872" y="1584"/>
                <a:chExt cx="576" cy="864"/>
              </a:xfrm>
            </p:grpSpPr>
            <p:sp>
              <p:nvSpPr>
                <p:cNvPr id="28736" name="Rectangle 14"/>
                <p:cNvSpPr>
                  <a:spLocks noChangeArrowheads="1"/>
                </p:cNvSpPr>
                <p:nvPr/>
              </p:nvSpPr>
              <p:spPr bwMode="auto">
                <a:xfrm>
                  <a:off x="1872" y="1584"/>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28737" name="Rectangle 15"/>
                <p:cNvSpPr>
                  <a:spLocks noChangeArrowheads="1"/>
                </p:cNvSpPr>
                <p:nvPr/>
              </p:nvSpPr>
              <p:spPr bwMode="auto">
                <a:xfrm>
                  <a:off x="1872" y="1728"/>
                  <a:ext cx="576" cy="145"/>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28738" name="Rectangle 16"/>
                <p:cNvSpPr>
                  <a:spLocks noChangeArrowheads="1"/>
                </p:cNvSpPr>
                <p:nvPr/>
              </p:nvSpPr>
              <p:spPr bwMode="auto">
                <a:xfrm>
                  <a:off x="1872" y="1873"/>
                  <a:ext cx="576" cy="146"/>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28739" name="Rectangle 17"/>
                <p:cNvSpPr>
                  <a:spLocks noChangeArrowheads="1"/>
                </p:cNvSpPr>
                <p:nvPr/>
              </p:nvSpPr>
              <p:spPr bwMode="auto">
                <a:xfrm>
                  <a:off x="1872" y="2016"/>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28740" name="Rectangle 18"/>
                <p:cNvSpPr>
                  <a:spLocks noChangeArrowheads="1"/>
                </p:cNvSpPr>
                <p:nvPr/>
              </p:nvSpPr>
              <p:spPr bwMode="auto">
                <a:xfrm>
                  <a:off x="1872" y="2160"/>
                  <a:ext cx="576" cy="145"/>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28741" name="Rectangle 19"/>
                <p:cNvSpPr>
                  <a:spLocks noChangeArrowheads="1"/>
                </p:cNvSpPr>
                <p:nvPr/>
              </p:nvSpPr>
              <p:spPr bwMode="auto">
                <a:xfrm>
                  <a:off x="1872" y="2305"/>
                  <a:ext cx="576" cy="146"/>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28683" name="Group 20"/>
              <p:cNvGrpSpPr>
                <a:grpSpLocks/>
              </p:cNvGrpSpPr>
              <p:nvPr/>
            </p:nvGrpSpPr>
            <p:grpSpPr bwMode="auto">
              <a:xfrm>
                <a:off x="3256" y="929"/>
                <a:ext cx="1392" cy="512"/>
                <a:chOff x="3456" y="1200"/>
                <a:chExt cx="1392" cy="512"/>
              </a:xfrm>
            </p:grpSpPr>
            <p:sp>
              <p:nvSpPr>
                <p:cNvPr id="28732" name="Rectangle 21"/>
                <p:cNvSpPr>
                  <a:spLocks noChangeArrowheads="1"/>
                </p:cNvSpPr>
                <p:nvPr/>
              </p:nvSpPr>
              <p:spPr bwMode="auto">
                <a:xfrm>
                  <a:off x="3456" y="1200"/>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28733" name="Rectangle 22"/>
                <p:cNvSpPr>
                  <a:spLocks noChangeArrowheads="1"/>
                </p:cNvSpPr>
                <p:nvPr/>
              </p:nvSpPr>
              <p:spPr bwMode="auto">
                <a:xfrm>
                  <a:off x="3456" y="1328"/>
                  <a:ext cx="1392" cy="129"/>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28734" name="Rectangle 23"/>
                <p:cNvSpPr>
                  <a:spLocks noChangeArrowheads="1"/>
                </p:cNvSpPr>
                <p:nvPr/>
              </p:nvSpPr>
              <p:spPr bwMode="auto">
                <a:xfrm>
                  <a:off x="3456" y="1456"/>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28735" name="Rectangle 24"/>
                <p:cNvSpPr>
                  <a:spLocks noChangeArrowheads="1"/>
                </p:cNvSpPr>
                <p:nvPr/>
              </p:nvSpPr>
              <p:spPr bwMode="auto">
                <a:xfrm>
                  <a:off x="3456" y="1584"/>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28684" name="Group 25"/>
              <p:cNvGrpSpPr>
                <a:grpSpLocks/>
              </p:cNvGrpSpPr>
              <p:nvPr/>
            </p:nvGrpSpPr>
            <p:grpSpPr bwMode="auto">
              <a:xfrm>
                <a:off x="4777" y="2122"/>
                <a:ext cx="576" cy="384"/>
                <a:chOff x="3888" y="2064"/>
                <a:chExt cx="576" cy="384"/>
              </a:xfrm>
            </p:grpSpPr>
            <p:sp>
              <p:nvSpPr>
                <p:cNvPr id="28729" name="Rectangle 26"/>
                <p:cNvSpPr>
                  <a:spLocks noChangeArrowheads="1"/>
                </p:cNvSpPr>
                <p:nvPr/>
              </p:nvSpPr>
              <p:spPr bwMode="auto">
                <a:xfrm>
                  <a:off x="3888" y="2064"/>
                  <a:ext cx="576"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28730" name="Rectangle 27"/>
                <p:cNvSpPr>
                  <a:spLocks noChangeArrowheads="1"/>
                </p:cNvSpPr>
                <p:nvPr/>
              </p:nvSpPr>
              <p:spPr bwMode="auto">
                <a:xfrm>
                  <a:off x="3888" y="2189"/>
                  <a:ext cx="576" cy="131"/>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28731" name="Rectangle 28"/>
                <p:cNvSpPr>
                  <a:spLocks noChangeArrowheads="1"/>
                </p:cNvSpPr>
                <p:nvPr/>
              </p:nvSpPr>
              <p:spPr bwMode="auto">
                <a:xfrm>
                  <a:off x="3888" y="2320"/>
                  <a:ext cx="576"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grpSp>
            <p:nvGrpSpPr>
              <p:cNvPr id="28685" name="Group 29"/>
              <p:cNvGrpSpPr>
                <a:grpSpLocks/>
              </p:cNvGrpSpPr>
              <p:nvPr/>
            </p:nvGrpSpPr>
            <p:grpSpPr bwMode="auto">
              <a:xfrm>
                <a:off x="1057" y="2465"/>
                <a:ext cx="1392" cy="384"/>
                <a:chOff x="1536" y="2736"/>
                <a:chExt cx="1392" cy="384"/>
              </a:xfrm>
            </p:grpSpPr>
            <p:sp>
              <p:nvSpPr>
                <p:cNvPr id="28726" name="Rectangle 30"/>
                <p:cNvSpPr>
                  <a:spLocks noChangeArrowheads="1"/>
                </p:cNvSpPr>
                <p:nvPr/>
              </p:nvSpPr>
              <p:spPr bwMode="auto">
                <a:xfrm>
                  <a:off x="1536" y="2736"/>
                  <a:ext cx="1392" cy="128"/>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28727" name="Rectangle 31"/>
                <p:cNvSpPr>
                  <a:spLocks noChangeArrowheads="1"/>
                </p:cNvSpPr>
                <p:nvPr/>
              </p:nvSpPr>
              <p:spPr bwMode="auto">
                <a:xfrm>
                  <a:off x="1536" y="2864"/>
                  <a:ext cx="1392" cy="131"/>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28728" name="Rectangle 32"/>
                <p:cNvSpPr>
                  <a:spLocks noChangeArrowheads="1"/>
                </p:cNvSpPr>
                <p:nvPr/>
              </p:nvSpPr>
              <p:spPr bwMode="auto">
                <a:xfrm>
                  <a:off x="1536" y="2992"/>
                  <a:ext cx="1392" cy="128"/>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sp>
            <p:nvSpPr>
              <p:cNvPr id="28686" name="Rectangle 33"/>
              <p:cNvSpPr>
                <a:spLocks noChangeArrowheads="1"/>
              </p:cNvSpPr>
              <p:nvPr/>
            </p:nvSpPr>
            <p:spPr bwMode="auto">
              <a:xfrm>
                <a:off x="1249" y="2465"/>
                <a:ext cx="480" cy="38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28687" name="Rectangle 34"/>
              <p:cNvSpPr>
                <a:spLocks noChangeArrowheads="1"/>
              </p:cNvSpPr>
              <p:nvPr/>
            </p:nvSpPr>
            <p:spPr bwMode="auto">
              <a:xfrm>
                <a:off x="1417" y="3185"/>
                <a:ext cx="672" cy="192"/>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Arial" panose="020B0604020202020204" pitchFamily="34" charset="0"/>
                  </a:rPr>
                  <a:t>FP adders</a:t>
                </a:r>
              </a:p>
            </p:txBody>
          </p:sp>
          <p:sp>
            <p:nvSpPr>
              <p:cNvPr id="28688" name="Text Box 35"/>
              <p:cNvSpPr txBox="1">
                <a:spLocks noChangeArrowheads="1"/>
              </p:cNvSpPr>
              <p:nvPr/>
            </p:nvSpPr>
            <p:spPr bwMode="auto">
              <a:xfrm>
                <a:off x="690" y="2404"/>
                <a:ext cx="398" cy="4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400">
                    <a:solidFill>
                      <a:srgbClr val="0000FF"/>
                    </a:solidFill>
                    <a:latin typeface="Arial" panose="020B0604020202020204" pitchFamily="34" charset="0"/>
                  </a:rPr>
                  <a:t>Add1</a:t>
                </a:r>
              </a:p>
              <a:p>
                <a:pPr algn="ctr" eaLnBrk="1" hangingPunct="1">
                  <a:spcBef>
                    <a:spcPct val="0"/>
                  </a:spcBef>
                  <a:buClrTx/>
                  <a:buSzTx/>
                  <a:buFontTx/>
                  <a:buNone/>
                </a:pPr>
                <a:r>
                  <a:rPr lang="en-US" altLang="zh-CN" sz="1400">
                    <a:solidFill>
                      <a:srgbClr val="0000FF"/>
                    </a:solidFill>
                    <a:latin typeface="Arial" panose="020B0604020202020204" pitchFamily="34" charset="0"/>
                  </a:rPr>
                  <a:t>Add2</a:t>
                </a:r>
              </a:p>
              <a:p>
                <a:pPr algn="ctr" eaLnBrk="1" hangingPunct="1">
                  <a:lnSpc>
                    <a:spcPct val="90000"/>
                  </a:lnSpc>
                  <a:spcBef>
                    <a:spcPct val="0"/>
                  </a:spcBef>
                  <a:buClrTx/>
                  <a:buSzTx/>
                  <a:buFontTx/>
                  <a:buNone/>
                </a:pPr>
                <a:r>
                  <a:rPr lang="en-US" altLang="zh-CN" sz="1400">
                    <a:solidFill>
                      <a:srgbClr val="0000FF"/>
                    </a:solidFill>
                    <a:latin typeface="Arial" panose="020B0604020202020204" pitchFamily="34" charset="0"/>
                  </a:rPr>
                  <a:t>Add3</a:t>
                </a:r>
              </a:p>
            </p:txBody>
          </p:sp>
          <p:grpSp>
            <p:nvGrpSpPr>
              <p:cNvPr id="28689" name="Group 36"/>
              <p:cNvGrpSpPr>
                <a:grpSpLocks/>
              </p:cNvGrpSpPr>
              <p:nvPr/>
            </p:nvGrpSpPr>
            <p:grpSpPr bwMode="auto">
              <a:xfrm>
                <a:off x="3064" y="2561"/>
                <a:ext cx="1392" cy="240"/>
                <a:chOff x="3312" y="2688"/>
                <a:chExt cx="1392" cy="256"/>
              </a:xfrm>
            </p:grpSpPr>
            <p:sp>
              <p:nvSpPr>
                <p:cNvPr id="28724" name="Rectangle 37"/>
                <p:cNvSpPr>
                  <a:spLocks noChangeArrowheads="1"/>
                </p:cNvSpPr>
                <p:nvPr/>
              </p:nvSpPr>
              <p:spPr bwMode="auto">
                <a:xfrm>
                  <a:off x="3312" y="2688"/>
                  <a:ext cx="1392" cy="128"/>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28725" name="Rectangle 38"/>
                <p:cNvSpPr>
                  <a:spLocks noChangeArrowheads="1"/>
                </p:cNvSpPr>
                <p:nvPr/>
              </p:nvSpPr>
              <p:spPr bwMode="auto">
                <a:xfrm>
                  <a:off x="3312" y="2817"/>
                  <a:ext cx="1392" cy="127"/>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sp>
            <p:nvSpPr>
              <p:cNvPr id="28690" name="Rectangle 39"/>
              <p:cNvSpPr>
                <a:spLocks noChangeArrowheads="1"/>
              </p:cNvSpPr>
              <p:nvPr/>
            </p:nvSpPr>
            <p:spPr bwMode="auto">
              <a:xfrm>
                <a:off x="3256" y="2561"/>
                <a:ext cx="480" cy="24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28691" name="Rectangle 40"/>
              <p:cNvSpPr>
                <a:spLocks noChangeArrowheads="1"/>
              </p:cNvSpPr>
              <p:nvPr/>
            </p:nvSpPr>
            <p:spPr bwMode="auto">
              <a:xfrm>
                <a:off x="3352" y="3185"/>
                <a:ext cx="912" cy="192"/>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Arial" panose="020B0604020202020204" pitchFamily="34" charset="0"/>
                  </a:rPr>
                  <a:t>FP multipliers</a:t>
                </a:r>
              </a:p>
            </p:txBody>
          </p:sp>
          <p:sp>
            <p:nvSpPr>
              <p:cNvPr id="28692" name="Text Box 41"/>
              <p:cNvSpPr txBox="1">
                <a:spLocks noChangeArrowheads="1"/>
              </p:cNvSpPr>
              <p:nvPr/>
            </p:nvSpPr>
            <p:spPr bwMode="auto">
              <a:xfrm>
                <a:off x="2665" y="2544"/>
                <a:ext cx="425" cy="32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0"/>
                  </a:spcBef>
                  <a:buClrTx/>
                  <a:buSzTx/>
                  <a:buFontTx/>
                  <a:buNone/>
                </a:pPr>
                <a:r>
                  <a:rPr lang="en-US" altLang="zh-CN" sz="1400">
                    <a:solidFill>
                      <a:srgbClr val="0000FF"/>
                    </a:solidFill>
                    <a:latin typeface="Arial" panose="020B0604020202020204" pitchFamily="34" charset="0"/>
                  </a:rPr>
                  <a:t>Mult1</a:t>
                </a:r>
              </a:p>
              <a:p>
                <a:pPr algn="ctr" eaLnBrk="1" hangingPunct="1">
                  <a:lnSpc>
                    <a:spcPct val="90000"/>
                  </a:lnSpc>
                  <a:spcBef>
                    <a:spcPct val="0"/>
                  </a:spcBef>
                  <a:buClrTx/>
                  <a:buSzTx/>
                  <a:buFontTx/>
                  <a:buNone/>
                </a:pPr>
                <a:r>
                  <a:rPr lang="en-US" altLang="zh-CN" sz="1400">
                    <a:solidFill>
                      <a:srgbClr val="0000FF"/>
                    </a:solidFill>
                    <a:latin typeface="Arial" panose="020B0604020202020204" pitchFamily="34" charset="0"/>
                  </a:rPr>
                  <a:t>Mult2</a:t>
                </a:r>
              </a:p>
            </p:txBody>
          </p:sp>
          <p:sp>
            <p:nvSpPr>
              <p:cNvPr id="28693" name="Line 42"/>
              <p:cNvSpPr>
                <a:spLocks noChangeShapeType="1"/>
              </p:cNvSpPr>
              <p:nvPr/>
            </p:nvSpPr>
            <p:spPr bwMode="auto">
              <a:xfrm>
                <a:off x="1528" y="2849"/>
                <a:ext cx="0" cy="33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4" name="Line 43"/>
              <p:cNvSpPr>
                <a:spLocks noChangeShapeType="1"/>
              </p:cNvSpPr>
              <p:nvPr/>
            </p:nvSpPr>
            <p:spPr bwMode="auto">
              <a:xfrm>
                <a:off x="1960" y="2849"/>
                <a:ext cx="0" cy="33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5" name="Line 44"/>
              <p:cNvSpPr>
                <a:spLocks noChangeShapeType="1"/>
              </p:cNvSpPr>
              <p:nvPr/>
            </p:nvSpPr>
            <p:spPr bwMode="auto">
              <a:xfrm>
                <a:off x="3496" y="2801"/>
                <a:ext cx="0" cy="38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6" name="Line 45"/>
              <p:cNvSpPr>
                <a:spLocks noChangeShapeType="1"/>
              </p:cNvSpPr>
              <p:nvPr/>
            </p:nvSpPr>
            <p:spPr bwMode="auto">
              <a:xfrm>
                <a:off x="4072" y="2801"/>
                <a:ext cx="0" cy="38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7" name="Freeform 46"/>
              <p:cNvSpPr>
                <a:spLocks/>
              </p:cNvSpPr>
              <p:nvPr/>
            </p:nvSpPr>
            <p:spPr bwMode="auto">
              <a:xfrm>
                <a:off x="1144" y="1553"/>
                <a:ext cx="1248" cy="912"/>
              </a:xfrm>
              <a:custGeom>
                <a:avLst/>
                <a:gdLst>
                  <a:gd name="T0" fmla="*/ 1248 w 1248"/>
                  <a:gd name="T1" fmla="*/ 0 h 912"/>
                  <a:gd name="T2" fmla="*/ 1248 w 1248"/>
                  <a:gd name="T3" fmla="*/ 672 h 912"/>
                  <a:gd name="T4" fmla="*/ 0 w 1248"/>
                  <a:gd name="T5" fmla="*/ 672 h 912"/>
                  <a:gd name="T6" fmla="*/ 0 w 1248"/>
                  <a:gd name="T7" fmla="*/ 912 h 912"/>
                  <a:gd name="T8" fmla="*/ 0 60000 65536"/>
                  <a:gd name="T9" fmla="*/ 0 60000 65536"/>
                  <a:gd name="T10" fmla="*/ 0 60000 65536"/>
                  <a:gd name="T11" fmla="*/ 0 60000 65536"/>
                  <a:gd name="T12" fmla="*/ 0 w 1248"/>
                  <a:gd name="T13" fmla="*/ 0 h 912"/>
                  <a:gd name="T14" fmla="*/ 1248 w 1248"/>
                  <a:gd name="T15" fmla="*/ 912 h 912"/>
                </a:gdLst>
                <a:ahLst/>
                <a:cxnLst>
                  <a:cxn ang="T8">
                    <a:pos x="T0" y="T1"/>
                  </a:cxn>
                  <a:cxn ang="T9">
                    <a:pos x="T2" y="T3"/>
                  </a:cxn>
                  <a:cxn ang="T10">
                    <a:pos x="T4" y="T5"/>
                  </a:cxn>
                  <a:cxn ang="T11">
                    <a:pos x="T6" y="T7"/>
                  </a:cxn>
                </a:cxnLst>
                <a:rect l="T12" t="T13" r="T14" b="T15"/>
                <a:pathLst>
                  <a:path w="1248" h="912">
                    <a:moveTo>
                      <a:pt x="1248" y="0"/>
                    </a:moveTo>
                    <a:lnTo>
                      <a:pt x="1248" y="672"/>
                    </a:lnTo>
                    <a:lnTo>
                      <a:pt x="0" y="672"/>
                    </a:lnTo>
                    <a:lnTo>
                      <a:pt x="0" y="912"/>
                    </a:lnTo>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698" name="Freeform 47"/>
              <p:cNvSpPr>
                <a:spLocks/>
              </p:cNvSpPr>
              <p:nvPr/>
            </p:nvSpPr>
            <p:spPr bwMode="auto">
              <a:xfrm>
                <a:off x="2392" y="2225"/>
                <a:ext cx="768" cy="336"/>
              </a:xfrm>
              <a:custGeom>
                <a:avLst/>
                <a:gdLst>
                  <a:gd name="T0" fmla="*/ 0 w 768"/>
                  <a:gd name="T1" fmla="*/ 0 h 336"/>
                  <a:gd name="T2" fmla="*/ 768 w 768"/>
                  <a:gd name="T3" fmla="*/ 0 h 336"/>
                  <a:gd name="T4" fmla="*/ 768 w 768"/>
                  <a:gd name="T5" fmla="*/ 336 h 336"/>
                  <a:gd name="T6" fmla="*/ 0 60000 65536"/>
                  <a:gd name="T7" fmla="*/ 0 60000 65536"/>
                  <a:gd name="T8" fmla="*/ 0 60000 65536"/>
                  <a:gd name="T9" fmla="*/ 0 w 768"/>
                  <a:gd name="T10" fmla="*/ 0 h 336"/>
                  <a:gd name="T11" fmla="*/ 768 w 768"/>
                  <a:gd name="T12" fmla="*/ 336 h 336"/>
                </a:gdLst>
                <a:ahLst/>
                <a:cxnLst>
                  <a:cxn ang="T6">
                    <a:pos x="T0" y="T1"/>
                  </a:cxn>
                  <a:cxn ang="T7">
                    <a:pos x="T2" y="T3"/>
                  </a:cxn>
                  <a:cxn ang="T8">
                    <a:pos x="T4" y="T5"/>
                  </a:cxn>
                </a:cxnLst>
                <a:rect l="T9" t="T10" r="T11" b="T12"/>
                <a:pathLst>
                  <a:path w="768" h="336">
                    <a:moveTo>
                      <a:pt x="0" y="0"/>
                    </a:moveTo>
                    <a:lnTo>
                      <a:pt x="768" y="0"/>
                    </a:lnTo>
                    <a:lnTo>
                      <a:pt x="768" y="336"/>
                    </a:lnTo>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699" name="Freeform 48"/>
              <p:cNvSpPr>
                <a:spLocks/>
              </p:cNvSpPr>
              <p:nvPr/>
            </p:nvSpPr>
            <p:spPr bwMode="auto">
              <a:xfrm>
                <a:off x="1480" y="1457"/>
                <a:ext cx="1968" cy="1008"/>
              </a:xfrm>
              <a:custGeom>
                <a:avLst/>
                <a:gdLst>
                  <a:gd name="T0" fmla="*/ 1968 w 1968"/>
                  <a:gd name="T1" fmla="*/ 0 h 1008"/>
                  <a:gd name="T2" fmla="*/ 1968 w 1968"/>
                  <a:gd name="T3" fmla="*/ 528 h 1008"/>
                  <a:gd name="T4" fmla="*/ 0 w 1968"/>
                  <a:gd name="T5" fmla="*/ 528 h 1008"/>
                  <a:gd name="T6" fmla="*/ 0 w 1968"/>
                  <a:gd name="T7" fmla="*/ 1008 h 1008"/>
                  <a:gd name="T8" fmla="*/ 0 60000 65536"/>
                  <a:gd name="T9" fmla="*/ 0 60000 65536"/>
                  <a:gd name="T10" fmla="*/ 0 60000 65536"/>
                  <a:gd name="T11" fmla="*/ 0 60000 65536"/>
                  <a:gd name="T12" fmla="*/ 0 w 1968"/>
                  <a:gd name="T13" fmla="*/ 0 h 1008"/>
                  <a:gd name="T14" fmla="*/ 1968 w 1968"/>
                  <a:gd name="T15" fmla="*/ 1008 h 1008"/>
                </a:gdLst>
                <a:ahLst/>
                <a:cxnLst>
                  <a:cxn ang="T8">
                    <a:pos x="T0" y="T1"/>
                  </a:cxn>
                  <a:cxn ang="T9">
                    <a:pos x="T2" y="T3"/>
                  </a:cxn>
                  <a:cxn ang="T10">
                    <a:pos x="T4" y="T5"/>
                  </a:cxn>
                  <a:cxn ang="T11">
                    <a:pos x="T6" y="T7"/>
                  </a:cxn>
                </a:cxnLst>
                <a:rect l="T12" t="T13" r="T14" b="T15"/>
                <a:pathLst>
                  <a:path w="1968" h="1008">
                    <a:moveTo>
                      <a:pt x="1968" y="0"/>
                    </a:moveTo>
                    <a:lnTo>
                      <a:pt x="1968" y="528"/>
                    </a:lnTo>
                    <a:lnTo>
                      <a:pt x="0" y="528"/>
                    </a:lnTo>
                    <a:lnTo>
                      <a:pt x="0" y="1008"/>
                    </a:lnTo>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700" name="Line 49"/>
              <p:cNvSpPr>
                <a:spLocks noChangeShapeType="1"/>
              </p:cNvSpPr>
              <p:nvPr/>
            </p:nvSpPr>
            <p:spPr bwMode="auto">
              <a:xfrm>
                <a:off x="3448" y="1985"/>
                <a:ext cx="1" cy="57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01" name="Line 50"/>
              <p:cNvSpPr>
                <a:spLocks noChangeShapeType="1"/>
              </p:cNvSpPr>
              <p:nvPr/>
            </p:nvSpPr>
            <p:spPr bwMode="auto">
              <a:xfrm>
                <a:off x="3976" y="1457"/>
                <a:ext cx="0" cy="110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02" name="Freeform 51"/>
              <p:cNvSpPr>
                <a:spLocks/>
              </p:cNvSpPr>
              <p:nvPr/>
            </p:nvSpPr>
            <p:spPr bwMode="auto">
              <a:xfrm>
                <a:off x="2064" y="2064"/>
                <a:ext cx="1920" cy="384"/>
              </a:xfrm>
              <a:custGeom>
                <a:avLst/>
                <a:gdLst>
                  <a:gd name="T0" fmla="*/ 1920 w 1920"/>
                  <a:gd name="T1" fmla="*/ 0 h 384"/>
                  <a:gd name="T2" fmla="*/ 0 w 1920"/>
                  <a:gd name="T3" fmla="*/ 0 h 384"/>
                  <a:gd name="T4" fmla="*/ 0 w 1920"/>
                  <a:gd name="T5" fmla="*/ 384 h 384"/>
                  <a:gd name="T6" fmla="*/ 0 60000 65536"/>
                  <a:gd name="T7" fmla="*/ 0 60000 65536"/>
                  <a:gd name="T8" fmla="*/ 0 60000 65536"/>
                  <a:gd name="T9" fmla="*/ 0 w 1920"/>
                  <a:gd name="T10" fmla="*/ 0 h 384"/>
                  <a:gd name="T11" fmla="*/ 1920 w 1920"/>
                  <a:gd name="T12" fmla="*/ 384 h 384"/>
                </a:gdLst>
                <a:ahLst/>
                <a:cxnLst>
                  <a:cxn ang="T6">
                    <a:pos x="T0" y="T1"/>
                  </a:cxn>
                  <a:cxn ang="T7">
                    <a:pos x="T2" y="T3"/>
                  </a:cxn>
                  <a:cxn ang="T8">
                    <a:pos x="T4" y="T5"/>
                  </a:cxn>
                </a:cxnLst>
                <a:rect l="T9" t="T10" r="T11" b="T12"/>
                <a:pathLst>
                  <a:path w="1920" h="384">
                    <a:moveTo>
                      <a:pt x="1920" y="0"/>
                    </a:moveTo>
                    <a:lnTo>
                      <a:pt x="0" y="0"/>
                    </a:lnTo>
                    <a:lnTo>
                      <a:pt x="0" y="384"/>
                    </a:lnTo>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703" name="Freeform 52"/>
              <p:cNvSpPr>
                <a:spLocks/>
              </p:cNvSpPr>
              <p:nvPr/>
            </p:nvSpPr>
            <p:spPr bwMode="auto">
              <a:xfrm>
                <a:off x="3961" y="1786"/>
                <a:ext cx="1104" cy="336"/>
              </a:xfrm>
              <a:custGeom>
                <a:avLst/>
                <a:gdLst>
                  <a:gd name="T0" fmla="*/ 0 w 1008"/>
                  <a:gd name="T1" fmla="*/ 0 h 144"/>
                  <a:gd name="T2" fmla="*/ 2741 w 1008"/>
                  <a:gd name="T3" fmla="*/ 0 h 144"/>
                  <a:gd name="T4" fmla="*/ 2741 w 1008"/>
                  <a:gd name="T5" fmla="*/ 1607249 h 144"/>
                  <a:gd name="T6" fmla="*/ 0 60000 65536"/>
                  <a:gd name="T7" fmla="*/ 0 60000 65536"/>
                  <a:gd name="T8" fmla="*/ 0 60000 65536"/>
                  <a:gd name="T9" fmla="*/ 0 w 1008"/>
                  <a:gd name="T10" fmla="*/ 0 h 144"/>
                  <a:gd name="T11" fmla="*/ 1008 w 1008"/>
                  <a:gd name="T12" fmla="*/ 144 h 144"/>
                </a:gdLst>
                <a:ahLst/>
                <a:cxnLst>
                  <a:cxn ang="T6">
                    <a:pos x="T0" y="T1"/>
                  </a:cxn>
                  <a:cxn ang="T7">
                    <a:pos x="T2" y="T3"/>
                  </a:cxn>
                  <a:cxn ang="T8">
                    <a:pos x="T4" y="T5"/>
                  </a:cxn>
                </a:cxnLst>
                <a:rect l="T9" t="T10" r="T11" b="T12"/>
                <a:pathLst>
                  <a:path w="1008" h="144">
                    <a:moveTo>
                      <a:pt x="0" y="0"/>
                    </a:moveTo>
                    <a:lnTo>
                      <a:pt x="1008" y="0"/>
                    </a:lnTo>
                    <a:lnTo>
                      <a:pt x="1008" y="144"/>
                    </a:lnTo>
                  </a:path>
                </a:pathLst>
              </a:custGeom>
              <a:noFill/>
              <a:ln w="28575">
                <a:solidFill>
                  <a:schemeClr val="tx1"/>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704" name="Line 53"/>
              <p:cNvSpPr>
                <a:spLocks noChangeShapeType="1"/>
              </p:cNvSpPr>
              <p:nvPr/>
            </p:nvSpPr>
            <p:spPr bwMode="auto">
              <a:xfrm>
                <a:off x="5065" y="2506"/>
                <a:ext cx="0" cy="384"/>
              </a:xfrm>
              <a:prstGeom prst="line">
                <a:avLst/>
              </a:prstGeom>
              <a:noFill/>
              <a:ln w="5715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05" name="Text Box 54"/>
              <p:cNvSpPr txBox="1">
                <a:spLocks noChangeArrowheads="1"/>
              </p:cNvSpPr>
              <p:nvPr/>
            </p:nvSpPr>
            <p:spPr bwMode="auto">
              <a:xfrm>
                <a:off x="219" y="770"/>
                <a:ext cx="84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Arial" panose="020B0604020202020204" pitchFamily="34" charset="0"/>
                  </a:rPr>
                  <a:t>From Mem</a:t>
                </a:r>
              </a:p>
            </p:txBody>
          </p:sp>
          <p:sp>
            <p:nvSpPr>
              <p:cNvPr id="28706" name="Text Box 55"/>
              <p:cNvSpPr txBox="1">
                <a:spLocks noChangeArrowheads="1"/>
              </p:cNvSpPr>
              <p:nvPr/>
            </p:nvSpPr>
            <p:spPr bwMode="auto">
              <a:xfrm>
                <a:off x="3420" y="722"/>
                <a:ext cx="989"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Arial" panose="020B0604020202020204" pitchFamily="34" charset="0"/>
                  </a:rPr>
                  <a:t>FP Registers</a:t>
                </a:r>
              </a:p>
            </p:txBody>
          </p:sp>
          <p:sp>
            <p:nvSpPr>
              <p:cNvPr id="28707" name="Text Box 56"/>
              <p:cNvSpPr txBox="1">
                <a:spLocks noChangeArrowheads="1"/>
              </p:cNvSpPr>
              <p:nvPr/>
            </p:nvSpPr>
            <p:spPr bwMode="auto">
              <a:xfrm>
                <a:off x="2346" y="2851"/>
                <a:ext cx="980" cy="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Arial" panose="020B0604020202020204" pitchFamily="34" charset="0"/>
                  </a:rPr>
                  <a:t>Reservation </a:t>
                </a:r>
              </a:p>
              <a:p>
                <a:pPr algn="ctr" eaLnBrk="1" hangingPunct="1">
                  <a:spcBef>
                    <a:spcPct val="0"/>
                  </a:spcBef>
                  <a:buClrTx/>
                  <a:buSzTx/>
                  <a:buFontTx/>
                  <a:buNone/>
                </a:pPr>
                <a:r>
                  <a:rPr lang="en-US" altLang="zh-CN" sz="1800">
                    <a:latin typeface="Arial" panose="020B0604020202020204" pitchFamily="34" charset="0"/>
                  </a:rPr>
                  <a:t>Stations</a:t>
                </a:r>
              </a:p>
            </p:txBody>
          </p:sp>
          <p:sp>
            <p:nvSpPr>
              <p:cNvPr id="28708" name="Line 57"/>
              <p:cNvSpPr>
                <a:spLocks noChangeShapeType="1"/>
              </p:cNvSpPr>
              <p:nvPr/>
            </p:nvSpPr>
            <p:spPr bwMode="auto">
              <a:xfrm flipV="1">
                <a:off x="2233" y="2842"/>
                <a:ext cx="0" cy="768"/>
              </a:xfrm>
              <a:prstGeom prst="line">
                <a:avLst/>
              </a:prstGeom>
              <a:noFill/>
              <a:ln w="38100">
                <a:solidFill>
                  <a:schemeClr val="accent2"/>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28709" name="Group 58"/>
              <p:cNvGrpSpPr>
                <a:grpSpLocks/>
              </p:cNvGrpSpPr>
              <p:nvPr/>
            </p:nvGrpSpPr>
            <p:grpSpPr bwMode="auto">
              <a:xfrm>
                <a:off x="453" y="1162"/>
                <a:ext cx="5235" cy="2640"/>
                <a:chOff x="453" y="1162"/>
                <a:chExt cx="5235" cy="2640"/>
              </a:xfrm>
            </p:grpSpPr>
            <p:sp>
              <p:nvSpPr>
                <p:cNvPr id="28716" name="Line 59"/>
                <p:cNvSpPr>
                  <a:spLocks noChangeShapeType="1"/>
                </p:cNvSpPr>
                <p:nvPr/>
              </p:nvSpPr>
              <p:spPr bwMode="auto">
                <a:xfrm>
                  <a:off x="453" y="3802"/>
                  <a:ext cx="5235" cy="0"/>
                </a:xfrm>
                <a:prstGeom prst="line">
                  <a:avLst/>
                </a:prstGeom>
                <a:noFill/>
                <a:ln w="5715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17" name="Line 60"/>
                <p:cNvSpPr>
                  <a:spLocks noChangeShapeType="1"/>
                </p:cNvSpPr>
                <p:nvPr/>
              </p:nvSpPr>
              <p:spPr bwMode="auto">
                <a:xfrm flipH="1">
                  <a:off x="5353" y="2314"/>
                  <a:ext cx="240" cy="0"/>
                </a:xfrm>
                <a:prstGeom prst="line">
                  <a:avLst/>
                </a:prstGeom>
                <a:noFill/>
                <a:ln w="5715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18" name="Freeform 61"/>
                <p:cNvSpPr>
                  <a:spLocks/>
                </p:cNvSpPr>
                <p:nvPr/>
              </p:nvSpPr>
              <p:spPr bwMode="auto">
                <a:xfrm>
                  <a:off x="4633" y="1162"/>
                  <a:ext cx="960" cy="2640"/>
                </a:xfrm>
                <a:custGeom>
                  <a:avLst/>
                  <a:gdLst>
                    <a:gd name="T0" fmla="*/ 960 w 960"/>
                    <a:gd name="T1" fmla="*/ 5618 h 2448"/>
                    <a:gd name="T2" fmla="*/ 960 w 960"/>
                    <a:gd name="T3" fmla="*/ 0 h 2448"/>
                    <a:gd name="T4" fmla="*/ 0 w 960"/>
                    <a:gd name="T5" fmla="*/ 0 h 2448"/>
                    <a:gd name="T6" fmla="*/ 0 60000 65536"/>
                    <a:gd name="T7" fmla="*/ 0 60000 65536"/>
                    <a:gd name="T8" fmla="*/ 0 60000 65536"/>
                    <a:gd name="T9" fmla="*/ 0 w 960"/>
                    <a:gd name="T10" fmla="*/ 0 h 2448"/>
                    <a:gd name="T11" fmla="*/ 960 w 960"/>
                    <a:gd name="T12" fmla="*/ 2448 h 2448"/>
                  </a:gdLst>
                  <a:ahLst/>
                  <a:cxnLst>
                    <a:cxn ang="T6">
                      <a:pos x="T0" y="T1"/>
                    </a:cxn>
                    <a:cxn ang="T7">
                      <a:pos x="T2" y="T3"/>
                    </a:cxn>
                    <a:cxn ang="T8">
                      <a:pos x="T4" y="T5"/>
                    </a:cxn>
                  </a:cxnLst>
                  <a:rect l="T9" t="T10" r="T11" b="T12"/>
                  <a:pathLst>
                    <a:path w="960" h="2448">
                      <a:moveTo>
                        <a:pt x="960" y="2448"/>
                      </a:moveTo>
                      <a:lnTo>
                        <a:pt x="960" y="0"/>
                      </a:lnTo>
                      <a:lnTo>
                        <a:pt x="0" y="0"/>
                      </a:lnTo>
                    </a:path>
                  </a:pathLst>
                </a:custGeom>
                <a:noFill/>
                <a:ln w="5715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719" name="Line 62"/>
                <p:cNvSpPr>
                  <a:spLocks noChangeShapeType="1"/>
                </p:cNvSpPr>
                <p:nvPr/>
              </p:nvSpPr>
              <p:spPr bwMode="auto">
                <a:xfrm>
                  <a:off x="697" y="2170"/>
                  <a:ext cx="0" cy="1632"/>
                </a:xfrm>
                <a:prstGeom prst="line">
                  <a:avLst/>
                </a:prstGeom>
                <a:noFill/>
                <a:ln w="5715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20" name="Line 63"/>
                <p:cNvSpPr>
                  <a:spLocks noChangeShapeType="1"/>
                </p:cNvSpPr>
                <p:nvPr/>
              </p:nvSpPr>
              <p:spPr bwMode="auto">
                <a:xfrm>
                  <a:off x="3817" y="3370"/>
                  <a:ext cx="0" cy="432"/>
                </a:xfrm>
                <a:prstGeom prst="line">
                  <a:avLst/>
                </a:prstGeom>
                <a:noFill/>
                <a:ln w="5715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21" name="Line 64"/>
                <p:cNvSpPr>
                  <a:spLocks noChangeShapeType="1"/>
                </p:cNvSpPr>
                <p:nvPr/>
              </p:nvSpPr>
              <p:spPr bwMode="auto">
                <a:xfrm>
                  <a:off x="1753" y="3370"/>
                  <a:ext cx="0" cy="432"/>
                </a:xfrm>
                <a:prstGeom prst="line">
                  <a:avLst/>
                </a:prstGeom>
                <a:noFill/>
                <a:ln w="5715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22" name="Line 65"/>
                <p:cNvSpPr>
                  <a:spLocks noChangeShapeType="1"/>
                </p:cNvSpPr>
                <p:nvPr/>
              </p:nvSpPr>
              <p:spPr bwMode="auto">
                <a:xfrm flipV="1">
                  <a:off x="2233" y="2842"/>
                  <a:ext cx="0" cy="960"/>
                </a:xfrm>
                <a:prstGeom prst="line">
                  <a:avLst/>
                </a:prstGeom>
                <a:noFill/>
                <a:ln w="5715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23" name="Line 66"/>
                <p:cNvSpPr>
                  <a:spLocks noChangeShapeType="1"/>
                </p:cNvSpPr>
                <p:nvPr/>
              </p:nvSpPr>
              <p:spPr bwMode="auto">
                <a:xfrm flipV="1">
                  <a:off x="4345" y="2794"/>
                  <a:ext cx="0" cy="1008"/>
                </a:xfrm>
                <a:prstGeom prst="line">
                  <a:avLst/>
                </a:prstGeom>
                <a:noFill/>
                <a:ln w="5715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28710" name="Text Box 67"/>
              <p:cNvSpPr txBox="1">
                <a:spLocks noChangeArrowheads="1"/>
              </p:cNvSpPr>
              <p:nvPr/>
            </p:nvSpPr>
            <p:spPr bwMode="auto">
              <a:xfrm>
                <a:off x="1861" y="3889"/>
                <a:ext cx="180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Arial" panose="020B0604020202020204" pitchFamily="34" charset="0"/>
                  </a:rPr>
                  <a:t>Common Data Bus (CDB)</a:t>
                </a:r>
              </a:p>
            </p:txBody>
          </p:sp>
          <p:sp>
            <p:nvSpPr>
              <p:cNvPr id="28711" name="Text Box 68"/>
              <p:cNvSpPr txBox="1">
                <a:spLocks noChangeArrowheads="1"/>
              </p:cNvSpPr>
              <p:nvPr/>
            </p:nvSpPr>
            <p:spPr bwMode="auto">
              <a:xfrm>
                <a:off x="4706" y="2882"/>
                <a:ext cx="674"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Arial" panose="020B0604020202020204" pitchFamily="34" charset="0"/>
                  </a:rPr>
                  <a:t>To Mem</a:t>
                </a:r>
              </a:p>
            </p:txBody>
          </p:sp>
          <p:sp>
            <p:nvSpPr>
              <p:cNvPr id="28712" name="Text Box 69"/>
              <p:cNvSpPr txBox="1">
                <a:spLocks noChangeArrowheads="1"/>
              </p:cNvSpPr>
              <p:nvPr/>
            </p:nvSpPr>
            <p:spPr bwMode="auto">
              <a:xfrm>
                <a:off x="1513" y="764"/>
                <a:ext cx="554" cy="4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Arial" panose="020B0604020202020204" pitchFamily="34" charset="0"/>
                  </a:rPr>
                  <a:t>FP Op</a:t>
                </a:r>
              </a:p>
              <a:p>
                <a:pPr algn="ctr" eaLnBrk="1" hangingPunct="1">
                  <a:spcBef>
                    <a:spcPct val="0"/>
                  </a:spcBef>
                  <a:buClrTx/>
                  <a:buSzTx/>
                  <a:buFontTx/>
                  <a:buNone/>
                </a:pPr>
                <a:r>
                  <a:rPr lang="en-US" altLang="zh-CN" sz="1800">
                    <a:latin typeface="Arial" panose="020B0604020202020204" pitchFamily="34" charset="0"/>
                  </a:rPr>
                  <a:t>Queue</a:t>
                </a:r>
              </a:p>
            </p:txBody>
          </p:sp>
          <p:sp>
            <p:nvSpPr>
              <p:cNvPr id="28713" name="Text Box 70"/>
              <p:cNvSpPr txBox="1">
                <a:spLocks noChangeArrowheads="1"/>
              </p:cNvSpPr>
              <p:nvPr/>
            </p:nvSpPr>
            <p:spPr bwMode="auto">
              <a:xfrm>
                <a:off x="841" y="1106"/>
                <a:ext cx="1030"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Arial" panose="020B0604020202020204" pitchFamily="34" charset="0"/>
                  </a:rPr>
                  <a:t>Load Buffers</a:t>
                </a:r>
              </a:p>
            </p:txBody>
          </p:sp>
          <p:sp>
            <p:nvSpPr>
              <p:cNvPr id="28714" name="Text Box 71"/>
              <p:cNvSpPr txBox="1">
                <a:spLocks noChangeArrowheads="1"/>
              </p:cNvSpPr>
              <p:nvPr/>
            </p:nvSpPr>
            <p:spPr bwMode="auto">
              <a:xfrm>
                <a:off x="4153" y="1866"/>
                <a:ext cx="648" cy="4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Arial" panose="020B0604020202020204" pitchFamily="34" charset="0"/>
                  </a:rPr>
                  <a:t>Store </a:t>
                </a:r>
              </a:p>
              <a:p>
                <a:pPr algn="ctr" eaLnBrk="1" hangingPunct="1">
                  <a:spcBef>
                    <a:spcPct val="0"/>
                  </a:spcBef>
                  <a:buClrTx/>
                  <a:buSzTx/>
                  <a:buFontTx/>
                  <a:buNone/>
                </a:pPr>
                <a:r>
                  <a:rPr lang="en-US" altLang="zh-CN" sz="1800">
                    <a:latin typeface="Arial" panose="020B0604020202020204" pitchFamily="34" charset="0"/>
                  </a:rPr>
                  <a:t>Buffers</a:t>
                </a:r>
              </a:p>
            </p:txBody>
          </p:sp>
          <p:sp>
            <p:nvSpPr>
              <p:cNvPr id="28715" name="Text Box 72"/>
              <p:cNvSpPr txBox="1">
                <a:spLocks noChangeArrowheads="1"/>
              </p:cNvSpPr>
              <p:nvPr/>
            </p:nvSpPr>
            <p:spPr bwMode="auto">
              <a:xfrm>
                <a:off x="54" y="1363"/>
                <a:ext cx="433" cy="8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lnSpc>
                    <a:spcPct val="90000"/>
                  </a:lnSpc>
                  <a:spcBef>
                    <a:spcPct val="0"/>
                  </a:spcBef>
                  <a:buClrTx/>
                  <a:buSzTx/>
                  <a:buFontTx/>
                  <a:buNone/>
                </a:pPr>
                <a:r>
                  <a:rPr lang="en-US" altLang="zh-CN" sz="1400">
                    <a:solidFill>
                      <a:srgbClr val="0000FF"/>
                    </a:solidFill>
                    <a:latin typeface="Arial" panose="020B0604020202020204" pitchFamily="34" charset="0"/>
                  </a:rPr>
                  <a:t>Load1</a:t>
                </a:r>
              </a:p>
              <a:p>
                <a:pPr algn="ctr" eaLnBrk="1" hangingPunct="1">
                  <a:lnSpc>
                    <a:spcPct val="90000"/>
                  </a:lnSpc>
                  <a:spcBef>
                    <a:spcPct val="0"/>
                  </a:spcBef>
                  <a:buClrTx/>
                  <a:buSzTx/>
                  <a:buFontTx/>
                  <a:buNone/>
                </a:pPr>
                <a:r>
                  <a:rPr lang="en-US" altLang="zh-CN" sz="1400">
                    <a:solidFill>
                      <a:srgbClr val="0000FF"/>
                    </a:solidFill>
                    <a:latin typeface="Arial" panose="020B0604020202020204" pitchFamily="34" charset="0"/>
                  </a:rPr>
                  <a:t>Load2</a:t>
                </a:r>
              </a:p>
              <a:p>
                <a:pPr algn="ctr" eaLnBrk="1" hangingPunct="1">
                  <a:lnSpc>
                    <a:spcPct val="90000"/>
                  </a:lnSpc>
                  <a:spcBef>
                    <a:spcPct val="0"/>
                  </a:spcBef>
                  <a:buClrTx/>
                  <a:buSzTx/>
                  <a:buFontTx/>
                  <a:buNone/>
                </a:pPr>
                <a:r>
                  <a:rPr lang="en-US" altLang="zh-CN" sz="1400">
                    <a:solidFill>
                      <a:srgbClr val="0000FF"/>
                    </a:solidFill>
                    <a:latin typeface="Arial" panose="020B0604020202020204" pitchFamily="34" charset="0"/>
                  </a:rPr>
                  <a:t>Load3</a:t>
                </a:r>
              </a:p>
              <a:p>
                <a:pPr algn="ctr" eaLnBrk="1" hangingPunct="1">
                  <a:lnSpc>
                    <a:spcPct val="90000"/>
                  </a:lnSpc>
                  <a:spcBef>
                    <a:spcPct val="0"/>
                  </a:spcBef>
                  <a:buClrTx/>
                  <a:buSzTx/>
                  <a:buFontTx/>
                  <a:buNone/>
                </a:pPr>
                <a:r>
                  <a:rPr lang="en-US" altLang="zh-CN" sz="1400">
                    <a:solidFill>
                      <a:srgbClr val="0000FF"/>
                    </a:solidFill>
                    <a:latin typeface="Arial" panose="020B0604020202020204" pitchFamily="34" charset="0"/>
                  </a:rPr>
                  <a:t>Load4</a:t>
                </a:r>
              </a:p>
              <a:p>
                <a:pPr algn="ctr" eaLnBrk="1" hangingPunct="1">
                  <a:lnSpc>
                    <a:spcPct val="90000"/>
                  </a:lnSpc>
                  <a:spcBef>
                    <a:spcPct val="0"/>
                  </a:spcBef>
                  <a:buClrTx/>
                  <a:buSzTx/>
                  <a:buFontTx/>
                  <a:buNone/>
                </a:pPr>
                <a:r>
                  <a:rPr lang="en-US" altLang="zh-CN" sz="1400">
                    <a:solidFill>
                      <a:srgbClr val="0000FF"/>
                    </a:solidFill>
                    <a:latin typeface="Arial" panose="020B0604020202020204" pitchFamily="34" charset="0"/>
                  </a:rPr>
                  <a:t>Load5</a:t>
                </a:r>
              </a:p>
              <a:p>
                <a:pPr algn="ctr" eaLnBrk="1" hangingPunct="1">
                  <a:lnSpc>
                    <a:spcPct val="90000"/>
                  </a:lnSpc>
                  <a:spcBef>
                    <a:spcPct val="0"/>
                  </a:spcBef>
                  <a:buClrTx/>
                  <a:buSzTx/>
                  <a:buFontTx/>
                  <a:buNone/>
                </a:pPr>
                <a:r>
                  <a:rPr lang="en-US" altLang="zh-CN" sz="1400">
                    <a:solidFill>
                      <a:srgbClr val="0000FF"/>
                    </a:solidFill>
                    <a:latin typeface="Arial" panose="020B0604020202020204" pitchFamily="34" charset="0"/>
                  </a:rPr>
                  <a:t>Load6</a:t>
                </a:r>
              </a:p>
            </p:txBody>
          </p:sp>
        </p:grpSp>
        <p:sp>
          <p:nvSpPr>
            <p:cNvPr id="28678" name="Text Box 73"/>
            <p:cNvSpPr txBox="1">
              <a:spLocks noChangeArrowheads="1"/>
            </p:cNvSpPr>
            <p:nvPr/>
          </p:nvSpPr>
          <p:spPr bwMode="auto">
            <a:xfrm>
              <a:off x="1488" y="576"/>
              <a:ext cx="1541"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r>
                <a:rPr lang="en-US" altLang="zh-CN" sz="1800">
                  <a:latin typeface="Arial" panose="020B0604020202020204" pitchFamily="34" charset="0"/>
                </a:rPr>
                <a:t>From Intruction unit</a:t>
              </a:r>
            </a:p>
          </p:txBody>
        </p:sp>
        <p:sp>
          <p:nvSpPr>
            <p:cNvPr id="28679" name="Line 74"/>
            <p:cNvSpPr>
              <a:spLocks noChangeShapeType="1"/>
            </p:cNvSpPr>
            <p:nvPr/>
          </p:nvSpPr>
          <p:spPr bwMode="auto">
            <a:xfrm>
              <a:off x="2304" y="768"/>
              <a:ext cx="0" cy="24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spTree>
    <p:extLst>
      <p:ext uri="{BB962C8B-B14F-4D97-AF65-F5344CB8AC3E}">
        <p14:creationId xmlns:p14="http://schemas.microsoft.com/office/powerpoint/2010/main" val="3970548168"/>
      </p:ext>
    </p:extLst>
  </p:cSld>
  <p:clrMapOvr>
    <a:masterClrMapping/>
  </p:clrMapOvr>
  <p:transition spd="slow">
    <p:pull dir="ru"/>
  </p:transition>
</p:sld>
</file>

<file path=ppt/slides/slide5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9698" name="Rectangle 2"/>
          <p:cNvSpPr>
            <a:spLocks noGrp="1" noRot="1" noChangeArrowheads="1"/>
          </p:cNvSpPr>
          <p:nvPr>
            <p:ph type="title"/>
          </p:nvPr>
        </p:nvSpPr>
        <p:spPr>
          <a:xfrm>
            <a:off x="1258888" y="0"/>
            <a:ext cx="7632700" cy="1125538"/>
          </a:xfrm>
        </p:spPr>
        <p:txBody>
          <a:bodyPr/>
          <a:lstStyle/>
          <a:p>
            <a:pPr eaLnBrk="1" hangingPunct="1"/>
            <a:r>
              <a:rPr lang="en-US" altLang="zh-CN" sz="3600">
                <a:latin typeface="Arial"/>
              </a:rPr>
              <a:t>Difference from Tomasulo Algorithm</a:t>
            </a:r>
          </a:p>
        </p:txBody>
      </p:sp>
      <p:sp>
        <p:nvSpPr>
          <p:cNvPr id="29699" name="Rectangle 3"/>
          <p:cNvSpPr>
            <a:spLocks noGrp="1" noRot="1" noChangeArrowheads="1"/>
          </p:cNvSpPr>
          <p:nvPr>
            <p:ph idx="1"/>
          </p:nvPr>
        </p:nvSpPr>
        <p:spPr>
          <a:xfrm>
            <a:off x="323850" y="1527175"/>
            <a:ext cx="8477250" cy="4349750"/>
          </a:xfrm>
        </p:spPr>
        <p:txBody>
          <a:bodyPr/>
          <a:lstStyle/>
          <a:p>
            <a:pPr eaLnBrk="1" hangingPunct="1">
              <a:lnSpc>
                <a:spcPct val="90000"/>
              </a:lnSpc>
            </a:pPr>
            <a:r>
              <a:rPr lang="en-US" altLang="zh-CN" sz="2800">
                <a:solidFill>
                  <a:srgbClr val="FF0000"/>
                </a:solidFill>
                <a:latin typeface="Arial" panose="030F0702030302020204" pitchFamily="66" charset="0"/>
              </a:rPr>
              <a:t>Reorder Buffer</a:t>
            </a:r>
            <a:r>
              <a:rPr lang="en-US" altLang="zh-CN" sz="2800">
                <a:latin typeface="Arial" panose="030F0702030302020204" pitchFamily="66" charset="0"/>
              </a:rPr>
              <a:t> is added</a:t>
            </a:r>
          </a:p>
          <a:p>
            <a:pPr eaLnBrk="1" hangingPunct="1">
              <a:lnSpc>
                <a:spcPct val="90000"/>
              </a:lnSpc>
            </a:pPr>
            <a:r>
              <a:rPr lang="en-US" altLang="zh-CN" sz="2800">
                <a:latin typeface="Arial" panose="030F0702030302020204" pitchFamily="66" charset="0"/>
              </a:rPr>
              <a:t>Eliminate store buffer </a:t>
            </a:r>
            <a:r>
              <a:rPr lang="en-US" altLang="zh-CN" sz="2000">
                <a:latin typeface="Arial" panose="030F0702030302020204" pitchFamily="66" charset="0"/>
              </a:rPr>
              <a:t>(Mem write is ordered in Reorder buffer) </a:t>
            </a:r>
            <a:endParaRPr lang="en-US" altLang="zh-CN" sz="2800">
              <a:latin typeface="Comic Sans MS" panose="030F0702030302020204" pitchFamily="66" charset="0"/>
            </a:endParaRPr>
          </a:p>
          <a:p>
            <a:pPr eaLnBrk="1" hangingPunct="1">
              <a:lnSpc>
                <a:spcPct val="90000"/>
              </a:lnSpc>
            </a:pPr>
            <a:r>
              <a:rPr lang="en-US" altLang="zh-CN" sz="2800">
                <a:solidFill>
                  <a:srgbClr val="3333FF"/>
                </a:solidFill>
                <a:latin typeface="Arial" panose="030F0702030302020204" pitchFamily="66" charset="0"/>
              </a:rPr>
              <a:t>Register renaming is done via </a:t>
            </a:r>
            <a:r>
              <a:rPr lang="en-US" altLang="zh-CN" sz="2800">
                <a:solidFill>
                  <a:srgbClr val="FF0000"/>
                </a:solidFill>
                <a:latin typeface="Arial" panose="030F0702030302020204" pitchFamily="66" charset="0"/>
              </a:rPr>
              <a:t>reorder buffer </a:t>
            </a:r>
            <a:r>
              <a:rPr lang="en-US" altLang="zh-CN" sz="2800">
                <a:latin typeface="Arial" panose="030F0702030302020204" pitchFamily="66" charset="0"/>
              </a:rPr>
              <a:t>instead of reservation station</a:t>
            </a:r>
          </a:p>
          <a:p>
            <a:pPr eaLnBrk="1" hangingPunct="1">
              <a:lnSpc>
                <a:spcPct val="90000"/>
              </a:lnSpc>
            </a:pPr>
            <a:r>
              <a:rPr lang="en-US" altLang="zh-CN" sz="2800">
                <a:latin typeface="Arial" panose="030F0702030302020204" pitchFamily="66" charset="0"/>
              </a:rPr>
              <a:t>Reservation only for storing opcodes and operands during the instruction flying between issue and execution.</a:t>
            </a:r>
          </a:p>
          <a:p>
            <a:pPr eaLnBrk="1" hangingPunct="1">
              <a:lnSpc>
                <a:spcPct val="90000"/>
              </a:lnSpc>
            </a:pPr>
            <a:r>
              <a:rPr lang="en-US" altLang="zh-CN" sz="2800">
                <a:latin typeface="Arial" panose="030F0702030302020204" pitchFamily="66" charset="0"/>
              </a:rPr>
              <a:t>ROB hold the instruction results and supply operands in the interval between completion of instruction execution and instruction commit. </a:t>
            </a:r>
          </a:p>
        </p:txBody>
      </p:sp>
    </p:spTree>
    <p:extLst>
      <p:ext uri="{BB962C8B-B14F-4D97-AF65-F5344CB8AC3E}">
        <p14:creationId xmlns:p14="http://schemas.microsoft.com/office/powerpoint/2010/main" val="381694343"/>
      </p:ext>
    </p:extLst>
  </p:cSld>
  <p:clrMapOvr>
    <a:masterClrMapping/>
  </p:clrMapOvr>
  <p:transition spd="slow">
    <p:pull dir="ru"/>
  </p:transition>
</p:sld>
</file>

<file path=ppt/slides/slide5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746" name="Rectangle 2"/>
          <p:cNvSpPr>
            <a:spLocks noGrp="1" noRot="1" noChangeArrowheads="1"/>
          </p:cNvSpPr>
          <p:nvPr>
            <p:ph type="title"/>
          </p:nvPr>
        </p:nvSpPr>
        <p:spPr/>
        <p:txBody>
          <a:bodyPr/>
          <a:lstStyle/>
          <a:p>
            <a:pPr eaLnBrk="1" hangingPunct="1"/>
            <a:r>
              <a:rPr lang="en-US" altLang="zh-CN">
                <a:latin typeface="Arial"/>
              </a:rPr>
              <a:t>Entry of ROB</a:t>
            </a:r>
          </a:p>
        </p:txBody>
      </p:sp>
      <p:sp>
        <p:nvSpPr>
          <p:cNvPr id="31747" name="Rectangle 3"/>
          <p:cNvSpPr>
            <a:spLocks noGrp="1" noRot="1" noChangeArrowheads="1"/>
          </p:cNvSpPr>
          <p:nvPr>
            <p:ph idx="1"/>
          </p:nvPr>
        </p:nvSpPr>
        <p:spPr>
          <a:xfrm>
            <a:off x="791370" y="1268760"/>
            <a:ext cx="7669062" cy="4795837"/>
          </a:xfrm>
        </p:spPr>
        <p:txBody>
          <a:bodyPr/>
          <a:lstStyle/>
          <a:p>
            <a:pPr eaLnBrk="1" hangingPunct="1"/>
            <a:r>
              <a:rPr lang="en-US" altLang="zh-CN" dirty="0">
                <a:latin typeface="Arial"/>
              </a:rPr>
              <a:t>Instruction type</a:t>
            </a:r>
          </a:p>
          <a:p>
            <a:pPr eaLnBrk="1" hangingPunct="1"/>
            <a:r>
              <a:rPr lang="en-US" altLang="zh-CN" dirty="0">
                <a:latin typeface="Arial"/>
              </a:rPr>
              <a:t>Destination field</a:t>
            </a:r>
          </a:p>
          <a:p>
            <a:pPr eaLnBrk="1" hangingPunct="1"/>
            <a:r>
              <a:rPr lang="en-US" altLang="zh-CN" dirty="0">
                <a:latin typeface="Arial"/>
              </a:rPr>
              <a:t>Value field</a:t>
            </a:r>
          </a:p>
          <a:p>
            <a:pPr eaLnBrk="1" hangingPunct="1"/>
            <a:r>
              <a:rPr lang="en-US" altLang="zh-CN" dirty="0">
                <a:latin typeface="Arial"/>
              </a:rPr>
              <a:t>Ready field</a:t>
            </a:r>
          </a:p>
          <a:p>
            <a:pPr eaLnBrk="1" hangingPunct="1"/>
            <a:endParaRPr lang="en-US" altLang="zh-CN" dirty="0"/>
          </a:p>
          <a:p>
            <a:pPr eaLnBrk="1" hangingPunct="1"/>
            <a:r>
              <a:rPr lang="en-US" altLang="zh-CN" dirty="0">
                <a:latin typeface="Arial"/>
              </a:rPr>
              <a:t>Exception vector</a:t>
            </a:r>
          </a:p>
        </p:txBody>
      </p:sp>
    </p:spTree>
    <p:extLst>
      <p:ext uri="{BB962C8B-B14F-4D97-AF65-F5344CB8AC3E}">
        <p14:creationId xmlns:p14="http://schemas.microsoft.com/office/powerpoint/2010/main" val="346366089"/>
      </p:ext>
    </p:extLst>
  </p:cSld>
  <p:clrMapOvr>
    <a:masterClrMapping/>
  </p:clrMapOvr>
  <p:transition spd="slow">
    <p:pull dir="ru"/>
  </p:transition>
</p:sld>
</file>

<file path=ppt/slides/slide53.xml><?xml version="1.0" encoding="utf-8"?>
<p:sld xmlns:a="http://schemas.openxmlformats.org/drawingml/2006/main" xmlns:r="http://schemas.openxmlformats.org/officeDocument/2006/relationships" xmlns:p="http://schemas.openxmlformats.org/presentationml/2006/main" showMasterPhAnim="0">
  <p:cSld>
    <p:bg>
      <p:bgPr>
        <a:solidFill>
          <a:srgbClr val="FFFFFF"/>
        </a:solidFill>
        <a:effectLst/>
      </p:bgPr>
    </p:bg>
    <p:spTree>
      <p:nvGrpSpPr>
        <p:cNvPr id="1" name=""/>
        <p:cNvGrpSpPr/>
        <p:nvPr/>
      </p:nvGrpSpPr>
      <p:grpSpPr>
        <a:xfrm>
          <a:off x="0" y="0"/>
          <a:ext cx="0" cy="0"/>
          <a:chOff x="0" y="0"/>
          <a:chExt cx="0" cy="0"/>
        </a:xfrm>
      </p:grpSpPr>
      <p:sp>
        <p:nvSpPr>
          <p:cNvPr id="33794" name="Rectangle 2"/>
          <p:cNvSpPr>
            <a:spLocks noGrp="1" noRot="1" noChangeArrowheads="1"/>
          </p:cNvSpPr>
          <p:nvPr>
            <p:ph type="title"/>
          </p:nvPr>
        </p:nvSpPr>
        <p:spPr>
          <a:xfrm>
            <a:off x="1258888" y="44450"/>
            <a:ext cx="8281987" cy="720725"/>
          </a:xfrm>
          <a:noFill/>
        </p:spPr>
        <p:txBody>
          <a:bodyPr lIns="90488" tIns="44450" rIns="90488" bIns="44450"/>
          <a:lstStyle/>
          <a:p>
            <a:pPr eaLnBrk="1" hangingPunct="1"/>
            <a:r>
              <a:rPr lang="en-US" altLang="zh-CN" sz="3200">
                <a:latin typeface="Arial"/>
              </a:rPr>
              <a:t>4 Steps of Speculative Tomasulo Algorithm</a:t>
            </a:r>
          </a:p>
        </p:txBody>
      </p:sp>
      <p:sp>
        <p:nvSpPr>
          <p:cNvPr id="10243" name="Rectangle 3"/>
          <p:cNvSpPr>
            <a:spLocks noGrp="1" noRot="1" noChangeArrowheads="1"/>
          </p:cNvSpPr>
          <p:nvPr>
            <p:ph idx="1"/>
          </p:nvPr>
        </p:nvSpPr>
        <p:spPr>
          <a:xfrm>
            <a:off x="179388" y="908050"/>
            <a:ext cx="8964612" cy="5473700"/>
          </a:xfrm>
        </p:spPr>
        <p:txBody>
          <a:bodyPr lIns="90488" tIns="44450" rIns="90488" bIns="44450"/>
          <a:lstStyle/>
          <a:p>
            <a:pPr marL="285750" indent="-285750" eaLnBrk="1" hangingPunct="1">
              <a:lnSpc>
                <a:spcPct val="90000"/>
              </a:lnSpc>
              <a:buFont typeface="Wingdings" panose="05000000000000000000" pitchFamily="2" charset="2"/>
              <a:buNone/>
            </a:pPr>
            <a:endParaRPr lang="en-US" altLang="zh-CN" sz="2400">
              <a:solidFill>
                <a:srgbClr val="0000FF"/>
              </a:solidFill>
              <a:latin typeface="Comic Sans MS" panose="030F0702030302020204" pitchFamily="66" charset="0"/>
            </a:endParaRPr>
          </a:p>
          <a:p>
            <a:pPr marL="285750" indent="-285750" eaLnBrk="1" hangingPunct="1">
              <a:lnSpc>
                <a:spcPct val="90000"/>
              </a:lnSpc>
              <a:buFont typeface="Wingdings" panose="05000000000000000000" pitchFamily="2" charset="2"/>
              <a:buNone/>
            </a:pPr>
            <a:r>
              <a:rPr lang="en-US" altLang="zh-CN" sz="2400">
                <a:solidFill>
                  <a:srgbClr val="0000FF"/>
                </a:solidFill>
                <a:latin typeface="Arial" panose="030F0702030302020204" pitchFamily="66" charset="0"/>
              </a:rPr>
              <a:t>1.	Issue</a:t>
            </a:r>
            <a:r>
              <a:rPr lang="en-US" altLang="zh-CN" sz="2400">
                <a:latin typeface="Arial" panose="030F0702030302020204" pitchFamily="66" charset="0"/>
              </a:rPr>
              <a:t>—get instruction from FP Op Queue</a:t>
            </a:r>
          </a:p>
          <a:p>
            <a:pPr marL="685800" lvl="1" indent="-228600" eaLnBrk="1" hangingPunct="1">
              <a:lnSpc>
                <a:spcPct val="90000"/>
              </a:lnSpc>
              <a:buFont typeface="Wingdings" panose="05000000000000000000" pitchFamily="2" charset="2"/>
              <a:buNone/>
            </a:pPr>
            <a:r>
              <a:rPr lang="en-US" altLang="zh-CN" sz="2000">
                <a:latin typeface="Arial" panose="030F0702030302020204" pitchFamily="66" charset="0"/>
              </a:rPr>
              <a:t> 	If reservation station </a:t>
            </a:r>
            <a:r>
              <a:rPr lang="en-US" altLang="zh-CN" sz="2000">
                <a:solidFill>
                  <a:srgbClr val="FF0000"/>
                </a:solidFill>
                <a:latin typeface="Arial" panose="030F0702030302020204" pitchFamily="66" charset="0"/>
              </a:rPr>
              <a:t>and reorder buffer slot</a:t>
            </a:r>
            <a:r>
              <a:rPr lang="en-US" altLang="zh-CN" sz="2000">
                <a:latin typeface="Arial" panose="030F0702030302020204" pitchFamily="66" charset="0"/>
              </a:rPr>
              <a:t> free, issue instr &amp; send operands </a:t>
            </a:r>
            <a:r>
              <a:rPr lang="en-US" altLang="zh-CN" sz="2000">
                <a:solidFill>
                  <a:srgbClr val="FF0000"/>
                </a:solidFill>
                <a:latin typeface="Arial" panose="030F0702030302020204" pitchFamily="66" charset="0"/>
              </a:rPr>
              <a:t>&amp; reorder buffer no. for destination</a:t>
            </a:r>
            <a:r>
              <a:rPr lang="en-US" altLang="zh-CN" sz="2000">
                <a:latin typeface="Arial" panose="030F0702030302020204" pitchFamily="66" charset="0"/>
              </a:rPr>
              <a:t> (this stage sometimes called “</a:t>
            </a:r>
            <a:r>
              <a:rPr lang="en-US" altLang="zh-CN" sz="2000">
                <a:solidFill>
                  <a:srgbClr val="3333FF"/>
                </a:solidFill>
                <a:latin typeface="Arial" panose="030F0702030302020204" pitchFamily="66" charset="0"/>
              </a:rPr>
              <a:t>dispatch</a:t>
            </a:r>
            <a:r>
              <a:rPr lang="en-US" altLang="zh-CN" sz="2000">
                <a:latin typeface="Arial" panose="030F0702030302020204" pitchFamily="66" charset="0"/>
              </a:rPr>
              <a:t>”) , update control entries “in use”.</a:t>
            </a:r>
          </a:p>
          <a:p>
            <a:pPr marL="285750" indent="-285750" eaLnBrk="1" hangingPunct="1">
              <a:lnSpc>
                <a:spcPct val="90000"/>
              </a:lnSpc>
              <a:buFont typeface="Wingdings" panose="05000000000000000000" pitchFamily="2" charset="2"/>
              <a:buNone/>
            </a:pPr>
            <a:r>
              <a:rPr lang="en-US" altLang="zh-CN" sz="2400">
                <a:solidFill>
                  <a:srgbClr val="0000FF"/>
                </a:solidFill>
                <a:latin typeface="Arial" panose="030F0702030302020204" pitchFamily="66" charset="0"/>
              </a:rPr>
              <a:t>2.Execution</a:t>
            </a:r>
            <a:r>
              <a:rPr lang="en-US" altLang="zh-CN" sz="2400">
                <a:latin typeface="Arial" panose="030F0702030302020204" pitchFamily="66" charset="0"/>
              </a:rPr>
              <a:t>—operate on operands (EX)</a:t>
            </a:r>
          </a:p>
          <a:p>
            <a:pPr marL="685800" lvl="1" indent="-228600" eaLnBrk="1" hangingPunct="1">
              <a:lnSpc>
                <a:spcPct val="90000"/>
              </a:lnSpc>
              <a:buFont typeface="Wingdings" panose="05000000000000000000" pitchFamily="2" charset="2"/>
              <a:buNone/>
            </a:pPr>
            <a:r>
              <a:rPr lang="en-US" altLang="zh-CN" sz="2000">
                <a:latin typeface="Arial" panose="030F0702030302020204" pitchFamily="66" charset="0"/>
              </a:rPr>
              <a:t> 	When both operands ready then execute; if not ready, watch CDB for result; when both in reservation station, execute; </a:t>
            </a:r>
            <a:r>
              <a:rPr lang="en-US" altLang="zh-CN" sz="2000">
                <a:solidFill>
                  <a:srgbClr val="3333FF"/>
                </a:solidFill>
                <a:latin typeface="Arial" panose="030F0702030302020204" pitchFamily="66" charset="0"/>
              </a:rPr>
              <a:t>checks RAW</a:t>
            </a:r>
            <a:endParaRPr lang="en-US" altLang="zh-CN" sz="2000">
              <a:latin typeface="Comic Sans MS" panose="030F0702030302020204" pitchFamily="66" charset="0"/>
            </a:endParaRPr>
          </a:p>
          <a:p>
            <a:pPr marL="285750" indent="-285750" eaLnBrk="1" hangingPunct="1">
              <a:lnSpc>
                <a:spcPct val="90000"/>
              </a:lnSpc>
              <a:buFont typeface="Wingdings" panose="05000000000000000000" pitchFamily="2" charset="2"/>
              <a:buNone/>
            </a:pPr>
            <a:r>
              <a:rPr lang="en-US" altLang="zh-CN" sz="2400">
                <a:solidFill>
                  <a:srgbClr val="0000FF"/>
                </a:solidFill>
                <a:latin typeface="Arial" panose="030F0702030302020204" pitchFamily="66" charset="0"/>
              </a:rPr>
              <a:t>3.Write result</a:t>
            </a:r>
            <a:r>
              <a:rPr lang="en-US" altLang="zh-CN" sz="2400">
                <a:latin typeface="Arial" panose="030F0702030302020204" pitchFamily="66" charset="0"/>
              </a:rPr>
              <a:t>—finish execution (WB)</a:t>
            </a:r>
          </a:p>
          <a:p>
            <a:pPr marL="685800" lvl="1" indent="-228600" eaLnBrk="1" hangingPunct="1">
              <a:lnSpc>
                <a:spcPct val="90000"/>
              </a:lnSpc>
              <a:buFont typeface="Wingdings" panose="05000000000000000000" pitchFamily="2" charset="2"/>
              <a:buNone/>
            </a:pPr>
            <a:r>
              <a:rPr lang="en-US" altLang="zh-CN" sz="2000">
                <a:latin typeface="Arial" panose="030F0702030302020204" pitchFamily="66" charset="0"/>
              </a:rPr>
              <a:t> 	Write on Common Data Bus to all awaiting FUs </a:t>
            </a:r>
            <a:br>
              <a:rPr lang="en-US" altLang="zh-CN" sz="2000">
                <a:latin typeface="Comic Sans MS" panose="030F0702030302020204" pitchFamily="66" charset="0"/>
              </a:rPr>
            </a:br>
            <a:r>
              <a:rPr lang="en-US" altLang="zh-CN" sz="2000">
                <a:solidFill>
                  <a:srgbClr val="FF0000"/>
                </a:solidFill>
                <a:latin typeface="Arial" panose="030F0702030302020204" pitchFamily="66" charset="0"/>
              </a:rPr>
              <a:t>&amp; reorder buffer</a:t>
            </a:r>
            <a:r>
              <a:rPr lang="en-US" altLang="zh-CN" sz="2000">
                <a:latin typeface="Arial" panose="030F0702030302020204" pitchFamily="66" charset="0"/>
              </a:rPr>
              <a:t>; mark the reservation station available.</a:t>
            </a:r>
          </a:p>
          <a:p>
            <a:pPr marL="285750" indent="-285750" eaLnBrk="1" hangingPunct="1">
              <a:lnSpc>
                <a:spcPct val="90000"/>
              </a:lnSpc>
              <a:buFont typeface="Wingdings" panose="05000000000000000000" pitchFamily="2" charset="2"/>
              <a:buNone/>
            </a:pPr>
            <a:r>
              <a:rPr lang="en-US" altLang="zh-CN" sz="2400">
                <a:solidFill>
                  <a:srgbClr val="0000FF"/>
                </a:solidFill>
                <a:latin typeface="Arial" panose="030F0702030302020204" pitchFamily="66" charset="0"/>
              </a:rPr>
              <a:t>4.Commit</a:t>
            </a:r>
            <a:r>
              <a:rPr lang="en-US" altLang="zh-CN" sz="2400">
                <a:solidFill>
                  <a:schemeClr val="accent1"/>
                </a:solidFill>
                <a:latin typeface="Arial" panose="030F0702030302020204" pitchFamily="66" charset="0"/>
              </a:rPr>
              <a:t>—</a:t>
            </a:r>
            <a:r>
              <a:rPr lang="en-US" altLang="zh-CN" sz="2400">
                <a:solidFill>
                  <a:srgbClr val="FF0000"/>
                </a:solidFill>
                <a:latin typeface="Arial" panose="030F0702030302020204" pitchFamily="66" charset="0"/>
              </a:rPr>
              <a:t>update register with reorder result</a:t>
            </a:r>
          </a:p>
          <a:p>
            <a:pPr marL="685800" lvl="1" indent="-228600" eaLnBrk="1" hangingPunct="1">
              <a:lnSpc>
                <a:spcPct val="90000"/>
              </a:lnSpc>
              <a:buFont typeface="Wingdings" panose="05000000000000000000" pitchFamily="2" charset="2"/>
              <a:buNone/>
            </a:pPr>
            <a:r>
              <a:rPr lang="en-US" altLang="zh-CN" sz="2000">
                <a:solidFill>
                  <a:srgbClr val="FF0000"/>
                </a:solidFill>
                <a:latin typeface="Arial" panose="030F0702030302020204" pitchFamily="66" charset="0"/>
              </a:rPr>
              <a:t> 	</a:t>
            </a:r>
            <a:r>
              <a:rPr lang="en-US" altLang="zh-CN" sz="2000">
                <a:latin typeface="Arial" panose="030F0702030302020204" pitchFamily="66" charset="0"/>
              </a:rPr>
              <a:t>When instruction at head of reorder buffer &amp; result present, update register with result (or store to memory) and remove instr from reorder buffer.</a:t>
            </a:r>
            <a:r>
              <a:rPr lang="en-US" altLang="zh-CN" sz="2000">
                <a:solidFill>
                  <a:srgbClr val="FF0000"/>
                </a:solidFill>
                <a:latin typeface="Arial" panose="030F0702030302020204" pitchFamily="66" charset="0"/>
              </a:rPr>
              <a:t> </a:t>
            </a:r>
            <a:r>
              <a:rPr lang="en-US" altLang="zh-CN" sz="2000">
                <a:solidFill>
                  <a:srgbClr val="3333FF"/>
                </a:solidFill>
                <a:latin typeface="Arial" panose="030F0702030302020204" pitchFamily="66" charset="0"/>
              </a:rPr>
              <a:t>Mispredicted branch flushes reorder buffer</a:t>
            </a:r>
            <a:r>
              <a:rPr lang="en-US" altLang="zh-CN" sz="2000">
                <a:solidFill>
                  <a:srgbClr val="FF0000"/>
                </a:solidFill>
                <a:latin typeface="Arial" panose="030F0702030302020204" pitchFamily="66" charset="0"/>
              </a:rPr>
              <a:t> (sometimes called “</a:t>
            </a:r>
            <a:r>
              <a:rPr lang="en-US" altLang="zh-CN" sz="2000">
                <a:solidFill>
                  <a:srgbClr val="3333FF"/>
                </a:solidFill>
                <a:latin typeface="Arial" panose="030F0702030302020204" pitchFamily="66" charset="0"/>
              </a:rPr>
              <a:t>graduation</a:t>
            </a:r>
            <a:r>
              <a:rPr lang="en-US" altLang="zh-CN" sz="2000">
                <a:solidFill>
                  <a:srgbClr val="FF0000"/>
                </a:solidFill>
                <a:latin typeface="Arial" panose="030F0702030302020204" pitchFamily="66" charset="0"/>
              </a:rPr>
              <a:t>”)</a:t>
            </a:r>
          </a:p>
          <a:p>
            <a:pPr marL="685800" lvl="1" indent="-228600" eaLnBrk="1" hangingPunct="1">
              <a:lnSpc>
                <a:spcPct val="90000"/>
              </a:lnSpc>
              <a:buFont typeface="Wingdings" panose="05000000000000000000" pitchFamily="2" charset="2"/>
              <a:buNone/>
            </a:pPr>
            <a:endParaRPr lang="en-US" altLang="zh-CN" sz="2000">
              <a:latin typeface="Comic Sans MS" panose="030F0702030302020204" pitchFamily="66" charset="0"/>
            </a:endParaRPr>
          </a:p>
        </p:txBody>
      </p:sp>
    </p:spTree>
    <p:extLst>
      <p:ext uri="{BB962C8B-B14F-4D97-AF65-F5344CB8AC3E}">
        <p14:creationId xmlns:p14="http://schemas.microsoft.com/office/powerpoint/2010/main" val="4183298163"/>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243">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0243">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1024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0243">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024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0243">
                                            <p:txEl>
                                              <p:pRg st="6" end="6"/>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1024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499"/>
                                          </p:stCondLst>
                                        </p:cTn>
                                        <p:tgtEl>
                                          <p:spTgt spid="1024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5842" name="Rectangle 2"/>
          <p:cNvSpPr>
            <a:spLocks noGrp="1" noRot="1" noChangeArrowheads="1"/>
          </p:cNvSpPr>
          <p:nvPr>
            <p:ph type="title"/>
          </p:nvPr>
        </p:nvSpPr>
        <p:spPr>
          <a:xfrm>
            <a:off x="1331913" y="0"/>
            <a:ext cx="7561262" cy="692150"/>
          </a:xfrm>
        </p:spPr>
        <p:txBody>
          <a:bodyPr/>
          <a:lstStyle/>
          <a:p>
            <a:pPr eaLnBrk="1" hangingPunct="1"/>
            <a:r>
              <a:rPr lang="en-US" altLang="zh-CN" sz="4000">
                <a:latin typeface="Arial"/>
              </a:rPr>
              <a:t>What to do when commit ?</a:t>
            </a:r>
          </a:p>
        </p:txBody>
      </p:sp>
      <p:sp>
        <p:nvSpPr>
          <p:cNvPr id="35843" name="Rectangle 3"/>
          <p:cNvSpPr>
            <a:spLocks noGrp="1" noRot="1" noChangeArrowheads="1"/>
          </p:cNvSpPr>
          <p:nvPr>
            <p:ph idx="1"/>
          </p:nvPr>
        </p:nvSpPr>
        <p:spPr>
          <a:xfrm>
            <a:off x="323850" y="908050"/>
            <a:ext cx="8820150" cy="5187950"/>
          </a:xfrm>
        </p:spPr>
        <p:txBody>
          <a:bodyPr/>
          <a:lstStyle/>
          <a:p>
            <a:pPr eaLnBrk="1" hangingPunct="1">
              <a:buFont typeface="Wingdings" panose="05000000000000000000" pitchFamily="2" charset="2"/>
              <a:buNone/>
            </a:pPr>
            <a:r>
              <a:rPr lang="en-US" altLang="zh-CN" sz="2800">
                <a:solidFill>
                  <a:srgbClr val="3333FF"/>
                </a:solidFill>
                <a:latin typeface="Arial" panose="030F0702030302020204" pitchFamily="66" charset="0"/>
              </a:rPr>
              <a:t>   </a:t>
            </a:r>
            <a:r>
              <a:rPr lang="en-US" altLang="zh-CN" sz="2800">
                <a:latin typeface="Arial" panose="030F0702030302020204" pitchFamily="66" charset="0"/>
              </a:rPr>
              <a:t>when an instruction reaches the head of ROB and its result is present in the buffer, then </a:t>
            </a:r>
          </a:p>
          <a:p>
            <a:pPr eaLnBrk="1" hangingPunct="1"/>
            <a:r>
              <a:rPr lang="en-US" altLang="zh-CN" sz="2800">
                <a:solidFill>
                  <a:srgbClr val="3333FF"/>
                </a:solidFill>
                <a:latin typeface="Arial" panose="030F0702030302020204" pitchFamily="66" charset="0"/>
              </a:rPr>
              <a:t>For non-Branch instruction</a:t>
            </a:r>
          </a:p>
          <a:p>
            <a:pPr lvl="1" eaLnBrk="1" hangingPunct="1"/>
            <a:r>
              <a:rPr lang="en-US" altLang="zh-CN" sz="2400">
                <a:latin typeface="Arial" panose="030F0702030302020204" pitchFamily="66" charset="0"/>
              </a:rPr>
              <a:t>Update the register with the result</a:t>
            </a:r>
          </a:p>
          <a:p>
            <a:pPr lvl="1" eaLnBrk="1" hangingPunct="1"/>
            <a:r>
              <a:rPr lang="en-US" altLang="zh-CN" sz="2400">
                <a:latin typeface="Arial" panose="030F0702030302020204" pitchFamily="66" charset="0"/>
              </a:rPr>
              <a:t>Remove the instruction from ROB</a:t>
            </a:r>
          </a:p>
          <a:p>
            <a:pPr lvl="1" eaLnBrk="1" hangingPunct="1"/>
            <a:r>
              <a:rPr lang="en-US" altLang="zh-CN" sz="2400">
                <a:latin typeface="Arial" panose="030F0702030302020204" pitchFamily="66" charset="0"/>
              </a:rPr>
              <a:t>When it’s a STORE, update the memory instead of Reg.</a:t>
            </a:r>
          </a:p>
          <a:p>
            <a:pPr eaLnBrk="1" hangingPunct="1"/>
            <a:r>
              <a:rPr lang="en-US" altLang="zh-CN" sz="2800">
                <a:solidFill>
                  <a:srgbClr val="3333FF"/>
                </a:solidFill>
                <a:latin typeface="Arial" panose="030F0702030302020204" pitchFamily="66" charset="0"/>
              </a:rPr>
              <a:t>For a mispredicted branch</a:t>
            </a:r>
            <a:r>
              <a:rPr lang="en-US" altLang="zh-CN" sz="2800">
                <a:latin typeface="Arial" panose="030F0702030302020204" pitchFamily="66" charset="0"/>
              </a:rPr>
              <a:t> </a:t>
            </a:r>
          </a:p>
          <a:p>
            <a:pPr lvl="1" eaLnBrk="1" hangingPunct="1"/>
            <a:r>
              <a:rPr lang="en-US" altLang="zh-CN" sz="2400">
                <a:latin typeface="Arial" panose="030F0702030302020204" pitchFamily="66" charset="0"/>
              </a:rPr>
              <a:t>ROB is flushed and execution is restarted at the correct successor of the branch</a:t>
            </a:r>
          </a:p>
          <a:p>
            <a:pPr eaLnBrk="1" hangingPunct="1"/>
            <a:r>
              <a:rPr lang="en-US" altLang="zh-CN" sz="2800">
                <a:solidFill>
                  <a:srgbClr val="3333FF"/>
                </a:solidFill>
                <a:latin typeface="Arial" panose="030F0702030302020204" pitchFamily="66" charset="0"/>
              </a:rPr>
              <a:t>For a right-predicted branch</a:t>
            </a:r>
          </a:p>
          <a:p>
            <a:pPr lvl="1" eaLnBrk="1" hangingPunct="1"/>
            <a:r>
              <a:rPr lang="en-US" altLang="zh-CN" sz="2400">
                <a:latin typeface="Arial" panose="030F0702030302020204" pitchFamily="66" charset="0"/>
              </a:rPr>
              <a:t>End of branch instruction.</a:t>
            </a:r>
          </a:p>
        </p:txBody>
      </p:sp>
    </p:spTree>
    <p:extLst>
      <p:ext uri="{BB962C8B-B14F-4D97-AF65-F5344CB8AC3E}">
        <p14:creationId xmlns:p14="http://schemas.microsoft.com/office/powerpoint/2010/main" val="4056938838"/>
      </p:ext>
    </p:extLst>
  </p:cSld>
  <p:clrMapOvr>
    <a:masterClrMapping/>
  </p:clrMapOvr>
  <p:transition spd="slow">
    <p:pull dir="ru"/>
  </p:transition>
</p:sld>
</file>

<file path=ppt/slides/slide5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66" name="Rectangle 10"/>
          <p:cNvSpPr>
            <a:spLocks noGrp="1" noRot="1" noChangeArrowheads="1"/>
          </p:cNvSpPr>
          <p:nvPr>
            <p:ph type="title"/>
          </p:nvPr>
        </p:nvSpPr>
        <p:spPr>
          <a:xfrm>
            <a:off x="0" y="0"/>
            <a:ext cx="8401050" cy="762000"/>
          </a:xfrm>
          <a:noFill/>
        </p:spPr>
        <p:txBody>
          <a:bodyPr lIns="90487" tIns="44450" rIns="90487" bIns="44450"/>
          <a:lstStyle/>
          <a:p>
            <a:pPr eaLnBrk="1" hangingPunct="1"/>
            <a:r>
              <a:rPr lang="en-US" altLang="zh-CN" sz="4000">
                <a:latin typeface="Arial"/>
              </a:rPr>
              <a:t>Tomasulo With Reorder buffer:</a:t>
            </a:r>
          </a:p>
        </p:txBody>
      </p:sp>
      <p:sp>
        <p:nvSpPr>
          <p:cNvPr id="12377" name="Text Box 89"/>
          <p:cNvSpPr txBox="1">
            <a:spLocks noChangeArrowheads="1"/>
          </p:cNvSpPr>
          <p:nvPr/>
        </p:nvSpPr>
        <p:spPr bwMode="auto">
          <a:xfrm>
            <a:off x="0" y="1773238"/>
            <a:ext cx="2052638" cy="2246312"/>
          </a:xfrm>
          <a:prstGeom prst="rect">
            <a:avLst/>
          </a:prstGeom>
          <a:solidFill>
            <a:srgbClr val="CCFFFF"/>
          </a:solidFill>
          <a:ln w="25400" algn="ctr">
            <a:solidFill>
              <a:srgbClr val="3333FF"/>
            </a:solidFill>
            <a:miter lim="800000"/>
            <a:headEnd/>
            <a:tailEnd/>
          </a:ln>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r>
              <a:rPr lang="en-US" altLang="zh-CN" sz="2000">
                <a:latin typeface="Arial" panose="020B0604020202020204" pitchFamily="34" charset="0"/>
              </a:rPr>
              <a:t>LD F6,34(R2)</a:t>
            </a:r>
          </a:p>
          <a:p>
            <a:pPr eaLnBrk="1" hangingPunct="1">
              <a:buClr>
                <a:schemeClr val="accent1"/>
              </a:buClr>
              <a:buSzPct val="80000"/>
              <a:buFont typeface="Wingdings" panose="05000000000000000000" pitchFamily="2" charset="2"/>
              <a:buNone/>
            </a:pPr>
            <a:r>
              <a:rPr lang="en-US" altLang="zh-CN" sz="2000">
                <a:latin typeface="Arial" panose="020B0604020202020204" pitchFamily="34" charset="0"/>
              </a:rPr>
              <a:t>LD F2,45(R3)</a:t>
            </a:r>
          </a:p>
          <a:p>
            <a:pPr eaLnBrk="1" hangingPunct="1">
              <a:buClr>
                <a:schemeClr val="accent1"/>
              </a:buClr>
              <a:buSzPct val="80000"/>
              <a:buFont typeface="Wingdings" panose="05000000000000000000" pitchFamily="2" charset="2"/>
              <a:buNone/>
            </a:pPr>
            <a:r>
              <a:rPr lang="en-US" altLang="zh-CN" sz="2000">
                <a:latin typeface="Arial" panose="020B0604020202020204" pitchFamily="34" charset="0"/>
              </a:rPr>
              <a:t>MULD F0,F2,F4</a:t>
            </a:r>
          </a:p>
          <a:p>
            <a:pPr eaLnBrk="1" hangingPunct="1">
              <a:buClr>
                <a:schemeClr val="accent1"/>
              </a:buClr>
              <a:buSzPct val="80000"/>
              <a:buFont typeface="Wingdings" panose="05000000000000000000" pitchFamily="2" charset="2"/>
              <a:buNone/>
            </a:pPr>
            <a:r>
              <a:rPr lang="en-US" altLang="zh-CN" sz="2000">
                <a:latin typeface="Arial" panose="020B0604020202020204" pitchFamily="34" charset="0"/>
              </a:rPr>
              <a:t>SUBD F8,F2,F6</a:t>
            </a:r>
          </a:p>
          <a:p>
            <a:pPr eaLnBrk="1" hangingPunct="1">
              <a:buClr>
                <a:schemeClr val="accent1"/>
              </a:buClr>
              <a:buSzPct val="80000"/>
              <a:buFont typeface="Wingdings" panose="05000000000000000000" pitchFamily="2" charset="2"/>
              <a:buNone/>
            </a:pPr>
            <a:r>
              <a:rPr lang="en-US" altLang="zh-CN" sz="2000">
                <a:latin typeface="Arial" panose="020B0604020202020204" pitchFamily="34" charset="0"/>
              </a:rPr>
              <a:t>DIVD F10,F0,F6</a:t>
            </a:r>
          </a:p>
          <a:p>
            <a:pPr eaLnBrk="1" hangingPunct="1">
              <a:buClr>
                <a:schemeClr val="accent1"/>
              </a:buClr>
              <a:buSzPct val="80000"/>
              <a:buFont typeface="Wingdings" panose="05000000000000000000" pitchFamily="2" charset="2"/>
              <a:buNone/>
            </a:pPr>
            <a:r>
              <a:rPr lang="en-US" altLang="zh-CN" sz="2000">
                <a:latin typeface="Arial" panose="020B0604020202020204" pitchFamily="34" charset="0"/>
              </a:rPr>
              <a:t>ADDD F6,F8,F2</a:t>
            </a:r>
          </a:p>
        </p:txBody>
      </p:sp>
      <p:sp>
        <p:nvSpPr>
          <p:cNvPr id="12378" name="Text Box 90"/>
          <p:cNvSpPr txBox="1">
            <a:spLocks noChangeArrowheads="1"/>
          </p:cNvSpPr>
          <p:nvPr/>
        </p:nvSpPr>
        <p:spPr bwMode="auto">
          <a:xfrm>
            <a:off x="0" y="0"/>
            <a:ext cx="8748713" cy="547688"/>
          </a:xfrm>
          <a:prstGeom prst="rect">
            <a:avLst/>
          </a:prstGeom>
          <a:solidFill>
            <a:srgbClr val="0000FF"/>
          </a:solidFill>
          <a:ln w="28575" algn="ctr">
            <a:solidFill>
              <a:schemeClr val="tx1"/>
            </a:solidFill>
            <a:miter lim="800000"/>
            <a:headEnd/>
            <a:tailEnd/>
          </a:ln>
        </p:spPr>
        <p:txBody>
          <a:bodyPr>
            <a:spAutoFit/>
          </a:bodyPr>
          <a:lstStyle>
            <a:lvl1pPr marL="342900" indent="-342900">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r>
              <a:rPr kumimoji="1" lang="en-US" altLang="zh-CN" sz="2800" b="1">
                <a:solidFill>
                  <a:srgbClr val="FF3300"/>
                </a:solidFill>
                <a:latin typeface="Arial" panose="020B0604020202020204" pitchFamily="34" charset="0"/>
              </a:rPr>
              <a:t>2 clock cycles for pipelined memory access</a:t>
            </a:r>
          </a:p>
        </p:txBody>
      </p:sp>
      <p:sp>
        <p:nvSpPr>
          <p:cNvPr id="12381" name="Text Box 93"/>
          <p:cNvSpPr txBox="1">
            <a:spLocks noChangeArrowheads="1"/>
          </p:cNvSpPr>
          <p:nvPr/>
        </p:nvSpPr>
        <p:spPr bwMode="auto">
          <a:xfrm>
            <a:off x="755650" y="2579688"/>
            <a:ext cx="1266825" cy="304800"/>
          </a:xfrm>
          <a:prstGeom prst="rect">
            <a:avLst/>
          </a:prstGeom>
          <a:solidFill>
            <a:srgbClr val="CC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r>
              <a:rPr lang="en-US" altLang="zh-CN" sz="1400" b="1">
                <a:solidFill>
                  <a:srgbClr val="FF3300"/>
                </a:solidFill>
                <a:latin typeface="Arial" panose="020B0604020202020204" pitchFamily="34" charset="0"/>
              </a:rPr>
              <a:t>LD F6,34(R2)</a:t>
            </a:r>
          </a:p>
        </p:txBody>
      </p:sp>
      <p:grpSp>
        <p:nvGrpSpPr>
          <p:cNvPr id="2" name="Group 97"/>
          <p:cNvGrpSpPr>
            <a:grpSpLocks/>
          </p:cNvGrpSpPr>
          <p:nvPr/>
        </p:nvGrpSpPr>
        <p:grpSpPr bwMode="auto">
          <a:xfrm>
            <a:off x="130175" y="609600"/>
            <a:ext cx="9026525" cy="5943600"/>
            <a:chOff x="82" y="384"/>
            <a:chExt cx="5686" cy="3744"/>
          </a:xfrm>
        </p:grpSpPr>
        <p:sp>
          <p:nvSpPr>
            <p:cNvPr id="36871" name="Text Box 56"/>
            <p:cNvSpPr txBox="1">
              <a:spLocks noChangeArrowheads="1"/>
            </p:cNvSpPr>
            <p:nvPr/>
          </p:nvSpPr>
          <p:spPr bwMode="auto">
            <a:xfrm>
              <a:off x="82" y="2698"/>
              <a:ext cx="43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Dest</a:t>
              </a:r>
            </a:p>
          </p:txBody>
        </p:sp>
        <p:sp>
          <p:nvSpPr>
            <p:cNvPr id="36872" name="Text Box 59"/>
            <p:cNvSpPr txBox="1">
              <a:spLocks noChangeArrowheads="1"/>
            </p:cNvSpPr>
            <p:nvPr/>
          </p:nvSpPr>
          <p:spPr bwMode="auto">
            <a:xfrm>
              <a:off x="5165" y="1632"/>
              <a:ext cx="57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Oldest</a:t>
              </a:r>
            </a:p>
          </p:txBody>
        </p:sp>
        <p:sp>
          <p:nvSpPr>
            <p:cNvPr id="36873" name="Text Box 60"/>
            <p:cNvSpPr txBox="1">
              <a:spLocks noChangeArrowheads="1"/>
            </p:cNvSpPr>
            <p:nvPr/>
          </p:nvSpPr>
          <p:spPr bwMode="auto">
            <a:xfrm>
              <a:off x="5136" y="624"/>
              <a:ext cx="63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Newest</a:t>
              </a:r>
            </a:p>
          </p:txBody>
        </p:sp>
        <p:grpSp>
          <p:nvGrpSpPr>
            <p:cNvPr id="36874" name="Group 91"/>
            <p:cNvGrpSpPr>
              <a:grpSpLocks/>
            </p:cNvGrpSpPr>
            <p:nvPr/>
          </p:nvGrpSpPr>
          <p:grpSpPr bwMode="auto">
            <a:xfrm>
              <a:off x="144" y="384"/>
              <a:ext cx="5452" cy="3744"/>
              <a:chOff x="144" y="384"/>
              <a:chExt cx="5452" cy="3744"/>
            </a:xfrm>
          </p:grpSpPr>
          <p:grpSp>
            <p:nvGrpSpPr>
              <p:cNvPr id="36878" name="Group 2"/>
              <p:cNvGrpSpPr>
                <a:grpSpLocks/>
              </p:cNvGrpSpPr>
              <p:nvPr/>
            </p:nvGrpSpPr>
            <p:grpSpPr bwMode="auto">
              <a:xfrm>
                <a:off x="2208" y="3024"/>
                <a:ext cx="1584" cy="256"/>
                <a:chOff x="2064" y="2928"/>
                <a:chExt cx="1584" cy="256"/>
              </a:xfrm>
            </p:grpSpPr>
            <p:sp>
              <p:nvSpPr>
                <p:cNvPr id="36958" name="Rectangle 3"/>
                <p:cNvSpPr>
                  <a:spLocks noChangeArrowheads="1"/>
                </p:cNvSpPr>
                <p:nvPr/>
              </p:nvSpPr>
              <p:spPr bwMode="auto">
                <a:xfrm>
                  <a:off x="2064" y="2928"/>
                  <a:ext cx="1584"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800" b="1">
                    <a:latin typeface="Courier New" panose="02070309020205020404" pitchFamily="49" charset="0"/>
                  </a:endParaRPr>
                </a:p>
              </p:txBody>
            </p:sp>
            <p:sp>
              <p:nvSpPr>
                <p:cNvPr id="36959" name="Rectangle 4"/>
                <p:cNvSpPr>
                  <a:spLocks noChangeArrowheads="1"/>
                </p:cNvSpPr>
                <p:nvPr/>
              </p:nvSpPr>
              <p:spPr bwMode="auto">
                <a:xfrm>
                  <a:off x="2064" y="3056"/>
                  <a:ext cx="1584"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36960" name="Rectangle 5"/>
                <p:cNvSpPr>
                  <a:spLocks noChangeArrowheads="1"/>
                </p:cNvSpPr>
                <p:nvPr/>
              </p:nvSpPr>
              <p:spPr bwMode="auto">
                <a:xfrm>
                  <a:off x="2283" y="2928"/>
                  <a:ext cx="425"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sp>
            <p:nvSpPr>
              <p:cNvPr id="36879" name="Rectangle 6"/>
              <p:cNvSpPr>
                <a:spLocks noChangeArrowheads="1"/>
              </p:cNvSpPr>
              <p:nvPr/>
            </p:nvSpPr>
            <p:spPr bwMode="auto">
              <a:xfrm>
                <a:off x="192" y="2928"/>
                <a:ext cx="163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800" b="1">
                  <a:latin typeface="Courier New" panose="02070309020205020404" pitchFamily="49" charset="0"/>
                </a:endParaRPr>
              </a:p>
            </p:txBody>
          </p:sp>
          <p:sp>
            <p:nvSpPr>
              <p:cNvPr id="36880" name="Rectangle 7"/>
              <p:cNvSpPr>
                <a:spLocks noChangeArrowheads="1"/>
              </p:cNvSpPr>
              <p:nvPr/>
            </p:nvSpPr>
            <p:spPr bwMode="auto">
              <a:xfrm>
                <a:off x="192" y="3056"/>
                <a:ext cx="163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36881" name="Rectangle 8"/>
              <p:cNvSpPr>
                <a:spLocks noChangeArrowheads="1"/>
              </p:cNvSpPr>
              <p:nvPr/>
            </p:nvSpPr>
            <p:spPr bwMode="auto">
              <a:xfrm>
                <a:off x="192" y="3184"/>
                <a:ext cx="163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36882" name="Rectangle 9"/>
              <p:cNvSpPr>
                <a:spLocks noChangeArrowheads="1"/>
              </p:cNvSpPr>
              <p:nvPr/>
            </p:nvSpPr>
            <p:spPr bwMode="auto">
              <a:xfrm>
                <a:off x="417" y="2928"/>
                <a:ext cx="399" cy="384"/>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36883" name="Text Box 11"/>
              <p:cNvSpPr txBox="1">
                <a:spLocks noChangeArrowheads="1"/>
              </p:cNvSpPr>
              <p:nvPr/>
            </p:nvSpPr>
            <p:spPr bwMode="auto">
              <a:xfrm>
                <a:off x="4111" y="2358"/>
                <a:ext cx="661"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Comic Sans MS" panose="030F0702030302020204" pitchFamily="66" charset="0"/>
                  </a:rPr>
                  <a:t>To</a:t>
                </a:r>
              </a:p>
              <a:p>
                <a:pPr algn="ctr">
                  <a:lnSpc>
                    <a:spcPct val="70000"/>
                  </a:lnSpc>
                  <a:spcBef>
                    <a:spcPct val="0"/>
                  </a:spcBef>
                  <a:buClrTx/>
                  <a:buSzTx/>
                  <a:buFontTx/>
                  <a:buNone/>
                </a:pPr>
                <a:r>
                  <a:rPr lang="en-US" altLang="zh-CN" sz="1800" b="1">
                    <a:latin typeface="Comic Sans MS" panose="030F0702030302020204" pitchFamily="66" charset="0"/>
                  </a:rPr>
                  <a:t>Memory</a:t>
                </a:r>
              </a:p>
            </p:txBody>
          </p:sp>
          <p:sp>
            <p:nvSpPr>
              <p:cNvPr id="36884" name="Rectangle 12"/>
              <p:cNvSpPr>
                <a:spLocks noChangeArrowheads="1"/>
              </p:cNvSpPr>
              <p:nvPr/>
            </p:nvSpPr>
            <p:spPr bwMode="auto">
              <a:xfrm>
                <a:off x="744" y="3648"/>
                <a:ext cx="672" cy="192"/>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Comic Sans MS" panose="030F0702030302020204" pitchFamily="66" charset="0"/>
                  </a:rPr>
                  <a:t>FP adders</a:t>
                </a:r>
              </a:p>
            </p:txBody>
          </p:sp>
          <p:sp>
            <p:nvSpPr>
              <p:cNvPr id="36885" name="Rectangle 13"/>
              <p:cNvSpPr>
                <a:spLocks noChangeArrowheads="1"/>
              </p:cNvSpPr>
              <p:nvPr/>
            </p:nvSpPr>
            <p:spPr bwMode="auto">
              <a:xfrm>
                <a:off x="2679" y="3648"/>
                <a:ext cx="912" cy="192"/>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Comic Sans MS" panose="030F0702030302020204" pitchFamily="66" charset="0"/>
                  </a:rPr>
                  <a:t>FP multipliers</a:t>
                </a:r>
              </a:p>
            </p:txBody>
          </p:sp>
          <p:sp>
            <p:nvSpPr>
              <p:cNvPr id="36886" name="Line 14"/>
              <p:cNvSpPr>
                <a:spLocks noChangeShapeType="1"/>
              </p:cNvSpPr>
              <p:nvPr/>
            </p:nvSpPr>
            <p:spPr bwMode="auto">
              <a:xfrm>
                <a:off x="855" y="3312"/>
                <a:ext cx="0" cy="33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7" name="Line 15"/>
              <p:cNvSpPr>
                <a:spLocks noChangeShapeType="1"/>
              </p:cNvSpPr>
              <p:nvPr/>
            </p:nvSpPr>
            <p:spPr bwMode="auto">
              <a:xfrm>
                <a:off x="1287" y="3312"/>
                <a:ext cx="0" cy="336"/>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8" name="Line 16"/>
              <p:cNvSpPr>
                <a:spLocks noChangeShapeType="1"/>
              </p:cNvSpPr>
              <p:nvPr/>
            </p:nvSpPr>
            <p:spPr bwMode="auto">
              <a:xfrm>
                <a:off x="2823" y="3264"/>
                <a:ext cx="0" cy="38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89" name="Line 17"/>
              <p:cNvSpPr>
                <a:spLocks noChangeShapeType="1"/>
              </p:cNvSpPr>
              <p:nvPr/>
            </p:nvSpPr>
            <p:spPr bwMode="auto">
              <a:xfrm>
                <a:off x="3399" y="3264"/>
                <a:ext cx="0" cy="384"/>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890" name="Text Box 18"/>
              <p:cNvSpPr txBox="1">
                <a:spLocks noChangeArrowheads="1"/>
              </p:cNvSpPr>
              <p:nvPr/>
            </p:nvSpPr>
            <p:spPr bwMode="auto">
              <a:xfrm>
                <a:off x="1673" y="3329"/>
                <a:ext cx="980"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Comic Sans MS" panose="030F0702030302020204" pitchFamily="66" charset="0"/>
                  </a:rPr>
                  <a:t>Reservation </a:t>
                </a:r>
              </a:p>
              <a:p>
                <a:pPr algn="ctr">
                  <a:spcBef>
                    <a:spcPct val="0"/>
                  </a:spcBef>
                  <a:buClrTx/>
                  <a:buSzTx/>
                  <a:buFontTx/>
                  <a:buNone/>
                </a:pPr>
                <a:r>
                  <a:rPr lang="en-US" altLang="zh-CN" sz="1800" b="1">
                    <a:latin typeface="Comic Sans MS" panose="030F0702030302020204" pitchFamily="66" charset="0"/>
                  </a:rPr>
                  <a:t>Stations</a:t>
                </a:r>
              </a:p>
            </p:txBody>
          </p:sp>
          <p:sp>
            <p:nvSpPr>
              <p:cNvPr id="36891" name="Text Box 19"/>
              <p:cNvSpPr txBox="1">
                <a:spLocks noChangeArrowheads="1"/>
              </p:cNvSpPr>
              <p:nvPr/>
            </p:nvSpPr>
            <p:spPr bwMode="auto">
              <a:xfrm>
                <a:off x="144" y="576"/>
                <a:ext cx="55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Comic Sans MS" panose="030F0702030302020204" pitchFamily="66" charset="0"/>
                  </a:rPr>
                  <a:t>FP Op</a:t>
                </a:r>
              </a:p>
              <a:p>
                <a:pPr algn="ctr">
                  <a:spcBef>
                    <a:spcPct val="0"/>
                  </a:spcBef>
                  <a:buClrTx/>
                  <a:buSzTx/>
                  <a:buFontTx/>
                  <a:buNone/>
                </a:pPr>
                <a:r>
                  <a:rPr lang="en-US" altLang="zh-CN" sz="1800" b="1">
                    <a:latin typeface="Comic Sans MS" panose="030F0702030302020204" pitchFamily="66" charset="0"/>
                  </a:rPr>
                  <a:t>Queue</a:t>
                </a:r>
              </a:p>
            </p:txBody>
          </p:sp>
          <p:grpSp>
            <p:nvGrpSpPr>
              <p:cNvPr id="36892" name="Group 20"/>
              <p:cNvGrpSpPr>
                <a:grpSpLocks/>
              </p:cNvGrpSpPr>
              <p:nvPr/>
            </p:nvGrpSpPr>
            <p:grpSpPr bwMode="auto">
              <a:xfrm>
                <a:off x="2208" y="2208"/>
                <a:ext cx="1392" cy="512"/>
                <a:chOff x="3456" y="1200"/>
                <a:chExt cx="1392" cy="512"/>
              </a:xfrm>
            </p:grpSpPr>
            <p:sp>
              <p:nvSpPr>
                <p:cNvPr id="36954" name="Rectangle 21"/>
                <p:cNvSpPr>
                  <a:spLocks noChangeArrowheads="1"/>
                </p:cNvSpPr>
                <p:nvPr/>
              </p:nvSpPr>
              <p:spPr bwMode="auto">
                <a:xfrm>
                  <a:off x="3456" y="1200"/>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36955" name="Rectangle 22"/>
                <p:cNvSpPr>
                  <a:spLocks noChangeArrowheads="1"/>
                </p:cNvSpPr>
                <p:nvPr/>
              </p:nvSpPr>
              <p:spPr bwMode="auto">
                <a:xfrm>
                  <a:off x="3456" y="1328"/>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36956" name="Rectangle 23"/>
                <p:cNvSpPr>
                  <a:spLocks noChangeArrowheads="1"/>
                </p:cNvSpPr>
                <p:nvPr/>
              </p:nvSpPr>
              <p:spPr bwMode="auto">
                <a:xfrm>
                  <a:off x="3456" y="1456"/>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36957" name="Rectangle 24"/>
                <p:cNvSpPr>
                  <a:spLocks noChangeArrowheads="1"/>
                </p:cNvSpPr>
                <p:nvPr/>
              </p:nvSpPr>
              <p:spPr bwMode="auto">
                <a:xfrm>
                  <a:off x="3456" y="1584"/>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sp>
            <p:nvSpPr>
              <p:cNvPr id="36893" name="Text Box 25"/>
              <p:cNvSpPr txBox="1">
                <a:spLocks noChangeArrowheads="1"/>
              </p:cNvSpPr>
              <p:nvPr/>
            </p:nvSpPr>
            <p:spPr bwMode="auto">
              <a:xfrm>
                <a:off x="4656" y="624"/>
                <a:ext cx="416" cy="13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lnSpc>
                    <a:spcPct val="90000"/>
                  </a:lnSpc>
                  <a:spcBef>
                    <a:spcPct val="0"/>
                  </a:spcBef>
                  <a:buClrTx/>
                  <a:buSzTx/>
                  <a:buFontTx/>
                  <a:buNone/>
                </a:pPr>
                <a:r>
                  <a:rPr lang="en-US" altLang="zh-CN" sz="1400" b="1">
                    <a:solidFill>
                      <a:srgbClr val="FF0000"/>
                    </a:solidFill>
                    <a:latin typeface="Comic Sans MS" panose="030F0702030302020204" pitchFamily="66" charset="0"/>
                  </a:rPr>
                  <a:t>ROB7</a:t>
                </a:r>
              </a:p>
              <a:p>
                <a:pPr algn="ctr">
                  <a:lnSpc>
                    <a:spcPct val="150000"/>
                  </a:lnSpc>
                  <a:spcBef>
                    <a:spcPct val="0"/>
                  </a:spcBef>
                  <a:buClrTx/>
                  <a:buSzTx/>
                  <a:buFontTx/>
                  <a:buNone/>
                </a:pPr>
                <a:r>
                  <a:rPr lang="en-US" altLang="zh-CN" sz="1400" b="1">
                    <a:solidFill>
                      <a:srgbClr val="FF0000"/>
                    </a:solidFill>
                    <a:latin typeface="Comic Sans MS" panose="030F0702030302020204" pitchFamily="66" charset="0"/>
                  </a:rPr>
                  <a:t>ROB6</a:t>
                </a:r>
              </a:p>
              <a:p>
                <a:pPr algn="ctr">
                  <a:lnSpc>
                    <a:spcPct val="150000"/>
                  </a:lnSpc>
                  <a:spcBef>
                    <a:spcPct val="0"/>
                  </a:spcBef>
                  <a:buClrTx/>
                  <a:buSzTx/>
                  <a:buFontTx/>
                  <a:buNone/>
                </a:pPr>
                <a:r>
                  <a:rPr lang="en-US" altLang="zh-CN" sz="1400" b="1">
                    <a:solidFill>
                      <a:srgbClr val="FF0000"/>
                    </a:solidFill>
                    <a:latin typeface="Comic Sans MS" panose="030F0702030302020204" pitchFamily="66" charset="0"/>
                  </a:rPr>
                  <a:t>ROB5</a:t>
                </a:r>
              </a:p>
              <a:p>
                <a:pPr algn="ctr">
                  <a:lnSpc>
                    <a:spcPct val="150000"/>
                  </a:lnSpc>
                  <a:spcBef>
                    <a:spcPct val="0"/>
                  </a:spcBef>
                  <a:buClrTx/>
                  <a:buSzTx/>
                  <a:buFontTx/>
                  <a:buNone/>
                </a:pPr>
                <a:r>
                  <a:rPr lang="en-US" altLang="zh-CN" sz="1400" b="1">
                    <a:solidFill>
                      <a:srgbClr val="FF0000"/>
                    </a:solidFill>
                    <a:latin typeface="Comic Sans MS" panose="030F0702030302020204" pitchFamily="66" charset="0"/>
                  </a:rPr>
                  <a:t>ROB4</a:t>
                </a:r>
              </a:p>
              <a:p>
                <a:pPr algn="ctr">
                  <a:lnSpc>
                    <a:spcPct val="150000"/>
                  </a:lnSpc>
                  <a:spcBef>
                    <a:spcPct val="0"/>
                  </a:spcBef>
                  <a:buClrTx/>
                  <a:buSzTx/>
                  <a:buFontTx/>
                  <a:buNone/>
                </a:pPr>
                <a:r>
                  <a:rPr lang="en-US" altLang="zh-CN" sz="1400" b="1">
                    <a:solidFill>
                      <a:srgbClr val="FF0000"/>
                    </a:solidFill>
                    <a:latin typeface="Comic Sans MS" panose="030F0702030302020204" pitchFamily="66" charset="0"/>
                  </a:rPr>
                  <a:t>ROB3</a:t>
                </a:r>
              </a:p>
              <a:p>
                <a:pPr algn="ctr">
                  <a:lnSpc>
                    <a:spcPct val="150000"/>
                  </a:lnSpc>
                  <a:spcBef>
                    <a:spcPct val="0"/>
                  </a:spcBef>
                  <a:buClrTx/>
                  <a:buSzTx/>
                  <a:buFontTx/>
                  <a:buNone/>
                </a:pPr>
                <a:r>
                  <a:rPr lang="en-US" altLang="zh-CN" sz="1400" b="1">
                    <a:solidFill>
                      <a:srgbClr val="FF0000"/>
                    </a:solidFill>
                    <a:latin typeface="Comic Sans MS" panose="030F0702030302020204" pitchFamily="66" charset="0"/>
                  </a:rPr>
                  <a:t>ROB2</a:t>
                </a:r>
              </a:p>
              <a:p>
                <a:pPr algn="ctr">
                  <a:lnSpc>
                    <a:spcPct val="150000"/>
                  </a:lnSpc>
                  <a:spcBef>
                    <a:spcPct val="0"/>
                  </a:spcBef>
                  <a:buClrTx/>
                  <a:buSzTx/>
                  <a:buFontTx/>
                  <a:buNone/>
                </a:pPr>
                <a:r>
                  <a:rPr lang="en-US" altLang="zh-CN" sz="1400" b="1">
                    <a:solidFill>
                      <a:srgbClr val="FF0000"/>
                    </a:solidFill>
                    <a:latin typeface="Comic Sans MS" panose="030F0702030302020204" pitchFamily="66" charset="0"/>
                  </a:rPr>
                  <a:t>ROB1</a:t>
                </a:r>
              </a:p>
            </p:txBody>
          </p:sp>
          <p:grpSp>
            <p:nvGrpSpPr>
              <p:cNvPr id="36894" name="Group 26"/>
              <p:cNvGrpSpPr>
                <a:grpSpLocks/>
              </p:cNvGrpSpPr>
              <p:nvPr/>
            </p:nvGrpSpPr>
            <p:grpSpPr bwMode="auto">
              <a:xfrm>
                <a:off x="2208" y="624"/>
                <a:ext cx="2448" cy="768"/>
                <a:chOff x="2208" y="576"/>
                <a:chExt cx="2448" cy="768"/>
              </a:xfrm>
            </p:grpSpPr>
            <p:sp>
              <p:nvSpPr>
                <p:cNvPr id="36938" name="Rectangle 27"/>
                <p:cNvSpPr>
                  <a:spLocks noChangeArrowheads="1"/>
                </p:cNvSpPr>
                <p:nvPr/>
              </p:nvSpPr>
              <p:spPr bwMode="auto">
                <a:xfrm>
                  <a:off x="2208" y="576"/>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36939" name="Rectangle 28"/>
                <p:cNvSpPr>
                  <a:spLocks noChangeArrowheads="1"/>
                </p:cNvSpPr>
                <p:nvPr/>
              </p:nvSpPr>
              <p:spPr bwMode="auto">
                <a:xfrm>
                  <a:off x="2208" y="768"/>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36940" name="Rectangle 29"/>
                <p:cNvSpPr>
                  <a:spLocks noChangeArrowheads="1"/>
                </p:cNvSpPr>
                <p:nvPr/>
              </p:nvSpPr>
              <p:spPr bwMode="auto">
                <a:xfrm>
                  <a:off x="2448" y="576"/>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36941" name="Rectangle 30"/>
                <p:cNvSpPr>
                  <a:spLocks noChangeArrowheads="1"/>
                </p:cNvSpPr>
                <p:nvPr/>
              </p:nvSpPr>
              <p:spPr bwMode="auto">
                <a:xfrm>
                  <a:off x="2448" y="768"/>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36942" name="Rectangle 31"/>
                <p:cNvSpPr>
                  <a:spLocks noChangeArrowheads="1"/>
                </p:cNvSpPr>
                <p:nvPr/>
              </p:nvSpPr>
              <p:spPr bwMode="auto">
                <a:xfrm>
                  <a:off x="3072" y="576"/>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800" b="1">
                    <a:latin typeface="Courier New" panose="02070309020205020404" pitchFamily="49" charset="0"/>
                  </a:endParaRPr>
                </a:p>
              </p:txBody>
            </p:sp>
            <p:sp>
              <p:nvSpPr>
                <p:cNvPr id="36943" name="Rectangle 32"/>
                <p:cNvSpPr>
                  <a:spLocks noChangeArrowheads="1"/>
                </p:cNvSpPr>
                <p:nvPr/>
              </p:nvSpPr>
              <p:spPr bwMode="auto">
                <a:xfrm>
                  <a:off x="3072" y="768"/>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800" b="1">
                    <a:latin typeface="Courier New" panose="02070309020205020404" pitchFamily="49" charset="0"/>
                  </a:endParaRPr>
                </a:p>
              </p:txBody>
            </p:sp>
            <p:sp>
              <p:nvSpPr>
                <p:cNvPr id="36944" name="Rectangle 33"/>
                <p:cNvSpPr>
                  <a:spLocks noChangeArrowheads="1"/>
                </p:cNvSpPr>
                <p:nvPr/>
              </p:nvSpPr>
              <p:spPr bwMode="auto">
                <a:xfrm>
                  <a:off x="4416" y="576"/>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36945" name="Rectangle 34"/>
                <p:cNvSpPr>
                  <a:spLocks noChangeArrowheads="1"/>
                </p:cNvSpPr>
                <p:nvPr/>
              </p:nvSpPr>
              <p:spPr bwMode="auto">
                <a:xfrm>
                  <a:off x="4416" y="768"/>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36946" name="Rectangle 35"/>
                <p:cNvSpPr>
                  <a:spLocks noChangeArrowheads="1"/>
                </p:cNvSpPr>
                <p:nvPr/>
              </p:nvSpPr>
              <p:spPr bwMode="auto">
                <a:xfrm>
                  <a:off x="2208" y="960"/>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36947" name="Rectangle 36"/>
                <p:cNvSpPr>
                  <a:spLocks noChangeArrowheads="1"/>
                </p:cNvSpPr>
                <p:nvPr/>
              </p:nvSpPr>
              <p:spPr bwMode="auto">
                <a:xfrm>
                  <a:off x="2448" y="960"/>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36948" name="Rectangle 37"/>
                <p:cNvSpPr>
                  <a:spLocks noChangeArrowheads="1"/>
                </p:cNvSpPr>
                <p:nvPr/>
              </p:nvSpPr>
              <p:spPr bwMode="auto">
                <a:xfrm>
                  <a:off x="3072" y="960"/>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800" b="1">
                    <a:latin typeface="Courier New" panose="02070309020205020404" pitchFamily="49" charset="0"/>
                  </a:endParaRPr>
                </a:p>
              </p:txBody>
            </p:sp>
            <p:sp>
              <p:nvSpPr>
                <p:cNvPr id="36949" name="Rectangle 38"/>
                <p:cNvSpPr>
                  <a:spLocks noChangeArrowheads="1"/>
                </p:cNvSpPr>
                <p:nvPr/>
              </p:nvSpPr>
              <p:spPr bwMode="auto">
                <a:xfrm>
                  <a:off x="4416" y="960"/>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36950" name="Rectangle 39"/>
                <p:cNvSpPr>
                  <a:spLocks noChangeArrowheads="1"/>
                </p:cNvSpPr>
                <p:nvPr/>
              </p:nvSpPr>
              <p:spPr bwMode="auto">
                <a:xfrm>
                  <a:off x="2208" y="1152"/>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36951" name="Rectangle 40"/>
                <p:cNvSpPr>
                  <a:spLocks noChangeArrowheads="1"/>
                </p:cNvSpPr>
                <p:nvPr/>
              </p:nvSpPr>
              <p:spPr bwMode="auto">
                <a:xfrm>
                  <a:off x="2448" y="1152"/>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36952" name="Rectangle 41"/>
                <p:cNvSpPr>
                  <a:spLocks noChangeArrowheads="1"/>
                </p:cNvSpPr>
                <p:nvPr/>
              </p:nvSpPr>
              <p:spPr bwMode="auto">
                <a:xfrm>
                  <a:off x="3072" y="1152"/>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800" b="1">
                    <a:latin typeface="Courier New" panose="02070309020205020404" pitchFamily="49" charset="0"/>
                  </a:endParaRPr>
                </a:p>
              </p:txBody>
            </p:sp>
            <p:sp>
              <p:nvSpPr>
                <p:cNvPr id="36953" name="Rectangle 42"/>
                <p:cNvSpPr>
                  <a:spLocks noChangeArrowheads="1"/>
                </p:cNvSpPr>
                <p:nvPr/>
              </p:nvSpPr>
              <p:spPr bwMode="auto">
                <a:xfrm>
                  <a:off x="4416" y="1152"/>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grpSp>
          <p:sp>
            <p:nvSpPr>
              <p:cNvPr id="36895" name="Rectangle 43"/>
              <p:cNvSpPr>
                <a:spLocks noChangeArrowheads="1"/>
              </p:cNvSpPr>
              <p:nvPr/>
            </p:nvSpPr>
            <p:spPr bwMode="auto">
              <a:xfrm>
                <a:off x="2208" y="1392"/>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36896" name="Rectangle 44"/>
              <p:cNvSpPr>
                <a:spLocks noChangeArrowheads="1"/>
              </p:cNvSpPr>
              <p:nvPr/>
            </p:nvSpPr>
            <p:spPr bwMode="auto">
              <a:xfrm>
                <a:off x="2208" y="1584"/>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36897" name="Rectangle 45"/>
              <p:cNvSpPr>
                <a:spLocks noChangeArrowheads="1"/>
              </p:cNvSpPr>
              <p:nvPr/>
            </p:nvSpPr>
            <p:spPr bwMode="auto">
              <a:xfrm>
                <a:off x="2208" y="1776"/>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Courier New" panose="02070309020205020404" pitchFamily="49" charset="0"/>
                  </a:rPr>
                  <a:t>F6</a:t>
                </a:r>
              </a:p>
            </p:txBody>
          </p:sp>
          <p:sp>
            <p:nvSpPr>
              <p:cNvPr id="36898" name="Rectangle 46"/>
              <p:cNvSpPr>
                <a:spLocks noChangeArrowheads="1"/>
              </p:cNvSpPr>
              <p:nvPr/>
            </p:nvSpPr>
            <p:spPr bwMode="auto">
              <a:xfrm>
                <a:off x="2448" y="1392"/>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36899" name="Rectangle 47"/>
              <p:cNvSpPr>
                <a:spLocks noChangeArrowheads="1"/>
              </p:cNvSpPr>
              <p:nvPr/>
            </p:nvSpPr>
            <p:spPr bwMode="auto">
              <a:xfrm>
                <a:off x="2448" y="1584"/>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36900" name="Rectangle 48"/>
              <p:cNvSpPr>
                <a:spLocks noChangeArrowheads="1"/>
              </p:cNvSpPr>
              <p:nvPr/>
            </p:nvSpPr>
            <p:spPr bwMode="auto">
              <a:xfrm>
                <a:off x="2448" y="1776"/>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36901" name="Rectangle 49"/>
              <p:cNvSpPr>
                <a:spLocks noChangeArrowheads="1"/>
              </p:cNvSpPr>
              <p:nvPr/>
            </p:nvSpPr>
            <p:spPr bwMode="auto">
              <a:xfrm>
                <a:off x="3072" y="1392"/>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800" b="1">
                  <a:latin typeface="Courier New" panose="02070309020205020404" pitchFamily="49" charset="0"/>
                </a:endParaRPr>
              </a:p>
            </p:txBody>
          </p:sp>
          <p:sp>
            <p:nvSpPr>
              <p:cNvPr id="36902" name="Rectangle 50"/>
              <p:cNvSpPr>
                <a:spLocks noChangeArrowheads="1"/>
              </p:cNvSpPr>
              <p:nvPr/>
            </p:nvSpPr>
            <p:spPr bwMode="auto">
              <a:xfrm>
                <a:off x="3072" y="1584"/>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800" b="1">
                  <a:latin typeface="Courier New" panose="02070309020205020404" pitchFamily="49" charset="0"/>
                </a:endParaRPr>
              </a:p>
            </p:txBody>
          </p:sp>
          <p:sp>
            <p:nvSpPr>
              <p:cNvPr id="36903" name="Rectangle 51"/>
              <p:cNvSpPr>
                <a:spLocks noChangeArrowheads="1"/>
              </p:cNvSpPr>
              <p:nvPr/>
            </p:nvSpPr>
            <p:spPr bwMode="auto">
              <a:xfrm>
                <a:off x="3072" y="1776"/>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Courier New" panose="02070309020205020404" pitchFamily="49" charset="0"/>
                  </a:rPr>
                  <a:t>LD F6,34(R2)</a:t>
                </a:r>
              </a:p>
            </p:txBody>
          </p:sp>
          <p:sp>
            <p:nvSpPr>
              <p:cNvPr id="36904" name="Rectangle 52"/>
              <p:cNvSpPr>
                <a:spLocks noChangeArrowheads="1"/>
              </p:cNvSpPr>
              <p:nvPr/>
            </p:nvSpPr>
            <p:spPr bwMode="auto">
              <a:xfrm>
                <a:off x="4416" y="1392"/>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36905" name="Rectangle 53"/>
              <p:cNvSpPr>
                <a:spLocks noChangeArrowheads="1"/>
              </p:cNvSpPr>
              <p:nvPr/>
            </p:nvSpPr>
            <p:spPr bwMode="auto">
              <a:xfrm>
                <a:off x="4416" y="1584"/>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36906" name="Rectangle 54"/>
              <p:cNvSpPr>
                <a:spLocks noChangeArrowheads="1"/>
              </p:cNvSpPr>
              <p:nvPr/>
            </p:nvSpPr>
            <p:spPr bwMode="auto">
              <a:xfrm>
                <a:off x="4416" y="1776"/>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Courier New" panose="02070309020205020404" pitchFamily="49" charset="0"/>
                  </a:rPr>
                  <a:t>N</a:t>
                </a:r>
              </a:p>
            </p:txBody>
          </p:sp>
          <p:sp>
            <p:nvSpPr>
              <p:cNvPr id="36907" name="Text Box 55"/>
              <p:cNvSpPr txBox="1">
                <a:spLocks noChangeArrowheads="1"/>
              </p:cNvSpPr>
              <p:nvPr/>
            </p:nvSpPr>
            <p:spPr bwMode="auto">
              <a:xfrm>
                <a:off x="4320" y="384"/>
                <a:ext cx="53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Comic Sans MS" panose="030F0702030302020204" pitchFamily="66" charset="0"/>
                  </a:rPr>
                  <a:t>Done?</a:t>
                </a:r>
              </a:p>
            </p:txBody>
          </p:sp>
          <p:sp>
            <p:nvSpPr>
              <p:cNvPr id="36908" name="Text Box 57"/>
              <p:cNvSpPr txBox="1">
                <a:spLocks noChangeArrowheads="1"/>
              </p:cNvSpPr>
              <p:nvPr/>
            </p:nvSpPr>
            <p:spPr bwMode="auto">
              <a:xfrm>
                <a:off x="2112" y="2784"/>
                <a:ext cx="43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Comic Sans MS" panose="030F0702030302020204" pitchFamily="66" charset="0"/>
                  </a:rPr>
                  <a:t>Dest</a:t>
                </a:r>
              </a:p>
            </p:txBody>
          </p:sp>
          <p:sp>
            <p:nvSpPr>
              <p:cNvPr id="36909" name="AutoShape 58"/>
              <p:cNvSpPr>
                <a:spLocks noChangeArrowheads="1"/>
              </p:cNvSpPr>
              <p:nvPr/>
            </p:nvSpPr>
            <p:spPr bwMode="auto">
              <a:xfrm flipV="1">
                <a:off x="5308" y="864"/>
                <a:ext cx="288" cy="720"/>
              </a:xfrm>
              <a:prstGeom prst="upArrow">
                <a:avLst>
                  <a:gd name="adj1" fmla="val 50000"/>
                  <a:gd name="adj2" fmla="val 62500"/>
                </a:avLst>
              </a:prstGeom>
              <a:solidFill>
                <a:schemeClr val="accent2"/>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nvGrpSpPr>
              <p:cNvPr id="36910" name="Group 61"/>
              <p:cNvGrpSpPr>
                <a:grpSpLocks/>
              </p:cNvGrpSpPr>
              <p:nvPr/>
            </p:nvGrpSpPr>
            <p:grpSpPr bwMode="auto">
              <a:xfrm rot="-5400000">
                <a:off x="816" y="353"/>
                <a:ext cx="576" cy="768"/>
                <a:chOff x="1872" y="1584"/>
                <a:chExt cx="576" cy="864"/>
              </a:xfrm>
            </p:grpSpPr>
            <p:sp>
              <p:nvSpPr>
                <p:cNvPr id="36932" name="Rectangle 62"/>
                <p:cNvSpPr>
                  <a:spLocks noChangeArrowheads="1"/>
                </p:cNvSpPr>
                <p:nvPr/>
              </p:nvSpPr>
              <p:spPr bwMode="auto">
                <a:xfrm>
                  <a:off x="1872" y="1584"/>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36933" name="Rectangle 63"/>
                <p:cNvSpPr>
                  <a:spLocks noChangeArrowheads="1"/>
                </p:cNvSpPr>
                <p:nvPr/>
              </p:nvSpPr>
              <p:spPr bwMode="auto">
                <a:xfrm>
                  <a:off x="1872" y="1728"/>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36934" name="Rectangle 64"/>
                <p:cNvSpPr>
                  <a:spLocks noChangeArrowheads="1"/>
                </p:cNvSpPr>
                <p:nvPr/>
              </p:nvSpPr>
              <p:spPr bwMode="auto">
                <a:xfrm>
                  <a:off x="1872" y="1872"/>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36935" name="Rectangle 65"/>
                <p:cNvSpPr>
                  <a:spLocks noChangeArrowheads="1"/>
                </p:cNvSpPr>
                <p:nvPr/>
              </p:nvSpPr>
              <p:spPr bwMode="auto">
                <a:xfrm>
                  <a:off x="1872" y="2016"/>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36936" name="Rectangle 66"/>
                <p:cNvSpPr>
                  <a:spLocks noChangeArrowheads="1"/>
                </p:cNvSpPr>
                <p:nvPr/>
              </p:nvSpPr>
              <p:spPr bwMode="auto">
                <a:xfrm>
                  <a:off x="1872" y="2160"/>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36937" name="Rectangle 67"/>
                <p:cNvSpPr>
                  <a:spLocks noChangeArrowheads="1"/>
                </p:cNvSpPr>
                <p:nvPr/>
              </p:nvSpPr>
              <p:spPr bwMode="auto">
                <a:xfrm>
                  <a:off x="1872" y="2304"/>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sp>
            <p:nvSpPr>
              <p:cNvPr id="36911" name="Text Box 68"/>
              <p:cNvSpPr txBox="1">
                <a:spLocks noChangeArrowheads="1"/>
              </p:cNvSpPr>
              <p:nvPr/>
            </p:nvSpPr>
            <p:spPr bwMode="auto">
              <a:xfrm>
                <a:off x="4132" y="2762"/>
                <a:ext cx="661" cy="3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Comic Sans MS" panose="030F0702030302020204" pitchFamily="66" charset="0"/>
                  </a:rPr>
                  <a:t>from </a:t>
                </a:r>
              </a:p>
              <a:p>
                <a:pPr algn="ctr">
                  <a:lnSpc>
                    <a:spcPct val="70000"/>
                  </a:lnSpc>
                  <a:spcBef>
                    <a:spcPct val="0"/>
                  </a:spcBef>
                  <a:buClrTx/>
                  <a:buSzTx/>
                  <a:buFontTx/>
                  <a:buNone/>
                </a:pPr>
                <a:r>
                  <a:rPr lang="en-US" altLang="zh-CN" sz="1800" b="1">
                    <a:latin typeface="Comic Sans MS" panose="030F0702030302020204" pitchFamily="66" charset="0"/>
                  </a:rPr>
                  <a:t>Memory</a:t>
                </a:r>
              </a:p>
            </p:txBody>
          </p:sp>
          <p:grpSp>
            <p:nvGrpSpPr>
              <p:cNvPr id="36912" name="Group 69"/>
              <p:cNvGrpSpPr>
                <a:grpSpLocks/>
              </p:cNvGrpSpPr>
              <p:nvPr/>
            </p:nvGrpSpPr>
            <p:grpSpPr bwMode="auto">
              <a:xfrm>
                <a:off x="4032" y="3360"/>
                <a:ext cx="672" cy="480"/>
                <a:chOff x="4320" y="3360"/>
                <a:chExt cx="576" cy="480"/>
              </a:xfrm>
            </p:grpSpPr>
            <p:sp>
              <p:nvSpPr>
                <p:cNvPr id="36928" name="Rectangle 70"/>
                <p:cNvSpPr>
                  <a:spLocks noChangeArrowheads="1"/>
                </p:cNvSpPr>
                <p:nvPr/>
              </p:nvSpPr>
              <p:spPr bwMode="auto">
                <a:xfrm>
                  <a:off x="4320" y="3360"/>
                  <a:ext cx="576" cy="16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Courier New" panose="02070309020205020404" pitchFamily="49" charset="0"/>
                    </a:rPr>
                    <a:t>1</a:t>
                  </a:r>
                  <a:r>
                    <a:rPr lang="en-US" altLang="zh-CN" sz="1800" b="1">
                      <a:latin typeface="Courier New" panose="02070309020205020404" pitchFamily="49" charset="0"/>
                    </a:rPr>
                    <a:t> 34+R2</a:t>
                  </a:r>
                </a:p>
              </p:txBody>
            </p:sp>
            <p:sp>
              <p:nvSpPr>
                <p:cNvPr id="36929" name="Rectangle 71"/>
                <p:cNvSpPr>
                  <a:spLocks noChangeArrowheads="1"/>
                </p:cNvSpPr>
                <p:nvPr/>
              </p:nvSpPr>
              <p:spPr bwMode="auto">
                <a:xfrm>
                  <a:off x="4320" y="3520"/>
                  <a:ext cx="576" cy="16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36930" name="Rectangle 72"/>
                <p:cNvSpPr>
                  <a:spLocks noChangeArrowheads="1"/>
                </p:cNvSpPr>
                <p:nvPr/>
              </p:nvSpPr>
              <p:spPr bwMode="auto">
                <a:xfrm>
                  <a:off x="4320" y="3680"/>
                  <a:ext cx="576" cy="16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36931" name="Line 73"/>
                <p:cNvSpPr>
                  <a:spLocks noChangeShapeType="1"/>
                </p:cNvSpPr>
                <p:nvPr/>
              </p:nvSpPr>
              <p:spPr bwMode="auto">
                <a:xfrm>
                  <a:off x="4512" y="3360"/>
                  <a:ext cx="0"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6913" name="Text Box 74"/>
              <p:cNvSpPr txBox="1">
                <a:spLocks noChangeArrowheads="1"/>
              </p:cNvSpPr>
              <p:nvPr/>
            </p:nvSpPr>
            <p:spPr bwMode="auto">
              <a:xfrm>
                <a:off x="3936" y="3168"/>
                <a:ext cx="439"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Comic Sans MS" panose="030F0702030302020204" pitchFamily="66" charset="0"/>
                  </a:rPr>
                  <a:t>Dest</a:t>
                </a:r>
              </a:p>
            </p:txBody>
          </p:sp>
          <p:sp>
            <p:nvSpPr>
              <p:cNvPr id="36914" name="Text Box 75"/>
              <p:cNvSpPr txBox="1">
                <a:spLocks noChangeArrowheads="1"/>
              </p:cNvSpPr>
              <p:nvPr/>
            </p:nvSpPr>
            <p:spPr bwMode="auto">
              <a:xfrm>
                <a:off x="1753" y="389"/>
                <a:ext cx="1204"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Comic Sans MS" panose="030F0702030302020204" pitchFamily="66" charset="0"/>
                  </a:rPr>
                  <a:t>Reorder Buffer</a:t>
                </a:r>
                <a:endParaRPr lang="en-US" altLang="zh-CN" sz="1200" b="1">
                  <a:latin typeface="Comic Sans MS" panose="030F0702030302020204" pitchFamily="66" charset="0"/>
                </a:endParaRPr>
              </a:p>
            </p:txBody>
          </p:sp>
          <p:sp>
            <p:nvSpPr>
              <p:cNvPr id="36915" name="Text Box 76"/>
              <p:cNvSpPr txBox="1">
                <a:spLocks noChangeArrowheads="1"/>
              </p:cNvSpPr>
              <p:nvPr/>
            </p:nvSpPr>
            <p:spPr bwMode="auto">
              <a:xfrm>
                <a:off x="1776" y="1999"/>
                <a:ext cx="84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000" b="1">
                    <a:latin typeface="Comic Sans MS" panose="030F0702030302020204" pitchFamily="66" charset="0"/>
                  </a:rPr>
                  <a:t>Registers</a:t>
                </a:r>
              </a:p>
            </p:txBody>
          </p:sp>
          <p:grpSp>
            <p:nvGrpSpPr>
              <p:cNvPr id="36916" name="Group 77"/>
              <p:cNvGrpSpPr>
                <a:grpSpLocks/>
              </p:cNvGrpSpPr>
              <p:nvPr/>
            </p:nvGrpSpPr>
            <p:grpSpPr bwMode="auto">
              <a:xfrm>
                <a:off x="192" y="1392"/>
                <a:ext cx="5376" cy="2736"/>
                <a:chOff x="192" y="1392"/>
                <a:chExt cx="5376" cy="2736"/>
              </a:xfrm>
            </p:grpSpPr>
            <p:sp>
              <p:nvSpPr>
                <p:cNvPr id="36918" name="Line 78"/>
                <p:cNvSpPr>
                  <a:spLocks noChangeShapeType="1"/>
                </p:cNvSpPr>
                <p:nvPr/>
              </p:nvSpPr>
              <p:spPr bwMode="auto">
                <a:xfrm>
                  <a:off x="192" y="4080"/>
                  <a:ext cx="5376" cy="0"/>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19" name="Line 79"/>
                <p:cNvSpPr>
                  <a:spLocks noChangeShapeType="1"/>
                </p:cNvSpPr>
                <p:nvPr/>
              </p:nvSpPr>
              <p:spPr bwMode="auto">
                <a:xfrm flipV="1">
                  <a:off x="1584" y="3312"/>
                  <a:ext cx="0" cy="768"/>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20" name="Line 80"/>
                <p:cNvSpPr>
                  <a:spLocks noChangeShapeType="1"/>
                </p:cNvSpPr>
                <p:nvPr/>
              </p:nvSpPr>
              <p:spPr bwMode="auto">
                <a:xfrm flipV="1">
                  <a:off x="3696" y="3264"/>
                  <a:ext cx="0" cy="816"/>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21" name="Freeform 81"/>
                <p:cNvSpPr>
                  <a:spLocks/>
                </p:cNvSpPr>
                <p:nvPr/>
              </p:nvSpPr>
              <p:spPr bwMode="auto">
                <a:xfrm>
                  <a:off x="3120" y="2064"/>
                  <a:ext cx="1296" cy="336"/>
                </a:xfrm>
                <a:custGeom>
                  <a:avLst/>
                  <a:gdLst>
                    <a:gd name="T0" fmla="*/ 0 w 1296"/>
                    <a:gd name="T1" fmla="*/ 0 h 480"/>
                    <a:gd name="T2" fmla="*/ 1296 w 1296"/>
                    <a:gd name="T3" fmla="*/ 0 h 480"/>
                    <a:gd name="T4" fmla="*/ 1296 w 1296"/>
                    <a:gd name="T5" fmla="*/ 115 h 480"/>
                    <a:gd name="T6" fmla="*/ 0 60000 65536"/>
                    <a:gd name="T7" fmla="*/ 0 60000 65536"/>
                    <a:gd name="T8" fmla="*/ 0 60000 65536"/>
                    <a:gd name="T9" fmla="*/ 0 w 1296"/>
                    <a:gd name="T10" fmla="*/ 0 h 480"/>
                    <a:gd name="T11" fmla="*/ 1296 w 1296"/>
                    <a:gd name="T12" fmla="*/ 480 h 480"/>
                  </a:gdLst>
                  <a:ahLst/>
                  <a:cxnLst>
                    <a:cxn ang="T6">
                      <a:pos x="T0" y="T1"/>
                    </a:cxn>
                    <a:cxn ang="T7">
                      <a:pos x="T2" y="T3"/>
                    </a:cxn>
                    <a:cxn ang="T8">
                      <a:pos x="T4" y="T5"/>
                    </a:cxn>
                  </a:cxnLst>
                  <a:rect l="T9" t="T10" r="T11" b="T12"/>
                  <a:pathLst>
                    <a:path w="1296" h="480">
                      <a:moveTo>
                        <a:pt x="0" y="0"/>
                      </a:moveTo>
                      <a:lnTo>
                        <a:pt x="1296" y="0"/>
                      </a:lnTo>
                      <a:lnTo>
                        <a:pt x="1296" y="480"/>
                      </a:lnTo>
                    </a:path>
                  </a:pathLst>
                </a:custGeom>
                <a:noFill/>
                <a:ln w="762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6922" name="Line 82"/>
                <p:cNvSpPr>
                  <a:spLocks noChangeShapeType="1"/>
                </p:cNvSpPr>
                <p:nvPr/>
              </p:nvSpPr>
              <p:spPr bwMode="auto">
                <a:xfrm>
                  <a:off x="3120" y="1968"/>
                  <a:ext cx="0" cy="240"/>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23" name="Freeform 83"/>
                <p:cNvSpPr>
                  <a:spLocks/>
                </p:cNvSpPr>
                <p:nvPr/>
              </p:nvSpPr>
              <p:spPr bwMode="auto">
                <a:xfrm>
                  <a:off x="4704" y="1392"/>
                  <a:ext cx="384" cy="2688"/>
                </a:xfrm>
                <a:custGeom>
                  <a:avLst/>
                  <a:gdLst>
                    <a:gd name="T0" fmla="*/ 114 w 576"/>
                    <a:gd name="T1" fmla="*/ 2298 h 2832"/>
                    <a:gd name="T2" fmla="*/ 114 w 576"/>
                    <a:gd name="T3" fmla="*/ 0 h 2832"/>
                    <a:gd name="T4" fmla="*/ 0 w 576"/>
                    <a:gd name="T5" fmla="*/ 0 h 2832"/>
                    <a:gd name="T6" fmla="*/ 0 60000 65536"/>
                    <a:gd name="T7" fmla="*/ 0 60000 65536"/>
                    <a:gd name="T8" fmla="*/ 0 60000 65536"/>
                    <a:gd name="T9" fmla="*/ 0 w 576"/>
                    <a:gd name="T10" fmla="*/ 0 h 2832"/>
                    <a:gd name="T11" fmla="*/ 576 w 576"/>
                    <a:gd name="T12" fmla="*/ 2832 h 2832"/>
                  </a:gdLst>
                  <a:ahLst/>
                  <a:cxnLst>
                    <a:cxn ang="T6">
                      <a:pos x="T0" y="T1"/>
                    </a:cxn>
                    <a:cxn ang="T7">
                      <a:pos x="T2" y="T3"/>
                    </a:cxn>
                    <a:cxn ang="T8">
                      <a:pos x="T4" y="T5"/>
                    </a:cxn>
                  </a:cxnLst>
                  <a:rect l="T9" t="T10" r="T11" b="T12"/>
                  <a:pathLst>
                    <a:path w="576" h="2832">
                      <a:moveTo>
                        <a:pt x="576" y="2832"/>
                      </a:moveTo>
                      <a:lnTo>
                        <a:pt x="576" y="0"/>
                      </a:lnTo>
                      <a:lnTo>
                        <a:pt x="0" y="0"/>
                      </a:lnTo>
                    </a:path>
                  </a:pathLst>
                </a:custGeom>
                <a:noFill/>
                <a:ln w="762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6924" name="Line 84"/>
                <p:cNvSpPr>
                  <a:spLocks noChangeShapeType="1"/>
                </p:cNvSpPr>
                <p:nvPr/>
              </p:nvSpPr>
              <p:spPr bwMode="auto">
                <a:xfrm flipH="1">
                  <a:off x="3120" y="3840"/>
                  <a:ext cx="0" cy="288"/>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25" name="Line 85"/>
                <p:cNvSpPr>
                  <a:spLocks noChangeShapeType="1"/>
                </p:cNvSpPr>
                <p:nvPr/>
              </p:nvSpPr>
              <p:spPr bwMode="auto">
                <a:xfrm flipH="1">
                  <a:off x="1081" y="3837"/>
                  <a:ext cx="5" cy="253"/>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26" name="Line 86"/>
                <p:cNvSpPr>
                  <a:spLocks noChangeShapeType="1"/>
                </p:cNvSpPr>
                <p:nvPr/>
              </p:nvSpPr>
              <p:spPr bwMode="auto">
                <a:xfrm>
                  <a:off x="4416" y="3120"/>
                  <a:ext cx="0" cy="240"/>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927" name="Line 87"/>
                <p:cNvSpPr>
                  <a:spLocks noChangeShapeType="1"/>
                </p:cNvSpPr>
                <p:nvPr/>
              </p:nvSpPr>
              <p:spPr bwMode="auto">
                <a:xfrm flipH="1">
                  <a:off x="4416" y="3840"/>
                  <a:ext cx="0" cy="240"/>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6917" name="Line 88"/>
              <p:cNvSpPr>
                <a:spLocks noChangeShapeType="1"/>
              </p:cNvSpPr>
              <p:nvPr/>
            </p:nvSpPr>
            <p:spPr bwMode="auto">
              <a:xfrm>
                <a:off x="1488" y="720"/>
                <a:ext cx="720"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6875" name="Line 94"/>
            <p:cNvSpPr>
              <a:spLocks noChangeShapeType="1"/>
            </p:cNvSpPr>
            <p:nvPr/>
          </p:nvSpPr>
          <p:spPr bwMode="auto">
            <a:xfrm>
              <a:off x="2472" y="2205"/>
              <a:ext cx="0" cy="499"/>
            </a:xfrm>
            <a:prstGeom prst="line">
              <a:avLst/>
            </a:prstGeom>
            <a:noFill/>
            <a:ln w="28575">
              <a:solidFill>
                <a:srgbClr val="333333"/>
              </a:solidFill>
              <a:round/>
              <a:headEnd/>
              <a:tailEnd/>
            </a:ln>
            <a:extLst>
              <a:ext uri="{909E8E84-426E-40DD-AFC4-6F175D3DCCD1}">
                <a14:hiddenFill xmlns:a14="http://schemas.microsoft.com/office/drawing/2010/main">
                  <a:noFill/>
                </a14:hiddenFill>
              </a:ext>
            </a:extLst>
          </p:spPr>
          <p:txBody>
            <a:bodyPr>
              <a:spAutoFit/>
            </a:bodyPr>
            <a:lstStyle/>
            <a:p>
              <a:endParaRPr lang="zh-CN" altLang="en-US"/>
            </a:p>
          </p:txBody>
        </p:sp>
        <p:sp>
          <p:nvSpPr>
            <p:cNvPr id="36876" name="Line 95"/>
            <p:cNvSpPr>
              <a:spLocks noChangeShapeType="1"/>
            </p:cNvSpPr>
            <p:nvPr/>
          </p:nvSpPr>
          <p:spPr bwMode="auto">
            <a:xfrm>
              <a:off x="2744" y="2205"/>
              <a:ext cx="0" cy="499"/>
            </a:xfrm>
            <a:prstGeom prst="line">
              <a:avLst/>
            </a:prstGeom>
            <a:noFill/>
            <a:ln w="28575">
              <a:solidFill>
                <a:srgbClr val="333333"/>
              </a:solidFill>
              <a:round/>
              <a:headEnd/>
              <a:tailEnd/>
            </a:ln>
            <a:extLst>
              <a:ext uri="{909E8E84-426E-40DD-AFC4-6F175D3DCCD1}">
                <a14:hiddenFill xmlns:a14="http://schemas.microsoft.com/office/drawing/2010/main">
                  <a:noFill/>
                </a14:hiddenFill>
              </a:ext>
            </a:extLst>
          </p:spPr>
          <p:txBody>
            <a:bodyPr wrap="none">
              <a:spAutoFit/>
            </a:bodyPr>
            <a:lstStyle/>
            <a:p>
              <a:endParaRPr lang="zh-CN" altLang="en-US"/>
            </a:p>
          </p:txBody>
        </p:sp>
        <p:sp>
          <p:nvSpPr>
            <p:cNvPr id="36877" name="Text Box 96"/>
            <p:cNvSpPr txBox="1">
              <a:spLocks noChangeArrowheads="1"/>
            </p:cNvSpPr>
            <p:nvPr/>
          </p:nvSpPr>
          <p:spPr bwMode="auto">
            <a:xfrm>
              <a:off x="2154" y="2205"/>
              <a:ext cx="94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r>
                <a:rPr kumimoji="1" lang="en-US" altLang="zh-CN" sz="1000" b="1">
                  <a:solidFill>
                    <a:srgbClr val="3333FF"/>
                  </a:solidFill>
                  <a:latin typeface="Arial" panose="020B0604020202020204" pitchFamily="34" charset="0"/>
                </a:rPr>
                <a:t>Busy, ROB No.  Value</a:t>
              </a:r>
            </a:p>
          </p:txBody>
        </p:sp>
      </p:grpSp>
    </p:spTree>
    <p:extLst>
      <p:ext uri="{BB962C8B-B14F-4D97-AF65-F5344CB8AC3E}">
        <p14:creationId xmlns:p14="http://schemas.microsoft.com/office/powerpoint/2010/main" val="3239171378"/>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7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378"/>
                                        </p:tgtEl>
                                        <p:attrNameLst>
                                          <p:attrName>style.visibility</p:attrName>
                                        </p:attrNameLst>
                                      </p:cBhvr>
                                      <p:to>
                                        <p:strVal val="visible"/>
                                      </p:to>
                                    </p:set>
                                  </p:childTnLst>
                                  <p:subTnLst>
                                    <p:set>
                                      <p:cBhvr override="childStyle">
                                        <p:cTn dur="1" fill="hold" display="0" masterRel="nextClick" afterEffect="1"/>
                                        <p:tgtEl>
                                          <p:spTgt spid="12378"/>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6" presetClass="emph" presetSubtype="0" fill="hold" grpId="1" nodeType="clickEffect">
                                  <p:stCondLst>
                                    <p:cond delay="0"/>
                                  </p:stCondLst>
                                  <p:childTnLst>
                                    <p:animScale>
                                      <p:cBhvr>
                                        <p:cTn id="14" dur="2000" fill="hold"/>
                                        <p:tgtEl>
                                          <p:spTgt spid="12377"/>
                                        </p:tgtEl>
                                      </p:cBhvr>
                                      <p:by x="50000" y="50000"/>
                                    </p:animScale>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3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77" grpId="0" animBg="1"/>
      <p:bldP spid="12377" grpId="1" animBg="1"/>
      <p:bldP spid="12378" grpId="0" animBg="1"/>
      <p:bldP spid="12381"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10"/>
          <p:cNvSpPr>
            <a:spLocks noGrp="1" noRot="1" noChangeArrowheads="1"/>
          </p:cNvSpPr>
          <p:nvPr>
            <p:ph type="title"/>
          </p:nvPr>
        </p:nvSpPr>
        <p:spPr>
          <a:xfrm>
            <a:off x="1258888" y="0"/>
            <a:ext cx="7142162" cy="620713"/>
          </a:xfrm>
          <a:noFill/>
        </p:spPr>
        <p:txBody>
          <a:bodyPr lIns="90487" tIns="44450" rIns="90487" bIns="44450"/>
          <a:lstStyle/>
          <a:p>
            <a:pPr eaLnBrk="1" hangingPunct="1"/>
            <a:r>
              <a:rPr lang="en-US" altLang="zh-CN" sz="4000">
                <a:latin typeface="Arial"/>
              </a:rPr>
              <a:t>Tomasulo With Reorder buffer:</a:t>
            </a:r>
          </a:p>
        </p:txBody>
      </p:sp>
      <p:grpSp>
        <p:nvGrpSpPr>
          <p:cNvPr id="38915" name="Group 2"/>
          <p:cNvGrpSpPr>
            <a:grpSpLocks/>
          </p:cNvGrpSpPr>
          <p:nvPr/>
        </p:nvGrpSpPr>
        <p:grpSpPr bwMode="auto">
          <a:xfrm>
            <a:off x="3505200" y="4800600"/>
            <a:ext cx="2514600" cy="406400"/>
            <a:chOff x="2064" y="2928"/>
            <a:chExt cx="1584" cy="256"/>
          </a:xfrm>
        </p:grpSpPr>
        <p:sp>
          <p:nvSpPr>
            <p:cNvPr id="39012" name="Rectangle 3"/>
            <p:cNvSpPr>
              <a:spLocks noChangeArrowheads="1"/>
            </p:cNvSpPr>
            <p:nvPr/>
          </p:nvSpPr>
          <p:spPr bwMode="auto">
            <a:xfrm>
              <a:off x="2064" y="2928"/>
              <a:ext cx="1584"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800" b="1">
                <a:latin typeface="Courier New" panose="02070309020205020404" pitchFamily="49" charset="0"/>
              </a:endParaRPr>
            </a:p>
          </p:txBody>
        </p:sp>
        <p:sp>
          <p:nvSpPr>
            <p:cNvPr id="39013" name="Rectangle 4"/>
            <p:cNvSpPr>
              <a:spLocks noChangeArrowheads="1"/>
            </p:cNvSpPr>
            <p:nvPr/>
          </p:nvSpPr>
          <p:spPr bwMode="auto">
            <a:xfrm>
              <a:off x="2064" y="3056"/>
              <a:ext cx="1584"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39014" name="Rectangle 5"/>
            <p:cNvSpPr>
              <a:spLocks noChangeArrowheads="1"/>
            </p:cNvSpPr>
            <p:nvPr/>
          </p:nvSpPr>
          <p:spPr bwMode="auto">
            <a:xfrm>
              <a:off x="2283" y="2928"/>
              <a:ext cx="425"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sp>
        <p:nvSpPr>
          <p:cNvPr id="38916" name="Rectangle 6"/>
          <p:cNvSpPr>
            <a:spLocks noChangeArrowheads="1"/>
          </p:cNvSpPr>
          <p:nvPr/>
        </p:nvSpPr>
        <p:spPr bwMode="auto">
          <a:xfrm>
            <a:off x="304800" y="4648200"/>
            <a:ext cx="2590800" cy="2032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800" b="1">
              <a:solidFill>
                <a:srgbClr val="FF0000"/>
              </a:solidFill>
              <a:latin typeface="Courier New" panose="02070309020205020404" pitchFamily="49" charset="0"/>
            </a:endParaRPr>
          </a:p>
        </p:txBody>
      </p:sp>
      <p:sp>
        <p:nvSpPr>
          <p:cNvPr id="38917" name="Rectangle 7"/>
          <p:cNvSpPr>
            <a:spLocks noChangeArrowheads="1"/>
          </p:cNvSpPr>
          <p:nvPr/>
        </p:nvSpPr>
        <p:spPr bwMode="auto">
          <a:xfrm>
            <a:off x="304800" y="4851400"/>
            <a:ext cx="2590800" cy="2032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38918" name="Rectangle 8"/>
          <p:cNvSpPr>
            <a:spLocks noChangeArrowheads="1"/>
          </p:cNvSpPr>
          <p:nvPr/>
        </p:nvSpPr>
        <p:spPr bwMode="auto">
          <a:xfrm>
            <a:off x="304800" y="5054600"/>
            <a:ext cx="2590800" cy="2032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38919" name="Rectangle 9"/>
          <p:cNvSpPr>
            <a:spLocks noChangeArrowheads="1"/>
          </p:cNvSpPr>
          <p:nvPr/>
        </p:nvSpPr>
        <p:spPr bwMode="auto">
          <a:xfrm>
            <a:off x="661988" y="4648200"/>
            <a:ext cx="633412" cy="609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38920" name="Line 11"/>
          <p:cNvSpPr>
            <a:spLocks noChangeShapeType="1"/>
          </p:cNvSpPr>
          <p:nvPr/>
        </p:nvSpPr>
        <p:spPr bwMode="auto">
          <a:xfrm>
            <a:off x="304800" y="6477000"/>
            <a:ext cx="85344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1" name="Text Box 12"/>
          <p:cNvSpPr txBox="1">
            <a:spLocks noChangeArrowheads="1"/>
          </p:cNvSpPr>
          <p:nvPr/>
        </p:nvSpPr>
        <p:spPr bwMode="auto">
          <a:xfrm>
            <a:off x="6526213" y="3743325"/>
            <a:ext cx="1049337"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To</a:t>
            </a:r>
          </a:p>
          <a:p>
            <a:pPr algn="ctr">
              <a:lnSpc>
                <a:spcPct val="70000"/>
              </a:lnSpc>
              <a:spcBef>
                <a:spcPct val="0"/>
              </a:spcBef>
              <a:buClrTx/>
              <a:buSzTx/>
              <a:buFontTx/>
              <a:buNone/>
            </a:pPr>
            <a:r>
              <a:rPr lang="en-US" altLang="zh-CN" sz="1800" b="1">
                <a:latin typeface="Arial" panose="030F0702030302020204" pitchFamily="66" charset="0"/>
              </a:rPr>
              <a:t>Memory</a:t>
            </a:r>
          </a:p>
        </p:txBody>
      </p:sp>
      <p:sp>
        <p:nvSpPr>
          <p:cNvPr id="38922" name="Rectangle 13"/>
          <p:cNvSpPr>
            <a:spLocks noChangeArrowheads="1"/>
          </p:cNvSpPr>
          <p:nvPr/>
        </p:nvSpPr>
        <p:spPr bwMode="auto">
          <a:xfrm>
            <a:off x="1181100" y="5791200"/>
            <a:ext cx="1066800" cy="304800"/>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FP adders</a:t>
            </a:r>
          </a:p>
        </p:txBody>
      </p:sp>
      <p:sp>
        <p:nvSpPr>
          <p:cNvPr id="38923" name="Rectangle 14"/>
          <p:cNvSpPr>
            <a:spLocks noChangeArrowheads="1"/>
          </p:cNvSpPr>
          <p:nvPr/>
        </p:nvSpPr>
        <p:spPr bwMode="auto">
          <a:xfrm>
            <a:off x="4252913" y="5791200"/>
            <a:ext cx="1447800" cy="304800"/>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FP multipliers</a:t>
            </a:r>
          </a:p>
        </p:txBody>
      </p:sp>
      <p:sp>
        <p:nvSpPr>
          <p:cNvPr id="38924" name="Line 15"/>
          <p:cNvSpPr>
            <a:spLocks noChangeShapeType="1"/>
          </p:cNvSpPr>
          <p:nvPr/>
        </p:nvSpPr>
        <p:spPr bwMode="auto">
          <a:xfrm>
            <a:off x="1357313" y="52578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5" name="Line 16"/>
          <p:cNvSpPr>
            <a:spLocks noChangeShapeType="1"/>
          </p:cNvSpPr>
          <p:nvPr/>
        </p:nvSpPr>
        <p:spPr bwMode="auto">
          <a:xfrm>
            <a:off x="2043113" y="52578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6" name="Line 17"/>
          <p:cNvSpPr>
            <a:spLocks noChangeShapeType="1"/>
          </p:cNvSpPr>
          <p:nvPr/>
        </p:nvSpPr>
        <p:spPr bwMode="auto">
          <a:xfrm>
            <a:off x="4481513" y="5181600"/>
            <a:ext cx="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7" name="Line 18"/>
          <p:cNvSpPr>
            <a:spLocks noChangeShapeType="1"/>
          </p:cNvSpPr>
          <p:nvPr/>
        </p:nvSpPr>
        <p:spPr bwMode="auto">
          <a:xfrm>
            <a:off x="5395913" y="5181600"/>
            <a:ext cx="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28" name="Text Box 19"/>
          <p:cNvSpPr txBox="1">
            <a:spLocks noChangeArrowheads="1"/>
          </p:cNvSpPr>
          <p:nvPr/>
        </p:nvSpPr>
        <p:spPr bwMode="auto">
          <a:xfrm>
            <a:off x="2655888" y="5284788"/>
            <a:ext cx="1555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Reservation </a:t>
            </a:r>
          </a:p>
          <a:p>
            <a:pPr algn="ctr">
              <a:spcBef>
                <a:spcPct val="0"/>
              </a:spcBef>
              <a:buClrTx/>
              <a:buSzTx/>
              <a:buFontTx/>
              <a:buNone/>
            </a:pPr>
            <a:r>
              <a:rPr lang="en-US" altLang="zh-CN" sz="1800" b="1">
                <a:latin typeface="Arial" panose="030F0702030302020204" pitchFamily="66" charset="0"/>
              </a:rPr>
              <a:t>Stations</a:t>
            </a:r>
          </a:p>
        </p:txBody>
      </p:sp>
      <p:sp>
        <p:nvSpPr>
          <p:cNvPr id="38929" name="Line 20"/>
          <p:cNvSpPr>
            <a:spLocks noChangeShapeType="1"/>
          </p:cNvSpPr>
          <p:nvPr/>
        </p:nvSpPr>
        <p:spPr bwMode="auto">
          <a:xfrm flipV="1">
            <a:off x="2514600" y="5257800"/>
            <a:ext cx="0" cy="12192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0" name="Line 21"/>
          <p:cNvSpPr>
            <a:spLocks noChangeShapeType="1"/>
          </p:cNvSpPr>
          <p:nvPr/>
        </p:nvSpPr>
        <p:spPr bwMode="auto">
          <a:xfrm flipV="1">
            <a:off x="5867400" y="5181600"/>
            <a:ext cx="0" cy="12954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1" name="Text Box 22"/>
          <p:cNvSpPr txBox="1">
            <a:spLocks noChangeArrowheads="1"/>
          </p:cNvSpPr>
          <p:nvPr/>
        </p:nvSpPr>
        <p:spPr bwMode="auto">
          <a:xfrm>
            <a:off x="228600" y="914400"/>
            <a:ext cx="8794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FP Op</a:t>
            </a:r>
          </a:p>
          <a:p>
            <a:pPr algn="ctr">
              <a:spcBef>
                <a:spcPct val="0"/>
              </a:spcBef>
              <a:buClrTx/>
              <a:buSzTx/>
              <a:buFontTx/>
              <a:buNone/>
            </a:pPr>
            <a:r>
              <a:rPr lang="en-US" altLang="zh-CN" sz="1800" b="1">
                <a:latin typeface="Arial" panose="030F0702030302020204" pitchFamily="66" charset="0"/>
              </a:rPr>
              <a:t>Queue</a:t>
            </a:r>
          </a:p>
        </p:txBody>
      </p:sp>
      <p:grpSp>
        <p:nvGrpSpPr>
          <p:cNvPr id="38932" name="Group 23"/>
          <p:cNvGrpSpPr>
            <a:grpSpLocks/>
          </p:cNvGrpSpPr>
          <p:nvPr/>
        </p:nvGrpSpPr>
        <p:grpSpPr bwMode="auto">
          <a:xfrm>
            <a:off x="3505200" y="3505200"/>
            <a:ext cx="2209800" cy="812800"/>
            <a:chOff x="3456" y="1200"/>
            <a:chExt cx="1392" cy="512"/>
          </a:xfrm>
        </p:grpSpPr>
        <p:sp>
          <p:nvSpPr>
            <p:cNvPr id="39008" name="Rectangle 24"/>
            <p:cNvSpPr>
              <a:spLocks noChangeArrowheads="1"/>
            </p:cNvSpPr>
            <p:nvPr/>
          </p:nvSpPr>
          <p:spPr bwMode="auto">
            <a:xfrm>
              <a:off x="3456" y="1200"/>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39009" name="Rectangle 25"/>
            <p:cNvSpPr>
              <a:spLocks noChangeArrowheads="1"/>
            </p:cNvSpPr>
            <p:nvPr/>
          </p:nvSpPr>
          <p:spPr bwMode="auto">
            <a:xfrm>
              <a:off x="3456" y="1328"/>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39010" name="Rectangle 26"/>
            <p:cNvSpPr>
              <a:spLocks noChangeArrowheads="1"/>
            </p:cNvSpPr>
            <p:nvPr/>
          </p:nvSpPr>
          <p:spPr bwMode="auto">
            <a:xfrm>
              <a:off x="3456" y="1456"/>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39011" name="Rectangle 27"/>
            <p:cNvSpPr>
              <a:spLocks noChangeArrowheads="1"/>
            </p:cNvSpPr>
            <p:nvPr/>
          </p:nvSpPr>
          <p:spPr bwMode="auto">
            <a:xfrm>
              <a:off x="3456" y="1584"/>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sp>
        <p:nvSpPr>
          <p:cNvPr id="38933" name="Freeform 28"/>
          <p:cNvSpPr>
            <a:spLocks/>
          </p:cNvSpPr>
          <p:nvPr/>
        </p:nvSpPr>
        <p:spPr bwMode="auto">
          <a:xfrm>
            <a:off x="4953000" y="3276600"/>
            <a:ext cx="2057400" cy="533400"/>
          </a:xfrm>
          <a:custGeom>
            <a:avLst/>
            <a:gdLst>
              <a:gd name="T0" fmla="*/ 0 w 1296"/>
              <a:gd name="T1" fmla="*/ 0 h 480"/>
              <a:gd name="T2" fmla="*/ 2147483646 w 1296"/>
              <a:gd name="T3" fmla="*/ 0 h 480"/>
              <a:gd name="T4" fmla="*/ 2147483646 w 1296"/>
              <a:gd name="T5" fmla="*/ 2147483646 h 480"/>
              <a:gd name="T6" fmla="*/ 0 60000 65536"/>
              <a:gd name="T7" fmla="*/ 0 60000 65536"/>
              <a:gd name="T8" fmla="*/ 0 60000 65536"/>
              <a:gd name="T9" fmla="*/ 0 w 1296"/>
              <a:gd name="T10" fmla="*/ 0 h 480"/>
              <a:gd name="T11" fmla="*/ 1296 w 1296"/>
              <a:gd name="T12" fmla="*/ 480 h 480"/>
            </a:gdLst>
            <a:ahLst/>
            <a:cxnLst>
              <a:cxn ang="T6">
                <a:pos x="T0" y="T1"/>
              </a:cxn>
              <a:cxn ang="T7">
                <a:pos x="T2" y="T3"/>
              </a:cxn>
              <a:cxn ang="T8">
                <a:pos x="T4" y="T5"/>
              </a:cxn>
            </a:cxnLst>
            <a:rect l="T9" t="T10" r="T11" b="T12"/>
            <a:pathLst>
              <a:path w="1296" h="480">
                <a:moveTo>
                  <a:pt x="0" y="0"/>
                </a:moveTo>
                <a:lnTo>
                  <a:pt x="1296" y="0"/>
                </a:lnTo>
                <a:lnTo>
                  <a:pt x="1296" y="480"/>
                </a:lnTo>
              </a:path>
            </a:pathLst>
          </a:custGeom>
          <a:noFill/>
          <a:ln w="76200">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8934" name="Text Box 29"/>
          <p:cNvSpPr txBox="1">
            <a:spLocks noChangeArrowheads="1"/>
          </p:cNvSpPr>
          <p:nvPr/>
        </p:nvSpPr>
        <p:spPr bwMode="auto">
          <a:xfrm>
            <a:off x="7391400" y="990600"/>
            <a:ext cx="660400" cy="219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lnSpc>
                <a:spcPct val="90000"/>
              </a:lnSpc>
              <a:spcBef>
                <a:spcPct val="0"/>
              </a:spcBef>
              <a:buClrTx/>
              <a:buSzTx/>
              <a:buFontTx/>
              <a:buNone/>
            </a:pPr>
            <a:r>
              <a:rPr lang="en-US" altLang="zh-CN" sz="1400" b="1">
                <a:solidFill>
                  <a:srgbClr val="FF0000"/>
                </a:solidFill>
                <a:latin typeface="Arial" panose="030F0702030302020204" pitchFamily="66" charset="0"/>
              </a:rPr>
              <a:t>ROB7</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ROB6</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ROB5</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ROB4</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ROB3</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ROB2</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ROB1</a:t>
            </a:r>
          </a:p>
        </p:txBody>
      </p:sp>
      <p:grpSp>
        <p:nvGrpSpPr>
          <p:cNvPr id="38935" name="Group 30"/>
          <p:cNvGrpSpPr>
            <a:grpSpLocks/>
          </p:cNvGrpSpPr>
          <p:nvPr/>
        </p:nvGrpSpPr>
        <p:grpSpPr bwMode="auto">
          <a:xfrm>
            <a:off x="3505200" y="990600"/>
            <a:ext cx="3886200" cy="2133600"/>
            <a:chOff x="2208" y="624"/>
            <a:chExt cx="2448" cy="1344"/>
          </a:xfrm>
        </p:grpSpPr>
        <p:grpSp>
          <p:nvGrpSpPr>
            <p:cNvPr id="38979" name="Group 31"/>
            <p:cNvGrpSpPr>
              <a:grpSpLocks/>
            </p:cNvGrpSpPr>
            <p:nvPr/>
          </p:nvGrpSpPr>
          <p:grpSpPr bwMode="auto">
            <a:xfrm>
              <a:off x="2208" y="624"/>
              <a:ext cx="2448" cy="768"/>
              <a:chOff x="2208" y="576"/>
              <a:chExt cx="2448" cy="768"/>
            </a:xfrm>
          </p:grpSpPr>
          <p:sp>
            <p:nvSpPr>
              <p:cNvPr id="38992" name="Rectangle 32"/>
              <p:cNvSpPr>
                <a:spLocks noChangeArrowheads="1"/>
              </p:cNvSpPr>
              <p:nvPr/>
            </p:nvSpPr>
            <p:spPr bwMode="auto">
              <a:xfrm>
                <a:off x="2208" y="576"/>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38993" name="Rectangle 33"/>
              <p:cNvSpPr>
                <a:spLocks noChangeArrowheads="1"/>
              </p:cNvSpPr>
              <p:nvPr/>
            </p:nvSpPr>
            <p:spPr bwMode="auto">
              <a:xfrm>
                <a:off x="2208" y="768"/>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38994" name="Rectangle 34"/>
              <p:cNvSpPr>
                <a:spLocks noChangeArrowheads="1"/>
              </p:cNvSpPr>
              <p:nvPr/>
            </p:nvSpPr>
            <p:spPr bwMode="auto">
              <a:xfrm>
                <a:off x="2448" y="576"/>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38995" name="Rectangle 35"/>
              <p:cNvSpPr>
                <a:spLocks noChangeArrowheads="1"/>
              </p:cNvSpPr>
              <p:nvPr/>
            </p:nvSpPr>
            <p:spPr bwMode="auto">
              <a:xfrm>
                <a:off x="2448" y="768"/>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38996" name="Rectangle 36"/>
              <p:cNvSpPr>
                <a:spLocks noChangeArrowheads="1"/>
              </p:cNvSpPr>
              <p:nvPr/>
            </p:nvSpPr>
            <p:spPr bwMode="auto">
              <a:xfrm>
                <a:off x="3072" y="576"/>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800" b="1">
                  <a:latin typeface="Courier New" panose="02070309020205020404" pitchFamily="49" charset="0"/>
                </a:endParaRPr>
              </a:p>
            </p:txBody>
          </p:sp>
          <p:sp>
            <p:nvSpPr>
              <p:cNvPr id="38997" name="Rectangle 37"/>
              <p:cNvSpPr>
                <a:spLocks noChangeArrowheads="1"/>
              </p:cNvSpPr>
              <p:nvPr/>
            </p:nvSpPr>
            <p:spPr bwMode="auto">
              <a:xfrm>
                <a:off x="3072" y="768"/>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800" b="1">
                  <a:latin typeface="Courier New" panose="02070309020205020404" pitchFamily="49" charset="0"/>
                </a:endParaRPr>
              </a:p>
            </p:txBody>
          </p:sp>
          <p:sp>
            <p:nvSpPr>
              <p:cNvPr id="38998" name="Rectangle 38"/>
              <p:cNvSpPr>
                <a:spLocks noChangeArrowheads="1"/>
              </p:cNvSpPr>
              <p:nvPr/>
            </p:nvSpPr>
            <p:spPr bwMode="auto">
              <a:xfrm>
                <a:off x="4416" y="576"/>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38999" name="Rectangle 39"/>
              <p:cNvSpPr>
                <a:spLocks noChangeArrowheads="1"/>
              </p:cNvSpPr>
              <p:nvPr/>
            </p:nvSpPr>
            <p:spPr bwMode="auto">
              <a:xfrm>
                <a:off x="4416" y="768"/>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39000" name="Rectangle 40"/>
              <p:cNvSpPr>
                <a:spLocks noChangeArrowheads="1"/>
              </p:cNvSpPr>
              <p:nvPr/>
            </p:nvSpPr>
            <p:spPr bwMode="auto">
              <a:xfrm>
                <a:off x="2208" y="960"/>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39001" name="Rectangle 41"/>
              <p:cNvSpPr>
                <a:spLocks noChangeArrowheads="1"/>
              </p:cNvSpPr>
              <p:nvPr/>
            </p:nvSpPr>
            <p:spPr bwMode="auto">
              <a:xfrm>
                <a:off x="2448" y="960"/>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39002" name="Rectangle 42"/>
              <p:cNvSpPr>
                <a:spLocks noChangeArrowheads="1"/>
              </p:cNvSpPr>
              <p:nvPr/>
            </p:nvSpPr>
            <p:spPr bwMode="auto">
              <a:xfrm>
                <a:off x="3072" y="960"/>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800" b="1">
                  <a:latin typeface="Courier New" panose="02070309020205020404" pitchFamily="49" charset="0"/>
                </a:endParaRPr>
              </a:p>
            </p:txBody>
          </p:sp>
          <p:sp>
            <p:nvSpPr>
              <p:cNvPr id="39003" name="Rectangle 43"/>
              <p:cNvSpPr>
                <a:spLocks noChangeArrowheads="1"/>
              </p:cNvSpPr>
              <p:nvPr/>
            </p:nvSpPr>
            <p:spPr bwMode="auto">
              <a:xfrm>
                <a:off x="4416" y="960"/>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39004" name="Rectangle 44"/>
              <p:cNvSpPr>
                <a:spLocks noChangeArrowheads="1"/>
              </p:cNvSpPr>
              <p:nvPr/>
            </p:nvSpPr>
            <p:spPr bwMode="auto">
              <a:xfrm>
                <a:off x="2208" y="1152"/>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39005" name="Rectangle 45"/>
              <p:cNvSpPr>
                <a:spLocks noChangeArrowheads="1"/>
              </p:cNvSpPr>
              <p:nvPr/>
            </p:nvSpPr>
            <p:spPr bwMode="auto">
              <a:xfrm>
                <a:off x="2448" y="1152"/>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39006" name="Rectangle 46"/>
              <p:cNvSpPr>
                <a:spLocks noChangeArrowheads="1"/>
              </p:cNvSpPr>
              <p:nvPr/>
            </p:nvSpPr>
            <p:spPr bwMode="auto">
              <a:xfrm>
                <a:off x="3072" y="1152"/>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800" b="1">
                  <a:latin typeface="Courier New" panose="02070309020205020404" pitchFamily="49" charset="0"/>
                </a:endParaRPr>
              </a:p>
            </p:txBody>
          </p:sp>
          <p:sp>
            <p:nvSpPr>
              <p:cNvPr id="39007" name="Rectangle 47"/>
              <p:cNvSpPr>
                <a:spLocks noChangeArrowheads="1"/>
              </p:cNvSpPr>
              <p:nvPr/>
            </p:nvSpPr>
            <p:spPr bwMode="auto">
              <a:xfrm>
                <a:off x="4416" y="1152"/>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grpSp>
        <p:sp>
          <p:nvSpPr>
            <p:cNvPr id="38980" name="Rectangle 48"/>
            <p:cNvSpPr>
              <a:spLocks noChangeArrowheads="1"/>
            </p:cNvSpPr>
            <p:nvPr/>
          </p:nvSpPr>
          <p:spPr bwMode="auto">
            <a:xfrm>
              <a:off x="2208" y="1392"/>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38981" name="Rectangle 49"/>
            <p:cNvSpPr>
              <a:spLocks noChangeArrowheads="1"/>
            </p:cNvSpPr>
            <p:nvPr/>
          </p:nvSpPr>
          <p:spPr bwMode="auto">
            <a:xfrm>
              <a:off x="2208" y="1584"/>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F2</a:t>
              </a:r>
            </a:p>
          </p:txBody>
        </p:sp>
        <p:sp>
          <p:nvSpPr>
            <p:cNvPr id="38982" name="Rectangle 50"/>
            <p:cNvSpPr>
              <a:spLocks noChangeArrowheads="1"/>
            </p:cNvSpPr>
            <p:nvPr/>
          </p:nvSpPr>
          <p:spPr bwMode="auto">
            <a:xfrm>
              <a:off x="2208" y="1776"/>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F6</a:t>
              </a:r>
            </a:p>
          </p:txBody>
        </p:sp>
        <p:sp>
          <p:nvSpPr>
            <p:cNvPr id="38983" name="Rectangle 51"/>
            <p:cNvSpPr>
              <a:spLocks noChangeArrowheads="1"/>
            </p:cNvSpPr>
            <p:nvPr/>
          </p:nvSpPr>
          <p:spPr bwMode="auto">
            <a:xfrm>
              <a:off x="2448" y="1392"/>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38984" name="Rectangle 52"/>
            <p:cNvSpPr>
              <a:spLocks noChangeArrowheads="1"/>
            </p:cNvSpPr>
            <p:nvPr/>
          </p:nvSpPr>
          <p:spPr bwMode="auto">
            <a:xfrm>
              <a:off x="2448" y="1584"/>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38985" name="Rectangle 53"/>
            <p:cNvSpPr>
              <a:spLocks noChangeArrowheads="1"/>
            </p:cNvSpPr>
            <p:nvPr/>
          </p:nvSpPr>
          <p:spPr bwMode="auto">
            <a:xfrm>
              <a:off x="2448" y="1776"/>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38986" name="Rectangle 54"/>
            <p:cNvSpPr>
              <a:spLocks noChangeArrowheads="1"/>
            </p:cNvSpPr>
            <p:nvPr/>
          </p:nvSpPr>
          <p:spPr bwMode="auto">
            <a:xfrm>
              <a:off x="3072" y="1392"/>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800" b="1">
                <a:latin typeface="Courier New" panose="02070309020205020404" pitchFamily="49" charset="0"/>
              </a:endParaRPr>
            </a:p>
          </p:txBody>
        </p:sp>
        <p:sp>
          <p:nvSpPr>
            <p:cNvPr id="38987" name="Rectangle 55"/>
            <p:cNvSpPr>
              <a:spLocks noChangeArrowheads="1"/>
            </p:cNvSpPr>
            <p:nvPr/>
          </p:nvSpPr>
          <p:spPr bwMode="auto">
            <a:xfrm>
              <a:off x="3072" y="1584"/>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70309020205020404" pitchFamily="49" charset="0"/>
                </a:rPr>
                <a:t>LD F2,45(R3)</a:t>
              </a:r>
            </a:p>
          </p:txBody>
        </p:sp>
        <p:sp>
          <p:nvSpPr>
            <p:cNvPr id="38988" name="Rectangle 56"/>
            <p:cNvSpPr>
              <a:spLocks noChangeArrowheads="1"/>
            </p:cNvSpPr>
            <p:nvPr/>
          </p:nvSpPr>
          <p:spPr bwMode="auto">
            <a:xfrm>
              <a:off x="3072" y="1776"/>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70309020205020404" pitchFamily="49" charset="0"/>
                </a:rPr>
                <a:t>LD F6,34(R2)</a:t>
              </a:r>
            </a:p>
          </p:txBody>
        </p:sp>
        <p:sp>
          <p:nvSpPr>
            <p:cNvPr id="38989" name="Rectangle 57"/>
            <p:cNvSpPr>
              <a:spLocks noChangeArrowheads="1"/>
            </p:cNvSpPr>
            <p:nvPr/>
          </p:nvSpPr>
          <p:spPr bwMode="auto">
            <a:xfrm>
              <a:off x="4416" y="1392"/>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38990" name="Rectangle 58"/>
            <p:cNvSpPr>
              <a:spLocks noChangeArrowheads="1"/>
            </p:cNvSpPr>
            <p:nvPr/>
          </p:nvSpPr>
          <p:spPr bwMode="auto">
            <a:xfrm>
              <a:off x="4416" y="1584"/>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N</a:t>
              </a:r>
            </a:p>
          </p:txBody>
        </p:sp>
        <p:sp>
          <p:nvSpPr>
            <p:cNvPr id="38991" name="Rectangle 59"/>
            <p:cNvSpPr>
              <a:spLocks noChangeArrowheads="1"/>
            </p:cNvSpPr>
            <p:nvPr/>
          </p:nvSpPr>
          <p:spPr bwMode="auto">
            <a:xfrm>
              <a:off x="4416" y="1776"/>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N</a:t>
              </a:r>
            </a:p>
          </p:txBody>
        </p:sp>
      </p:grpSp>
      <p:sp>
        <p:nvSpPr>
          <p:cNvPr id="38936" name="Line 60"/>
          <p:cNvSpPr>
            <a:spLocks noChangeShapeType="1"/>
          </p:cNvSpPr>
          <p:nvPr/>
        </p:nvSpPr>
        <p:spPr bwMode="auto">
          <a:xfrm>
            <a:off x="4953000" y="3124200"/>
            <a:ext cx="0" cy="3810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37" name="Text Box 61"/>
          <p:cNvSpPr txBox="1">
            <a:spLocks noChangeArrowheads="1"/>
          </p:cNvSpPr>
          <p:nvPr/>
        </p:nvSpPr>
        <p:spPr bwMode="auto">
          <a:xfrm>
            <a:off x="6858000" y="609600"/>
            <a:ext cx="8461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Done?</a:t>
            </a:r>
          </a:p>
        </p:txBody>
      </p:sp>
      <p:sp>
        <p:nvSpPr>
          <p:cNvPr id="38938" name="Freeform 62"/>
          <p:cNvSpPr>
            <a:spLocks/>
          </p:cNvSpPr>
          <p:nvPr/>
        </p:nvSpPr>
        <p:spPr bwMode="auto">
          <a:xfrm>
            <a:off x="7467600" y="2209800"/>
            <a:ext cx="609600" cy="4267200"/>
          </a:xfrm>
          <a:custGeom>
            <a:avLst/>
            <a:gdLst>
              <a:gd name="T0" fmla="*/ 2147483646 w 576"/>
              <a:gd name="T1" fmla="*/ 2147483646 h 2832"/>
              <a:gd name="T2" fmla="*/ 2147483646 w 576"/>
              <a:gd name="T3" fmla="*/ 0 h 2832"/>
              <a:gd name="T4" fmla="*/ 0 w 576"/>
              <a:gd name="T5" fmla="*/ 0 h 2832"/>
              <a:gd name="T6" fmla="*/ 0 60000 65536"/>
              <a:gd name="T7" fmla="*/ 0 60000 65536"/>
              <a:gd name="T8" fmla="*/ 0 60000 65536"/>
              <a:gd name="T9" fmla="*/ 0 w 576"/>
              <a:gd name="T10" fmla="*/ 0 h 2832"/>
              <a:gd name="T11" fmla="*/ 576 w 576"/>
              <a:gd name="T12" fmla="*/ 2832 h 2832"/>
            </a:gdLst>
            <a:ahLst/>
            <a:cxnLst>
              <a:cxn ang="T6">
                <a:pos x="T0" y="T1"/>
              </a:cxn>
              <a:cxn ang="T7">
                <a:pos x="T2" y="T3"/>
              </a:cxn>
              <a:cxn ang="T8">
                <a:pos x="T4" y="T5"/>
              </a:cxn>
            </a:cxnLst>
            <a:rect l="T9" t="T10" r="T11" b="T12"/>
            <a:pathLst>
              <a:path w="576" h="2832">
                <a:moveTo>
                  <a:pt x="576" y="2832"/>
                </a:moveTo>
                <a:lnTo>
                  <a:pt x="576" y="0"/>
                </a:lnTo>
                <a:lnTo>
                  <a:pt x="0" y="0"/>
                </a:lnTo>
              </a:path>
            </a:pathLst>
          </a:custGeom>
          <a:noFill/>
          <a:ln w="76200">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8939" name="Line 63"/>
          <p:cNvSpPr>
            <a:spLocks noChangeShapeType="1"/>
          </p:cNvSpPr>
          <p:nvPr/>
        </p:nvSpPr>
        <p:spPr bwMode="auto">
          <a:xfrm flipH="1">
            <a:off x="4953000" y="6096000"/>
            <a:ext cx="0" cy="4572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40" name="Line 64"/>
          <p:cNvSpPr>
            <a:spLocks noChangeShapeType="1"/>
          </p:cNvSpPr>
          <p:nvPr/>
        </p:nvSpPr>
        <p:spPr bwMode="auto">
          <a:xfrm flipH="1">
            <a:off x="1716088" y="6091238"/>
            <a:ext cx="7937" cy="401637"/>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41" name="Text Box 65"/>
          <p:cNvSpPr txBox="1">
            <a:spLocks noChangeArrowheads="1"/>
          </p:cNvSpPr>
          <p:nvPr/>
        </p:nvSpPr>
        <p:spPr bwMode="auto">
          <a:xfrm>
            <a:off x="130175" y="4283075"/>
            <a:ext cx="696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Dest</a:t>
            </a:r>
          </a:p>
        </p:txBody>
      </p:sp>
      <p:sp>
        <p:nvSpPr>
          <p:cNvPr id="38942" name="Text Box 66"/>
          <p:cNvSpPr txBox="1">
            <a:spLocks noChangeArrowheads="1"/>
          </p:cNvSpPr>
          <p:nvPr/>
        </p:nvSpPr>
        <p:spPr bwMode="auto">
          <a:xfrm>
            <a:off x="3352800" y="4419600"/>
            <a:ext cx="696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Dest</a:t>
            </a:r>
          </a:p>
        </p:txBody>
      </p:sp>
      <p:sp>
        <p:nvSpPr>
          <p:cNvPr id="38943" name="AutoShape 67"/>
          <p:cNvSpPr>
            <a:spLocks noChangeArrowheads="1"/>
          </p:cNvSpPr>
          <p:nvPr/>
        </p:nvSpPr>
        <p:spPr bwMode="auto">
          <a:xfrm flipV="1">
            <a:off x="8426450" y="1371600"/>
            <a:ext cx="457200" cy="1143000"/>
          </a:xfrm>
          <a:prstGeom prst="upArrow">
            <a:avLst>
              <a:gd name="adj1" fmla="val 50000"/>
              <a:gd name="adj2" fmla="val 62500"/>
            </a:avLst>
          </a:prstGeom>
          <a:solidFill>
            <a:schemeClr val="accent2"/>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38944" name="Text Box 68"/>
          <p:cNvSpPr txBox="1">
            <a:spLocks noChangeArrowheads="1"/>
          </p:cNvSpPr>
          <p:nvPr/>
        </p:nvSpPr>
        <p:spPr bwMode="auto">
          <a:xfrm>
            <a:off x="8199438" y="2590800"/>
            <a:ext cx="9112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Oldest</a:t>
            </a:r>
          </a:p>
        </p:txBody>
      </p:sp>
      <p:sp>
        <p:nvSpPr>
          <p:cNvPr id="38945" name="Text Box 69"/>
          <p:cNvSpPr txBox="1">
            <a:spLocks noChangeArrowheads="1"/>
          </p:cNvSpPr>
          <p:nvPr/>
        </p:nvSpPr>
        <p:spPr bwMode="auto">
          <a:xfrm>
            <a:off x="8153400" y="990600"/>
            <a:ext cx="1003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Newest</a:t>
            </a:r>
          </a:p>
        </p:txBody>
      </p:sp>
      <p:grpSp>
        <p:nvGrpSpPr>
          <p:cNvPr id="38946" name="Group 70"/>
          <p:cNvGrpSpPr>
            <a:grpSpLocks/>
          </p:cNvGrpSpPr>
          <p:nvPr/>
        </p:nvGrpSpPr>
        <p:grpSpPr bwMode="auto">
          <a:xfrm rot="-5400000">
            <a:off x="1295400" y="560388"/>
            <a:ext cx="914400" cy="1219200"/>
            <a:chOff x="1872" y="1584"/>
            <a:chExt cx="576" cy="864"/>
          </a:xfrm>
        </p:grpSpPr>
        <p:sp>
          <p:nvSpPr>
            <p:cNvPr id="38973" name="Rectangle 71"/>
            <p:cNvSpPr>
              <a:spLocks noChangeArrowheads="1"/>
            </p:cNvSpPr>
            <p:nvPr/>
          </p:nvSpPr>
          <p:spPr bwMode="auto">
            <a:xfrm>
              <a:off x="1872" y="1584"/>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38974" name="Rectangle 72"/>
            <p:cNvSpPr>
              <a:spLocks noChangeArrowheads="1"/>
            </p:cNvSpPr>
            <p:nvPr/>
          </p:nvSpPr>
          <p:spPr bwMode="auto">
            <a:xfrm>
              <a:off x="1872" y="1728"/>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38975" name="Rectangle 73"/>
            <p:cNvSpPr>
              <a:spLocks noChangeArrowheads="1"/>
            </p:cNvSpPr>
            <p:nvPr/>
          </p:nvSpPr>
          <p:spPr bwMode="auto">
            <a:xfrm>
              <a:off x="1872" y="1872"/>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38976" name="Rectangle 74"/>
            <p:cNvSpPr>
              <a:spLocks noChangeArrowheads="1"/>
            </p:cNvSpPr>
            <p:nvPr/>
          </p:nvSpPr>
          <p:spPr bwMode="auto">
            <a:xfrm>
              <a:off x="1872" y="2016"/>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38977" name="Rectangle 75"/>
            <p:cNvSpPr>
              <a:spLocks noChangeArrowheads="1"/>
            </p:cNvSpPr>
            <p:nvPr/>
          </p:nvSpPr>
          <p:spPr bwMode="auto">
            <a:xfrm>
              <a:off x="1872" y="2160"/>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38978" name="Rectangle 76"/>
            <p:cNvSpPr>
              <a:spLocks noChangeArrowheads="1"/>
            </p:cNvSpPr>
            <p:nvPr/>
          </p:nvSpPr>
          <p:spPr bwMode="auto">
            <a:xfrm>
              <a:off x="1872" y="2304"/>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sp>
        <p:nvSpPr>
          <p:cNvPr id="38947" name="Text Box 77"/>
          <p:cNvSpPr txBox="1">
            <a:spLocks noChangeArrowheads="1"/>
          </p:cNvSpPr>
          <p:nvPr/>
        </p:nvSpPr>
        <p:spPr bwMode="auto">
          <a:xfrm>
            <a:off x="6559550" y="4384675"/>
            <a:ext cx="104933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from </a:t>
            </a:r>
          </a:p>
          <a:p>
            <a:pPr algn="ctr">
              <a:lnSpc>
                <a:spcPct val="70000"/>
              </a:lnSpc>
              <a:spcBef>
                <a:spcPct val="0"/>
              </a:spcBef>
              <a:buClrTx/>
              <a:buSzTx/>
              <a:buFontTx/>
              <a:buNone/>
            </a:pPr>
            <a:r>
              <a:rPr lang="en-US" altLang="zh-CN" sz="1800" b="1">
                <a:latin typeface="Arial" panose="030F0702030302020204" pitchFamily="66" charset="0"/>
              </a:rPr>
              <a:t>Memory</a:t>
            </a:r>
          </a:p>
        </p:txBody>
      </p:sp>
      <p:sp>
        <p:nvSpPr>
          <p:cNvPr id="38948" name="Line 78"/>
          <p:cNvSpPr>
            <a:spLocks noChangeShapeType="1"/>
          </p:cNvSpPr>
          <p:nvPr/>
        </p:nvSpPr>
        <p:spPr bwMode="auto">
          <a:xfrm>
            <a:off x="7010400" y="4953000"/>
            <a:ext cx="0" cy="3810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49" name="Text Box 79"/>
          <p:cNvSpPr txBox="1">
            <a:spLocks noChangeArrowheads="1"/>
          </p:cNvSpPr>
          <p:nvPr/>
        </p:nvSpPr>
        <p:spPr bwMode="auto">
          <a:xfrm>
            <a:off x="6248400" y="5029200"/>
            <a:ext cx="696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Dest</a:t>
            </a:r>
          </a:p>
        </p:txBody>
      </p:sp>
      <p:sp>
        <p:nvSpPr>
          <p:cNvPr id="38950" name="Text Box 80"/>
          <p:cNvSpPr txBox="1">
            <a:spLocks noChangeArrowheads="1"/>
          </p:cNvSpPr>
          <p:nvPr/>
        </p:nvSpPr>
        <p:spPr bwMode="auto">
          <a:xfrm>
            <a:off x="533400" y="1905000"/>
            <a:ext cx="2841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800" b="1">
                <a:latin typeface="Arial" panose="030F0702030302020204" pitchFamily="66" charset="0"/>
              </a:rPr>
              <a:t>Reorder Buffer</a:t>
            </a:r>
            <a:endParaRPr lang="en-US" altLang="zh-CN" sz="1800" b="1">
              <a:latin typeface="Comic Sans MS" panose="030F0702030302020204" pitchFamily="66" charset="0"/>
            </a:endParaRPr>
          </a:p>
        </p:txBody>
      </p:sp>
      <p:sp>
        <p:nvSpPr>
          <p:cNvPr id="38951" name="Text Box 81"/>
          <p:cNvSpPr txBox="1">
            <a:spLocks noChangeArrowheads="1"/>
          </p:cNvSpPr>
          <p:nvPr/>
        </p:nvSpPr>
        <p:spPr bwMode="auto">
          <a:xfrm>
            <a:off x="1600200" y="3581400"/>
            <a:ext cx="17827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800" b="1">
                <a:latin typeface="Arial" panose="030F0702030302020204" pitchFamily="66" charset="0"/>
              </a:rPr>
              <a:t>Registers</a:t>
            </a:r>
          </a:p>
        </p:txBody>
      </p:sp>
      <p:sp>
        <p:nvSpPr>
          <p:cNvPr id="38952" name="Line 82"/>
          <p:cNvSpPr>
            <a:spLocks noChangeShapeType="1"/>
          </p:cNvSpPr>
          <p:nvPr/>
        </p:nvSpPr>
        <p:spPr bwMode="auto">
          <a:xfrm flipH="1">
            <a:off x="7010400" y="6096000"/>
            <a:ext cx="0" cy="3810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53" name="Line 83"/>
          <p:cNvSpPr>
            <a:spLocks noChangeShapeType="1"/>
          </p:cNvSpPr>
          <p:nvPr/>
        </p:nvSpPr>
        <p:spPr bwMode="auto">
          <a:xfrm>
            <a:off x="2362200" y="1143000"/>
            <a:ext cx="1143000"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38954" name="Group 84"/>
          <p:cNvGrpSpPr>
            <a:grpSpLocks/>
          </p:cNvGrpSpPr>
          <p:nvPr/>
        </p:nvGrpSpPr>
        <p:grpSpPr bwMode="auto">
          <a:xfrm>
            <a:off x="304800" y="2209800"/>
            <a:ext cx="8534400" cy="4343400"/>
            <a:chOff x="192" y="1392"/>
            <a:chExt cx="5376" cy="2736"/>
          </a:xfrm>
        </p:grpSpPr>
        <p:sp>
          <p:nvSpPr>
            <p:cNvPr id="38963" name="Line 85"/>
            <p:cNvSpPr>
              <a:spLocks noChangeShapeType="1"/>
            </p:cNvSpPr>
            <p:nvPr/>
          </p:nvSpPr>
          <p:spPr bwMode="auto">
            <a:xfrm>
              <a:off x="192" y="4080"/>
              <a:ext cx="5376" cy="0"/>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64" name="Line 86"/>
            <p:cNvSpPr>
              <a:spLocks noChangeShapeType="1"/>
            </p:cNvSpPr>
            <p:nvPr/>
          </p:nvSpPr>
          <p:spPr bwMode="auto">
            <a:xfrm flipV="1">
              <a:off x="1584" y="3312"/>
              <a:ext cx="0" cy="768"/>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65" name="Line 87"/>
            <p:cNvSpPr>
              <a:spLocks noChangeShapeType="1"/>
            </p:cNvSpPr>
            <p:nvPr/>
          </p:nvSpPr>
          <p:spPr bwMode="auto">
            <a:xfrm flipV="1">
              <a:off x="3696" y="3264"/>
              <a:ext cx="0" cy="816"/>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66" name="Freeform 88"/>
            <p:cNvSpPr>
              <a:spLocks/>
            </p:cNvSpPr>
            <p:nvPr/>
          </p:nvSpPr>
          <p:spPr bwMode="auto">
            <a:xfrm>
              <a:off x="3120" y="2064"/>
              <a:ext cx="1296" cy="336"/>
            </a:xfrm>
            <a:custGeom>
              <a:avLst/>
              <a:gdLst>
                <a:gd name="T0" fmla="*/ 0 w 1296"/>
                <a:gd name="T1" fmla="*/ 0 h 480"/>
                <a:gd name="T2" fmla="*/ 1296 w 1296"/>
                <a:gd name="T3" fmla="*/ 0 h 480"/>
                <a:gd name="T4" fmla="*/ 1296 w 1296"/>
                <a:gd name="T5" fmla="*/ 115 h 480"/>
                <a:gd name="T6" fmla="*/ 0 60000 65536"/>
                <a:gd name="T7" fmla="*/ 0 60000 65536"/>
                <a:gd name="T8" fmla="*/ 0 60000 65536"/>
                <a:gd name="T9" fmla="*/ 0 w 1296"/>
                <a:gd name="T10" fmla="*/ 0 h 480"/>
                <a:gd name="T11" fmla="*/ 1296 w 1296"/>
                <a:gd name="T12" fmla="*/ 480 h 480"/>
              </a:gdLst>
              <a:ahLst/>
              <a:cxnLst>
                <a:cxn ang="T6">
                  <a:pos x="T0" y="T1"/>
                </a:cxn>
                <a:cxn ang="T7">
                  <a:pos x="T2" y="T3"/>
                </a:cxn>
                <a:cxn ang="T8">
                  <a:pos x="T4" y="T5"/>
                </a:cxn>
              </a:cxnLst>
              <a:rect l="T9" t="T10" r="T11" b="T12"/>
              <a:pathLst>
                <a:path w="1296" h="480">
                  <a:moveTo>
                    <a:pt x="0" y="0"/>
                  </a:moveTo>
                  <a:lnTo>
                    <a:pt x="1296" y="0"/>
                  </a:lnTo>
                  <a:lnTo>
                    <a:pt x="1296" y="480"/>
                  </a:lnTo>
                </a:path>
              </a:pathLst>
            </a:custGeom>
            <a:noFill/>
            <a:ln w="762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8967" name="Line 89"/>
            <p:cNvSpPr>
              <a:spLocks noChangeShapeType="1"/>
            </p:cNvSpPr>
            <p:nvPr/>
          </p:nvSpPr>
          <p:spPr bwMode="auto">
            <a:xfrm>
              <a:off x="3120" y="1968"/>
              <a:ext cx="0" cy="240"/>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68" name="Freeform 90"/>
            <p:cNvSpPr>
              <a:spLocks/>
            </p:cNvSpPr>
            <p:nvPr/>
          </p:nvSpPr>
          <p:spPr bwMode="auto">
            <a:xfrm>
              <a:off x="4704" y="1392"/>
              <a:ext cx="384" cy="2688"/>
            </a:xfrm>
            <a:custGeom>
              <a:avLst/>
              <a:gdLst>
                <a:gd name="T0" fmla="*/ 114 w 576"/>
                <a:gd name="T1" fmla="*/ 2298 h 2832"/>
                <a:gd name="T2" fmla="*/ 114 w 576"/>
                <a:gd name="T3" fmla="*/ 0 h 2832"/>
                <a:gd name="T4" fmla="*/ 0 w 576"/>
                <a:gd name="T5" fmla="*/ 0 h 2832"/>
                <a:gd name="T6" fmla="*/ 0 60000 65536"/>
                <a:gd name="T7" fmla="*/ 0 60000 65536"/>
                <a:gd name="T8" fmla="*/ 0 60000 65536"/>
                <a:gd name="T9" fmla="*/ 0 w 576"/>
                <a:gd name="T10" fmla="*/ 0 h 2832"/>
                <a:gd name="T11" fmla="*/ 576 w 576"/>
                <a:gd name="T12" fmla="*/ 2832 h 2832"/>
              </a:gdLst>
              <a:ahLst/>
              <a:cxnLst>
                <a:cxn ang="T6">
                  <a:pos x="T0" y="T1"/>
                </a:cxn>
                <a:cxn ang="T7">
                  <a:pos x="T2" y="T3"/>
                </a:cxn>
                <a:cxn ang="T8">
                  <a:pos x="T4" y="T5"/>
                </a:cxn>
              </a:cxnLst>
              <a:rect l="T9" t="T10" r="T11" b="T12"/>
              <a:pathLst>
                <a:path w="576" h="2832">
                  <a:moveTo>
                    <a:pt x="576" y="2832"/>
                  </a:moveTo>
                  <a:lnTo>
                    <a:pt x="576" y="0"/>
                  </a:lnTo>
                  <a:lnTo>
                    <a:pt x="0" y="0"/>
                  </a:lnTo>
                </a:path>
              </a:pathLst>
            </a:custGeom>
            <a:noFill/>
            <a:ln w="762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8969" name="Line 91"/>
            <p:cNvSpPr>
              <a:spLocks noChangeShapeType="1"/>
            </p:cNvSpPr>
            <p:nvPr/>
          </p:nvSpPr>
          <p:spPr bwMode="auto">
            <a:xfrm flipH="1">
              <a:off x="3120" y="3840"/>
              <a:ext cx="0" cy="288"/>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70" name="Line 92"/>
            <p:cNvSpPr>
              <a:spLocks noChangeShapeType="1"/>
            </p:cNvSpPr>
            <p:nvPr/>
          </p:nvSpPr>
          <p:spPr bwMode="auto">
            <a:xfrm flipH="1">
              <a:off x="1081" y="3837"/>
              <a:ext cx="5" cy="253"/>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71" name="Line 93"/>
            <p:cNvSpPr>
              <a:spLocks noChangeShapeType="1"/>
            </p:cNvSpPr>
            <p:nvPr/>
          </p:nvSpPr>
          <p:spPr bwMode="auto">
            <a:xfrm>
              <a:off x="4416" y="3120"/>
              <a:ext cx="0" cy="240"/>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72" name="Line 94"/>
            <p:cNvSpPr>
              <a:spLocks noChangeShapeType="1"/>
            </p:cNvSpPr>
            <p:nvPr/>
          </p:nvSpPr>
          <p:spPr bwMode="auto">
            <a:xfrm flipH="1">
              <a:off x="4416" y="3840"/>
              <a:ext cx="0" cy="240"/>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38955" name="Rectangle 95"/>
          <p:cNvSpPr>
            <a:spLocks noChangeArrowheads="1"/>
          </p:cNvSpPr>
          <p:nvPr/>
        </p:nvSpPr>
        <p:spPr bwMode="auto">
          <a:xfrm>
            <a:off x="3505200" y="4800600"/>
            <a:ext cx="2514600" cy="2032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800" b="1">
              <a:latin typeface="Courier New" panose="02070309020205020404" pitchFamily="49" charset="0"/>
            </a:endParaRPr>
          </a:p>
        </p:txBody>
      </p:sp>
      <p:grpSp>
        <p:nvGrpSpPr>
          <p:cNvPr id="38956" name="Group 96"/>
          <p:cNvGrpSpPr>
            <a:grpSpLocks/>
          </p:cNvGrpSpPr>
          <p:nvPr/>
        </p:nvGrpSpPr>
        <p:grpSpPr bwMode="auto">
          <a:xfrm>
            <a:off x="6400800" y="5334000"/>
            <a:ext cx="1066800" cy="762000"/>
            <a:chOff x="4032" y="3360"/>
            <a:chExt cx="672" cy="480"/>
          </a:xfrm>
        </p:grpSpPr>
        <p:sp>
          <p:nvSpPr>
            <p:cNvPr id="38958" name="Rectangle 97"/>
            <p:cNvSpPr>
              <a:spLocks noChangeArrowheads="1"/>
            </p:cNvSpPr>
            <p:nvPr/>
          </p:nvSpPr>
          <p:spPr bwMode="auto">
            <a:xfrm>
              <a:off x="4032" y="3360"/>
              <a:ext cx="672" cy="16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marL="457200" indent="-457200">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70309020205020404" pitchFamily="49" charset="0"/>
                </a:rPr>
                <a:t>1</a:t>
              </a:r>
              <a:r>
                <a:rPr lang="en-US" altLang="zh-CN" sz="1800" b="1">
                  <a:latin typeface="Arial" panose="02070309020205020404" pitchFamily="49" charset="0"/>
                </a:rPr>
                <a:t> 34+R2</a:t>
              </a:r>
            </a:p>
          </p:txBody>
        </p:sp>
        <p:sp>
          <p:nvSpPr>
            <p:cNvPr id="38959" name="Rectangle 98"/>
            <p:cNvSpPr>
              <a:spLocks noChangeArrowheads="1"/>
            </p:cNvSpPr>
            <p:nvPr/>
          </p:nvSpPr>
          <p:spPr bwMode="auto">
            <a:xfrm>
              <a:off x="4032" y="3520"/>
              <a:ext cx="672" cy="16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38960" name="Rectangle 99"/>
            <p:cNvSpPr>
              <a:spLocks noChangeArrowheads="1"/>
            </p:cNvSpPr>
            <p:nvPr/>
          </p:nvSpPr>
          <p:spPr bwMode="auto">
            <a:xfrm>
              <a:off x="4032" y="3680"/>
              <a:ext cx="672" cy="16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38961" name="Line 100"/>
            <p:cNvSpPr>
              <a:spLocks noChangeShapeType="1"/>
            </p:cNvSpPr>
            <p:nvPr/>
          </p:nvSpPr>
          <p:spPr bwMode="auto">
            <a:xfrm>
              <a:off x="4256" y="3360"/>
              <a:ext cx="0"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962" name="Rectangle 101"/>
            <p:cNvSpPr>
              <a:spLocks noChangeArrowheads="1"/>
            </p:cNvSpPr>
            <p:nvPr/>
          </p:nvSpPr>
          <p:spPr bwMode="auto">
            <a:xfrm>
              <a:off x="4032" y="3504"/>
              <a:ext cx="672" cy="16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457200" indent="-457200">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70309020205020404" pitchFamily="49" charset="0"/>
                </a:rPr>
                <a:t>2</a:t>
              </a:r>
              <a:r>
                <a:rPr lang="en-US" altLang="zh-CN" sz="1800" b="1">
                  <a:latin typeface="Arial" panose="02070309020205020404" pitchFamily="49" charset="0"/>
                </a:rPr>
                <a:t> 45+R3</a:t>
              </a:r>
            </a:p>
          </p:txBody>
        </p:sp>
      </p:grpSp>
      <p:sp>
        <p:nvSpPr>
          <p:cNvPr id="38957" name="Text Box 102"/>
          <p:cNvSpPr txBox="1">
            <a:spLocks noChangeArrowheads="1"/>
          </p:cNvSpPr>
          <p:nvPr/>
        </p:nvSpPr>
        <p:spPr bwMode="auto">
          <a:xfrm>
            <a:off x="0" y="2420938"/>
            <a:ext cx="1500188" cy="1608137"/>
          </a:xfrm>
          <a:prstGeom prst="rect">
            <a:avLst/>
          </a:prstGeom>
          <a:noFill/>
          <a:ln w="25400" algn="ctr">
            <a:solidFill>
              <a:srgbClr val="3333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r>
              <a:rPr lang="en-US" altLang="zh-CN" sz="1400">
                <a:solidFill>
                  <a:srgbClr val="3333FF"/>
                </a:solidFill>
                <a:latin typeface="Arial" panose="020B0604020202020204" pitchFamily="34" charset="0"/>
              </a:rPr>
              <a:t>LD F6,34(R2)</a:t>
            </a:r>
          </a:p>
          <a:p>
            <a:pPr eaLnBrk="1" hangingPunct="1">
              <a:buClr>
                <a:schemeClr val="accent1"/>
              </a:buClr>
              <a:buSzPct val="80000"/>
              <a:buFont typeface="Wingdings" panose="05000000000000000000" pitchFamily="2" charset="2"/>
              <a:buNone/>
            </a:pPr>
            <a:r>
              <a:rPr lang="en-US" altLang="zh-CN" sz="1400" b="1">
                <a:solidFill>
                  <a:srgbClr val="FF3300"/>
                </a:solidFill>
                <a:latin typeface="Arial" panose="020B0604020202020204" pitchFamily="34" charset="0"/>
              </a:rPr>
              <a:t>LD F2,45(R3)</a:t>
            </a:r>
          </a:p>
          <a:p>
            <a:pPr eaLnBrk="1" hangingPunct="1">
              <a:buClr>
                <a:schemeClr val="accent1"/>
              </a:buClr>
              <a:buSzPct val="80000"/>
              <a:buFont typeface="Wingdings" panose="05000000000000000000" pitchFamily="2" charset="2"/>
              <a:buNone/>
            </a:pPr>
            <a:r>
              <a:rPr lang="en-US" altLang="zh-CN" sz="1400">
                <a:latin typeface="Arial" panose="020B0604020202020204" pitchFamily="34" charset="0"/>
              </a:rPr>
              <a:t>MULD F0,F2,F4</a:t>
            </a:r>
          </a:p>
          <a:p>
            <a:pPr eaLnBrk="1" hangingPunct="1">
              <a:buClr>
                <a:schemeClr val="accent1"/>
              </a:buClr>
              <a:buSzPct val="80000"/>
              <a:buFont typeface="Wingdings" panose="05000000000000000000" pitchFamily="2" charset="2"/>
              <a:buNone/>
            </a:pPr>
            <a:r>
              <a:rPr lang="en-US" altLang="zh-CN" sz="1400">
                <a:latin typeface="Arial" panose="020B0604020202020204" pitchFamily="34" charset="0"/>
              </a:rPr>
              <a:t>SUBD F8,F2,F6</a:t>
            </a:r>
          </a:p>
          <a:p>
            <a:pPr eaLnBrk="1" hangingPunct="1">
              <a:buClr>
                <a:schemeClr val="accent1"/>
              </a:buClr>
              <a:buSzPct val="80000"/>
              <a:buFont typeface="Wingdings" panose="05000000000000000000" pitchFamily="2" charset="2"/>
              <a:buNone/>
            </a:pPr>
            <a:r>
              <a:rPr lang="en-US" altLang="zh-CN" sz="1400">
                <a:latin typeface="Arial" panose="020B0604020202020204" pitchFamily="34" charset="0"/>
              </a:rPr>
              <a:t>DIVD F10,F0,F6</a:t>
            </a:r>
          </a:p>
          <a:p>
            <a:pPr eaLnBrk="1" hangingPunct="1">
              <a:buClr>
                <a:schemeClr val="accent1"/>
              </a:buClr>
              <a:buSzPct val="80000"/>
              <a:buFont typeface="Wingdings" panose="05000000000000000000" pitchFamily="2" charset="2"/>
              <a:buNone/>
            </a:pPr>
            <a:r>
              <a:rPr lang="en-US" altLang="zh-CN" sz="1400">
                <a:latin typeface="Arial" panose="020B0604020202020204" pitchFamily="34" charset="0"/>
              </a:rPr>
              <a:t>ADDD F6,F8,F2</a:t>
            </a:r>
          </a:p>
        </p:txBody>
      </p:sp>
    </p:spTree>
    <p:extLst>
      <p:ext uri="{BB962C8B-B14F-4D97-AF65-F5344CB8AC3E}">
        <p14:creationId xmlns:p14="http://schemas.microsoft.com/office/powerpoint/2010/main" val="981352029"/>
      </p:ext>
    </p:extLst>
  </p:cSld>
  <p:clrMapOvr>
    <a:masterClrMapping/>
  </p:clrMapOvr>
  <p:transition spd="slow">
    <p:pull dir="ru"/>
  </p:transition>
</p:sld>
</file>

<file path=ppt/slides/slide5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10"/>
          <p:cNvSpPr>
            <a:spLocks noGrp="1" noRot="1" noChangeArrowheads="1"/>
          </p:cNvSpPr>
          <p:nvPr>
            <p:ph type="title"/>
          </p:nvPr>
        </p:nvSpPr>
        <p:spPr>
          <a:xfrm>
            <a:off x="1331913" y="0"/>
            <a:ext cx="7812087" cy="620713"/>
          </a:xfrm>
          <a:noFill/>
        </p:spPr>
        <p:txBody>
          <a:bodyPr lIns="90487" tIns="44450" rIns="90487" bIns="44450"/>
          <a:lstStyle/>
          <a:p>
            <a:pPr eaLnBrk="1" hangingPunct="1"/>
            <a:r>
              <a:rPr lang="en-US" altLang="zh-CN" sz="4000">
                <a:latin typeface="Arial"/>
              </a:rPr>
              <a:t>Tomasulo With Reorder buffer:</a:t>
            </a:r>
          </a:p>
        </p:txBody>
      </p:sp>
      <p:grpSp>
        <p:nvGrpSpPr>
          <p:cNvPr id="40963" name="Group 2"/>
          <p:cNvGrpSpPr>
            <a:grpSpLocks/>
          </p:cNvGrpSpPr>
          <p:nvPr/>
        </p:nvGrpSpPr>
        <p:grpSpPr bwMode="auto">
          <a:xfrm>
            <a:off x="3505200" y="4800600"/>
            <a:ext cx="2514600" cy="406400"/>
            <a:chOff x="2064" y="2928"/>
            <a:chExt cx="1584" cy="256"/>
          </a:xfrm>
        </p:grpSpPr>
        <p:sp>
          <p:nvSpPr>
            <p:cNvPr id="41060" name="Rectangle 3"/>
            <p:cNvSpPr>
              <a:spLocks noChangeArrowheads="1"/>
            </p:cNvSpPr>
            <p:nvPr/>
          </p:nvSpPr>
          <p:spPr bwMode="auto">
            <a:xfrm>
              <a:off x="2064" y="2928"/>
              <a:ext cx="1584"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800" b="1">
                <a:latin typeface="Courier New" panose="02070309020205020404" pitchFamily="49" charset="0"/>
              </a:endParaRPr>
            </a:p>
          </p:txBody>
        </p:sp>
        <p:sp>
          <p:nvSpPr>
            <p:cNvPr id="41061" name="Rectangle 4"/>
            <p:cNvSpPr>
              <a:spLocks noChangeArrowheads="1"/>
            </p:cNvSpPr>
            <p:nvPr/>
          </p:nvSpPr>
          <p:spPr bwMode="auto">
            <a:xfrm>
              <a:off x="2064" y="3056"/>
              <a:ext cx="1584"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1062" name="Rectangle 5"/>
            <p:cNvSpPr>
              <a:spLocks noChangeArrowheads="1"/>
            </p:cNvSpPr>
            <p:nvPr/>
          </p:nvSpPr>
          <p:spPr bwMode="auto">
            <a:xfrm>
              <a:off x="2283" y="2928"/>
              <a:ext cx="425"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sp>
        <p:nvSpPr>
          <p:cNvPr id="40964" name="Rectangle 6"/>
          <p:cNvSpPr>
            <a:spLocks noChangeArrowheads="1"/>
          </p:cNvSpPr>
          <p:nvPr/>
        </p:nvSpPr>
        <p:spPr bwMode="auto">
          <a:xfrm>
            <a:off x="304800" y="4648200"/>
            <a:ext cx="2590800" cy="2032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800" b="1">
              <a:solidFill>
                <a:srgbClr val="FF0000"/>
              </a:solidFill>
              <a:latin typeface="Courier New" panose="02070309020205020404" pitchFamily="49" charset="0"/>
            </a:endParaRPr>
          </a:p>
        </p:txBody>
      </p:sp>
      <p:sp>
        <p:nvSpPr>
          <p:cNvPr id="40965" name="Rectangle 7"/>
          <p:cNvSpPr>
            <a:spLocks noChangeArrowheads="1"/>
          </p:cNvSpPr>
          <p:nvPr/>
        </p:nvSpPr>
        <p:spPr bwMode="auto">
          <a:xfrm>
            <a:off x="304800" y="4851400"/>
            <a:ext cx="2590800" cy="2032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0966" name="Rectangle 8"/>
          <p:cNvSpPr>
            <a:spLocks noChangeArrowheads="1"/>
          </p:cNvSpPr>
          <p:nvPr/>
        </p:nvSpPr>
        <p:spPr bwMode="auto">
          <a:xfrm>
            <a:off x="304800" y="5054600"/>
            <a:ext cx="2590800" cy="2032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0967" name="Rectangle 9"/>
          <p:cNvSpPr>
            <a:spLocks noChangeArrowheads="1"/>
          </p:cNvSpPr>
          <p:nvPr/>
        </p:nvSpPr>
        <p:spPr bwMode="auto">
          <a:xfrm>
            <a:off x="661988" y="4648200"/>
            <a:ext cx="633412" cy="609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0968" name="Line 11"/>
          <p:cNvSpPr>
            <a:spLocks noChangeShapeType="1"/>
          </p:cNvSpPr>
          <p:nvPr/>
        </p:nvSpPr>
        <p:spPr bwMode="auto">
          <a:xfrm>
            <a:off x="304800" y="6477000"/>
            <a:ext cx="85344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69" name="Text Box 12"/>
          <p:cNvSpPr txBox="1">
            <a:spLocks noChangeArrowheads="1"/>
          </p:cNvSpPr>
          <p:nvPr/>
        </p:nvSpPr>
        <p:spPr bwMode="auto">
          <a:xfrm>
            <a:off x="6526213" y="3743325"/>
            <a:ext cx="1049337"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To</a:t>
            </a:r>
          </a:p>
          <a:p>
            <a:pPr algn="ctr">
              <a:lnSpc>
                <a:spcPct val="70000"/>
              </a:lnSpc>
              <a:spcBef>
                <a:spcPct val="0"/>
              </a:spcBef>
              <a:buClrTx/>
              <a:buSzTx/>
              <a:buFontTx/>
              <a:buNone/>
            </a:pPr>
            <a:r>
              <a:rPr lang="en-US" altLang="zh-CN" sz="1800" b="1">
                <a:latin typeface="Arial" panose="030F0702030302020204" pitchFamily="66" charset="0"/>
              </a:rPr>
              <a:t>Memory</a:t>
            </a:r>
          </a:p>
        </p:txBody>
      </p:sp>
      <p:sp>
        <p:nvSpPr>
          <p:cNvPr id="40970" name="Rectangle 13"/>
          <p:cNvSpPr>
            <a:spLocks noChangeArrowheads="1"/>
          </p:cNvSpPr>
          <p:nvPr/>
        </p:nvSpPr>
        <p:spPr bwMode="auto">
          <a:xfrm>
            <a:off x="1181100" y="5791200"/>
            <a:ext cx="1066800" cy="304800"/>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FP adders</a:t>
            </a:r>
          </a:p>
        </p:txBody>
      </p:sp>
      <p:sp>
        <p:nvSpPr>
          <p:cNvPr id="40971" name="Rectangle 14"/>
          <p:cNvSpPr>
            <a:spLocks noChangeArrowheads="1"/>
          </p:cNvSpPr>
          <p:nvPr/>
        </p:nvSpPr>
        <p:spPr bwMode="auto">
          <a:xfrm>
            <a:off x="4252913" y="5791200"/>
            <a:ext cx="1447800" cy="304800"/>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FP multipliers</a:t>
            </a:r>
          </a:p>
        </p:txBody>
      </p:sp>
      <p:sp>
        <p:nvSpPr>
          <p:cNvPr id="40972" name="Line 15"/>
          <p:cNvSpPr>
            <a:spLocks noChangeShapeType="1"/>
          </p:cNvSpPr>
          <p:nvPr/>
        </p:nvSpPr>
        <p:spPr bwMode="auto">
          <a:xfrm>
            <a:off x="1357313" y="52578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3" name="Line 16"/>
          <p:cNvSpPr>
            <a:spLocks noChangeShapeType="1"/>
          </p:cNvSpPr>
          <p:nvPr/>
        </p:nvSpPr>
        <p:spPr bwMode="auto">
          <a:xfrm>
            <a:off x="2043113" y="52578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4" name="Line 17"/>
          <p:cNvSpPr>
            <a:spLocks noChangeShapeType="1"/>
          </p:cNvSpPr>
          <p:nvPr/>
        </p:nvSpPr>
        <p:spPr bwMode="auto">
          <a:xfrm>
            <a:off x="4481513" y="5181600"/>
            <a:ext cx="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5" name="Line 18"/>
          <p:cNvSpPr>
            <a:spLocks noChangeShapeType="1"/>
          </p:cNvSpPr>
          <p:nvPr/>
        </p:nvSpPr>
        <p:spPr bwMode="auto">
          <a:xfrm>
            <a:off x="5395913" y="5181600"/>
            <a:ext cx="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6" name="Text Box 19"/>
          <p:cNvSpPr txBox="1">
            <a:spLocks noChangeArrowheads="1"/>
          </p:cNvSpPr>
          <p:nvPr/>
        </p:nvSpPr>
        <p:spPr bwMode="auto">
          <a:xfrm>
            <a:off x="2655888" y="5284788"/>
            <a:ext cx="1555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Reservation </a:t>
            </a:r>
          </a:p>
          <a:p>
            <a:pPr algn="ctr">
              <a:spcBef>
                <a:spcPct val="0"/>
              </a:spcBef>
              <a:buClrTx/>
              <a:buSzTx/>
              <a:buFontTx/>
              <a:buNone/>
            </a:pPr>
            <a:r>
              <a:rPr lang="en-US" altLang="zh-CN" sz="1800" b="1">
                <a:latin typeface="Arial" panose="030F0702030302020204" pitchFamily="66" charset="0"/>
              </a:rPr>
              <a:t>Stations</a:t>
            </a:r>
          </a:p>
        </p:txBody>
      </p:sp>
      <p:sp>
        <p:nvSpPr>
          <p:cNvPr id="40977" name="Line 20"/>
          <p:cNvSpPr>
            <a:spLocks noChangeShapeType="1"/>
          </p:cNvSpPr>
          <p:nvPr/>
        </p:nvSpPr>
        <p:spPr bwMode="auto">
          <a:xfrm flipV="1">
            <a:off x="2514600" y="5257800"/>
            <a:ext cx="0" cy="12192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8" name="Line 21"/>
          <p:cNvSpPr>
            <a:spLocks noChangeShapeType="1"/>
          </p:cNvSpPr>
          <p:nvPr/>
        </p:nvSpPr>
        <p:spPr bwMode="auto">
          <a:xfrm flipV="1">
            <a:off x="5867400" y="5181600"/>
            <a:ext cx="0" cy="12954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79" name="Text Box 22"/>
          <p:cNvSpPr txBox="1">
            <a:spLocks noChangeArrowheads="1"/>
          </p:cNvSpPr>
          <p:nvPr/>
        </p:nvSpPr>
        <p:spPr bwMode="auto">
          <a:xfrm>
            <a:off x="228600" y="914400"/>
            <a:ext cx="8794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FP Op</a:t>
            </a:r>
          </a:p>
          <a:p>
            <a:pPr algn="ctr">
              <a:spcBef>
                <a:spcPct val="0"/>
              </a:spcBef>
              <a:buClrTx/>
              <a:buSzTx/>
              <a:buFontTx/>
              <a:buNone/>
            </a:pPr>
            <a:r>
              <a:rPr lang="en-US" altLang="zh-CN" sz="1800" b="1">
                <a:latin typeface="Arial" panose="030F0702030302020204" pitchFamily="66" charset="0"/>
              </a:rPr>
              <a:t>Queue</a:t>
            </a:r>
          </a:p>
        </p:txBody>
      </p:sp>
      <p:grpSp>
        <p:nvGrpSpPr>
          <p:cNvPr id="40980" name="Group 23"/>
          <p:cNvGrpSpPr>
            <a:grpSpLocks/>
          </p:cNvGrpSpPr>
          <p:nvPr/>
        </p:nvGrpSpPr>
        <p:grpSpPr bwMode="auto">
          <a:xfrm>
            <a:off x="3505200" y="3505200"/>
            <a:ext cx="2209800" cy="812800"/>
            <a:chOff x="3456" y="1200"/>
            <a:chExt cx="1392" cy="512"/>
          </a:xfrm>
        </p:grpSpPr>
        <p:sp>
          <p:nvSpPr>
            <p:cNvPr id="41056" name="Rectangle 24"/>
            <p:cNvSpPr>
              <a:spLocks noChangeArrowheads="1"/>
            </p:cNvSpPr>
            <p:nvPr/>
          </p:nvSpPr>
          <p:spPr bwMode="auto">
            <a:xfrm>
              <a:off x="3456" y="1200"/>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1057" name="Rectangle 25"/>
            <p:cNvSpPr>
              <a:spLocks noChangeArrowheads="1"/>
            </p:cNvSpPr>
            <p:nvPr/>
          </p:nvSpPr>
          <p:spPr bwMode="auto">
            <a:xfrm>
              <a:off x="3456" y="1328"/>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1058" name="Rectangle 26"/>
            <p:cNvSpPr>
              <a:spLocks noChangeArrowheads="1"/>
            </p:cNvSpPr>
            <p:nvPr/>
          </p:nvSpPr>
          <p:spPr bwMode="auto">
            <a:xfrm>
              <a:off x="3456" y="1456"/>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1059" name="Rectangle 27"/>
            <p:cNvSpPr>
              <a:spLocks noChangeArrowheads="1"/>
            </p:cNvSpPr>
            <p:nvPr/>
          </p:nvSpPr>
          <p:spPr bwMode="auto">
            <a:xfrm>
              <a:off x="3456" y="1584"/>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sp>
        <p:nvSpPr>
          <p:cNvPr id="40981" name="Freeform 28"/>
          <p:cNvSpPr>
            <a:spLocks/>
          </p:cNvSpPr>
          <p:nvPr/>
        </p:nvSpPr>
        <p:spPr bwMode="auto">
          <a:xfrm>
            <a:off x="4953000" y="3276600"/>
            <a:ext cx="2057400" cy="533400"/>
          </a:xfrm>
          <a:custGeom>
            <a:avLst/>
            <a:gdLst>
              <a:gd name="T0" fmla="*/ 0 w 1296"/>
              <a:gd name="T1" fmla="*/ 0 h 480"/>
              <a:gd name="T2" fmla="*/ 2147483646 w 1296"/>
              <a:gd name="T3" fmla="*/ 0 h 480"/>
              <a:gd name="T4" fmla="*/ 2147483646 w 1296"/>
              <a:gd name="T5" fmla="*/ 2147483646 h 480"/>
              <a:gd name="T6" fmla="*/ 0 60000 65536"/>
              <a:gd name="T7" fmla="*/ 0 60000 65536"/>
              <a:gd name="T8" fmla="*/ 0 60000 65536"/>
              <a:gd name="T9" fmla="*/ 0 w 1296"/>
              <a:gd name="T10" fmla="*/ 0 h 480"/>
              <a:gd name="T11" fmla="*/ 1296 w 1296"/>
              <a:gd name="T12" fmla="*/ 480 h 480"/>
            </a:gdLst>
            <a:ahLst/>
            <a:cxnLst>
              <a:cxn ang="T6">
                <a:pos x="T0" y="T1"/>
              </a:cxn>
              <a:cxn ang="T7">
                <a:pos x="T2" y="T3"/>
              </a:cxn>
              <a:cxn ang="T8">
                <a:pos x="T4" y="T5"/>
              </a:cxn>
            </a:cxnLst>
            <a:rect l="T9" t="T10" r="T11" b="T12"/>
            <a:pathLst>
              <a:path w="1296" h="480">
                <a:moveTo>
                  <a:pt x="0" y="0"/>
                </a:moveTo>
                <a:lnTo>
                  <a:pt x="1296" y="0"/>
                </a:lnTo>
                <a:lnTo>
                  <a:pt x="1296" y="480"/>
                </a:lnTo>
              </a:path>
            </a:pathLst>
          </a:custGeom>
          <a:noFill/>
          <a:ln w="76200">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0982" name="Text Box 29"/>
          <p:cNvSpPr txBox="1">
            <a:spLocks noChangeArrowheads="1"/>
          </p:cNvSpPr>
          <p:nvPr/>
        </p:nvSpPr>
        <p:spPr bwMode="auto">
          <a:xfrm>
            <a:off x="7391400" y="990600"/>
            <a:ext cx="660400" cy="219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lnSpc>
                <a:spcPct val="90000"/>
              </a:lnSpc>
              <a:spcBef>
                <a:spcPct val="0"/>
              </a:spcBef>
              <a:buClrTx/>
              <a:buSzTx/>
              <a:buFontTx/>
              <a:buNone/>
            </a:pPr>
            <a:r>
              <a:rPr lang="en-US" altLang="zh-CN" sz="1400" b="1">
                <a:solidFill>
                  <a:srgbClr val="FF0000"/>
                </a:solidFill>
                <a:latin typeface="Arial" panose="030F0702030302020204" pitchFamily="66" charset="0"/>
              </a:rPr>
              <a:t>ROB7</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ROB6</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ROB5</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ROB4</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ROB3</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ROB2</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ROB1</a:t>
            </a:r>
          </a:p>
        </p:txBody>
      </p:sp>
      <p:sp>
        <p:nvSpPr>
          <p:cNvPr id="40983" name="Line 30"/>
          <p:cNvSpPr>
            <a:spLocks noChangeShapeType="1"/>
          </p:cNvSpPr>
          <p:nvPr/>
        </p:nvSpPr>
        <p:spPr bwMode="auto">
          <a:xfrm>
            <a:off x="4953000" y="3124200"/>
            <a:ext cx="0" cy="3810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4" name="Text Box 31"/>
          <p:cNvSpPr txBox="1">
            <a:spLocks noChangeArrowheads="1"/>
          </p:cNvSpPr>
          <p:nvPr/>
        </p:nvSpPr>
        <p:spPr bwMode="auto">
          <a:xfrm>
            <a:off x="6858000" y="609600"/>
            <a:ext cx="8461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Done?</a:t>
            </a:r>
          </a:p>
        </p:txBody>
      </p:sp>
      <p:sp>
        <p:nvSpPr>
          <p:cNvPr id="40985" name="Freeform 32"/>
          <p:cNvSpPr>
            <a:spLocks/>
          </p:cNvSpPr>
          <p:nvPr/>
        </p:nvSpPr>
        <p:spPr bwMode="auto">
          <a:xfrm>
            <a:off x="7467600" y="2209800"/>
            <a:ext cx="609600" cy="4267200"/>
          </a:xfrm>
          <a:custGeom>
            <a:avLst/>
            <a:gdLst>
              <a:gd name="T0" fmla="*/ 2147483646 w 576"/>
              <a:gd name="T1" fmla="*/ 2147483646 h 2832"/>
              <a:gd name="T2" fmla="*/ 2147483646 w 576"/>
              <a:gd name="T3" fmla="*/ 0 h 2832"/>
              <a:gd name="T4" fmla="*/ 0 w 576"/>
              <a:gd name="T5" fmla="*/ 0 h 2832"/>
              <a:gd name="T6" fmla="*/ 0 60000 65536"/>
              <a:gd name="T7" fmla="*/ 0 60000 65536"/>
              <a:gd name="T8" fmla="*/ 0 60000 65536"/>
              <a:gd name="T9" fmla="*/ 0 w 576"/>
              <a:gd name="T10" fmla="*/ 0 h 2832"/>
              <a:gd name="T11" fmla="*/ 576 w 576"/>
              <a:gd name="T12" fmla="*/ 2832 h 2832"/>
            </a:gdLst>
            <a:ahLst/>
            <a:cxnLst>
              <a:cxn ang="T6">
                <a:pos x="T0" y="T1"/>
              </a:cxn>
              <a:cxn ang="T7">
                <a:pos x="T2" y="T3"/>
              </a:cxn>
              <a:cxn ang="T8">
                <a:pos x="T4" y="T5"/>
              </a:cxn>
            </a:cxnLst>
            <a:rect l="T9" t="T10" r="T11" b="T12"/>
            <a:pathLst>
              <a:path w="576" h="2832">
                <a:moveTo>
                  <a:pt x="576" y="2832"/>
                </a:moveTo>
                <a:lnTo>
                  <a:pt x="576" y="0"/>
                </a:lnTo>
                <a:lnTo>
                  <a:pt x="0" y="0"/>
                </a:lnTo>
              </a:path>
            </a:pathLst>
          </a:custGeom>
          <a:noFill/>
          <a:ln w="76200">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0986" name="Line 33"/>
          <p:cNvSpPr>
            <a:spLocks noChangeShapeType="1"/>
          </p:cNvSpPr>
          <p:nvPr/>
        </p:nvSpPr>
        <p:spPr bwMode="auto">
          <a:xfrm flipH="1">
            <a:off x="4953000" y="6096000"/>
            <a:ext cx="0" cy="4572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7" name="Line 34"/>
          <p:cNvSpPr>
            <a:spLocks noChangeShapeType="1"/>
          </p:cNvSpPr>
          <p:nvPr/>
        </p:nvSpPr>
        <p:spPr bwMode="auto">
          <a:xfrm flipH="1">
            <a:off x="1716088" y="6091238"/>
            <a:ext cx="7937" cy="401637"/>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88" name="Text Box 35"/>
          <p:cNvSpPr txBox="1">
            <a:spLocks noChangeArrowheads="1"/>
          </p:cNvSpPr>
          <p:nvPr/>
        </p:nvSpPr>
        <p:spPr bwMode="auto">
          <a:xfrm>
            <a:off x="130175" y="4283075"/>
            <a:ext cx="696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Dest</a:t>
            </a:r>
          </a:p>
        </p:txBody>
      </p:sp>
      <p:sp>
        <p:nvSpPr>
          <p:cNvPr id="40989" name="Text Box 36"/>
          <p:cNvSpPr txBox="1">
            <a:spLocks noChangeArrowheads="1"/>
          </p:cNvSpPr>
          <p:nvPr/>
        </p:nvSpPr>
        <p:spPr bwMode="auto">
          <a:xfrm>
            <a:off x="3352800" y="4419600"/>
            <a:ext cx="696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Dest</a:t>
            </a:r>
          </a:p>
        </p:txBody>
      </p:sp>
      <p:sp>
        <p:nvSpPr>
          <p:cNvPr id="40990" name="AutoShape 37"/>
          <p:cNvSpPr>
            <a:spLocks noChangeArrowheads="1"/>
          </p:cNvSpPr>
          <p:nvPr/>
        </p:nvSpPr>
        <p:spPr bwMode="auto">
          <a:xfrm flipV="1">
            <a:off x="8426450" y="1371600"/>
            <a:ext cx="457200" cy="1143000"/>
          </a:xfrm>
          <a:prstGeom prst="upArrow">
            <a:avLst>
              <a:gd name="adj1" fmla="val 50000"/>
              <a:gd name="adj2" fmla="val 62500"/>
            </a:avLst>
          </a:prstGeom>
          <a:solidFill>
            <a:schemeClr val="accent2"/>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0991" name="Text Box 38"/>
          <p:cNvSpPr txBox="1">
            <a:spLocks noChangeArrowheads="1"/>
          </p:cNvSpPr>
          <p:nvPr/>
        </p:nvSpPr>
        <p:spPr bwMode="auto">
          <a:xfrm>
            <a:off x="8199438" y="2590800"/>
            <a:ext cx="9112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Oldest</a:t>
            </a:r>
          </a:p>
        </p:txBody>
      </p:sp>
      <p:sp>
        <p:nvSpPr>
          <p:cNvPr id="40992" name="Text Box 39"/>
          <p:cNvSpPr txBox="1">
            <a:spLocks noChangeArrowheads="1"/>
          </p:cNvSpPr>
          <p:nvPr/>
        </p:nvSpPr>
        <p:spPr bwMode="auto">
          <a:xfrm>
            <a:off x="8153400" y="990600"/>
            <a:ext cx="1003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Newest</a:t>
            </a:r>
          </a:p>
        </p:txBody>
      </p:sp>
      <p:grpSp>
        <p:nvGrpSpPr>
          <p:cNvPr id="40993" name="Group 40"/>
          <p:cNvGrpSpPr>
            <a:grpSpLocks/>
          </p:cNvGrpSpPr>
          <p:nvPr/>
        </p:nvGrpSpPr>
        <p:grpSpPr bwMode="auto">
          <a:xfrm rot="-5400000">
            <a:off x="1295400" y="560388"/>
            <a:ext cx="914400" cy="1219200"/>
            <a:chOff x="1872" y="1584"/>
            <a:chExt cx="576" cy="864"/>
          </a:xfrm>
        </p:grpSpPr>
        <p:sp>
          <p:nvSpPr>
            <p:cNvPr id="41050" name="Rectangle 41"/>
            <p:cNvSpPr>
              <a:spLocks noChangeArrowheads="1"/>
            </p:cNvSpPr>
            <p:nvPr/>
          </p:nvSpPr>
          <p:spPr bwMode="auto">
            <a:xfrm>
              <a:off x="1872" y="1584"/>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1051" name="Rectangle 42"/>
            <p:cNvSpPr>
              <a:spLocks noChangeArrowheads="1"/>
            </p:cNvSpPr>
            <p:nvPr/>
          </p:nvSpPr>
          <p:spPr bwMode="auto">
            <a:xfrm>
              <a:off x="1872" y="1728"/>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1052" name="Rectangle 43"/>
            <p:cNvSpPr>
              <a:spLocks noChangeArrowheads="1"/>
            </p:cNvSpPr>
            <p:nvPr/>
          </p:nvSpPr>
          <p:spPr bwMode="auto">
            <a:xfrm>
              <a:off x="1872" y="1872"/>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1053" name="Rectangle 44"/>
            <p:cNvSpPr>
              <a:spLocks noChangeArrowheads="1"/>
            </p:cNvSpPr>
            <p:nvPr/>
          </p:nvSpPr>
          <p:spPr bwMode="auto">
            <a:xfrm>
              <a:off x="1872" y="2016"/>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1054" name="Rectangle 45"/>
            <p:cNvSpPr>
              <a:spLocks noChangeArrowheads="1"/>
            </p:cNvSpPr>
            <p:nvPr/>
          </p:nvSpPr>
          <p:spPr bwMode="auto">
            <a:xfrm>
              <a:off x="1872" y="2160"/>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1055" name="Rectangle 46"/>
            <p:cNvSpPr>
              <a:spLocks noChangeArrowheads="1"/>
            </p:cNvSpPr>
            <p:nvPr/>
          </p:nvSpPr>
          <p:spPr bwMode="auto">
            <a:xfrm>
              <a:off x="1872" y="2304"/>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sp>
        <p:nvSpPr>
          <p:cNvPr id="40994" name="Text Box 47"/>
          <p:cNvSpPr txBox="1">
            <a:spLocks noChangeArrowheads="1"/>
          </p:cNvSpPr>
          <p:nvPr/>
        </p:nvSpPr>
        <p:spPr bwMode="auto">
          <a:xfrm>
            <a:off x="6559550" y="4384675"/>
            <a:ext cx="104933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from </a:t>
            </a:r>
          </a:p>
          <a:p>
            <a:pPr algn="ctr">
              <a:lnSpc>
                <a:spcPct val="70000"/>
              </a:lnSpc>
              <a:spcBef>
                <a:spcPct val="0"/>
              </a:spcBef>
              <a:buClrTx/>
              <a:buSzTx/>
              <a:buFontTx/>
              <a:buNone/>
            </a:pPr>
            <a:r>
              <a:rPr lang="en-US" altLang="zh-CN" sz="1800" b="1">
                <a:latin typeface="Arial" panose="030F0702030302020204" pitchFamily="66" charset="0"/>
              </a:rPr>
              <a:t>Memory</a:t>
            </a:r>
          </a:p>
        </p:txBody>
      </p:sp>
      <p:sp>
        <p:nvSpPr>
          <p:cNvPr id="40995" name="Line 48"/>
          <p:cNvSpPr>
            <a:spLocks noChangeShapeType="1"/>
          </p:cNvSpPr>
          <p:nvPr/>
        </p:nvSpPr>
        <p:spPr bwMode="auto">
          <a:xfrm>
            <a:off x="7010400" y="4953000"/>
            <a:ext cx="0" cy="3810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0996" name="Text Box 49"/>
          <p:cNvSpPr txBox="1">
            <a:spLocks noChangeArrowheads="1"/>
          </p:cNvSpPr>
          <p:nvPr/>
        </p:nvSpPr>
        <p:spPr bwMode="auto">
          <a:xfrm>
            <a:off x="6248400" y="5029200"/>
            <a:ext cx="696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Dest</a:t>
            </a:r>
          </a:p>
        </p:txBody>
      </p:sp>
      <p:sp>
        <p:nvSpPr>
          <p:cNvPr id="40997" name="Text Box 50"/>
          <p:cNvSpPr txBox="1">
            <a:spLocks noChangeArrowheads="1"/>
          </p:cNvSpPr>
          <p:nvPr/>
        </p:nvSpPr>
        <p:spPr bwMode="auto">
          <a:xfrm>
            <a:off x="533400" y="1905000"/>
            <a:ext cx="2841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800" b="1">
                <a:latin typeface="Arial" panose="030F0702030302020204" pitchFamily="66" charset="0"/>
              </a:rPr>
              <a:t>Reorder Buffer</a:t>
            </a:r>
            <a:endParaRPr lang="en-US" altLang="zh-CN" sz="1800" b="1">
              <a:latin typeface="Comic Sans MS" panose="030F0702030302020204" pitchFamily="66" charset="0"/>
            </a:endParaRPr>
          </a:p>
        </p:txBody>
      </p:sp>
      <p:sp>
        <p:nvSpPr>
          <p:cNvPr id="40998" name="Text Box 51"/>
          <p:cNvSpPr txBox="1">
            <a:spLocks noChangeArrowheads="1"/>
          </p:cNvSpPr>
          <p:nvPr/>
        </p:nvSpPr>
        <p:spPr bwMode="auto">
          <a:xfrm>
            <a:off x="1600200" y="3581400"/>
            <a:ext cx="17827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800" b="1">
                <a:latin typeface="Arial" panose="030F0702030302020204" pitchFamily="66" charset="0"/>
              </a:rPr>
              <a:t>Registers</a:t>
            </a:r>
          </a:p>
        </p:txBody>
      </p:sp>
      <p:sp>
        <p:nvSpPr>
          <p:cNvPr id="40999" name="Line 52"/>
          <p:cNvSpPr>
            <a:spLocks noChangeShapeType="1"/>
          </p:cNvSpPr>
          <p:nvPr/>
        </p:nvSpPr>
        <p:spPr bwMode="auto">
          <a:xfrm flipH="1">
            <a:off x="7010400" y="6096000"/>
            <a:ext cx="0" cy="3810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00" name="Line 53"/>
          <p:cNvSpPr>
            <a:spLocks noChangeShapeType="1"/>
          </p:cNvSpPr>
          <p:nvPr/>
        </p:nvSpPr>
        <p:spPr bwMode="auto">
          <a:xfrm>
            <a:off x="2362200" y="1143000"/>
            <a:ext cx="1143000"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1001" name="Group 54"/>
          <p:cNvGrpSpPr>
            <a:grpSpLocks/>
          </p:cNvGrpSpPr>
          <p:nvPr/>
        </p:nvGrpSpPr>
        <p:grpSpPr bwMode="auto">
          <a:xfrm>
            <a:off x="304800" y="2209800"/>
            <a:ext cx="8534400" cy="4343400"/>
            <a:chOff x="192" y="1392"/>
            <a:chExt cx="5376" cy="2736"/>
          </a:xfrm>
        </p:grpSpPr>
        <p:sp>
          <p:nvSpPr>
            <p:cNvPr id="41040" name="Line 55"/>
            <p:cNvSpPr>
              <a:spLocks noChangeShapeType="1"/>
            </p:cNvSpPr>
            <p:nvPr/>
          </p:nvSpPr>
          <p:spPr bwMode="auto">
            <a:xfrm>
              <a:off x="192" y="4080"/>
              <a:ext cx="5376" cy="0"/>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41" name="Line 56"/>
            <p:cNvSpPr>
              <a:spLocks noChangeShapeType="1"/>
            </p:cNvSpPr>
            <p:nvPr/>
          </p:nvSpPr>
          <p:spPr bwMode="auto">
            <a:xfrm flipV="1">
              <a:off x="1584" y="3312"/>
              <a:ext cx="0" cy="768"/>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42" name="Line 57"/>
            <p:cNvSpPr>
              <a:spLocks noChangeShapeType="1"/>
            </p:cNvSpPr>
            <p:nvPr/>
          </p:nvSpPr>
          <p:spPr bwMode="auto">
            <a:xfrm flipV="1">
              <a:off x="3696" y="3264"/>
              <a:ext cx="0" cy="816"/>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43" name="Freeform 58"/>
            <p:cNvSpPr>
              <a:spLocks/>
            </p:cNvSpPr>
            <p:nvPr/>
          </p:nvSpPr>
          <p:spPr bwMode="auto">
            <a:xfrm>
              <a:off x="3120" y="2064"/>
              <a:ext cx="1296" cy="336"/>
            </a:xfrm>
            <a:custGeom>
              <a:avLst/>
              <a:gdLst>
                <a:gd name="T0" fmla="*/ 0 w 1296"/>
                <a:gd name="T1" fmla="*/ 0 h 480"/>
                <a:gd name="T2" fmla="*/ 1296 w 1296"/>
                <a:gd name="T3" fmla="*/ 0 h 480"/>
                <a:gd name="T4" fmla="*/ 1296 w 1296"/>
                <a:gd name="T5" fmla="*/ 115 h 480"/>
                <a:gd name="T6" fmla="*/ 0 60000 65536"/>
                <a:gd name="T7" fmla="*/ 0 60000 65536"/>
                <a:gd name="T8" fmla="*/ 0 60000 65536"/>
                <a:gd name="T9" fmla="*/ 0 w 1296"/>
                <a:gd name="T10" fmla="*/ 0 h 480"/>
                <a:gd name="T11" fmla="*/ 1296 w 1296"/>
                <a:gd name="T12" fmla="*/ 480 h 480"/>
              </a:gdLst>
              <a:ahLst/>
              <a:cxnLst>
                <a:cxn ang="T6">
                  <a:pos x="T0" y="T1"/>
                </a:cxn>
                <a:cxn ang="T7">
                  <a:pos x="T2" y="T3"/>
                </a:cxn>
                <a:cxn ang="T8">
                  <a:pos x="T4" y="T5"/>
                </a:cxn>
              </a:cxnLst>
              <a:rect l="T9" t="T10" r="T11" b="T12"/>
              <a:pathLst>
                <a:path w="1296" h="480">
                  <a:moveTo>
                    <a:pt x="0" y="0"/>
                  </a:moveTo>
                  <a:lnTo>
                    <a:pt x="1296" y="0"/>
                  </a:lnTo>
                  <a:lnTo>
                    <a:pt x="1296" y="480"/>
                  </a:lnTo>
                </a:path>
              </a:pathLst>
            </a:custGeom>
            <a:noFill/>
            <a:ln w="762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044" name="Line 59"/>
            <p:cNvSpPr>
              <a:spLocks noChangeShapeType="1"/>
            </p:cNvSpPr>
            <p:nvPr/>
          </p:nvSpPr>
          <p:spPr bwMode="auto">
            <a:xfrm>
              <a:off x="3120" y="1968"/>
              <a:ext cx="0" cy="240"/>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45" name="Freeform 60"/>
            <p:cNvSpPr>
              <a:spLocks/>
            </p:cNvSpPr>
            <p:nvPr/>
          </p:nvSpPr>
          <p:spPr bwMode="auto">
            <a:xfrm>
              <a:off x="4704" y="1392"/>
              <a:ext cx="384" cy="2688"/>
            </a:xfrm>
            <a:custGeom>
              <a:avLst/>
              <a:gdLst>
                <a:gd name="T0" fmla="*/ 114 w 576"/>
                <a:gd name="T1" fmla="*/ 2298 h 2832"/>
                <a:gd name="T2" fmla="*/ 114 w 576"/>
                <a:gd name="T3" fmla="*/ 0 h 2832"/>
                <a:gd name="T4" fmla="*/ 0 w 576"/>
                <a:gd name="T5" fmla="*/ 0 h 2832"/>
                <a:gd name="T6" fmla="*/ 0 60000 65536"/>
                <a:gd name="T7" fmla="*/ 0 60000 65536"/>
                <a:gd name="T8" fmla="*/ 0 60000 65536"/>
                <a:gd name="T9" fmla="*/ 0 w 576"/>
                <a:gd name="T10" fmla="*/ 0 h 2832"/>
                <a:gd name="T11" fmla="*/ 576 w 576"/>
                <a:gd name="T12" fmla="*/ 2832 h 2832"/>
              </a:gdLst>
              <a:ahLst/>
              <a:cxnLst>
                <a:cxn ang="T6">
                  <a:pos x="T0" y="T1"/>
                </a:cxn>
                <a:cxn ang="T7">
                  <a:pos x="T2" y="T3"/>
                </a:cxn>
                <a:cxn ang="T8">
                  <a:pos x="T4" y="T5"/>
                </a:cxn>
              </a:cxnLst>
              <a:rect l="T9" t="T10" r="T11" b="T12"/>
              <a:pathLst>
                <a:path w="576" h="2832">
                  <a:moveTo>
                    <a:pt x="576" y="2832"/>
                  </a:moveTo>
                  <a:lnTo>
                    <a:pt x="576" y="0"/>
                  </a:lnTo>
                  <a:lnTo>
                    <a:pt x="0" y="0"/>
                  </a:lnTo>
                </a:path>
              </a:pathLst>
            </a:custGeom>
            <a:noFill/>
            <a:ln w="762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1046" name="Line 61"/>
            <p:cNvSpPr>
              <a:spLocks noChangeShapeType="1"/>
            </p:cNvSpPr>
            <p:nvPr/>
          </p:nvSpPr>
          <p:spPr bwMode="auto">
            <a:xfrm flipH="1">
              <a:off x="3120" y="3840"/>
              <a:ext cx="0" cy="288"/>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47" name="Line 62"/>
            <p:cNvSpPr>
              <a:spLocks noChangeShapeType="1"/>
            </p:cNvSpPr>
            <p:nvPr/>
          </p:nvSpPr>
          <p:spPr bwMode="auto">
            <a:xfrm flipH="1">
              <a:off x="1081" y="3837"/>
              <a:ext cx="5" cy="253"/>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48" name="Line 63"/>
            <p:cNvSpPr>
              <a:spLocks noChangeShapeType="1"/>
            </p:cNvSpPr>
            <p:nvPr/>
          </p:nvSpPr>
          <p:spPr bwMode="auto">
            <a:xfrm>
              <a:off x="4416" y="3120"/>
              <a:ext cx="0" cy="240"/>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49" name="Line 64"/>
            <p:cNvSpPr>
              <a:spLocks noChangeShapeType="1"/>
            </p:cNvSpPr>
            <p:nvPr/>
          </p:nvSpPr>
          <p:spPr bwMode="auto">
            <a:xfrm flipH="1">
              <a:off x="4416" y="3840"/>
              <a:ext cx="0" cy="240"/>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1002" name="Rectangle 65"/>
          <p:cNvSpPr>
            <a:spLocks noChangeArrowheads="1"/>
          </p:cNvSpPr>
          <p:nvPr/>
        </p:nvSpPr>
        <p:spPr bwMode="auto">
          <a:xfrm>
            <a:off x="3505200" y="4800600"/>
            <a:ext cx="2514600" cy="2032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70309020205020404" pitchFamily="49" charset="0"/>
              </a:rPr>
              <a:t>3</a:t>
            </a:r>
            <a:r>
              <a:rPr lang="en-US" altLang="zh-CN" sz="1800" b="1">
                <a:latin typeface="Arial" panose="02070309020205020404" pitchFamily="49" charset="0"/>
              </a:rPr>
              <a:t> MULD </a:t>
            </a:r>
            <a:r>
              <a:rPr lang="en-US" altLang="zh-CN" sz="1800" b="1">
                <a:solidFill>
                  <a:srgbClr val="FF0000"/>
                </a:solidFill>
                <a:latin typeface="Arial" panose="02070309020205020404" pitchFamily="49" charset="0"/>
              </a:rPr>
              <a:t>ROB2,</a:t>
            </a:r>
            <a:r>
              <a:rPr lang="en-US" altLang="zh-CN" sz="1800" b="1">
                <a:latin typeface="Arial" panose="02070309020205020404" pitchFamily="49" charset="0"/>
              </a:rPr>
              <a:t>R(F4)</a:t>
            </a:r>
          </a:p>
        </p:txBody>
      </p:sp>
      <p:grpSp>
        <p:nvGrpSpPr>
          <p:cNvPr id="41003" name="Group 66"/>
          <p:cNvGrpSpPr>
            <a:grpSpLocks/>
          </p:cNvGrpSpPr>
          <p:nvPr/>
        </p:nvGrpSpPr>
        <p:grpSpPr bwMode="auto">
          <a:xfrm>
            <a:off x="3505200" y="990600"/>
            <a:ext cx="3886200" cy="2133600"/>
            <a:chOff x="2208" y="624"/>
            <a:chExt cx="2448" cy="1344"/>
          </a:xfrm>
        </p:grpSpPr>
        <p:grpSp>
          <p:nvGrpSpPr>
            <p:cNvPr id="41011" name="Group 67"/>
            <p:cNvGrpSpPr>
              <a:grpSpLocks/>
            </p:cNvGrpSpPr>
            <p:nvPr/>
          </p:nvGrpSpPr>
          <p:grpSpPr bwMode="auto">
            <a:xfrm>
              <a:off x="2208" y="624"/>
              <a:ext cx="2448" cy="768"/>
              <a:chOff x="2208" y="576"/>
              <a:chExt cx="2448" cy="768"/>
            </a:xfrm>
          </p:grpSpPr>
          <p:sp>
            <p:nvSpPr>
              <p:cNvPr id="41024" name="Rectangle 68"/>
              <p:cNvSpPr>
                <a:spLocks noChangeArrowheads="1"/>
              </p:cNvSpPr>
              <p:nvPr/>
            </p:nvSpPr>
            <p:spPr bwMode="auto">
              <a:xfrm>
                <a:off x="2208" y="576"/>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41025" name="Rectangle 69"/>
              <p:cNvSpPr>
                <a:spLocks noChangeArrowheads="1"/>
              </p:cNvSpPr>
              <p:nvPr/>
            </p:nvSpPr>
            <p:spPr bwMode="auto">
              <a:xfrm>
                <a:off x="2208" y="768"/>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41026" name="Rectangle 70"/>
              <p:cNvSpPr>
                <a:spLocks noChangeArrowheads="1"/>
              </p:cNvSpPr>
              <p:nvPr/>
            </p:nvSpPr>
            <p:spPr bwMode="auto">
              <a:xfrm>
                <a:off x="2448" y="576"/>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41027" name="Rectangle 71"/>
              <p:cNvSpPr>
                <a:spLocks noChangeArrowheads="1"/>
              </p:cNvSpPr>
              <p:nvPr/>
            </p:nvSpPr>
            <p:spPr bwMode="auto">
              <a:xfrm>
                <a:off x="2448" y="768"/>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41028" name="Rectangle 72"/>
              <p:cNvSpPr>
                <a:spLocks noChangeArrowheads="1"/>
              </p:cNvSpPr>
              <p:nvPr/>
            </p:nvSpPr>
            <p:spPr bwMode="auto">
              <a:xfrm>
                <a:off x="3072" y="576"/>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800" b="1">
                  <a:latin typeface="Courier New" panose="02070309020205020404" pitchFamily="49" charset="0"/>
                </a:endParaRPr>
              </a:p>
            </p:txBody>
          </p:sp>
          <p:sp>
            <p:nvSpPr>
              <p:cNvPr id="41029" name="Rectangle 73"/>
              <p:cNvSpPr>
                <a:spLocks noChangeArrowheads="1"/>
              </p:cNvSpPr>
              <p:nvPr/>
            </p:nvSpPr>
            <p:spPr bwMode="auto">
              <a:xfrm>
                <a:off x="3072" y="768"/>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800" b="1">
                  <a:latin typeface="Courier New" panose="02070309020205020404" pitchFamily="49" charset="0"/>
                </a:endParaRPr>
              </a:p>
            </p:txBody>
          </p:sp>
          <p:sp>
            <p:nvSpPr>
              <p:cNvPr id="41030" name="Rectangle 74"/>
              <p:cNvSpPr>
                <a:spLocks noChangeArrowheads="1"/>
              </p:cNvSpPr>
              <p:nvPr/>
            </p:nvSpPr>
            <p:spPr bwMode="auto">
              <a:xfrm>
                <a:off x="4416" y="576"/>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41031" name="Rectangle 75"/>
              <p:cNvSpPr>
                <a:spLocks noChangeArrowheads="1"/>
              </p:cNvSpPr>
              <p:nvPr/>
            </p:nvSpPr>
            <p:spPr bwMode="auto">
              <a:xfrm>
                <a:off x="4416" y="768"/>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41032" name="Rectangle 76"/>
              <p:cNvSpPr>
                <a:spLocks noChangeArrowheads="1"/>
              </p:cNvSpPr>
              <p:nvPr/>
            </p:nvSpPr>
            <p:spPr bwMode="auto">
              <a:xfrm>
                <a:off x="2208" y="960"/>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41033" name="Rectangle 77"/>
              <p:cNvSpPr>
                <a:spLocks noChangeArrowheads="1"/>
              </p:cNvSpPr>
              <p:nvPr/>
            </p:nvSpPr>
            <p:spPr bwMode="auto">
              <a:xfrm>
                <a:off x="2448" y="960"/>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41034" name="Rectangle 78"/>
              <p:cNvSpPr>
                <a:spLocks noChangeArrowheads="1"/>
              </p:cNvSpPr>
              <p:nvPr/>
            </p:nvSpPr>
            <p:spPr bwMode="auto">
              <a:xfrm>
                <a:off x="3072" y="960"/>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800" b="1">
                  <a:latin typeface="Courier New" panose="02070309020205020404" pitchFamily="49" charset="0"/>
                </a:endParaRPr>
              </a:p>
            </p:txBody>
          </p:sp>
          <p:sp>
            <p:nvSpPr>
              <p:cNvPr id="41035" name="Rectangle 79"/>
              <p:cNvSpPr>
                <a:spLocks noChangeArrowheads="1"/>
              </p:cNvSpPr>
              <p:nvPr/>
            </p:nvSpPr>
            <p:spPr bwMode="auto">
              <a:xfrm>
                <a:off x="4416" y="960"/>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41036" name="Rectangle 80"/>
              <p:cNvSpPr>
                <a:spLocks noChangeArrowheads="1"/>
              </p:cNvSpPr>
              <p:nvPr/>
            </p:nvSpPr>
            <p:spPr bwMode="auto">
              <a:xfrm>
                <a:off x="2208" y="1152"/>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41037" name="Rectangle 81"/>
              <p:cNvSpPr>
                <a:spLocks noChangeArrowheads="1"/>
              </p:cNvSpPr>
              <p:nvPr/>
            </p:nvSpPr>
            <p:spPr bwMode="auto">
              <a:xfrm>
                <a:off x="2448" y="1152"/>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41038" name="Rectangle 82"/>
              <p:cNvSpPr>
                <a:spLocks noChangeArrowheads="1"/>
              </p:cNvSpPr>
              <p:nvPr/>
            </p:nvSpPr>
            <p:spPr bwMode="auto">
              <a:xfrm>
                <a:off x="3072" y="1152"/>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800" b="1">
                  <a:latin typeface="Courier New" panose="02070309020205020404" pitchFamily="49" charset="0"/>
                </a:endParaRPr>
              </a:p>
            </p:txBody>
          </p:sp>
          <p:sp>
            <p:nvSpPr>
              <p:cNvPr id="41039" name="Rectangle 83"/>
              <p:cNvSpPr>
                <a:spLocks noChangeArrowheads="1"/>
              </p:cNvSpPr>
              <p:nvPr/>
            </p:nvSpPr>
            <p:spPr bwMode="auto">
              <a:xfrm>
                <a:off x="4416" y="1152"/>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grpSp>
        <p:sp>
          <p:nvSpPr>
            <p:cNvPr id="41012" name="Rectangle 84"/>
            <p:cNvSpPr>
              <a:spLocks noChangeArrowheads="1"/>
            </p:cNvSpPr>
            <p:nvPr/>
          </p:nvSpPr>
          <p:spPr bwMode="auto">
            <a:xfrm>
              <a:off x="2208" y="1392"/>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F0</a:t>
              </a:r>
            </a:p>
          </p:txBody>
        </p:sp>
        <p:sp>
          <p:nvSpPr>
            <p:cNvPr id="41013" name="Rectangle 85"/>
            <p:cNvSpPr>
              <a:spLocks noChangeArrowheads="1"/>
            </p:cNvSpPr>
            <p:nvPr/>
          </p:nvSpPr>
          <p:spPr bwMode="auto">
            <a:xfrm>
              <a:off x="2208" y="1584"/>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F2</a:t>
              </a:r>
            </a:p>
          </p:txBody>
        </p:sp>
        <p:sp>
          <p:nvSpPr>
            <p:cNvPr id="41014" name="Rectangle 86"/>
            <p:cNvSpPr>
              <a:spLocks noChangeArrowheads="1"/>
            </p:cNvSpPr>
            <p:nvPr/>
          </p:nvSpPr>
          <p:spPr bwMode="auto">
            <a:xfrm>
              <a:off x="2208" y="1776"/>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F6</a:t>
              </a:r>
            </a:p>
          </p:txBody>
        </p:sp>
        <p:sp>
          <p:nvSpPr>
            <p:cNvPr id="41015" name="Rectangle 87"/>
            <p:cNvSpPr>
              <a:spLocks noChangeArrowheads="1"/>
            </p:cNvSpPr>
            <p:nvPr/>
          </p:nvSpPr>
          <p:spPr bwMode="auto">
            <a:xfrm>
              <a:off x="2448" y="1392"/>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41016" name="Rectangle 88"/>
            <p:cNvSpPr>
              <a:spLocks noChangeArrowheads="1"/>
            </p:cNvSpPr>
            <p:nvPr/>
          </p:nvSpPr>
          <p:spPr bwMode="auto">
            <a:xfrm>
              <a:off x="2448" y="1584"/>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41017" name="Rectangle 89"/>
            <p:cNvSpPr>
              <a:spLocks noChangeArrowheads="1"/>
            </p:cNvSpPr>
            <p:nvPr/>
          </p:nvSpPr>
          <p:spPr bwMode="auto">
            <a:xfrm>
              <a:off x="2448" y="1776"/>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41018" name="Rectangle 90"/>
            <p:cNvSpPr>
              <a:spLocks noChangeArrowheads="1"/>
            </p:cNvSpPr>
            <p:nvPr/>
          </p:nvSpPr>
          <p:spPr bwMode="auto">
            <a:xfrm>
              <a:off x="3072" y="1392"/>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70309020205020404" pitchFamily="49" charset="0"/>
                </a:rPr>
                <a:t>MULD F0,F2,F4</a:t>
              </a:r>
            </a:p>
          </p:txBody>
        </p:sp>
        <p:sp>
          <p:nvSpPr>
            <p:cNvPr id="41019" name="Rectangle 91"/>
            <p:cNvSpPr>
              <a:spLocks noChangeArrowheads="1"/>
            </p:cNvSpPr>
            <p:nvPr/>
          </p:nvSpPr>
          <p:spPr bwMode="auto">
            <a:xfrm>
              <a:off x="3072" y="1584"/>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70309020205020404" pitchFamily="49" charset="0"/>
                </a:rPr>
                <a:t>LD F2,45(R3)</a:t>
              </a:r>
            </a:p>
          </p:txBody>
        </p:sp>
        <p:sp>
          <p:nvSpPr>
            <p:cNvPr id="41020" name="Rectangle 92"/>
            <p:cNvSpPr>
              <a:spLocks noChangeArrowheads="1"/>
            </p:cNvSpPr>
            <p:nvPr/>
          </p:nvSpPr>
          <p:spPr bwMode="auto">
            <a:xfrm>
              <a:off x="3072" y="1776"/>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70309020205020404" pitchFamily="49" charset="0"/>
                </a:rPr>
                <a:t>LD F6,34(R2)</a:t>
              </a:r>
            </a:p>
          </p:txBody>
        </p:sp>
        <p:sp>
          <p:nvSpPr>
            <p:cNvPr id="41021" name="Rectangle 93"/>
            <p:cNvSpPr>
              <a:spLocks noChangeArrowheads="1"/>
            </p:cNvSpPr>
            <p:nvPr/>
          </p:nvSpPr>
          <p:spPr bwMode="auto">
            <a:xfrm>
              <a:off x="4416" y="1392"/>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N</a:t>
              </a:r>
            </a:p>
          </p:txBody>
        </p:sp>
        <p:sp>
          <p:nvSpPr>
            <p:cNvPr id="41022" name="Rectangle 94"/>
            <p:cNvSpPr>
              <a:spLocks noChangeArrowheads="1"/>
            </p:cNvSpPr>
            <p:nvPr/>
          </p:nvSpPr>
          <p:spPr bwMode="auto">
            <a:xfrm>
              <a:off x="4416" y="1584"/>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N</a:t>
              </a:r>
            </a:p>
          </p:txBody>
        </p:sp>
        <p:sp>
          <p:nvSpPr>
            <p:cNvPr id="41023" name="Rectangle 95"/>
            <p:cNvSpPr>
              <a:spLocks noChangeArrowheads="1"/>
            </p:cNvSpPr>
            <p:nvPr/>
          </p:nvSpPr>
          <p:spPr bwMode="auto">
            <a:xfrm>
              <a:off x="4416" y="1776"/>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N</a:t>
              </a:r>
            </a:p>
          </p:txBody>
        </p:sp>
      </p:grpSp>
      <p:grpSp>
        <p:nvGrpSpPr>
          <p:cNvPr id="41004" name="Group 96"/>
          <p:cNvGrpSpPr>
            <a:grpSpLocks/>
          </p:cNvGrpSpPr>
          <p:nvPr/>
        </p:nvGrpSpPr>
        <p:grpSpPr bwMode="auto">
          <a:xfrm>
            <a:off x="6400800" y="5334000"/>
            <a:ext cx="1066800" cy="762000"/>
            <a:chOff x="4032" y="3360"/>
            <a:chExt cx="672" cy="480"/>
          </a:xfrm>
        </p:grpSpPr>
        <p:sp>
          <p:nvSpPr>
            <p:cNvPr id="41006" name="Rectangle 97"/>
            <p:cNvSpPr>
              <a:spLocks noChangeArrowheads="1"/>
            </p:cNvSpPr>
            <p:nvPr/>
          </p:nvSpPr>
          <p:spPr bwMode="auto">
            <a:xfrm>
              <a:off x="4032" y="3360"/>
              <a:ext cx="672" cy="16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marL="457200" indent="-457200">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70309020205020404" pitchFamily="49" charset="0"/>
                </a:rPr>
                <a:t>1</a:t>
              </a:r>
              <a:r>
                <a:rPr lang="en-US" altLang="zh-CN" sz="1800" b="1">
                  <a:latin typeface="Arial" panose="02070309020205020404" pitchFamily="49" charset="0"/>
                </a:rPr>
                <a:t> 34+R2</a:t>
              </a:r>
            </a:p>
          </p:txBody>
        </p:sp>
        <p:sp>
          <p:nvSpPr>
            <p:cNvPr id="41007" name="Rectangle 98"/>
            <p:cNvSpPr>
              <a:spLocks noChangeArrowheads="1"/>
            </p:cNvSpPr>
            <p:nvPr/>
          </p:nvSpPr>
          <p:spPr bwMode="auto">
            <a:xfrm>
              <a:off x="4032" y="3520"/>
              <a:ext cx="672" cy="16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1008" name="Rectangle 99"/>
            <p:cNvSpPr>
              <a:spLocks noChangeArrowheads="1"/>
            </p:cNvSpPr>
            <p:nvPr/>
          </p:nvSpPr>
          <p:spPr bwMode="auto">
            <a:xfrm>
              <a:off x="4032" y="3680"/>
              <a:ext cx="672" cy="16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1009" name="Line 100"/>
            <p:cNvSpPr>
              <a:spLocks noChangeShapeType="1"/>
            </p:cNvSpPr>
            <p:nvPr/>
          </p:nvSpPr>
          <p:spPr bwMode="auto">
            <a:xfrm>
              <a:off x="4256" y="3360"/>
              <a:ext cx="0"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1010" name="Rectangle 101"/>
            <p:cNvSpPr>
              <a:spLocks noChangeArrowheads="1"/>
            </p:cNvSpPr>
            <p:nvPr/>
          </p:nvSpPr>
          <p:spPr bwMode="auto">
            <a:xfrm>
              <a:off x="4032" y="3504"/>
              <a:ext cx="672" cy="16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457200" indent="-457200">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70309020205020404" pitchFamily="49" charset="0"/>
                </a:rPr>
                <a:t>2</a:t>
              </a:r>
              <a:r>
                <a:rPr lang="en-US" altLang="zh-CN" sz="1800" b="1">
                  <a:latin typeface="Arial" panose="02070309020205020404" pitchFamily="49" charset="0"/>
                </a:rPr>
                <a:t> 45+R3</a:t>
              </a:r>
            </a:p>
          </p:txBody>
        </p:sp>
      </p:grpSp>
      <p:sp>
        <p:nvSpPr>
          <p:cNvPr id="41005" name="Text Box 102"/>
          <p:cNvSpPr txBox="1">
            <a:spLocks noChangeArrowheads="1"/>
          </p:cNvSpPr>
          <p:nvPr/>
        </p:nvSpPr>
        <p:spPr bwMode="auto">
          <a:xfrm>
            <a:off x="0" y="2420938"/>
            <a:ext cx="1500188" cy="1608137"/>
          </a:xfrm>
          <a:prstGeom prst="rect">
            <a:avLst/>
          </a:prstGeom>
          <a:noFill/>
          <a:ln w="25400" algn="ctr">
            <a:solidFill>
              <a:srgbClr val="3333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r>
              <a:rPr lang="en-US" altLang="zh-CN" sz="1400">
                <a:solidFill>
                  <a:srgbClr val="3333FF"/>
                </a:solidFill>
                <a:latin typeface="Arial" panose="020B0604020202020204" pitchFamily="34" charset="0"/>
              </a:rPr>
              <a:t>LD F6,34(R2)</a:t>
            </a:r>
          </a:p>
          <a:p>
            <a:pPr eaLnBrk="1" hangingPunct="1">
              <a:buClr>
                <a:schemeClr val="accent1"/>
              </a:buClr>
              <a:buSzPct val="80000"/>
              <a:buFont typeface="Wingdings" panose="05000000000000000000" pitchFamily="2" charset="2"/>
              <a:buNone/>
            </a:pPr>
            <a:r>
              <a:rPr lang="en-US" altLang="zh-CN" sz="1400">
                <a:solidFill>
                  <a:srgbClr val="3333FF"/>
                </a:solidFill>
                <a:latin typeface="Arial" panose="020B0604020202020204" pitchFamily="34" charset="0"/>
              </a:rPr>
              <a:t>LD F2,45(R3)</a:t>
            </a:r>
          </a:p>
          <a:p>
            <a:pPr eaLnBrk="1" hangingPunct="1">
              <a:buClr>
                <a:schemeClr val="accent1"/>
              </a:buClr>
              <a:buSzPct val="80000"/>
              <a:buFont typeface="Wingdings" panose="05000000000000000000" pitchFamily="2" charset="2"/>
              <a:buNone/>
            </a:pPr>
            <a:r>
              <a:rPr lang="en-US" altLang="zh-CN" sz="1400" b="1">
                <a:solidFill>
                  <a:srgbClr val="FF3300"/>
                </a:solidFill>
                <a:latin typeface="Arial" panose="020B0604020202020204" pitchFamily="34" charset="0"/>
              </a:rPr>
              <a:t>MULD F0,F2,F4</a:t>
            </a:r>
          </a:p>
          <a:p>
            <a:pPr eaLnBrk="1" hangingPunct="1">
              <a:buClr>
                <a:schemeClr val="accent1"/>
              </a:buClr>
              <a:buSzPct val="80000"/>
              <a:buFont typeface="Wingdings" panose="05000000000000000000" pitchFamily="2" charset="2"/>
              <a:buNone/>
            </a:pPr>
            <a:r>
              <a:rPr lang="en-US" altLang="zh-CN" sz="1400">
                <a:latin typeface="Arial" panose="020B0604020202020204" pitchFamily="34" charset="0"/>
              </a:rPr>
              <a:t>SUBD F8,F2,F6</a:t>
            </a:r>
          </a:p>
          <a:p>
            <a:pPr eaLnBrk="1" hangingPunct="1">
              <a:buClr>
                <a:schemeClr val="accent1"/>
              </a:buClr>
              <a:buSzPct val="80000"/>
              <a:buFont typeface="Wingdings" panose="05000000000000000000" pitchFamily="2" charset="2"/>
              <a:buNone/>
            </a:pPr>
            <a:r>
              <a:rPr lang="en-US" altLang="zh-CN" sz="1400">
                <a:latin typeface="Arial" panose="020B0604020202020204" pitchFamily="34" charset="0"/>
              </a:rPr>
              <a:t>DIVD F10,F0,F6</a:t>
            </a:r>
          </a:p>
          <a:p>
            <a:pPr eaLnBrk="1" hangingPunct="1">
              <a:buClr>
                <a:schemeClr val="accent1"/>
              </a:buClr>
              <a:buSzPct val="80000"/>
              <a:buFont typeface="Wingdings" panose="05000000000000000000" pitchFamily="2" charset="2"/>
              <a:buNone/>
            </a:pPr>
            <a:r>
              <a:rPr lang="en-US" altLang="zh-CN" sz="1400">
                <a:latin typeface="Arial" panose="020B0604020202020204" pitchFamily="34" charset="0"/>
              </a:rPr>
              <a:t>ADDD F6,F8,F2</a:t>
            </a:r>
          </a:p>
        </p:txBody>
      </p:sp>
    </p:spTree>
    <p:extLst>
      <p:ext uri="{BB962C8B-B14F-4D97-AF65-F5344CB8AC3E}">
        <p14:creationId xmlns:p14="http://schemas.microsoft.com/office/powerpoint/2010/main" val="490973304"/>
      </p:ext>
    </p:extLst>
  </p:cSld>
  <p:clrMapOvr>
    <a:masterClrMapping/>
  </p:clrMapOvr>
  <p:transition spd="slow">
    <p:pull dir="ru"/>
  </p:transition>
</p:sld>
</file>

<file path=ppt/slides/slide5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10"/>
          <p:cNvSpPr>
            <a:spLocks noGrp="1" noRot="1" noChangeArrowheads="1"/>
          </p:cNvSpPr>
          <p:nvPr>
            <p:ph type="title"/>
          </p:nvPr>
        </p:nvSpPr>
        <p:spPr>
          <a:xfrm>
            <a:off x="0" y="0"/>
            <a:ext cx="8401050" cy="549275"/>
          </a:xfrm>
          <a:noFill/>
        </p:spPr>
        <p:txBody>
          <a:bodyPr lIns="90487" tIns="44450" rIns="90487" bIns="44450"/>
          <a:lstStyle/>
          <a:p>
            <a:pPr eaLnBrk="1" hangingPunct="1"/>
            <a:r>
              <a:rPr lang="en-US" altLang="zh-CN" sz="4000">
                <a:latin typeface="Arial"/>
              </a:rPr>
              <a:t>Tomasulo With Reorder buffer:</a:t>
            </a:r>
          </a:p>
        </p:txBody>
      </p:sp>
      <p:grpSp>
        <p:nvGrpSpPr>
          <p:cNvPr id="43011" name="Group 2"/>
          <p:cNvGrpSpPr>
            <a:grpSpLocks/>
          </p:cNvGrpSpPr>
          <p:nvPr/>
        </p:nvGrpSpPr>
        <p:grpSpPr bwMode="auto">
          <a:xfrm>
            <a:off x="3505200" y="4800600"/>
            <a:ext cx="2514600" cy="406400"/>
            <a:chOff x="2064" y="2928"/>
            <a:chExt cx="1584" cy="256"/>
          </a:xfrm>
        </p:grpSpPr>
        <p:sp>
          <p:nvSpPr>
            <p:cNvPr id="43112" name="Rectangle 3"/>
            <p:cNvSpPr>
              <a:spLocks noChangeArrowheads="1"/>
            </p:cNvSpPr>
            <p:nvPr/>
          </p:nvSpPr>
          <p:spPr bwMode="auto">
            <a:xfrm>
              <a:off x="2064" y="2928"/>
              <a:ext cx="1584"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800" b="1">
                <a:latin typeface="Courier New" panose="02070309020205020404" pitchFamily="49" charset="0"/>
              </a:endParaRPr>
            </a:p>
          </p:txBody>
        </p:sp>
        <p:sp>
          <p:nvSpPr>
            <p:cNvPr id="43113" name="Rectangle 4"/>
            <p:cNvSpPr>
              <a:spLocks noChangeArrowheads="1"/>
            </p:cNvSpPr>
            <p:nvPr/>
          </p:nvSpPr>
          <p:spPr bwMode="auto">
            <a:xfrm>
              <a:off x="2064" y="3056"/>
              <a:ext cx="1584"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3114" name="Rectangle 5"/>
            <p:cNvSpPr>
              <a:spLocks noChangeArrowheads="1"/>
            </p:cNvSpPr>
            <p:nvPr/>
          </p:nvSpPr>
          <p:spPr bwMode="auto">
            <a:xfrm>
              <a:off x="2283" y="2928"/>
              <a:ext cx="425"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sp>
        <p:nvSpPr>
          <p:cNvPr id="43012" name="Rectangle 6"/>
          <p:cNvSpPr>
            <a:spLocks noChangeArrowheads="1"/>
          </p:cNvSpPr>
          <p:nvPr/>
        </p:nvSpPr>
        <p:spPr bwMode="auto">
          <a:xfrm>
            <a:off x="304800" y="4648200"/>
            <a:ext cx="2590800" cy="2032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70309020205020404" pitchFamily="49" charset="0"/>
              </a:rPr>
              <a:t>4 </a:t>
            </a:r>
            <a:r>
              <a:rPr lang="en-US" altLang="zh-CN" sz="1800" b="1">
                <a:latin typeface="Arial" panose="02070309020205020404" pitchFamily="49" charset="0"/>
              </a:rPr>
              <a:t>SUBD </a:t>
            </a:r>
            <a:r>
              <a:rPr lang="en-US" altLang="zh-CN" sz="1800" b="1">
                <a:solidFill>
                  <a:srgbClr val="FF0000"/>
                </a:solidFill>
                <a:latin typeface="Arial" panose="02070309020205020404" pitchFamily="49" charset="0"/>
              </a:rPr>
              <a:t>ROB2,ROB1</a:t>
            </a:r>
            <a:endParaRPr lang="en-US" altLang="zh-CN" sz="1600" b="1">
              <a:solidFill>
                <a:srgbClr val="FF0000"/>
              </a:solidFill>
              <a:latin typeface="Courier New" panose="02070309020205020404" pitchFamily="49" charset="0"/>
            </a:endParaRPr>
          </a:p>
        </p:txBody>
      </p:sp>
      <p:sp>
        <p:nvSpPr>
          <p:cNvPr id="43013" name="Rectangle 7"/>
          <p:cNvSpPr>
            <a:spLocks noChangeArrowheads="1"/>
          </p:cNvSpPr>
          <p:nvPr/>
        </p:nvSpPr>
        <p:spPr bwMode="auto">
          <a:xfrm>
            <a:off x="304800" y="4851400"/>
            <a:ext cx="2590800" cy="2032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3014" name="Rectangle 8"/>
          <p:cNvSpPr>
            <a:spLocks noChangeArrowheads="1"/>
          </p:cNvSpPr>
          <p:nvPr/>
        </p:nvSpPr>
        <p:spPr bwMode="auto">
          <a:xfrm>
            <a:off x="304800" y="5054600"/>
            <a:ext cx="2590800" cy="2032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3015" name="Rectangle 9"/>
          <p:cNvSpPr>
            <a:spLocks noChangeArrowheads="1"/>
          </p:cNvSpPr>
          <p:nvPr/>
        </p:nvSpPr>
        <p:spPr bwMode="auto">
          <a:xfrm>
            <a:off x="661988" y="4648200"/>
            <a:ext cx="633412" cy="609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3016" name="Line 11"/>
          <p:cNvSpPr>
            <a:spLocks noChangeShapeType="1"/>
          </p:cNvSpPr>
          <p:nvPr/>
        </p:nvSpPr>
        <p:spPr bwMode="auto">
          <a:xfrm>
            <a:off x="304800" y="6477000"/>
            <a:ext cx="85344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17" name="Text Box 12"/>
          <p:cNvSpPr txBox="1">
            <a:spLocks noChangeArrowheads="1"/>
          </p:cNvSpPr>
          <p:nvPr/>
        </p:nvSpPr>
        <p:spPr bwMode="auto">
          <a:xfrm>
            <a:off x="6526213" y="3743325"/>
            <a:ext cx="1049337"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To</a:t>
            </a:r>
          </a:p>
          <a:p>
            <a:pPr algn="ctr">
              <a:lnSpc>
                <a:spcPct val="70000"/>
              </a:lnSpc>
              <a:spcBef>
                <a:spcPct val="0"/>
              </a:spcBef>
              <a:buClrTx/>
              <a:buSzTx/>
              <a:buFontTx/>
              <a:buNone/>
            </a:pPr>
            <a:r>
              <a:rPr lang="en-US" altLang="zh-CN" sz="1800" b="1">
                <a:latin typeface="Arial" panose="030F0702030302020204" pitchFamily="66" charset="0"/>
              </a:rPr>
              <a:t>Memory</a:t>
            </a:r>
          </a:p>
        </p:txBody>
      </p:sp>
      <p:sp>
        <p:nvSpPr>
          <p:cNvPr id="43018" name="Rectangle 13"/>
          <p:cNvSpPr>
            <a:spLocks noChangeArrowheads="1"/>
          </p:cNvSpPr>
          <p:nvPr/>
        </p:nvSpPr>
        <p:spPr bwMode="auto">
          <a:xfrm>
            <a:off x="1181100" y="5791200"/>
            <a:ext cx="1066800" cy="304800"/>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FP adders</a:t>
            </a:r>
          </a:p>
        </p:txBody>
      </p:sp>
      <p:sp>
        <p:nvSpPr>
          <p:cNvPr id="43019" name="Rectangle 14"/>
          <p:cNvSpPr>
            <a:spLocks noChangeArrowheads="1"/>
          </p:cNvSpPr>
          <p:nvPr/>
        </p:nvSpPr>
        <p:spPr bwMode="auto">
          <a:xfrm>
            <a:off x="4252913" y="5791200"/>
            <a:ext cx="1447800" cy="304800"/>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FP multipliers</a:t>
            </a:r>
          </a:p>
        </p:txBody>
      </p:sp>
      <p:sp>
        <p:nvSpPr>
          <p:cNvPr id="43020" name="Line 15"/>
          <p:cNvSpPr>
            <a:spLocks noChangeShapeType="1"/>
          </p:cNvSpPr>
          <p:nvPr/>
        </p:nvSpPr>
        <p:spPr bwMode="auto">
          <a:xfrm>
            <a:off x="1357313" y="52578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1" name="Line 16"/>
          <p:cNvSpPr>
            <a:spLocks noChangeShapeType="1"/>
          </p:cNvSpPr>
          <p:nvPr/>
        </p:nvSpPr>
        <p:spPr bwMode="auto">
          <a:xfrm>
            <a:off x="2043113" y="52578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2" name="Line 17"/>
          <p:cNvSpPr>
            <a:spLocks noChangeShapeType="1"/>
          </p:cNvSpPr>
          <p:nvPr/>
        </p:nvSpPr>
        <p:spPr bwMode="auto">
          <a:xfrm>
            <a:off x="4481513" y="5181600"/>
            <a:ext cx="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3" name="Line 18"/>
          <p:cNvSpPr>
            <a:spLocks noChangeShapeType="1"/>
          </p:cNvSpPr>
          <p:nvPr/>
        </p:nvSpPr>
        <p:spPr bwMode="auto">
          <a:xfrm>
            <a:off x="5395913" y="5181600"/>
            <a:ext cx="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4" name="Text Box 19"/>
          <p:cNvSpPr txBox="1">
            <a:spLocks noChangeArrowheads="1"/>
          </p:cNvSpPr>
          <p:nvPr/>
        </p:nvSpPr>
        <p:spPr bwMode="auto">
          <a:xfrm>
            <a:off x="2655888" y="5284788"/>
            <a:ext cx="1555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Reservation </a:t>
            </a:r>
          </a:p>
          <a:p>
            <a:pPr algn="ctr">
              <a:spcBef>
                <a:spcPct val="0"/>
              </a:spcBef>
              <a:buClrTx/>
              <a:buSzTx/>
              <a:buFontTx/>
              <a:buNone/>
            </a:pPr>
            <a:r>
              <a:rPr lang="en-US" altLang="zh-CN" sz="1800" b="1">
                <a:latin typeface="Arial" panose="030F0702030302020204" pitchFamily="66" charset="0"/>
              </a:rPr>
              <a:t>Stations</a:t>
            </a:r>
          </a:p>
        </p:txBody>
      </p:sp>
      <p:sp>
        <p:nvSpPr>
          <p:cNvPr id="43025" name="Line 20"/>
          <p:cNvSpPr>
            <a:spLocks noChangeShapeType="1"/>
          </p:cNvSpPr>
          <p:nvPr/>
        </p:nvSpPr>
        <p:spPr bwMode="auto">
          <a:xfrm flipV="1">
            <a:off x="2514600" y="5257800"/>
            <a:ext cx="0" cy="12192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6" name="Line 21"/>
          <p:cNvSpPr>
            <a:spLocks noChangeShapeType="1"/>
          </p:cNvSpPr>
          <p:nvPr/>
        </p:nvSpPr>
        <p:spPr bwMode="auto">
          <a:xfrm flipV="1">
            <a:off x="5867400" y="5181600"/>
            <a:ext cx="0" cy="12954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27" name="Text Box 22"/>
          <p:cNvSpPr txBox="1">
            <a:spLocks noChangeArrowheads="1"/>
          </p:cNvSpPr>
          <p:nvPr/>
        </p:nvSpPr>
        <p:spPr bwMode="auto">
          <a:xfrm>
            <a:off x="228600" y="914400"/>
            <a:ext cx="8794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FP Op</a:t>
            </a:r>
          </a:p>
          <a:p>
            <a:pPr algn="ctr">
              <a:spcBef>
                <a:spcPct val="0"/>
              </a:spcBef>
              <a:buClrTx/>
              <a:buSzTx/>
              <a:buFontTx/>
              <a:buNone/>
            </a:pPr>
            <a:r>
              <a:rPr lang="en-US" altLang="zh-CN" sz="1800" b="1">
                <a:latin typeface="Arial" panose="030F0702030302020204" pitchFamily="66" charset="0"/>
              </a:rPr>
              <a:t>Queue</a:t>
            </a:r>
          </a:p>
        </p:txBody>
      </p:sp>
      <p:grpSp>
        <p:nvGrpSpPr>
          <p:cNvPr id="43028" name="Group 23"/>
          <p:cNvGrpSpPr>
            <a:grpSpLocks/>
          </p:cNvGrpSpPr>
          <p:nvPr/>
        </p:nvGrpSpPr>
        <p:grpSpPr bwMode="auto">
          <a:xfrm>
            <a:off x="3505200" y="3505200"/>
            <a:ext cx="2209800" cy="812800"/>
            <a:chOff x="3456" y="1200"/>
            <a:chExt cx="1392" cy="512"/>
          </a:xfrm>
        </p:grpSpPr>
        <p:sp>
          <p:nvSpPr>
            <p:cNvPr id="43108" name="Rectangle 24"/>
            <p:cNvSpPr>
              <a:spLocks noChangeArrowheads="1"/>
            </p:cNvSpPr>
            <p:nvPr/>
          </p:nvSpPr>
          <p:spPr bwMode="auto">
            <a:xfrm>
              <a:off x="3456" y="1200"/>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3109" name="Rectangle 25"/>
            <p:cNvSpPr>
              <a:spLocks noChangeArrowheads="1"/>
            </p:cNvSpPr>
            <p:nvPr/>
          </p:nvSpPr>
          <p:spPr bwMode="auto">
            <a:xfrm>
              <a:off x="3456" y="1328"/>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3110" name="Rectangle 26"/>
            <p:cNvSpPr>
              <a:spLocks noChangeArrowheads="1"/>
            </p:cNvSpPr>
            <p:nvPr/>
          </p:nvSpPr>
          <p:spPr bwMode="auto">
            <a:xfrm>
              <a:off x="3456" y="1456"/>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3111" name="Rectangle 27"/>
            <p:cNvSpPr>
              <a:spLocks noChangeArrowheads="1"/>
            </p:cNvSpPr>
            <p:nvPr/>
          </p:nvSpPr>
          <p:spPr bwMode="auto">
            <a:xfrm>
              <a:off x="3456" y="1584"/>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sp>
        <p:nvSpPr>
          <p:cNvPr id="43029" name="Freeform 28"/>
          <p:cNvSpPr>
            <a:spLocks/>
          </p:cNvSpPr>
          <p:nvPr/>
        </p:nvSpPr>
        <p:spPr bwMode="auto">
          <a:xfrm>
            <a:off x="4953000" y="3276600"/>
            <a:ext cx="2057400" cy="533400"/>
          </a:xfrm>
          <a:custGeom>
            <a:avLst/>
            <a:gdLst>
              <a:gd name="T0" fmla="*/ 0 w 1296"/>
              <a:gd name="T1" fmla="*/ 0 h 480"/>
              <a:gd name="T2" fmla="*/ 2147483646 w 1296"/>
              <a:gd name="T3" fmla="*/ 0 h 480"/>
              <a:gd name="T4" fmla="*/ 2147483646 w 1296"/>
              <a:gd name="T5" fmla="*/ 2147483646 h 480"/>
              <a:gd name="T6" fmla="*/ 0 60000 65536"/>
              <a:gd name="T7" fmla="*/ 0 60000 65536"/>
              <a:gd name="T8" fmla="*/ 0 60000 65536"/>
              <a:gd name="T9" fmla="*/ 0 w 1296"/>
              <a:gd name="T10" fmla="*/ 0 h 480"/>
              <a:gd name="T11" fmla="*/ 1296 w 1296"/>
              <a:gd name="T12" fmla="*/ 480 h 480"/>
            </a:gdLst>
            <a:ahLst/>
            <a:cxnLst>
              <a:cxn ang="T6">
                <a:pos x="T0" y="T1"/>
              </a:cxn>
              <a:cxn ang="T7">
                <a:pos x="T2" y="T3"/>
              </a:cxn>
              <a:cxn ang="T8">
                <a:pos x="T4" y="T5"/>
              </a:cxn>
            </a:cxnLst>
            <a:rect l="T9" t="T10" r="T11" b="T12"/>
            <a:pathLst>
              <a:path w="1296" h="480">
                <a:moveTo>
                  <a:pt x="0" y="0"/>
                </a:moveTo>
                <a:lnTo>
                  <a:pt x="1296" y="0"/>
                </a:lnTo>
                <a:lnTo>
                  <a:pt x="1296" y="480"/>
                </a:lnTo>
              </a:path>
            </a:pathLst>
          </a:custGeom>
          <a:noFill/>
          <a:ln w="76200">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3030" name="Text Box 29"/>
          <p:cNvSpPr txBox="1">
            <a:spLocks noChangeArrowheads="1"/>
          </p:cNvSpPr>
          <p:nvPr/>
        </p:nvSpPr>
        <p:spPr bwMode="auto">
          <a:xfrm>
            <a:off x="7391400" y="990600"/>
            <a:ext cx="660400" cy="219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lnSpc>
                <a:spcPct val="90000"/>
              </a:lnSpc>
              <a:spcBef>
                <a:spcPct val="0"/>
              </a:spcBef>
              <a:buClrTx/>
              <a:buSzTx/>
              <a:buFontTx/>
              <a:buNone/>
            </a:pPr>
            <a:r>
              <a:rPr lang="en-US" altLang="zh-CN" sz="1400" b="1">
                <a:solidFill>
                  <a:srgbClr val="FF0000"/>
                </a:solidFill>
                <a:latin typeface="Arial" panose="030F0702030302020204" pitchFamily="66" charset="0"/>
              </a:rPr>
              <a:t>ROB7</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ROB6</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ROB5</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ROB4</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ROB3</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ROB2</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ROB1</a:t>
            </a:r>
          </a:p>
        </p:txBody>
      </p:sp>
      <p:sp>
        <p:nvSpPr>
          <p:cNvPr id="43031" name="Line 30"/>
          <p:cNvSpPr>
            <a:spLocks noChangeShapeType="1"/>
          </p:cNvSpPr>
          <p:nvPr/>
        </p:nvSpPr>
        <p:spPr bwMode="auto">
          <a:xfrm>
            <a:off x="4953000" y="3124200"/>
            <a:ext cx="0" cy="3810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2" name="Text Box 31"/>
          <p:cNvSpPr txBox="1">
            <a:spLocks noChangeArrowheads="1"/>
          </p:cNvSpPr>
          <p:nvPr/>
        </p:nvSpPr>
        <p:spPr bwMode="auto">
          <a:xfrm>
            <a:off x="6858000" y="609600"/>
            <a:ext cx="8461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Done?</a:t>
            </a:r>
          </a:p>
        </p:txBody>
      </p:sp>
      <p:sp>
        <p:nvSpPr>
          <p:cNvPr id="43033" name="Freeform 32"/>
          <p:cNvSpPr>
            <a:spLocks/>
          </p:cNvSpPr>
          <p:nvPr/>
        </p:nvSpPr>
        <p:spPr bwMode="auto">
          <a:xfrm>
            <a:off x="7467600" y="2209800"/>
            <a:ext cx="609600" cy="4267200"/>
          </a:xfrm>
          <a:custGeom>
            <a:avLst/>
            <a:gdLst>
              <a:gd name="T0" fmla="*/ 2147483646 w 576"/>
              <a:gd name="T1" fmla="*/ 2147483646 h 2832"/>
              <a:gd name="T2" fmla="*/ 2147483646 w 576"/>
              <a:gd name="T3" fmla="*/ 0 h 2832"/>
              <a:gd name="T4" fmla="*/ 0 w 576"/>
              <a:gd name="T5" fmla="*/ 0 h 2832"/>
              <a:gd name="T6" fmla="*/ 0 60000 65536"/>
              <a:gd name="T7" fmla="*/ 0 60000 65536"/>
              <a:gd name="T8" fmla="*/ 0 60000 65536"/>
              <a:gd name="T9" fmla="*/ 0 w 576"/>
              <a:gd name="T10" fmla="*/ 0 h 2832"/>
              <a:gd name="T11" fmla="*/ 576 w 576"/>
              <a:gd name="T12" fmla="*/ 2832 h 2832"/>
            </a:gdLst>
            <a:ahLst/>
            <a:cxnLst>
              <a:cxn ang="T6">
                <a:pos x="T0" y="T1"/>
              </a:cxn>
              <a:cxn ang="T7">
                <a:pos x="T2" y="T3"/>
              </a:cxn>
              <a:cxn ang="T8">
                <a:pos x="T4" y="T5"/>
              </a:cxn>
            </a:cxnLst>
            <a:rect l="T9" t="T10" r="T11" b="T12"/>
            <a:pathLst>
              <a:path w="576" h="2832">
                <a:moveTo>
                  <a:pt x="576" y="2832"/>
                </a:moveTo>
                <a:lnTo>
                  <a:pt x="576" y="0"/>
                </a:lnTo>
                <a:lnTo>
                  <a:pt x="0" y="0"/>
                </a:lnTo>
              </a:path>
            </a:pathLst>
          </a:custGeom>
          <a:noFill/>
          <a:ln w="76200">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3034" name="Line 33"/>
          <p:cNvSpPr>
            <a:spLocks noChangeShapeType="1"/>
          </p:cNvSpPr>
          <p:nvPr/>
        </p:nvSpPr>
        <p:spPr bwMode="auto">
          <a:xfrm flipH="1">
            <a:off x="4953000" y="6096000"/>
            <a:ext cx="0" cy="4572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5" name="Line 34"/>
          <p:cNvSpPr>
            <a:spLocks noChangeShapeType="1"/>
          </p:cNvSpPr>
          <p:nvPr/>
        </p:nvSpPr>
        <p:spPr bwMode="auto">
          <a:xfrm flipH="1">
            <a:off x="1716088" y="6091238"/>
            <a:ext cx="7937" cy="401637"/>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36" name="Text Box 35"/>
          <p:cNvSpPr txBox="1">
            <a:spLocks noChangeArrowheads="1"/>
          </p:cNvSpPr>
          <p:nvPr/>
        </p:nvSpPr>
        <p:spPr bwMode="auto">
          <a:xfrm>
            <a:off x="130175" y="4283075"/>
            <a:ext cx="696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Dest</a:t>
            </a:r>
          </a:p>
        </p:txBody>
      </p:sp>
      <p:sp>
        <p:nvSpPr>
          <p:cNvPr id="43037" name="Text Box 36"/>
          <p:cNvSpPr txBox="1">
            <a:spLocks noChangeArrowheads="1"/>
          </p:cNvSpPr>
          <p:nvPr/>
        </p:nvSpPr>
        <p:spPr bwMode="auto">
          <a:xfrm>
            <a:off x="3352800" y="4419600"/>
            <a:ext cx="696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Dest</a:t>
            </a:r>
          </a:p>
        </p:txBody>
      </p:sp>
      <p:sp>
        <p:nvSpPr>
          <p:cNvPr id="43038" name="AutoShape 37"/>
          <p:cNvSpPr>
            <a:spLocks noChangeArrowheads="1"/>
          </p:cNvSpPr>
          <p:nvPr/>
        </p:nvSpPr>
        <p:spPr bwMode="auto">
          <a:xfrm flipV="1">
            <a:off x="8426450" y="1371600"/>
            <a:ext cx="457200" cy="1143000"/>
          </a:xfrm>
          <a:prstGeom prst="upArrow">
            <a:avLst>
              <a:gd name="adj1" fmla="val 50000"/>
              <a:gd name="adj2" fmla="val 62500"/>
            </a:avLst>
          </a:prstGeom>
          <a:solidFill>
            <a:schemeClr val="accent2"/>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3039" name="Text Box 38"/>
          <p:cNvSpPr txBox="1">
            <a:spLocks noChangeArrowheads="1"/>
          </p:cNvSpPr>
          <p:nvPr/>
        </p:nvSpPr>
        <p:spPr bwMode="auto">
          <a:xfrm>
            <a:off x="8199438" y="2590800"/>
            <a:ext cx="9112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Oldest</a:t>
            </a:r>
          </a:p>
        </p:txBody>
      </p:sp>
      <p:sp>
        <p:nvSpPr>
          <p:cNvPr id="43040" name="Text Box 39"/>
          <p:cNvSpPr txBox="1">
            <a:spLocks noChangeArrowheads="1"/>
          </p:cNvSpPr>
          <p:nvPr/>
        </p:nvSpPr>
        <p:spPr bwMode="auto">
          <a:xfrm>
            <a:off x="8153400" y="990600"/>
            <a:ext cx="1003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Newest</a:t>
            </a:r>
          </a:p>
        </p:txBody>
      </p:sp>
      <p:grpSp>
        <p:nvGrpSpPr>
          <p:cNvPr id="43041" name="Group 40"/>
          <p:cNvGrpSpPr>
            <a:grpSpLocks/>
          </p:cNvGrpSpPr>
          <p:nvPr/>
        </p:nvGrpSpPr>
        <p:grpSpPr bwMode="auto">
          <a:xfrm rot="-5400000">
            <a:off x="1295400" y="560388"/>
            <a:ext cx="914400" cy="1219200"/>
            <a:chOff x="1872" y="1584"/>
            <a:chExt cx="576" cy="864"/>
          </a:xfrm>
        </p:grpSpPr>
        <p:sp>
          <p:nvSpPr>
            <p:cNvPr id="43102" name="Rectangle 41"/>
            <p:cNvSpPr>
              <a:spLocks noChangeArrowheads="1"/>
            </p:cNvSpPr>
            <p:nvPr/>
          </p:nvSpPr>
          <p:spPr bwMode="auto">
            <a:xfrm>
              <a:off x="1872" y="1584"/>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3103" name="Rectangle 42"/>
            <p:cNvSpPr>
              <a:spLocks noChangeArrowheads="1"/>
            </p:cNvSpPr>
            <p:nvPr/>
          </p:nvSpPr>
          <p:spPr bwMode="auto">
            <a:xfrm>
              <a:off x="1872" y="1728"/>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3104" name="Rectangle 43"/>
            <p:cNvSpPr>
              <a:spLocks noChangeArrowheads="1"/>
            </p:cNvSpPr>
            <p:nvPr/>
          </p:nvSpPr>
          <p:spPr bwMode="auto">
            <a:xfrm>
              <a:off x="1872" y="1872"/>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3105" name="Rectangle 44"/>
            <p:cNvSpPr>
              <a:spLocks noChangeArrowheads="1"/>
            </p:cNvSpPr>
            <p:nvPr/>
          </p:nvSpPr>
          <p:spPr bwMode="auto">
            <a:xfrm>
              <a:off x="1872" y="2016"/>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3106" name="Rectangle 45"/>
            <p:cNvSpPr>
              <a:spLocks noChangeArrowheads="1"/>
            </p:cNvSpPr>
            <p:nvPr/>
          </p:nvSpPr>
          <p:spPr bwMode="auto">
            <a:xfrm>
              <a:off x="1872" y="2160"/>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3107" name="Rectangle 46"/>
            <p:cNvSpPr>
              <a:spLocks noChangeArrowheads="1"/>
            </p:cNvSpPr>
            <p:nvPr/>
          </p:nvSpPr>
          <p:spPr bwMode="auto">
            <a:xfrm>
              <a:off x="1872" y="2304"/>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sp>
        <p:nvSpPr>
          <p:cNvPr id="43042" name="Text Box 47"/>
          <p:cNvSpPr txBox="1">
            <a:spLocks noChangeArrowheads="1"/>
          </p:cNvSpPr>
          <p:nvPr/>
        </p:nvSpPr>
        <p:spPr bwMode="auto">
          <a:xfrm>
            <a:off x="6559550" y="4384675"/>
            <a:ext cx="104933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from </a:t>
            </a:r>
          </a:p>
          <a:p>
            <a:pPr algn="ctr">
              <a:lnSpc>
                <a:spcPct val="70000"/>
              </a:lnSpc>
              <a:spcBef>
                <a:spcPct val="0"/>
              </a:spcBef>
              <a:buClrTx/>
              <a:buSzTx/>
              <a:buFontTx/>
              <a:buNone/>
            </a:pPr>
            <a:r>
              <a:rPr lang="en-US" altLang="zh-CN" sz="1800" b="1">
                <a:latin typeface="Arial" panose="030F0702030302020204" pitchFamily="66" charset="0"/>
              </a:rPr>
              <a:t>Memory</a:t>
            </a:r>
          </a:p>
        </p:txBody>
      </p:sp>
      <p:sp>
        <p:nvSpPr>
          <p:cNvPr id="43043" name="Line 48"/>
          <p:cNvSpPr>
            <a:spLocks noChangeShapeType="1"/>
          </p:cNvSpPr>
          <p:nvPr/>
        </p:nvSpPr>
        <p:spPr bwMode="auto">
          <a:xfrm>
            <a:off x="7010400" y="4953000"/>
            <a:ext cx="0" cy="3810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44" name="Text Box 49"/>
          <p:cNvSpPr txBox="1">
            <a:spLocks noChangeArrowheads="1"/>
          </p:cNvSpPr>
          <p:nvPr/>
        </p:nvSpPr>
        <p:spPr bwMode="auto">
          <a:xfrm>
            <a:off x="6248400" y="5029200"/>
            <a:ext cx="696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Dest</a:t>
            </a:r>
          </a:p>
        </p:txBody>
      </p:sp>
      <p:sp>
        <p:nvSpPr>
          <p:cNvPr id="43045" name="Text Box 50"/>
          <p:cNvSpPr txBox="1">
            <a:spLocks noChangeArrowheads="1"/>
          </p:cNvSpPr>
          <p:nvPr/>
        </p:nvSpPr>
        <p:spPr bwMode="auto">
          <a:xfrm>
            <a:off x="533400" y="1905000"/>
            <a:ext cx="2841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800" b="1">
                <a:latin typeface="Arial" panose="030F0702030302020204" pitchFamily="66" charset="0"/>
              </a:rPr>
              <a:t>Reorder Buffer</a:t>
            </a:r>
            <a:endParaRPr lang="en-US" altLang="zh-CN" sz="1800" b="1">
              <a:latin typeface="Comic Sans MS" panose="030F0702030302020204" pitchFamily="66" charset="0"/>
            </a:endParaRPr>
          </a:p>
        </p:txBody>
      </p:sp>
      <p:sp>
        <p:nvSpPr>
          <p:cNvPr id="43046" name="Text Box 51"/>
          <p:cNvSpPr txBox="1">
            <a:spLocks noChangeArrowheads="1"/>
          </p:cNvSpPr>
          <p:nvPr/>
        </p:nvSpPr>
        <p:spPr bwMode="auto">
          <a:xfrm>
            <a:off x="1600200" y="3581400"/>
            <a:ext cx="17827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800" b="1">
                <a:latin typeface="Arial" panose="030F0702030302020204" pitchFamily="66" charset="0"/>
              </a:rPr>
              <a:t>Registers</a:t>
            </a:r>
          </a:p>
        </p:txBody>
      </p:sp>
      <p:sp>
        <p:nvSpPr>
          <p:cNvPr id="43047" name="Line 52"/>
          <p:cNvSpPr>
            <a:spLocks noChangeShapeType="1"/>
          </p:cNvSpPr>
          <p:nvPr/>
        </p:nvSpPr>
        <p:spPr bwMode="auto">
          <a:xfrm flipH="1">
            <a:off x="7010400" y="6096000"/>
            <a:ext cx="0" cy="3810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48" name="Line 53"/>
          <p:cNvSpPr>
            <a:spLocks noChangeShapeType="1"/>
          </p:cNvSpPr>
          <p:nvPr/>
        </p:nvSpPr>
        <p:spPr bwMode="auto">
          <a:xfrm>
            <a:off x="2362200" y="1143000"/>
            <a:ext cx="1143000"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3049" name="Group 54"/>
          <p:cNvGrpSpPr>
            <a:grpSpLocks/>
          </p:cNvGrpSpPr>
          <p:nvPr/>
        </p:nvGrpSpPr>
        <p:grpSpPr bwMode="auto">
          <a:xfrm>
            <a:off x="304800" y="2209800"/>
            <a:ext cx="8534400" cy="4343400"/>
            <a:chOff x="192" y="1392"/>
            <a:chExt cx="5376" cy="2736"/>
          </a:xfrm>
        </p:grpSpPr>
        <p:sp>
          <p:nvSpPr>
            <p:cNvPr id="43092" name="Line 55"/>
            <p:cNvSpPr>
              <a:spLocks noChangeShapeType="1"/>
            </p:cNvSpPr>
            <p:nvPr/>
          </p:nvSpPr>
          <p:spPr bwMode="auto">
            <a:xfrm>
              <a:off x="192" y="4080"/>
              <a:ext cx="5376" cy="0"/>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93" name="Line 56"/>
            <p:cNvSpPr>
              <a:spLocks noChangeShapeType="1"/>
            </p:cNvSpPr>
            <p:nvPr/>
          </p:nvSpPr>
          <p:spPr bwMode="auto">
            <a:xfrm flipV="1">
              <a:off x="1584" y="3312"/>
              <a:ext cx="0" cy="768"/>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94" name="Line 57"/>
            <p:cNvSpPr>
              <a:spLocks noChangeShapeType="1"/>
            </p:cNvSpPr>
            <p:nvPr/>
          </p:nvSpPr>
          <p:spPr bwMode="auto">
            <a:xfrm flipV="1">
              <a:off x="3696" y="3264"/>
              <a:ext cx="0" cy="816"/>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95" name="Freeform 58"/>
            <p:cNvSpPr>
              <a:spLocks/>
            </p:cNvSpPr>
            <p:nvPr/>
          </p:nvSpPr>
          <p:spPr bwMode="auto">
            <a:xfrm>
              <a:off x="3120" y="2064"/>
              <a:ext cx="1296" cy="336"/>
            </a:xfrm>
            <a:custGeom>
              <a:avLst/>
              <a:gdLst>
                <a:gd name="T0" fmla="*/ 0 w 1296"/>
                <a:gd name="T1" fmla="*/ 0 h 480"/>
                <a:gd name="T2" fmla="*/ 1296 w 1296"/>
                <a:gd name="T3" fmla="*/ 0 h 480"/>
                <a:gd name="T4" fmla="*/ 1296 w 1296"/>
                <a:gd name="T5" fmla="*/ 115 h 480"/>
                <a:gd name="T6" fmla="*/ 0 60000 65536"/>
                <a:gd name="T7" fmla="*/ 0 60000 65536"/>
                <a:gd name="T8" fmla="*/ 0 60000 65536"/>
                <a:gd name="T9" fmla="*/ 0 w 1296"/>
                <a:gd name="T10" fmla="*/ 0 h 480"/>
                <a:gd name="T11" fmla="*/ 1296 w 1296"/>
                <a:gd name="T12" fmla="*/ 480 h 480"/>
              </a:gdLst>
              <a:ahLst/>
              <a:cxnLst>
                <a:cxn ang="T6">
                  <a:pos x="T0" y="T1"/>
                </a:cxn>
                <a:cxn ang="T7">
                  <a:pos x="T2" y="T3"/>
                </a:cxn>
                <a:cxn ang="T8">
                  <a:pos x="T4" y="T5"/>
                </a:cxn>
              </a:cxnLst>
              <a:rect l="T9" t="T10" r="T11" b="T12"/>
              <a:pathLst>
                <a:path w="1296" h="480">
                  <a:moveTo>
                    <a:pt x="0" y="0"/>
                  </a:moveTo>
                  <a:lnTo>
                    <a:pt x="1296" y="0"/>
                  </a:lnTo>
                  <a:lnTo>
                    <a:pt x="1296" y="480"/>
                  </a:lnTo>
                </a:path>
              </a:pathLst>
            </a:custGeom>
            <a:noFill/>
            <a:ln w="762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3096" name="Line 59"/>
            <p:cNvSpPr>
              <a:spLocks noChangeShapeType="1"/>
            </p:cNvSpPr>
            <p:nvPr/>
          </p:nvSpPr>
          <p:spPr bwMode="auto">
            <a:xfrm>
              <a:off x="3120" y="1968"/>
              <a:ext cx="0" cy="240"/>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97" name="Freeform 60"/>
            <p:cNvSpPr>
              <a:spLocks/>
            </p:cNvSpPr>
            <p:nvPr/>
          </p:nvSpPr>
          <p:spPr bwMode="auto">
            <a:xfrm>
              <a:off x="4704" y="1392"/>
              <a:ext cx="384" cy="2688"/>
            </a:xfrm>
            <a:custGeom>
              <a:avLst/>
              <a:gdLst>
                <a:gd name="T0" fmla="*/ 114 w 576"/>
                <a:gd name="T1" fmla="*/ 2298 h 2832"/>
                <a:gd name="T2" fmla="*/ 114 w 576"/>
                <a:gd name="T3" fmla="*/ 0 h 2832"/>
                <a:gd name="T4" fmla="*/ 0 w 576"/>
                <a:gd name="T5" fmla="*/ 0 h 2832"/>
                <a:gd name="T6" fmla="*/ 0 60000 65536"/>
                <a:gd name="T7" fmla="*/ 0 60000 65536"/>
                <a:gd name="T8" fmla="*/ 0 60000 65536"/>
                <a:gd name="T9" fmla="*/ 0 w 576"/>
                <a:gd name="T10" fmla="*/ 0 h 2832"/>
                <a:gd name="T11" fmla="*/ 576 w 576"/>
                <a:gd name="T12" fmla="*/ 2832 h 2832"/>
              </a:gdLst>
              <a:ahLst/>
              <a:cxnLst>
                <a:cxn ang="T6">
                  <a:pos x="T0" y="T1"/>
                </a:cxn>
                <a:cxn ang="T7">
                  <a:pos x="T2" y="T3"/>
                </a:cxn>
                <a:cxn ang="T8">
                  <a:pos x="T4" y="T5"/>
                </a:cxn>
              </a:cxnLst>
              <a:rect l="T9" t="T10" r="T11" b="T12"/>
              <a:pathLst>
                <a:path w="576" h="2832">
                  <a:moveTo>
                    <a:pt x="576" y="2832"/>
                  </a:moveTo>
                  <a:lnTo>
                    <a:pt x="576" y="0"/>
                  </a:lnTo>
                  <a:lnTo>
                    <a:pt x="0" y="0"/>
                  </a:lnTo>
                </a:path>
              </a:pathLst>
            </a:custGeom>
            <a:noFill/>
            <a:ln w="762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3098" name="Line 61"/>
            <p:cNvSpPr>
              <a:spLocks noChangeShapeType="1"/>
            </p:cNvSpPr>
            <p:nvPr/>
          </p:nvSpPr>
          <p:spPr bwMode="auto">
            <a:xfrm flipH="1">
              <a:off x="3120" y="3840"/>
              <a:ext cx="0" cy="288"/>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99" name="Line 62"/>
            <p:cNvSpPr>
              <a:spLocks noChangeShapeType="1"/>
            </p:cNvSpPr>
            <p:nvPr/>
          </p:nvSpPr>
          <p:spPr bwMode="auto">
            <a:xfrm flipH="1">
              <a:off x="1081" y="3837"/>
              <a:ext cx="5" cy="253"/>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100" name="Line 63"/>
            <p:cNvSpPr>
              <a:spLocks noChangeShapeType="1"/>
            </p:cNvSpPr>
            <p:nvPr/>
          </p:nvSpPr>
          <p:spPr bwMode="auto">
            <a:xfrm>
              <a:off x="4416" y="3120"/>
              <a:ext cx="0" cy="240"/>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101" name="Line 64"/>
            <p:cNvSpPr>
              <a:spLocks noChangeShapeType="1"/>
            </p:cNvSpPr>
            <p:nvPr/>
          </p:nvSpPr>
          <p:spPr bwMode="auto">
            <a:xfrm flipH="1">
              <a:off x="4416" y="3840"/>
              <a:ext cx="0" cy="240"/>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3050" name="Rectangle 65"/>
          <p:cNvSpPr>
            <a:spLocks noChangeArrowheads="1"/>
          </p:cNvSpPr>
          <p:nvPr/>
        </p:nvSpPr>
        <p:spPr bwMode="auto">
          <a:xfrm>
            <a:off x="3505200" y="4800600"/>
            <a:ext cx="2514600" cy="2032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70309020205020404" pitchFamily="49" charset="0"/>
              </a:rPr>
              <a:t>3</a:t>
            </a:r>
            <a:r>
              <a:rPr lang="en-US" altLang="zh-CN" sz="1800" b="1">
                <a:latin typeface="Arial" panose="02070309020205020404" pitchFamily="49" charset="0"/>
              </a:rPr>
              <a:t> MULD </a:t>
            </a:r>
            <a:r>
              <a:rPr lang="en-US" altLang="zh-CN" sz="1800" b="1">
                <a:solidFill>
                  <a:srgbClr val="FF0000"/>
                </a:solidFill>
                <a:latin typeface="Arial" panose="02070309020205020404" pitchFamily="49" charset="0"/>
              </a:rPr>
              <a:t>ROB2,</a:t>
            </a:r>
            <a:r>
              <a:rPr lang="en-US" altLang="zh-CN" sz="1800" b="1">
                <a:latin typeface="Arial" panose="02070309020205020404" pitchFamily="49" charset="0"/>
              </a:rPr>
              <a:t>R(F4)</a:t>
            </a:r>
          </a:p>
        </p:txBody>
      </p:sp>
      <p:grpSp>
        <p:nvGrpSpPr>
          <p:cNvPr id="43051" name="Group 66"/>
          <p:cNvGrpSpPr>
            <a:grpSpLocks/>
          </p:cNvGrpSpPr>
          <p:nvPr/>
        </p:nvGrpSpPr>
        <p:grpSpPr bwMode="auto">
          <a:xfrm>
            <a:off x="6400800" y="5334000"/>
            <a:ext cx="1066800" cy="762000"/>
            <a:chOff x="4032" y="3360"/>
            <a:chExt cx="672" cy="480"/>
          </a:xfrm>
        </p:grpSpPr>
        <p:sp>
          <p:nvSpPr>
            <p:cNvPr id="43087" name="Rectangle 67"/>
            <p:cNvSpPr>
              <a:spLocks noChangeArrowheads="1"/>
            </p:cNvSpPr>
            <p:nvPr/>
          </p:nvSpPr>
          <p:spPr bwMode="auto">
            <a:xfrm>
              <a:off x="4032" y="3360"/>
              <a:ext cx="672" cy="16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marL="457200" indent="-457200">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70309020205020404" pitchFamily="49" charset="0"/>
                </a:rPr>
                <a:t>1</a:t>
              </a:r>
              <a:r>
                <a:rPr lang="en-US" altLang="zh-CN" sz="1800" b="1">
                  <a:latin typeface="Arial" panose="02070309020205020404" pitchFamily="49" charset="0"/>
                </a:rPr>
                <a:t> 34+R2</a:t>
              </a:r>
            </a:p>
          </p:txBody>
        </p:sp>
        <p:sp>
          <p:nvSpPr>
            <p:cNvPr id="43088" name="Rectangle 68"/>
            <p:cNvSpPr>
              <a:spLocks noChangeArrowheads="1"/>
            </p:cNvSpPr>
            <p:nvPr/>
          </p:nvSpPr>
          <p:spPr bwMode="auto">
            <a:xfrm>
              <a:off x="4032" y="3520"/>
              <a:ext cx="672" cy="16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3089" name="Rectangle 69"/>
            <p:cNvSpPr>
              <a:spLocks noChangeArrowheads="1"/>
            </p:cNvSpPr>
            <p:nvPr/>
          </p:nvSpPr>
          <p:spPr bwMode="auto">
            <a:xfrm>
              <a:off x="4032" y="3680"/>
              <a:ext cx="672" cy="16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3090" name="Line 70"/>
            <p:cNvSpPr>
              <a:spLocks noChangeShapeType="1"/>
            </p:cNvSpPr>
            <p:nvPr/>
          </p:nvSpPr>
          <p:spPr bwMode="auto">
            <a:xfrm>
              <a:off x="4256" y="3360"/>
              <a:ext cx="0"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3091" name="Rectangle 71"/>
            <p:cNvSpPr>
              <a:spLocks noChangeArrowheads="1"/>
            </p:cNvSpPr>
            <p:nvPr/>
          </p:nvSpPr>
          <p:spPr bwMode="auto">
            <a:xfrm>
              <a:off x="4032" y="3504"/>
              <a:ext cx="672" cy="16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457200" indent="-457200">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70309020205020404" pitchFamily="49" charset="0"/>
                </a:rPr>
                <a:t>2</a:t>
              </a:r>
              <a:r>
                <a:rPr lang="en-US" altLang="zh-CN" sz="1800" b="1">
                  <a:latin typeface="Arial" panose="02070309020205020404" pitchFamily="49" charset="0"/>
                </a:rPr>
                <a:t> 45+R3</a:t>
              </a:r>
            </a:p>
          </p:txBody>
        </p:sp>
      </p:grpSp>
      <p:grpSp>
        <p:nvGrpSpPr>
          <p:cNvPr id="43052" name="Group 72"/>
          <p:cNvGrpSpPr>
            <a:grpSpLocks/>
          </p:cNvGrpSpPr>
          <p:nvPr/>
        </p:nvGrpSpPr>
        <p:grpSpPr bwMode="auto">
          <a:xfrm>
            <a:off x="3505200" y="990600"/>
            <a:ext cx="3886200" cy="2133600"/>
            <a:chOff x="2208" y="624"/>
            <a:chExt cx="2448" cy="1344"/>
          </a:xfrm>
        </p:grpSpPr>
        <p:grpSp>
          <p:nvGrpSpPr>
            <p:cNvPr id="43058" name="Group 73"/>
            <p:cNvGrpSpPr>
              <a:grpSpLocks/>
            </p:cNvGrpSpPr>
            <p:nvPr/>
          </p:nvGrpSpPr>
          <p:grpSpPr bwMode="auto">
            <a:xfrm>
              <a:off x="2208" y="624"/>
              <a:ext cx="2448" cy="768"/>
              <a:chOff x="2208" y="576"/>
              <a:chExt cx="2448" cy="768"/>
            </a:xfrm>
          </p:grpSpPr>
          <p:sp>
            <p:nvSpPr>
              <p:cNvPr id="43071" name="Rectangle 74"/>
              <p:cNvSpPr>
                <a:spLocks noChangeArrowheads="1"/>
              </p:cNvSpPr>
              <p:nvPr/>
            </p:nvSpPr>
            <p:spPr bwMode="auto">
              <a:xfrm>
                <a:off x="2208" y="576"/>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43072" name="Rectangle 75"/>
              <p:cNvSpPr>
                <a:spLocks noChangeArrowheads="1"/>
              </p:cNvSpPr>
              <p:nvPr/>
            </p:nvSpPr>
            <p:spPr bwMode="auto">
              <a:xfrm>
                <a:off x="2208" y="768"/>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43073" name="Rectangle 76"/>
              <p:cNvSpPr>
                <a:spLocks noChangeArrowheads="1"/>
              </p:cNvSpPr>
              <p:nvPr/>
            </p:nvSpPr>
            <p:spPr bwMode="auto">
              <a:xfrm>
                <a:off x="2448" y="576"/>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43074" name="Rectangle 77"/>
              <p:cNvSpPr>
                <a:spLocks noChangeArrowheads="1"/>
              </p:cNvSpPr>
              <p:nvPr/>
            </p:nvSpPr>
            <p:spPr bwMode="auto">
              <a:xfrm>
                <a:off x="2448" y="768"/>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43075" name="Rectangle 78"/>
              <p:cNvSpPr>
                <a:spLocks noChangeArrowheads="1"/>
              </p:cNvSpPr>
              <p:nvPr/>
            </p:nvSpPr>
            <p:spPr bwMode="auto">
              <a:xfrm>
                <a:off x="3072" y="576"/>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800" b="1">
                  <a:latin typeface="Courier New" panose="02070309020205020404" pitchFamily="49" charset="0"/>
                </a:endParaRPr>
              </a:p>
            </p:txBody>
          </p:sp>
          <p:sp>
            <p:nvSpPr>
              <p:cNvPr id="43076" name="Rectangle 79"/>
              <p:cNvSpPr>
                <a:spLocks noChangeArrowheads="1"/>
              </p:cNvSpPr>
              <p:nvPr/>
            </p:nvSpPr>
            <p:spPr bwMode="auto">
              <a:xfrm>
                <a:off x="3072" y="768"/>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800" b="1">
                  <a:latin typeface="Courier New" panose="02070309020205020404" pitchFamily="49" charset="0"/>
                </a:endParaRPr>
              </a:p>
            </p:txBody>
          </p:sp>
          <p:sp>
            <p:nvSpPr>
              <p:cNvPr id="43077" name="Rectangle 80"/>
              <p:cNvSpPr>
                <a:spLocks noChangeArrowheads="1"/>
              </p:cNvSpPr>
              <p:nvPr/>
            </p:nvSpPr>
            <p:spPr bwMode="auto">
              <a:xfrm>
                <a:off x="4416" y="576"/>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43078" name="Rectangle 81"/>
              <p:cNvSpPr>
                <a:spLocks noChangeArrowheads="1"/>
              </p:cNvSpPr>
              <p:nvPr/>
            </p:nvSpPr>
            <p:spPr bwMode="auto">
              <a:xfrm>
                <a:off x="4416" y="768"/>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Courier New" panose="02070309020205020404" pitchFamily="49" charset="0"/>
                  </a:rPr>
                  <a:t>N</a:t>
                </a:r>
              </a:p>
            </p:txBody>
          </p:sp>
          <p:sp>
            <p:nvSpPr>
              <p:cNvPr id="43079" name="Rectangle 82"/>
              <p:cNvSpPr>
                <a:spLocks noChangeArrowheads="1"/>
              </p:cNvSpPr>
              <p:nvPr/>
            </p:nvSpPr>
            <p:spPr bwMode="auto">
              <a:xfrm>
                <a:off x="2208" y="960"/>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43080" name="Rectangle 83"/>
              <p:cNvSpPr>
                <a:spLocks noChangeArrowheads="1"/>
              </p:cNvSpPr>
              <p:nvPr/>
            </p:nvSpPr>
            <p:spPr bwMode="auto">
              <a:xfrm>
                <a:off x="2448" y="960"/>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43081" name="Rectangle 84"/>
              <p:cNvSpPr>
                <a:spLocks noChangeArrowheads="1"/>
              </p:cNvSpPr>
              <p:nvPr/>
            </p:nvSpPr>
            <p:spPr bwMode="auto">
              <a:xfrm>
                <a:off x="3072" y="960"/>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800" b="1">
                  <a:latin typeface="Courier New" panose="02070309020205020404" pitchFamily="49" charset="0"/>
                </a:endParaRPr>
              </a:p>
            </p:txBody>
          </p:sp>
          <p:sp>
            <p:nvSpPr>
              <p:cNvPr id="43082" name="Rectangle 85"/>
              <p:cNvSpPr>
                <a:spLocks noChangeArrowheads="1"/>
              </p:cNvSpPr>
              <p:nvPr/>
            </p:nvSpPr>
            <p:spPr bwMode="auto">
              <a:xfrm>
                <a:off x="4416" y="960"/>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Courier New" panose="02070309020205020404" pitchFamily="49" charset="0"/>
                  </a:rPr>
                  <a:t>N</a:t>
                </a:r>
              </a:p>
            </p:txBody>
          </p:sp>
          <p:sp>
            <p:nvSpPr>
              <p:cNvPr id="43083" name="Rectangle 86"/>
              <p:cNvSpPr>
                <a:spLocks noChangeArrowheads="1"/>
              </p:cNvSpPr>
              <p:nvPr/>
            </p:nvSpPr>
            <p:spPr bwMode="auto">
              <a:xfrm>
                <a:off x="2208" y="1152"/>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Courier New" panose="02070309020205020404" pitchFamily="49" charset="0"/>
                  </a:rPr>
                  <a:t>F8</a:t>
                </a:r>
              </a:p>
            </p:txBody>
          </p:sp>
          <p:sp>
            <p:nvSpPr>
              <p:cNvPr id="43084" name="Rectangle 87"/>
              <p:cNvSpPr>
                <a:spLocks noChangeArrowheads="1"/>
              </p:cNvSpPr>
              <p:nvPr/>
            </p:nvSpPr>
            <p:spPr bwMode="auto">
              <a:xfrm>
                <a:off x="2448" y="1152"/>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43085" name="Rectangle 88"/>
              <p:cNvSpPr>
                <a:spLocks noChangeArrowheads="1"/>
              </p:cNvSpPr>
              <p:nvPr/>
            </p:nvSpPr>
            <p:spPr bwMode="auto">
              <a:xfrm>
                <a:off x="3072" y="1152"/>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Courier New" panose="02070309020205020404" pitchFamily="49" charset="0"/>
                  </a:rPr>
                  <a:t>SUBD F8,F2,F6</a:t>
                </a:r>
              </a:p>
            </p:txBody>
          </p:sp>
          <p:sp>
            <p:nvSpPr>
              <p:cNvPr id="43086" name="Rectangle 89"/>
              <p:cNvSpPr>
                <a:spLocks noChangeArrowheads="1"/>
              </p:cNvSpPr>
              <p:nvPr/>
            </p:nvSpPr>
            <p:spPr bwMode="auto">
              <a:xfrm>
                <a:off x="4416" y="1152"/>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Courier New" panose="02070309020205020404" pitchFamily="49" charset="0"/>
                  </a:rPr>
                  <a:t>N</a:t>
                </a:r>
              </a:p>
            </p:txBody>
          </p:sp>
        </p:grpSp>
        <p:sp>
          <p:nvSpPr>
            <p:cNvPr id="43059" name="Rectangle 90"/>
            <p:cNvSpPr>
              <a:spLocks noChangeArrowheads="1"/>
            </p:cNvSpPr>
            <p:nvPr/>
          </p:nvSpPr>
          <p:spPr bwMode="auto">
            <a:xfrm>
              <a:off x="2208" y="1392"/>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F0</a:t>
              </a:r>
            </a:p>
          </p:txBody>
        </p:sp>
        <p:sp>
          <p:nvSpPr>
            <p:cNvPr id="43060" name="Rectangle 91"/>
            <p:cNvSpPr>
              <a:spLocks noChangeArrowheads="1"/>
            </p:cNvSpPr>
            <p:nvPr/>
          </p:nvSpPr>
          <p:spPr bwMode="auto">
            <a:xfrm>
              <a:off x="2208" y="1584"/>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F2</a:t>
              </a:r>
            </a:p>
          </p:txBody>
        </p:sp>
        <p:sp>
          <p:nvSpPr>
            <p:cNvPr id="43061" name="Rectangle 92"/>
            <p:cNvSpPr>
              <a:spLocks noChangeArrowheads="1"/>
            </p:cNvSpPr>
            <p:nvPr/>
          </p:nvSpPr>
          <p:spPr bwMode="auto">
            <a:xfrm>
              <a:off x="2208" y="1776"/>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F6</a:t>
              </a:r>
            </a:p>
          </p:txBody>
        </p:sp>
        <p:sp>
          <p:nvSpPr>
            <p:cNvPr id="43062" name="Rectangle 93"/>
            <p:cNvSpPr>
              <a:spLocks noChangeArrowheads="1"/>
            </p:cNvSpPr>
            <p:nvPr/>
          </p:nvSpPr>
          <p:spPr bwMode="auto">
            <a:xfrm>
              <a:off x="2448" y="1392"/>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43063" name="Rectangle 94"/>
            <p:cNvSpPr>
              <a:spLocks noChangeArrowheads="1"/>
            </p:cNvSpPr>
            <p:nvPr/>
          </p:nvSpPr>
          <p:spPr bwMode="auto">
            <a:xfrm>
              <a:off x="2448" y="1584"/>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43064" name="Rectangle 95"/>
            <p:cNvSpPr>
              <a:spLocks noChangeArrowheads="1"/>
            </p:cNvSpPr>
            <p:nvPr/>
          </p:nvSpPr>
          <p:spPr bwMode="auto">
            <a:xfrm>
              <a:off x="2448" y="1776"/>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43065" name="Rectangle 96"/>
            <p:cNvSpPr>
              <a:spLocks noChangeArrowheads="1"/>
            </p:cNvSpPr>
            <p:nvPr/>
          </p:nvSpPr>
          <p:spPr bwMode="auto">
            <a:xfrm>
              <a:off x="3072" y="1392"/>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70309020205020404" pitchFamily="49" charset="0"/>
                </a:rPr>
                <a:t>MULD F0,F2,F4</a:t>
              </a:r>
            </a:p>
          </p:txBody>
        </p:sp>
        <p:sp>
          <p:nvSpPr>
            <p:cNvPr id="43066" name="Rectangle 97"/>
            <p:cNvSpPr>
              <a:spLocks noChangeArrowheads="1"/>
            </p:cNvSpPr>
            <p:nvPr/>
          </p:nvSpPr>
          <p:spPr bwMode="auto">
            <a:xfrm>
              <a:off x="3072" y="1584"/>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70309020205020404" pitchFamily="49" charset="0"/>
                </a:rPr>
                <a:t>LD F2,45(R3)</a:t>
              </a:r>
            </a:p>
          </p:txBody>
        </p:sp>
        <p:sp>
          <p:nvSpPr>
            <p:cNvPr id="43067" name="Rectangle 98"/>
            <p:cNvSpPr>
              <a:spLocks noChangeArrowheads="1"/>
            </p:cNvSpPr>
            <p:nvPr/>
          </p:nvSpPr>
          <p:spPr bwMode="auto">
            <a:xfrm>
              <a:off x="3072" y="1776"/>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70309020205020404" pitchFamily="49" charset="0"/>
                </a:rPr>
                <a:t>LD F6,34(R2)</a:t>
              </a:r>
            </a:p>
          </p:txBody>
        </p:sp>
        <p:sp>
          <p:nvSpPr>
            <p:cNvPr id="43068" name="Rectangle 99"/>
            <p:cNvSpPr>
              <a:spLocks noChangeArrowheads="1"/>
            </p:cNvSpPr>
            <p:nvPr/>
          </p:nvSpPr>
          <p:spPr bwMode="auto">
            <a:xfrm>
              <a:off x="4416" y="1392"/>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N</a:t>
              </a:r>
            </a:p>
          </p:txBody>
        </p:sp>
        <p:sp>
          <p:nvSpPr>
            <p:cNvPr id="43069" name="Rectangle 100"/>
            <p:cNvSpPr>
              <a:spLocks noChangeArrowheads="1"/>
            </p:cNvSpPr>
            <p:nvPr/>
          </p:nvSpPr>
          <p:spPr bwMode="auto">
            <a:xfrm>
              <a:off x="4416" y="1584"/>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N</a:t>
              </a:r>
            </a:p>
          </p:txBody>
        </p:sp>
        <p:sp>
          <p:nvSpPr>
            <p:cNvPr id="43070" name="Rectangle 101"/>
            <p:cNvSpPr>
              <a:spLocks noChangeArrowheads="1"/>
            </p:cNvSpPr>
            <p:nvPr/>
          </p:nvSpPr>
          <p:spPr bwMode="auto">
            <a:xfrm>
              <a:off x="4416" y="1776"/>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N</a:t>
              </a:r>
            </a:p>
          </p:txBody>
        </p:sp>
      </p:grpSp>
      <p:sp>
        <p:nvSpPr>
          <p:cNvPr id="43053" name="Text Box 102"/>
          <p:cNvSpPr txBox="1">
            <a:spLocks noChangeArrowheads="1"/>
          </p:cNvSpPr>
          <p:nvPr/>
        </p:nvSpPr>
        <p:spPr bwMode="auto">
          <a:xfrm>
            <a:off x="0" y="2420938"/>
            <a:ext cx="1500188" cy="1608137"/>
          </a:xfrm>
          <a:prstGeom prst="rect">
            <a:avLst/>
          </a:prstGeom>
          <a:noFill/>
          <a:ln w="25400" algn="ctr">
            <a:solidFill>
              <a:srgbClr val="3333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r>
              <a:rPr lang="en-US" altLang="zh-CN" sz="1400">
                <a:solidFill>
                  <a:srgbClr val="3333FF"/>
                </a:solidFill>
                <a:latin typeface="Arial" panose="020B0604020202020204" pitchFamily="34" charset="0"/>
              </a:rPr>
              <a:t>LD F6,34(R2)</a:t>
            </a:r>
          </a:p>
          <a:p>
            <a:pPr eaLnBrk="1" hangingPunct="1">
              <a:buClr>
                <a:schemeClr val="accent1"/>
              </a:buClr>
              <a:buSzPct val="80000"/>
              <a:buFont typeface="Wingdings" panose="05000000000000000000" pitchFamily="2" charset="2"/>
              <a:buNone/>
            </a:pPr>
            <a:r>
              <a:rPr lang="en-US" altLang="zh-CN" sz="1400">
                <a:solidFill>
                  <a:srgbClr val="3333FF"/>
                </a:solidFill>
                <a:latin typeface="Arial" panose="020B0604020202020204" pitchFamily="34" charset="0"/>
              </a:rPr>
              <a:t>LD F2,45(R3)</a:t>
            </a:r>
          </a:p>
          <a:p>
            <a:pPr eaLnBrk="1" hangingPunct="1">
              <a:buClr>
                <a:schemeClr val="accent1"/>
              </a:buClr>
              <a:buSzPct val="80000"/>
              <a:buFont typeface="Wingdings" panose="05000000000000000000" pitchFamily="2" charset="2"/>
              <a:buNone/>
            </a:pPr>
            <a:r>
              <a:rPr lang="en-US" altLang="zh-CN" sz="1400">
                <a:solidFill>
                  <a:srgbClr val="3333FF"/>
                </a:solidFill>
                <a:latin typeface="Arial" panose="020B0604020202020204" pitchFamily="34" charset="0"/>
              </a:rPr>
              <a:t>MULD F0,F2,F4</a:t>
            </a:r>
          </a:p>
          <a:p>
            <a:pPr eaLnBrk="1" hangingPunct="1">
              <a:buClr>
                <a:schemeClr val="accent1"/>
              </a:buClr>
              <a:buSzPct val="80000"/>
              <a:buFont typeface="Wingdings" panose="05000000000000000000" pitchFamily="2" charset="2"/>
              <a:buNone/>
            </a:pPr>
            <a:r>
              <a:rPr lang="en-US" altLang="zh-CN" sz="1400" b="1">
                <a:solidFill>
                  <a:srgbClr val="FF3300"/>
                </a:solidFill>
                <a:latin typeface="Arial" panose="020B0604020202020204" pitchFamily="34" charset="0"/>
              </a:rPr>
              <a:t>SUBD F8,F2,F6</a:t>
            </a:r>
          </a:p>
          <a:p>
            <a:pPr eaLnBrk="1" hangingPunct="1">
              <a:buClr>
                <a:schemeClr val="accent1"/>
              </a:buClr>
              <a:buSzPct val="80000"/>
              <a:buFont typeface="Wingdings" panose="05000000000000000000" pitchFamily="2" charset="2"/>
              <a:buNone/>
            </a:pPr>
            <a:r>
              <a:rPr lang="en-US" altLang="zh-CN" sz="1400">
                <a:latin typeface="Arial" panose="020B0604020202020204" pitchFamily="34" charset="0"/>
              </a:rPr>
              <a:t>DIVD F10,F0,F6</a:t>
            </a:r>
          </a:p>
          <a:p>
            <a:pPr eaLnBrk="1" hangingPunct="1">
              <a:buClr>
                <a:schemeClr val="accent1"/>
              </a:buClr>
              <a:buSzPct val="80000"/>
              <a:buFont typeface="Wingdings" panose="05000000000000000000" pitchFamily="2" charset="2"/>
              <a:buNone/>
            </a:pPr>
            <a:r>
              <a:rPr lang="en-US" altLang="zh-CN" sz="1400">
                <a:latin typeface="Arial" panose="020B0604020202020204" pitchFamily="34" charset="0"/>
              </a:rPr>
              <a:t>ADDD F6,F8,F2</a:t>
            </a:r>
          </a:p>
        </p:txBody>
      </p:sp>
      <p:sp>
        <p:nvSpPr>
          <p:cNvPr id="43054" name="Rectangle 103"/>
          <p:cNvSpPr>
            <a:spLocks noChangeArrowheads="1"/>
          </p:cNvSpPr>
          <p:nvPr/>
        </p:nvSpPr>
        <p:spPr bwMode="auto">
          <a:xfrm>
            <a:off x="3886200" y="2819400"/>
            <a:ext cx="990600" cy="304800"/>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600" b="1">
              <a:solidFill>
                <a:srgbClr val="FF0000"/>
              </a:solidFill>
              <a:latin typeface="Courier New" panose="02070309020205020404" pitchFamily="49" charset="0"/>
            </a:endParaRPr>
          </a:p>
        </p:txBody>
      </p:sp>
      <p:sp>
        <p:nvSpPr>
          <p:cNvPr id="18536" name="Text Box 104"/>
          <p:cNvSpPr txBox="1">
            <a:spLocks noChangeArrowheads="1"/>
          </p:cNvSpPr>
          <p:nvPr/>
        </p:nvSpPr>
        <p:spPr bwMode="auto">
          <a:xfrm>
            <a:off x="0" y="0"/>
            <a:ext cx="7364413" cy="1066800"/>
          </a:xfrm>
          <a:prstGeom prst="rect">
            <a:avLst/>
          </a:prstGeom>
          <a:solidFill>
            <a:srgbClr val="CC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r>
              <a:rPr kumimoji="1" lang="en-US" altLang="zh-CN" sz="3200" b="1">
                <a:solidFill>
                  <a:srgbClr val="FF3300"/>
                </a:solidFill>
                <a:latin typeface="Arial" panose="020B0604020202020204" pitchFamily="34" charset="0"/>
              </a:rPr>
              <a:t>Note: The first LD will finish memeory access next cycle</a:t>
            </a:r>
          </a:p>
        </p:txBody>
      </p:sp>
      <p:sp>
        <p:nvSpPr>
          <p:cNvPr id="18537" name="Oval 105"/>
          <p:cNvSpPr>
            <a:spLocks noChangeArrowheads="1"/>
          </p:cNvSpPr>
          <p:nvPr/>
        </p:nvSpPr>
        <p:spPr bwMode="auto">
          <a:xfrm>
            <a:off x="3924300" y="2781300"/>
            <a:ext cx="790575" cy="360363"/>
          </a:xfrm>
          <a:prstGeom prst="ellipse">
            <a:avLst/>
          </a:prstGeom>
          <a:noFill/>
          <a:ln w="349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18538" name="Oval 106"/>
          <p:cNvSpPr>
            <a:spLocks noChangeArrowheads="1"/>
          </p:cNvSpPr>
          <p:nvPr/>
        </p:nvSpPr>
        <p:spPr bwMode="auto">
          <a:xfrm>
            <a:off x="1979613" y="4581525"/>
            <a:ext cx="790575" cy="360363"/>
          </a:xfrm>
          <a:prstGeom prst="ellipse">
            <a:avLst/>
          </a:prstGeom>
          <a:noFill/>
          <a:ln w="349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Tree>
    <p:extLst>
      <p:ext uri="{BB962C8B-B14F-4D97-AF65-F5344CB8AC3E}">
        <p14:creationId xmlns:p14="http://schemas.microsoft.com/office/powerpoint/2010/main" val="957335832"/>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536"/>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853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85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536" grpId="0" animBg="1"/>
      <p:bldP spid="18537" grpId="0" animBg="1"/>
      <p:bldP spid="18538"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10"/>
          <p:cNvSpPr>
            <a:spLocks noGrp="1" noRot="1" noChangeArrowheads="1"/>
          </p:cNvSpPr>
          <p:nvPr>
            <p:ph type="title"/>
          </p:nvPr>
        </p:nvSpPr>
        <p:spPr>
          <a:xfrm>
            <a:off x="0" y="0"/>
            <a:ext cx="8401050" cy="620713"/>
          </a:xfrm>
          <a:noFill/>
        </p:spPr>
        <p:txBody>
          <a:bodyPr lIns="90487" tIns="44450" rIns="90487" bIns="44450"/>
          <a:lstStyle/>
          <a:p>
            <a:pPr eaLnBrk="1" hangingPunct="1"/>
            <a:r>
              <a:rPr lang="en-US" altLang="zh-CN" sz="4000">
                <a:latin typeface="Arial"/>
              </a:rPr>
              <a:t>Tomasulo With Reorder buffer:</a:t>
            </a:r>
          </a:p>
        </p:txBody>
      </p:sp>
      <p:grpSp>
        <p:nvGrpSpPr>
          <p:cNvPr id="45059" name="Group 2"/>
          <p:cNvGrpSpPr>
            <a:grpSpLocks/>
          </p:cNvGrpSpPr>
          <p:nvPr/>
        </p:nvGrpSpPr>
        <p:grpSpPr bwMode="auto">
          <a:xfrm>
            <a:off x="3505200" y="4800600"/>
            <a:ext cx="2514600" cy="457200"/>
            <a:chOff x="2064" y="2928"/>
            <a:chExt cx="1584" cy="256"/>
          </a:xfrm>
        </p:grpSpPr>
        <p:sp>
          <p:nvSpPr>
            <p:cNvPr id="45165" name="Rectangle 3"/>
            <p:cNvSpPr>
              <a:spLocks noChangeArrowheads="1"/>
            </p:cNvSpPr>
            <p:nvPr/>
          </p:nvSpPr>
          <p:spPr bwMode="auto">
            <a:xfrm>
              <a:off x="2064" y="2928"/>
              <a:ext cx="1584"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800" b="1">
                <a:latin typeface="Courier New" panose="02070309020205020404" pitchFamily="49" charset="0"/>
              </a:endParaRPr>
            </a:p>
          </p:txBody>
        </p:sp>
        <p:sp>
          <p:nvSpPr>
            <p:cNvPr id="45166" name="Rectangle 4"/>
            <p:cNvSpPr>
              <a:spLocks noChangeArrowheads="1"/>
            </p:cNvSpPr>
            <p:nvPr/>
          </p:nvSpPr>
          <p:spPr bwMode="auto">
            <a:xfrm>
              <a:off x="2064" y="3056"/>
              <a:ext cx="1584"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5167" name="Rectangle 5"/>
            <p:cNvSpPr>
              <a:spLocks noChangeArrowheads="1"/>
            </p:cNvSpPr>
            <p:nvPr/>
          </p:nvSpPr>
          <p:spPr bwMode="auto">
            <a:xfrm>
              <a:off x="2283" y="2928"/>
              <a:ext cx="425"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sp>
        <p:nvSpPr>
          <p:cNvPr id="45060" name="Rectangle 6"/>
          <p:cNvSpPr>
            <a:spLocks noChangeArrowheads="1"/>
          </p:cNvSpPr>
          <p:nvPr/>
        </p:nvSpPr>
        <p:spPr bwMode="auto">
          <a:xfrm>
            <a:off x="304800" y="4648200"/>
            <a:ext cx="2590800" cy="2032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70309020205020404" pitchFamily="49" charset="0"/>
              </a:rPr>
              <a:t>4 </a:t>
            </a:r>
            <a:r>
              <a:rPr lang="en-US" altLang="zh-CN" sz="1800" b="1">
                <a:latin typeface="Arial" panose="02070309020205020404" pitchFamily="49" charset="0"/>
              </a:rPr>
              <a:t>SUBD </a:t>
            </a:r>
            <a:r>
              <a:rPr lang="en-US" altLang="zh-CN" sz="1400" b="1">
                <a:solidFill>
                  <a:srgbClr val="FF0000"/>
                </a:solidFill>
                <a:latin typeface="Arial" panose="02070309020205020404" pitchFamily="49" charset="0"/>
              </a:rPr>
              <a:t>ROB2,M[34+R2]</a:t>
            </a:r>
          </a:p>
        </p:txBody>
      </p:sp>
      <p:sp>
        <p:nvSpPr>
          <p:cNvPr id="45061" name="Rectangle 7"/>
          <p:cNvSpPr>
            <a:spLocks noChangeArrowheads="1"/>
          </p:cNvSpPr>
          <p:nvPr/>
        </p:nvSpPr>
        <p:spPr bwMode="auto">
          <a:xfrm>
            <a:off x="304800" y="4851400"/>
            <a:ext cx="2590800" cy="2032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5062" name="Rectangle 8"/>
          <p:cNvSpPr>
            <a:spLocks noChangeArrowheads="1"/>
          </p:cNvSpPr>
          <p:nvPr/>
        </p:nvSpPr>
        <p:spPr bwMode="auto">
          <a:xfrm>
            <a:off x="304800" y="5054600"/>
            <a:ext cx="2590800" cy="2032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5063" name="Rectangle 9"/>
          <p:cNvSpPr>
            <a:spLocks noChangeArrowheads="1"/>
          </p:cNvSpPr>
          <p:nvPr/>
        </p:nvSpPr>
        <p:spPr bwMode="auto">
          <a:xfrm>
            <a:off x="661988" y="4648200"/>
            <a:ext cx="633412" cy="609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5064" name="Line 11"/>
          <p:cNvSpPr>
            <a:spLocks noChangeShapeType="1"/>
          </p:cNvSpPr>
          <p:nvPr/>
        </p:nvSpPr>
        <p:spPr bwMode="auto">
          <a:xfrm>
            <a:off x="304800" y="6477000"/>
            <a:ext cx="85344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65" name="Text Box 12"/>
          <p:cNvSpPr txBox="1">
            <a:spLocks noChangeArrowheads="1"/>
          </p:cNvSpPr>
          <p:nvPr/>
        </p:nvSpPr>
        <p:spPr bwMode="auto">
          <a:xfrm>
            <a:off x="6526213" y="3743325"/>
            <a:ext cx="1049337"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To</a:t>
            </a:r>
          </a:p>
          <a:p>
            <a:pPr algn="ctr">
              <a:lnSpc>
                <a:spcPct val="70000"/>
              </a:lnSpc>
              <a:spcBef>
                <a:spcPct val="0"/>
              </a:spcBef>
              <a:buClrTx/>
              <a:buSzTx/>
              <a:buFontTx/>
              <a:buNone/>
            </a:pPr>
            <a:r>
              <a:rPr lang="en-US" altLang="zh-CN" sz="1800" b="1">
                <a:latin typeface="Arial" panose="030F0702030302020204" pitchFamily="66" charset="0"/>
              </a:rPr>
              <a:t>Memory</a:t>
            </a:r>
          </a:p>
        </p:txBody>
      </p:sp>
      <p:sp>
        <p:nvSpPr>
          <p:cNvPr id="45066" name="Rectangle 13"/>
          <p:cNvSpPr>
            <a:spLocks noChangeArrowheads="1"/>
          </p:cNvSpPr>
          <p:nvPr/>
        </p:nvSpPr>
        <p:spPr bwMode="auto">
          <a:xfrm>
            <a:off x="1181100" y="5791200"/>
            <a:ext cx="1066800" cy="304800"/>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FP adders</a:t>
            </a:r>
          </a:p>
        </p:txBody>
      </p:sp>
      <p:sp>
        <p:nvSpPr>
          <p:cNvPr id="45067" name="Rectangle 14"/>
          <p:cNvSpPr>
            <a:spLocks noChangeArrowheads="1"/>
          </p:cNvSpPr>
          <p:nvPr/>
        </p:nvSpPr>
        <p:spPr bwMode="auto">
          <a:xfrm>
            <a:off x="4252913" y="5791200"/>
            <a:ext cx="1447800" cy="304800"/>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FP multipliers</a:t>
            </a:r>
          </a:p>
        </p:txBody>
      </p:sp>
      <p:sp>
        <p:nvSpPr>
          <p:cNvPr id="45068" name="Line 15"/>
          <p:cNvSpPr>
            <a:spLocks noChangeShapeType="1"/>
          </p:cNvSpPr>
          <p:nvPr/>
        </p:nvSpPr>
        <p:spPr bwMode="auto">
          <a:xfrm>
            <a:off x="1357313" y="52578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69" name="Line 16"/>
          <p:cNvSpPr>
            <a:spLocks noChangeShapeType="1"/>
          </p:cNvSpPr>
          <p:nvPr/>
        </p:nvSpPr>
        <p:spPr bwMode="auto">
          <a:xfrm>
            <a:off x="2043113" y="52578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0" name="Line 17"/>
          <p:cNvSpPr>
            <a:spLocks noChangeShapeType="1"/>
          </p:cNvSpPr>
          <p:nvPr/>
        </p:nvSpPr>
        <p:spPr bwMode="auto">
          <a:xfrm>
            <a:off x="4481513" y="5181600"/>
            <a:ext cx="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1" name="Line 18"/>
          <p:cNvSpPr>
            <a:spLocks noChangeShapeType="1"/>
          </p:cNvSpPr>
          <p:nvPr/>
        </p:nvSpPr>
        <p:spPr bwMode="auto">
          <a:xfrm>
            <a:off x="5395913" y="5181600"/>
            <a:ext cx="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2" name="Text Box 19"/>
          <p:cNvSpPr txBox="1">
            <a:spLocks noChangeArrowheads="1"/>
          </p:cNvSpPr>
          <p:nvPr/>
        </p:nvSpPr>
        <p:spPr bwMode="auto">
          <a:xfrm>
            <a:off x="2655888" y="5284788"/>
            <a:ext cx="1555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Reservation </a:t>
            </a:r>
          </a:p>
          <a:p>
            <a:pPr algn="ctr">
              <a:spcBef>
                <a:spcPct val="0"/>
              </a:spcBef>
              <a:buClrTx/>
              <a:buSzTx/>
              <a:buFontTx/>
              <a:buNone/>
            </a:pPr>
            <a:r>
              <a:rPr lang="en-US" altLang="zh-CN" sz="1800" b="1">
                <a:latin typeface="Arial" panose="030F0702030302020204" pitchFamily="66" charset="0"/>
              </a:rPr>
              <a:t>Stations</a:t>
            </a:r>
          </a:p>
        </p:txBody>
      </p:sp>
      <p:sp>
        <p:nvSpPr>
          <p:cNvPr id="45073" name="Line 20"/>
          <p:cNvSpPr>
            <a:spLocks noChangeShapeType="1"/>
          </p:cNvSpPr>
          <p:nvPr/>
        </p:nvSpPr>
        <p:spPr bwMode="auto">
          <a:xfrm flipV="1">
            <a:off x="2514600" y="5257800"/>
            <a:ext cx="0" cy="12192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4" name="Line 21"/>
          <p:cNvSpPr>
            <a:spLocks noChangeShapeType="1"/>
          </p:cNvSpPr>
          <p:nvPr/>
        </p:nvSpPr>
        <p:spPr bwMode="auto">
          <a:xfrm flipV="1">
            <a:off x="5867400" y="5181600"/>
            <a:ext cx="0" cy="12954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75" name="Text Box 22"/>
          <p:cNvSpPr txBox="1">
            <a:spLocks noChangeArrowheads="1"/>
          </p:cNvSpPr>
          <p:nvPr/>
        </p:nvSpPr>
        <p:spPr bwMode="auto">
          <a:xfrm>
            <a:off x="228600" y="914400"/>
            <a:ext cx="8794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FP Op</a:t>
            </a:r>
          </a:p>
          <a:p>
            <a:pPr algn="ctr">
              <a:spcBef>
                <a:spcPct val="0"/>
              </a:spcBef>
              <a:buClrTx/>
              <a:buSzTx/>
              <a:buFontTx/>
              <a:buNone/>
            </a:pPr>
            <a:r>
              <a:rPr lang="en-US" altLang="zh-CN" sz="1800" b="1">
                <a:latin typeface="Arial" panose="030F0702030302020204" pitchFamily="66" charset="0"/>
              </a:rPr>
              <a:t>Queue</a:t>
            </a:r>
          </a:p>
        </p:txBody>
      </p:sp>
      <p:grpSp>
        <p:nvGrpSpPr>
          <p:cNvPr id="45076" name="Group 23"/>
          <p:cNvGrpSpPr>
            <a:grpSpLocks/>
          </p:cNvGrpSpPr>
          <p:nvPr/>
        </p:nvGrpSpPr>
        <p:grpSpPr bwMode="auto">
          <a:xfrm>
            <a:off x="3505200" y="3505200"/>
            <a:ext cx="2209800" cy="812800"/>
            <a:chOff x="3456" y="1200"/>
            <a:chExt cx="1392" cy="512"/>
          </a:xfrm>
        </p:grpSpPr>
        <p:sp>
          <p:nvSpPr>
            <p:cNvPr id="45161" name="Rectangle 24"/>
            <p:cNvSpPr>
              <a:spLocks noChangeArrowheads="1"/>
            </p:cNvSpPr>
            <p:nvPr/>
          </p:nvSpPr>
          <p:spPr bwMode="auto">
            <a:xfrm>
              <a:off x="3456" y="1200"/>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5162" name="Rectangle 25"/>
            <p:cNvSpPr>
              <a:spLocks noChangeArrowheads="1"/>
            </p:cNvSpPr>
            <p:nvPr/>
          </p:nvSpPr>
          <p:spPr bwMode="auto">
            <a:xfrm>
              <a:off x="3456" y="1328"/>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5163" name="Rectangle 26"/>
            <p:cNvSpPr>
              <a:spLocks noChangeArrowheads="1"/>
            </p:cNvSpPr>
            <p:nvPr/>
          </p:nvSpPr>
          <p:spPr bwMode="auto">
            <a:xfrm>
              <a:off x="3456" y="1456"/>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5164" name="Rectangle 27"/>
            <p:cNvSpPr>
              <a:spLocks noChangeArrowheads="1"/>
            </p:cNvSpPr>
            <p:nvPr/>
          </p:nvSpPr>
          <p:spPr bwMode="auto">
            <a:xfrm>
              <a:off x="3456" y="1584"/>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sp>
        <p:nvSpPr>
          <p:cNvPr id="45077" name="Freeform 28"/>
          <p:cNvSpPr>
            <a:spLocks/>
          </p:cNvSpPr>
          <p:nvPr/>
        </p:nvSpPr>
        <p:spPr bwMode="auto">
          <a:xfrm>
            <a:off x="4953000" y="3276600"/>
            <a:ext cx="2057400" cy="533400"/>
          </a:xfrm>
          <a:custGeom>
            <a:avLst/>
            <a:gdLst>
              <a:gd name="T0" fmla="*/ 0 w 1296"/>
              <a:gd name="T1" fmla="*/ 0 h 480"/>
              <a:gd name="T2" fmla="*/ 2147483646 w 1296"/>
              <a:gd name="T3" fmla="*/ 0 h 480"/>
              <a:gd name="T4" fmla="*/ 2147483646 w 1296"/>
              <a:gd name="T5" fmla="*/ 2147483646 h 480"/>
              <a:gd name="T6" fmla="*/ 0 60000 65536"/>
              <a:gd name="T7" fmla="*/ 0 60000 65536"/>
              <a:gd name="T8" fmla="*/ 0 60000 65536"/>
              <a:gd name="T9" fmla="*/ 0 w 1296"/>
              <a:gd name="T10" fmla="*/ 0 h 480"/>
              <a:gd name="T11" fmla="*/ 1296 w 1296"/>
              <a:gd name="T12" fmla="*/ 480 h 480"/>
            </a:gdLst>
            <a:ahLst/>
            <a:cxnLst>
              <a:cxn ang="T6">
                <a:pos x="T0" y="T1"/>
              </a:cxn>
              <a:cxn ang="T7">
                <a:pos x="T2" y="T3"/>
              </a:cxn>
              <a:cxn ang="T8">
                <a:pos x="T4" y="T5"/>
              </a:cxn>
            </a:cxnLst>
            <a:rect l="T9" t="T10" r="T11" b="T12"/>
            <a:pathLst>
              <a:path w="1296" h="480">
                <a:moveTo>
                  <a:pt x="0" y="0"/>
                </a:moveTo>
                <a:lnTo>
                  <a:pt x="1296" y="0"/>
                </a:lnTo>
                <a:lnTo>
                  <a:pt x="1296" y="480"/>
                </a:lnTo>
              </a:path>
            </a:pathLst>
          </a:custGeom>
          <a:noFill/>
          <a:ln w="76200">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5078" name="Text Box 29"/>
          <p:cNvSpPr txBox="1">
            <a:spLocks noChangeArrowheads="1"/>
          </p:cNvSpPr>
          <p:nvPr/>
        </p:nvSpPr>
        <p:spPr bwMode="auto">
          <a:xfrm>
            <a:off x="7391400" y="990600"/>
            <a:ext cx="660400" cy="219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lnSpc>
                <a:spcPct val="90000"/>
              </a:lnSpc>
              <a:spcBef>
                <a:spcPct val="0"/>
              </a:spcBef>
              <a:buClrTx/>
              <a:buSzTx/>
              <a:buFontTx/>
              <a:buNone/>
            </a:pPr>
            <a:r>
              <a:rPr lang="en-US" altLang="zh-CN" sz="1400" b="1">
                <a:solidFill>
                  <a:srgbClr val="FF0000"/>
                </a:solidFill>
                <a:latin typeface="Arial" panose="030F0702030302020204" pitchFamily="66" charset="0"/>
              </a:rPr>
              <a:t>ROB7</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ROB6</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ROB5</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ROB4</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ROB3</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ROB2</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ROB1</a:t>
            </a:r>
          </a:p>
        </p:txBody>
      </p:sp>
      <p:sp>
        <p:nvSpPr>
          <p:cNvPr id="45079" name="Line 30"/>
          <p:cNvSpPr>
            <a:spLocks noChangeShapeType="1"/>
          </p:cNvSpPr>
          <p:nvPr/>
        </p:nvSpPr>
        <p:spPr bwMode="auto">
          <a:xfrm>
            <a:off x="4953000" y="3124200"/>
            <a:ext cx="0" cy="3810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80" name="Text Box 31"/>
          <p:cNvSpPr txBox="1">
            <a:spLocks noChangeArrowheads="1"/>
          </p:cNvSpPr>
          <p:nvPr/>
        </p:nvSpPr>
        <p:spPr bwMode="auto">
          <a:xfrm>
            <a:off x="6858000" y="609600"/>
            <a:ext cx="8461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Done?</a:t>
            </a:r>
          </a:p>
        </p:txBody>
      </p:sp>
      <p:sp>
        <p:nvSpPr>
          <p:cNvPr id="45081" name="Freeform 32"/>
          <p:cNvSpPr>
            <a:spLocks/>
          </p:cNvSpPr>
          <p:nvPr/>
        </p:nvSpPr>
        <p:spPr bwMode="auto">
          <a:xfrm>
            <a:off x="7467600" y="2209800"/>
            <a:ext cx="609600" cy="4267200"/>
          </a:xfrm>
          <a:custGeom>
            <a:avLst/>
            <a:gdLst>
              <a:gd name="T0" fmla="*/ 2147483646 w 576"/>
              <a:gd name="T1" fmla="*/ 2147483646 h 2832"/>
              <a:gd name="T2" fmla="*/ 2147483646 w 576"/>
              <a:gd name="T3" fmla="*/ 0 h 2832"/>
              <a:gd name="T4" fmla="*/ 0 w 576"/>
              <a:gd name="T5" fmla="*/ 0 h 2832"/>
              <a:gd name="T6" fmla="*/ 0 60000 65536"/>
              <a:gd name="T7" fmla="*/ 0 60000 65536"/>
              <a:gd name="T8" fmla="*/ 0 60000 65536"/>
              <a:gd name="T9" fmla="*/ 0 w 576"/>
              <a:gd name="T10" fmla="*/ 0 h 2832"/>
              <a:gd name="T11" fmla="*/ 576 w 576"/>
              <a:gd name="T12" fmla="*/ 2832 h 2832"/>
            </a:gdLst>
            <a:ahLst/>
            <a:cxnLst>
              <a:cxn ang="T6">
                <a:pos x="T0" y="T1"/>
              </a:cxn>
              <a:cxn ang="T7">
                <a:pos x="T2" y="T3"/>
              </a:cxn>
              <a:cxn ang="T8">
                <a:pos x="T4" y="T5"/>
              </a:cxn>
            </a:cxnLst>
            <a:rect l="T9" t="T10" r="T11" b="T12"/>
            <a:pathLst>
              <a:path w="576" h="2832">
                <a:moveTo>
                  <a:pt x="576" y="2832"/>
                </a:moveTo>
                <a:lnTo>
                  <a:pt x="576" y="0"/>
                </a:lnTo>
                <a:lnTo>
                  <a:pt x="0" y="0"/>
                </a:lnTo>
              </a:path>
            </a:pathLst>
          </a:custGeom>
          <a:noFill/>
          <a:ln w="76200">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5082" name="Line 33"/>
          <p:cNvSpPr>
            <a:spLocks noChangeShapeType="1"/>
          </p:cNvSpPr>
          <p:nvPr/>
        </p:nvSpPr>
        <p:spPr bwMode="auto">
          <a:xfrm flipH="1">
            <a:off x="4953000" y="6096000"/>
            <a:ext cx="0" cy="4572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83" name="Line 34"/>
          <p:cNvSpPr>
            <a:spLocks noChangeShapeType="1"/>
          </p:cNvSpPr>
          <p:nvPr/>
        </p:nvSpPr>
        <p:spPr bwMode="auto">
          <a:xfrm flipH="1">
            <a:off x="1716088" y="6091238"/>
            <a:ext cx="7937" cy="401637"/>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84" name="Text Box 35"/>
          <p:cNvSpPr txBox="1">
            <a:spLocks noChangeArrowheads="1"/>
          </p:cNvSpPr>
          <p:nvPr/>
        </p:nvSpPr>
        <p:spPr bwMode="auto">
          <a:xfrm>
            <a:off x="130175" y="4283075"/>
            <a:ext cx="696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Dest</a:t>
            </a:r>
          </a:p>
        </p:txBody>
      </p:sp>
      <p:sp>
        <p:nvSpPr>
          <p:cNvPr id="45085" name="Text Box 36"/>
          <p:cNvSpPr txBox="1">
            <a:spLocks noChangeArrowheads="1"/>
          </p:cNvSpPr>
          <p:nvPr/>
        </p:nvSpPr>
        <p:spPr bwMode="auto">
          <a:xfrm>
            <a:off x="3352800" y="4419600"/>
            <a:ext cx="696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Dest</a:t>
            </a:r>
          </a:p>
        </p:txBody>
      </p:sp>
      <p:sp>
        <p:nvSpPr>
          <p:cNvPr id="45086" name="AutoShape 37"/>
          <p:cNvSpPr>
            <a:spLocks noChangeArrowheads="1"/>
          </p:cNvSpPr>
          <p:nvPr/>
        </p:nvSpPr>
        <p:spPr bwMode="auto">
          <a:xfrm flipV="1">
            <a:off x="8426450" y="1371600"/>
            <a:ext cx="457200" cy="1143000"/>
          </a:xfrm>
          <a:prstGeom prst="upArrow">
            <a:avLst>
              <a:gd name="adj1" fmla="val 50000"/>
              <a:gd name="adj2" fmla="val 62500"/>
            </a:avLst>
          </a:prstGeom>
          <a:solidFill>
            <a:schemeClr val="accent2"/>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5087" name="Text Box 38"/>
          <p:cNvSpPr txBox="1">
            <a:spLocks noChangeArrowheads="1"/>
          </p:cNvSpPr>
          <p:nvPr/>
        </p:nvSpPr>
        <p:spPr bwMode="auto">
          <a:xfrm>
            <a:off x="8199438" y="2590800"/>
            <a:ext cx="9112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Oldest</a:t>
            </a:r>
          </a:p>
        </p:txBody>
      </p:sp>
      <p:sp>
        <p:nvSpPr>
          <p:cNvPr id="45088" name="Text Box 39"/>
          <p:cNvSpPr txBox="1">
            <a:spLocks noChangeArrowheads="1"/>
          </p:cNvSpPr>
          <p:nvPr/>
        </p:nvSpPr>
        <p:spPr bwMode="auto">
          <a:xfrm>
            <a:off x="8153400" y="990600"/>
            <a:ext cx="1003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Newest</a:t>
            </a:r>
          </a:p>
        </p:txBody>
      </p:sp>
      <p:grpSp>
        <p:nvGrpSpPr>
          <p:cNvPr id="45089" name="Group 40"/>
          <p:cNvGrpSpPr>
            <a:grpSpLocks/>
          </p:cNvGrpSpPr>
          <p:nvPr/>
        </p:nvGrpSpPr>
        <p:grpSpPr bwMode="auto">
          <a:xfrm rot="-5400000">
            <a:off x="1295400" y="560388"/>
            <a:ext cx="914400" cy="1219200"/>
            <a:chOff x="1872" y="1584"/>
            <a:chExt cx="576" cy="864"/>
          </a:xfrm>
        </p:grpSpPr>
        <p:sp>
          <p:nvSpPr>
            <p:cNvPr id="45155" name="Rectangle 41"/>
            <p:cNvSpPr>
              <a:spLocks noChangeArrowheads="1"/>
            </p:cNvSpPr>
            <p:nvPr/>
          </p:nvSpPr>
          <p:spPr bwMode="auto">
            <a:xfrm>
              <a:off x="1872" y="1584"/>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5156" name="Rectangle 42"/>
            <p:cNvSpPr>
              <a:spLocks noChangeArrowheads="1"/>
            </p:cNvSpPr>
            <p:nvPr/>
          </p:nvSpPr>
          <p:spPr bwMode="auto">
            <a:xfrm>
              <a:off x="1872" y="1728"/>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5157" name="Rectangle 43"/>
            <p:cNvSpPr>
              <a:spLocks noChangeArrowheads="1"/>
            </p:cNvSpPr>
            <p:nvPr/>
          </p:nvSpPr>
          <p:spPr bwMode="auto">
            <a:xfrm>
              <a:off x="1872" y="1872"/>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5158" name="Rectangle 44"/>
            <p:cNvSpPr>
              <a:spLocks noChangeArrowheads="1"/>
            </p:cNvSpPr>
            <p:nvPr/>
          </p:nvSpPr>
          <p:spPr bwMode="auto">
            <a:xfrm>
              <a:off x="1872" y="2016"/>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5159" name="Rectangle 45"/>
            <p:cNvSpPr>
              <a:spLocks noChangeArrowheads="1"/>
            </p:cNvSpPr>
            <p:nvPr/>
          </p:nvSpPr>
          <p:spPr bwMode="auto">
            <a:xfrm>
              <a:off x="1872" y="2160"/>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5160" name="Rectangle 46"/>
            <p:cNvSpPr>
              <a:spLocks noChangeArrowheads="1"/>
            </p:cNvSpPr>
            <p:nvPr/>
          </p:nvSpPr>
          <p:spPr bwMode="auto">
            <a:xfrm>
              <a:off x="1872" y="2304"/>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sp>
        <p:nvSpPr>
          <p:cNvPr id="45090" name="Text Box 47"/>
          <p:cNvSpPr txBox="1">
            <a:spLocks noChangeArrowheads="1"/>
          </p:cNvSpPr>
          <p:nvPr/>
        </p:nvSpPr>
        <p:spPr bwMode="auto">
          <a:xfrm>
            <a:off x="6559550" y="4384675"/>
            <a:ext cx="104933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from </a:t>
            </a:r>
          </a:p>
          <a:p>
            <a:pPr algn="ctr">
              <a:lnSpc>
                <a:spcPct val="70000"/>
              </a:lnSpc>
              <a:spcBef>
                <a:spcPct val="0"/>
              </a:spcBef>
              <a:buClrTx/>
              <a:buSzTx/>
              <a:buFontTx/>
              <a:buNone/>
            </a:pPr>
            <a:r>
              <a:rPr lang="en-US" altLang="zh-CN" sz="1800" b="1">
                <a:latin typeface="Arial" panose="030F0702030302020204" pitchFamily="66" charset="0"/>
              </a:rPr>
              <a:t>Memory</a:t>
            </a:r>
          </a:p>
        </p:txBody>
      </p:sp>
      <p:sp>
        <p:nvSpPr>
          <p:cNvPr id="45091" name="Line 48"/>
          <p:cNvSpPr>
            <a:spLocks noChangeShapeType="1"/>
          </p:cNvSpPr>
          <p:nvPr/>
        </p:nvSpPr>
        <p:spPr bwMode="auto">
          <a:xfrm>
            <a:off x="7010400" y="4953000"/>
            <a:ext cx="0" cy="3810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92" name="Text Box 49"/>
          <p:cNvSpPr txBox="1">
            <a:spLocks noChangeArrowheads="1"/>
          </p:cNvSpPr>
          <p:nvPr/>
        </p:nvSpPr>
        <p:spPr bwMode="auto">
          <a:xfrm>
            <a:off x="6248400" y="5029200"/>
            <a:ext cx="696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Dest</a:t>
            </a:r>
          </a:p>
        </p:txBody>
      </p:sp>
      <p:sp>
        <p:nvSpPr>
          <p:cNvPr id="45093" name="Text Box 50"/>
          <p:cNvSpPr txBox="1">
            <a:spLocks noChangeArrowheads="1"/>
          </p:cNvSpPr>
          <p:nvPr/>
        </p:nvSpPr>
        <p:spPr bwMode="auto">
          <a:xfrm>
            <a:off x="533400" y="1905000"/>
            <a:ext cx="2841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800" b="1">
                <a:latin typeface="Arial" panose="030F0702030302020204" pitchFamily="66" charset="0"/>
              </a:rPr>
              <a:t>Reorder Buffer</a:t>
            </a:r>
            <a:endParaRPr lang="en-US" altLang="zh-CN" sz="1800" b="1">
              <a:latin typeface="Comic Sans MS" panose="030F0702030302020204" pitchFamily="66" charset="0"/>
            </a:endParaRPr>
          </a:p>
        </p:txBody>
      </p:sp>
      <p:sp>
        <p:nvSpPr>
          <p:cNvPr id="45094" name="Text Box 51"/>
          <p:cNvSpPr txBox="1">
            <a:spLocks noChangeArrowheads="1"/>
          </p:cNvSpPr>
          <p:nvPr/>
        </p:nvSpPr>
        <p:spPr bwMode="auto">
          <a:xfrm>
            <a:off x="1600200" y="3581400"/>
            <a:ext cx="17827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800" b="1">
                <a:latin typeface="Arial" panose="030F0702030302020204" pitchFamily="66" charset="0"/>
              </a:rPr>
              <a:t>Registers</a:t>
            </a:r>
          </a:p>
        </p:txBody>
      </p:sp>
      <p:sp>
        <p:nvSpPr>
          <p:cNvPr id="45095" name="Line 52"/>
          <p:cNvSpPr>
            <a:spLocks noChangeShapeType="1"/>
          </p:cNvSpPr>
          <p:nvPr/>
        </p:nvSpPr>
        <p:spPr bwMode="auto">
          <a:xfrm flipH="1">
            <a:off x="7010400" y="6096000"/>
            <a:ext cx="0" cy="3810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096" name="Line 53"/>
          <p:cNvSpPr>
            <a:spLocks noChangeShapeType="1"/>
          </p:cNvSpPr>
          <p:nvPr/>
        </p:nvSpPr>
        <p:spPr bwMode="auto">
          <a:xfrm>
            <a:off x="2362200" y="1143000"/>
            <a:ext cx="1143000"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5097" name="Group 54"/>
          <p:cNvGrpSpPr>
            <a:grpSpLocks/>
          </p:cNvGrpSpPr>
          <p:nvPr/>
        </p:nvGrpSpPr>
        <p:grpSpPr bwMode="auto">
          <a:xfrm>
            <a:off x="304800" y="2209800"/>
            <a:ext cx="8534400" cy="4343400"/>
            <a:chOff x="192" y="1392"/>
            <a:chExt cx="5376" cy="2736"/>
          </a:xfrm>
        </p:grpSpPr>
        <p:sp>
          <p:nvSpPr>
            <p:cNvPr id="45145" name="Line 55"/>
            <p:cNvSpPr>
              <a:spLocks noChangeShapeType="1"/>
            </p:cNvSpPr>
            <p:nvPr/>
          </p:nvSpPr>
          <p:spPr bwMode="auto">
            <a:xfrm>
              <a:off x="192" y="4080"/>
              <a:ext cx="5376" cy="0"/>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46" name="Line 56"/>
            <p:cNvSpPr>
              <a:spLocks noChangeShapeType="1"/>
            </p:cNvSpPr>
            <p:nvPr/>
          </p:nvSpPr>
          <p:spPr bwMode="auto">
            <a:xfrm flipV="1">
              <a:off x="1584" y="3312"/>
              <a:ext cx="0" cy="768"/>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47" name="Line 57"/>
            <p:cNvSpPr>
              <a:spLocks noChangeShapeType="1"/>
            </p:cNvSpPr>
            <p:nvPr/>
          </p:nvSpPr>
          <p:spPr bwMode="auto">
            <a:xfrm flipV="1">
              <a:off x="3696" y="3264"/>
              <a:ext cx="0" cy="816"/>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48" name="Freeform 58"/>
            <p:cNvSpPr>
              <a:spLocks/>
            </p:cNvSpPr>
            <p:nvPr/>
          </p:nvSpPr>
          <p:spPr bwMode="auto">
            <a:xfrm>
              <a:off x="3120" y="2064"/>
              <a:ext cx="1296" cy="336"/>
            </a:xfrm>
            <a:custGeom>
              <a:avLst/>
              <a:gdLst>
                <a:gd name="T0" fmla="*/ 0 w 1296"/>
                <a:gd name="T1" fmla="*/ 0 h 480"/>
                <a:gd name="T2" fmla="*/ 1296 w 1296"/>
                <a:gd name="T3" fmla="*/ 0 h 480"/>
                <a:gd name="T4" fmla="*/ 1296 w 1296"/>
                <a:gd name="T5" fmla="*/ 115 h 480"/>
                <a:gd name="T6" fmla="*/ 0 60000 65536"/>
                <a:gd name="T7" fmla="*/ 0 60000 65536"/>
                <a:gd name="T8" fmla="*/ 0 60000 65536"/>
                <a:gd name="T9" fmla="*/ 0 w 1296"/>
                <a:gd name="T10" fmla="*/ 0 h 480"/>
                <a:gd name="T11" fmla="*/ 1296 w 1296"/>
                <a:gd name="T12" fmla="*/ 480 h 480"/>
              </a:gdLst>
              <a:ahLst/>
              <a:cxnLst>
                <a:cxn ang="T6">
                  <a:pos x="T0" y="T1"/>
                </a:cxn>
                <a:cxn ang="T7">
                  <a:pos x="T2" y="T3"/>
                </a:cxn>
                <a:cxn ang="T8">
                  <a:pos x="T4" y="T5"/>
                </a:cxn>
              </a:cxnLst>
              <a:rect l="T9" t="T10" r="T11" b="T12"/>
              <a:pathLst>
                <a:path w="1296" h="480">
                  <a:moveTo>
                    <a:pt x="0" y="0"/>
                  </a:moveTo>
                  <a:lnTo>
                    <a:pt x="1296" y="0"/>
                  </a:lnTo>
                  <a:lnTo>
                    <a:pt x="1296" y="480"/>
                  </a:lnTo>
                </a:path>
              </a:pathLst>
            </a:custGeom>
            <a:noFill/>
            <a:ln w="762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5149" name="Line 59"/>
            <p:cNvSpPr>
              <a:spLocks noChangeShapeType="1"/>
            </p:cNvSpPr>
            <p:nvPr/>
          </p:nvSpPr>
          <p:spPr bwMode="auto">
            <a:xfrm>
              <a:off x="3120" y="1968"/>
              <a:ext cx="0" cy="240"/>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50" name="Freeform 60"/>
            <p:cNvSpPr>
              <a:spLocks/>
            </p:cNvSpPr>
            <p:nvPr/>
          </p:nvSpPr>
          <p:spPr bwMode="auto">
            <a:xfrm>
              <a:off x="4704" y="1392"/>
              <a:ext cx="384" cy="2688"/>
            </a:xfrm>
            <a:custGeom>
              <a:avLst/>
              <a:gdLst>
                <a:gd name="T0" fmla="*/ 114 w 576"/>
                <a:gd name="T1" fmla="*/ 2298 h 2832"/>
                <a:gd name="T2" fmla="*/ 114 w 576"/>
                <a:gd name="T3" fmla="*/ 0 h 2832"/>
                <a:gd name="T4" fmla="*/ 0 w 576"/>
                <a:gd name="T5" fmla="*/ 0 h 2832"/>
                <a:gd name="T6" fmla="*/ 0 60000 65536"/>
                <a:gd name="T7" fmla="*/ 0 60000 65536"/>
                <a:gd name="T8" fmla="*/ 0 60000 65536"/>
                <a:gd name="T9" fmla="*/ 0 w 576"/>
                <a:gd name="T10" fmla="*/ 0 h 2832"/>
                <a:gd name="T11" fmla="*/ 576 w 576"/>
                <a:gd name="T12" fmla="*/ 2832 h 2832"/>
              </a:gdLst>
              <a:ahLst/>
              <a:cxnLst>
                <a:cxn ang="T6">
                  <a:pos x="T0" y="T1"/>
                </a:cxn>
                <a:cxn ang="T7">
                  <a:pos x="T2" y="T3"/>
                </a:cxn>
                <a:cxn ang="T8">
                  <a:pos x="T4" y="T5"/>
                </a:cxn>
              </a:cxnLst>
              <a:rect l="T9" t="T10" r="T11" b="T12"/>
              <a:pathLst>
                <a:path w="576" h="2832">
                  <a:moveTo>
                    <a:pt x="576" y="2832"/>
                  </a:moveTo>
                  <a:lnTo>
                    <a:pt x="576" y="0"/>
                  </a:lnTo>
                  <a:lnTo>
                    <a:pt x="0" y="0"/>
                  </a:lnTo>
                </a:path>
              </a:pathLst>
            </a:custGeom>
            <a:noFill/>
            <a:ln w="762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5151" name="Line 61"/>
            <p:cNvSpPr>
              <a:spLocks noChangeShapeType="1"/>
            </p:cNvSpPr>
            <p:nvPr/>
          </p:nvSpPr>
          <p:spPr bwMode="auto">
            <a:xfrm flipH="1">
              <a:off x="3120" y="3840"/>
              <a:ext cx="0" cy="288"/>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52" name="Line 62"/>
            <p:cNvSpPr>
              <a:spLocks noChangeShapeType="1"/>
            </p:cNvSpPr>
            <p:nvPr/>
          </p:nvSpPr>
          <p:spPr bwMode="auto">
            <a:xfrm flipH="1">
              <a:off x="1081" y="3837"/>
              <a:ext cx="5" cy="253"/>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53" name="Line 63"/>
            <p:cNvSpPr>
              <a:spLocks noChangeShapeType="1"/>
            </p:cNvSpPr>
            <p:nvPr/>
          </p:nvSpPr>
          <p:spPr bwMode="auto">
            <a:xfrm>
              <a:off x="4416" y="3120"/>
              <a:ext cx="0" cy="240"/>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54" name="Line 64"/>
            <p:cNvSpPr>
              <a:spLocks noChangeShapeType="1"/>
            </p:cNvSpPr>
            <p:nvPr/>
          </p:nvSpPr>
          <p:spPr bwMode="auto">
            <a:xfrm flipH="1">
              <a:off x="4416" y="3840"/>
              <a:ext cx="0" cy="240"/>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5098" name="Rectangle 65"/>
          <p:cNvSpPr>
            <a:spLocks noChangeArrowheads="1"/>
          </p:cNvSpPr>
          <p:nvPr/>
        </p:nvSpPr>
        <p:spPr bwMode="auto">
          <a:xfrm>
            <a:off x="3505200" y="4800600"/>
            <a:ext cx="2514600" cy="2032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70309020205020404" pitchFamily="49" charset="0"/>
              </a:rPr>
              <a:t>3</a:t>
            </a:r>
            <a:r>
              <a:rPr lang="en-US" altLang="zh-CN" sz="1800" b="1">
                <a:latin typeface="Arial" panose="02070309020205020404" pitchFamily="49" charset="0"/>
              </a:rPr>
              <a:t> MULD </a:t>
            </a:r>
            <a:r>
              <a:rPr lang="en-US" altLang="zh-CN" sz="1400" b="1">
                <a:solidFill>
                  <a:srgbClr val="FF3300"/>
                </a:solidFill>
                <a:latin typeface="Arial" panose="02070309020205020404" pitchFamily="49" charset="0"/>
              </a:rPr>
              <a:t>ROB2</a:t>
            </a:r>
            <a:r>
              <a:rPr lang="en-US" altLang="zh-CN" sz="1800" b="1">
                <a:solidFill>
                  <a:srgbClr val="FF0000"/>
                </a:solidFill>
                <a:latin typeface="Arial" panose="02070309020205020404" pitchFamily="49" charset="0"/>
              </a:rPr>
              <a:t>,</a:t>
            </a:r>
            <a:r>
              <a:rPr lang="en-US" altLang="zh-CN" sz="1600" b="1">
                <a:latin typeface="Arial" panose="02070309020205020404" pitchFamily="49" charset="0"/>
              </a:rPr>
              <a:t>R(F4)</a:t>
            </a:r>
          </a:p>
        </p:txBody>
      </p:sp>
      <p:grpSp>
        <p:nvGrpSpPr>
          <p:cNvPr id="45099" name="Group 66"/>
          <p:cNvGrpSpPr>
            <a:grpSpLocks/>
          </p:cNvGrpSpPr>
          <p:nvPr/>
        </p:nvGrpSpPr>
        <p:grpSpPr bwMode="auto">
          <a:xfrm>
            <a:off x="6400800" y="5334000"/>
            <a:ext cx="1066800" cy="762000"/>
            <a:chOff x="4032" y="3360"/>
            <a:chExt cx="672" cy="480"/>
          </a:xfrm>
        </p:grpSpPr>
        <p:sp>
          <p:nvSpPr>
            <p:cNvPr id="45140" name="Rectangle 67"/>
            <p:cNvSpPr>
              <a:spLocks noChangeArrowheads="1"/>
            </p:cNvSpPr>
            <p:nvPr/>
          </p:nvSpPr>
          <p:spPr bwMode="auto">
            <a:xfrm>
              <a:off x="4032" y="3360"/>
              <a:ext cx="672" cy="16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marL="457200" indent="-457200">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800" b="1">
                <a:latin typeface="Courier New" panose="02070309020205020404" pitchFamily="49" charset="0"/>
              </a:endParaRPr>
            </a:p>
          </p:txBody>
        </p:sp>
        <p:sp>
          <p:nvSpPr>
            <p:cNvPr id="45141" name="Rectangle 68"/>
            <p:cNvSpPr>
              <a:spLocks noChangeArrowheads="1"/>
            </p:cNvSpPr>
            <p:nvPr/>
          </p:nvSpPr>
          <p:spPr bwMode="auto">
            <a:xfrm>
              <a:off x="4032" y="3520"/>
              <a:ext cx="672" cy="16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5142" name="Rectangle 69"/>
            <p:cNvSpPr>
              <a:spLocks noChangeArrowheads="1"/>
            </p:cNvSpPr>
            <p:nvPr/>
          </p:nvSpPr>
          <p:spPr bwMode="auto">
            <a:xfrm>
              <a:off x="4032" y="3680"/>
              <a:ext cx="672" cy="16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5143" name="Line 70"/>
            <p:cNvSpPr>
              <a:spLocks noChangeShapeType="1"/>
            </p:cNvSpPr>
            <p:nvPr/>
          </p:nvSpPr>
          <p:spPr bwMode="auto">
            <a:xfrm>
              <a:off x="4256" y="3360"/>
              <a:ext cx="0"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5144" name="Rectangle 71"/>
            <p:cNvSpPr>
              <a:spLocks noChangeArrowheads="1"/>
            </p:cNvSpPr>
            <p:nvPr/>
          </p:nvSpPr>
          <p:spPr bwMode="auto">
            <a:xfrm>
              <a:off x="4032" y="3504"/>
              <a:ext cx="672" cy="16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457200" indent="-457200">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70309020205020404" pitchFamily="49" charset="0"/>
                </a:rPr>
                <a:t>2</a:t>
              </a:r>
              <a:r>
                <a:rPr lang="en-US" altLang="zh-CN" sz="1800" b="1">
                  <a:latin typeface="Arial" panose="02070309020205020404" pitchFamily="49" charset="0"/>
                </a:rPr>
                <a:t> 45+R3</a:t>
              </a:r>
            </a:p>
          </p:txBody>
        </p:sp>
      </p:grpSp>
      <p:grpSp>
        <p:nvGrpSpPr>
          <p:cNvPr id="45100" name="Group 72"/>
          <p:cNvGrpSpPr>
            <a:grpSpLocks/>
          </p:cNvGrpSpPr>
          <p:nvPr/>
        </p:nvGrpSpPr>
        <p:grpSpPr bwMode="auto">
          <a:xfrm>
            <a:off x="3505200" y="990600"/>
            <a:ext cx="3886200" cy="2133600"/>
            <a:chOff x="2208" y="624"/>
            <a:chExt cx="2448" cy="1344"/>
          </a:xfrm>
        </p:grpSpPr>
        <p:grpSp>
          <p:nvGrpSpPr>
            <p:cNvPr id="45111" name="Group 73"/>
            <p:cNvGrpSpPr>
              <a:grpSpLocks/>
            </p:cNvGrpSpPr>
            <p:nvPr/>
          </p:nvGrpSpPr>
          <p:grpSpPr bwMode="auto">
            <a:xfrm>
              <a:off x="2208" y="624"/>
              <a:ext cx="2448" cy="768"/>
              <a:chOff x="2208" y="576"/>
              <a:chExt cx="2448" cy="768"/>
            </a:xfrm>
          </p:grpSpPr>
          <p:sp>
            <p:nvSpPr>
              <p:cNvPr id="45124" name="Rectangle 74"/>
              <p:cNvSpPr>
                <a:spLocks noChangeArrowheads="1"/>
              </p:cNvSpPr>
              <p:nvPr/>
            </p:nvSpPr>
            <p:spPr bwMode="auto">
              <a:xfrm>
                <a:off x="2208" y="576"/>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45125" name="Rectangle 75"/>
              <p:cNvSpPr>
                <a:spLocks noChangeArrowheads="1"/>
              </p:cNvSpPr>
              <p:nvPr/>
            </p:nvSpPr>
            <p:spPr bwMode="auto">
              <a:xfrm>
                <a:off x="2208" y="768"/>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45126" name="Rectangle 76"/>
              <p:cNvSpPr>
                <a:spLocks noChangeArrowheads="1"/>
              </p:cNvSpPr>
              <p:nvPr/>
            </p:nvSpPr>
            <p:spPr bwMode="auto">
              <a:xfrm>
                <a:off x="2448" y="576"/>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45127" name="Rectangle 77"/>
              <p:cNvSpPr>
                <a:spLocks noChangeArrowheads="1"/>
              </p:cNvSpPr>
              <p:nvPr/>
            </p:nvSpPr>
            <p:spPr bwMode="auto">
              <a:xfrm>
                <a:off x="2448" y="768"/>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45128" name="Rectangle 78"/>
              <p:cNvSpPr>
                <a:spLocks noChangeArrowheads="1"/>
              </p:cNvSpPr>
              <p:nvPr/>
            </p:nvSpPr>
            <p:spPr bwMode="auto">
              <a:xfrm>
                <a:off x="3072" y="576"/>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800" b="1">
                  <a:latin typeface="Courier New" panose="02070309020205020404" pitchFamily="49" charset="0"/>
                </a:endParaRPr>
              </a:p>
            </p:txBody>
          </p:sp>
          <p:sp>
            <p:nvSpPr>
              <p:cNvPr id="45129" name="Rectangle 79"/>
              <p:cNvSpPr>
                <a:spLocks noChangeArrowheads="1"/>
              </p:cNvSpPr>
              <p:nvPr/>
            </p:nvSpPr>
            <p:spPr bwMode="auto">
              <a:xfrm>
                <a:off x="3072" y="768"/>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800" b="1">
                  <a:latin typeface="Courier New" panose="02070309020205020404" pitchFamily="49" charset="0"/>
                </a:endParaRPr>
              </a:p>
            </p:txBody>
          </p:sp>
          <p:sp>
            <p:nvSpPr>
              <p:cNvPr id="45130" name="Rectangle 80"/>
              <p:cNvSpPr>
                <a:spLocks noChangeArrowheads="1"/>
              </p:cNvSpPr>
              <p:nvPr/>
            </p:nvSpPr>
            <p:spPr bwMode="auto">
              <a:xfrm>
                <a:off x="4416" y="576"/>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45131" name="Rectangle 81"/>
              <p:cNvSpPr>
                <a:spLocks noChangeArrowheads="1"/>
              </p:cNvSpPr>
              <p:nvPr/>
            </p:nvSpPr>
            <p:spPr bwMode="auto">
              <a:xfrm>
                <a:off x="4416" y="768"/>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Courier New" panose="02070309020205020404" pitchFamily="49" charset="0"/>
                  </a:rPr>
                  <a:t>N</a:t>
                </a:r>
              </a:p>
            </p:txBody>
          </p:sp>
          <p:sp>
            <p:nvSpPr>
              <p:cNvPr id="45132" name="Rectangle 82"/>
              <p:cNvSpPr>
                <a:spLocks noChangeArrowheads="1"/>
              </p:cNvSpPr>
              <p:nvPr/>
            </p:nvSpPr>
            <p:spPr bwMode="auto">
              <a:xfrm>
                <a:off x="2208" y="960"/>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45133" name="Rectangle 83"/>
              <p:cNvSpPr>
                <a:spLocks noChangeArrowheads="1"/>
              </p:cNvSpPr>
              <p:nvPr/>
            </p:nvSpPr>
            <p:spPr bwMode="auto">
              <a:xfrm>
                <a:off x="2448" y="960"/>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45134" name="Rectangle 84"/>
              <p:cNvSpPr>
                <a:spLocks noChangeArrowheads="1"/>
              </p:cNvSpPr>
              <p:nvPr/>
            </p:nvSpPr>
            <p:spPr bwMode="auto">
              <a:xfrm>
                <a:off x="3072" y="960"/>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800" b="1">
                  <a:latin typeface="Courier New" panose="02070309020205020404" pitchFamily="49" charset="0"/>
                </a:endParaRPr>
              </a:p>
            </p:txBody>
          </p:sp>
          <p:sp>
            <p:nvSpPr>
              <p:cNvPr id="45135" name="Rectangle 85"/>
              <p:cNvSpPr>
                <a:spLocks noChangeArrowheads="1"/>
              </p:cNvSpPr>
              <p:nvPr/>
            </p:nvSpPr>
            <p:spPr bwMode="auto">
              <a:xfrm>
                <a:off x="4416" y="960"/>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Courier New" panose="02070309020205020404" pitchFamily="49" charset="0"/>
                  </a:rPr>
                  <a:t>N</a:t>
                </a:r>
              </a:p>
            </p:txBody>
          </p:sp>
          <p:sp>
            <p:nvSpPr>
              <p:cNvPr id="45136" name="Rectangle 86"/>
              <p:cNvSpPr>
                <a:spLocks noChangeArrowheads="1"/>
              </p:cNvSpPr>
              <p:nvPr/>
            </p:nvSpPr>
            <p:spPr bwMode="auto">
              <a:xfrm>
                <a:off x="2208" y="1152"/>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Courier New" panose="02070309020205020404" pitchFamily="49" charset="0"/>
                  </a:rPr>
                  <a:t>F8</a:t>
                </a:r>
              </a:p>
            </p:txBody>
          </p:sp>
          <p:sp>
            <p:nvSpPr>
              <p:cNvPr id="45137" name="Rectangle 87"/>
              <p:cNvSpPr>
                <a:spLocks noChangeArrowheads="1"/>
              </p:cNvSpPr>
              <p:nvPr/>
            </p:nvSpPr>
            <p:spPr bwMode="auto">
              <a:xfrm>
                <a:off x="2448" y="1152"/>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45138" name="Rectangle 88"/>
              <p:cNvSpPr>
                <a:spLocks noChangeArrowheads="1"/>
              </p:cNvSpPr>
              <p:nvPr/>
            </p:nvSpPr>
            <p:spPr bwMode="auto">
              <a:xfrm>
                <a:off x="3072" y="1152"/>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Courier New" panose="02070309020205020404" pitchFamily="49" charset="0"/>
                  </a:rPr>
                  <a:t>SUBD F8,F2,F6</a:t>
                </a:r>
              </a:p>
            </p:txBody>
          </p:sp>
          <p:sp>
            <p:nvSpPr>
              <p:cNvPr id="45139" name="Rectangle 89"/>
              <p:cNvSpPr>
                <a:spLocks noChangeArrowheads="1"/>
              </p:cNvSpPr>
              <p:nvPr/>
            </p:nvSpPr>
            <p:spPr bwMode="auto">
              <a:xfrm>
                <a:off x="4416" y="1152"/>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Courier New" panose="02070309020205020404" pitchFamily="49" charset="0"/>
                  </a:rPr>
                  <a:t>N</a:t>
                </a:r>
              </a:p>
            </p:txBody>
          </p:sp>
        </p:grpSp>
        <p:sp>
          <p:nvSpPr>
            <p:cNvPr id="45112" name="Rectangle 90"/>
            <p:cNvSpPr>
              <a:spLocks noChangeArrowheads="1"/>
            </p:cNvSpPr>
            <p:nvPr/>
          </p:nvSpPr>
          <p:spPr bwMode="auto">
            <a:xfrm>
              <a:off x="2208" y="1392"/>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F0</a:t>
              </a:r>
            </a:p>
          </p:txBody>
        </p:sp>
        <p:sp>
          <p:nvSpPr>
            <p:cNvPr id="45113" name="Rectangle 91"/>
            <p:cNvSpPr>
              <a:spLocks noChangeArrowheads="1"/>
            </p:cNvSpPr>
            <p:nvPr/>
          </p:nvSpPr>
          <p:spPr bwMode="auto">
            <a:xfrm>
              <a:off x="2208" y="1584"/>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F2</a:t>
              </a:r>
            </a:p>
          </p:txBody>
        </p:sp>
        <p:sp>
          <p:nvSpPr>
            <p:cNvPr id="45114" name="Rectangle 92"/>
            <p:cNvSpPr>
              <a:spLocks noChangeArrowheads="1"/>
            </p:cNvSpPr>
            <p:nvPr/>
          </p:nvSpPr>
          <p:spPr bwMode="auto">
            <a:xfrm>
              <a:off x="2208" y="1776"/>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F6</a:t>
              </a:r>
            </a:p>
          </p:txBody>
        </p:sp>
        <p:sp>
          <p:nvSpPr>
            <p:cNvPr id="45115" name="Rectangle 93"/>
            <p:cNvSpPr>
              <a:spLocks noChangeArrowheads="1"/>
            </p:cNvSpPr>
            <p:nvPr/>
          </p:nvSpPr>
          <p:spPr bwMode="auto">
            <a:xfrm>
              <a:off x="2448" y="1392"/>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45116" name="Rectangle 94"/>
            <p:cNvSpPr>
              <a:spLocks noChangeArrowheads="1"/>
            </p:cNvSpPr>
            <p:nvPr/>
          </p:nvSpPr>
          <p:spPr bwMode="auto">
            <a:xfrm>
              <a:off x="2448" y="1584"/>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45117" name="Rectangle 95"/>
            <p:cNvSpPr>
              <a:spLocks noChangeArrowheads="1"/>
            </p:cNvSpPr>
            <p:nvPr/>
          </p:nvSpPr>
          <p:spPr bwMode="auto">
            <a:xfrm>
              <a:off x="2448" y="1776"/>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45118" name="Rectangle 96"/>
            <p:cNvSpPr>
              <a:spLocks noChangeArrowheads="1"/>
            </p:cNvSpPr>
            <p:nvPr/>
          </p:nvSpPr>
          <p:spPr bwMode="auto">
            <a:xfrm>
              <a:off x="3072" y="1392"/>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70309020205020404" pitchFamily="49" charset="0"/>
                </a:rPr>
                <a:t>MULD F0,F2,F4</a:t>
              </a:r>
            </a:p>
          </p:txBody>
        </p:sp>
        <p:sp>
          <p:nvSpPr>
            <p:cNvPr id="45119" name="Rectangle 97"/>
            <p:cNvSpPr>
              <a:spLocks noChangeArrowheads="1"/>
            </p:cNvSpPr>
            <p:nvPr/>
          </p:nvSpPr>
          <p:spPr bwMode="auto">
            <a:xfrm>
              <a:off x="3072" y="1584"/>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70309020205020404" pitchFamily="49" charset="0"/>
                </a:rPr>
                <a:t>LD F2,45(R3)</a:t>
              </a:r>
            </a:p>
          </p:txBody>
        </p:sp>
        <p:sp>
          <p:nvSpPr>
            <p:cNvPr id="45120" name="Rectangle 98"/>
            <p:cNvSpPr>
              <a:spLocks noChangeArrowheads="1"/>
            </p:cNvSpPr>
            <p:nvPr/>
          </p:nvSpPr>
          <p:spPr bwMode="auto">
            <a:xfrm>
              <a:off x="3072" y="1776"/>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70309020205020404" pitchFamily="49" charset="0"/>
                </a:rPr>
                <a:t>LD F6,34(R2)</a:t>
              </a:r>
            </a:p>
          </p:txBody>
        </p:sp>
        <p:sp>
          <p:nvSpPr>
            <p:cNvPr id="45121" name="Rectangle 99"/>
            <p:cNvSpPr>
              <a:spLocks noChangeArrowheads="1"/>
            </p:cNvSpPr>
            <p:nvPr/>
          </p:nvSpPr>
          <p:spPr bwMode="auto">
            <a:xfrm>
              <a:off x="4416" y="1392"/>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N</a:t>
              </a:r>
            </a:p>
          </p:txBody>
        </p:sp>
        <p:sp>
          <p:nvSpPr>
            <p:cNvPr id="45122" name="Rectangle 100"/>
            <p:cNvSpPr>
              <a:spLocks noChangeArrowheads="1"/>
            </p:cNvSpPr>
            <p:nvPr/>
          </p:nvSpPr>
          <p:spPr bwMode="auto">
            <a:xfrm>
              <a:off x="4416" y="1584"/>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N</a:t>
              </a:r>
            </a:p>
          </p:txBody>
        </p:sp>
        <p:sp>
          <p:nvSpPr>
            <p:cNvPr id="45123" name="Rectangle 101"/>
            <p:cNvSpPr>
              <a:spLocks noChangeArrowheads="1"/>
            </p:cNvSpPr>
            <p:nvPr/>
          </p:nvSpPr>
          <p:spPr bwMode="auto">
            <a:xfrm>
              <a:off x="4416" y="1776"/>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solidFill>
                    <a:srgbClr val="FF3300"/>
                  </a:solidFill>
                  <a:latin typeface="Arial" panose="02070309020205020404" pitchFamily="49" charset="0"/>
                </a:rPr>
                <a:t>Y</a:t>
              </a:r>
            </a:p>
          </p:txBody>
        </p:sp>
      </p:grpSp>
      <p:sp>
        <p:nvSpPr>
          <p:cNvPr id="45101" name="Rectangle 102"/>
          <p:cNvSpPr>
            <a:spLocks noChangeArrowheads="1"/>
          </p:cNvSpPr>
          <p:nvPr/>
        </p:nvSpPr>
        <p:spPr bwMode="auto">
          <a:xfrm>
            <a:off x="4876800" y="1600200"/>
            <a:ext cx="2133600" cy="304800"/>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70309020205020404" pitchFamily="49" charset="0"/>
              </a:rPr>
              <a:t>DIVD F10,F0,F6</a:t>
            </a:r>
          </a:p>
        </p:txBody>
      </p:sp>
      <p:sp>
        <p:nvSpPr>
          <p:cNvPr id="45102" name="Rectangle 103"/>
          <p:cNvSpPr>
            <a:spLocks noChangeArrowheads="1"/>
          </p:cNvSpPr>
          <p:nvPr/>
        </p:nvSpPr>
        <p:spPr bwMode="auto">
          <a:xfrm>
            <a:off x="3505200" y="1600200"/>
            <a:ext cx="381000" cy="304800"/>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F10</a:t>
            </a:r>
          </a:p>
        </p:txBody>
      </p:sp>
      <p:sp>
        <p:nvSpPr>
          <p:cNvPr id="45103" name="Rectangle 104"/>
          <p:cNvSpPr>
            <a:spLocks noChangeArrowheads="1"/>
          </p:cNvSpPr>
          <p:nvPr/>
        </p:nvSpPr>
        <p:spPr bwMode="auto">
          <a:xfrm>
            <a:off x="3505200" y="5029200"/>
            <a:ext cx="2514600" cy="203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70309020205020404" pitchFamily="49" charset="0"/>
              </a:rPr>
              <a:t>5</a:t>
            </a:r>
            <a:r>
              <a:rPr lang="en-US" altLang="zh-CN" sz="1800" b="1">
                <a:latin typeface="Arial" panose="02070309020205020404" pitchFamily="49" charset="0"/>
              </a:rPr>
              <a:t> DIVD </a:t>
            </a:r>
            <a:r>
              <a:rPr lang="en-US" altLang="zh-CN" sz="1400" b="1">
                <a:solidFill>
                  <a:srgbClr val="FF0000"/>
                </a:solidFill>
                <a:latin typeface="Arial" panose="02070309020205020404" pitchFamily="49" charset="0"/>
              </a:rPr>
              <a:t>ROB3,</a:t>
            </a:r>
            <a:r>
              <a:rPr lang="en-US" altLang="zh-CN" sz="1400" b="1">
                <a:solidFill>
                  <a:srgbClr val="FF3300"/>
                </a:solidFill>
                <a:latin typeface="Arial" panose="02070309020205020404" pitchFamily="49" charset="0"/>
              </a:rPr>
              <a:t>M[34+R2]</a:t>
            </a:r>
          </a:p>
        </p:txBody>
      </p:sp>
      <p:sp>
        <p:nvSpPr>
          <p:cNvPr id="45104" name="Rectangle 105"/>
          <p:cNvSpPr>
            <a:spLocks noChangeArrowheads="1"/>
          </p:cNvSpPr>
          <p:nvPr/>
        </p:nvSpPr>
        <p:spPr bwMode="auto">
          <a:xfrm>
            <a:off x="3886200" y="2819400"/>
            <a:ext cx="990600" cy="304800"/>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solidFill>
                  <a:srgbClr val="FF0000"/>
                </a:solidFill>
                <a:latin typeface="Arial" panose="02070309020205020404" pitchFamily="49" charset="0"/>
              </a:rPr>
              <a:t>M</a:t>
            </a:r>
            <a:r>
              <a:rPr lang="en-US" altLang="zh-CN" sz="1600" b="1">
                <a:solidFill>
                  <a:srgbClr val="FF0000"/>
                </a:solidFill>
                <a:latin typeface="Arial" panose="02070309020205020404" pitchFamily="49" charset="0"/>
              </a:rPr>
              <a:t>[34+R2]</a:t>
            </a:r>
          </a:p>
        </p:txBody>
      </p:sp>
      <p:sp>
        <p:nvSpPr>
          <p:cNvPr id="45105" name="Text Box 106"/>
          <p:cNvSpPr txBox="1">
            <a:spLocks noChangeArrowheads="1"/>
          </p:cNvSpPr>
          <p:nvPr/>
        </p:nvSpPr>
        <p:spPr bwMode="auto">
          <a:xfrm>
            <a:off x="0" y="2420938"/>
            <a:ext cx="1500188" cy="1608137"/>
          </a:xfrm>
          <a:prstGeom prst="rect">
            <a:avLst/>
          </a:prstGeom>
          <a:noFill/>
          <a:ln w="25400" algn="ctr">
            <a:solidFill>
              <a:srgbClr val="3333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r>
              <a:rPr lang="en-US" altLang="zh-CN" sz="1400" b="1">
                <a:solidFill>
                  <a:srgbClr val="00FF00"/>
                </a:solidFill>
                <a:latin typeface="Arial" panose="020B0604020202020204" pitchFamily="34" charset="0"/>
              </a:rPr>
              <a:t>LD F6,34(R2)</a:t>
            </a:r>
          </a:p>
          <a:p>
            <a:pPr eaLnBrk="1" hangingPunct="1">
              <a:buClr>
                <a:schemeClr val="accent1"/>
              </a:buClr>
              <a:buSzPct val="80000"/>
              <a:buFont typeface="Wingdings" panose="05000000000000000000" pitchFamily="2" charset="2"/>
              <a:buNone/>
            </a:pPr>
            <a:r>
              <a:rPr lang="en-US" altLang="zh-CN" sz="1400">
                <a:solidFill>
                  <a:srgbClr val="3333FF"/>
                </a:solidFill>
                <a:latin typeface="Arial" panose="020B0604020202020204" pitchFamily="34" charset="0"/>
              </a:rPr>
              <a:t>LD F2,45(R3)</a:t>
            </a:r>
          </a:p>
          <a:p>
            <a:pPr eaLnBrk="1" hangingPunct="1">
              <a:buClr>
                <a:schemeClr val="accent1"/>
              </a:buClr>
              <a:buSzPct val="80000"/>
              <a:buFont typeface="Wingdings" panose="05000000000000000000" pitchFamily="2" charset="2"/>
              <a:buNone/>
            </a:pPr>
            <a:r>
              <a:rPr lang="en-US" altLang="zh-CN" sz="1400">
                <a:solidFill>
                  <a:srgbClr val="3333FF"/>
                </a:solidFill>
                <a:latin typeface="Arial" panose="020B0604020202020204" pitchFamily="34" charset="0"/>
              </a:rPr>
              <a:t>MULD F0,F2,F4</a:t>
            </a:r>
          </a:p>
          <a:p>
            <a:pPr eaLnBrk="1" hangingPunct="1">
              <a:buClr>
                <a:schemeClr val="accent1"/>
              </a:buClr>
              <a:buSzPct val="80000"/>
              <a:buFont typeface="Wingdings" panose="05000000000000000000" pitchFamily="2" charset="2"/>
              <a:buNone/>
            </a:pPr>
            <a:r>
              <a:rPr lang="en-US" altLang="zh-CN" sz="1400">
                <a:solidFill>
                  <a:srgbClr val="3333FF"/>
                </a:solidFill>
                <a:latin typeface="Arial" panose="020B0604020202020204" pitchFamily="34" charset="0"/>
              </a:rPr>
              <a:t>SUBD F8,F2,F6</a:t>
            </a:r>
          </a:p>
          <a:p>
            <a:pPr eaLnBrk="1" hangingPunct="1">
              <a:buClr>
                <a:schemeClr val="accent1"/>
              </a:buClr>
              <a:buSzPct val="80000"/>
              <a:buFont typeface="Wingdings" panose="05000000000000000000" pitchFamily="2" charset="2"/>
              <a:buNone/>
            </a:pPr>
            <a:r>
              <a:rPr lang="en-US" altLang="zh-CN" sz="1400" b="1">
                <a:solidFill>
                  <a:srgbClr val="FF3300"/>
                </a:solidFill>
                <a:latin typeface="Arial" panose="020B0604020202020204" pitchFamily="34" charset="0"/>
              </a:rPr>
              <a:t>DIVD F10,F0,F6</a:t>
            </a:r>
          </a:p>
          <a:p>
            <a:pPr eaLnBrk="1" hangingPunct="1">
              <a:buClr>
                <a:schemeClr val="accent1"/>
              </a:buClr>
              <a:buSzPct val="80000"/>
              <a:buFont typeface="Wingdings" panose="05000000000000000000" pitchFamily="2" charset="2"/>
              <a:buNone/>
            </a:pPr>
            <a:r>
              <a:rPr lang="en-US" altLang="zh-CN" sz="1400">
                <a:latin typeface="Arial" panose="020B0604020202020204" pitchFamily="34" charset="0"/>
              </a:rPr>
              <a:t>ADDD F6,F8,F2</a:t>
            </a:r>
          </a:p>
        </p:txBody>
      </p:sp>
      <p:sp>
        <p:nvSpPr>
          <p:cNvPr id="20587" name="Text Box 107"/>
          <p:cNvSpPr txBox="1">
            <a:spLocks noChangeArrowheads="1"/>
          </p:cNvSpPr>
          <p:nvPr/>
        </p:nvSpPr>
        <p:spPr bwMode="auto">
          <a:xfrm>
            <a:off x="0" y="0"/>
            <a:ext cx="7364413" cy="1066800"/>
          </a:xfrm>
          <a:prstGeom prst="rect">
            <a:avLst/>
          </a:prstGeom>
          <a:solidFill>
            <a:srgbClr val="CCFFFF"/>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marL="342900" indent="-342900">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r>
              <a:rPr kumimoji="1" lang="en-US" altLang="zh-CN" sz="3200" b="1">
                <a:solidFill>
                  <a:srgbClr val="FF3300"/>
                </a:solidFill>
                <a:latin typeface="Arial" panose="020B0604020202020204" pitchFamily="34" charset="0"/>
              </a:rPr>
              <a:t>Note: The 2nd LD will finish memeory access next cycle</a:t>
            </a:r>
          </a:p>
        </p:txBody>
      </p:sp>
      <p:sp>
        <p:nvSpPr>
          <p:cNvPr id="20588" name="Oval 108"/>
          <p:cNvSpPr>
            <a:spLocks noChangeArrowheads="1"/>
          </p:cNvSpPr>
          <p:nvPr/>
        </p:nvSpPr>
        <p:spPr bwMode="auto">
          <a:xfrm>
            <a:off x="3924300" y="2492375"/>
            <a:ext cx="790575" cy="360363"/>
          </a:xfrm>
          <a:prstGeom prst="ellipse">
            <a:avLst/>
          </a:prstGeom>
          <a:noFill/>
          <a:ln w="349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20589" name="Oval 109"/>
          <p:cNvSpPr>
            <a:spLocks noChangeArrowheads="1"/>
          </p:cNvSpPr>
          <p:nvPr/>
        </p:nvSpPr>
        <p:spPr bwMode="auto">
          <a:xfrm>
            <a:off x="1116013" y="4508500"/>
            <a:ext cx="790575" cy="360363"/>
          </a:xfrm>
          <a:prstGeom prst="ellipse">
            <a:avLst/>
          </a:prstGeom>
          <a:noFill/>
          <a:ln w="349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20590" name="Oval 110"/>
          <p:cNvSpPr>
            <a:spLocks noChangeArrowheads="1"/>
          </p:cNvSpPr>
          <p:nvPr/>
        </p:nvSpPr>
        <p:spPr bwMode="auto">
          <a:xfrm>
            <a:off x="4356100" y="4652963"/>
            <a:ext cx="790575" cy="360362"/>
          </a:xfrm>
          <a:prstGeom prst="ellipse">
            <a:avLst/>
          </a:prstGeom>
          <a:noFill/>
          <a:ln w="34925" algn="ctr">
            <a:solidFill>
              <a:srgbClr val="FF0000"/>
            </a:solidFill>
            <a:round/>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5110" name="Text Box 111"/>
          <p:cNvSpPr txBox="1">
            <a:spLocks noChangeArrowheads="1"/>
          </p:cNvSpPr>
          <p:nvPr/>
        </p:nvSpPr>
        <p:spPr bwMode="auto">
          <a:xfrm>
            <a:off x="6381750" y="5272088"/>
            <a:ext cx="112871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r>
              <a:rPr lang="en-US" altLang="zh-CN" sz="1600">
                <a:solidFill>
                  <a:srgbClr val="DDDDDD"/>
                </a:solidFill>
                <a:latin typeface="Arial" panose="020B0604020202020204" pitchFamily="34" charset="0"/>
              </a:rPr>
              <a:t>1    34+R2</a:t>
            </a:r>
          </a:p>
        </p:txBody>
      </p:sp>
    </p:spTree>
    <p:extLst>
      <p:ext uri="{BB962C8B-B14F-4D97-AF65-F5344CB8AC3E}">
        <p14:creationId xmlns:p14="http://schemas.microsoft.com/office/powerpoint/2010/main" val="1581458435"/>
      </p:ext>
    </p:extLst>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58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058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58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5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87" grpId="0" animBg="1"/>
      <p:bldP spid="20588" grpId="0" animBg="1"/>
      <p:bldP spid="20589" grpId="0" animBg="1"/>
      <p:bldP spid="2059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4578" name="Rectangle 2"/>
          <p:cNvSpPr>
            <a:spLocks noGrp="1" noRot="1" noChangeArrowheads="1"/>
          </p:cNvSpPr>
          <p:nvPr>
            <p:ph type="title"/>
          </p:nvPr>
        </p:nvSpPr>
        <p:spPr>
          <a:xfrm>
            <a:off x="1331913" y="0"/>
            <a:ext cx="7488237" cy="1125538"/>
          </a:xfrm>
        </p:spPr>
        <p:txBody>
          <a:bodyPr/>
          <a:lstStyle/>
          <a:p>
            <a:pPr eaLnBrk="1" hangingPunct="1"/>
            <a:r>
              <a:rPr lang="en-US" altLang="zh-CN" sz="4000">
                <a:latin typeface="Arial"/>
              </a:rPr>
              <a:t>Dynamic Hardware Prediction</a:t>
            </a:r>
            <a:br>
              <a:rPr lang="en-US" altLang="zh-CN" sz="4000"/>
            </a:br>
            <a:r>
              <a:rPr lang="en-US" altLang="zh-CN" sz="4000">
                <a:latin typeface="Arial"/>
              </a:rPr>
              <a:t>--reducing branch costs</a:t>
            </a:r>
          </a:p>
        </p:txBody>
      </p:sp>
      <p:sp>
        <p:nvSpPr>
          <p:cNvPr id="24579" name="Rectangle 3"/>
          <p:cNvSpPr>
            <a:spLocks noGrp="1" noRot="1" noChangeArrowheads="1"/>
          </p:cNvSpPr>
          <p:nvPr>
            <p:ph idx="1"/>
          </p:nvPr>
        </p:nvSpPr>
        <p:spPr>
          <a:xfrm>
            <a:off x="214313" y="1638300"/>
            <a:ext cx="8642350" cy="4719638"/>
          </a:xfrm>
        </p:spPr>
        <p:txBody>
          <a:bodyPr/>
          <a:lstStyle/>
          <a:p>
            <a:pPr marL="609600" indent="-609600" eaLnBrk="1" hangingPunct="1">
              <a:buFontTx/>
              <a:buAutoNum type="arabicPeriod"/>
            </a:pPr>
            <a:r>
              <a:rPr lang="en-US" altLang="en-US" sz="3200">
                <a:latin typeface="Arial" panose="030F0702030302020204" pitchFamily="66" charset="0"/>
              </a:rPr>
              <a:t>1-bit Branch-Prediction Buffer</a:t>
            </a:r>
          </a:p>
          <a:p>
            <a:pPr marL="609600" indent="-609600" eaLnBrk="1" hangingPunct="1">
              <a:buFontTx/>
              <a:buAutoNum type="arabicPeriod"/>
            </a:pPr>
            <a:r>
              <a:rPr lang="en-US" altLang="en-US" sz="3200">
                <a:latin typeface="Arial" panose="030F0702030302020204" pitchFamily="66" charset="0"/>
              </a:rPr>
              <a:t>2-bit Branch-Prediction Buffer</a:t>
            </a:r>
          </a:p>
          <a:p>
            <a:pPr marL="609600" indent="-609600" eaLnBrk="1" hangingPunct="1">
              <a:buFontTx/>
              <a:buAutoNum type="arabicPeriod"/>
            </a:pPr>
            <a:r>
              <a:rPr lang="en-US" altLang="en-US" sz="3200">
                <a:latin typeface="Arial" panose="030F0702030302020204" pitchFamily="66" charset="0"/>
              </a:rPr>
              <a:t>Correlating Branch Prediction Buffer</a:t>
            </a:r>
          </a:p>
          <a:p>
            <a:pPr marL="609600" indent="-609600" eaLnBrk="1" hangingPunct="1">
              <a:buFontTx/>
              <a:buAutoNum type="arabicPeriod"/>
            </a:pPr>
            <a:r>
              <a:rPr lang="en-US" altLang="en-US" sz="3200">
                <a:latin typeface="Arial" panose="030F0702030302020204" pitchFamily="66" charset="0"/>
              </a:rPr>
              <a:t>Tournament Branch Predictor</a:t>
            </a:r>
          </a:p>
          <a:p>
            <a:pPr marL="609600" indent="-609600" eaLnBrk="1" hangingPunct="1">
              <a:buFontTx/>
              <a:buAutoNum type="arabicPeriod"/>
            </a:pPr>
            <a:r>
              <a:rPr lang="en-US" altLang="en-US" sz="3200">
                <a:latin typeface="Arial" panose="030F0702030302020204" pitchFamily="66" charset="0"/>
              </a:rPr>
              <a:t>Branch Target Buffer</a:t>
            </a:r>
          </a:p>
          <a:p>
            <a:pPr marL="609600" indent="-609600" eaLnBrk="1" hangingPunct="1">
              <a:buFontTx/>
              <a:buAutoNum type="arabicPeriod"/>
            </a:pPr>
            <a:r>
              <a:rPr lang="en-US" altLang="en-US" sz="3200">
                <a:latin typeface="Arial" panose="030F0702030302020204" pitchFamily="66" charset="0"/>
              </a:rPr>
              <a:t>Integrated Instruction Fetch Units</a:t>
            </a:r>
          </a:p>
          <a:p>
            <a:pPr marL="609600" indent="-609600" eaLnBrk="1" hangingPunct="1">
              <a:buFontTx/>
              <a:buAutoNum type="arabicPeriod"/>
            </a:pPr>
            <a:r>
              <a:rPr lang="en-US" altLang="en-US" sz="3200">
                <a:latin typeface="Arial" panose="030F0702030302020204" pitchFamily="66" charset="0"/>
              </a:rPr>
              <a:t>Return Address Predictors</a:t>
            </a:r>
            <a:endParaRPr lang="en-US" altLang="zh-CN" sz="3200"/>
          </a:p>
        </p:txBody>
      </p:sp>
    </p:spTree>
  </p:cSld>
  <p:clrMapOvr>
    <a:masterClrMapping/>
  </p:clrMapOvr>
  <p:transition spd="slow">
    <p:pull dir="ru"/>
  </p:transition>
</p:sld>
</file>

<file path=ppt/slides/slide6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10"/>
          <p:cNvSpPr>
            <a:spLocks noGrp="1" noRot="1" noChangeArrowheads="1"/>
          </p:cNvSpPr>
          <p:nvPr>
            <p:ph type="title"/>
          </p:nvPr>
        </p:nvSpPr>
        <p:spPr>
          <a:xfrm>
            <a:off x="1258888" y="0"/>
            <a:ext cx="7142162" cy="762000"/>
          </a:xfrm>
          <a:noFill/>
        </p:spPr>
        <p:txBody>
          <a:bodyPr lIns="90487" tIns="44450" rIns="90487" bIns="44450"/>
          <a:lstStyle/>
          <a:p>
            <a:pPr eaLnBrk="1" hangingPunct="1"/>
            <a:r>
              <a:rPr lang="en-US" altLang="zh-CN" sz="4000">
                <a:latin typeface="Arial"/>
              </a:rPr>
              <a:t>Tomasulo With Reorder buffer:</a:t>
            </a:r>
          </a:p>
        </p:txBody>
      </p:sp>
      <p:grpSp>
        <p:nvGrpSpPr>
          <p:cNvPr id="47107" name="Group 2"/>
          <p:cNvGrpSpPr>
            <a:grpSpLocks/>
          </p:cNvGrpSpPr>
          <p:nvPr/>
        </p:nvGrpSpPr>
        <p:grpSpPr bwMode="auto">
          <a:xfrm>
            <a:off x="3505200" y="4800600"/>
            <a:ext cx="2514600" cy="457200"/>
            <a:chOff x="2064" y="2928"/>
            <a:chExt cx="1584" cy="256"/>
          </a:xfrm>
        </p:grpSpPr>
        <p:sp>
          <p:nvSpPr>
            <p:cNvPr id="47214" name="Rectangle 3"/>
            <p:cNvSpPr>
              <a:spLocks noChangeArrowheads="1"/>
            </p:cNvSpPr>
            <p:nvPr/>
          </p:nvSpPr>
          <p:spPr bwMode="auto">
            <a:xfrm>
              <a:off x="2064" y="2928"/>
              <a:ext cx="1584"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800" b="1">
                <a:latin typeface="Courier New" panose="02070309020205020404" pitchFamily="49" charset="0"/>
              </a:endParaRPr>
            </a:p>
          </p:txBody>
        </p:sp>
        <p:sp>
          <p:nvSpPr>
            <p:cNvPr id="47215" name="Rectangle 4"/>
            <p:cNvSpPr>
              <a:spLocks noChangeArrowheads="1"/>
            </p:cNvSpPr>
            <p:nvPr/>
          </p:nvSpPr>
          <p:spPr bwMode="auto">
            <a:xfrm>
              <a:off x="2064" y="3056"/>
              <a:ext cx="1584"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7216" name="Rectangle 5"/>
            <p:cNvSpPr>
              <a:spLocks noChangeArrowheads="1"/>
            </p:cNvSpPr>
            <p:nvPr/>
          </p:nvSpPr>
          <p:spPr bwMode="auto">
            <a:xfrm>
              <a:off x="2283" y="2928"/>
              <a:ext cx="425"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sp>
        <p:nvSpPr>
          <p:cNvPr id="47108" name="Rectangle 6"/>
          <p:cNvSpPr>
            <a:spLocks noChangeArrowheads="1"/>
          </p:cNvSpPr>
          <p:nvPr/>
        </p:nvSpPr>
        <p:spPr bwMode="auto">
          <a:xfrm>
            <a:off x="304800" y="4648200"/>
            <a:ext cx="2590800" cy="2032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70309020205020404" pitchFamily="49" charset="0"/>
              </a:rPr>
              <a:t>4 </a:t>
            </a:r>
            <a:r>
              <a:rPr lang="en-US" altLang="zh-CN" sz="1800" b="1">
                <a:latin typeface="Arial" panose="02070309020205020404" pitchFamily="49" charset="0"/>
              </a:rPr>
              <a:t>SUBD</a:t>
            </a:r>
            <a:r>
              <a:rPr lang="en-US" altLang="zh-CN" sz="1600" b="1">
                <a:latin typeface="Arial" panose="02070309020205020404" pitchFamily="49" charset="0"/>
              </a:rPr>
              <a:t> </a:t>
            </a:r>
            <a:r>
              <a:rPr lang="en-US" altLang="zh-CN" sz="1400" b="1">
                <a:solidFill>
                  <a:srgbClr val="9900CC"/>
                </a:solidFill>
                <a:latin typeface="Arial" panose="02070309020205020404" pitchFamily="49" charset="0"/>
              </a:rPr>
              <a:t>M[45+R3]</a:t>
            </a:r>
            <a:r>
              <a:rPr lang="en-US" altLang="zh-CN" sz="1600" b="1">
                <a:solidFill>
                  <a:srgbClr val="FF0000"/>
                </a:solidFill>
                <a:latin typeface="Arial" panose="02070309020205020404" pitchFamily="49" charset="0"/>
              </a:rPr>
              <a:t>,M[34+R2]</a:t>
            </a:r>
          </a:p>
        </p:txBody>
      </p:sp>
      <p:sp>
        <p:nvSpPr>
          <p:cNvPr id="47109" name="Rectangle 7"/>
          <p:cNvSpPr>
            <a:spLocks noChangeArrowheads="1"/>
          </p:cNvSpPr>
          <p:nvPr/>
        </p:nvSpPr>
        <p:spPr bwMode="auto">
          <a:xfrm>
            <a:off x="304800" y="4851400"/>
            <a:ext cx="2590800" cy="2032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7110" name="Rectangle 8"/>
          <p:cNvSpPr>
            <a:spLocks noChangeArrowheads="1"/>
          </p:cNvSpPr>
          <p:nvPr/>
        </p:nvSpPr>
        <p:spPr bwMode="auto">
          <a:xfrm>
            <a:off x="304800" y="5054600"/>
            <a:ext cx="2590800" cy="2032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7111" name="Rectangle 9"/>
          <p:cNvSpPr>
            <a:spLocks noChangeArrowheads="1"/>
          </p:cNvSpPr>
          <p:nvPr/>
        </p:nvSpPr>
        <p:spPr bwMode="auto">
          <a:xfrm>
            <a:off x="661988" y="4648200"/>
            <a:ext cx="633412" cy="609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7112" name="Line 11"/>
          <p:cNvSpPr>
            <a:spLocks noChangeShapeType="1"/>
          </p:cNvSpPr>
          <p:nvPr/>
        </p:nvSpPr>
        <p:spPr bwMode="auto">
          <a:xfrm>
            <a:off x="304800" y="6477000"/>
            <a:ext cx="85344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13" name="Text Box 12"/>
          <p:cNvSpPr txBox="1">
            <a:spLocks noChangeArrowheads="1"/>
          </p:cNvSpPr>
          <p:nvPr/>
        </p:nvSpPr>
        <p:spPr bwMode="auto">
          <a:xfrm>
            <a:off x="6526213" y="3743325"/>
            <a:ext cx="1049337"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To</a:t>
            </a:r>
          </a:p>
          <a:p>
            <a:pPr algn="ctr">
              <a:lnSpc>
                <a:spcPct val="70000"/>
              </a:lnSpc>
              <a:spcBef>
                <a:spcPct val="0"/>
              </a:spcBef>
              <a:buClrTx/>
              <a:buSzTx/>
              <a:buFontTx/>
              <a:buNone/>
            </a:pPr>
            <a:r>
              <a:rPr lang="en-US" altLang="zh-CN" sz="1800" b="1">
                <a:latin typeface="Arial" panose="030F0702030302020204" pitchFamily="66" charset="0"/>
              </a:rPr>
              <a:t>Memory</a:t>
            </a:r>
          </a:p>
        </p:txBody>
      </p:sp>
      <p:sp>
        <p:nvSpPr>
          <p:cNvPr id="47114" name="Rectangle 13"/>
          <p:cNvSpPr>
            <a:spLocks noChangeArrowheads="1"/>
          </p:cNvSpPr>
          <p:nvPr/>
        </p:nvSpPr>
        <p:spPr bwMode="auto">
          <a:xfrm>
            <a:off x="1181100" y="5791200"/>
            <a:ext cx="1066800" cy="304800"/>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FP adders</a:t>
            </a:r>
          </a:p>
        </p:txBody>
      </p:sp>
      <p:sp>
        <p:nvSpPr>
          <p:cNvPr id="47115" name="Rectangle 14"/>
          <p:cNvSpPr>
            <a:spLocks noChangeArrowheads="1"/>
          </p:cNvSpPr>
          <p:nvPr/>
        </p:nvSpPr>
        <p:spPr bwMode="auto">
          <a:xfrm>
            <a:off x="4252913" y="5791200"/>
            <a:ext cx="1447800" cy="304800"/>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FP multipliers</a:t>
            </a:r>
          </a:p>
        </p:txBody>
      </p:sp>
      <p:sp>
        <p:nvSpPr>
          <p:cNvPr id="47116" name="Line 15"/>
          <p:cNvSpPr>
            <a:spLocks noChangeShapeType="1"/>
          </p:cNvSpPr>
          <p:nvPr/>
        </p:nvSpPr>
        <p:spPr bwMode="auto">
          <a:xfrm>
            <a:off x="1357313" y="52578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17" name="Line 16"/>
          <p:cNvSpPr>
            <a:spLocks noChangeShapeType="1"/>
          </p:cNvSpPr>
          <p:nvPr/>
        </p:nvSpPr>
        <p:spPr bwMode="auto">
          <a:xfrm>
            <a:off x="2043113" y="52578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18" name="Line 17"/>
          <p:cNvSpPr>
            <a:spLocks noChangeShapeType="1"/>
          </p:cNvSpPr>
          <p:nvPr/>
        </p:nvSpPr>
        <p:spPr bwMode="auto">
          <a:xfrm>
            <a:off x="4481513" y="5181600"/>
            <a:ext cx="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19" name="Line 18"/>
          <p:cNvSpPr>
            <a:spLocks noChangeShapeType="1"/>
          </p:cNvSpPr>
          <p:nvPr/>
        </p:nvSpPr>
        <p:spPr bwMode="auto">
          <a:xfrm>
            <a:off x="5395913" y="5181600"/>
            <a:ext cx="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0" name="Text Box 19"/>
          <p:cNvSpPr txBox="1">
            <a:spLocks noChangeArrowheads="1"/>
          </p:cNvSpPr>
          <p:nvPr/>
        </p:nvSpPr>
        <p:spPr bwMode="auto">
          <a:xfrm>
            <a:off x="2655888" y="5284788"/>
            <a:ext cx="1555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Reservation </a:t>
            </a:r>
          </a:p>
          <a:p>
            <a:pPr algn="ctr">
              <a:spcBef>
                <a:spcPct val="0"/>
              </a:spcBef>
              <a:buClrTx/>
              <a:buSzTx/>
              <a:buFontTx/>
              <a:buNone/>
            </a:pPr>
            <a:r>
              <a:rPr lang="en-US" altLang="zh-CN" sz="1800" b="1">
                <a:latin typeface="Arial" panose="030F0702030302020204" pitchFamily="66" charset="0"/>
              </a:rPr>
              <a:t>Stations</a:t>
            </a:r>
          </a:p>
        </p:txBody>
      </p:sp>
      <p:sp>
        <p:nvSpPr>
          <p:cNvPr id="47121" name="Line 20"/>
          <p:cNvSpPr>
            <a:spLocks noChangeShapeType="1"/>
          </p:cNvSpPr>
          <p:nvPr/>
        </p:nvSpPr>
        <p:spPr bwMode="auto">
          <a:xfrm flipV="1">
            <a:off x="2514600" y="5257800"/>
            <a:ext cx="0" cy="12192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2" name="Line 21"/>
          <p:cNvSpPr>
            <a:spLocks noChangeShapeType="1"/>
          </p:cNvSpPr>
          <p:nvPr/>
        </p:nvSpPr>
        <p:spPr bwMode="auto">
          <a:xfrm flipV="1">
            <a:off x="5867400" y="5181600"/>
            <a:ext cx="0" cy="12954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3" name="Text Box 22"/>
          <p:cNvSpPr txBox="1">
            <a:spLocks noChangeArrowheads="1"/>
          </p:cNvSpPr>
          <p:nvPr/>
        </p:nvSpPr>
        <p:spPr bwMode="auto">
          <a:xfrm>
            <a:off x="228600" y="914400"/>
            <a:ext cx="8794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FP Op</a:t>
            </a:r>
          </a:p>
          <a:p>
            <a:pPr algn="ctr">
              <a:spcBef>
                <a:spcPct val="0"/>
              </a:spcBef>
              <a:buClrTx/>
              <a:buSzTx/>
              <a:buFontTx/>
              <a:buNone/>
            </a:pPr>
            <a:r>
              <a:rPr lang="en-US" altLang="zh-CN" sz="1800" b="1">
                <a:latin typeface="Arial" panose="030F0702030302020204" pitchFamily="66" charset="0"/>
              </a:rPr>
              <a:t>Queue</a:t>
            </a:r>
          </a:p>
        </p:txBody>
      </p:sp>
      <p:grpSp>
        <p:nvGrpSpPr>
          <p:cNvPr id="47124" name="Group 23"/>
          <p:cNvGrpSpPr>
            <a:grpSpLocks/>
          </p:cNvGrpSpPr>
          <p:nvPr/>
        </p:nvGrpSpPr>
        <p:grpSpPr bwMode="auto">
          <a:xfrm>
            <a:off x="3505200" y="3505200"/>
            <a:ext cx="2209800" cy="812800"/>
            <a:chOff x="3456" y="1200"/>
            <a:chExt cx="1392" cy="512"/>
          </a:xfrm>
        </p:grpSpPr>
        <p:sp>
          <p:nvSpPr>
            <p:cNvPr id="47210" name="Rectangle 24"/>
            <p:cNvSpPr>
              <a:spLocks noChangeArrowheads="1"/>
            </p:cNvSpPr>
            <p:nvPr/>
          </p:nvSpPr>
          <p:spPr bwMode="auto">
            <a:xfrm>
              <a:off x="3456" y="1200"/>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7211" name="Rectangle 25"/>
            <p:cNvSpPr>
              <a:spLocks noChangeArrowheads="1"/>
            </p:cNvSpPr>
            <p:nvPr/>
          </p:nvSpPr>
          <p:spPr bwMode="auto">
            <a:xfrm>
              <a:off x="3456" y="1328"/>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7212" name="Rectangle 26"/>
            <p:cNvSpPr>
              <a:spLocks noChangeArrowheads="1"/>
            </p:cNvSpPr>
            <p:nvPr/>
          </p:nvSpPr>
          <p:spPr bwMode="auto">
            <a:xfrm>
              <a:off x="3456" y="1456"/>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7213" name="Rectangle 27"/>
            <p:cNvSpPr>
              <a:spLocks noChangeArrowheads="1"/>
            </p:cNvSpPr>
            <p:nvPr/>
          </p:nvSpPr>
          <p:spPr bwMode="auto">
            <a:xfrm>
              <a:off x="3456" y="1584"/>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sp>
        <p:nvSpPr>
          <p:cNvPr id="47125" name="Freeform 28"/>
          <p:cNvSpPr>
            <a:spLocks/>
          </p:cNvSpPr>
          <p:nvPr/>
        </p:nvSpPr>
        <p:spPr bwMode="auto">
          <a:xfrm>
            <a:off x="4953000" y="3276600"/>
            <a:ext cx="2057400" cy="533400"/>
          </a:xfrm>
          <a:custGeom>
            <a:avLst/>
            <a:gdLst>
              <a:gd name="T0" fmla="*/ 0 w 1296"/>
              <a:gd name="T1" fmla="*/ 0 h 480"/>
              <a:gd name="T2" fmla="*/ 2147483646 w 1296"/>
              <a:gd name="T3" fmla="*/ 0 h 480"/>
              <a:gd name="T4" fmla="*/ 2147483646 w 1296"/>
              <a:gd name="T5" fmla="*/ 2147483646 h 480"/>
              <a:gd name="T6" fmla="*/ 0 60000 65536"/>
              <a:gd name="T7" fmla="*/ 0 60000 65536"/>
              <a:gd name="T8" fmla="*/ 0 60000 65536"/>
              <a:gd name="T9" fmla="*/ 0 w 1296"/>
              <a:gd name="T10" fmla="*/ 0 h 480"/>
              <a:gd name="T11" fmla="*/ 1296 w 1296"/>
              <a:gd name="T12" fmla="*/ 480 h 480"/>
            </a:gdLst>
            <a:ahLst/>
            <a:cxnLst>
              <a:cxn ang="T6">
                <a:pos x="T0" y="T1"/>
              </a:cxn>
              <a:cxn ang="T7">
                <a:pos x="T2" y="T3"/>
              </a:cxn>
              <a:cxn ang="T8">
                <a:pos x="T4" y="T5"/>
              </a:cxn>
            </a:cxnLst>
            <a:rect l="T9" t="T10" r="T11" b="T12"/>
            <a:pathLst>
              <a:path w="1296" h="480">
                <a:moveTo>
                  <a:pt x="0" y="0"/>
                </a:moveTo>
                <a:lnTo>
                  <a:pt x="1296" y="0"/>
                </a:lnTo>
                <a:lnTo>
                  <a:pt x="1296" y="480"/>
                </a:lnTo>
              </a:path>
            </a:pathLst>
          </a:custGeom>
          <a:noFill/>
          <a:ln w="76200">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126" name="Text Box 29"/>
          <p:cNvSpPr txBox="1">
            <a:spLocks noChangeArrowheads="1"/>
          </p:cNvSpPr>
          <p:nvPr/>
        </p:nvSpPr>
        <p:spPr bwMode="auto">
          <a:xfrm>
            <a:off x="7391400" y="990600"/>
            <a:ext cx="660400" cy="219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lnSpc>
                <a:spcPct val="90000"/>
              </a:lnSpc>
              <a:spcBef>
                <a:spcPct val="0"/>
              </a:spcBef>
              <a:buClrTx/>
              <a:buSzTx/>
              <a:buFontTx/>
              <a:buNone/>
            </a:pPr>
            <a:r>
              <a:rPr lang="en-US" altLang="zh-CN" sz="1400" b="1">
                <a:solidFill>
                  <a:srgbClr val="FF0000"/>
                </a:solidFill>
                <a:latin typeface="Arial" panose="030F0702030302020204" pitchFamily="66" charset="0"/>
              </a:rPr>
              <a:t>ROB7</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ROB6</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ROB5</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ROB4</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ROB3</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ROB2</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ROB1</a:t>
            </a:r>
          </a:p>
        </p:txBody>
      </p:sp>
      <p:sp>
        <p:nvSpPr>
          <p:cNvPr id="47127" name="Line 30"/>
          <p:cNvSpPr>
            <a:spLocks noChangeShapeType="1"/>
          </p:cNvSpPr>
          <p:nvPr/>
        </p:nvSpPr>
        <p:spPr bwMode="auto">
          <a:xfrm>
            <a:off x="4953000" y="3124200"/>
            <a:ext cx="0" cy="3810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28" name="Text Box 31"/>
          <p:cNvSpPr txBox="1">
            <a:spLocks noChangeArrowheads="1"/>
          </p:cNvSpPr>
          <p:nvPr/>
        </p:nvSpPr>
        <p:spPr bwMode="auto">
          <a:xfrm>
            <a:off x="6858000" y="609600"/>
            <a:ext cx="8461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Done?</a:t>
            </a:r>
          </a:p>
        </p:txBody>
      </p:sp>
      <p:sp>
        <p:nvSpPr>
          <p:cNvPr id="47129" name="Freeform 32"/>
          <p:cNvSpPr>
            <a:spLocks/>
          </p:cNvSpPr>
          <p:nvPr/>
        </p:nvSpPr>
        <p:spPr bwMode="auto">
          <a:xfrm>
            <a:off x="7467600" y="2209800"/>
            <a:ext cx="609600" cy="4267200"/>
          </a:xfrm>
          <a:custGeom>
            <a:avLst/>
            <a:gdLst>
              <a:gd name="T0" fmla="*/ 2147483646 w 576"/>
              <a:gd name="T1" fmla="*/ 2147483646 h 2832"/>
              <a:gd name="T2" fmla="*/ 2147483646 w 576"/>
              <a:gd name="T3" fmla="*/ 0 h 2832"/>
              <a:gd name="T4" fmla="*/ 0 w 576"/>
              <a:gd name="T5" fmla="*/ 0 h 2832"/>
              <a:gd name="T6" fmla="*/ 0 60000 65536"/>
              <a:gd name="T7" fmla="*/ 0 60000 65536"/>
              <a:gd name="T8" fmla="*/ 0 60000 65536"/>
              <a:gd name="T9" fmla="*/ 0 w 576"/>
              <a:gd name="T10" fmla="*/ 0 h 2832"/>
              <a:gd name="T11" fmla="*/ 576 w 576"/>
              <a:gd name="T12" fmla="*/ 2832 h 2832"/>
            </a:gdLst>
            <a:ahLst/>
            <a:cxnLst>
              <a:cxn ang="T6">
                <a:pos x="T0" y="T1"/>
              </a:cxn>
              <a:cxn ang="T7">
                <a:pos x="T2" y="T3"/>
              </a:cxn>
              <a:cxn ang="T8">
                <a:pos x="T4" y="T5"/>
              </a:cxn>
            </a:cxnLst>
            <a:rect l="T9" t="T10" r="T11" b="T12"/>
            <a:pathLst>
              <a:path w="576" h="2832">
                <a:moveTo>
                  <a:pt x="576" y="2832"/>
                </a:moveTo>
                <a:lnTo>
                  <a:pt x="576" y="0"/>
                </a:lnTo>
                <a:lnTo>
                  <a:pt x="0" y="0"/>
                </a:lnTo>
              </a:path>
            </a:pathLst>
          </a:custGeom>
          <a:noFill/>
          <a:ln w="76200">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130" name="Line 33"/>
          <p:cNvSpPr>
            <a:spLocks noChangeShapeType="1"/>
          </p:cNvSpPr>
          <p:nvPr/>
        </p:nvSpPr>
        <p:spPr bwMode="auto">
          <a:xfrm flipH="1">
            <a:off x="4953000" y="6096000"/>
            <a:ext cx="0" cy="4572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31" name="Line 34"/>
          <p:cNvSpPr>
            <a:spLocks noChangeShapeType="1"/>
          </p:cNvSpPr>
          <p:nvPr/>
        </p:nvSpPr>
        <p:spPr bwMode="auto">
          <a:xfrm flipH="1">
            <a:off x="1716088" y="6091238"/>
            <a:ext cx="7937" cy="401637"/>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32" name="Text Box 35"/>
          <p:cNvSpPr txBox="1">
            <a:spLocks noChangeArrowheads="1"/>
          </p:cNvSpPr>
          <p:nvPr/>
        </p:nvSpPr>
        <p:spPr bwMode="auto">
          <a:xfrm>
            <a:off x="130175" y="4283075"/>
            <a:ext cx="696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Dest</a:t>
            </a:r>
          </a:p>
        </p:txBody>
      </p:sp>
      <p:sp>
        <p:nvSpPr>
          <p:cNvPr id="47133" name="Text Box 36"/>
          <p:cNvSpPr txBox="1">
            <a:spLocks noChangeArrowheads="1"/>
          </p:cNvSpPr>
          <p:nvPr/>
        </p:nvSpPr>
        <p:spPr bwMode="auto">
          <a:xfrm>
            <a:off x="3352800" y="4419600"/>
            <a:ext cx="696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Dest</a:t>
            </a:r>
          </a:p>
        </p:txBody>
      </p:sp>
      <p:sp>
        <p:nvSpPr>
          <p:cNvPr id="47134" name="AutoShape 37"/>
          <p:cNvSpPr>
            <a:spLocks noChangeArrowheads="1"/>
          </p:cNvSpPr>
          <p:nvPr/>
        </p:nvSpPr>
        <p:spPr bwMode="auto">
          <a:xfrm flipV="1">
            <a:off x="8426450" y="1371600"/>
            <a:ext cx="457200" cy="1143000"/>
          </a:xfrm>
          <a:prstGeom prst="upArrow">
            <a:avLst>
              <a:gd name="adj1" fmla="val 50000"/>
              <a:gd name="adj2" fmla="val 62500"/>
            </a:avLst>
          </a:prstGeom>
          <a:solidFill>
            <a:schemeClr val="accent2"/>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7135" name="Text Box 38"/>
          <p:cNvSpPr txBox="1">
            <a:spLocks noChangeArrowheads="1"/>
          </p:cNvSpPr>
          <p:nvPr/>
        </p:nvSpPr>
        <p:spPr bwMode="auto">
          <a:xfrm>
            <a:off x="8199438" y="2590800"/>
            <a:ext cx="9112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Oldest</a:t>
            </a:r>
          </a:p>
        </p:txBody>
      </p:sp>
      <p:sp>
        <p:nvSpPr>
          <p:cNvPr id="47136" name="Text Box 39"/>
          <p:cNvSpPr txBox="1">
            <a:spLocks noChangeArrowheads="1"/>
          </p:cNvSpPr>
          <p:nvPr/>
        </p:nvSpPr>
        <p:spPr bwMode="auto">
          <a:xfrm>
            <a:off x="8153400" y="990600"/>
            <a:ext cx="1003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Newest</a:t>
            </a:r>
          </a:p>
        </p:txBody>
      </p:sp>
      <p:grpSp>
        <p:nvGrpSpPr>
          <p:cNvPr id="47137" name="Group 40"/>
          <p:cNvGrpSpPr>
            <a:grpSpLocks/>
          </p:cNvGrpSpPr>
          <p:nvPr/>
        </p:nvGrpSpPr>
        <p:grpSpPr bwMode="auto">
          <a:xfrm rot="-5400000">
            <a:off x="1295400" y="560388"/>
            <a:ext cx="914400" cy="1219200"/>
            <a:chOff x="1872" y="1584"/>
            <a:chExt cx="576" cy="864"/>
          </a:xfrm>
        </p:grpSpPr>
        <p:sp>
          <p:nvSpPr>
            <p:cNvPr id="47204" name="Rectangle 41"/>
            <p:cNvSpPr>
              <a:spLocks noChangeArrowheads="1"/>
            </p:cNvSpPr>
            <p:nvPr/>
          </p:nvSpPr>
          <p:spPr bwMode="auto">
            <a:xfrm>
              <a:off x="1872" y="1584"/>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7205" name="Rectangle 42"/>
            <p:cNvSpPr>
              <a:spLocks noChangeArrowheads="1"/>
            </p:cNvSpPr>
            <p:nvPr/>
          </p:nvSpPr>
          <p:spPr bwMode="auto">
            <a:xfrm>
              <a:off x="1872" y="1728"/>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7206" name="Rectangle 43"/>
            <p:cNvSpPr>
              <a:spLocks noChangeArrowheads="1"/>
            </p:cNvSpPr>
            <p:nvPr/>
          </p:nvSpPr>
          <p:spPr bwMode="auto">
            <a:xfrm>
              <a:off x="1872" y="1872"/>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7207" name="Rectangle 44"/>
            <p:cNvSpPr>
              <a:spLocks noChangeArrowheads="1"/>
            </p:cNvSpPr>
            <p:nvPr/>
          </p:nvSpPr>
          <p:spPr bwMode="auto">
            <a:xfrm>
              <a:off x="1872" y="2016"/>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7208" name="Rectangle 45"/>
            <p:cNvSpPr>
              <a:spLocks noChangeArrowheads="1"/>
            </p:cNvSpPr>
            <p:nvPr/>
          </p:nvSpPr>
          <p:spPr bwMode="auto">
            <a:xfrm>
              <a:off x="1872" y="2160"/>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7209" name="Rectangle 46"/>
            <p:cNvSpPr>
              <a:spLocks noChangeArrowheads="1"/>
            </p:cNvSpPr>
            <p:nvPr/>
          </p:nvSpPr>
          <p:spPr bwMode="auto">
            <a:xfrm>
              <a:off x="1872" y="2304"/>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sp>
        <p:nvSpPr>
          <p:cNvPr id="47138" name="Text Box 47"/>
          <p:cNvSpPr txBox="1">
            <a:spLocks noChangeArrowheads="1"/>
          </p:cNvSpPr>
          <p:nvPr/>
        </p:nvSpPr>
        <p:spPr bwMode="auto">
          <a:xfrm>
            <a:off x="6559550" y="4384675"/>
            <a:ext cx="104933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from </a:t>
            </a:r>
          </a:p>
          <a:p>
            <a:pPr algn="ctr">
              <a:lnSpc>
                <a:spcPct val="70000"/>
              </a:lnSpc>
              <a:spcBef>
                <a:spcPct val="0"/>
              </a:spcBef>
              <a:buClrTx/>
              <a:buSzTx/>
              <a:buFontTx/>
              <a:buNone/>
            </a:pPr>
            <a:r>
              <a:rPr lang="en-US" altLang="zh-CN" sz="1800" b="1">
                <a:latin typeface="Arial" panose="030F0702030302020204" pitchFamily="66" charset="0"/>
              </a:rPr>
              <a:t>Memory</a:t>
            </a:r>
          </a:p>
        </p:txBody>
      </p:sp>
      <p:sp>
        <p:nvSpPr>
          <p:cNvPr id="47139" name="Line 48"/>
          <p:cNvSpPr>
            <a:spLocks noChangeShapeType="1"/>
          </p:cNvSpPr>
          <p:nvPr/>
        </p:nvSpPr>
        <p:spPr bwMode="auto">
          <a:xfrm>
            <a:off x="7010400" y="4953000"/>
            <a:ext cx="0" cy="3810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40" name="Text Box 49"/>
          <p:cNvSpPr txBox="1">
            <a:spLocks noChangeArrowheads="1"/>
          </p:cNvSpPr>
          <p:nvPr/>
        </p:nvSpPr>
        <p:spPr bwMode="auto">
          <a:xfrm>
            <a:off x="6248400" y="5029200"/>
            <a:ext cx="696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Dest</a:t>
            </a:r>
          </a:p>
        </p:txBody>
      </p:sp>
      <p:sp>
        <p:nvSpPr>
          <p:cNvPr id="47141" name="Text Box 50"/>
          <p:cNvSpPr txBox="1">
            <a:spLocks noChangeArrowheads="1"/>
          </p:cNvSpPr>
          <p:nvPr/>
        </p:nvSpPr>
        <p:spPr bwMode="auto">
          <a:xfrm>
            <a:off x="533400" y="1905000"/>
            <a:ext cx="2841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800" b="1">
                <a:latin typeface="Arial" panose="030F0702030302020204" pitchFamily="66" charset="0"/>
              </a:rPr>
              <a:t>Reorder Buffer</a:t>
            </a:r>
            <a:endParaRPr lang="en-US" altLang="zh-CN" sz="1800" b="1">
              <a:latin typeface="Comic Sans MS" panose="030F0702030302020204" pitchFamily="66" charset="0"/>
            </a:endParaRPr>
          </a:p>
        </p:txBody>
      </p:sp>
      <p:sp>
        <p:nvSpPr>
          <p:cNvPr id="47142" name="Text Box 51"/>
          <p:cNvSpPr txBox="1">
            <a:spLocks noChangeArrowheads="1"/>
          </p:cNvSpPr>
          <p:nvPr/>
        </p:nvSpPr>
        <p:spPr bwMode="auto">
          <a:xfrm>
            <a:off x="1600200" y="3581400"/>
            <a:ext cx="17827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800" b="1">
                <a:latin typeface="Arial" panose="030F0702030302020204" pitchFamily="66" charset="0"/>
              </a:rPr>
              <a:t>Registers</a:t>
            </a:r>
          </a:p>
        </p:txBody>
      </p:sp>
      <p:sp>
        <p:nvSpPr>
          <p:cNvPr id="47143" name="Line 52"/>
          <p:cNvSpPr>
            <a:spLocks noChangeShapeType="1"/>
          </p:cNvSpPr>
          <p:nvPr/>
        </p:nvSpPr>
        <p:spPr bwMode="auto">
          <a:xfrm flipH="1">
            <a:off x="7010400" y="6096000"/>
            <a:ext cx="0" cy="3810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44" name="Line 53"/>
          <p:cNvSpPr>
            <a:spLocks noChangeShapeType="1"/>
          </p:cNvSpPr>
          <p:nvPr/>
        </p:nvSpPr>
        <p:spPr bwMode="auto">
          <a:xfrm>
            <a:off x="2362200" y="1143000"/>
            <a:ext cx="1143000"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7145" name="Group 54"/>
          <p:cNvGrpSpPr>
            <a:grpSpLocks/>
          </p:cNvGrpSpPr>
          <p:nvPr/>
        </p:nvGrpSpPr>
        <p:grpSpPr bwMode="auto">
          <a:xfrm>
            <a:off x="304800" y="2209800"/>
            <a:ext cx="8534400" cy="4343400"/>
            <a:chOff x="192" y="1392"/>
            <a:chExt cx="5376" cy="2736"/>
          </a:xfrm>
        </p:grpSpPr>
        <p:sp>
          <p:nvSpPr>
            <p:cNvPr id="47194" name="Line 55"/>
            <p:cNvSpPr>
              <a:spLocks noChangeShapeType="1"/>
            </p:cNvSpPr>
            <p:nvPr/>
          </p:nvSpPr>
          <p:spPr bwMode="auto">
            <a:xfrm>
              <a:off x="192" y="4080"/>
              <a:ext cx="5376" cy="0"/>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95" name="Line 56"/>
            <p:cNvSpPr>
              <a:spLocks noChangeShapeType="1"/>
            </p:cNvSpPr>
            <p:nvPr/>
          </p:nvSpPr>
          <p:spPr bwMode="auto">
            <a:xfrm flipV="1">
              <a:off x="1584" y="3312"/>
              <a:ext cx="0" cy="768"/>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96" name="Line 57"/>
            <p:cNvSpPr>
              <a:spLocks noChangeShapeType="1"/>
            </p:cNvSpPr>
            <p:nvPr/>
          </p:nvSpPr>
          <p:spPr bwMode="auto">
            <a:xfrm flipV="1">
              <a:off x="3696" y="3264"/>
              <a:ext cx="0" cy="816"/>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97" name="Freeform 58"/>
            <p:cNvSpPr>
              <a:spLocks/>
            </p:cNvSpPr>
            <p:nvPr/>
          </p:nvSpPr>
          <p:spPr bwMode="auto">
            <a:xfrm>
              <a:off x="3120" y="2064"/>
              <a:ext cx="1296" cy="336"/>
            </a:xfrm>
            <a:custGeom>
              <a:avLst/>
              <a:gdLst>
                <a:gd name="T0" fmla="*/ 0 w 1296"/>
                <a:gd name="T1" fmla="*/ 0 h 480"/>
                <a:gd name="T2" fmla="*/ 1296 w 1296"/>
                <a:gd name="T3" fmla="*/ 0 h 480"/>
                <a:gd name="T4" fmla="*/ 1296 w 1296"/>
                <a:gd name="T5" fmla="*/ 115 h 480"/>
                <a:gd name="T6" fmla="*/ 0 60000 65536"/>
                <a:gd name="T7" fmla="*/ 0 60000 65536"/>
                <a:gd name="T8" fmla="*/ 0 60000 65536"/>
                <a:gd name="T9" fmla="*/ 0 w 1296"/>
                <a:gd name="T10" fmla="*/ 0 h 480"/>
                <a:gd name="T11" fmla="*/ 1296 w 1296"/>
                <a:gd name="T12" fmla="*/ 480 h 480"/>
              </a:gdLst>
              <a:ahLst/>
              <a:cxnLst>
                <a:cxn ang="T6">
                  <a:pos x="T0" y="T1"/>
                </a:cxn>
                <a:cxn ang="T7">
                  <a:pos x="T2" y="T3"/>
                </a:cxn>
                <a:cxn ang="T8">
                  <a:pos x="T4" y="T5"/>
                </a:cxn>
              </a:cxnLst>
              <a:rect l="T9" t="T10" r="T11" b="T12"/>
              <a:pathLst>
                <a:path w="1296" h="480">
                  <a:moveTo>
                    <a:pt x="0" y="0"/>
                  </a:moveTo>
                  <a:lnTo>
                    <a:pt x="1296" y="0"/>
                  </a:lnTo>
                  <a:lnTo>
                    <a:pt x="1296" y="480"/>
                  </a:lnTo>
                </a:path>
              </a:pathLst>
            </a:custGeom>
            <a:noFill/>
            <a:ln w="762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198" name="Line 59"/>
            <p:cNvSpPr>
              <a:spLocks noChangeShapeType="1"/>
            </p:cNvSpPr>
            <p:nvPr/>
          </p:nvSpPr>
          <p:spPr bwMode="auto">
            <a:xfrm>
              <a:off x="3120" y="1968"/>
              <a:ext cx="0" cy="240"/>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99" name="Freeform 60"/>
            <p:cNvSpPr>
              <a:spLocks/>
            </p:cNvSpPr>
            <p:nvPr/>
          </p:nvSpPr>
          <p:spPr bwMode="auto">
            <a:xfrm>
              <a:off x="4704" y="1392"/>
              <a:ext cx="384" cy="2688"/>
            </a:xfrm>
            <a:custGeom>
              <a:avLst/>
              <a:gdLst>
                <a:gd name="T0" fmla="*/ 114 w 576"/>
                <a:gd name="T1" fmla="*/ 2298 h 2832"/>
                <a:gd name="T2" fmla="*/ 114 w 576"/>
                <a:gd name="T3" fmla="*/ 0 h 2832"/>
                <a:gd name="T4" fmla="*/ 0 w 576"/>
                <a:gd name="T5" fmla="*/ 0 h 2832"/>
                <a:gd name="T6" fmla="*/ 0 60000 65536"/>
                <a:gd name="T7" fmla="*/ 0 60000 65536"/>
                <a:gd name="T8" fmla="*/ 0 60000 65536"/>
                <a:gd name="T9" fmla="*/ 0 w 576"/>
                <a:gd name="T10" fmla="*/ 0 h 2832"/>
                <a:gd name="T11" fmla="*/ 576 w 576"/>
                <a:gd name="T12" fmla="*/ 2832 h 2832"/>
              </a:gdLst>
              <a:ahLst/>
              <a:cxnLst>
                <a:cxn ang="T6">
                  <a:pos x="T0" y="T1"/>
                </a:cxn>
                <a:cxn ang="T7">
                  <a:pos x="T2" y="T3"/>
                </a:cxn>
                <a:cxn ang="T8">
                  <a:pos x="T4" y="T5"/>
                </a:cxn>
              </a:cxnLst>
              <a:rect l="T9" t="T10" r="T11" b="T12"/>
              <a:pathLst>
                <a:path w="576" h="2832">
                  <a:moveTo>
                    <a:pt x="576" y="2832"/>
                  </a:moveTo>
                  <a:lnTo>
                    <a:pt x="576" y="0"/>
                  </a:lnTo>
                  <a:lnTo>
                    <a:pt x="0" y="0"/>
                  </a:lnTo>
                </a:path>
              </a:pathLst>
            </a:custGeom>
            <a:noFill/>
            <a:ln w="762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200" name="Line 61"/>
            <p:cNvSpPr>
              <a:spLocks noChangeShapeType="1"/>
            </p:cNvSpPr>
            <p:nvPr/>
          </p:nvSpPr>
          <p:spPr bwMode="auto">
            <a:xfrm flipH="1">
              <a:off x="3120" y="3840"/>
              <a:ext cx="0" cy="288"/>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201" name="Line 62"/>
            <p:cNvSpPr>
              <a:spLocks noChangeShapeType="1"/>
            </p:cNvSpPr>
            <p:nvPr/>
          </p:nvSpPr>
          <p:spPr bwMode="auto">
            <a:xfrm flipH="1">
              <a:off x="1081" y="3837"/>
              <a:ext cx="5" cy="253"/>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202" name="Line 63"/>
            <p:cNvSpPr>
              <a:spLocks noChangeShapeType="1"/>
            </p:cNvSpPr>
            <p:nvPr/>
          </p:nvSpPr>
          <p:spPr bwMode="auto">
            <a:xfrm>
              <a:off x="4416" y="3120"/>
              <a:ext cx="0" cy="240"/>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203" name="Line 64"/>
            <p:cNvSpPr>
              <a:spLocks noChangeShapeType="1"/>
            </p:cNvSpPr>
            <p:nvPr/>
          </p:nvSpPr>
          <p:spPr bwMode="auto">
            <a:xfrm flipH="1">
              <a:off x="4416" y="3840"/>
              <a:ext cx="0" cy="240"/>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7146" name="Rectangle 65"/>
          <p:cNvSpPr>
            <a:spLocks noChangeArrowheads="1"/>
          </p:cNvSpPr>
          <p:nvPr/>
        </p:nvSpPr>
        <p:spPr bwMode="auto">
          <a:xfrm>
            <a:off x="3505200" y="4800600"/>
            <a:ext cx="2514600" cy="2032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70309020205020404" pitchFamily="49" charset="0"/>
              </a:rPr>
              <a:t>3</a:t>
            </a:r>
            <a:r>
              <a:rPr lang="en-US" altLang="zh-CN" sz="1800" b="1">
                <a:latin typeface="Arial" panose="02070309020205020404" pitchFamily="49" charset="0"/>
              </a:rPr>
              <a:t> MULD </a:t>
            </a:r>
            <a:r>
              <a:rPr lang="en-US" altLang="zh-CN" sz="1400" b="1">
                <a:solidFill>
                  <a:srgbClr val="9900CC"/>
                </a:solidFill>
                <a:latin typeface="Arial" panose="02070309020205020404" pitchFamily="49" charset="0"/>
              </a:rPr>
              <a:t>M[45+R3]</a:t>
            </a:r>
            <a:r>
              <a:rPr lang="en-US" altLang="zh-CN" sz="1800" b="1">
                <a:solidFill>
                  <a:srgbClr val="FF0000"/>
                </a:solidFill>
                <a:latin typeface="Arial" panose="02070309020205020404" pitchFamily="49" charset="0"/>
              </a:rPr>
              <a:t>,</a:t>
            </a:r>
            <a:r>
              <a:rPr lang="en-US" altLang="zh-CN" sz="1800" b="1">
                <a:latin typeface="Arial" panose="02070309020205020404" pitchFamily="49" charset="0"/>
              </a:rPr>
              <a:t>R(F4)</a:t>
            </a:r>
          </a:p>
        </p:txBody>
      </p:sp>
      <p:grpSp>
        <p:nvGrpSpPr>
          <p:cNvPr id="47147" name="Group 66"/>
          <p:cNvGrpSpPr>
            <a:grpSpLocks/>
          </p:cNvGrpSpPr>
          <p:nvPr/>
        </p:nvGrpSpPr>
        <p:grpSpPr bwMode="auto">
          <a:xfrm>
            <a:off x="6400800" y="5334000"/>
            <a:ext cx="1066800" cy="762000"/>
            <a:chOff x="4032" y="3360"/>
            <a:chExt cx="672" cy="480"/>
          </a:xfrm>
        </p:grpSpPr>
        <p:sp>
          <p:nvSpPr>
            <p:cNvPr id="47189" name="Rectangle 67"/>
            <p:cNvSpPr>
              <a:spLocks noChangeArrowheads="1"/>
            </p:cNvSpPr>
            <p:nvPr/>
          </p:nvSpPr>
          <p:spPr bwMode="auto">
            <a:xfrm>
              <a:off x="4032" y="3360"/>
              <a:ext cx="672" cy="16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marL="457200" indent="-457200">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800" b="1">
                <a:latin typeface="Courier New" panose="02070309020205020404" pitchFamily="49" charset="0"/>
              </a:endParaRPr>
            </a:p>
          </p:txBody>
        </p:sp>
        <p:sp>
          <p:nvSpPr>
            <p:cNvPr id="47190" name="Rectangle 68"/>
            <p:cNvSpPr>
              <a:spLocks noChangeArrowheads="1"/>
            </p:cNvSpPr>
            <p:nvPr/>
          </p:nvSpPr>
          <p:spPr bwMode="auto">
            <a:xfrm>
              <a:off x="4032" y="3520"/>
              <a:ext cx="672" cy="16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7191" name="Rectangle 69"/>
            <p:cNvSpPr>
              <a:spLocks noChangeArrowheads="1"/>
            </p:cNvSpPr>
            <p:nvPr/>
          </p:nvSpPr>
          <p:spPr bwMode="auto">
            <a:xfrm>
              <a:off x="4032" y="3680"/>
              <a:ext cx="672" cy="16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7192" name="Line 70"/>
            <p:cNvSpPr>
              <a:spLocks noChangeShapeType="1"/>
            </p:cNvSpPr>
            <p:nvPr/>
          </p:nvSpPr>
          <p:spPr bwMode="auto">
            <a:xfrm>
              <a:off x="4256" y="3360"/>
              <a:ext cx="0"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193" name="Rectangle 71"/>
            <p:cNvSpPr>
              <a:spLocks noChangeArrowheads="1"/>
            </p:cNvSpPr>
            <p:nvPr/>
          </p:nvSpPr>
          <p:spPr bwMode="auto">
            <a:xfrm>
              <a:off x="4032" y="3504"/>
              <a:ext cx="672" cy="16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457200" indent="-457200">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800" b="1">
                <a:latin typeface="Courier New" panose="02070309020205020404" pitchFamily="49" charset="0"/>
              </a:endParaRPr>
            </a:p>
          </p:txBody>
        </p:sp>
      </p:grpSp>
      <p:grpSp>
        <p:nvGrpSpPr>
          <p:cNvPr id="47148" name="Group 72"/>
          <p:cNvGrpSpPr>
            <a:grpSpLocks/>
          </p:cNvGrpSpPr>
          <p:nvPr/>
        </p:nvGrpSpPr>
        <p:grpSpPr bwMode="auto">
          <a:xfrm>
            <a:off x="3492500" y="981075"/>
            <a:ext cx="3886200" cy="2133600"/>
            <a:chOff x="2208" y="624"/>
            <a:chExt cx="2448" cy="1344"/>
          </a:xfrm>
        </p:grpSpPr>
        <p:grpSp>
          <p:nvGrpSpPr>
            <p:cNvPr id="47160" name="Group 73"/>
            <p:cNvGrpSpPr>
              <a:grpSpLocks/>
            </p:cNvGrpSpPr>
            <p:nvPr/>
          </p:nvGrpSpPr>
          <p:grpSpPr bwMode="auto">
            <a:xfrm>
              <a:off x="2208" y="624"/>
              <a:ext cx="2448" cy="768"/>
              <a:chOff x="2208" y="576"/>
              <a:chExt cx="2448" cy="768"/>
            </a:xfrm>
          </p:grpSpPr>
          <p:sp>
            <p:nvSpPr>
              <p:cNvPr id="47173" name="Rectangle 74"/>
              <p:cNvSpPr>
                <a:spLocks noChangeArrowheads="1"/>
              </p:cNvSpPr>
              <p:nvPr/>
            </p:nvSpPr>
            <p:spPr bwMode="auto">
              <a:xfrm>
                <a:off x="2208" y="576"/>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47174" name="Rectangle 75"/>
              <p:cNvSpPr>
                <a:spLocks noChangeArrowheads="1"/>
              </p:cNvSpPr>
              <p:nvPr/>
            </p:nvSpPr>
            <p:spPr bwMode="auto">
              <a:xfrm>
                <a:off x="2208" y="768"/>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47175" name="Rectangle 76"/>
              <p:cNvSpPr>
                <a:spLocks noChangeArrowheads="1"/>
              </p:cNvSpPr>
              <p:nvPr/>
            </p:nvSpPr>
            <p:spPr bwMode="auto">
              <a:xfrm>
                <a:off x="2448" y="576"/>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47176" name="Rectangle 77"/>
              <p:cNvSpPr>
                <a:spLocks noChangeArrowheads="1"/>
              </p:cNvSpPr>
              <p:nvPr/>
            </p:nvSpPr>
            <p:spPr bwMode="auto">
              <a:xfrm>
                <a:off x="2448" y="768"/>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47177" name="Rectangle 78"/>
              <p:cNvSpPr>
                <a:spLocks noChangeArrowheads="1"/>
              </p:cNvSpPr>
              <p:nvPr/>
            </p:nvSpPr>
            <p:spPr bwMode="auto">
              <a:xfrm>
                <a:off x="3072" y="576"/>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800" b="1">
                  <a:latin typeface="Courier New" panose="02070309020205020404" pitchFamily="49" charset="0"/>
                </a:endParaRPr>
              </a:p>
            </p:txBody>
          </p:sp>
          <p:sp>
            <p:nvSpPr>
              <p:cNvPr id="47178" name="Rectangle 79"/>
              <p:cNvSpPr>
                <a:spLocks noChangeArrowheads="1"/>
              </p:cNvSpPr>
              <p:nvPr/>
            </p:nvSpPr>
            <p:spPr bwMode="auto">
              <a:xfrm>
                <a:off x="3072" y="768"/>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800" b="1">
                  <a:latin typeface="Courier New" panose="02070309020205020404" pitchFamily="49" charset="0"/>
                </a:endParaRPr>
              </a:p>
            </p:txBody>
          </p:sp>
          <p:sp>
            <p:nvSpPr>
              <p:cNvPr id="47179" name="Rectangle 80"/>
              <p:cNvSpPr>
                <a:spLocks noChangeArrowheads="1"/>
              </p:cNvSpPr>
              <p:nvPr/>
            </p:nvSpPr>
            <p:spPr bwMode="auto">
              <a:xfrm>
                <a:off x="4416" y="576"/>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47180" name="Rectangle 81"/>
              <p:cNvSpPr>
                <a:spLocks noChangeArrowheads="1"/>
              </p:cNvSpPr>
              <p:nvPr/>
            </p:nvSpPr>
            <p:spPr bwMode="auto">
              <a:xfrm>
                <a:off x="4416" y="768"/>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Courier New" panose="02070309020205020404" pitchFamily="49" charset="0"/>
                  </a:rPr>
                  <a:t>N</a:t>
                </a:r>
              </a:p>
            </p:txBody>
          </p:sp>
          <p:sp>
            <p:nvSpPr>
              <p:cNvPr id="47181" name="Rectangle 82"/>
              <p:cNvSpPr>
                <a:spLocks noChangeArrowheads="1"/>
              </p:cNvSpPr>
              <p:nvPr/>
            </p:nvSpPr>
            <p:spPr bwMode="auto">
              <a:xfrm>
                <a:off x="2208" y="960"/>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47182" name="Rectangle 83"/>
              <p:cNvSpPr>
                <a:spLocks noChangeArrowheads="1"/>
              </p:cNvSpPr>
              <p:nvPr/>
            </p:nvSpPr>
            <p:spPr bwMode="auto">
              <a:xfrm>
                <a:off x="2448" y="960"/>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47183" name="Rectangle 84"/>
              <p:cNvSpPr>
                <a:spLocks noChangeArrowheads="1"/>
              </p:cNvSpPr>
              <p:nvPr/>
            </p:nvSpPr>
            <p:spPr bwMode="auto">
              <a:xfrm>
                <a:off x="3072" y="960"/>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800" b="1">
                  <a:latin typeface="Courier New" panose="02070309020205020404" pitchFamily="49" charset="0"/>
                </a:endParaRPr>
              </a:p>
            </p:txBody>
          </p:sp>
          <p:sp>
            <p:nvSpPr>
              <p:cNvPr id="47184" name="Rectangle 85"/>
              <p:cNvSpPr>
                <a:spLocks noChangeArrowheads="1"/>
              </p:cNvSpPr>
              <p:nvPr/>
            </p:nvSpPr>
            <p:spPr bwMode="auto">
              <a:xfrm>
                <a:off x="4416" y="960"/>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Courier New" panose="02070309020205020404" pitchFamily="49" charset="0"/>
                  </a:rPr>
                  <a:t>N</a:t>
                </a:r>
              </a:p>
            </p:txBody>
          </p:sp>
          <p:sp>
            <p:nvSpPr>
              <p:cNvPr id="47185" name="Rectangle 86"/>
              <p:cNvSpPr>
                <a:spLocks noChangeArrowheads="1"/>
              </p:cNvSpPr>
              <p:nvPr/>
            </p:nvSpPr>
            <p:spPr bwMode="auto">
              <a:xfrm>
                <a:off x="2208" y="1152"/>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Courier New" panose="02070309020205020404" pitchFamily="49" charset="0"/>
                  </a:rPr>
                  <a:t>F8</a:t>
                </a:r>
              </a:p>
            </p:txBody>
          </p:sp>
          <p:sp>
            <p:nvSpPr>
              <p:cNvPr id="47186" name="Rectangle 87"/>
              <p:cNvSpPr>
                <a:spLocks noChangeArrowheads="1"/>
              </p:cNvSpPr>
              <p:nvPr/>
            </p:nvSpPr>
            <p:spPr bwMode="auto">
              <a:xfrm>
                <a:off x="2448" y="1152"/>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47187" name="Rectangle 88"/>
              <p:cNvSpPr>
                <a:spLocks noChangeArrowheads="1"/>
              </p:cNvSpPr>
              <p:nvPr/>
            </p:nvSpPr>
            <p:spPr bwMode="auto">
              <a:xfrm>
                <a:off x="3072" y="1152"/>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Courier New" panose="02070309020205020404" pitchFamily="49" charset="0"/>
                  </a:rPr>
                  <a:t>SUBD F8,F2,F6</a:t>
                </a:r>
              </a:p>
            </p:txBody>
          </p:sp>
          <p:sp>
            <p:nvSpPr>
              <p:cNvPr id="47188" name="Rectangle 89"/>
              <p:cNvSpPr>
                <a:spLocks noChangeArrowheads="1"/>
              </p:cNvSpPr>
              <p:nvPr/>
            </p:nvSpPr>
            <p:spPr bwMode="auto">
              <a:xfrm>
                <a:off x="4416" y="1152"/>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Courier New" panose="02070309020205020404" pitchFamily="49" charset="0"/>
                  </a:rPr>
                  <a:t>N</a:t>
                </a:r>
              </a:p>
            </p:txBody>
          </p:sp>
        </p:grpSp>
        <p:sp>
          <p:nvSpPr>
            <p:cNvPr id="47161" name="Rectangle 90"/>
            <p:cNvSpPr>
              <a:spLocks noChangeArrowheads="1"/>
            </p:cNvSpPr>
            <p:nvPr/>
          </p:nvSpPr>
          <p:spPr bwMode="auto">
            <a:xfrm>
              <a:off x="2208" y="1392"/>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F0</a:t>
              </a:r>
            </a:p>
          </p:txBody>
        </p:sp>
        <p:sp>
          <p:nvSpPr>
            <p:cNvPr id="47162" name="Rectangle 91"/>
            <p:cNvSpPr>
              <a:spLocks noChangeArrowheads="1"/>
            </p:cNvSpPr>
            <p:nvPr/>
          </p:nvSpPr>
          <p:spPr bwMode="auto">
            <a:xfrm>
              <a:off x="2208" y="1584"/>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F2</a:t>
              </a:r>
            </a:p>
          </p:txBody>
        </p:sp>
        <p:sp>
          <p:nvSpPr>
            <p:cNvPr id="47163" name="Rectangle 92"/>
            <p:cNvSpPr>
              <a:spLocks noChangeArrowheads="1"/>
            </p:cNvSpPr>
            <p:nvPr/>
          </p:nvSpPr>
          <p:spPr bwMode="auto">
            <a:xfrm>
              <a:off x="2208" y="1776"/>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solidFill>
                    <a:srgbClr val="DDDDDD"/>
                  </a:solidFill>
                  <a:latin typeface="Arial" panose="02070309020205020404" pitchFamily="49" charset="0"/>
                </a:rPr>
                <a:t>F6</a:t>
              </a:r>
            </a:p>
          </p:txBody>
        </p:sp>
        <p:sp>
          <p:nvSpPr>
            <p:cNvPr id="47164" name="Rectangle 93"/>
            <p:cNvSpPr>
              <a:spLocks noChangeArrowheads="1"/>
            </p:cNvSpPr>
            <p:nvPr/>
          </p:nvSpPr>
          <p:spPr bwMode="auto">
            <a:xfrm>
              <a:off x="2448" y="1392"/>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47165" name="Rectangle 94"/>
            <p:cNvSpPr>
              <a:spLocks noChangeArrowheads="1"/>
            </p:cNvSpPr>
            <p:nvPr/>
          </p:nvSpPr>
          <p:spPr bwMode="auto">
            <a:xfrm>
              <a:off x="2448" y="1584"/>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47166" name="Rectangle 95"/>
            <p:cNvSpPr>
              <a:spLocks noChangeArrowheads="1"/>
            </p:cNvSpPr>
            <p:nvPr/>
          </p:nvSpPr>
          <p:spPr bwMode="auto">
            <a:xfrm>
              <a:off x="2448" y="1776"/>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47167" name="Rectangle 96"/>
            <p:cNvSpPr>
              <a:spLocks noChangeArrowheads="1"/>
            </p:cNvSpPr>
            <p:nvPr/>
          </p:nvSpPr>
          <p:spPr bwMode="auto">
            <a:xfrm>
              <a:off x="3072" y="1392"/>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70309020205020404" pitchFamily="49" charset="0"/>
                </a:rPr>
                <a:t>MULD F0,F2,F4</a:t>
              </a:r>
            </a:p>
          </p:txBody>
        </p:sp>
        <p:sp>
          <p:nvSpPr>
            <p:cNvPr id="47168" name="Rectangle 97"/>
            <p:cNvSpPr>
              <a:spLocks noChangeArrowheads="1"/>
            </p:cNvSpPr>
            <p:nvPr/>
          </p:nvSpPr>
          <p:spPr bwMode="auto">
            <a:xfrm>
              <a:off x="3072" y="1584"/>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70309020205020404" pitchFamily="49" charset="0"/>
                </a:rPr>
                <a:t>LD F2,45(R3)</a:t>
              </a:r>
            </a:p>
          </p:txBody>
        </p:sp>
        <p:sp>
          <p:nvSpPr>
            <p:cNvPr id="47169" name="Rectangle 98"/>
            <p:cNvSpPr>
              <a:spLocks noChangeArrowheads="1"/>
            </p:cNvSpPr>
            <p:nvPr/>
          </p:nvSpPr>
          <p:spPr bwMode="auto">
            <a:xfrm>
              <a:off x="3072" y="1776"/>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DDDDDD"/>
                  </a:solidFill>
                  <a:latin typeface="Arial" panose="02070309020205020404" pitchFamily="49" charset="0"/>
                </a:rPr>
                <a:t>LD F6,34(R2)</a:t>
              </a:r>
            </a:p>
          </p:txBody>
        </p:sp>
        <p:sp>
          <p:nvSpPr>
            <p:cNvPr id="47170" name="Rectangle 99"/>
            <p:cNvSpPr>
              <a:spLocks noChangeArrowheads="1"/>
            </p:cNvSpPr>
            <p:nvPr/>
          </p:nvSpPr>
          <p:spPr bwMode="auto">
            <a:xfrm>
              <a:off x="4416" y="1392"/>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N</a:t>
              </a:r>
            </a:p>
          </p:txBody>
        </p:sp>
        <p:sp>
          <p:nvSpPr>
            <p:cNvPr id="47171" name="Rectangle 100"/>
            <p:cNvSpPr>
              <a:spLocks noChangeArrowheads="1"/>
            </p:cNvSpPr>
            <p:nvPr/>
          </p:nvSpPr>
          <p:spPr bwMode="auto">
            <a:xfrm>
              <a:off x="4416" y="1584"/>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solidFill>
                    <a:srgbClr val="FF3300"/>
                  </a:solidFill>
                  <a:latin typeface="Arial" panose="02070309020205020404" pitchFamily="49" charset="0"/>
                </a:rPr>
                <a:t>Y</a:t>
              </a:r>
            </a:p>
          </p:txBody>
        </p:sp>
        <p:sp>
          <p:nvSpPr>
            <p:cNvPr id="47172" name="Rectangle 101"/>
            <p:cNvSpPr>
              <a:spLocks noChangeArrowheads="1"/>
            </p:cNvSpPr>
            <p:nvPr/>
          </p:nvSpPr>
          <p:spPr bwMode="auto">
            <a:xfrm>
              <a:off x="4416" y="1776"/>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solidFill>
                    <a:srgbClr val="DDDDDD"/>
                  </a:solidFill>
                  <a:latin typeface="Arial" panose="02070309020205020404" pitchFamily="49" charset="0"/>
                </a:rPr>
                <a:t>Y</a:t>
              </a:r>
            </a:p>
          </p:txBody>
        </p:sp>
      </p:grpSp>
      <p:sp>
        <p:nvSpPr>
          <p:cNvPr id="47149" name="Rectangle 102"/>
          <p:cNvSpPr>
            <a:spLocks noChangeArrowheads="1"/>
          </p:cNvSpPr>
          <p:nvPr/>
        </p:nvSpPr>
        <p:spPr bwMode="auto">
          <a:xfrm>
            <a:off x="4876800" y="1600200"/>
            <a:ext cx="2133600" cy="304800"/>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70309020205020404" pitchFamily="49" charset="0"/>
              </a:rPr>
              <a:t>DIVD F10,F0,F6</a:t>
            </a:r>
          </a:p>
        </p:txBody>
      </p:sp>
      <p:sp>
        <p:nvSpPr>
          <p:cNvPr id="47150" name="Rectangle 103"/>
          <p:cNvSpPr>
            <a:spLocks noChangeArrowheads="1"/>
          </p:cNvSpPr>
          <p:nvPr/>
        </p:nvSpPr>
        <p:spPr bwMode="auto">
          <a:xfrm>
            <a:off x="3505200" y="1600200"/>
            <a:ext cx="381000" cy="304800"/>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F10</a:t>
            </a:r>
          </a:p>
        </p:txBody>
      </p:sp>
      <p:sp>
        <p:nvSpPr>
          <p:cNvPr id="47151" name="Rectangle 104"/>
          <p:cNvSpPr>
            <a:spLocks noChangeArrowheads="1"/>
          </p:cNvSpPr>
          <p:nvPr/>
        </p:nvSpPr>
        <p:spPr bwMode="auto">
          <a:xfrm>
            <a:off x="3505200" y="5029200"/>
            <a:ext cx="2514600" cy="203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70309020205020404" pitchFamily="49" charset="0"/>
              </a:rPr>
              <a:t>5</a:t>
            </a:r>
            <a:r>
              <a:rPr lang="en-US" altLang="zh-CN" sz="1800" b="1">
                <a:latin typeface="Arial" panose="02070309020205020404" pitchFamily="49" charset="0"/>
              </a:rPr>
              <a:t> DIVD </a:t>
            </a:r>
            <a:r>
              <a:rPr lang="en-US" altLang="zh-CN" sz="1600" b="1">
                <a:solidFill>
                  <a:srgbClr val="FF0000"/>
                </a:solidFill>
                <a:latin typeface="Arial" panose="02070309020205020404" pitchFamily="49" charset="0"/>
              </a:rPr>
              <a:t>ROB3,M[34+R2]</a:t>
            </a:r>
          </a:p>
        </p:txBody>
      </p:sp>
      <p:sp>
        <p:nvSpPr>
          <p:cNvPr id="47152" name="Rectangle 105"/>
          <p:cNvSpPr>
            <a:spLocks noChangeArrowheads="1"/>
          </p:cNvSpPr>
          <p:nvPr/>
        </p:nvSpPr>
        <p:spPr bwMode="auto">
          <a:xfrm>
            <a:off x="3886200" y="2819400"/>
            <a:ext cx="990600" cy="304800"/>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solidFill>
                  <a:srgbClr val="DDDDDD"/>
                </a:solidFill>
                <a:latin typeface="Arial" panose="02070309020205020404" pitchFamily="49" charset="0"/>
              </a:rPr>
              <a:t>M</a:t>
            </a:r>
            <a:r>
              <a:rPr lang="en-US" altLang="zh-CN" sz="1600" b="1">
                <a:solidFill>
                  <a:srgbClr val="DDDDDD"/>
                </a:solidFill>
                <a:latin typeface="Arial" panose="02070309020205020404" pitchFamily="49" charset="0"/>
              </a:rPr>
              <a:t>[34+R2]</a:t>
            </a:r>
          </a:p>
        </p:txBody>
      </p:sp>
      <p:sp>
        <p:nvSpPr>
          <p:cNvPr id="47153" name="Rectangle 106"/>
          <p:cNvSpPr>
            <a:spLocks noChangeArrowheads="1"/>
          </p:cNvSpPr>
          <p:nvPr/>
        </p:nvSpPr>
        <p:spPr bwMode="auto">
          <a:xfrm>
            <a:off x="4876800" y="1295400"/>
            <a:ext cx="2133600" cy="304800"/>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70309020205020404" pitchFamily="49" charset="0"/>
              </a:rPr>
              <a:t>ADDD F6,F8,F2</a:t>
            </a:r>
          </a:p>
        </p:txBody>
      </p:sp>
      <p:sp>
        <p:nvSpPr>
          <p:cNvPr id="47154" name="Rectangle 107"/>
          <p:cNvSpPr>
            <a:spLocks noChangeArrowheads="1"/>
          </p:cNvSpPr>
          <p:nvPr/>
        </p:nvSpPr>
        <p:spPr bwMode="auto">
          <a:xfrm>
            <a:off x="3505200" y="1295400"/>
            <a:ext cx="381000" cy="304800"/>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F6</a:t>
            </a:r>
          </a:p>
        </p:txBody>
      </p:sp>
      <p:sp>
        <p:nvSpPr>
          <p:cNvPr id="47155" name="Rectangle 108"/>
          <p:cNvSpPr>
            <a:spLocks noChangeArrowheads="1"/>
          </p:cNvSpPr>
          <p:nvPr/>
        </p:nvSpPr>
        <p:spPr bwMode="auto">
          <a:xfrm>
            <a:off x="304800" y="4876800"/>
            <a:ext cx="2590800" cy="152400"/>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70309020205020404" pitchFamily="49" charset="0"/>
              </a:rPr>
              <a:t>6 </a:t>
            </a:r>
            <a:r>
              <a:rPr lang="en-US" altLang="zh-CN" sz="1800" b="1">
                <a:latin typeface="Arial" panose="02070309020205020404" pitchFamily="49" charset="0"/>
              </a:rPr>
              <a:t>ADDD</a:t>
            </a:r>
            <a:r>
              <a:rPr lang="en-US" altLang="zh-CN" sz="1600" b="1">
                <a:latin typeface="Arial" panose="02070309020205020404" pitchFamily="49" charset="0"/>
              </a:rPr>
              <a:t> </a:t>
            </a:r>
            <a:r>
              <a:rPr lang="en-US" altLang="zh-CN" sz="1600" b="1">
                <a:solidFill>
                  <a:srgbClr val="FF0000"/>
                </a:solidFill>
                <a:latin typeface="Arial" panose="02070309020205020404" pitchFamily="49" charset="0"/>
              </a:rPr>
              <a:t>ROB4, </a:t>
            </a:r>
            <a:r>
              <a:rPr lang="en-US" altLang="zh-CN" sz="1400" b="1">
                <a:solidFill>
                  <a:srgbClr val="3333FF"/>
                </a:solidFill>
                <a:latin typeface="Arial" panose="02070309020205020404" pitchFamily="49" charset="0"/>
              </a:rPr>
              <a:t>M[45+R3]</a:t>
            </a:r>
          </a:p>
        </p:txBody>
      </p:sp>
      <p:sp>
        <p:nvSpPr>
          <p:cNvPr id="47156" name="Rectangle 109"/>
          <p:cNvSpPr>
            <a:spLocks noChangeArrowheads="1"/>
          </p:cNvSpPr>
          <p:nvPr/>
        </p:nvSpPr>
        <p:spPr bwMode="auto">
          <a:xfrm>
            <a:off x="3886200" y="2514600"/>
            <a:ext cx="990600" cy="304800"/>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solidFill>
                  <a:srgbClr val="9900CC"/>
                </a:solidFill>
                <a:latin typeface="Arial" panose="02070309020205020404" pitchFamily="49" charset="0"/>
              </a:rPr>
              <a:t>M[</a:t>
            </a:r>
            <a:r>
              <a:rPr lang="en-US" altLang="zh-CN" sz="1600" b="1">
                <a:solidFill>
                  <a:srgbClr val="9900CC"/>
                </a:solidFill>
                <a:latin typeface="Arial" panose="02070309020205020404" pitchFamily="49" charset="0"/>
              </a:rPr>
              <a:t>45+R3]</a:t>
            </a:r>
          </a:p>
        </p:txBody>
      </p:sp>
      <p:sp>
        <p:nvSpPr>
          <p:cNvPr id="47157" name="Text Box 110"/>
          <p:cNvSpPr txBox="1">
            <a:spLocks noChangeArrowheads="1"/>
          </p:cNvSpPr>
          <p:nvPr/>
        </p:nvSpPr>
        <p:spPr bwMode="auto">
          <a:xfrm>
            <a:off x="0" y="2420938"/>
            <a:ext cx="1500188" cy="1608137"/>
          </a:xfrm>
          <a:prstGeom prst="rect">
            <a:avLst/>
          </a:prstGeom>
          <a:noFill/>
          <a:ln w="25400" algn="ctr">
            <a:solidFill>
              <a:srgbClr val="3333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r>
              <a:rPr lang="en-US" altLang="zh-CN" sz="1400">
                <a:solidFill>
                  <a:srgbClr val="DDDDDD"/>
                </a:solidFill>
                <a:latin typeface="Arial" panose="020B0604020202020204" pitchFamily="34" charset="0"/>
              </a:rPr>
              <a:t>LD F6,34(R2)</a:t>
            </a:r>
          </a:p>
          <a:p>
            <a:pPr eaLnBrk="1" hangingPunct="1">
              <a:buClr>
                <a:schemeClr val="accent1"/>
              </a:buClr>
              <a:buSzPct val="80000"/>
              <a:buFont typeface="Wingdings" panose="05000000000000000000" pitchFamily="2" charset="2"/>
              <a:buNone/>
            </a:pPr>
            <a:r>
              <a:rPr lang="en-US" altLang="zh-CN" sz="1400" b="1">
                <a:solidFill>
                  <a:srgbClr val="00FF00"/>
                </a:solidFill>
                <a:latin typeface="Arial" panose="020B0604020202020204" pitchFamily="34" charset="0"/>
              </a:rPr>
              <a:t>LD F2,45(R3)</a:t>
            </a:r>
          </a:p>
          <a:p>
            <a:pPr eaLnBrk="1" hangingPunct="1">
              <a:buClr>
                <a:schemeClr val="accent1"/>
              </a:buClr>
              <a:buSzPct val="80000"/>
              <a:buFont typeface="Wingdings" panose="05000000000000000000" pitchFamily="2" charset="2"/>
              <a:buNone/>
            </a:pPr>
            <a:r>
              <a:rPr lang="en-US" altLang="zh-CN" sz="1400">
                <a:solidFill>
                  <a:srgbClr val="3333FF"/>
                </a:solidFill>
                <a:latin typeface="Arial" panose="020B0604020202020204" pitchFamily="34" charset="0"/>
              </a:rPr>
              <a:t>MULD F0,F2,F4</a:t>
            </a:r>
          </a:p>
          <a:p>
            <a:pPr eaLnBrk="1" hangingPunct="1">
              <a:buClr>
                <a:schemeClr val="accent1"/>
              </a:buClr>
              <a:buSzPct val="80000"/>
              <a:buFont typeface="Wingdings" panose="05000000000000000000" pitchFamily="2" charset="2"/>
              <a:buNone/>
            </a:pPr>
            <a:r>
              <a:rPr lang="en-US" altLang="zh-CN" sz="1400">
                <a:solidFill>
                  <a:srgbClr val="3333FF"/>
                </a:solidFill>
                <a:latin typeface="Arial" panose="020B0604020202020204" pitchFamily="34" charset="0"/>
              </a:rPr>
              <a:t>SUBD F8,F2,F6</a:t>
            </a:r>
          </a:p>
          <a:p>
            <a:pPr eaLnBrk="1" hangingPunct="1">
              <a:buClr>
                <a:schemeClr val="accent1"/>
              </a:buClr>
              <a:buSzPct val="80000"/>
              <a:buFont typeface="Wingdings" panose="05000000000000000000" pitchFamily="2" charset="2"/>
              <a:buNone/>
            </a:pPr>
            <a:r>
              <a:rPr lang="en-US" altLang="zh-CN" sz="1400">
                <a:solidFill>
                  <a:srgbClr val="3333FF"/>
                </a:solidFill>
                <a:latin typeface="Arial" panose="020B0604020202020204" pitchFamily="34" charset="0"/>
              </a:rPr>
              <a:t>DIVD F10,F0,F6</a:t>
            </a:r>
          </a:p>
          <a:p>
            <a:pPr eaLnBrk="1" hangingPunct="1">
              <a:buClr>
                <a:schemeClr val="accent1"/>
              </a:buClr>
              <a:buSzPct val="80000"/>
              <a:buFont typeface="Wingdings" panose="05000000000000000000" pitchFamily="2" charset="2"/>
              <a:buNone/>
            </a:pPr>
            <a:r>
              <a:rPr lang="en-US" altLang="zh-CN" sz="1400" b="1">
                <a:solidFill>
                  <a:srgbClr val="FF3300"/>
                </a:solidFill>
                <a:latin typeface="Arial" panose="020B0604020202020204" pitchFamily="34" charset="0"/>
              </a:rPr>
              <a:t>ADDD F6,F8,F2</a:t>
            </a:r>
          </a:p>
        </p:txBody>
      </p:sp>
      <p:sp>
        <p:nvSpPr>
          <p:cNvPr id="47158" name="Text Box 111"/>
          <p:cNvSpPr txBox="1">
            <a:spLocks noChangeArrowheads="1"/>
          </p:cNvSpPr>
          <p:nvPr/>
        </p:nvSpPr>
        <p:spPr bwMode="auto">
          <a:xfrm>
            <a:off x="3543300" y="3913188"/>
            <a:ext cx="184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endParaRPr kumimoji="1" lang="zh-CN" altLang="zh-CN" sz="2000" b="1">
              <a:solidFill>
                <a:srgbClr val="FF3300"/>
              </a:solidFill>
              <a:latin typeface="Arial" panose="020B0604020202020204" pitchFamily="34" charset="0"/>
            </a:endParaRPr>
          </a:p>
        </p:txBody>
      </p:sp>
      <p:sp>
        <p:nvSpPr>
          <p:cNvPr id="47159" name="Text Box 118"/>
          <p:cNvSpPr txBox="1">
            <a:spLocks noChangeArrowheads="1"/>
          </p:cNvSpPr>
          <p:nvPr/>
        </p:nvSpPr>
        <p:spPr bwMode="auto">
          <a:xfrm>
            <a:off x="6443663" y="5256213"/>
            <a:ext cx="1104900" cy="560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r>
              <a:rPr lang="en-US" altLang="zh-CN" sz="1400">
                <a:solidFill>
                  <a:srgbClr val="DDDDDD"/>
                </a:solidFill>
                <a:latin typeface="Arial" panose="020B0604020202020204" pitchFamily="34" charset="0"/>
              </a:rPr>
              <a:t>1      34+R2</a:t>
            </a:r>
          </a:p>
          <a:p>
            <a:pPr eaLnBrk="1" hangingPunct="1">
              <a:buClr>
                <a:schemeClr val="accent1"/>
              </a:buClr>
              <a:buSzPct val="80000"/>
              <a:buFont typeface="Wingdings" panose="05000000000000000000" pitchFamily="2" charset="2"/>
              <a:buNone/>
            </a:pPr>
            <a:r>
              <a:rPr lang="en-US" altLang="zh-CN" sz="1400">
                <a:solidFill>
                  <a:srgbClr val="DDDDDD"/>
                </a:solidFill>
                <a:latin typeface="Arial" panose="020B0604020202020204" pitchFamily="34" charset="0"/>
              </a:rPr>
              <a:t>2      45+R3</a:t>
            </a:r>
          </a:p>
        </p:txBody>
      </p:sp>
    </p:spTree>
    <p:extLst>
      <p:ext uri="{BB962C8B-B14F-4D97-AF65-F5344CB8AC3E}">
        <p14:creationId xmlns:p14="http://schemas.microsoft.com/office/powerpoint/2010/main" val="4193714497"/>
      </p:ext>
    </p:extLst>
  </p:cSld>
  <p:clrMapOvr>
    <a:masterClrMapping/>
  </p:clrMapOvr>
  <p:transition spd="slow">
    <p:pull dir="ru"/>
  </p:transition>
</p:sld>
</file>

<file path=ppt/slides/slide6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154" name="Rectangle 10"/>
          <p:cNvSpPr>
            <a:spLocks noGrp="1" noRot="1" noChangeArrowheads="1"/>
          </p:cNvSpPr>
          <p:nvPr>
            <p:ph type="title"/>
          </p:nvPr>
        </p:nvSpPr>
        <p:spPr>
          <a:xfrm>
            <a:off x="1331913" y="0"/>
            <a:ext cx="7812087" cy="762000"/>
          </a:xfrm>
          <a:noFill/>
        </p:spPr>
        <p:txBody>
          <a:bodyPr lIns="90487" tIns="44450" rIns="90487" bIns="44450"/>
          <a:lstStyle/>
          <a:p>
            <a:pPr eaLnBrk="1" hangingPunct="1"/>
            <a:r>
              <a:rPr lang="en-US" altLang="zh-CN" sz="4000">
                <a:latin typeface="Arial"/>
              </a:rPr>
              <a:t>Tomasulo With Reorder buffer:</a:t>
            </a:r>
          </a:p>
        </p:txBody>
      </p:sp>
      <p:grpSp>
        <p:nvGrpSpPr>
          <p:cNvPr id="49155" name="Group 2"/>
          <p:cNvGrpSpPr>
            <a:grpSpLocks/>
          </p:cNvGrpSpPr>
          <p:nvPr/>
        </p:nvGrpSpPr>
        <p:grpSpPr bwMode="auto">
          <a:xfrm>
            <a:off x="3505200" y="4800600"/>
            <a:ext cx="2514600" cy="457200"/>
            <a:chOff x="2064" y="2928"/>
            <a:chExt cx="1584" cy="256"/>
          </a:xfrm>
        </p:grpSpPr>
        <p:sp>
          <p:nvSpPr>
            <p:cNvPr id="49261" name="Rectangle 3"/>
            <p:cNvSpPr>
              <a:spLocks noChangeArrowheads="1"/>
            </p:cNvSpPr>
            <p:nvPr/>
          </p:nvSpPr>
          <p:spPr bwMode="auto">
            <a:xfrm>
              <a:off x="2064" y="2928"/>
              <a:ext cx="1584"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800" b="1">
                <a:latin typeface="Courier New" panose="02070309020205020404" pitchFamily="49" charset="0"/>
              </a:endParaRPr>
            </a:p>
          </p:txBody>
        </p:sp>
        <p:sp>
          <p:nvSpPr>
            <p:cNvPr id="49262" name="Rectangle 4"/>
            <p:cNvSpPr>
              <a:spLocks noChangeArrowheads="1"/>
            </p:cNvSpPr>
            <p:nvPr/>
          </p:nvSpPr>
          <p:spPr bwMode="auto">
            <a:xfrm>
              <a:off x="2064" y="3056"/>
              <a:ext cx="1584"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9263" name="Rectangle 5"/>
            <p:cNvSpPr>
              <a:spLocks noChangeArrowheads="1"/>
            </p:cNvSpPr>
            <p:nvPr/>
          </p:nvSpPr>
          <p:spPr bwMode="auto">
            <a:xfrm>
              <a:off x="2283" y="2928"/>
              <a:ext cx="425"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sp>
        <p:nvSpPr>
          <p:cNvPr id="49156" name="Rectangle 6"/>
          <p:cNvSpPr>
            <a:spLocks noChangeArrowheads="1"/>
          </p:cNvSpPr>
          <p:nvPr/>
        </p:nvSpPr>
        <p:spPr bwMode="auto">
          <a:xfrm>
            <a:off x="304800" y="4648200"/>
            <a:ext cx="2590800" cy="2032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600" b="1">
              <a:solidFill>
                <a:srgbClr val="FF0000"/>
              </a:solidFill>
              <a:latin typeface="Courier New" panose="02070309020205020404" pitchFamily="49" charset="0"/>
            </a:endParaRPr>
          </a:p>
        </p:txBody>
      </p:sp>
      <p:sp>
        <p:nvSpPr>
          <p:cNvPr id="49157" name="Rectangle 7"/>
          <p:cNvSpPr>
            <a:spLocks noChangeArrowheads="1"/>
          </p:cNvSpPr>
          <p:nvPr/>
        </p:nvSpPr>
        <p:spPr bwMode="auto">
          <a:xfrm>
            <a:off x="304800" y="4851400"/>
            <a:ext cx="2590800" cy="2032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9158" name="Rectangle 8"/>
          <p:cNvSpPr>
            <a:spLocks noChangeArrowheads="1"/>
          </p:cNvSpPr>
          <p:nvPr/>
        </p:nvSpPr>
        <p:spPr bwMode="auto">
          <a:xfrm>
            <a:off x="304800" y="5054600"/>
            <a:ext cx="2590800" cy="2032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9159" name="Rectangle 9"/>
          <p:cNvSpPr>
            <a:spLocks noChangeArrowheads="1"/>
          </p:cNvSpPr>
          <p:nvPr/>
        </p:nvSpPr>
        <p:spPr bwMode="auto">
          <a:xfrm>
            <a:off x="661988" y="4648200"/>
            <a:ext cx="633412" cy="609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9160" name="Line 11"/>
          <p:cNvSpPr>
            <a:spLocks noChangeShapeType="1"/>
          </p:cNvSpPr>
          <p:nvPr/>
        </p:nvSpPr>
        <p:spPr bwMode="auto">
          <a:xfrm>
            <a:off x="304800" y="6477000"/>
            <a:ext cx="85344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1" name="Text Box 12"/>
          <p:cNvSpPr txBox="1">
            <a:spLocks noChangeArrowheads="1"/>
          </p:cNvSpPr>
          <p:nvPr/>
        </p:nvSpPr>
        <p:spPr bwMode="auto">
          <a:xfrm>
            <a:off x="6526213" y="3743325"/>
            <a:ext cx="1049337"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To</a:t>
            </a:r>
          </a:p>
          <a:p>
            <a:pPr algn="ctr">
              <a:lnSpc>
                <a:spcPct val="70000"/>
              </a:lnSpc>
              <a:spcBef>
                <a:spcPct val="0"/>
              </a:spcBef>
              <a:buClrTx/>
              <a:buSzTx/>
              <a:buFontTx/>
              <a:buNone/>
            </a:pPr>
            <a:r>
              <a:rPr lang="en-US" altLang="zh-CN" sz="1800" b="1">
                <a:latin typeface="Arial" panose="030F0702030302020204" pitchFamily="66" charset="0"/>
              </a:rPr>
              <a:t>Memory</a:t>
            </a:r>
          </a:p>
        </p:txBody>
      </p:sp>
      <p:sp>
        <p:nvSpPr>
          <p:cNvPr id="49162" name="Rectangle 13"/>
          <p:cNvSpPr>
            <a:spLocks noChangeArrowheads="1"/>
          </p:cNvSpPr>
          <p:nvPr/>
        </p:nvSpPr>
        <p:spPr bwMode="auto">
          <a:xfrm>
            <a:off x="1181100" y="5791200"/>
            <a:ext cx="1066800" cy="304800"/>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FP adders</a:t>
            </a:r>
          </a:p>
        </p:txBody>
      </p:sp>
      <p:sp>
        <p:nvSpPr>
          <p:cNvPr id="49163" name="Rectangle 14"/>
          <p:cNvSpPr>
            <a:spLocks noChangeArrowheads="1"/>
          </p:cNvSpPr>
          <p:nvPr/>
        </p:nvSpPr>
        <p:spPr bwMode="auto">
          <a:xfrm>
            <a:off x="4252913" y="5791200"/>
            <a:ext cx="1447800" cy="304800"/>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FP multipliers</a:t>
            </a:r>
          </a:p>
        </p:txBody>
      </p:sp>
      <p:sp>
        <p:nvSpPr>
          <p:cNvPr id="49164" name="Line 15"/>
          <p:cNvSpPr>
            <a:spLocks noChangeShapeType="1"/>
          </p:cNvSpPr>
          <p:nvPr/>
        </p:nvSpPr>
        <p:spPr bwMode="auto">
          <a:xfrm>
            <a:off x="1357313" y="52578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5" name="Line 16"/>
          <p:cNvSpPr>
            <a:spLocks noChangeShapeType="1"/>
          </p:cNvSpPr>
          <p:nvPr/>
        </p:nvSpPr>
        <p:spPr bwMode="auto">
          <a:xfrm>
            <a:off x="2043113" y="52578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6" name="Line 17"/>
          <p:cNvSpPr>
            <a:spLocks noChangeShapeType="1"/>
          </p:cNvSpPr>
          <p:nvPr/>
        </p:nvSpPr>
        <p:spPr bwMode="auto">
          <a:xfrm>
            <a:off x="4481513" y="5181600"/>
            <a:ext cx="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7" name="Line 18"/>
          <p:cNvSpPr>
            <a:spLocks noChangeShapeType="1"/>
          </p:cNvSpPr>
          <p:nvPr/>
        </p:nvSpPr>
        <p:spPr bwMode="auto">
          <a:xfrm>
            <a:off x="5395913" y="5181600"/>
            <a:ext cx="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68" name="Text Box 19"/>
          <p:cNvSpPr txBox="1">
            <a:spLocks noChangeArrowheads="1"/>
          </p:cNvSpPr>
          <p:nvPr/>
        </p:nvSpPr>
        <p:spPr bwMode="auto">
          <a:xfrm>
            <a:off x="2655888" y="5284788"/>
            <a:ext cx="1555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Reservation </a:t>
            </a:r>
          </a:p>
          <a:p>
            <a:pPr algn="ctr">
              <a:spcBef>
                <a:spcPct val="0"/>
              </a:spcBef>
              <a:buClrTx/>
              <a:buSzTx/>
              <a:buFontTx/>
              <a:buNone/>
            </a:pPr>
            <a:r>
              <a:rPr lang="en-US" altLang="zh-CN" sz="1800" b="1">
                <a:latin typeface="Arial" panose="030F0702030302020204" pitchFamily="66" charset="0"/>
              </a:rPr>
              <a:t>Stations</a:t>
            </a:r>
          </a:p>
        </p:txBody>
      </p:sp>
      <p:sp>
        <p:nvSpPr>
          <p:cNvPr id="49169" name="Line 20"/>
          <p:cNvSpPr>
            <a:spLocks noChangeShapeType="1"/>
          </p:cNvSpPr>
          <p:nvPr/>
        </p:nvSpPr>
        <p:spPr bwMode="auto">
          <a:xfrm flipV="1">
            <a:off x="2514600" y="5257800"/>
            <a:ext cx="0" cy="12192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0" name="Line 21"/>
          <p:cNvSpPr>
            <a:spLocks noChangeShapeType="1"/>
          </p:cNvSpPr>
          <p:nvPr/>
        </p:nvSpPr>
        <p:spPr bwMode="auto">
          <a:xfrm flipV="1">
            <a:off x="5867400" y="5181600"/>
            <a:ext cx="0" cy="12954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1" name="Text Box 22"/>
          <p:cNvSpPr txBox="1">
            <a:spLocks noChangeArrowheads="1"/>
          </p:cNvSpPr>
          <p:nvPr/>
        </p:nvSpPr>
        <p:spPr bwMode="auto">
          <a:xfrm>
            <a:off x="228600" y="914400"/>
            <a:ext cx="8794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FP Op</a:t>
            </a:r>
          </a:p>
          <a:p>
            <a:pPr algn="ctr">
              <a:spcBef>
                <a:spcPct val="0"/>
              </a:spcBef>
              <a:buClrTx/>
              <a:buSzTx/>
              <a:buFontTx/>
              <a:buNone/>
            </a:pPr>
            <a:r>
              <a:rPr lang="en-US" altLang="zh-CN" sz="1800" b="1">
                <a:latin typeface="Arial" panose="030F0702030302020204" pitchFamily="66" charset="0"/>
              </a:rPr>
              <a:t>Queue</a:t>
            </a:r>
          </a:p>
        </p:txBody>
      </p:sp>
      <p:grpSp>
        <p:nvGrpSpPr>
          <p:cNvPr id="49172" name="Group 23"/>
          <p:cNvGrpSpPr>
            <a:grpSpLocks/>
          </p:cNvGrpSpPr>
          <p:nvPr/>
        </p:nvGrpSpPr>
        <p:grpSpPr bwMode="auto">
          <a:xfrm>
            <a:off x="3505200" y="3505200"/>
            <a:ext cx="2209800" cy="812800"/>
            <a:chOff x="3456" y="1200"/>
            <a:chExt cx="1392" cy="512"/>
          </a:xfrm>
        </p:grpSpPr>
        <p:sp>
          <p:nvSpPr>
            <p:cNvPr id="49257" name="Rectangle 24"/>
            <p:cNvSpPr>
              <a:spLocks noChangeArrowheads="1"/>
            </p:cNvSpPr>
            <p:nvPr/>
          </p:nvSpPr>
          <p:spPr bwMode="auto">
            <a:xfrm>
              <a:off x="3456" y="1200"/>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9258" name="Rectangle 25"/>
            <p:cNvSpPr>
              <a:spLocks noChangeArrowheads="1"/>
            </p:cNvSpPr>
            <p:nvPr/>
          </p:nvSpPr>
          <p:spPr bwMode="auto">
            <a:xfrm>
              <a:off x="3456" y="1328"/>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9259" name="Rectangle 26"/>
            <p:cNvSpPr>
              <a:spLocks noChangeArrowheads="1"/>
            </p:cNvSpPr>
            <p:nvPr/>
          </p:nvSpPr>
          <p:spPr bwMode="auto">
            <a:xfrm>
              <a:off x="3456" y="1456"/>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9260" name="Rectangle 27"/>
            <p:cNvSpPr>
              <a:spLocks noChangeArrowheads="1"/>
            </p:cNvSpPr>
            <p:nvPr/>
          </p:nvSpPr>
          <p:spPr bwMode="auto">
            <a:xfrm>
              <a:off x="3456" y="1584"/>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sp>
        <p:nvSpPr>
          <p:cNvPr id="49173" name="Freeform 28"/>
          <p:cNvSpPr>
            <a:spLocks/>
          </p:cNvSpPr>
          <p:nvPr/>
        </p:nvSpPr>
        <p:spPr bwMode="auto">
          <a:xfrm>
            <a:off x="4953000" y="3276600"/>
            <a:ext cx="2057400" cy="533400"/>
          </a:xfrm>
          <a:custGeom>
            <a:avLst/>
            <a:gdLst>
              <a:gd name="T0" fmla="*/ 0 w 1296"/>
              <a:gd name="T1" fmla="*/ 0 h 480"/>
              <a:gd name="T2" fmla="*/ 2147483646 w 1296"/>
              <a:gd name="T3" fmla="*/ 0 h 480"/>
              <a:gd name="T4" fmla="*/ 2147483646 w 1296"/>
              <a:gd name="T5" fmla="*/ 2147483646 h 480"/>
              <a:gd name="T6" fmla="*/ 0 60000 65536"/>
              <a:gd name="T7" fmla="*/ 0 60000 65536"/>
              <a:gd name="T8" fmla="*/ 0 60000 65536"/>
              <a:gd name="T9" fmla="*/ 0 w 1296"/>
              <a:gd name="T10" fmla="*/ 0 h 480"/>
              <a:gd name="T11" fmla="*/ 1296 w 1296"/>
              <a:gd name="T12" fmla="*/ 480 h 480"/>
            </a:gdLst>
            <a:ahLst/>
            <a:cxnLst>
              <a:cxn ang="T6">
                <a:pos x="T0" y="T1"/>
              </a:cxn>
              <a:cxn ang="T7">
                <a:pos x="T2" y="T3"/>
              </a:cxn>
              <a:cxn ang="T8">
                <a:pos x="T4" y="T5"/>
              </a:cxn>
            </a:cxnLst>
            <a:rect l="T9" t="T10" r="T11" b="T12"/>
            <a:pathLst>
              <a:path w="1296" h="480">
                <a:moveTo>
                  <a:pt x="0" y="0"/>
                </a:moveTo>
                <a:lnTo>
                  <a:pt x="1296" y="0"/>
                </a:lnTo>
                <a:lnTo>
                  <a:pt x="1296" y="480"/>
                </a:lnTo>
              </a:path>
            </a:pathLst>
          </a:custGeom>
          <a:noFill/>
          <a:ln w="76200">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9174" name="Text Box 29"/>
          <p:cNvSpPr txBox="1">
            <a:spLocks noChangeArrowheads="1"/>
          </p:cNvSpPr>
          <p:nvPr/>
        </p:nvSpPr>
        <p:spPr bwMode="auto">
          <a:xfrm>
            <a:off x="7391400" y="990600"/>
            <a:ext cx="660400" cy="219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lnSpc>
                <a:spcPct val="90000"/>
              </a:lnSpc>
              <a:spcBef>
                <a:spcPct val="0"/>
              </a:spcBef>
              <a:buClrTx/>
              <a:buSzTx/>
              <a:buFontTx/>
              <a:buNone/>
            </a:pPr>
            <a:r>
              <a:rPr lang="en-US" altLang="zh-CN" sz="1400" b="1">
                <a:solidFill>
                  <a:srgbClr val="FF0000"/>
                </a:solidFill>
                <a:latin typeface="Arial" panose="030F0702030302020204" pitchFamily="66" charset="0"/>
              </a:rPr>
              <a:t>ROB7</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ROB6</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ROB5</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ROB4</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ROB3</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ROB2</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ROB1</a:t>
            </a:r>
          </a:p>
        </p:txBody>
      </p:sp>
      <p:sp>
        <p:nvSpPr>
          <p:cNvPr id="49175" name="Line 30"/>
          <p:cNvSpPr>
            <a:spLocks noChangeShapeType="1"/>
          </p:cNvSpPr>
          <p:nvPr/>
        </p:nvSpPr>
        <p:spPr bwMode="auto">
          <a:xfrm>
            <a:off x="4953000" y="3124200"/>
            <a:ext cx="0" cy="3810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6" name="Text Box 31"/>
          <p:cNvSpPr txBox="1">
            <a:spLocks noChangeArrowheads="1"/>
          </p:cNvSpPr>
          <p:nvPr/>
        </p:nvSpPr>
        <p:spPr bwMode="auto">
          <a:xfrm>
            <a:off x="6858000" y="609600"/>
            <a:ext cx="8461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Done?</a:t>
            </a:r>
          </a:p>
        </p:txBody>
      </p:sp>
      <p:sp>
        <p:nvSpPr>
          <p:cNvPr id="49177" name="Freeform 32"/>
          <p:cNvSpPr>
            <a:spLocks/>
          </p:cNvSpPr>
          <p:nvPr/>
        </p:nvSpPr>
        <p:spPr bwMode="auto">
          <a:xfrm>
            <a:off x="7467600" y="2209800"/>
            <a:ext cx="609600" cy="4267200"/>
          </a:xfrm>
          <a:custGeom>
            <a:avLst/>
            <a:gdLst>
              <a:gd name="T0" fmla="*/ 2147483646 w 576"/>
              <a:gd name="T1" fmla="*/ 2147483646 h 2832"/>
              <a:gd name="T2" fmla="*/ 2147483646 w 576"/>
              <a:gd name="T3" fmla="*/ 0 h 2832"/>
              <a:gd name="T4" fmla="*/ 0 w 576"/>
              <a:gd name="T5" fmla="*/ 0 h 2832"/>
              <a:gd name="T6" fmla="*/ 0 60000 65536"/>
              <a:gd name="T7" fmla="*/ 0 60000 65536"/>
              <a:gd name="T8" fmla="*/ 0 60000 65536"/>
              <a:gd name="T9" fmla="*/ 0 w 576"/>
              <a:gd name="T10" fmla="*/ 0 h 2832"/>
              <a:gd name="T11" fmla="*/ 576 w 576"/>
              <a:gd name="T12" fmla="*/ 2832 h 2832"/>
            </a:gdLst>
            <a:ahLst/>
            <a:cxnLst>
              <a:cxn ang="T6">
                <a:pos x="T0" y="T1"/>
              </a:cxn>
              <a:cxn ang="T7">
                <a:pos x="T2" y="T3"/>
              </a:cxn>
              <a:cxn ang="T8">
                <a:pos x="T4" y="T5"/>
              </a:cxn>
            </a:cxnLst>
            <a:rect l="T9" t="T10" r="T11" b="T12"/>
            <a:pathLst>
              <a:path w="576" h="2832">
                <a:moveTo>
                  <a:pt x="576" y="2832"/>
                </a:moveTo>
                <a:lnTo>
                  <a:pt x="576" y="0"/>
                </a:lnTo>
                <a:lnTo>
                  <a:pt x="0" y="0"/>
                </a:lnTo>
              </a:path>
            </a:pathLst>
          </a:custGeom>
          <a:noFill/>
          <a:ln w="76200">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9178" name="Line 33"/>
          <p:cNvSpPr>
            <a:spLocks noChangeShapeType="1"/>
          </p:cNvSpPr>
          <p:nvPr/>
        </p:nvSpPr>
        <p:spPr bwMode="auto">
          <a:xfrm flipH="1">
            <a:off x="4953000" y="6096000"/>
            <a:ext cx="0" cy="4572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79" name="Line 34"/>
          <p:cNvSpPr>
            <a:spLocks noChangeShapeType="1"/>
          </p:cNvSpPr>
          <p:nvPr/>
        </p:nvSpPr>
        <p:spPr bwMode="auto">
          <a:xfrm flipH="1">
            <a:off x="1716088" y="6091238"/>
            <a:ext cx="7937" cy="401637"/>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80" name="Text Box 35"/>
          <p:cNvSpPr txBox="1">
            <a:spLocks noChangeArrowheads="1"/>
          </p:cNvSpPr>
          <p:nvPr/>
        </p:nvSpPr>
        <p:spPr bwMode="auto">
          <a:xfrm>
            <a:off x="130175" y="4283075"/>
            <a:ext cx="696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Dest</a:t>
            </a:r>
          </a:p>
        </p:txBody>
      </p:sp>
      <p:sp>
        <p:nvSpPr>
          <p:cNvPr id="49181" name="Text Box 36"/>
          <p:cNvSpPr txBox="1">
            <a:spLocks noChangeArrowheads="1"/>
          </p:cNvSpPr>
          <p:nvPr/>
        </p:nvSpPr>
        <p:spPr bwMode="auto">
          <a:xfrm>
            <a:off x="3352800" y="4419600"/>
            <a:ext cx="696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Dest</a:t>
            </a:r>
          </a:p>
        </p:txBody>
      </p:sp>
      <p:sp>
        <p:nvSpPr>
          <p:cNvPr id="49182" name="AutoShape 37"/>
          <p:cNvSpPr>
            <a:spLocks noChangeArrowheads="1"/>
          </p:cNvSpPr>
          <p:nvPr/>
        </p:nvSpPr>
        <p:spPr bwMode="auto">
          <a:xfrm flipV="1">
            <a:off x="8426450" y="1371600"/>
            <a:ext cx="457200" cy="1143000"/>
          </a:xfrm>
          <a:prstGeom prst="upArrow">
            <a:avLst>
              <a:gd name="adj1" fmla="val 50000"/>
              <a:gd name="adj2" fmla="val 62500"/>
            </a:avLst>
          </a:prstGeom>
          <a:solidFill>
            <a:schemeClr val="accent2"/>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9183" name="Text Box 38"/>
          <p:cNvSpPr txBox="1">
            <a:spLocks noChangeArrowheads="1"/>
          </p:cNvSpPr>
          <p:nvPr/>
        </p:nvSpPr>
        <p:spPr bwMode="auto">
          <a:xfrm>
            <a:off x="8199438" y="2590800"/>
            <a:ext cx="9112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Oldest</a:t>
            </a:r>
          </a:p>
        </p:txBody>
      </p:sp>
      <p:sp>
        <p:nvSpPr>
          <p:cNvPr id="49184" name="Text Box 39"/>
          <p:cNvSpPr txBox="1">
            <a:spLocks noChangeArrowheads="1"/>
          </p:cNvSpPr>
          <p:nvPr/>
        </p:nvSpPr>
        <p:spPr bwMode="auto">
          <a:xfrm>
            <a:off x="8153400" y="990600"/>
            <a:ext cx="1003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Newest</a:t>
            </a:r>
          </a:p>
        </p:txBody>
      </p:sp>
      <p:grpSp>
        <p:nvGrpSpPr>
          <p:cNvPr id="49185" name="Group 40"/>
          <p:cNvGrpSpPr>
            <a:grpSpLocks/>
          </p:cNvGrpSpPr>
          <p:nvPr/>
        </p:nvGrpSpPr>
        <p:grpSpPr bwMode="auto">
          <a:xfrm rot="-5400000">
            <a:off x="1295400" y="560388"/>
            <a:ext cx="914400" cy="1219200"/>
            <a:chOff x="1872" y="1584"/>
            <a:chExt cx="576" cy="864"/>
          </a:xfrm>
        </p:grpSpPr>
        <p:sp>
          <p:nvSpPr>
            <p:cNvPr id="49251" name="Rectangle 41"/>
            <p:cNvSpPr>
              <a:spLocks noChangeArrowheads="1"/>
            </p:cNvSpPr>
            <p:nvPr/>
          </p:nvSpPr>
          <p:spPr bwMode="auto">
            <a:xfrm>
              <a:off x="1872" y="1584"/>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9252" name="Rectangle 42"/>
            <p:cNvSpPr>
              <a:spLocks noChangeArrowheads="1"/>
            </p:cNvSpPr>
            <p:nvPr/>
          </p:nvSpPr>
          <p:spPr bwMode="auto">
            <a:xfrm>
              <a:off x="1872" y="1728"/>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9253" name="Rectangle 43"/>
            <p:cNvSpPr>
              <a:spLocks noChangeArrowheads="1"/>
            </p:cNvSpPr>
            <p:nvPr/>
          </p:nvSpPr>
          <p:spPr bwMode="auto">
            <a:xfrm>
              <a:off x="1872" y="1872"/>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9254" name="Rectangle 44"/>
            <p:cNvSpPr>
              <a:spLocks noChangeArrowheads="1"/>
            </p:cNvSpPr>
            <p:nvPr/>
          </p:nvSpPr>
          <p:spPr bwMode="auto">
            <a:xfrm>
              <a:off x="1872" y="2016"/>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9255" name="Rectangle 45"/>
            <p:cNvSpPr>
              <a:spLocks noChangeArrowheads="1"/>
            </p:cNvSpPr>
            <p:nvPr/>
          </p:nvSpPr>
          <p:spPr bwMode="auto">
            <a:xfrm>
              <a:off x="1872" y="2160"/>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9256" name="Rectangle 46"/>
            <p:cNvSpPr>
              <a:spLocks noChangeArrowheads="1"/>
            </p:cNvSpPr>
            <p:nvPr/>
          </p:nvSpPr>
          <p:spPr bwMode="auto">
            <a:xfrm>
              <a:off x="1872" y="2304"/>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sp>
        <p:nvSpPr>
          <p:cNvPr id="49186" name="Text Box 47"/>
          <p:cNvSpPr txBox="1">
            <a:spLocks noChangeArrowheads="1"/>
          </p:cNvSpPr>
          <p:nvPr/>
        </p:nvSpPr>
        <p:spPr bwMode="auto">
          <a:xfrm>
            <a:off x="6559550" y="4384675"/>
            <a:ext cx="104933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from </a:t>
            </a:r>
          </a:p>
          <a:p>
            <a:pPr algn="ctr">
              <a:lnSpc>
                <a:spcPct val="70000"/>
              </a:lnSpc>
              <a:spcBef>
                <a:spcPct val="0"/>
              </a:spcBef>
              <a:buClrTx/>
              <a:buSzTx/>
              <a:buFontTx/>
              <a:buNone/>
            </a:pPr>
            <a:r>
              <a:rPr lang="en-US" altLang="zh-CN" sz="1800" b="1">
                <a:latin typeface="Arial" panose="030F0702030302020204" pitchFamily="66" charset="0"/>
              </a:rPr>
              <a:t>Memory</a:t>
            </a:r>
          </a:p>
        </p:txBody>
      </p:sp>
      <p:sp>
        <p:nvSpPr>
          <p:cNvPr id="49187" name="Line 48"/>
          <p:cNvSpPr>
            <a:spLocks noChangeShapeType="1"/>
          </p:cNvSpPr>
          <p:nvPr/>
        </p:nvSpPr>
        <p:spPr bwMode="auto">
          <a:xfrm>
            <a:off x="7010400" y="4953000"/>
            <a:ext cx="0" cy="3810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88" name="Text Box 49"/>
          <p:cNvSpPr txBox="1">
            <a:spLocks noChangeArrowheads="1"/>
          </p:cNvSpPr>
          <p:nvPr/>
        </p:nvSpPr>
        <p:spPr bwMode="auto">
          <a:xfrm>
            <a:off x="6248400" y="5029200"/>
            <a:ext cx="696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Dest</a:t>
            </a:r>
          </a:p>
        </p:txBody>
      </p:sp>
      <p:sp>
        <p:nvSpPr>
          <p:cNvPr id="49189" name="Text Box 50"/>
          <p:cNvSpPr txBox="1">
            <a:spLocks noChangeArrowheads="1"/>
          </p:cNvSpPr>
          <p:nvPr/>
        </p:nvSpPr>
        <p:spPr bwMode="auto">
          <a:xfrm>
            <a:off x="533400" y="1905000"/>
            <a:ext cx="2841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800" b="1">
                <a:latin typeface="Arial" panose="030F0702030302020204" pitchFamily="66" charset="0"/>
              </a:rPr>
              <a:t>Reorder Buffer</a:t>
            </a:r>
            <a:endParaRPr lang="en-US" altLang="zh-CN" sz="1800" b="1">
              <a:latin typeface="Comic Sans MS" panose="030F0702030302020204" pitchFamily="66" charset="0"/>
            </a:endParaRPr>
          </a:p>
        </p:txBody>
      </p:sp>
      <p:sp>
        <p:nvSpPr>
          <p:cNvPr id="49190" name="Text Box 51"/>
          <p:cNvSpPr txBox="1">
            <a:spLocks noChangeArrowheads="1"/>
          </p:cNvSpPr>
          <p:nvPr/>
        </p:nvSpPr>
        <p:spPr bwMode="auto">
          <a:xfrm>
            <a:off x="1600200" y="3581400"/>
            <a:ext cx="17827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800" b="1">
                <a:latin typeface="Arial" panose="030F0702030302020204" pitchFamily="66" charset="0"/>
              </a:rPr>
              <a:t>Registers</a:t>
            </a:r>
          </a:p>
        </p:txBody>
      </p:sp>
      <p:sp>
        <p:nvSpPr>
          <p:cNvPr id="49191" name="Line 52"/>
          <p:cNvSpPr>
            <a:spLocks noChangeShapeType="1"/>
          </p:cNvSpPr>
          <p:nvPr/>
        </p:nvSpPr>
        <p:spPr bwMode="auto">
          <a:xfrm flipH="1">
            <a:off x="7010400" y="6096000"/>
            <a:ext cx="0" cy="3810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192" name="Line 53"/>
          <p:cNvSpPr>
            <a:spLocks noChangeShapeType="1"/>
          </p:cNvSpPr>
          <p:nvPr/>
        </p:nvSpPr>
        <p:spPr bwMode="auto">
          <a:xfrm>
            <a:off x="2362200" y="1143000"/>
            <a:ext cx="1143000"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49193" name="Group 54"/>
          <p:cNvGrpSpPr>
            <a:grpSpLocks/>
          </p:cNvGrpSpPr>
          <p:nvPr/>
        </p:nvGrpSpPr>
        <p:grpSpPr bwMode="auto">
          <a:xfrm>
            <a:off x="304800" y="2209800"/>
            <a:ext cx="8534400" cy="4343400"/>
            <a:chOff x="192" y="1392"/>
            <a:chExt cx="5376" cy="2736"/>
          </a:xfrm>
        </p:grpSpPr>
        <p:sp>
          <p:nvSpPr>
            <p:cNvPr id="49241" name="Line 55"/>
            <p:cNvSpPr>
              <a:spLocks noChangeShapeType="1"/>
            </p:cNvSpPr>
            <p:nvPr/>
          </p:nvSpPr>
          <p:spPr bwMode="auto">
            <a:xfrm>
              <a:off x="192" y="4080"/>
              <a:ext cx="5376" cy="0"/>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42" name="Line 56"/>
            <p:cNvSpPr>
              <a:spLocks noChangeShapeType="1"/>
            </p:cNvSpPr>
            <p:nvPr/>
          </p:nvSpPr>
          <p:spPr bwMode="auto">
            <a:xfrm flipV="1">
              <a:off x="1584" y="3312"/>
              <a:ext cx="0" cy="768"/>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43" name="Line 57"/>
            <p:cNvSpPr>
              <a:spLocks noChangeShapeType="1"/>
            </p:cNvSpPr>
            <p:nvPr/>
          </p:nvSpPr>
          <p:spPr bwMode="auto">
            <a:xfrm flipV="1">
              <a:off x="3696" y="3264"/>
              <a:ext cx="0" cy="816"/>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44" name="Freeform 58"/>
            <p:cNvSpPr>
              <a:spLocks/>
            </p:cNvSpPr>
            <p:nvPr/>
          </p:nvSpPr>
          <p:spPr bwMode="auto">
            <a:xfrm>
              <a:off x="3120" y="2064"/>
              <a:ext cx="1296" cy="336"/>
            </a:xfrm>
            <a:custGeom>
              <a:avLst/>
              <a:gdLst>
                <a:gd name="T0" fmla="*/ 0 w 1296"/>
                <a:gd name="T1" fmla="*/ 0 h 480"/>
                <a:gd name="T2" fmla="*/ 1296 w 1296"/>
                <a:gd name="T3" fmla="*/ 0 h 480"/>
                <a:gd name="T4" fmla="*/ 1296 w 1296"/>
                <a:gd name="T5" fmla="*/ 115 h 480"/>
                <a:gd name="T6" fmla="*/ 0 60000 65536"/>
                <a:gd name="T7" fmla="*/ 0 60000 65536"/>
                <a:gd name="T8" fmla="*/ 0 60000 65536"/>
                <a:gd name="T9" fmla="*/ 0 w 1296"/>
                <a:gd name="T10" fmla="*/ 0 h 480"/>
                <a:gd name="T11" fmla="*/ 1296 w 1296"/>
                <a:gd name="T12" fmla="*/ 480 h 480"/>
              </a:gdLst>
              <a:ahLst/>
              <a:cxnLst>
                <a:cxn ang="T6">
                  <a:pos x="T0" y="T1"/>
                </a:cxn>
                <a:cxn ang="T7">
                  <a:pos x="T2" y="T3"/>
                </a:cxn>
                <a:cxn ang="T8">
                  <a:pos x="T4" y="T5"/>
                </a:cxn>
              </a:cxnLst>
              <a:rect l="T9" t="T10" r="T11" b="T12"/>
              <a:pathLst>
                <a:path w="1296" h="480">
                  <a:moveTo>
                    <a:pt x="0" y="0"/>
                  </a:moveTo>
                  <a:lnTo>
                    <a:pt x="1296" y="0"/>
                  </a:lnTo>
                  <a:lnTo>
                    <a:pt x="1296" y="480"/>
                  </a:lnTo>
                </a:path>
              </a:pathLst>
            </a:custGeom>
            <a:noFill/>
            <a:ln w="762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9245" name="Line 59"/>
            <p:cNvSpPr>
              <a:spLocks noChangeShapeType="1"/>
            </p:cNvSpPr>
            <p:nvPr/>
          </p:nvSpPr>
          <p:spPr bwMode="auto">
            <a:xfrm>
              <a:off x="3120" y="1968"/>
              <a:ext cx="0" cy="240"/>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46" name="Freeform 60"/>
            <p:cNvSpPr>
              <a:spLocks/>
            </p:cNvSpPr>
            <p:nvPr/>
          </p:nvSpPr>
          <p:spPr bwMode="auto">
            <a:xfrm>
              <a:off x="4704" y="1392"/>
              <a:ext cx="384" cy="2688"/>
            </a:xfrm>
            <a:custGeom>
              <a:avLst/>
              <a:gdLst>
                <a:gd name="T0" fmla="*/ 114 w 576"/>
                <a:gd name="T1" fmla="*/ 2298 h 2832"/>
                <a:gd name="T2" fmla="*/ 114 w 576"/>
                <a:gd name="T3" fmla="*/ 0 h 2832"/>
                <a:gd name="T4" fmla="*/ 0 w 576"/>
                <a:gd name="T5" fmla="*/ 0 h 2832"/>
                <a:gd name="T6" fmla="*/ 0 60000 65536"/>
                <a:gd name="T7" fmla="*/ 0 60000 65536"/>
                <a:gd name="T8" fmla="*/ 0 60000 65536"/>
                <a:gd name="T9" fmla="*/ 0 w 576"/>
                <a:gd name="T10" fmla="*/ 0 h 2832"/>
                <a:gd name="T11" fmla="*/ 576 w 576"/>
                <a:gd name="T12" fmla="*/ 2832 h 2832"/>
              </a:gdLst>
              <a:ahLst/>
              <a:cxnLst>
                <a:cxn ang="T6">
                  <a:pos x="T0" y="T1"/>
                </a:cxn>
                <a:cxn ang="T7">
                  <a:pos x="T2" y="T3"/>
                </a:cxn>
                <a:cxn ang="T8">
                  <a:pos x="T4" y="T5"/>
                </a:cxn>
              </a:cxnLst>
              <a:rect l="T9" t="T10" r="T11" b="T12"/>
              <a:pathLst>
                <a:path w="576" h="2832">
                  <a:moveTo>
                    <a:pt x="576" y="2832"/>
                  </a:moveTo>
                  <a:lnTo>
                    <a:pt x="576" y="0"/>
                  </a:lnTo>
                  <a:lnTo>
                    <a:pt x="0" y="0"/>
                  </a:lnTo>
                </a:path>
              </a:pathLst>
            </a:custGeom>
            <a:noFill/>
            <a:ln w="762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9247" name="Line 61"/>
            <p:cNvSpPr>
              <a:spLocks noChangeShapeType="1"/>
            </p:cNvSpPr>
            <p:nvPr/>
          </p:nvSpPr>
          <p:spPr bwMode="auto">
            <a:xfrm flipH="1">
              <a:off x="3120" y="3840"/>
              <a:ext cx="0" cy="288"/>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48" name="Line 62"/>
            <p:cNvSpPr>
              <a:spLocks noChangeShapeType="1"/>
            </p:cNvSpPr>
            <p:nvPr/>
          </p:nvSpPr>
          <p:spPr bwMode="auto">
            <a:xfrm flipH="1">
              <a:off x="1081" y="3837"/>
              <a:ext cx="5" cy="253"/>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49" name="Line 63"/>
            <p:cNvSpPr>
              <a:spLocks noChangeShapeType="1"/>
            </p:cNvSpPr>
            <p:nvPr/>
          </p:nvSpPr>
          <p:spPr bwMode="auto">
            <a:xfrm>
              <a:off x="4416" y="3120"/>
              <a:ext cx="0" cy="240"/>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50" name="Line 64"/>
            <p:cNvSpPr>
              <a:spLocks noChangeShapeType="1"/>
            </p:cNvSpPr>
            <p:nvPr/>
          </p:nvSpPr>
          <p:spPr bwMode="auto">
            <a:xfrm flipH="1">
              <a:off x="4416" y="3840"/>
              <a:ext cx="0" cy="240"/>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49194" name="Rectangle 65"/>
          <p:cNvSpPr>
            <a:spLocks noChangeArrowheads="1"/>
          </p:cNvSpPr>
          <p:nvPr/>
        </p:nvSpPr>
        <p:spPr bwMode="auto">
          <a:xfrm>
            <a:off x="3505200" y="4800600"/>
            <a:ext cx="2514600" cy="2032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70309020205020404" pitchFamily="49" charset="0"/>
              </a:rPr>
              <a:t>3</a:t>
            </a:r>
            <a:r>
              <a:rPr lang="en-US" altLang="zh-CN" sz="1800" b="1">
                <a:latin typeface="Arial" panose="02070309020205020404" pitchFamily="49" charset="0"/>
              </a:rPr>
              <a:t> MULD </a:t>
            </a:r>
            <a:r>
              <a:rPr lang="en-US" altLang="zh-CN" sz="1400" b="1">
                <a:solidFill>
                  <a:srgbClr val="9900CC"/>
                </a:solidFill>
                <a:latin typeface="Arial" panose="02070309020205020404" pitchFamily="49" charset="0"/>
              </a:rPr>
              <a:t>M[45+R3]</a:t>
            </a:r>
            <a:r>
              <a:rPr lang="en-US" altLang="zh-CN" sz="1800" b="1">
                <a:solidFill>
                  <a:srgbClr val="FF0000"/>
                </a:solidFill>
                <a:latin typeface="Arial" panose="02070309020205020404" pitchFamily="49" charset="0"/>
              </a:rPr>
              <a:t>,</a:t>
            </a:r>
            <a:r>
              <a:rPr lang="en-US" altLang="zh-CN" sz="1800" b="1">
                <a:latin typeface="Arial" panose="02070309020205020404" pitchFamily="49" charset="0"/>
              </a:rPr>
              <a:t>R(F4)</a:t>
            </a:r>
          </a:p>
        </p:txBody>
      </p:sp>
      <p:grpSp>
        <p:nvGrpSpPr>
          <p:cNvPr id="49195" name="Group 66"/>
          <p:cNvGrpSpPr>
            <a:grpSpLocks/>
          </p:cNvGrpSpPr>
          <p:nvPr/>
        </p:nvGrpSpPr>
        <p:grpSpPr bwMode="auto">
          <a:xfrm>
            <a:off x="6400800" y="5334000"/>
            <a:ext cx="1066800" cy="762000"/>
            <a:chOff x="4032" y="3360"/>
            <a:chExt cx="672" cy="480"/>
          </a:xfrm>
        </p:grpSpPr>
        <p:sp>
          <p:nvSpPr>
            <p:cNvPr id="49236" name="Rectangle 67"/>
            <p:cNvSpPr>
              <a:spLocks noChangeArrowheads="1"/>
            </p:cNvSpPr>
            <p:nvPr/>
          </p:nvSpPr>
          <p:spPr bwMode="auto">
            <a:xfrm>
              <a:off x="4032" y="3360"/>
              <a:ext cx="672" cy="16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marL="457200" indent="-457200">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800" b="1">
                <a:latin typeface="Courier New" panose="02070309020205020404" pitchFamily="49" charset="0"/>
              </a:endParaRPr>
            </a:p>
          </p:txBody>
        </p:sp>
        <p:sp>
          <p:nvSpPr>
            <p:cNvPr id="49237" name="Rectangle 68"/>
            <p:cNvSpPr>
              <a:spLocks noChangeArrowheads="1"/>
            </p:cNvSpPr>
            <p:nvPr/>
          </p:nvSpPr>
          <p:spPr bwMode="auto">
            <a:xfrm>
              <a:off x="4032" y="3520"/>
              <a:ext cx="672" cy="16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9238" name="Rectangle 69"/>
            <p:cNvSpPr>
              <a:spLocks noChangeArrowheads="1"/>
            </p:cNvSpPr>
            <p:nvPr/>
          </p:nvSpPr>
          <p:spPr bwMode="auto">
            <a:xfrm>
              <a:off x="4032" y="3680"/>
              <a:ext cx="672" cy="16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49239" name="Line 70"/>
            <p:cNvSpPr>
              <a:spLocks noChangeShapeType="1"/>
            </p:cNvSpPr>
            <p:nvPr/>
          </p:nvSpPr>
          <p:spPr bwMode="auto">
            <a:xfrm>
              <a:off x="4256" y="3360"/>
              <a:ext cx="0"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240" name="Rectangle 71"/>
            <p:cNvSpPr>
              <a:spLocks noChangeArrowheads="1"/>
            </p:cNvSpPr>
            <p:nvPr/>
          </p:nvSpPr>
          <p:spPr bwMode="auto">
            <a:xfrm>
              <a:off x="4032" y="3504"/>
              <a:ext cx="672" cy="160"/>
            </a:xfrm>
            <a:prstGeom prst="rect">
              <a:avLst/>
            </a:prstGeom>
            <a:noFill/>
            <a:ln w="1905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marL="457200" indent="-457200">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800" b="1">
                <a:latin typeface="Courier New" panose="02070309020205020404" pitchFamily="49" charset="0"/>
              </a:endParaRPr>
            </a:p>
          </p:txBody>
        </p:sp>
      </p:grpSp>
      <p:grpSp>
        <p:nvGrpSpPr>
          <p:cNvPr id="49196" name="Group 72"/>
          <p:cNvGrpSpPr>
            <a:grpSpLocks/>
          </p:cNvGrpSpPr>
          <p:nvPr/>
        </p:nvGrpSpPr>
        <p:grpSpPr bwMode="auto">
          <a:xfrm>
            <a:off x="3492500" y="981075"/>
            <a:ext cx="3886200" cy="2133600"/>
            <a:chOff x="2208" y="624"/>
            <a:chExt cx="2448" cy="1344"/>
          </a:xfrm>
        </p:grpSpPr>
        <p:grpSp>
          <p:nvGrpSpPr>
            <p:cNvPr id="49207" name="Group 73"/>
            <p:cNvGrpSpPr>
              <a:grpSpLocks/>
            </p:cNvGrpSpPr>
            <p:nvPr/>
          </p:nvGrpSpPr>
          <p:grpSpPr bwMode="auto">
            <a:xfrm>
              <a:off x="2208" y="624"/>
              <a:ext cx="2448" cy="768"/>
              <a:chOff x="2208" y="576"/>
              <a:chExt cx="2448" cy="768"/>
            </a:xfrm>
          </p:grpSpPr>
          <p:sp>
            <p:nvSpPr>
              <p:cNvPr id="49220" name="Rectangle 74"/>
              <p:cNvSpPr>
                <a:spLocks noChangeArrowheads="1"/>
              </p:cNvSpPr>
              <p:nvPr/>
            </p:nvSpPr>
            <p:spPr bwMode="auto">
              <a:xfrm>
                <a:off x="2208" y="576"/>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49221" name="Rectangle 75"/>
              <p:cNvSpPr>
                <a:spLocks noChangeArrowheads="1"/>
              </p:cNvSpPr>
              <p:nvPr/>
            </p:nvSpPr>
            <p:spPr bwMode="auto">
              <a:xfrm>
                <a:off x="2208" y="768"/>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49222" name="Rectangle 76"/>
              <p:cNvSpPr>
                <a:spLocks noChangeArrowheads="1"/>
              </p:cNvSpPr>
              <p:nvPr/>
            </p:nvSpPr>
            <p:spPr bwMode="auto">
              <a:xfrm>
                <a:off x="2448" y="576"/>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49223" name="Rectangle 77"/>
              <p:cNvSpPr>
                <a:spLocks noChangeArrowheads="1"/>
              </p:cNvSpPr>
              <p:nvPr/>
            </p:nvSpPr>
            <p:spPr bwMode="auto">
              <a:xfrm>
                <a:off x="2448" y="768"/>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49224" name="Rectangle 78"/>
              <p:cNvSpPr>
                <a:spLocks noChangeArrowheads="1"/>
              </p:cNvSpPr>
              <p:nvPr/>
            </p:nvSpPr>
            <p:spPr bwMode="auto">
              <a:xfrm>
                <a:off x="3072" y="576"/>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800" b="1">
                  <a:latin typeface="Courier New" panose="02070309020205020404" pitchFamily="49" charset="0"/>
                </a:endParaRPr>
              </a:p>
            </p:txBody>
          </p:sp>
          <p:sp>
            <p:nvSpPr>
              <p:cNvPr id="49225" name="Rectangle 79"/>
              <p:cNvSpPr>
                <a:spLocks noChangeArrowheads="1"/>
              </p:cNvSpPr>
              <p:nvPr/>
            </p:nvSpPr>
            <p:spPr bwMode="auto">
              <a:xfrm>
                <a:off x="3072" y="768"/>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800" b="1">
                  <a:latin typeface="Courier New" panose="02070309020205020404" pitchFamily="49" charset="0"/>
                </a:endParaRPr>
              </a:p>
            </p:txBody>
          </p:sp>
          <p:sp>
            <p:nvSpPr>
              <p:cNvPr id="49226" name="Rectangle 80"/>
              <p:cNvSpPr>
                <a:spLocks noChangeArrowheads="1"/>
              </p:cNvSpPr>
              <p:nvPr/>
            </p:nvSpPr>
            <p:spPr bwMode="auto">
              <a:xfrm>
                <a:off x="4416" y="576"/>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49227" name="Rectangle 81"/>
              <p:cNvSpPr>
                <a:spLocks noChangeArrowheads="1"/>
              </p:cNvSpPr>
              <p:nvPr/>
            </p:nvSpPr>
            <p:spPr bwMode="auto">
              <a:xfrm>
                <a:off x="4416" y="768"/>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Courier New" panose="02070309020205020404" pitchFamily="49" charset="0"/>
                  </a:rPr>
                  <a:t>N</a:t>
                </a:r>
              </a:p>
            </p:txBody>
          </p:sp>
          <p:sp>
            <p:nvSpPr>
              <p:cNvPr id="49228" name="Rectangle 82"/>
              <p:cNvSpPr>
                <a:spLocks noChangeArrowheads="1"/>
              </p:cNvSpPr>
              <p:nvPr/>
            </p:nvSpPr>
            <p:spPr bwMode="auto">
              <a:xfrm>
                <a:off x="2208" y="960"/>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49229" name="Rectangle 83"/>
              <p:cNvSpPr>
                <a:spLocks noChangeArrowheads="1"/>
              </p:cNvSpPr>
              <p:nvPr/>
            </p:nvSpPr>
            <p:spPr bwMode="auto">
              <a:xfrm>
                <a:off x="2448" y="960"/>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49230" name="Rectangle 84"/>
              <p:cNvSpPr>
                <a:spLocks noChangeArrowheads="1"/>
              </p:cNvSpPr>
              <p:nvPr/>
            </p:nvSpPr>
            <p:spPr bwMode="auto">
              <a:xfrm>
                <a:off x="3072" y="960"/>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800" b="1">
                  <a:latin typeface="Courier New" panose="02070309020205020404" pitchFamily="49" charset="0"/>
                </a:endParaRPr>
              </a:p>
            </p:txBody>
          </p:sp>
          <p:sp>
            <p:nvSpPr>
              <p:cNvPr id="49231" name="Rectangle 85"/>
              <p:cNvSpPr>
                <a:spLocks noChangeArrowheads="1"/>
              </p:cNvSpPr>
              <p:nvPr/>
            </p:nvSpPr>
            <p:spPr bwMode="auto">
              <a:xfrm>
                <a:off x="4416" y="960"/>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Courier New" panose="02070309020205020404" pitchFamily="49" charset="0"/>
                  </a:rPr>
                  <a:t>N</a:t>
                </a:r>
              </a:p>
            </p:txBody>
          </p:sp>
          <p:sp>
            <p:nvSpPr>
              <p:cNvPr id="49232" name="Rectangle 86"/>
              <p:cNvSpPr>
                <a:spLocks noChangeArrowheads="1"/>
              </p:cNvSpPr>
              <p:nvPr/>
            </p:nvSpPr>
            <p:spPr bwMode="auto">
              <a:xfrm>
                <a:off x="2208" y="1152"/>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Courier New" panose="02070309020205020404" pitchFamily="49" charset="0"/>
                  </a:rPr>
                  <a:t>F8</a:t>
                </a:r>
              </a:p>
            </p:txBody>
          </p:sp>
          <p:sp>
            <p:nvSpPr>
              <p:cNvPr id="49233" name="Rectangle 87"/>
              <p:cNvSpPr>
                <a:spLocks noChangeArrowheads="1"/>
              </p:cNvSpPr>
              <p:nvPr/>
            </p:nvSpPr>
            <p:spPr bwMode="auto">
              <a:xfrm>
                <a:off x="2448" y="1152"/>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49234" name="Rectangle 88"/>
              <p:cNvSpPr>
                <a:spLocks noChangeArrowheads="1"/>
              </p:cNvSpPr>
              <p:nvPr/>
            </p:nvSpPr>
            <p:spPr bwMode="auto">
              <a:xfrm>
                <a:off x="3072" y="1152"/>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Courier New" panose="02070309020205020404" pitchFamily="49" charset="0"/>
                  </a:rPr>
                  <a:t>SUBD F8,F2,F6</a:t>
                </a:r>
              </a:p>
            </p:txBody>
          </p:sp>
          <p:sp>
            <p:nvSpPr>
              <p:cNvPr id="49235" name="Rectangle 89"/>
              <p:cNvSpPr>
                <a:spLocks noChangeArrowheads="1"/>
              </p:cNvSpPr>
              <p:nvPr/>
            </p:nvSpPr>
            <p:spPr bwMode="auto">
              <a:xfrm>
                <a:off x="4416" y="1152"/>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solidFill>
                      <a:srgbClr val="FF3300"/>
                    </a:solidFill>
                    <a:latin typeface="Courier New" panose="02070309020205020404" pitchFamily="49" charset="0"/>
                  </a:rPr>
                  <a:t>Y</a:t>
                </a:r>
              </a:p>
            </p:txBody>
          </p:sp>
        </p:grpSp>
        <p:sp>
          <p:nvSpPr>
            <p:cNvPr id="49208" name="Rectangle 90"/>
            <p:cNvSpPr>
              <a:spLocks noChangeArrowheads="1"/>
            </p:cNvSpPr>
            <p:nvPr/>
          </p:nvSpPr>
          <p:spPr bwMode="auto">
            <a:xfrm>
              <a:off x="2208" y="1392"/>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F0</a:t>
              </a:r>
            </a:p>
          </p:txBody>
        </p:sp>
        <p:sp>
          <p:nvSpPr>
            <p:cNvPr id="49209" name="Rectangle 91"/>
            <p:cNvSpPr>
              <a:spLocks noChangeArrowheads="1"/>
            </p:cNvSpPr>
            <p:nvPr/>
          </p:nvSpPr>
          <p:spPr bwMode="auto">
            <a:xfrm>
              <a:off x="2208" y="1584"/>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solidFill>
                    <a:srgbClr val="DDDDDD"/>
                  </a:solidFill>
                  <a:latin typeface="Arial" panose="02070309020205020404" pitchFamily="49" charset="0"/>
                </a:rPr>
                <a:t>F2</a:t>
              </a:r>
            </a:p>
          </p:txBody>
        </p:sp>
        <p:sp>
          <p:nvSpPr>
            <p:cNvPr id="49210" name="Rectangle 92"/>
            <p:cNvSpPr>
              <a:spLocks noChangeArrowheads="1"/>
            </p:cNvSpPr>
            <p:nvPr/>
          </p:nvSpPr>
          <p:spPr bwMode="auto">
            <a:xfrm>
              <a:off x="2208" y="1776"/>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solidFill>
                    <a:srgbClr val="DDDDDD"/>
                  </a:solidFill>
                  <a:latin typeface="Arial" panose="02070309020205020404" pitchFamily="49" charset="0"/>
                </a:rPr>
                <a:t>F6</a:t>
              </a:r>
            </a:p>
          </p:txBody>
        </p:sp>
        <p:sp>
          <p:nvSpPr>
            <p:cNvPr id="49211" name="Rectangle 93"/>
            <p:cNvSpPr>
              <a:spLocks noChangeArrowheads="1"/>
            </p:cNvSpPr>
            <p:nvPr/>
          </p:nvSpPr>
          <p:spPr bwMode="auto">
            <a:xfrm>
              <a:off x="2448" y="1392"/>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49212" name="Rectangle 94"/>
            <p:cNvSpPr>
              <a:spLocks noChangeArrowheads="1"/>
            </p:cNvSpPr>
            <p:nvPr/>
          </p:nvSpPr>
          <p:spPr bwMode="auto">
            <a:xfrm>
              <a:off x="2448" y="1584"/>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49213" name="Rectangle 95"/>
            <p:cNvSpPr>
              <a:spLocks noChangeArrowheads="1"/>
            </p:cNvSpPr>
            <p:nvPr/>
          </p:nvSpPr>
          <p:spPr bwMode="auto">
            <a:xfrm>
              <a:off x="2448" y="1776"/>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49214" name="Rectangle 96"/>
            <p:cNvSpPr>
              <a:spLocks noChangeArrowheads="1"/>
            </p:cNvSpPr>
            <p:nvPr/>
          </p:nvSpPr>
          <p:spPr bwMode="auto">
            <a:xfrm>
              <a:off x="3072" y="1392"/>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70309020205020404" pitchFamily="49" charset="0"/>
                </a:rPr>
                <a:t>MULD F0,F2,F4</a:t>
              </a:r>
            </a:p>
          </p:txBody>
        </p:sp>
        <p:sp>
          <p:nvSpPr>
            <p:cNvPr id="49215" name="Rectangle 97"/>
            <p:cNvSpPr>
              <a:spLocks noChangeArrowheads="1"/>
            </p:cNvSpPr>
            <p:nvPr/>
          </p:nvSpPr>
          <p:spPr bwMode="auto">
            <a:xfrm>
              <a:off x="3072" y="1584"/>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DDDDDD"/>
                  </a:solidFill>
                  <a:latin typeface="Arial" panose="02070309020205020404" pitchFamily="49" charset="0"/>
                </a:rPr>
                <a:t>LD F2,45(R3)</a:t>
              </a:r>
            </a:p>
          </p:txBody>
        </p:sp>
        <p:sp>
          <p:nvSpPr>
            <p:cNvPr id="49216" name="Rectangle 98"/>
            <p:cNvSpPr>
              <a:spLocks noChangeArrowheads="1"/>
            </p:cNvSpPr>
            <p:nvPr/>
          </p:nvSpPr>
          <p:spPr bwMode="auto">
            <a:xfrm>
              <a:off x="3072" y="1776"/>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DDDDDD"/>
                  </a:solidFill>
                  <a:latin typeface="Arial" panose="02070309020205020404" pitchFamily="49" charset="0"/>
                </a:rPr>
                <a:t>LD F6,34(R2)</a:t>
              </a:r>
            </a:p>
          </p:txBody>
        </p:sp>
        <p:sp>
          <p:nvSpPr>
            <p:cNvPr id="49217" name="Rectangle 99"/>
            <p:cNvSpPr>
              <a:spLocks noChangeArrowheads="1"/>
            </p:cNvSpPr>
            <p:nvPr/>
          </p:nvSpPr>
          <p:spPr bwMode="auto">
            <a:xfrm>
              <a:off x="4416" y="1392"/>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N</a:t>
              </a:r>
            </a:p>
          </p:txBody>
        </p:sp>
        <p:sp>
          <p:nvSpPr>
            <p:cNvPr id="49218" name="Rectangle 100"/>
            <p:cNvSpPr>
              <a:spLocks noChangeArrowheads="1"/>
            </p:cNvSpPr>
            <p:nvPr/>
          </p:nvSpPr>
          <p:spPr bwMode="auto">
            <a:xfrm>
              <a:off x="4416" y="1584"/>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solidFill>
                    <a:srgbClr val="DDDDDD"/>
                  </a:solidFill>
                  <a:latin typeface="Arial" panose="02070309020205020404" pitchFamily="49" charset="0"/>
                </a:rPr>
                <a:t>Y</a:t>
              </a:r>
            </a:p>
          </p:txBody>
        </p:sp>
        <p:sp>
          <p:nvSpPr>
            <p:cNvPr id="49219" name="Rectangle 101"/>
            <p:cNvSpPr>
              <a:spLocks noChangeArrowheads="1"/>
            </p:cNvSpPr>
            <p:nvPr/>
          </p:nvSpPr>
          <p:spPr bwMode="auto">
            <a:xfrm>
              <a:off x="4416" y="1776"/>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solidFill>
                    <a:srgbClr val="DDDDDD"/>
                  </a:solidFill>
                  <a:latin typeface="Arial" panose="02070309020205020404" pitchFamily="49" charset="0"/>
                </a:rPr>
                <a:t>Y</a:t>
              </a:r>
            </a:p>
          </p:txBody>
        </p:sp>
      </p:grpSp>
      <p:sp>
        <p:nvSpPr>
          <p:cNvPr id="49197" name="Rectangle 102"/>
          <p:cNvSpPr>
            <a:spLocks noChangeArrowheads="1"/>
          </p:cNvSpPr>
          <p:nvPr/>
        </p:nvSpPr>
        <p:spPr bwMode="auto">
          <a:xfrm>
            <a:off x="4876800" y="1600200"/>
            <a:ext cx="2133600" cy="304800"/>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70309020205020404" pitchFamily="49" charset="0"/>
              </a:rPr>
              <a:t>DIVD F10,F0,F6</a:t>
            </a:r>
          </a:p>
        </p:txBody>
      </p:sp>
      <p:sp>
        <p:nvSpPr>
          <p:cNvPr id="49198" name="Rectangle 103"/>
          <p:cNvSpPr>
            <a:spLocks noChangeArrowheads="1"/>
          </p:cNvSpPr>
          <p:nvPr/>
        </p:nvSpPr>
        <p:spPr bwMode="auto">
          <a:xfrm>
            <a:off x="3505200" y="1600200"/>
            <a:ext cx="381000" cy="304800"/>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F10</a:t>
            </a:r>
          </a:p>
        </p:txBody>
      </p:sp>
      <p:sp>
        <p:nvSpPr>
          <p:cNvPr id="49199" name="Rectangle 104"/>
          <p:cNvSpPr>
            <a:spLocks noChangeArrowheads="1"/>
          </p:cNvSpPr>
          <p:nvPr/>
        </p:nvSpPr>
        <p:spPr bwMode="auto">
          <a:xfrm>
            <a:off x="3505200" y="5029200"/>
            <a:ext cx="2514600" cy="2032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70309020205020404" pitchFamily="49" charset="0"/>
              </a:rPr>
              <a:t>5</a:t>
            </a:r>
            <a:r>
              <a:rPr lang="en-US" altLang="zh-CN" sz="1800" b="1">
                <a:latin typeface="Arial" panose="02070309020205020404" pitchFamily="49" charset="0"/>
              </a:rPr>
              <a:t> DIVD </a:t>
            </a:r>
            <a:r>
              <a:rPr lang="en-US" altLang="zh-CN" sz="1600" b="1">
                <a:solidFill>
                  <a:srgbClr val="FF0000"/>
                </a:solidFill>
                <a:latin typeface="Arial" panose="02070309020205020404" pitchFamily="49" charset="0"/>
              </a:rPr>
              <a:t>ROB3,M[34+R2]</a:t>
            </a:r>
          </a:p>
        </p:txBody>
      </p:sp>
      <p:sp>
        <p:nvSpPr>
          <p:cNvPr id="49200" name="Rectangle 105"/>
          <p:cNvSpPr>
            <a:spLocks noChangeArrowheads="1"/>
          </p:cNvSpPr>
          <p:nvPr/>
        </p:nvSpPr>
        <p:spPr bwMode="auto">
          <a:xfrm>
            <a:off x="3886200" y="2819400"/>
            <a:ext cx="990600" cy="304800"/>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solidFill>
                  <a:srgbClr val="DDDDDD"/>
                </a:solidFill>
                <a:latin typeface="Arial" panose="02070309020205020404" pitchFamily="49" charset="0"/>
              </a:rPr>
              <a:t>M</a:t>
            </a:r>
            <a:r>
              <a:rPr lang="en-US" altLang="zh-CN" sz="1600" b="1">
                <a:solidFill>
                  <a:srgbClr val="DDDDDD"/>
                </a:solidFill>
                <a:latin typeface="Arial" panose="02070309020205020404" pitchFamily="49" charset="0"/>
              </a:rPr>
              <a:t>[34+R2]</a:t>
            </a:r>
          </a:p>
        </p:txBody>
      </p:sp>
      <p:sp>
        <p:nvSpPr>
          <p:cNvPr id="49201" name="Rectangle 106"/>
          <p:cNvSpPr>
            <a:spLocks noChangeArrowheads="1"/>
          </p:cNvSpPr>
          <p:nvPr/>
        </p:nvSpPr>
        <p:spPr bwMode="auto">
          <a:xfrm>
            <a:off x="4876800" y="1295400"/>
            <a:ext cx="2133600" cy="304800"/>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70309020205020404" pitchFamily="49" charset="0"/>
              </a:rPr>
              <a:t>ADDD F6,F8,F2</a:t>
            </a:r>
          </a:p>
        </p:txBody>
      </p:sp>
      <p:sp>
        <p:nvSpPr>
          <p:cNvPr id="49202" name="Rectangle 107"/>
          <p:cNvSpPr>
            <a:spLocks noChangeArrowheads="1"/>
          </p:cNvSpPr>
          <p:nvPr/>
        </p:nvSpPr>
        <p:spPr bwMode="auto">
          <a:xfrm>
            <a:off x="3505200" y="1295400"/>
            <a:ext cx="381000" cy="304800"/>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F6</a:t>
            </a:r>
          </a:p>
        </p:txBody>
      </p:sp>
      <p:sp>
        <p:nvSpPr>
          <p:cNvPr id="49203" name="Rectangle 108"/>
          <p:cNvSpPr>
            <a:spLocks noChangeArrowheads="1"/>
          </p:cNvSpPr>
          <p:nvPr/>
        </p:nvSpPr>
        <p:spPr bwMode="auto">
          <a:xfrm>
            <a:off x="304800" y="4876800"/>
            <a:ext cx="2590800" cy="152400"/>
          </a:xfrm>
          <a:prstGeom prst="rect">
            <a:avLst/>
          </a:prstGeom>
          <a:noFill/>
          <a:ln w="158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70309020205020404" pitchFamily="49" charset="0"/>
              </a:rPr>
              <a:t>6 </a:t>
            </a:r>
            <a:r>
              <a:rPr lang="en-US" altLang="zh-CN" sz="1800" b="1">
                <a:latin typeface="Arial" panose="02070309020205020404" pitchFamily="49" charset="0"/>
              </a:rPr>
              <a:t>ADDD</a:t>
            </a:r>
            <a:r>
              <a:rPr lang="en-US" altLang="zh-CN" sz="1600" b="1">
                <a:latin typeface="Arial" panose="02070309020205020404" pitchFamily="49" charset="0"/>
              </a:rPr>
              <a:t> </a:t>
            </a:r>
            <a:r>
              <a:rPr lang="en-US" altLang="zh-CN" sz="1600" b="1">
                <a:solidFill>
                  <a:srgbClr val="006600"/>
                </a:solidFill>
                <a:latin typeface="Arial" panose="02070309020205020404" pitchFamily="49" charset="0"/>
              </a:rPr>
              <a:t>V[1]</a:t>
            </a:r>
            <a:r>
              <a:rPr lang="en-US" altLang="zh-CN" sz="1600" b="1">
                <a:solidFill>
                  <a:srgbClr val="FF0000"/>
                </a:solidFill>
                <a:latin typeface="Arial" panose="02070309020205020404" pitchFamily="49" charset="0"/>
              </a:rPr>
              <a:t>, </a:t>
            </a:r>
            <a:r>
              <a:rPr lang="en-US" altLang="zh-CN" sz="1400" b="1">
                <a:solidFill>
                  <a:srgbClr val="9900CC"/>
                </a:solidFill>
                <a:latin typeface="Arial" panose="02070309020205020404" pitchFamily="49" charset="0"/>
              </a:rPr>
              <a:t>M[45+R3]</a:t>
            </a:r>
          </a:p>
        </p:txBody>
      </p:sp>
      <p:sp>
        <p:nvSpPr>
          <p:cNvPr id="49204" name="Rectangle 109"/>
          <p:cNvSpPr>
            <a:spLocks noChangeArrowheads="1"/>
          </p:cNvSpPr>
          <p:nvPr/>
        </p:nvSpPr>
        <p:spPr bwMode="auto">
          <a:xfrm>
            <a:off x="3886200" y="2514600"/>
            <a:ext cx="990600" cy="304800"/>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solidFill>
                  <a:srgbClr val="DDDDDD"/>
                </a:solidFill>
                <a:latin typeface="Arial" panose="02070309020205020404" pitchFamily="49" charset="0"/>
              </a:rPr>
              <a:t>M[</a:t>
            </a:r>
            <a:r>
              <a:rPr lang="en-US" altLang="zh-CN" sz="1600" b="1">
                <a:solidFill>
                  <a:srgbClr val="DDDDDD"/>
                </a:solidFill>
                <a:latin typeface="Arial" panose="02070309020205020404" pitchFamily="49" charset="0"/>
              </a:rPr>
              <a:t>45+R3]</a:t>
            </a:r>
          </a:p>
        </p:txBody>
      </p:sp>
      <p:sp>
        <p:nvSpPr>
          <p:cNvPr id="49205" name="Rectangle 110"/>
          <p:cNvSpPr>
            <a:spLocks noChangeArrowheads="1"/>
          </p:cNvSpPr>
          <p:nvPr/>
        </p:nvSpPr>
        <p:spPr bwMode="auto">
          <a:xfrm>
            <a:off x="3886200" y="1905000"/>
            <a:ext cx="990600" cy="304800"/>
          </a:xfrm>
          <a:prstGeom prst="rect">
            <a:avLst/>
          </a:prstGeom>
          <a:solidFill>
            <a:schemeClr val="bg1"/>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solidFill>
                  <a:srgbClr val="006600"/>
                </a:solidFill>
                <a:latin typeface="Arial" panose="02070309020205020404" pitchFamily="49" charset="0"/>
              </a:rPr>
              <a:t>V[1]</a:t>
            </a:r>
            <a:endParaRPr lang="en-US" altLang="zh-CN" sz="1600" b="1">
              <a:solidFill>
                <a:srgbClr val="006600"/>
              </a:solidFill>
              <a:latin typeface="Courier New" panose="02070309020205020404" pitchFamily="49" charset="0"/>
            </a:endParaRPr>
          </a:p>
        </p:txBody>
      </p:sp>
      <p:sp>
        <p:nvSpPr>
          <p:cNvPr id="49206" name="Text Box 111"/>
          <p:cNvSpPr txBox="1">
            <a:spLocks noChangeArrowheads="1"/>
          </p:cNvSpPr>
          <p:nvPr/>
        </p:nvSpPr>
        <p:spPr bwMode="auto">
          <a:xfrm>
            <a:off x="0" y="2420938"/>
            <a:ext cx="1500188" cy="1608137"/>
          </a:xfrm>
          <a:prstGeom prst="rect">
            <a:avLst/>
          </a:prstGeom>
          <a:noFill/>
          <a:ln w="25400" algn="ctr">
            <a:solidFill>
              <a:srgbClr val="3333FF"/>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marL="342900" indent="-342900">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eaLnBrk="1" hangingPunct="1">
              <a:buClr>
                <a:schemeClr val="accent1"/>
              </a:buClr>
              <a:buSzPct val="80000"/>
              <a:buFont typeface="Wingdings" panose="05000000000000000000" pitchFamily="2" charset="2"/>
              <a:buNone/>
            </a:pPr>
            <a:r>
              <a:rPr lang="en-US" altLang="zh-CN" sz="1400">
                <a:solidFill>
                  <a:srgbClr val="DDDDDD"/>
                </a:solidFill>
                <a:latin typeface="Arial" panose="020B0604020202020204" pitchFamily="34" charset="0"/>
              </a:rPr>
              <a:t>LD F6,34(R2)</a:t>
            </a:r>
          </a:p>
          <a:p>
            <a:pPr eaLnBrk="1" hangingPunct="1">
              <a:buClr>
                <a:schemeClr val="accent1"/>
              </a:buClr>
              <a:buSzPct val="80000"/>
              <a:buFont typeface="Wingdings" panose="05000000000000000000" pitchFamily="2" charset="2"/>
              <a:buNone/>
            </a:pPr>
            <a:r>
              <a:rPr lang="en-US" altLang="zh-CN" sz="1400" b="1">
                <a:solidFill>
                  <a:srgbClr val="DDDDDD"/>
                </a:solidFill>
                <a:latin typeface="Arial" panose="020B0604020202020204" pitchFamily="34" charset="0"/>
              </a:rPr>
              <a:t>LD F2,45(R3)</a:t>
            </a:r>
          </a:p>
          <a:p>
            <a:pPr eaLnBrk="1" hangingPunct="1">
              <a:buClr>
                <a:schemeClr val="accent1"/>
              </a:buClr>
              <a:buSzPct val="80000"/>
              <a:buFont typeface="Wingdings" panose="05000000000000000000" pitchFamily="2" charset="2"/>
              <a:buNone/>
            </a:pPr>
            <a:r>
              <a:rPr lang="en-US" altLang="zh-CN" sz="1400">
                <a:solidFill>
                  <a:srgbClr val="3333FF"/>
                </a:solidFill>
                <a:latin typeface="Arial" panose="020B0604020202020204" pitchFamily="34" charset="0"/>
              </a:rPr>
              <a:t>MULD F0,F2,F4</a:t>
            </a:r>
          </a:p>
          <a:p>
            <a:pPr eaLnBrk="1" hangingPunct="1">
              <a:buClr>
                <a:schemeClr val="accent1"/>
              </a:buClr>
              <a:buSzPct val="80000"/>
              <a:buFont typeface="Wingdings" panose="05000000000000000000" pitchFamily="2" charset="2"/>
              <a:buNone/>
            </a:pPr>
            <a:r>
              <a:rPr lang="en-US" altLang="zh-CN" sz="1400" b="1">
                <a:solidFill>
                  <a:srgbClr val="00FF00"/>
                </a:solidFill>
                <a:latin typeface="Arial" panose="020B0604020202020204" pitchFamily="34" charset="0"/>
              </a:rPr>
              <a:t>SUBD F8,F2,F6</a:t>
            </a:r>
          </a:p>
          <a:p>
            <a:pPr eaLnBrk="1" hangingPunct="1">
              <a:buClr>
                <a:schemeClr val="accent1"/>
              </a:buClr>
              <a:buSzPct val="80000"/>
              <a:buFont typeface="Wingdings" panose="05000000000000000000" pitchFamily="2" charset="2"/>
              <a:buNone/>
            </a:pPr>
            <a:r>
              <a:rPr lang="en-US" altLang="zh-CN" sz="1400">
                <a:solidFill>
                  <a:srgbClr val="3333FF"/>
                </a:solidFill>
                <a:latin typeface="Arial" panose="020B0604020202020204" pitchFamily="34" charset="0"/>
              </a:rPr>
              <a:t>DIVD F10,F0,F6</a:t>
            </a:r>
          </a:p>
          <a:p>
            <a:pPr eaLnBrk="1" hangingPunct="1">
              <a:buClr>
                <a:schemeClr val="accent1"/>
              </a:buClr>
              <a:buSzPct val="80000"/>
              <a:buFont typeface="Wingdings" panose="05000000000000000000" pitchFamily="2" charset="2"/>
              <a:buNone/>
            </a:pPr>
            <a:r>
              <a:rPr lang="en-US" altLang="zh-CN" sz="1400">
                <a:solidFill>
                  <a:srgbClr val="3333FF"/>
                </a:solidFill>
                <a:latin typeface="Arial" panose="020B0604020202020204" pitchFamily="34" charset="0"/>
              </a:rPr>
              <a:t>ADDD F6,F8,F2</a:t>
            </a:r>
          </a:p>
        </p:txBody>
      </p:sp>
    </p:spTree>
    <p:extLst>
      <p:ext uri="{BB962C8B-B14F-4D97-AF65-F5344CB8AC3E}">
        <p14:creationId xmlns:p14="http://schemas.microsoft.com/office/powerpoint/2010/main" val="1444068508"/>
      </p:ext>
    </p:extLst>
  </p:cSld>
  <p:clrMapOvr>
    <a:masterClrMapping/>
  </p:clrMapOvr>
  <p:transition spd="slow">
    <p:pull dir="ru"/>
  </p:transition>
</p:sld>
</file>

<file path=ppt/slides/slide6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1202" name="Rectangle 2"/>
          <p:cNvSpPr>
            <a:spLocks noGrp="1" noRot="1" noChangeArrowheads="1"/>
          </p:cNvSpPr>
          <p:nvPr>
            <p:ph type="title"/>
          </p:nvPr>
        </p:nvSpPr>
        <p:spPr/>
        <p:txBody>
          <a:bodyPr/>
          <a:lstStyle/>
          <a:p>
            <a:pPr eaLnBrk="1" hangingPunct="1"/>
            <a:r>
              <a:rPr lang="en-US" altLang="zh-CN">
                <a:latin typeface="Arial"/>
              </a:rPr>
              <a:t>Speculation performance</a:t>
            </a:r>
          </a:p>
        </p:txBody>
      </p:sp>
      <p:sp>
        <p:nvSpPr>
          <p:cNvPr id="51203" name="Rectangle 3"/>
          <p:cNvSpPr>
            <a:spLocks noGrp="1" noRot="1" noChangeArrowheads="1"/>
          </p:cNvSpPr>
          <p:nvPr>
            <p:ph idx="1"/>
          </p:nvPr>
        </p:nvSpPr>
        <p:spPr/>
        <p:txBody>
          <a:bodyPr/>
          <a:lstStyle/>
          <a:p>
            <a:pPr eaLnBrk="1" hangingPunct="1"/>
            <a:r>
              <a:rPr lang="en-US" altLang="zh-CN">
                <a:latin typeface="Arial"/>
              </a:rPr>
              <a:t>Overlapped basic block </a:t>
            </a:r>
          </a:p>
          <a:p>
            <a:pPr eaLnBrk="1" hangingPunct="1"/>
            <a:endParaRPr lang="en-US" altLang="zh-CN"/>
          </a:p>
          <a:p>
            <a:pPr eaLnBrk="1" hangingPunct="1"/>
            <a:r>
              <a:rPr lang="en-US" altLang="zh-CN">
                <a:latin typeface="Arial"/>
              </a:rPr>
              <a:t>Is there any new problems ?</a:t>
            </a:r>
          </a:p>
          <a:p>
            <a:pPr lvl="1" eaLnBrk="1" hangingPunct="1"/>
            <a:r>
              <a:rPr lang="en-US" altLang="zh-CN">
                <a:latin typeface="Arial"/>
              </a:rPr>
              <a:t>Pay attention to  the memory accessing </a:t>
            </a:r>
          </a:p>
        </p:txBody>
      </p:sp>
    </p:spTree>
    <p:extLst>
      <p:ext uri="{BB962C8B-B14F-4D97-AF65-F5344CB8AC3E}">
        <p14:creationId xmlns:p14="http://schemas.microsoft.com/office/powerpoint/2010/main" val="1409723728"/>
      </p:ext>
    </p:extLst>
  </p:cSld>
  <p:clrMapOvr>
    <a:masterClrMapping/>
  </p:clrMapOvr>
  <p:transition spd="slow">
    <p:pull dir="ru"/>
  </p:transition>
</p:sld>
</file>

<file path=ppt/slides/slide6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2226" name="Rectangle 10"/>
          <p:cNvSpPr>
            <a:spLocks noGrp="1" noRot="1" noChangeArrowheads="1"/>
          </p:cNvSpPr>
          <p:nvPr>
            <p:ph type="title"/>
          </p:nvPr>
        </p:nvSpPr>
        <p:spPr>
          <a:xfrm>
            <a:off x="1258888" y="0"/>
            <a:ext cx="7142162" cy="549275"/>
          </a:xfrm>
          <a:noFill/>
        </p:spPr>
        <p:txBody>
          <a:bodyPr lIns="90487" tIns="44450" rIns="90487" bIns="44450"/>
          <a:lstStyle/>
          <a:p>
            <a:pPr eaLnBrk="1" hangingPunct="1"/>
            <a:r>
              <a:rPr lang="en-US" altLang="zh-CN" sz="4000">
                <a:latin typeface="Arial"/>
              </a:rPr>
              <a:t>Tomasulo With Reorder buffer:</a:t>
            </a:r>
          </a:p>
        </p:txBody>
      </p:sp>
      <p:grpSp>
        <p:nvGrpSpPr>
          <p:cNvPr id="52227" name="Group 2"/>
          <p:cNvGrpSpPr>
            <a:grpSpLocks/>
          </p:cNvGrpSpPr>
          <p:nvPr/>
        </p:nvGrpSpPr>
        <p:grpSpPr bwMode="auto">
          <a:xfrm>
            <a:off x="3505200" y="4800600"/>
            <a:ext cx="2514600" cy="406400"/>
            <a:chOff x="2064" y="2928"/>
            <a:chExt cx="1584" cy="256"/>
          </a:xfrm>
        </p:grpSpPr>
        <p:sp>
          <p:nvSpPr>
            <p:cNvPr id="52310" name="Rectangle 3"/>
            <p:cNvSpPr>
              <a:spLocks noChangeArrowheads="1"/>
            </p:cNvSpPr>
            <p:nvPr/>
          </p:nvSpPr>
          <p:spPr bwMode="auto">
            <a:xfrm>
              <a:off x="2064" y="2928"/>
              <a:ext cx="1584"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800" b="1">
                <a:latin typeface="Courier New" panose="02070309020205020404" pitchFamily="49" charset="0"/>
              </a:endParaRPr>
            </a:p>
          </p:txBody>
        </p:sp>
        <p:sp>
          <p:nvSpPr>
            <p:cNvPr id="52311" name="Rectangle 4"/>
            <p:cNvSpPr>
              <a:spLocks noChangeArrowheads="1"/>
            </p:cNvSpPr>
            <p:nvPr/>
          </p:nvSpPr>
          <p:spPr bwMode="auto">
            <a:xfrm>
              <a:off x="2064" y="3056"/>
              <a:ext cx="1584"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2312" name="Rectangle 5"/>
            <p:cNvSpPr>
              <a:spLocks noChangeArrowheads="1"/>
            </p:cNvSpPr>
            <p:nvPr/>
          </p:nvSpPr>
          <p:spPr bwMode="auto">
            <a:xfrm>
              <a:off x="2283" y="2928"/>
              <a:ext cx="425"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sp>
        <p:nvSpPr>
          <p:cNvPr id="52228" name="Rectangle 6"/>
          <p:cNvSpPr>
            <a:spLocks noChangeArrowheads="1"/>
          </p:cNvSpPr>
          <p:nvPr/>
        </p:nvSpPr>
        <p:spPr bwMode="auto">
          <a:xfrm>
            <a:off x="304800" y="4648200"/>
            <a:ext cx="2590800" cy="2032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800" b="1">
              <a:latin typeface="Courier New" panose="02070309020205020404" pitchFamily="49" charset="0"/>
            </a:endParaRPr>
          </a:p>
        </p:txBody>
      </p:sp>
      <p:sp>
        <p:nvSpPr>
          <p:cNvPr id="52229" name="Rectangle 7"/>
          <p:cNvSpPr>
            <a:spLocks noChangeArrowheads="1"/>
          </p:cNvSpPr>
          <p:nvPr/>
        </p:nvSpPr>
        <p:spPr bwMode="auto">
          <a:xfrm>
            <a:off x="304800" y="4851400"/>
            <a:ext cx="2590800" cy="2032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2230" name="Rectangle 8"/>
          <p:cNvSpPr>
            <a:spLocks noChangeArrowheads="1"/>
          </p:cNvSpPr>
          <p:nvPr/>
        </p:nvSpPr>
        <p:spPr bwMode="auto">
          <a:xfrm>
            <a:off x="304800" y="5054600"/>
            <a:ext cx="2590800" cy="2032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2231" name="Rectangle 9"/>
          <p:cNvSpPr>
            <a:spLocks noChangeArrowheads="1"/>
          </p:cNvSpPr>
          <p:nvPr/>
        </p:nvSpPr>
        <p:spPr bwMode="auto">
          <a:xfrm>
            <a:off x="661988" y="4648200"/>
            <a:ext cx="633412" cy="609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2232" name="Text Box 11"/>
          <p:cNvSpPr txBox="1">
            <a:spLocks noChangeArrowheads="1"/>
          </p:cNvSpPr>
          <p:nvPr/>
        </p:nvSpPr>
        <p:spPr bwMode="auto">
          <a:xfrm>
            <a:off x="6526213" y="3743325"/>
            <a:ext cx="1049337"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To</a:t>
            </a:r>
          </a:p>
          <a:p>
            <a:pPr algn="ctr">
              <a:lnSpc>
                <a:spcPct val="70000"/>
              </a:lnSpc>
              <a:spcBef>
                <a:spcPct val="0"/>
              </a:spcBef>
              <a:buClrTx/>
              <a:buSzTx/>
              <a:buFontTx/>
              <a:buNone/>
            </a:pPr>
            <a:r>
              <a:rPr lang="en-US" altLang="zh-CN" sz="1800" b="1">
                <a:latin typeface="Arial" panose="030F0702030302020204" pitchFamily="66" charset="0"/>
              </a:rPr>
              <a:t>Memory</a:t>
            </a:r>
          </a:p>
        </p:txBody>
      </p:sp>
      <p:sp>
        <p:nvSpPr>
          <p:cNvPr id="52233" name="Rectangle 12"/>
          <p:cNvSpPr>
            <a:spLocks noChangeArrowheads="1"/>
          </p:cNvSpPr>
          <p:nvPr/>
        </p:nvSpPr>
        <p:spPr bwMode="auto">
          <a:xfrm>
            <a:off x="1181100" y="5791200"/>
            <a:ext cx="1066800" cy="304800"/>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FP adders</a:t>
            </a:r>
          </a:p>
        </p:txBody>
      </p:sp>
      <p:sp>
        <p:nvSpPr>
          <p:cNvPr id="52234" name="Rectangle 13"/>
          <p:cNvSpPr>
            <a:spLocks noChangeArrowheads="1"/>
          </p:cNvSpPr>
          <p:nvPr/>
        </p:nvSpPr>
        <p:spPr bwMode="auto">
          <a:xfrm>
            <a:off x="4252913" y="5791200"/>
            <a:ext cx="1447800" cy="304800"/>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FP multipliers</a:t>
            </a:r>
          </a:p>
        </p:txBody>
      </p:sp>
      <p:sp>
        <p:nvSpPr>
          <p:cNvPr id="52235" name="Line 14"/>
          <p:cNvSpPr>
            <a:spLocks noChangeShapeType="1"/>
          </p:cNvSpPr>
          <p:nvPr/>
        </p:nvSpPr>
        <p:spPr bwMode="auto">
          <a:xfrm>
            <a:off x="1357313" y="52578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36" name="Line 15"/>
          <p:cNvSpPr>
            <a:spLocks noChangeShapeType="1"/>
          </p:cNvSpPr>
          <p:nvPr/>
        </p:nvSpPr>
        <p:spPr bwMode="auto">
          <a:xfrm>
            <a:off x="2043113" y="52578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37" name="Line 16"/>
          <p:cNvSpPr>
            <a:spLocks noChangeShapeType="1"/>
          </p:cNvSpPr>
          <p:nvPr/>
        </p:nvSpPr>
        <p:spPr bwMode="auto">
          <a:xfrm>
            <a:off x="4481513" y="5181600"/>
            <a:ext cx="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38" name="Line 17"/>
          <p:cNvSpPr>
            <a:spLocks noChangeShapeType="1"/>
          </p:cNvSpPr>
          <p:nvPr/>
        </p:nvSpPr>
        <p:spPr bwMode="auto">
          <a:xfrm>
            <a:off x="5395913" y="5181600"/>
            <a:ext cx="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39" name="Text Box 18"/>
          <p:cNvSpPr txBox="1">
            <a:spLocks noChangeArrowheads="1"/>
          </p:cNvSpPr>
          <p:nvPr/>
        </p:nvSpPr>
        <p:spPr bwMode="auto">
          <a:xfrm>
            <a:off x="2655888" y="5284788"/>
            <a:ext cx="1555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Reservation </a:t>
            </a:r>
          </a:p>
          <a:p>
            <a:pPr algn="ctr">
              <a:spcBef>
                <a:spcPct val="0"/>
              </a:spcBef>
              <a:buClrTx/>
              <a:buSzTx/>
              <a:buFontTx/>
              <a:buNone/>
            </a:pPr>
            <a:r>
              <a:rPr lang="en-US" altLang="zh-CN" sz="1800" b="1">
                <a:latin typeface="Arial" panose="030F0702030302020204" pitchFamily="66" charset="0"/>
              </a:rPr>
              <a:t>Stations</a:t>
            </a:r>
          </a:p>
        </p:txBody>
      </p:sp>
      <p:sp>
        <p:nvSpPr>
          <p:cNvPr id="52240" name="Text Box 19"/>
          <p:cNvSpPr txBox="1">
            <a:spLocks noChangeArrowheads="1"/>
          </p:cNvSpPr>
          <p:nvPr/>
        </p:nvSpPr>
        <p:spPr bwMode="auto">
          <a:xfrm>
            <a:off x="228600" y="914400"/>
            <a:ext cx="8794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FP Op</a:t>
            </a:r>
          </a:p>
          <a:p>
            <a:pPr algn="ctr">
              <a:spcBef>
                <a:spcPct val="0"/>
              </a:spcBef>
              <a:buClrTx/>
              <a:buSzTx/>
              <a:buFontTx/>
              <a:buNone/>
            </a:pPr>
            <a:r>
              <a:rPr lang="en-US" altLang="zh-CN" sz="1800" b="1">
                <a:latin typeface="Arial" panose="030F0702030302020204" pitchFamily="66" charset="0"/>
              </a:rPr>
              <a:t>Queue</a:t>
            </a:r>
          </a:p>
        </p:txBody>
      </p:sp>
      <p:grpSp>
        <p:nvGrpSpPr>
          <p:cNvPr id="52241" name="Group 20"/>
          <p:cNvGrpSpPr>
            <a:grpSpLocks/>
          </p:cNvGrpSpPr>
          <p:nvPr/>
        </p:nvGrpSpPr>
        <p:grpSpPr bwMode="auto">
          <a:xfrm>
            <a:off x="3505200" y="3505200"/>
            <a:ext cx="2209800" cy="812800"/>
            <a:chOff x="3456" y="1200"/>
            <a:chExt cx="1392" cy="512"/>
          </a:xfrm>
        </p:grpSpPr>
        <p:sp>
          <p:nvSpPr>
            <p:cNvPr id="52306" name="Rectangle 21"/>
            <p:cNvSpPr>
              <a:spLocks noChangeArrowheads="1"/>
            </p:cNvSpPr>
            <p:nvPr/>
          </p:nvSpPr>
          <p:spPr bwMode="auto">
            <a:xfrm>
              <a:off x="3456" y="1200"/>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2307" name="Rectangle 22"/>
            <p:cNvSpPr>
              <a:spLocks noChangeArrowheads="1"/>
            </p:cNvSpPr>
            <p:nvPr/>
          </p:nvSpPr>
          <p:spPr bwMode="auto">
            <a:xfrm>
              <a:off x="3456" y="1328"/>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2308" name="Rectangle 23"/>
            <p:cNvSpPr>
              <a:spLocks noChangeArrowheads="1"/>
            </p:cNvSpPr>
            <p:nvPr/>
          </p:nvSpPr>
          <p:spPr bwMode="auto">
            <a:xfrm>
              <a:off x="3456" y="1456"/>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2309" name="Rectangle 24"/>
            <p:cNvSpPr>
              <a:spLocks noChangeArrowheads="1"/>
            </p:cNvSpPr>
            <p:nvPr/>
          </p:nvSpPr>
          <p:spPr bwMode="auto">
            <a:xfrm>
              <a:off x="3456" y="1584"/>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sp>
        <p:nvSpPr>
          <p:cNvPr id="52242" name="Text Box 25"/>
          <p:cNvSpPr txBox="1">
            <a:spLocks noChangeArrowheads="1"/>
          </p:cNvSpPr>
          <p:nvPr/>
        </p:nvSpPr>
        <p:spPr bwMode="auto">
          <a:xfrm>
            <a:off x="7391400" y="990600"/>
            <a:ext cx="660400" cy="219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lnSpc>
                <a:spcPct val="90000"/>
              </a:lnSpc>
              <a:spcBef>
                <a:spcPct val="0"/>
              </a:spcBef>
              <a:buClrTx/>
              <a:buSzTx/>
              <a:buFontTx/>
              <a:buNone/>
            </a:pPr>
            <a:r>
              <a:rPr lang="en-US" altLang="zh-CN" sz="1400" b="1">
                <a:solidFill>
                  <a:srgbClr val="FF0000"/>
                </a:solidFill>
                <a:latin typeface="Arial" panose="030F0702030302020204" pitchFamily="66" charset="0"/>
              </a:rPr>
              <a:t>ROB7</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ROB6</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ROB5</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ROB4</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ROB3</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ROB2</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ROB1</a:t>
            </a:r>
          </a:p>
        </p:txBody>
      </p:sp>
      <p:grpSp>
        <p:nvGrpSpPr>
          <p:cNvPr id="52243" name="Group 26"/>
          <p:cNvGrpSpPr>
            <a:grpSpLocks/>
          </p:cNvGrpSpPr>
          <p:nvPr/>
        </p:nvGrpSpPr>
        <p:grpSpPr bwMode="auto">
          <a:xfrm>
            <a:off x="3505200" y="990600"/>
            <a:ext cx="3886200" cy="1219200"/>
            <a:chOff x="2208" y="576"/>
            <a:chExt cx="2448" cy="768"/>
          </a:xfrm>
        </p:grpSpPr>
        <p:sp>
          <p:nvSpPr>
            <p:cNvPr id="52290" name="Rectangle 27"/>
            <p:cNvSpPr>
              <a:spLocks noChangeArrowheads="1"/>
            </p:cNvSpPr>
            <p:nvPr/>
          </p:nvSpPr>
          <p:spPr bwMode="auto">
            <a:xfrm>
              <a:off x="2208" y="576"/>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52291" name="Rectangle 28"/>
            <p:cNvSpPr>
              <a:spLocks noChangeArrowheads="1"/>
            </p:cNvSpPr>
            <p:nvPr/>
          </p:nvSpPr>
          <p:spPr bwMode="auto">
            <a:xfrm>
              <a:off x="2208" y="768"/>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52292" name="Rectangle 29"/>
            <p:cNvSpPr>
              <a:spLocks noChangeArrowheads="1"/>
            </p:cNvSpPr>
            <p:nvPr/>
          </p:nvSpPr>
          <p:spPr bwMode="auto">
            <a:xfrm>
              <a:off x="2448" y="576"/>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52293" name="Rectangle 30"/>
            <p:cNvSpPr>
              <a:spLocks noChangeArrowheads="1"/>
            </p:cNvSpPr>
            <p:nvPr/>
          </p:nvSpPr>
          <p:spPr bwMode="auto">
            <a:xfrm>
              <a:off x="2448" y="768"/>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52294" name="Rectangle 31"/>
            <p:cNvSpPr>
              <a:spLocks noChangeArrowheads="1"/>
            </p:cNvSpPr>
            <p:nvPr/>
          </p:nvSpPr>
          <p:spPr bwMode="auto">
            <a:xfrm>
              <a:off x="3072" y="576"/>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800" b="1">
                <a:latin typeface="Courier New" panose="02070309020205020404" pitchFamily="49" charset="0"/>
              </a:endParaRPr>
            </a:p>
          </p:txBody>
        </p:sp>
        <p:sp>
          <p:nvSpPr>
            <p:cNvPr id="52295" name="Rectangle 32"/>
            <p:cNvSpPr>
              <a:spLocks noChangeArrowheads="1"/>
            </p:cNvSpPr>
            <p:nvPr/>
          </p:nvSpPr>
          <p:spPr bwMode="auto">
            <a:xfrm>
              <a:off x="3072" y="768"/>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800" b="1">
                <a:latin typeface="Courier New" panose="02070309020205020404" pitchFamily="49" charset="0"/>
              </a:endParaRPr>
            </a:p>
          </p:txBody>
        </p:sp>
        <p:sp>
          <p:nvSpPr>
            <p:cNvPr id="52296" name="Rectangle 33"/>
            <p:cNvSpPr>
              <a:spLocks noChangeArrowheads="1"/>
            </p:cNvSpPr>
            <p:nvPr/>
          </p:nvSpPr>
          <p:spPr bwMode="auto">
            <a:xfrm>
              <a:off x="4416" y="576"/>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52297" name="Rectangle 34"/>
            <p:cNvSpPr>
              <a:spLocks noChangeArrowheads="1"/>
            </p:cNvSpPr>
            <p:nvPr/>
          </p:nvSpPr>
          <p:spPr bwMode="auto">
            <a:xfrm>
              <a:off x="4416" y="768"/>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52298" name="Rectangle 35"/>
            <p:cNvSpPr>
              <a:spLocks noChangeArrowheads="1"/>
            </p:cNvSpPr>
            <p:nvPr/>
          </p:nvSpPr>
          <p:spPr bwMode="auto">
            <a:xfrm>
              <a:off x="2208" y="960"/>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52299" name="Rectangle 36"/>
            <p:cNvSpPr>
              <a:spLocks noChangeArrowheads="1"/>
            </p:cNvSpPr>
            <p:nvPr/>
          </p:nvSpPr>
          <p:spPr bwMode="auto">
            <a:xfrm>
              <a:off x="2448" y="960"/>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52300" name="Rectangle 37"/>
            <p:cNvSpPr>
              <a:spLocks noChangeArrowheads="1"/>
            </p:cNvSpPr>
            <p:nvPr/>
          </p:nvSpPr>
          <p:spPr bwMode="auto">
            <a:xfrm>
              <a:off x="3072" y="960"/>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800" b="1">
                <a:latin typeface="Courier New" panose="02070309020205020404" pitchFamily="49" charset="0"/>
              </a:endParaRPr>
            </a:p>
          </p:txBody>
        </p:sp>
        <p:sp>
          <p:nvSpPr>
            <p:cNvPr id="52301" name="Rectangle 38"/>
            <p:cNvSpPr>
              <a:spLocks noChangeArrowheads="1"/>
            </p:cNvSpPr>
            <p:nvPr/>
          </p:nvSpPr>
          <p:spPr bwMode="auto">
            <a:xfrm>
              <a:off x="4416" y="960"/>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52302" name="Rectangle 39"/>
            <p:cNvSpPr>
              <a:spLocks noChangeArrowheads="1"/>
            </p:cNvSpPr>
            <p:nvPr/>
          </p:nvSpPr>
          <p:spPr bwMode="auto">
            <a:xfrm>
              <a:off x="2208" y="1152"/>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52303" name="Rectangle 40"/>
            <p:cNvSpPr>
              <a:spLocks noChangeArrowheads="1"/>
            </p:cNvSpPr>
            <p:nvPr/>
          </p:nvSpPr>
          <p:spPr bwMode="auto">
            <a:xfrm>
              <a:off x="2448" y="1152"/>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52304" name="Rectangle 41"/>
            <p:cNvSpPr>
              <a:spLocks noChangeArrowheads="1"/>
            </p:cNvSpPr>
            <p:nvPr/>
          </p:nvSpPr>
          <p:spPr bwMode="auto">
            <a:xfrm>
              <a:off x="3072" y="1152"/>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800" b="1">
                <a:latin typeface="Courier New" panose="02070309020205020404" pitchFamily="49" charset="0"/>
              </a:endParaRPr>
            </a:p>
          </p:txBody>
        </p:sp>
        <p:sp>
          <p:nvSpPr>
            <p:cNvPr id="52305" name="Rectangle 42"/>
            <p:cNvSpPr>
              <a:spLocks noChangeArrowheads="1"/>
            </p:cNvSpPr>
            <p:nvPr/>
          </p:nvSpPr>
          <p:spPr bwMode="auto">
            <a:xfrm>
              <a:off x="4416" y="1152"/>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grpSp>
      <p:sp>
        <p:nvSpPr>
          <p:cNvPr id="52244" name="Rectangle 43"/>
          <p:cNvSpPr>
            <a:spLocks noChangeArrowheads="1"/>
          </p:cNvSpPr>
          <p:nvPr/>
        </p:nvSpPr>
        <p:spPr bwMode="auto">
          <a:xfrm>
            <a:off x="3505200" y="2209800"/>
            <a:ext cx="3810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52245" name="Rectangle 44"/>
          <p:cNvSpPr>
            <a:spLocks noChangeArrowheads="1"/>
          </p:cNvSpPr>
          <p:nvPr/>
        </p:nvSpPr>
        <p:spPr bwMode="auto">
          <a:xfrm>
            <a:off x="3505200" y="2514600"/>
            <a:ext cx="3810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52246" name="Rectangle 45"/>
          <p:cNvSpPr>
            <a:spLocks noChangeArrowheads="1"/>
          </p:cNvSpPr>
          <p:nvPr/>
        </p:nvSpPr>
        <p:spPr bwMode="auto">
          <a:xfrm>
            <a:off x="3505200" y="2819400"/>
            <a:ext cx="3810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F0</a:t>
            </a:r>
          </a:p>
        </p:txBody>
      </p:sp>
      <p:sp>
        <p:nvSpPr>
          <p:cNvPr id="52247" name="Rectangle 46"/>
          <p:cNvSpPr>
            <a:spLocks noChangeArrowheads="1"/>
          </p:cNvSpPr>
          <p:nvPr/>
        </p:nvSpPr>
        <p:spPr bwMode="auto">
          <a:xfrm>
            <a:off x="3886200" y="2209800"/>
            <a:ext cx="9906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52248" name="Rectangle 47"/>
          <p:cNvSpPr>
            <a:spLocks noChangeArrowheads="1"/>
          </p:cNvSpPr>
          <p:nvPr/>
        </p:nvSpPr>
        <p:spPr bwMode="auto">
          <a:xfrm>
            <a:off x="3886200" y="2514600"/>
            <a:ext cx="9906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52249" name="Rectangle 48"/>
          <p:cNvSpPr>
            <a:spLocks noChangeArrowheads="1"/>
          </p:cNvSpPr>
          <p:nvPr/>
        </p:nvSpPr>
        <p:spPr bwMode="auto">
          <a:xfrm>
            <a:off x="3886200" y="2819400"/>
            <a:ext cx="9906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52250" name="Rectangle 49"/>
          <p:cNvSpPr>
            <a:spLocks noChangeArrowheads="1"/>
          </p:cNvSpPr>
          <p:nvPr/>
        </p:nvSpPr>
        <p:spPr bwMode="auto">
          <a:xfrm>
            <a:off x="4876800" y="2209800"/>
            <a:ext cx="21336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800" b="1">
              <a:latin typeface="Courier New" panose="02070309020205020404" pitchFamily="49" charset="0"/>
            </a:endParaRPr>
          </a:p>
        </p:txBody>
      </p:sp>
      <p:sp>
        <p:nvSpPr>
          <p:cNvPr id="52251" name="Rectangle 50"/>
          <p:cNvSpPr>
            <a:spLocks noChangeArrowheads="1"/>
          </p:cNvSpPr>
          <p:nvPr/>
        </p:nvSpPr>
        <p:spPr bwMode="auto">
          <a:xfrm>
            <a:off x="4876800" y="2514600"/>
            <a:ext cx="21336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800" b="1">
              <a:latin typeface="Courier New" panose="02070309020205020404" pitchFamily="49" charset="0"/>
            </a:endParaRPr>
          </a:p>
        </p:txBody>
      </p:sp>
      <p:sp>
        <p:nvSpPr>
          <p:cNvPr id="52252" name="Rectangle 51"/>
          <p:cNvSpPr>
            <a:spLocks noChangeArrowheads="1"/>
          </p:cNvSpPr>
          <p:nvPr/>
        </p:nvSpPr>
        <p:spPr bwMode="auto">
          <a:xfrm>
            <a:off x="4876800" y="2819400"/>
            <a:ext cx="21336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70309020205020404" pitchFamily="49" charset="0"/>
              </a:rPr>
              <a:t>LD F0,10(R2)</a:t>
            </a:r>
          </a:p>
        </p:txBody>
      </p:sp>
      <p:sp>
        <p:nvSpPr>
          <p:cNvPr id="52253" name="Rectangle 52"/>
          <p:cNvSpPr>
            <a:spLocks noChangeArrowheads="1"/>
          </p:cNvSpPr>
          <p:nvPr/>
        </p:nvSpPr>
        <p:spPr bwMode="auto">
          <a:xfrm>
            <a:off x="7010400" y="2209800"/>
            <a:ext cx="3810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52254" name="Rectangle 53"/>
          <p:cNvSpPr>
            <a:spLocks noChangeArrowheads="1"/>
          </p:cNvSpPr>
          <p:nvPr/>
        </p:nvSpPr>
        <p:spPr bwMode="auto">
          <a:xfrm>
            <a:off x="7010400" y="2514600"/>
            <a:ext cx="3810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52255" name="Rectangle 54"/>
          <p:cNvSpPr>
            <a:spLocks noChangeArrowheads="1"/>
          </p:cNvSpPr>
          <p:nvPr/>
        </p:nvSpPr>
        <p:spPr bwMode="auto">
          <a:xfrm>
            <a:off x="7010400" y="2819400"/>
            <a:ext cx="3810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N</a:t>
            </a:r>
          </a:p>
        </p:txBody>
      </p:sp>
      <p:sp>
        <p:nvSpPr>
          <p:cNvPr id="52256" name="Text Box 55"/>
          <p:cNvSpPr txBox="1">
            <a:spLocks noChangeArrowheads="1"/>
          </p:cNvSpPr>
          <p:nvPr/>
        </p:nvSpPr>
        <p:spPr bwMode="auto">
          <a:xfrm>
            <a:off x="6858000" y="609600"/>
            <a:ext cx="8461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Done?</a:t>
            </a:r>
          </a:p>
        </p:txBody>
      </p:sp>
      <p:sp>
        <p:nvSpPr>
          <p:cNvPr id="52257" name="Text Box 56"/>
          <p:cNvSpPr txBox="1">
            <a:spLocks noChangeArrowheads="1"/>
          </p:cNvSpPr>
          <p:nvPr/>
        </p:nvSpPr>
        <p:spPr bwMode="auto">
          <a:xfrm>
            <a:off x="130175" y="4283075"/>
            <a:ext cx="696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Dest</a:t>
            </a:r>
          </a:p>
        </p:txBody>
      </p:sp>
      <p:sp>
        <p:nvSpPr>
          <p:cNvPr id="52258" name="Text Box 57"/>
          <p:cNvSpPr txBox="1">
            <a:spLocks noChangeArrowheads="1"/>
          </p:cNvSpPr>
          <p:nvPr/>
        </p:nvSpPr>
        <p:spPr bwMode="auto">
          <a:xfrm>
            <a:off x="3352800" y="4419600"/>
            <a:ext cx="696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Dest</a:t>
            </a:r>
          </a:p>
        </p:txBody>
      </p:sp>
      <p:sp>
        <p:nvSpPr>
          <p:cNvPr id="52259" name="AutoShape 58"/>
          <p:cNvSpPr>
            <a:spLocks noChangeArrowheads="1"/>
          </p:cNvSpPr>
          <p:nvPr/>
        </p:nvSpPr>
        <p:spPr bwMode="auto">
          <a:xfrm flipV="1">
            <a:off x="8426450" y="1371600"/>
            <a:ext cx="457200" cy="1143000"/>
          </a:xfrm>
          <a:prstGeom prst="upArrow">
            <a:avLst>
              <a:gd name="adj1" fmla="val 50000"/>
              <a:gd name="adj2" fmla="val 62500"/>
            </a:avLst>
          </a:prstGeom>
          <a:solidFill>
            <a:schemeClr val="accent2"/>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2260" name="Text Box 59"/>
          <p:cNvSpPr txBox="1">
            <a:spLocks noChangeArrowheads="1"/>
          </p:cNvSpPr>
          <p:nvPr/>
        </p:nvSpPr>
        <p:spPr bwMode="auto">
          <a:xfrm>
            <a:off x="8199438" y="2590800"/>
            <a:ext cx="9112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Oldest</a:t>
            </a:r>
          </a:p>
        </p:txBody>
      </p:sp>
      <p:sp>
        <p:nvSpPr>
          <p:cNvPr id="52261" name="Text Box 60"/>
          <p:cNvSpPr txBox="1">
            <a:spLocks noChangeArrowheads="1"/>
          </p:cNvSpPr>
          <p:nvPr/>
        </p:nvSpPr>
        <p:spPr bwMode="auto">
          <a:xfrm>
            <a:off x="8153400" y="990600"/>
            <a:ext cx="1003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Newest</a:t>
            </a:r>
          </a:p>
        </p:txBody>
      </p:sp>
      <p:grpSp>
        <p:nvGrpSpPr>
          <p:cNvPr id="52262" name="Group 61"/>
          <p:cNvGrpSpPr>
            <a:grpSpLocks/>
          </p:cNvGrpSpPr>
          <p:nvPr/>
        </p:nvGrpSpPr>
        <p:grpSpPr bwMode="auto">
          <a:xfrm rot="-5400000">
            <a:off x="1295400" y="560388"/>
            <a:ext cx="914400" cy="1219200"/>
            <a:chOff x="1872" y="1584"/>
            <a:chExt cx="576" cy="864"/>
          </a:xfrm>
        </p:grpSpPr>
        <p:sp>
          <p:nvSpPr>
            <p:cNvPr id="52284" name="Rectangle 62"/>
            <p:cNvSpPr>
              <a:spLocks noChangeArrowheads="1"/>
            </p:cNvSpPr>
            <p:nvPr/>
          </p:nvSpPr>
          <p:spPr bwMode="auto">
            <a:xfrm>
              <a:off x="1872" y="1584"/>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2285" name="Rectangle 63"/>
            <p:cNvSpPr>
              <a:spLocks noChangeArrowheads="1"/>
            </p:cNvSpPr>
            <p:nvPr/>
          </p:nvSpPr>
          <p:spPr bwMode="auto">
            <a:xfrm>
              <a:off x="1872" y="1728"/>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2286" name="Rectangle 64"/>
            <p:cNvSpPr>
              <a:spLocks noChangeArrowheads="1"/>
            </p:cNvSpPr>
            <p:nvPr/>
          </p:nvSpPr>
          <p:spPr bwMode="auto">
            <a:xfrm>
              <a:off x="1872" y="1872"/>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2287" name="Rectangle 65"/>
            <p:cNvSpPr>
              <a:spLocks noChangeArrowheads="1"/>
            </p:cNvSpPr>
            <p:nvPr/>
          </p:nvSpPr>
          <p:spPr bwMode="auto">
            <a:xfrm>
              <a:off x="1872" y="2016"/>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2288" name="Rectangle 66"/>
            <p:cNvSpPr>
              <a:spLocks noChangeArrowheads="1"/>
            </p:cNvSpPr>
            <p:nvPr/>
          </p:nvSpPr>
          <p:spPr bwMode="auto">
            <a:xfrm>
              <a:off x="1872" y="2160"/>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2289" name="Rectangle 67"/>
            <p:cNvSpPr>
              <a:spLocks noChangeArrowheads="1"/>
            </p:cNvSpPr>
            <p:nvPr/>
          </p:nvSpPr>
          <p:spPr bwMode="auto">
            <a:xfrm>
              <a:off x="1872" y="2304"/>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sp>
        <p:nvSpPr>
          <p:cNvPr id="52263" name="Text Box 68"/>
          <p:cNvSpPr txBox="1">
            <a:spLocks noChangeArrowheads="1"/>
          </p:cNvSpPr>
          <p:nvPr/>
        </p:nvSpPr>
        <p:spPr bwMode="auto">
          <a:xfrm>
            <a:off x="6559550" y="4384675"/>
            <a:ext cx="104933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from </a:t>
            </a:r>
          </a:p>
          <a:p>
            <a:pPr algn="ctr">
              <a:lnSpc>
                <a:spcPct val="70000"/>
              </a:lnSpc>
              <a:spcBef>
                <a:spcPct val="0"/>
              </a:spcBef>
              <a:buClrTx/>
              <a:buSzTx/>
              <a:buFontTx/>
              <a:buNone/>
            </a:pPr>
            <a:r>
              <a:rPr lang="en-US" altLang="zh-CN" sz="1800" b="1">
                <a:latin typeface="Arial" panose="030F0702030302020204" pitchFamily="66" charset="0"/>
              </a:rPr>
              <a:t>Memory</a:t>
            </a:r>
          </a:p>
        </p:txBody>
      </p:sp>
      <p:grpSp>
        <p:nvGrpSpPr>
          <p:cNvPr id="52264" name="Group 69"/>
          <p:cNvGrpSpPr>
            <a:grpSpLocks/>
          </p:cNvGrpSpPr>
          <p:nvPr/>
        </p:nvGrpSpPr>
        <p:grpSpPr bwMode="auto">
          <a:xfrm>
            <a:off x="6400800" y="5334000"/>
            <a:ext cx="1066800" cy="762000"/>
            <a:chOff x="4320" y="3360"/>
            <a:chExt cx="576" cy="480"/>
          </a:xfrm>
        </p:grpSpPr>
        <p:sp>
          <p:nvSpPr>
            <p:cNvPr id="52280" name="Rectangle 70"/>
            <p:cNvSpPr>
              <a:spLocks noChangeArrowheads="1"/>
            </p:cNvSpPr>
            <p:nvPr/>
          </p:nvSpPr>
          <p:spPr bwMode="auto">
            <a:xfrm>
              <a:off x="4320" y="3360"/>
              <a:ext cx="576" cy="16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70309020205020404" pitchFamily="49" charset="0"/>
                </a:rPr>
                <a:t>1</a:t>
              </a:r>
              <a:r>
                <a:rPr lang="en-US" altLang="zh-CN" sz="1800" b="1">
                  <a:latin typeface="Arial" panose="02070309020205020404" pitchFamily="49" charset="0"/>
                </a:rPr>
                <a:t> 10+R2</a:t>
              </a:r>
            </a:p>
          </p:txBody>
        </p:sp>
        <p:sp>
          <p:nvSpPr>
            <p:cNvPr id="52281" name="Rectangle 71"/>
            <p:cNvSpPr>
              <a:spLocks noChangeArrowheads="1"/>
            </p:cNvSpPr>
            <p:nvPr/>
          </p:nvSpPr>
          <p:spPr bwMode="auto">
            <a:xfrm>
              <a:off x="4320" y="3520"/>
              <a:ext cx="576" cy="16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2282" name="Rectangle 72"/>
            <p:cNvSpPr>
              <a:spLocks noChangeArrowheads="1"/>
            </p:cNvSpPr>
            <p:nvPr/>
          </p:nvSpPr>
          <p:spPr bwMode="auto">
            <a:xfrm>
              <a:off x="4320" y="3680"/>
              <a:ext cx="576" cy="16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2283" name="Line 73"/>
            <p:cNvSpPr>
              <a:spLocks noChangeShapeType="1"/>
            </p:cNvSpPr>
            <p:nvPr/>
          </p:nvSpPr>
          <p:spPr bwMode="auto">
            <a:xfrm>
              <a:off x="4512" y="3360"/>
              <a:ext cx="0"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2265" name="Text Box 74"/>
          <p:cNvSpPr txBox="1">
            <a:spLocks noChangeArrowheads="1"/>
          </p:cNvSpPr>
          <p:nvPr/>
        </p:nvSpPr>
        <p:spPr bwMode="auto">
          <a:xfrm>
            <a:off x="6248400" y="5029200"/>
            <a:ext cx="696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Dest</a:t>
            </a:r>
          </a:p>
        </p:txBody>
      </p:sp>
      <p:sp>
        <p:nvSpPr>
          <p:cNvPr id="52266" name="Text Box 75"/>
          <p:cNvSpPr txBox="1">
            <a:spLocks noChangeArrowheads="1"/>
          </p:cNvSpPr>
          <p:nvPr/>
        </p:nvSpPr>
        <p:spPr bwMode="auto">
          <a:xfrm>
            <a:off x="533400" y="1905000"/>
            <a:ext cx="2841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800" b="1">
                <a:latin typeface="Arial" panose="030F0702030302020204" pitchFamily="66" charset="0"/>
              </a:rPr>
              <a:t>Reorder Buffer</a:t>
            </a:r>
            <a:endParaRPr lang="en-US" altLang="zh-CN" sz="1800" b="1">
              <a:latin typeface="Comic Sans MS" panose="030F0702030302020204" pitchFamily="66" charset="0"/>
            </a:endParaRPr>
          </a:p>
        </p:txBody>
      </p:sp>
      <p:sp>
        <p:nvSpPr>
          <p:cNvPr id="52267" name="Text Box 76"/>
          <p:cNvSpPr txBox="1">
            <a:spLocks noChangeArrowheads="1"/>
          </p:cNvSpPr>
          <p:nvPr/>
        </p:nvSpPr>
        <p:spPr bwMode="auto">
          <a:xfrm>
            <a:off x="1600200" y="3581400"/>
            <a:ext cx="17827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800" b="1">
                <a:latin typeface="Arial" panose="030F0702030302020204" pitchFamily="66" charset="0"/>
              </a:rPr>
              <a:t>Registers</a:t>
            </a:r>
          </a:p>
        </p:txBody>
      </p:sp>
      <p:grpSp>
        <p:nvGrpSpPr>
          <p:cNvPr id="52268" name="Group 77"/>
          <p:cNvGrpSpPr>
            <a:grpSpLocks/>
          </p:cNvGrpSpPr>
          <p:nvPr/>
        </p:nvGrpSpPr>
        <p:grpSpPr bwMode="auto">
          <a:xfrm>
            <a:off x="304800" y="2209800"/>
            <a:ext cx="8534400" cy="4343400"/>
            <a:chOff x="192" y="1392"/>
            <a:chExt cx="5376" cy="2736"/>
          </a:xfrm>
        </p:grpSpPr>
        <p:sp>
          <p:nvSpPr>
            <p:cNvPr id="52270" name="Line 78"/>
            <p:cNvSpPr>
              <a:spLocks noChangeShapeType="1"/>
            </p:cNvSpPr>
            <p:nvPr/>
          </p:nvSpPr>
          <p:spPr bwMode="auto">
            <a:xfrm>
              <a:off x="192" y="4080"/>
              <a:ext cx="5376" cy="0"/>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71" name="Line 79"/>
            <p:cNvSpPr>
              <a:spLocks noChangeShapeType="1"/>
            </p:cNvSpPr>
            <p:nvPr/>
          </p:nvSpPr>
          <p:spPr bwMode="auto">
            <a:xfrm flipV="1">
              <a:off x="1584" y="3312"/>
              <a:ext cx="0" cy="768"/>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72" name="Line 80"/>
            <p:cNvSpPr>
              <a:spLocks noChangeShapeType="1"/>
            </p:cNvSpPr>
            <p:nvPr/>
          </p:nvSpPr>
          <p:spPr bwMode="auto">
            <a:xfrm flipV="1">
              <a:off x="3696" y="3264"/>
              <a:ext cx="0" cy="816"/>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73" name="Freeform 81"/>
            <p:cNvSpPr>
              <a:spLocks/>
            </p:cNvSpPr>
            <p:nvPr/>
          </p:nvSpPr>
          <p:spPr bwMode="auto">
            <a:xfrm>
              <a:off x="3120" y="2064"/>
              <a:ext cx="1296" cy="336"/>
            </a:xfrm>
            <a:custGeom>
              <a:avLst/>
              <a:gdLst>
                <a:gd name="T0" fmla="*/ 0 w 1296"/>
                <a:gd name="T1" fmla="*/ 0 h 480"/>
                <a:gd name="T2" fmla="*/ 1296 w 1296"/>
                <a:gd name="T3" fmla="*/ 0 h 480"/>
                <a:gd name="T4" fmla="*/ 1296 w 1296"/>
                <a:gd name="T5" fmla="*/ 115 h 480"/>
                <a:gd name="T6" fmla="*/ 0 60000 65536"/>
                <a:gd name="T7" fmla="*/ 0 60000 65536"/>
                <a:gd name="T8" fmla="*/ 0 60000 65536"/>
                <a:gd name="T9" fmla="*/ 0 w 1296"/>
                <a:gd name="T10" fmla="*/ 0 h 480"/>
                <a:gd name="T11" fmla="*/ 1296 w 1296"/>
                <a:gd name="T12" fmla="*/ 480 h 480"/>
              </a:gdLst>
              <a:ahLst/>
              <a:cxnLst>
                <a:cxn ang="T6">
                  <a:pos x="T0" y="T1"/>
                </a:cxn>
                <a:cxn ang="T7">
                  <a:pos x="T2" y="T3"/>
                </a:cxn>
                <a:cxn ang="T8">
                  <a:pos x="T4" y="T5"/>
                </a:cxn>
              </a:cxnLst>
              <a:rect l="T9" t="T10" r="T11" b="T12"/>
              <a:pathLst>
                <a:path w="1296" h="480">
                  <a:moveTo>
                    <a:pt x="0" y="0"/>
                  </a:moveTo>
                  <a:lnTo>
                    <a:pt x="1296" y="0"/>
                  </a:lnTo>
                  <a:lnTo>
                    <a:pt x="1296" y="480"/>
                  </a:lnTo>
                </a:path>
              </a:pathLst>
            </a:custGeom>
            <a:noFill/>
            <a:ln w="762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274" name="Line 82"/>
            <p:cNvSpPr>
              <a:spLocks noChangeShapeType="1"/>
            </p:cNvSpPr>
            <p:nvPr/>
          </p:nvSpPr>
          <p:spPr bwMode="auto">
            <a:xfrm>
              <a:off x="3120" y="1968"/>
              <a:ext cx="0" cy="240"/>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75" name="Freeform 83"/>
            <p:cNvSpPr>
              <a:spLocks/>
            </p:cNvSpPr>
            <p:nvPr/>
          </p:nvSpPr>
          <p:spPr bwMode="auto">
            <a:xfrm>
              <a:off x="4704" y="1392"/>
              <a:ext cx="384" cy="2688"/>
            </a:xfrm>
            <a:custGeom>
              <a:avLst/>
              <a:gdLst>
                <a:gd name="T0" fmla="*/ 114 w 576"/>
                <a:gd name="T1" fmla="*/ 2298 h 2832"/>
                <a:gd name="T2" fmla="*/ 114 w 576"/>
                <a:gd name="T3" fmla="*/ 0 h 2832"/>
                <a:gd name="T4" fmla="*/ 0 w 576"/>
                <a:gd name="T5" fmla="*/ 0 h 2832"/>
                <a:gd name="T6" fmla="*/ 0 60000 65536"/>
                <a:gd name="T7" fmla="*/ 0 60000 65536"/>
                <a:gd name="T8" fmla="*/ 0 60000 65536"/>
                <a:gd name="T9" fmla="*/ 0 w 576"/>
                <a:gd name="T10" fmla="*/ 0 h 2832"/>
                <a:gd name="T11" fmla="*/ 576 w 576"/>
                <a:gd name="T12" fmla="*/ 2832 h 2832"/>
              </a:gdLst>
              <a:ahLst/>
              <a:cxnLst>
                <a:cxn ang="T6">
                  <a:pos x="T0" y="T1"/>
                </a:cxn>
                <a:cxn ang="T7">
                  <a:pos x="T2" y="T3"/>
                </a:cxn>
                <a:cxn ang="T8">
                  <a:pos x="T4" y="T5"/>
                </a:cxn>
              </a:cxnLst>
              <a:rect l="T9" t="T10" r="T11" b="T12"/>
              <a:pathLst>
                <a:path w="576" h="2832">
                  <a:moveTo>
                    <a:pt x="576" y="2832"/>
                  </a:moveTo>
                  <a:lnTo>
                    <a:pt x="576" y="0"/>
                  </a:lnTo>
                  <a:lnTo>
                    <a:pt x="0" y="0"/>
                  </a:lnTo>
                </a:path>
              </a:pathLst>
            </a:custGeom>
            <a:noFill/>
            <a:ln w="762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2276" name="Line 84"/>
            <p:cNvSpPr>
              <a:spLocks noChangeShapeType="1"/>
            </p:cNvSpPr>
            <p:nvPr/>
          </p:nvSpPr>
          <p:spPr bwMode="auto">
            <a:xfrm flipH="1">
              <a:off x="3120" y="3840"/>
              <a:ext cx="0" cy="288"/>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77" name="Line 85"/>
            <p:cNvSpPr>
              <a:spLocks noChangeShapeType="1"/>
            </p:cNvSpPr>
            <p:nvPr/>
          </p:nvSpPr>
          <p:spPr bwMode="auto">
            <a:xfrm flipH="1">
              <a:off x="1081" y="3837"/>
              <a:ext cx="5" cy="253"/>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78" name="Line 86"/>
            <p:cNvSpPr>
              <a:spLocks noChangeShapeType="1"/>
            </p:cNvSpPr>
            <p:nvPr/>
          </p:nvSpPr>
          <p:spPr bwMode="auto">
            <a:xfrm>
              <a:off x="4416" y="3120"/>
              <a:ext cx="0" cy="240"/>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279" name="Line 87"/>
            <p:cNvSpPr>
              <a:spLocks noChangeShapeType="1"/>
            </p:cNvSpPr>
            <p:nvPr/>
          </p:nvSpPr>
          <p:spPr bwMode="auto">
            <a:xfrm flipH="1">
              <a:off x="4416" y="3840"/>
              <a:ext cx="0" cy="240"/>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2269" name="Line 88"/>
          <p:cNvSpPr>
            <a:spLocks noChangeShapeType="1"/>
          </p:cNvSpPr>
          <p:nvPr/>
        </p:nvSpPr>
        <p:spPr bwMode="auto">
          <a:xfrm>
            <a:off x="2362200" y="1143000"/>
            <a:ext cx="1143000"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2843079082"/>
      </p:ext>
    </p:extLst>
  </p:cSld>
  <p:clrMapOvr>
    <a:masterClrMapping/>
  </p:clrMapOvr>
  <p:transition spd="slow">
    <p:pull dir="ru"/>
  </p:transition>
</p:sld>
</file>

<file path=ppt/slides/slide6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274" name="Rectangle 10"/>
          <p:cNvSpPr>
            <a:spLocks noGrp="1" noRot="1" noChangeArrowheads="1"/>
          </p:cNvSpPr>
          <p:nvPr>
            <p:ph type="title"/>
          </p:nvPr>
        </p:nvSpPr>
        <p:spPr>
          <a:xfrm>
            <a:off x="1403350" y="0"/>
            <a:ext cx="6997700" cy="762000"/>
          </a:xfrm>
          <a:noFill/>
        </p:spPr>
        <p:txBody>
          <a:bodyPr lIns="90487" tIns="44450" rIns="90487" bIns="44450"/>
          <a:lstStyle/>
          <a:p>
            <a:pPr eaLnBrk="1" hangingPunct="1"/>
            <a:r>
              <a:rPr lang="en-US" altLang="zh-CN" sz="3600">
                <a:latin typeface="Arial"/>
              </a:rPr>
              <a:t>Tomasulo With Reorder buffer:</a:t>
            </a:r>
          </a:p>
        </p:txBody>
      </p:sp>
      <p:grpSp>
        <p:nvGrpSpPr>
          <p:cNvPr id="54275" name="Group 2"/>
          <p:cNvGrpSpPr>
            <a:grpSpLocks/>
          </p:cNvGrpSpPr>
          <p:nvPr/>
        </p:nvGrpSpPr>
        <p:grpSpPr bwMode="auto">
          <a:xfrm>
            <a:off x="3505200" y="4800600"/>
            <a:ext cx="2514600" cy="406400"/>
            <a:chOff x="2064" y="2928"/>
            <a:chExt cx="1584" cy="256"/>
          </a:xfrm>
        </p:grpSpPr>
        <p:sp>
          <p:nvSpPr>
            <p:cNvPr id="54369" name="Rectangle 3"/>
            <p:cNvSpPr>
              <a:spLocks noChangeArrowheads="1"/>
            </p:cNvSpPr>
            <p:nvPr/>
          </p:nvSpPr>
          <p:spPr bwMode="auto">
            <a:xfrm>
              <a:off x="2064" y="2928"/>
              <a:ext cx="1584"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800" b="1">
                <a:latin typeface="Courier New" panose="02070309020205020404" pitchFamily="49" charset="0"/>
              </a:endParaRPr>
            </a:p>
          </p:txBody>
        </p:sp>
        <p:sp>
          <p:nvSpPr>
            <p:cNvPr id="54370" name="Rectangle 4"/>
            <p:cNvSpPr>
              <a:spLocks noChangeArrowheads="1"/>
            </p:cNvSpPr>
            <p:nvPr/>
          </p:nvSpPr>
          <p:spPr bwMode="auto">
            <a:xfrm>
              <a:off x="2064" y="3056"/>
              <a:ext cx="1584"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4371" name="Rectangle 5"/>
            <p:cNvSpPr>
              <a:spLocks noChangeArrowheads="1"/>
            </p:cNvSpPr>
            <p:nvPr/>
          </p:nvSpPr>
          <p:spPr bwMode="auto">
            <a:xfrm>
              <a:off x="2283" y="2928"/>
              <a:ext cx="425"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sp>
        <p:nvSpPr>
          <p:cNvPr id="54276" name="Rectangle 6"/>
          <p:cNvSpPr>
            <a:spLocks noChangeArrowheads="1"/>
          </p:cNvSpPr>
          <p:nvPr/>
        </p:nvSpPr>
        <p:spPr bwMode="auto">
          <a:xfrm>
            <a:off x="304800" y="4648200"/>
            <a:ext cx="2590800" cy="2032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70309020205020404" pitchFamily="49" charset="0"/>
              </a:rPr>
              <a:t>2</a:t>
            </a:r>
            <a:r>
              <a:rPr lang="en-US" altLang="zh-CN" sz="1800" b="1">
                <a:latin typeface="Arial" panose="02070309020205020404" pitchFamily="49" charset="0"/>
              </a:rPr>
              <a:t> ADDD R(F4),</a:t>
            </a:r>
            <a:r>
              <a:rPr lang="en-US" altLang="zh-CN" sz="1800" b="1">
                <a:solidFill>
                  <a:srgbClr val="FF0000"/>
                </a:solidFill>
                <a:latin typeface="Arial" panose="02070309020205020404" pitchFamily="49" charset="0"/>
              </a:rPr>
              <a:t>ROB1</a:t>
            </a:r>
          </a:p>
        </p:txBody>
      </p:sp>
      <p:sp>
        <p:nvSpPr>
          <p:cNvPr id="54277" name="Rectangle 7"/>
          <p:cNvSpPr>
            <a:spLocks noChangeArrowheads="1"/>
          </p:cNvSpPr>
          <p:nvPr/>
        </p:nvSpPr>
        <p:spPr bwMode="auto">
          <a:xfrm>
            <a:off x="304800" y="4851400"/>
            <a:ext cx="2590800" cy="2032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4278" name="Rectangle 8"/>
          <p:cNvSpPr>
            <a:spLocks noChangeArrowheads="1"/>
          </p:cNvSpPr>
          <p:nvPr/>
        </p:nvSpPr>
        <p:spPr bwMode="auto">
          <a:xfrm>
            <a:off x="304800" y="5054600"/>
            <a:ext cx="2590800" cy="2032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4279" name="Rectangle 9"/>
          <p:cNvSpPr>
            <a:spLocks noChangeArrowheads="1"/>
          </p:cNvSpPr>
          <p:nvPr/>
        </p:nvSpPr>
        <p:spPr bwMode="auto">
          <a:xfrm>
            <a:off x="661988" y="4648200"/>
            <a:ext cx="633412" cy="609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4280" name="Line 11"/>
          <p:cNvSpPr>
            <a:spLocks noChangeShapeType="1"/>
          </p:cNvSpPr>
          <p:nvPr/>
        </p:nvSpPr>
        <p:spPr bwMode="auto">
          <a:xfrm>
            <a:off x="304800" y="6477000"/>
            <a:ext cx="85344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281" name="Text Box 12"/>
          <p:cNvSpPr txBox="1">
            <a:spLocks noChangeArrowheads="1"/>
          </p:cNvSpPr>
          <p:nvPr/>
        </p:nvSpPr>
        <p:spPr bwMode="auto">
          <a:xfrm>
            <a:off x="6526213" y="3743325"/>
            <a:ext cx="1049337"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To</a:t>
            </a:r>
          </a:p>
          <a:p>
            <a:pPr algn="ctr">
              <a:lnSpc>
                <a:spcPct val="70000"/>
              </a:lnSpc>
              <a:spcBef>
                <a:spcPct val="0"/>
              </a:spcBef>
              <a:buClrTx/>
              <a:buSzTx/>
              <a:buFontTx/>
              <a:buNone/>
            </a:pPr>
            <a:r>
              <a:rPr lang="en-US" altLang="zh-CN" sz="1800" b="1">
                <a:latin typeface="Arial" panose="030F0702030302020204" pitchFamily="66" charset="0"/>
              </a:rPr>
              <a:t>Memory</a:t>
            </a:r>
          </a:p>
        </p:txBody>
      </p:sp>
      <p:sp>
        <p:nvSpPr>
          <p:cNvPr id="54282" name="Rectangle 13"/>
          <p:cNvSpPr>
            <a:spLocks noChangeArrowheads="1"/>
          </p:cNvSpPr>
          <p:nvPr/>
        </p:nvSpPr>
        <p:spPr bwMode="auto">
          <a:xfrm>
            <a:off x="1181100" y="5791200"/>
            <a:ext cx="1066800" cy="304800"/>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FP adders</a:t>
            </a:r>
          </a:p>
        </p:txBody>
      </p:sp>
      <p:sp>
        <p:nvSpPr>
          <p:cNvPr id="54283" name="Rectangle 14"/>
          <p:cNvSpPr>
            <a:spLocks noChangeArrowheads="1"/>
          </p:cNvSpPr>
          <p:nvPr/>
        </p:nvSpPr>
        <p:spPr bwMode="auto">
          <a:xfrm>
            <a:off x="4252913" y="5791200"/>
            <a:ext cx="1447800" cy="304800"/>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FP multipliers</a:t>
            </a:r>
          </a:p>
        </p:txBody>
      </p:sp>
      <p:sp>
        <p:nvSpPr>
          <p:cNvPr id="54284" name="Line 15"/>
          <p:cNvSpPr>
            <a:spLocks noChangeShapeType="1"/>
          </p:cNvSpPr>
          <p:nvPr/>
        </p:nvSpPr>
        <p:spPr bwMode="auto">
          <a:xfrm>
            <a:off x="1357313" y="52578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285" name="Line 16"/>
          <p:cNvSpPr>
            <a:spLocks noChangeShapeType="1"/>
          </p:cNvSpPr>
          <p:nvPr/>
        </p:nvSpPr>
        <p:spPr bwMode="auto">
          <a:xfrm>
            <a:off x="2043113" y="52578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286" name="Line 17"/>
          <p:cNvSpPr>
            <a:spLocks noChangeShapeType="1"/>
          </p:cNvSpPr>
          <p:nvPr/>
        </p:nvSpPr>
        <p:spPr bwMode="auto">
          <a:xfrm>
            <a:off x="4481513" y="5181600"/>
            <a:ext cx="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287" name="Line 18"/>
          <p:cNvSpPr>
            <a:spLocks noChangeShapeType="1"/>
          </p:cNvSpPr>
          <p:nvPr/>
        </p:nvSpPr>
        <p:spPr bwMode="auto">
          <a:xfrm>
            <a:off x="5395913" y="5181600"/>
            <a:ext cx="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288" name="Text Box 19"/>
          <p:cNvSpPr txBox="1">
            <a:spLocks noChangeArrowheads="1"/>
          </p:cNvSpPr>
          <p:nvPr/>
        </p:nvSpPr>
        <p:spPr bwMode="auto">
          <a:xfrm>
            <a:off x="2655888" y="5284788"/>
            <a:ext cx="1555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Reservation </a:t>
            </a:r>
          </a:p>
          <a:p>
            <a:pPr algn="ctr">
              <a:spcBef>
                <a:spcPct val="0"/>
              </a:spcBef>
              <a:buClrTx/>
              <a:buSzTx/>
              <a:buFontTx/>
              <a:buNone/>
            </a:pPr>
            <a:r>
              <a:rPr lang="en-US" altLang="zh-CN" sz="1800" b="1">
                <a:latin typeface="Arial" panose="030F0702030302020204" pitchFamily="66" charset="0"/>
              </a:rPr>
              <a:t>Stations</a:t>
            </a:r>
          </a:p>
        </p:txBody>
      </p:sp>
      <p:sp>
        <p:nvSpPr>
          <p:cNvPr id="54289" name="Line 20"/>
          <p:cNvSpPr>
            <a:spLocks noChangeShapeType="1"/>
          </p:cNvSpPr>
          <p:nvPr/>
        </p:nvSpPr>
        <p:spPr bwMode="auto">
          <a:xfrm flipV="1">
            <a:off x="2514600" y="5257800"/>
            <a:ext cx="0" cy="12192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290" name="Line 21"/>
          <p:cNvSpPr>
            <a:spLocks noChangeShapeType="1"/>
          </p:cNvSpPr>
          <p:nvPr/>
        </p:nvSpPr>
        <p:spPr bwMode="auto">
          <a:xfrm flipV="1">
            <a:off x="5867400" y="5181600"/>
            <a:ext cx="0" cy="12954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291" name="Text Box 22"/>
          <p:cNvSpPr txBox="1">
            <a:spLocks noChangeArrowheads="1"/>
          </p:cNvSpPr>
          <p:nvPr/>
        </p:nvSpPr>
        <p:spPr bwMode="auto">
          <a:xfrm>
            <a:off x="228600" y="914400"/>
            <a:ext cx="8794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FP Op</a:t>
            </a:r>
          </a:p>
          <a:p>
            <a:pPr algn="ctr">
              <a:spcBef>
                <a:spcPct val="0"/>
              </a:spcBef>
              <a:buClrTx/>
              <a:buSzTx/>
              <a:buFontTx/>
              <a:buNone/>
            </a:pPr>
            <a:r>
              <a:rPr lang="en-US" altLang="zh-CN" sz="1800" b="1">
                <a:latin typeface="Arial" panose="030F0702030302020204" pitchFamily="66" charset="0"/>
              </a:rPr>
              <a:t>Queue</a:t>
            </a:r>
          </a:p>
        </p:txBody>
      </p:sp>
      <p:grpSp>
        <p:nvGrpSpPr>
          <p:cNvPr id="54292" name="Group 23"/>
          <p:cNvGrpSpPr>
            <a:grpSpLocks/>
          </p:cNvGrpSpPr>
          <p:nvPr/>
        </p:nvGrpSpPr>
        <p:grpSpPr bwMode="auto">
          <a:xfrm>
            <a:off x="3505200" y="3505200"/>
            <a:ext cx="2209800" cy="812800"/>
            <a:chOff x="3456" y="1200"/>
            <a:chExt cx="1392" cy="512"/>
          </a:xfrm>
        </p:grpSpPr>
        <p:sp>
          <p:nvSpPr>
            <p:cNvPr id="54365" name="Rectangle 24"/>
            <p:cNvSpPr>
              <a:spLocks noChangeArrowheads="1"/>
            </p:cNvSpPr>
            <p:nvPr/>
          </p:nvSpPr>
          <p:spPr bwMode="auto">
            <a:xfrm>
              <a:off x="3456" y="1200"/>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4366" name="Rectangle 25"/>
            <p:cNvSpPr>
              <a:spLocks noChangeArrowheads="1"/>
            </p:cNvSpPr>
            <p:nvPr/>
          </p:nvSpPr>
          <p:spPr bwMode="auto">
            <a:xfrm>
              <a:off x="3456" y="1328"/>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4367" name="Rectangle 26"/>
            <p:cNvSpPr>
              <a:spLocks noChangeArrowheads="1"/>
            </p:cNvSpPr>
            <p:nvPr/>
          </p:nvSpPr>
          <p:spPr bwMode="auto">
            <a:xfrm>
              <a:off x="3456" y="1456"/>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4368" name="Rectangle 27"/>
            <p:cNvSpPr>
              <a:spLocks noChangeArrowheads="1"/>
            </p:cNvSpPr>
            <p:nvPr/>
          </p:nvSpPr>
          <p:spPr bwMode="auto">
            <a:xfrm>
              <a:off x="3456" y="1584"/>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sp>
        <p:nvSpPr>
          <p:cNvPr id="54293" name="Freeform 28"/>
          <p:cNvSpPr>
            <a:spLocks/>
          </p:cNvSpPr>
          <p:nvPr/>
        </p:nvSpPr>
        <p:spPr bwMode="auto">
          <a:xfrm>
            <a:off x="4953000" y="3276600"/>
            <a:ext cx="2057400" cy="533400"/>
          </a:xfrm>
          <a:custGeom>
            <a:avLst/>
            <a:gdLst>
              <a:gd name="T0" fmla="*/ 0 w 1296"/>
              <a:gd name="T1" fmla="*/ 0 h 480"/>
              <a:gd name="T2" fmla="*/ 2147483646 w 1296"/>
              <a:gd name="T3" fmla="*/ 0 h 480"/>
              <a:gd name="T4" fmla="*/ 2147483646 w 1296"/>
              <a:gd name="T5" fmla="*/ 2147483646 h 480"/>
              <a:gd name="T6" fmla="*/ 0 60000 65536"/>
              <a:gd name="T7" fmla="*/ 0 60000 65536"/>
              <a:gd name="T8" fmla="*/ 0 60000 65536"/>
              <a:gd name="T9" fmla="*/ 0 w 1296"/>
              <a:gd name="T10" fmla="*/ 0 h 480"/>
              <a:gd name="T11" fmla="*/ 1296 w 1296"/>
              <a:gd name="T12" fmla="*/ 480 h 480"/>
            </a:gdLst>
            <a:ahLst/>
            <a:cxnLst>
              <a:cxn ang="T6">
                <a:pos x="T0" y="T1"/>
              </a:cxn>
              <a:cxn ang="T7">
                <a:pos x="T2" y="T3"/>
              </a:cxn>
              <a:cxn ang="T8">
                <a:pos x="T4" y="T5"/>
              </a:cxn>
            </a:cxnLst>
            <a:rect l="T9" t="T10" r="T11" b="T12"/>
            <a:pathLst>
              <a:path w="1296" h="480">
                <a:moveTo>
                  <a:pt x="0" y="0"/>
                </a:moveTo>
                <a:lnTo>
                  <a:pt x="1296" y="0"/>
                </a:lnTo>
                <a:lnTo>
                  <a:pt x="1296" y="480"/>
                </a:lnTo>
              </a:path>
            </a:pathLst>
          </a:custGeom>
          <a:noFill/>
          <a:ln w="76200">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4294" name="Text Box 29"/>
          <p:cNvSpPr txBox="1">
            <a:spLocks noChangeArrowheads="1"/>
          </p:cNvSpPr>
          <p:nvPr/>
        </p:nvSpPr>
        <p:spPr bwMode="auto">
          <a:xfrm>
            <a:off x="7391400" y="990600"/>
            <a:ext cx="660400" cy="219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lnSpc>
                <a:spcPct val="90000"/>
              </a:lnSpc>
              <a:spcBef>
                <a:spcPct val="0"/>
              </a:spcBef>
              <a:buClrTx/>
              <a:buSzTx/>
              <a:buFontTx/>
              <a:buNone/>
            </a:pPr>
            <a:r>
              <a:rPr lang="en-US" altLang="zh-CN" sz="1400" b="1">
                <a:solidFill>
                  <a:srgbClr val="FF0000"/>
                </a:solidFill>
                <a:latin typeface="Arial" panose="030F0702030302020204" pitchFamily="66" charset="0"/>
              </a:rPr>
              <a:t>ROB7</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ROB6</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ROB5</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ROB4</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ROB3</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ROB2</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ROB1</a:t>
            </a:r>
          </a:p>
        </p:txBody>
      </p:sp>
      <p:grpSp>
        <p:nvGrpSpPr>
          <p:cNvPr id="54295" name="Group 30"/>
          <p:cNvGrpSpPr>
            <a:grpSpLocks/>
          </p:cNvGrpSpPr>
          <p:nvPr/>
        </p:nvGrpSpPr>
        <p:grpSpPr bwMode="auto">
          <a:xfrm>
            <a:off x="3505200" y="990600"/>
            <a:ext cx="3886200" cy="2133600"/>
            <a:chOff x="2208" y="624"/>
            <a:chExt cx="2448" cy="1344"/>
          </a:xfrm>
        </p:grpSpPr>
        <p:grpSp>
          <p:nvGrpSpPr>
            <p:cNvPr id="54336" name="Group 31"/>
            <p:cNvGrpSpPr>
              <a:grpSpLocks/>
            </p:cNvGrpSpPr>
            <p:nvPr/>
          </p:nvGrpSpPr>
          <p:grpSpPr bwMode="auto">
            <a:xfrm>
              <a:off x="2208" y="624"/>
              <a:ext cx="2448" cy="768"/>
              <a:chOff x="2208" y="576"/>
              <a:chExt cx="2448" cy="768"/>
            </a:xfrm>
          </p:grpSpPr>
          <p:sp>
            <p:nvSpPr>
              <p:cNvPr id="54349" name="Rectangle 32"/>
              <p:cNvSpPr>
                <a:spLocks noChangeArrowheads="1"/>
              </p:cNvSpPr>
              <p:nvPr/>
            </p:nvSpPr>
            <p:spPr bwMode="auto">
              <a:xfrm>
                <a:off x="2208" y="576"/>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54350" name="Rectangle 33"/>
              <p:cNvSpPr>
                <a:spLocks noChangeArrowheads="1"/>
              </p:cNvSpPr>
              <p:nvPr/>
            </p:nvSpPr>
            <p:spPr bwMode="auto">
              <a:xfrm>
                <a:off x="2208" y="768"/>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54351" name="Rectangle 34"/>
              <p:cNvSpPr>
                <a:spLocks noChangeArrowheads="1"/>
              </p:cNvSpPr>
              <p:nvPr/>
            </p:nvSpPr>
            <p:spPr bwMode="auto">
              <a:xfrm>
                <a:off x="2448" y="576"/>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54352" name="Rectangle 35"/>
              <p:cNvSpPr>
                <a:spLocks noChangeArrowheads="1"/>
              </p:cNvSpPr>
              <p:nvPr/>
            </p:nvSpPr>
            <p:spPr bwMode="auto">
              <a:xfrm>
                <a:off x="2448" y="768"/>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54353" name="Rectangle 36"/>
              <p:cNvSpPr>
                <a:spLocks noChangeArrowheads="1"/>
              </p:cNvSpPr>
              <p:nvPr/>
            </p:nvSpPr>
            <p:spPr bwMode="auto">
              <a:xfrm>
                <a:off x="3072" y="576"/>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800" b="1">
                  <a:latin typeface="Courier New" panose="02070309020205020404" pitchFamily="49" charset="0"/>
                </a:endParaRPr>
              </a:p>
            </p:txBody>
          </p:sp>
          <p:sp>
            <p:nvSpPr>
              <p:cNvPr id="54354" name="Rectangle 37"/>
              <p:cNvSpPr>
                <a:spLocks noChangeArrowheads="1"/>
              </p:cNvSpPr>
              <p:nvPr/>
            </p:nvSpPr>
            <p:spPr bwMode="auto">
              <a:xfrm>
                <a:off x="3072" y="768"/>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800" b="1">
                  <a:latin typeface="Courier New" panose="02070309020205020404" pitchFamily="49" charset="0"/>
                </a:endParaRPr>
              </a:p>
            </p:txBody>
          </p:sp>
          <p:sp>
            <p:nvSpPr>
              <p:cNvPr id="54355" name="Rectangle 38"/>
              <p:cNvSpPr>
                <a:spLocks noChangeArrowheads="1"/>
              </p:cNvSpPr>
              <p:nvPr/>
            </p:nvSpPr>
            <p:spPr bwMode="auto">
              <a:xfrm>
                <a:off x="4416" y="576"/>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54356" name="Rectangle 39"/>
              <p:cNvSpPr>
                <a:spLocks noChangeArrowheads="1"/>
              </p:cNvSpPr>
              <p:nvPr/>
            </p:nvSpPr>
            <p:spPr bwMode="auto">
              <a:xfrm>
                <a:off x="4416" y="768"/>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54357" name="Rectangle 40"/>
              <p:cNvSpPr>
                <a:spLocks noChangeArrowheads="1"/>
              </p:cNvSpPr>
              <p:nvPr/>
            </p:nvSpPr>
            <p:spPr bwMode="auto">
              <a:xfrm>
                <a:off x="2208" y="960"/>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54358" name="Rectangle 41"/>
              <p:cNvSpPr>
                <a:spLocks noChangeArrowheads="1"/>
              </p:cNvSpPr>
              <p:nvPr/>
            </p:nvSpPr>
            <p:spPr bwMode="auto">
              <a:xfrm>
                <a:off x="2448" y="960"/>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54359" name="Rectangle 42"/>
              <p:cNvSpPr>
                <a:spLocks noChangeArrowheads="1"/>
              </p:cNvSpPr>
              <p:nvPr/>
            </p:nvSpPr>
            <p:spPr bwMode="auto">
              <a:xfrm>
                <a:off x="3072" y="960"/>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800" b="1">
                  <a:latin typeface="Courier New" panose="02070309020205020404" pitchFamily="49" charset="0"/>
                </a:endParaRPr>
              </a:p>
            </p:txBody>
          </p:sp>
          <p:sp>
            <p:nvSpPr>
              <p:cNvPr id="54360" name="Rectangle 43"/>
              <p:cNvSpPr>
                <a:spLocks noChangeArrowheads="1"/>
              </p:cNvSpPr>
              <p:nvPr/>
            </p:nvSpPr>
            <p:spPr bwMode="auto">
              <a:xfrm>
                <a:off x="4416" y="960"/>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54361" name="Rectangle 44"/>
              <p:cNvSpPr>
                <a:spLocks noChangeArrowheads="1"/>
              </p:cNvSpPr>
              <p:nvPr/>
            </p:nvSpPr>
            <p:spPr bwMode="auto">
              <a:xfrm>
                <a:off x="2208" y="1152"/>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54362" name="Rectangle 45"/>
              <p:cNvSpPr>
                <a:spLocks noChangeArrowheads="1"/>
              </p:cNvSpPr>
              <p:nvPr/>
            </p:nvSpPr>
            <p:spPr bwMode="auto">
              <a:xfrm>
                <a:off x="2448" y="1152"/>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54363" name="Rectangle 46"/>
              <p:cNvSpPr>
                <a:spLocks noChangeArrowheads="1"/>
              </p:cNvSpPr>
              <p:nvPr/>
            </p:nvSpPr>
            <p:spPr bwMode="auto">
              <a:xfrm>
                <a:off x="3072" y="1152"/>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800" b="1">
                  <a:latin typeface="Courier New" panose="02070309020205020404" pitchFamily="49" charset="0"/>
                </a:endParaRPr>
              </a:p>
            </p:txBody>
          </p:sp>
          <p:sp>
            <p:nvSpPr>
              <p:cNvPr id="54364" name="Rectangle 47"/>
              <p:cNvSpPr>
                <a:spLocks noChangeArrowheads="1"/>
              </p:cNvSpPr>
              <p:nvPr/>
            </p:nvSpPr>
            <p:spPr bwMode="auto">
              <a:xfrm>
                <a:off x="4416" y="1152"/>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grpSp>
        <p:sp>
          <p:nvSpPr>
            <p:cNvPr id="54337" name="Rectangle 48"/>
            <p:cNvSpPr>
              <a:spLocks noChangeArrowheads="1"/>
            </p:cNvSpPr>
            <p:nvPr/>
          </p:nvSpPr>
          <p:spPr bwMode="auto">
            <a:xfrm>
              <a:off x="2208" y="1392"/>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54338" name="Rectangle 49"/>
            <p:cNvSpPr>
              <a:spLocks noChangeArrowheads="1"/>
            </p:cNvSpPr>
            <p:nvPr/>
          </p:nvSpPr>
          <p:spPr bwMode="auto">
            <a:xfrm>
              <a:off x="2208" y="1584"/>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F10</a:t>
              </a:r>
            </a:p>
          </p:txBody>
        </p:sp>
        <p:sp>
          <p:nvSpPr>
            <p:cNvPr id="54339" name="Rectangle 50"/>
            <p:cNvSpPr>
              <a:spLocks noChangeArrowheads="1"/>
            </p:cNvSpPr>
            <p:nvPr/>
          </p:nvSpPr>
          <p:spPr bwMode="auto">
            <a:xfrm>
              <a:off x="2208" y="1776"/>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F0</a:t>
              </a:r>
            </a:p>
          </p:txBody>
        </p:sp>
        <p:sp>
          <p:nvSpPr>
            <p:cNvPr id="54340" name="Rectangle 51"/>
            <p:cNvSpPr>
              <a:spLocks noChangeArrowheads="1"/>
            </p:cNvSpPr>
            <p:nvPr/>
          </p:nvSpPr>
          <p:spPr bwMode="auto">
            <a:xfrm>
              <a:off x="2448" y="1392"/>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54341" name="Rectangle 52"/>
            <p:cNvSpPr>
              <a:spLocks noChangeArrowheads="1"/>
            </p:cNvSpPr>
            <p:nvPr/>
          </p:nvSpPr>
          <p:spPr bwMode="auto">
            <a:xfrm>
              <a:off x="2448" y="1584"/>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54342" name="Rectangle 53"/>
            <p:cNvSpPr>
              <a:spLocks noChangeArrowheads="1"/>
            </p:cNvSpPr>
            <p:nvPr/>
          </p:nvSpPr>
          <p:spPr bwMode="auto">
            <a:xfrm>
              <a:off x="2448" y="1776"/>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54343" name="Rectangle 54"/>
            <p:cNvSpPr>
              <a:spLocks noChangeArrowheads="1"/>
            </p:cNvSpPr>
            <p:nvPr/>
          </p:nvSpPr>
          <p:spPr bwMode="auto">
            <a:xfrm>
              <a:off x="3072" y="1392"/>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800" b="1">
                <a:latin typeface="Courier New" panose="02070309020205020404" pitchFamily="49" charset="0"/>
              </a:endParaRPr>
            </a:p>
          </p:txBody>
        </p:sp>
        <p:sp>
          <p:nvSpPr>
            <p:cNvPr id="54344" name="Rectangle 55"/>
            <p:cNvSpPr>
              <a:spLocks noChangeArrowheads="1"/>
            </p:cNvSpPr>
            <p:nvPr/>
          </p:nvSpPr>
          <p:spPr bwMode="auto">
            <a:xfrm>
              <a:off x="3072" y="1584"/>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70309020205020404" pitchFamily="49" charset="0"/>
                </a:rPr>
                <a:t>ADDD F10,F4,F0</a:t>
              </a:r>
            </a:p>
          </p:txBody>
        </p:sp>
        <p:sp>
          <p:nvSpPr>
            <p:cNvPr id="54345" name="Rectangle 56"/>
            <p:cNvSpPr>
              <a:spLocks noChangeArrowheads="1"/>
            </p:cNvSpPr>
            <p:nvPr/>
          </p:nvSpPr>
          <p:spPr bwMode="auto">
            <a:xfrm>
              <a:off x="3072" y="1776"/>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70309020205020404" pitchFamily="49" charset="0"/>
                </a:rPr>
                <a:t>LD F0,10(R2)</a:t>
              </a:r>
            </a:p>
          </p:txBody>
        </p:sp>
        <p:sp>
          <p:nvSpPr>
            <p:cNvPr id="54346" name="Rectangle 57"/>
            <p:cNvSpPr>
              <a:spLocks noChangeArrowheads="1"/>
            </p:cNvSpPr>
            <p:nvPr/>
          </p:nvSpPr>
          <p:spPr bwMode="auto">
            <a:xfrm>
              <a:off x="4416" y="1392"/>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54347" name="Rectangle 58"/>
            <p:cNvSpPr>
              <a:spLocks noChangeArrowheads="1"/>
            </p:cNvSpPr>
            <p:nvPr/>
          </p:nvSpPr>
          <p:spPr bwMode="auto">
            <a:xfrm>
              <a:off x="4416" y="1584"/>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N</a:t>
              </a:r>
            </a:p>
          </p:txBody>
        </p:sp>
        <p:sp>
          <p:nvSpPr>
            <p:cNvPr id="54348" name="Rectangle 59"/>
            <p:cNvSpPr>
              <a:spLocks noChangeArrowheads="1"/>
            </p:cNvSpPr>
            <p:nvPr/>
          </p:nvSpPr>
          <p:spPr bwMode="auto">
            <a:xfrm>
              <a:off x="4416" y="1776"/>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N</a:t>
              </a:r>
            </a:p>
          </p:txBody>
        </p:sp>
      </p:grpSp>
      <p:sp>
        <p:nvSpPr>
          <p:cNvPr id="54296" name="Line 60"/>
          <p:cNvSpPr>
            <a:spLocks noChangeShapeType="1"/>
          </p:cNvSpPr>
          <p:nvPr/>
        </p:nvSpPr>
        <p:spPr bwMode="auto">
          <a:xfrm>
            <a:off x="4953000" y="3124200"/>
            <a:ext cx="0" cy="3810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297" name="Text Box 61"/>
          <p:cNvSpPr txBox="1">
            <a:spLocks noChangeArrowheads="1"/>
          </p:cNvSpPr>
          <p:nvPr/>
        </p:nvSpPr>
        <p:spPr bwMode="auto">
          <a:xfrm>
            <a:off x="6858000" y="609600"/>
            <a:ext cx="8461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Done?</a:t>
            </a:r>
          </a:p>
        </p:txBody>
      </p:sp>
      <p:sp>
        <p:nvSpPr>
          <p:cNvPr id="54298" name="Freeform 62"/>
          <p:cNvSpPr>
            <a:spLocks/>
          </p:cNvSpPr>
          <p:nvPr/>
        </p:nvSpPr>
        <p:spPr bwMode="auto">
          <a:xfrm>
            <a:off x="7467600" y="2209800"/>
            <a:ext cx="609600" cy="4267200"/>
          </a:xfrm>
          <a:custGeom>
            <a:avLst/>
            <a:gdLst>
              <a:gd name="T0" fmla="*/ 2147483646 w 576"/>
              <a:gd name="T1" fmla="*/ 2147483646 h 2832"/>
              <a:gd name="T2" fmla="*/ 2147483646 w 576"/>
              <a:gd name="T3" fmla="*/ 0 h 2832"/>
              <a:gd name="T4" fmla="*/ 0 w 576"/>
              <a:gd name="T5" fmla="*/ 0 h 2832"/>
              <a:gd name="T6" fmla="*/ 0 60000 65536"/>
              <a:gd name="T7" fmla="*/ 0 60000 65536"/>
              <a:gd name="T8" fmla="*/ 0 60000 65536"/>
              <a:gd name="T9" fmla="*/ 0 w 576"/>
              <a:gd name="T10" fmla="*/ 0 h 2832"/>
              <a:gd name="T11" fmla="*/ 576 w 576"/>
              <a:gd name="T12" fmla="*/ 2832 h 2832"/>
            </a:gdLst>
            <a:ahLst/>
            <a:cxnLst>
              <a:cxn ang="T6">
                <a:pos x="T0" y="T1"/>
              </a:cxn>
              <a:cxn ang="T7">
                <a:pos x="T2" y="T3"/>
              </a:cxn>
              <a:cxn ang="T8">
                <a:pos x="T4" y="T5"/>
              </a:cxn>
            </a:cxnLst>
            <a:rect l="T9" t="T10" r="T11" b="T12"/>
            <a:pathLst>
              <a:path w="576" h="2832">
                <a:moveTo>
                  <a:pt x="576" y="2832"/>
                </a:moveTo>
                <a:lnTo>
                  <a:pt x="576" y="0"/>
                </a:lnTo>
                <a:lnTo>
                  <a:pt x="0" y="0"/>
                </a:lnTo>
              </a:path>
            </a:pathLst>
          </a:custGeom>
          <a:noFill/>
          <a:ln w="76200">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4299" name="Line 63"/>
          <p:cNvSpPr>
            <a:spLocks noChangeShapeType="1"/>
          </p:cNvSpPr>
          <p:nvPr/>
        </p:nvSpPr>
        <p:spPr bwMode="auto">
          <a:xfrm flipH="1">
            <a:off x="4953000" y="6096000"/>
            <a:ext cx="0" cy="4572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00" name="Line 64"/>
          <p:cNvSpPr>
            <a:spLocks noChangeShapeType="1"/>
          </p:cNvSpPr>
          <p:nvPr/>
        </p:nvSpPr>
        <p:spPr bwMode="auto">
          <a:xfrm flipH="1">
            <a:off x="1716088" y="6091238"/>
            <a:ext cx="7937" cy="401637"/>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01" name="Text Box 65"/>
          <p:cNvSpPr txBox="1">
            <a:spLocks noChangeArrowheads="1"/>
          </p:cNvSpPr>
          <p:nvPr/>
        </p:nvSpPr>
        <p:spPr bwMode="auto">
          <a:xfrm>
            <a:off x="130175" y="4283075"/>
            <a:ext cx="696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Dest</a:t>
            </a:r>
          </a:p>
        </p:txBody>
      </p:sp>
      <p:sp>
        <p:nvSpPr>
          <p:cNvPr id="54302" name="Text Box 66"/>
          <p:cNvSpPr txBox="1">
            <a:spLocks noChangeArrowheads="1"/>
          </p:cNvSpPr>
          <p:nvPr/>
        </p:nvSpPr>
        <p:spPr bwMode="auto">
          <a:xfrm>
            <a:off x="3352800" y="4419600"/>
            <a:ext cx="696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Dest</a:t>
            </a:r>
          </a:p>
        </p:txBody>
      </p:sp>
      <p:sp>
        <p:nvSpPr>
          <p:cNvPr id="54303" name="AutoShape 67"/>
          <p:cNvSpPr>
            <a:spLocks noChangeArrowheads="1"/>
          </p:cNvSpPr>
          <p:nvPr/>
        </p:nvSpPr>
        <p:spPr bwMode="auto">
          <a:xfrm flipV="1">
            <a:off x="8426450" y="1371600"/>
            <a:ext cx="457200" cy="1143000"/>
          </a:xfrm>
          <a:prstGeom prst="upArrow">
            <a:avLst>
              <a:gd name="adj1" fmla="val 50000"/>
              <a:gd name="adj2" fmla="val 62500"/>
            </a:avLst>
          </a:prstGeom>
          <a:solidFill>
            <a:schemeClr val="accent2"/>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4304" name="Text Box 68"/>
          <p:cNvSpPr txBox="1">
            <a:spLocks noChangeArrowheads="1"/>
          </p:cNvSpPr>
          <p:nvPr/>
        </p:nvSpPr>
        <p:spPr bwMode="auto">
          <a:xfrm>
            <a:off x="8199438" y="2590800"/>
            <a:ext cx="9112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Oldest</a:t>
            </a:r>
          </a:p>
        </p:txBody>
      </p:sp>
      <p:sp>
        <p:nvSpPr>
          <p:cNvPr id="54305" name="Text Box 69"/>
          <p:cNvSpPr txBox="1">
            <a:spLocks noChangeArrowheads="1"/>
          </p:cNvSpPr>
          <p:nvPr/>
        </p:nvSpPr>
        <p:spPr bwMode="auto">
          <a:xfrm>
            <a:off x="8153400" y="990600"/>
            <a:ext cx="1003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Newest</a:t>
            </a:r>
          </a:p>
        </p:txBody>
      </p:sp>
      <p:grpSp>
        <p:nvGrpSpPr>
          <p:cNvPr id="54306" name="Group 70"/>
          <p:cNvGrpSpPr>
            <a:grpSpLocks/>
          </p:cNvGrpSpPr>
          <p:nvPr/>
        </p:nvGrpSpPr>
        <p:grpSpPr bwMode="auto">
          <a:xfrm rot="-5400000">
            <a:off x="1295400" y="560388"/>
            <a:ext cx="914400" cy="1219200"/>
            <a:chOff x="1872" y="1584"/>
            <a:chExt cx="576" cy="864"/>
          </a:xfrm>
        </p:grpSpPr>
        <p:sp>
          <p:nvSpPr>
            <p:cNvPr id="54330" name="Rectangle 71"/>
            <p:cNvSpPr>
              <a:spLocks noChangeArrowheads="1"/>
            </p:cNvSpPr>
            <p:nvPr/>
          </p:nvSpPr>
          <p:spPr bwMode="auto">
            <a:xfrm>
              <a:off x="1872" y="1584"/>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4331" name="Rectangle 72"/>
            <p:cNvSpPr>
              <a:spLocks noChangeArrowheads="1"/>
            </p:cNvSpPr>
            <p:nvPr/>
          </p:nvSpPr>
          <p:spPr bwMode="auto">
            <a:xfrm>
              <a:off x="1872" y="1728"/>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4332" name="Rectangle 73"/>
            <p:cNvSpPr>
              <a:spLocks noChangeArrowheads="1"/>
            </p:cNvSpPr>
            <p:nvPr/>
          </p:nvSpPr>
          <p:spPr bwMode="auto">
            <a:xfrm>
              <a:off x="1872" y="1872"/>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4333" name="Rectangle 74"/>
            <p:cNvSpPr>
              <a:spLocks noChangeArrowheads="1"/>
            </p:cNvSpPr>
            <p:nvPr/>
          </p:nvSpPr>
          <p:spPr bwMode="auto">
            <a:xfrm>
              <a:off x="1872" y="2016"/>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4334" name="Rectangle 75"/>
            <p:cNvSpPr>
              <a:spLocks noChangeArrowheads="1"/>
            </p:cNvSpPr>
            <p:nvPr/>
          </p:nvSpPr>
          <p:spPr bwMode="auto">
            <a:xfrm>
              <a:off x="1872" y="2160"/>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4335" name="Rectangle 76"/>
            <p:cNvSpPr>
              <a:spLocks noChangeArrowheads="1"/>
            </p:cNvSpPr>
            <p:nvPr/>
          </p:nvSpPr>
          <p:spPr bwMode="auto">
            <a:xfrm>
              <a:off x="1872" y="2304"/>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sp>
        <p:nvSpPr>
          <p:cNvPr id="54307" name="Text Box 77"/>
          <p:cNvSpPr txBox="1">
            <a:spLocks noChangeArrowheads="1"/>
          </p:cNvSpPr>
          <p:nvPr/>
        </p:nvSpPr>
        <p:spPr bwMode="auto">
          <a:xfrm>
            <a:off x="6559550" y="4384675"/>
            <a:ext cx="104933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from </a:t>
            </a:r>
          </a:p>
          <a:p>
            <a:pPr algn="ctr">
              <a:lnSpc>
                <a:spcPct val="70000"/>
              </a:lnSpc>
              <a:spcBef>
                <a:spcPct val="0"/>
              </a:spcBef>
              <a:buClrTx/>
              <a:buSzTx/>
              <a:buFontTx/>
              <a:buNone/>
            </a:pPr>
            <a:r>
              <a:rPr lang="en-US" altLang="zh-CN" sz="1800" b="1">
                <a:latin typeface="Arial" panose="030F0702030302020204" pitchFamily="66" charset="0"/>
              </a:rPr>
              <a:t>Memory</a:t>
            </a:r>
          </a:p>
        </p:txBody>
      </p:sp>
      <p:sp>
        <p:nvSpPr>
          <p:cNvPr id="54308" name="Line 78"/>
          <p:cNvSpPr>
            <a:spLocks noChangeShapeType="1"/>
          </p:cNvSpPr>
          <p:nvPr/>
        </p:nvSpPr>
        <p:spPr bwMode="auto">
          <a:xfrm>
            <a:off x="7010400" y="4953000"/>
            <a:ext cx="0" cy="3810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4309" name="Group 79"/>
          <p:cNvGrpSpPr>
            <a:grpSpLocks/>
          </p:cNvGrpSpPr>
          <p:nvPr/>
        </p:nvGrpSpPr>
        <p:grpSpPr bwMode="auto">
          <a:xfrm>
            <a:off x="6400800" y="5334000"/>
            <a:ext cx="1066800" cy="762000"/>
            <a:chOff x="4320" y="3360"/>
            <a:chExt cx="576" cy="480"/>
          </a:xfrm>
        </p:grpSpPr>
        <p:sp>
          <p:nvSpPr>
            <p:cNvPr id="54326" name="Rectangle 80"/>
            <p:cNvSpPr>
              <a:spLocks noChangeArrowheads="1"/>
            </p:cNvSpPr>
            <p:nvPr/>
          </p:nvSpPr>
          <p:spPr bwMode="auto">
            <a:xfrm>
              <a:off x="4320" y="3360"/>
              <a:ext cx="576" cy="16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70309020205020404" pitchFamily="49" charset="0"/>
                </a:rPr>
                <a:t>1</a:t>
              </a:r>
              <a:r>
                <a:rPr lang="en-US" altLang="zh-CN" sz="1800" b="1">
                  <a:latin typeface="Arial" panose="02070309020205020404" pitchFamily="49" charset="0"/>
                </a:rPr>
                <a:t> 10+R2</a:t>
              </a:r>
            </a:p>
          </p:txBody>
        </p:sp>
        <p:sp>
          <p:nvSpPr>
            <p:cNvPr id="54327" name="Rectangle 81"/>
            <p:cNvSpPr>
              <a:spLocks noChangeArrowheads="1"/>
            </p:cNvSpPr>
            <p:nvPr/>
          </p:nvSpPr>
          <p:spPr bwMode="auto">
            <a:xfrm>
              <a:off x="4320" y="3520"/>
              <a:ext cx="576" cy="16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4328" name="Rectangle 82"/>
            <p:cNvSpPr>
              <a:spLocks noChangeArrowheads="1"/>
            </p:cNvSpPr>
            <p:nvPr/>
          </p:nvSpPr>
          <p:spPr bwMode="auto">
            <a:xfrm>
              <a:off x="4320" y="3680"/>
              <a:ext cx="576" cy="16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4329" name="Line 83"/>
            <p:cNvSpPr>
              <a:spLocks noChangeShapeType="1"/>
            </p:cNvSpPr>
            <p:nvPr/>
          </p:nvSpPr>
          <p:spPr bwMode="auto">
            <a:xfrm>
              <a:off x="4512" y="3360"/>
              <a:ext cx="0"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4310" name="Text Box 84"/>
          <p:cNvSpPr txBox="1">
            <a:spLocks noChangeArrowheads="1"/>
          </p:cNvSpPr>
          <p:nvPr/>
        </p:nvSpPr>
        <p:spPr bwMode="auto">
          <a:xfrm>
            <a:off x="6248400" y="5029200"/>
            <a:ext cx="696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Dest</a:t>
            </a:r>
          </a:p>
        </p:txBody>
      </p:sp>
      <p:sp>
        <p:nvSpPr>
          <p:cNvPr id="54311" name="Text Box 85"/>
          <p:cNvSpPr txBox="1">
            <a:spLocks noChangeArrowheads="1"/>
          </p:cNvSpPr>
          <p:nvPr/>
        </p:nvSpPr>
        <p:spPr bwMode="auto">
          <a:xfrm>
            <a:off x="533400" y="1905000"/>
            <a:ext cx="2841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800" b="1">
                <a:latin typeface="Arial" panose="030F0702030302020204" pitchFamily="66" charset="0"/>
              </a:rPr>
              <a:t>Reorder Buffer</a:t>
            </a:r>
            <a:endParaRPr lang="en-US" altLang="zh-CN" sz="1800" b="1">
              <a:latin typeface="Comic Sans MS" panose="030F0702030302020204" pitchFamily="66" charset="0"/>
            </a:endParaRPr>
          </a:p>
        </p:txBody>
      </p:sp>
      <p:sp>
        <p:nvSpPr>
          <p:cNvPr id="54312" name="Text Box 86"/>
          <p:cNvSpPr txBox="1">
            <a:spLocks noChangeArrowheads="1"/>
          </p:cNvSpPr>
          <p:nvPr/>
        </p:nvSpPr>
        <p:spPr bwMode="auto">
          <a:xfrm>
            <a:off x="1600200" y="3581400"/>
            <a:ext cx="17827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800" b="1">
                <a:latin typeface="Arial" panose="030F0702030302020204" pitchFamily="66" charset="0"/>
              </a:rPr>
              <a:t>Registers</a:t>
            </a:r>
          </a:p>
        </p:txBody>
      </p:sp>
      <p:sp>
        <p:nvSpPr>
          <p:cNvPr id="54313" name="Line 87"/>
          <p:cNvSpPr>
            <a:spLocks noChangeShapeType="1"/>
          </p:cNvSpPr>
          <p:nvPr/>
        </p:nvSpPr>
        <p:spPr bwMode="auto">
          <a:xfrm flipH="1">
            <a:off x="7010400" y="6096000"/>
            <a:ext cx="0" cy="3810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14" name="Line 88"/>
          <p:cNvSpPr>
            <a:spLocks noChangeShapeType="1"/>
          </p:cNvSpPr>
          <p:nvPr/>
        </p:nvSpPr>
        <p:spPr bwMode="auto">
          <a:xfrm>
            <a:off x="2362200" y="1143000"/>
            <a:ext cx="1143000"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4315" name="Group 89"/>
          <p:cNvGrpSpPr>
            <a:grpSpLocks/>
          </p:cNvGrpSpPr>
          <p:nvPr/>
        </p:nvGrpSpPr>
        <p:grpSpPr bwMode="auto">
          <a:xfrm>
            <a:off x="304800" y="2209800"/>
            <a:ext cx="8534400" cy="4343400"/>
            <a:chOff x="192" y="1392"/>
            <a:chExt cx="5376" cy="2736"/>
          </a:xfrm>
        </p:grpSpPr>
        <p:sp>
          <p:nvSpPr>
            <p:cNvPr id="54316" name="Line 90"/>
            <p:cNvSpPr>
              <a:spLocks noChangeShapeType="1"/>
            </p:cNvSpPr>
            <p:nvPr/>
          </p:nvSpPr>
          <p:spPr bwMode="auto">
            <a:xfrm>
              <a:off x="192" y="4080"/>
              <a:ext cx="5376" cy="0"/>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17" name="Line 91"/>
            <p:cNvSpPr>
              <a:spLocks noChangeShapeType="1"/>
            </p:cNvSpPr>
            <p:nvPr/>
          </p:nvSpPr>
          <p:spPr bwMode="auto">
            <a:xfrm flipV="1">
              <a:off x="1584" y="3312"/>
              <a:ext cx="0" cy="768"/>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18" name="Line 92"/>
            <p:cNvSpPr>
              <a:spLocks noChangeShapeType="1"/>
            </p:cNvSpPr>
            <p:nvPr/>
          </p:nvSpPr>
          <p:spPr bwMode="auto">
            <a:xfrm flipV="1">
              <a:off x="3696" y="3264"/>
              <a:ext cx="0" cy="816"/>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19" name="Freeform 93"/>
            <p:cNvSpPr>
              <a:spLocks/>
            </p:cNvSpPr>
            <p:nvPr/>
          </p:nvSpPr>
          <p:spPr bwMode="auto">
            <a:xfrm>
              <a:off x="3120" y="2064"/>
              <a:ext cx="1296" cy="336"/>
            </a:xfrm>
            <a:custGeom>
              <a:avLst/>
              <a:gdLst>
                <a:gd name="T0" fmla="*/ 0 w 1296"/>
                <a:gd name="T1" fmla="*/ 0 h 480"/>
                <a:gd name="T2" fmla="*/ 1296 w 1296"/>
                <a:gd name="T3" fmla="*/ 0 h 480"/>
                <a:gd name="T4" fmla="*/ 1296 w 1296"/>
                <a:gd name="T5" fmla="*/ 115 h 480"/>
                <a:gd name="T6" fmla="*/ 0 60000 65536"/>
                <a:gd name="T7" fmla="*/ 0 60000 65536"/>
                <a:gd name="T8" fmla="*/ 0 60000 65536"/>
                <a:gd name="T9" fmla="*/ 0 w 1296"/>
                <a:gd name="T10" fmla="*/ 0 h 480"/>
                <a:gd name="T11" fmla="*/ 1296 w 1296"/>
                <a:gd name="T12" fmla="*/ 480 h 480"/>
              </a:gdLst>
              <a:ahLst/>
              <a:cxnLst>
                <a:cxn ang="T6">
                  <a:pos x="T0" y="T1"/>
                </a:cxn>
                <a:cxn ang="T7">
                  <a:pos x="T2" y="T3"/>
                </a:cxn>
                <a:cxn ang="T8">
                  <a:pos x="T4" y="T5"/>
                </a:cxn>
              </a:cxnLst>
              <a:rect l="T9" t="T10" r="T11" b="T12"/>
              <a:pathLst>
                <a:path w="1296" h="480">
                  <a:moveTo>
                    <a:pt x="0" y="0"/>
                  </a:moveTo>
                  <a:lnTo>
                    <a:pt x="1296" y="0"/>
                  </a:lnTo>
                  <a:lnTo>
                    <a:pt x="1296" y="480"/>
                  </a:lnTo>
                </a:path>
              </a:pathLst>
            </a:custGeom>
            <a:noFill/>
            <a:ln w="762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4320" name="Line 94"/>
            <p:cNvSpPr>
              <a:spLocks noChangeShapeType="1"/>
            </p:cNvSpPr>
            <p:nvPr/>
          </p:nvSpPr>
          <p:spPr bwMode="auto">
            <a:xfrm>
              <a:off x="3120" y="1968"/>
              <a:ext cx="0" cy="240"/>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21" name="Freeform 95"/>
            <p:cNvSpPr>
              <a:spLocks/>
            </p:cNvSpPr>
            <p:nvPr/>
          </p:nvSpPr>
          <p:spPr bwMode="auto">
            <a:xfrm>
              <a:off x="4704" y="1392"/>
              <a:ext cx="384" cy="2688"/>
            </a:xfrm>
            <a:custGeom>
              <a:avLst/>
              <a:gdLst>
                <a:gd name="T0" fmla="*/ 114 w 576"/>
                <a:gd name="T1" fmla="*/ 2298 h 2832"/>
                <a:gd name="T2" fmla="*/ 114 w 576"/>
                <a:gd name="T3" fmla="*/ 0 h 2832"/>
                <a:gd name="T4" fmla="*/ 0 w 576"/>
                <a:gd name="T5" fmla="*/ 0 h 2832"/>
                <a:gd name="T6" fmla="*/ 0 60000 65536"/>
                <a:gd name="T7" fmla="*/ 0 60000 65536"/>
                <a:gd name="T8" fmla="*/ 0 60000 65536"/>
                <a:gd name="T9" fmla="*/ 0 w 576"/>
                <a:gd name="T10" fmla="*/ 0 h 2832"/>
                <a:gd name="T11" fmla="*/ 576 w 576"/>
                <a:gd name="T12" fmla="*/ 2832 h 2832"/>
              </a:gdLst>
              <a:ahLst/>
              <a:cxnLst>
                <a:cxn ang="T6">
                  <a:pos x="T0" y="T1"/>
                </a:cxn>
                <a:cxn ang="T7">
                  <a:pos x="T2" y="T3"/>
                </a:cxn>
                <a:cxn ang="T8">
                  <a:pos x="T4" y="T5"/>
                </a:cxn>
              </a:cxnLst>
              <a:rect l="T9" t="T10" r="T11" b="T12"/>
              <a:pathLst>
                <a:path w="576" h="2832">
                  <a:moveTo>
                    <a:pt x="576" y="2832"/>
                  </a:moveTo>
                  <a:lnTo>
                    <a:pt x="576" y="0"/>
                  </a:lnTo>
                  <a:lnTo>
                    <a:pt x="0" y="0"/>
                  </a:lnTo>
                </a:path>
              </a:pathLst>
            </a:custGeom>
            <a:noFill/>
            <a:ln w="762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4322" name="Line 96"/>
            <p:cNvSpPr>
              <a:spLocks noChangeShapeType="1"/>
            </p:cNvSpPr>
            <p:nvPr/>
          </p:nvSpPr>
          <p:spPr bwMode="auto">
            <a:xfrm flipH="1">
              <a:off x="3120" y="3840"/>
              <a:ext cx="0" cy="288"/>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23" name="Line 97"/>
            <p:cNvSpPr>
              <a:spLocks noChangeShapeType="1"/>
            </p:cNvSpPr>
            <p:nvPr/>
          </p:nvSpPr>
          <p:spPr bwMode="auto">
            <a:xfrm flipH="1">
              <a:off x="1081" y="3837"/>
              <a:ext cx="5" cy="253"/>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24" name="Line 98"/>
            <p:cNvSpPr>
              <a:spLocks noChangeShapeType="1"/>
            </p:cNvSpPr>
            <p:nvPr/>
          </p:nvSpPr>
          <p:spPr bwMode="auto">
            <a:xfrm>
              <a:off x="4416" y="3120"/>
              <a:ext cx="0" cy="240"/>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325" name="Line 99"/>
            <p:cNvSpPr>
              <a:spLocks noChangeShapeType="1"/>
            </p:cNvSpPr>
            <p:nvPr/>
          </p:nvSpPr>
          <p:spPr bwMode="auto">
            <a:xfrm flipH="1">
              <a:off x="4416" y="3840"/>
              <a:ext cx="0" cy="240"/>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Tree>
    <p:extLst>
      <p:ext uri="{BB962C8B-B14F-4D97-AF65-F5344CB8AC3E}">
        <p14:creationId xmlns:p14="http://schemas.microsoft.com/office/powerpoint/2010/main" val="4183584103"/>
      </p:ext>
    </p:extLst>
  </p:cSld>
  <p:clrMapOvr>
    <a:masterClrMapping/>
  </p:clrMapOvr>
  <p:transition spd="slow">
    <p:pull dir="ru"/>
  </p:transition>
</p:sld>
</file>

<file path=ppt/slides/slide6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6322" name="Rectangle 10"/>
          <p:cNvSpPr>
            <a:spLocks noGrp="1" noRot="1" noChangeArrowheads="1"/>
          </p:cNvSpPr>
          <p:nvPr>
            <p:ph type="title"/>
          </p:nvPr>
        </p:nvSpPr>
        <p:spPr>
          <a:xfrm>
            <a:off x="1403350" y="0"/>
            <a:ext cx="6997700" cy="762000"/>
          </a:xfrm>
          <a:noFill/>
        </p:spPr>
        <p:txBody>
          <a:bodyPr lIns="90487" tIns="44450" rIns="90487" bIns="44450"/>
          <a:lstStyle/>
          <a:p>
            <a:pPr eaLnBrk="1" hangingPunct="1"/>
            <a:r>
              <a:rPr lang="en-US" altLang="zh-CN" sz="3600">
                <a:latin typeface="Arial"/>
              </a:rPr>
              <a:t>Tomasulo With Reorder buffer:</a:t>
            </a:r>
          </a:p>
        </p:txBody>
      </p:sp>
      <p:grpSp>
        <p:nvGrpSpPr>
          <p:cNvPr id="56323" name="Group 2"/>
          <p:cNvGrpSpPr>
            <a:grpSpLocks/>
          </p:cNvGrpSpPr>
          <p:nvPr/>
        </p:nvGrpSpPr>
        <p:grpSpPr bwMode="auto">
          <a:xfrm>
            <a:off x="3505200" y="4800600"/>
            <a:ext cx="2514600" cy="406400"/>
            <a:chOff x="2064" y="2928"/>
            <a:chExt cx="1584" cy="256"/>
          </a:xfrm>
        </p:grpSpPr>
        <p:sp>
          <p:nvSpPr>
            <p:cNvPr id="56417" name="Rectangle 3"/>
            <p:cNvSpPr>
              <a:spLocks noChangeArrowheads="1"/>
            </p:cNvSpPr>
            <p:nvPr/>
          </p:nvSpPr>
          <p:spPr bwMode="auto">
            <a:xfrm>
              <a:off x="2064" y="2928"/>
              <a:ext cx="1584"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70309020205020404" pitchFamily="49" charset="0"/>
                </a:rPr>
                <a:t>3</a:t>
              </a:r>
              <a:r>
                <a:rPr lang="en-US" altLang="zh-CN" sz="1800" b="1">
                  <a:latin typeface="Arial" panose="02070309020205020404" pitchFamily="49" charset="0"/>
                </a:rPr>
                <a:t> DIVD </a:t>
              </a:r>
              <a:r>
                <a:rPr lang="en-US" altLang="zh-CN" sz="1800" b="1">
                  <a:solidFill>
                    <a:srgbClr val="FF0000"/>
                  </a:solidFill>
                  <a:latin typeface="Arial" panose="02070309020205020404" pitchFamily="49" charset="0"/>
                </a:rPr>
                <a:t>ROB2</a:t>
              </a:r>
              <a:r>
                <a:rPr lang="en-US" altLang="zh-CN" sz="1800" b="1">
                  <a:latin typeface="Arial" panose="02070309020205020404" pitchFamily="49" charset="0"/>
                </a:rPr>
                <a:t>,R(F6)</a:t>
              </a:r>
            </a:p>
          </p:txBody>
        </p:sp>
        <p:sp>
          <p:nvSpPr>
            <p:cNvPr id="56418" name="Rectangle 4"/>
            <p:cNvSpPr>
              <a:spLocks noChangeArrowheads="1"/>
            </p:cNvSpPr>
            <p:nvPr/>
          </p:nvSpPr>
          <p:spPr bwMode="auto">
            <a:xfrm>
              <a:off x="2064" y="3056"/>
              <a:ext cx="1584"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6419" name="Rectangle 5"/>
            <p:cNvSpPr>
              <a:spLocks noChangeArrowheads="1"/>
            </p:cNvSpPr>
            <p:nvPr/>
          </p:nvSpPr>
          <p:spPr bwMode="auto">
            <a:xfrm>
              <a:off x="2283" y="2928"/>
              <a:ext cx="425"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sp>
        <p:nvSpPr>
          <p:cNvPr id="56324" name="Rectangle 6"/>
          <p:cNvSpPr>
            <a:spLocks noChangeArrowheads="1"/>
          </p:cNvSpPr>
          <p:nvPr/>
        </p:nvSpPr>
        <p:spPr bwMode="auto">
          <a:xfrm>
            <a:off x="304800" y="4648200"/>
            <a:ext cx="2590800" cy="2032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70309020205020404" pitchFamily="49" charset="0"/>
              </a:rPr>
              <a:t>2</a:t>
            </a:r>
            <a:r>
              <a:rPr lang="en-US" altLang="zh-CN" sz="1800" b="1">
                <a:latin typeface="Arial" panose="02070309020205020404" pitchFamily="49" charset="0"/>
              </a:rPr>
              <a:t> ADDD R(F4),</a:t>
            </a:r>
            <a:r>
              <a:rPr lang="en-US" altLang="zh-CN" sz="1800" b="1">
                <a:solidFill>
                  <a:srgbClr val="FF0000"/>
                </a:solidFill>
                <a:latin typeface="Arial" panose="02070309020205020404" pitchFamily="49" charset="0"/>
              </a:rPr>
              <a:t>ROB1</a:t>
            </a:r>
          </a:p>
        </p:txBody>
      </p:sp>
      <p:sp>
        <p:nvSpPr>
          <p:cNvPr id="56325" name="Rectangle 7"/>
          <p:cNvSpPr>
            <a:spLocks noChangeArrowheads="1"/>
          </p:cNvSpPr>
          <p:nvPr/>
        </p:nvSpPr>
        <p:spPr bwMode="auto">
          <a:xfrm>
            <a:off x="304800" y="4851400"/>
            <a:ext cx="2590800" cy="2032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6326" name="Rectangle 8"/>
          <p:cNvSpPr>
            <a:spLocks noChangeArrowheads="1"/>
          </p:cNvSpPr>
          <p:nvPr/>
        </p:nvSpPr>
        <p:spPr bwMode="auto">
          <a:xfrm>
            <a:off x="304800" y="5054600"/>
            <a:ext cx="2590800" cy="2032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6327" name="Rectangle 9"/>
          <p:cNvSpPr>
            <a:spLocks noChangeArrowheads="1"/>
          </p:cNvSpPr>
          <p:nvPr/>
        </p:nvSpPr>
        <p:spPr bwMode="auto">
          <a:xfrm>
            <a:off x="661988" y="4648200"/>
            <a:ext cx="633412" cy="609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6328" name="Line 11"/>
          <p:cNvSpPr>
            <a:spLocks noChangeShapeType="1"/>
          </p:cNvSpPr>
          <p:nvPr/>
        </p:nvSpPr>
        <p:spPr bwMode="auto">
          <a:xfrm>
            <a:off x="304800" y="6477000"/>
            <a:ext cx="85344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29" name="Text Box 12"/>
          <p:cNvSpPr txBox="1">
            <a:spLocks noChangeArrowheads="1"/>
          </p:cNvSpPr>
          <p:nvPr/>
        </p:nvSpPr>
        <p:spPr bwMode="auto">
          <a:xfrm>
            <a:off x="6526213" y="3743325"/>
            <a:ext cx="1049337"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To</a:t>
            </a:r>
          </a:p>
          <a:p>
            <a:pPr algn="ctr">
              <a:lnSpc>
                <a:spcPct val="70000"/>
              </a:lnSpc>
              <a:spcBef>
                <a:spcPct val="0"/>
              </a:spcBef>
              <a:buClrTx/>
              <a:buSzTx/>
              <a:buFontTx/>
              <a:buNone/>
            </a:pPr>
            <a:r>
              <a:rPr lang="en-US" altLang="zh-CN" sz="1800" b="1">
                <a:latin typeface="Arial" panose="030F0702030302020204" pitchFamily="66" charset="0"/>
              </a:rPr>
              <a:t>Memory</a:t>
            </a:r>
          </a:p>
        </p:txBody>
      </p:sp>
      <p:sp>
        <p:nvSpPr>
          <p:cNvPr id="56330" name="Rectangle 13"/>
          <p:cNvSpPr>
            <a:spLocks noChangeArrowheads="1"/>
          </p:cNvSpPr>
          <p:nvPr/>
        </p:nvSpPr>
        <p:spPr bwMode="auto">
          <a:xfrm>
            <a:off x="1181100" y="5791200"/>
            <a:ext cx="1066800" cy="304800"/>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FP adders</a:t>
            </a:r>
          </a:p>
        </p:txBody>
      </p:sp>
      <p:sp>
        <p:nvSpPr>
          <p:cNvPr id="56331" name="Rectangle 14"/>
          <p:cNvSpPr>
            <a:spLocks noChangeArrowheads="1"/>
          </p:cNvSpPr>
          <p:nvPr/>
        </p:nvSpPr>
        <p:spPr bwMode="auto">
          <a:xfrm>
            <a:off x="4252913" y="5791200"/>
            <a:ext cx="1447800" cy="304800"/>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FP multipliers</a:t>
            </a:r>
          </a:p>
        </p:txBody>
      </p:sp>
      <p:sp>
        <p:nvSpPr>
          <p:cNvPr id="56332" name="Line 15"/>
          <p:cNvSpPr>
            <a:spLocks noChangeShapeType="1"/>
          </p:cNvSpPr>
          <p:nvPr/>
        </p:nvSpPr>
        <p:spPr bwMode="auto">
          <a:xfrm>
            <a:off x="1357313" y="52578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33" name="Line 16"/>
          <p:cNvSpPr>
            <a:spLocks noChangeShapeType="1"/>
          </p:cNvSpPr>
          <p:nvPr/>
        </p:nvSpPr>
        <p:spPr bwMode="auto">
          <a:xfrm>
            <a:off x="2043113" y="52578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34" name="Line 17"/>
          <p:cNvSpPr>
            <a:spLocks noChangeShapeType="1"/>
          </p:cNvSpPr>
          <p:nvPr/>
        </p:nvSpPr>
        <p:spPr bwMode="auto">
          <a:xfrm>
            <a:off x="4481513" y="5181600"/>
            <a:ext cx="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35" name="Line 18"/>
          <p:cNvSpPr>
            <a:spLocks noChangeShapeType="1"/>
          </p:cNvSpPr>
          <p:nvPr/>
        </p:nvSpPr>
        <p:spPr bwMode="auto">
          <a:xfrm>
            <a:off x="5395913" y="5181600"/>
            <a:ext cx="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36" name="Text Box 19"/>
          <p:cNvSpPr txBox="1">
            <a:spLocks noChangeArrowheads="1"/>
          </p:cNvSpPr>
          <p:nvPr/>
        </p:nvSpPr>
        <p:spPr bwMode="auto">
          <a:xfrm>
            <a:off x="2655888" y="5284788"/>
            <a:ext cx="1555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Reservation </a:t>
            </a:r>
          </a:p>
          <a:p>
            <a:pPr algn="ctr">
              <a:spcBef>
                <a:spcPct val="0"/>
              </a:spcBef>
              <a:buClrTx/>
              <a:buSzTx/>
              <a:buFontTx/>
              <a:buNone/>
            </a:pPr>
            <a:r>
              <a:rPr lang="en-US" altLang="zh-CN" sz="1800" b="1">
                <a:latin typeface="Arial" panose="030F0702030302020204" pitchFamily="66" charset="0"/>
              </a:rPr>
              <a:t>Stations</a:t>
            </a:r>
          </a:p>
        </p:txBody>
      </p:sp>
      <p:sp>
        <p:nvSpPr>
          <p:cNvPr id="56337" name="Line 20"/>
          <p:cNvSpPr>
            <a:spLocks noChangeShapeType="1"/>
          </p:cNvSpPr>
          <p:nvPr/>
        </p:nvSpPr>
        <p:spPr bwMode="auto">
          <a:xfrm flipV="1">
            <a:off x="2514600" y="5257800"/>
            <a:ext cx="0" cy="12192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38" name="Line 21"/>
          <p:cNvSpPr>
            <a:spLocks noChangeShapeType="1"/>
          </p:cNvSpPr>
          <p:nvPr/>
        </p:nvSpPr>
        <p:spPr bwMode="auto">
          <a:xfrm flipV="1">
            <a:off x="5867400" y="5181600"/>
            <a:ext cx="0" cy="12954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39" name="Text Box 22"/>
          <p:cNvSpPr txBox="1">
            <a:spLocks noChangeArrowheads="1"/>
          </p:cNvSpPr>
          <p:nvPr/>
        </p:nvSpPr>
        <p:spPr bwMode="auto">
          <a:xfrm>
            <a:off x="228600" y="914400"/>
            <a:ext cx="8794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FP Op</a:t>
            </a:r>
          </a:p>
          <a:p>
            <a:pPr algn="ctr">
              <a:spcBef>
                <a:spcPct val="0"/>
              </a:spcBef>
              <a:buClrTx/>
              <a:buSzTx/>
              <a:buFontTx/>
              <a:buNone/>
            </a:pPr>
            <a:r>
              <a:rPr lang="en-US" altLang="zh-CN" sz="1800" b="1">
                <a:latin typeface="Arial" panose="030F0702030302020204" pitchFamily="66" charset="0"/>
              </a:rPr>
              <a:t>Queue</a:t>
            </a:r>
          </a:p>
        </p:txBody>
      </p:sp>
      <p:grpSp>
        <p:nvGrpSpPr>
          <p:cNvPr id="56340" name="Group 23"/>
          <p:cNvGrpSpPr>
            <a:grpSpLocks/>
          </p:cNvGrpSpPr>
          <p:nvPr/>
        </p:nvGrpSpPr>
        <p:grpSpPr bwMode="auto">
          <a:xfrm>
            <a:off x="3505200" y="3505200"/>
            <a:ext cx="2209800" cy="812800"/>
            <a:chOff x="3456" y="1200"/>
            <a:chExt cx="1392" cy="512"/>
          </a:xfrm>
        </p:grpSpPr>
        <p:sp>
          <p:nvSpPr>
            <p:cNvPr id="56413" name="Rectangle 24"/>
            <p:cNvSpPr>
              <a:spLocks noChangeArrowheads="1"/>
            </p:cNvSpPr>
            <p:nvPr/>
          </p:nvSpPr>
          <p:spPr bwMode="auto">
            <a:xfrm>
              <a:off x="3456" y="1200"/>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6414" name="Rectangle 25"/>
            <p:cNvSpPr>
              <a:spLocks noChangeArrowheads="1"/>
            </p:cNvSpPr>
            <p:nvPr/>
          </p:nvSpPr>
          <p:spPr bwMode="auto">
            <a:xfrm>
              <a:off x="3456" y="1328"/>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6415" name="Rectangle 26"/>
            <p:cNvSpPr>
              <a:spLocks noChangeArrowheads="1"/>
            </p:cNvSpPr>
            <p:nvPr/>
          </p:nvSpPr>
          <p:spPr bwMode="auto">
            <a:xfrm>
              <a:off x="3456" y="1456"/>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6416" name="Rectangle 27"/>
            <p:cNvSpPr>
              <a:spLocks noChangeArrowheads="1"/>
            </p:cNvSpPr>
            <p:nvPr/>
          </p:nvSpPr>
          <p:spPr bwMode="auto">
            <a:xfrm>
              <a:off x="3456" y="1584"/>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sp>
        <p:nvSpPr>
          <p:cNvPr id="56341" name="Freeform 28"/>
          <p:cNvSpPr>
            <a:spLocks/>
          </p:cNvSpPr>
          <p:nvPr/>
        </p:nvSpPr>
        <p:spPr bwMode="auto">
          <a:xfrm>
            <a:off x="4953000" y="3276600"/>
            <a:ext cx="2057400" cy="533400"/>
          </a:xfrm>
          <a:custGeom>
            <a:avLst/>
            <a:gdLst>
              <a:gd name="T0" fmla="*/ 0 w 1296"/>
              <a:gd name="T1" fmla="*/ 0 h 480"/>
              <a:gd name="T2" fmla="*/ 2147483646 w 1296"/>
              <a:gd name="T3" fmla="*/ 0 h 480"/>
              <a:gd name="T4" fmla="*/ 2147483646 w 1296"/>
              <a:gd name="T5" fmla="*/ 2147483646 h 480"/>
              <a:gd name="T6" fmla="*/ 0 60000 65536"/>
              <a:gd name="T7" fmla="*/ 0 60000 65536"/>
              <a:gd name="T8" fmla="*/ 0 60000 65536"/>
              <a:gd name="T9" fmla="*/ 0 w 1296"/>
              <a:gd name="T10" fmla="*/ 0 h 480"/>
              <a:gd name="T11" fmla="*/ 1296 w 1296"/>
              <a:gd name="T12" fmla="*/ 480 h 480"/>
            </a:gdLst>
            <a:ahLst/>
            <a:cxnLst>
              <a:cxn ang="T6">
                <a:pos x="T0" y="T1"/>
              </a:cxn>
              <a:cxn ang="T7">
                <a:pos x="T2" y="T3"/>
              </a:cxn>
              <a:cxn ang="T8">
                <a:pos x="T4" y="T5"/>
              </a:cxn>
            </a:cxnLst>
            <a:rect l="T9" t="T10" r="T11" b="T12"/>
            <a:pathLst>
              <a:path w="1296" h="480">
                <a:moveTo>
                  <a:pt x="0" y="0"/>
                </a:moveTo>
                <a:lnTo>
                  <a:pt x="1296" y="0"/>
                </a:lnTo>
                <a:lnTo>
                  <a:pt x="1296" y="480"/>
                </a:lnTo>
              </a:path>
            </a:pathLst>
          </a:custGeom>
          <a:noFill/>
          <a:ln w="76200">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342" name="Text Box 29"/>
          <p:cNvSpPr txBox="1">
            <a:spLocks noChangeArrowheads="1"/>
          </p:cNvSpPr>
          <p:nvPr/>
        </p:nvSpPr>
        <p:spPr bwMode="auto">
          <a:xfrm>
            <a:off x="7391400" y="990600"/>
            <a:ext cx="660400" cy="219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lnSpc>
                <a:spcPct val="90000"/>
              </a:lnSpc>
              <a:spcBef>
                <a:spcPct val="0"/>
              </a:spcBef>
              <a:buClrTx/>
              <a:buSzTx/>
              <a:buFontTx/>
              <a:buNone/>
            </a:pPr>
            <a:r>
              <a:rPr lang="en-US" altLang="zh-CN" sz="1400" b="1">
                <a:solidFill>
                  <a:srgbClr val="FF0000"/>
                </a:solidFill>
                <a:latin typeface="Arial" panose="030F0702030302020204" pitchFamily="66" charset="0"/>
              </a:rPr>
              <a:t>ROB7</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ROB6</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ROB5</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ROB4</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ROB3</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ROB2</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ROB1</a:t>
            </a:r>
          </a:p>
        </p:txBody>
      </p:sp>
      <p:grpSp>
        <p:nvGrpSpPr>
          <p:cNvPr id="56343" name="Group 30"/>
          <p:cNvGrpSpPr>
            <a:grpSpLocks/>
          </p:cNvGrpSpPr>
          <p:nvPr/>
        </p:nvGrpSpPr>
        <p:grpSpPr bwMode="auto">
          <a:xfrm>
            <a:off x="3505200" y="990600"/>
            <a:ext cx="3886200" cy="2133600"/>
            <a:chOff x="2208" y="624"/>
            <a:chExt cx="2448" cy="1344"/>
          </a:xfrm>
        </p:grpSpPr>
        <p:grpSp>
          <p:nvGrpSpPr>
            <p:cNvPr id="56384" name="Group 31"/>
            <p:cNvGrpSpPr>
              <a:grpSpLocks/>
            </p:cNvGrpSpPr>
            <p:nvPr/>
          </p:nvGrpSpPr>
          <p:grpSpPr bwMode="auto">
            <a:xfrm>
              <a:off x="2208" y="624"/>
              <a:ext cx="2448" cy="768"/>
              <a:chOff x="2208" y="576"/>
              <a:chExt cx="2448" cy="768"/>
            </a:xfrm>
          </p:grpSpPr>
          <p:sp>
            <p:nvSpPr>
              <p:cNvPr id="56397" name="Rectangle 32"/>
              <p:cNvSpPr>
                <a:spLocks noChangeArrowheads="1"/>
              </p:cNvSpPr>
              <p:nvPr/>
            </p:nvSpPr>
            <p:spPr bwMode="auto">
              <a:xfrm>
                <a:off x="2208" y="576"/>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56398" name="Rectangle 33"/>
              <p:cNvSpPr>
                <a:spLocks noChangeArrowheads="1"/>
              </p:cNvSpPr>
              <p:nvPr/>
            </p:nvSpPr>
            <p:spPr bwMode="auto">
              <a:xfrm>
                <a:off x="2208" y="768"/>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56399" name="Rectangle 34"/>
              <p:cNvSpPr>
                <a:spLocks noChangeArrowheads="1"/>
              </p:cNvSpPr>
              <p:nvPr/>
            </p:nvSpPr>
            <p:spPr bwMode="auto">
              <a:xfrm>
                <a:off x="2448" y="576"/>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56400" name="Rectangle 35"/>
              <p:cNvSpPr>
                <a:spLocks noChangeArrowheads="1"/>
              </p:cNvSpPr>
              <p:nvPr/>
            </p:nvSpPr>
            <p:spPr bwMode="auto">
              <a:xfrm>
                <a:off x="2448" y="768"/>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56401" name="Rectangle 36"/>
              <p:cNvSpPr>
                <a:spLocks noChangeArrowheads="1"/>
              </p:cNvSpPr>
              <p:nvPr/>
            </p:nvSpPr>
            <p:spPr bwMode="auto">
              <a:xfrm>
                <a:off x="3072" y="576"/>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800" b="1">
                  <a:latin typeface="Courier New" panose="02070309020205020404" pitchFamily="49" charset="0"/>
                </a:endParaRPr>
              </a:p>
            </p:txBody>
          </p:sp>
          <p:sp>
            <p:nvSpPr>
              <p:cNvPr id="56402" name="Rectangle 37"/>
              <p:cNvSpPr>
                <a:spLocks noChangeArrowheads="1"/>
              </p:cNvSpPr>
              <p:nvPr/>
            </p:nvSpPr>
            <p:spPr bwMode="auto">
              <a:xfrm>
                <a:off x="3072" y="768"/>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800" b="1">
                  <a:latin typeface="Courier New" panose="02070309020205020404" pitchFamily="49" charset="0"/>
                </a:endParaRPr>
              </a:p>
            </p:txBody>
          </p:sp>
          <p:sp>
            <p:nvSpPr>
              <p:cNvPr id="56403" name="Rectangle 38"/>
              <p:cNvSpPr>
                <a:spLocks noChangeArrowheads="1"/>
              </p:cNvSpPr>
              <p:nvPr/>
            </p:nvSpPr>
            <p:spPr bwMode="auto">
              <a:xfrm>
                <a:off x="4416" y="576"/>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56404" name="Rectangle 39"/>
              <p:cNvSpPr>
                <a:spLocks noChangeArrowheads="1"/>
              </p:cNvSpPr>
              <p:nvPr/>
            </p:nvSpPr>
            <p:spPr bwMode="auto">
              <a:xfrm>
                <a:off x="4416" y="768"/>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56405" name="Rectangle 40"/>
              <p:cNvSpPr>
                <a:spLocks noChangeArrowheads="1"/>
              </p:cNvSpPr>
              <p:nvPr/>
            </p:nvSpPr>
            <p:spPr bwMode="auto">
              <a:xfrm>
                <a:off x="2208" y="960"/>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56406" name="Rectangle 41"/>
              <p:cNvSpPr>
                <a:spLocks noChangeArrowheads="1"/>
              </p:cNvSpPr>
              <p:nvPr/>
            </p:nvSpPr>
            <p:spPr bwMode="auto">
              <a:xfrm>
                <a:off x="2448" y="960"/>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56407" name="Rectangle 42"/>
              <p:cNvSpPr>
                <a:spLocks noChangeArrowheads="1"/>
              </p:cNvSpPr>
              <p:nvPr/>
            </p:nvSpPr>
            <p:spPr bwMode="auto">
              <a:xfrm>
                <a:off x="3072" y="960"/>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800" b="1">
                  <a:latin typeface="Courier New" panose="02070309020205020404" pitchFamily="49" charset="0"/>
                </a:endParaRPr>
              </a:p>
            </p:txBody>
          </p:sp>
          <p:sp>
            <p:nvSpPr>
              <p:cNvPr id="56408" name="Rectangle 43"/>
              <p:cNvSpPr>
                <a:spLocks noChangeArrowheads="1"/>
              </p:cNvSpPr>
              <p:nvPr/>
            </p:nvSpPr>
            <p:spPr bwMode="auto">
              <a:xfrm>
                <a:off x="4416" y="960"/>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56409" name="Rectangle 44"/>
              <p:cNvSpPr>
                <a:spLocks noChangeArrowheads="1"/>
              </p:cNvSpPr>
              <p:nvPr/>
            </p:nvSpPr>
            <p:spPr bwMode="auto">
              <a:xfrm>
                <a:off x="2208" y="1152"/>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56410" name="Rectangle 45"/>
              <p:cNvSpPr>
                <a:spLocks noChangeArrowheads="1"/>
              </p:cNvSpPr>
              <p:nvPr/>
            </p:nvSpPr>
            <p:spPr bwMode="auto">
              <a:xfrm>
                <a:off x="2448" y="1152"/>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56411" name="Rectangle 46"/>
              <p:cNvSpPr>
                <a:spLocks noChangeArrowheads="1"/>
              </p:cNvSpPr>
              <p:nvPr/>
            </p:nvSpPr>
            <p:spPr bwMode="auto">
              <a:xfrm>
                <a:off x="3072" y="1152"/>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800" b="1">
                  <a:latin typeface="Courier New" panose="02070309020205020404" pitchFamily="49" charset="0"/>
                </a:endParaRPr>
              </a:p>
            </p:txBody>
          </p:sp>
          <p:sp>
            <p:nvSpPr>
              <p:cNvPr id="56412" name="Rectangle 47"/>
              <p:cNvSpPr>
                <a:spLocks noChangeArrowheads="1"/>
              </p:cNvSpPr>
              <p:nvPr/>
            </p:nvSpPr>
            <p:spPr bwMode="auto">
              <a:xfrm>
                <a:off x="4416" y="1152"/>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grpSp>
        <p:sp>
          <p:nvSpPr>
            <p:cNvPr id="56385" name="Rectangle 48"/>
            <p:cNvSpPr>
              <a:spLocks noChangeArrowheads="1"/>
            </p:cNvSpPr>
            <p:nvPr/>
          </p:nvSpPr>
          <p:spPr bwMode="auto">
            <a:xfrm>
              <a:off x="2208" y="1392"/>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F2</a:t>
              </a:r>
            </a:p>
          </p:txBody>
        </p:sp>
        <p:sp>
          <p:nvSpPr>
            <p:cNvPr id="56386" name="Rectangle 49"/>
            <p:cNvSpPr>
              <a:spLocks noChangeArrowheads="1"/>
            </p:cNvSpPr>
            <p:nvPr/>
          </p:nvSpPr>
          <p:spPr bwMode="auto">
            <a:xfrm>
              <a:off x="2208" y="1584"/>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F10</a:t>
              </a:r>
            </a:p>
          </p:txBody>
        </p:sp>
        <p:sp>
          <p:nvSpPr>
            <p:cNvPr id="56387" name="Rectangle 50"/>
            <p:cNvSpPr>
              <a:spLocks noChangeArrowheads="1"/>
            </p:cNvSpPr>
            <p:nvPr/>
          </p:nvSpPr>
          <p:spPr bwMode="auto">
            <a:xfrm>
              <a:off x="2208" y="1776"/>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F0</a:t>
              </a:r>
            </a:p>
          </p:txBody>
        </p:sp>
        <p:sp>
          <p:nvSpPr>
            <p:cNvPr id="56388" name="Rectangle 51"/>
            <p:cNvSpPr>
              <a:spLocks noChangeArrowheads="1"/>
            </p:cNvSpPr>
            <p:nvPr/>
          </p:nvSpPr>
          <p:spPr bwMode="auto">
            <a:xfrm>
              <a:off x="2448" y="1392"/>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56389" name="Rectangle 52"/>
            <p:cNvSpPr>
              <a:spLocks noChangeArrowheads="1"/>
            </p:cNvSpPr>
            <p:nvPr/>
          </p:nvSpPr>
          <p:spPr bwMode="auto">
            <a:xfrm>
              <a:off x="2448" y="1584"/>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56390" name="Rectangle 53"/>
            <p:cNvSpPr>
              <a:spLocks noChangeArrowheads="1"/>
            </p:cNvSpPr>
            <p:nvPr/>
          </p:nvSpPr>
          <p:spPr bwMode="auto">
            <a:xfrm>
              <a:off x="2448" y="1776"/>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56391" name="Rectangle 54"/>
            <p:cNvSpPr>
              <a:spLocks noChangeArrowheads="1"/>
            </p:cNvSpPr>
            <p:nvPr/>
          </p:nvSpPr>
          <p:spPr bwMode="auto">
            <a:xfrm>
              <a:off x="3072" y="1392"/>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70309020205020404" pitchFamily="49" charset="0"/>
                </a:rPr>
                <a:t>DIVD F2,F10,F6</a:t>
              </a:r>
            </a:p>
          </p:txBody>
        </p:sp>
        <p:sp>
          <p:nvSpPr>
            <p:cNvPr id="56392" name="Rectangle 55"/>
            <p:cNvSpPr>
              <a:spLocks noChangeArrowheads="1"/>
            </p:cNvSpPr>
            <p:nvPr/>
          </p:nvSpPr>
          <p:spPr bwMode="auto">
            <a:xfrm>
              <a:off x="3072" y="1584"/>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70309020205020404" pitchFamily="49" charset="0"/>
                </a:rPr>
                <a:t>ADDD F10,F4,F0</a:t>
              </a:r>
            </a:p>
          </p:txBody>
        </p:sp>
        <p:sp>
          <p:nvSpPr>
            <p:cNvPr id="56393" name="Rectangle 56"/>
            <p:cNvSpPr>
              <a:spLocks noChangeArrowheads="1"/>
            </p:cNvSpPr>
            <p:nvPr/>
          </p:nvSpPr>
          <p:spPr bwMode="auto">
            <a:xfrm>
              <a:off x="3072" y="1776"/>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70309020205020404" pitchFamily="49" charset="0"/>
                </a:rPr>
                <a:t>LD F0,10(R2)</a:t>
              </a:r>
            </a:p>
          </p:txBody>
        </p:sp>
        <p:sp>
          <p:nvSpPr>
            <p:cNvPr id="56394" name="Rectangle 57"/>
            <p:cNvSpPr>
              <a:spLocks noChangeArrowheads="1"/>
            </p:cNvSpPr>
            <p:nvPr/>
          </p:nvSpPr>
          <p:spPr bwMode="auto">
            <a:xfrm>
              <a:off x="4416" y="1392"/>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N</a:t>
              </a:r>
            </a:p>
          </p:txBody>
        </p:sp>
        <p:sp>
          <p:nvSpPr>
            <p:cNvPr id="56395" name="Rectangle 58"/>
            <p:cNvSpPr>
              <a:spLocks noChangeArrowheads="1"/>
            </p:cNvSpPr>
            <p:nvPr/>
          </p:nvSpPr>
          <p:spPr bwMode="auto">
            <a:xfrm>
              <a:off x="4416" y="1584"/>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N</a:t>
              </a:r>
            </a:p>
          </p:txBody>
        </p:sp>
        <p:sp>
          <p:nvSpPr>
            <p:cNvPr id="56396" name="Rectangle 59"/>
            <p:cNvSpPr>
              <a:spLocks noChangeArrowheads="1"/>
            </p:cNvSpPr>
            <p:nvPr/>
          </p:nvSpPr>
          <p:spPr bwMode="auto">
            <a:xfrm>
              <a:off x="4416" y="1776"/>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N</a:t>
              </a:r>
            </a:p>
          </p:txBody>
        </p:sp>
      </p:grpSp>
      <p:sp>
        <p:nvSpPr>
          <p:cNvPr id="56344" name="Line 60"/>
          <p:cNvSpPr>
            <a:spLocks noChangeShapeType="1"/>
          </p:cNvSpPr>
          <p:nvPr/>
        </p:nvSpPr>
        <p:spPr bwMode="auto">
          <a:xfrm>
            <a:off x="4953000" y="3124200"/>
            <a:ext cx="0" cy="3810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45" name="Text Box 61"/>
          <p:cNvSpPr txBox="1">
            <a:spLocks noChangeArrowheads="1"/>
          </p:cNvSpPr>
          <p:nvPr/>
        </p:nvSpPr>
        <p:spPr bwMode="auto">
          <a:xfrm>
            <a:off x="6858000" y="609600"/>
            <a:ext cx="8461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Done?</a:t>
            </a:r>
          </a:p>
        </p:txBody>
      </p:sp>
      <p:sp>
        <p:nvSpPr>
          <p:cNvPr id="56346" name="Freeform 62"/>
          <p:cNvSpPr>
            <a:spLocks/>
          </p:cNvSpPr>
          <p:nvPr/>
        </p:nvSpPr>
        <p:spPr bwMode="auto">
          <a:xfrm>
            <a:off x="7467600" y="2209800"/>
            <a:ext cx="609600" cy="4267200"/>
          </a:xfrm>
          <a:custGeom>
            <a:avLst/>
            <a:gdLst>
              <a:gd name="T0" fmla="*/ 2147483646 w 576"/>
              <a:gd name="T1" fmla="*/ 2147483646 h 2832"/>
              <a:gd name="T2" fmla="*/ 2147483646 w 576"/>
              <a:gd name="T3" fmla="*/ 0 h 2832"/>
              <a:gd name="T4" fmla="*/ 0 w 576"/>
              <a:gd name="T5" fmla="*/ 0 h 2832"/>
              <a:gd name="T6" fmla="*/ 0 60000 65536"/>
              <a:gd name="T7" fmla="*/ 0 60000 65536"/>
              <a:gd name="T8" fmla="*/ 0 60000 65536"/>
              <a:gd name="T9" fmla="*/ 0 w 576"/>
              <a:gd name="T10" fmla="*/ 0 h 2832"/>
              <a:gd name="T11" fmla="*/ 576 w 576"/>
              <a:gd name="T12" fmla="*/ 2832 h 2832"/>
            </a:gdLst>
            <a:ahLst/>
            <a:cxnLst>
              <a:cxn ang="T6">
                <a:pos x="T0" y="T1"/>
              </a:cxn>
              <a:cxn ang="T7">
                <a:pos x="T2" y="T3"/>
              </a:cxn>
              <a:cxn ang="T8">
                <a:pos x="T4" y="T5"/>
              </a:cxn>
            </a:cxnLst>
            <a:rect l="T9" t="T10" r="T11" b="T12"/>
            <a:pathLst>
              <a:path w="576" h="2832">
                <a:moveTo>
                  <a:pt x="576" y="2832"/>
                </a:moveTo>
                <a:lnTo>
                  <a:pt x="576" y="0"/>
                </a:lnTo>
                <a:lnTo>
                  <a:pt x="0" y="0"/>
                </a:lnTo>
              </a:path>
            </a:pathLst>
          </a:custGeom>
          <a:noFill/>
          <a:ln w="76200">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347" name="Line 63"/>
          <p:cNvSpPr>
            <a:spLocks noChangeShapeType="1"/>
          </p:cNvSpPr>
          <p:nvPr/>
        </p:nvSpPr>
        <p:spPr bwMode="auto">
          <a:xfrm flipH="1">
            <a:off x="4953000" y="6096000"/>
            <a:ext cx="0" cy="4572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48" name="Line 64"/>
          <p:cNvSpPr>
            <a:spLocks noChangeShapeType="1"/>
          </p:cNvSpPr>
          <p:nvPr/>
        </p:nvSpPr>
        <p:spPr bwMode="auto">
          <a:xfrm flipH="1">
            <a:off x="1716088" y="6091238"/>
            <a:ext cx="7937" cy="401637"/>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49" name="Text Box 65"/>
          <p:cNvSpPr txBox="1">
            <a:spLocks noChangeArrowheads="1"/>
          </p:cNvSpPr>
          <p:nvPr/>
        </p:nvSpPr>
        <p:spPr bwMode="auto">
          <a:xfrm>
            <a:off x="130175" y="4283075"/>
            <a:ext cx="696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Dest</a:t>
            </a:r>
          </a:p>
        </p:txBody>
      </p:sp>
      <p:sp>
        <p:nvSpPr>
          <p:cNvPr id="56350" name="Text Box 66"/>
          <p:cNvSpPr txBox="1">
            <a:spLocks noChangeArrowheads="1"/>
          </p:cNvSpPr>
          <p:nvPr/>
        </p:nvSpPr>
        <p:spPr bwMode="auto">
          <a:xfrm>
            <a:off x="3352800" y="4419600"/>
            <a:ext cx="696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Dest</a:t>
            </a:r>
          </a:p>
        </p:txBody>
      </p:sp>
      <p:sp>
        <p:nvSpPr>
          <p:cNvPr id="56351" name="AutoShape 67"/>
          <p:cNvSpPr>
            <a:spLocks noChangeArrowheads="1"/>
          </p:cNvSpPr>
          <p:nvPr/>
        </p:nvSpPr>
        <p:spPr bwMode="auto">
          <a:xfrm flipV="1">
            <a:off x="8426450" y="1371600"/>
            <a:ext cx="457200" cy="1143000"/>
          </a:xfrm>
          <a:prstGeom prst="upArrow">
            <a:avLst>
              <a:gd name="adj1" fmla="val 50000"/>
              <a:gd name="adj2" fmla="val 62500"/>
            </a:avLst>
          </a:prstGeom>
          <a:solidFill>
            <a:schemeClr val="accent2"/>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6352" name="Text Box 68"/>
          <p:cNvSpPr txBox="1">
            <a:spLocks noChangeArrowheads="1"/>
          </p:cNvSpPr>
          <p:nvPr/>
        </p:nvSpPr>
        <p:spPr bwMode="auto">
          <a:xfrm>
            <a:off x="8199438" y="2590800"/>
            <a:ext cx="9112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Oldest</a:t>
            </a:r>
          </a:p>
        </p:txBody>
      </p:sp>
      <p:sp>
        <p:nvSpPr>
          <p:cNvPr id="56353" name="Text Box 69"/>
          <p:cNvSpPr txBox="1">
            <a:spLocks noChangeArrowheads="1"/>
          </p:cNvSpPr>
          <p:nvPr/>
        </p:nvSpPr>
        <p:spPr bwMode="auto">
          <a:xfrm>
            <a:off x="8153400" y="990600"/>
            <a:ext cx="1003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Newest</a:t>
            </a:r>
          </a:p>
        </p:txBody>
      </p:sp>
      <p:grpSp>
        <p:nvGrpSpPr>
          <p:cNvPr id="56354" name="Group 70"/>
          <p:cNvGrpSpPr>
            <a:grpSpLocks/>
          </p:cNvGrpSpPr>
          <p:nvPr/>
        </p:nvGrpSpPr>
        <p:grpSpPr bwMode="auto">
          <a:xfrm rot="-5400000">
            <a:off x="1295400" y="560388"/>
            <a:ext cx="914400" cy="1219200"/>
            <a:chOff x="1872" y="1584"/>
            <a:chExt cx="576" cy="864"/>
          </a:xfrm>
        </p:grpSpPr>
        <p:sp>
          <p:nvSpPr>
            <p:cNvPr id="56378" name="Rectangle 71"/>
            <p:cNvSpPr>
              <a:spLocks noChangeArrowheads="1"/>
            </p:cNvSpPr>
            <p:nvPr/>
          </p:nvSpPr>
          <p:spPr bwMode="auto">
            <a:xfrm>
              <a:off x="1872" y="1584"/>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6379" name="Rectangle 72"/>
            <p:cNvSpPr>
              <a:spLocks noChangeArrowheads="1"/>
            </p:cNvSpPr>
            <p:nvPr/>
          </p:nvSpPr>
          <p:spPr bwMode="auto">
            <a:xfrm>
              <a:off x="1872" y="1728"/>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6380" name="Rectangle 73"/>
            <p:cNvSpPr>
              <a:spLocks noChangeArrowheads="1"/>
            </p:cNvSpPr>
            <p:nvPr/>
          </p:nvSpPr>
          <p:spPr bwMode="auto">
            <a:xfrm>
              <a:off x="1872" y="1872"/>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6381" name="Rectangle 74"/>
            <p:cNvSpPr>
              <a:spLocks noChangeArrowheads="1"/>
            </p:cNvSpPr>
            <p:nvPr/>
          </p:nvSpPr>
          <p:spPr bwMode="auto">
            <a:xfrm>
              <a:off x="1872" y="2016"/>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6382" name="Rectangle 75"/>
            <p:cNvSpPr>
              <a:spLocks noChangeArrowheads="1"/>
            </p:cNvSpPr>
            <p:nvPr/>
          </p:nvSpPr>
          <p:spPr bwMode="auto">
            <a:xfrm>
              <a:off x="1872" y="2160"/>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6383" name="Rectangle 76"/>
            <p:cNvSpPr>
              <a:spLocks noChangeArrowheads="1"/>
            </p:cNvSpPr>
            <p:nvPr/>
          </p:nvSpPr>
          <p:spPr bwMode="auto">
            <a:xfrm>
              <a:off x="1872" y="2304"/>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sp>
        <p:nvSpPr>
          <p:cNvPr id="56355" name="Text Box 77"/>
          <p:cNvSpPr txBox="1">
            <a:spLocks noChangeArrowheads="1"/>
          </p:cNvSpPr>
          <p:nvPr/>
        </p:nvSpPr>
        <p:spPr bwMode="auto">
          <a:xfrm>
            <a:off x="6559550" y="4384675"/>
            <a:ext cx="104933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from </a:t>
            </a:r>
          </a:p>
          <a:p>
            <a:pPr algn="ctr">
              <a:lnSpc>
                <a:spcPct val="70000"/>
              </a:lnSpc>
              <a:spcBef>
                <a:spcPct val="0"/>
              </a:spcBef>
              <a:buClrTx/>
              <a:buSzTx/>
              <a:buFontTx/>
              <a:buNone/>
            </a:pPr>
            <a:r>
              <a:rPr lang="en-US" altLang="zh-CN" sz="1800" b="1">
                <a:latin typeface="Arial" panose="030F0702030302020204" pitchFamily="66" charset="0"/>
              </a:rPr>
              <a:t>Memory</a:t>
            </a:r>
          </a:p>
        </p:txBody>
      </p:sp>
      <p:sp>
        <p:nvSpPr>
          <p:cNvPr id="56356" name="Line 78"/>
          <p:cNvSpPr>
            <a:spLocks noChangeShapeType="1"/>
          </p:cNvSpPr>
          <p:nvPr/>
        </p:nvSpPr>
        <p:spPr bwMode="auto">
          <a:xfrm>
            <a:off x="7010400" y="4953000"/>
            <a:ext cx="0" cy="3810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6357" name="Group 79"/>
          <p:cNvGrpSpPr>
            <a:grpSpLocks/>
          </p:cNvGrpSpPr>
          <p:nvPr/>
        </p:nvGrpSpPr>
        <p:grpSpPr bwMode="auto">
          <a:xfrm>
            <a:off x="6400800" y="5334000"/>
            <a:ext cx="1066800" cy="762000"/>
            <a:chOff x="4320" y="3360"/>
            <a:chExt cx="576" cy="480"/>
          </a:xfrm>
        </p:grpSpPr>
        <p:sp>
          <p:nvSpPr>
            <p:cNvPr id="56374" name="Rectangle 80"/>
            <p:cNvSpPr>
              <a:spLocks noChangeArrowheads="1"/>
            </p:cNvSpPr>
            <p:nvPr/>
          </p:nvSpPr>
          <p:spPr bwMode="auto">
            <a:xfrm>
              <a:off x="4320" y="3360"/>
              <a:ext cx="576" cy="16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70309020205020404" pitchFamily="49" charset="0"/>
                </a:rPr>
                <a:t>1</a:t>
              </a:r>
              <a:r>
                <a:rPr lang="en-US" altLang="zh-CN" sz="1800" b="1">
                  <a:latin typeface="Arial" panose="02070309020205020404" pitchFamily="49" charset="0"/>
                </a:rPr>
                <a:t> 10+R2</a:t>
              </a:r>
            </a:p>
          </p:txBody>
        </p:sp>
        <p:sp>
          <p:nvSpPr>
            <p:cNvPr id="56375" name="Rectangle 81"/>
            <p:cNvSpPr>
              <a:spLocks noChangeArrowheads="1"/>
            </p:cNvSpPr>
            <p:nvPr/>
          </p:nvSpPr>
          <p:spPr bwMode="auto">
            <a:xfrm>
              <a:off x="4320" y="3520"/>
              <a:ext cx="576" cy="16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6376" name="Rectangle 82"/>
            <p:cNvSpPr>
              <a:spLocks noChangeArrowheads="1"/>
            </p:cNvSpPr>
            <p:nvPr/>
          </p:nvSpPr>
          <p:spPr bwMode="auto">
            <a:xfrm>
              <a:off x="4320" y="3680"/>
              <a:ext cx="576" cy="16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6377" name="Line 83"/>
            <p:cNvSpPr>
              <a:spLocks noChangeShapeType="1"/>
            </p:cNvSpPr>
            <p:nvPr/>
          </p:nvSpPr>
          <p:spPr bwMode="auto">
            <a:xfrm>
              <a:off x="4512" y="3360"/>
              <a:ext cx="0"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56358" name="Text Box 84"/>
          <p:cNvSpPr txBox="1">
            <a:spLocks noChangeArrowheads="1"/>
          </p:cNvSpPr>
          <p:nvPr/>
        </p:nvSpPr>
        <p:spPr bwMode="auto">
          <a:xfrm>
            <a:off x="6248400" y="5029200"/>
            <a:ext cx="696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Dest</a:t>
            </a:r>
          </a:p>
        </p:txBody>
      </p:sp>
      <p:sp>
        <p:nvSpPr>
          <p:cNvPr id="56359" name="Text Box 85"/>
          <p:cNvSpPr txBox="1">
            <a:spLocks noChangeArrowheads="1"/>
          </p:cNvSpPr>
          <p:nvPr/>
        </p:nvSpPr>
        <p:spPr bwMode="auto">
          <a:xfrm>
            <a:off x="533400" y="1905000"/>
            <a:ext cx="2841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800" b="1">
                <a:latin typeface="Arial" panose="030F0702030302020204" pitchFamily="66" charset="0"/>
              </a:rPr>
              <a:t>Reorder Buffer</a:t>
            </a:r>
            <a:endParaRPr lang="en-US" altLang="zh-CN" sz="1800" b="1">
              <a:latin typeface="Comic Sans MS" panose="030F0702030302020204" pitchFamily="66" charset="0"/>
            </a:endParaRPr>
          </a:p>
        </p:txBody>
      </p:sp>
      <p:sp>
        <p:nvSpPr>
          <p:cNvPr id="56360" name="Text Box 86"/>
          <p:cNvSpPr txBox="1">
            <a:spLocks noChangeArrowheads="1"/>
          </p:cNvSpPr>
          <p:nvPr/>
        </p:nvSpPr>
        <p:spPr bwMode="auto">
          <a:xfrm>
            <a:off x="1600200" y="3581400"/>
            <a:ext cx="17827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800" b="1">
                <a:latin typeface="Arial" panose="030F0702030302020204" pitchFamily="66" charset="0"/>
              </a:rPr>
              <a:t>Registers</a:t>
            </a:r>
          </a:p>
        </p:txBody>
      </p:sp>
      <p:sp>
        <p:nvSpPr>
          <p:cNvPr id="56361" name="Line 87"/>
          <p:cNvSpPr>
            <a:spLocks noChangeShapeType="1"/>
          </p:cNvSpPr>
          <p:nvPr/>
        </p:nvSpPr>
        <p:spPr bwMode="auto">
          <a:xfrm flipH="1">
            <a:off x="7010400" y="6096000"/>
            <a:ext cx="0" cy="3810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62" name="Line 88"/>
          <p:cNvSpPr>
            <a:spLocks noChangeShapeType="1"/>
          </p:cNvSpPr>
          <p:nvPr/>
        </p:nvSpPr>
        <p:spPr bwMode="auto">
          <a:xfrm>
            <a:off x="2362200" y="1143000"/>
            <a:ext cx="1143000"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6363" name="Group 89"/>
          <p:cNvGrpSpPr>
            <a:grpSpLocks/>
          </p:cNvGrpSpPr>
          <p:nvPr/>
        </p:nvGrpSpPr>
        <p:grpSpPr bwMode="auto">
          <a:xfrm>
            <a:off x="304800" y="2209800"/>
            <a:ext cx="8534400" cy="4343400"/>
            <a:chOff x="192" y="1392"/>
            <a:chExt cx="5376" cy="2736"/>
          </a:xfrm>
        </p:grpSpPr>
        <p:sp>
          <p:nvSpPr>
            <p:cNvPr id="56364" name="Line 90"/>
            <p:cNvSpPr>
              <a:spLocks noChangeShapeType="1"/>
            </p:cNvSpPr>
            <p:nvPr/>
          </p:nvSpPr>
          <p:spPr bwMode="auto">
            <a:xfrm>
              <a:off x="192" y="4080"/>
              <a:ext cx="5376" cy="0"/>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65" name="Line 91"/>
            <p:cNvSpPr>
              <a:spLocks noChangeShapeType="1"/>
            </p:cNvSpPr>
            <p:nvPr/>
          </p:nvSpPr>
          <p:spPr bwMode="auto">
            <a:xfrm flipV="1">
              <a:off x="1584" y="3312"/>
              <a:ext cx="0" cy="768"/>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66" name="Line 92"/>
            <p:cNvSpPr>
              <a:spLocks noChangeShapeType="1"/>
            </p:cNvSpPr>
            <p:nvPr/>
          </p:nvSpPr>
          <p:spPr bwMode="auto">
            <a:xfrm flipV="1">
              <a:off x="3696" y="3264"/>
              <a:ext cx="0" cy="816"/>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67" name="Freeform 93"/>
            <p:cNvSpPr>
              <a:spLocks/>
            </p:cNvSpPr>
            <p:nvPr/>
          </p:nvSpPr>
          <p:spPr bwMode="auto">
            <a:xfrm>
              <a:off x="3120" y="2064"/>
              <a:ext cx="1296" cy="336"/>
            </a:xfrm>
            <a:custGeom>
              <a:avLst/>
              <a:gdLst>
                <a:gd name="T0" fmla="*/ 0 w 1296"/>
                <a:gd name="T1" fmla="*/ 0 h 480"/>
                <a:gd name="T2" fmla="*/ 1296 w 1296"/>
                <a:gd name="T3" fmla="*/ 0 h 480"/>
                <a:gd name="T4" fmla="*/ 1296 w 1296"/>
                <a:gd name="T5" fmla="*/ 115 h 480"/>
                <a:gd name="T6" fmla="*/ 0 60000 65536"/>
                <a:gd name="T7" fmla="*/ 0 60000 65536"/>
                <a:gd name="T8" fmla="*/ 0 60000 65536"/>
                <a:gd name="T9" fmla="*/ 0 w 1296"/>
                <a:gd name="T10" fmla="*/ 0 h 480"/>
                <a:gd name="T11" fmla="*/ 1296 w 1296"/>
                <a:gd name="T12" fmla="*/ 480 h 480"/>
              </a:gdLst>
              <a:ahLst/>
              <a:cxnLst>
                <a:cxn ang="T6">
                  <a:pos x="T0" y="T1"/>
                </a:cxn>
                <a:cxn ang="T7">
                  <a:pos x="T2" y="T3"/>
                </a:cxn>
                <a:cxn ang="T8">
                  <a:pos x="T4" y="T5"/>
                </a:cxn>
              </a:cxnLst>
              <a:rect l="T9" t="T10" r="T11" b="T12"/>
              <a:pathLst>
                <a:path w="1296" h="480">
                  <a:moveTo>
                    <a:pt x="0" y="0"/>
                  </a:moveTo>
                  <a:lnTo>
                    <a:pt x="1296" y="0"/>
                  </a:lnTo>
                  <a:lnTo>
                    <a:pt x="1296" y="480"/>
                  </a:lnTo>
                </a:path>
              </a:pathLst>
            </a:custGeom>
            <a:noFill/>
            <a:ln w="762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368" name="Line 94"/>
            <p:cNvSpPr>
              <a:spLocks noChangeShapeType="1"/>
            </p:cNvSpPr>
            <p:nvPr/>
          </p:nvSpPr>
          <p:spPr bwMode="auto">
            <a:xfrm>
              <a:off x="3120" y="1968"/>
              <a:ext cx="0" cy="240"/>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69" name="Freeform 95"/>
            <p:cNvSpPr>
              <a:spLocks/>
            </p:cNvSpPr>
            <p:nvPr/>
          </p:nvSpPr>
          <p:spPr bwMode="auto">
            <a:xfrm>
              <a:off x="4704" y="1392"/>
              <a:ext cx="384" cy="2688"/>
            </a:xfrm>
            <a:custGeom>
              <a:avLst/>
              <a:gdLst>
                <a:gd name="T0" fmla="*/ 114 w 576"/>
                <a:gd name="T1" fmla="*/ 2298 h 2832"/>
                <a:gd name="T2" fmla="*/ 114 w 576"/>
                <a:gd name="T3" fmla="*/ 0 h 2832"/>
                <a:gd name="T4" fmla="*/ 0 w 576"/>
                <a:gd name="T5" fmla="*/ 0 h 2832"/>
                <a:gd name="T6" fmla="*/ 0 60000 65536"/>
                <a:gd name="T7" fmla="*/ 0 60000 65536"/>
                <a:gd name="T8" fmla="*/ 0 60000 65536"/>
                <a:gd name="T9" fmla="*/ 0 w 576"/>
                <a:gd name="T10" fmla="*/ 0 h 2832"/>
                <a:gd name="T11" fmla="*/ 576 w 576"/>
                <a:gd name="T12" fmla="*/ 2832 h 2832"/>
              </a:gdLst>
              <a:ahLst/>
              <a:cxnLst>
                <a:cxn ang="T6">
                  <a:pos x="T0" y="T1"/>
                </a:cxn>
                <a:cxn ang="T7">
                  <a:pos x="T2" y="T3"/>
                </a:cxn>
                <a:cxn ang="T8">
                  <a:pos x="T4" y="T5"/>
                </a:cxn>
              </a:cxnLst>
              <a:rect l="T9" t="T10" r="T11" b="T12"/>
              <a:pathLst>
                <a:path w="576" h="2832">
                  <a:moveTo>
                    <a:pt x="576" y="2832"/>
                  </a:moveTo>
                  <a:lnTo>
                    <a:pt x="576" y="0"/>
                  </a:lnTo>
                  <a:lnTo>
                    <a:pt x="0" y="0"/>
                  </a:lnTo>
                </a:path>
              </a:pathLst>
            </a:custGeom>
            <a:noFill/>
            <a:ln w="762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370" name="Line 96"/>
            <p:cNvSpPr>
              <a:spLocks noChangeShapeType="1"/>
            </p:cNvSpPr>
            <p:nvPr/>
          </p:nvSpPr>
          <p:spPr bwMode="auto">
            <a:xfrm flipH="1">
              <a:off x="3120" y="3840"/>
              <a:ext cx="0" cy="288"/>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71" name="Line 97"/>
            <p:cNvSpPr>
              <a:spLocks noChangeShapeType="1"/>
            </p:cNvSpPr>
            <p:nvPr/>
          </p:nvSpPr>
          <p:spPr bwMode="auto">
            <a:xfrm flipH="1">
              <a:off x="1081" y="3837"/>
              <a:ext cx="5" cy="253"/>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72" name="Line 98"/>
            <p:cNvSpPr>
              <a:spLocks noChangeShapeType="1"/>
            </p:cNvSpPr>
            <p:nvPr/>
          </p:nvSpPr>
          <p:spPr bwMode="auto">
            <a:xfrm>
              <a:off x="4416" y="3120"/>
              <a:ext cx="0" cy="240"/>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373" name="Line 99"/>
            <p:cNvSpPr>
              <a:spLocks noChangeShapeType="1"/>
            </p:cNvSpPr>
            <p:nvPr/>
          </p:nvSpPr>
          <p:spPr bwMode="auto">
            <a:xfrm flipH="1">
              <a:off x="4416" y="3840"/>
              <a:ext cx="0" cy="240"/>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Tree>
    <p:extLst>
      <p:ext uri="{BB962C8B-B14F-4D97-AF65-F5344CB8AC3E}">
        <p14:creationId xmlns:p14="http://schemas.microsoft.com/office/powerpoint/2010/main" val="1284886321"/>
      </p:ext>
    </p:extLst>
  </p:cSld>
  <p:clrMapOvr>
    <a:masterClrMapping/>
  </p:clrMapOvr>
  <p:transition spd="slow">
    <p:pull dir="ru"/>
  </p:transition>
</p:sld>
</file>

<file path=ppt/slides/slide6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8370" name="Rectangle 10"/>
          <p:cNvSpPr>
            <a:spLocks noGrp="1" noRot="1" noChangeArrowheads="1"/>
          </p:cNvSpPr>
          <p:nvPr>
            <p:ph type="title"/>
          </p:nvPr>
        </p:nvSpPr>
        <p:spPr>
          <a:xfrm>
            <a:off x="1476375" y="0"/>
            <a:ext cx="6924675" cy="762000"/>
          </a:xfrm>
          <a:noFill/>
        </p:spPr>
        <p:txBody>
          <a:bodyPr lIns="90487" tIns="44450" rIns="90487" bIns="44450"/>
          <a:lstStyle/>
          <a:p>
            <a:pPr eaLnBrk="1" hangingPunct="1"/>
            <a:r>
              <a:rPr lang="en-US" altLang="zh-CN" sz="3600">
                <a:latin typeface="Arial"/>
              </a:rPr>
              <a:t>Tomasulo With Reorder buffer:</a:t>
            </a:r>
          </a:p>
        </p:txBody>
      </p:sp>
      <p:grpSp>
        <p:nvGrpSpPr>
          <p:cNvPr id="58371" name="Group 2"/>
          <p:cNvGrpSpPr>
            <a:grpSpLocks/>
          </p:cNvGrpSpPr>
          <p:nvPr/>
        </p:nvGrpSpPr>
        <p:grpSpPr bwMode="auto">
          <a:xfrm>
            <a:off x="3505200" y="4800600"/>
            <a:ext cx="2514600" cy="406400"/>
            <a:chOff x="2064" y="2928"/>
            <a:chExt cx="1584" cy="256"/>
          </a:xfrm>
        </p:grpSpPr>
        <p:sp>
          <p:nvSpPr>
            <p:cNvPr id="58465" name="Rectangle 3"/>
            <p:cNvSpPr>
              <a:spLocks noChangeArrowheads="1"/>
            </p:cNvSpPr>
            <p:nvPr/>
          </p:nvSpPr>
          <p:spPr bwMode="auto">
            <a:xfrm>
              <a:off x="2064" y="2928"/>
              <a:ext cx="1584"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70309020205020404" pitchFamily="49" charset="0"/>
                </a:rPr>
                <a:t>3</a:t>
              </a:r>
              <a:r>
                <a:rPr lang="en-US" altLang="zh-CN" sz="1800" b="1">
                  <a:latin typeface="Arial" panose="02070309020205020404" pitchFamily="49" charset="0"/>
                </a:rPr>
                <a:t> DIVD </a:t>
              </a:r>
              <a:r>
                <a:rPr lang="en-US" altLang="zh-CN" sz="1800" b="1">
                  <a:solidFill>
                    <a:srgbClr val="FF0000"/>
                  </a:solidFill>
                  <a:latin typeface="Arial" panose="02070309020205020404" pitchFamily="49" charset="0"/>
                </a:rPr>
                <a:t>ROB2</a:t>
              </a:r>
              <a:r>
                <a:rPr lang="en-US" altLang="zh-CN" sz="1800" b="1">
                  <a:latin typeface="Arial" panose="02070309020205020404" pitchFamily="49" charset="0"/>
                </a:rPr>
                <a:t>,R(F6)</a:t>
              </a:r>
            </a:p>
          </p:txBody>
        </p:sp>
        <p:sp>
          <p:nvSpPr>
            <p:cNvPr id="58466" name="Rectangle 4"/>
            <p:cNvSpPr>
              <a:spLocks noChangeArrowheads="1"/>
            </p:cNvSpPr>
            <p:nvPr/>
          </p:nvSpPr>
          <p:spPr bwMode="auto">
            <a:xfrm>
              <a:off x="2064" y="3056"/>
              <a:ext cx="1584"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8467" name="Rectangle 5"/>
            <p:cNvSpPr>
              <a:spLocks noChangeArrowheads="1"/>
            </p:cNvSpPr>
            <p:nvPr/>
          </p:nvSpPr>
          <p:spPr bwMode="auto">
            <a:xfrm>
              <a:off x="2283" y="2928"/>
              <a:ext cx="425"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sp>
        <p:nvSpPr>
          <p:cNvPr id="58372" name="Rectangle 6"/>
          <p:cNvSpPr>
            <a:spLocks noChangeArrowheads="1"/>
          </p:cNvSpPr>
          <p:nvPr/>
        </p:nvSpPr>
        <p:spPr bwMode="auto">
          <a:xfrm>
            <a:off x="304800" y="4648200"/>
            <a:ext cx="2590800" cy="2032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70309020205020404" pitchFamily="49" charset="0"/>
              </a:rPr>
              <a:t>2</a:t>
            </a:r>
            <a:r>
              <a:rPr lang="en-US" altLang="zh-CN" sz="1800" b="1">
                <a:latin typeface="Arial" panose="02070309020205020404" pitchFamily="49" charset="0"/>
              </a:rPr>
              <a:t> ADDD R(F4),</a:t>
            </a:r>
            <a:r>
              <a:rPr lang="en-US" altLang="zh-CN" sz="1800" b="1">
                <a:solidFill>
                  <a:srgbClr val="FF0000"/>
                </a:solidFill>
                <a:latin typeface="Arial" panose="02070309020205020404" pitchFamily="49" charset="0"/>
              </a:rPr>
              <a:t>ROB1</a:t>
            </a:r>
          </a:p>
        </p:txBody>
      </p:sp>
      <p:sp>
        <p:nvSpPr>
          <p:cNvPr id="58373" name="Rectangle 7"/>
          <p:cNvSpPr>
            <a:spLocks noChangeArrowheads="1"/>
          </p:cNvSpPr>
          <p:nvPr/>
        </p:nvSpPr>
        <p:spPr bwMode="auto">
          <a:xfrm>
            <a:off x="298450" y="4851400"/>
            <a:ext cx="2590800" cy="2032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70309020205020404" pitchFamily="49" charset="0"/>
              </a:rPr>
              <a:t>6</a:t>
            </a:r>
            <a:r>
              <a:rPr lang="en-US" altLang="zh-CN" sz="1800" b="1">
                <a:latin typeface="Arial" panose="02070309020205020404" pitchFamily="49" charset="0"/>
              </a:rPr>
              <a:t> ADDD </a:t>
            </a:r>
            <a:r>
              <a:rPr lang="en-US" altLang="zh-CN" sz="1800" b="1">
                <a:solidFill>
                  <a:srgbClr val="FF0000"/>
                </a:solidFill>
                <a:latin typeface="Arial" panose="02070309020205020404" pitchFamily="49" charset="0"/>
              </a:rPr>
              <a:t>ROB5</a:t>
            </a:r>
            <a:r>
              <a:rPr lang="en-US" altLang="zh-CN" sz="1800" b="1">
                <a:solidFill>
                  <a:schemeClr val="hlink"/>
                </a:solidFill>
                <a:latin typeface="Arial" panose="02070309020205020404" pitchFamily="49" charset="0"/>
              </a:rPr>
              <a:t>, </a:t>
            </a:r>
            <a:r>
              <a:rPr lang="en-US" altLang="zh-CN" sz="1800" b="1">
                <a:latin typeface="Arial" panose="02070309020205020404" pitchFamily="49" charset="0"/>
              </a:rPr>
              <a:t>R(F6)</a:t>
            </a:r>
            <a:endParaRPr lang="en-US" altLang="zh-CN" sz="1800" b="1">
              <a:solidFill>
                <a:schemeClr val="hlink"/>
              </a:solidFill>
              <a:latin typeface="Courier New" panose="02070309020205020404" pitchFamily="49" charset="0"/>
            </a:endParaRPr>
          </a:p>
        </p:txBody>
      </p:sp>
      <p:sp>
        <p:nvSpPr>
          <p:cNvPr id="58374" name="Rectangle 8"/>
          <p:cNvSpPr>
            <a:spLocks noChangeArrowheads="1"/>
          </p:cNvSpPr>
          <p:nvPr/>
        </p:nvSpPr>
        <p:spPr bwMode="auto">
          <a:xfrm>
            <a:off x="298450" y="5054600"/>
            <a:ext cx="2590800" cy="2032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8375" name="Rectangle 9"/>
          <p:cNvSpPr>
            <a:spLocks noChangeArrowheads="1"/>
          </p:cNvSpPr>
          <p:nvPr/>
        </p:nvSpPr>
        <p:spPr bwMode="auto">
          <a:xfrm>
            <a:off x="661988" y="4648200"/>
            <a:ext cx="633412" cy="609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8376" name="Line 11"/>
          <p:cNvSpPr>
            <a:spLocks noChangeShapeType="1"/>
          </p:cNvSpPr>
          <p:nvPr/>
        </p:nvSpPr>
        <p:spPr bwMode="auto">
          <a:xfrm>
            <a:off x="304800" y="6477000"/>
            <a:ext cx="85344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77" name="Text Box 12"/>
          <p:cNvSpPr txBox="1">
            <a:spLocks noChangeArrowheads="1"/>
          </p:cNvSpPr>
          <p:nvPr/>
        </p:nvSpPr>
        <p:spPr bwMode="auto">
          <a:xfrm>
            <a:off x="6526213" y="3743325"/>
            <a:ext cx="1049337"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To</a:t>
            </a:r>
          </a:p>
          <a:p>
            <a:pPr algn="ctr">
              <a:lnSpc>
                <a:spcPct val="70000"/>
              </a:lnSpc>
              <a:spcBef>
                <a:spcPct val="0"/>
              </a:spcBef>
              <a:buClrTx/>
              <a:buSzTx/>
              <a:buFontTx/>
              <a:buNone/>
            </a:pPr>
            <a:r>
              <a:rPr lang="en-US" altLang="zh-CN" sz="1800" b="1">
                <a:latin typeface="Arial" panose="030F0702030302020204" pitchFamily="66" charset="0"/>
              </a:rPr>
              <a:t>Memory</a:t>
            </a:r>
          </a:p>
        </p:txBody>
      </p:sp>
      <p:sp>
        <p:nvSpPr>
          <p:cNvPr id="58378" name="Rectangle 13"/>
          <p:cNvSpPr>
            <a:spLocks noChangeArrowheads="1"/>
          </p:cNvSpPr>
          <p:nvPr/>
        </p:nvSpPr>
        <p:spPr bwMode="auto">
          <a:xfrm>
            <a:off x="1181100" y="5791200"/>
            <a:ext cx="1066800" cy="304800"/>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FP adders</a:t>
            </a:r>
          </a:p>
        </p:txBody>
      </p:sp>
      <p:sp>
        <p:nvSpPr>
          <p:cNvPr id="58379" name="Rectangle 14"/>
          <p:cNvSpPr>
            <a:spLocks noChangeArrowheads="1"/>
          </p:cNvSpPr>
          <p:nvPr/>
        </p:nvSpPr>
        <p:spPr bwMode="auto">
          <a:xfrm>
            <a:off x="4252913" y="5791200"/>
            <a:ext cx="1447800" cy="304800"/>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FP multipliers</a:t>
            </a:r>
          </a:p>
        </p:txBody>
      </p:sp>
      <p:sp>
        <p:nvSpPr>
          <p:cNvPr id="58380" name="Line 15"/>
          <p:cNvSpPr>
            <a:spLocks noChangeShapeType="1"/>
          </p:cNvSpPr>
          <p:nvPr/>
        </p:nvSpPr>
        <p:spPr bwMode="auto">
          <a:xfrm>
            <a:off x="1357313" y="52578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81" name="Line 16"/>
          <p:cNvSpPr>
            <a:spLocks noChangeShapeType="1"/>
          </p:cNvSpPr>
          <p:nvPr/>
        </p:nvSpPr>
        <p:spPr bwMode="auto">
          <a:xfrm>
            <a:off x="2043113" y="52578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82" name="Line 17"/>
          <p:cNvSpPr>
            <a:spLocks noChangeShapeType="1"/>
          </p:cNvSpPr>
          <p:nvPr/>
        </p:nvSpPr>
        <p:spPr bwMode="auto">
          <a:xfrm>
            <a:off x="4481513" y="5181600"/>
            <a:ext cx="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83" name="Line 18"/>
          <p:cNvSpPr>
            <a:spLocks noChangeShapeType="1"/>
          </p:cNvSpPr>
          <p:nvPr/>
        </p:nvSpPr>
        <p:spPr bwMode="auto">
          <a:xfrm>
            <a:off x="5395913" y="5181600"/>
            <a:ext cx="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84" name="Text Box 19"/>
          <p:cNvSpPr txBox="1">
            <a:spLocks noChangeArrowheads="1"/>
          </p:cNvSpPr>
          <p:nvPr/>
        </p:nvSpPr>
        <p:spPr bwMode="auto">
          <a:xfrm>
            <a:off x="2655888" y="5284788"/>
            <a:ext cx="1555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Reservation </a:t>
            </a:r>
          </a:p>
          <a:p>
            <a:pPr algn="ctr">
              <a:spcBef>
                <a:spcPct val="0"/>
              </a:spcBef>
              <a:buClrTx/>
              <a:buSzTx/>
              <a:buFontTx/>
              <a:buNone/>
            </a:pPr>
            <a:r>
              <a:rPr lang="en-US" altLang="zh-CN" sz="1800" b="1">
                <a:latin typeface="Arial" panose="030F0702030302020204" pitchFamily="66" charset="0"/>
              </a:rPr>
              <a:t>Stations</a:t>
            </a:r>
          </a:p>
        </p:txBody>
      </p:sp>
      <p:sp>
        <p:nvSpPr>
          <p:cNvPr id="58385" name="Line 20"/>
          <p:cNvSpPr>
            <a:spLocks noChangeShapeType="1"/>
          </p:cNvSpPr>
          <p:nvPr/>
        </p:nvSpPr>
        <p:spPr bwMode="auto">
          <a:xfrm flipV="1">
            <a:off x="2514600" y="5257800"/>
            <a:ext cx="0" cy="12192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86" name="Line 21"/>
          <p:cNvSpPr>
            <a:spLocks noChangeShapeType="1"/>
          </p:cNvSpPr>
          <p:nvPr/>
        </p:nvSpPr>
        <p:spPr bwMode="auto">
          <a:xfrm flipV="1">
            <a:off x="5867400" y="5181600"/>
            <a:ext cx="0" cy="12954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87" name="Text Box 22"/>
          <p:cNvSpPr txBox="1">
            <a:spLocks noChangeArrowheads="1"/>
          </p:cNvSpPr>
          <p:nvPr/>
        </p:nvSpPr>
        <p:spPr bwMode="auto">
          <a:xfrm>
            <a:off x="228600" y="914400"/>
            <a:ext cx="8794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FP Op</a:t>
            </a:r>
          </a:p>
          <a:p>
            <a:pPr algn="ctr">
              <a:spcBef>
                <a:spcPct val="0"/>
              </a:spcBef>
              <a:buClrTx/>
              <a:buSzTx/>
              <a:buFontTx/>
              <a:buNone/>
            </a:pPr>
            <a:r>
              <a:rPr lang="en-US" altLang="zh-CN" sz="1800" b="1">
                <a:latin typeface="Arial" panose="030F0702030302020204" pitchFamily="66" charset="0"/>
              </a:rPr>
              <a:t>Queue</a:t>
            </a:r>
          </a:p>
        </p:txBody>
      </p:sp>
      <p:grpSp>
        <p:nvGrpSpPr>
          <p:cNvPr id="58388" name="Group 23"/>
          <p:cNvGrpSpPr>
            <a:grpSpLocks/>
          </p:cNvGrpSpPr>
          <p:nvPr/>
        </p:nvGrpSpPr>
        <p:grpSpPr bwMode="auto">
          <a:xfrm>
            <a:off x="3505200" y="3505200"/>
            <a:ext cx="2209800" cy="812800"/>
            <a:chOff x="3456" y="1200"/>
            <a:chExt cx="1392" cy="512"/>
          </a:xfrm>
        </p:grpSpPr>
        <p:sp>
          <p:nvSpPr>
            <p:cNvPr id="58461" name="Rectangle 24"/>
            <p:cNvSpPr>
              <a:spLocks noChangeArrowheads="1"/>
            </p:cNvSpPr>
            <p:nvPr/>
          </p:nvSpPr>
          <p:spPr bwMode="auto">
            <a:xfrm>
              <a:off x="3456" y="1200"/>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8462" name="Rectangle 25"/>
            <p:cNvSpPr>
              <a:spLocks noChangeArrowheads="1"/>
            </p:cNvSpPr>
            <p:nvPr/>
          </p:nvSpPr>
          <p:spPr bwMode="auto">
            <a:xfrm>
              <a:off x="3456" y="1328"/>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8463" name="Rectangle 26"/>
            <p:cNvSpPr>
              <a:spLocks noChangeArrowheads="1"/>
            </p:cNvSpPr>
            <p:nvPr/>
          </p:nvSpPr>
          <p:spPr bwMode="auto">
            <a:xfrm>
              <a:off x="3456" y="1456"/>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8464" name="Rectangle 27"/>
            <p:cNvSpPr>
              <a:spLocks noChangeArrowheads="1"/>
            </p:cNvSpPr>
            <p:nvPr/>
          </p:nvSpPr>
          <p:spPr bwMode="auto">
            <a:xfrm>
              <a:off x="3456" y="1584"/>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sp>
        <p:nvSpPr>
          <p:cNvPr id="58389" name="Freeform 28"/>
          <p:cNvSpPr>
            <a:spLocks/>
          </p:cNvSpPr>
          <p:nvPr/>
        </p:nvSpPr>
        <p:spPr bwMode="auto">
          <a:xfrm>
            <a:off x="4953000" y="3276600"/>
            <a:ext cx="2057400" cy="533400"/>
          </a:xfrm>
          <a:custGeom>
            <a:avLst/>
            <a:gdLst>
              <a:gd name="T0" fmla="*/ 0 w 1296"/>
              <a:gd name="T1" fmla="*/ 0 h 480"/>
              <a:gd name="T2" fmla="*/ 2147483646 w 1296"/>
              <a:gd name="T3" fmla="*/ 0 h 480"/>
              <a:gd name="T4" fmla="*/ 2147483646 w 1296"/>
              <a:gd name="T5" fmla="*/ 2147483646 h 480"/>
              <a:gd name="T6" fmla="*/ 0 60000 65536"/>
              <a:gd name="T7" fmla="*/ 0 60000 65536"/>
              <a:gd name="T8" fmla="*/ 0 60000 65536"/>
              <a:gd name="T9" fmla="*/ 0 w 1296"/>
              <a:gd name="T10" fmla="*/ 0 h 480"/>
              <a:gd name="T11" fmla="*/ 1296 w 1296"/>
              <a:gd name="T12" fmla="*/ 480 h 480"/>
            </a:gdLst>
            <a:ahLst/>
            <a:cxnLst>
              <a:cxn ang="T6">
                <a:pos x="T0" y="T1"/>
              </a:cxn>
              <a:cxn ang="T7">
                <a:pos x="T2" y="T3"/>
              </a:cxn>
              <a:cxn ang="T8">
                <a:pos x="T4" y="T5"/>
              </a:cxn>
            </a:cxnLst>
            <a:rect l="T9" t="T10" r="T11" b="T12"/>
            <a:pathLst>
              <a:path w="1296" h="480">
                <a:moveTo>
                  <a:pt x="0" y="0"/>
                </a:moveTo>
                <a:lnTo>
                  <a:pt x="1296" y="0"/>
                </a:lnTo>
                <a:lnTo>
                  <a:pt x="1296" y="480"/>
                </a:lnTo>
              </a:path>
            </a:pathLst>
          </a:custGeom>
          <a:noFill/>
          <a:ln w="76200">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8390" name="Text Box 29"/>
          <p:cNvSpPr txBox="1">
            <a:spLocks noChangeArrowheads="1"/>
          </p:cNvSpPr>
          <p:nvPr/>
        </p:nvSpPr>
        <p:spPr bwMode="auto">
          <a:xfrm>
            <a:off x="7391400" y="990600"/>
            <a:ext cx="660400" cy="219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lnSpc>
                <a:spcPct val="90000"/>
              </a:lnSpc>
              <a:spcBef>
                <a:spcPct val="0"/>
              </a:spcBef>
              <a:buClrTx/>
              <a:buSzTx/>
              <a:buFontTx/>
              <a:buNone/>
            </a:pPr>
            <a:r>
              <a:rPr lang="en-US" altLang="zh-CN" sz="1400" b="1">
                <a:solidFill>
                  <a:srgbClr val="FF0000"/>
                </a:solidFill>
                <a:latin typeface="Arial" panose="030F0702030302020204" pitchFamily="66" charset="0"/>
              </a:rPr>
              <a:t>ROB7</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ROB6</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ROB5</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ROB4</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ROB3</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ROB2</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ROB1</a:t>
            </a:r>
          </a:p>
        </p:txBody>
      </p:sp>
      <p:grpSp>
        <p:nvGrpSpPr>
          <p:cNvPr id="58391" name="Group 30"/>
          <p:cNvGrpSpPr>
            <a:grpSpLocks/>
          </p:cNvGrpSpPr>
          <p:nvPr/>
        </p:nvGrpSpPr>
        <p:grpSpPr bwMode="auto">
          <a:xfrm>
            <a:off x="3505200" y="990600"/>
            <a:ext cx="3886200" cy="2133600"/>
            <a:chOff x="2208" y="624"/>
            <a:chExt cx="2448" cy="1344"/>
          </a:xfrm>
        </p:grpSpPr>
        <p:grpSp>
          <p:nvGrpSpPr>
            <p:cNvPr id="58432" name="Group 31"/>
            <p:cNvGrpSpPr>
              <a:grpSpLocks/>
            </p:cNvGrpSpPr>
            <p:nvPr/>
          </p:nvGrpSpPr>
          <p:grpSpPr bwMode="auto">
            <a:xfrm>
              <a:off x="2208" y="624"/>
              <a:ext cx="2448" cy="768"/>
              <a:chOff x="2208" y="576"/>
              <a:chExt cx="2448" cy="768"/>
            </a:xfrm>
          </p:grpSpPr>
          <p:sp>
            <p:nvSpPr>
              <p:cNvPr id="58445" name="Rectangle 32"/>
              <p:cNvSpPr>
                <a:spLocks noChangeArrowheads="1"/>
              </p:cNvSpPr>
              <p:nvPr/>
            </p:nvSpPr>
            <p:spPr bwMode="auto">
              <a:xfrm>
                <a:off x="2208" y="576"/>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58446" name="Rectangle 33"/>
              <p:cNvSpPr>
                <a:spLocks noChangeArrowheads="1"/>
              </p:cNvSpPr>
              <p:nvPr/>
            </p:nvSpPr>
            <p:spPr bwMode="auto">
              <a:xfrm>
                <a:off x="2208" y="768"/>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Courier New" panose="02070309020205020404" pitchFamily="49" charset="0"/>
                  </a:rPr>
                  <a:t>F0</a:t>
                </a:r>
              </a:p>
            </p:txBody>
          </p:sp>
          <p:sp>
            <p:nvSpPr>
              <p:cNvPr id="58447" name="Rectangle 34"/>
              <p:cNvSpPr>
                <a:spLocks noChangeArrowheads="1"/>
              </p:cNvSpPr>
              <p:nvPr/>
            </p:nvSpPr>
            <p:spPr bwMode="auto">
              <a:xfrm>
                <a:off x="2448" y="576"/>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58448" name="Rectangle 35"/>
              <p:cNvSpPr>
                <a:spLocks noChangeArrowheads="1"/>
              </p:cNvSpPr>
              <p:nvPr/>
            </p:nvSpPr>
            <p:spPr bwMode="auto">
              <a:xfrm>
                <a:off x="2448" y="768"/>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58449" name="Rectangle 36"/>
              <p:cNvSpPr>
                <a:spLocks noChangeArrowheads="1"/>
              </p:cNvSpPr>
              <p:nvPr/>
            </p:nvSpPr>
            <p:spPr bwMode="auto">
              <a:xfrm>
                <a:off x="3072" y="576"/>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800" b="1">
                  <a:latin typeface="Courier New" panose="02070309020205020404" pitchFamily="49" charset="0"/>
                </a:endParaRPr>
              </a:p>
            </p:txBody>
          </p:sp>
          <p:sp>
            <p:nvSpPr>
              <p:cNvPr id="58450" name="Rectangle 37"/>
              <p:cNvSpPr>
                <a:spLocks noChangeArrowheads="1"/>
              </p:cNvSpPr>
              <p:nvPr/>
            </p:nvSpPr>
            <p:spPr bwMode="auto">
              <a:xfrm>
                <a:off x="3072" y="768"/>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Courier New" panose="02070309020205020404" pitchFamily="49" charset="0"/>
                  </a:rPr>
                  <a:t>ADDD F0,F4,F6</a:t>
                </a:r>
              </a:p>
            </p:txBody>
          </p:sp>
          <p:sp>
            <p:nvSpPr>
              <p:cNvPr id="58451" name="Rectangle 38"/>
              <p:cNvSpPr>
                <a:spLocks noChangeArrowheads="1"/>
              </p:cNvSpPr>
              <p:nvPr/>
            </p:nvSpPr>
            <p:spPr bwMode="auto">
              <a:xfrm>
                <a:off x="4416" y="576"/>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58452" name="Rectangle 39"/>
              <p:cNvSpPr>
                <a:spLocks noChangeArrowheads="1"/>
              </p:cNvSpPr>
              <p:nvPr/>
            </p:nvSpPr>
            <p:spPr bwMode="auto">
              <a:xfrm>
                <a:off x="4416" y="768"/>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Courier New" panose="02070309020205020404" pitchFamily="49" charset="0"/>
                  </a:rPr>
                  <a:t>N</a:t>
                </a:r>
              </a:p>
            </p:txBody>
          </p:sp>
          <p:sp>
            <p:nvSpPr>
              <p:cNvPr id="58453" name="Rectangle 40"/>
              <p:cNvSpPr>
                <a:spLocks noChangeArrowheads="1"/>
              </p:cNvSpPr>
              <p:nvPr/>
            </p:nvSpPr>
            <p:spPr bwMode="auto">
              <a:xfrm>
                <a:off x="2208" y="960"/>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Courier New" panose="02070309020205020404" pitchFamily="49" charset="0"/>
                  </a:rPr>
                  <a:t>F4</a:t>
                </a:r>
              </a:p>
            </p:txBody>
          </p:sp>
          <p:sp>
            <p:nvSpPr>
              <p:cNvPr id="58454" name="Rectangle 41"/>
              <p:cNvSpPr>
                <a:spLocks noChangeArrowheads="1"/>
              </p:cNvSpPr>
              <p:nvPr/>
            </p:nvSpPr>
            <p:spPr bwMode="auto">
              <a:xfrm>
                <a:off x="2448" y="960"/>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58455" name="Rectangle 42"/>
              <p:cNvSpPr>
                <a:spLocks noChangeArrowheads="1"/>
              </p:cNvSpPr>
              <p:nvPr/>
            </p:nvSpPr>
            <p:spPr bwMode="auto">
              <a:xfrm>
                <a:off x="3072" y="960"/>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Courier New" panose="02070309020205020404" pitchFamily="49" charset="0"/>
                  </a:rPr>
                  <a:t>LD F4,0(R3)</a:t>
                </a:r>
              </a:p>
            </p:txBody>
          </p:sp>
          <p:sp>
            <p:nvSpPr>
              <p:cNvPr id="58456" name="Rectangle 43"/>
              <p:cNvSpPr>
                <a:spLocks noChangeArrowheads="1"/>
              </p:cNvSpPr>
              <p:nvPr/>
            </p:nvSpPr>
            <p:spPr bwMode="auto">
              <a:xfrm>
                <a:off x="4416" y="960"/>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Courier New" panose="02070309020205020404" pitchFamily="49" charset="0"/>
                  </a:rPr>
                  <a:t>N</a:t>
                </a:r>
              </a:p>
            </p:txBody>
          </p:sp>
          <p:sp>
            <p:nvSpPr>
              <p:cNvPr id="58457" name="Rectangle 44"/>
              <p:cNvSpPr>
                <a:spLocks noChangeArrowheads="1"/>
              </p:cNvSpPr>
              <p:nvPr/>
            </p:nvSpPr>
            <p:spPr bwMode="auto">
              <a:xfrm>
                <a:off x="2208" y="1152"/>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Courier New" panose="02070309020205020404" pitchFamily="49" charset="0"/>
                  </a:rPr>
                  <a:t>--</a:t>
                </a:r>
              </a:p>
            </p:txBody>
          </p:sp>
          <p:sp>
            <p:nvSpPr>
              <p:cNvPr id="58458" name="Rectangle 45"/>
              <p:cNvSpPr>
                <a:spLocks noChangeArrowheads="1"/>
              </p:cNvSpPr>
              <p:nvPr/>
            </p:nvSpPr>
            <p:spPr bwMode="auto">
              <a:xfrm>
                <a:off x="2448" y="1152"/>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58459" name="Rectangle 46"/>
              <p:cNvSpPr>
                <a:spLocks noChangeArrowheads="1"/>
              </p:cNvSpPr>
              <p:nvPr/>
            </p:nvSpPr>
            <p:spPr bwMode="auto">
              <a:xfrm>
                <a:off x="3072" y="1152"/>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Courier New" panose="02070309020205020404" pitchFamily="49" charset="0"/>
                  </a:rPr>
                  <a:t>BNE F2,&lt;…&gt;</a:t>
                </a:r>
              </a:p>
            </p:txBody>
          </p:sp>
          <p:sp>
            <p:nvSpPr>
              <p:cNvPr id="58460" name="Rectangle 47"/>
              <p:cNvSpPr>
                <a:spLocks noChangeArrowheads="1"/>
              </p:cNvSpPr>
              <p:nvPr/>
            </p:nvSpPr>
            <p:spPr bwMode="auto">
              <a:xfrm>
                <a:off x="4416" y="1152"/>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Courier New" panose="02070309020205020404" pitchFamily="49" charset="0"/>
                  </a:rPr>
                  <a:t>N</a:t>
                </a:r>
              </a:p>
            </p:txBody>
          </p:sp>
        </p:grpSp>
        <p:sp>
          <p:nvSpPr>
            <p:cNvPr id="58433" name="Rectangle 48"/>
            <p:cNvSpPr>
              <a:spLocks noChangeArrowheads="1"/>
            </p:cNvSpPr>
            <p:nvPr/>
          </p:nvSpPr>
          <p:spPr bwMode="auto">
            <a:xfrm>
              <a:off x="2208" y="1392"/>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F2</a:t>
              </a:r>
            </a:p>
          </p:txBody>
        </p:sp>
        <p:sp>
          <p:nvSpPr>
            <p:cNvPr id="58434" name="Rectangle 49"/>
            <p:cNvSpPr>
              <a:spLocks noChangeArrowheads="1"/>
            </p:cNvSpPr>
            <p:nvPr/>
          </p:nvSpPr>
          <p:spPr bwMode="auto">
            <a:xfrm>
              <a:off x="2208" y="1584"/>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F10</a:t>
              </a:r>
            </a:p>
          </p:txBody>
        </p:sp>
        <p:sp>
          <p:nvSpPr>
            <p:cNvPr id="58435" name="Rectangle 50"/>
            <p:cNvSpPr>
              <a:spLocks noChangeArrowheads="1"/>
            </p:cNvSpPr>
            <p:nvPr/>
          </p:nvSpPr>
          <p:spPr bwMode="auto">
            <a:xfrm>
              <a:off x="2208" y="1776"/>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F0</a:t>
              </a:r>
            </a:p>
          </p:txBody>
        </p:sp>
        <p:sp>
          <p:nvSpPr>
            <p:cNvPr id="58436" name="Rectangle 51"/>
            <p:cNvSpPr>
              <a:spLocks noChangeArrowheads="1"/>
            </p:cNvSpPr>
            <p:nvPr/>
          </p:nvSpPr>
          <p:spPr bwMode="auto">
            <a:xfrm>
              <a:off x="2448" y="1392"/>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58437" name="Rectangle 52"/>
            <p:cNvSpPr>
              <a:spLocks noChangeArrowheads="1"/>
            </p:cNvSpPr>
            <p:nvPr/>
          </p:nvSpPr>
          <p:spPr bwMode="auto">
            <a:xfrm>
              <a:off x="2448" y="1584"/>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58438" name="Rectangle 53"/>
            <p:cNvSpPr>
              <a:spLocks noChangeArrowheads="1"/>
            </p:cNvSpPr>
            <p:nvPr/>
          </p:nvSpPr>
          <p:spPr bwMode="auto">
            <a:xfrm>
              <a:off x="2448" y="1776"/>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58439" name="Rectangle 54"/>
            <p:cNvSpPr>
              <a:spLocks noChangeArrowheads="1"/>
            </p:cNvSpPr>
            <p:nvPr/>
          </p:nvSpPr>
          <p:spPr bwMode="auto">
            <a:xfrm>
              <a:off x="3072" y="1392"/>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70309020205020404" pitchFamily="49" charset="0"/>
                </a:rPr>
                <a:t>DIVD F2,F10,F6</a:t>
              </a:r>
            </a:p>
          </p:txBody>
        </p:sp>
        <p:sp>
          <p:nvSpPr>
            <p:cNvPr id="58440" name="Rectangle 55"/>
            <p:cNvSpPr>
              <a:spLocks noChangeArrowheads="1"/>
            </p:cNvSpPr>
            <p:nvPr/>
          </p:nvSpPr>
          <p:spPr bwMode="auto">
            <a:xfrm>
              <a:off x="3072" y="1584"/>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70309020205020404" pitchFamily="49" charset="0"/>
                </a:rPr>
                <a:t>ADDD F10,F4,F0</a:t>
              </a:r>
            </a:p>
          </p:txBody>
        </p:sp>
        <p:sp>
          <p:nvSpPr>
            <p:cNvPr id="58441" name="Rectangle 56"/>
            <p:cNvSpPr>
              <a:spLocks noChangeArrowheads="1"/>
            </p:cNvSpPr>
            <p:nvPr/>
          </p:nvSpPr>
          <p:spPr bwMode="auto">
            <a:xfrm>
              <a:off x="3072" y="1776"/>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70309020205020404" pitchFamily="49" charset="0"/>
                </a:rPr>
                <a:t>LD F0,10(</a:t>
              </a:r>
              <a:r>
                <a:rPr lang="en-US" altLang="zh-CN" sz="1800" b="1">
                  <a:solidFill>
                    <a:srgbClr val="FF3300"/>
                  </a:solidFill>
                  <a:latin typeface="Arial" panose="02070309020205020404" pitchFamily="49" charset="0"/>
                </a:rPr>
                <a:t>R2</a:t>
              </a:r>
              <a:r>
                <a:rPr lang="en-US" altLang="zh-CN" sz="1800" b="1">
                  <a:latin typeface="Arial" panose="02070309020205020404" pitchFamily="49" charset="0"/>
                </a:rPr>
                <a:t>)</a:t>
              </a:r>
            </a:p>
          </p:txBody>
        </p:sp>
        <p:sp>
          <p:nvSpPr>
            <p:cNvPr id="58442" name="Rectangle 57"/>
            <p:cNvSpPr>
              <a:spLocks noChangeArrowheads="1"/>
            </p:cNvSpPr>
            <p:nvPr/>
          </p:nvSpPr>
          <p:spPr bwMode="auto">
            <a:xfrm>
              <a:off x="4416" y="1392"/>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N</a:t>
              </a:r>
            </a:p>
          </p:txBody>
        </p:sp>
        <p:sp>
          <p:nvSpPr>
            <p:cNvPr id="58443" name="Rectangle 58"/>
            <p:cNvSpPr>
              <a:spLocks noChangeArrowheads="1"/>
            </p:cNvSpPr>
            <p:nvPr/>
          </p:nvSpPr>
          <p:spPr bwMode="auto">
            <a:xfrm>
              <a:off x="4416" y="1584"/>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N</a:t>
              </a:r>
            </a:p>
          </p:txBody>
        </p:sp>
        <p:sp>
          <p:nvSpPr>
            <p:cNvPr id="58444" name="Rectangle 59"/>
            <p:cNvSpPr>
              <a:spLocks noChangeArrowheads="1"/>
            </p:cNvSpPr>
            <p:nvPr/>
          </p:nvSpPr>
          <p:spPr bwMode="auto">
            <a:xfrm>
              <a:off x="4416" y="1776"/>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N</a:t>
              </a:r>
            </a:p>
          </p:txBody>
        </p:sp>
      </p:grpSp>
      <p:sp>
        <p:nvSpPr>
          <p:cNvPr id="58392" name="Line 60"/>
          <p:cNvSpPr>
            <a:spLocks noChangeShapeType="1"/>
          </p:cNvSpPr>
          <p:nvPr/>
        </p:nvSpPr>
        <p:spPr bwMode="auto">
          <a:xfrm>
            <a:off x="4953000" y="3124200"/>
            <a:ext cx="0" cy="3810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93" name="Text Box 61"/>
          <p:cNvSpPr txBox="1">
            <a:spLocks noChangeArrowheads="1"/>
          </p:cNvSpPr>
          <p:nvPr/>
        </p:nvSpPr>
        <p:spPr bwMode="auto">
          <a:xfrm>
            <a:off x="6858000" y="609600"/>
            <a:ext cx="8461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Done?</a:t>
            </a:r>
          </a:p>
        </p:txBody>
      </p:sp>
      <p:sp>
        <p:nvSpPr>
          <p:cNvPr id="58394" name="Freeform 62"/>
          <p:cNvSpPr>
            <a:spLocks/>
          </p:cNvSpPr>
          <p:nvPr/>
        </p:nvSpPr>
        <p:spPr bwMode="auto">
          <a:xfrm>
            <a:off x="7467600" y="2209800"/>
            <a:ext cx="609600" cy="4267200"/>
          </a:xfrm>
          <a:custGeom>
            <a:avLst/>
            <a:gdLst>
              <a:gd name="T0" fmla="*/ 2147483646 w 576"/>
              <a:gd name="T1" fmla="*/ 2147483646 h 2832"/>
              <a:gd name="T2" fmla="*/ 2147483646 w 576"/>
              <a:gd name="T3" fmla="*/ 0 h 2832"/>
              <a:gd name="T4" fmla="*/ 0 w 576"/>
              <a:gd name="T5" fmla="*/ 0 h 2832"/>
              <a:gd name="T6" fmla="*/ 0 60000 65536"/>
              <a:gd name="T7" fmla="*/ 0 60000 65536"/>
              <a:gd name="T8" fmla="*/ 0 60000 65536"/>
              <a:gd name="T9" fmla="*/ 0 w 576"/>
              <a:gd name="T10" fmla="*/ 0 h 2832"/>
              <a:gd name="T11" fmla="*/ 576 w 576"/>
              <a:gd name="T12" fmla="*/ 2832 h 2832"/>
            </a:gdLst>
            <a:ahLst/>
            <a:cxnLst>
              <a:cxn ang="T6">
                <a:pos x="T0" y="T1"/>
              </a:cxn>
              <a:cxn ang="T7">
                <a:pos x="T2" y="T3"/>
              </a:cxn>
              <a:cxn ang="T8">
                <a:pos x="T4" y="T5"/>
              </a:cxn>
            </a:cxnLst>
            <a:rect l="T9" t="T10" r="T11" b="T12"/>
            <a:pathLst>
              <a:path w="576" h="2832">
                <a:moveTo>
                  <a:pt x="576" y="2832"/>
                </a:moveTo>
                <a:lnTo>
                  <a:pt x="576" y="0"/>
                </a:lnTo>
                <a:lnTo>
                  <a:pt x="0" y="0"/>
                </a:lnTo>
              </a:path>
            </a:pathLst>
          </a:custGeom>
          <a:noFill/>
          <a:ln w="76200">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8395" name="Line 63"/>
          <p:cNvSpPr>
            <a:spLocks noChangeShapeType="1"/>
          </p:cNvSpPr>
          <p:nvPr/>
        </p:nvSpPr>
        <p:spPr bwMode="auto">
          <a:xfrm flipH="1">
            <a:off x="4953000" y="6096000"/>
            <a:ext cx="0" cy="4572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96" name="Line 64"/>
          <p:cNvSpPr>
            <a:spLocks noChangeShapeType="1"/>
          </p:cNvSpPr>
          <p:nvPr/>
        </p:nvSpPr>
        <p:spPr bwMode="auto">
          <a:xfrm flipH="1">
            <a:off x="1716088" y="6091238"/>
            <a:ext cx="7937" cy="401637"/>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397" name="Text Box 65"/>
          <p:cNvSpPr txBox="1">
            <a:spLocks noChangeArrowheads="1"/>
          </p:cNvSpPr>
          <p:nvPr/>
        </p:nvSpPr>
        <p:spPr bwMode="auto">
          <a:xfrm>
            <a:off x="130175" y="4283075"/>
            <a:ext cx="696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Dest</a:t>
            </a:r>
          </a:p>
        </p:txBody>
      </p:sp>
      <p:sp>
        <p:nvSpPr>
          <p:cNvPr id="58398" name="Text Box 66"/>
          <p:cNvSpPr txBox="1">
            <a:spLocks noChangeArrowheads="1"/>
          </p:cNvSpPr>
          <p:nvPr/>
        </p:nvSpPr>
        <p:spPr bwMode="auto">
          <a:xfrm>
            <a:off x="3352800" y="4419600"/>
            <a:ext cx="696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Dest</a:t>
            </a:r>
          </a:p>
        </p:txBody>
      </p:sp>
      <p:sp>
        <p:nvSpPr>
          <p:cNvPr id="58399" name="AutoShape 67"/>
          <p:cNvSpPr>
            <a:spLocks noChangeArrowheads="1"/>
          </p:cNvSpPr>
          <p:nvPr/>
        </p:nvSpPr>
        <p:spPr bwMode="auto">
          <a:xfrm flipV="1">
            <a:off x="8426450" y="1371600"/>
            <a:ext cx="457200" cy="1143000"/>
          </a:xfrm>
          <a:prstGeom prst="upArrow">
            <a:avLst>
              <a:gd name="adj1" fmla="val 50000"/>
              <a:gd name="adj2" fmla="val 62500"/>
            </a:avLst>
          </a:prstGeom>
          <a:solidFill>
            <a:schemeClr val="accent2"/>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8400" name="Text Box 68"/>
          <p:cNvSpPr txBox="1">
            <a:spLocks noChangeArrowheads="1"/>
          </p:cNvSpPr>
          <p:nvPr/>
        </p:nvSpPr>
        <p:spPr bwMode="auto">
          <a:xfrm>
            <a:off x="8199438" y="2590800"/>
            <a:ext cx="9112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Oldest</a:t>
            </a:r>
          </a:p>
        </p:txBody>
      </p:sp>
      <p:sp>
        <p:nvSpPr>
          <p:cNvPr id="58401" name="Text Box 69"/>
          <p:cNvSpPr txBox="1">
            <a:spLocks noChangeArrowheads="1"/>
          </p:cNvSpPr>
          <p:nvPr/>
        </p:nvSpPr>
        <p:spPr bwMode="auto">
          <a:xfrm>
            <a:off x="8153400" y="990600"/>
            <a:ext cx="1003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Newest</a:t>
            </a:r>
          </a:p>
        </p:txBody>
      </p:sp>
      <p:grpSp>
        <p:nvGrpSpPr>
          <p:cNvPr id="58402" name="Group 70"/>
          <p:cNvGrpSpPr>
            <a:grpSpLocks/>
          </p:cNvGrpSpPr>
          <p:nvPr/>
        </p:nvGrpSpPr>
        <p:grpSpPr bwMode="auto">
          <a:xfrm rot="-5400000">
            <a:off x="1295400" y="560388"/>
            <a:ext cx="914400" cy="1219200"/>
            <a:chOff x="1872" y="1584"/>
            <a:chExt cx="576" cy="864"/>
          </a:xfrm>
        </p:grpSpPr>
        <p:sp>
          <p:nvSpPr>
            <p:cNvPr id="58426" name="Rectangle 71"/>
            <p:cNvSpPr>
              <a:spLocks noChangeArrowheads="1"/>
            </p:cNvSpPr>
            <p:nvPr/>
          </p:nvSpPr>
          <p:spPr bwMode="auto">
            <a:xfrm>
              <a:off x="1872" y="1584"/>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8427" name="Rectangle 72"/>
            <p:cNvSpPr>
              <a:spLocks noChangeArrowheads="1"/>
            </p:cNvSpPr>
            <p:nvPr/>
          </p:nvSpPr>
          <p:spPr bwMode="auto">
            <a:xfrm>
              <a:off x="1872" y="1728"/>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8428" name="Rectangle 73"/>
            <p:cNvSpPr>
              <a:spLocks noChangeArrowheads="1"/>
            </p:cNvSpPr>
            <p:nvPr/>
          </p:nvSpPr>
          <p:spPr bwMode="auto">
            <a:xfrm>
              <a:off x="1872" y="1872"/>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8429" name="Rectangle 74"/>
            <p:cNvSpPr>
              <a:spLocks noChangeArrowheads="1"/>
            </p:cNvSpPr>
            <p:nvPr/>
          </p:nvSpPr>
          <p:spPr bwMode="auto">
            <a:xfrm>
              <a:off x="1872" y="2016"/>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8430" name="Rectangle 75"/>
            <p:cNvSpPr>
              <a:spLocks noChangeArrowheads="1"/>
            </p:cNvSpPr>
            <p:nvPr/>
          </p:nvSpPr>
          <p:spPr bwMode="auto">
            <a:xfrm>
              <a:off x="1872" y="2160"/>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8431" name="Rectangle 76"/>
            <p:cNvSpPr>
              <a:spLocks noChangeArrowheads="1"/>
            </p:cNvSpPr>
            <p:nvPr/>
          </p:nvSpPr>
          <p:spPr bwMode="auto">
            <a:xfrm>
              <a:off x="1872" y="2304"/>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sp>
        <p:nvSpPr>
          <p:cNvPr id="58403" name="Text Box 77"/>
          <p:cNvSpPr txBox="1">
            <a:spLocks noChangeArrowheads="1"/>
          </p:cNvSpPr>
          <p:nvPr/>
        </p:nvSpPr>
        <p:spPr bwMode="auto">
          <a:xfrm>
            <a:off x="6559550" y="4384675"/>
            <a:ext cx="104933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from </a:t>
            </a:r>
          </a:p>
          <a:p>
            <a:pPr algn="ctr">
              <a:lnSpc>
                <a:spcPct val="70000"/>
              </a:lnSpc>
              <a:spcBef>
                <a:spcPct val="0"/>
              </a:spcBef>
              <a:buClrTx/>
              <a:buSzTx/>
              <a:buFontTx/>
              <a:buNone/>
            </a:pPr>
            <a:r>
              <a:rPr lang="en-US" altLang="zh-CN" sz="1800" b="1">
                <a:latin typeface="Arial" panose="030F0702030302020204" pitchFamily="66" charset="0"/>
              </a:rPr>
              <a:t>Memory</a:t>
            </a:r>
          </a:p>
        </p:txBody>
      </p:sp>
      <p:sp>
        <p:nvSpPr>
          <p:cNvPr id="58404" name="Line 78"/>
          <p:cNvSpPr>
            <a:spLocks noChangeShapeType="1"/>
          </p:cNvSpPr>
          <p:nvPr/>
        </p:nvSpPr>
        <p:spPr bwMode="auto">
          <a:xfrm>
            <a:off x="7010400" y="4953000"/>
            <a:ext cx="0" cy="3810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05" name="Rectangle 79"/>
          <p:cNvSpPr>
            <a:spLocks noChangeArrowheads="1"/>
          </p:cNvSpPr>
          <p:nvPr/>
        </p:nvSpPr>
        <p:spPr bwMode="auto">
          <a:xfrm>
            <a:off x="6400800" y="5334000"/>
            <a:ext cx="1066800" cy="2540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70309020205020404" pitchFamily="49" charset="0"/>
              </a:rPr>
              <a:t>1</a:t>
            </a:r>
            <a:r>
              <a:rPr lang="en-US" altLang="zh-CN" sz="1800" b="1">
                <a:latin typeface="Arial" panose="02070309020205020404" pitchFamily="49" charset="0"/>
              </a:rPr>
              <a:t> 10+R2</a:t>
            </a:r>
          </a:p>
        </p:txBody>
      </p:sp>
      <p:sp>
        <p:nvSpPr>
          <p:cNvPr id="58406" name="Rectangle 80"/>
          <p:cNvSpPr>
            <a:spLocks noChangeArrowheads="1"/>
          </p:cNvSpPr>
          <p:nvPr/>
        </p:nvSpPr>
        <p:spPr bwMode="auto">
          <a:xfrm>
            <a:off x="6400800" y="5588000"/>
            <a:ext cx="1066800" cy="2540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8407" name="Text Box 81"/>
          <p:cNvSpPr txBox="1">
            <a:spLocks noChangeArrowheads="1"/>
          </p:cNvSpPr>
          <p:nvPr/>
        </p:nvSpPr>
        <p:spPr bwMode="auto">
          <a:xfrm>
            <a:off x="6248400" y="5029200"/>
            <a:ext cx="696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Dest</a:t>
            </a:r>
          </a:p>
        </p:txBody>
      </p:sp>
      <p:sp>
        <p:nvSpPr>
          <p:cNvPr id="58408" name="Text Box 82"/>
          <p:cNvSpPr txBox="1">
            <a:spLocks noChangeArrowheads="1"/>
          </p:cNvSpPr>
          <p:nvPr/>
        </p:nvSpPr>
        <p:spPr bwMode="auto">
          <a:xfrm>
            <a:off x="533400" y="1905000"/>
            <a:ext cx="2841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800" b="1">
                <a:latin typeface="Arial" panose="030F0702030302020204" pitchFamily="66" charset="0"/>
              </a:rPr>
              <a:t>Reorder Buffer</a:t>
            </a:r>
            <a:endParaRPr lang="en-US" altLang="zh-CN" sz="1800" b="1">
              <a:latin typeface="Comic Sans MS" panose="030F0702030302020204" pitchFamily="66" charset="0"/>
            </a:endParaRPr>
          </a:p>
        </p:txBody>
      </p:sp>
      <p:sp>
        <p:nvSpPr>
          <p:cNvPr id="58409" name="Text Box 83"/>
          <p:cNvSpPr txBox="1">
            <a:spLocks noChangeArrowheads="1"/>
          </p:cNvSpPr>
          <p:nvPr/>
        </p:nvSpPr>
        <p:spPr bwMode="auto">
          <a:xfrm>
            <a:off x="1600200" y="3581400"/>
            <a:ext cx="17827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800" b="1">
                <a:latin typeface="Arial" panose="030F0702030302020204" pitchFamily="66" charset="0"/>
              </a:rPr>
              <a:t>Registers</a:t>
            </a:r>
          </a:p>
        </p:txBody>
      </p:sp>
      <p:sp>
        <p:nvSpPr>
          <p:cNvPr id="58410" name="Line 84"/>
          <p:cNvSpPr>
            <a:spLocks noChangeShapeType="1"/>
          </p:cNvSpPr>
          <p:nvPr/>
        </p:nvSpPr>
        <p:spPr bwMode="auto">
          <a:xfrm flipH="1">
            <a:off x="7010400" y="6096000"/>
            <a:ext cx="0" cy="3810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11" name="Line 85"/>
          <p:cNvSpPr>
            <a:spLocks noChangeShapeType="1"/>
          </p:cNvSpPr>
          <p:nvPr/>
        </p:nvSpPr>
        <p:spPr bwMode="auto">
          <a:xfrm>
            <a:off x="2362200" y="1143000"/>
            <a:ext cx="1143000"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12" name="Rectangle 86"/>
          <p:cNvSpPr>
            <a:spLocks noChangeArrowheads="1"/>
          </p:cNvSpPr>
          <p:nvPr/>
        </p:nvSpPr>
        <p:spPr bwMode="auto">
          <a:xfrm>
            <a:off x="6400800" y="5562600"/>
            <a:ext cx="1066800" cy="2540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70309020205020404" pitchFamily="49" charset="0"/>
              </a:rPr>
              <a:t>5</a:t>
            </a:r>
            <a:r>
              <a:rPr lang="en-US" altLang="zh-CN" sz="1800" b="1">
                <a:latin typeface="Arial" panose="02070309020205020404" pitchFamily="49" charset="0"/>
              </a:rPr>
              <a:t>  0+R3</a:t>
            </a:r>
          </a:p>
        </p:txBody>
      </p:sp>
      <p:sp>
        <p:nvSpPr>
          <p:cNvPr id="58413" name="Rectangle 87"/>
          <p:cNvSpPr>
            <a:spLocks noChangeArrowheads="1"/>
          </p:cNvSpPr>
          <p:nvPr/>
        </p:nvSpPr>
        <p:spPr bwMode="auto">
          <a:xfrm>
            <a:off x="6400800" y="5791200"/>
            <a:ext cx="1066800" cy="2540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58414" name="Line 88"/>
          <p:cNvSpPr>
            <a:spLocks noChangeShapeType="1"/>
          </p:cNvSpPr>
          <p:nvPr/>
        </p:nvSpPr>
        <p:spPr bwMode="auto">
          <a:xfrm>
            <a:off x="6756400" y="5334000"/>
            <a:ext cx="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58415" name="Group 89"/>
          <p:cNvGrpSpPr>
            <a:grpSpLocks/>
          </p:cNvGrpSpPr>
          <p:nvPr/>
        </p:nvGrpSpPr>
        <p:grpSpPr bwMode="auto">
          <a:xfrm>
            <a:off x="304800" y="2209800"/>
            <a:ext cx="8534400" cy="4343400"/>
            <a:chOff x="192" y="1392"/>
            <a:chExt cx="5376" cy="2736"/>
          </a:xfrm>
        </p:grpSpPr>
        <p:sp>
          <p:nvSpPr>
            <p:cNvPr id="58416" name="Line 90"/>
            <p:cNvSpPr>
              <a:spLocks noChangeShapeType="1"/>
            </p:cNvSpPr>
            <p:nvPr/>
          </p:nvSpPr>
          <p:spPr bwMode="auto">
            <a:xfrm>
              <a:off x="192" y="4080"/>
              <a:ext cx="5376" cy="0"/>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17" name="Line 91"/>
            <p:cNvSpPr>
              <a:spLocks noChangeShapeType="1"/>
            </p:cNvSpPr>
            <p:nvPr/>
          </p:nvSpPr>
          <p:spPr bwMode="auto">
            <a:xfrm flipV="1">
              <a:off x="1584" y="3312"/>
              <a:ext cx="0" cy="768"/>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18" name="Line 92"/>
            <p:cNvSpPr>
              <a:spLocks noChangeShapeType="1"/>
            </p:cNvSpPr>
            <p:nvPr/>
          </p:nvSpPr>
          <p:spPr bwMode="auto">
            <a:xfrm flipV="1">
              <a:off x="3696" y="3264"/>
              <a:ext cx="0" cy="816"/>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19" name="Freeform 93"/>
            <p:cNvSpPr>
              <a:spLocks/>
            </p:cNvSpPr>
            <p:nvPr/>
          </p:nvSpPr>
          <p:spPr bwMode="auto">
            <a:xfrm>
              <a:off x="3120" y="2064"/>
              <a:ext cx="1296" cy="336"/>
            </a:xfrm>
            <a:custGeom>
              <a:avLst/>
              <a:gdLst>
                <a:gd name="T0" fmla="*/ 0 w 1296"/>
                <a:gd name="T1" fmla="*/ 0 h 480"/>
                <a:gd name="T2" fmla="*/ 1296 w 1296"/>
                <a:gd name="T3" fmla="*/ 0 h 480"/>
                <a:gd name="T4" fmla="*/ 1296 w 1296"/>
                <a:gd name="T5" fmla="*/ 115 h 480"/>
                <a:gd name="T6" fmla="*/ 0 60000 65536"/>
                <a:gd name="T7" fmla="*/ 0 60000 65536"/>
                <a:gd name="T8" fmla="*/ 0 60000 65536"/>
                <a:gd name="T9" fmla="*/ 0 w 1296"/>
                <a:gd name="T10" fmla="*/ 0 h 480"/>
                <a:gd name="T11" fmla="*/ 1296 w 1296"/>
                <a:gd name="T12" fmla="*/ 480 h 480"/>
              </a:gdLst>
              <a:ahLst/>
              <a:cxnLst>
                <a:cxn ang="T6">
                  <a:pos x="T0" y="T1"/>
                </a:cxn>
                <a:cxn ang="T7">
                  <a:pos x="T2" y="T3"/>
                </a:cxn>
                <a:cxn ang="T8">
                  <a:pos x="T4" y="T5"/>
                </a:cxn>
              </a:cxnLst>
              <a:rect l="T9" t="T10" r="T11" b="T12"/>
              <a:pathLst>
                <a:path w="1296" h="480">
                  <a:moveTo>
                    <a:pt x="0" y="0"/>
                  </a:moveTo>
                  <a:lnTo>
                    <a:pt x="1296" y="0"/>
                  </a:lnTo>
                  <a:lnTo>
                    <a:pt x="1296" y="480"/>
                  </a:lnTo>
                </a:path>
              </a:pathLst>
            </a:custGeom>
            <a:noFill/>
            <a:ln w="762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8420" name="Line 94"/>
            <p:cNvSpPr>
              <a:spLocks noChangeShapeType="1"/>
            </p:cNvSpPr>
            <p:nvPr/>
          </p:nvSpPr>
          <p:spPr bwMode="auto">
            <a:xfrm>
              <a:off x="3120" y="1968"/>
              <a:ext cx="0" cy="240"/>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21" name="Freeform 95"/>
            <p:cNvSpPr>
              <a:spLocks/>
            </p:cNvSpPr>
            <p:nvPr/>
          </p:nvSpPr>
          <p:spPr bwMode="auto">
            <a:xfrm>
              <a:off x="4704" y="1392"/>
              <a:ext cx="384" cy="2688"/>
            </a:xfrm>
            <a:custGeom>
              <a:avLst/>
              <a:gdLst>
                <a:gd name="T0" fmla="*/ 114 w 576"/>
                <a:gd name="T1" fmla="*/ 2298 h 2832"/>
                <a:gd name="T2" fmla="*/ 114 w 576"/>
                <a:gd name="T3" fmla="*/ 0 h 2832"/>
                <a:gd name="T4" fmla="*/ 0 w 576"/>
                <a:gd name="T5" fmla="*/ 0 h 2832"/>
                <a:gd name="T6" fmla="*/ 0 60000 65536"/>
                <a:gd name="T7" fmla="*/ 0 60000 65536"/>
                <a:gd name="T8" fmla="*/ 0 60000 65536"/>
                <a:gd name="T9" fmla="*/ 0 w 576"/>
                <a:gd name="T10" fmla="*/ 0 h 2832"/>
                <a:gd name="T11" fmla="*/ 576 w 576"/>
                <a:gd name="T12" fmla="*/ 2832 h 2832"/>
              </a:gdLst>
              <a:ahLst/>
              <a:cxnLst>
                <a:cxn ang="T6">
                  <a:pos x="T0" y="T1"/>
                </a:cxn>
                <a:cxn ang="T7">
                  <a:pos x="T2" y="T3"/>
                </a:cxn>
                <a:cxn ang="T8">
                  <a:pos x="T4" y="T5"/>
                </a:cxn>
              </a:cxnLst>
              <a:rect l="T9" t="T10" r="T11" b="T12"/>
              <a:pathLst>
                <a:path w="576" h="2832">
                  <a:moveTo>
                    <a:pt x="576" y="2832"/>
                  </a:moveTo>
                  <a:lnTo>
                    <a:pt x="576" y="0"/>
                  </a:lnTo>
                  <a:lnTo>
                    <a:pt x="0" y="0"/>
                  </a:lnTo>
                </a:path>
              </a:pathLst>
            </a:custGeom>
            <a:noFill/>
            <a:ln w="762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8422" name="Line 96"/>
            <p:cNvSpPr>
              <a:spLocks noChangeShapeType="1"/>
            </p:cNvSpPr>
            <p:nvPr/>
          </p:nvSpPr>
          <p:spPr bwMode="auto">
            <a:xfrm flipH="1">
              <a:off x="3120" y="3840"/>
              <a:ext cx="0" cy="288"/>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23" name="Line 97"/>
            <p:cNvSpPr>
              <a:spLocks noChangeShapeType="1"/>
            </p:cNvSpPr>
            <p:nvPr/>
          </p:nvSpPr>
          <p:spPr bwMode="auto">
            <a:xfrm flipH="1">
              <a:off x="1081" y="3837"/>
              <a:ext cx="5" cy="253"/>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24" name="Line 98"/>
            <p:cNvSpPr>
              <a:spLocks noChangeShapeType="1"/>
            </p:cNvSpPr>
            <p:nvPr/>
          </p:nvSpPr>
          <p:spPr bwMode="auto">
            <a:xfrm>
              <a:off x="4416" y="3120"/>
              <a:ext cx="0" cy="240"/>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425" name="Line 99"/>
            <p:cNvSpPr>
              <a:spLocks noChangeShapeType="1"/>
            </p:cNvSpPr>
            <p:nvPr/>
          </p:nvSpPr>
          <p:spPr bwMode="auto">
            <a:xfrm flipH="1">
              <a:off x="4416" y="3840"/>
              <a:ext cx="0" cy="240"/>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Tree>
    <p:extLst>
      <p:ext uri="{BB962C8B-B14F-4D97-AF65-F5344CB8AC3E}">
        <p14:creationId xmlns:p14="http://schemas.microsoft.com/office/powerpoint/2010/main" val="3381386910"/>
      </p:ext>
    </p:extLst>
  </p:cSld>
  <p:clrMapOvr>
    <a:masterClrMapping/>
  </p:clrMapOvr>
  <p:transition spd="slow">
    <p:pull dir="ru"/>
  </p:transition>
</p:sld>
</file>

<file path=ppt/slides/slide6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0418" name="Rectangle 10"/>
          <p:cNvSpPr>
            <a:spLocks noGrp="1" noRot="1" noChangeArrowheads="1"/>
          </p:cNvSpPr>
          <p:nvPr>
            <p:ph type="title"/>
          </p:nvPr>
        </p:nvSpPr>
        <p:spPr>
          <a:xfrm>
            <a:off x="1476375" y="0"/>
            <a:ext cx="6924675" cy="762000"/>
          </a:xfrm>
          <a:noFill/>
        </p:spPr>
        <p:txBody>
          <a:bodyPr lIns="90487" tIns="44450" rIns="90487" bIns="44450"/>
          <a:lstStyle/>
          <a:p>
            <a:pPr eaLnBrk="1" hangingPunct="1"/>
            <a:r>
              <a:rPr lang="en-US" altLang="zh-CN" sz="3600">
                <a:latin typeface="Arial"/>
              </a:rPr>
              <a:t>Tomasulo With Reorder buffer:</a:t>
            </a:r>
          </a:p>
        </p:txBody>
      </p:sp>
      <p:grpSp>
        <p:nvGrpSpPr>
          <p:cNvPr id="60419" name="Group 2"/>
          <p:cNvGrpSpPr>
            <a:grpSpLocks/>
          </p:cNvGrpSpPr>
          <p:nvPr/>
        </p:nvGrpSpPr>
        <p:grpSpPr bwMode="auto">
          <a:xfrm>
            <a:off x="3505200" y="4800600"/>
            <a:ext cx="2514600" cy="406400"/>
            <a:chOff x="2064" y="2928"/>
            <a:chExt cx="1584" cy="256"/>
          </a:xfrm>
        </p:grpSpPr>
        <p:sp>
          <p:nvSpPr>
            <p:cNvPr id="60513" name="Rectangle 3"/>
            <p:cNvSpPr>
              <a:spLocks noChangeArrowheads="1"/>
            </p:cNvSpPr>
            <p:nvPr/>
          </p:nvSpPr>
          <p:spPr bwMode="auto">
            <a:xfrm>
              <a:off x="2064" y="2928"/>
              <a:ext cx="1584"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70309020205020404" pitchFamily="49" charset="0"/>
                </a:rPr>
                <a:t>3</a:t>
              </a:r>
              <a:r>
                <a:rPr lang="en-US" altLang="zh-CN" sz="1800" b="1">
                  <a:latin typeface="Arial" panose="02070309020205020404" pitchFamily="49" charset="0"/>
                </a:rPr>
                <a:t> DIVD </a:t>
              </a:r>
              <a:r>
                <a:rPr lang="en-US" altLang="zh-CN" sz="1800" b="1">
                  <a:solidFill>
                    <a:srgbClr val="FF0000"/>
                  </a:solidFill>
                  <a:latin typeface="Arial" panose="02070309020205020404" pitchFamily="49" charset="0"/>
                </a:rPr>
                <a:t>ROB2</a:t>
              </a:r>
              <a:r>
                <a:rPr lang="en-US" altLang="zh-CN" sz="1800" b="1">
                  <a:latin typeface="Arial" panose="02070309020205020404" pitchFamily="49" charset="0"/>
                </a:rPr>
                <a:t>,R(F6)</a:t>
              </a:r>
            </a:p>
          </p:txBody>
        </p:sp>
        <p:sp>
          <p:nvSpPr>
            <p:cNvPr id="60514" name="Rectangle 4"/>
            <p:cNvSpPr>
              <a:spLocks noChangeArrowheads="1"/>
            </p:cNvSpPr>
            <p:nvPr/>
          </p:nvSpPr>
          <p:spPr bwMode="auto">
            <a:xfrm>
              <a:off x="2064" y="3056"/>
              <a:ext cx="1584"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0515" name="Rectangle 5"/>
            <p:cNvSpPr>
              <a:spLocks noChangeArrowheads="1"/>
            </p:cNvSpPr>
            <p:nvPr/>
          </p:nvSpPr>
          <p:spPr bwMode="auto">
            <a:xfrm>
              <a:off x="2283" y="2928"/>
              <a:ext cx="425"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sp>
        <p:nvSpPr>
          <p:cNvPr id="60420" name="Rectangle 6"/>
          <p:cNvSpPr>
            <a:spLocks noChangeArrowheads="1"/>
          </p:cNvSpPr>
          <p:nvPr/>
        </p:nvSpPr>
        <p:spPr bwMode="auto">
          <a:xfrm>
            <a:off x="304800" y="4648200"/>
            <a:ext cx="2590800" cy="2032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70309020205020404" pitchFamily="49" charset="0"/>
              </a:rPr>
              <a:t>2</a:t>
            </a:r>
            <a:r>
              <a:rPr lang="en-US" altLang="zh-CN" sz="1800" b="1">
                <a:latin typeface="Arial" panose="02070309020205020404" pitchFamily="49" charset="0"/>
              </a:rPr>
              <a:t> ADDD R(F4),</a:t>
            </a:r>
            <a:r>
              <a:rPr lang="en-US" altLang="zh-CN" sz="1800" b="1">
                <a:solidFill>
                  <a:srgbClr val="FF0000"/>
                </a:solidFill>
                <a:latin typeface="Arial" panose="02070309020205020404" pitchFamily="49" charset="0"/>
              </a:rPr>
              <a:t>ROB1</a:t>
            </a:r>
          </a:p>
        </p:txBody>
      </p:sp>
      <p:sp>
        <p:nvSpPr>
          <p:cNvPr id="60421" name="Rectangle 7"/>
          <p:cNvSpPr>
            <a:spLocks noChangeArrowheads="1"/>
          </p:cNvSpPr>
          <p:nvPr/>
        </p:nvSpPr>
        <p:spPr bwMode="auto">
          <a:xfrm>
            <a:off x="304800" y="4851400"/>
            <a:ext cx="2590800" cy="2032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70309020205020404" pitchFamily="49" charset="0"/>
              </a:rPr>
              <a:t>6</a:t>
            </a:r>
            <a:r>
              <a:rPr lang="en-US" altLang="zh-CN" sz="1800" b="1">
                <a:latin typeface="Arial" panose="02070309020205020404" pitchFamily="49" charset="0"/>
              </a:rPr>
              <a:t> ADDD </a:t>
            </a:r>
            <a:r>
              <a:rPr lang="en-US" altLang="zh-CN" sz="1800" b="1">
                <a:solidFill>
                  <a:srgbClr val="FF0000"/>
                </a:solidFill>
                <a:latin typeface="Arial" panose="02070309020205020404" pitchFamily="49" charset="0"/>
              </a:rPr>
              <a:t>ROB5</a:t>
            </a:r>
            <a:r>
              <a:rPr lang="en-US" altLang="zh-CN" sz="1800" b="1">
                <a:solidFill>
                  <a:schemeClr val="hlink"/>
                </a:solidFill>
                <a:latin typeface="Arial" panose="02070309020205020404" pitchFamily="49" charset="0"/>
              </a:rPr>
              <a:t>, </a:t>
            </a:r>
            <a:r>
              <a:rPr lang="en-US" altLang="zh-CN" sz="1800" b="1">
                <a:latin typeface="Arial" panose="02070309020205020404" pitchFamily="49" charset="0"/>
              </a:rPr>
              <a:t>R(F6)</a:t>
            </a:r>
          </a:p>
        </p:txBody>
      </p:sp>
      <p:sp>
        <p:nvSpPr>
          <p:cNvPr id="60422" name="Rectangle 8"/>
          <p:cNvSpPr>
            <a:spLocks noChangeArrowheads="1"/>
          </p:cNvSpPr>
          <p:nvPr/>
        </p:nvSpPr>
        <p:spPr bwMode="auto">
          <a:xfrm>
            <a:off x="304800" y="5054600"/>
            <a:ext cx="2590800" cy="2032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0423" name="Rectangle 9"/>
          <p:cNvSpPr>
            <a:spLocks noChangeArrowheads="1"/>
          </p:cNvSpPr>
          <p:nvPr/>
        </p:nvSpPr>
        <p:spPr bwMode="auto">
          <a:xfrm>
            <a:off x="661988" y="4648200"/>
            <a:ext cx="633412" cy="609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0424" name="Line 11"/>
          <p:cNvSpPr>
            <a:spLocks noChangeShapeType="1"/>
          </p:cNvSpPr>
          <p:nvPr/>
        </p:nvSpPr>
        <p:spPr bwMode="auto">
          <a:xfrm>
            <a:off x="304800" y="6477000"/>
            <a:ext cx="85344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25" name="Text Box 12"/>
          <p:cNvSpPr txBox="1">
            <a:spLocks noChangeArrowheads="1"/>
          </p:cNvSpPr>
          <p:nvPr/>
        </p:nvSpPr>
        <p:spPr bwMode="auto">
          <a:xfrm>
            <a:off x="6526213" y="3743325"/>
            <a:ext cx="1049337"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To</a:t>
            </a:r>
          </a:p>
          <a:p>
            <a:pPr algn="ctr">
              <a:lnSpc>
                <a:spcPct val="70000"/>
              </a:lnSpc>
              <a:spcBef>
                <a:spcPct val="0"/>
              </a:spcBef>
              <a:buClrTx/>
              <a:buSzTx/>
              <a:buFontTx/>
              <a:buNone/>
            </a:pPr>
            <a:r>
              <a:rPr lang="en-US" altLang="zh-CN" sz="1800" b="1">
                <a:latin typeface="Arial" panose="030F0702030302020204" pitchFamily="66" charset="0"/>
              </a:rPr>
              <a:t>Memory</a:t>
            </a:r>
          </a:p>
        </p:txBody>
      </p:sp>
      <p:sp>
        <p:nvSpPr>
          <p:cNvPr id="60426" name="Rectangle 13"/>
          <p:cNvSpPr>
            <a:spLocks noChangeArrowheads="1"/>
          </p:cNvSpPr>
          <p:nvPr/>
        </p:nvSpPr>
        <p:spPr bwMode="auto">
          <a:xfrm>
            <a:off x="1181100" y="5791200"/>
            <a:ext cx="1066800" cy="304800"/>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FP adders</a:t>
            </a:r>
          </a:p>
        </p:txBody>
      </p:sp>
      <p:sp>
        <p:nvSpPr>
          <p:cNvPr id="60427" name="Rectangle 14"/>
          <p:cNvSpPr>
            <a:spLocks noChangeArrowheads="1"/>
          </p:cNvSpPr>
          <p:nvPr/>
        </p:nvSpPr>
        <p:spPr bwMode="auto">
          <a:xfrm>
            <a:off x="4252913" y="5791200"/>
            <a:ext cx="1447800" cy="304800"/>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FP multipliers</a:t>
            </a:r>
          </a:p>
        </p:txBody>
      </p:sp>
      <p:sp>
        <p:nvSpPr>
          <p:cNvPr id="60428" name="Line 15"/>
          <p:cNvSpPr>
            <a:spLocks noChangeShapeType="1"/>
          </p:cNvSpPr>
          <p:nvPr/>
        </p:nvSpPr>
        <p:spPr bwMode="auto">
          <a:xfrm>
            <a:off x="1357313" y="52578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29" name="Line 16"/>
          <p:cNvSpPr>
            <a:spLocks noChangeShapeType="1"/>
          </p:cNvSpPr>
          <p:nvPr/>
        </p:nvSpPr>
        <p:spPr bwMode="auto">
          <a:xfrm>
            <a:off x="2043113" y="52578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0" name="Line 17"/>
          <p:cNvSpPr>
            <a:spLocks noChangeShapeType="1"/>
          </p:cNvSpPr>
          <p:nvPr/>
        </p:nvSpPr>
        <p:spPr bwMode="auto">
          <a:xfrm>
            <a:off x="4481513" y="5181600"/>
            <a:ext cx="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1" name="Line 18"/>
          <p:cNvSpPr>
            <a:spLocks noChangeShapeType="1"/>
          </p:cNvSpPr>
          <p:nvPr/>
        </p:nvSpPr>
        <p:spPr bwMode="auto">
          <a:xfrm>
            <a:off x="5395913" y="5181600"/>
            <a:ext cx="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2" name="Text Box 19"/>
          <p:cNvSpPr txBox="1">
            <a:spLocks noChangeArrowheads="1"/>
          </p:cNvSpPr>
          <p:nvPr/>
        </p:nvSpPr>
        <p:spPr bwMode="auto">
          <a:xfrm>
            <a:off x="2655888" y="5284788"/>
            <a:ext cx="1555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Reservation </a:t>
            </a:r>
          </a:p>
          <a:p>
            <a:pPr algn="ctr">
              <a:spcBef>
                <a:spcPct val="0"/>
              </a:spcBef>
              <a:buClrTx/>
              <a:buSzTx/>
              <a:buFontTx/>
              <a:buNone/>
            </a:pPr>
            <a:r>
              <a:rPr lang="en-US" altLang="zh-CN" sz="1800" b="1">
                <a:latin typeface="Arial" panose="030F0702030302020204" pitchFamily="66" charset="0"/>
              </a:rPr>
              <a:t>Stations</a:t>
            </a:r>
          </a:p>
        </p:txBody>
      </p:sp>
      <p:sp>
        <p:nvSpPr>
          <p:cNvPr id="60433" name="Line 20"/>
          <p:cNvSpPr>
            <a:spLocks noChangeShapeType="1"/>
          </p:cNvSpPr>
          <p:nvPr/>
        </p:nvSpPr>
        <p:spPr bwMode="auto">
          <a:xfrm flipV="1">
            <a:off x="2514600" y="5257800"/>
            <a:ext cx="0" cy="12192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4" name="Line 21"/>
          <p:cNvSpPr>
            <a:spLocks noChangeShapeType="1"/>
          </p:cNvSpPr>
          <p:nvPr/>
        </p:nvSpPr>
        <p:spPr bwMode="auto">
          <a:xfrm flipV="1">
            <a:off x="5867400" y="5181600"/>
            <a:ext cx="0" cy="12954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5" name="Text Box 22"/>
          <p:cNvSpPr txBox="1">
            <a:spLocks noChangeArrowheads="1"/>
          </p:cNvSpPr>
          <p:nvPr/>
        </p:nvSpPr>
        <p:spPr bwMode="auto">
          <a:xfrm>
            <a:off x="228600" y="914400"/>
            <a:ext cx="8794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FP Op</a:t>
            </a:r>
          </a:p>
          <a:p>
            <a:pPr algn="ctr">
              <a:spcBef>
                <a:spcPct val="0"/>
              </a:spcBef>
              <a:buClrTx/>
              <a:buSzTx/>
              <a:buFontTx/>
              <a:buNone/>
            </a:pPr>
            <a:r>
              <a:rPr lang="en-US" altLang="zh-CN" sz="1800" b="1">
                <a:latin typeface="Arial" panose="030F0702030302020204" pitchFamily="66" charset="0"/>
              </a:rPr>
              <a:t>Queue</a:t>
            </a:r>
          </a:p>
        </p:txBody>
      </p:sp>
      <p:grpSp>
        <p:nvGrpSpPr>
          <p:cNvPr id="60436" name="Group 23"/>
          <p:cNvGrpSpPr>
            <a:grpSpLocks/>
          </p:cNvGrpSpPr>
          <p:nvPr/>
        </p:nvGrpSpPr>
        <p:grpSpPr bwMode="auto">
          <a:xfrm>
            <a:off x="3505200" y="3505200"/>
            <a:ext cx="2209800" cy="812800"/>
            <a:chOff x="3456" y="1200"/>
            <a:chExt cx="1392" cy="512"/>
          </a:xfrm>
        </p:grpSpPr>
        <p:sp>
          <p:nvSpPr>
            <p:cNvPr id="60509" name="Rectangle 24"/>
            <p:cNvSpPr>
              <a:spLocks noChangeArrowheads="1"/>
            </p:cNvSpPr>
            <p:nvPr/>
          </p:nvSpPr>
          <p:spPr bwMode="auto">
            <a:xfrm>
              <a:off x="3456" y="1200"/>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0510" name="Rectangle 25"/>
            <p:cNvSpPr>
              <a:spLocks noChangeArrowheads="1"/>
            </p:cNvSpPr>
            <p:nvPr/>
          </p:nvSpPr>
          <p:spPr bwMode="auto">
            <a:xfrm>
              <a:off x="3456" y="1328"/>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0511" name="Rectangle 26"/>
            <p:cNvSpPr>
              <a:spLocks noChangeArrowheads="1"/>
            </p:cNvSpPr>
            <p:nvPr/>
          </p:nvSpPr>
          <p:spPr bwMode="auto">
            <a:xfrm>
              <a:off x="3456" y="1456"/>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0512" name="Rectangle 27"/>
            <p:cNvSpPr>
              <a:spLocks noChangeArrowheads="1"/>
            </p:cNvSpPr>
            <p:nvPr/>
          </p:nvSpPr>
          <p:spPr bwMode="auto">
            <a:xfrm>
              <a:off x="3456" y="1584"/>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sp>
        <p:nvSpPr>
          <p:cNvPr id="60437" name="Freeform 28"/>
          <p:cNvSpPr>
            <a:spLocks/>
          </p:cNvSpPr>
          <p:nvPr/>
        </p:nvSpPr>
        <p:spPr bwMode="auto">
          <a:xfrm>
            <a:off x="4953000" y="3276600"/>
            <a:ext cx="2057400" cy="533400"/>
          </a:xfrm>
          <a:custGeom>
            <a:avLst/>
            <a:gdLst>
              <a:gd name="T0" fmla="*/ 0 w 1296"/>
              <a:gd name="T1" fmla="*/ 0 h 480"/>
              <a:gd name="T2" fmla="*/ 2147483646 w 1296"/>
              <a:gd name="T3" fmla="*/ 0 h 480"/>
              <a:gd name="T4" fmla="*/ 2147483646 w 1296"/>
              <a:gd name="T5" fmla="*/ 2147483646 h 480"/>
              <a:gd name="T6" fmla="*/ 0 60000 65536"/>
              <a:gd name="T7" fmla="*/ 0 60000 65536"/>
              <a:gd name="T8" fmla="*/ 0 60000 65536"/>
              <a:gd name="T9" fmla="*/ 0 w 1296"/>
              <a:gd name="T10" fmla="*/ 0 h 480"/>
              <a:gd name="T11" fmla="*/ 1296 w 1296"/>
              <a:gd name="T12" fmla="*/ 480 h 480"/>
            </a:gdLst>
            <a:ahLst/>
            <a:cxnLst>
              <a:cxn ang="T6">
                <a:pos x="T0" y="T1"/>
              </a:cxn>
              <a:cxn ang="T7">
                <a:pos x="T2" y="T3"/>
              </a:cxn>
              <a:cxn ang="T8">
                <a:pos x="T4" y="T5"/>
              </a:cxn>
            </a:cxnLst>
            <a:rect l="T9" t="T10" r="T11" b="T12"/>
            <a:pathLst>
              <a:path w="1296" h="480">
                <a:moveTo>
                  <a:pt x="0" y="0"/>
                </a:moveTo>
                <a:lnTo>
                  <a:pt x="1296" y="0"/>
                </a:lnTo>
                <a:lnTo>
                  <a:pt x="1296" y="480"/>
                </a:lnTo>
              </a:path>
            </a:pathLst>
          </a:custGeom>
          <a:noFill/>
          <a:ln w="76200">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0438" name="Text Box 29"/>
          <p:cNvSpPr txBox="1">
            <a:spLocks noChangeArrowheads="1"/>
          </p:cNvSpPr>
          <p:nvPr/>
        </p:nvSpPr>
        <p:spPr bwMode="auto">
          <a:xfrm>
            <a:off x="7391400" y="990600"/>
            <a:ext cx="660400" cy="219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lnSpc>
                <a:spcPct val="90000"/>
              </a:lnSpc>
              <a:spcBef>
                <a:spcPct val="0"/>
              </a:spcBef>
              <a:buClrTx/>
              <a:buSzTx/>
              <a:buFontTx/>
              <a:buNone/>
            </a:pPr>
            <a:r>
              <a:rPr lang="en-US" altLang="zh-CN" sz="1400" b="1">
                <a:solidFill>
                  <a:srgbClr val="FF0000"/>
                </a:solidFill>
                <a:latin typeface="Arial" panose="030F0702030302020204" pitchFamily="66" charset="0"/>
              </a:rPr>
              <a:t>ROB7</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ROB6</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ROB5</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ROB4</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ROB3</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ROB2</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ROB1</a:t>
            </a:r>
          </a:p>
        </p:txBody>
      </p:sp>
      <p:grpSp>
        <p:nvGrpSpPr>
          <p:cNvPr id="60439" name="Group 30"/>
          <p:cNvGrpSpPr>
            <a:grpSpLocks/>
          </p:cNvGrpSpPr>
          <p:nvPr/>
        </p:nvGrpSpPr>
        <p:grpSpPr bwMode="auto">
          <a:xfrm>
            <a:off x="3505200" y="990600"/>
            <a:ext cx="3886200" cy="2133600"/>
            <a:chOff x="2208" y="624"/>
            <a:chExt cx="2448" cy="1344"/>
          </a:xfrm>
        </p:grpSpPr>
        <p:grpSp>
          <p:nvGrpSpPr>
            <p:cNvPr id="60480" name="Group 31"/>
            <p:cNvGrpSpPr>
              <a:grpSpLocks/>
            </p:cNvGrpSpPr>
            <p:nvPr/>
          </p:nvGrpSpPr>
          <p:grpSpPr bwMode="auto">
            <a:xfrm>
              <a:off x="2208" y="624"/>
              <a:ext cx="2448" cy="768"/>
              <a:chOff x="2208" y="576"/>
              <a:chExt cx="2448" cy="768"/>
            </a:xfrm>
          </p:grpSpPr>
          <p:sp>
            <p:nvSpPr>
              <p:cNvPr id="60493" name="Rectangle 32"/>
              <p:cNvSpPr>
                <a:spLocks noChangeArrowheads="1"/>
              </p:cNvSpPr>
              <p:nvPr/>
            </p:nvSpPr>
            <p:spPr bwMode="auto">
              <a:xfrm>
                <a:off x="2208" y="576"/>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Courier New" panose="02070309020205020404" pitchFamily="49" charset="0"/>
                  </a:rPr>
                  <a:t>--</a:t>
                </a:r>
              </a:p>
            </p:txBody>
          </p:sp>
          <p:sp>
            <p:nvSpPr>
              <p:cNvPr id="60494" name="Rectangle 33"/>
              <p:cNvSpPr>
                <a:spLocks noChangeArrowheads="1"/>
              </p:cNvSpPr>
              <p:nvPr/>
            </p:nvSpPr>
            <p:spPr bwMode="auto">
              <a:xfrm>
                <a:off x="2208" y="768"/>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Courier New" panose="02070309020205020404" pitchFamily="49" charset="0"/>
                  </a:rPr>
                  <a:t>F0</a:t>
                </a:r>
              </a:p>
            </p:txBody>
          </p:sp>
          <p:sp>
            <p:nvSpPr>
              <p:cNvPr id="60495" name="Rectangle 34"/>
              <p:cNvSpPr>
                <a:spLocks noChangeArrowheads="1"/>
              </p:cNvSpPr>
              <p:nvPr/>
            </p:nvSpPr>
            <p:spPr bwMode="auto">
              <a:xfrm>
                <a:off x="2448" y="576"/>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solidFill>
                      <a:srgbClr val="FF0000"/>
                    </a:solidFill>
                    <a:latin typeface="Courier New" panose="02070309020205020404" pitchFamily="49" charset="0"/>
                  </a:rPr>
                  <a:t>ROB5</a:t>
                </a:r>
              </a:p>
            </p:txBody>
          </p:sp>
          <p:sp>
            <p:nvSpPr>
              <p:cNvPr id="60496" name="Rectangle 35"/>
              <p:cNvSpPr>
                <a:spLocks noChangeArrowheads="1"/>
              </p:cNvSpPr>
              <p:nvPr/>
            </p:nvSpPr>
            <p:spPr bwMode="auto">
              <a:xfrm>
                <a:off x="2448" y="768"/>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Courier New" panose="02070309020205020404" pitchFamily="49" charset="0"/>
                  </a:rPr>
                  <a:t> </a:t>
                </a:r>
              </a:p>
            </p:txBody>
          </p:sp>
          <p:sp>
            <p:nvSpPr>
              <p:cNvPr id="60497" name="Rectangle 36"/>
              <p:cNvSpPr>
                <a:spLocks noChangeArrowheads="1"/>
              </p:cNvSpPr>
              <p:nvPr/>
            </p:nvSpPr>
            <p:spPr bwMode="auto">
              <a:xfrm>
                <a:off x="3072" y="576"/>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dirty="0">
                    <a:latin typeface="Courier New" panose="02070309020205020404" pitchFamily="49" charset="0"/>
                  </a:rPr>
                  <a:t>ST 0(R3),F4</a:t>
                </a:r>
              </a:p>
            </p:txBody>
          </p:sp>
          <p:sp>
            <p:nvSpPr>
              <p:cNvPr id="60498" name="Rectangle 37"/>
              <p:cNvSpPr>
                <a:spLocks noChangeArrowheads="1"/>
              </p:cNvSpPr>
              <p:nvPr/>
            </p:nvSpPr>
            <p:spPr bwMode="auto">
              <a:xfrm>
                <a:off x="3072" y="768"/>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Courier New" panose="02070309020205020404" pitchFamily="49" charset="0"/>
                  </a:rPr>
                  <a:t>ADDD F0,F4,F6</a:t>
                </a:r>
              </a:p>
            </p:txBody>
          </p:sp>
          <p:sp>
            <p:nvSpPr>
              <p:cNvPr id="60499" name="Rectangle 38"/>
              <p:cNvSpPr>
                <a:spLocks noChangeArrowheads="1"/>
              </p:cNvSpPr>
              <p:nvPr/>
            </p:nvSpPr>
            <p:spPr bwMode="auto">
              <a:xfrm>
                <a:off x="4416" y="576"/>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Courier New" panose="02070309020205020404" pitchFamily="49" charset="0"/>
                  </a:rPr>
                  <a:t>N</a:t>
                </a:r>
              </a:p>
            </p:txBody>
          </p:sp>
          <p:sp>
            <p:nvSpPr>
              <p:cNvPr id="60500" name="Rectangle 39"/>
              <p:cNvSpPr>
                <a:spLocks noChangeArrowheads="1"/>
              </p:cNvSpPr>
              <p:nvPr/>
            </p:nvSpPr>
            <p:spPr bwMode="auto">
              <a:xfrm>
                <a:off x="4416" y="768"/>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Courier New" panose="02070309020205020404" pitchFamily="49" charset="0"/>
                  </a:rPr>
                  <a:t>N</a:t>
                </a:r>
              </a:p>
            </p:txBody>
          </p:sp>
          <p:sp>
            <p:nvSpPr>
              <p:cNvPr id="60501" name="Rectangle 40"/>
              <p:cNvSpPr>
                <a:spLocks noChangeArrowheads="1"/>
              </p:cNvSpPr>
              <p:nvPr/>
            </p:nvSpPr>
            <p:spPr bwMode="auto">
              <a:xfrm>
                <a:off x="2208" y="960"/>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Courier New" panose="02070309020205020404" pitchFamily="49" charset="0"/>
                  </a:rPr>
                  <a:t>F4</a:t>
                </a:r>
              </a:p>
            </p:txBody>
          </p:sp>
          <p:sp>
            <p:nvSpPr>
              <p:cNvPr id="60502" name="Rectangle 41"/>
              <p:cNvSpPr>
                <a:spLocks noChangeArrowheads="1"/>
              </p:cNvSpPr>
              <p:nvPr/>
            </p:nvSpPr>
            <p:spPr bwMode="auto">
              <a:xfrm>
                <a:off x="2448" y="960"/>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60503" name="Rectangle 42"/>
              <p:cNvSpPr>
                <a:spLocks noChangeArrowheads="1"/>
              </p:cNvSpPr>
              <p:nvPr/>
            </p:nvSpPr>
            <p:spPr bwMode="auto">
              <a:xfrm>
                <a:off x="3072" y="960"/>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Courier New" panose="02070309020205020404" pitchFamily="49" charset="0"/>
                  </a:rPr>
                  <a:t>LD F4,0(R3)</a:t>
                </a:r>
              </a:p>
            </p:txBody>
          </p:sp>
          <p:sp>
            <p:nvSpPr>
              <p:cNvPr id="60504" name="Rectangle 43"/>
              <p:cNvSpPr>
                <a:spLocks noChangeArrowheads="1"/>
              </p:cNvSpPr>
              <p:nvPr/>
            </p:nvSpPr>
            <p:spPr bwMode="auto">
              <a:xfrm>
                <a:off x="4416" y="960"/>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Courier New" panose="02070309020205020404" pitchFamily="49" charset="0"/>
                  </a:rPr>
                  <a:t>N</a:t>
                </a:r>
              </a:p>
            </p:txBody>
          </p:sp>
          <p:sp>
            <p:nvSpPr>
              <p:cNvPr id="60505" name="Rectangle 44"/>
              <p:cNvSpPr>
                <a:spLocks noChangeArrowheads="1"/>
              </p:cNvSpPr>
              <p:nvPr/>
            </p:nvSpPr>
            <p:spPr bwMode="auto">
              <a:xfrm>
                <a:off x="2208" y="1152"/>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Courier New" panose="02070309020205020404" pitchFamily="49" charset="0"/>
                  </a:rPr>
                  <a:t>--</a:t>
                </a:r>
              </a:p>
            </p:txBody>
          </p:sp>
          <p:sp>
            <p:nvSpPr>
              <p:cNvPr id="60506" name="Rectangle 45"/>
              <p:cNvSpPr>
                <a:spLocks noChangeArrowheads="1"/>
              </p:cNvSpPr>
              <p:nvPr/>
            </p:nvSpPr>
            <p:spPr bwMode="auto">
              <a:xfrm>
                <a:off x="2448" y="1152"/>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60507" name="Rectangle 46"/>
              <p:cNvSpPr>
                <a:spLocks noChangeArrowheads="1"/>
              </p:cNvSpPr>
              <p:nvPr/>
            </p:nvSpPr>
            <p:spPr bwMode="auto">
              <a:xfrm>
                <a:off x="3072" y="1152"/>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Courier New" panose="02070309020205020404" pitchFamily="49" charset="0"/>
                  </a:rPr>
                  <a:t>BNE F2,&lt;…&gt;</a:t>
                </a:r>
              </a:p>
            </p:txBody>
          </p:sp>
          <p:sp>
            <p:nvSpPr>
              <p:cNvPr id="60508" name="Rectangle 47"/>
              <p:cNvSpPr>
                <a:spLocks noChangeArrowheads="1"/>
              </p:cNvSpPr>
              <p:nvPr/>
            </p:nvSpPr>
            <p:spPr bwMode="auto">
              <a:xfrm>
                <a:off x="4416" y="1152"/>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Courier New" panose="02070309020205020404" pitchFamily="49" charset="0"/>
                  </a:rPr>
                  <a:t>N</a:t>
                </a:r>
              </a:p>
            </p:txBody>
          </p:sp>
        </p:grpSp>
        <p:sp>
          <p:nvSpPr>
            <p:cNvPr id="60481" name="Rectangle 48"/>
            <p:cNvSpPr>
              <a:spLocks noChangeArrowheads="1"/>
            </p:cNvSpPr>
            <p:nvPr/>
          </p:nvSpPr>
          <p:spPr bwMode="auto">
            <a:xfrm>
              <a:off x="2208" y="1392"/>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F2</a:t>
              </a:r>
            </a:p>
          </p:txBody>
        </p:sp>
        <p:sp>
          <p:nvSpPr>
            <p:cNvPr id="60482" name="Rectangle 49"/>
            <p:cNvSpPr>
              <a:spLocks noChangeArrowheads="1"/>
            </p:cNvSpPr>
            <p:nvPr/>
          </p:nvSpPr>
          <p:spPr bwMode="auto">
            <a:xfrm>
              <a:off x="2208" y="1584"/>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F10</a:t>
              </a:r>
            </a:p>
          </p:txBody>
        </p:sp>
        <p:sp>
          <p:nvSpPr>
            <p:cNvPr id="60483" name="Rectangle 50"/>
            <p:cNvSpPr>
              <a:spLocks noChangeArrowheads="1"/>
            </p:cNvSpPr>
            <p:nvPr/>
          </p:nvSpPr>
          <p:spPr bwMode="auto">
            <a:xfrm>
              <a:off x="2208" y="1776"/>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F0</a:t>
              </a:r>
            </a:p>
          </p:txBody>
        </p:sp>
        <p:sp>
          <p:nvSpPr>
            <p:cNvPr id="60484" name="Rectangle 51"/>
            <p:cNvSpPr>
              <a:spLocks noChangeArrowheads="1"/>
            </p:cNvSpPr>
            <p:nvPr/>
          </p:nvSpPr>
          <p:spPr bwMode="auto">
            <a:xfrm>
              <a:off x="2448" y="1392"/>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60485" name="Rectangle 52"/>
            <p:cNvSpPr>
              <a:spLocks noChangeArrowheads="1"/>
            </p:cNvSpPr>
            <p:nvPr/>
          </p:nvSpPr>
          <p:spPr bwMode="auto">
            <a:xfrm>
              <a:off x="2448" y="1584"/>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60486" name="Rectangle 53"/>
            <p:cNvSpPr>
              <a:spLocks noChangeArrowheads="1"/>
            </p:cNvSpPr>
            <p:nvPr/>
          </p:nvSpPr>
          <p:spPr bwMode="auto">
            <a:xfrm>
              <a:off x="2448" y="1776"/>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60487" name="Rectangle 54"/>
            <p:cNvSpPr>
              <a:spLocks noChangeArrowheads="1"/>
            </p:cNvSpPr>
            <p:nvPr/>
          </p:nvSpPr>
          <p:spPr bwMode="auto">
            <a:xfrm>
              <a:off x="3072" y="1392"/>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70309020205020404" pitchFamily="49" charset="0"/>
                </a:rPr>
                <a:t>DIVD F2,F10,F6</a:t>
              </a:r>
            </a:p>
          </p:txBody>
        </p:sp>
        <p:sp>
          <p:nvSpPr>
            <p:cNvPr id="60488" name="Rectangle 55"/>
            <p:cNvSpPr>
              <a:spLocks noChangeArrowheads="1"/>
            </p:cNvSpPr>
            <p:nvPr/>
          </p:nvSpPr>
          <p:spPr bwMode="auto">
            <a:xfrm>
              <a:off x="3072" y="1584"/>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70309020205020404" pitchFamily="49" charset="0"/>
                </a:rPr>
                <a:t>ADDD F10,F4,F0</a:t>
              </a:r>
            </a:p>
          </p:txBody>
        </p:sp>
        <p:sp>
          <p:nvSpPr>
            <p:cNvPr id="60489" name="Rectangle 56"/>
            <p:cNvSpPr>
              <a:spLocks noChangeArrowheads="1"/>
            </p:cNvSpPr>
            <p:nvPr/>
          </p:nvSpPr>
          <p:spPr bwMode="auto">
            <a:xfrm>
              <a:off x="3072" y="1776"/>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70309020205020404" pitchFamily="49" charset="0"/>
                </a:rPr>
                <a:t>LD F0,10(R2)</a:t>
              </a:r>
            </a:p>
          </p:txBody>
        </p:sp>
        <p:sp>
          <p:nvSpPr>
            <p:cNvPr id="60490" name="Rectangle 57"/>
            <p:cNvSpPr>
              <a:spLocks noChangeArrowheads="1"/>
            </p:cNvSpPr>
            <p:nvPr/>
          </p:nvSpPr>
          <p:spPr bwMode="auto">
            <a:xfrm>
              <a:off x="4416" y="1392"/>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N</a:t>
              </a:r>
            </a:p>
          </p:txBody>
        </p:sp>
        <p:sp>
          <p:nvSpPr>
            <p:cNvPr id="60491" name="Rectangle 58"/>
            <p:cNvSpPr>
              <a:spLocks noChangeArrowheads="1"/>
            </p:cNvSpPr>
            <p:nvPr/>
          </p:nvSpPr>
          <p:spPr bwMode="auto">
            <a:xfrm>
              <a:off x="4416" y="1584"/>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N</a:t>
              </a:r>
            </a:p>
          </p:txBody>
        </p:sp>
        <p:sp>
          <p:nvSpPr>
            <p:cNvPr id="60492" name="Rectangle 59"/>
            <p:cNvSpPr>
              <a:spLocks noChangeArrowheads="1"/>
            </p:cNvSpPr>
            <p:nvPr/>
          </p:nvSpPr>
          <p:spPr bwMode="auto">
            <a:xfrm>
              <a:off x="4416" y="1776"/>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N</a:t>
              </a:r>
            </a:p>
          </p:txBody>
        </p:sp>
      </p:grpSp>
      <p:sp>
        <p:nvSpPr>
          <p:cNvPr id="60440" name="Line 60"/>
          <p:cNvSpPr>
            <a:spLocks noChangeShapeType="1"/>
          </p:cNvSpPr>
          <p:nvPr/>
        </p:nvSpPr>
        <p:spPr bwMode="auto">
          <a:xfrm>
            <a:off x="4953000" y="3124200"/>
            <a:ext cx="0" cy="3810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41" name="Text Box 61"/>
          <p:cNvSpPr txBox="1">
            <a:spLocks noChangeArrowheads="1"/>
          </p:cNvSpPr>
          <p:nvPr/>
        </p:nvSpPr>
        <p:spPr bwMode="auto">
          <a:xfrm>
            <a:off x="6858000" y="609600"/>
            <a:ext cx="8461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Done?</a:t>
            </a:r>
          </a:p>
        </p:txBody>
      </p:sp>
      <p:sp>
        <p:nvSpPr>
          <p:cNvPr id="60442" name="Freeform 62"/>
          <p:cNvSpPr>
            <a:spLocks/>
          </p:cNvSpPr>
          <p:nvPr/>
        </p:nvSpPr>
        <p:spPr bwMode="auto">
          <a:xfrm>
            <a:off x="7467600" y="2209800"/>
            <a:ext cx="609600" cy="4267200"/>
          </a:xfrm>
          <a:custGeom>
            <a:avLst/>
            <a:gdLst>
              <a:gd name="T0" fmla="*/ 2147483646 w 576"/>
              <a:gd name="T1" fmla="*/ 2147483646 h 2832"/>
              <a:gd name="T2" fmla="*/ 2147483646 w 576"/>
              <a:gd name="T3" fmla="*/ 0 h 2832"/>
              <a:gd name="T4" fmla="*/ 0 w 576"/>
              <a:gd name="T5" fmla="*/ 0 h 2832"/>
              <a:gd name="T6" fmla="*/ 0 60000 65536"/>
              <a:gd name="T7" fmla="*/ 0 60000 65536"/>
              <a:gd name="T8" fmla="*/ 0 60000 65536"/>
              <a:gd name="T9" fmla="*/ 0 w 576"/>
              <a:gd name="T10" fmla="*/ 0 h 2832"/>
              <a:gd name="T11" fmla="*/ 576 w 576"/>
              <a:gd name="T12" fmla="*/ 2832 h 2832"/>
            </a:gdLst>
            <a:ahLst/>
            <a:cxnLst>
              <a:cxn ang="T6">
                <a:pos x="T0" y="T1"/>
              </a:cxn>
              <a:cxn ang="T7">
                <a:pos x="T2" y="T3"/>
              </a:cxn>
              <a:cxn ang="T8">
                <a:pos x="T4" y="T5"/>
              </a:cxn>
            </a:cxnLst>
            <a:rect l="T9" t="T10" r="T11" b="T12"/>
            <a:pathLst>
              <a:path w="576" h="2832">
                <a:moveTo>
                  <a:pt x="576" y="2832"/>
                </a:moveTo>
                <a:lnTo>
                  <a:pt x="576" y="0"/>
                </a:lnTo>
                <a:lnTo>
                  <a:pt x="0" y="0"/>
                </a:lnTo>
              </a:path>
            </a:pathLst>
          </a:custGeom>
          <a:noFill/>
          <a:ln w="76200">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0443" name="Line 63"/>
          <p:cNvSpPr>
            <a:spLocks noChangeShapeType="1"/>
          </p:cNvSpPr>
          <p:nvPr/>
        </p:nvSpPr>
        <p:spPr bwMode="auto">
          <a:xfrm flipH="1">
            <a:off x="4953000" y="6096000"/>
            <a:ext cx="0" cy="4572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44" name="Line 64"/>
          <p:cNvSpPr>
            <a:spLocks noChangeShapeType="1"/>
          </p:cNvSpPr>
          <p:nvPr/>
        </p:nvSpPr>
        <p:spPr bwMode="auto">
          <a:xfrm flipH="1">
            <a:off x="1716088" y="6091238"/>
            <a:ext cx="7937" cy="401637"/>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45" name="Text Box 65"/>
          <p:cNvSpPr txBox="1">
            <a:spLocks noChangeArrowheads="1"/>
          </p:cNvSpPr>
          <p:nvPr/>
        </p:nvSpPr>
        <p:spPr bwMode="auto">
          <a:xfrm>
            <a:off x="130175" y="4283075"/>
            <a:ext cx="696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Dest</a:t>
            </a:r>
          </a:p>
        </p:txBody>
      </p:sp>
      <p:sp>
        <p:nvSpPr>
          <p:cNvPr id="60446" name="Text Box 66"/>
          <p:cNvSpPr txBox="1">
            <a:spLocks noChangeArrowheads="1"/>
          </p:cNvSpPr>
          <p:nvPr/>
        </p:nvSpPr>
        <p:spPr bwMode="auto">
          <a:xfrm>
            <a:off x="3352800" y="4419600"/>
            <a:ext cx="696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Dest</a:t>
            </a:r>
          </a:p>
        </p:txBody>
      </p:sp>
      <p:sp>
        <p:nvSpPr>
          <p:cNvPr id="60447" name="AutoShape 67"/>
          <p:cNvSpPr>
            <a:spLocks noChangeArrowheads="1"/>
          </p:cNvSpPr>
          <p:nvPr/>
        </p:nvSpPr>
        <p:spPr bwMode="auto">
          <a:xfrm flipV="1">
            <a:off x="8426450" y="1371600"/>
            <a:ext cx="457200" cy="1143000"/>
          </a:xfrm>
          <a:prstGeom prst="upArrow">
            <a:avLst>
              <a:gd name="adj1" fmla="val 50000"/>
              <a:gd name="adj2" fmla="val 62500"/>
            </a:avLst>
          </a:prstGeom>
          <a:solidFill>
            <a:schemeClr val="accent2"/>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0448" name="Text Box 68"/>
          <p:cNvSpPr txBox="1">
            <a:spLocks noChangeArrowheads="1"/>
          </p:cNvSpPr>
          <p:nvPr/>
        </p:nvSpPr>
        <p:spPr bwMode="auto">
          <a:xfrm>
            <a:off x="8199438" y="2590800"/>
            <a:ext cx="9112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Oldest</a:t>
            </a:r>
          </a:p>
        </p:txBody>
      </p:sp>
      <p:sp>
        <p:nvSpPr>
          <p:cNvPr id="60449" name="Text Box 69"/>
          <p:cNvSpPr txBox="1">
            <a:spLocks noChangeArrowheads="1"/>
          </p:cNvSpPr>
          <p:nvPr/>
        </p:nvSpPr>
        <p:spPr bwMode="auto">
          <a:xfrm>
            <a:off x="8153400" y="990600"/>
            <a:ext cx="1003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Newest</a:t>
            </a:r>
          </a:p>
        </p:txBody>
      </p:sp>
      <p:grpSp>
        <p:nvGrpSpPr>
          <p:cNvPr id="60450" name="Group 70"/>
          <p:cNvGrpSpPr>
            <a:grpSpLocks/>
          </p:cNvGrpSpPr>
          <p:nvPr/>
        </p:nvGrpSpPr>
        <p:grpSpPr bwMode="auto">
          <a:xfrm rot="-5400000">
            <a:off x="1295400" y="560388"/>
            <a:ext cx="914400" cy="1219200"/>
            <a:chOff x="1872" y="1584"/>
            <a:chExt cx="576" cy="864"/>
          </a:xfrm>
        </p:grpSpPr>
        <p:sp>
          <p:nvSpPr>
            <p:cNvPr id="60474" name="Rectangle 71"/>
            <p:cNvSpPr>
              <a:spLocks noChangeArrowheads="1"/>
            </p:cNvSpPr>
            <p:nvPr/>
          </p:nvSpPr>
          <p:spPr bwMode="auto">
            <a:xfrm>
              <a:off x="1872" y="1584"/>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0475" name="Rectangle 72"/>
            <p:cNvSpPr>
              <a:spLocks noChangeArrowheads="1"/>
            </p:cNvSpPr>
            <p:nvPr/>
          </p:nvSpPr>
          <p:spPr bwMode="auto">
            <a:xfrm>
              <a:off x="1872" y="1728"/>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0476" name="Rectangle 73"/>
            <p:cNvSpPr>
              <a:spLocks noChangeArrowheads="1"/>
            </p:cNvSpPr>
            <p:nvPr/>
          </p:nvSpPr>
          <p:spPr bwMode="auto">
            <a:xfrm>
              <a:off x="1872" y="1872"/>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0477" name="Rectangle 74"/>
            <p:cNvSpPr>
              <a:spLocks noChangeArrowheads="1"/>
            </p:cNvSpPr>
            <p:nvPr/>
          </p:nvSpPr>
          <p:spPr bwMode="auto">
            <a:xfrm>
              <a:off x="1872" y="2016"/>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0478" name="Rectangle 75"/>
            <p:cNvSpPr>
              <a:spLocks noChangeArrowheads="1"/>
            </p:cNvSpPr>
            <p:nvPr/>
          </p:nvSpPr>
          <p:spPr bwMode="auto">
            <a:xfrm>
              <a:off x="1872" y="2160"/>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0479" name="Rectangle 76"/>
            <p:cNvSpPr>
              <a:spLocks noChangeArrowheads="1"/>
            </p:cNvSpPr>
            <p:nvPr/>
          </p:nvSpPr>
          <p:spPr bwMode="auto">
            <a:xfrm>
              <a:off x="1872" y="2304"/>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sp>
        <p:nvSpPr>
          <p:cNvPr id="60451" name="Text Box 77"/>
          <p:cNvSpPr txBox="1">
            <a:spLocks noChangeArrowheads="1"/>
          </p:cNvSpPr>
          <p:nvPr/>
        </p:nvSpPr>
        <p:spPr bwMode="auto">
          <a:xfrm>
            <a:off x="6559550" y="4384675"/>
            <a:ext cx="104933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from </a:t>
            </a:r>
          </a:p>
          <a:p>
            <a:pPr algn="ctr">
              <a:lnSpc>
                <a:spcPct val="70000"/>
              </a:lnSpc>
              <a:spcBef>
                <a:spcPct val="0"/>
              </a:spcBef>
              <a:buClrTx/>
              <a:buSzTx/>
              <a:buFontTx/>
              <a:buNone/>
            </a:pPr>
            <a:r>
              <a:rPr lang="en-US" altLang="zh-CN" sz="1800" b="1">
                <a:latin typeface="Arial" panose="030F0702030302020204" pitchFamily="66" charset="0"/>
              </a:rPr>
              <a:t>Memory</a:t>
            </a:r>
          </a:p>
        </p:txBody>
      </p:sp>
      <p:sp>
        <p:nvSpPr>
          <p:cNvPr id="60452" name="Line 78"/>
          <p:cNvSpPr>
            <a:spLocks noChangeShapeType="1"/>
          </p:cNvSpPr>
          <p:nvPr/>
        </p:nvSpPr>
        <p:spPr bwMode="auto">
          <a:xfrm>
            <a:off x="7010400" y="4953000"/>
            <a:ext cx="0" cy="3810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53" name="Text Box 79"/>
          <p:cNvSpPr txBox="1">
            <a:spLocks noChangeArrowheads="1"/>
          </p:cNvSpPr>
          <p:nvPr/>
        </p:nvSpPr>
        <p:spPr bwMode="auto">
          <a:xfrm>
            <a:off x="6248400" y="5029200"/>
            <a:ext cx="696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Dest</a:t>
            </a:r>
          </a:p>
        </p:txBody>
      </p:sp>
      <p:sp>
        <p:nvSpPr>
          <p:cNvPr id="60454" name="Text Box 80"/>
          <p:cNvSpPr txBox="1">
            <a:spLocks noChangeArrowheads="1"/>
          </p:cNvSpPr>
          <p:nvPr/>
        </p:nvSpPr>
        <p:spPr bwMode="auto">
          <a:xfrm>
            <a:off x="533400" y="1905000"/>
            <a:ext cx="2841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800" b="1">
                <a:latin typeface="Arial" panose="030F0702030302020204" pitchFamily="66" charset="0"/>
              </a:rPr>
              <a:t>Reorder Buffer</a:t>
            </a:r>
            <a:endParaRPr lang="en-US" altLang="zh-CN" sz="1800" b="1">
              <a:latin typeface="Comic Sans MS" panose="030F0702030302020204" pitchFamily="66" charset="0"/>
            </a:endParaRPr>
          </a:p>
        </p:txBody>
      </p:sp>
      <p:sp>
        <p:nvSpPr>
          <p:cNvPr id="60455" name="Text Box 81"/>
          <p:cNvSpPr txBox="1">
            <a:spLocks noChangeArrowheads="1"/>
          </p:cNvSpPr>
          <p:nvPr/>
        </p:nvSpPr>
        <p:spPr bwMode="auto">
          <a:xfrm>
            <a:off x="1600200" y="3581400"/>
            <a:ext cx="17827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800" b="1">
                <a:latin typeface="Arial" panose="030F0702030302020204" pitchFamily="66" charset="0"/>
              </a:rPr>
              <a:t>Registers</a:t>
            </a:r>
          </a:p>
        </p:txBody>
      </p:sp>
      <p:sp>
        <p:nvSpPr>
          <p:cNvPr id="60456" name="Line 82"/>
          <p:cNvSpPr>
            <a:spLocks noChangeShapeType="1"/>
          </p:cNvSpPr>
          <p:nvPr/>
        </p:nvSpPr>
        <p:spPr bwMode="auto">
          <a:xfrm flipH="1">
            <a:off x="7010400" y="6096000"/>
            <a:ext cx="0" cy="3810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57" name="Line 83"/>
          <p:cNvSpPr>
            <a:spLocks noChangeShapeType="1"/>
          </p:cNvSpPr>
          <p:nvPr/>
        </p:nvSpPr>
        <p:spPr bwMode="auto">
          <a:xfrm>
            <a:off x="2362200" y="1143000"/>
            <a:ext cx="1143000"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58" name="Rectangle 84"/>
          <p:cNvSpPr>
            <a:spLocks noChangeArrowheads="1"/>
          </p:cNvSpPr>
          <p:nvPr/>
        </p:nvSpPr>
        <p:spPr bwMode="auto">
          <a:xfrm>
            <a:off x="6400800" y="5334000"/>
            <a:ext cx="1066800" cy="2540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70309020205020404" pitchFamily="49" charset="0"/>
              </a:rPr>
              <a:t>1</a:t>
            </a:r>
            <a:r>
              <a:rPr lang="en-US" altLang="zh-CN" sz="1800" b="1">
                <a:latin typeface="Arial" panose="02070309020205020404" pitchFamily="49" charset="0"/>
              </a:rPr>
              <a:t> 10+R2</a:t>
            </a:r>
          </a:p>
        </p:txBody>
      </p:sp>
      <p:sp>
        <p:nvSpPr>
          <p:cNvPr id="60459" name="Rectangle 85"/>
          <p:cNvSpPr>
            <a:spLocks noChangeArrowheads="1"/>
          </p:cNvSpPr>
          <p:nvPr/>
        </p:nvSpPr>
        <p:spPr bwMode="auto">
          <a:xfrm>
            <a:off x="6400800" y="5588000"/>
            <a:ext cx="1066800" cy="2540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0460" name="Rectangle 86"/>
          <p:cNvSpPr>
            <a:spLocks noChangeArrowheads="1"/>
          </p:cNvSpPr>
          <p:nvPr/>
        </p:nvSpPr>
        <p:spPr bwMode="auto">
          <a:xfrm>
            <a:off x="6400800" y="5562600"/>
            <a:ext cx="1066800" cy="2540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70309020205020404" pitchFamily="49" charset="0"/>
              </a:rPr>
              <a:t>6</a:t>
            </a:r>
            <a:r>
              <a:rPr lang="en-US" altLang="zh-CN" sz="1800" b="1">
                <a:latin typeface="Arial" panose="02070309020205020404" pitchFamily="49" charset="0"/>
              </a:rPr>
              <a:t>  0+R3</a:t>
            </a:r>
          </a:p>
        </p:txBody>
      </p:sp>
      <p:sp>
        <p:nvSpPr>
          <p:cNvPr id="60461" name="Rectangle 87"/>
          <p:cNvSpPr>
            <a:spLocks noChangeArrowheads="1"/>
          </p:cNvSpPr>
          <p:nvPr/>
        </p:nvSpPr>
        <p:spPr bwMode="auto">
          <a:xfrm>
            <a:off x="6400800" y="5791200"/>
            <a:ext cx="1066800" cy="2540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0462" name="Line 88"/>
          <p:cNvSpPr>
            <a:spLocks noChangeShapeType="1"/>
          </p:cNvSpPr>
          <p:nvPr/>
        </p:nvSpPr>
        <p:spPr bwMode="auto">
          <a:xfrm>
            <a:off x="6756400" y="5334000"/>
            <a:ext cx="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60463" name="Group 89"/>
          <p:cNvGrpSpPr>
            <a:grpSpLocks/>
          </p:cNvGrpSpPr>
          <p:nvPr/>
        </p:nvGrpSpPr>
        <p:grpSpPr bwMode="auto">
          <a:xfrm>
            <a:off x="304800" y="2209800"/>
            <a:ext cx="8534400" cy="4343400"/>
            <a:chOff x="192" y="1392"/>
            <a:chExt cx="5376" cy="2736"/>
          </a:xfrm>
        </p:grpSpPr>
        <p:sp>
          <p:nvSpPr>
            <p:cNvPr id="60464" name="Line 90"/>
            <p:cNvSpPr>
              <a:spLocks noChangeShapeType="1"/>
            </p:cNvSpPr>
            <p:nvPr/>
          </p:nvSpPr>
          <p:spPr bwMode="auto">
            <a:xfrm>
              <a:off x="192" y="4080"/>
              <a:ext cx="5376" cy="0"/>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65" name="Line 91"/>
            <p:cNvSpPr>
              <a:spLocks noChangeShapeType="1"/>
            </p:cNvSpPr>
            <p:nvPr/>
          </p:nvSpPr>
          <p:spPr bwMode="auto">
            <a:xfrm flipV="1">
              <a:off x="1584" y="3312"/>
              <a:ext cx="0" cy="768"/>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66" name="Line 92"/>
            <p:cNvSpPr>
              <a:spLocks noChangeShapeType="1"/>
            </p:cNvSpPr>
            <p:nvPr/>
          </p:nvSpPr>
          <p:spPr bwMode="auto">
            <a:xfrm flipV="1">
              <a:off x="3696" y="3264"/>
              <a:ext cx="0" cy="816"/>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67" name="Freeform 93"/>
            <p:cNvSpPr>
              <a:spLocks/>
            </p:cNvSpPr>
            <p:nvPr/>
          </p:nvSpPr>
          <p:spPr bwMode="auto">
            <a:xfrm>
              <a:off x="3120" y="2064"/>
              <a:ext cx="1296" cy="336"/>
            </a:xfrm>
            <a:custGeom>
              <a:avLst/>
              <a:gdLst>
                <a:gd name="T0" fmla="*/ 0 w 1296"/>
                <a:gd name="T1" fmla="*/ 0 h 480"/>
                <a:gd name="T2" fmla="*/ 1296 w 1296"/>
                <a:gd name="T3" fmla="*/ 0 h 480"/>
                <a:gd name="T4" fmla="*/ 1296 w 1296"/>
                <a:gd name="T5" fmla="*/ 115 h 480"/>
                <a:gd name="T6" fmla="*/ 0 60000 65536"/>
                <a:gd name="T7" fmla="*/ 0 60000 65536"/>
                <a:gd name="T8" fmla="*/ 0 60000 65536"/>
                <a:gd name="T9" fmla="*/ 0 w 1296"/>
                <a:gd name="T10" fmla="*/ 0 h 480"/>
                <a:gd name="T11" fmla="*/ 1296 w 1296"/>
                <a:gd name="T12" fmla="*/ 480 h 480"/>
              </a:gdLst>
              <a:ahLst/>
              <a:cxnLst>
                <a:cxn ang="T6">
                  <a:pos x="T0" y="T1"/>
                </a:cxn>
                <a:cxn ang="T7">
                  <a:pos x="T2" y="T3"/>
                </a:cxn>
                <a:cxn ang="T8">
                  <a:pos x="T4" y="T5"/>
                </a:cxn>
              </a:cxnLst>
              <a:rect l="T9" t="T10" r="T11" b="T12"/>
              <a:pathLst>
                <a:path w="1296" h="480">
                  <a:moveTo>
                    <a:pt x="0" y="0"/>
                  </a:moveTo>
                  <a:lnTo>
                    <a:pt x="1296" y="0"/>
                  </a:lnTo>
                  <a:lnTo>
                    <a:pt x="1296" y="480"/>
                  </a:lnTo>
                </a:path>
              </a:pathLst>
            </a:custGeom>
            <a:noFill/>
            <a:ln w="762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0468" name="Line 94"/>
            <p:cNvSpPr>
              <a:spLocks noChangeShapeType="1"/>
            </p:cNvSpPr>
            <p:nvPr/>
          </p:nvSpPr>
          <p:spPr bwMode="auto">
            <a:xfrm>
              <a:off x="3120" y="1968"/>
              <a:ext cx="0" cy="240"/>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69" name="Freeform 95"/>
            <p:cNvSpPr>
              <a:spLocks/>
            </p:cNvSpPr>
            <p:nvPr/>
          </p:nvSpPr>
          <p:spPr bwMode="auto">
            <a:xfrm>
              <a:off x="4704" y="1392"/>
              <a:ext cx="384" cy="2688"/>
            </a:xfrm>
            <a:custGeom>
              <a:avLst/>
              <a:gdLst>
                <a:gd name="T0" fmla="*/ 114 w 576"/>
                <a:gd name="T1" fmla="*/ 2298 h 2832"/>
                <a:gd name="T2" fmla="*/ 114 w 576"/>
                <a:gd name="T3" fmla="*/ 0 h 2832"/>
                <a:gd name="T4" fmla="*/ 0 w 576"/>
                <a:gd name="T5" fmla="*/ 0 h 2832"/>
                <a:gd name="T6" fmla="*/ 0 60000 65536"/>
                <a:gd name="T7" fmla="*/ 0 60000 65536"/>
                <a:gd name="T8" fmla="*/ 0 60000 65536"/>
                <a:gd name="T9" fmla="*/ 0 w 576"/>
                <a:gd name="T10" fmla="*/ 0 h 2832"/>
                <a:gd name="T11" fmla="*/ 576 w 576"/>
                <a:gd name="T12" fmla="*/ 2832 h 2832"/>
              </a:gdLst>
              <a:ahLst/>
              <a:cxnLst>
                <a:cxn ang="T6">
                  <a:pos x="T0" y="T1"/>
                </a:cxn>
                <a:cxn ang="T7">
                  <a:pos x="T2" y="T3"/>
                </a:cxn>
                <a:cxn ang="T8">
                  <a:pos x="T4" y="T5"/>
                </a:cxn>
              </a:cxnLst>
              <a:rect l="T9" t="T10" r="T11" b="T12"/>
              <a:pathLst>
                <a:path w="576" h="2832">
                  <a:moveTo>
                    <a:pt x="576" y="2832"/>
                  </a:moveTo>
                  <a:lnTo>
                    <a:pt x="576" y="0"/>
                  </a:lnTo>
                  <a:lnTo>
                    <a:pt x="0" y="0"/>
                  </a:lnTo>
                </a:path>
              </a:pathLst>
            </a:custGeom>
            <a:noFill/>
            <a:ln w="762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0470" name="Line 96"/>
            <p:cNvSpPr>
              <a:spLocks noChangeShapeType="1"/>
            </p:cNvSpPr>
            <p:nvPr/>
          </p:nvSpPr>
          <p:spPr bwMode="auto">
            <a:xfrm flipH="1">
              <a:off x="3120" y="3840"/>
              <a:ext cx="0" cy="288"/>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71" name="Line 97"/>
            <p:cNvSpPr>
              <a:spLocks noChangeShapeType="1"/>
            </p:cNvSpPr>
            <p:nvPr/>
          </p:nvSpPr>
          <p:spPr bwMode="auto">
            <a:xfrm flipH="1">
              <a:off x="1081" y="3837"/>
              <a:ext cx="5" cy="253"/>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72" name="Line 98"/>
            <p:cNvSpPr>
              <a:spLocks noChangeShapeType="1"/>
            </p:cNvSpPr>
            <p:nvPr/>
          </p:nvSpPr>
          <p:spPr bwMode="auto">
            <a:xfrm>
              <a:off x="4416" y="3120"/>
              <a:ext cx="0" cy="240"/>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73" name="Line 99"/>
            <p:cNvSpPr>
              <a:spLocks noChangeShapeType="1"/>
            </p:cNvSpPr>
            <p:nvPr/>
          </p:nvSpPr>
          <p:spPr bwMode="auto">
            <a:xfrm flipH="1">
              <a:off x="4416" y="3840"/>
              <a:ext cx="0" cy="240"/>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Tree>
    <p:extLst>
      <p:ext uri="{BB962C8B-B14F-4D97-AF65-F5344CB8AC3E}">
        <p14:creationId xmlns:p14="http://schemas.microsoft.com/office/powerpoint/2010/main" val="2544415672"/>
      </p:ext>
    </p:extLst>
  </p:cSld>
  <p:clrMapOvr>
    <a:masterClrMapping/>
  </p:clrMapOvr>
  <p:transition spd="slow">
    <p:pull dir="ru"/>
  </p:transition>
</p:sld>
</file>

<file path=ppt/slides/slide6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2466" name="Rectangle 6"/>
          <p:cNvSpPr>
            <a:spLocks noGrp="1" noRot="1" noChangeArrowheads="1"/>
          </p:cNvSpPr>
          <p:nvPr>
            <p:ph type="title"/>
          </p:nvPr>
        </p:nvSpPr>
        <p:spPr>
          <a:xfrm>
            <a:off x="1258888" y="0"/>
            <a:ext cx="7142162" cy="620713"/>
          </a:xfrm>
          <a:noFill/>
        </p:spPr>
        <p:txBody>
          <a:bodyPr lIns="90487" tIns="44450" rIns="90487" bIns="44450"/>
          <a:lstStyle/>
          <a:p>
            <a:pPr eaLnBrk="1" hangingPunct="1"/>
            <a:r>
              <a:rPr lang="en-US" altLang="zh-CN" sz="4000">
                <a:latin typeface="Arial"/>
              </a:rPr>
              <a:t>Tomasulo With Reorder buffer:</a:t>
            </a:r>
          </a:p>
        </p:txBody>
      </p:sp>
      <p:grpSp>
        <p:nvGrpSpPr>
          <p:cNvPr id="62467" name="Group 2"/>
          <p:cNvGrpSpPr>
            <a:grpSpLocks/>
          </p:cNvGrpSpPr>
          <p:nvPr/>
        </p:nvGrpSpPr>
        <p:grpSpPr bwMode="auto">
          <a:xfrm>
            <a:off x="3505200" y="4800600"/>
            <a:ext cx="2514600" cy="406400"/>
            <a:chOff x="2064" y="2928"/>
            <a:chExt cx="1584" cy="256"/>
          </a:xfrm>
        </p:grpSpPr>
        <p:sp>
          <p:nvSpPr>
            <p:cNvPr id="62561" name="Rectangle 3"/>
            <p:cNvSpPr>
              <a:spLocks noChangeArrowheads="1"/>
            </p:cNvSpPr>
            <p:nvPr/>
          </p:nvSpPr>
          <p:spPr bwMode="auto">
            <a:xfrm>
              <a:off x="2064" y="2928"/>
              <a:ext cx="1584"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70309020205020404" pitchFamily="49" charset="0"/>
                </a:rPr>
                <a:t>3</a:t>
              </a:r>
              <a:r>
                <a:rPr lang="en-US" altLang="zh-CN" sz="1800" b="1">
                  <a:latin typeface="Arial" panose="02070309020205020404" pitchFamily="49" charset="0"/>
                </a:rPr>
                <a:t> DIVD </a:t>
              </a:r>
              <a:r>
                <a:rPr lang="en-US" altLang="zh-CN" sz="1800" b="1">
                  <a:solidFill>
                    <a:srgbClr val="FF0000"/>
                  </a:solidFill>
                  <a:latin typeface="Arial" panose="02070309020205020404" pitchFamily="49" charset="0"/>
                </a:rPr>
                <a:t>ROB2</a:t>
              </a:r>
              <a:r>
                <a:rPr lang="en-US" altLang="zh-CN" sz="1800" b="1">
                  <a:latin typeface="Arial" panose="02070309020205020404" pitchFamily="49" charset="0"/>
                </a:rPr>
                <a:t>,R(F6)</a:t>
              </a:r>
            </a:p>
          </p:txBody>
        </p:sp>
        <p:sp>
          <p:nvSpPr>
            <p:cNvPr id="62562" name="Rectangle 4"/>
            <p:cNvSpPr>
              <a:spLocks noChangeArrowheads="1"/>
            </p:cNvSpPr>
            <p:nvPr/>
          </p:nvSpPr>
          <p:spPr bwMode="auto">
            <a:xfrm>
              <a:off x="2064" y="3056"/>
              <a:ext cx="1584"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2563" name="Rectangle 5"/>
            <p:cNvSpPr>
              <a:spLocks noChangeArrowheads="1"/>
            </p:cNvSpPr>
            <p:nvPr/>
          </p:nvSpPr>
          <p:spPr bwMode="auto">
            <a:xfrm>
              <a:off x="2283" y="2928"/>
              <a:ext cx="425"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sp>
        <p:nvSpPr>
          <p:cNvPr id="62468" name="Line 7"/>
          <p:cNvSpPr>
            <a:spLocks noChangeShapeType="1"/>
          </p:cNvSpPr>
          <p:nvPr/>
        </p:nvSpPr>
        <p:spPr bwMode="auto">
          <a:xfrm>
            <a:off x="304800" y="6477000"/>
            <a:ext cx="85344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69" name="Text Box 8"/>
          <p:cNvSpPr txBox="1">
            <a:spLocks noChangeArrowheads="1"/>
          </p:cNvSpPr>
          <p:nvPr/>
        </p:nvSpPr>
        <p:spPr bwMode="auto">
          <a:xfrm>
            <a:off x="6526213" y="3743325"/>
            <a:ext cx="1049337"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To</a:t>
            </a:r>
          </a:p>
          <a:p>
            <a:pPr algn="ctr">
              <a:lnSpc>
                <a:spcPct val="70000"/>
              </a:lnSpc>
              <a:spcBef>
                <a:spcPct val="0"/>
              </a:spcBef>
              <a:buClrTx/>
              <a:buSzTx/>
              <a:buFontTx/>
              <a:buNone/>
            </a:pPr>
            <a:r>
              <a:rPr lang="en-US" altLang="zh-CN" sz="1800" b="1">
                <a:latin typeface="Arial" panose="030F0702030302020204" pitchFamily="66" charset="0"/>
              </a:rPr>
              <a:t>Memory</a:t>
            </a:r>
          </a:p>
        </p:txBody>
      </p:sp>
      <p:sp>
        <p:nvSpPr>
          <p:cNvPr id="62470" name="Rectangle 9"/>
          <p:cNvSpPr>
            <a:spLocks noChangeArrowheads="1"/>
          </p:cNvSpPr>
          <p:nvPr/>
        </p:nvSpPr>
        <p:spPr bwMode="auto">
          <a:xfrm>
            <a:off x="1181100" y="5791200"/>
            <a:ext cx="1066800" cy="304800"/>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FP adders</a:t>
            </a:r>
          </a:p>
        </p:txBody>
      </p:sp>
      <p:sp>
        <p:nvSpPr>
          <p:cNvPr id="62471" name="Rectangle 10"/>
          <p:cNvSpPr>
            <a:spLocks noChangeArrowheads="1"/>
          </p:cNvSpPr>
          <p:nvPr/>
        </p:nvSpPr>
        <p:spPr bwMode="auto">
          <a:xfrm>
            <a:off x="4252913" y="5791200"/>
            <a:ext cx="1447800" cy="304800"/>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FP multipliers</a:t>
            </a:r>
          </a:p>
        </p:txBody>
      </p:sp>
      <p:sp>
        <p:nvSpPr>
          <p:cNvPr id="62472" name="Line 11"/>
          <p:cNvSpPr>
            <a:spLocks noChangeShapeType="1"/>
          </p:cNvSpPr>
          <p:nvPr/>
        </p:nvSpPr>
        <p:spPr bwMode="auto">
          <a:xfrm>
            <a:off x="1357313" y="52578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3" name="Line 12"/>
          <p:cNvSpPr>
            <a:spLocks noChangeShapeType="1"/>
          </p:cNvSpPr>
          <p:nvPr/>
        </p:nvSpPr>
        <p:spPr bwMode="auto">
          <a:xfrm>
            <a:off x="2043113" y="52578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4" name="Line 13"/>
          <p:cNvSpPr>
            <a:spLocks noChangeShapeType="1"/>
          </p:cNvSpPr>
          <p:nvPr/>
        </p:nvSpPr>
        <p:spPr bwMode="auto">
          <a:xfrm>
            <a:off x="4481513" y="5181600"/>
            <a:ext cx="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5" name="Line 14"/>
          <p:cNvSpPr>
            <a:spLocks noChangeShapeType="1"/>
          </p:cNvSpPr>
          <p:nvPr/>
        </p:nvSpPr>
        <p:spPr bwMode="auto">
          <a:xfrm>
            <a:off x="5395913" y="5181600"/>
            <a:ext cx="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6" name="Text Box 15"/>
          <p:cNvSpPr txBox="1">
            <a:spLocks noChangeArrowheads="1"/>
          </p:cNvSpPr>
          <p:nvPr/>
        </p:nvSpPr>
        <p:spPr bwMode="auto">
          <a:xfrm>
            <a:off x="2655888" y="5284788"/>
            <a:ext cx="1555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Reservation </a:t>
            </a:r>
          </a:p>
          <a:p>
            <a:pPr algn="ctr">
              <a:spcBef>
                <a:spcPct val="0"/>
              </a:spcBef>
              <a:buClrTx/>
              <a:buSzTx/>
              <a:buFontTx/>
              <a:buNone/>
            </a:pPr>
            <a:r>
              <a:rPr lang="en-US" altLang="zh-CN" sz="1800" b="1">
                <a:latin typeface="Arial" panose="030F0702030302020204" pitchFamily="66" charset="0"/>
              </a:rPr>
              <a:t>Stations</a:t>
            </a:r>
          </a:p>
        </p:txBody>
      </p:sp>
      <p:sp>
        <p:nvSpPr>
          <p:cNvPr id="62477" name="Line 16"/>
          <p:cNvSpPr>
            <a:spLocks noChangeShapeType="1"/>
          </p:cNvSpPr>
          <p:nvPr/>
        </p:nvSpPr>
        <p:spPr bwMode="auto">
          <a:xfrm flipV="1">
            <a:off x="2514600" y="5257800"/>
            <a:ext cx="0" cy="12192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8" name="Line 17"/>
          <p:cNvSpPr>
            <a:spLocks noChangeShapeType="1"/>
          </p:cNvSpPr>
          <p:nvPr/>
        </p:nvSpPr>
        <p:spPr bwMode="auto">
          <a:xfrm flipV="1">
            <a:off x="5867400" y="5181600"/>
            <a:ext cx="0" cy="12954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79" name="Text Box 18"/>
          <p:cNvSpPr txBox="1">
            <a:spLocks noChangeArrowheads="1"/>
          </p:cNvSpPr>
          <p:nvPr/>
        </p:nvSpPr>
        <p:spPr bwMode="auto">
          <a:xfrm>
            <a:off x="228600" y="914400"/>
            <a:ext cx="8794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FP Op</a:t>
            </a:r>
          </a:p>
          <a:p>
            <a:pPr algn="ctr">
              <a:spcBef>
                <a:spcPct val="0"/>
              </a:spcBef>
              <a:buClrTx/>
              <a:buSzTx/>
              <a:buFontTx/>
              <a:buNone/>
            </a:pPr>
            <a:r>
              <a:rPr lang="en-US" altLang="zh-CN" sz="1800" b="1">
                <a:latin typeface="Arial" panose="030F0702030302020204" pitchFamily="66" charset="0"/>
              </a:rPr>
              <a:t>Queue</a:t>
            </a:r>
          </a:p>
        </p:txBody>
      </p:sp>
      <p:grpSp>
        <p:nvGrpSpPr>
          <p:cNvPr id="62480" name="Group 19"/>
          <p:cNvGrpSpPr>
            <a:grpSpLocks/>
          </p:cNvGrpSpPr>
          <p:nvPr/>
        </p:nvGrpSpPr>
        <p:grpSpPr bwMode="auto">
          <a:xfrm>
            <a:off x="3505200" y="3505200"/>
            <a:ext cx="2209800" cy="812800"/>
            <a:chOff x="3456" y="1200"/>
            <a:chExt cx="1392" cy="512"/>
          </a:xfrm>
        </p:grpSpPr>
        <p:sp>
          <p:nvSpPr>
            <p:cNvPr id="62557" name="Rectangle 20"/>
            <p:cNvSpPr>
              <a:spLocks noChangeArrowheads="1"/>
            </p:cNvSpPr>
            <p:nvPr/>
          </p:nvSpPr>
          <p:spPr bwMode="auto">
            <a:xfrm>
              <a:off x="3456" y="1200"/>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2558" name="Rectangle 21"/>
            <p:cNvSpPr>
              <a:spLocks noChangeArrowheads="1"/>
            </p:cNvSpPr>
            <p:nvPr/>
          </p:nvSpPr>
          <p:spPr bwMode="auto">
            <a:xfrm>
              <a:off x="3456" y="1328"/>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2559" name="Rectangle 22"/>
            <p:cNvSpPr>
              <a:spLocks noChangeArrowheads="1"/>
            </p:cNvSpPr>
            <p:nvPr/>
          </p:nvSpPr>
          <p:spPr bwMode="auto">
            <a:xfrm>
              <a:off x="3456" y="1456"/>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2560" name="Rectangle 23"/>
            <p:cNvSpPr>
              <a:spLocks noChangeArrowheads="1"/>
            </p:cNvSpPr>
            <p:nvPr/>
          </p:nvSpPr>
          <p:spPr bwMode="auto">
            <a:xfrm>
              <a:off x="3456" y="1584"/>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sp>
        <p:nvSpPr>
          <p:cNvPr id="62481" name="Freeform 24"/>
          <p:cNvSpPr>
            <a:spLocks/>
          </p:cNvSpPr>
          <p:nvPr/>
        </p:nvSpPr>
        <p:spPr bwMode="auto">
          <a:xfrm>
            <a:off x="4953000" y="3276600"/>
            <a:ext cx="2057400" cy="533400"/>
          </a:xfrm>
          <a:custGeom>
            <a:avLst/>
            <a:gdLst>
              <a:gd name="T0" fmla="*/ 0 w 1296"/>
              <a:gd name="T1" fmla="*/ 0 h 480"/>
              <a:gd name="T2" fmla="*/ 2147483646 w 1296"/>
              <a:gd name="T3" fmla="*/ 0 h 480"/>
              <a:gd name="T4" fmla="*/ 2147483646 w 1296"/>
              <a:gd name="T5" fmla="*/ 2147483646 h 480"/>
              <a:gd name="T6" fmla="*/ 0 60000 65536"/>
              <a:gd name="T7" fmla="*/ 0 60000 65536"/>
              <a:gd name="T8" fmla="*/ 0 60000 65536"/>
              <a:gd name="T9" fmla="*/ 0 w 1296"/>
              <a:gd name="T10" fmla="*/ 0 h 480"/>
              <a:gd name="T11" fmla="*/ 1296 w 1296"/>
              <a:gd name="T12" fmla="*/ 480 h 480"/>
            </a:gdLst>
            <a:ahLst/>
            <a:cxnLst>
              <a:cxn ang="T6">
                <a:pos x="T0" y="T1"/>
              </a:cxn>
              <a:cxn ang="T7">
                <a:pos x="T2" y="T3"/>
              </a:cxn>
              <a:cxn ang="T8">
                <a:pos x="T4" y="T5"/>
              </a:cxn>
            </a:cxnLst>
            <a:rect l="T9" t="T10" r="T11" b="T12"/>
            <a:pathLst>
              <a:path w="1296" h="480">
                <a:moveTo>
                  <a:pt x="0" y="0"/>
                </a:moveTo>
                <a:lnTo>
                  <a:pt x="1296" y="0"/>
                </a:lnTo>
                <a:lnTo>
                  <a:pt x="1296" y="480"/>
                </a:lnTo>
              </a:path>
            </a:pathLst>
          </a:custGeom>
          <a:noFill/>
          <a:ln w="76200">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482" name="Text Box 25"/>
          <p:cNvSpPr txBox="1">
            <a:spLocks noChangeArrowheads="1"/>
          </p:cNvSpPr>
          <p:nvPr/>
        </p:nvSpPr>
        <p:spPr bwMode="auto">
          <a:xfrm>
            <a:off x="7391400" y="990600"/>
            <a:ext cx="660400" cy="219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lnSpc>
                <a:spcPct val="90000"/>
              </a:lnSpc>
              <a:spcBef>
                <a:spcPct val="0"/>
              </a:spcBef>
              <a:buClrTx/>
              <a:buSzTx/>
              <a:buFontTx/>
              <a:buNone/>
            </a:pPr>
            <a:r>
              <a:rPr lang="en-US" altLang="zh-CN" sz="1400" b="1">
                <a:solidFill>
                  <a:srgbClr val="FF0000"/>
                </a:solidFill>
                <a:latin typeface="Arial" panose="030F0702030302020204" pitchFamily="66" charset="0"/>
              </a:rPr>
              <a:t>ROB7</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ROB6</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ROB5</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ROB4</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ROB3</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ROB2</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ROB1</a:t>
            </a:r>
          </a:p>
        </p:txBody>
      </p:sp>
      <p:grpSp>
        <p:nvGrpSpPr>
          <p:cNvPr id="62483" name="Group 26"/>
          <p:cNvGrpSpPr>
            <a:grpSpLocks/>
          </p:cNvGrpSpPr>
          <p:nvPr/>
        </p:nvGrpSpPr>
        <p:grpSpPr bwMode="auto">
          <a:xfrm>
            <a:off x="3505200" y="990600"/>
            <a:ext cx="3886200" cy="2133600"/>
            <a:chOff x="2208" y="624"/>
            <a:chExt cx="2448" cy="1344"/>
          </a:xfrm>
        </p:grpSpPr>
        <p:grpSp>
          <p:nvGrpSpPr>
            <p:cNvPr id="62528" name="Group 27"/>
            <p:cNvGrpSpPr>
              <a:grpSpLocks/>
            </p:cNvGrpSpPr>
            <p:nvPr/>
          </p:nvGrpSpPr>
          <p:grpSpPr bwMode="auto">
            <a:xfrm>
              <a:off x="2208" y="624"/>
              <a:ext cx="2448" cy="768"/>
              <a:chOff x="2208" y="576"/>
              <a:chExt cx="2448" cy="768"/>
            </a:xfrm>
          </p:grpSpPr>
          <p:sp>
            <p:nvSpPr>
              <p:cNvPr id="62541" name="Rectangle 28"/>
              <p:cNvSpPr>
                <a:spLocks noChangeArrowheads="1"/>
              </p:cNvSpPr>
              <p:nvPr/>
            </p:nvSpPr>
            <p:spPr bwMode="auto">
              <a:xfrm>
                <a:off x="2208" y="576"/>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Courier New" panose="02070309020205020404" pitchFamily="49" charset="0"/>
                  </a:rPr>
                  <a:t>--</a:t>
                </a:r>
              </a:p>
            </p:txBody>
          </p:sp>
          <p:sp>
            <p:nvSpPr>
              <p:cNvPr id="62542" name="Rectangle 29"/>
              <p:cNvSpPr>
                <a:spLocks noChangeArrowheads="1"/>
              </p:cNvSpPr>
              <p:nvPr/>
            </p:nvSpPr>
            <p:spPr bwMode="auto">
              <a:xfrm>
                <a:off x="2208" y="768"/>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Courier New" panose="02070309020205020404" pitchFamily="49" charset="0"/>
                  </a:rPr>
                  <a:t>F0</a:t>
                </a:r>
              </a:p>
            </p:txBody>
          </p:sp>
          <p:sp>
            <p:nvSpPr>
              <p:cNvPr id="62543" name="Rectangle 30"/>
              <p:cNvSpPr>
                <a:spLocks noChangeArrowheads="1"/>
              </p:cNvSpPr>
              <p:nvPr/>
            </p:nvSpPr>
            <p:spPr bwMode="auto">
              <a:xfrm>
                <a:off x="2448" y="576"/>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solidFill>
                      <a:srgbClr val="9900CC"/>
                    </a:solidFill>
                    <a:latin typeface="Courier New" panose="02070309020205020404" pitchFamily="49" charset="0"/>
                  </a:rPr>
                  <a:t>M[10]</a:t>
                </a:r>
              </a:p>
            </p:txBody>
          </p:sp>
          <p:sp>
            <p:nvSpPr>
              <p:cNvPr id="62544" name="Rectangle 31"/>
              <p:cNvSpPr>
                <a:spLocks noChangeArrowheads="1"/>
              </p:cNvSpPr>
              <p:nvPr/>
            </p:nvSpPr>
            <p:spPr bwMode="auto">
              <a:xfrm>
                <a:off x="2448" y="768"/>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Courier New" panose="02070309020205020404" pitchFamily="49" charset="0"/>
                  </a:rPr>
                  <a:t> </a:t>
                </a:r>
              </a:p>
            </p:txBody>
          </p:sp>
          <p:sp>
            <p:nvSpPr>
              <p:cNvPr id="62545" name="Rectangle 32"/>
              <p:cNvSpPr>
                <a:spLocks noChangeArrowheads="1"/>
              </p:cNvSpPr>
              <p:nvPr/>
            </p:nvSpPr>
            <p:spPr bwMode="auto">
              <a:xfrm>
                <a:off x="3072" y="576"/>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Courier New" panose="02070309020205020404" pitchFamily="49" charset="0"/>
                  </a:rPr>
                  <a:t>ST 0(R3),F4</a:t>
                </a:r>
              </a:p>
            </p:txBody>
          </p:sp>
          <p:sp>
            <p:nvSpPr>
              <p:cNvPr id="62546" name="Rectangle 33"/>
              <p:cNvSpPr>
                <a:spLocks noChangeArrowheads="1"/>
              </p:cNvSpPr>
              <p:nvPr/>
            </p:nvSpPr>
            <p:spPr bwMode="auto">
              <a:xfrm>
                <a:off x="3072" y="768"/>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Courier New" panose="02070309020205020404" pitchFamily="49" charset="0"/>
                  </a:rPr>
                  <a:t>ADDD F0,F4,F6</a:t>
                </a:r>
              </a:p>
            </p:txBody>
          </p:sp>
          <p:sp>
            <p:nvSpPr>
              <p:cNvPr id="62547" name="Rectangle 34"/>
              <p:cNvSpPr>
                <a:spLocks noChangeArrowheads="1"/>
              </p:cNvSpPr>
              <p:nvPr/>
            </p:nvSpPr>
            <p:spPr bwMode="auto">
              <a:xfrm>
                <a:off x="4416" y="576"/>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Courier New" panose="02070309020205020404" pitchFamily="49" charset="0"/>
                  </a:rPr>
                  <a:t>Y</a:t>
                </a:r>
              </a:p>
            </p:txBody>
          </p:sp>
          <p:sp>
            <p:nvSpPr>
              <p:cNvPr id="62548" name="Rectangle 35"/>
              <p:cNvSpPr>
                <a:spLocks noChangeArrowheads="1"/>
              </p:cNvSpPr>
              <p:nvPr/>
            </p:nvSpPr>
            <p:spPr bwMode="auto">
              <a:xfrm>
                <a:off x="4416" y="768"/>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Courier New" panose="02070309020205020404" pitchFamily="49" charset="0"/>
                  </a:rPr>
                  <a:t>N</a:t>
                </a:r>
              </a:p>
            </p:txBody>
          </p:sp>
          <p:sp>
            <p:nvSpPr>
              <p:cNvPr id="62549" name="Rectangle 36"/>
              <p:cNvSpPr>
                <a:spLocks noChangeArrowheads="1"/>
              </p:cNvSpPr>
              <p:nvPr/>
            </p:nvSpPr>
            <p:spPr bwMode="auto">
              <a:xfrm>
                <a:off x="2208" y="960"/>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Courier New" panose="02070309020205020404" pitchFamily="49" charset="0"/>
                  </a:rPr>
                  <a:t>F4</a:t>
                </a:r>
              </a:p>
            </p:txBody>
          </p:sp>
          <p:sp>
            <p:nvSpPr>
              <p:cNvPr id="62550" name="Rectangle 37"/>
              <p:cNvSpPr>
                <a:spLocks noChangeArrowheads="1"/>
              </p:cNvSpPr>
              <p:nvPr/>
            </p:nvSpPr>
            <p:spPr bwMode="auto">
              <a:xfrm>
                <a:off x="2448" y="960"/>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solidFill>
                      <a:srgbClr val="9900CC"/>
                    </a:solidFill>
                    <a:latin typeface="Courier New" panose="02070309020205020404" pitchFamily="49" charset="0"/>
                  </a:rPr>
                  <a:t>M[10]</a:t>
                </a:r>
              </a:p>
            </p:txBody>
          </p:sp>
          <p:sp>
            <p:nvSpPr>
              <p:cNvPr id="62551" name="Rectangle 38"/>
              <p:cNvSpPr>
                <a:spLocks noChangeArrowheads="1"/>
              </p:cNvSpPr>
              <p:nvPr/>
            </p:nvSpPr>
            <p:spPr bwMode="auto">
              <a:xfrm>
                <a:off x="3072" y="960"/>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Courier New" panose="02070309020205020404" pitchFamily="49" charset="0"/>
                  </a:rPr>
                  <a:t>LD F4,0(R3)</a:t>
                </a:r>
              </a:p>
            </p:txBody>
          </p:sp>
          <p:sp>
            <p:nvSpPr>
              <p:cNvPr id="62552" name="Rectangle 39"/>
              <p:cNvSpPr>
                <a:spLocks noChangeArrowheads="1"/>
              </p:cNvSpPr>
              <p:nvPr/>
            </p:nvSpPr>
            <p:spPr bwMode="auto">
              <a:xfrm>
                <a:off x="4416" y="960"/>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Courier New" panose="02070309020205020404" pitchFamily="49" charset="0"/>
                  </a:rPr>
                  <a:t>Y</a:t>
                </a:r>
              </a:p>
            </p:txBody>
          </p:sp>
          <p:sp>
            <p:nvSpPr>
              <p:cNvPr id="62553" name="Rectangle 40"/>
              <p:cNvSpPr>
                <a:spLocks noChangeArrowheads="1"/>
              </p:cNvSpPr>
              <p:nvPr/>
            </p:nvSpPr>
            <p:spPr bwMode="auto">
              <a:xfrm>
                <a:off x="2208" y="1152"/>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Courier New" panose="02070309020205020404" pitchFamily="49" charset="0"/>
                  </a:rPr>
                  <a:t>--</a:t>
                </a:r>
              </a:p>
            </p:txBody>
          </p:sp>
          <p:sp>
            <p:nvSpPr>
              <p:cNvPr id="62554" name="Rectangle 41"/>
              <p:cNvSpPr>
                <a:spLocks noChangeArrowheads="1"/>
              </p:cNvSpPr>
              <p:nvPr/>
            </p:nvSpPr>
            <p:spPr bwMode="auto">
              <a:xfrm>
                <a:off x="2448" y="1152"/>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62555" name="Rectangle 42"/>
              <p:cNvSpPr>
                <a:spLocks noChangeArrowheads="1"/>
              </p:cNvSpPr>
              <p:nvPr/>
            </p:nvSpPr>
            <p:spPr bwMode="auto">
              <a:xfrm>
                <a:off x="3072" y="1152"/>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Courier New" panose="02070309020205020404" pitchFamily="49" charset="0"/>
                  </a:rPr>
                  <a:t>BNE F2,&lt;…&gt;</a:t>
                </a:r>
              </a:p>
            </p:txBody>
          </p:sp>
          <p:sp>
            <p:nvSpPr>
              <p:cNvPr id="62556" name="Rectangle 43"/>
              <p:cNvSpPr>
                <a:spLocks noChangeArrowheads="1"/>
              </p:cNvSpPr>
              <p:nvPr/>
            </p:nvSpPr>
            <p:spPr bwMode="auto">
              <a:xfrm>
                <a:off x="4416" y="1152"/>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Courier New" panose="02070309020205020404" pitchFamily="49" charset="0"/>
                  </a:rPr>
                  <a:t>N</a:t>
                </a:r>
              </a:p>
            </p:txBody>
          </p:sp>
        </p:grpSp>
        <p:sp>
          <p:nvSpPr>
            <p:cNvPr id="62529" name="Rectangle 44"/>
            <p:cNvSpPr>
              <a:spLocks noChangeArrowheads="1"/>
            </p:cNvSpPr>
            <p:nvPr/>
          </p:nvSpPr>
          <p:spPr bwMode="auto">
            <a:xfrm>
              <a:off x="2208" y="1392"/>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F2</a:t>
              </a:r>
            </a:p>
          </p:txBody>
        </p:sp>
        <p:sp>
          <p:nvSpPr>
            <p:cNvPr id="62530" name="Rectangle 45"/>
            <p:cNvSpPr>
              <a:spLocks noChangeArrowheads="1"/>
            </p:cNvSpPr>
            <p:nvPr/>
          </p:nvSpPr>
          <p:spPr bwMode="auto">
            <a:xfrm>
              <a:off x="2208" y="1584"/>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F10</a:t>
              </a:r>
            </a:p>
          </p:txBody>
        </p:sp>
        <p:sp>
          <p:nvSpPr>
            <p:cNvPr id="62531" name="Rectangle 46"/>
            <p:cNvSpPr>
              <a:spLocks noChangeArrowheads="1"/>
            </p:cNvSpPr>
            <p:nvPr/>
          </p:nvSpPr>
          <p:spPr bwMode="auto">
            <a:xfrm>
              <a:off x="2208" y="1776"/>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F0</a:t>
              </a:r>
            </a:p>
          </p:txBody>
        </p:sp>
        <p:sp>
          <p:nvSpPr>
            <p:cNvPr id="62532" name="Rectangle 47"/>
            <p:cNvSpPr>
              <a:spLocks noChangeArrowheads="1"/>
            </p:cNvSpPr>
            <p:nvPr/>
          </p:nvSpPr>
          <p:spPr bwMode="auto">
            <a:xfrm>
              <a:off x="2448" y="1392"/>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62533" name="Rectangle 48"/>
            <p:cNvSpPr>
              <a:spLocks noChangeArrowheads="1"/>
            </p:cNvSpPr>
            <p:nvPr/>
          </p:nvSpPr>
          <p:spPr bwMode="auto">
            <a:xfrm>
              <a:off x="2448" y="1584"/>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62534" name="Rectangle 49"/>
            <p:cNvSpPr>
              <a:spLocks noChangeArrowheads="1"/>
            </p:cNvSpPr>
            <p:nvPr/>
          </p:nvSpPr>
          <p:spPr bwMode="auto">
            <a:xfrm>
              <a:off x="2448" y="1776"/>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62535" name="Rectangle 50"/>
            <p:cNvSpPr>
              <a:spLocks noChangeArrowheads="1"/>
            </p:cNvSpPr>
            <p:nvPr/>
          </p:nvSpPr>
          <p:spPr bwMode="auto">
            <a:xfrm>
              <a:off x="3072" y="1392"/>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70309020205020404" pitchFamily="49" charset="0"/>
                </a:rPr>
                <a:t>DIVD F2,F10,F6</a:t>
              </a:r>
            </a:p>
          </p:txBody>
        </p:sp>
        <p:sp>
          <p:nvSpPr>
            <p:cNvPr id="62536" name="Rectangle 51"/>
            <p:cNvSpPr>
              <a:spLocks noChangeArrowheads="1"/>
            </p:cNvSpPr>
            <p:nvPr/>
          </p:nvSpPr>
          <p:spPr bwMode="auto">
            <a:xfrm>
              <a:off x="3072" y="1584"/>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70309020205020404" pitchFamily="49" charset="0"/>
                </a:rPr>
                <a:t>ADDD F10,F4,F0</a:t>
              </a:r>
            </a:p>
          </p:txBody>
        </p:sp>
        <p:sp>
          <p:nvSpPr>
            <p:cNvPr id="62537" name="Rectangle 52"/>
            <p:cNvSpPr>
              <a:spLocks noChangeArrowheads="1"/>
            </p:cNvSpPr>
            <p:nvPr/>
          </p:nvSpPr>
          <p:spPr bwMode="auto">
            <a:xfrm>
              <a:off x="3072" y="1776"/>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70309020205020404" pitchFamily="49" charset="0"/>
                </a:rPr>
                <a:t>LD F0,10(R2)</a:t>
              </a:r>
            </a:p>
          </p:txBody>
        </p:sp>
        <p:sp>
          <p:nvSpPr>
            <p:cNvPr id="62538" name="Rectangle 53"/>
            <p:cNvSpPr>
              <a:spLocks noChangeArrowheads="1"/>
            </p:cNvSpPr>
            <p:nvPr/>
          </p:nvSpPr>
          <p:spPr bwMode="auto">
            <a:xfrm>
              <a:off x="4416" y="1392"/>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N</a:t>
              </a:r>
            </a:p>
          </p:txBody>
        </p:sp>
        <p:sp>
          <p:nvSpPr>
            <p:cNvPr id="62539" name="Rectangle 54"/>
            <p:cNvSpPr>
              <a:spLocks noChangeArrowheads="1"/>
            </p:cNvSpPr>
            <p:nvPr/>
          </p:nvSpPr>
          <p:spPr bwMode="auto">
            <a:xfrm>
              <a:off x="4416" y="1584"/>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N</a:t>
              </a:r>
            </a:p>
          </p:txBody>
        </p:sp>
        <p:sp>
          <p:nvSpPr>
            <p:cNvPr id="62540" name="Rectangle 55"/>
            <p:cNvSpPr>
              <a:spLocks noChangeArrowheads="1"/>
            </p:cNvSpPr>
            <p:nvPr/>
          </p:nvSpPr>
          <p:spPr bwMode="auto">
            <a:xfrm>
              <a:off x="4416" y="1776"/>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N</a:t>
              </a:r>
            </a:p>
          </p:txBody>
        </p:sp>
      </p:grpSp>
      <p:sp>
        <p:nvSpPr>
          <p:cNvPr id="62484" name="Line 56"/>
          <p:cNvSpPr>
            <a:spLocks noChangeShapeType="1"/>
          </p:cNvSpPr>
          <p:nvPr/>
        </p:nvSpPr>
        <p:spPr bwMode="auto">
          <a:xfrm>
            <a:off x="4953000" y="3124200"/>
            <a:ext cx="0" cy="3810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85" name="Text Box 57"/>
          <p:cNvSpPr txBox="1">
            <a:spLocks noChangeArrowheads="1"/>
          </p:cNvSpPr>
          <p:nvPr/>
        </p:nvSpPr>
        <p:spPr bwMode="auto">
          <a:xfrm>
            <a:off x="6858000" y="609600"/>
            <a:ext cx="8461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Done?</a:t>
            </a:r>
          </a:p>
        </p:txBody>
      </p:sp>
      <p:sp>
        <p:nvSpPr>
          <p:cNvPr id="62486" name="Freeform 58"/>
          <p:cNvSpPr>
            <a:spLocks/>
          </p:cNvSpPr>
          <p:nvPr/>
        </p:nvSpPr>
        <p:spPr bwMode="auto">
          <a:xfrm>
            <a:off x="7467600" y="2209800"/>
            <a:ext cx="609600" cy="4267200"/>
          </a:xfrm>
          <a:custGeom>
            <a:avLst/>
            <a:gdLst>
              <a:gd name="T0" fmla="*/ 2147483646 w 576"/>
              <a:gd name="T1" fmla="*/ 2147483646 h 2832"/>
              <a:gd name="T2" fmla="*/ 2147483646 w 576"/>
              <a:gd name="T3" fmla="*/ 0 h 2832"/>
              <a:gd name="T4" fmla="*/ 0 w 576"/>
              <a:gd name="T5" fmla="*/ 0 h 2832"/>
              <a:gd name="T6" fmla="*/ 0 60000 65536"/>
              <a:gd name="T7" fmla="*/ 0 60000 65536"/>
              <a:gd name="T8" fmla="*/ 0 60000 65536"/>
              <a:gd name="T9" fmla="*/ 0 w 576"/>
              <a:gd name="T10" fmla="*/ 0 h 2832"/>
              <a:gd name="T11" fmla="*/ 576 w 576"/>
              <a:gd name="T12" fmla="*/ 2832 h 2832"/>
            </a:gdLst>
            <a:ahLst/>
            <a:cxnLst>
              <a:cxn ang="T6">
                <a:pos x="T0" y="T1"/>
              </a:cxn>
              <a:cxn ang="T7">
                <a:pos x="T2" y="T3"/>
              </a:cxn>
              <a:cxn ang="T8">
                <a:pos x="T4" y="T5"/>
              </a:cxn>
            </a:cxnLst>
            <a:rect l="T9" t="T10" r="T11" b="T12"/>
            <a:pathLst>
              <a:path w="576" h="2832">
                <a:moveTo>
                  <a:pt x="576" y="2832"/>
                </a:moveTo>
                <a:lnTo>
                  <a:pt x="576" y="0"/>
                </a:lnTo>
                <a:lnTo>
                  <a:pt x="0" y="0"/>
                </a:lnTo>
              </a:path>
            </a:pathLst>
          </a:custGeom>
          <a:noFill/>
          <a:ln w="76200">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487" name="Line 59"/>
          <p:cNvSpPr>
            <a:spLocks noChangeShapeType="1"/>
          </p:cNvSpPr>
          <p:nvPr/>
        </p:nvSpPr>
        <p:spPr bwMode="auto">
          <a:xfrm flipH="1">
            <a:off x="4953000" y="6096000"/>
            <a:ext cx="0" cy="4572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88" name="Line 60"/>
          <p:cNvSpPr>
            <a:spLocks noChangeShapeType="1"/>
          </p:cNvSpPr>
          <p:nvPr/>
        </p:nvSpPr>
        <p:spPr bwMode="auto">
          <a:xfrm flipH="1">
            <a:off x="1716088" y="6091238"/>
            <a:ext cx="7937" cy="401637"/>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89" name="Text Box 61"/>
          <p:cNvSpPr txBox="1">
            <a:spLocks noChangeArrowheads="1"/>
          </p:cNvSpPr>
          <p:nvPr/>
        </p:nvSpPr>
        <p:spPr bwMode="auto">
          <a:xfrm>
            <a:off x="130175" y="4283075"/>
            <a:ext cx="696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Dest</a:t>
            </a:r>
          </a:p>
        </p:txBody>
      </p:sp>
      <p:sp>
        <p:nvSpPr>
          <p:cNvPr id="62490" name="Text Box 62"/>
          <p:cNvSpPr txBox="1">
            <a:spLocks noChangeArrowheads="1"/>
          </p:cNvSpPr>
          <p:nvPr/>
        </p:nvSpPr>
        <p:spPr bwMode="auto">
          <a:xfrm>
            <a:off x="3352800" y="4419600"/>
            <a:ext cx="696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Dest</a:t>
            </a:r>
          </a:p>
        </p:txBody>
      </p:sp>
      <p:sp>
        <p:nvSpPr>
          <p:cNvPr id="62491" name="AutoShape 63"/>
          <p:cNvSpPr>
            <a:spLocks noChangeArrowheads="1"/>
          </p:cNvSpPr>
          <p:nvPr/>
        </p:nvSpPr>
        <p:spPr bwMode="auto">
          <a:xfrm flipV="1">
            <a:off x="8426450" y="1371600"/>
            <a:ext cx="457200" cy="1143000"/>
          </a:xfrm>
          <a:prstGeom prst="upArrow">
            <a:avLst>
              <a:gd name="adj1" fmla="val 50000"/>
              <a:gd name="adj2" fmla="val 62500"/>
            </a:avLst>
          </a:prstGeom>
          <a:solidFill>
            <a:schemeClr val="accent2"/>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2492" name="Text Box 64"/>
          <p:cNvSpPr txBox="1">
            <a:spLocks noChangeArrowheads="1"/>
          </p:cNvSpPr>
          <p:nvPr/>
        </p:nvSpPr>
        <p:spPr bwMode="auto">
          <a:xfrm>
            <a:off x="8199438" y="2590800"/>
            <a:ext cx="9112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Oldest</a:t>
            </a:r>
          </a:p>
        </p:txBody>
      </p:sp>
      <p:sp>
        <p:nvSpPr>
          <p:cNvPr id="62493" name="Text Box 65"/>
          <p:cNvSpPr txBox="1">
            <a:spLocks noChangeArrowheads="1"/>
          </p:cNvSpPr>
          <p:nvPr/>
        </p:nvSpPr>
        <p:spPr bwMode="auto">
          <a:xfrm>
            <a:off x="8153400" y="990600"/>
            <a:ext cx="1003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Newest</a:t>
            </a:r>
          </a:p>
        </p:txBody>
      </p:sp>
      <p:grpSp>
        <p:nvGrpSpPr>
          <p:cNvPr id="62494" name="Group 66"/>
          <p:cNvGrpSpPr>
            <a:grpSpLocks/>
          </p:cNvGrpSpPr>
          <p:nvPr/>
        </p:nvGrpSpPr>
        <p:grpSpPr bwMode="auto">
          <a:xfrm rot="-5400000">
            <a:off x="1295400" y="560388"/>
            <a:ext cx="914400" cy="1219200"/>
            <a:chOff x="1872" y="1584"/>
            <a:chExt cx="576" cy="864"/>
          </a:xfrm>
        </p:grpSpPr>
        <p:sp>
          <p:nvSpPr>
            <p:cNvPr id="62522" name="Rectangle 67"/>
            <p:cNvSpPr>
              <a:spLocks noChangeArrowheads="1"/>
            </p:cNvSpPr>
            <p:nvPr/>
          </p:nvSpPr>
          <p:spPr bwMode="auto">
            <a:xfrm>
              <a:off x="1872" y="1584"/>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2523" name="Rectangle 68"/>
            <p:cNvSpPr>
              <a:spLocks noChangeArrowheads="1"/>
            </p:cNvSpPr>
            <p:nvPr/>
          </p:nvSpPr>
          <p:spPr bwMode="auto">
            <a:xfrm>
              <a:off x="1872" y="1728"/>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2524" name="Rectangle 69"/>
            <p:cNvSpPr>
              <a:spLocks noChangeArrowheads="1"/>
            </p:cNvSpPr>
            <p:nvPr/>
          </p:nvSpPr>
          <p:spPr bwMode="auto">
            <a:xfrm>
              <a:off x="1872" y="1872"/>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2525" name="Rectangle 70"/>
            <p:cNvSpPr>
              <a:spLocks noChangeArrowheads="1"/>
            </p:cNvSpPr>
            <p:nvPr/>
          </p:nvSpPr>
          <p:spPr bwMode="auto">
            <a:xfrm>
              <a:off x="1872" y="2016"/>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2526" name="Rectangle 71"/>
            <p:cNvSpPr>
              <a:spLocks noChangeArrowheads="1"/>
            </p:cNvSpPr>
            <p:nvPr/>
          </p:nvSpPr>
          <p:spPr bwMode="auto">
            <a:xfrm>
              <a:off x="1872" y="2160"/>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2527" name="Rectangle 72"/>
            <p:cNvSpPr>
              <a:spLocks noChangeArrowheads="1"/>
            </p:cNvSpPr>
            <p:nvPr/>
          </p:nvSpPr>
          <p:spPr bwMode="auto">
            <a:xfrm>
              <a:off x="1872" y="2304"/>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sp>
        <p:nvSpPr>
          <p:cNvPr id="62495" name="Text Box 73"/>
          <p:cNvSpPr txBox="1">
            <a:spLocks noChangeArrowheads="1"/>
          </p:cNvSpPr>
          <p:nvPr/>
        </p:nvSpPr>
        <p:spPr bwMode="auto">
          <a:xfrm>
            <a:off x="6559550" y="4384675"/>
            <a:ext cx="104933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from </a:t>
            </a:r>
          </a:p>
          <a:p>
            <a:pPr algn="ctr">
              <a:lnSpc>
                <a:spcPct val="70000"/>
              </a:lnSpc>
              <a:spcBef>
                <a:spcPct val="0"/>
              </a:spcBef>
              <a:buClrTx/>
              <a:buSzTx/>
              <a:buFontTx/>
              <a:buNone/>
            </a:pPr>
            <a:r>
              <a:rPr lang="en-US" altLang="zh-CN" sz="1800" b="1">
                <a:latin typeface="Arial" panose="030F0702030302020204" pitchFamily="66" charset="0"/>
              </a:rPr>
              <a:t>Memory</a:t>
            </a:r>
          </a:p>
        </p:txBody>
      </p:sp>
      <p:sp>
        <p:nvSpPr>
          <p:cNvPr id="62496" name="Line 74"/>
          <p:cNvSpPr>
            <a:spLocks noChangeShapeType="1"/>
          </p:cNvSpPr>
          <p:nvPr/>
        </p:nvSpPr>
        <p:spPr bwMode="auto">
          <a:xfrm>
            <a:off x="7010400" y="4953000"/>
            <a:ext cx="0" cy="3810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62497" name="Group 75"/>
          <p:cNvGrpSpPr>
            <a:grpSpLocks/>
          </p:cNvGrpSpPr>
          <p:nvPr/>
        </p:nvGrpSpPr>
        <p:grpSpPr bwMode="auto">
          <a:xfrm>
            <a:off x="6400800" y="5334000"/>
            <a:ext cx="1066800" cy="762000"/>
            <a:chOff x="4320" y="3360"/>
            <a:chExt cx="576" cy="480"/>
          </a:xfrm>
        </p:grpSpPr>
        <p:sp>
          <p:nvSpPr>
            <p:cNvPr id="62518" name="Rectangle 76"/>
            <p:cNvSpPr>
              <a:spLocks noChangeArrowheads="1"/>
            </p:cNvSpPr>
            <p:nvPr/>
          </p:nvSpPr>
          <p:spPr bwMode="auto">
            <a:xfrm>
              <a:off x="4320" y="3360"/>
              <a:ext cx="576" cy="16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70309020205020404" pitchFamily="49" charset="0"/>
                </a:rPr>
                <a:t>1</a:t>
              </a:r>
              <a:r>
                <a:rPr lang="en-US" altLang="zh-CN" sz="1800" b="1">
                  <a:latin typeface="Arial" panose="02070309020205020404" pitchFamily="49" charset="0"/>
                </a:rPr>
                <a:t> 10+R2</a:t>
              </a:r>
            </a:p>
          </p:txBody>
        </p:sp>
        <p:sp>
          <p:nvSpPr>
            <p:cNvPr id="62519" name="Rectangle 77"/>
            <p:cNvSpPr>
              <a:spLocks noChangeArrowheads="1"/>
            </p:cNvSpPr>
            <p:nvPr/>
          </p:nvSpPr>
          <p:spPr bwMode="auto">
            <a:xfrm>
              <a:off x="4320" y="3520"/>
              <a:ext cx="576" cy="16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2520" name="Rectangle 78"/>
            <p:cNvSpPr>
              <a:spLocks noChangeArrowheads="1"/>
            </p:cNvSpPr>
            <p:nvPr/>
          </p:nvSpPr>
          <p:spPr bwMode="auto">
            <a:xfrm>
              <a:off x="4320" y="3680"/>
              <a:ext cx="576" cy="16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2521" name="Line 79"/>
            <p:cNvSpPr>
              <a:spLocks noChangeShapeType="1"/>
            </p:cNvSpPr>
            <p:nvPr/>
          </p:nvSpPr>
          <p:spPr bwMode="auto">
            <a:xfrm>
              <a:off x="4512" y="3360"/>
              <a:ext cx="0"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2498" name="Text Box 80"/>
          <p:cNvSpPr txBox="1">
            <a:spLocks noChangeArrowheads="1"/>
          </p:cNvSpPr>
          <p:nvPr/>
        </p:nvSpPr>
        <p:spPr bwMode="auto">
          <a:xfrm>
            <a:off x="6248400" y="5029200"/>
            <a:ext cx="696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Dest</a:t>
            </a:r>
          </a:p>
        </p:txBody>
      </p:sp>
      <p:sp>
        <p:nvSpPr>
          <p:cNvPr id="62499" name="Text Box 81"/>
          <p:cNvSpPr txBox="1">
            <a:spLocks noChangeArrowheads="1"/>
          </p:cNvSpPr>
          <p:nvPr/>
        </p:nvSpPr>
        <p:spPr bwMode="auto">
          <a:xfrm>
            <a:off x="533400" y="1905000"/>
            <a:ext cx="2841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800" b="1">
                <a:latin typeface="Arial" panose="030F0702030302020204" pitchFamily="66" charset="0"/>
              </a:rPr>
              <a:t>Reorder Buffer</a:t>
            </a:r>
            <a:endParaRPr lang="en-US" altLang="zh-CN" sz="1800" b="1">
              <a:latin typeface="Comic Sans MS" panose="030F0702030302020204" pitchFamily="66" charset="0"/>
            </a:endParaRPr>
          </a:p>
        </p:txBody>
      </p:sp>
      <p:sp>
        <p:nvSpPr>
          <p:cNvPr id="62500" name="Text Box 82"/>
          <p:cNvSpPr txBox="1">
            <a:spLocks noChangeArrowheads="1"/>
          </p:cNvSpPr>
          <p:nvPr/>
        </p:nvSpPr>
        <p:spPr bwMode="auto">
          <a:xfrm>
            <a:off x="1600200" y="3581400"/>
            <a:ext cx="17827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800" b="1">
                <a:latin typeface="Arial" panose="030F0702030302020204" pitchFamily="66" charset="0"/>
              </a:rPr>
              <a:t>Registers</a:t>
            </a:r>
          </a:p>
        </p:txBody>
      </p:sp>
      <p:sp>
        <p:nvSpPr>
          <p:cNvPr id="62501" name="Line 83"/>
          <p:cNvSpPr>
            <a:spLocks noChangeShapeType="1"/>
          </p:cNvSpPr>
          <p:nvPr/>
        </p:nvSpPr>
        <p:spPr bwMode="auto">
          <a:xfrm flipH="1">
            <a:off x="7010400" y="6096000"/>
            <a:ext cx="0" cy="3810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02" name="Line 84"/>
          <p:cNvSpPr>
            <a:spLocks noChangeShapeType="1"/>
          </p:cNvSpPr>
          <p:nvPr/>
        </p:nvSpPr>
        <p:spPr bwMode="auto">
          <a:xfrm>
            <a:off x="2362200" y="1143000"/>
            <a:ext cx="1143000"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03" name="Rectangle 85"/>
          <p:cNvSpPr>
            <a:spLocks noChangeArrowheads="1"/>
          </p:cNvSpPr>
          <p:nvPr/>
        </p:nvSpPr>
        <p:spPr bwMode="auto">
          <a:xfrm>
            <a:off x="304800" y="4648200"/>
            <a:ext cx="2590800" cy="2032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70309020205020404" pitchFamily="49" charset="0"/>
              </a:rPr>
              <a:t>2</a:t>
            </a:r>
            <a:r>
              <a:rPr lang="en-US" altLang="zh-CN" sz="1800" b="1">
                <a:latin typeface="Arial" panose="02070309020205020404" pitchFamily="49" charset="0"/>
              </a:rPr>
              <a:t> ADDD R(F4),</a:t>
            </a:r>
            <a:r>
              <a:rPr lang="en-US" altLang="zh-CN" sz="1800" b="1">
                <a:solidFill>
                  <a:srgbClr val="FF0000"/>
                </a:solidFill>
                <a:latin typeface="Arial" panose="02070309020205020404" pitchFamily="49" charset="0"/>
              </a:rPr>
              <a:t>ROB1</a:t>
            </a:r>
          </a:p>
        </p:txBody>
      </p:sp>
      <p:sp>
        <p:nvSpPr>
          <p:cNvPr id="62504" name="Rectangle 86"/>
          <p:cNvSpPr>
            <a:spLocks noChangeArrowheads="1"/>
          </p:cNvSpPr>
          <p:nvPr/>
        </p:nvSpPr>
        <p:spPr bwMode="auto">
          <a:xfrm>
            <a:off x="304800" y="4851400"/>
            <a:ext cx="2590800" cy="2032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70309020205020404" pitchFamily="49" charset="0"/>
              </a:rPr>
              <a:t>6</a:t>
            </a:r>
            <a:r>
              <a:rPr lang="en-US" altLang="zh-CN" sz="1800" b="1">
                <a:latin typeface="Arial" panose="02070309020205020404" pitchFamily="49" charset="0"/>
              </a:rPr>
              <a:t> ADDD </a:t>
            </a:r>
            <a:r>
              <a:rPr lang="en-US" altLang="zh-CN" sz="1800" b="1">
                <a:solidFill>
                  <a:srgbClr val="9900CC"/>
                </a:solidFill>
                <a:latin typeface="Arial" panose="02070309020205020404" pitchFamily="49" charset="0"/>
              </a:rPr>
              <a:t>M[10],</a:t>
            </a:r>
            <a:r>
              <a:rPr lang="en-US" altLang="zh-CN" sz="1800" b="1">
                <a:latin typeface="Arial" panose="02070309020205020404" pitchFamily="49" charset="0"/>
              </a:rPr>
              <a:t>R(F6)</a:t>
            </a:r>
          </a:p>
        </p:txBody>
      </p:sp>
      <p:sp>
        <p:nvSpPr>
          <p:cNvPr id="62505" name="Rectangle 87"/>
          <p:cNvSpPr>
            <a:spLocks noChangeArrowheads="1"/>
          </p:cNvSpPr>
          <p:nvPr/>
        </p:nvSpPr>
        <p:spPr bwMode="auto">
          <a:xfrm>
            <a:off x="304800" y="5054600"/>
            <a:ext cx="2590800" cy="2032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2506" name="Rectangle 88"/>
          <p:cNvSpPr>
            <a:spLocks noChangeArrowheads="1"/>
          </p:cNvSpPr>
          <p:nvPr/>
        </p:nvSpPr>
        <p:spPr bwMode="auto">
          <a:xfrm>
            <a:off x="661988" y="4648200"/>
            <a:ext cx="633412" cy="609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nvGrpSpPr>
          <p:cNvPr id="62507" name="Group 89"/>
          <p:cNvGrpSpPr>
            <a:grpSpLocks/>
          </p:cNvGrpSpPr>
          <p:nvPr/>
        </p:nvGrpSpPr>
        <p:grpSpPr bwMode="auto">
          <a:xfrm>
            <a:off x="304800" y="2209800"/>
            <a:ext cx="8534400" cy="4343400"/>
            <a:chOff x="192" y="1392"/>
            <a:chExt cx="5376" cy="2736"/>
          </a:xfrm>
        </p:grpSpPr>
        <p:sp>
          <p:nvSpPr>
            <p:cNvPr id="62508" name="Line 90"/>
            <p:cNvSpPr>
              <a:spLocks noChangeShapeType="1"/>
            </p:cNvSpPr>
            <p:nvPr/>
          </p:nvSpPr>
          <p:spPr bwMode="auto">
            <a:xfrm>
              <a:off x="192" y="4080"/>
              <a:ext cx="5376" cy="0"/>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09" name="Line 91"/>
            <p:cNvSpPr>
              <a:spLocks noChangeShapeType="1"/>
            </p:cNvSpPr>
            <p:nvPr/>
          </p:nvSpPr>
          <p:spPr bwMode="auto">
            <a:xfrm flipV="1">
              <a:off x="1584" y="3312"/>
              <a:ext cx="0" cy="768"/>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10" name="Line 92"/>
            <p:cNvSpPr>
              <a:spLocks noChangeShapeType="1"/>
            </p:cNvSpPr>
            <p:nvPr/>
          </p:nvSpPr>
          <p:spPr bwMode="auto">
            <a:xfrm flipV="1">
              <a:off x="3696" y="3264"/>
              <a:ext cx="0" cy="816"/>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11" name="Freeform 93"/>
            <p:cNvSpPr>
              <a:spLocks/>
            </p:cNvSpPr>
            <p:nvPr/>
          </p:nvSpPr>
          <p:spPr bwMode="auto">
            <a:xfrm>
              <a:off x="3120" y="2064"/>
              <a:ext cx="1296" cy="336"/>
            </a:xfrm>
            <a:custGeom>
              <a:avLst/>
              <a:gdLst>
                <a:gd name="T0" fmla="*/ 0 w 1296"/>
                <a:gd name="T1" fmla="*/ 0 h 480"/>
                <a:gd name="T2" fmla="*/ 1296 w 1296"/>
                <a:gd name="T3" fmla="*/ 0 h 480"/>
                <a:gd name="T4" fmla="*/ 1296 w 1296"/>
                <a:gd name="T5" fmla="*/ 115 h 480"/>
                <a:gd name="T6" fmla="*/ 0 60000 65536"/>
                <a:gd name="T7" fmla="*/ 0 60000 65536"/>
                <a:gd name="T8" fmla="*/ 0 60000 65536"/>
                <a:gd name="T9" fmla="*/ 0 w 1296"/>
                <a:gd name="T10" fmla="*/ 0 h 480"/>
                <a:gd name="T11" fmla="*/ 1296 w 1296"/>
                <a:gd name="T12" fmla="*/ 480 h 480"/>
              </a:gdLst>
              <a:ahLst/>
              <a:cxnLst>
                <a:cxn ang="T6">
                  <a:pos x="T0" y="T1"/>
                </a:cxn>
                <a:cxn ang="T7">
                  <a:pos x="T2" y="T3"/>
                </a:cxn>
                <a:cxn ang="T8">
                  <a:pos x="T4" y="T5"/>
                </a:cxn>
              </a:cxnLst>
              <a:rect l="T9" t="T10" r="T11" b="T12"/>
              <a:pathLst>
                <a:path w="1296" h="480">
                  <a:moveTo>
                    <a:pt x="0" y="0"/>
                  </a:moveTo>
                  <a:lnTo>
                    <a:pt x="1296" y="0"/>
                  </a:lnTo>
                  <a:lnTo>
                    <a:pt x="1296" y="480"/>
                  </a:lnTo>
                </a:path>
              </a:pathLst>
            </a:custGeom>
            <a:noFill/>
            <a:ln w="762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512" name="Line 94"/>
            <p:cNvSpPr>
              <a:spLocks noChangeShapeType="1"/>
            </p:cNvSpPr>
            <p:nvPr/>
          </p:nvSpPr>
          <p:spPr bwMode="auto">
            <a:xfrm>
              <a:off x="3120" y="1968"/>
              <a:ext cx="0" cy="240"/>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13" name="Freeform 95"/>
            <p:cNvSpPr>
              <a:spLocks/>
            </p:cNvSpPr>
            <p:nvPr/>
          </p:nvSpPr>
          <p:spPr bwMode="auto">
            <a:xfrm>
              <a:off x="4704" y="1392"/>
              <a:ext cx="384" cy="2688"/>
            </a:xfrm>
            <a:custGeom>
              <a:avLst/>
              <a:gdLst>
                <a:gd name="T0" fmla="*/ 114 w 576"/>
                <a:gd name="T1" fmla="*/ 2298 h 2832"/>
                <a:gd name="T2" fmla="*/ 114 w 576"/>
                <a:gd name="T3" fmla="*/ 0 h 2832"/>
                <a:gd name="T4" fmla="*/ 0 w 576"/>
                <a:gd name="T5" fmla="*/ 0 h 2832"/>
                <a:gd name="T6" fmla="*/ 0 60000 65536"/>
                <a:gd name="T7" fmla="*/ 0 60000 65536"/>
                <a:gd name="T8" fmla="*/ 0 60000 65536"/>
                <a:gd name="T9" fmla="*/ 0 w 576"/>
                <a:gd name="T10" fmla="*/ 0 h 2832"/>
                <a:gd name="T11" fmla="*/ 576 w 576"/>
                <a:gd name="T12" fmla="*/ 2832 h 2832"/>
              </a:gdLst>
              <a:ahLst/>
              <a:cxnLst>
                <a:cxn ang="T6">
                  <a:pos x="T0" y="T1"/>
                </a:cxn>
                <a:cxn ang="T7">
                  <a:pos x="T2" y="T3"/>
                </a:cxn>
                <a:cxn ang="T8">
                  <a:pos x="T4" y="T5"/>
                </a:cxn>
              </a:cxnLst>
              <a:rect l="T9" t="T10" r="T11" b="T12"/>
              <a:pathLst>
                <a:path w="576" h="2832">
                  <a:moveTo>
                    <a:pt x="576" y="2832"/>
                  </a:moveTo>
                  <a:lnTo>
                    <a:pt x="576" y="0"/>
                  </a:lnTo>
                  <a:lnTo>
                    <a:pt x="0" y="0"/>
                  </a:lnTo>
                </a:path>
              </a:pathLst>
            </a:custGeom>
            <a:noFill/>
            <a:ln w="762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514" name="Line 96"/>
            <p:cNvSpPr>
              <a:spLocks noChangeShapeType="1"/>
            </p:cNvSpPr>
            <p:nvPr/>
          </p:nvSpPr>
          <p:spPr bwMode="auto">
            <a:xfrm flipH="1">
              <a:off x="3120" y="3840"/>
              <a:ext cx="0" cy="288"/>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15" name="Line 97"/>
            <p:cNvSpPr>
              <a:spLocks noChangeShapeType="1"/>
            </p:cNvSpPr>
            <p:nvPr/>
          </p:nvSpPr>
          <p:spPr bwMode="auto">
            <a:xfrm flipH="1">
              <a:off x="1081" y="3837"/>
              <a:ext cx="5" cy="253"/>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16" name="Line 98"/>
            <p:cNvSpPr>
              <a:spLocks noChangeShapeType="1"/>
            </p:cNvSpPr>
            <p:nvPr/>
          </p:nvSpPr>
          <p:spPr bwMode="auto">
            <a:xfrm>
              <a:off x="4416" y="3120"/>
              <a:ext cx="0" cy="240"/>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517" name="Line 99"/>
            <p:cNvSpPr>
              <a:spLocks noChangeShapeType="1"/>
            </p:cNvSpPr>
            <p:nvPr/>
          </p:nvSpPr>
          <p:spPr bwMode="auto">
            <a:xfrm flipH="1">
              <a:off x="4416" y="3840"/>
              <a:ext cx="0" cy="240"/>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Tree>
    <p:extLst>
      <p:ext uri="{BB962C8B-B14F-4D97-AF65-F5344CB8AC3E}">
        <p14:creationId xmlns:p14="http://schemas.microsoft.com/office/powerpoint/2010/main" val="1579058056"/>
      </p:ext>
    </p:extLst>
  </p:cSld>
  <p:clrMapOvr>
    <a:masterClrMapping/>
  </p:clrMapOvr>
  <p:transition spd="slow">
    <p:pull dir="ru"/>
  </p:transition>
</p:sld>
</file>

<file path=ppt/slides/slide6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4514" name="Rectangle 10"/>
          <p:cNvSpPr>
            <a:spLocks noGrp="1" noRot="1" noChangeArrowheads="1"/>
          </p:cNvSpPr>
          <p:nvPr>
            <p:ph type="title"/>
          </p:nvPr>
        </p:nvSpPr>
        <p:spPr>
          <a:xfrm>
            <a:off x="1331913" y="0"/>
            <a:ext cx="7561262" cy="762000"/>
          </a:xfrm>
          <a:noFill/>
        </p:spPr>
        <p:txBody>
          <a:bodyPr lIns="90487" tIns="44450" rIns="90487" bIns="44450"/>
          <a:lstStyle/>
          <a:p>
            <a:pPr eaLnBrk="1" hangingPunct="1"/>
            <a:r>
              <a:rPr lang="en-US" altLang="zh-CN" sz="4000">
                <a:latin typeface="Arial"/>
              </a:rPr>
              <a:t>Tomasulo With Reorder buffer:</a:t>
            </a:r>
          </a:p>
        </p:txBody>
      </p:sp>
      <p:grpSp>
        <p:nvGrpSpPr>
          <p:cNvPr id="64515" name="Group 2"/>
          <p:cNvGrpSpPr>
            <a:grpSpLocks/>
          </p:cNvGrpSpPr>
          <p:nvPr/>
        </p:nvGrpSpPr>
        <p:grpSpPr bwMode="auto">
          <a:xfrm>
            <a:off x="3505200" y="4800600"/>
            <a:ext cx="2514600" cy="406400"/>
            <a:chOff x="2064" y="2928"/>
            <a:chExt cx="1584" cy="256"/>
          </a:xfrm>
        </p:grpSpPr>
        <p:sp>
          <p:nvSpPr>
            <p:cNvPr id="64609" name="Rectangle 3"/>
            <p:cNvSpPr>
              <a:spLocks noChangeArrowheads="1"/>
            </p:cNvSpPr>
            <p:nvPr/>
          </p:nvSpPr>
          <p:spPr bwMode="auto">
            <a:xfrm>
              <a:off x="2064" y="2928"/>
              <a:ext cx="1584"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70309020205020404" pitchFamily="49" charset="0"/>
                </a:rPr>
                <a:t>3</a:t>
              </a:r>
              <a:r>
                <a:rPr lang="en-US" altLang="zh-CN" sz="1800" b="1">
                  <a:latin typeface="Arial" panose="02070309020205020404" pitchFamily="49" charset="0"/>
                </a:rPr>
                <a:t> DIVD </a:t>
              </a:r>
              <a:r>
                <a:rPr lang="en-US" altLang="zh-CN" sz="1800" b="1">
                  <a:solidFill>
                    <a:srgbClr val="FF0000"/>
                  </a:solidFill>
                  <a:latin typeface="Arial" panose="02070309020205020404" pitchFamily="49" charset="0"/>
                </a:rPr>
                <a:t>ROB2</a:t>
              </a:r>
              <a:r>
                <a:rPr lang="en-US" altLang="zh-CN" sz="1800" b="1">
                  <a:latin typeface="Arial" panose="02070309020205020404" pitchFamily="49" charset="0"/>
                </a:rPr>
                <a:t>,R(F6)</a:t>
              </a:r>
            </a:p>
          </p:txBody>
        </p:sp>
        <p:sp>
          <p:nvSpPr>
            <p:cNvPr id="64610" name="Rectangle 4"/>
            <p:cNvSpPr>
              <a:spLocks noChangeArrowheads="1"/>
            </p:cNvSpPr>
            <p:nvPr/>
          </p:nvSpPr>
          <p:spPr bwMode="auto">
            <a:xfrm>
              <a:off x="2064" y="3056"/>
              <a:ext cx="1584"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4611" name="Rectangle 5"/>
            <p:cNvSpPr>
              <a:spLocks noChangeArrowheads="1"/>
            </p:cNvSpPr>
            <p:nvPr/>
          </p:nvSpPr>
          <p:spPr bwMode="auto">
            <a:xfrm>
              <a:off x="2283" y="2928"/>
              <a:ext cx="425"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sp>
        <p:nvSpPr>
          <p:cNvPr id="64516" name="Rectangle 6"/>
          <p:cNvSpPr>
            <a:spLocks noChangeArrowheads="1"/>
          </p:cNvSpPr>
          <p:nvPr/>
        </p:nvSpPr>
        <p:spPr bwMode="auto">
          <a:xfrm>
            <a:off x="304800" y="4648200"/>
            <a:ext cx="2590800" cy="2032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70309020205020404" pitchFamily="49" charset="0"/>
              </a:rPr>
              <a:t>2</a:t>
            </a:r>
            <a:r>
              <a:rPr lang="en-US" altLang="zh-CN" sz="1800" b="1">
                <a:latin typeface="Arial" panose="02070309020205020404" pitchFamily="49" charset="0"/>
              </a:rPr>
              <a:t> ADDD R(F4),</a:t>
            </a:r>
            <a:r>
              <a:rPr lang="en-US" altLang="zh-CN" sz="1800" b="1">
                <a:solidFill>
                  <a:srgbClr val="FF0000"/>
                </a:solidFill>
                <a:latin typeface="Arial" panose="02070309020205020404" pitchFamily="49" charset="0"/>
              </a:rPr>
              <a:t>ROB1</a:t>
            </a:r>
          </a:p>
        </p:txBody>
      </p:sp>
      <p:sp>
        <p:nvSpPr>
          <p:cNvPr id="64517" name="Rectangle 7"/>
          <p:cNvSpPr>
            <a:spLocks noChangeArrowheads="1"/>
          </p:cNvSpPr>
          <p:nvPr/>
        </p:nvSpPr>
        <p:spPr bwMode="auto">
          <a:xfrm>
            <a:off x="304800" y="4851400"/>
            <a:ext cx="2590800" cy="2032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4518" name="Rectangle 8"/>
          <p:cNvSpPr>
            <a:spLocks noChangeArrowheads="1"/>
          </p:cNvSpPr>
          <p:nvPr/>
        </p:nvSpPr>
        <p:spPr bwMode="auto">
          <a:xfrm>
            <a:off x="304800" y="5054600"/>
            <a:ext cx="2590800" cy="2032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4519" name="Rectangle 9"/>
          <p:cNvSpPr>
            <a:spLocks noChangeArrowheads="1"/>
          </p:cNvSpPr>
          <p:nvPr/>
        </p:nvSpPr>
        <p:spPr bwMode="auto">
          <a:xfrm>
            <a:off x="661988" y="4648200"/>
            <a:ext cx="633412" cy="609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4520" name="Line 11"/>
          <p:cNvSpPr>
            <a:spLocks noChangeShapeType="1"/>
          </p:cNvSpPr>
          <p:nvPr/>
        </p:nvSpPr>
        <p:spPr bwMode="auto">
          <a:xfrm>
            <a:off x="304800" y="6477000"/>
            <a:ext cx="85344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21" name="Text Box 12"/>
          <p:cNvSpPr txBox="1">
            <a:spLocks noChangeArrowheads="1"/>
          </p:cNvSpPr>
          <p:nvPr/>
        </p:nvSpPr>
        <p:spPr bwMode="auto">
          <a:xfrm>
            <a:off x="6526213" y="3743325"/>
            <a:ext cx="1049337"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To</a:t>
            </a:r>
          </a:p>
          <a:p>
            <a:pPr algn="ctr">
              <a:lnSpc>
                <a:spcPct val="70000"/>
              </a:lnSpc>
              <a:spcBef>
                <a:spcPct val="0"/>
              </a:spcBef>
              <a:buClrTx/>
              <a:buSzTx/>
              <a:buFontTx/>
              <a:buNone/>
            </a:pPr>
            <a:r>
              <a:rPr lang="en-US" altLang="zh-CN" sz="1800" b="1">
                <a:latin typeface="Arial" panose="030F0702030302020204" pitchFamily="66" charset="0"/>
              </a:rPr>
              <a:t>Memory</a:t>
            </a:r>
          </a:p>
        </p:txBody>
      </p:sp>
      <p:sp>
        <p:nvSpPr>
          <p:cNvPr id="64522" name="Rectangle 13"/>
          <p:cNvSpPr>
            <a:spLocks noChangeArrowheads="1"/>
          </p:cNvSpPr>
          <p:nvPr/>
        </p:nvSpPr>
        <p:spPr bwMode="auto">
          <a:xfrm>
            <a:off x="1181100" y="5791200"/>
            <a:ext cx="1066800" cy="304800"/>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FP adders</a:t>
            </a:r>
          </a:p>
        </p:txBody>
      </p:sp>
      <p:sp>
        <p:nvSpPr>
          <p:cNvPr id="64523" name="Rectangle 14"/>
          <p:cNvSpPr>
            <a:spLocks noChangeArrowheads="1"/>
          </p:cNvSpPr>
          <p:nvPr/>
        </p:nvSpPr>
        <p:spPr bwMode="auto">
          <a:xfrm>
            <a:off x="4252913" y="5791200"/>
            <a:ext cx="1447800" cy="304800"/>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FP multipliers</a:t>
            </a:r>
          </a:p>
        </p:txBody>
      </p:sp>
      <p:sp>
        <p:nvSpPr>
          <p:cNvPr id="64524" name="Line 15"/>
          <p:cNvSpPr>
            <a:spLocks noChangeShapeType="1"/>
          </p:cNvSpPr>
          <p:nvPr/>
        </p:nvSpPr>
        <p:spPr bwMode="auto">
          <a:xfrm>
            <a:off x="1357313" y="52578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25" name="Line 16"/>
          <p:cNvSpPr>
            <a:spLocks noChangeShapeType="1"/>
          </p:cNvSpPr>
          <p:nvPr/>
        </p:nvSpPr>
        <p:spPr bwMode="auto">
          <a:xfrm>
            <a:off x="2043113" y="52578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26" name="Line 17"/>
          <p:cNvSpPr>
            <a:spLocks noChangeShapeType="1"/>
          </p:cNvSpPr>
          <p:nvPr/>
        </p:nvSpPr>
        <p:spPr bwMode="auto">
          <a:xfrm>
            <a:off x="4481513" y="5181600"/>
            <a:ext cx="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27" name="Line 18"/>
          <p:cNvSpPr>
            <a:spLocks noChangeShapeType="1"/>
          </p:cNvSpPr>
          <p:nvPr/>
        </p:nvSpPr>
        <p:spPr bwMode="auto">
          <a:xfrm>
            <a:off x="5395913" y="5181600"/>
            <a:ext cx="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28" name="Text Box 19"/>
          <p:cNvSpPr txBox="1">
            <a:spLocks noChangeArrowheads="1"/>
          </p:cNvSpPr>
          <p:nvPr/>
        </p:nvSpPr>
        <p:spPr bwMode="auto">
          <a:xfrm>
            <a:off x="2655888" y="5284788"/>
            <a:ext cx="1555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Reservation </a:t>
            </a:r>
          </a:p>
          <a:p>
            <a:pPr algn="ctr">
              <a:spcBef>
                <a:spcPct val="0"/>
              </a:spcBef>
              <a:buClrTx/>
              <a:buSzTx/>
              <a:buFontTx/>
              <a:buNone/>
            </a:pPr>
            <a:r>
              <a:rPr lang="en-US" altLang="zh-CN" sz="1800" b="1">
                <a:latin typeface="Arial" panose="030F0702030302020204" pitchFamily="66" charset="0"/>
              </a:rPr>
              <a:t>Stations</a:t>
            </a:r>
          </a:p>
        </p:txBody>
      </p:sp>
      <p:sp>
        <p:nvSpPr>
          <p:cNvPr id="64529" name="Line 20"/>
          <p:cNvSpPr>
            <a:spLocks noChangeShapeType="1"/>
          </p:cNvSpPr>
          <p:nvPr/>
        </p:nvSpPr>
        <p:spPr bwMode="auto">
          <a:xfrm flipV="1">
            <a:off x="2514600" y="5257800"/>
            <a:ext cx="0" cy="12192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30" name="Line 21"/>
          <p:cNvSpPr>
            <a:spLocks noChangeShapeType="1"/>
          </p:cNvSpPr>
          <p:nvPr/>
        </p:nvSpPr>
        <p:spPr bwMode="auto">
          <a:xfrm flipV="1">
            <a:off x="5867400" y="5181600"/>
            <a:ext cx="0" cy="12954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31" name="Text Box 22"/>
          <p:cNvSpPr txBox="1">
            <a:spLocks noChangeArrowheads="1"/>
          </p:cNvSpPr>
          <p:nvPr/>
        </p:nvSpPr>
        <p:spPr bwMode="auto">
          <a:xfrm>
            <a:off x="228600" y="914400"/>
            <a:ext cx="8794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FP Op</a:t>
            </a:r>
          </a:p>
          <a:p>
            <a:pPr algn="ctr">
              <a:spcBef>
                <a:spcPct val="0"/>
              </a:spcBef>
              <a:buClrTx/>
              <a:buSzTx/>
              <a:buFontTx/>
              <a:buNone/>
            </a:pPr>
            <a:r>
              <a:rPr lang="en-US" altLang="zh-CN" sz="1800" b="1">
                <a:latin typeface="Arial" panose="030F0702030302020204" pitchFamily="66" charset="0"/>
              </a:rPr>
              <a:t>Queue</a:t>
            </a:r>
          </a:p>
        </p:txBody>
      </p:sp>
      <p:grpSp>
        <p:nvGrpSpPr>
          <p:cNvPr id="64532" name="Group 23"/>
          <p:cNvGrpSpPr>
            <a:grpSpLocks/>
          </p:cNvGrpSpPr>
          <p:nvPr/>
        </p:nvGrpSpPr>
        <p:grpSpPr bwMode="auto">
          <a:xfrm>
            <a:off x="3505200" y="3505200"/>
            <a:ext cx="2209800" cy="812800"/>
            <a:chOff x="3456" y="1200"/>
            <a:chExt cx="1392" cy="512"/>
          </a:xfrm>
        </p:grpSpPr>
        <p:sp>
          <p:nvSpPr>
            <p:cNvPr id="64605" name="Rectangle 24"/>
            <p:cNvSpPr>
              <a:spLocks noChangeArrowheads="1"/>
            </p:cNvSpPr>
            <p:nvPr/>
          </p:nvSpPr>
          <p:spPr bwMode="auto">
            <a:xfrm>
              <a:off x="3456" y="1200"/>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4606" name="Rectangle 25"/>
            <p:cNvSpPr>
              <a:spLocks noChangeArrowheads="1"/>
            </p:cNvSpPr>
            <p:nvPr/>
          </p:nvSpPr>
          <p:spPr bwMode="auto">
            <a:xfrm>
              <a:off x="3456" y="1328"/>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4607" name="Rectangle 26"/>
            <p:cNvSpPr>
              <a:spLocks noChangeArrowheads="1"/>
            </p:cNvSpPr>
            <p:nvPr/>
          </p:nvSpPr>
          <p:spPr bwMode="auto">
            <a:xfrm>
              <a:off x="3456" y="1456"/>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4608" name="Rectangle 27"/>
            <p:cNvSpPr>
              <a:spLocks noChangeArrowheads="1"/>
            </p:cNvSpPr>
            <p:nvPr/>
          </p:nvSpPr>
          <p:spPr bwMode="auto">
            <a:xfrm>
              <a:off x="3456" y="1584"/>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sp>
        <p:nvSpPr>
          <p:cNvPr id="64533" name="Freeform 28"/>
          <p:cNvSpPr>
            <a:spLocks/>
          </p:cNvSpPr>
          <p:nvPr/>
        </p:nvSpPr>
        <p:spPr bwMode="auto">
          <a:xfrm>
            <a:off x="4953000" y="3276600"/>
            <a:ext cx="2057400" cy="533400"/>
          </a:xfrm>
          <a:custGeom>
            <a:avLst/>
            <a:gdLst>
              <a:gd name="T0" fmla="*/ 0 w 1296"/>
              <a:gd name="T1" fmla="*/ 0 h 480"/>
              <a:gd name="T2" fmla="*/ 2147483646 w 1296"/>
              <a:gd name="T3" fmla="*/ 0 h 480"/>
              <a:gd name="T4" fmla="*/ 2147483646 w 1296"/>
              <a:gd name="T5" fmla="*/ 2147483646 h 480"/>
              <a:gd name="T6" fmla="*/ 0 60000 65536"/>
              <a:gd name="T7" fmla="*/ 0 60000 65536"/>
              <a:gd name="T8" fmla="*/ 0 60000 65536"/>
              <a:gd name="T9" fmla="*/ 0 w 1296"/>
              <a:gd name="T10" fmla="*/ 0 h 480"/>
              <a:gd name="T11" fmla="*/ 1296 w 1296"/>
              <a:gd name="T12" fmla="*/ 480 h 480"/>
            </a:gdLst>
            <a:ahLst/>
            <a:cxnLst>
              <a:cxn ang="T6">
                <a:pos x="T0" y="T1"/>
              </a:cxn>
              <a:cxn ang="T7">
                <a:pos x="T2" y="T3"/>
              </a:cxn>
              <a:cxn ang="T8">
                <a:pos x="T4" y="T5"/>
              </a:cxn>
            </a:cxnLst>
            <a:rect l="T9" t="T10" r="T11" b="T12"/>
            <a:pathLst>
              <a:path w="1296" h="480">
                <a:moveTo>
                  <a:pt x="0" y="0"/>
                </a:moveTo>
                <a:lnTo>
                  <a:pt x="1296" y="0"/>
                </a:lnTo>
                <a:lnTo>
                  <a:pt x="1296" y="480"/>
                </a:lnTo>
              </a:path>
            </a:pathLst>
          </a:custGeom>
          <a:noFill/>
          <a:ln w="76200">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4534" name="Text Box 29"/>
          <p:cNvSpPr txBox="1">
            <a:spLocks noChangeArrowheads="1"/>
          </p:cNvSpPr>
          <p:nvPr/>
        </p:nvSpPr>
        <p:spPr bwMode="auto">
          <a:xfrm>
            <a:off x="7391400" y="990600"/>
            <a:ext cx="660400" cy="219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lnSpc>
                <a:spcPct val="90000"/>
              </a:lnSpc>
              <a:spcBef>
                <a:spcPct val="0"/>
              </a:spcBef>
              <a:buClrTx/>
              <a:buSzTx/>
              <a:buFontTx/>
              <a:buNone/>
            </a:pPr>
            <a:r>
              <a:rPr lang="en-US" altLang="zh-CN" sz="1400" b="1">
                <a:solidFill>
                  <a:srgbClr val="FF0000"/>
                </a:solidFill>
                <a:latin typeface="Arial" panose="030F0702030302020204" pitchFamily="66" charset="0"/>
              </a:rPr>
              <a:t>ROB7</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ROB6</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ROB5</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ROB4</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ROB3</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ROB2</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ROB1</a:t>
            </a:r>
          </a:p>
        </p:txBody>
      </p:sp>
      <p:grpSp>
        <p:nvGrpSpPr>
          <p:cNvPr id="64535" name="Group 30"/>
          <p:cNvGrpSpPr>
            <a:grpSpLocks/>
          </p:cNvGrpSpPr>
          <p:nvPr/>
        </p:nvGrpSpPr>
        <p:grpSpPr bwMode="auto">
          <a:xfrm>
            <a:off x="3505200" y="990600"/>
            <a:ext cx="3886200" cy="2133600"/>
            <a:chOff x="2208" y="624"/>
            <a:chExt cx="2448" cy="1344"/>
          </a:xfrm>
        </p:grpSpPr>
        <p:grpSp>
          <p:nvGrpSpPr>
            <p:cNvPr id="64576" name="Group 31"/>
            <p:cNvGrpSpPr>
              <a:grpSpLocks/>
            </p:cNvGrpSpPr>
            <p:nvPr/>
          </p:nvGrpSpPr>
          <p:grpSpPr bwMode="auto">
            <a:xfrm>
              <a:off x="2208" y="624"/>
              <a:ext cx="2448" cy="768"/>
              <a:chOff x="2208" y="576"/>
              <a:chExt cx="2448" cy="768"/>
            </a:xfrm>
          </p:grpSpPr>
          <p:sp>
            <p:nvSpPr>
              <p:cNvPr id="64589" name="Rectangle 32"/>
              <p:cNvSpPr>
                <a:spLocks noChangeArrowheads="1"/>
              </p:cNvSpPr>
              <p:nvPr/>
            </p:nvSpPr>
            <p:spPr bwMode="auto">
              <a:xfrm>
                <a:off x="2208" y="576"/>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Courier New" panose="02070309020205020404" pitchFamily="49" charset="0"/>
                  </a:rPr>
                  <a:t>--</a:t>
                </a:r>
              </a:p>
            </p:txBody>
          </p:sp>
          <p:sp>
            <p:nvSpPr>
              <p:cNvPr id="64590" name="Rectangle 33"/>
              <p:cNvSpPr>
                <a:spLocks noChangeArrowheads="1"/>
              </p:cNvSpPr>
              <p:nvPr/>
            </p:nvSpPr>
            <p:spPr bwMode="auto">
              <a:xfrm>
                <a:off x="2208" y="768"/>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Courier New" panose="02070309020205020404" pitchFamily="49" charset="0"/>
                  </a:rPr>
                  <a:t>F0</a:t>
                </a:r>
              </a:p>
            </p:txBody>
          </p:sp>
          <p:sp>
            <p:nvSpPr>
              <p:cNvPr id="64591" name="Rectangle 34"/>
              <p:cNvSpPr>
                <a:spLocks noChangeArrowheads="1"/>
              </p:cNvSpPr>
              <p:nvPr/>
            </p:nvSpPr>
            <p:spPr bwMode="auto">
              <a:xfrm>
                <a:off x="2448" y="576"/>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Courier New" panose="02070309020205020404" pitchFamily="49" charset="0"/>
                  </a:rPr>
                  <a:t>M[10]</a:t>
                </a:r>
              </a:p>
            </p:txBody>
          </p:sp>
          <p:sp>
            <p:nvSpPr>
              <p:cNvPr id="64592" name="Rectangle 35"/>
              <p:cNvSpPr>
                <a:spLocks noChangeArrowheads="1"/>
              </p:cNvSpPr>
              <p:nvPr/>
            </p:nvSpPr>
            <p:spPr bwMode="auto">
              <a:xfrm>
                <a:off x="2448" y="768"/>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Courier New" panose="02070309020205020404" pitchFamily="49" charset="0"/>
                  </a:rPr>
                  <a:t>&lt;val2&gt;</a:t>
                </a:r>
              </a:p>
            </p:txBody>
          </p:sp>
          <p:sp>
            <p:nvSpPr>
              <p:cNvPr id="64593" name="Rectangle 36"/>
              <p:cNvSpPr>
                <a:spLocks noChangeArrowheads="1"/>
              </p:cNvSpPr>
              <p:nvPr/>
            </p:nvSpPr>
            <p:spPr bwMode="auto">
              <a:xfrm>
                <a:off x="3072" y="576"/>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Courier New" panose="02070309020205020404" pitchFamily="49" charset="0"/>
                  </a:rPr>
                  <a:t>ST 0(R3),F4</a:t>
                </a:r>
              </a:p>
            </p:txBody>
          </p:sp>
          <p:sp>
            <p:nvSpPr>
              <p:cNvPr id="64594" name="Rectangle 37"/>
              <p:cNvSpPr>
                <a:spLocks noChangeArrowheads="1"/>
              </p:cNvSpPr>
              <p:nvPr/>
            </p:nvSpPr>
            <p:spPr bwMode="auto">
              <a:xfrm>
                <a:off x="3072" y="768"/>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Courier New" panose="02070309020205020404" pitchFamily="49" charset="0"/>
                  </a:rPr>
                  <a:t>ADDD F0,F4,F6</a:t>
                </a:r>
              </a:p>
            </p:txBody>
          </p:sp>
          <p:sp>
            <p:nvSpPr>
              <p:cNvPr id="64595" name="Rectangle 38"/>
              <p:cNvSpPr>
                <a:spLocks noChangeArrowheads="1"/>
              </p:cNvSpPr>
              <p:nvPr/>
            </p:nvSpPr>
            <p:spPr bwMode="auto">
              <a:xfrm>
                <a:off x="4416" y="576"/>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Courier New" panose="02070309020205020404" pitchFamily="49" charset="0"/>
                  </a:rPr>
                  <a:t>Y</a:t>
                </a:r>
              </a:p>
            </p:txBody>
          </p:sp>
          <p:sp>
            <p:nvSpPr>
              <p:cNvPr id="64596" name="Rectangle 39"/>
              <p:cNvSpPr>
                <a:spLocks noChangeArrowheads="1"/>
              </p:cNvSpPr>
              <p:nvPr/>
            </p:nvSpPr>
            <p:spPr bwMode="auto">
              <a:xfrm>
                <a:off x="4416" y="768"/>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Courier New" panose="02070309020205020404" pitchFamily="49" charset="0"/>
                  </a:rPr>
                  <a:t>Ex</a:t>
                </a:r>
              </a:p>
            </p:txBody>
          </p:sp>
          <p:sp>
            <p:nvSpPr>
              <p:cNvPr id="64597" name="Rectangle 40"/>
              <p:cNvSpPr>
                <a:spLocks noChangeArrowheads="1"/>
              </p:cNvSpPr>
              <p:nvPr/>
            </p:nvSpPr>
            <p:spPr bwMode="auto">
              <a:xfrm>
                <a:off x="2208" y="960"/>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Courier New" panose="02070309020205020404" pitchFamily="49" charset="0"/>
                  </a:rPr>
                  <a:t>F4</a:t>
                </a:r>
              </a:p>
            </p:txBody>
          </p:sp>
          <p:sp>
            <p:nvSpPr>
              <p:cNvPr id="64598" name="Rectangle 41"/>
              <p:cNvSpPr>
                <a:spLocks noChangeArrowheads="1"/>
              </p:cNvSpPr>
              <p:nvPr/>
            </p:nvSpPr>
            <p:spPr bwMode="auto">
              <a:xfrm>
                <a:off x="2448" y="960"/>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Courier New" panose="02070309020205020404" pitchFamily="49" charset="0"/>
                  </a:rPr>
                  <a:t>M[10]</a:t>
                </a:r>
              </a:p>
            </p:txBody>
          </p:sp>
          <p:sp>
            <p:nvSpPr>
              <p:cNvPr id="64599" name="Rectangle 42"/>
              <p:cNvSpPr>
                <a:spLocks noChangeArrowheads="1"/>
              </p:cNvSpPr>
              <p:nvPr/>
            </p:nvSpPr>
            <p:spPr bwMode="auto">
              <a:xfrm>
                <a:off x="3072" y="960"/>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Courier New" panose="02070309020205020404" pitchFamily="49" charset="0"/>
                  </a:rPr>
                  <a:t>LD F4,0(R3)</a:t>
                </a:r>
              </a:p>
            </p:txBody>
          </p:sp>
          <p:sp>
            <p:nvSpPr>
              <p:cNvPr id="64600" name="Rectangle 43"/>
              <p:cNvSpPr>
                <a:spLocks noChangeArrowheads="1"/>
              </p:cNvSpPr>
              <p:nvPr/>
            </p:nvSpPr>
            <p:spPr bwMode="auto">
              <a:xfrm>
                <a:off x="4416" y="960"/>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Courier New" panose="02070309020205020404" pitchFamily="49" charset="0"/>
                  </a:rPr>
                  <a:t>Y</a:t>
                </a:r>
              </a:p>
            </p:txBody>
          </p:sp>
          <p:sp>
            <p:nvSpPr>
              <p:cNvPr id="64601" name="Rectangle 44"/>
              <p:cNvSpPr>
                <a:spLocks noChangeArrowheads="1"/>
              </p:cNvSpPr>
              <p:nvPr/>
            </p:nvSpPr>
            <p:spPr bwMode="auto">
              <a:xfrm>
                <a:off x="2208" y="1152"/>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Courier New" panose="02070309020205020404" pitchFamily="49" charset="0"/>
                  </a:rPr>
                  <a:t>--</a:t>
                </a:r>
              </a:p>
            </p:txBody>
          </p:sp>
          <p:sp>
            <p:nvSpPr>
              <p:cNvPr id="64602" name="Rectangle 45"/>
              <p:cNvSpPr>
                <a:spLocks noChangeArrowheads="1"/>
              </p:cNvSpPr>
              <p:nvPr/>
            </p:nvSpPr>
            <p:spPr bwMode="auto">
              <a:xfrm>
                <a:off x="2448" y="1152"/>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64603" name="Rectangle 46"/>
              <p:cNvSpPr>
                <a:spLocks noChangeArrowheads="1"/>
              </p:cNvSpPr>
              <p:nvPr/>
            </p:nvSpPr>
            <p:spPr bwMode="auto">
              <a:xfrm>
                <a:off x="3072" y="1152"/>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Courier New" panose="02070309020205020404" pitchFamily="49" charset="0"/>
                  </a:rPr>
                  <a:t>BNE F2,&lt;…&gt;</a:t>
                </a:r>
              </a:p>
            </p:txBody>
          </p:sp>
          <p:sp>
            <p:nvSpPr>
              <p:cNvPr id="64604" name="Rectangle 47"/>
              <p:cNvSpPr>
                <a:spLocks noChangeArrowheads="1"/>
              </p:cNvSpPr>
              <p:nvPr/>
            </p:nvSpPr>
            <p:spPr bwMode="auto">
              <a:xfrm>
                <a:off x="4416" y="1152"/>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Courier New" panose="02070309020205020404" pitchFamily="49" charset="0"/>
                  </a:rPr>
                  <a:t>N</a:t>
                </a:r>
              </a:p>
            </p:txBody>
          </p:sp>
        </p:grpSp>
        <p:sp>
          <p:nvSpPr>
            <p:cNvPr id="64577" name="Rectangle 48"/>
            <p:cNvSpPr>
              <a:spLocks noChangeArrowheads="1"/>
            </p:cNvSpPr>
            <p:nvPr/>
          </p:nvSpPr>
          <p:spPr bwMode="auto">
            <a:xfrm>
              <a:off x="2208" y="1392"/>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F2</a:t>
              </a:r>
            </a:p>
          </p:txBody>
        </p:sp>
        <p:sp>
          <p:nvSpPr>
            <p:cNvPr id="64578" name="Rectangle 49"/>
            <p:cNvSpPr>
              <a:spLocks noChangeArrowheads="1"/>
            </p:cNvSpPr>
            <p:nvPr/>
          </p:nvSpPr>
          <p:spPr bwMode="auto">
            <a:xfrm>
              <a:off x="2208" y="1584"/>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F10</a:t>
              </a:r>
            </a:p>
          </p:txBody>
        </p:sp>
        <p:sp>
          <p:nvSpPr>
            <p:cNvPr id="64579" name="Rectangle 50"/>
            <p:cNvSpPr>
              <a:spLocks noChangeArrowheads="1"/>
            </p:cNvSpPr>
            <p:nvPr/>
          </p:nvSpPr>
          <p:spPr bwMode="auto">
            <a:xfrm>
              <a:off x="2208" y="1776"/>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F0</a:t>
              </a:r>
            </a:p>
          </p:txBody>
        </p:sp>
        <p:sp>
          <p:nvSpPr>
            <p:cNvPr id="64580" name="Rectangle 51"/>
            <p:cNvSpPr>
              <a:spLocks noChangeArrowheads="1"/>
            </p:cNvSpPr>
            <p:nvPr/>
          </p:nvSpPr>
          <p:spPr bwMode="auto">
            <a:xfrm>
              <a:off x="2448" y="1392"/>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64581" name="Rectangle 52"/>
            <p:cNvSpPr>
              <a:spLocks noChangeArrowheads="1"/>
            </p:cNvSpPr>
            <p:nvPr/>
          </p:nvSpPr>
          <p:spPr bwMode="auto">
            <a:xfrm>
              <a:off x="2448" y="1584"/>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64582" name="Rectangle 53"/>
            <p:cNvSpPr>
              <a:spLocks noChangeArrowheads="1"/>
            </p:cNvSpPr>
            <p:nvPr/>
          </p:nvSpPr>
          <p:spPr bwMode="auto">
            <a:xfrm>
              <a:off x="2448" y="1776"/>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64583" name="Rectangle 54"/>
            <p:cNvSpPr>
              <a:spLocks noChangeArrowheads="1"/>
            </p:cNvSpPr>
            <p:nvPr/>
          </p:nvSpPr>
          <p:spPr bwMode="auto">
            <a:xfrm>
              <a:off x="3072" y="1392"/>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70309020205020404" pitchFamily="49" charset="0"/>
                </a:rPr>
                <a:t>DIVD F2,F10,F6</a:t>
              </a:r>
            </a:p>
          </p:txBody>
        </p:sp>
        <p:sp>
          <p:nvSpPr>
            <p:cNvPr id="64584" name="Rectangle 55"/>
            <p:cNvSpPr>
              <a:spLocks noChangeArrowheads="1"/>
            </p:cNvSpPr>
            <p:nvPr/>
          </p:nvSpPr>
          <p:spPr bwMode="auto">
            <a:xfrm>
              <a:off x="3072" y="1584"/>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70309020205020404" pitchFamily="49" charset="0"/>
                </a:rPr>
                <a:t>ADDD F10,F4,F0</a:t>
              </a:r>
            </a:p>
          </p:txBody>
        </p:sp>
        <p:sp>
          <p:nvSpPr>
            <p:cNvPr id="64585" name="Rectangle 56"/>
            <p:cNvSpPr>
              <a:spLocks noChangeArrowheads="1"/>
            </p:cNvSpPr>
            <p:nvPr/>
          </p:nvSpPr>
          <p:spPr bwMode="auto">
            <a:xfrm>
              <a:off x="3072" y="1776"/>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70309020205020404" pitchFamily="49" charset="0"/>
                </a:rPr>
                <a:t>LD F0,10(R2)</a:t>
              </a:r>
            </a:p>
          </p:txBody>
        </p:sp>
        <p:sp>
          <p:nvSpPr>
            <p:cNvPr id="64586" name="Rectangle 57"/>
            <p:cNvSpPr>
              <a:spLocks noChangeArrowheads="1"/>
            </p:cNvSpPr>
            <p:nvPr/>
          </p:nvSpPr>
          <p:spPr bwMode="auto">
            <a:xfrm>
              <a:off x="4416" y="1392"/>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N</a:t>
              </a:r>
            </a:p>
          </p:txBody>
        </p:sp>
        <p:sp>
          <p:nvSpPr>
            <p:cNvPr id="64587" name="Rectangle 58"/>
            <p:cNvSpPr>
              <a:spLocks noChangeArrowheads="1"/>
            </p:cNvSpPr>
            <p:nvPr/>
          </p:nvSpPr>
          <p:spPr bwMode="auto">
            <a:xfrm>
              <a:off x="4416" y="1584"/>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N</a:t>
              </a:r>
            </a:p>
          </p:txBody>
        </p:sp>
        <p:sp>
          <p:nvSpPr>
            <p:cNvPr id="64588" name="Rectangle 59"/>
            <p:cNvSpPr>
              <a:spLocks noChangeArrowheads="1"/>
            </p:cNvSpPr>
            <p:nvPr/>
          </p:nvSpPr>
          <p:spPr bwMode="auto">
            <a:xfrm>
              <a:off x="4416" y="1776"/>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N</a:t>
              </a:r>
            </a:p>
          </p:txBody>
        </p:sp>
      </p:grpSp>
      <p:sp>
        <p:nvSpPr>
          <p:cNvPr id="64536" name="Line 60"/>
          <p:cNvSpPr>
            <a:spLocks noChangeShapeType="1"/>
          </p:cNvSpPr>
          <p:nvPr/>
        </p:nvSpPr>
        <p:spPr bwMode="auto">
          <a:xfrm>
            <a:off x="4953000" y="3124200"/>
            <a:ext cx="0" cy="3810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37" name="Text Box 61"/>
          <p:cNvSpPr txBox="1">
            <a:spLocks noChangeArrowheads="1"/>
          </p:cNvSpPr>
          <p:nvPr/>
        </p:nvSpPr>
        <p:spPr bwMode="auto">
          <a:xfrm>
            <a:off x="6858000" y="609600"/>
            <a:ext cx="8461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Done?</a:t>
            </a:r>
          </a:p>
        </p:txBody>
      </p:sp>
      <p:sp>
        <p:nvSpPr>
          <p:cNvPr id="64538" name="Freeform 62"/>
          <p:cNvSpPr>
            <a:spLocks/>
          </p:cNvSpPr>
          <p:nvPr/>
        </p:nvSpPr>
        <p:spPr bwMode="auto">
          <a:xfrm>
            <a:off x="7467600" y="2209800"/>
            <a:ext cx="609600" cy="4267200"/>
          </a:xfrm>
          <a:custGeom>
            <a:avLst/>
            <a:gdLst>
              <a:gd name="T0" fmla="*/ 2147483646 w 576"/>
              <a:gd name="T1" fmla="*/ 2147483646 h 2832"/>
              <a:gd name="T2" fmla="*/ 2147483646 w 576"/>
              <a:gd name="T3" fmla="*/ 0 h 2832"/>
              <a:gd name="T4" fmla="*/ 0 w 576"/>
              <a:gd name="T5" fmla="*/ 0 h 2832"/>
              <a:gd name="T6" fmla="*/ 0 60000 65536"/>
              <a:gd name="T7" fmla="*/ 0 60000 65536"/>
              <a:gd name="T8" fmla="*/ 0 60000 65536"/>
              <a:gd name="T9" fmla="*/ 0 w 576"/>
              <a:gd name="T10" fmla="*/ 0 h 2832"/>
              <a:gd name="T11" fmla="*/ 576 w 576"/>
              <a:gd name="T12" fmla="*/ 2832 h 2832"/>
            </a:gdLst>
            <a:ahLst/>
            <a:cxnLst>
              <a:cxn ang="T6">
                <a:pos x="T0" y="T1"/>
              </a:cxn>
              <a:cxn ang="T7">
                <a:pos x="T2" y="T3"/>
              </a:cxn>
              <a:cxn ang="T8">
                <a:pos x="T4" y="T5"/>
              </a:cxn>
            </a:cxnLst>
            <a:rect l="T9" t="T10" r="T11" b="T12"/>
            <a:pathLst>
              <a:path w="576" h="2832">
                <a:moveTo>
                  <a:pt x="576" y="2832"/>
                </a:moveTo>
                <a:lnTo>
                  <a:pt x="576" y="0"/>
                </a:lnTo>
                <a:lnTo>
                  <a:pt x="0" y="0"/>
                </a:lnTo>
              </a:path>
            </a:pathLst>
          </a:custGeom>
          <a:noFill/>
          <a:ln w="76200">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4539" name="Line 63"/>
          <p:cNvSpPr>
            <a:spLocks noChangeShapeType="1"/>
          </p:cNvSpPr>
          <p:nvPr/>
        </p:nvSpPr>
        <p:spPr bwMode="auto">
          <a:xfrm flipH="1">
            <a:off x="4953000" y="6096000"/>
            <a:ext cx="0" cy="4572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40" name="Line 64"/>
          <p:cNvSpPr>
            <a:spLocks noChangeShapeType="1"/>
          </p:cNvSpPr>
          <p:nvPr/>
        </p:nvSpPr>
        <p:spPr bwMode="auto">
          <a:xfrm flipH="1">
            <a:off x="1716088" y="6091238"/>
            <a:ext cx="7937" cy="401637"/>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41" name="Text Box 65"/>
          <p:cNvSpPr txBox="1">
            <a:spLocks noChangeArrowheads="1"/>
          </p:cNvSpPr>
          <p:nvPr/>
        </p:nvSpPr>
        <p:spPr bwMode="auto">
          <a:xfrm>
            <a:off x="130175" y="4283075"/>
            <a:ext cx="696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Dest</a:t>
            </a:r>
          </a:p>
        </p:txBody>
      </p:sp>
      <p:sp>
        <p:nvSpPr>
          <p:cNvPr id="64542" name="Text Box 66"/>
          <p:cNvSpPr txBox="1">
            <a:spLocks noChangeArrowheads="1"/>
          </p:cNvSpPr>
          <p:nvPr/>
        </p:nvSpPr>
        <p:spPr bwMode="auto">
          <a:xfrm>
            <a:off x="3352800" y="4419600"/>
            <a:ext cx="696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Dest</a:t>
            </a:r>
          </a:p>
        </p:txBody>
      </p:sp>
      <p:sp>
        <p:nvSpPr>
          <p:cNvPr id="64543" name="AutoShape 67"/>
          <p:cNvSpPr>
            <a:spLocks noChangeArrowheads="1"/>
          </p:cNvSpPr>
          <p:nvPr/>
        </p:nvSpPr>
        <p:spPr bwMode="auto">
          <a:xfrm flipV="1">
            <a:off x="8426450" y="1371600"/>
            <a:ext cx="457200" cy="1143000"/>
          </a:xfrm>
          <a:prstGeom prst="upArrow">
            <a:avLst>
              <a:gd name="adj1" fmla="val 50000"/>
              <a:gd name="adj2" fmla="val 62500"/>
            </a:avLst>
          </a:prstGeom>
          <a:solidFill>
            <a:schemeClr val="accent2"/>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4544" name="Text Box 68"/>
          <p:cNvSpPr txBox="1">
            <a:spLocks noChangeArrowheads="1"/>
          </p:cNvSpPr>
          <p:nvPr/>
        </p:nvSpPr>
        <p:spPr bwMode="auto">
          <a:xfrm>
            <a:off x="8199438" y="2590800"/>
            <a:ext cx="9112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Oldest</a:t>
            </a:r>
          </a:p>
        </p:txBody>
      </p:sp>
      <p:sp>
        <p:nvSpPr>
          <p:cNvPr id="64545" name="Text Box 69"/>
          <p:cNvSpPr txBox="1">
            <a:spLocks noChangeArrowheads="1"/>
          </p:cNvSpPr>
          <p:nvPr/>
        </p:nvSpPr>
        <p:spPr bwMode="auto">
          <a:xfrm>
            <a:off x="8153400" y="990600"/>
            <a:ext cx="1003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Newest</a:t>
            </a:r>
          </a:p>
        </p:txBody>
      </p:sp>
      <p:grpSp>
        <p:nvGrpSpPr>
          <p:cNvPr id="64546" name="Group 70"/>
          <p:cNvGrpSpPr>
            <a:grpSpLocks/>
          </p:cNvGrpSpPr>
          <p:nvPr/>
        </p:nvGrpSpPr>
        <p:grpSpPr bwMode="auto">
          <a:xfrm rot="-5400000">
            <a:off x="1295400" y="560388"/>
            <a:ext cx="914400" cy="1219200"/>
            <a:chOff x="1872" y="1584"/>
            <a:chExt cx="576" cy="864"/>
          </a:xfrm>
        </p:grpSpPr>
        <p:sp>
          <p:nvSpPr>
            <p:cNvPr id="64570" name="Rectangle 71"/>
            <p:cNvSpPr>
              <a:spLocks noChangeArrowheads="1"/>
            </p:cNvSpPr>
            <p:nvPr/>
          </p:nvSpPr>
          <p:spPr bwMode="auto">
            <a:xfrm>
              <a:off x="1872" y="1584"/>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4571" name="Rectangle 72"/>
            <p:cNvSpPr>
              <a:spLocks noChangeArrowheads="1"/>
            </p:cNvSpPr>
            <p:nvPr/>
          </p:nvSpPr>
          <p:spPr bwMode="auto">
            <a:xfrm>
              <a:off x="1872" y="1728"/>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4572" name="Rectangle 73"/>
            <p:cNvSpPr>
              <a:spLocks noChangeArrowheads="1"/>
            </p:cNvSpPr>
            <p:nvPr/>
          </p:nvSpPr>
          <p:spPr bwMode="auto">
            <a:xfrm>
              <a:off x="1872" y="1872"/>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4573" name="Rectangle 74"/>
            <p:cNvSpPr>
              <a:spLocks noChangeArrowheads="1"/>
            </p:cNvSpPr>
            <p:nvPr/>
          </p:nvSpPr>
          <p:spPr bwMode="auto">
            <a:xfrm>
              <a:off x="1872" y="2016"/>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4574" name="Rectangle 75"/>
            <p:cNvSpPr>
              <a:spLocks noChangeArrowheads="1"/>
            </p:cNvSpPr>
            <p:nvPr/>
          </p:nvSpPr>
          <p:spPr bwMode="auto">
            <a:xfrm>
              <a:off x="1872" y="2160"/>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4575" name="Rectangle 76"/>
            <p:cNvSpPr>
              <a:spLocks noChangeArrowheads="1"/>
            </p:cNvSpPr>
            <p:nvPr/>
          </p:nvSpPr>
          <p:spPr bwMode="auto">
            <a:xfrm>
              <a:off x="1872" y="2304"/>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sp>
        <p:nvSpPr>
          <p:cNvPr id="64547" name="Text Box 77"/>
          <p:cNvSpPr txBox="1">
            <a:spLocks noChangeArrowheads="1"/>
          </p:cNvSpPr>
          <p:nvPr/>
        </p:nvSpPr>
        <p:spPr bwMode="auto">
          <a:xfrm>
            <a:off x="6559550" y="4384675"/>
            <a:ext cx="104933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from </a:t>
            </a:r>
          </a:p>
          <a:p>
            <a:pPr algn="ctr">
              <a:lnSpc>
                <a:spcPct val="70000"/>
              </a:lnSpc>
              <a:spcBef>
                <a:spcPct val="0"/>
              </a:spcBef>
              <a:buClrTx/>
              <a:buSzTx/>
              <a:buFontTx/>
              <a:buNone/>
            </a:pPr>
            <a:r>
              <a:rPr lang="en-US" altLang="zh-CN" sz="1800" b="1">
                <a:latin typeface="Arial" panose="030F0702030302020204" pitchFamily="66" charset="0"/>
              </a:rPr>
              <a:t>Memory</a:t>
            </a:r>
          </a:p>
        </p:txBody>
      </p:sp>
      <p:sp>
        <p:nvSpPr>
          <p:cNvPr id="64548" name="Line 78"/>
          <p:cNvSpPr>
            <a:spLocks noChangeShapeType="1"/>
          </p:cNvSpPr>
          <p:nvPr/>
        </p:nvSpPr>
        <p:spPr bwMode="auto">
          <a:xfrm>
            <a:off x="7010400" y="4953000"/>
            <a:ext cx="0" cy="3810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64549" name="Group 79"/>
          <p:cNvGrpSpPr>
            <a:grpSpLocks/>
          </p:cNvGrpSpPr>
          <p:nvPr/>
        </p:nvGrpSpPr>
        <p:grpSpPr bwMode="auto">
          <a:xfrm>
            <a:off x="6400800" y="5334000"/>
            <a:ext cx="1066800" cy="762000"/>
            <a:chOff x="4320" y="3360"/>
            <a:chExt cx="576" cy="480"/>
          </a:xfrm>
        </p:grpSpPr>
        <p:sp>
          <p:nvSpPr>
            <p:cNvPr id="64566" name="Rectangle 80"/>
            <p:cNvSpPr>
              <a:spLocks noChangeArrowheads="1"/>
            </p:cNvSpPr>
            <p:nvPr/>
          </p:nvSpPr>
          <p:spPr bwMode="auto">
            <a:xfrm>
              <a:off x="4320" y="3360"/>
              <a:ext cx="576" cy="16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70309020205020404" pitchFamily="49" charset="0"/>
                </a:rPr>
                <a:t>1</a:t>
              </a:r>
              <a:r>
                <a:rPr lang="en-US" altLang="zh-CN" sz="1800" b="1">
                  <a:latin typeface="Arial" panose="02070309020205020404" pitchFamily="49" charset="0"/>
                </a:rPr>
                <a:t> 10+R2</a:t>
              </a:r>
            </a:p>
          </p:txBody>
        </p:sp>
        <p:sp>
          <p:nvSpPr>
            <p:cNvPr id="64567" name="Rectangle 81"/>
            <p:cNvSpPr>
              <a:spLocks noChangeArrowheads="1"/>
            </p:cNvSpPr>
            <p:nvPr/>
          </p:nvSpPr>
          <p:spPr bwMode="auto">
            <a:xfrm>
              <a:off x="4320" y="3520"/>
              <a:ext cx="576" cy="16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4568" name="Rectangle 82"/>
            <p:cNvSpPr>
              <a:spLocks noChangeArrowheads="1"/>
            </p:cNvSpPr>
            <p:nvPr/>
          </p:nvSpPr>
          <p:spPr bwMode="auto">
            <a:xfrm>
              <a:off x="4320" y="3680"/>
              <a:ext cx="576" cy="16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4569" name="Line 83"/>
            <p:cNvSpPr>
              <a:spLocks noChangeShapeType="1"/>
            </p:cNvSpPr>
            <p:nvPr/>
          </p:nvSpPr>
          <p:spPr bwMode="auto">
            <a:xfrm>
              <a:off x="4512" y="3360"/>
              <a:ext cx="0"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4550" name="Text Box 84"/>
          <p:cNvSpPr txBox="1">
            <a:spLocks noChangeArrowheads="1"/>
          </p:cNvSpPr>
          <p:nvPr/>
        </p:nvSpPr>
        <p:spPr bwMode="auto">
          <a:xfrm>
            <a:off x="6248400" y="5029200"/>
            <a:ext cx="696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Dest</a:t>
            </a:r>
          </a:p>
        </p:txBody>
      </p:sp>
      <p:sp>
        <p:nvSpPr>
          <p:cNvPr id="64551" name="Text Box 85"/>
          <p:cNvSpPr txBox="1">
            <a:spLocks noChangeArrowheads="1"/>
          </p:cNvSpPr>
          <p:nvPr/>
        </p:nvSpPr>
        <p:spPr bwMode="auto">
          <a:xfrm>
            <a:off x="533400" y="1905000"/>
            <a:ext cx="2841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800" b="1">
                <a:latin typeface="Arial" panose="030F0702030302020204" pitchFamily="66" charset="0"/>
              </a:rPr>
              <a:t>Reorder Buffer</a:t>
            </a:r>
            <a:endParaRPr lang="en-US" altLang="zh-CN" sz="1800" b="1">
              <a:latin typeface="Comic Sans MS" panose="030F0702030302020204" pitchFamily="66" charset="0"/>
            </a:endParaRPr>
          </a:p>
        </p:txBody>
      </p:sp>
      <p:sp>
        <p:nvSpPr>
          <p:cNvPr id="64552" name="Text Box 86"/>
          <p:cNvSpPr txBox="1">
            <a:spLocks noChangeArrowheads="1"/>
          </p:cNvSpPr>
          <p:nvPr/>
        </p:nvSpPr>
        <p:spPr bwMode="auto">
          <a:xfrm>
            <a:off x="1600200" y="3581400"/>
            <a:ext cx="17827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800" b="1">
                <a:latin typeface="Arial" panose="030F0702030302020204" pitchFamily="66" charset="0"/>
              </a:rPr>
              <a:t>Registers</a:t>
            </a:r>
          </a:p>
        </p:txBody>
      </p:sp>
      <p:sp>
        <p:nvSpPr>
          <p:cNvPr id="64553" name="Line 87"/>
          <p:cNvSpPr>
            <a:spLocks noChangeShapeType="1"/>
          </p:cNvSpPr>
          <p:nvPr/>
        </p:nvSpPr>
        <p:spPr bwMode="auto">
          <a:xfrm flipH="1">
            <a:off x="7010400" y="6096000"/>
            <a:ext cx="0" cy="3810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54" name="Line 88"/>
          <p:cNvSpPr>
            <a:spLocks noChangeShapeType="1"/>
          </p:cNvSpPr>
          <p:nvPr/>
        </p:nvSpPr>
        <p:spPr bwMode="auto">
          <a:xfrm>
            <a:off x="2362200" y="1143000"/>
            <a:ext cx="1143000"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64555" name="Group 89"/>
          <p:cNvGrpSpPr>
            <a:grpSpLocks/>
          </p:cNvGrpSpPr>
          <p:nvPr/>
        </p:nvGrpSpPr>
        <p:grpSpPr bwMode="auto">
          <a:xfrm>
            <a:off x="304800" y="2209800"/>
            <a:ext cx="8534400" cy="4343400"/>
            <a:chOff x="192" y="1392"/>
            <a:chExt cx="5376" cy="2736"/>
          </a:xfrm>
        </p:grpSpPr>
        <p:sp>
          <p:nvSpPr>
            <p:cNvPr id="64556" name="Line 90"/>
            <p:cNvSpPr>
              <a:spLocks noChangeShapeType="1"/>
            </p:cNvSpPr>
            <p:nvPr/>
          </p:nvSpPr>
          <p:spPr bwMode="auto">
            <a:xfrm>
              <a:off x="192" y="4080"/>
              <a:ext cx="5376" cy="0"/>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57" name="Line 91"/>
            <p:cNvSpPr>
              <a:spLocks noChangeShapeType="1"/>
            </p:cNvSpPr>
            <p:nvPr/>
          </p:nvSpPr>
          <p:spPr bwMode="auto">
            <a:xfrm flipV="1">
              <a:off x="1584" y="3312"/>
              <a:ext cx="0" cy="768"/>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58" name="Line 92"/>
            <p:cNvSpPr>
              <a:spLocks noChangeShapeType="1"/>
            </p:cNvSpPr>
            <p:nvPr/>
          </p:nvSpPr>
          <p:spPr bwMode="auto">
            <a:xfrm flipV="1">
              <a:off x="3696" y="3264"/>
              <a:ext cx="0" cy="816"/>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59" name="Freeform 93"/>
            <p:cNvSpPr>
              <a:spLocks/>
            </p:cNvSpPr>
            <p:nvPr/>
          </p:nvSpPr>
          <p:spPr bwMode="auto">
            <a:xfrm>
              <a:off x="3120" y="2064"/>
              <a:ext cx="1296" cy="336"/>
            </a:xfrm>
            <a:custGeom>
              <a:avLst/>
              <a:gdLst>
                <a:gd name="T0" fmla="*/ 0 w 1296"/>
                <a:gd name="T1" fmla="*/ 0 h 480"/>
                <a:gd name="T2" fmla="*/ 1296 w 1296"/>
                <a:gd name="T3" fmla="*/ 0 h 480"/>
                <a:gd name="T4" fmla="*/ 1296 w 1296"/>
                <a:gd name="T5" fmla="*/ 115 h 480"/>
                <a:gd name="T6" fmla="*/ 0 60000 65536"/>
                <a:gd name="T7" fmla="*/ 0 60000 65536"/>
                <a:gd name="T8" fmla="*/ 0 60000 65536"/>
                <a:gd name="T9" fmla="*/ 0 w 1296"/>
                <a:gd name="T10" fmla="*/ 0 h 480"/>
                <a:gd name="T11" fmla="*/ 1296 w 1296"/>
                <a:gd name="T12" fmla="*/ 480 h 480"/>
              </a:gdLst>
              <a:ahLst/>
              <a:cxnLst>
                <a:cxn ang="T6">
                  <a:pos x="T0" y="T1"/>
                </a:cxn>
                <a:cxn ang="T7">
                  <a:pos x="T2" y="T3"/>
                </a:cxn>
                <a:cxn ang="T8">
                  <a:pos x="T4" y="T5"/>
                </a:cxn>
              </a:cxnLst>
              <a:rect l="T9" t="T10" r="T11" b="T12"/>
              <a:pathLst>
                <a:path w="1296" h="480">
                  <a:moveTo>
                    <a:pt x="0" y="0"/>
                  </a:moveTo>
                  <a:lnTo>
                    <a:pt x="1296" y="0"/>
                  </a:lnTo>
                  <a:lnTo>
                    <a:pt x="1296" y="480"/>
                  </a:lnTo>
                </a:path>
              </a:pathLst>
            </a:custGeom>
            <a:noFill/>
            <a:ln w="762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4560" name="Line 94"/>
            <p:cNvSpPr>
              <a:spLocks noChangeShapeType="1"/>
            </p:cNvSpPr>
            <p:nvPr/>
          </p:nvSpPr>
          <p:spPr bwMode="auto">
            <a:xfrm>
              <a:off x="3120" y="1968"/>
              <a:ext cx="0" cy="240"/>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61" name="Freeform 95"/>
            <p:cNvSpPr>
              <a:spLocks/>
            </p:cNvSpPr>
            <p:nvPr/>
          </p:nvSpPr>
          <p:spPr bwMode="auto">
            <a:xfrm>
              <a:off x="4704" y="1392"/>
              <a:ext cx="384" cy="2688"/>
            </a:xfrm>
            <a:custGeom>
              <a:avLst/>
              <a:gdLst>
                <a:gd name="T0" fmla="*/ 114 w 576"/>
                <a:gd name="T1" fmla="*/ 2298 h 2832"/>
                <a:gd name="T2" fmla="*/ 114 w 576"/>
                <a:gd name="T3" fmla="*/ 0 h 2832"/>
                <a:gd name="T4" fmla="*/ 0 w 576"/>
                <a:gd name="T5" fmla="*/ 0 h 2832"/>
                <a:gd name="T6" fmla="*/ 0 60000 65536"/>
                <a:gd name="T7" fmla="*/ 0 60000 65536"/>
                <a:gd name="T8" fmla="*/ 0 60000 65536"/>
                <a:gd name="T9" fmla="*/ 0 w 576"/>
                <a:gd name="T10" fmla="*/ 0 h 2832"/>
                <a:gd name="T11" fmla="*/ 576 w 576"/>
                <a:gd name="T12" fmla="*/ 2832 h 2832"/>
              </a:gdLst>
              <a:ahLst/>
              <a:cxnLst>
                <a:cxn ang="T6">
                  <a:pos x="T0" y="T1"/>
                </a:cxn>
                <a:cxn ang="T7">
                  <a:pos x="T2" y="T3"/>
                </a:cxn>
                <a:cxn ang="T8">
                  <a:pos x="T4" y="T5"/>
                </a:cxn>
              </a:cxnLst>
              <a:rect l="T9" t="T10" r="T11" b="T12"/>
              <a:pathLst>
                <a:path w="576" h="2832">
                  <a:moveTo>
                    <a:pt x="576" y="2832"/>
                  </a:moveTo>
                  <a:lnTo>
                    <a:pt x="576" y="0"/>
                  </a:lnTo>
                  <a:lnTo>
                    <a:pt x="0" y="0"/>
                  </a:lnTo>
                </a:path>
              </a:pathLst>
            </a:custGeom>
            <a:noFill/>
            <a:ln w="762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4562" name="Line 96"/>
            <p:cNvSpPr>
              <a:spLocks noChangeShapeType="1"/>
            </p:cNvSpPr>
            <p:nvPr/>
          </p:nvSpPr>
          <p:spPr bwMode="auto">
            <a:xfrm flipH="1">
              <a:off x="3120" y="3840"/>
              <a:ext cx="0" cy="288"/>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63" name="Line 97"/>
            <p:cNvSpPr>
              <a:spLocks noChangeShapeType="1"/>
            </p:cNvSpPr>
            <p:nvPr/>
          </p:nvSpPr>
          <p:spPr bwMode="auto">
            <a:xfrm flipH="1">
              <a:off x="1081" y="3837"/>
              <a:ext cx="5" cy="253"/>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64" name="Line 98"/>
            <p:cNvSpPr>
              <a:spLocks noChangeShapeType="1"/>
            </p:cNvSpPr>
            <p:nvPr/>
          </p:nvSpPr>
          <p:spPr bwMode="auto">
            <a:xfrm>
              <a:off x="4416" y="3120"/>
              <a:ext cx="0" cy="240"/>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565" name="Line 99"/>
            <p:cNvSpPr>
              <a:spLocks noChangeShapeType="1"/>
            </p:cNvSpPr>
            <p:nvPr/>
          </p:nvSpPr>
          <p:spPr bwMode="auto">
            <a:xfrm flipH="1">
              <a:off x="4416" y="3840"/>
              <a:ext cx="0" cy="240"/>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Tree>
    <p:extLst>
      <p:ext uri="{BB962C8B-B14F-4D97-AF65-F5344CB8AC3E}">
        <p14:creationId xmlns:p14="http://schemas.microsoft.com/office/powerpoint/2010/main" val="2874728710"/>
      </p:ext>
    </p:extLst>
  </p:cSld>
  <p:clrMapOvr>
    <a:masterClrMapping/>
  </p:clrMapOvr>
  <p:transition spd="slow">
    <p:pull dir="ru"/>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bg>
      <p:bgPr>
        <a:solidFill>
          <a:srgbClr val="FFFFFF"/>
        </a:solidFill>
        <a:effectLst/>
      </p:bgPr>
    </p:bg>
    <p:spTree>
      <p:nvGrpSpPr>
        <p:cNvPr id="1" name=""/>
        <p:cNvGrpSpPr/>
        <p:nvPr/>
      </p:nvGrpSpPr>
      <p:grpSpPr>
        <a:xfrm>
          <a:off x="0" y="0"/>
          <a:ext cx="0" cy="0"/>
          <a:chOff x="0" y="0"/>
          <a:chExt cx="0" cy="0"/>
        </a:xfrm>
      </p:grpSpPr>
      <p:sp>
        <p:nvSpPr>
          <p:cNvPr id="71682" name="Rectangle 2"/>
          <p:cNvSpPr>
            <a:spLocks noGrp="1" noRot="1" noChangeArrowheads="1"/>
          </p:cNvSpPr>
          <p:nvPr>
            <p:ph type="title"/>
          </p:nvPr>
        </p:nvSpPr>
        <p:spPr>
          <a:xfrm>
            <a:off x="714375" y="0"/>
            <a:ext cx="7885113" cy="1143000"/>
          </a:xfrm>
          <a:noFill/>
        </p:spPr>
        <p:txBody>
          <a:bodyPr lIns="90488" tIns="44450" rIns="90488" bIns="44450"/>
          <a:lstStyle/>
          <a:p>
            <a:pPr eaLnBrk="1" hangingPunct="1"/>
            <a:r>
              <a:rPr lang="en-US" altLang="en-US" sz="4000" dirty="0">
                <a:solidFill>
                  <a:srgbClr val="FF0000"/>
                </a:solidFill>
                <a:latin typeface="Arial"/>
              </a:rPr>
              <a:t>   1</a:t>
            </a:r>
            <a:r>
              <a:rPr lang="en-US" altLang="zh-CN" sz="4000" dirty="0">
                <a:solidFill>
                  <a:srgbClr val="FF0000"/>
                </a:solidFill>
                <a:latin typeface="Arial"/>
              </a:rPr>
              <a:t>-</a:t>
            </a:r>
            <a:r>
              <a:rPr lang="en-US" altLang="en-US" sz="4000" dirty="0">
                <a:solidFill>
                  <a:srgbClr val="FF0000"/>
                </a:solidFill>
                <a:latin typeface="Arial"/>
              </a:rPr>
              <a:t>bit Branch-Prediction Buffer </a:t>
            </a:r>
          </a:p>
        </p:txBody>
      </p:sp>
      <p:sp>
        <p:nvSpPr>
          <p:cNvPr id="71683" name="Rectangle 3"/>
          <p:cNvSpPr>
            <a:spLocks noGrp="1" noRot="1" noChangeArrowheads="1"/>
          </p:cNvSpPr>
          <p:nvPr>
            <p:ph idx="1"/>
          </p:nvPr>
        </p:nvSpPr>
        <p:spPr>
          <a:xfrm>
            <a:off x="304800" y="1268413"/>
            <a:ext cx="8686800" cy="5056187"/>
          </a:xfrm>
        </p:spPr>
        <p:txBody>
          <a:bodyPr lIns="90488" tIns="44450" rIns="90488" bIns="44450"/>
          <a:lstStyle/>
          <a:p>
            <a:pPr marL="285750" indent="-285750" eaLnBrk="1" hangingPunct="1"/>
            <a:r>
              <a:rPr lang="en-US" altLang="en-US" sz="2800">
                <a:latin typeface="Arial" panose="030F0702030302020204" pitchFamily="66" charset="0"/>
              </a:rPr>
              <a:t>Performance = ƒ(accuracy, cost of misprediction)</a:t>
            </a:r>
          </a:p>
          <a:p>
            <a:pPr marL="285750" indent="-285750" eaLnBrk="1" hangingPunct="1"/>
            <a:r>
              <a:rPr lang="en-US" altLang="en-US" sz="2800" u="sng">
                <a:solidFill>
                  <a:srgbClr val="FF0000"/>
                </a:solidFill>
                <a:latin typeface="Arial" panose="030F0702030302020204" pitchFamily="66" charset="0"/>
              </a:rPr>
              <a:t>B</a:t>
            </a:r>
            <a:r>
              <a:rPr lang="en-US" altLang="en-US" sz="2800">
                <a:solidFill>
                  <a:srgbClr val="FF0000"/>
                </a:solidFill>
                <a:latin typeface="Arial" panose="030F0702030302020204" pitchFamily="66" charset="0"/>
              </a:rPr>
              <a:t>ranch </a:t>
            </a:r>
            <a:r>
              <a:rPr lang="en-US" altLang="en-US" sz="2800" u="sng">
                <a:solidFill>
                  <a:srgbClr val="FF0000"/>
                </a:solidFill>
                <a:latin typeface="Arial" panose="030F0702030302020204" pitchFamily="66" charset="0"/>
              </a:rPr>
              <a:t>H</a:t>
            </a:r>
            <a:r>
              <a:rPr lang="en-US" altLang="en-US" sz="2800">
                <a:solidFill>
                  <a:srgbClr val="FF0000"/>
                </a:solidFill>
                <a:latin typeface="Arial" panose="030F0702030302020204" pitchFamily="66" charset="0"/>
              </a:rPr>
              <a:t>istory </a:t>
            </a:r>
            <a:r>
              <a:rPr lang="en-US" altLang="en-US" sz="2800" u="sng">
                <a:solidFill>
                  <a:srgbClr val="FF0000"/>
                </a:solidFill>
                <a:latin typeface="Arial" panose="030F0702030302020204" pitchFamily="66" charset="0"/>
              </a:rPr>
              <a:t>T</a:t>
            </a:r>
            <a:r>
              <a:rPr lang="en-US" altLang="en-US" sz="2800">
                <a:solidFill>
                  <a:srgbClr val="FF0000"/>
                </a:solidFill>
                <a:latin typeface="Arial" panose="030F0702030302020204" pitchFamily="66" charset="0"/>
              </a:rPr>
              <a:t>able</a:t>
            </a:r>
            <a:r>
              <a:rPr lang="en-US" altLang="en-US" sz="2800">
                <a:latin typeface="Arial" panose="030F0702030302020204" pitchFamily="66" charset="0"/>
              </a:rPr>
              <a:t>: </a:t>
            </a:r>
            <a:r>
              <a:rPr lang="en-US" altLang="en-US" sz="2800">
                <a:solidFill>
                  <a:srgbClr val="0000FF"/>
                </a:solidFill>
                <a:latin typeface="Arial" panose="030F0702030302020204" pitchFamily="66" charset="0"/>
              </a:rPr>
              <a:t>Lower bits of PC address index table of 1-bit values</a:t>
            </a:r>
          </a:p>
          <a:p>
            <a:pPr marL="685800" lvl="1" indent="-228600" eaLnBrk="1" hangingPunct="1"/>
            <a:r>
              <a:rPr lang="en-US" altLang="en-US" sz="2400">
                <a:latin typeface="Arial" panose="030F0702030302020204" pitchFamily="66" charset="0"/>
              </a:rPr>
              <a:t>Says whether or not branch taken last time</a:t>
            </a:r>
          </a:p>
          <a:p>
            <a:pPr marL="685800" lvl="1" indent="-228600" eaLnBrk="1" hangingPunct="1"/>
            <a:r>
              <a:rPr lang="en-US" altLang="en-US" sz="2400">
                <a:latin typeface="Arial" panose="030F0702030302020204" pitchFamily="66" charset="0"/>
              </a:rPr>
              <a:t>No address check (saves HW, but may not be right branch)</a:t>
            </a:r>
          </a:p>
          <a:p>
            <a:pPr marL="285750" indent="-285750" eaLnBrk="1" hangingPunct="1"/>
            <a:r>
              <a:rPr lang="en-US" altLang="en-US" sz="2800">
                <a:latin typeface="Arial" panose="030F0702030302020204" pitchFamily="66" charset="0"/>
              </a:rPr>
              <a:t>Problem: in a loop, 1-bit BHT will cause </a:t>
            </a:r>
            <a:br>
              <a:rPr lang="en-US" altLang="en-US" sz="2800">
                <a:latin typeface="Comic Sans MS" panose="030F0702030302020204" pitchFamily="66" charset="0"/>
              </a:rPr>
            </a:br>
            <a:r>
              <a:rPr lang="en-US" altLang="en-US" sz="2800">
                <a:latin typeface="Arial" panose="030F0702030302020204" pitchFamily="66" charset="0"/>
              </a:rPr>
              <a:t>2 mispredictions (avg  2</a:t>
            </a:r>
            <a:r>
              <a:rPr lang="en-US" altLang="zh-CN" sz="2800">
                <a:latin typeface="Arial" panose="030F0702030302020204" pitchFamily="66" charset="0"/>
              </a:rPr>
              <a:t>/n</a:t>
            </a:r>
            <a:r>
              <a:rPr lang="en-US" altLang="en-US" sz="2800">
                <a:latin typeface="Arial" panose="030F0702030302020204" pitchFamily="66" charset="0"/>
              </a:rPr>
              <a:t> iterations before exit):</a:t>
            </a:r>
          </a:p>
          <a:p>
            <a:pPr marL="685800" lvl="1" indent="-228600" eaLnBrk="1" hangingPunct="1"/>
            <a:r>
              <a:rPr lang="en-US" altLang="en-US" sz="2400">
                <a:latin typeface="Arial" panose="030F0702030302020204" pitchFamily="66" charset="0"/>
              </a:rPr>
              <a:t>Only  (n-2)/n accuracy even if loop (n-1)/n of the time</a:t>
            </a:r>
          </a:p>
          <a:p>
            <a:pPr marL="685800" lvl="1" indent="-228600" eaLnBrk="1" hangingPunct="1"/>
            <a:r>
              <a:rPr lang="en-US" altLang="en-US" sz="2400">
                <a:latin typeface="Arial" panose="030F0702030302020204" pitchFamily="66" charset="0"/>
              </a:rPr>
              <a:t>0111……1110111… …1110111……1110111…</a:t>
            </a:r>
          </a:p>
        </p:txBody>
      </p:sp>
    </p:spTree>
  </p:cSld>
  <p:clrMapOvr>
    <a:masterClrMapping/>
  </p:clrMapOvr>
  <p:transition>
    <p:fad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9" presetClass="entr" presetSubtype="0" fill="hold" grpId="0" nodeType="withEffect">
                                  <p:stCondLst>
                                    <p:cond delay="0"/>
                                  </p:stCondLst>
                                  <p:childTnLst>
                                    <p:set>
                                      <p:cBhvr>
                                        <p:cTn id="6" dur="0" fill="hold">
                                          <p:stCondLst>
                                            <p:cond delay="0"/>
                                          </p:stCondLst>
                                        </p:cTn>
                                        <p:tgtEl>
                                          <p:spTgt spid="71682"/>
                                        </p:tgtEl>
                                        <p:attrNameLst>
                                          <p:attrName>style.visibility</p:attrName>
                                        </p:attrNameLst>
                                      </p:cBhvr>
                                      <p:to>
                                        <p:strVal val="visible"/>
                                      </p:to>
                                    </p:set>
                                    <p:anim calcmode="lin" valueType="num">
                                      <p:cBhvr>
                                        <p:cTn id="7" dur="1000" fill="hold"/>
                                        <p:tgtEl>
                                          <p:spTgt spid="71682"/>
                                        </p:tgtEl>
                                        <p:attrNameLst>
                                          <p:attrName>ppt_x</p:attrName>
                                        </p:attrNameLst>
                                      </p:cBhvr>
                                      <p:tavLst>
                                        <p:tav tm="0">
                                          <p:val>
                                            <p:strVal val="#ppt_x-.2"/>
                                          </p:val>
                                        </p:tav>
                                        <p:tav tm="100000">
                                          <p:val>
                                            <p:strVal val="#ppt_x"/>
                                          </p:val>
                                        </p:tav>
                                      </p:tavLst>
                                    </p:anim>
                                    <p:anim calcmode="lin" valueType="num">
                                      <p:cBhvr>
                                        <p:cTn id="8" dur="1000" fill="hold"/>
                                        <p:tgtEl>
                                          <p:spTgt spid="71682"/>
                                        </p:tgtEl>
                                        <p:attrNameLst>
                                          <p:attrName>ppt_y</p:attrName>
                                        </p:attrNameLst>
                                      </p:cBhvr>
                                      <p:tavLst>
                                        <p:tav tm="0">
                                          <p:val>
                                            <p:strVal val="#ppt_y"/>
                                          </p:val>
                                        </p:tav>
                                        <p:tav tm="100000">
                                          <p:val>
                                            <p:strVal val="#ppt_y"/>
                                          </p:val>
                                        </p:tav>
                                      </p:tavLst>
                                    </p:anim>
                                    <p:animEffect transition="in" filter="wipe(right)" prLst="gradientSize: 0.1">
                                      <p:cBhvr>
                                        <p:cTn id="9" dur="1000"/>
                                        <p:tgtEl>
                                          <p:spTgt spid="71682"/>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44" presetClass="entr" presetSubtype="0" fill="hold" grpId="0" nodeType="clickEffect">
                                  <p:stCondLst>
                                    <p:cond delay="0"/>
                                  </p:stCondLst>
                                  <p:childTnLst>
                                    <p:set>
                                      <p:cBhvr>
                                        <p:cTn id="13" dur="0" fill="hold">
                                          <p:stCondLst>
                                            <p:cond delay="0"/>
                                          </p:stCondLst>
                                        </p:cTn>
                                        <p:tgtEl>
                                          <p:spTgt spid="71683">
                                            <p:txEl>
                                              <p:pRg st="0" end="0"/>
                                            </p:txEl>
                                          </p:spTgt>
                                        </p:tgtEl>
                                        <p:attrNameLst>
                                          <p:attrName>style.visibility</p:attrName>
                                        </p:attrNameLst>
                                      </p:cBhvr>
                                      <p:to>
                                        <p:strVal val="visible"/>
                                      </p:to>
                                    </p:set>
                                    <p:animEffect transition="in" filter="fade">
                                      <p:cBhvr>
                                        <p:cTn id="14" dur="500"/>
                                        <p:tgtEl>
                                          <p:spTgt spid="71683">
                                            <p:txEl>
                                              <p:pRg st="0" end="0"/>
                                            </p:txEl>
                                          </p:spTgt>
                                        </p:tgtEl>
                                      </p:cBhvr>
                                    </p:animEffect>
                                    <p:anim calcmode="lin" valueType="num">
                                      <p:cBhvr>
                                        <p:cTn id="15" dur="500" fill="hold"/>
                                        <p:tgtEl>
                                          <p:spTgt spid="71683">
                                            <p:txEl>
                                              <p:pRg st="0" end="0"/>
                                            </p:txEl>
                                          </p:spTgt>
                                        </p:tgtEl>
                                        <p:attrNameLst>
                                          <p:attrName>ppt_x</p:attrName>
                                        </p:attrNameLst>
                                      </p:cBhvr>
                                      <p:tavLst>
                                        <p:tav tm="0">
                                          <p:val>
                                            <p:strVal val="#ppt_x"/>
                                          </p:val>
                                        </p:tav>
                                        <p:tav tm="100000">
                                          <p:val>
                                            <p:strVal val="#ppt_x"/>
                                          </p:val>
                                        </p:tav>
                                      </p:tavLst>
                                    </p:anim>
                                    <p:anim calcmode="lin" valueType="num">
                                      <p:cBhvr>
                                        <p:cTn id="16" dur="500" fill="hold"/>
                                        <p:tgtEl>
                                          <p:spTgt spid="71683">
                                            <p:txEl>
                                              <p:pRg st="0" end="0"/>
                                            </p:txEl>
                                          </p:spTgt>
                                        </p:tgtEl>
                                        <p:attrNameLst>
                                          <p:attrName>ppt_y</p:attrName>
                                        </p:attrNameLst>
                                      </p:cBhvr>
                                      <p:tavLst>
                                        <p:tav tm="0">
                                          <p:val>
                                            <p:strVal val="#ppt_y+.05"/>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4" presetClass="entr" presetSubtype="0" fill="hold" grpId="0" nodeType="clickEffect">
                                  <p:stCondLst>
                                    <p:cond delay="0"/>
                                  </p:stCondLst>
                                  <p:childTnLst>
                                    <p:set>
                                      <p:cBhvr>
                                        <p:cTn id="20" dur="0" fill="hold">
                                          <p:stCondLst>
                                            <p:cond delay="0"/>
                                          </p:stCondLst>
                                        </p:cTn>
                                        <p:tgtEl>
                                          <p:spTgt spid="71683">
                                            <p:txEl>
                                              <p:pRg st="1" end="1"/>
                                            </p:txEl>
                                          </p:spTgt>
                                        </p:tgtEl>
                                        <p:attrNameLst>
                                          <p:attrName>style.visibility</p:attrName>
                                        </p:attrNameLst>
                                      </p:cBhvr>
                                      <p:to>
                                        <p:strVal val="visible"/>
                                      </p:to>
                                    </p:set>
                                    <p:animEffect transition="in" filter="fade">
                                      <p:cBhvr>
                                        <p:cTn id="21" dur="500"/>
                                        <p:tgtEl>
                                          <p:spTgt spid="71683">
                                            <p:txEl>
                                              <p:pRg st="1" end="1"/>
                                            </p:txEl>
                                          </p:spTgt>
                                        </p:tgtEl>
                                      </p:cBhvr>
                                    </p:animEffect>
                                    <p:anim calcmode="lin" valueType="num">
                                      <p:cBhvr>
                                        <p:cTn id="22" dur="500" fill="hold"/>
                                        <p:tgtEl>
                                          <p:spTgt spid="71683">
                                            <p:txEl>
                                              <p:pRg st="1" end="1"/>
                                            </p:txEl>
                                          </p:spTgt>
                                        </p:tgtEl>
                                        <p:attrNameLst>
                                          <p:attrName>ppt_x</p:attrName>
                                        </p:attrNameLst>
                                      </p:cBhvr>
                                      <p:tavLst>
                                        <p:tav tm="0">
                                          <p:val>
                                            <p:strVal val="#ppt_x"/>
                                          </p:val>
                                        </p:tav>
                                        <p:tav tm="100000">
                                          <p:val>
                                            <p:strVal val="#ppt_x"/>
                                          </p:val>
                                        </p:tav>
                                      </p:tavLst>
                                    </p:anim>
                                    <p:anim calcmode="lin" valueType="num">
                                      <p:cBhvr>
                                        <p:cTn id="23" dur="500" fill="hold"/>
                                        <p:tgtEl>
                                          <p:spTgt spid="71683">
                                            <p:txEl>
                                              <p:pRg st="1" end="1"/>
                                            </p:txEl>
                                          </p:spTgt>
                                        </p:tgtEl>
                                        <p:attrNameLst>
                                          <p:attrName>ppt_y</p:attrName>
                                        </p:attrNameLst>
                                      </p:cBhvr>
                                      <p:tavLst>
                                        <p:tav tm="0">
                                          <p:val>
                                            <p:strVal val="#ppt_y+.05"/>
                                          </p:val>
                                        </p:tav>
                                        <p:tav tm="100000">
                                          <p:val>
                                            <p:strVal val="#ppt_y"/>
                                          </p:val>
                                        </p:tav>
                                      </p:tavLst>
                                    </p:anim>
                                  </p:childTnLst>
                                </p:cTn>
                              </p:par>
                              <p:par>
                                <p:cTn id="24" presetID="44" presetClass="entr" presetSubtype="0" fill="hold" grpId="0" nodeType="withEffect">
                                  <p:stCondLst>
                                    <p:cond delay="0"/>
                                  </p:stCondLst>
                                  <p:childTnLst>
                                    <p:set>
                                      <p:cBhvr>
                                        <p:cTn id="25" dur="0" fill="hold">
                                          <p:stCondLst>
                                            <p:cond delay="0"/>
                                          </p:stCondLst>
                                        </p:cTn>
                                        <p:tgtEl>
                                          <p:spTgt spid="71683">
                                            <p:txEl>
                                              <p:pRg st="2" end="2"/>
                                            </p:txEl>
                                          </p:spTgt>
                                        </p:tgtEl>
                                        <p:attrNameLst>
                                          <p:attrName>style.visibility</p:attrName>
                                        </p:attrNameLst>
                                      </p:cBhvr>
                                      <p:to>
                                        <p:strVal val="visible"/>
                                      </p:to>
                                    </p:set>
                                    <p:animEffect transition="in" filter="fade">
                                      <p:cBhvr>
                                        <p:cTn id="26" dur="500"/>
                                        <p:tgtEl>
                                          <p:spTgt spid="71683">
                                            <p:txEl>
                                              <p:pRg st="2" end="2"/>
                                            </p:txEl>
                                          </p:spTgt>
                                        </p:tgtEl>
                                      </p:cBhvr>
                                    </p:animEffect>
                                    <p:anim calcmode="lin" valueType="num">
                                      <p:cBhvr>
                                        <p:cTn id="27" dur="500" fill="hold"/>
                                        <p:tgtEl>
                                          <p:spTgt spid="71683">
                                            <p:txEl>
                                              <p:pRg st="2" end="2"/>
                                            </p:txEl>
                                          </p:spTgt>
                                        </p:tgtEl>
                                        <p:attrNameLst>
                                          <p:attrName>ppt_x</p:attrName>
                                        </p:attrNameLst>
                                      </p:cBhvr>
                                      <p:tavLst>
                                        <p:tav tm="0">
                                          <p:val>
                                            <p:strVal val="#ppt_x"/>
                                          </p:val>
                                        </p:tav>
                                        <p:tav tm="100000">
                                          <p:val>
                                            <p:strVal val="#ppt_x"/>
                                          </p:val>
                                        </p:tav>
                                      </p:tavLst>
                                    </p:anim>
                                    <p:anim calcmode="lin" valueType="num">
                                      <p:cBhvr>
                                        <p:cTn id="28" dur="500" fill="hold"/>
                                        <p:tgtEl>
                                          <p:spTgt spid="71683">
                                            <p:txEl>
                                              <p:pRg st="2" end="2"/>
                                            </p:txEl>
                                          </p:spTgt>
                                        </p:tgtEl>
                                        <p:attrNameLst>
                                          <p:attrName>ppt_y</p:attrName>
                                        </p:attrNameLst>
                                      </p:cBhvr>
                                      <p:tavLst>
                                        <p:tav tm="0">
                                          <p:val>
                                            <p:strVal val="#ppt_y+.05"/>
                                          </p:val>
                                        </p:tav>
                                        <p:tav tm="100000">
                                          <p:val>
                                            <p:strVal val="#ppt_y"/>
                                          </p:val>
                                        </p:tav>
                                      </p:tavLst>
                                    </p:anim>
                                  </p:childTnLst>
                                </p:cTn>
                              </p:par>
                              <p:par>
                                <p:cTn id="29" presetID="44" presetClass="entr" presetSubtype="0" fill="hold" grpId="0" nodeType="withEffect">
                                  <p:stCondLst>
                                    <p:cond delay="0"/>
                                  </p:stCondLst>
                                  <p:childTnLst>
                                    <p:set>
                                      <p:cBhvr>
                                        <p:cTn id="30" dur="0" fill="hold">
                                          <p:stCondLst>
                                            <p:cond delay="0"/>
                                          </p:stCondLst>
                                        </p:cTn>
                                        <p:tgtEl>
                                          <p:spTgt spid="71683">
                                            <p:txEl>
                                              <p:pRg st="3" end="3"/>
                                            </p:txEl>
                                          </p:spTgt>
                                        </p:tgtEl>
                                        <p:attrNameLst>
                                          <p:attrName>style.visibility</p:attrName>
                                        </p:attrNameLst>
                                      </p:cBhvr>
                                      <p:to>
                                        <p:strVal val="visible"/>
                                      </p:to>
                                    </p:set>
                                    <p:animEffect transition="in" filter="fade">
                                      <p:cBhvr>
                                        <p:cTn id="31" dur="500"/>
                                        <p:tgtEl>
                                          <p:spTgt spid="71683">
                                            <p:txEl>
                                              <p:pRg st="3" end="3"/>
                                            </p:txEl>
                                          </p:spTgt>
                                        </p:tgtEl>
                                      </p:cBhvr>
                                    </p:animEffect>
                                    <p:anim calcmode="lin" valueType="num">
                                      <p:cBhvr>
                                        <p:cTn id="32" dur="500" fill="hold"/>
                                        <p:tgtEl>
                                          <p:spTgt spid="71683">
                                            <p:txEl>
                                              <p:pRg st="3" end="3"/>
                                            </p:txEl>
                                          </p:spTgt>
                                        </p:tgtEl>
                                        <p:attrNameLst>
                                          <p:attrName>ppt_x</p:attrName>
                                        </p:attrNameLst>
                                      </p:cBhvr>
                                      <p:tavLst>
                                        <p:tav tm="0">
                                          <p:val>
                                            <p:strVal val="#ppt_x"/>
                                          </p:val>
                                        </p:tav>
                                        <p:tav tm="100000">
                                          <p:val>
                                            <p:strVal val="#ppt_x"/>
                                          </p:val>
                                        </p:tav>
                                      </p:tavLst>
                                    </p:anim>
                                    <p:anim calcmode="lin" valueType="num">
                                      <p:cBhvr>
                                        <p:cTn id="33" dur="500" fill="hold"/>
                                        <p:tgtEl>
                                          <p:spTgt spid="71683">
                                            <p:txEl>
                                              <p:pRg st="3" end="3"/>
                                            </p:txEl>
                                          </p:spTgt>
                                        </p:tgtEl>
                                        <p:attrNameLst>
                                          <p:attrName>ppt_y</p:attrName>
                                        </p:attrNameLst>
                                      </p:cBhvr>
                                      <p:tavLst>
                                        <p:tav tm="0">
                                          <p:val>
                                            <p:strVal val="#ppt_y+.05"/>
                                          </p:val>
                                        </p:tav>
                                        <p:tav tm="100000">
                                          <p:val>
                                            <p:strVal val="#ppt_y"/>
                                          </p:val>
                                        </p:tav>
                                      </p:tavLst>
                                    </p:anim>
                                  </p:childTnLst>
                                </p:cTn>
                              </p:par>
                            </p:childTnLst>
                          </p:cTn>
                        </p:par>
                      </p:childTnLst>
                    </p:cTn>
                  </p:par>
                  <p:par>
                    <p:cTn id="34" fill="hold" nodeType="clickPar">
                      <p:stCondLst>
                        <p:cond delay="indefinite"/>
                      </p:stCondLst>
                      <p:childTnLst>
                        <p:par>
                          <p:cTn id="35" fill="hold" nodeType="withGroup">
                            <p:stCondLst>
                              <p:cond delay="0"/>
                            </p:stCondLst>
                            <p:childTnLst>
                              <p:par>
                                <p:cTn id="36" presetID="44" presetClass="entr" presetSubtype="0" fill="hold" grpId="0" nodeType="clickEffect">
                                  <p:stCondLst>
                                    <p:cond delay="0"/>
                                  </p:stCondLst>
                                  <p:childTnLst>
                                    <p:set>
                                      <p:cBhvr>
                                        <p:cTn id="37" dur="0" fill="hold">
                                          <p:stCondLst>
                                            <p:cond delay="0"/>
                                          </p:stCondLst>
                                        </p:cTn>
                                        <p:tgtEl>
                                          <p:spTgt spid="71683">
                                            <p:txEl>
                                              <p:pRg st="4" end="4"/>
                                            </p:txEl>
                                          </p:spTgt>
                                        </p:tgtEl>
                                        <p:attrNameLst>
                                          <p:attrName>style.visibility</p:attrName>
                                        </p:attrNameLst>
                                      </p:cBhvr>
                                      <p:to>
                                        <p:strVal val="visible"/>
                                      </p:to>
                                    </p:set>
                                    <p:animEffect transition="in" filter="fade">
                                      <p:cBhvr>
                                        <p:cTn id="38" dur="500"/>
                                        <p:tgtEl>
                                          <p:spTgt spid="71683">
                                            <p:txEl>
                                              <p:pRg st="4" end="4"/>
                                            </p:txEl>
                                          </p:spTgt>
                                        </p:tgtEl>
                                      </p:cBhvr>
                                    </p:animEffect>
                                    <p:anim calcmode="lin" valueType="num">
                                      <p:cBhvr>
                                        <p:cTn id="39" dur="500" fill="hold"/>
                                        <p:tgtEl>
                                          <p:spTgt spid="71683">
                                            <p:txEl>
                                              <p:pRg st="4" end="4"/>
                                            </p:txEl>
                                          </p:spTgt>
                                        </p:tgtEl>
                                        <p:attrNameLst>
                                          <p:attrName>ppt_x</p:attrName>
                                        </p:attrNameLst>
                                      </p:cBhvr>
                                      <p:tavLst>
                                        <p:tav tm="0">
                                          <p:val>
                                            <p:strVal val="#ppt_x"/>
                                          </p:val>
                                        </p:tav>
                                        <p:tav tm="100000">
                                          <p:val>
                                            <p:strVal val="#ppt_x"/>
                                          </p:val>
                                        </p:tav>
                                      </p:tavLst>
                                    </p:anim>
                                    <p:anim calcmode="lin" valueType="num">
                                      <p:cBhvr>
                                        <p:cTn id="40" dur="500" fill="hold"/>
                                        <p:tgtEl>
                                          <p:spTgt spid="71683">
                                            <p:txEl>
                                              <p:pRg st="4" end="4"/>
                                            </p:txEl>
                                          </p:spTgt>
                                        </p:tgtEl>
                                        <p:attrNameLst>
                                          <p:attrName>ppt_y</p:attrName>
                                        </p:attrNameLst>
                                      </p:cBhvr>
                                      <p:tavLst>
                                        <p:tav tm="0">
                                          <p:val>
                                            <p:strVal val="#ppt_y+.05"/>
                                          </p:val>
                                        </p:tav>
                                        <p:tav tm="100000">
                                          <p:val>
                                            <p:strVal val="#ppt_y"/>
                                          </p:val>
                                        </p:tav>
                                      </p:tavLst>
                                    </p:anim>
                                  </p:childTnLst>
                                </p:cTn>
                              </p:par>
                              <p:par>
                                <p:cTn id="41" presetID="44" presetClass="entr" presetSubtype="0" fill="hold" grpId="0" nodeType="withEffect">
                                  <p:stCondLst>
                                    <p:cond delay="0"/>
                                  </p:stCondLst>
                                  <p:childTnLst>
                                    <p:set>
                                      <p:cBhvr>
                                        <p:cTn id="42" dur="0" fill="hold">
                                          <p:stCondLst>
                                            <p:cond delay="0"/>
                                          </p:stCondLst>
                                        </p:cTn>
                                        <p:tgtEl>
                                          <p:spTgt spid="71683">
                                            <p:txEl>
                                              <p:pRg st="5" end="5"/>
                                            </p:txEl>
                                          </p:spTgt>
                                        </p:tgtEl>
                                        <p:attrNameLst>
                                          <p:attrName>style.visibility</p:attrName>
                                        </p:attrNameLst>
                                      </p:cBhvr>
                                      <p:to>
                                        <p:strVal val="visible"/>
                                      </p:to>
                                    </p:set>
                                    <p:animEffect transition="in" filter="fade">
                                      <p:cBhvr>
                                        <p:cTn id="43" dur="500"/>
                                        <p:tgtEl>
                                          <p:spTgt spid="71683">
                                            <p:txEl>
                                              <p:pRg st="5" end="5"/>
                                            </p:txEl>
                                          </p:spTgt>
                                        </p:tgtEl>
                                      </p:cBhvr>
                                    </p:animEffect>
                                    <p:anim calcmode="lin" valueType="num">
                                      <p:cBhvr>
                                        <p:cTn id="44" dur="500" fill="hold"/>
                                        <p:tgtEl>
                                          <p:spTgt spid="71683">
                                            <p:txEl>
                                              <p:pRg st="5" end="5"/>
                                            </p:txEl>
                                          </p:spTgt>
                                        </p:tgtEl>
                                        <p:attrNameLst>
                                          <p:attrName>ppt_x</p:attrName>
                                        </p:attrNameLst>
                                      </p:cBhvr>
                                      <p:tavLst>
                                        <p:tav tm="0">
                                          <p:val>
                                            <p:strVal val="#ppt_x"/>
                                          </p:val>
                                        </p:tav>
                                        <p:tav tm="100000">
                                          <p:val>
                                            <p:strVal val="#ppt_x"/>
                                          </p:val>
                                        </p:tav>
                                      </p:tavLst>
                                    </p:anim>
                                    <p:anim calcmode="lin" valueType="num">
                                      <p:cBhvr>
                                        <p:cTn id="45" dur="500" fill="hold"/>
                                        <p:tgtEl>
                                          <p:spTgt spid="71683">
                                            <p:txEl>
                                              <p:pRg st="5" end="5"/>
                                            </p:txEl>
                                          </p:spTgt>
                                        </p:tgtEl>
                                        <p:attrNameLst>
                                          <p:attrName>ppt_y</p:attrName>
                                        </p:attrNameLst>
                                      </p:cBhvr>
                                      <p:tavLst>
                                        <p:tav tm="0">
                                          <p:val>
                                            <p:strVal val="#ppt_y+.05"/>
                                          </p:val>
                                        </p:tav>
                                        <p:tav tm="100000">
                                          <p:val>
                                            <p:strVal val="#ppt_y"/>
                                          </p:val>
                                        </p:tav>
                                      </p:tavLst>
                                    </p:anim>
                                  </p:childTnLst>
                                </p:cTn>
                              </p:par>
                              <p:par>
                                <p:cTn id="46" presetID="44" presetClass="entr" presetSubtype="0" fill="hold" grpId="0" nodeType="withEffect">
                                  <p:stCondLst>
                                    <p:cond delay="0"/>
                                  </p:stCondLst>
                                  <p:childTnLst>
                                    <p:set>
                                      <p:cBhvr>
                                        <p:cTn id="47" dur="0" fill="hold">
                                          <p:stCondLst>
                                            <p:cond delay="0"/>
                                          </p:stCondLst>
                                        </p:cTn>
                                        <p:tgtEl>
                                          <p:spTgt spid="71683">
                                            <p:txEl>
                                              <p:pRg st="6" end="6"/>
                                            </p:txEl>
                                          </p:spTgt>
                                        </p:tgtEl>
                                        <p:attrNameLst>
                                          <p:attrName>style.visibility</p:attrName>
                                        </p:attrNameLst>
                                      </p:cBhvr>
                                      <p:to>
                                        <p:strVal val="visible"/>
                                      </p:to>
                                    </p:set>
                                    <p:animEffect transition="in" filter="fade">
                                      <p:cBhvr>
                                        <p:cTn id="48" dur="500"/>
                                        <p:tgtEl>
                                          <p:spTgt spid="71683">
                                            <p:txEl>
                                              <p:pRg st="6" end="6"/>
                                            </p:txEl>
                                          </p:spTgt>
                                        </p:tgtEl>
                                      </p:cBhvr>
                                    </p:animEffect>
                                    <p:anim calcmode="lin" valueType="num">
                                      <p:cBhvr>
                                        <p:cTn id="49" dur="500" fill="hold"/>
                                        <p:tgtEl>
                                          <p:spTgt spid="71683">
                                            <p:txEl>
                                              <p:pRg st="6" end="6"/>
                                            </p:txEl>
                                          </p:spTgt>
                                        </p:tgtEl>
                                        <p:attrNameLst>
                                          <p:attrName>ppt_x</p:attrName>
                                        </p:attrNameLst>
                                      </p:cBhvr>
                                      <p:tavLst>
                                        <p:tav tm="0">
                                          <p:val>
                                            <p:strVal val="#ppt_x"/>
                                          </p:val>
                                        </p:tav>
                                        <p:tav tm="100000">
                                          <p:val>
                                            <p:strVal val="#ppt_x"/>
                                          </p:val>
                                        </p:tav>
                                      </p:tavLst>
                                    </p:anim>
                                    <p:anim calcmode="lin" valueType="num">
                                      <p:cBhvr>
                                        <p:cTn id="50" dur="500" fill="hold"/>
                                        <p:tgtEl>
                                          <p:spTgt spid="71683">
                                            <p:txEl>
                                              <p:pRg st="6" end="6"/>
                                            </p:txEl>
                                          </p:spTgt>
                                        </p:tgtEl>
                                        <p:attrNameLst>
                                          <p:attrName>ppt_y</p:attrName>
                                        </p:attrNameLst>
                                      </p:cBhvr>
                                      <p:tavLst>
                                        <p:tav tm="0">
                                          <p:val>
                                            <p:strVal val="#ppt_y+.05"/>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682" grpId="0"/>
      <p:bldP spid="71683" grpId="0" build="p"/>
    </p:bldLst>
  </p:timing>
</p:sld>
</file>

<file path=ppt/slides/slide7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6562" name="Rectangle 27"/>
          <p:cNvSpPr>
            <a:spLocks noGrp="1" noRot="1" noChangeArrowheads="1"/>
          </p:cNvSpPr>
          <p:nvPr>
            <p:ph type="title"/>
          </p:nvPr>
        </p:nvSpPr>
        <p:spPr>
          <a:xfrm>
            <a:off x="1331913" y="0"/>
            <a:ext cx="7812087" cy="620713"/>
          </a:xfrm>
          <a:noFill/>
        </p:spPr>
        <p:txBody>
          <a:bodyPr lIns="90487" tIns="44450" rIns="90487" bIns="44450"/>
          <a:lstStyle/>
          <a:p>
            <a:pPr eaLnBrk="1" hangingPunct="1"/>
            <a:r>
              <a:rPr lang="en-US" altLang="zh-CN" sz="4000">
                <a:latin typeface="Arial"/>
              </a:rPr>
              <a:t>Tomasulo With Reorder buffer:</a:t>
            </a:r>
          </a:p>
        </p:txBody>
      </p:sp>
      <p:grpSp>
        <p:nvGrpSpPr>
          <p:cNvPr id="66563" name="Group 2"/>
          <p:cNvGrpSpPr>
            <a:grpSpLocks/>
          </p:cNvGrpSpPr>
          <p:nvPr/>
        </p:nvGrpSpPr>
        <p:grpSpPr bwMode="auto">
          <a:xfrm>
            <a:off x="3505200" y="990600"/>
            <a:ext cx="3886200" cy="1219200"/>
            <a:chOff x="2208" y="576"/>
            <a:chExt cx="2448" cy="768"/>
          </a:xfrm>
        </p:grpSpPr>
        <p:sp>
          <p:nvSpPr>
            <p:cNvPr id="66647" name="Rectangle 3"/>
            <p:cNvSpPr>
              <a:spLocks noChangeArrowheads="1"/>
            </p:cNvSpPr>
            <p:nvPr/>
          </p:nvSpPr>
          <p:spPr bwMode="auto">
            <a:xfrm>
              <a:off x="2208" y="576"/>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a:t>
              </a:r>
            </a:p>
          </p:txBody>
        </p:sp>
        <p:sp>
          <p:nvSpPr>
            <p:cNvPr id="66648" name="Rectangle 4"/>
            <p:cNvSpPr>
              <a:spLocks noChangeArrowheads="1"/>
            </p:cNvSpPr>
            <p:nvPr/>
          </p:nvSpPr>
          <p:spPr bwMode="auto">
            <a:xfrm>
              <a:off x="2208" y="768"/>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F0</a:t>
              </a:r>
            </a:p>
          </p:txBody>
        </p:sp>
        <p:sp>
          <p:nvSpPr>
            <p:cNvPr id="66649" name="Rectangle 5"/>
            <p:cNvSpPr>
              <a:spLocks noChangeArrowheads="1"/>
            </p:cNvSpPr>
            <p:nvPr/>
          </p:nvSpPr>
          <p:spPr bwMode="auto">
            <a:xfrm>
              <a:off x="2448" y="576"/>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M[10]</a:t>
              </a:r>
            </a:p>
          </p:txBody>
        </p:sp>
        <p:sp>
          <p:nvSpPr>
            <p:cNvPr id="66650" name="Rectangle 6"/>
            <p:cNvSpPr>
              <a:spLocks noChangeArrowheads="1"/>
            </p:cNvSpPr>
            <p:nvPr/>
          </p:nvSpPr>
          <p:spPr bwMode="auto">
            <a:xfrm>
              <a:off x="2448" y="768"/>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&lt;val2&gt;</a:t>
              </a:r>
            </a:p>
          </p:txBody>
        </p:sp>
        <p:sp>
          <p:nvSpPr>
            <p:cNvPr id="66651" name="Rectangle 7"/>
            <p:cNvSpPr>
              <a:spLocks noChangeArrowheads="1"/>
            </p:cNvSpPr>
            <p:nvPr/>
          </p:nvSpPr>
          <p:spPr bwMode="auto">
            <a:xfrm>
              <a:off x="3072" y="576"/>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70309020205020404" pitchFamily="49" charset="0"/>
                </a:rPr>
                <a:t>ST </a:t>
              </a:r>
              <a:r>
                <a:rPr lang="en-US" altLang="zh-CN" sz="1800" b="1">
                  <a:solidFill>
                    <a:srgbClr val="FF0000"/>
                  </a:solidFill>
                  <a:latin typeface="Arial" panose="02070309020205020404" pitchFamily="49" charset="0"/>
                </a:rPr>
                <a:t>0(R3)</a:t>
              </a:r>
              <a:r>
                <a:rPr lang="en-US" altLang="zh-CN" sz="1800" b="1">
                  <a:latin typeface="Arial" panose="02070309020205020404" pitchFamily="49" charset="0"/>
                </a:rPr>
                <a:t>,F4</a:t>
              </a:r>
            </a:p>
          </p:txBody>
        </p:sp>
        <p:sp>
          <p:nvSpPr>
            <p:cNvPr id="66652" name="Rectangle 8"/>
            <p:cNvSpPr>
              <a:spLocks noChangeArrowheads="1"/>
            </p:cNvSpPr>
            <p:nvPr/>
          </p:nvSpPr>
          <p:spPr bwMode="auto">
            <a:xfrm>
              <a:off x="3072" y="768"/>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70309020205020404" pitchFamily="49" charset="0"/>
                </a:rPr>
                <a:t>ADDD F0,F4,F6</a:t>
              </a:r>
            </a:p>
          </p:txBody>
        </p:sp>
        <p:sp>
          <p:nvSpPr>
            <p:cNvPr id="66653" name="Rectangle 9"/>
            <p:cNvSpPr>
              <a:spLocks noChangeArrowheads="1"/>
            </p:cNvSpPr>
            <p:nvPr/>
          </p:nvSpPr>
          <p:spPr bwMode="auto">
            <a:xfrm>
              <a:off x="4416" y="576"/>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Y</a:t>
              </a:r>
            </a:p>
          </p:txBody>
        </p:sp>
        <p:sp>
          <p:nvSpPr>
            <p:cNvPr id="66654" name="Rectangle 10"/>
            <p:cNvSpPr>
              <a:spLocks noChangeArrowheads="1"/>
            </p:cNvSpPr>
            <p:nvPr/>
          </p:nvSpPr>
          <p:spPr bwMode="auto">
            <a:xfrm>
              <a:off x="4416" y="768"/>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Ex</a:t>
              </a:r>
            </a:p>
          </p:txBody>
        </p:sp>
        <p:sp>
          <p:nvSpPr>
            <p:cNvPr id="66655" name="Rectangle 11"/>
            <p:cNvSpPr>
              <a:spLocks noChangeArrowheads="1"/>
            </p:cNvSpPr>
            <p:nvPr/>
          </p:nvSpPr>
          <p:spPr bwMode="auto">
            <a:xfrm>
              <a:off x="2208" y="960"/>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F4</a:t>
              </a:r>
            </a:p>
          </p:txBody>
        </p:sp>
        <p:sp>
          <p:nvSpPr>
            <p:cNvPr id="66656" name="Rectangle 12"/>
            <p:cNvSpPr>
              <a:spLocks noChangeArrowheads="1"/>
            </p:cNvSpPr>
            <p:nvPr/>
          </p:nvSpPr>
          <p:spPr bwMode="auto">
            <a:xfrm>
              <a:off x="2448" y="960"/>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M[10]</a:t>
              </a:r>
            </a:p>
          </p:txBody>
        </p:sp>
        <p:sp>
          <p:nvSpPr>
            <p:cNvPr id="66657" name="Rectangle 13"/>
            <p:cNvSpPr>
              <a:spLocks noChangeArrowheads="1"/>
            </p:cNvSpPr>
            <p:nvPr/>
          </p:nvSpPr>
          <p:spPr bwMode="auto">
            <a:xfrm>
              <a:off x="3072" y="960"/>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70309020205020404" pitchFamily="49" charset="0"/>
                </a:rPr>
                <a:t>LD F4,0(R3)</a:t>
              </a:r>
            </a:p>
          </p:txBody>
        </p:sp>
        <p:sp>
          <p:nvSpPr>
            <p:cNvPr id="66658" name="Rectangle 14"/>
            <p:cNvSpPr>
              <a:spLocks noChangeArrowheads="1"/>
            </p:cNvSpPr>
            <p:nvPr/>
          </p:nvSpPr>
          <p:spPr bwMode="auto">
            <a:xfrm>
              <a:off x="4416" y="960"/>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Y</a:t>
              </a:r>
            </a:p>
          </p:txBody>
        </p:sp>
        <p:sp>
          <p:nvSpPr>
            <p:cNvPr id="66659" name="Rectangle 15"/>
            <p:cNvSpPr>
              <a:spLocks noChangeArrowheads="1"/>
            </p:cNvSpPr>
            <p:nvPr/>
          </p:nvSpPr>
          <p:spPr bwMode="auto">
            <a:xfrm>
              <a:off x="2208" y="1152"/>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a:t>
              </a:r>
            </a:p>
          </p:txBody>
        </p:sp>
        <p:sp>
          <p:nvSpPr>
            <p:cNvPr id="66660" name="Rectangle 16"/>
            <p:cNvSpPr>
              <a:spLocks noChangeArrowheads="1"/>
            </p:cNvSpPr>
            <p:nvPr/>
          </p:nvSpPr>
          <p:spPr bwMode="auto">
            <a:xfrm>
              <a:off x="2448" y="1152"/>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66661" name="Rectangle 17"/>
            <p:cNvSpPr>
              <a:spLocks noChangeArrowheads="1"/>
            </p:cNvSpPr>
            <p:nvPr/>
          </p:nvSpPr>
          <p:spPr bwMode="auto">
            <a:xfrm>
              <a:off x="3072" y="1152"/>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70309020205020404" pitchFamily="49" charset="0"/>
                </a:rPr>
                <a:t>BNE F2,&lt;…&gt;</a:t>
              </a:r>
            </a:p>
          </p:txBody>
        </p:sp>
        <p:sp>
          <p:nvSpPr>
            <p:cNvPr id="66662" name="Rectangle 18"/>
            <p:cNvSpPr>
              <a:spLocks noChangeArrowheads="1"/>
            </p:cNvSpPr>
            <p:nvPr/>
          </p:nvSpPr>
          <p:spPr bwMode="auto">
            <a:xfrm>
              <a:off x="4416" y="1152"/>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N</a:t>
              </a:r>
            </a:p>
          </p:txBody>
        </p:sp>
      </p:grpSp>
      <p:grpSp>
        <p:nvGrpSpPr>
          <p:cNvPr id="66564" name="Group 19"/>
          <p:cNvGrpSpPr>
            <a:grpSpLocks/>
          </p:cNvGrpSpPr>
          <p:nvPr/>
        </p:nvGrpSpPr>
        <p:grpSpPr bwMode="auto">
          <a:xfrm>
            <a:off x="3505200" y="4800600"/>
            <a:ext cx="2514600" cy="406400"/>
            <a:chOff x="2064" y="2928"/>
            <a:chExt cx="1584" cy="256"/>
          </a:xfrm>
        </p:grpSpPr>
        <p:sp>
          <p:nvSpPr>
            <p:cNvPr id="66644" name="Rectangle 20"/>
            <p:cNvSpPr>
              <a:spLocks noChangeArrowheads="1"/>
            </p:cNvSpPr>
            <p:nvPr/>
          </p:nvSpPr>
          <p:spPr bwMode="auto">
            <a:xfrm>
              <a:off x="2064" y="2928"/>
              <a:ext cx="1584"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70309020205020404" pitchFamily="49" charset="0"/>
                </a:rPr>
                <a:t>3</a:t>
              </a:r>
              <a:r>
                <a:rPr lang="en-US" altLang="zh-CN" sz="1800" b="1">
                  <a:latin typeface="Arial" panose="02070309020205020404" pitchFamily="49" charset="0"/>
                </a:rPr>
                <a:t> DIVD </a:t>
              </a:r>
              <a:r>
                <a:rPr lang="en-US" altLang="zh-CN" sz="1800" b="1">
                  <a:solidFill>
                    <a:srgbClr val="FF0000"/>
                  </a:solidFill>
                  <a:latin typeface="Arial" panose="02070309020205020404" pitchFamily="49" charset="0"/>
                </a:rPr>
                <a:t>ROB2</a:t>
              </a:r>
              <a:r>
                <a:rPr lang="en-US" altLang="zh-CN" sz="1800" b="1">
                  <a:latin typeface="Arial" panose="02070309020205020404" pitchFamily="49" charset="0"/>
                </a:rPr>
                <a:t>,R(F6)</a:t>
              </a:r>
            </a:p>
          </p:txBody>
        </p:sp>
        <p:sp>
          <p:nvSpPr>
            <p:cNvPr id="66645" name="Rectangle 21"/>
            <p:cNvSpPr>
              <a:spLocks noChangeArrowheads="1"/>
            </p:cNvSpPr>
            <p:nvPr/>
          </p:nvSpPr>
          <p:spPr bwMode="auto">
            <a:xfrm>
              <a:off x="2064" y="3056"/>
              <a:ext cx="1584"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6646" name="Rectangle 22"/>
            <p:cNvSpPr>
              <a:spLocks noChangeArrowheads="1"/>
            </p:cNvSpPr>
            <p:nvPr/>
          </p:nvSpPr>
          <p:spPr bwMode="auto">
            <a:xfrm>
              <a:off x="2283" y="2928"/>
              <a:ext cx="425"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sp>
        <p:nvSpPr>
          <p:cNvPr id="66565" name="Rectangle 23"/>
          <p:cNvSpPr>
            <a:spLocks noChangeArrowheads="1"/>
          </p:cNvSpPr>
          <p:nvPr/>
        </p:nvSpPr>
        <p:spPr bwMode="auto">
          <a:xfrm>
            <a:off x="304800" y="4648200"/>
            <a:ext cx="2590800" cy="2032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70309020205020404" pitchFamily="49" charset="0"/>
              </a:rPr>
              <a:t>2</a:t>
            </a:r>
            <a:r>
              <a:rPr lang="en-US" altLang="zh-CN" sz="1800" b="1">
                <a:latin typeface="Arial" panose="02070309020205020404" pitchFamily="49" charset="0"/>
              </a:rPr>
              <a:t> ADDD R(F4),</a:t>
            </a:r>
            <a:r>
              <a:rPr lang="en-US" altLang="zh-CN" sz="1800" b="1">
                <a:solidFill>
                  <a:srgbClr val="FF0000"/>
                </a:solidFill>
                <a:latin typeface="Arial" panose="02070309020205020404" pitchFamily="49" charset="0"/>
              </a:rPr>
              <a:t>ROB1</a:t>
            </a:r>
          </a:p>
        </p:txBody>
      </p:sp>
      <p:sp>
        <p:nvSpPr>
          <p:cNvPr id="66566" name="Rectangle 24"/>
          <p:cNvSpPr>
            <a:spLocks noChangeArrowheads="1"/>
          </p:cNvSpPr>
          <p:nvPr/>
        </p:nvSpPr>
        <p:spPr bwMode="auto">
          <a:xfrm>
            <a:off x="304800" y="4851400"/>
            <a:ext cx="2590800" cy="2032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6567" name="Rectangle 25"/>
          <p:cNvSpPr>
            <a:spLocks noChangeArrowheads="1"/>
          </p:cNvSpPr>
          <p:nvPr/>
        </p:nvSpPr>
        <p:spPr bwMode="auto">
          <a:xfrm>
            <a:off x="304800" y="5054600"/>
            <a:ext cx="2590800" cy="2032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6568" name="Rectangle 26"/>
          <p:cNvSpPr>
            <a:spLocks noChangeArrowheads="1"/>
          </p:cNvSpPr>
          <p:nvPr/>
        </p:nvSpPr>
        <p:spPr bwMode="auto">
          <a:xfrm>
            <a:off x="661988" y="4648200"/>
            <a:ext cx="633412" cy="609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6569" name="Line 28"/>
          <p:cNvSpPr>
            <a:spLocks noChangeShapeType="1"/>
          </p:cNvSpPr>
          <p:nvPr/>
        </p:nvSpPr>
        <p:spPr bwMode="auto">
          <a:xfrm>
            <a:off x="304800" y="6477000"/>
            <a:ext cx="85344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70" name="Text Box 29"/>
          <p:cNvSpPr txBox="1">
            <a:spLocks noChangeArrowheads="1"/>
          </p:cNvSpPr>
          <p:nvPr/>
        </p:nvSpPr>
        <p:spPr bwMode="auto">
          <a:xfrm>
            <a:off x="6526213" y="3743325"/>
            <a:ext cx="1049337"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To</a:t>
            </a:r>
          </a:p>
          <a:p>
            <a:pPr algn="ctr">
              <a:lnSpc>
                <a:spcPct val="70000"/>
              </a:lnSpc>
              <a:spcBef>
                <a:spcPct val="0"/>
              </a:spcBef>
              <a:buClrTx/>
              <a:buSzTx/>
              <a:buFontTx/>
              <a:buNone/>
            </a:pPr>
            <a:r>
              <a:rPr lang="en-US" altLang="zh-CN" sz="1800" b="1">
                <a:latin typeface="Arial" panose="030F0702030302020204" pitchFamily="66" charset="0"/>
              </a:rPr>
              <a:t>Memory</a:t>
            </a:r>
          </a:p>
        </p:txBody>
      </p:sp>
      <p:sp>
        <p:nvSpPr>
          <p:cNvPr id="66571" name="Rectangle 30"/>
          <p:cNvSpPr>
            <a:spLocks noChangeArrowheads="1"/>
          </p:cNvSpPr>
          <p:nvPr/>
        </p:nvSpPr>
        <p:spPr bwMode="auto">
          <a:xfrm>
            <a:off x="1181100" y="5791200"/>
            <a:ext cx="1066800" cy="304800"/>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FP adders</a:t>
            </a:r>
          </a:p>
        </p:txBody>
      </p:sp>
      <p:sp>
        <p:nvSpPr>
          <p:cNvPr id="66572" name="Rectangle 31"/>
          <p:cNvSpPr>
            <a:spLocks noChangeArrowheads="1"/>
          </p:cNvSpPr>
          <p:nvPr/>
        </p:nvSpPr>
        <p:spPr bwMode="auto">
          <a:xfrm>
            <a:off x="4252913" y="5791200"/>
            <a:ext cx="1447800" cy="304800"/>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FP multipliers</a:t>
            </a:r>
          </a:p>
        </p:txBody>
      </p:sp>
      <p:sp>
        <p:nvSpPr>
          <p:cNvPr id="66573" name="Line 32"/>
          <p:cNvSpPr>
            <a:spLocks noChangeShapeType="1"/>
          </p:cNvSpPr>
          <p:nvPr/>
        </p:nvSpPr>
        <p:spPr bwMode="auto">
          <a:xfrm>
            <a:off x="1357313" y="52578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74" name="Line 33"/>
          <p:cNvSpPr>
            <a:spLocks noChangeShapeType="1"/>
          </p:cNvSpPr>
          <p:nvPr/>
        </p:nvSpPr>
        <p:spPr bwMode="auto">
          <a:xfrm>
            <a:off x="2043113" y="52578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75" name="Line 34"/>
          <p:cNvSpPr>
            <a:spLocks noChangeShapeType="1"/>
          </p:cNvSpPr>
          <p:nvPr/>
        </p:nvSpPr>
        <p:spPr bwMode="auto">
          <a:xfrm>
            <a:off x="4481513" y="5181600"/>
            <a:ext cx="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76" name="Line 35"/>
          <p:cNvSpPr>
            <a:spLocks noChangeShapeType="1"/>
          </p:cNvSpPr>
          <p:nvPr/>
        </p:nvSpPr>
        <p:spPr bwMode="auto">
          <a:xfrm>
            <a:off x="5395913" y="5181600"/>
            <a:ext cx="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77" name="Text Box 36"/>
          <p:cNvSpPr txBox="1">
            <a:spLocks noChangeArrowheads="1"/>
          </p:cNvSpPr>
          <p:nvPr/>
        </p:nvSpPr>
        <p:spPr bwMode="auto">
          <a:xfrm>
            <a:off x="2655888" y="5284788"/>
            <a:ext cx="1555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Reservation </a:t>
            </a:r>
          </a:p>
          <a:p>
            <a:pPr algn="ctr">
              <a:spcBef>
                <a:spcPct val="0"/>
              </a:spcBef>
              <a:buClrTx/>
              <a:buSzTx/>
              <a:buFontTx/>
              <a:buNone/>
            </a:pPr>
            <a:r>
              <a:rPr lang="en-US" altLang="zh-CN" sz="1800" b="1">
                <a:latin typeface="Arial" panose="030F0702030302020204" pitchFamily="66" charset="0"/>
              </a:rPr>
              <a:t>Stations</a:t>
            </a:r>
          </a:p>
        </p:txBody>
      </p:sp>
      <p:sp>
        <p:nvSpPr>
          <p:cNvPr id="66578" name="Line 37"/>
          <p:cNvSpPr>
            <a:spLocks noChangeShapeType="1"/>
          </p:cNvSpPr>
          <p:nvPr/>
        </p:nvSpPr>
        <p:spPr bwMode="auto">
          <a:xfrm flipV="1">
            <a:off x="2514600" y="5257800"/>
            <a:ext cx="0" cy="12192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79" name="Line 38"/>
          <p:cNvSpPr>
            <a:spLocks noChangeShapeType="1"/>
          </p:cNvSpPr>
          <p:nvPr/>
        </p:nvSpPr>
        <p:spPr bwMode="auto">
          <a:xfrm flipV="1">
            <a:off x="5867400" y="5181600"/>
            <a:ext cx="0" cy="12954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80" name="Text Box 39"/>
          <p:cNvSpPr txBox="1">
            <a:spLocks noChangeArrowheads="1"/>
          </p:cNvSpPr>
          <p:nvPr/>
        </p:nvSpPr>
        <p:spPr bwMode="auto">
          <a:xfrm>
            <a:off x="228600" y="914400"/>
            <a:ext cx="8794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FP Op</a:t>
            </a:r>
          </a:p>
          <a:p>
            <a:pPr algn="ctr">
              <a:spcBef>
                <a:spcPct val="0"/>
              </a:spcBef>
              <a:buClrTx/>
              <a:buSzTx/>
              <a:buFontTx/>
              <a:buNone/>
            </a:pPr>
            <a:r>
              <a:rPr lang="en-US" altLang="zh-CN" sz="1800" b="1">
                <a:latin typeface="Arial" panose="030F0702030302020204" pitchFamily="66" charset="0"/>
              </a:rPr>
              <a:t>Queue</a:t>
            </a:r>
          </a:p>
        </p:txBody>
      </p:sp>
      <p:grpSp>
        <p:nvGrpSpPr>
          <p:cNvPr id="66581" name="Group 40"/>
          <p:cNvGrpSpPr>
            <a:grpSpLocks/>
          </p:cNvGrpSpPr>
          <p:nvPr/>
        </p:nvGrpSpPr>
        <p:grpSpPr bwMode="auto">
          <a:xfrm>
            <a:off x="3505200" y="3505200"/>
            <a:ext cx="2209800" cy="812800"/>
            <a:chOff x="3456" y="1200"/>
            <a:chExt cx="1392" cy="512"/>
          </a:xfrm>
        </p:grpSpPr>
        <p:sp>
          <p:nvSpPr>
            <p:cNvPr id="66640" name="Rectangle 41"/>
            <p:cNvSpPr>
              <a:spLocks noChangeArrowheads="1"/>
            </p:cNvSpPr>
            <p:nvPr/>
          </p:nvSpPr>
          <p:spPr bwMode="auto">
            <a:xfrm>
              <a:off x="3456" y="1200"/>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6641" name="Rectangle 42"/>
            <p:cNvSpPr>
              <a:spLocks noChangeArrowheads="1"/>
            </p:cNvSpPr>
            <p:nvPr/>
          </p:nvSpPr>
          <p:spPr bwMode="auto">
            <a:xfrm>
              <a:off x="3456" y="1328"/>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6642" name="Rectangle 43"/>
            <p:cNvSpPr>
              <a:spLocks noChangeArrowheads="1"/>
            </p:cNvSpPr>
            <p:nvPr/>
          </p:nvSpPr>
          <p:spPr bwMode="auto">
            <a:xfrm>
              <a:off x="3456" y="1456"/>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6643" name="Rectangle 44"/>
            <p:cNvSpPr>
              <a:spLocks noChangeArrowheads="1"/>
            </p:cNvSpPr>
            <p:nvPr/>
          </p:nvSpPr>
          <p:spPr bwMode="auto">
            <a:xfrm>
              <a:off x="3456" y="1584"/>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sp>
        <p:nvSpPr>
          <p:cNvPr id="66582" name="Freeform 45"/>
          <p:cNvSpPr>
            <a:spLocks/>
          </p:cNvSpPr>
          <p:nvPr/>
        </p:nvSpPr>
        <p:spPr bwMode="auto">
          <a:xfrm>
            <a:off x="4953000" y="3276600"/>
            <a:ext cx="2057400" cy="533400"/>
          </a:xfrm>
          <a:custGeom>
            <a:avLst/>
            <a:gdLst>
              <a:gd name="T0" fmla="*/ 0 w 1296"/>
              <a:gd name="T1" fmla="*/ 0 h 480"/>
              <a:gd name="T2" fmla="*/ 2147483646 w 1296"/>
              <a:gd name="T3" fmla="*/ 0 h 480"/>
              <a:gd name="T4" fmla="*/ 2147483646 w 1296"/>
              <a:gd name="T5" fmla="*/ 2147483646 h 480"/>
              <a:gd name="T6" fmla="*/ 0 60000 65536"/>
              <a:gd name="T7" fmla="*/ 0 60000 65536"/>
              <a:gd name="T8" fmla="*/ 0 60000 65536"/>
              <a:gd name="T9" fmla="*/ 0 w 1296"/>
              <a:gd name="T10" fmla="*/ 0 h 480"/>
              <a:gd name="T11" fmla="*/ 1296 w 1296"/>
              <a:gd name="T12" fmla="*/ 480 h 480"/>
            </a:gdLst>
            <a:ahLst/>
            <a:cxnLst>
              <a:cxn ang="T6">
                <a:pos x="T0" y="T1"/>
              </a:cxn>
              <a:cxn ang="T7">
                <a:pos x="T2" y="T3"/>
              </a:cxn>
              <a:cxn ang="T8">
                <a:pos x="T4" y="T5"/>
              </a:cxn>
            </a:cxnLst>
            <a:rect l="T9" t="T10" r="T11" b="T12"/>
            <a:pathLst>
              <a:path w="1296" h="480">
                <a:moveTo>
                  <a:pt x="0" y="0"/>
                </a:moveTo>
                <a:lnTo>
                  <a:pt x="1296" y="0"/>
                </a:lnTo>
                <a:lnTo>
                  <a:pt x="1296" y="480"/>
                </a:lnTo>
              </a:path>
            </a:pathLst>
          </a:custGeom>
          <a:noFill/>
          <a:ln w="76200">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6583" name="Text Box 46"/>
          <p:cNvSpPr txBox="1">
            <a:spLocks noChangeArrowheads="1"/>
          </p:cNvSpPr>
          <p:nvPr/>
        </p:nvSpPr>
        <p:spPr bwMode="auto">
          <a:xfrm>
            <a:off x="7391400" y="990600"/>
            <a:ext cx="660400" cy="219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lnSpc>
                <a:spcPct val="90000"/>
              </a:lnSpc>
              <a:spcBef>
                <a:spcPct val="0"/>
              </a:spcBef>
              <a:buClrTx/>
              <a:buSzTx/>
              <a:buFontTx/>
              <a:buNone/>
            </a:pPr>
            <a:r>
              <a:rPr lang="en-US" altLang="zh-CN" sz="1400" b="1">
                <a:solidFill>
                  <a:srgbClr val="FF0000"/>
                </a:solidFill>
                <a:latin typeface="Arial" panose="030F0702030302020204" pitchFamily="66" charset="0"/>
              </a:rPr>
              <a:t>ROB7</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ROB6</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ROB5</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ROB4</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ROB3</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ROB2</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ROB1</a:t>
            </a:r>
          </a:p>
        </p:txBody>
      </p:sp>
      <p:sp>
        <p:nvSpPr>
          <p:cNvPr id="66584" name="Rectangle 47"/>
          <p:cNvSpPr>
            <a:spLocks noChangeArrowheads="1"/>
          </p:cNvSpPr>
          <p:nvPr/>
        </p:nvSpPr>
        <p:spPr bwMode="auto">
          <a:xfrm>
            <a:off x="3505200" y="2209800"/>
            <a:ext cx="3810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F2</a:t>
            </a:r>
          </a:p>
        </p:txBody>
      </p:sp>
      <p:sp>
        <p:nvSpPr>
          <p:cNvPr id="66585" name="Rectangle 48"/>
          <p:cNvSpPr>
            <a:spLocks noChangeArrowheads="1"/>
          </p:cNvSpPr>
          <p:nvPr/>
        </p:nvSpPr>
        <p:spPr bwMode="auto">
          <a:xfrm>
            <a:off x="3505200" y="2514600"/>
            <a:ext cx="3810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F10</a:t>
            </a:r>
          </a:p>
        </p:txBody>
      </p:sp>
      <p:sp>
        <p:nvSpPr>
          <p:cNvPr id="66586" name="Rectangle 49"/>
          <p:cNvSpPr>
            <a:spLocks noChangeArrowheads="1"/>
          </p:cNvSpPr>
          <p:nvPr/>
        </p:nvSpPr>
        <p:spPr bwMode="auto">
          <a:xfrm>
            <a:off x="3505200" y="2819400"/>
            <a:ext cx="3810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F0</a:t>
            </a:r>
          </a:p>
        </p:txBody>
      </p:sp>
      <p:sp>
        <p:nvSpPr>
          <p:cNvPr id="66587" name="Rectangle 50"/>
          <p:cNvSpPr>
            <a:spLocks noChangeArrowheads="1"/>
          </p:cNvSpPr>
          <p:nvPr/>
        </p:nvSpPr>
        <p:spPr bwMode="auto">
          <a:xfrm>
            <a:off x="3886200" y="2209800"/>
            <a:ext cx="9906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66588" name="Rectangle 51"/>
          <p:cNvSpPr>
            <a:spLocks noChangeArrowheads="1"/>
          </p:cNvSpPr>
          <p:nvPr/>
        </p:nvSpPr>
        <p:spPr bwMode="auto">
          <a:xfrm>
            <a:off x="3886200" y="2514600"/>
            <a:ext cx="9906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66589" name="Rectangle 52"/>
          <p:cNvSpPr>
            <a:spLocks noChangeArrowheads="1"/>
          </p:cNvSpPr>
          <p:nvPr/>
        </p:nvSpPr>
        <p:spPr bwMode="auto">
          <a:xfrm>
            <a:off x="3886200" y="2819400"/>
            <a:ext cx="9906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66590" name="Rectangle 53"/>
          <p:cNvSpPr>
            <a:spLocks noChangeArrowheads="1"/>
          </p:cNvSpPr>
          <p:nvPr/>
        </p:nvSpPr>
        <p:spPr bwMode="auto">
          <a:xfrm>
            <a:off x="4876800" y="2209800"/>
            <a:ext cx="21336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70309020205020404" pitchFamily="49" charset="0"/>
              </a:rPr>
              <a:t>DIVD F2,F10,F6</a:t>
            </a:r>
          </a:p>
        </p:txBody>
      </p:sp>
      <p:sp>
        <p:nvSpPr>
          <p:cNvPr id="66591" name="Rectangle 54"/>
          <p:cNvSpPr>
            <a:spLocks noChangeArrowheads="1"/>
          </p:cNvSpPr>
          <p:nvPr/>
        </p:nvSpPr>
        <p:spPr bwMode="auto">
          <a:xfrm>
            <a:off x="4876800" y="2514600"/>
            <a:ext cx="21336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70309020205020404" pitchFamily="49" charset="0"/>
              </a:rPr>
              <a:t>ADDD F10,F4,F0</a:t>
            </a:r>
          </a:p>
        </p:txBody>
      </p:sp>
      <p:sp>
        <p:nvSpPr>
          <p:cNvPr id="66592" name="Rectangle 55"/>
          <p:cNvSpPr>
            <a:spLocks noChangeArrowheads="1"/>
          </p:cNvSpPr>
          <p:nvPr/>
        </p:nvSpPr>
        <p:spPr bwMode="auto">
          <a:xfrm>
            <a:off x="4876800" y="2819400"/>
            <a:ext cx="21336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70309020205020404" pitchFamily="49" charset="0"/>
              </a:rPr>
              <a:t>LD F0,</a:t>
            </a:r>
            <a:r>
              <a:rPr lang="en-US" altLang="zh-CN" sz="1800" b="1">
                <a:solidFill>
                  <a:srgbClr val="FF0000"/>
                </a:solidFill>
                <a:latin typeface="Arial" panose="02070309020205020404" pitchFamily="49" charset="0"/>
              </a:rPr>
              <a:t>10(R2)</a:t>
            </a:r>
          </a:p>
        </p:txBody>
      </p:sp>
      <p:sp>
        <p:nvSpPr>
          <p:cNvPr id="66593" name="Rectangle 56"/>
          <p:cNvSpPr>
            <a:spLocks noChangeArrowheads="1"/>
          </p:cNvSpPr>
          <p:nvPr/>
        </p:nvSpPr>
        <p:spPr bwMode="auto">
          <a:xfrm>
            <a:off x="7010400" y="2209800"/>
            <a:ext cx="3810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N</a:t>
            </a:r>
          </a:p>
        </p:txBody>
      </p:sp>
      <p:sp>
        <p:nvSpPr>
          <p:cNvPr id="66594" name="Rectangle 57"/>
          <p:cNvSpPr>
            <a:spLocks noChangeArrowheads="1"/>
          </p:cNvSpPr>
          <p:nvPr/>
        </p:nvSpPr>
        <p:spPr bwMode="auto">
          <a:xfrm>
            <a:off x="7010400" y="2514600"/>
            <a:ext cx="3810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N</a:t>
            </a:r>
          </a:p>
        </p:txBody>
      </p:sp>
      <p:sp>
        <p:nvSpPr>
          <p:cNvPr id="66595" name="Rectangle 58"/>
          <p:cNvSpPr>
            <a:spLocks noChangeArrowheads="1"/>
          </p:cNvSpPr>
          <p:nvPr/>
        </p:nvSpPr>
        <p:spPr bwMode="auto">
          <a:xfrm>
            <a:off x="7010400" y="2819400"/>
            <a:ext cx="3810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N</a:t>
            </a:r>
          </a:p>
        </p:txBody>
      </p:sp>
      <p:sp>
        <p:nvSpPr>
          <p:cNvPr id="66596" name="Line 59"/>
          <p:cNvSpPr>
            <a:spLocks noChangeShapeType="1"/>
          </p:cNvSpPr>
          <p:nvPr/>
        </p:nvSpPr>
        <p:spPr bwMode="auto">
          <a:xfrm>
            <a:off x="4953000" y="3124200"/>
            <a:ext cx="0" cy="3810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97" name="Text Box 60"/>
          <p:cNvSpPr txBox="1">
            <a:spLocks noChangeArrowheads="1"/>
          </p:cNvSpPr>
          <p:nvPr/>
        </p:nvSpPr>
        <p:spPr bwMode="auto">
          <a:xfrm>
            <a:off x="6858000" y="609600"/>
            <a:ext cx="8461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Done?</a:t>
            </a:r>
          </a:p>
        </p:txBody>
      </p:sp>
      <p:sp>
        <p:nvSpPr>
          <p:cNvPr id="66598" name="Freeform 61"/>
          <p:cNvSpPr>
            <a:spLocks/>
          </p:cNvSpPr>
          <p:nvPr/>
        </p:nvSpPr>
        <p:spPr bwMode="auto">
          <a:xfrm>
            <a:off x="7467600" y="2209800"/>
            <a:ext cx="609600" cy="4267200"/>
          </a:xfrm>
          <a:custGeom>
            <a:avLst/>
            <a:gdLst>
              <a:gd name="T0" fmla="*/ 2147483646 w 576"/>
              <a:gd name="T1" fmla="*/ 2147483646 h 2832"/>
              <a:gd name="T2" fmla="*/ 2147483646 w 576"/>
              <a:gd name="T3" fmla="*/ 0 h 2832"/>
              <a:gd name="T4" fmla="*/ 0 w 576"/>
              <a:gd name="T5" fmla="*/ 0 h 2832"/>
              <a:gd name="T6" fmla="*/ 0 60000 65536"/>
              <a:gd name="T7" fmla="*/ 0 60000 65536"/>
              <a:gd name="T8" fmla="*/ 0 60000 65536"/>
              <a:gd name="T9" fmla="*/ 0 w 576"/>
              <a:gd name="T10" fmla="*/ 0 h 2832"/>
              <a:gd name="T11" fmla="*/ 576 w 576"/>
              <a:gd name="T12" fmla="*/ 2832 h 2832"/>
            </a:gdLst>
            <a:ahLst/>
            <a:cxnLst>
              <a:cxn ang="T6">
                <a:pos x="T0" y="T1"/>
              </a:cxn>
              <a:cxn ang="T7">
                <a:pos x="T2" y="T3"/>
              </a:cxn>
              <a:cxn ang="T8">
                <a:pos x="T4" y="T5"/>
              </a:cxn>
            </a:cxnLst>
            <a:rect l="T9" t="T10" r="T11" b="T12"/>
            <a:pathLst>
              <a:path w="576" h="2832">
                <a:moveTo>
                  <a:pt x="576" y="2832"/>
                </a:moveTo>
                <a:lnTo>
                  <a:pt x="576" y="0"/>
                </a:lnTo>
                <a:lnTo>
                  <a:pt x="0" y="0"/>
                </a:lnTo>
              </a:path>
            </a:pathLst>
          </a:custGeom>
          <a:noFill/>
          <a:ln w="76200">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6599" name="Line 62"/>
          <p:cNvSpPr>
            <a:spLocks noChangeShapeType="1"/>
          </p:cNvSpPr>
          <p:nvPr/>
        </p:nvSpPr>
        <p:spPr bwMode="auto">
          <a:xfrm flipH="1">
            <a:off x="4953000" y="6096000"/>
            <a:ext cx="0" cy="4572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600" name="Line 63"/>
          <p:cNvSpPr>
            <a:spLocks noChangeShapeType="1"/>
          </p:cNvSpPr>
          <p:nvPr/>
        </p:nvSpPr>
        <p:spPr bwMode="auto">
          <a:xfrm flipH="1">
            <a:off x="1716088" y="6091238"/>
            <a:ext cx="7937" cy="401637"/>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601" name="Text Box 64"/>
          <p:cNvSpPr txBox="1">
            <a:spLocks noChangeArrowheads="1"/>
          </p:cNvSpPr>
          <p:nvPr/>
        </p:nvSpPr>
        <p:spPr bwMode="auto">
          <a:xfrm>
            <a:off x="130175" y="4283075"/>
            <a:ext cx="696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Dest</a:t>
            </a:r>
          </a:p>
        </p:txBody>
      </p:sp>
      <p:sp>
        <p:nvSpPr>
          <p:cNvPr id="66602" name="Text Box 65"/>
          <p:cNvSpPr txBox="1">
            <a:spLocks noChangeArrowheads="1"/>
          </p:cNvSpPr>
          <p:nvPr/>
        </p:nvSpPr>
        <p:spPr bwMode="auto">
          <a:xfrm>
            <a:off x="3352800" y="4419600"/>
            <a:ext cx="696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Dest</a:t>
            </a:r>
          </a:p>
        </p:txBody>
      </p:sp>
      <p:sp>
        <p:nvSpPr>
          <p:cNvPr id="66603" name="AutoShape 66"/>
          <p:cNvSpPr>
            <a:spLocks noChangeArrowheads="1"/>
          </p:cNvSpPr>
          <p:nvPr/>
        </p:nvSpPr>
        <p:spPr bwMode="auto">
          <a:xfrm flipV="1">
            <a:off x="8426450" y="1371600"/>
            <a:ext cx="457200" cy="1143000"/>
          </a:xfrm>
          <a:prstGeom prst="upArrow">
            <a:avLst>
              <a:gd name="adj1" fmla="val 50000"/>
              <a:gd name="adj2" fmla="val 62500"/>
            </a:avLst>
          </a:prstGeom>
          <a:solidFill>
            <a:schemeClr val="accent2"/>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6604" name="Text Box 67"/>
          <p:cNvSpPr txBox="1">
            <a:spLocks noChangeArrowheads="1"/>
          </p:cNvSpPr>
          <p:nvPr/>
        </p:nvSpPr>
        <p:spPr bwMode="auto">
          <a:xfrm>
            <a:off x="8199438" y="2590800"/>
            <a:ext cx="9112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Oldest</a:t>
            </a:r>
          </a:p>
        </p:txBody>
      </p:sp>
      <p:sp>
        <p:nvSpPr>
          <p:cNvPr id="66605" name="Text Box 68"/>
          <p:cNvSpPr txBox="1">
            <a:spLocks noChangeArrowheads="1"/>
          </p:cNvSpPr>
          <p:nvPr/>
        </p:nvSpPr>
        <p:spPr bwMode="auto">
          <a:xfrm>
            <a:off x="8153400" y="990600"/>
            <a:ext cx="1003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Newest</a:t>
            </a:r>
          </a:p>
        </p:txBody>
      </p:sp>
      <p:grpSp>
        <p:nvGrpSpPr>
          <p:cNvPr id="66606" name="Group 69"/>
          <p:cNvGrpSpPr>
            <a:grpSpLocks/>
          </p:cNvGrpSpPr>
          <p:nvPr/>
        </p:nvGrpSpPr>
        <p:grpSpPr bwMode="auto">
          <a:xfrm rot="-5400000">
            <a:off x="1295400" y="560388"/>
            <a:ext cx="914400" cy="1219200"/>
            <a:chOff x="1872" y="1584"/>
            <a:chExt cx="576" cy="864"/>
          </a:xfrm>
        </p:grpSpPr>
        <p:sp>
          <p:nvSpPr>
            <p:cNvPr id="66634" name="Rectangle 70"/>
            <p:cNvSpPr>
              <a:spLocks noChangeArrowheads="1"/>
            </p:cNvSpPr>
            <p:nvPr/>
          </p:nvSpPr>
          <p:spPr bwMode="auto">
            <a:xfrm>
              <a:off x="1872" y="1584"/>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6635" name="Rectangle 71"/>
            <p:cNvSpPr>
              <a:spLocks noChangeArrowheads="1"/>
            </p:cNvSpPr>
            <p:nvPr/>
          </p:nvSpPr>
          <p:spPr bwMode="auto">
            <a:xfrm>
              <a:off x="1872" y="1728"/>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6636" name="Rectangle 72"/>
            <p:cNvSpPr>
              <a:spLocks noChangeArrowheads="1"/>
            </p:cNvSpPr>
            <p:nvPr/>
          </p:nvSpPr>
          <p:spPr bwMode="auto">
            <a:xfrm>
              <a:off x="1872" y="1872"/>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6637" name="Rectangle 73"/>
            <p:cNvSpPr>
              <a:spLocks noChangeArrowheads="1"/>
            </p:cNvSpPr>
            <p:nvPr/>
          </p:nvSpPr>
          <p:spPr bwMode="auto">
            <a:xfrm>
              <a:off x="1872" y="2016"/>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6638" name="Rectangle 74"/>
            <p:cNvSpPr>
              <a:spLocks noChangeArrowheads="1"/>
            </p:cNvSpPr>
            <p:nvPr/>
          </p:nvSpPr>
          <p:spPr bwMode="auto">
            <a:xfrm>
              <a:off x="1872" y="2160"/>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6639" name="Rectangle 75"/>
            <p:cNvSpPr>
              <a:spLocks noChangeArrowheads="1"/>
            </p:cNvSpPr>
            <p:nvPr/>
          </p:nvSpPr>
          <p:spPr bwMode="auto">
            <a:xfrm>
              <a:off x="1872" y="2304"/>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sp>
        <p:nvSpPr>
          <p:cNvPr id="66607" name="Text Box 76"/>
          <p:cNvSpPr txBox="1">
            <a:spLocks noChangeArrowheads="1"/>
          </p:cNvSpPr>
          <p:nvPr/>
        </p:nvSpPr>
        <p:spPr bwMode="auto">
          <a:xfrm>
            <a:off x="6559550" y="4384675"/>
            <a:ext cx="104933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from </a:t>
            </a:r>
          </a:p>
          <a:p>
            <a:pPr algn="ctr">
              <a:lnSpc>
                <a:spcPct val="70000"/>
              </a:lnSpc>
              <a:spcBef>
                <a:spcPct val="0"/>
              </a:spcBef>
              <a:buClrTx/>
              <a:buSzTx/>
              <a:buFontTx/>
              <a:buNone/>
            </a:pPr>
            <a:r>
              <a:rPr lang="en-US" altLang="zh-CN" sz="1800" b="1">
                <a:latin typeface="Arial" panose="030F0702030302020204" pitchFamily="66" charset="0"/>
              </a:rPr>
              <a:t>Memory</a:t>
            </a:r>
          </a:p>
        </p:txBody>
      </p:sp>
      <p:sp>
        <p:nvSpPr>
          <p:cNvPr id="66608" name="Line 77"/>
          <p:cNvSpPr>
            <a:spLocks noChangeShapeType="1"/>
          </p:cNvSpPr>
          <p:nvPr/>
        </p:nvSpPr>
        <p:spPr bwMode="auto">
          <a:xfrm>
            <a:off x="7010400" y="4953000"/>
            <a:ext cx="0" cy="3810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66609" name="Group 78"/>
          <p:cNvGrpSpPr>
            <a:grpSpLocks/>
          </p:cNvGrpSpPr>
          <p:nvPr/>
        </p:nvGrpSpPr>
        <p:grpSpPr bwMode="auto">
          <a:xfrm>
            <a:off x="6400800" y="5334000"/>
            <a:ext cx="1066800" cy="762000"/>
            <a:chOff x="4320" y="3360"/>
            <a:chExt cx="576" cy="480"/>
          </a:xfrm>
        </p:grpSpPr>
        <p:sp>
          <p:nvSpPr>
            <p:cNvPr id="66630" name="Rectangle 79"/>
            <p:cNvSpPr>
              <a:spLocks noChangeArrowheads="1"/>
            </p:cNvSpPr>
            <p:nvPr/>
          </p:nvSpPr>
          <p:spPr bwMode="auto">
            <a:xfrm>
              <a:off x="4320" y="3360"/>
              <a:ext cx="576" cy="16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70309020205020404" pitchFamily="49" charset="0"/>
                </a:rPr>
                <a:t>1</a:t>
              </a:r>
              <a:r>
                <a:rPr lang="en-US" altLang="zh-CN" sz="1800" b="1">
                  <a:latin typeface="Arial" panose="02070309020205020404" pitchFamily="49" charset="0"/>
                </a:rPr>
                <a:t> 10+R2</a:t>
              </a:r>
            </a:p>
          </p:txBody>
        </p:sp>
        <p:sp>
          <p:nvSpPr>
            <p:cNvPr id="66631" name="Rectangle 80"/>
            <p:cNvSpPr>
              <a:spLocks noChangeArrowheads="1"/>
            </p:cNvSpPr>
            <p:nvPr/>
          </p:nvSpPr>
          <p:spPr bwMode="auto">
            <a:xfrm>
              <a:off x="4320" y="3520"/>
              <a:ext cx="576" cy="16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6632" name="Rectangle 81"/>
            <p:cNvSpPr>
              <a:spLocks noChangeArrowheads="1"/>
            </p:cNvSpPr>
            <p:nvPr/>
          </p:nvSpPr>
          <p:spPr bwMode="auto">
            <a:xfrm>
              <a:off x="4320" y="3680"/>
              <a:ext cx="576" cy="16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6633" name="Line 82"/>
            <p:cNvSpPr>
              <a:spLocks noChangeShapeType="1"/>
            </p:cNvSpPr>
            <p:nvPr/>
          </p:nvSpPr>
          <p:spPr bwMode="auto">
            <a:xfrm>
              <a:off x="4512" y="3360"/>
              <a:ext cx="0"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6610" name="Text Box 83"/>
          <p:cNvSpPr txBox="1">
            <a:spLocks noChangeArrowheads="1"/>
          </p:cNvSpPr>
          <p:nvPr/>
        </p:nvSpPr>
        <p:spPr bwMode="auto">
          <a:xfrm>
            <a:off x="6248400" y="5029200"/>
            <a:ext cx="696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Dest</a:t>
            </a:r>
          </a:p>
        </p:txBody>
      </p:sp>
      <p:sp>
        <p:nvSpPr>
          <p:cNvPr id="66611" name="Text Box 84"/>
          <p:cNvSpPr txBox="1">
            <a:spLocks noChangeArrowheads="1"/>
          </p:cNvSpPr>
          <p:nvPr/>
        </p:nvSpPr>
        <p:spPr bwMode="auto">
          <a:xfrm>
            <a:off x="533400" y="1905000"/>
            <a:ext cx="2841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800" b="1">
                <a:latin typeface="Arial" panose="030F0702030302020204" pitchFamily="66" charset="0"/>
              </a:rPr>
              <a:t>Reorder Buffer</a:t>
            </a:r>
            <a:endParaRPr lang="en-US" altLang="zh-CN" sz="1800" b="1">
              <a:latin typeface="Comic Sans MS" panose="030F0702030302020204" pitchFamily="66" charset="0"/>
            </a:endParaRPr>
          </a:p>
        </p:txBody>
      </p:sp>
      <p:sp>
        <p:nvSpPr>
          <p:cNvPr id="66612" name="Text Box 85"/>
          <p:cNvSpPr txBox="1">
            <a:spLocks noChangeArrowheads="1"/>
          </p:cNvSpPr>
          <p:nvPr/>
        </p:nvSpPr>
        <p:spPr bwMode="auto">
          <a:xfrm>
            <a:off x="1600200" y="3581400"/>
            <a:ext cx="17827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800" b="1">
                <a:latin typeface="Arial" panose="030F0702030302020204" pitchFamily="66" charset="0"/>
              </a:rPr>
              <a:t>Registers</a:t>
            </a:r>
          </a:p>
        </p:txBody>
      </p:sp>
      <p:sp>
        <p:nvSpPr>
          <p:cNvPr id="66613" name="Line 86"/>
          <p:cNvSpPr>
            <a:spLocks noChangeShapeType="1"/>
          </p:cNvSpPr>
          <p:nvPr/>
        </p:nvSpPr>
        <p:spPr bwMode="auto">
          <a:xfrm flipH="1">
            <a:off x="7010400" y="6096000"/>
            <a:ext cx="0" cy="3810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614" name="Line 87"/>
          <p:cNvSpPr>
            <a:spLocks noChangeShapeType="1"/>
          </p:cNvSpPr>
          <p:nvPr/>
        </p:nvSpPr>
        <p:spPr bwMode="auto">
          <a:xfrm>
            <a:off x="2362200" y="1143000"/>
            <a:ext cx="1143000"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66615" name="Group 88"/>
          <p:cNvGrpSpPr>
            <a:grpSpLocks/>
          </p:cNvGrpSpPr>
          <p:nvPr/>
        </p:nvGrpSpPr>
        <p:grpSpPr bwMode="auto">
          <a:xfrm>
            <a:off x="61913" y="1536700"/>
            <a:ext cx="7710487" cy="4025900"/>
            <a:chOff x="39" y="968"/>
            <a:chExt cx="4857" cy="2536"/>
          </a:xfrm>
        </p:grpSpPr>
        <p:sp>
          <p:nvSpPr>
            <p:cNvPr id="66627" name="Oval 89"/>
            <p:cNvSpPr>
              <a:spLocks noChangeArrowheads="1"/>
            </p:cNvSpPr>
            <p:nvPr/>
          </p:nvSpPr>
          <p:spPr bwMode="auto">
            <a:xfrm>
              <a:off x="3984" y="2016"/>
              <a:ext cx="912" cy="1488"/>
            </a:xfrm>
            <a:prstGeom prst="ellipse">
              <a:avLst/>
            </a:prstGeom>
            <a:noFill/>
            <a:ln w="76200">
              <a:solidFill>
                <a:srgbClr val="FF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mic Sans MS" panose="030F0702030302020204" pitchFamily="66" charset="0"/>
              </a:endParaRPr>
            </a:p>
          </p:txBody>
        </p:sp>
        <p:sp>
          <p:nvSpPr>
            <p:cNvPr id="66628" name="Text Box 90"/>
            <p:cNvSpPr txBox="1">
              <a:spLocks noChangeArrowheads="1"/>
            </p:cNvSpPr>
            <p:nvPr/>
          </p:nvSpPr>
          <p:spPr bwMode="auto">
            <a:xfrm>
              <a:off x="39" y="1719"/>
              <a:ext cx="2024" cy="536"/>
            </a:xfrm>
            <a:prstGeom prst="rect">
              <a:avLst/>
            </a:prstGeom>
            <a:noFill/>
            <a:ln w="28575">
              <a:solidFill>
                <a:srgbClr val="FF00FF"/>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400" b="1">
                  <a:solidFill>
                    <a:srgbClr val="CC00CC"/>
                  </a:solidFill>
                  <a:latin typeface="Arial" panose="030F0702030302020204" pitchFamily="66" charset="0"/>
                </a:rPr>
                <a:t>What about memory</a:t>
              </a:r>
            </a:p>
            <a:p>
              <a:pPr algn="ctr">
                <a:spcBef>
                  <a:spcPct val="0"/>
                </a:spcBef>
                <a:buClrTx/>
                <a:buSzTx/>
                <a:buFontTx/>
                <a:buNone/>
              </a:pPr>
              <a:r>
                <a:rPr lang="en-US" altLang="zh-CN" sz="2400" b="1">
                  <a:solidFill>
                    <a:srgbClr val="CC00CC"/>
                  </a:solidFill>
                  <a:latin typeface="Arial" panose="030F0702030302020204" pitchFamily="66" charset="0"/>
                </a:rPr>
                <a:t>hazards???</a:t>
              </a:r>
            </a:p>
          </p:txBody>
        </p:sp>
        <p:sp>
          <p:nvSpPr>
            <p:cNvPr id="66629" name="Freeform 91"/>
            <p:cNvSpPr>
              <a:spLocks/>
            </p:cNvSpPr>
            <p:nvPr/>
          </p:nvSpPr>
          <p:spPr bwMode="auto">
            <a:xfrm>
              <a:off x="1488" y="968"/>
              <a:ext cx="2544" cy="1336"/>
            </a:xfrm>
            <a:custGeom>
              <a:avLst/>
              <a:gdLst>
                <a:gd name="T0" fmla="*/ 0 w 2544"/>
                <a:gd name="T1" fmla="*/ 808 h 1336"/>
                <a:gd name="T2" fmla="*/ 960 w 2544"/>
                <a:gd name="T3" fmla="*/ 40 h 1336"/>
                <a:gd name="T4" fmla="*/ 1968 w 2544"/>
                <a:gd name="T5" fmla="*/ 568 h 1336"/>
                <a:gd name="T6" fmla="*/ 2544 w 2544"/>
                <a:gd name="T7" fmla="*/ 1336 h 1336"/>
                <a:gd name="T8" fmla="*/ 0 60000 65536"/>
                <a:gd name="T9" fmla="*/ 0 60000 65536"/>
                <a:gd name="T10" fmla="*/ 0 60000 65536"/>
                <a:gd name="T11" fmla="*/ 0 60000 65536"/>
                <a:gd name="T12" fmla="*/ 0 w 2544"/>
                <a:gd name="T13" fmla="*/ 0 h 1336"/>
                <a:gd name="T14" fmla="*/ 2544 w 2544"/>
                <a:gd name="T15" fmla="*/ 1336 h 1336"/>
              </a:gdLst>
              <a:ahLst/>
              <a:cxnLst>
                <a:cxn ang="T8">
                  <a:pos x="T0" y="T1"/>
                </a:cxn>
                <a:cxn ang="T9">
                  <a:pos x="T2" y="T3"/>
                </a:cxn>
                <a:cxn ang="T10">
                  <a:pos x="T4" y="T5"/>
                </a:cxn>
                <a:cxn ang="T11">
                  <a:pos x="T6" y="T7"/>
                </a:cxn>
              </a:cxnLst>
              <a:rect l="T12" t="T13" r="T14" b="T15"/>
              <a:pathLst>
                <a:path w="2544" h="1336">
                  <a:moveTo>
                    <a:pt x="0" y="808"/>
                  </a:moveTo>
                  <a:cubicBezTo>
                    <a:pt x="316" y="444"/>
                    <a:pt x="632" y="80"/>
                    <a:pt x="960" y="40"/>
                  </a:cubicBezTo>
                  <a:cubicBezTo>
                    <a:pt x="1288" y="0"/>
                    <a:pt x="1704" y="352"/>
                    <a:pt x="1968" y="568"/>
                  </a:cubicBezTo>
                  <a:cubicBezTo>
                    <a:pt x="2232" y="784"/>
                    <a:pt x="2388" y="1060"/>
                    <a:pt x="2544" y="1336"/>
                  </a:cubicBezTo>
                </a:path>
              </a:pathLst>
            </a:custGeom>
            <a:noFill/>
            <a:ln w="76200">
              <a:solidFill>
                <a:srgbClr val="FF00FF"/>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grpSp>
        <p:nvGrpSpPr>
          <p:cNvPr id="66616" name="Group 92"/>
          <p:cNvGrpSpPr>
            <a:grpSpLocks/>
          </p:cNvGrpSpPr>
          <p:nvPr/>
        </p:nvGrpSpPr>
        <p:grpSpPr bwMode="auto">
          <a:xfrm>
            <a:off x="304800" y="2209800"/>
            <a:ext cx="8534400" cy="4343400"/>
            <a:chOff x="192" y="1392"/>
            <a:chExt cx="5376" cy="2736"/>
          </a:xfrm>
        </p:grpSpPr>
        <p:sp>
          <p:nvSpPr>
            <p:cNvPr id="66617" name="Line 93"/>
            <p:cNvSpPr>
              <a:spLocks noChangeShapeType="1"/>
            </p:cNvSpPr>
            <p:nvPr/>
          </p:nvSpPr>
          <p:spPr bwMode="auto">
            <a:xfrm>
              <a:off x="192" y="4080"/>
              <a:ext cx="5376" cy="0"/>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618" name="Line 94"/>
            <p:cNvSpPr>
              <a:spLocks noChangeShapeType="1"/>
            </p:cNvSpPr>
            <p:nvPr/>
          </p:nvSpPr>
          <p:spPr bwMode="auto">
            <a:xfrm flipV="1">
              <a:off x="1584" y="3312"/>
              <a:ext cx="0" cy="768"/>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619" name="Line 95"/>
            <p:cNvSpPr>
              <a:spLocks noChangeShapeType="1"/>
            </p:cNvSpPr>
            <p:nvPr/>
          </p:nvSpPr>
          <p:spPr bwMode="auto">
            <a:xfrm flipV="1">
              <a:off x="3696" y="3264"/>
              <a:ext cx="0" cy="816"/>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620" name="Freeform 96"/>
            <p:cNvSpPr>
              <a:spLocks/>
            </p:cNvSpPr>
            <p:nvPr/>
          </p:nvSpPr>
          <p:spPr bwMode="auto">
            <a:xfrm>
              <a:off x="3120" y="2064"/>
              <a:ext cx="1296" cy="336"/>
            </a:xfrm>
            <a:custGeom>
              <a:avLst/>
              <a:gdLst>
                <a:gd name="T0" fmla="*/ 0 w 1296"/>
                <a:gd name="T1" fmla="*/ 0 h 480"/>
                <a:gd name="T2" fmla="*/ 1296 w 1296"/>
                <a:gd name="T3" fmla="*/ 0 h 480"/>
                <a:gd name="T4" fmla="*/ 1296 w 1296"/>
                <a:gd name="T5" fmla="*/ 115 h 480"/>
                <a:gd name="T6" fmla="*/ 0 60000 65536"/>
                <a:gd name="T7" fmla="*/ 0 60000 65536"/>
                <a:gd name="T8" fmla="*/ 0 60000 65536"/>
                <a:gd name="T9" fmla="*/ 0 w 1296"/>
                <a:gd name="T10" fmla="*/ 0 h 480"/>
                <a:gd name="T11" fmla="*/ 1296 w 1296"/>
                <a:gd name="T12" fmla="*/ 480 h 480"/>
              </a:gdLst>
              <a:ahLst/>
              <a:cxnLst>
                <a:cxn ang="T6">
                  <a:pos x="T0" y="T1"/>
                </a:cxn>
                <a:cxn ang="T7">
                  <a:pos x="T2" y="T3"/>
                </a:cxn>
                <a:cxn ang="T8">
                  <a:pos x="T4" y="T5"/>
                </a:cxn>
              </a:cxnLst>
              <a:rect l="T9" t="T10" r="T11" b="T12"/>
              <a:pathLst>
                <a:path w="1296" h="480">
                  <a:moveTo>
                    <a:pt x="0" y="0"/>
                  </a:moveTo>
                  <a:lnTo>
                    <a:pt x="1296" y="0"/>
                  </a:lnTo>
                  <a:lnTo>
                    <a:pt x="1296" y="480"/>
                  </a:lnTo>
                </a:path>
              </a:pathLst>
            </a:custGeom>
            <a:noFill/>
            <a:ln w="762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6621" name="Line 97"/>
            <p:cNvSpPr>
              <a:spLocks noChangeShapeType="1"/>
            </p:cNvSpPr>
            <p:nvPr/>
          </p:nvSpPr>
          <p:spPr bwMode="auto">
            <a:xfrm>
              <a:off x="3120" y="1968"/>
              <a:ext cx="0" cy="240"/>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622" name="Freeform 98"/>
            <p:cNvSpPr>
              <a:spLocks/>
            </p:cNvSpPr>
            <p:nvPr/>
          </p:nvSpPr>
          <p:spPr bwMode="auto">
            <a:xfrm>
              <a:off x="4704" y="1392"/>
              <a:ext cx="384" cy="2688"/>
            </a:xfrm>
            <a:custGeom>
              <a:avLst/>
              <a:gdLst>
                <a:gd name="T0" fmla="*/ 114 w 576"/>
                <a:gd name="T1" fmla="*/ 2298 h 2832"/>
                <a:gd name="T2" fmla="*/ 114 w 576"/>
                <a:gd name="T3" fmla="*/ 0 h 2832"/>
                <a:gd name="T4" fmla="*/ 0 w 576"/>
                <a:gd name="T5" fmla="*/ 0 h 2832"/>
                <a:gd name="T6" fmla="*/ 0 60000 65536"/>
                <a:gd name="T7" fmla="*/ 0 60000 65536"/>
                <a:gd name="T8" fmla="*/ 0 60000 65536"/>
                <a:gd name="T9" fmla="*/ 0 w 576"/>
                <a:gd name="T10" fmla="*/ 0 h 2832"/>
                <a:gd name="T11" fmla="*/ 576 w 576"/>
                <a:gd name="T12" fmla="*/ 2832 h 2832"/>
              </a:gdLst>
              <a:ahLst/>
              <a:cxnLst>
                <a:cxn ang="T6">
                  <a:pos x="T0" y="T1"/>
                </a:cxn>
                <a:cxn ang="T7">
                  <a:pos x="T2" y="T3"/>
                </a:cxn>
                <a:cxn ang="T8">
                  <a:pos x="T4" y="T5"/>
                </a:cxn>
              </a:cxnLst>
              <a:rect l="T9" t="T10" r="T11" b="T12"/>
              <a:pathLst>
                <a:path w="576" h="2832">
                  <a:moveTo>
                    <a:pt x="576" y="2832"/>
                  </a:moveTo>
                  <a:lnTo>
                    <a:pt x="576" y="0"/>
                  </a:lnTo>
                  <a:lnTo>
                    <a:pt x="0" y="0"/>
                  </a:lnTo>
                </a:path>
              </a:pathLst>
            </a:custGeom>
            <a:noFill/>
            <a:ln w="762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6623" name="Line 99"/>
            <p:cNvSpPr>
              <a:spLocks noChangeShapeType="1"/>
            </p:cNvSpPr>
            <p:nvPr/>
          </p:nvSpPr>
          <p:spPr bwMode="auto">
            <a:xfrm flipH="1">
              <a:off x="3120" y="3840"/>
              <a:ext cx="0" cy="288"/>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624" name="Line 100"/>
            <p:cNvSpPr>
              <a:spLocks noChangeShapeType="1"/>
            </p:cNvSpPr>
            <p:nvPr/>
          </p:nvSpPr>
          <p:spPr bwMode="auto">
            <a:xfrm flipH="1">
              <a:off x="1081" y="3837"/>
              <a:ext cx="5" cy="253"/>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625" name="Line 101"/>
            <p:cNvSpPr>
              <a:spLocks noChangeShapeType="1"/>
            </p:cNvSpPr>
            <p:nvPr/>
          </p:nvSpPr>
          <p:spPr bwMode="auto">
            <a:xfrm>
              <a:off x="4416" y="3120"/>
              <a:ext cx="0" cy="240"/>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626" name="Line 102"/>
            <p:cNvSpPr>
              <a:spLocks noChangeShapeType="1"/>
            </p:cNvSpPr>
            <p:nvPr/>
          </p:nvSpPr>
          <p:spPr bwMode="auto">
            <a:xfrm flipH="1">
              <a:off x="4416" y="3840"/>
              <a:ext cx="0" cy="240"/>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Tree>
    <p:extLst>
      <p:ext uri="{BB962C8B-B14F-4D97-AF65-F5344CB8AC3E}">
        <p14:creationId xmlns:p14="http://schemas.microsoft.com/office/powerpoint/2010/main" val="1829109260"/>
      </p:ext>
    </p:extLst>
  </p:cSld>
  <p:clrMapOvr>
    <a:masterClrMapping/>
  </p:clrMapOvr>
  <p:transition spd="slow">
    <p:pull dir="ru"/>
  </p:transition>
</p:sld>
</file>

<file path=ppt/slides/slide7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2"/>
          <p:cNvSpPr>
            <a:spLocks noGrp="1" noRot="1" noChangeArrowheads="1"/>
          </p:cNvSpPr>
          <p:nvPr>
            <p:ph type="title"/>
          </p:nvPr>
        </p:nvSpPr>
        <p:spPr>
          <a:xfrm>
            <a:off x="1331913" y="0"/>
            <a:ext cx="8135937" cy="908050"/>
          </a:xfrm>
        </p:spPr>
        <p:txBody>
          <a:bodyPr/>
          <a:lstStyle/>
          <a:p>
            <a:pPr eaLnBrk="1" hangingPunct="1"/>
            <a:r>
              <a:rPr lang="en-US" altLang="zh-CN" sz="3600">
                <a:latin typeface="Arial"/>
              </a:rPr>
              <a:t>new problem--memory disambiguation</a:t>
            </a:r>
          </a:p>
        </p:txBody>
      </p:sp>
      <p:sp>
        <p:nvSpPr>
          <p:cNvPr id="68611" name="Rectangle 3"/>
          <p:cNvSpPr>
            <a:spLocks noGrp="1" noRot="1" noChangeArrowheads="1"/>
          </p:cNvSpPr>
          <p:nvPr>
            <p:ph idx="1"/>
          </p:nvPr>
        </p:nvSpPr>
        <p:spPr>
          <a:xfrm>
            <a:off x="250825" y="908050"/>
            <a:ext cx="8642350" cy="5113338"/>
          </a:xfrm>
        </p:spPr>
        <p:txBody>
          <a:bodyPr/>
          <a:lstStyle/>
          <a:p>
            <a:pPr eaLnBrk="1" hangingPunct="1"/>
            <a:r>
              <a:rPr lang="en-US" altLang="zh-CN" sz="2800">
                <a:latin typeface="Arial" panose="030F0702030302020204" pitchFamily="66" charset="0"/>
              </a:rPr>
              <a:t>Question: Given a load that follows a store in program order, are the two related?</a:t>
            </a:r>
          </a:p>
          <a:p>
            <a:pPr lvl="1" eaLnBrk="1" hangingPunct="1"/>
            <a:r>
              <a:rPr lang="en-US" altLang="zh-CN" sz="2400">
                <a:latin typeface="Arial" panose="030F0702030302020204" pitchFamily="66" charset="0"/>
              </a:rPr>
              <a:t>(Alternatively: is there a RAW hazard between the store and the load)?</a:t>
            </a:r>
            <a:br>
              <a:rPr lang="en-US" altLang="zh-CN" sz="2400">
                <a:latin typeface="Comic Sans MS" panose="030F0702030302020204" pitchFamily="66" charset="0"/>
              </a:rPr>
            </a:br>
            <a:r>
              <a:rPr lang="en-US" altLang="zh-CN" sz="2400">
                <a:solidFill>
                  <a:srgbClr val="0000FF"/>
                </a:solidFill>
                <a:latin typeface="Arial" panose="030F0702030302020204" pitchFamily="66" charset="0"/>
              </a:rPr>
              <a:t>Eg:	ST	0(R2),  R5</a:t>
            </a:r>
            <a:br>
              <a:rPr lang="en-US" altLang="zh-CN" sz="2400">
                <a:solidFill>
                  <a:srgbClr val="0000FF"/>
                </a:solidFill>
                <a:latin typeface="Comic Sans MS" panose="030F0702030302020204" pitchFamily="66" charset="0"/>
              </a:rPr>
            </a:br>
            <a:r>
              <a:rPr lang="en-US" altLang="zh-CN" sz="2400">
                <a:solidFill>
                  <a:srgbClr val="0000FF"/>
                </a:solidFill>
                <a:latin typeface="Arial" panose="030F0702030302020204" pitchFamily="66" charset="0"/>
              </a:rPr>
              <a:t>	   	LD	R4,      0(R3)</a:t>
            </a:r>
          </a:p>
          <a:p>
            <a:pPr eaLnBrk="1" hangingPunct="1"/>
            <a:r>
              <a:rPr lang="en-US" altLang="zh-CN" sz="2800">
                <a:latin typeface="Arial" panose="030F0702030302020204" pitchFamily="66" charset="0"/>
              </a:rPr>
              <a:t>Can we go ahead and start the load early?  </a:t>
            </a:r>
          </a:p>
          <a:p>
            <a:pPr lvl="1" eaLnBrk="1" hangingPunct="1"/>
            <a:r>
              <a:rPr lang="en-US" altLang="zh-CN" sz="2400">
                <a:latin typeface="Arial" panose="030F0702030302020204" pitchFamily="66" charset="0"/>
              </a:rPr>
              <a:t>Store address could be delayed for a long time by some calculation that leads to </a:t>
            </a:r>
            <a:r>
              <a:rPr lang="en-US" altLang="zh-CN" sz="2400">
                <a:solidFill>
                  <a:srgbClr val="3333FF"/>
                </a:solidFill>
                <a:latin typeface="Arial" panose="030F0702030302020204" pitchFamily="66" charset="0"/>
              </a:rPr>
              <a:t>R2</a:t>
            </a:r>
            <a:r>
              <a:rPr lang="en-US" altLang="zh-CN" sz="2400">
                <a:latin typeface="Arial" panose="030F0702030302020204" pitchFamily="66" charset="0"/>
              </a:rPr>
              <a:t> (divide?).  </a:t>
            </a:r>
          </a:p>
          <a:p>
            <a:pPr lvl="1" eaLnBrk="1" hangingPunct="1"/>
            <a:r>
              <a:rPr lang="en-US" altLang="zh-CN" sz="2400">
                <a:latin typeface="Arial" panose="030F0702030302020204" pitchFamily="66" charset="0"/>
              </a:rPr>
              <a:t>We might want to issue/begin execution of both operations in same cycle.</a:t>
            </a:r>
          </a:p>
        </p:txBody>
      </p:sp>
    </p:spTree>
    <p:extLst>
      <p:ext uri="{BB962C8B-B14F-4D97-AF65-F5344CB8AC3E}">
        <p14:creationId xmlns:p14="http://schemas.microsoft.com/office/powerpoint/2010/main" val="2723509061"/>
      </p:ext>
    </p:extLst>
  </p:cSld>
  <p:clrMapOvr>
    <a:masterClrMapping/>
  </p:clrMapOvr>
  <p:transition spd="slow">
    <p:pull dir="ru"/>
  </p:transition>
</p:sld>
</file>

<file path=ppt/slides/slide7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10"/>
          <p:cNvSpPr>
            <a:spLocks noGrp="1" noRot="1" noChangeArrowheads="1"/>
          </p:cNvSpPr>
          <p:nvPr>
            <p:ph type="title"/>
          </p:nvPr>
        </p:nvSpPr>
        <p:spPr>
          <a:xfrm>
            <a:off x="1187450" y="0"/>
            <a:ext cx="7213600" cy="549275"/>
          </a:xfrm>
          <a:noFill/>
        </p:spPr>
        <p:txBody>
          <a:bodyPr lIns="90487" tIns="44450" rIns="90487" bIns="44450"/>
          <a:lstStyle/>
          <a:p>
            <a:pPr eaLnBrk="1" hangingPunct="1"/>
            <a:r>
              <a:rPr lang="en-US" altLang="zh-CN" sz="4000">
                <a:latin typeface="Arial"/>
              </a:rPr>
              <a:t>Tomasulo With Reorder buffer:</a:t>
            </a:r>
          </a:p>
        </p:txBody>
      </p:sp>
      <p:grpSp>
        <p:nvGrpSpPr>
          <p:cNvPr id="69635" name="Group 2"/>
          <p:cNvGrpSpPr>
            <a:grpSpLocks/>
          </p:cNvGrpSpPr>
          <p:nvPr/>
        </p:nvGrpSpPr>
        <p:grpSpPr bwMode="auto">
          <a:xfrm>
            <a:off x="3505200" y="4800600"/>
            <a:ext cx="2514600" cy="406400"/>
            <a:chOff x="2064" y="2928"/>
            <a:chExt cx="1584" cy="256"/>
          </a:xfrm>
        </p:grpSpPr>
        <p:sp>
          <p:nvSpPr>
            <p:cNvPr id="69718" name="Rectangle 3"/>
            <p:cNvSpPr>
              <a:spLocks noChangeArrowheads="1"/>
            </p:cNvSpPr>
            <p:nvPr/>
          </p:nvSpPr>
          <p:spPr bwMode="auto">
            <a:xfrm>
              <a:off x="2064" y="2928"/>
              <a:ext cx="1584"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800" b="1">
                <a:latin typeface="Courier New" panose="02070309020205020404" pitchFamily="49" charset="0"/>
              </a:endParaRPr>
            </a:p>
          </p:txBody>
        </p:sp>
        <p:sp>
          <p:nvSpPr>
            <p:cNvPr id="69719" name="Rectangle 4"/>
            <p:cNvSpPr>
              <a:spLocks noChangeArrowheads="1"/>
            </p:cNvSpPr>
            <p:nvPr/>
          </p:nvSpPr>
          <p:spPr bwMode="auto">
            <a:xfrm>
              <a:off x="2064" y="3056"/>
              <a:ext cx="1584"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9720" name="Rectangle 5"/>
            <p:cNvSpPr>
              <a:spLocks noChangeArrowheads="1"/>
            </p:cNvSpPr>
            <p:nvPr/>
          </p:nvSpPr>
          <p:spPr bwMode="auto">
            <a:xfrm>
              <a:off x="2283" y="2928"/>
              <a:ext cx="425"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sp>
        <p:nvSpPr>
          <p:cNvPr id="69636" name="Rectangle 6"/>
          <p:cNvSpPr>
            <a:spLocks noChangeArrowheads="1"/>
          </p:cNvSpPr>
          <p:nvPr/>
        </p:nvSpPr>
        <p:spPr bwMode="auto">
          <a:xfrm>
            <a:off x="304800" y="4648200"/>
            <a:ext cx="2590800" cy="2032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800" b="1">
              <a:latin typeface="Courier New" panose="02070309020205020404" pitchFamily="49" charset="0"/>
            </a:endParaRPr>
          </a:p>
        </p:txBody>
      </p:sp>
      <p:sp>
        <p:nvSpPr>
          <p:cNvPr id="69637" name="Rectangle 7"/>
          <p:cNvSpPr>
            <a:spLocks noChangeArrowheads="1"/>
          </p:cNvSpPr>
          <p:nvPr/>
        </p:nvSpPr>
        <p:spPr bwMode="auto">
          <a:xfrm>
            <a:off x="304800" y="4851400"/>
            <a:ext cx="2590800" cy="2032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9638" name="Rectangle 8"/>
          <p:cNvSpPr>
            <a:spLocks noChangeArrowheads="1"/>
          </p:cNvSpPr>
          <p:nvPr/>
        </p:nvSpPr>
        <p:spPr bwMode="auto">
          <a:xfrm>
            <a:off x="304800" y="5054600"/>
            <a:ext cx="2590800" cy="2032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9639" name="Rectangle 9"/>
          <p:cNvSpPr>
            <a:spLocks noChangeArrowheads="1"/>
          </p:cNvSpPr>
          <p:nvPr/>
        </p:nvSpPr>
        <p:spPr bwMode="auto">
          <a:xfrm>
            <a:off x="661988" y="4648200"/>
            <a:ext cx="633412" cy="609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9640" name="Text Box 11"/>
          <p:cNvSpPr txBox="1">
            <a:spLocks noChangeArrowheads="1"/>
          </p:cNvSpPr>
          <p:nvPr/>
        </p:nvSpPr>
        <p:spPr bwMode="auto">
          <a:xfrm>
            <a:off x="6526213" y="3743325"/>
            <a:ext cx="1049337"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To</a:t>
            </a:r>
          </a:p>
          <a:p>
            <a:pPr algn="ctr">
              <a:lnSpc>
                <a:spcPct val="70000"/>
              </a:lnSpc>
              <a:spcBef>
                <a:spcPct val="0"/>
              </a:spcBef>
              <a:buClrTx/>
              <a:buSzTx/>
              <a:buFontTx/>
              <a:buNone/>
            </a:pPr>
            <a:r>
              <a:rPr lang="en-US" altLang="zh-CN" sz="1800" b="1">
                <a:latin typeface="Arial" panose="030F0702030302020204" pitchFamily="66" charset="0"/>
              </a:rPr>
              <a:t>Memory</a:t>
            </a:r>
          </a:p>
        </p:txBody>
      </p:sp>
      <p:sp>
        <p:nvSpPr>
          <p:cNvPr id="69641" name="Rectangle 12"/>
          <p:cNvSpPr>
            <a:spLocks noChangeArrowheads="1"/>
          </p:cNvSpPr>
          <p:nvPr/>
        </p:nvSpPr>
        <p:spPr bwMode="auto">
          <a:xfrm>
            <a:off x="1181100" y="5791200"/>
            <a:ext cx="1066800" cy="304800"/>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FP adders</a:t>
            </a:r>
          </a:p>
        </p:txBody>
      </p:sp>
      <p:sp>
        <p:nvSpPr>
          <p:cNvPr id="69642" name="Rectangle 13"/>
          <p:cNvSpPr>
            <a:spLocks noChangeArrowheads="1"/>
          </p:cNvSpPr>
          <p:nvPr/>
        </p:nvSpPr>
        <p:spPr bwMode="auto">
          <a:xfrm>
            <a:off x="4252913" y="5791200"/>
            <a:ext cx="1447800" cy="304800"/>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FP multipliers</a:t>
            </a:r>
          </a:p>
        </p:txBody>
      </p:sp>
      <p:sp>
        <p:nvSpPr>
          <p:cNvPr id="69643" name="Line 14"/>
          <p:cNvSpPr>
            <a:spLocks noChangeShapeType="1"/>
          </p:cNvSpPr>
          <p:nvPr/>
        </p:nvSpPr>
        <p:spPr bwMode="auto">
          <a:xfrm>
            <a:off x="1357313" y="52578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44" name="Line 15"/>
          <p:cNvSpPr>
            <a:spLocks noChangeShapeType="1"/>
          </p:cNvSpPr>
          <p:nvPr/>
        </p:nvSpPr>
        <p:spPr bwMode="auto">
          <a:xfrm>
            <a:off x="2043113" y="52578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45" name="Line 16"/>
          <p:cNvSpPr>
            <a:spLocks noChangeShapeType="1"/>
          </p:cNvSpPr>
          <p:nvPr/>
        </p:nvSpPr>
        <p:spPr bwMode="auto">
          <a:xfrm>
            <a:off x="4481513" y="5181600"/>
            <a:ext cx="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46" name="Line 17"/>
          <p:cNvSpPr>
            <a:spLocks noChangeShapeType="1"/>
          </p:cNvSpPr>
          <p:nvPr/>
        </p:nvSpPr>
        <p:spPr bwMode="auto">
          <a:xfrm>
            <a:off x="5395913" y="5181600"/>
            <a:ext cx="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47" name="Text Box 18"/>
          <p:cNvSpPr txBox="1">
            <a:spLocks noChangeArrowheads="1"/>
          </p:cNvSpPr>
          <p:nvPr/>
        </p:nvSpPr>
        <p:spPr bwMode="auto">
          <a:xfrm>
            <a:off x="2655888" y="5284788"/>
            <a:ext cx="1555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Reservation </a:t>
            </a:r>
          </a:p>
          <a:p>
            <a:pPr algn="ctr">
              <a:spcBef>
                <a:spcPct val="0"/>
              </a:spcBef>
              <a:buClrTx/>
              <a:buSzTx/>
              <a:buFontTx/>
              <a:buNone/>
            </a:pPr>
            <a:r>
              <a:rPr lang="en-US" altLang="zh-CN" sz="1800" b="1">
                <a:latin typeface="Arial" panose="030F0702030302020204" pitchFamily="66" charset="0"/>
              </a:rPr>
              <a:t>Stations</a:t>
            </a:r>
          </a:p>
        </p:txBody>
      </p:sp>
      <p:sp>
        <p:nvSpPr>
          <p:cNvPr id="69648" name="Text Box 19"/>
          <p:cNvSpPr txBox="1">
            <a:spLocks noChangeArrowheads="1"/>
          </p:cNvSpPr>
          <p:nvPr/>
        </p:nvSpPr>
        <p:spPr bwMode="auto">
          <a:xfrm>
            <a:off x="228600" y="914400"/>
            <a:ext cx="8794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FP Op</a:t>
            </a:r>
          </a:p>
          <a:p>
            <a:pPr algn="ctr">
              <a:spcBef>
                <a:spcPct val="0"/>
              </a:spcBef>
              <a:buClrTx/>
              <a:buSzTx/>
              <a:buFontTx/>
              <a:buNone/>
            </a:pPr>
            <a:r>
              <a:rPr lang="en-US" altLang="zh-CN" sz="1800" b="1">
                <a:latin typeface="Arial" panose="030F0702030302020204" pitchFamily="66" charset="0"/>
              </a:rPr>
              <a:t>Queue</a:t>
            </a:r>
          </a:p>
        </p:txBody>
      </p:sp>
      <p:grpSp>
        <p:nvGrpSpPr>
          <p:cNvPr id="69649" name="Group 20"/>
          <p:cNvGrpSpPr>
            <a:grpSpLocks/>
          </p:cNvGrpSpPr>
          <p:nvPr/>
        </p:nvGrpSpPr>
        <p:grpSpPr bwMode="auto">
          <a:xfrm>
            <a:off x="3505200" y="3505200"/>
            <a:ext cx="2209800" cy="812800"/>
            <a:chOff x="3456" y="1200"/>
            <a:chExt cx="1392" cy="512"/>
          </a:xfrm>
        </p:grpSpPr>
        <p:sp>
          <p:nvSpPr>
            <p:cNvPr id="69714" name="Rectangle 21"/>
            <p:cNvSpPr>
              <a:spLocks noChangeArrowheads="1"/>
            </p:cNvSpPr>
            <p:nvPr/>
          </p:nvSpPr>
          <p:spPr bwMode="auto">
            <a:xfrm>
              <a:off x="3456" y="1200"/>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9715" name="Rectangle 22"/>
            <p:cNvSpPr>
              <a:spLocks noChangeArrowheads="1"/>
            </p:cNvSpPr>
            <p:nvPr/>
          </p:nvSpPr>
          <p:spPr bwMode="auto">
            <a:xfrm>
              <a:off x="3456" y="1328"/>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9716" name="Rectangle 23"/>
            <p:cNvSpPr>
              <a:spLocks noChangeArrowheads="1"/>
            </p:cNvSpPr>
            <p:nvPr/>
          </p:nvSpPr>
          <p:spPr bwMode="auto">
            <a:xfrm>
              <a:off x="3456" y="1456"/>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9717" name="Rectangle 24"/>
            <p:cNvSpPr>
              <a:spLocks noChangeArrowheads="1"/>
            </p:cNvSpPr>
            <p:nvPr/>
          </p:nvSpPr>
          <p:spPr bwMode="auto">
            <a:xfrm>
              <a:off x="3456" y="1584"/>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sp>
        <p:nvSpPr>
          <p:cNvPr id="69650" name="Text Box 25"/>
          <p:cNvSpPr txBox="1">
            <a:spLocks noChangeArrowheads="1"/>
          </p:cNvSpPr>
          <p:nvPr/>
        </p:nvSpPr>
        <p:spPr bwMode="auto">
          <a:xfrm>
            <a:off x="7391400" y="990600"/>
            <a:ext cx="660400" cy="219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lnSpc>
                <a:spcPct val="90000"/>
              </a:lnSpc>
              <a:spcBef>
                <a:spcPct val="0"/>
              </a:spcBef>
              <a:buClrTx/>
              <a:buSzTx/>
              <a:buFontTx/>
              <a:buNone/>
            </a:pPr>
            <a:r>
              <a:rPr lang="en-US" altLang="zh-CN" sz="1400" b="1">
                <a:solidFill>
                  <a:srgbClr val="FF0000"/>
                </a:solidFill>
                <a:latin typeface="Arial" panose="030F0702030302020204" pitchFamily="66" charset="0"/>
              </a:rPr>
              <a:t>ROB7</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ROB6</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ROB5</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ROB4</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ROB3</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ROB2</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ROB1</a:t>
            </a:r>
          </a:p>
        </p:txBody>
      </p:sp>
      <p:grpSp>
        <p:nvGrpSpPr>
          <p:cNvPr id="69651" name="Group 26"/>
          <p:cNvGrpSpPr>
            <a:grpSpLocks/>
          </p:cNvGrpSpPr>
          <p:nvPr/>
        </p:nvGrpSpPr>
        <p:grpSpPr bwMode="auto">
          <a:xfrm>
            <a:off x="3505200" y="990600"/>
            <a:ext cx="3886200" cy="1219200"/>
            <a:chOff x="2208" y="576"/>
            <a:chExt cx="2448" cy="768"/>
          </a:xfrm>
        </p:grpSpPr>
        <p:sp>
          <p:nvSpPr>
            <p:cNvPr id="69698" name="Rectangle 27"/>
            <p:cNvSpPr>
              <a:spLocks noChangeArrowheads="1"/>
            </p:cNvSpPr>
            <p:nvPr/>
          </p:nvSpPr>
          <p:spPr bwMode="auto">
            <a:xfrm>
              <a:off x="2208" y="576"/>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69699" name="Rectangle 28"/>
            <p:cNvSpPr>
              <a:spLocks noChangeArrowheads="1"/>
            </p:cNvSpPr>
            <p:nvPr/>
          </p:nvSpPr>
          <p:spPr bwMode="auto">
            <a:xfrm>
              <a:off x="2208" y="768"/>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69700" name="Rectangle 29"/>
            <p:cNvSpPr>
              <a:spLocks noChangeArrowheads="1"/>
            </p:cNvSpPr>
            <p:nvPr/>
          </p:nvSpPr>
          <p:spPr bwMode="auto">
            <a:xfrm>
              <a:off x="2448" y="576"/>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69701" name="Rectangle 30"/>
            <p:cNvSpPr>
              <a:spLocks noChangeArrowheads="1"/>
            </p:cNvSpPr>
            <p:nvPr/>
          </p:nvSpPr>
          <p:spPr bwMode="auto">
            <a:xfrm>
              <a:off x="2448" y="768"/>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69702" name="Rectangle 31"/>
            <p:cNvSpPr>
              <a:spLocks noChangeArrowheads="1"/>
            </p:cNvSpPr>
            <p:nvPr/>
          </p:nvSpPr>
          <p:spPr bwMode="auto">
            <a:xfrm>
              <a:off x="3072" y="576"/>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800" b="1">
                <a:latin typeface="Courier New" panose="02070309020205020404" pitchFamily="49" charset="0"/>
              </a:endParaRPr>
            </a:p>
          </p:txBody>
        </p:sp>
        <p:sp>
          <p:nvSpPr>
            <p:cNvPr id="69703" name="Rectangle 32"/>
            <p:cNvSpPr>
              <a:spLocks noChangeArrowheads="1"/>
            </p:cNvSpPr>
            <p:nvPr/>
          </p:nvSpPr>
          <p:spPr bwMode="auto">
            <a:xfrm>
              <a:off x="3072" y="768"/>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800" b="1">
                <a:latin typeface="Courier New" panose="02070309020205020404" pitchFamily="49" charset="0"/>
              </a:endParaRPr>
            </a:p>
          </p:txBody>
        </p:sp>
        <p:sp>
          <p:nvSpPr>
            <p:cNvPr id="69704" name="Rectangle 33"/>
            <p:cNvSpPr>
              <a:spLocks noChangeArrowheads="1"/>
            </p:cNvSpPr>
            <p:nvPr/>
          </p:nvSpPr>
          <p:spPr bwMode="auto">
            <a:xfrm>
              <a:off x="4416" y="576"/>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69705" name="Rectangle 34"/>
            <p:cNvSpPr>
              <a:spLocks noChangeArrowheads="1"/>
            </p:cNvSpPr>
            <p:nvPr/>
          </p:nvSpPr>
          <p:spPr bwMode="auto">
            <a:xfrm>
              <a:off x="4416" y="768"/>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69706" name="Rectangle 35"/>
            <p:cNvSpPr>
              <a:spLocks noChangeArrowheads="1"/>
            </p:cNvSpPr>
            <p:nvPr/>
          </p:nvSpPr>
          <p:spPr bwMode="auto">
            <a:xfrm>
              <a:off x="2208" y="960"/>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69707" name="Rectangle 36"/>
            <p:cNvSpPr>
              <a:spLocks noChangeArrowheads="1"/>
            </p:cNvSpPr>
            <p:nvPr/>
          </p:nvSpPr>
          <p:spPr bwMode="auto">
            <a:xfrm>
              <a:off x="2448" y="960"/>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69708" name="Rectangle 37"/>
            <p:cNvSpPr>
              <a:spLocks noChangeArrowheads="1"/>
            </p:cNvSpPr>
            <p:nvPr/>
          </p:nvSpPr>
          <p:spPr bwMode="auto">
            <a:xfrm>
              <a:off x="3072" y="960"/>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800" b="1">
                <a:latin typeface="Courier New" panose="02070309020205020404" pitchFamily="49" charset="0"/>
              </a:endParaRPr>
            </a:p>
          </p:txBody>
        </p:sp>
        <p:sp>
          <p:nvSpPr>
            <p:cNvPr id="69709" name="Rectangle 38"/>
            <p:cNvSpPr>
              <a:spLocks noChangeArrowheads="1"/>
            </p:cNvSpPr>
            <p:nvPr/>
          </p:nvSpPr>
          <p:spPr bwMode="auto">
            <a:xfrm>
              <a:off x="4416" y="960"/>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69710" name="Rectangle 39"/>
            <p:cNvSpPr>
              <a:spLocks noChangeArrowheads="1"/>
            </p:cNvSpPr>
            <p:nvPr/>
          </p:nvSpPr>
          <p:spPr bwMode="auto">
            <a:xfrm>
              <a:off x="2208" y="1152"/>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69711" name="Rectangle 40"/>
            <p:cNvSpPr>
              <a:spLocks noChangeArrowheads="1"/>
            </p:cNvSpPr>
            <p:nvPr/>
          </p:nvSpPr>
          <p:spPr bwMode="auto">
            <a:xfrm>
              <a:off x="2448" y="1152"/>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69712" name="Rectangle 41"/>
            <p:cNvSpPr>
              <a:spLocks noChangeArrowheads="1"/>
            </p:cNvSpPr>
            <p:nvPr/>
          </p:nvSpPr>
          <p:spPr bwMode="auto">
            <a:xfrm>
              <a:off x="3072" y="1152"/>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800" b="1">
                <a:latin typeface="Courier New" panose="02070309020205020404" pitchFamily="49" charset="0"/>
              </a:endParaRPr>
            </a:p>
          </p:txBody>
        </p:sp>
        <p:sp>
          <p:nvSpPr>
            <p:cNvPr id="69713" name="Rectangle 42"/>
            <p:cNvSpPr>
              <a:spLocks noChangeArrowheads="1"/>
            </p:cNvSpPr>
            <p:nvPr/>
          </p:nvSpPr>
          <p:spPr bwMode="auto">
            <a:xfrm>
              <a:off x="4416" y="1152"/>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grpSp>
      <p:sp>
        <p:nvSpPr>
          <p:cNvPr id="69652" name="Rectangle 43"/>
          <p:cNvSpPr>
            <a:spLocks noChangeArrowheads="1"/>
          </p:cNvSpPr>
          <p:nvPr/>
        </p:nvSpPr>
        <p:spPr bwMode="auto">
          <a:xfrm>
            <a:off x="3505200" y="2209800"/>
            <a:ext cx="3810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69653" name="Rectangle 44"/>
          <p:cNvSpPr>
            <a:spLocks noChangeArrowheads="1"/>
          </p:cNvSpPr>
          <p:nvPr/>
        </p:nvSpPr>
        <p:spPr bwMode="auto">
          <a:xfrm>
            <a:off x="3505200" y="2514600"/>
            <a:ext cx="3810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69654" name="Rectangle 45"/>
          <p:cNvSpPr>
            <a:spLocks noChangeArrowheads="1"/>
          </p:cNvSpPr>
          <p:nvPr/>
        </p:nvSpPr>
        <p:spPr bwMode="auto">
          <a:xfrm>
            <a:off x="3505200" y="2819400"/>
            <a:ext cx="3810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a:t>
            </a:r>
          </a:p>
        </p:txBody>
      </p:sp>
      <p:sp>
        <p:nvSpPr>
          <p:cNvPr id="69655" name="Rectangle 46"/>
          <p:cNvSpPr>
            <a:spLocks noChangeArrowheads="1"/>
          </p:cNvSpPr>
          <p:nvPr/>
        </p:nvSpPr>
        <p:spPr bwMode="auto">
          <a:xfrm>
            <a:off x="3886200" y="2209800"/>
            <a:ext cx="9906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69656" name="Rectangle 47"/>
          <p:cNvSpPr>
            <a:spLocks noChangeArrowheads="1"/>
          </p:cNvSpPr>
          <p:nvPr/>
        </p:nvSpPr>
        <p:spPr bwMode="auto">
          <a:xfrm>
            <a:off x="3886200" y="2514600"/>
            <a:ext cx="9906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69657" name="Rectangle 48"/>
          <p:cNvSpPr>
            <a:spLocks noChangeArrowheads="1"/>
          </p:cNvSpPr>
          <p:nvPr/>
        </p:nvSpPr>
        <p:spPr bwMode="auto">
          <a:xfrm>
            <a:off x="3886200" y="2819400"/>
            <a:ext cx="9906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69658" name="Rectangle 49"/>
          <p:cNvSpPr>
            <a:spLocks noChangeArrowheads="1"/>
          </p:cNvSpPr>
          <p:nvPr/>
        </p:nvSpPr>
        <p:spPr bwMode="auto">
          <a:xfrm>
            <a:off x="4876800" y="2209800"/>
            <a:ext cx="21336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800" b="1">
              <a:latin typeface="Courier New" panose="02070309020205020404" pitchFamily="49" charset="0"/>
            </a:endParaRPr>
          </a:p>
        </p:txBody>
      </p:sp>
      <p:sp>
        <p:nvSpPr>
          <p:cNvPr id="69659" name="Rectangle 50"/>
          <p:cNvSpPr>
            <a:spLocks noChangeArrowheads="1"/>
          </p:cNvSpPr>
          <p:nvPr/>
        </p:nvSpPr>
        <p:spPr bwMode="auto">
          <a:xfrm>
            <a:off x="4876800" y="2514600"/>
            <a:ext cx="21336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800" b="1">
              <a:latin typeface="Courier New" panose="02070309020205020404" pitchFamily="49" charset="0"/>
            </a:endParaRPr>
          </a:p>
        </p:txBody>
      </p:sp>
      <p:sp>
        <p:nvSpPr>
          <p:cNvPr id="69660" name="Rectangle 51"/>
          <p:cNvSpPr>
            <a:spLocks noChangeArrowheads="1"/>
          </p:cNvSpPr>
          <p:nvPr/>
        </p:nvSpPr>
        <p:spPr bwMode="auto">
          <a:xfrm>
            <a:off x="4876800" y="2819400"/>
            <a:ext cx="21336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70309020205020404" pitchFamily="49" charset="0"/>
              </a:rPr>
              <a:t>ST R5,0(R2)</a:t>
            </a:r>
          </a:p>
        </p:txBody>
      </p:sp>
      <p:sp>
        <p:nvSpPr>
          <p:cNvPr id="69661" name="Rectangle 52"/>
          <p:cNvSpPr>
            <a:spLocks noChangeArrowheads="1"/>
          </p:cNvSpPr>
          <p:nvPr/>
        </p:nvSpPr>
        <p:spPr bwMode="auto">
          <a:xfrm>
            <a:off x="7010400" y="2209800"/>
            <a:ext cx="3810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69662" name="Rectangle 53"/>
          <p:cNvSpPr>
            <a:spLocks noChangeArrowheads="1"/>
          </p:cNvSpPr>
          <p:nvPr/>
        </p:nvSpPr>
        <p:spPr bwMode="auto">
          <a:xfrm>
            <a:off x="7010400" y="2514600"/>
            <a:ext cx="3810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69663" name="Rectangle 54"/>
          <p:cNvSpPr>
            <a:spLocks noChangeArrowheads="1"/>
          </p:cNvSpPr>
          <p:nvPr/>
        </p:nvSpPr>
        <p:spPr bwMode="auto">
          <a:xfrm>
            <a:off x="7010400" y="2819400"/>
            <a:ext cx="3810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N</a:t>
            </a:r>
          </a:p>
        </p:txBody>
      </p:sp>
      <p:sp>
        <p:nvSpPr>
          <p:cNvPr id="69664" name="Text Box 55"/>
          <p:cNvSpPr txBox="1">
            <a:spLocks noChangeArrowheads="1"/>
          </p:cNvSpPr>
          <p:nvPr/>
        </p:nvSpPr>
        <p:spPr bwMode="auto">
          <a:xfrm>
            <a:off x="6858000" y="609600"/>
            <a:ext cx="8461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Done?</a:t>
            </a:r>
          </a:p>
        </p:txBody>
      </p:sp>
      <p:sp>
        <p:nvSpPr>
          <p:cNvPr id="69665" name="Text Box 56"/>
          <p:cNvSpPr txBox="1">
            <a:spLocks noChangeArrowheads="1"/>
          </p:cNvSpPr>
          <p:nvPr/>
        </p:nvSpPr>
        <p:spPr bwMode="auto">
          <a:xfrm>
            <a:off x="130175" y="4283075"/>
            <a:ext cx="696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Dest</a:t>
            </a:r>
          </a:p>
        </p:txBody>
      </p:sp>
      <p:sp>
        <p:nvSpPr>
          <p:cNvPr id="69666" name="Text Box 57"/>
          <p:cNvSpPr txBox="1">
            <a:spLocks noChangeArrowheads="1"/>
          </p:cNvSpPr>
          <p:nvPr/>
        </p:nvSpPr>
        <p:spPr bwMode="auto">
          <a:xfrm>
            <a:off x="3352800" y="4419600"/>
            <a:ext cx="696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Dest</a:t>
            </a:r>
          </a:p>
        </p:txBody>
      </p:sp>
      <p:sp>
        <p:nvSpPr>
          <p:cNvPr id="69667" name="AutoShape 58"/>
          <p:cNvSpPr>
            <a:spLocks noChangeArrowheads="1"/>
          </p:cNvSpPr>
          <p:nvPr/>
        </p:nvSpPr>
        <p:spPr bwMode="auto">
          <a:xfrm flipV="1">
            <a:off x="8426450" y="1371600"/>
            <a:ext cx="457200" cy="1143000"/>
          </a:xfrm>
          <a:prstGeom prst="upArrow">
            <a:avLst>
              <a:gd name="adj1" fmla="val 50000"/>
              <a:gd name="adj2" fmla="val 62500"/>
            </a:avLst>
          </a:prstGeom>
          <a:solidFill>
            <a:schemeClr val="accent2"/>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9668" name="Text Box 59"/>
          <p:cNvSpPr txBox="1">
            <a:spLocks noChangeArrowheads="1"/>
          </p:cNvSpPr>
          <p:nvPr/>
        </p:nvSpPr>
        <p:spPr bwMode="auto">
          <a:xfrm>
            <a:off x="8199438" y="2590800"/>
            <a:ext cx="9112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Oldest</a:t>
            </a:r>
          </a:p>
        </p:txBody>
      </p:sp>
      <p:sp>
        <p:nvSpPr>
          <p:cNvPr id="69669" name="Text Box 60"/>
          <p:cNvSpPr txBox="1">
            <a:spLocks noChangeArrowheads="1"/>
          </p:cNvSpPr>
          <p:nvPr/>
        </p:nvSpPr>
        <p:spPr bwMode="auto">
          <a:xfrm>
            <a:off x="8153400" y="990600"/>
            <a:ext cx="1003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Newest</a:t>
            </a:r>
          </a:p>
        </p:txBody>
      </p:sp>
      <p:grpSp>
        <p:nvGrpSpPr>
          <p:cNvPr id="69670" name="Group 61"/>
          <p:cNvGrpSpPr>
            <a:grpSpLocks/>
          </p:cNvGrpSpPr>
          <p:nvPr/>
        </p:nvGrpSpPr>
        <p:grpSpPr bwMode="auto">
          <a:xfrm rot="-5400000">
            <a:off x="1295400" y="560388"/>
            <a:ext cx="914400" cy="1219200"/>
            <a:chOff x="1872" y="1584"/>
            <a:chExt cx="576" cy="864"/>
          </a:xfrm>
        </p:grpSpPr>
        <p:sp>
          <p:nvSpPr>
            <p:cNvPr id="69692" name="Rectangle 62"/>
            <p:cNvSpPr>
              <a:spLocks noChangeArrowheads="1"/>
            </p:cNvSpPr>
            <p:nvPr/>
          </p:nvSpPr>
          <p:spPr bwMode="auto">
            <a:xfrm>
              <a:off x="1872" y="1584"/>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9693" name="Rectangle 63"/>
            <p:cNvSpPr>
              <a:spLocks noChangeArrowheads="1"/>
            </p:cNvSpPr>
            <p:nvPr/>
          </p:nvSpPr>
          <p:spPr bwMode="auto">
            <a:xfrm>
              <a:off x="1872" y="1728"/>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9694" name="Rectangle 64"/>
            <p:cNvSpPr>
              <a:spLocks noChangeArrowheads="1"/>
            </p:cNvSpPr>
            <p:nvPr/>
          </p:nvSpPr>
          <p:spPr bwMode="auto">
            <a:xfrm>
              <a:off x="1872" y="1872"/>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9695" name="Rectangle 65"/>
            <p:cNvSpPr>
              <a:spLocks noChangeArrowheads="1"/>
            </p:cNvSpPr>
            <p:nvPr/>
          </p:nvSpPr>
          <p:spPr bwMode="auto">
            <a:xfrm>
              <a:off x="1872" y="2016"/>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9696" name="Rectangle 66"/>
            <p:cNvSpPr>
              <a:spLocks noChangeArrowheads="1"/>
            </p:cNvSpPr>
            <p:nvPr/>
          </p:nvSpPr>
          <p:spPr bwMode="auto">
            <a:xfrm>
              <a:off x="1872" y="2160"/>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9697" name="Rectangle 67"/>
            <p:cNvSpPr>
              <a:spLocks noChangeArrowheads="1"/>
            </p:cNvSpPr>
            <p:nvPr/>
          </p:nvSpPr>
          <p:spPr bwMode="auto">
            <a:xfrm>
              <a:off x="1872" y="2304"/>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sp>
        <p:nvSpPr>
          <p:cNvPr id="69671" name="Text Box 68"/>
          <p:cNvSpPr txBox="1">
            <a:spLocks noChangeArrowheads="1"/>
          </p:cNvSpPr>
          <p:nvPr/>
        </p:nvSpPr>
        <p:spPr bwMode="auto">
          <a:xfrm>
            <a:off x="6559550" y="4384675"/>
            <a:ext cx="104933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from </a:t>
            </a:r>
          </a:p>
          <a:p>
            <a:pPr algn="ctr">
              <a:lnSpc>
                <a:spcPct val="70000"/>
              </a:lnSpc>
              <a:spcBef>
                <a:spcPct val="0"/>
              </a:spcBef>
              <a:buClrTx/>
              <a:buSzTx/>
              <a:buFontTx/>
              <a:buNone/>
            </a:pPr>
            <a:r>
              <a:rPr lang="en-US" altLang="zh-CN" sz="1800" b="1">
                <a:latin typeface="Arial" panose="030F0702030302020204" pitchFamily="66" charset="0"/>
              </a:rPr>
              <a:t>Memory</a:t>
            </a:r>
          </a:p>
        </p:txBody>
      </p:sp>
      <p:grpSp>
        <p:nvGrpSpPr>
          <p:cNvPr id="69672" name="Group 69"/>
          <p:cNvGrpSpPr>
            <a:grpSpLocks/>
          </p:cNvGrpSpPr>
          <p:nvPr/>
        </p:nvGrpSpPr>
        <p:grpSpPr bwMode="auto">
          <a:xfrm>
            <a:off x="6400800" y="5334000"/>
            <a:ext cx="1066800" cy="762000"/>
            <a:chOff x="4320" y="3360"/>
            <a:chExt cx="576" cy="480"/>
          </a:xfrm>
        </p:grpSpPr>
        <p:sp>
          <p:nvSpPr>
            <p:cNvPr id="69688" name="Rectangle 70"/>
            <p:cNvSpPr>
              <a:spLocks noChangeArrowheads="1"/>
            </p:cNvSpPr>
            <p:nvPr/>
          </p:nvSpPr>
          <p:spPr bwMode="auto">
            <a:xfrm>
              <a:off x="4320" y="3360"/>
              <a:ext cx="576" cy="16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800" b="1">
                <a:latin typeface="Courier New" panose="02070309020205020404" pitchFamily="49" charset="0"/>
              </a:endParaRPr>
            </a:p>
          </p:txBody>
        </p:sp>
        <p:sp>
          <p:nvSpPr>
            <p:cNvPr id="69689" name="Rectangle 71"/>
            <p:cNvSpPr>
              <a:spLocks noChangeArrowheads="1"/>
            </p:cNvSpPr>
            <p:nvPr/>
          </p:nvSpPr>
          <p:spPr bwMode="auto">
            <a:xfrm>
              <a:off x="4320" y="3520"/>
              <a:ext cx="576" cy="16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9690" name="Rectangle 72"/>
            <p:cNvSpPr>
              <a:spLocks noChangeArrowheads="1"/>
            </p:cNvSpPr>
            <p:nvPr/>
          </p:nvSpPr>
          <p:spPr bwMode="auto">
            <a:xfrm>
              <a:off x="4320" y="3680"/>
              <a:ext cx="576" cy="16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69691" name="Line 73"/>
            <p:cNvSpPr>
              <a:spLocks noChangeShapeType="1"/>
            </p:cNvSpPr>
            <p:nvPr/>
          </p:nvSpPr>
          <p:spPr bwMode="auto">
            <a:xfrm>
              <a:off x="4512" y="3360"/>
              <a:ext cx="0"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9673" name="Text Box 74"/>
          <p:cNvSpPr txBox="1">
            <a:spLocks noChangeArrowheads="1"/>
          </p:cNvSpPr>
          <p:nvPr/>
        </p:nvSpPr>
        <p:spPr bwMode="auto">
          <a:xfrm>
            <a:off x="6248400" y="5029200"/>
            <a:ext cx="696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Dest</a:t>
            </a:r>
          </a:p>
        </p:txBody>
      </p:sp>
      <p:sp>
        <p:nvSpPr>
          <p:cNvPr id="69674" name="Text Box 75"/>
          <p:cNvSpPr txBox="1">
            <a:spLocks noChangeArrowheads="1"/>
          </p:cNvSpPr>
          <p:nvPr/>
        </p:nvSpPr>
        <p:spPr bwMode="auto">
          <a:xfrm>
            <a:off x="533400" y="1905000"/>
            <a:ext cx="2841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800" b="1">
                <a:latin typeface="Arial" panose="030F0702030302020204" pitchFamily="66" charset="0"/>
              </a:rPr>
              <a:t>Reorder Buffer</a:t>
            </a:r>
            <a:endParaRPr lang="en-US" altLang="zh-CN" sz="1800" b="1">
              <a:latin typeface="Comic Sans MS" panose="030F0702030302020204" pitchFamily="66" charset="0"/>
            </a:endParaRPr>
          </a:p>
        </p:txBody>
      </p:sp>
      <p:sp>
        <p:nvSpPr>
          <p:cNvPr id="69675" name="Text Box 76"/>
          <p:cNvSpPr txBox="1">
            <a:spLocks noChangeArrowheads="1"/>
          </p:cNvSpPr>
          <p:nvPr/>
        </p:nvSpPr>
        <p:spPr bwMode="auto">
          <a:xfrm>
            <a:off x="1600200" y="3581400"/>
            <a:ext cx="17827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800" b="1">
                <a:latin typeface="Arial" panose="030F0702030302020204" pitchFamily="66" charset="0"/>
              </a:rPr>
              <a:t>Registers</a:t>
            </a:r>
          </a:p>
        </p:txBody>
      </p:sp>
      <p:grpSp>
        <p:nvGrpSpPr>
          <p:cNvPr id="69676" name="Group 77"/>
          <p:cNvGrpSpPr>
            <a:grpSpLocks/>
          </p:cNvGrpSpPr>
          <p:nvPr/>
        </p:nvGrpSpPr>
        <p:grpSpPr bwMode="auto">
          <a:xfrm>
            <a:off x="304800" y="2209800"/>
            <a:ext cx="8534400" cy="4343400"/>
            <a:chOff x="192" y="1392"/>
            <a:chExt cx="5376" cy="2736"/>
          </a:xfrm>
        </p:grpSpPr>
        <p:sp>
          <p:nvSpPr>
            <p:cNvPr id="69678" name="Line 78"/>
            <p:cNvSpPr>
              <a:spLocks noChangeShapeType="1"/>
            </p:cNvSpPr>
            <p:nvPr/>
          </p:nvSpPr>
          <p:spPr bwMode="auto">
            <a:xfrm>
              <a:off x="192" y="4080"/>
              <a:ext cx="5376" cy="0"/>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79" name="Line 79"/>
            <p:cNvSpPr>
              <a:spLocks noChangeShapeType="1"/>
            </p:cNvSpPr>
            <p:nvPr/>
          </p:nvSpPr>
          <p:spPr bwMode="auto">
            <a:xfrm flipV="1">
              <a:off x="1584" y="3312"/>
              <a:ext cx="0" cy="768"/>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80" name="Line 80"/>
            <p:cNvSpPr>
              <a:spLocks noChangeShapeType="1"/>
            </p:cNvSpPr>
            <p:nvPr/>
          </p:nvSpPr>
          <p:spPr bwMode="auto">
            <a:xfrm flipV="1">
              <a:off x="3696" y="3264"/>
              <a:ext cx="0" cy="816"/>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81" name="Freeform 81"/>
            <p:cNvSpPr>
              <a:spLocks/>
            </p:cNvSpPr>
            <p:nvPr/>
          </p:nvSpPr>
          <p:spPr bwMode="auto">
            <a:xfrm>
              <a:off x="3120" y="2064"/>
              <a:ext cx="1296" cy="336"/>
            </a:xfrm>
            <a:custGeom>
              <a:avLst/>
              <a:gdLst>
                <a:gd name="T0" fmla="*/ 0 w 1296"/>
                <a:gd name="T1" fmla="*/ 0 h 480"/>
                <a:gd name="T2" fmla="*/ 1296 w 1296"/>
                <a:gd name="T3" fmla="*/ 0 h 480"/>
                <a:gd name="T4" fmla="*/ 1296 w 1296"/>
                <a:gd name="T5" fmla="*/ 115 h 480"/>
                <a:gd name="T6" fmla="*/ 0 60000 65536"/>
                <a:gd name="T7" fmla="*/ 0 60000 65536"/>
                <a:gd name="T8" fmla="*/ 0 60000 65536"/>
                <a:gd name="T9" fmla="*/ 0 w 1296"/>
                <a:gd name="T10" fmla="*/ 0 h 480"/>
                <a:gd name="T11" fmla="*/ 1296 w 1296"/>
                <a:gd name="T12" fmla="*/ 480 h 480"/>
              </a:gdLst>
              <a:ahLst/>
              <a:cxnLst>
                <a:cxn ang="T6">
                  <a:pos x="T0" y="T1"/>
                </a:cxn>
                <a:cxn ang="T7">
                  <a:pos x="T2" y="T3"/>
                </a:cxn>
                <a:cxn ang="T8">
                  <a:pos x="T4" y="T5"/>
                </a:cxn>
              </a:cxnLst>
              <a:rect l="T9" t="T10" r="T11" b="T12"/>
              <a:pathLst>
                <a:path w="1296" h="480">
                  <a:moveTo>
                    <a:pt x="0" y="0"/>
                  </a:moveTo>
                  <a:lnTo>
                    <a:pt x="1296" y="0"/>
                  </a:lnTo>
                  <a:lnTo>
                    <a:pt x="1296" y="480"/>
                  </a:lnTo>
                </a:path>
              </a:pathLst>
            </a:custGeom>
            <a:noFill/>
            <a:ln w="762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9682" name="Line 82"/>
            <p:cNvSpPr>
              <a:spLocks noChangeShapeType="1"/>
            </p:cNvSpPr>
            <p:nvPr/>
          </p:nvSpPr>
          <p:spPr bwMode="auto">
            <a:xfrm>
              <a:off x="3120" y="1968"/>
              <a:ext cx="0" cy="240"/>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83" name="Freeform 83"/>
            <p:cNvSpPr>
              <a:spLocks/>
            </p:cNvSpPr>
            <p:nvPr/>
          </p:nvSpPr>
          <p:spPr bwMode="auto">
            <a:xfrm>
              <a:off x="4704" y="1392"/>
              <a:ext cx="384" cy="2688"/>
            </a:xfrm>
            <a:custGeom>
              <a:avLst/>
              <a:gdLst>
                <a:gd name="T0" fmla="*/ 114 w 576"/>
                <a:gd name="T1" fmla="*/ 2298 h 2832"/>
                <a:gd name="T2" fmla="*/ 114 w 576"/>
                <a:gd name="T3" fmla="*/ 0 h 2832"/>
                <a:gd name="T4" fmla="*/ 0 w 576"/>
                <a:gd name="T5" fmla="*/ 0 h 2832"/>
                <a:gd name="T6" fmla="*/ 0 60000 65536"/>
                <a:gd name="T7" fmla="*/ 0 60000 65536"/>
                <a:gd name="T8" fmla="*/ 0 60000 65536"/>
                <a:gd name="T9" fmla="*/ 0 w 576"/>
                <a:gd name="T10" fmla="*/ 0 h 2832"/>
                <a:gd name="T11" fmla="*/ 576 w 576"/>
                <a:gd name="T12" fmla="*/ 2832 h 2832"/>
              </a:gdLst>
              <a:ahLst/>
              <a:cxnLst>
                <a:cxn ang="T6">
                  <a:pos x="T0" y="T1"/>
                </a:cxn>
                <a:cxn ang="T7">
                  <a:pos x="T2" y="T3"/>
                </a:cxn>
                <a:cxn ang="T8">
                  <a:pos x="T4" y="T5"/>
                </a:cxn>
              </a:cxnLst>
              <a:rect l="T9" t="T10" r="T11" b="T12"/>
              <a:pathLst>
                <a:path w="576" h="2832">
                  <a:moveTo>
                    <a:pt x="576" y="2832"/>
                  </a:moveTo>
                  <a:lnTo>
                    <a:pt x="576" y="0"/>
                  </a:lnTo>
                  <a:lnTo>
                    <a:pt x="0" y="0"/>
                  </a:lnTo>
                </a:path>
              </a:pathLst>
            </a:custGeom>
            <a:noFill/>
            <a:ln w="762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9684" name="Line 84"/>
            <p:cNvSpPr>
              <a:spLocks noChangeShapeType="1"/>
            </p:cNvSpPr>
            <p:nvPr/>
          </p:nvSpPr>
          <p:spPr bwMode="auto">
            <a:xfrm flipH="1">
              <a:off x="3120" y="3840"/>
              <a:ext cx="0" cy="288"/>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85" name="Line 85"/>
            <p:cNvSpPr>
              <a:spLocks noChangeShapeType="1"/>
            </p:cNvSpPr>
            <p:nvPr/>
          </p:nvSpPr>
          <p:spPr bwMode="auto">
            <a:xfrm flipH="1">
              <a:off x="1081" y="3837"/>
              <a:ext cx="5" cy="253"/>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86" name="Line 86"/>
            <p:cNvSpPr>
              <a:spLocks noChangeShapeType="1"/>
            </p:cNvSpPr>
            <p:nvPr/>
          </p:nvSpPr>
          <p:spPr bwMode="auto">
            <a:xfrm>
              <a:off x="4416" y="3120"/>
              <a:ext cx="0" cy="240"/>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687" name="Line 87"/>
            <p:cNvSpPr>
              <a:spLocks noChangeShapeType="1"/>
            </p:cNvSpPr>
            <p:nvPr/>
          </p:nvSpPr>
          <p:spPr bwMode="auto">
            <a:xfrm flipH="1">
              <a:off x="4416" y="3840"/>
              <a:ext cx="0" cy="240"/>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69677" name="Line 88"/>
          <p:cNvSpPr>
            <a:spLocks noChangeShapeType="1"/>
          </p:cNvSpPr>
          <p:nvPr/>
        </p:nvSpPr>
        <p:spPr bwMode="auto">
          <a:xfrm>
            <a:off x="2362200" y="1143000"/>
            <a:ext cx="1143000"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478071820"/>
      </p:ext>
    </p:extLst>
  </p:cSld>
  <p:clrMapOvr>
    <a:masterClrMapping/>
  </p:clrMapOvr>
  <p:transition spd="slow">
    <p:pull dir="ru"/>
  </p:transition>
</p:sld>
</file>

<file path=ppt/slides/slide7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1682" name="Rectangle 10"/>
          <p:cNvSpPr>
            <a:spLocks noGrp="1" noRot="1" noChangeArrowheads="1"/>
          </p:cNvSpPr>
          <p:nvPr>
            <p:ph type="title"/>
          </p:nvPr>
        </p:nvSpPr>
        <p:spPr>
          <a:xfrm>
            <a:off x="1331913" y="0"/>
            <a:ext cx="7069137" cy="762000"/>
          </a:xfrm>
          <a:noFill/>
        </p:spPr>
        <p:txBody>
          <a:bodyPr lIns="90487" tIns="44450" rIns="90487" bIns="44450"/>
          <a:lstStyle/>
          <a:p>
            <a:pPr eaLnBrk="1" hangingPunct="1"/>
            <a:r>
              <a:rPr lang="en-US" altLang="zh-CN" sz="3600">
                <a:latin typeface="Arial"/>
              </a:rPr>
              <a:t>Tomasulo With Reorder buffer:</a:t>
            </a:r>
          </a:p>
        </p:txBody>
      </p:sp>
      <p:grpSp>
        <p:nvGrpSpPr>
          <p:cNvPr id="71683" name="Group 2"/>
          <p:cNvGrpSpPr>
            <a:grpSpLocks/>
          </p:cNvGrpSpPr>
          <p:nvPr/>
        </p:nvGrpSpPr>
        <p:grpSpPr bwMode="auto">
          <a:xfrm>
            <a:off x="3505200" y="4800600"/>
            <a:ext cx="2514600" cy="406400"/>
            <a:chOff x="2064" y="2928"/>
            <a:chExt cx="1584" cy="256"/>
          </a:xfrm>
        </p:grpSpPr>
        <p:sp>
          <p:nvSpPr>
            <p:cNvPr id="71777" name="Rectangle 3"/>
            <p:cNvSpPr>
              <a:spLocks noChangeArrowheads="1"/>
            </p:cNvSpPr>
            <p:nvPr/>
          </p:nvSpPr>
          <p:spPr bwMode="auto">
            <a:xfrm>
              <a:off x="2064" y="2928"/>
              <a:ext cx="1584"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800" b="1">
                <a:latin typeface="Courier New" panose="02070309020205020404" pitchFamily="49" charset="0"/>
              </a:endParaRPr>
            </a:p>
          </p:txBody>
        </p:sp>
        <p:sp>
          <p:nvSpPr>
            <p:cNvPr id="71778" name="Rectangle 4"/>
            <p:cNvSpPr>
              <a:spLocks noChangeArrowheads="1"/>
            </p:cNvSpPr>
            <p:nvPr/>
          </p:nvSpPr>
          <p:spPr bwMode="auto">
            <a:xfrm>
              <a:off x="2064" y="3056"/>
              <a:ext cx="1584"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71779" name="Rectangle 5"/>
            <p:cNvSpPr>
              <a:spLocks noChangeArrowheads="1"/>
            </p:cNvSpPr>
            <p:nvPr/>
          </p:nvSpPr>
          <p:spPr bwMode="auto">
            <a:xfrm>
              <a:off x="2283" y="2928"/>
              <a:ext cx="425"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sp>
        <p:nvSpPr>
          <p:cNvPr id="71684" name="Rectangle 6"/>
          <p:cNvSpPr>
            <a:spLocks noChangeArrowheads="1"/>
          </p:cNvSpPr>
          <p:nvPr/>
        </p:nvSpPr>
        <p:spPr bwMode="auto">
          <a:xfrm>
            <a:off x="250825" y="4652963"/>
            <a:ext cx="2590800" cy="2032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70309020205020404" pitchFamily="49" charset="0"/>
              </a:rPr>
              <a:t>2</a:t>
            </a:r>
            <a:r>
              <a:rPr lang="en-US" altLang="zh-CN" sz="1800" b="1">
                <a:latin typeface="Arial" panose="02070309020205020404" pitchFamily="49" charset="0"/>
              </a:rPr>
              <a:t> ADDD R(F4),</a:t>
            </a:r>
            <a:r>
              <a:rPr lang="en-US" altLang="zh-CN" sz="1800" b="1">
                <a:solidFill>
                  <a:srgbClr val="FF3300"/>
                </a:solidFill>
                <a:latin typeface="Arial" panose="02070309020205020404" pitchFamily="49" charset="0"/>
              </a:rPr>
              <a:t>R</a:t>
            </a:r>
            <a:r>
              <a:rPr lang="zh-CN" altLang="en-US" sz="1800" b="1">
                <a:solidFill>
                  <a:srgbClr val="FF3300"/>
                </a:solidFill>
                <a:latin typeface="Arial" panose="02070309020205020404" pitchFamily="49" charset="0"/>
              </a:rPr>
              <a:t>（</a:t>
            </a:r>
            <a:r>
              <a:rPr lang="en-US" altLang="zh-CN" sz="1800" b="1">
                <a:solidFill>
                  <a:srgbClr val="FF3300"/>
                </a:solidFill>
                <a:latin typeface="Arial" panose="02070309020205020404" pitchFamily="49" charset="0"/>
              </a:rPr>
              <a:t>F0)</a:t>
            </a:r>
          </a:p>
        </p:txBody>
      </p:sp>
      <p:sp>
        <p:nvSpPr>
          <p:cNvPr id="71685" name="Rectangle 7"/>
          <p:cNvSpPr>
            <a:spLocks noChangeArrowheads="1"/>
          </p:cNvSpPr>
          <p:nvPr/>
        </p:nvSpPr>
        <p:spPr bwMode="auto">
          <a:xfrm>
            <a:off x="304800" y="4851400"/>
            <a:ext cx="2590800" cy="2032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71686" name="Rectangle 8"/>
          <p:cNvSpPr>
            <a:spLocks noChangeArrowheads="1"/>
          </p:cNvSpPr>
          <p:nvPr/>
        </p:nvSpPr>
        <p:spPr bwMode="auto">
          <a:xfrm>
            <a:off x="304800" y="5054600"/>
            <a:ext cx="2590800" cy="2032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71687" name="Rectangle 9"/>
          <p:cNvSpPr>
            <a:spLocks noChangeArrowheads="1"/>
          </p:cNvSpPr>
          <p:nvPr/>
        </p:nvSpPr>
        <p:spPr bwMode="auto">
          <a:xfrm>
            <a:off x="661988" y="4648200"/>
            <a:ext cx="633412" cy="609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71688" name="Line 11"/>
          <p:cNvSpPr>
            <a:spLocks noChangeShapeType="1"/>
          </p:cNvSpPr>
          <p:nvPr/>
        </p:nvSpPr>
        <p:spPr bwMode="auto">
          <a:xfrm>
            <a:off x="304800" y="6477000"/>
            <a:ext cx="85344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689" name="Text Box 12"/>
          <p:cNvSpPr txBox="1">
            <a:spLocks noChangeArrowheads="1"/>
          </p:cNvSpPr>
          <p:nvPr/>
        </p:nvSpPr>
        <p:spPr bwMode="auto">
          <a:xfrm>
            <a:off x="6526213" y="3743325"/>
            <a:ext cx="1049337"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To</a:t>
            </a:r>
          </a:p>
          <a:p>
            <a:pPr algn="ctr">
              <a:lnSpc>
                <a:spcPct val="70000"/>
              </a:lnSpc>
              <a:spcBef>
                <a:spcPct val="0"/>
              </a:spcBef>
              <a:buClrTx/>
              <a:buSzTx/>
              <a:buFontTx/>
              <a:buNone/>
            </a:pPr>
            <a:r>
              <a:rPr lang="en-US" altLang="zh-CN" sz="1800" b="1">
                <a:latin typeface="Arial" panose="030F0702030302020204" pitchFamily="66" charset="0"/>
              </a:rPr>
              <a:t>Memory</a:t>
            </a:r>
          </a:p>
        </p:txBody>
      </p:sp>
      <p:sp>
        <p:nvSpPr>
          <p:cNvPr id="71690" name="Rectangle 13"/>
          <p:cNvSpPr>
            <a:spLocks noChangeArrowheads="1"/>
          </p:cNvSpPr>
          <p:nvPr/>
        </p:nvSpPr>
        <p:spPr bwMode="auto">
          <a:xfrm>
            <a:off x="1181100" y="5791200"/>
            <a:ext cx="1066800" cy="304800"/>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FP adders</a:t>
            </a:r>
          </a:p>
        </p:txBody>
      </p:sp>
      <p:sp>
        <p:nvSpPr>
          <p:cNvPr id="71691" name="Rectangle 14"/>
          <p:cNvSpPr>
            <a:spLocks noChangeArrowheads="1"/>
          </p:cNvSpPr>
          <p:nvPr/>
        </p:nvSpPr>
        <p:spPr bwMode="auto">
          <a:xfrm>
            <a:off x="4252913" y="5791200"/>
            <a:ext cx="1447800" cy="304800"/>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FP multipliers</a:t>
            </a:r>
          </a:p>
        </p:txBody>
      </p:sp>
      <p:sp>
        <p:nvSpPr>
          <p:cNvPr id="71692" name="Line 15"/>
          <p:cNvSpPr>
            <a:spLocks noChangeShapeType="1"/>
          </p:cNvSpPr>
          <p:nvPr/>
        </p:nvSpPr>
        <p:spPr bwMode="auto">
          <a:xfrm>
            <a:off x="1357313" y="52578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693" name="Line 16"/>
          <p:cNvSpPr>
            <a:spLocks noChangeShapeType="1"/>
          </p:cNvSpPr>
          <p:nvPr/>
        </p:nvSpPr>
        <p:spPr bwMode="auto">
          <a:xfrm>
            <a:off x="2043113" y="52578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694" name="Line 17"/>
          <p:cNvSpPr>
            <a:spLocks noChangeShapeType="1"/>
          </p:cNvSpPr>
          <p:nvPr/>
        </p:nvSpPr>
        <p:spPr bwMode="auto">
          <a:xfrm>
            <a:off x="4481513" y="5181600"/>
            <a:ext cx="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695" name="Line 18"/>
          <p:cNvSpPr>
            <a:spLocks noChangeShapeType="1"/>
          </p:cNvSpPr>
          <p:nvPr/>
        </p:nvSpPr>
        <p:spPr bwMode="auto">
          <a:xfrm>
            <a:off x="5395913" y="5181600"/>
            <a:ext cx="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696" name="Text Box 19"/>
          <p:cNvSpPr txBox="1">
            <a:spLocks noChangeArrowheads="1"/>
          </p:cNvSpPr>
          <p:nvPr/>
        </p:nvSpPr>
        <p:spPr bwMode="auto">
          <a:xfrm>
            <a:off x="2655888" y="5284788"/>
            <a:ext cx="1555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Reservation </a:t>
            </a:r>
          </a:p>
          <a:p>
            <a:pPr algn="ctr">
              <a:spcBef>
                <a:spcPct val="0"/>
              </a:spcBef>
              <a:buClrTx/>
              <a:buSzTx/>
              <a:buFontTx/>
              <a:buNone/>
            </a:pPr>
            <a:r>
              <a:rPr lang="en-US" altLang="zh-CN" sz="1800" b="1">
                <a:latin typeface="Arial" panose="030F0702030302020204" pitchFamily="66" charset="0"/>
              </a:rPr>
              <a:t>Stations</a:t>
            </a:r>
          </a:p>
        </p:txBody>
      </p:sp>
      <p:sp>
        <p:nvSpPr>
          <p:cNvPr id="71697" name="Line 20"/>
          <p:cNvSpPr>
            <a:spLocks noChangeShapeType="1"/>
          </p:cNvSpPr>
          <p:nvPr/>
        </p:nvSpPr>
        <p:spPr bwMode="auto">
          <a:xfrm flipV="1">
            <a:off x="2514600" y="5257800"/>
            <a:ext cx="0" cy="12192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698" name="Line 21"/>
          <p:cNvSpPr>
            <a:spLocks noChangeShapeType="1"/>
          </p:cNvSpPr>
          <p:nvPr/>
        </p:nvSpPr>
        <p:spPr bwMode="auto">
          <a:xfrm flipV="1">
            <a:off x="5867400" y="5181600"/>
            <a:ext cx="0" cy="12954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699" name="Text Box 22"/>
          <p:cNvSpPr txBox="1">
            <a:spLocks noChangeArrowheads="1"/>
          </p:cNvSpPr>
          <p:nvPr/>
        </p:nvSpPr>
        <p:spPr bwMode="auto">
          <a:xfrm>
            <a:off x="228600" y="914400"/>
            <a:ext cx="8794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FP Op</a:t>
            </a:r>
          </a:p>
          <a:p>
            <a:pPr algn="ctr">
              <a:spcBef>
                <a:spcPct val="0"/>
              </a:spcBef>
              <a:buClrTx/>
              <a:buSzTx/>
              <a:buFontTx/>
              <a:buNone/>
            </a:pPr>
            <a:r>
              <a:rPr lang="en-US" altLang="zh-CN" sz="1800" b="1">
                <a:latin typeface="Arial" panose="030F0702030302020204" pitchFamily="66" charset="0"/>
              </a:rPr>
              <a:t>Queue</a:t>
            </a:r>
          </a:p>
        </p:txBody>
      </p:sp>
      <p:grpSp>
        <p:nvGrpSpPr>
          <p:cNvPr id="71700" name="Group 23"/>
          <p:cNvGrpSpPr>
            <a:grpSpLocks/>
          </p:cNvGrpSpPr>
          <p:nvPr/>
        </p:nvGrpSpPr>
        <p:grpSpPr bwMode="auto">
          <a:xfrm>
            <a:off x="3505200" y="3505200"/>
            <a:ext cx="2209800" cy="812800"/>
            <a:chOff x="3456" y="1200"/>
            <a:chExt cx="1392" cy="512"/>
          </a:xfrm>
        </p:grpSpPr>
        <p:sp>
          <p:nvSpPr>
            <p:cNvPr id="71773" name="Rectangle 24"/>
            <p:cNvSpPr>
              <a:spLocks noChangeArrowheads="1"/>
            </p:cNvSpPr>
            <p:nvPr/>
          </p:nvSpPr>
          <p:spPr bwMode="auto">
            <a:xfrm>
              <a:off x="3456" y="1200"/>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71774" name="Rectangle 25"/>
            <p:cNvSpPr>
              <a:spLocks noChangeArrowheads="1"/>
            </p:cNvSpPr>
            <p:nvPr/>
          </p:nvSpPr>
          <p:spPr bwMode="auto">
            <a:xfrm>
              <a:off x="3456" y="1328"/>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71775" name="Rectangle 26"/>
            <p:cNvSpPr>
              <a:spLocks noChangeArrowheads="1"/>
            </p:cNvSpPr>
            <p:nvPr/>
          </p:nvSpPr>
          <p:spPr bwMode="auto">
            <a:xfrm>
              <a:off x="3456" y="1456"/>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71776" name="Rectangle 27"/>
            <p:cNvSpPr>
              <a:spLocks noChangeArrowheads="1"/>
            </p:cNvSpPr>
            <p:nvPr/>
          </p:nvSpPr>
          <p:spPr bwMode="auto">
            <a:xfrm>
              <a:off x="3456" y="1584"/>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sp>
        <p:nvSpPr>
          <p:cNvPr id="71701" name="Freeform 28"/>
          <p:cNvSpPr>
            <a:spLocks/>
          </p:cNvSpPr>
          <p:nvPr/>
        </p:nvSpPr>
        <p:spPr bwMode="auto">
          <a:xfrm>
            <a:off x="4953000" y="3276600"/>
            <a:ext cx="2057400" cy="533400"/>
          </a:xfrm>
          <a:custGeom>
            <a:avLst/>
            <a:gdLst>
              <a:gd name="T0" fmla="*/ 0 w 1296"/>
              <a:gd name="T1" fmla="*/ 0 h 480"/>
              <a:gd name="T2" fmla="*/ 2147483646 w 1296"/>
              <a:gd name="T3" fmla="*/ 0 h 480"/>
              <a:gd name="T4" fmla="*/ 2147483646 w 1296"/>
              <a:gd name="T5" fmla="*/ 2147483646 h 480"/>
              <a:gd name="T6" fmla="*/ 0 60000 65536"/>
              <a:gd name="T7" fmla="*/ 0 60000 65536"/>
              <a:gd name="T8" fmla="*/ 0 60000 65536"/>
              <a:gd name="T9" fmla="*/ 0 w 1296"/>
              <a:gd name="T10" fmla="*/ 0 h 480"/>
              <a:gd name="T11" fmla="*/ 1296 w 1296"/>
              <a:gd name="T12" fmla="*/ 480 h 480"/>
            </a:gdLst>
            <a:ahLst/>
            <a:cxnLst>
              <a:cxn ang="T6">
                <a:pos x="T0" y="T1"/>
              </a:cxn>
              <a:cxn ang="T7">
                <a:pos x="T2" y="T3"/>
              </a:cxn>
              <a:cxn ang="T8">
                <a:pos x="T4" y="T5"/>
              </a:cxn>
            </a:cxnLst>
            <a:rect l="T9" t="T10" r="T11" b="T12"/>
            <a:pathLst>
              <a:path w="1296" h="480">
                <a:moveTo>
                  <a:pt x="0" y="0"/>
                </a:moveTo>
                <a:lnTo>
                  <a:pt x="1296" y="0"/>
                </a:lnTo>
                <a:lnTo>
                  <a:pt x="1296" y="480"/>
                </a:lnTo>
              </a:path>
            </a:pathLst>
          </a:custGeom>
          <a:noFill/>
          <a:ln w="76200">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1702" name="Text Box 29"/>
          <p:cNvSpPr txBox="1">
            <a:spLocks noChangeArrowheads="1"/>
          </p:cNvSpPr>
          <p:nvPr/>
        </p:nvSpPr>
        <p:spPr bwMode="auto">
          <a:xfrm>
            <a:off x="7391400" y="990600"/>
            <a:ext cx="660400" cy="219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lnSpc>
                <a:spcPct val="90000"/>
              </a:lnSpc>
              <a:spcBef>
                <a:spcPct val="0"/>
              </a:spcBef>
              <a:buClrTx/>
              <a:buSzTx/>
              <a:buFontTx/>
              <a:buNone/>
            </a:pPr>
            <a:r>
              <a:rPr lang="en-US" altLang="zh-CN" sz="1400" b="1">
                <a:solidFill>
                  <a:srgbClr val="FF0000"/>
                </a:solidFill>
                <a:latin typeface="Arial" panose="030F0702030302020204" pitchFamily="66" charset="0"/>
              </a:rPr>
              <a:t>ROB7</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ROB6</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ROB5</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ROB4</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ROB3</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ROB2</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ROB1</a:t>
            </a:r>
          </a:p>
        </p:txBody>
      </p:sp>
      <p:grpSp>
        <p:nvGrpSpPr>
          <p:cNvPr id="71703" name="Group 30"/>
          <p:cNvGrpSpPr>
            <a:grpSpLocks/>
          </p:cNvGrpSpPr>
          <p:nvPr/>
        </p:nvGrpSpPr>
        <p:grpSpPr bwMode="auto">
          <a:xfrm>
            <a:off x="3505200" y="990600"/>
            <a:ext cx="3886200" cy="2133600"/>
            <a:chOff x="2208" y="624"/>
            <a:chExt cx="2448" cy="1344"/>
          </a:xfrm>
        </p:grpSpPr>
        <p:grpSp>
          <p:nvGrpSpPr>
            <p:cNvPr id="71744" name="Group 31"/>
            <p:cNvGrpSpPr>
              <a:grpSpLocks/>
            </p:cNvGrpSpPr>
            <p:nvPr/>
          </p:nvGrpSpPr>
          <p:grpSpPr bwMode="auto">
            <a:xfrm>
              <a:off x="2208" y="624"/>
              <a:ext cx="2448" cy="768"/>
              <a:chOff x="2208" y="576"/>
              <a:chExt cx="2448" cy="768"/>
            </a:xfrm>
          </p:grpSpPr>
          <p:sp>
            <p:nvSpPr>
              <p:cNvPr id="71757" name="Rectangle 32"/>
              <p:cNvSpPr>
                <a:spLocks noChangeArrowheads="1"/>
              </p:cNvSpPr>
              <p:nvPr/>
            </p:nvSpPr>
            <p:spPr bwMode="auto">
              <a:xfrm>
                <a:off x="2208" y="576"/>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71758" name="Rectangle 33"/>
              <p:cNvSpPr>
                <a:spLocks noChangeArrowheads="1"/>
              </p:cNvSpPr>
              <p:nvPr/>
            </p:nvSpPr>
            <p:spPr bwMode="auto">
              <a:xfrm>
                <a:off x="2208" y="768"/>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71759" name="Rectangle 34"/>
              <p:cNvSpPr>
                <a:spLocks noChangeArrowheads="1"/>
              </p:cNvSpPr>
              <p:nvPr/>
            </p:nvSpPr>
            <p:spPr bwMode="auto">
              <a:xfrm>
                <a:off x="2448" y="576"/>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71760" name="Rectangle 35"/>
              <p:cNvSpPr>
                <a:spLocks noChangeArrowheads="1"/>
              </p:cNvSpPr>
              <p:nvPr/>
            </p:nvSpPr>
            <p:spPr bwMode="auto">
              <a:xfrm>
                <a:off x="2448" y="768"/>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71761" name="Rectangle 36"/>
              <p:cNvSpPr>
                <a:spLocks noChangeArrowheads="1"/>
              </p:cNvSpPr>
              <p:nvPr/>
            </p:nvSpPr>
            <p:spPr bwMode="auto">
              <a:xfrm>
                <a:off x="3072" y="576"/>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800" b="1">
                  <a:latin typeface="Courier New" panose="02070309020205020404" pitchFamily="49" charset="0"/>
                </a:endParaRPr>
              </a:p>
            </p:txBody>
          </p:sp>
          <p:sp>
            <p:nvSpPr>
              <p:cNvPr id="71762" name="Rectangle 37"/>
              <p:cNvSpPr>
                <a:spLocks noChangeArrowheads="1"/>
              </p:cNvSpPr>
              <p:nvPr/>
            </p:nvSpPr>
            <p:spPr bwMode="auto">
              <a:xfrm>
                <a:off x="3072" y="768"/>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800" b="1">
                  <a:latin typeface="Courier New" panose="02070309020205020404" pitchFamily="49" charset="0"/>
                </a:endParaRPr>
              </a:p>
            </p:txBody>
          </p:sp>
          <p:sp>
            <p:nvSpPr>
              <p:cNvPr id="71763" name="Rectangle 38"/>
              <p:cNvSpPr>
                <a:spLocks noChangeArrowheads="1"/>
              </p:cNvSpPr>
              <p:nvPr/>
            </p:nvSpPr>
            <p:spPr bwMode="auto">
              <a:xfrm>
                <a:off x="4416" y="576"/>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71764" name="Rectangle 39"/>
              <p:cNvSpPr>
                <a:spLocks noChangeArrowheads="1"/>
              </p:cNvSpPr>
              <p:nvPr/>
            </p:nvSpPr>
            <p:spPr bwMode="auto">
              <a:xfrm>
                <a:off x="4416" y="768"/>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71765" name="Rectangle 40"/>
              <p:cNvSpPr>
                <a:spLocks noChangeArrowheads="1"/>
              </p:cNvSpPr>
              <p:nvPr/>
            </p:nvSpPr>
            <p:spPr bwMode="auto">
              <a:xfrm>
                <a:off x="2208" y="960"/>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71766" name="Rectangle 41"/>
              <p:cNvSpPr>
                <a:spLocks noChangeArrowheads="1"/>
              </p:cNvSpPr>
              <p:nvPr/>
            </p:nvSpPr>
            <p:spPr bwMode="auto">
              <a:xfrm>
                <a:off x="2448" y="960"/>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71767" name="Rectangle 42"/>
              <p:cNvSpPr>
                <a:spLocks noChangeArrowheads="1"/>
              </p:cNvSpPr>
              <p:nvPr/>
            </p:nvSpPr>
            <p:spPr bwMode="auto">
              <a:xfrm>
                <a:off x="3072" y="960"/>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800" b="1">
                  <a:latin typeface="Courier New" panose="02070309020205020404" pitchFamily="49" charset="0"/>
                </a:endParaRPr>
              </a:p>
            </p:txBody>
          </p:sp>
          <p:sp>
            <p:nvSpPr>
              <p:cNvPr id="71768" name="Rectangle 43"/>
              <p:cNvSpPr>
                <a:spLocks noChangeArrowheads="1"/>
              </p:cNvSpPr>
              <p:nvPr/>
            </p:nvSpPr>
            <p:spPr bwMode="auto">
              <a:xfrm>
                <a:off x="4416" y="960"/>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71769" name="Rectangle 44"/>
              <p:cNvSpPr>
                <a:spLocks noChangeArrowheads="1"/>
              </p:cNvSpPr>
              <p:nvPr/>
            </p:nvSpPr>
            <p:spPr bwMode="auto">
              <a:xfrm>
                <a:off x="2208" y="1152"/>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71770" name="Rectangle 45"/>
              <p:cNvSpPr>
                <a:spLocks noChangeArrowheads="1"/>
              </p:cNvSpPr>
              <p:nvPr/>
            </p:nvSpPr>
            <p:spPr bwMode="auto">
              <a:xfrm>
                <a:off x="2448" y="1152"/>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71771" name="Rectangle 46"/>
              <p:cNvSpPr>
                <a:spLocks noChangeArrowheads="1"/>
              </p:cNvSpPr>
              <p:nvPr/>
            </p:nvSpPr>
            <p:spPr bwMode="auto">
              <a:xfrm>
                <a:off x="3072" y="1152"/>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800" b="1">
                  <a:latin typeface="Courier New" panose="02070309020205020404" pitchFamily="49" charset="0"/>
                </a:endParaRPr>
              </a:p>
            </p:txBody>
          </p:sp>
          <p:sp>
            <p:nvSpPr>
              <p:cNvPr id="71772" name="Rectangle 47"/>
              <p:cNvSpPr>
                <a:spLocks noChangeArrowheads="1"/>
              </p:cNvSpPr>
              <p:nvPr/>
            </p:nvSpPr>
            <p:spPr bwMode="auto">
              <a:xfrm>
                <a:off x="4416" y="1152"/>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grpSp>
        <p:sp>
          <p:nvSpPr>
            <p:cNvPr id="71745" name="Rectangle 48"/>
            <p:cNvSpPr>
              <a:spLocks noChangeArrowheads="1"/>
            </p:cNvSpPr>
            <p:nvPr/>
          </p:nvSpPr>
          <p:spPr bwMode="auto">
            <a:xfrm>
              <a:off x="2208" y="1392"/>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71746" name="Rectangle 49"/>
            <p:cNvSpPr>
              <a:spLocks noChangeArrowheads="1"/>
            </p:cNvSpPr>
            <p:nvPr/>
          </p:nvSpPr>
          <p:spPr bwMode="auto">
            <a:xfrm>
              <a:off x="2208" y="1584"/>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F10</a:t>
              </a:r>
            </a:p>
          </p:txBody>
        </p:sp>
        <p:sp>
          <p:nvSpPr>
            <p:cNvPr id="71747" name="Rectangle 50"/>
            <p:cNvSpPr>
              <a:spLocks noChangeArrowheads="1"/>
            </p:cNvSpPr>
            <p:nvPr/>
          </p:nvSpPr>
          <p:spPr bwMode="auto">
            <a:xfrm>
              <a:off x="2208" y="1776"/>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a:t>
              </a:r>
            </a:p>
          </p:txBody>
        </p:sp>
        <p:sp>
          <p:nvSpPr>
            <p:cNvPr id="71748" name="Rectangle 51"/>
            <p:cNvSpPr>
              <a:spLocks noChangeArrowheads="1"/>
            </p:cNvSpPr>
            <p:nvPr/>
          </p:nvSpPr>
          <p:spPr bwMode="auto">
            <a:xfrm>
              <a:off x="2448" y="1392"/>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71749" name="Rectangle 52"/>
            <p:cNvSpPr>
              <a:spLocks noChangeArrowheads="1"/>
            </p:cNvSpPr>
            <p:nvPr/>
          </p:nvSpPr>
          <p:spPr bwMode="auto">
            <a:xfrm>
              <a:off x="2448" y="1584"/>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71750" name="Rectangle 53"/>
            <p:cNvSpPr>
              <a:spLocks noChangeArrowheads="1"/>
            </p:cNvSpPr>
            <p:nvPr/>
          </p:nvSpPr>
          <p:spPr bwMode="auto">
            <a:xfrm>
              <a:off x="2448" y="1776"/>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71751" name="Rectangle 54"/>
            <p:cNvSpPr>
              <a:spLocks noChangeArrowheads="1"/>
            </p:cNvSpPr>
            <p:nvPr/>
          </p:nvSpPr>
          <p:spPr bwMode="auto">
            <a:xfrm>
              <a:off x="3072" y="1392"/>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800" b="1">
                <a:latin typeface="Courier New" panose="02070309020205020404" pitchFamily="49" charset="0"/>
              </a:endParaRPr>
            </a:p>
          </p:txBody>
        </p:sp>
        <p:sp>
          <p:nvSpPr>
            <p:cNvPr id="71752" name="Rectangle 55"/>
            <p:cNvSpPr>
              <a:spLocks noChangeArrowheads="1"/>
            </p:cNvSpPr>
            <p:nvPr/>
          </p:nvSpPr>
          <p:spPr bwMode="auto">
            <a:xfrm>
              <a:off x="3072" y="1584"/>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70309020205020404" pitchFamily="49" charset="0"/>
                </a:rPr>
                <a:t>ADDD F10,F4,F0</a:t>
              </a:r>
            </a:p>
          </p:txBody>
        </p:sp>
        <p:sp>
          <p:nvSpPr>
            <p:cNvPr id="71753" name="Rectangle 56"/>
            <p:cNvSpPr>
              <a:spLocks noChangeArrowheads="1"/>
            </p:cNvSpPr>
            <p:nvPr/>
          </p:nvSpPr>
          <p:spPr bwMode="auto">
            <a:xfrm>
              <a:off x="3072" y="1776"/>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B0604020202020204" pitchFamily="34" charset="0"/>
                </a:rPr>
                <a:t>ST R5,0(R2)</a:t>
              </a:r>
            </a:p>
          </p:txBody>
        </p:sp>
        <p:sp>
          <p:nvSpPr>
            <p:cNvPr id="71754" name="Rectangle 57"/>
            <p:cNvSpPr>
              <a:spLocks noChangeArrowheads="1"/>
            </p:cNvSpPr>
            <p:nvPr/>
          </p:nvSpPr>
          <p:spPr bwMode="auto">
            <a:xfrm>
              <a:off x="4416" y="1392"/>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71755" name="Rectangle 58"/>
            <p:cNvSpPr>
              <a:spLocks noChangeArrowheads="1"/>
            </p:cNvSpPr>
            <p:nvPr/>
          </p:nvSpPr>
          <p:spPr bwMode="auto">
            <a:xfrm>
              <a:off x="4416" y="1584"/>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N</a:t>
              </a:r>
            </a:p>
          </p:txBody>
        </p:sp>
        <p:sp>
          <p:nvSpPr>
            <p:cNvPr id="71756" name="Rectangle 59"/>
            <p:cNvSpPr>
              <a:spLocks noChangeArrowheads="1"/>
            </p:cNvSpPr>
            <p:nvPr/>
          </p:nvSpPr>
          <p:spPr bwMode="auto">
            <a:xfrm>
              <a:off x="4416" y="1776"/>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N</a:t>
              </a:r>
            </a:p>
          </p:txBody>
        </p:sp>
      </p:grpSp>
      <p:sp>
        <p:nvSpPr>
          <p:cNvPr id="71704" name="Line 60"/>
          <p:cNvSpPr>
            <a:spLocks noChangeShapeType="1"/>
          </p:cNvSpPr>
          <p:nvPr/>
        </p:nvSpPr>
        <p:spPr bwMode="auto">
          <a:xfrm>
            <a:off x="4953000" y="3124200"/>
            <a:ext cx="0" cy="3810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05" name="Text Box 61"/>
          <p:cNvSpPr txBox="1">
            <a:spLocks noChangeArrowheads="1"/>
          </p:cNvSpPr>
          <p:nvPr/>
        </p:nvSpPr>
        <p:spPr bwMode="auto">
          <a:xfrm>
            <a:off x="6858000" y="609600"/>
            <a:ext cx="8461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Done?</a:t>
            </a:r>
          </a:p>
        </p:txBody>
      </p:sp>
      <p:sp>
        <p:nvSpPr>
          <p:cNvPr id="71706" name="Freeform 62"/>
          <p:cNvSpPr>
            <a:spLocks/>
          </p:cNvSpPr>
          <p:nvPr/>
        </p:nvSpPr>
        <p:spPr bwMode="auto">
          <a:xfrm>
            <a:off x="7467600" y="2209800"/>
            <a:ext cx="609600" cy="4267200"/>
          </a:xfrm>
          <a:custGeom>
            <a:avLst/>
            <a:gdLst>
              <a:gd name="T0" fmla="*/ 2147483646 w 576"/>
              <a:gd name="T1" fmla="*/ 2147483646 h 2832"/>
              <a:gd name="T2" fmla="*/ 2147483646 w 576"/>
              <a:gd name="T3" fmla="*/ 0 h 2832"/>
              <a:gd name="T4" fmla="*/ 0 w 576"/>
              <a:gd name="T5" fmla="*/ 0 h 2832"/>
              <a:gd name="T6" fmla="*/ 0 60000 65536"/>
              <a:gd name="T7" fmla="*/ 0 60000 65536"/>
              <a:gd name="T8" fmla="*/ 0 60000 65536"/>
              <a:gd name="T9" fmla="*/ 0 w 576"/>
              <a:gd name="T10" fmla="*/ 0 h 2832"/>
              <a:gd name="T11" fmla="*/ 576 w 576"/>
              <a:gd name="T12" fmla="*/ 2832 h 2832"/>
            </a:gdLst>
            <a:ahLst/>
            <a:cxnLst>
              <a:cxn ang="T6">
                <a:pos x="T0" y="T1"/>
              </a:cxn>
              <a:cxn ang="T7">
                <a:pos x="T2" y="T3"/>
              </a:cxn>
              <a:cxn ang="T8">
                <a:pos x="T4" y="T5"/>
              </a:cxn>
            </a:cxnLst>
            <a:rect l="T9" t="T10" r="T11" b="T12"/>
            <a:pathLst>
              <a:path w="576" h="2832">
                <a:moveTo>
                  <a:pt x="576" y="2832"/>
                </a:moveTo>
                <a:lnTo>
                  <a:pt x="576" y="0"/>
                </a:lnTo>
                <a:lnTo>
                  <a:pt x="0" y="0"/>
                </a:lnTo>
              </a:path>
            </a:pathLst>
          </a:custGeom>
          <a:noFill/>
          <a:ln w="76200">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1707" name="Line 63"/>
          <p:cNvSpPr>
            <a:spLocks noChangeShapeType="1"/>
          </p:cNvSpPr>
          <p:nvPr/>
        </p:nvSpPr>
        <p:spPr bwMode="auto">
          <a:xfrm flipH="1">
            <a:off x="4953000" y="6096000"/>
            <a:ext cx="0" cy="4572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08" name="Line 64"/>
          <p:cNvSpPr>
            <a:spLocks noChangeShapeType="1"/>
          </p:cNvSpPr>
          <p:nvPr/>
        </p:nvSpPr>
        <p:spPr bwMode="auto">
          <a:xfrm flipH="1">
            <a:off x="1716088" y="6091238"/>
            <a:ext cx="7937" cy="401637"/>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09" name="Text Box 65"/>
          <p:cNvSpPr txBox="1">
            <a:spLocks noChangeArrowheads="1"/>
          </p:cNvSpPr>
          <p:nvPr/>
        </p:nvSpPr>
        <p:spPr bwMode="auto">
          <a:xfrm>
            <a:off x="130175" y="4283075"/>
            <a:ext cx="696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Dest</a:t>
            </a:r>
          </a:p>
        </p:txBody>
      </p:sp>
      <p:sp>
        <p:nvSpPr>
          <p:cNvPr id="71710" name="Text Box 66"/>
          <p:cNvSpPr txBox="1">
            <a:spLocks noChangeArrowheads="1"/>
          </p:cNvSpPr>
          <p:nvPr/>
        </p:nvSpPr>
        <p:spPr bwMode="auto">
          <a:xfrm>
            <a:off x="3352800" y="4419600"/>
            <a:ext cx="696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Dest</a:t>
            </a:r>
          </a:p>
        </p:txBody>
      </p:sp>
      <p:sp>
        <p:nvSpPr>
          <p:cNvPr id="71711" name="AutoShape 67"/>
          <p:cNvSpPr>
            <a:spLocks noChangeArrowheads="1"/>
          </p:cNvSpPr>
          <p:nvPr/>
        </p:nvSpPr>
        <p:spPr bwMode="auto">
          <a:xfrm flipV="1">
            <a:off x="8426450" y="1371600"/>
            <a:ext cx="457200" cy="1143000"/>
          </a:xfrm>
          <a:prstGeom prst="upArrow">
            <a:avLst>
              <a:gd name="adj1" fmla="val 50000"/>
              <a:gd name="adj2" fmla="val 62500"/>
            </a:avLst>
          </a:prstGeom>
          <a:solidFill>
            <a:schemeClr val="accent2"/>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71712" name="Text Box 68"/>
          <p:cNvSpPr txBox="1">
            <a:spLocks noChangeArrowheads="1"/>
          </p:cNvSpPr>
          <p:nvPr/>
        </p:nvSpPr>
        <p:spPr bwMode="auto">
          <a:xfrm>
            <a:off x="8199438" y="2590800"/>
            <a:ext cx="9112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Oldest</a:t>
            </a:r>
          </a:p>
        </p:txBody>
      </p:sp>
      <p:sp>
        <p:nvSpPr>
          <p:cNvPr id="71713" name="Text Box 69"/>
          <p:cNvSpPr txBox="1">
            <a:spLocks noChangeArrowheads="1"/>
          </p:cNvSpPr>
          <p:nvPr/>
        </p:nvSpPr>
        <p:spPr bwMode="auto">
          <a:xfrm>
            <a:off x="8153400" y="990600"/>
            <a:ext cx="1003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Newest</a:t>
            </a:r>
          </a:p>
        </p:txBody>
      </p:sp>
      <p:grpSp>
        <p:nvGrpSpPr>
          <p:cNvPr id="71714" name="Group 70"/>
          <p:cNvGrpSpPr>
            <a:grpSpLocks/>
          </p:cNvGrpSpPr>
          <p:nvPr/>
        </p:nvGrpSpPr>
        <p:grpSpPr bwMode="auto">
          <a:xfrm rot="-5400000">
            <a:off x="1295400" y="560388"/>
            <a:ext cx="914400" cy="1219200"/>
            <a:chOff x="1872" y="1584"/>
            <a:chExt cx="576" cy="864"/>
          </a:xfrm>
        </p:grpSpPr>
        <p:sp>
          <p:nvSpPr>
            <p:cNvPr id="71738" name="Rectangle 71"/>
            <p:cNvSpPr>
              <a:spLocks noChangeArrowheads="1"/>
            </p:cNvSpPr>
            <p:nvPr/>
          </p:nvSpPr>
          <p:spPr bwMode="auto">
            <a:xfrm>
              <a:off x="1872" y="1584"/>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71739" name="Rectangle 72"/>
            <p:cNvSpPr>
              <a:spLocks noChangeArrowheads="1"/>
            </p:cNvSpPr>
            <p:nvPr/>
          </p:nvSpPr>
          <p:spPr bwMode="auto">
            <a:xfrm>
              <a:off x="1872" y="1728"/>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71740" name="Rectangle 73"/>
            <p:cNvSpPr>
              <a:spLocks noChangeArrowheads="1"/>
            </p:cNvSpPr>
            <p:nvPr/>
          </p:nvSpPr>
          <p:spPr bwMode="auto">
            <a:xfrm>
              <a:off x="1872" y="1872"/>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71741" name="Rectangle 74"/>
            <p:cNvSpPr>
              <a:spLocks noChangeArrowheads="1"/>
            </p:cNvSpPr>
            <p:nvPr/>
          </p:nvSpPr>
          <p:spPr bwMode="auto">
            <a:xfrm>
              <a:off x="1872" y="2016"/>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71742" name="Rectangle 75"/>
            <p:cNvSpPr>
              <a:spLocks noChangeArrowheads="1"/>
            </p:cNvSpPr>
            <p:nvPr/>
          </p:nvSpPr>
          <p:spPr bwMode="auto">
            <a:xfrm>
              <a:off x="1872" y="2160"/>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71743" name="Rectangle 76"/>
            <p:cNvSpPr>
              <a:spLocks noChangeArrowheads="1"/>
            </p:cNvSpPr>
            <p:nvPr/>
          </p:nvSpPr>
          <p:spPr bwMode="auto">
            <a:xfrm>
              <a:off x="1872" y="2304"/>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sp>
        <p:nvSpPr>
          <p:cNvPr id="71715" name="Text Box 77"/>
          <p:cNvSpPr txBox="1">
            <a:spLocks noChangeArrowheads="1"/>
          </p:cNvSpPr>
          <p:nvPr/>
        </p:nvSpPr>
        <p:spPr bwMode="auto">
          <a:xfrm>
            <a:off x="6559550" y="4384675"/>
            <a:ext cx="104933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from </a:t>
            </a:r>
          </a:p>
          <a:p>
            <a:pPr algn="ctr">
              <a:lnSpc>
                <a:spcPct val="70000"/>
              </a:lnSpc>
              <a:spcBef>
                <a:spcPct val="0"/>
              </a:spcBef>
              <a:buClrTx/>
              <a:buSzTx/>
              <a:buFontTx/>
              <a:buNone/>
            </a:pPr>
            <a:r>
              <a:rPr lang="en-US" altLang="zh-CN" sz="1800" b="1">
                <a:latin typeface="Arial" panose="030F0702030302020204" pitchFamily="66" charset="0"/>
              </a:rPr>
              <a:t>Memory</a:t>
            </a:r>
          </a:p>
        </p:txBody>
      </p:sp>
      <p:sp>
        <p:nvSpPr>
          <p:cNvPr id="71716" name="Line 78"/>
          <p:cNvSpPr>
            <a:spLocks noChangeShapeType="1"/>
          </p:cNvSpPr>
          <p:nvPr/>
        </p:nvSpPr>
        <p:spPr bwMode="auto">
          <a:xfrm>
            <a:off x="7010400" y="4953000"/>
            <a:ext cx="0" cy="3810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71717" name="Group 79"/>
          <p:cNvGrpSpPr>
            <a:grpSpLocks/>
          </p:cNvGrpSpPr>
          <p:nvPr/>
        </p:nvGrpSpPr>
        <p:grpSpPr bwMode="auto">
          <a:xfrm>
            <a:off x="6400800" y="5334000"/>
            <a:ext cx="1066800" cy="762000"/>
            <a:chOff x="4320" y="3360"/>
            <a:chExt cx="576" cy="480"/>
          </a:xfrm>
        </p:grpSpPr>
        <p:sp>
          <p:nvSpPr>
            <p:cNvPr id="71734" name="Rectangle 80"/>
            <p:cNvSpPr>
              <a:spLocks noChangeArrowheads="1"/>
            </p:cNvSpPr>
            <p:nvPr/>
          </p:nvSpPr>
          <p:spPr bwMode="auto">
            <a:xfrm>
              <a:off x="4320" y="3360"/>
              <a:ext cx="576" cy="16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800" b="1">
                <a:latin typeface="Courier New" panose="02070309020205020404" pitchFamily="49" charset="0"/>
              </a:endParaRPr>
            </a:p>
          </p:txBody>
        </p:sp>
        <p:sp>
          <p:nvSpPr>
            <p:cNvPr id="71735" name="Rectangle 81"/>
            <p:cNvSpPr>
              <a:spLocks noChangeArrowheads="1"/>
            </p:cNvSpPr>
            <p:nvPr/>
          </p:nvSpPr>
          <p:spPr bwMode="auto">
            <a:xfrm>
              <a:off x="4320" y="3520"/>
              <a:ext cx="576" cy="16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71736" name="Rectangle 82"/>
            <p:cNvSpPr>
              <a:spLocks noChangeArrowheads="1"/>
            </p:cNvSpPr>
            <p:nvPr/>
          </p:nvSpPr>
          <p:spPr bwMode="auto">
            <a:xfrm>
              <a:off x="4320" y="3680"/>
              <a:ext cx="576" cy="16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71737" name="Line 83"/>
            <p:cNvSpPr>
              <a:spLocks noChangeShapeType="1"/>
            </p:cNvSpPr>
            <p:nvPr/>
          </p:nvSpPr>
          <p:spPr bwMode="auto">
            <a:xfrm>
              <a:off x="4512" y="3360"/>
              <a:ext cx="0"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1718" name="Text Box 84"/>
          <p:cNvSpPr txBox="1">
            <a:spLocks noChangeArrowheads="1"/>
          </p:cNvSpPr>
          <p:nvPr/>
        </p:nvSpPr>
        <p:spPr bwMode="auto">
          <a:xfrm>
            <a:off x="6248400" y="5029200"/>
            <a:ext cx="696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Dest</a:t>
            </a:r>
          </a:p>
        </p:txBody>
      </p:sp>
      <p:sp>
        <p:nvSpPr>
          <p:cNvPr id="71719" name="Text Box 85"/>
          <p:cNvSpPr txBox="1">
            <a:spLocks noChangeArrowheads="1"/>
          </p:cNvSpPr>
          <p:nvPr/>
        </p:nvSpPr>
        <p:spPr bwMode="auto">
          <a:xfrm>
            <a:off x="533400" y="1905000"/>
            <a:ext cx="2841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800" b="1">
                <a:latin typeface="Arial" panose="030F0702030302020204" pitchFamily="66" charset="0"/>
              </a:rPr>
              <a:t>Reorder Buffer</a:t>
            </a:r>
            <a:endParaRPr lang="en-US" altLang="zh-CN" sz="1800" b="1">
              <a:latin typeface="Comic Sans MS" panose="030F0702030302020204" pitchFamily="66" charset="0"/>
            </a:endParaRPr>
          </a:p>
        </p:txBody>
      </p:sp>
      <p:sp>
        <p:nvSpPr>
          <p:cNvPr id="71720" name="Text Box 86"/>
          <p:cNvSpPr txBox="1">
            <a:spLocks noChangeArrowheads="1"/>
          </p:cNvSpPr>
          <p:nvPr/>
        </p:nvSpPr>
        <p:spPr bwMode="auto">
          <a:xfrm>
            <a:off x="1600200" y="3581400"/>
            <a:ext cx="17827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800" b="1">
                <a:latin typeface="Arial" panose="030F0702030302020204" pitchFamily="66" charset="0"/>
              </a:rPr>
              <a:t>Registers</a:t>
            </a:r>
          </a:p>
        </p:txBody>
      </p:sp>
      <p:sp>
        <p:nvSpPr>
          <p:cNvPr id="71721" name="Line 87"/>
          <p:cNvSpPr>
            <a:spLocks noChangeShapeType="1"/>
          </p:cNvSpPr>
          <p:nvPr/>
        </p:nvSpPr>
        <p:spPr bwMode="auto">
          <a:xfrm flipH="1">
            <a:off x="7010400" y="6096000"/>
            <a:ext cx="0" cy="3810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22" name="Line 88"/>
          <p:cNvSpPr>
            <a:spLocks noChangeShapeType="1"/>
          </p:cNvSpPr>
          <p:nvPr/>
        </p:nvSpPr>
        <p:spPr bwMode="auto">
          <a:xfrm>
            <a:off x="2362200" y="1143000"/>
            <a:ext cx="1143000"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71723" name="Group 89"/>
          <p:cNvGrpSpPr>
            <a:grpSpLocks/>
          </p:cNvGrpSpPr>
          <p:nvPr/>
        </p:nvGrpSpPr>
        <p:grpSpPr bwMode="auto">
          <a:xfrm>
            <a:off x="304800" y="2209800"/>
            <a:ext cx="8534400" cy="4343400"/>
            <a:chOff x="192" y="1392"/>
            <a:chExt cx="5376" cy="2736"/>
          </a:xfrm>
        </p:grpSpPr>
        <p:sp>
          <p:nvSpPr>
            <p:cNvPr id="71724" name="Line 90"/>
            <p:cNvSpPr>
              <a:spLocks noChangeShapeType="1"/>
            </p:cNvSpPr>
            <p:nvPr/>
          </p:nvSpPr>
          <p:spPr bwMode="auto">
            <a:xfrm>
              <a:off x="192" y="4080"/>
              <a:ext cx="5376" cy="0"/>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25" name="Line 91"/>
            <p:cNvSpPr>
              <a:spLocks noChangeShapeType="1"/>
            </p:cNvSpPr>
            <p:nvPr/>
          </p:nvSpPr>
          <p:spPr bwMode="auto">
            <a:xfrm flipV="1">
              <a:off x="1584" y="3312"/>
              <a:ext cx="0" cy="768"/>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26" name="Line 92"/>
            <p:cNvSpPr>
              <a:spLocks noChangeShapeType="1"/>
            </p:cNvSpPr>
            <p:nvPr/>
          </p:nvSpPr>
          <p:spPr bwMode="auto">
            <a:xfrm flipV="1">
              <a:off x="3696" y="3264"/>
              <a:ext cx="0" cy="816"/>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27" name="Freeform 93"/>
            <p:cNvSpPr>
              <a:spLocks/>
            </p:cNvSpPr>
            <p:nvPr/>
          </p:nvSpPr>
          <p:spPr bwMode="auto">
            <a:xfrm>
              <a:off x="3120" y="2064"/>
              <a:ext cx="1296" cy="336"/>
            </a:xfrm>
            <a:custGeom>
              <a:avLst/>
              <a:gdLst>
                <a:gd name="T0" fmla="*/ 0 w 1296"/>
                <a:gd name="T1" fmla="*/ 0 h 480"/>
                <a:gd name="T2" fmla="*/ 1296 w 1296"/>
                <a:gd name="T3" fmla="*/ 0 h 480"/>
                <a:gd name="T4" fmla="*/ 1296 w 1296"/>
                <a:gd name="T5" fmla="*/ 115 h 480"/>
                <a:gd name="T6" fmla="*/ 0 60000 65536"/>
                <a:gd name="T7" fmla="*/ 0 60000 65536"/>
                <a:gd name="T8" fmla="*/ 0 60000 65536"/>
                <a:gd name="T9" fmla="*/ 0 w 1296"/>
                <a:gd name="T10" fmla="*/ 0 h 480"/>
                <a:gd name="T11" fmla="*/ 1296 w 1296"/>
                <a:gd name="T12" fmla="*/ 480 h 480"/>
              </a:gdLst>
              <a:ahLst/>
              <a:cxnLst>
                <a:cxn ang="T6">
                  <a:pos x="T0" y="T1"/>
                </a:cxn>
                <a:cxn ang="T7">
                  <a:pos x="T2" y="T3"/>
                </a:cxn>
                <a:cxn ang="T8">
                  <a:pos x="T4" y="T5"/>
                </a:cxn>
              </a:cxnLst>
              <a:rect l="T9" t="T10" r="T11" b="T12"/>
              <a:pathLst>
                <a:path w="1296" h="480">
                  <a:moveTo>
                    <a:pt x="0" y="0"/>
                  </a:moveTo>
                  <a:lnTo>
                    <a:pt x="1296" y="0"/>
                  </a:lnTo>
                  <a:lnTo>
                    <a:pt x="1296" y="480"/>
                  </a:lnTo>
                </a:path>
              </a:pathLst>
            </a:custGeom>
            <a:noFill/>
            <a:ln w="762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1728" name="Line 94"/>
            <p:cNvSpPr>
              <a:spLocks noChangeShapeType="1"/>
            </p:cNvSpPr>
            <p:nvPr/>
          </p:nvSpPr>
          <p:spPr bwMode="auto">
            <a:xfrm>
              <a:off x="3120" y="1968"/>
              <a:ext cx="0" cy="240"/>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29" name="Freeform 95"/>
            <p:cNvSpPr>
              <a:spLocks/>
            </p:cNvSpPr>
            <p:nvPr/>
          </p:nvSpPr>
          <p:spPr bwMode="auto">
            <a:xfrm>
              <a:off x="4704" y="1392"/>
              <a:ext cx="384" cy="2688"/>
            </a:xfrm>
            <a:custGeom>
              <a:avLst/>
              <a:gdLst>
                <a:gd name="T0" fmla="*/ 114 w 576"/>
                <a:gd name="T1" fmla="*/ 2298 h 2832"/>
                <a:gd name="T2" fmla="*/ 114 w 576"/>
                <a:gd name="T3" fmla="*/ 0 h 2832"/>
                <a:gd name="T4" fmla="*/ 0 w 576"/>
                <a:gd name="T5" fmla="*/ 0 h 2832"/>
                <a:gd name="T6" fmla="*/ 0 60000 65536"/>
                <a:gd name="T7" fmla="*/ 0 60000 65536"/>
                <a:gd name="T8" fmla="*/ 0 60000 65536"/>
                <a:gd name="T9" fmla="*/ 0 w 576"/>
                <a:gd name="T10" fmla="*/ 0 h 2832"/>
                <a:gd name="T11" fmla="*/ 576 w 576"/>
                <a:gd name="T12" fmla="*/ 2832 h 2832"/>
              </a:gdLst>
              <a:ahLst/>
              <a:cxnLst>
                <a:cxn ang="T6">
                  <a:pos x="T0" y="T1"/>
                </a:cxn>
                <a:cxn ang="T7">
                  <a:pos x="T2" y="T3"/>
                </a:cxn>
                <a:cxn ang="T8">
                  <a:pos x="T4" y="T5"/>
                </a:cxn>
              </a:cxnLst>
              <a:rect l="T9" t="T10" r="T11" b="T12"/>
              <a:pathLst>
                <a:path w="576" h="2832">
                  <a:moveTo>
                    <a:pt x="576" y="2832"/>
                  </a:moveTo>
                  <a:lnTo>
                    <a:pt x="576" y="0"/>
                  </a:lnTo>
                  <a:lnTo>
                    <a:pt x="0" y="0"/>
                  </a:lnTo>
                </a:path>
              </a:pathLst>
            </a:custGeom>
            <a:noFill/>
            <a:ln w="762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1730" name="Line 96"/>
            <p:cNvSpPr>
              <a:spLocks noChangeShapeType="1"/>
            </p:cNvSpPr>
            <p:nvPr/>
          </p:nvSpPr>
          <p:spPr bwMode="auto">
            <a:xfrm flipH="1">
              <a:off x="3120" y="3840"/>
              <a:ext cx="0" cy="288"/>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31" name="Line 97"/>
            <p:cNvSpPr>
              <a:spLocks noChangeShapeType="1"/>
            </p:cNvSpPr>
            <p:nvPr/>
          </p:nvSpPr>
          <p:spPr bwMode="auto">
            <a:xfrm flipH="1">
              <a:off x="1081" y="3837"/>
              <a:ext cx="5" cy="253"/>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32" name="Line 98"/>
            <p:cNvSpPr>
              <a:spLocks noChangeShapeType="1"/>
            </p:cNvSpPr>
            <p:nvPr/>
          </p:nvSpPr>
          <p:spPr bwMode="auto">
            <a:xfrm>
              <a:off x="4416" y="3120"/>
              <a:ext cx="0" cy="240"/>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733" name="Line 99"/>
            <p:cNvSpPr>
              <a:spLocks noChangeShapeType="1"/>
            </p:cNvSpPr>
            <p:nvPr/>
          </p:nvSpPr>
          <p:spPr bwMode="auto">
            <a:xfrm flipH="1">
              <a:off x="4416" y="3840"/>
              <a:ext cx="0" cy="240"/>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Tree>
    <p:extLst>
      <p:ext uri="{BB962C8B-B14F-4D97-AF65-F5344CB8AC3E}">
        <p14:creationId xmlns:p14="http://schemas.microsoft.com/office/powerpoint/2010/main" val="248061488"/>
      </p:ext>
    </p:extLst>
  </p:cSld>
  <p:clrMapOvr>
    <a:masterClrMapping/>
  </p:clrMapOvr>
  <p:transition spd="slow">
    <p:pull dir="ru"/>
  </p:transition>
</p:sld>
</file>

<file path=ppt/slides/slide7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3730" name="Rectangle 10"/>
          <p:cNvSpPr>
            <a:spLocks noGrp="1" noRot="1" noChangeArrowheads="1"/>
          </p:cNvSpPr>
          <p:nvPr>
            <p:ph type="title"/>
          </p:nvPr>
        </p:nvSpPr>
        <p:spPr>
          <a:xfrm>
            <a:off x="1476375" y="0"/>
            <a:ext cx="6924675" cy="762000"/>
          </a:xfrm>
          <a:noFill/>
        </p:spPr>
        <p:txBody>
          <a:bodyPr lIns="90487" tIns="44450" rIns="90487" bIns="44450"/>
          <a:lstStyle/>
          <a:p>
            <a:pPr eaLnBrk="1" hangingPunct="1"/>
            <a:r>
              <a:rPr lang="en-US" altLang="zh-CN" sz="3600">
                <a:latin typeface="Arial"/>
              </a:rPr>
              <a:t>Tomasulo With Reorder buffer:</a:t>
            </a:r>
          </a:p>
        </p:txBody>
      </p:sp>
      <p:grpSp>
        <p:nvGrpSpPr>
          <p:cNvPr id="73731" name="Group 2"/>
          <p:cNvGrpSpPr>
            <a:grpSpLocks/>
          </p:cNvGrpSpPr>
          <p:nvPr/>
        </p:nvGrpSpPr>
        <p:grpSpPr bwMode="auto">
          <a:xfrm>
            <a:off x="3505200" y="4800600"/>
            <a:ext cx="2514600" cy="406400"/>
            <a:chOff x="2064" y="2928"/>
            <a:chExt cx="1584" cy="256"/>
          </a:xfrm>
        </p:grpSpPr>
        <p:sp>
          <p:nvSpPr>
            <p:cNvPr id="73825" name="Rectangle 3"/>
            <p:cNvSpPr>
              <a:spLocks noChangeArrowheads="1"/>
            </p:cNvSpPr>
            <p:nvPr/>
          </p:nvSpPr>
          <p:spPr bwMode="auto">
            <a:xfrm>
              <a:off x="2064" y="2928"/>
              <a:ext cx="1584"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70309020205020404" pitchFamily="49" charset="0"/>
                </a:rPr>
                <a:t>3</a:t>
              </a:r>
              <a:r>
                <a:rPr lang="en-US" altLang="zh-CN" sz="1800" b="1">
                  <a:latin typeface="Arial" panose="02070309020205020404" pitchFamily="49" charset="0"/>
                </a:rPr>
                <a:t> DIVD </a:t>
              </a:r>
              <a:r>
                <a:rPr lang="en-US" altLang="zh-CN" sz="1800" b="1">
                  <a:solidFill>
                    <a:srgbClr val="FF0000"/>
                  </a:solidFill>
                  <a:latin typeface="Arial" panose="02070309020205020404" pitchFamily="49" charset="0"/>
                </a:rPr>
                <a:t>ROB2</a:t>
              </a:r>
              <a:r>
                <a:rPr lang="en-US" altLang="zh-CN" sz="1800" b="1">
                  <a:latin typeface="Arial" panose="02070309020205020404" pitchFamily="49" charset="0"/>
                </a:rPr>
                <a:t>,R(F6)</a:t>
              </a:r>
            </a:p>
          </p:txBody>
        </p:sp>
        <p:sp>
          <p:nvSpPr>
            <p:cNvPr id="73826" name="Rectangle 4"/>
            <p:cNvSpPr>
              <a:spLocks noChangeArrowheads="1"/>
            </p:cNvSpPr>
            <p:nvPr/>
          </p:nvSpPr>
          <p:spPr bwMode="auto">
            <a:xfrm>
              <a:off x="2064" y="3056"/>
              <a:ext cx="1584"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73827" name="Rectangle 5"/>
            <p:cNvSpPr>
              <a:spLocks noChangeArrowheads="1"/>
            </p:cNvSpPr>
            <p:nvPr/>
          </p:nvSpPr>
          <p:spPr bwMode="auto">
            <a:xfrm>
              <a:off x="2283" y="2928"/>
              <a:ext cx="425"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sp>
        <p:nvSpPr>
          <p:cNvPr id="73732" name="Rectangle 6"/>
          <p:cNvSpPr>
            <a:spLocks noChangeArrowheads="1"/>
          </p:cNvSpPr>
          <p:nvPr/>
        </p:nvSpPr>
        <p:spPr bwMode="auto">
          <a:xfrm>
            <a:off x="304800" y="4648200"/>
            <a:ext cx="2590800" cy="2032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70309020205020404" pitchFamily="49" charset="0"/>
              </a:rPr>
              <a:t>2</a:t>
            </a:r>
            <a:r>
              <a:rPr lang="en-US" altLang="zh-CN" sz="1800" b="1">
                <a:latin typeface="Arial" panose="02070309020205020404" pitchFamily="49" charset="0"/>
              </a:rPr>
              <a:t> ADDD R(F4),</a:t>
            </a:r>
            <a:r>
              <a:rPr lang="en-US" altLang="zh-CN" sz="1600" b="1">
                <a:solidFill>
                  <a:srgbClr val="FF3300"/>
                </a:solidFill>
                <a:latin typeface="Arial" panose="020B0604020202020204" pitchFamily="34" charset="0"/>
              </a:rPr>
              <a:t>R(F0)</a:t>
            </a:r>
          </a:p>
        </p:txBody>
      </p:sp>
      <p:sp>
        <p:nvSpPr>
          <p:cNvPr id="73733" name="Rectangle 7"/>
          <p:cNvSpPr>
            <a:spLocks noChangeArrowheads="1"/>
          </p:cNvSpPr>
          <p:nvPr/>
        </p:nvSpPr>
        <p:spPr bwMode="auto">
          <a:xfrm>
            <a:off x="304800" y="4851400"/>
            <a:ext cx="2590800" cy="2032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73734" name="Rectangle 8"/>
          <p:cNvSpPr>
            <a:spLocks noChangeArrowheads="1"/>
          </p:cNvSpPr>
          <p:nvPr/>
        </p:nvSpPr>
        <p:spPr bwMode="auto">
          <a:xfrm>
            <a:off x="304800" y="5054600"/>
            <a:ext cx="2590800" cy="2032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73735" name="Rectangle 9"/>
          <p:cNvSpPr>
            <a:spLocks noChangeArrowheads="1"/>
          </p:cNvSpPr>
          <p:nvPr/>
        </p:nvSpPr>
        <p:spPr bwMode="auto">
          <a:xfrm>
            <a:off x="661988" y="4648200"/>
            <a:ext cx="633412" cy="609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73736" name="Line 11"/>
          <p:cNvSpPr>
            <a:spLocks noChangeShapeType="1"/>
          </p:cNvSpPr>
          <p:nvPr/>
        </p:nvSpPr>
        <p:spPr bwMode="auto">
          <a:xfrm>
            <a:off x="304800" y="6477000"/>
            <a:ext cx="85344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37" name="Text Box 12"/>
          <p:cNvSpPr txBox="1">
            <a:spLocks noChangeArrowheads="1"/>
          </p:cNvSpPr>
          <p:nvPr/>
        </p:nvSpPr>
        <p:spPr bwMode="auto">
          <a:xfrm>
            <a:off x="6526213" y="3743325"/>
            <a:ext cx="1049337"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To</a:t>
            </a:r>
          </a:p>
          <a:p>
            <a:pPr algn="ctr">
              <a:lnSpc>
                <a:spcPct val="70000"/>
              </a:lnSpc>
              <a:spcBef>
                <a:spcPct val="0"/>
              </a:spcBef>
              <a:buClrTx/>
              <a:buSzTx/>
              <a:buFontTx/>
              <a:buNone/>
            </a:pPr>
            <a:r>
              <a:rPr lang="en-US" altLang="zh-CN" sz="1800" b="1">
                <a:latin typeface="Arial" panose="030F0702030302020204" pitchFamily="66" charset="0"/>
              </a:rPr>
              <a:t>Memory</a:t>
            </a:r>
          </a:p>
        </p:txBody>
      </p:sp>
      <p:sp>
        <p:nvSpPr>
          <p:cNvPr id="73738" name="Rectangle 13"/>
          <p:cNvSpPr>
            <a:spLocks noChangeArrowheads="1"/>
          </p:cNvSpPr>
          <p:nvPr/>
        </p:nvSpPr>
        <p:spPr bwMode="auto">
          <a:xfrm>
            <a:off x="1181100" y="5791200"/>
            <a:ext cx="1066800" cy="304800"/>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FP adders</a:t>
            </a:r>
          </a:p>
        </p:txBody>
      </p:sp>
      <p:sp>
        <p:nvSpPr>
          <p:cNvPr id="73739" name="Rectangle 14"/>
          <p:cNvSpPr>
            <a:spLocks noChangeArrowheads="1"/>
          </p:cNvSpPr>
          <p:nvPr/>
        </p:nvSpPr>
        <p:spPr bwMode="auto">
          <a:xfrm>
            <a:off x="4252913" y="5791200"/>
            <a:ext cx="1447800" cy="304800"/>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FP multipliers</a:t>
            </a:r>
          </a:p>
        </p:txBody>
      </p:sp>
      <p:sp>
        <p:nvSpPr>
          <p:cNvPr id="73740" name="Line 15"/>
          <p:cNvSpPr>
            <a:spLocks noChangeShapeType="1"/>
          </p:cNvSpPr>
          <p:nvPr/>
        </p:nvSpPr>
        <p:spPr bwMode="auto">
          <a:xfrm>
            <a:off x="1357313" y="52578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41" name="Line 16"/>
          <p:cNvSpPr>
            <a:spLocks noChangeShapeType="1"/>
          </p:cNvSpPr>
          <p:nvPr/>
        </p:nvSpPr>
        <p:spPr bwMode="auto">
          <a:xfrm>
            <a:off x="2043113" y="52578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42" name="Line 17"/>
          <p:cNvSpPr>
            <a:spLocks noChangeShapeType="1"/>
          </p:cNvSpPr>
          <p:nvPr/>
        </p:nvSpPr>
        <p:spPr bwMode="auto">
          <a:xfrm>
            <a:off x="4481513" y="5181600"/>
            <a:ext cx="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43" name="Line 18"/>
          <p:cNvSpPr>
            <a:spLocks noChangeShapeType="1"/>
          </p:cNvSpPr>
          <p:nvPr/>
        </p:nvSpPr>
        <p:spPr bwMode="auto">
          <a:xfrm>
            <a:off x="5395913" y="5181600"/>
            <a:ext cx="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44" name="Text Box 19"/>
          <p:cNvSpPr txBox="1">
            <a:spLocks noChangeArrowheads="1"/>
          </p:cNvSpPr>
          <p:nvPr/>
        </p:nvSpPr>
        <p:spPr bwMode="auto">
          <a:xfrm>
            <a:off x="2655888" y="5284788"/>
            <a:ext cx="1555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Reservation </a:t>
            </a:r>
          </a:p>
          <a:p>
            <a:pPr algn="ctr">
              <a:spcBef>
                <a:spcPct val="0"/>
              </a:spcBef>
              <a:buClrTx/>
              <a:buSzTx/>
              <a:buFontTx/>
              <a:buNone/>
            </a:pPr>
            <a:r>
              <a:rPr lang="en-US" altLang="zh-CN" sz="1800" b="1">
                <a:latin typeface="Arial" panose="030F0702030302020204" pitchFamily="66" charset="0"/>
              </a:rPr>
              <a:t>Stations</a:t>
            </a:r>
          </a:p>
        </p:txBody>
      </p:sp>
      <p:sp>
        <p:nvSpPr>
          <p:cNvPr id="73745" name="Line 20"/>
          <p:cNvSpPr>
            <a:spLocks noChangeShapeType="1"/>
          </p:cNvSpPr>
          <p:nvPr/>
        </p:nvSpPr>
        <p:spPr bwMode="auto">
          <a:xfrm flipV="1">
            <a:off x="2514600" y="5257800"/>
            <a:ext cx="0" cy="12192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46" name="Line 21"/>
          <p:cNvSpPr>
            <a:spLocks noChangeShapeType="1"/>
          </p:cNvSpPr>
          <p:nvPr/>
        </p:nvSpPr>
        <p:spPr bwMode="auto">
          <a:xfrm flipV="1">
            <a:off x="5867400" y="5181600"/>
            <a:ext cx="0" cy="12954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47" name="Text Box 22"/>
          <p:cNvSpPr txBox="1">
            <a:spLocks noChangeArrowheads="1"/>
          </p:cNvSpPr>
          <p:nvPr/>
        </p:nvSpPr>
        <p:spPr bwMode="auto">
          <a:xfrm>
            <a:off x="228600" y="914400"/>
            <a:ext cx="8794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FP Op</a:t>
            </a:r>
          </a:p>
          <a:p>
            <a:pPr algn="ctr">
              <a:spcBef>
                <a:spcPct val="0"/>
              </a:spcBef>
              <a:buClrTx/>
              <a:buSzTx/>
              <a:buFontTx/>
              <a:buNone/>
            </a:pPr>
            <a:r>
              <a:rPr lang="en-US" altLang="zh-CN" sz="1800" b="1">
                <a:latin typeface="Arial" panose="030F0702030302020204" pitchFamily="66" charset="0"/>
              </a:rPr>
              <a:t>Queue</a:t>
            </a:r>
          </a:p>
        </p:txBody>
      </p:sp>
      <p:grpSp>
        <p:nvGrpSpPr>
          <p:cNvPr id="73748" name="Group 23"/>
          <p:cNvGrpSpPr>
            <a:grpSpLocks/>
          </p:cNvGrpSpPr>
          <p:nvPr/>
        </p:nvGrpSpPr>
        <p:grpSpPr bwMode="auto">
          <a:xfrm>
            <a:off x="3505200" y="3505200"/>
            <a:ext cx="2209800" cy="812800"/>
            <a:chOff x="3456" y="1200"/>
            <a:chExt cx="1392" cy="512"/>
          </a:xfrm>
        </p:grpSpPr>
        <p:sp>
          <p:nvSpPr>
            <p:cNvPr id="73821" name="Rectangle 24"/>
            <p:cNvSpPr>
              <a:spLocks noChangeArrowheads="1"/>
            </p:cNvSpPr>
            <p:nvPr/>
          </p:nvSpPr>
          <p:spPr bwMode="auto">
            <a:xfrm>
              <a:off x="3456" y="1200"/>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73822" name="Rectangle 25"/>
            <p:cNvSpPr>
              <a:spLocks noChangeArrowheads="1"/>
            </p:cNvSpPr>
            <p:nvPr/>
          </p:nvSpPr>
          <p:spPr bwMode="auto">
            <a:xfrm>
              <a:off x="3456" y="1328"/>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73823" name="Rectangle 26"/>
            <p:cNvSpPr>
              <a:spLocks noChangeArrowheads="1"/>
            </p:cNvSpPr>
            <p:nvPr/>
          </p:nvSpPr>
          <p:spPr bwMode="auto">
            <a:xfrm>
              <a:off x="3456" y="1456"/>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73824" name="Rectangle 27"/>
            <p:cNvSpPr>
              <a:spLocks noChangeArrowheads="1"/>
            </p:cNvSpPr>
            <p:nvPr/>
          </p:nvSpPr>
          <p:spPr bwMode="auto">
            <a:xfrm>
              <a:off x="3456" y="1584"/>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sp>
        <p:nvSpPr>
          <p:cNvPr id="73749" name="Freeform 28"/>
          <p:cNvSpPr>
            <a:spLocks/>
          </p:cNvSpPr>
          <p:nvPr/>
        </p:nvSpPr>
        <p:spPr bwMode="auto">
          <a:xfrm>
            <a:off x="4953000" y="3276600"/>
            <a:ext cx="2057400" cy="533400"/>
          </a:xfrm>
          <a:custGeom>
            <a:avLst/>
            <a:gdLst>
              <a:gd name="T0" fmla="*/ 0 w 1296"/>
              <a:gd name="T1" fmla="*/ 0 h 480"/>
              <a:gd name="T2" fmla="*/ 2147483646 w 1296"/>
              <a:gd name="T3" fmla="*/ 0 h 480"/>
              <a:gd name="T4" fmla="*/ 2147483646 w 1296"/>
              <a:gd name="T5" fmla="*/ 2147483646 h 480"/>
              <a:gd name="T6" fmla="*/ 0 60000 65536"/>
              <a:gd name="T7" fmla="*/ 0 60000 65536"/>
              <a:gd name="T8" fmla="*/ 0 60000 65536"/>
              <a:gd name="T9" fmla="*/ 0 w 1296"/>
              <a:gd name="T10" fmla="*/ 0 h 480"/>
              <a:gd name="T11" fmla="*/ 1296 w 1296"/>
              <a:gd name="T12" fmla="*/ 480 h 480"/>
            </a:gdLst>
            <a:ahLst/>
            <a:cxnLst>
              <a:cxn ang="T6">
                <a:pos x="T0" y="T1"/>
              </a:cxn>
              <a:cxn ang="T7">
                <a:pos x="T2" y="T3"/>
              </a:cxn>
              <a:cxn ang="T8">
                <a:pos x="T4" y="T5"/>
              </a:cxn>
            </a:cxnLst>
            <a:rect l="T9" t="T10" r="T11" b="T12"/>
            <a:pathLst>
              <a:path w="1296" h="480">
                <a:moveTo>
                  <a:pt x="0" y="0"/>
                </a:moveTo>
                <a:lnTo>
                  <a:pt x="1296" y="0"/>
                </a:lnTo>
                <a:lnTo>
                  <a:pt x="1296" y="480"/>
                </a:lnTo>
              </a:path>
            </a:pathLst>
          </a:custGeom>
          <a:noFill/>
          <a:ln w="76200">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3750" name="Text Box 29"/>
          <p:cNvSpPr txBox="1">
            <a:spLocks noChangeArrowheads="1"/>
          </p:cNvSpPr>
          <p:nvPr/>
        </p:nvSpPr>
        <p:spPr bwMode="auto">
          <a:xfrm>
            <a:off x="7391400" y="990600"/>
            <a:ext cx="660400" cy="219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lnSpc>
                <a:spcPct val="90000"/>
              </a:lnSpc>
              <a:spcBef>
                <a:spcPct val="0"/>
              </a:spcBef>
              <a:buClrTx/>
              <a:buSzTx/>
              <a:buFontTx/>
              <a:buNone/>
            </a:pPr>
            <a:r>
              <a:rPr lang="en-US" altLang="zh-CN" sz="1400" b="1">
                <a:solidFill>
                  <a:srgbClr val="FF0000"/>
                </a:solidFill>
                <a:latin typeface="Arial" panose="030F0702030302020204" pitchFamily="66" charset="0"/>
              </a:rPr>
              <a:t>ROB7</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ROB6</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ROB5</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ROB4</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ROB3</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ROB2</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ROB1</a:t>
            </a:r>
          </a:p>
        </p:txBody>
      </p:sp>
      <p:grpSp>
        <p:nvGrpSpPr>
          <p:cNvPr id="73751" name="Group 30"/>
          <p:cNvGrpSpPr>
            <a:grpSpLocks/>
          </p:cNvGrpSpPr>
          <p:nvPr/>
        </p:nvGrpSpPr>
        <p:grpSpPr bwMode="auto">
          <a:xfrm>
            <a:off x="3492500" y="981075"/>
            <a:ext cx="3886200" cy="2133600"/>
            <a:chOff x="2208" y="624"/>
            <a:chExt cx="2448" cy="1344"/>
          </a:xfrm>
        </p:grpSpPr>
        <p:grpSp>
          <p:nvGrpSpPr>
            <p:cNvPr id="73792" name="Group 31"/>
            <p:cNvGrpSpPr>
              <a:grpSpLocks/>
            </p:cNvGrpSpPr>
            <p:nvPr/>
          </p:nvGrpSpPr>
          <p:grpSpPr bwMode="auto">
            <a:xfrm>
              <a:off x="2208" y="624"/>
              <a:ext cx="2448" cy="768"/>
              <a:chOff x="2208" y="576"/>
              <a:chExt cx="2448" cy="768"/>
            </a:xfrm>
          </p:grpSpPr>
          <p:sp>
            <p:nvSpPr>
              <p:cNvPr id="73805" name="Rectangle 32"/>
              <p:cNvSpPr>
                <a:spLocks noChangeArrowheads="1"/>
              </p:cNvSpPr>
              <p:nvPr/>
            </p:nvSpPr>
            <p:spPr bwMode="auto">
              <a:xfrm>
                <a:off x="2208" y="576"/>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73806" name="Rectangle 33"/>
              <p:cNvSpPr>
                <a:spLocks noChangeArrowheads="1"/>
              </p:cNvSpPr>
              <p:nvPr/>
            </p:nvSpPr>
            <p:spPr bwMode="auto">
              <a:xfrm>
                <a:off x="2208" y="768"/>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73807" name="Rectangle 34"/>
              <p:cNvSpPr>
                <a:spLocks noChangeArrowheads="1"/>
              </p:cNvSpPr>
              <p:nvPr/>
            </p:nvSpPr>
            <p:spPr bwMode="auto">
              <a:xfrm>
                <a:off x="2448" y="576"/>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73808" name="Rectangle 35"/>
              <p:cNvSpPr>
                <a:spLocks noChangeArrowheads="1"/>
              </p:cNvSpPr>
              <p:nvPr/>
            </p:nvSpPr>
            <p:spPr bwMode="auto">
              <a:xfrm>
                <a:off x="2448" y="768"/>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73809" name="Rectangle 36"/>
              <p:cNvSpPr>
                <a:spLocks noChangeArrowheads="1"/>
              </p:cNvSpPr>
              <p:nvPr/>
            </p:nvSpPr>
            <p:spPr bwMode="auto">
              <a:xfrm>
                <a:off x="3072" y="576"/>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800" b="1">
                  <a:latin typeface="Courier New" panose="02070309020205020404" pitchFamily="49" charset="0"/>
                </a:endParaRPr>
              </a:p>
            </p:txBody>
          </p:sp>
          <p:sp>
            <p:nvSpPr>
              <p:cNvPr id="73810" name="Rectangle 37"/>
              <p:cNvSpPr>
                <a:spLocks noChangeArrowheads="1"/>
              </p:cNvSpPr>
              <p:nvPr/>
            </p:nvSpPr>
            <p:spPr bwMode="auto">
              <a:xfrm>
                <a:off x="3072" y="768"/>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800" b="1">
                  <a:latin typeface="Courier New" panose="02070309020205020404" pitchFamily="49" charset="0"/>
                </a:endParaRPr>
              </a:p>
            </p:txBody>
          </p:sp>
          <p:sp>
            <p:nvSpPr>
              <p:cNvPr id="73811" name="Rectangle 38"/>
              <p:cNvSpPr>
                <a:spLocks noChangeArrowheads="1"/>
              </p:cNvSpPr>
              <p:nvPr/>
            </p:nvSpPr>
            <p:spPr bwMode="auto">
              <a:xfrm>
                <a:off x="4416" y="576"/>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73812" name="Rectangle 39"/>
              <p:cNvSpPr>
                <a:spLocks noChangeArrowheads="1"/>
              </p:cNvSpPr>
              <p:nvPr/>
            </p:nvSpPr>
            <p:spPr bwMode="auto">
              <a:xfrm>
                <a:off x="4416" y="768"/>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73813" name="Rectangle 40"/>
              <p:cNvSpPr>
                <a:spLocks noChangeArrowheads="1"/>
              </p:cNvSpPr>
              <p:nvPr/>
            </p:nvSpPr>
            <p:spPr bwMode="auto">
              <a:xfrm>
                <a:off x="2208" y="960"/>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73814" name="Rectangle 41"/>
              <p:cNvSpPr>
                <a:spLocks noChangeArrowheads="1"/>
              </p:cNvSpPr>
              <p:nvPr/>
            </p:nvSpPr>
            <p:spPr bwMode="auto">
              <a:xfrm>
                <a:off x="2448" y="960"/>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73815" name="Rectangle 42"/>
              <p:cNvSpPr>
                <a:spLocks noChangeArrowheads="1"/>
              </p:cNvSpPr>
              <p:nvPr/>
            </p:nvSpPr>
            <p:spPr bwMode="auto">
              <a:xfrm>
                <a:off x="3072" y="960"/>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800" b="1">
                  <a:latin typeface="Courier New" panose="02070309020205020404" pitchFamily="49" charset="0"/>
                </a:endParaRPr>
              </a:p>
            </p:txBody>
          </p:sp>
          <p:sp>
            <p:nvSpPr>
              <p:cNvPr id="73816" name="Rectangle 43"/>
              <p:cNvSpPr>
                <a:spLocks noChangeArrowheads="1"/>
              </p:cNvSpPr>
              <p:nvPr/>
            </p:nvSpPr>
            <p:spPr bwMode="auto">
              <a:xfrm>
                <a:off x="4416" y="960"/>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73817" name="Rectangle 44"/>
              <p:cNvSpPr>
                <a:spLocks noChangeArrowheads="1"/>
              </p:cNvSpPr>
              <p:nvPr/>
            </p:nvSpPr>
            <p:spPr bwMode="auto">
              <a:xfrm>
                <a:off x="2208" y="1152"/>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73818" name="Rectangle 45"/>
              <p:cNvSpPr>
                <a:spLocks noChangeArrowheads="1"/>
              </p:cNvSpPr>
              <p:nvPr/>
            </p:nvSpPr>
            <p:spPr bwMode="auto">
              <a:xfrm>
                <a:off x="2448" y="1152"/>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73819" name="Rectangle 46"/>
              <p:cNvSpPr>
                <a:spLocks noChangeArrowheads="1"/>
              </p:cNvSpPr>
              <p:nvPr/>
            </p:nvSpPr>
            <p:spPr bwMode="auto">
              <a:xfrm>
                <a:off x="3072" y="1152"/>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800" b="1">
                  <a:latin typeface="Courier New" panose="02070309020205020404" pitchFamily="49" charset="0"/>
                </a:endParaRPr>
              </a:p>
            </p:txBody>
          </p:sp>
          <p:sp>
            <p:nvSpPr>
              <p:cNvPr id="73820" name="Rectangle 47"/>
              <p:cNvSpPr>
                <a:spLocks noChangeArrowheads="1"/>
              </p:cNvSpPr>
              <p:nvPr/>
            </p:nvSpPr>
            <p:spPr bwMode="auto">
              <a:xfrm>
                <a:off x="4416" y="1152"/>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grpSp>
        <p:sp>
          <p:nvSpPr>
            <p:cNvPr id="73793" name="Rectangle 48"/>
            <p:cNvSpPr>
              <a:spLocks noChangeArrowheads="1"/>
            </p:cNvSpPr>
            <p:nvPr/>
          </p:nvSpPr>
          <p:spPr bwMode="auto">
            <a:xfrm>
              <a:off x="2208" y="1392"/>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F2</a:t>
              </a:r>
            </a:p>
          </p:txBody>
        </p:sp>
        <p:sp>
          <p:nvSpPr>
            <p:cNvPr id="73794" name="Rectangle 49"/>
            <p:cNvSpPr>
              <a:spLocks noChangeArrowheads="1"/>
            </p:cNvSpPr>
            <p:nvPr/>
          </p:nvSpPr>
          <p:spPr bwMode="auto">
            <a:xfrm>
              <a:off x="2208" y="1584"/>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F10</a:t>
              </a:r>
            </a:p>
          </p:txBody>
        </p:sp>
        <p:sp>
          <p:nvSpPr>
            <p:cNvPr id="73795" name="Rectangle 50"/>
            <p:cNvSpPr>
              <a:spLocks noChangeArrowheads="1"/>
            </p:cNvSpPr>
            <p:nvPr/>
          </p:nvSpPr>
          <p:spPr bwMode="auto">
            <a:xfrm>
              <a:off x="2208" y="1776"/>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a:t>
              </a:r>
            </a:p>
          </p:txBody>
        </p:sp>
        <p:sp>
          <p:nvSpPr>
            <p:cNvPr id="73796" name="Rectangle 51"/>
            <p:cNvSpPr>
              <a:spLocks noChangeArrowheads="1"/>
            </p:cNvSpPr>
            <p:nvPr/>
          </p:nvSpPr>
          <p:spPr bwMode="auto">
            <a:xfrm>
              <a:off x="2448" y="1392"/>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73797" name="Rectangle 52"/>
            <p:cNvSpPr>
              <a:spLocks noChangeArrowheads="1"/>
            </p:cNvSpPr>
            <p:nvPr/>
          </p:nvSpPr>
          <p:spPr bwMode="auto">
            <a:xfrm>
              <a:off x="2448" y="1584"/>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73798" name="Rectangle 53"/>
            <p:cNvSpPr>
              <a:spLocks noChangeArrowheads="1"/>
            </p:cNvSpPr>
            <p:nvPr/>
          </p:nvSpPr>
          <p:spPr bwMode="auto">
            <a:xfrm>
              <a:off x="2448" y="1776"/>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73799" name="Rectangle 54"/>
            <p:cNvSpPr>
              <a:spLocks noChangeArrowheads="1"/>
            </p:cNvSpPr>
            <p:nvPr/>
          </p:nvSpPr>
          <p:spPr bwMode="auto">
            <a:xfrm>
              <a:off x="3072" y="1392"/>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70309020205020404" pitchFamily="49" charset="0"/>
                </a:rPr>
                <a:t>DIVD F2,F10,F6</a:t>
              </a:r>
            </a:p>
          </p:txBody>
        </p:sp>
        <p:sp>
          <p:nvSpPr>
            <p:cNvPr id="73800" name="Rectangle 55"/>
            <p:cNvSpPr>
              <a:spLocks noChangeArrowheads="1"/>
            </p:cNvSpPr>
            <p:nvPr/>
          </p:nvSpPr>
          <p:spPr bwMode="auto">
            <a:xfrm>
              <a:off x="3072" y="1584"/>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70309020205020404" pitchFamily="49" charset="0"/>
                </a:rPr>
                <a:t>ADDD F10,F4,F0</a:t>
              </a:r>
            </a:p>
          </p:txBody>
        </p:sp>
        <p:sp>
          <p:nvSpPr>
            <p:cNvPr id="73801" name="Rectangle 56"/>
            <p:cNvSpPr>
              <a:spLocks noChangeArrowheads="1"/>
            </p:cNvSpPr>
            <p:nvPr/>
          </p:nvSpPr>
          <p:spPr bwMode="auto">
            <a:xfrm>
              <a:off x="3072" y="1776"/>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B0604020202020204" pitchFamily="34" charset="0"/>
                </a:rPr>
                <a:t>ST R5,0(R2)</a:t>
              </a:r>
              <a:endParaRPr lang="en-US" altLang="zh-CN" sz="1600" b="1">
                <a:latin typeface="Courier New" panose="02070309020205020404" pitchFamily="49" charset="0"/>
              </a:endParaRPr>
            </a:p>
          </p:txBody>
        </p:sp>
        <p:sp>
          <p:nvSpPr>
            <p:cNvPr id="73802" name="Rectangle 57"/>
            <p:cNvSpPr>
              <a:spLocks noChangeArrowheads="1"/>
            </p:cNvSpPr>
            <p:nvPr/>
          </p:nvSpPr>
          <p:spPr bwMode="auto">
            <a:xfrm>
              <a:off x="4416" y="1392"/>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N</a:t>
              </a:r>
            </a:p>
          </p:txBody>
        </p:sp>
        <p:sp>
          <p:nvSpPr>
            <p:cNvPr id="73803" name="Rectangle 58"/>
            <p:cNvSpPr>
              <a:spLocks noChangeArrowheads="1"/>
            </p:cNvSpPr>
            <p:nvPr/>
          </p:nvSpPr>
          <p:spPr bwMode="auto">
            <a:xfrm>
              <a:off x="4416" y="1584"/>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N</a:t>
              </a:r>
            </a:p>
          </p:txBody>
        </p:sp>
        <p:sp>
          <p:nvSpPr>
            <p:cNvPr id="73804" name="Rectangle 59"/>
            <p:cNvSpPr>
              <a:spLocks noChangeArrowheads="1"/>
            </p:cNvSpPr>
            <p:nvPr/>
          </p:nvSpPr>
          <p:spPr bwMode="auto">
            <a:xfrm>
              <a:off x="4416" y="1776"/>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N</a:t>
              </a:r>
            </a:p>
          </p:txBody>
        </p:sp>
      </p:grpSp>
      <p:sp>
        <p:nvSpPr>
          <p:cNvPr id="73752" name="Line 60"/>
          <p:cNvSpPr>
            <a:spLocks noChangeShapeType="1"/>
          </p:cNvSpPr>
          <p:nvPr/>
        </p:nvSpPr>
        <p:spPr bwMode="auto">
          <a:xfrm>
            <a:off x="4953000" y="3124200"/>
            <a:ext cx="0" cy="3810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53" name="Text Box 61"/>
          <p:cNvSpPr txBox="1">
            <a:spLocks noChangeArrowheads="1"/>
          </p:cNvSpPr>
          <p:nvPr/>
        </p:nvSpPr>
        <p:spPr bwMode="auto">
          <a:xfrm>
            <a:off x="6858000" y="609600"/>
            <a:ext cx="8461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Done?</a:t>
            </a:r>
          </a:p>
        </p:txBody>
      </p:sp>
      <p:sp>
        <p:nvSpPr>
          <p:cNvPr id="73754" name="Freeform 62"/>
          <p:cNvSpPr>
            <a:spLocks/>
          </p:cNvSpPr>
          <p:nvPr/>
        </p:nvSpPr>
        <p:spPr bwMode="auto">
          <a:xfrm>
            <a:off x="7467600" y="2209800"/>
            <a:ext cx="609600" cy="4267200"/>
          </a:xfrm>
          <a:custGeom>
            <a:avLst/>
            <a:gdLst>
              <a:gd name="T0" fmla="*/ 2147483646 w 576"/>
              <a:gd name="T1" fmla="*/ 2147483646 h 2832"/>
              <a:gd name="T2" fmla="*/ 2147483646 w 576"/>
              <a:gd name="T3" fmla="*/ 0 h 2832"/>
              <a:gd name="T4" fmla="*/ 0 w 576"/>
              <a:gd name="T5" fmla="*/ 0 h 2832"/>
              <a:gd name="T6" fmla="*/ 0 60000 65536"/>
              <a:gd name="T7" fmla="*/ 0 60000 65536"/>
              <a:gd name="T8" fmla="*/ 0 60000 65536"/>
              <a:gd name="T9" fmla="*/ 0 w 576"/>
              <a:gd name="T10" fmla="*/ 0 h 2832"/>
              <a:gd name="T11" fmla="*/ 576 w 576"/>
              <a:gd name="T12" fmla="*/ 2832 h 2832"/>
            </a:gdLst>
            <a:ahLst/>
            <a:cxnLst>
              <a:cxn ang="T6">
                <a:pos x="T0" y="T1"/>
              </a:cxn>
              <a:cxn ang="T7">
                <a:pos x="T2" y="T3"/>
              </a:cxn>
              <a:cxn ang="T8">
                <a:pos x="T4" y="T5"/>
              </a:cxn>
            </a:cxnLst>
            <a:rect l="T9" t="T10" r="T11" b="T12"/>
            <a:pathLst>
              <a:path w="576" h="2832">
                <a:moveTo>
                  <a:pt x="576" y="2832"/>
                </a:moveTo>
                <a:lnTo>
                  <a:pt x="576" y="0"/>
                </a:lnTo>
                <a:lnTo>
                  <a:pt x="0" y="0"/>
                </a:lnTo>
              </a:path>
            </a:pathLst>
          </a:custGeom>
          <a:noFill/>
          <a:ln w="76200">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3755" name="Line 63"/>
          <p:cNvSpPr>
            <a:spLocks noChangeShapeType="1"/>
          </p:cNvSpPr>
          <p:nvPr/>
        </p:nvSpPr>
        <p:spPr bwMode="auto">
          <a:xfrm flipH="1">
            <a:off x="4953000" y="6096000"/>
            <a:ext cx="0" cy="4572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56" name="Line 64"/>
          <p:cNvSpPr>
            <a:spLocks noChangeShapeType="1"/>
          </p:cNvSpPr>
          <p:nvPr/>
        </p:nvSpPr>
        <p:spPr bwMode="auto">
          <a:xfrm flipH="1">
            <a:off x="1716088" y="6091238"/>
            <a:ext cx="7937" cy="401637"/>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57" name="Text Box 65"/>
          <p:cNvSpPr txBox="1">
            <a:spLocks noChangeArrowheads="1"/>
          </p:cNvSpPr>
          <p:nvPr/>
        </p:nvSpPr>
        <p:spPr bwMode="auto">
          <a:xfrm>
            <a:off x="130175" y="4283075"/>
            <a:ext cx="696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Dest</a:t>
            </a:r>
          </a:p>
        </p:txBody>
      </p:sp>
      <p:sp>
        <p:nvSpPr>
          <p:cNvPr id="73758" name="Text Box 66"/>
          <p:cNvSpPr txBox="1">
            <a:spLocks noChangeArrowheads="1"/>
          </p:cNvSpPr>
          <p:nvPr/>
        </p:nvSpPr>
        <p:spPr bwMode="auto">
          <a:xfrm>
            <a:off x="3352800" y="4419600"/>
            <a:ext cx="696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Dest</a:t>
            </a:r>
          </a:p>
        </p:txBody>
      </p:sp>
      <p:sp>
        <p:nvSpPr>
          <p:cNvPr id="73759" name="AutoShape 67"/>
          <p:cNvSpPr>
            <a:spLocks noChangeArrowheads="1"/>
          </p:cNvSpPr>
          <p:nvPr/>
        </p:nvSpPr>
        <p:spPr bwMode="auto">
          <a:xfrm flipV="1">
            <a:off x="8426450" y="1371600"/>
            <a:ext cx="457200" cy="1143000"/>
          </a:xfrm>
          <a:prstGeom prst="upArrow">
            <a:avLst>
              <a:gd name="adj1" fmla="val 50000"/>
              <a:gd name="adj2" fmla="val 62500"/>
            </a:avLst>
          </a:prstGeom>
          <a:solidFill>
            <a:schemeClr val="accent2"/>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73760" name="Text Box 68"/>
          <p:cNvSpPr txBox="1">
            <a:spLocks noChangeArrowheads="1"/>
          </p:cNvSpPr>
          <p:nvPr/>
        </p:nvSpPr>
        <p:spPr bwMode="auto">
          <a:xfrm>
            <a:off x="8199438" y="2590800"/>
            <a:ext cx="9112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Oldest</a:t>
            </a:r>
          </a:p>
        </p:txBody>
      </p:sp>
      <p:sp>
        <p:nvSpPr>
          <p:cNvPr id="73761" name="Text Box 69"/>
          <p:cNvSpPr txBox="1">
            <a:spLocks noChangeArrowheads="1"/>
          </p:cNvSpPr>
          <p:nvPr/>
        </p:nvSpPr>
        <p:spPr bwMode="auto">
          <a:xfrm>
            <a:off x="8153400" y="990600"/>
            <a:ext cx="1003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Newest</a:t>
            </a:r>
          </a:p>
        </p:txBody>
      </p:sp>
      <p:grpSp>
        <p:nvGrpSpPr>
          <p:cNvPr id="73762" name="Group 70"/>
          <p:cNvGrpSpPr>
            <a:grpSpLocks/>
          </p:cNvGrpSpPr>
          <p:nvPr/>
        </p:nvGrpSpPr>
        <p:grpSpPr bwMode="auto">
          <a:xfrm rot="-5400000">
            <a:off x="1295400" y="560388"/>
            <a:ext cx="914400" cy="1219200"/>
            <a:chOff x="1872" y="1584"/>
            <a:chExt cx="576" cy="864"/>
          </a:xfrm>
        </p:grpSpPr>
        <p:sp>
          <p:nvSpPr>
            <p:cNvPr id="73786" name="Rectangle 71"/>
            <p:cNvSpPr>
              <a:spLocks noChangeArrowheads="1"/>
            </p:cNvSpPr>
            <p:nvPr/>
          </p:nvSpPr>
          <p:spPr bwMode="auto">
            <a:xfrm>
              <a:off x="1872" y="1584"/>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73787" name="Rectangle 72"/>
            <p:cNvSpPr>
              <a:spLocks noChangeArrowheads="1"/>
            </p:cNvSpPr>
            <p:nvPr/>
          </p:nvSpPr>
          <p:spPr bwMode="auto">
            <a:xfrm>
              <a:off x="1872" y="1728"/>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73788" name="Rectangle 73"/>
            <p:cNvSpPr>
              <a:spLocks noChangeArrowheads="1"/>
            </p:cNvSpPr>
            <p:nvPr/>
          </p:nvSpPr>
          <p:spPr bwMode="auto">
            <a:xfrm>
              <a:off x="1872" y="1872"/>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73789" name="Rectangle 74"/>
            <p:cNvSpPr>
              <a:spLocks noChangeArrowheads="1"/>
            </p:cNvSpPr>
            <p:nvPr/>
          </p:nvSpPr>
          <p:spPr bwMode="auto">
            <a:xfrm>
              <a:off x="1872" y="2016"/>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73790" name="Rectangle 75"/>
            <p:cNvSpPr>
              <a:spLocks noChangeArrowheads="1"/>
            </p:cNvSpPr>
            <p:nvPr/>
          </p:nvSpPr>
          <p:spPr bwMode="auto">
            <a:xfrm>
              <a:off x="1872" y="2160"/>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73791" name="Rectangle 76"/>
            <p:cNvSpPr>
              <a:spLocks noChangeArrowheads="1"/>
            </p:cNvSpPr>
            <p:nvPr/>
          </p:nvSpPr>
          <p:spPr bwMode="auto">
            <a:xfrm>
              <a:off x="1872" y="2304"/>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sp>
        <p:nvSpPr>
          <p:cNvPr id="73763" name="Text Box 77"/>
          <p:cNvSpPr txBox="1">
            <a:spLocks noChangeArrowheads="1"/>
          </p:cNvSpPr>
          <p:nvPr/>
        </p:nvSpPr>
        <p:spPr bwMode="auto">
          <a:xfrm>
            <a:off x="6559550" y="4384675"/>
            <a:ext cx="104933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from </a:t>
            </a:r>
          </a:p>
          <a:p>
            <a:pPr algn="ctr">
              <a:lnSpc>
                <a:spcPct val="70000"/>
              </a:lnSpc>
              <a:spcBef>
                <a:spcPct val="0"/>
              </a:spcBef>
              <a:buClrTx/>
              <a:buSzTx/>
              <a:buFontTx/>
              <a:buNone/>
            </a:pPr>
            <a:r>
              <a:rPr lang="en-US" altLang="zh-CN" sz="1800" b="1">
                <a:latin typeface="Arial" panose="030F0702030302020204" pitchFamily="66" charset="0"/>
              </a:rPr>
              <a:t>Memory</a:t>
            </a:r>
          </a:p>
        </p:txBody>
      </p:sp>
      <p:sp>
        <p:nvSpPr>
          <p:cNvPr id="73764" name="Line 78"/>
          <p:cNvSpPr>
            <a:spLocks noChangeShapeType="1"/>
          </p:cNvSpPr>
          <p:nvPr/>
        </p:nvSpPr>
        <p:spPr bwMode="auto">
          <a:xfrm>
            <a:off x="7010400" y="4953000"/>
            <a:ext cx="0" cy="3810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73765" name="Group 79"/>
          <p:cNvGrpSpPr>
            <a:grpSpLocks/>
          </p:cNvGrpSpPr>
          <p:nvPr/>
        </p:nvGrpSpPr>
        <p:grpSpPr bwMode="auto">
          <a:xfrm>
            <a:off x="6400800" y="5334000"/>
            <a:ext cx="1066800" cy="762000"/>
            <a:chOff x="4320" y="3360"/>
            <a:chExt cx="576" cy="480"/>
          </a:xfrm>
        </p:grpSpPr>
        <p:sp>
          <p:nvSpPr>
            <p:cNvPr id="73782" name="Rectangle 80"/>
            <p:cNvSpPr>
              <a:spLocks noChangeArrowheads="1"/>
            </p:cNvSpPr>
            <p:nvPr/>
          </p:nvSpPr>
          <p:spPr bwMode="auto">
            <a:xfrm>
              <a:off x="4320" y="3360"/>
              <a:ext cx="576" cy="16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800" b="1">
                <a:latin typeface="Courier New" panose="02070309020205020404" pitchFamily="49" charset="0"/>
              </a:endParaRPr>
            </a:p>
          </p:txBody>
        </p:sp>
        <p:sp>
          <p:nvSpPr>
            <p:cNvPr id="73783" name="Rectangle 81"/>
            <p:cNvSpPr>
              <a:spLocks noChangeArrowheads="1"/>
            </p:cNvSpPr>
            <p:nvPr/>
          </p:nvSpPr>
          <p:spPr bwMode="auto">
            <a:xfrm>
              <a:off x="4320" y="3520"/>
              <a:ext cx="576" cy="16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73784" name="Rectangle 82"/>
            <p:cNvSpPr>
              <a:spLocks noChangeArrowheads="1"/>
            </p:cNvSpPr>
            <p:nvPr/>
          </p:nvSpPr>
          <p:spPr bwMode="auto">
            <a:xfrm>
              <a:off x="4320" y="3680"/>
              <a:ext cx="576" cy="16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73785" name="Line 83"/>
            <p:cNvSpPr>
              <a:spLocks noChangeShapeType="1"/>
            </p:cNvSpPr>
            <p:nvPr/>
          </p:nvSpPr>
          <p:spPr bwMode="auto">
            <a:xfrm>
              <a:off x="4512" y="3360"/>
              <a:ext cx="0"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3766" name="Text Box 84"/>
          <p:cNvSpPr txBox="1">
            <a:spLocks noChangeArrowheads="1"/>
          </p:cNvSpPr>
          <p:nvPr/>
        </p:nvSpPr>
        <p:spPr bwMode="auto">
          <a:xfrm>
            <a:off x="6248400" y="5029200"/>
            <a:ext cx="696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Dest</a:t>
            </a:r>
          </a:p>
        </p:txBody>
      </p:sp>
      <p:sp>
        <p:nvSpPr>
          <p:cNvPr id="73767" name="Text Box 85"/>
          <p:cNvSpPr txBox="1">
            <a:spLocks noChangeArrowheads="1"/>
          </p:cNvSpPr>
          <p:nvPr/>
        </p:nvSpPr>
        <p:spPr bwMode="auto">
          <a:xfrm>
            <a:off x="533400" y="1905000"/>
            <a:ext cx="2841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800" b="1">
                <a:latin typeface="Arial" panose="030F0702030302020204" pitchFamily="66" charset="0"/>
              </a:rPr>
              <a:t>Reorder Buffer</a:t>
            </a:r>
            <a:endParaRPr lang="en-US" altLang="zh-CN" sz="1800" b="1">
              <a:latin typeface="Comic Sans MS" panose="030F0702030302020204" pitchFamily="66" charset="0"/>
            </a:endParaRPr>
          </a:p>
        </p:txBody>
      </p:sp>
      <p:sp>
        <p:nvSpPr>
          <p:cNvPr id="73768" name="Text Box 86"/>
          <p:cNvSpPr txBox="1">
            <a:spLocks noChangeArrowheads="1"/>
          </p:cNvSpPr>
          <p:nvPr/>
        </p:nvSpPr>
        <p:spPr bwMode="auto">
          <a:xfrm>
            <a:off x="1600200" y="3581400"/>
            <a:ext cx="17827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800" b="1">
                <a:latin typeface="Arial" panose="030F0702030302020204" pitchFamily="66" charset="0"/>
              </a:rPr>
              <a:t>Registers</a:t>
            </a:r>
          </a:p>
        </p:txBody>
      </p:sp>
      <p:sp>
        <p:nvSpPr>
          <p:cNvPr id="73769" name="Line 87"/>
          <p:cNvSpPr>
            <a:spLocks noChangeShapeType="1"/>
          </p:cNvSpPr>
          <p:nvPr/>
        </p:nvSpPr>
        <p:spPr bwMode="auto">
          <a:xfrm flipH="1">
            <a:off x="7010400" y="6096000"/>
            <a:ext cx="0" cy="3810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70" name="Line 88"/>
          <p:cNvSpPr>
            <a:spLocks noChangeShapeType="1"/>
          </p:cNvSpPr>
          <p:nvPr/>
        </p:nvSpPr>
        <p:spPr bwMode="auto">
          <a:xfrm>
            <a:off x="2362200" y="1143000"/>
            <a:ext cx="1143000"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73771" name="Group 89"/>
          <p:cNvGrpSpPr>
            <a:grpSpLocks/>
          </p:cNvGrpSpPr>
          <p:nvPr/>
        </p:nvGrpSpPr>
        <p:grpSpPr bwMode="auto">
          <a:xfrm>
            <a:off x="304800" y="2209800"/>
            <a:ext cx="8534400" cy="4343400"/>
            <a:chOff x="192" y="1392"/>
            <a:chExt cx="5376" cy="2736"/>
          </a:xfrm>
        </p:grpSpPr>
        <p:sp>
          <p:nvSpPr>
            <p:cNvPr id="73772" name="Line 90"/>
            <p:cNvSpPr>
              <a:spLocks noChangeShapeType="1"/>
            </p:cNvSpPr>
            <p:nvPr/>
          </p:nvSpPr>
          <p:spPr bwMode="auto">
            <a:xfrm>
              <a:off x="192" y="4080"/>
              <a:ext cx="5376" cy="0"/>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73" name="Line 91"/>
            <p:cNvSpPr>
              <a:spLocks noChangeShapeType="1"/>
            </p:cNvSpPr>
            <p:nvPr/>
          </p:nvSpPr>
          <p:spPr bwMode="auto">
            <a:xfrm flipV="1">
              <a:off x="1584" y="3312"/>
              <a:ext cx="0" cy="768"/>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74" name="Line 92"/>
            <p:cNvSpPr>
              <a:spLocks noChangeShapeType="1"/>
            </p:cNvSpPr>
            <p:nvPr/>
          </p:nvSpPr>
          <p:spPr bwMode="auto">
            <a:xfrm flipV="1">
              <a:off x="3696" y="3264"/>
              <a:ext cx="0" cy="816"/>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75" name="Freeform 93"/>
            <p:cNvSpPr>
              <a:spLocks/>
            </p:cNvSpPr>
            <p:nvPr/>
          </p:nvSpPr>
          <p:spPr bwMode="auto">
            <a:xfrm>
              <a:off x="3120" y="2064"/>
              <a:ext cx="1296" cy="336"/>
            </a:xfrm>
            <a:custGeom>
              <a:avLst/>
              <a:gdLst>
                <a:gd name="T0" fmla="*/ 0 w 1296"/>
                <a:gd name="T1" fmla="*/ 0 h 480"/>
                <a:gd name="T2" fmla="*/ 1296 w 1296"/>
                <a:gd name="T3" fmla="*/ 0 h 480"/>
                <a:gd name="T4" fmla="*/ 1296 w 1296"/>
                <a:gd name="T5" fmla="*/ 115 h 480"/>
                <a:gd name="T6" fmla="*/ 0 60000 65536"/>
                <a:gd name="T7" fmla="*/ 0 60000 65536"/>
                <a:gd name="T8" fmla="*/ 0 60000 65536"/>
                <a:gd name="T9" fmla="*/ 0 w 1296"/>
                <a:gd name="T10" fmla="*/ 0 h 480"/>
                <a:gd name="T11" fmla="*/ 1296 w 1296"/>
                <a:gd name="T12" fmla="*/ 480 h 480"/>
              </a:gdLst>
              <a:ahLst/>
              <a:cxnLst>
                <a:cxn ang="T6">
                  <a:pos x="T0" y="T1"/>
                </a:cxn>
                <a:cxn ang="T7">
                  <a:pos x="T2" y="T3"/>
                </a:cxn>
                <a:cxn ang="T8">
                  <a:pos x="T4" y="T5"/>
                </a:cxn>
              </a:cxnLst>
              <a:rect l="T9" t="T10" r="T11" b="T12"/>
              <a:pathLst>
                <a:path w="1296" h="480">
                  <a:moveTo>
                    <a:pt x="0" y="0"/>
                  </a:moveTo>
                  <a:lnTo>
                    <a:pt x="1296" y="0"/>
                  </a:lnTo>
                  <a:lnTo>
                    <a:pt x="1296" y="480"/>
                  </a:lnTo>
                </a:path>
              </a:pathLst>
            </a:custGeom>
            <a:noFill/>
            <a:ln w="762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3776" name="Line 94"/>
            <p:cNvSpPr>
              <a:spLocks noChangeShapeType="1"/>
            </p:cNvSpPr>
            <p:nvPr/>
          </p:nvSpPr>
          <p:spPr bwMode="auto">
            <a:xfrm>
              <a:off x="3120" y="1968"/>
              <a:ext cx="0" cy="240"/>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77" name="Freeform 95"/>
            <p:cNvSpPr>
              <a:spLocks/>
            </p:cNvSpPr>
            <p:nvPr/>
          </p:nvSpPr>
          <p:spPr bwMode="auto">
            <a:xfrm>
              <a:off x="4704" y="1392"/>
              <a:ext cx="384" cy="2688"/>
            </a:xfrm>
            <a:custGeom>
              <a:avLst/>
              <a:gdLst>
                <a:gd name="T0" fmla="*/ 114 w 576"/>
                <a:gd name="T1" fmla="*/ 2298 h 2832"/>
                <a:gd name="T2" fmla="*/ 114 w 576"/>
                <a:gd name="T3" fmla="*/ 0 h 2832"/>
                <a:gd name="T4" fmla="*/ 0 w 576"/>
                <a:gd name="T5" fmla="*/ 0 h 2832"/>
                <a:gd name="T6" fmla="*/ 0 60000 65536"/>
                <a:gd name="T7" fmla="*/ 0 60000 65536"/>
                <a:gd name="T8" fmla="*/ 0 60000 65536"/>
                <a:gd name="T9" fmla="*/ 0 w 576"/>
                <a:gd name="T10" fmla="*/ 0 h 2832"/>
                <a:gd name="T11" fmla="*/ 576 w 576"/>
                <a:gd name="T12" fmla="*/ 2832 h 2832"/>
              </a:gdLst>
              <a:ahLst/>
              <a:cxnLst>
                <a:cxn ang="T6">
                  <a:pos x="T0" y="T1"/>
                </a:cxn>
                <a:cxn ang="T7">
                  <a:pos x="T2" y="T3"/>
                </a:cxn>
                <a:cxn ang="T8">
                  <a:pos x="T4" y="T5"/>
                </a:cxn>
              </a:cxnLst>
              <a:rect l="T9" t="T10" r="T11" b="T12"/>
              <a:pathLst>
                <a:path w="576" h="2832">
                  <a:moveTo>
                    <a:pt x="576" y="2832"/>
                  </a:moveTo>
                  <a:lnTo>
                    <a:pt x="576" y="0"/>
                  </a:lnTo>
                  <a:lnTo>
                    <a:pt x="0" y="0"/>
                  </a:lnTo>
                </a:path>
              </a:pathLst>
            </a:custGeom>
            <a:noFill/>
            <a:ln w="762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3778" name="Line 96"/>
            <p:cNvSpPr>
              <a:spLocks noChangeShapeType="1"/>
            </p:cNvSpPr>
            <p:nvPr/>
          </p:nvSpPr>
          <p:spPr bwMode="auto">
            <a:xfrm flipH="1">
              <a:off x="3120" y="3840"/>
              <a:ext cx="0" cy="288"/>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79" name="Line 97"/>
            <p:cNvSpPr>
              <a:spLocks noChangeShapeType="1"/>
            </p:cNvSpPr>
            <p:nvPr/>
          </p:nvSpPr>
          <p:spPr bwMode="auto">
            <a:xfrm flipH="1">
              <a:off x="1081" y="3837"/>
              <a:ext cx="5" cy="253"/>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80" name="Line 98"/>
            <p:cNvSpPr>
              <a:spLocks noChangeShapeType="1"/>
            </p:cNvSpPr>
            <p:nvPr/>
          </p:nvSpPr>
          <p:spPr bwMode="auto">
            <a:xfrm>
              <a:off x="4416" y="3120"/>
              <a:ext cx="0" cy="240"/>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781" name="Line 99"/>
            <p:cNvSpPr>
              <a:spLocks noChangeShapeType="1"/>
            </p:cNvSpPr>
            <p:nvPr/>
          </p:nvSpPr>
          <p:spPr bwMode="auto">
            <a:xfrm flipH="1">
              <a:off x="4416" y="3840"/>
              <a:ext cx="0" cy="240"/>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Tree>
    <p:extLst>
      <p:ext uri="{BB962C8B-B14F-4D97-AF65-F5344CB8AC3E}">
        <p14:creationId xmlns:p14="http://schemas.microsoft.com/office/powerpoint/2010/main" val="3978340096"/>
      </p:ext>
    </p:extLst>
  </p:cSld>
  <p:clrMapOvr>
    <a:masterClrMapping/>
  </p:clrMapOvr>
  <p:transition spd="slow">
    <p:pull dir="ru"/>
  </p:transition>
</p:sld>
</file>

<file path=ppt/slides/slide7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5778" name="Rectangle 10"/>
          <p:cNvSpPr>
            <a:spLocks noGrp="1" noRot="1" noChangeArrowheads="1"/>
          </p:cNvSpPr>
          <p:nvPr>
            <p:ph type="title"/>
          </p:nvPr>
        </p:nvSpPr>
        <p:spPr>
          <a:xfrm>
            <a:off x="1331913" y="0"/>
            <a:ext cx="7069137" cy="762000"/>
          </a:xfrm>
          <a:noFill/>
        </p:spPr>
        <p:txBody>
          <a:bodyPr lIns="90487" tIns="44450" rIns="90487" bIns="44450"/>
          <a:lstStyle/>
          <a:p>
            <a:pPr eaLnBrk="1" hangingPunct="1"/>
            <a:r>
              <a:rPr lang="en-US" altLang="zh-CN" sz="3600">
                <a:latin typeface="Arial"/>
              </a:rPr>
              <a:t>Tomasulo With Reorder buffer:</a:t>
            </a:r>
          </a:p>
        </p:txBody>
      </p:sp>
      <p:grpSp>
        <p:nvGrpSpPr>
          <p:cNvPr id="75779" name="Group 2"/>
          <p:cNvGrpSpPr>
            <a:grpSpLocks/>
          </p:cNvGrpSpPr>
          <p:nvPr/>
        </p:nvGrpSpPr>
        <p:grpSpPr bwMode="auto">
          <a:xfrm>
            <a:off x="3505200" y="4800600"/>
            <a:ext cx="2514600" cy="406400"/>
            <a:chOff x="2064" y="2928"/>
            <a:chExt cx="1584" cy="256"/>
          </a:xfrm>
        </p:grpSpPr>
        <p:sp>
          <p:nvSpPr>
            <p:cNvPr id="75873" name="Rectangle 3"/>
            <p:cNvSpPr>
              <a:spLocks noChangeArrowheads="1"/>
            </p:cNvSpPr>
            <p:nvPr/>
          </p:nvSpPr>
          <p:spPr bwMode="auto">
            <a:xfrm>
              <a:off x="2064" y="2928"/>
              <a:ext cx="1584"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70309020205020404" pitchFamily="49" charset="0"/>
                </a:rPr>
                <a:t>3</a:t>
              </a:r>
              <a:r>
                <a:rPr lang="en-US" altLang="zh-CN" sz="1800" b="1">
                  <a:latin typeface="Arial" panose="02070309020205020404" pitchFamily="49" charset="0"/>
                </a:rPr>
                <a:t> DIVD </a:t>
              </a:r>
              <a:r>
                <a:rPr lang="en-US" altLang="zh-CN" sz="1800" b="1">
                  <a:solidFill>
                    <a:srgbClr val="FF0000"/>
                  </a:solidFill>
                  <a:latin typeface="Arial" panose="02070309020205020404" pitchFamily="49" charset="0"/>
                </a:rPr>
                <a:t>ROB2</a:t>
              </a:r>
              <a:r>
                <a:rPr lang="en-US" altLang="zh-CN" sz="1800" b="1">
                  <a:latin typeface="Arial" panose="02070309020205020404" pitchFamily="49" charset="0"/>
                </a:rPr>
                <a:t>,R(F6)</a:t>
              </a:r>
            </a:p>
          </p:txBody>
        </p:sp>
        <p:sp>
          <p:nvSpPr>
            <p:cNvPr id="75874" name="Rectangle 4"/>
            <p:cNvSpPr>
              <a:spLocks noChangeArrowheads="1"/>
            </p:cNvSpPr>
            <p:nvPr/>
          </p:nvSpPr>
          <p:spPr bwMode="auto">
            <a:xfrm>
              <a:off x="2064" y="3056"/>
              <a:ext cx="1584"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75875" name="Rectangle 5"/>
            <p:cNvSpPr>
              <a:spLocks noChangeArrowheads="1"/>
            </p:cNvSpPr>
            <p:nvPr/>
          </p:nvSpPr>
          <p:spPr bwMode="auto">
            <a:xfrm>
              <a:off x="2283" y="2928"/>
              <a:ext cx="425"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sp>
        <p:nvSpPr>
          <p:cNvPr id="75780" name="Rectangle 6"/>
          <p:cNvSpPr>
            <a:spLocks noChangeArrowheads="1"/>
          </p:cNvSpPr>
          <p:nvPr/>
        </p:nvSpPr>
        <p:spPr bwMode="auto">
          <a:xfrm>
            <a:off x="304800" y="4648200"/>
            <a:ext cx="2590800" cy="2032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70309020205020404" pitchFamily="49" charset="0"/>
              </a:rPr>
              <a:t>2</a:t>
            </a:r>
            <a:r>
              <a:rPr lang="en-US" altLang="zh-CN" sz="1800" b="1">
                <a:latin typeface="Arial" panose="02070309020205020404" pitchFamily="49" charset="0"/>
              </a:rPr>
              <a:t> ADDD R(F4), </a:t>
            </a:r>
            <a:r>
              <a:rPr lang="en-US" altLang="zh-CN" sz="1600" b="1">
                <a:solidFill>
                  <a:srgbClr val="FF3300"/>
                </a:solidFill>
                <a:latin typeface="Arial" panose="020B0604020202020204" pitchFamily="34" charset="0"/>
              </a:rPr>
              <a:t>ROB?</a:t>
            </a:r>
          </a:p>
        </p:txBody>
      </p:sp>
      <p:sp>
        <p:nvSpPr>
          <p:cNvPr id="75781" name="Rectangle 7"/>
          <p:cNvSpPr>
            <a:spLocks noChangeArrowheads="1"/>
          </p:cNvSpPr>
          <p:nvPr/>
        </p:nvSpPr>
        <p:spPr bwMode="auto">
          <a:xfrm>
            <a:off x="298450" y="4851400"/>
            <a:ext cx="2590800" cy="2032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70309020205020404" pitchFamily="49" charset="0"/>
              </a:rPr>
              <a:t>6</a:t>
            </a:r>
            <a:r>
              <a:rPr lang="en-US" altLang="zh-CN" sz="1800" b="1">
                <a:latin typeface="Arial" panose="02070309020205020404" pitchFamily="49" charset="0"/>
              </a:rPr>
              <a:t> ADDD </a:t>
            </a:r>
            <a:r>
              <a:rPr lang="en-US" altLang="zh-CN" sz="1800" b="1">
                <a:solidFill>
                  <a:srgbClr val="FF0000"/>
                </a:solidFill>
                <a:latin typeface="Arial" panose="02070309020205020404" pitchFamily="49" charset="0"/>
              </a:rPr>
              <a:t>ROB5</a:t>
            </a:r>
            <a:r>
              <a:rPr lang="en-US" altLang="zh-CN" sz="1800" b="1">
                <a:solidFill>
                  <a:schemeClr val="hlink"/>
                </a:solidFill>
                <a:latin typeface="Arial" panose="02070309020205020404" pitchFamily="49" charset="0"/>
              </a:rPr>
              <a:t>, </a:t>
            </a:r>
            <a:r>
              <a:rPr lang="en-US" altLang="zh-CN" sz="1800" b="1">
                <a:latin typeface="Arial" panose="02070309020205020404" pitchFamily="49" charset="0"/>
              </a:rPr>
              <a:t>R(F6)</a:t>
            </a:r>
            <a:endParaRPr lang="en-US" altLang="zh-CN" sz="1800" b="1">
              <a:solidFill>
                <a:schemeClr val="hlink"/>
              </a:solidFill>
              <a:latin typeface="Courier New" panose="02070309020205020404" pitchFamily="49" charset="0"/>
            </a:endParaRPr>
          </a:p>
        </p:txBody>
      </p:sp>
      <p:sp>
        <p:nvSpPr>
          <p:cNvPr id="75782" name="Rectangle 8"/>
          <p:cNvSpPr>
            <a:spLocks noChangeArrowheads="1"/>
          </p:cNvSpPr>
          <p:nvPr/>
        </p:nvSpPr>
        <p:spPr bwMode="auto">
          <a:xfrm>
            <a:off x="298450" y="5054600"/>
            <a:ext cx="2590800" cy="2032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75783" name="Rectangle 9"/>
          <p:cNvSpPr>
            <a:spLocks noChangeArrowheads="1"/>
          </p:cNvSpPr>
          <p:nvPr/>
        </p:nvSpPr>
        <p:spPr bwMode="auto">
          <a:xfrm>
            <a:off x="661988" y="4648200"/>
            <a:ext cx="633412" cy="609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75784" name="Line 11"/>
          <p:cNvSpPr>
            <a:spLocks noChangeShapeType="1"/>
          </p:cNvSpPr>
          <p:nvPr/>
        </p:nvSpPr>
        <p:spPr bwMode="auto">
          <a:xfrm>
            <a:off x="304800" y="6477000"/>
            <a:ext cx="85344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85" name="Text Box 12"/>
          <p:cNvSpPr txBox="1">
            <a:spLocks noChangeArrowheads="1"/>
          </p:cNvSpPr>
          <p:nvPr/>
        </p:nvSpPr>
        <p:spPr bwMode="auto">
          <a:xfrm>
            <a:off x="6526213" y="3743325"/>
            <a:ext cx="1049337"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To</a:t>
            </a:r>
          </a:p>
          <a:p>
            <a:pPr algn="ctr">
              <a:lnSpc>
                <a:spcPct val="70000"/>
              </a:lnSpc>
              <a:spcBef>
                <a:spcPct val="0"/>
              </a:spcBef>
              <a:buClrTx/>
              <a:buSzTx/>
              <a:buFontTx/>
              <a:buNone/>
            </a:pPr>
            <a:r>
              <a:rPr lang="en-US" altLang="zh-CN" sz="1800" b="1">
                <a:latin typeface="Arial" panose="030F0702030302020204" pitchFamily="66" charset="0"/>
              </a:rPr>
              <a:t>Memory</a:t>
            </a:r>
          </a:p>
        </p:txBody>
      </p:sp>
      <p:sp>
        <p:nvSpPr>
          <p:cNvPr id="75786" name="Rectangle 13"/>
          <p:cNvSpPr>
            <a:spLocks noChangeArrowheads="1"/>
          </p:cNvSpPr>
          <p:nvPr/>
        </p:nvSpPr>
        <p:spPr bwMode="auto">
          <a:xfrm>
            <a:off x="1181100" y="5791200"/>
            <a:ext cx="1066800" cy="304800"/>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FP adders</a:t>
            </a:r>
          </a:p>
        </p:txBody>
      </p:sp>
      <p:sp>
        <p:nvSpPr>
          <p:cNvPr id="75787" name="Rectangle 14"/>
          <p:cNvSpPr>
            <a:spLocks noChangeArrowheads="1"/>
          </p:cNvSpPr>
          <p:nvPr/>
        </p:nvSpPr>
        <p:spPr bwMode="auto">
          <a:xfrm>
            <a:off x="4252913" y="5791200"/>
            <a:ext cx="1447800" cy="304800"/>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FP multipliers</a:t>
            </a:r>
          </a:p>
        </p:txBody>
      </p:sp>
      <p:sp>
        <p:nvSpPr>
          <p:cNvPr id="75788" name="Line 15"/>
          <p:cNvSpPr>
            <a:spLocks noChangeShapeType="1"/>
          </p:cNvSpPr>
          <p:nvPr/>
        </p:nvSpPr>
        <p:spPr bwMode="auto">
          <a:xfrm>
            <a:off x="1357313" y="52578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89" name="Line 16"/>
          <p:cNvSpPr>
            <a:spLocks noChangeShapeType="1"/>
          </p:cNvSpPr>
          <p:nvPr/>
        </p:nvSpPr>
        <p:spPr bwMode="auto">
          <a:xfrm>
            <a:off x="2043113" y="52578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90" name="Line 17"/>
          <p:cNvSpPr>
            <a:spLocks noChangeShapeType="1"/>
          </p:cNvSpPr>
          <p:nvPr/>
        </p:nvSpPr>
        <p:spPr bwMode="auto">
          <a:xfrm>
            <a:off x="4481513" y="5181600"/>
            <a:ext cx="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91" name="Line 18"/>
          <p:cNvSpPr>
            <a:spLocks noChangeShapeType="1"/>
          </p:cNvSpPr>
          <p:nvPr/>
        </p:nvSpPr>
        <p:spPr bwMode="auto">
          <a:xfrm>
            <a:off x="5395913" y="5181600"/>
            <a:ext cx="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92" name="Text Box 19"/>
          <p:cNvSpPr txBox="1">
            <a:spLocks noChangeArrowheads="1"/>
          </p:cNvSpPr>
          <p:nvPr/>
        </p:nvSpPr>
        <p:spPr bwMode="auto">
          <a:xfrm>
            <a:off x="2655888" y="5284788"/>
            <a:ext cx="1555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Reservation </a:t>
            </a:r>
          </a:p>
          <a:p>
            <a:pPr algn="ctr">
              <a:spcBef>
                <a:spcPct val="0"/>
              </a:spcBef>
              <a:buClrTx/>
              <a:buSzTx/>
              <a:buFontTx/>
              <a:buNone/>
            </a:pPr>
            <a:r>
              <a:rPr lang="en-US" altLang="zh-CN" sz="1800" b="1">
                <a:latin typeface="Arial" panose="030F0702030302020204" pitchFamily="66" charset="0"/>
              </a:rPr>
              <a:t>Stations</a:t>
            </a:r>
          </a:p>
        </p:txBody>
      </p:sp>
      <p:sp>
        <p:nvSpPr>
          <p:cNvPr id="75793" name="Line 20"/>
          <p:cNvSpPr>
            <a:spLocks noChangeShapeType="1"/>
          </p:cNvSpPr>
          <p:nvPr/>
        </p:nvSpPr>
        <p:spPr bwMode="auto">
          <a:xfrm flipV="1">
            <a:off x="2514600" y="5257800"/>
            <a:ext cx="0" cy="12192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94" name="Line 21"/>
          <p:cNvSpPr>
            <a:spLocks noChangeShapeType="1"/>
          </p:cNvSpPr>
          <p:nvPr/>
        </p:nvSpPr>
        <p:spPr bwMode="auto">
          <a:xfrm flipV="1">
            <a:off x="5867400" y="5181600"/>
            <a:ext cx="0" cy="12954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795" name="Text Box 22"/>
          <p:cNvSpPr txBox="1">
            <a:spLocks noChangeArrowheads="1"/>
          </p:cNvSpPr>
          <p:nvPr/>
        </p:nvSpPr>
        <p:spPr bwMode="auto">
          <a:xfrm>
            <a:off x="228600" y="914400"/>
            <a:ext cx="8794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FP Op</a:t>
            </a:r>
          </a:p>
          <a:p>
            <a:pPr algn="ctr">
              <a:spcBef>
                <a:spcPct val="0"/>
              </a:spcBef>
              <a:buClrTx/>
              <a:buSzTx/>
              <a:buFontTx/>
              <a:buNone/>
            </a:pPr>
            <a:r>
              <a:rPr lang="en-US" altLang="zh-CN" sz="1800" b="1">
                <a:latin typeface="Arial" panose="030F0702030302020204" pitchFamily="66" charset="0"/>
              </a:rPr>
              <a:t>Queue</a:t>
            </a:r>
          </a:p>
        </p:txBody>
      </p:sp>
      <p:grpSp>
        <p:nvGrpSpPr>
          <p:cNvPr id="75796" name="Group 23"/>
          <p:cNvGrpSpPr>
            <a:grpSpLocks/>
          </p:cNvGrpSpPr>
          <p:nvPr/>
        </p:nvGrpSpPr>
        <p:grpSpPr bwMode="auto">
          <a:xfrm>
            <a:off x="3505200" y="3505200"/>
            <a:ext cx="2209800" cy="812800"/>
            <a:chOff x="3456" y="1200"/>
            <a:chExt cx="1392" cy="512"/>
          </a:xfrm>
        </p:grpSpPr>
        <p:sp>
          <p:nvSpPr>
            <p:cNvPr id="75869" name="Rectangle 24"/>
            <p:cNvSpPr>
              <a:spLocks noChangeArrowheads="1"/>
            </p:cNvSpPr>
            <p:nvPr/>
          </p:nvSpPr>
          <p:spPr bwMode="auto">
            <a:xfrm>
              <a:off x="3456" y="1200"/>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75870" name="Rectangle 25"/>
            <p:cNvSpPr>
              <a:spLocks noChangeArrowheads="1"/>
            </p:cNvSpPr>
            <p:nvPr/>
          </p:nvSpPr>
          <p:spPr bwMode="auto">
            <a:xfrm>
              <a:off x="3456" y="1328"/>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75871" name="Rectangle 26"/>
            <p:cNvSpPr>
              <a:spLocks noChangeArrowheads="1"/>
            </p:cNvSpPr>
            <p:nvPr/>
          </p:nvSpPr>
          <p:spPr bwMode="auto">
            <a:xfrm>
              <a:off x="3456" y="1456"/>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75872" name="Rectangle 27"/>
            <p:cNvSpPr>
              <a:spLocks noChangeArrowheads="1"/>
            </p:cNvSpPr>
            <p:nvPr/>
          </p:nvSpPr>
          <p:spPr bwMode="auto">
            <a:xfrm>
              <a:off x="3456" y="1584"/>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sp>
        <p:nvSpPr>
          <p:cNvPr id="75797" name="Freeform 28"/>
          <p:cNvSpPr>
            <a:spLocks/>
          </p:cNvSpPr>
          <p:nvPr/>
        </p:nvSpPr>
        <p:spPr bwMode="auto">
          <a:xfrm>
            <a:off x="4953000" y="3276600"/>
            <a:ext cx="2057400" cy="533400"/>
          </a:xfrm>
          <a:custGeom>
            <a:avLst/>
            <a:gdLst>
              <a:gd name="T0" fmla="*/ 0 w 1296"/>
              <a:gd name="T1" fmla="*/ 0 h 480"/>
              <a:gd name="T2" fmla="*/ 2147483646 w 1296"/>
              <a:gd name="T3" fmla="*/ 0 h 480"/>
              <a:gd name="T4" fmla="*/ 2147483646 w 1296"/>
              <a:gd name="T5" fmla="*/ 2147483646 h 480"/>
              <a:gd name="T6" fmla="*/ 0 60000 65536"/>
              <a:gd name="T7" fmla="*/ 0 60000 65536"/>
              <a:gd name="T8" fmla="*/ 0 60000 65536"/>
              <a:gd name="T9" fmla="*/ 0 w 1296"/>
              <a:gd name="T10" fmla="*/ 0 h 480"/>
              <a:gd name="T11" fmla="*/ 1296 w 1296"/>
              <a:gd name="T12" fmla="*/ 480 h 480"/>
            </a:gdLst>
            <a:ahLst/>
            <a:cxnLst>
              <a:cxn ang="T6">
                <a:pos x="T0" y="T1"/>
              </a:cxn>
              <a:cxn ang="T7">
                <a:pos x="T2" y="T3"/>
              </a:cxn>
              <a:cxn ang="T8">
                <a:pos x="T4" y="T5"/>
              </a:cxn>
            </a:cxnLst>
            <a:rect l="T9" t="T10" r="T11" b="T12"/>
            <a:pathLst>
              <a:path w="1296" h="480">
                <a:moveTo>
                  <a:pt x="0" y="0"/>
                </a:moveTo>
                <a:lnTo>
                  <a:pt x="1296" y="0"/>
                </a:lnTo>
                <a:lnTo>
                  <a:pt x="1296" y="480"/>
                </a:lnTo>
              </a:path>
            </a:pathLst>
          </a:custGeom>
          <a:noFill/>
          <a:ln w="76200">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5798" name="Text Box 29"/>
          <p:cNvSpPr txBox="1">
            <a:spLocks noChangeArrowheads="1"/>
          </p:cNvSpPr>
          <p:nvPr/>
        </p:nvSpPr>
        <p:spPr bwMode="auto">
          <a:xfrm>
            <a:off x="7391400" y="990600"/>
            <a:ext cx="660400" cy="219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lnSpc>
                <a:spcPct val="90000"/>
              </a:lnSpc>
              <a:spcBef>
                <a:spcPct val="0"/>
              </a:spcBef>
              <a:buClrTx/>
              <a:buSzTx/>
              <a:buFontTx/>
              <a:buNone/>
            </a:pPr>
            <a:r>
              <a:rPr lang="en-US" altLang="zh-CN" sz="1400" b="1">
                <a:solidFill>
                  <a:srgbClr val="FF0000"/>
                </a:solidFill>
                <a:latin typeface="Arial" panose="030F0702030302020204" pitchFamily="66" charset="0"/>
              </a:rPr>
              <a:t>ROB7</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ROB6</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ROB5</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ROB4</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ROB3</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ROB2</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ROB1</a:t>
            </a:r>
          </a:p>
        </p:txBody>
      </p:sp>
      <p:grpSp>
        <p:nvGrpSpPr>
          <p:cNvPr id="75799" name="Group 30"/>
          <p:cNvGrpSpPr>
            <a:grpSpLocks/>
          </p:cNvGrpSpPr>
          <p:nvPr/>
        </p:nvGrpSpPr>
        <p:grpSpPr bwMode="auto">
          <a:xfrm>
            <a:off x="3505200" y="990600"/>
            <a:ext cx="3886200" cy="2133600"/>
            <a:chOff x="2208" y="624"/>
            <a:chExt cx="2448" cy="1344"/>
          </a:xfrm>
        </p:grpSpPr>
        <p:grpSp>
          <p:nvGrpSpPr>
            <p:cNvPr id="75840" name="Group 31"/>
            <p:cNvGrpSpPr>
              <a:grpSpLocks/>
            </p:cNvGrpSpPr>
            <p:nvPr/>
          </p:nvGrpSpPr>
          <p:grpSpPr bwMode="auto">
            <a:xfrm>
              <a:off x="2208" y="624"/>
              <a:ext cx="2448" cy="768"/>
              <a:chOff x="2208" y="576"/>
              <a:chExt cx="2448" cy="768"/>
            </a:xfrm>
          </p:grpSpPr>
          <p:sp>
            <p:nvSpPr>
              <p:cNvPr id="75853" name="Rectangle 32"/>
              <p:cNvSpPr>
                <a:spLocks noChangeArrowheads="1"/>
              </p:cNvSpPr>
              <p:nvPr/>
            </p:nvSpPr>
            <p:spPr bwMode="auto">
              <a:xfrm>
                <a:off x="2208" y="576"/>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75854" name="Rectangle 33"/>
              <p:cNvSpPr>
                <a:spLocks noChangeArrowheads="1"/>
              </p:cNvSpPr>
              <p:nvPr/>
            </p:nvSpPr>
            <p:spPr bwMode="auto">
              <a:xfrm>
                <a:off x="2208" y="768"/>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Courier New" panose="02070309020205020404" pitchFamily="49" charset="0"/>
                  </a:rPr>
                  <a:t>F0</a:t>
                </a:r>
              </a:p>
            </p:txBody>
          </p:sp>
          <p:sp>
            <p:nvSpPr>
              <p:cNvPr id="75855" name="Rectangle 34"/>
              <p:cNvSpPr>
                <a:spLocks noChangeArrowheads="1"/>
              </p:cNvSpPr>
              <p:nvPr/>
            </p:nvSpPr>
            <p:spPr bwMode="auto">
              <a:xfrm>
                <a:off x="2448" y="576"/>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75856" name="Rectangle 35"/>
              <p:cNvSpPr>
                <a:spLocks noChangeArrowheads="1"/>
              </p:cNvSpPr>
              <p:nvPr/>
            </p:nvSpPr>
            <p:spPr bwMode="auto">
              <a:xfrm>
                <a:off x="2448" y="768"/>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75857" name="Rectangle 36"/>
              <p:cNvSpPr>
                <a:spLocks noChangeArrowheads="1"/>
              </p:cNvSpPr>
              <p:nvPr/>
            </p:nvSpPr>
            <p:spPr bwMode="auto">
              <a:xfrm>
                <a:off x="3072" y="576"/>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800" b="1">
                  <a:latin typeface="Courier New" panose="02070309020205020404" pitchFamily="49" charset="0"/>
                </a:endParaRPr>
              </a:p>
            </p:txBody>
          </p:sp>
          <p:sp>
            <p:nvSpPr>
              <p:cNvPr id="75858" name="Rectangle 37"/>
              <p:cNvSpPr>
                <a:spLocks noChangeArrowheads="1"/>
              </p:cNvSpPr>
              <p:nvPr/>
            </p:nvSpPr>
            <p:spPr bwMode="auto">
              <a:xfrm>
                <a:off x="3072" y="768"/>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Courier New" panose="02070309020205020404" pitchFamily="49" charset="0"/>
                  </a:rPr>
                  <a:t>ADDD F0,F4,F6</a:t>
                </a:r>
              </a:p>
            </p:txBody>
          </p:sp>
          <p:sp>
            <p:nvSpPr>
              <p:cNvPr id="75859" name="Rectangle 38"/>
              <p:cNvSpPr>
                <a:spLocks noChangeArrowheads="1"/>
              </p:cNvSpPr>
              <p:nvPr/>
            </p:nvSpPr>
            <p:spPr bwMode="auto">
              <a:xfrm>
                <a:off x="4416" y="576"/>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75860" name="Rectangle 39"/>
              <p:cNvSpPr>
                <a:spLocks noChangeArrowheads="1"/>
              </p:cNvSpPr>
              <p:nvPr/>
            </p:nvSpPr>
            <p:spPr bwMode="auto">
              <a:xfrm>
                <a:off x="4416" y="768"/>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Courier New" panose="02070309020205020404" pitchFamily="49" charset="0"/>
                  </a:rPr>
                  <a:t>N</a:t>
                </a:r>
              </a:p>
            </p:txBody>
          </p:sp>
          <p:sp>
            <p:nvSpPr>
              <p:cNvPr id="75861" name="Rectangle 40"/>
              <p:cNvSpPr>
                <a:spLocks noChangeArrowheads="1"/>
              </p:cNvSpPr>
              <p:nvPr/>
            </p:nvSpPr>
            <p:spPr bwMode="auto">
              <a:xfrm>
                <a:off x="2208" y="960"/>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Courier New" panose="02070309020205020404" pitchFamily="49" charset="0"/>
                  </a:rPr>
                  <a:t>F4</a:t>
                </a:r>
              </a:p>
            </p:txBody>
          </p:sp>
          <p:sp>
            <p:nvSpPr>
              <p:cNvPr id="75862" name="Rectangle 41"/>
              <p:cNvSpPr>
                <a:spLocks noChangeArrowheads="1"/>
              </p:cNvSpPr>
              <p:nvPr/>
            </p:nvSpPr>
            <p:spPr bwMode="auto">
              <a:xfrm>
                <a:off x="2448" y="960"/>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75863" name="Rectangle 42"/>
              <p:cNvSpPr>
                <a:spLocks noChangeArrowheads="1"/>
              </p:cNvSpPr>
              <p:nvPr/>
            </p:nvSpPr>
            <p:spPr bwMode="auto">
              <a:xfrm>
                <a:off x="3072" y="960"/>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Courier New" panose="02070309020205020404" pitchFamily="49" charset="0"/>
                  </a:rPr>
                  <a:t>LD F4,0(R3)</a:t>
                </a:r>
              </a:p>
            </p:txBody>
          </p:sp>
          <p:sp>
            <p:nvSpPr>
              <p:cNvPr id="75864" name="Rectangle 43"/>
              <p:cNvSpPr>
                <a:spLocks noChangeArrowheads="1"/>
              </p:cNvSpPr>
              <p:nvPr/>
            </p:nvSpPr>
            <p:spPr bwMode="auto">
              <a:xfrm>
                <a:off x="4416" y="960"/>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Courier New" panose="02070309020205020404" pitchFamily="49" charset="0"/>
                  </a:rPr>
                  <a:t>N</a:t>
                </a:r>
              </a:p>
            </p:txBody>
          </p:sp>
          <p:sp>
            <p:nvSpPr>
              <p:cNvPr id="75865" name="Rectangle 44"/>
              <p:cNvSpPr>
                <a:spLocks noChangeArrowheads="1"/>
              </p:cNvSpPr>
              <p:nvPr/>
            </p:nvSpPr>
            <p:spPr bwMode="auto">
              <a:xfrm>
                <a:off x="2208" y="1152"/>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Courier New" panose="02070309020205020404" pitchFamily="49" charset="0"/>
                  </a:rPr>
                  <a:t>--</a:t>
                </a:r>
              </a:p>
            </p:txBody>
          </p:sp>
          <p:sp>
            <p:nvSpPr>
              <p:cNvPr id="75866" name="Rectangle 45"/>
              <p:cNvSpPr>
                <a:spLocks noChangeArrowheads="1"/>
              </p:cNvSpPr>
              <p:nvPr/>
            </p:nvSpPr>
            <p:spPr bwMode="auto">
              <a:xfrm>
                <a:off x="2448" y="1152"/>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75867" name="Rectangle 46"/>
              <p:cNvSpPr>
                <a:spLocks noChangeArrowheads="1"/>
              </p:cNvSpPr>
              <p:nvPr/>
            </p:nvSpPr>
            <p:spPr bwMode="auto">
              <a:xfrm>
                <a:off x="3072" y="1152"/>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Courier New" panose="02070309020205020404" pitchFamily="49" charset="0"/>
                  </a:rPr>
                  <a:t>BNE F2,&lt;…&gt;</a:t>
                </a:r>
              </a:p>
            </p:txBody>
          </p:sp>
          <p:sp>
            <p:nvSpPr>
              <p:cNvPr id="75868" name="Rectangle 47"/>
              <p:cNvSpPr>
                <a:spLocks noChangeArrowheads="1"/>
              </p:cNvSpPr>
              <p:nvPr/>
            </p:nvSpPr>
            <p:spPr bwMode="auto">
              <a:xfrm>
                <a:off x="4416" y="1152"/>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Courier New" panose="02070309020205020404" pitchFamily="49" charset="0"/>
                  </a:rPr>
                  <a:t>N</a:t>
                </a:r>
              </a:p>
            </p:txBody>
          </p:sp>
        </p:grpSp>
        <p:sp>
          <p:nvSpPr>
            <p:cNvPr id="75841" name="Rectangle 48"/>
            <p:cNvSpPr>
              <a:spLocks noChangeArrowheads="1"/>
            </p:cNvSpPr>
            <p:nvPr/>
          </p:nvSpPr>
          <p:spPr bwMode="auto">
            <a:xfrm>
              <a:off x="2208" y="1392"/>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F2</a:t>
              </a:r>
            </a:p>
          </p:txBody>
        </p:sp>
        <p:sp>
          <p:nvSpPr>
            <p:cNvPr id="75842" name="Rectangle 49"/>
            <p:cNvSpPr>
              <a:spLocks noChangeArrowheads="1"/>
            </p:cNvSpPr>
            <p:nvPr/>
          </p:nvSpPr>
          <p:spPr bwMode="auto">
            <a:xfrm>
              <a:off x="2208" y="1584"/>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F10</a:t>
              </a:r>
            </a:p>
          </p:txBody>
        </p:sp>
        <p:sp>
          <p:nvSpPr>
            <p:cNvPr id="75843" name="Rectangle 50"/>
            <p:cNvSpPr>
              <a:spLocks noChangeArrowheads="1"/>
            </p:cNvSpPr>
            <p:nvPr/>
          </p:nvSpPr>
          <p:spPr bwMode="auto">
            <a:xfrm>
              <a:off x="2208" y="1776"/>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a:t>
              </a:r>
            </a:p>
          </p:txBody>
        </p:sp>
        <p:sp>
          <p:nvSpPr>
            <p:cNvPr id="75844" name="Rectangle 51"/>
            <p:cNvSpPr>
              <a:spLocks noChangeArrowheads="1"/>
            </p:cNvSpPr>
            <p:nvPr/>
          </p:nvSpPr>
          <p:spPr bwMode="auto">
            <a:xfrm>
              <a:off x="2448" y="1392"/>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75845" name="Rectangle 52"/>
            <p:cNvSpPr>
              <a:spLocks noChangeArrowheads="1"/>
            </p:cNvSpPr>
            <p:nvPr/>
          </p:nvSpPr>
          <p:spPr bwMode="auto">
            <a:xfrm>
              <a:off x="2448" y="1584"/>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75846" name="Rectangle 53"/>
            <p:cNvSpPr>
              <a:spLocks noChangeArrowheads="1"/>
            </p:cNvSpPr>
            <p:nvPr/>
          </p:nvSpPr>
          <p:spPr bwMode="auto">
            <a:xfrm>
              <a:off x="2448" y="1776"/>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75847" name="Rectangle 54"/>
            <p:cNvSpPr>
              <a:spLocks noChangeArrowheads="1"/>
            </p:cNvSpPr>
            <p:nvPr/>
          </p:nvSpPr>
          <p:spPr bwMode="auto">
            <a:xfrm>
              <a:off x="3072" y="1392"/>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70309020205020404" pitchFamily="49" charset="0"/>
                </a:rPr>
                <a:t>DIVD F2,F10,F6</a:t>
              </a:r>
            </a:p>
          </p:txBody>
        </p:sp>
        <p:sp>
          <p:nvSpPr>
            <p:cNvPr id="75848" name="Rectangle 55"/>
            <p:cNvSpPr>
              <a:spLocks noChangeArrowheads="1"/>
            </p:cNvSpPr>
            <p:nvPr/>
          </p:nvSpPr>
          <p:spPr bwMode="auto">
            <a:xfrm>
              <a:off x="3072" y="1584"/>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70309020205020404" pitchFamily="49" charset="0"/>
                </a:rPr>
                <a:t>ADDD F10,F4,F0</a:t>
              </a:r>
            </a:p>
          </p:txBody>
        </p:sp>
        <p:sp>
          <p:nvSpPr>
            <p:cNvPr id="75849" name="Rectangle 56"/>
            <p:cNvSpPr>
              <a:spLocks noChangeArrowheads="1"/>
            </p:cNvSpPr>
            <p:nvPr/>
          </p:nvSpPr>
          <p:spPr bwMode="auto">
            <a:xfrm>
              <a:off x="3072" y="1776"/>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B0604020202020204" pitchFamily="34" charset="0"/>
                </a:rPr>
                <a:t>ST R5,0(R2)</a:t>
              </a:r>
            </a:p>
          </p:txBody>
        </p:sp>
        <p:sp>
          <p:nvSpPr>
            <p:cNvPr id="75850" name="Rectangle 57"/>
            <p:cNvSpPr>
              <a:spLocks noChangeArrowheads="1"/>
            </p:cNvSpPr>
            <p:nvPr/>
          </p:nvSpPr>
          <p:spPr bwMode="auto">
            <a:xfrm>
              <a:off x="4416" y="1392"/>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N</a:t>
              </a:r>
            </a:p>
          </p:txBody>
        </p:sp>
        <p:sp>
          <p:nvSpPr>
            <p:cNvPr id="75851" name="Rectangle 58"/>
            <p:cNvSpPr>
              <a:spLocks noChangeArrowheads="1"/>
            </p:cNvSpPr>
            <p:nvPr/>
          </p:nvSpPr>
          <p:spPr bwMode="auto">
            <a:xfrm>
              <a:off x="4416" y="1584"/>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N</a:t>
              </a:r>
            </a:p>
          </p:txBody>
        </p:sp>
        <p:sp>
          <p:nvSpPr>
            <p:cNvPr id="75852" name="Rectangle 59"/>
            <p:cNvSpPr>
              <a:spLocks noChangeArrowheads="1"/>
            </p:cNvSpPr>
            <p:nvPr/>
          </p:nvSpPr>
          <p:spPr bwMode="auto">
            <a:xfrm>
              <a:off x="4416" y="1776"/>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N</a:t>
              </a:r>
            </a:p>
          </p:txBody>
        </p:sp>
      </p:grpSp>
      <p:sp>
        <p:nvSpPr>
          <p:cNvPr id="75800" name="Line 60"/>
          <p:cNvSpPr>
            <a:spLocks noChangeShapeType="1"/>
          </p:cNvSpPr>
          <p:nvPr/>
        </p:nvSpPr>
        <p:spPr bwMode="auto">
          <a:xfrm>
            <a:off x="4953000" y="3124200"/>
            <a:ext cx="0" cy="3810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01" name="Text Box 61"/>
          <p:cNvSpPr txBox="1">
            <a:spLocks noChangeArrowheads="1"/>
          </p:cNvSpPr>
          <p:nvPr/>
        </p:nvSpPr>
        <p:spPr bwMode="auto">
          <a:xfrm>
            <a:off x="6858000" y="609600"/>
            <a:ext cx="8461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Done?</a:t>
            </a:r>
          </a:p>
        </p:txBody>
      </p:sp>
      <p:sp>
        <p:nvSpPr>
          <p:cNvPr id="75802" name="Freeform 62"/>
          <p:cNvSpPr>
            <a:spLocks/>
          </p:cNvSpPr>
          <p:nvPr/>
        </p:nvSpPr>
        <p:spPr bwMode="auto">
          <a:xfrm>
            <a:off x="7467600" y="2209800"/>
            <a:ext cx="609600" cy="4267200"/>
          </a:xfrm>
          <a:custGeom>
            <a:avLst/>
            <a:gdLst>
              <a:gd name="T0" fmla="*/ 2147483646 w 576"/>
              <a:gd name="T1" fmla="*/ 2147483646 h 2832"/>
              <a:gd name="T2" fmla="*/ 2147483646 w 576"/>
              <a:gd name="T3" fmla="*/ 0 h 2832"/>
              <a:gd name="T4" fmla="*/ 0 w 576"/>
              <a:gd name="T5" fmla="*/ 0 h 2832"/>
              <a:gd name="T6" fmla="*/ 0 60000 65536"/>
              <a:gd name="T7" fmla="*/ 0 60000 65536"/>
              <a:gd name="T8" fmla="*/ 0 60000 65536"/>
              <a:gd name="T9" fmla="*/ 0 w 576"/>
              <a:gd name="T10" fmla="*/ 0 h 2832"/>
              <a:gd name="T11" fmla="*/ 576 w 576"/>
              <a:gd name="T12" fmla="*/ 2832 h 2832"/>
            </a:gdLst>
            <a:ahLst/>
            <a:cxnLst>
              <a:cxn ang="T6">
                <a:pos x="T0" y="T1"/>
              </a:cxn>
              <a:cxn ang="T7">
                <a:pos x="T2" y="T3"/>
              </a:cxn>
              <a:cxn ang="T8">
                <a:pos x="T4" y="T5"/>
              </a:cxn>
            </a:cxnLst>
            <a:rect l="T9" t="T10" r="T11" b="T12"/>
            <a:pathLst>
              <a:path w="576" h="2832">
                <a:moveTo>
                  <a:pt x="576" y="2832"/>
                </a:moveTo>
                <a:lnTo>
                  <a:pt x="576" y="0"/>
                </a:lnTo>
                <a:lnTo>
                  <a:pt x="0" y="0"/>
                </a:lnTo>
              </a:path>
            </a:pathLst>
          </a:custGeom>
          <a:noFill/>
          <a:ln w="76200">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5803" name="Line 63"/>
          <p:cNvSpPr>
            <a:spLocks noChangeShapeType="1"/>
          </p:cNvSpPr>
          <p:nvPr/>
        </p:nvSpPr>
        <p:spPr bwMode="auto">
          <a:xfrm flipH="1">
            <a:off x="4953000" y="6096000"/>
            <a:ext cx="0" cy="4572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04" name="Line 64"/>
          <p:cNvSpPr>
            <a:spLocks noChangeShapeType="1"/>
          </p:cNvSpPr>
          <p:nvPr/>
        </p:nvSpPr>
        <p:spPr bwMode="auto">
          <a:xfrm flipH="1">
            <a:off x="1716088" y="6091238"/>
            <a:ext cx="7937" cy="401637"/>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05" name="Text Box 65"/>
          <p:cNvSpPr txBox="1">
            <a:spLocks noChangeArrowheads="1"/>
          </p:cNvSpPr>
          <p:nvPr/>
        </p:nvSpPr>
        <p:spPr bwMode="auto">
          <a:xfrm>
            <a:off x="130175" y="4283075"/>
            <a:ext cx="696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Dest</a:t>
            </a:r>
          </a:p>
        </p:txBody>
      </p:sp>
      <p:sp>
        <p:nvSpPr>
          <p:cNvPr id="75806" name="Text Box 66"/>
          <p:cNvSpPr txBox="1">
            <a:spLocks noChangeArrowheads="1"/>
          </p:cNvSpPr>
          <p:nvPr/>
        </p:nvSpPr>
        <p:spPr bwMode="auto">
          <a:xfrm>
            <a:off x="3352800" y="4419600"/>
            <a:ext cx="696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Dest</a:t>
            </a:r>
          </a:p>
        </p:txBody>
      </p:sp>
      <p:sp>
        <p:nvSpPr>
          <p:cNvPr id="75807" name="AutoShape 67"/>
          <p:cNvSpPr>
            <a:spLocks noChangeArrowheads="1"/>
          </p:cNvSpPr>
          <p:nvPr/>
        </p:nvSpPr>
        <p:spPr bwMode="auto">
          <a:xfrm flipV="1">
            <a:off x="8426450" y="1371600"/>
            <a:ext cx="457200" cy="1143000"/>
          </a:xfrm>
          <a:prstGeom prst="upArrow">
            <a:avLst>
              <a:gd name="adj1" fmla="val 50000"/>
              <a:gd name="adj2" fmla="val 62500"/>
            </a:avLst>
          </a:prstGeom>
          <a:solidFill>
            <a:schemeClr val="accent2"/>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75808" name="Text Box 68"/>
          <p:cNvSpPr txBox="1">
            <a:spLocks noChangeArrowheads="1"/>
          </p:cNvSpPr>
          <p:nvPr/>
        </p:nvSpPr>
        <p:spPr bwMode="auto">
          <a:xfrm>
            <a:off x="8199438" y="2590800"/>
            <a:ext cx="9112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Oldest</a:t>
            </a:r>
          </a:p>
        </p:txBody>
      </p:sp>
      <p:sp>
        <p:nvSpPr>
          <p:cNvPr id="75809" name="Text Box 69"/>
          <p:cNvSpPr txBox="1">
            <a:spLocks noChangeArrowheads="1"/>
          </p:cNvSpPr>
          <p:nvPr/>
        </p:nvSpPr>
        <p:spPr bwMode="auto">
          <a:xfrm>
            <a:off x="8153400" y="990600"/>
            <a:ext cx="1003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Newest</a:t>
            </a:r>
          </a:p>
        </p:txBody>
      </p:sp>
      <p:grpSp>
        <p:nvGrpSpPr>
          <p:cNvPr id="75810" name="Group 70"/>
          <p:cNvGrpSpPr>
            <a:grpSpLocks/>
          </p:cNvGrpSpPr>
          <p:nvPr/>
        </p:nvGrpSpPr>
        <p:grpSpPr bwMode="auto">
          <a:xfrm rot="-5400000">
            <a:off x="1295400" y="560388"/>
            <a:ext cx="914400" cy="1219200"/>
            <a:chOff x="1872" y="1584"/>
            <a:chExt cx="576" cy="864"/>
          </a:xfrm>
        </p:grpSpPr>
        <p:sp>
          <p:nvSpPr>
            <p:cNvPr id="75834" name="Rectangle 71"/>
            <p:cNvSpPr>
              <a:spLocks noChangeArrowheads="1"/>
            </p:cNvSpPr>
            <p:nvPr/>
          </p:nvSpPr>
          <p:spPr bwMode="auto">
            <a:xfrm>
              <a:off x="1872" y="1584"/>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75835" name="Rectangle 72"/>
            <p:cNvSpPr>
              <a:spLocks noChangeArrowheads="1"/>
            </p:cNvSpPr>
            <p:nvPr/>
          </p:nvSpPr>
          <p:spPr bwMode="auto">
            <a:xfrm>
              <a:off x="1872" y="1728"/>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75836" name="Rectangle 73"/>
            <p:cNvSpPr>
              <a:spLocks noChangeArrowheads="1"/>
            </p:cNvSpPr>
            <p:nvPr/>
          </p:nvSpPr>
          <p:spPr bwMode="auto">
            <a:xfrm>
              <a:off x="1872" y="1872"/>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75837" name="Rectangle 74"/>
            <p:cNvSpPr>
              <a:spLocks noChangeArrowheads="1"/>
            </p:cNvSpPr>
            <p:nvPr/>
          </p:nvSpPr>
          <p:spPr bwMode="auto">
            <a:xfrm>
              <a:off x="1872" y="2016"/>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75838" name="Rectangle 75"/>
            <p:cNvSpPr>
              <a:spLocks noChangeArrowheads="1"/>
            </p:cNvSpPr>
            <p:nvPr/>
          </p:nvSpPr>
          <p:spPr bwMode="auto">
            <a:xfrm>
              <a:off x="1872" y="2160"/>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75839" name="Rectangle 76"/>
            <p:cNvSpPr>
              <a:spLocks noChangeArrowheads="1"/>
            </p:cNvSpPr>
            <p:nvPr/>
          </p:nvSpPr>
          <p:spPr bwMode="auto">
            <a:xfrm>
              <a:off x="1872" y="2304"/>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sp>
        <p:nvSpPr>
          <p:cNvPr id="75811" name="Text Box 77"/>
          <p:cNvSpPr txBox="1">
            <a:spLocks noChangeArrowheads="1"/>
          </p:cNvSpPr>
          <p:nvPr/>
        </p:nvSpPr>
        <p:spPr bwMode="auto">
          <a:xfrm>
            <a:off x="6559550" y="4384675"/>
            <a:ext cx="104933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from </a:t>
            </a:r>
          </a:p>
          <a:p>
            <a:pPr algn="ctr">
              <a:lnSpc>
                <a:spcPct val="70000"/>
              </a:lnSpc>
              <a:spcBef>
                <a:spcPct val="0"/>
              </a:spcBef>
              <a:buClrTx/>
              <a:buSzTx/>
              <a:buFontTx/>
              <a:buNone/>
            </a:pPr>
            <a:r>
              <a:rPr lang="en-US" altLang="zh-CN" sz="1800" b="1">
                <a:latin typeface="Arial" panose="030F0702030302020204" pitchFamily="66" charset="0"/>
              </a:rPr>
              <a:t>Memory</a:t>
            </a:r>
          </a:p>
        </p:txBody>
      </p:sp>
      <p:sp>
        <p:nvSpPr>
          <p:cNvPr id="75812" name="Line 78"/>
          <p:cNvSpPr>
            <a:spLocks noChangeShapeType="1"/>
          </p:cNvSpPr>
          <p:nvPr/>
        </p:nvSpPr>
        <p:spPr bwMode="auto">
          <a:xfrm>
            <a:off x="7010400" y="4953000"/>
            <a:ext cx="0" cy="3810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13" name="Rectangle 79"/>
          <p:cNvSpPr>
            <a:spLocks noChangeArrowheads="1"/>
          </p:cNvSpPr>
          <p:nvPr/>
        </p:nvSpPr>
        <p:spPr bwMode="auto">
          <a:xfrm>
            <a:off x="6386513" y="5300663"/>
            <a:ext cx="1066800" cy="2540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B0604020202020204" pitchFamily="34" charset="0"/>
              </a:rPr>
              <a:t>4</a:t>
            </a:r>
            <a:r>
              <a:rPr lang="en-US" altLang="zh-CN" sz="1800" b="1">
                <a:latin typeface="Arial" panose="020B0604020202020204" pitchFamily="34" charset="0"/>
              </a:rPr>
              <a:t>    0+R3</a:t>
            </a:r>
          </a:p>
        </p:txBody>
      </p:sp>
      <p:sp>
        <p:nvSpPr>
          <p:cNvPr id="75814" name="Rectangle 80"/>
          <p:cNvSpPr>
            <a:spLocks noChangeArrowheads="1"/>
          </p:cNvSpPr>
          <p:nvPr/>
        </p:nvSpPr>
        <p:spPr bwMode="auto">
          <a:xfrm>
            <a:off x="6400800" y="5588000"/>
            <a:ext cx="1066800" cy="2540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75815" name="Text Box 81"/>
          <p:cNvSpPr txBox="1">
            <a:spLocks noChangeArrowheads="1"/>
          </p:cNvSpPr>
          <p:nvPr/>
        </p:nvSpPr>
        <p:spPr bwMode="auto">
          <a:xfrm>
            <a:off x="6227763" y="5013325"/>
            <a:ext cx="696912"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Dest</a:t>
            </a:r>
          </a:p>
        </p:txBody>
      </p:sp>
      <p:sp>
        <p:nvSpPr>
          <p:cNvPr id="75816" name="Text Box 82"/>
          <p:cNvSpPr txBox="1">
            <a:spLocks noChangeArrowheads="1"/>
          </p:cNvSpPr>
          <p:nvPr/>
        </p:nvSpPr>
        <p:spPr bwMode="auto">
          <a:xfrm>
            <a:off x="533400" y="1905000"/>
            <a:ext cx="2841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800" b="1">
                <a:latin typeface="Arial" panose="030F0702030302020204" pitchFamily="66" charset="0"/>
              </a:rPr>
              <a:t>Reorder Buffer</a:t>
            </a:r>
            <a:endParaRPr lang="en-US" altLang="zh-CN" sz="1800" b="1">
              <a:latin typeface="Comic Sans MS" panose="030F0702030302020204" pitchFamily="66" charset="0"/>
            </a:endParaRPr>
          </a:p>
        </p:txBody>
      </p:sp>
      <p:sp>
        <p:nvSpPr>
          <p:cNvPr id="75817" name="Text Box 83"/>
          <p:cNvSpPr txBox="1">
            <a:spLocks noChangeArrowheads="1"/>
          </p:cNvSpPr>
          <p:nvPr/>
        </p:nvSpPr>
        <p:spPr bwMode="auto">
          <a:xfrm>
            <a:off x="1600200" y="3581400"/>
            <a:ext cx="17827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800" b="1">
                <a:latin typeface="Arial" panose="030F0702030302020204" pitchFamily="66" charset="0"/>
              </a:rPr>
              <a:t>Registers</a:t>
            </a:r>
          </a:p>
        </p:txBody>
      </p:sp>
      <p:sp>
        <p:nvSpPr>
          <p:cNvPr id="75818" name="Line 84"/>
          <p:cNvSpPr>
            <a:spLocks noChangeShapeType="1"/>
          </p:cNvSpPr>
          <p:nvPr/>
        </p:nvSpPr>
        <p:spPr bwMode="auto">
          <a:xfrm flipH="1">
            <a:off x="7010400" y="6096000"/>
            <a:ext cx="0" cy="3810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19" name="Line 85"/>
          <p:cNvSpPr>
            <a:spLocks noChangeShapeType="1"/>
          </p:cNvSpPr>
          <p:nvPr/>
        </p:nvSpPr>
        <p:spPr bwMode="auto">
          <a:xfrm>
            <a:off x="2362200" y="1143000"/>
            <a:ext cx="1143000"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20" name="Rectangle 86"/>
          <p:cNvSpPr>
            <a:spLocks noChangeArrowheads="1"/>
          </p:cNvSpPr>
          <p:nvPr/>
        </p:nvSpPr>
        <p:spPr bwMode="auto">
          <a:xfrm>
            <a:off x="6400800" y="5562600"/>
            <a:ext cx="1066800" cy="2540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800" b="1">
              <a:latin typeface="Courier New" panose="02070309020205020404" pitchFamily="49" charset="0"/>
            </a:endParaRPr>
          </a:p>
        </p:txBody>
      </p:sp>
      <p:sp>
        <p:nvSpPr>
          <p:cNvPr id="75821" name="Rectangle 87"/>
          <p:cNvSpPr>
            <a:spLocks noChangeArrowheads="1"/>
          </p:cNvSpPr>
          <p:nvPr/>
        </p:nvSpPr>
        <p:spPr bwMode="auto">
          <a:xfrm>
            <a:off x="6400800" y="5791200"/>
            <a:ext cx="1066800" cy="2540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75822" name="Line 88"/>
          <p:cNvSpPr>
            <a:spLocks noChangeShapeType="1"/>
          </p:cNvSpPr>
          <p:nvPr/>
        </p:nvSpPr>
        <p:spPr bwMode="auto">
          <a:xfrm>
            <a:off x="6756400" y="5334000"/>
            <a:ext cx="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75823" name="Group 89"/>
          <p:cNvGrpSpPr>
            <a:grpSpLocks/>
          </p:cNvGrpSpPr>
          <p:nvPr/>
        </p:nvGrpSpPr>
        <p:grpSpPr bwMode="auto">
          <a:xfrm>
            <a:off x="304800" y="2209800"/>
            <a:ext cx="8534400" cy="4343400"/>
            <a:chOff x="192" y="1392"/>
            <a:chExt cx="5376" cy="2736"/>
          </a:xfrm>
        </p:grpSpPr>
        <p:sp>
          <p:nvSpPr>
            <p:cNvPr id="75824" name="Line 90"/>
            <p:cNvSpPr>
              <a:spLocks noChangeShapeType="1"/>
            </p:cNvSpPr>
            <p:nvPr/>
          </p:nvSpPr>
          <p:spPr bwMode="auto">
            <a:xfrm>
              <a:off x="192" y="4080"/>
              <a:ext cx="5376" cy="0"/>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25" name="Line 91"/>
            <p:cNvSpPr>
              <a:spLocks noChangeShapeType="1"/>
            </p:cNvSpPr>
            <p:nvPr/>
          </p:nvSpPr>
          <p:spPr bwMode="auto">
            <a:xfrm flipV="1">
              <a:off x="1584" y="3312"/>
              <a:ext cx="0" cy="768"/>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26" name="Line 92"/>
            <p:cNvSpPr>
              <a:spLocks noChangeShapeType="1"/>
            </p:cNvSpPr>
            <p:nvPr/>
          </p:nvSpPr>
          <p:spPr bwMode="auto">
            <a:xfrm flipV="1">
              <a:off x="3696" y="3264"/>
              <a:ext cx="0" cy="816"/>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27" name="Freeform 93"/>
            <p:cNvSpPr>
              <a:spLocks/>
            </p:cNvSpPr>
            <p:nvPr/>
          </p:nvSpPr>
          <p:spPr bwMode="auto">
            <a:xfrm>
              <a:off x="3120" y="2064"/>
              <a:ext cx="1296" cy="336"/>
            </a:xfrm>
            <a:custGeom>
              <a:avLst/>
              <a:gdLst>
                <a:gd name="T0" fmla="*/ 0 w 1296"/>
                <a:gd name="T1" fmla="*/ 0 h 480"/>
                <a:gd name="T2" fmla="*/ 1296 w 1296"/>
                <a:gd name="T3" fmla="*/ 0 h 480"/>
                <a:gd name="T4" fmla="*/ 1296 w 1296"/>
                <a:gd name="T5" fmla="*/ 115 h 480"/>
                <a:gd name="T6" fmla="*/ 0 60000 65536"/>
                <a:gd name="T7" fmla="*/ 0 60000 65536"/>
                <a:gd name="T8" fmla="*/ 0 60000 65536"/>
                <a:gd name="T9" fmla="*/ 0 w 1296"/>
                <a:gd name="T10" fmla="*/ 0 h 480"/>
                <a:gd name="T11" fmla="*/ 1296 w 1296"/>
                <a:gd name="T12" fmla="*/ 480 h 480"/>
              </a:gdLst>
              <a:ahLst/>
              <a:cxnLst>
                <a:cxn ang="T6">
                  <a:pos x="T0" y="T1"/>
                </a:cxn>
                <a:cxn ang="T7">
                  <a:pos x="T2" y="T3"/>
                </a:cxn>
                <a:cxn ang="T8">
                  <a:pos x="T4" y="T5"/>
                </a:cxn>
              </a:cxnLst>
              <a:rect l="T9" t="T10" r="T11" b="T12"/>
              <a:pathLst>
                <a:path w="1296" h="480">
                  <a:moveTo>
                    <a:pt x="0" y="0"/>
                  </a:moveTo>
                  <a:lnTo>
                    <a:pt x="1296" y="0"/>
                  </a:lnTo>
                  <a:lnTo>
                    <a:pt x="1296" y="480"/>
                  </a:lnTo>
                </a:path>
              </a:pathLst>
            </a:custGeom>
            <a:noFill/>
            <a:ln w="762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5828" name="Line 94"/>
            <p:cNvSpPr>
              <a:spLocks noChangeShapeType="1"/>
            </p:cNvSpPr>
            <p:nvPr/>
          </p:nvSpPr>
          <p:spPr bwMode="auto">
            <a:xfrm>
              <a:off x="3120" y="1968"/>
              <a:ext cx="0" cy="240"/>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29" name="Freeform 95"/>
            <p:cNvSpPr>
              <a:spLocks/>
            </p:cNvSpPr>
            <p:nvPr/>
          </p:nvSpPr>
          <p:spPr bwMode="auto">
            <a:xfrm>
              <a:off x="4704" y="1392"/>
              <a:ext cx="384" cy="2688"/>
            </a:xfrm>
            <a:custGeom>
              <a:avLst/>
              <a:gdLst>
                <a:gd name="T0" fmla="*/ 114 w 576"/>
                <a:gd name="T1" fmla="*/ 2298 h 2832"/>
                <a:gd name="T2" fmla="*/ 114 w 576"/>
                <a:gd name="T3" fmla="*/ 0 h 2832"/>
                <a:gd name="T4" fmla="*/ 0 w 576"/>
                <a:gd name="T5" fmla="*/ 0 h 2832"/>
                <a:gd name="T6" fmla="*/ 0 60000 65536"/>
                <a:gd name="T7" fmla="*/ 0 60000 65536"/>
                <a:gd name="T8" fmla="*/ 0 60000 65536"/>
                <a:gd name="T9" fmla="*/ 0 w 576"/>
                <a:gd name="T10" fmla="*/ 0 h 2832"/>
                <a:gd name="T11" fmla="*/ 576 w 576"/>
                <a:gd name="T12" fmla="*/ 2832 h 2832"/>
              </a:gdLst>
              <a:ahLst/>
              <a:cxnLst>
                <a:cxn ang="T6">
                  <a:pos x="T0" y="T1"/>
                </a:cxn>
                <a:cxn ang="T7">
                  <a:pos x="T2" y="T3"/>
                </a:cxn>
                <a:cxn ang="T8">
                  <a:pos x="T4" y="T5"/>
                </a:cxn>
              </a:cxnLst>
              <a:rect l="T9" t="T10" r="T11" b="T12"/>
              <a:pathLst>
                <a:path w="576" h="2832">
                  <a:moveTo>
                    <a:pt x="576" y="2832"/>
                  </a:moveTo>
                  <a:lnTo>
                    <a:pt x="576" y="0"/>
                  </a:lnTo>
                  <a:lnTo>
                    <a:pt x="0" y="0"/>
                  </a:lnTo>
                </a:path>
              </a:pathLst>
            </a:custGeom>
            <a:noFill/>
            <a:ln w="762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5830" name="Line 96"/>
            <p:cNvSpPr>
              <a:spLocks noChangeShapeType="1"/>
            </p:cNvSpPr>
            <p:nvPr/>
          </p:nvSpPr>
          <p:spPr bwMode="auto">
            <a:xfrm flipH="1">
              <a:off x="3120" y="3840"/>
              <a:ext cx="0" cy="288"/>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31" name="Line 97"/>
            <p:cNvSpPr>
              <a:spLocks noChangeShapeType="1"/>
            </p:cNvSpPr>
            <p:nvPr/>
          </p:nvSpPr>
          <p:spPr bwMode="auto">
            <a:xfrm flipH="1">
              <a:off x="1081" y="3837"/>
              <a:ext cx="5" cy="253"/>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32" name="Line 98"/>
            <p:cNvSpPr>
              <a:spLocks noChangeShapeType="1"/>
            </p:cNvSpPr>
            <p:nvPr/>
          </p:nvSpPr>
          <p:spPr bwMode="auto">
            <a:xfrm>
              <a:off x="4416" y="3120"/>
              <a:ext cx="0" cy="240"/>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833" name="Line 99"/>
            <p:cNvSpPr>
              <a:spLocks noChangeShapeType="1"/>
            </p:cNvSpPr>
            <p:nvPr/>
          </p:nvSpPr>
          <p:spPr bwMode="auto">
            <a:xfrm flipH="1">
              <a:off x="4416" y="3840"/>
              <a:ext cx="0" cy="240"/>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Tree>
    <p:extLst>
      <p:ext uri="{BB962C8B-B14F-4D97-AF65-F5344CB8AC3E}">
        <p14:creationId xmlns:p14="http://schemas.microsoft.com/office/powerpoint/2010/main" val="1998306747"/>
      </p:ext>
    </p:extLst>
  </p:cSld>
  <p:clrMapOvr>
    <a:masterClrMapping/>
  </p:clrMapOvr>
  <p:transition spd="slow">
    <p:pull dir="ru"/>
  </p:transition>
</p:sld>
</file>

<file path=ppt/slides/slide7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10"/>
          <p:cNvSpPr>
            <a:spLocks noGrp="1" noRot="1" noChangeArrowheads="1"/>
          </p:cNvSpPr>
          <p:nvPr>
            <p:ph type="title"/>
          </p:nvPr>
        </p:nvSpPr>
        <p:spPr>
          <a:xfrm>
            <a:off x="1331913" y="0"/>
            <a:ext cx="7069137" cy="762000"/>
          </a:xfrm>
          <a:noFill/>
        </p:spPr>
        <p:txBody>
          <a:bodyPr lIns="90487" tIns="44450" rIns="90487" bIns="44450"/>
          <a:lstStyle/>
          <a:p>
            <a:pPr eaLnBrk="1" hangingPunct="1"/>
            <a:r>
              <a:rPr lang="en-US" altLang="zh-CN" sz="3600">
                <a:latin typeface="Arial"/>
              </a:rPr>
              <a:t>Tomasulo With Reorder buffer:</a:t>
            </a:r>
          </a:p>
        </p:txBody>
      </p:sp>
      <p:grpSp>
        <p:nvGrpSpPr>
          <p:cNvPr id="77827" name="Group 2"/>
          <p:cNvGrpSpPr>
            <a:grpSpLocks/>
          </p:cNvGrpSpPr>
          <p:nvPr/>
        </p:nvGrpSpPr>
        <p:grpSpPr bwMode="auto">
          <a:xfrm>
            <a:off x="3505200" y="4800600"/>
            <a:ext cx="2514600" cy="406400"/>
            <a:chOff x="2064" y="2928"/>
            <a:chExt cx="1584" cy="256"/>
          </a:xfrm>
        </p:grpSpPr>
        <p:sp>
          <p:nvSpPr>
            <p:cNvPr id="77921" name="Rectangle 3"/>
            <p:cNvSpPr>
              <a:spLocks noChangeArrowheads="1"/>
            </p:cNvSpPr>
            <p:nvPr/>
          </p:nvSpPr>
          <p:spPr bwMode="auto">
            <a:xfrm>
              <a:off x="2064" y="2928"/>
              <a:ext cx="1584"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70309020205020404" pitchFamily="49" charset="0"/>
                </a:rPr>
                <a:t>3</a:t>
              </a:r>
              <a:r>
                <a:rPr lang="en-US" altLang="zh-CN" sz="1800" b="1">
                  <a:latin typeface="Arial" panose="02070309020205020404" pitchFamily="49" charset="0"/>
                </a:rPr>
                <a:t> DIVD </a:t>
              </a:r>
              <a:r>
                <a:rPr lang="en-US" altLang="zh-CN" sz="1800" b="1">
                  <a:solidFill>
                    <a:srgbClr val="FF0000"/>
                  </a:solidFill>
                  <a:latin typeface="Arial" panose="02070309020205020404" pitchFamily="49" charset="0"/>
                </a:rPr>
                <a:t>ROB2</a:t>
              </a:r>
              <a:r>
                <a:rPr lang="en-US" altLang="zh-CN" sz="1800" b="1">
                  <a:latin typeface="Arial" panose="02070309020205020404" pitchFamily="49" charset="0"/>
                </a:rPr>
                <a:t>,R(F6)</a:t>
              </a:r>
            </a:p>
          </p:txBody>
        </p:sp>
        <p:sp>
          <p:nvSpPr>
            <p:cNvPr id="77922" name="Rectangle 4"/>
            <p:cNvSpPr>
              <a:spLocks noChangeArrowheads="1"/>
            </p:cNvSpPr>
            <p:nvPr/>
          </p:nvSpPr>
          <p:spPr bwMode="auto">
            <a:xfrm>
              <a:off x="2064" y="3056"/>
              <a:ext cx="1584"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77923" name="Rectangle 5"/>
            <p:cNvSpPr>
              <a:spLocks noChangeArrowheads="1"/>
            </p:cNvSpPr>
            <p:nvPr/>
          </p:nvSpPr>
          <p:spPr bwMode="auto">
            <a:xfrm>
              <a:off x="2283" y="2928"/>
              <a:ext cx="425"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sp>
        <p:nvSpPr>
          <p:cNvPr id="77828" name="Rectangle 6"/>
          <p:cNvSpPr>
            <a:spLocks noChangeArrowheads="1"/>
          </p:cNvSpPr>
          <p:nvPr/>
        </p:nvSpPr>
        <p:spPr bwMode="auto">
          <a:xfrm>
            <a:off x="304800" y="4648200"/>
            <a:ext cx="2590800" cy="2032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70309020205020404" pitchFamily="49" charset="0"/>
              </a:rPr>
              <a:t>2</a:t>
            </a:r>
            <a:r>
              <a:rPr lang="en-US" altLang="zh-CN" sz="1800" b="1">
                <a:latin typeface="Arial" panose="02070309020205020404" pitchFamily="49" charset="0"/>
              </a:rPr>
              <a:t> ADDD R(F4),</a:t>
            </a:r>
            <a:r>
              <a:rPr lang="en-US" altLang="zh-CN" sz="1600" b="1">
                <a:solidFill>
                  <a:srgbClr val="FF3300"/>
                </a:solidFill>
                <a:latin typeface="Arial" panose="020B0604020202020204" pitchFamily="34" charset="0"/>
              </a:rPr>
              <a:t>R(F0)</a:t>
            </a:r>
          </a:p>
        </p:txBody>
      </p:sp>
      <p:sp>
        <p:nvSpPr>
          <p:cNvPr id="77829" name="Rectangle 7"/>
          <p:cNvSpPr>
            <a:spLocks noChangeArrowheads="1"/>
          </p:cNvSpPr>
          <p:nvPr/>
        </p:nvSpPr>
        <p:spPr bwMode="auto">
          <a:xfrm>
            <a:off x="304800" y="4851400"/>
            <a:ext cx="2590800" cy="2032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70309020205020404" pitchFamily="49" charset="0"/>
              </a:rPr>
              <a:t>6</a:t>
            </a:r>
            <a:r>
              <a:rPr lang="en-US" altLang="zh-CN" sz="1800" b="1">
                <a:latin typeface="Arial" panose="02070309020205020404" pitchFamily="49" charset="0"/>
              </a:rPr>
              <a:t> ADDD </a:t>
            </a:r>
            <a:r>
              <a:rPr lang="en-US" altLang="zh-CN" sz="1800" b="1">
                <a:solidFill>
                  <a:srgbClr val="FF0000"/>
                </a:solidFill>
                <a:latin typeface="Arial" panose="02070309020205020404" pitchFamily="49" charset="0"/>
              </a:rPr>
              <a:t>ROB5</a:t>
            </a:r>
            <a:r>
              <a:rPr lang="en-US" altLang="zh-CN" sz="1800" b="1">
                <a:solidFill>
                  <a:schemeClr val="hlink"/>
                </a:solidFill>
                <a:latin typeface="Arial" panose="02070309020205020404" pitchFamily="49" charset="0"/>
              </a:rPr>
              <a:t>, </a:t>
            </a:r>
            <a:r>
              <a:rPr lang="en-US" altLang="zh-CN" sz="1800" b="1">
                <a:latin typeface="Arial" panose="02070309020205020404" pitchFamily="49" charset="0"/>
              </a:rPr>
              <a:t>R(F6)</a:t>
            </a:r>
          </a:p>
        </p:txBody>
      </p:sp>
      <p:sp>
        <p:nvSpPr>
          <p:cNvPr id="77830" name="Rectangle 8"/>
          <p:cNvSpPr>
            <a:spLocks noChangeArrowheads="1"/>
          </p:cNvSpPr>
          <p:nvPr/>
        </p:nvSpPr>
        <p:spPr bwMode="auto">
          <a:xfrm>
            <a:off x="304800" y="5054600"/>
            <a:ext cx="2590800" cy="2032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77831" name="Rectangle 9"/>
          <p:cNvSpPr>
            <a:spLocks noChangeArrowheads="1"/>
          </p:cNvSpPr>
          <p:nvPr/>
        </p:nvSpPr>
        <p:spPr bwMode="auto">
          <a:xfrm>
            <a:off x="661988" y="4648200"/>
            <a:ext cx="633412" cy="609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77832" name="Line 11"/>
          <p:cNvSpPr>
            <a:spLocks noChangeShapeType="1"/>
          </p:cNvSpPr>
          <p:nvPr/>
        </p:nvSpPr>
        <p:spPr bwMode="auto">
          <a:xfrm>
            <a:off x="304800" y="6477000"/>
            <a:ext cx="85344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33" name="Text Box 12"/>
          <p:cNvSpPr txBox="1">
            <a:spLocks noChangeArrowheads="1"/>
          </p:cNvSpPr>
          <p:nvPr/>
        </p:nvSpPr>
        <p:spPr bwMode="auto">
          <a:xfrm>
            <a:off x="6526213" y="3743325"/>
            <a:ext cx="1049337"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To</a:t>
            </a:r>
          </a:p>
          <a:p>
            <a:pPr algn="ctr">
              <a:lnSpc>
                <a:spcPct val="70000"/>
              </a:lnSpc>
              <a:spcBef>
                <a:spcPct val="0"/>
              </a:spcBef>
              <a:buClrTx/>
              <a:buSzTx/>
              <a:buFontTx/>
              <a:buNone/>
            </a:pPr>
            <a:r>
              <a:rPr lang="en-US" altLang="zh-CN" sz="1800" b="1">
                <a:latin typeface="Arial" panose="030F0702030302020204" pitchFamily="66" charset="0"/>
              </a:rPr>
              <a:t>Memory</a:t>
            </a:r>
          </a:p>
        </p:txBody>
      </p:sp>
      <p:sp>
        <p:nvSpPr>
          <p:cNvPr id="77834" name="Rectangle 13"/>
          <p:cNvSpPr>
            <a:spLocks noChangeArrowheads="1"/>
          </p:cNvSpPr>
          <p:nvPr/>
        </p:nvSpPr>
        <p:spPr bwMode="auto">
          <a:xfrm>
            <a:off x="1181100" y="5791200"/>
            <a:ext cx="1066800" cy="304800"/>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FP adders</a:t>
            </a:r>
          </a:p>
        </p:txBody>
      </p:sp>
      <p:sp>
        <p:nvSpPr>
          <p:cNvPr id="77835" name="Rectangle 14"/>
          <p:cNvSpPr>
            <a:spLocks noChangeArrowheads="1"/>
          </p:cNvSpPr>
          <p:nvPr/>
        </p:nvSpPr>
        <p:spPr bwMode="auto">
          <a:xfrm>
            <a:off x="4252913" y="5791200"/>
            <a:ext cx="1447800" cy="304800"/>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FP multipliers</a:t>
            </a:r>
          </a:p>
        </p:txBody>
      </p:sp>
      <p:sp>
        <p:nvSpPr>
          <p:cNvPr id="77836" name="Line 15"/>
          <p:cNvSpPr>
            <a:spLocks noChangeShapeType="1"/>
          </p:cNvSpPr>
          <p:nvPr/>
        </p:nvSpPr>
        <p:spPr bwMode="auto">
          <a:xfrm>
            <a:off x="1357313" y="52578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37" name="Line 16"/>
          <p:cNvSpPr>
            <a:spLocks noChangeShapeType="1"/>
          </p:cNvSpPr>
          <p:nvPr/>
        </p:nvSpPr>
        <p:spPr bwMode="auto">
          <a:xfrm>
            <a:off x="2043113" y="52578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38" name="Line 17"/>
          <p:cNvSpPr>
            <a:spLocks noChangeShapeType="1"/>
          </p:cNvSpPr>
          <p:nvPr/>
        </p:nvSpPr>
        <p:spPr bwMode="auto">
          <a:xfrm>
            <a:off x="4481513" y="5181600"/>
            <a:ext cx="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39" name="Line 18"/>
          <p:cNvSpPr>
            <a:spLocks noChangeShapeType="1"/>
          </p:cNvSpPr>
          <p:nvPr/>
        </p:nvSpPr>
        <p:spPr bwMode="auto">
          <a:xfrm>
            <a:off x="5395913" y="5181600"/>
            <a:ext cx="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40" name="Text Box 19"/>
          <p:cNvSpPr txBox="1">
            <a:spLocks noChangeArrowheads="1"/>
          </p:cNvSpPr>
          <p:nvPr/>
        </p:nvSpPr>
        <p:spPr bwMode="auto">
          <a:xfrm>
            <a:off x="2655888" y="5284788"/>
            <a:ext cx="1555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Reservation </a:t>
            </a:r>
          </a:p>
          <a:p>
            <a:pPr algn="ctr">
              <a:spcBef>
                <a:spcPct val="0"/>
              </a:spcBef>
              <a:buClrTx/>
              <a:buSzTx/>
              <a:buFontTx/>
              <a:buNone/>
            </a:pPr>
            <a:r>
              <a:rPr lang="en-US" altLang="zh-CN" sz="1800" b="1">
                <a:latin typeface="Arial" panose="030F0702030302020204" pitchFamily="66" charset="0"/>
              </a:rPr>
              <a:t>Stations</a:t>
            </a:r>
          </a:p>
        </p:txBody>
      </p:sp>
      <p:sp>
        <p:nvSpPr>
          <p:cNvPr id="77841" name="Line 20"/>
          <p:cNvSpPr>
            <a:spLocks noChangeShapeType="1"/>
          </p:cNvSpPr>
          <p:nvPr/>
        </p:nvSpPr>
        <p:spPr bwMode="auto">
          <a:xfrm flipV="1">
            <a:off x="2514600" y="5257800"/>
            <a:ext cx="0" cy="12192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42" name="Line 21"/>
          <p:cNvSpPr>
            <a:spLocks noChangeShapeType="1"/>
          </p:cNvSpPr>
          <p:nvPr/>
        </p:nvSpPr>
        <p:spPr bwMode="auto">
          <a:xfrm flipV="1">
            <a:off x="5867400" y="5181600"/>
            <a:ext cx="0" cy="12954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43" name="Text Box 22"/>
          <p:cNvSpPr txBox="1">
            <a:spLocks noChangeArrowheads="1"/>
          </p:cNvSpPr>
          <p:nvPr/>
        </p:nvSpPr>
        <p:spPr bwMode="auto">
          <a:xfrm>
            <a:off x="228600" y="914400"/>
            <a:ext cx="8794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FP Op</a:t>
            </a:r>
          </a:p>
          <a:p>
            <a:pPr algn="ctr">
              <a:spcBef>
                <a:spcPct val="0"/>
              </a:spcBef>
              <a:buClrTx/>
              <a:buSzTx/>
              <a:buFontTx/>
              <a:buNone/>
            </a:pPr>
            <a:r>
              <a:rPr lang="en-US" altLang="zh-CN" sz="1800" b="1">
                <a:latin typeface="Arial" panose="030F0702030302020204" pitchFamily="66" charset="0"/>
              </a:rPr>
              <a:t>Queue</a:t>
            </a:r>
          </a:p>
        </p:txBody>
      </p:sp>
      <p:grpSp>
        <p:nvGrpSpPr>
          <p:cNvPr id="77844" name="Group 23"/>
          <p:cNvGrpSpPr>
            <a:grpSpLocks/>
          </p:cNvGrpSpPr>
          <p:nvPr/>
        </p:nvGrpSpPr>
        <p:grpSpPr bwMode="auto">
          <a:xfrm>
            <a:off x="3505200" y="3505200"/>
            <a:ext cx="2209800" cy="812800"/>
            <a:chOff x="3456" y="1200"/>
            <a:chExt cx="1392" cy="512"/>
          </a:xfrm>
        </p:grpSpPr>
        <p:sp>
          <p:nvSpPr>
            <p:cNvPr id="77917" name="Rectangle 24"/>
            <p:cNvSpPr>
              <a:spLocks noChangeArrowheads="1"/>
            </p:cNvSpPr>
            <p:nvPr/>
          </p:nvSpPr>
          <p:spPr bwMode="auto">
            <a:xfrm>
              <a:off x="3456" y="1200"/>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77918" name="Rectangle 25"/>
            <p:cNvSpPr>
              <a:spLocks noChangeArrowheads="1"/>
            </p:cNvSpPr>
            <p:nvPr/>
          </p:nvSpPr>
          <p:spPr bwMode="auto">
            <a:xfrm>
              <a:off x="3456" y="1328"/>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77919" name="Rectangle 26"/>
            <p:cNvSpPr>
              <a:spLocks noChangeArrowheads="1"/>
            </p:cNvSpPr>
            <p:nvPr/>
          </p:nvSpPr>
          <p:spPr bwMode="auto">
            <a:xfrm>
              <a:off x="3456" y="1456"/>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77920" name="Rectangle 27"/>
            <p:cNvSpPr>
              <a:spLocks noChangeArrowheads="1"/>
            </p:cNvSpPr>
            <p:nvPr/>
          </p:nvSpPr>
          <p:spPr bwMode="auto">
            <a:xfrm>
              <a:off x="3456" y="1584"/>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sp>
        <p:nvSpPr>
          <p:cNvPr id="77845" name="Freeform 28"/>
          <p:cNvSpPr>
            <a:spLocks/>
          </p:cNvSpPr>
          <p:nvPr/>
        </p:nvSpPr>
        <p:spPr bwMode="auto">
          <a:xfrm>
            <a:off x="4953000" y="3276600"/>
            <a:ext cx="2057400" cy="533400"/>
          </a:xfrm>
          <a:custGeom>
            <a:avLst/>
            <a:gdLst>
              <a:gd name="T0" fmla="*/ 0 w 1296"/>
              <a:gd name="T1" fmla="*/ 0 h 480"/>
              <a:gd name="T2" fmla="*/ 2147483646 w 1296"/>
              <a:gd name="T3" fmla="*/ 0 h 480"/>
              <a:gd name="T4" fmla="*/ 2147483646 w 1296"/>
              <a:gd name="T5" fmla="*/ 2147483646 h 480"/>
              <a:gd name="T6" fmla="*/ 0 60000 65536"/>
              <a:gd name="T7" fmla="*/ 0 60000 65536"/>
              <a:gd name="T8" fmla="*/ 0 60000 65536"/>
              <a:gd name="T9" fmla="*/ 0 w 1296"/>
              <a:gd name="T10" fmla="*/ 0 h 480"/>
              <a:gd name="T11" fmla="*/ 1296 w 1296"/>
              <a:gd name="T12" fmla="*/ 480 h 480"/>
            </a:gdLst>
            <a:ahLst/>
            <a:cxnLst>
              <a:cxn ang="T6">
                <a:pos x="T0" y="T1"/>
              </a:cxn>
              <a:cxn ang="T7">
                <a:pos x="T2" y="T3"/>
              </a:cxn>
              <a:cxn ang="T8">
                <a:pos x="T4" y="T5"/>
              </a:cxn>
            </a:cxnLst>
            <a:rect l="T9" t="T10" r="T11" b="T12"/>
            <a:pathLst>
              <a:path w="1296" h="480">
                <a:moveTo>
                  <a:pt x="0" y="0"/>
                </a:moveTo>
                <a:lnTo>
                  <a:pt x="1296" y="0"/>
                </a:lnTo>
                <a:lnTo>
                  <a:pt x="1296" y="480"/>
                </a:lnTo>
              </a:path>
            </a:pathLst>
          </a:custGeom>
          <a:noFill/>
          <a:ln w="76200">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7846" name="Text Box 29"/>
          <p:cNvSpPr txBox="1">
            <a:spLocks noChangeArrowheads="1"/>
          </p:cNvSpPr>
          <p:nvPr/>
        </p:nvSpPr>
        <p:spPr bwMode="auto">
          <a:xfrm>
            <a:off x="7391400" y="990600"/>
            <a:ext cx="660400" cy="219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lnSpc>
                <a:spcPct val="90000"/>
              </a:lnSpc>
              <a:spcBef>
                <a:spcPct val="0"/>
              </a:spcBef>
              <a:buClrTx/>
              <a:buSzTx/>
              <a:buFontTx/>
              <a:buNone/>
            </a:pPr>
            <a:r>
              <a:rPr lang="en-US" altLang="zh-CN" sz="1400" b="1">
                <a:solidFill>
                  <a:srgbClr val="FF0000"/>
                </a:solidFill>
                <a:latin typeface="Arial" panose="030F0702030302020204" pitchFamily="66" charset="0"/>
              </a:rPr>
              <a:t>ROB7</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ROB6</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ROB5</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ROB4</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ROB3</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ROB2</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ROB1</a:t>
            </a:r>
          </a:p>
        </p:txBody>
      </p:sp>
      <p:grpSp>
        <p:nvGrpSpPr>
          <p:cNvPr id="77847" name="Group 30"/>
          <p:cNvGrpSpPr>
            <a:grpSpLocks/>
          </p:cNvGrpSpPr>
          <p:nvPr/>
        </p:nvGrpSpPr>
        <p:grpSpPr bwMode="auto">
          <a:xfrm>
            <a:off x="3505200" y="990600"/>
            <a:ext cx="3886200" cy="2133600"/>
            <a:chOff x="2208" y="624"/>
            <a:chExt cx="2448" cy="1344"/>
          </a:xfrm>
        </p:grpSpPr>
        <p:grpSp>
          <p:nvGrpSpPr>
            <p:cNvPr id="77888" name="Group 31"/>
            <p:cNvGrpSpPr>
              <a:grpSpLocks/>
            </p:cNvGrpSpPr>
            <p:nvPr/>
          </p:nvGrpSpPr>
          <p:grpSpPr bwMode="auto">
            <a:xfrm>
              <a:off x="2208" y="624"/>
              <a:ext cx="2448" cy="768"/>
              <a:chOff x="2208" y="576"/>
              <a:chExt cx="2448" cy="768"/>
            </a:xfrm>
          </p:grpSpPr>
          <p:sp>
            <p:nvSpPr>
              <p:cNvPr id="77901" name="Rectangle 32"/>
              <p:cNvSpPr>
                <a:spLocks noChangeArrowheads="1"/>
              </p:cNvSpPr>
              <p:nvPr/>
            </p:nvSpPr>
            <p:spPr bwMode="auto">
              <a:xfrm>
                <a:off x="2208" y="576"/>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Courier New" panose="02070309020205020404" pitchFamily="49" charset="0"/>
                  </a:rPr>
                  <a:t>--</a:t>
                </a:r>
              </a:p>
            </p:txBody>
          </p:sp>
          <p:sp>
            <p:nvSpPr>
              <p:cNvPr id="77902" name="Rectangle 33"/>
              <p:cNvSpPr>
                <a:spLocks noChangeArrowheads="1"/>
              </p:cNvSpPr>
              <p:nvPr/>
            </p:nvSpPr>
            <p:spPr bwMode="auto">
              <a:xfrm>
                <a:off x="2208" y="768"/>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Courier New" panose="02070309020205020404" pitchFamily="49" charset="0"/>
                  </a:rPr>
                  <a:t>F0</a:t>
                </a:r>
              </a:p>
            </p:txBody>
          </p:sp>
          <p:sp>
            <p:nvSpPr>
              <p:cNvPr id="77903" name="Rectangle 34"/>
              <p:cNvSpPr>
                <a:spLocks noChangeArrowheads="1"/>
              </p:cNvSpPr>
              <p:nvPr/>
            </p:nvSpPr>
            <p:spPr bwMode="auto">
              <a:xfrm>
                <a:off x="2448" y="576"/>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solidFill>
                      <a:srgbClr val="FF0000"/>
                    </a:solidFill>
                    <a:latin typeface="Courier New" panose="02070309020205020404" pitchFamily="49" charset="0"/>
                  </a:rPr>
                  <a:t>ROB5</a:t>
                </a:r>
              </a:p>
            </p:txBody>
          </p:sp>
          <p:sp>
            <p:nvSpPr>
              <p:cNvPr id="77904" name="Rectangle 35"/>
              <p:cNvSpPr>
                <a:spLocks noChangeArrowheads="1"/>
              </p:cNvSpPr>
              <p:nvPr/>
            </p:nvSpPr>
            <p:spPr bwMode="auto">
              <a:xfrm>
                <a:off x="2448" y="768"/>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Courier New" panose="02070309020205020404" pitchFamily="49" charset="0"/>
                  </a:rPr>
                  <a:t> </a:t>
                </a:r>
              </a:p>
            </p:txBody>
          </p:sp>
          <p:sp>
            <p:nvSpPr>
              <p:cNvPr id="77905" name="Rectangle 36"/>
              <p:cNvSpPr>
                <a:spLocks noChangeArrowheads="1"/>
              </p:cNvSpPr>
              <p:nvPr/>
            </p:nvSpPr>
            <p:spPr bwMode="auto">
              <a:xfrm>
                <a:off x="3072" y="576"/>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Courier New" panose="02070309020205020404" pitchFamily="49" charset="0"/>
                  </a:rPr>
                  <a:t>ST 0(R3),F4</a:t>
                </a:r>
              </a:p>
            </p:txBody>
          </p:sp>
          <p:sp>
            <p:nvSpPr>
              <p:cNvPr id="77906" name="Rectangle 37"/>
              <p:cNvSpPr>
                <a:spLocks noChangeArrowheads="1"/>
              </p:cNvSpPr>
              <p:nvPr/>
            </p:nvSpPr>
            <p:spPr bwMode="auto">
              <a:xfrm>
                <a:off x="3072" y="768"/>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Courier New" panose="02070309020205020404" pitchFamily="49" charset="0"/>
                  </a:rPr>
                  <a:t>ADDD F0,F4,F6</a:t>
                </a:r>
              </a:p>
            </p:txBody>
          </p:sp>
          <p:sp>
            <p:nvSpPr>
              <p:cNvPr id="77907" name="Rectangle 38"/>
              <p:cNvSpPr>
                <a:spLocks noChangeArrowheads="1"/>
              </p:cNvSpPr>
              <p:nvPr/>
            </p:nvSpPr>
            <p:spPr bwMode="auto">
              <a:xfrm>
                <a:off x="4416" y="576"/>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Courier New" panose="02070309020205020404" pitchFamily="49" charset="0"/>
                  </a:rPr>
                  <a:t>N</a:t>
                </a:r>
              </a:p>
            </p:txBody>
          </p:sp>
          <p:sp>
            <p:nvSpPr>
              <p:cNvPr id="77908" name="Rectangle 39"/>
              <p:cNvSpPr>
                <a:spLocks noChangeArrowheads="1"/>
              </p:cNvSpPr>
              <p:nvPr/>
            </p:nvSpPr>
            <p:spPr bwMode="auto">
              <a:xfrm>
                <a:off x="4416" y="768"/>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Courier New" panose="02070309020205020404" pitchFamily="49" charset="0"/>
                  </a:rPr>
                  <a:t>N</a:t>
                </a:r>
              </a:p>
            </p:txBody>
          </p:sp>
          <p:sp>
            <p:nvSpPr>
              <p:cNvPr id="77909" name="Rectangle 40"/>
              <p:cNvSpPr>
                <a:spLocks noChangeArrowheads="1"/>
              </p:cNvSpPr>
              <p:nvPr/>
            </p:nvSpPr>
            <p:spPr bwMode="auto">
              <a:xfrm>
                <a:off x="2208" y="960"/>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Courier New" panose="02070309020205020404" pitchFamily="49" charset="0"/>
                  </a:rPr>
                  <a:t>F4</a:t>
                </a:r>
              </a:p>
            </p:txBody>
          </p:sp>
          <p:sp>
            <p:nvSpPr>
              <p:cNvPr id="77910" name="Rectangle 41"/>
              <p:cNvSpPr>
                <a:spLocks noChangeArrowheads="1"/>
              </p:cNvSpPr>
              <p:nvPr/>
            </p:nvSpPr>
            <p:spPr bwMode="auto">
              <a:xfrm>
                <a:off x="2448" y="960"/>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77911" name="Rectangle 42"/>
              <p:cNvSpPr>
                <a:spLocks noChangeArrowheads="1"/>
              </p:cNvSpPr>
              <p:nvPr/>
            </p:nvSpPr>
            <p:spPr bwMode="auto">
              <a:xfrm>
                <a:off x="3072" y="960"/>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Courier New" panose="02070309020205020404" pitchFamily="49" charset="0"/>
                  </a:rPr>
                  <a:t>LD F4,0(R3)</a:t>
                </a:r>
              </a:p>
            </p:txBody>
          </p:sp>
          <p:sp>
            <p:nvSpPr>
              <p:cNvPr id="77912" name="Rectangle 43"/>
              <p:cNvSpPr>
                <a:spLocks noChangeArrowheads="1"/>
              </p:cNvSpPr>
              <p:nvPr/>
            </p:nvSpPr>
            <p:spPr bwMode="auto">
              <a:xfrm>
                <a:off x="4416" y="960"/>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Courier New" panose="02070309020205020404" pitchFamily="49" charset="0"/>
                  </a:rPr>
                  <a:t>N</a:t>
                </a:r>
              </a:p>
            </p:txBody>
          </p:sp>
          <p:sp>
            <p:nvSpPr>
              <p:cNvPr id="77913" name="Rectangle 44"/>
              <p:cNvSpPr>
                <a:spLocks noChangeArrowheads="1"/>
              </p:cNvSpPr>
              <p:nvPr/>
            </p:nvSpPr>
            <p:spPr bwMode="auto">
              <a:xfrm>
                <a:off x="2208" y="1152"/>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Courier New" panose="02070309020205020404" pitchFamily="49" charset="0"/>
                  </a:rPr>
                  <a:t>--</a:t>
                </a:r>
              </a:p>
            </p:txBody>
          </p:sp>
          <p:sp>
            <p:nvSpPr>
              <p:cNvPr id="77914" name="Rectangle 45"/>
              <p:cNvSpPr>
                <a:spLocks noChangeArrowheads="1"/>
              </p:cNvSpPr>
              <p:nvPr/>
            </p:nvSpPr>
            <p:spPr bwMode="auto">
              <a:xfrm>
                <a:off x="2448" y="1152"/>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77915" name="Rectangle 46"/>
              <p:cNvSpPr>
                <a:spLocks noChangeArrowheads="1"/>
              </p:cNvSpPr>
              <p:nvPr/>
            </p:nvSpPr>
            <p:spPr bwMode="auto">
              <a:xfrm>
                <a:off x="3072" y="1152"/>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Courier New" panose="02070309020205020404" pitchFamily="49" charset="0"/>
                  </a:rPr>
                  <a:t>BNE F2,&lt;…&gt;</a:t>
                </a:r>
              </a:p>
            </p:txBody>
          </p:sp>
          <p:sp>
            <p:nvSpPr>
              <p:cNvPr id="77916" name="Rectangle 47"/>
              <p:cNvSpPr>
                <a:spLocks noChangeArrowheads="1"/>
              </p:cNvSpPr>
              <p:nvPr/>
            </p:nvSpPr>
            <p:spPr bwMode="auto">
              <a:xfrm>
                <a:off x="4416" y="1152"/>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Courier New" panose="02070309020205020404" pitchFamily="49" charset="0"/>
                  </a:rPr>
                  <a:t>N</a:t>
                </a:r>
              </a:p>
            </p:txBody>
          </p:sp>
        </p:grpSp>
        <p:sp>
          <p:nvSpPr>
            <p:cNvPr id="77889" name="Rectangle 48"/>
            <p:cNvSpPr>
              <a:spLocks noChangeArrowheads="1"/>
            </p:cNvSpPr>
            <p:nvPr/>
          </p:nvSpPr>
          <p:spPr bwMode="auto">
            <a:xfrm>
              <a:off x="2208" y="1392"/>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F2</a:t>
              </a:r>
            </a:p>
          </p:txBody>
        </p:sp>
        <p:sp>
          <p:nvSpPr>
            <p:cNvPr id="77890" name="Rectangle 49"/>
            <p:cNvSpPr>
              <a:spLocks noChangeArrowheads="1"/>
            </p:cNvSpPr>
            <p:nvPr/>
          </p:nvSpPr>
          <p:spPr bwMode="auto">
            <a:xfrm>
              <a:off x="2208" y="1584"/>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F10</a:t>
              </a:r>
            </a:p>
          </p:txBody>
        </p:sp>
        <p:sp>
          <p:nvSpPr>
            <p:cNvPr id="77891" name="Rectangle 50"/>
            <p:cNvSpPr>
              <a:spLocks noChangeArrowheads="1"/>
            </p:cNvSpPr>
            <p:nvPr/>
          </p:nvSpPr>
          <p:spPr bwMode="auto">
            <a:xfrm>
              <a:off x="2208" y="1776"/>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F0</a:t>
              </a:r>
            </a:p>
          </p:txBody>
        </p:sp>
        <p:sp>
          <p:nvSpPr>
            <p:cNvPr id="77892" name="Rectangle 51"/>
            <p:cNvSpPr>
              <a:spLocks noChangeArrowheads="1"/>
            </p:cNvSpPr>
            <p:nvPr/>
          </p:nvSpPr>
          <p:spPr bwMode="auto">
            <a:xfrm>
              <a:off x="2448" y="1392"/>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77893" name="Rectangle 52"/>
            <p:cNvSpPr>
              <a:spLocks noChangeArrowheads="1"/>
            </p:cNvSpPr>
            <p:nvPr/>
          </p:nvSpPr>
          <p:spPr bwMode="auto">
            <a:xfrm>
              <a:off x="2448" y="1584"/>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77894" name="Rectangle 53"/>
            <p:cNvSpPr>
              <a:spLocks noChangeArrowheads="1"/>
            </p:cNvSpPr>
            <p:nvPr/>
          </p:nvSpPr>
          <p:spPr bwMode="auto">
            <a:xfrm>
              <a:off x="2448" y="1776"/>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77895" name="Rectangle 54"/>
            <p:cNvSpPr>
              <a:spLocks noChangeArrowheads="1"/>
            </p:cNvSpPr>
            <p:nvPr/>
          </p:nvSpPr>
          <p:spPr bwMode="auto">
            <a:xfrm>
              <a:off x="3072" y="1392"/>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70309020205020404" pitchFamily="49" charset="0"/>
                </a:rPr>
                <a:t>DIVD F2,F10,F6</a:t>
              </a:r>
            </a:p>
          </p:txBody>
        </p:sp>
        <p:sp>
          <p:nvSpPr>
            <p:cNvPr id="77896" name="Rectangle 55"/>
            <p:cNvSpPr>
              <a:spLocks noChangeArrowheads="1"/>
            </p:cNvSpPr>
            <p:nvPr/>
          </p:nvSpPr>
          <p:spPr bwMode="auto">
            <a:xfrm>
              <a:off x="3072" y="1584"/>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70309020205020404" pitchFamily="49" charset="0"/>
                </a:rPr>
                <a:t>ADDD F10,F4,F0</a:t>
              </a:r>
            </a:p>
          </p:txBody>
        </p:sp>
        <p:sp>
          <p:nvSpPr>
            <p:cNvPr id="77897" name="Rectangle 56"/>
            <p:cNvSpPr>
              <a:spLocks noChangeArrowheads="1"/>
            </p:cNvSpPr>
            <p:nvPr/>
          </p:nvSpPr>
          <p:spPr bwMode="auto">
            <a:xfrm>
              <a:off x="3072" y="1776"/>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B0604020202020204" pitchFamily="34" charset="0"/>
                </a:rPr>
                <a:t>ST R5,0(R2)</a:t>
              </a:r>
            </a:p>
          </p:txBody>
        </p:sp>
        <p:sp>
          <p:nvSpPr>
            <p:cNvPr id="77898" name="Rectangle 57"/>
            <p:cNvSpPr>
              <a:spLocks noChangeArrowheads="1"/>
            </p:cNvSpPr>
            <p:nvPr/>
          </p:nvSpPr>
          <p:spPr bwMode="auto">
            <a:xfrm>
              <a:off x="4416" y="1392"/>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N</a:t>
              </a:r>
            </a:p>
          </p:txBody>
        </p:sp>
        <p:sp>
          <p:nvSpPr>
            <p:cNvPr id="77899" name="Rectangle 58"/>
            <p:cNvSpPr>
              <a:spLocks noChangeArrowheads="1"/>
            </p:cNvSpPr>
            <p:nvPr/>
          </p:nvSpPr>
          <p:spPr bwMode="auto">
            <a:xfrm>
              <a:off x="4416" y="1584"/>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N</a:t>
              </a:r>
            </a:p>
          </p:txBody>
        </p:sp>
        <p:sp>
          <p:nvSpPr>
            <p:cNvPr id="77900" name="Rectangle 59"/>
            <p:cNvSpPr>
              <a:spLocks noChangeArrowheads="1"/>
            </p:cNvSpPr>
            <p:nvPr/>
          </p:nvSpPr>
          <p:spPr bwMode="auto">
            <a:xfrm>
              <a:off x="4416" y="1776"/>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N</a:t>
              </a:r>
            </a:p>
          </p:txBody>
        </p:sp>
      </p:grpSp>
      <p:sp>
        <p:nvSpPr>
          <p:cNvPr id="77848" name="Line 60"/>
          <p:cNvSpPr>
            <a:spLocks noChangeShapeType="1"/>
          </p:cNvSpPr>
          <p:nvPr/>
        </p:nvSpPr>
        <p:spPr bwMode="auto">
          <a:xfrm>
            <a:off x="4953000" y="3124200"/>
            <a:ext cx="0" cy="3810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49" name="Text Box 61"/>
          <p:cNvSpPr txBox="1">
            <a:spLocks noChangeArrowheads="1"/>
          </p:cNvSpPr>
          <p:nvPr/>
        </p:nvSpPr>
        <p:spPr bwMode="auto">
          <a:xfrm>
            <a:off x="6858000" y="609600"/>
            <a:ext cx="8461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Done?</a:t>
            </a:r>
          </a:p>
        </p:txBody>
      </p:sp>
      <p:sp>
        <p:nvSpPr>
          <p:cNvPr id="77850" name="Freeform 62"/>
          <p:cNvSpPr>
            <a:spLocks/>
          </p:cNvSpPr>
          <p:nvPr/>
        </p:nvSpPr>
        <p:spPr bwMode="auto">
          <a:xfrm>
            <a:off x="7467600" y="2209800"/>
            <a:ext cx="609600" cy="4267200"/>
          </a:xfrm>
          <a:custGeom>
            <a:avLst/>
            <a:gdLst>
              <a:gd name="T0" fmla="*/ 2147483646 w 576"/>
              <a:gd name="T1" fmla="*/ 2147483646 h 2832"/>
              <a:gd name="T2" fmla="*/ 2147483646 w 576"/>
              <a:gd name="T3" fmla="*/ 0 h 2832"/>
              <a:gd name="T4" fmla="*/ 0 w 576"/>
              <a:gd name="T5" fmla="*/ 0 h 2832"/>
              <a:gd name="T6" fmla="*/ 0 60000 65536"/>
              <a:gd name="T7" fmla="*/ 0 60000 65536"/>
              <a:gd name="T8" fmla="*/ 0 60000 65536"/>
              <a:gd name="T9" fmla="*/ 0 w 576"/>
              <a:gd name="T10" fmla="*/ 0 h 2832"/>
              <a:gd name="T11" fmla="*/ 576 w 576"/>
              <a:gd name="T12" fmla="*/ 2832 h 2832"/>
            </a:gdLst>
            <a:ahLst/>
            <a:cxnLst>
              <a:cxn ang="T6">
                <a:pos x="T0" y="T1"/>
              </a:cxn>
              <a:cxn ang="T7">
                <a:pos x="T2" y="T3"/>
              </a:cxn>
              <a:cxn ang="T8">
                <a:pos x="T4" y="T5"/>
              </a:cxn>
            </a:cxnLst>
            <a:rect l="T9" t="T10" r="T11" b="T12"/>
            <a:pathLst>
              <a:path w="576" h="2832">
                <a:moveTo>
                  <a:pt x="576" y="2832"/>
                </a:moveTo>
                <a:lnTo>
                  <a:pt x="576" y="0"/>
                </a:lnTo>
                <a:lnTo>
                  <a:pt x="0" y="0"/>
                </a:lnTo>
              </a:path>
            </a:pathLst>
          </a:custGeom>
          <a:noFill/>
          <a:ln w="76200">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7851" name="Line 63"/>
          <p:cNvSpPr>
            <a:spLocks noChangeShapeType="1"/>
          </p:cNvSpPr>
          <p:nvPr/>
        </p:nvSpPr>
        <p:spPr bwMode="auto">
          <a:xfrm flipH="1">
            <a:off x="4953000" y="6096000"/>
            <a:ext cx="0" cy="4572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52" name="Line 64"/>
          <p:cNvSpPr>
            <a:spLocks noChangeShapeType="1"/>
          </p:cNvSpPr>
          <p:nvPr/>
        </p:nvSpPr>
        <p:spPr bwMode="auto">
          <a:xfrm flipH="1">
            <a:off x="1716088" y="6091238"/>
            <a:ext cx="7937" cy="401637"/>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53" name="Text Box 65"/>
          <p:cNvSpPr txBox="1">
            <a:spLocks noChangeArrowheads="1"/>
          </p:cNvSpPr>
          <p:nvPr/>
        </p:nvSpPr>
        <p:spPr bwMode="auto">
          <a:xfrm>
            <a:off x="130175" y="4283075"/>
            <a:ext cx="696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Dest</a:t>
            </a:r>
          </a:p>
        </p:txBody>
      </p:sp>
      <p:sp>
        <p:nvSpPr>
          <p:cNvPr id="77854" name="Text Box 66"/>
          <p:cNvSpPr txBox="1">
            <a:spLocks noChangeArrowheads="1"/>
          </p:cNvSpPr>
          <p:nvPr/>
        </p:nvSpPr>
        <p:spPr bwMode="auto">
          <a:xfrm>
            <a:off x="3352800" y="4419600"/>
            <a:ext cx="696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Dest</a:t>
            </a:r>
          </a:p>
        </p:txBody>
      </p:sp>
      <p:sp>
        <p:nvSpPr>
          <p:cNvPr id="77855" name="AutoShape 67"/>
          <p:cNvSpPr>
            <a:spLocks noChangeArrowheads="1"/>
          </p:cNvSpPr>
          <p:nvPr/>
        </p:nvSpPr>
        <p:spPr bwMode="auto">
          <a:xfrm flipV="1">
            <a:off x="8426450" y="1371600"/>
            <a:ext cx="457200" cy="1143000"/>
          </a:xfrm>
          <a:prstGeom prst="upArrow">
            <a:avLst>
              <a:gd name="adj1" fmla="val 50000"/>
              <a:gd name="adj2" fmla="val 62500"/>
            </a:avLst>
          </a:prstGeom>
          <a:solidFill>
            <a:schemeClr val="accent2"/>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77856" name="Text Box 68"/>
          <p:cNvSpPr txBox="1">
            <a:spLocks noChangeArrowheads="1"/>
          </p:cNvSpPr>
          <p:nvPr/>
        </p:nvSpPr>
        <p:spPr bwMode="auto">
          <a:xfrm>
            <a:off x="8199438" y="2590800"/>
            <a:ext cx="9112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Oldest</a:t>
            </a:r>
          </a:p>
        </p:txBody>
      </p:sp>
      <p:sp>
        <p:nvSpPr>
          <p:cNvPr id="77857" name="Text Box 69"/>
          <p:cNvSpPr txBox="1">
            <a:spLocks noChangeArrowheads="1"/>
          </p:cNvSpPr>
          <p:nvPr/>
        </p:nvSpPr>
        <p:spPr bwMode="auto">
          <a:xfrm>
            <a:off x="8153400" y="990600"/>
            <a:ext cx="1003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Newest</a:t>
            </a:r>
          </a:p>
        </p:txBody>
      </p:sp>
      <p:grpSp>
        <p:nvGrpSpPr>
          <p:cNvPr id="77858" name="Group 70"/>
          <p:cNvGrpSpPr>
            <a:grpSpLocks/>
          </p:cNvGrpSpPr>
          <p:nvPr/>
        </p:nvGrpSpPr>
        <p:grpSpPr bwMode="auto">
          <a:xfrm rot="-5400000">
            <a:off x="1295400" y="560388"/>
            <a:ext cx="914400" cy="1219200"/>
            <a:chOff x="1872" y="1584"/>
            <a:chExt cx="576" cy="864"/>
          </a:xfrm>
        </p:grpSpPr>
        <p:sp>
          <p:nvSpPr>
            <p:cNvPr id="77882" name="Rectangle 71"/>
            <p:cNvSpPr>
              <a:spLocks noChangeArrowheads="1"/>
            </p:cNvSpPr>
            <p:nvPr/>
          </p:nvSpPr>
          <p:spPr bwMode="auto">
            <a:xfrm>
              <a:off x="1872" y="1584"/>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77883" name="Rectangle 72"/>
            <p:cNvSpPr>
              <a:spLocks noChangeArrowheads="1"/>
            </p:cNvSpPr>
            <p:nvPr/>
          </p:nvSpPr>
          <p:spPr bwMode="auto">
            <a:xfrm>
              <a:off x="1872" y="1728"/>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77884" name="Rectangle 73"/>
            <p:cNvSpPr>
              <a:spLocks noChangeArrowheads="1"/>
            </p:cNvSpPr>
            <p:nvPr/>
          </p:nvSpPr>
          <p:spPr bwMode="auto">
            <a:xfrm>
              <a:off x="1872" y="1872"/>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77885" name="Rectangle 74"/>
            <p:cNvSpPr>
              <a:spLocks noChangeArrowheads="1"/>
            </p:cNvSpPr>
            <p:nvPr/>
          </p:nvSpPr>
          <p:spPr bwMode="auto">
            <a:xfrm>
              <a:off x="1872" y="2016"/>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77886" name="Rectangle 75"/>
            <p:cNvSpPr>
              <a:spLocks noChangeArrowheads="1"/>
            </p:cNvSpPr>
            <p:nvPr/>
          </p:nvSpPr>
          <p:spPr bwMode="auto">
            <a:xfrm>
              <a:off x="1872" y="2160"/>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77887" name="Rectangle 76"/>
            <p:cNvSpPr>
              <a:spLocks noChangeArrowheads="1"/>
            </p:cNvSpPr>
            <p:nvPr/>
          </p:nvSpPr>
          <p:spPr bwMode="auto">
            <a:xfrm>
              <a:off x="1872" y="2304"/>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sp>
        <p:nvSpPr>
          <p:cNvPr id="77859" name="Text Box 77"/>
          <p:cNvSpPr txBox="1">
            <a:spLocks noChangeArrowheads="1"/>
          </p:cNvSpPr>
          <p:nvPr/>
        </p:nvSpPr>
        <p:spPr bwMode="auto">
          <a:xfrm>
            <a:off x="6559550" y="4384675"/>
            <a:ext cx="104933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from </a:t>
            </a:r>
          </a:p>
          <a:p>
            <a:pPr algn="ctr">
              <a:lnSpc>
                <a:spcPct val="70000"/>
              </a:lnSpc>
              <a:spcBef>
                <a:spcPct val="0"/>
              </a:spcBef>
              <a:buClrTx/>
              <a:buSzTx/>
              <a:buFontTx/>
              <a:buNone/>
            </a:pPr>
            <a:r>
              <a:rPr lang="en-US" altLang="zh-CN" sz="1800" b="1">
                <a:latin typeface="Arial" panose="030F0702030302020204" pitchFamily="66" charset="0"/>
              </a:rPr>
              <a:t>Memory</a:t>
            </a:r>
          </a:p>
        </p:txBody>
      </p:sp>
      <p:sp>
        <p:nvSpPr>
          <p:cNvPr id="77860" name="Line 78"/>
          <p:cNvSpPr>
            <a:spLocks noChangeShapeType="1"/>
          </p:cNvSpPr>
          <p:nvPr/>
        </p:nvSpPr>
        <p:spPr bwMode="auto">
          <a:xfrm>
            <a:off x="7010400" y="4953000"/>
            <a:ext cx="0" cy="3810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61" name="Text Box 79"/>
          <p:cNvSpPr txBox="1">
            <a:spLocks noChangeArrowheads="1"/>
          </p:cNvSpPr>
          <p:nvPr/>
        </p:nvSpPr>
        <p:spPr bwMode="auto">
          <a:xfrm>
            <a:off x="6248400" y="5029200"/>
            <a:ext cx="696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Dest</a:t>
            </a:r>
          </a:p>
        </p:txBody>
      </p:sp>
      <p:sp>
        <p:nvSpPr>
          <p:cNvPr id="77862" name="Text Box 80"/>
          <p:cNvSpPr txBox="1">
            <a:spLocks noChangeArrowheads="1"/>
          </p:cNvSpPr>
          <p:nvPr/>
        </p:nvSpPr>
        <p:spPr bwMode="auto">
          <a:xfrm>
            <a:off x="533400" y="1905000"/>
            <a:ext cx="2841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800" b="1">
                <a:latin typeface="Arial" panose="030F0702030302020204" pitchFamily="66" charset="0"/>
              </a:rPr>
              <a:t>Reorder Buffer</a:t>
            </a:r>
            <a:endParaRPr lang="en-US" altLang="zh-CN" sz="1800" b="1">
              <a:latin typeface="Comic Sans MS" panose="030F0702030302020204" pitchFamily="66" charset="0"/>
            </a:endParaRPr>
          </a:p>
        </p:txBody>
      </p:sp>
      <p:sp>
        <p:nvSpPr>
          <p:cNvPr id="77863" name="Text Box 81"/>
          <p:cNvSpPr txBox="1">
            <a:spLocks noChangeArrowheads="1"/>
          </p:cNvSpPr>
          <p:nvPr/>
        </p:nvSpPr>
        <p:spPr bwMode="auto">
          <a:xfrm>
            <a:off x="1600200" y="3581400"/>
            <a:ext cx="17827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800" b="1">
                <a:latin typeface="Arial" panose="030F0702030302020204" pitchFamily="66" charset="0"/>
              </a:rPr>
              <a:t>Registers</a:t>
            </a:r>
          </a:p>
        </p:txBody>
      </p:sp>
      <p:sp>
        <p:nvSpPr>
          <p:cNvPr id="77864" name="Line 82"/>
          <p:cNvSpPr>
            <a:spLocks noChangeShapeType="1"/>
          </p:cNvSpPr>
          <p:nvPr/>
        </p:nvSpPr>
        <p:spPr bwMode="auto">
          <a:xfrm flipH="1">
            <a:off x="7010400" y="6096000"/>
            <a:ext cx="0" cy="3810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65" name="Line 83"/>
          <p:cNvSpPr>
            <a:spLocks noChangeShapeType="1"/>
          </p:cNvSpPr>
          <p:nvPr/>
        </p:nvSpPr>
        <p:spPr bwMode="auto">
          <a:xfrm>
            <a:off x="2362200" y="1143000"/>
            <a:ext cx="1143000"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66" name="Rectangle 84"/>
          <p:cNvSpPr>
            <a:spLocks noChangeArrowheads="1"/>
          </p:cNvSpPr>
          <p:nvPr/>
        </p:nvSpPr>
        <p:spPr bwMode="auto">
          <a:xfrm>
            <a:off x="6400800" y="5334000"/>
            <a:ext cx="1066800" cy="2540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B0604020202020204" pitchFamily="34" charset="0"/>
              </a:rPr>
              <a:t>4</a:t>
            </a:r>
            <a:r>
              <a:rPr lang="en-US" altLang="zh-CN" sz="1800" b="1">
                <a:latin typeface="Arial" panose="020B0604020202020204" pitchFamily="34" charset="0"/>
              </a:rPr>
              <a:t>    0+R3</a:t>
            </a:r>
          </a:p>
        </p:txBody>
      </p:sp>
      <p:sp>
        <p:nvSpPr>
          <p:cNvPr id="77867" name="Rectangle 85"/>
          <p:cNvSpPr>
            <a:spLocks noChangeArrowheads="1"/>
          </p:cNvSpPr>
          <p:nvPr/>
        </p:nvSpPr>
        <p:spPr bwMode="auto">
          <a:xfrm>
            <a:off x="6400800" y="5588000"/>
            <a:ext cx="1066800" cy="2540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77868" name="Rectangle 86"/>
          <p:cNvSpPr>
            <a:spLocks noChangeArrowheads="1"/>
          </p:cNvSpPr>
          <p:nvPr/>
        </p:nvSpPr>
        <p:spPr bwMode="auto">
          <a:xfrm>
            <a:off x="6400800" y="5562600"/>
            <a:ext cx="1066800" cy="2540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800" b="1">
              <a:latin typeface="Courier New" panose="02070309020205020404" pitchFamily="49" charset="0"/>
            </a:endParaRPr>
          </a:p>
        </p:txBody>
      </p:sp>
      <p:sp>
        <p:nvSpPr>
          <p:cNvPr id="77869" name="Rectangle 87"/>
          <p:cNvSpPr>
            <a:spLocks noChangeArrowheads="1"/>
          </p:cNvSpPr>
          <p:nvPr/>
        </p:nvSpPr>
        <p:spPr bwMode="auto">
          <a:xfrm>
            <a:off x="6400800" y="5791200"/>
            <a:ext cx="1066800" cy="2540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77870" name="Line 88"/>
          <p:cNvSpPr>
            <a:spLocks noChangeShapeType="1"/>
          </p:cNvSpPr>
          <p:nvPr/>
        </p:nvSpPr>
        <p:spPr bwMode="auto">
          <a:xfrm>
            <a:off x="6756400" y="5334000"/>
            <a:ext cx="0" cy="6858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77871" name="Group 89"/>
          <p:cNvGrpSpPr>
            <a:grpSpLocks/>
          </p:cNvGrpSpPr>
          <p:nvPr/>
        </p:nvGrpSpPr>
        <p:grpSpPr bwMode="auto">
          <a:xfrm>
            <a:off x="304800" y="2209800"/>
            <a:ext cx="8534400" cy="4343400"/>
            <a:chOff x="192" y="1392"/>
            <a:chExt cx="5376" cy="2736"/>
          </a:xfrm>
        </p:grpSpPr>
        <p:sp>
          <p:nvSpPr>
            <p:cNvPr id="77872" name="Line 90"/>
            <p:cNvSpPr>
              <a:spLocks noChangeShapeType="1"/>
            </p:cNvSpPr>
            <p:nvPr/>
          </p:nvSpPr>
          <p:spPr bwMode="auto">
            <a:xfrm>
              <a:off x="192" y="4080"/>
              <a:ext cx="5376" cy="0"/>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73" name="Line 91"/>
            <p:cNvSpPr>
              <a:spLocks noChangeShapeType="1"/>
            </p:cNvSpPr>
            <p:nvPr/>
          </p:nvSpPr>
          <p:spPr bwMode="auto">
            <a:xfrm flipV="1">
              <a:off x="1584" y="3312"/>
              <a:ext cx="0" cy="768"/>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74" name="Line 92"/>
            <p:cNvSpPr>
              <a:spLocks noChangeShapeType="1"/>
            </p:cNvSpPr>
            <p:nvPr/>
          </p:nvSpPr>
          <p:spPr bwMode="auto">
            <a:xfrm flipV="1">
              <a:off x="3696" y="3264"/>
              <a:ext cx="0" cy="816"/>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75" name="Freeform 93"/>
            <p:cNvSpPr>
              <a:spLocks/>
            </p:cNvSpPr>
            <p:nvPr/>
          </p:nvSpPr>
          <p:spPr bwMode="auto">
            <a:xfrm>
              <a:off x="3120" y="2064"/>
              <a:ext cx="1296" cy="336"/>
            </a:xfrm>
            <a:custGeom>
              <a:avLst/>
              <a:gdLst>
                <a:gd name="T0" fmla="*/ 0 w 1296"/>
                <a:gd name="T1" fmla="*/ 0 h 480"/>
                <a:gd name="T2" fmla="*/ 1296 w 1296"/>
                <a:gd name="T3" fmla="*/ 0 h 480"/>
                <a:gd name="T4" fmla="*/ 1296 w 1296"/>
                <a:gd name="T5" fmla="*/ 115 h 480"/>
                <a:gd name="T6" fmla="*/ 0 60000 65536"/>
                <a:gd name="T7" fmla="*/ 0 60000 65536"/>
                <a:gd name="T8" fmla="*/ 0 60000 65536"/>
                <a:gd name="T9" fmla="*/ 0 w 1296"/>
                <a:gd name="T10" fmla="*/ 0 h 480"/>
                <a:gd name="T11" fmla="*/ 1296 w 1296"/>
                <a:gd name="T12" fmla="*/ 480 h 480"/>
              </a:gdLst>
              <a:ahLst/>
              <a:cxnLst>
                <a:cxn ang="T6">
                  <a:pos x="T0" y="T1"/>
                </a:cxn>
                <a:cxn ang="T7">
                  <a:pos x="T2" y="T3"/>
                </a:cxn>
                <a:cxn ang="T8">
                  <a:pos x="T4" y="T5"/>
                </a:cxn>
              </a:cxnLst>
              <a:rect l="T9" t="T10" r="T11" b="T12"/>
              <a:pathLst>
                <a:path w="1296" h="480">
                  <a:moveTo>
                    <a:pt x="0" y="0"/>
                  </a:moveTo>
                  <a:lnTo>
                    <a:pt x="1296" y="0"/>
                  </a:lnTo>
                  <a:lnTo>
                    <a:pt x="1296" y="480"/>
                  </a:lnTo>
                </a:path>
              </a:pathLst>
            </a:custGeom>
            <a:noFill/>
            <a:ln w="762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7876" name="Line 94"/>
            <p:cNvSpPr>
              <a:spLocks noChangeShapeType="1"/>
            </p:cNvSpPr>
            <p:nvPr/>
          </p:nvSpPr>
          <p:spPr bwMode="auto">
            <a:xfrm>
              <a:off x="3120" y="1968"/>
              <a:ext cx="0" cy="240"/>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77" name="Freeform 95"/>
            <p:cNvSpPr>
              <a:spLocks/>
            </p:cNvSpPr>
            <p:nvPr/>
          </p:nvSpPr>
          <p:spPr bwMode="auto">
            <a:xfrm>
              <a:off x="4704" y="1392"/>
              <a:ext cx="384" cy="2688"/>
            </a:xfrm>
            <a:custGeom>
              <a:avLst/>
              <a:gdLst>
                <a:gd name="T0" fmla="*/ 114 w 576"/>
                <a:gd name="T1" fmla="*/ 2298 h 2832"/>
                <a:gd name="T2" fmla="*/ 114 w 576"/>
                <a:gd name="T3" fmla="*/ 0 h 2832"/>
                <a:gd name="T4" fmla="*/ 0 w 576"/>
                <a:gd name="T5" fmla="*/ 0 h 2832"/>
                <a:gd name="T6" fmla="*/ 0 60000 65536"/>
                <a:gd name="T7" fmla="*/ 0 60000 65536"/>
                <a:gd name="T8" fmla="*/ 0 60000 65536"/>
                <a:gd name="T9" fmla="*/ 0 w 576"/>
                <a:gd name="T10" fmla="*/ 0 h 2832"/>
                <a:gd name="T11" fmla="*/ 576 w 576"/>
                <a:gd name="T12" fmla="*/ 2832 h 2832"/>
              </a:gdLst>
              <a:ahLst/>
              <a:cxnLst>
                <a:cxn ang="T6">
                  <a:pos x="T0" y="T1"/>
                </a:cxn>
                <a:cxn ang="T7">
                  <a:pos x="T2" y="T3"/>
                </a:cxn>
                <a:cxn ang="T8">
                  <a:pos x="T4" y="T5"/>
                </a:cxn>
              </a:cxnLst>
              <a:rect l="T9" t="T10" r="T11" b="T12"/>
              <a:pathLst>
                <a:path w="576" h="2832">
                  <a:moveTo>
                    <a:pt x="576" y="2832"/>
                  </a:moveTo>
                  <a:lnTo>
                    <a:pt x="576" y="0"/>
                  </a:lnTo>
                  <a:lnTo>
                    <a:pt x="0" y="0"/>
                  </a:lnTo>
                </a:path>
              </a:pathLst>
            </a:custGeom>
            <a:noFill/>
            <a:ln w="762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7878" name="Line 96"/>
            <p:cNvSpPr>
              <a:spLocks noChangeShapeType="1"/>
            </p:cNvSpPr>
            <p:nvPr/>
          </p:nvSpPr>
          <p:spPr bwMode="auto">
            <a:xfrm flipH="1">
              <a:off x="3120" y="3840"/>
              <a:ext cx="0" cy="288"/>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79" name="Line 97"/>
            <p:cNvSpPr>
              <a:spLocks noChangeShapeType="1"/>
            </p:cNvSpPr>
            <p:nvPr/>
          </p:nvSpPr>
          <p:spPr bwMode="auto">
            <a:xfrm flipH="1">
              <a:off x="1081" y="3837"/>
              <a:ext cx="5" cy="253"/>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80" name="Line 98"/>
            <p:cNvSpPr>
              <a:spLocks noChangeShapeType="1"/>
            </p:cNvSpPr>
            <p:nvPr/>
          </p:nvSpPr>
          <p:spPr bwMode="auto">
            <a:xfrm>
              <a:off x="4416" y="3120"/>
              <a:ext cx="0" cy="240"/>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881" name="Line 99"/>
            <p:cNvSpPr>
              <a:spLocks noChangeShapeType="1"/>
            </p:cNvSpPr>
            <p:nvPr/>
          </p:nvSpPr>
          <p:spPr bwMode="auto">
            <a:xfrm flipH="1">
              <a:off x="4416" y="3840"/>
              <a:ext cx="0" cy="240"/>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Tree>
    <p:extLst>
      <p:ext uri="{BB962C8B-B14F-4D97-AF65-F5344CB8AC3E}">
        <p14:creationId xmlns:p14="http://schemas.microsoft.com/office/powerpoint/2010/main" val="623074754"/>
      </p:ext>
    </p:extLst>
  </p:cSld>
  <p:clrMapOvr>
    <a:masterClrMapping/>
  </p:clrMapOvr>
  <p:transition spd="slow">
    <p:pull dir="ru"/>
  </p:transition>
</p:sld>
</file>

<file path=ppt/slides/slide7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6"/>
          <p:cNvSpPr>
            <a:spLocks noGrp="1" noRot="1" noChangeArrowheads="1"/>
          </p:cNvSpPr>
          <p:nvPr>
            <p:ph type="title"/>
          </p:nvPr>
        </p:nvSpPr>
        <p:spPr>
          <a:xfrm>
            <a:off x="1331913" y="0"/>
            <a:ext cx="8401050" cy="620713"/>
          </a:xfrm>
          <a:noFill/>
        </p:spPr>
        <p:txBody>
          <a:bodyPr lIns="90487" tIns="44450" rIns="90487" bIns="44450"/>
          <a:lstStyle/>
          <a:p>
            <a:pPr eaLnBrk="1" hangingPunct="1"/>
            <a:r>
              <a:rPr lang="en-US" altLang="zh-CN" sz="3600">
                <a:latin typeface="Arial"/>
              </a:rPr>
              <a:t>Tomasulo With Reorder buffer:</a:t>
            </a:r>
          </a:p>
        </p:txBody>
      </p:sp>
      <p:grpSp>
        <p:nvGrpSpPr>
          <p:cNvPr id="79875" name="Group 2"/>
          <p:cNvGrpSpPr>
            <a:grpSpLocks/>
          </p:cNvGrpSpPr>
          <p:nvPr/>
        </p:nvGrpSpPr>
        <p:grpSpPr bwMode="auto">
          <a:xfrm>
            <a:off x="3505200" y="4800600"/>
            <a:ext cx="2514600" cy="406400"/>
            <a:chOff x="2064" y="2928"/>
            <a:chExt cx="1584" cy="256"/>
          </a:xfrm>
        </p:grpSpPr>
        <p:sp>
          <p:nvSpPr>
            <p:cNvPr id="79969" name="Rectangle 3"/>
            <p:cNvSpPr>
              <a:spLocks noChangeArrowheads="1"/>
            </p:cNvSpPr>
            <p:nvPr/>
          </p:nvSpPr>
          <p:spPr bwMode="auto">
            <a:xfrm>
              <a:off x="2064" y="2928"/>
              <a:ext cx="1584"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70309020205020404" pitchFamily="49" charset="0"/>
                </a:rPr>
                <a:t>3</a:t>
              </a:r>
              <a:r>
                <a:rPr lang="en-US" altLang="zh-CN" sz="1800" b="1">
                  <a:latin typeface="Arial" panose="02070309020205020404" pitchFamily="49" charset="0"/>
                </a:rPr>
                <a:t> DIVD </a:t>
              </a:r>
              <a:r>
                <a:rPr lang="en-US" altLang="zh-CN" sz="1800" b="1">
                  <a:solidFill>
                    <a:srgbClr val="FF0000"/>
                  </a:solidFill>
                  <a:latin typeface="Arial" panose="02070309020205020404" pitchFamily="49" charset="0"/>
                </a:rPr>
                <a:t>ROB2</a:t>
              </a:r>
              <a:r>
                <a:rPr lang="en-US" altLang="zh-CN" sz="1800" b="1">
                  <a:latin typeface="Arial" panose="02070309020205020404" pitchFamily="49" charset="0"/>
                </a:rPr>
                <a:t>,R(F6)</a:t>
              </a:r>
            </a:p>
          </p:txBody>
        </p:sp>
        <p:sp>
          <p:nvSpPr>
            <p:cNvPr id="79970" name="Rectangle 4"/>
            <p:cNvSpPr>
              <a:spLocks noChangeArrowheads="1"/>
            </p:cNvSpPr>
            <p:nvPr/>
          </p:nvSpPr>
          <p:spPr bwMode="auto">
            <a:xfrm>
              <a:off x="2064" y="3056"/>
              <a:ext cx="1584"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79971" name="Rectangle 5"/>
            <p:cNvSpPr>
              <a:spLocks noChangeArrowheads="1"/>
            </p:cNvSpPr>
            <p:nvPr/>
          </p:nvSpPr>
          <p:spPr bwMode="auto">
            <a:xfrm>
              <a:off x="2283" y="2928"/>
              <a:ext cx="425"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sp>
        <p:nvSpPr>
          <p:cNvPr id="79876" name="Line 7"/>
          <p:cNvSpPr>
            <a:spLocks noChangeShapeType="1"/>
          </p:cNvSpPr>
          <p:nvPr/>
        </p:nvSpPr>
        <p:spPr bwMode="auto">
          <a:xfrm>
            <a:off x="304800" y="6477000"/>
            <a:ext cx="85344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77" name="Text Box 8"/>
          <p:cNvSpPr txBox="1">
            <a:spLocks noChangeArrowheads="1"/>
          </p:cNvSpPr>
          <p:nvPr/>
        </p:nvSpPr>
        <p:spPr bwMode="auto">
          <a:xfrm>
            <a:off x="6526213" y="3743325"/>
            <a:ext cx="1049337"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To</a:t>
            </a:r>
          </a:p>
          <a:p>
            <a:pPr algn="ctr">
              <a:lnSpc>
                <a:spcPct val="70000"/>
              </a:lnSpc>
              <a:spcBef>
                <a:spcPct val="0"/>
              </a:spcBef>
              <a:buClrTx/>
              <a:buSzTx/>
              <a:buFontTx/>
              <a:buNone/>
            </a:pPr>
            <a:r>
              <a:rPr lang="en-US" altLang="zh-CN" sz="1800" b="1">
                <a:latin typeface="Arial" panose="030F0702030302020204" pitchFamily="66" charset="0"/>
              </a:rPr>
              <a:t>Memory</a:t>
            </a:r>
          </a:p>
        </p:txBody>
      </p:sp>
      <p:sp>
        <p:nvSpPr>
          <p:cNvPr id="79878" name="Rectangle 9"/>
          <p:cNvSpPr>
            <a:spLocks noChangeArrowheads="1"/>
          </p:cNvSpPr>
          <p:nvPr/>
        </p:nvSpPr>
        <p:spPr bwMode="auto">
          <a:xfrm>
            <a:off x="1181100" y="5791200"/>
            <a:ext cx="1066800" cy="304800"/>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FP adders</a:t>
            </a:r>
          </a:p>
        </p:txBody>
      </p:sp>
      <p:sp>
        <p:nvSpPr>
          <p:cNvPr id="79879" name="Rectangle 10"/>
          <p:cNvSpPr>
            <a:spLocks noChangeArrowheads="1"/>
          </p:cNvSpPr>
          <p:nvPr/>
        </p:nvSpPr>
        <p:spPr bwMode="auto">
          <a:xfrm>
            <a:off x="4252913" y="5791200"/>
            <a:ext cx="1447800" cy="304800"/>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FP multipliers</a:t>
            </a:r>
          </a:p>
        </p:txBody>
      </p:sp>
      <p:sp>
        <p:nvSpPr>
          <p:cNvPr id="79880" name="Line 11"/>
          <p:cNvSpPr>
            <a:spLocks noChangeShapeType="1"/>
          </p:cNvSpPr>
          <p:nvPr/>
        </p:nvSpPr>
        <p:spPr bwMode="auto">
          <a:xfrm>
            <a:off x="1357313" y="52578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81" name="Line 12"/>
          <p:cNvSpPr>
            <a:spLocks noChangeShapeType="1"/>
          </p:cNvSpPr>
          <p:nvPr/>
        </p:nvSpPr>
        <p:spPr bwMode="auto">
          <a:xfrm>
            <a:off x="2043113" y="52578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82" name="Line 13"/>
          <p:cNvSpPr>
            <a:spLocks noChangeShapeType="1"/>
          </p:cNvSpPr>
          <p:nvPr/>
        </p:nvSpPr>
        <p:spPr bwMode="auto">
          <a:xfrm>
            <a:off x="4481513" y="5181600"/>
            <a:ext cx="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83" name="Line 14"/>
          <p:cNvSpPr>
            <a:spLocks noChangeShapeType="1"/>
          </p:cNvSpPr>
          <p:nvPr/>
        </p:nvSpPr>
        <p:spPr bwMode="auto">
          <a:xfrm>
            <a:off x="5395913" y="5181600"/>
            <a:ext cx="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84" name="Text Box 15"/>
          <p:cNvSpPr txBox="1">
            <a:spLocks noChangeArrowheads="1"/>
          </p:cNvSpPr>
          <p:nvPr/>
        </p:nvSpPr>
        <p:spPr bwMode="auto">
          <a:xfrm>
            <a:off x="2655888" y="5284788"/>
            <a:ext cx="1555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Reservation </a:t>
            </a:r>
          </a:p>
          <a:p>
            <a:pPr algn="ctr">
              <a:spcBef>
                <a:spcPct val="0"/>
              </a:spcBef>
              <a:buClrTx/>
              <a:buSzTx/>
              <a:buFontTx/>
              <a:buNone/>
            </a:pPr>
            <a:r>
              <a:rPr lang="en-US" altLang="zh-CN" sz="1800" b="1">
                <a:latin typeface="Arial" panose="030F0702030302020204" pitchFamily="66" charset="0"/>
              </a:rPr>
              <a:t>Stations</a:t>
            </a:r>
          </a:p>
        </p:txBody>
      </p:sp>
      <p:sp>
        <p:nvSpPr>
          <p:cNvPr id="79885" name="Line 16"/>
          <p:cNvSpPr>
            <a:spLocks noChangeShapeType="1"/>
          </p:cNvSpPr>
          <p:nvPr/>
        </p:nvSpPr>
        <p:spPr bwMode="auto">
          <a:xfrm flipV="1">
            <a:off x="2514600" y="5257800"/>
            <a:ext cx="0" cy="12192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86" name="Line 17"/>
          <p:cNvSpPr>
            <a:spLocks noChangeShapeType="1"/>
          </p:cNvSpPr>
          <p:nvPr/>
        </p:nvSpPr>
        <p:spPr bwMode="auto">
          <a:xfrm flipV="1">
            <a:off x="5867400" y="5181600"/>
            <a:ext cx="0" cy="12954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87" name="Text Box 18"/>
          <p:cNvSpPr txBox="1">
            <a:spLocks noChangeArrowheads="1"/>
          </p:cNvSpPr>
          <p:nvPr/>
        </p:nvSpPr>
        <p:spPr bwMode="auto">
          <a:xfrm>
            <a:off x="228600" y="914400"/>
            <a:ext cx="8794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FP Op</a:t>
            </a:r>
          </a:p>
          <a:p>
            <a:pPr algn="ctr">
              <a:spcBef>
                <a:spcPct val="0"/>
              </a:spcBef>
              <a:buClrTx/>
              <a:buSzTx/>
              <a:buFontTx/>
              <a:buNone/>
            </a:pPr>
            <a:r>
              <a:rPr lang="en-US" altLang="zh-CN" sz="1800" b="1">
                <a:latin typeface="Arial" panose="030F0702030302020204" pitchFamily="66" charset="0"/>
              </a:rPr>
              <a:t>Queue</a:t>
            </a:r>
          </a:p>
        </p:txBody>
      </p:sp>
      <p:grpSp>
        <p:nvGrpSpPr>
          <p:cNvPr id="79888" name="Group 19"/>
          <p:cNvGrpSpPr>
            <a:grpSpLocks/>
          </p:cNvGrpSpPr>
          <p:nvPr/>
        </p:nvGrpSpPr>
        <p:grpSpPr bwMode="auto">
          <a:xfrm>
            <a:off x="3505200" y="3505200"/>
            <a:ext cx="2209800" cy="812800"/>
            <a:chOff x="3456" y="1200"/>
            <a:chExt cx="1392" cy="512"/>
          </a:xfrm>
        </p:grpSpPr>
        <p:sp>
          <p:nvSpPr>
            <p:cNvPr id="79965" name="Rectangle 20"/>
            <p:cNvSpPr>
              <a:spLocks noChangeArrowheads="1"/>
            </p:cNvSpPr>
            <p:nvPr/>
          </p:nvSpPr>
          <p:spPr bwMode="auto">
            <a:xfrm>
              <a:off x="3456" y="1200"/>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79966" name="Rectangle 21"/>
            <p:cNvSpPr>
              <a:spLocks noChangeArrowheads="1"/>
            </p:cNvSpPr>
            <p:nvPr/>
          </p:nvSpPr>
          <p:spPr bwMode="auto">
            <a:xfrm>
              <a:off x="3456" y="1328"/>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79967" name="Rectangle 22"/>
            <p:cNvSpPr>
              <a:spLocks noChangeArrowheads="1"/>
            </p:cNvSpPr>
            <p:nvPr/>
          </p:nvSpPr>
          <p:spPr bwMode="auto">
            <a:xfrm>
              <a:off x="3456" y="1456"/>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79968" name="Rectangle 23"/>
            <p:cNvSpPr>
              <a:spLocks noChangeArrowheads="1"/>
            </p:cNvSpPr>
            <p:nvPr/>
          </p:nvSpPr>
          <p:spPr bwMode="auto">
            <a:xfrm>
              <a:off x="3456" y="1584"/>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sp>
        <p:nvSpPr>
          <p:cNvPr id="79889" name="Freeform 24"/>
          <p:cNvSpPr>
            <a:spLocks/>
          </p:cNvSpPr>
          <p:nvPr/>
        </p:nvSpPr>
        <p:spPr bwMode="auto">
          <a:xfrm>
            <a:off x="4953000" y="3276600"/>
            <a:ext cx="2057400" cy="533400"/>
          </a:xfrm>
          <a:custGeom>
            <a:avLst/>
            <a:gdLst>
              <a:gd name="T0" fmla="*/ 0 w 1296"/>
              <a:gd name="T1" fmla="*/ 0 h 480"/>
              <a:gd name="T2" fmla="*/ 2147483646 w 1296"/>
              <a:gd name="T3" fmla="*/ 0 h 480"/>
              <a:gd name="T4" fmla="*/ 2147483646 w 1296"/>
              <a:gd name="T5" fmla="*/ 2147483646 h 480"/>
              <a:gd name="T6" fmla="*/ 0 60000 65536"/>
              <a:gd name="T7" fmla="*/ 0 60000 65536"/>
              <a:gd name="T8" fmla="*/ 0 60000 65536"/>
              <a:gd name="T9" fmla="*/ 0 w 1296"/>
              <a:gd name="T10" fmla="*/ 0 h 480"/>
              <a:gd name="T11" fmla="*/ 1296 w 1296"/>
              <a:gd name="T12" fmla="*/ 480 h 480"/>
            </a:gdLst>
            <a:ahLst/>
            <a:cxnLst>
              <a:cxn ang="T6">
                <a:pos x="T0" y="T1"/>
              </a:cxn>
              <a:cxn ang="T7">
                <a:pos x="T2" y="T3"/>
              </a:cxn>
              <a:cxn ang="T8">
                <a:pos x="T4" y="T5"/>
              </a:cxn>
            </a:cxnLst>
            <a:rect l="T9" t="T10" r="T11" b="T12"/>
            <a:pathLst>
              <a:path w="1296" h="480">
                <a:moveTo>
                  <a:pt x="0" y="0"/>
                </a:moveTo>
                <a:lnTo>
                  <a:pt x="1296" y="0"/>
                </a:lnTo>
                <a:lnTo>
                  <a:pt x="1296" y="480"/>
                </a:lnTo>
              </a:path>
            </a:pathLst>
          </a:custGeom>
          <a:noFill/>
          <a:ln w="76200">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9890" name="Text Box 25"/>
          <p:cNvSpPr txBox="1">
            <a:spLocks noChangeArrowheads="1"/>
          </p:cNvSpPr>
          <p:nvPr/>
        </p:nvSpPr>
        <p:spPr bwMode="auto">
          <a:xfrm>
            <a:off x="7391400" y="990600"/>
            <a:ext cx="660400" cy="219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lnSpc>
                <a:spcPct val="90000"/>
              </a:lnSpc>
              <a:spcBef>
                <a:spcPct val="0"/>
              </a:spcBef>
              <a:buClrTx/>
              <a:buSzTx/>
              <a:buFontTx/>
              <a:buNone/>
            </a:pPr>
            <a:r>
              <a:rPr lang="en-US" altLang="zh-CN" sz="1400" b="1">
                <a:solidFill>
                  <a:srgbClr val="FF0000"/>
                </a:solidFill>
                <a:latin typeface="Arial" panose="030F0702030302020204" pitchFamily="66" charset="0"/>
              </a:rPr>
              <a:t>ROB7</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ROB6</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ROB5</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ROB4</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ROB3</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ROB2</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ROB1</a:t>
            </a:r>
          </a:p>
        </p:txBody>
      </p:sp>
      <p:grpSp>
        <p:nvGrpSpPr>
          <p:cNvPr id="79891" name="Group 26"/>
          <p:cNvGrpSpPr>
            <a:grpSpLocks/>
          </p:cNvGrpSpPr>
          <p:nvPr/>
        </p:nvGrpSpPr>
        <p:grpSpPr bwMode="auto">
          <a:xfrm>
            <a:off x="3505200" y="990600"/>
            <a:ext cx="3886200" cy="2133600"/>
            <a:chOff x="2208" y="624"/>
            <a:chExt cx="2448" cy="1344"/>
          </a:xfrm>
        </p:grpSpPr>
        <p:grpSp>
          <p:nvGrpSpPr>
            <p:cNvPr id="79936" name="Group 27"/>
            <p:cNvGrpSpPr>
              <a:grpSpLocks/>
            </p:cNvGrpSpPr>
            <p:nvPr/>
          </p:nvGrpSpPr>
          <p:grpSpPr bwMode="auto">
            <a:xfrm>
              <a:off x="2208" y="624"/>
              <a:ext cx="2448" cy="768"/>
              <a:chOff x="2208" y="576"/>
              <a:chExt cx="2448" cy="768"/>
            </a:xfrm>
          </p:grpSpPr>
          <p:sp>
            <p:nvSpPr>
              <p:cNvPr id="79949" name="Rectangle 28"/>
              <p:cNvSpPr>
                <a:spLocks noChangeArrowheads="1"/>
              </p:cNvSpPr>
              <p:nvPr/>
            </p:nvSpPr>
            <p:spPr bwMode="auto">
              <a:xfrm>
                <a:off x="2208" y="576"/>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Courier New" panose="02070309020205020404" pitchFamily="49" charset="0"/>
                  </a:rPr>
                  <a:t>--</a:t>
                </a:r>
              </a:p>
            </p:txBody>
          </p:sp>
          <p:sp>
            <p:nvSpPr>
              <p:cNvPr id="79950" name="Rectangle 29"/>
              <p:cNvSpPr>
                <a:spLocks noChangeArrowheads="1"/>
              </p:cNvSpPr>
              <p:nvPr/>
            </p:nvSpPr>
            <p:spPr bwMode="auto">
              <a:xfrm>
                <a:off x="2208" y="768"/>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Courier New" panose="02070309020205020404" pitchFamily="49" charset="0"/>
                  </a:rPr>
                  <a:t>F0</a:t>
                </a:r>
              </a:p>
            </p:txBody>
          </p:sp>
          <p:sp>
            <p:nvSpPr>
              <p:cNvPr id="79951" name="Rectangle 30"/>
              <p:cNvSpPr>
                <a:spLocks noChangeArrowheads="1"/>
              </p:cNvSpPr>
              <p:nvPr/>
            </p:nvSpPr>
            <p:spPr bwMode="auto">
              <a:xfrm>
                <a:off x="2448" y="576"/>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solidFill>
                      <a:srgbClr val="9900CC"/>
                    </a:solidFill>
                    <a:latin typeface="Courier New" panose="02070309020205020404" pitchFamily="49" charset="0"/>
                  </a:rPr>
                  <a:t>M[10]</a:t>
                </a:r>
              </a:p>
            </p:txBody>
          </p:sp>
          <p:sp>
            <p:nvSpPr>
              <p:cNvPr id="79952" name="Rectangle 31"/>
              <p:cNvSpPr>
                <a:spLocks noChangeArrowheads="1"/>
              </p:cNvSpPr>
              <p:nvPr/>
            </p:nvSpPr>
            <p:spPr bwMode="auto">
              <a:xfrm>
                <a:off x="2448" y="768"/>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Courier New" panose="02070309020205020404" pitchFamily="49" charset="0"/>
                  </a:rPr>
                  <a:t> </a:t>
                </a:r>
              </a:p>
            </p:txBody>
          </p:sp>
          <p:sp>
            <p:nvSpPr>
              <p:cNvPr id="79953" name="Rectangle 32"/>
              <p:cNvSpPr>
                <a:spLocks noChangeArrowheads="1"/>
              </p:cNvSpPr>
              <p:nvPr/>
            </p:nvSpPr>
            <p:spPr bwMode="auto">
              <a:xfrm>
                <a:off x="3072" y="576"/>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Courier New" panose="02070309020205020404" pitchFamily="49" charset="0"/>
                  </a:rPr>
                  <a:t>ST 0(R3),F4</a:t>
                </a:r>
              </a:p>
            </p:txBody>
          </p:sp>
          <p:sp>
            <p:nvSpPr>
              <p:cNvPr id="79954" name="Rectangle 33"/>
              <p:cNvSpPr>
                <a:spLocks noChangeArrowheads="1"/>
              </p:cNvSpPr>
              <p:nvPr/>
            </p:nvSpPr>
            <p:spPr bwMode="auto">
              <a:xfrm>
                <a:off x="3072" y="768"/>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Courier New" panose="02070309020205020404" pitchFamily="49" charset="0"/>
                  </a:rPr>
                  <a:t>ADDD F0,F4,F6</a:t>
                </a:r>
              </a:p>
            </p:txBody>
          </p:sp>
          <p:sp>
            <p:nvSpPr>
              <p:cNvPr id="79955" name="Rectangle 34"/>
              <p:cNvSpPr>
                <a:spLocks noChangeArrowheads="1"/>
              </p:cNvSpPr>
              <p:nvPr/>
            </p:nvSpPr>
            <p:spPr bwMode="auto">
              <a:xfrm>
                <a:off x="4416" y="576"/>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Courier New" panose="02070309020205020404" pitchFamily="49" charset="0"/>
                  </a:rPr>
                  <a:t>Y</a:t>
                </a:r>
              </a:p>
            </p:txBody>
          </p:sp>
          <p:sp>
            <p:nvSpPr>
              <p:cNvPr id="79956" name="Rectangle 35"/>
              <p:cNvSpPr>
                <a:spLocks noChangeArrowheads="1"/>
              </p:cNvSpPr>
              <p:nvPr/>
            </p:nvSpPr>
            <p:spPr bwMode="auto">
              <a:xfrm>
                <a:off x="4416" y="768"/>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Courier New" panose="02070309020205020404" pitchFamily="49" charset="0"/>
                  </a:rPr>
                  <a:t>N</a:t>
                </a:r>
              </a:p>
            </p:txBody>
          </p:sp>
          <p:sp>
            <p:nvSpPr>
              <p:cNvPr id="79957" name="Rectangle 36"/>
              <p:cNvSpPr>
                <a:spLocks noChangeArrowheads="1"/>
              </p:cNvSpPr>
              <p:nvPr/>
            </p:nvSpPr>
            <p:spPr bwMode="auto">
              <a:xfrm>
                <a:off x="2208" y="960"/>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Courier New" panose="02070309020205020404" pitchFamily="49" charset="0"/>
                  </a:rPr>
                  <a:t>F4</a:t>
                </a:r>
              </a:p>
            </p:txBody>
          </p:sp>
          <p:sp>
            <p:nvSpPr>
              <p:cNvPr id="79958" name="Rectangle 37"/>
              <p:cNvSpPr>
                <a:spLocks noChangeArrowheads="1"/>
              </p:cNvSpPr>
              <p:nvPr/>
            </p:nvSpPr>
            <p:spPr bwMode="auto">
              <a:xfrm>
                <a:off x="2448" y="960"/>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solidFill>
                      <a:srgbClr val="9900CC"/>
                    </a:solidFill>
                    <a:latin typeface="Courier New" panose="02070309020205020404" pitchFamily="49" charset="0"/>
                  </a:rPr>
                  <a:t>M[10]</a:t>
                </a:r>
              </a:p>
            </p:txBody>
          </p:sp>
          <p:sp>
            <p:nvSpPr>
              <p:cNvPr id="79959" name="Rectangle 38"/>
              <p:cNvSpPr>
                <a:spLocks noChangeArrowheads="1"/>
              </p:cNvSpPr>
              <p:nvPr/>
            </p:nvSpPr>
            <p:spPr bwMode="auto">
              <a:xfrm>
                <a:off x="3072" y="960"/>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Courier New" panose="02070309020205020404" pitchFamily="49" charset="0"/>
                  </a:rPr>
                  <a:t>LD F4,0(R3)</a:t>
                </a:r>
              </a:p>
            </p:txBody>
          </p:sp>
          <p:sp>
            <p:nvSpPr>
              <p:cNvPr id="79960" name="Rectangle 39"/>
              <p:cNvSpPr>
                <a:spLocks noChangeArrowheads="1"/>
              </p:cNvSpPr>
              <p:nvPr/>
            </p:nvSpPr>
            <p:spPr bwMode="auto">
              <a:xfrm>
                <a:off x="4416" y="960"/>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Courier New" panose="02070309020205020404" pitchFamily="49" charset="0"/>
                  </a:rPr>
                  <a:t>Y</a:t>
                </a:r>
              </a:p>
            </p:txBody>
          </p:sp>
          <p:sp>
            <p:nvSpPr>
              <p:cNvPr id="79961" name="Rectangle 40"/>
              <p:cNvSpPr>
                <a:spLocks noChangeArrowheads="1"/>
              </p:cNvSpPr>
              <p:nvPr/>
            </p:nvSpPr>
            <p:spPr bwMode="auto">
              <a:xfrm>
                <a:off x="2208" y="1152"/>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Courier New" panose="02070309020205020404" pitchFamily="49" charset="0"/>
                  </a:rPr>
                  <a:t>--</a:t>
                </a:r>
              </a:p>
            </p:txBody>
          </p:sp>
          <p:sp>
            <p:nvSpPr>
              <p:cNvPr id="79962" name="Rectangle 41"/>
              <p:cNvSpPr>
                <a:spLocks noChangeArrowheads="1"/>
              </p:cNvSpPr>
              <p:nvPr/>
            </p:nvSpPr>
            <p:spPr bwMode="auto">
              <a:xfrm>
                <a:off x="2448" y="1152"/>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79963" name="Rectangle 42"/>
              <p:cNvSpPr>
                <a:spLocks noChangeArrowheads="1"/>
              </p:cNvSpPr>
              <p:nvPr/>
            </p:nvSpPr>
            <p:spPr bwMode="auto">
              <a:xfrm>
                <a:off x="3072" y="1152"/>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Courier New" panose="02070309020205020404" pitchFamily="49" charset="0"/>
                  </a:rPr>
                  <a:t>BNE F2,&lt;…&gt;</a:t>
                </a:r>
              </a:p>
            </p:txBody>
          </p:sp>
          <p:sp>
            <p:nvSpPr>
              <p:cNvPr id="79964" name="Rectangle 43"/>
              <p:cNvSpPr>
                <a:spLocks noChangeArrowheads="1"/>
              </p:cNvSpPr>
              <p:nvPr/>
            </p:nvSpPr>
            <p:spPr bwMode="auto">
              <a:xfrm>
                <a:off x="4416" y="1152"/>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Courier New" panose="02070309020205020404" pitchFamily="49" charset="0"/>
                  </a:rPr>
                  <a:t>N</a:t>
                </a:r>
              </a:p>
            </p:txBody>
          </p:sp>
        </p:grpSp>
        <p:sp>
          <p:nvSpPr>
            <p:cNvPr id="79937" name="Rectangle 44"/>
            <p:cNvSpPr>
              <a:spLocks noChangeArrowheads="1"/>
            </p:cNvSpPr>
            <p:nvPr/>
          </p:nvSpPr>
          <p:spPr bwMode="auto">
            <a:xfrm>
              <a:off x="2208" y="1392"/>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F2</a:t>
              </a:r>
            </a:p>
          </p:txBody>
        </p:sp>
        <p:sp>
          <p:nvSpPr>
            <p:cNvPr id="79938" name="Rectangle 45"/>
            <p:cNvSpPr>
              <a:spLocks noChangeArrowheads="1"/>
            </p:cNvSpPr>
            <p:nvPr/>
          </p:nvSpPr>
          <p:spPr bwMode="auto">
            <a:xfrm>
              <a:off x="2208" y="1584"/>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F10</a:t>
              </a:r>
            </a:p>
          </p:txBody>
        </p:sp>
        <p:sp>
          <p:nvSpPr>
            <p:cNvPr id="79939" name="Rectangle 46"/>
            <p:cNvSpPr>
              <a:spLocks noChangeArrowheads="1"/>
            </p:cNvSpPr>
            <p:nvPr/>
          </p:nvSpPr>
          <p:spPr bwMode="auto">
            <a:xfrm>
              <a:off x="2208" y="1776"/>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F0</a:t>
              </a:r>
            </a:p>
          </p:txBody>
        </p:sp>
        <p:sp>
          <p:nvSpPr>
            <p:cNvPr id="79940" name="Rectangle 47"/>
            <p:cNvSpPr>
              <a:spLocks noChangeArrowheads="1"/>
            </p:cNvSpPr>
            <p:nvPr/>
          </p:nvSpPr>
          <p:spPr bwMode="auto">
            <a:xfrm>
              <a:off x="2448" y="1392"/>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79941" name="Rectangle 48"/>
            <p:cNvSpPr>
              <a:spLocks noChangeArrowheads="1"/>
            </p:cNvSpPr>
            <p:nvPr/>
          </p:nvSpPr>
          <p:spPr bwMode="auto">
            <a:xfrm>
              <a:off x="2448" y="1584"/>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79942" name="Rectangle 49"/>
            <p:cNvSpPr>
              <a:spLocks noChangeArrowheads="1"/>
            </p:cNvSpPr>
            <p:nvPr/>
          </p:nvSpPr>
          <p:spPr bwMode="auto">
            <a:xfrm>
              <a:off x="2448" y="1776"/>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79943" name="Rectangle 50"/>
            <p:cNvSpPr>
              <a:spLocks noChangeArrowheads="1"/>
            </p:cNvSpPr>
            <p:nvPr/>
          </p:nvSpPr>
          <p:spPr bwMode="auto">
            <a:xfrm>
              <a:off x="3072" y="1392"/>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70309020205020404" pitchFamily="49" charset="0"/>
                </a:rPr>
                <a:t>DIVD F2,F10,F6</a:t>
              </a:r>
            </a:p>
          </p:txBody>
        </p:sp>
        <p:sp>
          <p:nvSpPr>
            <p:cNvPr id="79944" name="Rectangle 51"/>
            <p:cNvSpPr>
              <a:spLocks noChangeArrowheads="1"/>
            </p:cNvSpPr>
            <p:nvPr/>
          </p:nvSpPr>
          <p:spPr bwMode="auto">
            <a:xfrm>
              <a:off x="3072" y="1584"/>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70309020205020404" pitchFamily="49" charset="0"/>
                </a:rPr>
                <a:t>ADDD F10,F4,F0</a:t>
              </a:r>
            </a:p>
          </p:txBody>
        </p:sp>
        <p:sp>
          <p:nvSpPr>
            <p:cNvPr id="79945" name="Rectangle 52"/>
            <p:cNvSpPr>
              <a:spLocks noChangeArrowheads="1"/>
            </p:cNvSpPr>
            <p:nvPr/>
          </p:nvSpPr>
          <p:spPr bwMode="auto">
            <a:xfrm>
              <a:off x="3072" y="1776"/>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B0604020202020204" pitchFamily="34" charset="0"/>
                </a:rPr>
                <a:t>ST R5,0(R2)</a:t>
              </a:r>
            </a:p>
          </p:txBody>
        </p:sp>
        <p:sp>
          <p:nvSpPr>
            <p:cNvPr id="79946" name="Rectangle 53"/>
            <p:cNvSpPr>
              <a:spLocks noChangeArrowheads="1"/>
            </p:cNvSpPr>
            <p:nvPr/>
          </p:nvSpPr>
          <p:spPr bwMode="auto">
            <a:xfrm>
              <a:off x="4416" y="1392"/>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N</a:t>
              </a:r>
            </a:p>
          </p:txBody>
        </p:sp>
        <p:sp>
          <p:nvSpPr>
            <p:cNvPr id="79947" name="Rectangle 54"/>
            <p:cNvSpPr>
              <a:spLocks noChangeArrowheads="1"/>
            </p:cNvSpPr>
            <p:nvPr/>
          </p:nvSpPr>
          <p:spPr bwMode="auto">
            <a:xfrm>
              <a:off x="4416" y="1584"/>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N</a:t>
              </a:r>
            </a:p>
          </p:txBody>
        </p:sp>
        <p:sp>
          <p:nvSpPr>
            <p:cNvPr id="79948" name="Rectangle 55"/>
            <p:cNvSpPr>
              <a:spLocks noChangeArrowheads="1"/>
            </p:cNvSpPr>
            <p:nvPr/>
          </p:nvSpPr>
          <p:spPr bwMode="auto">
            <a:xfrm>
              <a:off x="4416" y="1776"/>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N</a:t>
              </a:r>
            </a:p>
          </p:txBody>
        </p:sp>
      </p:grpSp>
      <p:sp>
        <p:nvSpPr>
          <p:cNvPr id="79892" name="Line 56"/>
          <p:cNvSpPr>
            <a:spLocks noChangeShapeType="1"/>
          </p:cNvSpPr>
          <p:nvPr/>
        </p:nvSpPr>
        <p:spPr bwMode="auto">
          <a:xfrm>
            <a:off x="4953000" y="3124200"/>
            <a:ext cx="0" cy="3810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93" name="Text Box 57"/>
          <p:cNvSpPr txBox="1">
            <a:spLocks noChangeArrowheads="1"/>
          </p:cNvSpPr>
          <p:nvPr/>
        </p:nvSpPr>
        <p:spPr bwMode="auto">
          <a:xfrm>
            <a:off x="6858000" y="609600"/>
            <a:ext cx="8461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Done?</a:t>
            </a:r>
          </a:p>
        </p:txBody>
      </p:sp>
      <p:sp>
        <p:nvSpPr>
          <p:cNvPr id="79894" name="Freeform 58"/>
          <p:cNvSpPr>
            <a:spLocks/>
          </p:cNvSpPr>
          <p:nvPr/>
        </p:nvSpPr>
        <p:spPr bwMode="auto">
          <a:xfrm>
            <a:off x="7467600" y="2209800"/>
            <a:ext cx="609600" cy="4267200"/>
          </a:xfrm>
          <a:custGeom>
            <a:avLst/>
            <a:gdLst>
              <a:gd name="T0" fmla="*/ 2147483646 w 576"/>
              <a:gd name="T1" fmla="*/ 2147483646 h 2832"/>
              <a:gd name="T2" fmla="*/ 2147483646 w 576"/>
              <a:gd name="T3" fmla="*/ 0 h 2832"/>
              <a:gd name="T4" fmla="*/ 0 w 576"/>
              <a:gd name="T5" fmla="*/ 0 h 2832"/>
              <a:gd name="T6" fmla="*/ 0 60000 65536"/>
              <a:gd name="T7" fmla="*/ 0 60000 65536"/>
              <a:gd name="T8" fmla="*/ 0 60000 65536"/>
              <a:gd name="T9" fmla="*/ 0 w 576"/>
              <a:gd name="T10" fmla="*/ 0 h 2832"/>
              <a:gd name="T11" fmla="*/ 576 w 576"/>
              <a:gd name="T12" fmla="*/ 2832 h 2832"/>
            </a:gdLst>
            <a:ahLst/>
            <a:cxnLst>
              <a:cxn ang="T6">
                <a:pos x="T0" y="T1"/>
              </a:cxn>
              <a:cxn ang="T7">
                <a:pos x="T2" y="T3"/>
              </a:cxn>
              <a:cxn ang="T8">
                <a:pos x="T4" y="T5"/>
              </a:cxn>
            </a:cxnLst>
            <a:rect l="T9" t="T10" r="T11" b="T12"/>
            <a:pathLst>
              <a:path w="576" h="2832">
                <a:moveTo>
                  <a:pt x="576" y="2832"/>
                </a:moveTo>
                <a:lnTo>
                  <a:pt x="576" y="0"/>
                </a:lnTo>
                <a:lnTo>
                  <a:pt x="0" y="0"/>
                </a:lnTo>
              </a:path>
            </a:pathLst>
          </a:custGeom>
          <a:noFill/>
          <a:ln w="76200">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9895" name="Line 59"/>
          <p:cNvSpPr>
            <a:spLocks noChangeShapeType="1"/>
          </p:cNvSpPr>
          <p:nvPr/>
        </p:nvSpPr>
        <p:spPr bwMode="auto">
          <a:xfrm flipH="1">
            <a:off x="4953000" y="6096000"/>
            <a:ext cx="0" cy="4572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96" name="Line 60"/>
          <p:cNvSpPr>
            <a:spLocks noChangeShapeType="1"/>
          </p:cNvSpPr>
          <p:nvPr/>
        </p:nvSpPr>
        <p:spPr bwMode="auto">
          <a:xfrm flipH="1">
            <a:off x="1716088" y="6091238"/>
            <a:ext cx="7937" cy="401637"/>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897" name="Text Box 61"/>
          <p:cNvSpPr txBox="1">
            <a:spLocks noChangeArrowheads="1"/>
          </p:cNvSpPr>
          <p:nvPr/>
        </p:nvSpPr>
        <p:spPr bwMode="auto">
          <a:xfrm>
            <a:off x="130175" y="4283075"/>
            <a:ext cx="696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Dest</a:t>
            </a:r>
          </a:p>
        </p:txBody>
      </p:sp>
      <p:sp>
        <p:nvSpPr>
          <p:cNvPr id="79898" name="Text Box 62"/>
          <p:cNvSpPr txBox="1">
            <a:spLocks noChangeArrowheads="1"/>
          </p:cNvSpPr>
          <p:nvPr/>
        </p:nvSpPr>
        <p:spPr bwMode="auto">
          <a:xfrm>
            <a:off x="3352800" y="4419600"/>
            <a:ext cx="696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Dest</a:t>
            </a:r>
          </a:p>
        </p:txBody>
      </p:sp>
      <p:sp>
        <p:nvSpPr>
          <p:cNvPr id="79899" name="AutoShape 63"/>
          <p:cNvSpPr>
            <a:spLocks noChangeArrowheads="1"/>
          </p:cNvSpPr>
          <p:nvPr/>
        </p:nvSpPr>
        <p:spPr bwMode="auto">
          <a:xfrm flipV="1">
            <a:off x="8426450" y="1371600"/>
            <a:ext cx="457200" cy="1143000"/>
          </a:xfrm>
          <a:prstGeom prst="upArrow">
            <a:avLst>
              <a:gd name="adj1" fmla="val 50000"/>
              <a:gd name="adj2" fmla="val 62500"/>
            </a:avLst>
          </a:prstGeom>
          <a:solidFill>
            <a:schemeClr val="accent2"/>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79900" name="Text Box 64"/>
          <p:cNvSpPr txBox="1">
            <a:spLocks noChangeArrowheads="1"/>
          </p:cNvSpPr>
          <p:nvPr/>
        </p:nvSpPr>
        <p:spPr bwMode="auto">
          <a:xfrm>
            <a:off x="8199438" y="2590800"/>
            <a:ext cx="9112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Oldest</a:t>
            </a:r>
          </a:p>
        </p:txBody>
      </p:sp>
      <p:sp>
        <p:nvSpPr>
          <p:cNvPr id="79901" name="Text Box 65"/>
          <p:cNvSpPr txBox="1">
            <a:spLocks noChangeArrowheads="1"/>
          </p:cNvSpPr>
          <p:nvPr/>
        </p:nvSpPr>
        <p:spPr bwMode="auto">
          <a:xfrm>
            <a:off x="8153400" y="990600"/>
            <a:ext cx="1003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Newest</a:t>
            </a:r>
          </a:p>
        </p:txBody>
      </p:sp>
      <p:grpSp>
        <p:nvGrpSpPr>
          <p:cNvPr id="79902" name="Group 66"/>
          <p:cNvGrpSpPr>
            <a:grpSpLocks/>
          </p:cNvGrpSpPr>
          <p:nvPr/>
        </p:nvGrpSpPr>
        <p:grpSpPr bwMode="auto">
          <a:xfrm rot="-5400000">
            <a:off x="1295400" y="560388"/>
            <a:ext cx="914400" cy="1219200"/>
            <a:chOff x="1872" y="1584"/>
            <a:chExt cx="576" cy="864"/>
          </a:xfrm>
        </p:grpSpPr>
        <p:sp>
          <p:nvSpPr>
            <p:cNvPr id="79930" name="Rectangle 67"/>
            <p:cNvSpPr>
              <a:spLocks noChangeArrowheads="1"/>
            </p:cNvSpPr>
            <p:nvPr/>
          </p:nvSpPr>
          <p:spPr bwMode="auto">
            <a:xfrm>
              <a:off x="1872" y="1584"/>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79931" name="Rectangle 68"/>
            <p:cNvSpPr>
              <a:spLocks noChangeArrowheads="1"/>
            </p:cNvSpPr>
            <p:nvPr/>
          </p:nvSpPr>
          <p:spPr bwMode="auto">
            <a:xfrm>
              <a:off x="1872" y="1728"/>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79932" name="Rectangle 69"/>
            <p:cNvSpPr>
              <a:spLocks noChangeArrowheads="1"/>
            </p:cNvSpPr>
            <p:nvPr/>
          </p:nvSpPr>
          <p:spPr bwMode="auto">
            <a:xfrm>
              <a:off x="1872" y="1872"/>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79933" name="Rectangle 70"/>
            <p:cNvSpPr>
              <a:spLocks noChangeArrowheads="1"/>
            </p:cNvSpPr>
            <p:nvPr/>
          </p:nvSpPr>
          <p:spPr bwMode="auto">
            <a:xfrm>
              <a:off x="1872" y="2016"/>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79934" name="Rectangle 71"/>
            <p:cNvSpPr>
              <a:spLocks noChangeArrowheads="1"/>
            </p:cNvSpPr>
            <p:nvPr/>
          </p:nvSpPr>
          <p:spPr bwMode="auto">
            <a:xfrm>
              <a:off x="1872" y="2160"/>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79935" name="Rectangle 72"/>
            <p:cNvSpPr>
              <a:spLocks noChangeArrowheads="1"/>
            </p:cNvSpPr>
            <p:nvPr/>
          </p:nvSpPr>
          <p:spPr bwMode="auto">
            <a:xfrm>
              <a:off x="1872" y="2304"/>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sp>
        <p:nvSpPr>
          <p:cNvPr id="79903" name="Text Box 73"/>
          <p:cNvSpPr txBox="1">
            <a:spLocks noChangeArrowheads="1"/>
          </p:cNvSpPr>
          <p:nvPr/>
        </p:nvSpPr>
        <p:spPr bwMode="auto">
          <a:xfrm>
            <a:off x="6559550" y="4384675"/>
            <a:ext cx="104933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from </a:t>
            </a:r>
          </a:p>
          <a:p>
            <a:pPr algn="ctr">
              <a:lnSpc>
                <a:spcPct val="70000"/>
              </a:lnSpc>
              <a:spcBef>
                <a:spcPct val="0"/>
              </a:spcBef>
              <a:buClrTx/>
              <a:buSzTx/>
              <a:buFontTx/>
              <a:buNone/>
            </a:pPr>
            <a:r>
              <a:rPr lang="en-US" altLang="zh-CN" sz="1800" b="1">
                <a:latin typeface="Arial" panose="030F0702030302020204" pitchFamily="66" charset="0"/>
              </a:rPr>
              <a:t>Memory</a:t>
            </a:r>
          </a:p>
        </p:txBody>
      </p:sp>
      <p:sp>
        <p:nvSpPr>
          <p:cNvPr id="79904" name="Line 74"/>
          <p:cNvSpPr>
            <a:spLocks noChangeShapeType="1"/>
          </p:cNvSpPr>
          <p:nvPr/>
        </p:nvSpPr>
        <p:spPr bwMode="auto">
          <a:xfrm>
            <a:off x="7010400" y="4953000"/>
            <a:ext cx="0" cy="3810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79905" name="Group 75"/>
          <p:cNvGrpSpPr>
            <a:grpSpLocks/>
          </p:cNvGrpSpPr>
          <p:nvPr/>
        </p:nvGrpSpPr>
        <p:grpSpPr bwMode="auto">
          <a:xfrm>
            <a:off x="6400800" y="5334000"/>
            <a:ext cx="1066800" cy="762000"/>
            <a:chOff x="4320" y="3360"/>
            <a:chExt cx="576" cy="480"/>
          </a:xfrm>
        </p:grpSpPr>
        <p:sp>
          <p:nvSpPr>
            <p:cNvPr id="79926" name="Rectangle 76"/>
            <p:cNvSpPr>
              <a:spLocks noChangeArrowheads="1"/>
            </p:cNvSpPr>
            <p:nvPr/>
          </p:nvSpPr>
          <p:spPr bwMode="auto">
            <a:xfrm>
              <a:off x="4320" y="3360"/>
              <a:ext cx="576" cy="16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B0604020202020204" pitchFamily="34" charset="0"/>
                </a:rPr>
                <a:t>4</a:t>
              </a:r>
              <a:r>
                <a:rPr lang="en-US" altLang="zh-CN" sz="1800" b="1">
                  <a:latin typeface="Arial" panose="020B0604020202020204" pitchFamily="34" charset="0"/>
                </a:rPr>
                <a:t>    0+R3</a:t>
              </a:r>
            </a:p>
          </p:txBody>
        </p:sp>
        <p:sp>
          <p:nvSpPr>
            <p:cNvPr id="79927" name="Rectangle 77"/>
            <p:cNvSpPr>
              <a:spLocks noChangeArrowheads="1"/>
            </p:cNvSpPr>
            <p:nvPr/>
          </p:nvSpPr>
          <p:spPr bwMode="auto">
            <a:xfrm>
              <a:off x="4320" y="3520"/>
              <a:ext cx="576" cy="16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79928" name="Rectangle 78"/>
            <p:cNvSpPr>
              <a:spLocks noChangeArrowheads="1"/>
            </p:cNvSpPr>
            <p:nvPr/>
          </p:nvSpPr>
          <p:spPr bwMode="auto">
            <a:xfrm>
              <a:off x="4320" y="3680"/>
              <a:ext cx="576" cy="16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79929" name="Line 79"/>
            <p:cNvSpPr>
              <a:spLocks noChangeShapeType="1"/>
            </p:cNvSpPr>
            <p:nvPr/>
          </p:nvSpPr>
          <p:spPr bwMode="auto">
            <a:xfrm>
              <a:off x="4512" y="3360"/>
              <a:ext cx="0"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79906" name="Text Box 80"/>
          <p:cNvSpPr txBox="1">
            <a:spLocks noChangeArrowheads="1"/>
          </p:cNvSpPr>
          <p:nvPr/>
        </p:nvSpPr>
        <p:spPr bwMode="auto">
          <a:xfrm>
            <a:off x="6248400" y="5029200"/>
            <a:ext cx="696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Dest</a:t>
            </a:r>
          </a:p>
        </p:txBody>
      </p:sp>
      <p:sp>
        <p:nvSpPr>
          <p:cNvPr id="79907" name="Text Box 81"/>
          <p:cNvSpPr txBox="1">
            <a:spLocks noChangeArrowheads="1"/>
          </p:cNvSpPr>
          <p:nvPr/>
        </p:nvSpPr>
        <p:spPr bwMode="auto">
          <a:xfrm>
            <a:off x="533400" y="1905000"/>
            <a:ext cx="2841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800" b="1">
                <a:latin typeface="Arial" panose="030F0702030302020204" pitchFamily="66" charset="0"/>
              </a:rPr>
              <a:t>Reorder Buffer</a:t>
            </a:r>
            <a:endParaRPr lang="en-US" altLang="zh-CN" sz="1800" b="1">
              <a:latin typeface="Comic Sans MS" panose="030F0702030302020204" pitchFamily="66" charset="0"/>
            </a:endParaRPr>
          </a:p>
        </p:txBody>
      </p:sp>
      <p:sp>
        <p:nvSpPr>
          <p:cNvPr id="79908" name="Text Box 82"/>
          <p:cNvSpPr txBox="1">
            <a:spLocks noChangeArrowheads="1"/>
          </p:cNvSpPr>
          <p:nvPr/>
        </p:nvSpPr>
        <p:spPr bwMode="auto">
          <a:xfrm>
            <a:off x="1600200" y="3581400"/>
            <a:ext cx="17827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800" b="1">
                <a:latin typeface="Arial" panose="030F0702030302020204" pitchFamily="66" charset="0"/>
              </a:rPr>
              <a:t>Registers</a:t>
            </a:r>
          </a:p>
        </p:txBody>
      </p:sp>
      <p:sp>
        <p:nvSpPr>
          <p:cNvPr id="79909" name="Line 83"/>
          <p:cNvSpPr>
            <a:spLocks noChangeShapeType="1"/>
          </p:cNvSpPr>
          <p:nvPr/>
        </p:nvSpPr>
        <p:spPr bwMode="auto">
          <a:xfrm flipH="1">
            <a:off x="7010400" y="6096000"/>
            <a:ext cx="0" cy="3810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10" name="Line 84"/>
          <p:cNvSpPr>
            <a:spLocks noChangeShapeType="1"/>
          </p:cNvSpPr>
          <p:nvPr/>
        </p:nvSpPr>
        <p:spPr bwMode="auto">
          <a:xfrm>
            <a:off x="2362200" y="1143000"/>
            <a:ext cx="1143000"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11" name="Rectangle 85"/>
          <p:cNvSpPr>
            <a:spLocks noChangeArrowheads="1"/>
          </p:cNvSpPr>
          <p:nvPr/>
        </p:nvSpPr>
        <p:spPr bwMode="auto">
          <a:xfrm>
            <a:off x="304800" y="4648200"/>
            <a:ext cx="2590800" cy="2032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70309020205020404" pitchFamily="49" charset="0"/>
              </a:rPr>
              <a:t>2</a:t>
            </a:r>
            <a:r>
              <a:rPr lang="en-US" altLang="zh-CN" sz="1800" b="1">
                <a:latin typeface="Arial" panose="02070309020205020404" pitchFamily="49" charset="0"/>
              </a:rPr>
              <a:t> ADDD R(F4), </a:t>
            </a:r>
            <a:r>
              <a:rPr lang="en-US" altLang="zh-CN" sz="1600" b="1">
                <a:solidFill>
                  <a:srgbClr val="FF3300"/>
                </a:solidFill>
                <a:latin typeface="Arial" panose="020B0604020202020204" pitchFamily="34" charset="0"/>
              </a:rPr>
              <a:t>ROB?</a:t>
            </a:r>
          </a:p>
        </p:txBody>
      </p:sp>
      <p:sp>
        <p:nvSpPr>
          <p:cNvPr id="79912" name="Rectangle 86"/>
          <p:cNvSpPr>
            <a:spLocks noChangeArrowheads="1"/>
          </p:cNvSpPr>
          <p:nvPr/>
        </p:nvSpPr>
        <p:spPr bwMode="auto">
          <a:xfrm>
            <a:off x="304800" y="4851400"/>
            <a:ext cx="2590800" cy="2032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70309020205020404" pitchFamily="49" charset="0"/>
              </a:rPr>
              <a:t>6</a:t>
            </a:r>
            <a:r>
              <a:rPr lang="en-US" altLang="zh-CN" sz="1800" b="1">
                <a:latin typeface="Arial" panose="02070309020205020404" pitchFamily="49" charset="0"/>
              </a:rPr>
              <a:t> ADDD </a:t>
            </a:r>
            <a:r>
              <a:rPr lang="en-US" altLang="zh-CN" sz="1800" b="1">
                <a:solidFill>
                  <a:srgbClr val="9900CC"/>
                </a:solidFill>
                <a:latin typeface="Arial" panose="02070309020205020404" pitchFamily="49" charset="0"/>
              </a:rPr>
              <a:t>M[10],</a:t>
            </a:r>
            <a:r>
              <a:rPr lang="en-US" altLang="zh-CN" sz="1800" b="1">
                <a:latin typeface="Arial" panose="02070309020205020404" pitchFamily="49" charset="0"/>
              </a:rPr>
              <a:t>R(F6)</a:t>
            </a:r>
          </a:p>
        </p:txBody>
      </p:sp>
      <p:sp>
        <p:nvSpPr>
          <p:cNvPr id="79913" name="Rectangle 87"/>
          <p:cNvSpPr>
            <a:spLocks noChangeArrowheads="1"/>
          </p:cNvSpPr>
          <p:nvPr/>
        </p:nvSpPr>
        <p:spPr bwMode="auto">
          <a:xfrm>
            <a:off x="304800" y="5054600"/>
            <a:ext cx="2590800" cy="2032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79914" name="Rectangle 88"/>
          <p:cNvSpPr>
            <a:spLocks noChangeArrowheads="1"/>
          </p:cNvSpPr>
          <p:nvPr/>
        </p:nvSpPr>
        <p:spPr bwMode="auto">
          <a:xfrm>
            <a:off x="661988" y="4648200"/>
            <a:ext cx="633412" cy="609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nvGrpSpPr>
          <p:cNvPr id="79915" name="Group 89"/>
          <p:cNvGrpSpPr>
            <a:grpSpLocks/>
          </p:cNvGrpSpPr>
          <p:nvPr/>
        </p:nvGrpSpPr>
        <p:grpSpPr bwMode="auto">
          <a:xfrm>
            <a:off x="304800" y="2209800"/>
            <a:ext cx="8534400" cy="4343400"/>
            <a:chOff x="192" y="1392"/>
            <a:chExt cx="5376" cy="2736"/>
          </a:xfrm>
        </p:grpSpPr>
        <p:sp>
          <p:nvSpPr>
            <p:cNvPr id="79916" name="Line 90"/>
            <p:cNvSpPr>
              <a:spLocks noChangeShapeType="1"/>
            </p:cNvSpPr>
            <p:nvPr/>
          </p:nvSpPr>
          <p:spPr bwMode="auto">
            <a:xfrm>
              <a:off x="192" y="4080"/>
              <a:ext cx="5376" cy="0"/>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17" name="Line 91"/>
            <p:cNvSpPr>
              <a:spLocks noChangeShapeType="1"/>
            </p:cNvSpPr>
            <p:nvPr/>
          </p:nvSpPr>
          <p:spPr bwMode="auto">
            <a:xfrm flipV="1">
              <a:off x="1584" y="3312"/>
              <a:ext cx="0" cy="768"/>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18" name="Line 92"/>
            <p:cNvSpPr>
              <a:spLocks noChangeShapeType="1"/>
            </p:cNvSpPr>
            <p:nvPr/>
          </p:nvSpPr>
          <p:spPr bwMode="auto">
            <a:xfrm flipV="1">
              <a:off x="3696" y="3264"/>
              <a:ext cx="0" cy="816"/>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19" name="Freeform 93"/>
            <p:cNvSpPr>
              <a:spLocks/>
            </p:cNvSpPr>
            <p:nvPr/>
          </p:nvSpPr>
          <p:spPr bwMode="auto">
            <a:xfrm>
              <a:off x="3120" y="2064"/>
              <a:ext cx="1296" cy="336"/>
            </a:xfrm>
            <a:custGeom>
              <a:avLst/>
              <a:gdLst>
                <a:gd name="T0" fmla="*/ 0 w 1296"/>
                <a:gd name="T1" fmla="*/ 0 h 480"/>
                <a:gd name="T2" fmla="*/ 1296 w 1296"/>
                <a:gd name="T3" fmla="*/ 0 h 480"/>
                <a:gd name="T4" fmla="*/ 1296 w 1296"/>
                <a:gd name="T5" fmla="*/ 115 h 480"/>
                <a:gd name="T6" fmla="*/ 0 60000 65536"/>
                <a:gd name="T7" fmla="*/ 0 60000 65536"/>
                <a:gd name="T8" fmla="*/ 0 60000 65536"/>
                <a:gd name="T9" fmla="*/ 0 w 1296"/>
                <a:gd name="T10" fmla="*/ 0 h 480"/>
                <a:gd name="T11" fmla="*/ 1296 w 1296"/>
                <a:gd name="T12" fmla="*/ 480 h 480"/>
              </a:gdLst>
              <a:ahLst/>
              <a:cxnLst>
                <a:cxn ang="T6">
                  <a:pos x="T0" y="T1"/>
                </a:cxn>
                <a:cxn ang="T7">
                  <a:pos x="T2" y="T3"/>
                </a:cxn>
                <a:cxn ang="T8">
                  <a:pos x="T4" y="T5"/>
                </a:cxn>
              </a:cxnLst>
              <a:rect l="T9" t="T10" r="T11" b="T12"/>
              <a:pathLst>
                <a:path w="1296" h="480">
                  <a:moveTo>
                    <a:pt x="0" y="0"/>
                  </a:moveTo>
                  <a:lnTo>
                    <a:pt x="1296" y="0"/>
                  </a:lnTo>
                  <a:lnTo>
                    <a:pt x="1296" y="480"/>
                  </a:lnTo>
                </a:path>
              </a:pathLst>
            </a:custGeom>
            <a:noFill/>
            <a:ln w="762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9920" name="Line 94"/>
            <p:cNvSpPr>
              <a:spLocks noChangeShapeType="1"/>
            </p:cNvSpPr>
            <p:nvPr/>
          </p:nvSpPr>
          <p:spPr bwMode="auto">
            <a:xfrm>
              <a:off x="3120" y="1968"/>
              <a:ext cx="0" cy="240"/>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21" name="Freeform 95"/>
            <p:cNvSpPr>
              <a:spLocks/>
            </p:cNvSpPr>
            <p:nvPr/>
          </p:nvSpPr>
          <p:spPr bwMode="auto">
            <a:xfrm>
              <a:off x="4704" y="1392"/>
              <a:ext cx="384" cy="2688"/>
            </a:xfrm>
            <a:custGeom>
              <a:avLst/>
              <a:gdLst>
                <a:gd name="T0" fmla="*/ 114 w 576"/>
                <a:gd name="T1" fmla="*/ 2298 h 2832"/>
                <a:gd name="T2" fmla="*/ 114 w 576"/>
                <a:gd name="T3" fmla="*/ 0 h 2832"/>
                <a:gd name="T4" fmla="*/ 0 w 576"/>
                <a:gd name="T5" fmla="*/ 0 h 2832"/>
                <a:gd name="T6" fmla="*/ 0 60000 65536"/>
                <a:gd name="T7" fmla="*/ 0 60000 65536"/>
                <a:gd name="T8" fmla="*/ 0 60000 65536"/>
                <a:gd name="T9" fmla="*/ 0 w 576"/>
                <a:gd name="T10" fmla="*/ 0 h 2832"/>
                <a:gd name="T11" fmla="*/ 576 w 576"/>
                <a:gd name="T12" fmla="*/ 2832 h 2832"/>
              </a:gdLst>
              <a:ahLst/>
              <a:cxnLst>
                <a:cxn ang="T6">
                  <a:pos x="T0" y="T1"/>
                </a:cxn>
                <a:cxn ang="T7">
                  <a:pos x="T2" y="T3"/>
                </a:cxn>
                <a:cxn ang="T8">
                  <a:pos x="T4" y="T5"/>
                </a:cxn>
              </a:cxnLst>
              <a:rect l="T9" t="T10" r="T11" b="T12"/>
              <a:pathLst>
                <a:path w="576" h="2832">
                  <a:moveTo>
                    <a:pt x="576" y="2832"/>
                  </a:moveTo>
                  <a:lnTo>
                    <a:pt x="576" y="0"/>
                  </a:lnTo>
                  <a:lnTo>
                    <a:pt x="0" y="0"/>
                  </a:lnTo>
                </a:path>
              </a:pathLst>
            </a:custGeom>
            <a:noFill/>
            <a:ln w="762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9922" name="Line 96"/>
            <p:cNvSpPr>
              <a:spLocks noChangeShapeType="1"/>
            </p:cNvSpPr>
            <p:nvPr/>
          </p:nvSpPr>
          <p:spPr bwMode="auto">
            <a:xfrm flipH="1">
              <a:off x="3120" y="3840"/>
              <a:ext cx="0" cy="288"/>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23" name="Line 97"/>
            <p:cNvSpPr>
              <a:spLocks noChangeShapeType="1"/>
            </p:cNvSpPr>
            <p:nvPr/>
          </p:nvSpPr>
          <p:spPr bwMode="auto">
            <a:xfrm flipH="1">
              <a:off x="1081" y="3837"/>
              <a:ext cx="5" cy="253"/>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24" name="Line 98"/>
            <p:cNvSpPr>
              <a:spLocks noChangeShapeType="1"/>
            </p:cNvSpPr>
            <p:nvPr/>
          </p:nvSpPr>
          <p:spPr bwMode="auto">
            <a:xfrm>
              <a:off x="4416" y="3120"/>
              <a:ext cx="0" cy="240"/>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925" name="Line 99"/>
            <p:cNvSpPr>
              <a:spLocks noChangeShapeType="1"/>
            </p:cNvSpPr>
            <p:nvPr/>
          </p:nvSpPr>
          <p:spPr bwMode="auto">
            <a:xfrm flipH="1">
              <a:off x="4416" y="3840"/>
              <a:ext cx="0" cy="240"/>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Tree>
    <p:extLst>
      <p:ext uri="{BB962C8B-B14F-4D97-AF65-F5344CB8AC3E}">
        <p14:creationId xmlns:p14="http://schemas.microsoft.com/office/powerpoint/2010/main" val="673573876"/>
      </p:ext>
    </p:extLst>
  </p:cSld>
  <p:clrMapOvr>
    <a:masterClrMapping/>
  </p:clrMapOvr>
  <p:transition spd="slow">
    <p:pull dir="ru"/>
  </p:transition>
</p:sld>
</file>

<file path=ppt/slides/slide7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10"/>
          <p:cNvSpPr>
            <a:spLocks noGrp="1" noRot="1" noChangeArrowheads="1"/>
          </p:cNvSpPr>
          <p:nvPr>
            <p:ph type="title"/>
          </p:nvPr>
        </p:nvSpPr>
        <p:spPr>
          <a:xfrm>
            <a:off x="1547813" y="0"/>
            <a:ext cx="7345362" cy="762000"/>
          </a:xfrm>
          <a:noFill/>
        </p:spPr>
        <p:txBody>
          <a:bodyPr lIns="90487" tIns="44450" rIns="90487" bIns="44450"/>
          <a:lstStyle/>
          <a:p>
            <a:pPr eaLnBrk="1" hangingPunct="1"/>
            <a:r>
              <a:rPr lang="en-US" altLang="zh-CN" sz="4000">
                <a:latin typeface="Arial"/>
              </a:rPr>
              <a:t>Tomasulo With Reorder buffer:</a:t>
            </a:r>
          </a:p>
        </p:txBody>
      </p:sp>
      <p:grpSp>
        <p:nvGrpSpPr>
          <p:cNvPr id="81923" name="Group 2"/>
          <p:cNvGrpSpPr>
            <a:grpSpLocks/>
          </p:cNvGrpSpPr>
          <p:nvPr/>
        </p:nvGrpSpPr>
        <p:grpSpPr bwMode="auto">
          <a:xfrm>
            <a:off x="3505200" y="4800600"/>
            <a:ext cx="2514600" cy="406400"/>
            <a:chOff x="2064" y="2928"/>
            <a:chExt cx="1584" cy="256"/>
          </a:xfrm>
        </p:grpSpPr>
        <p:sp>
          <p:nvSpPr>
            <p:cNvPr id="82017" name="Rectangle 3"/>
            <p:cNvSpPr>
              <a:spLocks noChangeArrowheads="1"/>
            </p:cNvSpPr>
            <p:nvPr/>
          </p:nvSpPr>
          <p:spPr bwMode="auto">
            <a:xfrm>
              <a:off x="2064" y="2928"/>
              <a:ext cx="1584"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70309020205020404" pitchFamily="49" charset="0"/>
                </a:rPr>
                <a:t>3</a:t>
              </a:r>
              <a:r>
                <a:rPr lang="en-US" altLang="zh-CN" sz="1800" b="1">
                  <a:latin typeface="Arial" panose="02070309020205020404" pitchFamily="49" charset="0"/>
                </a:rPr>
                <a:t> DIVD </a:t>
              </a:r>
              <a:r>
                <a:rPr lang="en-US" altLang="zh-CN" sz="1800" b="1">
                  <a:solidFill>
                    <a:srgbClr val="FF0000"/>
                  </a:solidFill>
                  <a:latin typeface="Arial" panose="02070309020205020404" pitchFamily="49" charset="0"/>
                </a:rPr>
                <a:t>ROB2</a:t>
              </a:r>
              <a:r>
                <a:rPr lang="en-US" altLang="zh-CN" sz="1800" b="1">
                  <a:latin typeface="Arial" panose="02070309020205020404" pitchFamily="49" charset="0"/>
                </a:rPr>
                <a:t>,R(F6)</a:t>
              </a:r>
            </a:p>
          </p:txBody>
        </p:sp>
        <p:sp>
          <p:nvSpPr>
            <p:cNvPr id="82018" name="Rectangle 4"/>
            <p:cNvSpPr>
              <a:spLocks noChangeArrowheads="1"/>
            </p:cNvSpPr>
            <p:nvPr/>
          </p:nvSpPr>
          <p:spPr bwMode="auto">
            <a:xfrm>
              <a:off x="2064" y="3056"/>
              <a:ext cx="1584"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82019" name="Rectangle 5"/>
            <p:cNvSpPr>
              <a:spLocks noChangeArrowheads="1"/>
            </p:cNvSpPr>
            <p:nvPr/>
          </p:nvSpPr>
          <p:spPr bwMode="auto">
            <a:xfrm>
              <a:off x="2283" y="2928"/>
              <a:ext cx="425"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sp>
        <p:nvSpPr>
          <p:cNvPr id="81924" name="Rectangle 6"/>
          <p:cNvSpPr>
            <a:spLocks noChangeArrowheads="1"/>
          </p:cNvSpPr>
          <p:nvPr/>
        </p:nvSpPr>
        <p:spPr bwMode="auto">
          <a:xfrm>
            <a:off x="304800" y="4648200"/>
            <a:ext cx="2590800" cy="2032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70309020205020404" pitchFamily="49" charset="0"/>
              </a:rPr>
              <a:t>2</a:t>
            </a:r>
            <a:r>
              <a:rPr lang="en-US" altLang="zh-CN" sz="1800" b="1">
                <a:latin typeface="Arial" panose="02070309020205020404" pitchFamily="49" charset="0"/>
              </a:rPr>
              <a:t> ADDD R(F4), </a:t>
            </a:r>
            <a:r>
              <a:rPr lang="en-US" altLang="zh-CN" sz="1600" b="1">
                <a:solidFill>
                  <a:srgbClr val="FF3300"/>
                </a:solidFill>
                <a:latin typeface="Arial" panose="020B0604020202020204" pitchFamily="34" charset="0"/>
              </a:rPr>
              <a:t>ROB?</a:t>
            </a:r>
          </a:p>
        </p:txBody>
      </p:sp>
      <p:sp>
        <p:nvSpPr>
          <p:cNvPr id="81925" name="Rectangle 7"/>
          <p:cNvSpPr>
            <a:spLocks noChangeArrowheads="1"/>
          </p:cNvSpPr>
          <p:nvPr/>
        </p:nvSpPr>
        <p:spPr bwMode="auto">
          <a:xfrm>
            <a:off x="304800" y="4851400"/>
            <a:ext cx="2590800" cy="2032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81926" name="Rectangle 8"/>
          <p:cNvSpPr>
            <a:spLocks noChangeArrowheads="1"/>
          </p:cNvSpPr>
          <p:nvPr/>
        </p:nvSpPr>
        <p:spPr bwMode="auto">
          <a:xfrm>
            <a:off x="304800" y="5054600"/>
            <a:ext cx="2590800" cy="2032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81927" name="Rectangle 9"/>
          <p:cNvSpPr>
            <a:spLocks noChangeArrowheads="1"/>
          </p:cNvSpPr>
          <p:nvPr/>
        </p:nvSpPr>
        <p:spPr bwMode="auto">
          <a:xfrm>
            <a:off x="661988" y="4648200"/>
            <a:ext cx="633412" cy="609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81928" name="Line 11"/>
          <p:cNvSpPr>
            <a:spLocks noChangeShapeType="1"/>
          </p:cNvSpPr>
          <p:nvPr/>
        </p:nvSpPr>
        <p:spPr bwMode="auto">
          <a:xfrm>
            <a:off x="304800" y="6477000"/>
            <a:ext cx="85344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29" name="Text Box 12"/>
          <p:cNvSpPr txBox="1">
            <a:spLocks noChangeArrowheads="1"/>
          </p:cNvSpPr>
          <p:nvPr/>
        </p:nvSpPr>
        <p:spPr bwMode="auto">
          <a:xfrm>
            <a:off x="6526213" y="3743325"/>
            <a:ext cx="1049337"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To</a:t>
            </a:r>
          </a:p>
          <a:p>
            <a:pPr algn="ctr">
              <a:lnSpc>
                <a:spcPct val="70000"/>
              </a:lnSpc>
              <a:spcBef>
                <a:spcPct val="0"/>
              </a:spcBef>
              <a:buClrTx/>
              <a:buSzTx/>
              <a:buFontTx/>
              <a:buNone/>
            </a:pPr>
            <a:r>
              <a:rPr lang="en-US" altLang="zh-CN" sz="1800" b="1">
                <a:latin typeface="Arial" panose="030F0702030302020204" pitchFamily="66" charset="0"/>
              </a:rPr>
              <a:t>Memory</a:t>
            </a:r>
          </a:p>
        </p:txBody>
      </p:sp>
      <p:sp>
        <p:nvSpPr>
          <p:cNvPr id="81930" name="Rectangle 13"/>
          <p:cNvSpPr>
            <a:spLocks noChangeArrowheads="1"/>
          </p:cNvSpPr>
          <p:nvPr/>
        </p:nvSpPr>
        <p:spPr bwMode="auto">
          <a:xfrm>
            <a:off x="1181100" y="5791200"/>
            <a:ext cx="1066800" cy="304800"/>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FP adders</a:t>
            </a:r>
          </a:p>
        </p:txBody>
      </p:sp>
      <p:sp>
        <p:nvSpPr>
          <p:cNvPr id="81931" name="Rectangle 14"/>
          <p:cNvSpPr>
            <a:spLocks noChangeArrowheads="1"/>
          </p:cNvSpPr>
          <p:nvPr/>
        </p:nvSpPr>
        <p:spPr bwMode="auto">
          <a:xfrm>
            <a:off x="4252913" y="5791200"/>
            <a:ext cx="1447800" cy="304800"/>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FP multipliers</a:t>
            </a:r>
          </a:p>
        </p:txBody>
      </p:sp>
      <p:sp>
        <p:nvSpPr>
          <p:cNvPr id="81932" name="Line 15"/>
          <p:cNvSpPr>
            <a:spLocks noChangeShapeType="1"/>
          </p:cNvSpPr>
          <p:nvPr/>
        </p:nvSpPr>
        <p:spPr bwMode="auto">
          <a:xfrm>
            <a:off x="1357313" y="52578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33" name="Line 16"/>
          <p:cNvSpPr>
            <a:spLocks noChangeShapeType="1"/>
          </p:cNvSpPr>
          <p:nvPr/>
        </p:nvSpPr>
        <p:spPr bwMode="auto">
          <a:xfrm>
            <a:off x="2043113" y="52578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34" name="Line 17"/>
          <p:cNvSpPr>
            <a:spLocks noChangeShapeType="1"/>
          </p:cNvSpPr>
          <p:nvPr/>
        </p:nvSpPr>
        <p:spPr bwMode="auto">
          <a:xfrm>
            <a:off x="4481513" y="5181600"/>
            <a:ext cx="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35" name="Line 18"/>
          <p:cNvSpPr>
            <a:spLocks noChangeShapeType="1"/>
          </p:cNvSpPr>
          <p:nvPr/>
        </p:nvSpPr>
        <p:spPr bwMode="auto">
          <a:xfrm>
            <a:off x="5395913" y="5181600"/>
            <a:ext cx="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36" name="Text Box 19"/>
          <p:cNvSpPr txBox="1">
            <a:spLocks noChangeArrowheads="1"/>
          </p:cNvSpPr>
          <p:nvPr/>
        </p:nvSpPr>
        <p:spPr bwMode="auto">
          <a:xfrm>
            <a:off x="2655888" y="5284788"/>
            <a:ext cx="1555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Reservation </a:t>
            </a:r>
          </a:p>
          <a:p>
            <a:pPr algn="ctr">
              <a:spcBef>
                <a:spcPct val="0"/>
              </a:spcBef>
              <a:buClrTx/>
              <a:buSzTx/>
              <a:buFontTx/>
              <a:buNone/>
            </a:pPr>
            <a:r>
              <a:rPr lang="en-US" altLang="zh-CN" sz="1800" b="1">
                <a:latin typeface="Arial" panose="030F0702030302020204" pitchFamily="66" charset="0"/>
              </a:rPr>
              <a:t>Stations</a:t>
            </a:r>
          </a:p>
        </p:txBody>
      </p:sp>
      <p:sp>
        <p:nvSpPr>
          <p:cNvPr id="81937" name="Line 20"/>
          <p:cNvSpPr>
            <a:spLocks noChangeShapeType="1"/>
          </p:cNvSpPr>
          <p:nvPr/>
        </p:nvSpPr>
        <p:spPr bwMode="auto">
          <a:xfrm flipV="1">
            <a:off x="2514600" y="5257800"/>
            <a:ext cx="0" cy="12192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38" name="Line 21"/>
          <p:cNvSpPr>
            <a:spLocks noChangeShapeType="1"/>
          </p:cNvSpPr>
          <p:nvPr/>
        </p:nvSpPr>
        <p:spPr bwMode="auto">
          <a:xfrm flipV="1">
            <a:off x="5867400" y="5181600"/>
            <a:ext cx="0" cy="12954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39" name="Text Box 22"/>
          <p:cNvSpPr txBox="1">
            <a:spLocks noChangeArrowheads="1"/>
          </p:cNvSpPr>
          <p:nvPr/>
        </p:nvSpPr>
        <p:spPr bwMode="auto">
          <a:xfrm>
            <a:off x="228600" y="914400"/>
            <a:ext cx="8794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FP Op</a:t>
            </a:r>
          </a:p>
          <a:p>
            <a:pPr algn="ctr">
              <a:spcBef>
                <a:spcPct val="0"/>
              </a:spcBef>
              <a:buClrTx/>
              <a:buSzTx/>
              <a:buFontTx/>
              <a:buNone/>
            </a:pPr>
            <a:r>
              <a:rPr lang="en-US" altLang="zh-CN" sz="1800" b="1">
                <a:latin typeface="Arial" panose="030F0702030302020204" pitchFamily="66" charset="0"/>
              </a:rPr>
              <a:t>Queue</a:t>
            </a:r>
          </a:p>
        </p:txBody>
      </p:sp>
      <p:grpSp>
        <p:nvGrpSpPr>
          <p:cNvPr id="81940" name="Group 23"/>
          <p:cNvGrpSpPr>
            <a:grpSpLocks/>
          </p:cNvGrpSpPr>
          <p:nvPr/>
        </p:nvGrpSpPr>
        <p:grpSpPr bwMode="auto">
          <a:xfrm>
            <a:off x="3505200" y="3505200"/>
            <a:ext cx="2209800" cy="812800"/>
            <a:chOff x="3456" y="1200"/>
            <a:chExt cx="1392" cy="512"/>
          </a:xfrm>
        </p:grpSpPr>
        <p:sp>
          <p:nvSpPr>
            <p:cNvPr id="82013" name="Rectangle 24"/>
            <p:cNvSpPr>
              <a:spLocks noChangeArrowheads="1"/>
            </p:cNvSpPr>
            <p:nvPr/>
          </p:nvSpPr>
          <p:spPr bwMode="auto">
            <a:xfrm>
              <a:off x="3456" y="1200"/>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82014" name="Rectangle 25"/>
            <p:cNvSpPr>
              <a:spLocks noChangeArrowheads="1"/>
            </p:cNvSpPr>
            <p:nvPr/>
          </p:nvSpPr>
          <p:spPr bwMode="auto">
            <a:xfrm>
              <a:off x="3456" y="1328"/>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82015" name="Rectangle 26"/>
            <p:cNvSpPr>
              <a:spLocks noChangeArrowheads="1"/>
            </p:cNvSpPr>
            <p:nvPr/>
          </p:nvSpPr>
          <p:spPr bwMode="auto">
            <a:xfrm>
              <a:off x="3456" y="1456"/>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82016" name="Rectangle 27"/>
            <p:cNvSpPr>
              <a:spLocks noChangeArrowheads="1"/>
            </p:cNvSpPr>
            <p:nvPr/>
          </p:nvSpPr>
          <p:spPr bwMode="auto">
            <a:xfrm>
              <a:off x="3456" y="1584"/>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sp>
        <p:nvSpPr>
          <p:cNvPr id="81941" name="Freeform 28"/>
          <p:cNvSpPr>
            <a:spLocks/>
          </p:cNvSpPr>
          <p:nvPr/>
        </p:nvSpPr>
        <p:spPr bwMode="auto">
          <a:xfrm>
            <a:off x="4953000" y="3276600"/>
            <a:ext cx="2057400" cy="533400"/>
          </a:xfrm>
          <a:custGeom>
            <a:avLst/>
            <a:gdLst>
              <a:gd name="T0" fmla="*/ 0 w 1296"/>
              <a:gd name="T1" fmla="*/ 0 h 480"/>
              <a:gd name="T2" fmla="*/ 2147483646 w 1296"/>
              <a:gd name="T3" fmla="*/ 0 h 480"/>
              <a:gd name="T4" fmla="*/ 2147483646 w 1296"/>
              <a:gd name="T5" fmla="*/ 2147483646 h 480"/>
              <a:gd name="T6" fmla="*/ 0 60000 65536"/>
              <a:gd name="T7" fmla="*/ 0 60000 65536"/>
              <a:gd name="T8" fmla="*/ 0 60000 65536"/>
              <a:gd name="T9" fmla="*/ 0 w 1296"/>
              <a:gd name="T10" fmla="*/ 0 h 480"/>
              <a:gd name="T11" fmla="*/ 1296 w 1296"/>
              <a:gd name="T12" fmla="*/ 480 h 480"/>
            </a:gdLst>
            <a:ahLst/>
            <a:cxnLst>
              <a:cxn ang="T6">
                <a:pos x="T0" y="T1"/>
              </a:cxn>
              <a:cxn ang="T7">
                <a:pos x="T2" y="T3"/>
              </a:cxn>
              <a:cxn ang="T8">
                <a:pos x="T4" y="T5"/>
              </a:cxn>
            </a:cxnLst>
            <a:rect l="T9" t="T10" r="T11" b="T12"/>
            <a:pathLst>
              <a:path w="1296" h="480">
                <a:moveTo>
                  <a:pt x="0" y="0"/>
                </a:moveTo>
                <a:lnTo>
                  <a:pt x="1296" y="0"/>
                </a:lnTo>
                <a:lnTo>
                  <a:pt x="1296" y="480"/>
                </a:lnTo>
              </a:path>
            </a:pathLst>
          </a:custGeom>
          <a:noFill/>
          <a:ln w="76200">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1942" name="Text Box 29"/>
          <p:cNvSpPr txBox="1">
            <a:spLocks noChangeArrowheads="1"/>
          </p:cNvSpPr>
          <p:nvPr/>
        </p:nvSpPr>
        <p:spPr bwMode="auto">
          <a:xfrm>
            <a:off x="7391400" y="990600"/>
            <a:ext cx="660400" cy="219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lnSpc>
                <a:spcPct val="90000"/>
              </a:lnSpc>
              <a:spcBef>
                <a:spcPct val="0"/>
              </a:spcBef>
              <a:buClrTx/>
              <a:buSzTx/>
              <a:buFontTx/>
              <a:buNone/>
            </a:pPr>
            <a:r>
              <a:rPr lang="en-US" altLang="zh-CN" sz="1400" b="1">
                <a:solidFill>
                  <a:srgbClr val="FF0000"/>
                </a:solidFill>
                <a:latin typeface="Arial" panose="030F0702030302020204" pitchFamily="66" charset="0"/>
              </a:rPr>
              <a:t>ROB7</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ROB6</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ROB5</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ROB4</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ROB3</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ROB2</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ROB1</a:t>
            </a:r>
          </a:p>
        </p:txBody>
      </p:sp>
      <p:grpSp>
        <p:nvGrpSpPr>
          <p:cNvPr id="81943" name="Group 30"/>
          <p:cNvGrpSpPr>
            <a:grpSpLocks/>
          </p:cNvGrpSpPr>
          <p:nvPr/>
        </p:nvGrpSpPr>
        <p:grpSpPr bwMode="auto">
          <a:xfrm>
            <a:off x="3505200" y="990600"/>
            <a:ext cx="3886200" cy="2133600"/>
            <a:chOff x="2208" y="624"/>
            <a:chExt cx="2448" cy="1344"/>
          </a:xfrm>
        </p:grpSpPr>
        <p:grpSp>
          <p:nvGrpSpPr>
            <p:cNvPr id="81984" name="Group 31"/>
            <p:cNvGrpSpPr>
              <a:grpSpLocks/>
            </p:cNvGrpSpPr>
            <p:nvPr/>
          </p:nvGrpSpPr>
          <p:grpSpPr bwMode="auto">
            <a:xfrm>
              <a:off x="2208" y="624"/>
              <a:ext cx="2448" cy="768"/>
              <a:chOff x="2208" y="576"/>
              <a:chExt cx="2448" cy="768"/>
            </a:xfrm>
          </p:grpSpPr>
          <p:sp>
            <p:nvSpPr>
              <p:cNvPr id="81997" name="Rectangle 32"/>
              <p:cNvSpPr>
                <a:spLocks noChangeArrowheads="1"/>
              </p:cNvSpPr>
              <p:nvPr/>
            </p:nvSpPr>
            <p:spPr bwMode="auto">
              <a:xfrm>
                <a:off x="2208" y="576"/>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Courier New" panose="02070309020205020404" pitchFamily="49" charset="0"/>
                  </a:rPr>
                  <a:t>--</a:t>
                </a:r>
              </a:p>
            </p:txBody>
          </p:sp>
          <p:sp>
            <p:nvSpPr>
              <p:cNvPr id="81998" name="Rectangle 33"/>
              <p:cNvSpPr>
                <a:spLocks noChangeArrowheads="1"/>
              </p:cNvSpPr>
              <p:nvPr/>
            </p:nvSpPr>
            <p:spPr bwMode="auto">
              <a:xfrm>
                <a:off x="2208" y="768"/>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Courier New" panose="02070309020205020404" pitchFamily="49" charset="0"/>
                  </a:rPr>
                  <a:t>F0</a:t>
                </a:r>
              </a:p>
            </p:txBody>
          </p:sp>
          <p:sp>
            <p:nvSpPr>
              <p:cNvPr id="81999" name="Rectangle 34"/>
              <p:cNvSpPr>
                <a:spLocks noChangeArrowheads="1"/>
              </p:cNvSpPr>
              <p:nvPr/>
            </p:nvSpPr>
            <p:spPr bwMode="auto">
              <a:xfrm>
                <a:off x="2448" y="576"/>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Courier New" panose="02070309020205020404" pitchFamily="49" charset="0"/>
                  </a:rPr>
                  <a:t>M[10]</a:t>
                </a:r>
              </a:p>
            </p:txBody>
          </p:sp>
          <p:sp>
            <p:nvSpPr>
              <p:cNvPr id="82000" name="Rectangle 35"/>
              <p:cNvSpPr>
                <a:spLocks noChangeArrowheads="1"/>
              </p:cNvSpPr>
              <p:nvPr/>
            </p:nvSpPr>
            <p:spPr bwMode="auto">
              <a:xfrm>
                <a:off x="2448" y="768"/>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Courier New" panose="02070309020205020404" pitchFamily="49" charset="0"/>
                  </a:rPr>
                  <a:t>&lt;val2&gt;</a:t>
                </a:r>
              </a:p>
            </p:txBody>
          </p:sp>
          <p:sp>
            <p:nvSpPr>
              <p:cNvPr id="82001" name="Rectangle 36"/>
              <p:cNvSpPr>
                <a:spLocks noChangeArrowheads="1"/>
              </p:cNvSpPr>
              <p:nvPr/>
            </p:nvSpPr>
            <p:spPr bwMode="auto">
              <a:xfrm>
                <a:off x="3072" y="576"/>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Courier New" panose="02070309020205020404" pitchFamily="49" charset="0"/>
                  </a:rPr>
                  <a:t>ST 0(R3),F4</a:t>
                </a:r>
              </a:p>
            </p:txBody>
          </p:sp>
          <p:sp>
            <p:nvSpPr>
              <p:cNvPr id="82002" name="Rectangle 37"/>
              <p:cNvSpPr>
                <a:spLocks noChangeArrowheads="1"/>
              </p:cNvSpPr>
              <p:nvPr/>
            </p:nvSpPr>
            <p:spPr bwMode="auto">
              <a:xfrm>
                <a:off x="3072" y="768"/>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Courier New" panose="02070309020205020404" pitchFamily="49" charset="0"/>
                  </a:rPr>
                  <a:t>ADDD F0,F4,F6</a:t>
                </a:r>
              </a:p>
            </p:txBody>
          </p:sp>
          <p:sp>
            <p:nvSpPr>
              <p:cNvPr id="82003" name="Rectangle 38"/>
              <p:cNvSpPr>
                <a:spLocks noChangeArrowheads="1"/>
              </p:cNvSpPr>
              <p:nvPr/>
            </p:nvSpPr>
            <p:spPr bwMode="auto">
              <a:xfrm>
                <a:off x="4416" y="576"/>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Courier New" panose="02070309020205020404" pitchFamily="49" charset="0"/>
                  </a:rPr>
                  <a:t>Y</a:t>
                </a:r>
              </a:p>
            </p:txBody>
          </p:sp>
          <p:sp>
            <p:nvSpPr>
              <p:cNvPr id="82004" name="Rectangle 39"/>
              <p:cNvSpPr>
                <a:spLocks noChangeArrowheads="1"/>
              </p:cNvSpPr>
              <p:nvPr/>
            </p:nvSpPr>
            <p:spPr bwMode="auto">
              <a:xfrm>
                <a:off x="4416" y="768"/>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Courier New" panose="02070309020205020404" pitchFamily="49" charset="0"/>
                  </a:rPr>
                  <a:t>Ex</a:t>
                </a:r>
              </a:p>
            </p:txBody>
          </p:sp>
          <p:sp>
            <p:nvSpPr>
              <p:cNvPr id="82005" name="Rectangle 40"/>
              <p:cNvSpPr>
                <a:spLocks noChangeArrowheads="1"/>
              </p:cNvSpPr>
              <p:nvPr/>
            </p:nvSpPr>
            <p:spPr bwMode="auto">
              <a:xfrm>
                <a:off x="2208" y="960"/>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Courier New" panose="02070309020205020404" pitchFamily="49" charset="0"/>
                  </a:rPr>
                  <a:t>F4</a:t>
                </a:r>
              </a:p>
            </p:txBody>
          </p:sp>
          <p:sp>
            <p:nvSpPr>
              <p:cNvPr id="82006" name="Rectangle 41"/>
              <p:cNvSpPr>
                <a:spLocks noChangeArrowheads="1"/>
              </p:cNvSpPr>
              <p:nvPr/>
            </p:nvSpPr>
            <p:spPr bwMode="auto">
              <a:xfrm>
                <a:off x="2448" y="960"/>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Courier New" panose="02070309020205020404" pitchFamily="49" charset="0"/>
                  </a:rPr>
                  <a:t>M[10]</a:t>
                </a:r>
              </a:p>
            </p:txBody>
          </p:sp>
          <p:sp>
            <p:nvSpPr>
              <p:cNvPr id="82007" name="Rectangle 42"/>
              <p:cNvSpPr>
                <a:spLocks noChangeArrowheads="1"/>
              </p:cNvSpPr>
              <p:nvPr/>
            </p:nvSpPr>
            <p:spPr bwMode="auto">
              <a:xfrm>
                <a:off x="3072" y="960"/>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Courier New" panose="02070309020205020404" pitchFamily="49" charset="0"/>
                  </a:rPr>
                  <a:t>LD F4,0(R3)</a:t>
                </a:r>
              </a:p>
            </p:txBody>
          </p:sp>
          <p:sp>
            <p:nvSpPr>
              <p:cNvPr id="82008" name="Rectangle 43"/>
              <p:cNvSpPr>
                <a:spLocks noChangeArrowheads="1"/>
              </p:cNvSpPr>
              <p:nvPr/>
            </p:nvSpPr>
            <p:spPr bwMode="auto">
              <a:xfrm>
                <a:off x="4416" y="960"/>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Courier New" panose="02070309020205020404" pitchFamily="49" charset="0"/>
                  </a:rPr>
                  <a:t>Y</a:t>
                </a:r>
              </a:p>
            </p:txBody>
          </p:sp>
          <p:sp>
            <p:nvSpPr>
              <p:cNvPr id="82009" name="Rectangle 44"/>
              <p:cNvSpPr>
                <a:spLocks noChangeArrowheads="1"/>
              </p:cNvSpPr>
              <p:nvPr/>
            </p:nvSpPr>
            <p:spPr bwMode="auto">
              <a:xfrm>
                <a:off x="2208" y="1152"/>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Courier New" panose="02070309020205020404" pitchFamily="49" charset="0"/>
                  </a:rPr>
                  <a:t>--</a:t>
                </a:r>
              </a:p>
            </p:txBody>
          </p:sp>
          <p:sp>
            <p:nvSpPr>
              <p:cNvPr id="82010" name="Rectangle 45"/>
              <p:cNvSpPr>
                <a:spLocks noChangeArrowheads="1"/>
              </p:cNvSpPr>
              <p:nvPr/>
            </p:nvSpPr>
            <p:spPr bwMode="auto">
              <a:xfrm>
                <a:off x="2448" y="1152"/>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82011" name="Rectangle 46"/>
              <p:cNvSpPr>
                <a:spLocks noChangeArrowheads="1"/>
              </p:cNvSpPr>
              <p:nvPr/>
            </p:nvSpPr>
            <p:spPr bwMode="auto">
              <a:xfrm>
                <a:off x="3072" y="1152"/>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Courier New" panose="02070309020205020404" pitchFamily="49" charset="0"/>
                  </a:rPr>
                  <a:t>BNE F2,&lt;…&gt;</a:t>
                </a:r>
              </a:p>
            </p:txBody>
          </p:sp>
          <p:sp>
            <p:nvSpPr>
              <p:cNvPr id="82012" name="Rectangle 47"/>
              <p:cNvSpPr>
                <a:spLocks noChangeArrowheads="1"/>
              </p:cNvSpPr>
              <p:nvPr/>
            </p:nvSpPr>
            <p:spPr bwMode="auto">
              <a:xfrm>
                <a:off x="4416" y="1152"/>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Courier New" panose="02070309020205020404" pitchFamily="49" charset="0"/>
                  </a:rPr>
                  <a:t>N</a:t>
                </a:r>
              </a:p>
            </p:txBody>
          </p:sp>
        </p:grpSp>
        <p:sp>
          <p:nvSpPr>
            <p:cNvPr id="81985" name="Rectangle 48"/>
            <p:cNvSpPr>
              <a:spLocks noChangeArrowheads="1"/>
            </p:cNvSpPr>
            <p:nvPr/>
          </p:nvSpPr>
          <p:spPr bwMode="auto">
            <a:xfrm>
              <a:off x="2208" y="1392"/>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F2</a:t>
              </a:r>
            </a:p>
          </p:txBody>
        </p:sp>
        <p:sp>
          <p:nvSpPr>
            <p:cNvPr id="81986" name="Rectangle 49"/>
            <p:cNvSpPr>
              <a:spLocks noChangeArrowheads="1"/>
            </p:cNvSpPr>
            <p:nvPr/>
          </p:nvSpPr>
          <p:spPr bwMode="auto">
            <a:xfrm>
              <a:off x="2208" y="1584"/>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F10</a:t>
              </a:r>
            </a:p>
          </p:txBody>
        </p:sp>
        <p:sp>
          <p:nvSpPr>
            <p:cNvPr id="81987" name="Rectangle 50"/>
            <p:cNvSpPr>
              <a:spLocks noChangeArrowheads="1"/>
            </p:cNvSpPr>
            <p:nvPr/>
          </p:nvSpPr>
          <p:spPr bwMode="auto">
            <a:xfrm>
              <a:off x="2208" y="1776"/>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F0</a:t>
              </a:r>
            </a:p>
          </p:txBody>
        </p:sp>
        <p:sp>
          <p:nvSpPr>
            <p:cNvPr id="81988" name="Rectangle 51"/>
            <p:cNvSpPr>
              <a:spLocks noChangeArrowheads="1"/>
            </p:cNvSpPr>
            <p:nvPr/>
          </p:nvSpPr>
          <p:spPr bwMode="auto">
            <a:xfrm>
              <a:off x="2448" y="1392"/>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81989" name="Rectangle 52"/>
            <p:cNvSpPr>
              <a:spLocks noChangeArrowheads="1"/>
            </p:cNvSpPr>
            <p:nvPr/>
          </p:nvSpPr>
          <p:spPr bwMode="auto">
            <a:xfrm>
              <a:off x="2448" y="1584"/>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81990" name="Rectangle 53"/>
            <p:cNvSpPr>
              <a:spLocks noChangeArrowheads="1"/>
            </p:cNvSpPr>
            <p:nvPr/>
          </p:nvSpPr>
          <p:spPr bwMode="auto">
            <a:xfrm>
              <a:off x="2448" y="1776"/>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81991" name="Rectangle 54"/>
            <p:cNvSpPr>
              <a:spLocks noChangeArrowheads="1"/>
            </p:cNvSpPr>
            <p:nvPr/>
          </p:nvSpPr>
          <p:spPr bwMode="auto">
            <a:xfrm>
              <a:off x="3072" y="1392"/>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70309020205020404" pitchFamily="49" charset="0"/>
                </a:rPr>
                <a:t>DIVD F2,F10,F6</a:t>
              </a:r>
            </a:p>
          </p:txBody>
        </p:sp>
        <p:sp>
          <p:nvSpPr>
            <p:cNvPr id="81992" name="Rectangle 55"/>
            <p:cNvSpPr>
              <a:spLocks noChangeArrowheads="1"/>
            </p:cNvSpPr>
            <p:nvPr/>
          </p:nvSpPr>
          <p:spPr bwMode="auto">
            <a:xfrm>
              <a:off x="3072" y="1584"/>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70309020205020404" pitchFamily="49" charset="0"/>
                </a:rPr>
                <a:t>ADDD F10,F4,F0</a:t>
              </a:r>
            </a:p>
          </p:txBody>
        </p:sp>
        <p:sp>
          <p:nvSpPr>
            <p:cNvPr id="81993" name="Rectangle 56"/>
            <p:cNvSpPr>
              <a:spLocks noChangeArrowheads="1"/>
            </p:cNvSpPr>
            <p:nvPr/>
          </p:nvSpPr>
          <p:spPr bwMode="auto">
            <a:xfrm>
              <a:off x="3072" y="1776"/>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B0604020202020204" pitchFamily="34" charset="0"/>
                </a:rPr>
                <a:t>ST R5,0(R2)</a:t>
              </a:r>
            </a:p>
          </p:txBody>
        </p:sp>
        <p:sp>
          <p:nvSpPr>
            <p:cNvPr id="81994" name="Rectangle 57"/>
            <p:cNvSpPr>
              <a:spLocks noChangeArrowheads="1"/>
            </p:cNvSpPr>
            <p:nvPr/>
          </p:nvSpPr>
          <p:spPr bwMode="auto">
            <a:xfrm>
              <a:off x="4416" y="1392"/>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N</a:t>
              </a:r>
            </a:p>
          </p:txBody>
        </p:sp>
        <p:sp>
          <p:nvSpPr>
            <p:cNvPr id="81995" name="Rectangle 58"/>
            <p:cNvSpPr>
              <a:spLocks noChangeArrowheads="1"/>
            </p:cNvSpPr>
            <p:nvPr/>
          </p:nvSpPr>
          <p:spPr bwMode="auto">
            <a:xfrm>
              <a:off x="4416" y="1584"/>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N</a:t>
              </a:r>
            </a:p>
          </p:txBody>
        </p:sp>
        <p:sp>
          <p:nvSpPr>
            <p:cNvPr id="81996" name="Rectangle 59"/>
            <p:cNvSpPr>
              <a:spLocks noChangeArrowheads="1"/>
            </p:cNvSpPr>
            <p:nvPr/>
          </p:nvSpPr>
          <p:spPr bwMode="auto">
            <a:xfrm>
              <a:off x="4416" y="1776"/>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N</a:t>
              </a:r>
            </a:p>
          </p:txBody>
        </p:sp>
      </p:grpSp>
      <p:sp>
        <p:nvSpPr>
          <p:cNvPr id="81944" name="Line 60"/>
          <p:cNvSpPr>
            <a:spLocks noChangeShapeType="1"/>
          </p:cNvSpPr>
          <p:nvPr/>
        </p:nvSpPr>
        <p:spPr bwMode="auto">
          <a:xfrm>
            <a:off x="4953000" y="3124200"/>
            <a:ext cx="0" cy="3810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45" name="Text Box 61"/>
          <p:cNvSpPr txBox="1">
            <a:spLocks noChangeArrowheads="1"/>
          </p:cNvSpPr>
          <p:nvPr/>
        </p:nvSpPr>
        <p:spPr bwMode="auto">
          <a:xfrm>
            <a:off x="6858000" y="609600"/>
            <a:ext cx="8461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Done?</a:t>
            </a:r>
          </a:p>
        </p:txBody>
      </p:sp>
      <p:sp>
        <p:nvSpPr>
          <p:cNvPr id="81946" name="Freeform 62"/>
          <p:cNvSpPr>
            <a:spLocks/>
          </p:cNvSpPr>
          <p:nvPr/>
        </p:nvSpPr>
        <p:spPr bwMode="auto">
          <a:xfrm>
            <a:off x="7467600" y="2209800"/>
            <a:ext cx="609600" cy="4267200"/>
          </a:xfrm>
          <a:custGeom>
            <a:avLst/>
            <a:gdLst>
              <a:gd name="T0" fmla="*/ 2147483646 w 576"/>
              <a:gd name="T1" fmla="*/ 2147483646 h 2832"/>
              <a:gd name="T2" fmla="*/ 2147483646 w 576"/>
              <a:gd name="T3" fmla="*/ 0 h 2832"/>
              <a:gd name="T4" fmla="*/ 0 w 576"/>
              <a:gd name="T5" fmla="*/ 0 h 2832"/>
              <a:gd name="T6" fmla="*/ 0 60000 65536"/>
              <a:gd name="T7" fmla="*/ 0 60000 65536"/>
              <a:gd name="T8" fmla="*/ 0 60000 65536"/>
              <a:gd name="T9" fmla="*/ 0 w 576"/>
              <a:gd name="T10" fmla="*/ 0 h 2832"/>
              <a:gd name="T11" fmla="*/ 576 w 576"/>
              <a:gd name="T12" fmla="*/ 2832 h 2832"/>
            </a:gdLst>
            <a:ahLst/>
            <a:cxnLst>
              <a:cxn ang="T6">
                <a:pos x="T0" y="T1"/>
              </a:cxn>
              <a:cxn ang="T7">
                <a:pos x="T2" y="T3"/>
              </a:cxn>
              <a:cxn ang="T8">
                <a:pos x="T4" y="T5"/>
              </a:cxn>
            </a:cxnLst>
            <a:rect l="T9" t="T10" r="T11" b="T12"/>
            <a:pathLst>
              <a:path w="576" h="2832">
                <a:moveTo>
                  <a:pt x="576" y="2832"/>
                </a:moveTo>
                <a:lnTo>
                  <a:pt x="576" y="0"/>
                </a:lnTo>
                <a:lnTo>
                  <a:pt x="0" y="0"/>
                </a:lnTo>
              </a:path>
            </a:pathLst>
          </a:custGeom>
          <a:noFill/>
          <a:ln w="76200">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1947" name="Line 63"/>
          <p:cNvSpPr>
            <a:spLocks noChangeShapeType="1"/>
          </p:cNvSpPr>
          <p:nvPr/>
        </p:nvSpPr>
        <p:spPr bwMode="auto">
          <a:xfrm flipH="1">
            <a:off x="4953000" y="6096000"/>
            <a:ext cx="0" cy="4572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48" name="Line 64"/>
          <p:cNvSpPr>
            <a:spLocks noChangeShapeType="1"/>
          </p:cNvSpPr>
          <p:nvPr/>
        </p:nvSpPr>
        <p:spPr bwMode="auto">
          <a:xfrm flipH="1">
            <a:off x="1716088" y="6091238"/>
            <a:ext cx="7937" cy="401637"/>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49" name="Text Box 65"/>
          <p:cNvSpPr txBox="1">
            <a:spLocks noChangeArrowheads="1"/>
          </p:cNvSpPr>
          <p:nvPr/>
        </p:nvSpPr>
        <p:spPr bwMode="auto">
          <a:xfrm>
            <a:off x="130175" y="4283075"/>
            <a:ext cx="696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Dest</a:t>
            </a:r>
          </a:p>
        </p:txBody>
      </p:sp>
      <p:sp>
        <p:nvSpPr>
          <p:cNvPr id="81950" name="Text Box 66"/>
          <p:cNvSpPr txBox="1">
            <a:spLocks noChangeArrowheads="1"/>
          </p:cNvSpPr>
          <p:nvPr/>
        </p:nvSpPr>
        <p:spPr bwMode="auto">
          <a:xfrm>
            <a:off x="3352800" y="4419600"/>
            <a:ext cx="696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Dest</a:t>
            </a:r>
          </a:p>
        </p:txBody>
      </p:sp>
      <p:sp>
        <p:nvSpPr>
          <p:cNvPr id="81951" name="AutoShape 67"/>
          <p:cNvSpPr>
            <a:spLocks noChangeArrowheads="1"/>
          </p:cNvSpPr>
          <p:nvPr/>
        </p:nvSpPr>
        <p:spPr bwMode="auto">
          <a:xfrm flipV="1">
            <a:off x="8426450" y="1371600"/>
            <a:ext cx="457200" cy="1143000"/>
          </a:xfrm>
          <a:prstGeom prst="upArrow">
            <a:avLst>
              <a:gd name="adj1" fmla="val 50000"/>
              <a:gd name="adj2" fmla="val 62500"/>
            </a:avLst>
          </a:prstGeom>
          <a:solidFill>
            <a:schemeClr val="accent2"/>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81952" name="Text Box 68"/>
          <p:cNvSpPr txBox="1">
            <a:spLocks noChangeArrowheads="1"/>
          </p:cNvSpPr>
          <p:nvPr/>
        </p:nvSpPr>
        <p:spPr bwMode="auto">
          <a:xfrm>
            <a:off x="8199438" y="2590800"/>
            <a:ext cx="9112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Oldest</a:t>
            </a:r>
          </a:p>
        </p:txBody>
      </p:sp>
      <p:sp>
        <p:nvSpPr>
          <p:cNvPr id="81953" name="Text Box 69"/>
          <p:cNvSpPr txBox="1">
            <a:spLocks noChangeArrowheads="1"/>
          </p:cNvSpPr>
          <p:nvPr/>
        </p:nvSpPr>
        <p:spPr bwMode="auto">
          <a:xfrm>
            <a:off x="8153400" y="990600"/>
            <a:ext cx="1003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Newest</a:t>
            </a:r>
          </a:p>
        </p:txBody>
      </p:sp>
      <p:grpSp>
        <p:nvGrpSpPr>
          <p:cNvPr id="81954" name="Group 70"/>
          <p:cNvGrpSpPr>
            <a:grpSpLocks/>
          </p:cNvGrpSpPr>
          <p:nvPr/>
        </p:nvGrpSpPr>
        <p:grpSpPr bwMode="auto">
          <a:xfrm rot="-5400000">
            <a:off x="1295400" y="560388"/>
            <a:ext cx="914400" cy="1219200"/>
            <a:chOff x="1872" y="1584"/>
            <a:chExt cx="576" cy="864"/>
          </a:xfrm>
        </p:grpSpPr>
        <p:sp>
          <p:nvSpPr>
            <p:cNvPr id="81978" name="Rectangle 71"/>
            <p:cNvSpPr>
              <a:spLocks noChangeArrowheads="1"/>
            </p:cNvSpPr>
            <p:nvPr/>
          </p:nvSpPr>
          <p:spPr bwMode="auto">
            <a:xfrm>
              <a:off x="1872" y="1584"/>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81979" name="Rectangle 72"/>
            <p:cNvSpPr>
              <a:spLocks noChangeArrowheads="1"/>
            </p:cNvSpPr>
            <p:nvPr/>
          </p:nvSpPr>
          <p:spPr bwMode="auto">
            <a:xfrm>
              <a:off x="1872" y="1728"/>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81980" name="Rectangle 73"/>
            <p:cNvSpPr>
              <a:spLocks noChangeArrowheads="1"/>
            </p:cNvSpPr>
            <p:nvPr/>
          </p:nvSpPr>
          <p:spPr bwMode="auto">
            <a:xfrm>
              <a:off x="1872" y="1872"/>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81981" name="Rectangle 74"/>
            <p:cNvSpPr>
              <a:spLocks noChangeArrowheads="1"/>
            </p:cNvSpPr>
            <p:nvPr/>
          </p:nvSpPr>
          <p:spPr bwMode="auto">
            <a:xfrm>
              <a:off x="1872" y="2016"/>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81982" name="Rectangle 75"/>
            <p:cNvSpPr>
              <a:spLocks noChangeArrowheads="1"/>
            </p:cNvSpPr>
            <p:nvPr/>
          </p:nvSpPr>
          <p:spPr bwMode="auto">
            <a:xfrm>
              <a:off x="1872" y="2160"/>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81983" name="Rectangle 76"/>
            <p:cNvSpPr>
              <a:spLocks noChangeArrowheads="1"/>
            </p:cNvSpPr>
            <p:nvPr/>
          </p:nvSpPr>
          <p:spPr bwMode="auto">
            <a:xfrm>
              <a:off x="1872" y="2304"/>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sp>
        <p:nvSpPr>
          <p:cNvPr id="81955" name="Text Box 77"/>
          <p:cNvSpPr txBox="1">
            <a:spLocks noChangeArrowheads="1"/>
          </p:cNvSpPr>
          <p:nvPr/>
        </p:nvSpPr>
        <p:spPr bwMode="auto">
          <a:xfrm>
            <a:off x="6559550" y="4384675"/>
            <a:ext cx="104933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from </a:t>
            </a:r>
          </a:p>
          <a:p>
            <a:pPr algn="ctr">
              <a:lnSpc>
                <a:spcPct val="70000"/>
              </a:lnSpc>
              <a:spcBef>
                <a:spcPct val="0"/>
              </a:spcBef>
              <a:buClrTx/>
              <a:buSzTx/>
              <a:buFontTx/>
              <a:buNone/>
            </a:pPr>
            <a:r>
              <a:rPr lang="en-US" altLang="zh-CN" sz="1800" b="1">
                <a:latin typeface="Arial" panose="030F0702030302020204" pitchFamily="66" charset="0"/>
              </a:rPr>
              <a:t>Memory</a:t>
            </a:r>
          </a:p>
        </p:txBody>
      </p:sp>
      <p:sp>
        <p:nvSpPr>
          <p:cNvPr id="81956" name="Line 78"/>
          <p:cNvSpPr>
            <a:spLocks noChangeShapeType="1"/>
          </p:cNvSpPr>
          <p:nvPr/>
        </p:nvSpPr>
        <p:spPr bwMode="auto">
          <a:xfrm>
            <a:off x="7010400" y="4953000"/>
            <a:ext cx="0" cy="3810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81957" name="Group 79"/>
          <p:cNvGrpSpPr>
            <a:grpSpLocks/>
          </p:cNvGrpSpPr>
          <p:nvPr/>
        </p:nvGrpSpPr>
        <p:grpSpPr bwMode="auto">
          <a:xfrm>
            <a:off x="6400800" y="5334000"/>
            <a:ext cx="1066800" cy="762000"/>
            <a:chOff x="4320" y="3360"/>
            <a:chExt cx="576" cy="480"/>
          </a:xfrm>
        </p:grpSpPr>
        <p:sp>
          <p:nvSpPr>
            <p:cNvPr id="81974" name="Rectangle 80"/>
            <p:cNvSpPr>
              <a:spLocks noChangeArrowheads="1"/>
            </p:cNvSpPr>
            <p:nvPr/>
          </p:nvSpPr>
          <p:spPr bwMode="auto">
            <a:xfrm>
              <a:off x="4320" y="3360"/>
              <a:ext cx="576" cy="16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b="1">
                  <a:solidFill>
                    <a:srgbClr val="FF0000"/>
                  </a:solidFill>
                  <a:latin typeface="Arial" panose="020B0604020202020204" pitchFamily="34" charset="0"/>
                </a:rPr>
                <a:t>4</a:t>
              </a:r>
              <a:r>
                <a:rPr lang="en-US" altLang="zh-CN" sz="1600" b="1">
                  <a:latin typeface="Arial" panose="020B0604020202020204" pitchFamily="34" charset="0"/>
                </a:rPr>
                <a:t>    0+R3</a:t>
              </a:r>
            </a:p>
          </p:txBody>
        </p:sp>
        <p:sp>
          <p:nvSpPr>
            <p:cNvPr id="81975" name="Rectangle 81"/>
            <p:cNvSpPr>
              <a:spLocks noChangeArrowheads="1"/>
            </p:cNvSpPr>
            <p:nvPr/>
          </p:nvSpPr>
          <p:spPr bwMode="auto">
            <a:xfrm>
              <a:off x="4320" y="3520"/>
              <a:ext cx="576" cy="16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81976" name="Rectangle 82"/>
            <p:cNvSpPr>
              <a:spLocks noChangeArrowheads="1"/>
            </p:cNvSpPr>
            <p:nvPr/>
          </p:nvSpPr>
          <p:spPr bwMode="auto">
            <a:xfrm>
              <a:off x="4320" y="3680"/>
              <a:ext cx="576" cy="16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81977" name="Line 83"/>
            <p:cNvSpPr>
              <a:spLocks noChangeShapeType="1"/>
            </p:cNvSpPr>
            <p:nvPr/>
          </p:nvSpPr>
          <p:spPr bwMode="auto">
            <a:xfrm>
              <a:off x="4512" y="3360"/>
              <a:ext cx="0"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1958" name="Text Box 84"/>
          <p:cNvSpPr txBox="1">
            <a:spLocks noChangeArrowheads="1"/>
          </p:cNvSpPr>
          <p:nvPr/>
        </p:nvSpPr>
        <p:spPr bwMode="auto">
          <a:xfrm>
            <a:off x="6248400" y="5029200"/>
            <a:ext cx="696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Dest</a:t>
            </a:r>
          </a:p>
        </p:txBody>
      </p:sp>
      <p:sp>
        <p:nvSpPr>
          <p:cNvPr id="81959" name="Text Box 85"/>
          <p:cNvSpPr txBox="1">
            <a:spLocks noChangeArrowheads="1"/>
          </p:cNvSpPr>
          <p:nvPr/>
        </p:nvSpPr>
        <p:spPr bwMode="auto">
          <a:xfrm>
            <a:off x="533400" y="1905000"/>
            <a:ext cx="2841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800" b="1">
                <a:latin typeface="Arial" panose="030F0702030302020204" pitchFamily="66" charset="0"/>
              </a:rPr>
              <a:t>Reorder Buffer</a:t>
            </a:r>
            <a:endParaRPr lang="en-US" altLang="zh-CN" sz="1800" b="1">
              <a:latin typeface="Comic Sans MS" panose="030F0702030302020204" pitchFamily="66" charset="0"/>
            </a:endParaRPr>
          </a:p>
        </p:txBody>
      </p:sp>
      <p:sp>
        <p:nvSpPr>
          <p:cNvPr id="81960" name="Text Box 86"/>
          <p:cNvSpPr txBox="1">
            <a:spLocks noChangeArrowheads="1"/>
          </p:cNvSpPr>
          <p:nvPr/>
        </p:nvSpPr>
        <p:spPr bwMode="auto">
          <a:xfrm>
            <a:off x="1600200" y="3581400"/>
            <a:ext cx="17827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800" b="1">
                <a:latin typeface="Arial" panose="030F0702030302020204" pitchFamily="66" charset="0"/>
              </a:rPr>
              <a:t>Registers</a:t>
            </a:r>
          </a:p>
        </p:txBody>
      </p:sp>
      <p:sp>
        <p:nvSpPr>
          <p:cNvPr id="81961" name="Line 87"/>
          <p:cNvSpPr>
            <a:spLocks noChangeShapeType="1"/>
          </p:cNvSpPr>
          <p:nvPr/>
        </p:nvSpPr>
        <p:spPr bwMode="auto">
          <a:xfrm flipH="1">
            <a:off x="7010400" y="6096000"/>
            <a:ext cx="0" cy="3810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62" name="Line 88"/>
          <p:cNvSpPr>
            <a:spLocks noChangeShapeType="1"/>
          </p:cNvSpPr>
          <p:nvPr/>
        </p:nvSpPr>
        <p:spPr bwMode="auto">
          <a:xfrm>
            <a:off x="2362200" y="1143000"/>
            <a:ext cx="1143000"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81963" name="Group 89"/>
          <p:cNvGrpSpPr>
            <a:grpSpLocks/>
          </p:cNvGrpSpPr>
          <p:nvPr/>
        </p:nvGrpSpPr>
        <p:grpSpPr bwMode="auto">
          <a:xfrm>
            <a:off x="304800" y="2209800"/>
            <a:ext cx="8534400" cy="4343400"/>
            <a:chOff x="192" y="1392"/>
            <a:chExt cx="5376" cy="2736"/>
          </a:xfrm>
        </p:grpSpPr>
        <p:sp>
          <p:nvSpPr>
            <p:cNvPr id="81964" name="Line 90"/>
            <p:cNvSpPr>
              <a:spLocks noChangeShapeType="1"/>
            </p:cNvSpPr>
            <p:nvPr/>
          </p:nvSpPr>
          <p:spPr bwMode="auto">
            <a:xfrm>
              <a:off x="192" y="4080"/>
              <a:ext cx="5376" cy="0"/>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65" name="Line 91"/>
            <p:cNvSpPr>
              <a:spLocks noChangeShapeType="1"/>
            </p:cNvSpPr>
            <p:nvPr/>
          </p:nvSpPr>
          <p:spPr bwMode="auto">
            <a:xfrm flipV="1">
              <a:off x="1584" y="3312"/>
              <a:ext cx="0" cy="768"/>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66" name="Line 92"/>
            <p:cNvSpPr>
              <a:spLocks noChangeShapeType="1"/>
            </p:cNvSpPr>
            <p:nvPr/>
          </p:nvSpPr>
          <p:spPr bwMode="auto">
            <a:xfrm flipV="1">
              <a:off x="3696" y="3264"/>
              <a:ext cx="0" cy="816"/>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67" name="Freeform 93"/>
            <p:cNvSpPr>
              <a:spLocks/>
            </p:cNvSpPr>
            <p:nvPr/>
          </p:nvSpPr>
          <p:spPr bwMode="auto">
            <a:xfrm>
              <a:off x="3120" y="2064"/>
              <a:ext cx="1296" cy="336"/>
            </a:xfrm>
            <a:custGeom>
              <a:avLst/>
              <a:gdLst>
                <a:gd name="T0" fmla="*/ 0 w 1296"/>
                <a:gd name="T1" fmla="*/ 0 h 480"/>
                <a:gd name="T2" fmla="*/ 1296 w 1296"/>
                <a:gd name="T3" fmla="*/ 0 h 480"/>
                <a:gd name="T4" fmla="*/ 1296 w 1296"/>
                <a:gd name="T5" fmla="*/ 115 h 480"/>
                <a:gd name="T6" fmla="*/ 0 60000 65536"/>
                <a:gd name="T7" fmla="*/ 0 60000 65536"/>
                <a:gd name="T8" fmla="*/ 0 60000 65536"/>
                <a:gd name="T9" fmla="*/ 0 w 1296"/>
                <a:gd name="T10" fmla="*/ 0 h 480"/>
                <a:gd name="T11" fmla="*/ 1296 w 1296"/>
                <a:gd name="T12" fmla="*/ 480 h 480"/>
              </a:gdLst>
              <a:ahLst/>
              <a:cxnLst>
                <a:cxn ang="T6">
                  <a:pos x="T0" y="T1"/>
                </a:cxn>
                <a:cxn ang="T7">
                  <a:pos x="T2" y="T3"/>
                </a:cxn>
                <a:cxn ang="T8">
                  <a:pos x="T4" y="T5"/>
                </a:cxn>
              </a:cxnLst>
              <a:rect l="T9" t="T10" r="T11" b="T12"/>
              <a:pathLst>
                <a:path w="1296" h="480">
                  <a:moveTo>
                    <a:pt x="0" y="0"/>
                  </a:moveTo>
                  <a:lnTo>
                    <a:pt x="1296" y="0"/>
                  </a:lnTo>
                  <a:lnTo>
                    <a:pt x="1296" y="480"/>
                  </a:lnTo>
                </a:path>
              </a:pathLst>
            </a:custGeom>
            <a:noFill/>
            <a:ln w="762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1968" name="Line 94"/>
            <p:cNvSpPr>
              <a:spLocks noChangeShapeType="1"/>
            </p:cNvSpPr>
            <p:nvPr/>
          </p:nvSpPr>
          <p:spPr bwMode="auto">
            <a:xfrm>
              <a:off x="3120" y="1968"/>
              <a:ext cx="0" cy="240"/>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69" name="Freeform 95"/>
            <p:cNvSpPr>
              <a:spLocks/>
            </p:cNvSpPr>
            <p:nvPr/>
          </p:nvSpPr>
          <p:spPr bwMode="auto">
            <a:xfrm>
              <a:off x="4704" y="1392"/>
              <a:ext cx="384" cy="2688"/>
            </a:xfrm>
            <a:custGeom>
              <a:avLst/>
              <a:gdLst>
                <a:gd name="T0" fmla="*/ 114 w 576"/>
                <a:gd name="T1" fmla="*/ 2298 h 2832"/>
                <a:gd name="T2" fmla="*/ 114 w 576"/>
                <a:gd name="T3" fmla="*/ 0 h 2832"/>
                <a:gd name="T4" fmla="*/ 0 w 576"/>
                <a:gd name="T5" fmla="*/ 0 h 2832"/>
                <a:gd name="T6" fmla="*/ 0 60000 65536"/>
                <a:gd name="T7" fmla="*/ 0 60000 65536"/>
                <a:gd name="T8" fmla="*/ 0 60000 65536"/>
                <a:gd name="T9" fmla="*/ 0 w 576"/>
                <a:gd name="T10" fmla="*/ 0 h 2832"/>
                <a:gd name="T11" fmla="*/ 576 w 576"/>
                <a:gd name="T12" fmla="*/ 2832 h 2832"/>
              </a:gdLst>
              <a:ahLst/>
              <a:cxnLst>
                <a:cxn ang="T6">
                  <a:pos x="T0" y="T1"/>
                </a:cxn>
                <a:cxn ang="T7">
                  <a:pos x="T2" y="T3"/>
                </a:cxn>
                <a:cxn ang="T8">
                  <a:pos x="T4" y="T5"/>
                </a:cxn>
              </a:cxnLst>
              <a:rect l="T9" t="T10" r="T11" b="T12"/>
              <a:pathLst>
                <a:path w="576" h="2832">
                  <a:moveTo>
                    <a:pt x="576" y="2832"/>
                  </a:moveTo>
                  <a:lnTo>
                    <a:pt x="576" y="0"/>
                  </a:lnTo>
                  <a:lnTo>
                    <a:pt x="0" y="0"/>
                  </a:lnTo>
                </a:path>
              </a:pathLst>
            </a:custGeom>
            <a:noFill/>
            <a:ln w="762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1970" name="Line 96"/>
            <p:cNvSpPr>
              <a:spLocks noChangeShapeType="1"/>
            </p:cNvSpPr>
            <p:nvPr/>
          </p:nvSpPr>
          <p:spPr bwMode="auto">
            <a:xfrm flipH="1">
              <a:off x="3120" y="3840"/>
              <a:ext cx="0" cy="288"/>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71" name="Line 97"/>
            <p:cNvSpPr>
              <a:spLocks noChangeShapeType="1"/>
            </p:cNvSpPr>
            <p:nvPr/>
          </p:nvSpPr>
          <p:spPr bwMode="auto">
            <a:xfrm flipH="1">
              <a:off x="1081" y="3837"/>
              <a:ext cx="5" cy="253"/>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72" name="Line 98"/>
            <p:cNvSpPr>
              <a:spLocks noChangeShapeType="1"/>
            </p:cNvSpPr>
            <p:nvPr/>
          </p:nvSpPr>
          <p:spPr bwMode="auto">
            <a:xfrm>
              <a:off x="4416" y="3120"/>
              <a:ext cx="0" cy="240"/>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1973" name="Line 99"/>
            <p:cNvSpPr>
              <a:spLocks noChangeShapeType="1"/>
            </p:cNvSpPr>
            <p:nvPr/>
          </p:nvSpPr>
          <p:spPr bwMode="auto">
            <a:xfrm flipH="1">
              <a:off x="4416" y="3840"/>
              <a:ext cx="0" cy="240"/>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Tree>
    <p:extLst>
      <p:ext uri="{BB962C8B-B14F-4D97-AF65-F5344CB8AC3E}">
        <p14:creationId xmlns:p14="http://schemas.microsoft.com/office/powerpoint/2010/main" val="3939247922"/>
      </p:ext>
    </p:extLst>
  </p:cSld>
  <p:clrMapOvr>
    <a:masterClrMapping/>
  </p:clrMapOvr>
  <p:transition spd="slow">
    <p:pull dir="ru"/>
  </p:transition>
</p:sld>
</file>

<file path=ppt/slides/slide7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27"/>
          <p:cNvSpPr>
            <a:spLocks noGrp="1" noRot="1" noChangeArrowheads="1"/>
          </p:cNvSpPr>
          <p:nvPr>
            <p:ph type="title"/>
          </p:nvPr>
        </p:nvSpPr>
        <p:spPr>
          <a:xfrm>
            <a:off x="1187450" y="0"/>
            <a:ext cx="8401050" cy="620713"/>
          </a:xfrm>
          <a:noFill/>
        </p:spPr>
        <p:txBody>
          <a:bodyPr lIns="90487" tIns="44450" rIns="90487" bIns="44450"/>
          <a:lstStyle/>
          <a:p>
            <a:pPr eaLnBrk="1" hangingPunct="1"/>
            <a:r>
              <a:rPr lang="en-US" altLang="zh-CN" sz="4000">
                <a:latin typeface="Arial"/>
              </a:rPr>
              <a:t>Tomasulo With Reorder buffer:</a:t>
            </a:r>
          </a:p>
        </p:txBody>
      </p:sp>
      <p:grpSp>
        <p:nvGrpSpPr>
          <p:cNvPr id="83971" name="Group 2"/>
          <p:cNvGrpSpPr>
            <a:grpSpLocks/>
          </p:cNvGrpSpPr>
          <p:nvPr/>
        </p:nvGrpSpPr>
        <p:grpSpPr bwMode="auto">
          <a:xfrm>
            <a:off x="3505200" y="990600"/>
            <a:ext cx="3886200" cy="1219200"/>
            <a:chOff x="2208" y="576"/>
            <a:chExt cx="2448" cy="768"/>
          </a:xfrm>
        </p:grpSpPr>
        <p:sp>
          <p:nvSpPr>
            <p:cNvPr id="84055" name="Rectangle 3"/>
            <p:cNvSpPr>
              <a:spLocks noChangeArrowheads="1"/>
            </p:cNvSpPr>
            <p:nvPr/>
          </p:nvSpPr>
          <p:spPr bwMode="auto">
            <a:xfrm>
              <a:off x="2208" y="576"/>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a:t>
              </a:r>
            </a:p>
          </p:txBody>
        </p:sp>
        <p:sp>
          <p:nvSpPr>
            <p:cNvPr id="84056" name="Rectangle 4"/>
            <p:cNvSpPr>
              <a:spLocks noChangeArrowheads="1"/>
            </p:cNvSpPr>
            <p:nvPr/>
          </p:nvSpPr>
          <p:spPr bwMode="auto">
            <a:xfrm>
              <a:off x="2208" y="768"/>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F0</a:t>
              </a:r>
            </a:p>
          </p:txBody>
        </p:sp>
        <p:sp>
          <p:nvSpPr>
            <p:cNvPr id="84057" name="Rectangle 5"/>
            <p:cNvSpPr>
              <a:spLocks noChangeArrowheads="1"/>
            </p:cNvSpPr>
            <p:nvPr/>
          </p:nvSpPr>
          <p:spPr bwMode="auto">
            <a:xfrm>
              <a:off x="2448" y="576"/>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M[10]</a:t>
              </a:r>
            </a:p>
          </p:txBody>
        </p:sp>
        <p:sp>
          <p:nvSpPr>
            <p:cNvPr id="84058" name="Rectangle 6"/>
            <p:cNvSpPr>
              <a:spLocks noChangeArrowheads="1"/>
            </p:cNvSpPr>
            <p:nvPr/>
          </p:nvSpPr>
          <p:spPr bwMode="auto">
            <a:xfrm>
              <a:off x="2448" y="768"/>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&lt;val2&gt;</a:t>
              </a:r>
            </a:p>
          </p:txBody>
        </p:sp>
        <p:sp>
          <p:nvSpPr>
            <p:cNvPr id="84059" name="Rectangle 7"/>
            <p:cNvSpPr>
              <a:spLocks noChangeArrowheads="1"/>
            </p:cNvSpPr>
            <p:nvPr/>
          </p:nvSpPr>
          <p:spPr bwMode="auto">
            <a:xfrm>
              <a:off x="3072" y="576"/>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70309020205020404" pitchFamily="49" charset="0"/>
                </a:rPr>
                <a:t>ST 0(R3),F4</a:t>
              </a:r>
            </a:p>
          </p:txBody>
        </p:sp>
        <p:sp>
          <p:nvSpPr>
            <p:cNvPr id="84060" name="Rectangle 8"/>
            <p:cNvSpPr>
              <a:spLocks noChangeArrowheads="1"/>
            </p:cNvSpPr>
            <p:nvPr/>
          </p:nvSpPr>
          <p:spPr bwMode="auto">
            <a:xfrm>
              <a:off x="3072" y="768"/>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70309020205020404" pitchFamily="49" charset="0"/>
                </a:rPr>
                <a:t>ADDD F0,F4,F6</a:t>
              </a:r>
            </a:p>
          </p:txBody>
        </p:sp>
        <p:sp>
          <p:nvSpPr>
            <p:cNvPr id="84061" name="Rectangle 9"/>
            <p:cNvSpPr>
              <a:spLocks noChangeArrowheads="1"/>
            </p:cNvSpPr>
            <p:nvPr/>
          </p:nvSpPr>
          <p:spPr bwMode="auto">
            <a:xfrm>
              <a:off x="4416" y="576"/>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Y</a:t>
              </a:r>
            </a:p>
          </p:txBody>
        </p:sp>
        <p:sp>
          <p:nvSpPr>
            <p:cNvPr id="84062" name="Rectangle 10"/>
            <p:cNvSpPr>
              <a:spLocks noChangeArrowheads="1"/>
            </p:cNvSpPr>
            <p:nvPr/>
          </p:nvSpPr>
          <p:spPr bwMode="auto">
            <a:xfrm>
              <a:off x="4416" y="768"/>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Ex</a:t>
              </a:r>
            </a:p>
          </p:txBody>
        </p:sp>
        <p:sp>
          <p:nvSpPr>
            <p:cNvPr id="84063" name="Rectangle 11"/>
            <p:cNvSpPr>
              <a:spLocks noChangeArrowheads="1"/>
            </p:cNvSpPr>
            <p:nvPr/>
          </p:nvSpPr>
          <p:spPr bwMode="auto">
            <a:xfrm>
              <a:off x="2208" y="960"/>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F4</a:t>
              </a:r>
            </a:p>
          </p:txBody>
        </p:sp>
        <p:sp>
          <p:nvSpPr>
            <p:cNvPr id="84064" name="Rectangle 12"/>
            <p:cNvSpPr>
              <a:spLocks noChangeArrowheads="1"/>
            </p:cNvSpPr>
            <p:nvPr/>
          </p:nvSpPr>
          <p:spPr bwMode="auto">
            <a:xfrm>
              <a:off x="2448" y="960"/>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M[10]</a:t>
              </a:r>
            </a:p>
          </p:txBody>
        </p:sp>
        <p:sp>
          <p:nvSpPr>
            <p:cNvPr id="84065" name="Rectangle 13"/>
            <p:cNvSpPr>
              <a:spLocks noChangeArrowheads="1"/>
            </p:cNvSpPr>
            <p:nvPr/>
          </p:nvSpPr>
          <p:spPr bwMode="auto">
            <a:xfrm>
              <a:off x="3072" y="960"/>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70309020205020404" pitchFamily="49" charset="0"/>
                </a:rPr>
                <a:t>LD F4,0(R3)</a:t>
              </a:r>
            </a:p>
          </p:txBody>
        </p:sp>
        <p:sp>
          <p:nvSpPr>
            <p:cNvPr id="84066" name="Rectangle 14"/>
            <p:cNvSpPr>
              <a:spLocks noChangeArrowheads="1"/>
            </p:cNvSpPr>
            <p:nvPr/>
          </p:nvSpPr>
          <p:spPr bwMode="auto">
            <a:xfrm>
              <a:off x="4416" y="960"/>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Y</a:t>
              </a:r>
            </a:p>
          </p:txBody>
        </p:sp>
        <p:sp>
          <p:nvSpPr>
            <p:cNvPr id="84067" name="Rectangle 15"/>
            <p:cNvSpPr>
              <a:spLocks noChangeArrowheads="1"/>
            </p:cNvSpPr>
            <p:nvPr/>
          </p:nvSpPr>
          <p:spPr bwMode="auto">
            <a:xfrm>
              <a:off x="2208" y="1152"/>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a:t>
              </a:r>
            </a:p>
          </p:txBody>
        </p:sp>
        <p:sp>
          <p:nvSpPr>
            <p:cNvPr id="84068" name="Rectangle 16"/>
            <p:cNvSpPr>
              <a:spLocks noChangeArrowheads="1"/>
            </p:cNvSpPr>
            <p:nvPr/>
          </p:nvSpPr>
          <p:spPr bwMode="auto">
            <a:xfrm>
              <a:off x="2448" y="1152"/>
              <a:ext cx="62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84069" name="Rectangle 17"/>
            <p:cNvSpPr>
              <a:spLocks noChangeArrowheads="1"/>
            </p:cNvSpPr>
            <p:nvPr/>
          </p:nvSpPr>
          <p:spPr bwMode="auto">
            <a:xfrm>
              <a:off x="3072" y="1152"/>
              <a:ext cx="1344"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70309020205020404" pitchFamily="49" charset="0"/>
                </a:rPr>
                <a:t>BNE F2,&lt;…&gt;</a:t>
              </a:r>
            </a:p>
          </p:txBody>
        </p:sp>
        <p:sp>
          <p:nvSpPr>
            <p:cNvPr id="84070" name="Rectangle 18"/>
            <p:cNvSpPr>
              <a:spLocks noChangeArrowheads="1"/>
            </p:cNvSpPr>
            <p:nvPr/>
          </p:nvSpPr>
          <p:spPr bwMode="auto">
            <a:xfrm>
              <a:off x="4416" y="1152"/>
              <a:ext cx="240" cy="192"/>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N</a:t>
              </a:r>
            </a:p>
          </p:txBody>
        </p:sp>
      </p:grpSp>
      <p:grpSp>
        <p:nvGrpSpPr>
          <p:cNvPr id="83972" name="Group 19"/>
          <p:cNvGrpSpPr>
            <a:grpSpLocks/>
          </p:cNvGrpSpPr>
          <p:nvPr/>
        </p:nvGrpSpPr>
        <p:grpSpPr bwMode="auto">
          <a:xfrm>
            <a:off x="3505200" y="4800600"/>
            <a:ext cx="2514600" cy="406400"/>
            <a:chOff x="2064" y="2928"/>
            <a:chExt cx="1584" cy="256"/>
          </a:xfrm>
        </p:grpSpPr>
        <p:sp>
          <p:nvSpPr>
            <p:cNvPr id="84052" name="Rectangle 20"/>
            <p:cNvSpPr>
              <a:spLocks noChangeArrowheads="1"/>
            </p:cNvSpPr>
            <p:nvPr/>
          </p:nvSpPr>
          <p:spPr bwMode="auto">
            <a:xfrm>
              <a:off x="2064" y="2928"/>
              <a:ext cx="1584"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70309020205020404" pitchFamily="49" charset="0"/>
                </a:rPr>
                <a:t>3</a:t>
              </a:r>
              <a:r>
                <a:rPr lang="en-US" altLang="zh-CN" sz="1800" b="1">
                  <a:latin typeface="Arial" panose="02070309020205020404" pitchFamily="49" charset="0"/>
                </a:rPr>
                <a:t> DIVD </a:t>
              </a:r>
              <a:r>
                <a:rPr lang="en-US" altLang="zh-CN" sz="1800" b="1">
                  <a:solidFill>
                    <a:srgbClr val="FF0000"/>
                  </a:solidFill>
                  <a:latin typeface="Arial" panose="02070309020205020404" pitchFamily="49" charset="0"/>
                </a:rPr>
                <a:t>ROB2</a:t>
              </a:r>
              <a:r>
                <a:rPr lang="en-US" altLang="zh-CN" sz="1800" b="1">
                  <a:latin typeface="Arial" panose="02070309020205020404" pitchFamily="49" charset="0"/>
                </a:rPr>
                <a:t>,R(F6)</a:t>
              </a:r>
            </a:p>
          </p:txBody>
        </p:sp>
        <p:sp>
          <p:nvSpPr>
            <p:cNvPr id="84053" name="Rectangle 21"/>
            <p:cNvSpPr>
              <a:spLocks noChangeArrowheads="1"/>
            </p:cNvSpPr>
            <p:nvPr/>
          </p:nvSpPr>
          <p:spPr bwMode="auto">
            <a:xfrm>
              <a:off x="2064" y="3056"/>
              <a:ext cx="1584"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84054" name="Rectangle 22"/>
            <p:cNvSpPr>
              <a:spLocks noChangeArrowheads="1"/>
            </p:cNvSpPr>
            <p:nvPr/>
          </p:nvSpPr>
          <p:spPr bwMode="auto">
            <a:xfrm>
              <a:off x="2283" y="2928"/>
              <a:ext cx="425"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sp>
        <p:nvSpPr>
          <p:cNvPr id="83973" name="Rectangle 23"/>
          <p:cNvSpPr>
            <a:spLocks noChangeArrowheads="1"/>
          </p:cNvSpPr>
          <p:nvPr/>
        </p:nvSpPr>
        <p:spPr bwMode="auto">
          <a:xfrm>
            <a:off x="304800" y="4648200"/>
            <a:ext cx="2590800" cy="2032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70309020205020404" pitchFamily="49" charset="0"/>
              </a:rPr>
              <a:t>2</a:t>
            </a:r>
            <a:r>
              <a:rPr lang="en-US" altLang="zh-CN" sz="1800" b="1">
                <a:latin typeface="Arial" panose="02070309020205020404" pitchFamily="49" charset="0"/>
              </a:rPr>
              <a:t> ADDD R(F4), </a:t>
            </a:r>
            <a:r>
              <a:rPr lang="en-US" altLang="zh-CN" sz="1600" b="1">
                <a:solidFill>
                  <a:srgbClr val="FF3300"/>
                </a:solidFill>
                <a:latin typeface="Arial" panose="020B0604020202020204" pitchFamily="34" charset="0"/>
              </a:rPr>
              <a:t>ROB?</a:t>
            </a:r>
          </a:p>
        </p:txBody>
      </p:sp>
      <p:sp>
        <p:nvSpPr>
          <p:cNvPr id="83974" name="Rectangle 24"/>
          <p:cNvSpPr>
            <a:spLocks noChangeArrowheads="1"/>
          </p:cNvSpPr>
          <p:nvPr/>
        </p:nvSpPr>
        <p:spPr bwMode="auto">
          <a:xfrm>
            <a:off x="304800" y="4851400"/>
            <a:ext cx="2590800" cy="2032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83975" name="Rectangle 25"/>
          <p:cNvSpPr>
            <a:spLocks noChangeArrowheads="1"/>
          </p:cNvSpPr>
          <p:nvPr/>
        </p:nvSpPr>
        <p:spPr bwMode="auto">
          <a:xfrm>
            <a:off x="304800" y="5054600"/>
            <a:ext cx="2590800" cy="2032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83976" name="Rectangle 26"/>
          <p:cNvSpPr>
            <a:spLocks noChangeArrowheads="1"/>
          </p:cNvSpPr>
          <p:nvPr/>
        </p:nvSpPr>
        <p:spPr bwMode="auto">
          <a:xfrm>
            <a:off x="661988" y="4648200"/>
            <a:ext cx="633412" cy="609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83977" name="Line 28"/>
          <p:cNvSpPr>
            <a:spLocks noChangeShapeType="1"/>
          </p:cNvSpPr>
          <p:nvPr/>
        </p:nvSpPr>
        <p:spPr bwMode="auto">
          <a:xfrm>
            <a:off x="304800" y="6477000"/>
            <a:ext cx="85344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78" name="Text Box 29"/>
          <p:cNvSpPr txBox="1">
            <a:spLocks noChangeArrowheads="1"/>
          </p:cNvSpPr>
          <p:nvPr/>
        </p:nvSpPr>
        <p:spPr bwMode="auto">
          <a:xfrm>
            <a:off x="6526213" y="3743325"/>
            <a:ext cx="1049337"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To</a:t>
            </a:r>
          </a:p>
          <a:p>
            <a:pPr algn="ctr">
              <a:lnSpc>
                <a:spcPct val="70000"/>
              </a:lnSpc>
              <a:spcBef>
                <a:spcPct val="0"/>
              </a:spcBef>
              <a:buClrTx/>
              <a:buSzTx/>
              <a:buFontTx/>
              <a:buNone/>
            </a:pPr>
            <a:r>
              <a:rPr lang="en-US" altLang="zh-CN" sz="1800" b="1">
                <a:latin typeface="Arial" panose="030F0702030302020204" pitchFamily="66" charset="0"/>
              </a:rPr>
              <a:t>Memory</a:t>
            </a:r>
          </a:p>
        </p:txBody>
      </p:sp>
      <p:sp>
        <p:nvSpPr>
          <p:cNvPr id="83979" name="Rectangle 30"/>
          <p:cNvSpPr>
            <a:spLocks noChangeArrowheads="1"/>
          </p:cNvSpPr>
          <p:nvPr/>
        </p:nvSpPr>
        <p:spPr bwMode="auto">
          <a:xfrm>
            <a:off x="1181100" y="5791200"/>
            <a:ext cx="1066800" cy="304800"/>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FP adders</a:t>
            </a:r>
          </a:p>
        </p:txBody>
      </p:sp>
      <p:sp>
        <p:nvSpPr>
          <p:cNvPr id="83980" name="Rectangle 31"/>
          <p:cNvSpPr>
            <a:spLocks noChangeArrowheads="1"/>
          </p:cNvSpPr>
          <p:nvPr/>
        </p:nvSpPr>
        <p:spPr bwMode="auto">
          <a:xfrm>
            <a:off x="4252913" y="5791200"/>
            <a:ext cx="1447800" cy="304800"/>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FP multipliers</a:t>
            </a:r>
          </a:p>
        </p:txBody>
      </p:sp>
      <p:sp>
        <p:nvSpPr>
          <p:cNvPr id="83981" name="Line 32"/>
          <p:cNvSpPr>
            <a:spLocks noChangeShapeType="1"/>
          </p:cNvSpPr>
          <p:nvPr/>
        </p:nvSpPr>
        <p:spPr bwMode="auto">
          <a:xfrm>
            <a:off x="1357313" y="52578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82" name="Line 33"/>
          <p:cNvSpPr>
            <a:spLocks noChangeShapeType="1"/>
          </p:cNvSpPr>
          <p:nvPr/>
        </p:nvSpPr>
        <p:spPr bwMode="auto">
          <a:xfrm>
            <a:off x="2043113" y="52578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83" name="Line 34"/>
          <p:cNvSpPr>
            <a:spLocks noChangeShapeType="1"/>
          </p:cNvSpPr>
          <p:nvPr/>
        </p:nvSpPr>
        <p:spPr bwMode="auto">
          <a:xfrm>
            <a:off x="4481513" y="5181600"/>
            <a:ext cx="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84" name="Line 35"/>
          <p:cNvSpPr>
            <a:spLocks noChangeShapeType="1"/>
          </p:cNvSpPr>
          <p:nvPr/>
        </p:nvSpPr>
        <p:spPr bwMode="auto">
          <a:xfrm>
            <a:off x="5395913" y="5181600"/>
            <a:ext cx="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85" name="Text Box 36"/>
          <p:cNvSpPr txBox="1">
            <a:spLocks noChangeArrowheads="1"/>
          </p:cNvSpPr>
          <p:nvPr/>
        </p:nvSpPr>
        <p:spPr bwMode="auto">
          <a:xfrm>
            <a:off x="2655888" y="5284788"/>
            <a:ext cx="1555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Reservation </a:t>
            </a:r>
          </a:p>
          <a:p>
            <a:pPr algn="ctr">
              <a:spcBef>
                <a:spcPct val="0"/>
              </a:spcBef>
              <a:buClrTx/>
              <a:buSzTx/>
              <a:buFontTx/>
              <a:buNone/>
            </a:pPr>
            <a:r>
              <a:rPr lang="en-US" altLang="zh-CN" sz="1800" b="1">
                <a:latin typeface="Arial" panose="030F0702030302020204" pitchFamily="66" charset="0"/>
              </a:rPr>
              <a:t>Stations</a:t>
            </a:r>
          </a:p>
        </p:txBody>
      </p:sp>
      <p:sp>
        <p:nvSpPr>
          <p:cNvPr id="83986" name="Line 37"/>
          <p:cNvSpPr>
            <a:spLocks noChangeShapeType="1"/>
          </p:cNvSpPr>
          <p:nvPr/>
        </p:nvSpPr>
        <p:spPr bwMode="auto">
          <a:xfrm flipV="1">
            <a:off x="2514600" y="5257800"/>
            <a:ext cx="0" cy="12192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87" name="Line 38"/>
          <p:cNvSpPr>
            <a:spLocks noChangeShapeType="1"/>
          </p:cNvSpPr>
          <p:nvPr/>
        </p:nvSpPr>
        <p:spPr bwMode="auto">
          <a:xfrm flipV="1">
            <a:off x="5867400" y="5181600"/>
            <a:ext cx="0" cy="12954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3988" name="Text Box 39"/>
          <p:cNvSpPr txBox="1">
            <a:spLocks noChangeArrowheads="1"/>
          </p:cNvSpPr>
          <p:nvPr/>
        </p:nvSpPr>
        <p:spPr bwMode="auto">
          <a:xfrm>
            <a:off x="228600" y="914400"/>
            <a:ext cx="8794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FP Op</a:t>
            </a:r>
          </a:p>
          <a:p>
            <a:pPr algn="ctr">
              <a:spcBef>
                <a:spcPct val="0"/>
              </a:spcBef>
              <a:buClrTx/>
              <a:buSzTx/>
              <a:buFontTx/>
              <a:buNone/>
            </a:pPr>
            <a:r>
              <a:rPr lang="en-US" altLang="zh-CN" sz="1800" b="1">
                <a:latin typeface="Arial" panose="030F0702030302020204" pitchFamily="66" charset="0"/>
              </a:rPr>
              <a:t>Queue</a:t>
            </a:r>
          </a:p>
        </p:txBody>
      </p:sp>
      <p:grpSp>
        <p:nvGrpSpPr>
          <p:cNvPr id="83989" name="Group 40"/>
          <p:cNvGrpSpPr>
            <a:grpSpLocks/>
          </p:cNvGrpSpPr>
          <p:nvPr/>
        </p:nvGrpSpPr>
        <p:grpSpPr bwMode="auto">
          <a:xfrm>
            <a:off x="3505200" y="3505200"/>
            <a:ext cx="2209800" cy="812800"/>
            <a:chOff x="3456" y="1200"/>
            <a:chExt cx="1392" cy="512"/>
          </a:xfrm>
        </p:grpSpPr>
        <p:sp>
          <p:nvSpPr>
            <p:cNvPr id="84048" name="Rectangle 41"/>
            <p:cNvSpPr>
              <a:spLocks noChangeArrowheads="1"/>
            </p:cNvSpPr>
            <p:nvPr/>
          </p:nvSpPr>
          <p:spPr bwMode="auto">
            <a:xfrm>
              <a:off x="3456" y="1200"/>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84049" name="Rectangle 42"/>
            <p:cNvSpPr>
              <a:spLocks noChangeArrowheads="1"/>
            </p:cNvSpPr>
            <p:nvPr/>
          </p:nvSpPr>
          <p:spPr bwMode="auto">
            <a:xfrm>
              <a:off x="3456" y="1328"/>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84050" name="Rectangle 43"/>
            <p:cNvSpPr>
              <a:spLocks noChangeArrowheads="1"/>
            </p:cNvSpPr>
            <p:nvPr/>
          </p:nvSpPr>
          <p:spPr bwMode="auto">
            <a:xfrm>
              <a:off x="3456" y="1456"/>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84051" name="Rectangle 44"/>
            <p:cNvSpPr>
              <a:spLocks noChangeArrowheads="1"/>
            </p:cNvSpPr>
            <p:nvPr/>
          </p:nvSpPr>
          <p:spPr bwMode="auto">
            <a:xfrm>
              <a:off x="3456" y="1584"/>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sp>
        <p:nvSpPr>
          <p:cNvPr id="83990" name="Freeform 45"/>
          <p:cNvSpPr>
            <a:spLocks/>
          </p:cNvSpPr>
          <p:nvPr/>
        </p:nvSpPr>
        <p:spPr bwMode="auto">
          <a:xfrm>
            <a:off x="4953000" y="3276600"/>
            <a:ext cx="2057400" cy="533400"/>
          </a:xfrm>
          <a:custGeom>
            <a:avLst/>
            <a:gdLst>
              <a:gd name="T0" fmla="*/ 0 w 1296"/>
              <a:gd name="T1" fmla="*/ 0 h 480"/>
              <a:gd name="T2" fmla="*/ 2147483646 w 1296"/>
              <a:gd name="T3" fmla="*/ 0 h 480"/>
              <a:gd name="T4" fmla="*/ 2147483646 w 1296"/>
              <a:gd name="T5" fmla="*/ 2147483646 h 480"/>
              <a:gd name="T6" fmla="*/ 0 60000 65536"/>
              <a:gd name="T7" fmla="*/ 0 60000 65536"/>
              <a:gd name="T8" fmla="*/ 0 60000 65536"/>
              <a:gd name="T9" fmla="*/ 0 w 1296"/>
              <a:gd name="T10" fmla="*/ 0 h 480"/>
              <a:gd name="T11" fmla="*/ 1296 w 1296"/>
              <a:gd name="T12" fmla="*/ 480 h 480"/>
            </a:gdLst>
            <a:ahLst/>
            <a:cxnLst>
              <a:cxn ang="T6">
                <a:pos x="T0" y="T1"/>
              </a:cxn>
              <a:cxn ang="T7">
                <a:pos x="T2" y="T3"/>
              </a:cxn>
              <a:cxn ang="T8">
                <a:pos x="T4" y="T5"/>
              </a:cxn>
            </a:cxnLst>
            <a:rect l="T9" t="T10" r="T11" b="T12"/>
            <a:pathLst>
              <a:path w="1296" h="480">
                <a:moveTo>
                  <a:pt x="0" y="0"/>
                </a:moveTo>
                <a:lnTo>
                  <a:pt x="1296" y="0"/>
                </a:lnTo>
                <a:lnTo>
                  <a:pt x="1296" y="480"/>
                </a:lnTo>
              </a:path>
            </a:pathLst>
          </a:custGeom>
          <a:noFill/>
          <a:ln w="76200">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3991" name="Text Box 46"/>
          <p:cNvSpPr txBox="1">
            <a:spLocks noChangeArrowheads="1"/>
          </p:cNvSpPr>
          <p:nvPr/>
        </p:nvSpPr>
        <p:spPr bwMode="auto">
          <a:xfrm>
            <a:off x="7391400" y="990600"/>
            <a:ext cx="660400" cy="219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lnSpc>
                <a:spcPct val="90000"/>
              </a:lnSpc>
              <a:spcBef>
                <a:spcPct val="0"/>
              </a:spcBef>
              <a:buClrTx/>
              <a:buSzTx/>
              <a:buFontTx/>
              <a:buNone/>
            </a:pPr>
            <a:r>
              <a:rPr lang="en-US" altLang="zh-CN" sz="1400" b="1">
                <a:solidFill>
                  <a:srgbClr val="FF0000"/>
                </a:solidFill>
                <a:latin typeface="Arial" panose="030F0702030302020204" pitchFamily="66" charset="0"/>
              </a:rPr>
              <a:t>ROB7</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ROB6</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ROB5</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ROB4</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ROB3</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ROB2</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ROB1</a:t>
            </a:r>
          </a:p>
        </p:txBody>
      </p:sp>
      <p:sp>
        <p:nvSpPr>
          <p:cNvPr id="83992" name="Rectangle 47"/>
          <p:cNvSpPr>
            <a:spLocks noChangeArrowheads="1"/>
          </p:cNvSpPr>
          <p:nvPr/>
        </p:nvSpPr>
        <p:spPr bwMode="auto">
          <a:xfrm>
            <a:off x="3505200" y="2209800"/>
            <a:ext cx="3810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F2</a:t>
            </a:r>
          </a:p>
        </p:txBody>
      </p:sp>
      <p:sp>
        <p:nvSpPr>
          <p:cNvPr id="83993" name="Rectangle 48"/>
          <p:cNvSpPr>
            <a:spLocks noChangeArrowheads="1"/>
          </p:cNvSpPr>
          <p:nvPr/>
        </p:nvSpPr>
        <p:spPr bwMode="auto">
          <a:xfrm>
            <a:off x="3505200" y="2514600"/>
            <a:ext cx="3810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F10</a:t>
            </a:r>
          </a:p>
        </p:txBody>
      </p:sp>
      <p:sp>
        <p:nvSpPr>
          <p:cNvPr id="83994" name="Rectangle 49"/>
          <p:cNvSpPr>
            <a:spLocks noChangeArrowheads="1"/>
          </p:cNvSpPr>
          <p:nvPr/>
        </p:nvSpPr>
        <p:spPr bwMode="auto">
          <a:xfrm>
            <a:off x="3505200" y="2819400"/>
            <a:ext cx="3810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F0</a:t>
            </a:r>
          </a:p>
        </p:txBody>
      </p:sp>
      <p:sp>
        <p:nvSpPr>
          <p:cNvPr id="83995" name="Rectangle 50"/>
          <p:cNvSpPr>
            <a:spLocks noChangeArrowheads="1"/>
          </p:cNvSpPr>
          <p:nvPr/>
        </p:nvSpPr>
        <p:spPr bwMode="auto">
          <a:xfrm>
            <a:off x="3886200" y="2209800"/>
            <a:ext cx="9906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83996" name="Rectangle 51"/>
          <p:cNvSpPr>
            <a:spLocks noChangeArrowheads="1"/>
          </p:cNvSpPr>
          <p:nvPr/>
        </p:nvSpPr>
        <p:spPr bwMode="auto">
          <a:xfrm>
            <a:off x="3886200" y="2514600"/>
            <a:ext cx="9906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83997" name="Rectangle 52"/>
          <p:cNvSpPr>
            <a:spLocks noChangeArrowheads="1"/>
          </p:cNvSpPr>
          <p:nvPr/>
        </p:nvSpPr>
        <p:spPr bwMode="auto">
          <a:xfrm>
            <a:off x="3886200" y="2819400"/>
            <a:ext cx="9906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83998" name="Rectangle 53"/>
          <p:cNvSpPr>
            <a:spLocks noChangeArrowheads="1"/>
          </p:cNvSpPr>
          <p:nvPr/>
        </p:nvSpPr>
        <p:spPr bwMode="auto">
          <a:xfrm>
            <a:off x="4876800" y="2209800"/>
            <a:ext cx="21336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70309020205020404" pitchFamily="49" charset="0"/>
              </a:rPr>
              <a:t>DIVD F2,F10,F6</a:t>
            </a:r>
          </a:p>
        </p:txBody>
      </p:sp>
      <p:sp>
        <p:nvSpPr>
          <p:cNvPr id="83999" name="Rectangle 54"/>
          <p:cNvSpPr>
            <a:spLocks noChangeArrowheads="1"/>
          </p:cNvSpPr>
          <p:nvPr/>
        </p:nvSpPr>
        <p:spPr bwMode="auto">
          <a:xfrm>
            <a:off x="4876800" y="2514600"/>
            <a:ext cx="21336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70309020205020404" pitchFamily="49" charset="0"/>
              </a:rPr>
              <a:t>ADDD F10,F4,F0</a:t>
            </a:r>
          </a:p>
        </p:txBody>
      </p:sp>
      <p:sp>
        <p:nvSpPr>
          <p:cNvPr id="84000" name="Rectangle 55"/>
          <p:cNvSpPr>
            <a:spLocks noChangeArrowheads="1"/>
          </p:cNvSpPr>
          <p:nvPr/>
        </p:nvSpPr>
        <p:spPr bwMode="auto">
          <a:xfrm>
            <a:off x="4953000" y="2852738"/>
            <a:ext cx="2039938"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600" b="1">
                <a:latin typeface="Arial" panose="020B0604020202020204" pitchFamily="34" charset="0"/>
              </a:rPr>
              <a:t>ST R5,0(R2)</a:t>
            </a:r>
          </a:p>
        </p:txBody>
      </p:sp>
      <p:sp>
        <p:nvSpPr>
          <p:cNvPr id="84001" name="Rectangle 56"/>
          <p:cNvSpPr>
            <a:spLocks noChangeArrowheads="1"/>
          </p:cNvSpPr>
          <p:nvPr/>
        </p:nvSpPr>
        <p:spPr bwMode="auto">
          <a:xfrm>
            <a:off x="7010400" y="2209800"/>
            <a:ext cx="3810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N</a:t>
            </a:r>
          </a:p>
        </p:txBody>
      </p:sp>
      <p:sp>
        <p:nvSpPr>
          <p:cNvPr id="84002" name="Rectangle 57"/>
          <p:cNvSpPr>
            <a:spLocks noChangeArrowheads="1"/>
          </p:cNvSpPr>
          <p:nvPr/>
        </p:nvSpPr>
        <p:spPr bwMode="auto">
          <a:xfrm>
            <a:off x="7010400" y="2514600"/>
            <a:ext cx="3810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N</a:t>
            </a:r>
          </a:p>
        </p:txBody>
      </p:sp>
      <p:sp>
        <p:nvSpPr>
          <p:cNvPr id="84003" name="Rectangle 58"/>
          <p:cNvSpPr>
            <a:spLocks noChangeArrowheads="1"/>
          </p:cNvSpPr>
          <p:nvPr/>
        </p:nvSpPr>
        <p:spPr bwMode="auto">
          <a:xfrm>
            <a:off x="7010400" y="2819400"/>
            <a:ext cx="3810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N</a:t>
            </a:r>
          </a:p>
        </p:txBody>
      </p:sp>
      <p:sp>
        <p:nvSpPr>
          <p:cNvPr id="84004" name="Line 59"/>
          <p:cNvSpPr>
            <a:spLocks noChangeShapeType="1"/>
          </p:cNvSpPr>
          <p:nvPr/>
        </p:nvSpPr>
        <p:spPr bwMode="auto">
          <a:xfrm>
            <a:off x="4953000" y="3124200"/>
            <a:ext cx="0" cy="3810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005" name="Text Box 60"/>
          <p:cNvSpPr txBox="1">
            <a:spLocks noChangeArrowheads="1"/>
          </p:cNvSpPr>
          <p:nvPr/>
        </p:nvSpPr>
        <p:spPr bwMode="auto">
          <a:xfrm>
            <a:off x="6858000" y="609600"/>
            <a:ext cx="8461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Done?</a:t>
            </a:r>
          </a:p>
        </p:txBody>
      </p:sp>
      <p:sp>
        <p:nvSpPr>
          <p:cNvPr id="84006" name="Freeform 61"/>
          <p:cNvSpPr>
            <a:spLocks/>
          </p:cNvSpPr>
          <p:nvPr/>
        </p:nvSpPr>
        <p:spPr bwMode="auto">
          <a:xfrm>
            <a:off x="7467600" y="2209800"/>
            <a:ext cx="609600" cy="4267200"/>
          </a:xfrm>
          <a:custGeom>
            <a:avLst/>
            <a:gdLst>
              <a:gd name="T0" fmla="*/ 2147483646 w 576"/>
              <a:gd name="T1" fmla="*/ 2147483646 h 2832"/>
              <a:gd name="T2" fmla="*/ 2147483646 w 576"/>
              <a:gd name="T3" fmla="*/ 0 h 2832"/>
              <a:gd name="T4" fmla="*/ 0 w 576"/>
              <a:gd name="T5" fmla="*/ 0 h 2832"/>
              <a:gd name="T6" fmla="*/ 0 60000 65536"/>
              <a:gd name="T7" fmla="*/ 0 60000 65536"/>
              <a:gd name="T8" fmla="*/ 0 60000 65536"/>
              <a:gd name="T9" fmla="*/ 0 w 576"/>
              <a:gd name="T10" fmla="*/ 0 h 2832"/>
              <a:gd name="T11" fmla="*/ 576 w 576"/>
              <a:gd name="T12" fmla="*/ 2832 h 2832"/>
            </a:gdLst>
            <a:ahLst/>
            <a:cxnLst>
              <a:cxn ang="T6">
                <a:pos x="T0" y="T1"/>
              </a:cxn>
              <a:cxn ang="T7">
                <a:pos x="T2" y="T3"/>
              </a:cxn>
              <a:cxn ang="T8">
                <a:pos x="T4" y="T5"/>
              </a:cxn>
            </a:cxnLst>
            <a:rect l="T9" t="T10" r="T11" b="T12"/>
            <a:pathLst>
              <a:path w="576" h="2832">
                <a:moveTo>
                  <a:pt x="576" y="2832"/>
                </a:moveTo>
                <a:lnTo>
                  <a:pt x="576" y="0"/>
                </a:lnTo>
                <a:lnTo>
                  <a:pt x="0" y="0"/>
                </a:lnTo>
              </a:path>
            </a:pathLst>
          </a:custGeom>
          <a:noFill/>
          <a:ln w="76200">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4007" name="Line 62"/>
          <p:cNvSpPr>
            <a:spLocks noChangeShapeType="1"/>
          </p:cNvSpPr>
          <p:nvPr/>
        </p:nvSpPr>
        <p:spPr bwMode="auto">
          <a:xfrm flipH="1">
            <a:off x="4953000" y="6096000"/>
            <a:ext cx="0" cy="4572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008" name="Line 63"/>
          <p:cNvSpPr>
            <a:spLocks noChangeShapeType="1"/>
          </p:cNvSpPr>
          <p:nvPr/>
        </p:nvSpPr>
        <p:spPr bwMode="auto">
          <a:xfrm flipH="1">
            <a:off x="1716088" y="6091238"/>
            <a:ext cx="7937" cy="401637"/>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009" name="Text Box 64"/>
          <p:cNvSpPr txBox="1">
            <a:spLocks noChangeArrowheads="1"/>
          </p:cNvSpPr>
          <p:nvPr/>
        </p:nvSpPr>
        <p:spPr bwMode="auto">
          <a:xfrm>
            <a:off x="130175" y="4283075"/>
            <a:ext cx="696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Dest</a:t>
            </a:r>
          </a:p>
        </p:txBody>
      </p:sp>
      <p:sp>
        <p:nvSpPr>
          <p:cNvPr id="84010" name="Text Box 65"/>
          <p:cNvSpPr txBox="1">
            <a:spLocks noChangeArrowheads="1"/>
          </p:cNvSpPr>
          <p:nvPr/>
        </p:nvSpPr>
        <p:spPr bwMode="auto">
          <a:xfrm>
            <a:off x="3352800" y="4419600"/>
            <a:ext cx="696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Dest</a:t>
            </a:r>
          </a:p>
        </p:txBody>
      </p:sp>
      <p:sp>
        <p:nvSpPr>
          <p:cNvPr id="84011" name="AutoShape 66"/>
          <p:cNvSpPr>
            <a:spLocks noChangeArrowheads="1"/>
          </p:cNvSpPr>
          <p:nvPr/>
        </p:nvSpPr>
        <p:spPr bwMode="auto">
          <a:xfrm flipV="1">
            <a:off x="8426450" y="1371600"/>
            <a:ext cx="457200" cy="1143000"/>
          </a:xfrm>
          <a:prstGeom prst="upArrow">
            <a:avLst>
              <a:gd name="adj1" fmla="val 50000"/>
              <a:gd name="adj2" fmla="val 62500"/>
            </a:avLst>
          </a:prstGeom>
          <a:solidFill>
            <a:schemeClr val="accent2"/>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84012" name="Text Box 67"/>
          <p:cNvSpPr txBox="1">
            <a:spLocks noChangeArrowheads="1"/>
          </p:cNvSpPr>
          <p:nvPr/>
        </p:nvSpPr>
        <p:spPr bwMode="auto">
          <a:xfrm>
            <a:off x="8199438" y="2590800"/>
            <a:ext cx="9112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Oldest</a:t>
            </a:r>
          </a:p>
        </p:txBody>
      </p:sp>
      <p:sp>
        <p:nvSpPr>
          <p:cNvPr id="84013" name="Text Box 68"/>
          <p:cNvSpPr txBox="1">
            <a:spLocks noChangeArrowheads="1"/>
          </p:cNvSpPr>
          <p:nvPr/>
        </p:nvSpPr>
        <p:spPr bwMode="auto">
          <a:xfrm>
            <a:off x="8153400" y="990600"/>
            <a:ext cx="1003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Newest</a:t>
            </a:r>
          </a:p>
        </p:txBody>
      </p:sp>
      <p:grpSp>
        <p:nvGrpSpPr>
          <p:cNvPr id="84014" name="Group 69"/>
          <p:cNvGrpSpPr>
            <a:grpSpLocks/>
          </p:cNvGrpSpPr>
          <p:nvPr/>
        </p:nvGrpSpPr>
        <p:grpSpPr bwMode="auto">
          <a:xfrm rot="-5400000">
            <a:off x="1295400" y="560388"/>
            <a:ext cx="914400" cy="1219200"/>
            <a:chOff x="1872" y="1584"/>
            <a:chExt cx="576" cy="864"/>
          </a:xfrm>
        </p:grpSpPr>
        <p:sp>
          <p:nvSpPr>
            <p:cNvPr id="84042" name="Rectangle 70"/>
            <p:cNvSpPr>
              <a:spLocks noChangeArrowheads="1"/>
            </p:cNvSpPr>
            <p:nvPr/>
          </p:nvSpPr>
          <p:spPr bwMode="auto">
            <a:xfrm>
              <a:off x="1872" y="1584"/>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84043" name="Rectangle 71"/>
            <p:cNvSpPr>
              <a:spLocks noChangeArrowheads="1"/>
            </p:cNvSpPr>
            <p:nvPr/>
          </p:nvSpPr>
          <p:spPr bwMode="auto">
            <a:xfrm>
              <a:off x="1872" y="1728"/>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84044" name="Rectangle 72"/>
            <p:cNvSpPr>
              <a:spLocks noChangeArrowheads="1"/>
            </p:cNvSpPr>
            <p:nvPr/>
          </p:nvSpPr>
          <p:spPr bwMode="auto">
            <a:xfrm>
              <a:off x="1872" y="1872"/>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84045" name="Rectangle 73"/>
            <p:cNvSpPr>
              <a:spLocks noChangeArrowheads="1"/>
            </p:cNvSpPr>
            <p:nvPr/>
          </p:nvSpPr>
          <p:spPr bwMode="auto">
            <a:xfrm>
              <a:off x="1872" y="2016"/>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84046" name="Rectangle 74"/>
            <p:cNvSpPr>
              <a:spLocks noChangeArrowheads="1"/>
            </p:cNvSpPr>
            <p:nvPr/>
          </p:nvSpPr>
          <p:spPr bwMode="auto">
            <a:xfrm>
              <a:off x="1872" y="2160"/>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84047" name="Rectangle 75"/>
            <p:cNvSpPr>
              <a:spLocks noChangeArrowheads="1"/>
            </p:cNvSpPr>
            <p:nvPr/>
          </p:nvSpPr>
          <p:spPr bwMode="auto">
            <a:xfrm>
              <a:off x="1872" y="2304"/>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sp>
        <p:nvSpPr>
          <p:cNvPr id="84015" name="Text Box 76"/>
          <p:cNvSpPr txBox="1">
            <a:spLocks noChangeArrowheads="1"/>
          </p:cNvSpPr>
          <p:nvPr/>
        </p:nvSpPr>
        <p:spPr bwMode="auto">
          <a:xfrm>
            <a:off x="6559550" y="4384675"/>
            <a:ext cx="104933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from </a:t>
            </a:r>
          </a:p>
          <a:p>
            <a:pPr algn="ctr">
              <a:lnSpc>
                <a:spcPct val="70000"/>
              </a:lnSpc>
              <a:spcBef>
                <a:spcPct val="0"/>
              </a:spcBef>
              <a:buClrTx/>
              <a:buSzTx/>
              <a:buFontTx/>
              <a:buNone/>
            </a:pPr>
            <a:r>
              <a:rPr lang="en-US" altLang="zh-CN" sz="1800" b="1">
                <a:latin typeface="Arial" panose="030F0702030302020204" pitchFamily="66" charset="0"/>
              </a:rPr>
              <a:t>Memory</a:t>
            </a:r>
          </a:p>
        </p:txBody>
      </p:sp>
      <p:sp>
        <p:nvSpPr>
          <p:cNvPr id="84016" name="Line 77"/>
          <p:cNvSpPr>
            <a:spLocks noChangeShapeType="1"/>
          </p:cNvSpPr>
          <p:nvPr/>
        </p:nvSpPr>
        <p:spPr bwMode="auto">
          <a:xfrm>
            <a:off x="7010400" y="4953000"/>
            <a:ext cx="0" cy="3810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84017" name="Group 78"/>
          <p:cNvGrpSpPr>
            <a:grpSpLocks/>
          </p:cNvGrpSpPr>
          <p:nvPr/>
        </p:nvGrpSpPr>
        <p:grpSpPr bwMode="auto">
          <a:xfrm>
            <a:off x="6400800" y="5334000"/>
            <a:ext cx="1066800" cy="762000"/>
            <a:chOff x="4320" y="3360"/>
            <a:chExt cx="576" cy="480"/>
          </a:xfrm>
        </p:grpSpPr>
        <p:sp>
          <p:nvSpPr>
            <p:cNvPr id="84038" name="Rectangle 79"/>
            <p:cNvSpPr>
              <a:spLocks noChangeArrowheads="1"/>
            </p:cNvSpPr>
            <p:nvPr/>
          </p:nvSpPr>
          <p:spPr bwMode="auto">
            <a:xfrm>
              <a:off x="4320" y="3360"/>
              <a:ext cx="576" cy="16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2000" b="1">
                  <a:solidFill>
                    <a:srgbClr val="FF0000"/>
                  </a:solidFill>
                  <a:latin typeface="Arial" panose="020B0604020202020204" pitchFamily="34" charset="0"/>
                </a:rPr>
                <a:t>4</a:t>
              </a:r>
              <a:r>
                <a:rPr lang="en-US" altLang="zh-CN" sz="2000" b="1">
                  <a:latin typeface="Arial" panose="020B0604020202020204" pitchFamily="34" charset="0"/>
                </a:rPr>
                <a:t>    </a:t>
              </a:r>
              <a:r>
                <a:rPr lang="en-US" altLang="zh-CN" sz="1800" b="1">
                  <a:latin typeface="Arial" panose="020B0604020202020204" pitchFamily="34" charset="0"/>
                </a:rPr>
                <a:t>0+R3</a:t>
              </a:r>
            </a:p>
          </p:txBody>
        </p:sp>
        <p:sp>
          <p:nvSpPr>
            <p:cNvPr id="84039" name="Rectangle 80"/>
            <p:cNvSpPr>
              <a:spLocks noChangeArrowheads="1"/>
            </p:cNvSpPr>
            <p:nvPr/>
          </p:nvSpPr>
          <p:spPr bwMode="auto">
            <a:xfrm>
              <a:off x="4320" y="3520"/>
              <a:ext cx="576" cy="16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84040" name="Rectangle 81"/>
            <p:cNvSpPr>
              <a:spLocks noChangeArrowheads="1"/>
            </p:cNvSpPr>
            <p:nvPr/>
          </p:nvSpPr>
          <p:spPr bwMode="auto">
            <a:xfrm>
              <a:off x="4320" y="3680"/>
              <a:ext cx="576" cy="16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84041" name="Line 82"/>
            <p:cNvSpPr>
              <a:spLocks noChangeShapeType="1"/>
            </p:cNvSpPr>
            <p:nvPr/>
          </p:nvSpPr>
          <p:spPr bwMode="auto">
            <a:xfrm>
              <a:off x="4512" y="3360"/>
              <a:ext cx="0" cy="48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4018" name="Text Box 83"/>
          <p:cNvSpPr txBox="1">
            <a:spLocks noChangeArrowheads="1"/>
          </p:cNvSpPr>
          <p:nvPr/>
        </p:nvSpPr>
        <p:spPr bwMode="auto">
          <a:xfrm>
            <a:off x="6248400" y="5029200"/>
            <a:ext cx="696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Dest</a:t>
            </a:r>
          </a:p>
        </p:txBody>
      </p:sp>
      <p:sp>
        <p:nvSpPr>
          <p:cNvPr id="84019" name="Text Box 84"/>
          <p:cNvSpPr txBox="1">
            <a:spLocks noChangeArrowheads="1"/>
          </p:cNvSpPr>
          <p:nvPr/>
        </p:nvSpPr>
        <p:spPr bwMode="auto">
          <a:xfrm>
            <a:off x="533400" y="1905000"/>
            <a:ext cx="2841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800" b="1">
                <a:latin typeface="Arial" panose="030F0702030302020204" pitchFamily="66" charset="0"/>
              </a:rPr>
              <a:t>Reorder Buffer</a:t>
            </a:r>
            <a:endParaRPr lang="en-US" altLang="zh-CN" sz="1800" b="1">
              <a:latin typeface="Comic Sans MS" panose="030F0702030302020204" pitchFamily="66" charset="0"/>
            </a:endParaRPr>
          </a:p>
        </p:txBody>
      </p:sp>
      <p:sp>
        <p:nvSpPr>
          <p:cNvPr id="84020" name="Text Box 85"/>
          <p:cNvSpPr txBox="1">
            <a:spLocks noChangeArrowheads="1"/>
          </p:cNvSpPr>
          <p:nvPr/>
        </p:nvSpPr>
        <p:spPr bwMode="auto">
          <a:xfrm>
            <a:off x="1600200" y="3581400"/>
            <a:ext cx="17827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800" b="1">
                <a:latin typeface="Arial" panose="030F0702030302020204" pitchFamily="66" charset="0"/>
              </a:rPr>
              <a:t>Registers</a:t>
            </a:r>
          </a:p>
        </p:txBody>
      </p:sp>
      <p:sp>
        <p:nvSpPr>
          <p:cNvPr id="84021" name="Line 86"/>
          <p:cNvSpPr>
            <a:spLocks noChangeShapeType="1"/>
          </p:cNvSpPr>
          <p:nvPr/>
        </p:nvSpPr>
        <p:spPr bwMode="auto">
          <a:xfrm flipH="1">
            <a:off x="7010400" y="6096000"/>
            <a:ext cx="0" cy="3810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022" name="Line 87"/>
          <p:cNvSpPr>
            <a:spLocks noChangeShapeType="1"/>
          </p:cNvSpPr>
          <p:nvPr/>
        </p:nvSpPr>
        <p:spPr bwMode="auto">
          <a:xfrm>
            <a:off x="2362200" y="1143000"/>
            <a:ext cx="1143000"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023" name="Oval 89"/>
          <p:cNvSpPr>
            <a:spLocks noChangeArrowheads="1"/>
          </p:cNvSpPr>
          <p:nvPr/>
        </p:nvSpPr>
        <p:spPr bwMode="auto">
          <a:xfrm>
            <a:off x="6248400" y="5300663"/>
            <a:ext cx="1447800" cy="360362"/>
          </a:xfrm>
          <a:prstGeom prst="ellipse">
            <a:avLst/>
          </a:prstGeom>
          <a:noFill/>
          <a:ln w="76200">
            <a:solidFill>
              <a:srgbClr val="FF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mic Sans MS" panose="030F0702030302020204" pitchFamily="66" charset="0"/>
            </a:endParaRPr>
          </a:p>
        </p:txBody>
      </p:sp>
      <p:sp>
        <p:nvSpPr>
          <p:cNvPr id="84024" name="Text Box 90"/>
          <p:cNvSpPr txBox="1">
            <a:spLocks noChangeArrowheads="1"/>
          </p:cNvSpPr>
          <p:nvPr/>
        </p:nvSpPr>
        <p:spPr bwMode="auto">
          <a:xfrm>
            <a:off x="0" y="2852738"/>
            <a:ext cx="325913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400" b="1">
                <a:solidFill>
                  <a:srgbClr val="FF3300"/>
                </a:solidFill>
                <a:latin typeface="Arial" panose="030F0702030302020204" pitchFamily="66" charset="0"/>
              </a:rPr>
              <a:t>What if 0(R3)=0(R2)</a:t>
            </a:r>
          </a:p>
        </p:txBody>
      </p:sp>
      <p:grpSp>
        <p:nvGrpSpPr>
          <p:cNvPr id="84025" name="Group 92"/>
          <p:cNvGrpSpPr>
            <a:grpSpLocks/>
          </p:cNvGrpSpPr>
          <p:nvPr/>
        </p:nvGrpSpPr>
        <p:grpSpPr bwMode="auto">
          <a:xfrm>
            <a:off x="304800" y="2209800"/>
            <a:ext cx="8534400" cy="4343400"/>
            <a:chOff x="192" y="1392"/>
            <a:chExt cx="5376" cy="2736"/>
          </a:xfrm>
        </p:grpSpPr>
        <p:sp>
          <p:nvSpPr>
            <p:cNvPr id="84028" name="Line 93"/>
            <p:cNvSpPr>
              <a:spLocks noChangeShapeType="1"/>
            </p:cNvSpPr>
            <p:nvPr/>
          </p:nvSpPr>
          <p:spPr bwMode="auto">
            <a:xfrm>
              <a:off x="192" y="4080"/>
              <a:ext cx="5376" cy="0"/>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029" name="Line 94"/>
            <p:cNvSpPr>
              <a:spLocks noChangeShapeType="1"/>
            </p:cNvSpPr>
            <p:nvPr/>
          </p:nvSpPr>
          <p:spPr bwMode="auto">
            <a:xfrm flipV="1">
              <a:off x="1584" y="3312"/>
              <a:ext cx="0" cy="768"/>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030" name="Line 95"/>
            <p:cNvSpPr>
              <a:spLocks noChangeShapeType="1"/>
            </p:cNvSpPr>
            <p:nvPr/>
          </p:nvSpPr>
          <p:spPr bwMode="auto">
            <a:xfrm flipV="1">
              <a:off x="3696" y="3264"/>
              <a:ext cx="0" cy="816"/>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031" name="Freeform 96"/>
            <p:cNvSpPr>
              <a:spLocks/>
            </p:cNvSpPr>
            <p:nvPr/>
          </p:nvSpPr>
          <p:spPr bwMode="auto">
            <a:xfrm>
              <a:off x="3120" y="2064"/>
              <a:ext cx="1296" cy="336"/>
            </a:xfrm>
            <a:custGeom>
              <a:avLst/>
              <a:gdLst>
                <a:gd name="T0" fmla="*/ 0 w 1296"/>
                <a:gd name="T1" fmla="*/ 0 h 480"/>
                <a:gd name="T2" fmla="*/ 1296 w 1296"/>
                <a:gd name="T3" fmla="*/ 0 h 480"/>
                <a:gd name="T4" fmla="*/ 1296 w 1296"/>
                <a:gd name="T5" fmla="*/ 115 h 480"/>
                <a:gd name="T6" fmla="*/ 0 60000 65536"/>
                <a:gd name="T7" fmla="*/ 0 60000 65536"/>
                <a:gd name="T8" fmla="*/ 0 60000 65536"/>
                <a:gd name="T9" fmla="*/ 0 w 1296"/>
                <a:gd name="T10" fmla="*/ 0 h 480"/>
                <a:gd name="T11" fmla="*/ 1296 w 1296"/>
                <a:gd name="T12" fmla="*/ 480 h 480"/>
              </a:gdLst>
              <a:ahLst/>
              <a:cxnLst>
                <a:cxn ang="T6">
                  <a:pos x="T0" y="T1"/>
                </a:cxn>
                <a:cxn ang="T7">
                  <a:pos x="T2" y="T3"/>
                </a:cxn>
                <a:cxn ang="T8">
                  <a:pos x="T4" y="T5"/>
                </a:cxn>
              </a:cxnLst>
              <a:rect l="T9" t="T10" r="T11" b="T12"/>
              <a:pathLst>
                <a:path w="1296" h="480">
                  <a:moveTo>
                    <a:pt x="0" y="0"/>
                  </a:moveTo>
                  <a:lnTo>
                    <a:pt x="1296" y="0"/>
                  </a:lnTo>
                  <a:lnTo>
                    <a:pt x="1296" y="480"/>
                  </a:lnTo>
                </a:path>
              </a:pathLst>
            </a:custGeom>
            <a:noFill/>
            <a:ln w="762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4032" name="Line 97"/>
            <p:cNvSpPr>
              <a:spLocks noChangeShapeType="1"/>
            </p:cNvSpPr>
            <p:nvPr/>
          </p:nvSpPr>
          <p:spPr bwMode="auto">
            <a:xfrm>
              <a:off x="3120" y="1968"/>
              <a:ext cx="0" cy="240"/>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033" name="Freeform 98"/>
            <p:cNvSpPr>
              <a:spLocks/>
            </p:cNvSpPr>
            <p:nvPr/>
          </p:nvSpPr>
          <p:spPr bwMode="auto">
            <a:xfrm>
              <a:off x="4704" y="1392"/>
              <a:ext cx="384" cy="2688"/>
            </a:xfrm>
            <a:custGeom>
              <a:avLst/>
              <a:gdLst>
                <a:gd name="T0" fmla="*/ 114 w 576"/>
                <a:gd name="T1" fmla="*/ 2298 h 2832"/>
                <a:gd name="T2" fmla="*/ 114 w 576"/>
                <a:gd name="T3" fmla="*/ 0 h 2832"/>
                <a:gd name="T4" fmla="*/ 0 w 576"/>
                <a:gd name="T5" fmla="*/ 0 h 2832"/>
                <a:gd name="T6" fmla="*/ 0 60000 65536"/>
                <a:gd name="T7" fmla="*/ 0 60000 65536"/>
                <a:gd name="T8" fmla="*/ 0 60000 65536"/>
                <a:gd name="T9" fmla="*/ 0 w 576"/>
                <a:gd name="T10" fmla="*/ 0 h 2832"/>
                <a:gd name="T11" fmla="*/ 576 w 576"/>
                <a:gd name="T12" fmla="*/ 2832 h 2832"/>
              </a:gdLst>
              <a:ahLst/>
              <a:cxnLst>
                <a:cxn ang="T6">
                  <a:pos x="T0" y="T1"/>
                </a:cxn>
                <a:cxn ang="T7">
                  <a:pos x="T2" y="T3"/>
                </a:cxn>
                <a:cxn ang="T8">
                  <a:pos x="T4" y="T5"/>
                </a:cxn>
              </a:cxnLst>
              <a:rect l="T9" t="T10" r="T11" b="T12"/>
              <a:pathLst>
                <a:path w="576" h="2832">
                  <a:moveTo>
                    <a:pt x="576" y="2832"/>
                  </a:moveTo>
                  <a:lnTo>
                    <a:pt x="576" y="0"/>
                  </a:lnTo>
                  <a:lnTo>
                    <a:pt x="0" y="0"/>
                  </a:lnTo>
                </a:path>
              </a:pathLst>
            </a:custGeom>
            <a:noFill/>
            <a:ln w="762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4034" name="Line 99"/>
            <p:cNvSpPr>
              <a:spLocks noChangeShapeType="1"/>
            </p:cNvSpPr>
            <p:nvPr/>
          </p:nvSpPr>
          <p:spPr bwMode="auto">
            <a:xfrm flipH="1">
              <a:off x="3120" y="3840"/>
              <a:ext cx="0" cy="288"/>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035" name="Line 100"/>
            <p:cNvSpPr>
              <a:spLocks noChangeShapeType="1"/>
            </p:cNvSpPr>
            <p:nvPr/>
          </p:nvSpPr>
          <p:spPr bwMode="auto">
            <a:xfrm flipH="1">
              <a:off x="1081" y="3837"/>
              <a:ext cx="5" cy="253"/>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036" name="Line 101"/>
            <p:cNvSpPr>
              <a:spLocks noChangeShapeType="1"/>
            </p:cNvSpPr>
            <p:nvPr/>
          </p:nvSpPr>
          <p:spPr bwMode="auto">
            <a:xfrm>
              <a:off x="4416" y="3120"/>
              <a:ext cx="0" cy="240"/>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4037" name="Line 102"/>
            <p:cNvSpPr>
              <a:spLocks noChangeShapeType="1"/>
            </p:cNvSpPr>
            <p:nvPr/>
          </p:nvSpPr>
          <p:spPr bwMode="auto">
            <a:xfrm flipH="1">
              <a:off x="4416" y="3840"/>
              <a:ext cx="0" cy="240"/>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
        <p:nvSpPr>
          <p:cNvPr id="84026" name="Oval 103"/>
          <p:cNvSpPr>
            <a:spLocks noChangeArrowheads="1"/>
          </p:cNvSpPr>
          <p:nvPr/>
        </p:nvSpPr>
        <p:spPr bwMode="auto">
          <a:xfrm>
            <a:off x="4859338" y="2781300"/>
            <a:ext cx="1465262" cy="444500"/>
          </a:xfrm>
          <a:prstGeom prst="ellipse">
            <a:avLst/>
          </a:prstGeom>
          <a:noFill/>
          <a:ln w="76200">
            <a:solidFill>
              <a:srgbClr val="FF00FF"/>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mic Sans MS" panose="030F0702030302020204" pitchFamily="66" charset="0"/>
            </a:endParaRPr>
          </a:p>
        </p:txBody>
      </p:sp>
      <p:sp>
        <p:nvSpPr>
          <p:cNvPr id="84027" name="Line 104"/>
          <p:cNvSpPr>
            <a:spLocks noChangeShapeType="1"/>
          </p:cNvSpPr>
          <p:nvPr/>
        </p:nvSpPr>
        <p:spPr bwMode="auto">
          <a:xfrm flipH="1">
            <a:off x="3132138" y="2924175"/>
            <a:ext cx="1727200" cy="144463"/>
          </a:xfrm>
          <a:prstGeom prst="line">
            <a:avLst/>
          </a:prstGeom>
          <a:noFill/>
          <a:ln w="76200">
            <a:solidFill>
              <a:srgbClr val="FF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Tree>
    <p:extLst>
      <p:ext uri="{BB962C8B-B14F-4D97-AF65-F5344CB8AC3E}">
        <p14:creationId xmlns:p14="http://schemas.microsoft.com/office/powerpoint/2010/main" val="3924695353"/>
      </p:ext>
    </p:extLst>
  </p:cSld>
  <p:clrMapOvr>
    <a:masterClrMapping/>
  </p:clrMapOvr>
  <p:transition spd="slow">
    <p:pull dir="ru"/>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bg>
      <p:bgPr>
        <a:solidFill>
          <a:srgbClr val="FFFFFF"/>
        </a:solidFill>
        <a:effectLst/>
      </p:bgPr>
    </p:bg>
    <p:spTree>
      <p:nvGrpSpPr>
        <p:cNvPr id="1" name=""/>
        <p:cNvGrpSpPr/>
        <p:nvPr/>
      </p:nvGrpSpPr>
      <p:grpSpPr>
        <a:xfrm>
          <a:off x="0" y="0"/>
          <a:ext cx="0" cy="0"/>
          <a:chOff x="0" y="0"/>
          <a:chExt cx="0" cy="0"/>
        </a:xfrm>
      </p:grpSpPr>
      <p:sp>
        <p:nvSpPr>
          <p:cNvPr id="27650" name="Rectangle 3"/>
          <p:cNvSpPr>
            <a:spLocks noGrp="1" noRot="1" noChangeArrowheads="1"/>
          </p:cNvSpPr>
          <p:nvPr>
            <p:ph type="title"/>
          </p:nvPr>
        </p:nvSpPr>
        <p:spPr>
          <a:xfrm>
            <a:off x="1258888" y="0"/>
            <a:ext cx="7885112" cy="836613"/>
          </a:xfrm>
          <a:noFill/>
        </p:spPr>
        <p:txBody>
          <a:bodyPr lIns="90488" tIns="44450" rIns="90488" bIns="44450"/>
          <a:lstStyle/>
          <a:p>
            <a:pPr eaLnBrk="1" hangingPunct="1"/>
            <a:r>
              <a:rPr lang="en-US" altLang="zh-CN" sz="4000" dirty="0">
                <a:latin typeface="Arial"/>
              </a:rPr>
              <a:t>2-bit</a:t>
            </a:r>
            <a:r>
              <a:rPr lang="en-US" altLang="en-US" sz="4000" dirty="0">
                <a:latin typeface="Arial"/>
              </a:rPr>
              <a:t> Branch-Prediction Buffer </a:t>
            </a:r>
            <a:endParaRPr lang="en-US" altLang="en-US" sz="3200" dirty="0">
              <a:solidFill>
                <a:schemeClr val="tx1"/>
              </a:solidFill>
            </a:endParaRPr>
          </a:p>
        </p:txBody>
      </p:sp>
      <p:sp>
        <p:nvSpPr>
          <p:cNvPr id="73730" name="Rectangle 2"/>
          <p:cNvSpPr>
            <a:spLocks noGrp="1" noRot="1" noChangeArrowheads="1"/>
          </p:cNvSpPr>
          <p:nvPr>
            <p:ph idx="1"/>
          </p:nvPr>
        </p:nvSpPr>
        <p:spPr>
          <a:xfrm>
            <a:off x="323850" y="1125538"/>
            <a:ext cx="8496300" cy="5446712"/>
          </a:xfrm>
        </p:spPr>
        <p:txBody>
          <a:bodyPr lIns="90488" tIns="44450" rIns="90488" bIns="44450"/>
          <a:lstStyle/>
          <a:p>
            <a:pPr eaLnBrk="1" hangingPunct="1">
              <a:lnSpc>
                <a:spcPct val="90000"/>
              </a:lnSpc>
              <a:defRPr/>
            </a:pPr>
            <a:r>
              <a:rPr lang="en-US" altLang="en-US" sz="2400" dirty="0">
                <a:latin typeface="Arial" pitchFamily="66" charset="0"/>
              </a:rPr>
              <a:t>Solution: 2-bit scheme where change prediction only if get </a:t>
            </a:r>
            <a:r>
              <a:rPr lang="en-US" altLang="en-US" sz="2400" dirty="0" err="1">
                <a:latin typeface="Arial" pitchFamily="66" charset="0"/>
              </a:rPr>
              <a:t>misprediction</a:t>
            </a:r>
            <a:r>
              <a:rPr lang="en-US" altLang="en-US" sz="2400" dirty="0">
                <a:latin typeface="Arial" pitchFamily="66" charset="0"/>
              </a:rPr>
              <a:t> </a:t>
            </a:r>
            <a:r>
              <a:rPr lang="en-US" altLang="en-US" sz="2400" i="1" dirty="0">
                <a:solidFill>
                  <a:srgbClr val="0000FF"/>
                </a:solidFill>
                <a:latin typeface="Arial" pitchFamily="66" charset="0"/>
              </a:rPr>
              <a:t>twice</a:t>
            </a:r>
            <a:r>
              <a:rPr lang="en-US" altLang="en-US" sz="2400" i="1" dirty="0">
                <a:latin typeface="Arial" pitchFamily="66" charset="0"/>
              </a:rPr>
              <a:t>: </a:t>
            </a:r>
            <a:endParaRPr lang="en-US" altLang="en-US" sz="2400" dirty="0">
              <a:latin typeface="Comic Sans MS" pitchFamily="66" charset="0"/>
            </a:endParaRPr>
          </a:p>
          <a:p>
            <a:pPr lvl="1" eaLnBrk="1" hangingPunct="1">
              <a:lnSpc>
                <a:spcPct val="90000"/>
              </a:lnSpc>
              <a:defRPr/>
            </a:pPr>
            <a:r>
              <a:rPr lang="en-US" altLang="en-US" sz="2000" dirty="0">
                <a:latin typeface="Arial" pitchFamily="66" charset="0"/>
              </a:rPr>
              <a:t>(Jim Smith, 1981</a:t>
            </a:r>
            <a:r>
              <a:rPr lang="en-US" altLang="zh-CN" sz="2000" dirty="0">
                <a:latin typeface="Arial" pitchFamily="66" charset="0"/>
              </a:rPr>
              <a:t>, </a:t>
            </a:r>
            <a:r>
              <a:rPr lang="en-US" altLang="zh-CN" sz="2400" dirty="0">
                <a:latin typeface="Arial"/>
                <a:hlinkClick r:id="rId3"/>
              </a:rPr>
              <a:t>A study of branch prediction strategies</a:t>
            </a:r>
            <a:r>
              <a:rPr lang="en-US" altLang="en-US" sz="2000" dirty="0">
                <a:latin typeface="Arial" pitchFamily="66" charset="0"/>
              </a:rPr>
              <a:t>)</a:t>
            </a:r>
            <a:r>
              <a:rPr lang="en-US" altLang="en-US" dirty="0">
                <a:latin typeface="Arial" pitchFamily="66" charset="0"/>
              </a:rPr>
              <a:t> </a:t>
            </a:r>
            <a:br>
              <a:rPr lang="en-US" altLang="en-US" dirty="0">
                <a:latin typeface="Comic Sans MS" pitchFamily="66" charset="0"/>
              </a:rPr>
            </a:br>
            <a:br>
              <a:rPr lang="en-US" altLang="en-US" sz="2400" dirty="0">
                <a:latin typeface="Comic Sans MS" pitchFamily="66" charset="0"/>
              </a:rPr>
            </a:br>
            <a:br>
              <a:rPr lang="en-US" altLang="en-US" sz="2400" dirty="0">
                <a:latin typeface="Comic Sans MS" pitchFamily="66" charset="0"/>
              </a:rPr>
            </a:br>
            <a:br>
              <a:rPr lang="en-US" altLang="en-US" sz="2400" dirty="0">
                <a:latin typeface="Comic Sans MS" pitchFamily="66" charset="0"/>
              </a:rPr>
            </a:br>
            <a:br>
              <a:rPr lang="en-US" altLang="en-US" sz="2400" dirty="0">
                <a:latin typeface="Comic Sans MS" pitchFamily="66" charset="0"/>
              </a:rPr>
            </a:br>
            <a:br>
              <a:rPr lang="en-US" altLang="en-US" sz="2400" dirty="0">
                <a:latin typeface="Comic Sans MS" pitchFamily="66" charset="0"/>
              </a:rPr>
            </a:br>
            <a:endParaRPr lang="en-US" altLang="zh-CN" sz="2400" dirty="0">
              <a:latin typeface="Comic Sans MS" pitchFamily="66" charset="0"/>
            </a:endParaRPr>
          </a:p>
          <a:p>
            <a:pPr lvl="1" eaLnBrk="1" hangingPunct="1">
              <a:lnSpc>
                <a:spcPct val="90000"/>
              </a:lnSpc>
              <a:defRPr/>
            </a:pPr>
            <a:endParaRPr lang="en-US" altLang="en-US" sz="2400" dirty="0">
              <a:latin typeface="Comic Sans MS" pitchFamily="66" charset="0"/>
            </a:endParaRPr>
          </a:p>
          <a:p>
            <a:pPr eaLnBrk="1" hangingPunct="1">
              <a:lnSpc>
                <a:spcPct val="90000"/>
              </a:lnSpc>
              <a:defRPr/>
            </a:pPr>
            <a:r>
              <a:rPr lang="en-US" altLang="en-US" sz="2400" dirty="0">
                <a:solidFill>
                  <a:srgbClr val="FF0000"/>
                </a:solidFill>
                <a:latin typeface="Arial" pitchFamily="66" charset="0"/>
              </a:rPr>
              <a:t>Red</a:t>
            </a:r>
            <a:r>
              <a:rPr lang="en-US" altLang="en-US" sz="2400" dirty="0">
                <a:latin typeface="Arial" pitchFamily="66" charset="0"/>
              </a:rPr>
              <a:t>: stop, not taken</a:t>
            </a:r>
          </a:p>
          <a:p>
            <a:pPr eaLnBrk="1" hangingPunct="1">
              <a:lnSpc>
                <a:spcPct val="90000"/>
              </a:lnSpc>
              <a:defRPr/>
            </a:pPr>
            <a:r>
              <a:rPr lang="en-US" altLang="en-US" sz="2400" dirty="0">
                <a:solidFill>
                  <a:srgbClr val="0000FF"/>
                </a:solidFill>
                <a:latin typeface="Arial" pitchFamily="66" charset="0"/>
              </a:rPr>
              <a:t>Blue:</a:t>
            </a:r>
            <a:r>
              <a:rPr lang="en-US" altLang="en-US" sz="2400" dirty="0">
                <a:latin typeface="Arial" pitchFamily="66" charset="0"/>
              </a:rPr>
              <a:t> go, taken</a:t>
            </a:r>
          </a:p>
          <a:p>
            <a:pPr eaLnBrk="1" hangingPunct="1">
              <a:lnSpc>
                <a:spcPct val="90000"/>
              </a:lnSpc>
              <a:defRPr/>
            </a:pPr>
            <a:r>
              <a:rPr lang="en-US" altLang="en-US" sz="2400" dirty="0">
                <a:latin typeface="Arial" pitchFamily="66" charset="0"/>
              </a:rPr>
              <a:t>Adds </a:t>
            </a:r>
            <a:r>
              <a:rPr lang="en-US" altLang="en-US" sz="2400" i="1" dirty="0">
                <a:solidFill>
                  <a:srgbClr val="FF0000"/>
                </a:solidFill>
                <a:latin typeface="Arial" pitchFamily="66" charset="0"/>
              </a:rPr>
              <a:t>hysteresis</a:t>
            </a:r>
            <a:r>
              <a:rPr lang="en-US" altLang="en-US" sz="2400" dirty="0">
                <a:latin typeface="Arial" pitchFamily="66" charset="0"/>
              </a:rPr>
              <a:t> to decision making process</a:t>
            </a:r>
          </a:p>
          <a:p>
            <a:pPr marL="342900" lvl="1" indent="-342900" eaLnBrk="1" hangingPunct="1">
              <a:lnSpc>
                <a:spcPct val="90000"/>
              </a:lnSpc>
              <a:buClr>
                <a:schemeClr val="folHlink"/>
              </a:buClr>
              <a:buSzPct val="60000"/>
              <a:defRPr/>
            </a:pPr>
            <a:r>
              <a:rPr lang="en-US" altLang="en-US" sz="2400" dirty="0">
                <a:latin typeface="Arial" pitchFamily="66" charset="0"/>
              </a:rPr>
              <a:t>             01111111……111110111111…1110111111</a:t>
            </a:r>
          </a:p>
          <a:p>
            <a:pPr eaLnBrk="1" hangingPunct="1">
              <a:lnSpc>
                <a:spcPct val="90000"/>
              </a:lnSpc>
              <a:defRPr/>
            </a:pPr>
            <a:endParaRPr lang="en-US" altLang="en-US" sz="2400" dirty="0">
              <a:latin typeface="Comic Sans MS" pitchFamily="66" charset="0"/>
            </a:endParaRPr>
          </a:p>
        </p:txBody>
      </p:sp>
      <p:sp>
        <p:nvSpPr>
          <p:cNvPr id="27652" name="Rectangle 4"/>
          <p:cNvSpPr>
            <a:spLocks noChangeArrowheads="1"/>
          </p:cNvSpPr>
          <p:nvPr/>
        </p:nvSpPr>
        <p:spPr bwMode="auto">
          <a:xfrm>
            <a:off x="2520950" y="2952750"/>
            <a:ext cx="1588" cy="158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2400">
              <a:solidFill>
                <a:srgbClr val="0000FF"/>
              </a:solidFill>
              <a:latin typeface="Times New Roman" panose="02020603050405020304" pitchFamily="18" charset="0"/>
            </a:endParaRPr>
          </a:p>
        </p:txBody>
      </p:sp>
      <p:sp>
        <p:nvSpPr>
          <p:cNvPr id="27653" name="Rectangle 5"/>
          <p:cNvSpPr>
            <a:spLocks noChangeArrowheads="1"/>
          </p:cNvSpPr>
          <p:nvPr/>
        </p:nvSpPr>
        <p:spPr bwMode="auto">
          <a:xfrm>
            <a:off x="2520950" y="2952750"/>
            <a:ext cx="1588" cy="158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2400">
              <a:solidFill>
                <a:srgbClr val="0000FF"/>
              </a:solidFill>
              <a:latin typeface="Times New Roman" panose="02020603050405020304" pitchFamily="18" charset="0"/>
            </a:endParaRPr>
          </a:p>
        </p:txBody>
      </p:sp>
      <p:sp>
        <p:nvSpPr>
          <p:cNvPr id="27654" name="Rectangle 6"/>
          <p:cNvSpPr>
            <a:spLocks noChangeArrowheads="1"/>
          </p:cNvSpPr>
          <p:nvPr/>
        </p:nvSpPr>
        <p:spPr bwMode="auto">
          <a:xfrm>
            <a:off x="2520950" y="2952750"/>
            <a:ext cx="1588" cy="158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2400">
              <a:solidFill>
                <a:srgbClr val="0000FF"/>
              </a:solidFill>
              <a:latin typeface="Times New Roman" panose="02020603050405020304" pitchFamily="18" charset="0"/>
            </a:endParaRPr>
          </a:p>
        </p:txBody>
      </p:sp>
      <p:sp>
        <p:nvSpPr>
          <p:cNvPr id="27655" name="Rectangle 7"/>
          <p:cNvSpPr>
            <a:spLocks noChangeArrowheads="1"/>
          </p:cNvSpPr>
          <p:nvPr/>
        </p:nvSpPr>
        <p:spPr bwMode="auto">
          <a:xfrm>
            <a:off x="2520950" y="2952750"/>
            <a:ext cx="1588" cy="1588"/>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zh-CN" altLang="en-US" sz="2400">
              <a:solidFill>
                <a:srgbClr val="0000FF"/>
              </a:solidFill>
              <a:latin typeface="Times New Roman" panose="02020603050405020304" pitchFamily="18" charset="0"/>
            </a:endParaRPr>
          </a:p>
        </p:txBody>
      </p:sp>
      <p:grpSp>
        <p:nvGrpSpPr>
          <p:cNvPr id="27656" name="Group 34"/>
          <p:cNvGrpSpPr>
            <a:grpSpLocks/>
          </p:cNvGrpSpPr>
          <p:nvPr/>
        </p:nvGrpSpPr>
        <p:grpSpPr bwMode="auto">
          <a:xfrm>
            <a:off x="1258888" y="2420938"/>
            <a:ext cx="6938962" cy="2627312"/>
            <a:chOff x="703" y="1706"/>
            <a:chExt cx="4371" cy="1655"/>
          </a:xfrm>
        </p:grpSpPr>
        <p:sp>
          <p:nvSpPr>
            <p:cNvPr id="27657" name="Rectangle 4"/>
            <p:cNvSpPr>
              <a:spLocks noChangeArrowheads="1"/>
            </p:cNvSpPr>
            <p:nvPr/>
          </p:nvSpPr>
          <p:spPr bwMode="auto">
            <a:xfrm>
              <a:off x="1588" y="1860"/>
              <a:ext cx="1" cy="1"/>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2400">
                <a:solidFill>
                  <a:srgbClr val="FF3300"/>
                </a:solidFill>
                <a:latin typeface="Times New Roman" panose="02020603050405020304" pitchFamily="18" charset="0"/>
              </a:endParaRPr>
            </a:p>
          </p:txBody>
        </p:sp>
        <p:sp>
          <p:nvSpPr>
            <p:cNvPr id="27658" name="Rectangle 5"/>
            <p:cNvSpPr>
              <a:spLocks noChangeArrowheads="1"/>
            </p:cNvSpPr>
            <p:nvPr/>
          </p:nvSpPr>
          <p:spPr bwMode="auto">
            <a:xfrm>
              <a:off x="1588" y="1860"/>
              <a:ext cx="1" cy="1"/>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2400">
                <a:solidFill>
                  <a:srgbClr val="FF3300"/>
                </a:solidFill>
                <a:latin typeface="Times New Roman" panose="02020603050405020304" pitchFamily="18" charset="0"/>
              </a:endParaRPr>
            </a:p>
          </p:txBody>
        </p:sp>
        <p:sp>
          <p:nvSpPr>
            <p:cNvPr id="27659" name="Rectangle 6"/>
            <p:cNvSpPr>
              <a:spLocks noChangeArrowheads="1"/>
            </p:cNvSpPr>
            <p:nvPr/>
          </p:nvSpPr>
          <p:spPr bwMode="auto">
            <a:xfrm>
              <a:off x="1588" y="1860"/>
              <a:ext cx="1" cy="1"/>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2400">
                <a:solidFill>
                  <a:srgbClr val="FF3300"/>
                </a:solidFill>
                <a:latin typeface="Times New Roman" panose="02020603050405020304" pitchFamily="18" charset="0"/>
              </a:endParaRPr>
            </a:p>
          </p:txBody>
        </p:sp>
        <p:sp>
          <p:nvSpPr>
            <p:cNvPr id="27660" name="Rectangle 7"/>
            <p:cNvSpPr>
              <a:spLocks noChangeArrowheads="1"/>
            </p:cNvSpPr>
            <p:nvPr/>
          </p:nvSpPr>
          <p:spPr bwMode="auto">
            <a:xfrm>
              <a:off x="1588" y="1860"/>
              <a:ext cx="1" cy="1"/>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2400">
                <a:solidFill>
                  <a:srgbClr val="FF3300"/>
                </a:solidFill>
                <a:latin typeface="Times New Roman" panose="02020603050405020304" pitchFamily="18" charset="0"/>
              </a:endParaRPr>
            </a:p>
          </p:txBody>
        </p:sp>
        <p:sp>
          <p:nvSpPr>
            <p:cNvPr id="27661" name="Rectangle 8"/>
            <p:cNvSpPr>
              <a:spLocks noChangeArrowheads="1"/>
            </p:cNvSpPr>
            <p:nvPr/>
          </p:nvSpPr>
          <p:spPr bwMode="auto">
            <a:xfrm>
              <a:off x="1908" y="1706"/>
              <a:ext cx="21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en-US" altLang="en-US" sz="2000">
                  <a:solidFill>
                    <a:srgbClr val="0000FF"/>
                  </a:solidFill>
                  <a:latin typeface="Arial" panose="020B0604020202020204" pitchFamily="34" charset="0"/>
                </a:rPr>
                <a:t>T</a:t>
              </a:r>
            </a:p>
          </p:txBody>
        </p:sp>
        <p:sp>
          <p:nvSpPr>
            <p:cNvPr id="27662" name="Rectangle 9"/>
            <p:cNvSpPr>
              <a:spLocks noChangeArrowheads="1"/>
            </p:cNvSpPr>
            <p:nvPr/>
          </p:nvSpPr>
          <p:spPr bwMode="auto">
            <a:xfrm>
              <a:off x="2290" y="2341"/>
              <a:ext cx="21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en-US" altLang="en-US" sz="2000">
                  <a:solidFill>
                    <a:srgbClr val="0000FF"/>
                  </a:solidFill>
                  <a:latin typeface="Arial" panose="020B0604020202020204" pitchFamily="34" charset="0"/>
                </a:rPr>
                <a:t>T</a:t>
              </a:r>
            </a:p>
          </p:txBody>
        </p:sp>
        <p:sp>
          <p:nvSpPr>
            <p:cNvPr id="27663" name="Rectangle 10"/>
            <p:cNvSpPr>
              <a:spLocks noChangeArrowheads="1"/>
            </p:cNvSpPr>
            <p:nvPr/>
          </p:nvSpPr>
          <p:spPr bwMode="auto">
            <a:xfrm>
              <a:off x="3470" y="3113"/>
              <a:ext cx="328"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en-US" altLang="en-US" sz="2000">
                  <a:solidFill>
                    <a:srgbClr val="FF0000"/>
                  </a:solidFill>
                  <a:latin typeface="Arial" panose="020B0604020202020204" pitchFamily="34" charset="0"/>
                </a:rPr>
                <a:t>NT</a:t>
              </a:r>
            </a:p>
          </p:txBody>
        </p:sp>
        <p:sp>
          <p:nvSpPr>
            <p:cNvPr id="27664" name="Rectangle 11"/>
            <p:cNvSpPr>
              <a:spLocks noChangeArrowheads="1"/>
            </p:cNvSpPr>
            <p:nvPr/>
          </p:nvSpPr>
          <p:spPr bwMode="auto">
            <a:xfrm>
              <a:off x="703" y="2024"/>
              <a:ext cx="116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en-US" altLang="en-US" sz="2000">
                  <a:solidFill>
                    <a:srgbClr val="0000FF"/>
                  </a:solidFill>
                  <a:latin typeface="Arial" panose="020B0604020202020204" pitchFamily="34" charset="0"/>
                </a:rPr>
                <a:t>Predict Taken</a:t>
              </a:r>
            </a:p>
          </p:txBody>
        </p:sp>
        <p:sp>
          <p:nvSpPr>
            <p:cNvPr id="27665" name="Rectangle 12"/>
            <p:cNvSpPr>
              <a:spLocks noChangeArrowheads="1"/>
            </p:cNvSpPr>
            <p:nvPr/>
          </p:nvSpPr>
          <p:spPr bwMode="auto">
            <a:xfrm>
              <a:off x="862" y="2632"/>
              <a:ext cx="1011" cy="4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en-US" sz="2000">
                  <a:solidFill>
                    <a:srgbClr val="FF0000"/>
                  </a:solidFill>
                  <a:latin typeface="Arial" panose="020B0604020202020204" pitchFamily="34" charset="0"/>
                </a:rPr>
                <a:t>Predict Not </a:t>
              </a:r>
            </a:p>
            <a:p>
              <a:pPr algn="ctr">
                <a:spcBef>
                  <a:spcPct val="0"/>
                </a:spcBef>
                <a:buClrTx/>
                <a:buSzTx/>
                <a:buFontTx/>
                <a:buNone/>
              </a:pPr>
              <a:r>
                <a:rPr kumimoji="0" lang="en-US" altLang="en-US" sz="2000">
                  <a:solidFill>
                    <a:srgbClr val="FF0000"/>
                  </a:solidFill>
                  <a:latin typeface="Arial" panose="020B0604020202020204" pitchFamily="34" charset="0"/>
                </a:rPr>
                <a:t>Taken</a:t>
              </a:r>
            </a:p>
          </p:txBody>
        </p:sp>
        <p:sp>
          <p:nvSpPr>
            <p:cNvPr id="27666" name="Rectangle 13"/>
            <p:cNvSpPr>
              <a:spLocks noChangeArrowheads="1"/>
            </p:cNvSpPr>
            <p:nvPr/>
          </p:nvSpPr>
          <p:spPr bwMode="auto">
            <a:xfrm>
              <a:off x="3911" y="2024"/>
              <a:ext cx="1163"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en-US" altLang="en-US" sz="2000">
                  <a:solidFill>
                    <a:srgbClr val="0000FF"/>
                  </a:solidFill>
                  <a:latin typeface="Arial" panose="020B0604020202020204" pitchFamily="34" charset="0"/>
                </a:rPr>
                <a:t>Predict Taken</a:t>
              </a:r>
            </a:p>
          </p:txBody>
        </p:sp>
        <p:sp>
          <p:nvSpPr>
            <p:cNvPr id="27667" name="Rectangle 14"/>
            <p:cNvSpPr>
              <a:spLocks noChangeArrowheads="1"/>
            </p:cNvSpPr>
            <p:nvPr/>
          </p:nvSpPr>
          <p:spPr bwMode="auto">
            <a:xfrm>
              <a:off x="3878" y="2614"/>
              <a:ext cx="1011" cy="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en-US" sz="2000">
                  <a:solidFill>
                    <a:srgbClr val="FF0000"/>
                  </a:solidFill>
                  <a:latin typeface="Arial" panose="020B0604020202020204" pitchFamily="34" charset="0"/>
                </a:rPr>
                <a:t>Predict Not </a:t>
              </a:r>
            </a:p>
            <a:p>
              <a:pPr algn="ctr">
                <a:spcBef>
                  <a:spcPct val="0"/>
                </a:spcBef>
                <a:buClrTx/>
                <a:buSzTx/>
                <a:buFontTx/>
                <a:buNone/>
              </a:pPr>
              <a:r>
                <a:rPr kumimoji="0" lang="en-US" altLang="en-US" sz="2000">
                  <a:solidFill>
                    <a:srgbClr val="FF0000"/>
                  </a:solidFill>
                  <a:latin typeface="Arial" panose="020B0604020202020204" pitchFamily="34" charset="0"/>
                </a:rPr>
                <a:t>Taken</a:t>
              </a:r>
            </a:p>
          </p:txBody>
        </p:sp>
        <p:sp>
          <p:nvSpPr>
            <p:cNvPr id="27668" name="Oval 15"/>
            <p:cNvSpPr>
              <a:spLocks noChangeArrowheads="1"/>
            </p:cNvSpPr>
            <p:nvPr/>
          </p:nvSpPr>
          <p:spPr bwMode="auto">
            <a:xfrm>
              <a:off x="1860" y="1984"/>
              <a:ext cx="800" cy="265"/>
            </a:xfrm>
            <a:prstGeom prst="ellipse">
              <a:avLst/>
            </a:prstGeom>
            <a:solidFill>
              <a:srgbClr val="3366FF"/>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2400">
                <a:solidFill>
                  <a:srgbClr val="FF3300"/>
                </a:solidFill>
                <a:latin typeface="Times New Roman" panose="02020603050405020304" pitchFamily="18" charset="0"/>
              </a:endParaRPr>
            </a:p>
          </p:txBody>
        </p:sp>
        <p:sp>
          <p:nvSpPr>
            <p:cNvPr id="27669" name="Oval 16"/>
            <p:cNvSpPr>
              <a:spLocks noChangeArrowheads="1"/>
            </p:cNvSpPr>
            <p:nvPr/>
          </p:nvSpPr>
          <p:spPr bwMode="auto">
            <a:xfrm>
              <a:off x="3132" y="1991"/>
              <a:ext cx="800" cy="264"/>
            </a:xfrm>
            <a:prstGeom prst="ellipse">
              <a:avLst/>
            </a:prstGeom>
            <a:solidFill>
              <a:srgbClr val="3366FF">
                <a:alpha val="50195"/>
              </a:srgbClr>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2400">
                <a:solidFill>
                  <a:srgbClr val="FF3300"/>
                </a:solidFill>
                <a:latin typeface="Times New Roman" panose="02020603050405020304" pitchFamily="18" charset="0"/>
              </a:endParaRPr>
            </a:p>
          </p:txBody>
        </p:sp>
        <p:sp>
          <p:nvSpPr>
            <p:cNvPr id="27670" name="Oval 17"/>
            <p:cNvSpPr>
              <a:spLocks noChangeArrowheads="1"/>
            </p:cNvSpPr>
            <p:nvPr/>
          </p:nvSpPr>
          <p:spPr bwMode="auto">
            <a:xfrm>
              <a:off x="1868" y="2573"/>
              <a:ext cx="800" cy="265"/>
            </a:xfrm>
            <a:prstGeom prst="ellipse">
              <a:avLst/>
            </a:prstGeom>
            <a:solidFill>
              <a:srgbClr val="FF7C80">
                <a:alpha val="50195"/>
              </a:srgbClr>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2400">
                <a:solidFill>
                  <a:srgbClr val="FF3300"/>
                </a:solidFill>
                <a:latin typeface="Times New Roman" panose="02020603050405020304" pitchFamily="18" charset="0"/>
              </a:endParaRPr>
            </a:p>
          </p:txBody>
        </p:sp>
        <p:sp>
          <p:nvSpPr>
            <p:cNvPr id="27671" name="Oval 18"/>
            <p:cNvSpPr>
              <a:spLocks noChangeArrowheads="1"/>
            </p:cNvSpPr>
            <p:nvPr/>
          </p:nvSpPr>
          <p:spPr bwMode="auto">
            <a:xfrm>
              <a:off x="3132" y="2573"/>
              <a:ext cx="800" cy="265"/>
            </a:xfrm>
            <a:prstGeom prst="ellipse">
              <a:avLst/>
            </a:prstGeom>
            <a:solidFill>
              <a:srgbClr val="FF000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2400">
                <a:solidFill>
                  <a:srgbClr val="FF3300"/>
                </a:solidFill>
                <a:latin typeface="Times New Roman" panose="02020603050405020304" pitchFamily="18" charset="0"/>
              </a:endParaRPr>
            </a:p>
          </p:txBody>
        </p:sp>
        <p:sp>
          <p:nvSpPr>
            <p:cNvPr id="27672" name="Arc 19"/>
            <p:cNvSpPr>
              <a:spLocks/>
            </p:cNvSpPr>
            <p:nvPr/>
          </p:nvSpPr>
          <p:spPr bwMode="auto">
            <a:xfrm>
              <a:off x="2079" y="1714"/>
              <a:ext cx="480" cy="289"/>
            </a:xfrm>
            <a:custGeom>
              <a:avLst/>
              <a:gdLst>
                <a:gd name="T0" fmla="*/ 0 w 43200"/>
                <a:gd name="T1" fmla="*/ 0 h 31458"/>
                <a:gd name="T2" fmla="*/ 0 w 43200"/>
                <a:gd name="T3" fmla="*/ 0 h 31458"/>
                <a:gd name="T4" fmla="*/ 0 w 43200"/>
                <a:gd name="T5" fmla="*/ 0 h 31458"/>
                <a:gd name="T6" fmla="*/ 0 60000 65536"/>
                <a:gd name="T7" fmla="*/ 0 60000 65536"/>
                <a:gd name="T8" fmla="*/ 0 60000 65536"/>
                <a:gd name="T9" fmla="*/ 0 w 43200"/>
                <a:gd name="T10" fmla="*/ 0 h 31458"/>
                <a:gd name="T11" fmla="*/ 43200 w 43200"/>
                <a:gd name="T12" fmla="*/ 31458 h 31458"/>
              </a:gdLst>
              <a:ahLst/>
              <a:cxnLst>
                <a:cxn ang="T6">
                  <a:pos x="T0" y="T1"/>
                </a:cxn>
                <a:cxn ang="T7">
                  <a:pos x="T2" y="T3"/>
                </a:cxn>
                <a:cxn ang="T8">
                  <a:pos x="T4" y="T5"/>
                </a:cxn>
              </a:cxnLst>
              <a:rect l="T9" t="T10" r="T11" b="T12"/>
              <a:pathLst>
                <a:path w="43200" h="31458" fill="none" extrusionOk="0">
                  <a:moveTo>
                    <a:pt x="2061" y="30809"/>
                  </a:moveTo>
                  <a:cubicBezTo>
                    <a:pt x="703" y="27928"/>
                    <a:pt x="0" y="24784"/>
                    <a:pt x="0" y="21600"/>
                  </a:cubicBezTo>
                  <a:cubicBezTo>
                    <a:pt x="0" y="9670"/>
                    <a:pt x="9670" y="0"/>
                    <a:pt x="21600" y="0"/>
                  </a:cubicBezTo>
                  <a:cubicBezTo>
                    <a:pt x="33529" y="0"/>
                    <a:pt x="43200" y="9670"/>
                    <a:pt x="43200" y="21600"/>
                  </a:cubicBezTo>
                  <a:cubicBezTo>
                    <a:pt x="43200" y="25028"/>
                    <a:pt x="42383" y="28407"/>
                    <a:pt x="40819" y="31458"/>
                  </a:cubicBezTo>
                </a:path>
                <a:path w="43200" h="31458" stroke="0" extrusionOk="0">
                  <a:moveTo>
                    <a:pt x="2061" y="30809"/>
                  </a:moveTo>
                  <a:cubicBezTo>
                    <a:pt x="703" y="27928"/>
                    <a:pt x="0" y="24784"/>
                    <a:pt x="0" y="21600"/>
                  </a:cubicBezTo>
                  <a:cubicBezTo>
                    <a:pt x="0" y="9670"/>
                    <a:pt x="9670" y="0"/>
                    <a:pt x="21600" y="0"/>
                  </a:cubicBezTo>
                  <a:cubicBezTo>
                    <a:pt x="33529" y="0"/>
                    <a:pt x="43200" y="9670"/>
                    <a:pt x="43200" y="21600"/>
                  </a:cubicBezTo>
                  <a:cubicBezTo>
                    <a:pt x="43200" y="25028"/>
                    <a:pt x="42383" y="28407"/>
                    <a:pt x="40819" y="31458"/>
                  </a:cubicBezTo>
                  <a:lnTo>
                    <a:pt x="21600" y="21600"/>
                  </a:lnTo>
                  <a:lnTo>
                    <a:pt x="2061" y="30809"/>
                  </a:lnTo>
                  <a:close/>
                </a:path>
              </a:pathLst>
            </a:custGeom>
            <a:noFill/>
            <a:ln w="28575">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7673" name="Arc 20"/>
            <p:cNvSpPr>
              <a:spLocks/>
            </p:cNvSpPr>
            <p:nvPr/>
          </p:nvSpPr>
          <p:spPr bwMode="auto">
            <a:xfrm flipH="1" flipV="1">
              <a:off x="3348" y="2818"/>
              <a:ext cx="480" cy="289"/>
            </a:xfrm>
            <a:custGeom>
              <a:avLst/>
              <a:gdLst>
                <a:gd name="T0" fmla="*/ 0 w 43200"/>
                <a:gd name="T1" fmla="*/ 0 h 31458"/>
                <a:gd name="T2" fmla="*/ 0 w 43200"/>
                <a:gd name="T3" fmla="*/ 0 h 31458"/>
                <a:gd name="T4" fmla="*/ 0 w 43200"/>
                <a:gd name="T5" fmla="*/ 0 h 31458"/>
                <a:gd name="T6" fmla="*/ 0 60000 65536"/>
                <a:gd name="T7" fmla="*/ 0 60000 65536"/>
                <a:gd name="T8" fmla="*/ 0 60000 65536"/>
                <a:gd name="T9" fmla="*/ 0 w 43200"/>
                <a:gd name="T10" fmla="*/ 0 h 31458"/>
                <a:gd name="T11" fmla="*/ 43200 w 43200"/>
                <a:gd name="T12" fmla="*/ 31458 h 31458"/>
              </a:gdLst>
              <a:ahLst/>
              <a:cxnLst>
                <a:cxn ang="T6">
                  <a:pos x="T0" y="T1"/>
                </a:cxn>
                <a:cxn ang="T7">
                  <a:pos x="T2" y="T3"/>
                </a:cxn>
                <a:cxn ang="T8">
                  <a:pos x="T4" y="T5"/>
                </a:cxn>
              </a:cxnLst>
              <a:rect l="T9" t="T10" r="T11" b="T12"/>
              <a:pathLst>
                <a:path w="43200" h="31458" fill="none" extrusionOk="0">
                  <a:moveTo>
                    <a:pt x="2061" y="30809"/>
                  </a:moveTo>
                  <a:cubicBezTo>
                    <a:pt x="703" y="27928"/>
                    <a:pt x="0" y="24784"/>
                    <a:pt x="0" y="21600"/>
                  </a:cubicBezTo>
                  <a:cubicBezTo>
                    <a:pt x="0" y="9670"/>
                    <a:pt x="9670" y="0"/>
                    <a:pt x="21600" y="0"/>
                  </a:cubicBezTo>
                  <a:cubicBezTo>
                    <a:pt x="33529" y="0"/>
                    <a:pt x="43200" y="9670"/>
                    <a:pt x="43200" y="21600"/>
                  </a:cubicBezTo>
                  <a:cubicBezTo>
                    <a:pt x="43200" y="25028"/>
                    <a:pt x="42383" y="28407"/>
                    <a:pt x="40819" y="31458"/>
                  </a:cubicBezTo>
                </a:path>
                <a:path w="43200" h="31458" stroke="0" extrusionOk="0">
                  <a:moveTo>
                    <a:pt x="2061" y="30809"/>
                  </a:moveTo>
                  <a:cubicBezTo>
                    <a:pt x="703" y="27928"/>
                    <a:pt x="0" y="24784"/>
                    <a:pt x="0" y="21600"/>
                  </a:cubicBezTo>
                  <a:cubicBezTo>
                    <a:pt x="0" y="9670"/>
                    <a:pt x="9670" y="0"/>
                    <a:pt x="21600" y="0"/>
                  </a:cubicBezTo>
                  <a:cubicBezTo>
                    <a:pt x="33529" y="0"/>
                    <a:pt x="43200" y="9670"/>
                    <a:pt x="43200" y="21600"/>
                  </a:cubicBezTo>
                  <a:cubicBezTo>
                    <a:pt x="43200" y="25028"/>
                    <a:pt x="42383" y="28407"/>
                    <a:pt x="40819" y="31458"/>
                  </a:cubicBezTo>
                  <a:lnTo>
                    <a:pt x="21600" y="21600"/>
                  </a:lnTo>
                  <a:lnTo>
                    <a:pt x="2061" y="30809"/>
                  </a:lnTo>
                  <a:close/>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rot="10800000" wrap="none" anchor="ctr"/>
            <a:lstStyle/>
            <a:p>
              <a:endParaRPr lang="zh-CN" altLang="en-US"/>
            </a:p>
          </p:txBody>
        </p:sp>
        <p:sp>
          <p:nvSpPr>
            <p:cNvPr id="27674" name="Line 21"/>
            <p:cNvSpPr>
              <a:spLocks noChangeShapeType="1"/>
            </p:cNvSpPr>
            <p:nvPr/>
          </p:nvSpPr>
          <p:spPr bwMode="auto">
            <a:xfrm flipH="1">
              <a:off x="2676" y="2738"/>
              <a:ext cx="480"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5" name="Rectangle 22"/>
            <p:cNvSpPr>
              <a:spLocks noChangeArrowheads="1"/>
            </p:cNvSpPr>
            <p:nvPr/>
          </p:nvSpPr>
          <p:spPr bwMode="auto">
            <a:xfrm>
              <a:off x="2798" y="2719"/>
              <a:ext cx="21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en-US" altLang="en-US" sz="2000">
                  <a:solidFill>
                    <a:srgbClr val="0000FF"/>
                  </a:solidFill>
                  <a:latin typeface="Arial" panose="020B0604020202020204" pitchFamily="34" charset="0"/>
                </a:rPr>
                <a:t>T</a:t>
              </a:r>
            </a:p>
          </p:txBody>
        </p:sp>
        <p:sp>
          <p:nvSpPr>
            <p:cNvPr id="27676" name="Rectangle 23"/>
            <p:cNvSpPr>
              <a:spLocks noChangeArrowheads="1"/>
            </p:cNvSpPr>
            <p:nvPr/>
          </p:nvSpPr>
          <p:spPr bwMode="auto">
            <a:xfrm>
              <a:off x="2740" y="2474"/>
              <a:ext cx="328"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en-US" altLang="en-US" sz="2000">
                  <a:solidFill>
                    <a:srgbClr val="0000FF"/>
                  </a:solidFill>
                  <a:latin typeface="Arial" panose="020B0604020202020204" pitchFamily="34" charset="0"/>
                </a:rPr>
                <a:t>NT</a:t>
              </a:r>
            </a:p>
          </p:txBody>
        </p:sp>
        <p:sp>
          <p:nvSpPr>
            <p:cNvPr id="27677" name="Line 24"/>
            <p:cNvSpPr>
              <a:spLocks noChangeShapeType="1"/>
            </p:cNvSpPr>
            <p:nvPr/>
          </p:nvSpPr>
          <p:spPr bwMode="auto">
            <a:xfrm>
              <a:off x="2676" y="2659"/>
              <a:ext cx="48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8" name="Line 25"/>
            <p:cNvSpPr>
              <a:spLocks noChangeShapeType="1"/>
            </p:cNvSpPr>
            <p:nvPr/>
          </p:nvSpPr>
          <p:spPr bwMode="auto">
            <a:xfrm flipH="1">
              <a:off x="2645" y="2155"/>
              <a:ext cx="480"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79" name="Rectangle 26"/>
            <p:cNvSpPr>
              <a:spLocks noChangeArrowheads="1"/>
            </p:cNvSpPr>
            <p:nvPr/>
          </p:nvSpPr>
          <p:spPr bwMode="auto">
            <a:xfrm>
              <a:off x="2767" y="2136"/>
              <a:ext cx="212"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en-US" altLang="en-US" sz="2000">
                  <a:solidFill>
                    <a:srgbClr val="0000FF"/>
                  </a:solidFill>
                  <a:latin typeface="Arial" panose="020B0604020202020204" pitchFamily="34" charset="0"/>
                </a:rPr>
                <a:t>T</a:t>
              </a:r>
            </a:p>
          </p:txBody>
        </p:sp>
        <p:sp>
          <p:nvSpPr>
            <p:cNvPr id="27680" name="Rectangle 27"/>
            <p:cNvSpPr>
              <a:spLocks noChangeArrowheads="1"/>
            </p:cNvSpPr>
            <p:nvPr/>
          </p:nvSpPr>
          <p:spPr bwMode="auto">
            <a:xfrm>
              <a:off x="2709" y="1890"/>
              <a:ext cx="328"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en-US" altLang="en-US" sz="2000">
                  <a:solidFill>
                    <a:srgbClr val="FF0000"/>
                  </a:solidFill>
                  <a:latin typeface="Arial" panose="020B0604020202020204" pitchFamily="34" charset="0"/>
                </a:rPr>
                <a:t>NT</a:t>
              </a:r>
            </a:p>
          </p:txBody>
        </p:sp>
        <p:sp>
          <p:nvSpPr>
            <p:cNvPr id="27681" name="Line 28"/>
            <p:cNvSpPr>
              <a:spLocks noChangeShapeType="1"/>
            </p:cNvSpPr>
            <p:nvPr/>
          </p:nvSpPr>
          <p:spPr bwMode="auto">
            <a:xfrm>
              <a:off x="2645" y="2076"/>
              <a:ext cx="48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82" name="Line 29"/>
            <p:cNvSpPr>
              <a:spLocks noChangeShapeType="1"/>
            </p:cNvSpPr>
            <p:nvPr/>
          </p:nvSpPr>
          <p:spPr bwMode="auto">
            <a:xfrm flipH="1" flipV="1">
              <a:off x="2290" y="2251"/>
              <a:ext cx="0" cy="317"/>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83" name="Line 30"/>
            <p:cNvSpPr>
              <a:spLocks noChangeShapeType="1"/>
            </p:cNvSpPr>
            <p:nvPr/>
          </p:nvSpPr>
          <p:spPr bwMode="auto">
            <a:xfrm rot="10800000">
              <a:off x="3560" y="2205"/>
              <a:ext cx="0" cy="363"/>
            </a:xfrm>
            <a:prstGeom prst="line">
              <a:avLst/>
            </a:prstGeom>
            <a:noFill/>
            <a:ln w="28575">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7684" name="Rectangle 31"/>
            <p:cNvSpPr>
              <a:spLocks noChangeArrowheads="1"/>
            </p:cNvSpPr>
            <p:nvPr/>
          </p:nvSpPr>
          <p:spPr bwMode="auto">
            <a:xfrm>
              <a:off x="3560" y="2296"/>
              <a:ext cx="328" cy="2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en-US" altLang="en-US" sz="2000">
                  <a:solidFill>
                    <a:srgbClr val="FF0000"/>
                  </a:solidFill>
                  <a:latin typeface="Arial" panose="020B0604020202020204" pitchFamily="34" charset="0"/>
                </a:rPr>
                <a:t>NT</a:t>
              </a:r>
            </a:p>
          </p:txBody>
        </p:sp>
      </p:grpSp>
    </p:spTree>
  </p:cSld>
  <p:clrMapOvr>
    <a:masterClrMapping/>
  </p:clrMapOvr>
  <p:transition spd="slow">
    <p:pull dir="ru"/>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7373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73730">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499"/>
                                          </p:stCondLst>
                                        </p:cTn>
                                        <p:tgtEl>
                                          <p:spTgt spid="73730">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73730">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73730">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7373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0" grpId="0" build="p" autoUpdateAnimBg="0"/>
    </p:bldLst>
  </p:timing>
</p:sld>
</file>

<file path=ppt/slides/slide8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2"/>
          <p:cNvSpPr>
            <a:spLocks noGrp="1" noRot="1" noChangeArrowheads="1"/>
          </p:cNvSpPr>
          <p:nvPr>
            <p:ph type="title"/>
          </p:nvPr>
        </p:nvSpPr>
        <p:spPr>
          <a:xfrm>
            <a:off x="1116013" y="0"/>
            <a:ext cx="7829550" cy="981075"/>
          </a:xfrm>
        </p:spPr>
        <p:txBody>
          <a:bodyPr/>
          <a:lstStyle/>
          <a:p>
            <a:pPr eaLnBrk="1" hangingPunct="1"/>
            <a:r>
              <a:rPr lang="en-US" altLang="zh-CN" sz="3600">
                <a:latin typeface="Arial"/>
              </a:rPr>
              <a:t>Memory Disambiguation:</a:t>
            </a:r>
            <a:br>
              <a:rPr lang="en-US" altLang="zh-CN" sz="3600"/>
            </a:br>
            <a:r>
              <a:rPr lang="en-US" altLang="zh-CN" sz="3600">
                <a:latin typeface="Arial"/>
              </a:rPr>
              <a:t>Sorting out RAW Hazards in memory</a:t>
            </a:r>
          </a:p>
        </p:txBody>
      </p:sp>
      <p:sp>
        <p:nvSpPr>
          <p:cNvPr id="86019" name="Rectangle 3"/>
          <p:cNvSpPr>
            <a:spLocks noChangeArrowheads="1"/>
          </p:cNvSpPr>
          <p:nvPr/>
        </p:nvSpPr>
        <p:spPr bwMode="auto">
          <a:xfrm>
            <a:off x="304800" y="1371600"/>
            <a:ext cx="8610600" cy="497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nSpc>
                <a:spcPct val="90000"/>
              </a:lnSpc>
              <a:spcBef>
                <a:spcPct val="50000"/>
              </a:spcBef>
              <a:buClrTx/>
              <a:buSzPct val="100000"/>
              <a:buFontTx/>
              <a:buChar char="•"/>
            </a:pPr>
            <a:r>
              <a:rPr lang="en-US" altLang="zh-CN" sz="2400" b="1">
                <a:latin typeface="Arial" panose="030F0702030302020204" pitchFamily="66" charset="0"/>
              </a:rPr>
              <a:t>Question: Given a load that follows a store in program order, are the two related?</a:t>
            </a:r>
          </a:p>
          <a:p>
            <a:pPr lvl="1">
              <a:lnSpc>
                <a:spcPct val="90000"/>
              </a:lnSpc>
              <a:spcBef>
                <a:spcPct val="50000"/>
              </a:spcBef>
              <a:buClrTx/>
              <a:buSzPct val="100000"/>
              <a:buFontTx/>
              <a:buChar char="–"/>
            </a:pPr>
            <a:r>
              <a:rPr lang="en-US" altLang="zh-CN" sz="2000" b="1">
                <a:latin typeface="Arial" panose="030F0702030302020204" pitchFamily="66" charset="0"/>
              </a:rPr>
              <a:t>(Alternatively: is there a RAW hazard between the store and the load)?</a:t>
            </a:r>
            <a:br>
              <a:rPr lang="en-US" altLang="zh-CN" sz="2000" b="1">
                <a:latin typeface="Comic Sans MS" panose="030F0702030302020204" pitchFamily="66" charset="0"/>
              </a:rPr>
            </a:br>
            <a:r>
              <a:rPr lang="en-US" altLang="zh-CN" sz="1800" b="1">
                <a:latin typeface="Arial" panose="030F0702030302020204" pitchFamily="66" charset="0"/>
              </a:rPr>
              <a:t>	</a:t>
            </a:r>
            <a:r>
              <a:rPr lang="en-US" altLang="zh-CN" sz="1800" b="1">
                <a:solidFill>
                  <a:srgbClr val="0000FF"/>
                </a:solidFill>
                <a:latin typeface="Arial" panose="030F0702030302020204" pitchFamily="66" charset="0"/>
              </a:rPr>
              <a:t>Eg:	ST	0(R2),   R5</a:t>
            </a:r>
            <a:br>
              <a:rPr lang="en-US" altLang="zh-CN" sz="1800" b="1">
                <a:solidFill>
                  <a:srgbClr val="0000FF"/>
                </a:solidFill>
                <a:latin typeface="Comic Sans MS" panose="030F0702030302020204" pitchFamily="66" charset="0"/>
              </a:rPr>
            </a:br>
            <a:r>
              <a:rPr lang="en-US" altLang="zh-CN" sz="1800" b="1">
                <a:solidFill>
                  <a:srgbClr val="0000FF"/>
                </a:solidFill>
                <a:latin typeface="Arial" panose="030F0702030302020204" pitchFamily="66" charset="0"/>
              </a:rPr>
              <a:t>	   	LD	R6,      0(R3)</a:t>
            </a:r>
          </a:p>
          <a:p>
            <a:pPr>
              <a:lnSpc>
                <a:spcPct val="90000"/>
              </a:lnSpc>
              <a:spcBef>
                <a:spcPct val="50000"/>
              </a:spcBef>
              <a:buClrTx/>
              <a:buSzPct val="100000"/>
              <a:buFontTx/>
              <a:buChar char="•"/>
            </a:pPr>
            <a:r>
              <a:rPr lang="en-US" altLang="zh-CN" sz="2400" b="1">
                <a:latin typeface="Arial" panose="030F0702030302020204" pitchFamily="66" charset="0"/>
              </a:rPr>
              <a:t>Can we go ahead and start the load early?  </a:t>
            </a:r>
          </a:p>
          <a:p>
            <a:pPr lvl="1">
              <a:lnSpc>
                <a:spcPct val="90000"/>
              </a:lnSpc>
              <a:spcBef>
                <a:spcPct val="50000"/>
              </a:spcBef>
              <a:buClrTx/>
              <a:buSzPct val="100000"/>
              <a:buFontTx/>
              <a:buChar char="–"/>
            </a:pPr>
            <a:r>
              <a:rPr lang="en-US" altLang="zh-CN" sz="2400">
                <a:latin typeface="Arial" panose="030F0702030302020204" pitchFamily="66" charset="0"/>
              </a:rPr>
              <a:t>Store address could be delayed for a long time by some calculation that leads to R2 (divide?).  </a:t>
            </a:r>
          </a:p>
          <a:p>
            <a:pPr lvl="1">
              <a:lnSpc>
                <a:spcPct val="90000"/>
              </a:lnSpc>
              <a:spcBef>
                <a:spcPct val="50000"/>
              </a:spcBef>
              <a:buClrTx/>
              <a:buSzPct val="100000"/>
              <a:buFontTx/>
              <a:buChar char="–"/>
            </a:pPr>
            <a:r>
              <a:rPr lang="en-US" altLang="zh-CN" sz="2400">
                <a:latin typeface="Arial" panose="030F0702030302020204" pitchFamily="66" charset="0"/>
              </a:rPr>
              <a:t>We might want to issue/begin execution of both operations in same cycle.</a:t>
            </a:r>
          </a:p>
          <a:p>
            <a:pPr lvl="1">
              <a:lnSpc>
                <a:spcPct val="90000"/>
              </a:lnSpc>
              <a:spcBef>
                <a:spcPct val="50000"/>
              </a:spcBef>
              <a:buClrTx/>
              <a:buSzPct val="100000"/>
              <a:buFontTx/>
              <a:buChar char="–"/>
            </a:pPr>
            <a:r>
              <a:rPr lang="en-US" altLang="zh-CN" sz="2400">
                <a:solidFill>
                  <a:srgbClr val="FF3300"/>
                </a:solidFill>
                <a:latin typeface="Arial" panose="030F0702030302020204" pitchFamily="66" charset="0"/>
              </a:rPr>
              <a:t>Today: Answer is that we are not allowed to start load until we know that address 0(R2) </a:t>
            </a:r>
            <a:r>
              <a:rPr lang="en-US" altLang="zh-CN" sz="2400">
                <a:solidFill>
                  <a:srgbClr val="FF3300"/>
                </a:solidFill>
                <a:latin typeface="Arial" panose="030F0702030302020204" pitchFamily="66" charset="0"/>
                <a:sym typeface="Symbol" panose="05050102010706020507" pitchFamily="18" charset="2"/>
              </a:rPr>
              <a:t> 0(R3)</a:t>
            </a:r>
          </a:p>
        </p:txBody>
      </p:sp>
    </p:spTree>
    <p:extLst>
      <p:ext uri="{BB962C8B-B14F-4D97-AF65-F5344CB8AC3E}">
        <p14:creationId xmlns:p14="http://schemas.microsoft.com/office/powerpoint/2010/main" val="3105445419"/>
      </p:ext>
    </p:extLst>
  </p:cSld>
  <p:clrMapOvr>
    <a:masterClrMapping/>
  </p:clrMapOvr>
  <p:transition spd="slow">
    <p:pull dir="ru"/>
  </p:transition>
</p:sld>
</file>

<file path=ppt/slides/slide8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7042" name="Rectangle 2"/>
          <p:cNvSpPr>
            <a:spLocks noGrp="1" noRot="1" noChangeArrowheads="1"/>
          </p:cNvSpPr>
          <p:nvPr>
            <p:ph type="title"/>
          </p:nvPr>
        </p:nvSpPr>
        <p:spPr>
          <a:xfrm>
            <a:off x="1403350" y="0"/>
            <a:ext cx="6750050" cy="1143000"/>
          </a:xfrm>
        </p:spPr>
        <p:txBody>
          <a:bodyPr/>
          <a:lstStyle/>
          <a:p>
            <a:pPr eaLnBrk="1" hangingPunct="1"/>
            <a:r>
              <a:rPr lang="en-US" altLang="zh-CN" sz="3600">
                <a:latin typeface="Arial"/>
              </a:rPr>
              <a:t>Hardware Support for Memory Disambiguation</a:t>
            </a:r>
          </a:p>
        </p:txBody>
      </p:sp>
      <p:sp>
        <p:nvSpPr>
          <p:cNvPr id="87043" name="Rectangle 3"/>
          <p:cNvSpPr>
            <a:spLocks noGrp="1" noRot="1" noChangeArrowheads="1"/>
          </p:cNvSpPr>
          <p:nvPr>
            <p:ph idx="1"/>
          </p:nvPr>
        </p:nvSpPr>
        <p:spPr>
          <a:xfrm>
            <a:off x="457200" y="1371600"/>
            <a:ext cx="8382000" cy="4876800"/>
          </a:xfrm>
        </p:spPr>
        <p:txBody>
          <a:bodyPr/>
          <a:lstStyle/>
          <a:p>
            <a:pPr eaLnBrk="1" hangingPunct="1"/>
            <a:r>
              <a:rPr lang="en-US" altLang="zh-CN" sz="2800">
                <a:latin typeface="Arial" panose="030F0702030302020204" pitchFamily="66" charset="0"/>
              </a:rPr>
              <a:t>Need buffer </a:t>
            </a:r>
            <a:r>
              <a:rPr lang="en-US" altLang="zh-CN" sz="2800">
                <a:solidFill>
                  <a:srgbClr val="FF0000"/>
                </a:solidFill>
                <a:latin typeface="Arial" panose="030F0702030302020204" pitchFamily="66" charset="0"/>
              </a:rPr>
              <a:t>to keep track of all outstanding stores to memory</a:t>
            </a:r>
            <a:r>
              <a:rPr lang="en-US" altLang="zh-CN" sz="2800">
                <a:latin typeface="Arial" panose="030F0702030302020204" pitchFamily="66" charset="0"/>
              </a:rPr>
              <a:t>, in program order.</a:t>
            </a:r>
          </a:p>
          <a:p>
            <a:pPr lvl="1" eaLnBrk="1" hangingPunct="1"/>
            <a:r>
              <a:rPr lang="en-US" altLang="zh-CN" sz="2400">
                <a:latin typeface="Arial" panose="030F0702030302020204" pitchFamily="66" charset="0"/>
              </a:rPr>
              <a:t>Keep track of address (when becomes available) and value (when becomes available)</a:t>
            </a:r>
          </a:p>
          <a:p>
            <a:pPr lvl="1" eaLnBrk="1" hangingPunct="1"/>
            <a:r>
              <a:rPr lang="en-US" altLang="zh-CN" sz="2400">
                <a:latin typeface="Arial" panose="030F0702030302020204" pitchFamily="66" charset="0"/>
              </a:rPr>
              <a:t>FIFO ordering: will retire stores from this buffer in program order</a:t>
            </a:r>
          </a:p>
          <a:p>
            <a:pPr eaLnBrk="1" hangingPunct="1"/>
            <a:r>
              <a:rPr lang="en-US" altLang="zh-CN" sz="2800">
                <a:latin typeface="Arial" panose="030F0702030302020204" pitchFamily="66" charset="0"/>
              </a:rPr>
              <a:t>When issuing a load, record current head of store queue (know which stores are ahead of you).</a:t>
            </a:r>
          </a:p>
        </p:txBody>
      </p:sp>
    </p:spTree>
    <p:extLst>
      <p:ext uri="{BB962C8B-B14F-4D97-AF65-F5344CB8AC3E}">
        <p14:creationId xmlns:p14="http://schemas.microsoft.com/office/powerpoint/2010/main" val="2384545521"/>
      </p:ext>
    </p:extLst>
  </p:cSld>
  <p:clrMapOvr>
    <a:masterClrMapping/>
  </p:clrMapOvr>
  <p:transition spd="slow">
    <p:pull dir="ru"/>
  </p:transition>
</p:sld>
</file>

<file path=ppt/slides/slide8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Rectangle 2"/>
          <p:cNvSpPr>
            <a:spLocks noGrp="1" noRot="1" noChangeArrowheads="1"/>
          </p:cNvSpPr>
          <p:nvPr>
            <p:ph type="title"/>
          </p:nvPr>
        </p:nvSpPr>
        <p:spPr>
          <a:xfrm>
            <a:off x="1187450" y="0"/>
            <a:ext cx="7758113" cy="1196975"/>
          </a:xfrm>
        </p:spPr>
        <p:txBody>
          <a:bodyPr/>
          <a:lstStyle/>
          <a:p>
            <a:pPr eaLnBrk="1" hangingPunct="1"/>
            <a:r>
              <a:rPr lang="en-US" altLang="zh-CN" sz="3600">
                <a:latin typeface="Arial"/>
              </a:rPr>
              <a:t>Hardware Support for Memory Disambiguation(2)</a:t>
            </a:r>
          </a:p>
        </p:txBody>
      </p:sp>
      <p:sp>
        <p:nvSpPr>
          <p:cNvPr id="88067" name="Rectangle 3"/>
          <p:cNvSpPr>
            <a:spLocks noGrp="1" noRot="1" noChangeArrowheads="1"/>
          </p:cNvSpPr>
          <p:nvPr>
            <p:ph idx="1"/>
          </p:nvPr>
        </p:nvSpPr>
        <p:spPr/>
        <p:txBody>
          <a:bodyPr/>
          <a:lstStyle/>
          <a:p>
            <a:pPr eaLnBrk="1" hangingPunct="1"/>
            <a:r>
              <a:rPr lang="en-US" altLang="zh-CN" sz="2800">
                <a:solidFill>
                  <a:srgbClr val="0000FF"/>
                </a:solidFill>
                <a:latin typeface="Arial" panose="030F0702030302020204" pitchFamily="66" charset="0"/>
              </a:rPr>
              <a:t>When have address for load, check store queue:</a:t>
            </a:r>
          </a:p>
          <a:p>
            <a:pPr lvl="1" eaLnBrk="1" hangingPunct="1"/>
            <a:r>
              <a:rPr lang="en-US" altLang="zh-CN" sz="2400">
                <a:latin typeface="Arial" panose="030F0702030302020204" pitchFamily="66" charset="0"/>
              </a:rPr>
              <a:t>If </a:t>
            </a:r>
            <a:r>
              <a:rPr lang="en-US" altLang="zh-CN" sz="2400" i="1">
                <a:solidFill>
                  <a:srgbClr val="FF0000"/>
                </a:solidFill>
                <a:latin typeface="Arial" panose="030F0702030302020204" pitchFamily="66" charset="0"/>
              </a:rPr>
              <a:t>any</a:t>
            </a:r>
            <a:r>
              <a:rPr lang="en-US" altLang="zh-CN" sz="2400">
                <a:latin typeface="Arial" panose="030F0702030302020204" pitchFamily="66" charset="0"/>
              </a:rPr>
              <a:t> store prior to load is waiting for its address, stall load. </a:t>
            </a:r>
          </a:p>
          <a:p>
            <a:pPr lvl="1" eaLnBrk="1" hangingPunct="1"/>
            <a:r>
              <a:rPr lang="en-US" altLang="zh-CN" sz="2400">
                <a:latin typeface="Arial" panose="030F0702030302020204" pitchFamily="66" charset="0"/>
              </a:rPr>
              <a:t>If load address matches earlier store address (associative lookup), then we have a </a:t>
            </a:r>
            <a:r>
              <a:rPr lang="en-US" altLang="zh-CN" sz="2400" i="1">
                <a:solidFill>
                  <a:srgbClr val="FF0000"/>
                </a:solidFill>
                <a:latin typeface="Arial" panose="030F0702030302020204" pitchFamily="66" charset="0"/>
              </a:rPr>
              <a:t>memory-induced RAW hazard</a:t>
            </a:r>
            <a:r>
              <a:rPr lang="en-US" altLang="zh-CN" sz="2400">
                <a:solidFill>
                  <a:srgbClr val="FF0000"/>
                </a:solidFill>
                <a:latin typeface="Arial" panose="030F0702030302020204" pitchFamily="66" charset="0"/>
              </a:rPr>
              <a:t>:</a:t>
            </a:r>
          </a:p>
          <a:p>
            <a:pPr lvl="2" eaLnBrk="1" hangingPunct="1"/>
            <a:r>
              <a:rPr lang="en-US" altLang="zh-CN" sz="2000">
                <a:latin typeface="Arial" panose="030F0702030302020204" pitchFamily="66" charset="0"/>
              </a:rPr>
              <a:t>store value available </a:t>
            </a:r>
            <a:r>
              <a:rPr lang="en-US" altLang="zh-CN" sz="2000">
                <a:latin typeface="Arial" panose="030F0702030302020204" pitchFamily="66" charset="0"/>
                <a:sym typeface="Symbol" panose="05050102010706020507" pitchFamily="18" charset="2"/>
              </a:rPr>
              <a:t> </a:t>
            </a:r>
            <a:r>
              <a:rPr lang="en-US" altLang="zh-CN" sz="2000">
                <a:latin typeface="Arial" panose="030F0702030302020204" pitchFamily="66" charset="0"/>
              </a:rPr>
              <a:t>return value</a:t>
            </a:r>
          </a:p>
          <a:p>
            <a:pPr lvl="2" eaLnBrk="1" hangingPunct="1"/>
            <a:r>
              <a:rPr lang="en-US" altLang="zh-CN" sz="2000">
                <a:latin typeface="Arial" panose="030F0702030302020204" pitchFamily="66" charset="0"/>
              </a:rPr>
              <a:t>store value not available </a:t>
            </a:r>
            <a:r>
              <a:rPr lang="en-US" altLang="zh-CN" sz="2000">
                <a:latin typeface="Arial" panose="030F0702030302020204" pitchFamily="66" charset="0"/>
                <a:sym typeface="Symbol" panose="05050102010706020507" pitchFamily="18" charset="2"/>
              </a:rPr>
              <a:t> return ROB number of source </a:t>
            </a:r>
            <a:endParaRPr lang="en-US" altLang="zh-CN" sz="2000">
              <a:latin typeface="Comic Sans MS" panose="030F0702030302020204" pitchFamily="66" charset="0"/>
            </a:endParaRPr>
          </a:p>
          <a:p>
            <a:pPr lvl="1" eaLnBrk="1" hangingPunct="1"/>
            <a:r>
              <a:rPr lang="en-US" altLang="zh-CN" sz="2400">
                <a:latin typeface="Arial" panose="030F0702030302020204" pitchFamily="66" charset="0"/>
              </a:rPr>
              <a:t>Otherwise, send out request to memory</a:t>
            </a:r>
          </a:p>
          <a:p>
            <a:pPr eaLnBrk="1" hangingPunct="1"/>
            <a:r>
              <a:rPr lang="en-US" altLang="zh-CN" sz="2800">
                <a:latin typeface="Arial" panose="030F0702030302020204" pitchFamily="66" charset="0"/>
              </a:rPr>
              <a:t>Actual stores commit in order, so no worry about WAR/WAW hazards through memory.</a:t>
            </a:r>
            <a:endParaRPr lang="en-US" altLang="zh-CN"/>
          </a:p>
        </p:txBody>
      </p:sp>
    </p:spTree>
    <p:extLst>
      <p:ext uri="{BB962C8B-B14F-4D97-AF65-F5344CB8AC3E}">
        <p14:creationId xmlns:p14="http://schemas.microsoft.com/office/powerpoint/2010/main" val="868851593"/>
      </p:ext>
    </p:extLst>
  </p:cSld>
  <p:clrMapOvr>
    <a:masterClrMapping/>
  </p:clrMapOvr>
  <p:transition spd="slow">
    <p:pull dir="ru"/>
  </p:transition>
</p:sld>
</file>

<file path=ppt/slides/slide8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9090" name="Rectangle 26"/>
          <p:cNvSpPr>
            <a:spLocks noGrp="1" noRot="1" noChangeArrowheads="1"/>
          </p:cNvSpPr>
          <p:nvPr>
            <p:ph type="title"/>
          </p:nvPr>
        </p:nvSpPr>
        <p:spPr>
          <a:xfrm>
            <a:off x="1258888" y="0"/>
            <a:ext cx="7142162" cy="762000"/>
          </a:xfrm>
          <a:noFill/>
        </p:spPr>
        <p:txBody>
          <a:bodyPr lIns="90487" tIns="44450" rIns="90487" bIns="44450"/>
          <a:lstStyle/>
          <a:p>
            <a:pPr eaLnBrk="1" hangingPunct="1"/>
            <a:r>
              <a:rPr lang="en-US" altLang="zh-CN">
                <a:latin typeface="Arial"/>
              </a:rPr>
              <a:t>Memory Disambiguation:</a:t>
            </a:r>
          </a:p>
        </p:txBody>
      </p:sp>
      <p:sp>
        <p:nvSpPr>
          <p:cNvPr id="89091" name="Rectangle 2"/>
          <p:cNvSpPr>
            <a:spLocks noChangeArrowheads="1"/>
          </p:cNvSpPr>
          <p:nvPr/>
        </p:nvSpPr>
        <p:spPr bwMode="auto">
          <a:xfrm>
            <a:off x="3505200" y="990600"/>
            <a:ext cx="3810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89092" name="Rectangle 3"/>
          <p:cNvSpPr>
            <a:spLocks noChangeArrowheads="1"/>
          </p:cNvSpPr>
          <p:nvPr/>
        </p:nvSpPr>
        <p:spPr bwMode="auto">
          <a:xfrm>
            <a:off x="3505200" y="1295400"/>
            <a:ext cx="3810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89093" name="Rectangle 4"/>
          <p:cNvSpPr>
            <a:spLocks noChangeArrowheads="1"/>
          </p:cNvSpPr>
          <p:nvPr/>
        </p:nvSpPr>
        <p:spPr bwMode="auto">
          <a:xfrm>
            <a:off x="3886200" y="990600"/>
            <a:ext cx="9906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89094" name="Rectangle 5"/>
          <p:cNvSpPr>
            <a:spLocks noChangeArrowheads="1"/>
          </p:cNvSpPr>
          <p:nvPr/>
        </p:nvSpPr>
        <p:spPr bwMode="auto">
          <a:xfrm>
            <a:off x="3886200" y="1295400"/>
            <a:ext cx="9906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89095" name="Rectangle 6"/>
          <p:cNvSpPr>
            <a:spLocks noChangeArrowheads="1"/>
          </p:cNvSpPr>
          <p:nvPr/>
        </p:nvSpPr>
        <p:spPr bwMode="auto">
          <a:xfrm>
            <a:off x="4876800" y="990600"/>
            <a:ext cx="21336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800" b="1">
              <a:latin typeface="Courier New" panose="02070309020205020404" pitchFamily="49" charset="0"/>
            </a:endParaRPr>
          </a:p>
        </p:txBody>
      </p:sp>
      <p:sp>
        <p:nvSpPr>
          <p:cNvPr id="89096" name="Rectangle 7"/>
          <p:cNvSpPr>
            <a:spLocks noChangeArrowheads="1"/>
          </p:cNvSpPr>
          <p:nvPr/>
        </p:nvSpPr>
        <p:spPr bwMode="auto">
          <a:xfrm>
            <a:off x="4876800" y="1295400"/>
            <a:ext cx="21336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800" b="1">
              <a:latin typeface="Courier New" panose="02070309020205020404" pitchFamily="49" charset="0"/>
            </a:endParaRPr>
          </a:p>
        </p:txBody>
      </p:sp>
      <p:sp>
        <p:nvSpPr>
          <p:cNvPr id="89097" name="Rectangle 8"/>
          <p:cNvSpPr>
            <a:spLocks noChangeArrowheads="1"/>
          </p:cNvSpPr>
          <p:nvPr/>
        </p:nvSpPr>
        <p:spPr bwMode="auto">
          <a:xfrm>
            <a:off x="7010400" y="990600"/>
            <a:ext cx="3810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89098" name="Rectangle 9"/>
          <p:cNvSpPr>
            <a:spLocks noChangeArrowheads="1"/>
          </p:cNvSpPr>
          <p:nvPr/>
        </p:nvSpPr>
        <p:spPr bwMode="auto">
          <a:xfrm>
            <a:off x="7010400" y="1295400"/>
            <a:ext cx="3810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89099" name="Rectangle 10"/>
          <p:cNvSpPr>
            <a:spLocks noChangeArrowheads="1"/>
          </p:cNvSpPr>
          <p:nvPr/>
        </p:nvSpPr>
        <p:spPr bwMode="auto">
          <a:xfrm>
            <a:off x="3505200" y="1600200"/>
            <a:ext cx="3810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89100" name="Rectangle 11"/>
          <p:cNvSpPr>
            <a:spLocks noChangeArrowheads="1"/>
          </p:cNvSpPr>
          <p:nvPr/>
        </p:nvSpPr>
        <p:spPr bwMode="auto">
          <a:xfrm>
            <a:off x="3886200" y="1600200"/>
            <a:ext cx="9906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89101" name="Rectangle 12"/>
          <p:cNvSpPr>
            <a:spLocks noChangeArrowheads="1"/>
          </p:cNvSpPr>
          <p:nvPr/>
        </p:nvSpPr>
        <p:spPr bwMode="auto">
          <a:xfrm>
            <a:off x="4876800" y="1600200"/>
            <a:ext cx="21336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800" b="1">
              <a:latin typeface="Courier New" panose="02070309020205020404" pitchFamily="49" charset="0"/>
            </a:endParaRPr>
          </a:p>
        </p:txBody>
      </p:sp>
      <p:sp>
        <p:nvSpPr>
          <p:cNvPr id="89102" name="Rectangle 13"/>
          <p:cNvSpPr>
            <a:spLocks noChangeArrowheads="1"/>
          </p:cNvSpPr>
          <p:nvPr/>
        </p:nvSpPr>
        <p:spPr bwMode="auto">
          <a:xfrm>
            <a:off x="7010400" y="1600200"/>
            <a:ext cx="3810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89103" name="Rectangle 14"/>
          <p:cNvSpPr>
            <a:spLocks noChangeArrowheads="1"/>
          </p:cNvSpPr>
          <p:nvPr/>
        </p:nvSpPr>
        <p:spPr bwMode="auto">
          <a:xfrm>
            <a:off x="3505200" y="1905000"/>
            <a:ext cx="3810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F4</a:t>
            </a:r>
          </a:p>
        </p:txBody>
      </p:sp>
      <p:sp>
        <p:nvSpPr>
          <p:cNvPr id="89104" name="Rectangle 15"/>
          <p:cNvSpPr>
            <a:spLocks noChangeArrowheads="1"/>
          </p:cNvSpPr>
          <p:nvPr/>
        </p:nvSpPr>
        <p:spPr bwMode="auto">
          <a:xfrm>
            <a:off x="3886200" y="1905000"/>
            <a:ext cx="9906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89105" name="Rectangle 16"/>
          <p:cNvSpPr>
            <a:spLocks noChangeArrowheads="1"/>
          </p:cNvSpPr>
          <p:nvPr/>
        </p:nvSpPr>
        <p:spPr bwMode="auto">
          <a:xfrm>
            <a:off x="4876800" y="1905000"/>
            <a:ext cx="21336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70309020205020404" pitchFamily="49" charset="0"/>
              </a:rPr>
              <a:t>LD F4, 10(R3)</a:t>
            </a:r>
          </a:p>
        </p:txBody>
      </p:sp>
      <p:sp>
        <p:nvSpPr>
          <p:cNvPr id="89106" name="Rectangle 17"/>
          <p:cNvSpPr>
            <a:spLocks noChangeArrowheads="1"/>
          </p:cNvSpPr>
          <p:nvPr/>
        </p:nvSpPr>
        <p:spPr bwMode="auto">
          <a:xfrm>
            <a:off x="7010400" y="1905000"/>
            <a:ext cx="3810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N</a:t>
            </a:r>
          </a:p>
        </p:txBody>
      </p:sp>
      <p:grpSp>
        <p:nvGrpSpPr>
          <p:cNvPr id="89107" name="Group 18"/>
          <p:cNvGrpSpPr>
            <a:grpSpLocks/>
          </p:cNvGrpSpPr>
          <p:nvPr/>
        </p:nvGrpSpPr>
        <p:grpSpPr bwMode="auto">
          <a:xfrm>
            <a:off x="3505200" y="4800600"/>
            <a:ext cx="2514600" cy="406400"/>
            <a:chOff x="2064" y="2928"/>
            <a:chExt cx="1584" cy="256"/>
          </a:xfrm>
        </p:grpSpPr>
        <p:sp>
          <p:nvSpPr>
            <p:cNvPr id="89182" name="Rectangle 19"/>
            <p:cNvSpPr>
              <a:spLocks noChangeArrowheads="1"/>
            </p:cNvSpPr>
            <p:nvPr/>
          </p:nvSpPr>
          <p:spPr bwMode="auto">
            <a:xfrm>
              <a:off x="2064" y="2928"/>
              <a:ext cx="1584"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800" b="1">
                <a:latin typeface="Courier New" panose="02070309020205020404" pitchFamily="49" charset="0"/>
              </a:endParaRPr>
            </a:p>
          </p:txBody>
        </p:sp>
        <p:sp>
          <p:nvSpPr>
            <p:cNvPr id="89183" name="Rectangle 20"/>
            <p:cNvSpPr>
              <a:spLocks noChangeArrowheads="1"/>
            </p:cNvSpPr>
            <p:nvPr/>
          </p:nvSpPr>
          <p:spPr bwMode="auto">
            <a:xfrm>
              <a:off x="2064" y="3056"/>
              <a:ext cx="1584"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89184" name="Rectangle 21"/>
            <p:cNvSpPr>
              <a:spLocks noChangeArrowheads="1"/>
            </p:cNvSpPr>
            <p:nvPr/>
          </p:nvSpPr>
          <p:spPr bwMode="auto">
            <a:xfrm>
              <a:off x="2283" y="2928"/>
              <a:ext cx="425" cy="256"/>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sp>
        <p:nvSpPr>
          <p:cNvPr id="89108" name="Rectangle 22"/>
          <p:cNvSpPr>
            <a:spLocks noChangeArrowheads="1"/>
          </p:cNvSpPr>
          <p:nvPr/>
        </p:nvSpPr>
        <p:spPr bwMode="auto">
          <a:xfrm>
            <a:off x="304800" y="4648200"/>
            <a:ext cx="2590800" cy="2032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1800" b="1">
              <a:latin typeface="Courier New" panose="02070309020205020404" pitchFamily="49" charset="0"/>
            </a:endParaRPr>
          </a:p>
        </p:txBody>
      </p:sp>
      <p:sp>
        <p:nvSpPr>
          <p:cNvPr id="89109" name="Rectangle 23"/>
          <p:cNvSpPr>
            <a:spLocks noChangeArrowheads="1"/>
          </p:cNvSpPr>
          <p:nvPr/>
        </p:nvSpPr>
        <p:spPr bwMode="auto">
          <a:xfrm>
            <a:off x="304800" y="4851400"/>
            <a:ext cx="2590800" cy="2032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89110" name="Rectangle 24"/>
          <p:cNvSpPr>
            <a:spLocks noChangeArrowheads="1"/>
          </p:cNvSpPr>
          <p:nvPr/>
        </p:nvSpPr>
        <p:spPr bwMode="auto">
          <a:xfrm>
            <a:off x="304800" y="5054600"/>
            <a:ext cx="2590800" cy="2032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89111" name="Rectangle 25"/>
          <p:cNvSpPr>
            <a:spLocks noChangeArrowheads="1"/>
          </p:cNvSpPr>
          <p:nvPr/>
        </p:nvSpPr>
        <p:spPr bwMode="auto">
          <a:xfrm>
            <a:off x="661988" y="4648200"/>
            <a:ext cx="633412" cy="609600"/>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89112" name="Line 27"/>
          <p:cNvSpPr>
            <a:spLocks noChangeShapeType="1"/>
          </p:cNvSpPr>
          <p:nvPr/>
        </p:nvSpPr>
        <p:spPr bwMode="auto">
          <a:xfrm>
            <a:off x="304800" y="6477000"/>
            <a:ext cx="8534400" cy="0"/>
          </a:xfrm>
          <a:prstGeom prst="line">
            <a:avLst/>
          </a:prstGeom>
          <a:noFill/>
          <a:ln w="76200">
            <a:solidFill>
              <a:schemeClr val="hlink"/>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13" name="Text Box 28"/>
          <p:cNvSpPr txBox="1">
            <a:spLocks noChangeArrowheads="1"/>
          </p:cNvSpPr>
          <p:nvPr/>
        </p:nvSpPr>
        <p:spPr bwMode="auto">
          <a:xfrm>
            <a:off x="6526213" y="3743325"/>
            <a:ext cx="1049337"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To</a:t>
            </a:r>
          </a:p>
          <a:p>
            <a:pPr algn="ctr">
              <a:lnSpc>
                <a:spcPct val="70000"/>
              </a:lnSpc>
              <a:spcBef>
                <a:spcPct val="0"/>
              </a:spcBef>
              <a:buClrTx/>
              <a:buSzTx/>
              <a:buFontTx/>
              <a:buNone/>
            </a:pPr>
            <a:r>
              <a:rPr lang="en-US" altLang="zh-CN" sz="1800" b="1">
                <a:latin typeface="Arial" panose="030F0702030302020204" pitchFamily="66" charset="0"/>
              </a:rPr>
              <a:t>Memory</a:t>
            </a:r>
          </a:p>
        </p:txBody>
      </p:sp>
      <p:sp>
        <p:nvSpPr>
          <p:cNvPr id="89114" name="Rectangle 29"/>
          <p:cNvSpPr>
            <a:spLocks noChangeArrowheads="1"/>
          </p:cNvSpPr>
          <p:nvPr/>
        </p:nvSpPr>
        <p:spPr bwMode="auto">
          <a:xfrm>
            <a:off x="1181100" y="5791200"/>
            <a:ext cx="1066800" cy="304800"/>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FP adders</a:t>
            </a:r>
          </a:p>
        </p:txBody>
      </p:sp>
      <p:sp>
        <p:nvSpPr>
          <p:cNvPr id="89115" name="Rectangle 30"/>
          <p:cNvSpPr>
            <a:spLocks noChangeArrowheads="1"/>
          </p:cNvSpPr>
          <p:nvPr/>
        </p:nvSpPr>
        <p:spPr bwMode="auto">
          <a:xfrm>
            <a:off x="4252913" y="5791200"/>
            <a:ext cx="1447800" cy="304800"/>
          </a:xfrm>
          <a:prstGeom prst="rect">
            <a:avLst/>
          </a:prstGeom>
          <a:solidFill>
            <a:schemeClr val="accent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FP multipliers</a:t>
            </a:r>
          </a:p>
        </p:txBody>
      </p:sp>
      <p:sp>
        <p:nvSpPr>
          <p:cNvPr id="89116" name="Line 31"/>
          <p:cNvSpPr>
            <a:spLocks noChangeShapeType="1"/>
          </p:cNvSpPr>
          <p:nvPr/>
        </p:nvSpPr>
        <p:spPr bwMode="auto">
          <a:xfrm>
            <a:off x="1357313" y="52578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17" name="Line 32"/>
          <p:cNvSpPr>
            <a:spLocks noChangeShapeType="1"/>
          </p:cNvSpPr>
          <p:nvPr/>
        </p:nvSpPr>
        <p:spPr bwMode="auto">
          <a:xfrm>
            <a:off x="2043113" y="5257800"/>
            <a:ext cx="0" cy="5334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18" name="Line 33"/>
          <p:cNvSpPr>
            <a:spLocks noChangeShapeType="1"/>
          </p:cNvSpPr>
          <p:nvPr/>
        </p:nvSpPr>
        <p:spPr bwMode="auto">
          <a:xfrm>
            <a:off x="4481513" y="5181600"/>
            <a:ext cx="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19" name="Line 34"/>
          <p:cNvSpPr>
            <a:spLocks noChangeShapeType="1"/>
          </p:cNvSpPr>
          <p:nvPr/>
        </p:nvSpPr>
        <p:spPr bwMode="auto">
          <a:xfrm>
            <a:off x="5395913" y="5181600"/>
            <a:ext cx="0" cy="60960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20" name="Text Box 35"/>
          <p:cNvSpPr txBox="1">
            <a:spLocks noChangeArrowheads="1"/>
          </p:cNvSpPr>
          <p:nvPr/>
        </p:nvSpPr>
        <p:spPr bwMode="auto">
          <a:xfrm>
            <a:off x="2655888" y="5284788"/>
            <a:ext cx="15557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Reservation </a:t>
            </a:r>
          </a:p>
          <a:p>
            <a:pPr algn="ctr">
              <a:spcBef>
                <a:spcPct val="0"/>
              </a:spcBef>
              <a:buClrTx/>
              <a:buSzTx/>
              <a:buFontTx/>
              <a:buNone/>
            </a:pPr>
            <a:r>
              <a:rPr lang="en-US" altLang="zh-CN" sz="1800" b="1">
                <a:latin typeface="Arial" panose="030F0702030302020204" pitchFamily="66" charset="0"/>
              </a:rPr>
              <a:t>Stations</a:t>
            </a:r>
          </a:p>
        </p:txBody>
      </p:sp>
      <p:sp>
        <p:nvSpPr>
          <p:cNvPr id="89121" name="Line 36"/>
          <p:cNvSpPr>
            <a:spLocks noChangeShapeType="1"/>
          </p:cNvSpPr>
          <p:nvPr/>
        </p:nvSpPr>
        <p:spPr bwMode="auto">
          <a:xfrm flipV="1">
            <a:off x="2514600" y="5257800"/>
            <a:ext cx="0" cy="12192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22" name="Line 37"/>
          <p:cNvSpPr>
            <a:spLocks noChangeShapeType="1"/>
          </p:cNvSpPr>
          <p:nvPr/>
        </p:nvSpPr>
        <p:spPr bwMode="auto">
          <a:xfrm flipV="1">
            <a:off x="5867400" y="5181600"/>
            <a:ext cx="0" cy="12954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23" name="Text Box 38"/>
          <p:cNvSpPr txBox="1">
            <a:spLocks noChangeArrowheads="1"/>
          </p:cNvSpPr>
          <p:nvPr/>
        </p:nvSpPr>
        <p:spPr bwMode="auto">
          <a:xfrm>
            <a:off x="228600" y="914400"/>
            <a:ext cx="879475"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FP Op</a:t>
            </a:r>
          </a:p>
          <a:p>
            <a:pPr algn="ctr">
              <a:spcBef>
                <a:spcPct val="0"/>
              </a:spcBef>
              <a:buClrTx/>
              <a:buSzTx/>
              <a:buFontTx/>
              <a:buNone/>
            </a:pPr>
            <a:r>
              <a:rPr lang="en-US" altLang="zh-CN" sz="1800" b="1">
                <a:latin typeface="Arial" panose="030F0702030302020204" pitchFamily="66" charset="0"/>
              </a:rPr>
              <a:t>Queue</a:t>
            </a:r>
          </a:p>
        </p:txBody>
      </p:sp>
      <p:grpSp>
        <p:nvGrpSpPr>
          <p:cNvPr id="89124" name="Group 39"/>
          <p:cNvGrpSpPr>
            <a:grpSpLocks/>
          </p:cNvGrpSpPr>
          <p:nvPr/>
        </p:nvGrpSpPr>
        <p:grpSpPr bwMode="auto">
          <a:xfrm>
            <a:off x="3505200" y="3505200"/>
            <a:ext cx="2209800" cy="812800"/>
            <a:chOff x="3456" y="1200"/>
            <a:chExt cx="1392" cy="512"/>
          </a:xfrm>
        </p:grpSpPr>
        <p:sp>
          <p:nvSpPr>
            <p:cNvPr id="89178" name="Rectangle 40"/>
            <p:cNvSpPr>
              <a:spLocks noChangeArrowheads="1"/>
            </p:cNvSpPr>
            <p:nvPr/>
          </p:nvSpPr>
          <p:spPr bwMode="auto">
            <a:xfrm>
              <a:off x="3456" y="1200"/>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89179" name="Rectangle 41"/>
            <p:cNvSpPr>
              <a:spLocks noChangeArrowheads="1"/>
            </p:cNvSpPr>
            <p:nvPr/>
          </p:nvSpPr>
          <p:spPr bwMode="auto">
            <a:xfrm>
              <a:off x="3456" y="1328"/>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89180" name="Rectangle 42"/>
            <p:cNvSpPr>
              <a:spLocks noChangeArrowheads="1"/>
            </p:cNvSpPr>
            <p:nvPr/>
          </p:nvSpPr>
          <p:spPr bwMode="auto">
            <a:xfrm>
              <a:off x="3456" y="1456"/>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89181" name="Rectangle 43"/>
            <p:cNvSpPr>
              <a:spLocks noChangeArrowheads="1"/>
            </p:cNvSpPr>
            <p:nvPr/>
          </p:nvSpPr>
          <p:spPr bwMode="auto">
            <a:xfrm>
              <a:off x="3456" y="1584"/>
              <a:ext cx="1392" cy="128"/>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sp>
        <p:nvSpPr>
          <p:cNvPr id="89125" name="Freeform 44"/>
          <p:cNvSpPr>
            <a:spLocks/>
          </p:cNvSpPr>
          <p:nvPr/>
        </p:nvSpPr>
        <p:spPr bwMode="auto">
          <a:xfrm>
            <a:off x="4953000" y="3276600"/>
            <a:ext cx="2057400" cy="533400"/>
          </a:xfrm>
          <a:custGeom>
            <a:avLst/>
            <a:gdLst>
              <a:gd name="T0" fmla="*/ 0 w 1296"/>
              <a:gd name="T1" fmla="*/ 0 h 480"/>
              <a:gd name="T2" fmla="*/ 2147483646 w 1296"/>
              <a:gd name="T3" fmla="*/ 0 h 480"/>
              <a:gd name="T4" fmla="*/ 2147483646 w 1296"/>
              <a:gd name="T5" fmla="*/ 2147483646 h 480"/>
              <a:gd name="T6" fmla="*/ 0 60000 65536"/>
              <a:gd name="T7" fmla="*/ 0 60000 65536"/>
              <a:gd name="T8" fmla="*/ 0 60000 65536"/>
              <a:gd name="T9" fmla="*/ 0 w 1296"/>
              <a:gd name="T10" fmla="*/ 0 h 480"/>
              <a:gd name="T11" fmla="*/ 1296 w 1296"/>
              <a:gd name="T12" fmla="*/ 480 h 480"/>
            </a:gdLst>
            <a:ahLst/>
            <a:cxnLst>
              <a:cxn ang="T6">
                <a:pos x="T0" y="T1"/>
              </a:cxn>
              <a:cxn ang="T7">
                <a:pos x="T2" y="T3"/>
              </a:cxn>
              <a:cxn ang="T8">
                <a:pos x="T4" y="T5"/>
              </a:cxn>
            </a:cxnLst>
            <a:rect l="T9" t="T10" r="T11" b="T12"/>
            <a:pathLst>
              <a:path w="1296" h="480">
                <a:moveTo>
                  <a:pt x="0" y="0"/>
                </a:moveTo>
                <a:lnTo>
                  <a:pt x="1296" y="0"/>
                </a:lnTo>
                <a:lnTo>
                  <a:pt x="1296" y="480"/>
                </a:lnTo>
              </a:path>
            </a:pathLst>
          </a:custGeom>
          <a:noFill/>
          <a:ln w="76200">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9126" name="Text Box 45"/>
          <p:cNvSpPr txBox="1">
            <a:spLocks noChangeArrowheads="1"/>
          </p:cNvSpPr>
          <p:nvPr/>
        </p:nvSpPr>
        <p:spPr bwMode="auto">
          <a:xfrm>
            <a:off x="7391400" y="990600"/>
            <a:ext cx="660400" cy="219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lnSpc>
                <a:spcPct val="90000"/>
              </a:lnSpc>
              <a:spcBef>
                <a:spcPct val="0"/>
              </a:spcBef>
              <a:buClrTx/>
              <a:buSzTx/>
              <a:buFontTx/>
              <a:buNone/>
            </a:pPr>
            <a:r>
              <a:rPr lang="en-US" altLang="zh-CN" sz="1400" b="1">
                <a:solidFill>
                  <a:srgbClr val="FF0000"/>
                </a:solidFill>
                <a:latin typeface="Arial" panose="030F0702030302020204" pitchFamily="66" charset="0"/>
              </a:rPr>
              <a:t>ROB7</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ROB6</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ROB5</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ROB4</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ROB3</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ROB2</a:t>
            </a:r>
          </a:p>
          <a:p>
            <a:pPr algn="ctr">
              <a:lnSpc>
                <a:spcPct val="150000"/>
              </a:lnSpc>
              <a:spcBef>
                <a:spcPct val="0"/>
              </a:spcBef>
              <a:buClrTx/>
              <a:buSzTx/>
              <a:buFontTx/>
              <a:buNone/>
            </a:pPr>
            <a:r>
              <a:rPr lang="en-US" altLang="zh-CN" sz="1400" b="1">
                <a:solidFill>
                  <a:srgbClr val="FF0000"/>
                </a:solidFill>
                <a:latin typeface="Arial" panose="030F0702030302020204" pitchFamily="66" charset="0"/>
              </a:rPr>
              <a:t>ROB1</a:t>
            </a:r>
          </a:p>
        </p:txBody>
      </p:sp>
      <p:sp>
        <p:nvSpPr>
          <p:cNvPr id="89127" name="Rectangle 46"/>
          <p:cNvSpPr>
            <a:spLocks noChangeArrowheads="1"/>
          </p:cNvSpPr>
          <p:nvPr/>
        </p:nvSpPr>
        <p:spPr bwMode="auto">
          <a:xfrm>
            <a:off x="3505200" y="2209800"/>
            <a:ext cx="3810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a:t>
            </a:r>
          </a:p>
        </p:txBody>
      </p:sp>
      <p:sp>
        <p:nvSpPr>
          <p:cNvPr id="89128" name="Rectangle 47"/>
          <p:cNvSpPr>
            <a:spLocks noChangeArrowheads="1"/>
          </p:cNvSpPr>
          <p:nvPr/>
        </p:nvSpPr>
        <p:spPr bwMode="auto">
          <a:xfrm>
            <a:off x="3505200" y="2514600"/>
            <a:ext cx="3810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F0</a:t>
            </a:r>
          </a:p>
        </p:txBody>
      </p:sp>
      <p:sp>
        <p:nvSpPr>
          <p:cNvPr id="89129" name="Rectangle 48"/>
          <p:cNvSpPr>
            <a:spLocks noChangeArrowheads="1"/>
          </p:cNvSpPr>
          <p:nvPr/>
        </p:nvSpPr>
        <p:spPr bwMode="auto">
          <a:xfrm>
            <a:off x="3505200" y="2819400"/>
            <a:ext cx="3810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a:t>
            </a:r>
          </a:p>
        </p:txBody>
      </p:sp>
      <p:sp>
        <p:nvSpPr>
          <p:cNvPr id="89130" name="Rectangle 49"/>
          <p:cNvSpPr>
            <a:spLocks noChangeArrowheads="1"/>
          </p:cNvSpPr>
          <p:nvPr/>
        </p:nvSpPr>
        <p:spPr bwMode="auto">
          <a:xfrm>
            <a:off x="3886200" y="2209800"/>
            <a:ext cx="9906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 </a:t>
            </a:r>
          </a:p>
        </p:txBody>
      </p:sp>
      <p:sp>
        <p:nvSpPr>
          <p:cNvPr id="89131" name="Rectangle 50"/>
          <p:cNvSpPr>
            <a:spLocks noChangeArrowheads="1"/>
          </p:cNvSpPr>
          <p:nvPr/>
        </p:nvSpPr>
        <p:spPr bwMode="auto">
          <a:xfrm>
            <a:off x="3886200" y="2514600"/>
            <a:ext cx="9906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endParaRPr lang="en-US" altLang="zh-CN" sz="1800" b="1">
              <a:latin typeface="Courier New" panose="02070309020205020404" pitchFamily="49" charset="0"/>
            </a:endParaRPr>
          </a:p>
        </p:txBody>
      </p:sp>
      <p:sp>
        <p:nvSpPr>
          <p:cNvPr id="89132" name="Rectangle 51"/>
          <p:cNvSpPr>
            <a:spLocks noChangeArrowheads="1"/>
          </p:cNvSpPr>
          <p:nvPr/>
        </p:nvSpPr>
        <p:spPr bwMode="auto">
          <a:xfrm>
            <a:off x="3886200" y="2819400"/>
            <a:ext cx="9906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&lt;val 1&gt;</a:t>
            </a:r>
          </a:p>
        </p:txBody>
      </p:sp>
      <p:sp>
        <p:nvSpPr>
          <p:cNvPr id="89133" name="Rectangle 52"/>
          <p:cNvSpPr>
            <a:spLocks noChangeArrowheads="1"/>
          </p:cNvSpPr>
          <p:nvPr/>
        </p:nvSpPr>
        <p:spPr bwMode="auto">
          <a:xfrm>
            <a:off x="4876800" y="2209800"/>
            <a:ext cx="21336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70309020205020404" pitchFamily="49" charset="0"/>
              </a:rPr>
              <a:t>ST 10(R3), F5 </a:t>
            </a:r>
          </a:p>
        </p:txBody>
      </p:sp>
      <p:sp>
        <p:nvSpPr>
          <p:cNvPr id="89134" name="Rectangle 53"/>
          <p:cNvSpPr>
            <a:spLocks noChangeArrowheads="1"/>
          </p:cNvSpPr>
          <p:nvPr/>
        </p:nvSpPr>
        <p:spPr bwMode="auto">
          <a:xfrm>
            <a:off x="4876800" y="2514600"/>
            <a:ext cx="21336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70309020205020404" pitchFamily="49" charset="0"/>
              </a:rPr>
              <a:t>LD F0,32(R2)</a:t>
            </a:r>
          </a:p>
        </p:txBody>
      </p:sp>
      <p:sp>
        <p:nvSpPr>
          <p:cNvPr id="89135" name="Rectangle 54"/>
          <p:cNvSpPr>
            <a:spLocks noChangeArrowheads="1"/>
          </p:cNvSpPr>
          <p:nvPr/>
        </p:nvSpPr>
        <p:spPr bwMode="auto">
          <a:xfrm>
            <a:off x="4876800" y="2819400"/>
            <a:ext cx="21336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latin typeface="Arial" panose="02070309020205020404" pitchFamily="49" charset="0"/>
              </a:rPr>
              <a:t>ST 0(R3), F4</a:t>
            </a:r>
          </a:p>
        </p:txBody>
      </p:sp>
      <p:sp>
        <p:nvSpPr>
          <p:cNvPr id="89136" name="Rectangle 55"/>
          <p:cNvSpPr>
            <a:spLocks noChangeArrowheads="1"/>
          </p:cNvSpPr>
          <p:nvPr/>
        </p:nvSpPr>
        <p:spPr bwMode="auto">
          <a:xfrm>
            <a:off x="7010400" y="2209800"/>
            <a:ext cx="3810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N</a:t>
            </a:r>
          </a:p>
        </p:txBody>
      </p:sp>
      <p:sp>
        <p:nvSpPr>
          <p:cNvPr id="89137" name="Rectangle 56"/>
          <p:cNvSpPr>
            <a:spLocks noChangeArrowheads="1"/>
          </p:cNvSpPr>
          <p:nvPr/>
        </p:nvSpPr>
        <p:spPr bwMode="auto">
          <a:xfrm>
            <a:off x="7010400" y="2514600"/>
            <a:ext cx="3810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N</a:t>
            </a:r>
          </a:p>
        </p:txBody>
      </p:sp>
      <p:sp>
        <p:nvSpPr>
          <p:cNvPr id="89138" name="Rectangle 57"/>
          <p:cNvSpPr>
            <a:spLocks noChangeArrowheads="1"/>
          </p:cNvSpPr>
          <p:nvPr/>
        </p:nvSpPr>
        <p:spPr bwMode="auto">
          <a:xfrm>
            <a:off x="7010400" y="2819400"/>
            <a:ext cx="381000" cy="3048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2070309020205020404" pitchFamily="49" charset="0"/>
              </a:rPr>
              <a:t>Y</a:t>
            </a:r>
          </a:p>
        </p:txBody>
      </p:sp>
      <p:sp>
        <p:nvSpPr>
          <p:cNvPr id="89139" name="Line 58"/>
          <p:cNvSpPr>
            <a:spLocks noChangeShapeType="1"/>
          </p:cNvSpPr>
          <p:nvPr/>
        </p:nvSpPr>
        <p:spPr bwMode="auto">
          <a:xfrm>
            <a:off x="4953000" y="3124200"/>
            <a:ext cx="0" cy="3810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40" name="Text Box 59"/>
          <p:cNvSpPr txBox="1">
            <a:spLocks noChangeArrowheads="1"/>
          </p:cNvSpPr>
          <p:nvPr/>
        </p:nvSpPr>
        <p:spPr bwMode="auto">
          <a:xfrm>
            <a:off x="6858000" y="609600"/>
            <a:ext cx="846138"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Done?</a:t>
            </a:r>
          </a:p>
        </p:txBody>
      </p:sp>
      <p:sp>
        <p:nvSpPr>
          <p:cNvPr id="89141" name="Freeform 60"/>
          <p:cNvSpPr>
            <a:spLocks/>
          </p:cNvSpPr>
          <p:nvPr/>
        </p:nvSpPr>
        <p:spPr bwMode="auto">
          <a:xfrm>
            <a:off x="7467600" y="2209800"/>
            <a:ext cx="609600" cy="4267200"/>
          </a:xfrm>
          <a:custGeom>
            <a:avLst/>
            <a:gdLst>
              <a:gd name="T0" fmla="*/ 2147483646 w 576"/>
              <a:gd name="T1" fmla="*/ 2147483646 h 2832"/>
              <a:gd name="T2" fmla="*/ 2147483646 w 576"/>
              <a:gd name="T3" fmla="*/ 0 h 2832"/>
              <a:gd name="T4" fmla="*/ 0 w 576"/>
              <a:gd name="T5" fmla="*/ 0 h 2832"/>
              <a:gd name="T6" fmla="*/ 0 60000 65536"/>
              <a:gd name="T7" fmla="*/ 0 60000 65536"/>
              <a:gd name="T8" fmla="*/ 0 60000 65536"/>
              <a:gd name="T9" fmla="*/ 0 w 576"/>
              <a:gd name="T10" fmla="*/ 0 h 2832"/>
              <a:gd name="T11" fmla="*/ 576 w 576"/>
              <a:gd name="T12" fmla="*/ 2832 h 2832"/>
            </a:gdLst>
            <a:ahLst/>
            <a:cxnLst>
              <a:cxn ang="T6">
                <a:pos x="T0" y="T1"/>
              </a:cxn>
              <a:cxn ang="T7">
                <a:pos x="T2" y="T3"/>
              </a:cxn>
              <a:cxn ang="T8">
                <a:pos x="T4" y="T5"/>
              </a:cxn>
            </a:cxnLst>
            <a:rect l="T9" t="T10" r="T11" b="T12"/>
            <a:pathLst>
              <a:path w="576" h="2832">
                <a:moveTo>
                  <a:pt x="576" y="2832"/>
                </a:moveTo>
                <a:lnTo>
                  <a:pt x="576" y="0"/>
                </a:lnTo>
                <a:lnTo>
                  <a:pt x="0" y="0"/>
                </a:lnTo>
              </a:path>
            </a:pathLst>
          </a:custGeom>
          <a:noFill/>
          <a:ln w="76200">
            <a:solidFill>
              <a:schemeClr val="hlink"/>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9142" name="Line 61"/>
          <p:cNvSpPr>
            <a:spLocks noChangeShapeType="1"/>
          </p:cNvSpPr>
          <p:nvPr/>
        </p:nvSpPr>
        <p:spPr bwMode="auto">
          <a:xfrm flipH="1">
            <a:off x="4953000" y="6096000"/>
            <a:ext cx="0" cy="4572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43" name="Line 62"/>
          <p:cNvSpPr>
            <a:spLocks noChangeShapeType="1"/>
          </p:cNvSpPr>
          <p:nvPr/>
        </p:nvSpPr>
        <p:spPr bwMode="auto">
          <a:xfrm flipH="1">
            <a:off x="1716088" y="6091238"/>
            <a:ext cx="7937" cy="401637"/>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44" name="Text Box 63"/>
          <p:cNvSpPr txBox="1">
            <a:spLocks noChangeArrowheads="1"/>
          </p:cNvSpPr>
          <p:nvPr/>
        </p:nvSpPr>
        <p:spPr bwMode="auto">
          <a:xfrm>
            <a:off x="130175" y="4283075"/>
            <a:ext cx="696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Dest</a:t>
            </a:r>
          </a:p>
        </p:txBody>
      </p:sp>
      <p:sp>
        <p:nvSpPr>
          <p:cNvPr id="89145" name="Text Box 64"/>
          <p:cNvSpPr txBox="1">
            <a:spLocks noChangeArrowheads="1"/>
          </p:cNvSpPr>
          <p:nvPr/>
        </p:nvSpPr>
        <p:spPr bwMode="auto">
          <a:xfrm>
            <a:off x="3352800" y="4419600"/>
            <a:ext cx="696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Dest</a:t>
            </a:r>
          </a:p>
        </p:txBody>
      </p:sp>
      <p:sp>
        <p:nvSpPr>
          <p:cNvPr id="89146" name="AutoShape 65"/>
          <p:cNvSpPr>
            <a:spLocks noChangeArrowheads="1"/>
          </p:cNvSpPr>
          <p:nvPr/>
        </p:nvSpPr>
        <p:spPr bwMode="auto">
          <a:xfrm flipV="1">
            <a:off x="8426450" y="1371600"/>
            <a:ext cx="457200" cy="1143000"/>
          </a:xfrm>
          <a:prstGeom prst="upArrow">
            <a:avLst>
              <a:gd name="adj1" fmla="val 50000"/>
              <a:gd name="adj2" fmla="val 62500"/>
            </a:avLst>
          </a:prstGeom>
          <a:solidFill>
            <a:schemeClr val="accent2"/>
          </a:solidFill>
          <a:ln w="28575">
            <a:solidFill>
              <a:schemeClr val="tx1"/>
            </a:solidFill>
            <a:miter lim="800000"/>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89147" name="Text Box 66"/>
          <p:cNvSpPr txBox="1">
            <a:spLocks noChangeArrowheads="1"/>
          </p:cNvSpPr>
          <p:nvPr/>
        </p:nvSpPr>
        <p:spPr bwMode="auto">
          <a:xfrm>
            <a:off x="8199438" y="2590800"/>
            <a:ext cx="91122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Oldest</a:t>
            </a:r>
          </a:p>
        </p:txBody>
      </p:sp>
      <p:sp>
        <p:nvSpPr>
          <p:cNvPr id="89148" name="Text Box 67"/>
          <p:cNvSpPr txBox="1">
            <a:spLocks noChangeArrowheads="1"/>
          </p:cNvSpPr>
          <p:nvPr/>
        </p:nvSpPr>
        <p:spPr bwMode="auto">
          <a:xfrm>
            <a:off x="8153400" y="990600"/>
            <a:ext cx="10033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Newest</a:t>
            </a:r>
          </a:p>
        </p:txBody>
      </p:sp>
      <p:grpSp>
        <p:nvGrpSpPr>
          <p:cNvPr id="89149" name="Group 68"/>
          <p:cNvGrpSpPr>
            <a:grpSpLocks/>
          </p:cNvGrpSpPr>
          <p:nvPr/>
        </p:nvGrpSpPr>
        <p:grpSpPr bwMode="auto">
          <a:xfrm rot="-5400000">
            <a:off x="1295400" y="560388"/>
            <a:ext cx="914400" cy="1219200"/>
            <a:chOff x="1872" y="1584"/>
            <a:chExt cx="576" cy="864"/>
          </a:xfrm>
        </p:grpSpPr>
        <p:sp>
          <p:nvSpPr>
            <p:cNvPr id="89172" name="Rectangle 69"/>
            <p:cNvSpPr>
              <a:spLocks noChangeArrowheads="1"/>
            </p:cNvSpPr>
            <p:nvPr/>
          </p:nvSpPr>
          <p:spPr bwMode="auto">
            <a:xfrm>
              <a:off x="1872" y="1584"/>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89173" name="Rectangle 70"/>
            <p:cNvSpPr>
              <a:spLocks noChangeArrowheads="1"/>
            </p:cNvSpPr>
            <p:nvPr/>
          </p:nvSpPr>
          <p:spPr bwMode="auto">
            <a:xfrm>
              <a:off x="1872" y="1728"/>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89174" name="Rectangle 71"/>
            <p:cNvSpPr>
              <a:spLocks noChangeArrowheads="1"/>
            </p:cNvSpPr>
            <p:nvPr/>
          </p:nvSpPr>
          <p:spPr bwMode="auto">
            <a:xfrm>
              <a:off x="1872" y="1872"/>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89175" name="Rectangle 72"/>
            <p:cNvSpPr>
              <a:spLocks noChangeArrowheads="1"/>
            </p:cNvSpPr>
            <p:nvPr/>
          </p:nvSpPr>
          <p:spPr bwMode="auto">
            <a:xfrm>
              <a:off x="1872" y="2016"/>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89176" name="Rectangle 73"/>
            <p:cNvSpPr>
              <a:spLocks noChangeArrowheads="1"/>
            </p:cNvSpPr>
            <p:nvPr/>
          </p:nvSpPr>
          <p:spPr bwMode="auto">
            <a:xfrm>
              <a:off x="1872" y="2160"/>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89177" name="Rectangle 74"/>
            <p:cNvSpPr>
              <a:spLocks noChangeArrowheads="1"/>
            </p:cNvSpPr>
            <p:nvPr/>
          </p:nvSpPr>
          <p:spPr bwMode="auto">
            <a:xfrm>
              <a:off x="1872" y="2304"/>
              <a:ext cx="576" cy="144"/>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grpSp>
      <p:sp>
        <p:nvSpPr>
          <p:cNvPr id="89150" name="Text Box 75"/>
          <p:cNvSpPr txBox="1">
            <a:spLocks noChangeArrowheads="1"/>
          </p:cNvSpPr>
          <p:nvPr/>
        </p:nvSpPr>
        <p:spPr bwMode="auto">
          <a:xfrm>
            <a:off x="6559550" y="4384675"/>
            <a:ext cx="1049338" cy="558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from </a:t>
            </a:r>
          </a:p>
          <a:p>
            <a:pPr algn="ctr">
              <a:lnSpc>
                <a:spcPct val="70000"/>
              </a:lnSpc>
              <a:spcBef>
                <a:spcPct val="0"/>
              </a:spcBef>
              <a:buClrTx/>
              <a:buSzTx/>
              <a:buFontTx/>
              <a:buNone/>
            </a:pPr>
            <a:r>
              <a:rPr lang="en-US" altLang="zh-CN" sz="1800" b="1">
                <a:latin typeface="Arial" panose="030F0702030302020204" pitchFamily="66" charset="0"/>
              </a:rPr>
              <a:t>Memory</a:t>
            </a:r>
          </a:p>
        </p:txBody>
      </p:sp>
      <p:sp>
        <p:nvSpPr>
          <p:cNvPr id="89151" name="Line 76"/>
          <p:cNvSpPr>
            <a:spLocks noChangeShapeType="1"/>
          </p:cNvSpPr>
          <p:nvPr/>
        </p:nvSpPr>
        <p:spPr bwMode="auto">
          <a:xfrm>
            <a:off x="7010400" y="4953000"/>
            <a:ext cx="0" cy="3810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52" name="Rectangle 77"/>
          <p:cNvSpPr>
            <a:spLocks noChangeArrowheads="1"/>
          </p:cNvSpPr>
          <p:nvPr/>
        </p:nvSpPr>
        <p:spPr bwMode="auto">
          <a:xfrm>
            <a:off x="6400800" y="5334000"/>
            <a:ext cx="1066800" cy="2540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70309020205020404" pitchFamily="49" charset="0"/>
              </a:rPr>
              <a:t>2</a:t>
            </a:r>
            <a:r>
              <a:rPr lang="en-US" altLang="zh-CN" sz="1800" b="1">
                <a:latin typeface="Arial" panose="02070309020205020404" pitchFamily="49" charset="0"/>
              </a:rPr>
              <a:t> 32+R2</a:t>
            </a:r>
          </a:p>
        </p:txBody>
      </p:sp>
      <p:sp>
        <p:nvSpPr>
          <p:cNvPr id="89153" name="Rectangle 78"/>
          <p:cNvSpPr>
            <a:spLocks noChangeArrowheads="1"/>
          </p:cNvSpPr>
          <p:nvPr/>
        </p:nvSpPr>
        <p:spPr bwMode="auto">
          <a:xfrm>
            <a:off x="6400800" y="5588000"/>
            <a:ext cx="1066800" cy="2540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lang="en-US" altLang="zh-CN" sz="1800" b="1">
                <a:solidFill>
                  <a:srgbClr val="FF0000"/>
                </a:solidFill>
                <a:latin typeface="Arial" panose="02070309020205020404" pitchFamily="49" charset="0"/>
              </a:rPr>
              <a:t>4</a:t>
            </a:r>
            <a:r>
              <a:rPr lang="en-US" altLang="zh-CN" sz="1800" b="1">
                <a:latin typeface="Arial" panose="02070309020205020404" pitchFamily="49" charset="0"/>
              </a:rPr>
              <a:t> </a:t>
            </a:r>
            <a:r>
              <a:rPr lang="en-US" altLang="zh-CN" sz="1800" b="1">
                <a:solidFill>
                  <a:srgbClr val="FF0000"/>
                </a:solidFill>
                <a:latin typeface="Arial" panose="02070309020205020404" pitchFamily="49" charset="0"/>
              </a:rPr>
              <a:t>ROB3</a:t>
            </a:r>
          </a:p>
        </p:txBody>
      </p:sp>
      <p:sp>
        <p:nvSpPr>
          <p:cNvPr id="89154" name="Rectangle 79"/>
          <p:cNvSpPr>
            <a:spLocks noChangeArrowheads="1"/>
          </p:cNvSpPr>
          <p:nvPr/>
        </p:nvSpPr>
        <p:spPr bwMode="auto">
          <a:xfrm>
            <a:off x="6400800" y="5842000"/>
            <a:ext cx="1066800" cy="254000"/>
          </a:xfrm>
          <a:prstGeom prst="rect">
            <a:avLst/>
          </a:prstGeom>
          <a:solidFill>
            <a:schemeClr val="bg1"/>
          </a:solidFill>
          <a:ln w="28575">
            <a:solidFill>
              <a:schemeClr val="tx1"/>
            </a:solidFill>
            <a:miter lim="800000"/>
            <a:headEnd/>
            <a:tailEnd/>
          </a:ln>
          <a:effectLst>
            <a:outerShdw dist="107763" dir="2700000" algn="ctr" rotWithShape="0">
              <a:schemeClr val="bg2"/>
            </a:outerShdw>
          </a:effec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eaLnBrk="1" hangingPunct="1">
              <a:spcBef>
                <a:spcPct val="0"/>
              </a:spcBef>
              <a:buClrTx/>
              <a:buSzTx/>
              <a:buFontTx/>
              <a:buNone/>
            </a:pPr>
            <a:endParaRPr lang="zh-CN" altLang="en-US" sz="4400">
              <a:solidFill>
                <a:schemeClr val="tx2"/>
              </a:solidFill>
              <a:latin typeface="Arial" panose="020B0604020202020204" pitchFamily="34" charset="0"/>
            </a:endParaRPr>
          </a:p>
        </p:txBody>
      </p:sp>
      <p:sp>
        <p:nvSpPr>
          <p:cNvPr id="89155" name="Line 80"/>
          <p:cNvSpPr>
            <a:spLocks noChangeShapeType="1"/>
          </p:cNvSpPr>
          <p:nvPr/>
        </p:nvSpPr>
        <p:spPr bwMode="auto">
          <a:xfrm>
            <a:off x="6756400" y="5334000"/>
            <a:ext cx="0" cy="762000"/>
          </a:xfrm>
          <a:prstGeom prst="line">
            <a:avLst/>
          </a:prstGeom>
          <a:noFill/>
          <a:ln w="28575">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56" name="Text Box 81"/>
          <p:cNvSpPr txBox="1">
            <a:spLocks noChangeArrowheads="1"/>
          </p:cNvSpPr>
          <p:nvPr/>
        </p:nvSpPr>
        <p:spPr bwMode="auto">
          <a:xfrm>
            <a:off x="6248400" y="5029200"/>
            <a:ext cx="696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b="1">
                <a:latin typeface="Arial" panose="030F0702030302020204" pitchFamily="66" charset="0"/>
              </a:rPr>
              <a:t>Dest</a:t>
            </a:r>
          </a:p>
        </p:txBody>
      </p:sp>
      <p:sp>
        <p:nvSpPr>
          <p:cNvPr id="89157" name="Text Box 82"/>
          <p:cNvSpPr txBox="1">
            <a:spLocks noChangeArrowheads="1"/>
          </p:cNvSpPr>
          <p:nvPr/>
        </p:nvSpPr>
        <p:spPr bwMode="auto">
          <a:xfrm>
            <a:off x="533400" y="1905000"/>
            <a:ext cx="284162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800" b="1">
                <a:latin typeface="Arial" panose="030F0702030302020204" pitchFamily="66" charset="0"/>
              </a:rPr>
              <a:t>Reorder Buffer</a:t>
            </a:r>
            <a:endParaRPr lang="en-US" altLang="zh-CN" sz="1800" b="1">
              <a:latin typeface="Comic Sans MS" panose="030F0702030302020204" pitchFamily="66" charset="0"/>
            </a:endParaRPr>
          </a:p>
        </p:txBody>
      </p:sp>
      <p:sp>
        <p:nvSpPr>
          <p:cNvPr id="89158" name="Text Box 83"/>
          <p:cNvSpPr txBox="1">
            <a:spLocks noChangeArrowheads="1"/>
          </p:cNvSpPr>
          <p:nvPr/>
        </p:nvSpPr>
        <p:spPr bwMode="auto">
          <a:xfrm>
            <a:off x="1600200" y="3581400"/>
            <a:ext cx="1782763"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miter lim="800000"/>
                <a:headEnd/>
                <a:tailEnd/>
              </a14:hiddenLine>
            </a:ext>
          </a:extLst>
        </p:spPr>
        <p:txBody>
          <a:bodyPr wrap="none" anchor="ctr">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2800" b="1">
                <a:latin typeface="Arial" panose="030F0702030302020204" pitchFamily="66" charset="0"/>
              </a:rPr>
              <a:t>Registers</a:t>
            </a:r>
          </a:p>
        </p:txBody>
      </p:sp>
      <p:sp>
        <p:nvSpPr>
          <p:cNvPr id="89159" name="Line 84"/>
          <p:cNvSpPr>
            <a:spLocks noChangeShapeType="1"/>
          </p:cNvSpPr>
          <p:nvPr/>
        </p:nvSpPr>
        <p:spPr bwMode="auto">
          <a:xfrm flipH="1">
            <a:off x="7010400" y="6096000"/>
            <a:ext cx="0" cy="381000"/>
          </a:xfrm>
          <a:prstGeom prst="line">
            <a:avLst/>
          </a:prstGeom>
          <a:noFill/>
          <a:ln w="76200">
            <a:solidFill>
              <a:schemeClr val="hlink"/>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60" name="Line 85"/>
          <p:cNvSpPr>
            <a:spLocks noChangeShapeType="1"/>
          </p:cNvSpPr>
          <p:nvPr/>
        </p:nvSpPr>
        <p:spPr bwMode="auto">
          <a:xfrm>
            <a:off x="2362200" y="1143000"/>
            <a:ext cx="1143000" cy="0"/>
          </a:xfrm>
          <a:prstGeom prst="line">
            <a:avLst/>
          </a:prstGeom>
          <a:noFill/>
          <a:ln w="762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89161" name="Group 86"/>
          <p:cNvGrpSpPr>
            <a:grpSpLocks/>
          </p:cNvGrpSpPr>
          <p:nvPr/>
        </p:nvGrpSpPr>
        <p:grpSpPr bwMode="auto">
          <a:xfrm>
            <a:off x="304800" y="2209800"/>
            <a:ext cx="8534400" cy="4343400"/>
            <a:chOff x="192" y="1392"/>
            <a:chExt cx="5376" cy="2736"/>
          </a:xfrm>
        </p:grpSpPr>
        <p:sp>
          <p:nvSpPr>
            <p:cNvPr id="89162" name="Line 87"/>
            <p:cNvSpPr>
              <a:spLocks noChangeShapeType="1"/>
            </p:cNvSpPr>
            <p:nvPr/>
          </p:nvSpPr>
          <p:spPr bwMode="auto">
            <a:xfrm>
              <a:off x="192" y="4080"/>
              <a:ext cx="5376" cy="0"/>
            </a:xfrm>
            <a:prstGeom prst="line">
              <a:avLst/>
            </a:prstGeom>
            <a:noFill/>
            <a:ln w="76200">
              <a:solidFill>
                <a:srgbClr val="0000FF"/>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63" name="Line 88"/>
            <p:cNvSpPr>
              <a:spLocks noChangeShapeType="1"/>
            </p:cNvSpPr>
            <p:nvPr/>
          </p:nvSpPr>
          <p:spPr bwMode="auto">
            <a:xfrm flipV="1">
              <a:off x="1584" y="3312"/>
              <a:ext cx="0" cy="768"/>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64" name="Line 89"/>
            <p:cNvSpPr>
              <a:spLocks noChangeShapeType="1"/>
            </p:cNvSpPr>
            <p:nvPr/>
          </p:nvSpPr>
          <p:spPr bwMode="auto">
            <a:xfrm flipV="1">
              <a:off x="3696" y="3264"/>
              <a:ext cx="0" cy="816"/>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65" name="Freeform 90"/>
            <p:cNvSpPr>
              <a:spLocks/>
            </p:cNvSpPr>
            <p:nvPr/>
          </p:nvSpPr>
          <p:spPr bwMode="auto">
            <a:xfrm>
              <a:off x="3120" y="2064"/>
              <a:ext cx="1296" cy="336"/>
            </a:xfrm>
            <a:custGeom>
              <a:avLst/>
              <a:gdLst>
                <a:gd name="T0" fmla="*/ 0 w 1296"/>
                <a:gd name="T1" fmla="*/ 0 h 480"/>
                <a:gd name="T2" fmla="*/ 1296 w 1296"/>
                <a:gd name="T3" fmla="*/ 0 h 480"/>
                <a:gd name="T4" fmla="*/ 1296 w 1296"/>
                <a:gd name="T5" fmla="*/ 115 h 480"/>
                <a:gd name="T6" fmla="*/ 0 60000 65536"/>
                <a:gd name="T7" fmla="*/ 0 60000 65536"/>
                <a:gd name="T8" fmla="*/ 0 60000 65536"/>
                <a:gd name="T9" fmla="*/ 0 w 1296"/>
                <a:gd name="T10" fmla="*/ 0 h 480"/>
                <a:gd name="T11" fmla="*/ 1296 w 1296"/>
                <a:gd name="T12" fmla="*/ 480 h 480"/>
              </a:gdLst>
              <a:ahLst/>
              <a:cxnLst>
                <a:cxn ang="T6">
                  <a:pos x="T0" y="T1"/>
                </a:cxn>
                <a:cxn ang="T7">
                  <a:pos x="T2" y="T3"/>
                </a:cxn>
                <a:cxn ang="T8">
                  <a:pos x="T4" y="T5"/>
                </a:cxn>
              </a:cxnLst>
              <a:rect l="T9" t="T10" r="T11" b="T12"/>
              <a:pathLst>
                <a:path w="1296" h="480">
                  <a:moveTo>
                    <a:pt x="0" y="0"/>
                  </a:moveTo>
                  <a:lnTo>
                    <a:pt x="1296" y="0"/>
                  </a:lnTo>
                  <a:lnTo>
                    <a:pt x="1296" y="480"/>
                  </a:lnTo>
                </a:path>
              </a:pathLst>
            </a:custGeom>
            <a:noFill/>
            <a:ln w="762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9166" name="Line 91"/>
            <p:cNvSpPr>
              <a:spLocks noChangeShapeType="1"/>
            </p:cNvSpPr>
            <p:nvPr/>
          </p:nvSpPr>
          <p:spPr bwMode="auto">
            <a:xfrm>
              <a:off x="3120" y="1968"/>
              <a:ext cx="0" cy="240"/>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67" name="Freeform 92"/>
            <p:cNvSpPr>
              <a:spLocks/>
            </p:cNvSpPr>
            <p:nvPr/>
          </p:nvSpPr>
          <p:spPr bwMode="auto">
            <a:xfrm>
              <a:off x="4704" y="1392"/>
              <a:ext cx="384" cy="2688"/>
            </a:xfrm>
            <a:custGeom>
              <a:avLst/>
              <a:gdLst>
                <a:gd name="T0" fmla="*/ 114 w 576"/>
                <a:gd name="T1" fmla="*/ 2298 h 2832"/>
                <a:gd name="T2" fmla="*/ 114 w 576"/>
                <a:gd name="T3" fmla="*/ 0 h 2832"/>
                <a:gd name="T4" fmla="*/ 0 w 576"/>
                <a:gd name="T5" fmla="*/ 0 h 2832"/>
                <a:gd name="T6" fmla="*/ 0 60000 65536"/>
                <a:gd name="T7" fmla="*/ 0 60000 65536"/>
                <a:gd name="T8" fmla="*/ 0 60000 65536"/>
                <a:gd name="T9" fmla="*/ 0 w 576"/>
                <a:gd name="T10" fmla="*/ 0 h 2832"/>
                <a:gd name="T11" fmla="*/ 576 w 576"/>
                <a:gd name="T12" fmla="*/ 2832 h 2832"/>
              </a:gdLst>
              <a:ahLst/>
              <a:cxnLst>
                <a:cxn ang="T6">
                  <a:pos x="T0" y="T1"/>
                </a:cxn>
                <a:cxn ang="T7">
                  <a:pos x="T2" y="T3"/>
                </a:cxn>
                <a:cxn ang="T8">
                  <a:pos x="T4" y="T5"/>
                </a:cxn>
              </a:cxnLst>
              <a:rect l="T9" t="T10" r="T11" b="T12"/>
              <a:pathLst>
                <a:path w="576" h="2832">
                  <a:moveTo>
                    <a:pt x="576" y="2832"/>
                  </a:moveTo>
                  <a:lnTo>
                    <a:pt x="576" y="0"/>
                  </a:lnTo>
                  <a:lnTo>
                    <a:pt x="0" y="0"/>
                  </a:lnTo>
                </a:path>
              </a:pathLst>
            </a:custGeom>
            <a:noFill/>
            <a:ln w="76200">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9168" name="Line 93"/>
            <p:cNvSpPr>
              <a:spLocks noChangeShapeType="1"/>
            </p:cNvSpPr>
            <p:nvPr/>
          </p:nvSpPr>
          <p:spPr bwMode="auto">
            <a:xfrm flipH="1">
              <a:off x="3120" y="3840"/>
              <a:ext cx="0" cy="288"/>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69" name="Line 94"/>
            <p:cNvSpPr>
              <a:spLocks noChangeShapeType="1"/>
            </p:cNvSpPr>
            <p:nvPr/>
          </p:nvSpPr>
          <p:spPr bwMode="auto">
            <a:xfrm flipH="1">
              <a:off x="1081" y="3837"/>
              <a:ext cx="5" cy="253"/>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70" name="Line 95"/>
            <p:cNvSpPr>
              <a:spLocks noChangeShapeType="1"/>
            </p:cNvSpPr>
            <p:nvPr/>
          </p:nvSpPr>
          <p:spPr bwMode="auto">
            <a:xfrm>
              <a:off x="4416" y="3120"/>
              <a:ext cx="0" cy="240"/>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71" name="Line 96"/>
            <p:cNvSpPr>
              <a:spLocks noChangeShapeType="1"/>
            </p:cNvSpPr>
            <p:nvPr/>
          </p:nvSpPr>
          <p:spPr bwMode="auto">
            <a:xfrm flipH="1">
              <a:off x="4416" y="3840"/>
              <a:ext cx="0" cy="240"/>
            </a:xfrm>
            <a:prstGeom prst="line">
              <a:avLst/>
            </a:prstGeom>
            <a:noFill/>
            <a:ln w="76200">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grpSp>
    </p:spTree>
    <p:extLst>
      <p:ext uri="{BB962C8B-B14F-4D97-AF65-F5344CB8AC3E}">
        <p14:creationId xmlns:p14="http://schemas.microsoft.com/office/powerpoint/2010/main" val="2888451355"/>
      </p:ext>
    </p:extLst>
  </p:cSld>
  <p:clrMapOvr>
    <a:masterClrMapping/>
  </p:clrMapOvr>
  <p:transition spd="slow">
    <p:pull dir="ru"/>
  </p:transition>
</p:sld>
</file>

<file path=ppt/slides/slide84.xml><?xml version="1.0" encoding="utf-8"?>
<p:sld xmlns:a="http://schemas.openxmlformats.org/drawingml/2006/main" xmlns:r="http://schemas.openxmlformats.org/officeDocument/2006/relationships" xmlns:p="http://schemas.openxmlformats.org/presentationml/2006/main" showMasterPhAnim="0">
  <p:cSld>
    <p:bg>
      <p:bgPr>
        <a:solidFill>
          <a:srgbClr val="FFFFFF"/>
        </a:solidFill>
        <a:effectLst/>
      </p:bgPr>
    </p:bg>
    <p:spTree>
      <p:nvGrpSpPr>
        <p:cNvPr id="1" name=""/>
        <p:cNvGrpSpPr/>
        <p:nvPr/>
      </p:nvGrpSpPr>
      <p:grpSpPr>
        <a:xfrm>
          <a:off x="0" y="0"/>
          <a:ext cx="0" cy="0"/>
          <a:chOff x="0" y="0"/>
          <a:chExt cx="0" cy="0"/>
        </a:xfrm>
      </p:grpSpPr>
      <p:sp>
        <p:nvSpPr>
          <p:cNvPr id="91138" name="Rectangle 2"/>
          <p:cNvSpPr>
            <a:spLocks noGrp="1" noRot="1" noChangeArrowheads="1"/>
          </p:cNvSpPr>
          <p:nvPr>
            <p:ph type="title"/>
          </p:nvPr>
        </p:nvSpPr>
        <p:spPr>
          <a:xfrm>
            <a:off x="1403350" y="44450"/>
            <a:ext cx="7740650" cy="720725"/>
          </a:xfrm>
          <a:noFill/>
        </p:spPr>
        <p:txBody>
          <a:bodyPr lIns="90488" tIns="44450" rIns="90488" bIns="44450"/>
          <a:lstStyle/>
          <a:p>
            <a:pPr eaLnBrk="1" hangingPunct="1"/>
            <a:r>
              <a:rPr lang="en-US" altLang="zh-CN" sz="4000">
                <a:latin typeface="Arial"/>
              </a:rPr>
              <a:t>HW support for precise interrupts</a:t>
            </a:r>
          </a:p>
        </p:txBody>
      </p:sp>
      <p:sp>
        <p:nvSpPr>
          <p:cNvPr id="49155" name="Rectangle 3"/>
          <p:cNvSpPr>
            <a:spLocks noGrp="1" noRot="1" noChangeArrowheads="1"/>
          </p:cNvSpPr>
          <p:nvPr>
            <p:ph idx="1"/>
          </p:nvPr>
        </p:nvSpPr>
        <p:spPr>
          <a:xfrm>
            <a:off x="34925" y="1052513"/>
            <a:ext cx="5334000" cy="5181600"/>
          </a:xfrm>
        </p:spPr>
        <p:txBody>
          <a:bodyPr lIns="90488" tIns="44450" rIns="90488" bIns="44450"/>
          <a:lstStyle/>
          <a:p>
            <a:pPr eaLnBrk="1" hangingPunct="1">
              <a:lnSpc>
                <a:spcPct val="90000"/>
              </a:lnSpc>
            </a:pPr>
            <a:r>
              <a:rPr lang="en-US" altLang="zh-CN" sz="2400">
                <a:latin typeface="Arial" panose="030F0702030302020204" pitchFamily="66" charset="0"/>
              </a:rPr>
              <a:t>Need HW buffer for results of uncommitted instructions: </a:t>
            </a:r>
            <a:r>
              <a:rPr lang="en-US" altLang="zh-CN" sz="2400" b="1">
                <a:solidFill>
                  <a:srgbClr val="FF0000"/>
                </a:solidFill>
                <a:latin typeface="Arial" panose="030F0702030302020204" pitchFamily="66" charset="0"/>
              </a:rPr>
              <a:t>reorder buffer</a:t>
            </a:r>
            <a:endParaRPr lang="en-US" altLang="zh-CN" sz="2000" b="1">
              <a:solidFill>
                <a:srgbClr val="FF0000"/>
              </a:solidFill>
              <a:latin typeface="Comic Sans MS" panose="030F0702030302020204" pitchFamily="66" charset="0"/>
            </a:endParaRPr>
          </a:p>
          <a:p>
            <a:pPr lvl="1" eaLnBrk="1" hangingPunct="1">
              <a:lnSpc>
                <a:spcPct val="90000"/>
              </a:lnSpc>
            </a:pPr>
            <a:r>
              <a:rPr lang="en-US" altLang="zh-CN" sz="2000">
                <a:latin typeface="Arial" panose="030F0702030302020204" pitchFamily="66" charset="0"/>
              </a:rPr>
              <a:t>3 fields: instr, destination, value</a:t>
            </a:r>
          </a:p>
          <a:p>
            <a:pPr lvl="1" eaLnBrk="1" hangingPunct="1">
              <a:lnSpc>
                <a:spcPct val="90000"/>
              </a:lnSpc>
            </a:pPr>
            <a:r>
              <a:rPr lang="en-US" altLang="zh-CN" sz="2000">
                <a:latin typeface="Arial" panose="030F0702030302020204" pitchFamily="66" charset="0"/>
              </a:rPr>
              <a:t>Use </a:t>
            </a:r>
            <a:r>
              <a:rPr lang="en-US" altLang="zh-CN" sz="2000">
                <a:solidFill>
                  <a:srgbClr val="FF0000"/>
                </a:solidFill>
                <a:latin typeface="Arial" panose="030F0702030302020204" pitchFamily="66" charset="0"/>
              </a:rPr>
              <a:t>reorder buffer number</a:t>
            </a:r>
            <a:r>
              <a:rPr lang="en-US" altLang="zh-CN" sz="2000">
                <a:latin typeface="Arial" panose="030F0702030302020204" pitchFamily="66" charset="0"/>
              </a:rPr>
              <a:t> instead of reservation station when execution completes</a:t>
            </a:r>
          </a:p>
          <a:p>
            <a:pPr lvl="1" eaLnBrk="1" hangingPunct="1">
              <a:lnSpc>
                <a:spcPct val="90000"/>
              </a:lnSpc>
            </a:pPr>
            <a:r>
              <a:rPr lang="en-US" altLang="zh-CN" sz="2000">
                <a:latin typeface="Arial" panose="030F0702030302020204" pitchFamily="66" charset="0"/>
              </a:rPr>
              <a:t>Supplies operands between execution complete &amp; commit</a:t>
            </a:r>
          </a:p>
          <a:p>
            <a:pPr lvl="1" eaLnBrk="1" hangingPunct="1">
              <a:lnSpc>
                <a:spcPct val="90000"/>
              </a:lnSpc>
            </a:pPr>
            <a:r>
              <a:rPr lang="en-US" altLang="zh-CN" sz="2000">
                <a:latin typeface="Arial" panose="030F0702030302020204" pitchFamily="66" charset="0"/>
              </a:rPr>
              <a:t>(Reorder buffer can be operand source =&gt; more registers like RS)</a:t>
            </a:r>
          </a:p>
          <a:p>
            <a:pPr lvl="1" eaLnBrk="1" hangingPunct="1">
              <a:lnSpc>
                <a:spcPct val="90000"/>
              </a:lnSpc>
            </a:pPr>
            <a:r>
              <a:rPr lang="en-US" altLang="zh-CN" sz="2000">
                <a:latin typeface="Arial" panose="030F0702030302020204" pitchFamily="66" charset="0"/>
              </a:rPr>
              <a:t>Once instruction </a:t>
            </a:r>
            <a:r>
              <a:rPr lang="en-US" altLang="zh-CN" sz="2000" u="sng">
                <a:solidFill>
                  <a:srgbClr val="0000FF"/>
                </a:solidFill>
                <a:latin typeface="Arial" panose="030F0702030302020204" pitchFamily="66" charset="0"/>
              </a:rPr>
              <a:t>commits</a:t>
            </a:r>
            <a:r>
              <a:rPr lang="en-US" altLang="zh-CN" sz="2000">
                <a:latin typeface="Arial" panose="030F0702030302020204" pitchFamily="66" charset="0"/>
              </a:rPr>
              <a:t>, result is put into register</a:t>
            </a:r>
          </a:p>
          <a:p>
            <a:pPr lvl="1" eaLnBrk="1" hangingPunct="1">
              <a:lnSpc>
                <a:spcPct val="90000"/>
              </a:lnSpc>
            </a:pPr>
            <a:r>
              <a:rPr lang="en-US" altLang="zh-CN" sz="2000">
                <a:latin typeface="Arial" panose="030F0702030302020204" pitchFamily="66" charset="0"/>
              </a:rPr>
              <a:t>As a result, easy to undo speculated instructions </a:t>
            </a:r>
            <a:br>
              <a:rPr lang="en-US" altLang="zh-CN" sz="2000">
                <a:latin typeface="Comic Sans MS" panose="030F0702030302020204" pitchFamily="66" charset="0"/>
              </a:rPr>
            </a:br>
            <a:r>
              <a:rPr lang="en-US" altLang="zh-CN" sz="2000">
                <a:latin typeface="Arial" panose="030F0702030302020204" pitchFamily="66" charset="0"/>
              </a:rPr>
              <a:t>on mispredicted branches </a:t>
            </a:r>
            <a:r>
              <a:rPr lang="en-US" altLang="zh-CN" sz="2000">
                <a:solidFill>
                  <a:srgbClr val="0000FF"/>
                </a:solidFill>
                <a:latin typeface="Arial" panose="030F0702030302020204" pitchFamily="66" charset="0"/>
              </a:rPr>
              <a:t>or </a:t>
            </a:r>
            <a:r>
              <a:rPr lang="en-US" altLang="zh-CN" sz="2000" u="sng">
                <a:solidFill>
                  <a:srgbClr val="0000FF"/>
                </a:solidFill>
                <a:latin typeface="Arial" panose="030F0702030302020204" pitchFamily="66" charset="0"/>
              </a:rPr>
              <a:t>exceptions</a:t>
            </a:r>
          </a:p>
        </p:txBody>
      </p:sp>
      <p:grpSp>
        <p:nvGrpSpPr>
          <p:cNvPr id="91140" name="Group 4"/>
          <p:cNvGrpSpPr>
            <a:grpSpLocks/>
          </p:cNvGrpSpPr>
          <p:nvPr/>
        </p:nvGrpSpPr>
        <p:grpSpPr bwMode="auto">
          <a:xfrm>
            <a:off x="5181600" y="1752600"/>
            <a:ext cx="3810000" cy="3702050"/>
            <a:chOff x="2996" y="1104"/>
            <a:chExt cx="2592" cy="2332"/>
          </a:xfrm>
        </p:grpSpPr>
        <p:sp>
          <p:nvSpPr>
            <p:cNvPr id="91141" name="Rectangle 5"/>
            <p:cNvSpPr>
              <a:spLocks noChangeArrowheads="1"/>
            </p:cNvSpPr>
            <p:nvPr/>
          </p:nvSpPr>
          <p:spPr bwMode="auto">
            <a:xfrm>
              <a:off x="4272" y="1248"/>
              <a:ext cx="1040" cy="656"/>
            </a:xfrm>
            <a:prstGeom prst="rect">
              <a:avLst/>
            </a:prstGeom>
            <a:solidFill>
              <a:srgbClr val="FF0000"/>
            </a:solidFill>
            <a:ln w="25400">
              <a:solidFill>
                <a:schemeClr val="tx1"/>
              </a:solidFill>
              <a:miter lim="800000"/>
              <a:headEnd/>
              <a:tailEnd/>
            </a:ln>
          </p:spPr>
          <p:txBody>
            <a:bodyPr wrap="none" lIns="90488" tIns="44450" rIns="90488" bIns="44450"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a:latin typeface="Arial" panose="020B0604020202020204" pitchFamily="34" charset="0"/>
                </a:rPr>
                <a:t>Reorder</a:t>
              </a:r>
            </a:p>
            <a:p>
              <a:pPr algn="ctr">
                <a:spcBef>
                  <a:spcPct val="0"/>
                </a:spcBef>
                <a:buClrTx/>
                <a:buSzTx/>
                <a:buFontTx/>
                <a:buNone/>
              </a:pPr>
              <a:r>
                <a:rPr lang="en-US" altLang="zh-CN" sz="1800">
                  <a:latin typeface="Arial" panose="020B0604020202020204" pitchFamily="34" charset="0"/>
                </a:rPr>
                <a:t>Buffer</a:t>
              </a:r>
            </a:p>
          </p:txBody>
        </p:sp>
        <p:sp>
          <p:nvSpPr>
            <p:cNvPr id="91142" name="Rectangle 6"/>
            <p:cNvSpPr>
              <a:spLocks noChangeArrowheads="1"/>
            </p:cNvSpPr>
            <p:nvPr/>
          </p:nvSpPr>
          <p:spPr bwMode="auto">
            <a:xfrm>
              <a:off x="3320" y="1568"/>
              <a:ext cx="476" cy="740"/>
            </a:xfrm>
            <a:prstGeom prst="rect">
              <a:avLst/>
            </a:prstGeom>
            <a:solidFill>
              <a:schemeClr val="bg1"/>
            </a:solidFill>
            <a:ln w="25400">
              <a:solidFill>
                <a:schemeClr val="tx1"/>
              </a:solidFill>
              <a:miter lim="800000"/>
              <a:headEnd/>
              <a:tailEnd/>
            </a:ln>
          </p:spPr>
          <p:txBody>
            <a:bodyPr wrap="none" lIns="90488" tIns="44450" rIns="90488" bIns="44450"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a:latin typeface="Arial" panose="020B0604020202020204" pitchFamily="34" charset="0"/>
                </a:rPr>
                <a:t>FP</a:t>
              </a:r>
            </a:p>
            <a:p>
              <a:pPr algn="ctr">
                <a:spcBef>
                  <a:spcPct val="0"/>
                </a:spcBef>
                <a:buClrTx/>
                <a:buSzTx/>
                <a:buFontTx/>
                <a:buNone/>
              </a:pPr>
              <a:r>
                <a:rPr lang="en-US" altLang="zh-CN" sz="1800">
                  <a:latin typeface="Arial" panose="020B0604020202020204" pitchFamily="34" charset="0"/>
                </a:rPr>
                <a:t>Op</a:t>
              </a:r>
            </a:p>
            <a:p>
              <a:pPr algn="ctr">
                <a:spcBef>
                  <a:spcPct val="0"/>
                </a:spcBef>
                <a:buClrTx/>
                <a:buSzTx/>
                <a:buFontTx/>
                <a:buNone/>
              </a:pPr>
              <a:r>
                <a:rPr lang="en-US" altLang="zh-CN" sz="1800">
                  <a:latin typeface="Arial" panose="020B0604020202020204" pitchFamily="34" charset="0"/>
                </a:rPr>
                <a:t>Queue</a:t>
              </a:r>
            </a:p>
          </p:txBody>
        </p:sp>
        <p:sp>
          <p:nvSpPr>
            <p:cNvPr id="91143" name="Rectangle 7"/>
            <p:cNvSpPr>
              <a:spLocks noChangeArrowheads="1"/>
            </p:cNvSpPr>
            <p:nvPr/>
          </p:nvSpPr>
          <p:spPr bwMode="auto">
            <a:xfrm>
              <a:off x="3224" y="3032"/>
              <a:ext cx="656" cy="152"/>
            </a:xfrm>
            <a:prstGeom prst="rect">
              <a:avLst/>
            </a:prstGeom>
            <a:solidFill>
              <a:schemeClr val="bg1"/>
            </a:solidFill>
            <a:ln w="25400">
              <a:solidFill>
                <a:schemeClr val="tx1"/>
              </a:solidFill>
              <a:miter lim="800000"/>
              <a:headEnd/>
              <a:tailEnd/>
            </a:ln>
          </p:spPr>
          <p:txBody>
            <a:bodyPr wrap="none" lIns="90488" tIns="44450" rIns="90488" bIns="44450"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a:latin typeface="Arial" panose="020B0604020202020204" pitchFamily="34" charset="0"/>
                </a:rPr>
                <a:t>FP Adder</a:t>
              </a:r>
            </a:p>
          </p:txBody>
        </p:sp>
        <p:sp>
          <p:nvSpPr>
            <p:cNvPr id="91144" name="Rectangle 8"/>
            <p:cNvSpPr>
              <a:spLocks noChangeArrowheads="1"/>
            </p:cNvSpPr>
            <p:nvPr/>
          </p:nvSpPr>
          <p:spPr bwMode="auto">
            <a:xfrm>
              <a:off x="4448" y="3032"/>
              <a:ext cx="656" cy="152"/>
            </a:xfrm>
            <a:prstGeom prst="rect">
              <a:avLst/>
            </a:prstGeom>
            <a:solidFill>
              <a:schemeClr val="bg1"/>
            </a:solidFill>
            <a:ln w="25400">
              <a:solidFill>
                <a:schemeClr val="tx1"/>
              </a:solidFill>
              <a:miter lim="800000"/>
              <a:headEnd/>
              <a:tailEnd/>
            </a:ln>
          </p:spPr>
          <p:txBody>
            <a:bodyPr wrap="none" lIns="90488" tIns="44450" rIns="90488" bIns="44450"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a:latin typeface="Arial" panose="020B0604020202020204" pitchFamily="34" charset="0"/>
                </a:rPr>
                <a:t>FP Adder</a:t>
              </a:r>
            </a:p>
          </p:txBody>
        </p:sp>
        <p:sp>
          <p:nvSpPr>
            <p:cNvPr id="91145" name="Rectangle 9"/>
            <p:cNvSpPr>
              <a:spLocks noChangeArrowheads="1"/>
            </p:cNvSpPr>
            <p:nvPr/>
          </p:nvSpPr>
          <p:spPr bwMode="auto">
            <a:xfrm>
              <a:off x="3044" y="2756"/>
              <a:ext cx="908" cy="200"/>
            </a:xfrm>
            <a:prstGeom prst="rect">
              <a:avLst/>
            </a:prstGeom>
            <a:solidFill>
              <a:schemeClr val="bg1"/>
            </a:solidFill>
            <a:ln w="25400">
              <a:solidFill>
                <a:schemeClr val="tx1"/>
              </a:solidFill>
              <a:miter lim="800000"/>
              <a:headEnd/>
              <a:tailEnd/>
            </a:ln>
          </p:spPr>
          <p:txBody>
            <a:bodyPr wrap="none" lIns="90488" tIns="44450" rIns="90488" bIns="44450"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a:latin typeface="Arial" panose="020B0604020202020204" pitchFamily="34" charset="0"/>
                </a:rPr>
                <a:t>Res Stations</a:t>
              </a:r>
            </a:p>
          </p:txBody>
        </p:sp>
        <p:sp>
          <p:nvSpPr>
            <p:cNvPr id="91146" name="Rectangle 10"/>
            <p:cNvSpPr>
              <a:spLocks noChangeArrowheads="1"/>
            </p:cNvSpPr>
            <p:nvPr/>
          </p:nvSpPr>
          <p:spPr bwMode="auto">
            <a:xfrm>
              <a:off x="4304" y="2756"/>
              <a:ext cx="908" cy="200"/>
            </a:xfrm>
            <a:prstGeom prst="rect">
              <a:avLst/>
            </a:prstGeom>
            <a:solidFill>
              <a:schemeClr val="bg1"/>
            </a:solidFill>
            <a:ln w="25400">
              <a:solidFill>
                <a:schemeClr val="tx1"/>
              </a:solidFill>
              <a:miter lim="800000"/>
              <a:headEnd/>
              <a:tailEnd/>
            </a:ln>
          </p:spPr>
          <p:txBody>
            <a:bodyPr wrap="none" lIns="90488" tIns="44450" rIns="90488" bIns="44450"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a:latin typeface="Arial" panose="020B0604020202020204" pitchFamily="34" charset="0"/>
                </a:rPr>
                <a:t>Res Stations</a:t>
              </a:r>
            </a:p>
          </p:txBody>
        </p:sp>
        <p:sp>
          <p:nvSpPr>
            <p:cNvPr id="91147" name="Line 11"/>
            <p:cNvSpPr>
              <a:spLocks noChangeShapeType="1"/>
            </p:cNvSpPr>
            <p:nvPr/>
          </p:nvSpPr>
          <p:spPr bwMode="auto">
            <a:xfrm>
              <a:off x="2996" y="3408"/>
              <a:ext cx="2572"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148" name="Line 12"/>
            <p:cNvSpPr>
              <a:spLocks noChangeShapeType="1"/>
            </p:cNvSpPr>
            <p:nvPr/>
          </p:nvSpPr>
          <p:spPr bwMode="auto">
            <a:xfrm>
              <a:off x="5568" y="1112"/>
              <a:ext cx="0" cy="2296"/>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149" name="Line 13"/>
            <p:cNvSpPr>
              <a:spLocks noChangeShapeType="1"/>
            </p:cNvSpPr>
            <p:nvPr/>
          </p:nvSpPr>
          <p:spPr bwMode="auto">
            <a:xfrm flipH="1">
              <a:off x="4800" y="1104"/>
              <a:ext cx="788"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150" name="Line 14"/>
            <p:cNvSpPr>
              <a:spLocks noChangeShapeType="1"/>
            </p:cNvSpPr>
            <p:nvPr/>
          </p:nvSpPr>
          <p:spPr bwMode="auto">
            <a:xfrm>
              <a:off x="4800" y="1104"/>
              <a:ext cx="0" cy="14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151" name="Line 15"/>
            <p:cNvSpPr>
              <a:spLocks noChangeShapeType="1"/>
            </p:cNvSpPr>
            <p:nvPr/>
          </p:nvSpPr>
          <p:spPr bwMode="auto">
            <a:xfrm>
              <a:off x="3552" y="3188"/>
              <a:ext cx="0" cy="22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152" name="Line 16"/>
            <p:cNvSpPr>
              <a:spLocks noChangeShapeType="1"/>
            </p:cNvSpPr>
            <p:nvPr/>
          </p:nvSpPr>
          <p:spPr bwMode="auto">
            <a:xfrm>
              <a:off x="4764" y="3212"/>
              <a:ext cx="0" cy="224"/>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153" name="Line 17"/>
            <p:cNvSpPr>
              <a:spLocks noChangeShapeType="1"/>
            </p:cNvSpPr>
            <p:nvPr/>
          </p:nvSpPr>
          <p:spPr bwMode="auto">
            <a:xfrm>
              <a:off x="3528" y="2324"/>
              <a:ext cx="0" cy="41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154" name="Line 18"/>
            <p:cNvSpPr>
              <a:spLocks noChangeShapeType="1"/>
            </p:cNvSpPr>
            <p:nvPr/>
          </p:nvSpPr>
          <p:spPr bwMode="auto">
            <a:xfrm>
              <a:off x="3536" y="2484"/>
              <a:ext cx="122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155" name="Line 19"/>
            <p:cNvSpPr>
              <a:spLocks noChangeShapeType="1"/>
            </p:cNvSpPr>
            <p:nvPr/>
          </p:nvSpPr>
          <p:spPr bwMode="auto">
            <a:xfrm>
              <a:off x="4800" y="2496"/>
              <a:ext cx="0" cy="236"/>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156" name="Line 20"/>
            <p:cNvSpPr>
              <a:spLocks noChangeShapeType="1"/>
            </p:cNvSpPr>
            <p:nvPr/>
          </p:nvSpPr>
          <p:spPr bwMode="auto">
            <a:xfrm>
              <a:off x="4800" y="1920"/>
              <a:ext cx="0" cy="548"/>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157" name="Line 21"/>
            <p:cNvSpPr>
              <a:spLocks noChangeShapeType="1"/>
            </p:cNvSpPr>
            <p:nvPr/>
          </p:nvSpPr>
          <p:spPr bwMode="auto">
            <a:xfrm flipH="1">
              <a:off x="4732" y="2484"/>
              <a:ext cx="844" cy="0"/>
            </a:xfrm>
            <a:prstGeom prst="line">
              <a:avLst/>
            </a:prstGeom>
            <a:noFill/>
            <a:ln w="25400">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158" name="Rectangle 22"/>
            <p:cNvSpPr>
              <a:spLocks noChangeArrowheads="1"/>
            </p:cNvSpPr>
            <p:nvPr/>
          </p:nvSpPr>
          <p:spPr bwMode="auto">
            <a:xfrm>
              <a:off x="4432" y="2022"/>
              <a:ext cx="704" cy="308"/>
            </a:xfrm>
            <a:prstGeom prst="rect">
              <a:avLst/>
            </a:prstGeom>
            <a:solidFill>
              <a:schemeClr val="bg1"/>
            </a:solidFill>
            <a:ln w="25400">
              <a:solidFill>
                <a:schemeClr val="tx1"/>
              </a:solidFill>
              <a:miter lim="800000"/>
              <a:headEnd/>
              <a:tailEnd/>
            </a:ln>
          </p:spPr>
          <p:txBody>
            <a:bodyPr wrap="none" lIns="90488" tIns="44450" rIns="90488" bIns="44450"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lang="en-US" altLang="zh-CN" sz="1800">
                  <a:latin typeface="Arial" panose="020B0604020202020204" pitchFamily="34" charset="0"/>
                </a:rPr>
                <a:t>FP Regs</a:t>
              </a:r>
            </a:p>
          </p:txBody>
        </p:sp>
      </p:grpSp>
    </p:spTree>
    <p:extLst>
      <p:ext uri="{BB962C8B-B14F-4D97-AF65-F5344CB8AC3E}">
        <p14:creationId xmlns:p14="http://schemas.microsoft.com/office/powerpoint/2010/main" val="2957476891"/>
      </p:ext>
    </p:extLst>
  </p:cSld>
  <p:clrMapOvr>
    <a:masterClrMapping/>
  </p:clrMapOvr>
  <p:transition>
    <p:wip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915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915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915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9155">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49155">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49155">
                                            <p:txEl>
                                              <p:pRg st="5" end="5"/>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491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bldLvl="2" autoUpdateAnimBg="0"/>
    </p:bldLst>
  </p:timing>
</p:sld>
</file>

<file path=ppt/slides/slide8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2162" name="Rectangle 159"/>
          <p:cNvSpPr>
            <a:spLocks noGrp="1" noRot="1" noChangeArrowheads="1"/>
          </p:cNvSpPr>
          <p:nvPr>
            <p:ph type="title"/>
          </p:nvPr>
        </p:nvSpPr>
        <p:spPr/>
        <p:txBody>
          <a:bodyPr/>
          <a:lstStyle/>
          <a:p>
            <a:pPr eaLnBrk="1" hangingPunct="1"/>
            <a:endParaRPr lang="zh-CN" altLang="zh-CN"/>
          </a:p>
        </p:txBody>
      </p:sp>
      <p:graphicFrame>
        <p:nvGraphicFramePr>
          <p:cNvPr id="87250" name="Group 210"/>
          <p:cNvGraphicFramePr>
            <a:graphicFrameLocks noGrp="1"/>
          </p:cNvGraphicFramePr>
          <p:nvPr>
            <p:ph type="tbl" idx="1"/>
          </p:nvPr>
        </p:nvGraphicFramePr>
        <p:xfrm>
          <a:off x="0" y="44450"/>
          <a:ext cx="9036050" cy="6819900"/>
        </p:xfrm>
        <a:graphic>
          <a:graphicData uri="http://schemas.openxmlformats.org/drawingml/2006/table">
            <a:tbl>
              <a:tblPr/>
              <a:tblGrid>
                <a:gridCol w="827088">
                  <a:extLst>
                    <a:ext uri="{9D8B030D-6E8A-4147-A177-3AD203B41FA5}">
                      <a16:colId xmlns:a16="http://schemas.microsoft.com/office/drawing/2014/main" val="20000"/>
                    </a:ext>
                  </a:extLst>
                </a:gridCol>
                <a:gridCol w="2413000">
                  <a:extLst>
                    <a:ext uri="{9D8B030D-6E8A-4147-A177-3AD203B41FA5}">
                      <a16:colId xmlns:a16="http://schemas.microsoft.com/office/drawing/2014/main" val="20001"/>
                    </a:ext>
                  </a:extLst>
                </a:gridCol>
                <a:gridCol w="2447925">
                  <a:extLst>
                    <a:ext uri="{9D8B030D-6E8A-4147-A177-3AD203B41FA5}">
                      <a16:colId xmlns:a16="http://schemas.microsoft.com/office/drawing/2014/main" val="20002"/>
                    </a:ext>
                  </a:extLst>
                </a:gridCol>
                <a:gridCol w="3348037">
                  <a:extLst>
                    <a:ext uri="{9D8B030D-6E8A-4147-A177-3AD203B41FA5}">
                      <a16:colId xmlns:a16="http://schemas.microsoft.com/office/drawing/2014/main" val="20003"/>
                    </a:ext>
                  </a:extLst>
                </a:gridCol>
              </a:tblGrid>
              <a:tr h="457221">
                <a:tc>
                  <a:txBody>
                    <a:bodyPr/>
                    <a:lstStyle/>
                    <a:p>
                      <a:pPr marL="0" marR="0" lvl="0" indent="0" algn="l" defTabSz="914400" rtl="0" eaLnBrk="1" fontAlgn="base" latinLnBrk="0" hangingPunct="1">
                        <a:lnSpc>
                          <a:spcPct val="100000"/>
                        </a:lnSpc>
                        <a:spcBef>
                          <a:spcPct val="20000"/>
                        </a:spcBef>
                        <a:spcAft>
                          <a:spcPct val="0"/>
                        </a:spcAft>
                        <a:buClr>
                          <a:schemeClr val="tx2"/>
                        </a:buClr>
                        <a:buSzTx/>
                        <a:buFont typeface="Wingdings" pitchFamily="2" charset="2"/>
                        <a:buNone/>
                        <a:tabLst/>
                      </a:pPr>
                      <a:endParaRPr kumimoji="0" lang="zh-CN" altLang="zh-CN" sz="1600" b="0" i="0" u="none" strike="noStrike" cap="none" normalizeH="0" baseline="0">
                        <a:ln>
                          <a:noFill/>
                        </a:ln>
                        <a:solidFill>
                          <a:schemeClr val="tx1"/>
                        </a:solidFill>
                        <a:effectLst/>
                        <a:latin typeface="Arial" charset="0"/>
                        <a:ea typeface="宋体" pitchFamily="2" charset="-122"/>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Arial" pitchFamily="18" charset="0"/>
                          <a:ea typeface="宋体" pitchFamily="2" charset="-122"/>
                          <a:cs typeface="Times New Roman" pitchFamily="18" charset="0"/>
                        </a:rPr>
                        <a:t>记分牌</a:t>
                      </a:r>
                      <a:endParaRPr kumimoji="0" lang="zh-CN" altLang="en-US" sz="2400" b="0" i="0" u="none" strike="noStrike" cap="none" normalizeH="0" baseline="0">
                        <a:ln>
                          <a:noFill/>
                        </a:ln>
                        <a:solidFill>
                          <a:schemeClr val="tx1"/>
                        </a:solidFill>
                        <a:effectLst/>
                        <a:latin typeface="Arial" charset="0"/>
                        <a:ea typeface="宋体" pitchFamily="2" charset="-122"/>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2400" b="0" i="0" u="none" strike="noStrike" cap="none" normalizeH="0" baseline="0">
                          <a:ln>
                            <a:noFill/>
                          </a:ln>
                          <a:solidFill>
                            <a:schemeClr val="tx1"/>
                          </a:solidFill>
                          <a:effectLst/>
                          <a:latin typeface="Arial" pitchFamily="18" charset="0"/>
                          <a:ea typeface="宋体" pitchFamily="2" charset="-122"/>
                          <a:cs typeface="Times New Roman" pitchFamily="18" charset="0"/>
                        </a:rPr>
                        <a:t>Tomasulo</a:t>
                      </a:r>
                      <a:endParaRPr kumimoji="0" lang="en-US" altLang="zh-CN" sz="2400" b="0" i="0" u="none" strike="noStrike" cap="none" normalizeH="0" baseline="0">
                        <a:ln>
                          <a:noFill/>
                        </a:ln>
                        <a:solidFill>
                          <a:schemeClr val="tx1"/>
                        </a:solidFill>
                        <a:effectLst/>
                        <a:latin typeface="Arial" charset="0"/>
                        <a:ea typeface="宋体" pitchFamily="2" charset="-122"/>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2400" b="0" i="0" u="none" strike="noStrike" cap="none" normalizeH="0" baseline="0">
                          <a:ln>
                            <a:noFill/>
                          </a:ln>
                          <a:solidFill>
                            <a:schemeClr val="tx1"/>
                          </a:solidFill>
                          <a:effectLst/>
                          <a:latin typeface="Arial" pitchFamily="18" charset="0"/>
                          <a:ea typeface="宋体" pitchFamily="2" charset="-122"/>
                          <a:cs typeface="Times New Roman" pitchFamily="18" charset="0"/>
                        </a:rPr>
                        <a:t>带投机的</a:t>
                      </a:r>
                      <a:r>
                        <a:rPr kumimoji="0" lang="en-US" altLang="zh-CN" sz="2400" b="0" i="0" u="none" strike="noStrike" cap="none" normalizeH="0" baseline="0">
                          <a:ln>
                            <a:noFill/>
                          </a:ln>
                          <a:solidFill>
                            <a:schemeClr val="tx1"/>
                          </a:solidFill>
                          <a:effectLst/>
                          <a:latin typeface="Arial" pitchFamily="18" charset="0"/>
                          <a:ea typeface="宋体" pitchFamily="2" charset="-122"/>
                          <a:cs typeface="Times New Roman" pitchFamily="18" charset="0"/>
                        </a:rPr>
                        <a:t>Tomasulo</a:t>
                      </a:r>
                      <a:endParaRPr kumimoji="0" lang="en-US" altLang="zh-CN" sz="2400" b="0" i="0" u="none" strike="noStrike" cap="none" normalizeH="0" baseline="0">
                        <a:ln>
                          <a:noFill/>
                        </a:ln>
                        <a:solidFill>
                          <a:schemeClr val="tx1"/>
                        </a:solidFill>
                        <a:effectLst/>
                        <a:latin typeface="Arial" charset="0"/>
                        <a:ea typeface="宋体" pitchFamily="2" charset="-122"/>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0"/>
                  </a:ext>
                </a:extLst>
              </a:tr>
              <a:tr h="768386">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Arial" pitchFamily="18" charset="0"/>
                          <a:ea typeface="宋体" pitchFamily="2" charset="-122"/>
                          <a:cs typeface="Times New Roman" pitchFamily="18" charset="0"/>
                        </a:rPr>
                        <a:t>主要</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Arial" pitchFamily="18" charset="0"/>
                          <a:ea typeface="宋体" pitchFamily="2" charset="-122"/>
                          <a:cs typeface="Times New Roman" pitchFamily="18" charset="0"/>
                        </a:rPr>
                        <a:t>思想</a:t>
                      </a:r>
                      <a:endParaRPr kumimoji="0" lang="zh-CN" altLang="en-US" sz="1600" b="0" i="0" u="none" strike="noStrike" cap="none" normalizeH="0" baseline="0">
                        <a:ln>
                          <a:noFill/>
                        </a:ln>
                        <a:solidFill>
                          <a:schemeClr val="tx1"/>
                        </a:solidFill>
                        <a:effectLst/>
                        <a:latin typeface="Arial" charset="0"/>
                        <a:ea typeface="宋体" pitchFamily="2" charset="-122"/>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Arial" pitchFamily="18" charset="0"/>
                          <a:ea typeface="宋体" pitchFamily="2" charset="-122"/>
                          <a:cs typeface="Times New Roman" pitchFamily="18" charset="0"/>
                        </a:rPr>
                        <a:t>动态调度、按序发射、乱序</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Arial" pitchFamily="18" charset="0"/>
                          <a:ea typeface="宋体" pitchFamily="2" charset="-122"/>
                          <a:cs typeface="Times New Roman" pitchFamily="18" charset="0"/>
                        </a:rPr>
                        <a:t>执行、乱序完成、集中控制。</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Arial" pitchFamily="18" charset="0"/>
                          <a:ea typeface="宋体" pitchFamily="2" charset="-122"/>
                          <a:cs typeface="Times New Roman" pitchFamily="18" charset="0"/>
                        </a:rPr>
                        <a:t>动态调度、按序发射、乱序</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Arial" pitchFamily="18" charset="0"/>
                          <a:ea typeface="宋体" pitchFamily="2" charset="-122"/>
                          <a:cs typeface="Times New Roman" pitchFamily="18" charset="0"/>
                        </a:rPr>
                        <a:t>执行、乱序完成分散控制。</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Arial" pitchFamily="18" charset="0"/>
                          <a:ea typeface="宋体" pitchFamily="2" charset="-122"/>
                          <a:cs typeface="Times New Roman" pitchFamily="18" charset="0"/>
                        </a:rPr>
                        <a:t>增加</a:t>
                      </a:r>
                      <a:r>
                        <a:rPr kumimoji="0" lang="en-US" altLang="zh-CN" sz="1400" b="0" i="0" u="none" strike="noStrike" cap="none" normalizeH="0" baseline="0">
                          <a:ln>
                            <a:noFill/>
                          </a:ln>
                          <a:solidFill>
                            <a:schemeClr val="tx1"/>
                          </a:solidFill>
                          <a:effectLst/>
                          <a:latin typeface="Arial" pitchFamily="18" charset="0"/>
                          <a:ea typeface="宋体" pitchFamily="2" charset="-122"/>
                          <a:cs typeface="Times New Roman" pitchFamily="18" charset="0"/>
                        </a:rPr>
                        <a:t>RS</a:t>
                      </a:r>
                      <a:r>
                        <a:rPr kumimoji="0" lang="zh-CN" altLang="en-US" sz="1400" b="0" i="0" u="none" strike="noStrike" cap="none" normalizeH="0" baseline="0">
                          <a:ln>
                            <a:noFill/>
                          </a:ln>
                          <a:solidFill>
                            <a:schemeClr val="tx1"/>
                          </a:solidFill>
                          <a:effectLst/>
                          <a:latin typeface="Arial" pitchFamily="18" charset="0"/>
                          <a:ea typeface="宋体" pitchFamily="2" charset="-122"/>
                          <a:cs typeface="Times New Roman" pitchFamily="18" charset="0"/>
                        </a:rPr>
                        <a:t>（保留站）</a:t>
                      </a:r>
                      <a:r>
                        <a:rPr kumimoji="0" lang="en-US" altLang="zh-CN" sz="1400" b="0" i="0" u="none" strike="noStrike" cap="none" normalizeH="0" baseline="0">
                          <a:ln>
                            <a:noFill/>
                          </a:ln>
                          <a:solidFill>
                            <a:schemeClr val="tx1"/>
                          </a:solidFill>
                          <a:effectLst/>
                          <a:latin typeface="Arial" pitchFamily="18" charset="0"/>
                          <a:ea typeface="宋体" pitchFamily="2" charset="-122"/>
                          <a:cs typeface="Times New Roman" pitchFamily="18" charset="0"/>
                        </a:rPr>
                        <a:t>,CDB</a:t>
                      </a:r>
                      <a:r>
                        <a:rPr kumimoji="0" lang="zh-CN" altLang="en-US" sz="1400" b="0" i="0" u="none" strike="noStrike" cap="none" normalizeH="0" baseline="0">
                          <a:ln>
                            <a:noFill/>
                          </a:ln>
                          <a:solidFill>
                            <a:schemeClr val="tx1"/>
                          </a:solidFill>
                          <a:effectLst/>
                          <a:latin typeface="Arial" pitchFamily="18" charset="0"/>
                          <a:ea typeface="宋体" pitchFamily="2" charset="-122"/>
                          <a:cs typeface="Times New Roman" pitchFamily="18" charset="0"/>
                        </a:rPr>
                        <a:t>。</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Arial" pitchFamily="18" charset="0"/>
                          <a:ea typeface="宋体" pitchFamily="2" charset="-122"/>
                          <a:cs typeface="Times New Roman" pitchFamily="18" charset="0"/>
                        </a:rPr>
                        <a:t>转移预测</a:t>
                      </a:r>
                      <a:r>
                        <a:rPr kumimoji="0" lang="en-US" altLang="zh-CN" sz="1400" b="0" i="0" u="none" strike="noStrike" cap="none" normalizeH="0" baseline="0">
                          <a:ln>
                            <a:noFill/>
                          </a:ln>
                          <a:solidFill>
                            <a:schemeClr val="tx1"/>
                          </a:solidFill>
                          <a:effectLst/>
                          <a:latin typeface="Arial" pitchFamily="18" charset="0"/>
                          <a:ea typeface="宋体" pitchFamily="2" charset="-122"/>
                          <a:cs typeface="Times New Roman" pitchFamily="18" charset="0"/>
                        </a:rPr>
                        <a:t>, </a:t>
                      </a:r>
                      <a:r>
                        <a:rPr kumimoji="0" lang="zh-CN" altLang="en-US" sz="1400" b="0" i="0" u="none" strike="noStrike" cap="none" normalizeH="0" baseline="0">
                          <a:ln>
                            <a:noFill/>
                          </a:ln>
                          <a:solidFill>
                            <a:schemeClr val="tx1"/>
                          </a:solidFill>
                          <a:effectLst/>
                          <a:latin typeface="Arial" pitchFamily="18" charset="0"/>
                          <a:ea typeface="宋体" pitchFamily="2" charset="-122"/>
                          <a:cs typeface="Times New Roman" pitchFamily="18" charset="0"/>
                        </a:rPr>
                        <a:t>动态调度、投机执行、</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Arial" pitchFamily="18" charset="0"/>
                          <a:ea typeface="宋体" pitchFamily="2" charset="-122"/>
                          <a:cs typeface="Times New Roman" pitchFamily="18" charset="0"/>
                        </a:rPr>
                        <a:t>按序完成。在</a:t>
                      </a:r>
                      <a:r>
                        <a:rPr kumimoji="0" lang="en-US" altLang="zh-CN" sz="1400" b="0" i="0" u="none" strike="noStrike" cap="none" normalizeH="0" baseline="0">
                          <a:ln>
                            <a:noFill/>
                          </a:ln>
                          <a:solidFill>
                            <a:schemeClr val="tx1"/>
                          </a:solidFill>
                          <a:effectLst/>
                          <a:latin typeface="Arial" pitchFamily="18" charset="0"/>
                          <a:ea typeface="宋体" pitchFamily="2" charset="-122"/>
                          <a:cs typeface="Times New Roman" pitchFamily="18" charset="0"/>
                        </a:rPr>
                        <a:t>RS</a:t>
                      </a:r>
                      <a:r>
                        <a:rPr kumimoji="0" lang="zh-CN" altLang="en-US" sz="1400" b="0" i="0" u="none" strike="noStrike" cap="none" normalizeH="0" baseline="0">
                          <a:ln>
                            <a:noFill/>
                          </a:ln>
                          <a:solidFill>
                            <a:schemeClr val="tx1"/>
                          </a:solidFill>
                          <a:effectLst/>
                          <a:latin typeface="Arial" pitchFamily="18" charset="0"/>
                          <a:ea typeface="宋体" pitchFamily="2" charset="-122"/>
                          <a:cs typeface="Times New Roman" pitchFamily="18" charset="0"/>
                        </a:rPr>
                        <a:t>基础上再增加</a:t>
                      </a:r>
                      <a:r>
                        <a:rPr kumimoji="0" lang="de-DE" altLang="zh-CN" sz="1400" b="0" i="0" u="none" strike="noStrike" cap="none" normalizeH="0" baseline="0">
                          <a:ln>
                            <a:noFill/>
                          </a:ln>
                          <a:solidFill>
                            <a:schemeClr val="tx1"/>
                          </a:solidFill>
                          <a:effectLst/>
                          <a:latin typeface="Arial" pitchFamily="18" charset="0"/>
                          <a:ea typeface="宋体" pitchFamily="2" charset="-122"/>
                          <a:cs typeface="Times New Roman" pitchFamily="18" charset="0"/>
                        </a:rPr>
                        <a:t>ROB(reorder buffer)</a:t>
                      </a:r>
                      <a:r>
                        <a:rPr kumimoji="0" lang="zh-CN" altLang="de-DE" sz="1400" b="0" i="0" u="none" strike="noStrike" cap="none" normalizeH="0" baseline="0">
                          <a:ln>
                            <a:noFill/>
                          </a:ln>
                          <a:solidFill>
                            <a:schemeClr val="tx1"/>
                          </a:solidFill>
                          <a:effectLst/>
                          <a:latin typeface="Arial" pitchFamily="18" charset="0"/>
                          <a:ea typeface="宋体" pitchFamily="2" charset="-122"/>
                          <a:cs typeface="Times New Roman" pitchFamily="18" charset="0"/>
                        </a:rPr>
                        <a:t>。</a:t>
                      </a:r>
                      <a:endParaRPr kumimoji="0" lang="zh-CN" altLang="de-DE" sz="2400" b="0" i="0" u="none" strike="noStrike" cap="none" normalizeH="0" baseline="0">
                        <a:ln>
                          <a:noFill/>
                        </a:ln>
                        <a:solidFill>
                          <a:schemeClr val="tx1"/>
                        </a:solidFill>
                        <a:effectLst/>
                        <a:latin typeface="Arial" charset="0"/>
                        <a:ea typeface="宋体" pitchFamily="2" charset="-122"/>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1"/>
                  </a:ext>
                </a:extLst>
              </a:tr>
              <a:tr h="944924">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Arial" pitchFamily="18" charset="0"/>
                          <a:ea typeface="宋体" pitchFamily="2" charset="-122"/>
                          <a:cs typeface="Times New Roman" pitchFamily="18" charset="0"/>
                        </a:rPr>
                        <a:t>解决</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Arial" pitchFamily="18" charset="0"/>
                          <a:ea typeface="宋体" pitchFamily="2" charset="-122"/>
                          <a:cs typeface="Times New Roman" pitchFamily="18" charset="0"/>
                        </a:rPr>
                        <a:t>何种</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Arial" pitchFamily="18" charset="0"/>
                          <a:ea typeface="宋体" pitchFamily="2" charset="-122"/>
                          <a:cs typeface="Times New Roman" pitchFamily="18" charset="0"/>
                        </a:rPr>
                        <a:t>竞争</a:t>
                      </a:r>
                      <a:endParaRPr kumimoji="0" lang="zh-CN" altLang="en-US" sz="1600" b="0" i="0" u="none" strike="noStrike" cap="none" normalizeH="0" baseline="0">
                        <a:ln>
                          <a:noFill/>
                        </a:ln>
                        <a:solidFill>
                          <a:schemeClr val="tx1"/>
                        </a:solidFill>
                        <a:effectLst/>
                        <a:latin typeface="Arial" charset="0"/>
                        <a:ea typeface="宋体" pitchFamily="2" charset="-122"/>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Arial" pitchFamily="18" charset="0"/>
                          <a:ea typeface="宋体" pitchFamily="2" charset="-122"/>
                          <a:cs typeface="Times New Roman" pitchFamily="18" charset="0"/>
                        </a:rPr>
                        <a:t>RAW</a:t>
                      </a:r>
                      <a:r>
                        <a:rPr kumimoji="0" lang="zh-CN" altLang="en-US" sz="1400" b="0" i="0" u="none" strike="noStrike" cap="none" normalizeH="0" baseline="0">
                          <a:ln>
                            <a:noFill/>
                          </a:ln>
                          <a:solidFill>
                            <a:schemeClr val="tx1"/>
                          </a:solidFill>
                          <a:effectLst/>
                          <a:latin typeface="Arial" pitchFamily="18" charset="0"/>
                          <a:ea typeface="宋体" pitchFamily="2" charset="-122"/>
                          <a:cs typeface="Times New Roman" pitchFamily="18" charset="0"/>
                        </a:rPr>
                        <a:t>数据竞争。</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Arial" pitchFamily="18" charset="0"/>
                          <a:ea typeface="宋体" pitchFamily="2" charset="-122"/>
                          <a:cs typeface="Times New Roman" pitchFamily="18" charset="0"/>
                        </a:rPr>
                        <a:t>WAW,WAR</a:t>
                      </a:r>
                      <a:r>
                        <a:rPr kumimoji="0" lang="zh-CN" altLang="en-US" sz="1400" b="0" i="0" u="none" strike="noStrike" cap="none" normalizeH="0" baseline="0">
                          <a:ln>
                            <a:noFill/>
                          </a:ln>
                          <a:solidFill>
                            <a:schemeClr val="tx1"/>
                          </a:solidFill>
                          <a:effectLst/>
                          <a:latin typeface="Arial" pitchFamily="18" charset="0"/>
                          <a:ea typeface="宋体" pitchFamily="2" charset="-122"/>
                          <a:cs typeface="Times New Roman" pitchFamily="18" charset="0"/>
                        </a:rPr>
                        <a:t>时</a:t>
                      </a:r>
                      <a:r>
                        <a:rPr kumimoji="0" lang="en-US" altLang="zh-CN" sz="1400" b="0" i="0" u="none" strike="noStrike" cap="none" normalizeH="0" baseline="0">
                          <a:ln>
                            <a:noFill/>
                          </a:ln>
                          <a:solidFill>
                            <a:schemeClr val="tx1"/>
                          </a:solidFill>
                          <a:effectLst/>
                          <a:latin typeface="Arial" pitchFamily="18" charset="0"/>
                          <a:ea typeface="宋体" pitchFamily="2" charset="-122"/>
                          <a:cs typeface="Times New Roman" pitchFamily="18" charset="0"/>
                        </a:rPr>
                        <a:t>stall</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Arial" pitchFamily="18" charset="0"/>
                          <a:ea typeface="宋体" pitchFamily="2" charset="-122"/>
                          <a:cs typeface="Times New Roman" pitchFamily="18" charset="0"/>
                        </a:rPr>
                        <a:t>解决数据竞争</a:t>
                      </a:r>
                      <a:r>
                        <a:rPr kumimoji="0" lang="en-US" altLang="zh-CN" sz="1400" b="0" i="0" u="none" strike="noStrike" cap="none" normalizeH="0" baseline="0">
                          <a:ln>
                            <a:noFill/>
                          </a:ln>
                          <a:solidFill>
                            <a:schemeClr val="tx1"/>
                          </a:solidFill>
                          <a:effectLst/>
                          <a:latin typeface="Arial" pitchFamily="18" charset="0"/>
                          <a:ea typeface="宋体" pitchFamily="2" charset="-122"/>
                          <a:cs typeface="Times New Roman" pitchFamily="18" charset="0"/>
                        </a:rPr>
                        <a:t>,</a:t>
                      </a:r>
                      <a:r>
                        <a:rPr kumimoji="0" lang="zh-CN" altLang="en-US" sz="1400" b="0" i="0" u="none" strike="noStrike" cap="none" normalizeH="0" baseline="0">
                          <a:ln>
                            <a:noFill/>
                          </a:ln>
                          <a:solidFill>
                            <a:schemeClr val="tx1"/>
                          </a:solidFill>
                          <a:effectLst/>
                          <a:latin typeface="Arial" pitchFamily="18" charset="0"/>
                          <a:ea typeface="宋体" pitchFamily="2" charset="-122"/>
                          <a:cs typeface="Times New Roman" pitchFamily="18" charset="0"/>
                        </a:rPr>
                        <a:t>避免</a:t>
                      </a:r>
                      <a:r>
                        <a:rPr kumimoji="0" lang="en-US" altLang="zh-CN" sz="1400" b="0" i="0" u="none" strike="noStrike" cap="none" normalizeH="0" baseline="0">
                          <a:ln>
                            <a:noFill/>
                          </a:ln>
                          <a:solidFill>
                            <a:schemeClr val="tx1"/>
                          </a:solidFill>
                          <a:effectLst/>
                          <a:latin typeface="Arial" pitchFamily="18" charset="0"/>
                          <a:ea typeface="宋体" pitchFamily="2" charset="-122"/>
                          <a:cs typeface="Times New Roman" pitchFamily="18" charset="0"/>
                        </a:rPr>
                        <a:t>WW,WAR</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Arial" pitchFamily="18" charset="0"/>
                          <a:ea typeface="宋体" pitchFamily="2" charset="-122"/>
                          <a:cs typeface="Times New Roman" pitchFamily="18" charset="0"/>
                        </a:rPr>
                        <a:t>竞争</a:t>
                      </a:r>
                      <a:r>
                        <a:rPr kumimoji="0" lang="en-US" altLang="zh-CN" sz="1400" b="0" i="0" u="none" strike="noStrike" cap="none" normalizeH="0" baseline="0">
                          <a:ln>
                            <a:noFill/>
                          </a:ln>
                          <a:solidFill>
                            <a:schemeClr val="tx1"/>
                          </a:solidFill>
                          <a:effectLst/>
                          <a:latin typeface="Arial" pitchFamily="18" charset="0"/>
                          <a:ea typeface="宋体" pitchFamily="2" charset="-122"/>
                          <a:cs typeface="Times New Roman" pitchFamily="18" charset="0"/>
                        </a:rPr>
                        <a:t>;</a:t>
                      </a:r>
                      <a:r>
                        <a:rPr kumimoji="0" lang="zh-CN" altLang="en-US" sz="1400" b="0" i="0" u="none" strike="noStrike" cap="none" normalizeH="0" baseline="0">
                          <a:ln>
                            <a:noFill/>
                          </a:ln>
                          <a:solidFill>
                            <a:schemeClr val="tx1"/>
                          </a:solidFill>
                          <a:effectLst/>
                          <a:latin typeface="Arial" pitchFamily="18" charset="0"/>
                          <a:ea typeface="宋体" pitchFamily="2" charset="-122"/>
                          <a:cs typeface="Times New Roman" pitchFamily="18" charset="0"/>
                        </a:rPr>
                        <a:t>允许硬件支持的循环展</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Arial" pitchFamily="18" charset="0"/>
                          <a:ea typeface="宋体" pitchFamily="2" charset="-122"/>
                          <a:cs typeface="Times New Roman" pitchFamily="18" charset="0"/>
                        </a:rPr>
                        <a:t>开，不局限于程序基本块。</a:t>
                      </a:r>
                    </a:p>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altLang="zh-CN" sz="1400" b="0" i="0" u="none" strike="noStrike" cap="none" normalizeH="0" baseline="0">
                        <a:ln>
                          <a:noFill/>
                        </a:ln>
                        <a:solidFill>
                          <a:schemeClr val="tx1"/>
                        </a:solidFill>
                        <a:effectLst/>
                        <a:latin typeface="Times New Roman" pitchFamily="18" charset="0"/>
                        <a:ea typeface="宋体" pitchFamily="2" charset="-122"/>
                        <a:cs typeface="Times New Roman" pitchFamily="18" charset="0"/>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Arial" pitchFamily="18" charset="0"/>
                          <a:ea typeface="宋体" pitchFamily="2" charset="-122"/>
                          <a:cs typeface="Times New Roman" pitchFamily="18" charset="0"/>
                        </a:rPr>
                        <a:t>解决数据竞争</a:t>
                      </a:r>
                      <a:r>
                        <a:rPr kumimoji="0" lang="en-US" altLang="zh-CN" sz="1400" b="0" i="0" u="none" strike="noStrike" cap="none" normalizeH="0" baseline="0">
                          <a:ln>
                            <a:noFill/>
                          </a:ln>
                          <a:solidFill>
                            <a:schemeClr val="tx1"/>
                          </a:solidFill>
                          <a:effectLst/>
                          <a:latin typeface="Arial" pitchFamily="18" charset="0"/>
                          <a:ea typeface="宋体" pitchFamily="2" charset="-122"/>
                          <a:cs typeface="Times New Roman" pitchFamily="18" charset="0"/>
                        </a:rPr>
                        <a:t>,</a:t>
                      </a:r>
                      <a:r>
                        <a:rPr kumimoji="0" lang="zh-CN" altLang="en-US" sz="1400" b="0" i="0" u="none" strike="noStrike" cap="none" normalizeH="0" baseline="0">
                          <a:ln>
                            <a:noFill/>
                          </a:ln>
                          <a:solidFill>
                            <a:schemeClr val="tx1"/>
                          </a:solidFill>
                          <a:effectLst/>
                          <a:latin typeface="Arial" pitchFamily="18" charset="0"/>
                          <a:ea typeface="宋体" pitchFamily="2" charset="-122"/>
                          <a:cs typeface="Times New Roman" pitchFamily="18" charset="0"/>
                        </a:rPr>
                        <a:t>避免</a:t>
                      </a:r>
                      <a:r>
                        <a:rPr kumimoji="0" lang="en-US" altLang="zh-CN" sz="1400" b="0" i="0" u="none" strike="noStrike" cap="none" normalizeH="0" baseline="0">
                          <a:ln>
                            <a:noFill/>
                          </a:ln>
                          <a:solidFill>
                            <a:schemeClr val="tx1"/>
                          </a:solidFill>
                          <a:effectLst/>
                          <a:latin typeface="Arial" pitchFamily="18" charset="0"/>
                          <a:ea typeface="宋体" pitchFamily="2" charset="-122"/>
                          <a:cs typeface="Times New Roman" pitchFamily="18" charset="0"/>
                        </a:rPr>
                        <a:t>WW,WAR</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Arial" pitchFamily="18" charset="0"/>
                          <a:ea typeface="宋体" pitchFamily="2" charset="-122"/>
                          <a:cs typeface="Times New Roman" pitchFamily="18" charset="0"/>
                        </a:rPr>
                        <a:t>竞争</a:t>
                      </a:r>
                      <a:r>
                        <a:rPr kumimoji="0" lang="en-US" altLang="zh-CN" sz="1400" b="0" i="0" u="none" strike="noStrike" cap="none" normalizeH="0" baseline="0">
                          <a:ln>
                            <a:noFill/>
                          </a:ln>
                          <a:solidFill>
                            <a:schemeClr val="tx1"/>
                          </a:solidFill>
                          <a:effectLst/>
                          <a:latin typeface="Arial" pitchFamily="18" charset="0"/>
                          <a:ea typeface="宋体" pitchFamily="2" charset="-122"/>
                          <a:cs typeface="Times New Roman" pitchFamily="18" charset="0"/>
                        </a:rPr>
                        <a:t>;</a:t>
                      </a:r>
                      <a:r>
                        <a:rPr kumimoji="0" lang="zh-CN" altLang="en-US" sz="1400" b="0" i="0" u="none" strike="noStrike" cap="none" normalizeH="0" baseline="0">
                          <a:ln>
                            <a:noFill/>
                          </a:ln>
                          <a:solidFill>
                            <a:schemeClr val="tx1"/>
                          </a:solidFill>
                          <a:effectLst/>
                          <a:latin typeface="Arial" pitchFamily="18" charset="0"/>
                          <a:ea typeface="宋体" pitchFamily="2" charset="-122"/>
                          <a:cs typeface="Times New Roman" pitchFamily="18" charset="0"/>
                        </a:rPr>
                        <a:t>从数据竞争扩充到控制竞争。通过</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Arial" pitchFamily="18" charset="0"/>
                          <a:ea typeface="宋体" pitchFamily="2" charset="-122"/>
                          <a:cs typeface="Times New Roman" pitchFamily="18" charset="0"/>
                        </a:rPr>
                        <a:t>预测减少控制竞争</a:t>
                      </a:r>
                      <a:r>
                        <a:rPr kumimoji="0" lang="en-US" altLang="zh-CN" sz="1400" b="0" i="0" u="none" strike="noStrike" cap="none" normalizeH="0" baseline="0">
                          <a:ln>
                            <a:noFill/>
                          </a:ln>
                          <a:solidFill>
                            <a:schemeClr val="tx1"/>
                          </a:solidFill>
                          <a:effectLst/>
                          <a:latin typeface="Arial" pitchFamily="18" charset="0"/>
                          <a:ea typeface="宋体" pitchFamily="2" charset="-122"/>
                          <a:cs typeface="Times New Roman" pitchFamily="18" charset="0"/>
                        </a:rPr>
                        <a:t>stall</a:t>
                      </a:r>
                      <a:r>
                        <a:rPr kumimoji="0" lang="zh-CN" altLang="en-US" sz="1400" b="0" i="0" u="none" strike="noStrike" cap="none" normalizeH="0" baseline="0">
                          <a:ln>
                            <a:noFill/>
                          </a:ln>
                          <a:solidFill>
                            <a:schemeClr val="tx1"/>
                          </a:solidFill>
                          <a:effectLst/>
                          <a:latin typeface="Arial" pitchFamily="18" charset="0"/>
                          <a:ea typeface="宋体" pitchFamily="2" charset="-122"/>
                          <a:cs typeface="Times New Roman" pitchFamily="18" charset="0"/>
                        </a:rPr>
                        <a:t>。</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2"/>
                  </a:ext>
                </a:extLst>
              </a:tr>
              <a:tr h="1987642">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Arial" pitchFamily="18" charset="0"/>
                          <a:ea typeface="宋体" pitchFamily="2" charset="-122"/>
                          <a:cs typeface="Times New Roman" pitchFamily="18" charset="0"/>
                        </a:rPr>
                        <a:t>指</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Arial" pitchFamily="18" charset="0"/>
                          <a:ea typeface="宋体" pitchFamily="2" charset="-122"/>
                          <a:cs typeface="Times New Roman" pitchFamily="18" charset="0"/>
                        </a:rPr>
                        <a:t>令</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Arial" pitchFamily="18" charset="0"/>
                          <a:ea typeface="宋体" pitchFamily="2" charset="-122"/>
                          <a:cs typeface="Times New Roman" pitchFamily="18" charset="0"/>
                        </a:rPr>
                        <a:t>节</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Arial" pitchFamily="18" charset="0"/>
                          <a:ea typeface="宋体" pitchFamily="2" charset="-122"/>
                          <a:cs typeface="Times New Roman" pitchFamily="18" charset="0"/>
                        </a:rPr>
                        <a:t>拍</a:t>
                      </a:r>
                      <a:endParaRPr kumimoji="0" lang="zh-CN" altLang="en-US" sz="1600" b="0" i="0" u="none" strike="noStrike" cap="none" normalizeH="0" baseline="0">
                        <a:ln>
                          <a:noFill/>
                        </a:ln>
                        <a:solidFill>
                          <a:schemeClr val="tx1"/>
                        </a:solidFill>
                        <a:effectLst/>
                        <a:latin typeface="Arial" charset="0"/>
                        <a:ea typeface="宋体" pitchFamily="2" charset="-122"/>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Arial" pitchFamily="18" charset="0"/>
                          <a:ea typeface="宋体" pitchFamily="2" charset="-122"/>
                          <a:cs typeface="Times New Roman" pitchFamily="18" charset="0"/>
                        </a:rPr>
                        <a:t>ISSUE</a:t>
                      </a:r>
                      <a:r>
                        <a:rPr kumimoji="0" lang="zh-CN" altLang="en-US" sz="1400" b="0" i="0" u="none" strike="noStrike" cap="none" normalizeH="0" baseline="0">
                          <a:ln>
                            <a:noFill/>
                          </a:ln>
                          <a:solidFill>
                            <a:schemeClr val="tx1"/>
                          </a:solidFill>
                          <a:effectLst/>
                          <a:latin typeface="Arial" pitchFamily="18" charset="0"/>
                          <a:ea typeface="宋体" pitchFamily="2" charset="-122"/>
                          <a:cs typeface="Times New Roman" pitchFamily="18" charset="0"/>
                        </a:rPr>
                        <a:t>：停顿于结构竞争和</a:t>
                      </a:r>
                      <a:r>
                        <a:rPr kumimoji="0" lang="en-US" altLang="zh-CN" sz="1400" b="0" i="0" u="none" strike="noStrike" cap="none" normalizeH="0" baseline="0">
                          <a:ln>
                            <a:noFill/>
                          </a:ln>
                          <a:solidFill>
                            <a:schemeClr val="tx1"/>
                          </a:solidFill>
                          <a:effectLst/>
                          <a:latin typeface="Arial" pitchFamily="18" charset="0"/>
                          <a:ea typeface="宋体" pitchFamily="2" charset="-122"/>
                          <a:cs typeface="Times New Roman" pitchFamily="18" charset="0"/>
                        </a:rPr>
                        <a:t>WAW</a:t>
                      </a:r>
                      <a:r>
                        <a:rPr kumimoji="0" lang="zh-CN" altLang="en-US" sz="1400" b="0" i="0" u="none" strike="noStrike" cap="none" normalizeH="0" baseline="0">
                          <a:ln>
                            <a:noFill/>
                          </a:ln>
                          <a:solidFill>
                            <a:schemeClr val="tx1"/>
                          </a:solidFill>
                          <a:effectLst/>
                          <a:latin typeface="Arial" pitchFamily="18" charset="0"/>
                          <a:ea typeface="宋体" pitchFamily="2" charset="-122"/>
                          <a:cs typeface="Times New Roman" pitchFamily="18" charset="0"/>
                        </a:rPr>
                        <a:t>竞争。</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Arial" pitchFamily="18" charset="0"/>
                          <a:ea typeface="宋体" pitchFamily="2" charset="-122"/>
                          <a:cs typeface="Times New Roman" pitchFamily="18" charset="0"/>
                        </a:rPr>
                        <a:t>RO</a:t>
                      </a:r>
                      <a:r>
                        <a:rPr kumimoji="0" lang="zh-CN" altLang="en-US" sz="1400" b="0" i="0" u="none" strike="noStrike" cap="none" normalizeH="0" baseline="0">
                          <a:ln>
                            <a:noFill/>
                          </a:ln>
                          <a:solidFill>
                            <a:schemeClr val="tx1"/>
                          </a:solidFill>
                          <a:effectLst/>
                          <a:latin typeface="Arial" pitchFamily="18" charset="0"/>
                          <a:ea typeface="宋体" pitchFamily="2" charset="-122"/>
                          <a:cs typeface="Times New Roman" pitchFamily="18" charset="0"/>
                        </a:rPr>
                        <a:t>：等待两个操作数就绪</a:t>
                      </a:r>
                      <a:r>
                        <a:rPr kumimoji="0" lang="en-US" altLang="zh-CN" sz="1400" b="0" i="0" u="none" strike="noStrike" cap="none" normalizeH="0" baseline="0">
                          <a:ln>
                            <a:noFill/>
                          </a:ln>
                          <a:solidFill>
                            <a:schemeClr val="tx1"/>
                          </a:solidFill>
                          <a:effectLst/>
                          <a:latin typeface="Arial" pitchFamily="18" charset="0"/>
                          <a:ea typeface="宋体" pitchFamily="2" charset="-122"/>
                          <a:cs typeface="Times New Roman" pitchFamily="18" charset="0"/>
                        </a:rPr>
                        <a:t>,</a:t>
                      </a:r>
                      <a:r>
                        <a:rPr kumimoji="0" lang="zh-CN" altLang="en-US" sz="1400" b="0" i="0" u="none" strike="noStrike" cap="none" normalizeH="0" baseline="0">
                          <a:ln>
                            <a:noFill/>
                          </a:ln>
                          <a:solidFill>
                            <a:schemeClr val="tx1"/>
                          </a:solidFill>
                          <a:effectLst/>
                          <a:latin typeface="Arial" pitchFamily="18" charset="0"/>
                          <a:ea typeface="宋体" pitchFamily="2" charset="-122"/>
                          <a:cs typeface="Times New Roman" pitchFamily="18" charset="0"/>
                        </a:rPr>
                        <a:t>动态解决</a:t>
                      </a:r>
                      <a:r>
                        <a:rPr kumimoji="0" lang="en-US" altLang="zh-CN" sz="1400" b="0" i="0" u="none" strike="noStrike" cap="none" normalizeH="0" baseline="0">
                          <a:ln>
                            <a:noFill/>
                          </a:ln>
                          <a:solidFill>
                            <a:schemeClr val="tx1"/>
                          </a:solidFill>
                          <a:effectLst/>
                          <a:latin typeface="Arial" pitchFamily="18" charset="0"/>
                          <a:ea typeface="宋体" pitchFamily="2" charset="-122"/>
                          <a:cs typeface="Times New Roman" pitchFamily="18" charset="0"/>
                        </a:rPr>
                        <a:t>RAW</a:t>
                      </a:r>
                      <a:r>
                        <a:rPr kumimoji="0" lang="zh-CN" altLang="en-US" sz="1400" b="0" i="0" u="none" strike="noStrike" cap="none" normalizeH="0" baseline="0">
                          <a:ln>
                            <a:noFill/>
                          </a:ln>
                          <a:solidFill>
                            <a:schemeClr val="tx1"/>
                          </a:solidFill>
                          <a:effectLst/>
                          <a:latin typeface="Arial" pitchFamily="18" charset="0"/>
                          <a:ea typeface="宋体" pitchFamily="2" charset="-122"/>
                          <a:cs typeface="Times New Roman" pitchFamily="18" charset="0"/>
                        </a:rPr>
                        <a:t>。</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Arial" pitchFamily="18" charset="0"/>
                          <a:ea typeface="宋体" pitchFamily="2" charset="-122"/>
                          <a:cs typeface="Times New Roman" pitchFamily="18" charset="0"/>
                        </a:rPr>
                        <a:t>EX</a:t>
                      </a:r>
                      <a:r>
                        <a:rPr kumimoji="0" lang="zh-CN" altLang="en-US" sz="1400" b="0" i="0" u="none" strike="noStrike" cap="none" normalizeH="0" baseline="0">
                          <a:ln>
                            <a:noFill/>
                          </a:ln>
                          <a:solidFill>
                            <a:schemeClr val="tx1"/>
                          </a:solidFill>
                          <a:effectLst/>
                          <a:latin typeface="Arial" pitchFamily="18" charset="0"/>
                          <a:ea typeface="宋体" pitchFamily="2" charset="-122"/>
                          <a:cs typeface="Times New Roman" pitchFamily="18" charset="0"/>
                        </a:rPr>
                        <a:t>：和普通流水线一样。</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Arial" pitchFamily="18" charset="0"/>
                          <a:ea typeface="宋体" pitchFamily="2" charset="-122"/>
                          <a:cs typeface="Times New Roman" pitchFamily="18" charset="0"/>
                        </a:rPr>
                        <a:t>WB</a:t>
                      </a:r>
                      <a:r>
                        <a:rPr kumimoji="0" lang="zh-CN" altLang="en-US" sz="1400" b="0" i="0" u="none" strike="noStrike" cap="none" normalizeH="0" baseline="0">
                          <a:ln>
                            <a:noFill/>
                          </a:ln>
                          <a:solidFill>
                            <a:schemeClr val="tx1"/>
                          </a:solidFill>
                          <a:effectLst/>
                          <a:latin typeface="Arial" pitchFamily="18" charset="0"/>
                          <a:ea typeface="宋体" pitchFamily="2" charset="-122"/>
                          <a:cs typeface="Times New Roman" pitchFamily="18" charset="0"/>
                        </a:rPr>
                        <a:t>：停顿于</a:t>
                      </a:r>
                      <a:r>
                        <a:rPr kumimoji="0" lang="en-US" altLang="zh-CN" sz="1400" b="0" i="0" u="none" strike="noStrike" cap="none" normalizeH="0" baseline="0">
                          <a:ln>
                            <a:noFill/>
                          </a:ln>
                          <a:solidFill>
                            <a:schemeClr val="tx1"/>
                          </a:solidFill>
                          <a:effectLst/>
                          <a:latin typeface="Arial" pitchFamily="18" charset="0"/>
                          <a:ea typeface="宋体" pitchFamily="2" charset="-122"/>
                          <a:cs typeface="Times New Roman" pitchFamily="18" charset="0"/>
                        </a:rPr>
                        <a:t>WAR</a:t>
                      </a:r>
                      <a:r>
                        <a:rPr kumimoji="0" lang="zh-CN" altLang="en-US" sz="1400" b="0" i="0" u="none" strike="noStrike" cap="none" normalizeH="0" baseline="0">
                          <a:ln>
                            <a:noFill/>
                          </a:ln>
                          <a:solidFill>
                            <a:schemeClr val="tx1"/>
                          </a:solidFill>
                          <a:effectLst/>
                          <a:latin typeface="Arial" pitchFamily="18" charset="0"/>
                          <a:ea typeface="宋体" pitchFamily="2" charset="-122"/>
                          <a:cs typeface="Times New Roman" pitchFamily="18" charset="0"/>
                        </a:rPr>
                        <a:t>竞争。</a:t>
                      </a: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Arial" pitchFamily="18" charset="0"/>
                          <a:ea typeface="宋体" pitchFamily="2" charset="-122"/>
                          <a:cs typeface="Times New Roman" pitchFamily="18" charset="0"/>
                        </a:rPr>
                        <a:t>ISSUE</a:t>
                      </a:r>
                      <a:r>
                        <a:rPr kumimoji="0" lang="zh-CN" altLang="en-US" sz="1400" b="0" i="0" u="none" strike="noStrike" cap="none" normalizeH="0" baseline="0">
                          <a:ln>
                            <a:noFill/>
                          </a:ln>
                          <a:solidFill>
                            <a:schemeClr val="tx1"/>
                          </a:solidFill>
                          <a:effectLst/>
                          <a:latin typeface="Arial" pitchFamily="18" charset="0"/>
                          <a:ea typeface="宋体" pitchFamily="2" charset="-122"/>
                          <a:cs typeface="Times New Roman" pitchFamily="18" charset="0"/>
                        </a:rPr>
                        <a:t>：仅停顿于结构竞争（</a:t>
                      </a:r>
                      <a:r>
                        <a:rPr kumimoji="0" lang="en-US" altLang="zh-CN" sz="1400" b="0" i="0" u="none" strike="noStrike" cap="none" normalizeH="0" baseline="0">
                          <a:ln>
                            <a:noFill/>
                          </a:ln>
                          <a:solidFill>
                            <a:schemeClr val="tx1"/>
                          </a:solidFill>
                          <a:effectLst/>
                          <a:latin typeface="Arial" pitchFamily="18" charset="0"/>
                          <a:ea typeface="宋体" pitchFamily="2" charset="-122"/>
                          <a:cs typeface="Times New Roman" pitchFamily="18" charset="0"/>
                        </a:rPr>
                        <a:t>RS</a:t>
                      </a:r>
                      <a:r>
                        <a:rPr kumimoji="0" lang="zh-CN" altLang="en-US" sz="1400" b="0" i="0" u="none" strike="noStrike" cap="none" normalizeH="0" baseline="0">
                          <a:ln>
                            <a:noFill/>
                          </a:ln>
                          <a:solidFill>
                            <a:schemeClr val="tx1"/>
                          </a:solidFill>
                          <a:effectLst/>
                          <a:latin typeface="Arial" pitchFamily="18" charset="0"/>
                          <a:ea typeface="宋体" pitchFamily="2" charset="-122"/>
                          <a:cs typeface="Times New Roman" pitchFamily="18" charset="0"/>
                        </a:rPr>
                        <a:t>部件）。</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Arial" pitchFamily="18" charset="0"/>
                          <a:ea typeface="宋体" pitchFamily="2" charset="-122"/>
                          <a:cs typeface="Times New Roman" pitchFamily="18" charset="0"/>
                        </a:rPr>
                        <a:t>EX</a:t>
                      </a:r>
                      <a:r>
                        <a:rPr kumimoji="0" lang="zh-CN" altLang="en-US" sz="1400" b="0" i="0" u="none" strike="noStrike" cap="none" normalizeH="0" baseline="0">
                          <a:ln>
                            <a:noFill/>
                          </a:ln>
                          <a:solidFill>
                            <a:schemeClr val="tx1"/>
                          </a:solidFill>
                          <a:effectLst/>
                          <a:latin typeface="Arial" pitchFamily="18" charset="0"/>
                          <a:ea typeface="宋体" pitchFamily="2" charset="-122"/>
                          <a:cs typeface="Times New Roman" pitchFamily="18" charset="0"/>
                        </a:rPr>
                        <a:t>：利用保留站（</a:t>
                      </a:r>
                      <a:r>
                        <a:rPr kumimoji="0" lang="en-US" altLang="zh-CN" sz="1400" b="0" i="0" u="none" strike="noStrike" cap="none" normalizeH="0" baseline="0">
                          <a:ln>
                            <a:noFill/>
                          </a:ln>
                          <a:solidFill>
                            <a:schemeClr val="tx1"/>
                          </a:solidFill>
                          <a:effectLst/>
                          <a:latin typeface="Arial" pitchFamily="18" charset="0"/>
                          <a:ea typeface="宋体" pitchFamily="2" charset="-122"/>
                          <a:cs typeface="Times New Roman" pitchFamily="18" charset="0"/>
                        </a:rPr>
                        <a:t>RS</a:t>
                      </a:r>
                      <a:r>
                        <a:rPr kumimoji="0" lang="zh-CN" altLang="en-US" sz="1400" b="0" i="0" u="none" strike="noStrike" cap="none" normalizeH="0" baseline="0">
                          <a:ln>
                            <a:noFill/>
                          </a:ln>
                          <a:solidFill>
                            <a:schemeClr val="tx1"/>
                          </a:solidFill>
                          <a:effectLst/>
                          <a:latin typeface="Arial" pitchFamily="18" charset="0"/>
                          <a:ea typeface="宋体" pitchFamily="2" charset="-122"/>
                          <a:cs typeface="Times New Roman" pitchFamily="18" charset="0"/>
                        </a:rPr>
                        <a:t>）进行换名，解决了</a:t>
                      </a:r>
                      <a:r>
                        <a:rPr kumimoji="0" lang="en-US" altLang="zh-CN" sz="1400" b="0" i="0" u="none" strike="noStrike" cap="none" normalizeH="0" baseline="0">
                          <a:ln>
                            <a:noFill/>
                          </a:ln>
                          <a:solidFill>
                            <a:schemeClr val="tx1"/>
                          </a:solidFill>
                          <a:effectLst/>
                          <a:latin typeface="Arial" pitchFamily="18" charset="0"/>
                          <a:ea typeface="宋体" pitchFamily="2" charset="-122"/>
                          <a:cs typeface="Times New Roman" pitchFamily="18" charset="0"/>
                        </a:rPr>
                        <a:t>WAW</a:t>
                      </a:r>
                      <a:r>
                        <a:rPr kumimoji="0" lang="zh-CN" altLang="en-US" sz="1400" b="0" i="0" u="none" strike="noStrike" cap="none" normalizeH="0" baseline="0">
                          <a:ln>
                            <a:noFill/>
                          </a:ln>
                          <a:solidFill>
                            <a:schemeClr val="tx1"/>
                          </a:solidFill>
                          <a:effectLst/>
                          <a:latin typeface="Arial" pitchFamily="18" charset="0"/>
                          <a:ea typeface="宋体" pitchFamily="2" charset="-122"/>
                          <a:cs typeface="Times New Roman" pitchFamily="18" charset="0"/>
                        </a:rPr>
                        <a:t>和</a:t>
                      </a:r>
                      <a:r>
                        <a:rPr kumimoji="0" lang="en-US" altLang="zh-CN" sz="1400" b="0" i="0" u="none" strike="noStrike" cap="none" normalizeH="0" baseline="0">
                          <a:ln>
                            <a:noFill/>
                          </a:ln>
                          <a:solidFill>
                            <a:schemeClr val="tx1"/>
                          </a:solidFill>
                          <a:effectLst/>
                          <a:latin typeface="Arial" pitchFamily="18" charset="0"/>
                          <a:ea typeface="宋体" pitchFamily="2" charset="-122"/>
                          <a:cs typeface="Times New Roman" pitchFamily="18" charset="0"/>
                        </a:rPr>
                        <a:t>WAR</a:t>
                      </a:r>
                      <a:r>
                        <a:rPr kumimoji="0" lang="zh-CN" altLang="en-US" sz="1400" b="0" i="0" u="none" strike="noStrike" cap="none" normalizeH="0" baseline="0">
                          <a:ln>
                            <a:noFill/>
                          </a:ln>
                          <a:solidFill>
                            <a:schemeClr val="tx1"/>
                          </a:solidFill>
                          <a:effectLst/>
                          <a:latin typeface="Arial" pitchFamily="18" charset="0"/>
                          <a:ea typeface="宋体" pitchFamily="2" charset="-122"/>
                          <a:cs typeface="Times New Roman" pitchFamily="18" charset="0"/>
                        </a:rPr>
                        <a:t>问题（即名字相关）。</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Arial" pitchFamily="18" charset="0"/>
                          <a:ea typeface="宋体" pitchFamily="2" charset="-122"/>
                          <a:cs typeface="Times New Roman" pitchFamily="18" charset="0"/>
                        </a:rPr>
                        <a:t>WB</a:t>
                      </a:r>
                      <a:r>
                        <a:rPr kumimoji="0" lang="zh-CN" altLang="en-US" sz="1400" b="0" i="0" u="none" strike="noStrike" cap="none" normalizeH="0" baseline="0">
                          <a:ln>
                            <a:noFill/>
                          </a:ln>
                          <a:solidFill>
                            <a:schemeClr val="tx1"/>
                          </a:solidFill>
                          <a:effectLst/>
                          <a:latin typeface="Arial" pitchFamily="18" charset="0"/>
                          <a:ea typeface="宋体" pitchFamily="2" charset="-122"/>
                          <a:cs typeface="Times New Roman" pitchFamily="18" charset="0"/>
                        </a:rPr>
                        <a:t>：回写。</a:t>
                      </a:r>
                      <a:endParaRPr kumimoji="0" lang="zh-CN" altLang="en-US" sz="2400" b="0" i="0" u="none" strike="noStrike" cap="none" normalizeH="0" baseline="0">
                        <a:ln>
                          <a:noFill/>
                        </a:ln>
                        <a:solidFill>
                          <a:schemeClr val="tx1"/>
                        </a:solidFill>
                        <a:effectLst/>
                        <a:latin typeface="Arial" charset="0"/>
                        <a:ea typeface="宋体" pitchFamily="2" charset="-122"/>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Arial" pitchFamily="18" charset="0"/>
                          <a:ea typeface="宋体" pitchFamily="2" charset="-122"/>
                          <a:cs typeface="Times New Roman" pitchFamily="18" charset="0"/>
                        </a:rPr>
                        <a:t>ISSUE</a:t>
                      </a:r>
                      <a:r>
                        <a:rPr kumimoji="0" lang="zh-CN" altLang="en-US" sz="1400" b="0" i="0" u="none" strike="noStrike" cap="none" normalizeH="0" baseline="0">
                          <a:ln>
                            <a:noFill/>
                          </a:ln>
                          <a:solidFill>
                            <a:schemeClr val="tx1"/>
                          </a:solidFill>
                          <a:effectLst/>
                          <a:latin typeface="Arial" pitchFamily="18" charset="0"/>
                          <a:ea typeface="宋体" pitchFamily="2" charset="-122"/>
                          <a:cs typeface="Times New Roman" pitchFamily="18" charset="0"/>
                        </a:rPr>
                        <a:t>：仅停顿于结构竞争（</a:t>
                      </a:r>
                      <a:r>
                        <a:rPr kumimoji="0" lang="en-US" altLang="zh-CN" sz="1400" b="0" i="0" u="none" strike="noStrike" cap="none" normalizeH="0" baseline="0">
                          <a:ln>
                            <a:noFill/>
                          </a:ln>
                          <a:solidFill>
                            <a:schemeClr val="tx1"/>
                          </a:solidFill>
                          <a:effectLst/>
                          <a:latin typeface="Arial" pitchFamily="18" charset="0"/>
                          <a:ea typeface="宋体" pitchFamily="2" charset="-122"/>
                          <a:cs typeface="Times New Roman" pitchFamily="18" charset="0"/>
                        </a:rPr>
                        <a:t>RS</a:t>
                      </a:r>
                      <a:r>
                        <a:rPr kumimoji="0" lang="zh-CN" altLang="en-US" sz="1400" b="0" i="0" u="none" strike="noStrike" cap="none" normalizeH="0" baseline="0">
                          <a:ln>
                            <a:noFill/>
                          </a:ln>
                          <a:solidFill>
                            <a:schemeClr val="tx1"/>
                          </a:solidFill>
                          <a:effectLst/>
                          <a:latin typeface="Arial" pitchFamily="18" charset="0"/>
                          <a:ea typeface="宋体" pitchFamily="2" charset="-122"/>
                          <a:cs typeface="Times New Roman" pitchFamily="18" charset="0"/>
                        </a:rPr>
                        <a:t>部件和</a:t>
                      </a:r>
                      <a:r>
                        <a:rPr kumimoji="0" lang="en-US" altLang="zh-CN" sz="1400" b="0" i="0" u="none" strike="noStrike" cap="none" normalizeH="0" baseline="0">
                          <a:ln>
                            <a:noFill/>
                          </a:ln>
                          <a:solidFill>
                            <a:schemeClr val="tx1"/>
                          </a:solidFill>
                          <a:effectLst/>
                          <a:latin typeface="Arial" pitchFamily="18" charset="0"/>
                          <a:ea typeface="宋体" pitchFamily="2" charset="-122"/>
                          <a:cs typeface="Times New Roman" pitchFamily="18" charset="0"/>
                        </a:rPr>
                        <a:t>ROB</a:t>
                      </a:r>
                      <a:r>
                        <a:rPr kumimoji="0" lang="zh-CN" altLang="en-US" sz="1400" b="0" i="0" u="none" strike="noStrike" cap="none" normalizeH="0" baseline="0">
                          <a:ln>
                            <a:noFill/>
                          </a:ln>
                          <a:solidFill>
                            <a:schemeClr val="tx1"/>
                          </a:solidFill>
                          <a:effectLst/>
                          <a:latin typeface="Arial" pitchFamily="18" charset="0"/>
                          <a:ea typeface="宋体" pitchFamily="2" charset="-122"/>
                          <a:cs typeface="Times New Roman" pitchFamily="18" charset="0"/>
                        </a:rPr>
                        <a:t>部件）。</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Arial" pitchFamily="18" charset="0"/>
                          <a:ea typeface="宋体" pitchFamily="2" charset="-122"/>
                          <a:cs typeface="Times New Roman" pitchFamily="18" charset="0"/>
                        </a:rPr>
                        <a:t>EX</a:t>
                      </a:r>
                      <a:r>
                        <a:rPr kumimoji="0" lang="zh-CN" altLang="en-US" sz="1400" b="0" i="0" u="none" strike="noStrike" cap="none" normalizeH="0" baseline="0">
                          <a:ln>
                            <a:noFill/>
                          </a:ln>
                          <a:solidFill>
                            <a:schemeClr val="tx1"/>
                          </a:solidFill>
                          <a:effectLst/>
                          <a:latin typeface="Arial" pitchFamily="18" charset="0"/>
                          <a:ea typeface="宋体" pitchFamily="2" charset="-122"/>
                          <a:cs typeface="Times New Roman" pitchFamily="18" charset="0"/>
                        </a:rPr>
                        <a:t>：等待操作数就绪，执行。</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Arial" pitchFamily="18" charset="0"/>
                          <a:ea typeface="宋体" pitchFamily="2" charset="-122"/>
                          <a:cs typeface="Times New Roman" pitchFamily="18" charset="0"/>
                        </a:rPr>
                        <a:t>WB</a:t>
                      </a:r>
                      <a:r>
                        <a:rPr kumimoji="0" lang="zh-CN" altLang="en-US" sz="1400" b="0" i="0" u="none" strike="noStrike" cap="none" normalizeH="0" baseline="0">
                          <a:ln>
                            <a:noFill/>
                          </a:ln>
                          <a:solidFill>
                            <a:schemeClr val="tx1"/>
                          </a:solidFill>
                          <a:effectLst/>
                          <a:latin typeface="Arial" pitchFamily="18" charset="0"/>
                          <a:ea typeface="宋体" pitchFamily="2" charset="-122"/>
                          <a:cs typeface="Times New Roman" pitchFamily="18" charset="0"/>
                        </a:rPr>
                        <a:t>：结果写到</a:t>
                      </a:r>
                      <a:r>
                        <a:rPr kumimoji="0" lang="en-US" altLang="zh-CN" sz="1400" b="0" i="0" u="none" strike="noStrike" cap="none" normalizeH="0" baseline="0">
                          <a:ln>
                            <a:noFill/>
                          </a:ln>
                          <a:solidFill>
                            <a:schemeClr val="tx1"/>
                          </a:solidFill>
                          <a:effectLst/>
                          <a:latin typeface="Arial" pitchFamily="18" charset="0"/>
                          <a:ea typeface="宋体" pitchFamily="2" charset="-122"/>
                          <a:cs typeface="Times New Roman" pitchFamily="18" charset="0"/>
                        </a:rPr>
                        <a:t>ROB</a:t>
                      </a:r>
                      <a:r>
                        <a:rPr kumimoji="0" lang="zh-CN" altLang="en-US" sz="1400" b="0" i="0" u="none" strike="noStrike" cap="none" normalizeH="0" baseline="0">
                          <a:ln>
                            <a:noFill/>
                          </a:ln>
                          <a:solidFill>
                            <a:schemeClr val="tx1"/>
                          </a:solidFill>
                          <a:effectLst/>
                          <a:latin typeface="Arial" pitchFamily="18" charset="0"/>
                          <a:ea typeface="宋体" pitchFamily="2" charset="-122"/>
                          <a:cs typeface="Times New Roman" pitchFamily="18" charset="0"/>
                        </a:rPr>
                        <a:t>，其它指令可以引用该临时结果，但不更新寄存器。</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Arial" pitchFamily="18" charset="0"/>
                          <a:ea typeface="宋体" pitchFamily="2" charset="-122"/>
                          <a:cs typeface="Times New Roman" pitchFamily="18" charset="0"/>
                        </a:rPr>
                        <a:t>COMMIT</a:t>
                      </a:r>
                      <a:r>
                        <a:rPr kumimoji="0" lang="zh-CN" altLang="en-US" sz="1400" b="0" i="0" u="none" strike="noStrike" cap="none" normalizeH="0" baseline="0">
                          <a:ln>
                            <a:noFill/>
                          </a:ln>
                          <a:solidFill>
                            <a:schemeClr val="tx1"/>
                          </a:solidFill>
                          <a:effectLst/>
                          <a:latin typeface="Arial" pitchFamily="18" charset="0"/>
                          <a:ea typeface="宋体" pitchFamily="2" charset="-122"/>
                          <a:cs typeface="Times New Roman" pitchFamily="18" charset="0"/>
                        </a:rPr>
                        <a:t>：保证按序完成，保证精确中断。</a:t>
                      </a:r>
                      <a:endParaRPr kumimoji="0" lang="zh-CN" altLang="en-US" sz="2400" b="0" i="0" u="none" strike="noStrike" cap="none" normalizeH="0" baseline="0">
                        <a:ln>
                          <a:noFill/>
                        </a:ln>
                        <a:solidFill>
                          <a:schemeClr val="tx1"/>
                        </a:solidFill>
                        <a:effectLst/>
                        <a:latin typeface="Arial" charset="0"/>
                        <a:ea typeface="宋体" pitchFamily="2" charset="-122"/>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3"/>
                  </a:ext>
                </a:extLst>
              </a:tr>
              <a:tr h="1310701">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Arial" pitchFamily="18" charset="0"/>
                          <a:ea typeface="宋体" pitchFamily="2" charset="-122"/>
                          <a:cs typeface="Times New Roman" pitchFamily="18" charset="0"/>
                        </a:rPr>
                        <a:t>关键</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Arial" pitchFamily="18" charset="0"/>
                          <a:ea typeface="宋体" pitchFamily="2" charset="-122"/>
                          <a:cs typeface="Times New Roman" pitchFamily="18" charset="0"/>
                        </a:rPr>
                        <a:t>部件</a:t>
                      </a:r>
                      <a:endParaRPr kumimoji="0" lang="zh-CN" altLang="en-US" sz="1600" b="0" i="0" u="none" strike="noStrike" cap="none" normalizeH="0" baseline="0">
                        <a:ln>
                          <a:noFill/>
                        </a:ln>
                        <a:solidFill>
                          <a:schemeClr val="tx1"/>
                        </a:solidFill>
                        <a:effectLst/>
                        <a:latin typeface="Arial" charset="0"/>
                        <a:ea typeface="宋体" pitchFamily="2" charset="-122"/>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Arial" pitchFamily="18" charset="0"/>
                          <a:ea typeface="宋体" pitchFamily="2" charset="-122"/>
                          <a:cs typeface="Times New Roman" pitchFamily="18" charset="0"/>
                        </a:rPr>
                        <a:t>记分牌、集中控制、指令状</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Arial" pitchFamily="18" charset="0"/>
                          <a:ea typeface="宋体" pitchFamily="2" charset="-122"/>
                          <a:cs typeface="Times New Roman" pitchFamily="18" charset="0"/>
                        </a:rPr>
                        <a:t>态、功能部件状态、寄存器</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Arial" pitchFamily="18" charset="0"/>
                          <a:ea typeface="宋体" pitchFamily="2" charset="-122"/>
                          <a:cs typeface="Times New Roman" pitchFamily="18" charset="0"/>
                        </a:rPr>
                        <a:t>结果状态。</a:t>
                      </a:r>
                      <a:endParaRPr kumimoji="0" lang="zh-CN" altLang="en-US" sz="2400" b="0" i="0" u="none" strike="noStrike" cap="none" normalizeH="0" baseline="0">
                        <a:ln>
                          <a:noFill/>
                        </a:ln>
                        <a:solidFill>
                          <a:schemeClr val="tx1"/>
                        </a:solidFill>
                        <a:effectLst/>
                        <a:latin typeface="Arial" charset="0"/>
                        <a:ea typeface="宋体" pitchFamily="2" charset="-122"/>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Arial" pitchFamily="18" charset="0"/>
                          <a:ea typeface="宋体" pitchFamily="2" charset="-122"/>
                          <a:cs typeface="Times New Roman" pitchFamily="18" charset="0"/>
                        </a:rPr>
                        <a:t>CDB(</a:t>
                      </a:r>
                      <a:r>
                        <a:rPr kumimoji="0" lang="zh-CN" altLang="en-US" sz="1400" b="0" i="0" u="none" strike="noStrike" cap="none" normalizeH="0" baseline="0">
                          <a:ln>
                            <a:noFill/>
                          </a:ln>
                          <a:solidFill>
                            <a:schemeClr val="tx1"/>
                          </a:solidFill>
                          <a:effectLst/>
                          <a:latin typeface="Arial" pitchFamily="18" charset="0"/>
                          <a:ea typeface="宋体" pitchFamily="2" charset="-122"/>
                          <a:cs typeface="Times New Roman" pitchFamily="18" charset="0"/>
                        </a:rPr>
                        <a:t>通用数据总线</a:t>
                      </a:r>
                      <a:r>
                        <a:rPr kumimoji="0" lang="en-US" altLang="zh-CN" sz="1400" b="0" i="0" u="none" strike="noStrike" cap="none" normalizeH="0" baseline="0">
                          <a:ln>
                            <a:noFill/>
                          </a:ln>
                          <a:solidFill>
                            <a:schemeClr val="tx1"/>
                          </a:solidFill>
                          <a:effectLst/>
                          <a:latin typeface="Arial" pitchFamily="18" charset="0"/>
                          <a:ea typeface="宋体" pitchFamily="2" charset="-122"/>
                          <a:cs typeface="Times New Roman" pitchFamily="18" charset="0"/>
                        </a:rPr>
                        <a:t>)</a:t>
                      </a:r>
                      <a:r>
                        <a:rPr kumimoji="0" lang="zh-CN" altLang="en-US" sz="1400" b="0" i="0" u="none" strike="noStrike" cap="none" normalizeH="0" baseline="0">
                          <a:ln>
                            <a:noFill/>
                          </a:ln>
                          <a:solidFill>
                            <a:schemeClr val="tx1"/>
                          </a:solidFill>
                          <a:effectLst/>
                          <a:latin typeface="Arial" pitchFamily="18" charset="0"/>
                          <a:ea typeface="宋体" pitchFamily="2" charset="-122"/>
                          <a:cs typeface="Times New Roman" pitchFamily="18" charset="0"/>
                        </a:rPr>
                        <a:t>：执行结果通过</a:t>
                      </a:r>
                      <a:r>
                        <a:rPr kumimoji="0" lang="en-US" altLang="zh-CN" sz="1400" b="0" i="0" u="none" strike="noStrike" cap="none" normalizeH="0" baseline="0">
                          <a:ln>
                            <a:noFill/>
                          </a:ln>
                          <a:solidFill>
                            <a:schemeClr val="tx1"/>
                          </a:solidFill>
                          <a:effectLst/>
                          <a:latin typeface="Arial" pitchFamily="18" charset="0"/>
                          <a:ea typeface="宋体" pitchFamily="2" charset="-122"/>
                          <a:cs typeface="Times New Roman" pitchFamily="18" charset="0"/>
                        </a:rPr>
                        <a:t>CDB</a:t>
                      </a:r>
                      <a:r>
                        <a:rPr kumimoji="0" lang="zh-CN" altLang="en-US" sz="1400" b="0" i="0" u="none" strike="noStrike" cap="none" normalizeH="0" baseline="0">
                          <a:ln>
                            <a:noFill/>
                          </a:ln>
                          <a:solidFill>
                            <a:schemeClr val="tx1"/>
                          </a:solidFill>
                          <a:effectLst/>
                          <a:latin typeface="Arial" pitchFamily="18" charset="0"/>
                          <a:ea typeface="宋体" pitchFamily="2" charset="-122"/>
                          <a:cs typeface="Times New Roman" pitchFamily="18" charset="0"/>
                        </a:rPr>
                        <a:t>传递，及时。</a:t>
                      </a:r>
                    </a:p>
                    <a:p>
                      <a:pPr marL="342900" marR="0" lvl="0" indent="-342900" algn="l" defTabSz="914400" rtl="0" eaLnBrk="0" fontAlgn="base" latinLnBrk="0" hangingPunct="0">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Arial" pitchFamily="18" charset="0"/>
                          <a:ea typeface="宋体" pitchFamily="2" charset="-122"/>
                          <a:cs typeface="Times New Roman" pitchFamily="18" charset="0"/>
                        </a:rPr>
                        <a:t>RS(</a:t>
                      </a:r>
                      <a:r>
                        <a:rPr kumimoji="0" lang="zh-CN" altLang="en-US" sz="1400" b="0" i="0" u="none" strike="noStrike" cap="none" normalizeH="0" baseline="0">
                          <a:ln>
                            <a:noFill/>
                          </a:ln>
                          <a:solidFill>
                            <a:schemeClr val="tx1"/>
                          </a:solidFill>
                          <a:effectLst/>
                          <a:latin typeface="Arial" pitchFamily="18" charset="0"/>
                          <a:ea typeface="宋体" pitchFamily="2" charset="-122"/>
                          <a:cs typeface="Times New Roman" pitchFamily="18" charset="0"/>
                        </a:rPr>
                        <a:t>保留站</a:t>
                      </a:r>
                      <a:r>
                        <a:rPr kumimoji="0" lang="en-US" altLang="zh-CN" sz="1400" b="0" i="0" u="none" strike="noStrike" cap="none" normalizeH="0" baseline="0">
                          <a:ln>
                            <a:noFill/>
                          </a:ln>
                          <a:solidFill>
                            <a:schemeClr val="tx1"/>
                          </a:solidFill>
                          <a:effectLst/>
                          <a:latin typeface="Arial" pitchFamily="18" charset="0"/>
                          <a:ea typeface="宋体" pitchFamily="2" charset="-122"/>
                          <a:cs typeface="Times New Roman" pitchFamily="18" charset="0"/>
                        </a:rPr>
                        <a:t>)</a:t>
                      </a:r>
                      <a:r>
                        <a:rPr kumimoji="0" lang="zh-CN" altLang="en-US" sz="1400" b="0" i="0" u="none" strike="noStrike" cap="none" normalizeH="0" baseline="0">
                          <a:ln>
                            <a:noFill/>
                          </a:ln>
                          <a:solidFill>
                            <a:schemeClr val="tx1"/>
                          </a:solidFill>
                          <a:effectLst/>
                          <a:latin typeface="Arial" pitchFamily="18" charset="0"/>
                          <a:ea typeface="宋体" pitchFamily="2" charset="-122"/>
                          <a:cs typeface="Times New Roman" pitchFamily="18" charset="0"/>
                        </a:rPr>
                        <a:t>：换名功能以及暂存临时数据。</a:t>
                      </a:r>
                      <a:endParaRPr kumimoji="0" lang="zh-CN" altLang="en-US" sz="2400" b="0" i="0" u="none" strike="noStrike" cap="none" normalizeH="0" baseline="0">
                        <a:ln>
                          <a:noFill/>
                        </a:ln>
                        <a:solidFill>
                          <a:schemeClr val="tx1"/>
                        </a:solidFill>
                        <a:effectLst/>
                        <a:latin typeface="Arial" charset="0"/>
                        <a:ea typeface="宋体" pitchFamily="2" charset="-122"/>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en-US" altLang="zh-CN" sz="1400" b="0" i="0" u="none" strike="noStrike" cap="none" normalizeH="0" baseline="0">
                          <a:ln>
                            <a:noFill/>
                          </a:ln>
                          <a:solidFill>
                            <a:schemeClr val="tx1"/>
                          </a:solidFill>
                          <a:effectLst/>
                          <a:latin typeface="Arial" pitchFamily="18" charset="0"/>
                          <a:ea typeface="宋体" pitchFamily="2" charset="-122"/>
                          <a:cs typeface="Times New Roman" pitchFamily="18" charset="0"/>
                        </a:rPr>
                        <a:t>ROB(REORDER BUFFER)</a:t>
                      </a:r>
                      <a:r>
                        <a:rPr kumimoji="0" lang="zh-CN" altLang="en-US" sz="1400" b="0" i="0" u="none" strike="noStrike" cap="none" normalizeH="0" baseline="0">
                          <a:ln>
                            <a:noFill/>
                          </a:ln>
                          <a:solidFill>
                            <a:schemeClr val="tx1"/>
                          </a:solidFill>
                          <a:effectLst/>
                          <a:latin typeface="Arial" pitchFamily="18" charset="0"/>
                          <a:ea typeface="宋体" pitchFamily="2" charset="-122"/>
                          <a:cs typeface="Times New Roman" pitchFamily="18" charset="0"/>
                        </a:rPr>
                        <a:t>重构序缓冲器：</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Arial" pitchFamily="18" charset="0"/>
                          <a:ea typeface="宋体" pitchFamily="2" charset="-122"/>
                          <a:cs typeface="Times New Roman" pitchFamily="18" charset="0"/>
                        </a:rPr>
                        <a:t>对移到顶部的指令进行判断。。。</a:t>
                      </a:r>
                      <a:r>
                        <a:rPr kumimoji="0" lang="en-US" altLang="zh-CN" sz="1400" b="0" i="0" u="none" strike="noStrike" cap="none" normalizeH="0" baseline="0">
                          <a:ln>
                            <a:noFill/>
                          </a:ln>
                          <a:solidFill>
                            <a:schemeClr val="tx1"/>
                          </a:solidFill>
                          <a:effectLst/>
                          <a:latin typeface="Arial" pitchFamily="18" charset="0"/>
                          <a:ea typeface="宋体" pitchFamily="2" charset="-122"/>
                          <a:cs typeface="Times New Roman" pitchFamily="18" charset="0"/>
                        </a:rPr>
                        <a:t>ROB</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Arial" pitchFamily="18" charset="0"/>
                          <a:ea typeface="宋体" pitchFamily="2" charset="-122"/>
                          <a:cs typeface="Times New Roman" pitchFamily="18" charset="0"/>
                        </a:rPr>
                        <a:t>负责寄存器重命名、暂存执行后和交付</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Arial" pitchFamily="18" charset="0"/>
                          <a:ea typeface="宋体" pitchFamily="2" charset="-122"/>
                          <a:cs typeface="Times New Roman" pitchFamily="18" charset="0"/>
                        </a:rPr>
                        <a:t>前的结果、</a:t>
                      </a:r>
                    </a:p>
                    <a:p>
                      <a:pPr marL="342900" marR="0" lvl="0" indent="-342900" algn="l" defTabSz="914400" rtl="0" eaLnBrk="1" fontAlgn="base" latinLnBrk="0" hangingPunct="1">
                        <a:lnSpc>
                          <a:spcPct val="100000"/>
                        </a:lnSpc>
                        <a:spcBef>
                          <a:spcPct val="0"/>
                        </a:spcBef>
                        <a:spcAft>
                          <a:spcPct val="0"/>
                        </a:spcAft>
                        <a:buClrTx/>
                        <a:buSzTx/>
                        <a:buFontTx/>
                        <a:buNone/>
                        <a:tabLst/>
                      </a:pPr>
                      <a:endParaRPr kumimoji="0" lang="en-US" altLang="zh-CN" sz="2400" b="0" i="0" u="none" strike="noStrike" cap="none" normalizeH="0" baseline="0">
                        <a:ln>
                          <a:noFill/>
                        </a:ln>
                        <a:solidFill>
                          <a:schemeClr val="tx1"/>
                        </a:solidFill>
                        <a:effectLst/>
                        <a:latin typeface="Arial" charset="0"/>
                        <a:ea typeface="宋体" pitchFamily="2" charset="-122"/>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4"/>
                  </a:ext>
                </a:extLst>
              </a:tr>
              <a:tr h="1351026">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600" b="0" i="0" u="none" strike="noStrike" cap="none" normalizeH="0" baseline="0">
                          <a:ln>
                            <a:noFill/>
                          </a:ln>
                          <a:solidFill>
                            <a:schemeClr val="tx1"/>
                          </a:solidFill>
                          <a:effectLst/>
                          <a:latin typeface="Arial" pitchFamily="18" charset="0"/>
                          <a:ea typeface="宋体" pitchFamily="2" charset="-122"/>
                          <a:cs typeface="Times New Roman" pitchFamily="18" charset="0"/>
                        </a:rPr>
                        <a:t>其它</a:t>
                      </a:r>
                      <a:endParaRPr kumimoji="0" lang="zh-CN" altLang="en-US" sz="1600" b="0" i="0" u="none" strike="noStrike" cap="none" normalizeH="0" baseline="0">
                        <a:ln>
                          <a:noFill/>
                        </a:ln>
                        <a:solidFill>
                          <a:schemeClr val="tx1"/>
                        </a:solidFill>
                        <a:effectLst/>
                        <a:latin typeface="Arial" charset="0"/>
                        <a:ea typeface="宋体" pitchFamily="2" charset="-122"/>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Arial" pitchFamily="18" charset="0"/>
                          <a:ea typeface="宋体" pitchFamily="2" charset="-122"/>
                          <a:cs typeface="Times New Roman" pitchFamily="18" charset="0"/>
                        </a:rPr>
                        <a:t>从静态调度到动态调度的过</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Arial" pitchFamily="18" charset="0"/>
                          <a:ea typeface="宋体" pitchFamily="2" charset="-122"/>
                          <a:cs typeface="Times New Roman" pitchFamily="18" charset="0"/>
                        </a:rPr>
                        <a:t>渡算法。</a:t>
                      </a:r>
                      <a:endParaRPr kumimoji="0" lang="zh-CN" altLang="en-US" sz="2400" b="0" i="0" u="none" strike="noStrike" cap="none" normalizeH="0" baseline="0">
                        <a:ln>
                          <a:noFill/>
                        </a:ln>
                        <a:solidFill>
                          <a:schemeClr val="tx1"/>
                        </a:solidFill>
                        <a:effectLst/>
                        <a:latin typeface="Arial" charset="0"/>
                        <a:ea typeface="宋体" pitchFamily="2" charset="-122"/>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Arial" pitchFamily="18" charset="0"/>
                          <a:ea typeface="宋体" pitchFamily="2" charset="-122"/>
                          <a:cs typeface="Times New Roman" pitchFamily="18" charset="0"/>
                        </a:rPr>
                        <a:t>一旦指令将临时结果放在保留站，则其它后续的指令都能立即在寄存器组中看见这个结果。</a:t>
                      </a:r>
                      <a:endParaRPr kumimoji="0" lang="zh-CN" altLang="en-US" sz="2400" b="0" i="0" u="none" strike="noStrike" cap="none" normalizeH="0" baseline="0">
                        <a:ln>
                          <a:noFill/>
                        </a:ln>
                        <a:solidFill>
                          <a:schemeClr val="tx1"/>
                        </a:solidFill>
                        <a:effectLst/>
                        <a:latin typeface="Arial" charset="0"/>
                        <a:ea typeface="宋体" pitchFamily="2" charset="-122"/>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Arial" pitchFamily="18" charset="0"/>
                          <a:ea typeface="宋体" pitchFamily="2" charset="-122"/>
                          <a:cs typeface="Times New Roman" pitchFamily="18" charset="0"/>
                        </a:rPr>
                        <a:t>某指令将临时结果放在</a:t>
                      </a:r>
                      <a:r>
                        <a:rPr kumimoji="0" lang="en-US" altLang="zh-CN" sz="1400" b="0" i="0" u="none" strike="noStrike" cap="none" normalizeH="0" baseline="0">
                          <a:ln>
                            <a:noFill/>
                          </a:ln>
                          <a:solidFill>
                            <a:schemeClr val="tx1"/>
                          </a:solidFill>
                          <a:effectLst/>
                          <a:latin typeface="Arial" pitchFamily="18" charset="0"/>
                          <a:ea typeface="宋体" pitchFamily="2" charset="-122"/>
                          <a:cs typeface="Times New Roman" pitchFamily="18" charset="0"/>
                        </a:rPr>
                        <a:t>ROB</a:t>
                      </a:r>
                      <a:r>
                        <a:rPr kumimoji="0" lang="zh-CN" altLang="en-US" sz="1400" b="0" i="0" u="none" strike="noStrike" cap="none" normalizeH="0" baseline="0">
                          <a:ln>
                            <a:noFill/>
                          </a:ln>
                          <a:solidFill>
                            <a:schemeClr val="tx1"/>
                          </a:solidFill>
                          <a:effectLst/>
                          <a:latin typeface="Arial" pitchFamily="18" charset="0"/>
                          <a:ea typeface="宋体" pitchFamily="2" charset="-122"/>
                          <a:cs typeface="Times New Roman" pitchFamily="18" charset="0"/>
                        </a:rPr>
                        <a:t>后，其它指</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Arial" pitchFamily="18" charset="0"/>
                          <a:ea typeface="宋体" pitchFamily="2" charset="-122"/>
                          <a:cs typeface="Times New Roman" pitchFamily="18" charset="0"/>
                        </a:rPr>
                        <a:t>令并不能从寄存器组中看到这个结果</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Arial" pitchFamily="18" charset="0"/>
                          <a:ea typeface="宋体" pitchFamily="2" charset="-122"/>
                          <a:cs typeface="Times New Roman" pitchFamily="18" charset="0"/>
                        </a:rPr>
                        <a:t>（也就是说，寄存器组的值并没有更</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Arial" pitchFamily="18" charset="0"/>
                          <a:ea typeface="宋体" pitchFamily="2" charset="-122"/>
                          <a:cs typeface="Times New Roman" pitchFamily="18" charset="0"/>
                        </a:rPr>
                        <a:t>新），而是等待该指令提交（</a:t>
                      </a:r>
                      <a:r>
                        <a:rPr kumimoji="0" lang="en-US" altLang="zh-CN" sz="1400" b="0" i="0" u="none" strike="noStrike" cap="none" normalizeH="0" baseline="0">
                          <a:ln>
                            <a:noFill/>
                          </a:ln>
                          <a:solidFill>
                            <a:schemeClr val="tx1"/>
                          </a:solidFill>
                          <a:effectLst/>
                          <a:latin typeface="Arial" pitchFamily="18" charset="0"/>
                          <a:ea typeface="宋体" pitchFamily="2" charset="-122"/>
                          <a:cs typeface="Times New Roman" pitchFamily="18" charset="0"/>
                        </a:rPr>
                        <a:t>commit</a:t>
                      </a:r>
                      <a:r>
                        <a:rPr kumimoji="0" lang="zh-CN" altLang="en-US" sz="1400" b="0" i="0" u="none" strike="noStrike" cap="none" normalizeH="0" baseline="0">
                          <a:ln>
                            <a:noFill/>
                          </a:ln>
                          <a:solidFill>
                            <a:schemeClr val="tx1"/>
                          </a:solidFill>
                          <a:effectLst/>
                          <a:latin typeface="Arial" pitchFamily="18" charset="0"/>
                          <a:ea typeface="宋体" pitchFamily="2" charset="-122"/>
                          <a:cs typeface="Times New Roman" pitchFamily="18" charset="0"/>
                        </a:rPr>
                        <a:t>）</a:t>
                      </a:r>
                    </a:p>
                    <a:p>
                      <a:pPr marL="342900" marR="0" lvl="0" indent="-342900" algn="l" defTabSz="914400" rtl="0" eaLnBrk="1" fontAlgn="base" latinLnBrk="0" hangingPunct="1">
                        <a:lnSpc>
                          <a:spcPct val="100000"/>
                        </a:lnSpc>
                        <a:spcBef>
                          <a:spcPct val="0"/>
                        </a:spcBef>
                        <a:spcAft>
                          <a:spcPct val="0"/>
                        </a:spcAft>
                        <a:buClrTx/>
                        <a:buSzTx/>
                        <a:buFontTx/>
                        <a:buNone/>
                        <a:tabLst/>
                      </a:pPr>
                      <a:r>
                        <a:rPr kumimoji="0" lang="zh-CN" altLang="en-US" sz="1400" b="0" i="0" u="none" strike="noStrike" cap="none" normalizeH="0" baseline="0">
                          <a:ln>
                            <a:noFill/>
                          </a:ln>
                          <a:solidFill>
                            <a:schemeClr val="tx1"/>
                          </a:solidFill>
                          <a:effectLst/>
                          <a:latin typeface="Arial" pitchFamily="18" charset="0"/>
                          <a:ea typeface="宋体" pitchFamily="2" charset="-122"/>
                          <a:cs typeface="Times New Roman" pitchFamily="18" charset="0"/>
                        </a:rPr>
                        <a:t>后，寄存器组才更新。</a:t>
                      </a:r>
                      <a:endParaRPr kumimoji="0" lang="zh-CN" altLang="en-US" sz="2400" b="0" i="0" u="none" strike="noStrike" cap="none" normalizeH="0" baseline="0">
                        <a:ln>
                          <a:noFill/>
                        </a:ln>
                        <a:solidFill>
                          <a:schemeClr val="tx1"/>
                        </a:solidFill>
                        <a:effectLst/>
                        <a:latin typeface="Arial" charset="0"/>
                        <a:ea typeface="宋体" pitchFamily="2" charset="-122"/>
                      </a:endParaRPr>
                    </a:p>
                  </a:txBody>
                  <a:tcPr marT="45722" marB="45722"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chemeClr val="bg1"/>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493232283"/>
      </p:ext>
    </p:extLst>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标题 2"/>
          <p:cNvSpPr>
            <a:spLocks noGrp="1"/>
          </p:cNvSpPr>
          <p:nvPr>
            <p:ph type="title"/>
          </p:nvPr>
        </p:nvSpPr>
        <p:spPr>
          <a:xfrm>
            <a:off x="1475656" y="260648"/>
            <a:ext cx="7272808" cy="485982"/>
          </a:xfrm>
        </p:spPr>
        <p:txBody>
          <a:bodyPr>
            <a:normAutofit fontScale="90000"/>
          </a:bodyPr>
          <a:lstStyle/>
          <a:p>
            <a:r>
              <a:rPr lang="en-US" altLang="zh-CN" dirty="0">
                <a:latin typeface="Arial"/>
              </a:rPr>
              <a:t>ARM</a:t>
            </a:r>
            <a:r>
              <a:rPr lang="zh-CN" altLang="en-US" dirty="0">
                <a:latin typeface="Arial"/>
              </a:rPr>
              <a:t>处理器体系结构</a:t>
            </a:r>
          </a:p>
        </p:txBody>
      </p:sp>
      <p:sp>
        <p:nvSpPr>
          <p:cNvPr id="4" name="文本占位符 3"/>
          <p:cNvSpPr>
            <a:spLocks noGrp="1"/>
          </p:cNvSpPr>
          <p:nvPr>
            <p:ph type="body" sz="quarter" idx="10"/>
          </p:nvPr>
        </p:nvSpPr>
        <p:spPr>
          <a:xfrm>
            <a:off x="548878" y="1047751"/>
            <a:ext cx="8343602" cy="4879805"/>
          </a:xfrm>
        </p:spPr>
        <p:txBody>
          <a:bodyPr/>
          <a:lstStyle/>
          <a:p>
            <a:r>
              <a:rPr lang="en-US" altLang="zh-CN" sz="2800" dirty="0">
                <a:latin typeface="Arial"/>
              </a:rPr>
              <a:t>ARM</a:t>
            </a:r>
            <a:r>
              <a:rPr lang="zh-CN" altLang="en-US" sz="2800" dirty="0">
                <a:latin typeface="Arial"/>
              </a:rPr>
              <a:t>流水线的执行顺序：</a:t>
            </a:r>
            <a:endParaRPr lang="en-US" altLang="zh-CN" sz="2800" dirty="0"/>
          </a:p>
          <a:p>
            <a:pPr lvl="1"/>
            <a:r>
              <a:rPr lang="zh-CN" altLang="en-US" sz="2400" dirty="0">
                <a:latin typeface="Arial"/>
              </a:rPr>
              <a:t>取指令（</a:t>
            </a:r>
            <a:r>
              <a:rPr lang="en-US" altLang="zh-CN" sz="2400" dirty="0">
                <a:latin typeface="Arial"/>
              </a:rPr>
              <a:t>Fetch</a:t>
            </a:r>
            <a:r>
              <a:rPr lang="zh-CN" altLang="en-US" sz="2400" dirty="0">
                <a:latin typeface="Arial"/>
              </a:rPr>
              <a:t>）：从存储器读取指令；</a:t>
            </a:r>
            <a:endParaRPr lang="en-US" altLang="zh-CN" sz="2400" dirty="0"/>
          </a:p>
          <a:p>
            <a:pPr lvl="1"/>
            <a:r>
              <a:rPr lang="zh-CN" altLang="en-US" sz="2400" dirty="0">
                <a:latin typeface="Arial"/>
              </a:rPr>
              <a:t>译码（</a:t>
            </a:r>
            <a:r>
              <a:rPr lang="en-US" altLang="zh-CN" sz="2400" dirty="0">
                <a:latin typeface="Arial"/>
              </a:rPr>
              <a:t>Decode</a:t>
            </a:r>
            <a:r>
              <a:rPr lang="zh-CN" altLang="en-US" sz="2400" dirty="0">
                <a:latin typeface="Arial"/>
              </a:rPr>
              <a:t>）：译码以鉴别它是属于哪一条指令；</a:t>
            </a:r>
            <a:endParaRPr lang="en-US" altLang="zh-CN" sz="2400" dirty="0"/>
          </a:p>
          <a:p>
            <a:pPr lvl="1"/>
            <a:r>
              <a:rPr lang="zh-CN" altLang="en-US" sz="2400" dirty="0">
                <a:latin typeface="Arial"/>
              </a:rPr>
              <a:t>执行（</a:t>
            </a:r>
            <a:r>
              <a:rPr lang="en-US" altLang="zh-CN" sz="2400" dirty="0">
                <a:latin typeface="Arial"/>
              </a:rPr>
              <a:t>Execute</a:t>
            </a:r>
            <a:r>
              <a:rPr lang="zh-CN" altLang="en-US" sz="2400" dirty="0">
                <a:latin typeface="Arial"/>
              </a:rPr>
              <a:t>）：将操作数进行组合以得到结果或存储器地址；</a:t>
            </a:r>
            <a:endParaRPr lang="en-US" altLang="zh-CN" sz="2400" dirty="0"/>
          </a:p>
          <a:p>
            <a:pPr lvl="1"/>
            <a:r>
              <a:rPr lang="zh-CN" altLang="en-US" sz="2400" dirty="0">
                <a:latin typeface="Arial"/>
              </a:rPr>
              <a:t>缓冲</a:t>
            </a:r>
            <a:r>
              <a:rPr lang="en-US" altLang="zh-CN" sz="2400" dirty="0">
                <a:latin typeface="Arial"/>
              </a:rPr>
              <a:t>/</a:t>
            </a:r>
            <a:r>
              <a:rPr lang="zh-CN" altLang="en-US" sz="2400" dirty="0">
                <a:latin typeface="Arial"/>
              </a:rPr>
              <a:t>数据（</a:t>
            </a:r>
            <a:r>
              <a:rPr lang="en-US" altLang="zh-CN" sz="2400" dirty="0">
                <a:latin typeface="Arial"/>
              </a:rPr>
              <a:t>Buffer/data</a:t>
            </a:r>
            <a:r>
              <a:rPr lang="zh-CN" altLang="en-US" sz="2400" dirty="0">
                <a:latin typeface="Arial"/>
              </a:rPr>
              <a:t>）：如果需要，则访问存储器以存储数据；</a:t>
            </a:r>
            <a:endParaRPr lang="en-US" altLang="zh-CN" sz="2400" dirty="0"/>
          </a:p>
          <a:p>
            <a:pPr lvl="1"/>
            <a:r>
              <a:rPr lang="zh-CN" altLang="en-US" sz="2400" dirty="0">
                <a:latin typeface="Arial"/>
              </a:rPr>
              <a:t>回写：（</a:t>
            </a:r>
            <a:r>
              <a:rPr lang="en-US" altLang="zh-CN" sz="2400" dirty="0">
                <a:latin typeface="Arial"/>
              </a:rPr>
              <a:t>Write-back</a:t>
            </a:r>
            <a:r>
              <a:rPr lang="zh-CN" altLang="en-US" sz="2400" dirty="0">
                <a:latin typeface="Arial"/>
              </a:rPr>
              <a:t>）：将结果写回到寄存器组中；</a:t>
            </a:r>
          </a:p>
        </p:txBody>
      </p:sp>
    </p:spTree>
    <p:extLst>
      <p:ext uri="{BB962C8B-B14F-4D97-AF65-F5344CB8AC3E}">
        <p14:creationId xmlns:p14="http://schemas.microsoft.com/office/powerpoint/2010/main" val="124165665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5" name="Picture 2"/>
          <p:cNvPicPr>
            <a:picLocks noChangeAspect="1" noChangeArrowheads="1"/>
          </p:cNvPicPr>
          <p:nvPr/>
        </p:nvPicPr>
        <p:blipFill>
          <a:blip r:embed="rId2" cstate="print"/>
          <a:srcRect/>
          <a:stretch>
            <a:fillRect/>
          </a:stretch>
        </p:blipFill>
        <p:spPr bwMode="auto">
          <a:xfrm>
            <a:off x="107504" y="1196752"/>
            <a:ext cx="8928992" cy="4968552"/>
          </a:xfrm>
          <a:prstGeom prst="rect">
            <a:avLst/>
          </a:prstGeom>
          <a:noFill/>
          <a:ln w="9525">
            <a:noFill/>
            <a:miter lim="800000"/>
            <a:headEnd/>
            <a:tailEnd/>
          </a:ln>
          <a:effectLst/>
        </p:spPr>
      </p:pic>
      <p:sp>
        <p:nvSpPr>
          <p:cNvPr id="3" name="标题 2"/>
          <p:cNvSpPr>
            <a:spLocks noGrp="1"/>
          </p:cNvSpPr>
          <p:nvPr>
            <p:ph type="title"/>
          </p:nvPr>
        </p:nvSpPr>
        <p:spPr>
          <a:xfrm>
            <a:off x="1475656" y="188640"/>
            <a:ext cx="7255298" cy="485982"/>
          </a:xfrm>
        </p:spPr>
        <p:txBody>
          <a:bodyPr>
            <a:normAutofit fontScale="90000"/>
          </a:bodyPr>
          <a:lstStyle/>
          <a:p>
            <a:r>
              <a:rPr lang="zh-CN" altLang="en-US" dirty="0">
                <a:latin typeface="Arial"/>
              </a:rPr>
              <a:t>基于</a:t>
            </a:r>
            <a:r>
              <a:rPr lang="en-US" altLang="zh-CN" dirty="0">
                <a:latin typeface="Arial"/>
              </a:rPr>
              <a:t>ARMv8</a:t>
            </a:r>
            <a:r>
              <a:rPr lang="zh-CN" altLang="en-US" dirty="0">
                <a:latin typeface="Arial"/>
              </a:rPr>
              <a:t>的鲲鹏流水线技术</a:t>
            </a:r>
          </a:p>
        </p:txBody>
      </p:sp>
    </p:spTree>
    <p:extLst>
      <p:ext uri="{BB962C8B-B14F-4D97-AF65-F5344CB8AC3E}">
        <p14:creationId xmlns:p14="http://schemas.microsoft.com/office/powerpoint/2010/main" val="17688681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1331640" y="112271"/>
            <a:ext cx="7993063" cy="766763"/>
          </a:xfrm>
        </p:spPr>
        <p:txBody>
          <a:bodyPr/>
          <a:lstStyle/>
          <a:p>
            <a:r>
              <a:rPr lang="zh-CN" altLang="en-US" dirty="0">
                <a:latin typeface="Arial"/>
              </a:rPr>
              <a:t>基于</a:t>
            </a:r>
            <a:r>
              <a:rPr lang="en-US" altLang="zh-CN" dirty="0">
                <a:latin typeface="Arial"/>
              </a:rPr>
              <a:t>ARMv8</a:t>
            </a:r>
            <a:r>
              <a:rPr lang="zh-CN" altLang="en-US" dirty="0">
                <a:latin typeface="Arial"/>
              </a:rPr>
              <a:t>的鲲鹏流水线技术</a:t>
            </a:r>
          </a:p>
        </p:txBody>
      </p:sp>
      <p:sp>
        <p:nvSpPr>
          <p:cNvPr id="4" name="日期占位符 3"/>
          <p:cNvSpPr>
            <a:spLocks noGrp="1"/>
          </p:cNvSpPr>
          <p:nvPr>
            <p:ph type="dt" sz="half" idx="12"/>
          </p:nvPr>
        </p:nvSpPr>
        <p:spPr>
          <a:xfrm>
            <a:off x="1475656" y="6400800"/>
            <a:ext cx="3500437" cy="457200"/>
          </a:xfrm>
        </p:spPr>
        <p:txBody>
          <a:bodyPr/>
          <a:lstStyle/>
          <a:p>
            <a:pPr eaLnBrk="0" fontAlgn="base" hangingPunct="0">
              <a:spcBef>
                <a:spcPct val="0"/>
              </a:spcBef>
              <a:spcAft>
                <a:spcPct val="0"/>
              </a:spcAft>
              <a:defRPr/>
            </a:pPr>
            <a:r>
              <a:rPr lang="en-US" altLang="zh-CN">
                <a:solidFill>
                  <a:srgbClr val="000000"/>
                </a:solidFill>
                <a:latin typeface="Arial"/>
              </a:rPr>
              <a:t>2013Fall_Ad Computer Architecture</a:t>
            </a:r>
          </a:p>
        </p:txBody>
      </p:sp>
      <p:sp>
        <p:nvSpPr>
          <p:cNvPr id="5" name="TextBox 25"/>
          <p:cNvSpPr txBox="1"/>
          <p:nvPr/>
        </p:nvSpPr>
        <p:spPr>
          <a:xfrm>
            <a:off x="467544" y="1268760"/>
            <a:ext cx="8182075" cy="4462760"/>
          </a:xfrm>
          <a:prstGeom prst="rect">
            <a:avLst/>
          </a:prstGeom>
          <a:noFill/>
        </p:spPr>
        <p:txBody>
          <a:bodyPr wrap="square" rtlCol="0">
            <a:spAutoFit/>
          </a:bodyPr>
          <a:lstStyle>
            <a:defPPr>
              <a:defRPr lang="zh-CN"/>
            </a:defPPr>
            <a:lvl1pPr>
              <a:defRPr>
                <a:solidFill>
                  <a:schemeClr val="tx1"/>
                </a:solidFill>
                <a:latin typeface="Calibri" pitchFamily="34" charset="0"/>
                <a:ea typeface="宋体" pitchFamily="2" charset="-122"/>
              </a:defRPr>
            </a:lvl1pPr>
            <a:lvl2pPr>
              <a:defRPr>
                <a:solidFill>
                  <a:schemeClr val="tx1"/>
                </a:solidFill>
                <a:latin typeface="Calibri" pitchFamily="34" charset="0"/>
                <a:ea typeface="宋体" pitchFamily="2" charset="-122"/>
              </a:defRPr>
            </a:lvl2pPr>
            <a:lvl3pPr>
              <a:defRPr>
                <a:solidFill>
                  <a:schemeClr val="tx1"/>
                </a:solidFill>
                <a:latin typeface="Calibri" pitchFamily="34" charset="0"/>
                <a:ea typeface="宋体" pitchFamily="2" charset="-122"/>
              </a:defRPr>
            </a:lvl3pPr>
            <a:lvl4pPr>
              <a:defRPr>
                <a:solidFill>
                  <a:schemeClr val="tx1"/>
                </a:solidFill>
                <a:latin typeface="Calibri" pitchFamily="34" charset="0"/>
                <a:ea typeface="宋体" pitchFamily="2" charset="-122"/>
              </a:defRPr>
            </a:lvl4pPr>
            <a:lvl5pPr>
              <a:defRPr>
                <a:solidFill>
                  <a:schemeClr val="tx1"/>
                </a:solidFill>
                <a:latin typeface="Calibri" pitchFamily="34" charset="0"/>
                <a:ea typeface="宋体" pitchFamily="2" charset="-122"/>
              </a:defRPr>
            </a:lvl5pPr>
            <a:lvl6pPr>
              <a:defRPr>
                <a:solidFill>
                  <a:schemeClr val="tx1"/>
                </a:solidFill>
                <a:latin typeface="Calibri" pitchFamily="34" charset="0"/>
                <a:ea typeface="宋体" pitchFamily="2" charset="-122"/>
              </a:defRPr>
            </a:lvl6pPr>
            <a:lvl7pPr>
              <a:defRPr>
                <a:solidFill>
                  <a:schemeClr val="tx1"/>
                </a:solidFill>
                <a:latin typeface="Calibri" pitchFamily="34" charset="0"/>
                <a:ea typeface="宋体" pitchFamily="2" charset="-122"/>
              </a:defRPr>
            </a:lvl7pPr>
            <a:lvl8pPr>
              <a:defRPr>
                <a:solidFill>
                  <a:schemeClr val="tx1"/>
                </a:solidFill>
                <a:latin typeface="Calibri" pitchFamily="34" charset="0"/>
                <a:ea typeface="宋体" pitchFamily="2" charset="-122"/>
              </a:defRPr>
            </a:lvl8pPr>
            <a:lvl9pPr>
              <a:defRPr>
                <a:solidFill>
                  <a:schemeClr val="tx1"/>
                </a:solidFill>
                <a:latin typeface="Calibri" pitchFamily="34" charset="0"/>
                <a:ea typeface="宋体" pitchFamily="2" charset="-122"/>
              </a:defRPr>
            </a:lvl9pPr>
          </a:lstStyle>
          <a:p>
            <a:pPr marL="214248" indent="-214248">
              <a:spcBef>
                <a:spcPts val="600"/>
              </a:spcBef>
              <a:buFont typeface="Arial" panose="020B0604020202020204" pitchFamily="34" charset="0"/>
              <a:buChar char="•"/>
            </a:pPr>
            <a:r>
              <a:rPr lang="en-US" altLang="zh-CN" dirty="0">
                <a:solidFill>
                  <a:prstClr val="black"/>
                </a:solidFill>
                <a:latin typeface="Arial"/>
                <a:ea typeface="+mn-ea"/>
              </a:rPr>
              <a:t>Branch</a:t>
            </a:r>
            <a:r>
              <a:rPr lang="zh-CN" altLang="en-US" dirty="0">
                <a:solidFill>
                  <a:prstClr val="black"/>
                </a:solidFill>
                <a:latin typeface="Arial"/>
                <a:ea typeface="+mn-ea"/>
              </a:rPr>
              <a:t>预测和取指流水线解耦设计，取指流水线每拍最多可提供</a:t>
            </a:r>
            <a:r>
              <a:rPr lang="en-US" altLang="zh-CN" dirty="0">
                <a:solidFill>
                  <a:prstClr val="black"/>
                </a:solidFill>
                <a:latin typeface="Arial"/>
                <a:ea typeface="+mn-ea"/>
              </a:rPr>
              <a:t>32Bytes</a:t>
            </a:r>
            <a:r>
              <a:rPr lang="zh-CN" altLang="en-US" dirty="0">
                <a:solidFill>
                  <a:prstClr val="black"/>
                </a:solidFill>
                <a:latin typeface="Arial"/>
                <a:ea typeface="+mn-ea"/>
              </a:rPr>
              <a:t>指令供译码，分支预测流水线可以不受取指流水停顿影响，超前进行预测处理；</a:t>
            </a:r>
            <a:endParaRPr lang="en-US" altLang="zh-CN" dirty="0">
              <a:solidFill>
                <a:prstClr val="black"/>
              </a:solidFill>
              <a:latin typeface="+mn-ea"/>
              <a:ea typeface="+mn-ea"/>
            </a:endParaRPr>
          </a:p>
          <a:p>
            <a:pPr marL="214248" indent="-214248">
              <a:spcBef>
                <a:spcPts val="600"/>
              </a:spcBef>
              <a:buFont typeface="Arial" panose="020B0604020202020204" pitchFamily="34" charset="0"/>
              <a:buChar char="•"/>
            </a:pPr>
            <a:r>
              <a:rPr lang="zh-CN" altLang="en-US" dirty="0">
                <a:solidFill>
                  <a:prstClr val="black"/>
                </a:solidFill>
                <a:latin typeface="Arial"/>
                <a:ea typeface="+mn-ea"/>
              </a:rPr>
              <a:t>定浮点流水线分开设计，解除定浮点相互反压，每拍可为后端执行部件提供</a:t>
            </a:r>
            <a:r>
              <a:rPr lang="en-US" altLang="zh-CN" dirty="0">
                <a:solidFill>
                  <a:prstClr val="black"/>
                </a:solidFill>
                <a:latin typeface="Arial"/>
                <a:ea typeface="+mn-ea"/>
              </a:rPr>
              <a:t>4</a:t>
            </a:r>
            <a:r>
              <a:rPr lang="zh-CN" altLang="en-US" dirty="0">
                <a:solidFill>
                  <a:prstClr val="black"/>
                </a:solidFill>
                <a:latin typeface="Arial"/>
                <a:ea typeface="+mn-ea"/>
              </a:rPr>
              <a:t>条整型微指令及</a:t>
            </a:r>
            <a:r>
              <a:rPr lang="en-US" altLang="zh-CN" dirty="0">
                <a:solidFill>
                  <a:prstClr val="black"/>
                </a:solidFill>
                <a:latin typeface="Arial"/>
                <a:ea typeface="+mn-ea"/>
              </a:rPr>
              <a:t>3</a:t>
            </a:r>
            <a:r>
              <a:rPr lang="zh-CN" altLang="en-US" dirty="0">
                <a:solidFill>
                  <a:prstClr val="black"/>
                </a:solidFill>
                <a:latin typeface="Arial"/>
                <a:ea typeface="+mn-ea"/>
              </a:rPr>
              <a:t>条浮点微指令；</a:t>
            </a:r>
            <a:endParaRPr lang="en-US" altLang="zh-CN" dirty="0">
              <a:solidFill>
                <a:prstClr val="black"/>
              </a:solidFill>
              <a:latin typeface="+mn-ea"/>
              <a:ea typeface="+mn-ea"/>
            </a:endParaRPr>
          </a:p>
          <a:p>
            <a:pPr marL="214248" indent="-214248">
              <a:spcBef>
                <a:spcPts val="600"/>
              </a:spcBef>
              <a:buFont typeface="Arial" panose="020B0604020202020204" pitchFamily="34" charset="0"/>
              <a:buChar char="•"/>
            </a:pPr>
            <a:r>
              <a:rPr lang="zh-CN" altLang="en-US" dirty="0">
                <a:solidFill>
                  <a:prstClr val="black"/>
                </a:solidFill>
                <a:latin typeface="Arial"/>
                <a:ea typeface="+mn-ea"/>
              </a:rPr>
              <a:t>整型运算单元支持每拍</a:t>
            </a:r>
            <a:r>
              <a:rPr lang="en-US" altLang="zh-CN" dirty="0">
                <a:solidFill>
                  <a:prstClr val="black"/>
                </a:solidFill>
                <a:latin typeface="Arial"/>
                <a:ea typeface="+mn-ea"/>
              </a:rPr>
              <a:t>4</a:t>
            </a:r>
            <a:r>
              <a:rPr lang="zh-CN" altLang="en-US" dirty="0">
                <a:solidFill>
                  <a:prstClr val="black"/>
                </a:solidFill>
                <a:latin typeface="Arial"/>
                <a:ea typeface="+mn-ea"/>
              </a:rPr>
              <a:t>条</a:t>
            </a:r>
            <a:r>
              <a:rPr lang="en-US" altLang="zh-CN" dirty="0">
                <a:solidFill>
                  <a:prstClr val="black"/>
                </a:solidFill>
                <a:latin typeface="Arial"/>
                <a:ea typeface="+mn-ea"/>
              </a:rPr>
              <a:t>ALU</a:t>
            </a:r>
            <a:r>
              <a:rPr lang="zh-CN" altLang="en-US" dirty="0">
                <a:solidFill>
                  <a:prstClr val="black"/>
                </a:solidFill>
                <a:latin typeface="Arial"/>
                <a:ea typeface="+mn-ea"/>
              </a:rPr>
              <a:t>运算（含</a:t>
            </a:r>
            <a:r>
              <a:rPr lang="en-US" altLang="zh-CN" dirty="0">
                <a:solidFill>
                  <a:prstClr val="black"/>
                </a:solidFill>
                <a:latin typeface="Arial"/>
                <a:ea typeface="+mn-ea"/>
              </a:rPr>
              <a:t>2</a:t>
            </a:r>
            <a:r>
              <a:rPr lang="zh-CN" altLang="en-US" dirty="0">
                <a:solidFill>
                  <a:prstClr val="black"/>
                </a:solidFill>
                <a:latin typeface="Arial"/>
                <a:ea typeface="+mn-ea"/>
              </a:rPr>
              <a:t>条跳转）及</a:t>
            </a:r>
            <a:r>
              <a:rPr lang="en-US" altLang="zh-CN" dirty="0">
                <a:solidFill>
                  <a:prstClr val="black"/>
                </a:solidFill>
                <a:latin typeface="Arial"/>
                <a:ea typeface="+mn-ea"/>
              </a:rPr>
              <a:t>1</a:t>
            </a:r>
            <a:r>
              <a:rPr lang="zh-CN" altLang="en-US" dirty="0">
                <a:solidFill>
                  <a:prstClr val="black"/>
                </a:solidFill>
                <a:latin typeface="Arial"/>
                <a:ea typeface="+mn-ea"/>
              </a:rPr>
              <a:t>条乘除运算；</a:t>
            </a:r>
            <a:endParaRPr lang="en-US" altLang="zh-CN" dirty="0">
              <a:solidFill>
                <a:prstClr val="black"/>
              </a:solidFill>
              <a:latin typeface="+mn-ea"/>
              <a:ea typeface="+mn-ea"/>
            </a:endParaRPr>
          </a:p>
          <a:p>
            <a:pPr marL="214248" indent="-214248">
              <a:spcBef>
                <a:spcPts val="600"/>
              </a:spcBef>
              <a:buFont typeface="Arial" panose="020B0604020202020204" pitchFamily="34" charset="0"/>
              <a:buChar char="•"/>
            </a:pPr>
            <a:r>
              <a:rPr lang="zh-CN" altLang="en-US" dirty="0">
                <a:solidFill>
                  <a:prstClr val="black"/>
                </a:solidFill>
                <a:latin typeface="Arial"/>
                <a:ea typeface="+mn-ea"/>
              </a:rPr>
              <a:t>浮点及</a:t>
            </a:r>
            <a:r>
              <a:rPr lang="en-US" altLang="zh-CN" dirty="0">
                <a:solidFill>
                  <a:prstClr val="black"/>
                </a:solidFill>
                <a:latin typeface="Arial"/>
                <a:ea typeface="+mn-ea"/>
              </a:rPr>
              <a:t>SIMD</a:t>
            </a:r>
            <a:r>
              <a:rPr lang="zh-CN" altLang="en-US" dirty="0">
                <a:solidFill>
                  <a:prstClr val="black"/>
                </a:solidFill>
                <a:latin typeface="Arial"/>
                <a:ea typeface="+mn-ea"/>
              </a:rPr>
              <a:t>运算单元支持每拍</a:t>
            </a:r>
            <a:r>
              <a:rPr lang="en-US" altLang="zh-CN" dirty="0">
                <a:solidFill>
                  <a:prstClr val="black"/>
                </a:solidFill>
                <a:latin typeface="Arial"/>
                <a:ea typeface="+mn-ea"/>
              </a:rPr>
              <a:t>2</a:t>
            </a:r>
            <a:r>
              <a:rPr lang="zh-CN" altLang="en-US" dirty="0">
                <a:solidFill>
                  <a:prstClr val="black"/>
                </a:solidFill>
                <a:latin typeface="Arial"/>
                <a:ea typeface="+mn-ea"/>
              </a:rPr>
              <a:t>条</a:t>
            </a:r>
            <a:r>
              <a:rPr lang="en-US" altLang="zh-CN" dirty="0">
                <a:solidFill>
                  <a:prstClr val="black"/>
                </a:solidFill>
                <a:latin typeface="Arial"/>
                <a:ea typeface="+mn-ea"/>
              </a:rPr>
              <a:t>ARM Neon 128bits </a:t>
            </a:r>
            <a:r>
              <a:rPr lang="zh-CN" altLang="en-US" dirty="0">
                <a:solidFill>
                  <a:prstClr val="black"/>
                </a:solidFill>
                <a:latin typeface="Arial"/>
                <a:ea typeface="+mn-ea"/>
              </a:rPr>
              <a:t>浮点及</a:t>
            </a:r>
            <a:r>
              <a:rPr lang="en-US" altLang="zh-CN" dirty="0">
                <a:solidFill>
                  <a:prstClr val="black"/>
                </a:solidFill>
                <a:latin typeface="Arial"/>
                <a:ea typeface="+mn-ea"/>
              </a:rPr>
              <a:t>SIMD</a:t>
            </a:r>
            <a:r>
              <a:rPr lang="zh-CN" altLang="en-US" dirty="0">
                <a:solidFill>
                  <a:prstClr val="black"/>
                </a:solidFill>
                <a:latin typeface="Arial"/>
                <a:ea typeface="+mn-ea"/>
              </a:rPr>
              <a:t>运算；</a:t>
            </a:r>
            <a:endParaRPr lang="en-US" altLang="zh-CN" dirty="0">
              <a:solidFill>
                <a:prstClr val="black"/>
              </a:solidFill>
              <a:latin typeface="+mn-ea"/>
              <a:ea typeface="+mn-ea"/>
            </a:endParaRPr>
          </a:p>
          <a:p>
            <a:pPr marL="214248" indent="-214248">
              <a:spcBef>
                <a:spcPts val="600"/>
              </a:spcBef>
              <a:buFont typeface="Arial" panose="020B0604020202020204" pitchFamily="34" charset="0"/>
              <a:buChar char="•"/>
            </a:pPr>
            <a:r>
              <a:rPr lang="zh-CN" altLang="en-US" dirty="0">
                <a:solidFill>
                  <a:prstClr val="black"/>
                </a:solidFill>
                <a:latin typeface="Arial"/>
                <a:ea typeface="+mn-ea"/>
              </a:rPr>
              <a:t>访存单元支持每拍</a:t>
            </a:r>
            <a:r>
              <a:rPr lang="en-US" altLang="zh-CN" dirty="0">
                <a:solidFill>
                  <a:prstClr val="black"/>
                </a:solidFill>
                <a:latin typeface="Arial"/>
                <a:ea typeface="+mn-ea"/>
              </a:rPr>
              <a:t>2</a:t>
            </a:r>
            <a:r>
              <a:rPr lang="zh-CN" altLang="en-US" dirty="0">
                <a:solidFill>
                  <a:prstClr val="black"/>
                </a:solidFill>
                <a:latin typeface="Arial"/>
                <a:ea typeface="+mn-ea"/>
              </a:rPr>
              <a:t>条读或写访存操作，读操作最快</a:t>
            </a:r>
            <a:r>
              <a:rPr lang="en-US" altLang="zh-CN" dirty="0">
                <a:solidFill>
                  <a:prstClr val="black"/>
                </a:solidFill>
                <a:latin typeface="Arial"/>
                <a:ea typeface="+mn-ea"/>
              </a:rPr>
              <a:t>4</a:t>
            </a:r>
            <a:r>
              <a:rPr lang="zh-CN" altLang="en-US" dirty="0">
                <a:solidFill>
                  <a:prstClr val="black"/>
                </a:solidFill>
                <a:latin typeface="Arial"/>
                <a:ea typeface="+mn-ea"/>
              </a:rPr>
              <a:t>拍完成，每拍访存带宽为</a:t>
            </a:r>
            <a:r>
              <a:rPr lang="en-US" altLang="zh-CN" dirty="0">
                <a:solidFill>
                  <a:prstClr val="black"/>
                </a:solidFill>
                <a:latin typeface="Arial"/>
                <a:ea typeface="+mn-ea"/>
              </a:rPr>
              <a:t>2x128bits</a:t>
            </a:r>
            <a:r>
              <a:rPr lang="zh-CN" altLang="en-US" dirty="0">
                <a:solidFill>
                  <a:prstClr val="black"/>
                </a:solidFill>
                <a:latin typeface="Arial"/>
                <a:ea typeface="+mn-ea"/>
              </a:rPr>
              <a:t>读及</a:t>
            </a:r>
            <a:r>
              <a:rPr lang="en-US" altLang="zh-CN" dirty="0">
                <a:solidFill>
                  <a:prstClr val="black"/>
                </a:solidFill>
                <a:latin typeface="Arial"/>
                <a:ea typeface="+mn-ea"/>
              </a:rPr>
              <a:t>1x128bits</a:t>
            </a:r>
            <a:r>
              <a:rPr lang="zh-CN" altLang="en-US" dirty="0">
                <a:solidFill>
                  <a:prstClr val="black"/>
                </a:solidFill>
                <a:latin typeface="Arial"/>
                <a:ea typeface="+mn-ea"/>
              </a:rPr>
              <a:t>写；</a:t>
            </a:r>
            <a:endParaRPr lang="en-US" altLang="zh-CN" dirty="0">
              <a:solidFill>
                <a:prstClr val="black"/>
              </a:solidFill>
              <a:latin typeface="+mn-ea"/>
              <a:ea typeface="+mn-ea"/>
            </a:endParaRPr>
          </a:p>
        </p:txBody>
      </p:sp>
    </p:spTree>
    <p:extLst>
      <p:ext uri="{BB962C8B-B14F-4D97-AF65-F5344CB8AC3E}">
        <p14:creationId xmlns:p14="http://schemas.microsoft.com/office/powerpoint/2010/main" val="18533577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8674" name="Rectangle 2"/>
          <p:cNvSpPr>
            <a:spLocks noGrp="1" noRot="1" noChangeArrowheads="1"/>
          </p:cNvSpPr>
          <p:nvPr>
            <p:ph type="title"/>
          </p:nvPr>
        </p:nvSpPr>
        <p:spPr/>
        <p:txBody>
          <a:bodyPr/>
          <a:lstStyle/>
          <a:p>
            <a:pPr eaLnBrk="1" hangingPunct="1"/>
            <a:r>
              <a:rPr lang="en-US" altLang="zh-CN">
                <a:latin typeface="Arial"/>
              </a:rPr>
              <a:t>An alternative 2-bit predictor</a:t>
            </a:r>
          </a:p>
        </p:txBody>
      </p:sp>
      <p:sp>
        <p:nvSpPr>
          <p:cNvPr id="28675" name="Rectangle 3"/>
          <p:cNvSpPr>
            <a:spLocks noGrp="1" noRot="1" noChangeArrowheads="1"/>
          </p:cNvSpPr>
          <p:nvPr>
            <p:ph idx="1"/>
          </p:nvPr>
        </p:nvSpPr>
        <p:spPr/>
        <p:txBody>
          <a:bodyPr/>
          <a:lstStyle/>
          <a:p>
            <a:pPr eaLnBrk="1" hangingPunct="1"/>
            <a:r>
              <a:rPr lang="en-US" altLang="zh-CN">
                <a:latin typeface="Arial"/>
              </a:rPr>
              <a:t>It can be implemented using a 2-bit counter</a:t>
            </a:r>
          </a:p>
        </p:txBody>
      </p:sp>
      <p:grpSp>
        <p:nvGrpSpPr>
          <p:cNvPr id="28676" name="Group 4"/>
          <p:cNvGrpSpPr>
            <a:grpSpLocks/>
          </p:cNvGrpSpPr>
          <p:nvPr/>
        </p:nvGrpSpPr>
        <p:grpSpPr bwMode="auto">
          <a:xfrm>
            <a:off x="868363" y="2571750"/>
            <a:ext cx="7204075" cy="3360738"/>
            <a:chOff x="703" y="1706"/>
            <a:chExt cx="4314" cy="1593"/>
          </a:xfrm>
        </p:grpSpPr>
        <p:sp>
          <p:nvSpPr>
            <p:cNvPr id="28677" name="Rectangle 4"/>
            <p:cNvSpPr>
              <a:spLocks noChangeArrowheads="1"/>
            </p:cNvSpPr>
            <p:nvPr/>
          </p:nvSpPr>
          <p:spPr bwMode="auto">
            <a:xfrm>
              <a:off x="1588" y="1860"/>
              <a:ext cx="1" cy="1"/>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2400">
                <a:solidFill>
                  <a:srgbClr val="FF3300"/>
                </a:solidFill>
                <a:latin typeface="Times New Roman" panose="02020603050405020304" pitchFamily="18" charset="0"/>
              </a:endParaRPr>
            </a:p>
          </p:txBody>
        </p:sp>
        <p:sp>
          <p:nvSpPr>
            <p:cNvPr id="28678" name="Rectangle 5"/>
            <p:cNvSpPr>
              <a:spLocks noChangeArrowheads="1"/>
            </p:cNvSpPr>
            <p:nvPr/>
          </p:nvSpPr>
          <p:spPr bwMode="auto">
            <a:xfrm>
              <a:off x="1588" y="1860"/>
              <a:ext cx="1" cy="1"/>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2400">
                <a:solidFill>
                  <a:srgbClr val="FF3300"/>
                </a:solidFill>
                <a:latin typeface="Times New Roman" panose="02020603050405020304" pitchFamily="18" charset="0"/>
              </a:endParaRPr>
            </a:p>
          </p:txBody>
        </p:sp>
        <p:sp>
          <p:nvSpPr>
            <p:cNvPr id="28679" name="Rectangle 6"/>
            <p:cNvSpPr>
              <a:spLocks noChangeArrowheads="1"/>
            </p:cNvSpPr>
            <p:nvPr/>
          </p:nvSpPr>
          <p:spPr bwMode="auto">
            <a:xfrm>
              <a:off x="1588" y="1860"/>
              <a:ext cx="1" cy="1"/>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2400">
                <a:solidFill>
                  <a:srgbClr val="FF3300"/>
                </a:solidFill>
                <a:latin typeface="Times New Roman" panose="02020603050405020304" pitchFamily="18" charset="0"/>
              </a:endParaRPr>
            </a:p>
          </p:txBody>
        </p:sp>
        <p:sp>
          <p:nvSpPr>
            <p:cNvPr id="28680" name="Rectangle 7"/>
            <p:cNvSpPr>
              <a:spLocks noChangeArrowheads="1"/>
            </p:cNvSpPr>
            <p:nvPr/>
          </p:nvSpPr>
          <p:spPr bwMode="auto">
            <a:xfrm>
              <a:off x="1588" y="1860"/>
              <a:ext cx="1" cy="1"/>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2400">
                <a:solidFill>
                  <a:srgbClr val="FF3300"/>
                </a:solidFill>
                <a:latin typeface="Times New Roman" panose="02020603050405020304" pitchFamily="18" charset="0"/>
              </a:endParaRPr>
            </a:p>
          </p:txBody>
        </p:sp>
        <p:sp>
          <p:nvSpPr>
            <p:cNvPr id="28681" name="Rectangle 8"/>
            <p:cNvSpPr>
              <a:spLocks noChangeArrowheads="1"/>
            </p:cNvSpPr>
            <p:nvPr/>
          </p:nvSpPr>
          <p:spPr bwMode="auto">
            <a:xfrm>
              <a:off x="1908" y="1706"/>
              <a:ext cx="202"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en-US" altLang="en-US" sz="2000">
                  <a:solidFill>
                    <a:srgbClr val="0000FF"/>
                  </a:solidFill>
                  <a:latin typeface="Arial" panose="020B0604020202020204" pitchFamily="34" charset="0"/>
                </a:rPr>
                <a:t>T</a:t>
              </a:r>
            </a:p>
          </p:txBody>
        </p:sp>
        <p:sp>
          <p:nvSpPr>
            <p:cNvPr id="28682" name="Rectangle 9"/>
            <p:cNvSpPr>
              <a:spLocks noChangeArrowheads="1"/>
            </p:cNvSpPr>
            <p:nvPr/>
          </p:nvSpPr>
          <p:spPr bwMode="auto">
            <a:xfrm>
              <a:off x="2608" y="2251"/>
              <a:ext cx="202"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en-US" altLang="en-US" sz="2000">
                  <a:solidFill>
                    <a:srgbClr val="0000FF"/>
                  </a:solidFill>
                  <a:latin typeface="Arial" panose="020B0604020202020204" pitchFamily="34" charset="0"/>
                </a:rPr>
                <a:t>T</a:t>
              </a:r>
            </a:p>
          </p:txBody>
        </p:sp>
        <p:sp>
          <p:nvSpPr>
            <p:cNvPr id="28683" name="Rectangle 10"/>
            <p:cNvSpPr>
              <a:spLocks noChangeArrowheads="1"/>
            </p:cNvSpPr>
            <p:nvPr/>
          </p:nvSpPr>
          <p:spPr bwMode="auto">
            <a:xfrm>
              <a:off x="3470" y="3113"/>
              <a:ext cx="312"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en-US" altLang="en-US" sz="2000">
                  <a:solidFill>
                    <a:srgbClr val="FF0000"/>
                  </a:solidFill>
                  <a:latin typeface="Arial" panose="020B0604020202020204" pitchFamily="34" charset="0"/>
                </a:rPr>
                <a:t>NT</a:t>
              </a:r>
            </a:p>
          </p:txBody>
        </p:sp>
        <p:sp>
          <p:nvSpPr>
            <p:cNvPr id="28684" name="Rectangle 11"/>
            <p:cNvSpPr>
              <a:spLocks noChangeArrowheads="1"/>
            </p:cNvSpPr>
            <p:nvPr/>
          </p:nvSpPr>
          <p:spPr bwMode="auto">
            <a:xfrm>
              <a:off x="703" y="2024"/>
              <a:ext cx="1106"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en-US" altLang="en-US" sz="2000">
                  <a:solidFill>
                    <a:srgbClr val="0000FF"/>
                  </a:solidFill>
                  <a:latin typeface="Arial" panose="020B0604020202020204" pitchFamily="34" charset="0"/>
                </a:rPr>
                <a:t>Predict</a:t>
              </a:r>
              <a:r>
                <a:rPr kumimoji="0" lang="en-US" altLang="en-US" sz="2000">
                  <a:solidFill>
                    <a:schemeClr val="accent2"/>
                  </a:solidFill>
                  <a:latin typeface="Arial" panose="020B0604020202020204" pitchFamily="34" charset="0"/>
                </a:rPr>
                <a:t> </a:t>
              </a:r>
              <a:r>
                <a:rPr kumimoji="0" lang="en-US" altLang="en-US" sz="2000">
                  <a:solidFill>
                    <a:srgbClr val="0000FF"/>
                  </a:solidFill>
                  <a:latin typeface="Arial" panose="020B0604020202020204" pitchFamily="34" charset="0"/>
                </a:rPr>
                <a:t>Taken</a:t>
              </a:r>
              <a:endParaRPr kumimoji="0" lang="en-US" altLang="zh-CN" sz="2000">
                <a:solidFill>
                  <a:srgbClr val="0000FF"/>
                </a:solidFill>
                <a:latin typeface="Arial" panose="020B0604020202020204" pitchFamily="34" charset="0"/>
              </a:endParaRPr>
            </a:p>
            <a:p>
              <a:pPr>
                <a:spcBef>
                  <a:spcPct val="0"/>
                </a:spcBef>
                <a:buClrTx/>
                <a:buSzTx/>
                <a:buFontTx/>
                <a:buNone/>
              </a:pPr>
              <a:r>
                <a:rPr kumimoji="0" lang="en-US" altLang="zh-CN" sz="2000">
                  <a:solidFill>
                    <a:srgbClr val="0000FF"/>
                  </a:solidFill>
                  <a:latin typeface="Arial" panose="020B0604020202020204" pitchFamily="34" charset="0"/>
                </a:rPr>
                <a:t>Surely</a:t>
              </a:r>
              <a:endParaRPr kumimoji="0" lang="en-US" altLang="en-US" sz="2000">
                <a:solidFill>
                  <a:srgbClr val="0000FF"/>
                </a:solidFill>
                <a:latin typeface="Arial" panose="020B0604020202020204" pitchFamily="34" charset="0"/>
              </a:endParaRPr>
            </a:p>
          </p:txBody>
        </p:sp>
        <p:sp>
          <p:nvSpPr>
            <p:cNvPr id="28685" name="Rectangle 12"/>
            <p:cNvSpPr>
              <a:spLocks noChangeArrowheads="1"/>
            </p:cNvSpPr>
            <p:nvPr/>
          </p:nvSpPr>
          <p:spPr bwMode="auto">
            <a:xfrm>
              <a:off x="886" y="2632"/>
              <a:ext cx="962"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en-US" sz="2000">
                  <a:solidFill>
                    <a:srgbClr val="FF0000"/>
                  </a:solidFill>
                  <a:latin typeface="Arial" panose="020B0604020202020204" pitchFamily="34" charset="0"/>
                </a:rPr>
                <a:t>Predict Not </a:t>
              </a:r>
            </a:p>
            <a:p>
              <a:pPr algn="ctr">
                <a:spcBef>
                  <a:spcPct val="0"/>
                </a:spcBef>
                <a:buClrTx/>
                <a:buSzTx/>
                <a:buFontTx/>
                <a:buNone/>
              </a:pPr>
              <a:r>
                <a:rPr kumimoji="0" lang="en-US" altLang="en-US" sz="2000">
                  <a:solidFill>
                    <a:srgbClr val="FF0000"/>
                  </a:solidFill>
                  <a:latin typeface="Arial" panose="020B0604020202020204" pitchFamily="34" charset="0"/>
                </a:rPr>
                <a:t>Taken</a:t>
              </a:r>
            </a:p>
          </p:txBody>
        </p:sp>
        <p:sp>
          <p:nvSpPr>
            <p:cNvPr id="28686" name="Rectangle 13"/>
            <p:cNvSpPr>
              <a:spLocks noChangeArrowheads="1"/>
            </p:cNvSpPr>
            <p:nvPr/>
          </p:nvSpPr>
          <p:spPr bwMode="auto">
            <a:xfrm>
              <a:off x="3911" y="2024"/>
              <a:ext cx="1106"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en-US" altLang="en-US" sz="2000">
                  <a:solidFill>
                    <a:srgbClr val="0000FF"/>
                  </a:solidFill>
                  <a:latin typeface="Arial" panose="020B0604020202020204" pitchFamily="34" charset="0"/>
                </a:rPr>
                <a:t>Predict Taken</a:t>
              </a:r>
            </a:p>
          </p:txBody>
        </p:sp>
        <p:sp>
          <p:nvSpPr>
            <p:cNvPr id="28687" name="Rectangle 14"/>
            <p:cNvSpPr>
              <a:spLocks noChangeArrowheads="1"/>
            </p:cNvSpPr>
            <p:nvPr/>
          </p:nvSpPr>
          <p:spPr bwMode="auto">
            <a:xfrm>
              <a:off x="3844" y="2614"/>
              <a:ext cx="1080" cy="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lgn="ctr">
                <a:spcBef>
                  <a:spcPct val="0"/>
                </a:spcBef>
                <a:buClrTx/>
                <a:buSzTx/>
                <a:buFontTx/>
                <a:buNone/>
              </a:pPr>
              <a:r>
                <a:rPr kumimoji="0" lang="en-US" altLang="en-US" sz="2000">
                  <a:solidFill>
                    <a:srgbClr val="FF0000"/>
                  </a:solidFill>
                  <a:latin typeface="Arial" panose="020B0604020202020204" pitchFamily="34" charset="0"/>
                </a:rPr>
                <a:t>Predict Not </a:t>
              </a:r>
            </a:p>
            <a:p>
              <a:pPr algn="ctr">
                <a:spcBef>
                  <a:spcPct val="0"/>
                </a:spcBef>
                <a:buClrTx/>
                <a:buSzTx/>
                <a:buFontTx/>
                <a:buNone/>
              </a:pPr>
              <a:r>
                <a:rPr kumimoji="0" lang="en-US" altLang="en-US" sz="2000">
                  <a:solidFill>
                    <a:srgbClr val="FF0000"/>
                  </a:solidFill>
                  <a:latin typeface="Arial" panose="020B0604020202020204" pitchFamily="34" charset="0"/>
                </a:rPr>
                <a:t>Taken</a:t>
              </a:r>
              <a:r>
                <a:rPr kumimoji="0" lang="en-US" altLang="zh-CN" sz="2000">
                  <a:solidFill>
                    <a:srgbClr val="FF0000"/>
                  </a:solidFill>
                  <a:latin typeface="Arial" panose="020B0604020202020204" pitchFamily="34" charset="0"/>
                </a:rPr>
                <a:t> surely </a:t>
              </a:r>
              <a:endParaRPr kumimoji="0" lang="en-US" altLang="en-US" sz="2000">
                <a:solidFill>
                  <a:srgbClr val="FF0000"/>
                </a:solidFill>
                <a:latin typeface="Arial" panose="020B0604020202020204" pitchFamily="34" charset="0"/>
              </a:endParaRPr>
            </a:p>
          </p:txBody>
        </p:sp>
        <p:sp>
          <p:nvSpPr>
            <p:cNvPr id="28688" name="Oval 15"/>
            <p:cNvSpPr>
              <a:spLocks noChangeArrowheads="1"/>
            </p:cNvSpPr>
            <p:nvPr/>
          </p:nvSpPr>
          <p:spPr bwMode="auto">
            <a:xfrm>
              <a:off x="1860" y="1984"/>
              <a:ext cx="800" cy="265"/>
            </a:xfrm>
            <a:prstGeom prst="ellipse">
              <a:avLst/>
            </a:prstGeom>
            <a:solidFill>
              <a:srgbClr val="3366FF"/>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2400">
                <a:solidFill>
                  <a:srgbClr val="FF3300"/>
                </a:solidFill>
                <a:latin typeface="Times New Roman" panose="02020603050405020304" pitchFamily="18" charset="0"/>
              </a:endParaRPr>
            </a:p>
          </p:txBody>
        </p:sp>
        <p:sp>
          <p:nvSpPr>
            <p:cNvPr id="28689" name="Oval 16"/>
            <p:cNvSpPr>
              <a:spLocks noChangeArrowheads="1"/>
            </p:cNvSpPr>
            <p:nvPr/>
          </p:nvSpPr>
          <p:spPr bwMode="auto">
            <a:xfrm>
              <a:off x="3132" y="1991"/>
              <a:ext cx="800" cy="264"/>
            </a:xfrm>
            <a:prstGeom prst="ellipse">
              <a:avLst/>
            </a:prstGeom>
            <a:solidFill>
              <a:srgbClr val="3366FF">
                <a:alpha val="50195"/>
              </a:srgbClr>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2400">
                <a:solidFill>
                  <a:srgbClr val="FF3300"/>
                </a:solidFill>
                <a:latin typeface="Times New Roman" panose="02020603050405020304" pitchFamily="18" charset="0"/>
              </a:endParaRPr>
            </a:p>
          </p:txBody>
        </p:sp>
        <p:sp>
          <p:nvSpPr>
            <p:cNvPr id="28690" name="Oval 17"/>
            <p:cNvSpPr>
              <a:spLocks noChangeArrowheads="1"/>
            </p:cNvSpPr>
            <p:nvPr/>
          </p:nvSpPr>
          <p:spPr bwMode="auto">
            <a:xfrm>
              <a:off x="1868" y="2573"/>
              <a:ext cx="800" cy="265"/>
            </a:xfrm>
            <a:prstGeom prst="ellipse">
              <a:avLst/>
            </a:prstGeom>
            <a:solidFill>
              <a:srgbClr val="FF7C80">
                <a:alpha val="50195"/>
              </a:srgbClr>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2400">
                <a:solidFill>
                  <a:srgbClr val="FF3300"/>
                </a:solidFill>
                <a:latin typeface="Times New Roman" panose="02020603050405020304" pitchFamily="18" charset="0"/>
              </a:endParaRPr>
            </a:p>
          </p:txBody>
        </p:sp>
        <p:sp>
          <p:nvSpPr>
            <p:cNvPr id="28691" name="Oval 18"/>
            <p:cNvSpPr>
              <a:spLocks noChangeArrowheads="1"/>
            </p:cNvSpPr>
            <p:nvPr/>
          </p:nvSpPr>
          <p:spPr bwMode="auto">
            <a:xfrm>
              <a:off x="3132" y="2573"/>
              <a:ext cx="800" cy="265"/>
            </a:xfrm>
            <a:prstGeom prst="ellipse">
              <a:avLst/>
            </a:prstGeom>
            <a:solidFill>
              <a:srgbClr val="FF0000"/>
            </a:solidFill>
            <a:ln w="12700">
              <a:solidFill>
                <a:schemeClr val="tx1"/>
              </a:solidFill>
              <a:round/>
              <a:headEnd/>
              <a:tailEnd/>
            </a:ln>
          </p:spPr>
          <p:txBody>
            <a:bodyPr wrap="none" anchor="ct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endParaRPr lang="en-US" altLang="zh-CN" sz="2400">
                <a:solidFill>
                  <a:srgbClr val="FF3300"/>
                </a:solidFill>
                <a:latin typeface="Times New Roman" panose="02020603050405020304" pitchFamily="18" charset="0"/>
              </a:endParaRPr>
            </a:p>
          </p:txBody>
        </p:sp>
        <p:sp>
          <p:nvSpPr>
            <p:cNvPr id="28692" name="Arc 19"/>
            <p:cNvSpPr>
              <a:spLocks/>
            </p:cNvSpPr>
            <p:nvPr/>
          </p:nvSpPr>
          <p:spPr bwMode="auto">
            <a:xfrm>
              <a:off x="2079" y="1714"/>
              <a:ext cx="480" cy="289"/>
            </a:xfrm>
            <a:custGeom>
              <a:avLst/>
              <a:gdLst>
                <a:gd name="T0" fmla="*/ 0 w 43200"/>
                <a:gd name="T1" fmla="*/ 0 h 31458"/>
                <a:gd name="T2" fmla="*/ 0 w 43200"/>
                <a:gd name="T3" fmla="*/ 0 h 31458"/>
                <a:gd name="T4" fmla="*/ 0 w 43200"/>
                <a:gd name="T5" fmla="*/ 0 h 31458"/>
                <a:gd name="T6" fmla="*/ 0 60000 65536"/>
                <a:gd name="T7" fmla="*/ 0 60000 65536"/>
                <a:gd name="T8" fmla="*/ 0 60000 65536"/>
                <a:gd name="T9" fmla="*/ 0 w 43200"/>
                <a:gd name="T10" fmla="*/ 0 h 31458"/>
                <a:gd name="T11" fmla="*/ 43200 w 43200"/>
                <a:gd name="T12" fmla="*/ 31458 h 31458"/>
              </a:gdLst>
              <a:ahLst/>
              <a:cxnLst>
                <a:cxn ang="T6">
                  <a:pos x="T0" y="T1"/>
                </a:cxn>
                <a:cxn ang="T7">
                  <a:pos x="T2" y="T3"/>
                </a:cxn>
                <a:cxn ang="T8">
                  <a:pos x="T4" y="T5"/>
                </a:cxn>
              </a:cxnLst>
              <a:rect l="T9" t="T10" r="T11" b="T12"/>
              <a:pathLst>
                <a:path w="43200" h="31458" fill="none" extrusionOk="0">
                  <a:moveTo>
                    <a:pt x="2061" y="30809"/>
                  </a:moveTo>
                  <a:cubicBezTo>
                    <a:pt x="703" y="27928"/>
                    <a:pt x="0" y="24784"/>
                    <a:pt x="0" y="21600"/>
                  </a:cubicBezTo>
                  <a:cubicBezTo>
                    <a:pt x="0" y="9670"/>
                    <a:pt x="9670" y="0"/>
                    <a:pt x="21600" y="0"/>
                  </a:cubicBezTo>
                  <a:cubicBezTo>
                    <a:pt x="33529" y="0"/>
                    <a:pt x="43200" y="9670"/>
                    <a:pt x="43200" y="21600"/>
                  </a:cubicBezTo>
                  <a:cubicBezTo>
                    <a:pt x="43200" y="25028"/>
                    <a:pt x="42383" y="28407"/>
                    <a:pt x="40819" y="31458"/>
                  </a:cubicBezTo>
                </a:path>
                <a:path w="43200" h="31458" stroke="0" extrusionOk="0">
                  <a:moveTo>
                    <a:pt x="2061" y="30809"/>
                  </a:moveTo>
                  <a:cubicBezTo>
                    <a:pt x="703" y="27928"/>
                    <a:pt x="0" y="24784"/>
                    <a:pt x="0" y="21600"/>
                  </a:cubicBezTo>
                  <a:cubicBezTo>
                    <a:pt x="0" y="9670"/>
                    <a:pt x="9670" y="0"/>
                    <a:pt x="21600" y="0"/>
                  </a:cubicBezTo>
                  <a:cubicBezTo>
                    <a:pt x="33529" y="0"/>
                    <a:pt x="43200" y="9670"/>
                    <a:pt x="43200" y="21600"/>
                  </a:cubicBezTo>
                  <a:cubicBezTo>
                    <a:pt x="43200" y="25028"/>
                    <a:pt x="42383" y="28407"/>
                    <a:pt x="40819" y="31458"/>
                  </a:cubicBezTo>
                  <a:lnTo>
                    <a:pt x="21600" y="21600"/>
                  </a:lnTo>
                  <a:lnTo>
                    <a:pt x="2061" y="30809"/>
                  </a:lnTo>
                  <a:close/>
                </a:path>
              </a:pathLst>
            </a:custGeom>
            <a:noFill/>
            <a:ln w="28575">
              <a:solidFill>
                <a:srgbClr val="0000FF"/>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8693" name="Arc 20"/>
            <p:cNvSpPr>
              <a:spLocks/>
            </p:cNvSpPr>
            <p:nvPr/>
          </p:nvSpPr>
          <p:spPr bwMode="auto">
            <a:xfrm flipH="1" flipV="1">
              <a:off x="3348" y="2818"/>
              <a:ext cx="480" cy="289"/>
            </a:xfrm>
            <a:custGeom>
              <a:avLst/>
              <a:gdLst>
                <a:gd name="T0" fmla="*/ 0 w 43200"/>
                <a:gd name="T1" fmla="*/ 0 h 31458"/>
                <a:gd name="T2" fmla="*/ 0 w 43200"/>
                <a:gd name="T3" fmla="*/ 0 h 31458"/>
                <a:gd name="T4" fmla="*/ 0 w 43200"/>
                <a:gd name="T5" fmla="*/ 0 h 31458"/>
                <a:gd name="T6" fmla="*/ 0 60000 65536"/>
                <a:gd name="T7" fmla="*/ 0 60000 65536"/>
                <a:gd name="T8" fmla="*/ 0 60000 65536"/>
                <a:gd name="T9" fmla="*/ 0 w 43200"/>
                <a:gd name="T10" fmla="*/ 0 h 31458"/>
                <a:gd name="T11" fmla="*/ 43200 w 43200"/>
                <a:gd name="T12" fmla="*/ 31458 h 31458"/>
              </a:gdLst>
              <a:ahLst/>
              <a:cxnLst>
                <a:cxn ang="T6">
                  <a:pos x="T0" y="T1"/>
                </a:cxn>
                <a:cxn ang="T7">
                  <a:pos x="T2" y="T3"/>
                </a:cxn>
                <a:cxn ang="T8">
                  <a:pos x="T4" y="T5"/>
                </a:cxn>
              </a:cxnLst>
              <a:rect l="T9" t="T10" r="T11" b="T12"/>
              <a:pathLst>
                <a:path w="43200" h="31458" fill="none" extrusionOk="0">
                  <a:moveTo>
                    <a:pt x="2061" y="30809"/>
                  </a:moveTo>
                  <a:cubicBezTo>
                    <a:pt x="703" y="27928"/>
                    <a:pt x="0" y="24784"/>
                    <a:pt x="0" y="21600"/>
                  </a:cubicBezTo>
                  <a:cubicBezTo>
                    <a:pt x="0" y="9670"/>
                    <a:pt x="9670" y="0"/>
                    <a:pt x="21600" y="0"/>
                  </a:cubicBezTo>
                  <a:cubicBezTo>
                    <a:pt x="33529" y="0"/>
                    <a:pt x="43200" y="9670"/>
                    <a:pt x="43200" y="21600"/>
                  </a:cubicBezTo>
                  <a:cubicBezTo>
                    <a:pt x="43200" y="25028"/>
                    <a:pt x="42383" y="28407"/>
                    <a:pt x="40819" y="31458"/>
                  </a:cubicBezTo>
                </a:path>
                <a:path w="43200" h="31458" stroke="0" extrusionOk="0">
                  <a:moveTo>
                    <a:pt x="2061" y="30809"/>
                  </a:moveTo>
                  <a:cubicBezTo>
                    <a:pt x="703" y="27928"/>
                    <a:pt x="0" y="24784"/>
                    <a:pt x="0" y="21600"/>
                  </a:cubicBezTo>
                  <a:cubicBezTo>
                    <a:pt x="0" y="9670"/>
                    <a:pt x="9670" y="0"/>
                    <a:pt x="21600" y="0"/>
                  </a:cubicBezTo>
                  <a:cubicBezTo>
                    <a:pt x="33529" y="0"/>
                    <a:pt x="43200" y="9670"/>
                    <a:pt x="43200" y="21600"/>
                  </a:cubicBezTo>
                  <a:cubicBezTo>
                    <a:pt x="43200" y="25028"/>
                    <a:pt x="42383" y="28407"/>
                    <a:pt x="40819" y="31458"/>
                  </a:cubicBezTo>
                  <a:lnTo>
                    <a:pt x="21600" y="21600"/>
                  </a:lnTo>
                  <a:lnTo>
                    <a:pt x="2061" y="30809"/>
                  </a:lnTo>
                  <a:close/>
                </a:path>
              </a:pathLst>
            </a:custGeom>
            <a:noFill/>
            <a:ln w="28575">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rot="10800000" wrap="none" anchor="ctr"/>
            <a:lstStyle/>
            <a:p>
              <a:endParaRPr lang="zh-CN" altLang="en-US"/>
            </a:p>
          </p:txBody>
        </p:sp>
        <p:sp>
          <p:nvSpPr>
            <p:cNvPr id="28694" name="Line 21"/>
            <p:cNvSpPr>
              <a:spLocks noChangeShapeType="1"/>
            </p:cNvSpPr>
            <p:nvPr/>
          </p:nvSpPr>
          <p:spPr bwMode="auto">
            <a:xfrm flipH="1">
              <a:off x="2676" y="2738"/>
              <a:ext cx="480"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5" name="Rectangle 22"/>
            <p:cNvSpPr>
              <a:spLocks noChangeArrowheads="1"/>
            </p:cNvSpPr>
            <p:nvPr/>
          </p:nvSpPr>
          <p:spPr bwMode="auto">
            <a:xfrm>
              <a:off x="2798" y="2719"/>
              <a:ext cx="202"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en-US" altLang="en-US" sz="2000">
                  <a:solidFill>
                    <a:srgbClr val="0000FF"/>
                  </a:solidFill>
                  <a:latin typeface="Arial" panose="020B0604020202020204" pitchFamily="34" charset="0"/>
                </a:rPr>
                <a:t>T</a:t>
              </a:r>
            </a:p>
          </p:txBody>
        </p:sp>
        <p:sp>
          <p:nvSpPr>
            <p:cNvPr id="28696" name="Rectangle 23"/>
            <p:cNvSpPr>
              <a:spLocks noChangeArrowheads="1"/>
            </p:cNvSpPr>
            <p:nvPr/>
          </p:nvSpPr>
          <p:spPr bwMode="auto">
            <a:xfrm>
              <a:off x="2740" y="2474"/>
              <a:ext cx="312"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en-US" altLang="en-US" sz="2000">
                  <a:solidFill>
                    <a:srgbClr val="FF0000"/>
                  </a:solidFill>
                  <a:latin typeface="Arial" panose="020B0604020202020204" pitchFamily="34" charset="0"/>
                </a:rPr>
                <a:t>NT</a:t>
              </a:r>
            </a:p>
          </p:txBody>
        </p:sp>
        <p:sp>
          <p:nvSpPr>
            <p:cNvPr id="28697" name="Line 24"/>
            <p:cNvSpPr>
              <a:spLocks noChangeShapeType="1"/>
            </p:cNvSpPr>
            <p:nvPr/>
          </p:nvSpPr>
          <p:spPr bwMode="auto">
            <a:xfrm>
              <a:off x="2676" y="2659"/>
              <a:ext cx="48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8" name="Line 25"/>
            <p:cNvSpPr>
              <a:spLocks noChangeShapeType="1"/>
            </p:cNvSpPr>
            <p:nvPr/>
          </p:nvSpPr>
          <p:spPr bwMode="auto">
            <a:xfrm flipH="1">
              <a:off x="2645" y="2155"/>
              <a:ext cx="480" cy="0"/>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699" name="Rectangle 26"/>
            <p:cNvSpPr>
              <a:spLocks noChangeArrowheads="1"/>
            </p:cNvSpPr>
            <p:nvPr/>
          </p:nvSpPr>
          <p:spPr bwMode="auto">
            <a:xfrm>
              <a:off x="2767" y="2136"/>
              <a:ext cx="201"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en-US" altLang="en-US" sz="2000">
                  <a:solidFill>
                    <a:srgbClr val="0000FF"/>
                  </a:solidFill>
                  <a:latin typeface="Arial" panose="020B0604020202020204" pitchFamily="34" charset="0"/>
                </a:rPr>
                <a:t>T</a:t>
              </a:r>
            </a:p>
          </p:txBody>
        </p:sp>
        <p:sp>
          <p:nvSpPr>
            <p:cNvPr id="28700" name="Rectangle 27"/>
            <p:cNvSpPr>
              <a:spLocks noChangeArrowheads="1"/>
            </p:cNvSpPr>
            <p:nvPr/>
          </p:nvSpPr>
          <p:spPr bwMode="auto">
            <a:xfrm>
              <a:off x="2709" y="1890"/>
              <a:ext cx="312" cy="1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en-US" altLang="en-US" sz="2000">
                  <a:solidFill>
                    <a:srgbClr val="FF0000"/>
                  </a:solidFill>
                  <a:latin typeface="Arial" panose="020B0604020202020204" pitchFamily="34" charset="0"/>
                </a:rPr>
                <a:t>NT</a:t>
              </a:r>
            </a:p>
          </p:txBody>
        </p:sp>
        <p:sp>
          <p:nvSpPr>
            <p:cNvPr id="28701" name="Line 28"/>
            <p:cNvSpPr>
              <a:spLocks noChangeShapeType="1"/>
            </p:cNvSpPr>
            <p:nvPr/>
          </p:nvSpPr>
          <p:spPr bwMode="auto">
            <a:xfrm>
              <a:off x="2645" y="2076"/>
              <a:ext cx="480" cy="0"/>
            </a:xfrm>
            <a:prstGeom prst="line">
              <a:avLst/>
            </a:prstGeom>
            <a:noFill/>
            <a:ln w="28575">
              <a:solidFill>
                <a:srgbClr val="FF0000"/>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02" name="Line 29"/>
            <p:cNvSpPr>
              <a:spLocks noChangeShapeType="1"/>
            </p:cNvSpPr>
            <p:nvPr/>
          </p:nvSpPr>
          <p:spPr bwMode="auto">
            <a:xfrm flipV="1">
              <a:off x="2426" y="2205"/>
              <a:ext cx="817" cy="363"/>
            </a:xfrm>
            <a:prstGeom prst="line">
              <a:avLst/>
            </a:prstGeom>
            <a:noFill/>
            <a:ln w="28575">
              <a:solidFill>
                <a:srgbClr val="0000FF"/>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03" name="Line 30"/>
            <p:cNvSpPr>
              <a:spLocks noChangeShapeType="1"/>
            </p:cNvSpPr>
            <p:nvPr/>
          </p:nvSpPr>
          <p:spPr bwMode="auto">
            <a:xfrm rot="10800000" flipH="1">
              <a:off x="2517" y="2251"/>
              <a:ext cx="817" cy="363"/>
            </a:xfrm>
            <a:prstGeom prst="line">
              <a:avLst/>
            </a:prstGeom>
            <a:noFill/>
            <a:ln w="28575">
              <a:solidFill>
                <a:srgbClr val="FF0000"/>
              </a:solidFill>
              <a:round/>
              <a:headEnd type="triangle" w="med" len="me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8704" name="Rectangle 31"/>
            <p:cNvSpPr>
              <a:spLocks noChangeArrowheads="1"/>
            </p:cNvSpPr>
            <p:nvPr/>
          </p:nvSpPr>
          <p:spPr bwMode="auto">
            <a:xfrm>
              <a:off x="3016" y="2296"/>
              <a:ext cx="312"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a:spcBef>
                  <a:spcPct val="20000"/>
                </a:spcBef>
                <a:buClr>
                  <a:schemeClr val="folHlink"/>
                </a:buClr>
                <a:buSzPct val="6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1pPr>
              <a:lvl2pPr marL="742950" indent="-285750">
                <a:spcBef>
                  <a:spcPct val="20000"/>
                </a:spcBef>
                <a:buClr>
                  <a:schemeClr val="hlink"/>
                </a:buClr>
                <a:buSzPct val="55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2pPr>
              <a:lvl3pPr marL="1143000" indent="-228600">
                <a:spcBef>
                  <a:spcPct val="20000"/>
                </a:spcBef>
                <a:buClr>
                  <a:schemeClr val="folHlink"/>
                </a:buClr>
                <a:buSzPct val="50000"/>
                <a:buFont typeface="Wingdings" panose="05000000000000000000" pitchFamily="2" charset="2"/>
                <a:buChar char="n"/>
                <a:defRPr sz="3600">
                  <a:solidFill>
                    <a:schemeClr val="tx1"/>
                  </a:solidFill>
                  <a:latin typeface="Tahoma" panose="020B0604030504040204" pitchFamily="34" charset="0"/>
                  <a:ea typeface="宋体" panose="02010600030101010101" pitchFamily="2" charset="-122"/>
                </a:defRPr>
              </a:lvl3pPr>
              <a:lvl4pPr marL="1600200" indent="-228600">
                <a:spcBef>
                  <a:spcPct val="20000"/>
                </a:spcBef>
                <a:buClr>
                  <a:schemeClr val="accent2"/>
                </a:buClr>
                <a:buSzPct val="55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4pPr>
              <a:lvl5pPr marL="2057400" indent="-228600">
                <a:spcBef>
                  <a:spcPct val="20000"/>
                </a:spcBef>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sz="2000">
                  <a:solidFill>
                    <a:schemeClr val="tx1"/>
                  </a:solidFill>
                  <a:latin typeface="Tahoma" panose="020B0604030504040204" pitchFamily="34" charset="0"/>
                  <a:ea typeface="宋体" panose="02010600030101010101" pitchFamily="2" charset="-122"/>
                </a:defRPr>
              </a:lvl9pPr>
            </a:lstStyle>
            <a:p>
              <a:pPr>
                <a:spcBef>
                  <a:spcPct val="0"/>
                </a:spcBef>
                <a:buClrTx/>
                <a:buSzTx/>
                <a:buFontTx/>
                <a:buNone/>
              </a:pPr>
              <a:r>
                <a:rPr kumimoji="0" lang="en-US" altLang="en-US" sz="2000">
                  <a:solidFill>
                    <a:srgbClr val="FF0000"/>
                  </a:solidFill>
                  <a:latin typeface="Arial" panose="020B0604020202020204" pitchFamily="34" charset="0"/>
                </a:rPr>
                <a:t>NT</a:t>
              </a:r>
            </a:p>
          </p:txBody>
        </p:sp>
      </p:grpSp>
    </p:spTree>
  </p:cSld>
  <p:clrMapOvr>
    <a:masterClrMapping/>
  </p:clrMapOvr>
  <p:transition spd="slow">
    <p:pull dir="ru"/>
  </p:transition>
</p:sld>
</file>

<file path=ppt/theme/theme1.xml><?xml version="1.0" encoding="utf-8"?>
<a:theme xmlns:a="http://schemas.openxmlformats.org/drawingml/2006/main" name="SpringFestivalGreeting">
  <a:themeElements>
    <a:clrScheme name="SpringFestivalGreeting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fontScheme name="SpringFestivalGreeting">
      <a:majorFont>
        <a:latin typeface="Arial"/>
        <a:ea typeface="华文行楷"/>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4400" b="0" i="0" u="none" strike="noStrike" cap="none" normalizeH="0" baseline="0" smtClean="0">
            <a:ln>
              <a:noFill/>
            </a:ln>
            <a:solidFill>
              <a:schemeClr val="tx2"/>
            </a:solidFill>
            <a:effectLst/>
            <a:latin typeface="Arial" pitchFamily="34" charset="0"/>
            <a:ea typeface="宋体"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sm" len="sm"/>
          <a:tailEnd type="none" w="sm" len="sm"/>
        </a:ln>
        <a:effectLst/>
      </a:spPr>
      <a:bodyPr vert="horz" wrap="square" lIns="91440" tIns="45720" rIns="91440" bIns="45720" numCol="1" anchor="ctr"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zh-CN" altLang="en-US" sz="4400" b="0" i="0" u="none" strike="noStrike" cap="none" normalizeH="0" baseline="0" smtClean="0">
            <a:ln>
              <a:noFill/>
            </a:ln>
            <a:solidFill>
              <a:schemeClr val="tx2"/>
            </a:solidFill>
            <a:effectLst/>
            <a:latin typeface="Arial" pitchFamily="34" charset="0"/>
            <a:ea typeface="宋体" pitchFamily="2" charset="-122"/>
          </a:defRPr>
        </a:defPPr>
      </a:lstStyle>
    </a:lnDef>
  </a:objectDefaults>
  <a:extraClrSchemeLst>
    <a:extraClrScheme>
      <a:clrScheme name="SpringFestivalGreeting 1">
        <a:dk1>
          <a:srgbClr val="000000"/>
        </a:dk1>
        <a:lt1>
          <a:srgbClr val="FFFFFF"/>
        </a:lt1>
        <a:dk2>
          <a:srgbClr val="E40000"/>
        </a:dk2>
        <a:lt2>
          <a:srgbClr val="DDDDDD"/>
        </a:lt2>
        <a:accent1>
          <a:srgbClr val="E1F4FF"/>
        </a:accent1>
        <a:accent2>
          <a:srgbClr val="FFE2C5"/>
        </a:accent2>
        <a:accent3>
          <a:srgbClr val="FFFFFF"/>
        </a:accent3>
        <a:accent4>
          <a:srgbClr val="000000"/>
        </a:accent4>
        <a:accent5>
          <a:srgbClr val="EEF8FF"/>
        </a:accent5>
        <a:accent6>
          <a:srgbClr val="E7CDB2"/>
        </a:accent6>
        <a:hlink>
          <a:srgbClr val="0066CC"/>
        </a:hlink>
        <a:folHlink>
          <a:srgbClr val="9F9FBF"/>
        </a:folHlink>
      </a:clrScheme>
      <a:clrMap bg1="lt1" tx1="dk1" bg2="lt2" tx2="dk2" accent1="accent1" accent2="accent2" accent3="accent3" accent4="accent4" accent5="accent5" accent6="accent6" hlink="hlink" folHlink="folHlink"/>
    </a:extraClrScheme>
    <a:extraClrScheme>
      <a:clrScheme name="SpringFestivalGreeting 2">
        <a:dk1>
          <a:srgbClr val="59582D"/>
        </a:dk1>
        <a:lt1>
          <a:srgbClr val="EAEAEA"/>
        </a:lt1>
        <a:dk2>
          <a:srgbClr val="666699"/>
        </a:dk2>
        <a:lt2>
          <a:srgbClr val="D9D9D9"/>
        </a:lt2>
        <a:accent1>
          <a:srgbClr val="CCECFF"/>
        </a:accent1>
        <a:accent2>
          <a:srgbClr val="B2D2C7"/>
        </a:accent2>
        <a:accent3>
          <a:srgbClr val="F3F3F3"/>
        </a:accent3>
        <a:accent4>
          <a:srgbClr val="4B4A25"/>
        </a:accent4>
        <a:accent5>
          <a:srgbClr val="E2F4FF"/>
        </a:accent5>
        <a:accent6>
          <a:srgbClr val="A1BEB4"/>
        </a:accent6>
        <a:hlink>
          <a:srgbClr val="993366"/>
        </a:hlink>
        <a:folHlink>
          <a:srgbClr val="92B9E0"/>
        </a:folHlink>
      </a:clrScheme>
      <a:clrMap bg1="lt1" tx1="dk1" bg2="lt2" tx2="dk2" accent1="accent1" accent2="accent2" accent3="accent3" accent4="accent4" accent5="accent5" accent6="accent6" hlink="hlink" folHlink="folHlink"/>
    </a:extraClrScheme>
    <a:extraClrScheme>
      <a:clrScheme name="SpringFestivalGreeting 3">
        <a:dk1>
          <a:srgbClr val="000099"/>
        </a:dk1>
        <a:lt1>
          <a:srgbClr val="FFFFCC"/>
        </a:lt1>
        <a:dk2>
          <a:srgbClr val="004000"/>
        </a:dk2>
        <a:lt2>
          <a:srgbClr val="FFD9B3"/>
        </a:lt2>
        <a:accent1>
          <a:srgbClr val="FFD9D9"/>
        </a:accent1>
        <a:accent2>
          <a:srgbClr val="DDDDDD"/>
        </a:accent2>
        <a:accent3>
          <a:srgbClr val="FFFFE2"/>
        </a:accent3>
        <a:accent4>
          <a:srgbClr val="000082"/>
        </a:accent4>
        <a:accent5>
          <a:srgbClr val="FFE9E9"/>
        </a:accent5>
        <a:accent6>
          <a:srgbClr val="C8C8C8"/>
        </a:accent6>
        <a:hlink>
          <a:srgbClr val="FF0000"/>
        </a:hlink>
        <a:folHlink>
          <a:srgbClr val="FFAB57"/>
        </a:folHlink>
      </a:clrScheme>
      <a:clrMap bg1="lt1" tx1="dk1" bg2="lt2" tx2="dk2" accent1="accent1" accent2="accent2" accent3="accent3" accent4="accent4" accent5="accent5" accent6="accent6" hlink="hlink" folHlink="folHlink"/>
    </a:extraClrScheme>
    <a:extraClrScheme>
      <a:clrScheme name="SpringFestivalGreeting 4">
        <a:dk1>
          <a:srgbClr val="000000"/>
        </a:dk1>
        <a:lt1>
          <a:srgbClr val="DCE8E2"/>
        </a:lt1>
        <a:dk2>
          <a:srgbClr val="0033CC"/>
        </a:dk2>
        <a:lt2>
          <a:srgbClr val="C4C4D8"/>
        </a:lt2>
        <a:accent1>
          <a:srgbClr val="FFFFFF"/>
        </a:accent1>
        <a:accent2>
          <a:srgbClr val="A9CFB1"/>
        </a:accent2>
        <a:accent3>
          <a:srgbClr val="EBF2EE"/>
        </a:accent3>
        <a:accent4>
          <a:srgbClr val="000000"/>
        </a:accent4>
        <a:accent5>
          <a:srgbClr val="FFFFFF"/>
        </a:accent5>
        <a:accent6>
          <a:srgbClr val="99BBA0"/>
        </a:accent6>
        <a:hlink>
          <a:srgbClr val="CC3300"/>
        </a:hlink>
        <a:folHlink>
          <a:srgbClr val="666699"/>
        </a:folHlink>
      </a:clrScheme>
      <a:clrMap bg1="lt1" tx1="dk1" bg2="lt2" tx2="dk2" accent1="accent1" accent2="accent2" accent3="accent3" accent4="accent4" accent5="accent5" accent6="accent6" hlink="hlink" folHlink="folHlink"/>
    </a:extraClrScheme>
    <a:extraClrScheme>
      <a:clrScheme name="SpringFestivalGreeting 5">
        <a:dk1>
          <a:srgbClr val="606090"/>
        </a:dk1>
        <a:lt1>
          <a:srgbClr val="E5FFFF"/>
        </a:lt1>
        <a:dk2>
          <a:srgbClr val="0000CC"/>
        </a:dk2>
        <a:lt2>
          <a:srgbClr val="91DAFF"/>
        </a:lt2>
        <a:accent1>
          <a:srgbClr val="EAEAEA"/>
        </a:accent1>
        <a:accent2>
          <a:srgbClr val="FFE2C5"/>
        </a:accent2>
        <a:accent3>
          <a:srgbClr val="F0FFFF"/>
        </a:accent3>
        <a:accent4>
          <a:srgbClr val="51517A"/>
        </a:accent4>
        <a:accent5>
          <a:srgbClr val="F3F3F3"/>
        </a:accent5>
        <a:accent6>
          <a:srgbClr val="E7CDB2"/>
        </a:accent6>
        <a:hlink>
          <a:srgbClr val="000000"/>
        </a:hlink>
        <a:folHlink>
          <a:srgbClr val="3DB77A"/>
        </a:folHlink>
      </a:clrScheme>
      <a:clrMap bg1="lt1" tx1="dk1" bg2="lt2" tx2="dk2" accent1="accent1" accent2="accent2" accent3="accent3" accent4="accent4" accent5="accent5" accent6="accent6" hlink="hlink" folHlink="folHlink"/>
    </a:extraClrScheme>
    <a:extraClrScheme>
      <a:clrScheme name="SpringFestivalGreeting 6">
        <a:dk1>
          <a:srgbClr val="CC0066"/>
        </a:dk1>
        <a:lt1>
          <a:srgbClr val="FFDDBB"/>
        </a:lt1>
        <a:dk2>
          <a:srgbClr val="000000"/>
        </a:dk2>
        <a:lt2>
          <a:srgbClr val="C0C0C0"/>
        </a:lt2>
        <a:accent1>
          <a:srgbClr val="FFFFCC"/>
        </a:accent1>
        <a:accent2>
          <a:srgbClr val="FFFFFF"/>
        </a:accent2>
        <a:accent3>
          <a:srgbClr val="FFEBDA"/>
        </a:accent3>
        <a:accent4>
          <a:srgbClr val="AE0056"/>
        </a:accent4>
        <a:accent5>
          <a:srgbClr val="FFFFE2"/>
        </a:accent5>
        <a:accent6>
          <a:srgbClr val="E7E7E7"/>
        </a:accent6>
        <a:hlink>
          <a:srgbClr val="0066CC"/>
        </a:hlink>
        <a:folHlink>
          <a:srgbClr val="8EB37D"/>
        </a:folHlink>
      </a:clrScheme>
      <a:clrMap bg1="lt1" tx1="dk1" bg2="lt2" tx2="dk2" accent1="accent1" accent2="accent2" accent3="accent3" accent4="accent4" accent5="accent5" accent6="accent6" hlink="hlink" folHlink="folHlink"/>
    </a:extraClrScheme>
    <a:extraClrScheme>
      <a:clrScheme name="SpringFestivalGreeting 7">
        <a:dk1>
          <a:srgbClr val="B60000"/>
        </a:dk1>
        <a:lt1>
          <a:srgbClr val="FFFF99"/>
        </a:lt1>
        <a:dk2>
          <a:srgbClr val="800000"/>
        </a:dk2>
        <a:lt2>
          <a:srgbClr val="FFFFFF"/>
        </a:lt2>
        <a:accent1>
          <a:srgbClr val="9888A4"/>
        </a:accent1>
        <a:accent2>
          <a:srgbClr val="A9335D"/>
        </a:accent2>
        <a:accent3>
          <a:srgbClr val="C0AAAA"/>
        </a:accent3>
        <a:accent4>
          <a:srgbClr val="DADA82"/>
        </a:accent4>
        <a:accent5>
          <a:srgbClr val="CAC3CF"/>
        </a:accent5>
        <a:accent6>
          <a:srgbClr val="992D53"/>
        </a:accent6>
        <a:hlink>
          <a:srgbClr val="CCECFF"/>
        </a:hlink>
        <a:folHlink>
          <a:srgbClr val="FF6600"/>
        </a:folHlink>
      </a:clrScheme>
      <a:clrMap bg1="dk2" tx1="lt1" bg2="dk1" tx2="lt2" accent1="accent1" accent2="accent2" accent3="accent3" accent4="accent4" accent5="accent5" accent6="accent6" hlink="hlink" folHlink="folHlink"/>
    </a:extraClrScheme>
    <a:extraClrScheme>
      <a:clrScheme name="SpringFestivalGreeting 8">
        <a:dk1>
          <a:srgbClr val="808080"/>
        </a:dk1>
        <a:lt1>
          <a:srgbClr val="FFFFFF"/>
        </a:lt1>
        <a:dk2>
          <a:srgbClr val="1C1C1C"/>
        </a:dk2>
        <a:lt2>
          <a:srgbClr val="FFFF66"/>
        </a:lt2>
        <a:accent1>
          <a:srgbClr val="9898BA"/>
        </a:accent1>
        <a:accent2>
          <a:srgbClr val="777777"/>
        </a:accent2>
        <a:accent3>
          <a:srgbClr val="ABABAB"/>
        </a:accent3>
        <a:accent4>
          <a:srgbClr val="DADADA"/>
        </a:accent4>
        <a:accent5>
          <a:srgbClr val="CACAD9"/>
        </a:accent5>
        <a:accent6>
          <a:srgbClr val="6B6B6B"/>
        </a:accent6>
        <a:hlink>
          <a:srgbClr val="CCFF99"/>
        </a:hlink>
        <a:folHlink>
          <a:srgbClr val="E4360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2021Arch_13_Ch4_DLP_VectorSiMDGPU.pptx" id="{5BFAC3FA-7D07-49C9-83B9-2AE6C0BE68BF}" vid="{0DFCA78E-39BE-421F-8371-AC2A67A87118}"/>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2021Arch</Template>
  <TotalTime>3669</TotalTime>
  <Words>8618</Words>
  <Application>Microsoft Macintosh PowerPoint</Application>
  <PresentationFormat>全屏显示(4:3)</PresentationFormat>
  <Paragraphs>2008</Paragraphs>
  <Slides>88</Slides>
  <Notes>57</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88</vt:i4>
      </vt:variant>
    </vt:vector>
  </HeadingPairs>
  <TitlesOfParts>
    <vt:vector size="105" baseType="lpstr">
      <vt:lpstr>宋体</vt:lpstr>
      <vt:lpstr>Arial Unicode MS</vt:lpstr>
      <vt:lpstr>Huawei Sans</vt:lpstr>
      <vt:lpstr>inherit</vt:lpstr>
      <vt:lpstr>Arial</vt:lpstr>
      <vt:lpstr>Arial Narrow</vt:lpstr>
      <vt:lpstr>Comic Sans MS</vt:lpstr>
      <vt:lpstr>Courier New</vt:lpstr>
      <vt:lpstr>Helv</vt:lpstr>
      <vt:lpstr>Helvetica</vt:lpstr>
      <vt:lpstr>Open Sans</vt:lpstr>
      <vt:lpstr>Symbol</vt:lpstr>
      <vt:lpstr>Times New Roman</vt:lpstr>
      <vt:lpstr>Wingdings</vt:lpstr>
      <vt:lpstr>Wingdings 2</vt:lpstr>
      <vt:lpstr>SpringFestivalGreeting</vt:lpstr>
      <vt:lpstr>文档</vt:lpstr>
      <vt:lpstr>Ch3-3  ILP:  Branch Prediction &amp; Hardware-based speculation  </vt:lpstr>
      <vt:lpstr>Review</vt:lpstr>
      <vt:lpstr>Control Hazard (example PA-25)</vt:lpstr>
      <vt:lpstr>Static branch prediction</vt:lpstr>
      <vt:lpstr>Predict based on profile information</vt:lpstr>
      <vt:lpstr>Dynamic Hardware Prediction --reducing branch costs</vt:lpstr>
      <vt:lpstr>   1-bit Branch-Prediction Buffer </vt:lpstr>
      <vt:lpstr>2-bit Branch-Prediction Buffer </vt:lpstr>
      <vt:lpstr>An alternative 2-bit predictor</vt:lpstr>
      <vt:lpstr>Generalize the 2-bit predictor to  n-bit predictor</vt:lpstr>
      <vt:lpstr>Accuracy of the 2-bit predictor </vt:lpstr>
      <vt:lpstr>How about unlimited entries ?</vt:lpstr>
      <vt:lpstr>How to improve accuracy ?</vt:lpstr>
      <vt:lpstr>Conclusion from the example</vt:lpstr>
      <vt:lpstr>Let’s check an example</vt:lpstr>
      <vt:lpstr>Feature of the code:</vt:lpstr>
      <vt:lpstr>Always mispredict if using one-bit predictor</vt:lpstr>
      <vt:lpstr>Correlating predictor</vt:lpstr>
      <vt:lpstr>Prediction with correlating predictor (1,1)  with initial value =NT/NT.</vt:lpstr>
      <vt:lpstr>Correlating Branches prediction buffer</vt:lpstr>
      <vt:lpstr>4.Correlating Branches prediction buffer</vt:lpstr>
      <vt:lpstr>PowerPoint 演示文稿</vt:lpstr>
      <vt:lpstr>Comparision of 2-bit predictors</vt:lpstr>
      <vt:lpstr>Accuracy analysis</vt:lpstr>
      <vt:lpstr>4、Tournament Predictors</vt:lpstr>
      <vt:lpstr>Tournament Predictor in Alpha 21264</vt:lpstr>
      <vt:lpstr>T-Predictor in Alpha 21264 （cont.)</vt:lpstr>
      <vt:lpstr>% of predictions from local predictor in Tournament Prediction Scheme</vt:lpstr>
      <vt:lpstr>Accuracy of Branch Prediction</vt:lpstr>
      <vt:lpstr>Accuracy v. Size (SPEC89)</vt:lpstr>
      <vt:lpstr>Other Branch Prediction</vt:lpstr>
      <vt:lpstr>PPM（Prediction by Partial Matching）</vt:lpstr>
      <vt:lpstr> Tagged Hybrid Predictors</vt:lpstr>
      <vt:lpstr>TAGE(TAgged GEometric history length branch prediction:</vt:lpstr>
      <vt:lpstr>Tagged Hybrid Predictors</vt:lpstr>
      <vt:lpstr>5. Branch Target Buffer </vt:lpstr>
      <vt:lpstr>Branch Target “Cache”</vt:lpstr>
      <vt:lpstr>Steps in handling an instruction with a Branch-Target Buffer</vt:lpstr>
      <vt:lpstr>Variations of  Branch Target Buffer</vt:lpstr>
      <vt:lpstr>6. Integrated Instruction Fetch Units</vt:lpstr>
      <vt:lpstr>7、Return Address Predictors</vt:lpstr>
      <vt:lpstr>Return Addresses Buffer</vt:lpstr>
      <vt:lpstr>Dynamic Branch Prediction Summary</vt:lpstr>
      <vt:lpstr>Chapter3 ILP    Hardware Based Speculation</vt:lpstr>
      <vt:lpstr>Tomasulo Drawbacks</vt:lpstr>
      <vt:lpstr>Hardward-based Speculation</vt:lpstr>
      <vt:lpstr>Hardware-Based Speculation</vt:lpstr>
      <vt:lpstr>Speculative execution based on Tomasulo's algorithm</vt:lpstr>
      <vt:lpstr>Extend Tomasulo’s Algorithm to handle speculation</vt:lpstr>
      <vt:lpstr>Review: Tomasulo Algorithm</vt:lpstr>
      <vt:lpstr>Difference from Tomasulo Algorithm</vt:lpstr>
      <vt:lpstr>Entry of ROB</vt:lpstr>
      <vt:lpstr>4 Steps of Speculative Tomasulo Algorithm</vt:lpstr>
      <vt:lpstr>What to do when commit ?</vt:lpstr>
      <vt:lpstr>Tomasulo With Reorder buffer:</vt:lpstr>
      <vt:lpstr>Tomasulo With Reorder buffer:</vt:lpstr>
      <vt:lpstr>Tomasulo With Reorder buffer:</vt:lpstr>
      <vt:lpstr>Tomasulo With Reorder buffer:</vt:lpstr>
      <vt:lpstr>Tomasulo With Reorder buffer:</vt:lpstr>
      <vt:lpstr>Tomasulo With Reorder buffer:</vt:lpstr>
      <vt:lpstr>Tomasulo With Reorder buffer:</vt:lpstr>
      <vt:lpstr>Speculation performance</vt:lpstr>
      <vt:lpstr>Tomasulo With Reorder buffer:</vt:lpstr>
      <vt:lpstr>Tomasulo With Reorder buffer:</vt:lpstr>
      <vt:lpstr>Tomasulo With Reorder buffer:</vt:lpstr>
      <vt:lpstr>Tomasulo With Reorder buffer:</vt:lpstr>
      <vt:lpstr>Tomasulo With Reorder buffer:</vt:lpstr>
      <vt:lpstr>Tomasulo With Reorder buffer:</vt:lpstr>
      <vt:lpstr>Tomasulo With Reorder buffer:</vt:lpstr>
      <vt:lpstr>Tomasulo With Reorder buffer:</vt:lpstr>
      <vt:lpstr>new problem--memory disambiguation</vt:lpstr>
      <vt:lpstr>Tomasulo With Reorder buffer:</vt:lpstr>
      <vt:lpstr>Tomasulo With Reorder buffer:</vt:lpstr>
      <vt:lpstr>Tomasulo With Reorder buffer:</vt:lpstr>
      <vt:lpstr>Tomasulo With Reorder buffer:</vt:lpstr>
      <vt:lpstr>Tomasulo With Reorder buffer:</vt:lpstr>
      <vt:lpstr>Tomasulo With Reorder buffer:</vt:lpstr>
      <vt:lpstr>Tomasulo With Reorder buffer:</vt:lpstr>
      <vt:lpstr>Tomasulo With Reorder buffer:</vt:lpstr>
      <vt:lpstr>Memory Disambiguation: Sorting out RAW Hazards in memory</vt:lpstr>
      <vt:lpstr>Hardware Support for Memory Disambiguation</vt:lpstr>
      <vt:lpstr>Hardware Support for Memory Disambiguation(2)</vt:lpstr>
      <vt:lpstr>Memory Disambiguation:</vt:lpstr>
      <vt:lpstr>HW support for precise interrupts</vt:lpstr>
      <vt:lpstr>PowerPoint 演示文稿</vt:lpstr>
      <vt:lpstr>ARM处理器体系结构</vt:lpstr>
      <vt:lpstr>基于ARMv8的鲲鹏流水线技术</vt:lpstr>
      <vt:lpstr>基于ARMv8的鲲鹏流水线技术</vt:lpstr>
    </vt:vector>
  </TitlesOfParts>
  <Company>ZJU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for Instruction-level Parallelism</dc:title>
  <dc:creator>Jiangxh</dc:creator>
  <cp:lastModifiedBy>杨正宇</cp:lastModifiedBy>
  <cp:revision>43</cp:revision>
  <dcterms:created xsi:type="dcterms:W3CDTF">2003-04-27T12:29:29Z</dcterms:created>
  <dcterms:modified xsi:type="dcterms:W3CDTF">2024-12-17T07:07:11Z</dcterms:modified>
</cp:coreProperties>
</file>