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notesMasterIdLst>
    <p:notesMasterId r:id="rId64"/>
  </p:notesMasterIdLst>
  <p:sldIdLst>
    <p:sldId id="291" r:id="rId2"/>
    <p:sldId id="292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9" r:id="rId24"/>
    <p:sldId id="370" r:id="rId25"/>
    <p:sldId id="368" r:id="rId26"/>
    <p:sldId id="257" r:id="rId27"/>
    <p:sldId id="296" r:id="rId28"/>
    <p:sldId id="258" r:id="rId29"/>
    <p:sldId id="261" r:id="rId30"/>
    <p:sldId id="300" r:id="rId31"/>
    <p:sldId id="303" r:id="rId32"/>
    <p:sldId id="299" r:id="rId33"/>
    <p:sldId id="304" r:id="rId34"/>
    <p:sldId id="313" r:id="rId35"/>
    <p:sldId id="315" r:id="rId36"/>
    <p:sldId id="316" r:id="rId37"/>
    <p:sldId id="317" r:id="rId38"/>
    <p:sldId id="318" r:id="rId39"/>
    <p:sldId id="339" r:id="rId40"/>
    <p:sldId id="371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72" r:id="rId56"/>
    <p:sldId id="373" r:id="rId57"/>
    <p:sldId id="342" r:id="rId58"/>
    <p:sldId id="343" r:id="rId59"/>
    <p:sldId id="344" r:id="rId60"/>
    <p:sldId id="345" r:id="rId61"/>
    <p:sldId id="346" r:id="rId62"/>
    <p:sldId id="389" r:id="rId6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rgbClr val="FF33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00FF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7" autoAdjust="0"/>
    <p:restoredTop sz="94614" autoAdjust="0"/>
  </p:normalViewPr>
  <p:slideViewPr>
    <p:cSldViewPr>
      <p:cViewPr varScale="1">
        <p:scale>
          <a:sx n="84" d="100"/>
          <a:sy n="84" d="100"/>
        </p:scale>
        <p:origin x="142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notesViewPr>
    <p:cSldViewPr>
      <p:cViewPr varScale="1">
        <p:scale>
          <a:sx n="54" d="100"/>
          <a:sy n="54" d="100"/>
        </p:scale>
        <p:origin x="-123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81B8DF-7169-4BE7-A7A2-9E66255667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9458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D7348DA-D080-4DF3-BF31-F2B37A7BD130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6989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CD9DF0-6347-4D8F-B5A4-058A747D9630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0627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C62F96-3420-47FA-84C8-FF4B8025FF6F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9982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1E9838-E7A6-4FB7-9551-7404DAEB4345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192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ECA80E-433F-4E77-B2AB-9C7D18EA0189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73138" y="765175"/>
            <a:ext cx="5118100" cy="3838575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37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94C1E2-CCAB-4390-83DF-0DC9C20572F9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94042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8E4A05-4D4A-4439-9ABA-3973654D427A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260455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EB2EB0-4168-4BCF-A98F-D79085D26208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57728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3CDA60-8EAE-49F1-BFE8-C06A4F101847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25435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8B8CEC-1F6E-4591-A05E-88C7F753381A}" type="slidenum">
              <a:rPr lang="en-US" altLang="zh-CN" sz="1300" smtClean="0"/>
              <a:pPr>
                <a:spcBef>
                  <a:spcPct val="0"/>
                </a:spcBef>
              </a:pPr>
              <a:t>20</a:t>
            </a:fld>
            <a:endParaRPr lang="en-US" altLang="zh-CN" sz="13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32775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FF44A2-F1B2-4916-906A-8553723852C2}" type="slidenum">
              <a:rPr lang="en-US" altLang="zh-CN" sz="1300" smtClean="0"/>
              <a:pPr>
                <a:spcBef>
                  <a:spcPct val="0"/>
                </a:spcBef>
              </a:pPr>
              <a:t>21</a:t>
            </a:fld>
            <a:endParaRPr lang="en-US" altLang="zh-CN" sz="1300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23992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32B3A6-AA63-49D1-9BF1-3FAF18F42C47}" type="slidenum">
              <a:rPr lang="en-US" altLang="zh-CN" sz="1300" smtClean="0"/>
              <a:pPr>
                <a:spcBef>
                  <a:spcPct val="0"/>
                </a:spcBef>
              </a:pPr>
              <a:t>2</a:t>
            </a:fld>
            <a:endParaRPr lang="en-US" altLang="zh-CN" sz="13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47851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EE4497-1C88-4B27-B720-2019C8E2EA8B}" type="slidenum">
              <a:rPr lang="en-US" altLang="zh-CN" sz="1300" smtClean="0"/>
              <a:pPr>
                <a:spcBef>
                  <a:spcPct val="0"/>
                </a:spcBef>
              </a:pPr>
              <a:t>22</a:t>
            </a:fld>
            <a:endParaRPr lang="en-US" altLang="zh-CN" sz="1300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1622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E76EDD-53A9-4C2E-807D-BC42E87FAC2F}" type="slidenum">
              <a:rPr lang="en-US" altLang="zh-CN" sz="1300" smtClean="0"/>
              <a:pPr>
                <a:spcBef>
                  <a:spcPct val="0"/>
                </a:spcBef>
              </a:pPr>
              <a:t>25</a:t>
            </a:fld>
            <a:endParaRPr lang="en-US" altLang="zh-CN" sz="1300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smtClean="0"/>
              <a:t>Let check the example to see </a:t>
            </a:r>
          </a:p>
          <a:p>
            <a:pPr eaLnBrk="1" hangingPunct="1"/>
            <a:r>
              <a:rPr lang="en-US" altLang="zh-CN" sz="1800" smtClean="0"/>
              <a:t>What compiler can do to increase the amount of available  ILP by transforming loops.</a:t>
            </a:r>
          </a:p>
        </p:txBody>
      </p:sp>
    </p:spTree>
    <p:extLst>
      <p:ext uri="{BB962C8B-B14F-4D97-AF65-F5344CB8AC3E}">
        <p14:creationId xmlns:p14="http://schemas.microsoft.com/office/powerpoint/2010/main" val="209656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183FCD-B958-406B-9766-3994E1B6A3AF}" type="slidenum">
              <a:rPr lang="en-US" altLang="zh-CN" sz="1300" smtClean="0"/>
              <a:pPr>
                <a:spcBef>
                  <a:spcPct val="0"/>
                </a:spcBef>
              </a:pPr>
              <a:t>26</a:t>
            </a:fld>
            <a:endParaRPr lang="en-US" altLang="zh-CN" sz="1300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993746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9B133A4-F9F0-4346-BC30-A0B7ABAC9B39}" type="slidenum">
              <a:rPr lang="en-US" altLang="zh-CN" sz="1300" smtClean="0"/>
              <a:pPr>
                <a:spcBef>
                  <a:spcPct val="0"/>
                </a:spcBef>
              </a:pPr>
              <a:t>29</a:t>
            </a:fld>
            <a:endParaRPr lang="en-US" altLang="zh-CN" sz="1300" smtClean="0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7" tIns="48144" rIns="98007" bIns="48144"/>
          <a:lstStyle/>
          <a:p>
            <a:pPr eaLnBrk="1" hangingPunct="1"/>
            <a:endParaRPr lang="en-US" altLang="zh-CN" smtClean="0"/>
          </a:p>
        </p:txBody>
      </p:sp>
      <p:sp>
        <p:nvSpPr>
          <p:cNvPr id="7066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1713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82733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4052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59635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32FFDF-3BD1-4669-9F66-4F5490B91AB4}" type="slidenum">
              <a:rPr lang="en-US" altLang="zh-CN" sz="1300" smtClean="0"/>
              <a:pPr>
                <a:spcBef>
                  <a:spcPct val="0"/>
                </a:spcBef>
              </a:pPr>
              <a:t>35</a:t>
            </a:fld>
            <a:endParaRPr lang="en-US" altLang="zh-CN" sz="1300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170841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B47F4B-7829-40C3-B3F4-BC406286CB88}" type="slidenum">
              <a:rPr lang="en-US" altLang="zh-CN" sz="1300" smtClean="0"/>
              <a:pPr>
                <a:spcBef>
                  <a:spcPct val="0"/>
                </a:spcBef>
              </a:pPr>
              <a:t>36</a:t>
            </a:fld>
            <a:endParaRPr lang="en-US" altLang="zh-CN" sz="1300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079079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61D973-52C6-4B6C-B5A8-65E38EEFB4DE}" type="slidenum">
              <a:rPr lang="en-US" altLang="zh-CN" sz="1300" smtClean="0"/>
              <a:pPr>
                <a:spcBef>
                  <a:spcPct val="0"/>
                </a:spcBef>
              </a:pPr>
              <a:t>37</a:t>
            </a:fld>
            <a:endParaRPr lang="en-US" altLang="zh-CN" sz="13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88445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17B951-B454-4510-BD7F-3248ECFDBBC4}" type="slidenum">
              <a:rPr lang="en-US" altLang="zh-CN" sz="1300" smtClean="0"/>
              <a:pPr>
                <a:spcBef>
                  <a:spcPct val="0"/>
                </a:spcBef>
              </a:pPr>
              <a:t>38</a:t>
            </a:fld>
            <a:endParaRPr lang="en-US" altLang="zh-CN" sz="13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97384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BBF47-018F-4A3A-866F-71D15C253023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smtClean="0"/>
              <a:t>EPIC: Explicit Parallel Instruction Computing </a:t>
            </a:r>
          </a:p>
        </p:txBody>
      </p:sp>
    </p:spTree>
    <p:extLst>
      <p:ext uri="{BB962C8B-B14F-4D97-AF65-F5344CB8AC3E}">
        <p14:creationId xmlns:p14="http://schemas.microsoft.com/office/powerpoint/2010/main" val="30733241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13D905A-55A1-48FC-A10B-0C787BEB8BCB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465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22EC65-3A8F-4A9A-A4DD-64C35A96C9CD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205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006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403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4C7007-8C09-4A02-82D4-7F6614FE9AB1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2886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6548E9-553F-42A0-AA4A-BF365151ECA0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2531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7E9D6C-8643-4F86-A675-420552D3BE06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0526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630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3103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3D075B-375E-4038-BA5C-07444771D0D0}" type="datetime3">
              <a:rPr lang="en-US" smtClean="0"/>
              <a:t>10 November 2024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683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6A5BFA-92F5-4FC9-9E35-2B57056087D8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800" smtClean="0"/>
              <a:t>EPIC: Explicit parallel instruction computer </a:t>
            </a:r>
          </a:p>
          <a:p>
            <a:pPr eaLnBrk="1" hangingPunct="1"/>
            <a:r>
              <a:rPr lang="en-US" altLang="zh-CN" sz="1800" smtClean="0"/>
              <a:t>         proposed by HP and Intel when create IA-64    architecture.</a:t>
            </a:r>
          </a:p>
          <a:p>
            <a:pPr eaLnBrk="1" hangingPunct="1"/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22812520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5CD4CD-A5BD-4E7B-91D3-2683A6B4D582}" type="slidenum">
              <a:rPr lang="en-US" altLang="zh-CN" sz="1300" smtClean="0"/>
              <a:pPr>
                <a:spcBef>
                  <a:spcPct val="0"/>
                </a:spcBef>
              </a:pPr>
              <a:t>61</a:t>
            </a:fld>
            <a:endParaRPr lang="en-US" altLang="zh-CN" sz="13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From http://www.tomshardware.com/cpu/99q3/990810/</a:t>
            </a:r>
          </a:p>
          <a:p>
            <a:pPr eaLnBrk="1" hangingPunct="1"/>
            <a:r>
              <a:rPr lang="en-US" altLang="en-US" smtClean="0"/>
              <a:t>Statistics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0.25 micron 5-layer metal CMOS process technology</a:t>
            </a:r>
          </a:p>
          <a:p>
            <a:pPr eaLnBrk="1" hangingPunct="1"/>
            <a:r>
              <a:rPr lang="en-US" altLang="en-US" smtClean="0"/>
              <a:t>          9.5M transistors</a:t>
            </a:r>
          </a:p>
          <a:p>
            <a:pPr eaLnBrk="1" hangingPunct="1"/>
            <a:r>
              <a:rPr lang="en-US" altLang="en-US" smtClean="0"/>
              <a:t>          10.2 x 12.1 mm die size (excluding the etch ring)</a:t>
            </a:r>
          </a:p>
          <a:p>
            <a:pPr eaLnBrk="1" hangingPunct="1"/>
            <a:r>
              <a:rPr lang="en-US" altLang="en-US" smtClean="0"/>
              <a:t>          3-way superscalar out-of-order execution micro-architecture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70 new streaming SIMD instructions:</a:t>
            </a:r>
          </a:p>
          <a:p>
            <a:pPr eaLnBrk="1" hangingPunct="1"/>
            <a:r>
              <a:rPr lang="en-US" altLang="en-US" smtClean="0"/>
              <a:t>                Comprehensive set of new SIMD-FP instruction set</a:t>
            </a:r>
          </a:p>
          <a:p>
            <a:pPr eaLnBrk="1" hangingPunct="1"/>
            <a:r>
              <a:rPr lang="en-US" altLang="en-US" smtClean="0"/>
              <a:t>                Additional SIMD-integer MMX Technology instructions</a:t>
            </a:r>
          </a:p>
          <a:p>
            <a:pPr eaLnBrk="1" hangingPunct="1"/>
            <a:r>
              <a:rPr lang="en-US" altLang="en-US" smtClean="0"/>
              <a:t>                New memory streaming instructions (for FP &amp; integer data types)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Bottom left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Logic for the front-end of the pipeline resides here.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IFU</a:t>
            </a:r>
          </a:p>
          <a:p>
            <a:pPr eaLnBrk="1" hangingPunct="1"/>
            <a:r>
              <a:rPr lang="en-US" altLang="en-US" smtClean="0"/>
              <a:t>          Instruction Fetch Unit. Instruction fetch logic and a 16K Byte 4-way set-associative level one </a:t>
            </a:r>
          </a:p>
          <a:p>
            <a:pPr eaLnBrk="1" hangingPunct="1"/>
            <a:r>
              <a:rPr lang="en-US" altLang="en-US" smtClean="0"/>
              <a:t>          instruction cache resides in this block. Instruction data from the IFU is then forwarded to the ID.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BTB</a:t>
            </a:r>
          </a:p>
          <a:p>
            <a:pPr eaLnBrk="1" hangingPunct="1"/>
            <a:r>
              <a:rPr lang="en-US" altLang="en-US" smtClean="0"/>
              <a:t>          Branch Target Buffer. This block is responsible for dynamic branch prediction based on the </a:t>
            </a:r>
          </a:p>
          <a:p>
            <a:pPr eaLnBrk="1" hangingPunct="1"/>
            <a:r>
              <a:rPr lang="en-US" altLang="en-US" smtClean="0"/>
              <a:t>          history of past branch decisions paths.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BAC</a:t>
            </a:r>
          </a:p>
          <a:p>
            <a:pPr eaLnBrk="1" hangingPunct="1"/>
            <a:r>
              <a:rPr lang="en-US" altLang="en-US" smtClean="0"/>
              <a:t>          Branch Address Calculator. Static branch prediction is performed here to handle the BTB miss </a:t>
            </a:r>
          </a:p>
          <a:p>
            <a:pPr eaLnBrk="1" hangingPunct="1"/>
            <a:r>
              <a:rPr lang="en-US" altLang="en-US" smtClean="0"/>
              <a:t>          case.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TAP</a:t>
            </a:r>
          </a:p>
          <a:p>
            <a:pPr eaLnBrk="1" hangingPunct="1"/>
            <a:r>
              <a:rPr lang="en-US" altLang="en-US" smtClean="0"/>
              <a:t>          Testability Access Port. Various testability and debug mechanisms reside within this block.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Bottom right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Instruction decode, scheduling, dispatch, and retirement functionality is contained within this </a:t>
            </a:r>
          </a:p>
          <a:p>
            <a:pPr eaLnBrk="1" hangingPunct="1"/>
            <a:r>
              <a:rPr lang="en-US" altLang="en-US" smtClean="0"/>
              <a:t>          quadrant.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ID</a:t>
            </a:r>
          </a:p>
          <a:p>
            <a:pPr eaLnBrk="1" hangingPunct="1"/>
            <a:r>
              <a:rPr lang="en-US" altLang="en-US" smtClean="0"/>
              <a:t>          Instruction Decoder. This unit is capable of decoding up to 3 instructions per cycle.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MS</a:t>
            </a:r>
          </a:p>
          <a:p>
            <a:pPr eaLnBrk="1" hangingPunct="1"/>
            <a:r>
              <a:rPr lang="en-US" altLang="en-US" smtClean="0"/>
              <a:t>          Micro-instruction Sequencer. This holds the microcode ROM and sequencer for more complex </a:t>
            </a:r>
          </a:p>
          <a:p>
            <a:pPr eaLnBrk="1" hangingPunct="1"/>
            <a:r>
              <a:rPr lang="en-US" altLang="en-US" smtClean="0"/>
              <a:t>          instruction flows. The microcode update functionality is also located here.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RS</a:t>
            </a:r>
          </a:p>
          <a:p>
            <a:pPr eaLnBrk="1" hangingPunct="1"/>
            <a:r>
              <a:rPr lang="en-US" altLang="en-US" smtClean="0"/>
              <a:t>          Reservation Station. Micro-instructions and source data are held here for scheduling and dispatch </a:t>
            </a:r>
          </a:p>
          <a:p>
            <a:pPr eaLnBrk="1" hangingPunct="1"/>
            <a:r>
              <a:rPr lang="en-US" altLang="en-US" smtClean="0"/>
              <a:t>          to the execution ports. Dispatch can happen out-of-order and is dependent on source data </a:t>
            </a:r>
          </a:p>
          <a:p>
            <a:pPr eaLnBrk="1" hangingPunct="1"/>
            <a:r>
              <a:rPr lang="en-US" altLang="en-US" smtClean="0"/>
              <a:t>          availability and an available execution port.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ROB</a:t>
            </a:r>
          </a:p>
          <a:p>
            <a:pPr eaLnBrk="1" hangingPunct="1"/>
            <a:r>
              <a:rPr lang="en-US" altLang="en-US" smtClean="0"/>
              <a:t>          Re-Order Buffer. This supports a 40-entry physical register file that holds temporary write-back </a:t>
            </a:r>
          </a:p>
          <a:p>
            <a:pPr eaLnBrk="1" hangingPunct="1"/>
            <a:r>
              <a:rPr lang="en-US" altLang="en-US" smtClean="0"/>
              <a:t>          results that can complete out of order. These results are then committed to a separate </a:t>
            </a:r>
          </a:p>
          <a:p>
            <a:pPr eaLnBrk="1" hangingPunct="1"/>
            <a:r>
              <a:rPr lang="en-US" altLang="en-US" smtClean="0"/>
              <a:t>          architectural register file during in-order retirement.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Top right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This primarily consists of the execution datapath for the Pentium® III processor.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SIMD</a:t>
            </a:r>
          </a:p>
          <a:p>
            <a:pPr eaLnBrk="1" hangingPunct="1"/>
            <a:r>
              <a:rPr lang="en-US" altLang="en-US" smtClean="0"/>
              <a:t>          SIMD integer execution unit for MMX Technology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MIU</a:t>
            </a:r>
          </a:p>
          <a:p>
            <a:pPr eaLnBrk="1" hangingPunct="1"/>
            <a:r>
              <a:rPr lang="en-US" altLang="en-US" smtClean="0"/>
              <a:t>          Memory Interface Unit. This is responsible for data conversion and formatting for floating point </a:t>
            </a:r>
          </a:p>
          <a:p>
            <a:pPr eaLnBrk="1" hangingPunct="1"/>
            <a:r>
              <a:rPr lang="en-US" altLang="en-US" smtClean="0"/>
              <a:t>          data types.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IEU</a:t>
            </a:r>
          </a:p>
          <a:p>
            <a:pPr eaLnBrk="1" hangingPunct="1"/>
            <a:r>
              <a:rPr lang="en-US" altLang="en-US" smtClean="0"/>
              <a:t>          Integer Execution Unit. This is responsible for ALU functionality of scalar integer instructions. </a:t>
            </a:r>
          </a:p>
          <a:p>
            <a:pPr eaLnBrk="1" hangingPunct="1"/>
            <a:r>
              <a:rPr lang="en-US" altLang="en-US" smtClean="0"/>
              <a:t>          Address calculations for memory referencing instructions are also performed here along with </a:t>
            </a:r>
          </a:p>
          <a:p>
            <a:pPr eaLnBrk="1" hangingPunct="1"/>
            <a:r>
              <a:rPr lang="en-US" altLang="en-US" smtClean="0"/>
              <a:t>          target address calculations for jump related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FAU</a:t>
            </a:r>
          </a:p>
          <a:p>
            <a:pPr eaLnBrk="1" hangingPunct="1"/>
            <a:r>
              <a:rPr lang="en-US" altLang="en-US" smtClean="0"/>
              <a:t>          Floating point Arithmetic Unit. This performs floating point related calculations for both existing </a:t>
            </a:r>
          </a:p>
          <a:p>
            <a:pPr eaLnBrk="1" hangingPunct="1"/>
            <a:r>
              <a:rPr lang="en-US" altLang="en-US" smtClean="0"/>
              <a:t>          scalar instructions along with support for some of the new SIMD-FP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PFAU</a:t>
            </a:r>
          </a:p>
          <a:p>
            <a:pPr eaLnBrk="1" hangingPunct="1"/>
            <a:r>
              <a:rPr lang="en-US" altLang="en-US" smtClean="0"/>
              <a:t>          Packed Floating point Arithmetic Unit. This contains arithmetic execution data-path functionality </a:t>
            </a:r>
          </a:p>
          <a:p>
            <a:pPr eaLnBrk="1" hangingPunct="1"/>
            <a:r>
              <a:rPr lang="en-US" altLang="en-US" smtClean="0"/>
              <a:t>          for SIMD-FP specific instructions.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Top left quadrant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Functionality in this quadrant is split into assorted functions including bus interface related </a:t>
            </a:r>
          </a:p>
          <a:p>
            <a:pPr eaLnBrk="1" hangingPunct="1"/>
            <a:r>
              <a:rPr lang="en-US" altLang="en-US" smtClean="0"/>
              <a:t>          functionality, data cache access, and allocation.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ALLOC</a:t>
            </a:r>
          </a:p>
          <a:p>
            <a:pPr eaLnBrk="1" hangingPunct="1"/>
            <a:r>
              <a:rPr lang="en-US" altLang="en-US" smtClean="0"/>
              <a:t>          Allocator. Allocation of various resources such as ROB, MOB, and RS entries is performed here </a:t>
            </a:r>
          </a:p>
          <a:p>
            <a:pPr eaLnBrk="1" hangingPunct="1"/>
            <a:r>
              <a:rPr lang="en-US" altLang="en-US" smtClean="0"/>
              <a:t>          prior to micro-instruction dispatch by the RS.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RAT</a:t>
            </a:r>
          </a:p>
          <a:p>
            <a:pPr eaLnBrk="1" hangingPunct="1"/>
            <a:r>
              <a:rPr lang="en-US" altLang="en-US" smtClean="0"/>
              <a:t>          Register Alias Table. During resource allocation the renaming of logical to physical registers is </a:t>
            </a:r>
          </a:p>
          <a:p>
            <a:pPr eaLnBrk="1" hangingPunct="1"/>
            <a:r>
              <a:rPr lang="en-US" altLang="en-US" smtClean="0"/>
              <a:t>          performed here.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MOB</a:t>
            </a:r>
          </a:p>
          <a:p>
            <a:pPr eaLnBrk="1" hangingPunct="1"/>
            <a:r>
              <a:rPr lang="en-US" altLang="en-US" smtClean="0"/>
              <a:t>          Memory Order Buffer. Acts as a separate schedule and dispatch engine for data loads and </a:t>
            </a:r>
          </a:p>
          <a:p>
            <a:pPr eaLnBrk="1" hangingPunct="1"/>
            <a:r>
              <a:rPr lang="en-US" altLang="en-US" smtClean="0"/>
              <a:t>          stores. Also temporarily holds the state of outstanding loads and stores from dispatch until </a:t>
            </a:r>
          </a:p>
          <a:p>
            <a:pPr eaLnBrk="1" hangingPunct="1"/>
            <a:r>
              <a:rPr lang="en-US" altLang="en-US" smtClean="0"/>
              <a:t>          completion.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DTLB</a:t>
            </a:r>
          </a:p>
          <a:p>
            <a:pPr eaLnBrk="1" hangingPunct="1"/>
            <a:r>
              <a:rPr lang="en-US" altLang="en-US" smtClean="0"/>
              <a:t>          Data Translation Look-aside Buffer. Performs the translation from linear addresses to physical </a:t>
            </a:r>
          </a:p>
          <a:p>
            <a:pPr eaLnBrk="1" hangingPunct="1"/>
            <a:r>
              <a:rPr lang="en-US" altLang="en-US" smtClean="0"/>
              <a:t>          address required for support of virtual memory.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PMH</a:t>
            </a:r>
          </a:p>
          <a:p>
            <a:pPr eaLnBrk="1" hangingPunct="1"/>
            <a:r>
              <a:rPr lang="en-US" altLang="en-US" smtClean="0"/>
              <a:t>          Page Miss Handler. Hardware engine for performing a page table walk in the event of a TLB </a:t>
            </a:r>
          </a:p>
          <a:p>
            <a:pPr eaLnBrk="1" hangingPunct="1"/>
            <a:r>
              <a:rPr lang="en-US" altLang="en-US" smtClean="0"/>
              <a:t>          miss.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DCU</a:t>
            </a:r>
          </a:p>
          <a:p>
            <a:pPr eaLnBrk="1" hangingPunct="1"/>
            <a:r>
              <a:rPr lang="en-US" altLang="en-US" smtClean="0"/>
              <a:t>          Data Cache Unit. Contains the non-blocking 16K Byte 4-way set-associative level one data cache </a:t>
            </a:r>
          </a:p>
          <a:p>
            <a:pPr eaLnBrk="1" hangingPunct="1"/>
            <a:r>
              <a:rPr lang="en-US" altLang="en-US" smtClean="0"/>
              <a:t>          along with associated fill and write back buffering.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BBL</a:t>
            </a:r>
          </a:p>
          <a:p>
            <a:pPr eaLnBrk="1" hangingPunct="1"/>
            <a:r>
              <a:rPr lang="en-US" altLang="en-US" smtClean="0"/>
              <a:t>          Back-side Bus Logic. Logic for interface to the back-side bus for accesses to the external unified </a:t>
            </a:r>
          </a:p>
          <a:p>
            <a:pPr eaLnBrk="1" hangingPunct="1"/>
            <a:r>
              <a:rPr lang="en-US" altLang="en-US" smtClean="0"/>
              <a:t>          level two processor cache.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EBL</a:t>
            </a:r>
          </a:p>
          <a:p>
            <a:pPr eaLnBrk="1" hangingPunct="1"/>
            <a:r>
              <a:rPr lang="en-US" altLang="en-US" smtClean="0"/>
              <a:t>          External Bus Logic. Logic for interface to the external front-side bus.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          PIC</a:t>
            </a:r>
          </a:p>
          <a:p>
            <a:pPr eaLnBrk="1" hangingPunct="1"/>
            <a:r>
              <a:rPr lang="en-US" altLang="en-US" smtClean="0"/>
              <a:t>          Programmable Interrupt Controller. Local interrupt controller logic for multi-processor interrupt </a:t>
            </a:r>
          </a:p>
          <a:p>
            <a:pPr eaLnBrk="1" hangingPunct="1"/>
            <a:r>
              <a:rPr lang="en-US" altLang="en-US" smtClean="0"/>
              <a:t>          distribution and boot-up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32734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AF5F1A-C777-413E-BE6E-640468D24DEC}" type="slidenum">
              <a:rPr lang="en-US" altLang="zh-CN" sz="1300" smtClean="0"/>
              <a:pPr>
                <a:spcBef>
                  <a:spcPct val="0"/>
                </a:spcBef>
              </a:pPr>
              <a:t>7</a:t>
            </a:fld>
            <a:endParaRPr lang="en-US" altLang="zh-CN" sz="1300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077101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E1C7CA-7863-437D-B6DD-747FF2D0AA54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81351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69F794-6296-4AF2-AFD6-EE3FF542F0CA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7596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439A1C-0BAF-4029-899A-1759BBE9A10E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638417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047124-9A10-4673-87A1-BE3441E1CFC6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888495482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6" y="1324816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678099"/>
      </p:ext>
    </p:extLst>
  </p:cSld>
  <p:clrMapOvr>
    <a:masterClrMapping/>
  </p:clrMapOvr>
  <p:transition spd="slow">
    <p:pull dir="ru"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C41BE-5ACA-4E5F-A7F3-63019931CA9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373236"/>
      </p:ext>
    </p:extLst>
  </p:cSld>
  <p:clrMapOvr>
    <a:masterClrMapping/>
  </p:clrMapOvr>
  <p:transition spd="slow">
    <p:pull dir="ru"/>
  </p:transition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89" y="2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2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3A8E4-AD8A-47C0-8BA0-0E8EDD5DE1F8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642538"/>
      </p:ext>
    </p:extLst>
  </p:cSld>
  <p:clrMapOvr>
    <a:masterClrMapping/>
  </p:clrMapOvr>
  <p:transition spd="slow">
    <p:pull dir="ru"/>
  </p:transition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59219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045C5-98EC-411D-B2C8-074C16C5EC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8596321"/>
      </p:ext>
    </p:extLst>
  </p:cSld>
  <p:clrMapOvr>
    <a:masterClrMapping/>
  </p:clrMapOvr>
  <p:transition spd="slow">
    <p:pull dir="ru"/>
  </p:transition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4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767988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1" y="260352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9B579-C60A-4A24-A98A-1C913EC1EC3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89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 smtClean="0"/>
              <a:t>2013Fall_Ad Computer Architecture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969225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548879" y="447468"/>
            <a:ext cx="804624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890849">
              <a:lnSpc>
                <a:spcPts val="2573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 smtClean="0"/>
              <a:t>单击</a:t>
            </a:r>
            <a:r>
              <a:rPr lang="zh-CN" altLang="en-US" dirty="0"/>
              <a:t>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48878" y="1047751"/>
            <a:ext cx="804624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141053108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1125540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2313343"/>
      </p:ext>
    </p:extLst>
  </p:cSld>
  <p:clrMapOvr>
    <a:masterClrMapping/>
  </p:clrMapOvr>
  <p:transition spd="slow">
    <p:pull dir="ru"/>
  </p:transition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B0411-D208-4821-ABAE-4881C07B479E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4939829"/>
      </p:ext>
    </p:extLst>
  </p:cSld>
  <p:clrMapOvr>
    <a:masterClrMapping/>
  </p:clrMapOvr>
  <p:transition spd="slow">
    <p:pull dir="ru"/>
  </p:transition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6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125540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CDBEAD-A87F-479D-A5D6-963F5152D32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202285"/>
      </p:ext>
    </p:extLst>
  </p:cSld>
  <p:clrMapOvr>
    <a:masterClrMapping/>
  </p:clrMapOvr>
  <p:transition spd="slow">
    <p:pull dir="ru"/>
  </p:transition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CA2E6-7021-48FD-937F-1F4B188E83DF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50489"/>
      </p:ext>
    </p:extLst>
  </p:cSld>
  <p:clrMapOvr>
    <a:masterClrMapping/>
  </p:clrMapOvr>
  <p:transition spd="slow">
    <p:pull dir="ru"/>
  </p:transition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898722"/>
      </p:ext>
    </p:extLst>
  </p:cSld>
  <p:clrMapOvr>
    <a:masterClrMapping/>
  </p:clrMapOvr>
  <p:transition spd="slow">
    <p:pull dir="ru"/>
  </p:transition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BE4EF1-A968-4F47-9E2C-B883069B37CC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26694"/>
      </p:ext>
    </p:extLst>
  </p:cSld>
  <p:clrMapOvr>
    <a:masterClrMapping/>
  </p:clrMapOvr>
  <p:transition spd="slow">
    <p:pull dir="ru"/>
  </p:transition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94D3C-A762-4618-838C-4C6BC0DD4E36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499366"/>
      </p:ext>
    </p:extLst>
  </p:cSld>
  <p:clrMapOvr>
    <a:masterClrMapping/>
  </p:clrMapOvr>
  <p:transition spd="slow">
    <p:pull dir="ru"/>
  </p:transition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F6E52-C09D-47D9-BBE6-CFA3F7934583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/20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946197"/>
      </p:ext>
    </p:extLst>
  </p:cSld>
  <p:clrMapOvr>
    <a:masterClrMapping/>
  </p:clrMapOvr>
  <p:transition spd="slow">
    <p:pull dir="ru"/>
  </p:transition>
  <p:hf sldNum="0" hdr="0" ftr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png"/><Relationship Id="rId19" Type="http://schemas.openxmlformats.org/officeDocument/2006/relationships/image" Target="../media/image2.jpeg"/><Relationship Id="rId20" Type="http://schemas.openxmlformats.org/officeDocument/2006/relationships/image" Target="../media/image3.png"/><Relationship Id="rId21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1050" dirty="0" smtClean="0">
                <a:solidFill>
                  <a:srgbClr val="000000"/>
                </a:solidFill>
              </a:rPr>
              <a:t>/62</a:t>
            </a:r>
            <a:endParaRPr lang="en-US" altLang="zh-CN" sz="1050" dirty="0" smtClean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7239000" y="6453188"/>
            <a:ext cx="19050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kumimoji="1" sz="2000" b="1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1C573C09-8799-4BFC-8D64-BC6CA2EC8BDD}" type="slidenum">
              <a:rPr kumimoji="0" lang="en-US" altLang="zh-CN" sz="1400" b="0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kumimoji="0" lang="en-US" altLang="zh-CN" sz="1400" b="0" smtClean="0">
                <a:solidFill>
                  <a:srgbClr val="000000"/>
                </a:solidFill>
              </a:rPr>
              <a:t>/41</a:t>
            </a:r>
          </a:p>
        </p:txBody>
      </p:sp>
    </p:spTree>
    <p:extLst>
      <p:ext uri="{BB962C8B-B14F-4D97-AF65-F5344CB8AC3E}">
        <p14:creationId xmlns:p14="http://schemas.microsoft.com/office/powerpoint/2010/main" val="329752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  <p:sldLayoutId id="2147483875" r:id="rId16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7.wmf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8.wm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9.emf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0.emf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1.w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1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9593" y="2204864"/>
            <a:ext cx="3888432" cy="2520280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/>
              </a:rPr>
              <a:t/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Arial"/>
              </a:rPr>
              <a:t>  Change3-4  </a:t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Arial"/>
              </a:rPr>
              <a:t>  Multiple-issue</a:t>
            </a:r>
            <a:br>
              <a:rPr lang="en-US" altLang="zh-CN" sz="3600" dirty="0" smtClean="0"/>
            </a:br>
            <a:r>
              <a:rPr lang="en-US" altLang="zh-CN" sz="3600" dirty="0" smtClean="0">
                <a:latin typeface="Arial"/>
              </a:rPr>
              <a:t>----</a:t>
            </a:r>
            <a:r>
              <a:rPr lang="en-US" altLang="zh-CN" sz="3600" dirty="0" err="1" smtClean="0">
                <a:latin typeface="Arial"/>
              </a:rPr>
              <a:t>SuperScalar</a:t>
            </a:r>
            <a:r>
              <a:rPr lang="en-US" altLang="zh-CN" sz="3600" dirty="0" smtClean="0">
                <a:latin typeface="Arial"/>
              </a:rPr>
              <a:t/>
            </a:r>
            <a:br>
              <a:rPr lang="en-US" altLang="zh-CN" sz="3600" dirty="0" smtClean="0"/>
            </a:br>
            <a:r>
              <a:rPr lang="en-US" altLang="zh-CN" sz="3600" dirty="0">
                <a:latin typeface="Arial"/>
              </a:rPr>
              <a:t> </a:t>
            </a:r>
            <a:r>
              <a:rPr lang="en-US" altLang="zh-CN" sz="3600" dirty="0" smtClean="0">
                <a:latin typeface="Arial"/>
              </a:rPr>
              <a:t>    &amp; VLIW</a:t>
            </a:r>
            <a:br>
              <a:rPr lang="en-US" altLang="zh-CN" sz="3600" dirty="0" smtClean="0"/>
            </a:br>
            <a:endParaRPr lang="en-US" altLang="zh-CN" sz="3600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1" y="116632"/>
            <a:ext cx="7540898" cy="8366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/>
              </a:rPr>
              <a:t>Ex.  Superscalar MIPS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621713" cy="4251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FF0000"/>
                </a:solidFill>
                <a:latin typeface="Arial" panose="030F0702030302020204" pitchFamily="66" charset="0"/>
              </a:rPr>
              <a:t>2 instructions,  1 FP &amp;  1 anything</a:t>
            </a:r>
            <a:endParaRPr lang="en-US" altLang="en-US" sz="2000" dirty="0" smtClean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Arial" panose="030F0702030302020204" pitchFamily="66" charset="0"/>
              </a:rPr>
              <a:t>– Fetch 64-bits/clock cycle;  </a:t>
            </a:r>
            <a:r>
              <a:rPr lang="en-US" altLang="en-US" sz="2000" dirty="0" err="1" smtClean="0">
                <a:latin typeface="Arial" panose="030F0702030302020204" pitchFamily="66" charset="0"/>
              </a:rPr>
              <a:t>Int</a:t>
            </a:r>
            <a:r>
              <a:rPr lang="en-US" altLang="en-US" sz="2000" dirty="0" smtClean="0">
                <a:latin typeface="Arial" panose="030F0702030302020204" pitchFamily="66" charset="0"/>
              </a:rPr>
              <a:t> on left, FP on right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Arial" panose="030F0702030302020204" pitchFamily="66" charset="0"/>
              </a:rPr>
              <a:t>– Can only issue 2nd instruction if 1st instruction issues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smtClean="0">
                <a:latin typeface="Arial" panose="030F0702030302020204" pitchFamily="66" charset="0"/>
              </a:rPr>
              <a:t>– More ports for FP registers to do FP load &amp; FP op in a pair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smtClean="0">
                <a:latin typeface="Arial" panose="030F0702030302020204" pitchFamily="66" charset="0"/>
              </a:rPr>
              <a:t>1 cycle load delay expands to </a:t>
            </a:r>
            <a:r>
              <a:rPr lang="en-US" altLang="en-US" sz="2400" dirty="0" smtClean="0">
                <a:solidFill>
                  <a:srgbClr val="FF0000"/>
                </a:solidFill>
                <a:latin typeface="Arial" panose="030F0702030302020204" pitchFamily="66" charset="0"/>
              </a:rPr>
              <a:t>3 instructions</a:t>
            </a:r>
            <a:r>
              <a:rPr lang="en-US" altLang="en-US" sz="2400" dirty="0" smtClean="0">
                <a:latin typeface="Arial" panose="030F0702030302020204" pitchFamily="66" charset="0"/>
              </a:rPr>
              <a:t> in </a:t>
            </a:r>
            <a:r>
              <a:rPr lang="en-US" altLang="en-US" sz="2000" dirty="0" smtClean="0">
                <a:latin typeface="Arial" panose="030F0702030302020204" pitchFamily="66" charset="0"/>
              </a:rPr>
              <a:t>Superscalar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latin typeface="Arial" panose="030F0702030302020204" pitchFamily="66" charset="0"/>
              </a:rPr>
              <a:t>instruction in right half can’t use it, nor instructions in next slot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30F0702030302020204" pitchFamily="66" charset="0"/>
              </a:rPr>
              <a:t>Branch delay</a:t>
            </a:r>
            <a:r>
              <a:rPr lang="en-US" altLang="zh-CN" sz="2000" dirty="0" smtClean="0">
                <a:latin typeface="Arial" panose="030F0702030302020204" pitchFamily="66" charset="0"/>
              </a:rPr>
              <a:t> for a taken branch becomes either </a:t>
            </a:r>
            <a:r>
              <a:rPr lang="en-US" altLang="zh-CN" sz="2000" dirty="0" smtClean="0">
                <a:solidFill>
                  <a:srgbClr val="FF0000"/>
                </a:solidFill>
                <a:latin typeface="Arial" panose="030F0702030302020204" pitchFamily="66" charset="0"/>
              </a:rPr>
              <a:t>two or three</a:t>
            </a:r>
            <a:r>
              <a:rPr lang="en-US" altLang="zh-CN" sz="2000" dirty="0" smtClean="0">
                <a:latin typeface="Arial" panose="030F0702030302020204" pitchFamily="66" charset="0"/>
              </a:rPr>
              <a:t> instructions</a:t>
            </a:r>
            <a:endParaRPr lang="en-US" altLang="en-US" sz="2000" dirty="0" smtClean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3" y="116632"/>
            <a:ext cx="7776864" cy="1027112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/>
              </a:rPr>
              <a:t>Superscalar MIPS pipeline in operation</a:t>
            </a:r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85800" y="1752600"/>
          <a:ext cx="7840663" cy="407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文档" r:id="rId4" imgW="8640318" imgH="4668012" progId="Word.Document.8">
                  <p:embed/>
                </p:oleObj>
              </mc:Choice>
              <mc:Fallback>
                <p:oleObj name="文档" r:id="rId4" imgW="8640318" imgH="4668012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52600"/>
                        <a:ext cx="7840663" cy="407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0"/>
            <a:ext cx="7550150" cy="9366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/>
              </a:rPr>
              <a:t>Multiple </a:t>
            </a:r>
            <a:r>
              <a:rPr lang="en-US" altLang="zh-CN" dirty="0" smtClean="0">
                <a:latin typeface="Arial"/>
              </a:rPr>
              <a:t>Issues</a:t>
            </a:r>
            <a:r>
              <a:rPr lang="en-US" altLang="en-US" dirty="0" smtClean="0">
                <a:latin typeface="Arial"/>
              </a:rPr>
              <a:t>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30213" y="1312863"/>
            <a:ext cx="8713787" cy="5545137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solidFill>
                  <a:srgbClr val="FF0000"/>
                </a:solidFill>
                <a:latin typeface="Arial" panose="030F0702030302020204" pitchFamily="66" charset="0"/>
              </a:rPr>
              <a:t>issue packet</a:t>
            </a:r>
            <a:r>
              <a:rPr lang="en-US" altLang="en-US" sz="2400" smtClean="0">
                <a:latin typeface="Arial" panose="030F0702030302020204" pitchFamily="66" charset="0"/>
              </a:rPr>
              <a:t>: group of instructions from fetch unit that could potentially issue in 1 clock</a:t>
            </a:r>
          </a:p>
          <a:p>
            <a:pPr lvl="1" eaLnBrk="1" hangingPunct="1"/>
            <a:r>
              <a:rPr lang="en-US" altLang="en-US" sz="2000" smtClean="0">
                <a:latin typeface="Arial" panose="030F0702030302020204" pitchFamily="66" charset="0"/>
              </a:rPr>
              <a:t>If instruction causes structural hazard or a data hazard either due to earlier instruction in execution or to earlier instruction in issue packet, then instruction does not issue</a:t>
            </a:r>
          </a:p>
          <a:p>
            <a:pPr lvl="1" eaLnBrk="1" hangingPunct="1"/>
            <a:r>
              <a:rPr lang="en-US" altLang="en-US" sz="2000" smtClean="0">
                <a:solidFill>
                  <a:srgbClr val="FF0000"/>
                </a:solidFill>
                <a:latin typeface="Arial" panose="030F0702030302020204" pitchFamily="66" charset="0"/>
              </a:rPr>
              <a:t>0 to N instruction</a:t>
            </a:r>
            <a:r>
              <a:rPr lang="en-US" altLang="en-US" sz="2000" smtClean="0">
                <a:latin typeface="Arial" panose="030F0702030302020204" pitchFamily="66" charset="0"/>
              </a:rPr>
              <a:t> issues per clock cycle, for N-issue</a:t>
            </a:r>
          </a:p>
          <a:p>
            <a:pPr eaLnBrk="1" hangingPunct="1"/>
            <a:r>
              <a:rPr lang="en-US" altLang="en-US" sz="2400" smtClean="0">
                <a:latin typeface="Arial" panose="030F0702030302020204" pitchFamily="66" charset="0"/>
              </a:rPr>
              <a:t>Performing issue checks in 1 cycle could limit clock cycle time: O(n</a:t>
            </a:r>
            <a:r>
              <a:rPr lang="en-US" altLang="en-US" sz="2400" baseline="30000" smtClean="0">
                <a:latin typeface="Arial" panose="030F0702030302020204" pitchFamily="66" charset="0"/>
              </a:rPr>
              <a:t>2</a:t>
            </a:r>
            <a:r>
              <a:rPr lang="en-US" altLang="en-US" sz="2400" smtClean="0">
                <a:latin typeface="Arial" panose="030F0702030302020204" pitchFamily="66" charset="0"/>
              </a:rPr>
              <a:t>-n) comparisons</a:t>
            </a:r>
          </a:p>
          <a:p>
            <a:pPr lvl="1" eaLnBrk="1" hangingPunct="1"/>
            <a:r>
              <a:rPr lang="en-US" altLang="en-US" sz="2000" smtClean="0">
                <a:latin typeface="Arial" panose="030F0702030302020204" pitchFamily="66" charset="0"/>
              </a:rPr>
              <a:t>=&gt; </a:t>
            </a:r>
            <a:r>
              <a:rPr lang="en-US" altLang="en-US" sz="2000" smtClean="0">
                <a:solidFill>
                  <a:srgbClr val="3333FF"/>
                </a:solidFill>
                <a:latin typeface="Arial" panose="030F0702030302020204" pitchFamily="66" charset="0"/>
              </a:rPr>
              <a:t>issue stage usually split and pipelined</a:t>
            </a:r>
          </a:p>
          <a:p>
            <a:pPr lvl="1" eaLnBrk="1" hangingPunct="1"/>
            <a:r>
              <a:rPr lang="en-US" altLang="en-US" sz="2000" smtClean="0">
                <a:latin typeface="Arial" panose="030F0702030302020204" pitchFamily="66" charset="0"/>
              </a:rPr>
              <a:t>1st stage decides how many instructions from within this packet can issue, 2nd stage examines hazards among selected instructions and those already been issued</a:t>
            </a:r>
          </a:p>
          <a:p>
            <a:pPr lvl="1" eaLnBrk="1" hangingPunct="1"/>
            <a:r>
              <a:rPr lang="en-US" altLang="en-US" sz="2000" smtClean="0">
                <a:latin typeface="Arial" panose="030F0702030302020204" pitchFamily="66" charset="0"/>
              </a:rPr>
              <a:t>=&gt; </a:t>
            </a:r>
            <a:r>
              <a:rPr lang="en-US" altLang="en-US" sz="2000" smtClean="0">
                <a:solidFill>
                  <a:srgbClr val="3333FF"/>
                </a:solidFill>
                <a:latin typeface="Arial" panose="030F0702030302020204" pitchFamily="66" charset="0"/>
              </a:rPr>
              <a:t>higher branch penalties</a:t>
            </a:r>
            <a:r>
              <a:rPr lang="en-US" altLang="en-US" sz="2000" smtClean="0">
                <a:latin typeface="Arial" panose="030F0702030302020204" pitchFamily="66" charset="0"/>
              </a:rPr>
              <a:t> =&gt; prediction accuracy important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0325" y="188640"/>
            <a:ext cx="7162800" cy="59055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 smtClean="0">
                <a:latin typeface="Arial"/>
              </a:rPr>
              <a:t>Multiple Issue Challenges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268760"/>
            <a:ext cx="8064500" cy="4321175"/>
          </a:xfrm>
        </p:spPr>
        <p:txBody>
          <a:bodyPr lIns="90488" tIns="44450" rIns="90488" bIns="44450"/>
          <a:lstStyle/>
          <a:p>
            <a:pPr marL="285750" indent="-28575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800" dirty="0" smtClean="0">
                <a:latin typeface="Arial"/>
              </a:rPr>
              <a:t>While Integer/FP split is simple for the HW, get CPI of 0.5 only for programs with: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dirty="0" smtClean="0">
                <a:latin typeface="Arial"/>
              </a:rPr>
              <a:t>Exactly 50% FP operations AND No hazards</a:t>
            </a:r>
          </a:p>
          <a:p>
            <a:pPr marL="285750" indent="-28575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800" dirty="0" smtClean="0">
                <a:latin typeface="Arial"/>
              </a:rPr>
              <a:t>If more instructions issue at same time, greater difficulty of decode and issue: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dirty="0" smtClean="0">
                <a:latin typeface="Arial"/>
              </a:rPr>
              <a:t>Even 2-scalar =&gt; examine 2 opcodes, 6 register specifiers, &amp; decide if 1 or 2 instructions can issue; (N-issue ~O(N</a:t>
            </a:r>
            <a:r>
              <a:rPr lang="en-US" altLang="en-US" sz="2400" baseline="30000" dirty="0" smtClean="0">
                <a:latin typeface="Arial"/>
              </a:rPr>
              <a:t>2</a:t>
            </a:r>
            <a:r>
              <a:rPr lang="en-US" altLang="en-US" sz="2400" dirty="0" smtClean="0">
                <a:latin typeface="Arial"/>
              </a:rPr>
              <a:t>-N) comparisons)</a:t>
            </a:r>
          </a:p>
          <a:p>
            <a:pPr marL="685800" lvl="1" indent="-228600" defTabSz="920750" eaLnBrk="1" hangingPunct="1">
              <a:lnSpc>
                <a:spcPct val="10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r>
              <a:rPr lang="en-US" altLang="en-US" sz="2400" dirty="0" smtClean="0">
                <a:latin typeface="Arial"/>
              </a:rPr>
              <a:t>Register file: need 2*N reads and 1*N  writes/cycle</a:t>
            </a:r>
          </a:p>
          <a:p>
            <a:pPr marL="685800" lvl="1" indent="-228600" defTabSz="920750" eaLnBrk="1" hangingPunct="1">
              <a:lnSpc>
                <a:spcPct val="85000"/>
              </a:lnSpc>
              <a:spcBef>
                <a:spcPct val="25000"/>
              </a:spcBef>
              <a:tabLst>
                <a:tab pos="920750" algn="l"/>
                <a:tab pos="3263900" algn="l"/>
                <a:tab pos="4294188" algn="l"/>
              </a:tabLst>
            </a:pPr>
            <a:endParaRPr lang="en-US" altLang="en-US" sz="24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3"/>
            <a:ext cx="7489528" cy="792088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/>
              </a:rPr>
              <a:t>Multiple Issue Challenges</a:t>
            </a:r>
            <a:r>
              <a:rPr lang="en-US" altLang="zh-CN" dirty="0" smtClean="0">
                <a:latin typeface="Arial"/>
              </a:rPr>
              <a:t>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400" dirty="0" smtClean="0">
                <a:latin typeface="Arial"/>
              </a:rPr>
              <a:t>Rename logic: must be able to </a:t>
            </a:r>
            <a:r>
              <a:rPr lang="en-US" altLang="en-US" sz="2400" dirty="0" smtClean="0">
                <a:solidFill>
                  <a:srgbClr val="0000FF"/>
                </a:solidFill>
                <a:latin typeface="Arial"/>
              </a:rPr>
              <a:t>rename same register multiple times</a:t>
            </a:r>
            <a:r>
              <a:rPr lang="en-US" altLang="en-US" sz="2400" dirty="0" smtClean="0">
                <a:latin typeface="Arial"/>
              </a:rPr>
              <a:t> in one cycle!  For instance, consider 4-way issue: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>
                <a:latin typeface="Arial"/>
              </a:rPr>
              <a:t>		</a:t>
            </a:r>
            <a:r>
              <a:rPr lang="en-US" altLang="en-US" sz="2400" b="1" dirty="0" smtClean="0">
                <a:latin typeface="Arial" panose="02070309020205020404" pitchFamily="49" charset="0"/>
              </a:rPr>
              <a:t>add </a:t>
            </a:r>
            <a:r>
              <a:rPr lang="en-US" altLang="en-US" sz="2400" b="1" dirty="0" smtClean="0">
                <a:solidFill>
                  <a:srgbClr val="3333FF"/>
                </a:solidFill>
                <a:latin typeface="Arial" panose="02070309020205020404" pitchFamily="49" charset="0"/>
              </a:rPr>
              <a:t>r1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r2, r3		add 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70309020205020404" pitchFamily="49" charset="0"/>
              </a:rPr>
              <a:t>p11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p4, p7</a:t>
            </a:r>
            <a:br>
              <a:rPr lang="en-US" altLang="en-US" sz="2400" b="1" dirty="0" smtClean="0">
                <a:latin typeface="Courier New" panose="02070309020205020404" pitchFamily="49" charset="0"/>
              </a:rPr>
            </a:br>
            <a:r>
              <a:rPr lang="en-US" altLang="en-US" sz="2400" b="1" dirty="0" smtClean="0">
                <a:latin typeface="Arial" panose="02070309020205020404" pitchFamily="49" charset="0"/>
              </a:rPr>
              <a:t>	sub r4, </a:t>
            </a:r>
            <a:r>
              <a:rPr lang="en-US" altLang="en-US" sz="2400" b="1" dirty="0" smtClean="0">
                <a:solidFill>
                  <a:srgbClr val="3333FF"/>
                </a:solidFill>
                <a:latin typeface="Arial" panose="02070309020205020404" pitchFamily="49" charset="0"/>
              </a:rPr>
              <a:t>r1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r2	</a:t>
            </a:r>
            <a:r>
              <a:rPr lang="en-US" altLang="en-US" sz="2400" b="1" dirty="0" smtClean="0">
                <a:latin typeface="Arial" panose="02070309020205020404" pitchFamily="49" charset="0"/>
                <a:sym typeface="Symbol" panose="05050102010706020507" pitchFamily="18" charset="2"/>
              </a:rPr>
              <a:t>	sub p22, 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70309020205020404" pitchFamily="49" charset="0"/>
                <a:sym typeface="Symbol" panose="05050102010706020507" pitchFamily="18" charset="2"/>
              </a:rPr>
              <a:t>p11</a:t>
            </a:r>
            <a:r>
              <a:rPr lang="en-US" altLang="en-US" sz="2400" b="1" dirty="0" smtClean="0">
                <a:latin typeface="Arial" panose="02070309020205020404" pitchFamily="49" charset="0"/>
                <a:sym typeface="Symbol" panose="05050102010706020507" pitchFamily="18" charset="2"/>
              </a:rPr>
              <a:t>, p4</a:t>
            </a:r>
            <a:br>
              <a:rPr lang="en-US" altLang="en-US" sz="2400" b="1" dirty="0" smtClean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sz="2400" b="1" dirty="0" smtClean="0">
                <a:latin typeface="Arial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altLang="en-US" sz="2400" b="1" dirty="0" err="1" smtClean="0">
                <a:latin typeface="Arial" panose="02070309020205020404" pitchFamily="49" charset="0"/>
                <a:sym typeface="Symbol" panose="05050102010706020507" pitchFamily="18" charset="2"/>
              </a:rPr>
              <a:t>lw</a:t>
            </a:r>
            <a:r>
              <a:rPr lang="en-US" altLang="en-US" sz="2400" b="1" dirty="0" smtClean="0">
                <a:latin typeface="Arial" panose="02070309020205020404" pitchFamily="49" charset="0"/>
                <a:sym typeface="Symbol" panose="05050102010706020507" pitchFamily="18" charset="2"/>
              </a:rPr>
              <a:t>  </a:t>
            </a:r>
            <a:r>
              <a:rPr lang="en-US" altLang="en-US" sz="2400" b="1" dirty="0" smtClean="0">
                <a:solidFill>
                  <a:srgbClr val="FF0000"/>
                </a:solidFill>
                <a:latin typeface="Arial" panose="02070309020205020404" pitchFamily="49" charset="0"/>
                <a:sym typeface="Symbol" panose="05050102010706020507" pitchFamily="18" charset="2"/>
              </a:rPr>
              <a:t>r1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4(r4)		</a:t>
            </a:r>
            <a:r>
              <a:rPr lang="en-US" altLang="en-US" sz="2400" b="1" dirty="0" err="1" smtClean="0">
                <a:latin typeface="Arial" panose="02070309020205020404" pitchFamily="49" charset="0"/>
              </a:rPr>
              <a:t>lw</a:t>
            </a:r>
            <a:r>
              <a:rPr lang="en-US" altLang="en-US" sz="2400" b="1" dirty="0" smtClean="0">
                <a:latin typeface="Arial" panose="02070309020205020404" pitchFamily="49" charset="0"/>
              </a:rPr>
              <a:t>  </a:t>
            </a:r>
            <a:r>
              <a:rPr lang="en-US" altLang="en-US" sz="2400" b="1" dirty="0" smtClean="0">
                <a:solidFill>
                  <a:srgbClr val="0FEFEA"/>
                </a:solidFill>
                <a:latin typeface="Arial" panose="02070309020205020404" pitchFamily="49" charset="0"/>
              </a:rPr>
              <a:t>p23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4(p22)</a:t>
            </a:r>
            <a:br>
              <a:rPr lang="en-US" altLang="en-US" sz="2400" b="1" dirty="0" smtClean="0">
                <a:latin typeface="Courier New" panose="02070309020205020404" pitchFamily="49" charset="0"/>
              </a:rPr>
            </a:br>
            <a:r>
              <a:rPr lang="en-US" altLang="en-US" sz="2400" b="1" dirty="0" smtClean="0">
                <a:latin typeface="Arial" panose="02070309020205020404" pitchFamily="49" charset="0"/>
              </a:rPr>
              <a:t>	add r5, </a:t>
            </a:r>
            <a:r>
              <a:rPr lang="en-US" altLang="en-US" sz="2400" b="1" dirty="0" smtClean="0">
                <a:solidFill>
                  <a:srgbClr val="0FEFEA"/>
                </a:solidFill>
                <a:latin typeface="Arial" panose="02070309020205020404" pitchFamily="49" charset="0"/>
              </a:rPr>
              <a:t>r1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r2		add p12, </a:t>
            </a:r>
            <a:r>
              <a:rPr lang="en-US" altLang="en-US" sz="2400" b="1" dirty="0" smtClean="0">
                <a:solidFill>
                  <a:srgbClr val="0FEFEA"/>
                </a:solidFill>
                <a:latin typeface="Arial" panose="02070309020205020404" pitchFamily="49" charset="0"/>
              </a:rPr>
              <a:t>p23</a:t>
            </a:r>
            <a:r>
              <a:rPr lang="en-US" altLang="en-US" sz="2400" b="1" dirty="0" smtClean="0">
                <a:latin typeface="Arial" panose="02070309020205020404" pitchFamily="49" charset="0"/>
              </a:rPr>
              <a:t>, p4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Arial"/>
              </a:rPr>
              <a:t>	</a:t>
            </a:r>
            <a:r>
              <a:rPr lang="en-US" altLang="en-US" sz="2400" dirty="0" smtClean="0">
                <a:latin typeface="Arial"/>
              </a:rPr>
              <a:t>Imagine doing this transformation in a single cycle!</a:t>
            </a:r>
          </a:p>
          <a:p>
            <a:pPr eaLnBrk="1" hangingPunct="1">
              <a:lnSpc>
                <a:spcPct val="8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400" dirty="0" smtClean="0">
                <a:latin typeface="Arial"/>
              </a:rPr>
              <a:t>Result buses: Need to complete multiple instructions/cycle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 smtClean="0">
                <a:latin typeface="Arial"/>
              </a:rPr>
              <a:t>So, need </a:t>
            </a:r>
            <a:r>
              <a:rPr lang="en-US" altLang="en-US" sz="2000" b="1" dirty="0" smtClean="0">
                <a:latin typeface="Arial"/>
              </a:rPr>
              <a:t>multiple buses</a:t>
            </a:r>
            <a:r>
              <a:rPr lang="en-US" altLang="en-US" sz="2000" dirty="0" smtClean="0">
                <a:latin typeface="Arial"/>
              </a:rPr>
              <a:t> with associated matching logic at every reservation station.</a:t>
            </a:r>
          </a:p>
          <a:p>
            <a:pPr lvl="1" eaLnBrk="1" hangingPunct="1">
              <a:lnSpc>
                <a:spcPct val="85000"/>
              </a:lnSpc>
              <a:spcBef>
                <a:spcPct val="25000"/>
              </a:spcBef>
            </a:pPr>
            <a:r>
              <a:rPr lang="en-US" altLang="en-US" sz="2000" dirty="0" smtClean="0">
                <a:latin typeface="Arial"/>
              </a:rPr>
              <a:t>Or, need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/>
              </a:rPr>
              <a:t>multiple forwarding paths</a:t>
            </a:r>
            <a:r>
              <a:rPr lang="en-US" altLang="en-US" sz="2000" dirty="0" smtClean="0">
                <a:latin typeface="Arial"/>
              </a:rPr>
              <a:t>			</a:t>
            </a:r>
            <a:endParaRPr lang="en-US" altLang="zh-CN" sz="2000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33543" cy="836613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/>
              </a:rPr>
              <a:t>Dynamically Scheduled Superscalar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496300" cy="5113337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latin typeface="Arial" panose="030F0702030302020204" pitchFamily="66" charset="0"/>
              </a:rPr>
              <a:t>Potentially </a:t>
            </a:r>
            <a:r>
              <a:rPr lang="en-US" altLang="zh-CN" sz="2800" smtClean="0">
                <a:solidFill>
                  <a:srgbClr val="3333FF"/>
                </a:solidFill>
                <a:latin typeface="Arial" panose="030F0702030302020204" pitchFamily="66" charset="0"/>
              </a:rPr>
              <a:t>overcome the issue restrictions</a:t>
            </a:r>
            <a:r>
              <a:rPr lang="en-US" altLang="zh-CN" sz="2800" smtClean="0">
                <a:latin typeface="Arial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Two different approaches</a:t>
            </a:r>
            <a:r>
              <a:rPr lang="en-US" altLang="zh-CN" sz="2800" smtClean="0">
                <a:latin typeface="Arial" panose="030F0702030302020204" pitchFamily="66" charset="0"/>
              </a:rPr>
              <a:t> to issue multiple instructions per clock: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  <a:latin typeface="Arial" panose="030F0702030302020204" pitchFamily="66" charset="0"/>
              </a:rPr>
              <a:t>Pipeline:</a:t>
            </a:r>
            <a:r>
              <a:rPr lang="en-US" altLang="zh-CN" sz="2400" smtClean="0">
                <a:latin typeface="Arial" panose="030F0702030302020204" pitchFamily="66" charset="0"/>
              </a:rPr>
              <a:t> Run this step in half a clock cycle, so that two instructions can be processed in one clock cycle.</a:t>
            </a:r>
          </a:p>
          <a:p>
            <a:pPr lvl="1" eaLnBrk="1" hangingPunct="1"/>
            <a:r>
              <a:rPr lang="en-US" altLang="zh-CN" sz="2400" smtClean="0">
                <a:solidFill>
                  <a:srgbClr val="FF0000"/>
                </a:solidFill>
                <a:latin typeface="Arial" panose="030F0702030302020204" pitchFamily="66" charset="0"/>
              </a:rPr>
              <a:t>Widen issue logic:</a:t>
            </a:r>
            <a:r>
              <a:rPr lang="en-US" altLang="zh-CN" sz="2400" smtClean="0">
                <a:latin typeface="Arial" panose="030F0702030302020204" pitchFamily="66" charset="0"/>
              </a:rPr>
              <a:t> Build the logic necessary to handle two instructions at once, including any possible dependences between the instructions.</a:t>
            </a:r>
          </a:p>
          <a:p>
            <a:pPr lvl="1" eaLnBrk="1" hangingPunct="1"/>
            <a:r>
              <a:rPr lang="en-US" altLang="zh-CN" sz="2400" smtClean="0">
                <a:solidFill>
                  <a:srgbClr val="3333FF"/>
                </a:solidFill>
                <a:latin typeface="Arial" panose="030F0702030302020204" pitchFamily="66" charset="0"/>
              </a:rPr>
              <a:t>Both:</a:t>
            </a:r>
            <a:r>
              <a:rPr lang="en-US" altLang="zh-CN" sz="2400" smtClean="0">
                <a:latin typeface="Arial" panose="030F0702030302020204" pitchFamily="66" charset="0"/>
              </a:rPr>
              <a:t> Modern superscalar processors often include both pipeline and widen the issue logic.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79388" y="1412875"/>
            <a:ext cx="4679950" cy="223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Arial"/>
              </a:rPr>
              <a:t>Loop:   L.D    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Arial"/>
              </a:rPr>
              <a:t>		  ADD.D 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Arial"/>
              </a:rPr>
              <a:t>		  S.D       F4,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Arial"/>
              </a:rPr>
              <a:t>		  DADDIU  R1, R1, #-8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Arial"/>
              </a:rPr>
              <a:t>		  BNE      R1,R2, Loop 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16463" y="260350"/>
            <a:ext cx="4176712" cy="61928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Arial"/>
              </a:rPr>
              <a:t>Assumptions:</a:t>
            </a:r>
          </a:p>
          <a:p>
            <a:pPr eaLnBrk="1" hangingPunct="1"/>
            <a:r>
              <a:rPr lang="en-US" altLang="zh-CN" sz="2400" smtClean="0">
                <a:latin typeface="Arial"/>
              </a:rPr>
              <a:t>1 FP and 1 integer operation  per CC. even if they are dependent.</a:t>
            </a:r>
          </a:p>
          <a:p>
            <a:pPr eaLnBrk="1" hangingPunct="1"/>
            <a:r>
              <a:rPr lang="en-US" altLang="zh-CN" sz="2400" smtClean="0">
                <a:latin typeface="Arial"/>
              </a:rPr>
              <a:t>One interger function unit for ALU and address calculations</a:t>
            </a:r>
          </a:p>
          <a:p>
            <a:pPr eaLnBrk="1" hangingPunct="1"/>
            <a:r>
              <a:rPr lang="en-US" altLang="zh-CN" sz="2400" smtClean="0">
                <a:latin typeface="Arial"/>
              </a:rPr>
              <a:t>Separate function unit for evaluating branch condition  </a:t>
            </a:r>
          </a:p>
          <a:p>
            <a:pPr eaLnBrk="1" hangingPunct="1"/>
            <a:r>
              <a:rPr lang="en-US" altLang="zh-CN" sz="2400" smtClean="0">
                <a:solidFill>
                  <a:srgbClr val="3333FF"/>
                </a:solidFill>
                <a:latin typeface="Arial"/>
              </a:rPr>
              <a:t>Single issue</a:t>
            </a:r>
            <a:r>
              <a:rPr lang="en-US" altLang="zh-CN" sz="2400" smtClean="0">
                <a:latin typeface="Arial"/>
              </a:rPr>
              <a:t> for branches, but perfect prediction.</a:t>
            </a:r>
          </a:p>
          <a:p>
            <a:pPr eaLnBrk="1" hangingPunct="1"/>
            <a:r>
              <a:rPr lang="en-US" altLang="zh-CN" sz="2400" smtClean="0">
                <a:solidFill>
                  <a:srgbClr val="3333FF"/>
                </a:solidFill>
                <a:latin typeface="Arial"/>
              </a:rPr>
              <a:t>No speculation</a:t>
            </a:r>
            <a:r>
              <a:rPr lang="en-US" altLang="zh-CN" sz="2400" smtClean="0">
                <a:latin typeface="Arial"/>
              </a:rPr>
              <a:t>: all instr. following a branch are delay until branch resolved.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55650" y="3860800"/>
            <a:ext cx="3411538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20603050405020304" pitchFamily="18" charset="0"/>
              </a:rPr>
              <a:t>Function Latency: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solidFill>
                  <a:srgbClr val="FF3300"/>
                </a:solidFill>
                <a:latin typeface="Arial" panose="02020603050405020304" pitchFamily="18" charset="0"/>
              </a:rPr>
              <a:t> </a:t>
            </a:r>
            <a:r>
              <a:rPr lang="en-US" altLang="zh-CN" sz="2400">
                <a:latin typeface="Arial" panose="02020603050405020304" pitchFamily="18" charset="0"/>
              </a:rPr>
              <a:t>1 cycle for integer ALU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latin typeface="Arial" panose="02020603050405020304" pitchFamily="18" charset="0"/>
              </a:rPr>
              <a:t> 2 cycles for load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>
                <a:latin typeface="Arial" panose="02020603050405020304" pitchFamily="18" charset="0"/>
              </a:rPr>
              <a:t> 3 cycles for FP add.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0"/>
            <a:ext cx="7766050" cy="10001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/>
              </a:rPr>
              <a:t>Operation on a dual-issue version of </a:t>
            </a:r>
            <a:r>
              <a:rPr lang="en-US" altLang="zh-CN" sz="2800" dirty="0" err="1" smtClean="0">
                <a:latin typeface="Arial"/>
              </a:rPr>
              <a:t>Tomasulo</a:t>
            </a:r>
            <a:r>
              <a:rPr lang="en-US" altLang="zh-CN" sz="2800" dirty="0" smtClean="0">
                <a:latin typeface="Arial"/>
              </a:rPr>
              <a:t> pipeline </a:t>
            </a:r>
            <a:endParaRPr lang="en-US" altLang="zh-CN" sz="2400" dirty="0" smtClean="0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323850" y="1196975"/>
          <a:ext cx="8569325" cy="537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文档" r:id="rId4" imgW="8247888" imgH="5725668" progId="Word.Document.8">
                  <p:embed/>
                </p:oleObj>
              </mc:Choice>
              <mc:Fallback>
                <p:oleObj name="文档" r:id="rId4" imgW="8247888" imgH="5725668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96975"/>
                        <a:ext cx="8569325" cy="537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80063" y="2205038"/>
            <a:ext cx="2736850" cy="792162"/>
            <a:chOff x="3515" y="1389"/>
            <a:chExt cx="1724" cy="499"/>
          </a:xfrm>
        </p:grpSpPr>
        <p:sp>
          <p:nvSpPr>
            <p:cNvPr id="47131" name="Oval 5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2" name="Oval 6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3" name="Line 7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80063" y="3357563"/>
            <a:ext cx="2736850" cy="792162"/>
            <a:chOff x="3515" y="1389"/>
            <a:chExt cx="1724" cy="499"/>
          </a:xfrm>
        </p:grpSpPr>
        <p:sp>
          <p:nvSpPr>
            <p:cNvPr id="47128" name="Oval 9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9" name="Oval 10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0" name="Line 11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867400" y="3017838"/>
            <a:ext cx="2924175" cy="627062"/>
            <a:chOff x="3696" y="1901"/>
            <a:chExt cx="1842" cy="395"/>
          </a:xfrm>
        </p:grpSpPr>
        <p:sp>
          <p:nvSpPr>
            <p:cNvPr id="47126" name="Freeform 13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Text Box 14"/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940425" y="3789363"/>
            <a:ext cx="2603500" cy="627062"/>
            <a:chOff x="3696" y="1901"/>
            <a:chExt cx="1640" cy="395"/>
          </a:xfrm>
        </p:grpSpPr>
        <p:sp>
          <p:nvSpPr>
            <p:cNvPr id="47124" name="Freeform 16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Text Box 17"/>
            <p:cNvSpPr txBox="1">
              <a:spLocks noChangeArrowheads="1"/>
            </p:cNvSpPr>
            <p:nvPr/>
          </p:nvSpPr>
          <p:spPr bwMode="auto">
            <a:xfrm>
              <a:off x="4001" y="1901"/>
              <a:ext cx="1335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20603050405020304" pitchFamily="18" charset="0"/>
                </a:rPr>
                <a:t>No speculation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580063" y="4149725"/>
            <a:ext cx="2736850" cy="792163"/>
            <a:chOff x="3515" y="1389"/>
            <a:chExt cx="1724" cy="499"/>
          </a:xfrm>
        </p:grpSpPr>
        <p:sp>
          <p:nvSpPr>
            <p:cNvPr id="47121" name="Oval 19"/>
            <p:cNvSpPr>
              <a:spLocks noChangeArrowheads="1"/>
            </p:cNvSpPr>
            <p:nvPr/>
          </p:nvSpPr>
          <p:spPr bwMode="auto">
            <a:xfrm>
              <a:off x="4967" y="1389"/>
              <a:ext cx="272" cy="226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2" name="Oval 20"/>
            <p:cNvSpPr>
              <a:spLocks noChangeArrowheads="1"/>
            </p:cNvSpPr>
            <p:nvPr/>
          </p:nvSpPr>
          <p:spPr bwMode="auto">
            <a:xfrm>
              <a:off x="3515" y="1661"/>
              <a:ext cx="272" cy="227"/>
            </a:xfrm>
            <a:prstGeom prst="ellipse">
              <a:avLst/>
            </a:prstGeom>
            <a:noFill/>
            <a:ln w="12700" cap="sq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en-US" altLang="zh-CN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23" name="Line 21"/>
            <p:cNvSpPr>
              <a:spLocks noChangeShapeType="1"/>
            </p:cNvSpPr>
            <p:nvPr/>
          </p:nvSpPr>
          <p:spPr bwMode="auto">
            <a:xfrm flipH="1">
              <a:off x="3787" y="1525"/>
              <a:ext cx="1180" cy="227"/>
            </a:xfrm>
            <a:prstGeom prst="line">
              <a:avLst/>
            </a:prstGeom>
            <a:noFill/>
            <a:ln w="12700" cap="sq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5867400" y="4437063"/>
            <a:ext cx="2924175" cy="771525"/>
            <a:chOff x="3696" y="2795"/>
            <a:chExt cx="1842" cy="486"/>
          </a:xfrm>
        </p:grpSpPr>
        <p:sp>
          <p:nvSpPr>
            <p:cNvPr id="47119" name="Freeform 23"/>
            <p:cNvSpPr>
              <a:spLocks/>
            </p:cNvSpPr>
            <p:nvPr/>
          </p:nvSpPr>
          <p:spPr bwMode="auto">
            <a:xfrm>
              <a:off x="3696" y="2795"/>
              <a:ext cx="318" cy="486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1794 h 317"/>
                <a:gd name="T4" fmla="*/ 0 w 136"/>
                <a:gd name="T5" fmla="*/ 6309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Text Box 24"/>
            <p:cNvSpPr txBox="1">
              <a:spLocks noChangeArrowheads="1"/>
            </p:cNvSpPr>
            <p:nvPr/>
          </p:nvSpPr>
          <p:spPr bwMode="auto">
            <a:xfrm>
              <a:off x="4001" y="2886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20603050405020304" pitchFamily="18" charset="0"/>
                </a:rPr>
                <a:t>Structure hazard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5867400" y="5084763"/>
            <a:ext cx="2924175" cy="627062"/>
            <a:chOff x="3696" y="1901"/>
            <a:chExt cx="1842" cy="395"/>
          </a:xfrm>
        </p:grpSpPr>
        <p:sp>
          <p:nvSpPr>
            <p:cNvPr id="47117" name="Freeform 26"/>
            <p:cNvSpPr>
              <a:spLocks/>
            </p:cNvSpPr>
            <p:nvPr/>
          </p:nvSpPr>
          <p:spPr bwMode="auto">
            <a:xfrm>
              <a:off x="3696" y="1979"/>
              <a:ext cx="318" cy="317"/>
            </a:xfrm>
            <a:custGeom>
              <a:avLst/>
              <a:gdLst>
                <a:gd name="T0" fmla="*/ 0 w 136"/>
                <a:gd name="T1" fmla="*/ 0 h 317"/>
                <a:gd name="T2" fmla="*/ 52016 w 136"/>
                <a:gd name="T3" fmla="*/ 90 h 317"/>
                <a:gd name="T4" fmla="*/ 0 w 136"/>
                <a:gd name="T5" fmla="*/ 317 h 317"/>
                <a:gd name="T6" fmla="*/ 0 60000 65536"/>
                <a:gd name="T7" fmla="*/ 0 60000 65536"/>
                <a:gd name="T8" fmla="*/ 0 60000 65536"/>
                <a:gd name="T9" fmla="*/ 0 w 136"/>
                <a:gd name="T10" fmla="*/ 0 h 317"/>
                <a:gd name="T11" fmla="*/ 136 w 136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6" h="317">
                  <a:moveTo>
                    <a:pt x="0" y="0"/>
                  </a:moveTo>
                  <a:cubicBezTo>
                    <a:pt x="68" y="18"/>
                    <a:pt x="136" y="37"/>
                    <a:pt x="136" y="90"/>
                  </a:cubicBezTo>
                  <a:cubicBezTo>
                    <a:pt x="136" y="143"/>
                    <a:pt x="23" y="279"/>
                    <a:pt x="0" y="317"/>
                  </a:cubicBezTo>
                </a:path>
              </a:pathLst>
            </a:custGeom>
            <a:noFill/>
            <a:ln w="25400" cap="sq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Text Box 27"/>
            <p:cNvSpPr txBox="1">
              <a:spLocks noChangeArrowheads="1"/>
            </p:cNvSpPr>
            <p:nvPr/>
          </p:nvSpPr>
          <p:spPr bwMode="auto">
            <a:xfrm>
              <a:off x="4001" y="1901"/>
              <a:ext cx="1537" cy="296"/>
            </a:xfrm>
            <a:prstGeom prst="rect">
              <a:avLst/>
            </a:prstGeom>
            <a:noFill/>
            <a:ln w="12700" cap="sq" algn="ctr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Arial" panose="02020603050405020304" pitchFamily="18" charset="0"/>
                </a:rPr>
                <a:t>Structure hazard</a:t>
              </a:r>
            </a:p>
          </p:txBody>
        </p:sp>
      </p:grp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059113" y="6092825"/>
            <a:ext cx="4725987" cy="457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Arial" panose="02020603050405020304" pitchFamily="18" charset="0"/>
              </a:rPr>
              <a:t>Integer function unit  </a:t>
            </a:r>
            <a:r>
              <a:rPr lang="en-US" altLang="zh-CN" sz="2400">
                <a:solidFill>
                  <a:srgbClr val="FF3300"/>
                </a:solidFill>
                <a:latin typeface="Arial" panose="02020603050405020304" pitchFamily="18" charset="0"/>
                <a:sym typeface="Wingdings" panose="05000000000000000000" pitchFamily="2" charset="2"/>
              </a:rPr>
              <a:t>bottleneck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293268" y="499410"/>
            <a:ext cx="5148263" cy="70167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One memory unit, one </a:t>
            </a:r>
            <a:r>
              <a:rPr lang="en-US" altLang="zh-CN" sz="2000" dirty="0" err="1">
                <a:solidFill>
                  <a:srgbClr val="FF3300"/>
                </a:solidFill>
                <a:latin typeface="Arial" panose="020B0604020202020204" pitchFamily="34" charset="0"/>
              </a:rPr>
              <a:t>interger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</a:rPr>
              <a:t> pipeline, one FP adder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80" grpId="0" animBg="1"/>
      <p:bldP spid="100380" grpId="1" animBg="1"/>
      <p:bldP spid="1003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8208"/>
            <a:ext cx="7945438" cy="979488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/>
              </a:rPr>
              <a:t>Separate FU for ALU op and Address Calculation</a:t>
            </a:r>
          </a:p>
        </p:txBody>
      </p:sp>
      <p:graphicFrame>
        <p:nvGraphicFramePr>
          <p:cNvPr id="4915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49730"/>
              </p:ext>
            </p:extLst>
          </p:nvPr>
        </p:nvGraphicFramePr>
        <p:xfrm>
          <a:off x="404901" y="987696"/>
          <a:ext cx="8458200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文档" r:id="rId4" imgW="8006117" imgH="5777780" progId="Word.Document.8">
                  <p:embed/>
                </p:oleObj>
              </mc:Choice>
              <mc:Fallback>
                <p:oleObj name="文档" r:id="rId4" imgW="8006117" imgH="57777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01" y="987696"/>
                        <a:ext cx="8458200" cy="610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3492500" y="6308725"/>
            <a:ext cx="5743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5" name="Freeform 9"/>
          <p:cNvSpPr>
            <a:spLocks/>
          </p:cNvSpPr>
          <p:nvPr/>
        </p:nvSpPr>
        <p:spPr bwMode="auto">
          <a:xfrm>
            <a:off x="5940425" y="3789363"/>
            <a:ext cx="576263" cy="503237"/>
          </a:xfrm>
          <a:custGeom>
            <a:avLst/>
            <a:gdLst>
              <a:gd name="T0" fmla="*/ 0 w 363"/>
              <a:gd name="T1" fmla="*/ 0 h 317"/>
              <a:gd name="T2" fmla="*/ 2147483646 w 363"/>
              <a:gd name="T3" fmla="*/ 2147483646 h 317"/>
              <a:gd name="T4" fmla="*/ 0 w 363"/>
              <a:gd name="T5" fmla="*/ 2147483646 h 317"/>
              <a:gd name="T6" fmla="*/ 0 60000 65536"/>
              <a:gd name="T7" fmla="*/ 0 60000 65536"/>
              <a:gd name="T8" fmla="*/ 0 60000 65536"/>
              <a:gd name="T9" fmla="*/ 0 w 363"/>
              <a:gd name="T10" fmla="*/ 0 h 317"/>
              <a:gd name="T11" fmla="*/ 363 w 363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317">
                <a:moveTo>
                  <a:pt x="0" y="0"/>
                </a:moveTo>
                <a:cubicBezTo>
                  <a:pt x="181" y="64"/>
                  <a:pt x="363" y="128"/>
                  <a:pt x="363" y="181"/>
                </a:cubicBezTo>
                <a:cubicBezTo>
                  <a:pt x="363" y="234"/>
                  <a:pt x="60" y="294"/>
                  <a:pt x="0" y="31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5040203" y="620688"/>
            <a:ext cx="4124325" cy="3324225"/>
            <a:chOff x="5019675" y="320675"/>
            <a:chExt cx="4124325" cy="3324225"/>
          </a:xfrm>
        </p:grpSpPr>
        <p:grpSp>
          <p:nvGrpSpPr>
            <p:cNvPr id="2" name="Group 4"/>
            <p:cNvGrpSpPr>
              <a:grpSpLocks/>
            </p:cNvGrpSpPr>
            <p:nvPr/>
          </p:nvGrpSpPr>
          <p:grpSpPr bwMode="auto">
            <a:xfrm>
              <a:off x="7885113" y="1844675"/>
              <a:ext cx="358775" cy="1800225"/>
              <a:chOff x="4967" y="1162"/>
              <a:chExt cx="226" cy="1134"/>
            </a:xfrm>
          </p:grpSpPr>
          <p:sp>
            <p:nvSpPr>
              <p:cNvPr id="49160" name="Oval 5"/>
              <p:cNvSpPr>
                <a:spLocks noChangeArrowheads="1"/>
              </p:cNvSpPr>
              <p:nvPr/>
            </p:nvSpPr>
            <p:spPr bwMode="auto">
              <a:xfrm>
                <a:off x="4967" y="1162"/>
                <a:ext cx="226" cy="272"/>
              </a:xfrm>
              <a:prstGeom prst="ellipse">
                <a:avLst/>
              </a:prstGeom>
              <a:noFill/>
              <a:ln w="12700" cap="sq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20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9161" name="Oval 6"/>
              <p:cNvSpPr>
                <a:spLocks noChangeArrowheads="1"/>
              </p:cNvSpPr>
              <p:nvPr/>
            </p:nvSpPr>
            <p:spPr bwMode="auto">
              <a:xfrm>
                <a:off x="4967" y="2024"/>
                <a:ext cx="226" cy="272"/>
              </a:xfrm>
              <a:prstGeom prst="ellipse">
                <a:avLst/>
              </a:prstGeom>
              <a:noFill/>
              <a:ln w="12700" cap="sq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36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None/>
                </a:pPr>
                <a:endParaRPr lang="en-US" altLang="zh-CN" sz="2000">
                  <a:solidFill>
                    <a:srgbClr val="FF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9158" name="Text Box 8"/>
            <p:cNvSpPr txBox="1">
              <a:spLocks noChangeArrowheads="1"/>
            </p:cNvSpPr>
            <p:nvPr/>
          </p:nvSpPr>
          <p:spPr bwMode="auto">
            <a:xfrm>
              <a:off x="5019675" y="320675"/>
              <a:ext cx="4124325" cy="457200"/>
            </a:xfrm>
            <a:prstGeom prst="rect">
              <a:avLst/>
            </a:prstGeom>
            <a:ln/>
            <a:ex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FF"/>
                  </a:solidFill>
                  <a:latin typeface="Arial" panose="02020603050405020304" pitchFamily="18" charset="0"/>
                </a:rPr>
                <a:t>A second CDB is needed !</a:t>
              </a:r>
            </a:p>
          </p:txBody>
        </p:sp>
        <p:sp>
          <p:nvSpPr>
            <p:cNvPr id="4" name="任意多边形 3"/>
            <p:cNvSpPr/>
            <p:nvPr/>
          </p:nvSpPr>
          <p:spPr bwMode="auto">
            <a:xfrm>
              <a:off x="8315661" y="785308"/>
              <a:ext cx="395407" cy="1215614"/>
            </a:xfrm>
            <a:custGeom>
              <a:avLst/>
              <a:gdLst>
                <a:gd name="connsiteX0" fmla="*/ 387275 w 395407"/>
                <a:gd name="connsiteY0" fmla="*/ 0 h 1215614"/>
                <a:gd name="connsiteX1" fmla="*/ 344245 w 395407"/>
                <a:gd name="connsiteY1" fmla="*/ 774551 h 1215614"/>
                <a:gd name="connsiteX2" fmla="*/ 0 w 395407"/>
                <a:gd name="connsiteY2" fmla="*/ 1215614 h 121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5407" h="1215614">
                  <a:moveTo>
                    <a:pt x="387275" y="0"/>
                  </a:moveTo>
                  <a:cubicBezTo>
                    <a:pt x="398033" y="285974"/>
                    <a:pt x="408791" y="571949"/>
                    <a:pt x="344245" y="774551"/>
                  </a:cubicBezTo>
                  <a:cubicBezTo>
                    <a:pt x="279699" y="977153"/>
                    <a:pt x="139849" y="1096383"/>
                    <a:pt x="0" y="1215614"/>
                  </a:cubicBezTo>
                </a:path>
              </a:pathLst>
            </a:cu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5" name="任意多边形 4"/>
            <p:cNvSpPr/>
            <p:nvPr/>
          </p:nvSpPr>
          <p:spPr bwMode="auto">
            <a:xfrm>
              <a:off x="8261873" y="796066"/>
              <a:ext cx="601228" cy="2614108"/>
            </a:xfrm>
            <a:custGeom>
              <a:avLst/>
              <a:gdLst>
                <a:gd name="connsiteX0" fmla="*/ 473336 w 601228"/>
                <a:gd name="connsiteY0" fmla="*/ 0 h 2614108"/>
                <a:gd name="connsiteX1" fmla="*/ 591671 w 601228"/>
                <a:gd name="connsiteY1" fmla="*/ 989703 h 2614108"/>
                <a:gd name="connsiteX2" fmla="*/ 527125 w 601228"/>
                <a:gd name="connsiteY2" fmla="*/ 1828800 h 2614108"/>
                <a:gd name="connsiteX3" fmla="*/ 0 w 601228"/>
                <a:gd name="connsiteY3" fmla="*/ 2614108 h 261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228" h="2614108">
                  <a:moveTo>
                    <a:pt x="473336" y="0"/>
                  </a:moveTo>
                  <a:cubicBezTo>
                    <a:pt x="528021" y="342451"/>
                    <a:pt x="582706" y="684903"/>
                    <a:pt x="591671" y="989703"/>
                  </a:cubicBezTo>
                  <a:cubicBezTo>
                    <a:pt x="600636" y="1294503"/>
                    <a:pt x="625737" y="1558066"/>
                    <a:pt x="527125" y="1828800"/>
                  </a:cubicBezTo>
                  <a:cubicBezTo>
                    <a:pt x="428513" y="2099534"/>
                    <a:pt x="0" y="2614108"/>
                    <a:pt x="0" y="2614108"/>
                  </a:cubicBezTo>
                </a:path>
              </a:pathLst>
            </a:cu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118" y="188640"/>
            <a:ext cx="7613923" cy="6477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/>
              </a:rPr>
              <a:t>Multiple Issue with Speculation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21713" cy="46831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 panose="030F0702030302020204" pitchFamily="66" charset="0"/>
              </a:rPr>
              <a:t>A speculative processor can be extended to multiple issue.</a:t>
            </a:r>
          </a:p>
          <a:p>
            <a:pPr eaLnBrk="1" hangingPunct="1"/>
            <a:r>
              <a:rPr lang="en-US" altLang="zh-CN" sz="2800" dirty="0" smtClean="0">
                <a:latin typeface="Arial" panose="030F0702030302020204" pitchFamily="66" charset="0"/>
              </a:rPr>
              <a:t>Need to handle </a:t>
            </a:r>
            <a:r>
              <a:rPr lang="en-US" altLang="zh-CN" sz="2800" dirty="0" smtClean="0">
                <a:solidFill>
                  <a:srgbClr val="0000FF"/>
                </a:solidFill>
                <a:latin typeface="Arial" panose="030F0702030302020204" pitchFamily="66" charset="0"/>
              </a:rPr>
              <a:t>multiple instruction commits per clock cycle</a:t>
            </a:r>
            <a:r>
              <a:rPr lang="en-US" altLang="zh-CN" sz="2800" dirty="0" smtClean="0">
                <a:latin typeface="Arial" panose="030F0702030302020204" pitchFamily="66" charset="0"/>
              </a:rPr>
              <a:t>.</a:t>
            </a:r>
          </a:p>
          <a:p>
            <a:pPr eaLnBrk="1" hangingPunct="1"/>
            <a:r>
              <a:rPr lang="en-US" altLang="zh-CN" sz="2800" dirty="0" smtClean="0">
                <a:latin typeface="Arial" panose="030F0702030302020204" pitchFamily="66" charset="0"/>
              </a:rPr>
              <a:t>Example:</a:t>
            </a:r>
            <a:r>
              <a:rPr lang="en-US" altLang="zh-CN" dirty="0" smtClean="0">
                <a:latin typeface="Arial" panose="030F0702030302020204" pitchFamily="66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US" altLang="zh-CN" dirty="0" smtClean="0">
                <a:latin typeface="Arial" panose="030F0702030302020204" pitchFamily="66" charset="0"/>
              </a:rPr>
              <a:t>Loop:  LD	R2, 0(R1)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Arial" panose="030F0702030302020204" pitchFamily="66" charset="0"/>
              </a:rPr>
              <a:t>ADDI     R2, R2, #1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Arial" panose="030F0702030302020204" pitchFamily="66" charset="0"/>
              </a:rPr>
              <a:t>SD    	R2, 0(R1)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Arial" panose="030F0702030302020204" pitchFamily="66" charset="0"/>
              </a:rPr>
              <a:t>ADDI	R1, R1, #4</a:t>
            </a:r>
          </a:p>
          <a:p>
            <a:pPr lvl="4" eaLnBrk="1" hangingPunct="1">
              <a:buFontTx/>
              <a:buNone/>
            </a:pPr>
            <a:r>
              <a:rPr lang="en-US" altLang="zh-CN" sz="2400" dirty="0" smtClean="0">
                <a:latin typeface="Arial" panose="030F0702030302020204" pitchFamily="66" charset="0"/>
              </a:rPr>
              <a:t>BNE	R2, R3, Loop</a:t>
            </a:r>
            <a:r>
              <a:rPr lang="en-US" altLang="zh-CN" dirty="0" smtClean="0">
                <a:latin typeface="Arial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60350"/>
            <a:ext cx="8001000" cy="936625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latin typeface="Arial"/>
              </a:rPr>
              <a:t>Review </a:t>
            </a:r>
            <a:br>
              <a:rPr lang="en-US" altLang="zh-CN" sz="4000" smtClean="0"/>
            </a:br>
            <a:r>
              <a:rPr lang="en-US" altLang="zh-CN" sz="4000" smtClean="0">
                <a:latin typeface="Arial"/>
              </a:rPr>
              <a:t> – </a:t>
            </a:r>
            <a:r>
              <a:rPr lang="en-US" altLang="zh-CN" sz="3200" smtClean="0">
                <a:latin typeface="Arial"/>
              </a:rPr>
              <a:t>explore ILP via Hardware approaches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84784"/>
            <a:ext cx="8208912" cy="4795837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/>
              </a:rPr>
              <a:t>Basic 5-stage pipeline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Extended to pipeline supporting FP operations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Scoreboard </a:t>
            </a:r>
          </a:p>
          <a:p>
            <a:pPr eaLnBrk="1" hangingPunct="1"/>
            <a:r>
              <a:rPr lang="en-US" altLang="zh-CN" sz="2800" dirty="0" err="1" smtClean="0">
                <a:latin typeface="Arial"/>
              </a:rPr>
              <a:t>Tomasulo</a:t>
            </a:r>
            <a:r>
              <a:rPr lang="en-US" altLang="zh-CN" sz="2800" dirty="0" smtClean="0">
                <a:latin typeface="Arial"/>
              </a:rPr>
              <a:t> Algorithm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Branch predictor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Hardware-based Speculation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Explicit register renaming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Assumptions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Arial"/>
              </a:rPr>
              <a:t>Separate</a:t>
            </a:r>
            <a:r>
              <a:rPr lang="en-US" altLang="zh-CN" dirty="0" smtClean="0">
                <a:latin typeface="Arial"/>
              </a:rPr>
              <a:t> integer function units for</a:t>
            </a:r>
          </a:p>
          <a:p>
            <a:pPr lvl="1" eaLnBrk="1" hangingPunct="1"/>
            <a:r>
              <a:rPr lang="en-US" altLang="zh-CN" dirty="0" smtClean="0">
                <a:latin typeface="Arial"/>
              </a:rPr>
              <a:t>Effective address calculation</a:t>
            </a:r>
          </a:p>
          <a:p>
            <a:pPr lvl="1" eaLnBrk="1" hangingPunct="1"/>
            <a:r>
              <a:rPr lang="en-US" altLang="zh-CN" dirty="0" smtClean="0">
                <a:latin typeface="Arial"/>
              </a:rPr>
              <a:t>ALU operations</a:t>
            </a:r>
          </a:p>
          <a:p>
            <a:pPr lvl="1" eaLnBrk="1" hangingPunct="1"/>
            <a:r>
              <a:rPr lang="en-US" altLang="zh-CN" dirty="0" smtClean="0">
                <a:latin typeface="Arial"/>
              </a:rPr>
              <a:t>Branch condition evaluation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7475"/>
            <a:ext cx="7884368" cy="719138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/>
              </a:rPr>
              <a:t>Dual-issue </a:t>
            </a:r>
            <a:r>
              <a:rPr lang="en-US" altLang="zh-CN" sz="3600" dirty="0" smtClean="0">
                <a:solidFill>
                  <a:srgbClr val="0000FF"/>
                </a:solidFill>
                <a:latin typeface="Arial"/>
              </a:rPr>
              <a:t>without</a:t>
            </a:r>
            <a:r>
              <a:rPr lang="en-US" altLang="zh-CN" sz="3600" dirty="0" smtClean="0">
                <a:latin typeface="Arial"/>
              </a:rPr>
              <a:t> speculation</a:t>
            </a:r>
            <a:r>
              <a:rPr lang="en-US" altLang="zh-CN" sz="2800" dirty="0" smtClean="0">
                <a:latin typeface="Arial"/>
              </a:rPr>
              <a:t> </a:t>
            </a:r>
            <a:endParaRPr lang="en-US" altLang="zh-CN" sz="2000" dirty="0" smtClean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49250" y="981075"/>
          <a:ext cx="8794750" cy="547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9" name="文档" r:id="rId4" imgW="9958028" imgH="5741940" progId="Word.Document.8">
                  <p:embed/>
                </p:oleObj>
              </mc:Choice>
              <mc:Fallback>
                <p:oleObj name="文档" r:id="rId4" imgW="9958028" imgH="57419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981075"/>
                        <a:ext cx="8794750" cy="547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Line 4"/>
          <p:cNvSpPr>
            <a:spLocks noChangeShapeType="1"/>
          </p:cNvSpPr>
          <p:nvPr/>
        </p:nvSpPr>
        <p:spPr bwMode="auto">
          <a:xfrm flipH="1">
            <a:off x="5003800" y="2133600"/>
            <a:ext cx="1800225" cy="431800"/>
          </a:xfrm>
          <a:prstGeom prst="line">
            <a:avLst/>
          </a:prstGeom>
          <a:noFill/>
          <a:ln w="1905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H="1">
            <a:off x="5076825" y="3068638"/>
            <a:ext cx="719138" cy="6477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5076825" y="3716338"/>
            <a:ext cx="647700" cy="504825"/>
          </a:xfrm>
          <a:custGeom>
            <a:avLst/>
            <a:gdLst>
              <a:gd name="T0" fmla="*/ 0 w 408"/>
              <a:gd name="T1" fmla="*/ 0 h 318"/>
              <a:gd name="T2" fmla="*/ 2147483646 w 408"/>
              <a:gd name="T3" fmla="*/ 2147483646 h 318"/>
              <a:gd name="T4" fmla="*/ 0 w 408"/>
              <a:gd name="T5" fmla="*/ 2147483646 h 318"/>
              <a:gd name="T6" fmla="*/ 0 60000 65536"/>
              <a:gd name="T7" fmla="*/ 0 60000 65536"/>
              <a:gd name="T8" fmla="*/ 0 60000 65536"/>
              <a:gd name="T9" fmla="*/ 0 w 408"/>
              <a:gd name="T10" fmla="*/ 0 h 318"/>
              <a:gd name="T11" fmla="*/ 408 w 408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318">
                <a:moveTo>
                  <a:pt x="0" y="0"/>
                </a:moveTo>
                <a:cubicBezTo>
                  <a:pt x="204" y="42"/>
                  <a:pt x="408" y="84"/>
                  <a:pt x="408" y="137"/>
                </a:cubicBezTo>
                <a:cubicBezTo>
                  <a:pt x="408" y="190"/>
                  <a:pt x="68" y="288"/>
                  <a:pt x="0" y="318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076825" y="3789363"/>
            <a:ext cx="647700" cy="360362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5003800" y="4221163"/>
            <a:ext cx="720725" cy="863600"/>
          </a:xfrm>
          <a:custGeom>
            <a:avLst/>
            <a:gdLst>
              <a:gd name="T0" fmla="*/ 0 w 408"/>
              <a:gd name="T1" fmla="*/ 0 h 227"/>
              <a:gd name="T2" fmla="*/ 2147483646 w 408"/>
              <a:gd name="T3" fmla="*/ 2147483646 h 227"/>
              <a:gd name="T4" fmla="*/ 0 w 408"/>
              <a:gd name="T5" fmla="*/ 2147483646 h 227"/>
              <a:gd name="T6" fmla="*/ 0 60000 65536"/>
              <a:gd name="T7" fmla="*/ 0 60000 65536"/>
              <a:gd name="T8" fmla="*/ 0 60000 65536"/>
              <a:gd name="T9" fmla="*/ 0 w 408"/>
              <a:gd name="T10" fmla="*/ 0 h 227"/>
              <a:gd name="T11" fmla="*/ 408 w 408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227">
                <a:moveTo>
                  <a:pt x="0" y="0"/>
                </a:moveTo>
                <a:cubicBezTo>
                  <a:pt x="204" y="26"/>
                  <a:pt x="408" y="53"/>
                  <a:pt x="408" y="91"/>
                </a:cubicBezTo>
                <a:cubicBezTo>
                  <a:pt x="408" y="129"/>
                  <a:pt x="68" y="204"/>
                  <a:pt x="0" y="227"/>
                </a:cubicBezTo>
              </a:path>
            </a:pathLst>
          </a:cu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-26988"/>
            <a:ext cx="7812360" cy="863601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/>
              </a:rPr>
              <a:t>Dual-issue </a:t>
            </a:r>
            <a:r>
              <a:rPr lang="en-US" altLang="zh-CN" sz="3600" dirty="0" smtClean="0">
                <a:solidFill>
                  <a:srgbClr val="0000FF"/>
                </a:solidFill>
                <a:latin typeface="Arial"/>
              </a:rPr>
              <a:t>with</a:t>
            </a:r>
            <a:r>
              <a:rPr lang="en-US" altLang="zh-CN" sz="3600" dirty="0" smtClean="0">
                <a:latin typeface="Arial"/>
              </a:rPr>
              <a:t> speculation</a:t>
            </a:r>
            <a:endParaRPr lang="en-US" altLang="zh-CN" sz="2400" dirty="0" smtClean="0"/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304800" y="908050"/>
          <a:ext cx="8597900" cy="551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文档" r:id="rId4" imgW="9617202" imgH="5726430" progId="Word.Document.8">
                  <p:embed/>
                </p:oleObj>
              </mc:Choice>
              <mc:Fallback>
                <p:oleObj name="文档" r:id="rId4" imgW="9617202" imgH="572643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08050"/>
                        <a:ext cx="8597900" cy="551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4932363" y="4005263"/>
            <a:ext cx="360362" cy="360362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>
            <a:off x="5219700" y="3716338"/>
            <a:ext cx="517525" cy="504825"/>
          </a:xfrm>
          <a:custGeom>
            <a:avLst/>
            <a:gdLst>
              <a:gd name="T0" fmla="*/ 2147483646 w 326"/>
              <a:gd name="T1" fmla="*/ 2147483646 h 318"/>
              <a:gd name="T2" fmla="*/ 2147483646 w 326"/>
              <a:gd name="T3" fmla="*/ 2147483646 h 318"/>
              <a:gd name="T4" fmla="*/ 0 w 326"/>
              <a:gd name="T5" fmla="*/ 0 h 318"/>
              <a:gd name="T6" fmla="*/ 0 60000 65536"/>
              <a:gd name="T7" fmla="*/ 0 60000 65536"/>
              <a:gd name="T8" fmla="*/ 0 60000 65536"/>
              <a:gd name="T9" fmla="*/ 0 w 326"/>
              <a:gd name="T10" fmla="*/ 0 h 318"/>
              <a:gd name="T11" fmla="*/ 326 w 326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6" h="318">
                <a:moveTo>
                  <a:pt x="46" y="318"/>
                </a:moveTo>
                <a:cubicBezTo>
                  <a:pt x="186" y="299"/>
                  <a:pt x="326" y="280"/>
                  <a:pt x="318" y="227"/>
                </a:cubicBezTo>
                <a:cubicBezTo>
                  <a:pt x="310" y="174"/>
                  <a:pt x="53" y="38"/>
                  <a:pt x="0" y="0"/>
                </a:cubicBezTo>
              </a:path>
            </a:pathLst>
          </a:custGeom>
          <a:noFill/>
          <a:ln w="25400" cap="sq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6632"/>
            <a:ext cx="7561262" cy="981075"/>
          </a:xfrm>
        </p:spPr>
        <p:txBody>
          <a:bodyPr/>
          <a:lstStyle/>
          <a:p>
            <a:pPr eaLnBrk="1" hangingPunct="1"/>
            <a:r>
              <a:rPr lang="en-US" altLang="zh-CN" sz="3600" dirty="0" smtClean="0">
                <a:latin typeface="Arial"/>
              </a:rPr>
              <a:t>Explore ILP via Software approaches</a:t>
            </a:r>
            <a:r>
              <a:rPr lang="en-US" altLang="zh-CN" dirty="0" smtClean="0">
                <a:latin typeface="Arial"/>
              </a:rPr>
              <a:t> 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285875"/>
            <a:ext cx="8964612" cy="4575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0000FF"/>
                </a:solidFill>
                <a:latin typeface="Arial" panose="030F0702030302020204" pitchFamily="66" charset="0"/>
              </a:rPr>
              <a:t>Basic Compiler Technique for Exposing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FF0000"/>
                </a:solidFill>
                <a:latin typeface="Arial" panose="030F0702030302020204" pitchFamily="66" charset="0"/>
              </a:rPr>
              <a:t>Loop unrolling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Arial" panose="030F0702030302020204" pitchFamily="66" charset="0"/>
              </a:rPr>
              <a:t>Static Branch Prediction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Arial" panose="030F0702030302020204" pitchFamily="66" charset="0"/>
              </a:rPr>
              <a:t>Static multiple Issue:</a:t>
            </a:r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800" smtClean="0">
                <a:solidFill>
                  <a:srgbClr val="0000FF"/>
                </a:solidFill>
                <a:latin typeface="Arial" panose="030F0702030302020204" pitchFamily="66" charset="0"/>
              </a:rPr>
              <a:t>VLIW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latin typeface="Arial" panose="030F0702030302020204" pitchFamily="66" charset="0"/>
              </a:rPr>
              <a:t>Advanced Compilor Support for Exposing and Exploiting ILP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Arial" panose="030F0702030302020204" pitchFamily="66" charset="0"/>
              </a:rPr>
              <a:t>Software pipelining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Arial" panose="030F0702030302020204" pitchFamily="66" charset="0"/>
              </a:rPr>
              <a:t>Global Code scheduling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Hardware Support</a:t>
            </a:r>
            <a:r>
              <a:rPr lang="en-US" altLang="zh-CN" sz="2800" smtClean="0">
                <a:latin typeface="Arial" panose="030F0702030302020204" pitchFamily="66" charset="0"/>
              </a:rPr>
              <a:t> for Exposing More Parallelism at compile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Arial" panose="030F0702030302020204" pitchFamily="66" charset="0"/>
              </a:rPr>
              <a:t>Conditional or Predicated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Arial" panose="030F0702030302020204" pitchFamily="66" charset="0"/>
              </a:rPr>
              <a:t>Compiler speculation</a:t>
            </a:r>
            <a:r>
              <a:rPr lang="en-US" altLang="zh-CN" sz="2400" smtClean="0">
                <a:latin typeface="Arial" panose="030F0702030302020204" pitchFamily="66" charset="0"/>
              </a:rPr>
              <a:t> with hardware support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latin typeface="Arial"/>
              </a:rPr>
              <a:t>Review: </a:t>
            </a:r>
            <a:r>
              <a:rPr lang="en-US" altLang="en-US" sz="4000" smtClean="0">
                <a:latin typeface="Arial"/>
              </a:rPr>
              <a:t>Static Branch Prediction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569325" cy="4968875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/>
              </a:rPr>
              <a:t>Simplest: </a:t>
            </a:r>
            <a:r>
              <a:rPr lang="en-US" altLang="en-US" sz="2400" smtClean="0">
                <a:solidFill>
                  <a:srgbClr val="0000FF"/>
                </a:solidFill>
                <a:latin typeface="Arial"/>
              </a:rPr>
              <a:t>Predict taken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average misprediction rate = untaken branch frequency, which for the SPEC programs is 34%. 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Unfortunately, the misprediction rate ranges from not very accurate (59%) to highly accurate (9%)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Predict </a:t>
            </a: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on the basis of branch direction</a:t>
            </a:r>
            <a:r>
              <a:rPr lang="en-US" altLang="en-US" sz="2400" smtClean="0">
                <a:latin typeface="Arial"/>
              </a:rPr>
              <a:t>? 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choosing backward-going branches to be taken (loop)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forward-going branches to be not taken (if)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SPEC programs, however, most forward-going branches are taken =&gt; predict taken is better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Predict branches </a:t>
            </a: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on the basis of profile information</a:t>
            </a:r>
            <a:r>
              <a:rPr lang="en-US" altLang="en-US" sz="2400" smtClean="0">
                <a:latin typeface="Arial"/>
              </a:rPr>
              <a:t> collected from earlier runs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Misprediction varies from 5% to 22%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Example: 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412875"/>
            <a:ext cx="7959725" cy="4683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Arial"/>
              </a:rPr>
              <a:t>For ( i=1000; i&gt;0; i=i-1 )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Arial"/>
              </a:rPr>
              <a:t>        x[i] = x[i] + s;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6518"/>
            <a:ext cx="7560840" cy="973138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dirty="0" smtClean="0">
                <a:latin typeface="Arial"/>
              </a:rPr>
              <a:t>First: Translate into MIPS code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135938" cy="20066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Loop:	LD	 F0,0(R1)	       ;F0=vector element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 		ADDD  F4,F0,F2	       ;add scalar from F2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 		SD	 0(R1),F4	       ;store result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 		SUBI	 R1,R1,8	       ;decrement pointer 8B (DW)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 		BNEZ	 R1,R2,Loop	       ;branch if R1 != R2</a:t>
            </a:r>
          </a:p>
          <a:p>
            <a:pPr marL="285750" indent="-28575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91440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 		NOP		       ;delayed branch slot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520" y="3717032"/>
            <a:ext cx="8610600" cy="2813050"/>
            <a:chOff x="144" y="2348"/>
            <a:chExt cx="5424" cy="177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336" y="2348"/>
              <a:ext cx="5232" cy="1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2057400" algn="l"/>
                  <a:tab pos="457200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 i="1">
                  <a:latin typeface="Arial" panose="030F0702030302020204" pitchFamily="66" charset="0"/>
                </a:rPr>
                <a:t>Instruction	Instruction		Latency </a:t>
              </a:r>
              <a:br>
                <a:rPr kumimoji="0" lang="en-US" altLang="zh-CN" sz="1800" i="1">
                  <a:latin typeface="Comic Sans MS" panose="030F0702030302020204" pitchFamily="66" charset="0"/>
                </a:rPr>
              </a:br>
              <a:r>
                <a:rPr kumimoji="0" lang="en-US" altLang="zh-CN" sz="1800" i="1">
                  <a:latin typeface="Arial" panose="030F0702030302020204" pitchFamily="66" charset="0"/>
                </a:rPr>
                <a:t>producing result	using result 		in cycles</a:t>
              </a:r>
              <a:endParaRPr kumimoji="0" lang="en-US" altLang="zh-CN" sz="1800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30F0702030302020204" pitchFamily="66" charset="0"/>
                </a:rPr>
                <a:t>FP ALU op	Another FP ALU op		   3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30F0702030302020204" pitchFamily="66" charset="0"/>
                </a:rPr>
                <a:t>FP ALU op	Store double	   	   2 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30F0702030302020204" pitchFamily="66" charset="0"/>
                </a:rPr>
                <a:t>Load double	FP ALU op		   1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30F0702030302020204" pitchFamily="66" charset="0"/>
                </a:rPr>
                <a:t>Load double	Store double	   	   0</a:t>
              </a:r>
              <a:endParaRPr kumimoji="0" lang="en-US" altLang="zh-CN" sz="1800">
                <a:latin typeface="Courier" pitchFamily="49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latin typeface="Arial" panose="030F0702030302020204" pitchFamily="66" charset="0"/>
                </a:rPr>
                <a:t>Integer op	Integer op		   0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144" y="3792"/>
              <a:ext cx="4360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tabLst>
                  <a:tab pos="914400" algn="l"/>
                  <a:tab pos="1657350" algn="l"/>
                  <a:tab pos="3028950" algn="l"/>
                </a:tabLst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Tx/>
                <a:buFontTx/>
                <a:buNone/>
              </a:pPr>
              <a:endParaRPr kumimoji="0" lang="en-US" altLang="zh-CN" sz="240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Where are the Hazards?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89525" y="1412875"/>
            <a:ext cx="4054475" cy="4683125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1 Loop: L.D	</a:t>
            </a:r>
            <a:r>
              <a:rPr lang="en-US" altLang="zh-CN" sz="2000" smtClean="0">
                <a:solidFill>
                  <a:schemeClr val="hlink"/>
                </a:solidFill>
                <a:latin typeface="Arial"/>
              </a:rPr>
              <a:t>F0</a:t>
            </a:r>
            <a:r>
              <a:rPr lang="en-US" altLang="zh-CN" sz="2000" smtClean="0">
                <a:latin typeface="Arial"/>
              </a:rPr>
              <a:t>,0(R1)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2  </a:t>
            </a:r>
            <a:r>
              <a:rPr lang="en-US" altLang="zh-CN" sz="2000" smtClean="0">
                <a:solidFill>
                  <a:srgbClr val="FF0000"/>
                </a:solidFill>
                <a:latin typeface="Arial"/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3           ADD.D  </a:t>
            </a:r>
            <a:r>
              <a:rPr lang="en-US" altLang="zh-CN" sz="2000" smtClean="0">
                <a:solidFill>
                  <a:srgbClr val="0000FF"/>
                </a:solidFill>
                <a:latin typeface="Arial"/>
              </a:rPr>
              <a:t>F4</a:t>
            </a:r>
            <a:r>
              <a:rPr lang="en-US" altLang="zh-CN" sz="2000" smtClean="0">
                <a:latin typeface="Arial"/>
              </a:rPr>
              <a:t>,</a:t>
            </a:r>
            <a:r>
              <a:rPr lang="en-US" altLang="zh-CN" sz="2000" smtClean="0">
                <a:solidFill>
                  <a:schemeClr val="hlink"/>
                </a:solidFill>
                <a:latin typeface="Arial"/>
              </a:rPr>
              <a:t>F0</a:t>
            </a:r>
            <a:r>
              <a:rPr lang="en-US" altLang="zh-CN" sz="2000" smtClean="0">
                <a:latin typeface="Arial"/>
              </a:rPr>
              <a:t>,F2	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4  </a:t>
            </a:r>
            <a:r>
              <a:rPr lang="en-US" altLang="zh-CN" sz="2000" smtClean="0">
                <a:solidFill>
                  <a:srgbClr val="FF0000"/>
                </a:solidFill>
                <a:latin typeface="Arial"/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5  </a:t>
            </a:r>
            <a:r>
              <a:rPr lang="en-US" altLang="zh-CN" sz="2000" smtClean="0">
                <a:solidFill>
                  <a:srgbClr val="FF0000"/>
                </a:solidFill>
                <a:latin typeface="Arial"/>
              </a:rPr>
              <a:t>stall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6           S.D	0(R1),</a:t>
            </a:r>
            <a:r>
              <a:rPr lang="en-US" altLang="zh-CN" sz="2000" smtClean="0">
                <a:solidFill>
                  <a:srgbClr val="0000FF"/>
                </a:solidFill>
                <a:latin typeface="Arial"/>
              </a:rPr>
              <a:t>F4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7           DSUBUI  </a:t>
            </a:r>
            <a:r>
              <a:rPr lang="en-US" altLang="zh-CN" sz="2000" smtClean="0">
                <a:solidFill>
                  <a:srgbClr val="FF00FF"/>
                </a:solidFill>
                <a:latin typeface="Arial"/>
              </a:rPr>
              <a:t>R1</a:t>
            </a:r>
            <a:r>
              <a:rPr lang="en-US" altLang="zh-CN" sz="2000" smtClean="0">
                <a:latin typeface="Arial"/>
              </a:rPr>
              <a:t>,R1,8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8  </a:t>
            </a:r>
            <a:r>
              <a:rPr lang="en-US" altLang="zh-CN" sz="2000" smtClean="0">
                <a:solidFill>
                  <a:srgbClr val="FF0000"/>
                </a:solidFill>
                <a:latin typeface="Arial"/>
              </a:rPr>
              <a:t>stall	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9 	       BNEZ   </a:t>
            </a:r>
            <a:r>
              <a:rPr lang="en-US" altLang="zh-CN" sz="2000" smtClean="0">
                <a:solidFill>
                  <a:srgbClr val="FF00FF"/>
                </a:solidFill>
                <a:latin typeface="Arial"/>
              </a:rPr>
              <a:t>R1</a:t>
            </a:r>
            <a:r>
              <a:rPr lang="en-US" altLang="zh-CN" sz="2000" smtClean="0">
                <a:latin typeface="Arial"/>
              </a:rPr>
              <a:t>,R2,Loop</a:t>
            </a:r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smtClean="0">
                <a:latin typeface="Arial"/>
              </a:rPr>
              <a:t>10 </a:t>
            </a:r>
            <a:r>
              <a:rPr lang="en-US" altLang="zh-CN" sz="2000" smtClean="0">
                <a:solidFill>
                  <a:srgbClr val="FF0000"/>
                </a:solidFill>
                <a:latin typeface="Arial"/>
              </a:rPr>
              <a:t>stall</a:t>
            </a:r>
          </a:p>
        </p:txBody>
      </p:sp>
      <p:sp>
        <p:nvSpPr>
          <p:cNvPr id="60431" name="Rectangle 15"/>
          <p:cNvSpPr>
            <a:spLocks noGrp="1" noChangeArrowheads="1"/>
          </p:cNvSpPr>
          <p:nvPr>
            <p:ph sz="half" idx="2"/>
          </p:nvPr>
        </p:nvSpPr>
        <p:spPr>
          <a:xfrm>
            <a:off x="684213" y="1125538"/>
            <a:ext cx="4054475" cy="2232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"/>
              </a:rPr>
              <a:t>Loop: LD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"/>
              </a:rPr>
              <a:t>         ADDD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"/>
              </a:rPr>
              <a:t>         SD   0(R1),  F4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"/>
              </a:rPr>
              <a:t>         SUBI R1, R1, #8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Arial"/>
              </a:rPr>
              <a:t>         BNE R1,R2 Loop</a:t>
            </a:r>
          </a:p>
          <a:p>
            <a:pPr eaLnBrk="1" hangingPunct="1"/>
            <a:endParaRPr lang="en-US" altLang="zh-CN" sz="2400" dirty="0" smtClean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323850" y="3573463"/>
            <a:ext cx="4191000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F  D </a:t>
            </a:r>
            <a:r>
              <a:rPr lang="en-US" altLang="zh-CN" sz="2400" b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>
                <a:latin typeface="Arial" panose="020B0606020202030204" pitchFamily="34" charset="0"/>
              </a:rPr>
              <a:t>  A</a:t>
            </a:r>
            <a:r>
              <a:rPr lang="en-US" altLang="zh-CN" sz="2400" b="0" baseline="-25000">
                <a:latin typeface="Arial" panose="020B0606020202030204" pitchFamily="34" charset="0"/>
              </a:rPr>
              <a:t>1 </a:t>
            </a:r>
            <a:r>
              <a:rPr lang="en-US" altLang="zh-CN" sz="2400" b="0">
                <a:latin typeface="Arial" panose="020B0606020202030204" pitchFamily="34" charset="0"/>
              </a:rPr>
              <a:t>A</a:t>
            </a:r>
            <a:r>
              <a:rPr lang="en-US" altLang="zh-CN" sz="2400" b="0" baseline="-25000">
                <a:latin typeface="Arial" panose="020B0606020202030204" pitchFamily="34" charset="0"/>
              </a:rPr>
              <a:t>2 </a:t>
            </a:r>
            <a:r>
              <a:rPr lang="en-US" altLang="zh-CN" sz="2400" b="0">
                <a:latin typeface="Arial" panose="020B0606020202030204" pitchFamily="34" charset="0"/>
              </a:rPr>
              <a:t>A</a:t>
            </a:r>
            <a:r>
              <a:rPr lang="en-US" altLang="zh-CN" sz="2400" b="0" baseline="-25000">
                <a:latin typeface="Arial" panose="020B0606020202030204" pitchFamily="34" charset="0"/>
              </a:rPr>
              <a:t>3 </a:t>
            </a:r>
            <a:r>
              <a:rPr lang="en-US" altLang="zh-CN" sz="2400" b="0">
                <a:latin typeface="Arial" panose="020B0606020202030204" pitchFamily="34" charset="0"/>
              </a:rPr>
              <a:t>A</a:t>
            </a:r>
            <a:r>
              <a:rPr lang="en-US" altLang="zh-CN" sz="2400" b="0" baseline="-25000">
                <a:latin typeface="Arial" panose="020B0606020202030204" pitchFamily="34" charset="0"/>
              </a:rPr>
              <a:t>4 </a:t>
            </a:r>
            <a:r>
              <a:rPr lang="en-US" altLang="zh-CN" sz="2400" b="0">
                <a:latin typeface="Arial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     F </a:t>
            </a:r>
            <a:r>
              <a:rPr lang="en-US" altLang="zh-CN" sz="2400" b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>
                <a:latin typeface="Arial" panose="020B0606020202030204" pitchFamily="34" charset="0"/>
              </a:rPr>
              <a:t>  D   </a:t>
            </a:r>
            <a:r>
              <a:rPr lang="en-US" altLang="zh-CN" sz="2400" b="0">
                <a:solidFill>
                  <a:srgbClr val="FF0066"/>
                </a:solidFill>
                <a:latin typeface="Arial" panose="020B0606020202030204" pitchFamily="34" charset="0"/>
              </a:rPr>
              <a:t>s  s</a:t>
            </a:r>
            <a:r>
              <a:rPr lang="en-US" altLang="zh-CN" sz="2400" b="0">
                <a:latin typeface="Arial" panose="020B0606020202030204" pitchFamily="34" charset="0"/>
              </a:rPr>
              <a:t>  X 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            F   s  s   D 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                          F  </a:t>
            </a:r>
            <a:r>
              <a:rPr lang="en-US" altLang="zh-CN" sz="2400" b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>
                <a:latin typeface="Arial" panose="020B0606020202030204" pitchFamily="34" charset="0"/>
              </a:rPr>
              <a:t>  D X M W</a:t>
            </a:r>
            <a:endParaRPr lang="en-US" altLang="zh-CN" sz="2400" b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accent2"/>
                </a:solidFill>
                <a:latin typeface="Arial" panose="02010600030101010101" pitchFamily="2" charset="-122"/>
              </a:rPr>
              <a:t>10 CC</a:t>
            </a:r>
            <a:r>
              <a:rPr lang="en-US" altLang="zh-CN" sz="2400" b="0">
                <a:latin typeface="Arial" panose="02010600030101010101" pitchFamily="2" charset="-122"/>
              </a:rPr>
              <a:t>        F </a:t>
            </a:r>
            <a:r>
              <a:rPr lang="en-US" altLang="zh-CN" sz="2400" b="0">
                <a:solidFill>
                  <a:srgbClr val="FF0000"/>
                </a:solidFill>
                <a:latin typeface="Arial" panose="02010600030101010101" pitchFamily="2" charset="-122"/>
              </a:rPr>
              <a:t>F</a:t>
            </a:r>
            <a:endParaRPr lang="en-US" altLang="zh-CN" sz="24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31913" y="3429000"/>
            <a:ext cx="1905000" cy="2819400"/>
            <a:chOff x="768" y="2304"/>
            <a:chExt cx="1200" cy="1776"/>
          </a:xfrm>
        </p:grpSpPr>
        <p:sp>
          <p:nvSpPr>
            <p:cNvPr id="65543" name="Line 6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31" grpId="0"/>
      <p:bldP spid="604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4000" smtClean="0">
                <a:latin typeface="Arial"/>
              </a:rPr>
              <a:t>Reducing stalls from scheduling in Basic and delayed branch</a:t>
            </a:r>
          </a:p>
        </p:txBody>
      </p:sp>
      <p:sp>
        <p:nvSpPr>
          <p:cNvPr id="4120" name="Rectangle 24"/>
          <p:cNvSpPr>
            <a:spLocks noGrp="1" noChangeArrowheads="1"/>
          </p:cNvSpPr>
          <p:nvPr>
            <p:ph sz="half" idx="1"/>
          </p:nvPr>
        </p:nvSpPr>
        <p:spPr>
          <a:xfrm>
            <a:off x="4891088" y="1412875"/>
            <a:ext cx="4054475" cy="2303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  <a:latin typeface="Arial"/>
              </a:rPr>
              <a:t>Loop: </a:t>
            </a:r>
            <a:r>
              <a:rPr lang="en-US" altLang="zh-CN" sz="2400" b="1" smtClean="0">
                <a:solidFill>
                  <a:srgbClr val="0000FF"/>
                </a:solidFill>
                <a:latin typeface="Arial"/>
              </a:rPr>
              <a:t>LD   F0, 0(R1)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  <a:latin typeface="Arial"/>
              </a:rPr>
              <a:t>           </a:t>
            </a:r>
            <a:r>
              <a:rPr lang="en-US" altLang="zh-CN" sz="2400" b="1" smtClean="0">
                <a:solidFill>
                  <a:srgbClr val="CC0099"/>
                </a:solidFill>
                <a:latin typeface="Arial"/>
              </a:rPr>
              <a:t>SUBI R1, R1,#8</a:t>
            </a:r>
            <a:r>
              <a:rPr lang="en-US" altLang="zh-CN" sz="2400" b="1" smtClean="0">
                <a:solidFill>
                  <a:srgbClr val="0066FF"/>
                </a:solidFill>
                <a:latin typeface="Arial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  <a:latin typeface="Arial"/>
              </a:rPr>
              <a:t>           </a:t>
            </a:r>
            <a:r>
              <a:rPr lang="en-US" altLang="zh-CN" sz="2400" b="1" smtClean="0">
                <a:solidFill>
                  <a:srgbClr val="0000FF"/>
                </a:solidFill>
                <a:latin typeface="Arial"/>
              </a:rPr>
              <a:t>ADDD F4, F0, F2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  <a:latin typeface="Arial"/>
              </a:rPr>
              <a:t>           </a:t>
            </a:r>
            <a:r>
              <a:rPr lang="en-US" altLang="zh-CN" sz="2400" b="1" smtClean="0">
                <a:solidFill>
                  <a:srgbClr val="CC0099"/>
                </a:solidFill>
                <a:latin typeface="Arial"/>
              </a:rPr>
              <a:t>BNEZ R1,R2 Loop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smtClean="0">
                <a:solidFill>
                  <a:srgbClr val="0066FF"/>
                </a:solidFill>
                <a:latin typeface="Arial"/>
              </a:rPr>
              <a:t>           </a:t>
            </a:r>
            <a:r>
              <a:rPr lang="en-US" altLang="zh-CN" sz="2400" b="1" smtClean="0">
                <a:solidFill>
                  <a:srgbClr val="FF0000"/>
                </a:solidFill>
                <a:latin typeface="Arial"/>
              </a:rPr>
              <a:t>SD   +8(R1),  F4</a:t>
            </a:r>
            <a:endParaRPr lang="en-US" altLang="zh-CN" sz="2400" smtClean="0"/>
          </a:p>
        </p:txBody>
      </p:sp>
      <p:sp>
        <p:nvSpPr>
          <p:cNvPr id="66564" name="Rectangle 6"/>
          <p:cNvSpPr>
            <a:spLocks noChangeArrowheads="1"/>
          </p:cNvSpPr>
          <p:nvPr/>
        </p:nvSpPr>
        <p:spPr bwMode="auto">
          <a:xfrm>
            <a:off x="250825" y="1628775"/>
            <a:ext cx="419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30F0702030302020204" pitchFamily="66" charset="0"/>
              </a:rPr>
              <a:t>Loop: LD   F0, 0(R1)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30F0702030302020204" pitchFamily="66" charset="0"/>
              </a:rPr>
              <a:t>         ADDD F4, F0, F2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30F0702030302020204" pitchFamily="66" charset="0"/>
              </a:rPr>
              <a:t>         SD   0(R1),  F4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30F0702030302020204" pitchFamily="66" charset="0"/>
              </a:rPr>
              <a:t>         SUBI R1, R1, #8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30F0702030302020204" pitchFamily="66" charset="0"/>
              </a:rPr>
              <a:t>         BNEZ R1,R2, Loop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20B0606020202030204" pitchFamily="34" charset="0"/>
              </a:rPr>
              <a:t>   F  D </a:t>
            </a:r>
            <a:r>
              <a:rPr lang="en-US" altLang="zh-CN" sz="2400" b="0" dirty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 dirty="0">
                <a:latin typeface="Arial" panose="020B0606020202030204" pitchFamily="34" charset="0"/>
              </a:rPr>
              <a:t>  A</a:t>
            </a:r>
            <a:r>
              <a:rPr lang="en-US" altLang="zh-CN" sz="2400" b="0" baseline="-25000" dirty="0">
                <a:latin typeface="Arial" panose="020B0606020202030204" pitchFamily="34" charset="0"/>
              </a:rPr>
              <a:t>1 </a:t>
            </a:r>
            <a:r>
              <a:rPr lang="en-US" altLang="zh-CN" sz="2400" b="0" dirty="0">
                <a:latin typeface="Arial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" panose="020B0606020202030204" pitchFamily="34" charset="0"/>
              </a:rPr>
              <a:t>2 </a:t>
            </a:r>
            <a:r>
              <a:rPr lang="en-US" altLang="zh-CN" sz="2400" b="0" dirty="0">
                <a:latin typeface="Arial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" panose="020B0606020202030204" pitchFamily="34" charset="0"/>
              </a:rPr>
              <a:t>3 </a:t>
            </a:r>
            <a:r>
              <a:rPr lang="en-US" altLang="zh-CN" sz="2400" b="0" dirty="0">
                <a:latin typeface="Arial" panose="020B0606020202030204" pitchFamily="34" charset="0"/>
              </a:rPr>
              <a:t>A</a:t>
            </a:r>
            <a:r>
              <a:rPr lang="en-US" altLang="zh-CN" sz="2400" b="0" baseline="-25000" dirty="0">
                <a:latin typeface="Arial" panose="020B0606020202030204" pitchFamily="34" charset="0"/>
              </a:rPr>
              <a:t>4 </a:t>
            </a:r>
            <a:r>
              <a:rPr lang="en-US" altLang="zh-CN" sz="2400" b="0" dirty="0">
                <a:latin typeface="Arial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20B0606020202030204" pitchFamily="34" charset="0"/>
              </a:rPr>
              <a:t>        F </a:t>
            </a:r>
            <a:r>
              <a:rPr lang="en-US" altLang="zh-CN" sz="2400" b="0" dirty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 dirty="0">
                <a:latin typeface="Arial" panose="020B0606020202030204" pitchFamily="34" charset="0"/>
              </a:rPr>
              <a:t>  D   </a:t>
            </a:r>
            <a:r>
              <a:rPr lang="en-US" altLang="zh-CN" sz="2400" b="0" dirty="0">
                <a:solidFill>
                  <a:srgbClr val="FF0066"/>
                </a:solidFill>
                <a:latin typeface="Arial" panose="020B0606020202030204" pitchFamily="34" charset="0"/>
              </a:rPr>
              <a:t>s  </a:t>
            </a:r>
            <a:r>
              <a:rPr lang="en-US" altLang="zh-CN" sz="2400" b="0" dirty="0" err="1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 dirty="0">
                <a:latin typeface="Arial" panose="020B0606020202030204" pitchFamily="34" charset="0"/>
              </a:rPr>
              <a:t>  X 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20B0606020202030204" pitchFamily="34" charset="0"/>
              </a:rPr>
              <a:t>               F   s  </a:t>
            </a:r>
            <a:r>
              <a:rPr lang="en-US" altLang="zh-CN" sz="2400" b="0" dirty="0" err="1">
                <a:latin typeface="Arial" panose="020B0606020202030204" pitchFamily="34" charset="0"/>
              </a:rPr>
              <a:t>s</a:t>
            </a:r>
            <a:r>
              <a:rPr lang="en-US" altLang="zh-CN" sz="2400" b="0" dirty="0">
                <a:latin typeface="Arial" panose="020B0606020202030204" pitchFamily="34" charset="0"/>
              </a:rPr>
              <a:t>   D 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20B0606020202030204" pitchFamily="34" charset="0"/>
              </a:rPr>
              <a:t>                             F  </a:t>
            </a:r>
            <a:r>
              <a:rPr lang="en-US" altLang="zh-CN" sz="2400" b="0" dirty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 dirty="0">
                <a:latin typeface="Arial" panose="020B0606020202030204" pitchFamily="34" charset="0"/>
              </a:rPr>
              <a:t>  D X M W</a:t>
            </a:r>
            <a:endParaRPr lang="en-US" altLang="zh-CN" sz="2400" b="0" dirty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 dirty="0">
                <a:latin typeface="Arial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latin typeface="Arial" panose="02010600030101010101" pitchFamily="2" charset="-122"/>
              </a:rPr>
              <a:t>10 CC</a:t>
            </a:r>
            <a:r>
              <a:rPr lang="en-US" altLang="zh-CN" sz="2400" b="0" dirty="0">
                <a:solidFill>
                  <a:srgbClr val="FF0000"/>
                </a:solidFill>
                <a:latin typeface="Arial" panose="02010600030101010101" pitchFamily="2" charset="-122"/>
              </a:rPr>
              <a:t>        </a:t>
            </a:r>
            <a:r>
              <a:rPr lang="en-US" altLang="zh-CN" sz="2400" b="0" dirty="0">
                <a:latin typeface="Arial" panose="02010600030101010101" pitchFamily="2" charset="-122"/>
              </a:rPr>
              <a:t>F </a:t>
            </a:r>
            <a:r>
              <a:rPr lang="en-US" altLang="zh-CN" sz="2400" b="0" dirty="0" err="1">
                <a:latin typeface="Arial" panose="02010600030101010101" pitchFamily="2" charset="-122"/>
              </a:rPr>
              <a:t>F</a:t>
            </a:r>
            <a:endParaRPr lang="en-US" altLang="zh-CN" sz="2400" b="0" dirty="0">
              <a:latin typeface="Arial" panose="020B0604020202020204" pitchFamily="34" charset="0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876800" y="3789363"/>
            <a:ext cx="4267200" cy="261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F  D X M</a:t>
            </a:r>
            <a:r>
              <a:rPr lang="en-US" altLang="zh-CN" sz="2400" b="0" baseline="-25000">
                <a:latin typeface="Arial" panose="020B0606020202030204" pitchFamily="34" charset="0"/>
              </a:rPr>
              <a:t> </a:t>
            </a:r>
            <a:r>
              <a:rPr lang="en-US" altLang="zh-CN" sz="2400" b="0">
                <a:latin typeface="Arial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     F DA</a:t>
            </a:r>
            <a:r>
              <a:rPr lang="en-US" altLang="zh-CN" sz="2400" b="0" baseline="-25000">
                <a:latin typeface="Arial" panose="020B0606020202030204" pitchFamily="34" charset="0"/>
              </a:rPr>
              <a:t>1</a:t>
            </a:r>
            <a:r>
              <a:rPr lang="en-US" altLang="zh-CN" sz="2400" b="0">
                <a:latin typeface="Arial" panose="020B0606020202030204" pitchFamily="34" charset="0"/>
              </a:rPr>
              <a:t>A</a:t>
            </a:r>
            <a:r>
              <a:rPr lang="en-US" altLang="zh-CN" sz="2400" b="0" baseline="-25000">
                <a:latin typeface="Arial" panose="020B0606020202030204" pitchFamily="34" charset="0"/>
              </a:rPr>
              <a:t>2</a:t>
            </a:r>
            <a:r>
              <a:rPr lang="en-US" altLang="zh-CN" sz="2400" b="0">
                <a:latin typeface="Arial" panose="020B0606020202030204" pitchFamily="34" charset="0"/>
              </a:rPr>
              <a:t>A</a:t>
            </a:r>
            <a:r>
              <a:rPr lang="en-US" altLang="zh-CN" sz="2400" b="0" baseline="-25000">
                <a:latin typeface="Arial" panose="020B0606020202030204" pitchFamily="34" charset="0"/>
              </a:rPr>
              <a:t>3</a:t>
            </a:r>
            <a:r>
              <a:rPr lang="en-US" altLang="zh-CN" sz="2400" b="0">
                <a:latin typeface="Arial" panose="020B0606020202030204" pitchFamily="34" charset="0"/>
              </a:rPr>
              <a:t>A</a:t>
            </a:r>
            <a:r>
              <a:rPr lang="en-US" altLang="zh-CN" sz="2400" b="0" baseline="-25000">
                <a:latin typeface="Arial" panose="020B0606020202030204" pitchFamily="34" charset="0"/>
              </a:rPr>
              <a:t>4</a:t>
            </a:r>
            <a:r>
              <a:rPr lang="en-US" altLang="zh-CN" sz="2400" b="0">
                <a:latin typeface="Arial" panose="020B0606020202030204" pitchFamily="34" charset="0"/>
              </a:rPr>
              <a:t>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        F D X M W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B0606020202030204" pitchFamily="34" charset="0"/>
              </a:rPr>
              <a:t>              </a:t>
            </a:r>
            <a:r>
              <a:rPr lang="en-US" altLang="zh-CN" sz="2400" b="0">
                <a:solidFill>
                  <a:srgbClr val="0066FF"/>
                </a:solidFill>
                <a:latin typeface="Arial" panose="020B0606020202030204" pitchFamily="34" charset="0"/>
              </a:rPr>
              <a:t>F D  s  X M W</a:t>
            </a:r>
            <a:endParaRPr lang="en-US" altLang="zh-CN" sz="2400" b="0">
              <a:latin typeface="Arial" panose="020B0604020202020204" pitchFamily="34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b="0">
                <a:latin typeface="Arial" panose="02010600030101010101" pitchFamily="2" charset="-122"/>
              </a:rPr>
              <a:t>        F</a:t>
            </a:r>
            <a:r>
              <a:rPr lang="en-US" altLang="zh-CN" sz="2400" b="0">
                <a:latin typeface="Arial" panose="020B0606020202030204" pitchFamily="34" charset="0"/>
              </a:rPr>
              <a:t>  </a:t>
            </a:r>
            <a:r>
              <a:rPr lang="en-US" altLang="zh-CN" sz="2400" b="0">
                <a:solidFill>
                  <a:srgbClr val="FF0066"/>
                </a:solidFill>
                <a:latin typeface="Arial" panose="020B0606020202030204" pitchFamily="34" charset="0"/>
              </a:rPr>
              <a:t>s</a:t>
            </a:r>
            <a:r>
              <a:rPr lang="en-US" altLang="zh-CN" sz="2400" b="0">
                <a:latin typeface="Arial" panose="02010600030101010101" pitchFamily="2" charset="-122"/>
              </a:rPr>
              <a:t> </a:t>
            </a:r>
            <a:r>
              <a:rPr lang="en-US" altLang="zh-CN" sz="2400" b="0">
                <a:latin typeface="Arial" panose="020B0606020202030204" pitchFamily="34" charset="0"/>
              </a:rPr>
              <a:t>D X M W</a:t>
            </a:r>
            <a:endParaRPr lang="en-US" altLang="zh-CN" sz="2800" b="0">
              <a:latin typeface="宋体" panose="02010600030101010101" pitchFamily="2" charset="-122"/>
            </a:endParaRPr>
          </a:p>
        </p:txBody>
      </p:sp>
      <p:grpSp>
        <p:nvGrpSpPr>
          <p:cNvPr id="66566" name="Group 19"/>
          <p:cNvGrpSpPr>
            <a:grpSpLocks/>
          </p:cNvGrpSpPr>
          <p:nvPr/>
        </p:nvGrpSpPr>
        <p:grpSpPr bwMode="auto">
          <a:xfrm>
            <a:off x="1219200" y="3657600"/>
            <a:ext cx="1905000" cy="2819400"/>
            <a:chOff x="768" y="2304"/>
            <a:chExt cx="1200" cy="1776"/>
          </a:xfrm>
        </p:grpSpPr>
        <p:sp>
          <p:nvSpPr>
            <p:cNvPr id="66576" name="Line 8"/>
            <p:cNvSpPr>
              <a:spLocks noChangeShapeType="1"/>
            </p:cNvSpPr>
            <p:nvPr/>
          </p:nvSpPr>
          <p:spPr bwMode="auto">
            <a:xfrm>
              <a:off x="1968" y="2304"/>
              <a:ext cx="0" cy="17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66577" name="Line 15"/>
            <p:cNvSpPr>
              <a:spLocks noChangeShapeType="1"/>
            </p:cNvSpPr>
            <p:nvPr/>
          </p:nvSpPr>
          <p:spPr bwMode="auto">
            <a:xfrm>
              <a:off x="1536" y="2784"/>
              <a:ext cx="9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Line 17"/>
            <p:cNvSpPr>
              <a:spLocks noChangeShapeType="1"/>
            </p:cNvSpPr>
            <p:nvPr/>
          </p:nvSpPr>
          <p:spPr bwMode="auto">
            <a:xfrm>
              <a:off x="1776" y="3312"/>
              <a:ext cx="48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Line 18"/>
            <p:cNvSpPr>
              <a:spLocks noChangeShapeType="1"/>
            </p:cNvSpPr>
            <p:nvPr/>
          </p:nvSpPr>
          <p:spPr bwMode="auto">
            <a:xfrm>
              <a:off x="768" y="2496"/>
              <a:ext cx="96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867400" y="3810000"/>
            <a:ext cx="1981200" cy="2590800"/>
            <a:chOff x="3696" y="2400"/>
            <a:chExt cx="1248" cy="1632"/>
          </a:xfrm>
        </p:grpSpPr>
        <p:grpSp>
          <p:nvGrpSpPr>
            <p:cNvPr id="66570" name="Group 14"/>
            <p:cNvGrpSpPr>
              <a:grpSpLocks/>
            </p:cNvGrpSpPr>
            <p:nvPr/>
          </p:nvGrpSpPr>
          <p:grpSpPr bwMode="auto">
            <a:xfrm>
              <a:off x="4080" y="2400"/>
              <a:ext cx="864" cy="1632"/>
              <a:chOff x="4080" y="2400"/>
              <a:chExt cx="864" cy="1632"/>
            </a:xfrm>
          </p:grpSpPr>
          <p:sp>
            <p:nvSpPr>
              <p:cNvPr id="66573" name="Line 11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6574" name="Line 12"/>
              <p:cNvSpPr>
                <a:spLocks noChangeShapeType="1"/>
              </p:cNvSpPr>
              <p:nvPr/>
            </p:nvSpPr>
            <p:spPr bwMode="auto">
              <a:xfrm>
                <a:off x="4944" y="3024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6575" name="Line 13"/>
              <p:cNvSpPr>
                <a:spLocks noChangeShapeType="1"/>
              </p:cNvSpPr>
              <p:nvPr/>
            </p:nvSpPr>
            <p:spPr bwMode="auto">
              <a:xfrm>
                <a:off x="4368" y="3072"/>
                <a:ext cx="42" cy="52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prstDash val="sysDot"/>
                <a:round/>
                <a:headEnd/>
                <a:tailEnd type="stealth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1" name="Line 20"/>
            <p:cNvSpPr>
              <a:spLocks noChangeShapeType="1"/>
            </p:cNvSpPr>
            <p:nvPr/>
          </p:nvSpPr>
          <p:spPr bwMode="auto">
            <a:xfrm>
              <a:off x="3696" y="2496"/>
              <a:ext cx="96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21"/>
            <p:cNvSpPr>
              <a:spLocks noChangeShapeType="1"/>
            </p:cNvSpPr>
            <p:nvPr/>
          </p:nvSpPr>
          <p:spPr bwMode="auto">
            <a:xfrm>
              <a:off x="3696" y="2736"/>
              <a:ext cx="48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arrow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716463" y="6092825"/>
            <a:ext cx="973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</a:rPr>
              <a:t>6  CC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" name="Cloud 20"/>
          <p:cNvSpPr/>
          <p:nvPr/>
        </p:nvSpPr>
        <p:spPr bwMode="auto">
          <a:xfrm>
            <a:off x="4357688" y="2571750"/>
            <a:ext cx="1643062" cy="1071563"/>
          </a:xfrm>
          <a:prstGeom prst="clou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0" grpId="0"/>
      <p:bldP spid="4105" grpId="0"/>
      <p:bldP spid="41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2244"/>
            <a:ext cx="8143875" cy="87312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600" dirty="0" smtClean="0">
                <a:latin typeface="Arial"/>
              </a:rPr>
              <a:t>Unrolled Loop That Minimizes Stalls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76825" y="1484313"/>
            <a:ext cx="3841750" cy="3352800"/>
          </a:xfrm>
        </p:spPr>
        <p:txBody>
          <a:bodyPr lIns="90487" tIns="44450" rIns="90487" bIns="44450"/>
          <a:lstStyle/>
          <a:p>
            <a:pPr marL="285750" indent="-28575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400" smtClean="0">
                <a:solidFill>
                  <a:srgbClr val="FF0000"/>
                </a:solidFill>
                <a:latin typeface="Arial" panose="030F0702030302020204" pitchFamily="66" charset="0"/>
              </a:rPr>
              <a:t>What assumptions made when moved code?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OK to move store past SUBI even though changes register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OK to move loads before stores: get right data?</a:t>
            </a:r>
          </a:p>
          <a:p>
            <a:pPr marL="685800" lvl="1" indent="-228600" eaLnBrk="1" hangingPunct="1">
              <a:lnSpc>
                <a:spcPct val="90000"/>
              </a:lnSpc>
              <a:tabLst>
                <a:tab pos="1200150" algn="l"/>
                <a:tab pos="1657350" algn="l"/>
                <a:tab pos="3028950" algn="l"/>
              </a:tabLst>
            </a:pPr>
            <a:r>
              <a:rPr lang="en-US" altLang="zh-CN" sz="2000" smtClean="0">
                <a:latin typeface="Arial" panose="030F0702030302020204" pitchFamily="66" charset="0"/>
              </a:rPr>
              <a:t>When is it safe for compiler to do such changes?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" y="1125538"/>
            <a:ext cx="8458200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00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39750" y="1341438"/>
            <a:ext cx="6678613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tabLst>
                <a:tab pos="971550" algn="l"/>
                <a:tab pos="1885950" algn="l"/>
                <a:tab pos="36576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1 Loop:	LD	F0,0(R1)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2	LD	F6,-8(R1)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3	LD	F10,-16(R1)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4	LD	F14,-24(R1)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5	ADDD	F4,F0,F2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6	ADDD	F8,F6,F2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7	ADDD	F12,F10,F2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8	ADDD	F16,F14,F2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9	SD	0(R1),F4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10	SD	-8(R1),F8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11	SUBI	R1,R1,#32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12	SD	</a:t>
            </a:r>
            <a:r>
              <a:rPr kumimoji="0" lang="en-US" altLang="zh-CN" sz="1800" dirty="0">
                <a:solidFill>
                  <a:srgbClr val="0000FF"/>
                </a:solidFill>
                <a:latin typeface="Arial" panose="02070309020205020404" pitchFamily="49" charset="0"/>
              </a:rPr>
              <a:t>+16</a:t>
            </a:r>
            <a:r>
              <a:rPr kumimoji="0" lang="en-US" altLang="zh-CN" sz="1800" dirty="0">
                <a:latin typeface="Arial" panose="02070309020205020404" pitchFamily="49" charset="0"/>
              </a:rPr>
              <a:t>(R1),F12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13	BNEZ	R1,LOOP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dirty="0">
                <a:latin typeface="Arial" panose="02070309020205020404" pitchFamily="49" charset="0"/>
              </a:rPr>
              <a:t>14	SD	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70309020205020404" pitchFamily="49" charset="0"/>
              </a:rPr>
              <a:t>8</a:t>
            </a:r>
            <a:r>
              <a:rPr kumimoji="0" lang="en-US" altLang="zh-CN" sz="1800" dirty="0">
                <a:latin typeface="Arial" panose="02070309020205020404" pitchFamily="49" charset="0"/>
              </a:rPr>
              <a:t>(R1),F16	</a:t>
            </a:r>
            <a:r>
              <a:rPr kumimoji="0" lang="en-US" altLang="zh-CN" sz="1800" dirty="0">
                <a:solidFill>
                  <a:srgbClr val="FF0000"/>
                </a:solidFill>
                <a:latin typeface="Arial" panose="02070309020205020404" pitchFamily="49" charset="0"/>
              </a:rPr>
              <a:t>; 8-32 = -24</a:t>
            </a:r>
            <a:br>
              <a:rPr kumimoji="0" lang="en-US" altLang="zh-CN" sz="1800" dirty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kumimoji="0" lang="en-US" altLang="zh-CN" sz="18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Arial" pitchFamily="49" charset="0"/>
              </a:rPr>
              <a:t> </a:t>
            </a:r>
            <a:r>
              <a:rPr kumimoji="0" lang="en-US" altLang="zh-CN" sz="2400" i="1" dirty="0">
                <a:solidFill>
                  <a:srgbClr val="FF0000"/>
                </a:solidFill>
                <a:latin typeface="Arial" panose="030F0702030302020204" pitchFamily="66" charset="0"/>
              </a:rPr>
              <a:t>14 clock cycles, or 3.5 per iteration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400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76375" y="0"/>
            <a:ext cx="7396163" cy="9366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Review:   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942574"/>
            <a:ext cx="8621713" cy="53998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Arial" panose="030F0702030302020204" pitchFamily="66" charset="0"/>
              </a:rPr>
              <a:t>Forwarding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Arial" panose="030F0702030302020204" pitchFamily="66" charset="0"/>
              </a:rPr>
              <a:t>Reduce potential data hazard stalls.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Arial" panose="030F0702030302020204" pitchFamily="66" charset="0"/>
              </a:rPr>
              <a:t>Delayed branch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Arial" panose="030F0702030302020204" pitchFamily="66" charset="0"/>
              </a:rPr>
              <a:t>Reduce control stalls with simple branch scheduling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latin typeface="Arial" panose="030F0702030302020204" pitchFamily="66" charset="0"/>
              </a:rPr>
              <a:t>Dynamic scheduling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solidFill>
                  <a:srgbClr val="FF0000"/>
                </a:solidFill>
                <a:latin typeface="Arial" panose="030F0702030302020204" pitchFamily="66" charset="0"/>
              </a:rPr>
              <a:t>Scoreboard:</a:t>
            </a:r>
            <a:r>
              <a:rPr lang="en-US" altLang="zh-CN" sz="2000" dirty="0" smtClean="0">
                <a:latin typeface="Arial" panose="030F0702030302020204" pitchFamily="66" charset="0"/>
              </a:rPr>
              <a:t> 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Arial" panose="030F0702030302020204" pitchFamily="66" charset="0"/>
              </a:rPr>
              <a:t>reduce data stalls from true data dependence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err="1" smtClean="0">
                <a:solidFill>
                  <a:srgbClr val="FF0000"/>
                </a:solidFill>
                <a:latin typeface="Arial" panose="030F0702030302020204" pitchFamily="66" charset="0"/>
              </a:rPr>
              <a:t>Tomasulo</a:t>
            </a:r>
            <a:r>
              <a:rPr lang="en-US" altLang="zh-CN" sz="2000" dirty="0" smtClean="0">
                <a:latin typeface="Arial" panose="030F0702030302020204" pitchFamily="66" charset="0"/>
              </a:rPr>
              <a:t>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Arial" panose="030F0702030302020204" pitchFamily="66" charset="0"/>
              </a:rPr>
              <a:t>Eliminate data stalls from WAR &amp; WAW data dependences via </a:t>
            </a:r>
            <a:r>
              <a:rPr lang="en-US" altLang="zh-CN" sz="1800" dirty="0" smtClean="0">
                <a:solidFill>
                  <a:srgbClr val="FF0000"/>
                </a:solidFill>
                <a:latin typeface="Arial" panose="030F0702030302020204" pitchFamily="66" charset="0"/>
              </a:rPr>
              <a:t>renaming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 smtClean="0">
                <a:latin typeface="Arial" panose="030F0702030302020204" pitchFamily="66" charset="0"/>
              </a:rPr>
              <a:t>Reduce data hazard stalls via out-of-order execution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3333FF"/>
                </a:solidFill>
                <a:latin typeface="Arial" panose="030F0702030302020204" pitchFamily="66" charset="0"/>
              </a:rPr>
              <a:t>Branch predictor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 smtClean="0">
                <a:latin typeface="Arial" panose="030F0702030302020204" pitchFamily="66" charset="0"/>
              </a:rPr>
              <a:t>Reduce control stalls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Arial" panose="030F0702030302020204" pitchFamily="66" charset="0"/>
              </a:rPr>
              <a:t>Hardware-based speculation</a:t>
            </a:r>
          </a:p>
          <a:p>
            <a:pPr lvl="1">
              <a:lnSpc>
                <a:spcPct val="90000"/>
              </a:lnSpc>
            </a:pPr>
            <a:r>
              <a:rPr lang="en-US" altLang="zh-CN" sz="2100" dirty="0" smtClean="0">
                <a:latin typeface="Arial" panose="030F0702030302020204" pitchFamily="66" charset="0"/>
              </a:rPr>
              <a:t>Branch predictor + dynamic scheduling + speculation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3492500" y="404813"/>
            <a:ext cx="511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3300"/>
                </a:solidFill>
                <a:latin typeface="Arial" panose="030F0702030302020204" pitchFamily="66" charset="0"/>
              </a:rPr>
              <a:t>achieve an ideal CPI = 1  !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563" y="0"/>
            <a:ext cx="8072437" cy="85725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 smtClean="0">
                <a:latin typeface="Arial"/>
              </a:rPr>
              <a:t>Compiler Perspectives on Code Movement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981075"/>
            <a:ext cx="8713787" cy="532765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z="2400" dirty="0" smtClean="0">
                <a:latin typeface="Arial"/>
              </a:rPr>
              <a:t>Compiler concerned about </a:t>
            </a:r>
            <a:r>
              <a:rPr lang="en-US" altLang="zh-CN" sz="2400" dirty="0" smtClean="0">
                <a:solidFill>
                  <a:srgbClr val="0000FF"/>
                </a:solidFill>
                <a:latin typeface="Arial"/>
              </a:rPr>
              <a:t>dependencies</a:t>
            </a:r>
            <a:r>
              <a:rPr lang="en-US" altLang="zh-CN" sz="2400" dirty="0" smtClean="0">
                <a:latin typeface="Arial"/>
              </a:rPr>
              <a:t> in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program</a:t>
            </a:r>
          </a:p>
          <a:p>
            <a:pPr eaLnBrk="1" hangingPunct="1"/>
            <a:r>
              <a:rPr lang="en-US" altLang="zh-CN" sz="2400" dirty="0" smtClean="0">
                <a:latin typeface="Arial"/>
              </a:rPr>
              <a:t>Whether or not a HW hazard depends on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pipeline</a:t>
            </a:r>
          </a:p>
          <a:p>
            <a:pPr eaLnBrk="1" hangingPunct="1"/>
            <a:r>
              <a:rPr lang="en-US" altLang="zh-CN" sz="2400" dirty="0" smtClean="0">
                <a:latin typeface="Arial"/>
              </a:rPr>
              <a:t>Try to schedule to avoid hazards that cause performance losses</a:t>
            </a:r>
          </a:p>
          <a:p>
            <a:pPr eaLnBrk="1" hangingPunct="1"/>
            <a:r>
              <a:rPr lang="en-US" altLang="zh-CN" sz="2400" dirty="0" smtClean="0">
                <a:latin typeface="Arial"/>
              </a:rPr>
              <a:t>(True)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Data dependencies</a:t>
            </a:r>
            <a:r>
              <a:rPr lang="en-US" altLang="zh-CN" sz="2400" dirty="0" smtClean="0">
                <a:latin typeface="Arial"/>
              </a:rPr>
              <a:t> (RAW if a hazard for HW)</a:t>
            </a:r>
          </a:p>
          <a:p>
            <a:pPr lvl="1" eaLnBrk="1" hangingPunct="1"/>
            <a:r>
              <a:rPr lang="en-US" altLang="zh-CN" sz="2000" dirty="0" smtClean="0">
                <a:latin typeface="Arial"/>
              </a:rPr>
              <a:t>Instruction </a:t>
            </a:r>
            <a:r>
              <a:rPr lang="en-US" altLang="zh-CN" sz="2000" dirty="0" err="1" smtClean="0">
                <a:latin typeface="Arial"/>
              </a:rPr>
              <a:t>i</a:t>
            </a:r>
            <a:r>
              <a:rPr lang="en-US" altLang="zh-CN" sz="2000" dirty="0" smtClean="0">
                <a:latin typeface="Arial"/>
              </a:rPr>
              <a:t> produces a result used by instruction j, or</a:t>
            </a:r>
          </a:p>
          <a:p>
            <a:pPr lvl="1" eaLnBrk="1" hangingPunct="1"/>
            <a:r>
              <a:rPr lang="en-US" altLang="zh-CN" sz="2000" dirty="0" smtClean="0">
                <a:latin typeface="Arial"/>
              </a:rPr>
              <a:t>Instruction j is data dependent on instruction k,  and instruction k is data dependent on instruction </a:t>
            </a:r>
            <a:r>
              <a:rPr lang="en-US" altLang="zh-CN" sz="2000" dirty="0" err="1" smtClean="0">
                <a:latin typeface="Arial"/>
              </a:rPr>
              <a:t>i</a:t>
            </a:r>
            <a:r>
              <a:rPr lang="en-US" altLang="zh-CN" sz="2000" dirty="0" smtClean="0">
                <a:latin typeface="Arial"/>
              </a:rPr>
              <a:t>.</a:t>
            </a:r>
          </a:p>
          <a:p>
            <a:pPr eaLnBrk="1" hangingPunct="1"/>
            <a:r>
              <a:rPr lang="en-US" altLang="zh-CN" sz="2400" dirty="0" smtClean="0">
                <a:latin typeface="Arial"/>
              </a:rPr>
              <a:t>If dependent, can</a:t>
            </a:r>
            <a:r>
              <a:rPr lang="en-US" altLang="zh-CN" sz="2400" dirty="0" smtClean="0">
                <a:latin typeface="Arial" panose="030F0702030302020204" pitchFamily="66" charset="0"/>
              </a:rPr>
              <a:t>’</a:t>
            </a:r>
            <a:r>
              <a:rPr lang="en-US" altLang="zh-CN" sz="2400" dirty="0" smtClean="0">
                <a:latin typeface="Arial"/>
              </a:rPr>
              <a:t>t execute in parallel</a:t>
            </a:r>
          </a:p>
          <a:p>
            <a:pPr eaLnBrk="1" hangingPunct="1"/>
            <a:r>
              <a:rPr lang="en-US" altLang="zh-CN" sz="2400" dirty="0" smtClean="0">
                <a:latin typeface="Arial"/>
              </a:rPr>
              <a:t>Easy to determine for registers (fixed names)</a:t>
            </a:r>
          </a:p>
          <a:p>
            <a:pPr eaLnBrk="1" hangingPunct="1"/>
            <a:r>
              <a:rPr lang="en-US" altLang="zh-CN" sz="2400" dirty="0" smtClean="0">
                <a:latin typeface="Arial"/>
              </a:rPr>
              <a:t>Hard for memory (</a:t>
            </a:r>
            <a:r>
              <a:rPr lang="en-US" altLang="zh-CN" sz="2400" dirty="0" smtClean="0">
                <a:latin typeface="Arial" panose="030F0702030302020204" pitchFamily="66" charset="0"/>
              </a:rPr>
              <a:t>“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memory disambiguation</a:t>
            </a:r>
            <a:r>
              <a:rPr lang="en-US" altLang="zh-CN" sz="2400" dirty="0" smtClean="0">
                <a:latin typeface="Arial" panose="030F0702030302020204" pitchFamily="66" charset="0"/>
              </a:rPr>
              <a:t>”</a:t>
            </a:r>
            <a:r>
              <a:rPr lang="en-US" altLang="zh-CN" sz="2400" dirty="0" smtClean="0">
                <a:latin typeface="Arial"/>
              </a:rPr>
              <a:t>) problem: </a:t>
            </a:r>
          </a:p>
          <a:p>
            <a:pPr lvl="1" eaLnBrk="1" hangingPunct="1"/>
            <a:r>
              <a:rPr lang="en-US" altLang="zh-CN" sz="2000" dirty="0" smtClean="0">
                <a:latin typeface="Arial"/>
              </a:rPr>
              <a:t>Does 100(R4) = 20(R6)?</a:t>
            </a:r>
          </a:p>
          <a:p>
            <a:pPr lvl="1" eaLnBrk="1" hangingPunct="1"/>
            <a:r>
              <a:rPr lang="en-US" altLang="zh-CN" sz="2000" dirty="0" smtClean="0">
                <a:latin typeface="Arial"/>
              </a:rPr>
              <a:t>From different loop iterations, does 20(R6) = 20(R6)?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7021" y="-171400"/>
            <a:ext cx="7992888" cy="1208087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altLang="zh-CN" sz="3200" dirty="0" smtClean="0">
                <a:latin typeface="Arial"/>
              </a:rPr>
              <a:t>Compiler Perspectives on Code Movement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341438"/>
            <a:ext cx="8661400" cy="4895850"/>
          </a:xfrm>
        </p:spPr>
        <p:txBody>
          <a:bodyPr lIns="90487" tIns="44450" rIns="90487" bIns="44450"/>
          <a:lstStyle/>
          <a:p>
            <a:pPr eaLnBrk="1" hangingPunct="1"/>
            <a:r>
              <a:rPr lang="en-US" altLang="zh-CN" smtClean="0">
                <a:latin typeface="Arial"/>
              </a:rPr>
              <a:t>Our example required compiler to know that if R1 doesn</a:t>
            </a:r>
            <a:r>
              <a:rPr lang="en-US" altLang="zh-CN" smtClean="0">
                <a:latin typeface="Arial" panose="030F0702030302020204" pitchFamily="66" charset="0"/>
              </a:rPr>
              <a:t>’</a:t>
            </a:r>
            <a:r>
              <a:rPr lang="en-US" altLang="zh-CN" smtClean="0">
                <a:latin typeface="Arial"/>
              </a:rPr>
              <a:t>t change then:</a:t>
            </a:r>
            <a:br>
              <a:rPr lang="en-US" altLang="zh-CN" smtClean="0"/>
            </a:br>
            <a:r>
              <a:rPr lang="en-US" altLang="zh-CN" smtClean="0">
                <a:latin typeface="Arial"/>
              </a:rPr>
              <a:t/>
            </a:r>
            <a:br>
              <a:rPr lang="en-US" altLang="zh-CN" smtClean="0"/>
            </a:br>
            <a:r>
              <a:rPr lang="en-US" altLang="zh-CN" smtClean="0">
                <a:latin typeface="Arial" panose="02070309020205020404" pitchFamily="49" charset="0"/>
              </a:rPr>
              <a:t>0(R1) </a:t>
            </a:r>
            <a:r>
              <a:rPr lang="en-US" altLang="zh-CN" smtClean="0">
                <a:latin typeface="Arial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Arial" panose="02070309020205020404" pitchFamily="49" charset="0"/>
              </a:rPr>
              <a:t> -8(R1) </a:t>
            </a:r>
            <a:r>
              <a:rPr lang="en-US" altLang="zh-CN" smtClean="0">
                <a:latin typeface="Arial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Arial" panose="02070309020205020404" pitchFamily="49" charset="0"/>
              </a:rPr>
              <a:t> -16(R1) </a:t>
            </a:r>
            <a:r>
              <a:rPr lang="en-US" altLang="zh-CN" smtClean="0">
                <a:latin typeface="Arial" panose="02070309020205020404" pitchFamily="49" charset="0"/>
                <a:sym typeface="Symbol" panose="05050102010706020507" pitchFamily="18" charset="2"/>
              </a:rPr>
              <a:t></a:t>
            </a:r>
            <a:r>
              <a:rPr lang="en-US" altLang="zh-CN" smtClean="0">
                <a:latin typeface="Arial" panose="02070309020205020404" pitchFamily="49" charset="0"/>
              </a:rPr>
              <a:t> -24(R1)</a:t>
            </a:r>
            <a:br>
              <a:rPr lang="en-US" altLang="zh-CN" smtClean="0">
                <a:latin typeface="Courier New" panose="02070309020205020404" pitchFamily="49" charset="0"/>
              </a:rPr>
            </a:br>
            <a:endParaRPr lang="en-US" altLang="zh-CN" sz="2400" smtClean="0">
              <a:latin typeface="Courier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Arial"/>
              </a:rPr>
              <a:t>   </a:t>
            </a:r>
            <a:r>
              <a:rPr lang="en-US" altLang="zh-CN" smtClean="0">
                <a:latin typeface="Arial"/>
              </a:rPr>
              <a:t>There were no dependencies between some loads and stores so they could be moved by each other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7423" y="115888"/>
            <a:ext cx="7560840" cy="93662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/>
              </a:rPr>
              <a:t>      Unrolled Loop Detail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3"/>
            <a:ext cx="8261350" cy="5400675"/>
          </a:xfrm>
        </p:spPr>
        <p:txBody>
          <a:bodyPr/>
          <a:lstStyle/>
          <a:p>
            <a:pPr eaLnBrk="1" hangingPunct="1"/>
            <a:r>
              <a:rPr lang="en-US" altLang="en-US" sz="2800" smtClean="0">
                <a:latin typeface="Arial"/>
              </a:rPr>
              <a:t>Do not usually know upper bound of loop</a:t>
            </a:r>
          </a:p>
          <a:p>
            <a:pPr eaLnBrk="1" hangingPunct="1"/>
            <a:r>
              <a:rPr lang="en-US" altLang="en-US" sz="2800" smtClean="0">
                <a:latin typeface="Arial"/>
              </a:rPr>
              <a:t>Suppose it is n, and we would like to unroll the loop to make k copies of the body</a:t>
            </a:r>
          </a:p>
          <a:p>
            <a:pPr eaLnBrk="1" hangingPunct="1"/>
            <a:r>
              <a:rPr lang="en-US" altLang="en-US" sz="2800" smtClean="0">
                <a:latin typeface="Arial"/>
              </a:rPr>
              <a:t>Instead of a single unrolled loop, we generate a pair of consecutive loops:</a:t>
            </a:r>
          </a:p>
          <a:p>
            <a:pPr lvl="1" eaLnBrk="1" hangingPunct="1"/>
            <a:r>
              <a:rPr lang="en-US" altLang="en-US" sz="2400" smtClean="0">
                <a:latin typeface="Arial"/>
              </a:rPr>
              <a:t>1st executes (n mod k) times and has a body that is the original loop</a:t>
            </a:r>
          </a:p>
          <a:p>
            <a:pPr lvl="1" eaLnBrk="1" hangingPunct="1"/>
            <a:r>
              <a:rPr lang="en-US" altLang="en-US" sz="2400" smtClean="0">
                <a:latin typeface="Arial"/>
              </a:rPr>
              <a:t>2nd is the unrolled body surrounded by an outer loop that iterates (n/k) times</a:t>
            </a:r>
          </a:p>
          <a:p>
            <a:pPr lvl="1" eaLnBrk="1" hangingPunct="1"/>
            <a:r>
              <a:rPr lang="en-US" altLang="en-US" sz="2400" smtClean="0">
                <a:latin typeface="Arial"/>
              </a:rPr>
              <a:t>For large values of n, </a:t>
            </a:r>
            <a:r>
              <a:rPr lang="en-US" altLang="en-US" sz="2400" smtClean="0">
                <a:solidFill>
                  <a:srgbClr val="0000FF"/>
                </a:solidFill>
                <a:latin typeface="Arial"/>
              </a:rPr>
              <a:t>most of the execution time will be spent in the unrolled loop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11480"/>
            <a:ext cx="8072437" cy="714375"/>
          </a:xfrm>
        </p:spPr>
        <p:txBody>
          <a:bodyPr/>
          <a:lstStyle/>
          <a:p>
            <a:pPr eaLnBrk="1" hangingPunct="1"/>
            <a:r>
              <a:rPr lang="en-US" altLang="en-US" sz="3600" dirty="0" smtClean="0">
                <a:latin typeface="Arial"/>
              </a:rPr>
              <a:t>Steps Compiler Performed to Unroll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836613"/>
            <a:ext cx="8569325" cy="5472112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/>
              </a:rPr>
              <a:t>Check OK to move the S.D after DSUBUI and BNEZ, and find amount to adjust S.D offset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Determine unrolling the loop would be useful by finding that the loop iterations were independent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Rename registers to avoid name dependencies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Eliminate extra test and branch instructions and adjust the loop termination and iteration code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Determine loads and stores in unrolled loop can be interchanged by observing that the loads and stores from different iterations are independent</a:t>
            </a:r>
          </a:p>
          <a:p>
            <a:pPr lvl="1" eaLnBrk="1" hangingPunct="1"/>
            <a:r>
              <a:rPr lang="en-US" altLang="en-US" sz="2000" smtClean="0">
                <a:latin typeface="Arial"/>
              </a:rPr>
              <a:t>requires analyzing memory addresses and finding that they do not refer to the same address.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Schedule the code, preserving any dependences needed to yield same result as the original code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latin typeface="Arial"/>
              </a:rPr>
              <a:t>Not good enough due to limitations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Arial"/>
              </a:rPr>
              <a:t>Amount of overhead amortized with each unroll</a:t>
            </a:r>
          </a:p>
          <a:p>
            <a:pPr lvl="1" eaLnBrk="1" hangingPunct="1"/>
            <a:r>
              <a:rPr lang="en-US" altLang="zh-CN" sz="2800" dirty="0" smtClean="0">
                <a:latin typeface="Arial"/>
              </a:rPr>
              <a:t>Overhead: 2/6     </a:t>
            </a:r>
            <a:r>
              <a:rPr lang="en-US" altLang="zh-CN" sz="2800" dirty="0" smtClean="0">
                <a:latin typeface="Arial"/>
                <a:sym typeface="Wingdings" panose="05000000000000000000" pitchFamily="2" charset="2"/>
              </a:rPr>
              <a:t>   2/14=1/ 7    2/26=1/13</a:t>
            </a:r>
          </a:p>
          <a:p>
            <a:pPr lvl="1" eaLnBrk="1" hangingPunct="1">
              <a:buFontTx/>
              <a:buNone/>
            </a:pPr>
            <a:r>
              <a:rPr lang="en-US" altLang="zh-CN" sz="2800" dirty="0" smtClean="0">
                <a:latin typeface="Arial"/>
              </a:rPr>
              <a:t>              2/iteration     2/4 iteration      2/8 iteration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Result in growth of code size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Potential shortfall in registers. </a:t>
            </a:r>
          </a:p>
          <a:p>
            <a:pPr eaLnBrk="1" hangingPunct="1"/>
            <a:r>
              <a:rPr lang="en-US" altLang="zh-CN" sz="2800" dirty="0" smtClean="0">
                <a:latin typeface="Arial"/>
              </a:rPr>
              <a:t>What about branch but not loop ?</a:t>
            </a: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1" y="16518"/>
            <a:ext cx="7632848" cy="1030287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Arial"/>
              </a:rPr>
              <a:t>Using Loop unrolling and scheduling </a:t>
            </a:r>
            <a:br>
              <a:rPr lang="en-US" altLang="zh-CN" sz="3200" dirty="0" smtClean="0"/>
            </a:br>
            <a:r>
              <a:rPr lang="en-US" altLang="zh-CN" sz="3200" dirty="0" smtClean="0">
                <a:latin typeface="Arial"/>
              </a:rPr>
              <a:t>with static Multiple Issue</a:t>
            </a:r>
          </a:p>
        </p:txBody>
      </p:sp>
      <p:graphicFrame>
        <p:nvGraphicFramePr>
          <p:cNvPr id="84995" name="Group 3"/>
          <p:cNvGraphicFramePr>
            <a:graphicFrameLocks noGrp="1"/>
          </p:cNvGraphicFramePr>
          <p:nvPr/>
        </p:nvGraphicFramePr>
        <p:xfrm>
          <a:off x="381000" y="1412875"/>
          <a:ext cx="8458200" cy="4806949"/>
        </p:xfrm>
        <a:graphic>
          <a:graphicData uri="http://schemas.openxmlformats.org/drawingml/2006/table">
            <a:tbl>
              <a:tblPr/>
              <a:tblGrid>
                <a:gridCol w="3886200"/>
                <a:gridCol w="2895600"/>
                <a:gridCol w="1676400"/>
              </a:tblGrid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Integer Instruction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FP instruction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Clock cycle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Loop:   L.D  F0, 0(R1)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41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L.D  F0,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L.D  F0, 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ADD.D F4, F0.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L.D  F0, -24(R1)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ADD.D F8, F6.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L.D  F0, -32(R1)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ADD.D F12, F10.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S.D F4, 0(R1)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ADD.D F16, F14.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S.D F8, -8(R1)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ADD.D F20, F18. F2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S.D F12,-16(R1)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DADDUI  R1, R1, #-40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S.D F16, 16(R1)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BNE R1, R2, Loop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84"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           S.D F20, 8(R1)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folHlink"/>
                        </a:buClr>
                        <a:buSzPct val="6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buClr>
                          <a:schemeClr val="hlink"/>
                        </a:buClr>
                        <a:buSzPct val="55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folHlink"/>
                        </a:buClr>
                        <a:buSzPct val="50000"/>
                        <a:defRPr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accent2"/>
                        </a:buClr>
                        <a:buSzPct val="55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SzPct val="5000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30F0702030302020204" pitchFamily="66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2273"/>
            <a:ext cx="7632973" cy="9366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/>
              </a:rPr>
              <a:t>Static Multiple issue: VLIW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785225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Arial" panose="030F0702030302020204" pitchFamily="66" charset="0"/>
              </a:rPr>
              <a:t>VLIW: Very Long Instruction Word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Arial" panose="030F0702030302020204" pitchFamily="66" charset="0"/>
              </a:rPr>
              <a:t>Each “instruction” has </a:t>
            </a:r>
            <a:r>
              <a:rPr lang="en-US" altLang="zh-CN" sz="2800" smtClean="0">
                <a:solidFill>
                  <a:srgbClr val="0000FF"/>
                </a:solidFill>
                <a:latin typeface="Arial" panose="030F0702030302020204" pitchFamily="66" charset="0"/>
              </a:rPr>
              <a:t>explicit coding for multiple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30F0702030302020204" pitchFamily="66" charset="0"/>
              </a:rPr>
              <a:t>In EPIC, grouping called a “packet”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30F0702030302020204" pitchFamily="66" charset="0"/>
              </a:rPr>
              <a:t>In Transmeta, grouping called a “molecule” (with “atoms” as ops)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>
                <a:latin typeface="Arial" panose="030F0702030302020204" pitchFamily="66" charset="0"/>
              </a:rPr>
              <a:t>Tradeoff instruction space for simple decoding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30F0702030302020204" pitchFamily="66" charset="0"/>
              </a:rPr>
              <a:t>The long instruction word has room for many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30F0702030302020204" pitchFamily="66" charset="0"/>
              </a:rPr>
              <a:t>By definition, all the operations the compiler puts in the long instruction word are </a:t>
            </a:r>
            <a:r>
              <a:rPr lang="en-US" altLang="zh-CN" sz="2000" smtClean="0">
                <a:solidFill>
                  <a:srgbClr val="0000FF"/>
                </a:solidFill>
                <a:latin typeface="Arial" panose="030F0702030302020204" pitchFamily="66" charset="0"/>
              </a:rPr>
              <a:t>independent</a:t>
            </a:r>
            <a:r>
              <a:rPr lang="en-US" altLang="zh-CN" sz="2000" smtClean="0">
                <a:latin typeface="Arial" panose="030F0702030302020204" pitchFamily="66" charset="0"/>
              </a:rPr>
              <a:t> =&gt; execute in parallel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30F0702030302020204" pitchFamily="66" charset="0"/>
              </a:rPr>
              <a:t>E.g., 2 integer operations, 2 FP ops, 2 Memory refs, 1 branch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smtClean="0">
                <a:latin typeface="Arial" panose="030F0702030302020204" pitchFamily="66" charset="0"/>
              </a:rPr>
              <a:t>16 to 24 bits per field =&gt; 7*16 or 112 bits to 7*24 or 168 bits wide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smtClean="0">
                <a:latin typeface="Arial" panose="030F0702030302020204" pitchFamily="66" charset="0"/>
              </a:rPr>
              <a:t>Need compiling technique that </a:t>
            </a:r>
            <a:r>
              <a:rPr lang="en-US" altLang="zh-CN" sz="2000" smtClean="0">
                <a:solidFill>
                  <a:srgbClr val="0000FF"/>
                </a:solidFill>
                <a:latin typeface="Arial" panose="030F0702030302020204" pitchFamily="66" charset="0"/>
              </a:rPr>
              <a:t>schedules across several branches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0"/>
            <a:ext cx="71628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mtClean="0">
                <a:latin typeface="Arial"/>
              </a:rPr>
              <a:t>Loop Unrolling in VLIW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902200"/>
          </a:xfrm>
        </p:spPr>
        <p:txBody>
          <a:bodyPr lIns="90488" tIns="44450" rIns="90488" bIns="44450"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800" b="1" i="1" dirty="0" smtClean="0">
                <a:latin typeface="Arial"/>
              </a:rPr>
              <a:t>Memory 	Memory	FP	FP	Int. op/	Clock</a:t>
            </a:r>
            <a:br>
              <a:rPr lang="en-US" altLang="zh-CN" sz="1800" b="1" i="1" dirty="0" smtClean="0"/>
            </a:br>
            <a:r>
              <a:rPr lang="en-US" altLang="zh-CN" sz="1800" b="1" i="1" dirty="0" smtClean="0">
                <a:latin typeface="Arial"/>
              </a:rPr>
              <a:t>reference 1	reference 2	operation 1	 op. 2 	branch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LD 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/>
              </a:rPr>
              <a:t>F0</a:t>
            </a:r>
            <a:r>
              <a:rPr lang="en-US" altLang="zh-CN" sz="1600" b="1" dirty="0" smtClean="0">
                <a:latin typeface="Arial"/>
              </a:rPr>
              <a:t>,0(R1)	LD F6,-8(R1)				1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LD F10,-16(R1)	LD F14,-24(R1)				2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LD F18,-32(R1)	LD F22,-40(R1)	ADDD 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/>
              </a:rPr>
              <a:t>F4</a:t>
            </a:r>
            <a:r>
              <a:rPr lang="en-US" altLang="zh-CN" sz="1600" b="1" dirty="0" smtClean="0">
                <a:latin typeface="Arial"/>
              </a:rPr>
              <a:t>,</a:t>
            </a:r>
            <a:r>
              <a:rPr lang="en-US" altLang="zh-CN" sz="1600" b="1" dirty="0" smtClean="0">
                <a:solidFill>
                  <a:srgbClr val="FF0000"/>
                </a:solidFill>
                <a:latin typeface="Arial"/>
              </a:rPr>
              <a:t>F0</a:t>
            </a:r>
            <a:r>
              <a:rPr lang="en-US" altLang="zh-CN" sz="1600" b="1" dirty="0" smtClean="0">
                <a:latin typeface="Arial"/>
              </a:rPr>
              <a:t>,F2	ADDD F8,F6,F2	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LD F26,-48(R1)		ADDD F12,F10,F2	ADDD F16,F14,F2	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		ADDD F20,F18,F2	ADDD F24,F22,F2	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SD 0(R1),</a:t>
            </a:r>
            <a:r>
              <a:rPr lang="en-US" altLang="zh-CN" sz="1600" b="1" dirty="0" smtClean="0">
                <a:solidFill>
                  <a:srgbClr val="0000FF"/>
                </a:solidFill>
                <a:latin typeface="Arial"/>
              </a:rPr>
              <a:t>F4</a:t>
            </a:r>
            <a:r>
              <a:rPr lang="en-US" altLang="zh-CN" sz="1600" b="1" dirty="0" smtClean="0">
                <a:latin typeface="Arial"/>
              </a:rPr>
              <a:t>	SD -8(R1),F8	ADDD F28,F26,F2			6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SD -16(R1),F12	SD -24(R1),F16				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SD -32(R1),F20	SD -40(R1),F24			SUBI  R1,R1,#48	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1600" b="1" dirty="0" smtClean="0">
                <a:latin typeface="Arial"/>
              </a:rPr>
              <a:t>SD -0(R1),F28				BNEZ R1,LOOP	9</a:t>
            </a:r>
            <a:endParaRPr lang="en-US" altLang="zh-CN" sz="2400" b="1" dirty="0" smtClean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dirty="0" smtClean="0">
                <a:solidFill>
                  <a:schemeClr val="hlink"/>
                </a:solidFill>
                <a:latin typeface="Arial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Unrolled 7 times to avoid delays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  7 results in 9 clocks, or 1.3 clocks per iteration (1.8X)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  Average: 2.5 ops per clock, 50% efficiency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tabLst>
                <a:tab pos="1543050" algn="l"/>
                <a:tab pos="3028950" algn="l"/>
                <a:tab pos="4800600" algn="l"/>
                <a:tab pos="6172200" algn="l"/>
                <a:tab pos="8115300" algn="r"/>
              </a:tabLst>
            </a:pPr>
            <a:r>
              <a:rPr lang="en-US" altLang="zh-CN" sz="2400" dirty="0" smtClean="0">
                <a:latin typeface="Arial"/>
              </a:rPr>
              <a:t>  Note: Need more registers in VLIW (15 vs. 6 in SS)</a:t>
            </a:r>
          </a:p>
        </p:txBody>
      </p:sp>
      <p:sp>
        <p:nvSpPr>
          <p:cNvPr id="87044" name="Line 4"/>
          <p:cNvSpPr>
            <a:spLocks noChangeShapeType="1"/>
          </p:cNvSpPr>
          <p:nvPr/>
        </p:nvSpPr>
        <p:spPr bwMode="auto">
          <a:xfrm>
            <a:off x="971600" y="2223247"/>
            <a:ext cx="3456384" cy="51995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Line 5"/>
          <p:cNvSpPr>
            <a:spLocks noChangeShapeType="1"/>
          </p:cNvSpPr>
          <p:nvPr/>
        </p:nvSpPr>
        <p:spPr bwMode="auto">
          <a:xfrm flipH="1">
            <a:off x="1619672" y="2920999"/>
            <a:ext cx="2634828" cy="6520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228600" y="2133600"/>
            <a:ext cx="868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Problems for VLIW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676456" cy="5029200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latin typeface="Arial" panose="030F0702030302020204" pitchFamily="66" charset="0"/>
              </a:rPr>
              <a:t>Technical problems</a:t>
            </a:r>
          </a:p>
          <a:p>
            <a:pPr lvl="1" eaLnBrk="1" hangingPunct="1"/>
            <a:r>
              <a:rPr lang="en-US" altLang="zh-CN" sz="2400" dirty="0" smtClean="0">
                <a:latin typeface="Arial" panose="030F0702030302020204" pitchFamily="66" charset="0"/>
              </a:rPr>
              <a:t>Increase in code size</a:t>
            </a:r>
          </a:p>
          <a:p>
            <a:pPr lvl="2" eaLnBrk="1" hangingPunct="1"/>
            <a:r>
              <a:rPr lang="en-US" altLang="zh-CN" sz="2000" dirty="0" smtClean="0">
                <a:latin typeface="Arial" panose="030F0702030302020204" pitchFamily="66" charset="0"/>
              </a:rPr>
              <a:t>Loop unrolling—statically finding parallelism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0000FF"/>
                </a:solidFill>
                <a:latin typeface="Arial" panose="030F0702030302020204" pitchFamily="66" charset="0"/>
              </a:rPr>
              <a:t>Unused function slots</a:t>
            </a:r>
          </a:p>
          <a:p>
            <a:pPr lvl="1" eaLnBrk="1" hangingPunct="1"/>
            <a:r>
              <a:rPr lang="en-US" altLang="zh-CN" sz="2400" dirty="0" smtClean="0">
                <a:latin typeface="Arial" panose="030F0702030302020204" pitchFamily="66" charset="0"/>
              </a:rPr>
              <a:t>Limitations of lockstep operation</a:t>
            </a:r>
          </a:p>
          <a:p>
            <a:pPr lvl="2" eaLnBrk="1" hangingPunct="1"/>
            <a:r>
              <a:rPr lang="en-US" altLang="zh-CN" sz="2000" dirty="0" smtClean="0">
                <a:latin typeface="Arial" panose="030F0702030302020204" pitchFamily="66" charset="0"/>
              </a:rPr>
              <a:t>A stall in any function unit may cause the entire processor to stall</a:t>
            </a:r>
          </a:p>
          <a:p>
            <a:pPr eaLnBrk="1" hangingPunct="1"/>
            <a:r>
              <a:rPr lang="en-US" altLang="zh-CN" sz="2800" dirty="0" smtClean="0">
                <a:latin typeface="Arial" panose="030F0702030302020204" pitchFamily="66" charset="0"/>
              </a:rPr>
              <a:t>Logistical problem</a:t>
            </a:r>
          </a:p>
          <a:p>
            <a:pPr lvl="1" eaLnBrk="1" hangingPunct="1"/>
            <a:r>
              <a:rPr lang="en-US" altLang="zh-CN" sz="2400" dirty="0" smtClean="0">
                <a:latin typeface="Arial" panose="030F0702030302020204" pitchFamily="66" charset="0"/>
              </a:rPr>
              <a:t>Binary code compatibility</a:t>
            </a:r>
          </a:p>
          <a:p>
            <a:pPr eaLnBrk="1" hangingPunct="1"/>
            <a:r>
              <a:rPr lang="en-US" altLang="zh-CN" sz="2800" dirty="0" smtClean="0">
                <a:solidFill>
                  <a:srgbClr val="FF0000"/>
                </a:solidFill>
                <a:latin typeface="Arial" panose="030F0702030302020204" pitchFamily="66" charset="0"/>
              </a:rPr>
              <a:t>Major challenge</a:t>
            </a:r>
            <a:r>
              <a:rPr lang="en-US" altLang="zh-CN" sz="2800" dirty="0" smtClean="0">
                <a:latin typeface="Arial" panose="030F0702030302020204" pitchFamily="66" charset="0"/>
              </a:rPr>
              <a:t> for all multiple-issue processors</a:t>
            </a:r>
          </a:p>
          <a:p>
            <a:pPr lvl="1" eaLnBrk="1" hangingPunct="1"/>
            <a:r>
              <a:rPr lang="en-US" altLang="zh-CN" sz="2400" dirty="0" smtClean="0">
                <a:solidFill>
                  <a:srgbClr val="0000FF"/>
                </a:solidFill>
                <a:latin typeface="Arial" panose="030F0702030302020204" pitchFamily="66" charset="0"/>
              </a:rPr>
              <a:t>Exploit large amounts of ILP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4" y="2"/>
            <a:ext cx="7561262" cy="1340766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Arial"/>
              </a:rPr>
              <a:t>Advanced Compiler Support for Exploiting ILP (section 4.4 in 3rd edition)</a:t>
            </a:r>
            <a:r>
              <a:rPr lang="en-US" altLang="zh-CN" sz="3200" dirty="0">
                <a:latin typeface="Arial"/>
              </a:rPr>
              <a:t/>
            </a:r>
            <a:br>
              <a:rPr lang="en-US" altLang="zh-CN" sz="3200" dirty="0"/>
            </a:br>
            <a:r>
              <a:rPr lang="zh-CN" altLang="en-US" sz="3200" dirty="0" smtClean="0">
                <a:latin typeface="Arial"/>
              </a:rPr>
              <a:t>（</a:t>
            </a:r>
            <a:r>
              <a:rPr lang="en-US" altLang="zh-CN" sz="3200" dirty="0" smtClean="0">
                <a:latin typeface="Arial"/>
              </a:rPr>
              <a:t>appendix H in 6</a:t>
            </a:r>
            <a:r>
              <a:rPr lang="en-US" altLang="zh-CN" sz="3200" baseline="30000" dirty="0" smtClean="0">
                <a:latin typeface="Arial"/>
              </a:rPr>
              <a:t>th</a:t>
            </a:r>
            <a:r>
              <a:rPr lang="en-US" altLang="zh-CN" sz="3200" dirty="0" smtClean="0">
                <a:latin typeface="Arial"/>
              </a:rPr>
              <a:t>  edition</a:t>
            </a:r>
            <a:r>
              <a:rPr lang="zh-CN" altLang="en-US" sz="3200" dirty="0" smtClean="0">
                <a:latin typeface="Arial"/>
              </a:rPr>
              <a:t>）</a:t>
            </a:r>
            <a:endParaRPr lang="en-US" altLang="zh-CN" sz="3200" dirty="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772816"/>
            <a:ext cx="8642350" cy="47958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 smtClean="0">
                <a:latin typeface="Arial" pitchFamily="66" charset="0"/>
              </a:rPr>
              <a:t>Detecting and Enhancing Loop-level Parallelism  </a:t>
            </a:r>
          </a:p>
          <a:p>
            <a:pPr eaLnBrk="1" hangingPunct="1">
              <a:defRPr/>
            </a:pPr>
            <a:r>
              <a:rPr lang="en-US" altLang="zh-CN" sz="2800" dirty="0" smtClean="0">
                <a:latin typeface="Arial" pitchFamily="66" charset="0"/>
              </a:rPr>
              <a:t>Eliminating Dependent Computations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66" charset="0"/>
              </a:rPr>
              <a:t>Software pipelining</a:t>
            </a:r>
            <a:r>
              <a:rPr lang="en-US" altLang="zh-CN" sz="2800" dirty="0" smtClean="0">
                <a:latin typeface="Arial" pitchFamily="66" charset="0"/>
              </a:rPr>
              <a:t>: Symbolic loop unrolling</a:t>
            </a:r>
          </a:p>
          <a:p>
            <a:pPr eaLnBrk="1" hangingPunct="1">
              <a:defRPr/>
            </a:pPr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66" charset="0"/>
              </a:rPr>
              <a:t>Global Code Scheduling</a:t>
            </a:r>
          </a:p>
          <a:p>
            <a:pPr lvl="1" eaLnBrk="1" hangingPunct="1">
              <a:defRPr/>
            </a:pPr>
            <a:r>
              <a:rPr lang="en-US" altLang="zh-CN" sz="2800" dirty="0" smtClean="0">
                <a:solidFill>
                  <a:srgbClr val="FF0000"/>
                </a:solidFill>
                <a:latin typeface="Arial" pitchFamily="66" charset="0"/>
              </a:rPr>
              <a:t>Trace Scheduling</a:t>
            </a:r>
            <a:r>
              <a:rPr lang="en-US" altLang="zh-CN" sz="2800" dirty="0" smtClean="0">
                <a:latin typeface="Arial" pitchFamily="66" charset="0"/>
              </a:rPr>
              <a:t>: focus on Critical path</a:t>
            </a:r>
          </a:p>
          <a:p>
            <a:pPr lvl="1" eaLnBrk="1" hangingPunct="1">
              <a:defRPr/>
            </a:pPr>
            <a:r>
              <a:rPr lang="en-US" altLang="zh-CN" sz="2800" dirty="0" smtClean="0">
                <a:latin typeface="Arial" pitchFamily="66" charset="0"/>
              </a:rPr>
              <a:t>Superblocks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0"/>
            <a:ext cx="7542213" cy="1196975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solidFill>
                  <a:srgbClr val="FF0000"/>
                </a:solidFill>
                <a:latin typeface="Arial" panose="030F0702030302020204" pitchFamily="66" charset="0"/>
              </a:rPr>
              <a:t>Getting CPI &lt; 1</a:t>
            </a:r>
            <a:br>
              <a:rPr lang="en-US" altLang="zh-CN" sz="320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zh-CN" sz="3600" smtClean="0">
                <a:solidFill>
                  <a:srgbClr val="FF0000"/>
                </a:solidFill>
                <a:latin typeface="Arial" panose="030F0702030302020204" pitchFamily="66" charset="0"/>
              </a:rPr>
              <a:t>Multiple Issue Processors: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85750" y="1500188"/>
            <a:ext cx="8621713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Vector Processing:</a:t>
            </a:r>
            <a:r>
              <a:rPr lang="en-US" altLang="en-US" sz="2400" smtClean="0">
                <a:solidFill>
                  <a:schemeClr val="hlink"/>
                </a:solidFill>
                <a:latin typeface="Arial"/>
              </a:rPr>
              <a:t> </a:t>
            </a:r>
            <a:r>
              <a:rPr lang="en-US" altLang="en-US" sz="2400" smtClean="0">
                <a:latin typeface="Arial"/>
              </a:rPr>
              <a:t>Explicit coding of independent loops as operations on large vectors of numbers</a:t>
            </a:r>
            <a:endParaRPr lang="en-US" altLang="zh-CN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/>
              </a:rPr>
              <a:t>Multimedia instructions being added to many processors</a:t>
            </a:r>
            <a:endParaRPr lang="en-US" altLang="zh-CN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Superscalar:</a:t>
            </a:r>
            <a:r>
              <a:rPr lang="en-US" altLang="en-US" sz="2400" smtClean="0">
                <a:latin typeface="Arial"/>
              </a:rPr>
              <a:t> </a:t>
            </a: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varying n</a:t>
            </a:r>
            <a:r>
              <a:rPr lang="en-US" altLang="zh-CN" sz="2400" smtClean="0">
                <a:solidFill>
                  <a:srgbClr val="FF0000"/>
                </a:solidFill>
                <a:latin typeface="Arial"/>
              </a:rPr>
              <a:t>umber</a:t>
            </a:r>
            <a:r>
              <a:rPr lang="en-US" altLang="zh-CN" sz="2400" smtClean="0">
                <a:latin typeface="Arial"/>
              </a:rPr>
              <a:t> of</a:t>
            </a:r>
            <a:r>
              <a:rPr lang="en-US" altLang="en-US" sz="2400" smtClean="0">
                <a:latin typeface="Arial"/>
              </a:rPr>
              <a:t> instructions/cycle (1 to 8), scheduled by compiler or by HW (Tomasulo)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/>
              </a:rPr>
              <a:t>IBM PowerPC, Sun UltraSparc, DEC Alpha, Pentium III/4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rgbClr val="3333FF"/>
                </a:solidFill>
                <a:latin typeface="Arial"/>
              </a:rPr>
              <a:t>(Very) Long Instruction Words (V)LIW:</a:t>
            </a:r>
            <a:r>
              <a:rPr lang="en-US" altLang="en-US" sz="2400" smtClean="0">
                <a:latin typeface="Arial"/>
              </a:rPr>
              <a:t> </a:t>
            </a:r>
            <a:br>
              <a:rPr lang="en-US" altLang="en-US" sz="2400" smtClean="0"/>
            </a:br>
            <a:r>
              <a:rPr lang="en-US" altLang="en-US" sz="2400" smtClean="0">
                <a:solidFill>
                  <a:srgbClr val="3333FF"/>
                </a:solidFill>
                <a:latin typeface="Arial"/>
              </a:rPr>
              <a:t>fixed</a:t>
            </a:r>
            <a:r>
              <a:rPr lang="en-US" altLang="en-US" sz="2400" smtClean="0">
                <a:latin typeface="Arial"/>
              </a:rPr>
              <a:t> number of instructions (4-16) scheduled by the compiler; put ops into wide templates (TBD)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>
                <a:latin typeface="Arial"/>
              </a:rPr>
              <a:t>Intel Architecture-64 (IA-64) 64-bit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>
                <a:latin typeface="Arial"/>
              </a:rPr>
              <a:t>Renamed: “Explicitly Parallel Instruction Computer (EPIC)”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latin typeface="Arial"/>
              </a:rPr>
              <a:t>Anticipated success of multiple instructions lead to </a:t>
            </a:r>
            <a:br>
              <a:rPr lang="en-US" altLang="en-US" sz="2400" smtClean="0"/>
            </a:b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Instructions Per Clock</a:t>
            </a:r>
            <a:r>
              <a:rPr lang="en-US" altLang="en-US" sz="2400" u="sng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altLang="en-US" sz="2400" smtClean="0">
                <a:solidFill>
                  <a:srgbClr val="FF0000"/>
                </a:solidFill>
                <a:latin typeface="Arial"/>
              </a:rPr>
              <a:t>cycle (IPC)</a:t>
            </a:r>
            <a:r>
              <a:rPr lang="en-US" altLang="en-US" sz="2400" smtClean="0">
                <a:latin typeface="Arial"/>
              </a:rPr>
              <a:t> vs. CPI</a:t>
            </a:r>
            <a:endParaRPr lang="en-US" altLang="zh-CN" sz="2400" smtClean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sz="3600" dirty="0">
                <a:latin typeface="Arial"/>
              </a:rPr>
              <a:t>Dynamic Scheduling, Multiple Issue, and Speculation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810" y="1268760"/>
            <a:ext cx="864235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Modern microarchitectures: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/>
              </a:rPr>
              <a:t>Dynamic scheduling + multiple issue + speculation</a:t>
            </a:r>
          </a:p>
          <a:p>
            <a:pPr>
              <a:lnSpc>
                <a:spcPct val="90000"/>
              </a:lnSpc>
            </a:pPr>
            <a:endParaRPr lang="en-US" altLang="zh-CN" sz="2800" dirty="0"/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Two approaches: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/>
              </a:rPr>
              <a:t>Assign reservation stations and update pipeline control table in half clock cycles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Only supports 2 instructions/clock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latin typeface="Arial"/>
              </a:rPr>
              <a:t>Design logic to handle any possible dependencies between the instructions</a:t>
            </a:r>
          </a:p>
          <a:p>
            <a:pPr lvl="1">
              <a:lnSpc>
                <a:spcPct val="90000"/>
              </a:lnSpc>
            </a:pP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>
                <a:latin typeface="Arial"/>
              </a:rPr>
              <a:t>Issue logic is the bottleneck in dynamically scheduled superscalars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74289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Need high </a:t>
            </a:r>
            <a:r>
              <a:rPr lang="en-US" smtClean="0">
                <a:latin typeface="Arial"/>
              </a:rPr>
              <a:t>instruction bandwidth</a:t>
            </a:r>
            <a:endParaRPr lang="en-US" dirty="0" smtClean="0"/>
          </a:p>
          <a:p>
            <a:pPr lvl="1"/>
            <a:r>
              <a:rPr lang="en-US" sz="2000" dirty="0" smtClean="0">
                <a:latin typeface="Arial"/>
              </a:rPr>
              <a:t>Branch-Target buffers</a:t>
            </a:r>
          </a:p>
          <a:p>
            <a:pPr lvl="2"/>
            <a:r>
              <a:rPr lang="en-US" sz="1600" dirty="0" smtClean="0">
                <a:latin typeface="Arial"/>
              </a:rPr>
              <a:t>Next PC prediction buffer, indexed by current PC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Branch-Target Buffer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1" y="2564904"/>
            <a:ext cx="4327939" cy="3184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40" y="2301442"/>
            <a:ext cx="3732314" cy="40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6" y="1125540"/>
            <a:ext cx="7993582" cy="4795837"/>
          </a:xfrm>
        </p:spPr>
        <p:txBody>
          <a:bodyPr/>
          <a:lstStyle/>
          <a:p>
            <a:r>
              <a:rPr lang="en-US" sz="2800" dirty="0" smtClean="0">
                <a:latin typeface="Arial"/>
              </a:rPr>
              <a:t>Optimization:</a:t>
            </a:r>
          </a:p>
          <a:p>
            <a:pPr lvl="1"/>
            <a:r>
              <a:rPr lang="en-US" sz="2400" dirty="0" smtClean="0">
                <a:latin typeface="Arial"/>
              </a:rPr>
              <a:t>Larger branch-target buffer</a:t>
            </a:r>
          </a:p>
          <a:p>
            <a:pPr lvl="1"/>
            <a:r>
              <a:rPr lang="en-US" sz="2400" dirty="0" smtClean="0">
                <a:latin typeface="Arial"/>
              </a:rPr>
              <a:t>Add target instruction into buffer to deal with longer decoding time required by larger buffer</a:t>
            </a:r>
          </a:p>
          <a:p>
            <a:pPr lvl="1"/>
            <a:r>
              <a:rPr lang="en-US" sz="2400" dirty="0" smtClean="0">
                <a:latin typeface="Arial"/>
              </a:rPr>
              <a:t>“Branch folding”</a:t>
            </a:r>
          </a:p>
          <a:p>
            <a:pPr lvl="2"/>
            <a:r>
              <a:rPr lang="en-US" altLang="zh-CN" dirty="0">
                <a:latin typeface="Arial"/>
              </a:rPr>
              <a:t> combines branch instructions with predicted instructions. This technique can be implemented using an instruction queue, which buffers </a:t>
            </a:r>
            <a:r>
              <a:rPr lang="en-US" altLang="zh-CN" dirty="0" err="1">
                <a:latin typeface="Arial"/>
              </a:rPr>
              <a:t>prefetched</a:t>
            </a:r>
            <a:r>
              <a:rPr lang="en-US" altLang="zh-CN" dirty="0">
                <a:latin typeface="Arial"/>
              </a:rPr>
              <a:t> instructions. </a:t>
            </a:r>
            <a:r>
              <a:rPr lang="zh-CN" altLang="en-US" dirty="0" smtClean="0">
                <a:latin typeface="Arial"/>
              </a:rPr>
              <a:t>、</a:t>
            </a:r>
            <a:endParaRPr lang="en-US" altLang="zh-CN" dirty="0" smtClean="0"/>
          </a:p>
          <a:p>
            <a:pPr lvl="2"/>
            <a:r>
              <a:rPr lang="en-US" altLang="zh-CN" dirty="0">
                <a:latin typeface="Arial"/>
              </a:rPr>
              <a:t>PARK, Sang, Hyun, YU, </a:t>
            </a:r>
            <a:r>
              <a:rPr lang="en-US" altLang="zh-CN" dirty="0" err="1">
                <a:latin typeface="Arial"/>
              </a:rPr>
              <a:t>Sungwook</a:t>
            </a:r>
            <a:r>
              <a:rPr lang="en-US" altLang="zh-CN" dirty="0">
                <a:latin typeface="Arial"/>
              </a:rPr>
              <a:t>, &amp; CHO, et al. (2005). Speculative branch folding for pipelined processors(computer systems). </a:t>
            </a:r>
            <a:r>
              <a:rPr lang="en-US" altLang="zh-CN" i="1" dirty="0">
                <a:latin typeface="Arial"/>
              </a:rPr>
              <a:t>ICE transactions on information and systems</a:t>
            </a:r>
            <a:r>
              <a:rPr lang="en-US" altLang="zh-CN" dirty="0">
                <a:latin typeface="Arial"/>
              </a:rPr>
              <a:t>.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Branch Folding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67832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Most unconditional branches come from function returns</a:t>
            </a:r>
          </a:p>
          <a:p>
            <a:r>
              <a:rPr lang="en-US" dirty="0" smtClean="0">
                <a:latin typeface="Arial"/>
              </a:rPr>
              <a:t>The same procedure can be called from multiple sites</a:t>
            </a:r>
          </a:p>
          <a:p>
            <a:pPr lvl="1"/>
            <a:r>
              <a:rPr lang="en-US" dirty="0" smtClean="0">
                <a:latin typeface="Arial"/>
              </a:rPr>
              <a:t>Causes the buffer to potentially forget about the return address from previous calls</a:t>
            </a:r>
          </a:p>
          <a:p>
            <a:r>
              <a:rPr lang="en-US" dirty="0" smtClean="0">
                <a:latin typeface="Arial"/>
              </a:rPr>
              <a:t>Create return address buffer organized as a stack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Return Address Predictor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134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Return Address Predictor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47078"/>
            <a:ext cx="6120680" cy="5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131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800" dirty="0" smtClean="0">
                <a:latin typeface="Arial"/>
              </a:rPr>
              <a:t>Design monolithic unit that performs:</a:t>
            </a:r>
          </a:p>
          <a:p>
            <a:pPr lvl="1"/>
            <a:r>
              <a:rPr lang="en-US" sz="2400" dirty="0" smtClean="0">
                <a:latin typeface="Arial"/>
              </a:rPr>
              <a:t>Branch prediction</a:t>
            </a:r>
          </a:p>
          <a:p>
            <a:pPr lvl="1"/>
            <a:r>
              <a:rPr lang="en-US" sz="2400" dirty="0" smtClean="0">
                <a:latin typeface="Arial"/>
              </a:rPr>
              <a:t>Instruction </a:t>
            </a:r>
            <a:r>
              <a:rPr lang="en-US" sz="2400" dirty="0" err="1" smtClean="0">
                <a:latin typeface="Arial"/>
              </a:rPr>
              <a:t>prefetch</a:t>
            </a:r>
            <a:endParaRPr lang="en-US" sz="2400" dirty="0" smtClean="0"/>
          </a:p>
          <a:p>
            <a:pPr lvl="2"/>
            <a:r>
              <a:rPr lang="en-US" sz="2000" dirty="0" smtClean="0">
                <a:latin typeface="Arial"/>
              </a:rPr>
              <a:t>Fetch ahead</a:t>
            </a:r>
          </a:p>
          <a:p>
            <a:pPr lvl="1"/>
            <a:r>
              <a:rPr lang="en-US" sz="2400" dirty="0" smtClean="0">
                <a:latin typeface="Arial"/>
              </a:rPr>
              <a:t>Instruction memory access and buffering</a:t>
            </a:r>
          </a:p>
          <a:p>
            <a:pPr lvl="2"/>
            <a:r>
              <a:rPr lang="en-US" sz="2000" dirty="0" smtClean="0">
                <a:latin typeface="Arial"/>
              </a:rPr>
              <a:t>Deal with crossing cache lines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Integrated Instruction Fetch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8826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7026"/>
            <a:ext cx="7992243" cy="5111750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Register renaming vs. reorder buffers</a:t>
            </a:r>
          </a:p>
          <a:p>
            <a:pPr lvl="1"/>
            <a:r>
              <a:rPr lang="en-US" sz="2000" dirty="0" smtClean="0">
                <a:latin typeface="Arial"/>
              </a:rPr>
              <a:t>Instead of virtual registers from reservation stations and reorder buffer, create a single register pool</a:t>
            </a:r>
          </a:p>
          <a:p>
            <a:pPr lvl="2"/>
            <a:r>
              <a:rPr lang="en-US" dirty="0" smtClean="0">
                <a:latin typeface="Arial"/>
              </a:rPr>
              <a:t>Contains visible registers and virtual registers</a:t>
            </a:r>
          </a:p>
          <a:p>
            <a:pPr lvl="1"/>
            <a:r>
              <a:rPr lang="en-US" sz="2000" dirty="0" smtClean="0">
                <a:latin typeface="Arial"/>
              </a:rPr>
              <a:t>Use hardware-based map to rename registers during issue</a:t>
            </a:r>
          </a:p>
          <a:p>
            <a:pPr lvl="1"/>
            <a:r>
              <a:rPr lang="en-US" sz="2000" dirty="0" smtClean="0">
                <a:latin typeface="Arial"/>
              </a:rPr>
              <a:t>WAW and WAR hazards are avoided</a:t>
            </a:r>
          </a:p>
          <a:p>
            <a:pPr lvl="1"/>
            <a:r>
              <a:rPr lang="en-US" sz="2000" dirty="0" smtClean="0">
                <a:latin typeface="Arial"/>
              </a:rPr>
              <a:t>Speculation recovery occurs by copying during commit</a:t>
            </a:r>
          </a:p>
          <a:p>
            <a:pPr lvl="1"/>
            <a:r>
              <a:rPr lang="en-US" sz="2000" dirty="0" smtClean="0">
                <a:latin typeface="Arial"/>
              </a:rPr>
              <a:t>Still need a ROB-like queue to update table in order</a:t>
            </a:r>
          </a:p>
          <a:p>
            <a:pPr lvl="1"/>
            <a:r>
              <a:rPr lang="en-US" sz="2000" dirty="0" smtClean="0">
                <a:latin typeface="Arial"/>
              </a:rPr>
              <a:t>Simplifies commit:</a:t>
            </a:r>
          </a:p>
          <a:p>
            <a:pPr lvl="2"/>
            <a:r>
              <a:rPr lang="en-US" sz="1600" dirty="0" smtClean="0">
                <a:latin typeface="Arial"/>
              </a:rPr>
              <a:t>Record that mapping between architectural register and physical register is no longer speculative</a:t>
            </a:r>
          </a:p>
          <a:p>
            <a:pPr lvl="2"/>
            <a:r>
              <a:rPr lang="en-US" sz="1600" dirty="0" smtClean="0">
                <a:latin typeface="Arial"/>
              </a:rPr>
              <a:t>Free up physical register used to hold older value</a:t>
            </a:r>
          </a:p>
          <a:p>
            <a:pPr lvl="2"/>
            <a:r>
              <a:rPr lang="en-US" sz="1600" dirty="0" smtClean="0">
                <a:latin typeface="Arial"/>
              </a:rPr>
              <a:t>In other words:  SWAP physical registers on commit</a:t>
            </a:r>
          </a:p>
          <a:p>
            <a:pPr lvl="1"/>
            <a:r>
              <a:rPr lang="en-US" sz="2000" dirty="0" smtClean="0">
                <a:latin typeface="Arial"/>
              </a:rPr>
              <a:t>Physical register de-allocation is more difficult</a:t>
            </a:r>
          </a:p>
          <a:p>
            <a:pPr lvl="2"/>
            <a:r>
              <a:rPr lang="en-US" sz="1600" dirty="0" smtClean="0">
                <a:latin typeface="Arial"/>
              </a:rPr>
              <a:t>Simple approach:  deallocate virtual register when next instruction writes to its mapped architecturally-visibly register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Register Renaming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286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400" dirty="0" smtClean="0">
                <a:latin typeface="Arial"/>
              </a:rPr>
              <a:t>Combining instruction issue with register renaming:</a:t>
            </a:r>
          </a:p>
          <a:p>
            <a:pPr lvl="1"/>
            <a:r>
              <a:rPr lang="en-US" sz="2000" dirty="0" smtClean="0">
                <a:latin typeface="Arial"/>
              </a:rPr>
              <a:t>Issue logic pre-reserves enough physical registers for </a:t>
            </a:r>
            <a:r>
              <a:rPr lang="en-US" sz="2000" smtClean="0">
                <a:latin typeface="Arial"/>
              </a:rPr>
              <a:t>the bundle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Arial"/>
              </a:rPr>
              <a:t>Issue logic finds dependencies within bundle, maps registers as necessary</a:t>
            </a:r>
          </a:p>
          <a:p>
            <a:pPr lvl="1"/>
            <a:r>
              <a:rPr lang="en-US" sz="2000" dirty="0" smtClean="0">
                <a:latin typeface="Arial"/>
              </a:rPr>
              <a:t>Issue logic finds dependencies between current bundle and already in-flight bundles, maps registers as necessary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Integrated Issue and Renaming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" y="4005064"/>
            <a:ext cx="8479449" cy="206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2429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How much to speculate</a:t>
            </a:r>
          </a:p>
          <a:p>
            <a:pPr lvl="1"/>
            <a:r>
              <a:rPr lang="en-US" dirty="0" err="1" smtClean="0">
                <a:latin typeface="Arial"/>
              </a:rPr>
              <a:t>Mis</a:t>
            </a:r>
            <a:r>
              <a:rPr lang="en-US" dirty="0" smtClean="0">
                <a:latin typeface="Arial"/>
              </a:rPr>
              <a:t>-speculation degrades performance and power relative to no speculation</a:t>
            </a:r>
          </a:p>
          <a:p>
            <a:pPr lvl="2"/>
            <a:r>
              <a:rPr lang="en-US" dirty="0" smtClean="0">
                <a:latin typeface="Arial"/>
              </a:rPr>
              <a:t>May cause additional misses (cache, TLB)</a:t>
            </a:r>
          </a:p>
          <a:p>
            <a:pPr lvl="1"/>
            <a:r>
              <a:rPr lang="en-US" dirty="0" smtClean="0">
                <a:latin typeface="Arial"/>
              </a:rPr>
              <a:t>Prevent speculative code from causing higher costing misses (e.g. L2)</a:t>
            </a:r>
          </a:p>
          <a:p>
            <a:r>
              <a:rPr lang="en-US" dirty="0" smtClean="0">
                <a:latin typeface="Arial"/>
              </a:rPr>
              <a:t>Speculating through multiple branches</a:t>
            </a:r>
          </a:p>
          <a:p>
            <a:pPr lvl="1"/>
            <a:r>
              <a:rPr lang="en-US" dirty="0" smtClean="0">
                <a:latin typeface="Arial"/>
              </a:rPr>
              <a:t>Complicates speculation recovery</a:t>
            </a:r>
          </a:p>
          <a:p>
            <a:r>
              <a:rPr lang="en-US" dirty="0">
                <a:latin typeface="Arial"/>
              </a:rPr>
              <a:t>Speculation and energy efficiency</a:t>
            </a:r>
          </a:p>
          <a:p>
            <a:pPr lvl="1"/>
            <a:r>
              <a:rPr lang="en-US" dirty="0">
                <a:latin typeface="Arial"/>
              </a:rPr>
              <a:t>Note:  speculation is only energy efficient when it significantly improves performance</a:t>
            </a:r>
          </a:p>
          <a:p>
            <a:pPr lvl="1"/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How Much?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9534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124744"/>
            <a:ext cx="7779734" cy="4891941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How Much?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75967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3399FF"/>
                </a:solidFill>
                <a:latin typeface="Arial"/>
              </a:rPr>
              <a:t>integer</a:t>
            </a:r>
            <a:endParaRPr lang="en-US">
              <a:solidFill>
                <a:srgbClr val="3399FF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75656" y="932260"/>
            <a:ext cx="3312368" cy="4368948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495035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116632"/>
            <a:ext cx="6912768" cy="76676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/>
              </a:rPr>
              <a:t>Explore ILP via Multiple-issue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143000"/>
            <a:ext cx="8261350" cy="4659313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latin typeface="Arial"/>
              </a:rPr>
              <a:t>Goal:</a:t>
            </a:r>
          </a:p>
          <a:p>
            <a:pPr lvl="1" eaLnBrk="1" hangingPunct="1"/>
            <a:r>
              <a:rPr lang="en-US" altLang="zh-CN" sz="3200" dirty="0" smtClean="0">
                <a:latin typeface="Arial"/>
              </a:rPr>
              <a:t>Allow multiple instructions to issue in a clock cycle. </a:t>
            </a:r>
            <a:r>
              <a:rPr lang="en-US" altLang="zh-CN" sz="3200" dirty="0" smtClean="0">
                <a:solidFill>
                  <a:srgbClr val="FF0000"/>
                </a:solidFill>
                <a:latin typeface="Arial"/>
              </a:rPr>
              <a:t>Getting CPI &lt; 1: </a:t>
            </a:r>
          </a:p>
          <a:p>
            <a:pPr eaLnBrk="1" hangingPunct="1"/>
            <a:r>
              <a:rPr lang="en-US" altLang="zh-CN" sz="3200" dirty="0" smtClean="0">
                <a:latin typeface="Arial"/>
              </a:rPr>
              <a:t>Approach</a:t>
            </a:r>
          </a:p>
          <a:p>
            <a:pPr lvl="1" eaLnBrk="1" hangingPunct="1"/>
            <a:r>
              <a:rPr lang="en-US" altLang="zh-CN" sz="3200" dirty="0" smtClean="0">
                <a:latin typeface="Arial"/>
              </a:rPr>
              <a:t>Static Superscalar</a:t>
            </a:r>
          </a:p>
          <a:p>
            <a:pPr lvl="1" eaLnBrk="1" hangingPunct="1"/>
            <a:r>
              <a:rPr lang="en-US" altLang="zh-CN" sz="3200" dirty="0" smtClean="0">
                <a:latin typeface="Arial"/>
              </a:rPr>
              <a:t>Dynamic Superscalar</a:t>
            </a:r>
          </a:p>
          <a:p>
            <a:pPr lvl="1" eaLnBrk="1" hangingPunct="1"/>
            <a:r>
              <a:rPr lang="en-US" altLang="zh-CN" sz="3200" dirty="0" smtClean="0">
                <a:latin typeface="Arial"/>
              </a:rPr>
              <a:t>Speculative Superscalar</a:t>
            </a:r>
          </a:p>
          <a:p>
            <a:pPr lvl="1" eaLnBrk="1" hangingPunct="1"/>
            <a:r>
              <a:rPr lang="en-US" altLang="zh-CN" sz="3200" dirty="0" smtClean="0">
                <a:latin typeface="Arial"/>
              </a:rPr>
              <a:t>VLIW/LIW</a:t>
            </a:r>
          </a:p>
          <a:p>
            <a:pPr lvl="1" eaLnBrk="1" hangingPunct="1"/>
            <a:r>
              <a:rPr lang="en-US" altLang="zh-CN" sz="3200" dirty="0" smtClean="0">
                <a:latin typeface="Arial"/>
              </a:rPr>
              <a:t>EPIC( IA-64)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800" dirty="0" smtClean="0">
                <a:latin typeface="Arial"/>
              </a:rPr>
              <a:t>Value prediction</a:t>
            </a:r>
          </a:p>
          <a:p>
            <a:pPr lvl="1"/>
            <a:r>
              <a:rPr lang="en-US" sz="2400" dirty="0" smtClean="0">
                <a:latin typeface="Arial"/>
              </a:rPr>
              <a:t>Uses:</a:t>
            </a:r>
          </a:p>
          <a:p>
            <a:pPr lvl="2"/>
            <a:r>
              <a:rPr lang="en-US" sz="2000" dirty="0" smtClean="0">
                <a:latin typeface="Arial"/>
              </a:rPr>
              <a:t>Loads that load from a constant pool</a:t>
            </a:r>
          </a:p>
          <a:p>
            <a:pPr lvl="2"/>
            <a:r>
              <a:rPr lang="en-US" sz="2000" dirty="0" smtClean="0">
                <a:latin typeface="Arial"/>
              </a:rPr>
              <a:t>Instruction that produces a value from a small set of values</a:t>
            </a:r>
          </a:p>
          <a:p>
            <a:pPr lvl="1"/>
            <a:r>
              <a:rPr lang="en-US" sz="2400" dirty="0" smtClean="0">
                <a:latin typeface="Arial"/>
              </a:rPr>
              <a:t>Not incorporated into modern processors</a:t>
            </a:r>
          </a:p>
          <a:p>
            <a:pPr lvl="1"/>
            <a:r>
              <a:rPr lang="en-US" sz="2400" dirty="0" smtClean="0">
                <a:latin typeface="Arial"/>
              </a:rPr>
              <a:t>Similar idea--</a:t>
            </a:r>
            <a:r>
              <a:rPr lang="en-US" sz="2400" i="1" dirty="0" smtClean="0">
                <a:solidFill>
                  <a:srgbClr val="FF0000"/>
                </a:solidFill>
                <a:latin typeface="Arial"/>
              </a:rPr>
              <a:t>address aliasing prediction</a:t>
            </a:r>
            <a:r>
              <a:rPr lang="en-US" sz="2400" dirty="0" smtClean="0">
                <a:latin typeface="Arial"/>
              </a:rPr>
              <a:t>--is used on some processors to determine if two stores or a load and a store reference the same address to allow for reordering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Energy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392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53" y="976268"/>
            <a:ext cx="8270875" cy="1439366"/>
          </a:xfrm>
        </p:spPr>
        <p:txBody>
          <a:bodyPr/>
          <a:lstStyle/>
          <a:p>
            <a:r>
              <a:rPr lang="en-US" dirty="0" smtClean="0">
                <a:latin typeface="Arial"/>
              </a:rPr>
              <a:t>It is easy to predict the performance/energy efficiency of two different versions of the same ISA if we hold the technology constant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42525"/>
            <a:ext cx="7272808" cy="468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60650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Processors with lower CPIs / faster clock rates will also be faster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>
                <a:latin typeface="Arial"/>
              </a:rPr>
              <a:t>Pentium 4 had higher clock, lower CPI</a:t>
            </a:r>
          </a:p>
          <a:p>
            <a:pPr lvl="1"/>
            <a:r>
              <a:rPr lang="en-US" dirty="0" smtClean="0">
                <a:latin typeface="Arial"/>
              </a:rPr>
              <a:t>Itanium had same CPI, lower clock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45" y="2060848"/>
            <a:ext cx="7800912" cy="19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5969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3" y="1196752"/>
            <a:ext cx="4545258" cy="2125422"/>
          </a:xfrm>
        </p:spPr>
        <p:txBody>
          <a:bodyPr/>
          <a:lstStyle/>
          <a:p>
            <a:r>
              <a:rPr lang="en-US" sz="2000" dirty="0" smtClean="0">
                <a:latin typeface="Arial"/>
              </a:rPr>
              <a:t>Sometimes bigger and dumber is better</a:t>
            </a:r>
          </a:p>
          <a:p>
            <a:pPr lvl="1"/>
            <a:r>
              <a:rPr lang="en-US" sz="2000" dirty="0" smtClean="0">
                <a:latin typeface="Arial"/>
              </a:rPr>
              <a:t>Pentium 4 and Itanium were advanced designs, but could not achieve their peak instruction throughput because of relatively small caches as compared to i7</a:t>
            </a:r>
          </a:p>
          <a:p>
            <a:pPr lvl="1"/>
            <a:endParaRPr lang="en-US" sz="2000" dirty="0" smtClean="0"/>
          </a:p>
          <a:p>
            <a:r>
              <a:rPr lang="en-US" sz="2000" dirty="0" smtClean="0">
                <a:latin typeface="Arial"/>
              </a:rPr>
              <a:t>And sometimes smarter is better than bigger and dumber</a:t>
            </a:r>
          </a:p>
          <a:p>
            <a:pPr lvl="1"/>
            <a:r>
              <a:rPr lang="en-US" sz="2000" dirty="0" smtClean="0">
                <a:latin typeface="Arial"/>
              </a:rPr>
              <a:t>TAGE branch predictor outperforms </a:t>
            </a:r>
            <a:r>
              <a:rPr lang="en-US" sz="2000" dirty="0" err="1" smtClean="0">
                <a:latin typeface="Arial"/>
              </a:rPr>
              <a:t>gshare</a:t>
            </a:r>
            <a:r>
              <a:rPr lang="en-US" sz="2000" dirty="0" smtClean="0">
                <a:latin typeface="Arial"/>
              </a:rPr>
              <a:t> with less stored predictions</a:t>
            </a:r>
          </a:p>
        </p:txBody>
      </p:sp>
      <p:pic>
        <p:nvPicPr>
          <p:cNvPr id="58370" name="Picture 2" descr="https://images2015.cnblogs.com/blog/941083/201607/941083-20160712102228014-8068314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938192" cy="385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55061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3599755" cy="5111750"/>
          </a:xfrm>
        </p:spPr>
        <p:txBody>
          <a:bodyPr/>
          <a:lstStyle/>
          <a:p>
            <a:r>
              <a:rPr lang="en-US" smtClean="0">
                <a:latin typeface="Arial"/>
              </a:rPr>
              <a:t>Believing that there are large amounts of ILP available, if only we had the right techniques</a:t>
            </a:r>
          </a:p>
          <a:p>
            <a:pPr lvl="1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48" y="628125"/>
            <a:ext cx="4360408" cy="560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6882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96752"/>
            <a:ext cx="8928992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475656" y="188640"/>
            <a:ext cx="7255298" cy="4859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Arial"/>
              </a:rPr>
              <a:t>基于</a:t>
            </a:r>
            <a:r>
              <a:rPr lang="en-US" altLang="zh-CN" dirty="0" smtClean="0">
                <a:latin typeface="Arial"/>
              </a:rPr>
              <a:t>ARMv8</a:t>
            </a:r>
            <a:r>
              <a:rPr lang="zh-CN" altLang="en-US" dirty="0" smtClean="0">
                <a:latin typeface="Arial"/>
              </a:rPr>
              <a:t>的鲲鹏流水线技术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640" y="112271"/>
            <a:ext cx="7993063" cy="766763"/>
          </a:xfrm>
        </p:spPr>
        <p:txBody>
          <a:bodyPr/>
          <a:lstStyle/>
          <a:p>
            <a:r>
              <a:rPr lang="zh-CN" altLang="en-US" dirty="0">
                <a:latin typeface="Arial"/>
              </a:rPr>
              <a:t>基于</a:t>
            </a:r>
            <a:r>
              <a:rPr lang="en-US" altLang="zh-CN" dirty="0">
                <a:latin typeface="Arial"/>
              </a:rPr>
              <a:t>ARMv8</a:t>
            </a:r>
            <a:r>
              <a:rPr lang="zh-CN" altLang="en-US" dirty="0">
                <a:latin typeface="Arial"/>
              </a:rPr>
              <a:t>的鲲鹏流水线技术</a:t>
            </a:r>
          </a:p>
        </p:txBody>
      </p:sp>
      <p:sp>
        <p:nvSpPr>
          <p:cNvPr id="5" name="TextBox 25"/>
          <p:cNvSpPr txBox="1"/>
          <p:nvPr/>
        </p:nvSpPr>
        <p:spPr>
          <a:xfrm>
            <a:off x="467544" y="1268760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214248" indent="-21424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Branch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预测和取指流水线解耦设计，取指流水线每拍最多可提供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32Bytes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指令供译码，分支预测流水线可以不受取指流水停顿影响，超前进行预测处理；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定浮点流水线分开设计，解除定浮点相互反压，每拍可为后端执行部件提供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条整型微指令及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3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条浮点微指令；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整型运算单元支持每拍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ALU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运算（含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条跳转）及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条乘除运算；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浮点及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SIMD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运算单元支持每拍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ARM Neon 128bits 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浮点及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SIMD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运算；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  <a:p>
            <a:pPr marL="214248" indent="-21424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访存单元支持每拍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条读或写访存操作，读操作最快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4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拍完成，每拍访存带宽为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2x128bits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读及</a:t>
            </a:r>
            <a:r>
              <a:rPr lang="en-US" altLang="zh-CN" dirty="0">
                <a:solidFill>
                  <a:prstClr val="black"/>
                </a:solidFill>
                <a:latin typeface="Arial"/>
                <a:ea typeface="+mn-ea"/>
              </a:rPr>
              <a:t>1x128bits</a:t>
            </a:r>
            <a:r>
              <a:rPr lang="zh-CN" altLang="en-US" dirty="0">
                <a:solidFill>
                  <a:prstClr val="black"/>
                </a:solidFill>
                <a:latin typeface="Arial"/>
                <a:ea typeface="+mn-ea"/>
              </a:rPr>
              <a:t>写；</a:t>
            </a:r>
            <a:endParaRPr lang="en-US" altLang="zh-CN" dirty="0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3941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8888" y="-26988"/>
            <a:ext cx="7637462" cy="1152526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600" smtClean="0">
                <a:latin typeface="Arial"/>
              </a:rPr>
              <a:t>Dynamic Scheduling in P6 </a:t>
            </a:r>
            <a:br>
              <a:rPr lang="en-US" altLang="en-US" sz="3600" smtClean="0"/>
            </a:br>
            <a:r>
              <a:rPr lang="en-US" altLang="en-US" sz="3600" smtClean="0">
                <a:latin typeface="Arial"/>
              </a:rPr>
              <a:t>(Pentium Pro, II, III)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50825" y="1196975"/>
            <a:ext cx="8401050" cy="4303713"/>
          </a:xfrm>
        </p:spPr>
        <p:txBody>
          <a:bodyPr lIns="90488" tIns="44450" rIns="90488" bIns="44450"/>
          <a:lstStyle/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 </a:t>
            </a:r>
            <a:r>
              <a:rPr lang="en-US" altLang="en-US" sz="2800" dirty="0" smtClean="0">
                <a:solidFill>
                  <a:srgbClr val="FF0000"/>
                </a:solidFill>
                <a:latin typeface="Arial"/>
              </a:rPr>
              <a:t>Q: How pipeline 1 to 17 byte 80x86 instructions?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dirty="0" smtClean="0">
                <a:latin typeface="Arial"/>
              </a:rPr>
              <a:t> P6 doesn’t pipeline 80x86 instructions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dirty="0" smtClean="0">
                <a:latin typeface="Arial"/>
              </a:rPr>
              <a:t> P6 decode unit translates the Intel instructions into 72-bit micro-operations (~ MIPS)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dirty="0" smtClean="0">
                <a:latin typeface="Arial"/>
              </a:rPr>
              <a:t> Sends micro-operations to reorder buffer &amp; reservation stations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dirty="0" smtClean="0">
                <a:latin typeface="Arial"/>
              </a:rPr>
              <a:t> Many instructions translate to 1 to 4 micro-operations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dirty="0" smtClean="0">
                <a:latin typeface="Arial"/>
              </a:rPr>
              <a:t> Complex 80x86 instructions are executed by a conventional microprogram (8K x 72 bits) that issues long sequences of micro-operations</a:t>
            </a:r>
          </a:p>
          <a:p>
            <a:pPr marL="0" indent="0" eaLnBrk="1" hangingPunct="1"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400" dirty="0" smtClean="0">
                <a:latin typeface="Arial"/>
              </a:rPr>
              <a:t> 14 clocks in total pipeline (~ 3 state machines)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03350" y="-26988"/>
            <a:ext cx="7272338" cy="7191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4000" smtClean="0">
                <a:latin typeface="Arial"/>
              </a:rPr>
              <a:t>Dynamic Scheduling in P6</a:t>
            </a:r>
          </a:p>
        </p:txBody>
      </p:sp>
      <p:sp>
        <p:nvSpPr>
          <p:cNvPr id="931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23850" y="765175"/>
            <a:ext cx="7658100" cy="5761038"/>
          </a:xfrm>
        </p:spPr>
        <p:txBody>
          <a:bodyPr lIns="90488" tIns="44450" rIns="90488" bIns="44450"/>
          <a:lstStyle/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	Parameter	</a:t>
            </a:r>
            <a:r>
              <a:rPr lang="en-US" altLang="zh-CN" sz="2800" dirty="0" smtClean="0">
                <a:latin typeface="Arial"/>
              </a:rPr>
              <a:t>    </a:t>
            </a:r>
            <a:r>
              <a:rPr lang="en-US" altLang="en-US" sz="2800" dirty="0" smtClean="0">
                <a:latin typeface="Arial"/>
              </a:rPr>
              <a:t>80x86	</a:t>
            </a:r>
            <a:r>
              <a:rPr lang="en-US" altLang="en-US" sz="2800" dirty="0" err="1" smtClean="0">
                <a:latin typeface="Arial"/>
              </a:rPr>
              <a:t>microops</a:t>
            </a:r>
            <a:endParaRPr lang="en-US" altLang="en-US" sz="2800" dirty="0" smtClean="0"/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Max. instructions issued/clock	3	6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Max. instr. complete exec./clock		5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Max. instr. </a:t>
            </a:r>
            <a:r>
              <a:rPr lang="en-US" altLang="en-US" sz="2800" dirty="0" err="1" smtClean="0">
                <a:latin typeface="Arial"/>
              </a:rPr>
              <a:t>commited</a:t>
            </a:r>
            <a:r>
              <a:rPr lang="en-US" altLang="en-US" sz="2800" dirty="0" smtClean="0">
                <a:latin typeface="Arial"/>
              </a:rPr>
              <a:t>/clock		3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Window (</a:t>
            </a:r>
            <a:r>
              <a:rPr lang="en-US" altLang="en-US" sz="2800" dirty="0" err="1" smtClean="0">
                <a:latin typeface="Arial"/>
              </a:rPr>
              <a:t>Instrs</a:t>
            </a:r>
            <a:r>
              <a:rPr lang="en-US" altLang="en-US" sz="2800" dirty="0" smtClean="0">
                <a:latin typeface="Arial"/>
              </a:rPr>
              <a:t> in reorder buffer)		40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Number of reservations stations	</a:t>
            </a:r>
            <a:r>
              <a:rPr lang="en-US" altLang="zh-CN" sz="2800" dirty="0" smtClean="0">
                <a:latin typeface="Arial"/>
              </a:rPr>
              <a:t>            </a:t>
            </a:r>
            <a:r>
              <a:rPr lang="en-US" altLang="en-US" sz="2800" dirty="0" smtClean="0">
                <a:latin typeface="Arial"/>
              </a:rPr>
              <a:t>20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Number of rename registers	</a:t>
            </a:r>
            <a:r>
              <a:rPr lang="en-US" altLang="zh-CN" sz="2800" dirty="0" smtClean="0">
                <a:latin typeface="Arial"/>
              </a:rPr>
              <a:t>                  </a:t>
            </a:r>
            <a:r>
              <a:rPr lang="en-US" altLang="en-US" sz="2800" dirty="0" smtClean="0">
                <a:latin typeface="Arial"/>
              </a:rPr>
              <a:t>40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2286000" algn="ctr"/>
                <a:tab pos="5143500" algn="ctr"/>
                <a:tab pos="6400800" algn="ctr"/>
              </a:tabLst>
            </a:pPr>
            <a:r>
              <a:rPr lang="en-US" altLang="en-US" sz="2800" dirty="0" smtClean="0">
                <a:latin typeface="Arial"/>
              </a:rPr>
              <a:t>No. integer functional units (FUs)	  2</a:t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Arial"/>
              </a:rPr>
              <a:t>No. floating point FUs	</a:t>
            </a:r>
            <a:r>
              <a:rPr lang="en-US" altLang="zh-CN" sz="2800" dirty="0" smtClean="0">
                <a:latin typeface="Arial"/>
              </a:rPr>
              <a:t>                          </a:t>
            </a:r>
            <a:r>
              <a:rPr lang="en-US" altLang="en-US" sz="2800" dirty="0" smtClean="0">
                <a:latin typeface="Arial"/>
              </a:rPr>
              <a:t>1</a:t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Arial"/>
              </a:rPr>
              <a:t>No. SIMD Fl. Pt. FUs	</a:t>
            </a:r>
            <a:r>
              <a:rPr lang="en-US" altLang="zh-CN" sz="2800" dirty="0" smtClean="0">
                <a:latin typeface="Arial"/>
              </a:rPr>
              <a:t>                          </a:t>
            </a:r>
            <a:r>
              <a:rPr lang="en-US" altLang="en-US" sz="2800" dirty="0" smtClean="0">
                <a:latin typeface="Arial"/>
              </a:rPr>
              <a:t>1</a:t>
            </a:r>
            <a:br>
              <a:rPr lang="en-US" altLang="en-US" sz="2800" dirty="0" smtClean="0"/>
            </a:br>
            <a:r>
              <a:rPr lang="en-US" altLang="en-US" sz="2800" dirty="0" smtClean="0">
                <a:latin typeface="Arial"/>
              </a:rPr>
              <a:t>No. memory </a:t>
            </a:r>
            <a:r>
              <a:rPr lang="en-US" altLang="en-US" sz="2800" dirty="0" err="1" smtClean="0">
                <a:latin typeface="Arial"/>
              </a:rPr>
              <a:t>Fus</a:t>
            </a:r>
            <a:r>
              <a:rPr lang="en-US" altLang="en-US" sz="2800" dirty="0" smtClean="0">
                <a:latin typeface="Arial"/>
              </a:rPr>
              <a:t>		1 load + 1 store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04800" y="6096000"/>
            <a:ext cx="1809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en-US" sz="240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31913" y="-26988"/>
            <a:ext cx="7324725" cy="936626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/>
              </a:rPr>
              <a:t>P6 Pipeline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68313" y="836613"/>
            <a:ext cx="7391400" cy="3429000"/>
          </a:xfrm>
        </p:spPr>
        <p:txBody>
          <a:bodyPr/>
          <a:lstStyle/>
          <a:p>
            <a:pPr eaLnBrk="1" hangingPunct="1"/>
            <a:r>
              <a:rPr lang="en-US" altLang="en-US" sz="2400" smtClean="0">
                <a:latin typeface="Arial"/>
              </a:rPr>
              <a:t>14 clocks in total (~3 state machines)</a:t>
            </a:r>
            <a:endParaRPr lang="en-US" altLang="en-US" sz="2000" smtClean="0"/>
          </a:p>
          <a:p>
            <a:pPr eaLnBrk="1" hangingPunct="1"/>
            <a:r>
              <a:rPr lang="en-US" altLang="en-US" sz="2400" smtClean="0">
                <a:latin typeface="Arial"/>
              </a:rPr>
              <a:t>8 stages are used for in-order instruction fetch, decode, and issue</a:t>
            </a:r>
            <a:endParaRPr lang="en-US" altLang="en-US" sz="2000" smtClean="0"/>
          </a:p>
          <a:p>
            <a:pPr lvl="1" eaLnBrk="1" hangingPunct="1"/>
            <a:r>
              <a:rPr lang="en-US" altLang="en-US" sz="1800" smtClean="0">
                <a:latin typeface="Arial"/>
              </a:rPr>
              <a:t>Takes 1 clock cycle to determine length of 80x86 instructions + 2 more to create the micro-operations (uops)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3 stages are used for out-of-order execution in one of 5 separate functional units</a:t>
            </a:r>
          </a:p>
          <a:p>
            <a:pPr eaLnBrk="1" hangingPunct="1"/>
            <a:r>
              <a:rPr lang="en-US" altLang="en-US" sz="2400" smtClean="0">
                <a:latin typeface="Arial"/>
              </a:rPr>
              <a:t>3 stages are used for instruction commit</a:t>
            </a:r>
            <a:endParaRPr lang="en-US" altLang="en-US" sz="2000" smtClean="0"/>
          </a:p>
          <a:p>
            <a:pPr lvl="1" eaLnBrk="1" hangingPunct="1"/>
            <a:endParaRPr lang="en-US" altLang="en-US" sz="1800" smtClean="0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79400" y="4438650"/>
            <a:ext cx="8334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30F0702030302020204" pitchFamily="66" charset="0"/>
              </a:rPr>
              <a:t>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Fetch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16B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/clk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2081213" y="4344988"/>
            <a:ext cx="1001712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30F0702030302020204" pitchFamily="66" charset="0"/>
              </a:rPr>
              <a:t>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Decode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3 Instr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/clk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995738" y="4575175"/>
            <a:ext cx="1198562" cy="9445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30F0702030302020204" pitchFamily="66" charset="0"/>
              </a:rPr>
              <a:t>Renaming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3 uops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/clk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156325" y="4437063"/>
            <a:ext cx="947738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30F0702030302020204" pitchFamily="66" charset="0"/>
              </a:rPr>
              <a:t>Execu-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tion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units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(5)</a:t>
            </a: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8027988" y="4437063"/>
            <a:ext cx="944562" cy="1219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30F0702030302020204" pitchFamily="66" charset="0"/>
              </a:rPr>
              <a:t>Gradu-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ation</a:t>
            </a:r>
          </a:p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800">
                <a:latin typeface="Arial" panose="030F0702030302020204" pitchFamily="66" charset="0"/>
              </a:rPr>
              <a:t>3 uops</a:t>
            </a:r>
            <a:br>
              <a:rPr lang="en-US" altLang="en-US" sz="1800">
                <a:latin typeface="Comic Sans MS" panose="030F0702030302020204" pitchFamily="66" charset="0"/>
              </a:rPr>
            </a:br>
            <a:r>
              <a:rPr lang="en-US" altLang="en-US" sz="1800">
                <a:latin typeface="Arial" panose="030F0702030302020204" pitchFamily="66" charset="0"/>
              </a:rPr>
              <a:t>/clk</a:t>
            </a:r>
          </a:p>
        </p:txBody>
      </p:sp>
      <p:grpSp>
        <p:nvGrpSpPr>
          <p:cNvPr id="94217" name="Group 9"/>
          <p:cNvGrpSpPr>
            <a:grpSpLocks/>
          </p:cNvGrpSpPr>
          <p:nvPr/>
        </p:nvGrpSpPr>
        <p:grpSpPr bwMode="auto">
          <a:xfrm>
            <a:off x="1176338" y="4378325"/>
            <a:ext cx="914400" cy="892175"/>
            <a:chOff x="912" y="3326"/>
            <a:chExt cx="576" cy="562"/>
          </a:xfrm>
        </p:grpSpPr>
        <p:sp>
          <p:nvSpPr>
            <p:cNvPr id="94242" name="Rectangle 10"/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43" name="Line 11"/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4" name="Line 12"/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Line 13"/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6" name="Text Box 14"/>
            <p:cNvSpPr txBox="1">
              <a:spLocks noChangeArrowheads="1"/>
            </p:cNvSpPr>
            <p:nvPr/>
          </p:nvSpPr>
          <p:spPr bwMode="auto">
            <a:xfrm>
              <a:off x="1008" y="3326"/>
              <a:ext cx="3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30F0702030302020204" pitchFamily="66" charset="0"/>
                </a:rPr>
                <a:t>16B</a:t>
              </a:r>
            </a:p>
          </p:txBody>
        </p:sp>
        <p:sp>
          <p:nvSpPr>
            <p:cNvPr id="94247" name="Line 15"/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8" name="Line 16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8" name="Group 17"/>
          <p:cNvGrpSpPr>
            <a:grpSpLocks/>
          </p:cNvGrpSpPr>
          <p:nvPr/>
        </p:nvGrpSpPr>
        <p:grpSpPr bwMode="auto">
          <a:xfrm>
            <a:off x="3081338" y="4378325"/>
            <a:ext cx="914400" cy="892175"/>
            <a:chOff x="912" y="3326"/>
            <a:chExt cx="576" cy="562"/>
          </a:xfrm>
        </p:grpSpPr>
        <p:sp>
          <p:nvSpPr>
            <p:cNvPr id="94235" name="Rectangle 18"/>
            <p:cNvSpPr>
              <a:spLocks noChangeArrowheads="1"/>
            </p:cNvSpPr>
            <p:nvPr/>
          </p:nvSpPr>
          <p:spPr bwMode="auto">
            <a:xfrm>
              <a:off x="11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36" name="Line 19"/>
            <p:cNvSpPr>
              <a:spLocks noChangeShapeType="1"/>
            </p:cNvSpPr>
            <p:nvPr/>
          </p:nvSpPr>
          <p:spPr bwMode="auto">
            <a:xfrm>
              <a:off x="10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7" name="Line 20"/>
            <p:cNvSpPr>
              <a:spLocks noChangeShapeType="1"/>
            </p:cNvSpPr>
            <p:nvPr/>
          </p:nvSpPr>
          <p:spPr bwMode="auto">
            <a:xfrm>
              <a:off x="12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8" name="Line 21"/>
            <p:cNvSpPr>
              <a:spLocks noChangeShapeType="1"/>
            </p:cNvSpPr>
            <p:nvPr/>
          </p:nvSpPr>
          <p:spPr bwMode="auto">
            <a:xfrm>
              <a:off x="9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9" name="Text Box 22"/>
            <p:cNvSpPr txBox="1">
              <a:spLocks noChangeArrowheads="1"/>
            </p:cNvSpPr>
            <p:nvPr/>
          </p:nvSpPr>
          <p:spPr bwMode="auto">
            <a:xfrm>
              <a:off x="917" y="3326"/>
              <a:ext cx="5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30F0702030302020204" pitchFamily="66" charset="0"/>
                </a:rPr>
                <a:t>6 uops</a:t>
              </a:r>
            </a:p>
          </p:txBody>
        </p:sp>
        <p:sp>
          <p:nvSpPr>
            <p:cNvPr id="94240" name="Line 23"/>
            <p:cNvSpPr>
              <a:spLocks noChangeShapeType="1"/>
            </p:cNvSpPr>
            <p:nvPr/>
          </p:nvSpPr>
          <p:spPr bwMode="auto">
            <a:xfrm>
              <a:off x="13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24"/>
            <p:cNvSpPr>
              <a:spLocks noChangeShapeType="1"/>
            </p:cNvSpPr>
            <p:nvPr/>
          </p:nvSpPr>
          <p:spPr bwMode="auto">
            <a:xfrm>
              <a:off x="10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19" name="Group 25"/>
          <p:cNvGrpSpPr>
            <a:grpSpLocks/>
          </p:cNvGrpSpPr>
          <p:nvPr/>
        </p:nvGrpSpPr>
        <p:grpSpPr bwMode="auto">
          <a:xfrm>
            <a:off x="5138738" y="4102100"/>
            <a:ext cx="990600" cy="1168400"/>
            <a:chOff x="3264" y="3152"/>
            <a:chExt cx="624" cy="736"/>
          </a:xfrm>
        </p:grpSpPr>
        <p:sp>
          <p:nvSpPr>
            <p:cNvPr id="94228" name="Rectangle 26"/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9" name="Line 27"/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0" name="Line 28"/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9"/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2" name="Text Box 30"/>
            <p:cNvSpPr txBox="1">
              <a:spLocks noChangeArrowheads="1"/>
            </p:cNvSpPr>
            <p:nvPr/>
          </p:nvSpPr>
          <p:spPr bwMode="auto">
            <a:xfrm>
              <a:off x="3264" y="3152"/>
              <a:ext cx="61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30F0702030302020204" pitchFamily="66" charset="0"/>
                </a:rPr>
                <a:t>Reserv.</a:t>
              </a:r>
              <a:br>
                <a:rPr lang="en-US" altLang="en-US" sz="1800">
                  <a:latin typeface="Comic Sans MS" panose="030F0702030302020204" pitchFamily="66" charset="0"/>
                </a:rPr>
              </a:br>
              <a:r>
                <a:rPr lang="en-US" altLang="en-US" sz="1800">
                  <a:latin typeface="Arial" panose="030F0702030302020204" pitchFamily="66" charset="0"/>
                </a:rPr>
                <a:t>Station</a:t>
              </a:r>
            </a:p>
          </p:txBody>
        </p:sp>
        <p:sp>
          <p:nvSpPr>
            <p:cNvPr id="94233" name="Line 31"/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Line 32"/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220" name="Group 33"/>
          <p:cNvGrpSpPr>
            <a:grpSpLocks/>
          </p:cNvGrpSpPr>
          <p:nvPr/>
        </p:nvGrpSpPr>
        <p:grpSpPr bwMode="auto">
          <a:xfrm>
            <a:off x="7007225" y="4102100"/>
            <a:ext cx="1052513" cy="1168400"/>
            <a:chOff x="3241" y="3152"/>
            <a:chExt cx="663" cy="736"/>
          </a:xfrm>
        </p:grpSpPr>
        <p:sp>
          <p:nvSpPr>
            <p:cNvPr id="94221" name="Rectangle 34"/>
            <p:cNvSpPr>
              <a:spLocks noChangeArrowheads="1"/>
            </p:cNvSpPr>
            <p:nvPr/>
          </p:nvSpPr>
          <p:spPr bwMode="auto">
            <a:xfrm>
              <a:off x="3552" y="3552"/>
              <a:ext cx="192" cy="3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20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22" name="Line 35"/>
            <p:cNvSpPr>
              <a:spLocks noChangeShapeType="1"/>
            </p:cNvSpPr>
            <p:nvPr/>
          </p:nvSpPr>
          <p:spPr bwMode="auto">
            <a:xfrm>
              <a:off x="3408" y="388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3" name="Line 36"/>
            <p:cNvSpPr>
              <a:spLocks noChangeShapeType="1"/>
            </p:cNvSpPr>
            <p:nvPr/>
          </p:nvSpPr>
          <p:spPr bwMode="auto">
            <a:xfrm>
              <a:off x="3648" y="35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4" name="Line 37"/>
            <p:cNvSpPr>
              <a:spLocks noChangeShapeType="1"/>
            </p:cNvSpPr>
            <p:nvPr/>
          </p:nvSpPr>
          <p:spPr bwMode="auto">
            <a:xfrm>
              <a:off x="3312" y="37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5" name="Text Box 38"/>
            <p:cNvSpPr txBox="1">
              <a:spLocks noChangeArrowheads="1"/>
            </p:cNvSpPr>
            <p:nvPr/>
          </p:nvSpPr>
          <p:spPr bwMode="auto">
            <a:xfrm>
              <a:off x="3241" y="3152"/>
              <a:ext cx="66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36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Clr>
                  <a:schemeClr val="accent1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en-US" sz="1800">
                  <a:latin typeface="Arial" panose="030F0702030302020204" pitchFamily="66" charset="0"/>
                </a:rPr>
                <a:t>Reorder</a:t>
              </a:r>
              <a:br>
                <a:rPr lang="en-US" altLang="en-US" sz="1800">
                  <a:latin typeface="Comic Sans MS" panose="030F0702030302020204" pitchFamily="66" charset="0"/>
                </a:rPr>
              </a:br>
              <a:r>
                <a:rPr lang="en-US" altLang="en-US" sz="1800">
                  <a:latin typeface="Arial" panose="030F0702030302020204" pitchFamily="66" charset="0"/>
                </a:rPr>
                <a:t>Buffer</a:t>
              </a:r>
            </a:p>
          </p:txBody>
        </p:sp>
        <p:sp>
          <p:nvSpPr>
            <p:cNvPr id="94226" name="Line 39"/>
            <p:cNvSpPr>
              <a:spLocks noChangeShapeType="1"/>
            </p:cNvSpPr>
            <p:nvPr/>
          </p:nvSpPr>
          <p:spPr bwMode="auto">
            <a:xfrm>
              <a:off x="3744" y="37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7" name="Line 40"/>
            <p:cNvSpPr>
              <a:spLocks noChangeShapeType="1"/>
            </p:cNvSpPr>
            <p:nvPr/>
          </p:nvSpPr>
          <p:spPr bwMode="auto">
            <a:xfrm>
              <a:off x="3408" y="35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0"/>
            <a:ext cx="7612906" cy="69215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/>
              </a:rPr>
              <a:t>     Comparison</a:t>
            </a:r>
          </a:p>
        </p:txBody>
      </p:sp>
      <p:graphicFrame>
        <p:nvGraphicFramePr>
          <p:cNvPr id="90115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93782789"/>
              </p:ext>
            </p:extLst>
          </p:nvPr>
        </p:nvGraphicFramePr>
        <p:xfrm>
          <a:off x="0" y="908720"/>
          <a:ext cx="8972550" cy="5559426"/>
        </p:xfrm>
        <a:graphic>
          <a:graphicData uri="http://schemas.openxmlformats.org/drawingml/2006/table">
            <a:tbl>
              <a:tblPr/>
              <a:tblGrid>
                <a:gridCol w="1479550"/>
                <a:gridCol w="1254125"/>
                <a:gridCol w="1333500"/>
                <a:gridCol w="1470025"/>
                <a:gridCol w="1771650"/>
                <a:gridCol w="1663700"/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Issue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Structure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Hazard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Scheduling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Characteristic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(static)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In-order execution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Sun </a:t>
                      </a: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UltraSPARCII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(dynamic)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Some out-or-order exec.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IBM Power2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Superscalar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(speculative)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Dynamic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With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Out-of-order exec. With speculation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Pentium III/4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MIPS R10K,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Alpha 21264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VLIW/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LIW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 hazards in issue packets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Trimedia,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i860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06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EPIC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Mostly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Explicit dependences marked by compiler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Itanium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 bwMode="auto">
          <a:xfrm>
            <a:off x="1475656" y="962996"/>
            <a:ext cx="2571768" cy="33575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427538" y="-26988"/>
            <a:ext cx="4716462" cy="1169988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/>
              </a:rPr>
              <a:t>P6 Block Diagram</a:t>
            </a:r>
          </a:p>
        </p:txBody>
      </p:sp>
      <p:sp>
        <p:nvSpPr>
          <p:cNvPr id="95235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7239000" y="1143000"/>
            <a:ext cx="1600200" cy="3429000"/>
          </a:xfrm>
        </p:spPr>
        <p:txBody>
          <a:bodyPr/>
          <a:lstStyle/>
          <a:p>
            <a:pPr eaLnBrk="1" hangingPunct="1"/>
            <a:r>
              <a:rPr lang="en-US" altLang="en-US" smtClean="0">
                <a:latin typeface="Arial"/>
              </a:rPr>
              <a:t>IP = PC</a:t>
            </a:r>
          </a:p>
        </p:txBody>
      </p:sp>
      <p:sp>
        <p:nvSpPr>
          <p:cNvPr id="9523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0" y="6308725"/>
            <a:ext cx="2289175" cy="3206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400" smtClean="0">
                <a:latin typeface="Arial" panose="020B0604020202020204" pitchFamily="34" charset="0"/>
              </a:rPr>
              <a:t>Feb.2008_jxh_Introduction</a:t>
            </a:r>
          </a:p>
        </p:txBody>
      </p:sp>
      <p:pic>
        <p:nvPicPr>
          <p:cNvPr id="952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7162800" cy="666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8" name="Text Box 5"/>
          <p:cNvSpPr txBox="1">
            <a:spLocks noChangeArrowheads="1"/>
          </p:cNvSpPr>
          <p:nvPr/>
        </p:nvSpPr>
        <p:spPr bwMode="auto">
          <a:xfrm>
            <a:off x="6848475" y="5715000"/>
            <a:ext cx="2295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200">
                <a:latin typeface="Arial" panose="030F0702030302020204" pitchFamily="66" charset="0"/>
              </a:rPr>
              <a:t>From: </a:t>
            </a:r>
            <a:r>
              <a:rPr lang="en-US" altLang="en-US" sz="1200">
                <a:latin typeface="Arial" panose="02020603050405020304" pitchFamily="18" charset="0"/>
              </a:rPr>
              <a:t>http://www.digit-life.com/articles/pentium4/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071563" y="-26988"/>
            <a:ext cx="7005637" cy="719138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latin typeface="Arial"/>
              </a:rPr>
              <a:t>Pentium III Die Photo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876800" y="762000"/>
            <a:ext cx="4038600" cy="3048000"/>
          </a:xfrm>
        </p:spPr>
        <p:txBody>
          <a:bodyPr/>
          <a:lstStyle/>
          <a:p>
            <a:pPr eaLnBrk="1" hangingPunct="1"/>
            <a:r>
              <a:rPr lang="en-US" altLang="en-US" sz="1800" dirty="0" smtClean="0">
                <a:latin typeface="Arial"/>
              </a:rPr>
              <a:t>EBL/BBL - Bus logic, Front, Back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MOB - Memory Order Buffer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Packed FPU - MMX Fl. Pt. (SSE)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IEU - Integer Execution Unit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FAU - Fl. Pt. Arithmetic Unit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MIU - Memory Interface Unit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DCU - Data Cache Unit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PMH - Page Miss Handler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DTLB - Data TLB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BAC - Branch Address Calculator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RAT - Register Alias Table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SIMD - Packed Fl. Pt.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RS - Reservation Station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BTB - Branch Target Buffer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IFU - Instruction Fetch Unit (+I$)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ID - Instruction Decode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ROB - Reorder Buffer</a:t>
            </a:r>
          </a:p>
          <a:p>
            <a:pPr eaLnBrk="1" hangingPunct="1"/>
            <a:r>
              <a:rPr lang="en-US" altLang="en-US" sz="1800" dirty="0" smtClean="0">
                <a:latin typeface="Arial"/>
              </a:rPr>
              <a:t>MS - Micro-instruction Sequencer</a:t>
            </a:r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7211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-120651" y="5500688"/>
            <a:ext cx="518160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36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1600" dirty="0">
                <a:latin typeface="Arial" panose="030F0702030302020204" pitchFamily="66" charset="0"/>
              </a:rPr>
              <a:t>1st Pentium III, Katmai: 9.5 M transistors, 12.3 * 10.4 mm in 0.25-mi. with 5 layers of aluminum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4876800" y="5105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3" name="Line 7"/>
          <p:cNvSpPr>
            <a:spLocks noChangeShapeType="1"/>
          </p:cNvSpPr>
          <p:nvPr/>
        </p:nvSpPr>
        <p:spPr bwMode="auto">
          <a:xfrm>
            <a:off x="4876800" y="2819400"/>
            <a:ext cx="426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9912" y="2852936"/>
            <a:ext cx="1584177" cy="1008112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11943"/>
      </p:ext>
    </p:extLst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025" y="144462"/>
            <a:ext cx="7800975" cy="83661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0000"/>
                </a:solidFill>
                <a:latin typeface="Arial"/>
              </a:rPr>
              <a:t>Superscalar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981075"/>
            <a:ext cx="8569325" cy="5327650"/>
          </a:xfrm>
        </p:spPr>
        <p:txBody>
          <a:bodyPr/>
          <a:lstStyle/>
          <a:p>
            <a:pPr eaLnBrk="1" hangingPunct="1"/>
            <a:r>
              <a:rPr lang="en-US" altLang="zh-CN" sz="2800" b="1" smtClean="0">
                <a:solidFill>
                  <a:srgbClr val="000000"/>
                </a:solidFill>
                <a:latin typeface="Arial" panose="030F0702030302020204" pitchFamily="66" charset="0"/>
              </a:rPr>
              <a:t>the processor tries to issue more than one</a:t>
            </a:r>
            <a:r>
              <a:rPr lang="en-US" altLang="zh-CN" sz="2800" b="1" smtClean="0">
                <a:solidFill>
                  <a:schemeClr val="accent2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800" b="1" smtClean="0">
                <a:solidFill>
                  <a:srgbClr val="000000"/>
                </a:solidFill>
                <a:latin typeface="Arial" panose="030F0702030302020204" pitchFamily="66" charset="0"/>
              </a:rPr>
              <a:t>instruction (</a:t>
            </a:r>
            <a:r>
              <a:rPr lang="en-US" altLang="zh-CN" sz="2800" b="1" smtClean="0">
                <a:solidFill>
                  <a:srgbClr val="FF0000"/>
                </a:solidFill>
                <a:latin typeface="Arial" panose="030F0702030302020204" pitchFamily="66" charset="0"/>
              </a:rPr>
              <a:t>varying</a:t>
            </a:r>
            <a:r>
              <a:rPr lang="en-US" altLang="zh-CN" sz="2800" b="1" smtClean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800" b="1" smtClean="0">
                <a:solidFill>
                  <a:srgbClr val="FF0000"/>
                </a:solidFill>
                <a:latin typeface="Arial" panose="030F0702030302020204" pitchFamily="66" charset="0"/>
              </a:rPr>
              <a:t>number</a:t>
            </a:r>
            <a:r>
              <a:rPr lang="en-US" altLang="zh-CN" sz="2800" b="1" smtClean="0">
                <a:solidFill>
                  <a:srgbClr val="000000"/>
                </a:solidFill>
                <a:latin typeface="Arial" panose="030F0702030302020204" pitchFamily="66" charset="0"/>
              </a:rPr>
              <a:t> 1-8 ) per cycle so as to keep all of the functional units busy.</a:t>
            </a:r>
          </a:p>
          <a:p>
            <a:pPr lvl="1" eaLnBrk="1" hangingPunct="1"/>
            <a:r>
              <a:rPr lang="en-US" altLang="zh-CN" sz="2800" smtClean="0">
                <a:solidFill>
                  <a:srgbClr val="3333FF"/>
                </a:solidFill>
                <a:latin typeface="Arial" panose="030F0702030302020204" pitchFamily="66" charset="0"/>
              </a:rPr>
              <a:t>Statically scheduled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using compiler techniques </a:t>
            </a:r>
          </a:p>
          <a:p>
            <a:pPr lvl="2" eaLnBrk="1" hangingPunct="1"/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In-order 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execution</a:t>
            </a:r>
          </a:p>
          <a:p>
            <a:pPr lvl="1" eaLnBrk="1" hangingPunct="1"/>
            <a:r>
              <a:rPr lang="en-US" altLang="zh-CN" sz="2800" smtClean="0">
                <a:solidFill>
                  <a:srgbClr val="3333FF"/>
                </a:solidFill>
                <a:latin typeface="Arial" panose="030F0702030302020204" pitchFamily="66" charset="0"/>
              </a:rPr>
              <a:t>Dynamically scheduled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</a:p>
          <a:p>
            <a:pPr lvl="2" eaLnBrk="1" hangingPunct="1"/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using techniques based on Tomasulo’s algorithm</a:t>
            </a:r>
          </a:p>
          <a:p>
            <a:pPr lvl="2" eaLnBrk="1" hangingPunct="1"/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Out-of-order 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execution</a:t>
            </a:r>
            <a:r>
              <a:rPr lang="en-US" altLang="zh-CN" sz="2800" i="1" smtClean="0">
                <a:solidFill>
                  <a:srgbClr val="000000"/>
                </a:solidFill>
                <a:latin typeface="Arial"/>
              </a:rPr>
              <a:t> </a:t>
            </a:r>
            <a:endParaRPr lang="en-US" altLang="zh-CN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685931" cy="836613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latin typeface="Arial"/>
              </a:rPr>
              <a:t>Statically Scheduled Superscalar</a:t>
            </a:r>
            <a:r>
              <a:rPr lang="en-US" altLang="zh-CN" dirty="0" smtClean="0">
                <a:latin typeface="Arial"/>
              </a:rPr>
              <a:t>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621713" cy="5040312"/>
          </a:xfrm>
        </p:spPr>
        <p:txBody>
          <a:bodyPr/>
          <a:lstStyle/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Instruction </a:t>
            </a:r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issue in order</a:t>
            </a:r>
          </a:p>
          <a:p>
            <a:pPr eaLnBrk="1" hangingPunct="1"/>
            <a:r>
              <a:rPr lang="en-US" altLang="zh-CN" sz="2800" smtClean="0">
                <a:solidFill>
                  <a:srgbClr val="3333FF"/>
                </a:solidFill>
                <a:latin typeface="Arial" panose="030F0702030302020204" pitchFamily="66" charset="0"/>
              </a:rPr>
              <a:t>All pipeline hazards </a:t>
            </a:r>
            <a:r>
              <a:rPr lang="en-US" altLang="zh-CN" sz="2800" smtClean="0">
                <a:latin typeface="Arial" panose="030F0702030302020204" pitchFamily="66" charset="0"/>
              </a:rPr>
              <a:t>are checked for</a:t>
            </a:r>
            <a:r>
              <a:rPr lang="en-US" altLang="zh-CN" sz="2800" smtClean="0">
                <a:solidFill>
                  <a:srgbClr val="3333FF"/>
                </a:solidFill>
                <a:latin typeface="Arial" panose="030F0702030302020204" pitchFamily="66" charset="0"/>
              </a:rPr>
              <a:t> at issue time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. May issue </a:t>
            </a:r>
            <a:r>
              <a:rPr lang="en-US" altLang="zh-CN" sz="2800" smtClean="0">
                <a:solidFill>
                  <a:srgbClr val="FF0000"/>
                </a:solidFill>
                <a:latin typeface="Arial" panose="030F0702030302020204" pitchFamily="66" charset="0"/>
              </a:rPr>
              <a:t>0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~8 instructions per Clockcycle.</a:t>
            </a:r>
          </a:p>
          <a:p>
            <a:pPr eaLnBrk="1" hangingPunct="1"/>
            <a:r>
              <a:rPr lang="en-US" altLang="zh-CN" sz="2800" smtClean="0">
                <a:solidFill>
                  <a:srgbClr val="0000FF"/>
                </a:solidFill>
                <a:latin typeface="Arial" panose="030F0702030302020204" pitchFamily="66" charset="0"/>
              </a:rPr>
              <a:t>Issue packet</a:t>
            </a:r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: the instruction group received from the fetch unit that potentially issue in one clock cycle.</a:t>
            </a:r>
          </a:p>
          <a:p>
            <a:pPr eaLnBrk="1" hangingPunct="1"/>
            <a:r>
              <a:rPr lang="en-US" altLang="zh-CN" sz="2800" smtClean="0">
                <a:solidFill>
                  <a:srgbClr val="000000"/>
                </a:solidFill>
                <a:latin typeface="Arial" panose="030F0702030302020204" pitchFamily="66" charset="0"/>
              </a:rPr>
              <a:t>Issue stage is split and pipelined: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Arial" panose="030F0702030302020204" pitchFamily="66" charset="0"/>
              </a:rPr>
              <a:t>Decide how many instructions from the packet can issue simultaneously (</a:t>
            </a:r>
            <a:r>
              <a:rPr lang="en-US" altLang="zh-CN" sz="2400" smtClean="0">
                <a:solidFill>
                  <a:srgbClr val="3333FF"/>
                </a:solidFill>
                <a:latin typeface="Arial" panose="030F0702030302020204" pitchFamily="66" charset="0"/>
              </a:rPr>
              <a:t>within</a:t>
            </a:r>
            <a:r>
              <a:rPr lang="en-US" altLang="zh-CN" sz="2400" smtClean="0">
                <a:solidFill>
                  <a:srgbClr val="000000"/>
                </a:solidFill>
                <a:latin typeface="Arial" panose="030F0702030302020204" pitchFamily="66" charset="0"/>
              </a:rPr>
              <a:t> packet )</a:t>
            </a:r>
          </a:p>
          <a:p>
            <a:pPr lvl="1" eaLnBrk="1" hangingPunct="1"/>
            <a:r>
              <a:rPr lang="en-US" altLang="zh-CN" sz="2400" smtClean="0">
                <a:solidFill>
                  <a:srgbClr val="000000"/>
                </a:solidFill>
                <a:latin typeface="Arial" panose="030F0702030302020204" pitchFamily="66" charset="0"/>
              </a:rPr>
              <a:t>Detect hazards among the selected instructions and those that have already been issued.(</a:t>
            </a:r>
            <a:r>
              <a:rPr lang="en-US" altLang="zh-CN" sz="2400" smtClean="0">
                <a:solidFill>
                  <a:srgbClr val="3333FF"/>
                </a:solidFill>
                <a:latin typeface="Arial" panose="030F0702030302020204" pitchFamily="66" charset="0"/>
              </a:rPr>
              <a:t>between</a:t>
            </a:r>
            <a:r>
              <a:rPr lang="en-US" altLang="zh-CN" sz="2400" smtClean="0">
                <a:solidFill>
                  <a:srgbClr val="000000"/>
                </a:solidFill>
                <a:latin typeface="Arial" panose="030F0702030302020204" pitchFamily="66" charset="0"/>
              </a:rPr>
              <a:t> packet)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6318" y="1"/>
            <a:ext cx="7993062" cy="1052736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Arial"/>
              </a:rPr>
              <a:t>An example of dual-issue pipeline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28600" y="1752600"/>
          <a:ext cx="8915400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图片" r:id="rId4" imgW="3219450" imgH="1610106" progId="Word.Picture.8">
                  <p:embed/>
                </p:oleObj>
              </mc:Choice>
              <mc:Fallback>
                <p:oleObj name="图片" r:id="rId4" imgW="3219450" imgH="161010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8915400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D58A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2021Arch</Template>
  <TotalTime>1500</TotalTime>
  <Words>4241</Words>
  <Application>Microsoft Office PowerPoint</Application>
  <PresentationFormat>全屏显示(4:3)</PresentationFormat>
  <Paragraphs>759</Paragraphs>
  <Slides>62</Slides>
  <Notes>40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81" baseType="lpstr">
      <vt:lpstr>Courier</vt:lpstr>
      <vt:lpstr>Huawei Sans</vt:lpstr>
      <vt:lpstr>Palatino</vt:lpstr>
      <vt:lpstr>方正兰亭黑简体</vt:lpstr>
      <vt:lpstr>华文行楷</vt:lpstr>
      <vt:lpstr>楷体_GB2312</vt:lpstr>
      <vt:lpstr>宋体</vt:lpstr>
      <vt:lpstr>Arial</vt:lpstr>
      <vt:lpstr>Arial Black</vt:lpstr>
      <vt:lpstr>Arial Narrow</vt:lpstr>
      <vt:lpstr>Comic Sans MS</vt:lpstr>
      <vt:lpstr>Courier New</vt:lpstr>
      <vt:lpstr>Symbol</vt:lpstr>
      <vt:lpstr>Times New Roman</vt:lpstr>
      <vt:lpstr>Wingdings</vt:lpstr>
      <vt:lpstr>Wingdings 2</vt:lpstr>
      <vt:lpstr>SpringFestivalGreeting</vt:lpstr>
      <vt:lpstr>图片</vt:lpstr>
      <vt:lpstr>文档</vt:lpstr>
      <vt:lpstr>   Change3-4     Multiple-issue ----SuperScalar      &amp; VLIW </vt:lpstr>
      <vt:lpstr>Review   – explore ILP via Hardware approaches</vt:lpstr>
      <vt:lpstr>Review:   </vt:lpstr>
      <vt:lpstr>Getting CPI &lt; 1 Multiple Issue Processors:</vt:lpstr>
      <vt:lpstr>Explore ILP via Multiple-issue</vt:lpstr>
      <vt:lpstr>     Comparison</vt:lpstr>
      <vt:lpstr>Superscalar</vt:lpstr>
      <vt:lpstr>Statically Scheduled Superscalar </vt:lpstr>
      <vt:lpstr>An example of dual-issue pipeline</vt:lpstr>
      <vt:lpstr>Ex.  Superscalar MIPS</vt:lpstr>
      <vt:lpstr>Superscalar MIPS pipeline in operation</vt:lpstr>
      <vt:lpstr>Multiple Issues </vt:lpstr>
      <vt:lpstr>Multiple Issue Challenges</vt:lpstr>
      <vt:lpstr>Multiple Issue Challenges(cont.)</vt:lpstr>
      <vt:lpstr>Dynamically Scheduled Superscalar</vt:lpstr>
      <vt:lpstr>Example</vt:lpstr>
      <vt:lpstr>Operation on a dual-issue version of Tomasulo pipeline </vt:lpstr>
      <vt:lpstr>Separate FU for ALU op and Address Calculation</vt:lpstr>
      <vt:lpstr>Multiple Issue with Speculation</vt:lpstr>
      <vt:lpstr>Assumptions</vt:lpstr>
      <vt:lpstr>Dual-issue without speculation </vt:lpstr>
      <vt:lpstr>Dual-issue with speculation</vt:lpstr>
      <vt:lpstr>Explore ILP via Software approaches </vt:lpstr>
      <vt:lpstr>Review: Static Branch Prediction</vt:lpstr>
      <vt:lpstr>Example: </vt:lpstr>
      <vt:lpstr>First: Translate into MIPS code</vt:lpstr>
      <vt:lpstr>Where are the Hazards?</vt:lpstr>
      <vt:lpstr>Reducing stalls from scheduling in Basic and delayed branch</vt:lpstr>
      <vt:lpstr>Unrolled Loop That Minimizes Stalls</vt:lpstr>
      <vt:lpstr>Compiler Perspectives on Code Movement</vt:lpstr>
      <vt:lpstr>Compiler Perspectives on Code Movement</vt:lpstr>
      <vt:lpstr>      Unrolled Loop Detail</vt:lpstr>
      <vt:lpstr>Steps Compiler Performed to Unroll</vt:lpstr>
      <vt:lpstr>Not good enough due to limitations</vt:lpstr>
      <vt:lpstr>Using Loop unrolling and scheduling  with static Multiple Issue</vt:lpstr>
      <vt:lpstr>Static Multiple issue: VLIW</vt:lpstr>
      <vt:lpstr>Loop Unrolling in VLIW</vt:lpstr>
      <vt:lpstr>Problems for VLIW</vt:lpstr>
      <vt:lpstr>Advanced Compiler Support for Exploiting ILP (section 4.4 in 3rd edition) （appendix H in 6th  edition）</vt:lpstr>
      <vt:lpstr>Dynamic Scheduling, Multiple Issue, and Speculation</vt:lpstr>
      <vt:lpstr>Branch-Target Buffer</vt:lpstr>
      <vt:lpstr>Branch Folding</vt:lpstr>
      <vt:lpstr>Return Address Predictor</vt:lpstr>
      <vt:lpstr>Return Address Predictor</vt:lpstr>
      <vt:lpstr>Integrated Instruction Fetch Unit</vt:lpstr>
      <vt:lpstr>Register Renaming </vt:lpstr>
      <vt:lpstr>Integrated Issue and Renaming</vt:lpstr>
      <vt:lpstr>How Much?</vt:lpstr>
      <vt:lpstr>How Much?</vt:lpstr>
      <vt:lpstr>Energy Efficiency</vt:lpstr>
      <vt:lpstr>Fallacies and Pitfalls</vt:lpstr>
      <vt:lpstr>Fallacies and Pitfalls</vt:lpstr>
      <vt:lpstr>Fallacies and Pitfalls</vt:lpstr>
      <vt:lpstr>Fallacies and Pitfalls</vt:lpstr>
      <vt:lpstr>基于ARMv8的鲲鹏流水线技术</vt:lpstr>
      <vt:lpstr>基于ARMv8的鲲鹏流水线技术</vt:lpstr>
      <vt:lpstr>Dynamic Scheduling in P6  (Pentium Pro, II, III)</vt:lpstr>
      <vt:lpstr>Dynamic Scheduling in P6</vt:lpstr>
      <vt:lpstr>P6 Pipeline</vt:lpstr>
      <vt:lpstr>P6 Block Diagram</vt:lpstr>
      <vt:lpstr>Pentium III Die Photo</vt:lpstr>
      <vt:lpstr>END</vt:lpstr>
    </vt:vector>
  </TitlesOfParts>
  <Company>Zhejiang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 ILP: Software approaches</dc:title>
  <dc:creator>jiang xiaohong</dc:creator>
  <cp:lastModifiedBy>jiangxh</cp:lastModifiedBy>
  <cp:revision>62</cp:revision>
  <dcterms:created xsi:type="dcterms:W3CDTF">2003-04-27T17:50:02Z</dcterms:created>
  <dcterms:modified xsi:type="dcterms:W3CDTF">2024-11-10T15:32:05Z</dcterms:modified>
</cp:coreProperties>
</file>