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drawings/vmlDrawing1.vml" ContentType="application/vnd.openxmlformats-officedocument.vmlDrawing"/>
  <Override PartName="/ppt/drawings/vmlDrawing2.vml" ContentType="application/vnd.openxmlformats-officedocument.vmlDrawing"/>
  <Override PartName="/ppt/drawings/vmlDrawing3.vml" ContentType="application/vnd.openxmlformats-officedocument.vmlDrawing"/>
  <Override PartName="/ppt/drawings/vmlDrawing4.vml" ContentType="application/vnd.openxmlformats-officedocument.vmlDrawing"/>
  <Override PartName="/ppt/drawings/vmlDrawing5.vml" ContentType="application/vnd.openxmlformats-officedocument.vmlDrawing"/>
  <Override PartName="/ppt/drawings/vmlDrawing6.vml" ContentType="application/vnd.openxmlformats-officedocument.vmlDrawing"/>
  <Override PartName="/ppt/drawings/vmlDrawing7.vml" ContentType="application/vnd.openxmlformats-officedocument.vmlDrawing"/>
  <Override PartName="/ppt/embeddings/Microsoft_Word_97_-_2003___1.doc" ContentType="application/msword"/>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sldIdLst>
    <p:sldId id="277" r:id="rId2"/>
    <p:sldId id="280" r:id="rId3"/>
    <p:sldId id="279" r:id="rId4"/>
    <p:sldId id="278"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2" autoAdjust="0"/>
    <p:restoredTop sz="94660"/>
  </p:normalViewPr>
  <p:slideViewPr>
    <p:cSldViewPr snapToGrid="0">
      <p:cViewPr varScale="1">
        <p:scale>
          <a:sx n="88" d="100"/>
          <a:sy n="88" d="100"/>
        </p:scale>
        <p:origin x="40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notesMaster" Target="notesMasters/notesMaster1.xml"/><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 Id="rId2"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833606-EF8B-42BA-8AB5-187F3DC757D7}" type="datetimeFigureOut">
              <a:rPr lang="zh-CN" altLang="en-US" smtClean="0"/>
              <a:t>2024/11/17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567D0-C485-47CC-AC6C-CEA5F194E202}" type="slidenum">
              <a:rPr lang="zh-CN" altLang="en-US" smtClean="0"/>
              <a:t>‹#›</a:t>
            </a:fld>
            <a:endParaRPr lang="zh-CN" altLang="en-US"/>
          </a:p>
        </p:txBody>
      </p:sp>
    </p:spTree>
    <p:extLst>
      <p:ext uri="{BB962C8B-B14F-4D97-AF65-F5344CB8AC3E}">
        <p14:creationId xmlns:p14="http://schemas.microsoft.com/office/powerpoint/2010/main" val="4244869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smtClean="0"/>
          </a:p>
        </p:txBody>
      </p:sp>
      <p:sp>
        <p:nvSpPr>
          <p:cNvPr id="215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9pPr>
          </a:lstStyle>
          <a:p>
            <a:pPr>
              <a:buClr>
                <a:srgbClr val="BBE0E3"/>
              </a:buClr>
            </a:pPr>
            <a:fld id="{31F9EDF8-7F70-4B7A-9C6F-A5ABA40FA277}" type="slidenum">
              <a:rPr lang="zh-CN" altLang="en-US" sz="1200"/>
              <a:pPr>
                <a:buClr>
                  <a:srgbClr val="BBE0E3"/>
                </a:buClr>
              </a:pPr>
              <a:t>8</a:t>
            </a:fld>
            <a:endParaRPr lang="zh-CN" altLang="en-US" sz="1200"/>
          </a:p>
        </p:txBody>
      </p:sp>
    </p:spTree>
    <p:extLst>
      <p:ext uri="{BB962C8B-B14F-4D97-AF65-F5344CB8AC3E}">
        <p14:creationId xmlns:p14="http://schemas.microsoft.com/office/powerpoint/2010/main" val="620777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bwMode="auto">
          <a:xfrm>
            <a:off x="139700" y="768350"/>
            <a:ext cx="6819900"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58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20000"/>
              </a:spcBef>
            </a:pPr>
            <a:fld id="{03285910-6E5D-485A-9A85-6651C20A1405}" type="slidenum">
              <a:rPr lang="zh-CN" altLang="en-US">
                <a:solidFill>
                  <a:srgbClr val="FF3300"/>
                </a:solidFill>
                <a:latin typeface="Arial" panose="020B0604020202020204" pitchFamily="34" charset="0"/>
              </a:rPr>
              <a:pPr>
                <a:spcBef>
                  <a:spcPct val="20000"/>
                </a:spcBef>
              </a:pPr>
              <a:t>19</a:t>
            </a:fld>
            <a:endParaRPr lang="zh-CN" altLang="en-US">
              <a:solidFill>
                <a:srgbClr val="FF3300"/>
              </a:solidFill>
              <a:latin typeface="Arial" panose="020B0604020202020204" pitchFamily="34" charset="0"/>
            </a:endParaRPr>
          </a:p>
        </p:txBody>
      </p:sp>
    </p:spTree>
    <p:extLst>
      <p:ext uri="{BB962C8B-B14F-4D97-AF65-F5344CB8AC3E}">
        <p14:creationId xmlns:p14="http://schemas.microsoft.com/office/powerpoint/2010/main" val="13942334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3.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5890" name="Rectangle 2"/>
          <p:cNvSpPr>
            <a:spLocks noGrp="1" noRot="1" noChangeArrowheads="1"/>
          </p:cNvSpPr>
          <p:nvPr>
            <p:ph type="ctrTitle"/>
          </p:nvPr>
        </p:nvSpPr>
        <p:spPr>
          <a:xfrm>
            <a:off x="1198034" y="1324815"/>
            <a:ext cx="4897967" cy="2016125"/>
          </a:xfrm>
          <a:noFill/>
        </p:spPr>
        <p:txBody>
          <a:bodyPr/>
          <a:lstStyle>
            <a:lvl1pPr>
              <a:defRPr>
                <a:latin typeface="Comic Sans MS" pitchFamily="66" charset="0"/>
              </a:defRPr>
            </a:lvl1pPr>
          </a:lstStyle>
          <a:p>
            <a:r>
              <a:rPr lang="en-US" altLang="zh-CN"/>
              <a:t>Computer Architecture</a:t>
            </a:r>
          </a:p>
        </p:txBody>
      </p:sp>
      <p:sp>
        <p:nvSpPr>
          <p:cNvPr id="165894" name="Rectangle 6"/>
          <p:cNvSpPr>
            <a:spLocks noGrp="1" noRot="1" noChangeArrowheads="1"/>
          </p:cNvSpPr>
          <p:nvPr>
            <p:ph type="subTitle" idx="1"/>
          </p:nvPr>
        </p:nvSpPr>
        <p:spPr>
          <a:xfrm>
            <a:off x="996950" y="3943350"/>
            <a:ext cx="6337300" cy="2089150"/>
          </a:xfrm>
          <a:prstGeom prst="rect">
            <a:avLst/>
          </a:prstGeom>
        </p:spPr>
        <p:txBody>
          <a:bodyPr/>
          <a:lstStyle>
            <a:lvl1pPr marL="0" indent="0">
              <a:defRPr sz="2600">
                <a:solidFill>
                  <a:srgbClr val="0000FF"/>
                </a:solidFill>
                <a:latin typeface="Times New Roman" pitchFamily="18" charset="0"/>
                <a:ea typeface="楷体_GB2312" pitchFamily="49" charset="-122"/>
              </a:defRPr>
            </a:lvl1pPr>
          </a:lstStyle>
          <a:p>
            <a:r>
              <a:rPr lang="zh-CN" altLang="en-US" smtClean="0"/>
              <a:t>单击此处编辑母版副标题样式</a:t>
            </a:r>
            <a:endParaRPr lang="en-US" altLang="zh-CN" dirty="0"/>
          </a:p>
        </p:txBody>
      </p:sp>
    </p:spTree>
    <p:extLst>
      <p:ext uri="{BB962C8B-B14F-4D97-AF65-F5344CB8AC3E}">
        <p14:creationId xmlns:p14="http://schemas.microsoft.com/office/powerpoint/2010/main" val="969666851"/>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4434" y="1125539"/>
            <a:ext cx="11523133" cy="4795837"/>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7D912428-D715-42A8-8346-01AB4D42FF13}"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3494321407"/>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76785" y="1"/>
            <a:ext cx="2880783" cy="59213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34434" y="1"/>
            <a:ext cx="8439151" cy="592137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4C4F6868-8B3B-4D94-B184-36D9E4194F2A}"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2170837006"/>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4434" y="1125538"/>
            <a:ext cx="11523133" cy="4983162"/>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3667258992"/>
      </p:ext>
    </p:extLst>
  </p:cSld>
  <p:clrMapOvr>
    <a:masterClrMapping/>
  </p:clrMapOvr>
  <p:transition spd="slow">
    <p:pull dir="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334434" y="1125539"/>
            <a:ext cx="5659967"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125539"/>
            <a:ext cx="5659967" cy="4795837"/>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23FEAD33-63F2-422F-B816-9FFE1BE3D23B}"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082335065"/>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userDrawn="1"/>
        </p:nvSpPr>
        <p:spPr bwMode="auto">
          <a:xfrm>
            <a:off x="2190752" y="6400800"/>
            <a:ext cx="4667249"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a:solidFill>
                  <a:srgbClr val="E40000"/>
                </a:solidFill>
              </a:rPr>
              <a:t>Fall_Ad Computer Architecture</a:t>
            </a:r>
          </a:p>
        </p:txBody>
      </p:sp>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图表占位符 2"/>
          <p:cNvSpPr>
            <a:spLocks noGrp="1"/>
          </p:cNvSpPr>
          <p:nvPr>
            <p:ph type="chart" idx="1"/>
          </p:nvPr>
        </p:nvSpPr>
        <p:spPr>
          <a:xfrm>
            <a:off x="334434" y="1125539"/>
            <a:ext cx="11523133" cy="4795837"/>
          </a:xfrm>
          <a:prstGeom prst="rect">
            <a:avLst/>
          </a:prstGeom>
        </p:spPr>
        <p:txBody>
          <a:bodyPr/>
          <a:lstStyle/>
          <a:p>
            <a:pPr lvl="0"/>
            <a:endParaRPr lang="zh-CN" altLang="en-US" noProof="0" smtClean="0"/>
          </a:p>
        </p:txBody>
      </p:sp>
      <p:sp>
        <p:nvSpPr>
          <p:cNvPr id="5" name="Rectangle 5"/>
          <p:cNvSpPr>
            <a:spLocks noGrp="1" noChangeArrowheads="1"/>
          </p:cNvSpPr>
          <p:nvPr>
            <p:ph type="ftr" sz="quarter" idx="10"/>
          </p:nvPr>
        </p:nvSpPr>
        <p:spPr>
          <a:xfrm>
            <a:off x="4876800" y="6243638"/>
            <a:ext cx="3860800" cy="45720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Tree>
    <p:extLst>
      <p:ext uri="{BB962C8B-B14F-4D97-AF65-F5344CB8AC3E}">
        <p14:creationId xmlns:p14="http://schemas.microsoft.com/office/powerpoint/2010/main" val="211617418"/>
      </p:ext>
    </p:extLst>
  </p:cSld>
  <p:clrMapOvr>
    <a:masterClrMapping/>
  </p:clrMapOvr>
  <p:transition spd="slow">
    <p:pull dir="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295401" y="260351"/>
            <a:ext cx="10657417" cy="766763"/>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 y="1557338"/>
            <a:ext cx="11952817" cy="4575175"/>
          </a:xfrm>
          <a:prstGeom prst="rect">
            <a:avLst/>
          </a:prstGeom>
        </p:spPr>
        <p:txBody>
          <a:bodyPr/>
          <a:lstStyle/>
          <a:p>
            <a:pPr lvl="0"/>
            <a:r>
              <a:rPr lang="zh-CN" altLang="en-US" noProof="0" smtClean="0"/>
              <a:t>单击图标添加表格</a:t>
            </a:r>
          </a:p>
        </p:txBody>
      </p:sp>
      <p:sp>
        <p:nvSpPr>
          <p:cNvPr id="4" name="页脚占位符 4"/>
          <p:cNvSpPr>
            <a:spLocks noGrp="1"/>
          </p:cNvSpPr>
          <p:nvPr>
            <p:ph type="ftr" sz="quarter" idx="10"/>
          </p:nvPr>
        </p:nvSpPr>
        <p:spPr>
          <a:xfrm>
            <a:off x="4876800" y="6243638"/>
            <a:ext cx="3860800" cy="45720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9389533" y="6243638"/>
            <a:ext cx="2540000" cy="457200"/>
          </a:xfrm>
          <a:prstGeom prst="rect">
            <a:avLst/>
          </a:prstGeom>
        </p:spPr>
        <p:txBody>
          <a:bodyPr/>
          <a:lstStyle>
            <a:lvl1pPr>
              <a:defRPr/>
            </a:lvl1pPr>
          </a:lstStyle>
          <a:p>
            <a:pPr eaLnBrk="0" fontAlgn="base" hangingPunct="0">
              <a:spcBef>
                <a:spcPct val="0"/>
              </a:spcBef>
              <a:spcAft>
                <a:spcPct val="0"/>
              </a:spcAft>
              <a:defRPr/>
            </a:pPr>
            <a:fld id="{0F6E2B49-16E2-456D-953E-87FC8AC7298B}"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/20</a:t>
            </a:r>
          </a:p>
        </p:txBody>
      </p:sp>
      <p:sp>
        <p:nvSpPr>
          <p:cNvPr id="6" name="Rectangle 5"/>
          <p:cNvSpPr>
            <a:spLocks noGrp="1" noChangeArrowheads="1"/>
          </p:cNvSpPr>
          <p:nvPr>
            <p:ph type="dt" sz="half" idx="12"/>
          </p:nvPr>
        </p:nvSpPr>
        <p:spPr>
          <a:xfrm>
            <a:off x="2000252" y="6400800"/>
            <a:ext cx="4667249" cy="457200"/>
          </a:xfrm>
          <a:prstGeom prst="rect">
            <a:avLst/>
          </a:prstGeom>
        </p:spPr>
        <p:txBody>
          <a:bodyPr/>
          <a:lstStyle>
            <a:lvl1pPr algn="l">
              <a:defRPr sz="1400">
                <a:solidFill>
                  <a:schemeClr val="tx1"/>
                </a:solidFill>
                <a:latin typeface="Arial" charset="0"/>
              </a:defRPr>
            </a:lvl1pPr>
          </a:lstStyle>
          <a:p>
            <a:pPr eaLnBrk="0" fontAlgn="base" hangingPunct="0">
              <a:spcBef>
                <a:spcPct val="0"/>
              </a:spcBef>
              <a:spcAft>
                <a:spcPct val="0"/>
              </a:spcAft>
              <a:defRPr/>
            </a:pPr>
            <a:r>
              <a:rPr lang="en-US" altLang="zh-CN">
                <a:solidFill>
                  <a:srgbClr val="000000"/>
                </a:solidFill>
              </a:rPr>
              <a:t>2013Fall_Ad Computer Architecture</a:t>
            </a:r>
          </a:p>
        </p:txBody>
      </p:sp>
    </p:spTree>
    <p:extLst>
      <p:ext uri="{BB962C8B-B14F-4D97-AF65-F5344CB8AC3E}">
        <p14:creationId xmlns:p14="http://schemas.microsoft.com/office/powerpoint/2010/main" val="1121865300"/>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334434" y="1125539"/>
            <a:ext cx="5659967" cy="23209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6197601" y="1125539"/>
            <a:ext cx="5659967" cy="23209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half" idx="3"/>
          </p:nvPr>
        </p:nvSpPr>
        <p:spPr>
          <a:xfrm>
            <a:off x="334434" y="3598863"/>
            <a:ext cx="11523133" cy="23225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日期占位符 5"/>
          <p:cNvSpPr>
            <a:spLocks noGrp="1"/>
          </p:cNvSpPr>
          <p:nvPr>
            <p:ph type="dt" sz="half" idx="10"/>
          </p:nvPr>
        </p:nvSpPr>
        <p:spPr>
          <a:xfrm>
            <a:off x="1678518" y="6308726"/>
            <a:ext cx="3052233" cy="320675"/>
          </a:xfrm>
          <a:prstGeom prst="rect">
            <a:avLst/>
          </a:prstGeom>
        </p:spPr>
        <p:txBody>
          <a:bodyPr/>
          <a:lstStyle>
            <a:lvl1pPr>
              <a:defRPr/>
            </a:lvl1pPr>
          </a:lstStyle>
          <a:p>
            <a:pPr>
              <a:defRPr/>
            </a:pPr>
            <a:r>
              <a:rPr lang="en-US" altLang="zh-CN">
                <a:solidFill>
                  <a:srgbClr val="000000"/>
                </a:solidFill>
              </a:rPr>
              <a:t>Fall_jxh_Introduction</a:t>
            </a:r>
          </a:p>
        </p:txBody>
      </p:sp>
      <p:sp>
        <p:nvSpPr>
          <p:cNvPr id="7" name="页脚占位符 6"/>
          <p:cNvSpPr>
            <a:spLocks noGrp="1"/>
          </p:cNvSpPr>
          <p:nvPr>
            <p:ph type="ftr" sz="quarter" idx="11"/>
          </p:nvPr>
        </p:nvSpPr>
        <p:spPr>
          <a:xfrm>
            <a:off x="4161367" y="6245225"/>
            <a:ext cx="3860800" cy="476250"/>
          </a:xfrm>
          <a:prstGeom prst="rect">
            <a:avLst/>
          </a:prstGeom>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818351778"/>
      </p:ext>
    </p:extLst>
  </p:cSld>
  <p:clrMapOvr>
    <a:masterClrMapping/>
  </p:clrMapOvr>
  <p:transition spd="slow">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081683" cy="98107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4" y="1125539"/>
            <a:ext cx="11523133" cy="232092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334434" y="3598863"/>
            <a:ext cx="11523133" cy="2322512"/>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1678518" y="6308726"/>
            <a:ext cx="3052233" cy="320675"/>
          </a:xfrm>
          <a:prstGeom prst="rect">
            <a:avLst/>
          </a:prstGeom>
        </p:spPr>
        <p:txBody>
          <a:bodyPr/>
          <a:lstStyle>
            <a:lvl1pPr>
              <a:defRPr/>
            </a:lvl1pPr>
          </a:lstStyle>
          <a:p>
            <a:pPr>
              <a:defRPr/>
            </a:pPr>
            <a:r>
              <a:rPr lang="en-US" altLang="zh-CN">
                <a:solidFill>
                  <a:srgbClr val="000000"/>
                </a:solidFill>
              </a:rPr>
              <a:t>Fall_jxh_Introduction</a:t>
            </a:r>
          </a:p>
        </p:txBody>
      </p:sp>
      <p:sp>
        <p:nvSpPr>
          <p:cNvPr id="6" name="页脚占位符 5"/>
          <p:cNvSpPr>
            <a:spLocks noGrp="1"/>
          </p:cNvSpPr>
          <p:nvPr>
            <p:ph type="ftr" sz="quarter" idx="11"/>
          </p:nvPr>
        </p:nvSpPr>
        <p:spPr>
          <a:xfrm>
            <a:off x="4161367" y="6245225"/>
            <a:ext cx="3860800" cy="476250"/>
          </a:xfrm>
          <a:prstGeom prst="rect">
            <a:avLst/>
          </a:prstGeom>
        </p:spPr>
        <p:txBody>
          <a:bodyPr/>
          <a:lstStyle>
            <a:lvl1pPr>
              <a:defRPr/>
            </a:lvl1pPr>
          </a:lstStyle>
          <a:p>
            <a:pPr>
              <a:defRPr/>
            </a:pPr>
            <a:endParaRPr lang="en-US" altLang="zh-CN">
              <a:solidFill>
                <a:srgbClr val="000000"/>
              </a:solidFill>
            </a:endParaRPr>
          </a:p>
        </p:txBody>
      </p:sp>
    </p:spTree>
    <p:extLst>
      <p:ext uri="{BB962C8B-B14F-4D97-AF65-F5344CB8AC3E}">
        <p14:creationId xmlns:p14="http://schemas.microsoft.com/office/powerpoint/2010/main" val="800507323"/>
      </p:ext>
    </p:extLst>
  </p:cSld>
  <p:clrMapOvr>
    <a:masterClrMapping/>
  </p:clrMapOvr>
  <p:transition spd="slow">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334434" y="1125539"/>
            <a:ext cx="11523133" cy="4795837"/>
          </a:xfrm>
          <a:prstGeom prst="rect">
            <a:avLst/>
          </a:prstGeom>
        </p:spPr>
        <p:txBody>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111036796"/>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页脚占位符 4"/>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5" name="灯片编号占位符 5"/>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763B0DB7-A750-49A3-ADD6-021068ED4030}"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724650605"/>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34434" y="1125539"/>
            <a:ext cx="5659967"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1" y="1125539"/>
            <a:ext cx="5659967" cy="4795837"/>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03F5D6F1-3E68-4EDC-B0AB-3640B8B9C6F2}"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803196409"/>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页脚占位符 7"/>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8" name="灯片编号占位符 8"/>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67764109-934C-4C08-B2A5-F6E2CCFF47ED}"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326622914"/>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342553446"/>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3" name="灯片编号占位符 3"/>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1431F16C-E9C5-4F95-91CE-10B80BBBF52A}"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728710048"/>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137D0C65-2D36-4042-99B4-9A6B3B72E21A}"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4255358654"/>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页脚占位符 5"/>
          <p:cNvSpPr>
            <a:spLocks noGrp="1"/>
          </p:cNvSpPr>
          <p:nvPr>
            <p:ph type="ftr" sz="quarter" idx="10"/>
          </p:nvPr>
        </p:nvSpPr>
        <p:spPr>
          <a:xfrm>
            <a:off x="4161367" y="6245225"/>
            <a:ext cx="3860800" cy="476250"/>
          </a:xfrm>
          <a:prstGeom prst="rect">
            <a:avLst/>
          </a:prstGeom>
        </p:spPr>
        <p:txBody>
          <a:bodyPr/>
          <a:lstStyle>
            <a:lvl1pPr>
              <a:defRPr/>
            </a:lvl1pPr>
          </a:lstStyle>
          <a:p>
            <a:pPr eaLnBrk="0" fontAlgn="base" hangingPunct="0">
              <a:spcBef>
                <a:spcPct val="0"/>
              </a:spcBef>
              <a:spcAft>
                <a:spcPct val="0"/>
              </a:spcAft>
              <a:defRPr/>
            </a:pPr>
            <a:endParaRPr lang="en-US" altLang="zh-CN" sz="4400">
              <a:solidFill>
                <a:srgbClr val="E40000"/>
              </a:solidFill>
            </a:endParaRPr>
          </a:p>
        </p:txBody>
      </p:sp>
      <p:sp>
        <p:nvSpPr>
          <p:cNvPr id="6" name="灯片编号占位符 6"/>
          <p:cNvSpPr>
            <a:spLocks noGrp="1"/>
          </p:cNvSpPr>
          <p:nvPr>
            <p:ph type="sldNum" sz="quarter" idx="11"/>
          </p:nvPr>
        </p:nvSpPr>
        <p:spPr>
          <a:xfrm>
            <a:off x="5327651" y="6453188"/>
            <a:ext cx="2540000" cy="404812"/>
          </a:xfrm>
          <a:prstGeom prst="rect">
            <a:avLst/>
          </a:prstGeom>
        </p:spPr>
        <p:txBody>
          <a:bodyPr/>
          <a:lstStyle>
            <a:lvl1pPr>
              <a:defRPr/>
            </a:lvl1pPr>
          </a:lstStyle>
          <a:p>
            <a:pPr eaLnBrk="0" fontAlgn="base" hangingPunct="0">
              <a:spcBef>
                <a:spcPct val="0"/>
              </a:spcBef>
              <a:spcAft>
                <a:spcPct val="0"/>
              </a:spcAft>
              <a:defRPr/>
            </a:pPr>
            <a:fld id="{9E11761C-F296-42F6-915D-B7E30AAC7CA4}" type="slidenum">
              <a:rPr lang="en-US" altLang="zh-CN" sz="4400">
                <a:solidFill>
                  <a:srgbClr val="E40000"/>
                </a:solidFill>
              </a:rPr>
              <a:pPr eaLnBrk="0" fontAlgn="base" hangingPunct="0">
                <a:spcBef>
                  <a:spcPct val="0"/>
                </a:spcBef>
                <a:spcAft>
                  <a:spcPct val="0"/>
                </a:spcAft>
                <a:defRPr/>
              </a:pPr>
              <a:t>‹#›</a:t>
            </a:fld>
            <a:r>
              <a:rPr lang="en-US" altLang="zh-CN" sz="4400">
                <a:solidFill>
                  <a:srgbClr val="E40000"/>
                </a:solidFill>
              </a:rPr>
              <a:t>/128</a:t>
            </a:r>
          </a:p>
        </p:txBody>
      </p:sp>
    </p:spTree>
    <p:extLst>
      <p:ext uri="{BB962C8B-B14F-4D97-AF65-F5344CB8AC3E}">
        <p14:creationId xmlns:p14="http://schemas.microsoft.com/office/powerpoint/2010/main" val="1713622413"/>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jpeg"/><Relationship Id="rId21" Type="http://schemas.openxmlformats.org/officeDocument/2006/relationships/image" Target="../media/image3.png"/><Relationship Id="rId22"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775884" y="1"/>
            <a:ext cx="10081683"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64870" name="Rectangle 6"/>
          <p:cNvSpPr>
            <a:spLocks noChangeArrowheads="1"/>
          </p:cNvSpPr>
          <p:nvPr/>
        </p:nvSpPr>
        <p:spPr bwMode="auto">
          <a:xfrm>
            <a:off x="3522133" y="6524625"/>
            <a:ext cx="2540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400" smtClean="0">
                <a:solidFill>
                  <a:srgbClr val="000000"/>
                </a:solidFill>
              </a:rPr>
              <a:pPr algn="r" eaLnBrk="1" fontAlgn="base" hangingPunct="1">
                <a:spcBef>
                  <a:spcPct val="50000"/>
                </a:spcBef>
                <a:spcAft>
                  <a:spcPct val="0"/>
                </a:spcAft>
                <a:defRPr/>
              </a:pPr>
              <a:t>‹#›</a:t>
            </a:fld>
            <a:r>
              <a:rPr lang="en-US" altLang="zh-CN" sz="1400" dirty="0" smtClean="0">
                <a:solidFill>
                  <a:srgbClr val="000000"/>
                </a:solidFill>
              </a:rPr>
              <a:t>/24</a:t>
            </a:r>
          </a:p>
        </p:txBody>
      </p:sp>
    </p:spTree>
    <p:extLst>
      <p:ext uri="{BB962C8B-B14F-4D97-AF65-F5344CB8AC3E}">
        <p14:creationId xmlns:p14="http://schemas.microsoft.com/office/powerpoint/2010/main" val="8684803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ransition spd="slow">
    <p:pull dir="ru"/>
  </p:transition>
  <p:timing>
    <p:tnLst>
      <p:par>
        <p:cTn id="1" dur="indefinite" restart="never" nodeType="tmRoot"/>
      </p:par>
    </p:tnLst>
  </p:timing>
  <p:hf sldNum="0" hdr="0" ftr="0"/>
  <p:txStyles>
    <p:titleStyle>
      <a:lvl1pPr algn="l" rtl="0" eaLnBrk="0" fontAlgn="base" hangingPunct="0">
        <a:spcBef>
          <a:spcPct val="0"/>
        </a:spcBef>
        <a:spcAft>
          <a:spcPct val="0"/>
        </a:spcAft>
        <a:defRPr sz="4400">
          <a:solidFill>
            <a:srgbClr val="FF3300"/>
          </a:solidFill>
          <a:latin typeface="+mj-lt"/>
          <a:ea typeface="+mj-ea"/>
          <a:cs typeface="+mj-cs"/>
        </a:defRPr>
      </a:lvl1pPr>
      <a:lvl2pPr algn="l" rtl="0" eaLnBrk="0" fontAlgn="base" hangingPunct="0">
        <a:spcBef>
          <a:spcPct val="0"/>
        </a:spcBef>
        <a:spcAft>
          <a:spcPct val="0"/>
        </a:spcAft>
        <a:defRPr sz="4400">
          <a:solidFill>
            <a:srgbClr val="FF3300"/>
          </a:solidFill>
          <a:latin typeface="Arial" pitchFamily="34" charset="0"/>
          <a:ea typeface="华文行楷" pitchFamily="2" charset="-122"/>
        </a:defRPr>
      </a:lvl2pPr>
      <a:lvl3pPr algn="l" rtl="0" eaLnBrk="0" fontAlgn="base" hangingPunct="0">
        <a:spcBef>
          <a:spcPct val="0"/>
        </a:spcBef>
        <a:spcAft>
          <a:spcPct val="0"/>
        </a:spcAft>
        <a:defRPr sz="4400">
          <a:solidFill>
            <a:srgbClr val="FF3300"/>
          </a:solidFill>
          <a:latin typeface="Arial" pitchFamily="34" charset="0"/>
          <a:ea typeface="华文行楷" pitchFamily="2" charset="-122"/>
        </a:defRPr>
      </a:lvl3pPr>
      <a:lvl4pPr algn="l" rtl="0" eaLnBrk="0" fontAlgn="base" hangingPunct="0">
        <a:spcBef>
          <a:spcPct val="0"/>
        </a:spcBef>
        <a:spcAft>
          <a:spcPct val="0"/>
        </a:spcAft>
        <a:defRPr sz="4400">
          <a:solidFill>
            <a:srgbClr val="FF3300"/>
          </a:solidFill>
          <a:latin typeface="Arial" pitchFamily="34" charset="0"/>
          <a:ea typeface="华文行楷" pitchFamily="2" charset="-122"/>
        </a:defRPr>
      </a:lvl4pPr>
      <a:lvl5pPr algn="l" rtl="0" eaLnBrk="0" fontAlgn="base" hangingPunct="0">
        <a:spcBef>
          <a:spcPct val="0"/>
        </a:spcBef>
        <a:spcAft>
          <a:spcPct val="0"/>
        </a:spcAft>
        <a:defRPr sz="4400">
          <a:solidFill>
            <a:srgbClr val="FF3300"/>
          </a:solidFill>
          <a:latin typeface="Arial" pitchFamily="34" charset="0"/>
          <a:ea typeface="华文行楷" pitchFamily="2" charset="-122"/>
        </a:defRPr>
      </a:lvl5pPr>
      <a:lvl6pPr marL="457200" algn="l" rtl="0" fontAlgn="base">
        <a:spcBef>
          <a:spcPct val="0"/>
        </a:spcBef>
        <a:spcAft>
          <a:spcPct val="0"/>
        </a:spcAft>
        <a:defRPr sz="4400">
          <a:solidFill>
            <a:srgbClr val="FF3300"/>
          </a:solidFill>
          <a:latin typeface="Arial" pitchFamily="34" charset="0"/>
          <a:ea typeface="华文行楷" pitchFamily="2" charset="-122"/>
        </a:defRPr>
      </a:lvl6pPr>
      <a:lvl7pPr marL="914400" algn="l" rtl="0" fontAlgn="base">
        <a:spcBef>
          <a:spcPct val="0"/>
        </a:spcBef>
        <a:spcAft>
          <a:spcPct val="0"/>
        </a:spcAft>
        <a:defRPr sz="4400">
          <a:solidFill>
            <a:srgbClr val="FF3300"/>
          </a:solidFill>
          <a:latin typeface="Arial" pitchFamily="34" charset="0"/>
          <a:ea typeface="华文行楷" pitchFamily="2" charset="-122"/>
        </a:defRPr>
      </a:lvl7pPr>
      <a:lvl8pPr marL="1371600" algn="l" rtl="0" fontAlgn="base">
        <a:spcBef>
          <a:spcPct val="0"/>
        </a:spcBef>
        <a:spcAft>
          <a:spcPct val="0"/>
        </a:spcAft>
        <a:defRPr sz="4400">
          <a:solidFill>
            <a:srgbClr val="FF3300"/>
          </a:solidFill>
          <a:latin typeface="Arial" pitchFamily="34" charset="0"/>
          <a:ea typeface="华文行楷" pitchFamily="2" charset="-122"/>
        </a:defRPr>
      </a:lvl8pPr>
      <a:lvl9pPr marL="1828800" algn="l" rtl="0" fontAlgn="base">
        <a:spcBef>
          <a:spcPct val="0"/>
        </a:spcBef>
        <a:spcAft>
          <a:spcPct val="0"/>
        </a:spcAft>
        <a:defRPr sz="4400">
          <a:solidFill>
            <a:srgbClr val="FF3300"/>
          </a:solidFill>
          <a:latin typeface="Arial" pitchFamily="34" charset="0"/>
          <a:ea typeface="华文行楷" pitchFamily="2" charset="-122"/>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q"/>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panose="05000000000000000000" pitchFamily="2" charset="2"/>
        <a:buChar char="Ø"/>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95000"/>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panose="05000000000000000000" pitchFamily="2" charset="2"/>
        <a:buChar char="Ø"/>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2.xml"/><Relationship Id="rId3" Type="http://schemas.openxmlformats.org/officeDocument/2006/relationships/oleObject" Target="../embeddings/oleObject1.bin"/><Relationship Id="rId4" Type="http://schemas.openxmlformats.org/officeDocument/2006/relationships/image" Target="../media/image7.wmf"/></Relationships>
</file>

<file path=ppt/slides/_rels/slide13.xml.rels><?xml version='1.0' encoding='UTF-8' standalone='yes'?>
<Relationships xmlns="http://schemas.openxmlformats.org/package/2006/relationships"><Relationship Id="rId1" Type="http://schemas.openxmlformats.org/officeDocument/2006/relationships/vmlDrawing" Target="../drawings/vmlDrawing2.vml"/><Relationship Id="rId2" Type="http://schemas.openxmlformats.org/officeDocument/2006/relationships/slideLayout" Target="../slideLayouts/slideLayout2.xml"/><Relationship Id="rId3" Type="http://schemas.openxmlformats.org/officeDocument/2006/relationships/oleObject" Target="../embeddings/oleObject2.bin"/><Relationship Id="rId4" Type="http://schemas.openxmlformats.org/officeDocument/2006/relationships/image" Target="../media/image8.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vmlDrawing" Target="../drawings/vmlDrawing3.vml"/><Relationship Id="rId2" Type="http://schemas.openxmlformats.org/officeDocument/2006/relationships/slideLayout" Target="../slideLayouts/slideLayout2.xml"/><Relationship Id="rId3" Type="http://schemas.openxmlformats.org/officeDocument/2006/relationships/notesSlide" Target="../notesSlides/notesSlide2.xml"/><Relationship Id="rId4" Type="http://schemas.openxmlformats.org/officeDocument/2006/relationships/oleObject" Target="../embeddings/oleObject3.bin"/><Relationship Id="rId5" Type="http://schemas.openxmlformats.org/officeDocument/2006/relationships/image" Target="../media/image11.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vmlDrawing" Target="../drawings/vmlDrawing4.vml"/><Relationship Id="rId2" Type="http://schemas.openxmlformats.org/officeDocument/2006/relationships/slideLayout" Target="../slideLayouts/slideLayout2.xml"/><Relationship Id="rId3" Type="http://schemas.openxmlformats.org/officeDocument/2006/relationships/oleObject" Target="../embeddings/Microsoft_Word_97_-_2003___1.doc"/><Relationship Id="rId4" Type="http://schemas.openxmlformats.org/officeDocument/2006/relationships/image" Target="../media/image12.emf"/></Relationships>
</file>

<file path=ppt/slides/_rels/slide21.xml.rels><?xml version='1.0' encoding='UTF-8' standalone='yes'?>
<Relationships xmlns="http://schemas.openxmlformats.org/package/2006/relationships"><Relationship Id="rId1" Type="http://schemas.openxmlformats.org/officeDocument/2006/relationships/vmlDrawing" Target="../drawings/vmlDrawing5.vml"/><Relationship Id="rId2" Type="http://schemas.openxmlformats.org/officeDocument/2006/relationships/slideLayout" Target="../slideLayouts/slideLayout2.xml"/><Relationship Id="rId3" Type="http://schemas.openxmlformats.org/officeDocument/2006/relationships/oleObject" Target="../embeddings/oleObject4.bin"/><Relationship Id="rId4" Type="http://schemas.openxmlformats.org/officeDocument/2006/relationships/image" Target="../media/image13.wmf"/><Relationship Id="rId5" Type="http://schemas.openxmlformats.org/officeDocument/2006/relationships/oleObject" Target="../embeddings/oleObject5.bin"/><Relationship Id="rId6" Type="http://schemas.openxmlformats.org/officeDocument/2006/relationships/image" Target="../media/image14.wm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vmlDrawing" Target="../drawings/vmlDrawing6.vml"/><Relationship Id="rId2" Type="http://schemas.openxmlformats.org/officeDocument/2006/relationships/slideLayout" Target="../slideLayouts/slideLayout2.xml"/><Relationship Id="rId3" Type="http://schemas.openxmlformats.org/officeDocument/2006/relationships/oleObject" Target="../embeddings/oleObject6.bin"/><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1" Type="http://schemas.openxmlformats.org/officeDocument/2006/relationships/vmlDrawing" Target="../drawings/vmlDrawing7.vml"/><Relationship Id="rId2" Type="http://schemas.openxmlformats.org/officeDocument/2006/relationships/slideLayout" Target="../slideLayouts/slideLayout2.xml"/><Relationship Id="rId3" Type="http://schemas.openxmlformats.org/officeDocument/2006/relationships/oleObject" Target="../embeddings/oleObject7.bin"/><Relationship Id="rId4" Type="http://schemas.openxmlformats.org/officeDocument/2006/relationships/image" Target="../media/image16.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334814" y="1605126"/>
            <a:ext cx="4729655" cy="1739900"/>
          </a:xfrm>
        </p:spPr>
        <p:txBody>
          <a:bodyPr/>
          <a:lstStyle/>
          <a:p>
            <a:pPr algn="ctr" eaLnBrk="1" hangingPunct="1"/>
            <a:r>
              <a:rPr lang="en-US" altLang="zh-CN" sz="3600" dirty="0" smtClean="0">
                <a:latin typeface="Arial"/>
              </a:rPr>
              <a:t>Chapter3</a:t>
            </a:r>
            <a:br>
              <a:rPr lang="en-US" altLang="zh-CN" sz="3600" dirty="0" smtClean="0"/>
            </a:br>
            <a:r>
              <a:rPr lang="en-US" altLang="zh-CN" sz="3600" dirty="0" smtClean="0">
                <a:latin typeface="Arial"/>
              </a:rPr>
              <a:t>Advanced </a:t>
            </a:r>
            <a:r>
              <a:rPr lang="en-US" altLang="zh-CN" sz="3600" dirty="0">
                <a:latin typeface="Arial"/>
              </a:rPr>
              <a:t>compiler techniques for exploring ILP</a:t>
            </a:r>
          </a:p>
        </p:txBody>
      </p:sp>
      <p:sp>
        <p:nvSpPr>
          <p:cNvPr id="16387" name="Rectangle 3"/>
          <p:cNvSpPr>
            <a:spLocks noGrp="1" noChangeArrowheads="1"/>
          </p:cNvSpPr>
          <p:nvPr>
            <p:ph type="subTitle" idx="1"/>
          </p:nvPr>
        </p:nvSpPr>
        <p:spPr>
          <a:xfrm>
            <a:off x="1123075" y="4721114"/>
            <a:ext cx="6337300" cy="576099"/>
          </a:xfrm>
        </p:spPr>
        <p:txBody>
          <a:bodyPr/>
          <a:lstStyle/>
          <a:p>
            <a:pPr eaLnBrk="1" hangingPunct="1"/>
            <a:r>
              <a:rPr lang="en-US" altLang="zh-CN" dirty="0" smtClean="0">
                <a:latin typeface="Arial"/>
              </a:rPr>
              <a:t>In Appendix H</a:t>
            </a:r>
            <a:r>
              <a:rPr lang="zh-CN" altLang="en-US" dirty="0" smtClean="0">
                <a:latin typeface="Arial"/>
              </a:rPr>
              <a:t>， </a:t>
            </a:r>
            <a:r>
              <a:rPr lang="en-US" altLang="zh-CN" dirty="0" smtClean="0">
                <a:latin typeface="Arial"/>
              </a:rPr>
              <a:t>6</a:t>
            </a:r>
            <a:r>
              <a:rPr lang="en-US" altLang="zh-CN" baseline="30000" dirty="0" smtClean="0">
                <a:latin typeface="Arial"/>
              </a:rPr>
              <a:t>th</a:t>
            </a:r>
            <a:r>
              <a:rPr lang="en-US" altLang="zh-CN" dirty="0" smtClean="0">
                <a:latin typeface="Arial"/>
              </a:rPr>
              <a:t> edition</a:t>
            </a:r>
            <a:endParaRPr lang="zh-CN" altLang="zh-CN" dirty="0" smtClean="0"/>
          </a:p>
        </p:txBody>
      </p:sp>
    </p:spTree>
    <p:extLst>
      <p:ext uri="{BB962C8B-B14F-4D97-AF65-F5344CB8AC3E}">
        <p14:creationId xmlns:p14="http://schemas.microsoft.com/office/powerpoint/2010/main" val="3251822316"/>
      </p:ext>
    </p:extLst>
  </p:cSld>
  <p:clrMapOvr>
    <a:masterClrMapping/>
  </p:clrMapOvr>
  <p:transition spd="slow">
    <p:pull dir="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zh-CN" smtClean="0">
                <a:solidFill>
                  <a:srgbClr val="FF0000"/>
                </a:solidFill>
                <a:latin typeface="Arial"/>
              </a:rPr>
              <a:t>Global code motion</a:t>
            </a:r>
          </a:p>
        </p:txBody>
      </p:sp>
      <p:sp>
        <p:nvSpPr>
          <p:cNvPr id="23555" name="Rectangle 3"/>
          <p:cNvSpPr>
            <a:spLocks noGrp="1" noChangeArrowheads="1"/>
          </p:cNvSpPr>
          <p:nvPr>
            <p:ph idx="1"/>
          </p:nvPr>
        </p:nvSpPr>
        <p:spPr/>
        <p:txBody>
          <a:bodyPr/>
          <a:lstStyle/>
          <a:p>
            <a:pPr eaLnBrk="1" hangingPunct="1">
              <a:lnSpc>
                <a:spcPct val="90000"/>
              </a:lnSpc>
            </a:pPr>
            <a:r>
              <a:rPr lang="en-US" altLang="zh-CN">
                <a:latin typeface="Arial"/>
              </a:rPr>
              <a:t>The loop unrolling and software pipelining work well with straight forward loop. </a:t>
            </a:r>
          </a:p>
          <a:p>
            <a:pPr eaLnBrk="1" hangingPunct="1">
              <a:lnSpc>
                <a:spcPct val="90000"/>
              </a:lnSpc>
            </a:pPr>
            <a:r>
              <a:rPr lang="en-US" altLang="zh-CN">
                <a:latin typeface="Arial"/>
              </a:rPr>
              <a:t>What about a loop with internal control flow ?</a:t>
            </a:r>
          </a:p>
          <a:p>
            <a:pPr eaLnBrk="1" hangingPunct="1">
              <a:lnSpc>
                <a:spcPct val="90000"/>
              </a:lnSpc>
            </a:pPr>
            <a:endParaRPr lang="en-US" altLang="zh-CN"/>
          </a:p>
          <a:p>
            <a:pPr eaLnBrk="1" hangingPunct="1">
              <a:lnSpc>
                <a:spcPct val="90000"/>
              </a:lnSpc>
            </a:pPr>
            <a:r>
              <a:rPr lang="en-US" altLang="zh-CN">
                <a:solidFill>
                  <a:srgbClr val="0000FF"/>
                </a:solidFill>
                <a:latin typeface="Arial"/>
              </a:rPr>
              <a:t>Global code scheduling</a:t>
            </a:r>
            <a:r>
              <a:rPr lang="en-US" altLang="zh-CN">
                <a:latin typeface="Arial"/>
              </a:rPr>
              <a:t> : Effective scheduling of a loop body with internal control flow by moving instructions across branches.</a:t>
            </a:r>
          </a:p>
          <a:p>
            <a:pPr eaLnBrk="1" hangingPunct="1">
              <a:lnSpc>
                <a:spcPct val="90000"/>
              </a:lnSpc>
              <a:buFont typeface="Wingdings" panose="05000000000000000000" pitchFamily="2" charset="2"/>
              <a:buNone/>
            </a:pPr>
            <a:endParaRPr lang="en-US" altLang="zh-CN"/>
          </a:p>
        </p:txBody>
      </p:sp>
    </p:spTree>
    <p:extLst>
      <p:ext uri="{BB962C8B-B14F-4D97-AF65-F5344CB8AC3E}">
        <p14:creationId xmlns:p14="http://schemas.microsoft.com/office/powerpoint/2010/main" val="3674397454"/>
      </p:ext>
    </p:extLst>
  </p:cSld>
  <p:clrMapOvr>
    <a:masterClrMapping/>
  </p:clrMapOvr>
  <p:transition spd="slow">
    <p:pull dir="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2971800" y="1"/>
            <a:ext cx="7696200" cy="1066801"/>
          </a:xfrm>
          <a:noFill/>
        </p:spPr>
        <p:txBody>
          <a:bodyPr vert="horz" wrap="square" lIns="90488" tIns="44450" rIns="90488" bIns="44450" numCol="1" anchor="ctr" anchorCtr="0" compatLnSpc="1">
            <a:prstTxWarp prst="textNoShape">
              <a:avLst/>
            </a:prstTxWarp>
          </a:bodyPr>
          <a:lstStyle/>
          <a:p>
            <a:pPr eaLnBrk="1" hangingPunct="1"/>
            <a:r>
              <a:rPr lang="en-US" altLang="zh-CN" dirty="0" smtClean="0">
                <a:solidFill>
                  <a:srgbClr val="FF0000"/>
                </a:solidFill>
                <a:latin typeface="Arial"/>
              </a:rPr>
              <a:t>Trace Scheduling</a:t>
            </a:r>
          </a:p>
        </p:txBody>
      </p:sp>
      <p:sp>
        <p:nvSpPr>
          <p:cNvPr id="26627" name="Rectangle 3"/>
          <p:cNvSpPr>
            <a:spLocks noGrp="1" noChangeArrowheads="1"/>
          </p:cNvSpPr>
          <p:nvPr>
            <p:ph idx="1"/>
          </p:nvPr>
        </p:nvSpPr>
        <p:spPr>
          <a:xfrm>
            <a:off x="1905000" y="1052513"/>
            <a:ext cx="8763000" cy="4953000"/>
          </a:xfrm>
        </p:spPr>
        <p:txBody>
          <a:bodyPr lIns="90488" tIns="44450" rIns="90488" bIns="44450"/>
          <a:lstStyle/>
          <a:p>
            <a:pPr eaLnBrk="1" hangingPunct="1">
              <a:lnSpc>
                <a:spcPct val="90000"/>
              </a:lnSpc>
            </a:pPr>
            <a:r>
              <a:rPr lang="en-US" altLang="zh-CN" sz="2400">
                <a:latin typeface="Arial" panose="030F0702030302020204" pitchFamily="66" charset="0"/>
              </a:rPr>
              <a:t>Parallelism across IF branches vs. LOOP branches</a:t>
            </a:r>
          </a:p>
          <a:p>
            <a:pPr eaLnBrk="1" hangingPunct="1">
              <a:lnSpc>
                <a:spcPct val="90000"/>
              </a:lnSpc>
            </a:pPr>
            <a:r>
              <a:rPr lang="en-US" altLang="zh-CN" sz="2400">
                <a:latin typeface="Arial" panose="030F0702030302020204" pitchFamily="66" charset="0"/>
              </a:rPr>
              <a:t>Two steps:</a:t>
            </a:r>
          </a:p>
          <a:p>
            <a:pPr lvl="1" eaLnBrk="1" hangingPunct="1">
              <a:lnSpc>
                <a:spcPct val="90000"/>
              </a:lnSpc>
            </a:pPr>
            <a:r>
              <a:rPr lang="en-US" altLang="zh-CN" sz="2000" i="1">
                <a:solidFill>
                  <a:srgbClr val="FF0000"/>
                </a:solidFill>
                <a:latin typeface="Arial" panose="030F0702030302020204" pitchFamily="66" charset="0"/>
              </a:rPr>
              <a:t>Trace Selection</a:t>
            </a:r>
            <a:endParaRPr lang="en-US" altLang="zh-CN" sz="2000">
              <a:solidFill>
                <a:srgbClr val="FF0000"/>
              </a:solidFill>
              <a:latin typeface="Comic Sans MS" panose="030F0702030302020204" pitchFamily="66" charset="0"/>
            </a:endParaRPr>
          </a:p>
          <a:p>
            <a:pPr lvl="2" eaLnBrk="1" hangingPunct="1">
              <a:lnSpc>
                <a:spcPct val="90000"/>
              </a:lnSpc>
            </a:pPr>
            <a:r>
              <a:rPr lang="en-US" altLang="zh-CN" sz="1800">
                <a:latin typeface="Arial" panose="030F0702030302020204" pitchFamily="66" charset="0"/>
              </a:rPr>
              <a:t>Find likely sequence of basic blocks (</a:t>
            </a:r>
            <a:r>
              <a:rPr lang="en-US" altLang="zh-CN" sz="1800" i="1" u="sng">
                <a:solidFill>
                  <a:srgbClr val="FF0000"/>
                </a:solidFill>
                <a:latin typeface="Arial" panose="030F0702030302020204" pitchFamily="66" charset="0"/>
              </a:rPr>
              <a:t>trace</a:t>
            </a:r>
            <a:r>
              <a:rPr lang="en-US" altLang="zh-CN" sz="1800">
                <a:latin typeface="Arial" panose="030F0702030302020204" pitchFamily="66" charset="0"/>
              </a:rPr>
              <a:t>) of (statically </a:t>
            </a:r>
          </a:p>
          <a:p>
            <a:pPr lvl="2" eaLnBrk="1" hangingPunct="1">
              <a:lnSpc>
                <a:spcPct val="90000"/>
              </a:lnSpc>
              <a:buFontTx/>
              <a:buNone/>
            </a:pPr>
            <a:r>
              <a:rPr lang="en-US" altLang="zh-CN" sz="1800">
                <a:latin typeface="Arial" panose="030F0702030302020204" pitchFamily="66" charset="0"/>
              </a:rPr>
              <a:t>predicted or profile predicted) long sequence of straight-line code</a:t>
            </a:r>
          </a:p>
          <a:p>
            <a:pPr lvl="1" eaLnBrk="1" hangingPunct="1">
              <a:lnSpc>
                <a:spcPct val="90000"/>
              </a:lnSpc>
            </a:pPr>
            <a:r>
              <a:rPr lang="en-US" altLang="zh-CN" sz="2000" i="1">
                <a:solidFill>
                  <a:srgbClr val="FF0000"/>
                </a:solidFill>
                <a:latin typeface="Arial" panose="030F0702030302020204" pitchFamily="66" charset="0"/>
              </a:rPr>
              <a:t>Trace Compaction</a:t>
            </a:r>
            <a:endParaRPr lang="en-US" altLang="zh-CN" sz="2000">
              <a:solidFill>
                <a:srgbClr val="FF0000"/>
              </a:solidFill>
              <a:latin typeface="Comic Sans MS" panose="030F0702030302020204" pitchFamily="66" charset="0"/>
            </a:endParaRPr>
          </a:p>
          <a:p>
            <a:pPr lvl="2" eaLnBrk="1" hangingPunct="1">
              <a:lnSpc>
                <a:spcPct val="90000"/>
              </a:lnSpc>
            </a:pPr>
            <a:r>
              <a:rPr lang="en-US" altLang="zh-CN" sz="1800">
                <a:latin typeface="Arial" panose="030F0702030302020204" pitchFamily="66" charset="0"/>
              </a:rPr>
              <a:t>Squeeze trace into few VLIW instructions</a:t>
            </a:r>
          </a:p>
          <a:p>
            <a:pPr lvl="2" eaLnBrk="1" hangingPunct="1">
              <a:lnSpc>
                <a:spcPct val="90000"/>
              </a:lnSpc>
            </a:pPr>
            <a:r>
              <a:rPr lang="en-US" altLang="zh-CN" sz="1800">
                <a:latin typeface="Arial" panose="030F0702030302020204" pitchFamily="66" charset="0"/>
              </a:rPr>
              <a:t>Need bookkeeping code in case prediction is wrong </a:t>
            </a:r>
          </a:p>
          <a:p>
            <a:pPr eaLnBrk="1" hangingPunct="1">
              <a:lnSpc>
                <a:spcPct val="90000"/>
              </a:lnSpc>
            </a:pPr>
            <a:r>
              <a:rPr lang="en-US" altLang="zh-CN" sz="2400">
                <a:latin typeface="Arial" panose="030F0702030302020204" pitchFamily="66" charset="0"/>
              </a:rPr>
              <a:t>This is a form of compiler-generated speculation</a:t>
            </a:r>
          </a:p>
          <a:p>
            <a:pPr lvl="1" eaLnBrk="1" hangingPunct="1">
              <a:lnSpc>
                <a:spcPct val="90000"/>
              </a:lnSpc>
            </a:pPr>
            <a:r>
              <a:rPr lang="en-US" altLang="zh-CN" sz="2000">
                <a:latin typeface="Arial" panose="030F0702030302020204" pitchFamily="66" charset="0"/>
              </a:rPr>
              <a:t>Compiler must generate “</a:t>
            </a:r>
            <a:r>
              <a:rPr lang="en-US" altLang="zh-CN" sz="2000">
                <a:solidFill>
                  <a:srgbClr val="0000FF"/>
                </a:solidFill>
                <a:latin typeface="Arial" panose="030F0702030302020204" pitchFamily="66" charset="0"/>
              </a:rPr>
              <a:t>fixup</a:t>
            </a:r>
            <a:r>
              <a:rPr lang="en-US" altLang="zh-CN" sz="2000">
                <a:latin typeface="Arial" panose="030F0702030302020204" pitchFamily="66" charset="0"/>
              </a:rPr>
              <a:t>” code to handle cases </a:t>
            </a:r>
          </a:p>
          <a:p>
            <a:pPr lvl="1" eaLnBrk="1" hangingPunct="1">
              <a:lnSpc>
                <a:spcPct val="90000"/>
              </a:lnSpc>
              <a:buFontTx/>
              <a:buNone/>
            </a:pPr>
            <a:r>
              <a:rPr lang="en-US" altLang="zh-CN" sz="2000">
                <a:latin typeface="Arial" panose="030F0702030302020204" pitchFamily="66" charset="0"/>
              </a:rPr>
              <a:t>    in which trace is not the taken branch</a:t>
            </a:r>
          </a:p>
          <a:p>
            <a:pPr lvl="1" eaLnBrk="1" hangingPunct="1">
              <a:lnSpc>
                <a:spcPct val="90000"/>
              </a:lnSpc>
            </a:pPr>
            <a:r>
              <a:rPr lang="en-US" altLang="zh-CN" sz="2000">
                <a:latin typeface="Arial" panose="030F0702030302020204" pitchFamily="66" charset="0"/>
              </a:rPr>
              <a:t>Needs extra registers: undoes bad guess by discarding</a:t>
            </a:r>
          </a:p>
          <a:p>
            <a:pPr eaLnBrk="1" hangingPunct="1">
              <a:lnSpc>
                <a:spcPct val="90000"/>
              </a:lnSpc>
            </a:pPr>
            <a:r>
              <a:rPr lang="en-US" altLang="zh-CN" sz="2400">
                <a:latin typeface="Arial" panose="030F0702030302020204" pitchFamily="66" charset="0"/>
              </a:rPr>
              <a:t>Subtle compiler bugs mean wrong answer </a:t>
            </a:r>
            <a:br>
              <a:rPr lang="en-US" altLang="zh-CN" sz="2400">
                <a:latin typeface="Comic Sans MS" panose="030F0702030302020204" pitchFamily="66" charset="0"/>
              </a:rPr>
            </a:br>
            <a:r>
              <a:rPr lang="en-US" altLang="zh-CN" sz="2400">
                <a:latin typeface="Arial" panose="030F0702030302020204" pitchFamily="66" charset="0"/>
              </a:rPr>
              <a:t>vs. poorer performance; no hardware interlocks</a:t>
            </a:r>
          </a:p>
        </p:txBody>
      </p:sp>
      <p:grpSp>
        <p:nvGrpSpPr>
          <p:cNvPr id="26628" name="Group 4"/>
          <p:cNvGrpSpPr>
            <a:grpSpLocks/>
          </p:cNvGrpSpPr>
          <p:nvPr/>
        </p:nvGrpSpPr>
        <p:grpSpPr bwMode="auto">
          <a:xfrm>
            <a:off x="9525001" y="3657601"/>
            <a:ext cx="962025" cy="1673225"/>
            <a:chOff x="4896" y="1056"/>
            <a:chExt cx="606" cy="1054"/>
          </a:xfrm>
        </p:grpSpPr>
        <p:sp>
          <p:nvSpPr>
            <p:cNvPr id="26629" name="Line 5"/>
            <p:cNvSpPr>
              <a:spLocks noChangeShapeType="1"/>
            </p:cNvSpPr>
            <p:nvPr/>
          </p:nvSpPr>
          <p:spPr bwMode="auto">
            <a:xfrm>
              <a:off x="5038" y="1100"/>
              <a:ext cx="428" cy="3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6630" name="Line 6"/>
            <p:cNvSpPr>
              <a:spLocks noChangeShapeType="1"/>
            </p:cNvSpPr>
            <p:nvPr/>
          </p:nvSpPr>
          <p:spPr bwMode="auto">
            <a:xfrm flipH="1">
              <a:off x="4896" y="1286"/>
              <a:ext cx="376" cy="4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6631" name="Line 7"/>
            <p:cNvSpPr>
              <a:spLocks noChangeShapeType="1"/>
            </p:cNvSpPr>
            <p:nvPr/>
          </p:nvSpPr>
          <p:spPr bwMode="auto">
            <a:xfrm>
              <a:off x="5074" y="1532"/>
              <a:ext cx="428" cy="344"/>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6632" name="Line 8"/>
            <p:cNvSpPr>
              <a:spLocks noChangeShapeType="1"/>
            </p:cNvSpPr>
            <p:nvPr/>
          </p:nvSpPr>
          <p:spPr bwMode="auto">
            <a:xfrm flipH="1">
              <a:off x="4896" y="1682"/>
              <a:ext cx="376" cy="42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26633" name="Freeform 9"/>
            <p:cNvSpPr>
              <a:spLocks/>
            </p:cNvSpPr>
            <p:nvPr/>
          </p:nvSpPr>
          <p:spPr bwMode="auto">
            <a:xfrm>
              <a:off x="5066" y="1056"/>
              <a:ext cx="277" cy="1021"/>
            </a:xfrm>
            <a:custGeom>
              <a:avLst/>
              <a:gdLst>
                <a:gd name="T0" fmla="*/ 24 w 277"/>
                <a:gd name="T1" fmla="*/ 0 h 1021"/>
                <a:gd name="T2" fmla="*/ 48 w 277"/>
                <a:gd name="T3" fmla="*/ 12 h 1021"/>
                <a:gd name="T4" fmla="*/ 72 w 277"/>
                <a:gd name="T5" fmla="*/ 36 h 1021"/>
                <a:gd name="T6" fmla="*/ 96 w 277"/>
                <a:gd name="T7" fmla="*/ 48 h 1021"/>
                <a:gd name="T8" fmla="*/ 120 w 277"/>
                <a:gd name="T9" fmla="*/ 48 h 1021"/>
                <a:gd name="T10" fmla="*/ 144 w 277"/>
                <a:gd name="T11" fmla="*/ 72 h 1021"/>
                <a:gd name="T12" fmla="*/ 168 w 277"/>
                <a:gd name="T13" fmla="*/ 72 h 1021"/>
                <a:gd name="T14" fmla="*/ 192 w 277"/>
                <a:gd name="T15" fmla="*/ 84 h 1021"/>
                <a:gd name="T16" fmla="*/ 216 w 277"/>
                <a:gd name="T17" fmla="*/ 96 h 1021"/>
                <a:gd name="T18" fmla="*/ 228 w 277"/>
                <a:gd name="T19" fmla="*/ 120 h 1021"/>
                <a:gd name="T20" fmla="*/ 252 w 277"/>
                <a:gd name="T21" fmla="*/ 132 h 1021"/>
                <a:gd name="T22" fmla="*/ 252 w 277"/>
                <a:gd name="T23" fmla="*/ 156 h 1021"/>
                <a:gd name="T24" fmla="*/ 264 w 277"/>
                <a:gd name="T25" fmla="*/ 180 h 1021"/>
                <a:gd name="T26" fmla="*/ 276 w 277"/>
                <a:gd name="T27" fmla="*/ 204 h 1021"/>
                <a:gd name="T28" fmla="*/ 276 w 277"/>
                <a:gd name="T29" fmla="*/ 228 h 1021"/>
                <a:gd name="T30" fmla="*/ 276 w 277"/>
                <a:gd name="T31" fmla="*/ 252 h 1021"/>
                <a:gd name="T32" fmla="*/ 252 w 277"/>
                <a:gd name="T33" fmla="*/ 264 h 1021"/>
                <a:gd name="T34" fmla="*/ 228 w 277"/>
                <a:gd name="T35" fmla="*/ 276 h 1021"/>
                <a:gd name="T36" fmla="*/ 228 w 277"/>
                <a:gd name="T37" fmla="*/ 300 h 1021"/>
                <a:gd name="T38" fmla="*/ 204 w 277"/>
                <a:gd name="T39" fmla="*/ 312 h 1021"/>
                <a:gd name="T40" fmla="*/ 192 w 277"/>
                <a:gd name="T41" fmla="*/ 336 h 1021"/>
                <a:gd name="T42" fmla="*/ 180 w 277"/>
                <a:gd name="T43" fmla="*/ 360 h 1021"/>
                <a:gd name="T44" fmla="*/ 156 w 277"/>
                <a:gd name="T45" fmla="*/ 372 h 1021"/>
                <a:gd name="T46" fmla="*/ 156 w 277"/>
                <a:gd name="T47" fmla="*/ 396 h 1021"/>
                <a:gd name="T48" fmla="*/ 132 w 277"/>
                <a:gd name="T49" fmla="*/ 408 h 1021"/>
                <a:gd name="T50" fmla="*/ 108 w 277"/>
                <a:gd name="T51" fmla="*/ 420 h 1021"/>
                <a:gd name="T52" fmla="*/ 108 w 277"/>
                <a:gd name="T53" fmla="*/ 444 h 1021"/>
                <a:gd name="T54" fmla="*/ 108 w 277"/>
                <a:gd name="T55" fmla="*/ 468 h 1021"/>
                <a:gd name="T56" fmla="*/ 132 w 277"/>
                <a:gd name="T57" fmla="*/ 480 h 1021"/>
                <a:gd name="T58" fmla="*/ 144 w 277"/>
                <a:gd name="T59" fmla="*/ 504 h 1021"/>
                <a:gd name="T60" fmla="*/ 168 w 277"/>
                <a:gd name="T61" fmla="*/ 528 h 1021"/>
                <a:gd name="T62" fmla="*/ 192 w 277"/>
                <a:gd name="T63" fmla="*/ 564 h 1021"/>
                <a:gd name="T64" fmla="*/ 216 w 277"/>
                <a:gd name="T65" fmla="*/ 612 h 1021"/>
                <a:gd name="T66" fmla="*/ 252 w 277"/>
                <a:gd name="T67" fmla="*/ 636 h 1021"/>
                <a:gd name="T68" fmla="*/ 264 w 277"/>
                <a:gd name="T69" fmla="*/ 660 h 1021"/>
                <a:gd name="T70" fmla="*/ 240 w 277"/>
                <a:gd name="T71" fmla="*/ 684 h 1021"/>
                <a:gd name="T72" fmla="*/ 228 w 277"/>
                <a:gd name="T73" fmla="*/ 708 h 1021"/>
                <a:gd name="T74" fmla="*/ 204 w 277"/>
                <a:gd name="T75" fmla="*/ 720 h 1021"/>
                <a:gd name="T76" fmla="*/ 180 w 277"/>
                <a:gd name="T77" fmla="*/ 744 h 1021"/>
                <a:gd name="T78" fmla="*/ 168 w 277"/>
                <a:gd name="T79" fmla="*/ 780 h 1021"/>
                <a:gd name="T80" fmla="*/ 144 w 277"/>
                <a:gd name="T81" fmla="*/ 792 h 1021"/>
                <a:gd name="T82" fmla="*/ 132 w 277"/>
                <a:gd name="T83" fmla="*/ 816 h 1021"/>
                <a:gd name="T84" fmla="*/ 120 w 277"/>
                <a:gd name="T85" fmla="*/ 840 h 1021"/>
                <a:gd name="T86" fmla="*/ 108 w 277"/>
                <a:gd name="T87" fmla="*/ 864 h 1021"/>
                <a:gd name="T88" fmla="*/ 96 w 277"/>
                <a:gd name="T89" fmla="*/ 888 h 1021"/>
                <a:gd name="T90" fmla="*/ 72 w 277"/>
                <a:gd name="T91" fmla="*/ 912 h 1021"/>
                <a:gd name="T92" fmla="*/ 60 w 277"/>
                <a:gd name="T93" fmla="*/ 936 h 1021"/>
                <a:gd name="T94" fmla="*/ 36 w 277"/>
                <a:gd name="T95" fmla="*/ 948 h 1021"/>
                <a:gd name="T96" fmla="*/ 24 w 277"/>
                <a:gd name="T97" fmla="*/ 972 h 1021"/>
                <a:gd name="T98" fmla="*/ 12 w 277"/>
                <a:gd name="T99" fmla="*/ 996 h 1021"/>
                <a:gd name="T100" fmla="*/ 0 w 277"/>
                <a:gd name="T101" fmla="*/ 1020 h 102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77"/>
                <a:gd name="T154" fmla="*/ 0 h 1021"/>
                <a:gd name="T155" fmla="*/ 277 w 277"/>
                <a:gd name="T156" fmla="*/ 1021 h 102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77" h="1021">
                  <a:moveTo>
                    <a:pt x="24" y="0"/>
                  </a:moveTo>
                  <a:lnTo>
                    <a:pt x="48" y="12"/>
                  </a:lnTo>
                  <a:lnTo>
                    <a:pt x="72" y="36"/>
                  </a:lnTo>
                  <a:lnTo>
                    <a:pt x="96" y="48"/>
                  </a:lnTo>
                  <a:lnTo>
                    <a:pt x="120" y="48"/>
                  </a:lnTo>
                  <a:lnTo>
                    <a:pt x="144" y="72"/>
                  </a:lnTo>
                  <a:lnTo>
                    <a:pt x="168" y="72"/>
                  </a:lnTo>
                  <a:lnTo>
                    <a:pt x="192" y="84"/>
                  </a:lnTo>
                  <a:lnTo>
                    <a:pt x="216" y="96"/>
                  </a:lnTo>
                  <a:lnTo>
                    <a:pt x="228" y="120"/>
                  </a:lnTo>
                  <a:lnTo>
                    <a:pt x="252" y="132"/>
                  </a:lnTo>
                  <a:lnTo>
                    <a:pt x="252" y="156"/>
                  </a:lnTo>
                  <a:lnTo>
                    <a:pt x="264" y="180"/>
                  </a:lnTo>
                  <a:lnTo>
                    <a:pt x="276" y="204"/>
                  </a:lnTo>
                  <a:lnTo>
                    <a:pt x="276" y="228"/>
                  </a:lnTo>
                  <a:lnTo>
                    <a:pt x="276" y="252"/>
                  </a:lnTo>
                  <a:lnTo>
                    <a:pt x="252" y="264"/>
                  </a:lnTo>
                  <a:lnTo>
                    <a:pt x="228" y="276"/>
                  </a:lnTo>
                  <a:lnTo>
                    <a:pt x="228" y="300"/>
                  </a:lnTo>
                  <a:lnTo>
                    <a:pt x="204" y="312"/>
                  </a:lnTo>
                  <a:lnTo>
                    <a:pt x="192" y="336"/>
                  </a:lnTo>
                  <a:lnTo>
                    <a:pt x="180" y="360"/>
                  </a:lnTo>
                  <a:lnTo>
                    <a:pt x="156" y="372"/>
                  </a:lnTo>
                  <a:lnTo>
                    <a:pt x="156" y="396"/>
                  </a:lnTo>
                  <a:lnTo>
                    <a:pt x="132" y="408"/>
                  </a:lnTo>
                  <a:lnTo>
                    <a:pt x="108" y="420"/>
                  </a:lnTo>
                  <a:lnTo>
                    <a:pt x="108" y="444"/>
                  </a:lnTo>
                  <a:lnTo>
                    <a:pt x="108" y="468"/>
                  </a:lnTo>
                  <a:lnTo>
                    <a:pt x="132" y="480"/>
                  </a:lnTo>
                  <a:lnTo>
                    <a:pt x="144" y="504"/>
                  </a:lnTo>
                  <a:lnTo>
                    <a:pt x="168" y="528"/>
                  </a:lnTo>
                  <a:lnTo>
                    <a:pt x="192" y="564"/>
                  </a:lnTo>
                  <a:lnTo>
                    <a:pt x="216" y="612"/>
                  </a:lnTo>
                  <a:lnTo>
                    <a:pt x="252" y="636"/>
                  </a:lnTo>
                  <a:lnTo>
                    <a:pt x="264" y="660"/>
                  </a:lnTo>
                  <a:lnTo>
                    <a:pt x="240" y="684"/>
                  </a:lnTo>
                  <a:lnTo>
                    <a:pt x="228" y="708"/>
                  </a:lnTo>
                  <a:lnTo>
                    <a:pt x="204" y="720"/>
                  </a:lnTo>
                  <a:lnTo>
                    <a:pt x="180" y="744"/>
                  </a:lnTo>
                  <a:lnTo>
                    <a:pt x="168" y="780"/>
                  </a:lnTo>
                  <a:lnTo>
                    <a:pt x="144" y="792"/>
                  </a:lnTo>
                  <a:lnTo>
                    <a:pt x="132" y="816"/>
                  </a:lnTo>
                  <a:lnTo>
                    <a:pt x="120" y="840"/>
                  </a:lnTo>
                  <a:lnTo>
                    <a:pt x="108" y="864"/>
                  </a:lnTo>
                  <a:lnTo>
                    <a:pt x="96" y="888"/>
                  </a:lnTo>
                  <a:lnTo>
                    <a:pt x="72" y="912"/>
                  </a:lnTo>
                  <a:lnTo>
                    <a:pt x="60" y="936"/>
                  </a:lnTo>
                  <a:lnTo>
                    <a:pt x="36" y="948"/>
                  </a:lnTo>
                  <a:lnTo>
                    <a:pt x="24" y="972"/>
                  </a:lnTo>
                  <a:lnTo>
                    <a:pt x="12" y="996"/>
                  </a:lnTo>
                  <a:lnTo>
                    <a:pt x="0" y="1020"/>
                  </a:lnTo>
                </a:path>
              </a:pathLst>
            </a:custGeom>
            <a:noFill/>
            <a:ln w="25400" cap="rnd">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grpSp>
    </p:spTree>
    <p:extLst>
      <p:ext uri="{BB962C8B-B14F-4D97-AF65-F5344CB8AC3E}">
        <p14:creationId xmlns:p14="http://schemas.microsoft.com/office/powerpoint/2010/main" val="2382629074"/>
      </p:ext>
    </p:extLst>
  </p:cSld>
  <p:clrMapOvr>
    <a:masterClrMapping/>
  </p:clrMapOvr>
  <p:transition>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2495551" y="188913"/>
            <a:ext cx="7993063" cy="766762"/>
          </a:xfrm>
        </p:spPr>
        <p:txBody>
          <a:bodyPr/>
          <a:lstStyle/>
          <a:p>
            <a:pPr eaLnBrk="1" hangingPunct="1"/>
            <a:r>
              <a:rPr lang="en-US" altLang="zh-CN" smtClean="0">
                <a:solidFill>
                  <a:srgbClr val="FF0000"/>
                </a:solidFill>
                <a:latin typeface="Arial"/>
              </a:rPr>
              <a:t>Example of Trace Scheduling</a:t>
            </a:r>
          </a:p>
        </p:txBody>
      </p:sp>
      <p:graphicFrame>
        <p:nvGraphicFramePr>
          <p:cNvPr id="7171" name="Object 3"/>
          <p:cNvGraphicFramePr>
            <a:graphicFrameLocks noGrp="1" noChangeAspect="1"/>
          </p:cNvGraphicFramePr>
          <p:nvPr>
            <p:ph idx="1"/>
          </p:nvPr>
        </p:nvGraphicFramePr>
        <p:xfrm>
          <a:off x="2362201" y="1600200"/>
          <a:ext cx="7585075" cy="4800600"/>
        </p:xfrm>
        <a:graphic>
          <a:graphicData uri="http://schemas.openxmlformats.org/presentationml/2006/ole">
            <mc:AlternateContent xmlns:mc="http://schemas.openxmlformats.org/markup-compatibility/2006">
              <mc:Choice xmlns:v="urn:schemas-microsoft-com:vml" Requires="v">
                <p:oleObj spid="_x0000_s1032" name="图片" r:id="rId3" imgW="3944112" imgH="2496312" progId="Word.Picture.8">
                  <p:embed/>
                </p:oleObj>
              </mc:Choice>
              <mc:Fallback>
                <p:oleObj name="图片" r:id="rId3" imgW="3944112" imgH="2496312"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1" y="1600200"/>
                        <a:ext cx="7585075"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1908101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box(out)">
                                      <p:cBhvr>
                                        <p:cTn id="7" dur="5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mtClean="0">
                <a:solidFill>
                  <a:srgbClr val="FF0000"/>
                </a:solidFill>
                <a:latin typeface="Arial"/>
              </a:rPr>
              <a:t>Example</a:t>
            </a:r>
          </a:p>
        </p:txBody>
      </p:sp>
      <p:graphicFrame>
        <p:nvGraphicFramePr>
          <p:cNvPr id="28675" name="Object 3"/>
          <p:cNvGraphicFramePr>
            <a:graphicFrameLocks noChangeAspect="1"/>
          </p:cNvGraphicFramePr>
          <p:nvPr/>
        </p:nvGraphicFramePr>
        <p:xfrm>
          <a:off x="2438400" y="1447800"/>
          <a:ext cx="7848600" cy="5181600"/>
        </p:xfrm>
        <a:graphic>
          <a:graphicData uri="http://schemas.openxmlformats.org/presentationml/2006/ole">
            <mc:AlternateContent xmlns:mc="http://schemas.openxmlformats.org/markup-compatibility/2006">
              <mc:Choice xmlns:v="urn:schemas-microsoft-com:vml" Requires="v">
                <p:oleObj spid="_x0000_s2056" name="图片" r:id="rId3" imgW="4581144" imgH="3390900" progId="Word.Picture.8">
                  <p:embed/>
                </p:oleObj>
              </mc:Choice>
              <mc:Fallback>
                <p:oleObj name="图片" r:id="rId3" imgW="4581144" imgH="339090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447800"/>
                        <a:ext cx="78486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18220965"/>
      </p:ext>
    </p:extLst>
  </p:cSld>
  <p:clrMapOvr>
    <a:masterClrMapping/>
  </p:clrMapOvr>
  <p:transition spd="slow">
    <p:pull dir="ru"/>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endParaRPr lang="zh-CN" altLang="zh-CN" smtClean="0"/>
          </a:p>
        </p:txBody>
      </p:sp>
      <p:sp>
        <p:nvSpPr>
          <p:cNvPr id="29699" name="Rectangle 3"/>
          <p:cNvSpPr>
            <a:spLocks noGrp="1" noChangeArrowheads="1"/>
          </p:cNvSpPr>
          <p:nvPr>
            <p:ph idx="1"/>
          </p:nvPr>
        </p:nvSpPr>
        <p:spPr/>
        <p:txBody>
          <a:bodyPr/>
          <a:lstStyle/>
          <a:p>
            <a:pPr eaLnBrk="1" hangingPunct="1"/>
            <a:endParaRPr lang="zh-CN" altLang="zh-CN" smtClean="0"/>
          </a:p>
        </p:txBody>
      </p:sp>
      <p:sp>
        <p:nvSpPr>
          <p:cNvPr id="29700" name="日期占位符 4"/>
          <p:cNvSpPr>
            <a:spLocks noGrp="1"/>
          </p:cNvSpPr>
          <p:nvPr>
            <p:ph type="dt" sz="quarter" idx="4294967295"/>
          </p:nvPr>
        </p:nvSpPr>
        <p:spPr>
          <a:xfrm>
            <a:off x="8763000" y="6453188"/>
            <a:ext cx="1905000" cy="404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E1F4FF"/>
              </a:buClr>
              <a:buSzPct val="80000"/>
              <a:buFont typeface="Wingdings" panose="05000000000000000000" pitchFamily="2" charset="2"/>
              <a:buNone/>
            </a:pPr>
            <a:r>
              <a:rPr lang="en-US" altLang="zh-CN" sz="1400">
                <a:solidFill>
                  <a:srgbClr val="000000"/>
                </a:solidFill>
                <a:latin typeface="Arial" panose="020B0604020202020204" pitchFamily="34" charset="0"/>
              </a:rPr>
              <a:t>Oct.1 2008</a:t>
            </a:r>
          </a:p>
        </p:txBody>
      </p:sp>
      <p:pic>
        <p:nvPicPr>
          <p:cNvPr id="2970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0"/>
            <a:ext cx="7323138" cy="1535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1562682641"/>
      </p:ext>
    </p:extLst>
  </p:cSld>
  <p:clrMapOvr>
    <a:masterClrMapping/>
  </p:clrMapOvr>
  <p:transition spd="slow">
    <p:pull dir="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mtClean="0">
                <a:solidFill>
                  <a:srgbClr val="FF0000"/>
                </a:solidFill>
                <a:latin typeface="Arial"/>
              </a:rPr>
              <a:t>Superblock</a:t>
            </a:r>
          </a:p>
        </p:txBody>
      </p:sp>
      <p:sp>
        <p:nvSpPr>
          <p:cNvPr id="30723" name="Rectangle 3"/>
          <p:cNvSpPr>
            <a:spLocks noGrp="1" noChangeArrowheads="1"/>
          </p:cNvSpPr>
          <p:nvPr>
            <p:ph idx="1"/>
          </p:nvPr>
        </p:nvSpPr>
        <p:spPr/>
        <p:txBody>
          <a:bodyPr/>
          <a:lstStyle/>
          <a:p>
            <a:pPr eaLnBrk="1" hangingPunct="1"/>
            <a:r>
              <a:rPr lang="en-US" altLang="zh-CN" smtClean="0">
                <a:latin typeface="Arial"/>
              </a:rPr>
              <a:t>A form of extended basic block that are restricted to have a single entry point but allow multiple exits.</a:t>
            </a:r>
          </a:p>
          <a:p>
            <a:pPr eaLnBrk="1" hangingPunct="1"/>
            <a:r>
              <a:rPr lang="en-US" altLang="zh-CN" smtClean="0">
                <a:latin typeface="Arial"/>
              </a:rPr>
              <a:t>Easier to compact a superblock than a trace.</a:t>
            </a:r>
          </a:p>
        </p:txBody>
      </p:sp>
    </p:spTree>
    <p:extLst>
      <p:ext uri="{BB962C8B-B14F-4D97-AF65-F5344CB8AC3E}">
        <p14:creationId xmlns:p14="http://schemas.microsoft.com/office/powerpoint/2010/main" val="753951486"/>
      </p:ext>
    </p:extLst>
  </p:cSld>
  <p:clrMapOvr>
    <a:masterClrMapping/>
  </p:clrMapOvr>
  <p:transition spd="slow">
    <p:pull dir="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endParaRPr lang="zh-CN" altLang="zh-CN" smtClean="0"/>
          </a:p>
        </p:txBody>
      </p:sp>
      <p:sp>
        <p:nvSpPr>
          <p:cNvPr id="31747" name="Rectangle 3"/>
          <p:cNvSpPr>
            <a:spLocks noGrp="1" noChangeArrowheads="1"/>
          </p:cNvSpPr>
          <p:nvPr>
            <p:ph idx="1"/>
          </p:nvPr>
        </p:nvSpPr>
        <p:spPr/>
        <p:txBody>
          <a:bodyPr/>
          <a:lstStyle/>
          <a:p>
            <a:pPr eaLnBrk="1" hangingPunct="1"/>
            <a:endParaRPr lang="zh-CN" altLang="zh-CN" smtClean="0"/>
          </a:p>
        </p:txBody>
      </p:sp>
      <p:sp>
        <p:nvSpPr>
          <p:cNvPr id="31748" name="日期占位符 4"/>
          <p:cNvSpPr>
            <a:spLocks noGrp="1"/>
          </p:cNvSpPr>
          <p:nvPr>
            <p:ph type="dt" sz="quarter" idx="4294967295"/>
          </p:nvPr>
        </p:nvSpPr>
        <p:spPr>
          <a:xfrm>
            <a:off x="8763000" y="6453188"/>
            <a:ext cx="1905000" cy="4048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E1F4FF"/>
              </a:buClr>
              <a:buSzPct val="80000"/>
              <a:buFont typeface="Wingdings" panose="05000000000000000000" pitchFamily="2" charset="2"/>
              <a:buNone/>
            </a:pPr>
            <a:r>
              <a:rPr lang="en-US" altLang="zh-CN" sz="1400">
                <a:solidFill>
                  <a:srgbClr val="000000"/>
                </a:solidFill>
                <a:latin typeface="Arial" panose="020B0604020202020204" pitchFamily="34" charset="0"/>
              </a:rPr>
              <a:t>Oct.1 2008</a:t>
            </a:r>
          </a:p>
        </p:txBody>
      </p:sp>
      <p:pic>
        <p:nvPicPr>
          <p:cNvPr id="317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9672" y="-99392"/>
            <a:ext cx="7648816" cy="8963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Tree>
    <p:extLst>
      <p:ext uri="{BB962C8B-B14F-4D97-AF65-F5344CB8AC3E}">
        <p14:creationId xmlns:p14="http://schemas.microsoft.com/office/powerpoint/2010/main" val="3276366821"/>
      </p:ext>
    </p:extLst>
  </p:cSld>
  <p:clrMapOvr>
    <a:masterClrMapping/>
  </p:clrMapOvr>
  <p:transition spd="slow">
    <p:pull dir="ru"/>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2495551" y="-104775"/>
            <a:ext cx="7993063" cy="1428750"/>
          </a:xfrm>
        </p:spPr>
        <p:txBody>
          <a:bodyPr/>
          <a:lstStyle/>
          <a:p>
            <a:pPr eaLnBrk="1" hangingPunct="1"/>
            <a:r>
              <a:rPr lang="en-US" altLang="zh-CN" sz="3600" dirty="0">
                <a:solidFill>
                  <a:srgbClr val="FF0000"/>
                </a:solidFill>
                <a:latin typeface="Arial"/>
              </a:rPr>
              <a:t>Hardware Support for </a:t>
            </a:r>
            <a:r>
              <a:rPr lang="en-US" altLang="zh-CN" sz="3600" dirty="0" err="1">
                <a:solidFill>
                  <a:srgbClr val="FF0000"/>
                </a:solidFill>
                <a:latin typeface="Arial"/>
              </a:rPr>
              <a:t>Expoilting</a:t>
            </a:r>
            <a:r>
              <a:rPr lang="en-US" altLang="zh-CN" sz="3600" dirty="0">
                <a:solidFill>
                  <a:srgbClr val="FF0000"/>
                </a:solidFill>
                <a:latin typeface="Arial"/>
              </a:rPr>
              <a:t> ILP at compile time</a:t>
            </a:r>
          </a:p>
        </p:txBody>
      </p:sp>
      <p:sp>
        <p:nvSpPr>
          <p:cNvPr id="32771" name="Rectangle 3"/>
          <p:cNvSpPr>
            <a:spLocks noGrp="1" noChangeArrowheads="1"/>
          </p:cNvSpPr>
          <p:nvPr>
            <p:ph idx="1"/>
          </p:nvPr>
        </p:nvSpPr>
        <p:spPr>
          <a:xfrm>
            <a:off x="1524000" y="1676400"/>
            <a:ext cx="9144000" cy="4724400"/>
          </a:xfrm>
        </p:spPr>
        <p:txBody>
          <a:bodyPr/>
          <a:lstStyle/>
          <a:p>
            <a:pPr eaLnBrk="1" hangingPunct="1">
              <a:lnSpc>
                <a:spcPct val="90000"/>
              </a:lnSpc>
            </a:pPr>
            <a:r>
              <a:rPr lang="en-US" altLang="zh-CN" sz="2800" dirty="0">
                <a:solidFill>
                  <a:srgbClr val="FF0000"/>
                </a:solidFill>
                <a:latin typeface="Arial" panose="030F0702030302020204" pitchFamily="66" charset="0"/>
              </a:rPr>
              <a:t>Conditional Instruction</a:t>
            </a:r>
            <a:r>
              <a:rPr lang="en-US" altLang="zh-CN" sz="2800" dirty="0">
                <a:latin typeface="Arial" panose="030F0702030302020204" pitchFamily="66" charset="0"/>
              </a:rPr>
              <a:t> (predicated instruction)</a:t>
            </a:r>
          </a:p>
          <a:p>
            <a:pPr lvl="1" eaLnBrk="1" hangingPunct="1">
              <a:lnSpc>
                <a:spcPct val="90000"/>
              </a:lnSpc>
            </a:pPr>
            <a:r>
              <a:rPr lang="en-US" altLang="zh-CN" sz="2400" dirty="0">
                <a:solidFill>
                  <a:srgbClr val="000000"/>
                </a:solidFill>
                <a:latin typeface="Arial" panose="030F0702030302020204" pitchFamily="66" charset="0"/>
                <a:ea typeface="Palatino"/>
                <a:cs typeface="Palatino"/>
              </a:rPr>
              <a:t>A conditional instruction refers to a condition which is evaluated as part of the instruction execution,</a:t>
            </a:r>
          </a:p>
          <a:p>
            <a:pPr lvl="1" eaLnBrk="1" hangingPunct="1">
              <a:lnSpc>
                <a:spcPct val="90000"/>
              </a:lnSpc>
            </a:pPr>
            <a:r>
              <a:rPr lang="en-US" altLang="zh-CN" sz="2400" dirty="0">
                <a:solidFill>
                  <a:srgbClr val="000000"/>
                </a:solidFill>
                <a:latin typeface="Arial" panose="030F0702030302020204" pitchFamily="66" charset="0"/>
                <a:ea typeface="Palatino"/>
                <a:cs typeface="Palatino"/>
              </a:rPr>
              <a:t>Example:</a:t>
            </a:r>
          </a:p>
          <a:p>
            <a:pPr eaLnBrk="1" hangingPunct="1">
              <a:lnSpc>
                <a:spcPct val="90000"/>
              </a:lnSpc>
              <a:buFont typeface="Wingdings" panose="05000000000000000000" pitchFamily="2" charset="2"/>
              <a:buNone/>
            </a:pPr>
            <a:r>
              <a:rPr lang="en-US" altLang="zh-CN" sz="2000" dirty="0">
                <a:solidFill>
                  <a:srgbClr val="0000FF"/>
                </a:solidFill>
                <a:latin typeface="Arial" panose="030F0702030302020204" pitchFamily="66" charset="0"/>
                <a:ea typeface="Palatino"/>
                <a:cs typeface="Palatino"/>
              </a:rPr>
              <a:t> If (A==0) {S=T}                 BNEZ  R1, L                           CMOV R2,R3,</a:t>
            </a:r>
            <a:r>
              <a:rPr lang="en-US" altLang="zh-CN" sz="2400" dirty="0">
                <a:solidFill>
                  <a:srgbClr val="0000FF"/>
                </a:solidFill>
                <a:latin typeface="Arial" panose="030F0702030302020204" pitchFamily="66" charset="0"/>
                <a:ea typeface="Palatino"/>
                <a:cs typeface="Palatino"/>
              </a:rPr>
              <a:t> </a:t>
            </a:r>
            <a:r>
              <a:rPr lang="en-US" altLang="zh-CN" sz="2000" dirty="0">
                <a:solidFill>
                  <a:srgbClr val="0000FF"/>
                </a:solidFill>
                <a:latin typeface="Arial" panose="030F0702030302020204" pitchFamily="66" charset="0"/>
                <a:ea typeface="Palatino"/>
                <a:cs typeface="Palatino"/>
              </a:rPr>
              <a:t>R1</a:t>
            </a:r>
          </a:p>
          <a:p>
            <a:pPr lvl="1" eaLnBrk="1" hangingPunct="1">
              <a:lnSpc>
                <a:spcPct val="90000"/>
              </a:lnSpc>
              <a:buFontTx/>
              <a:buNone/>
            </a:pPr>
            <a:r>
              <a:rPr lang="en-US" altLang="zh-CN" sz="2000" dirty="0">
                <a:solidFill>
                  <a:srgbClr val="0000FF"/>
                </a:solidFill>
                <a:latin typeface="Arial" panose="030F0702030302020204" pitchFamily="66" charset="0"/>
                <a:ea typeface="Palatino"/>
                <a:cs typeface="Palatino"/>
              </a:rPr>
              <a:t>                                    ADDU R2, R3, R0</a:t>
            </a:r>
          </a:p>
          <a:p>
            <a:pPr lvl="1" eaLnBrk="1" hangingPunct="1">
              <a:lnSpc>
                <a:spcPct val="90000"/>
              </a:lnSpc>
              <a:buFontTx/>
              <a:buNone/>
            </a:pPr>
            <a:r>
              <a:rPr lang="en-US" altLang="zh-CN" sz="2000" dirty="0">
                <a:solidFill>
                  <a:srgbClr val="0000FF"/>
                </a:solidFill>
                <a:latin typeface="Arial" panose="030F0702030302020204" pitchFamily="66" charset="0"/>
                <a:ea typeface="Palatino"/>
                <a:cs typeface="Palatino"/>
              </a:rPr>
              <a:t>                                L:  ……</a:t>
            </a:r>
          </a:p>
          <a:p>
            <a:pPr lvl="1" eaLnBrk="1" hangingPunct="1">
              <a:lnSpc>
                <a:spcPct val="90000"/>
              </a:lnSpc>
              <a:buFontTx/>
              <a:buNone/>
            </a:pPr>
            <a:r>
              <a:rPr lang="en-US" altLang="zh-CN" sz="2400" dirty="0">
                <a:solidFill>
                  <a:srgbClr val="000000"/>
                </a:solidFill>
                <a:latin typeface="Arial" panose="030F0702030302020204" pitchFamily="66" charset="0"/>
                <a:ea typeface="Palatino"/>
                <a:cs typeface="Palatino"/>
              </a:rPr>
              <a:t>                                   </a:t>
            </a:r>
          </a:p>
          <a:p>
            <a:pPr lvl="1" eaLnBrk="1" hangingPunct="1">
              <a:lnSpc>
                <a:spcPct val="90000"/>
              </a:lnSpc>
            </a:pPr>
            <a:r>
              <a:rPr lang="en-US" altLang="zh-CN" sz="2400" dirty="0">
                <a:solidFill>
                  <a:srgbClr val="000000"/>
                </a:solidFill>
                <a:latin typeface="Arial" panose="030F0702030302020204" pitchFamily="66" charset="0"/>
                <a:ea typeface="Palatino"/>
                <a:cs typeface="Palatino"/>
              </a:rPr>
              <a:t>the CPU always executes the instruction but writes the result only if the condition is met. </a:t>
            </a:r>
          </a:p>
          <a:p>
            <a:pPr lvl="1" eaLnBrk="1" hangingPunct="1">
              <a:lnSpc>
                <a:spcPct val="90000"/>
              </a:lnSpc>
            </a:pPr>
            <a:r>
              <a:rPr lang="en-US" altLang="zh-CN" sz="2400" dirty="0">
                <a:solidFill>
                  <a:srgbClr val="000000"/>
                </a:solidFill>
                <a:latin typeface="Arial" panose="030F0702030302020204" pitchFamily="66" charset="0"/>
                <a:ea typeface="Palatino"/>
                <a:cs typeface="Palatino"/>
              </a:rPr>
              <a:t>A conditional branch changes a </a:t>
            </a:r>
            <a:r>
              <a:rPr lang="en-US" altLang="zh-CN" sz="2400" b="1" dirty="0">
                <a:solidFill>
                  <a:srgbClr val="FF0000"/>
                </a:solidFill>
                <a:latin typeface="Arial" panose="030F0702030302020204" pitchFamily="66" charset="0"/>
                <a:ea typeface="Palatino"/>
                <a:cs typeface="Palatino"/>
              </a:rPr>
              <a:t>control</a:t>
            </a:r>
            <a:r>
              <a:rPr lang="en-US" altLang="zh-CN" sz="2400" dirty="0">
                <a:solidFill>
                  <a:srgbClr val="000000"/>
                </a:solidFill>
                <a:latin typeface="Arial" panose="030F0702030302020204" pitchFamily="66" charset="0"/>
                <a:ea typeface="Palatino"/>
                <a:cs typeface="Palatino"/>
              </a:rPr>
              <a:t> dependence into a </a:t>
            </a:r>
            <a:r>
              <a:rPr lang="en-US" altLang="zh-CN" sz="2400" b="1" dirty="0">
                <a:solidFill>
                  <a:srgbClr val="0000FF"/>
                </a:solidFill>
                <a:latin typeface="Arial" panose="030F0702030302020204" pitchFamily="66" charset="0"/>
                <a:ea typeface="Palatino"/>
                <a:cs typeface="Palatino"/>
              </a:rPr>
              <a:t>data</a:t>
            </a:r>
            <a:r>
              <a:rPr lang="en-US" altLang="zh-CN" sz="2400" dirty="0">
                <a:solidFill>
                  <a:srgbClr val="000000"/>
                </a:solidFill>
                <a:latin typeface="Arial" panose="030F0702030302020204" pitchFamily="66" charset="0"/>
                <a:ea typeface="Palatino"/>
                <a:cs typeface="Palatino"/>
              </a:rPr>
              <a:t> dependence</a:t>
            </a:r>
            <a:r>
              <a:rPr lang="en-US" altLang="zh-CN" sz="2400" i="1" dirty="0">
                <a:solidFill>
                  <a:srgbClr val="000000"/>
                </a:solidFill>
                <a:latin typeface="Arial" panose="030F0702030302020204" pitchFamily="66" charset="0"/>
                <a:ea typeface="Palatino"/>
                <a:cs typeface="Palatino"/>
              </a:rPr>
              <a:t>. </a:t>
            </a:r>
            <a:endParaRPr lang="en-US" altLang="zh-CN" sz="2400" dirty="0">
              <a:solidFill>
                <a:srgbClr val="000000"/>
              </a:solidFill>
              <a:latin typeface="Comic Sans MS" panose="030F0702030302020204" pitchFamily="66" charset="0"/>
              <a:ea typeface="Palatino"/>
              <a:cs typeface="Palatino"/>
            </a:endParaRPr>
          </a:p>
          <a:p>
            <a:pPr lvl="1" eaLnBrk="1" hangingPunct="1">
              <a:lnSpc>
                <a:spcPct val="90000"/>
              </a:lnSpc>
              <a:buFontTx/>
              <a:buNone/>
            </a:pPr>
            <a:endParaRPr lang="en-US" altLang="zh-CN" sz="2400" dirty="0">
              <a:latin typeface="Comic Sans MS" panose="030F0702030302020204" pitchFamily="66" charset="0"/>
            </a:endParaRPr>
          </a:p>
        </p:txBody>
      </p:sp>
      <p:sp>
        <p:nvSpPr>
          <p:cNvPr id="32772" name="AutoShape 4"/>
          <p:cNvSpPr>
            <a:spLocks noChangeArrowheads="1"/>
          </p:cNvSpPr>
          <p:nvPr/>
        </p:nvSpPr>
        <p:spPr bwMode="auto">
          <a:xfrm>
            <a:off x="3886200" y="34290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2773" name="AutoShape 5"/>
          <p:cNvSpPr>
            <a:spLocks noChangeArrowheads="1"/>
          </p:cNvSpPr>
          <p:nvPr/>
        </p:nvSpPr>
        <p:spPr bwMode="auto">
          <a:xfrm>
            <a:off x="7315200" y="3352800"/>
            <a:ext cx="685800" cy="228600"/>
          </a:xfrm>
          <a:prstGeom prst="rightArrow">
            <a:avLst>
              <a:gd name="adj1" fmla="val 50000"/>
              <a:gd name="adj2" fmla="val 75000"/>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Tree>
    <p:extLst>
      <p:ext uri="{BB962C8B-B14F-4D97-AF65-F5344CB8AC3E}">
        <p14:creationId xmlns:p14="http://schemas.microsoft.com/office/powerpoint/2010/main" val="3913697443"/>
      </p:ext>
    </p:extLst>
  </p:cSld>
  <p:clrMapOvr>
    <a:masterClrMapping/>
  </p:clrMapOvr>
  <p:transition spd="slow">
    <p:pull dir="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495551" y="260351"/>
            <a:ext cx="7993063" cy="1096963"/>
          </a:xfrm>
        </p:spPr>
        <p:txBody>
          <a:bodyPr/>
          <a:lstStyle/>
          <a:p>
            <a:pPr eaLnBrk="1" hangingPunct="1"/>
            <a:r>
              <a:rPr lang="en-US" altLang="zh-CN" sz="4000">
                <a:solidFill>
                  <a:srgbClr val="FF0000"/>
                </a:solidFill>
                <a:latin typeface="Arial"/>
              </a:rPr>
              <a:t>Example:  </a:t>
            </a:r>
            <a:r>
              <a:rPr lang="en-US" altLang="zh-CN" sz="3600">
                <a:solidFill>
                  <a:srgbClr val="FF0000"/>
                </a:solidFill>
                <a:latin typeface="Arial"/>
              </a:rPr>
              <a:t>improving scheduloing performance using Conditional Inst.</a:t>
            </a:r>
          </a:p>
        </p:txBody>
      </p:sp>
      <p:sp>
        <p:nvSpPr>
          <p:cNvPr id="33795" name="Rectangle 3"/>
          <p:cNvSpPr>
            <a:spLocks noGrp="1" noChangeArrowheads="1"/>
          </p:cNvSpPr>
          <p:nvPr>
            <p:ph idx="1"/>
          </p:nvPr>
        </p:nvSpPr>
        <p:spPr/>
        <p:txBody>
          <a:bodyPr/>
          <a:lstStyle/>
          <a:p>
            <a:pPr eaLnBrk="1" hangingPunct="1"/>
            <a:endParaRPr lang="zh-CN" altLang="zh-CN" smtClean="0"/>
          </a:p>
        </p:txBody>
      </p:sp>
      <p:grpSp>
        <p:nvGrpSpPr>
          <p:cNvPr id="33796" name="Group 4"/>
          <p:cNvGrpSpPr>
            <a:grpSpLocks/>
          </p:cNvGrpSpPr>
          <p:nvPr/>
        </p:nvGrpSpPr>
        <p:grpSpPr bwMode="auto">
          <a:xfrm>
            <a:off x="3648075" y="2205038"/>
            <a:ext cx="5334000" cy="3287712"/>
            <a:chOff x="2342" y="1346"/>
            <a:chExt cx="3360" cy="2071"/>
          </a:xfrm>
        </p:grpSpPr>
        <p:sp>
          <p:nvSpPr>
            <p:cNvPr id="33797" name="Rectangle 5"/>
            <p:cNvSpPr>
              <a:spLocks noChangeArrowheads="1"/>
            </p:cNvSpPr>
            <p:nvPr/>
          </p:nvSpPr>
          <p:spPr bwMode="auto">
            <a:xfrm>
              <a:off x="2387" y="1383"/>
              <a:ext cx="1017"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panose="02010600030101010101" pitchFamily="2" charset="-122"/>
                </a:rPr>
                <a:t>1st inst.</a:t>
              </a:r>
              <a:endParaRPr lang="en-US" altLang="zh-CN">
                <a:solidFill>
                  <a:srgbClr val="000000"/>
                </a:solidFill>
                <a:latin typeface="Arial" panose="020B0604020202020204" pitchFamily="34" charset="0"/>
              </a:endParaRPr>
            </a:p>
          </p:txBody>
        </p:sp>
        <p:sp>
          <p:nvSpPr>
            <p:cNvPr id="33798" name="Rectangle 6"/>
            <p:cNvSpPr>
              <a:spLocks noChangeArrowheads="1"/>
            </p:cNvSpPr>
            <p:nvPr/>
          </p:nvSpPr>
          <p:spPr bwMode="auto">
            <a:xfrm>
              <a:off x="3490" y="1368"/>
              <a:ext cx="37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panose="020B0604020202020204" pitchFamily="34" charset="0"/>
                </a:rPr>
                <a:t>      </a:t>
              </a:r>
              <a:endParaRPr lang="en-US" altLang="zh-CN">
                <a:solidFill>
                  <a:srgbClr val="000000"/>
                </a:solidFill>
                <a:latin typeface="Arial" panose="020B0604020202020204" pitchFamily="34" charset="0"/>
              </a:endParaRPr>
            </a:p>
          </p:txBody>
        </p:sp>
        <p:sp>
          <p:nvSpPr>
            <p:cNvPr id="33799" name="Rectangle 7"/>
            <p:cNvSpPr>
              <a:spLocks noChangeArrowheads="1"/>
            </p:cNvSpPr>
            <p:nvPr/>
          </p:nvSpPr>
          <p:spPr bwMode="auto">
            <a:xfrm>
              <a:off x="4250" y="1383"/>
              <a:ext cx="90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panose="02010600030101010101" pitchFamily="2" charset="-122"/>
                </a:rPr>
                <a:t>2nd inst</a:t>
              </a:r>
              <a:endParaRPr lang="en-US" altLang="zh-CN">
                <a:solidFill>
                  <a:srgbClr val="000000"/>
                </a:solidFill>
                <a:latin typeface="Arial" panose="020B0604020202020204" pitchFamily="34" charset="0"/>
              </a:endParaRPr>
            </a:p>
          </p:txBody>
        </p:sp>
        <p:sp>
          <p:nvSpPr>
            <p:cNvPr id="33800" name="Line 8"/>
            <p:cNvSpPr>
              <a:spLocks noChangeShapeType="1"/>
            </p:cNvSpPr>
            <p:nvPr/>
          </p:nvSpPr>
          <p:spPr bwMode="auto">
            <a:xfrm>
              <a:off x="2342" y="134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1" name="Line 9"/>
            <p:cNvSpPr>
              <a:spLocks noChangeShapeType="1"/>
            </p:cNvSpPr>
            <p:nvPr/>
          </p:nvSpPr>
          <p:spPr bwMode="auto">
            <a:xfrm>
              <a:off x="2342" y="13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2" name="Line 10"/>
            <p:cNvSpPr>
              <a:spLocks noChangeShapeType="1"/>
            </p:cNvSpPr>
            <p:nvPr/>
          </p:nvSpPr>
          <p:spPr bwMode="auto">
            <a:xfrm>
              <a:off x="2342" y="134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3" name="Line 11"/>
            <p:cNvSpPr>
              <a:spLocks noChangeShapeType="1"/>
            </p:cNvSpPr>
            <p:nvPr/>
          </p:nvSpPr>
          <p:spPr bwMode="auto">
            <a:xfrm>
              <a:off x="2342" y="13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4" name="Line 12"/>
            <p:cNvSpPr>
              <a:spLocks noChangeShapeType="1"/>
            </p:cNvSpPr>
            <p:nvPr/>
          </p:nvSpPr>
          <p:spPr bwMode="auto">
            <a:xfrm>
              <a:off x="2346" y="1346"/>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5" name="Line 13"/>
            <p:cNvSpPr>
              <a:spLocks noChangeShapeType="1"/>
            </p:cNvSpPr>
            <p:nvPr/>
          </p:nvSpPr>
          <p:spPr bwMode="auto">
            <a:xfrm>
              <a:off x="5698" y="134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6" name="Line 14"/>
            <p:cNvSpPr>
              <a:spLocks noChangeShapeType="1"/>
            </p:cNvSpPr>
            <p:nvPr/>
          </p:nvSpPr>
          <p:spPr bwMode="auto">
            <a:xfrm>
              <a:off x="5698" y="13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7" name="Line 15"/>
            <p:cNvSpPr>
              <a:spLocks noChangeShapeType="1"/>
            </p:cNvSpPr>
            <p:nvPr/>
          </p:nvSpPr>
          <p:spPr bwMode="auto">
            <a:xfrm>
              <a:off x="5698" y="1346"/>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8" name="Line 16"/>
            <p:cNvSpPr>
              <a:spLocks noChangeShapeType="1"/>
            </p:cNvSpPr>
            <p:nvPr/>
          </p:nvSpPr>
          <p:spPr bwMode="auto">
            <a:xfrm>
              <a:off x="5698" y="1346"/>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09" name="Rectangle 17"/>
            <p:cNvSpPr>
              <a:spLocks noChangeArrowheads="1"/>
            </p:cNvSpPr>
            <p:nvPr/>
          </p:nvSpPr>
          <p:spPr bwMode="auto">
            <a:xfrm>
              <a:off x="2342" y="1350"/>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10" name="Line 18"/>
            <p:cNvSpPr>
              <a:spLocks noChangeShapeType="1"/>
            </p:cNvSpPr>
            <p:nvPr/>
          </p:nvSpPr>
          <p:spPr bwMode="auto">
            <a:xfrm>
              <a:off x="2342" y="1350"/>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1" name="Rectangle 19"/>
            <p:cNvSpPr>
              <a:spLocks noChangeArrowheads="1"/>
            </p:cNvSpPr>
            <p:nvPr/>
          </p:nvSpPr>
          <p:spPr bwMode="auto">
            <a:xfrm>
              <a:off x="5698" y="1350"/>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12" name="Line 20"/>
            <p:cNvSpPr>
              <a:spLocks noChangeShapeType="1"/>
            </p:cNvSpPr>
            <p:nvPr/>
          </p:nvSpPr>
          <p:spPr bwMode="auto">
            <a:xfrm>
              <a:off x="5698" y="1350"/>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3" name="Rectangle 21"/>
            <p:cNvSpPr>
              <a:spLocks noChangeArrowheads="1"/>
            </p:cNvSpPr>
            <p:nvPr/>
          </p:nvSpPr>
          <p:spPr bwMode="auto">
            <a:xfrm>
              <a:off x="2387" y="1697"/>
              <a:ext cx="305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panose="020B0606020202030204" pitchFamily="34" charset="0"/>
                </a:rPr>
                <a:t>LW R1, 40(R2)         ADD R3, R4, R5</a:t>
              </a:r>
              <a:endParaRPr lang="en-US" altLang="zh-CN">
                <a:solidFill>
                  <a:srgbClr val="000000"/>
                </a:solidFill>
                <a:latin typeface="Arial" panose="020B0604020202020204" pitchFamily="34" charset="0"/>
              </a:endParaRPr>
            </a:p>
          </p:txBody>
        </p:sp>
        <p:sp>
          <p:nvSpPr>
            <p:cNvPr id="33814" name="Line 22"/>
            <p:cNvSpPr>
              <a:spLocks noChangeShapeType="1"/>
            </p:cNvSpPr>
            <p:nvPr/>
          </p:nvSpPr>
          <p:spPr bwMode="auto">
            <a:xfrm>
              <a:off x="2342" y="1690"/>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5" name="Line 23"/>
            <p:cNvSpPr>
              <a:spLocks noChangeShapeType="1"/>
            </p:cNvSpPr>
            <p:nvPr/>
          </p:nvSpPr>
          <p:spPr bwMode="auto">
            <a:xfrm>
              <a:off x="2342" y="169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6" name="Line 24"/>
            <p:cNvSpPr>
              <a:spLocks noChangeShapeType="1"/>
            </p:cNvSpPr>
            <p:nvPr/>
          </p:nvSpPr>
          <p:spPr bwMode="auto">
            <a:xfrm>
              <a:off x="2346" y="1690"/>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7" name="Line 25"/>
            <p:cNvSpPr>
              <a:spLocks noChangeShapeType="1"/>
            </p:cNvSpPr>
            <p:nvPr/>
          </p:nvSpPr>
          <p:spPr bwMode="auto">
            <a:xfrm>
              <a:off x="5698" y="1690"/>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8" name="Line 26"/>
            <p:cNvSpPr>
              <a:spLocks noChangeShapeType="1"/>
            </p:cNvSpPr>
            <p:nvPr/>
          </p:nvSpPr>
          <p:spPr bwMode="auto">
            <a:xfrm>
              <a:off x="5698" y="1690"/>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19" name="Rectangle 27"/>
            <p:cNvSpPr>
              <a:spLocks noChangeArrowheads="1"/>
            </p:cNvSpPr>
            <p:nvPr/>
          </p:nvSpPr>
          <p:spPr bwMode="auto">
            <a:xfrm>
              <a:off x="2342" y="1694"/>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20" name="Line 28"/>
            <p:cNvSpPr>
              <a:spLocks noChangeShapeType="1"/>
            </p:cNvSpPr>
            <p:nvPr/>
          </p:nvSpPr>
          <p:spPr bwMode="auto">
            <a:xfrm>
              <a:off x="2342" y="1694"/>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21" name="Rectangle 29"/>
            <p:cNvSpPr>
              <a:spLocks noChangeArrowheads="1"/>
            </p:cNvSpPr>
            <p:nvPr/>
          </p:nvSpPr>
          <p:spPr bwMode="auto">
            <a:xfrm>
              <a:off x="5698" y="1694"/>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22" name="Line 30"/>
            <p:cNvSpPr>
              <a:spLocks noChangeShapeType="1"/>
            </p:cNvSpPr>
            <p:nvPr/>
          </p:nvSpPr>
          <p:spPr bwMode="auto">
            <a:xfrm>
              <a:off x="5698" y="1694"/>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23" name="Rectangle 31"/>
            <p:cNvSpPr>
              <a:spLocks noChangeArrowheads="1"/>
            </p:cNvSpPr>
            <p:nvPr/>
          </p:nvSpPr>
          <p:spPr bwMode="auto">
            <a:xfrm>
              <a:off x="2387" y="2041"/>
              <a:ext cx="3036"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panose="020B0606020202030204" pitchFamily="34" charset="0"/>
                </a:rPr>
                <a:t>               		ADD R6,R3, R7</a:t>
              </a:r>
              <a:endParaRPr lang="en-US" altLang="zh-CN">
                <a:solidFill>
                  <a:srgbClr val="000000"/>
                </a:solidFill>
                <a:latin typeface="Arial" panose="020B0604020202020204" pitchFamily="34" charset="0"/>
              </a:endParaRPr>
            </a:p>
          </p:txBody>
        </p:sp>
        <p:sp>
          <p:nvSpPr>
            <p:cNvPr id="33824" name="Rectangle 32"/>
            <p:cNvSpPr>
              <a:spLocks noChangeArrowheads="1"/>
            </p:cNvSpPr>
            <p:nvPr/>
          </p:nvSpPr>
          <p:spPr bwMode="auto">
            <a:xfrm>
              <a:off x="2342" y="2035"/>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25" name="Line 33"/>
            <p:cNvSpPr>
              <a:spLocks noChangeShapeType="1"/>
            </p:cNvSpPr>
            <p:nvPr/>
          </p:nvSpPr>
          <p:spPr bwMode="auto">
            <a:xfrm>
              <a:off x="2342" y="2035"/>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26" name="Line 34"/>
            <p:cNvSpPr>
              <a:spLocks noChangeShapeType="1"/>
            </p:cNvSpPr>
            <p:nvPr/>
          </p:nvSpPr>
          <p:spPr bwMode="auto">
            <a:xfrm>
              <a:off x="2342" y="2035"/>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27" name="Rectangle 35"/>
            <p:cNvSpPr>
              <a:spLocks noChangeArrowheads="1"/>
            </p:cNvSpPr>
            <p:nvPr/>
          </p:nvSpPr>
          <p:spPr bwMode="auto">
            <a:xfrm>
              <a:off x="2346" y="2035"/>
              <a:ext cx="335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28" name="Line 36"/>
            <p:cNvSpPr>
              <a:spLocks noChangeShapeType="1"/>
            </p:cNvSpPr>
            <p:nvPr/>
          </p:nvSpPr>
          <p:spPr bwMode="auto">
            <a:xfrm>
              <a:off x="2346" y="2035"/>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29" name="Rectangle 37"/>
            <p:cNvSpPr>
              <a:spLocks noChangeArrowheads="1"/>
            </p:cNvSpPr>
            <p:nvPr/>
          </p:nvSpPr>
          <p:spPr bwMode="auto">
            <a:xfrm>
              <a:off x="5698" y="2035"/>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30" name="Line 38"/>
            <p:cNvSpPr>
              <a:spLocks noChangeShapeType="1"/>
            </p:cNvSpPr>
            <p:nvPr/>
          </p:nvSpPr>
          <p:spPr bwMode="auto">
            <a:xfrm>
              <a:off x="5698" y="2035"/>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31" name="Line 39"/>
            <p:cNvSpPr>
              <a:spLocks noChangeShapeType="1"/>
            </p:cNvSpPr>
            <p:nvPr/>
          </p:nvSpPr>
          <p:spPr bwMode="auto">
            <a:xfrm>
              <a:off x="5698" y="2035"/>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32" name="Rectangle 40"/>
            <p:cNvSpPr>
              <a:spLocks noChangeArrowheads="1"/>
            </p:cNvSpPr>
            <p:nvPr/>
          </p:nvSpPr>
          <p:spPr bwMode="auto">
            <a:xfrm>
              <a:off x="2342" y="2039"/>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33" name="Line 41"/>
            <p:cNvSpPr>
              <a:spLocks noChangeShapeType="1"/>
            </p:cNvSpPr>
            <p:nvPr/>
          </p:nvSpPr>
          <p:spPr bwMode="auto">
            <a:xfrm>
              <a:off x="2342" y="2039"/>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34" name="Rectangle 42"/>
            <p:cNvSpPr>
              <a:spLocks noChangeArrowheads="1"/>
            </p:cNvSpPr>
            <p:nvPr/>
          </p:nvSpPr>
          <p:spPr bwMode="auto">
            <a:xfrm>
              <a:off x="5698" y="2039"/>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35" name="Line 43"/>
            <p:cNvSpPr>
              <a:spLocks noChangeShapeType="1"/>
            </p:cNvSpPr>
            <p:nvPr/>
          </p:nvSpPr>
          <p:spPr bwMode="auto">
            <a:xfrm>
              <a:off x="5698" y="2039"/>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36" name="Rectangle 44"/>
            <p:cNvSpPr>
              <a:spLocks noChangeArrowheads="1"/>
            </p:cNvSpPr>
            <p:nvPr/>
          </p:nvSpPr>
          <p:spPr bwMode="auto">
            <a:xfrm>
              <a:off x="2387" y="2386"/>
              <a:ext cx="111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panose="020B0606020202030204" pitchFamily="34" charset="0"/>
                </a:rPr>
                <a:t>BEQZ R10, L</a:t>
              </a:r>
              <a:endParaRPr lang="en-US" altLang="zh-CN">
                <a:solidFill>
                  <a:srgbClr val="000000"/>
                </a:solidFill>
                <a:latin typeface="Arial" panose="020B0604020202020204" pitchFamily="34" charset="0"/>
              </a:endParaRPr>
            </a:p>
          </p:txBody>
        </p:sp>
        <p:sp>
          <p:nvSpPr>
            <p:cNvPr id="33837" name="Rectangle 45"/>
            <p:cNvSpPr>
              <a:spLocks noChangeArrowheads="1"/>
            </p:cNvSpPr>
            <p:nvPr/>
          </p:nvSpPr>
          <p:spPr bwMode="auto">
            <a:xfrm>
              <a:off x="2342" y="2379"/>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38" name="Line 46"/>
            <p:cNvSpPr>
              <a:spLocks noChangeShapeType="1"/>
            </p:cNvSpPr>
            <p:nvPr/>
          </p:nvSpPr>
          <p:spPr bwMode="auto">
            <a:xfrm>
              <a:off x="2342" y="2379"/>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39" name="Line 47"/>
            <p:cNvSpPr>
              <a:spLocks noChangeShapeType="1"/>
            </p:cNvSpPr>
            <p:nvPr/>
          </p:nvSpPr>
          <p:spPr bwMode="auto">
            <a:xfrm>
              <a:off x="2342" y="237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40" name="Rectangle 48"/>
            <p:cNvSpPr>
              <a:spLocks noChangeArrowheads="1"/>
            </p:cNvSpPr>
            <p:nvPr/>
          </p:nvSpPr>
          <p:spPr bwMode="auto">
            <a:xfrm>
              <a:off x="2346" y="2379"/>
              <a:ext cx="335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41" name="Line 49"/>
            <p:cNvSpPr>
              <a:spLocks noChangeShapeType="1"/>
            </p:cNvSpPr>
            <p:nvPr/>
          </p:nvSpPr>
          <p:spPr bwMode="auto">
            <a:xfrm>
              <a:off x="2346" y="2379"/>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42" name="Rectangle 50"/>
            <p:cNvSpPr>
              <a:spLocks noChangeArrowheads="1"/>
            </p:cNvSpPr>
            <p:nvPr/>
          </p:nvSpPr>
          <p:spPr bwMode="auto">
            <a:xfrm>
              <a:off x="5698" y="2379"/>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43" name="Line 51"/>
            <p:cNvSpPr>
              <a:spLocks noChangeShapeType="1"/>
            </p:cNvSpPr>
            <p:nvPr/>
          </p:nvSpPr>
          <p:spPr bwMode="auto">
            <a:xfrm>
              <a:off x="5698" y="2379"/>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44" name="Line 52"/>
            <p:cNvSpPr>
              <a:spLocks noChangeShapeType="1"/>
            </p:cNvSpPr>
            <p:nvPr/>
          </p:nvSpPr>
          <p:spPr bwMode="auto">
            <a:xfrm>
              <a:off x="5698" y="2379"/>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45" name="Rectangle 53"/>
            <p:cNvSpPr>
              <a:spLocks noChangeArrowheads="1"/>
            </p:cNvSpPr>
            <p:nvPr/>
          </p:nvSpPr>
          <p:spPr bwMode="auto">
            <a:xfrm>
              <a:off x="2342" y="2383"/>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46" name="Line 54"/>
            <p:cNvSpPr>
              <a:spLocks noChangeShapeType="1"/>
            </p:cNvSpPr>
            <p:nvPr/>
          </p:nvSpPr>
          <p:spPr bwMode="auto">
            <a:xfrm>
              <a:off x="2342" y="2383"/>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47" name="Rectangle 55"/>
            <p:cNvSpPr>
              <a:spLocks noChangeArrowheads="1"/>
            </p:cNvSpPr>
            <p:nvPr/>
          </p:nvSpPr>
          <p:spPr bwMode="auto">
            <a:xfrm>
              <a:off x="5698" y="2383"/>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48" name="Line 56"/>
            <p:cNvSpPr>
              <a:spLocks noChangeShapeType="1"/>
            </p:cNvSpPr>
            <p:nvPr/>
          </p:nvSpPr>
          <p:spPr bwMode="auto">
            <a:xfrm>
              <a:off x="5698" y="2383"/>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49" name="Rectangle 57"/>
            <p:cNvSpPr>
              <a:spLocks noChangeArrowheads="1"/>
            </p:cNvSpPr>
            <p:nvPr/>
          </p:nvSpPr>
          <p:spPr bwMode="auto">
            <a:xfrm>
              <a:off x="2387" y="2730"/>
              <a:ext cx="123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panose="020B0606020202030204" pitchFamily="34" charset="0"/>
                </a:rPr>
                <a:t>LW R8, 0(R10)</a:t>
              </a:r>
              <a:endParaRPr lang="en-US" altLang="zh-CN">
                <a:solidFill>
                  <a:srgbClr val="000000"/>
                </a:solidFill>
                <a:latin typeface="Arial" panose="020B0604020202020204" pitchFamily="34" charset="0"/>
              </a:endParaRPr>
            </a:p>
          </p:txBody>
        </p:sp>
        <p:sp>
          <p:nvSpPr>
            <p:cNvPr id="33850" name="Line 58"/>
            <p:cNvSpPr>
              <a:spLocks noChangeShapeType="1"/>
            </p:cNvSpPr>
            <p:nvPr/>
          </p:nvSpPr>
          <p:spPr bwMode="auto">
            <a:xfrm>
              <a:off x="2342" y="2724"/>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1" name="Line 59"/>
            <p:cNvSpPr>
              <a:spLocks noChangeShapeType="1"/>
            </p:cNvSpPr>
            <p:nvPr/>
          </p:nvSpPr>
          <p:spPr bwMode="auto">
            <a:xfrm>
              <a:off x="2342" y="272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2" name="Line 60"/>
            <p:cNvSpPr>
              <a:spLocks noChangeShapeType="1"/>
            </p:cNvSpPr>
            <p:nvPr/>
          </p:nvSpPr>
          <p:spPr bwMode="auto">
            <a:xfrm>
              <a:off x="2346" y="2724"/>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3" name="Line 61"/>
            <p:cNvSpPr>
              <a:spLocks noChangeShapeType="1"/>
            </p:cNvSpPr>
            <p:nvPr/>
          </p:nvSpPr>
          <p:spPr bwMode="auto">
            <a:xfrm>
              <a:off x="5698" y="2724"/>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4" name="Line 62"/>
            <p:cNvSpPr>
              <a:spLocks noChangeShapeType="1"/>
            </p:cNvSpPr>
            <p:nvPr/>
          </p:nvSpPr>
          <p:spPr bwMode="auto">
            <a:xfrm>
              <a:off x="5698" y="2724"/>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5" name="Rectangle 63"/>
            <p:cNvSpPr>
              <a:spLocks noChangeArrowheads="1"/>
            </p:cNvSpPr>
            <p:nvPr/>
          </p:nvSpPr>
          <p:spPr bwMode="auto">
            <a:xfrm>
              <a:off x="2342" y="2728"/>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56" name="Line 64"/>
            <p:cNvSpPr>
              <a:spLocks noChangeShapeType="1"/>
            </p:cNvSpPr>
            <p:nvPr/>
          </p:nvSpPr>
          <p:spPr bwMode="auto">
            <a:xfrm>
              <a:off x="2342" y="2728"/>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7" name="Rectangle 65"/>
            <p:cNvSpPr>
              <a:spLocks noChangeArrowheads="1"/>
            </p:cNvSpPr>
            <p:nvPr/>
          </p:nvSpPr>
          <p:spPr bwMode="auto">
            <a:xfrm>
              <a:off x="5698" y="2728"/>
              <a:ext cx="4" cy="34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58" name="Line 66"/>
            <p:cNvSpPr>
              <a:spLocks noChangeShapeType="1"/>
            </p:cNvSpPr>
            <p:nvPr/>
          </p:nvSpPr>
          <p:spPr bwMode="auto">
            <a:xfrm>
              <a:off x="5698" y="2728"/>
              <a:ext cx="1" cy="340"/>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59" name="Rectangle 67"/>
            <p:cNvSpPr>
              <a:spLocks noChangeArrowheads="1"/>
            </p:cNvSpPr>
            <p:nvPr/>
          </p:nvSpPr>
          <p:spPr bwMode="auto">
            <a:xfrm>
              <a:off x="2387" y="3075"/>
              <a:ext cx="113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Aft>
                  <a:spcPct val="0"/>
                </a:spcAft>
                <a:buClr>
                  <a:srgbClr val="0066CC"/>
                </a:buClr>
                <a:buSzTx/>
                <a:buFont typeface="Wingdings" panose="05000000000000000000" pitchFamily="2" charset="2"/>
                <a:buNone/>
              </a:pPr>
              <a:r>
                <a:rPr lang="en-US" altLang="zh-CN" sz="2800">
                  <a:solidFill>
                    <a:srgbClr val="000000"/>
                  </a:solidFill>
                  <a:latin typeface="Arial" panose="020B0606020202030204" pitchFamily="34" charset="0"/>
                </a:rPr>
                <a:t>LW R9, 0(R8)</a:t>
              </a:r>
              <a:endParaRPr lang="en-US" altLang="zh-CN">
                <a:solidFill>
                  <a:srgbClr val="000000"/>
                </a:solidFill>
                <a:latin typeface="Arial" panose="020B0604020202020204" pitchFamily="34" charset="0"/>
              </a:endParaRPr>
            </a:p>
          </p:txBody>
        </p:sp>
        <p:sp>
          <p:nvSpPr>
            <p:cNvPr id="33860" name="Line 68"/>
            <p:cNvSpPr>
              <a:spLocks noChangeShapeType="1"/>
            </p:cNvSpPr>
            <p:nvPr/>
          </p:nvSpPr>
          <p:spPr bwMode="auto">
            <a:xfrm>
              <a:off x="2342" y="306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1" name="Line 69"/>
            <p:cNvSpPr>
              <a:spLocks noChangeShapeType="1"/>
            </p:cNvSpPr>
            <p:nvPr/>
          </p:nvSpPr>
          <p:spPr bwMode="auto">
            <a:xfrm>
              <a:off x="2342" y="306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2" name="Line 70"/>
            <p:cNvSpPr>
              <a:spLocks noChangeShapeType="1"/>
            </p:cNvSpPr>
            <p:nvPr/>
          </p:nvSpPr>
          <p:spPr bwMode="auto">
            <a:xfrm>
              <a:off x="2346" y="3068"/>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3" name="Line 71"/>
            <p:cNvSpPr>
              <a:spLocks noChangeShapeType="1"/>
            </p:cNvSpPr>
            <p:nvPr/>
          </p:nvSpPr>
          <p:spPr bwMode="auto">
            <a:xfrm>
              <a:off x="5698" y="3068"/>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4" name="Line 72"/>
            <p:cNvSpPr>
              <a:spLocks noChangeShapeType="1"/>
            </p:cNvSpPr>
            <p:nvPr/>
          </p:nvSpPr>
          <p:spPr bwMode="auto">
            <a:xfrm>
              <a:off x="5698" y="3068"/>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5" name="Rectangle 73"/>
            <p:cNvSpPr>
              <a:spLocks noChangeArrowheads="1"/>
            </p:cNvSpPr>
            <p:nvPr/>
          </p:nvSpPr>
          <p:spPr bwMode="auto">
            <a:xfrm>
              <a:off x="2342" y="3072"/>
              <a:ext cx="4" cy="3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66" name="Line 74"/>
            <p:cNvSpPr>
              <a:spLocks noChangeShapeType="1"/>
            </p:cNvSpPr>
            <p:nvPr/>
          </p:nvSpPr>
          <p:spPr bwMode="auto">
            <a:xfrm>
              <a:off x="2342" y="3072"/>
              <a:ext cx="1" cy="3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7" name="Rectangle 75"/>
            <p:cNvSpPr>
              <a:spLocks noChangeArrowheads="1"/>
            </p:cNvSpPr>
            <p:nvPr/>
          </p:nvSpPr>
          <p:spPr bwMode="auto">
            <a:xfrm>
              <a:off x="2342" y="341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68" name="Line 76"/>
            <p:cNvSpPr>
              <a:spLocks noChangeShapeType="1"/>
            </p:cNvSpPr>
            <p:nvPr/>
          </p:nvSpPr>
          <p:spPr bwMode="auto">
            <a:xfrm>
              <a:off x="2342" y="341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69" name="Line 77"/>
            <p:cNvSpPr>
              <a:spLocks noChangeShapeType="1"/>
            </p:cNvSpPr>
            <p:nvPr/>
          </p:nvSpPr>
          <p:spPr bwMode="auto">
            <a:xfrm>
              <a:off x="2342" y="34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70" name="Rectangle 78"/>
            <p:cNvSpPr>
              <a:spLocks noChangeArrowheads="1"/>
            </p:cNvSpPr>
            <p:nvPr/>
          </p:nvSpPr>
          <p:spPr bwMode="auto">
            <a:xfrm>
              <a:off x="2342" y="341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71" name="Line 79"/>
            <p:cNvSpPr>
              <a:spLocks noChangeShapeType="1"/>
            </p:cNvSpPr>
            <p:nvPr/>
          </p:nvSpPr>
          <p:spPr bwMode="auto">
            <a:xfrm>
              <a:off x="2342" y="341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72" name="Line 80"/>
            <p:cNvSpPr>
              <a:spLocks noChangeShapeType="1"/>
            </p:cNvSpPr>
            <p:nvPr/>
          </p:nvSpPr>
          <p:spPr bwMode="auto">
            <a:xfrm>
              <a:off x="2342" y="34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73" name="Rectangle 81"/>
            <p:cNvSpPr>
              <a:spLocks noChangeArrowheads="1"/>
            </p:cNvSpPr>
            <p:nvPr/>
          </p:nvSpPr>
          <p:spPr bwMode="auto">
            <a:xfrm>
              <a:off x="2346" y="3413"/>
              <a:ext cx="3352"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74" name="Line 82"/>
            <p:cNvSpPr>
              <a:spLocks noChangeShapeType="1"/>
            </p:cNvSpPr>
            <p:nvPr/>
          </p:nvSpPr>
          <p:spPr bwMode="auto">
            <a:xfrm>
              <a:off x="2346" y="3413"/>
              <a:ext cx="335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75" name="Rectangle 83"/>
            <p:cNvSpPr>
              <a:spLocks noChangeArrowheads="1"/>
            </p:cNvSpPr>
            <p:nvPr/>
          </p:nvSpPr>
          <p:spPr bwMode="auto">
            <a:xfrm>
              <a:off x="5698" y="3072"/>
              <a:ext cx="4" cy="341"/>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76" name="Line 84"/>
            <p:cNvSpPr>
              <a:spLocks noChangeShapeType="1"/>
            </p:cNvSpPr>
            <p:nvPr/>
          </p:nvSpPr>
          <p:spPr bwMode="auto">
            <a:xfrm>
              <a:off x="5698" y="3072"/>
              <a:ext cx="1" cy="34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77" name="Rectangle 85"/>
            <p:cNvSpPr>
              <a:spLocks noChangeArrowheads="1"/>
            </p:cNvSpPr>
            <p:nvPr/>
          </p:nvSpPr>
          <p:spPr bwMode="auto">
            <a:xfrm>
              <a:off x="5698" y="341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78" name="Line 86"/>
            <p:cNvSpPr>
              <a:spLocks noChangeShapeType="1"/>
            </p:cNvSpPr>
            <p:nvPr/>
          </p:nvSpPr>
          <p:spPr bwMode="auto">
            <a:xfrm>
              <a:off x="5698" y="341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79" name="Line 87"/>
            <p:cNvSpPr>
              <a:spLocks noChangeShapeType="1"/>
            </p:cNvSpPr>
            <p:nvPr/>
          </p:nvSpPr>
          <p:spPr bwMode="auto">
            <a:xfrm>
              <a:off x="5698" y="34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80" name="Rectangle 88"/>
            <p:cNvSpPr>
              <a:spLocks noChangeArrowheads="1"/>
            </p:cNvSpPr>
            <p:nvPr/>
          </p:nvSpPr>
          <p:spPr bwMode="auto">
            <a:xfrm>
              <a:off x="5698" y="3413"/>
              <a:ext cx="4" cy="4"/>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33881" name="Line 89"/>
            <p:cNvSpPr>
              <a:spLocks noChangeShapeType="1"/>
            </p:cNvSpPr>
            <p:nvPr/>
          </p:nvSpPr>
          <p:spPr bwMode="auto">
            <a:xfrm>
              <a:off x="5698" y="3413"/>
              <a:ext cx="4"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sp>
          <p:nvSpPr>
            <p:cNvPr id="33882" name="Line 90"/>
            <p:cNvSpPr>
              <a:spLocks noChangeShapeType="1"/>
            </p:cNvSpPr>
            <p:nvPr/>
          </p:nvSpPr>
          <p:spPr bwMode="auto">
            <a:xfrm>
              <a:off x="5698" y="3413"/>
              <a:ext cx="1" cy="4"/>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pPr eaLnBrk="0" fontAlgn="base" hangingPunct="0">
                <a:spcBef>
                  <a:spcPct val="0"/>
                </a:spcBef>
                <a:spcAft>
                  <a:spcPct val="0"/>
                </a:spcAft>
              </a:pPr>
              <a:endParaRPr lang="zh-CN" altLang="en-US" sz="4400">
                <a:solidFill>
                  <a:srgbClr val="E40000"/>
                </a:solidFill>
              </a:endParaRPr>
            </a:p>
          </p:txBody>
        </p:sp>
      </p:grpSp>
    </p:spTree>
    <p:extLst>
      <p:ext uri="{BB962C8B-B14F-4D97-AF65-F5344CB8AC3E}">
        <p14:creationId xmlns:p14="http://schemas.microsoft.com/office/powerpoint/2010/main" val="4276572411"/>
      </p:ext>
    </p:extLst>
  </p:cSld>
  <p:clrMapOvr>
    <a:masterClrMapping/>
  </p:clrMapOvr>
  <p:transition spd="slow">
    <p:pull dir="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5"/>
          <p:cNvSpPr>
            <a:spLocks noGrp="1" noChangeArrowheads="1"/>
          </p:cNvSpPr>
          <p:nvPr>
            <p:ph type="title"/>
          </p:nvPr>
        </p:nvSpPr>
        <p:spPr/>
        <p:txBody>
          <a:bodyPr/>
          <a:lstStyle/>
          <a:p>
            <a:pPr eaLnBrk="1" hangingPunct="1"/>
            <a:r>
              <a:rPr lang="en-US" altLang="zh-CN" smtClean="0">
                <a:solidFill>
                  <a:srgbClr val="FF0000"/>
                </a:solidFill>
                <a:latin typeface="Arial"/>
              </a:rPr>
              <a:t>Using conditional instruction</a:t>
            </a:r>
          </a:p>
        </p:txBody>
      </p:sp>
      <p:graphicFrame>
        <p:nvGraphicFramePr>
          <p:cNvPr id="45060" name="Object 4"/>
          <p:cNvGraphicFramePr>
            <a:graphicFrameLocks noGrp="1" noChangeAspect="1"/>
          </p:cNvGraphicFramePr>
          <p:nvPr>
            <p:ph idx="1"/>
          </p:nvPr>
        </p:nvGraphicFramePr>
        <p:xfrm>
          <a:off x="3287713" y="3284539"/>
          <a:ext cx="6386512" cy="3108325"/>
        </p:xfrm>
        <a:graphic>
          <a:graphicData uri="http://schemas.openxmlformats.org/presentationml/2006/ole">
            <mc:AlternateContent xmlns:mc="http://schemas.openxmlformats.org/markup-compatibility/2006">
              <mc:Choice xmlns:v="urn:schemas-microsoft-com:vml" Requires="v">
                <p:oleObj spid="_x0000_s3080" name="文档" r:id="rId4" imgW="6467952" imgH="3148505" progId="Word.Document.8">
                  <p:embed/>
                </p:oleObj>
              </mc:Choice>
              <mc:Fallback>
                <p:oleObj name="文档" r:id="rId4" imgW="6467952" imgH="3148505" progId="Word.Document.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7713" y="3284539"/>
                        <a:ext cx="6386512" cy="3108325"/>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0" name="Rectangle 7"/>
          <p:cNvSpPr>
            <a:spLocks noGrp="1" noChangeArrowheads="1"/>
          </p:cNvSpPr>
          <p:nvPr>
            <p:ph type="body" idx="4294967295"/>
          </p:nvPr>
        </p:nvSpPr>
        <p:spPr>
          <a:xfrm>
            <a:off x="2406650" y="1412876"/>
            <a:ext cx="8261350" cy="4683125"/>
          </a:xfrm>
          <a:prstGeom prst="rect">
            <a:avLst/>
          </a:prstGeom>
        </p:spPr>
        <p:txBody>
          <a:bodyPr/>
          <a:lstStyle/>
          <a:p>
            <a:pPr eaLnBrk="1" hangingPunct="1"/>
            <a:r>
              <a:rPr lang="en-US" altLang="zh-CN" sz="2800" dirty="0">
                <a:latin typeface="Arial"/>
              </a:rPr>
              <a:t>LMC  Rx, D(Ry), </a:t>
            </a:r>
            <a:r>
              <a:rPr lang="en-US" altLang="zh-CN" sz="2800" dirty="0" err="1">
                <a:latin typeface="Arial"/>
              </a:rPr>
              <a:t>Rz</a:t>
            </a:r>
            <a:endParaRPr lang="en-US" altLang="zh-CN" sz="2800" dirty="0"/>
          </a:p>
          <a:p>
            <a:pPr lvl="1" eaLnBrk="1" hangingPunct="1"/>
            <a:r>
              <a:rPr lang="en-US" altLang="zh-CN" dirty="0">
                <a:latin typeface="Arial"/>
              </a:rPr>
              <a:t> Load Rx, D(Ry)    if  </a:t>
            </a:r>
            <a:r>
              <a:rPr lang="en-US" altLang="zh-CN" dirty="0" err="1">
                <a:latin typeface="Arial"/>
              </a:rPr>
              <a:t>Rz</a:t>
            </a:r>
            <a:r>
              <a:rPr lang="en-US" altLang="zh-CN" dirty="0">
                <a:latin typeface="Arial"/>
              </a:rPr>
              <a:t> != 0</a:t>
            </a:r>
          </a:p>
          <a:p>
            <a:pPr lvl="1" eaLnBrk="1" hangingPunct="1"/>
            <a:r>
              <a:rPr lang="en-US" altLang="zh-CN" dirty="0">
                <a:latin typeface="Arial"/>
              </a:rPr>
              <a:t> </a:t>
            </a:r>
            <a:r>
              <a:rPr lang="en-US" altLang="zh-CN" dirty="0" err="1">
                <a:latin typeface="Arial"/>
              </a:rPr>
              <a:t>Nop</a:t>
            </a:r>
            <a:r>
              <a:rPr lang="en-US" altLang="zh-CN" dirty="0">
                <a:latin typeface="Arial"/>
              </a:rPr>
              <a:t>                      if  </a:t>
            </a:r>
            <a:r>
              <a:rPr lang="en-US" altLang="zh-CN" dirty="0" err="1">
                <a:latin typeface="Arial"/>
              </a:rPr>
              <a:t>Rz</a:t>
            </a:r>
            <a:r>
              <a:rPr lang="en-US" altLang="zh-CN" dirty="0">
                <a:latin typeface="Arial"/>
              </a:rPr>
              <a:t> == 0  </a:t>
            </a:r>
          </a:p>
        </p:txBody>
      </p:sp>
    </p:spTree>
    <p:extLst>
      <p:ext uri="{BB962C8B-B14F-4D97-AF65-F5344CB8AC3E}">
        <p14:creationId xmlns:p14="http://schemas.microsoft.com/office/powerpoint/2010/main" val="2235186389"/>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5060"/>
                                        </p:tgtEl>
                                        <p:attrNameLst>
                                          <p:attrName>style.visibility</p:attrName>
                                        </p:attrNameLst>
                                      </p:cBhvr>
                                      <p:to>
                                        <p:strVal val="visible"/>
                                      </p:to>
                                    </p:set>
                                    <p:animEffect transition="in" filter="box(out)">
                                      <p:cBhvr>
                                        <p:cTn id="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4000" dirty="0" smtClean="0">
                <a:latin typeface="Arial"/>
              </a:rPr>
              <a:t>Score board/ </a:t>
            </a:r>
            <a:r>
              <a:rPr lang="en-US" altLang="zh-CN" sz="4000" dirty="0" err="1" smtClean="0">
                <a:latin typeface="Arial"/>
              </a:rPr>
              <a:t>Tomasulo</a:t>
            </a:r>
            <a:r>
              <a:rPr lang="zh-CN" altLang="en-US" sz="4000" dirty="0" smtClean="0">
                <a:latin typeface="Arial"/>
              </a:rPr>
              <a:t>中</a:t>
            </a:r>
            <a:r>
              <a:rPr lang="en-US" altLang="zh-CN" sz="4000" dirty="0" smtClean="0">
                <a:latin typeface="Arial"/>
              </a:rPr>
              <a:t/>
            </a:r>
            <a:br>
              <a:rPr lang="en-US" altLang="zh-CN" sz="4000" dirty="0" smtClean="0"/>
            </a:br>
            <a:r>
              <a:rPr lang="en-US" altLang="zh-CN" sz="4000" dirty="0" smtClean="0">
                <a:latin typeface="Arial"/>
              </a:rPr>
              <a:t>WB</a:t>
            </a:r>
            <a:r>
              <a:rPr lang="zh-CN" altLang="en-US" sz="4000" dirty="0" smtClean="0">
                <a:latin typeface="Arial"/>
              </a:rPr>
              <a:t>、</a:t>
            </a:r>
            <a:r>
              <a:rPr lang="en-US" altLang="zh-CN" sz="4000" dirty="0" smtClean="0">
                <a:latin typeface="Arial"/>
              </a:rPr>
              <a:t>Issue</a:t>
            </a:r>
            <a:r>
              <a:rPr lang="zh-CN" altLang="en-US" sz="4000" dirty="0" smtClean="0">
                <a:latin typeface="Arial"/>
              </a:rPr>
              <a:t>是并行执行的</a:t>
            </a:r>
            <a:r>
              <a:rPr lang="en-US" altLang="zh-CN" sz="4000" dirty="0" smtClean="0">
                <a:latin typeface="Arial"/>
              </a:rPr>
              <a:t> </a:t>
            </a:r>
            <a:endParaRPr lang="zh-CN" altLang="en-US" sz="4000" dirty="0"/>
          </a:p>
        </p:txBody>
      </p:sp>
      <p:sp>
        <p:nvSpPr>
          <p:cNvPr id="3" name="内容占位符 2"/>
          <p:cNvSpPr>
            <a:spLocks noGrp="1"/>
          </p:cNvSpPr>
          <p:nvPr>
            <p:ph idx="1"/>
          </p:nvPr>
        </p:nvSpPr>
        <p:spPr>
          <a:xfrm>
            <a:off x="334434" y="1138239"/>
            <a:ext cx="11523133" cy="5719761"/>
          </a:xfrm>
        </p:spPr>
        <p:txBody>
          <a:bodyPr/>
          <a:lstStyle/>
          <a:p>
            <a:r>
              <a:rPr lang="en-US" altLang="zh-CN" sz="2800" dirty="0" smtClean="0">
                <a:latin typeface="Arial"/>
              </a:rPr>
              <a:t>WB</a:t>
            </a:r>
            <a:r>
              <a:rPr lang="zh-CN" altLang="en-US" sz="2800" dirty="0" smtClean="0">
                <a:latin typeface="Arial"/>
              </a:rPr>
              <a:t>中： 写</a:t>
            </a:r>
            <a:r>
              <a:rPr lang="en-US" altLang="zh-CN" sz="2800" dirty="0" smtClean="0">
                <a:latin typeface="Arial"/>
              </a:rPr>
              <a:t>CDB</a:t>
            </a:r>
            <a:r>
              <a:rPr lang="zh-CN" altLang="en-US" sz="2800" dirty="0" smtClean="0">
                <a:latin typeface="Arial"/>
              </a:rPr>
              <a:t>，清空对应</a:t>
            </a:r>
            <a:r>
              <a:rPr lang="en-US" altLang="zh-CN" sz="2800" dirty="0" err="1" smtClean="0">
                <a:latin typeface="Arial"/>
              </a:rPr>
              <a:t>ReservationStation</a:t>
            </a:r>
            <a:r>
              <a:rPr lang="zh-CN" altLang="en-US" sz="2800" dirty="0" smtClean="0">
                <a:latin typeface="Arial"/>
              </a:rPr>
              <a:t>，目的</a:t>
            </a:r>
            <a:r>
              <a:rPr lang="en-US" altLang="zh-CN" sz="2800" dirty="0" err="1" smtClean="0">
                <a:latin typeface="Arial"/>
              </a:rPr>
              <a:t>RegS</a:t>
            </a:r>
            <a:r>
              <a:rPr lang="zh-CN" altLang="en-US" sz="2800" dirty="0">
                <a:latin typeface="Arial"/>
              </a:rPr>
              <a:t>置</a:t>
            </a:r>
            <a:r>
              <a:rPr lang="zh-CN" altLang="en-US" sz="2800" dirty="0" smtClean="0">
                <a:latin typeface="Arial"/>
              </a:rPr>
              <a:t>为可用</a:t>
            </a:r>
            <a:endParaRPr lang="en-US" altLang="zh-CN" sz="2800" dirty="0" smtClean="0"/>
          </a:p>
          <a:p>
            <a:endParaRPr lang="en-US" altLang="zh-CN" sz="2800" dirty="0"/>
          </a:p>
          <a:p>
            <a:r>
              <a:rPr lang="en-US" altLang="zh-CN" sz="2800" dirty="0" smtClean="0">
                <a:latin typeface="Arial"/>
              </a:rPr>
              <a:t>Issue</a:t>
            </a:r>
            <a:r>
              <a:rPr lang="zh-CN" altLang="en-US" sz="2800" dirty="0" smtClean="0">
                <a:latin typeface="Arial"/>
              </a:rPr>
              <a:t>中： 可以发射，修改</a:t>
            </a:r>
            <a:r>
              <a:rPr lang="en-US" altLang="zh-CN" sz="2800" dirty="0" err="1" smtClean="0">
                <a:latin typeface="Arial"/>
              </a:rPr>
              <a:t>ReservationStation</a:t>
            </a:r>
            <a:r>
              <a:rPr lang="zh-CN" altLang="en-US" sz="2800" dirty="0" smtClean="0">
                <a:latin typeface="Arial"/>
              </a:rPr>
              <a:t>，</a:t>
            </a:r>
            <a:endParaRPr lang="en-US" altLang="zh-CN" sz="2800" dirty="0" smtClean="0"/>
          </a:p>
          <a:p>
            <a:pPr marL="0" indent="0">
              <a:buNone/>
            </a:pPr>
            <a:r>
              <a:rPr lang="en-US" altLang="zh-CN" sz="2800" dirty="0">
                <a:latin typeface="Arial"/>
              </a:rPr>
              <a:t> </a:t>
            </a:r>
            <a:r>
              <a:rPr lang="en-US" altLang="zh-CN" sz="2800" dirty="0" smtClean="0">
                <a:latin typeface="Arial"/>
              </a:rPr>
              <a:t>                                  </a:t>
            </a:r>
            <a:r>
              <a:rPr lang="zh-CN" altLang="en-US" sz="2800" dirty="0" smtClean="0">
                <a:latin typeface="Arial"/>
              </a:rPr>
              <a:t>目的</a:t>
            </a:r>
            <a:r>
              <a:rPr lang="en-US" altLang="zh-CN" sz="2800" dirty="0" err="1" smtClean="0">
                <a:latin typeface="Arial"/>
              </a:rPr>
              <a:t>RegS</a:t>
            </a:r>
            <a:r>
              <a:rPr lang="zh-CN" altLang="en-US" sz="2800" dirty="0" smtClean="0">
                <a:latin typeface="Arial"/>
              </a:rPr>
              <a:t>置为</a:t>
            </a:r>
            <a:r>
              <a:rPr lang="zh-CN" altLang="en-US" sz="2800" dirty="0">
                <a:latin typeface="Arial"/>
              </a:rPr>
              <a:t>对应</a:t>
            </a:r>
            <a:r>
              <a:rPr lang="en-US" altLang="zh-CN" sz="2800" dirty="0" err="1" smtClean="0">
                <a:latin typeface="Arial"/>
              </a:rPr>
              <a:t>ReservationStation</a:t>
            </a:r>
            <a:r>
              <a:rPr lang="zh-CN" altLang="en-US" sz="2800" dirty="0" smtClean="0">
                <a:latin typeface="Arial"/>
              </a:rPr>
              <a:t>编号</a:t>
            </a:r>
            <a:endParaRPr lang="en-US" altLang="zh-CN" sz="2800" dirty="0" smtClean="0"/>
          </a:p>
          <a:p>
            <a:r>
              <a:rPr lang="zh-CN" altLang="en-US" sz="2800" dirty="0" smtClean="0">
                <a:latin typeface="Arial"/>
              </a:rPr>
              <a:t>可以并行，否则每一条指令</a:t>
            </a:r>
            <a:r>
              <a:rPr lang="en-US" altLang="zh-CN" sz="2800" dirty="0" smtClean="0">
                <a:latin typeface="Arial"/>
              </a:rPr>
              <a:t>WB</a:t>
            </a:r>
            <a:r>
              <a:rPr lang="zh-CN" altLang="en-US" sz="2800" dirty="0" smtClean="0">
                <a:latin typeface="Arial"/>
              </a:rPr>
              <a:t>周期后都多一个</a:t>
            </a:r>
            <a:r>
              <a:rPr lang="en-US" altLang="zh-CN" sz="2800" dirty="0" smtClean="0">
                <a:latin typeface="Arial"/>
              </a:rPr>
              <a:t>cycle</a:t>
            </a:r>
            <a:r>
              <a:rPr lang="zh-CN" altLang="en-US" sz="2800" dirty="0">
                <a:latin typeface="Arial"/>
              </a:rPr>
              <a:t>清</a:t>
            </a:r>
            <a:r>
              <a:rPr lang="zh-CN" altLang="en-US" sz="2800" dirty="0" smtClean="0">
                <a:latin typeface="Arial"/>
              </a:rPr>
              <a:t>空周期</a:t>
            </a:r>
            <a:endParaRPr lang="en-US" altLang="zh-CN" sz="2800" dirty="0" smtClean="0"/>
          </a:p>
          <a:p>
            <a:endParaRPr lang="en-US" altLang="zh-CN" sz="2800" dirty="0"/>
          </a:p>
          <a:p>
            <a:r>
              <a:rPr lang="zh-CN" altLang="en-US" sz="2800" dirty="0" smtClean="0">
                <a:latin typeface="Arial"/>
              </a:rPr>
              <a:t>怎么实现： </a:t>
            </a:r>
            <a:r>
              <a:rPr lang="en-US" altLang="zh-CN" sz="2800" dirty="0" smtClean="0">
                <a:latin typeface="Arial"/>
              </a:rPr>
              <a:t>Issue</a:t>
            </a:r>
            <a:r>
              <a:rPr lang="zh-CN" altLang="en-US" sz="2800" dirty="0" smtClean="0">
                <a:latin typeface="Arial"/>
              </a:rPr>
              <a:t>与</a:t>
            </a:r>
            <a:r>
              <a:rPr lang="en-US" altLang="zh-CN" sz="2800" dirty="0" smtClean="0">
                <a:latin typeface="Arial"/>
              </a:rPr>
              <a:t>WB</a:t>
            </a:r>
            <a:r>
              <a:rPr lang="zh-CN" altLang="en-US" sz="2800" dirty="0" smtClean="0">
                <a:latin typeface="Arial"/>
              </a:rPr>
              <a:t>要修改同一编号</a:t>
            </a:r>
            <a:r>
              <a:rPr lang="en-US" altLang="zh-CN" sz="2800" dirty="0" err="1" smtClean="0">
                <a:latin typeface="Arial"/>
              </a:rPr>
              <a:t>ReservationStation</a:t>
            </a:r>
            <a:r>
              <a:rPr lang="zh-CN" altLang="en-US" sz="2800" dirty="0" smtClean="0">
                <a:latin typeface="Arial"/>
              </a:rPr>
              <a:t>（行），则做</a:t>
            </a:r>
            <a:r>
              <a:rPr lang="en-US" altLang="zh-CN" sz="2800" dirty="0" smtClean="0">
                <a:latin typeface="Arial"/>
              </a:rPr>
              <a:t>Issue</a:t>
            </a:r>
            <a:r>
              <a:rPr lang="zh-CN" altLang="en-US" sz="2800" dirty="0" smtClean="0">
                <a:latin typeface="Arial"/>
              </a:rPr>
              <a:t>修改，而</a:t>
            </a:r>
            <a:r>
              <a:rPr lang="zh-CN" altLang="en-US" sz="2800" dirty="0">
                <a:latin typeface="Arial"/>
              </a:rPr>
              <a:t>不做清</a:t>
            </a:r>
            <a:r>
              <a:rPr lang="zh-CN" altLang="en-US" sz="2800" dirty="0" smtClean="0">
                <a:latin typeface="Arial"/>
              </a:rPr>
              <a:t>空。</a:t>
            </a:r>
            <a:endParaRPr lang="en-US" altLang="zh-CN" sz="2800" dirty="0" smtClean="0"/>
          </a:p>
          <a:p>
            <a:pPr marL="0" indent="0">
              <a:buNone/>
            </a:pPr>
            <a:r>
              <a:rPr lang="en-US" altLang="zh-CN" sz="2800" dirty="0">
                <a:latin typeface="Arial"/>
              </a:rPr>
              <a:t> </a:t>
            </a:r>
            <a:r>
              <a:rPr lang="en-US" altLang="zh-CN" sz="2800" dirty="0" smtClean="0">
                <a:latin typeface="Arial"/>
              </a:rPr>
              <a:t>       </a:t>
            </a:r>
            <a:r>
              <a:rPr lang="zh-CN" altLang="en-US" sz="2800" dirty="0" smtClean="0">
                <a:latin typeface="Arial"/>
              </a:rPr>
              <a:t>若</a:t>
            </a:r>
            <a:r>
              <a:rPr lang="en-US" altLang="zh-CN" sz="2800" dirty="0" smtClean="0">
                <a:latin typeface="Arial"/>
              </a:rPr>
              <a:t>Issue</a:t>
            </a:r>
            <a:r>
              <a:rPr lang="zh-CN" altLang="en-US" sz="2800" dirty="0" smtClean="0">
                <a:latin typeface="Arial"/>
              </a:rPr>
              <a:t>的目的</a:t>
            </a:r>
            <a:r>
              <a:rPr lang="en-US" altLang="zh-CN" sz="2800" dirty="0" err="1" smtClean="0">
                <a:latin typeface="Arial"/>
              </a:rPr>
              <a:t>RegS</a:t>
            </a:r>
            <a:r>
              <a:rPr lang="zh-CN" altLang="en-US" sz="2800" dirty="0" smtClean="0">
                <a:latin typeface="Arial"/>
              </a:rPr>
              <a:t>与</a:t>
            </a:r>
            <a:r>
              <a:rPr lang="en-US" altLang="zh-CN" sz="2800" dirty="0" smtClean="0">
                <a:latin typeface="Arial"/>
              </a:rPr>
              <a:t>WB</a:t>
            </a:r>
            <a:r>
              <a:rPr lang="zh-CN" altLang="en-US" sz="2800" dirty="0" smtClean="0">
                <a:latin typeface="Arial"/>
              </a:rPr>
              <a:t>的</a:t>
            </a:r>
            <a:r>
              <a:rPr lang="en-US" altLang="zh-CN" sz="2800" dirty="0" err="1" smtClean="0">
                <a:latin typeface="Arial"/>
              </a:rPr>
              <a:t>RegS</a:t>
            </a:r>
            <a:r>
              <a:rPr lang="zh-CN" altLang="en-US" sz="2800" dirty="0" smtClean="0">
                <a:latin typeface="Arial"/>
              </a:rPr>
              <a:t>相同，则只做</a:t>
            </a:r>
            <a:r>
              <a:rPr lang="zh-CN" altLang="en-US" sz="2800" dirty="0">
                <a:latin typeface="Arial"/>
              </a:rPr>
              <a:t>目的</a:t>
            </a:r>
            <a:r>
              <a:rPr lang="en-US" altLang="zh-CN" sz="2800" dirty="0" err="1">
                <a:latin typeface="Arial"/>
              </a:rPr>
              <a:t>RegS</a:t>
            </a:r>
            <a:r>
              <a:rPr lang="zh-CN" altLang="en-US" sz="2800" dirty="0">
                <a:latin typeface="Arial"/>
              </a:rPr>
              <a:t>置为</a:t>
            </a:r>
            <a:r>
              <a:rPr lang="zh-CN" altLang="en-US" sz="2800" dirty="0" smtClean="0">
                <a:latin typeface="Arial"/>
              </a:rPr>
              <a:t>对应    </a:t>
            </a:r>
            <a:endParaRPr lang="en-US" altLang="zh-CN" sz="2800" dirty="0" smtClean="0"/>
          </a:p>
          <a:p>
            <a:pPr marL="0" indent="0">
              <a:buNone/>
            </a:pPr>
            <a:r>
              <a:rPr lang="en-US" altLang="zh-CN" sz="2800" dirty="0">
                <a:latin typeface="Arial"/>
              </a:rPr>
              <a:t> </a:t>
            </a:r>
            <a:r>
              <a:rPr lang="en-US" altLang="zh-CN" sz="2800" dirty="0" smtClean="0">
                <a:latin typeface="Arial"/>
              </a:rPr>
              <a:t>       </a:t>
            </a:r>
            <a:r>
              <a:rPr lang="en-US" altLang="zh-CN" sz="2800" dirty="0" err="1" smtClean="0">
                <a:latin typeface="Arial"/>
              </a:rPr>
              <a:t>ReservationStation</a:t>
            </a:r>
            <a:r>
              <a:rPr lang="zh-CN" altLang="en-US" sz="2800" dirty="0" smtClean="0">
                <a:latin typeface="Arial"/>
              </a:rPr>
              <a:t>编号，而不再做</a:t>
            </a:r>
            <a:r>
              <a:rPr lang="en-US" altLang="zh-CN" sz="2800" dirty="0" smtClean="0">
                <a:latin typeface="Arial"/>
              </a:rPr>
              <a:t>WB</a:t>
            </a:r>
            <a:r>
              <a:rPr lang="zh-CN" altLang="en-US" sz="2800" dirty="0" smtClean="0">
                <a:latin typeface="Arial"/>
              </a:rPr>
              <a:t>的“目的</a:t>
            </a:r>
            <a:r>
              <a:rPr lang="en-US" altLang="zh-CN" sz="2800" dirty="0" err="1" smtClean="0">
                <a:latin typeface="Arial"/>
              </a:rPr>
              <a:t>RegS</a:t>
            </a:r>
            <a:r>
              <a:rPr lang="zh-CN" altLang="en-US" sz="2800" dirty="0">
                <a:latin typeface="Arial"/>
              </a:rPr>
              <a:t>置</a:t>
            </a:r>
            <a:r>
              <a:rPr lang="zh-CN" altLang="en-US" sz="2800" dirty="0" smtClean="0">
                <a:latin typeface="Arial"/>
              </a:rPr>
              <a:t>为可用”</a:t>
            </a:r>
            <a:endParaRPr lang="en-US" altLang="zh-CN" sz="2800" dirty="0" smtClean="0"/>
          </a:p>
        </p:txBody>
      </p:sp>
    </p:spTree>
    <p:extLst>
      <p:ext uri="{BB962C8B-B14F-4D97-AF65-F5344CB8AC3E}">
        <p14:creationId xmlns:p14="http://schemas.microsoft.com/office/powerpoint/2010/main" val="464379054"/>
      </p:ext>
    </p:extLst>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5"/>
          <p:cNvSpPr>
            <a:spLocks noGrp="1" noChangeArrowheads="1"/>
          </p:cNvSpPr>
          <p:nvPr>
            <p:ph type="title"/>
          </p:nvPr>
        </p:nvSpPr>
        <p:spPr>
          <a:xfrm>
            <a:off x="2511426" y="9526"/>
            <a:ext cx="7993063" cy="766763"/>
          </a:xfrm>
        </p:spPr>
        <p:txBody>
          <a:bodyPr/>
          <a:lstStyle/>
          <a:p>
            <a:pPr eaLnBrk="1" hangingPunct="1"/>
            <a:r>
              <a:rPr lang="en-US" altLang="zh-CN" sz="3200">
                <a:solidFill>
                  <a:srgbClr val="FF0000"/>
                </a:solidFill>
                <a:latin typeface="Arial"/>
              </a:rPr>
              <a:t>Conditional instructions in real computer</a:t>
            </a:r>
          </a:p>
        </p:txBody>
      </p:sp>
      <p:graphicFrame>
        <p:nvGraphicFramePr>
          <p:cNvPr id="38915" name="Object 4"/>
          <p:cNvGraphicFramePr>
            <a:graphicFrameLocks noGrp="1" noChangeAspect="1"/>
          </p:cNvGraphicFramePr>
          <p:nvPr>
            <p:ph idx="1"/>
            <p:extLst>
              <p:ext uri="{D42A27DB-BD31-4B8C-83A1-F6EECF244321}">
                <p14:modId xmlns:p14="http://schemas.microsoft.com/office/powerpoint/2010/main" val="3943543301"/>
              </p:ext>
            </p:extLst>
          </p:nvPr>
        </p:nvGraphicFramePr>
        <p:xfrm>
          <a:off x="1487488" y="1911350"/>
          <a:ext cx="9112250" cy="3479800"/>
        </p:xfrm>
        <a:graphic>
          <a:graphicData uri="http://schemas.openxmlformats.org/presentationml/2006/ole">
            <mc:AlternateContent xmlns:mc="http://schemas.openxmlformats.org/markup-compatibility/2006">
              <mc:Choice xmlns:v="urn:schemas-microsoft-com:vml" Requires="v">
                <p:oleObj spid="_x0000_s4104" name="Document" r:id="rId3" imgW="9162018" imgH="3499524" progId="Word.Document.8">
                  <p:embed/>
                </p:oleObj>
              </mc:Choice>
              <mc:Fallback>
                <p:oleObj name="Document" r:id="rId3" imgW="9162018" imgH="3499524" progId="Word.Document.8">
                  <p:embed/>
                  <p:pic>
                    <p:nvPicPr>
                      <p:cNvPr id="0" name=""/>
                      <p:cNvPicPr>
                        <a:picLocks noChangeAspect="1" noChangeArrowheads="1"/>
                      </p:cNvPicPr>
                      <p:nvPr/>
                    </p:nvPicPr>
                    <p:blipFill>
                      <a:blip r:embed="rId4"/>
                      <a:srcRect/>
                      <a:stretch>
                        <a:fillRect/>
                      </a:stretch>
                    </p:blipFill>
                    <p:spPr bwMode="auto">
                      <a:xfrm>
                        <a:off x="1487488" y="1911350"/>
                        <a:ext cx="9112250" cy="3479800"/>
                      </a:xfrm>
                      <a:prstGeom prst="rect">
                        <a:avLst/>
                      </a:prstGeom>
                      <a:solidFill>
                        <a:schemeClr val="accent1"/>
                      </a:solidFill>
                      <a:ln>
                        <a:noFill/>
                      </a:ln>
                      <a:extLst/>
                    </p:spPr>
                  </p:pic>
                </p:oleObj>
              </mc:Fallback>
            </mc:AlternateContent>
          </a:graphicData>
        </a:graphic>
      </p:graphicFrame>
    </p:spTree>
    <p:extLst>
      <p:ext uri="{BB962C8B-B14F-4D97-AF65-F5344CB8AC3E}">
        <p14:creationId xmlns:p14="http://schemas.microsoft.com/office/powerpoint/2010/main" val="3323763622"/>
      </p:ext>
    </p:extLst>
  </p:cSld>
  <p:clrMapOvr>
    <a:masterClrMapping/>
  </p:clrMapOvr>
  <p:transition spd="slow">
    <p:pull dir="ru"/>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2999656" y="52975"/>
            <a:ext cx="7128792" cy="936625"/>
          </a:xfrm>
        </p:spPr>
        <p:txBody>
          <a:bodyPr/>
          <a:lstStyle/>
          <a:p>
            <a:pPr eaLnBrk="1" hangingPunct="1"/>
            <a:r>
              <a:rPr lang="en-US" altLang="zh-CN" sz="4000" dirty="0">
                <a:solidFill>
                  <a:srgbClr val="FF0000"/>
                </a:solidFill>
                <a:latin typeface="Arial"/>
                <a:cs typeface="Times New Roman" panose="02020603050405020304" pitchFamily="18" charset="0"/>
              </a:rPr>
              <a:t>hyper block:</a:t>
            </a:r>
            <a:br>
              <a:rPr lang="en-US" altLang="zh-CN" sz="4000" dirty="0">
                <a:solidFill>
                  <a:srgbClr val="FF0000"/>
                </a:solidFill>
                <a:cs typeface="Times New Roman" panose="02020603050405020304" pitchFamily="18" charset="0"/>
              </a:rPr>
            </a:br>
            <a:r>
              <a:rPr lang="en-US" altLang="zh-CN" sz="4000" dirty="0">
                <a:solidFill>
                  <a:srgbClr val="FF0000"/>
                </a:solidFill>
                <a:latin typeface="Arial"/>
                <a:cs typeface="Times New Roman" panose="02020603050405020304" pitchFamily="18" charset="0"/>
              </a:rPr>
              <a:t>   --super block + prediction</a:t>
            </a:r>
          </a:p>
        </p:txBody>
      </p:sp>
      <p:graphicFrame>
        <p:nvGraphicFramePr>
          <p:cNvPr id="41987" name="Object 3"/>
          <p:cNvGraphicFramePr>
            <a:graphicFrameLocks noChangeAspect="1"/>
          </p:cNvGraphicFramePr>
          <p:nvPr/>
        </p:nvGraphicFramePr>
        <p:xfrm>
          <a:off x="5534026" y="1500188"/>
          <a:ext cx="4752975" cy="4519612"/>
        </p:xfrm>
        <a:graphic>
          <a:graphicData uri="http://schemas.openxmlformats.org/presentationml/2006/ole">
            <mc:AlternateContent xmlns:mc="http://schemas.openxmlformats.org/markup-compatibility/2006">
              <mc:Choice xmlns:v="urn:schemas-microsoft-com:vml" Requires="v">
                <p:oleObj spid="_x0000_s5134" name="Picture2" r:id="rId3" imgW="3429000" imgH="3566160" progId="Word.Picture.8">
                  <p:embed/>
                </p:oleObj>
              </mc:Choice>
              <mc:Fallback>
                <p:oleObj name="Picture2" r:id="rId3" imgW="3429000" imgH="3566160"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4026" y="1500188"/>
                        <a:ext cx="4752975" cy="451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88" name="Object 4"/>
          <p:cNvGraphicFramePr>
            <a:graphicFrameLocks noChangeAspect="1"/>
          </p:cNvGraphicFramePr>
          <p:nvPr/>
        </p:nvGraphicFramePr>
        <p:xfrm>
          <a:off x="2133600" y="1600200"/>
          <a:ext cx="3505200" cy="4343400"/>
        </p:xfrm>
        <a:graphic>
          <a:graphicData uri="http://schemas.openxmlformats.org/presentationml/2006/ole">
            <mc:AlternateContent xmlns:mc="http://schemas.openxmlformats.org/markup-compatibility/2006">
              <mc:Choice xmlns:v="urn:schemas-microsoft-com:vml" Requires="v">
                <p:oleObj spid="_x0000_s5135" name="Picture2" r:id="rId5" imgW="3200400" imgH="3566160" progId="Word.Picture.8">
                  <p:embed/>
                </p:oleObj>
              </mc:Choice>
              <mc:Fallback>
                <p:oleObj name="Picture2" r:id="rId5" imgW="3200400" imgH="3566160" progId="Word.Picture.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1600200"/>
                        <a:ext cx="3505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Text Box 5"/>
          <p:cNvSpPr txBox="1">
            <a:spLocks noChangeArrowheads="1"/>
          </p:cNvSpPr>
          <p:nvPr/>
        </p:nvSpPr>
        <p:spPr bwMode="auto">
          <a:xfrm>
            <a:off x="1524000" y="5643564"/>
            <a:ext cx="93233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2400">
                <a:solidFill>
                  <a:srgbClr val="FF0000"/>
                </a:solidFill>
                <a:latin typeface="Arial" panose="02020603050405020304" pitchFamily="18" charset="0"/>
                <a:cs typeface="Times New Roman" panose="02020603050405020304" pitchFamily="18" charset="0"/>
              </a:rPr>
              <a:t>No branch ,No prediction No throw away ,But an  extra source code field.</a:t>
            </a:r>
            <a:r>
              <a:rPr lang="en-US" altLang="zh-CN" sz="3200">
                <a:solidFill>
                  <a:srgbClr val="FF0000"/>
                </a:solidFill>
                <a:latin typeface="Arial" panose="030F0702030302020204" pitchFamily="66" charset="0"/>
              </a:rPr>
              <a:t> </a:t>
            </a:r>
          </a:p>
        </p:txBody>
      </p:sp>
    </p:spTree>
    <p:extLst>
      <p:ext uri="{BB962C8B-B14F-4D97-AF65-F5344CB8AC3E}">
        <p14:creationId xmlns:p14="http://schemas.microsoft.com/office/powerpoint/2010/main" val="3616803147"/>
      </p:ext>
    </p:extLst>
  </p:cSld>
  <p:clrMapOvr>
    <a:masterClrMapping/>
  </p:clrMapOvr>
  <p:transition spd="slow">
    <p:pull dir="ru"/>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smtClean="0">
                <a:solidFill>
                  <a:srgbClr val="FF0000"/>
                </a:solidFill>
                <a:latin typeface="Arial"/>
              </a:rPr>
              <a:t>Block-Structure</a:t>
            </a:r>
          </a:p>
        </p:txBody>
      </p:sp>
      <p:sp>
        <p:nvSpPr>
          <p:cNvPr id="48131" name="Rectangle 3"/>
          <p:cNvSpPr>
            <a:spLocks noGrp="1" noChangeArrowheads="1"/>
          </p:cNvSpPr>
          <p:nvPr>
            <p:ph idx="1"/>
          </p:nvPr>
        </p:nvSpPr>
        <p:spPr/>
        <p:txBody>
          <a:bodyPr/>
          <a:lstStyle/>
          <a:p>
            <a:pPr eaLnBrk="1" hangingPunct="1">
              <a:lnSpc>
                <a:spcPct val="90000"/>
              </a:lnSpc>
            </a:pPr>
            <a:r>
              <a:rPr lang="en-US" altLang="zh-CN" sz="2800">
                <a:latin typeface="Arial"/>
              </a:rPr>
              <a:t>Basic idea:</a:t>
            </a:r>
          </a:p>
          <a:p>
            <a:pPr lvl="1" eaLnBrk="1" hangingPunct="1">
              <a:lnSpc>
                <a:spcPct val="90000"/>
              </a:lnSpc>
            </a:pPr>
            <a:r>
              <a:rPr lang="en-US" altLang="zh-CN" sz="2400">
                <a:solidFill>
                  <a:srgbClr val="0000FF"/>
                </a:solidFill>
                <a:latin typeface="Arial"/>
              </a:rPr>
              <a:t>Block </a:t>
            </a:r>
            <a:r>
              <a:rPr lang="en-US" altLang="zh-CN" sz="2400">
                <a:latin typeface="Arial"/>
              </a:rPr>
              <a:t>substitute instruction as</a:t>
            </a:r>
            <a:r>
              <a:rPr lang="en-US" altLang="zh-CN" sz="2400">
                <a:solidFill>
                  <a:schemeClr val="accent2"/>
                </a:solidFill>
                <a:latin typeface="Arial"/>
              </a:rPr>
              <a:t> </a:t>
            </a:r>
            <a:r>
              <a:rPr lang="en-US" altLang="zh-CN" sz="2400">
                <a:solidFill>
                  <a:srgbClr val="0000FF"/>
                </a:solidFill>
                <a:latin typeface="Arial"/>
              </a:rPr>
              <a:t>atomic unit </a:t>
            </a:r>
            <a:r>
              <a:rPr lang="en-US" altLang="zh-CN" sz="2400">
                <a:latin typeface="Arial"/>
              </a:rPr>
              <a:t>running in computer.</a:t>
            </a:r>
            <a:r>
              <a:rPr lang="en-US" altLang="zh-CN" sz="2400">
                <a:solidFill>
                  <a:schemeClr val="accent2"/>
                </a:solidFill>
                <a:latin typeface="Arial"/>
              </a:rPr>
              <a:t> </a:t>
            </a:r>
          </a:p>
          <a:p>
            <a:pPr lvl="2" eaLnBrk="1" hangingPunct="1">
              <a:lnSpc>
                <a:spcPct val="90000"/>
              </a:lnSpc>
            </a:pPr>
            <a:r>
              <a:rPr lang="en-US" altLang="zh-CN" sz="2000">
                <a:latin typeface="Arial"/>
              </a:rPr>
              <a:t>One block is always executed in whole or entirely, but not just half or part of it.</a:t>
            </a:r>
          </a:p>
          <a:p>
            <a:pPr lvl="1" eaLnBrk="1" hangingPunct="1">
              <a:lnSpc>
                <a:spcPct val="90000"/>
              </a:lnSpc>
            </a:pPr>
            <a:r>
              <a:rPr lang="en-US" altLang="zh-CN" sz="2400">
                <a:solidFill>
                  <a:srgbClr val="FF0000"/>
                </a:solidFill>
                <a:latin typeface="Arial"/>
              </a:rPr>
              <a:t>Additional mechanism</a:t>
            </a:r>
            <a:r>
              <a:rPr lang="en-US" altLang="zh-CN" sz="2400">
                <a:latin typeface="Arial"/>
              </a:rPr>
              <a:t> need to solve the  </a:t>
            </a:r>
            <a:r>
              <a:rPr lang="en-US" altLang="zh-CN" sz="2400">
                <a:solidFill>
                  <a:srgbClr val="0000FF"/>
                </a:solidFill>
                <a:latin typeface="Arial"/>
              </a:rPr>
              <a:t>exception</a:t>
            </a:r>
            <a:r>
              <a:rPr lang="en-US" altLang="zh-CN" sz="2400">
                <a:latin typeface="Arial"/>
              </a:rPr>
              <a:t> that happens in the middle of the basic block.</a:t>
            </a:r>
          </a:p>
          <a:p>
            <a:pPr lvl="1" algn="just" eaLnBrk="1" hangingPunct="1">
              <a:lnSpc>
                <a:spcPct val="90000"/>
              </a:lnSpc>
            </a:pPr>
            <a:r>
              <a:rPr lang="en-US" altLang="zh-CN" sz="2400">
                <a:latin typeface="Arial"/>
              </a:rPr>
              <a:t>If the intermediate result of the basic block is not used by other blocks, then we can use linkage within the block but not the register (that is used by the software) to connect the producer and consumer, which can save space and power.</a:t>
            </a:r>
          </a:p>
        </p:txBody>
      </p:sp>
    </p:spTree>
    <p:extLst>
      <p:ext uri="{BB962C8B-B14F-4D97-AF65-F5344CB8AC3E}">
        <p14:creationId xmlns:p14="http://schemas.microsoft.com/office/powerpoint/2010/main" val="2685065689"/>
      </p:ext>
    </p:extLst>
  </p:cSld>
  <p:clrMapOvr>
    <a:masterClrMapping/>
  </p:clrMapOvr>
  <p:transition spd="slow">
    <p:pull dir="ru"/>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US" altLang="zh-CN" smtClean="0">
                <a:solidFill>
                  <a:srgbClr val="FF0000"/>
                </a:solidFill>
                <a:latin typeface="Arial"/>
              </a:rPr>
              <a:t>Block-Structure</a:t>
            </a:r>
          </a:p>
        </p:txBody>
      </p:sp>
      <p:sp>
        <p:nvSpPr>
          <p:cNvPr id="49155" name="Rectangle 3"/>
          <p:cNvSpPr>
            <a:spLocks noGrp="1" noChangeArrowheads="1"/>
          </p:cNvSpPr>
          <p:nvPr>
            <p:ph idx="1"/>
          </p:nvPr>
        </p:nvSpPr>
        <p:spPr>
          <a:xfrm>
            <a:off x="6411913" y="1412876"/>
            <a:ext cx="4057650" cy="4683125"/>
          </a:xfrm>
        </p:spPr>
        <p:txBody>
          <a:bodyPr/>
          <a:lstStyle/>
          <a:p>
            <a:pPr algn="just" eaLnBrk="1" hangingPunct="1">
              <a:lnSpc>
                <a:spcPct val="90000"/>
              </a:lnSpc>
            </a:pPr>
            <a:r>
              <a:rPr lang="en-US" altLang="zh-CN" sz="2800">
                <a:latin typeface="Arial" panose="02020603050405020304" pitchFamily="18" charset="0"/>
                <a:cs typeface="Times New Roman" panose="02020603050405020304" pitchFamily="18" charset="0"/>
              </a:rPr>
              <a:t>Block is produced by a compiler as trace cache segment.</a:t>
            </a:r>
          </a:p>
          <a:p>
            <a:pPr algn="just" eaLnBrk="1" hangingPunct="1">
              <a:lnSpc>
                <a:spcPct val="90000"/>
              </a:lnSpc>
            </a:pPr>
            <a:r>
              <a:rPr lang="en-US" altLang="zh-CN" sz="2800">
                <a:latin typeface="Arial" panose="02020603050405020304" pitchFamily="18" charset="0"/>
                <a:cs typeface="Times New Roman" panose="02020603050405020304" pitchFamily="18" charset="0"/>
              </a:rPr>
              <a:t>If an exception happens at the middle of the block,  then all the block work have done will be throw away and go to another block.</a:t>
            </a:r>
          </a:p>
          <a:p>
            <a:pPr algn="just" eaLnBrk="1" hangingPunct="1">
              <a:lnSpc>
                <a:spcPct val="90000"/>
              </a:lnSpc>
            </a:pPr>
            <a:r>
              <a:rPr lang="en-US" altLang="zh-CN" sz="2800">
                <a:latin typeface="Arial" panose="02020603050405020304" pitchFamily="18" charset="0"/>
                <a:cs typeface="Times New Roman" panose="02020603050405020304" pitchFamily="18" charset="0"/>
              </a:rPr>
              <a:t>The hardware can find more concurrency in one block.</a:t>
            </a:r>
            <a:endParaRPr lang="en-US" altLang="zh-CN" sz="2800"/>
          </a:p>
        </p:txBody>
      </p:sp>
      <p:graphicFrame>
        <p:nvGraphicFramePr>
          <p:cNvPr id="49156" name="Object 4"/>
          <p:cNvGraphicFramePr>
            <a:graphicFrameLocks noChangeAspect="1"/>
          </p:cNvGraphicFramePr>
          <p:nvPr/>
        </p:nvGraphicFramePr>
        <p:xfrm>
          <a:off x="1828800" y="1676400"/>
          <a:ext cx="3886200" cy="4343400"/>
        </p:xfrm>
        <a:graphic>
          <a:graphicData uri="http://schemas.openxmlformats.org/presentationml/2006/ole">
            <mc:AlternateContent xmlns:mc="http://schemas.openxmlformats.org/markup-compatibility/2006">
              <mc:Choice xmlns:v="urn:schemas-microsoft-com:vml" Requires="v">
                <p:oleObj spid="_x0000_s6152" name="Picture2" r:id="rId3" imgW="2514600" imgH="2581656" progId="Word.Picture.8">
                  <p:embed/>
                </p:oleObj>
              </mc:Choice>
              <mc:Fallback>
                <p:oleObj name="Picture2" r:id="rId3" imgW="2514600" imgH="25816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1676400"/>
                        <a:ext cx="3886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3666049"/>
      </p:ext>
    </p:extLst>
  </p:cSld>
  <p:clrMapOvr>
    <a:masterClrMapping/>
  </p:clrMapOvr>
  <p:transition spd="slow">
    <p:pull dir="ru"/>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smtClean="0">
                <a:solidFill>
                  <a:srgbClr val="FF0000"/>
                </a:solidFill>
                <a:latin typeface="Arial"/>
              </a:rPr>
              <a:t>Block-structure: Example</a:t>
            </a:r>
          </a:p>
        </p:txBody>
      </p:sp>
      <p:graphicFrame>
        <p:nvGraphicFramePr>
          <p:cNvPr id="50179" name="Object 3"/>
          <p:cNvGraphicFramePr>
            <a:graphicFrameLocks noChangeAspect="1"/>
          </p:cNvGraphicFramePr>
          <p:nvPr/>
        </p:nvGraphicFramePr>
        <p:xfrm>
          <a:off x="2209800" y="1371600"/>
          <a:ext cx="8229600" cy="5105400"/>
        </p:xfrm>
        <a:graphic>
          <a:graphicData uri="http://schemas.openxmlformats.org/presentationml/2006/ole">
            <mc:AlternateContent xmlns:mc="http://schemas.openxmlformats.org/markup-compatibility/2006">
              <mc:Choice xmlns:v="urn:schemas-microsoft-com:vml" Requires="v">
                <p:oleObj spid="_x0000_s7176" name="图片" r:id="rId3" imgW="6323076" imgH="4169664" progId="Word.Picture.8">
                  <p:embed/>
                </p:oleObj>
              </mc:Choice>
              <mc:Fallback>
                <p:oleObj name="图片" r:id="rId3" imgW="6323076" imgH="4169664"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13716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98398153"/>
      </p:ext>
    </p:extLst>
  </p:cSld>
  <p:clrMapOvr>
    <a:masterClrMapping/>
  </p:clrMapOvr>
  <p:transition spd="slow">
    <p:pull dir="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75884" y="1"/>
            <a:ext cx="10517716" cy="981075"/>
          </a:xfrm>
        </p:spPr>
        <p:txBody>
          <a:bodyPr/>
          <a:lstStyle/>
          <a:p>
            <a:r>
              <a:rPr lang="en-US" altLang="zh-CN" dirty="0" smtClean="0">
                <a:latin typeface="Arial"/>
              </a:rPr>
              <a:t>Dynamic scheduling</a:t>
            </a:r>
            <a:r>
              <a:rPr lang="zh-CN" altLang="en-US" dirty="0" smtClean="0">
                <a:latin typeface="Arial"/>
              </a:rPr>
              <a:t>理论与是实现的区别</a:t>
            </a:r>
            <a:endParaRPr lang="zh-CN" altLang="en-US" dirty="0"/>
          </a:p>
        </p:txBody>
      </p:sp>
      <p:sp>
        <p:nvSpPr>
          <p:cNvPr id="3" name="内容占位符 2"/>
          <p:cNvSpPr>
            <a:spLocks noGrp="1"/>
          </p:cNvSpPr>
          <p:nvPr>
            <p:ph idx="1"/>
          </p:nvPr>
        </p:nvSpPr>
        <p:spPr/>
        <p:txBody>
          <a:bodyPr/>
          <a:lstStyle/>
          <a:p>
            <a:r>
              <a:rPr lang="en-US" altLang="zh-CN" dirty="0" smtClean="0">
                <a:latin typeface="Arial"/>
              </a:rPr>
              <a:t>Scoreboard</a:t>
            </a:r>
            <a:r>
              <a:rPr lang="zh-CN" altLang="en-US" dirty="0" smtClean="0">
                <a:latin typeface="Arial"/>
              </a:rPr>
              <a:t>中三张表、</a:t>
            </a:r>
            <a:r>
              <a:rPr lang="en-US" altLang="zh-CN" dirty="0" err="1" smtClean="0">
                <a:latin typeface="Arial"/>
              </a:rPr>
              <a:t>Tomasulo</a:t>
            </a:r>
            <a:r>
              <a:rPr lang="zh-CN" altLang="en-US" dirty="0" smtClean="0">
                <a:latin typeface="Arial"/>
              </a:rPr>
              <a:t>的</a:t>
            </a:r>
            <a:r>
              <a:rPr lang="en-US" altLang="zh-CN" dirty="0" smtClean="0">
                <a:latin typeface="Arial"/>
              </a:rPr>
              <a:t>Reservation</a:t>
            </a:r>
            <a:r>
              <a:rPr lang="zh-CN" altLang="en-US" dirty="0" smtClean="0">
                <a:latin typeface="Arial"/>
              </a:rPr>
              <a:t>中的值都是存在寄存器中，对应</a:t>
            </a:r>
            <a:r>
              <a:rPr lang="en-US" altLang="zh-CN" dirty="0" smtClean="0">
                <a:latin typeface="Arial"/>
              </a:rPr>
              <a:t>2</a:t>
            </a:r>
            <a:r>
              <a:rPr lang="zh-CN" altLang="en-US" dirty="0" smtClean="0">
                <a:latin typeface="Arial"/>
              </a:rPr>
              <a:t>个值：当前值、时钟上升沿之后的新值</a:t>
            </a:r>
            <a:endParaRPr lang="en-US" altLang="zh-CN" dirty="0"/>
          </a:p>
          <a:p>
            <a:r>
              <a:rPr lang="zh-CN" altLang="en-US" dirty="0" smtClean="0">
                <a:latin typeface="Arial"/>
              </a:rPr>
              <a:t>理论上作业时，某一个</a:t>
            </a:r>
            <a:r>
              <a:rPr lang="en-US" altLang="zh-CN" dirty="0" smtClean="0">
                <a:latin typeface="Arial"/>
              </a:rPr>
              <a:t>cycle</a:t>
            </a:r>
            <a:r>
              <a:rPr lang="zh-CN" altLang="en-US" dirty="0" smtClean="0">
                <a:latin typeface="Arial"/>
              </a:rPr>
              <a:t>下表值或</a:t>
            </a:r>
            <a:r>
              <a:rPr lang="en-US" altLang="zh-CN" dirty="0" smtClean="0">
                <a:latin typeface="Arial"/>
              </a:rPr>
              <a:t>Reservation</a:t>
            </a:r>
            <a:r>
              <a:rPr lang="zh-CN" altLang="en-US" dirty="0" smtClean="0">
                <a:latin typeface="Arial"/>
              </a:rPr>
              <a:t>中的值</a:t>
            </a:r>
            <a:endParaRPr lang="en-US" altLang="zh-CN" dirty="0" smtClean="0"/>
          </a:p>
          <a:p>
            <a:pPr marL="0" indent="0">
              <a:buNone/>
            </a:pPr>
            <a:r>
              <a:rPr lang="en-US" altLang="zh-CN" dirty="0">
                <a:latin typeface="Arial"/>
              </a:rPr>
              <a:t> </a:t>
            </a:r>
            <a:r>
              <a:rPr lang="en-US" altLang="zh-CN" dirty="0" smtClean="0">
                <a:latin typeface="Arial"/>
              </a:rPr>
              <a:t>                          </a:t>
            </a:r>
            <a:r>
              <a:rPr lang="zh-CN" altLang="en-US" dirty="0" smtClean="0">
                <a:latin typeface="Arial"/>
              </a:rPr>
              <a:t>填的一般是指在该</a:t>
            </a:r>
            <a:r>
              <a:rPr lang="en-US" altLang="zh-CN" dirty="0" smtClean="0">
                <a:latin typeface="Arial"/>
              </a:rPr>
              <a:t>cycle</a:t>
            </a:r>
            <a:r>
              <a:rPr lang="zh-CN" altLang="en-US" dirty="0" smtClean="0">
                <a:latin typeface="Arial"/>
              </a:rPr>
              <a:t>执行结束后得到的新值</a:t>
            </a:r>
            <a:endParaRPr lang="en-US" altLang="zh-CN" dirty="0" smtClean="0"/>
          </a:p>
          <a:p>
            <a:pPr marL="0" indent="0">
              <a:buNone/>
            </a:pPr>
            <a:r>
              <a:rPr lang="en-US" altLang="zh-CN" dirty="0">
                <a:latin typeface="Arial"/>
              </a:rPr>
              <a:t> </a:t>
            </a:r>
            <a:r>
              <a:rPr lang="en-US" altLang="zh-CN" dirty="0" smtClean="0">
                <a:latin typeface="Arial"/>
              </a:rPr>
              <a:t>                          </a:t>
            </a:r>
            <a:r>
              <a:rPr lang="zh-CN" altLang="en-US" dirty="0" smtClean="0">
                <a:latin typeface="Arial"/>
              </a:rPr>
              <a:t>（</a:t>
            </a:r>
            <a:r>
              <a:rPr lang="en-US" altLang="zh-CN" dirty="0" smtClean="0">
                <a:latin typeface="Arial"/>
              </a:rPr>
              <a:t>TPA</a:t>
            </a:r>
            <a:r>
              <a:rPr lang="zh-CN" altLang="en-US" dirty="0" smtClean="0">
                <a:latin typeface="Arial"/>
              </a:rPr>
              <a:t>验收看到的值</a:t>
            </a:r>
            <a:r>
              <a:rPr lang="en-US" altLang="zh-CN" dirty="0" smtClean="0">
                <a:latin typeface="Arial"/>
              </a:rPr>
              <a:t>—</a:t>
            </a:r>
            <a:r>
              <a:rPr lang="zh-CN" altLang="en-US" dirty="0" smtClean="0">
                <a:latin typeface="Arial"/>
              </a:rPr>
              <a:t>还未写入寄存器）</a:t>
            </a:r>
            <a:endParaRPr lang="en-US" altLang="zh-CN" dirty="0" smtClean="0"/>
          </a:p>
          <a:p>
            <a:r>
              <a:rPr lang="zh-CN" altLang="en-US" dirty="0" smtClean="0">
                <a:latin typeface="Arial"/>
              </a:rPr>
              <a:t>但在硬件实现时，</a:t>
            </a:r>
            <a:endParaRPr lang="en-US" altLang="zh-CN" dirty="0" smtClean="0"/>
          </a:p>
          <a:p>
            <a:pPr marL="0" indent="0">
              <a:buNone/>
            </a:pPr>
            <a:r>
              <a:rPr lang="en-US" altLang="zh-CN" dirty="0">
                <a:latin typeface="Arial"/>
              </a:rPr>
              <a:t> </a:t>
            </a:r>
            <a:r>
              <a:rPr lang="en-US" altLang="zh-CN" dirty="0" smtClean="0">
                <a:latin typeface="Arial"/>
              </a:rPr>
              <a:t>                          </a:t>
            </a:r>
            <a:r>
              <a:rPr lang="zh-CN" altLang="en-US" dirty="0" smtClean="0">
                <a:latin typeface="Arial"/>
              </a:rPr>
              <a:t>该</a:t>
            </a:r>
            <a:r>
              <a:rPr lang="en-US" altLang="zh-CN" dirty="0" smtClean="0">
                <a:latin typeface="Arial"/>
              </a:rPr>
              <a:t>cycle</a:t>
            </a:r>
            <a:r>
              <a:rPr lang="zh-CN" altLang="en-US" dirty="0" smtClean="0">
                <a:latin typeface="Arial"/>
              </a:rPr>
              <a:t>执行结束后得到的新值 要在下个</a:t>
            </a:r>
            <a:r>
              <a:rPr lang="en-US" altLang="zh-CN" dirty="0" smtClean="0">
                <a:latin typeface="Arial"/>
              </a:rPr>
              <a:t>cycle           </a:t>
            </a:r>
          </a:p>
          <a:p>
            <a:pPr marL="0" indent="0">
              <a:buNone/>
            </a:pPr>
            <a:r>
              <a:rPr lang="en-US" altLang="zh-CN" dirty="0">
                <a:latin typeface="Arial"/>
              </a:rPr>
              <a:t> </a:t>
            </a:r>
            <a:r>
              <a:rPr lang="en-US" altLang="zh-CN" dirty="0" smtClean="0">
                <a:latin typeface="Arial"/>
              </a:rPr>
              <a:t>                          </a:t>
            </a:r>
            <a:r>
              <a:rPr lang="zh-CN" altLang="en-US" dirty="0" smtClean="0">
                <a:latin typeface="Arial"/>
              </a:rPr>
              <a:t>上升沿后才会被写入寄存器，才会被看到</a:t>
            </a:r>
            <a:endParaRPr lang="en-US" altLang="zh-CN" dirty="0" smtClean="0"/>
          </a:p>
          <a:p>
            <a:pPr marL="0" indent="0">
              <a:buNone/>
            </a:pPr>
            <a:r>
              <a:rPr lang="en-US" altLang="zh-CN" dirty="0">
                <a:latin typeface="Arial"/>
              </a:rPr>
              <a:t> </a:t>
            </a:r>
            <a:r>
              <a:rPr lang="en-US" altLang="zh-CN" dirty="0" smtClean="0">
                <a:latin typeface="Arial"/>
              </a:rPr>
              <a:t>                           </a:t>
            </a:r>
            <a:r>
              <a:rPr lang="zh-CN" altLang="en-US" dirty="0" smtClean="0">
                <a:latin typeface="Arial"/>
              </a:rPr>
              <a:t>（延后一拍才能看到对应寄存器中的值） </a:t>
            </a:r>
            <a:endParaRPr lang="zh-CN" altLang="en-US" dirty="0"/>
          </a:p>
        </p:txBody>
      </p:sp>
    </p:spTree>
    <p:extLst>
      <p:ext uri="{BB962C8B-B14F-4D97-AF65-F5344CB8AC3E}">
        <p14:creationId xmlns:p14="http://schemas.microsoft.com/office/powerpoint/2010/main" val="3493474822"/>
      </p:ext>
    </p:extLst>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smtClean="0">
                <a:latin typeface="Arial"/>
              </a:rPr>
              <a:t>Tomasulo</a:t>
            </a:r>
            <a:r>
              <a:rPr lang="zh-CN" altLang="en-US" dirty="0" smtClean="0">
                <a:latin typeface="Arial"/>
              </a:rPr>
              <a:t>算法实现注意点</a:t>
            </a:r>
            <a:endParaRPr lang="zh-CN" altLang="en-US" dirty="0"/>
          </a:p>
        </p:txBody>
      </p:sp>
      <p:sp>
        <p:nvSpPr>
          <p:cNvPr id="3" name="内容占位符 2"/>
          <p:cNvSpPr>
            <a:spLocks noGrp="1"/>
          </p:cNvSpPr>
          <p:nvPr>
            <p:ph idx="1"/>
          </p:nvPr>
        </p:nvSpPr>
        <p:spPr>
          <a:xfrm>
            <a:off x="334434" y="1125539"/>
            <a:ext cx="11857566" cy="4795837"/>
          </a:xfrm>
        </p:spPr>
        <p:txBody>
          <a:bodyPr/>
          <a:lstStyle/>
          <a:p>
            <a:r>
              <a:rPr lang="en-US" altLang="zh-CN" dirty="0" smtClean="0">
                <a:latin typeface="Arial"/>
              </a:rPr>
              <a:t>WAW</a:t>
            </a:r>
            <a:r>
              <a:rPr lang="zh-CN" altLang="en-US" dirty="0" smtClean="0">
                <a:latin typeface="Arial"/>
              </a:rPr>
              <a:t>问题： </a:t>
            </a:r>
            <a:endParaRPr lang="en-US" altLang="zh-CN" dirty="0" smtClean="0"/>
          </a:p>
          <a:p>
            <a:pPr marL="0" indent="0">
              <a:buNone/>
            </a:pPr>
            <a:r>
              <a:rPr lang="en-US" altLang="zh-CN" dirty="0" err="1" smtClean="0">
                <a:latin typeface="Arial"/>
              </a:rPr>
              <a:t>Reg</a:t>
            </a:r>
            <a:r>
              <a:rPr lang="zh-CN" altLang="en-US" dirty="0" smtClean="0">
                <a:latin typeface="Arial"/>
              </a:rPr>
              <a:t>的</a:t>
            </a:r>
            <a:r>
              <a:rPr lang="en-US" altLang="zh-CN" dirty="0" smtClean="0">
                <a:latin typeface="Arial"/>
              </a:rPr>
              <a:t>2nd Write </a:t>
            </a:r>
            <a:r>
              <a:rPr lang="zh-CN" altLang="en-US" dirty="0" smtClean="0">
                <a:latin typeface="Arial"/>
              </a:rPr>
              <a:t>会覆盖</a:t>
            </a:r>
            <a:r>
              <a:rPr lang="en-US" altLang="zh-CN" dirty="0" err="1" smtClean="0">
                <a:latin typeface="Arial"/>
              </a:rPr>
              <a:t>Reg</a:t>
            </a:r>
            <a:r>
              <a:rPr lang="zh-CN" altLang="en-US" dirty="0" smtClean="0">
                <a:latin typeface="Arial"/>
              </a:rPr>
              <a:t>的</a:t>
            </a:r>
            <a:r>
              <a:rPr lang="en-US" altLang="zh-CN" dirty="0" smtClean="0">
                <a:latin typeface="Arial"/>
              </a:rPr>
              <a:t>1st write </a:t>
            </a:r>
            <a:r>
              <a:rPr lang="zh-CN" altLang="en-US" dirty="0" smtClean="0">
                <a:latin typeface="Arial"/>
              </a:rPr>
              <a:t>但</a:t>
            </a:r>
            <a:r>
              <a:rPr lang="en-US" altLang="zh-CN" dirty="0" smtClean="0">
                <a:latin typeface="Arial"/>
              </a:rPr>
              <a:t>1st Write CDB</a:t>
            </a:r>
            <a:r>
              <a:rPr lang="zh-CN" altLang="en-US" dirty="0" smtClean="0">
                <a:latin typeface="Arial"/>
              </a:rPr>
              <a:t>的操作还是要预约，因为第一条指令的操作结果还要</a:t>
            </a:r>
            <a:r>
              <a:rPr lang="en-US" altLang="zh-CN" dirty="0" smtClean="0">
                <a:latin typeface="Arial"/>
              </a:rPr>
              <a:t>forwarding</a:t>
            </a:r>
            <a:r>
              <a:rPr lang="zh-CN" altLang="en-US" dirty="0" smtClean="0">
                <a:latin typeface="Arial"/>
              </a:rPr>
              <a:t>到需要该值的</a:t>
            </a:r>
            <a:r>
              <a:rPr lang="en-US" altLang="zh-CN" dirty="0" err="1" smtClean="0">
                <a:latin typeface="Arial"/>
              </a:rPr>
              <a:t>ResStation</a:t>
            </a:r>
            <a:r>
              <a:rPr lang="zh-CN" altLang="en-US" dirty="0" smtClean="0">
                <a:latin typeface="Arial"/>
              </a:rPr>
              <a:t>里（如下面例子中的</a:t>
            </a:r>
            <a:r>
              <a:rPr lang="en-US" altLang="zh-CN" dirty="0" err="1" smtClean="0">
                <a:latin typeface="Arial"/>
              </a:rPr>
              <a:t>Mul</a:t>
            </a:r>
            <a:r>
              <a:rPr lang="zh-CN" altLang="en-US" dirty="0" smtClean="0">
                <a:latin typeface="Arial"/>
              </a:rPr>
              <a:t>的</a:t>
            </a:r>
            <a:r>
              <a:rPr lang="en-US" altLang="zh-CN" dirty="0" err="1" smtClean="0">
                <a:latin typeface="Arial"/>
              </a:rPr>
              <a:t>ResStation</a:t>
            </a:r>
            <a:r>
              <a:rPr lang="zh-CN" altLang="en-US" dirty="0" smtClean="0">
                <a:latin typeface="Arial"/>
              </a:rPr>
              <a:t>）。</a:t>
            </a:r>
            <a:endParaRPr lang="en-US" altLang="zh-CN" dirty="0" smtClean="0"/>
          </a:p>
          <a:p>
            <a:endParaRPr lang="en-US" altLang="zh-CN" dirty="0"/>
          </a:p>
          <a:p>
            <a:r>
              <a:rPr lang="en-US" altLang="zh-CN" dirty="0" smtClean="0">
                <a:latin typeface="Arial"/>
              </a:rPr>
              <a:t>LW    F2,  D1(Rx)                               F2</a:t>
            </a:r>
            <a:r>
              <a:rPr lang="zh-CN" altLang="en-US" dirty="0" smtClean="0">
                <a:latin typeface="Arial"/>
              </a:rPr>
              <a:t>的</a:t>
            </a:r>
            <a:r>
              <a:rPr lang="en-US" altLang="zh-CN" dirty="0" smtClean="0">
                <a:latin typeface="Arial"/>
              </a:rPr>
              <a:t>S</a:t>
            </a:r>
            <a:r>
              <a:rPr lang="zh-CN" altLang="en-US" dirty="0" smtClean="0">
                <a:latin typeface="Arial"/>
              </a:rPr>
              <a:t>会变成</a:t>
            </a:r>
            <a:r>
              <a:rPr lang="en-US" altLang="zh-CN" dirty="0" smtClean="0">
                <a:latin typeface="Arial"/>
              </a:rPr>
              <a:t>LoadB1</a:t>
            </a:r>
          </a:p>
          <a:p>
            <a:r>
              <a:rPr lang="en-US" altLang="zh-CN" dirty="0" smtClean="0">
                <a:latin typeface="Arial"/>
              </a:rPr>
              <a:t>MUL  F4</a:t>
            </a:r>
            <a:r>
              <a:rPr lang="zh-CN" altLang="en-US" dirty="0" smtClean="0">
                <a:latin typeface="Arial"/>
              </a:rPr>
              <a:t>，</a:t>
            </a:r>
            <a:r>
              <a:rPr lang="en-US" altLang="zh-CN" dirty="0" smtClean="0">
                <a:latin typeface="Arial"/>
              </a:rPr>
              <a:t>F2</a:t>
            </a:r>
            <a:r>
              <a:rPr lang="zh-CN" altLang="en-US" dirty="0" smtClean="0">
                <a:latin typeface="Arial"/>
              </a:rPr>
              <a:t>，。。  </a:t>
            </a:r>
            <a:endParaRPr lang="en-US" altLang="zh-CN" dirty="0" smtClean="0"/>
          </a:p>
          <a:p>
            <a:r>
              <a:rPr lang="en-US" altLang="zh-CN" dirty="0" smtClean="0">
                <a:latin typeface="Arial"/>
              </a:rPr>
              <a:t>LW     F2</a:t>
            </a:r>
            <a:r>
              <a:rPr lang="zh-CN" altLang="en-US" dirty="0" smtClean="0">
                <a:latin typeface="Arial"/>
              </a:rPr>
              <a:t>， </a:t>
            </a:r>
            <a:r>
              <a:rPr lang="en-US" altLang="zh-CN" dirty="0" smtClean="0">
                <a:latin typeface="Arial"/>
              </a:rPr>
              <a:t>D2(Ry)           issue</a:t>
            </a:r>
            <a:r>
              <a:rPr lang="zh-CN" altLang="en-US" dirty="0" smtClean="0">
                <a:latin typeface="Arial"/>
              </a:rPr>
              <a:t>时，  </a:t>
            </a:r>
            <a:r>
              <a:rPr lang="en-US" altLang="zh-CN" dirty="0" smtClean="0">
                <a:latin typeface="Arial"/>
              </a:rPr>
              <a:t>F2</a:t>
            </a:r>
            <a:r>
              <a:rPr lang="zh-CN" altLang="en-US" dirty="0" smtClean="0">
                <a:latin typeface="Arial"/>
              </a:rPr>
              <a:t>的</a:t>
            </a:r>
            <a:r>
              <a:rPr lang="en-US" altLang="zh-CN" dirty="0" smtClean="0">
                <a:latin typeface="Arial"/>
              </a:rPr>
              <a:t>S</a:t>
            </a:r>
            <a:r>
              <a:rPr lang="zh-CN" altLang="en-US" dirty="0" smtClean="0">
                <a:latin typeface="Arial"/>
              </a:rPr>
              <a:t>会变成</a:t>
            </a:r>
            <a:r>
              <a:rPr lang="en-US" altLang="zh-CN" dirty="0" smtClean="0">
                <a:latin typeface="Arial"/>
              </a:rPr>
              <a:t>LoadB2</a:t>
            </a:r>
          </a:p>
          <a:p>
            <a:endParaRPr lang="zh-CN" altLang="en-US" dirty="0"/>
          </a:p>
        </p:txBody>
      </p:sp>
    </p:spTree>
    <p:extLst>
      <p:ext uri="{BB962C8B-B14F-4D97-AF65-F5344CB8AC3E}">
        <p14:creationId xmlns:p14="http://schemas.microsoft.com/office/powerpoint/2010/main" val="2932416302"/>
      </p:ext>
    </p:extLst>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mtClean="0">
                <a:solidFill>
                  <a:srgbClr val="FF0000"/>
                </a:solidFill>
                <a:latin typeface="Arial"/>
              </a:rPr>
              <a:t>Why software pipeling ?</a:t>
            </a:r>
            <a:endParaRPr lang="zh-CN" altLang="en-US" smtClean="0">
              <a:solidFill>
                <a:srgbClr val="FF0000"/>
              </a:solidFill>
            </a:endParaRPr>
          </a:p>
        </p:txBody>
      </p:sp>
      <p:sp>
        <p:nvSpPr>
          <p:cNvPr id="17411" name="内容占位符 2"/>
          <p:cNvSpPr>
            <a:spLocks noGrp="1"/>
          </p:cNvSpPr>
          <p:nvPr>
            <p:ph idx="1"/>
          </p:nvPr>
        </p:nvSpPr>
        <p:spPr>
          <a:xfrm>
            <a:off x="1524000" y="1916113"/>
            <a:ext cx="3995738" cy="2305050"/>
          </a:xfrm>
        </p:spPr>
        <p:txBody>
          <a:bodyPr/>
          <a:lstStyle/>
          <a:p>
            <a:pPr marL="514350" indent="-514350" eaLnBrk="1" hangingPunct="1">
              <a:spcBef>
                <a:spcPct val="0"/>
              </a:spcBef>
              <a:buNone/>
              <a:tabLst>
                <a:tab pos="1257300" algn="l"/>
              </a:tabLst>
            </a:pPr>
            <a:r>
              <a:rPr lang="en-US" altLang="zh-CN" sz="2800" dirty="0">
                <a:solidFill>
                  <a:srgbClr val="0070C0"/>
                </a:solidFill>
                <a:latin typeface="Arial" panose="030F0702030302020204" pitchFamily="66" charset="0"/>
              </a:rPr>
              <a:t>1	LD	     F0,  0(R1)</a:t>
            </a:r>
          </a:p>
          <a:p>
            <a:pPr marL="514350" indent="-514350" eaLnBrk="1" hangingPunct="1">
              <a:spcBef>
                <a:spcPct val="0"/>
              </a:spcBef>
              <a:buNone/>
              <a:tabLst>
                <a:tab pos="1257300" algn="l"/>
              </a:tabLst>
            </a:pPr>
            <a:r>
              <a:rPr lang="en-US" altLang="zh-CN" sz="2800" dirty="0">
                <a:solidFill>
                  <a:srgbClr val="0070C0"/>
                </a:solidFill>
                <a:latin typeface="Arial" panose="030F0702030302020204" pitchFamily="66" charset="0"/>
              </a:rPr>
              <a:t>2	ADDD	F4, F0, F2</a:t>
            </a:r>
          </a:p>
          <a:p>
            <a:pPr marL="514350" indent="-514350" eaLnBrk="1" hangingPunct="1">
              <a:spcBef>
                <a:spcPct val="0"/>
              </a:spcBef>
              <a:buNone/>
              <a:tabLst>
                <a:tab pos="1257300" algn="l"/>
              </a:tabLst>
            </a:pPr>
            <a:r>
              <a:rPr lang="en-US" altLang="zh-CN" sz="2800" dirty="0">
                <a:solidFill>
                  <a:srgbClr val="0070C0"/>
                </a:solidFill>
                <a:latin typeface="Arial" panose="030F0702030302020204" pitchFamily="66" charset="0"/>
              </a:rPr>
              <a:t>3	SD	     0(R1), F4</a:t>
            </a:r>
          </a:p>
          <a:p>
            <a:pPr marL="514350" indent="-514350" eaLnBrk="1" hangingPunct="1">
              <a:spcBef>
                <a:spcPct val="0"/>
              </a:spcBef>
              <a:buNone/>
              <a:tabLst>
                <a:tab pos="1257300" algn="l"/>
              </a:tabLst>
            </a:pPr>
            <a:r>
              <a:rPr lang="en-US" altLang="zh-CN" sz="2800" dirty="0">
                <a:solidFill>
                  <a:srgbClr val="0070C0"/>
                </a:solidFill>
                <a:latin typeface="Arial" panose="030F0702030302020204" pitchFamily="66" charset="0"/>
              </a:rPr>
              <a:t>4	SUBI	R1, R1, #4</a:t>
            </a:r>
          </a:p>
          <a:p>
            <a:pPr marL="514350" indent="-514350" eaLnBrk="1" hangingPunct="1">
              <a:spcBef>
                <a:spcPct val="0"/>
              </a:spcBef>
              <a:buNone/>
              <a:tabLst>
                <a:tab pos="1257300" algn="l"/>
              </a:tabLst>
            </a:pPr>
            <a:r>
              <a:rPr lang="en-US" altLang="zh-CN" sz="2800" dirty="0">
                <a:solidFill>
                  <a:srgbClr val="0070C0"/>
                </a:solidFill>
                <a:latin typeface="Arial" panose="030F0702030302020204" pitchFamily="66" charset="0"/>
              </a:rPr>
              <a:t>5	BNEZ	R1, LOOP</a:t>
            </a:r>
          </a:p>
        </p:txBody>
      </p:sp>
      <p:sp>
        <p:nvSpPr>
          <p:cNvPr id="5" name="内容占位符 2"/>
          <p:cNvSpPr txBox="1">
            <a:spLocks/>
          </p:cNvSpPr>
          <p:nvPr/>
        </p:nvSpPr>
        <p:spPr bwMode="auto">
          <a:xfrm>
            <a:off x="6311901" y="1708150"/>
            <a:ext cx="4176713" cy="452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36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3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0070C0"/>
                </a:solidFill>
                <a:latin typeface="Arial" panose="030F0702030302020204" pitchFamily="66" charset="0"/>
              </a:rPr>
              <a:t>1   LD	     F0, 0(R1)</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FF0000"/>
                </a:solidFill>
                <a:latin typeface="Arial" panose="030F0702030302020204" pitchFamily="66" charset="0"/>
              </a:rPr>
              <a:t>2   stall</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0070C0"/>
                </a:solidFill>
                <a:latin typeface="Arial" panose="030F0702030302020204" pitchFamily="66" charset="0"/>
              </a:rPr>
              <a:t>3  ADDD	F4, F0, F2</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FF0000"/>
                </a:solidFill>
                <a:latin typeface="Arial" panose="030F0702030302020204" pitchFamily="66" charset="0"/>
              </a:rPr>
              <a:t>4  stall</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FF0000"/>
                </a:solidFill>
                <a:latin typeface="Arial" panose="030F0702030302020204" pitchFamily="66" charset="0"/>
              </a:rPr>
              <a:t>5  stall</a:t>
            </a:r>
          </a:p>
          <a:p>
            <a:pPr marL="514350" indent="-51435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0070C0"/>
                </a:solidFill>
                <a:latin typeface="Arial" panose="030F0702030302020204" pitchFamily="66" charset="0"/>
              </a:rPr>
              <a:t>6	SD	     0(R1), F4</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0070C0"/>
                </a:solidFill>
                <a:latin typeface="Arial" panose="030F0702030302020204" pitchFamily="66" charset="0"/>
              </a:rPr>
              <a:t>7  SUBI	R1, R1, #4</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FF0000"/>
                </a:solidFill>
                <a:latin typeface="Arial" panose="030F0702030302020204" pitchFamily="66" charset="0"/>
              </a:rPr>
              <a:t>8  stall</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0070C0"/>
                </a:solidFill>
                <a:latin typeface="Arial" panose="030F0702030302020204" pitchFamily="66" charset="0"/>
              </a:rPr>
              <a:t>9  BNEZ	R1, LOOP</a:t>
            </a:r>
          </a:p>
          <a:p>
            <a:pPr marL="0" indent="0" eaLnBrk="1" hangingPunct="1">
              <a:spcBef>
                <a:spcPct val="0"/>
              </a:spcBef>
              <a:buClr>
                <a:srgbClr val="9F9FBF"/>
              </a:buClr>
              <a:buFont typeface="Wingdings" panose="05000000000000000000" pitchFamily="2" charset="2"/>
              <a:buNone/>
              <a:tabLst>
                <a:tab pos="1257300" algn="l"/>
              </a:tabLst>
              <a:defRPr/>
            </a:pPr>
            <a:r>
              <a:rPr lang="en-US" altLang="zh-CN" sz="2800" kern="0" dirty="0">
                <a:solidFill>
                  <a:srgbClr val="0070C0"/>
                </a:solidFill>
                <a:latin typeface="Arial" panose="030F0702030302020204" pitchFamily="66" charset="0"/>
              </a:rPr>
              <a:t>10 </a:t>
            </a:r>
            <a:r>
              <a:rPr lang="en-US" altLang="zh-CN" sz="2800" kern="0" dirty="0">
                <a:solidFill>
                  <a:srgbClr val="FF0000"/>
                </a:solidFill>
                <a:latin typeface="Arial" panose="030F0702030302020204" pitchFamily="66" charset="0"/>
              </a:rPr>
              <a:t>stall</a:t>
            </a:r>
          </a:p>
        </p:txBody>
      </p:sp>
      <p:cxnSp>
        <p:nvCxnSpPr>
          <p:cNvPr id="17414" name="直接箭头连接符 6"/>
          <p:cNvCxnSpPr>
            <a:cxnSpLocks noChangeShapeType="1"/>
          </p:cNvCxnSpPr>
          <p:nvPr/>
        </p:nvCxnSpPr>
        <p:spPr bwMode="auto">
          <a:xfrm>
            <a:off x="8616950" y="2133601"/>
            <a:ext cx="503238" cy="525463"/>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cxnSp>
        <p:nvCxnSpPr>
          <p:cNvPr id="17415" name="直接箭头连接符 8"/>
          <p:cNvCxnSpPr>
            <a:cxnSpLocks noChangeShapeType="1"/>
          </p:cNvCxnSpPr>
          <p:nvPr/>
        </p:nvCxnSpPr>
        <p:spPr bwMode="auto">
          <a:xfrm>
            <a:off x="8401050" y="2924175"/>
            <a:ext cx="863600" cy="1009650"/>
          </a:xfrm>
          <a:prstGeom prst="straightConnector1">
            <a:avLst/>
          </a:prstGeom>
          <a:noFill/>
          <a:ln w="38100" algn="ctr">
            <a:solidFill>
              <a:srgbClr val="FF0000"/>
            </a:solidFill>
            <a:round/>
            <a:headEnd/>
            <a:tailEnd type="triangle" w="med" len="med"/>
          </a:ln>
          <a:extLst>
            <a:ext uri="{909E8E84-426E-40DD-AFC4-6F175D3DCCD1}">
              <a14:hiddenFill xmlns:a14="http://schemas.microsoft.com/office/drawing/2010/main">
                <a:noFill/>
              </a14:hiddenFill>
            </a:ext>
          </a:extLst>
        </p:spPr>
      </p:cxnSp>
      <p:sp>
        <p:nvSpPr>
          <p:cNvPr id="17416" name="文本框 12"/>
          <p:cNvSpPr txBox="1">
            <a:spLocks noChangeArrowheads="1"/>
          </p:cNvSpPr>
          <p:nvPr/>
        </p:nvSpPr>
        <p:spPr bwMode="auto">
          <a:xfrm>
            <a:off x="1555311" y="5156201"/>
            <a:ext cx="4556126"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1pPr>
            <a:lvl2pPr marL="742950" indent="-28575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2pPr>
            <a:lvl3pPr marL="1143000" indent="-22860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3pPr>
            <a:lvl4pPr marL="1600200" indent="-22860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4pPr>
            <a:lvl5pPr marL="2057400" indent="-228600">
              <a:spcBef>
                <a:spcPct val="20000"/>
              </a:spcBef>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defRPr kumimoji="1" sz="2000" b="1">
                <a:solidFill>
                  <a:srgbClr val="FF3300"/>
                </a:solidFill>
                <a:latin typeface="Arial" panose="020B0604020202020204" pitchFamily="34" charset="0"/>
                <a:ea typeface="宋体" panose="02010600030101010101" pitchFamily="2" charset="-122"/>
              </a:defRPr>
            </a:lvl9pPr>
          </a:lstStyle>
          <a:p>
            <a:pPr fontAlgn="base">
              <a:spcAft>
                <a:spcPct val="0"/>
              </a:spcAft>
              <a:buClr>
                <a:srgbClr val="E1F4FF"/>
              </a:buClr>
            </a:pPr>
            <a:r>
              <a:rPr lang="en-US" altLang="zh-CN" sz="3200" dirty="0">
                <a:latin typeface="Arial"/>
              </a:rPr>
              <a:t>Loop Parallelism lost !</a:t>
            </a:r>
            <a:endParaRPr lang="zh-CN" altLang="en-US" sz="3200" dirty="0"/>
          </a:p>
        </p:txBody>
      </p:sp>
    </p:spTree>
    <p:extLst>
      <p:ext uri="{BB962C8B-B14F-4D97-AF65-F5344CB8AC3E}">
        <p14:creationId xmlns:p14="http://schemas.microsoft.com/office/powerpoint/2010/main" val="1034517711"/>
      </p:ext>
    </p:extLst>
  </p:cSld>
  <p:clrMapOvr>
    <a:masterClrMapping/>
  </p:clrMapOvr>
  <p:transition spd="slow">
    <p:pull dir="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895600" y="152400"/>
            <a:ext cx="7162800" cy="990600"/>
          </a:xfrm>
          <a:noFill/>
        </p:spPr>
        <p:txBody>
          <a:bodyPr vert="horz" wrap="square" lIns="90488" tIns="44450" rIns="90488" bIns="44450" numCol="1" anchor="ctr" anchorCtr="0" compatLnSpc="1">
            <a:prstTxWarp prst="textNoShape">
              <a:avLst/>
            </a:prstTxWarp>
          </a:bodyPr>
          <a:lstStyle/>
          <a:p>
            <a:pPr eaLnBrk="1" hangingPunct="1"/>
            <a:r>
              <a:rPr lang="en-US" altLang="zh-CN" smtClean="0">
                <a:solidFill>
                  <a:srgbClr val="FF0000"/>
                </a:solidFill>
                <a:latin typeface="Arial"/>
              </a:rPr>
              <a:t>Software Pipelining</a:t>
            </a:r>
          </a:p>
        </p:txBody>
      </p:sp>
      <p:sp>
        <p:nvSpPr>
          <p:cNvPr id="3075" name="Rectangle 3"/>
          <p:cNvSpPr>
            <a:spLocks noGrp="1" noChangeArrowheads="1"/>
          </p:cNvSpPr>
          <p:nvPr>
            <p:ph idx="1"/>
          </p:nvPr>
        </p:nvSpPr>
        <p:spPr>
          <a:xfrm>
            <a:off x="1695450" y="1447800"/>
            <a:ext cx="8743950" cy="4362450"/>
          </a:xfrm>
        </p:spPr>
        <p:txBody>
          <a:bodyPr lIns="90488" tIns="44450" rIns="90488" bIns="44450"/>
          <a:lstStyle/>
          <a:p>
            <a:pPr eaLnBrk="1" hangingPunct="1"/>
            <a:r>
              <a:rPr lang="en-US" altLang="zh-CN" sz="2400">
                <a:latin typeface="Arial" panose="030F0702030302020204" pitchFamily="66" charset="0"/>
              </a:rPr>
              <a:t>Observation: if iterations from loops are independent, then can get more ILP by taking instructions from </a:t>
            </a:r>
            <a:r>
              <a:rPr lang="en-US" altLang="zh-CN" sz="2400" u="sng">
                <a:solidFill>
                  <a:srgbClr val="FF0000"/>
                </a:solidFill>
                <a:latin typeface="Arial" panose="030F0702030302020204" pitchFamily="66" charset="0"/>
              </a:rPr>
              <a:t>different</a:t>
            </a:r>
            <a:r>
              <a:rPr lang="en-US" altLang="zh-CN" sz="2400">
                <a:latin typeface="Arial" panose="030F0702030302020204" pitchFamily="66" charset="0"/>
              </a:rPr>
              <a:t> iterations</a:t>
            </a:r>
          </a:p>
          <a:p>
            <a:pPr eaLnBrk="1" hangingPunct="1"/>
            <a:r>
              <a:rPr lang="en-US" altLang="zh-CN" sz="2400">
                <a:solidFill>
                  <a:srgbClr val="FF0000"/>
                </a:solidFill>
                <a:latin typeface="Arial" panose="030F0702030302020204" pitchFamily="66" charset="0"/>
              </a:rPr>
              <a:t>Software pipelining</a:t>
            </a:r>
            <a:r>
              <a:rPr lang="en-US" altLang="zh-CN" sz="2400">
                <a:latin typeface="Arial" panose="030F0702030302020204" pitchFamily="66" charset="0"/>
              </a:rPr>
              <a:t>: </a:t>
            </a:r>
            <a:r>
              <a:rPr lang="en-US" altLang="zh-CN" sz="2400">
                <a:solidFill>
                  <a:srgbClr val="0000FF"/>
                </a:solidFill>
                <a:latin typeface="Arial" panose="030F0702030302020204" pitchFamily="66" charset="0"/>
              </a:rPr>
              <a:t>reorganizes</a:t>
            </a:r>
            <a:r>
              <a:rPr lang="en-US" altLang="zh-CN" sz="2400">
                <a:latin typeface="Arial" panose="030F0702030302020204" pitchFamily="66" charset="0"/>
              </a:rPr>
              <a:t> loops so that each iteration is made from instructions chosen from different iterations of the original loop (­ Tomasulo in SW)</a:t>
            </a:r>
          </a:p>
        </p:txBody>
      </p:sp>
      <p:pic>
        <p:nvPicPr>
          <p:cNvPr id="18436" name="Picture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733800"/>
            <a:ext cx="6858000" cy="2705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57492923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075">
                                            <p:txEl>
                                              <p:pRg st="0" end="0"/>
                                            </p:txEl>
                                          </p:spTgt>
                                        </p:tgtEl>
                                        <p:attrNameLst>
                                          <p:attrName>style.visibility</p:attrName>
                                        </p:attrNameLst>
                                      </p:cBhvr>
                                      <p:to>
                                        <p:strVal val="visible"/>
                                      </p:to>
                                    </p:set>
                                    <p:anim calcmode="lin" valueType="num">
                                      <p:cBhvr additive="base">
                                        <p:cTn id="7" dur="500" fill="hold"/>
                                        <p:tgtEl>
                                          <p:spTgt spid="30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07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075">
                                            <p:txEl>
                                              <p:pRg st="1" end="1"/>
                                            </p:txEl>
                                          </p:spTgt>
                                        </p:tgtEl>
                                        <p:attrNameLst>
                                          <p:attrName>style.visibility</p:attrName>
                                        </p:attrNameLst>
                                      </p:cBhvr>
                                      <p:to>
                                        <p:strVal val="visible"/>
                                      </p:to>
                                    </p:set>
                                    <p:anim calcmode="lin" valueType="num">
                                      <p:cBhvr additive="base">
                                        <p:cTn id="13" dur="500" fill="hold"/>
                                        <p:tgtEl>
                                          <p:spTgt spid="307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075">
                                            <p:txEl>
                                              <p:pRg st="1" end="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495600" y="0"/>
            <a:ext cx="7718375" cy="685800"/>
          </a:xfrm>
          <a:noFill/>
        </p:spPr>
        <p:txBody>
          <a:bodyPr vert="horz" wrap="square" lIns="90488" tIns="44450" rIns="90488" bIns="44450" numCol="1" anchor="ctr" anchorCtr="0" compatLnSpc="1">
            <a:prstTxWarp prst="textNoShape">
              <a:avLst/>
            </a:prstTxWarp>
          </a:bodyPr>
          <a:lstStyle/>
          <a:p>
            <a:pPr eaLnBrk="1" hangingPunct="1"/>
            <a:r>
              <a:rPr lang="en-US" altLang="zh-CN" dirty="0" smtClean="0">
                <a:latin typeface="Arial"/>
              </a:rPr>
              <a:t>  </a:t>
            </a:r>
            <a:r>
              <a:rPr lang="en-US" altLang="zh-CN" dirty="0" smtClean="0">
                <a:solidFill>
                  <a:srgbClr val="FF0000"/>
                </a:solidFill>
                <a:latin typeface="Arial"/>
              </a:rPr>
              <a:t>Software Pipelining Example</a:t>
            </a:r>
          </a:p>
        </p:txBody>
      </p:sp>
      <p:sp>
        <p:nvSpPr>
          <p:cNvPr id="19459" name="Rectangle 3"/>
          <p:cNvSpPr>
            <a:spLocks noGrp="1" noChangeArrowheads="1"/>
          </p:cNvSpPr>
          <p:nvPr>
            <p:ph idx="1"/>
          </p:nvPr>
        </p:nvSpPr>
        <p:spPr>
          <a:xfrm>
            <a:off x="1828800" y="981075"/>
            <a:ext cx="3340100" cy="3276600"/>
          </a:xfrm>
        </p:spPr>
        <p:txBody>
          <a:bodyPr lIns="90488" tIns="44450" rIns="90488" bIns="44450"/>
          <a:lstStyle/>
          <a:p>
            <a:pPr marL="514350" indent="-514350" eaLnBrk="1" hangingPunct="1">
              <a:lnSpc>
                <a:spcPct val="90000"/>
              </a:lnSpc>
              <a:buNone/>
              <a:tabLst>
                <a:tab pos="1257300" algn="l"/>
              </a:tabLst>
            </a:pPr>
            <a:r>
              <a:rPr lang="en-US" altLang="zh-CN" sz="1800" dirty="0">
                <a:latin typeface="Arial" panose="030F0702030302020204" pitchFamily="66" charset="0"/>
              </a:rPr>
              <a:t>Before: Unrolled 3 times</a:t>
            </a:r>
          </a:p>
          <a:p>
            <a:pPr marL="514350" indent="-514350" eaLnBrk="1" hangingPunct="1">
              <a:spcBef>
                <a:spcPct val="0"/>
              </a:spcBef>
              <a:buNone/>
              <a:tabLst>
                <a:tab pos="1257300" algn="l"/>
              </a:tabLst>
            </a:pPr>
            <a:r>
              <a:rPr lang="en-US" altLang="zh-CN" sz="1800" dirty="0">
                <a:solidFill>
                  <a:schemeClr val="accent1"/>
                </a:solidFill>
                <a:latin typeface="Arial" panose="030F0702030302020204" pitchFamily="66" charset="0"/>
              </a:rPr>
              <a:t> </a:t>
            </a:r>
            <a:r>
              <a:rPr lang="en-US" altLang="zh-CN" sz="1800" dirty="0">
                <a:solidFill>
                  <a:srgbClr val="FFC000"/>
                </a:solidFill>
                <a:latin typeface="Arial" panose="030F0702030302020204" pitchFamily="66" charset="0"/>
              </a:rPr>
              <a:t>1 	LD	F0,0(R1)</a:t>
            </a:r>
          </a:p>
          <a:p>
            <a:pPr marL="514350" indent="-514350" eaLnBrk="1" hangingPunct="1">
              <a:spcBef>
                <a:spcPct val="0"/>
              </a:spcBef>
              <a:buNone/>
              <a:tabLst>
                <a:tab pos="1257300" algn="l"/>
              </a:tabLst>
            </a:pPr>
            <a:r>
              <a:rPr lang="en-US" altLang="zh-CN" sz="1800" dirty="0">
                <a:solidFill>
                  <a:srgbClr val="FFC000"/>
                </a:solidFill>
                <a:latin typeface="Arial" panose="030F0702030302020204" pitchFamily="66" charset="0"/>
              </a:rPr>
              <a:t> 2	ADDD	F4,F0,F2</a:t>
            </a:r>
          </a:p>
          <a:p>
            <a:pPr marL="514350" indent="-514350" eaLnBrk="1" hangingPunct="1">
              <a:spcBef>
                <a:spcPct val="0"/>
              </a:spcBef>
              <a:buNone/>
              <a:tabLst>
                <a:tab pos="1257300" algn="l"/>
              </a:tabLst>
            </a:pPr>
            <a:r>
              <a:rPr lang="en-US" altLang="zh-CN" sz="1800" dirty="0">
                <a:solidFill>
                  <a:srgbClr val="FFC000"/>
                </a:solidFill>
                <a:latin typeface="Arial" panose="030F0702030302020204" pitchFamily="66" charset="0"/>
              </a:rPr>
              <a:t> 3	SD	0(R1),F4</a:t>
            </a:r>
            <a:r>
              <a:rPr lang="en-US" altLang="zh-CN" sz="1800" dirty="0">
                <a:latin typeface="Arial" panose="030F0702030302020204" pitchFamily="66" charset="0"/>
              </a:rPr>
              <a:t> 	</a:t>
            </a:r>
          </a:p>
          <a:p>
            <a:pPr marL="514350" indent="-514350" eaLnBrk="1" hangingPunct="1">
              <a:spcBef>
                <a:spcPct val="0"/>
              </a:spcBef>
              <a:buNone/>
              <a:tabLst>
                <a:tab pos="1257300" algn="l"/>
              </a:tabLst>
            </a:pPr>
            <a:r>
              <a:rPr lang="en-US" altLang="zh-CN" sz="1800" dirty="0">
                <a:solidFill>
                  <a:schemeClr val="hlink"/>
                </a:solidFill>
                <a:latin typeface="Arial" panose="030F0702030302020204" pitchFamily="66" charset="0"/>
              </a:rPr>
              <a:t> </a:t>
            </a:r>
            <a:r>
              <a:rPr lang="en-US" altLang="zh-CN" sz="1800" dirty="0">
                <a:solidFill>
                  <a:srgbClr val="FF0000"/>
                </a:solidFill>
                <a:latin typeface="Arial" panose="030F0702030302020204" pitchFamily="66" charset="0"/>
              </a:rPr>
              <a:t>4	LD	F6,-8(R1)</a:t>
            </a:r>
          </a:p>
          <a:p>
            <a:pPr marL="514350" indent="-514350" eaLnBrk="1" hangingPunct="1">
              <a:spcBef>
                <a:spcPct val="0"/>
              </a:spcBef>
              <a:buNone/>
              <a:tabLst>
                <a:tab pos="1257300" algn="l"/>
              </a:tabLst>
            </a:pPr>
            <a:r>
              <a:rPr lang="en-US" altLang="zh-CN" sz="1800" dirty="0">
                <a:solidFill>
                  <a:srgbClr val="FF0000"/>
                </a:solidFill>
                <a:latin typeface="Arial" panose="030F0702030302020204" pitchFamily="66" charset="0"/>
              </a:rPr>
              <a:t> 5	ADDD	F8,F6,F2</a:t>
            </a:r>
          </a:p>
          <a:p>
            <a:pPr marL="514350" indent="-514350" eaLnBrk="1" hangingPunct="1">
              <a:spcBef>
                <a:spcPct val="0"/>
              </a:spcBef>
              <a:buNone/>
              <a:tabLst>
                <a:tab pos="1257300" algn="l"/>
              </a:tabLst>
            </a:pPr>
            <a:r>
              <a:rPr lang="en-US" altLang="zh-CN" sz="1800" dirty="0">
                <a:solidFill>
                  <a:srgbClr val="FF0000"/>
                </a:solidFill>
                <a:latin typeface="Arial" panose="030F0702030302020204" pitchFamily="66" charset="0"/>
              </a:rPr>
              <a:t> 6	SD	-8(R1),F8</a:t>
            </a:r>
            <a:r>
              <a:rPr lang="en-US" altLang="zh-CN" sz="1800" dirty="0">
                <a:latin typeface="Arial" panose="030F0702030302020204" pitchFamily="66" charset="0"/>
              </a:rPr>
              <a:t> 	</a:t>
            </a:r>
          </a:p>
          <a:p>
            <a:pPr marL="514350" indent="-514350" eaLnBrk="1" hangingPunct="1">
              <a:spcBef>
                <a:spcPct val="0"/>
              </a:spcBef>
              <a:buNone/>
              <a:tabLst>
                <a:tab pos="1257300" algn="l"/>
              </a:tabLst>
            </a:pPr>
            <a:r>
              <a:rPr lang="en-US" altLang="zh-CN" sz="1800" dirty="0">
                <a:solidFill>
                  <a:schemeClr val="accent2"/>
                </a:solidFill>
                <a:latin typeface="Arial" panose="030F0702030302020204" pitchFamily="66" charset="0"/>
              </a:rPr>
              <a:t> </a:t>
            </a:r>
            <a:r>
              <a:rPr lang="en-US" altLang="zh-CN" sz="1800" dirty="0">
                <a:solidFill>
                  <a:schemeClr val="accent1">
                    <a:lumMod val="50000"/>
                  </a:schemeClr>
                </a:solidFill>
                <a:latin typeface="Arial" panose="030F0702030302020204" pitchFamily="66" charset="0"/>
              </a:rPr>
              <a:t>7	LD	F10,-16(R1)</a:t>
            </a:r>
          </a:p>
          <a:p>
            <a:pPr marL="514350" indent="-514350" eaLnBrk="1" hangingPunct="1">
              <a:spcBef>
                <a:spcPct val="0"/>
              </a:spcBef>
              <a:buNone/>
              <a:tabLst>
                <a:tab pos="1257300" algn="l"/>
              </a:tabLst>
            </a:pPr>
            <a:r>
              <a:rPr lang="en-US" altLang="zh-CN" sz="1800" dirty="0">
                <a:solidFill>
                  <a:schemeClr val="accent1">
                    <a:lumMod val="50000"/>
                  </a:schemeClr>
                </a:solidFill>
                <a:latin typeface="Arial" panose="030F0702030302020204" pitchFamily="66" charset="0"/>
              </a:rPr>
              <a:t> 8	ADDD	F12,F10,F2</a:t>
            </a:r>
          </a:p>
          <a:p>
            <a:pPr marL="514350" indent="-514350" eaLnBrk="1" hangingPunct="1">
              <a:spcBef>
                <a:spcPct val="0"/>
              </a:spcBef>
              <a:buNone/>
              <a:tabLst>
                <a:tab pos="1257300" algn="l"/>
              </a:tabLst>
            </a:pPr>
            <a:r>
              <a:rPr lang="en-US" altLang="zh-CN" sz="1800" dirty="0">
                <a:solidFill>
                  <a:schemeClr val="accent1">
                    <a:lumMod val="50000"/>
                  </a:schemeClr>
                </a:solidFill>
                <a:latin typeface="Arial" panose="030F0702030302020204" pitchFamily="66" charset="0"/>
              </a:rPr>
              <a:t> 9	SD	-16(R1),F12</a:t>
            </a:r>
          </a:p>
          <a:p>
            <a:pPr marL="514350" indent="-514350" eaLnBrk="1" hangingPunct="1">
              <a:spcBef>
                <a:spcPct val="0"/>
              </a:spcBef>
              <a:buNone/>
              <a:tabLst>
                <a:tab pos="1257300" algn="l"/>
              </a:tabLst>
            </a:pPr>
            <a:r>
              <a:rPr lang="en-US" altLang="zh-CN" sz="1800" dirty="0">
                <a:latin typeface="Arial" panose="030F0702030302020204" pitchFamily="66" charset="0"/>
              </a:rPr>
              <a:t> 10	SUBI	R1,R1,</a:t>
            </a:r>
            <a:r>
              <a:rPr lang="en-US" altLang="zh-CN" sz="1800" dirty="0">
                <a:solidFill>
                  <a:schemeClr val="tx2"/>
                </a:solidFill>
                <a:latin typeface="Arial" panose="030F0702030302020204" pitchFamily="66" charset="0"/>
              </a:rPr>
              <a:t>#24</a:t>
            </a:r>
            <a:endParaRPr lang="en-US" altLang="zh-CN" sz="1800" dirty="0">
              <a:latin typeface="Comic Sans MS" panose="030F0702030302020204" pitchFamily="66" charset="0"/>
            </a:endParaRPr>
          </a:p>
          <a:p>
            <a:pPr marL="514350" indent="-514350" eaLnBrk="1" hangingPunct="1">
              <a:spcBef>
                <a:spcPct val="0"/>
              </a:spcBef>
              <a:buNone/>
              <a:tabLst>
                <a:tab pos="1257300" algn="l"/>
              </a:tabLst>
            </a:pPr>
            <a:r>
              <a:rPr lang="en-US" altLang="zh-CN" sz="1800" dirty="0">
                <a:latin typeface="Arial" panose="030F0702030302020204" pitchFamily="66" charset="0"/>
              </a:rPr>
              <a:t> 11	BNEZ	R1,LOOP</a:t>
            </a:r>
          </a:p>
        </p:txBody>
      </p:sp>
      <p:sp>
        <p:nvSpPr>
          <p:cNvPr id="19460" name="Rectangle 4"/>
          <p:cNvSpPr>
            <a:spLocks noChangeArrowheads="1"/>
          </p:cNvSpPr>
          <p:nvPr/>
        </p:nvSpPr>
        <p:spPr bwMode="auto">
          <a:xfrm>
            <a:off x="5575300" y="981076"/>
            <a:ext cx="5092700" cy="175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lstStyle>
            <a:lvl1pPr marL="514350" indent="-514350">
              <a:spcBef>
                <a:spcPct val="20000"/>
              </a:spcBef>
              <a:buClr>
                <a:schemeClr val="folHlink"/>
              </a:buClr>
              <a:buSzPct val="60000"/>
              <a:buFont typeface="Wingdings" panose="05000000000000000000" pitchFamily="2" charset="2"/>
              <a:buChar char="n"/>
              <a:tabLst>
                <a:tab pos="1257300" algn="l"/>
                <a:tab pos="2800350" algn="l"/>
              </a:tabLst>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tabLst>
                <a:tab pos="1257300" algn="l"/>
                <a:tab pos="2800350" algn="l"/>
              </a:tabLst>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tabLst>
                <a:tab pos="1257300" algn="l"/>
                <a:tab pos="2800350" algn="l"/>
              </a:tabLst>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tabLst>
                <a:tab pos="1257300" algn="l"/>
                <a:tab pos="2800350" algn="l"/>
              </a:tabLst>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tabLst>
                <a:tab pos="1257300" algn="l"/>
                <a:tab pos="2800350" algn="l"/>
              </a:tabLst>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tabLst>
                <a:tab pos="1257300" algn="l"/>
                <a:tab pos="2800350" algn="l"/>
              </a:tabLst>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tabLst>
                <a:tab pos="1257300" algn="l"/>
                <a:tab pos="2800350" algn="l"/>
              </a:tabLst>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tabLst>
                <a:tab pos="1257300" algn="l"/>
                <a:tab pos="2800350" algn="l"/>
              </a:tabLst>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tabLst>
                <a:tab pos="1257300" algn="l"/>
                <a:tab pos="2800350" algn="l"/>
              </a:tabLst>
              <a:defRPr sz="2000">
                <a:solidFill>
                  <a:schemeClr val="tx1"/>
                </a:solidFill>
                <a:latin typeface="Tahoma" panose="020B0604030504040204" pitchFamily="34" charset="0"/>
                <a:ea typeface="宋体" panose="02010600030101010101" pitchFamily="2" charset="-122"/>
              </a:defRPr>
            </a:lvl9pPr>
          </a:lstStyle>
          <a:p>
            <a:pPr eaLnBrk="0" fontAlgn="base" hangingPunct="0">
              <a:lnSpc>
                <a:spcPct val="90000"/>
              </a:lnSpc>
              <a:spcBef>
                <a:spcPct val="30000"/>
              </a:spcBef>
              <a:spcAft>
                <a:spcPct val="0"/>
              </a:spcAft>
              <a:buClrTx/>
              <a:buSzTx/>
              <a:buFontTx/>
              <a:buNone/>
            </a:pPr>
            <a:r>
              <a:rPr lang="en-US" altLang="zh-CN" sz="2000" dirty="0">
                <a:solidFill>
                  <a:srgbClr val="000000"/>
                </a:solidFill>
                <a:latin typeface="Arial" panose="020B0604020202020204" pitchFamily="34" charset="0"/>
              </a:rPr>
              <a:t>After: Software Pipelined</a:t>
            </a:r>
          </a:p>
          <a:p>
            <a:pPr eaLnBrk="0" fontAlgn="base" hangingPunct="0">
              <a:spcBef>
                <a:spcPct val="0"/>
              </a:spcBef>
              <a:spcAft>
                <a:spcPct val="0"/>
              </a:spcAft>
              <a:buClrTx/>
              <a:buSzTx/>
              <a:buFontTx/>
              <a:buNone/>
            </a:pPr>
            <a:r>
              <a:rPr lang="en-US" altLang="zh-CN" sz="1800" dirty="0">
                <a:solidFill>
                  <a:srgbClr val="E1F4FF"/>
                </a:solidFill>
                <a:latin typeface="Arial" panose="020B0604020202020204" pitchFamily="34" charset="0"/>
              </a:rPr>
              <a:t> </a:t>
            </a:r>
            <a:r>
              <a:rPr lang="en-US" altLang="zh-CN" sz="1800" b="1" dirty="0">
                <a:solidFill>
                  <a:srgbClr val="FFC000"/>
                </a:solidFill>
                <a:latin typeface="Arial" panose="020B0604020202020204" pitchFamily="34" charset="0"/>
              </a:rPr>
              <a:t>1</a:t>
            </a:r>
            <a:r>
              <a:rPr lang="en-US" altLang="zh-CN" sz="1800" b="1" dirty="0">
                <a:solidFill>
                  <a:srgbClr val="FFC000"/>
                </a:solidFill>
                <a:latin typeface="Arial" panose="02070309020205020404" pitchFamily="49" charset="0"/>
              </a:rPr>
              <a:t>	SD	0(R1),F4 ;	Stores M[</a:t>
            </a:r>
            <a:r>
              <a:rPr lang="en-US" altLang="zh-CN" sz="1800" b="1" dirty="0" err="1">
                <a:solidFill>
                  <a:srgbClr val="FFC000"/>
                </a:solidFill>
                <a:latin typeface="Arial" panose="02070309020205020404" pitchFamily="49" charset="0"/>
              </a:rPr>
              <a:t>i</a:t>
            </a:r>
            <a:r>
              <a:rPr lang="en-US" altLang="zh-CN" sz="1800" b="1" dirty="0">
                <a:solidFill>
                  <a:srgbClr val="FFC000"/>
                </a:solidFill>
                <a:latin typeface="Arial" panose="02070309020205020404" pitchFamily="49" charset="0"/>
              </a:rPr>
              <a:t>]</a:t>
            </a:r>
          </a:p>
          <a:p>
            <a:pPr eaLnBrk="0" fontAlgn="base" hangingPunct="0">
              <a:spcBef>
                <a:spcPct val="0"/>
              </a:spcBef>
              <a:spcAft>
                <a:spcPct val="0"/>
              </a:spcAft>
              <a:buClrTx/>
              <a:buSzTx/>
              <a:buFontTx/>
              <a:buNone/>
            </a:pPr>
            <a:r>
              <a:rPr lang="en-US" altLang="zh-CN" sz="1800" b="1" dirty="0">
                <a:solidFill>
                  <a:srgbClr val="0066CC"/>
                </a:solidFill>
                <a:latin typeface="Arial" panose="020B0604020202020204" pitchFamily="34" charset="0"/>
              </a:rPr>
              <a:t> </a:t>
            </a:r>
            <a:r>
              <a:rPr lang="en-US" altLang="zh-CN" sz="1800" b="1" dirty="0">
                <a:solidFill>
                  <a:srgbClr val="FF0000"/>
                </a:solidFill>
                <a:latin typeface="Arial" panose="020B0604020202020204" pitchFamily="34" charset="0"/>
              </a:rPr>
              <a:t>2</a:t>
            </a:r>
            <a:r>
              <a:rPr lang="en-US" altLang="zh-CN" sz="1800" b="1" dirty="0">
                <a:solidFill>
                  <a:srgbClr val="FF0000"/>
                </a:solidFill>
                <a:latin typeface="Arial" panose="02070309020205020404" pitchFamily="49" charset="0"/>
              </a:rPr>
              <a:t>	ADDD	F4,F0,F2 ;	Adds to M[i-1]</a:t>
            </a:r>
          </a:p>
          <a:p>
            <a:pPr eaLnBrk="0" fontAlgn="base" hangingPunct="0">
              <a:spcBef>
                <a:spcPct val="0"/>
              </a:spcBef>
              <a:spcAft>
                <a:spcPct val="0"/>
              </a:spcAft>
              <a:buClrTx/>
              <a:buSzTx/>
              <a:buFontTx/>
              <a:buNone/>
            </a:pPr>
            <a:r>
              <a:rPr lang="en-US" altLang="zh-CN" sz="1800" b="1" dirty="0">
                <a:solidFill>
                  <a:srgbClr val="FFE2C5"/>
                </a:solidFill>
                <a:latin typeface="Arial" panose="020B0604020202020204" pitchFamily="34" charset="0"/>
              </a:rPr>
              <a:t> </a:t>
            </a:r>
            <a:r>
              <a:rPr lang="en-US" altLang="zh-CN" sz="1800" b="1" dirty="0">
                <a:solidFill>
                  <a:srgbClr val="E1F4FF">
                    <a:lumMod val="50000"/>
                  </a:srgbClr>
                </a:solidFill>
                <a:latin typeface="Arial" panose="020B0604020202020204" pitchFamily="34" charset="0"/>
              </a:rPr>
              <a:t>3</a:t>
            </a:r>
            <a:r>
              <a:rPr lang="en-US" altLang="zh-CN" sz="1800" b="1" dirty="0">
                <a:solidFill>
                  <a:srgbClr val="E1F4FF">
                    <a:lumMod val="50000"/>
                  </a:srgbClr>
                </a:solidFill>
                <a:latin typeface="Arial" panose="02070309020205020404" pitchFamily="49" charset="0"/>
              </a:rPr>
              <a:t>	LD	F0,-16(R1);	Loads M[i-2]</a:t>
            </a:r>
          </a:p>
          <a:p>
            <a:pPr eaLnBrk="0" fontAlgn="base" hangingPunct="0">
              <a:spcBef>
                <a:spcPct val="0"/>
              </a:spcBef>
              <a:spcAft>
                <a:spcPct val="0"/>
              </a:spcAft>
              <a:buClrTx/>
              <a:buSzTx/>
              <a:buFontTx/>
              <a:buNone/>
            </a:pPr>
            <a:r>
              <a:rPr lang="en-US" altLang="zh-CN" sz="1800" b="1" dirty="0">
                <a:solidFill>
                  <a:srgbClr val="FFE2C5"/>
                </a:solidFill>
                <a:latin typeface="Arial" panose="020B0604020202020204" pitchFamily="34" charset="0"/>
              </a:rPr>
              <a:t> </a:t>
            </a:r>
            <a:r>
              <a:rPr lang="en-US" altLang="zh-CN" sz="1800" b="1" dirty="0">
                <a:solidFill>
                  <a:srgbClr val="000000"/>
                </a:solidFill>
                <a:latin typeface="Arial" panose="020B0604020202020204" pitchFamily="34" charset="0"/>
              </a:rPr>
              <a:t>4</a:t>
            </a:r>
            <a:r>
              <a:rPr lang="en-US" altLang="zh-CN" sz="1800" b="1" dirty="0">
                <a:solidFill>
                  <a:srgbClr val="000000"/>
                </a:solidFill>
                <a:latin typeface="Arial" panose="02070309020205020404" pitchFamily="49" charset="0"/>
              </a:rPr>
              <a:t>	SUBI	R1,R1,</a:t>
            </a:r>
            <a:r>
              <a:rPr lang="en-US" altLang="zh-CN" sz="1800" b="1" dirty="0">
                <a:solidFill>
                  <a:srgbClr val="E40000"/>
                </a:solidFill>
                <a:latin typeface="Arial" panose="02070309020205020404" pitchFamily="49" charset="0"/>
              </a:rPr>
              <a:t>#8</a:t>
            </a:r>
            <a:endParaRPr lang="en-US" altLang="zh-CN" sz="1800" b="1" dirty="0">
              <a:solidFill>
                <a:srgbClr val="000000"/>
              </a:solidFill>
              <a:latin typeface="Courier New" panose="02070309020205020404" pitchFamily="49" charset="0"/>
            </a:endParaRPr>
          </a:p>
          <a:p>
            <a:pPr eaLnBrk="0" fontAlgn="base" hangingPunct="0">
              <a:spcBef>
                <a:spcPct val="0"/>
              </a:spcBef>
              <a:spcAft>
                <a:spcPct val="0"/>
              </a:spcAft>
              <a:buClrTx/>
              <a:buSzTx/>
              <a:buFontTx/>
              <a:buNone/>
            </a:pPr>
            <a:r>
              <a:rPr lang="en-US" altLang="zh-CN" sz="1800" b="1" dirty="0">
                <a:solidFill>
                  <a:srgbClr val="000000"/>
                </a:solidFill>
                <a:latin typeface="Arial" panose="020B0604020202020204" pitchFamily="34" charset="0"/>
              </a:rPr>
              <a:t> 5</a:t>
            </a:r>
            <a:r>
              <a:rPr lang="en-US" altLang="zh-CN" sz="1800" b="1" dirty="0">
                <a:solidFill>
                  <a:srgbClr val="000000"/>
                </a:solidFill>
                <a:latin typeface="Arial" panose="02070309020205020404" pitchFamily="49" charset="0"/>
              </a:rPr>
              <a:t>	BNEZ	R1,LOOP</a:t>
            </a:r>
          </a:p>
        </p:txBody>
      </p:sp>
      <p:grpSp>
        <p:nvGrpSpPr>
          <p:cNvPr id="19461" name="Group 5"/>
          <p:cNvGrpSpPr>
            <a:grpSpLocks/>
          </p:cNvGrpSpPr>
          <p:nvPr/>
        </p:nvGrpSpPr>
        <p:grpSpPr bwMode="auto">
          <a:xfrm>
            <a:off x="4191000" y="1438275"/>
            <a:ext cx="1447800" cy="1600200"/>
            <a:chOff x="1680" y="1152"/>
            <a:chExt cx="912" cy="1008"/>
          </a:xfrm>
        </p:grpSpPr>
        <p:sp>
          <p:nvSpPr>
            <p:cNvPr id="19507" name="Line 6"/>
            <p:cNvSpPr>
              <a:spLocks noChangeShapeType="1"/>
            </p:cNvSpPr>
            <p:nvPr/>
          </p:nvSpPr>
          <p:spPr bwMode="auto">
            <a:xfrm flipV="1">
              <a:off x="1680" y="1152"/>
              <a:ext cx="912" cy="32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9508" name="Line 7"/>
            <p:cNvSpPr>
              <a:spLocks noChangeShapeType="1"/>
            </p:cNvSpPr>
            <p:nvPr/>
          </p:nvSpPr>
          <p:spPr bwMode="auto">
            <a:xfrm flipV="1">
              <a:off x="1776" y="1344"/>
              <a:ext cx="816" cy="48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9509" name="Line 8"/>
            <p:cNvSpPr>
              <a:spLocks noChangeShapeType="1"/>
            </p:cNvSpPr>
            <p:nvPr/>
          </p:nvSpPr>
          <p:spPr bwMode="auto">
            <a:xfrm flipV="1">
              <a:off x="1776" y="1536"/>
              <a:ext cx="816" cy="624"/>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sp>
        <p:nvSpPr>
          <p:cNvPr id="19462" name="Rectangle 9"/>
          <p:cNvSpPr>
            <a:spLocks noChangeArrowheads="1"/>
          </p:cNvSpPr>
          <p:nvPr/>
        </p:nvSpPr>
        <p:spPr bwMode="auto">
          <a:xfrm>
            <a:off x="2424113" y="4508500"/>
            <a:ext cx="6028896" cy="1567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Char char="•"/>
            </a:pPr>
            <a:r>
              <a:rPr lang="en-US" altLang="zh-CN" sz="2400">
                <a:solidFill>
                  <a:srgbClr val="000000"/>
                </a:solidFill>
                <a:latin typeface="Arial" panose="030F0702030302020204" pitchFamily="66" charset="0"/>
              </a:rPr>
              <a:t> Symbolic Loop Unrolling</a:t>
            </a:r>
            <a:endParaRPr lang="en-US" altLang="zh-CN" sz="1800">
              <a:solidFill>
                <a:srgbClr val="000000"/>
              </a:solidFill>
              <a:latin typeface="Comic Sans MS" panose="030F0702030302020204" pitchFamily="66" charset="0"/>
            </a:endParaRPr>
          </a:p>
          <a:p>
            <a:pPr eaLnBrk="0" fontAlgn="base" hangingPunct="0">
              <a:spcBef>
                <a:spcPct val="0"/>
              </a:spcBef>
              <a:spcAft>
                <a:spcPct val="0"/>
              </a:spcAft>
              <a:buClrTx/>
              <a:buSzTx/>
              <a:buFontTx/>
              <a:buChar char="–"/>
            </a:pPr>
            <a:r>
              <a:rPr lang="en-US" altLang="zh-CN" sz="1800">
                <a:solidFill>
                  <a:srgbClr val="000000"/>
                </a:solidFill>
                <a:latin typeface="Arial" panose="030F0702030302020204" pitchFamily="66" charset="0"/>
              </a:rPr>
              <a:t>  Maximize result-use distance </a:t>
            </a:r>
          </a:p>
          <a:p>
            <a:pPr eaLnBrk="0" fontAlgn="base" hangingPunct="0">
              <a:spcBef>
                <a:spcPct val="0"/>
              </a:spcBef>
              <a:spcAft>
                <a:spcPct val="0"/>
              </a:spcAft>
              <a:buClrTx/>
              <a:buSzTx/>
              <a:buFontTx/>
              <a:buChar char="–"/>
            </a:pPr>
            <a:r>
              <a:rPr lang="en-US" altLang="zh-CN" sz="1800">
                <a:solidFill>
                  <a:srgbClr val="000000"/>
                </a:solidFill>
                <a:latin typeface="Arial" panose="030F0702030302020204" pitchFamily="66" charset="0"/>
              </a:rPr>
              <a:t>  Less code space than unrolling</a:t>
            </a:r>
          </a:p>
          <a:p>
            <a:pPr eaLnBrk="0" fontAlgn="base" hangingPunct="0">
              <a:spcBef>
                <a:spcPct val="0"/>
              </a:spcBef>
              <a:spcAft>
                <a:spcPct val="0"/>
              </a:spcAft>
              <a:buClrTx/>
              <a:buSzTx/>
              <a:buFontTx/>
              <a:buChar char="–"/>
            </a:pPr>
            <a:r>
              <a:rPr lang="en-US" altLang="zh-CN" sz="1800">
                <a:solidFill>
                  <a:srgbClr val="000000"/>
                </a:solidFill>
                <a:latin typeface="Arial" panose="030F0702030302020204" pitchFamily="66" charset="0"/>
              </a:rPr>
              <a:t>  Fill &amp; drain pipe only once per loop</a:t>
            </a:r>
            <a:br>
              <a:rPr lang="en-US" altLang="zh-CN" sz="1800">
                <a:solidFill>
                  <a:srgbClr val="000000"/>
                </a:solidFill>
                <a:latin typeface="Comic Sans MS" panose="030F0702030302020204" pitchFamily="66" charset="0"/>
              </a:rPr>
            </a:br>
            <a:r>
              <a:rPr lang="en-US" altLang="zh-CN" sz="1800">
                <a:solidFill>
                  <a:srgbClr val="000000"/>
                </a:solidFill>
                <a:latin typeface="Arial" panose="030F0702030302020204" pitchFamily="66" charset="0"/>
              </a:rPr>
              <a:t>     vs. once per each unrolled iteration in loop unrolling</a:t>
            </a:r>
          </a:p>
        </p:txBody>
      </p:sp>
      <p:sp>
        <p:nvSpPr>
          <p:cNvPr id="4106" name="Text Box 10"/>
          <p:cNvSpPr txBox="1">
            <a:spLocks noChangeArrowheads="1"/>
          </p:cNvSpPr>
          <p:nvPr/>
        </p:nvSpPr>
        <p:spPr bwMode="auto">
          <a:xfrm>
            <a:off x="1981200" y="6172200"/>
            <a:ext cx="3659188"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57150">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0" fontAlgn="base" hangingPunct="0">
              <a:spcBef>
                <a:spcPct val="0"/>
              </a:spcBef>
              <a:spcAft>
                <a:spcPct val="0"/>
              </a:spcAft>
              <a:buClrTx/>
              <a:buSzTx/>
              <a:buFontTx/>
              <a:buNone/>
            </a:pPr>
            <a:r>
              <a:rPr lang="en-US" altLang="zh-CN" sz="2600" i="1">
                <a:solidFill>
                  <a:srgbClr val="FF0000"/>
                </a:solidFill>
                <a:latin typeface="Arial" panose="030F0702030302020204" pitchFamily="66" charset="0"/>
              </a:rPr>
              <a:t>5 cycles per iteration</a:t>
            </a:r>
            <a:endParaRPr lang="en-US" altLang="zh-CN" sz="2600">
              <a:solidFill>
                <a:srgbClr val="FF0000"/>
              </a:solidFill>
              <a:latin typeface="Comic Sans MS" panose="030F0702030302020204" pitchFamily="66" charset="0"/>
            </a:endParaRPr>
          </a:p>
        </p:txBody>
      </p:sp>
      <p:grpSp>
        <p:nvGrpSpPr>
          <p:cNvPr id="19464" name="Group 11"/>
          <p:cNvGrpSpPr>
            <a:grpSpLocks/>
          </p:cNvGrpSpPr>
          <p:nvPr/>
        </p:nvGrpSpPr>
        <p:grpSpPr bwMode="auto">
          <a:xfrm>
            <a:off x="6373813" y="2984500"/>
            <a:ext cx="4051300" cy="2535238"/>
            <a:chOff x="3208" y="1968"/>
            <a:chExt cx="2552" cy="1597"/>
          </a:xfrm>
        </p:grpSpPr>
        <p:sp>
          <p:nvSpPr>
            <p:cNvPr id="19465" name="AutoShape 12"/>
            <p:cNvSpPr>
              <a:spLocks noChangeArrowheads="1"/>
            </p:cNvSpPr>
            <p:nvPr/>
          </p:nvSpPr>
          <p:spPr bwMode="auto">
            <a:xfrm>
              <a:off x="4928" y="222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66" name="AutoShape 13"/>
            <p:cNvSpPr>
              <a:spLocks noChangeArrowheads="1"/>
            </p:cNvSpPr>
            <p:nvPr/>
          </p:nvSpPr>
          <p:spPr bwMode="auto">
            <a:xfrm rot="-5400000">
              <a:off x="3582" y="2304"/>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nvGrpSpPr>
            <p:cNvPr id="19467" name="Group 14"/>
            <p:cNvGrpSpPr>
              <a:grpSpLocks/>
            </p:cNvGrpSpPr>
            <p:nvPr/>
          </p:nvGrpSpPr>
          <p:grpSpPr bwMode="auto">
            <a:xfrm>
              <a:off x="3660" y="2934"/>
              <a:ext cx="404" cy="272"/>
              <a:chOff x="3660" y="2934"/>
              <a:chExt cx="404" cy="272"/>
            </a:xfrm>
          </p:grpSpPr>
          <p:sp>
            <p:nvSpPr>
              <p:cNvPr id="19504" name="Rectangle 15"/>
              <p:cNvSpPr>
                <a:spLocks noChangeArrowheads="1"/>
              </p:cNvSpPr>
              <p:nvPr/>
            </p:nvSpPr>
            <p:spPr bwMode="auto">
              <a:xfrm>
                <a:off x="3764" y="295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505" name="AutoShape 16"/>
              <p:cNvSpPr>
                <a:spLocks noChangeArrowheads="1"/>
              </p:cNvSpPr>
              <p:nvPr/>
            </p:nvSpPr>
            <p:spPr bwMode="auto">
              <a:xfrm rot="-5400000">
                <a:off x="3582" y="3012"/>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506" name="AutoShape 17"/>
              <p:cNvSpPr>
                <a:spLocks noChangeArrowheads="1"/>
              </p:cNvSpPr>
              <p:nvPr/>
            </p:nvSpPr>
            <p:spPr bwMode="auto">
              <a:xfrm>
                <a:off x="3956" y="294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sp>
          <p:nvSpPr>
            <p:cNvPr id="19468" name="Rectangle 18"/>
            <p:cNvSpPr>
              <a:spLocks noChangeArrowheads="1"/>
            </p:cNvSpPr>
            <p:nvPr/>
          </p:nvSpPr>
          <p:spPr bwMode="auto">
            <a:xfrm>
              <a:off x="3776" y="223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69" name="Rectangle 19"/>
            <p:cNvSpPr>
              <a:spLocks noChangeArrowheads="1"/>
            </p:cNvSpPr>
            <p:nvPr/>
          </p:nvSpPr>
          <p:spPr bwMode="auto">
            <a:xfrm>
              <a:off x="3968" y="223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70" name="Rectangle 20"/>
            <p:cNvSpPr>
              <a:spLocks noChangeArrowheads="1"/>
            </p:cNvSpPr>
            <p:nvPr/>
          </p:nvSpPr>
          <p:spPr bwMode="auto">
            <a:xfrm>
              <a:off x="4160" y="223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71" name="Rectangle 21"/>
            <p:cNvSpPr>
              <a:spLocks noChangeArrowheads="1"/>
            </p:cNvSpPr>
            <p:nvPr/>
          </p:nvSpPr>
          <p:spPr bwMode="auto">
            <a:xfrm>
              <a:off x="4352" y="223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72" name="Rectangle 22"/>
            <p:cNvSpPr>
              <a:spLocks noChangeArrowheads="1"/>
            </p:cNvSpPr>
            <p:nvPr/>
          </p:nvSpPr>
          <p:spPr bwMode="auto">
            <a:xfrm>
              <a:off x="4544" y="223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73" name="Rectangle 23"/>
            <p:cNvSpPr>
              <a:spLocks noChangeArrowheads="1"/>
            </p:cNvSpPr>
            <p:nvPr/>
          </p:nvSpPr>
          <p:spPr bwMode="auto">
            <a:xfrm>
              <a:off x="4736" y="223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74" name="Rectangle 24"/>
            <p:cNvSpPr>
              <a:spLocks noChangeArrowheads="1"/>
            </p:cNvSpPr>
            <p:nvPr/>
          </p:nvSpPr>
          <p:spPr bwMode="auto">
            <a:xfrm>
              <a:off x="4127" y="1980"/>
              <a:ext cx="93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a:solidFill>
                    <a:srgbClr val="000000"/>
                  </a:solidFill>
                  <a:latin typeface="Arial" panose="020B0604020202020204" pitchFamily="34" charset="0"/>
                </a:rPr>
                <a:t>SW Pipeline</a:t>
              </a:r>
            </a:p>
          </p:txBody>
        </p:sp>
        <p:sp>
          <p:nvSpPr>
            <p:cNvPr id="19475" name="Rectangle 25"/>
            <p:cNvSpPr>
              <a:spLocks noChangeArrowheads="1"/>
            </p:cNvSpPr>
            <p:nvPr/>
          </p:nvSpPr>
          <p:spPr bwMode="auto">
            <a:xfrm>
              <a:off x="3911" y="2676"/>
              <a:ext cx="102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a:solidFill>
                    <a:srgbClr val="000000"/>
                  </a:solidFill>
                  <a:latin typeface="Arial" panose="020B0604020202020204" pitchFamily="34" charset="0"/>
                </a:rPr>
                <a:t>Loop Unrolled</a:t>
              </a:r>
            </a:p>
          </p:txBody>
        </p:sp>
        <p:sp>
          <p:nvSpPr>
            <p:cNvPr id="19476" name="Rectangle 26"/>
            <p:cNvSpPr>
              <a:spLocks noChangeArrowheads="1"/>
            </p:cNvSpPr>
            <p:nvPr/>
          </p:nvSpPr>
          <p:spPr bwMode="auto">
            <a:xfrm rot="16200000">
              <a:off x="2926" y="2494"/>
              <a:ext cx="110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a:solidFill>
                    <a:srgbClr val="000000"/>
                  </a:solidFill>
                  <a:latin typeface="Arial" panose="020B0604020202020204" pitchFamily="34" charset="0"/>
                </a:rPr>
                <a:t>overlapped ops</a:t>
              </a:r>
            </a:p>
          </p:txBody>
        </p:sp>
        <p:sp>
          <p:nvSpPr>
            <p:cNvPr id="19477" name="Rectangle 27"/>
            <p:cNvSpPr>
              <a:spLocks noChangeArrowheads="1"/>
            </p:cNvSpPr>
            <p:nvPr/>
          </p:nvSpPr>
          <p:spPr bwMode="auto">
            <a:xfrm>
              <a:off x="4259" y="3336"/>
              <a:ext cx="4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i="1">
                  <a:solidFill>
                    <a:srgbClr val="000000"/>
                  </a:solidFill>
                  <a:latin typeface="Arial" panose="020B0604020202020204" pitchFamily="34" charset="0"/>
                </a:rPr>
                <a:t>Time</a:t>
              </a:r>
            </a:p>
          </p:txBody>
        </p:sp>
        <p:sp>
          <p:nvSpPr>
            <p:cNvPr id="19478" name="Line 28"/>
            <p:cNvSpPr>
              <a:spLocks noChangeShapeType="1"/>
            </p:cNvSpPr>
            <p:nvPr/>
          </p:nvSpPr>
          <p:spPr bwMode="auto">
            <a:xfrm>
              <a:off x="3688" y="2498"/>
              <a:ext cx="2012"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9479" name="Line 29"/>
            <p:cNvSpPr>
              <a:spLocks noChangeShapeType="1"/>
            </p:cNvSpPr>
            <p:nvPr/>
          </p:nvSpPr>
          <p:spPr bwMode="auto">
            <a:xfrm>
              <a:off x="3664" y="3242"/>
              <a:ext cx="2096"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9480" name="Line 30"/>
            <p:cNvSpPr>
              <a:spLocks noChangeShapeType="1"/>
            </p:cNvSpPr>
            <p:nvPr/>
          </p:nvSpPr>
          <p:spPr bwMode="auto">
            <a:xfrm flipV="1">
              <a:off x="3638" y="1968"/>
              <a:ext cx="0" cy="5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9481" name="Line 31"/>
            <p:cNvSpPr>
              <a:spLocks noChangeShapeType="1"/>
            </p:cNvSpPr>
            <p:nvPr/>
          </p:nvSpPr>
          <p:spPr bwMode="auto">
            <a:xfrm flipV="1">
              <a:off x="3638" y="2712"/>
              <a:ext cx="0" cy="5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
          <p:nvSpPr>
            <p:cNvPr id="19482" name="Rectangle 32"/>
            <p:cNvSpPr>
              <a:spLocks noChangeArrowheads="1"/>
            </p:cNvSpPr>
            <p:nvPr/>
          </p:nvSpPr>
          <p:spPr bwMode="auto">
            <a:xfrm>
              <a:off x="4259" y="2520"/>
              <a:ext cx="450"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0" fontAlgn="base" hangingPunct="0">
                <a:spcBef>
                  <a:spcPct val="0"/>
                </a:spcBef>
                <a:spcAft>
                  <a:spcPct val="0"/>
                </a:spcAft>
                <a:buClrTx/>
                <a:buSzTx/>
                <a:buFontTx/>
                <a:buNone/>
              </a:pPr>
              <a:r>
                <a:rPr lang="en-US" altLang="zh-CN" sz="1800" i="1">
                  <a:solidFill>
                    <a:srgbClr val="000000"/>
                  </a:solidFill>
                  <a:latin typeface="Arial" panose="020B0604020202020204" pitchFamily="34" charset="0"/>
                </a:rPr>
                <a:t>Time</a:t>
              </a:r>
            </a:p>
          </p:txBody>
        </p:sp>
        <p:sp>
          <p:nvSpPr>
            <p:cNvPr id="19483" name="Line 33"/>
            <p:cNvSpPr>
              <a:spLocks noChangeShapeType="1"/>
            </p:cNvSpPr>
            <p:nvPr/>
          </p:nvSpPr>
          <p:spPr bwMode="auto">
            <a:xfrm flipV="1">
              <a:off x="3208" y="3198"/>
              <a:ext cx="176" cy="232"/>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grpSp>
          <p:nvGrpSpPr>
            <p:cNvPr id="19484" name="Group 34"/>
            <p:cNvGrpSpPr>
              <a:grpSpLocks/>
            </p:cNvGrpSpPr>
            <p:nvPr/>
          </p:nvGrpSpPr>
          <p:grpSpPr bwMode="auto">
            <a:xfrm>
              <a:off x="3984" y="2928"/>
              <a:ext cx="404" cy="272"/>
              <a:chOff x="3660" y="2934"/>
              <a:chExt cx="404" cy="272"/>
            </a:xfrm>
          </p:grpSpPr>
          <p:sp>
            <p:nvSpPr>
              <p:cNvPr id="19501" name="Rectangle 35"/>
              <p:cNvSpPr>
                <a:spLocks noChangeArrowheads="1"/>
              </p:cNvSpPr>
              <p:nvPr/>
            </p:nvSpPr>
            <p:spPr bwMode="auto">
              <a:xfrm>
                <a:off x="3764" y="295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502" name="AutoShape 36"/>
              <p:cNvSpPr>
                <a:spLocks noChangeArrowheads="1"/>
              </p:cNvSpPr>
              <p:nvPr/>
            </p:nvSpPr>
            <p:spPr bwMode="auto">
              <a:xfrm rot="-5400000">
                <a:off x="3582" y="3012"/>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503" name="AutoShape 37"/>
              <p:cNvSpPr>
                <a:spLocks noChangeArrowheads="1"/>
              </p:cNvSpPr>
              <p:nvPr/>
            </p:nvSpPr>
            <p:spPr bwMode="auto">
              <a:xfrm>
                <a:off x="3956" y="294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grpSp>
          <p:nvGrpSpPr>
            <p:cNvPr id="19485" name="Group 38"/>
            <p:cNvGrpSpPr>
              <a:grpSpLocks/>
            </p:cNvGrpSpPr>
            <p:nvPr/>
          </p:nvGrpSpPr>
          <p:grpSpPr bwMode="auto">
            <a:xfrm>
              <a:off x="4272" y="2928"/>
              <a:ext cx="404" cy="272"/>
              <a:chOff x="3660" y="2934"/>
              <a:chExt cx="404" cy="272"/>
            </a:xfrm>
          </p:grpSpPr>
          <p:sp>
            <p:nvSpPr>
              <p:cNvPr id="19498" name="Rectangle 39"/>
              <p:cNvSpPr>
                <a:spLocks noChangeArrowheads="1"/>
              </p:cNvSpPr>
              <p:nvPr/>
            </p:nvSpPr>
            <p:spPr bwMode="auto">
              <a:xfrm>
                <a:off x="3764" y="295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9" name="AutoShape 40"/>
              <p:cNvSpPr>
                <a:spLocks noChangeArrowheads="1"/>
              </p:cNvSpPr>
              <p:nvPr/>
            </p:nvSpPr>
            <p:spPr bwMode="auto">
              <a:xfrm rot="-5400000">
                <a:off x="3582" y="3012"/>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500" name="AutoShape 41"/>
              <p:cNvSpPr>
                <a:spLocks noChangeArrowheads="1"/>
              </p:cNvSpPr>
              <p:nvPr/>
            </p:nvSpPr>
            <p:spPr bwMode="auto">
              <a:xfrm>
                <a:off x="3956" y="294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grpSp>
          <p:nvGrpSpPr>
            <p:cNvPr id="19486" name="Group 42"/>
            <p:cNvGrpSpPr>
              <a:grpSpLocks/>
            </p:cNvGrpSpPr>
            <p:nvPr/>
          </p:nvGrpSpPr>
          <p:grpSpPr bwMode="auto">
            <a:xfrm>
              <a:off x="4560" y="2928"/>
              <a:ext cx="404" cy="272"/>
              <a:chOff x="3660" y="2934"/>
              <a:chExt cx="404" cy="272"/>
            </a:xfrm>
          </p:grpSpPr>
          <p:sp>
            <p:nvSpPr>
              <p:cNvPr id="19495" name="Rectangle 43"/>
              <p:cNvSpPr>
                <a:spLocks noChangeArrowheads="1"/>
              </p:cNvSpPr>
              <p:nvPr/>
            </p:nvSpPr>
            <p:spPr bwMode="auto">
              <a:xfrm>
                <a:off x="3764" y="295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6" name="AutoShape 44"/>
              <p:cNvSpPr>
                <a:spLocks noChangeArrowheads="1"/>
              </p:cNvSpPr>
              <p:nvPr/>
            </p:nvSpPr>
            <p:spPr bwMode="auto">
              <a:xfrm rot="-5400000">
                <a:off x="3582" y="3012"/>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7" name="AutoShape 45"/>
              <p:cNvSpPr>
                <a:spLocks noChangeArrowheads="1"/>
              </p:cNvSpPr>
              <p:nvPr/>
            </p:nvSpPr>
            <p:spPr bwMode="auto">
              <a:xfrm>
                <a:off x="3956" y="294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grpSp>
          <p:nvGrpSpPr>
            <p:cNvPr id="19487" name="Group 46"/>
            <p:cNvGrpSpPr>
              <a:grpSpLocks/>
            </p:cNvGrpSpPr>
            <p:nvPr/>
          </p:nvGrpSpPr>
          <p:grpSpPr bwMode="auto">
            <a:xfrm>
              <a:off x="4848" y="2928"/>
              <a:ext cx="404" cy="272"/>
              <a:chOff x="3660" y="2934"/>
              <a:chExt cx="404" cy="272"/>
            </a:xfrm>
          </p:grpSpPr>
          <p:sp>
            <p:nvSpPr>
              <p:cNvPr id="19492" name="Rectangle 47"/>
              <p:cNvSpPr>
                <a:spLocks noChangeArrowheads="1"/>
              </p:cNvSpPr>
              <p:nvPr/>
            </p:nvSpPr>
            <p:spPr bwMode="auto">
              <a:xfrm>
                <a:off x="3764" y="295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3" name="AutoShape 48"/>
              <p:cNvSpPr>
                <a:spLocks noChangeArrowheads="1"/>
              </p:cNvSpPr>
              <p:nvPr/>
            </p:nvSpPr>
            <p:spPr bwMode="auto">
              <a:xfrm rot="-5400000">
                <a:off x="3582" y="3012"/>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4" name="AutoShape 49"/>
              <p:cNvSpPr>
                <a:spLocks noChangeArrowheads="1"/>
              </p:cNvSpPr>
              <p:nvPr/>
            </p:nvSpPr>
            <p:spPr bwMode="auto">
              <a:xfrm>
                <a:off x="3956" y="294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grpSp>
          <p:nvGrpSpPr>
            <p:cNvPr id="19488" name="Group 50"/>
            <p:cNvGrpSpPr>
              <a:grpSpLocks/>
            </p:cNvGrpSpPr>
            <p:nvPr/>
          </p:nvGrpSpPr>
          <p:grpSpPr bwMode="auto">
            <a:xfrm>
              <a:off x="5136" y="2928"/>
              <a:ext cx="404" cy="272"/>
              <a:chOff x="3660" y="2934"/>
              <a:chExt cx="404" cy="272"/>
            </a:xfrm>
          </p:grpSpPr>
          <p:sp>
            <p:nvSpPr>
              <p:cNvPr id="19489" name="Rectangle 51"/>
              <p:cNvSpPr>
                <a:spLocks noChangeArrowheads="1"/>
              </p:cNvSpPr>
              <p:nvPr/>
            </p:nvSpPr>
            <p:spPr bwMode="auto">
              <a:xfrm>
                <a:off x="3764" y="2954"/>
                <a:ext cx="180" cy="252"/>
              </a:xfrm>
              <a:prstGeom prst="rect">
                <a:avLst/>
              </a:prstGeom>
              <a:solidFill>
                <a:schemeClr val="accent2"/>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0" name="AutoShape 52"/>
              <p:cNvSpPr>
                <a:spLocks noChangeArrowheads="1"/>
              </p:cNvSpPr>
              <p:nvPr/>
            </p:nvSpPr>
            <p:spPr bwMode="auto">
              <a:xfrm rot="-5400000">
                <a:off x="3582" y="3012"/>
                <a:ext cx="256" cy="100"/>
              </a:xfrm>
              <a:prstGeom prst="rtTriangle">
                <a:avLst/>
              </a:prstGeom>
              <a:solidFill>
                <a:srgbClr val="FAFD00"/>
              </a:solidFill>
              <a:ln w="12700">
                <a:pattFill prst="narHorz">
                  <a:fgClr>
                    <a:schemeClr val="tx1"/>
                  </a:fgClr>
                  <a:bgClr>
                    <a:schemeClr val="bg1"/>
                  </a:bgClr>
                </a:patt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sp>
            <p:nvSpPr>
              <p:cNvPr id="19491" name="AutoShape 53"/>
              <p:cNvSpPr>
                <a:spLocks noChangeArrowheads="1"/>
              </p:cNvSpPr>
              <p:nvPr/>
            </p:nvSpPr>
            <p:spPr bwMode="auto">
              <a:xfrm>
                <a:off x="3956" y="2942"/>
                <a:ext cx="108" cy="264"/>
              </a:xfrm>
              <a:prstGeom prst="rtTriangle">
                <a:avLst/>
              </a:prstGeom>
              <a:solidFill>
                <a:srgbClr val="FF0000"/>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fontAlgn="base">
                  <a:spcAft>
                    <a:spcPct val="0"/>
                  </a:spcAft>
                  <a:buClr>
                    <a:srgbClr val="E1F4FF"/>
                  </a:buClr>
                  <a:buSzPct val="80000"/>
                  <a:buFont typeface="Wingdings" panose="05000000000000000000" pitchFamily="2" charset="2"/>
                  <a:buNone/>
                </a:pPr>
                <a:endParaRPr lang="zh-CN" altLang="en-US" sz="2000">
                  <a:solidFill>
                    <a:srgbClr val="FF3300"/>
                  </a:solidFill>
                  <a:latin typeface="Arial" panose="020B0604020202020204" pitchFamily="34" charset="0"/>
                </a:endParaRPr>
              </a:p>
            </p:txBody>
          </p:sp>
        </p:grpSp>
      </p:grpSp>
    </p:spTree>
    <p:extLst>
      <p:ext uri="{BB962C8B-B14F-4D97-AF65-F5344CB8AC3E}">
        <p14:creationId xmlns:p14="http://schemas.microsoft.com/office/powerpoint/2010/main" val="2946332214"/>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4106"/>
                                        </p:tgtEl>
                                        <p:attrNameLst>
                                          <p:attrName>style.visibility</p:attrName>
                                        </p:attrNameLst>
                                      </p:cBhvr>
                                      <p:to>
                                        <p:strVal val="visible"/>
                                      </p:to>
                                    </p:set>
                                    <p:anim calcmode="lin" valueType="num">
                                      <p:cBhvr>
                                        <p:cTn id="7" dur="500" fill="hold"/>
                                        <p:tgtEl>
                                          <p:spTgt spid="4106"/>
                                        </p:tgtEl>
                                        <p:attrNameLst>
                                          <p:attrName>ppt_w</p:attrName>
                                        </p:attrNameLst>
                                      </p:cBhvr>
                                      <p:tavLst>
                                        <p:tav tm="0">
                                          <p:val>
                                            <p:fltVal val="0"/>
                                          </p:val>
                                        </p:tav>
                                        <p:tav tm="100000">
                                          <p:val>
                                            <p:strVal val="#ppt_w"/>
                                          </p:val>
                                        </p:tav>
                                      </p:tavLst>
                                    </p:anim>
                                    <p:anim calcmode="lin" valueType="num">
                                      <p:cBhvr>
                                        <p:cTn id="8" dur="500" fill="hold"/>
                                        <p:tgtEl>
                                          <p:spTgt spid="41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标题 1"/>
          <p:cNvSpPr>
            <a:spLocks noGrp="1"/>
          </p:cNvSpPr>
          <p:nvPr>
            <p:ph type="title"/>
          </p:nvPr>
        </p:nvSpPr>
        <p:spPr>
          <a:xfrm>
            <a:off x="2495551" y="77788"/>
            <a:ext cx="7993063" cy="766762"/>
          </a:xfrm>
        </p:spPr>
        <p:txBody>
          <a:bodyPr/>
          <a:lstStyle/>
          <a:p>
            <a:r>
              <a:rPr lang="en-US" altLang="zh-CN" smtClean="0">
                <a:solidFill>
                  <a:srgbClr val="FF0000"/>
                </a:solidFill>
                <a:latin typeface="Arial"/>
              </a:rPr>
              <a:t>Code after reorganized</a:t>
            </a:r>
            <a:endParaRPr lang="zh-CN" altLang="en-US" smtClean="0">
              <a:solidFill>
                <a:srgbClr val="FF0000"/>
              </a:solidFill>
            </a:endParaRPr>
          </a:p>
        </p:txBody>
      </p:sp>
      <p:sp>
        <p:nvSpPr>
          <p:cNvPr id="3" name="内容占位符 2"/>
          <p:cNvSpPr>
            <a:spLocks noGrp="1"/>
          </p:cNvSpPr>
          <p:nvPr>
            <p:ph idx="1"/>
          </p:nvPr>
        </p:nvSpPr>
        <p:spPr>
          <a:xfrm>
            <a:off x="2495551" y="1268414"/>
            <a:ext cx="5472113" cy="1171575"/>
          </a:xfrm>
          <a:solidFill>
            <a:srgbClr val="CCFFFF"/>
          </a:solidFill>
          <a:ln>
            <a:solidFill>
              <a:schemeClr val="bg1">
                <a:lumMod val="65000"/>
              </a:schemeClr>
            </a:solidFill>
          </a:ln>
        </p:spPr>
        <p:txBody>
          <a:bodyPr/>
          <a:lstStyle/>
          <a:p>
            <a:pPr marL="514350" indent="-514350" eaLnBrk="1" hangingPunct="1">
              <a:spcBef>
                <a:spcPct val="0"/>
              </a:spcBef>
              <a:buNone/>
              <a:tabLst>
                <a:tab pos="1257300" algn="l"/>
              </a:tabLst>
              <a:defRPr/>
            </a:pPr>
            <a:r>
              <a:rPr lang="en-US" altLang="zh-CN" sz="2400" dirty="0">
                <a:solidFill>
                  <a:schemeClr val="accent1"/>
                </a:solidFill>
                <a:latin typeface="Arial" panose="030F0702030302020204" pitchFamily="66" charset="0"/>
              </a:rPr>
              <a:t> </a:t>
            </a:r>
            <a:r>
              <a:rPr lang="en-US" altLang="zh-CN" sz="2400" dirty="0">
                <a:solidFill>
                  <a:srgbClr val="CC6600"/>
                </a:solidFill>
                <a:latin typeface="Arial" panose="030F0702030302020204" pitchFamily="66" charset="0"/>
              </a:rPr>
              <a:t>1 	LD	      F0,0(R1)</a:t>
            </a:r>
          </a:p>
          <a:p>
            <a:pPr marL="514350" indent="-514350" eaLnBrk="1" hangingPunct="1">
              <a:spcBef>
                <a:spcPct val="0"/>
              </a:spcBef>
              <a:buNone/>
              <a:tabLst>
                <a:tab pos="1257300" algn="l"/>
              </a:tabLst>
              <a:defRPr/>
            </a:pPr>
            <a:r>
              <a:rPr lang="en-US" altLang="zh-CN" sz="2400" dirty="0">
                <a:solidFill>
                  <a:srgbClr val="0000FF"/>
                </a:solidFill>
                <a:latin typeface="Arial" panose="030F0702030302020204" pitchFamily="66" charset="0"/>
              </a:rPr>
              <a:t> </a:t>
            </a:r>
            <a:r>
              <a:rPr lang="en-US" altLang="zh-CN" sz="2400" dirty="0">
                <a:solidFill>
                  <a:srgbClr val="CC6600"/>
                </a:solidFill>
                <a:latin typeface="Arial" panose="030F0702030302020204" pitchFamily="66" charset="0"/>
              </a:rPr>
              <a:t>1	ADDD	F4,F0,F2</a:t>
            </a:r>
            <a:r>
              <a:rPr lang="en-US" altLang="zh-CN" sz="2400" dirty="0">
                <a:solidFill>
                  <a:srgbClr val="0000FF"/>
                </a:solidFill>
                <a:latin typeface="Arial" panose="030F0702030302020204" pitchFamily="66" charset="0"/>
              </a:rPr>
              <a:t>       </a:t>
            </a:r>
            <a:r>
              <a:rPr lang="en-US" altLang="zh-CN" sz="2400" b="1" dirty="0">
                <a:solidFill>
                  <a:srgbClr val="0000FF"/>
                </a:solidFill>
                <a:latin typeface="Arial" panose="030F0702030302020204" pitchFamily="66" charset="0"/>
              </a:rPr>
              <a:t>start-up</a:t>
            </a:r>
          </a:p>
          <a:p>
            <a:pPr marL="514350" indent="-514350" eaLnBrk="1" hangingPunct="1">
              <a:spcBef>
                <a:spcPct val="0"/>
              </a:spcBef>
              <a:buNone/>
              <a:tabLst>
                <a:tab pos="1257300" algn="l"/>
              </a:tabLst>
              <a:defRPr/>
            </a:pPr>
            <a:r>
              <a:rPr lang="en-US" altLang="zh-CN" sz="2400" dirty="0">
                <a:solidFill>
                  <a:schemeClr val="accent2"/>
                </a:solidFill>
                <a:latin typeface="Arial" panose="030F0702030302020204" pitchFamily="66" charset="0"/>
              </a:rPr>
              <a:t> </a:t>
            </a:r>
            <a:r>
              <a:rPr lang="en-US" altLang="zh-CN" sz="2400" dirty="0">
                <a:solidFill>
                  <a:srgbClr val="FF0000"/>
                </a:solidFill>
                <a:latin typeface="Arial" panose="030F0702030302020204" pitchFamily="66" charset="0"/>
              </a:rPr>
              <a:t>2</a:t>
            </a:r>
            <a:r>
              <a:rPr lang="en-US" altLang="zh-CN" sz="2400" dirty="0">
                <a:solidFill>
                  <a:schemeClr val="accent2"/>
                </a:solidFill>
                <a:latin typeface="Arial" panose="030F0702030302020204" pitchFamily="66" charset="0"/>
              </a:rPr>
              <a:t>	</a:t>
            </a:r>
            <a:r>
              <a:rPr lang="en-US" altLang="zh-CN" sz="2400" dirty="0">
                <a:solidFill>
                  <a:srgbClr val="FF0000"/>
                </a:solidFill>
                <a:latin typeface="Arial" panose="030F0702030302020204" pitchFamily="66" charset="0"/>
              </a:rPr>
              <a:t>LD	      F0, -8(R1)</a:t>
            </a:r>
          </a:p>
          <a:p>
            <a:pPr marL="514350" indent="-514350" eaLnBrk="1" hangingPunct="1">
              <a:spcBef>
                <a:spcPct val="0"/>
              </a:spcBef>
              <a:buNone/>
              <a:tabLst>
                <a:tab pos="1257300" algn="l"/>
              </a:tabLst>
              <a:defRPr/>
            </a:pPr>
            <a:endParaRPr lang="zh-CN" altLang="en-US" sz="2400" dirty="0"/>
          </a:p>
        </p:txBody>
      </p:sp>
      <p:sp>
        <p:nvSpPr>
          <p:cNvPr id="5" name="Rectangle 4"/>
          <p:cNvSpPr>
            <a:spLocks noChangeArrowheads="1"/>
          </p:cNvSpPr>
          <p:nvPr/>
        </p:nvSpPr>
        <p:spPr bwMode="auto">
          <a:xfrm>
            <a:off x="1271588" y="2511426"/>
            <a:ext cx="9599613" cy="2265363"/>
          </a:xfrm>
          <a:prstGeom prst="rect">
            <a:avLst/>
          </a:prstGeom>
          <a:ln/>
        </p:spPr>
        <p:style>
          <a:lnRef idx="1">
            <a:schemeClr val="accent2"/>
          </a:lnRef>
          <a:fillRef idx="2">
            <a:schemeClr val="accent2"/>
          </a:fillRef>
          <a:effectRef idx="1">
            <a:schemeClr val="accent2"/>
          </a:effectRef>
          <a:fontRef idx="minor">
            <a:schemeClr val="dk1"/>
          </a:fontRef>
        </p:style>
        <p:txBody>
          <a:bodyPr lIns="90488" tIns="44450" rIns="90488" bIns="44450"/>
          <a:lstStyle>
            <a:lvl1pPr marL="514350" indent="-514350" eaLnBrk="0" hangingPunct="0">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1pPr>
            <a:lvl2pPr marL="742950" indent="-285750" eaLnBrk="0" hangingPunct="0">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2pPr>
            <a:lvl3pPr marL="1143000" indent="-228600" eaLnBrk="0" hangingPunct="0">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3pPr>
            <a:lvl4pPr marL="1600200" indent="-228600" eaLnBrk="0" hangingPunct="0">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4pPr>
            <a:lvl5pPr marL="2057400" indent="-228600" eaLnBrk="0" hangingPunct="0">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80000"/>
              <a:buFont typeface="Wingdings" panose="05000000000000000000" pitchFamily="2" charset="2"/>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80000"/>
              <a:buFont typeface="Wingdings" panose="05000000000000000000" pitchFamily="2" charset="2"/>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80000"/>
              <a:buFont typeface="Wingdings" panose="05000000000000000000" pitchFamily="2" charset="2"/>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80000"/>
              <a:buFont typeface="Wingdings" panose="05000000000000000000" pitchFamily="2" charset="2"/>
              <a:tabLst>
                <a:tab pos="1257300" algn="l"/>
                <a:tab pos="2800350" algn="l"/>
              </a:tabLst>
              <a:defRPr kumimoji="1" sz="2000" b="1">
                <a:solidFill>
                  <a:srgbClr val="FF3300"/>
                </a:solidFill>
                <a:latin typeface="Arial" panose="020B0604020202020204" pitchFamily="34" charset="0"/>
                <a:ea typeface="宋体" panose="02010600030101010101" pitchFamily="2" charset="-122"/>
              </a:defRPr>
            </a:lvl9pPr>
          </a:lstStyle>
          <a:p>
            <a:pPr fontAlgn="base">
              <a:spcBef>
                <a:spcPct val="0"/>
              </a:spcBef>
              <a:spcAft>
                <a:spcPct val="0"/>
              </a:spcAft>
              <a:defRPr/>
            </a:pPr>
            <a:r>
              <a:rPr kumimoji="0" lang="en-US" altLang="zh-CN" sz="2400" dirty="0">
                <a:solidFill>
                  <a:srgbClr val="0000FF"/>
                </a:solidFill>
                <a:latin typeface="Arial"/>
              </a:rPr>
              <a:t> Loop:   </a:t>
            </a:r>
            <a:r>
              <a:rPr kumimoji="0" lang="en-US" altLang="zh-CN" sz="2800" dirty="0">
                <a:solidFill>
                  <a:srgbClr val="CC6600"/>
                </a:solidFill>
                <a:latin typeface="Arial"/>
              </a:rPr>
              <a:t>1    </a:t>
            </a:r>
            <a:r>
              <a:rPr kumimoji="0" lang="en-US" altLang="zh-CN" sz="2800" dirty="0">
                <a:solidFill>
                  <a:srgbClr val="CC6600"/>
                </a:solidFill>
                <a:latin typeface="Arial" panose="02070309020205020404" pitchFamily="49" charset="0"/>
              </a:rPr>
              <a:t>SD	 0(R1),F4 ;	  Stores M[</a:t>
            </a:r>
            <a:r>
              <a:rPr kumimoji="0" lang="en-US" altLang="zh-CN" sz="2800" dirty="0" err="1">
                <a:solidFill>
                  <a:srgbClr val="CC6600"/>
                </a:solidFill>
                <a:latin typeface="Arial" panose="02070309020205020404" pitchFamily="49" charset="0"/>
              </a:rPr>
              <a:t>i</a:t>
            </a:r>
            <a:r>
              <a:rPr kumimoji="0" lang="en-US" altLang="zh-CN" sz="2800" dirty="0">
                <a:solidFill>
                  <a:srgbClr val="CC6600"/>
                </a:solidFill>
                <a:latin typeface="Arial" panose="02070309020205020404" pitchFamily="49" charset="0"/>
              </a:rPr>
              <a:t>]</a:t>
            </a:r>
          </a:p>
          <a:p>
            <a:pPr fontAlgn="base">
              <a:spcBef>
                <a:spcPct val="0"/>
              </a:spcBef>
              <a:spcAft>
                <a:spcPct val="0"/>
              </a:spcAft>
              <a:defRPr/>
            </a:pPr>
            <a:r>
              <a:rPr kumimoji="0" lang="en-US" altLang="zh-CN" sz="2800" dirty="0">
                <a:solidFill>
                  <a:srgbClr val="FF0000"/>
                </a:solidFill>
                <a:latin typeface="Arial"/>
              </a:rPr>
              <a:t> 	       2    </a:t>
            </a:r>
            <a:r>
              <a:rPr kumimoji="0" lang="en-US" altLang="zh-CN" sz="2800" dirty="0">
                <a:solidFill>
                  <a:srgbClr val="FF0000"/>
                </a:solidFill>
                <a:latin typeface="Arial" panose="02070309020205020404" pitchFamily="49" charset="0"/>
              </a:rPr>
              <a:t>ADDD  F4,F0,F2 ;	  Adds to M[i-1]</a:t>
            </a:r>
          </a:p>
          <a:p>
            <a:pPr fontAlgn="base">
              <a:spcBef>
                <a:spcPct val="0"/>
              </a:spcBef>
              <a:spcAft>
                <a:spcPct val="0"/>
              </a:spcAft>
              <a:defRPr/>
            </a:pPr>
            <a:r>
              <a:rPr kumimoji="0" lang="en-US" altLang="zh-CN" sz="2800" dirty="0">
                <a:solidFill>
                  <a:srgbClr val="FF0000"/>
                </a:solidFill>
                <a:latin typeface="Arial"/>
              </a:rPr>
              <a:t>            </a:t>
            </a:r>
            <a:r>
              <a:rPr kumimoji="0" lang="en-US" altLang="zh-CN" sz="2800" dirty="0">
                <a:solidFill>
                  <a:srgbClr val="00B050"/>
                </a:solidFill>
                <a:latin typeface="Arial"/>
              </a:rPr>
              <a:t>3    </a:t>
            </a:r>
            <a:r>
              <a:rPr kumimoji="0" lang="en-US" altLang="zh-CN" sz="2800" dirty="0">
                <a:solidFill>
                  <a:srgbClr val="00B050"/>
                </a:solidFill>
                <a:latin typeface="Arial" panose="02070309020205020404" pitchFamily="49" charset="0"/>
              </a:rPr>
              <a:t>LD	 F0,-16(R1);	  Loads M[i-2]</a:t>
            </a:r>
          </a:p>
          <a:p>
            <a:pPr fontAlgn="base">
              <a:spcBef>
                <a:spcPct val="0"/>
              </a:spcBef>
              <a:spcAft>
                <a:spcPct val="0"/>
              </a:spcAft>
              <a:defRPr/>
            </a:pPr>
            <a:r>
              <a:rPr kumimoji="0" lang="en-US" altLang="zh-CN" sz="2800" dirty="0">
                <a:solidFill>
                  <a:srgbClr val="FF0000"/>
                </a:solidFill>
                <a:latin typeface="Arial"/>
              </a:rPr>
              <a:t>            </a:t>
            </a:r>
            <a:r>
              <a:rPr kumimoji="0" lang="en-US" altLang="zh-CN" sz="2800" dirty="0">
                <a:solidFill>
                  <a:srgbClr val="00B0F0"/>
                </a:solidFill>
                <a:latin typeface="Arial"/>
              </a:rPr>
              <a:t>4</a:t>
            </a:r>
            <a:r>
              <a:rPr kumimoji="0" lang="en-US" altLang="zh-CN" sz="2800" dirty="0">
                <a:solidFill>
                  <a:srgbClr val="00B0F0"/>
                </a:solidFill>
                <a:latin typeface="Arial" panose="02070309020205020404" pitchFamily="49" charset="0"/>
              </a:rPr>
              <a:t>  SUBI R1,R1,#8</a:t>
            </a:r>
          </a:p>
          <a:p>
            <a:pPr fontAlgn="base">
              <a:spcBef>
                <a:spcPct val="0"/>
              </a:spcBef>
              <a:spcAft>
                <a:spcPct val="0"/>
              </a:spcAft>
              <a:defRPr/>
            </a:pPr>
            <a:r>
              <a:rPr kumimoji="0" lang="en-US" altLang="zh-CN" sz="2800" dirty="0">
                <a:solidFill>
                  <a:srgbClr val="00B0F0"/>
                </a:solidFill>
                <a:latin typeface="Arial"/>
              </a:rPr>
              <a:t>            5</a:t>
            </a:r>
            <a:r>
              <a:rPr kumimoji="0" lang="en-US" altLang="zh-CN" sz="2800" dirty="0">
                <a:solidFill>
                  <a:srgbClr val="00B0F0"/>
                </a:solidFill>
                <a:latin typeface="Arial" panose="02070309020205020404" pitchFamily="49" charset="0"/>
              </a:rPr>
              <a:t>  BNEZ R1,LOOP</a:t>
            </a:r>
          </a:p>
        </p:txBody>
      </p:sp>
      <p:sp>
        <p:nvSpPr>
          <p:cNvPr id="6" name="内容占位符 2"/>
          <p:cNvSpPr txBox="1">
            <a:spLocks/>
          </p:cNvSpPr>
          <p:nvPr/>
        </p:nvSpPr>
        <p:spPr bwMode="auto">
          <a:xfrm>
            <a:off x="2590801" y="4859338"/>
            <a:ext cx="5376863" cy="1295400"/>
          </a:xfrm>
          <a:prstGeom prst="rect">
            <a:avLst/>
          </a:prstGeom>
          <a:solidFill>
            <a:srgbClr val="CCFFFF"/>
          </a:solidFill>
          <a:ln w="9525">
            <a:solidFill>
              <a:srgbClr val="000000"/>
            </a:solidFill>
            <a:miter lim="800000"/>
            <a:headEnd/>
            <a:tailEn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6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36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36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eaLnBrk="1" fontAlgn="base" hangingPunct="1">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514350" indent="-514350" eaLnBrk="1" hangingPunct="1">
              <a:spcBef>
                <a:spcPct val="0"/>
              </a:spcBef>
              <a:buClr>
                <a:srgbClr val="9F9FBF"/>
              </a:buClr>
              <a:buFont typeface="Wingdings" panose="05000000000000000000" pitchFamily="2" charset="2"/>
              <a:buNone/>
              <a:tabLst>
                <a:tab pos="1257300" algn="l"/>
              </a:tabLst>
              <a:defRPr/>
            </a:pPr>
            <a:r>
              <a:rPr lang="en-US" altLang="zh-CN" sz="2400" kern="0" dirty="0">
                <a:solidFill>
                  <a:srgbClr val="FF0000"/>
                </a:solidFill>
                <a:latin typeface="Arial" panose="030F0702030302020204" pitchFamily="66" charset="0"/>
              </a:rPr>
              <a:t>2</a:t>
            </a:r>
            <a:r>
              <a:rPr lang="en-US" altLang="zh-CN" sz="2400" kern="0" dirty="0">
                <a:solidFill>
                  <a:srgbClr val="FFE2C5"/>
                </a:solidFill>
                <a:latin typeface="Arial" panose="030F0702030302020204" pitchFamily="66" charset="0"/>
              </a:rPr>
              <a:t>	</a:t>
            </a:r>
            <a:r>
              <a:rPr lang="en-US" altLang="zh-CN" sz="2400" kern="0" dirty="0">
                <a:solidFill>
                  <a:srgbClr val="FF0000"/>
                </a:solidFill>
                <a:latin typeface="Arial" panose="030F0702030302020204" pitchFamily="66" charset="0"/>
              </a:rPr>
              <a:t>SD </a:t>
            </a:r>
            <a:r>
              <a:rPr lang="en-US" altLang="zh-CN" sz="2400" kern="0" dirty="0">
                <a:solidFill>
                  <a:srgbClr val="FFE2C5"/>
                </a:solidFill>
                <a:latin typeface="Arial" panose="030F0702030302020204" pitchFamily="66" charset="0"/>
              </a:rPr>
              <a:t>        </a:t>
            </a:r>
            <a:r>
              <a:rPr lang="en-US" altLang="zh-CN" sz="2400" kern="0" dirty="0">
                <a:solidFill>
                  <a:srgbClr val="FF0000"/>
                </a:solidFill>
                <a:latin typeface="Arial" panose="030F0702030302020204" pitchFamily="66" charset="0"/>
              </a:rPr>
              <a:t>-8(R1), F4</a:t>
            </a:r>
          </a:p>
          <a:p>
            <a:pPr marL="514350" indent="-514350" eaLnBrk="1" hangingPunct="1">
              <a:spcBef>
                <a:spcPct val="0"/>
              </a:spcBef>
              <a:buClr>
                <a:srgbClr val="9F9FBF"/>
              </a:buClr>
              <a:buFont typeface="Wingdings" panose="05000000000000000000" pitchFamily="2" charset="2"/>
              <a:buNone/>
              <a:tabLst>
                <a:tab pos="1257300" algn="l"/>
              </a:tabLst>
              <a:defRPr/>
            </a:pPr>
            <a:r>
              <a:rPr lang="en-US" altLang="zh-CN" sz="2400" kern="0" dirty="0">
                <a:solidFill>
                  <a:srgbClr val="00B050"/>
                </a:solidFill>
                <a:latin typeface="Arial" panose="030F0702030302020204" pitchFamily="66" charset="0"/>
              </a:rPr>
              <a:t>1	ADDD	F4,F0,F2      </a:t>
            </a:r>
            <a:r>
              <a:rPr lang="en-US" altLang="zh-CN" sz="2400" dirty="0">
                <a:solidFill>
                  <a:srgbClr val="0000FF"/>
                </a:solidFill>
                <a:latin typeface="Arial" panose="030F0702030302020204" pitchFamily="66" charset="0"/>
              </a:rPr>
              <a:t>clear-up</a:t>
            </a:r>
            <a:r>
              <a:rPr lang="en-US" altLang="zh-CN" sz="2400" kern="0" dirty="0">
                <a:solidFill>
                  <a:srgbClr val="00B050"/>
                </a:solidFill>
                <a:latin typeface="Arial" panose="030F0702030302020204" pitchFamily="66" charset="0"/>
              </a:rPr>
              <a:t> </a:t>
            </a:r>
          </a:p>
          <a:p>
            <a:pPr marL="514350" indent="-514350" eaLnBrk="1" hangingPunct="1">
              <a:spcBef>
                <a:spcPct val="0"/>
              </a:spcBef>
              <a:buClr>
                <a:srgbClr val="9F9FBF"/>
              </a:buClr>
              <a:buFont typeface="Wingdings" panose="05000000000000000000" pitchFamily="2" charset="2"/>
              <a:buNone/>
              <a:tabLst>
                <a:tab pos="1257300" algn="l"/>
              </a:tabLst>
              <a:defRPr/>
            </a:pPr>
            <a:r>
              <a:rPr lang="en-US" altLang="zh-CN" sz="2400" kern="0" dirty="0">
                <a:solidFill>
                  <a:srgbClr val="00B050"/>
                </a:solidFill>
                <a:latin typeface="Arial" panose="030F0702030302020204" pitchFamily="66" charset="0"/>
              </a:rPr>
              <a:t>1     SD         -16(R1),  F4</a:t>
            </a:r>
          </a:p>
          <a:p>
            <a:pPr marL="514350" indent="-514350" eaLnBrk="1" hangingPunct="1">
              <a:spcBef>
                <a:spcPct val="0"/>
              </a:spcBef>
              <a:buClr>
                <a:srgbClr val="9F9FBF"/>
              </a:buClr>
              <a:buFont typeface="Wingdings" panose="05000000000000000000" pitchFamily="2" charset="2"/>
              <a:buNone/>
              <a:tabLst>
                <a:tab pos="1257300" algn="l"/>
              </a:tabLst>
              <a:defRPr/>
            </a:pPr>
            <a:endParaRPr lang="zh-CN" altLang="en-US" sz="2400" kern="0" dirty="0">
              <a:solidFill>
                <a:srgbClr val="000000"/>
              </a:solidFill>
            </a:endParaRPr>
          </a:p>
        </p:txBody>
      </p:sp>
    </p:spTree>
    <p:extLst>
      <p:ext uri="{BB962C8B-B14F-4D97-AF65-F5344CB8AC3E}">
        <p14:creationId xmlns:p14="http://schemas.microsoft.com/office/powerpoint/2010/main" val="1123954144"/>
      </p:ext>
    </p:extLst>
  </p:cSld>
  <p:clrMapOvr>
    <a:masterClrMapping/>
  </p:clrMapOvr>
  <p:transition spd="slow">
    <p:pull dir="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2783632" y="0"/>
            <a:ext cx="7776865" cy="908050"/>
          </a:xfrm>
        </p:spPr>
        <p:txBody>
          <a:bodyPr/>
          <a:lstStyle/>
          <a:p>
            <a:pPr eaLnBrk="1" hangingPunct="1"/>
            <a:r>
              <a:rPr lang="en-US" altLang="zh-CN" sz="3200" dirty="0">
                <a:latin typeface="Arial"/>
              </a:rPr>
              <a:t> </a:t>
            </a:r>
            <a:r>
              <a:rPr lang="en-US" altLang="zh-CN" sz="2800" dirty="0">
                <a:solidFill>
                  <a:srgbClr val="FF0000"/>
                </a:solidFill>
                <a:latin typeface="Arial"/>
              </a:rPr>
              <a:t>Software Pipelining with loop</a:t>
            </a:r>
            <a:r>
              <a:rPr lang="en-US" altLang="zh-CN" sz="1800" dirty="0">
                <a:solidFill>
                  <a:srgbClr val="FF0000"/>
                </a:solidFill>
                <a:latin typeface="Arial"/>
              </a:rPr>
              <a:t> </a:t>
            </a:r>
            <a:r>
              <a:rPr lang="en-US" altLang="zh-CN" sz="2800" dirty="0">
                <a:solidFill>
                  <a:srgbClr val="FF0000"/>
                </a:solidFill>
                <a:latin typeface="Arial"/>
              </a:rPr>
              <a:t>unrolling in VLIW</a:t>
            </a:r>
          </a:p>
        </p:txBody>
      </p:sp>
      <p:sp>
        <p:nvSpPr>
          <p:cNvPr id="22531" name="Rectangle 3"/>
          <p:cNvSpPr>
            <a:spLocks noGrp="1" noChangeArrowheads="1"/>
          </p:cNvSpPr>
          <p:nvPr>
            <p:ph idx="1"/>
          </p:nvPr>
        </p:nvSpPr>
        <p:spPr>
          <a:xfrm>
            <a:off x="1523999" y="981075"/>
            <a:ext cx="9546771" cy="4114800"/>
          </a:xfrm>
        </p:spPr>
        <p:txBody>
          <a:bodyPr/>
          <a:lstStyle/>
          <a:p>
            <a:pPr eaLnBrk="1" hangingPunct="1">
              <a:lnSpc>
                <a:spcPct val="90000"/>
              </a:lnSpc>
              <a:buFont typeface="Wingdings" panose="05000000000000000000" pitchFamily="2" charset="2"/>
              <a:buNone/>
            </a:pPr>
            <a:r>
              <a:rPr lang="en-US" altLang="zh-CN" sz="2000" i="1" dirty="0">
                <a:latin typeface="Arial"/>
              </a:rPr>
              <a:t>Memory 	Memory	FP		FP	Int. op/	                    Clock</a:t>
            </a:r>
          </a:p>
          <a:p>
            <a:pPr eaLnBrk="1" hangingPunct="1">
              <a:lnSpc>
                <a:spcPct val="80000"/>
              </a:lnSpc>
              <a:buFont typeface="Wingdings" panose="05000000000000000000" pitchFamily="2" charset="2"/>
              <a:buNone/>
            </a:pPr>
            <a:r>
              <a:rPr lang="en-US" altLang="zh-CN" sz="2000" i="1" dirty="0">
                <a:latin typeface="Arial"/>
              </a:rPr>
              <a:t>reference 1	reference 2	operation 1	 op. 2 	branch</a:t>
            </a:r>
          </a:p>
          <a:p>
            <a:pPr eaLnBrk="1" hangingPunct="1">
              <a:lnSpc>
                <a:spcPct val="120000"/>
              </a:lnSpc>
              <a:buFont typeface="Wingdings" panose="05000000000000000000" pitchFamily="2" charset="2"/>
              <a:buNone/>
            </a:pPr>
            <a:r>
              <a:rPr lang="en-US" altLang="zh-CN" sz="1800" dirty="0">
                <a:latin typeface="Arial"/>
              </a:rPr>
              <a:t>LD F0,-48(R1)	ST 0(R1),F4	ADDD F4,F0,F2				</a:t>
            </a:r>
            <a:r>
              <a:rPr lang="en-US" altLang="zh-CN" sz="1800" dirty="0" smtClean="0">
                <a:latin typeface="Arial"/>
              </a:rPr>
              <a:t>            1</a:t>
            </a:r>
            <a:endParaRPr lang="en-US" altLang="zh-CN" sz="1800" dirty="0"/>
          </a:p>
          <a:p>
            <a:pPr eaLnBrk="1" hangingPunct="1">
              <a:lnSpc>
                <a:spcPct val="90000"/>
              </a:lnSpc>
              <a:buFont typeface="Wingdings" panose="05000000000000000000" pitchFamily="2" charset="2"/>
              <a:buNone/>
            </a:pPr>
            <a:r>
              <a:rPr lang="en-US" altLang="zh-CN" sz="1800" dirty="0">
                <a:latin typeface="Arial"/>
              </a:rPr>
              <a:t>LD F6,-56(R1)	ST -8(R1),F8	ADDD F8,F6,F2		SUBI R1,R1,#24	</a:t>
            </a:r>
            <a:r>
              <a:rPr lang="en-US" altLang="zh-CN" sz="1800" dirty="0" smtClean="0">
                <a:latin typeface="Arial"/>
              </a:rPr>
              <a:t>             2</a:t>
            </a:r>
            <a:endParaRPr lang="en-US" altLang="zh-CN" sz="1800" dirty="0"/>
          </a:p>
          <a:p>
            <a:pPr eaLnBrk="1" hangingPunct="1">
              <a:lnSpc>
                <a:spcPct val="90000"/>
              </a:lnSpc>
              <a:buFont typeface="Wingdings" panose="05000000000000000000" pitchFamily="2" charset="2"/>
              <a:buNone/>
            </a:pPr>
            <a:r>
              <a:rPr lang="en-US" altLang="zh-CN" sz="1800" dirty="0">
                <a:latin typeface="Arial"/>
              </a:rPr>
              <a:t>LD F10,-40(R1)	ST 8(R1),F12	ADDD F12,F10,F2  </a:t>
            </a:r>
            <a:r>
              <a:rPr lang="en-US" altLang="zh-CN" sz="1800" dirty="0" smtClean="0">
                <a:latin typeface="Arial"/>
              </a:rPr>
              <a:t>             BNEZ </a:t>
            </a:r>
            <a:r>
              <a:rPr lang="en-US" altLang="zh-CN" sz="1800" dirty="0">
                <a:latin typeface="Arial"/>
              </a:rPr>
              <a:t>R1,LOOP	             3</a:t>
            </a:r>
          </a:p>
          <a:p>
            <a:pPr eaLnBrk="1" hangingPunct="1">
              <a:lnSpc>
                <a:spcPct val="90000"/>
              </a:lnSpc>
            </a:pPr>
            <a:r>
              <a:rPr lang="en-US" altLang="zh-CN" sz="2800" dirty="0">
                <a:solidFill>
                  <a:srgbClr val="0000FF"/>
                </a:solidFill>
                <a:latin typeface="Arial"/>
              </a:rPr>
              <a:t>Software pipelined across 9 iterations of original loop</a:t>
            </a:r>
          </a:p>
          <a:p>
            <a:pPr lvl="1" eaLnBrk="1" hangingPunct="1">
              <a:lnSpc>
                <a:spcPct val="90000"/>
              </a:lnSpc>
            </a:pPr>
            <a:r>
              <a:rPr lang="en-US" altLang="zh-CN" sz="2400" dirty="0">
                <a:solidFill>
                  <a:srgbClr val="0000FF"/>
                </a:solidFill>
                <a:latin typeface="Arial"/>
              </a:rPr>
              <a:t>In each iteration of above loop, we:</a:t>
            </a:r>
          </a:p>
          <a:p>
            <a:pPr lvl="2" eaLnBrk="1" hangingPunct="1">
              <a:lnSpc>
                <a:spcPct val="90000"/>
              </a:lnSpc>
            </a:pPr>
            <a:r>
              <a:rPr lang="en-US" altLang="zh-CN" sz="2000" dirty="0">
                <a:solidFill>
                  <a:srgbClr val="0000FF"/>
                </a:solidFill>
                <a:latin typeface="Arial"/>
              </a:rPr>
              <a:t>Store to m,m-8,m-16		(iterations I-3,I-2,I-1)</a:t>
            </a:r>
          </a:p>
          <a:p>
            <a:pPr lvl="2" eaLnBrk="1" hangingPunct="1">
              <a:lnSpc>
                <a:spcPct val="90000"/>
              </a:lnSpc>
            </a:pPr>
            <a:r>
              <a:rPr lang="en-US" altLang="zh-CN" sz="2000" dirty="0">
                <a:solidFill>
                  <a:srgbClr val="0000FF"/>
                </a:solidFill>
                <a:latin typeface="Arial"/>
              </a:rPr>
              <a:t>Compute for m-24,m-32,m-40	(iterations I,I+1,I+2)</a:t>
            </a:r>
          </a:p>
          <a:p>
            <a:pPr lvl="2" eaLnBrk="1" hangingPunct="1">
              <a:lnSpc>
                <a:spcPct val="90000"/>
              </a:lnSpc>
            </a:pPr>
            <a:r>
              <a:rPr lang="en-US" altLang="zh-CN" sz="2000" dirty="0">
                <a:solidFill>
                  <a:srgbClr val="0000FF"/>
                </a:solidFill>
                <a:latin typeface="Arial"/>
              </a:rPr>
              <a:t>Load from m-48,m-56,m-64	(iterations I+3,I+4,I+5)</a:t>
            </a:r>
          </a:p>
          <a:p>
            <a:pPr eaLnBrk="1" hangingPunct="1">
              <a:lnSpc>
                <a:spcPct val="90000"/>
              </a:lnSpc>
            </a:pPr>
            <a:r>
              <a:rPr lang="en-US" altLang="zh-CN" sz="2400" dirty="0">
                <a:solidFill>
                  <a:srgbClr val="0000FF"/>
                </a:solidFill>
                <a:latin typeface="Arial"/>
              </a:rPr>
              <a:t>9 results in 9 cycles, or </a:t>
            </a:r>
            <a:r>
              <a:rPr lang="en-US" altLang="zh-CN" sz="2400" dirty="0">
                <a:solidFill>
                  <a:schemeClr val="tx2">
                    <a:lumMod val="60000"/>
                    <a:lumOff val="40000"/>
                  </a:schemeClr>
                </a:solidFill>
                <a:latin typeface="Arial"/>
              </a:rPr>
              <a:t>1 clock per iteration</a:t>
            </a:r>
          </a:p>
          <a:p>
            <a:pPr eaLnBrk="1" hangingPunct="1">
              <a:lnSpc>
                <a:spcPct val="90000"/>
              </a:lnSpc>
            </a:pPr>
            <a:r>
              <a:rPr lang="en-US" altLang="zh-CN" sz="2400" dirty="0">
                <a:solidFill>
                  <a:srgbClr val="0000FF"/>
                </a:solidFill>
                <a:latin typeface="Arial"/>
              </a:rPr>
              <a:t>Average: 3.3 ops per clock, 66% efficiency</a:t>
            </a:r>
          </a:p>
          <a:p>
            <a:pPr eaLnBrk="1" hangingPunct="1">
              <a:lnSpc>
                <a:spcPct val="90000"/>
              </a:lnSpc>
              <a:buFont typeface="Wingdings" panose="05000000000000000000" pitchFamily="2" charset="2"/>
              <a:buNone/>
            </a:pPr>
            <a:r>
              <a:rPr lang="en-US" altLang="zh-CN" sz="2400" dirty="0">
                <a:latin typeface="Arial"/>
              </a:rPr>
              <a:t>  Note: Need less registers for software pipelining</a:t>
            </a:r>
          </a:p>
          <a:p>
            <a:pPr eaLnBrk="1" hangingPunct="1">
              <a:lnSpc>
                <a:spcPct val="60000"/>
              </a:lnSpc>
              <a:buFont typeface="Wingdings" panose="05000000000000000000" pitchFamily="2" charset="2"/>
              <a:buNone/>
            </a:pPr>
            <a:r>
              <a:rPr lang="en-US" altLang="zh-CN" sz="2400" dirty="0">
                <a:latin typeface="Arial"/>
              </a:rPr>
              <a:t>		 (only using 7 registers here, was using 15)</a:t>
            </a:r>
          </a:p>
        </p:txBody>
      </p:sp>
      <p:sp>
        <p:nvSpPr>
          <p:cNvPr id="22532" name="Line 4"/>
          <p:cNvSpPr>
            <a:spLocks noChangeShapeType="1"/>
          </p:cNvSpPr>
          <p:nvPr/>
        </p:nvSpPr>
        <p:spPr bwMode="auto">
          <a:xfrm>
            <a:off x="1703388" y="1628775"/>
            <a:ext cx="8686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pPr eaLnBrk="0" fontAlgn="base" hangingPunct="0">
              <a:spcBef>
                <a:spcPct val="0"/>
              </a:spcBef>
              <a:spcAft>
                <a:spcPct val="0"/>
              </a:spcAft>
            </a:pPr>
            <a:endParaRPr lang="zh-CN" altLang="en-US" sz="4400">
              <a:solidFill>
                <a:srgbClr val="E40000"/>
              </a:solidFill>
            </a:endParaRPr>
          </a:p>
        </p:txBody>
      </p:sp>
    </p:spTree>
    <p:extLst>
      <p:ext uri="{BB962C8B-B14F-4D97-AF65-F5344CB8AC3E}">
        <p14:creationId xmlns:p14="http://schemas.microsoft.com/office/powerpoint/2010/main" val="1397458334"/>
      </p:ext>
    </p:extLst>
  </p:cSld>
  <p:clrMapOvr>
    <a:masterClrMapping/>
  </p:clrMapOvr>
  <p:transition spd="slow">
    <p:pull dir="ru"/>
  </p:transition>
  <p:timing>
    <p:tnLst>
      <p:par>
        <p:cTn id="1" dur="indefinite" restart="never" nodeType="tmRoot"/>
      </p:par>
    </p:tnLst>
  </p:timing>
</p:sld>
</file>

<file path=ppt/theme/theme1.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TotalTime>
  <Words>990</Words>
  <Application>Microsoft Office PowerPoint</Application>
  <PresentationFormat>宽屏</PresentationFormat>
  <Paragraphs>169</Paragraphs>
  <Slides>24</Slides>
  <Notes>2</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24</vt:i4>
      </vt:variant>
    </vt:vector>
  </HeadingPairs>
  <TitlesOfParts>
    <vt:vector size="41" baseType="lpstr">
      <vt:lpstr>Palatino</vt:lpstr>
      <vt:lpstr>华文行楷</vt:lpstr>
      <vt:lpstr>楷体_GB2312</vt:lpstr>
      <vt:lpstr>宋体</vt:lpstr>
      <vt:lpstr>Arial</vt:lpstr>
      <vt:lpstr>Arial Narrow</vt:lpstr>
      <vt:lpstr>Calibri</vt:lpstr>
      <vt:lpstr>Comic Sans MS</vt:lpstr>
      <vt:lpstr>Courier New</vt:lpstr>
      <vt:lpstr>Times New Roman</vt:lpstr>
      <vt:lpstr>Wingdings</vt:lpstr>
      <vt:lpstr>Wingdings 2</vt:lpstr>
      <vt:lpstr>SpringFestivalGreeting</vt:lpstr>
      <vt:lpstr>图片</vt:lpstr>
      <vt:lpstr>文档</vt:lpstr>
      <vt:lpstr>Microsoft Word 97 - 2003 文档</vt:lpstr>
      <vt:lpstr>Picture2</vt:lpstr>
      <vt:lpstr>Chapter3 Advanced compiler techniques for exploring ILP</vt:lpstr>
      <vt:lpstr>Score board/ Tomasulo中 WB、Issue是并行执行的 </vt:lpstr>
      <vt:lpstr>Dynamic scheduling理论与是实现的区别</vt:lpstr>
      <vt:lpstr>Tomasulo算法实现注意点</vt:lpstr>
      <vt:lpstr>Why software pipeling ?</vt:lpstr>
      <vt:lpstr>Software Pipelining</vt:lpstr>
      <vt:lpstr>  Software Pipelining Example</vt:lpstr>
      <vt:lpstr>Code after reorganized</vt:lpstr>
      <vt:lpstr> Software Pipelining with loop unrolling in VLIW</vt:lpstr>
      <vt:lpstr>Global code motion</vt:lpstr>
      <vt:lpstr>Trace Scheduling</vt:lpstr>
      <vt:lpstr>Example of Trace Scheduling</vt:lpstr>
      <vt:lpstr>Example</vt:lpstr>
      <vt:lpstr>PowerPoint 演示文稿</vt:lpstr>
      <vt:lpstr>Superblock</vt:lpstr>
      <vt:lpstr>PowerPoint 演示文稿</vt:lpstr>
      <vt:lpstr>Hardware Support for Expoilting ILP at compile time</vt:lpstr>
      <vt:lpstr>Example:  improving scheduloing performance using Conditional Inst.</vt:lpstr>
      <vt:lpstr>Using conditional instruction</vt:lpstr>
      <vt:lpstr>Conditional instructions in real computer</vt:lpstr>
      <vt:lpstr>hyper block:    --super block + prediction</vt:lpstr>
      <vt:lpstr>Block-Structure</vt:lpstr>
      <vt:lpstr>Block-Structure</vt:lpstr>
      <vt:lpstr>Block-structure: Example</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jiangxh</dc:creator>
  <cp:lastModifiedBy>jiangxh</cp:lastModifiedBy>
  <cp:revision>9</cp:revision>
  <dcterms:created xsi:type="dcterms:W3CDTF">2022-11-29T05:26:46Z</dcterms:created>
  <dcterms:modified xsi:type="dcterms:W3CDTF">2024-11-17T14:57:39Z</dcterms:modified>
</cp:coreProperties>
</file>