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83"/>
  </p:notesMasterIdLst>
  <p:handoutMasterIdLst>
    <p:handoutMasterId r:id="rId84"/>
  </p:handoutMasterIdLst>
  <p:sldIdLst>
    <p:sldId id="510" r:id="rId2"/>
    <p:sldId id="517" r:id="rId3"/>
    <p:sldId id="518" r:id="rId4"/>
    <p:sldId id="519" r:id="rId5"/>
    <p:sldId id="598" r:id="rId6"/>
    <p:sldId id="599" r:id="rId7"/>
    <p:sldId id="520" r:id="rId8"/>
    <p:sldId id="597" r:id="rId9"/>
    <p:sldId id="522" r:id="rId10"/>
    <p:sldId id="596" r:id="rId11"/>
    <p:sldId id="523" r:id="rId12"/>
    <p:sldId id="524" r:id="rId13"/>
    <p:sldId id="525" r:id="rId14"/>
    <p:sldId id="526" r:id="rId15"/>
    <p:sldId id="595" r:id="rId16"/>
    <p:sldId id="527" r:id="rId17"/>
    <p:sldId id="528" r:id="rId18"/>
    <p:sldId id="600" r:id="rId19"/>
    <p:sldId id="529" r:id="rId20"/>
    <p:sldId id="530" r:id="rId21"/>
    <p:sldId id="531" r:id="rId22"/>
    <p:sldId id="532" r:id="rId23"/>
    <p:sldId id="533" r:id="rId24"/>
    <p:sldId id="534" r:id="rId25"/>
    <p:sldId id="535" r:id="rId26"/>
    <p:sldId id="536" r:id="rId27"/>
    <p:sldId id="537" r:id="rId28"/>
    <p:sldId id="594" r:id="rId29"/>
    <p:sldId id="538" r:id="rId30"/>
    <p:sldId id="539" r:id="rId31"/>
    <p:sldId id="540" r:id="rId32"/>
    <p:sldId id="541" r:id="rId33"/>
    <p:sldId id="542" r:id="rId34"/>
    <p:sldId id="585" r:id="rId35"/>
    <p:sldId id="543" r:id="rId36"/>
    <p:sldId id="544" r:id="rId37"/>
    <p:sldId id="545" r:id="rId38"/>
    <p:sldId id="546" r:id="rId39"/>
    <p:sldId id="547" r:id="rId40"/>
    <p:sldId id="548" r:id="rId41"/>
    <p:sldId id="549" r:id="rId42"/>
    <p:sldId id="550" r:id="rId43"/>
    <p:sldId id="551" r:id="rId44"/>
    <p:sldId id="552" r:id="rId45"/>
    <p:sldId id="553" r:id="rId46"/>
    <p:sldId id="554" r:id="rId47"/>
    <p:sldId id="586" r:id="rId48"/>
    <p:sldId id="555" r:id="rId49"/>
    <p:sldId id="556" r:id="rId50"/>
    <p:sldId id="557" r:id="rId51"/>
    <p:sldId id="558" r:id="rId52"/>
    <p:sldId id="559" r:id="rId53"/>
    <p:sldId id="560" r:id="rId54"/>
    <p:sldId id="561" r:id="rId55"/>
    <p:sldId id="562" r:id="rId56"/>
    <p:sldId id="593" r:id="rId57"/>
    <p:sldId id="563" r:id="rId58"/>
    <p:sldId id="564" r:id="rId59"/>
    <p:sldId id="565" r:id="rId60"/>
    <p:sldId id="566" r:id="rId61"/>
    <p:sldId id="567" r:id="rId62"/>
    <p:sldId id="568" r:id="rId63"/>
    <p:sldId id="592" r:id="rId64"/>
    <p:sldId id="569" r:id="rId65"/>
    <p:sldId id="591" r:id="rId66"/>
    <p:sldId id="570" r:id="rId67"/>
    <p:sldId id="571" r:id="rId68"/>
    <p:sldId id="572" r:id="rId69"/>
    <p:sldId id="573" r:id="rId70"/>
    <p:sldId id="574" r:id="rId71"/>
    <p:sldId id="575" r:id="rId72"/>
    <p:sldId id="576" r:id="rId73"/>
    <p:sldId id="577" r:id="rId74"/>
    <p:sldId id="578" r:id="rId75"/>
    <p:sldId id="579" r:id="rId76"/>
    <p:sldId id="580" r:id="rId77"/>
    <p:sldId id="581" r:id="rId78"/>
    <p:sldId id="582" r:id="rId79"/>
    <p:sldId id="583" r:id="rId80"/>
    <p:sldId id="584" r:id="rId81"/>
    <p:sldId id="589" r:id="rId82"/>
  </p:sldIdLst>
  <p:sldSz cx="12192000" cy="6858000"/>
  <p:notesSz cx="6858000" cy="91440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SimSun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BFFBB"/>
    <a:srgbClr val="C0D2FE"/>
    <a:srgbClr val="CCECFF"/>
    <a:srgbClr val="FFFFCC"/>
    <a:srgbClr val="FFF0E7"/>
    <a:srgbClr val="FEE0CE"/>
    <a:srgbClr val="DCFECE"/>
    <a:srgbClr val="D3FF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55" autoAdjust="0"/>
    <p:restoredTop sz="94728" autoAdjust="0"/>
  </p:normalViewPr>
  <p:slideViewPr>
    <p:cSldViewPr>
      <p:cViewPr varScale="1">
        <p:scale>
          <a:sx n="84" d="100"/>
          <a:sy n="84" d="100"/>
        </p:scale>
        <p:origin x="552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20"/>
    </p:cViewPr>
  </p:sorterViewPr>
  <p:notesViewPr>
    <p:cSldViewPr>
      <p:cViewPr varScale="1">
        <p:scale>
          <a:sx n="82" d="100"/>
          <a:sy n="82" d="100"/>
        </p:scale>
        <p:origin x="2988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3052763" y="8704263"/>
            <a:ext cx="752475" cy="266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E76174CC-4308-448C-8B6B-16E4135F3843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753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3041650" y="8704263"/>
            <a:ext cx="776288" cy="250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7305" tIns="44446" rIns="87305" bIns="44446">
            <a:spAutoFit/>
          </a:bodyPr>
          <a:lstStyle/>
          <a:p>
            <a:pPr defTabSz="868363">
              <a:lnSpc>
                <a:spcPct val="90000"/>
              </a:lnSpc>
            </a:pPr>
            <a:r>
              <a:rPr lang="en-US" sz="1200" b="0">
                <a:latin typeface="Comic Sans MS" pitchFamily="66" charset="0"/>
              </a:rPr>
              <a:t>Page </a:t>
            </a:r>
            <a:fld id="{647986A2-0915-4FD5-9834-23BD2F5A80BD}" type="slidenum">
              <a:rPr lang="en-US" sz="1200" b="0">
                <a:latin typeface="Comic Sans MS" pitchFamily="66" charset="0"/>
              </a:rPr>
              <a:pPr defTabSz="868363">
                <a:lnSpc>
                  <a:spcPct val="90000"/>
                </a:lnSpc>
              </a:pPr>
              <a:t>‹#›</a:t>
            </a:fld>
            <a:endParaRPr lang="en-US" sz="1200" b="0">
              <a:latin typeface="Comic Sans MS" pitchFamily="66" charset="0"/>
            </a:endParaRP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479" tIns="44446" rIns="90479" bIns="4444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9611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Intuitive Model by Mark Hill</a:t>
            </a:r>
          </a:p>
          <a:p>
            <a:endParaRPr lang="en-US"/>
          </a:p>
        </p:txBody>
      </p:sp>
      <p:sp>
        <p:nvSpPr>
          <p:cNvPr id="8919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9050816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Ask which affected?</a:t>
            </a:r>
          </a:p>
          <a:p>
            <a:br>
              <a:rPr lang="en-US"/>
            </a:br>
            <a:r>
              <a:rPr lang="en-US"/>
              <a:t>Block size</a:t>
            </a:r>
          </a:p>
          <a:p>
            <a:r>
              <a:rPr lang="en-US"/>
              <a:t>1) Compulsory</a:t>
            </a:r>
          </a:p>
          <a:p>
            <a:r>
              <a:rPr lang="en-US"/>
              <a:t>2) More subtle, will change mapping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8970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393700" y="692150"/>
            <a:ext cx="607218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  <p:extLst>
      <p:ext uri="{BB962C8B-B14F-4D97-AF65-F5344CB8AC3E}">
        <p14:creationId xmlns:p14="http://schemas.microsoft.com/office/powerpoint/2010/main" val="1873228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304800" y="1427164"/>
            <a:ext cx="10769600" cy="1609725"/>
          </a:xfrm>
          <a:prstGeom prst="rect">
            <a:avLst/>
          </a:prstGeo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422400" y="3441700"/>
            <a:ext cx="8839200" cy="1676400"/>
          </a:xfrm>
          <a:prstGeom prst="rect">
            <a:avLst/>
          </a:prstGeo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125809808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12800" y="1600200"/>
            <a:ext cx="10566400" cy="44196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A250F370-D1E7-4077-8E08-0F849066697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9029427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00018" y="228600"/>
            <a:ext cx="2779183" cy="5791200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60351" y="228600"/>
            <a:ext cx="8136467" cy="5791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79CA0EF3-EE02-422F-9839-1D26B284DB7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844337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12800" y="1600200"/>
            <a:ext cx="10566400" cy="44196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单击图标添加表格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6491360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8477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" y="1557338"/>
            <a:ext cx="5873751" cy="45751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076951" y="1557339"/>
            <a:ext cx="5875867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76951" y="3921125"/>
            <a:ext cx="5875867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4703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" y="1557339"/>
            <a:ext cx="11952817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" y="3921125"/>
            <a:ext cx="11952817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BC78D7F6-81EB-426B-B783-68932B4FE8AE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7284693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" y="1557339"/>
            <a:ext cx="11952817" cy="22113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" y="3921125"/>
            <a:ext cx="11952817" cy="22113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0" y="623728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876800" y="6243638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9389533" y="6243638"/>
            <a:ext cx="2540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D1DEDDA3-5544-4B59-BA66-7B31A1EC49A8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8812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1424" y="5397"/>
            <a:ext cx="10877384" cy="9906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06400" y="1447800"/>
            <a:ext cx="5588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447800"/>
            <a:ext cx="5588000" cy="48006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649636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12800" y="1340768"/>
            <a:ext cx="10566400" cy="441960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标题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42029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192401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12800" y="1600200"/>
            <a:ext cx="51816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181600" cy="4419600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62504F6-CEB9-4D8B-82E8-1B5742F5734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8871218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C5D8FD77-704A-4F7A-935C-C77827A4392A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3235385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FFE68900-107A-49E7-99A8-268D755A58EC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152350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91F0555C-6464-4DB4-A56C-735E33125A8A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326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5AA5C4EF-5F4C-4FC2-8EC8-5D7149D239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995046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1</a:t>
            </a:r>
            <a:fld id="{058ED758-5F56-4DC8-AE63-6C2C3614B51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546190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梯形 10"/>
          <p:cNvSpPr/>
          <p:nvPr/>
        </p:nvSpPr>
        <p:spPr>
          <a:xfrm>
            <a:off x="623392" y="218810"/>
            <a:ext cx="4951909" cy="551061"/>
          </a:xfrm>
          <a:prstGeom prst="trapezoid">
            <a:avLst>
              <a:gd name="adj" fmla="val 27273"/>
            </a:avLst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8" y="116632"/>
            <a:ext cx="1152128" cy="65324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4660933" y="218812"/>
            <a:ext cx="7104789" cy="55106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909072" y="724152"/>
            <a:ext cx="5856651" cy="45721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15" name="矩形 14"/>
          <p:cNvSpPr/>
          <p:nvPr/>
        </p:nvSpPr>
        <p:spPr>
          <a:xfrm>
            <a:off x="7440149" y="6309321"/>
            <a:ext cx="4751851" cy="40704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浙江大学计算机学院系统结构实验室</a:t>
            </a:r>
          </a:p>
        </p:txBody>
      </p:sp>
      <p:sp>
        <p:nvSpPr>
          <p:cNvPr id="16" name="矩形 15"/>
          <p:cNvSpPr/>
          <p:nvPr/>
        </p:nvSpPr>
        <p:spPr>
          <a:xfrm>
            <a:off x="7440149" y="6741369"/>
            <a:ext cx="4751851" cy="553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82172" y="232288"/>
            <a:ext cx="10538387" cy="5053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70576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ransition/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9936" y="795249"/>
            <a:ext cx="1158299" cy="103388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2348880"/>
            <a:ext cx="12192000" cy="1656184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1524005" y="2744788"/>
            <a:ext cx="8461375" cy="863600"/>
          </a:xfrm>
          <a:prstGeom prst="rect">
            <a:avLst/>
          </a:prstGeom>
        </p:spPr>
        <p:txBody>
          <a:bodyPr/>
          <a:lstStyle/>
          <a:p>
            <a:pPr algn="ctr"/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Computer Architecture </a:t>
            </a:r>
            <a:b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</a:br>
            <a:r>
              <a:rPr lang="en-US" altLang="zh-CN" sz="32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----A Quantitative Approach</a:t>
            </a:r>
            <a:endParaRPr lang="zh-CN" altLang="en-US" sz="200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 rot="10800000">
            <a:off x="5939112" y="4005064"/>
            <a:ext cx="313776" cy="216024"/>
          </a:xfrm>
          <a:prstGeom prst="triangle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>
              <a:solidFill>
                <a:srgbClr val="004EA2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flipV="1">
            <a:off x="0" y="2227011"/>
            <a:ext cx="12191998" cy="45720"/>
          </a:xfrm>
          <a:prstGeom prst="rect">
            <a:avLst/>
          </a:prstGeom>
          <a:solidFill>
            <a:srgbClr val="004E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484950" y="4659302"/>
            <a:ext cx="3222105" cy="14123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陈文智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浙江大学计算机学院</a:t>
            </a:r>
          </a:p>
          <a:p>
            <a:pPr algn="ctr">
              <a:lnSpc>
                <a:spcPct val="150000"/>
              </a:lnSpc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chenwz@zju.edu.cn</a:t>
            </a:r>
          </a:p>
        </p:txBody>
      </p:sp>
    </p:spTree>
    <p:extLst>
      <p:ext uri="{BB962C8B-B14F-4D97-AF65-F5344CB8AC3E}">
        <p14:creationId xmlns:p14="http://schemas.microsoft.com/office/powerpoint/2010/main" val="425668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8BE543-5C89-2BB6-60F1-1EC95F835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3" name="Rectangle 3">
            <a:extLst>
              <a:ext uri="{FF2B5EF4-FFF2-40B4-BE49-F238E27FC236}">
                <a16:creationId xmlns:a16="http://schemas.microsoft.com/office/drawing/2014/main" id="{33034654-5456-A1B8-B69B-C138C4E522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1447800"/>
            <a:ext cx="10292952" cy="2590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Assume(p714):</a:t>
            </a:r>
            <a:r>
              <a:rPr lang="en-US" sz="2000" dirty="0"/>
              <a:t> Hit time</a:t>
            </a:r>
            <a:r>
              <a:rPr lang="en-US" sz="2000" baseline="-25000" dirty="0"/>
              <a:t>L2</a:t>
            </a:r>
            <a:r>
              <a:rPr lang="en-US" sz="2000" dirty="0"/>
              <a:t> for direct mapped = 10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	  Hit time</a:t>
            </a:r>
            <a:r>
              <a:rPr lang="en-US" sz="2000" baseline="-25000" dirty="0"/>
              <a:t>L2</a:t>
            </a:r>
            <a:r>
              <a:rPr lang="en-US" sz="2000" dirty="0"/>
              <a:t> for two-way set = </a:t>
            </a:r>
            <a:r>
              <a:rPr lang="en-US" altLang="zh-CN" sz="2000" dirty="0">
                <a:ea typeface="宋体" pitchFamily="2" charset="-122"/>
              </a:rPr>
              <a:t>10.1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Local miss rate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for direct mapped = 25%.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Local miss rate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for two-way set associative =20%.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  Miss penalty</a:t>
            </a:r>
            <a:r>
              <a:rPr lang="en-US" altLang="zh-CN" sz="2000" baseline="-25000" dirty="0">
                <a:ea typeface="宋体" pitchFamily="2" charset="-122"/>
              </a:rPr>
              <a:t>L2</a:t>
            </a:r>
            <a:r>
              <a:rPr lang="en-US" altLang="zh-CN" sz="2000" dirty="0">
                <a:ea typeface="宋体" pitchFamily="2" charset="-122"/>
              </a:rPr>
              <a:t> = 100 clock cycles.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solidFill>
                  <a:schemeClr val="hlink"/>
                </a:solidFill>
                <a:ea typeface="宋体" pitchFamily="2" charset="-122"/>
              </a:rPr>
              <a:t>What is the impact of second-level cache associativity on its miss penalty?</a:t>
            </a:r>
          </a:p>
        </p:txBody>
      </p:sp>
      <p:sp>
        <p:nvSpPr>
          <p:cNvPr id="880642" name="Rectangle 2">
            <a:extLst>
              <a:ext uri="{FF2B5EF4-FFF2-40B4-BE49-F238E27FC236}">
                <a16:creationId xmlns:a16="http://schemas.microsoft.com/office/drawing/2014/main" id="{EED638B6-FC4C-7196-0EB7-BD4F4982E1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161925"/>
            <a:ext cx="8386936" cy="7429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Example8: </a:t>
            </a:r>
            <a:r>
              <a:rPr lang="en-US" sz="3200" dirty="0"/>
              <a:t>Multilevel cache</a:t>
            </a:r>
          </a:p>
        </p:txBody>
      </p:sp>
      <p:sp>
        <p:nvSpPr>
          <p:cNvPr id="880644" name="Rectangle 4">
            <a:extLst>
              <a:ext uri="{FF2B5EF4-FFF2-40B4-BE49-F238E27FC236}">
                <a16:creationId xmlns:a16="http://schemas.microsoft.com/office/drawing/2014/main" id="{6ED54808-7E4B-7154-294C-73C57DAA4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424" y="4267200"/>
            <a:ext cx="10292952" cy="205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6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Answer:</a:t>
            </a:r>
            <a:r>
              <a:rPr lang="en-US" sz="2000" dirty="0">
                <a:latin typeface="+mn-lt"/>
                <a:ea typeface="宋体" pitchFamily="2" charset="-122"/>
              </a:rPr>
              <a:t> For a direct-mapped L2 cache, L1 cache miss penalty is :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  </a:t>
            </a:r>
            <a:r>
              <a:rPr lang="en-US" sz="2200" dirty="0">
                <a:latin typeface="+mn-lt"/>
                <a:ea typeface="宋体" pitchFamily="2" charset="-122"/>
              </a:rPr>
              <a:t>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1-wayL1</a:t>
            </a:r>
            <a:r>
              <a:rPr lang="en-US" altLang="zh-CN" sz="2200" dirty="0">
                <a:latin typeface="+mn-lt"/>
                <a:ea typeface="宋体" pitchFamily="2" charset="-122"/>
              </a:rPr>
              <a:t>＝</a:t>
            </a:r>
            <a:r>
              <a:rPr lang="en-US" sz="2200" dirty="0">
                <a:latin typeface="+mn-lt"/>
                <a:ea typeface="宋体" pitchFamily="2" charset="-122"/>
              </a:rPr>
              <a:t>10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25%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×100=35.0 clock cycles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endParaRPr lang="en-US" altLang="zh-CN" sz="2200" dirty="0">
              <a:latin typeface="+mn-lt"/>
              <a:ea typeface="宋体" pitchFamily="2" charset="-122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Adding the cost of associativity increases the hit cost only 0.1 clock cycles, making the new L1 cache miss penalty</a:t>
            </a:r>
          </a:p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  </a:t>
            </a:r>
            <a:r>
              <a:rPr lang="en-US" sz="2200" dirty="0">
                <a:latin typeface="+mn-lt"/>
                <a:ea typeface="宋体" pitchFamily="2" charset="-122"/>
              </a:rPr>
              <a:t>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2-wayL1</a:t>
            </a:r>
            <a:r>
              <a:rPr lang="en-US" sz="2200" dirty="0">
                <a:latin typeface="+mn-lt"/>
                <a:ea typeface="宋体" pitchFamily="2" charset="-122"/>
              </a:rPr>
              <a:t>=10.1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×100=30.1 clock cycles</a:t>
            </a:r>
          </a:p>
        </p:txBody>
      </p:sp>
    </p:spTree>
    <p:extLst>
      <p:ext uri="{BB962C8B-B14F-4D97-AF65-F5344CB8AC3E}">
        <p14:creationId xmlns:p14="http://schemas.microsoft.com/office/powerpoint/2010/main" val="493721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4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61925"/>
            <a:ext cx="8386936" cy="7429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Example8: </a:t>
            </a:r>
            <a:r>
              <a:rPr lang="en-US" sz="3200" dirty="0"/>
              <a:t>Multilevel cache</a:t>
            </a:r>
          </a:p>
        </p:txBody>
      </p:sp>
      <p:sp>
        <p:nvSpPr>
          <p:cNvPr id="880645" name="Rectangle 5"/>
          <p:cNvSpPr>
            <a:spLocks noChangeArrowheads="1"/>
          </p:cNvSpPr>
          <p:nvPr/>
        </p:nvSpPr>
        <p:spPr bwMode="auto">
          <a:xfrm>
            <a:off x="911424" y="944116"/>
            <a:ext cx="8915400" cy="25146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dirty="0">
                <a:latin typeface="+mn-lt"/>
                <a:ea typeface="宋体" pitchFamily="2" charset="-122"/>
              </a:rPr>
              <a:t>In reality, </a:t>
            </a: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L2 cache</a:t>
            </a:r>
            <a:r>
              <a:rPr lang="en-US" altLang="zh-CN" sz="2200" dirty="0">
                <a:latin typeface="+mn-lt"/>
                <a:ea typeface="宋体" pitchFamily="2" charset="-122"/>
              </a:rPr>
              <a:t> are almost always synchronized with the </a:t>
            </a:r>
            <a:r>
              <a:rPr lang="en-US" altLang="zh-CN" sz="22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L1 cache</a:t>
            </a:r>
            <a:r>
              <a:rPr lang="en-US" altLang="zh-CN" sz="2200" dirty="0">
                <a:latin typeface="+mn-lt"/>
                <a:ea typeface="宋体" pitchFamily="2" charset="-122"/>
              </a:rPr>
              <a:t> and CPU. Accordingly, the L2 hit time must be an integral number of clock cycles. If we are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lucky,we</a:t>
            </a:r>
            <a:r>
              <a:rPr lang="en-US" altLang="zh-CN" sz="2200" dirty="0">
                <a:latin typeface="+mn-lt"/>
                <a:ea typeface="宋体" pitchFamily="2" charset="-122"/>
              </a:rPr>
              <a:t> shave the second-level hit time to 10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cycles;if</a:t>
            </a:r>
            <a:r>
              <a:rPr lang="en-US" altLang="zh-CN" sz="2200" dirty="0">
                <a:latin typeface="+mn-lt"/>
                <a:ea typeface="宋体" pitchFamily="2" charset="-122"/>
              </a:rPr>
              <a:t> </a:t>
            </a:r>
            <a:r>
              <a:rPr lang="en-US" altLang="zh-CN" sz="2200" dirty="0" err="1">
                <a:latin typeface="+mn-lt"/>
                <a:ea typeface="宋体" pitchFamily="2" charset="-122"/>
              </a:rPr>
              <a:t>not,we</a:t>
            </a:r>
            <a:r>
              <a:rPr lang="en-US" altLang="zh-CN" sz="2200" dirty="0">
                <a:latin typeface="+mn-lt"/>
                <a:ea typeface="宋体" pitchFamily="2" charset="-122"/>
              </a:rPr>
              <a:t> round up to 11 cycles.  Either choice is an improvement over the direct-mapped L2 cache: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200" dirty="0">
                <a:latin typeface="+mn-lt"/>
                <a:ea typeface="宋体" pitchFamily="2" charset="-122"/>
              </a:rPr>
              <a:t>   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2-way L1</a:t>
            </a:r>
            <a:r>
              <a:rPr lang="en-US" altLang="zh-CN" sz="2200" dirty="0">
                <a:latin typeface="+mn-lt"/>
                <a:ea typeface="宋体" pitchFamily="2" charset="-122"/>
              </a:rPr>
              <a:t>＝</a:t>
            </a:r>
            <a:r>
              <a:rPr lang="en-US" sz="2200" dirty="0">
                <a:latin typeface="+mn-lt"/>
                <a:ea typeface="宋体" pitchFamily="2" charset="-122"/>
              </a:rPr>
              <a:t>10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×100＝30.0 clock cycles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200" dirty="0">
                <a:latin typeface="+mn-lt"/>
                <a:ea typeface="宋体" pitchFamily="2" charset="-122"/>
              </a:rPr>
              <a:t>   Miss penalty</a:t>
            </a:r>
            <a:r>
              <a:rPr lang="en-US" sz="2200" baseline="-25000" dirty="0">
                <a:latin typeface="+mn-lt"/>
                <a:ea typeface="宋体" pitchFamily="2" charset="-122"/>
              </a:rPr>
              <a:t>2-way L1</a:t>
            </a:r>
            <a:r>
              <a:rPr lang="en-US" altLang="zh-CN" sz="2200" dirty="0">
                <a:latin typeface="+mn-lt"/>
                <a:ea typeface="宋体" pitchFamily="2" charset="-122"/>
              </a:rPr>
              <a:t>＝</a:t>
            </a:r>
            <a:r>
              <a:rPr lang="en-US" sz="2200" dirty="0">
                <a:latin typeface="+mn-lt"/>
                <a:ea typeface="宋体" pitchFamily="2" charset="-122"/>
              </a:rPr>
              <a:t>11 </a:t>
            </a:r>
            <a:r>
              <a:rPr lang="en-US" altLang="zh-CN" sz="2200" dirty="0">
                <a:latin typeface="+mn-lt"/>
                <a:ea typeface="宋体" pitchFamily="2" charset="-122"/>
              </a:rPr>
              <a:t>＋</a:t>
            </a:r>
            <a:r>
              <a:rPr lang="en-US" sz="2200" dirty="0">
                <a:latin typeface="+mn-lt"/>
                <a:ea typeface="宋体" pitchFamily="2" charset="-122"/>
              </a:rPr>
              <a:t>20%</a:t>
            </a:r>
            <a:r>
              <a:rPr lang="en-US" altLang="zh-CN" sz="2200" dirty="0">
                <a:latin typeface="+mn-lt"/>
                <a:ea typeface="宋体" pitchFamily="2" charset="-122"/>
              </a:rPr>
              <a:t>×100＝31.0 clock cycles</a:t>
            </a:r>
          </a:p>
        </p:txBody>
      </p:sp>
      <p:sp>
        <p:nvSpPr>
          <p:cNvPr id="880646" name="Rectangle 6"/>
          <p:cNvSpPr>
            <a:spLocks noChangeArrowheads="1"/>
          </p:cNvSpPr>
          <p:nvPr/>
        </p:nvSpPr>
        <p:spPr bwMode="auto">
          <a:xfrm>
            <a:off x="839416" y="3645024"/>
            <a:ext cx="8915400" cy="838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800" dirty="0">
                <a:solidFill>
                  <a:schemeClr val="hlink"/>
                </a:solidFill>
                <a:latin typeface="+mn-lt"/>
                <a:ea typeface="宋体" pitchFamily="2" charset="-122"/>
              </a:rPr>
              <a:t>Now we can reduce the miss penalty by reducing the miss rate of the second-level cache</a:t>
            </a:r>
            <a:endParaRPr lang="en-US" sz="2800" dirty="0">
              <a:solidFill>
                <a:schemeClr val="hlink"/>
              </a:solidFill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8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880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5" grpId="0" animBg="1" autoUpdateAnimBg="0"/>
      <p:bldP spid="880646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7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371600"/>
            <a:ext cx="10208368" cy="5105400"/>
          </a:xfrm>
          <a:noFill/>
          <a:ln/>
        </p:spPr>
        <p:txBody>
          <a:bodyPr lIns="90488" rIns="90488"/>
          <a:lstStyle/>
          <a:p>
            <a:pPr marL="457200" indent="-457200"/>
            <a:r>
              <a:rPr lang="en-US" altLang="zh-CN" dirty="0"/>
              <a:t>Critical Word First and Early Restart</a:t>
            </a:r>
            <a:endParaRPr lang="en-US" dirty="0"/>
          </a:p>
          <a:p>
            <a:pPr marL="857250" lvl="1" indent="-457200"/>
            <a:r>
              <a:rPr lang="en-US" dirty="0"/>
              <a:t>Don’t wait for full block to be loaded before restarting CPU</a:t>
            </a:r>
          </a:p>
          <a:p>
            <a:pPr marL="1200150" lvl="2" indent="-342900"/>
            <a:r>
              <a:rPr lang="en-US" i="1" u="sng" dirty="0">
                <a:solidFill>
                  <a:schemeClr val="hlink"/>
                </a:solidFill>
              </a:rPr>
              <a:t>Critical Word First</a:t>
            </a:r>
            <a:r>
              <a:rPr lang="en-US" dirty="0"/>
              <a:t>—Request the missed word first from memory and send it to the CPU as soon as it arrives; let the CPU continue execution while filling the rest of the words in the block. Also called </a:t>
            </a:r>
            <a:r>
              <a:rPr lang="en-US" i="1" dirty="0">
                <a:solidFill>
                  <a:schemeClr val="hlink"/>
                </a:solidFill>
              </a:rPr>
              <a:t>wrapped fetch</a:t>
            </a:r>
            <a:r>
              <a:rPr lang="en-US" dirty="0"/>
              <a:t> and </a:t>
            </a:r>
            <a:r>
              <a:rPr lang="en-US" i="1" dirty="0">
                <a:solidFill>
                  <a:schemeClr val="hlink"/>
                </a:solidFill>
              </a:rPr>
              <a:t>requested word  first</a:t>
            </a:r>
          </a:p>
          <a:p>
            <a:pPr marL="1200150" lvl="2" indent="-342900"/>
            <a:r>
              <a:rPr lang="en-US" i="1" u="sng" dirty="0">
                <a:solidFill>
                  <a:schemeClr val="hlink"/>
                </a:solidFill>
              </a:rPr>
              <a:t>Early restart</a:t>
            </a:r>
            <a:r>
              <a:rPr lang="en-US" dirty="0"/>
              <a:t>—As soon as the requested word of the block arrives, send it to the CPU and let the CPU continue execution</a:t>
            </a:r>
          </a:p>
          <a:p>
            <a:pPr marL="857250" lvl="1" indent="-457200"/>
            <a:r>
              <a:rPr lang="en-US" dirty="0"/>
              <a:t>Generally useful only in large blocks, </a:t>
            </a:r>
          </a:p>
          <a:p>
            <a:pPr marL="857250" lvl="1" indent="-457200"/>
            <a:r>
              <a:rPr lang="en-US" dirty="0"/>
              <a:t>Spatial locality =&gt; tend to want next sequential word, so not clear if benefit by early restart</a:t>
            </a:r>
          </a:p>
          <a:p>
            <a:pPr marL="457200" indent="-457200">
              <a:spcBef>
                <a:spcPct val="0"/>
              </a:spcBef>
            </a:pPr>
            <a:endParaRPr lang="en-US" altLang="zh-CN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-50800"/>
            <a:ext cx="8920336" cy="11430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Second Miss Penalty Reduction Technique:</a:t>
            </a:r>
          </a:p>
        </p:txBody>
      </p:sp>
      <p:grpSp>
        <p:nvGrpSpPr>
          <p:cNvPr id="881668" name="Group 4"/>
          <p:cNvGrpSpPr>
            <a:grpSpLocks/>
          </p:cNvGrpSpPr>
          <p:nvPr/>
        </p:nvGrpSpPr>
        <p:grpSpPr bwMode="auto">
          <a:xfrm>
            <a:off x="3359696" y="5175250"/>
            <a:ext cx="4673600" cy="622300"/>
            <a:chOff x="1008" y="3600"/>
            <a:chExt cx="2944" cy="392"/>
          </a:xfrm>
        </p:grpSpPr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1008" y="3600"/>
              <a:ext cx="2312" cy="3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0" name="Rectangle 6"/>
            <p:cNvSpPr>
              <a:spLocks noChangeArrowheads="1"/>
            </p:cNvSpPr>
            <p:nvPr/>
          </p:nvSpPr>
          <p:spPr bwMode="auto">
            <a:xfrm>
              <a:off x="2076" y="3600"/>
              <a:ext cx="512" cy="3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1" name="Rectangle 7"/>
            <p:cNvSpPr>
              <a:spLocks noChangeArrowheads="1"/>
            </p:cNvSpPr>
            <p:nvPr/>
          </p:nvSpPr>
          <p:spPr bwMode="auto">
            <a:xfrm>
              <a:off x="3459" y="3656"/>
              <a:ext cx="49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latin typeface="Arial" pitchFamily="34" charset="0"/>
                </a:rPr>
                <a:t>block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2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838200"/>
            <a:ext cx="10369152" cy="2895600"/>
          </a:xfrm>
          <a:noFill/>
          <a:ln/>
        </p:spPr>
        <p:txBody>
          <a:bodyPr lIns="90488" rIns="90488"/>
          <a:lstStyle/>
          <a:p>
            <a:pPr marL="457200" indent="-457200">
              <a:spcBef>
                <a:spcPct val="0"/>
              </a:spcBef>
              <a:buNone/>
            </a:pPr>
            <a:r>
              <a:rPr lang="en-US" sz="3000" dirty="0">
                <a:solidFill>
                  <a:schemeClr val="hlink"/>
                </a:solidFill>
              </a:rPr>
              <a:t>Assume(p419): </a:t>
            </a:r>
            <a:r>
              <a:rPr lang="en-US" sz="2000" dirty="0"/>
              <a:t>cache block</a:t>
            </a:r>
            <a:r>
              <a:rPr lang="en-US" altLang="zh-CN" sz="2000" dirty="0">
                <a:ea typeface="宋体" pitchFamily="2" charset="-122"/>
              </a:rPr>
              <a:t>＝64-byte 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	L2: take 11 CLK to get the critical 8 bytes,	(AMD Athlon)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		 and then 2 CLK per 8 byte to fetch the rest of the block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		There will be no other accesses to rest of the block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Calculate the average miss penalty for critical word first.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	</a:t>
            </a:r>
            <a:r>
              <a:rPr lang="en-US" altLang="zh-CN" sz="2000" dirty="0">
                <a:ea typeface="宋体" pitchFamily="2" charset="-122"/>
              </a:rPr>
              <a:t>Then assuming the following instructions read data sequentially 8 bytes at a time from the rest of the block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Compare the times with and without critical word first.</a:t>
            </a: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260648"/>
            <a:ext cx="9457928" cy="5334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sz="3000" dirty="0"/>
              <a:t>Example9:</a:t>
            </a:r>
            <a:r>
              <a:rPr lang="en-US" dirty="0"/>
              <a:t> Critical Word First</a:t>
            </a:r>
          </a:p>
        </p:txBody>
      </p:sp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1578848" y="3657600"/>
            <a:ext cx="8991600" cy="3124200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>
              <a:buSzPct val="100000"/>
            </a:pPr>
            <a:r>
              <a:rPr lang="en-US" sz="3000" dirty="0">
                <a:solidFill>
                  <a:schemeClr val="hlink"/>
                </a:solidFill>
                <a:latin typeface="+mn-lt"/>
              </a:rPr>
              <a:t>Answer: </a:t>
            </a:r>
          </a:p>
          <a:p>
            <a:pPr marL="457200" indent="-457200" algn="l">
              <a:buSzPct val="100000"/>
            </a:pPr>
            <a:r>
              <a:rPr lang="en-US" sz="2000" dirty="0">
                <a:latin typeface="+mn-lt"/>
              </a:rPr>
              <a:t>The average miss penalty is 11 clock cycles for critical word first.</a:t>
            </a:r>
          </a:p>
          <a:p>
            <a:pPr marL="457200" indent="-457200" algn="l"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The Athlon can issue 2 loads per clock, which is faster the L2 cache can supply data. Thus,  for the CPU to sequentially read a full cache block it would take: </a:t>
            </a:r>
          </a:p>
          <a:p>
            <a:pPr marL="457200" indent="-457200"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11+(8-1) </a:t>
            </a:r>
            <a:r>
              <a:rPr lang="en-US" altLang="zh-CN" sz="2200" dirty="0">
                <a:latin typeface="+mn-lt"/>
                <a:ea typeface="宋体" pitchFamily="2" charset="-122"/>
              </a:rPr>
              <a:t>×2＝25 clock cycle</a:t>
            </a:r>
          </a:p>
          <a:p>
            <a:pPr marL="457200" indent="-457200" algn="l">
              <a:buSzPct val="100000"/>
            </a:pPr>
            <a:r>
              <a:rPr lang="en-US" altLang="zh-CN" sz="2200" dirty="0">
                <a:latin typeface="+mn-lt"/>
                <a:ea typeface="宋体" pitchFamily="2" charset="-122"/>
              </a:rPr>
              <a:t>Without </a:t>
            </a:r>
            <a:r>
              <a:rPr lang="en-US" sz="2000" dirty="0">
                <a:latin typeface="+mn-lt"/>
              </a:rPr>
              <a:t>for critical word first, it would take 25 clock cycles to load the block, and then 8/2 or 4 clocks to issue the </a:t>
            </a:r>
            <a:r>
              <a:rPr lang="en-US" sz="2000" dirty="0" err="1">
                <a:latin typeface="+mn-lt"/>
              </a:rPr>
              <a:t>loadd</a:t>
            </a:r>
            <a:r>
              <a:rPr lang="en-US" sz="2000" dirty="0">
                <a:latin typeface="+mn-lt"/>
              </a:rPr>
              <a:t>, giving 29 clock cycles total</a:t>
            </a:r>
            <a:endParaRPr lang="en-US" altLang="zh-CN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2" grpId="0" build="p" autoUpdateAnimBg="0" advAuto="0"/>
      <p:bldP spid="88269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914400"/>
            <a:ext cx="10692664" cy="2438400"/>
          </a:xfrm>
        </p:spPr>
        <p:txBody>
          <a:bodyPr/>
          <a:lstStyle/>
          <a:p>
            <a:endParaRPr lang="en-US" altLang="zh-CN" i="1" dirty="0">
              <a:ea typeface="宋体" pitchFamily="2" charset="-122"/>
            </a:endParaRPr>
          </a:p>
          <a:p>
            <a:r>
              <a:rPr lang="en-US" altLang="zh-CN" dirty="0"/>
              <a:t>Giving Priority to Read Misses over Writes</a:t>
            </a:r>
            <a:endParaRPr lang="en-US" altLang="zh-CN" i="1" dirty="0">
              <a:ea typeface="宋体" pitchFamily="2" charset="-122"/>
            </a:endParaRPr>
          </a:p>
          <a:p>
            <a:pPr lvl="1"/>
            <a:r>
              <a:rPr lang="en-US" altLang="zh-CN" i="1" dirty="0">
                <a:ea typeface="宋体" pitchFamily="2" charset="-122"/>
              </a:rPr>
              <a:t>If a system has a write buffer, writes can be delayed to come after reads.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lvl="1"/>
            <a:endParaRPr lang="en-US" altLang="zh-CN" dirty="0">
              <a:ea typeface="宋体" pitchFamily="2" charset="-122"/>
            </a:endParaRPr>
          </a:p>
          <a:p>
            <a:pPr lvl="1"/>
            <a:r>
              <a:rPr lang="en-US" altLang="zh-CN" i="1" dirty="0">
                <a:ea typeface="宋体" pitchFamily="2" charset="-122"/>
              </a:rPr>
              <a:t>The system must, however, be careful to check the write buffer to see if the value being read is about to be written.</a:t>
            </a:r>
            <a:r>
              <a:rPr lang="en-US" altLang="zh-CN" dirty="0">
                <a:ea typeface="宋体" pitchFamily="2" charset="-122"/>
              </a:rPr>
              <a:t> </a:t>
            </a:r>
          </a:p>
        </p:txBody>
      </p:sp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0"/>
            <a:ext cx="9756576" cy="1143000"/>
          </a:xfrm>
        </p:spPr>
        <p:txBody>
          <a:bodyPr/>
          <a:lstStyle/>
          <a:p>
            <a:r>
              <a:rPr lang="en-US" dirty="0"/>
              <a:t>Third Miss Penalty Reduction Technique: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A704725E-56C0-040A-F73C-A6FCCB586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>
            <a:extLst>
              <a:ext uri="{FF2B5EF4-FFF2-40B4-BE49-F238E27FC236}">
                <a16:creationId xmlns:a16="http://schemas.microsoft.com/office/drawing/2014/main" id="{ED8ECCB1-FA16-E62C-6848-12EF48084F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0"/>
            <a:ext cx="9756576" cy="1143000"/>
          </a:xfrm>
        </p:spPr>
        <p:txBody>
          <a:bodyPr/>
          <a:lstStyle/>
          <a:p>
            <a:r>
              <a:rPr lang="en-US" dirty="0"/>
              <a:t>Third Miss Penalty Reduction Technique: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883716" name="Rectangle 4">
            <a:extLst>
              <a:ext uri="{FF2B5EF4-FFF2-40B4-BE49-F238E27FC236}">
                <a16:creationId xmlns:a16="http://schemas.microsoft.com/office/drawing/2014/main" id="{A78C470B-C58E-1EA6-2272-E2963739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392" y="3328069"/>
            <a:ext cx="7772400" cy="215265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Write-through</a:t>
            </a:r>
            <a:r>
              <a:rPr lang="en-US" sz="2400" dirty="0">
                <a:latin typeface="+mn-lt"/>
              </a:rPr>
              <a:t> w/ write buffers =&gt; RAW conflicts with main memory reads on cache misses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If simply wait for write buffer to empty, might increase read miss penalty (old MIPS 1000 by 50% )</a:t>
            </a:r>
          </a:p>
          <a:p>
            <a:pPr lvl="1" algn="l">
              <a:lnSpc>
                <a:spcPct val="9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Check write buffer contents before read; </a:t>
            </a:r>
            <a:br>
              <a:rPr lang="en-US" sz="2000" dirty="0">
                <a:latin typeface="+mn-lt"/>
              </a:rPr>
            </a:br>
            <a:r>
              <a:rPr lang="en-US" sz="2000" dirty="0">
                <a:latin typeface="+mn-lt"/>
              </a:rPr>
              <a:t>if no conflicts, let the memory access continue</a:t>
            </a:r>
          </a:p>
        </p:txBody>
      </p:sp>
      <p:sp>
        <p:nvSpPr>
          <p:cNvPr id="883717" name="Rectangle 5">
            <a:extLst>
              <a:ext uri="{FF2B5EF4-FFF2-40B4-BE49-F238E27FC236}">
                <a16:creationId xmlns:a16="http://schemas.microsoft.com/office/drawing/2014/main" id="{896409ED-0F68-8B33-7A17-7A070C1FC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392" y="1097632"/>
            <a:ext cx="8534400" cy="2162175"/>
          </a:xfrm>
          <a:prstGeom prst="rect">
            <a:avLst/>
          </a:prstGeom>
          <a:solidFill>
            <a:srgbClr val="C0D2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Write-back</a:t>
            </a:r>
            <a:r>
              <a:rPr lang="en-US" sz="2400" dirty="0">
                <a:latin typeface="+mn-lt"/>
              </a:rPr>
              <a:t> want buffer to hold displaced blocks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Read miss replacing dirty block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Normal: Write dirty block to memory, and then do the read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Instead copy the dirty block to a write buffer, then do the read, and then do the write</a:t>
            </a:r>
          </a:p>
          <a:p>
            <a:pPr lvl="1" algn="l">
              <a:lnSpc>
                <a:spcPct val="9000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en-US" sz="2000" dirty="0">
                <a:latin typeface="+mn-lt"/>
              </a:rPr>
              <a:t>CPU stall less since restarts as soon as do read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0046C7-B8D5-C299-3809-F2CECB923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20103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88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 animBg="1" autoUpdateAnimBg="0"/>
      <p:bldP spid="883717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9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219200"/>
            <a:ext cx="10216752" cy="2590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600" dirty="0">
                <a:solidFill>
                  <a:schemeClr val="hlink"/>
                </a:solidFill>
              </a:rPr>
              <a:t>Assume:</a:t>
            </a:r>
            <a:r>
              <a:rPr lang="en-US" dirty="0"/>
              <a:t>  </a:t>
            </a:r>
            <a:r>
              <a:rPr lang="en-US" sz="2000" dirty="0"/>
              <a:t>Code sequence following: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SW R3, 512(R0)		; M[512]</a:t>
            </a:r>
            <a:r>
              <a:rPr lang="en-US" altLang="zh-CN" sz="2000" dirty="0">
                <a:ea typeface="宋体" pitchFamily="2" charset="-122"/>
              </a:rPr>
              <a:t>←R3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LW R1, 1024(R0)		; </a:t>
            </a:r>
            <a:r>
              <a:rPr lang="en-US" altLang="zh-CN" sz="2000" dirty="0">
                <a:ea typeface="宋体" pitchFamily="2" charset="-122"/>
              </a:rPr>
              <a:t>R1←</a:t>
            </a:r>
            <a:r>
              <a:rPr lang="en-US" sz="2000" dirty="0"/>
              <a:t>M[1024]</a:t>
            </a:r>
            <a:r>
              <a:rPr lang="en-US" altLang="zh-CN" sz="2000" dirty="0">
                <a:ea typeface="宋体" pitchFamily="2" charset="-122"/>
              </a:rPr>
              <a:t> 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LW R2, 512(R0)		; </a:t>
            </a:r>
            <a:r>
              <a:rPr lang="en-US" altLang="zh-CN" sz="2000" dirty="0">
                <a:ea typeface="宋体" pitchFamily="2" charset="-122"/>
              </a:rPr>
              <a:t>R2←</a:t>
            </a:r>
            <a:r>
              <a:rPr lang="en-US" sz="2000" dirty="0"/>
              <a:t>M[512]</a:t>
            </a:r>
            <a:r>
              <a:rPr lang="en-US" altLang="zh-CN" sz="2000" dirty="0">
                <a:ea typeface="宋体" pitchFamily="2" charset="-122"/>
              </a:rPr>
              <a:t> 	(cache index 0)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Direct-mapped, write-through cache that maps 512 and 1024 to the same block, and a four-word write buffer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Will the value in R2 always be equal to the value in R3?</a:t>
            </a:r>
            <a:endParaRPr lang="zh-CN" altLang="en-US" dirty="0">
              <a:solidFill>
                <a:schemeClr val="hlink"/>
              </a:solidFill>
              <a:ea typeface="宋体" pitchFamily="2" charset="-122"/>
            </a:endParaRPr>
          </a:p>
        </p:txBody>
      </p:sp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1039044" y="-3780"/>
            <a:ext cx="8686800" cy="11430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sz="2400" dirty="0"/>
              <a:t>Example10: Giving Priority to Read Misses over Writes</a:t>
            </a: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1343844" y="3440112"/>
            <a:ext cx="8382000" cy="3417888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200" dirty="0">
                <a:solidFill>
                  <a:schemeClr val="hlink"/>
                </a:solidFill>
                <a:latin typeface="Arial" pitchFamily="34" charset="0"/>
              </a:rPr>
              <a:t>Answer: </a:t>
            </a:r>
            <a:r>
              <a:rPr lang="en-US" sz="2200" dirty="0">
                <a:latin typeface="Arial" pitchFamily="34" charset="0"/>
              </a:rPr>
              <a:t> </a:t>
            </a:r>
            <a:r>
              <a:rPr lang="en-US" sz="2000" dirty="0">
                <a:latin typeface="Arial" pitchFamily="34" charset="0"/>
              </a:rPr>
              <a:t>There is a read-after-write data hazard in memory.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Arial" pitchFamily="34" charset="0"/>
              </a:rPr>
              <a:t>Let’s follow a cache access to see the danger.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Arial" pitchFamily="34" charset="0"/>
              </a:rPr>
              <a:t>The data in R3 are placed into the write buffer after the store.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Arial" pitchFamily="34" charset="0"/>
              </a:rPr>
              <a:t>The following load uses the same cache index and is therefore a miss.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Arial" pitchFamily="34" charset="0"/>
              </a:rPr>
              <a:t>The second load instruction tries to put the value in location 512 into register R2;  this also results in a miss.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Arial" pitchFamily="34" charset="0"/>
              </a:rPr>
              <a:t>If the </a:t>
            </a:r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write buffer</a:t>
            </a: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hasn’t completed</a:t>
            </a:r>
            <a:r>
              <a:rPr lang="en-US" sz="2000" dirty="0">
                <a:latin typeface="Arial" pitchFamily="34" charset="0"/>
              </a:rPr>
              <a:t> writing to location 512 in memory, the read of location 512 will put the old, wrong value into the cache block, and then into R2. Without proper precautions,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Arial" pitchFamily="34" charset="0"/>
              </a:rPr>
              <a:t> </a:t>
            </a:r>
            <a:r>
              <a:rPr lang="en-US" sz="2000" dirty="0">
                <a:solidFill>
                  <a:schemeClr val="hlink"/>
                </a:solidFill>
                <a:latin typeface="Comic Sans MS" pitchFamily="66" charset="0"/>
              </a:rPr>
              <a:t>R3 would not be equal to R2!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build="p" autoUpdateAnimBg="0" advAuto="0"/>
      <p:bldP spid="884740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219200"/>
            <a:ext cx="10369152" cy="4343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/>
              <a:t>Merging write Buffer</a:t>
            </a: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One word writes replaces with multiword writes, and it improves </a:t>
            </a:r>
            <a:r>
              <a:rPr lang="en-US" altLang="zh-CN" i="1" dirty="0" err="1">
                <a:ea typeface="宋体" pitchFamily="2" charset="-122"/>
              </a:rPr>
              <a:t>buffers’s</a:t>
            </a:r>
            <a:r>
              <a:rPr lang="en-US" altLang="zh-CN" i="1" dirty="0">
                <a:ea typeface="宋体" pitchFamily="2" charset="-122"/>
              </a:rPr>
              <a:t> efficiency.</a:t>
            </a:r>
            <a:endParaRPr lang="en-US" altLang="zh-CN" b="1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endParaRPr lang="en-US" altLang="zh-CN" i="1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In write-through</a:t>
            </a:r>
            <a:r>
              <a:rPr lang="en-US" altLang="zh-CN" i="1" dirty="0">
                <a:ea typeface="宋体" pitchFamily="2" charset="-122"/>
              </a:rPr>
              <a:t> , if the buffer contains other modified </a:t>
            </a:r>
            <a:r>
              <a:rPr lang="en-US" altLang="zh-CN" i="1" dirty="0" err="1">
                <a:ea typeface="宋体" pitchFamily="2" charset="-122"/>
              </a:rPr>
              <a:t>blocks,the</a:t>
            </a:r>
            <a:r>
              <a:rPr lang="en-US" altLang="zh-CN" i="1" dirty="0">
                <a:ea typeface="宋体" pitchFamily="2" charset="-122"/>
              </a:rPr>
              <a:t> addresses can be checked to see if the address of this new data matches the address of a valid write buffer </a:t>
            </a:r>
            <a:r>
              <a:rPr lang="en-US" altLang="zh-CN" i="1" dirty="0" err="1">
                <a:ea typeface="宋体" pitchFamily="2" charset="-122"/>
              </a:rPr>
              <a:t>entry.If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i="1" dirty="0" err="1">
                <a:ea typeface="宋体" pitchFamily="2" charset="-122"/>
              </a:rPr>
              <a:t>so,</a:t>
            </a:r>
            <a:r>
              <a:rPr lang="en-US" altLang="zh-CN" i="1" dirty="0" err="1">
                <a:solidFill>
                  <a:schemeClr val="hlink"/>
                </a:solidFill>
                <a:ea typeface="宋体" pitchFamily="2" charset="-122"/>
              </a:rPr>
              <a:t>the</a:t>
            </a: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 new data are combined with that entry.</a:t>
            </a:r>
          </a:p>
          <a:p>
            <a:pPr lvl="1">
              <a:lnSpc>
                <a:spcPct val="80000"/>
              </a:lnSpc>
            </a:pPr>
            <a:endParaRPr lang="en-US" altLang="zh-CN" i="1" dirty="0">
              <a:solidFill>
                <a:schemeClr val="hlink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i="1" dirty="0">
                <a:solidFill>
                  <a:schemeClr val="hlink"/>
                </a:solidFill>
                <a:ea typeface="宋体" pitchFamily="2" charset="-122"/>
              </a:rPr>
              <a:t>The optimization also reduces stalls due to the write buffer being full.</a:t>
            </a:r>
          </a:p>
        </p:txBody>
      </p:sp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0"/>
            <a:ext cx="9684568" cy="1143000"/>
          </a:xfrm>
        </p:spPr>
        <p:txBody>
          <a:bodyPr/>
          <a:lstStyle/>
          <a:p>
            <a:r>
              <a:rPr lang="en-US" dirty="0"/>
              <a:t>Fourth Miss Penalty Reduction Technique: 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7D89A9E9-2BFC-CECE-A69C-64671C764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>
            <a:extLst>
              <a:ext uri="{FF2B5EF4-FFF2-40B4-BE49-F238E27FC236}">
                <a16:creationId xmlns:a16="http://schemas.microsoft.com/office/drawing/2014/main" id="{4B0F0C6D-5D7C-683F-7F4E-C544C6B96E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0"/>
            <a:ext cx="9684568" cy="1143000"/>
          </a:xfrm>
        </p:spPr>
        <p:txBody>
          <a:bodyPr/>
          <a:lstStyle/>
          <a:p>
            <a:r>
              <a:rPr lang="en-US" dirty="0"/>
              <a:t>Fourth Miss Penalty Reduction Technique: 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885764" name="Group 4">
            <a:extLst>
              <a:ext uri="{FF2B5EF4-FFF2-40B4-BE49-F238E27FC236}">
                <a16:creationId xmlns:a16="http://schemas.microsoft.com/office/drawing/2014/main" id="{29DDB2CA-310C-ECE4-02D0-6E6510F33BAC}"/>
              </a:ext>
            </a:extLst>
          </p:cNvPr>
          <p:cNvGrpSpPr>
            <a:grpSpLocks/>
          </p:cNvGrpSpPr>
          <p:nvPr/>
        </p:nvGrpSpPr>
        <p:grpSpPr bwMode="auto">
          <a:xfrm>
            <a:off x="767408" y="908720"/>
            <a:ext cx="7696200" cy="3932238"/>
            <a:chOff x="480" y="958"/>
            <a:chExt cx="4848" cy="2477"/>
          </a:xfrm>
        </p:grpSpPr>
        <p:sp>
          <p:nvSpPr>
            <p:cNvPr id="885765" name="Rectangle 5">
              <a:extLst>
                <a:ext uri="{FF2B5EF4-FFF2-40B4-BE49-F238E27FC236}">
                  <a16:creationId xmlns:a16="http://schemas.microsoft.com/office/drawing/2014/main" id="{8D1BB210-1D89-C2C7-AFDD-6DA3E5BC53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098"/>
              <a:ext cx="4848" cy="233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885766" name="Picture 6">
              <a:extLst>
                <a:ext uri="{FF2B5EF4-FFF2-40B4-BE49-F238E27FC236}">
                  <a16:creationId xmlns:a16="http://schemas.microsoft.com/office/drawing/2014/main" id="{AD84E53C-3834-3D08-77ED-25760FAA4F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958"/>
              <a:ext cx="4742" cy="2477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2866977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85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Victim Caches</a:t>
            </a:r>
          </a:p>
          <a:p>
            <a:pPr lvl="1"/>
            <a:r>
              <a:rPr lang="en-US" altLang="zh-CN" dirty="0"/>
              <a:t>A victim cache is a small (usually, but not necessarily) fully-associative cache that holds a few of the most recently replaced blocks or victims from the main cache. </a:t>
            </a:r>
          </a:p>
          <a:p>
            <a:pPr lvl="1"/>
            <a:r>
              <a:rPr lang="en-US" altLang="zh-CN" dirty="0"/>
              <a:t>This cache is checked on a miss data before going to next lower-level memory(main memory).</a:t>
            </a:r>
          </a:p>
          <a:p>
            <a:pPr lvl="2"/>
            <a:r>
              <a:rPr lang="en-US" altLang="zh-CN" dirty="0"/>
              <a:t>to see if they have the desired</a:t>
            </a:r>
          </a:p>
          <a:p>
            <a:pPr lvl="2"/>
            <a:r>
              <a:rPr lang="en-US" altLang="zh-CN" dirty="0"/>
              <a:t>If found, the victim block and the cache block are swapped. </a:t>
            </a:r>
          </a:p>
          <a:p>
            <a:pPr lvl="2"/>
            <a:r>
              <a:rPr lang="en-US" altLang="zh-CN" dirty="0"/>
              <a:t>The AMD Athlon has a victim caches with 8 entries. </a:t>
            </a:r>
          </a:p>
        </p:txBody>
      </p:sp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Fifth Miss Penalty Reduction Technique: </a:t>
            </a:r>
            <a:endParaRPr lang="zh-CN" altLang="en-US" dirty="0"/>
          </a:p>
        </p:txBody>
      </p:sp>
      <p:graphicFrame>
        <p:nvGraphicFramePr>
          <p:cNvPr id="8867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6356515"/>
              </p:ext>
            </p:extLst>
          </p:nvPr>
        </p:nvGraphicFramePr>
        <p:xfrm>
          <a:off x="6120408" y="4725144"/>
          <a:ext cx="5638800" cy="457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977985" imgH="3223539" progId="Paint.Picture">
                  <p:embed/>
                </p:oleObj>
              </mc:Choice>
              <mc:Fallback>
                <p:oleObj name="位图图像" r:id="rId2" imgW="3977985" imgH="3223539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0408" y="4725144"/>
                        <a:ext cx="5638800" cy="4570413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chemeClr val="hlink"/>
                        </a:solidFill>
                        <a:miter lim="800000"/>
                        <a:headEnd/>
                        <a:tailEnd/>
                      </a:ln>
                      <a:effectLst>
                        <a:outerShdw dist="107763" dir="8100000" algn="ctr" rotWithShape="0">
                          <a:srgbClr val="808080"/>
                        </a:outerShdw>
                      </a:effectLst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86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1.Reduce the miss penalty </a:t>
            </a:r>
          </a:p>
          <a:p>
            <a:pPr marL="0" indent="0">
              <a:buNone/>
            </a:pPr>
            <a:r>
              <a:rPr lang="en-US" altLang="zh-CN" dirty="0"/>
              <a:t>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Reduce the time to hit in the cache. </a:t>
            </a:r>
            <a:r>
              <a:rPr lang="en-US" altLang="zh-CN" dirty="0"/>
              <a:t>	 </a:t>
            </a:r>
            <a:endParaRPr lang="en-US" dirty="0"/>
          </a:p>
        </p:txBody>
      </p:sp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5.4 Reducing Cache miss penalty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1" name="Rectangle 3"/>
          <p:cNvSpPr>
            <a:spLocks noGrp="1" noChangeArrowheads="1"/>
          </p:cNvSpPr>
          <p:nvPr>
            <p:ph idx="1"/>
          </p:nvPr>
        </p:nvSpPr>
        <p:spPr>
          <a:xfrm>
            <a:off x="703340" y="1340768"/>
            <a:ext cx="5240260" cy="4623470"/>
          </a:xfrm>
          <a:noFill/>
          <a:ln/>
        </p:spPr>
        <p:txBody>
          <a:bodyPr lIns="90488" rIns="90488"/>
          <a:lstStyle/>
          <a:p>
            <a:pPr marL="228600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dirty="0">
                <a:solidFill>
                  <a:schemeClr val="hlink"/>
                </a:solidFill>
              </a:rPr>
              <a:t>How to combine fast hit time of direct mapped yet still avoid conflict misses? </a:t>
            </a:r>
            <a:endParaRPr lang="en-US" dirty="0"/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800" dirty="0"/>
              <a:t>Add buffer to place data discarded from cache</a:t>
            </a:r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800" dirty="0" err="1"/>
              <a:t>Jouppi</a:t>
            </a:r>
            <a:r>
              <a:rPr lang="en-US" sz="1800" dirty="0"/>
              <a:t> [1990]: 4-entry victim cache removed 20% to 95% of conflicts for a 4 KB direct mapped data cache</a:t>
            </a:r>
          </a:p>
          <a:p>
            <a:pPr marL="628650" lvl="1" indent="-228600"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1800" dirty="0"/>
              <a:t>Used in Alpha, HP machines</a:t>
            </a:r>
          </a:p>
        </p:txBody>
      </p:sp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28270"/>
            <a:ext cx="8386936" cy="8382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How to combine victim Cache</a:t>
            </a:r>
          </a:p>
        </p:txBody>
      </p:sp>
      <p:grpSp>
        <p:nvGrpSpPr>
          <p:cNvPr id="887812" name="Group 4"/>
          <p:cNvGrpSpPr>
            <a:grpSpLocks/>
          </p:cNvGrpSpPr>
          <p:nvPr/>
        </p:nvGrpSpPr>
        <p:grpSpPr bwMode="auto">
          <a:xfrm>
            <a:off x="6528048" y="1210468"/>
            <a:ext cx="4495800" cy="4437063"/>
            <a:chOff x="2628" y="1019"/>
            <a:chExt cx="2832" cy="2795"/>
          </a:xfrm>
        </p:grpSpPr>
        <p:sp>
          <p:nvSpPr>
            <p:cNvPr id="887813" name="Rectangle 5"/>
            <p:cNvSpPr>
              <a:spLocks noChangeArrowheads="1"/>
            </p:cNvSpPr>
            <p:nvPr/>
          </p:nvSpPr>
          <p:spPr bwMode="auto">
            <a:xfrm>
              <a:off x="3997" y="3573"/>
              <a:ext cx="9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To Next Lower Level In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4" name="Rectangle 6"/>
            <p:cNvSpPr>
              <a:spLocks noChangeArrowheads="1"/>
            </p:cNvSpPr>
            <p:nvPr/>
          </p:nvSpPr>
          <p:spPr bwMode="auto">
            <a:xfrm>
              <a:off x="4262" y="3675"/>
              <a:ext cx="3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Hierarchy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5" name="Rectangle 7"/>
            <p:cNvSpPr>
              <a:spLocks noChangeArrowheads="1"/>
            </p:cNvSpPr>
            <p:nvPr/>
          </p:nvSpPr>
          <p:spPr bwMode="auto">
            <a:xfrm>
              <a:off x="3619" y="1019"/>
              <a:ext cx="1841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6" name="Rectangle 8"/>
            <p:cNvSpPr>
              <a:spLocks noChangeArrowheads="1"/>
            </p:cNvSpPr>
            <p:nvPr/>
          </p:nvSpPr>
          <p:spPr bwMode="auto">
            <a:xfrm>
              <a:off x="4143" y="1396"/>
              <a:ext cx="427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>
                  <a:solidFill>
                    <a:srgbClr val="000000"/>
                  </a:solidFill>
                  <a:latin typeface="Arial" pitchFamily="34" charset="0"/>
                </a:rPr>
                <a:t>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7" name="Rectangle 9"/>
            <p:cNvSpPr>
              <a:spLocks noChangeArrowheads="1"/>
            </p:cNvSpPr>
            <p:nvPr/>
          </p:nvSpPr>
          <p:spPr bwMode="auto">
            <a:xfrm>
              <a:off x="3237" y="1019"/>
              <a:ext cx="382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8" name="Rectangle 10"/>
            <p:cNvSpPr>
              <a:spLocks noChangeArrowheads="1"/>
            </p:cNvSpPr>
            <p:nvPr/>
          </p:nvSpPr>
          <p:spPr bwMode="auto">
            <a:xfrm>
              <a:off x="3282" y="1421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TAGS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19" name="Line 11"/>
            <p:cNvSpPr>
              <a:spLocks noChangeShapeType="1"/>
            </p:cNvSpPr>
            <p:nvPr/>
          </p:nvSpPr>
          <p:spPr bwMode="auto">
            <a:xfrm>
              <a:off x="2918" y="1019"/>
              <a:ext cx="1" cy="1289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0" name="Rectangle 12"/>
            <p:cNvSpPr>
              <a:spLocks noChangeArrowheads="1"/>
            </p:cNvSpPr>
            <p:nvPr/>
          </p:nvSpPr>
          <p:spPr bwMode="auto">
            <a:xfrm>
              <a:off x="3520" y="242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1" name="Rectangle 13"/>
            <p:cNvSpPr>
              <a:spLocks noChangeArrowheads="1"/>
            </p:cNvSpPr>
            <p:nvPr/>
          </p:nvSpPr>
          <p:spPr bwMode="auto">
            <a:xfrm>
              <a:off x="3588" y="2479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2" name="Rectangle 14"/>
            <p:cNvSpPr>
              <a:spLocks noChangeArrowheads="1"/>
            </p:cNvSpPr>
            <p:nvPr/>
          </p:nvSpPr>
          <p:spPr bwMode="auto">
            <a:xfrm>
              <a:off x="2628" y="242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3" name="Rectangle 15"/>
            <p:cNvSpPr>
              <a:spLocks noChangeArrowheads="1"/>
            </p:cNvSpPr>
            <p:nvPr/>
          </p:nvSpPr>
          <p:spPr bwMode="auto">
            <a:xfrm>
              <a:off x="2685" y="250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4" name="Rectangle 16"/>
            <p:cNvSpPr>
              <a:spLocks noChangeArrowheads="1"/>
            </p:cNvSpPr>
            <p:nvPr/>
          </p:nvSpPr>
          <p:spPr bwMode="auto">
            <a:xfrm>
              <a:off x="3520" y="268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5" name="Rectangle 17"/>
            <p:cNvSpPr>
              <a:spLocks noChangeArrowheads="1"/>
            </p:cNvSpPr>
            <p:nvPr/>
          </p:nvSpPr>
          <p:spPr bwMode="auto">
            <a:xfrm>
              <a:off x="3588" y="273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6" name="Rectangle 18"/>
            <p:cNvSpPr>
              <a:spLocks noChangeArrowheads="1"/>
            </p:cNvSpPr>
            <p:nvPr/>
          </p:nvSpPr>
          <p:spPr bwMode="auto">
            <a:xfrm>
              <a:off x="2628" y="268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7" name="Rectangle 19"/>
            <p:cNvSpPr>
              <a:spLocks noChangeArrowheads="1"/>
            </p:cNvSpPr>
            <p:nvPr/>
          </p:nvSpPr>
          <p:spPr bwMode="auto">
            <a:xfrm>
              <a:off x="2685" y="276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28" name="Rectangle 20"/>
            <p:cNvSpPr>
              <a:spLocks noChangeArrowheads="1"/>
            </p:cNvSpPr>
            <p:nvPr/>
          </p:nvSpPr>
          <p:spPr bwMode="auto">
            <a:xfrm>
              <a:off x="3520" y="293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9" name="Rectangle 21"/>
            <p:cNvSpPr>
              <a:spLocks noChangeArrowheads="1"/>
            </p:cNvSpPr>
            <p:nvPr/>
          </p:nvSpPr>
          <p:spPr bwMode="auto">
            <a:xfrm>
              <a:off x="3588" y="2990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0" name="Rectangle 22"/>
            <p:cNvSpPr>
              <a:spLocks noChangeArrowheads="1"/>
            </p:cNvSpPr>
            <p:nvPr/>
          </p:nvSpPr>
          <p:spPr bwMode="auto">
            <a:xfrm>
              <a:off x="2628" y="293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1" name="Rectangle 23"/>
            <p:cNvSpPr>
              <a:spLocks noChangeArrowheads="1"/>
            </p:cNvSpPr>
            <p:nvPr/>
          </p:nvSpPr>
          <p:spPr bwMode="auto">
            <a:xfrm>
              <a:off x="2685" y="301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2" name="Rectangle 24"/>
            <p:cNvSpPr>
              <a:spLocks noChangeArrowheads="1"/>
            </p:cNvSpPr>
            <p:nvPr/>
          </p:nvSpPr>
          <p:spPr bwMode="auto">
            <a:xfrm>
              <a:off x="3520" y="319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3" name="Rectangle 25"/>
            <p:cNvSpPr>
              <a:spLocks noChangeArrowheads="1"/>
            </p:cNvSpPr>
            <p:nvPr/>
          </p:nvSpPr>
          <p:spPr bwMode="auto">
            <a:xfrm>
              <a:off x="3588" y="324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>
                  <a:solidFill>
                    <a:srgbClr val="000000"/>
                  </a:solidFill>
                  <a:latin typeface="Arial" pitchFamily="34" charset="0"/>
                </a:rPr>
                <a:t>One Cache line of Data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4" name="Rectangle 26"/>
            <p:cNvSpPr>
              <a:spLocks noChangeArrowheads="1"/>
            </p:cNvSpPr>
            <p:nvPr/>
          </p:nvSpPr>
          <p:spPr bwMode="auto">
            <a:xfrm>
              <a:off x="2628" y="319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5" name="Rectangle 27"/>
            <p:cNvSpPr>
              <a:spLocks noChangeArrowheads="1"/>
            </p:cNvSpPr>
            <p:nvPr/>
          </p:nvSpPr>
          <p:spPr bwMode="auto">
            <a:xfrm>
              <a:off x="2685" y="327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>
                  <a:solidFill>
                    <a:srgbClr val="000000"/>
                  </a:solidFill>
                  <a:latin typeface="Arial" pitchFamily="34" charset="0"/>
                </a:rPr>
                <a:t>Tag and Comparator</a:t>
              </a:r>
              <a:endParaRPr lang="en-US">
                <a:latin typeface="Comic Sans MS" pitchFamily="66" charset="0"/>
              </a:endParaRPr>
            </a:p>
          </p:txBody>
        </p:sp>
        <p:sp>
          <p:nvSpPr>
            <p:cNvPr id="887836" name="Freeform 28"/>
            <p:cNvSpPr>
              <a:spLocks/>
            </p:cNvSpPr>
            <p:nvPr/>
          </p:nvSpPr>
          <p:spPr bwMode="auto">
            <a:xfrm>
              <a:off x="2868" y="2304"/>
              <a:ext cx="83" cy="125"/>
            </a:xfrm>
            <a:custGeom>
              <a:avLst/>
              <a:gdLst>
                <a:gd name="T0" fmla="*/ 83 w 83"/>
                <a:gd name="T1" fmla="*/ 0 h 125"/>
                <a:gd name="T2" fmla="*/ 41 w 83"/>
                <a:gd name="T3" fmla="*/ 125 h 125"/>
                <a:gd name="T4" fmla="*/ 0 w 83"/>
                <a:gd name="T5" fmla="*/ 0 h 125"/>
                <a:gd name="T6" fmla="*/ 83 w 8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5">
                  <a:moveTo>
                    <a:pt x="83" y="0"/>
                  </a:moveTo>
                  <a:lnTo>
                    <a:pt x="41" y="125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7" name="Line 29"/>
            <p:cNvSpPr>
              <a:spLocks noChangeShapeType="1"/>
            </p:cNvSpPr>
            <p:nvPr/>
          </p:nvSpPr>
          <p:spPr bwMode="auto">
            <a:xfrm>
              <a:off x="2918" y="1529"/>
              <a:ext cx="204" cy="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8" name="Freeform 30"/>
            <p:cNvSpPr>
              <a:spLocks/>
            </p:cNvSpPr>
            <p:nvPr/>
          </p:nvSpPr>
          <p:spPr bwMode="auto">
            <a:xfrm>
              <a:off x="3112" y="1487"/>
              <a:ext cx="125" cy="84"/>
            </a:xfrm>
            <a:custGeom>
              <a:avLst/>
              <a:gdLst>
                <a:gd name="T0" fmla="*/ 0 w 125"/>
                <a:gd name="T1" fmla="*/ 0 h 84"/>
                <a:gd name="T2" fmla="*/ 125 w 125"/>
                <a:gd name="T3" fmla="*/ 42 h 84"/>
                <a:gd name="T4" fmla="*/ 0 w 125"/>
                <a:gd name="T5" fmla="*/ 84 h 84"/>
                <a:gd name="T6" fmla="*/ 0 w 125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4">
                  <a:moveTo>
                    <a:pt x="0" y="0"/>
                  </a:moveTo>
                  <a:lnTo>
                    <a:pt x="125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9" name="AutoShape 31"/>
            <p:cNvSpPr>
              <a:spLocks noChangeArrowheads="1"/>
            </p:cNvSpPr>
            <p:nvPr/>
          </p:nvSpPr>
          <p:spPr bwMode="auto">
            <a:xfrm>
              <a:off x="3736" y="2042"/>
              <a:ext cx="231" cy="284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0" name="AutoShape 32"/>
            <p:cNvSpPr>
              <a:spLocks noChangeArrowheads="1"/>
            </p:cNvSpPr>
            <p:nvPr/>
          </p:nvSpPr>
          <p:spPr bwMode="auto">
            <a:xfrm>
              <a:off x="3736" y="3530"/>
              <a:ext cx="231" cy="284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1" name="AutoShape 33"/>
            <p:cNvSpPr>
              <a:spLocks noChangeArrowheads="1"/>
            </p:cNvSpPr>
            <p:nvPr/>
          </p:nvSpPr>
          <p:spPr bwMode="auto">
            <a:xfrm>
              <a:off x="4960" y="2676"/>
              <a:ext cx="231" cy="361"/>
            </a:xfrm>
            <a:prstGeom prst="upArrow">
              <a:avLst>
                <a:gd name="adj1" fmla="val 50000"/>
                <a:gd name="adj2" fmla="val 113013"/>
              </a:avLst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800350"/>
            <a:ext cx="10148936" cy="3067050"/>
          </a:xfrm>
          <a:noFill/>
          <a:ln/>
        </p:spPr>
        <p:txBody>
          <a:bodyPr lIns="90488" rIns="90488"/>
          <a:lstStyle/>
          <a:p>
            <a:pPr lvl="1">
              <a:buFontTx/>
              <a:buNone/>
            </a:pPr>
            <a:r>
              <a:rPr lang="en-US" sz="2600" dirty="0"/>
              <a:t>1. Reduce penalty via Multilevel Caches</a:t>
            </a:r>
          </a:p>
          <a:p>
            <a:pPr lvl="1">
              <a:buFontTx/>
              <a:buNone/>
            </a:pPr>
            <a:r>
              <a:rPr lang="en-US" sz="2600" dirty="0"/>
              <a:t>2. Reduce penalty via Critical Word First </a:t>
            </a:r>
          </a:p>
          <a:p>
            <a:pPr lvl="1">
              <a:buFontTx/>
              <a:buNone/>
            </a:pPr>
            <a:r>
              <a:rPr lang="en-US" sz="2600" dirty="0"/>
              <a:t>3. Reduce penalty via Read Misses over Writes</a:t>
            </a:r>
          </a:p>
          <a:p>
            <a:pPr lvl="1">
              <a:buFontTx/>
              <a:buNone/>
            </a:pPr>
            <a:r>
              <a:rPr lang="en-US" sz="2600" dirty="0"/>
              <a:t>4. Reducing penalty via Merging write Buffer</a:t>
            </a:r>
          </a:p>
          <a:p>
            <a:pPr lvl="1">
              <a:buFontTx/>
              <a:buNone/>
            </a:pPr>
            <a:r>
              <a:rPr lang="en-US" sz="2600" dirty="0"/>
              <a:t>5. Reducing penalty via Victim Caches</a:t>
            </a:r>
          </a:p>
        </p:txBody>
      </p:sp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352" y="188640"/>
            <a:ext cx="8864600" cy="6858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Summary: Miss Penalty Reduction</a:t>
            </a:r>
          </a:p>
        </p:txBody>
      </p:sp>
      <p:graphicFrame>
        <p:nvGraphicFramePr>
          <p:cNvPr id="888836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764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7840" imgH="409320" progId="Equation.3">
                  <p:embed/>
                </p:oleObj>
              </mc:Choice>
              <mc:Fallback>
                <p:oleObj name="Equation" r:id="rId2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7" name="Oval 5"/>
          <p:cNvSpPr>
            <a:spLocks noChangeArrowheads="1"/>
          </p:cNvSpPr>
          <p:nvPr/>
        </p:nvSpPr>
        <p:spPr bwMode="auto">
          <a:xfrm>
            <a:off x="7162800" y="1752600"/>
            <a:ext cx="1524000" cy="5334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9" name="Rectangle 3"/>
          <p:cNvSpPr>
            <a:spLocks noGrp="1" noChangeArrowheads="1"/>
          </p:cNvSpPr>
          <p:nvPr>
            <p:ph idx="1"/>
          </p:nvPr>
        </p:nvSpPr>
        <p:spPr>
          <a:xfrm>
            <a:off x="1055440" y="1828800"/>
            <a:ext cx="10233520" cy="3505200"/>
          </a:xfrm>
          <a:noFill/>
          <a:ln/>
        </p:spPr>
        <p:txBody>
          <a:bodyPr lIns="90488" rIns="90488"/>
          <a:lstStyle/>
          <a:p>
            <a:pPr marL="457200" indent="-457200">
              <a:spcBef>
                <a:spcPct val="0"/>
              </a:spcBef>
              <a:buNone/>
            </a:pPr>
            <a:r>
              <a:rPr lang="en-US" dirty="0"/>
              <a:t>1.Reduce the miss penalty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b="0" dirty="0">
                <a:ea typeface="宋体" pitchFamily="2" charset="-122"/>
              </a:rPr>
              <a:t>		</a:t>
            </a:r>
            <a:r>
              <a:rPr lang="en-US" altLang="zh-CN" dirty="0">
                <a:ea typeface="宋体" pitchFamily="2" charset="-122"/>
              </a:rPr>
              <a:t>        	</a:t>
            </a:r>
            <a:endParaRPr lang="en-US" dirty="0">
              <a:ea typeface="宋体" pitchFamily="2" charset="-122"/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sz="2600" b="1" dirty="0"/>
              <a:t>2. Reduce the miss rate</a:t>
            </a:r>
          </a:p>
          <a:p>
            <a:pPr marL="457200" indent="-457200">
              <a:spcBef>
                <a:spcPct val="0"/>
              </a:spcBef>
              <a:buNone/>
            </a:pPr>
            <a:endParaRPr lang="en-US" sz="2600" dirty="0"/>
          </a:p>
          <a:p>
            <a:pPr marL="457200" indent="-457200">
              <a:spcBef>
                <a:spcPct val="0"/>
              </a:spcBef>
              <a:buNone/>
            </a:pPr>
            <a:r>
              <a:rPr lang="en-US" dirty="0"/>
              <a:t>3. Reduce the miss penalty and miss rate via parallelism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b="0" dirty="0">
                <a:ea typeface="宋体" pitchFamily="2" charset="-122"/>
              </a:rPr>
              <a:t> 			</a:t>
            </a:r>
            <a:r>
              <a:rPr lang="en-US" altLang="zh-CN" dirty="0">
                <a:ea typeface="宋体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spcBef>
                <a:spcPct val="0"/>
              </a:spcBef>
              <a:buNone/>
            </a:pPr>
            <a:r>
              <a:rPr lang="en-US" dirty="0"/>
              <a:t>4. Reduce the time to hit in the cache. </a:t>
            </a:r>
            <a:r>
              <a:rPr lang="en-US" altLang="zh-CN" b="0" dirty="0">
                <a:ea typeface="宋体" pitchFamily="2" charset="-122"/>
              </a:rPr>
              <a:t>	 </a:t>
            </a:r>
            <a:endParaRPr lang="en-US" b="0" dirty="0">
              <a:ea typeface="宋体" pitchFamily="2" charset="-122"/>
            </a:endParaRPr>
          </a:p>
        </p:txBody>
      </p:sp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0"/>
            <a:ext cx="8242920" cy="11430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5.5 Reducing  miss rate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3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143000"/>
            <a:ext cx="10445352" cy="53340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dirty="0"/>
              <a:t>Classifying Misses: 3 Cs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Compulsory</a:t>
            </a:r>
            <a:r>
              <a:rPr lang="en-US" dirty="0"/>
              <a:t>—The first access to a block is not in the cache, so the block must be brought into the cache. Also called </a:t>
            </a:r>
            <a:r>
              <a:rPr lang="en-US" i="1" dirty="0">
                <a:solidFill>
                  <a:schemeClr val="hlink"/>
                </a:solidFill>
              </a:rPr>
              <a:t>cold start misses</a:t>
            </a:r>
            <a:r>
              <a:rPr lang="en-US" dirty="0"/>
              <a:t> or </a:t>
            </a:r>
            <a:r>
              <a:rPr lang="en-US" i="1" dirty="0">
                <a:solidFill>
                  <a:schemeClr val="hlink"/>
                </a:solidFill>
              </a:rPr>
              <a:t>first reference misses</a:t>
            </a: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(Misses in even an Infinite Cache)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Capacity</a:t>
            </a:r>
            <a:r>
              <a:rPr lang="en-US" dirty="0"/>
              <a:t>—If the cache cannot contain all the blocks needed during execution of a program, </a:t>
            </a:r>
            <a:r>
              <a:rPr lang="en-US" dirty="0">
                <a:solidFill>
                  <a:schemeClr val="hlink"/>
                </a:solidFill>
              </a:rPr>
              <a:t>capacity misses </a:t>
            </a:r>
            <a:r>
              <a:rPr lang="en-US" dirty="0"/>
              <a:t>will occur due to blocks being discarded and later retrieved.</a:t>
            </a:r>
            <a:br>
              <a:rPr lang="en-US" dirty="0"/>
            </a:br>
            <a:r>
              <a:rPr lang="en-US" i="1" dirty="0"/>
              <a:t>(Misses in Fully Associative Size X Cache)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Conflict</a:t>
            </a:r>
            <a:r>
              <a:rPr lang="en-US" sz="1600" dirty="0"/>
              <a:t>—</a:t>
            </a:r>
            <a:r>
              <a:rPr lang="en-US" dirty="0"/>
              <a:t>If block-placement strategy is set associative or direct mapped, conflict misses (in addition to compulsory &amp; capacity misses) will occur because a block can be discarded and later retrieved if too many blocks map to its set. Also called </a:t>
            </a:r>
            <a:r>
              <a:rPr lang="en-US" i="1" dirty="0">
                <a:solidFill>
                  <a:schemeClr val="hlink"/>
                </a:solidFill>
              </a:rPr>
              <a:t>collision misses</a:t>
            </a:r>
            <a:r>
              <a:rPr lang="en-US" dirty="0"/>
              <a:t> or </a:t>
            </a:r>
            <a:r>
              <a:rPr lang="en-US" i="1" dirty="0">
                <a:solidFill>
                  <a:schemeClr val="hlink"/>
                </a:solidFill>
              </a:rPr>
              <a:t>interference misses</a:t>
            </a:r>
            <a:r>
              <a:rPr lang="en-US" dirty="0"/>
              <a:t>.</a:t>
            </a:r>
            <a:br>
              <a:rPr lang="en-US" dirty="0"/>
            </a:br>
            <a:r>
              <a:rPr lang="en-US" i="1" dirty="0"/>
              <a:t>(Misses in N-way Associative, Size X Cache)</a:t>
            </a:r>
          </a:p>
          <a:p>
            <a:pPr>
              <a:lnSpc>
                <a:spcPct val="80000"/>
              </a:lnSpc>
            </a:pPr>
            <a:r>
              <a:rPr lang="en-US" dirty="0"/>
              <a:t>4th “C”:</a:t>
            </a:r>
          </a:p>
          <a:p>
            <a:pPr lvl="1">
              <a:lnSpc>
                <a:spcPct val="80000"/>
              </a:lnSpc>
            </a:pPr>
            <a:r>
              <a:rPr lang="en-US" sz="2400" i="1" dirty="0">
                <a:solidFill>
                  <a:schemeClr val="hlink"/>
                </a:solidFill>
              </a:rPr>
              <a:t>Coherence</a:t>
            </a:r>
            <a:r>
              <a:rPr lang="en-US" sz="1600" dirty="0"/>
              <a:t> </a:t>
            </a:r>
            <a:r>
              <a:rPr lang="en-US" dirty="0"/>
              <a:t>- Misses caused by cache coherence.</a:t>
            </a:r>
            <a:endParaRPr lang="en-US" i="1" dirty="0">
              <a:solidFill>
                <a:schemeClr val="accent1"/>
              </a:solidFill>
            </a:endParaRPr>
          </a:p>
        </p:txBody>
      </p:sp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-7972"/>
            <a:ext cx="8386936" cy="11430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Where do misses come from?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931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/>
              <a:t>3Cs Absolute Miss Rate (SPEC92)</a:t>
            </a:r>
          </a:p>
        </p:txBody>
      </p:sp>
      <p:pic>
        <p:nvPicPr>
          <p:cNvPr id="892930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980728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6570664" y="1791941"/>
            <a:ext cx="121026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>
            <a:off x="5492750" y="1723678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6769100" y="2161828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/>
              <a:t>3Cs Relative Miss Rate</a:t>
            </a:r>
          </a:p>
        </p:txBody>
      </p:sp>
      <p:pic>
        <p:nvPicPr>
          <p:cNvPr id="893955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1" y="764704"/>
            <a:ext cx="8145463" cy="55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9123364" y="1763242"/>
            <a:ext cx="121026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893957" name="Rectangle 5"/>
          <p:cNvSpPr>
            <a:spLocks noChangeArrowheads="1"/>
          </p:cNvSpPr>
          <p:nvPr/>
        </p:nvSpPr>
        <p:spPr bwMode="auto">
          <a:xfrm>
            <a:off x="1598613" y="5200180"/>
            <a:ext cx="3159520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>
                <a:latin typeface="Arial" pitchFamily="34" charset="0"/>
              </a:rPr>
              <a:t>Flaws: for fixed block size</a:t>
            </a:r>
          </a:p>
          <a:p>
            <a:pPr algn="l"/>
            <a:r>
              <a:rPr lang="en-US" sz="2000">
                <a:latin typeface="Arial" pitchFamily="34" charset="0"/>
              </a:rPr>
              <a:t>Good: insight =&gt; invention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reduce cache miss rate, we have to eliminate some of the misses due to the three C's.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cannot reduce capacity misses much except by making the cache larger. 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en-US" altLang="zh-CN" dirty="0"/>
              <a:t>We can, however, reduce the conflict misses and compulsory misses in several ways: </a:t>
            </a:r>
          </a:p>
          <a:p>
            <a:endParaRPr lang="zh-CN" altLang="en-US" dirty="0"/>
          </a:p>
        </p:txBody>
      </p:sp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Reducing Cache Miss Rate</a:t>
            </a: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build="p" autoUpdateAnimBg="0" advAuto="100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total cache size not changed.</a:t>
            </a:r>
          </a:p>
          <a:p>
            <a:r>
              <a:rPr lang="en-US" dirty="0"/>
              <a:t>What happens if:</a:t>
            </a:r>
          </a:p>
          <a:p>
            <a:pPr lvl="1"/>
            <a:r>
              <a:rPr lang="en-US" dirty="0"/>
              <a:t>Change Block Size</a:t>
            </a:r>
          </a:p>
          <a:p>
            <a:pPr lvl="1"/>
            <a:r>
              <a:rPr lang="en-US" dirty="0"/>
              <a:t>Change Associativity</a:t>
            </a:r>
          </a:p>
          <a:p>
            <a:pPr lvl="1"/>
            <a:r>
              <a:rPr lang="en-US" dirty="0"/>
              <a:t>Change Compiler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Which of 3Cs is obviously affected?</a:t>
            </a:r>
          </a:p>
        </p:txBody>
      </p:sp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Cache Organization?</a:t>
            </a:r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2E4191F-37B5-DFD7-3C48-6436639FC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1" name="Rectangle 3">
            <a:extLst>
              <a:ext uri="{FF2B5EF4-FFF2-40B4-BE49-F238E27FC236}">
                <a16:creationId xmlns:a16="http://schemas.microsoft.com/office/drawing/2014/main" id="{4AF6CEA7-ED40-3249-D4D6-0B673C927B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Larger Block Size (fixed </a:t>
            </a:r>
            <a:r>
              <a:rPr lang="en-US" altLang="zh-CN" dirty="0" err="1"/>
              <a:t>size&amp;assoc</a:t>
            </a:r>
            <a:r>
              <a:rPr lang="en-US" altLang="zh-CN" dirty="0"/>
              <a:t>) </a:t>
            </a:r>
          </a:p>
          <a:p>
            <a:pPr lvl="1"/>
            <a:r>
              <a:rPr lang="en-US" altLang="zh-CN" dirty="0"/>
              <a:t>Larger blocks decrease the compulsory miss rate by taking advantage of spatial locality. </a:t>
            </a:r>
          </a:p>
          <a:p>
            <a:pPr lvl="1"/>
            <a:r>
              <a:rPr lang="en-US" altLang="zh-CN" dirty="0"/>
              <a:t>Drawback: curve is U-shaped </a:t>
            </a:r>
          </a:p>
          <a:p>
            <a:pPr lvl="1"/>
            <a:r>
              <a:rPr lang="en-US" altLang="zh-CN" dirty="0"/>
              <a:t>However, they may increase the miss penalty by requiring more data to be fetched per miss. </a:t>
            </a:r>
          </a:p>
          <a:p>
            <a:pPr lvl="1"/>
            <a:r>
              <a:rPr lang="en-US" altLang="zh-CN" dirty="0"/>
              <a:t>In addition, they will almost certainly increase conflict misses since fewer blocks can be stored in the cache. </a:t>
            </a:r>
          </a:p>
          <a:p>
            <a:pPr lvl="2"/>
            <a:r>
              <a:rPr lang="en-US" altLang="zh-CN" dirty="0"/>
              <a:t>And maybe even capacity misses in small caches</a:t>
            </a:r>
          </a:p>
          <a:p>
            <a:pPr lvl="1"/>
            <a:r>
              <a:rPr lang="en-US" altLang="zh-CN" dirty="0"/>
              <a:t>Trade-off </a:t>
            </a:r>
          </a:p>
          <a:p>
            <a:pPr lvl="2"/>
            <a:r>
              <a:rPr lang="en-US" altLang="zh-CN" dirty="0"/>
              <a:t>Trying to minimize both the miss rate and the miss penalty.</a:t>
            </a:r>
          </a:p>
          <a:p>
            <a:pPr lvl="2"/>
            <a:r>
              <a:rPr lang="en-US" altLang="zh-CN" dirty="0"/>
              <a:t>The selection of block size depends on both the latency and bandwidth of lower-level memory</a:t>
            </a:r>
          </a:p>
        </p:txBody>
      </p:sp>
      <p:sp>
        <p:nvSpPr>
          <p:cNvPr id="898050" name="Rectangle 2">
            <a:extLst>
              <a:ext uri="{FF2B5EF4-FFF2-40B4-BE49-F238E27FC236}">
                <a16:creationId xmlns:a16="http://schemas.microsoft.com/office/drawing/2014/main" id="{9DEF2810-07BF-61DD-CEC0-E84E7CA21C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Rate Reduction Technique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5723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Rate Reduction Technique</a:t>
            </a:r>
            <a:endParaRPr lang="en-US" dirty="0"/>
          </a:p>
        </p:txBody>
      </p:sp>
      <p:graphicFrame>
        <p:nvGraphicFramePr>
          <p:cNvPr id="89805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3046347"/>
              </p:ext>
            </p:extLst>
          </p:nvPr>
        </p:nvGraphicFramePr>
        <p:xfrm>
          <a:off x="2706143" y="1700808"/>
          <a:ext cx="6862762" cy="3352802"/>
        </p:xfrm>
        <a:graphic>
          <a:graphicData uri="http://schemas.openxmlformats.org/drawingml/2006/table">
            <a:tbl>
              <a:tblPr/>
              <a:tblGrid>
                <a:gridCol w="139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6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905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89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15.05%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13.34%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13.76%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16.64%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22.01%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24EE92-6A42-AC4A-C23D-8518122C0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8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Multilevel Caches</a:t>
            </a:r>
          </a:p>
          <a:p>
            <a:pPr lvl="1"/>
            <a:r>
              <a:rPr lang="en-US" altLang="zh-CN" dirty="0"/>
              <a:t>This method focuses on the interface between the cache and main memory. </a:t>
            </a:r>
          </a:p>
          <a:p>
            <a:pPr lvl="1"/>
            <a:r>
              <a:rPr lang="en-US" altLang="zh-CN" dirty="0"/>
              <a:t>We can add an second-level cache between main memory and a small, fast first-level cache. </a:t>
            </a:r>
          </a:p>
          <a:p>
            <a:pPr lvl="2"/>
            <a:r>
              <a:rPr lang="en-US" altLang="zh-CN" dirty="0"/>
              <a:t>This helps satisfy the desire to make the cache fast and large. </a:t>
            </a:r>
          </a:p>
          <a:p>
            <a:pPr lvl="1"/>
            <a:r>
              <a:rPr lang="en-US" altLang="zh-CN" dirty="0"/>
              <a:t>The first –level cache allows: </a:t>
            </a:r>
          </a:p>
          <a:p>
            <a:pPr lvl="2"/>
            <a:r>
              <a:rPr lang="en-US" altLang="zh-CN" dirty="0"/>
              <a:t>The smaller first-level cache is fast enough to match the clock cycle time of the fast CPU and to fit on the chip with the CPU, thereby lessening the hits time.</a:t>
            </a:r>
          </a:p>
          <a:p>
            <a:pPr lvl="1"/>
            <a:r>
              <a:rPr lang="en-US" altLang="zh-CN" dirty="0"/>
              <a:t>The second-level cache allows: </a:t>
            </a:r>
          </a:p>
          <a:p>
            <a:pPr lvl="2"/>
            <a:r>
              <a:rPr lang="en-US" altLang="zh-CN" dirty="0"/>
              <a:t>The larger second-level can be large enough to capture many memory accesses that would go to main memory, thereby lessening the effective miss penalty. </a:t>
            </a:r>
          </a:p>
          <a:p>
            <a:endParaRPr lang="en-US" altLang="zh-CN" dirty="0"/>
          </a:p>
        </p:txBody>
      </p:sp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95265"/>
            <a:ext cx="9146976" cy="505343"/>
          </a:xfrm>
        </p:spPr>
        <p:txBody>
          <a:bodyPr/>
          <a:lstStyle/>
          <a:p>
            <a:r>
              <a:rPr lang="en-US" dirty="0"/>
              <a:t>First Miss Penalty Reduction Technique:</a:t>
            </a: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090" name="Rectangle 18"/>
          <p:cNvSpPr>
            <a:spLocks noGrp="1" noChangeArrowheads="1"/>
          </p:cNvSpPr>
          <p:nvPr>
            <p:ph type="title"/>
          </p:nvPr>
        </p:nvSpPr>
        <p:spPr>
          <a:xfrm>
            <a:off x="983432" y="139612"/>
            <a:ext cx="8465368" cy="7620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The performance curve is U-shaped </a:t>
            </a:r>
            <a:endParaRPr lang="en-US" dirty="0">
              <a:ea typeface="宋体" pitchFamily="2" charset="-122"/>
            </a:endParaRPr>
          </a:p>
        </p:txBody>
      </p:sp>
      <p:grpSp>
        <p:nvGrpSpPr>
          <p:cNvPr id="899074" name="Group 2"/>
          <p:cNvGrpSpPr>
            <a:grpSpLocks/>
          </p:cNvGrpSpPr>
          <p:nvPr/>
        </p:nvGrpSpPr>
        <p:grpSpPr bwMode="auto">
          <a:xfrm>
            <a:off x="1600200" y="2481264"/>
            <a:ext cx="4038600" cy="3538537"/>
            <a:chOff x="0" y="1468"/>
            <a:chExt cx="2544" cy="2229"/>
          </a:xfrm>
        </p:grpSpPr>
        <p:sp>
          <p:nvSpPr>
            <p:cNvPr id="899075" name="Text Box 3"/>
            <p:cNvSpPr txBox="1">
              <a:spLocks noChangeArrowheads="1"/>
            </p:cNvSpPr>
            <p:nvPr/>
          </p:nvSpPr>
          <p:spPr bwMode="auto">
            <a:xfrm>
              <a:off x="0" y="3120"/>
              <a:ext cx="864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Reduced </a:t>
              </a:r>
            </a:p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compulsory</a:t>
              </a:r>
            </a:p>
            <a:p>
              <a:r>
                <a:rPr lang="en-US">
                  <a:solidFill>
                    <a:schemeClr val="accent2"/>
                  </a:solidFill>
                  <a:latin typeface="Comic Sans MS" pitchFamily="66" charset="0"/>
                </a:rPr>
                <a:t>misses</a:t>
              </a:r>
            </a:p>
          </p:txBody>
        </p:sp>
        <p:sp>
          <p:nvSpPr>
            <p:cNvPr id="899076" name="Oval 4"/>
            <p:cNvSpPr>
              <a:spLocks noChangeArrowheads="1"/>
            </p:cNvSpPr>
            <p:nvPr/>
          </p:nvSpPr>
          <p:spPr bwMode="auto">
            <a:xfrm rot="842773">
              <a:off x="816" y="1468"/>
              <a:ext cx="1728" cy="327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77" name="Line 5"/>
            <p:cNvSpPr>
              <a:spLocks noChangeShapeType="1"/>
            </p:cNvSpPr>
            <p:nvPr/>
          </p:nvSpPr>
          <p:spPr bwMode="auto">
            <a:xfrm flipH="1">
              <a:off x="480" y="1872"/>
              <a:ext cx="864" cy="1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9078" name="Group 6"/>
          <p:cNvGrpSpPr>
            <a:grpSpLocks/>
          </p:cNvGrpSpPr>
          <p:nvPr/>
        </p:nvGrpSpPr>
        <p:grpSpPr bwMode="auto">
          <a:xfrm>
            <a:off x="6638926" y="1722438"/>
            <a:ext cx="3876675" cy="4830763"/>
            <a:chOff x="3120" y="989"/>
            <a:chExt cx="2442" cy="3043"/>
          </a:xfrm>
        </p:grpSpPr>
        <p:sp>
          <p:nvSpPr>
            <p:cNvPr id="899079" name="Text Box 7"/>
            <p:cNvSpPr txBox="1">
              <a:spLocks noChangeArrowheads="1"/>
            </p:cNvSpPr>
            <p:nvPr/>
          </p:nvSpPr>
          <p:spPr bwMode="auto">
            <a:xfrm>
              <a:off x="4752" y="3455"/>
              <a:ext cx="810" cy="57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Increased</a:t>
              </a:r>
            </a:p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Conflict</a:t>
              </a:r>
            </a:p>
            <a:p>
              <a:r>
                <a:rPr lang="en-US">
                  <a:solidFill>
                    <a:schemeClr val="hlink"/>
                  </a:solidFill>
                  <a:latin typeface="Comic Sans MS" pitchFamily="66" charset="0"/>
                </a:rPr>
                <a:t>Misses</a:t>
              </a:r>
            </a:p>
          </p:txBody>
        </p:sp>
        <p:sp>
          <p:nvSpPr>
            <p:cNvPr id="899080" name="Oval 8"/>
            <p:cNvSpPr>
              <a:spLocks noChangeArrowheads="1"/>
            </p:cNvSpPr>
            <p:nvPr/>
          </p:nvSpPr>
          <p:spPr bwMode="auto">
            <a:xfrm rot="19986725">
              <a:off x="3120" y="989"/>
              <a:ext cx="1968" cy="327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81" name="Line 9"/>
            <p:cNvSpPr>
              <a:spLocks noChangeShapeType="1"/>
            </p:cNvSpPr>
            <p:nvPr/>
          </p:nvSpPr>
          <p:spPr bwMode="auto">
            <a:xfrm>
              <a:off x="4416" y="1250"/>
              <a:ext cx="768" cy="220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9082" name="Text Box 10"/>
          <p:cNvSpPr txBox="1">
            <a:spLocks noChangeArrowheads="1"/>
          </p:cNvSpPr>
          <p:nvPr/>
        </p:nvSpPr>
        <p:spPr bwMode="auto">
          <a:xfrm>
            <a:off x="2209800" y="5943601"/>
            <a:ext cx="5181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sz="2000">
                <a:solidFill>
                  <a:schemeClr val="hlink"/>
                </a:solidFill>
                <a:latin typeface="Comic Sans MS" pitchFamily="66" charset="0"/>
              </a:rPr>
              <a:t>What else drives up block size?</a:t>
            </a: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5560387" y="5638801"/>
            <a:ext cx="226344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Block Size (bytes)   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4" name="Rectangle 12"/>
          <p:cNvSpPr>
            <a:spLocks noChangeArrowheads="1"/>
          </p:cNvSpPr>
          <p:nvPr/>
        </p:nvSpPr>
        <p:spPr bwMode="auto">
          <a:xfrm rot="-5400000">
            <a:off x="1299866" y="2855220"/>
            <a:ext cx="121026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Miss Rate </a:t>
            </a:r>
          </a:p>
        </p:txBody>
      </p:sp>
      <p:sp>
        <p:nvSpPr>
          <p:cNvPr id="899085" name="Rectangle 13"/>
          <p:cNvSpPr>
            <a:spLocks noChangeArrowheads="1"/>
          </p:cNvSpPr>
          <p:nvPr/>
        </p:nvSpPr>
        <p:spPr bwMode="auto">
          <a:xfrm>
            <a:off x="10160000" y="14478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1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6" name="Rectangle 14"/>
          <p:cNvSpPr>
            <a:spLocks noChangeArrowheads="1"/>
          </p:cNvSpPr>
          <p:nvPr/>
        </p:nvSpPr>
        <p:spPr bwMode="auto">
          <a:xfrm>
            <a:off x="10160000" y="327660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4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7" name="Rectangle 15"/>
          <p:cNvSpPr>
            <a:spLocks noChangeArrowheads="1"/>
          </p:cNvSpPr>
          <p:nvPr/>
        </p:nvSpPr>
        <p:spPr bwMode="auto">
          <a:xfrm>
            <a:off x="10029997" y="4191001"/>
            <a:ext cx="4568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16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8" name="Rectangle 16"/>
          <p:cNvSpPr>
            <a:spLocks noChangeArrowheads="1"/>
          </p:cNvSpPr>
          <p:nvPr/>
        </p:nvSpPr>
        <p:spPr bwMode="auto">
          <a:xfrm>
            <a:off x="10029997" y="4495801"/>
            <a:ext cx="45685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64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99089" name="Rectangle 17"/>
          <p:cNvSpPr>
            <a:spLocks noChangeArrowheads="1"/>
          </p:cNvSpPr>
          <p:nvPr/>
        </p:nvSpPr>
        <p:spPr bwMode="auto">
          <a:xfrm>
            <a:off x="9926913" y="4800601"/>
            <a:ext cx="59952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256</a:t>
            </a:r>
            <a:r>
              <a:rPr lang="en-US" altLang="zh-CN" sz="2000">
                <a:solidFill>
                  <a:srgbClr val="000000"/>
                </a:solidFill>
                <a:latin typeface="Geneva" charset="0"/>
                <a:ea typeface="宋体" pitchFamily="2" charset="-122"/>
              </a:rPr>
              <a:t>K</a:t>
            </a:r>
            <a:endParaRPr lang="en-US" altLang="zh-CN">
              <a:ea typeface="宋体" pitchFamily="2" charset="-122"/>
            </a:endParaRPr>
          </a:p>
        </p:txBody>
      </p:sp>
      <p:grpSp>
        <p:nvGrpSpPr>
          <p:cNvPr id="899091" name="Group 19"/>
          <p:cNvGrpSpPr>
            <a:grpSpLocks/>
          </p:cNvGrpSpPr>
          <p:nvPr/>
        </p:nvGrpSpPr>
        <p:grpSpPr bwMode="auto">
          <a:xfrm>
            <a:off x="2466751" y="799917"/>
            <a:ext cx="7539015" cy="4840601"/>
            <a:chOff x="926" y="575"/>
            <a:chExt cx="4159" cy="2820"/>
          </a:xfrm>
        </p:grpSpPr>
        <p:grpSp>
          <p:nvGrpSpPr>
            <p:cNvPr id="899092" name="Group 20"/>
            <p:cNvGrpSpPr>
              <a:grpSpLocks/>
            </p:cNvGrpSpPr>
            <p:nvPr/>
          </p:nvGrpSpPr>
          <p:grpSpPr bwMode="auto">
            <a:xfrm>
              <a:off x="1288" y="592"/>
              <a:ext cx="3622" cy="2039"/>
              <a:chOff x="1143" y="573"/>
              <a:chExt cx="2893" cy="1700"/>
            </a:xfrm>
          </p:grpSpPr>
          <p:sp>
            <p:nvSpPr>
              <p:cNvPr id="899093" name="Line 21"/>
              <p:cNvSpPr>
                <a:spLocks noChangeShapeType="1"/>
              </p:cNvSpPr>
              <p:nvPr/>
            </p:nvSpPr>
            <p:spPr bwMode="auto">
              <a:xfrm>
                <a:off x="114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4" name="Line 22"/>
              <p:cNvSpPr>
                <a:spLocks noChangeShapeType="1"/>
              </p:cNvSpPr>
              <p:nvPr/>
            </p:nvSpPr>
            <p:spPr bwMode="auto">
              <a:xfrm>
                <a:off x="120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5" name="Line 23"/>
              <p:cNvSpPr>
                <a:spLocks noChangeShapeType="1"/>
              </p:cNvSpPr>
              <p:nvPr/>
            </p:nvSpPr>
            <p:spPr bwMode="auto">
              <a:xfrm>
                <a:off x="127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6" name="Line 24"/>
              <p:cNvSpPr>
                <a:spLocks noChangeShapeType="1"/>
              </p:cNvSpPr>
              <p:nvPr/>
            </p:nvSpPr>
            <p:spPr bwMode="auto">
              <a:xfrm>
                <a:off x="133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7" name="Line 25"/>
              <p:cNvSpPr>
                <a:spLocks noChangeShapeType="1"/>
              </p:cNvSpPr>
              <p:nvPr/>
            </p:nvSpPr>
            <p:spPr bwMode="auto">
              <a:xfrm>
                <a:off x="139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8" name="Line 26"/>
              <p:cNvSpPr>
                <a:spLocks noChangeShapeType="1"/>
              </p:cNvSpPr>
              <p:nvPr/>
            </p:nvSpPr>
            <p:spPr bwMode="auto">
              <a:xfrm>
                <a:off x="146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9" name="Line 27"/>
              <p:cNvSpPr>
                <a:spLocks noChangeShapeType="1"/>
              </p:cNvSpPr>
              <p:nvPr/>
            </p:nvSpPr>
            <p:spPr bwMode="auto">
              <a:xfrm>
                <a:off x="152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0" name="Line 28"/>
              <p:cNvSpPr>
                <a:spLocks noChangeShapeType="1"/>
              </p:cNvSpPr>
              <p:nvPr/>
            </p:nvSpPr>
            <p:spPr bwMode="auto">
              <a:xfrm>
                <a:off x="159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1" name="Line 29"/>
              <p:cNvSpPr>
                <a:spLocks noChangeShapeType="1"/>
              </p:cNvSpPr>
              <p:nvPr/>
            </p:nvSpPr>
            <p:spPr bwMode="auto">
              <a:xfrm>
                <a:off x="165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2" name="Line 30"/>
              <p:cNvSpPr>
                <a:spLocks noChangeShapeType="1"/>
              </p:cNvSpPr>
              <p:nvPr/>
            </p:nvSpPr>
            <p:spPr bwMode="auto">
              <a:xfrm>
                <a:off x="171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3" name="Line 31"/>
              <p:cNvSpPr>
                <a:spLocks noChangeShapeType="1"/>
              </p:cNvSpPr>
              <p:nvPr/>
            </p:nvSpPr>
            <p:spPr bwMode="auto">
              <a:xfrm>
                <a:off x="178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4" name="Line 32"/>
              <p:cNvSpPr>
                <a:spLocks noChangeShapeType="1"/>
              </p:cNvSpPr>
              <p:nvPr/>
            </p:nvSpPr>
            <p:spPr bwMode="auto">
              <a:xfrm>
                <a:off x="184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5" name="Line 33"/>
              <p:cNvSpPr>
                <a:spLocks noChangeShapeType="1"/>
              </p:cNvSpPr>
              <p:nvPr/>
            </p:nvSpPr>
            <p:spPr bwMode="auto">
              <a:xfrm>
                <a:off x="191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6" name="Line 34"/>
              <p:cNvSpPr>
                <a:spLocks noChangeShapeType="1"/>
              </p:cNvSpPr>
              <p:nvPr/>
            </p:nvSpPr>
            <p:spPr bwMode="auto">
              <a:xfrm>
                <a:off x="1975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7" name="Line 35"/>
              <p:cNvSpPr>
                <a:spLocks noChangeShapeType="1"/>
              </p:cNvSpPr>
              <p:nvPr/>
            </p:nvSpPr>
            <p:spPr bwMode="auto">
              <a:xfrm>
                <a:off x="2039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8" name="Line 36"/>
              <p:cNvSpPr>
                <a:spLocks noChangeShapeType="1"/>
              </p:cNvSpPr>
              <p:nvPr/>
            </p:nvSpPr>
            <p:spPr bwMode="auto">
              <a:xfrm>
                <a:off x="2103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9" name="Line 37"/>
              <p:cNvSpPr>
                <a:spLocks noChangeShapeType="1"/>
              </p:cNvSpPr>
              <p:nvPr/>
            </p:nvSpPr>
            <p:spPr bwMode="auto">
              <a:xfrm>
                <a:off x="2167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0" name="Line 38"/>
              <p:cNvSpPr>
                <a:spLocks noChangeShapeType="1"/>
              </p:cNvSpPr>
              <p:nvPr/>
            </p:nvSpPr>
            <p:spPr bwMode="auto">
              <a:xfrm>
                <a:off x="223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1" name="Line 39"/>
              <p:cNvSpPr>
                <a:spLocks noChangeShapeType="1"/>
              </p:cNvSpPr>
              <p:nvPr/>
            </p:nvSpPr>
            <p:spPr bwMode="auto">
              <a:xfrm>
                <a:off x="229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2" name="Line 40"/>
              <p:cNvSpPr>
                <a:spLocks noChangeShapeType="1"/>
              </p:cNvSpPr>
              <p:nvPr/>
            </p:nvSpPr>
            <p:spPr bwMode="auto">
              <a:xfrm>
                <a:off x="236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3" name="Line 41"/>
              <p:cNvSpPr>
                <a:spLocks noChangeShapeType="1"/>
              </p:cNvSpPr>
              <p:nvPr/>
            </p:nvSpPr>
            <p:spPr bwMode="auto">
              <a:xfrm>
                <a:off x="242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4" name="Line 42"/>
              <p:cNvSpPr>
                <a:spLocks noChangeShapeType="1"/>
              </p:cNvSpPr>
              <p:nvPr/>
            </p:nvSpPr>
            <p:spPr bwMode="auto">
              <a:xfrm>
                <a:off x="248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5" name="Line 43"/>
              <p:cNvSpPr>
                <a:spLocks noChangeShapeType="1"/>
              </p:cNvSpPr>
              <p:nvPr/>
            </p:nvSpPr>
            <p:spPr bwMode="auto">
              <a:xfrm>
                <a:off x="255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6" name="Line 44"/>
              <p:cNvSpPr>
                <a:spLocks noChangeShapeType="1"/>
              </p:cNvSpPr>
              <p:nvPr/>
            </p:nvSpPr>
            <p:spPr bwMode="auto">
              <a:xfrm>
                <a:off x="261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7" name="Line 45"/>
              <p:cNvSpPr>
                <a:spLocks noChangeShapeType="1"/>
              </p:cNvSpPr>
              <p:nvPr/>
            </p:nvSpPr>
            <p:spPr bwMode="auto">
              <a:xfrm>
                <a:off x="268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8" name="Line 46"/>
              <p:cNvSpPr>
                <a:spLocks noChangeShapeType="1"/>
              </p:cNvSpPr>
              <p:nvPr/>
            </p:nvSpPr>
            <p:spPr bwMode="auto">
              <a:xfrm>
                <a:off x="274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9" name="Line 47"/>
              <p:cNvSpPr>
                <a:spLocks noChangeShapeType="1"/>
              </p:cNvSpPr>
              <p:nvPr/>
            </p:nvSpPr>
            <p:spPr bwMode="auto">
              <a:xfrm>
                <a:off x="280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0" name="Line 48"/>
              <p:cNvSpPr>
                <a:spLocks noChangeShapeType="1"/>
              </p:cNvSpPr>
              <p:nvPr/>
            </p:nvSpPr>
            <p:spPr bwMode="auto">
              <a:xfrm>
                <a:off x="287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1" name="Line 49"/>
              <p:cNvSpPr>
                <a:spLocks noChangeShapeType="1"/>
              </p:cNvSpPr>
              <p:nvPr/>
            </p:nvSpPr>
            <p:spPr bwMode="auto">
              <a:xfrm>
                <a:off x="293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2" name="Line 50"/>
              <p:cNvSpPr>
                <a:spLocks noChangeShapeType="1"/>
              </p:cNvSpPr>
              <p:nvPr/>
            </p:nvSpPr>
            <p:spPr bwMode="auto">
              <a:xfrm>
                <a:off x="300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3" name="Line 51"/>
              <p:cNvSpPr>
                <a:spLocks noChangeShapeType="1"/>
              </p:cNvSpPr>
              <p:nvPr/>
            </p:nvSpPr>
            <p:spPr bwMode="auto">
              <a:xfrm>
                <a:off x="306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4" name="Line 52"/>
              <p:cNvSpPr>
                <a:spLocks noChangeShapeType="1"/>
              </p:cNvSpPr>
              <p:nvPr/>
            </p:nvSpPr>
            <p:spPr bwMode="auto">
              <a:xfrm>
                <a:off x="3128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5" name="Line 53"/>
              <p:cNvSpPr>
                <a:spLocks noChangeShapeType="1"/>
              </p:cNvSpPr>
              <p:nvPr/>
            </p:nvSpPr>
            <p:spPr bwMode="auto">
              <a:xfrm>
                <a:off x="3192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6" name="Line 54"/>
              <p:cNvSpPr>
                <a:spLocks noChangeShapeType="1"/>
              </p:cNvSpPr>
              <p:nvPr/>
            </p:nvSpPr>
            <p:spPr bwMode="auto">
              <a:xfrm>
                <a:off x="3256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7" name="Line 55"/>
              <p:cNvSpPr>
                <a:spLocks noChangeShapeType="1"/>
              </p:cNvSpPr>
              <p:nvPr/>
            </p:nvSpPr>
            <p:spPr bwMode="auto">
              <a:xfrm>
                <a:off x="3320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8" name="Line 56"/>
              <p:cNvSpPr>
                <a:spLocks noChangeShapeType="1"/>
              </p:cNvSpPr>
              <p:nvPr/>
            </p:nvSpPr>
            <p:spPr bwMode="auto">
              <a:xfrm>
                <a:off x="338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9" name="Line 57"/>
              <p:cNvSpPr>
                <a:spLocks noChangeShapeType="1"/>
              </p:cNvSpPr>
              <p:nvPr/>
            </p:nvSpPr>
            <p:spPr bwMode="auto">
              <a:xfrm>
                <a:off x="344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0" name="Line 58"/>
              <p:cNvSpPr>
                <a:spLocks noChangeShapeType="1"/>
              </p:cNvSpPr>
              <p:nvPr/>
            </p:nvSpPr>
            <p:spPr bwMode="auto">
              <a:xfrm>
                <a:off x="351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1" name="Line 59"/>
              <p:cNvSpPr>
                <a:spLocks noChangeShapeType="1"/>
              </p:cNvSpPr>
              <p:nvPr/>
            </p:nvSpPr>
            <p:spPr bwMode="auto">
              <a:xfrm>
                <a:off x="357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2" name="Line 60"/>
              <p:cNvSpPr>
                <a:spLocks noChangeShapeType="1"/>
              </p:cNvSpPr>
              <p:nvPr/>
            </p:nvSpPr>
            <p:spPr bwMode="auto">
              <a:xfrm>
                <a:off x="364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3" name="Line 61"/>
              <p:cNvSpPr>
                <a:spLocks noChangeShapeType="1"/>
              </p:cNvSpPr>
              <p:nvPr/>
            </p:nvSpPr>
            <p:spPr bwMode="auto">
              <a:xfrm>
                <a:off x="370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4" name="Line 62"/>
              <p:cNvSpPr>
                <a:spLocks noChangeShapeType="1"/>
              </p:cNvSpPr>
              <p:nvPr/>
            </p:nvSpPr>
            <p:spPr bwMode="auto">
              <a:xfrm>
                <a:off x="376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5" name="Line 63"/>
              <p:cNvSpPr>
                <a:spLocks noChangeShapeType="1"/>
              </p:cNvSpPr>
              <p:nvPr/>
            </p:nvSpPr>
            <p:spPr bwMode="auto">
              <a:xfrm>
                <a:off x="383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6" name="Line 64"/>
              <p:cNvSpPr>
                <a:spLocks noChangeShapeType="1"/>
              </p:cNvSpPr>
              <p:nvPr/>
            </p:nvSpPr>
            <p:spPr bwMode="auto">
              <a:xfrm>
                <a:off x="389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7" name="Line 65"/>
              <p:cNvSpPr>
                <a:spLocks noChangeShapeType="1"/>
              </p:cNvSpPr>
              <p:nvPr/>
            </p:nvSpPr>
            <p:spPr bwMode="auto">
              <a:xfrm>
                <a:off x="396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8" name="Line 66"/>
              <p:cNvSpPr>
                <a:spLocks noChangeShapeType="1"/>
              </p:cNvSpPr>
              <p:nvPr/>
            </p:nvSpPr>
            <p:spPr bwMode="auto">
              <a:xfrm>
                <a:off x="4025" y="227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9" name="Line 67"/>
              <p:cNvSpPr>
                <a:spLocks noChangeShapeType="1"/>
              </p:cNvSpPr>
              <p:nvPr/>
            </p:nvSpPr>
            <p:spPr bwMode="auto">
              <a:xfrm>
                <a:off x="114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0" name="Line 68"/>
              <p:cNvSpPr>
                <a:spLocks noChangeShapeType="1"/>
              </p:cNvSpPr>
              <p:nvPr/>
            </p:nvSpPr>
            <p:spPr bwMode="auto">
              <a:xfrm>
                <a:off x="120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1" name="Line 69"/>
              <p:cNvSpPr>
                <a:spLocks noChangeShapeType="1"/>
              </p:cNvSpPr>
              <p:nvPr/>
            </p:nvSpPr>
            <p:spPr bwMode="auto">
              <a:xfrm>
                <a:off x="127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2" name="Line 70"/>
              <p:cNvSpPr>
                <a:spLocks noChangeShapeType="1"/>
              </p:cNvSpPr>
              <p:nvPr/>
            </p:nvSpPr>
            <p:spPr bwMode="auto">
              <a:xfrm>
                <a:off x="133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3" name="Line 71"/>
              <p:cNvSpPr>
                <a:spLocks noChangeShapeType="1"/>
              </p:cNvSpPr>
              <p:nvPr/>
            </p:nvSpPr>
            <p:spPr bwMode="auto">
              <a:xfrm>
                <a:off x="139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4" name="Line 72"/>
              <p:cNvSpPr>
                <a:spLocks noChangeShapeType="1"/>
              </p:cNvSpPr>
              <p:nvPr/>
            </p:nvSpPr>
            <p:spPr bwMode="auto">
              <a:xfrm>
                <a:off x="146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5" name="Line 73"/>
              <p:cNvSpPr>
                <a:spLocks noChangeShapeType="1"/>
              </p:cNvSpPr>
              <p:nvPr/>
            </p:nvSpPr>
            <p:spPr bwMode="auto">
              <a:xfrm>
                <a:off x="152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6" name="Line 74"/>
              <p:cNvSpPr>
                <a:spLocks noChangeShapeType="1"/>
              </p:cNvSpPr>
              <p:nvPr/>
            </p:nvSpPr>
            <p:spPr bwMode="auto">
              <a:xfrm>
                <a:off x="159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7" name="Line 75"/>
              <p:cNvSpPr>
                <a:spLocks noChangeShapeType="1"/>
              </p:cNvSpPr>
              <p:nvPr/>
            </p:nvSpPr>
            <p:spPr bwMode="auto">
              <a:xfrm>
                <a:off x="165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8" name="Line 76"/>
              <p:cNvSpPr>
                <a:spLocks noChangeShapeType="1"/>
              </p:cNvSpPr>
              <p:nvPr/>
            </p:nvSpPr>
            <p:spPr bwMode="auto">
              <a:xfrm>
                <a:off x="171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9" name="Line 77"/>
              <p:cNvSpPr>
                <a:spLocks noChangeShapeType="1"/>
              </p:cNvSpPr>
              <p:nvPr/>
            </p:nvSpPr>
            <p:spPr bwMode="auto">
              <a:xfrm>
                <a:off x="178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0" name="Line 78"/>
              <p:cNvSpPr>
                <a:spLocks noChangeShapeType="1"/>
              </p:cNvSpPr>
              <p:nvPr/>
            </p:nvSpPr>
            <p:spPr bwMode="auto">
              <a:xfrm>
                <a:off x="184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1" name="Line 79"/>
              <p:cNvSpPr>
                <a:spLocks noChangeShapeType="1"/>
              </p:cNvSpPr>
              <p:nvPr/>
            </p:nvSpPr>
            <p:spPr bwMode="auto">
              <a:xfrm>
                <a:off x="191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2" name="Line 80"/>
              <p:cNvSpPr>
                <a:spLocks noChangeShapeType="1"/>
              </p:cNvSpPr>
              <p:nvPr/>
            </p:nvSpPr>
            <p:spPr bwMode="auto">
              <a:xfrm>
                <a:off x="1975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3" name="Line 81"/>
              <p:cNvSpPr>
                <a:spLocks noChangeShapeType="1"/>
              </p:cNvSpPr>
              <p:nvPr/>
            </p:nvSpPr>
            <p:spPr bwMode="auto">
              <a:xfrm>
                <a:off x="2039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4" name="Line 82"/>
              <p:cNvSpPr>
                <a:spLocks noChangeShapeType="1"/>
              </p:cNvSpPr>
              <p:nvPr/>
            </p:nvSpPr>
            <p:spPr bwMode="auto">
              <a:xfrm>
                <a:off x="2103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5" name="Line 83"/>
              <p:cNvSpPr>
                <a:spLocks noChangeShapeType="1"/>
              </p:cNvSpPr>
              <p:nvPr/>
            </p:nvSpPr>
            <p:spPr bwMode="auto">
              <a:xfrm>
                <a:off x="2167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6" name="Line 84"/>
              <p:cNvSpPr>
                <a:spLocks noChangeShapeType="1"/>
              </p:cNvSpPr>
              <p:nvPr/>
            </p:nvSpPr>
            <p:spPr bwMode="auto">
              <a:xfrm>
                <a:off x="223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7" name="Line 85"/>
              <p:cNvSpPr>
                <a:spLocks noChangeShapeType="1"/>
              </p:cNvSpPr>
              <p:nvPr/>
            </p:nvSpPr>
            <p:spPr bwMode="auto">
              <a:xfrm>
                <a:off x="229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8" name="Line 86"/>
              <p:cNvSpPr>
                <a:spLocks noChangeShapeType="1"/>
              </p:cNvSpPr>
              <p:nvPr/>
            </p:nvSpPr>
            <p:spPr bwMode="auto">
              <a:xfrm>
                <a:off x="236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9" name="Line 87"/>
              <p:cNvSpPr>
                <a:spLocks noChangeShapeType="1"/>
              </p:cNvSpPr>
              <p:nvPr/>
            </p:nvSpPr>
            <p:spPr bwMode="auto">
              <a:xfrm>
                <a:off x="242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0" name="Line 88"/>
              <p:cNvSpPr>
                <a:spLocks noChangeShapeType="1"/>
              </p:cNvSpPr>
              <p:nvPr/>
            </p:nvSpPr>
            <p:spPr bwMode="auto">
              <a:xfrm>
                <a:off x="248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1" name="Line 89"/>
              <p:cNvSpPr>
                <a:spLocks noChangeShapeType="1"/>
              </p:cNvSpPr>
              <p:nvPr/>
            </p:nvSpPr>
            <p:spPr bwMode="auto">
              <a:xfrm>
                <a:off x="255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2" name="Line 90"/>
              <p:cNvSpPr>
                <a:spLocks noChangeShapeType="1"/>
              </p:cNvSpPr>
              <p:nvPr/>
            </p:nvSpPr>
            <p:spPr bwMode="auto">
              <a:xfrm>
                <a:off x="261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3" name="Line 91"/>
              <p:cNvSpPr>
                <a:spLocks noChangeShapeType="1"/>
              </p:cNvSpPr>
              <p:nvPr/>
            </p:nvSpPr>
            <p:spPr bwMode="auto">
              <a:xfrm>
                <a:off x="268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4" name="Line 92"/>
              <p:cNvSpPr>
                <a:spLocks noChangeShapeType="1"/>
              </p:cNvSpPr>
              <p:nvPr/>
            </p:nvSpPr>
            <p:spPr bwMode="auto">
              <a:xfrm>
                <a:off x="274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5" name="Line 93"/>
              <p:cNvSpPr>
                <a:spLocks noChangeShapeType="1"/>
              </p:cNvSpPr>
              <p:nvPr/>
            </p:nvSpPr>
            <p:spPr bwMode="auto">
              <a:xfrm>
                <a:off x="280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6" name="Line 94"/>
              <p:cNvSpPr>
                <a:spLocks noChangeShapeType="1"/>
              </p:cNvSpPr>
              <p:nvPr/>
            </p:nvSpPr>
            <p:spPr bwMode="auto">
              <a:xfrm>
                <a:off x="287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7" name="Line 95"/>
              <p:cNvSpPr>
                <a:spLocks noChangeShapeType="1"/>
              </p:cNvSpPr>
              <p:nvPr/>
            </p:nvSpPr>
            <p:spPr bwMode="auto">
              <a:xfrm>
                <a:off x="293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8" name="Line 96"/>
              <p:cNvSpPr>
                <a:spLocks noChangeShapeType="1"/>
              </p:cNvSpPr>
              <p:nvPr/>
            </p:nvSpPr>
            <p:spPr bwMode="auto">
              <a:xfrm>
                <a:off x="300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9" name="Line 97"/>
              <p:cNvSpPr>
                <a:spLocks noChangeShapeType="1"/>
              </p:cNvSpPr>
              <p:nvPr/>
            </p:nvSpPr>
            <p:spPr bwMode="auto">
              <a:xfrm>
                <a:off x="306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0" name="Line 98"/>
              <p:cNvSpPr>
                <a:spLocks noChangeShapeType="1"/>
              </p:cNvSpPr>
              <p:nvPr/>
            </p:nvSpPr>
            <p:spPr bwMode="auto">
              <a:xfrm>
                <a:off x="3128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1" name="Line 99"/>
              <p:cNvSpPr>
                <a:spLocks noChangeShapeType="1"/>
              </p:cNvSpPr>
              <p:nvPr/>
            </p:nvSpPr>
            <p:spPr bwMode="auto">
              <a:xfrm>
                <a:off x="3192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2" name="Line 100"/>
              <p:cNvSpPr>
                <a:spLocks noChangeShapeType="1"/>
              </p:cNvSpPr>
              <p:nvPr/>
            </p:nvSpPr>
            <p:spPr bwMode="auto">
              <a:xfrm>
                <a:off x="3256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3" name="Line 101"/>
              <p:cNvSpPr>
                <a:spLocks noChangeShapeType="1"/>
              </p:cNvSpPr>
              <p:nvPr/>
            </p:nvSpPr>
            <p:spPr bwMode="auto">
              <a:xfrm>
                <a:off x="3320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4" name="Line 102"/>
              <p:cNvSpPr>
                <a:spLocks noChangeShapeType="1"/>
              </p:cNvSpPr>
              <p:nvPr/>
            </p:nvSpPr>
            <p:spPr bwMode="auto">
              <a:xfrm>
                <a:off x="338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5" name="Line 103"/>
              <p:cNvSpPr>
                <a:spLocks noChangeShapeType="1"/>
              </p:cNvSpPr>
              <p:nvPr/>
            </p:nvSpPr>
            <p:spPr bwMode="auto">
              <a:xfrm>
                <a:off x="344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6" name="Line 104"/>
              <p:cNvSpPr>
                <a:spLocks noChangeShapeType="1"/>
              </p:cNvSpPr>
              <p:nvPr/>
            </p:nvSpPr>
            <p:spPr bwMode="auto">
              <a:xfrm>
                <a:off x="351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7" name="Line 105"/>
              <p:cNvSpPr>
                <a:spLocks noChangeShapeType="1"/>
              </p:cNvSpPr>
              <p:nvPr/>
            </p:nvSpPr>
            <p:spPr bwMode="auto">
              <a:xfrm>
                <a:off x="357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8" name="Line 106"/>
              <p:cNvSpPr>
                <a:spLocks noChangeShapeType="1"/>
              </p:cNvSpPr>
              <p:nvPr/>
            </p:nvSpPr>
            <p:spPr bwMode="auto">
              <a:xfrm>
                <a:off x="364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9" name="Line 107"/>
              <p:cNvSpPr>
                <a:spLocks noChangeShapeType="1"/>
              </p:cNvSpPr>
              <p:nvPr/>
            </p:nvSpPr>
            <p:spPr bwMode="auto">
              <a:xfrm>
                <a:off x="370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0" name="Line 108"/>
              <p:cNvSpPr>
                <a:spLocks noChangeShapeType="1"/>
              </p:cNvSpPr>
              <p:nvPr/>
            </p:nvSpPr>
            <p:spPr bwMode="auto">
              <a:xfrm>
                <a:off x="376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1" name="Line 109"/>
              <p:cNvSpPr>
                <a:spLocks noChangeShapeType="1"/>
              </p:cNvSpPr>
              <p:nvPr/>
            </p:nvSpPr>
            <p:spPr bwMode="auto">
              <a:xfrm>
                <a:off x="383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2" name="Line 110"/>
              <p:cNvSpPr>
                <a:spLocks noChangeShapeType="1"/>
              </p:cNvSpPr>
              <p:nvPr/>
            </p:nvSpPr>
            <p:spPr bwMode="auto">
              <a:xfrm>
                <a:off x="389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3" name="Line 111"/>
              <p:cNvSpPr>
                <a:spLocks noChangeShapeType="1"/>
              </p:cNvSpPr>
              <p:nvPr/>
            </p:nvSpPr>
            <p:spPr bwMode="auto">
              <a:xfrm>
                <a:off x="396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4" name="Line 112"/>
              <p:cNvSpPr>
                <a:spLocks noChangeShapeType="1"/>
              </p:cNvSpPr>
              <p:nvPr/>
            </p:nvSpPr>
            <p:spPr bwMode="auto">
              <a:xfrm>
                <a:off x="4025" y="1847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5" name="Line 113"/>
              <p:cNvSpPr>
                <a:spLocks noChangeShapeType="1"/>
              </p:cNvSpPr>
              <p:nvPr/>
            </p:nvSpPr>
            <p:spPr bwMode="auto">
              <a:xfrm>
                <a:off x="114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6" name="Line 114"/>
              <p:cNvSpPr>
                <a:spLocks noChangeShapeType="1"/>
              </p:cNvSpPr>
              <p:nvPr/>
            </p:nvSpPr>
            <p:spPr bwMode="auto">
              <a:xfrm>
                <a:off x="120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7" name="Line 115"/>
              <p:cNvSpPr>
                <a:spLocks noChangeShapeType="1"/>
              </p:cNvSpPr>
              <p:nvPr/>
            </p:nvSpPr>
            <p:spPr bwMode="auto">
              <a:xfrm>
                <a:off x="127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8" name="Line 116"/>
              <p:cNvSpPr>
                <a:spLocks noChangeShapeType="1"/>
              </p:cNvSpPr>
              <p:nvPr/>
            </p:nvSpPr>
            <p:spPr bwMode="auto">
              <a:xfrm>
                <a:off x="133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9" name="Line 117"/>
              <p:cNvSpPr>
                <a:spLocks noChangeShapeType="1"/>
              </p:cNvSpPr>
              <p:nvPr/>
            </p:nvSpPr>
            <p:spPr bwMode="auto">
              <a:xfrm>
                <a:off x="139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0" name="Line 118"/>
              <p:cNvSpPr>
                <a:spLocks noChangeShapeType="1"/>
              </p:cNvSpPr>
              <p:nvPr/>
            </p:nvSpPr>
            <p:spPr bwMode="auto">
              <a:xfrm>
                <a:off x="146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1" name="Line 119"/>
              <p:cNvSpPr>
                <a:spLocks noChangeShapeType="1"/>
              </p:cNvSpPr>
              <p:nvPr/>
            </p:nvSpPr>
            <p:spPr bwMode="auto">
              <a:xfrm>
                <a:off x="152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2" name="Line 120"/>
              <p:cNvSpPr>
                <a:spLocks noChangeShapeType="1"/>
              </p:cNvSpPr>
              <p:nvPr/>
            </p:nvSpPr>
            <p:spPr bwMode="auto">
              <a:xfrm>
                <a:off x="159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3" name="Line 121"/>
              <p:cNvSpPr>
                <a:spLocks noChangeShapeType="1"/>
              </p:cNvSpPr>
              <p:nvPr/>
            </p:nvSpPr>
            <p:spPr bwMode="auto">
              <a:xfrm>
                <a:off x="165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4" name="Line 122"/>
              <p:cNvSpPr>
                <a:spLocks noChangeShapeType="1"/>
              </p:cNvSpPr>
              <p:nvPr/>
            </p:nvSpPr>
            <p:spPr bwMode="auto">
              <a:xfrm>
                <a:off x="171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5" name="Line 123"/>
              <p:cNvSpPr>
                <a:spLocks noChangeShapeType="1"/>
              </p:cNvSpPr>
              <p:nvPr/>
            </p:nvSpPr>
            <p:spPr bwMode="auto">
              <a:xfrm>
                <a:off x="178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6" name="Line 124"/>
              <p:cNvSpPr>
                <a:spLocks noChangeShapeType="1"/>
              </p:cNvSpPr>
              <p:nvPr/>
            </p:nvSpPr>
            <p:spPr bwMode="auto">
              <a:xfrm>
                <a:off x="184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7" name="Line 125"/>
              <p:cNvSpPr>
                <a:spLocks noChangeShapeType="1"/>
              </p:cNvSpPr>
              <p:nvPr/>
            </p:nvSpPr>
            <p:spPr bwMode="auto">
              <a:xfrm>
                <a:off x="191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8" name="Line 126"/>
              <p:cNvSpPr>
                <a:spLocks noChangeShapeType="1"/>
              </p:cNvSpPr>
              <p:nvPr/>
            </p:nvSpPr>
            <p:spPr bwMode="auto">
              <a:xfrm>
                <a:off x="1975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9" name="Line 127"/>
              <p:cNvSpPr>
                <a:spLocks noChangeShapeType="1"/>
              </p:cNvSpPr>
              <p:nvPr/>
            </p:nvSpPr>
            <p:spPr bwMode="auto">
              <a:xfrm>
                <a:off x="2039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0" name="Line 128"/>
              <p:cNvSpPr>
                <a:spLocks noChangeShapeType="1"/>
              </p:cNvSpPr>
              <p:nvPr/>
            </p:nvSpPr>
            <p:spPr bwMode="auto">
              <a:xfrm>
                <a:off x="2103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1" name="Line 129"/>
              <p:cNvSpPr>
                <a:spLocks noChangeShapeType="1"/>
              </p:cNvSpPr>
              <p:nvPr/>
            </p:nvSpPr>
            <p:spPr bwMode="auto">
              <a:xfrm>
                <a:off x="2167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2" name="Line 130"/>
              <p:cNvSpPr>
                <a:spLocks noChangeShapeType="1"/>
              </p:cNvSpPr>
              <p:nvPr/>
            </p:nvSpPr>
            <p:spPr bwMode="auto">
              <a:xfrm>
                <a:off x="223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3" name="Line 131"/>
              <p:cNvSpPr>
                <a:spLocks noChangeShapeType="1"/>
              </p:cNvSpPr>
              <p:nvPr/>
            </p:nvSpPr>
            <p:spPr bwMode="auto">
              <a:xfrm>
                <a:off x="229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4" name="Line 132"/>
              <p:cNvSpPr>
                <a:spLocks noChangeShapeType="1"/>
              </p:cNvSpPr>
              <p:nvPr/>
            </p:nvSpPr>
            <p:spPr bwMode="auto">
              <a:xfrm>
                <a:off x="236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5" name="Line 133"/>
              <p:cNvSpPr>
                <a:spLocks noChangeShapeType="1"/>
              </p:cNvSpPr>
              <p:nvPr/>
            </p:nvSpPr>
            <p:spPr bwMode="auto">
              <a:xfrm>
                <a:off x="242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6" name="Line 134"/>
              <p:cNvSpPr>
                <a:spLocks noChangeShapeType="1"/>
              </p:cNvSpPr>
              <p:nvPr/>
            </p:nvSpPr>
            <p:spPr bwMode="auto">
              <a:xfrm>
                <a:off x="248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7" name="Line 135"/>
              <p:cNvSpPr>
                <a:spLocks noChangeShapeType="1"/>
              </p:cNvSpPr>
              <p:nvPr/>
            </p:nvSpPr>
            <p:spPr bwMode="auto">
              <a:xfrm>
                <a:off x="255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8" name="Line 136"/>
              <p:cNvSpPr>
                <a:spLocks noChangeShapeType="1"/>
              </p:cNvSpPr>
              <p:nvPr/>
            </p:nvSpPr>
            <p:spPr bwMode="auto">
              <a:xfrm>
                <a:off x="261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9" name="Line 137"/>
              <p:cNvSpPr>
                <a:spLocks noChangeShapeType="1"/>
              </p:cNvSpPr>
              <p:nvPr/>
            </p:nvSpPr>
            <p:spPr bwMode="auto">
              <a:xfrm>
                <a:off x="268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0" name="Line 138"/>
              <p:cNvSpPr>
                <a:spLocks noChangeShapeType="1"/>
              </p:cNvSpPr>
              <p:nvPr/>
            </p:nvSpPr>
            <p:spPr bwMode="auto">
              <a:xfrm>
                <a:off x="274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1" name="Line 139"/>
              <p:cNvSpPr>
                <a:spLocks noChangeShapeType="1"/>
              </p:cNvSpPr>
              <p:nvPr/>
            </p:nvSpPr>
            <p:spPr bwMode="auto">
              <a:xfrm>
                <a:off x="280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2" name="Line 140"/>
              <p:cNvSpPr>
                <a:spLocks noChangeShapeType="1"/>
              </p:cNvSpPr>
              <p:nvPr/>
            </p:nvSpPr>
            <p:spPr bwMode="auto">
              <a:xfrm>
                <a:off x="287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3" name="Line 141"/>
              <p:cNvSpPr>
                <a:spLocks noChangeShapeType="1"/>
              </p:cNvSpPr>
              <p:nvPr/>
            </p:nvSpPr>
            <p:spPr bwMode="auto">
              <a:xfrm>
                <a:off x="293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4" name="Line 142"/>
              <p:cNvSpPr>
                <a:spLocks noChangeShapeType="1"/>
              </p:cNvSpPr>
              <p:nvPr/>
            </p:nvSpPr>
            <p:spPr bwMode="auto">
              <a:xfrm>
                <a:off x="300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5" name="Line 143"/>
              <p:cNvSpPr>
                <a:spLocks noChangeShapeType="1"/>
              </p:cNvSpPr>
              <p:nvPr/>
            </p:nvSpPr>
            <p:spPr bwMode="auto">
              <a:xfrm>
                <a:off x="306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6" name="Line 144"/>
              <p:cNvSpPr>
                <a:spLocks noChangeShapeType="1"/>
              </p:cNvSpPr>
              <p:nvPr/>
            </p:nvSpPr>
            <p:spPr bwMode="auto">
              <a:xfrm>
                <a:off x="3128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7" name="Line 145"/>
              <p:cNvSpPr>
                <a:spLocks noChangeShapeType="1"/>
              </p:cNvSpPr>
              <p:nvPr/>
            </p:nvSpPr>
            <p:spPr bwMode="auto">
              <a:xfrm>
                <a:off x="3192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8" name="Line 146"/>
              <p:cNvSpPr>
                <a:spLocks noChangeShapeType="1"/>
              </p:cNvSpPr>
              <p:nvPr/>
            </p:nvSpPr>
            <p:spPr bwMode="auto">
              <a:xfrm>
                <a:off x="3256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9" name="Line 147"/>
              <p:cNvSpPr>
                <a:spLocks noChangeShapeType="1"/>
              </p:cNvSpPr>
              <p:nvPr/>
            </p:nvSpPr>
            <p:spPr bwMode="auto">
              <a:xfrm>
                <a:off x="3320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0" name="Line 148"/>
              <p:cNvSpPr>
                <a:spLocks noChangeShapeType="1"/>
              </p:cNvSpPr>
              <p:nvPr/>
            </p:nvSpPr>
            <p:spPr bwMode="auto">
              <a:xfrm>
                <a:off x="338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1" name="Line 149"/>
              <p:cNvSpPr>
                <a:spLocks noChangeShapeType="1"/>
              </p:cNvSpPr>
              <p:nvPr/>
            </p:nvSpPr>
            <p:spPr bwMode="auto">
              <a:xfrm>
                <a:off x="344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2" name="Line 150"/>
              <p:cNvSpPr>
                <a:spLocks noChangeShapeType="1"/>
              </p:cNvSpPr>
              <p:nvPr/>
            </p:nvSpPr>
            <p:spPr bwMode="auto">
              <a:xfrm>
                <a:off x="351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3" name="Line 151"/>
              <p:cNvSpPr>
                <a:spLocks noChangeShapeType="1"/>
              </p:cNvSpPr>
              <p:nvPr/>
            </p:nvSpPr>
            <p:spPr bwMode="auto">
              <a:xfrm>
                <a:off x="357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4" name="Line 152"/>
              <p:cNvSpPr>
                <a:spLocks noChangeShapeType="1"/>
              </p:cNvSpPr>
              <p:nvPr/>
            </p:nvSpPr>
            <p:spPr bwMode="auto">
              <a:xfrm>
                <a:off x="364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5" name="Line 153"/>
              <p:cNvSpPr>
                <a:spLocks noChangeShapeType="1"/>
              </p:cNvSpPr>
              <p:nvPr/>
            </p:nvSpPr>
            <p:spPr bwMode="auto">
              <a:xfrm>
                <a:off x="370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6" name="Line 154"/>
              <p:cNvSpPr>
                <a:spLocks noChangeShapeType="1"/>
              </p:cNvSpPr>
              <p:nvPr/>
            </p:nvSpPr>
            <p:spPr bwMode="auto">
              <a:xfrm>
                <a:off x="376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7" name="Line 155"/>
              <p:cNvSpPr>
                <a:spLocks noChangeShapeType="1"/>
              </p:cNvSpPr>
              <p:nvPr/>
            </p:nvSpPr>
            <p:spPr bwMode="auto">
              <a:xfrm>
                <a:off x="383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8" name="Line 156"/>
              <p:cNvSpPr>
                <a:spLocks noChangeShapeType="1"/>
              </p:cNvSpPr>
              <p:nvPr/>
            </p:nvSpPr>
            <p:spPr bwMode="auto">
              <a:xfrm>
                <a:off x="389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9" name="Line 157"/>
              <p:cNvSpPr>
                <a:spLocks noChangeShapeType="1"/>
              </p:cNvSpPr>
              <p:nvPr/>
            </p:nvSpPr>
            <p:spPr bwMode="auto">
              <a:xfrm>
                <a:off x="396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0" name="Line 158"/>
              <p:cNvSpPr>
                <a:spLocks noChangeShapeType="1"/>
              </p:cNvSpPr>
              <p:nvPr/>
            </p:nvSpPr>
            <p:spPr bwMode="auto">
              <a:xfrm>
                <a:off x="4025" y="142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1" name="Line 159"/>
              <p:cNvSpPr>
                <a:spLocks noChangeShapeType="1"/>
              </p:cNvSpPr>
              <p:nvPr/>
            </p:nvSpPr>
            <p:spPr bwMode="auto">
              <a:xfrm>
                <a:off x="114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2" name="Line 160"/>
              <p:cNvSpPr>
                <a:spLocks noChangeShapeType="1"/>
              </p:cNvSpPr>
              <p:nvPr/>
            </p:nvSpPr>
            <p:spPr bwMode="auto">
              <a:xfrm>
                <a:off x="120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3" name="Line 161"/>
              <p:cNvSpPr>
                <a:spLocks noChangeShapeType="1"/>
              </p:cNvSpPr>
              <p:nvPr/>
            </p:nvSpPr>
            <p:spPr bwMode="auto">
              <a:xfrm>
                <a:off x="127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4" name="Line 162"/>
              <p:cNvSpPr>
                <a:spLocks noChangeShapeType="1"/>
              </p:cNvSpPr>
              <p:nvPr/>
            </p:nvSpPr>
            <p:spPr bwMode="auto">
              <a:xfrm>
                <a:off x="133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5" name="Line 163"/>
              <p:cNvSpPr>
                <a:spLocks noChangeShapeType="1"/>
              </p:cNvSpPr>
              <p:nvPr/>
            </p:nvSpPr>
            <p:spPr bwMode="auto">
              <a:xfrm>
                <a:off x="139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6" name="Line 164"/>
              <p:cNvSpPr>
                <a:spLocks noChangeShapeType="1"/>
              </p:cNvSpPr>
              <p:nvPr/>
            </p:nvSpPr>
            <p:spPr bwMode="auto">
              <a:xfrm>
                <a:off x="146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7" name="Line 165"/>
              <p:cNvSpPr>
                <a:spLocks noChangeShapeType="1"/>
              </p:cNvSpPr>
              <p:nvPr/>
            </p:nvSpPr>
            <p:spPr bwMode="auto">
              <a:xfrm>
                <a:off x="152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8" name="Line 166"/>
              <p:cNvSpPr>
                <a:spLocks noChangeShapeType="1"/>
              </p:cNvSpPr>
              <p:nvPr/>
            </p:nvSpPr>
            <p:spPr bwMode="auto">
              <a:xfrm>
                <a:off x="159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9" name="Line 167"/>
              <p:cNvSpPr>
                <a:spLocks noChangeShapeType="1"/>
              </p:cNvSpPr>
              <p:nvPr/>
            </p:nvSpPr>
            <p:spPr bwMode="auto">
              <a:xfrm>
                <a:off x="165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0" name="Line 168"/>
              <p:cNvSpPr>
                <a:spLocks noChangeShapeType="1"/>
              </p:cNvSpPr>
              <p:nvPr/>
            </p:nvSpPr>
            <p:spPr bwMode="auto">
              <a:xfrm>
                <a:off x="171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1" name="Line 169"/>
              <p:cNvSpPr>
                <a:spLocks noChangeShapeType="1"/>
              </p:cNvSpPr>
              <p:nvPr/>
            </p:nvSpPr>
            <p:spPr bwMode="auto">
              <a:xfrm>
                <a:off x="178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2" name="Line 170"/>
              <p:cNvSpPr>
                <a:spLocks noChangeShapeType="1"/>
              </p:cNvSpPr>
              <p:nvPr/>
            </p:nvSpPr>
            <p:spPr bwMode="auto">
              <a:xfrm>
                <a:off x="184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3" name="Line 171"/>
              <p:cNvSpPr>
                <a:spLocks noChangeShapeType="1"/>
              </p:cNvSpPr>
              <p:nvPr/>
            </p:nvSpPr>
            <p:spPr bwMode="auto">
              <a:xfrm>
                <a:off x="191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4" name="Line 172"/>
              <p:cNvSpPr>
                <a:spLocks noChangeShapeType="1"/>
              </p:cNvSpPr>
              <p:nvPr/>
            </p:nvSpPr>
            <p:spPr bwMode="auto">
              <a:xfrm>
                <a:off x="1975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5" name="Line 173"/>
              <p:cNvSpPr>
                <a:spLocks noChangeShapeType="1"/>
              </p:cNvSpPr>
              <p:nvPr/>
            </p:nvSpPr>
            <p:spPr bwMode="auto">
              <a:xfrm>
                <a:off x="2039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6" name="Line 174"/>
              <p:cNvSpPr>
                <a:spLocks noChangeShapeType="1"/>
              </p:cNvSpPr>
              <p:nvPr/>
            </p:nvSpPr>
            <p:spPr bwMode="auto">
              <a:xfrm>
                <a:off x="2103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7" name="Line 175"/>
              <p:cNvSpPr>
                <a:spLocks noChangeShapeType="1"/>
              </p:cNvSpPr>
              <p:nvPr/>
            </p:nvSpPr>
            <p:spPr bwMode="auto">
              <a:xfrm>
                <a:off x="2167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8" name="Line 176"/>
              <p:cNvSpPr>
                <a:spLocks noChangeShapeType="1"/>
              </p:cNvSpPr>
              <p:nvPr/>
            </p:nvSpPr>
            <p:spPr bwMode="auto">
              <a:xfrm>
                <a:off x="223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9" name="Line 177"/>
              <p:cNvSpPr>
                <a:spLocks noChangeShapeType="1"/>
              </p:cNvSpPr>
              <p:nvPr/>
            </p:nvSpPr>
            <p:spPr bwMode="auto">
              <a:xfrm>
                <a:off x="229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0" name="Line 178"/>
              <p:cNvSpPr>
                <a:spLocks noChangeShapeType="1"/>
              </p:cNvSpPr>
              <p:nvPr/>
            </p:nvSpPr>
            <p:spPr bwMode="auto">
              <a:xfrm>
                <a:off x="236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1" name="Line 179"/>
              <p:cNvSpPr>
                <a:spLocks noChangeShapeType="1"/>
              </p:cNvSpPr>
              <p:nvPr/>
            </p:nvSpPr>
            <p:spPr bwMode="auto">
              <a:xfrm>
                <a:off x="242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2" name="Line 180"/>
              <p:cNvSpPr>
                <a:spLocks noChangeShapeType="1"/>
              </p:cNvSpPr>
              <p:nvPr/>
            </p:nvSpPr>
            <p:spPr bwMode="auto">
              <a:xfrm>
                <a:off x="248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3" name="Line 181"/>
              <p:cNvSpPr>
                <a:spLocks noChangeShapeType="1"/>
              </p:cNvSpPr>
              <p:nvPr/>
            </p:nvSpPr>
            <p:spPr bwMode="auto">
              <a:xfrm>
                <a:off x="255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4" name="Line 182"/>
              <p:cNvSpPr>
                <a:spLocks noChangeShapeType="1"/>
              </p:cNvSpPr>
              <p:nvPr/>
            </p:nvSpPr>
            <p:spPr bwMode="auto">
              <a:xfrm>
                <a:off x="261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5" name="Line 183"/>
              <p:cNvSpPr>
                <a:spLocks noChangeShapeType="1"/>
              </p:cNvSpPr>
              <p:nvPr/>
            </p:nvSpPr>
            <p:spPr bwMode="auto">
              <a:xfrm>
                <a:off x="268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6" name="Line 184"/>
              <p:cNvSpPr>
                <a:spLocks noChangeShapeType="1"/>
              </p:cNvSpPr>
              <p:nvPr/>
            </p:nvSpPr>
            <p:spPr bwMode="auto">
              <a:xfrm>
                <a:off x="274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7" name="Line 185"/>
              <p:cNvSpPr>
                <a:spLocks noChangeShapeType="1"/>
              </p:cNvSpPr>
              <p:nvPr/>
            </p:nvSpPr>
            <p:spPr bwMode="auto">
              <a:xfrm>
                <a:off x="280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8" name="Line 186"/>
              <p:cNvSpPr>
                <a:spLocks noChangeShapeType="1"/>
              </p:cNvSpPr>
              <p:nvPr/>
            </p:nvSpPr>
            <p:spPr bwMode="auto">
              <a:xfrm>
                <a:off x="287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9" name="Line 187"/>
              <p:cNvSpPr>
                <a:spLocks noChangeShapeType="1"/>
              </p:cNvSpPr>
              <p:nvPr/>
            </p:nvSpPr>
            <p:spPr bwMode="auto">
              <a:xfrm>
                <a:off x="293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0" name="Line 188"/>
              <p:cNvSpPr>
                <a:spLocks noChangeShapeType="1"/>
              </p:cNvSpPr>
              <p:nvPr/>
            </p:nvSpPr>
            <p:spPr bwMode="auto">
              <a:xfrm>
                <a:off x="300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1" name="Line 189"/>
              <p:cNvSpPr>
                <a:spLocks noChangeShapeType="1"/>
              </p:cNvSpPr>
              <p:nvPr/>
            </p:nvSpPr>
            <p:spPr bwMode="auto">
              <a:xfrm>
                <a:off x="306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2" name="Line 190"/>
              <p:cNvSpPr>
                <a:spLocks noChangeShapeType="1"/>
              </p:cNvSpPr>
              <p:nvPr/>
            </p:nvSpPr>
            <p:spPr bwMode="auto">
              <a:xfrm>
                <a:off x="3128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3" name="Line 191"/>
              <p:cNvSpPr>
                <a:spLocks noChangeShapeType="1"/>
              </p:cNvSpPr>
              <p:nvPr/>
            </p:nvSpPr>
            <p:spPr bwMode="auto">
              <a:xfrm>
                <a:off x="3192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4" name="Line 192"/>
              <p:cNvSpPr>
                <a:spLocks noChangeShapeType="1"/>
              </p:cNvSpPr>
              <p:nvPr/>
            </p:nvSpPr>
            <p:spPr bwMode="auto">
              <a:xfrm>
                <a:off x="3256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5" name="Line 193"/>
              <p:cNvSpPr>
                <a:spLocks noChangeShapeType="1"/>
              </p:cNvSpPr>
              <p:nvPr/>
            </p:nvSpPr>
            <p:spPr bwMode="auto">
              <a:xfrm>
                <a:off x="3320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6" name="Line 194"/>
              <p:cNvSpPr>
                <a:spLocks noChangeShapeType="1"/>
              </p:cNvSpPr>
              <p:nvPr/>
            </p:nvSpPr>
            <p:spPr bwMode="auto">
              <a:xfrm>
                <a:off x="338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7" name="Line 195"/>
              <p:cNvSpPr>
                <a:spLocks noChangeShapeType="1"/>
              </p:cNvSpPr>
              <p:nvPr/>
            </p:nvSpPr>
            <p:spPr bwMode="auto">
              <a:xfrm>
                <a:off x="344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8" name="Line 196"/>
              <p:cNvSpPr>
                <a:spLocks noChangeShapeType="1"/>
              </p:cNvSpPr>
              <p:nvPr/>
            </p:nvSpPr>
            <p:spPr bwMode="auto">
              <a:xfrm>
                <a:off x="351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9" name="Line 197"/>
              <p:cNvSpPr>
                <a:spLocks noChangeShapeType="1"/>
              </p:cNvSpPr>
              <p:nvPr/>
            </p:nvSpPr>
            <p:spPr bwMode="auto">
              <a:xfrm>
                <a:off x="357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0" name="Line 198"/>
              <p:cNvSpPr>
                <a:spLocks noChangeShapeType="1"/>
              </p:cNvSpPr>
              <p:nvPr/>
            </p:nvSpPr>
            <p:spPr bwMode="auto">
              <a:xfrm>
                <a:off x="364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1" name="Line 199"/>
              <p:cNvSpPr>
                <a:spLocks noChangeShapeType="1"/>
              </p:cNvSpPr>
              <p:nvPr/>
            </p:nvSpPr>
            <p:spPr bwMode="auto">
              <a:xfrm>
                <a:off x="370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2" name="Line 200"/>
              <p:cNvSpPr>
                <a:spLocks noChangeShapeType="1"/>
              </p:cNvSpPr>
              <p:nvPr/>
            </p:nvSpPr>
            <p:spPr bwMode="auto">
              <a:xfrm>
                <a:off x="376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3" name="Line 201"/>
              <p:cNvSpPr>
                <a:spLocks noChangeShapeType="1"/>
              </p:cNvSpPr>
              <p:nvPr/>
            </p:nvSpPr>
            <p:spPr bwMode="auto">
              <a:xfrm>
                <a:off x="383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4" name="Line 202"/>
              <p:cNvSpPr>
                <a:spLocks noChangeShapeType="1"/>
              </p:cNvSpPr>
              <p:nvPr/>
            </p:nvSpPr>
            <p:spPr bwMode="auto">
              <a:xfrm>
                <a:off x="389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5" name="Line 203"/>
              <p:cNvSpPr>
                <a:spLocks noChangeShapeType="1"/>
              </p:cNvSpPr>
              <p:nvPr/>
            </p:nvSpPr>
            <p:spPr bwMode="auto">
              <a:xfrm>
                <a:off x="396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6" name="Line 204"/>
              <p:cNvSpPr>
                <a:spLocks noChangeShapeType="1"/>
              </p:cNvSpPr>
              <p:nvPr/>
            </p:nvSpPr>
            <p:spPr bwMode="auto">
              <a:xfrm>
                <a:off x="4025" y="998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7" name="Line 205"/>
              <p:cNvSpPr>
                <a:spLocks noChangeShapeType="1"/>
              </p:cNvSpPr>
              <p:nvPr/>
            </p:nvSpPr>
            <p:spPr bwMode="auto">
              <a:xfrm>
                <a:off x="114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8" name="Line 206"/>
              <p:cNvSpPr>
                <a:spLocks noChangeShapeType="1"/>
              </p:cNvSpPr>
              <p:nvPr/>
            </p:nvSpPr>
            <p:spPr bwMode="auto">
              <a:xfrm>
                <a:off x="120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9" name="Line 207"/>
              <p:cNvSpPr>
                <a:spLocks noChangeShapeType="1"/>
              </p:cNvSpPr>
              <p:nvPr/>
            </p:nvSpPr>
            <p:spPr bwMode="auto">
              <a:xfrm>
                <a:off x="127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0" name="Line 208"/>
              <p:cNvSpPr>
                <a:spLocks noChangeShapeType="1"/>
              </p:cNvSpPr>
              <p:nvPr/>
            </p:nvSpPr>
            <p:spPr bwMode="auto">
              <a:xfrm>
                <a:off x="133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1" name="Line 209"/>
              <p:cNvSpPr>
                <a:spLocks noChangeShapeType="1"/>
              </p:cNvSpPr>
              <p:nvPr/>
            </p:nvSpPr>
            <p:spPr bwMode="auto">
              <a:xfrm>
                <a:off x="139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2" name="Line 210"/>
              <p:cNvSpPr>
                <a:spLocks noChangeShapeType="1"/>
              </p:cNvSpPr>
              <p:nvPr/>
            </p:nvSpPr>
            <p:spPr bwMode="auto">
              <a:xfrm>
                <a:off x="146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3" name="Line 211"/>
              <p:cNvSpPr>
                <a:spLocks noChangeShapeType="1"/>
              </p:cNvSpPr>
              <p:nvPr/>
            </p:nvSpPr>
            <p:spPr bwMode="auto">
              <a:xfrm>
                <a:off x="152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4" name="Line 212"/>
              <p:cNvSpPr>
                <a:spLocks noChangeShapeType="1"/>
              </p:cNvSpPr>
              <p:nvPr/>
            </p:nvSpPr>
            <p:spPr bwMode="auto">
              <a:xfrm>
                <a:off x="159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5" name="Line 213"/>
              <p:cNvSpPr>
                <a:spLocks noChangeShapeType="1"/>
              </p:cNvSpPr>
              <p:nvPr/>
            </p:nvSpPr>
            <p:spPr bwMode="auto">
              <a:xfrm>
                <a:off x="165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6" name="Line 214"/>
              <p:cNvSpPr>
                <a:spLocks noChangeShapeType="1"/>
              </p:cNvSpPr>
              <p:nvPr/>
            </p:nvSpPr>
            <p:spPr bwMode="auto">
              <a:xfrm>
                <a:off x="171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7" name="Line 215"/>
              <p:cNvSpPr>
                <a:spLocks noChangeShapeType="1"/>
              </p:cNvSpPr>
              <p:nvPr/>
            </p:nvSpPr>
            <p:spPr bwMode="auto">
              <a:xfrm>
                <a:off x="178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8" name="Line 216"/>
              <p:cNvSpPr>
                <a:spLocks noChangeShapeType="1"/>
              </p:cNvSpPr>
              <p:nvPr/>
            </p:nvSpPr>
            <p:spPr bwMode="auto">
              <a:xfrm>
                <a:off x="184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9" name="Line 217"/>
              <p:cNvSpPr>
                <a:spLocks noChangeShapeType="1"/>
              </p:cNvSpPr>
              <p:nvPr/>
            </p:nvSpPr>
            <p:spPr bwMode="auto">
              <a:xfrm>
                <a:off x="1911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0" name="Line 218"/>
              <p:cNvSpPr>
                <a:spLocks noChangeShapeType="1"/>
              </p:cNvSpPr>
              <p:nvPr/>
            </p:nvSpPr>
            <p:spPr bwMode="auto">
              <a:xfrm>
                <a:off x="1975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1" name="Line 219"/>
              <p:cNvSpPr>
                <a:spLocks noChangeShapeType="1"/>
              </p:cNvSpPr>
              <p:nvPr/>
            </p:nvSpPr>
            <p:spPr bwMode="auto">
              <a:xfrm>
                <a:off x="2039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2" name="Line 220"/>
              <p:cNvSpPr>
                <a:spLocks noChangeShapeType="1"/>
              </p:cNvSpPr>
              <p:nvPr/>
            </p:nvSpPr>
            <p:spPr bwMode="auto">
              <a:xfrm>
                <a:off x="2103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9293" name="Line 221"/>
            <p:cNvSpPr>
              <a:spLocks noChangeShapeType="1"/>
            </p:cNvSpPr>
            <p:nvPr/>
          </p:nvSpPr>
          <p:spPr bwMode="auto">
            <a:xfrm>
              <a:off x="257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4" name="Line 222"/>
            <p:cNvSpPr>
              <a:spLocks noChangeShapeType="1"/>
            </p:cNvSpPr>
            <p:nvPr/>
          </p:nvSpPr>
          <p:spPr bwMode="auto">
            <a:xfrm>
              <a:off x="265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5" name="Line 223"/>
            <p:cNvSpPr>
              <a:spLocks noChangeShapeType="1"/>
            </p:cNvSpPr>
            <p:nvPr/>
          </p:nvSpPr>
          <p:spPr bwMode="auto">
            <a:xfrm>
              <a:off x="273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6" name="Line 224"/>
            <p:cNvSpPr>
              <a:spLocks noChangeShapeType="1"/>
            </p:cNvSpPr>
            <p:nvPr/>
          </p:nvSpPr>
          <p:spPr bwMode="auto">
            <a:xfrm>
              <a:off x="281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7" name="Line 225"/>
            <p:cNvSpPr>
              <a:spLocks noChangeShapeType="1"/>
            </p:cNvSpPr>
            <p:nvPr/>
          </p:nvSpPr>
          <p:spPr bwMode="auto">
            <a:xfrm>
              <a:off x="289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8" name="Line 226"/>
            <p:cNvSpPr>
              <a:spLocks noChangeShapeType="1"/>
            </p:cNvSpPr>
            <p:nvPr/>
          </p:nvSpPr>
          <p:spPr bwMode="auto">
            <a:xfrm>
              <a:off x="297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9" name="Line 227"/>
            <p:cNvSpPr>
              <a:spLocks noChangeShapeType="1"/>
            </p:cNvSpPr>
            <p:nvPr/>
          </p:nvSpPr>
          <p:spPr bwMode="auto">
            <a:xfrm>
              <a:off x="305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0" name="Line 228"/>
            <p:cNvSpPr>
              <a:spLocks noChangeShapeType="1"/>
            </p:cNvSpPr>
            <p:nvPr/>
          </p:nvSpPr>
          <p:spPr bwMode="auto">
            <a:xfrm>
              <a:off x="313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1" name="Line 229"/>
            <p:cNvSpPr>
              <a:spLocks noChangeShapeType="1"/>
            </p:cNvSpPr>
            <p:nvPr/>
          </p:nvSpPr>
          <p:spPr bwMode="auto">
            <a:xfrm>
              <a:off x="321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2" name="Line 230"/>
            <p:cNvSpPr>
              <a:spLocks noChangeShapeType="1"/>
            </p:cNvSpPr>
            <p:nvPr/>
          </p:nvSpPr>
          <p:spPr bwMode="auto">
            <a:xfrm>
              <a:off x="329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3" name="Line 231"/>
            <p:cNvSpPr>
              <a:spLocks noChangeShapeType="1"/>
            </p:cNvSpPr>
            <p:nvPr/>
          </p:nvSpPr>
          <p:spPr bwMode="auto">
            <a:xfrm>
              <a:off x="337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4" name="Line 232"/>
            <p:cNvSpPr>
              <a:spLocks noChangeShapeType="1"/>
            </p:cNvSpPr>
            <p:nvPr/>
          </p:nvSpPr>
          <p:spPr bwMode="auto">
            <a:xfrm>
              <a:off x="345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5" name="Line 233"/>
            <p:cNvSpPr>
              <a:spLocks noChangeShapeType="1"/>
            </p:cNvSpPr>
            <p:nvPr/>
          </p:nvSpPr>
          <p:spPr bwMode="auto">
            <a:xfrm>
              <a:off x="353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6" name="Line 234"/>
            <p:cNvSpPr>
              <a:spLocks noChangeShapeType="1"/>
            </p:cNvSpPr>
            <p:nvPr/>
          </p:nvSpPr>
          <p:spPr bwMode="auto">
            <a:xfrm>
              <a:off x="361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7" name="Line 235"/>
            <p:cNvSpPr>
              <a:spLocks noChangeShapeType="1"/>
            </p:cNvSpPr>
            <p:nvPr/>
          </p:nvSpPr>
          <p:spPr bwMode="auto">
            <a:xfrm>
              <a:off x="369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8" name="Line 236"/>
            <p:cNvSpPr>
              <a:spLocks noChangeShapeType="1"/>
            </p:cNvSpPr>
            <p:nvPr/>
          </p:nvSpPr>
          <p:spPr bwMode="auto">
            <a:xfrm>
              <a:off x="377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9" name="Line 237"/>
            <p:cNvSpPr>
              <a:spLocks noChangeShapeType="1"/>
            </p:cNvSpPr>
            <p:nvPr/>
          </p:nvSpPr>
          <p:spPr bwMode="auto">
            <a:xfrm>
              <a:off x="385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0" name="Line 238"/>
            <p:cNvSpPr>
              <a:spLocks noChangeShapeType="1"/>
            </p:cNvSpPr>
            <p:nvPr/>
          </p:nvSpPr>
          <p:spPr bwMode="auto">
            <a:xfrm>
              <a:off x="393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1" name="Line 239"/>
            <p:cNvSpPr>
              <a:spLocks noChangeShapeType="1"/>
            </p:cNvSpPr>
            <p:nvPr/>
          </p:nvSpPr>
          <p:spPr bwMode="auto">
            <a:xfrm>
              <a:off x="401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2" name="Line 240"/>
            <p:cNvSpPr>
              <a:spLocks noChangeShapeType="1"/>
            </p:cNvSpPr>
            <p:nvPr/>
          </p:nvSpPr>
          <p:spPr bwMode="auto">
            <a:xfrm>
              <a:off x="409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3" name="Line 241"/>
            <p:cNvSpPr>
              <a:spLocks noChangeShapeType="1"/>
            </p:cNvSpPr>
            <p:nvPr/>
          </p:nvSpPr>
          <p:spPr bwMode="auto">
            <a:xfrm>
              <a:off x="417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4" name="Line 242"/>
            <p:cNvSpPr>
              <a:spLocks noChangeShapeType="1"/>
            </p:cNvSpPr>
            <p:nvPr/>
          </p:nvSpPr>
          <p:spPr bwMode="auto">
            <a:xfrm>
              <a:off x="425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5" name="Line 243"/>
            <p:cNvSpPr>
              <a:spLocks noChangeShapeType="1"/>
            </p:cNvSpPr>
            <p:nvPr/>
          </p:nvSpPr>
          <p:spPr bwMode="auto">
            <a:xfrm>
              <a:off x="433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6" name="Line 244"/>
            <p:cNvSpPr>
              <a:spLocks noChangeShapeType="1"/>
            </p:cNvSpPr>
            <p:nvPr/>
          </p:nvSpPr>
          <p:spPr bwMode="auto">
            <a:xfrm>
              <a:off x="441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7" name="Line 245"/>
            <p:cNvSpPr>
              <a:spLocks noChangeShapeType="1"/>
            </p:cNvSpPr>
            <p:nvPr/>
          </p:nvSpPr>
          <p:spPr bwMode="auto">
            <a:xfrm>
              <a:off x="449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8" name="Line 246"/>
            <p:cNvSpPr>
              <a:spLocks noChangeShapeType="1"/>
            </p:cNvSpPr>
            <p:nvPr/>
          </p:nvSpPr>
          <p:spPr bwMode="auto">
            <a:xfrm>
              <a:off x="457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9" name="Line 247"/>
            <p:cNvSpPr>
              <a:spLocks noChangeShapeType="1"/>
            </p:cNvSpPr>
            <p:nvPr/>
          </p:nvSpPr>
          <p:spPr bwMode="auto">
            <a:xfrm>
              <a:off x="465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0" name="Line 248"/>
            <p:cNvSpPr>
              <a:spLocks noChangeShapeType="1"/>
            </p:cNvSpPr>
            <p:nvPr/>
          </p:nvSpPr>
          <p:spPr bwMode="auto">
            <a:xfrm>
              <a:off x="473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1" name="Line 249"/>
            <p:cNvSpPr>
              <a:spLocks noChangeShapeType="1"/>
            </p:cNvSpPr>
            <p:nvPr/>
          </p:nvSpPr>
          <p:spPr bwMode="auto">
            <a:xfrm>
              <a:off x="4816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2" name="Line 250"/>
            <p:cNvSpPr>
              <a:spLocks noChangeShapeType="1"/>
            </p:cNvSpPr>
            <p:nvPr/>
          </p:nvSpPr>
          <p:spPr bwMode="auto">
            <a:xfrm>
              <a:off x="4896" y="592"/>
              <a:ext cx="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3" name="Line 251"/>
            <p:cNvSpPr>
              <a:spLocks noChangeShapeType="1"/>
            </p:cNvSpPr>
            <p:nvPr/>
          </p:nvSpPr>
          <p:spPr bwMode="auto">
            <a:xfrm flipV="1">
              <a:off x="1288" y="592"/>
              <a:ext cx="1" cy="25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4" name="Line 252"/>
            <p:cNvSpPr>
              <a:spLocks noChangeShapeType="1"/>
            </p:cNvSpPr>
            <p:nvPr/>
          </p:nvSpPr>
          <p:spPr bwMode="auto">
            <a:xfrm>
              <a:off x="1248" y="3139"/>
              <a:ext cx="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5" name="Line 253"/>
            <p:cNvSpPr>
              <a:spLocks noChangeShapeType="1"/>
            </p:cNvSpPr>
            <p:nvPr/>
          </p:nvSpPr>
          <p:spPr bwMode="auto">
            <a:xfrm>
              <a:off x="1248" y="2630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6" name="Line 254"/>
            <p:cNvSpPr>
              <a:spLocks noChangeShapeType="1"/>
            </p:cNvSpPr>
            <p:nvPr/>
          </p:nvSpPr>
          <p:spPr bwMode="auto">
            <a:xfrm>
              <a:off x="1248" y="212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7" name="Line 255"/>
            <p:cNvSpPr>
              <a:spLocks noChangeShapeType="1"/>
            </p:cNvSpPr>
            <p:nvPr/>
          </p:nvSpPr>
          <p:spPr bwMode="auto">
            <a:xfrm>
              <a:off x="1248" y="161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8" name="Line 256"/>
            <p:cNvSpPr>
              <a:spLocks noChangeShapeType="1"/>
            </p:cNvSpPr>
            <p:nvPr/>
          </p:nvSpPr>
          <p:spPr bwMode="auto">
            <a:xfrm>
              <a:off x="1248" y="110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9" name="Line 257"/>
            <p:cNvSpPr>
              <a:spLocks noChangeShapeType="1"/>
            </p:cNvSpPr>
            <p:nvPr/>
          </p:nvSpPr>
          <p:spPr bwMode="auto">
            <a:xfrm>
              <a:off x="1248" y="59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0" name="Line 258"/>
            <p:cNvSpPr>
              <a:spLocks noChangeShapeType="1"/>
            </p:cNvSpPr>
            <p:nvPr/>
          </p:nvSpPr>
          <p:spPr bwMode="auto">
            <a:xfrm>
              <a:off x="1296" y="3139"/>
              <a:ext cx="36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1" name="Line 259"/>
            <p:cNvSpPr>
              <a:spLocks noChangeShapeType="1"/>
            </p:cNvSpPr>
            <p:nvPr/>
          </p:nvSpPr>
          <p:spPr bwMode="auto">
            <a:xfrm flipV="1">
              <a:off x="1288" y="3120"/>
              <a:ext cx="1" cy="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2" name="Line 260"/>
            <p:cNvSpPr>
              <a:spLocks noChangeShapeType="1"/>
            </p:cNvSpPr>
            <p:nvPr/>
          </p:nvSpPr>
          <p:spPr bwMode="auto">
            <a:xfrm flipV="1">
              <a:off x="2196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3" name="Line 261"/>
            <p:cNvSpPr>
              <a:spLocks noChangeShapeType="1"/>
            </p:cNvSpPr>
            <p:nvPr/>
          </p:nvSpPr>
          <p:spPr bwMode="auto">
            <a:xfrm flipV="1">
              <a:off x="3105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4" name="Line 262"/>
            <p:cNvSpPr>
              <a:spLocks noChangeShapeType="1"/>
            </p:cNvSpPr>
            <p:nvPr/>
          </p:nvSpPr>
          <p:spPr bwMode="auto">
            <a:xfrm flipV="1">
              <a:off x="4001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5" name="Line 263"/>
            <p:cNvSpPr>
              <a:spLocks noChangeShapeType="1"/>
            </p:cNvSpPr>
            <p:nvPr/>
          </p:nvSpPr>
          <p:spPr bwMode="auto">
            <a:xfrm flipV="1">
              <a:off x="4910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6" name="Line 264"/>
            <p:cNvSpPr>
              <a:spLocks noChangeShapeType="1"/>
            </p:cNvSpPr>
            <p:nvPr/>
          </p:nvSpPr>
          <p:spPr bwMode="auto">
            <a:xfrm>
              <a:off x="1288" y="1601"/>
              <a:ext cx="908" cy="1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7" name="Line 265"/>
            <p:cNvSpPr>
              <a:spLocks noChangeShapeType="1"/>
            </p:cNvSpPr>
            <p:nvPr/>
          </p:nvSpPr>
          <p:spPr bwMode="auto">
            <a:xfrm flipV="1">
              <a:off x="2196" y="1735"/>
              <a:ext cx="909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8" name="Line 266"/>
            <p:cNvSpPr>
              <a:spLocks noChangeShapeType="1"/>
            </p:cNvSpPr>
            <p:nvPr/>
          </p:nvSpPr>
          <p:spPr bwMode="auto">
            <a:xfrm flipV="1">
              <a:off x="3105" y="1445"/>
              <a:ext cx="896" cy="2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9" name="Line 267"/>
            <p:cNvSpPr>
              <a:spLocks noChangeShapeType="1"/>
            </p:cNvSpPr>
            <p:nvPr/>
          </p:nvSpPr>
          <p:spPr bwMode="auto">
            <a:xfrm flipV="1">
              <a:off x="4001" y="894"/>
              <a:ext cx="909" cy="5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0" name="Line 268"/>
            <p:cNvSpPr>
              <a:spLocks noChangeShapeType="1"/>
            </p:cNvSpPr>
            <p:nvPr/>
          </p:nvSpPr>
          <p:spPr bwMode="auto">
            <a:xfrm>
              <a:off x="1288" y="2266"/>
              <a:ext cx="908" cy="1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1" name="Line 269"/>
            <p:cNvSpPr>
              <a:spLocks noChangeShapeType="1"/>
            </p:cNvSpPr>
            <p:nvPr/>
          </p:nvSpPr>
          <p:spPr bwMode="auto">
            <a:xfrm>
              <a:off x="2196" y="2401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2" name="Line 270"/>
            <p:cNvSpPr>
              <a:spLocks noChangeShapeType="1"/>
            </p:cNvSpPr>
            <p:nvPr/>
          </p:nvSpPr>
          <p:spPr bwMode="auto">
            <a:xfrm flipV="1">
              <a:off x="3105" y="2349"/>
              <a:ext cx="896" cy="7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3" name="Line 271"/>
            <p:cNvSpPr>
              <a:spLocks noChangeShapeType="1"/>
            </p:cNvSpPr>
            <p:nvPr/>
          </p:nvSpPr>
          <p:spPr bwMode="auto">
            <a:xfrm flipV="1">
              <a:off x="4001" y="2172"/>
              <a:ext cx="909" cy="1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4" name="Line 272"/>
            <p:cNvSpPr>
              <a:spLocks noChangeShapeType="1"/>
            </p:cNvSpPr>
            <p:nvPr/>
          </p:nvSpPr>
          <p:spPr bwMode="auto">
            <a:xfrm>
              <a:off x="1288" y="2733"/>
              <a:ext cx="908" cy="1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5" name="Line 273"/>
            <p:cNvSpPr>
              <a:spLocks noChangeShapeType="1"/>
            </p:cNvSpPr>
            <p:nvPr/>
          </p:nvSpPr>
          <p:spPr bwMode="auto">
            <a:xfrm>
              <a:off x="2196" y="2849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6" name="Line 274"/>
            <p:cNvSpPr>
              <a:spLocks noChangeShapeType="1"/>
            </p:cNvSpPr>
            <p:nvPr/>
          </p:nvSpPr>
          <p:spPr bwMode="auto">
            <a:xfrm flipV="1">
              <a:off x="3105" y="2858"/>
              <a:ext cx="896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7" name="Line 275"/>
            <p:cNvSpPr>
              <a:spLocks noChangeShapeType="1"/>
            </p:cNvSpPr>
            <p:nvPr/>
          </p:nvSpPr>
          <p:spPr bwMode="auto">
            <a:xfrm flipV="1">
              <a:off x="4001" y="2807"/>
              <a:ext cx="909" cy="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8" name="Line 276"/>
            <p:cNvSpPr>
              <a:spLocks noChangeShapeType="1"/>
            </p:cNvSpPr>
            <p:nvPr/>
          </p:nvSpPr>
          <p:spPr bwMode="auto">
            <a:xfrm>
              <a:off x="1288" y="2931"/>
              <a:ext cx="908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9" name="Line 277"/>
            <p:cNvSpPr>
              <a:spLocks noChangeShapeType="1"/>
            </p:cNvSpPr>
            <p:nvPr/>
          </p:nvSpPr>
          <p:spPr bwMode="auto">
            <a:xfrm>
              <a:off x="2196" y="3005"/>
              <a:ext cx="909" cy="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0" name="Line 278"/>
            <p:cNvSpPr>
              <a:spLocks noChangeShapeType="1"/>
            </p:cNvSpPr>
            <p:nvPr/>
          </p:nvSpPr>
          <p:spPr bwMode="auto">
            <a:xfrm>
              <a:off x="3105" y="3036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1" name="Line 279"/>
            <p:cNvSpPr>
              <a:spLocks noChangeShapeType="1"/>
            </p:cNvSpPr>
            <p:nvPr/>
          </p:nvSpPr>
          <p:spPr bwMode="auto">
            <a:xfrm flipV="1">
              <a:off x="4001" y="3025"/>
              <a:ext cx="909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2" name="Line 280"/>
            <p:cNvSpPr>
              <a:spLocks noChangeShapeType="1"/>
            </p:cNvSpPr>
            <p:nvPr/>
          </p:nvSpPr>
          <p:spPr bwMode="auto">
            <a:xfrm>
              <a:off x="1288" y="3025"/>
              <a:ext cx="908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3" name="Line 281"/>
            <p:cNvSpPr>
              <a:spLocks noChangeShapeType="1"/>
            </p:cNvSpPr>
            <p:nvPr/>
          </p:nvSpPr>
          <p:spPr bwMode="auto">
            <a:xfrm>
              <a:off x="2196" y="3067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4" name="Line 282"/>
            <p:cNvSpPr>
              <a:spLocks noChangeShapeType="1"/>
            </p:cNvSpPr>
            <p:nvPr/>
          </p:nvSpPr>
          <p:spPr bwMode="auto">
            <a:xfrm>
              <a:off x="3105" y="3087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5" name="Line 283"/>
            <p:cNvSpPr>
              <a:spLocks noChangeShapeType="1"/>
            </p:cNvSpPr>
            <p:nvPr/>
          </p:nvSpPr>
          <p:spPr bwMode="auto">
            <a:xfrm>
              <a:off x="4001" y="3087"/>
              <a:ext cx="9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6" name="Rectangle 284"/>
            <p:cNvSpPr>
              <a:spLocks noChangeArrowheads="1"/>
            </p:cNvSpPr>
            <p:nvPr/>
          </p:nvSpPr>
          <p:spPr bwMode="auto">
            <a:xfrm>
              <a:off x="1254" y="1576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7" name="Rectangle 285"/>
            <p:cNvSpPr>
              <a:spLocks noChangeArrowheads="1"/>
            </p:cNvSpPr>
            <p:nvPr/>
          </p:nvSpPr>
          <p:spPr bwMode="auto">
            <a:xfrm>
              <a:off x="2162" y="1752"/>
              <a:ext cx="69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8" name="Rectangle 286"/>
            <p:cNvSpPr>
              <a:spLocks noChangeArrowheads="1"/>
            </p:cNvSpPr>
            <p:nvPr/>
          </p:nvSpPr>
          <p:spPr bwMode="auto">
            <a:xfrm>
              <a:off x="3071" y="171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9" name="Rectangle 287"/>
            <p:cNvSpPr>
              <a:spLocks noChangeArrowheads="1"/>
            </p:cNvSpPr>
            <p:nvPr/>
          </p:nvSpPr>
          <p:spPr bwMode="auto">
            <a:xfrm>
              <a:off x="3967" y="142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0" name="Rectangle 288"/>
            <p:cNvSpPr>
              <a:spLocks noChangeArrowheads="1"/>
            </p:cNvSpPr>
            <p:nvPr/>
          </p:nvSpPr>
          <p:spPr bwMode="auto">
            <a:xfrm>
              <a:off x="4876" y="869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1" name="Rectangle 289"/>
            <p:cNvSpPr>
              <a:spLocks noChangeArrowheads="1"/>
            </p:cNvSpPr>
            <p:nvPr/>
          </p:nvSpPr>
          <p:spPr bwMode="auto">
            <a:xfrm>
              <a:off x="1254" y="2240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2" name="Rectangle 290"/>
            <p:cNvSpPr>
              <a:spLocks noChangeArrowheads="1"/>
            </p:cNvSpPr>
            <p:nvPr/>
          </p:nvSpPr>
          <p:spPr bwMode="auto">
            <a:xfrm>
              <a:off x="2162" y="2376"/>
              <a:ext cx="69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3" name="Rectangle 291"/>
            <p:cNvSpPr>
              <a:spLocks noChangeArrowheads="1"/>
            </p:cNvSpPr>
            <p:nvPr/>
          </p:nvSpPr>
          <p:spPr bwMode="auto">
            <a:xfrm>
              <a:off x="3071" y="2396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4" name="Rectangle 292"/>
            <p:cNvSpPr>
              <a:spLocks noChangeArrowheads="1"/>
            </p:cNvSpPr>
            <p:nvPr/>
          </p:nvSpPr>
          <p:spPr bwMode="auto">
            <a:xfrm>
              <a:off x="3967" y="2324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5" name="Rectangle 293"/>
            <p:cNvSpPr>
              <a:spLocks noChangeArrowheads="1"/>
            </p:cNvSpPr>
            <p:nvPr/>
          </p:nvSpPr>
          <p:spPr bwMode="auto">
            <a:xfrm>
              <a:off x="4876" y="2147"/>
              <a:ext cx="68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6" name="Rectangle 294"/>
            <p:cNvSpPr>
              <a:spLocks noChangeArrowheads="1"/>
            </p:cNvSpPr>
            <p:nvPr/>
          </p:nvSpPr>
          <p:spPr bwMode="auto">
            <a:xfrm>
              <a:off x="1254" y="2708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7" name="Rectangle 295"/>
            <p:cNvSpPr>
              <a:spLocks noChangeArrowheads="1"/>
            </p:cNvSpPr>
            <p:nvPr/>
          </p:nvSpPr>
          <p:spPr bwMode="auto">
            <a:xfrm>
              <a:off x="2162" y="2823"/>
              <a:ext cx="69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8" name="Rectangle 296"/>
            <p:cNvSpPr>
              <a:spLocks noChangeArrowheads="1"/>
            </p:cNvSpPr>
            <p:nvPr/>
          </p:nvSpPr>
          <p:spPr bwMode="auto">
            <a:xfrm>
              <a:off x="3071" y="2844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9" name="Rectangle 297"/>
            <p:cNvSpPr>
              <a:spLocks noChangeArrowheads="1"/>
            </p:cNvSpPr>
            <p:nvPr/>
          </p:nvSpPr>
          <p:spPr bwMode="auto">
            <a:xfrm>
              <a:off x="3967" y="2833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0" name="Rectangle 298"/>
            <p:cNvSpPr>
              <a:spLocks noChangeArrowheads="1"/>
            </p:cNvSpPr>
            <p:nvPr/>
          </p:nvSpPr>
          <p:spPr bwMode="auto">
            <a:xfrm>
              <a:off x="4876" y="2781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1" name="Rectangle 299"/>
            <p:cNvSpPr>
              <a:spLocks noChangeArrowheads="1"/>
            </p:cNvSpPr>
            <p:nvPr/>
          </p:nvSpPr>
          <p:spPr bwMode="auto">
            <a:xfrm>
              <a:off x="1254" y="2906"/>
              <a:ext cx="68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2" name="Rectangle 300"/>
            <p:cNvSpPr>
              <a:spLocks noChangeArrowheads="1"/>
            </p:cNvSpPr>
            <p:nvPr/>
          </p:nvSpPr>
          <p:spPr bwMode="auto">
            <a:xfrm>
              <a:off x="2162" y="2979"/>
              <a:ext cx="69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3" name="Rectangle 301"/>
            <p:cNvSpPr>
              <a:spLocks noChangeArrowheads="1"/>
            </p:cNvSpPr>
            <p:nvPr/>
          </p:nvSpPr>
          <p:spPr bwMode="auto">
            <a:xfrm>
              <a:off x="3071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4" name="Rectangle 302"/>
            <p:cNvSpPr>
              <a:spLocks noChangeArrowheads="1"/>
            </p:cNvSpPr>
            <p:nvPr/>
          </p:nvSpPr>
          <p:spPr bwMode="auto">
            <a:xfrm>
              <a:off x="3967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5" name="Rectangle 303"/>
            <p:cNvSpPr>
              <a:spLocks noChangeArrowheads="1"/>
            </p:cNvSpPr>
            <p:nvPr/>
          </p:nvSpPr>
          <p:spPr bwMode="auto">
            <a:xfrm>
              <a:off x="4876" y="3000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6" name="Rectangle 304"/>
            <p:cNvSpPr>
              <a:spLocks noChangeArrowheads="1"/>
            </p:cNvSpPr>
            <p:nvPr/>
          </p:nvSpPr>
          <p:spPr bwMode="auto">
            <a:xfrm>
              <a:off x="1254" y="3000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7" name="Rectangle 305"/>
            <p:cNvSpPr>
              <a:spLocks noChangeArrowheads="1"/>
            </p:cNvSpPr>
            <p:nvPr/>
          </p:nvSpPr>
          <p:spPr bwMode="auto">
            <a:xfrm>
              <a:off x="2162" y="3042"/>
              <a:ext cx="69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8" name="Rectangle 306"/>
            <p:cNvSpPr>
              <a:spLocks noChangeArrowheads="1"/>
            </p:cNvSpPr>
            <p:nvPr/>
          </p:nvSpPr>
          <p:spPr bwMode="auto">
            <a:xfrm>
              <a:off x="3071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9" name="Rectangle 307"/>
            <p:cNvSpPr>
              <a:spLocks noChangeArrowheads="1"/>
            </p:cNvSpPr>
            <p:nvPr/>
          </p:nvSpPr>
          <p:spPr bwMode="auto">
            <a:xfrm>
              <a:off x="3967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0" name="Rectangle 308"/>
            <p:cNvSpPr>
              <a:spLocks noChangeArrowheads="1"/>
            </p:cNvSpPr>
            <p:nvPr/>
          </p:nvSpPr>
          <p:spPr bwMode="auto">
            <a:xfrm>
              <a:off x="4876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1" name="Rectangle 309"/>
            <p:cNvSpPr>
              <a:spLocks noChangeArrowheads="1"/>
            </p:cNvSpPr>
            <p:nvPr/>
          </p:nvSpPr>
          <p:spPr bwMode="auto">
            <a:xfrm>
              <a:off x="1070" y="303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2" name="Rectangle 310"/>
            <p:cNvSpPr>
              <a:spLocks noChangeArrowheads="1"/>
            </p:cNvSpPr>
            <p:nvPr/>
          </p:nvSpPr>
          <p:spPr bwMode="auto">
            <a:xfrm>
              <a:off x="1073" y="2526"/>
              <a:ext cx="204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5%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3" name="Rectangle 311"/>
            <p:cNvSpPr>
              <a:spLocks noChangeArrowheads="1"/>
            </p:cNvSpPr>
            <p:nvPr/>
          </p:nvSpPr>
          <p:spPr bwMode="auto">
            <a:xfrm>
              <a:off x="926" y="2006"/>
              <a:ext cx="28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4" name="Rectangle 312"/>
            <p:cNvSpPr>
              <a:spLocks noChangeArrowheads="1"/>
            </p:cNvSpPr>
            <p:nvPr/>
          </p:nvSpPr>
          <p:spPr bwMode="auto">
            <a:xfrm>
              <a:off x="926" y="1497"/>
              <a:ext cx="28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15%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5" name="Rectangle 313"/>
            <p:cNvSpPr>
              <a:spLocks noChangeArrowheads="1"/>
            </p:cNvSpPr>
            <p:nvPr/>
          </p:nvSpPr>
          <p:spPr bwMode="auto">
            <a:xfrm>
              <a:off x="926" y="988"/>
              <a:ext cx="28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20%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6" name="Rectangle 314"/>
            <p:cNvSpPr>
              <a:spLocks noChangeArrowheads="1"/>
            </p:cNvSpPr>
            <p:nvPr/>
          </p:nvSpPr>
          <p:spPr bwMode="auto">
            <a:xfrm>
              <a:off x="926" y="575"/>
              <a:ext cx="283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 dirty="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25%</a:t>
              </a:r>
              <a:endParaRPr lang="zh-CN" altLang="en-US" dirty="0">
                <a:ea typeface="宋体" pitchFamily="2" charset="-122"/>
              </a:endParaRPr>
            </a:p>
          </p:txBody>
        </p:sp>
        <p:sp>
          <p:nvSpPr>
            <p:cNvPr id="899387" name="Rectangle 315"/>
            <p:cNvSpPr>
              <a:spLocks noChangeArrowheads="1"/>
            </p:cNvSpPr>
            <p:nvPr/>
          </p:nvSpPr>
          <p:spPr bwMode="auto">
            <a:xfrm>
              <a:off x="1245" y="3216"/>
              <a:ext cx="1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16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8" name="Rectangle 316"/>
            <p:cNvSpPr>
              <a:spLocks noChangeArrowheads="1"/>
            </p:cNvSpPr>
            <p:nvPr/>
          </p:nvSpPr>
          <p:spPr bwMode="auto">
            <a:xfrm>
              <a:off x="2155" y="3216"/>
              <a:ext cx="1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32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89" name="Rectangle 317"/>
            <p:cNvSpPr>
              <a:spLocks noChangeArrowheads="1"/>
            </p:cNvSpPr>
            <p:nvPr/>
          </p:nvSpPr>
          <p:spPr bwMode="auto">
            <a:xfrm>
              <a:off x="3051" y="3216"/>
              <a:ext cx="157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64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90" name="Rectangle 318"/>
            <p:cNvSpPr>
              <a:spLocks noChangeArrowheads="1"/>
            </p:cNvSpPr>
            <p:nvPr/>
          </p:nvSpPr>
          <p:spPr bwMode="auto">
            <a:xfrm>
              <a:off x="3986" y="3216"/>
              <a:ext cx="2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128</a:t>
              </a:r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899391" name="Rectangle 319"/>
            <p:cNvSpPr>
              <a:spLocks noChangeArrowheads="1"/>
            </p:cNvSpPr>
            <p:nvPr/>
          </p:nvSpPr>
          <p:spPr bwMode="auto">
            <a:xfrm>
              <a:off x="4849" y="3216"/>
              <a:ext cx="236" cy="1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itchFamily="2" charset="-122"/>
                </a:rPr>
                <a:t>256</a:t>
              </a:r>
              <a:endParaRPr lang="zh-CN" altLang="en-US">
                <a:ea typeface="宋体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2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9" name="Rectangle 3"/>
          <p:cNvSpPr>
            <a:spLocks noGrp="1" noChangeArrowheads="1"/>
          </p:cNvSpPr>
          <p:nvPr>
            <p:ph idx="1"/>
          </p:nvPr>
        </p:nvSpPr>
        <p:spPr>
          <a:xfrm>
            <a:off x="1981200" y="1371600"/>
            <a:ext cx="8458200" cy="6858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sz="3400" dirty="0">
                <a:solidFill>
                  <a:schemeClr val="hlink"/>
                </a:solidFill>
              </a:rPr>
              <a:t>Assume: </a:t>
            </a:r>
            <a:r>
              <a:rPr lang="en-US" sz="2600" dirty="0"/>
              <a:t>actual miss rates shows in</a:t>
            </a:r>
            <a:r>
              <a:rPr lang="en-US" altLang="zh-CN" sz="2600" dirty="0">
                <a:ea typeface="宋体" pitchFamily="2" charset="-122"/>
              </a:rPr>
              <a:t> the table</a:t>
            </a:r>
            <a:endParaRPr lang="zh-CN" altLang="en-US" sz="2600" dirty="0">
              <a:ea typeface="宋体" pitchFamily="2" charset="-122"/>
            </a:endParaRPr>
          </a:p>
        </p:txBody>
      </p:sp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984176" y="-57884"/>
            <a:ext cx="8458200" cy="1143000"/>
          </a:xfrm>
        </p:spPr>
        <p:txBody>
          <a:bodyPr/>
          <a:lstStyle/>
          <a:p>
            <a:r>
              <a:rPr lang="en-US" dirty="0"/>
              <a:t>Example11: Larger Block Size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900100" name="Group 4"/>
          <p:cNvGraphicFramePr>
            <a:graphicFrameLocks noGrp="1"/>
          </p:cNvGraphicFramePr>
          <p:nvPr/>
        </p:nvGraphicFramePr>
        <p:xfrm>
          <a:off x="3810000" y="1981200"/>
          <a:ext cx="6623050" cy="279400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0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15.05%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8.57%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3.94%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2.04%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13.34%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7.24%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2.87%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1.35%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0.70%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13.76%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7.00%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1.06%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0.51%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16.64%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7.78%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2.77%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1.02%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22.01%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9.51%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3.29%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1.15%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0.49%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00153" name="Rectangle 57"/>
          <p:cNvSpPr>
            <a:spLocks noChangeArrowheads="1"/>
          </p:cNvSpPr>
          <p:nvPr/>
        </p:nvSpPr>
        <p:spPr bwMode="auto">
          <a:xfrm>
            <a:off x="1752600" y="4876800"/>
            <a:ext cx="8458200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 algn="l">
              <a:buSzPct val="100000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Memory system overhead: 80 CLK</a:t>
            </a:r>
          </a:p>
          <a:p>
            <a:pPr marL="285750" indent="-285750" algn="l">
              <a:buSzPct val="100000"/>
            </a:pPr>
            <a:r>
              <a:rPr lang="en-US" altLang="zh-CN" sz="2000">
                <a:latin typeface="Comic Sans MS" pitchFamily="66" charset="0"/>
                <a:ea typeface="宋体" pitchFamily="2" charset="-122"/>
              </a:rPr>
              <a:t>Delivering time: 16 bytes/2 CLK</a:t>
            </a:r>
          </a:p>
          <a:p>
            <a:pPr marL="285750" indent="-285750" algn="l">
              <a:buSzPct val="100000"/>
            </a:pPr>
            <a:r>
              <a:rPr lang="en-US" altLang="zh-CN" sz="200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Which block size has the smallest average memory access time for each cache size in above table?</a:t>
            </a:r>
          </a:p>
        </p:txBody>
      </p:sp>
      <p:sp>
        <p:nvSpPr>
          <p:cNvPr id="900154" name="Rectangle 58"/>
          <p:cNvSpPr>
            <a:spLocks noChangeArrowheads="1"/>
          </p:cNvSpPr>
          <p:nvPr/>
        </p:nvSpPr>
        <p:spPr bwMode="auto">
          <a:xfrm>
            <a:off x="6324600" y="4953001"/>
            <a:ext cx="43434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buSzPct val="100000"/>
            </a:pPr>
            <a:r>
              <a:rPr lang="en-US" altLang="zh-CN" sz="1600">
                <a:latin typeface="Comic Sans MS" pitchFamily="66" charset="0"/>
                <a:ea typeface="宋体" pitchFamily="2" charset="-122"/>
              </a:rPr>
              <a:t>This equals that it can supply 16 bytes in 82 CLK, 32 bytes in 84 CLK and so on.</a:t>
            </a:r>
          </a:p>
        </p:txBody>
      </p:sp>
      <p:sp>
        <p:nvSpPr>
          <p:cNvPr id="900155" name="Text Box 59"/>
          <p:cNvSpPr txBox="1">
            <a:spLocks noChangeArrowheads="1"/>
          </p:cNvSpPr>
          <p:nvPr/>
        </p:nvSpPr>
        <p:spPr bwMode="auto">
          <a:xfrm>
            <a:off x="1676400" y="2955926"/>
            <a:ext cx="20574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altLang="zh-CN" sz="2000" dirty="0">
                <a:latin typeface="Comic Sans MS" pitchFamily="66" charset="0"/>
                <a:ea typeface="宋体" pitchFamily="2" charset="-122"/>
              </a:rPr>
              <a:t>Hit time: 1CLK independent of block size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0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0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0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53" grpId="0" autoUpdateAnimBg="0"/>
      <p:bldP spid="900154" grpId="0" autoUpdateAnimBg="0"/>
      <p:bldP spid="900155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066800"/>
            <a:ext cx="10453736" cy="2667000"/>
          </a:xfrm>
        </p:spPr>
        <p:txBody>
          <a:bodyPr/>
          <a:lstStyle/>
          <a:p>
            <a:pPr marL="457200" indent="-457200">
              <a:spcBef>
                <a:spcPct val="0"/>
              </a:spcBef>
              <a:buNone/>
            </a:pPr>
            <a:r>
              <a:rPr lang="en-US" sz="3000" dirty="0">
                <a:solidFill>
                  <a:schemeClr val="hlink"/>
                </a:solidFill>
              </a:rPr>
              <a:t>Answer: </a:t>
            </a:r>
            <a:r>
              <a:rPr lang="en-US" sz="2200" dirty="0"/>
              <a:t>Average memory access time is: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sz="2000" dirty="0"/>
              <a:t>Average memory access </a:t>
            </a:r>
            <a:r>
              <a:rPr lang="en-US" sz="2000" dirty="0" err="1"/>
              <a:t>time＝Hit</a:t>
            </a:r>
            <a:r>
              <a:rPr lang="en-US" sz="2000" dirty="0"/>
              <a:t> time + Miss </a:t>
            </a:r>
            <a:r>
              <a:rPr lang="en-US" sz="2000" dirty="0" err="1"/>
              <a:t>rate</a:t>
            </a:r>
            <a:r>
              <a:rPr lang="en-US" altLang="zh-CN" sz="2000" dirty="0" err="1">
                <a:ea typeface="宋体" pitchFamily="2" charset="-122"/>
              </a:rPr>
              <a:t>×Miss</a:t>
            </a:r>
            <a:r>
              <a:rPr lang="en-US" altLang="zh-CN" sz="2000" dirty="0">
                <a:ea typeface="宋体" pitchFamily="2" charset="-122"/>
              </a:rPr>
              <a:t> penalty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16-byte block in 1KB cache is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sz="2000" dirty="0"/>
              <a:t>Average memory access time＝1 + (15.05% </a:t>
            </a:r>
            <a:r>
              <a:rPr lang="en-US" altLang="zh-CN" sz="2000" dirty="0">
                <a:ea typeface="宋体" pitchFamily="2" charset="-122"/>
              </a:rPr>
              <a:t>×82)＝13.314 CLK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256-byte block in 256KB cache is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sz="2000" dirty="0"/>
              <a:t>Average memory access time＝1 + (0.49% </a:t>
            </a:r>
            <a:r>
              <a:rPr lang="en-US" altLang="zh-CN" sz="2000" dirty="0">
                <a:ea typeface="宋体" pitchFamily="2" charset="-122"/>
              </a:rPr>
              <a:t>×112)＝1.549 CLK</a:t>
            </a:r>
          </a:p>
          <a:p>
            <a:pPr marL="457200" indent="-457200">
              <a:spcBef>
                <a:spcPct val="0"/>
              </a:spcBef>
              <a:buNone/>
            </a:pPr>
            <a:r>
              <a:rPr lang="en-US" altLang="zh-CN" sz="2000" dirty="0">
                <a:ea typeface="宋体" pitchFamily="2" charset="-122"/>
              </a:rPr>
              <a:t>All average memory access times are calculated showing in following table</a:t>
            </a:r>
          </a:p>
        </p:txBody>
      </p:sp>
      <p:sp>
        <p:nvSpPr>
          <p:cNvPr id="90112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116632"/>
            <a:ext cx="8619728" cy="762000"/>
          </a:xfrm>
        </p:spPr>
        <p:txBody>
          <a:bodyPr/>
          <a:lstStyle/>
          <a:p>
            <a:r>
              <a:rPr lang="en-US" dirty="0"/>
              <a:t>Example11: Larger Block Size-2</a:t>
            </a:r>
            <a:endParaRPr lang="zh-CN" altLang="en-US" dirty="0">
              <a:ea typeface="宋体" pitchFamily="2" charset="-122"/>
            </a:endParaRPr>
          </a:p>
        </p:txBody>
      </p:sp>
      <p:graphicFrame>
        <p:nvGraphicFramePr>
          <p:cNvPr id="901178" name="Group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0124320"/>
              </p:ext>
            </p:extLst>
          </p:nvPr>
        </p:nvGraphicFramePr>
        <p:xfrm>
          <a:off x="2847181" y="3573016"/>
          <a:ext cx="6726238" cy="2794002"/>
        </p:xfrm>
        <a:graphic>
          <a:graphicData uri="http://schemas.openxmlformats.org/drawingml/2006/table">
            <a:tbl>
              <a:tblPr/>
              <a:tblGrid>
                <a:gridCol w="12588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5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8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350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Block size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Miss penalty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463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8.027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4.231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2.673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1.894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32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7.082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3.411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2.134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1.588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64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7.160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3.323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1.933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1.449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128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96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8.469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3.659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1.979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1.470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256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11.651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4.685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2.288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1.549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146" name="Rectangle 2"/>
          <p:cNvSpPr>
            <a:spLocks noGrp="1" noChangeArrowheads="1"/>
          </p:cNvSpPr>
          <p:nvPr>
            <p:ph idx="1"/>
          </p:nvPr>
        </p:nvSpPr>
        <p:spPr>
          <a:xfrm>
            <a:off x="1415480" y="5334000"/>
            <a:ext cx="9361040" cy="7620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Larger Caches</a:t>
            </a:r>
            <a:endParaRPr lang="en-US" sz="22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sz="1800" dirty="0">
                <a:solidFill>
                  <a:schemeClr val="hlink"/>
                </a:solidFill>
              </a:rPr>
              <a:t>Old rule of thumb:</a:t>
            </a:r>
            <a:r>
              <a:rPr lang="en-US" sz="1800" dirty="0"/>
              <a:t> 2 x size =&gt; 25% cut in miss rate</a:t>
            </a:r>
          </a:p>
          <a:p>
            <a:pPr lvl="1">
              <a:lnSpc>
                <a:spcPct val="80000"/>
              </a:lnSpc>
            </a:pPr>
            <a:r>
              <a:rPr lang="en-US" sz="1800" dirty="0"/>
              <a:t>What does it reduce?</a:t>
            </a:r>
          </a:p>
        </p:txBody>
      </p:sp>
      <p:sp>
        <p:nvSpPr>
          <p:cNvPr id="902155" name="Rectangle 11"/>
          <p:cNvSpPr>
            <a:spLocks noGrp="1" noChangeArrowheads="1"/>
          </p:cNvSpPr>
          <p:nvPr>
            <p:ph type="title"/>
          </p:nvPr>
        </p:nvSpPr>
        <p:spPr>
          <a:xfrm>
            <a:off x="983433" y="-76200"/>
            <a:ext cx="8287567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Second Miss Rate Reduction Technique</a:t>
            </a:r>
            <a:endParaRPr lang="en-US" dirty="0"/>
          </a:p>
        </p:txBody>
      </p:sp>
      <p:pic>
        <p:nvPicPr>
          <p:cNvPr id="902147" name="Picture 3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572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902148" name="Group 4"/>
          <p:cNvGrpSpPr>
            <a:grpSpLocks/>
          </p:cNvGrpSpPr>
          <p:nvPr/>
        </p:nvGrpSpPr>
        <p:grpSpPr bwMode="auto">
          <a:xfrm>
            <a:off x="3429000" y="2286000"/>
            <a:ext cx="990600" cy="2209800"/>
            <a:chOff x="1200" y="1440"/>
            <a:chExt cx="624" cy="1392"/>
          </a:xfrm>
        </p:grpSpPr>
        <p:sp>
          <p:nvSpPr>
            <p:cNvPr id="902149" name="Line 5"/>
            <p:cNvSpPr>
              <a:spLocks noChangeShapeType="1"/>
            </p:cNvSpPr>
            <p:nvPr/>
          </p:nvSpPr>
          <p:spPr bwMode="auto">
            <a:xfrm flipV="1">
              <a:off x="1776" y="1440"/>
              <a:ext cx="0" cy="13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2150" name="Line 6"/>
            <p:cNvSpPr>
              <a:spLocks noChangeShapeType="1"/>
            </p:cNvSpPr>
            <p:nvPr/>
          </p:nvSpPr>
          <p:spPr bwMode="auto">
            <a:xfrm flipH="1">
              <a:off x="1200" y="1440"/>
              <a:ext cx="62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02151" name="Group 7"/>
          <p:cNvGrpSpPr>
            <a:grpSpLocks/>
          </p:cNvGrpSpPr>
          <p:nvPr/>
        </p:nvGrpSpPr>
        <p:grpSpPr bwMode="auto">
          <a:xfrm>
            <a:off x="3581400" y="2819400"/>
            <a:ext cx="1676400" cy="1752600"/>
            <a:chOff x="1296" y="1776"/>
            <a:chExt cx="1056" cy="1104"/>
          </a:xfrm>
        </p:grpSpPr>
        <p:sp>
          <p:nvSpPr>
            <p:cNvPr id="902152" name="Line 8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02153" name="Line 9"/>
            <p:cNvSpPr>
              <a:spLocks noChangeShapeType="1"/>
            </p:cNvSpPr>
            <p:nvPr/>
          </p:nvSpPr>
          <p:spPr bwMode="auto">
            <a:xfrm flipH="1">
              <a:off x="1296" y="1776"/>
              <a:ext cx="10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02154" name="Rectangle 10"/>
          <p:cNvSpPr>
            <a:spLocks noChangeArrowheads="1"/>
          </p:cNvSpPr>
          <p:nvPr/>
        </p:nvSpPr>
        <p:spPr bwMode="auto">
          <a:xfrm>
            <a:off x="7315201" y="1828800"/>
            <a:ext cx="262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hlink"/>
                </a:solidFill>
                <a:latin typeface="Comic Sans MS" pitchFamily="66" charset="0"/>
              </a:rPr>
              <a:t>Cache Size</a:t>
            </a:r>
            <a:endParaRPr lang="zh-CN" altLang="en-US" sz="3600">
              <a:solidFill>
                <a:schemeClr val="hlink"/>
              </a:solidFill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Drawback</a:t>
            </a:r>
          </a:p>
          <a:p>
            <a:pPr lvl="1"/>
            <a:r>
              <a:rPr lang="en-US" altLang="zh-CN" dirty="0"/>
              <a:t>Longer hit time. </a:t>
            </a:r>
          </a:p>
          <a:p>
            <a:pPr lvl="1"/>
            <a:r>
              <a:rPr lang="en-US" altLang="zh-CN" dirty="0"/>
              <a:t>Higher cost.</a:t>
            </a:r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1F7CFBD4-9FC3-46DC-8926-5EDB07A61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Huge Caches =&gt; Working Sets</a:t>
            </a:r>
          </a:p>
        </p:txBody>
      </p:sp>
      <p:graphicFrame>
        <p:nvGraphicFramePr>
          <p:cNvPr id="9031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43897579"/>
              </p:ext>
            </p:extLst>
          </p:nvPr>
        </p:nvGraphicFramePr>
        <p:xfrm>
          <a:off x="1905001" y="1905000"/>
          <a:ext cx="6430963" cy="43258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7512741" imgH="5048458" progId="MSGraph.Chart.8">
                  <p:embed followColorScheme="full"/>
                </p:oleObj>
              </mc:Choice>
              <mc:Fallback>
                <p:oleObj name="Chart" r:id="rId2" imgW="7512741" imgH="5048458" progId="MSGraph.Chart.8">
                  <p:embed followColorScheme="full"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1" y="1905000"/>
                        <a:ext cx="6430963" cy="43258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03172" name="Group 4"/>
          <p:cNvGrpSpPr>
            <a:grpSpLocks/>
          </p:cNvGrpSpPr>
          <p:nvPr/>
        </p:nvGrpSpPr>
        <p:grpSpPr bwMode="auto">
          <a:xfrm>
            <a:off x="6553200" y="1676400"/>
            <a:ext cx="3905250" cy="3613150"/>
            <a:chOff x="2304" y="1104"/>
            <a:chExt cx="2460" cy="2276"/>
          </a:xfrm>
        </p:grpSpPr>
        <p:sp>
          <p:nvSpPr>
            <p:cNvPr id="903173" name="Line 5"/>
            <p:cNvSpPr>
              <a:spLocks noChangeShapeType="1"/>
            </p:cNvSpPr>
            <p:nvPr/>
          </p:nvSpPr>
          <p:spPr bwMode="auto">
            <a:xfrm flipH="1">
              <a:off x="3066" y="1348"/>
              <a:ext cx="152" cy="153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4" name="Freeform 6"/>
            <p:cNvSpPr>
              <a:spLocks/>
            </p:cNvSpPr>
            <p:nvPr/>
          </p:nvSpPr>
          <p:spPr bwMode="auto">
            <a:xfrm>
              <a:off x="3041" y="1488"/>
              <a:ext cx="39" cy="38"/>
            </a:xfrm>
            <a:custGeom>
              <a:avLst/>
              <a:gdLst>
                <a:gd name="T0" fmla="*/ 39 w 39"/>
                <a:gd name="T1" fmla="*/ 15 h 38"/>
                <a:gd name="T2" fmla="*/ 0 w 39"/>
                <a:gd name="T3" fmla="*/ 38 h 38"/>
                <a:gd name="T4" fmla="*/ 23 w 39"/>
                <a:gd name="T5" fmla="*/ 0 h 38"/>
                <a:gd name="T6" fmla="*/ 39 w 39"/>
                <a:gd name="T7" fmla="*/ 1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" h="38">
                  <a:moveTo>
                    <a:pt x="39" y="15"/>
                  </a:moveTo>
                  <a:lnTo>
                    <a:pt x="0" y="38"/>
                  </a:lnTo>
                  <a:lnTo>
                    <a:pt x="23" y="0"/>
                  </a:lnTo>
                  <a:lnTo>
                    <a:pt x="39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5" name="Line 7"/>
            <p:cNvSpPr>
              <a:spLocks noChangeShapeType="1"/>
            </p:cNvSpPr>
            <p:nvPr/>
          </p:nvSpPr>
          <p:spPr bwMode="auto">
            <a:xfrm flipH="1">
              <a:off x="4151" y="2008"/>
              <a:ext cx="152" cy="154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6" name="Freeform 8"/>
            <p:cNvSpPr>
              <a:spLocks/>
            </p:cNvSpPr>
            <p:nvPr/>
          </p:nvSpPr>
          <p:spPr bwMode="auto">
            <a:xfrm>
              <a:off x="4124" y="2147"/>
              <a:ext cx="41" cy="40"/>
            </a:xfrm>
            <a:custGeom>
              <a:avLst/>
              <a:gdLst>
                <a:gd name="T0" fmla="*/ 39 w 41"/>
                <a:gd name="T1" fmla="*/ 17 h 40"/>
                <a:gd name="T2" fmla="*/ 0 w 41"/>
                <a:gd name="T3" fmla="*/ 40 h 40"/>
                <a:gd name="T4" fmla="*/ 23 w 41"/>
                <a:gd name="T5" fmla="*/ 0 h 40"/>
                <a:gd name="T6" fmla="*/ 41 w 41"/>
                <a:gd name="T7" fmla="*/ 17 h 40"/>
                <a:gd name="T8" fmla="*/ 39 w 41"/>
                <a:gd name="T9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0">
                  <a:moveTo>
                    <a:pt x="39" y="17"/>
                  </a:moveTo>
                  <a:lnTo>
                    <a:pt x="0" y="40"/>
                  </a:lnTo>
                  <a:lnTo>
                    <a:pt x="23" y="0"/>
                  </a:lnTo>
                  <a:lnTo>
                    <a:pt x="41" y="17"/>
                  </a:lnTo>
                  <a:lnTo>
                    <a:pt x="3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7" name="Line 9"/>
            <p:cNvSpPr>
              <a:spLocks noChangeShapeType="1"/>
            </p:cNvSpPr>
            <p:nvPr/>
          </p:nvSpPr>
          <p:spPr bwMode="auto">
            <a:xfrm flipV="1">
              <a:off x="2402" y="1104"/>
              <a:ext cx="2" cy="6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8" name="Freeform 10"/>
            <p:cNvSpPr>
              <a:spLocks/>
            </p:cNvSpPr>
            <p:nvPr/>
          </p:nvSpPr>
          <p:spPr bwMode="auto">
            <a:xfrm>
              <a:off x="2400" y="2154"/>
              <a:ext cx="42" cy="54"/>
            </a:xfrm>
            <a:custGeom>
              <a:avLst/>
              <a:gdLst>
                <a:gd name="T0" fmla="*/ 42 w 42"/>
                <a:gd name="T1" fmla="*/ 54 h 54"/>
                <a:gd name="T2" fmla="*/ 42 w 42"/>
                <a:gd name="T3" fmla="*/ 46 h 54"/>
                <a:gd name="T4" fmla="*/ 38 w 42"/>
                <a:gd name="T5" fmla="*/ 41 h 54"/>
                <a:gd name="T6" fmla="*/ 36 w 42"/>
                <a:gd name="T7" fmla="*/ 33 h 54"/>
                <a:gd name="T8" fmla="*/ 33 w 42"/>
                <a:gd name="T9" fmla="*/ 27 h 54"/>
                <a:gd name="T10" fmla="*/ 29 w 42"/>
                <a:gd name="T11" fmla="*/ 21 h 54"/>
                <a:gd name="T12" fmla="*/ 23 w 42"/>
                <a:gd name="T13" fmla="*/ 16 h 54"/>
                <a:gd name="T14" fmla="*/ 19 w 42"/>
                <a:gd name="T15" fmla="*/ 12 h 54"/>
                <a:gd name="T16" fmla="*/ 13 w 42"/>
                <a:gd name="T17" fmla="*/ 8 h 54"/>
                <a:gd name="T18" fmla="*/ 6 w 42"/>
                <a:gd name="T19" fmla="*/ 4 h 54"/>
                <a:gd name="T20" fmla="*/ 0 w 42"/>
                <a:gd name="T21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2" h="54">
                  <a:moveTo>
                    <a:pt x="42" y="54"/>
                  </a:moveTo>
                  <a:lnTo>
                    <a:pt x="42" y="46"/>
                  </a:lnTo>
                  <a:lnTo>
                    <a:pt x="38" y="41"/>
                  </a:lnTo>
                  <a:lnTo>
                    <a:pt x="36" y="33"/>
                  </a:lnTo>
                  <a:lnTo>
                    <a:pt x="33" y="27"/>
                  </a:lnTo>
                  <a:lnTo>
                    <a:pt x="29" y="21"/>
                  </a:lnTo>
                  <a:lnTo>
                    <a:pt x="23" y="16"/>
                  </a:lnTo>
                  <a:lnTo>
                    <a:pt x="19" y="12"/>
                  </a:lnTo>
                  <a:lnTo>
                    <a:pt x="13" y="8"/>
                  </a:lnTo>
                  <a:lnTo>
                    <a:pt x="6" y="4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79" name="Freeform 11"/>
            <p:cNvSpPr>
              <a:spLocks/>
            </p:cNvSpPr>
            <p:nvPr/>
          </p:nvSpPr>
          <p:spPr bwMode="auto">
            <a:xfrm>
              <a:off x="2400" y="2124"/>
              <a:ext cx="94" cy="84"/>
            </a:xfrm>
            <a:custGeom>
              <a:avLst/>
              <a:gdLst>
                <a:gd name="T0" fmla="*/ 0 w 94"/>
                <a:gd name="T1" fmla="*/ 0 h 84"/>
                <a:gd name="T2" fmla="*/ 4 w 94"/>
                <a:gd name="T3" fmla="*/ 0 h 84"/>
                <a:gd name="T4" fmla="*/ 6 w 94"/>
                <a:gd name="T5" fmla="*/ 0 h 84"/>
                <a:gd name="T6" fmla="*/ 10 w 94"/>
                <a:gd name="T7" fmla="*/ 0 h 84"/>
                <a:gd name="T8" fmla="*/ 12 w 94"/>
                <a:gd name="T9" fmla="*/ 0 h 84"/>
                <a:gd name="T10" fmla="*/ 15 w 94"/>
                <a:gd name="T11" fmla="*/ 1 h 84"/>
                <a:gd name="T12" fmla="*/ 17 w 94"/>
                <a:gd name="T13" fmla="*/ 1 h 84"/>
                <a:gd name="T14" fmla="*/ 21 w 94"/>
                <a:gd name="T15" fmla="*/ 1 h 84"/>
                <a:gd name="T16" fmla="*/ 23 w 94"/>
                <a:gd name="T17" fmla="*/ 1 h 84"/>
                <a:gd name="T18" fmla="*/ 27 w 94"/>
                <a:gd name="T19" fmla="*/ 3 h 84"/>
                <a:gd name="T20" fmla="*/ 29 w 94"/>
                <a:gd name="T21" fmla="*/ 3 h 84"/>
                <a:gd name="T22" fmla="*/ 40 w 94"/>
                <a:gd name="T23" fmla="*/ 7 h 84"/>
                <a:gd name="T24" fmla="*/ 50 w 94"/>
                <a:gd name="T25" fmla="*/ 13 h 84"/>
                <a:gd name="T26" fmla="*/ 58 w 94"/>
                <a:gd name="T27" fmla="*/ 19 h 84"/>
                <a:gd name="T28" fmla="*/ 65 w 94"/>
                <a:gd name="T29" fmla="*/ 26 h 84"/>
                <a:gd name="T30" fmla="*/ 73 w 94"/>
                <a:gd name="T31" fmla="*/ 34 h 84"/>
                <a:gd name="T32" fmla="*/ 81 w 94"/>
                <a:gd name="T33" fmla="*/ 42 h 84"/>
                <a:gd name="T34" fmla="*/ 86 w 94"/>
                <a:gd name="T35" fmla="*/ 51 h 84"/>
                <a:gd name="T36" fmla="*/ 90 w 94"/>
                <a:gd name="T37" fmla="*/ 63 h 84"/>
                <a:gd name="T38" fmla="*/ 92 w 94"/>
                <a:gd name="T39" fmla="*/ 72 h 84"/>
                <a:gd name="T40" fmla="*/ 94 w 94"/>
                <a:gd name="T41" fmla="*/ 84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4" h="84">
                  <a:moveTo>
                    <a:pt x="0" y="0"/>
                  </a:moveTo>
                  <a:lnTo>
                    <a:pt x="4" y="0"/>
                  </a:lnTo>
                  <a:lnTo>
                    <a:pt x="6" y="0"/>
                  </a:lnTo>
                  <a:lnTo>
                    <a:pt x="10" y="0"/>
                  </a:lnTo>
                  <a:lnTo>
                    <a:pt x="12" y="0"/>
                  </a:lnTo>
                  <a:lnTo>
                    <a:pt x="15" y="1"/>
                  </a:lnTo>
                  <a:lnTo>
                    <a:pt x="17" y="1"/>
                  </a:lnTo>
                  <a:lnTo>
                    <a:pt x="21" y="1"/>
                  </a:lnTo>
                  <a:lnTo>
                    <a:pt x="23" y="1"/>
                  </a:lnTo>
                  <a:lnTo>
                    <a:pt x="27" y="3"/>
                  </a:lnTo>
                  <a:lnTo>
                    <a:pt x="29" y="3"/>
                  </a:lnTo>
                  <a:lnTo>
                    <a:pt x="40" y="7"/>
                  </a:lnTo>
                  <a:lnTo>
                    <a:pt x="50" y="13"/>
                  </a:lnTo>
                  <a:lnTo>
                    <a:pt x="58" y="19"/>
                  </a:lnTo>
                  <a:lnTo>
                    <a:pt x="65" y="26"/>
                  </a:lnTo>
                  <a:lnTo>
                    <a:pt x="73" y="34"/>
                  </a:lnTo>
                  <a:lnTo>
                    <a:pt x="81" y="42"/>
                  </a:lnTo>
                  <a:lnTo>
                    <a:pt x="86" y="51"/>
                  </a:lnTo>
                  <a:lnTo>
                    <a:pt x="90" y="63"/>
                  </a:lnTo>
                  <a:lnTo>
                    <a:pt x="92" y="72"/>
                  </a:lnTo>
                  <a:lnTo>
                    <a:pt x="94" y="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0" name="Freeform 12"/>
            <p:cNvSpPr>
              <a:spLocks/>
            </p:cNvSpPr>
            <p:nvPr/>
          </p:nvSpPr>
          <p:spPr bwMode="auto">
            <a:xfrm>
              <a:off x="2400" y="2091"/>
              <a:ext cx="148" cy="117"/>
            </a:xfrm>
            <a:custGeom>
              <a:avLst/>
              <a:gdLst>
                <a:gd name="T0" fmla="*/ 0 w 148"/>
                <a:gd name="T1" fmla="*/ 2 h 117"/>
                <a:gd name="T2" fmla="*/ 4 w 148"/>
                <a:gd name="T3" fmla="*/ 2 h 117"/>
                <a:gd name="T4" fmla="*/ 10 w 148"/>
                <a:gd name="T5" fmla="*/ 2 h 117"/>
                <a:gd name="T6" fmla="*/ 13 w 148"/>
                <a:gd name="T7" fmla="*/ 0 h 117"/>
                <a:gd name="T8" fmla="*/ 17 w 148"/>
                <a:gd name="T9" fmla="*/ 0 h 117"/>
                <a:gd name="T10" fmla="*/ 21 w 148"/>
                <a:gd name="T11" fmla="*/ 0 h 117"/>
                <a:gd name="T12" fmla="*/ 27 w 148"/>
                <a:gd name="T13" fmla="*/ 0 h 117"/>
                <a:gd name="T14" fmla="*/ 31 w 148"/>
                <a:gd name="T15" fmla="*/ 0 h 117"/>
                <a:gd name="T16" fmla="*/ 35 w 148"/>
                <a:gd name="T17" fmla="*/ 2 h 117"/>
                <a:gd name="T18" fmla="*/ 40 w 148"/>
                <a:gd name="T19" fmla="*/ 2 h 117"/>
                <a:gd name="T20" fmla="*/ 44 w 148"/>
                <a:gd name="T21" fmla="*/ 2 h 117"/>
                <a:gd name="T22" fmla="*/ 61 w 148"/>
                <a:gd name="T23" fmla="*/ 8 h 117"/>
                <a:gd name="T24" fmla="*/ 75 w 148"/>
                <a:gd name="T25" fmla="*/ 13 h 117"/>
                <a:gd name="T26" fmla="*/ 90 w 148"/>
                <a:gd name="T27" fmla="*/ 21 h 117"/>
                <a:gd name="T28" fmla="*/ 102 w 148"/>
                <a:gd name="T29" fmla="*/ 31 h 117"/>
                <a:gd name="T30" fmla="*/ 113 w 148"/>
                <a:gd name="T31" fmla="*/ 42 h 117"/>
                <a:gd name="T32" fmla="*/ 125 w 148"/>
                <a:gd name="T33" fmla="*/ 56 h 117"/>
                <a:gd name="T34" fmla="*/ 132 w 148"/>
                <a:gd name="T35" fmla="*/ 69 h 117"/>
                <a:gd name="T36" fmla="*/ 140 w 148"/>
                <a:gd name="T37" fmla="*/ 84 h 117"/>
                <a:gd name="T38" fmla="*/ 144 w 148"/>
                <a:gd name="T39" fmla="*/ 100 h 117"/>
                <a:gd name="T40" fmla="*/ 148 w 148"/>
                <a:gd name="T41" fmla="*/ 117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48" h="117">
                  <a:moveTo>
                    <a:pt x="0" y="2"/>
                  </a:moveTo>
                  <a:lnTo>
                    <a:pt x="4" y="2"/>
                  </a:lnTo>
                  <a:lnTo>
                    <a:pt x="10" y="2"/>
                  </a:lnTo>
                  <a:lnTo>
                    <a:pt x="13" y="0"/>
                  </a:lnTo>
                  <a:lnTo>
                    <a:pt x="17" y="0"/>
                  </a:lnTo>
                  <a:lnTo>
                    <a:pt x="21" y="0"/>
                  </a:lnTo>
                  <a:lnTo>
                    <a:pt x="27" y="0"/>
                  </a:lnTo>
                  <a:lnTo>
                    <a:pt x="31" y="0"/>
                  </a:lnTo>
                  <a:lnTo>
                    <a:pt x="35" y="2"/>
                  </a:lnTo>
                  <a:lnTo>
                    <a:pt x="40" y="2"/>
                  </a:lnTo>
                  <a:lnTo>
                    <a:pt x="44" y="2"/>
                  </a:lnTo>
                  <a:lnTo>
                    <a:pt x="61" y="8"/>
                  </a:lnTo>
                  <a:lnTo>
                    <a:pt x="75" y="13"/>
                  </a:lnTo>
                  <a:lnTo>
                    <a:pt x="90" y="21"/>
                  </a:lnTo>
                  <a:lnTo>
                    <a:pt x="102" y="31"/>
                  </a:lnTo>
                  <a:lnTo>
                    <a:pt x="113" y="42"/>
                  </a:lnTo>
                  <a:lnTo>
                    <a:pt x="125" y="56"/>
                  </a:lnTo>
                  <a:lnTo>
                    <a:pt x="132" y="69"/>
                  </a:lnTo>
                  <a:lnTo>
                    <a:pt x="140" y="84"/>
                  </a:lnTo>
                  <a:lnTo>
                    <a:pt x="144" y="100"/>
                  </a:lnTo>
                  <a:lnTo>
                    <a:pt x="148" y="117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1" name="Freeform 13"/>
            <p:cNvSpPr>
              <a:spLocks/>
            </p:cNvSpPr>
            <p:nvPr/>
          </p:nvSpPr>
          <p:spPr bwMode="auto">
            <a:xfrm>
              <a:off x="2400" y="2058"/>
              <a:ext cx="200" cy="150"/>
            </a:xfrm>
            <a:custGeom>
              <a:avLst/>
              <a:gdLst>
                <a:gd name="T0" fmla="*/ 0 w 200"/>
                <a:gd name="T1" fmla="*/ 4 h 150"/>
                <a:gd name="T2" fmla="*/ 6 w 200"/>
                <a:gd name="T3" fmla="*/ 4 h 150"/>
                <a:gd name="T4" fmla="*/ 12 w 200"/>
                <a:gd name="T5" fmla="*/ 2 h 150"/>
                <a:gd name="T6" fmla="*/ 17 w 200"/>
                <a:gd name="T7" fmla="*/ 2 h 150"/>
                <a:gd name="T8" fmla="*/ 23 w 200"/>
                <a:gd name="T9" fmla="*/ 0 h 150"/>
                <a:gd name="T10" fmla="*/ 29 w 200"/>
                <a:gd name="T11" fmla="*/ 0 h 150"/>
                <a:gd name="T12" fmla="*/ 35 w 200"/>
                <a:gd name="T13" fmla="*/ 0 h 150"/>
                <a:gd name="T14" fmla="*/ 42 w 200"/>
                <a:gd name="T15" fmla="*/ 0 h 150"/>
                <a:gd name="T16" fmla="*/ 48 w 200"/>
                <a:gd name="T17" fmla="*/ 0 h 150"/>
                <a:gd name="T18" fmla="*/ 54 w 200"/>
                <a:gd name="T19" fmla="*/ 0 h 150"/>
                <a:gd name="T20" fmla="*/ 60 w 200"/>
                <a:gd name="T21" fmla="*/ 2 h 150"/>
                <a:gd name="T22" fmla="*/ 83 w 200"/>
                <a:gd name="T23" fmla="*/ 6 h 150"/>
                <a:gd name="T24" fmla="*/ 102 w 200"/>
                <a:gd name="T25" fmla="*/ 14 h 150"/>
                <a:gd name="T26" fmla="*/ 121 w 200"/>
                <a:gd name="T27" fmla="*/ 23 h 150"/>
                <a:gd name="T28" fmla="*/ 138 w 200"/>
                <a:gd name="T29" fmla="*/ 37 h 150"/>
                <a:gd name="T30" fmla="*/ 156 w 200"/>
                <a:gd name="T31" fmla="*/ 50 h 150"/>
                <a:gd name="T32" fmla="*/ 169 w 200"/>
                <a:gd name="T33" fmla="*/ 67 h 150"/>
                <a:gd name="T34" fmla="*/ 180 w 200"/>
                <a:gd name="T35" fmla="*/ 87 h 150"/>
                <a:gd name="T36" fmla="*/ 190 w 200"/>
                <a:gd name="T37" fmla="*/ 106 h 150"/>
                <a:gd name="T38" fmla="*/ 196 w 200"/>
                <a:gd name="T39" fmla="*/ 127 h 150"/>
                <a:gd name="T40" fmla="*/ 200 w 200"/>
                <a:gd name="T41" fmla="*/ 150 h 1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0" h="150">
                  <a:moveTo>
                    <a:pt x="0" y="4"/>
                  </a:moveTo>
                  <a:lnTo>
                    <a:pt x="6" y="4"/>
                  </a:lnTo>
                  <a:lnTo>
                    <a:pt x="12" y="2"/>
                  </a:lnTo>
                  <a:lnTo>
                    <a:pt x="17" y="2"/>
                  </a:lnTo>
                  <a:lnTo>
                    <a:pt x="23" y="0"/>
                  </a:lnTo>
                  <a:lnTo>
                    <a:pt x="29" y="0"/>
                  </a:lnTo>
                  <a:lnTo>
                    <a:pt x="35" y="0"/>
                  </a:lnTo>
                  <a:lnTo>
                    <a:pt x="42" y="0"/>
                  </a:lnTo>
                  <a:lnTo>
                    <a:pt x="48" y="0"/>
                  </a:lnTo>
                  <a:lnTo>
                    <a:pt x="54" y="0"/>
                  </a:lnTo>
                  <a:lnTo>
                    <a:pt x="60" y="2"/>
                  </a:lnTo>
                  <a:lnTo>
                    <a:pt x="83" y="6"/>
                  </a:lnTo>
                  <a:lnTo>
                    <a:pt x="102" y="14"/>
                  </a:lnTo>
                  <a:lnTo>
                    <a:pt x="121" y="23"/>
                  </a:lnTo>
                  <a:lnTo>
                    <a:pt x="138" y="37"/>
                  </a:lnTo>
                  <a:lnTo>
                    <a:pt x="156" y="50"/>
                  </a:lnTo>
                  <a:lnTo>
                    <a:pt x="169" y="67"/>
                  </a:lnTo>
                  <a:lnTo>
                    <a:pt x="180" y="87"/>
                  </a:lnTo>
                  <a:lnTo>
                    <a:pt x="190" y="106"/>
                  </a:lnTo>
                  <a:lnTo>
                    <a:pt x="196" y="127"/>
                  </a:lnTo>
                  <a:lnTo>
                    <a:pt x="200" y="15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2" name="Freeform 14"/>
            <p:cNvSpPr>
              <a:spLocks/>
            </p:cNvSpPr>
            <p:nvPr/>
          </p:nvSpPr>
          <p:spPr bwMode="auto">
            <a:xfrm>
              <a:off x="2400" y="2024"/>
              <a:ext cx="252" cy="184"/>
            </a:xfrm>
            <a:custGeom>
              <a:avLst/>
              <a:gdLst>
                <a:gd name="T0" fmla="*/ 0 w 252"/>
                <a:gd name="T1" fmla="*/ 7 h 184"/>
                <a:gd name="T2" fmla="*/ 8 w 252"/>
                <a:gd name="T3" fmla="*/ 5 h 184"/>
                <a:gd name="T4" fmla="*/ 15 w 252"/>
                <a:gd name="T5" fmla="*/ 5 h 184"/>
                <a:gd name="T6" fmla="*/ 21 w 252"/>
                <a:gd name="T7" fmla="*/ 4 h 184"/>
                <a:gd name="T8" fmla="*/ 29 w 252"/>
                <a:gd name="T9" fmla="*/ 2 h 184"/>
                <a:gd name="T10" fmla="*/ 36 w 252"/>
                <a:gd name="T11" fmla="*/ 2 h 184"/>
                <a:gd name="T12" fmla="*/ 44 w 252"/>
                <a:gd name="T13" fmla="*/ 0 h 184"/>
                <a:gd name="T14" fmla="*/ 52 w 252"/>
                <a:gd name="T15" fmla="*/ 0 h 184"/>
                <a:gd name="T16" fmla="*/ 60 w 252"/>
                <a:gd name="T17" fmla="*/ 0 h 184"/>
                <a:gd name="T18" fmla="*/ 67 w 252"/>
                <a:gd name="T19" fmla="*/ 0 h 184"/>
                <a:gd name="T20" fmla="*/ 75 w 252"/>
                <a:gd name="T21" fmla="*/ 2 h 184"/>
                <a:gd name="T22" fmla="*/ 104 w 252"/>
                <a:gd name="T23" fmla="*/ 5 h 184"/>
                <a:gd name="T24" fmla="*/ 129 w 252"/>
                <a:gd name="T25" fmla="*/ 15 h 184"/>
                <a:gd name="T26" fmla="*/ 154 w 252"/>
                <a:gd name="T27" fmla="*/ 27 h 184"/>
                <a:gd name="T28" fmla="*/ 175 w 252"/>
                <a:gd name="T29" fmla="*/ 42 h 184"/>
                <a:gd name="T30" fmla="*/ 196 w 252"/>
                <a:gd name="T31" fmla="*/ 59 h 184"/>
                <a:gd name="T32" fmla="*/ 213 w 252"/>
                <a:gd name="T33" fmla="*/ 80 h 184"/>
                <a:gd name="T34" fmla="*/ 228 w 252"/>
                <a:gd name="T35" fmla="*/ 103 h 184"/>
                <a:gd name="T36" fmla="*/ 238 w 252"/>
                <a:gd name="T37" fmla="*/ 128 h 184"/>
                <a:gd name="T38" fmla="*/ 248 w 252"/>
                <a:gd name="T39" fmla="*/ 155 h 184"/>
                <a:gd name="T40" fmla="*/ 252 w 252"/>
                <a:gd name="T41" fmla="*/ 184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52" h="184">
                  <a:moveTo>
                    <a:pt x="0" y="7"/>
                  </a:moveTo>
                  <a:lnTo>
                    <a:pt x="8" y="5"/>
                  </a:lnTo>
                  <a:lnTo>
                    <a:pt x="15" y="5"/>
                  </a:lnTo>
                  <a:lnTo>
                    <a:pt x="21" y="4"/>
                  </a:lnTo>
                  <a:lnTo>
                    <a:pt x="29" y="2"/>
                  </a:lnTo>
                  <a:lnTo>
                    <a:pt x="36" y="2"/>
                  </a:lnTo>
                  <a:lnTo>
                    <a:pt x="44" y="0"/>
                  </a:lnTo>
                  <a:lnTo>
                    <a:pt x="52" y="0"/>
                  </a:lnTo>
                  <a:lnTo>
                    <a:pt x="60" y="0"/>
                  </a:lnTo>
                  <a:lnTo>
                    <a:pt x="67" y="0"/>
                  </a:lnTo>
                  <a:lnTo>
                    <a:pt x="75" y="2"/>
                  </a:lnTo>
                  <a:lnTo>
                    <a:pt x="104" y="5"/>
                  </a:lnTo>
                  <a:lnTo>
                    <a:pt x="129" y="15"/>
                  </a:lnTo>
                  <a:lnTo>
                    <a:pt x="154" y="27"/>
                  </a:lnTo>
                  <a:lnTo>
                    <a:pt x="175" y="42"/>
                  </a:lnTo>
                  <a:lnTo>
                    <a:pt x="196" y="59"/>
                  </a:lnTo>
                  <a:lnTo>
                    <a:pt x="213" y="80"/>
                  </a:lnTo>
                  <a:lnTo>
                    <a:pt x="228" y="103"/>
                  </a:lnTo>
                  <a:lnTo>
                    <a:pt x="238" y="128"/>
                  </a:lnTo>
                  <a:lnTo>
                    <a:pt x="248" y="155"/>
                  </a:lnTo>
                  <a:lnTo>
                    <a:pt x="252" y="1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3" name="Freeform 15"/>
            <p:cNvSpPr>
              <a:spLocks/>
            </p:cNvSpPr>
            <p:nvPr/>
          </p:nvSpPr>
          <p:spPr bwMode="auto">
            <a:xfrm>
              <a:off x="2400" y="1991"/>
              <a:ext cx="303" cy="217"/>
            </a:xfrm>
            <a:custGeom>
              <a:avLst/>
              <a:gdLst>
                <a:gd name="T0" fmla="*/ 0 w 303"/>
                <a:gd name="T1" fmla="*/ 10 h 217"/>
                <a:gd name="T2" fmla="*/ 10 w 303"/>
                <a:gd name="T3" fmla="*/ 8 h 217"/>
                <a:gd name="T4" fmla="*/ 17 w 303"/>
                <a:gd name="T5" fmla="*/ 6 h 217"/>
                <a:gd name="T6" fmla="*/ 27 w 303"/>
                <a:gd name="T7" fmla="*/ 4 h 217"/>
                <a:gd name="T8" fmla="*/ 35 w 303"/>
                <a:gd name="T9" fmla="*/ 2 h 217"/>
                <a:gd name="T10" fmla="*/ 44 w 303"/>
                <a:gd name="T11" fmla="*/ 0 h 217"/>
                <a:gd name="T12" fmla="*/ 54 w 303"/>
                <a:gd name="T13" fmla="*/ 0 h 217"/>
                <a:gd name="T14" fmla="*/ 63 w 303"/>
                <a:gd name="T15" fmla="*/ 0 h 217"/>
                <a:gd name="T16" fmla="*/ 71 w 303"/>
                <a:gd name="T17" fmla="*/ 0 h 217"/>
                <a:gd name="T18" fmla="*/ 81 w 303"/>
                <a:gd name="T19" fmla="*/ 0 h 217"/>
                <a:gd name="T20" fmla="*/ 90 w 303"/>
                <a:gd name="T21" fmla="*/ 0 h 217"/>
                <a:gd name="T22" fmla="*/ 125 w 303"/>
                <a:gd name="T23" fmla="*/ 6 h 217"/>
                <a:gd name="T24" fmla="*/ 156 w 303"/>
                <a:gd name="T25" fmla="*/ 15 h 217"/>
                <a:gd name="T26" fmla="*/ 184 w 303"/>
                <a:gd name="T27" fmla="*/ 29 h 217"/>
                <a:gd name="T28" fmla="*/ 211 w 303"/>
                <a:gd name="T29" fmla="*/ 46 h 217"/>
                <a:gd name="T30" fmla="*/ 236 w 303"/>
                <a:gd name="T31" fmla="*/ 69 h 217"/>
                <a:gd name="T32" fmla="*/ 257 w 303"/>
                <a:gd name="T33" fmla="*/ 94 h 217"/>
                <a:gd name="T34" fmla="*/ 275 w 303"/>
                <a:gd name="T35" fmla="*/ 121 h 217"/>
                <a:gd name="T36" fmla="*/ 288 w 303"/>
                <a:gd name="T37" fmla="*/ 150 h 217"/>
                <a:gd name="T38" fmla="*/ 298 w 303"/>
                <a:gd name="T39" fmla="*/ 182 h 217"/>
                <a:gd name="T40" fmla="*/ 303 w 303"/>
                <a:gd name="T41" fmla="*/ 217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3" h="217">
                  <a:moveTo>
                    <a:pt x="0" y="10"/>
                  </a:moveTo>
                  <a:lnTo>
                    <a:pt x="10" y="8"/>
                  </a:lnTo>
                  <a:lnTo>
                    <a:pt x="17" y="6"/>
                  </a:lnTo>
                  <a:lnTo>
                    <a:pt x="27" y="4"/>
                  </a:lnTo>
                  <a:lnTo>
                    <a:pt x="35" y="2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3" y="0"/>
                  </a:lnTo>
                  <a:lnTo>
                    <a:pt x="71" y="0"/>
                  </a:lnTo>
                  <a:lnTo>
                    <a:pt x="81" y="0"/>
                  </a:lnTo>
                  <a:lnTo>
                    <a:pt x="90" y="0"/>
                  </a:lnTo>
                  <a:lnTo>
                    <a:pt x="125" y="6"/>
                  </a:lnTo>
                  <a:lnTo>
                    <a:pt x="156" y="15"/>
                  </a:lnTo>
                  <a:lnTo>
                    <a:pt x="184" y="29"/>
                  </a:lnTo>
                  <a:lnTo>
                    <a:pt x="211" y="46"/>
                  </a:lnTo>
                  <a:lnTo>
                    <a:pt x="236" y="69"/>
                  </a:lnTo>
                  <a:lnTo>
                    <a:pt x="257" y="94"/>
                  </a:lnTo>
                  <a:lnTo>
                    <a:pt x="275" y="121"/>
                  </a:lnTo>
                  <a:lnTo>
                    <a:pt x="288" y="150"/>
                  </a:lnTo>
                  <a:lnTo>
                    <a:pt x="298" y="182"/>
                  </a:lnTo>
                  <a:lnTo>
                    <a:pt x="303" y="217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4" name="Freeform 16"/>
            <p:cNvSpPr>
              <a:spLocks/>
            </p:cNvSpPr>
            <p:nvPr/>
          </p:nvSpPr>
          <p:spPr bwMode="auto">
            <a:xfrm>
              <a:off x="2400" y="1956"/>
              <a:ext cx="355" cy="252"/>
            </a:xfrm>
            <a:custGeom>
              <a:avLst/>
              <a:gdLst>
                <a:gd name="T0" fmla="*/ 0 w 355"/>
                <a:gd name="T1" fmla="*/ 16 h 252"/>
                <a:gd name="T2" fmla="*/ 12 w 355"/>
                <a:gd name="T3" fmla="*/ 12 h 252"/>
                <a:gd name="T4" fmla="*/ 21 w 355"/>
                <a:gd name="T5" fmla="*/ 8 h 252"/>
                <a:gd name="T6" fmla="*/ 31 w 355"/>
                <a:gd name="T7" fmla="*/ 6 h 252"/>
                <a:gd name="T8" fmla="*/ 40 w 355"/>
                <a:gd name="T9" fmla="*/ 4 h 252"/>
                <a:gd name="T10" fmla="*/ 52 w 355"/>
                <a:gd name="T11" fmla="*/ 2 h 252"/>
                <a:gd name="T12" fmla="*/ 63 w 355"/>
                <a:gd name="T13" fmla="*/ 0 h 252"/>
                <a:gd name="T14" fmla="*/ 73 w 355"/>
                <a:gd name="T15" fmla="*/ 0 h 252"/>
                <a:gd name="T16" fmla="*/ 84 w 355"/>
                <a:gd name="T17" fmla="*/ 0 h 252"/>
                <a:gd name="T18" fmla="*/ 94 w 355"/>
                <a:gd name="T19" fmla="*/ 0 h 252"/>
                <a:gd name="T20" fmla="*/ 106 w 355"/>
                <a:gd name="T21" fmla="*/ 0 h 252"/>
                <a:gd name="T22" fmla="*/ 146 w 355"/>
                <a:gd name="T23" fmla="*/ 6 h 252"/>
                <a:gd name="T24" fmla="*/ 182 w 355"/>
                <a:gd name="T25" fmla="*/ 18 h 252"/>
                <a:gd name="T26" fmla="*/ 217 w 355"/>
                <a:gd name="T27" fmla="*/ 33 h 252"/>
                <a:gd name="T28" fmla="*/ 248 w 355"/>
                <a:gd name="T29" fmla="*/ 54 h 252"/>
                <a:gd name="T30" fmla="*/ 276 w 355"/>
                <a:gd name="T31" fmla="*/ 79 h 252"/>
                <a:gd name="T32" fmla="*/ 301 w 355"/>
                <a:gd name="T33" fmla="*/ 108 h 252"/>
                <a:gd name="T34" fmla="*/ 323 w 355"/>
                <a:gd name="T35" fmla="*/ 139 h 252"/>
                <a:gd name="T36" fmla="*/ 338 w 355"/>
                <a:gd name="T37" fmla="*/ 175 h 252"/>
                <a:gd name="T38" fmla="*/ 349 w 355"/>
                <a:gd name="T39" fmla="*/ 212 h 252"/>
                <a:gd name="T40" fmla="*/ 355 w 355"/>
                <a:gd name="T41" fmla="*/ 252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55" h="252">
                  <a:moveTo>
                    <a:pt x="0" y="16"/>
                  </a:moveTo>
                  <a:lnTo>
                    <a:pt x="12" y="12"/>
                  </a:lnTo>
                  <a:lnTo>
                    <a:pt x="21" y="8"/>
                  </a:lnTo>
                  <a:lnTo>
                    <a:pt x="31" y="6"/>
                  </a:lnTo>
                  <a:lnTo>
                    <a:pt x="40" y="4"/>
                  </a:lnTo>
                  <a:lnTo>
                    <a:pt x="52" y="2"/>
                  </a:lnTo>
                  <a:lnTo>
                    <a:pt x="63" y="0"/>
                  </a:lnTo>
                  <a:lnTo>
                    <a:pt x="73" y="0"/>
                  </a:lnTo>
                  <a:lnTo>
                    <a:pt x="84" y="0"/>
                  </a:lnTo>
                  <a:lnTo>
                    <a:pt x="94" y="0"/>
                  </a:lnTo>
                  <a:lnTo>
                    <a:pt x="106" y="0"/>
                  </a:lnTo>
                  <a:lnTo>
                    <a:pt x="146" y="6"/>
                  </a:lnTo>
                  <a:lnTo>
                    <a:pt x="182" y="18"/>
                  </a:lnTo>
                  <a:lnTo>
                    <a:pt x="217" y="33"/>
                  </a:lnTo>
                  <a:lnTo>
                    <a:pt x="248" y="54"/>
                  </a:lnTo>
                  <a:lnTo>
                    <a:pt x="276" y="79"/>
                  </a:lnTo>
                  <a:lnTo>
                    <a:pt x="301" y="108"/>
                  </a:lnTo>
                  <a:lnTo>
                    <a:pt x="323" y="139"/>
                  </a:lnTo>
                  <a:lnTo>
                    <a:pt x="338" y="175"/>
                  </a:lnTo>
                  <a:lnTo>
                    <a:pt x="349" y="212"/>
                  </a:lnTo>
                  <a:lnTo>
                    <a:pt x="355" y="252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5" name="Freeform 17"/>
            <p:cNvSpPr>
              <a:spLocks/>
            </p:cNvSpPr>
            <p:nvPr/>
          </p:nvSpPr>
          <p:spPr bwMode="auto">
            <a:xfrm>
              <a:off x="2400" y="1922"/>
              <a:ext cx="407" cy="284"/>
            </a:xfrm>
            <a:custGeom>
              <a:avLst/>
              <a:gdLst>
                <a:gd name="T0" fmla="*/ 0 w 407"/>
                <a:gd name="T1" fmla="*/ 19 h 284"/>
                <a:gd name="T2" fmla="*/ 12 w 407"/>
                <a:gd name="T3" fmla="*/ 15 h 284"/>
                <a:gd name="T4" fmla="*/ 23 w 407"/>
                <a:gd name="T5" fmla="*/ 11 h 284"/>
                <a:gd name="T6" fmla="*/ 35 w 407"/>
                <a:gd name="T7" fmla="*/ 8 h 284"/>
                <a:gd name="T8" fmla="*/ 48 w 407"/>
                <a:gd name="T9" fmla="*/ 6 h 284"/>
                <a:gd name="T10" fmla="*/ 60 w 407"/>
                <a:gd name="T11" fmla="*/ 4 h 284"/>
                <a:gd name="T12" fmla="*/ 71 w 407"/>
                <a:gd name="T13" fmla="*/ 2 h 284"/>
                <a:gd name="T14" fmla="*/ 84 w 407"/>
                <a:gd name="T15" fmla="*/ 0 h 284"/>
                <a:gd name="T16" fmla="*/ 96 w 407"/>
                <a:gd name="T17" fmla="*/ 0 h 284"/>
                <a:gd name="T18" fmla="*/ 109 w 407"/>
                <a:gd name="T19" fmla="*/ 0 h 284"/>
                <a:gd name="T20" fmla="*/ 121 w 407"/>
                <a:gd name="T21" fmla="*/ 0 h 284"/>
                <a:gd name="T22" fmla="*/ 167 w 407"/>
                <a:gd name="T23" fmla="*/ 6 h 284"/>
                <a:gd name="T24" fmla="*/ 209 w 407"/>
                <a:gd name="T25" fmla="*/ 19 h 284"/>
                <a:gd name="T26" fmla="*/ 248 w 407"/>
                <a:gd name="T27" fmla="*/ 36 h 284"/>
                <a:gd name="T28" fmla="*/ 284 w 407"/>
                <a:gd name="T29" fmla="*/ 59 h 284"/>
                <a:gd name="T30" fmla="*/ 317 w 407"/>
                <a:gd name="T31" fmla="*/ 88 h 284"/>
                <a:gd name="T32" fmla="*/ 346 w 407"/>
                <a:gd name="T33" fmla="*/ 121 h 284"/>
                <a:gd name="T34" fmla="*/ 371 w 407"/>
                <a:gd name="T35" fmla="*/ 157 h 284"/>
                <a:gd name="T36" fmla="*/ 388 w 407"/>
                <a:gd name="T37" fmla="*/ 198 h 284"/>
                <a:gd name="T38" fmla="*/ 401 w 407"/>
                <a:gd name="T39" fmla="*/ 240 h 284"/>
                <a:gd name="T40" fmla="*/ 407 w 407"/>
                <a:gd name="T41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7" h="284">
                  <a:moveTo>
                    <a:pt x="0" y="19"/>
                  </a:moveTo>
                  <a:lnTo>
                    <a:pt x="12" y="15"/>
                  </a:lnTo>
                  <a:lnTo>
                    <a:pt x="23" y="11"/>
                  </a:lnTo>
                  <a:lnTo>
                    <a:pt x="35" y="8"/>
                  </a:lnTo>
                  <a:lnTo>
                    <a:pt x="48" y="6"/>
                  </a:lnTo>
                  <a:lnTo>
                    <a:pt x="60" y="4"/>
                  </a:lnTo>
                  <a:lnTo>
                    <a:pt x="71" y="2"/>
                  </a:lnTo>
                  <a:lnTo>
                    <a:pt x="84" y="0"/>
                  </a:lnTo>
                  <a:lnTo>
                    <a:pt x="96" y="0"/>
                  </a:lnTo>
                  <a:lnTo>
                    <a:pt x="109" y="0"/>
                  </a:lnTo>
                  <a:lnTo>
                    <a:pt x="121" y="0"/>
                  </a:lnTo>
                  <a:lnTo>
                    <a:pt x="167" y="6"/>
                  </a:lnTo>
                  <a:lnTo>
                    <a:pt x="209" y="19"/>
                  </a:lnTo>
                  <a:lnTo>
                    <a:pt x="248" y="36"/>
                  </a:lnTo>
                  <a:lnTo>
                    <a:pt x="284" y="59"/>
                  </a:lnTo>
                  <a:lnTo>
                    <a:pt x="317" y="88"/>
                  </a:lnTo>
                  <a:lnTo>
                    <a:pt x="346" y="121"/>
                  </a:lnTo>
                  <a:lnTo>
                    <a:pt x="371" y="157"/>
                  </a:lnTo>
                  <a:lnTo>
                    <a:pt x="388" y="198"/>
                  </a:lnTo>
                  <a:lnTo>
                    <a:pt x="401" y="240"/>
                  </a:lnTo>
                  <a:lnTo>
                    <a:pt x="407" y="284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6" name="Freeform 18"/>
            <p:cNvSpPr>
              <a:spLocks/>
            </p:cNvSpPr>
            <p:nvPr/>
          </p:nvSpPr>
          <p:spPr bwMode="auto">
            <a:xfrm>
              <a:off x="2402" y="1887"/>
              <a:ext cx="457" cy="319"/>
            </a:xfrm>
            <a:custGeom>
              <a:avLst/>
              <a:gdLst>
                <a:gd name="T0" fmla="*/ 0 w 457"/>
                <a:gd name="T1" fmla="*/ 23 h 319"/>
                <a:gd name="T2" fmla="*/ 11 w 457"/>
                <a:gd name="T3" fmla="*/ 18 h 319"/>
                <a:gd name="T4" fmla="*/ 25 w 457"/>
                <a:gd name="T5" fmla="*/ 14 h 319"/>
                <a:gd name="T6" fmla="*/ 38 w 457"/>
                <a:gd name="T7" fmla="*/ 10 h 319"/>
                <a:gd name="T8" fmla="*/ 52 w 457"/>
                <a:gd name="T9" fmla="*/ 8 h 319"/>
                <a:gd name="T10" fmla="*/ 65 w 457"/>
                <a:gd name="T11" fmla="*/ 6 h 319"/>
                <a:gd name="T12" fmla="*/ 79 w 457"/>
                <a:gd name="T13" fmla="*/ 4 h 319"/>
                <a:gd name="T14" fmla="*/ 92 w 457"/>
                <a:gd name="T15" fmla="*/ 2 h 319"/>
                <a:gd name="T16" fmla="*/ 106 w 457"/>
                <a:gd name="T17" fmla="*/ 0 h 319"/>
                <a:gd name="T18" fmla="*/ 121 w 457"/>
                <a:gd name="T19" fmla="*/ 0 h 319"/>
                <a:gd name="T20" fmla="*/ 134 w 457"/>
                <a:gd name="T21" fmla="*/ 2 h 319"/>
                <a:gd name="T22" fmla="*/ 186 w 457"/>
                <a:gd name="T23" fmla="*/ 8 h 319"/>
                <a:gd name="T24" fmla="*/ 234 w 457"/>
                <a:gd name="T25" fmla="*/ 21 h 319"/>
                <a:gd name="T26" fmla="*/ 278 w 457"/>
                <a:gd name="T27" fmla="*/ 41 h 319"/>
                <a:gd name="T28" fmla="*/ 319 w 457"/>
                <a:gd name="T29" fmla="*/ 68 h 319"/>
                <a:gd name="T30" fmla="*/ 357 w 457"/>
                <a:gd name="T31" fmla="*/ 98 h 319"/>
                <a:gd name="T32" fmla="*/ 388 w 457"/>
                <a:gd name="T33" fmla="*/ 135 h 319"/>
                <a:gd name="T34" fmla="*/ 415 w 457"/>
                <a:gd name="T35" fmla="*/ 177 h 319"/>
                <a:gd name="T36" fmla="*/ 436 w 457"/>
                <a:gd name="T37" fmla="*/ 221 h 319"/>
                <a:gd name="T38" fmla="*/ 451 w 457"/>
                <a:gd name="T39" fmla="*/ 269 h 319"/>
                <a:gd name="T40" fmla="*/ 457 w 457"/>
                <a:gd name="T41" fmla="*/ 319 h 3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57" h="319">
                  <a:moveTo>
                    <a:pt x="0" y="23"/>
                  </a:moveTo>
                  <a:lnTo>
                    <a:pt x="11" y="18"/>
                  </a:lnTo>
                  <a:lnTo>
                    <a:pt x="25" y="14"/>
                  </a:lnTo>
                  <a:lnTo>
                    <a:pt x="38" y="10"/>
                  </a:lnTo>
                  <a:lnTo>
                    <a:pt x="52" y="8"/>
                  </a:lnTo>
                  <a:lnTo>
                    <a:pt x="65" y="6"/>
                  </a:lnTo>
                  <a:lnTo>
                    <a:pt x="79" y="4"/>
                  </a:lnTo>
                  <a:lnTo>
                    <a:pt x="92" y="2"/>
                  </a:lnTo>
                  <a:lnTo>
                    <a:pt x="106" y="0"/>
                  </a:lnTo>
                  <a:lnTo>
                    <a:pt x="121" y="0"/>
                  </a:lnTo>
                  <a:lnTo>
                    <a:pt x="134" y="2"/>
                  </a:lnTo>
                  <a:lnTo>
                    <a:pt x="186" y="8"/>
                  </a:lnTo>
                  <a:lnTo>
                    <a:pt x="234" y="21"/>
                  </a:lnTo>
                  <a:lnTo>
                    <a:pt x="278" y="41"/>
                  </a:lnTo>
                  <a:lnTo>
                    <a:pt x="319" y="68"/>
                  </a:lnTo>
                  <a:lnTo>
                    <a:pt x="357" y="98"/>
                  </a:lnTo>
                  <a:lnTo>
                    <a:pt x="388" y="135"/>
                  </a:lnTo>
                  <a:lnTo>
                    <a:pt x="415" y="177"/>
                  </a:lnTo>
                  <a:lnTo>
                    <a:pt x="436" y="221"/>
                  </a:lnTo>
                  <a:lnTo>
                    <a:pt x="451" y="269"/>
                  </a:lnTo>
                  <a:lnTo>
                    <a:pt x="457" y="319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7" name="Freeform 19"/>
            <p:cNvSpPr>
              <a:spLocks/>
            </p:cNvSpPr>
            <p:nvPr/>
          </p:nvSpPr>
          <p:spPr bwMode="auto">
            <a:xfrm>
              <a:off x="2402" y="1855"/>
              <a:ext cx="509" cy="351"/>
            </a:xfrm>
            <a:custGeom>
              <a:avLst/>
              <a:gdLst>
                <a:gd name="T0" fmla="*/ 0 w 509"/>
                <a:gd name="T1" fmla="*/ 25 h 351"/>
                <a:gd name="T2" fmla="*/ 13 w 509"/>
                <a:gd name="T3" fmla="*/ 19 h 351"/>
                <a:gd name="T4" fmla="*/ 27 w 509"/>
                <a:gd name="T5" fmla="*/ 15 h 351"/>
                <a:gd name="T6" fmla="*/ 42 w 509"/>
                <a:gd name="T7" fmla="*/ 11 h 351"/>
                <a:gd name="T8" fmla="*/ 58 w 509"/>
                <a:gd name="T9" fmla="*/ 7 h 351"/>
                <a:gd name="T10" fmla="*/ 73 w 509"/>
                <a:gd name="T11" fmla="*/ 4 h 351"/>
                <a:gd name="T12" fmla="*/ 88 w 509"/>
                <a:gd name="T13" fmla="*/ 2 h 351"/>
                <a:gd name="T14" fmla="*/ 104 w 509"/>
                <a:gd name="T15" fmla="*/ 0 h 351"/>
                <a:gd name="T16" fmla="*/ 119 w 509"/>
                <a:gd name="T17" fmla="*/ 0 h 351"/>
                <a:gd name="T18" fmla="*/ 134 w 509"/>
                <a:gd name="T19" fmla="*/ 0 h 351"/>
                <a:gd name="T20" fmla="*/ 150 w 509"/>
                <a:gd name="T21" fmla="*/ 0 h 351"/>
                <a:gd name="T22" fmla="*/ 207 w 509"/>
                <a:gd name="T23" fmla="*/ 5 h 351"/>
                <a:gd name="T24" fmla="*/ 259 w 509"/>
                <a:gd name="T25" fmla="*/ 21 h 351"/>
                <a:gd name="T26" fmla="*/ 309 w 509"/>
                <a:gd name="T27" fmla="*/ 42 h 351"/>
                <a:gd name="T28" fmla="*/ 355 w 509"/>
                <a:gd name="T29" fmla="*/ 71 h 351"/>
                <a:gd name="T30" fmla="*/ 397 w 509"/>
                <a:gd name="T31" fmla="*/ 107 h 351"/>
                <a:gd name="T32" fmla="*/ 432 w 509"/>
                <a:gd name="T33" fmla="*/ 148 h 351"/>
                <a:gd name="T34" fmla="*/ 463 w 509"/>
                <a:gd name="T35" fmla="*/ 192 h 351"/>
                <a:gd name="T36" fmla="*/ 486 w 509"/>
                <a:gd name="T37" fmla="*/ 242 h 351"/>
                <a:gd name="T38" fmla="*/ 501 w 509"/>
                <a:gd name="T39" fmla="*/ 295 h 351"/>
                <a:gd name="T40" fmla="*/ 509 w 509"/>
                <a:gd name="T41" fmla="*/ 351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09" h="351">
                  <a:moveTo>
                    <a:pt x="0" y="25"/>
                  </a:moveTo>
                  <a:lnTo>
                    <a:pt x="13" y="19"/>
                  </a:lnTo>
                  <a:lnTo>
                    <a:pt x="27" y="15"/>
                  </a:lnTo>
                  <a:lnTo>
                    <a:pt x="42" y="11"/>
                  </a:lnTo>
                  <a:lnTo>
                    <a:pt x="58" y="7"/>
                  </a:lnTo>
                  <a:lnTo>
                    <a:pt x="73" y="4"/>
                  </a:lnTo>
                  <a:lnTo>
                    <a:pt x="88" y="2"/>
                  </a:lnTo>
                  <a:lnTo>
                    <a:pt x="104" y="0"/>
                  </a:lnTo>
                  <a:lnTo>
                    <a:pt x="119" y="0"/>
                  </a:lnTo>
                  <a:lnTo>
                    <a:pt x="134" y="0"/>
                  </a:lnTo>
                  <a:lnTo>
                    <a:pt x="150" y="0"/>
                  </a:lnTo>
                  <a:lnTo>
                    <a:pt x="207" y="5"/>
                  </a:lnTo>
                  <a:lnTo>
                    <a:pt x="259" y="21"/>
                  </a:lnTo>
                  <a:lnTo>
                    <a:pt x="309" y="42"/>
                  </a:lnTo>
                  <a:lnTo>
                    <a:pt x="355" y="71"/>
                  </a:lnTo>
                  <a:lnTo>
                    <a:pt x="397" y="107"/>
                  </a:lnTo>
                  <a:lnTo>
                    <a:pt x="432" y="148"/>
                  </a:lnTo>
                  <a:lnTo>
                    <a:pt x="463" y="192"/>
                  </a:lnTo>
                  <a:lnTo>
                    <a:pt x="486" y="242"/>
                  </a:lnTo>
                  <a:lnTo>
                    <a:pt x="501" y="295"/>
                  </a:lnTo>
                  <a:lnTo>
                    <a:pt x="509" y="351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8" name="Freeform 20"/>
            <p:cNvSpPr>
              <a:spLocks/>
            </p:cNvSpPr>
            <p:nvPr/>
          </p:nvSpPr>
          <p:spPr bwMode="auto">
            <a:xfrm>
              <a:off x="2402" y="1820"/>
              <a:ext cx="561" cy="386"/>
            </a:xfrm>
            <a:custGeom>
              <a:avLst/>
              <a:gdLst>
                <a:gd name="T0" fmla="*/ 0 w 561"/>
                <a:gd name="T1" fmla="*/ 29 h 386"/>
                <a:gd name="T2" fmla="*/ 15 w 561"/>
                <a:gd name="T3" fmla="*/ 23 h 386"/>
                <a:gd name="T4" fmla="*/ 31 w 561"/>
                <a:gd name="T5" fmla="*/ 17 h 386"/>
                <a:gd name="T6" fmla="*/ 46 w 561"/>
                <a:gd name="T7" fmla="*/ 14 h 386"/>
                <a:gd name="T8" fmla="*/ 63 w 561"/>
                <a:gd name="T9" fmla="*/ 10 h 386"/>
                <a:gd name="T10" fmla="*/ 79 w 561"/>
                <a:gd name="T11" fmla="*/ 6 h 386"/>
                <a:gd name="T12" fmla="*/ 96 w 561"/>
                <a:gd name="T13" fmla="*/ 4 h 386"/>
                <a:gd name="T14" fmla="*/ 113 w 561"/>
                <a:gd name="T15" fmla="*/ 2 h 386"/>
                <a:gd name="T16" fmla="*/ 130 w 561"/>
                <a:gd name="T17" fmla="*/ 0 h 386"/>
                <a:gd name="T18" fmla="*/ 148 w 561"/>
                <a:gd name="T19" fmla="*/ 0 h 386"/>
                <a:gd name="T20" fmla="*/ 165 w 561"/>
                <a:gd name="T21" fmla="*/ 0 h 386"/>
                <a:gd name="T22" fmla="*/ 228 w 561"/>
                <a:gd name="T23" fmla="*/ 6 h 386"/>
                <a:gd name="T24" fmla="*/ 286 w 561"/>
                <a:gd name="T25" fmla="*/ 23 h 386"/>
                <a:gd name="T26" fmla="*/ 342 w 561"/>
                <a:gd name="T27" fmla="*/ 46 h 386"/>
                <a:gd name="T28" fmla="*/ 392 w 561"/>
                <a:gd name="T29" fmla="*/ 79 h 386"/>
                <a:gd name="T30" fmla="*/ 438 w 561"/>
                <a:gd name="T31" fmla="*/ 117 h 386"/>
                <a:gd name="T32" fmla="*/ 478 w 561"/>
                <a:gd name="T33" fmla="*/ 161 h 386"/>
                <a:gd name="T34" fmla="*/ 511 w 561"/>
                <a:gd name="T35" fmla="*/ 211 h 386"/>
                <a:gd name="T36" fmla="*/ 536 w 561"/>
                <a:gd name="T37" fmla="*/ 265 h 386"/>
                <a:gd name="T38" fmla="*/ 553 w 561"/>
                <a:gd name="T39" fmla="*/ 325 h 386"/>
                <a:gd name="T40" fmla="*/ 561 w 561"/>
                <a:gd name="T41" fmla="*/ 386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1" h="386">
                  <a:moveTo>
                    <a:pt x="0" y="29"/>
                  </a:moveTo>
                  <a:lnTo>
                    <a:pt x="15" y="23"/>
                  </a:lnTo>
                  <a:lnTo>
                    <a:pt x="31" y="17"/>
                  </a:lnTo>
                  <a:lnTo>
                    <a:pt x="46" y="14"/>
                  </a:lnTo>
                  <a:lnTo>
                    <a:pt x="63" y="10"/>
                  </a:lnTo>
                  <a:lnTo>
                    <a:pt x="79" y="6"/>
                  </a:lnTo>
                  <a:lnTo>
                    <a:pt x="96" y="4"/>
                  </a:lnTo>
                  <a:lnTo>
                    <a:pt x="113" y="2"/>
                  </a:lnTo>
                  <a:lnTo>
                    <a:pt x="130" y="0"/>
                  </a:lnTo>
                  <a:lnTo>
                    <a:pt x="148" y="0"/>
                  </a:lnTo>
                  <a:lnTo>
                    <a:pt x="165" y="0"/>
                  </a:lnTo>
                  <a:lnTo>
                    <a:pt x="228" y="6"/>
                  </a:lnTo>
                  <a:lnTo>
                    <a:pt x="286" y="23"/>
                  </a:lnTo>
                  <a:lnTo>
                    <a:pt x="342" y="46"/>
                  </a:lnTo>
                  <a:lnTo>
                    <a:pt x="392" y="79"/>
                  </a:lnTo>
                  <a:lnTo>
                    <a:pt x="438" y="117"/>
                  </a:lnTo>
                  <a:lnTo>
                    <a:pt x="478" y="161"/>
                  </a:lnTo>
                  <a:lnTo>
                    <a:pt x="511" y="211"/>
                  </a:lnTo>
                  <a:lnTo>
                    <a:pt x="536" y="265"/>
                  </a:lnTo>
                  <a:lnTo>
                    <a:pt x="553" y="325"/>
                  </a:lnTo>
                  <a:lnTo>
                    <a:pt x="561" y="386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89" name="Freeform 21"/>
            <p:cNvSpPr>
              <a:spLocks/>
            </p:cNvSpPr>
            <p:nvPr/>
          </p:nvSpPr>
          <p:spPr bwMode="auto">
            <a:xfrm>
              <a:off x="2402" y="1786"/>
              <a:ext cx="614" cy="420"/>
            </a:xfrm>
            <a:custGeom>
              <a:avLst/>
              <a:gdLst>
                <a:gd name="T0" fmla="*/ 0 w 614"/>
                <a:gd name="T1" fmla="*/ 32 h 420"/>
                <a:gd name="T2" fmla="*/ 17 w 614"/>
                <a:gd name="T3" fmla="*/ 26 h 420"/>
                <a:gd name="T4" fmla="*/ 33 w 614"/>
                <a:gd name="T5" fmla="*/ 21 h 420"/>
                <a:gd name="T6" fmla="*/ 52 w 614"/>
                <a:gd name="T7" fmla="*/ 15 h 420"/>
                <a:gd name="T8" fmla="*/ 69 w 614"/>
                <a:gd name="T9" fmla="*/ 11 h 420"/>
                <a:gd name="T10" fmla="*/ 86 w 614"/>
                <a:gd name="T11" fmla="*/ 7 h 420"/>
                <a:gd name="T12" fmla="*/ 106 w 614"/>
                <a:gd name="T13" fmla="*/ 3 h 420"/>
                <a:gd name="T14" fmla="*/ 125 w 614"/>
                <a:gd name="T15" fmla="*/ 2 h 420"/>
                <a:gd name="T16" fmla="*/ 142 w 614"/>
                <a:gd name="T17" fmla="*/ 0 h 420"/>
                <a:gd name="T18" fmla="*/ 161 w 614"/>
                <a:gd name="T19" fmla="*/ 0 h 420"/>
                <a:gd name="T20" fmla="*/ 180 w 614"/>
                <a:gd name="T21" fmla="*/ 0 h 420"/>
                <a:gd name="T22" fmla="*/ 250 w 614"/>
                <a:gd name="T23" fmla="*/ 7 h 420"/>
                <a:gd name="T24" fmla="*/ 313 w 614"/>
                <a:gd name="T25" fmla="*/ 25 h 420"/>
                <a:gd name="T26" fmla="*/ 374 w 614"/>
                <a:gd name="T27" fmla="*/ 50 h 420"/>
                <a:gd name="T28" fmla="*/ 428 w 614"/>
                <a:gd name="T29" fmla="*/ 84 h 420"/>
                <a:gd name="T30" fmla="*/ 478 w 614"/>
                <a:gd name="T31" fmla="*/ 126 h 420"/>
                <a:gd name="T32" fmla="*/ 522 w 614"/>
                <a:gd name="T33" fmla="*/ 174 h 420"/>
                <a:gd name="T34" fmla="*/ 557 w 614"/>
                <a:gd name="T35" fmla="*/ 230 h 420"/>
                <a:gd name="T36" fmla="*/ 586 w 614"/>
                <a:gd name="T37" fmla="*/ 290 h 420"/>
                <a:gd name="T38" fmla="*/ 605 w 614"/>
                <a:gd name="T39" fmla="*/ 353 h 420"/>
                <a:gd name="T40" fmla="*/ 614 w 614"/>
                <a:gd name="T41" fmla="*/ 420 h 4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14" h="420">
                  <a:moveTo>
                    <a:pt x="0" y="32"/>
                  </a:moveTo>
                  <a:lnTo>
                    <a:pt x="17" y="26"/>
                  </a:lnTo>
                  <a:lnTo>
                    <a:pt x="33" y="21"/>
                  </a:lnTo>
                  <a:lnTo>
                    <a:pt x="52" y="15"/>
                  </a:lnTo>
                  <a:lnTo>
                    <a:pt x="69" y="11"/>
                  </a:lnTo>
                  <a:lnTo>
                    <a:pt x="86" y="7"/>
                  </a:lnTo>
                  <a:lnTo>
                    <a:pt x="106" y="3"/>
                  </a:lnTo>
                  <a:lnTo>
                    <a:pt x="125" y="2"/>
                  </a:lnTo>
                  <a:lnTo>
                    <a:pt x="142" y="0"/>
                  </a:lnTo>
                  <a:lnTo>
                    <a:pt x="161" y="0"/>
                  </a:lnTo>
                  <a:lnTo>
                    <a:pt x="180" y="0"/>
                  </a:lnTo>
                  <a:lnTo>
                    <a:pt x="250" y="7"/>
                  </a:lnTo>
                  <a:lnTo>
                    <a:pt x="313" y="25"/>
                  </a:lnTo>
                  <a:lnTo>
                    <a:pt x="374" y="50"/>
                  </a:lnTo>
                  <a:lnTo>
                    <a:pt x="428" y="84"/>
                  </a:lnTo>
                  <a:lnTo>
                    <a:pt x="478" y="126"/>
                  </a:lnTo>
                  <a:lnTo>
                    <a:pt x="522" y="174"/>
                  </a:lnTo>
                  <a:lnTo>
                    <a:pt x="557" y="230"/>
                  </a:lnTo>
                  <a:lnTo>
                    <a:pt x="586" y="290"/>
                  </a:lnTo>
                  <a:lnTo>
                    <a:pt x="605" y="353"/>
                  </a:lnTo>
                  <a:lnTo>
                    <a:pt x="614" y="420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0" name="Freeform 22"/>
            <p:cNvSpPr>
              <a:spLocks/>
            </p:cNvSpPr>
            <p:nvPr/>
          </p:nvSpPr>
          <p:spPr bwMode="auto">
            <a:xfrm>
              <a:off x="2402" y="1751"/>
              <a:ext cx="666" cy="455"/>
            </a:xfrm>
            <a:custGeom>
              <a:avLst/>
              <a:gdLst>
                <a:gd name="T0" fmla="*/ 0 w 666"/>
                <a:gd name="T1" fmla="*/ 37 h 455"/>
                <a:gd name="T2" fmla="*/ 17 w 666"/>
                <a:gd name="T3" fmla="*/ 29 h 455"/>
                <a:gd name="T4" fmla="*/ 36 w 666"/>
                <a:gd name="T5" fmla="*/ 23 h 455"/>
                <a:gd name="T6" fmla="*/ 56 w 666"/>
                <a:gd name="T7" fmla="*/ 17 h 455"/>
                <a:gd name="T8" fmla="*/ 75 w 666"/>
                <a:gd name="T9" fmla="*/ 13 h 455"/>
                <a:gd name="T10" fmla="*/ 94 w 666"/>
                <a:gd name="T11" fmla="*/ 8 h 455"/>
                <a:gd name="T12" fmla="*/ 115 w 666"/>
                <a:gd name="T13" fmla="*/ 6 h 455"/>
                <a:gd name="T14" fmla="*/ 134 w 666"/>
                <a:gd name="T15" fmla="*/ 2 h 455"/>
                <a:gd name="T16" fmla="*/ 155 w 666"/>
                <a:gd name="T17" fmla="*/ 2 h 455"/>
                <a:gd name="T18" fmla="*/ 175 w 666"/>
                <a:gd name="T19" fmla="*/ 0 h 455"/>
                <a:gd name="T20" fmla="*/ 196 w 666"/>
                <a:gd name="T21" fmla="*/ 0 h 455"/>
                <a:gd name="T22" fmla="*/ 271 w 666"/>
                <a:gd name="T23" fmla="*/ 8 h 455"/>
                <a:gd name="T24" fmla="*/ 340 w 666"/>
                <a:gd name="T25" fmla="*/ 27 h 455"/>
                <a:gd name="T26" fmla="*/ 405 w 666"/>
                <a:gd name="T27" fmla="*/ 54 h 455"/>
                <a:gd name="T28" fmla="*/ 465 w 666"/>
                <a:gd name="T29" fmla="*/ 92 h 455"/>
                <a:gd name="T30" fmla="*/ 518 w 666"/>
                <a:gd name="T31" fmla="*/ 136 h 455"/>
                <a:gd name="T32" fmla="*/ 566 w 666"/>
                <a:gd name="T33" fmla="*/ 190 h 455"/>
                <a:gd name="T34" fmla="*/ 605 w 666"/>
                <a:gd name="T35" fmla="*/ 248 h 455"/>
                <a:gd name="T36" fmla="*/ 635 w 666"/>
                <a:gd name="T37" fmla="*/ 313 h 455"/>
                <a:gd name="T38" fmla="*/ 655 w 666"/>
                <a:gd name="T39" fmla="*/ 382 h 455"/>
                <a:gd name="T40" fmla="*/ 666 w 666"/>
                <a:gd name="T41" fmla="*/ 455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66" h="455">
                  <a:moveTo>
                    <a:pt x="0" y="37"/>
                  </a:moveTo>
                  <a:lnTo>
                    <a:pt x="17" y="29"/>
                  </a:lnTo>
                  <a:lnTo>
                    <a:pt x="36" y="23"/>
                  </a:lnTo>
                  <a:lnTo>
                    <a:pt x="56" y="17"/>
                  </a:lnTo>
                  <a:lnTo>
                    <a:pt x="75" y="13"/>
                  </a:lnTo>
                  <a:lnTo>
                    <a:pt x="94" y="8"/>
                  </a:lnTo>
                  <a:lnTo>
                    <a:pt x="115" y="6"/>
                  </a:lnTo>
                  <a:lnTo>
                    <a:pt x="134" y="2"/>
                  </a:lnTo>
                  <a:lnTo>
                    <a:pt x="155" y="2"/>
                  </a:lnTo>
                  <a:lnTo>
                    <a:pt x="175" y="0"/>
                  </a:lnTo>
                  <a:lnTo>
                    <a:pt x="196" y="0"/>
                  </a:lnTo>
                  <a:lnTo>
                    <a:pt x="271" y="8"/>
                  </a:lnTo>
                  <a:lnTo>
                    <a:pt x="340" y="27"/>
                  </a:lnTo>
                  <a:lnTo>
                    <a:pt x="405" y="54"/>
                  </a:lnTo>
                  <a:lnTo>
                    <a:pt x="465" y="92"/>
                  </a:lnTo>
                  <a:lnTo>
                    <a:pt x="518" y="136"/>
                  </a:lnTo>
                  <a:lnTo>
                    <a:pt x="566" y="190"/>
                  </a:lnTo>
                  <a:lnTo>
                    <a:pt x="605" y="248"/>
                  </a:lnTo>
                  <a:lnTo>
                    <a:pt x="635" y="313"/>
                  </a:lnTo>
                  <a:lnTo>
                    <a:pt x="655" y="382"/>
                  </a:lnTo>
                  <a:lnTo>
                    <a:pt x="666" y="455"/>
                  </a:lnTo>
                </a:path>
              </a:pathLst>
            </a:custGeom>
            <a:noFill/>
            <a:ln w="12700">
              <a:solidFill>
                <a:srgbClr val="363636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1" name="Rectangle 23"/>
            <p:cNvSpPr>
              <a:spLocks noChangeArrowheads="1"/>
            </p:cNvSpPr>
            <p:nvPr/>
          </p:nvSpPr>
          <p:spPr bwMode="auto">
            <a:xfrm>
              <a:off x="2404" y="2471"/>
              <a:ext cx="2216" cy="121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2" name="Freeform 24"/>
            <p:cNvSpPr>
              <a:spLocks/>
            </p:cNvSpPr>
            <p:nvPr/>
          </p:nvSpPr>
          <p:spPr bwMode="auto">
            <a:xfrm>
              <a:off x="2404" y="2317"/>
              <a:ext cx="2216" cy="154"/>
            </a:xfrm>
            <a:custGeom>
              <a:avLst/>
              <a:gdLst>
                <a:gd name="T0" fmla="*/ 0 w 2216"/>
                <a:gd name="T1" fmla="*/ 152 h 154"/>
                <a:gd name="T2" fmla="*/ 2216 w 2216"/>
                <a:gd name="T3" fmla="*/ 154 h 154"/>
                <a:gd name="T4" fmla="*/ 2216 w 2216"/>
                <a:gd name="T5" fmla="*/ 0 h 154"/>
                <a:gd name="T6" fmla="*/ 0 w 2216"/>
                <a:gd name="T7" fmla="*/ 0 h 154"/>
                <a:gd name="T8" fmla="*/ 0 w 2216"/>
                <a:gd name="T9" fmla="*/ 154 h 154"/>
                <a:gd name="T10" fmla="*/ 0 w 2216"/>
                <a:gd name="T11" fmla="*/ 152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6" h="154">
                  <a:moveTo>
                    <a:pt x="0" y="152"/>
                  </a:moveTo>
                  <a:lnTo>
                    <a:pt x="2216" y="154"/>
                  </a:lnTo>
                  <a:lnTo>
                    <a:pt x="2216" y="0"/>
                  </a:lnTo>
                  <a:lnTo>
                    <a:pt x="0" y="0"/>
                  </a:lnTo>
                  <a:lnTo>
                    <a:pt x="0" y="154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3" name="Freeform 25"/>
            <p:cNvSpPr>
              <a:spLocks/>
            </p:cNvSpPr>
            <p:nvPr/>
          </p:nvSpPr>
          <p:spPr bwMode="auto">
            <a:xfrm>
              <a:off x="2404" y="2317"/>
              <a:ext cx="2216" cy="154"/>
            </a:xfrm>
            <a:custGeom>
              <a:avLst/>
              <a:gdLst>
                <a:gd name="T0" fmla="*/ 0 w 2216"/>
                <a:gd name="T1" fmla="*/ 152 h 154"/>
                <a:gd name="T2" fmla="*/ 2216 w 2216"/>
                <a:gd name="T3" fmla="*/ 154 h 154"/>
                <a:gd name="T4" fmla="*/ 2216 w 2216"/>
                <a:gd name="T5" fmla="*/ 0 h 154"/>
                <a:gd name="T6" fmla="*/ 0 w 2216"/>
                <a:gd name="T7" fmla="*/ 0 h 154"/>
                <a:gd name="T8" fmla="*/ 0 w 2216"/>
                <a:gd name="T9" fmla="*/ 154 h 1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6" h="154">
                  <a:moveTo>
                    <a:pt x="0" y="152"/>
                  </a:moveTo>
                  <a:lnTo>
                    <a:pt x="2216" y="154"/>
                  </a:lnTo>
                  <a:lnTo>
                    <a:pt x="2216" y="0"/>
                  </a:lnTo>
                  <a:lnTo>
                    <a:pt x="0" y="0"/>
                  </a:lnTo>
                  <a:lnTo>
                    <a:pt x="0" y="154"/>
                  </a:lnTo>
                </a:path>
              </a:pathLst>
            </a:custGeom>
            <a:no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4" name="Line 26"/>
            <p:cNvSpPr>
              <a:spLocks noChangeShapeType="1"/>
            </p:cNvSpPr>
            <p:nvPr/>
          </p:nvSpPr>
          <p:spPr bwMode="auto">
            <a:xfrm flipH="1">
              <a:off x="2408" y="2202"/>
              <a:ext cx="1699" cy="1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5" name="Freeform 27"/>
            <p:cNvSpPr>
              <a:spLocks/>
            </p:cNvSpPr>
            <p:nvPr/>
          </p:nvSpPr>
          <p:spPr bwMode="auto">
            <a:xfrm>
              <a:off x="2404" y="2316"/>
              <a:ext cx="2216" cy="1"/>
            </a:xfrm>
            <a:custGeom>
              <a:avLst/>
              <a:gdLst>
                <a:gd name="T0" fmla="*/ 0 w 2216"/>
                <a:gd name="T1" fmla="*/ 2216 w 2216"/>
                <a:gd name="T2" fmla="*/ 0 w 22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2216">
                  <a:moveTo>
                    <a:pt x="0" y="0"/>
                  </a:moveTo>
                  <a:lnTo>
                    <a:pt x="221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6" name="Line 28"/>
            <p:cNvSpPr>
              <a:spLocks noChangeShapeType="1"/>
            </p:cNvSpPr>
            <p:nvPr/>
          </p:nvSpPr>
          <p:spPr bwMode="auto">
            <a:xfrm>
              <a:off x="2404" y="2316"/>
              <a:ext cx="2216" cy="1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7" name="Freeform 29"/>
            <p:cNvSpPr>
              <a:spLocks/>
            </p:cNvSpPr>
            <p:nvPr/>
          </p:nvSpPr>
          <p:spPr bwMode="auto">
            <a:xfrm>
              <a:off x="2404" y="2479"/>
              <a:ext cx="2216" cy="2"/>
            </a:xfrm>
            <a:custGeom>
              <a:avLst/>
              <a:gdLst>
                <a:gd name="T0" fmla="*/ 0 w 2216"/>
                <a:gd name="T1" fmla="*/ 0 h 2"/>
                <a:gd name="T2" fmla="*/ 2216 w 2216"/>
                <a:gd name="T3" fmla="*/ 2 h 2"/>
                <a:gd name="T4" fmla="*/ 0 w 2216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216" h="2">
                  <a:moveTo>
                    <a:pt x="0" y="0"/>
                  </a:moveTo>
                  <a:lnTo>
                    <a:pt x="2216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8" name="Line 30"/>
            <p:cNvSpPr>
              <a:spLocks noChangeShapeType="1"/>
            </p:cNvSpPr>
            <p:nvPr/>
          </p:nvSpPr>
          <p:spPr bwMode="auto">
            <a:xfrm>
              <a:off x="2404" y="2479"/>
              <a:ext cx="2216" cy="2"/>
            </a:xfrm>
            <a:prstGeom prst="line">
              <a:avLst/>
            </a:prstGeom>
            <a:noFill/>
            <a:ln w="12700">
              <a:solidFill>
                <a:srgbClr val="FFFF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199" name="Freeform 31"/>
            <p:cNvSpPr>
              <a:spLocks/>
            </p:cNvSpPr>
            <p:nvPr/>
          </p:nvSpPr>
          <p:spPr bwMode="auto">
            <a:xfrm>
              <a:off x="2402" y="1173"/>
              <a:ext cx="2218" cy="1419"/>
            </a:xfrm>
            <a:custGeom>
              <a:avLst/>
              <a:gdLst>
                <a:gd name="T0" fmla="*/ 0 w 2218"/>
                <a:gd name="T1" fmla="*/ 0 h 1419"/>
                <a:gd name="T2" fmla="*/ 2 w 2218"/>
                <a:gd name="T3" fmla="*/ 1419 h 1419"/>
                <a:gd name="T4" fmla="*/ 2218 w 2218"/>
                <a:gd name="T5" fmla="*/ 1419 h 1419"/>
                <a:gd name="T6" fmla="*/ 2218 w 2218"/>
                <a:gd name="T7" fmla="*/ 1029 h 1419"/>
                <a:gd name="T8" fmla="*/ 1705 w 2218"/>
                <a:gd name="T9" fmla="*/ 1029 h 1419"/>
                <a:gd name="T10" fmla="*/ 1532 w 2218"/>
                <a:gd name="T11" fmla="*/ 463 h 1419"/>
                <a:gd name="T12" fmla="*/ 614 w 2218"/>
                <a:gd name="T13" fmla="*/ 373 h 1419"/>
                <a:gd name="T14" fmla="*/ 566 w 2218"/>
                <a:gd name="T15" fmla="*/ 102 h 1419"/>
                <a:gd name="T16" fmla="*/ 2 w 2218"/>
                <a:gd name="T17" fmla="*/ 0 h 1419"/>
                <a:gd name="T18" fmla="*/ 2 w 2218"/>
                <a:gd name="T19" fmla="*/ 0 h 14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218" h="1419">
                  <a:moveTo>
                    <a:pt x="0" y="0"/>
                  </a:moveTo>
                  <a:lnTo>
                    <a:pt x="2" y="1419"/>
                  </a:lnTo>
                  <a:lnTo>
                    <a:pt x="2218" y="1419"/>
                  </a:lnTo>
                  <a:lnTo>
                    <a:pt x="2218" y="1029"/>
                  </a:lnTo>
                  <a:lnTo>
                    <a:pt x="1705" y="1029"/>
                  </a:lnTo>
                  <a:lnTo>
                    <a:pt x="1532" y="463"/>
                  </a:lnTo>
                  <a:lnTo>
                    <a:pt x="614" y="373"/>
                  </a:lnTo>
                  <a:lnTo>
                    <a:pt x="566" y="102"/>
                  </a:lnTo>
                  <a:lnTo>
                    <a:pt x="2" y="0"/>
                  </a:lnTo>
                  <a:lnTo>
                    <a:pt x="2" y="0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0" name="Freeform 32"/>
            <p:cNvSpPr>
              <a:spLocks/>
            </p:cNvSpPr>
            <p:nvPr/>
          </p:nvSpPr>
          <p:spPr bwMode="auto">
            <a:xfrm>
              <a:off x="2408" y="2202"/>
              <a:ext cx="2212" cy="127"/>
            </a:xfrm>
            <a:custGeom>
              <a:avLst/>
              <a:gdLst>
                <a:gd name="T0" fmla="*/ 0 w 2212"/>
                <a:gd name="T1" fmla="*/ 125 h 127"/>
                <a:gd name="T2" fmla="*/ 2212 w 2212"/>
                <a:gd name="T3" fmla="*/ 127 h 127"/>
                <a:gd name="T4" fmla="*/ 2212 w 2212"/>
                <a:gd name="T5" fmla="*/ 0 h 127"/>
                <a:gd name="T6" fmla="*/ 0 w 2212"/>
                <a:gd name="T7" fmla="*/ 0 h 127"/>
                <a:gd name="T8" fmla="*/ 0 w 2212"/>
                <a:gd name="T9" fmla="*/ 127 h 127"/>
                <a:gd name="T10" fmla="*/ 0 w 2212"/>
                <a:gd name="T11" fmla="*/ 125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12" h="127">
                  <a:moveTo>
                    <a:pt x="0" y="125"/>
                  </a:moveTo>
                  <a:lnTo>
                    <a:pt x="2212" y="127"/>
                  </a:lnTo>
                  <a:lnTo>
                    <a:pt x="2212" y="0"/>
                  </a:lnTo>
                  <a:lnTo>
                    <a:pt x="0" y="0"/>
                  </a:lnTo>
                  <a:lnTo>
                    <a:pt x="0" y="127"/>
                  </a:lnTo>
                  <a:lnTo>
                    <a:pt x="0" y="125"/>
                  </a:lnTo>
                  <a:close/>
                </a:path>
              </a:pathLst>
            </a:cu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1" name="Freeform 33"/>
            <p:cNvSpPr>
              <a:spLocks/>
            </p:cNvSpPr>
            <p:nvPr/>
          </p:nvSpPr>
          <p:spPr bwMode="auto">
            <a:xfrm>
              <a:off x="2408" y="2202"/>
              <a:ext cx="2212" cy="127"/>
            </a:xfrm>
            <a:custGeom>
              <a:avLst/>
              <a:gdLst>
                <a:gd name="T0" fmla="*/ 0 w 2212"/>
                <a:gd name="T1" fmla="*/ 125 h 127"/>
                <a:gd name="T2" fmla="*/ 2212 w 2212"/>
                <a:gd name="T3" fmla="*/ 127 h 127"/>
                <a:gd name="T4" fmla="*/ 2212 w 2212"/>
                <a:gd name="T5" fmla="*/ 0 h 127"/>
                <a:gd name="T6" fmla="*/ 0 w 2212"/>
                <a:gd name="T7" fmla="*/ 0 h 127"/>
                <a:gd name="T8" fmla="*/ 0 w 2212"/>
                <a:gd name="T9" fmla="*/ 127 h 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12" h="127">
                  <a:moveTo>
                    <a:pt x="0" y="125"/>
                  </a:moveTo>
                  <a:lnTo>
                    <a:pt x="2212" y="127"/>
                  </a:lnTo>
                  <a:lnTo>
                    <a:pt x="2212" y="0"/>
                  </a:lnTo>
                  <a:lnTo>
                    <a:pt x="0" y="0"/>
                  </a:lnTo>
                  <a:lnTo>
                    <a:pt x="0" y="127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2" name="Freeform 34"/>
            <p:cNvSpPr>
              <a:spLocks/>
            </p:cNvSpPr>
            <p:nvPr/>
          </p:nvSpPr>
          <p:spPr bwMode="auto">
            <a:xfrm>
              <a:off x="2895" y="2221"/>
              <a:ext cx="1233" cy="71"/>
            </a:xfrm>
            <a:custGeom>
              <a:avLst/>
              <a:gdLst>
                <a:gd name="T0" fmla="*/ 0 w 1233"/>
                <a:gd name="T1" fmla="*/ 70 h 71"/>
                <a:gd name="T2" fmla="*/ 1233 w 1233"/>
                <a:gd name="T3" fmla="*/ 71 h 71"/>
                <a:gd name="T4" fmla="*/ 1233 w 1233"/>
                <a:gd name="T5" fmla="*/ 0 h 71"/>
                <a:gd name="T6" fmla="*/ 0 w 1233"/>
                <a:gd name="T7" fmla="*/ 0 h 71"/>
                <a:gd name="T8" fmla="*/ 0 w 1233"/>
                <a:gd name="T9" fmla="*/ 71 h 71"/>
                <a:gd name="T10" fmla="*/ 0 w 1233"/>
                <a:gd name="T11" fmla="*/ 70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3" h="71">
                  <a:moveTo>
                    <a:pt x="0" y="70"/>
                  </a:moveTo>
                  <a:lnTo>
                    <a:pt x="1233" y="71"/>
                  </a:lnTo>
                  <a:lnTo>
                    <a:pt x="1233" y="0"/>
                  </a:lnTo>
                  <a:lnTo>
                    <a:pt x="0" y="0"/>
                  </a:lnTo>
                  <a:lnTo>
                    <a:pt x="0" y="71"/>
                  </a:lnTo>
                  <a:lnTo>
                    <a:pt x="0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3" name="Freeform 35"/>
            <p:cNvSpPr>
              <a:spLocks/>
            </p:cNvSpPr>
            <p:nvPr/>
          </p:nvSpPr>
          <p:spPr bwMode="auto">
            <a:xfrm>
              <a:off x="2895" y="2221"/>
              <a:ext cx="1233" cy="71"/>
            </a:xfrm>
            <a:custGeom>
              <a:avLst/>
              <a:gdLst>
                <a:gd name="T0" fmla="*/ 0 w 1233"/>
                <a:gd name="T1" fmla="*/ 70 h 71"/>
                <a:gd name="T2" fmla="*/ 1233 w 1233"/>
                <a:gd name="T3" fmla="*/ 71 h 71"/>
                <a:gd name="T4" fmla="*/ 1233 w 1233"/>
                <a:gd name="T5" fmla="*/ 0 h 71"/>
                <a:gd name="T6" fmla="*/ 0 w 1233"/>
                <a:gd name="T7" fmla="*/ 0 h 71"/>
                <a:gd name="T8" fmla="*/ 0 w 1233"/>
                <a:gd name="T9" fmla="*/ 71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33" h="71">
                  <a:moveTo>
                    <a:pt x="0" y="70"/>
                  </a:moveTo>
                  <a:lnTo>
                    <a:pt x="1233" y="71"/>
                  </a:lnTo>
                  <a:lnTo>
                    <a:pt x="1233" y="0"/>
                  </a:lnTo>
                  <a:lnTo>
                    <a:pt x="0" y="0"/>
                  </a:lnTo>
                  <a:lnTo>
                    <a:pt x="0" y="7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4" name="Freeform 36"/>
            <p:cNvSpPr>
              <a:spLocks/>
            </p:cNvSpPr>
            <p:nvPr/>
          </p:nvSpPr>
          <p:spPr bwMode="auto">
            <a:xfrm>
              <a:off x="2552" y="1740"/>
              <a:ext cx="731" cy="167"/>
            </a:xfrm>
            <a:custGeom>
              <a:avLst/>
              <a:gdLst>
                <a:gd name="T0" fmla="*/ 729 w 731"/>
                <a:gd name="T1" fmla="*/ 0 h 167"/>
                <a:gd name="T2" fmla="*/ 0 w 731"/>
                <a:gd name="T3" fmla="*/ 1 h 167"/>
                <a:gd name="T4" fmla="*/ 0 w 731"/>
                <a:gd name="T5" fmla="*/ 86 h 167"/>
                <a:gd name="T6" fmla="*/ 80 w 731"/>
                <a:gd name="T7" fmla="*/ 86 h 167"/>
                <a:gd name="T8" fmla="*/ 80 w 731"/>
                <a:gd name="T9" fmla="*/ 167 h 167"/>
                <a:gd name="T10" fmla="*/ 643 w 731"/>
                <a:gd name="T11" fmla="*/ 167 h 167"/>
                <a:gd name="T12" fmla="*/ 643 w 731"/>
                <a:gd name="T13" fmla="*/ 86 h 167"/>
                <a:gd name="T14" fmla="*/ 731 w 731"/>
                <a:gd name="T15" fmla="*/ 86 h 167"/>
                <a:gd name="T16" fmla="*/ 731 w 731"/>
                <a:gd name="T17" fmla="*/ 1 h 167"/>
                <a:gd name="T18" fmla="*/ 731 w 731"/>
                <a:gd name="T19" fmla="*/ 1 h 167"/>
                <a:gd name="T20" fmla="*/ 729 w 731"/>
                <a:gd name="T21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31" h="167">
                  <a:moveTo>
                    <a:pt x="729" y="0"/>
                  </a:moveTo>
                  <a:lnTo>
                    <a:pt x="0" y="1"/>
                  </a:lnTo>
                  <a:lnTo>
                    <a:pt x="0" y="86"/>
                  </a:lnTo>
                  <a:lnTo>
                    <a:pt x="80" y="86"/>
                  </a:lnTo>
                  <a:lnTo>
                    <a:pt x="80" y="167"/>
                  </a:lnTo>
                  <a:lnTo>
                    <a:pt x="643" y="167"/>
                  </a:lnTo>
                  <a:lnTo>
                    <a:pt x="643" y="86"/>
                  </a:lnTo>
                  <a:lnTo>
                    <a:pt x="731" y="86"/>
                  </a:lnTo>
                  <a:lnTo>
                    <a:pt x="731" y="1"/>
                  </a:lnTo>
                  <a:lnTo>
                    <a:pt x="731" y="1"/>
                  </a:lnTo>
                  <a:lnTo>
                    <a:pt x="72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5" name="Freeform 37"/>
            <p:cNvSpPr>
              <a:spLocks/>
            </p:cNvSpPr>
            <p:nvPr/>
          </p:nvSpPr>
          <p:spPr bwMode="auto">
            <a:xfrm>
              <a:off x="2552" y="1740"/>
              <a:ext cx="731" cy="167"/>
            </a:xfrm>
            <a:custGeom>
              <a:avLst/>
              <a:gdLst>
                <a:gd name="T0" fmla="*/ 729 w 731"/>
                <a:gd name="T1" fmla="*/ 0 h 167"/>
                <a:gd name="T2" fmla="*/ 0 w 731"/>
                <a:gd name="T3" fmla="*/ 1 h 167"/>
                <a:gd name="T4" fmla="*/ 0 w 731"/>
                <a:gd name="T5" fmla="*/ 86 h 167"/>
                <a:gd name="T6" fmla="*/ 80 w 731"/>
                <a:gd name="T7" fmla="*/ 86 h 167"/>
                <a:gd name="T8" fmla="*/ 80 w 731"/>
                <a:gd name="T9" fmla="*/ 167 h 167"/>
                <a:gd name="T10" fmla="*/ 643 w 731"/>
                <a:gd name="T11" fmla="*/ 167 h 167"/>
                <a:gd name="T12" fmla="*/ 643 w 731"/>
                <a:gd name="T13" fmla="*/ 86 h 167"/>
                <a:gd name="T14" fmla="*/ 731 w 731"/>
                <a:gd name="T15" fmla="*/ 86 h 167"/>
                <a:gd name="T16" fmla="*/ 731 w 731"/>
                <a:gd name="T17" fmla="*/ 1 h 167"/>
                <a:gd name="T18" fmla="*/ 731 w 731"/>
                <a:gd name="T19" fmla="*/ 1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31" h="167">
                  <a:moveTo>
                    <a:pt x="729" y="0"/>
                  </a:moveTo>
                  <a:lnTo>
                    <a:pt x="0" y="1"/>
                  </a:lnTo>
                  <a:lnTo>
                    <a:pt x="0" y="86"/>
                  </a:lnTo>
                  <a:lnTo>
                    <a:pt x="80" y="86"/>
                  </a:lnTo>
                  <a:lnTo>
                    <a:pt x="80" y="167"/>
                  </a:lnTo>
                  <a:lnTo>
                    <a:pt x="643" y="167"/>
                  </a:lnTo>
                  <a:lnTo>
                    <a:pt x="643" y="86"/>
                  </a:lnTo>
                  <a:lnTo>
                    <a:pt x="731" y="86"/>
                  </a:lnTo>
                  <a:lnTo>
                    <a:pt x="731" y="1"/>
                  </a:lnTo>
                  <a:lnTo>
                    <a:pt x="731" y="1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06" name="Rectangle 38"/>
            <p:cNvSpPr>
              <a:spLocks noChangeArrowheads="1"/>
            </p:cNvSpPr>
            <p:nvPr/>
          </p:nvSpPr>
          <p:spPr bwMode="auto">
            <a:xfrm>
              <a:off x="2999" y="1271"/>
              <a:ext cx="46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First working set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07" name="Rectangle 39"/>
            <p:cNvSpPr>
              <a:spLocks noChangeArrowheads="1"/>
            </p:cNvSpPr>
            <p:nvPr/>
          </p:nvSpPr>
          <p:spPr bwMode="auto">
            <a:xfrm>
              <a:off x="2559" y="1745"/>
              <a:ext cx="673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Capacity-generated traf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08" name="Rectangle 40"/>
            <p:cNvSpPr>
              <a:spLocks noChangeArrowheads="1"/>
            </p:cNvSpPr>
            <p:nvPr/>
          </p:nvSpPr>
          <p:spPr bwMode="auto">
            <a:xfrm>
              <a:off x="3226" y="1745"/>
              <a:ext cx="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09" name="Rectangle 41"/>
            <p:cNvSpPr>
              <a:spLocks noChangeArrowheads="1"/>
            </p:cNvSpPr>
            <p:nvPr/>
          </p:nvSpPr>
          <p:spPr bwMode="auto">
            <a:xfrm>
              <a:off x="2652" y="1818"/>
              <a:ext cx="546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(including conflicts)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10" name="Rectangle 42"/>
            <p:cNvSpPr>
              <a:spLocks noChangeArrowheads="1"/>
            </p:cNvSpPr>
            <p:nvPr/>
          </p:nvSpPr>
          <p:spPr bwMode="auto">
            <a:xfrm>
              <a:off x="4059" y="1931"/>
              <a:ext cx="56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Second working set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11" name="Rectangle 43"/>
            <p:cNvSpPr>
              <a:spLocks noChangeArrowheads="1"/>
            </p:cNvSpPr>
            <p:nvPr/>
          </p:nvSpPr>
          <p:spPr bwMode="auto">
            <a:xfrm rot="16200000">
              <a:off x="2208" y="1273"/>
              <a:ext cx="279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>
                  <a:solidFill>
                    <a:srgbClr val="000000"/>
                  </a:solidFill>
                  <a:latin typeface="Arial" pitchFamily="34" charset="0"/>
                </a:rPr>
                <a:t>Data traf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12" name="Rectangle 44"/>
            <p:cNvSpPr>
              <a:spLocks noChangeArrowheads="1"/>
            </p:cNvSpPr>
            <p:nvPr/>
          </p:nvSpPr>
          <p:spPr bwMode="auto">
            <a:xfrm rot="16200000">
              <a:off x="2311" y="1100"/>
              <a:ext cx="73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13" name="Rectangle 45"/>
            <p:cNvSpPr>
              <a:spLocks noChangeArrowheads="1"/>
            </p:cNvSpPr>
            <p:nvPr/>
          </p:nvSpPr>
          <p:spPr bwMode="auto">
            <a:xfrm>
              <a:off x="2911" y="2219"/>
              <a:ext cx="1242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Other capacity-independent communication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14" name="Freeform 46"/>
            <p:cNvSpPr>
              <a:spLocks/>
            </p:cNvSpPr>
            <p:nvPr/>
          </p:nvSpPr>
          <p:spPr bwMode="auto">
            <a:xfrm>
              <a:off x="3085" y="2502"/>
              <a:ext cx="853" cy="75"/>
            </a:xfrm>
            <a:custGeom>
              <a:avLst/>
              <a:gdLst>
                <a:gd name="T0" fmla="*/ 0 w 853"/>
                <a:gd name="T1" fmla="*/ 73 h 75"/>
                <a:gd name="T2" fmla="*/ 853 w 853"/>
                <a:gd name="T3" fmla="*/ 75 h 75"/>
                <a:gd name="T4" fmla="*/ 853 w 853"/>
                <a:gd name="T5" fmla="*/ 0 h 75"/>
                <a:gd name="T6" fmla="*/ 0 w 853"/>
                <a:gd name="T7" fmla="*/ 0 h 75"/>
                <a:gd name="T8" fmla="*/ 0 w 853"/>
                <a:gd name="T9" fmla="*/ 75 h 75"/>
                <a:gd name="T10" fmla="*/ 0 w 853"/>
                <a:gd name="T11" fmla="*/ 73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53" h="75">
                  <a:moveTo>
                    <a:pt x="0" y="73"/>
                  </a:moveTo>
                  <a:lnTo>
                    <a:pt x="853" y="75"/>
                  </a:lnTo>
                  <a:lnTo>
                    <a:pt x="853" y="0"/>
                  </a:lnTo>
                  <a:lnTo>
                    <a:pt x="0" y="0"/>
                  </a:lnTo>
                  <a:lnTo>
                    <a:pt x="0" y="75"/>
                  </a:lnTo>
                  <a:lnTo>
                    <a:pt x="0" y="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15" name="Freeform 47"/>
            <p:cNvSpPr>
              <a:spLocks/>
            </p:cNvSpPr>
            <p:nvPr/>
          </p:nvSpPr>
          <p:spPr bwMode="auto">
            <a:xfrm>
              <a:off x="3085" y="2502"/>
              <a:ext cx="853" cy="75"/>
            </a:xfrm>
            <a:custGeom>
              <a:avLst/>
              <a:gdLst>
                <a:gd name="T0" fmla="*/ 0 w 853"/>
                <a:gd name="T1" fmla="*/ 73 h 75"/>
                <a:gd name="T2" fmla="*/ 853 w 853"/>
                <a:gd name="T3" fmla="*/ 75 h 75"/>
                <a:gd name="T4" fmla="*/ 853 w 853"/>
                <a:gd name="T5" fmla="*/ 0 h 75"/>
                <a:gd name="T6" fmla="*/ 0 w 853"/>
                <a:gd name="T7" fmla="*/ 0 h 75"/>
                <a:gd name="T8" fmla="*/ 0 w 853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3" h="75">
                  <a:moveTo>
                    <a:pt x="0" y="73"/>
                  </a:moveTo>
                  <a:lnTo>
                    <a:pt x="853" y="75"/>
                  </a:lnTo>
                  <a:lnTo>
                    <a:pt x="853" y="0"/>
                  </a:lnTo>
                  <a:lnTo>
                    <a:pt x="0" y="0"/>
                  </a:lnTo>
                  <a:lnTo>
                    <a:pt x="0" y="75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16" name="Rectangle 48"/>
            <p:cNvSpPr>
              <a:spLocks noChangeArrowheads="1"/>
            </p:cNvSpPr>
            <p:nvPr/>
          </p:nvSpPr>
          <p:spPr bwMode="auto">
            <a:xfrm>
              <a:off x="3105" y="2499"/>
              <a:ext cx="77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Cold-start (compulsory) traf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17" name="Rectangle 49"/>
            <p:cNvSpPr>
              <a:spLocks noChangeArrowheads="1"/>
            </p:cNvSpPr>
            <p:nvPr/>
          </p:nvSpPr>
          <p:spPr bwMode="auto">
            <a:xfrm>
              <a:off x="3878" y="2499"/>
              <a:ext cx="64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fic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18" name="Rectangle 50"/>
            <p:cNvSpPr>
              <a:spLocks noChangeArrowheads="1"/>
            </p:cNvSpPr>
            <p:nvPr/>
          </p:nvSpPr>
          <p:spPr bwMode="auto">
            <a:xfrm>
              <a:off x="3706" y="2602"/>
              <a:ext cx="105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900">
                  <a:solidFill>
                    <a:srgbClr val="000000"/>
                  </a:solidFill>
                  <a:latin typeface="Arial" pitchFamily="34" charset="0"/>
                </a:rPr>
                <a:t>Replication capacity (cache size)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19" name="Line 51"/>
            <p:cNvSpPr>
              <a:spLocks noChangeShapeType="1"/>
            </p:cNvSpPr>
            <p:nvPr/>
          </p:nvSpPr>
          <p:spPr bwMode="auto">
            <a:xfrm>
              <a:off x="2408" y="2327"/>
              <a:ext cx="34" cy="161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0" name="Line 52"/>
            <p:cNvSpPr>
              <a:spLocks noChangeShapeType="1"/>
            </p:cNvSpPr>
            <p:nvPr/>
          </p:nvSpPr>
          <p:spPr bwMode="auto">
            <a:xfrm>
              <a:off x="244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1" name="Line 53"/>
            <p:cNvSpPr>
              <a:spLocks noChangeShapeType="1"/>
            </p:cNvSpPr>
            <p:nvPr/>
          </p:nvSpPr>
          <p:spPr bwMode="auto">
            <a:xfrm>
              <a:off x="248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2" name="Line 54"/>
            <p:cNvSpPr>
              <a:spLocks noChangeShapeType="1"/>
            </p:cNvSpPr>
            <p:nvPr/>
          </p:nvSpPr>
          <p:spPr bwMode="auto">
            <a:xfrm>
              <a:off x="2523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3" name="Line 55"/>
            <p:cNvSpPr>
              <a:spLocks noChangeShapeType="1"/>
            </p:cNvSpPr>
            <p:nvPr/>
          </p:nvSpPr>
          <p:spPr bwMode="auto">
            <a:xfrm>
              <a:off x="256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4" name="Line 56"/>
            <p:cNvSpPr>
              <a:spLocks noChangeShapeType="1"/>
            </p:cNvSpPr>
            <p:nvPr/>
          </p:nvSpPr>
          <p:spPr bwMode="auto">
            <a:xfrm>
              <a:off x="2602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5" name="Line 57"/>
            <p:cNvSpPr>
              <a:spLocks noChangeShapeType="1"/>
            </p:cNvSpPr>
            <p:nvPr/>
          </p:nvSpPr>
          <p:spPr bwMode="auto">
            <a:xfrm>
              <a:off x="2640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6" name="Line 58"/>
            <p:cNvSpPr>
              <a:spLocks noChangeShapeType="1"/>
            </p:cNvSpPr>
            <p:nvPr/>
          </p:nvSpPr>
          <p:spPr bwMode="auto">
            <a:xfrm>
              <a:off x="267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7" name="Line 59"/>
            <p:cNvSpPr>
              <a:spLocks noChangeShapeType="1"/>
            </p:cNvSpPr>
            <p:nvPr/>
          </p:nvSpPr>
          <p:spPr bwMode="auto">
            <a:xfrm>
              <a:off x="271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8" name="Line 60"/>
            <p:cNvSpPr>
              <a:spLocks noChangeShapeType="1"/>
            </p:cNvSpPr>
            <p:nvPr/>
          </p:nvSpPr>
          <p:spPr bwMode="auto">
            <a:xfrm>
              <a:off x="275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29" name="Line 61"/>
            <p:cNvSpPr>
              <a:spLocks noChangeShapeType="1"/>
            </p:cNvSpPr>
            <p:nvPr/>
          </p:nvSpPr>
          <p:spPr bwMode="auto">
            <a:xfrm>
              <a:off x="2794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0" name="Line 62"/>
            <p:cNvSpPr>
              <a:spLocks noChangeShapeType="1"/>
            </p:cNvSpPr>
            <p:nvPr/>
          </p:nvSpPr>
          <p:spPr bwMode="auto">
            <a:xfrm>
              <a:off x="283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1" name="Line 63"/>
            <p:cNvSpPr>
              <a:spLocks noChangeShapeType="1"/>
            </p:cNvSpPr>
            <p:nvPr/>
          </p:nvSpPr>
          <p:spPr bwMode="auto">
            <a:xfrm>
              <a:off x="287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2" name="Line 64"/>
            <p:cNvSpPr>
              <a:spLocks noChangeShapeType="1"/>
            </p:cNvSpPr>
            <p:nvPr/>
          </p:nvSpPr>
          <p:spPr bwMode="auto">
            <a:xfrm>
              <a:off x="2911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3" name="Line 65"/>
            <p:cNvSpPr>
              <a:spLocks noChangeShapeType="1"/>
            </p:cNvSpPr>
            <p:nvPr/>
          </p:nvSpPr>
          <p:spPr bwMode="auto">
            <a:xfrm>
              <a:off x="2949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4" name="Line 66"/>
            <p:cNvSpPr>
              <a:spLocks noChangeShapeType="1"/>
            </p:cNvSpPr>
            <p:nvPr/>
          </p:nvSpPr>
          <p:spPr bwMode="auto">
            <a:xfrm>
              <a:off x="2988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5" name="Line 67"/>
            <p:cNvSpPr>
              <a:spLocks noChangeShapeType="1"/>
            </p:cNvSpPr>
            <p:nvPr/>
          </p:nvSpPr>
          <p:spPr bwMode="auto">
            <a:xfrm>
              <a:off x="3026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6" name="Line 68"/>
            <p:cNvSpPr>
              <a:spLocks noChangeShapeType="1"/>
            </p:cNvSpPr>
            <p:nvPr/>
          </p:nvSpPr>
          <p:spPr bwMode="auto">
            <a:xfrm>
              <a:off x="306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7" name="Line 69"/>
            <p:cNvSpPr>
              <a:spLocks noChangeShapeType="1"/>
            </p:cNvSpPr>
            <p:nvPr/>
          </p:nvSpPr>
          <p:spPr bwMode="auto">
            <a:xfrm>
              <a:off x="3105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8" name="Line 70"/>
            <p:cNvSpPr>
              <a:spLocks noChangeShapeType="1"/>
            </p:cNvSpPr>
            <p:nvPr/>
          </p:nvSpPr>
          <p:spPr bwMode="auto">
            <a:xfrm>
              <a:off x="314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39" name="Line 71"/>
            <p:cNvSpPr>
              <a:spLocks noChangeShapeType="1"/>
            </p:cNvSpPr>
            <p:nvPr/>
          </p:nvSpPr>
          <p:spPr bwMode="auto">
            <a:xfrm>
              <a:off x="318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0" name="Line 72"/>
            <p:cNvSpPr>
              <a:spLocks noChangeShapeType="1"/>
            </p:cNvSpPr>
            <p:nvPr/>
          </p:nvSpPr>
          <p:spPr bwMode="auto">
            <a:xfrm>
              <a:off x="322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1" name="Line 73"/>
            <p:cNvSpPr>
              <a:spLocks noChangeShapeType="1"/>
            </p:cNvSpPr>
            <p:nvPr/>
          </p:nvSpPr>
          <p:spPr bwMode="auto">
            <a:xfrm>
              <a:off x="325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2" name="Line 74"/>
            <p:cNvSpPr>
              <a:spLocks noChangeShapeType="1"/>
            </p:cNvSpPr>
            <p:nvPr/>
          </p:nvSpPr>
          <p:spPr bwMode="auto">
            <a:xfrm>
              <a:off x="329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3" name="Line 75"/>
            <p:cNvSpPr>
              <a:spLocks noChangeShapeType="1"/>
            </p:cNvSpPr>
            <p:nvPr/>
          </p:nvSpPr>
          <p:spPr bwMode="auto">
            <a:xfrm>
              <a:off x="333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4" name="Line 76"/>
            <p:cNvSpPr>
              <a:spLocks noChangeShapeType="1"/>
            </p:cNvSpPr>
            <p:nvPr/>
          </p:nvSpPr>
          <p:spPr bwMode="auto">
            <a:xfrm>
              <a:off x="3373" y="2329"/>
              <a:ext cx="37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5" name="Line 77"/>
            <p:cNvSpPr>
              <a:spLocks noChangeShapeType="1"/>
            </p:cNvSpPr>
            <p:nvPr/>
          </p:nvSpPr>
          <p:spPr bwMode="auto">
            <a:xfrm>
              <a:off x="341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6" name="Line 78"/>
            <p:cNvSpPr>
              <a:spLocks noChangeShapeType="1"/>
            </p:cNvSpPr>
            <p:nvPr/>
          </p:nvSpPr>
          <p:spPr bwMode="auto">
            <a:xfrm>
              <a:off x="345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7" name="Line 79"/>
            <p:cNvSpPr>
              <a:spLocks noChangeShapeType="1"/>
            </p:cNvSpPr>
            <p:nvPr/>
          </p:nvSpPr>
          <p:spPr bwMode="auto">
            <a:xfrm>
              <a:off x="3491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8" name="Line 80"/>
            <p:cNvSpPr>
              <a:spLocks noChangeShapeType="1"/>
            </p:cNvSpPr>
            <p:nvPr/>
          </p:nvSpPr>
          <p:spPr bwMode="auto">
            <a:xfrm>
              <a:off x="3529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49" name="Line 81"/>
            <p:cNvSpPr>
              <a:spLocks noChangeShapeType="1"/>
            </p:cNvSpPr>
            <p:nvPr/>
          </p:nvSpPr>
          <p:spPr bwMode="auto">
            <a:xfrm>
              <a:off x="3567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0" name="Line 82"/>
            <p:cNvSpPr>
              <a:spLocks noChangeShapeType="1"/>
            </p:cNvSpPr>
            <p:nvPr/>
          </p:nvSpPr>
          <p:spPr bwMode="auto">
            <a:xfrm>
              <a:off x="3606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1" name="Line 83"/>
            <p:cNvSpPr>
              <a:spLocks noChangeShapeType="1"/>
            </p:cNvSpPr>
            <p:nvPr/>
          </p:nvSpPr>
          <p:spPr bwMode="auto">
            <a:xfrm>
              <a:off x="3644" y="2329"/>
              <a:ext cx="37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2" name="Line 84"/>
            <p:cNvSpPr>
              <a:spLocks noChangeShapeType="1"/>
            </p:cNvSpPr>
            <p:nvPr/>
          </p:nvSpPr>
          <p:spPr bwMode="auto">
            <a:xfrm>
              <a:off x="3685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3" name="Line 85"/>
            <p:cNvSpPr>
              <a:spLocks noChangeShapeType="1"/>
            </p:cNvSpPr>
            <p:nvPr/>
          </p:nvSpPr>
          <p:spPr bwMode="auto">
            <a:xfrm>
              <a:off x="3723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4" name="Line 86"/>
            <p:cNvSpPr>
              <a:spLocks noChangeShapeType="1"/>
            </p:cNvSpPr>
            <p:nvPr/>
          </p:nvSpPr>
          <p:spPr bwMode="auto">
            <a:xfrm>
              <a:off x="376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5" name="Line 87"/>
            <p:cNvSpPr>
              <a:spLocks noChangeShapeType="1"/>
            </p:cNvSpPr>
            <p:nvPr/>
          </p:nvSpPr>
          <p:spPr bwMode="auto">
            <a:xfrm>
              <a:off x="380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6" name="Line 88"/>
            <p:cNvSpPr>
              <a:spLocks noChangeShapeType="1"/>
            </p:cNvSpPr>
            <p:nvPr/>
          </p:nvSpPr>
          <p:spPr bwMode="auto">
            <a:xfrm>
              <a:off x="383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7" name="Line 89"/>
            <p:cNvSpPr>
              <a:spLocks noChangeShapeType="1"/>
            </p:cNvSpPr>
            <p:nvPr/>
          </p:nvSpPr>
          <p:spPr bwMode="auto">
            <a:xfrm>
              <a:off x="387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8" name="Line 90"/>
            <p:cNvSpPr>
              <a:spLocks noChangeShapeType="1"/>
            </p:cNvSpPr>
            <p:nvPr/>
          </p:nvSpPr>
          <p:spPr bwMode="auto">
            <a:xfrm>
              <a:off x="3915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59" name="Line 91"/>
            <p:cNvSpPr>
              <a:spLocks noChangeShapeType="1"/>
            </p:cNvSpPr>
            <p:nvPr/>
          </p:nvSpPr>
          <p:spPr bwMode="auto">
            <a:xfrm>
              <a:off x="395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0" name="Line 92"/>
            <p:cNvSpPr>
              <a:spLocks noChangeShapeType="1"/>
            </p:cNvSpPr>
            <p:nvPr/>
          </p:nvSpPr>
          <p:spPr bwMode="auto">
            <a:xfrm>
              <a:off x="3994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1" name="Line 93"/>
            <p:cNvSpPr>
              <a:spLocks noChangeShapeType="1"/>
            </p:cNvSpPr>
            <p:nvPr/>
          </p:nvSpPr>
          <p:spPr bwMode="auto">
            <a:xfrm>
              <a:off x="4032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2" name="Line 94"/>
            <p:cNvSpPr>
              <a:spLocks noChangeShapeType="1"/>
            </p:cNvSpPr>
            <p:nvPr/>
          </p:nvSpPr>
          <p:spPr bwMode="auto">
            <a:xfrm>
              <a:off x="4070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3" name="Line 95"/>
            <p:cNvSpPr>
              <a:spLocks noChangeShapeType="1"/>
            </p:cNvSpPr>
            <p:nvPr/>
          </p:nvSpPr>
          <p:spPr bwMode="auto">
            <a:xfrm>
              <a:off x="4109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4" name="Line 96"/>
            <p:cNvSpPr>
              <a:spLocks noChangeShapeType="1"/>
            </p:cNvSpPr>
            <p:nvPr/>
          </p:nvSpPr>
          <p:spPr bwMode="auto">
            <a:xfrm>
              <a:off x="4147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5" name="Line 97"/>
            <p:cNvSpPr>
              <a:spLocks noChangeShapeType="1"/>
            </p:cNvSpPr>
            <p:nvPr/>
          </p:nvSpPr>
          <p:spPr bwMode="auto">
            <a:xfrm>
              <a:off x="4186" y="2329"/>
              <a:ext cx="36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6" name="Line 98"/>
            <p:cNvSpPr>
              <a:spLocks noChangeShapeType="1"/>
            </p:cNvSpPr>
            <p:nvPr/>
          </p:nvSpPr>
          <p:spPr bwMode="auto">
            <a:xfrm>
              <a:off x="422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7" name="Line 99"/>
            <p:cNvSpPr>
              <a:spLocks noChangeShapeType="1"/>
            </p:cNvSpPr>
            <p:nvPr/>
          </p:nvSpPr>
          <p:spPr bwMode="auto">
            <a:xfrm>
              <a:off x="4264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8" name="Line 100"/>
            <p:cNvSpPr>
              <a:spLocks noChangeShapeType="1"/>
            </p:cNvSpPr>
            <p:nvPr/>
          </p:nvSpPr>
          <p:spPr bwMode="auto">
            <a:xfrm>
              <a:off x="4303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69" name="Line 101"/>
            <p:cNvSpPr>
              <a:spLocks noChangeShapeType="1"/>
            </p:cNvSpPr>
            <p:nvPr/>
          </p:nvSpPr>
          <p:spPr bwMode="auto">
            <a:xfrm>
              <a:off x="4341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0" name="Line 102"/>
            <p:cNvSpPr>
              <a:spLocks noChangeShapeType="1"/>
            </p:cNvSpPr>
            <p:nvPr/>
          </p:nvSpPr>
          <p:spPr bwMode="auto">
            <a:xfrm>
              <a:off x="4380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1" name="Line 103"/>
            <p:cNvSpPr>
              <a:spLocks noChangeShapeType="1"/>
            </p:cNvSpPr>
            <p:nvPr/>
          </p:nvSpPr>
          <p:spPr bwMode="auto">
            <a:xfrm>
              <a:off x="4418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2" name="Line 104"/>
            <p:cNvSpPr>
              <a:spLocks noChangeShapeType="1"/>
            </p:cNvSpPr>
            <p:nvPr/>
          </p:nvSpPr>
          <p:spPr bwMode="auto">
            <a:xfrm>
              <a:off x="4456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3" name="Line 105"/>
            <p:cNvSpPr>
              <a:spLocks noChangeShapeType="1"/>
            </p:cNvSpPr>
            <p:nvPr/>
          </p:nvSpPr>
          <p:spPr bwMode="auto">
            <a:xfrm>
              <a:off x="4497" y="2329"/>
              <a:ext cx="34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4" name="Line 106"/>
            <p:cNvSpPr>
              <a:spLocks noChangeShapeType="1"/>
            </p:cNvSpPr>
            <p:nvPr/>
          </p:nvSpPr>
          <p:spPr bwMode="auto">
            <a:xfrm>
              <a:off x="4535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5" name="Line 107"/>
            <p:cNvSpPr>
              <a:spLocks noChangeShapeType="1"/>
            </p:cNvSpPr>
            <p:nvPr/>
          </p:nvSpPr>
          <p:spPr bwMode="auto">
            <a:xfrm>
              <a:off x="4573" y="2329"/>
              <a:ext cx="35" cy="159"/>
            </a:xfrm>
            <a:prstGeom prst="line">
              <a:avLst/>
            </a:prstGeom>
            <a:noFill/>
            <a:ln w="635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6" name="Freeform 108"/>
            <p:cNvSpPr>
              <a:spLocks/>
            </p:cNvSpPr>
            <p:nvPr/>
          </p:nvSpPr>
          <p:spPr bwMode="auto">
            <a:xfrm>
              <a:off x="3153" y="2365"/>
              <a:ext cx="716" cy="79"/>
            </a:xfrm>
            <a:custGeom>
              <a:avLst/>
              <a:gdLst>
                <a:gd name="T0" fmla="*/ 0 w 716"/>
                <a:gd name="T1" fmla="*/ 77 h 79"/>
                <a:gd name="T2" fmla="*/ 716 w 716"/>
                <a:gd name="T3" fmla="*/ 79 h 79"/>
                <a:gd name="T4" fmla="*/ 716 w 716"/>
                <a:gd name="T5" fmla="*/ 0 h 79"/>
                <a:gd name="T6" fmla="*/ 2 w 716"/>
                <a:gd name="T7" fmla="*/ 0 h 79"/>
                <a:gd name="T8" fmla="*/ 2 w 716"/>
                <a:gd name="T9" fmla="*/ 79 h 79"/>
                <a:gd name="T10" fmla="*/ 0 w 716"/>
                <a:gd name="T11" fmla="*/ 77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16" h="79">
                  <a:moveTo>
                    <a:pt x="0" y="77"/>
                  </a:moveTo>
                  <a:lnTo>
                    <a:pt x="716" y="79"/>
                  </a:lnTo>
                  <a:lnTo>
                    <a:pt x="716" y="0"/>
                  </a:lnTo>
                  <a:lnTo>
                    <a:pt x="2" y="0"/>
                  </a:lnTo>
                  <a:lnTo>
                    <a:pt x="2" y="79"/>
                  </a:lnTo>
                  <a:lnTo>
                    <a:pt x="0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7" name="Freeform 109"/>
            <p:cNvSpPr>
              <a:spLocks/>
            </p:cNvSpPr>
            <p:nvPr/>
          </p:nvSpPr>
          <p:spPr bwMode="auto">
            <a:xfrm>
              <a:off x="3153" y="2365"/>
              <a:ext cx="716" cy="79"/>
            </a:xfrm>
            <a:custGeom>
              <a:avLst/>
              <a:gdLst>
                <a:gd name="T0" fmla="*/ 0 w 716"/>
                <a:gd name="T1" fmla="*/ 77 h 79"/>
                <a:gd name="T2" fmla="*/ 716 w 716"/>
                <a:gd name="T3" fmla="*/ 79 h 79"/>
                <a:gd name="T4" fmla="*/ 716 w 716"/>
                <a:gd name="T5" fmla="*/ 0 h 79"/>
                <a:gd name="T6" fmla="*/ 2 w 716"/>
                <a:gd name="T7" fmla="*/ 0 h 79"/>
                <a:gd name="T8" fmla="*/ 2 w 716"/>
                <a:gd name="T9" fmla="*/ 79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6" h="79">
                  <a:moveTo>
                    <a:pt x="0" y="77"/>
                  </a:moveTo>
                  <a:lnTo>
                    <a:pt x="716" y="79"/>
                  </a:lnTo>
                  <a:lnTo>
                    <a:pt x="716" y="0"/>
                  </a:lnTo>
                  <a:lnTo>
                    <a:pt x="2" y="0"/>
                  </a:lnTo>
                  <a:lnTo>
                    <a:pt x="2" y="79"/>
                  </a:lnTo>
                </a:path>
              </a:pathLst>
            </a:custGeom>
            <a:noFill/>
            <a:ln w="635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03278" name="Rectangle 110"/>
            <p:cNvSpPr>
              <a:spLocks noChangeArrowheads="1"/>
            </p:cNvSpPr>
            <p:nvPr/>
          </p:nvSpPr>
          <p:spPr bwMode="auto">
            <a:xfrm>
              <a:off x="3178" y="2367"/>
              <a:ext cx="147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Inher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79" name="Rectangle 111"/>
            <p:cNvSpPr>
              <a:spLocks noChangeArrowheads="1"/>
            </p:cNvSpPr>
            <p:nvPr/>
          </p:nvSpPr>
          <p:spPr bwMode="auto">
            <a:xfrm>
              <a:off x="3322" y="2367"/>
              <a:ext cx="540" cy="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l"/>
              <a:r>
                <a:rPr lang="en-US" sz="800">
                  <a:solidFill>
                    <a:srgbClr val="000000"/>
                  </a:solidFill>
                  <a:latin typeface="Arial" pitchFamily="34" charset="0"/>
                </a:rPr>
                <a:t>ent communication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903280" name="Text Box 112"/>
            <p:cNvSpPr txBox="1">
              <a:spLocks noChangeArrowheads="1"/>
            </p:cNvSpPr>
            <p:nvPr/>
          </p:nvSpPr>
          <p:spPr bwMode="auto">
            <a:xfrm>
              <a:off x="2400" y="2976"/>
              <a:ext cx="2271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>
                  <a:latin typeface="Comic Sans MS" pitchFamily="66" charset="0"/>
                </a:rPr>
                <a:t>Example LU Decomposition</a:t>
              </a:r>
            </a:p>
            <a:p>
              <a:r>
                <a:rPr lang="en-US">
                  <a:latin typeface="Comic Sans MS" pitchFamily="66" charset="0"/>
                </a:rPr>
                <a:t>from NAS Parallel Benchmarks</a:t>
              </a:r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Higher Associativity</a:t>
            </a:r>
            <a:endParaRPr lang="en-US" altLang="zh-CN" sz="2200" i="1" dirty="0">
              <a:solidFill>
                <a:srgbClr val="000000"/>
              </a:solidFill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Conflict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misses can be a problem for caches with low associativity (especially direct-mapped). </a:t>
            </a:r>
            <a:endParaRPr lang="en-US" altLang="zh-CN" sz="18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With higher associativity decreasing Conflict</a:t>
            </a:r>
            <a:r>
              <a:rPr lang="en-US" altLang="zh-CN" sz="1800" dirty="0"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misses to improve miss rate</a:t>
            </a:r>
          </a:p>
          <a:p>
            <a:pPr lvl="1">
              <a:lnSpc>
                <a:spcPct val="80000"/>
              </a:lnSpc>
            </a:pPr>
            <a:endParaRPr lang="en-US" altLang="zh-CN" sz="1800" i="1" dirty="0">
              <a:solidFill>
                <a:srgbClr val="0000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dirty="0">
                <a:ea typeface="宋体" pitchFamily="2" charset="-122"/>
              </a:rPr>
              <a:t>Cache rule of thumb </a:t>
            </a:r>
            <a:endParaRPr lang="en-US" altLang="zh-CN" sz="2200" dirty="0">
              <a:ea typeface="宋体" pitchFamily="2" charset="-122"/>
            </a:endParaRPr>
          </a:p>
          <a:p>
            <a:pPr lvl="1">
              <a:lnSpc>
                <a:spcPct val="80000"/>
              </a:lnSpc>
            </a:pPr>
            <a:r>
              <a:rPr lang="zh-CN" altLang="en-US" sz="1800" dirty="0">
                <a:solidFill>
                  <a:schemeClr val="hlink"/>
                </a:solidFill>
                <a:ea typeface="宋体" pitchFamily="2" charset="-122"/>
              </a:rPr>
              <a:t>2:1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rule of thumb</a:t>
            </a:r>
            <a:r>
              <a:rPr lang="zh-CN" altLang="en-US" sz="2200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a direct-mapped cache of size N has the same miss rate as a 2-way set-associative cache of size N/2. </a:t>
            </a:r>
          </a:p>
          <a:p>
            <a:pPr lvl="1">
              <a:lnSpc>
                <a:spcPct val="80000"/>
              </a:lnSpc>
            </a:pPr>
            <a:r>
              <a:rPr lang="en-US" altLang="zh-CN" sz="1800" dirty="0">
                <a:solidFill>
                  <a:srgbClr val="000000"/>
                </a:solidFill>
                <a:ea typeface="宋体" pitchFamily="2" charset="-122"/>
              </a:rPr>
              <a:t>Eight-way set associative is for practical purposes as effective in reducing misses for these sized cache as fully associative.</a:t>
            </a:r>
            <a:endParaRPr lang="zh-CN" altLang="en-US" sz="1800" dirty="0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Third Miss Rate Reduction Technique: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2209800" y="381000"/>
            <a:ext cx="7162800" cy="11430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/>
              <a:t>Associativity</a:t>
            </a:r>
          </a:p>
        </p:txBody>
      </p:sp>
      <p:pic>
        <p:nvPicPr>
          <p:cNvPr id="905218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8382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5220" name="Rectangle 4"/>
          <p:cNvSpPr>
            <a:spLocks noChangeArrowheads="1"/>
          </p:cNvSpPr>
          <p:nvPr/>
        </p:nvSpPr>
        <p:spPr bwMode="auto">
          <a:xfrm>
            <a:off x="6208714" y="1497013"/>
            <a:ext cx="1210269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itchFamily="34" charset="0"/>
              </a:rPr>
              <a:t>Conflict</a:t>
            </a:r>
          </a:p>
        </p:txBody>
      </p:sp>
      <p:sp>
        <p:nvSpPr>
          <p:cNvPr id="905221" name="Line 5"/>
          <p:cNvSpPr>
            <a:spLocks noChangeShapeType="1"/>
          </p:cNvSpPr>
          <p:nvPr/>
        </p:nvSpPr>
        <p:spPr bwMode="auto">
          <a:xfrm>
            <a:off x="5130800" y="14287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2" name="Line 6"/>
          <p:cNvSpPr>
            <a:spLocks noChangeShapeType="1"/>
          </p:cNvSpPr>
          <p:nvPr/>
        </p:nvSpPr>
        <p:spPr bwMode="auto">
          <a:xfrm>
            <a:off x="6407150" y="18669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3" name="Line 7"/>
          <p:cNvSpPr>
            <a:spLocks noChangeShapeType="1"/>
          </p:cNvSpPr>
          <p:nvPr/>
        </p:nvSpPr>
        <p:spPr bwMode="auto">
          <a:xfrm flipV="1">
            <a:off x="5105400" y="2711450"/>
            <a:ext cx="0" cy="174625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4" name="Line 8"/>
          <p:cNvSpPr>
            <a:spLocks noChangeShapeType="1"/>
          </p:cNvSpPr>
          <p:nvPr/>
        </p:nvSpPr>
        <p:spPr bwMode="auto">
          <a:xfrm flipH="1">
            <a:off x="3517900" y="2774950"/>
            <a:ext cx="16129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5" name="Line 9"/>
          <p:cNvSpPr>
            <a:spLocks noChangeShapeType="1"/>
          </p:cNvSpPr>
          <p:nvPr/>
        </p:nvSpPr>
        <p:spPr bwMode="auto">
          <a:xfrm>
            <a:off x="5105400" y="3200400"/>
            <a:ext cx="4572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Beware: Execution time is only final measure!</a:t>
            </a:r>
          </a:p>
          <a:p>
            <a:r>
              <a:rPr lang="en-US" dirty="0"/>
              <a:t>Why is cycle time tied to hit time?</a:t>
            </a:r>
          </a:p>
          <a:p>
            <a:pPr lvl="1"/>
            <a:endParaRPr lang="en-US" dirty="0"/>
          </a:p>
          <a:p>
            <a:r>
              <a:rPr lang="en-US" dirty="0"/>
              <a:t>Will Clock Cycle time increase?</a:t>
            </a:r>
          </a:p>
          <a:p>
            <a:pPr lvl="1"/>
            <a:r>
              <a:rPr lang="en-US" dirty="0"/>
              <a:t>Hill [1988] suggested hit time for 2-way vs. 1-way </a:t>
            </a:r>
            <a:br>
              <a:rPr lang="en-US" dirty="0"/>
            </a:br>
            <a:r>
              <a:rPr lang="en-US" dirty="0"/>
              <a:t>external cache +10%, </a:t>
            </a:r>
            <a:br>
              <a:rPr lang="en-US" dirty="0"/>
            </a:br>
            <a:r>
              <a:rPr lang="en-US" dirty="0"/>
              <a:t>internal + 2% </a:t>
            </a:r>
          </a:p>
          <a:p>
            <a:pPr lvl="1"/>
            <a:r>
              <a:rPr lang="en-US" dirty="0"/>
              <a:t>suggested big and dumb caches</a:t>
            </a:r>
          </a:p>
          <a:p>
            <a:endParaRPr lang="en-US" dirty="0"/>
          </a:p>
          <a:p>
            <a:r>
              <a:rPr lang="en-US" dirty="0"/>
              <a:t>Effective cycle time of </a:t>
            </a:r>
            <a:r>
              <a:rPr lang="en-US" dirty="0" err="1"/>
              <a:t>assoc</a:t>
            </a:r>
            <a:endParaRPr lang="en-US" dirty="0"/>
          </a:p>
          <a:p>
            <a:pPr lvl="1"/>
            <a:r>
              <a:rPr lang="en-US" dirty="0" err="1"/>
              <a:t>pzrbski</a:t>
            </a:r>
            <a:r>
              <a:rPr lang="en-US" dirty="0"/>
              <a:t> ISCA</a:t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Associativity vs Cycle Time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7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219200"/>
            <a:ext cx="10513168" cy="51816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3200" dirty="0"/>
              <a:t>Assume: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Clock Cycle time</a:t>
            </a:r>
            <a:r>
              <a:rPr lang="en-US" baseline="-25000" dirty="0"/>
              <a:t>2-way</a:t>
            </a:r>
            <a:r>
              <a:rPr lang="en-US" dirty="0"/>
              <a:t> = 1.36</a:t>
            </a:r>
            <a:r>
              <a:rPr lang="en-US" altLang="zh-CN" dirty="0">
                <a:ea typeface="宋体" pitchFamily="2" charset="-122"/>
              </a:rPr>
              <a:t>×</a:t>
            </a:r>
            <a:r>
              <a:rPr lang="en-US" dirty="0"/>
              <a:t>Clock Cycle time</a:t>
            </a:r>
            <a:r>
              <a:rPr lang="en-US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Clock Cycle time</a:t>
            </a:r>
            <a:r>
              <a:rPr lang="en-US" sz="2000" baseline="-25000" dirty="0"/>
              <a:t>4-way</a:t>
            </a:r>
            <a:r>
              <a:rPr lang="en-US" sz="2000" dirty="0"/>
              <a:t> = 1.44</a:t>
            </a:r>
            <a:r>
              <a:rPr lang="en-US" altLang="zh-CN" sz="2000" dirty="0">
                <a:ea typeface="宋体" pitchFamily="2" charset="-122"/>
              </a:rPr>
              <a:t>×</a:t>
            </a:r>
            <a:r>
              <a:rPr lang="en-US" sz="2000" dirty="0"/>
              <a:t>Clock Cycle time</a:t>
            </a:r>
            <a:r>
              <a:rPr lang="en-US" sz="2000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dirty="0"/>
              <a:t>	 Clock Cycle time</a:t>
            </a:r>
            <a:r>
              <a:rPr lang="en-US" sz="2000" baseline="-25000" dirty="0"/>
              <a:t>8-way</a:t>
            </a:r>
            <a:r>
              <a:rPr lang="en-US" sz="2000" dirty="0"/>
              <a:t> = 1.52</a:t>
            </a:r>
            <a:r>
              <a:rPr lang="en-US" altLang="zh-CN" sz="2000" dirty="0">
                <a:ea typeface="宋体" pitchFamily="2" charset="-122"/>
              </a:rPr>
              <a:t>×</a:t>
            </a:r>
            <a:r>
              <a:rPr lang="en-US" sz="2000" dirty="0"/>
              <a:t>Clock Cycle time</a:t>
            </a:r>
            <a:r>
              <a:rPr lang="en-US" sz="2000" baseline="-25000" dirty="0"/>
              <a:t>1-way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000" baseline="-250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Hit time: 1 CLK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Miss </a:t>
            </a:r>
            <a:r>
              <a:rPr lang="en-US" altLang="zh-CN" dirty="0" err="1">
                <a:ea typeface="宋体" pitchFamily="2" charset="-122"/>
              </a:rPr>
              <a:t>penalty</a:t>
            </a:r>
            <a:r>
              <a:rPr lang="en-US" altLang="zh-CN" baseline="-25000" dirty="0" err="1">
                <a:ea typeface="宋体" pitchFamily="2" charset="-122"/>
              </a:rPr>
              <a:t>direct</a:t>
            </a:r>
            <a:r>
              <a:rPr lang="en-US" altLang="zh-CN" baseline="-25000" dirty="0">
                <a:ea typeface="宋体" pitchFamily="2" charset="-122"/>
              </a:rPr>
              <a:t>-mapped</a:t>
            </a:r>
            <a:r>
              <a:rPr lang="en-US" altLang="zh-CN" dirty="0">
                <a:ea typeface="宋体" pitchFamily="2" charset="-122"/>
              </a:rPr>
              <a:t>:</a:t>
            </a:r>
            <a:r>
              <a:rPr lang="en-US" altLang="zh-CN" baseline="-25000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25 CLK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L2 cache that never misses, and that the penalty need not rounded to integral number of clock cycle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dirty="0">
                <a:ea typeface="宋体" pitchFamily="2" charset="-122"/>
              </a:rPr>
              <a:t>Using Figure 5.14(p424) for miss rates, which cache sizes each of these three statements true?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8-way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4-way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4-way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2-way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Average memory access time</a:t>
            </a:r>
            <a:r>
              <a:rPr lang="en-US" altLang="zh-CN" sz="2000" baseline="-25000" dirty="0">
                <a:ea typeface="宋体" pitchFamily="2" charset="-122"/>
              </a:rPr>
              <a:t>2-way</a:t>
            </a:r>
            <a:r>
              <a:rPr lang="en-US" altLang="zh-CN" sz="2000" dirty="0">
                <a:ea typeface="宋体" pitchFamily="2" charset="-122"/>
              </a:rPr>
              <a:t>&lt; Average memory access time</a:t>
            </a:r>
            <a:r>
              <a:rPr lang="en-US" altLang="zh-CN" sz="2000" baseline="-25000" dirty="0">
                <a:ea typeface="宋体" pitchFamily="2" charset="-122"/>
              </a:rPr>
              <a:t>1-way</a:t>
            </a:r>
            <a:endParaRPr lang="en-US" altLang="zh-CN" sz="2000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228600"/>
            <a:ext cx="8314928" cy="609600"/>
          </a:xfrm>
        </p:spPr>
        <p:txBody>
          <a:bodyPr/>
          <a:lstStyle/>
          <a:p>
            <a:r>
              <a:rPr lang="en-US" dirty="0"/>
              <a:t>Example12: </a:t>
            </a:r>
            <a:r>
              <a:rPr lang="en-US" altLang="zh-CN" dirty="0">
                <a:ea typeface="宋体" pitchFamily="2" charset="-122"/>
              </a:rPr>
              <a:t>Higher Associativity</a:t>
            </a:r>
            <a:endParaRPr lang="zh-CN" altLang="en-US" sz="2200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447800"/>
            <a:ext cx="10292952" cy="51054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The performance of a two-level cache is calculated in a similar way to the performance for a single level cache.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L2 Equations</a:t>
            </a:r>
            <a:endParaRPr lang="en-US" sz="1800" dirty="0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 Miss Rate</a:t>
            </a:r>
            <a:r>
              <a:rPr lang="en-US" sz="1800" baseline="-25000" dirty="0"/>
              <a:t>L1</a:t>
            </a:r>
            <a:r>
              <a:rPr lang="en-US" sz="1800" dirty="0"/>
              <a:t> x Miss Penalty</a:t>
            </a:r>
            <a:r>
              <a:rPr lang="en-US" sz="1800" baseline="-25000" dirty="0"/>
              <a:t>L1</a:t>
            </a:r>
            <a:br>
              <a:rPr lang="en-US" sz="1800" baseline="-25000" dirty="0"/>
            </a:br>
            <a:endParaRPr lang="en-US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Miss Penalty</a:t>
            </a:r>
            <a:r>
              <a:rPr lang="en-US" sz="1800" baseline="-25000" dirty="0"/>
              <a:t>L1</a:t>
            </a:r>
            <a:r>
              <a:rPr lang="en-US" sz="1800" dirty="0"/>
              <a:t> = Hit Time</a:t>
            </a:r>
            <a:r>
              <a:rPr lang="en-US" sz="1800" baseline="-25000" dirty="0"/>
              <a:t>L2</a:t>
            </a:r>
            <a:r>
              <a:rPr lang="en-US" sz="1800" dirty="0"/>
              <a:t> + Miss Rate</a:t>
            </a:r>
            <a:r>
              <a:rPr lang="en-US" sz="1800" baseline="-25000" dirty="0"/>
              <a:t>L2</a:t>
            </a:r>
            <a:r>
              <a:rPr lang="en-US" sz="1800" dirty="0"/>
              <a:t> x Miss Penalty</a:t>
            </a:r>
            <a:r>
              <a:rPr lang="en-US" sz="1800" baseline="-25000" dirty="0"/>
              <a:t>L2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		    </a:t>
            </a:r>
            <a:r>
              <a:rPr lang="en-US" sz="1800" u="sng" dirty="0">
                <a:solidFill>
                  <a:schemeClr val="hlink"/>
                </a:solidFill>
              </a:rPr>
              <a:t>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L1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(Hit Time</a:t>
            </a:r>
            <a:r>
              <a:rPr lang="en-US" sz="1800" baseline="-25000" dirty="0"/>
              <a:t>L2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L2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Miss Penalty</a:t>
            </a:r>
            <a:r>
              <a:rPr lang="en-US" sz="1800" baseline="-25000" dirty="0"/>
              <a:t>L2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Definitions:</a:t>
            </a:r>
            <a:endParaRPr lang="en-US" sz="18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Local miss rate</a:t>
            </a:r>
            <a:r>
              <a:rPr lang="en-US" dirty="0"/>
              <a:t>— misses in this cache divided by the total number of memory accesses</a:t>
            </a:r>
            <a:r>
              <a:rPr lang="en-US" i="1" dirty="0">
                <a:solidFill>
                  <a:schemeClr val="hlink"/>
                </a:solidFill>
              </a:rPr>
              <a:t> to this cache</a:t>
            </a:r>
            <a:r>
              <a:rPr lang="en-US" dirty="0"/>
              <a:t> (Miss rate</a:t>
            </a:r>
            <a:r>
              <a:rPr lang="en-US" baseline="-25000" dirty="0"/>
              <a:t>L2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Global miss rate</a:t>
            </a:r>
            <a:r>
              <a:rPr lang="en-US" dirty="0"/>
              <a:t>—misses in this cache divided by the total number of memory accesses </a:t>
            </a:r>
            <a:r>
              <a:rPr lang="en-US" i="1" dirty="0">
                <a:solidFill>
                  <a:schemeClr val="hlink"/>
                </a:solidFill>
              </a:rPr>
              <a:t>generated by the CPU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Global Miss Rate is what matters</a:t>
            </a:r>
          </a:p>
        </p:txBody>
      </p:sp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31763"/>
            <a:ext cx="8458944" cy="7429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Parameter about Multilevel cache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uiExpand="1" build="p" autoUpdateAnimBg="0" advAuto="100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246411"/>
            <a:ext cx="8292440" cy="6096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Example12: </a:t>
            </a:r>
            <a:r>
              <a:rPr lang="en-US" altLang="zh-CN" dirty="0">
                <a:ea typeface="宋体" pitchFamily="2" charset="-122"/>
              </a:rPr>
              <a:t>Higher Associativity-2</a:t>
            </a:r>
            <a:endParaRPr lang="en-US" dirty="0">
              <a:ea typeface="宋体" pitchFamily="2" charset="-122"/>
            </a:endParaRPr>
          </a:p>
        </p:txBody>
      </p:sp>
      <p:graphicFrame>
        <p:nvGraphicFramePr>
          <p:cNvPr id="90829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845924"/>
              </p:ext>
            </p:extLst>
          </p:nvPr>
        </p:nvGraphicFramePr>
        <p:xfrm>
          <a:off x="2135560" y="1577972"/>
          <a:ext cx="7391400" cy="4137029"/>
        </p:xfrm>
        <a:graphic>
          <a:graphicData uri="http://schemas.openxmlformats.org/drawingml/2006/table">
            <a:tbl>
              <a:tblPr/>
              <a:tblGrid>
                <a:gridCol w="16081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79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6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6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889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Cache size(KB)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Associativity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93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1-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2-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4-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8-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way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3.44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3.25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3.22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3.28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2.69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2.58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2.62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2.33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2.53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2.06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2.30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2.37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2.45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2.24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2.18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2.25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128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1.52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1.84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2.00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256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1.32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1.74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1.82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512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</a:rPr>
                        <a:t>1.20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1.55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1.59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3063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(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Red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means A.M.A.T. </a:t>
                      </a:r>
                      <a:r>
                        <a:rPr kumimoji="0" 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not</a:t>
                      </a: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itchFamily="66" charset="0"/>
                        </a:rPr>
                        <a:t> improved by more associativity)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A4C2FC-70B3-6176-45B6-87EB2E19F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5" name="Rectangle 3"/>
          <p:cNvSpPr>
            <a:spLocks noGrp="1" noChangeArrowheads="1"/>
          </p:cNvSpPr>
          <p:nvPr>
            <p:ph idx="1"/>
          </p:nvPr>
        </p:nvSpPr>
        <p:spPr>
          <a:xfrm>
            <a:off x="882172" y="1219200"/>
            <a:ext cx="10287560" cy="4419600"/>
          </a:xfrm>
        </p:spPr>
        <p:txBody>
          <a:bodyPr/>
          <a:lstStyle/>
          <a:p>
            <a:r>
              <a:rPr lang="en-US" altLang="zh-CN" dirty="0"/>
              <a:t>Way Prediction and Pseudo-Associative Cache</a:t>
            </a:r>
          </a:p>
          <a:p>
            <a:pPr lvl="1"/>
            <a:r>
              <a:rPr lang="en-US" altLang="zh-CN" dirty="0"/>
              <a:t>Using two Technique reduces conflict misses and yet maintains hit speed of direct-mapped cache</a:t>
            </a:r>
          </a:p>
          <a:p>
            <a:pPr lvl="2"/>
            <a:r>
              <a:rPr lang="en-US" dirty="0"/>
              <a:t>Predictive bit</a:t>
            </a:r>
          </a:p>
          <a:p>
            <a:pPr lvl="2"/>
            <a:r>
              <a:rPr lang="en-US" dirty="0"/>
              <a:t>Pseudo-Associative</a:t>
            </a:r>
          </a:p>
          <a:p>
            <a:pPr lvl="1"/>
            <a:r>
              <a:rPr lang="en-US" dirty="0"/>
              <a:t>Way Prediction</a:t>
            </a:r>
            <a:endParaRPr lang="en-US" altLang="zh-CN" dirty="0"/>
          </a:p>
          <a:p>
            <a:pPr lvl="2"/>
            <a:r>
              <a:rPr lang="en-US" altLang="zh-CN" dirty="0"/>
              <a:t>Extra bits are kept in the cache to predict the way, or block within the set of the next cache access.</a:t>
            </a:r>
          </a:p>
          <a:p>
            <a:pPr lvl="2"/>
            <a:r>
              <a:rPr lang="en-US" altLang="zh-CN" dirty="0"/>
              <a:t>The Alpha 21264 user uses way prediction in its two-way set-associative instruction cache.</a:t>
            </a:r>
          </a:p>
          <a:p>
            <a:pPr lvl="3"/>
            <a:r>
              <a:rPr lang="en-US" dirty="0"/>
              <a:t>If the predictor i</a:t>
            </a:r>
            <a:r>
              <a:rPr lang="en-US" altLang="zh-CN" dirty="0"/>
              <a:t>s</a:t>
            </a:r>
            <a:r>
              <a:rPr lang="en-US" dirty="0"/>
              <a:t> correct, the instruction cache latency is 1 clock cycle.</a:t>
            </a:r>
          </a:p>
          <a:p>
            <a:pPr lvl="3"/>
            <a:r>
              <a:rPr lang="en-US" dirty="0"/>
              <a:t>If not, it tries the other block, changes the way predictor, and has a latency of 3 clock cycles.</a:t>
            </a:r>
          </a:p>
          <a:p>
            <a:pPr lvl="3"/>
            <a:r>
              <a:rPr lang="en-US" dirty="0"/>
              <a:t>Simulation using SPEC95 suggested set prediction accuracy is excess of 85%, so way prediction saves pipeline stage in more than 85% of the instruction fetches.</a:t>
            </a:r>
          </a:p>
        </p:txBody>
      </p:sp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Fourth Miss Rate Reduction Technique:</a:t>
            </a:r>
            <a:endParaRPr lang="en-US" dirty="0"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890588"/>
            <a:ext cx="10329194" cy="4419600"/>
          </a:xfrm>
        </p:spPr>
        <p:txBody>
          <a:bodyPr/>
          <a:lstStyle/>
          <a:p>
            <a:r>
              <a:rPr lang="en-US" dirty="0"/>
              <a:t>How to combine fast hit time of Direct Mapped and have the lower conflict misses of 2-way SA cache? </a:t>
            </a:r>
          </a:p>
          <a:p>
            <a:r>
              <a:rPr lang="en-US" dirty="0"/>
              <a:t>Divide cache: on a miss, check other half of cache to see if there, if so have a pseudo-hit  (slow hit)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Drawback: CPU pipeline is hard if hit takes 1 or 2 cycles</a:t>
            </a:r>
          </a:p>
          <a:p>
            <a:pPr lvl="1"/>
            <a:r>
              <a:rPr lang="en-US" dirty="0"/>
              <a:t>Better for caches not tied directly to  processor (L2)</a:t>
            </a:r>
          </a:p>
          <a:p>
            <a:pPr lvl="1"/>
            <a:r>
              <a:rPr lang="en-US" dirty="0"/>
              <a:t>Used in MIPS R1000 L2 cache, similar in UltraSPARC</a:t>
            </a:r>
          </a:p>
        </p:txBody>
      </p:sp>
      <p:sp>
        <p:nvSpPr>
          <p:cNvPr id="91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Pseudo-Associative Cache (column associative)</a:t>
            </a:r>
          </a:p>
        </p:txBody>
      </p:sp>
      <p:sp>
        <p:nvSpPr>
          <p:cNvPr id="910340" name="Rectangle 4"/>
          <p:cNvSpPr>
            <a:spLocks noChangeArrowheads="1"/>
          </p:cNvSpPr>
          <p:nvPr/>
        </p:nvSpPr>
        <p:spPr bwMode="auto">
          <a:xfrm>
            <a:off x="5445399" y="4217593"/>
            <a:ext cx="7143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dirty="0">
                <a:latin typeface="Arial" pitchFamily="34" charset="0"/>
              </a:rPr>
              <a:t>Time</a:t>
            </a:r>
          </a:p>
        </p:txBody>
      </p:sp>
      <p:grpSp>
        <p:nvGrpSpPr>
          <p:cNvPr id="910341" name="Group 5"/>
          <p:cNvGrpSpPr>
            <a:grpSpLocks/>
          </p:cNvGrpSpPr>
          <p:nvPr/>
        </p:nvGrpSpPr>
        <p:grpSpPr bwMode="auto">
          <a:xfrm>
            <a:off x="2432050" y="2845595"/>
            <a:ext cx="7327900" cy="1323975"/>
            <a:chOff x="788" y="1968"/>
            <a:chExt cx="4616" cy="834"/>
          </a:xfrm>
        </p:grpSpPr>
        <p:sp>
          <p:nvSpPr>
            <p:cNvPr id="910342" name="Rectangle 6"/>
            <p:cNvSpPr>
              <a:spLocks noChangeArrowheads="1"/>
            </p:cNvSpPr>
            <p:nvPr/>
          </p:nvSpPr>
          <p:spPr bwMode="auto">
            <a:xfrm>
              <a:off x="863" y="1968"/>
              <a:ext cx="64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>
                  <a:latin typeface="Arial" pitchFamily="34" charset="0"/>
                </a:rPr>
                <a:t>Hit Time</a:t>
              </a:r>
            </a:p>
          </p:txBody>
        </p:sp>
        <p:sp>
          <p:nvSpPr>
            <p:cNvPr id="910343" name="Rectangle 7"/>
            <p:cNvSpPr>
              <a:spLocks noChangeArrowheads="1"/>
            </p:cNvSpPr>
            <p:nvPr/>
          </p:nvSpPr>
          <p:spPr bwMode="auto">
            <a:xfrm>
              <a:off x="827" y="2316"/>
              <a:ext cx="11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dirty="0">
                  <a:latin typeface="Arial" pitchFamily="34" charset="0"/>
                </a:rPr>
                <a:t>Pseudo Hit Time</a:t>
              </a:r>
            </a:p>
          </p:txBody>
        </p:sp>
        <p:sp>
          <p:nvSpPr>
            <p:cNvPr id="910344" name="Rectangle 8"/>
            <p:cNvSpPr>
              <a:spLocks noChangeArrowheads="1"/>
            </p:cNvSpPr>
            <p:nvPr/>
          </p:nvSpPr>
          <p:spPr bwMode="auto">
            <a:xfrm>
              <a:off x="3059" y="2292"/>
              <a:ext cx="93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dirty="0">
                  <a:latin typeface="Arial" pitchFamily="34" charset="0"/>
                </a:rPr>
                <a:t>Miss Penalty</a:t>
              </a:r>
            </a:p>
          </p:txBody>
        </p:sp>
        <p:sp>
          <p:nvSpPr>
            <p:cNvPr id="910345" name="Line 9"/>
            <p:cNvSpPr>
              <a:spLocks noChangeShapeType="1"/>
            </p:cNvSpPr>
            <p:nvPr/>
          </p:nvSpPr>
          <p:spPr bwMode="auto">
            <a:xfrm>
              <a:off x="812" y="2262"/>
              <a:ext cx="7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6" name="Line 10"/>
            <p:cNvSpPr>
              <a:spLocks noChangeShapeType="1"/>
            </p:cNvSpPr>
            <p:nvPr/>
          </p:nvSpPr>
          <p:spPr bwMode="auto">
            <a:xfrm>
              <a:off x="788" y="2562"/>
              <a:ext cx="1352" cy="0"/>
            </a:xfrm>
            <a:prstGeom prst="line">
              <a:avLst/>
            </a:prstGeom>
            <a:noFill/>
            <a:ln w="254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7" name="Line 11"/>
            <p:cNvSpPr>
              <a:spLocks noChangeShapeType="1"/>
            </p:cNvSpPr>
            <p:nvPr/>
          </p:nvSpPr>
          <p:spPr bwMode="auto">
            <a:xfrm>
              <a:off x="2132" y="2562"/>
              <a:ext cx="30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0348" name="Line 12"/>
            <p:cNvSpPr>
              <a:spLocks noChangeShapeType="1"/>
            </p:cNvSpPr>
            <p:nvPr/>
          </p:nvSpPr>
          <p:spPr bwMode="auto">
            <a:xfrm>
              <a:off x="788" y="2802"/>
              <a:ext cx="4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3" name="Rectangle 3"/>
          <p:cNvSpPr>
            <a:spLocks noGrp="1" noChangeArrowheads="1"/>
          </p:cNvSpPr>
          <p:nvPr>
            <p:ph idx="1"/>
          </p:nvPr>
        </p:nvSpPr>
        <p:spPr>
          <a:xfrm>
            <a:off x="882172" y="1124744"/>
            <a:ext cx="10143544" cy="4419600"/>
          </a:xfrm>
        </p:spPr>
        <p:txBody>
          <a:bodyPr/>
          <a:lstStyle/>
          <a:p>
            <a:r>
              <a:rPr lang="en-US" altLang="zh-CN" dirty="0"/>
              <a:t>Compiler Optimizations</a:t>
            </a:r>
          </a:p>
          <a:p>
            <a:pPr lvl="1"/>
            <a:r>
              <a:rPr lang="en-US" dirty="0"/>
              <a:t>The techniques reduces miss rates without any hardware changes and reorders instruction sequence with compiler.</a:t>
            </a:r>
          </a:p>
          <a:p>
            <a:pPr lvl="1"/>
            <a:r>
              <a:rPr lang="en-US" dirty="0"/>
              <a:t>Instructions</a:t>
            </a:r>
          </a:p>
          <a:p>
            <a:pPr lvl="2"/>
            <a:r>
              <a:rPr lang="en-US" dirty="0"/>
              <a:t>Reorder procedures in memory so as to reduce conflict misses</a:t>
            </a:r>
          </a:p>
          <a:p>
            <a:pPr lvl="2"/>
            <a:r>
              <a:rPr lang="en-US" dirty="0"/>
              <a:t>Profiling to look at conflicts(using tools they developed)</a:t>
            </a:r>
          </a:p>
          <a:p>
            <a:pPr lvl="1"/>
            <a:r>
              <a:rPr lang="en-US" dirty="0"/>
              <a:t>Data</a:t>
            </a:r>
          </a:p>
          <a:p>
            <a:pPr lvl="2"/>
            <a:r>
              <a:rPr lang="en-US" dirty="0"/>
              <a:t>Merging Arrays: improve spatial locality by single array of compound elements vs. 2 arrays</a:t>
            </a:r>
          </a:p>
          <a:p>
            <a:pPr lvl="2"/>
            <a:r>
              <a:rPr lang="en-US" dirty="0"/>
              <a:t>Loop Interchange: change nesting of loops to access data in order stored in memory</a:t>
            </a:r>
          </a:p>
          <a:p>
            <a:pPr lvl="2"/>
            <a:r>
              <a:rPr lang="en-US" dirty="0"/>
              <a:t>Loop Fusion: Combine 2 independent loops that have same looping and some variables overlap</a:t>
            </a:r>
          </a:p>
          <a:p>
            <a:pPr lvl="2"/>
            <a:r>
              <a:rPr lang="en-US" dirty="0"/>
              <a:t>Blocking: Improve temporal locality by accessing “blocks” of data repeatedly vs. going down whole columns or rows</a:t>
            </a:r>
          </a:p>
        </p:txBody>
      </p:sp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Fifth Miss Rate Reduction Technique: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11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7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2057400"/>
            <a:ext cx="10225136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(k = 0; k &lt; 100; k = k+1)</a:t>
            </a:r>
            <a:endParaRPr lang="en-US" sz="1800" dirty="0">
              <a:solidFill>
                <a:schemeClr val="accent1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	for (j = 0; j &lt; 100;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	for (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= 0;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&lt; 5000;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 = i+1)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	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2 * 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After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(k = 0; k &lt; 100; k = k+1)</a:t>
            </a: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for (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= 0; 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&lt; 5000; 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 = i+1)</a:t>
            </a: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for (j = 0; j &lt; 100; j = j+1)</a:t>
            </a: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	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2 * x[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][j];</a:t>
            </a:r>
            <a:br>
              <a:rPr lang="en-US" sz="1800" dirty="0">
                <a:latin typeface="Courier New" pitchFamily="49" charset="0"/>
              </a:rPr>
            </a:b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Sequential accesses instead of striding through memory every 100 words; </a:t>
            </a:r>
            <a:endParaRPr lang="en-US" dirty="0">
              <a:solidFill>
                <a:schemeClr val="hlink"/>
              </a:solidFill>
            </a:endParaRPr>
          </a:p>
        </p:txBody>
      </p:sp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190500"/>
            <a:ext cx="8314928" cy="6858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①</a:t>
            </a:r>
            <a:r>
              <a:rPr lang="en-US" dirty="0"/>
              <a:t>Loop Interchange</a:t>
            </a:r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auto">
          <a:xfrm>
            <a:off x="983432" y="1066801"/>
            <a:ext cx="10301336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400" i="1" dirty="0">
                <a:solidFill>
                  <a:srgbClr val="000000"/>
                </a:solidFill>
                <a:latin typeface="+mn-lt"/>
                <a:ea typeface="宋体" pitchFamily="2" charset="-122"/>
              </a:rPr>
              <a:t>By switching the order in which loops execute, misses can be reduced due to improvements in spatial locality.</a:t>
            </a:r>
            <a:r>
              <a:rPr lang="en-US" altLang="zh-CN" sz="2400" dirty="0">
                <a:latin typeface="+mn-lt"/>
                <a:ea typeface="宋体" pitchFamily="2" charset="-122"/>
              </a:rPr>
              <a:t>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91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2" name="Rectangle 4"/>
          <p:cNvSpPr>
            <a:spLocks noGrp="1" noChangeArrowheads="1"/>
          </p:cNvSpPr>
          <p:nvPr>
            <p:ph idx="1"/>
          </p:nvPr>
        </p:nvSpPr>
        <p:spPr>
          <a:xfrm>
            <a:off x="911424" y="1085850"/>
            <a:ext cx="9248378" cy="531495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2000" dirty="0"/>
              <a:t>/*</a:t>
            </a:r>
            <a:r>
              <a:rPr lang="en-US" sz="2000" dirty="0">
                <a:solidFill>
                  <a:schemeClr val="hlink"/>
                </a:solidFill>
              </a:rPr>
              <a:t> Before</a:t>
            </a:r>
            <a:r>
              <a:rPr lang="en-US" sz="2000" dirty="0"/>
              <a:t> */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2000" dirty="0">
                <a:latin typeface="Courier New" pitchFamily="49" charset="0"/>
              </a:rPr>
              <a:t>for (</a:t>
            </a:r>
            <a:r>
              <a:rPr lang="en-US" sz="2000" u="sng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0;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&lt; N; </a:t>
            </a:r>
            <a:r>
              <a:rPr lang="en-US" sz="2000" dirty="0" err="1"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2000" dirty="0">
                <a:latin typeface="Courier New" pitchFamily="49" charset="0"/>
              </a:rPr>
              <a:t>	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 dirty="0">
                <a:latin typeface="Courier New" pitchFamily="49" charset="0"/>
              </a:rPr>
              <a:t> = 0; j &lt; N; j = j+1)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2000" dirty="0">
                <a:latin typeface="Courier New" pitchFamily="49" charset="0"/>
              </a:rPr>
              <a:t>		{r = 0;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2000" dirty="0">
                <a:latin typeface="Courier New" pitchFamily="49" charset="0"/>
              </a:rPr>
              <a:t>		 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2000" dirty="0">
                <a:latin typeface="Courier New" pitchFamily="49" charset="0"/>
              </a:rPr>
              <a:t> (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 dirty="0">
                <a:latin typeface="Courier New" pitchFamily="49" charset="0"/>
              </a:rPr>
              <a:t> = 0; k &lt; N; k = k+1)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2000" dirty="0">
                <a:latin typeface="Courier New" pitchFamily="49" charset="0"/>
              </a:rPr>
              <a:t>			r = r + y[</a:t>
            </a:r>
            <a:r>
              <a:rPr lang="en-US" sz="2000" u="sng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][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 dirty="0">
                <a:latin typeface="Courier New" pitchFamily="49" charset="0"/>
              </a:rPr>
              <a:t>]*z[</a:t>
            </a:r>
            <a:r>
              <a:rPr lang="en-US" sz="20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 dirty="0">
                <a:latin typeface="Courier New" pitchFamily="49" charset="0"/>
              </a:rPr>
              <a:t>][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 dirty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2000" dirty="0">
                <a:latin typeface="Courier New" pitchFamily="49" charset="0"/>
              </a:rPr>
              <a:t>		 x[</a:t>
            </a:r>
            <a:r>
              <a:rPr lang="en-US" sz="2000" u="sng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2000" dirty="0">
                <a:latin typeface="Courier New" pitchFamily="49" charset="0"/>
              </a:rPr>
              <a:t>][</a:t>
            </a:r>
            <a:r>
              <a:rPr lang="en-US" sz="20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 dirty="0">
                <a:latin typeface="Courier New" pitchFamily="49" charset="0"/>
              </a:rPr>
              <a:t>] = r;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2000" dirty="0">
                <a:latin typeface="Courier New" pitchFamily="49" charset="0"/>
              </a:rPr>
              <a:t>		};</a:t>
            </a: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dirty="0"/>
              <a:t>Two Inner Loops: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dirty="0"/>
              <a:t>Write N elements of 1 row  of X[ ]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dirty="0"/>
              <a:t>Read N elements of 1 row of Y[ ] repeatedly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dirty="0"/>
              <a:t>Read all </a:t>
            </a:r>
            <a:r>
              <a:rPr lang="en-US" dirty="0" err="1"/>
              <a:t>NxN</a:t>
            </a:r>
            <a:r>
              <a:rPr lang="en-US" dirty="0"/>
              <a:t> elements of Z[ ]</a:t>
            </a:r>
            <a:endParaRPr lang="en-US" dirty="0">
              <a:ea typeface="宋体" pitchFamily="2" charset="-122"/>
            </a:endParaRP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dirty="0"/>
              <a:t>Capacity Misses a function of N &amp; Cache Size:</a:t>
            </a:r>
          </a:p>
          <a:p>
            <a:pPr lvl="1"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dirty="0"/>
              <a:t>2N</a:t>
            </a:r>
            <a:r>
              <a:rPr lang="en-US" baseline="30000" dirty="0"/>
              <a:t>3 </a:t>
            </a:r>
            <a:r>
              <a:rPr lang="en-US" dirty="0"/>
              <a:t>+ N</a:t>
            </a:r>
            <a:r>
              <a:rPr lang="en-US" baseline="30000" dirty="0"/>
              <a:t>2</a:t>
            </a:r>
            <a:r>
              <a:rPr lang="en-US" dirty="0"/>
              <a:t> =&gt; (assuming no conflict; otherwise …)</a:t>
            </a:r>
          </a:p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dirty="0"/>
              <a:t>Idea: compute on </a:t>
            </a:r>
            <a:r>
              <a:rPr lang="en-US" dirty="0" err="1"/>
              <a:t>BxB</a:t>
            </a:r>
            <a:r>
              <a:rPr lang="en-US" dirty="0"/>
              <a:t> submatrix that fits</a:t>
            </a:r>
          </a:p>
        </p:txBody>
      </p:sp>
      <p:sp>
        <p:nvSpPr>
          <p:cNvPr id="91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911424" y="114300"/>
            <a:ext cx="9756576" cy="8001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② Unoptimized Matrix Multiplication</a:t>
            </a:r>
            <a:r>
              <a:rPr lang="en-US" altLang="zh-CN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 </a:t>
            </a:r>
            <a:endParaRPr lang="en-US" i="1" dirty="0">
              <a:solidFill>
                <a:srgbClr val="000000"/>
              </a:solidFill>
              <a:latin typeface="Palatino" pitchFamily="18" charset="0"/>
            </a:endParaRPr>
          </a:p>
        </p:txBody>
      </p:sp>
      <p:graphicFrame>
        <p:nvGraphicFramePr>
          <p:cNvPr id="913410" name="Object 2"/>
          <p:cNvGraphicFramePr>
            <a:graphicFrameLocks noChangeAspect="1"/>
          </p:cNvGraphicFramePr>
          <p:nvPr/>
        </p:nvGraphicFramePr>
        <p:xfrm>
          <a:off x="6477000" y="1066801"/>
          <a:ext cx="4114800" cy="170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5357324" imgH="1958510" progId="Paint.Picture">
                  <p:embed/>
                </p:oleObj>
              </mc:Choice>
              <mc:Fallback>
                <p:oleObj name="位图图像" r:id="rId2" imgW="5357324" imgH="1958510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066801"/>
                        <a:ext cx="4114800" cy="170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8077201" y="3124201"/>
            <a:ext cx="11398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Courier New" pitchFamily="49" charset="0"/>
              </a:rPr>
              <a:t>y[</a:t>
            </a:r>
            <a:r>
              <a:rPr lang="en-US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>
                <a:latin typeface="Courier New" pitchFamily="49" charset="0"/>
              </a:rPr>
              <a:t>][</a:t>
            </a:r>
            <a:r>
              <a:rPr lang="en-US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>
                <a:latin typeface="Courier New" pitchFamily="49" charset="0"/>
              </a:rPr>
              <a:t>]</a:t>
            </a:r>
            <a:endParaRPr lang="zh-CN" altLang="en-US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9417050" y="3200401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z[</a:t>
            </a:r>
            <a:r>
              <a:rPr lang="en-US" sz="200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5" name="Rectangle 7"/>
          <p:cNvSpPr>
            <a:spLocks noChangeArrowheads="1"/>
          </p:cNvSpPr>
          <p:nvPr/>
        </p:nvSpPr>
        <p:spPr bwMode="auto">
          <a:xfrm>
            <a:off x="6553200" y="3124201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>
                <a:latin typeface="Courier New" pitchFamily="49" charset="0"/>
              </a:rPr>
              <a:t>x[</a:t>
            </a:r>
            <a:r>
              <a:rPr lang="en-US" sz="2000">
                <a:solidFill>
                  <a:schemeClr val="accent2"/>
                </a:solidFill>
                <a:latin typeface="Courier New" pitchFamily="49" charset="0"/>
              </a:rPr>
              <a:t>1</a:t>
            </a:r>
            <a:r>
              <a:rPr lang="en-US" sz="2000">
                <a:latin typeface="Courier New" pitchFamily="49" charset="0"/>
              </a:rPr>
              <a:t>][</a:t>
            </a:r>
            <a:r>
              <a:rPr lang="en-US" sz="200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2000">
                <a:latin typeface="Courier New" pitchFamily="49" charset="0"/>
              </a:rPr>
              <a:t>]</a:t>
            </a:r>
            <a:endParaRPr lang="zh-CN" altLang="en-US" sz="2000">
              <a:latin typeface="Courier New" pitchFamily="49" charset="0"/>
              <a:ea typeface="宋体" pitchFamily="2" charset="-122"/>
            </a:endParaRPr>
          </a:p>
        </p:txBody>
      </p:sp>
      <p:sp>
        <p:nvSpPr>
          <p:cNvPr id="913416" name="Line 8"/>
          <p:cNvSpPr>
            <a:spLocks noChangeShapeType="1"/>
          </p:cNvSpPr>
          <p:nvPr/>
        </p:nvSpPr>
        <p:spPr bwMode="auto">
          <a:xfrm flipH="1" flipV="1">
            <a:off x="6934200" y="1524000"/>
            <a:ext cx="2286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417" name="Line 9"/>
          <p:cNvSpPr>
            <a:spLocks noChangeShapeType="1"/>
          </p:cNvSpPr>
          <p:nvPr/>
        </p:nvSpPr>
        <p:spPr bwMode="auto">
          <a:xfrm flipH="1" flipV="1">
            <a:off x="8458200" y="1600200"/>
            <a:ext cx="228600" cy="16764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13418" name="Line 10"/>
          <p:cNvSpPr>
            <a:spLocks noChangeShapeType="1"/>
          </p:cNvSpPr>
          <p:nvPr/>
        </p:nvSpPr>
        <p:spPr bwMode="auto">
          <a:xfrm flipH="1" flipV="1">
            <a:off x="9906000" y="1676400"/>
            <a:ext cx="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6839179" y="3733801"/>
            <a:ext cx="3695242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((N+N)N+N)N=2N</a:t>
            </a:r>
            <a:r>
              <a:rPr lang="en-US" sz="2200" baseline="30000" dirty="0">
                <a:latin typeface="+mn-lt"/>
              </a:rPr>
              <a:t>3 </a:t>
            </a:r>
            <a:r>
              <a:rPr lang="en-US" sz="2200" dirty="0">
                <a:latin typeface="+mn-lt"/>
              </a:rPr>
              <a:t>+</a:t>
            </a:r>
            <a:r>
              <a:rPr lang="en-US" sz="2200" baseline="30000" dirty="0">
                <a:latin typeface="+mn-lt"/>
              </a:rPr>
              <a:t> </a:t>
            </a:r>
            <a:r>
              <a:rPr lang="en-US" sz="2200" dirty="0">
                <a:latin typeface="+mn-lt"/>
              </a:rPr>
              <a:t>N</a:t>
            </a:r>
            <a:r>
              <a:rPr lang="en-US" sz="2200" baseline="30000" dirty="0">
                <a:latin typeface="+mn-lt"/>
              </a:rPr>
              <a:t>2</a:t>
            </a:r>
          </a:p>
          <a:p>
            <a:r>
              <a:rPr lang="en-US" sz="2200" dirty="0">
                <a:latin typeface="+mn-lt"/>
              </a:rPr>
              <a:t>Accessed For N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operations</a:t>
            </a:r>
            <a:endParaRPr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13420" name="AutoShape 12"/>
          <p:cNvSpPr>
            <a:spLocks/>
          </p:cNvSpPr>
          <p:nvPr/>
        </p:nvSpPr>
        <p:spPr bwMode="auto">
          <a:xfrm rot="3007294">
            <a:off x="5534053" y="2651462"/>
            <a:ext cx="709471" cy="1350082"/>
          </a:xfrm>
          <a:prstGeom prst="rightBrace">
            <a:avLst>
              <a:gd name="adj1" fmla="val 2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13421" name="Line 13"/>
          <p:cNvSpPr>
            <a:spLocks noChangeShapeType="1"/>
          </p:cNvSpPr>
          <p:nvPr/>
        </p:nvSpPr>
        <p:spPr bwMode="auto">
          <a:xfrm rot="1769030" flipV="1">
            <a:off x="6237289" y="3770314"/>
            <a:ext cx="663575" cy="650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9" grpId="0" animBg="1"/>
      <p:bldP spid="913420" grpId="0" animBg="1"/>
      <p:bldP spid="91342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idx="1"/>
          </p:nvPr>
        </p:nvSpPr>
        <p:spPr>
          <a:xfrm>
            <a:off x="1055440" y="1066800"/>
            <a:ext cx="9509620" cy="54102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en-US" altLang="zh-CN" sz="2000" i="1" dirty="0">
                <a:solidFill>
                  <a:schemeClr val="hlink"/>
                </a:solidFill>
                <a:ea typeface="宋体" pitchFamily="2" charset="-122"/>
              </a:rPr>
              <a:t>Matrix multiplication is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altLang="zh-CN" sz="1800" i="1" dirty="0">
                <a:solidFill>
                  <a:schemeClr val="hlink"/>
                </a:solidFill>
                <a:ea typeface="宋体" pitchFamily="2" charset="-122"/>
              </a:rPr>
              <a:t> </a:t>
            </a:r>
            <a:r>
              <a:rPr lang="en-US" altLang="zh-CN" sz="2000" i="1" dirty="0">
                <a:solidFill>
                  <a:schemeClr val="hlink"/>
                </a:solidFill>
                <a:ea typeface="宋体" pitchFamily="2" charset="-122"/>
              </a:rPr>
              <a:t>performed by multiplying the 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altLang="zh-CN" sz="2000" i="1" dirty="0">
                <a:solidFill>
                  <a:schemeClr val="hlink"/>
                </a:solidFill>
                <a:ea typeface="宋体" pitchFamily="2" charset="-122"/>
              </a:rPr>
              <a:t>submatrices first. </a:t>
            </a:r>
            <a:endParaRPr lang="en-US" altLang="zh-CN" sz="2000" dirty="0">
              <a:solidFill>
                <a:schemeClr val="hlink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/*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After </a:t>
            </a:r>
            <a:r>
              <a:rPr lang="en-US" sz="1800" dirty="0">
                <a:latin typeface="Courier New" pitchFamily="49" charset="0"/>
              </a:rPr>
              <a:t>*/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 dirty="0" err="1">
                <a:latin typeface="Courier New" pitchFamily="49" charset="0"/>
              </a:rPr>
              <a:t>+B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 dirty="0" err="1">
                <a:latin typeface="Courier New" pitchFamily="49" charset="0"/>
              </a:rPr>
              <a:t>+B</a:t>
            </a:r>
            <a:r>
              <a:rPr lang="en-US" sz="1800" dirty="0">
                <a:latin typeface="Courier New" pitchFamily="49" charset="0"/>
              </a:rPr>
              <a:t>)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	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 err="1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 dirty="0">
                <a:latin typeface="Courier New" pitchFamily="49" charset="0"/>
              </a:rPr>
              <a:t> &lt; min(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jj</a:t>
            </a:r>
            <a:r>
              <a:rPr lang="en-US" sz="1800" dirty="0">
                <a:latin typeface="Courier New" pitchFamily="49" charset="0"/>
              </a:rPr>
              <a:t>+B-1,N); 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 dirty="0">
                <a:latin typeface="Courier New" pitchFamily="49" charset="0"/>
              </a:rPr>
              <a:t>+1)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		{r = 0;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		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for</a:t>
            </a:r>
            <a:r>
              <a:rPr lang="en-US" sz="1800" dirty="0">
                <a:latin typeface="Courier New" pitchFamily="49" charset="0"/>
              </a:rPr>
              <a:t> (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 dirty="0">
                <a:latin typeface="Courier New" pitchFamily="49" charset="0"/>
              </a:rPr>
              <a:t>;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 dirty="0">
                <a:latin typeface="Courier New" pitchFamily="49" charset="0"/>
              </a:rPr>
              <a:t> &lt; min(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kk</a:t>
            </a:r>
            <a:r>
              <a:rPr lang="en-US" sz="1800" dirty="0">
                <a:latin typeface="Courier New" pitchFamily="49" charset="0"/>
              </a:rPr>
              <a:t>+B-1,N);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 dirty="0">
                <a:latin typeface="Courier New" pitchFamily="49" charset="0"/>
              </a:rPr>
              <a:t> =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 dirty="0">
                <a:latin typeface="Courier New" pitchFamily="49" charset="0"/>
              </a:rPr>
              <a:t>+1)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			r = r + y[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 dirty="0">
                <a:latin typeface="Courier New" pitchFamily="49" charset="0"/>
              </a:rPr>
              <a:t>]*z[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k</a:t>
            </a:r>
            <a:r>
              <a:rPr lang="en-US" sz="1800" dirty="0">
                <a:latin typeface="Courier New" pitchFamily="49" charset="0"/>
              </a:rPr>
              <a:t>][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 dirty="0">
                <a:latin typeface="Courier New" pitchFamily="49" charset="0"/>
              </a:rPr>
              <a:t>];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		 x[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 dirty="0">
                <a:latin typeface="Courier New" pitchFamily="49" charset="0"/>
              </a:rPr>
              <a:t>] = x[</a:t>
            </a:r>
            <a:r>
              <a:rPr lang="en-US" sz="1800" dirty="0" err="1">
                <a:solidFill>
                  <a:schemeClr val="accent2"/>
                </a:solidFill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</a:t>
            </a:r>
            <a:r>
              <a:rPr lang="en-US" sz="1800" dirty="0">
                <a:solidFill>
                  <a:schemeClr val="accent1"/>
                </a:solidFill>
                <a:latin typeface="Courier New" pitchFamily="49" charset="0"/>
              </a:rPr>
              <a:t>j</a:t>
            </a:r>
            <a:r>
              <a:rPr lang="en-US" sz="1800" dirty="0">
                <a:latin typeface="Courier New" pitchFamily="49" charset="0"/>
              </a:rPr>
              <a:t>] + r;</a:t>
            </a: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sz="1800" dirty="0">
                <a:latin typeface="Courier New" pitchFamily="49" charset="0"/>
              </a:rPr>
              <a:t>		};</a:t>
            </a:r>
            <a:br>
              <a:rPr lang="en-US" sz="1800" dirty="0">
                <a:latin typeface="Courier New" pitchFamily="49" charset="0"/>
              </a:rPr>
            </a:b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altLang="zh-CN" sz="1800" dirty="0">
                <a:ea typeface="宋体" pitchFamily="2" charset="-122"/>
              </a:rPr>
              <a:t>Y benefits from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spatial</a:t>
            </a:r>
            <a:r>
              <a:rPr lang="en-US" altLang="zh-CN" sz="1800" dirty="0">
                <a:ea typeface="宋体" pitchFamily="2" charset="-122"/>
              </a:rPr>
              <a:t> locality</a:t>
            </a:r>
          </a:p>
          <a:p>
            <a:pPr>
              <a:spcBef>
                <a:spcPct val="0"/>
              </a:spcBef>
              <a:buSzTx/>
              <a:buNone/>
              <a:tabLst>
                <a:tab pos="685800" algn="l"/>
                <a:tab pos="1085850" algn="l"/>
              </a:tabLst>
            </a:pPr>
            <a:r>
              <a:rPr lang="en-US" altLang="zh-CN" sz="1800" dirty="0">
                <a:ea typeface="宋体" pitchFamily="2" charset="-122"/>
              </a:rPr>
              <a:t>Z benefits from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temporal</a:t>
            </a:r>
            <a:r>
              <a:rPr lang="en-US" altLang="zh-CN" sz="1800" dirty="0">
                <a:ea typeface="宋体" pitchFamily="2" charset="-122"/>
              </a:rPr>
              <a:t> locality</a:t>
            </a:r>
          </a:p>
          <a:p>
            <a:pPr>
              <a:spcBef>
                <a:spcPct val="0"/>
              </a:spcBef>
              <a:buSzTx/>
              <a:buNone/>
              <a:tabLst>
                <a:tab pos="685800" algn="l"/>
                <a:tab pos="1085850" algn="l"/>
              </a:tabLst>
            </a:pPr>
            <a:r>
              <a:rPr lang="en-US" sz="2000" dirty="0"/>
              <a:t>Capacity Misses from 2N</a:t>
            </a:r>
            <a:r>
              <a:rPr lang="en-US" sz="2000" baseline="30000" dirty="0"/>
              <a:t>3</a:t>
            </a:r>
            <a:r>
              <a:rPr lang="en-US" sz="2000" dirty="0"/>
              <a:t> + N</a:t>
            </a:r>
            <a:r>
              <a:rPr lang="en-US" sz="2000" baseline="30000" dirty="0"/>
              <a:t>2</a:t>
            </a:r>
            <a:r>
              <a:rPr lang="en-US" sz="2000" dirty="0"/>
              <a:t> to </a:t>
            </a:r>
            <a:r>
              <a:rPr lang="en-US" sz="2000" dirty="0">
                <a:solidFill>
                  <a:schemeClr val="hlink"/>
                </a:solidFill>
              </a:rPr>
              <a:t>2N</a:t>
            </a:r>
            <a:r>
              <a:rPr lang="en-US" sz="2000" baseline="30000" dirty="0">
                <a:solidFill>
                  <a:schemeClr val="hlink"/>
                </a:solidFill>
              </a:rPr>
              <a:t>3</a:t>
            </a:r>
            <a:r>
              <a:rPr lang="en-US" sz="2000" dirty="0">
                <a:solidFill>
                  <a:schemeClr val="hlink"/>
                </a:solidFill>
              </a:rPr>
              <a:t>/B+N</a:t>
            </a:r>
            <a:r>
              <a:rPr lang="en-US" sz="2000" baseline="30000" dirty="0">
                <a:solidFill>
                  <a:schemeClr val="hlink"/>
                </a:solidFill>
              </a:rPr>
              <a:t>2</a:t>
            </a:r>
            <a:endParaRPr lang="en-US" sz="2000" dirty="0"/>
          </a:p>
        </p:txBody>
      </p:sp>
      <p:sp>
        <p:nvSpPr>
          <p:cNvPr id="914440" name="Rectangle 8"/>
          <p:cNvSpPr>
            <a:spLocks noGrp="1" noChangeArrowheads="1"/>
          </p:cNvSpPr>
          <p:nvPr>
            <p:ph type="title"/>
          </p:nvPr>
        </p:nvSpPr>
        <p:spPr>
          <a:xfrm>
            <a:off x="1055440" y="228600"/>
            <a:ext cx="9460160" cy="6858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Blocking </a:t>
            </a:r>
            <a:r>
              <a:rPr lang="en-US" altLang="zh-CN" dirty="0">
                <a:ea typeface="宋体" pitchFamily="2" charset="-122"/>
              </a:rPr>
              <a:t>optimized Matrix Multiplication</a:t>
            </a:r>
            <a:r>
              <a:rPr lang="en-US" altLang="zh-CN" i="1" dirty="0">
                <a:solidFill>
                  <a:srgbClr val="000000"/>
                </a:solidFill>
                <a:latin typeface="Palatino" pitchFamily="18" charset="0"/>
                <a:ea typeface="宋体" pitchFamily="2" charset="-122"/>
              </a:rPr>
              <a:t> </a:t>
            </a:r>
            <a:endParaRPr lang="en-US" i="1" dirty="0">
              <a:solidFill>
                <a:srgbClr val="000000"/>
              </a:solidFill>
              <a:latin typeface="Palatino" pitchFamily="18" charset="0"/>
            </a:endParaRPr>
          </a:p>
        </p:txBody>
      </p:sp>
      <p:grpSp>
        <p:nvGrpSpPr>
          <p:cNvPr id="914435" name="Group 3"/>
          <p:cNvGrpSpPr>
            <a:grpSpLocks/>
          </p:cNvGrpSpPr>
          <p:nvPr/>
        </p:nvGrpSpPr>
        <p:grpSpPr bwMode="auto">
          <a:xfrm>
            <a:off x="5854700" y="914400"/>
            <a:ext cx="4813300" cy="2103438"/>
            <a:chOff x="2728" y="480"/>
            <a:chExt cx="3032" cy="1325"/>
          </a:xfrm>
        </p:grpSpPr>
        <p:graphicFrame>
          <p:nvGraphicFramePr>
            <p:cNvPr id="914436" name="Object 4"/>
            <p:cNvGraphicFramePr>
              <a:graphicFrameLocks noChangeAspect="1"/>
            </p:cNvGraphicFramePr>
            <p:nvPr/>
          </p:nvGraphicFramePr>
          <p:xfrm>
            <a:off x="2728" y="480"/>
            <a:ext cx="3032" cy="10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位图图像" r:id="rId2" imgW="5357324" imgH="1600339" progId="Paint.Picture">
                    <p:embed/>
                  </p:oleObj>
                </mc:Choice>
                <mc:Fallback>
                  <p:oleObj name="位图图像" r:id="rId2" imgW="5357324" imgH="1600339" progId="Paint.Picture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28" y="480"/>
                          <a:ext cx="3032" cy="1008"/>
                        </a:xfrm>
                        <a:prstGeom prst="rect">
                          <a:avLst/>
                        </a:prstGeom>
                        <a:solidFill>
                          <a:srgbClr val="FFFFCC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19050">
                              <a:solidFill>
                                <a:schemeClr val="hlink"/>
                              </a:solidFill>
                              <a:miter lim="800000"/>
                              <a:headEnd/>
                              <a:tailEnd type="none" w="sm" len="med"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14437" name="Rectangle 5"/>
            <p:cNvSpPr>
              <a:spLocks noChangeArrowheads="1"/>
            </p:cNvSpPr>
            <p:nvPr/>
          </p:nvSpPr>
          <p:spPr bwMode="auto">
            <a:xfrm>
              <a:off x="4105" y="1536"/>
              <a:ext cx="370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latin typeface="Comic Sans MS" pitchFamily="66" charset="0"/>
                </a:rPr>
                <a:t>BN</a:t>
              </a:r>
              <a:endParaRPr lang="zh-CN" altLang="en-US" sz="2200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14438" name="Rectangle 6"/>
            <p:cNvSpPr>
              <a:spLocks noChangeArrowheads="1"/>
            </p:cNvSpPr>
            <p:nvPr/>
          </p:nvSpPr>
          <p:spPr bwMode="auto">
            <a:xfrm>
              <a:off x="5040" y="1536"/>
              <a:ext cx="515" cy="2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sz="2200">
                  <a:latin typeface="Comic Sans MS" pitchFamily="66" charset="0"/>
                </a:rPr>
                <a:t>B</a:t>
              </a:r>
              <a:r>
                <a:rPr lang="en-US" altLang="zh-CN" sz="2200">
                  <a:latin typeface="Comic Sans MS" pitchFamily="66" charset="0"/>
                  <a:ea typeface="宋体" pitchFamily="2" charset="-122"/>
                </a:rPr>
                <a:t>×</a:t>
              </a:r>
              <a:r>
                <a:rPr lang="en-US" sz="2200">
                  <a:latin typeface="Comic Sans MS" pitchFamily="66" charset="0"/>
                </a:rPr>
                <a:t>B</a:t>
              </a:r>
              <a:endParaRPr lang="zh-CN" altLang="en-US" sz="2200">
                <a:latin typeface="Comic Sans MS" pitchFamily="66" charset="0"/>
                <a:ea typeface="宋体" pitchFamily="2" charset="-122"/>
              </a:endParaRPr>
            </a:p>
          </p:txBody>
        </p:sp>
        <p:sp>
          <p:nvSpPr>
            <p:cNvPr id="914439" name="Rectangle 7"/>
            <p:cNvSpPr>
              <a:spLocks noChangeArrowheads="1"/>
            </p:cNvSpPr>
            <p:nvPr/>
          </p:nvSpPr>
          <p:spPr bwMode="auto">
            <a:xfrm>
              <a:off x="3055" y="1536"/>
              <a:ext cx="34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000">
                  <a:latin typeface="Comic Sans MS" pitchFamily="66" charset="0"/>
                  <a:ea typeface="宋体" pitchFamily="2" charset="-122"/>
                </a:rPr>
                <a:t>BN</a:t>
              </a:r>
            </a:p>
          </p:txBody>
        </p:sp>
      </p:grpSp>
      <p:sp>
        <p:nvSpPr>
          <p:cNvPr id="914441" name="Rectangle 9"/>
          <p:cNvSpPr>
            <a:spLocks noChangeArrowheads="1"/>
          </p:cNvSpPr>
          <p:nvPr/>
        </p:nvSpPr>
        <p:spPr bwMode="auto">
          <a:xfrm rot="21234373">
            <a:off x="5915822" y="4589809"/>
            <a:ext cx="4392549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>
                <a:latin typeface="+mn-lt"/>
              </a:rPr>
              <a:t>(BN+BN</a:t>
            </a:r>
            <a:r>
              <a:rPr lang="en-US" altLang="zh-CN" sz="2200" dirty="0">
                <a:latin typeface="+mn-lt"/>
                <a:ea typeface="宋体" pitchFamily="2" charset="-122"/>
              </a:rPr>
              <a:t>)</a:t>
            </a:r>
            <a:r>
              <a:rPr lang="en-US" sz="2200" dirty="0">
                <a:latin typeface="+mn-lt"/>
              </a:rPr>
              <a:t>+B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)</a:t>
            </a:r>
            <a:r>
              <a:rPr lang="en-US" altLang="zh-CN" sz="2200" dirty="0">
                <a:latin typeface="+mn-lt"/>
                <a:ea typeface="宋体" pitchFamily="2" charset="-122"/>
              </a:rPr>
              <a:t>×(</a:t>
            </a:r>
            <a:r>
              <a:rPr lang="en-US" sz="2200" dirty="0">
                <a:latin typeface="+mn-lt"/>
              </a:rPr>
              <a:t>N/B)</a:t>
            </a:r>
            <a:r>
              <a:rPr lang="en-US" sz="2200" baseline="30000" dirty="0">
                <a:latin typeface="+mn-lt"/>
              </a:rPr>
              <a:t>2</a:t>
            </a:r>
            <a:r>
              <a:rPr lang="en-US" sz="2200" dirty="0">
                <a:latin typeface="+mn-lt"/>
              </a:rPr>
              <a:t>=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2N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3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/B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+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+mn-lt"/>
              </a:rPr>
              <a:t>N</a:t>
            </a:r>
            <a:r>
              <a:rPr lang="en-US" sz="2200" baseline="30000" dirty="0">
                <a:solidFill>
                  <a:schemeClr val="hlink"/>
                </a:solidFill>
                <a:latin typeface="+mn-lt"/>
              </a:rPr>
              <a:t>2</a:t>
            </a:r>
          </a:p>
          <a:p>
            <a:r>
              <a:rPr lang="en-US" sz="2200" dirty="0">
                <a:latin typeface="+mn-lt"/>
              </a:rPr>
              <a:t>Accessed For N</a:t>
            </a:r>
            <a:r>
              <a:rPr lang="en-US" sz="2200" baseline="30000" dirty="0">
                <a:latin typeface="+mn-lt"/>
              </a:rPr>
              <a:t>3</a:t>
            </a:r>
            <a:r>
              <a:rPr lang="en-US" sz="2200" dirty="0">
                <a:latin typeface="+mn-lt"/>
              </a:rPr>
              <a:t> operations</a:t>
            </a:r>
            <a:endParaRPr lang="en-US" altLang="zh-CN" sz="2200" dirty="0">
              <a:latin typeface="+mn-lt"/>
              <a:ea typeface="宋体" pitchFamily="2" charset="-122"/>
            </a:endParaRPr>
          </a:p>
        </p:txBody>
      </p:sp>
      <p:sp>
        <p:nvSpPr>
          <p:cNvPr id="914442" name="Rectangle 10"/>
          <p:cNvSpPr>
            <a:spLocks noChangeArrowheads="1"/>
          </p:cNvSpPr>
          <p:nvPr/>
        </p:nvSpPr>
        <p:spPr bwMode="auto">
          <a:xfrm>
            <a:off x="7320136" y="2987675"/>
            <a:ext cx="2937022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</a:rPr>
              <a:t>B called </a:t>
            </a:r>
            <a:r>
              <a:rPr lang="en-US" sz="2000" i="1" dirty="0">
                <a:solidFill>
                  <a:schemeClr val="hlink"/>
                </a:solidFill>
                <a:latin typeface="+mn-lt"/>
              </a:rPr>
              <a:t>Blocking Factor</a:t>
            </a:r>
            <a:endParaRPr lang="en-US" altLang="zh-CN" sz="2000" dirty="0">
              <a:latin typeface="+mn-lt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41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I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>
                <a:ea typeface="宋体" pitchFamily="2" charset="-122"/>
              </a:rPr>
              <a:t>N;J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</a:t>
            </a:r>
            <a:r>
              <a:rPr lang="en-US" altLang="zh-CN">
                <a:ea typeface="宋体" pitchFamily="2" charset="-122"/>
              </a:rPr>
              <a:t>B;K</a:t>
            </a:r>
            <a:r>
              <a:rPr lang="en-US" altLang="zh-CN">
                <a:ea typeface="宋体" pitchFamily="2" charset="-122"/>
                <a:sym typeface="Wingdings" pitchFamily="2" charset="2"/>
              </a:rPr>
              <a:t>B;jjN/B;KKN/B; SO</a:t>
            </a:r>
            <a:endParaRPr lang="en-US" altLang="zh-CN">
              <a:ea typeface="宋体" pitchFamily="2" charset="-122"/>
            </a:endParaRP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For x[I,J]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(N*B)</a:t>
            </a:r>
          </a:p>
          <a:p>
            <a:r>
              <a:rPr lang="en-US" altLang="zh-CN">
                <a:ea typeface="宋体" pitchFamily="2" charset="-122"/>
              </a:rPr>
              <a:t>For y[I,K]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(N*B)</a:t>
            </a:r>
          </a:p>
          <a:p>
            <a:r>
              <a:rPr lang="en-US" altLang="zh-CN">
                <a:ea typeface="宋体" pitchFamily="2" charset="-122"/>
              </a:rPr>
              <a:t>For z[K,J]</a:t>
            </a:r>
          </a:p>
          <a:p>
            <a:pPr lvl="1"/>
            <a:r>
              <a:rPr lang="en-US" altLang="zh-CN">
                <a:ea typeface="宋体" pitchFamily="2" charset="-122"/>
              </a:rPr>
              <a:t>N/B * N/B * (B*B)</a:t>
            </a:r>
          </a:p>
          <a:p>
            <a:endParaRPr lang="en-US" altLang="zh-CN">
              <a:ea typeface="宋体" pitchFamily="2" charset="-122"/>
            </a:endParaRPr>
          </a:p>
        </p:txBody>
      </p:sp>
      <p:sp>
        <p:nvSpPr>
          <p:cNvPr id="948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9" name="Rectangle 3"/>
          <p:cNvSpPr>
            <a:spLocks noGrp="1" noChangeArrowheads="1"/>
          </p:cNvSpPr>
          <p:nvPr>
            <p:ph idx="1"/>
          </p:nvPr>
        </p:nvSpPr>
        <p:spPr>
          <a:xfrm>
            <a:off x="882172" y="1052736"/>
            <a:ext cx="10510704" cy="4419600"/>
          </a:xfrm>
        </p:spPr>
        <p:txBody>
          <a:bodyPr/>
          <a:lstStyle/>
          <a:p>
            <a:r>
              <a:rPr lang="en-US" dirty="0"/>
              <a:t>Conflict misses in caches not FA vs. Blocking size</a:t>
            </a:r>
          </a:p>
          <a:p>
            <a:pPr lvl="1"/>
            <a:r>
              <a:rPr lang="en-US" dirty="0"/>
              <a:t>Lam et al [1991] a blocking factor of 24 had a fifth the  misses vs. 48 despite both fit in cache</a:t>
            </a:r>
          </a:p>
        </p:txBody>
      </p:sp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Reducing Conflict Misses by Blocking</a:t>
            </a:r>
          </a:p>
        </p:txBody>
      </p:sp>
      <p:graphicFrame>
        <p:nvGraphicFramePr>
          <p:cNvPr id="915460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206652"/>
              </p:ext>
            </p:extLst>
          </p:nvPr>
        </p:nvGraphicFramePr>
        <p:xfrm>
          <a:off x="2063552" y="1772816"/>
          <a:ext cx="75184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5648040" imgH="3581280" progId="Excel.Chart.8">
                  <p:embed followColorScheme="full"/>
                </p:oleObj>
              </mc:Choice>
              <mc:Fallback>
                <p:oleObj name="Chart" r:id="rId2" imgW="5648040" imgH="3581280" progId="Excel.Chart.8">
                  <p:embed followColorScheme="full"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3552" y="1772816"/>
                        <a:ext cx="751840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1219200"/>
            <a:ext cx="10263236" cy="49530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u="sng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= 1/b[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*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c[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	d[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][j] =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u="sng" dirty="0">
                <a:latin typeface="Courier New" pitchFamily="49" charset="0"/>
              </a:rPr>
              <a:t> </a:t>
            </a:r>
            <a:r>
              <a:rPr lang="en-US" sz="1800" dirty="0">
                <a:latin typeface="Courier New" pitchFamily="49" charset="0"/>
              </a:rPr>
              <a:t>+ 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c[</a:t>
            </a:r>
            <a:r>
              <a:rPr lang="en-US" sz="1800" u="sng" dirty="0" err="1">
                <a:solidFill>
                  <a:schemeClr val="accent1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accent1"/>
                </a:solidFill>
                <a:latin typeface="Courier New" pitchFamily="49" charset="0"/>
              </a:rPr>
              <a:t>][j]</a:t>
            </a:r>
            <a:r>
              <a:rPr lang="en-US" sz="1800" dirty="0"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After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for (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0;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&lt; N; </a:t>
            </a:r>
            <a:r>
              <a:rPr lang="en-US" sz="1800" dirty="0" err="1">
                <a:latin typeface="Courier New" pitchFamily="49" charset="0"/>
              </a:rPr>
              <a:t>i</a:t>
            </a:r>
            <a:r>
              <a:rPr lang="en-US" sz="1800" dirty="0">
                <a:latin typeface="Courier New" pitchFamily="49" charset="0"/>
              </a:rPr>
              <a:t> = i+1)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for (j = 0; j &lt; N; j = j+1)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	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{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a[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= 1/b[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* c[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	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d[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= a[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 + c[</a:t>
            </a:r>
            <a:r>
              <a:rPr lang="en-US" sz="1800" u="sng" dirty="0" err="1">
                <a:solidFill>
                  <a:schemeClr val="hlink"/>
                </a:solidFill>
                <a:latin typeface="Courier New" pitchFamily="49" charset="0"/>
              </a:rPr>
              <a:t>i</a:t>
            </a:r>
            <a:r>
              <a:rPr lang="en-US" sz="1800" u="sng" dirty="0">
                <a:solidFill>
                  <a:schemeClr val="hlink"/>
                </a:solidFill>
                <a:latin typeface="Courier New" pitchFamily="49" charset="0"/>
              </a:rPr>
              <a:t>][j]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  <a:endParaRPr lang="en-US" altLang="zh-CN" sz="1800" dirty="0">
              <a:solidFill>
                <a:schemeClr val="hlink"/>
              </a:solidFill>
              <a:latin typeface="Courier New" pitchFamily="49" charset="0"/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latin typeface="Courier New" pitchFamily="49" charset="0"/>
                <a:ea typeface="宋体" pitchFamily="2" charset="-122"/>
              </a:rPr>
              <a:t>  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}</a:t>
            </a: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endParaRPr lang="en-US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2 misses per access to </a:t>
            </a:r>
            <a:r>
              <a:rPr lang="en-US" dirty="0">
                <a:latin typeface="Courier New" pitchFamily="49" charset="0"/>
              </a:rPr>
              <a:t>a</a:t>
            </a:r>
            <a:r>
              <a:rPr lang="en-US" dirty="0"/>
              <a:t> &amp; </a:t>
            </a:r>
            <a:r>
              <a:rPr lang="en-US" dirty="0">
                <a:latin typeface="Courier New" pitchFamily="49" charset="0"/>
              </a:rPr>
              <a:t>c</a:t>
            </a:r>
            <a:r>
              <a:rPr lang="en-US" dirty="0"/>
              <a:t> vs. one miss per access; improve spatial locality</a:t>
            </a:r>
          </a:p>
        </p:txBody>
      </p:sp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055440" y="78904"/>
            <a:ext cx="8314928" cy="7620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③</a:t>
            </a:r>
            <a:r>
              <a:rPr lang="en-US" dirty="0"/>
              <a:t>Loop Fusion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64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64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64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6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64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64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64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0DC718E-EAB5-5CD1-CD48-213FAF499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7" name="Rectangle 3">
            <a:extLst>
              <a:ext uri="{FF2B5EF4-FFF2-40B4-BE49-F238E27FC236}">
                <a16:creationId xmlns:a16="http://schemas.microsoft.com/office/drawing/2014/main" id="{1223BE71-3D47-DE09-F728-E75DC3D432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1447800"/>
            <a:ext cx="10292952" cy="51054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i="1" dirty="0">
                <a:ea typeface="宋体" pitchFamily="2" charset="-122"/>
              </a:rPr>
              <a:t>The performance of a two-level cache is calculated in a similar way to the performance for a single level cache.</a:t>
            </a:r>
            <a:r>
              <a:rPr lang="en-US" altLang="zh-CN" dirty="0">
                <a:ea typeface="宋体" pitchFamily="2" charset="-122"/>
              </a:rPr>
              <a:t> </a:t>
            </a:r>
            <a:endParaRPr lang="en-US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L2 Equations</a:t>
            </a:r>
            <a:endParaRPr lang="en-US" sz="1800" dirty="0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 Miss Rate</a:t>
            </a:r>
            <a:r>
              <a:rPr lang="en-US" sz="1800" baseline="-25000" dirty="0"/>
              <a:t>L1</a:t>
            </a:r>
            <a:r>
              <a:rPr lang="en-US" sz="1800" dirty="0"/>
              <a:t> x Miss Penalty</a:t>
            </a:r>
            <a:r>
              <a:rPr lang="en-US" sz="1800" baseline="-25000" dirty="0"/>
              <a:t>L1</a:t>
            </a:r>
            <a:br>
              <a:rPr lang="en-US" sz="1800" baseline="-25000" dirty="0"/>
            </a:br>
            <a:endParaRPr lang="en-US" sz="1800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dirty="0"/>
              <a:t>	Miss Penalty</a:t>
            </a:r>
            <a:r>
              <a:rPr lang="en-US" sz="1800" baseline="-25000" dirty="0"/>
              <a:t>L1</a:t>
            </a:r>
            <a:r>
              <a:rPr lang="en-US" sz="1800" dirty="0"/>
              <a:t> = Hit Time</a:t>
            </a:r>
            <a:r>
              <a:rPr lang="en-US" sz="1800" baseline="-25000" dirty="0"/>
              <a:t>L2</a:t>
            </a:r>
            <a:r>
              <a:rPr lang="en-US" sz="1800" dirty="0"/>
              <a:t> + Miss Rate</a:t>
            </a:r>
            <a:r>
              <a:rPr lang="en-US" sz="1800" baseline="-25000" dirty="0"/>
              <a:t>L2</a:t>
            </a:r>
            <a:r>
              <a:rPr lang="en-US" sz="1800" dirty="0"/>
              <a:t> x Miss Penalty</a:t>
            </a:r>
            <a:r>
              <a:rPr lang="en-US" sz="1800" baseline="-25000" dirty="0"/>
              <a:t>L2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/>
              <a:t>	AMAT = Hit Time</a:t>
            </a:r>
            <a:r>
              <a:rPr lang="en-US" sz="1800" baseline="-25000" dirty="0"/>
              <a:t>L1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		    </a:t>
            </a:r>
            <a:r>
              <a:rPr lang="en-US" sz="1800" u="sng" dirty="0">
                <a:solidFill>
                  <a:schemeClr val="hlink"/>
                </a:solidFill>
              </a:rPr>
              <a:t>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L1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(Hit Time</a:t>
            </a:r>
            <a:r>
              <a:rPr lang="en-US" sz="1800" baseline="-25000" dirty="0"/>
              <a:t>L2</a:t>
            </a:r>
            <a:r>
              <a:rPr lang="en-US" sz="1800" dirty="0"/>
              <a:t> +</a:t>
            </a:r>
            <a:r>
              <a:rPr lang="en-US" sz="1800" u="sng" dirty="0">
                <a:solidFill>
                  <a:schemeClr val="hlink"/>
                </a:solidFill>
              </a:rPr>
              <a:t> Miss Rate</a:t>
            </a:r>
            <a:r>
              <a:rPr lang="en-US" sz="1800" u="sng" baseline="-25000" dirty="0">
                <a:solidFill>
                  <a:schemeClr val="hlink"/>
                </a:solidFill>
              </a:rPr>
              <a:t>L2</a:t>
            </a:r>
            <a:r>
              <a:rPr lang="en-US" sz="1800" u="sng" dirty="0">
                <a:solidFill>
                  <a:schemeClr val="hlink"/>
                </a:solidFill>
              </a:rPr>
              <a:t> </a:t>
            </a:r>
            <a:r>
              <a:rPr lang="en-US" sz="1800" dirty="0"/>
              <a:t>x Miss Penalty</a:t>
            </a:r>
            <a:r>
              <a:rPr lang="en-US" sz="1800" baseline="-25000" dirty="0"/>
              <a:t>L2</a:t>
            </a:r>
            <a:r>
              <a:rPr lang="en-US" sz="1800" dirty="0"/>
              <a:t>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en-US" dirty="0">
                <a:solidFill>
                  <a:schemeClr val="hlink"/>
                </a:solidFill>
              </a:rPr>
              <a:t>Definitions:</a:t>
            </a:r>
            <a:endParaRPr lang="en-US" sz="1800" dirty="0">
              <a:solidFill>
                <a:schemeClr val="hlink"/>
              </a:solidFill>
            </a:endParaRP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Local miss rate</a:t>
            </a:r>
            <a:r>
              <a:rPr lang="en-US" dirty="0"/>
              <a:t>— misses in this cache divided by the total number of memory accesses</a:t>
            </a:r>
            <a:r>
              <a:rPr lang="en-US" i="1" dirty="0">
                <a:solidFill>
                  <a:schemeClr val="hlink"/>
                </a:solidFill>
              </a:rPr>
              <a:t> to this cache</a:t>
            </a:r>
            <a:r>
              <a:rPr lang="en-US" dirty="0"/>
              <a:t> (Miss rate</a:t>
            </a:r>
            <a:r>
              <a:rPr lang="en-US" baseline="-25000" dirty="0"/>
              <a:t>L2</a:t>
            </a:r>
            <a:r>
              <a:rPr lang="en-US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i="1" dirty="0">
                <a:solidFill>
                  <a:schemeClr val="hlink"/>
                </a:solidFill>
              </a:rPr>
              <a:t>Global miss rate</a:t>
            </a:r>
            <a:r>
              <a:rPr lang="en-US" dirty="0"/>
              <a:t>—misses in this cache divided by the total number of memory accesses </a:t>
            </a:r>
            <a:r>
              <a:rPr lang="en-US" i="1" dirty="0">
                <a:solidFill>
                  <a:schemeClr val="hlink"/>
                </a:solidFill>
              </a:rPr>
              <a:t>generated by the CPU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Global Miss Rate is what matters</a:t>
            </a:r>
          </a:p>
        </p:txBody>
      </p:sp>
      <p:sp>
        <p:nvSpPr>
          <p:cNvPr id="876546" name="Rectangle 2">
            <a:extLst>
              <a:ext uri="{FF2B5EF4-FFF2-40B4-BE49-F238E27FC236}">
                <a16:creationId xmlns:a16="http://schemas.microsoft.com/office/drawing/2014/main" id="{C9A03DDC-860F-5E5E-2F58-987495C6C9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131763"/>
            <a:ext cx="8458944" cy="7429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Parameter about Multilevel cache</a:t>
            </a:r>
          </a:p>
        </p:txBody>
      </p:sp>
      <p:grpSp>
        <p:nvGrpSpPr>
          <p:cNvPr id="876548" name="Group 4">
            <a:extLst>
              <a:ext uri="{FF2B5EF4-FFF2-40B4-BE49-F238E27FC236}">
                <a16:creationId xmlns:a16="http://schemas.microsoft.com/office/drawing/2014/main" id="{FD4F9618-80BC-F1CA-4C63-5B74A6A611F6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3048000"/>
            <a:ext cx="5638800" cy="2057400"/>
            <a:chOff x="1536" y="1824"/>
            <a:chExt cx="3552" cy="1296"/>
          </a:xfrm>
        </p:grpSpPr>
        <p:graphicFrame>
          <p:nvGraphicFramePr>
            <p:cNvPr id="876549" name="Object 5">
              <a:extLst>
                <a:ext uri="{FF2B5EF4-FFF2-40B4-BE49-F238E27FC236}">
                  <a16:creationId xmlns:a16="http://schemas.microsoft.com/office/drawing/2014/main" id="{AB02AA0B-56E6-231B-2E19-9CB94455C1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801689341"/>
                </p:ext>
              </p:extLst>
            </p:nvPr>
          </p:nvGraphicFramePr>
          <p:xfrm>
            <a:off x="1680" y="1824"/>
            <a:ext cx="34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19160" imgH="927000" progId="Equation.3">
                    <p:embed/>
                  </p:oleObj>
                </mc:Choice>
                <mc:Fallback>
                  <p:oleObj name="Equation" r:id="rId2" imgW="2819160" imgH="927000" progId="Equation.3">
                    <p:embed/>
                    <p:pic>
                      <p:nvPicPr>
                        <p:cNvPr id="8765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24"/>
                          <a:ext cx="3408" cy="960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6550" name="Line 6">
              <a:extLst>
                <a:ext uri="{FF2B5EF4-FFF2-40B4-BE49-F238E27FC236}">
                  <a16:creationId xmlns:a16="http://schemas.microsoft.com/office/drawing/2014/main" id="{572805E3-E045-36B9-DC78-C44A9BDF18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592"/>
              <a:ext cx="67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6551" name="Group 7">
            <a:extLst>
              <a:ext uri="{FF2B5EF4-FFF2-40B4-BE49-F238E27FC236}">
                <a16:creationId xmlns:a16="http://schemas.microsoft.com/office/drawing/2014/main" id="{A0E039D6-7BC5-7C77-AFD9-2A86C6A86BFA}"/>
              </a:ext>
            </a:extLst>
          </p:cNvPr>
          <p:cNvGrpSpPr>
            <a:grpSpLocks/>
          </p:cNvGrpSpPr>
          <p:nvPr/>
        </p:nvGrpSpPr>
        <p:grpSpPr bwMode="auto">
          <a:xfrm>
            <a:off x="3216276" y="1196975"/>
            <a:ext cx="6477000" cy="2057400"/>
            <a:chOff x="960" y="1056"/>
            <a:chExt cx="4080" cy="1296"/>
          </a:xfrm>
        </p:grpSpPr>
        <p:sp>
          <p:nvSpPr>
            <p:cNvPr id="876552" name="Rectangle 8">
              <a:extLst>
                <a:ext uri="{FF2B5EF4-FFF2-40B4-BE49-F238E27FC236}">
                  <a16:creationId xmlns:a16="http://schemas.microsoft.com/office/drawing/2014/main" id="{C17D65EC-2C84-C563-F727-F856235A30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0" y="1056"/>
              <a:ext cx="4080" cy="756"/>
            </a:xfrm>
            <a:prstGeom prst="rect">
              <a:avLst/>
            </a:prstGeom>
            <a:solidFill>
              <a:srgbClr val="C0D2FE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400" i="1" dirty="0">
                  <a:latin typeface="Times" pitchFamily="18" charset="0"/>
                  <a:ea typeface="宋体" pitchFamily="2" charset="-122"/>
                </a:rPr>
                <a:t>So the </a:t>
              </a:r>
              <a:r>
                <a:rPr lang="en-US" altLang="zh-CN" sz="2400" i="1" dirty="0">
                  <a:solidFill>
                    <a:schemeClr val="hlink"/>
                  </a:solidFill>
                  <a:latin typeface="Times" pitchFamily="18" charset="0"/>
                  <a:ea typeface="宋体" pitchFamily="2" charset="-122"/>
                </a:rPr>
                <a:t>miss penalty for level 1</a:t>
              </a:r>
              <a:r>
                <a:rPr lang="en-US" altLang="zh-CN" sz="2400" i="1" dirty="0">
                  <a:latin typeface="Times" pitchFamily="18" charset="0"/>
                  <a:ea typeface="宋体" pitchFamily="2" charset="-122"/>
                </a:rPr>
                <a:t> is calculated using the hit time, miss rate, and miss penalty for the level 2 cache.</a:t>
              </a:r>
              <a:r>
                <a:rPr lang="en-US" altLang="zh-CN" sz="2400" dirty="0">
                  <a:latin typeface="Times" pitchFamily="18" charset="0"/>
                  <a:ea typeface="宋体" pitchFamily="2" charset="-122"/>
                </a:rPr>
                <a:t> </a:t>
              </a:r>
            </a:p>
          </p:txBody>
        </p:sp>
        <p:sp>
          <p:nvSpPr>
            <p:cNvPr id="876553" name="Line 9">
              <a:extLst>
                <a:ext uri="{FF2B5EF4-FFF2-40B4-BE49-F238E27FC236}">
                  <a16:creationId xmlns:a16="http://schemas.microsoft.com/office/drawing/2014/main" id="{2EE17C59-7972-1165-E120-FA5A4D0286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80" y="1632"/>
              <a:ext cx="96" cy="72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6534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7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7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87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4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6547" grpId="0" uiExpand="1" build="p" autoUpdateAnimBg="0" advAuto="100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371600"/>
            <a:ext cx="10521552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/* Before: 2 sequential arrays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int </a:t>
            </a:r>
            <a:r>
              <a:rPr lang="en-US" sz="1800" dirty="0" err="1">
                <a:latin typeface="Courier New" pitchFamily="49" charset="0"/>
              </a:rPr>
              <a:t>val</a:t>
            </a:r>
            <a:r>
              <a:rPr lang="en-US" sz="1800" dirty="0">
                <a:latin typeface="Courier New" pitchFamily="49" charset="0"/>
              </a:rPr>
              <a:t>[SIZE];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int key[SIZE];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8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/* After: 1 array of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stuctures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 */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struct merge 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int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val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	int key;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};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struct merge </a:t>
            </a:r>
            <a:r>
              <a:rPr lang="en-US" sz="1800" dirty="0" err="1">
                <a:solidFill>
                  <a:schemeClr val="hlink"/>
                </a:solidFill>
                <a:latin typeface="Courier New" pitchFamily="49" charset="0"/>
              </a:rPr>
              <a:t>merged_array</a:t>
            </a:r>
            <a:r>
              <a:rPr lang="en-US" sz="1800" dirty="0">
                <a:solidFill>
                  <a:schemeClr val="hlink"/>
                </a:solidFill>
                <a:latin typeface="Courier New" pitchFamily="49" charset="0"/>
              </a:rPr>
              <a:t>[SIZE];</a:t>
            </a: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br>
              <a:rPr lang="en-US" sz="1800" dirty="0">
                <a:solidFill>
                  <a:schemeClr val="hlink"/>
                </a:solidFill>
                <a:latin typeface="Courier New" pitchFamily="49" charset="0"/>
              </a:rPr>
            </a:br>
            <a:endParaRPr lang="en-US" sz="1800" dirty="0">
              <a:solidFill>
                <a:schemeClr val="hlink"/>
              </a:solidFill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/>
              <a:t>Reducing conflicts between </a:t>
            </a:r>
            <a:r>
              <a:rPr lang="en-US" dirty="0" err="1"/>
              <a:t>val</a:t>
            </a:r>
            <a:r>
              <a:rPr lang="en-US" dirty="0"/>
              <a:t> &amp; key; </a:t>
            </a:r>
            <a:br>
              <a:rPr lang="en-US" dirty="0"/>
            </a:br>
            <a:r>
              <a:rPr lang="en-US" dirty="0"/>
              <a:t>improve spatial locality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152400"/>
            <a:ext cx="8458944" cy="7620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altLang="zh-CN" dirty="0">
                <a:ea typeface="宋体" pitchFamily="2" charset="-122"/>
              </a:rPr>
              <a:t>④</a:t>
            </a:r>
            <a:r>
              <a:rPr lang="en-US" dirty="0"/>
              <a:t>Merging Arrays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7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7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7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17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917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175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175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3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/>
              <a:t>Summary of Compiler Optimizations to Reduce Cache Misses (by hand)</a:t>
            </a:r>
          </a:p>
        </p:txBody>
      </p:sp>
      <p:graphicFrame>
        <p:nvGraphicFramePr>
          <p:cNvPr id="918530" name="Object 2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53857963"/>
              </p:ext>
            </p:extLst>
          </p:nvPr>
        </p:nvGraphicFramePr>
        <p:xfrm>
          <a:off x="1752600" y="746426"/>
          <a:ext cx="86868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2" imgW="6524280" imgH="4514760" progId="Excel.Chart.8">
                  <p:embed followColorScheme="full"/>
                </p:oleObj>
              </mc:Choice>
              <mc:Fallback>
                <p:oleObj name="Chart" r:id="rId2" imgW="6524280" imgH="4514760" progId="Excel.Chart.8">
                  <p:embed followColorScheme="full"/>
                  <p:pic>
                    <p:nvPicPr>
                      <p:cNvPr id="0" name="Object 2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746426"/>
                        <a:ext cx="8686800" cy="600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5" name="Rectangle 3"/>
          <p:cNvSpPr>
            <a:spLocks noGrp="1" noChangeArrowheads="1"/>
          </p:cNvSpPr>
          <p:nvPr>
            <p:ph idx="1"/>
          </p:nvPr>
        </p:nvSpPr>
        <p:spPr>
          <a:xfrm>
            <a:off x="882172" y="2348880"/>
            <a:ext cx="10489694" cy="2520280"/>
          </a:xfrm>
        </p:spPr>
        <p:txBody>
          <a:bodyPr/>
          <a:lstStyle/>
          <a:p>
            <a:r>
              <a:rPr lang="en-US" dirty="0"/>
              <a:t>3 Cs: Compulsory, Capacity, Conflict</a:t>
            </a:r>
          </a:p>
          <a:p>
            <a:pPr lvl="1"/>
            <a:r>
              <a:rPr lang="en-US" dirty="0"/>
              <a:t>1. Larger cache</a:t>
            </a:r>
          </a:p>
          <a:p>
            <a:pPr lvl="1"/>
            <a:r>
              <a:rPr lang="en-US" dirty="0"/>
              <a:t>2. Reduce Misses via Larger Block Size</a:t>
            </a:r>
          </a:p>
          <a:p>
            <a:pPr lvl="1"/>
            <a:r>
              <a:rPr lang="en-US" dirty="0"/>
              <a:t>3. Reduce Misses via Higher Associativity</a:t>
            </a:r>
          </a:p>
          <a:p>
            <a:pPr lvl="1"/>
            <a:r>
              <a:rPr lang="en-US" dirty="0"/>
              <a:t>4. Reducing Misses via Pseudo-Associativity</a:t>
            </a:r>
          </a:p>
          <a:p>
            <a:pPr lvl="1"/>
            <a:r>
              <a:rPr lang="en-US" dirty="0"/>
              <a:t>5. Reducing Misses by Compiler Optimizations</a:t>
            </a:r>
          </a:p>
        </p:txBody>
      </p:sp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Summary: Miss Rate Reduction</a:t>
            </a:r>
          </a:p>
        </p:txBody>
      </p:sp>
      <p:graphicFrame>
        <p:nvGraphicFramePr>
          <p:cNvPr id="919556" name="Object 4">
            <a:hlinkClick r:id="" action="ppaction://ole?verb=0"/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779728"/>
              </p:ext>
            </p:extLst>
          </p:nvPr>
        </p:nvGraphicFramePr>
        <p:xfrm>
          <a:off x="1663700" y="1340768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7840" imgH="409320" progId="Equation.3">
                  <p:embed/>
                </p:oleObj>
              </mc:Choice>
              <mc:Fallback>
                <p:oleObj name="Equation" r:id="rId2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3700" y="1340768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7" name="Oval 5"/>
          <p:cNvSpPr>
            <a:spLocks noChangeArrowheads="1"/>
          </p:cNvSpPr>
          <p:nvPr/>
        </p:nvSpPr>
        <p:spPr bwMode="auto">
          <a:xfrm>
            <a:off x="6096000" y="1429668"/>
            <a:ext cx="1079500" cy="355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the miss penalty</a:t>
            </a:r>
          </a:p>
          <a:p>
            <a:pPr marL="0" indent="0">
              <a:buNone/>
            </a:pPr>
            <a:r>
              <a:rPr lang="en-US" altLang="zh-CN" dirty="0"/>
              <a:t>	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		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Reduce the time to hit in the cache. </a:t>
            </a:r>
            <a:r>
              <a:rPr lang="en-US" altLang="zh-CN" dirty="0"/>
              <a:t>	 </a:t>
            </a:r>
            <a:endParaRPr lang="en-US" dirty="0"/>
          </a:p>
        </p:txBody>
      </p:sp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dirty="0"/>
              <a:t>5.6  Reduce Cache Miss Penalty or Miss Rate via Parallelism</a:t>
            </a:r>
          </a:p>
        </p:txBody>
      </p:sp>
    </p:spTree>
  </p:cSld>
  <p:clrMapOvr>
    <a:masterClrMapping/>
  </p:clrMapOvr>
  <p:transition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Nonblocking Caches to Reduce Stalls on Cache Misses</a:t>
            </a:r>
          </a:p>
          <a:p>
            <a:pPr lvl="1"/>
            <a:r>
              <a:rPr lang="en-US" altLang="zh-CN" dirty="0"/>
              <a:t>Reducing Miss Penalty</a:t>
            </a:r>
          </a:p>
          <a:p>
            <a:pPr lvl="1"/>
            <a:r>
              <a:rPr lang="en-US" altLang="zh-CN" dirty="0"/>
              <a:t>A nonblocking(Lockup-free cache) cache, allows The cache to continues to supply hits while processing read misses ( hit under miss , hit under multiple miss ). </a:t>
            </a:r>
          </a:p>
          <a:p>
            <a:pPr lvl="1"/>
            <a:r>
              <a:rPr lang="en-US" altLang="zh-CN" dirty="0"/>
              <a:t>Complex caches can even have multiple outstanding misses ( miss under miss ). It will further lower effective miss penalty</a:t>
            </a:r>
          </a:p>
          <a:p>
            <a:pPr lvl="1"/>
            <a:r>
              <a:rPr lang="en-US" altLang="zh-CN" dirty="0"/>
              <a:t>Nonblocking, in conjunction with out-of-order execution, can allow the CPU to continue executing instructions after a data cache miss. </a:t>
            </a:r>
            <a:endParaRPr lang="zh-CN" altLang="en-US" dirty="0"/>
          </a:p>
        </p:txBody>
      </p:sp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First Miss Penalty/Rate Reduction Technique: </a:t>
            </a:r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7" name="Rectangle 3"/>
          <p:cNvSpPr>
            <a:spLocks noGrp="1" noChangeArrowheads="1"/>
          </p:cNvSpPr>
          <p:nvPr>
            <p:ph idx="1"/>
          </p:nvPr>
        </p:nvSpPr>
        <p:spPr>
          <a:xfrm>
            <a:off x="983434" y="5334000"/>
            <a:ext cx="10225132" cy="1143000"/>
          </a:xfrm>
        </p:spPr>
        <p:txBody>
          <a:bodyPr/>
          <a:lstStyle/>
          <a:p>
            <a:pPr indent="0">
              <a:lnSpc>
                <a:spcPct val="80000"/>
              </a:lnSpc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These data were collected for an 8-KB direct-mapped data cache with 32-byte blocks and a 16-clock-cycle miss penalty, which today would imply a second-level cache. These data were generated using the VLIW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Multiflow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Compiler, which scheduled loads away from use [Farkas and </a:t>
            </a:r>
            <a:r>
              <a:rPr lang="en-US" altLang="zh-CN" sz="2000" dirty="0" err="1">
                <a:latin typeface="Arial" pitchFamily="34" charset="0"/>
                <a:ea typeface="宋体" pitchFamily="2" charset="-122"/>
              </a:rPr>
              <a:t>Jouppi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1994].</a:t>
            </a:r>
            <a:endParaRPr lang="zh-CN" altLang="en-US" sz="2000" i="1" dirty="0">
              <a:ea typeface="宋体" pitchFamily="2" charset="-122"/>
            </a:endParaRPr>
          </a:p>
        </p:txBody>
      </p:sp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6593" y="483657"/>
            <a:ext cx="8458200" cy="1066800"/>
          </a:xfrm>
        </p:spPr>
        <p:txBody>
          <a:bodyPr/>
          <a:lstStyle/>
          <a:p>
            <a:pPr algn="l"/>
            <a:r>
              <a:rPr lang="en-US" altLang="zh-CN" sz="1600" dirty="0">
                <a:solidFill>
                  <a:schemeClr val="tx1"/>
                </a:solidFill>
                <a:latin typeface="Arial" pitchFamily="34" charset="0"/>
                <a:ea typeface="宋体" pitchFamily="2" charset="-122"/>
              </a:rPr>
              <a:t>Ratio of the average memory stall time for a blocking cache to hit-under-miss schemes as the number of outstanding misses is varied for 18 SPEC92 programs.</a:t>
            </a:r>
          </a:p>
        </p:txBody>
      </p:sp>
      <p:graphicFrame>
        <p:nvGraphicFramePr>
          <p:cNvPr id="922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912591"/>
              </p:ext>
            </p:extLst>
          </p:nvPr>
        </p:nvGraphicFramePr>
        <p:xfrm>
          <a:off x="2096866" y="1447800"/>
          <a:ext cx="5029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4991533" imgH="3292125" progId="Paint.Picture">
                  <p:embed/>
                </p:oleObj>
              </mc:Choice>
              <mc:Fallback>
                <p:oleObj name="位图图像" r:id="rId2" imgW="4991533" imgH="3292125" progId="Paint.Picture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6866" y="1447800"/>
                        <a:ext cx="5029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7086600" y="1371600"/>
            <a:ext cx="36576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Arial" pitchFamily="34" charset="0"/>
                <a:ea typeface="宋体" pitchFamily="2" charset="-122"/>
              </a:rPr>
              <a:t>The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hit-under-64-misses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line allows one miss for every register in the machine.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0" name="Rectangle 6"/>
          <p:cNvSpPr>
            <a:spLocks noChangeArrowheads="1"/>
          </p:cNvSpPr>
          <p:nvPr/>
        </p:nvSpPr>
        <p:spPr bwMode="auto">
          <a:xfrm>
            <a:off x="7086600" y="2627412"/>
            <a:ext cx="42659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Arial" pitchFamily="34" charset="0"/>
                <a:ea typeface="宋体" pitchFamily="2" charset="-122"/>
              </a:rPr>
              <a:t>The first 14 programs are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floating-point programs: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the average for hit under 1 miss is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76%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, for 2 misses is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51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%, and for 64 misses is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39%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.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7086600" y="4175126"/>
            <a:ext cx="4337992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2000" dirty="0">
                <a:latin typeface="Arial" pitchFamily="34" charset="0"/>
                <a:ea typeface="宋体" pitchFamily="2" charset="-122"/>
              </a:rPr>
              <a:t>The final four are integer programs, and the three averages are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,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78%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, and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78%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, </a:t>
            </a:r>
            <a:endParaRPr lang="zh-CN" altLang="en-US" sz="20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 rot="-5400000">
            <a:off x="-630182" y="3011364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Ratio of the average memory stall time</a:t>
            </a:r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7086599" y="2500313"/>
            <a:ext cx="4121967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22634" name="Line 10"/>
          <p:cNvSpPr>
            <a:spLocks noChangeShapeType="1"/>
          </p:cNvSpPr>
          <p:nvPr/>
        </p:nvSpPr>
        <p:spPr bwMode="auto">
          <a:xfrm>
            <a:off x="7178892" y="4085122"/>
            <a:ext cx="4029675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22635" name="Line 11"/>
          <p:cNvSpPr>
            <a:spLocks noChangeShapeType="1"/>
          </p:cNvSpPr>
          <p:nvPr/>
        </p:nvSpPr>
        <p:spPr bwMode="auto">
          <a:xfrm flipV="1">
            <a:off x="1472461" y="5257800"/>
            <a:ext cx="9736105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headE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42D02512-FCC3-764A-B707-21B7D99CA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1" name="Rectangle 3">
            <a:extLst>
              <a:ext uri="{FF2B5EF4-FFF2-40B4-BE49-F238E27FC236}">
                <a16:creationId xmlns:a16="http://schemas.microsoft.com/office/drawing/2014/main" id="{0CD73DA4-9DFE-4E35-79C2-3A86A0B90C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83432" y="914400"/>
            <a:ext cx="10529936" cy="2971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Assume: </a:t>
            </a:r>
            <a:r>
              <a:rPr lang="en-US" altLang="zh-CN" sz="2000" dirty="0">
                <a:ea typeface="宋体" pitchFamily="2" charset="-122"/>
              </a:rPr>
              <a:t>For the cache described in Figure 5.23；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Miss rates for 8KB: 11.4% for </a:t>
            </a:r>
            <a:r>
              <a:rPr lang="en-US" altLang="zh-CN" sz="2000" dirty="0" err="1">
                <a:ea typeface="宋体" pitchFamily="2" charset="-122"/>
              </a:rPr>
              <a:t>fp</a:t>
            </a:r>
            <a:r>
              <a:rPr lang="en-US" altLang="zh-CN" sz="2000" dirty="0">
                <a:ea typeface="宋体" pitchFamily="2" charset="-122"/>
              </a:rPr>
              <a:t>-DM cache</a:t>
            </a:r>
          </a:p>
          <a:p>
            <a:pPr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				    10.7% </a:t>
            </a:r>
            <a:r>
              <a:rPr lang="en-US" altLang="zh-CN" sz="2000" dirty="0">
                <a:ea typeface="宋体" pitchFamily="2" charset="-122"/>
              </a:rPr>
              <a:t>for 2-way cache</a:t>
            </a:r>
          </a:p>
          <a:p>
            <a:pPr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Miss rates for 8KB: 7.4% for int-DM cache</a:t>
            </a:r>
          </a:p>
          <a:p>
            <a:pPr>
              <a:buFontTx/>
              <a:buNone/>
            </a:pPr>
            <a:r>
              <a:rPr lang="zh-CN" altLang="en-US" sz="2000" dirty="0">
                <a:ea typeface="宋体" pitchFamily="2" charset="-122"/>
              </a:rPr>
              <a:t>				    6.0% </a:t>
            </a:r>
            <a:r>
              <a:rPr lang="en-US" altLang="zh-CN" sz="2000" dirty="0">
                <a:ea typeface="宋体" pitchFamily="2" charset="-122"/>
              </a:rPr>
              <a:t>for 2-way cache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	①　which is more important for floating-point programs: 	2-way or hit under one miss?</a:t>
            </a:r>
          </a:p>
          <a:p>
            <a:pPr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	②　What about integer programs?</a:t>
            </a:r>
          </a:p>
        </p:txBody>
      </p:sp>
      <p:sp>
        <p:nvSpPr>
          <p:cNvPr id="923650" name="Rectangle 2">
            <a:extLst>
              <a:ext uri="{FF2B5EF4-FFF2-40B4-BE49-F238E27FC236}">
                <a16:creationId xmlns:a16="http://schemas.microsoft.com/office/drawing/2014/main" id="{1DB4FEF5-2ECB-EEB6-7B79-86156B3C84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3432" y="215746"/>
            <a:ext cx="8261960" cy="5334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sz="2900" dirty="0">
                <a:ea typeface="宋体" pitchFamily="2" charset="-122"/>
              </a:rPr>
              <a:t>Nonblocking</a:t>
            </a:r>
            <a:endParaRPr lang="zh-CN" altLang="en-US" sz="2900" dirty="0">
              <a:ea typeface="宋体" pitchFamily="2" charset="-122"/>
            </a:endParaRPr>
          </a:p>
        </p:txBody>
      </p:sp>
      <p:sp>
        <p:nvSpPr>
          <p:cNvPr id="923652" name="Rectangle 4">
            <a:extLst>
              <a:ext uri="{FF2B5EF4-FFF2-40B4-BE49-F238E27FC236}">
                <a16:creationId xmlns:a16="http://schemas.microsoft.com/office/drawing/2014/main" id="{8D254D06-ABFD-325B-CBE7-A11C7E6594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464" y="4065892"/>
            <a:ext cx="9725272" cy="2142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8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Answer: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The numbers for Figure 5.23 were based on a miss penalty of 16 clock cycles. Although this is low for a miss penalty, let’s stick with it for consistency. For floating-point programs the average memory stall times are: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Miss </a:t>
            </a:r>
            <a:r>
              <a:rPr lang="en-US" altLang="zh-CN" sz="2000" dirty="0" err="1">
                <a:latin typeface="Times New Roman" pitchFamily="18" charset="0"/>
                <a:ea typeface="宋体" pitchFamily="2" charset="-122"/>
              </a:rPr>
              <a:t>rate</a:t>
            </a:r>
            <a:r>
              <a:rPr lang="en-US" altLang="zh-CN" sz="2000" baseline="-25000" dirty="0" err="1">
                <a:latin typeface="Times New Roman" pitchFamily="18" charset="0"/>
                <a:ea typeface="宋体" pitchFamily="2" charset="-122"/>
              </a:rPr>
              <a:t>DM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dirty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Miss penalty = 11.4% </a:t>
            </a:r>
            <a:r>
              <a:rPr lang="en-US" altLang="zh-CN" sz="2000" dirty="0">
                <a:latin typeface="Symbol" pitchFamily="18" charset="2"/>
                <a:ea typeface="宋体" pitchFamily="2" charset="-122"/>
              </a:rPr>
              <a:t>*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16 = 1.84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aseline="-25000" dirty="0">
                <a:latin typeface="Times New Roman" pitchFamily="18" charset="0"/>
                <a:ea typeface="宋体" pitchFamily="2" charset="-122"/>
              </a:rPr>
              <a:t>2-way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 dirty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Miss penalty = 10.7% *</a:t>
            </a:r>
            <a:r>
              <a:rPr lang="en-US" altLang="zh-CN" sz="2000" dirty="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 dirty="0">
                <a:latin typeface="Times New Roman" pitchFamily="18" charset="0"/>
                <a:ea typeface="宋体" pitchFamily="2" charset="-122"/>
              </a:rPr>
              <a:t>16 = 1.71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The memory stalls of two-way are thus 1.71/1.84 or 93% of  direct-mapped cache.</a:t>
            </a:r>
            <a:endParaRPr lang="zh-CN" altLang="en-US" sz="2000" dirty="0">
              <a:latin typeface="Comic Sans MS" pitchFamily="66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52742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utoUpdateAnimBg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215746"/>
            <a:ext cx="8261960" cy="5334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sz="2900" dirty="0">
                <a:ea typeface="宋体" pitchFamily="2" charset="-122"/>
              </a:rPr>
              <a:t>Nonblocking</a:t>
            </a:r>
            <a:endParaRPr lang="zh-CN" altLang="en-US" sz="2900" dirty="0">
              <a:ea typeface="宋体" pitchFamily="2" charset="-122"/>
            </a:endParaRPr>
          </a:p>
        </p:txBody>
      </p:sp>
      <p:sp>
        <p:nvSpPr>
          <p:cNvPr id="923653" name="Rectangle 5"/>
          <p:cNvSpPr>
            <a:spLocks noChangeArrowheads="1"/>
          </p:cNvSpPr>
          <p:nvPr/>
        </p:nvSpPr>
        <p:spPr bwMode="auto">
          <a:xfrm>
            <a:off x="2175173" y="1108792"/>
            <a:ext cx="8077200" cy="15573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The caption of Figure 5.23 says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 under one miss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reduces the average memory stall time to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76%(&lt;93%)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of a blocking cache.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Hence, so for floating-point programs the direct-mapped data cache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supporting hit under one miss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gives better performance than a two-way set-associative cache that blocks on a miss.</a:t>
            </a:r>
          </a:p>
        </p:txBody>
      </p:sp>
      <p:sp>
        <p:nvSpPr>
          <p:cNvPr id="923654" name="Rectangle 6"/>
          <p:cNvSpPr>
            <a:spLocks noChangeArrowheads="1"/>
          </p:cNvSpPr>
          <p:nvPr/>
        </p:nvSpPr>
        <p:spPr bwMode="auto">
          <a:xfrm>
            <a:off x="2209800" y="3025776"/>
            <a:ext cx="8153400" cy="3298825"/>
          </a:xfrm>
          <a:prstGeom prst="rect">
            <a:avLst/>
          </a:prstGeom>
          <a:solidFill>
            <a:srgbClr val="C0D2F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For integer programs the calculation is: 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DM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Miss penalty = 7.4% *</a:t>
            </a:r>
            <a:r>
              <a:rPr lang="en-US" altLang="zh-CN" sz="200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16 = 1.18</a:t>
            </a: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Miss rate</a:t>
            </a:r>
            <a:r>
              <a:rPr lang="en-US" altLang="zh-CN" sz="2000" baseline="-25000">
                <a:latin typeface="Times New Roman" pitchFamily="18" charset="0"/>
                <a:ea typeface="宋体" pitchFamily="2" charset="-122"/>
              </a:rPr>
              <a:t>2-way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 *</a:t>
            </a:r>
            <a:r>
              <a:rPr lang="en-US" altLang="zh-CN" sz="200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Miss penalty = 6.0% *</a:t>
            </a:r>
            <a:r>
              <a:rPr lang="en-US" altLang="zh-CN" sz="2000">
                <a:latin typeface="Symbol" pitchFamily="18" charset="2"/>
                <a:ea typeface="宋体" pitchFamily="2" charset="-122"/>
              </a:rPr>
              <a:t> </a:t>
            </a:r>
            <a:r>
              <a:rPr lang="en-US" altLang="zh-CN" sz="2000">
                <a:latin typeface="Times New Roman" pitchFamily="18" charset="0"/>
                <a:ea typeface="宋体" pitchFamily="2" charset="-122"/>
              </a:rPr>
              <a:t>16 = 0.96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The memory stalls of two-way are thus 0.96/1.18 or </a:t>
            </a:r>
            <a:r>
              <a:rPr lang="en-US" altLang="zh-CN" sz="20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20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(=81%)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of  direct-mapped cache.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The caption of Figure 5.23 says </a:t>
            </a:r>
            <a:r>
              <a:rPr lang="en-US" altLang="zh-CN" sz="20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hit under one miss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reduces the average memory stall time to </a:t>
            </a:r>
            <a:r>
              <a:rPr lang="en-US" altLang="zh-CN" sz="20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81%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of a blocking cache, so the two options give about the </a:t>
            </a:r>
            <a:r>
              <a:rPr lang="en-US" altLang="zh-CN" sz="200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same performance</a:t>
            </a:r>
            <a:r>
              <a:rPr lang="en-US" altLang="zh-CN" sz="2000">
                <a:latin typeface="Arial" pitchFamily="34" charset="0"/>
                <a:ea typeface="宋体" pitchFamily="2" charset="-122"/>
              </a:rPr>
              <a:t> for integer programs. </a:t>
            </a: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>
                <a:latin typeface="Arial" pitchFamily="34" charset="0"/>
                <a:ea typeface="宋体" pitchFamily="2" charset="-122"/>
              </a:rPr>
              <a:t>One advantage of hit under miss is that it cannot affect the hit time, as associativity can.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3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23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3" grpId="0" animBg="1" autoUpdateAnimBg="0"/>
      <p:bldP spid="923654" grpId="0" animBg="1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5" name="Rectangle 3"/>
          <p:cNvSpPr>
            <a:spLocks noGrp="1" noChangeArrowheads="1"/>
          </p:cNvSpPr>
          <p:nvPr>
            <p:ph idx="1"/>
          </p:nvPr>
        </p:nvSpPr>
        <p:spPr>
          <a:xfrm>
            <a:off x="882172" y="1052736"/>
            <a:ext cx="10427656" cy="4419600"/>
          </a:xfrm>
        </p:spPr>
        <p:txBody>
          <a:bodyPr/>
          <a:lstStyle/>
          <a:p>
            <a:r>
              <a:rPr lang="en-US" altLang="zh-CN" dirty="0"/>
              <a:t>Hardware Prefetching of Instructions and data </a:t>
            </a:r>
          </a:p>
          <a:p>
            <a:pPr lvl="1"/>
            <a:r>
              <a:rPr lang="en-US" altLang="zh-CN" dirty="0"/>
              <a:t>Reducing Misses</a:t>
            </a:r>
          </a:p>
          <a:p>
            <a:pPr lvl="1"/>
            <a:r>
              <a:rPr lang="en-US" altLang="zh-CN" dirty="0"/>
              <a:t>The act of getting data from memory before it is actually needed by the CPU. </a:t>
            </a:r>
          </a:p>
          <a:p>
            <a:pPr lvl="1"/>
            <a:r>
              <a:rPr lang="en-US" altLang="zh-CN" dirty="0"/>
              <a:t>This reduces compulsory misses by retrieving the data before it is requested. </a:t>
            </a:r>
          </a:p>
          <a:p>
            <a:pPr lvl="1"/>
            <a:r>
              <a:rPr lang="en-US" altLang="zh-CN" dirty="0"/>
              <a:t>Of course, this may increase other misses by removing useful blocks from the cache. </a:t>
            </a:r>
          </a:p>
          <a:p>
            <a:pPr lvl="2"/>
            <a:r>
              <a:rPr lang="en-US" altLang="zh-CN" dirty="0"/>
              <a:t>Thus, many caches hold prefetched blocks in a special buffer until they are actually needed. </a:t>
            </a:r>
          </a:p>
          <a:p>
            <a:pPr lvl="1"/>
            <a:r>
              <a:rPr lang="en-US" dirty="0"/>
              <a:t>E.g., Instruction Prefetching</a:t>
            </a:r>
          </a:p>
          <a:p>
            <a:pPr lvl="2"/>
            <a:r>
              <a:rPr lang="en-US" dirty="0"/>
              <a:t>Alpha 21064 fetches 2 blocks on a miss</a:t>
            </a:r>
          </a:p>
          <a:p>
            <a:pPr lvl="2"/>
            <a:r>
              <a:rPr lang="en-US" dirty="0"/>
              <a:t>Extra block placed in “stream buffer”</a:t>
            </a:r>
          </a:p>
          <a:p>
            <a:pPr lvl="2"/>
            <a:r>
              <a:rPr lang="en-US" dirty="0"/>
              <a:t>On miss check stream buffer</a:t>
            </a:r>
          </a:p>
          <a:p>
            <a:pPr lvl="1"/>
            <a:r>
              <a:rPr lang="en-US" dirty="0"/>
              <a:t>Prefetching relies on having extra memory bandwidth that can be used without penalty</a:t>
            </a:r>
            <a:endParaRPr lang="zh-CN" altLang="en-US" dirty="0"/>
          </a:p>
        </p:txBody>
      </p:sp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Second Miss Penalty/Rate Reduction Technique: 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9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836712"/>
            <a:ext cx="10085040" cy="4419600"/>
          </a:xfrm>
        </p:spPr>
        <p:txBody>
          <a:bodyPr/>
          <a:lstStyle/>
          <a:p>
            <a:r>
              <a:rPr lang="en-US" altLang="zh-CN" dirty="0"/>
              <a:t>Compiler-controlled prefetch</a:t>
            </a:r>
          </a:p>
          <a:p>
            <a:pPr lvl="1"/>
            <a:r>
              <a:rPr lang="en-US" dirty="0"/>
              <a:t>Reducing Misses </a:t>
            </a:r>
          </a:p>
          <a:p>
            <a:pPr lvl="1"/>
            <a:r>
              <a:rPr lang="en-US" dirty="0"/>
              <a:t>The compiler inserts prefetch instructions to request the data before they are needed </a:t>
            </a:r>
          </a:p>
          <a:p>
            <a:pPr lvl="1"/>
            <a:r>
              <a:rPr lang="en-US" dirty="0"/>
              <a:t>Data Prefetch Load data into register (HP PA-RISC loads)</a:t>
            </a:r>
          </a:p>
          <a:p>
            <a:pPr lvl="2"/>
            <a:r>
              <a:rPr lang="en-US" dirty="0"/>
              <a:t>Cache Prefetch: load into cache (MIPS IV, PowerPC, SPARC v. 9)</a:t>
            </a:r>
          </a:p>
          <a:p>
            <a:pPr lvl="2"/>
            <a:r>
              <a:rPr lang="en-US" dirty="0"/>
              <a:t>Special prefetching instructions cannot cause faults; a form of speculative execution</a:t>
            </a:r>
          </a:p>
          <a:p>
            <a:pPr lvl="1"/>
            <a:r>
              <a:rPr lang="en-US" dirty="0"/>
              <a:t>Prefetching comes in two flavors:</a:t>
            </a:r>
          </a:p>
          <a:p>
            <a:pPr lvl="2"/>
            <a:r>
              <a:rPr lang="en-US" dirty="0"/>
              <a:t>Binding prefetch: Requests load directly into register.</a:t>
            </a:r>
          </a:p>
          <a:p>
            <a:pPr lvl="3"/>
            <a:r>
              <a:rPr lang="en-US" dirty="0"/>
              <a:t>Must be correct address and register!</a:t>
            </a:r>
          </a:p>
          <a:p>
            <a:pPr lvl="2"/>
            <a:r>
              <a:rPr lang="en-US" dirty="0"/>
              <a:t>Non-Binding prefetch: Load into cache.  </a:t>
            </a:r>
          </a:p>
          <a:p>
            <a:pPr lvl="3"/>
            <a:r>
              <a:rPr lang="en-US" dirty="0"/>
              <a:t>Can be incorrect. Faults?</a:t>
            </a:r>
          </a:p>
          <a:p>
            <a:pPr lvl="1"/>
            <a:r>
              <a:rPr lang="en-US" dirty="0"/>
              <a:t>Issuing Prefetch Instructions takes time</a:t>
            </a:r>
          </a:p>
          <a:p>
            <a:pPr lvl="2"/>
            <a:r>
              <a:rPr lang="en-US" dirty="0"/>
              <a:t>Is cost of prefetch issues &lt; savings in reduced misses?</a:t>
            </a:r>
          </a:p>
          <a:p>
            <a:pPr lvl="2"/>
            <a:r>
              <a:rPr lang="en-US" dirty="0"/>
              <a:t>Higher superscalar reduces difficulty of issue bandwidth</a:t>
            </a:r>
          </a:p>
        </p:txBody>
      </p:sp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Third Miss Penalty/Rate Reduction Technique: 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5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56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256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DC47EC64-306A-159C-5E03-38329BE64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>
            <a:extLst>
              <a:ext uri="{FF2B5EF4-FFF2-40B4-BE49-F238E27FC236}">
                <a16:creationId xmlns:a16="http://schemas.microsoft.com/office/drawing/2014/main" id="{66E6090F-F99F-C94B-E460-9C5CDC7003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131763"/>
            <a:ext cx="8458944" cy="7429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Parameter about Multilevel cache</a:t>
            </a:r>
          </a:p>
        </p:txBody>
      </p:sp>
      <p:grpSp>
        <p:nvGrpSpPr>
          <p:cNvPr id="876548" name="Group 4">
            <a:extLst>
              <a:ext uri="{FF2B5EF4-FFF2-40B4-BE49-F238E27FC236}">
                <a16:creationId xmlns:a16="http://schemas.microsoft.com/office/drawing/2014/main" id="{007E1067-0D11-BA19-D0D6-6CD12161B331}"/>
              </a:ext>
            </a:extLst>
          </p:cNvPr>
          <p:cNvGrpSpPr>
            <a:grpSpLocks/>
          </p:cNvGrpSpPr>
          <p:nvPr/>
        </p:nvGrpSpPr>
        <p:grpSpPr bwMode="auto">
          <a:xfrm>
            <a:off x="2816069" y="1391816"/>
            <a:ext cx="5638800" cy="2057400"/>
            <a:chOff x="1536" y="1824"/>
            <a:chExt cx="3552" cy="1296"/>
          </a:xfrm>
        </p:grpSpPr>
        <p:graphicFrame>
          <p:nvGraphicFramePr>
            <p:cNvPr id="876549" name="Object 5">
              <a:extLst>
                <a:ext uri="{FF2B5EF4-FFF2-40B4-BE49-F238E27FC236}">
                  <a16:creationId xmlns:a16="http://schemas.microsoft.com/office/drawing/2014/main" id="{01AEE0FE-2262-A578-825E-9E10E8716D0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80" y="1824"/>
            <a:ext cx="3408" cy="9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819160" imgH="927000" progId="Equation.3">
                    <p:embed/>
                  </p:oleObj>
                </mc:Choice>
                <mc:Fallback>
                  <p:oleObj name="Equation" r:id="rId2" imgW="2819160" imgH="927000" progId="Equation.3">
                    <p:embed/>
                    <p:pic>
                      <p:nvPicPr>
                        <p:cNvPr id="876549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1824"/>
                          <a:ext cx="3408" cy="960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6550" name="Line 6">
              <a:extLst>
                <a:ext uri="{FF2B5EF4-FFF2-40B4-BE49-F238E27FC236}">
                  <a16:creationId xmlns:a16="http://schemas.microsoft.com/office/drawing/2014/main" id="{0C57502C-F73C-DEB9-8427-0E05F92786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36" y="2592"/>
              <a:ext cx="67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76554" name="Group 10">
            <a:extLst>
              <a:ext uri="{FF2B5EF4-FFF2-40B4-BE49-F238E27FC236}">
                <a16:creationId xmlns:a16="http://schemas.microsoft.com/office/drawing/2014/main" id="{9EE454E5-2B9E-15C6-BEC1-EE15563EDFC4}"/>
              </a:ext>
            </a:extLst>
          </p:cNvPr>
          <p:cNvGrpSpPr>
            <a:grpSpLocks/>
          </p:cNvGrpSpPr>
          <p:nvPr/>
        </p:nvGrpSpPr>
        <p:grpSpPr bwMode="auto">
          <a:xfrm>
            <a:off x="540693" y="980728"/>
            <a:ext cx="8829675" cy="2774950"/>
            <a:chOff x="198" y="1623"/>
            <a:chExt cx="5562" cy="1748"/>
          </a:xfrm>
        </p:grpSpPr>
        <p:sp>
          <p:nvSpPr>
            <p:cNvPr id="876555" name="Text Box 11">
              <a:extLst>
                <a:ext uri="{FF2B5EF4-FFF2-40B4-BE49-F238E27FC236}">
                  <a16:creationId xmlns:a16="http://schemas.microsoft.com/office/drawing/2014/main" id="{A7A10C77-DCC2-FDE8-6219-B09E10217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1623"/>
              <a:ext cx="5562" cy="1748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200" dirty="0">
                  <a:ea typeface="宋体" pitchFamily="2" charset="-122"/>
                </a:rPr>
                <a:t>Using the terms above, the global miss for the first-level cache is still just Miss rate</a:t>
              </a:r>
              <a:r>
                <a:rPr lang="en-US" altLang="zh-CN" sz="2200" baseline="-25000" dirty="0">
                  <a:ea typeface="宋体" pitchFamily="2" charset="-122"/>
                </a:rPr>
                <a:t>L1</a:t>
              </a:r>
              <a:r>
                <a:rPr lang="en-US" altLang="zh-CN" sz="2200" dirty="0">
                  <a:ea typeface="宋体" pitchFamily="2" charset="-122"/>
                </a:rPr>
                <a:t>, but for the second-level cache it is : </a:t>
              </a: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200" dirty="0">
                <a:ea typeface="宋体" pitchFamily="2" charset="-122"/>
              </a:endParaRPr>
            </a:p>
          </p:txBody>
        </p:sp>
        <p:graphicFrame>
          <p:nvGraphicFramePr>
            <p:cNvPr id="876556" name="Object 12">
              <a:extLst>
                <a:ext uri="{FF2B5EF4-FFF2-40B4-BE49-F238E27FC236}">
                  <a16:creationId xmlns:a16="http://schemas.microsoft.com/office/drawing/2014/main" id="{173DDF5B-D68A-45C5-4B28-16EAEBF570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0" y="2112"/>
            <a:ext cx="5520" cy="10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4876560" imgH="927000" progId="Equation.3">
                    <p:embed/>
                  </p:oleObj>
                </mc:Choice>
                <mc:Fallback>
                  <p:oleObj name="Equation" r:id="rId4" imgW="4876560" imgH="927000" progId="Equation.3">
                    <p:embed/>
                    <p:pic>
                      <p:nvPicPr>
                        <p:cNvPr id="87655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" y="2112"/>
                          <a:ext cx="5520" cy="10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 xmlns="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24444532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876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76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3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836712"/>
            <a:ext cx="10412560" cy="4953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Assume: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	cache sizes: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8-KB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			blocks sizes: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16-byte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			 data cache strategy: direct-mapped 、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write-			　back cache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、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write allocate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	The elements of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a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and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are 8 bytes long since  they are double-precision floating-point arrays.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	a array:  3 rows and 100 columns</a:t>
            </a:r>
            <a:endParaRPr lang="en-US" altLang="zh-CN" sz="2000" dirty="0">
              <a:latin typeface="Courier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	b array:  101 rows and 3 columns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	they are not in the cache at the start of the program.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For the code below: </a:t>
            </a:r>
            <a:endParaRPr lang="en-US" altLang="zh-CN" sz="200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First determine which accesses are likely to cause data cache misses.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Next, insert prefetch instructions to reduce misses.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Finally, calculate the number of prefetch instructions executed and the misses avoided due to prefetching.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for ( 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=0; 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&lt;3; 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=i+1)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        for ( j=0; j&lt;100; j=j+1)</a:t>
            </a:r>
          </a:p>
          <a:p>
            <a:pPr lvl="3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                    a[</a:t>
            </a:r>
            <a:r>
              <a:rPr lang="en-US" altLang="zh-CN" sz="2000" dirty="0" err="1">
                <a:ea typeface="宋体" pitchFamily="2" charset="-122"/>
              </a:rPr>
              <a:t>i</a:t>
            </a:r>
            <a:r>
              <a:rPr lang="en-US" altLang="zh-CN" sz="2000" dirty="0">
                <a:ea typeface="宋体" pitchFamily="2" charset="-122"/>
              </a:rPr>
              <a:t>][j] = b[j][0] 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 b[j+1][0]</a:t>
            </a:r>
          </a:p>
        </p:txBody>
      </p:sp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227112"/>
            <a:ext cx="9247956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7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941457"/>
            <a:ext cx="10491192" cy="54864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altLang="zh-CN" sz="2800" dirty="0">
                <a:solidFill>
                  <a:schemeClr val="hlink"/>
                </a:solidFill>
                <a:ea typeface="宋体" pitchFamily="2" charset="-122"/>
              </a:rPr>
              <a:t>Answer: </a:t>
            </a:r>
            <a:r>
              <a:rPr lang="en-US" altLang="zh-CN" sz="2000" dirty="0">
                <a:ea typeface="宋体" pitchFamily="2" charset="-122"/>
              </a:rPr>
              <a:t> 	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First determine which accesses are likely to cause data cache misses.</a:t>
            </a:r>
            <a:r>
              <a:rPr lang="en-US" altLang="zh-CN" sz="2000" dirty="0">
                <a:ea typeface="宋体" pitchFamily="2" charset="-122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16 Byte/block， 8 Byte/element，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2 elements/block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Elements of a are written </a:t>
            </a: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in the order</a:t>
            </a:r>
            <a:r>
              <a:rPr lang="en-US" altLang="zh-CN" sz="1800" dirty="0">
                <a:ea typeface="宋体" pitchFamily="2" charset="-122"/>
              </a:rPr>
              <a:t> that they are stored in memory, so </a:t>
            </a:r>
            <a:r>
              <a:rPr lang="en-US" altLang="zh-CN" sz="2000" dirty="0">
                <a:solidFill>
                  <a:schemeClr val="hlink"/>
                </a:solidFill>
                <a:ea typeface="宋体" pitchFamily="2" charset="-122"/>
              </a:rPr>
              <a:t>a will benefit from spatial locality: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1800" dirty="0">
                <a:latin typeface="Arial" pitchFamily="34" charset="0"/>
                <a:ea typeface="宋体" pitchFamily="2" charset="-122"/>
              </a:rPr>
              <a:t>The even values of</a:t>
            </a:r>
            <a:r>
              <a:rPr lang="en-US" altLang="zh-CN" sz="18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</a:t>
            </a:r>
            <a:r>
              <a:rPr lang="en-US" altLang="zh-CN" sz="18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j </a:t>
            </a:r>
            <a:r>
              <a:rPr lang="en-US" altLang="zh-CN" sz="1800" dirty="0">
                <a:latin typeface="Arial" pitchFamily="34" charset="0"/>
                <a:ea typeface="宋体" pitchFamily="2" charset="-122"/>
              </a:rPr>
              <a:t>will miss and the odd values will hit. Since 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A[I][J]:  3</a:t>
            </a:r>
            <a:r>
              <a:rPr lang="en-US" altLang="zh-CN" sz="2000" dirty="0">
                <a:ea typeface="宋体" pitchFamily="2" charset="-122"/>
                <a:sym typeface="Symbol" pitchFamily="18" charset="2"/>
              </a:rPr>
              <a:t></a:t>
            </a:r>
            <a:r>
              <a:rPr lang="en-US" altLang="zh-CN" sz="2000" dirty="0">
                <a:ea typeface="宋体" pitchFamily="2" charset="-122"/>
              </a:rPr>
              <a:t>100 accesses will lead to: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endParaRPr lang="en-US" altLang="zh-CN" sz="2000" dirty="0">
              <a:ea typeface="宋体" pitchFamily="2" charset="-122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Since the accesses are not in the order it is stored. The array 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b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does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not benefit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from spatial locality.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The array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does benefit twice from temporal locality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: the same elements are accessed for each iteration of </a:t>
            </a:r>
            <a:r>
              <a:rPr lang="en-US" altLang="zh-CN" sz="2000" dirty="0" err="1">
                <a:latin typeface="Courier" charset="0"/>
                <a:ea typeface="宋体" pitchFamily="2" charset="-122"/>
              </a:rPr>
              <a:t>i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, and each iteration of 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j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uses the same value of </a:t>
            </a:r>
            <a:r>
              <a:rPr lang="en-US" altLang="zh-CN" sz="2000" dirty="0">
                <a:solidFill>
                  <a:schemeClr val="hlink"/>
                </a:solidFill>
                <a:latin typeface="Courier" charset="0"/>
                <a:ea typeface="宋体" pitchFamily="2" charset="-122"/>
              </a:rPr>
              <a:t>b</a:t>
            </a:r>
            <a:r>
              <a:rPr lang="en-US" altLang="zh-CN" sz="2000" dirty="0">
                <a:latin typeface="Courier" charset="0"/>
                <a:ea typeface="宋体" pitchFamily="2" charset="-122"/>
              </a:rPr>
              <a:t>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as the last iteration.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	</a:t>
            </a:r>
            <a:r>
              <a:rPr lang="en-US" altLang="zh-CN" sz="2000" dirty="0">
                <a:ea typeface="宋体" pitchFamily="2" charset="-122"/>
              </a:rPr>
              <a:t>j=0        B[0][0]、B[1][0]       2		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accesses first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		j=1        B[1][0]、B[2][0]       1	    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accesses next from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j=1</a:t>
            </a:r>
            <a:r>
              <a:rPr lang="en-US" altLang="zh-CN" sz="2000" dirty="0">
                <a:latin typeface="Arial" pitchFamily="34" charset="0"/>
                <a:ea typeface="宋体" pitchFamily="2" charset="-122"/>
              </a:rPr>
              <a:t> to 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j=99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200" dirty="0">
                <a:ea typeface="宋体" pitchFamily="2" charset="-122"/>
              </a:rPr>
              <a:t>		 	2+99=101</a:t>
            </a:r>
            <a:r>
              <a:rPr lang="zh-CN" altLang="en-US" sz="2200" dirty="0">
                <a:ea typeface="宋体" pitchFamily="2" charset="-122"/>
              </a:rPr>
              <a:t> </a:t>
            </a:r>
            <a:r>
              <a:rPr lang="en-US" altLang="zh-CN" sz="2200" dirty="0">
                <a:ea typeface="宋体" pitchFamily="2" charset="-122"/>
              </a:rPr>
              <a:t>misses</a:t>
            </a:r>
          </a:p>
        </p:txBody>
      </p:sp>
      <p:sp>
        <p:nvSpPr>
          <p:cNvPr id="927746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28600"/>
            <a:ext cx="9756576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prefetch-2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7748" name="Group 4"/>
          <p:cNvGrpSpPr>
            <a:grpSpLocks/>
          </p:cNvGrpSpPr>
          <p:nvPr/>
        </p:nvGrpSpPr>
        <p:grpSpPr bwMode="auto">
          <a:xfrm>
            <a:off x="2914804" y="3009394"/>
            <a:ext cx="3124200" cy="839212"/>
            <a:chOff x="2352" y="2496"/>
            <a:chExt cx="1824" cy="436"/>
          </a:xfrm>
        </p:grpSpPr>
        <p:sp>
          <p:nvSpPr>
            <p:cNvPr id="927749" name="Rectangle 5"/>
            <p:cNvSpPr>
              <a:spLocks noChangeArrowheads="1"/>
            </p:cNvSpPr>
            <p:nvPr/>
          </p:nvSpPr>
          <p:spPr bwMode="auto">
            <a:xfrm>
              <a:off x="2352" y="2592"/>
              <a:ext cx="1824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200" dirty="0">
                  <a:latin typeface="Times New Roman" pitchFamily="18" charset="0"/>
                  <a:ea typeface="宋体" pitchFamily="2" charset="-122"/>
                </a:rPr>
                <a:t>3 * -------- =150   </a:t>
              </a:r>
              <a:r>
                <a:rPr lang="en-US" altLang="zh-CN" sz="2200" dirty="0">
                  <a:latin typeface="Times New Roman" pitchFamily="18" charset="0"/>
                  <a:ea typeface="宋体" pitchFamily="2" charset="-122"/>
                </a:rPr>
                <a:t>Misses</a:t>
              </a:r>
            </a:p>
          </p:txBody>
        </p:sp>
        <p:sp>
          <p:nvSpPr>
            <p:cNvPr id="927750" name="Rectangle 6"/>
            <p:cNvSpPr>
              <a:spLocks noChangeArrowheads="1"/>
            </p:cNvSpPr>
            <p:nvPr/>
          </p:nvSpPr>
          <p:spPr bwMode="auto">
            <a:xfrm>
              <a:off x="2496" y="2496"/>
              <a:ext cx="768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>
                  <a:latin typeface="Times New Roman" pitchFamily="18" charset="0"/>
                  <a:ea typeface="宋体" pitchFamily="2" charset="-122"/>
                </a:rPr>
                <a:t>100</a:t>
              </a:r>
              <a:endParaRPr lang="zh-CN" altLang="en-US" sz="2200">
                <a:latin typeface="Symbol" pitchFamily="18" charset="2"/>
                <a:ea typeface="宋体" pitchFamily="2" charset="-122"/>
              </a:endParaRPr>
            </a:p>
          </p:txBody>
        </p:sp>
        <p:sp>
          <p:nvSpPr>
            <p:cNvPr id="927751" name="Rectangle 7"/>
            <p:cNvSpPr>
              <a:spLocks noChangeArrowheads="1"/>
            </p:cNvSpPr>
            <p:nvPr/>
          </p:nvSpPr>
          <p:spPr bwMode="auto">
            <a:xfrm>
              <a:off x="2782" y="2708"/>
              <a:ext cx="190" cy="2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00">
                  <a:latin typeface="Times New Roman" pitchFamily="18" charset="0"/>
                  <a:ea typeface="宋体" pitchFamily="2" charset="-122"/>
                </a:rPr>
                <a:t>2</a:t>
              </a:r>
            </a:p>
          </p:txBody>
        </p:sp>
      </p:grpSp>
      <p:sp>
        <p:nvSpPr>
          <p:cNvPr id="927752" name="Rectangle 8"/>
          <p:cNvSpPr>
            <a:spLocks noChangeArrowheads="1"/>
          </p:cNvSpPr>
          <p:nvPr/>
        </p:nvSpPr>
        <p:spPr bwMode="auto">
          <a:xfrm>
            <a:off x="7032104" y="2732961"/>
            <a:ext cx="3810000" cy="922338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for ( </a:t>
            </a:r>
            <a:r>
              <a:rPr lang="en-US" altLang="zh-CN" sz="1600" dirty="0" err="1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16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=0; </a:t>
            </a:r>
            <a:r>
              <a:rPr lang="en-US" altLang="zh-CN" sz="1600" dirty="0" err="1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16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&lt;3; </a:t>
            </a:r>
            <a:r>
              <a:rPr lang="en-US" altLang="zh-CN" sz="1600" dirty="0" err="1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16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=i+1)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     for ( j=0; j&lt;100; j=j+1)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          a[</a:t>
            </a:r>
            <a:r>
              <a:rPr lang="en-US" altLang="zh-CN" sz="1600" dirty="0" err="1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i</a:t>
            </a:r>
            <a:r>
              <a:rPr lang="en-US" altLang="zh-CN" sz="16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</a:rPr>
              <a:t>][j] = b[j][0] </a:t>
            </a:r>
            <a:r>
              <a:rPr lang="en-US" altLang="zh-CN" sz="1600" dirty="0">
                <a:solidFill>
                  <a:schemeClr val="hlink"/>
                </a:solidFill>
                <a:latin typeface="Comic Sans MS" pitchFamily="66" charset="0"/>
                <a:ea typeface="宋体" pitchFamily="2" charset="-122"/>
                <a:sym typeface="Symbol" pitchFamily="18" charset="2"/>
              </a:rPr>
              <a:t> b[j+1][0]</a:t>
            </a:r>
          </a:p>
        </p:txBody>
      </p: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6841604" y="5805264"/>
            <a:ext cx="4000500" cy="42703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200" dirty="0">
                <a:latin typeface="Comic Sans MS" pitchFamily="66" charset="0"/>
                <a:ea typeface="宋体" pitchFamily="2" charset="-122"/>
              </a:rPr>
              <a:t>Total misses: 150 + 101 ＝251</a:t>
            </a:r>
            <a:endParaRPr lang="zh-CN" altLang="en-US" sz="2200" dirty="0">
              <a:latin typeface="Comic Sans MS" pitchFamily="66" charset="0"/>
              <a:ea typeface="宋体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2" grpId="0" animBg="1" autoUpdateAnimBg="0"/>
      <p:bldP spid="927753" grpId="0" animBg="1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1" name="Rectangle 3"/>
          <p:cNvSpPr>
            <a:spLocks noGrp="1" noChangeArrowheads="1"/>
          </p:cNvSpPr>
          <p:nvPr>
            <p:ph idx="1"/>
          </p:nvPr>
        </p:nvSpPr>
        <p:spPr>
          <a:xfrm>
            <a:off x="826818" y="990600"/>
            <a:ext cx="5943600" cy="43434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Next, insert </a:t>
            </a:r>
            <a:r>
              <a:rPr lang="en-US" altLang="zh-CN" sz="2000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prefetch</a:t>
            </a:r>
            <a:r>
              <a:rPr lang="en-US" altLang="zh-CN" sz="20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instructions to reduce misses.</a:t>
            </a:r>
            <a:endParaRPr lang="en-US" altLang="zh-CN" sz="2000" dirty="0"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This revise code </a:t>
            </a:r>
            <a:r>
              <a:rPr lang="en-US" altLang="zh-CN" sz="2000" dirty="0" err="1">
                <a:latin typeface="CG Omega" pitchFamily="34" charset="0"/>
                <a:ea typeface="宋体" pitchFamily="2" charset="-122"/>
              </a:rPr>
              <a:t>prefetched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itchFamily="2" charset="-122"/>
              </a:rPr>
              <a:t>a[I][7] through a[I][99]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 and </a:t>
            </a:r>
            <a:r>
              <a:rPr lang="en-US" altLang="zh-CN" sz="2000" dirty="0">
                <a:solidFill>
                  <a:schemeClr val="hlink"/>
                </a:solidFill>
                <a:latin typeface="CG Omega" pitchFamily="34" charset="0"/>
                <a:ea typeface="宋体" pitchFamily="2" charset="-122"/>
              </a:rPr>
              <a:t>b[7][0] through b[100][0]</a:t>
            </a:r>
            <a:r>
              <a:rPr lang="en-US" altLang="zh-CN" sz="2000" dirty="0">
                <a:latin typeface="CG Omega" pitchFamily="34" charset="0"/>
                <a:ea typeface="宋体" pitchFamily="2" charset="-122"/>
              </a:rPr>
              <a:t>.</a:t>
            </a:r>
            <a:endParaRPr lang="en-US" altLang="zh-CN" u="sng" dirty="0">
              <a:latin typeface="Courier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u="sng" dirty="0">
                <a:latin typeface="Courier" charset="0"/>
                <a:ea typeface="宋体" pitchFamily="2" charset="-122"/>
              </a:rPr>
              <a:t>for (j = 0; j &lt; 100; j = j+1)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(b[j+7][0]);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b(j,0) for 7 iterations later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(a[0][j+7]);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a(0,j) for 7 iterations later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a[0][j] = b[j][0] * b[j+1][0];};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for (i = 1; i &lt; 3; i = i+1)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for (j = 0; j &lt; 100; j = j+1) {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itchFamily="2" charset="-122"/>
              </a:rPr>
              <a:t>(a[i][j+7]);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/* a(</a:t>
            </a:r>
            <a:r>
              <a:rPr lang="en-US" altLang="zh-CN" sz="2000" u="sng" dirty="0" err="1">
                <a:latin typeface="Courier" charset="0"/>
                <a:ea typeface="宋体" pitchFamily="2" charset="-122"/>
              </a:rPr>
              <a:t>i,j</a:t>
            </a:r>
            <a:r>
              <a:rPr lang="en-US" altLang="zh-CN" sz="2000" u="sng" dirty="0">
                <a:latin typeface="Courier" charset="0"/>
                <a:ea typeface="宋体" pitchFamily="2" charset="-122"/>
              </a:rPr>
              <a:t>) for +7 iterations */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itchFamily="2" charset="-122"/>
              </a:rPr>
              <a:t>		a[i][j] = b[j][0] *b[j+1][0];}</a:t>
            </a:r>
          </a:p>
        </p:txBody>
      </p:sp>
      <p:sp>
        <p:nvSpPr>
          <p:cNvPr id="928770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28600"/>
            <a:ext cx="9756576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prefetch-3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8772" name="Group 4"/>
          <p:cNvGrpSpPr>
            <a:grpSpLocks/>
          </p:cNvGrpSpPr>
          <p:nvPr/>
        </p:nvGrpSpPr>
        <p:grpSpPr bwMode="auto">
          <a:xfrm>
            <a:off x="4419600" y="1981200"/>
            <a:ext cx="5562600" cy="2286000"/>
            <a:chOff x="1824" y="1248"/>
            <a:chExt cx="3504" cy="1440"/>
          </a:xfrm>
        </p:grpSpPr>
        <p:sp>
          <p:nvSpPr>
            <p:cNvPr id="928773" name="Text Box 5"/>
            <p:cNvSpPr txBox="1">
              <a:spLocks noChangeArrowheads="1"/>
            </p:cNvSpPr>
            <p:nvPr/>
          </p:nvSpPr>
          <p:spPr bwMode="auto">
            <a:xfrm>
              <a:off x="3360" y="1248"/>
              <a:ext cx="1968" cy="640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7 misses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b[0][0], b[1][0], …, b[6][0]</a:t>
              </a:r>
            </a:p>
          </p:txBody>
        </p:sp>
        <p:sp>
          <p:nvSpPr>
            <p:cNvPr id="928774" name="Line 6"/>
            <p:cNvSpPr>
              <a:spLocks noChangeShapeType="1"/>
            </p:cNvSpPr>
            <p:nvPr/>
          </p:nvSpPr>
          <p:spPr bwMode="auto">
            <a:xfrm flipH="1">
              <a:off x="1824" y="1584"/>
              <a:ext cx="1584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5" name="Group 7"/>
          <p:cNvGrpSpPr>
            <a:grpSpLocks/>
          </p:cNvGrpSpPr>
          <p:nvPr/>
        </p:nvGrpSpPr>
        <p:grpSpPr bwMode="auto">
          <a:xfrm>
            <a:off x="3200400" y="3124200"/>
            <a:ext cx="7239000" cy="1066800"/>
            <a:chOff x="1056" y="1968"/>
            <a:chExt cx="4560" cy="672"/>
          </a:xfrm>
        </p:grpSpPr>
        <p:sp>
          <p:nvSpPr>
            <p:cNvPr id="928776" name="Text Box 8"/>
            <p:cNvSpPr txBox="1">
              <a:spLocks noChangeArrowheads="1"/>
            </p:cNvSpPr>
            <p:nvPr/>
          </p:nvSpPr>
          <p:spPr bwMode="auto">
            <a:xfrm>
              <a:off x="3504" y="1968"/>
              <a:ext cx="2112" cy="4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a[0][0], a[0][2], …, a[0][6]</a:t>
              </a:r>
            </a:p>
          </p:txBody>
        </p:sp>
        <p:sp>
          <p:nvSpPr>
            <p:cNvPr id="928777" name="Line 9"/>
            <p:cNvSpPr>
              <a:spLocks noChangeShapeType="1"/>
            </p:cNvSpPr>
            <p:nvPr/>
          </p:nvSpPr>
          <p:spPr bwMode="auto">
            <a:xfrm flipH="1">
              <a:off x="1056" y="2112"/>
              <a:ext cx="2448" cy="528"/>
            </a:xfrm>
            <a:prstGeom prst="line">
              <a:avLst/>
            </a:prstGeom>
            <a:noFill/>
            <a:ln w="28575">
              <a:solidFill>
                <a:srgbClr val="FF899D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8" name="Group 10"/>
          <p:cNvGrpSpPr>
            <a:grpSpLocks/>
          </p:cNvGrpSpPr>
          <p:nvPr/>
        </p:nvGrpSpPr>
        <p:grpSpPr bwMode="auto">
          <a:xfrm>
            <a:off x="3359696" y="4343400"/>
            <a:ext cx="6858000" cy="1698625"/>
            <a:chOff x="1296" y="2640"/>
            <a:chExt cx="4320" cy="1070"/>
          </a:xfrm>
        </p:grpSpPr>
        <p:sp>
          <p:nvSpPr>
            <p:cNvPr id="928779" name="Text Box 11"/>
            <p:cNvSpPr txBox="1">
              <a:spLocks noChangeArrowheads="1"/>
            </p:cNvSpPr>
            <p:nvPr/>
          </p:nvSpPr>
          <p:spPr bwMode="auto">
            <a:xfrm>
              <a:off x="3504" y="2640"/>
              <a:ext cx="2112" cy="44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a[1][0], a[1][2], …, a[1][6]</a:t>
              </a:r>
            </a:p>
          </p:txBody>
        </p:sp>
        <p:sp>
          <p:nvSpPr>
            <p:cNvPr id="928780" name="Line 12"/>
            <p:cNvSpPr>
              <a:spLocks noChangeShapeType="1"/>
            </p:cNvSpPr>
            <p:nvPr/>
          </p:nvSpPr>
          <p:spPr bwMode="auto">
            <a:xfrm flipH="1">
              <a:off x="1296" y="3264"/>
              <a:ext cx="2256" cy="38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928781" name="Text Box 13"/>
            <p:cNvSpPr txBox="1">
              <a:spLocks noChangeArrowheads="1"/>
            </p:cNvSpPr>
            <p:nvPr/>
          </p:nvSpPr>
          <p:spPr bwMode="auto">
            <a:xfrm>
              <a:off x="3456" y="3264"/>
              <a:ext cx="2112" cy="446"/>
            </a:xfrm>
            <a:prstGeom prst="rect">
              <a:avLst/>
            </a:prstGeom>
            <a:solidFill>
              <a:srgbClr val="CCEC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en-US" altLang="zh-CN" sz="2000">
                  <a:ea typeface="宋体" pitchFamily="2" charset="-122"/>
                </a:rPr>
                <a:t>4 misses「7/2] for elements </a:t>
              </a:r>
            </a:p>
            <a:p>
              <a:pPr algn="l"/>
              <a:r>
                <a:rPr lang="en-US" altLang="zh-CN" sz="2000">
                  <a:ea typeface="宋体" pitchFamily="2" charset="-122"/>
                </a:rPr>
                <a:t>a[2][0], a[2][2], …, a[2][6]</a:t>
              </a:r>
            </a:p>
          </p:txBody>
        </p:sp>
      </p:grp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2590800" y="2362201"/>
            <a:ext cx="6889750" cy="1006475"/>
          </a:xfrm>
          <a:prstGeom prst="rect">
            <a:avLst/>
          </a:prstGeom>
          <a:solidFill>
            <a:srgbClr val="D3FF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000">
                <a:ea typeface="宋体" pitchFamily="2" charset="-122"/>
              </a:rPr>
              <a:t>Expense 400 prefetch instructions</a:t>
            </a:r>
          </a:p>
          <a:p>
            <a:pPr algn="l"/>
            <a:r>
              <a:rPr lang="en-US" altLang="zh-CN" sz="3000">
                <a:ea typeface="宋体" pitchFamily="2" charset="-122"/>
              </a:rPr>
              <a:t>Total misses 7+4×3＝19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9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7" dur="500"/>
                                        <p:tgtEl>
                                          <p:spTgt spid="928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92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2" grpId="0" animBg="1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A523C46-AC93-DB2F-05B3-92E07F854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0" name="Rectangle 2">
            <a:extLst>
              <a:ext uri="{FF2B5EF4-FFF2-40B4-BE49-F238E27FC236}">
                <a16:creationId xmlns:a16="http://schemas.microsoft.com/office/drawing/2014/main" id="{75CACEBE-408F-D9A0-45CE-DD33E736FE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228600"/>
            <a:ext cx="9756576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prefetch-3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28782" name="Rectangle 14">
            <a:extLst>
              <a:ext uri="{FF2B5EF4-FFF2-40B4-BE49-F238E27FC236}">
                <a16:creationId xmlns:a16="http://schemas.microsoft.com/office/drawing/2014/main" id="{0F324E39-A852-637D-F786-1F7243D1F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3432" y="1097632"/>
            <a:ext cx="6889750" cy="1006475"/>
          </a:xfrm>
          <a:prstGeom prst="rect">
            <a:avLst/>
          </a:prstGeom>
          <a:solidFill>
            <a:srgbClr val="D3FF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3000" dirty="0">
                <a:ea typeface="宋体" pitchFamily="2" charset="-122"/>
              </a:rPr>
              <a:t>Expense 400 prefetch instructions</a:t>
            </a:r>
          </a:p>
          <a:p>
            <a:pPr algn="l"/>
            <a:r>
              <a:rPr lang="en-US" altLang="zh-CN" sz="3000" dirty="0">
                <a:ea typeface="宋体" pitchFamily="2" charset="-122"/>
              </a:rPr>
              <a:t>Total misses 7+4×3＝19</a:t>
            </a:r>
          </a:p>
        </p:txBody>
      </p:sp>
      <p:sp>
        <p:nvSpPr>
          <p:cNvPr id="928783" name="Rectangle 15">
            <a:extLst>
              <a:ext uri="{FF2B5EF4-FFF2-40B4-BE49-F238E27FC236}">
                <a16:creationId xmlns:a16="http://schemas.microsoft.com/office/drawing/2014/main" id="{0DE6A996-7833-114B-88C3-009B8E400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8287" y="2996952"/>
            <a:ext cx="8915400" cy="23145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SzPct val="100000"/>
            </a:pPr>
            <a:endParaRPr lang="en-US" altLang="zh-CN" sz="260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Finally, calculate the number of </a:t>
            </a:r>
            <a:r>
              <a:rPr lang="en-US" altLang="zh-CN" sz="2600" dirty="0" err="1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prefetch</a:t>
            </a:r>
            <a:r>
              <a:rPr lang="en-US" altLang="zh-CN" sz="260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 instructions executed and the misses avoided due to prefetching.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dirty="0">
                <a:latin typeface="Arial" pitchFamily="34" charset="0"/>
                <a:ea typeface="宋体" pitchFamily="2" charset="-122"/>
              </a:rPr>
              <a:t> </a:t>
            </a:r>
          </a:p>
          <a:p>
            <a:pPr algn="l">
              <a:lnSpc>
                <a:spcPct val="80000"/>
              </a:lnSpc>
              <a:buSzPct val="100000"/>
            </a:pPr>
            <a:r>
              <a:rPr lang="en-US" altLang="zh-CN" sz="2600" dirty="0">
                <a:latin typeface="Arial" pitchFamily="34" charset="0"/>
                <a:ea typeface="宋体" pitchFamily="2" charset="-122"/>
              </a:rPr>
              <a:t>The improving performance of decreased cache misses is:	251－19＝232</a:t>
            </a:r>
          </a:p>
          <a:p>
            <a:pPr algn="l">
              <a:lnSpc>
                <a:spcPct val="80000"/>
              </a:lnSpc>
              <a:buSzPct val="100000"/>
            </a:pPr>
            <a:endParaRPr lang="en-US" altLang="zh-CN" sz="2600" dirty="0">
              <a:latin typeface="Arial" pitchFamily="34" charset="0"/>
              <a:ea typeface="宋体" pitchFamily="2" charset="-12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A6B4C09-5C2A-1530-001B-37810162B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431140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2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28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82" grpId="0" animBg="1" autoUpdateAnimBg="0"/>
      <p:bldP spid="928783" grpId="0" animBg="1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idx="1"/>
          </p:nvPr>
        </p:nvSpPr>
        <p:spPr>
          <a:xfrm>
            <a:off x="911424" y="1143000"/>
            <a:ext cx="10445352" cy="5334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Assume: Here are the key loop times ignoring cache misses: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		     </a:t>
            </a:r>
            <a:r>
              <a:rPr lang="en-US" altLang="zh-CN" b="0" dirty="0">
                <a:latin typeface="Arial" pitchFamily="34" charset="0"/>
                <a:ea typeface="宋体" pitchFamily="2" charset="-122"/>
              </a:rPr>
              <a:t>The original loop takes 7 clock cycles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The first prefetch loop takes 9 CLK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The second prefetch loop takes 8 CLK per iteration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      A miss takes 100 CLK</a:t>
            </a:r>
            <a:endParaRPr lang="en-US" altLang="zh-CN" b="0" dirty="0">
              <a:solidFill>
                <a:schemeClr val="hlink"/>
              </a:solidFill>
              <a:latin typeface="Arial" pitchFamily="34" charset="0"/>
              <a:ea typeface="宋体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How much time it taken that saved in the example? 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solidFill>
                  <a:schemeClr val="hlink"/>
                </a:solidFill>
                <a:latin typeface="Arial" pitchFamily="34" charset="0"/>
                <a:ea typeface="宋体" pitchFamily="2" charset="-122"/>
              </a:rPr>
              <a:t>Answer  </a:t>
            </a:r>
            <a:r>
              <a:rPr lang="en-US" altLang="zh-CN" sz="2200" dirty="0">
                <a:latin typeface="Arial" pitchFamily="34" charset="0"/>
                <a:ea typeface="宋体" pitchFamily="2" charset="-122"/>
              </a:rPr>
              <a:t>original doubly nested loop executing without cache miss:</a:t>
            </a:r>
          </a:p>
          <a:p>
            <a:pPr algn="ctr"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3×100 ×7＝2100		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Plus cache miss time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				2100 + 251 ×100＝27200 CLK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After prefetch: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latin typeface="Arial" pitchFamily="34" charset="0"/>
                <a:ea typeface="宋体" pitchFamily="2" charset="-122"/>
              </a:rPr>
              <a:t>First iteration:	</a:t>
            </a:r>
            <a:r>
              <a:rPr lang="zh-CN" altLang="en-US" b="0" dirty="0">
                <a:ea typeface="宋体" pitchFamily="2" charset="-122"/>
              </a:rPr>
              <a:t>100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9 + 11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100＝2000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ea typeface="宋体" pitchFamily="2" charset="-122"/>
              </a:rPr>
              <a:t>Second </a:t>
            </a:r>
            <a:r>
              <a:rPr lang="en-US" altLang="zh-CN" b="0" dirty="0">
                <a:latin typeface="Arial" pitchFamily="34" charset="0"/>
                <a:ea typeface="宋体" pitchFamily="2" charset="-122"/>
              </a:rPr>
              <a:t>iteration: 	</a:t>
            </a:r>
            <a:r>
              <a:rPr lang="zh-CN" altLang="en-US" b="0" dirty="0">
                <a:ea typeface="宋体" pitchFamily="2" charset="-122"/>
              </a:rPr>
              <a:t>200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8 +  8 </a:t>
            </a:r>
            <a:r>
              <a:rPr lang="zh-CN" altLang="en-US" b="0" dirty="0">
                <a:ea typeface="宋体" pitchFamily="2" charset="-122"/>
                <a:sym typeface="Symbol" pitchFamily="18" charset="2"/>
              </a:rPr>
              <a:t></a:t>
            </a:r>
            <a:r>
              <a:rPr lang="zh-CN" altLang="en-US" b="0" dirty="0">
                <a:ea typeface="宋体" pitchFamily="2" charset="-122"/>
              </a:rPr>
              <a:t> 100＝2400 </a:t>
            </a: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0" dirty="0">
                <a:ea typeface="宋体" pitchFamily="2" charset="-122"/>
              </a:rPr>
              <a:t>Total time:		2000 + 2400＝4400 CLK</a:t>
            </a:r>
          </a:p>
        </p:txBody>
      </p:sp>
      <p:sp>
        <p:nvSpPr>
          <p:cNvPr id="929794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228600"/>
            <a:ext cx="9756576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prefetch-4</a:t>
            </a:r>
            <a:endParaRPr lang="zh-CN" altLang="en-US" dirty="0">
              <a:ea typeface="宋体" pitchFamily="2" charset="-122"/>
            </a:endParaRPr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75E1F30-3598-818B-2AE1-1B9E7287F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4" name="Rectangle 2">
            <a:extLst>
              <a:ext uri="{FF2B5EF4-FFF2-40B4-BE49-F238E27FC236}">
                <a16:creationId xmlns:a16="http://schemas.microsoft.com/office/drawing/2014/main" id="{3E61C44C-151E-8ED6-C4CA-472A5F55C5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228600"/>
            <a:ext cx="9756576" cy="609600"/>
          </a:xfrm>
        </p:spPr>
        <p:txBody>
          <a:bodyPr/>
          <a:lstStyle/>
          <a:p>
            <a:r>
              <a:rPr lang="en-US" dirty="0"/>
              <a:t>Example13: </a:t>
            </a:r>
            <a:r>
              <a:rPr lang="en-US" altLang="zh-CN" dirty="0">
                <a:ea typeface="宋体" pitchFamily="2" charset="-122"/>
              </a:rPr>
              <a:t>Compiler-controlled prefetch-4</a:t>
            </a:r>
            <a:endParaRPr lang="zh-CN" altLang="en-US" dirty="0">
              <a:ea typeface="宋体" pitchFamily="2" charset="-122"/>
            </a:endParaRPr>
          </a:p>
        </p:txBody>
      </p:sp>
      <p:grpSp>
        <p:nvGrpSpPr>
          <p:cNvPr id="929796" name="Group 4">
            <a:extLst>
              <a:ext uri="{FF2B5EF4-FFF2-40B4-BE49-F238E27FC236}">
                <a16:creationId xmlns:a16="http://schemas.microsoft.com/office/drawing/2014/main" id="{4D5AD1FC-28BD-E455-7069-3709A4DDCE6F}"/>
              </a:ext>
            </a:extLst>
          </p:cNvPr>
          <p:cNvGrpSpPr>
            <a:grpSpLocks/>
          </p:cNvGrpSpPr>
          <p:nvPr/>
        </p:nvGrpSpPr>
        <p:grpSpPr bwMode="auto">
          <a:xfrm>
            <a:off x="2400300" y="2318860"/>
            <a:ext cx="7467600" cy="3416300"/>
            <a:chOff x="768" y="1776"/>
            <a:chExt cx="4704" cy="2152"/>
          </a:xfrm>
        </p:grpSpPr>
        <p:sp>
          <p:nvSpPr>
            <p:cNvPr id="929797" name="Text Box 5">
              <a:extLst>
                <a:ext uri="{FF2B5EF4-FFF2-40B4-BE49-F238E27FC236}">
                  <a16:creationId xmlns:a16="http://schemas.microsoft.com/office/drawing/2014/main" id="{10EBFD3A-83C0-6F31-B3B3-53504E5A8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776"/>
              <a:ext cx="4704" cy="215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 </a:t>
              </a:r>
            </a:p>
            <a:p>
              <a:pPr algn="l">
                <a:spcBef>
                  <a:spcPct val="50000"/>
                </a:spcBef>
              </a:pPr>
              <a:r>
                <a:rPr lang="en-US" altLang="zh-CN" sz="2400" dirty="0">
                  <a:ea typeface="宋体" pitchFamily="2" charset="-122"/>
                </a:rPr>
                <a:t>If we assume that prefetches are completely Overlapped with the rest of the execution, then the prefetch code is faster:</a:t>
              </a: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dirty="0">
                <a:ea typeface="宋体" pitchFamily="2" charset="-122"/>
              </a:endParaRPr>
            </a:p>
          </p:txBody>
        </p:sp>
        <p:grpSp>
          <p:nvGrpSpPr>
            <p:cNvPr id="929798" name="Group 6">
              <a:extLst>
                <a:ext uri="{FF2B5EF4-FFF2-40B4-BE49-F238E27FC236}">
                  <a16:creationId xmlns:a16="http://schemas.microsoft.com/office/drawing/2014/main" id="{F0B74F15-FE6A-FCA2-6BA0-338C9A9407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8" y="2768"/>
              <a:ext cx="1968" cy="528"/>
              <a:chOff x="1488" y="2864"/>
              <a:chExt cx="1968" cy="528"/>
            </a:xfrm>
          </p:grpSpPr>
          <p:sp>
            <p:nvSpPr>
              <p:cNvPr id="929799" name="Rectangle 7">
                <a:extLst>
                  <a:ext uri="{FF2B5EF4-FFF2-40B4-BE49-F238E27FC236}">
                    <a16:creationId xmlns:a16="http://schemas.microsoft.com/office/drawing/2014/main" id="{877EC5A6-2551-E837-B2C6-EB554C1B94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>
                    <a:latin typeface="Times New Roman" pitchFamily="18" charset="0"/>
                    <a:ea typeface="宋体" pitchFamily="2" charset="-122"/>
                  </a:rPr>
                  <a:t>-------- ＝6.2 </a:t>
                </a:r>
                <a:r>
                  <a:rPr lang="en-US" altLang="zh-CN" sz="2400">
                    <a:latin typeface="Times New Roman" pitchFamily="18" charset="0"/>
                    <a:ea typeface="宋体" pitchFamily="2" charset="-122"/>
                  </a:rPr>
                  <a:t>times</a:t>
                </a:r>
              </a:p>
            </p:txBody>
          </p:sp>
          <p:sp>
            <p:nvSpPr>
              <p:cNvPr id="929800" name="Rectangle 8">
                <a:extLst>
                  <a:ext uri="{FF2B5EF4-FFF2-40B4-BE49-F238E27FC236}">
                    <a16:creationId xmlns:a16="http://schemas.microsoft.com/office/drawing/2014/main" id="{A60979D4-888C-0106-A888-D04D41343C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4" y="2864"/>
                <a:ext cx="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</a:rPr>
                  <a:t>27200</a:t>
                </a:r>
                <a:endParaRPr lang="zh-CN" altLang="en-US" sz="2400" dirty="0">
                  <a:latin typeface="Symbol" pitchFamily="18" charset="2"/>
                  <a:ea typeface="宋体" pitchFamily="2" charset="-122"/>
                </a:endParaRPr>
              </a:p>
            </p:txBody>
          </p:sp>
          <p:sp>
            <p:nvSpPr>
              <p:cNvPr id="929801" name="Rectangle 9">
                <a:extLst>
                  <a:ext uri="{FF2B5EF4-FFF2-40B4-BE49-F238E27FC236}">
                    <a16:creationId xmlns:a16="http://schemas.microsoft.com/office/drawing/2014/main" id="{4A294D6A-FE5F-D2CE-5605-77EE88A1AA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4" y="3104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dirty="0">
                    <a:latin typeface="Times New Roman" pitchFamily="18" charset="0"/>
                    <a:ea typeface="宋体" pitchFamily="2" charset="-122"/>
                  </a:rPr>
                  <a:t>4400</a:t>
                </a:r>
              </a:p>
            </p:txBody>
          </p:sp>
        </p:grpSp>
      </p:grp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05D69A-DC2A-B650-6666-B52F813F4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0724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929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9" name="Rectangle 3"/>
          <p:cNvSpPr>
            <a:spLocks noGrp="1" noChangeArrowheads="1"/>
          </p:cNvSpPr>
          <p:nvPr>
            <p:ph idx="1"/>
          </p:nvPr>
        </p:nvSpPr>
        <p:spPr>
          <a:xfrm>
            <a:off x="848544" y="2743200"/>
            <a:ext cx="10571112" cy="3067050"/>
          </a:xfrm>
          <a:noFill/>
          <a:ln/>
        </p:spPr>
        <p:txBody>
          <a:bodyPr lIns="90488" rIns="90488"/>
          <a:lstStyle/>
          <a:p>
            <a:pPr marL="0" indent="0">
              <a:buNone/>
            </a:pPr>
            <a:r>
              <a:rPr lang="en-US" sz="2800" dirty="0"/>
              <a:t>1. Reduce Miss penalty via </a:t>
            </a:r>
            <a:r>
              <a:rPr lang="en-US" altLang="zh-CN" sz="2800" dirty="0">
                <a:ea typeface="宋体" pitchFamily="2" charset="-122"/>
              </a:rPr>
              <a:t>Nonblocking Caches </a:t>
            </a:r>
          </a:p>
          <a:p>
            <a:pPr marL="457200" indent="-457200">
              <a:buFontTx/>
              <a:buAutoNum type="arabicPeriod"/>
            </a:pPr>
            <a:endParaRPr lang="en-US" sz="2800" dirty="0"/>
          </a:p>
          <a:p>
            <a:pPr marL="457200" indent="-457200">
              <a:buNone/>
            </a:pPr>
            <a:r>
              <a:rPr lang="en-US" sz="2800" dirty="0"/>
              <a:t>2. Reduce Misses via </a:t>
            </a:r>
            <a:r>
              <a:rPr lang="en-US" altLang="zh-CN" sz="2800" dirty="0">
                <a:ea typeface="宋体" pitchFamily="2" charset="-122"/>
              </a:rPr>
              <a:t>Hardware Prefetching</a:t>
            </a:r>
            <a:r>
              <a:rPr lang="en-US" altLang="zh-CN" sz="1800" dirty="0">
                <a:ea typeface="宋体" pitchFamily="2" charset="-122"/>
              </a:rPr>
              <a:t> </a:t>
            </a:r>
            <a:endParaRPr lang="en-US" sz="2800" dirty="0"/>
          </a:p>
          <a:p>
            <a:pPr marL="457200" indent="-457200">
              <a:buNone/>
            </a:pPr>
            <a:endParaRPr lang="en-US" sz="2800" dirty="0"/>
          </a:p>
          <a:p>
            <a:pPr marL="457200" indent="-457200">
              <a:buNone/>
            </a:pPr>
            <a:r>
              <a:rPr lang="en-US" sz="2800" dirty="0"/>
              <a:t>3. Reduce Misses via </a:t>
            </a:r>
            <a:r>
              <a:rPr lang="en-US" altLang="zh-CN" sz="2800" dirty="0">
                <a:ea typeface="宋体" pitchFamily="2" charset="-122"/>
              </a:rPr>
              <a:t>Compiler-controlled prefetch</a:t>
            </a:r>
            <a:endParaRPr lang="en-US" sz="2800" dirty="0"/>
          </a:p>
        </p:txBody>
      </p:sp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848544" y="173320"/>
            <a:ext cx="9067800" cy="73540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sz="2000" dirty="0"/>
              <a:t>Summary: Reduce Cache Miss Penalty or Miss Rate via Parallelism</a:t>
            </a:r>
          </a:p>
        </p:txBody>
      </p:sp>
      <p:graphicFrame>
        <p:nvGraphicFramePr>
          <p:cNvPr id="930820" name="Object 4">
            <a:hlinkClick r:id="" action="ppaction://ole?verb=0"/>
          </p:cNvPr>
          <p:cNvGraphicFramePr>
            <a:graphicFrameLocks/>
          </p:cNvGraphicFramePr>
          <p:nvPr/>
        </p:nvGraphicFramePr>
        <p:xfrm>
          <a:off x="16510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57840" imgH="409320" progId="Equation.3">
                  <p:embed/>
                </p:oleObj>
              </mc:Choice>
              <mc:Fallback>
                <p:oleObj name="Equation" r:id="rId2" imgW="6657840" imgH="409320" progId="Equation.3">
                  <p:embed/>
                  <p:pic>
                    <p:nvPicPr>
                      <p:cNvPr id="0" name="Object 4"/>
                      <p:cNvPicPr>
                        <a:picLocks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21" name="Oval 5"/>
          <p:cNvSpPr>
            <a:spLocks noChangeArrowheads="1"/>
          </p:cNvSpPr>
          <p:nvPr/>
        </p:nvSpPr>
        <p:spPr bwMode="auto">
          <a:xfrm>
            <a:off x="6096000" y="1752600"/>
            <a:ext cx="25146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1.Reduce the miss penalty</a:t>
            </a:r>
          </a:p>
          <a:p>
            <a:pPr marL="0" indent="0">
              <a:buNone/>
            </a:pPr>
            <a:r>
              <a:rPr lang="en-US" altLang="zh-CN" dirty="0"/>
              <a:t>		        	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2. Reduce the miss rate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the miss penalty and miss rate via parallelism</a:t>
            </a:r>
          </a:p>
          <a:p>
            <a:pPr marL="0" indent="0">
              <a:buNone/>
            </a:pPr>
            <a:r>
              <a:rPr lang="en-US" altLang="zh-CN" dirty="0"/>
              <a:t> 				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4. Reduce the time to hit in the cache. </a:t>
            </a:r>
            <a:r>
              <a:rPr lang="en-US" altLang="zh-CN" b="1" dirty="0"/>
              <a:t>	</a:t>
            </a:r>
            <a:r>
              <a:rPr lang="en-US" altLang="zh-CN" dirty="0"/>
              <a:t> </a:t>
            </a:r>
            <a:endParaRPr lang="en-US" dirty="0"/>
          </a:p>
        </p:txBody>
      </p:sp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5.7  Reducing Hit Time</a:t>
            </a:r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Small and Simple Caches</a:t>
            </a:r>
          </a:p>
          <a:p>
            <a:pPr lvl="1"/>
            <a:r>
              <a:rPr lang="en-US" altLang="zh-CN" dirty="0"/>
              <a:t>Using small and Direct-mapped cache</a:t>
            </a:r>
          </a:p>
          <a:p>
            <a:pPr lvl="1"/>
            <a:r>
              <a:rPr lang="en-US" altLang="zh-CN" dirty="0"/>
              <a:t>The less hardware that is necessary to implement a cache, the shorter the critical path through the hardware. </a:t>
            </a:r>
          </a:p>
          <a:p>
            <a:pPr lvl="1"/>
            <a:r>
              <a:rPr lang="en-US" altLang="zh-CN" dirty="0"/>
              <a:t>Direct-mapped is faster than set associative for both reads and writes. </a:t>
            </a:r>
          </a:p>
          <a:p>
            <a:pPr lvl="1"/>
            <a:r>
              <a:rPr lang="en-US" altLang="zh-CN" dirty="0"/>
              <a:t>Fitting the cache on the chip with the CPU is also very important for fast access times. </a:t>
            </a:r>
            <a:endParaRPr lang="en-US" dirty="0"/>
          </a:p>
        </p:txBody>
      </p:sp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Hit Time Reduction Technique: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build="p" autoUpdateAnimBg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Avoiding Address Translation during Indexing of the Cache</a:t>
            </a:r>
          </a:p>
          <a:p>
            <a:pPr lvl="1"/>
            <a:r>
              <a:rPr lang="en-US" altLang="zh-CN" dirty="0"/>
              <a:t>The CPU uses virtual addresses that must be mapped to a physical address</a:t>
            </a:r>
          </a:p>
          <a:p>
            <a:pPr lvl="1"/>
            <a:r>
              <a:rPr lang="en-US" altLang="zh-CN" dirty="0"/>
              <a:t>The cache may either use virtual or physical addresses. </a:t>
            </a:r>
          </a:p>
          <a:p>
            <a:pPr lvl="2"/>
            <a:r>
              <a:rPr lang="en-US" altLang="zh-CN" dirty="0"/>
              <a:t>A cache that indexes by virtual addresses is called a virtual cache , as opposed to a physical cache . </a:t>
            </a:r>
          </a:p>
          <a:p>
            <a:pPr lvl="1"/>
            <a:r>
              <a:rPr lang="en-US" altLang="zh-CN" dirty="0"/>
              <a:t>Address translation can be done in parallel with cache access, so penalties for misses are reduced as well. </a:t>
            </a:r>
          </a:p>
          <a:p>
            <a:pPr lvl="2"/>
            <a:r>
              <a:rPr lang="en-US" altLang="zh-CN" dirty="0"/>
              <a:t>Avoid address translation during indexing </a:t>
            </a:r>
          </a:p>
          <a:p>
            <a:pPr lvl="1"/>
            <a:r>
              <a:rPr lang="en-US" altLang="zh-CN" dirty="0"/>
              <a:t>A virtual cache reduces hit time since a translation from a virtual address to a physical address is not necessary on hits</a:t>
            </a:r>
          </a:p>
        </p:txBody>
      </p:sp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Hit Time Reduction Technique: 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1" name="Rectangle 3"/>
          <p:cNvSpPr>
            <a:spLocks noGrp="1" noChangeArrowheads="1"/>
          </p:cNvSpPr>
          <p:nvPr>
            <p:ph idx="1"/>
          </p:nvPr>
        </p:nvSpPr>
        <p:spPr>
          <a:xfrm>
            <a:off x="839416" y="1447800"/>
            <a:ext cx="10436968" cy="5105400"/>
          </a:xfrm>
          <a:noFill/>
          <a:ln/>
        </p:spPr>
        <p:txBody>
          <a:bodyPr lIns="90488" rIns="90488"/>
          <a:lstStyle/>
          <a:p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This local miss rate is large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for second-level</a:t>
            </a:r>
            <a:r>
              <a:rPr lang="en-US" altLang="zh-CN" dirty="0">
                <a:ea typeface="宋体" pitchFamily="2" charset="-122"/>
              </a:rPr>
              <a:t> caches before the first-level cache skims the cream of the memory accesses. This is why the global miss rate is more useful measure: It indicates what fraction of the memory accesses that leave the CPU go all the way to memory.</a:t>
            </a:r>
          </a:p>
          <a:p>
            <a:r>
              <a:rPr lang="en-US" altLang="zh-CN" dirty="0">
                <a:ea typeface="宋体" pitchFamily="2" charset="-122"/>
              </a:rPr>
              <a:t>Here is a place where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the misses per instruction</a:t>
            </a:r>
            <a:r>
              <a:rPr lang="en-US" altLang="zh-CN" dirty="0">
                <a:ea typeface="宋体" pitchFamily="2" charset="-122"/>
              </a:rPr>
              <a:t> metric shines. Instead of confusion about local or global miss rates, we just expand memory stalls per instruction to add the </a:t>
            </a:r>
            <a:r>
              <a:rPr lang="en-US" altLang="zh-CN" dirty="0">
                <a:solidFill>
                  <a:schemeClr val="hlink"/>
                </a:solidFill>
                <a:ea typeface="宋体" pitchFamily="2" charset="-122"/>
              </a:rPr>
              <a:t>impact of a second-level cache</a:t>
            </a:r>
            <a:r>
              <a:rPr lang="en-US" altLang="zh-CN" dirty="0">
                <a:ea typeface="宋体" pitchFamily="2" charset="-122"/>
              </a:rPr>
              <a:t>: </a:t>
            </a:r>
          </a:p>
          <a:p>
            <a:pPr>
              <a:buFontTx/>
              <a:buNone/>
            </a:pPr>
            <a:r>
              <a:rPr lang="en-US" dirty="0"/>
              <a:t>Average memory stalls per instruction</a:t>
            </a:r>
          </a:p>
          <a:p>
            <a:pPr>
              <a:buFontTx/>
              <a:buNone/>
            </a:pPr>
            <a:r>
              <a:rPr lang="en-US" dirty="0"/>
              <a:t>			</a:t>
            </a:r>
            <a:r>
              <a:rPr lang="en-US" altLang="zh-CN" dirty="0">
                <a:ea typeface="宋体" pitchFamily="2" charset="-122"/>
              </a:rPr>
              <a:t>＝</a:t>
            </a:r>
            <a:r>
              <a:rPr lang="en-US" dirty="0"/>
              <a:t>Misses per instruction</a:t>
            </a:r>
            <a:r>
              <a:rPr lang="en-US" baseline="-25000" dirty="0"/>
              <a:t>L1 </a:t>
            </a:r>
            <a:r>
              <a:rPr lang="en-US" dirty="0"/>
              <a:t>x Hit time</a:t>
            </a:r>
            <a:r>
              <a:rPr lang="en-US" baseline="-25000" dirty="0"/>
              <a:t>L2</a:t>
            </a:r>
            <a:r>
              <a:rPr lang="en-US" dirty="0"/>
              <a:t> </a:t>
            </a:r>
          </a:p>
          <a:p>
            <a:pPr>
              <a:buFontTx/>
              <a:buNone/>
            </a:pPr>
            <a:r>
              <a:rPr lang="en-US" dirty="0"/>
              <a:t>			  + Misses per instruction</a:t>
            </a:r>
            <a:r>
              <a:rPr lang="en-US" baseline="-25000" dirty="0"/>
              <a:t>L2  </a:t>
            </a:r>
            <a:r>
              <a:rPr lang="en-US" dirty="0"/>
              <a:t>x Miss penalty</a:t>
            </a:r>
            <a:r>
              <a:rPr lang="en-US" baseline="-25000" dirty="0"/>
              <a:t>L2</a:t>
            </a:r>
          </a:p>
        </p:txBody>
      </p:sp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39416" y="116632"/>
            <a:ext cx="8386936" cy="7429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Memory stall per instruction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7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77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571" grpId="0" build="p" autoUpdateAnimBg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4915" name="Rectangle 3"/>
          <p:cNvSpPr>
            <a:spLocks noGrp="1" noChangeArrowheads="1"/>
          </p:cNvSpPr>
          <p:nvPr>
            <p:ph idx="1"/>
          </p:nvPr>
        </p:nvSpPr>
        <p:spPr>
          <a:xfrm>
            <a:off x="1055441" y="3603290"/>
            <a:ext cx="10517086" cy="2778038"/>
          </a:xfrm>
        </p:spPr>
        <p:txBody>
          <a:bodyPr/>
          <a:lstStyle/>
          <a:p>
            <a:r>
              <a:rPr lang="en-US" dirty="0"/>
              <a:t>Page table is a large data structure in memory</a:t>
            </a:r>
          </a:p>
          <a:p>
            <a:r>
              <a:rPr lang="en-US" dirty="0"/>
              <a:t>Two memory accesses for every load, store, or instruction fetch!</a:t>
            </a:r>
          </a:p>
          <a:p>
            <a:r>
              <a:rPr lang="en-US" dirty="0"/>
              <a:t>Virtually addressed cache?</a:t>
            </a:r>
          </a:p>
          <a:p>
            <a:pPr lvl="1"/>
            <a:r>
              <a:rPr lang="en-US" dirty="0"/>
              <a:t>synonym problem</a:t>
            </a:r>
          </a:p>
          <a:p>
            <a:r>
              <a:rPr lang="en-US" dirty="0"/>
              <a:t>Cache the address translations?</a:t>
            </a:r>
          </a:p>
        </p:txBody>
      </p:sp>
      <p:sp>
        <p:nvSpPr>
          <p:cNvPr id="934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virtual address to a physical address</a:t>
            </a:r>
            <a:endParaRPr lang="en-US"/>
          </a:p>
        </p:txBody>
      </p:sp>
      <p:grpSp>
        <p:nvGrpSpPr>
          <p:cNvPr id="934916" name="Group 4"/>
          <p:cNvGrpSpPr>
            <a:grpSpLocks/>
          </p:cNvGrpSpPr>
          <p:nvPr/>
        </p:nvGrpSpPr>
        <p:grpSpPr bwMode="auto">
          <a:xfrm>
            <a:off x="2639616" y="1268761"/>
            <a:ext cx="6565900" cy="1795463"/>
            <a:chOff x="632" y="885"/>
            <a:chExt cx="4136" cy="1131"/>
          </a:xfrm>
        </p:grpSpPr>
        <p:sp>
          <p:nvSpPr>
            <p:cNvPr id="934917" name="Line 5"/>
            <p:cNvSpPr>
              <a:spLocks noChangeShapeType="1"/>
            </p:cNvSpPr>
            <p:nvPr/>
          </p:nvSpPr>
          <p:spPr bwMode="auto">
            <a:xfrm>
              <a:off x="664" y="1109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18" name="Line 6"/>
            <p:cNvSpPr>
              <a:spLocks noChangeShapeType="1"/>
            </p:cNvSpPr>
            <p:nvPr/>
          </p:nvSpPr>
          <p:spPr bwMode="auto">
            <a:xfrm>
              <a:off x="1288" y="1117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19" name="Line 7"/>
            <p:cNvSpPr>
              <a:spLocks noChangeShapeType="1"/>
            </p:cNvSpPr>
            <p:nvPr/>
          </p:nvSpPr>
          <p:spPr bwMode="auto">
            <a:xfrm flipH="1">
              <a:off x="632" y="1725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0" name="Rectangle 8"/>
            <p:cNvSpPr>
              <a:spLocks noChangeArrowheads="1"/>
            </p:cNvSpPr>
            <p:nvPr/>
          </p:nvSpPr>
          <p:spPr bwMode="auto">
            <a:xfrm>
              <a:off x="696" y="1341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34921" name="Rectangle 9"/>
            <p:cNvSpPr>
              <a:spLocks noChangeArrowheads="1"/>
            </p:cNvSpPr>
            <p:nvPr/>
          </p:nvSpPr>
          <p:spPr bwMode="auto">
            <a:xfrm>
              <a:off x="1704" y="933"/>
              <a:ext cx="672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Trans-</a:t>
              </a:r>
            </a:p>
            <a:p>
              <a:r>
                <a:rPr lang="en-US">
                  <a:latin typeface="Comic Sans MS" pitchFamily="66" charset="0"/>
                </a:rPr>
                <a:t>lation</a:t>
              </a:r>
            </a:p>
          </p:txBody>
        </p:sp>
        <p:sp>
          <p:nvSpPr>
            <p:cNvPr id="934922" name="Rectangle 10"/>
            <p:cNvSpPr>
              <a:spLocks noChangeArrowheads="1"/>
            </p:cNvSpPr>
            <p:nvPr/>
          </p:nvSpPr>
          <p:spPr bwMode="auto">
            <a:xfrm>
              <a:off x="2856" y="1133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Cache</a:t>
              </a:r>
            </a:p>
          </p:txBody>
        </p:sp>
        <p:sp>
          <p:nvSpPr>
            <p:cNvPr id="934923" name="Rectangle 11"/>
            <p:cNvSpPr>
              <a:spLocks noChangeArrowheads="1"/>
            </p:cNvSpPr>
            <p:nvPr/>
          </p:nvSpPr>
          <p:spPr bwMode="auto">
            <a:xfrm>
              <a:off x="4096" y="885"/>
              <a:ext cx="672" cy="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Main</a:t>
              </a:r>
            </a:p>
            <a:p>
              <a:r>
                <a:rPr lang="en-US"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934924" name="Line 12"/>
            <p:cNvSpPr>
              <a:spLocks noChangeShapeType="1"/>
            </p:cNvSpPr>
            <p:nvPr/>
          </p:nvSpPr>
          <p:spPr bwMode="auto">
            <a:xfrm>
              <a:off x="1296" y="1221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5" name="Line 13"/>
            <p:cNvSpPr>
              <a:spLocks noChangeShapeType="1"/>
            </p:cNvSpPr>
            <p:nvPr/>
          </p:nvSpPr>
          <p:spPr bwMode="auto">
            <a:xfrm>
              <a:off x="2376" y="1221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6" name="Line 14"/>
            <p:cNvSpPr>
              <a:spLocks noChangeShapeType="1"/>
            </p:cNvSpPr>
            <p:nvPr/>
          </p:nvSpPr>
          <p:spPr bwMode="auto">
            <a:xfrm>
              <a:off x="3536" y="1205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7" name="Line 15"/>
            <p:cNvSpPr>
              <a:spLocks noChangeShapeType="1"/>
            </p:cNvSpPr>
            <p:nvPr/>
          </p:nvSpPr>
          <p:spPr bwMode="auto">
            <a:xfrm flipH="1">
              <a:off x="3952" y="1613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8" name="Line 16"/>
            <p:cNvSpPr>
              <a:spLocks noChangeShapeType="1"/>
            </p:cNvSpPr>
            <p:nvPr/>
          </p:nvSpPr>
          <p:spPr bwMode="auto">
            <a:xfrm>
              <a:off x="3960" y="1621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29" name="Line 17"/>
            <p:cNvSpPr>
              <a:spLocks noChangeShapeType="1"/>
            </p:cNvSpPr>
            <p:nvPr/>
          </p:nvSpPr>
          <p:spPr bwMode="auto">
            <a:xfrm flipH="1">
              <a:off x="1440" y="1989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0" name="Line 18"/>
            <p:cNvSpPr>
              <a:spLocks noChangeShapeType="1"/>
            </p:cNvSpPr>
            <p:nvPr/>
          </p:nvSpPr>
          <p:spPr bwMode="auto">
            <a:xfrm flipV="1">
              <a:off x="1448" y="1645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1" name="Line 19"/>
            <p:cNvSpPr>
              <a:spLocks noChangeShapeType="1"/>
            </p:cNvSpPr>
            <p:nvPr/>
          </p:nvSpPr>
          <p:spPr bwMode="auto">
            <a:xfrm flipH="1">
              <a:off x="1280" y="1653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2" name="Line 20"/>
            <p:cNvSpPr>
              <a:spLocks noChangeShapeType="1"/>
            </p:cNvSpPr>
            <p:nvPr/>
          </p:nvSpPr>
          <p:spPr bwMode="auto">
            <a:xfrm flipV="1">
              <a:off x="3696" y="1621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3" name="Line 21"/>
            <p:cNvSpPr>
              <a:spLocks noChangeShapeType="1"/>
            </p:cNvSpPr>
            <p:nvPr/>
          </p:nvSpPr>
          <p:spPr bwMode="auto">
            <a:xfrm flipH="1">
              <a:off x="3528" y="1629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4" name="Line 22"/>
            <p:cNvSpPr>
              <a:spLocks noChangeShapeType="1"/>
            </p:cNvSpPr>
            <p:nvPr/>
          </p:nvSpPr>
          <p:spPr bwMode="auto">
            <a:xfrm flipH="1">
              <a:off x="2688" y="161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5" name="Line 23"/>
            <p:cNvSpPr>
              <a:spLocks noChangeShapeType="1"/>
            </p:cNvSpPr>
            <p:nvPr/>
          </p:nvSpPr>
          <p:spPr bwMode="auto">
            <a:xfrm>
              <a:off x="2688" y="160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6" name="Oval 24"/>
            <p:cNvSpPr>
              <a:spLocks noChangeArrowheads="1"/>
            </p:cNvSpPr>
            <p:nvPr/>
          </p:nvSpPr>
          <p:spPr bwMode="auto">
            <a:xfrm>
              <a:off x="3696" y="1965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4937" name="Rectangle 25"/>
            <p:cNvSpPr>
              <a:spLocks noChangeArrowheads="1"/>
            </p:cNvSpPr>
            <p:nvPr/>
          </p:nvSpPr>
          <p:spPr bwMode="auto">
            <a:xfrm>
              <a:off x="1312" y="1053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VA</a:t>
              </a:r>
            </a:p>
          </p:txBody>
        </p:sp>
        <p:sp>
          <p:nvSpPr>
            <p:cNvPr id="934938" name="Rectangle 26"/>
            <p:cNvSpPr>
              <a:spLocks noChangeArrowheads="1"/>
            </p:cNvSpPr>
            <p:nvPr/>
          </p:nvSpPr>
          <p:spPr bwMode="auto">
            <a:xfrm>
              <a:off x="2392" y="1053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PA</a:t>
              </a:r>
            </a:p>
          </p:txBody>
        </p:sp>
        <p:sp>
          <p:nvSpPr>
            <p:cNvPr id="934939" name="Rectangle 27"/>
            <p:cNvSpPr>
              <a:spLocks noChangeArrowheads="1"/>
            </p:cNvSpPr>
            <p:nvPr/>
          </p:nvSpPr>
          <p:spPr bwMode="auto">
            <a:xfrm>
              <a:off x="3568" y="1037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4940" name="Rectangle 28"/>
            <p:cNvSpPr>
              <a:spLocks noChangeArrowheads="1"/>
            </p:cNvSpPr>
            <p:nvPr/>
          </p:nvSpPr>
          <p:spPr bwMode="auto">
            <a:xfrm>
              <a:off x="2440" y="1661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4941" name="Rectangle 29"/>
            <p:cNvSpPr>
              <a:spLocks noChangeArrowheads="1"/>
            </p:cNvSpPr>
            <p:nvPr/>
          </p:nvSpPr>
          <p:spPr bwMode="auto">
            <a:xfrm>
              <a:off x="1848" y="1837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</p:grpSp>
    </p:spTree>
  </p:cSld>
  <p:clrMapOvr>
    <a:masterClrMapping/>
  </p:clrMapOvr>
  <p:transition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TLBs</a:t>
            </a:r>
          </a:p>
        </p:txBody>
      </p:sp>
      <p:sp>
        <p:nvSpPr>
          <p:cNvPr id="935939" name="Rectangle 3"/>
          <p:cNvSpPr>
            <a:spLocks noChangeArrowheads="1"/>
          </p:cNvSpPr>
          <p:nvPr/>
        </p:nvSpPr>
        <p:spPr bwMode="auto">
          <a:xfrm>
            <a:off x="1343472" y="1241361"/>
            <a:ext cx="9551094" cy="836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A way to speed up translation is to use a special cache of recently used page table entries  --  this has many names, but the most frequently used is </a:t>
            </a:r>
            <a:r>
              <a:rPr lang="en-US" sz="2000" i="1" dirty="0">
                <a:latin typeface="+mn-lt"/>
              </a:rPr>
              <a:t>Translation Lookaside Buffer</a:t>
            </a:r>
            <a:r>
              <a:rPr lang="en-US" sz="2000" dirty="0">
                <a:latin typeface="+mn-lt"/>
              </a:rPr>
              <a:t> or </a:t>
            </a:r>
            <a:r>
              <a:rPr lang="en-US" sz="2000" i="1" dirty="0">
                <a:latin typeface="+mn-lt"/>
              </a:rPr>
              <a:t>TLB</a:t>
            </a:r>
          </a:p>
        </p:txBody>
      </p:sp>
      <p:grpSp>
        <p:nvGrpSpPr>
          <p:cNvPr id="935940" name="Group 4"/>
          <p:cNvGrpSpPr>
            <a:grpSpLocks/>
          </p:cNvGrpSpPr>
          <p:nvPr/>
        </p:nvGrpSpPr>
        <p:grpSpPr bwMode="auto">
          <a:xfrm>
            <a:off x="2667000" y="2348880"/>
            <a:ext cx="6904038" cy="1460500"/>
            <a:chOff x="792" y="1224"/>
            <a:chExt cx="4349" cy="920"/>
          </a:xfrm>
        </p:grpSpPr>
        <p:sp>
          <p:nvSpPr>
            <p:cNvPr id="935941" name="Rectangle 5"/>
            <p:cNvSpPr>
              <a:spLocks noChangeArrowheads="1"/>
            </p:cNvSpPr>
            <p:nvPr/>
          </p:nvSpPr>
          <p:spPr bwMode="auto">
            <a:xfrm>
              <a:off x="792" y="1224"/>
              <a:ext cx="4312" cy="92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2" name="Rectangle 6"/>
            <p:cNvSpPr>
              <a:spLocks noChangeArrowheads="1"/>
            </p:cNvSpPr>
            <p:nvPr/>
          </p:nvSpPr>
          <p:spPr bwMode="auto">
            <a:xfrm>
              <a:off x="792" y="1240"/>
              <a:ext cx="4349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dirty="0">
                  <a:latin typeface="Arial" pitchFamily="34" charset="0"/>
                </a:rPr>
                <a:t>Virtual Address    Physical Address      Dirty    Ref   Valid     Access</a:t>
              </a:r>
            </a:p>
          </p:txBody>
        </p:sp>
        <p:sp>
          <p:nvSpPr>
            <p:cNvPr id="935943" name="Line 7"/>
            <p:cNvSpPr>
              <a:spLocks noChangeShapeType="1"/>
            </p:cNvSpPr>
            <p:nvPr/>
          </p:nvSpPr>
          <p:spPr bwMode="auto">
            <a:xfrm>
              <a:off x="1944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4" name="Line 8"/>
            <p:cNvSpPr>
              <a:spLocks noChangeShapeType="1"/>
            </p:cNvSpPr>
            <p:nvPr/>
          </p:nvSpPr>
          <p:spPr bwMode="auto">
            <a:xfrm>
              <a:off x="3272" y="1256"/>
              <a:ext cx="0" cy="8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5" name="Line 9"/>
            <p:cNvSpPr>
              <a:spLocks noChangeShapeType="1"/>
            </p:cNvSpPr>
            <p:nvPr/>
          </p:nvSpPr>
          <p:spPr bwMode="auto">
            <a:xfrm>
              <a:off x="3712" y="1224"/>
              <a:ext cx="0" cy="92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6" name="Line 10"/>
            <p:cNvSpPr>
              <a:spLocks noChangeShapeType="1"/>
            </p:cNvSpPr>
            <p:nvPr/>
          </p:nvSpPr>
          <p:spPr bwMode="auto">
            <a:xfrm>
              <a:off x="4072" y="1224"/>
              <a:ext cx="0" cy="9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7" name="Line 11"/>
            <p:cNvSpPr>
              <a:spLocks noChangeShapeType="1"/>
            </p:cNvSpPr>
            <p:nvPr/>
          </p:nvSpPr>
          <p:spPr bwMode="auto">
            <a:xfrm>
              <a:off x="4544" y="1224"/>
              <a:ext cx="0" cy="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5948" name="Line 12"/>
            <p:cNvSpPr>
              <a:spLocks noChangeShapeType="1"/>
            </p:cNvSpPr>
            <p:nvPr/>
          </p:nvSpPr>
          <p:spPr bwMode="auto">
            <a:xfrm>
              <a:off x="816" y="1392"/>
              <a:ext cx="432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935949" name="Rectangle 13"/>
          <p:cNvSpPr>
            <a:spLocks noChangeArrowheads="1"/>
          </p:cNvSpPr>
          <p:nvPr/>
        </p:nvSpPr>
        <p:spPr bwMode="auto">
          <a:xfrm>
            <a:off x="1343472" y="4231646"/>
            <a:ext cx="8743056" cy="1097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Really just a cache on the page table mappings</a:t>
            </a:r>
          </a:p>
          <a:p>
            <a:pPr algn="l">
              <a:lnSpc>
                <a:spcPct val="85000"/>
              </a:lnSpc>
            </a:pPr>
            <a:endParaRPr lang="en-US" sz="2000" dirty="0">
              <a:latin typeface="+mn-lt"/>
            </a:endParaRP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TLB access time comparable to cache access time</a:t>
            </a:r>
          </a:p>
          <a:p>
            <a:pPr algn="l">
              <a:lnSpc>
                <a:spcPct val="85000"/>
              </a:lnSpc>
            </a:pPr>
            <a:r>
              <a:rPr lang="en-US" sz="2000" dirty="0">
                <a:latin typeface="+mn-lt"/>
              </a:rPr>
              <a:t>      (much less than main memory access time)</a:t>
            </a:r>
          </a:p>
        </p:txBody>
      </p:sp>
    </p:spTree>
  </p:cSld>
  <p:clrMapOvr>
    <a:masterClrMapping/>
  </p:clrMapOvr>
  <p:transition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Translation Look-Aside Buffers</a:t>
            </a:r>
          </a:p>
        </p:txBody>
      </p:sp>
      <p:sp>
        <p:nvSpPr>
          <p:cNvPr id="936963" name="Rectangle 3"/>
          <p:cNvSpPr>
            <a:spLocks noChangeArrowheads="1"/>
          </p:cNvSpPr>
          <p:nvPr/>
        </p:nvSpPr>
        <p:spPr bwMode="auto">
          <a:xfrm>
            <a:off x="1055443" y="1193800"/>
            <a:ext cx="10116188" cy="1699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Just like any other cache, the TLB can be organized as fully associative,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set associative, or direct mapped</a:t>
            </a:r>
          </a:p>
          <a:p>
            <a:pPr algn="l">
              <a:lnSpc>
                <a:spcPct val="85000"/>
              </a:lnSpc>
            </a:pPr>
            <a:endParaRPr lang="en-US" dirty="0">
              <a:latin typeface="+mn-lt"/>
            </a:endParaRP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TLBs are usually small, typically not more than 128 - 256 entries even on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high end machines.  This permits fully associative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lookup on these machines.  Most mid-range machines use small</a:t>
            </a:r>
          </a:p>
          <a:p>
            <a:pPr algn="l">
              <a:lnSpc>
                <a:spcPct val="85000"/>
              </a:lnSpc>
            </a:pPr>
            <a:r>
              <a:rPr lang="en-US" dirty="0">
                <a:latin typeface="+mn-lt"/>
              </a:rPr>
              <a:t>      n-way set associative organizations.</a:t>
            </a:r>
          </a:p>
        </p:txBody>
      </p:sp>
      <p:grpSp>
        <p:nvGrpSpPr>
          <p:cNvPr id="936964" name="Group 4"/>
          <p:cNvGrpSpPr>
            <a:grpSpLocks/>
          </p:cNvGrpSpPr>
          <p:nvPr/>
        </p:nvGrpSpPr>
        <p:grpSpPr bwMode="auto">
          <a:xfrm>
            <a:off x="2971800" y="3048001"/>
            <a:ext cx="6565900" cy="3322638"/>
            <a:chOff x="1216" y="2112"/>
            <a:chExt cx="4136" cy="2093"/>
          </a:xfrm>
        </p:grpSpPr>
        <p:sp>
          <p:nvSpPr>
            <p:cNvPr id="936965" name="Line 5"/>
            <p:cNvSpPr>
              <a:spLocks noChangeShapeType="1"/>
            </p:cNvSpPr>
            <p:nvPr/>
          </p:nvSpPr>
          <p:spPr bwMode="auto">
            <a:xfrm>
              <a:off x="1248" y="231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6" name="Line 6"/>
            <p:cNvSpPr>
              <a:spLocks noChangeShapeType="1"/>
            </p:cNvSpPr>
            <p:nvPr/>
          </p:nvSpPr>
          <p:spPr bwMode="auto">
            <a:xfrm>
              <a:off x="1872" y="2320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7" name="Line 7"/>
            <p:cNvSpPr>
              <a:spLocks noChangeShapeType="1"/>
            </p:cNvSpPr>
            <p:nvPr/>
          </p:nvSpPr>
          <p:spPr bwMode="auto">
            <a:xfrm flipH="1">
              <a:off x="1216" y="2928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68" name="Rectangle 8"/>
            <p:cNvSpPr>
              <a:spLocks noChangeArrowheads="1"/>
            </p:cNvSpPr>
            <p:nvPr/>
          </p:nvSpPr>
          <p:spPr bwMode="auto">
            <a:xfrm>
              <a:off x="1280" y="2544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CPU</a:t>
              </a:r>
            </a:p>
          </p:txBody>
        </p:sp>
        <p:sp>
          <p:nvSpPr>
            <p:cNvPr id="936969" name="Rectangle 9"/>
            <p:cNvSpPr>
              <a:spLocks noChangeArrowheads="1"/>
            </p:cNvSpPr>
            <p:nvPr/>
          </p:nvSpPr>
          <p:spPr bwMode="auto">
            <a:xfrm>
              <a:off x="2288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TLB</a:t>
              </a:r>
            </a:p>
            <a:p>
              <a:r>
                <a:rPr lang="en-US">
                  <a:latin typeface="Comic Sans MS" pitchFamily="66" charset="0"/>
                </a:rPr>
                <a:t>Lookup</a:t>
              </a:r>
            </a:p>
          </p:txBody>
        </p:sp>
        <p:sp>
          <p:nvSpPr>
            <p:cNvPr id="936970" name="Rectangle 10"/>
            <p:cNvSpPr>
              <a:spLocks noChangeArrowheads="1"/>
            </p:cNvSpPr>
            <p:nvPr/>
          </p:nvSpPr>
          <p:spPr bwMode="auto">
            <a:xfrm>
              <a:off x="3440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Cache</a:t>
              </a:r>
            </a:p>
          </p:txBody>
        </p:sp>
        <p:sp>
          <p:nvSpPr>
            <p:cNvPr id="936971" name="Rectangle 11"/>
            <p:cNvSpPr>
              <a:spLocks noChangeArrowheads="1"/>
            </p:cNvSpPr>
            <p:nvPr/>
          </p:nvSpPr>
          <p:spPr bwMode="auto">
            <a:xfrm>
              <a:off x="4680" y="2344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Main</a:t>
              </a:r>
            </a:p>
            <a:p>
              <a:r>
                <a:rPr lang="en-US">
                  <a:latin typeface="Comic Sans MS" pitchFamily="66" charset="0"/>
                </a:rPr>
                <a:t>Memory</a:t>
              </a:r>
            </a:p>
          </p:txBody>
        </p:sp>
        <p:sp>
          <p:nvSpPr>
            <p:cNvPr id="936972" name="Line 12"/>
            <p:cNvSpPr>
              <a:spLocks noChangeShapeType="1"/>
            </p:cNvSpPr>
            <p:nvPr/>
          </p:nvSpPr>
          <p:spPr bwMode="auto">
            <a:xfrm>
              <a:off x="1880" y="2424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3" name="Line 13"/>
            <p:cNvSpPr>
              <a:spLocks noChangeShapeType="1"/>
            </p:cNvSpPr>
            <p:nvPr/>
          </p:nvSpPr>
          <p:spPr bwMode="auto">
            <a:xfrm>
              <a:off x="2960" y="2424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4" name="Line 14"/>
            <p:cNvSpPr>
              <a:spLocks noChangeShapeType="1"/>
            </p:cNvSpPr>
            <p:nvPr/>
          </p:nvSpPr>
          <p:spPr bwMode="auto">
            <a:xfrm>
              <a:off x="4120" y="240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5" name="Line 15"/>
            <p:cNvSpPr>
              <a:spLocks noChangeShapeType="1"/>
            </p:cNvSpPr>
            <p:nvPr/>
          </p:nvSpPr>
          <p:spPr bwMode="auto">
            <a:xfrm flipH="1">
              <a:off x="4536" y="281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6" name="Line 16"/>
            <p:cNvSpPr>
              <a:spLocks noChangeShapeType="1"/>
            </p:cNvSpPr>
            <p:nvPr/>
          </p:nvSpPr>
          <p:spPr bwMode="auto">
            <a:xfrm flipH="1">
              <a:off x="4528" y="2824"/>
              <a:ext cx="24" cy="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7" name="Line 17"/>
            <p:cNvSpPr>
              <a:spLocks noChangeShapeType="1"/>
            </p:cNvSpPr>
            <p:nvPr/>
          </p:nvSpPr>
          <p:spPr bwMode="auto">
            <a:xfrm flipH="1">
              <a:off x="2032" y="3944"/>
              <a:ext cx="124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8" name="Line 18"/>
            <p:cNvSpPr>
              <a:spLocks noChangeShapeType="1"/>
            </p:cNvSpPr>
            <p:nvPr/>
          </p:nvSpPr>
          <p:spPr bwMode="auto">
            <a:xfrm flipV="1">
              <a:off x="2024" y="2848"/>
              <a:ext cx="8" cy="10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79" name="Line 19"/>
            <p:cNvSpPr>
              <a:spLocks noChangeShapeType="1"/>
            </p:cNvSpPr>
            <p:nvPr/>
          </p:nvSpPr>
          <p:spPr bwMode="auto">
            <a:xfrm flipH="1">
              <a:off x="1864" y="28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0" name="Line 20"/>
            <p:cNvSpPr>
              <a:spLocks noChangeShapeType="1"/>
            </p:cNvSpPr>
            <p:nvPr/>
          </p:nvSpPr>
          <p:spPr bwMode="auto">
            <a:xfrm flipV="1">
              <a:off x="4272" y="2824"/>
              <a:ext cx="8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1" name="Line 21"/>
            <p:cNvSpPr>
              <a:spLocks noChangeShapeType="1"/>
            </p:cNvSpPr>
            <p:nvPr/>
          </p:nvSpPr>
          <p:spPr bwMode="auto">
            <a:xfrm flipH="1">
              <a:off x="4112" y="2832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2" name="Line 22"/>
            <p:cNvSpPr>
              <a:spLocks noChangeShapeType="1"/>
            </p:cNvSpPr>
            <p:nvPr/>
          </p:nvSpPr>
          <p:spPr bwMode="auto">
            <a:xfrm flipH="1">
              <a:off x="3272" y="2816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3" name="Line 23"/>
            <p:cNvSpPr>
              <a:spLocks noChangeShapeType="1"/>
            </p:cNvSpPr>
            <p:nvPr/>
          </p:nvSpPr>
          <p:spPr bwMode="auto">
            <a:xfrm flipH="1">
              <a:off x="3264" y="2824"/>
              <a:ext cx="24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4" name="Oval 24"/>
            <p:cNvSpPr>
              <a:spLocks noChangeArrowheads="1"/>
            </p:cNvSpPr>
            <p:nvPr/>
          </p:nvSpPr>
          <p:spPr bwMode="auto">
            <a:xfrm>
              <a:off x="4264" y="3936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85" name="Rectangle 25"/>
            <p:cNvSpPr>
              <a:spLocks noChangeArrowheads="1"/>
            </p:cNvSpPr>
            <p:nvPr/>
          </p:nvSpPr>
          <p:spPr bwMode="auto">
            <a:xfrm>
              <a:off x="1896" y="2256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VA</a:t>
              </a:r>
            </a:p>
          </p:txBody>
        </p:sp>
        <p:sp>
          <p:nvSpPr>
            <p:cNvPr id="936986" name="Rectangle 26"/>
            <p:cNvSpPr>
              <a:spLocks noChangeArrowheads="1"/>
            </p:cNvSpPr>
            <p:nvPr/>
          </p:nvSpPr>
          <p:spPr bwMode="auto">
            <a:xfrm>
              <a:off x="2976" y="2256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PA</a:t>
              </a:r>
            </a:p>
          </p:txBody>
        </p:sp>
        <p:sp>
          <p:nvSpPr>
            <p:cNvPr id="936987" name="Rectangle 27"/>
            <p:cNvSpPr>
              <a:spLocks noChangeArrowheads="1"/>
            </p:cNvSpPr>
            <p:nvPr/>
          </p:nvSpPr>
          <p:spPr bwMode="auto">
            <a:xfrm>
              <a:off x="4152" y="2240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6988" name="Rectangle 28"/>
            <p:cNvSpPr>
              <a:spLocks noChangeArrowheads="1"/>
            </p:cNvSpPr>
            <p:nvPr/>
          </p:nvSpPr>
          <p:spPr bwMode="auto">
            <a:xfrm>
              <a:off x="3376" y="295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6989" name="Rectangle 29"/>
            <p:cNvSpPr>
              <a:spLocks noChangeArrowheads="1"/>
            </p:cNvSpPr>
            <p:nvPr/>
          </p:nvSpPr>
          <p:spPr bwMode="auto">
            <a:xfrm>
              <a:off x="3616" y="3760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data</a:t>
              </a:r>
            </a:p>
          </p:txBody>
        </p:sp>
        <p:sp>
          <p:nvSpPr>
            <p:cNvPr id="936990" name="Rectangle 30"/>
            <p:cNvSpPr>
              <a:spLocks noChangeArrowheads="1"/>
            </p:cNvSpPr>
            <p:nvPr/>
          </p:nvSpPr>
          <p:spPr bwMode="auto">
            <a:xfrm>
              <a:off x="2288" y="320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itchFamily="66" charset="0"/>
                </a:rPr>
                <a:t>Trans-</a:t>
              </a:r>
            </a:p>
            <a:p>
              <a:r>
                <a:rPr lang="en-US">
                  <a:latin typeface="Comic Sans MS" pitchFamily="66" charset="0"/>
                </a:rPr>
                <a:t>lation</a:t>
              </a:r>
            </a:p>
          </p:txBody>
        </p:sp>
        <p:sp>
          <p:nvSpPr>
            <p:cNvPr id="936991" name="Rectangle 31"/>
            <p:cNvSpPr>
              <a:spLocks noChangeArrowheads="1"/>
            </p:cNvSpPr>
            <p:nvPr/>
          </p:nvSpPr>
          <p:spPr bwMode="auto">
            <a:xfrm>
              <a:off x="2976" y="211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hit</a:t>
              </a:r>
            </a:p>
          </p:txBody>
        </p:sp>
        <p:sp>
          <p:nvSpPr>
            <p:cNvPr id="936992" name="Line 32"/>
            <p:cNvSpPr>
              <a:spLocks noChangeShapeType="1"/>
            </p:cNvSpPr>
            <p:nvPr/>
          </p:nvSpPr>
          <p:spPr bwMode="auto">
            <a:xfrm>
              <a:off x="2616" y="2920"/>
              <a:ext cx="0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3" name="Rectangle 33"/>
            <p:cNvSpPr>
              <a:spLocks noChangeArrowheads="1"/>
            </p:cNvSpPr>
            <p:nvPr/>
          </p:nvSpPr>
          <p:spPr bwMode="auto">
            <a:xfrm>
              <a:off x="2200" y="2952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miss</a:t>
              </a:r>
            </a:p>
          </p:txBody>
        </p:sp>
        <p:sp>
          <p:nvSpPr>
            <p:cNvPr id="936994" name="Line 34"/>
            <p:cNvSpPr>
              <a:spLocks noChangeShapeType="1"/>
            </p:cNvSpPr>
            <p:nvPr/>
          </p:nvSpPr>
          <p:spPr bwMode="auto">
            <a:xfrm>
              <a:off x="2624" y="3800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5" name="Line 35"/>
            <p:cNvSpPr>
              <a:spLocks noChangeShapeType="1"/>
            </p:cNvSpPr>
            <p:nvPr/>
          </p:nvSpPr>
          <p:spPr bwMode="auto">
            <a:xfrm>
              <a:off x="2632" y="3864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6" name="Line 36"/>
            <p:cNvSpPr>
              <a:spLocks noChangeShapeType="1"/>
            </p:cNvSpPr>
            <p:nvPr/>
          </p:nvSpPr>
          <p:spPr bwMode="auto">
            <a:xfrm flipV="1">
              <a:off x="3056" y="2416"/>
              <a:ext cx="0" cy="1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7" name="Line 37"/>
            <p:cNvSpPr>
              <a:spLocks noChangeShapeType="1"/>
            </p:cNvSpPr>
            <p:nvPr/>
          </p:nvSpPr>
          <p:spPr bwMode="auto">
            <a:xfrm flipH="1">
              <a:off x="3264" y="3944"/>
              <a:ext cx="1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36998" name="Rectangle 38"/>
            <p:cNvSpPr>
              <a:spLocks noChangeArrowheads="1"/>
            </p:cNvSpPr>
            <p:nvPr/>
          </p:nvSpPr>
          <p:spPr bwMode="auto">
            <a:xfrm>
              <a:off x="4872" y="4024"/>
              <a:ext cx="37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20 t</a:t>
              </a:r>
            </a:p>
          </p:txBody>
        </p:sp>
        <p:sp>
          <p:nvSpPr>
            <p:cNvPr id="936999" name="Rectangle 39"/>
            <p:cNvSpPr>
              <a:spLocks noChangeArrowheads="1"/>
            </p:cNvSpPr>
            <p:nvPr/>
          </p:nvSpPr>
          <p:spPr bwMode="auto">
            <a:xfrm>
              <a:off x="3744" y="4016"/>
              <a:ext cx="14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t</a:t>
              </a:r>
            </a:p>
          </p:txBody>
        </p:sp>
        <p:sp>
          <p:nvSpPr>
            <p:cNvPr id="937000" name="Rectangle 40"/>
            <p:cNvSpPr>
              <a:spLocks noChangeArrowheads="1"/>
            </p:cNvSpPr>
            <p:nvPr/>
          </p:nvSpPr>
          <p:spPr bwMode="auto">
            <a:xfrm>
              <a:off x="2432" y="4024"/>
              <a:ext cx="42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itchFamily="66" charset="0"/>
                </a:rPr>
                <a:t>1/2 t</a:t>
              </a:r>
            </a:p>
          </p:txBody>
        </p:sp>
      </p:grpSp>
      <p:sp>
        <p:nvSpPr>
          <p:cNvPr id="937001" name="Rectangle 41"/>
          <p:cNvSpPr>
            <a:spLocks noChangeArrowheads="1"/>
          </p:cNvSpPr>
          <p:nvPr/>
        </p:nvSpPr>
        <p:spPr bwMode="auto">
          <a:xfrm>
            <a:off x="1892301" y="4635500"/>
            <a:ext cx="1252459" cy="5221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i="1" dirty="0">
                <a:latin typeface="+mn-lt"/>
              </a:rPr>
              <a:t>Translation</a:t>
            </a:r>
          </a:p>
          <a:p>
            <a:pPr algn="l">
              <a:lnSpc>
                <a:spcPct val="85000"/>
              </a:lnSpc>
            </a:pPr>
            <a:r>
              <a:rPr lang="en-US" i="1" dirty="0">
                <a:latin typeface="+mn-lt"/>
              </a:rPr>
              <a:t>with a TLB</a:t>
            </a:r>
          </a:p>
        </p:txBody>
      </p:sp>
    </p:spTree>
  </p:cSld>
  <p:clrMapOvr>
    <a:masterClrMapping/>
  </p:clrMapOvr>
  <p:transition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986" name="Rectangle 2"/>
          <p:cNvSpPr>
            <a:spLocks noGrp="1" noChangeArrowheads="1"/>
          </p:cNvSpPr>
          <p:nvPr>
            <p:ph type="title"/>
          </p:nvPr>
        </p:nvSpPr>
        <p:spPr>
          <a:xfrm>
            <a:off x="949524" y="224666"/>
            <a:ext cx="9281061" cy="634446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sz="3000" dirty="0"/>
              <a:t>Fast hits by Avoiding Address Translation </a:t>
            </a:r>
          </a:p>
        </p:txBody>
      </p:sp>
      <p:sp>
        <p:nvSpPr>
          <p:cNvPr id="937987" name="Rectangle 3"/>
          <p:cNvSpPr>
            <a:spLocks noChangeArrowheads="1"/>
          </p:cNvSpPr>
          <p:nvPr/>
        </p:nvSpPr>
        <p:spPr bwMode="auto">
          <a:xfrm>
            <a:off x="2367780" y="114379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7988" name="Rectangle 4"/>
          <p:cNvSpPr>
            <a:spLocks noChangeArrowheads="1"/>
          </p:cNvSpPr>
          <p:nvPr/>
        </p:nvSpPr>
        <p:spPr bwMode="auto">
          <a:xfrm>
            <a:off x="2367780" y="221059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7989" name="Rectangle 5"/>
          <p:cNvSpPr>
            <a:spLocks noChangeArrowheads="1"/>
          </p:cNvSpPr>
          <p:nvPr/>
        </p:nvSpPr>
        <p:spPr bwMode="auto">
          <a:xfrm>
            <a:off x="2367780" y="323929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7990" name="Rectangle 6"/>
          <p:cNvSpPr>
            <a:spLocks noChangeArrowheads="1"/>
          </p:cNvSpPr>
          <p:nvPr/>
        </p:nvSpPr>
        <p:spPr bwMode="auto">
          <a:xfrm>
            <a:off x="2367780" y="430609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7991" name="Line 7"/>
          <p:cNvSpPr>
            <a:spLocks noChangeShapeType="1"/>
          </p:cNvSpPr>
          <p:nvPr/>
        </p:nvSpPr>
        <p:spPr bwMode="auto">
          <a:xfrm>
            <a:off x="2774180" y="173434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2" name="Line 8"/>
          <p:cNvSpPr>
            <a:spLocks noChangeShapeType="1"/>
          </p:cNvSpPr>
          <p:nvPr/>
        </p:nvSpPr>
        <p:spPr bwMode="auto">
          <a:xfrm>
            <a:off x="2774180" y="278209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3" name="Line 9"/>
          <p:cNvSpPr>
            <a:spLocks noChangeShapeType="1"/>
          </p:cNvSpPr>
          <p:nvPr/>
        </p:nvSpPr>
        <p:spPr bwMode="auto">
          <a:xfrm>
            <a:off x="2774180" y="382984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7994" name="Rectangle 10"/>
          <p:cNvSpPr>
            <a:spLocks noChangeArrowheads="1"/>
          </p:cNvSpPr>
          <p:nvPr/>
        </p:nvSpPr>
        <p:spPr bwMode="auto">
          <a:xfrm>
            <a:off x="2944044" y="1807369"/>
            <a:ext cx="4734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7995" name="Rectangle 11"/>
          <p:cNvSpPr>
            <a:spLocks noChangeArrowheads="1"/>
          </p:cNvSpPr>
          <p:nvPr/>
        </p:nvSpPr>
        <p:spPr bwMode="auto">
          <a:xfrm>
            <a:off x="2944044" y="2797969"/>
            <a:ext cx="4734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7996" name="Rectangle 12"/>
          <p:cNvSpPr>
            <a:spLocks noChangeArrowheads="1"/>
          </p:cNvSpPr>
          <p:nvPr/>
        </p:nvSpPr>
        <p:spPr bwMode="auto">
          <a:xfrm>
            <a:off x="2963094" y="3845719"/>
            <a:ext cx="4734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7997" name="Rectangle 13"/>
          <p:cNvSpPr>
            <a:spLocks noChangeArrowheads="1"/>
          </p:cNvSpPr>
          <p:nvPr/>
        </p:nvSpPr>
        <p:spPr bwMode="auto">
          <a:xfrm>
            <a:off x="1991544" y="5045870"/>
            <a:ext cx="15271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Conventional</a:t>
            </a:r>
          </a:p>
          <a:p>
            <a:r>
              <a:rPr lang="en-US" b="0">
                <a:latin typeface="Arial" pitchFamily="34" charset="0"/>
              </a:rPr>
              <a:t>Organization</a:t>
            </a:r>
          </a:p>
        </p:txBody>
      </p:sp>
      <p:sp>
        <p:nvSpPr>
          <p:cNvPr id="937998" name="Rectangle 14"/>
          <p:cNvSpPr>
            <a:spLocks noChangeArrowheads="1"/>
          </p:cNvSpPr>
          <p:nvPr/>
        </p:nvSpPr>
        <p:spPr bwMode="auto">
          <a:xfrm>
            <a:off x="5225280" y="112474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7999" name="Rectangle 15"/>
          <p:cNvSpPr>
            <a:spLocks noChangeArrowheads="1"/>
          </p:cNvSpPr>
          <p:nvPr/>
        </p:nvSpPr>
        <p:spPr bwMode="auto">
          <a:xfrm>
            <a:off x="5225280" y="219154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8000" name="Rectangle 16"/>
          <p:cNvSpPr>
            <a:spLocks noChangeArrowheads="1"/>
          </p:cNvSpPr>
          <p:nvPr/>
        </p:nvSpPr>
        <p:spPr bwMode="auto">
          <a:xfrm>
            <a:off x="5225280" y="322024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8001" name="Rectangle 17"/>
          <p:cNvSpPr>
            <a:spLocks noChangeArrowheads="1"/>
          </p:cNvSpPr>
          <p:nvPr/>
        </p:nvSpPr>
        <p:spPr bwMode="auto">
          <a:xfrm>
            <a:off x="5225280" y="428704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8002" name="Line 18"/>
          <p:cNvSpPr>
            <a:spLocks noChangeShapeType="1"/>
          </p:cNvSpPr>
          <p:nvPr/>
        </p:nvSpPr>
        <p:spPr bwMode="auto">
          <a:xfrm>
            <a:off x="5631680" y="171529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3" name="Line 19"/>
          <p:cNvSpPr>
            <a:spLocks noChangeShapeType="1"/>
          </p:cNvSpPr>
          <p:nvPr/>
        </p:nvSpPr>
        <p:spPr bwMode="auto">
          <a:xfrm>
            <a:off x="5631680" y="276304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4" name="Line 20"/>
          <p:cNvSpPr>
            <a:spLocks noChangeShapeType="1"/>
          </p:cNvSpPr>
          <p:nvPr/>
        </p:nvSpPr>
        <p:spPr bwMode="auto">
          <a:xfrm>
            <a:off x="5631680" y="381079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05" name="Rectangle 21"/>
          <p:cNvSpPr>
            <a:spLocks noChangeArrowheads="1"/>
          </p:cNvSpPr>
          <p:nvPr/>
        </p:nvSpPr>
        <p:spPr bwMode="auto">
          <a:xfrm>
            <a:off x="5801544" y="1788319"/>
            <a:ext cx="4734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06" name="Rectangle 22"/>
          <p:cNvSpPr>
            <a:spLocks noChangeArrowheads="1"/>
          </p:cNvSpPr>
          <p:nvPr/>
        </p:nvSpPr>
        <p:spPr bwMode="auto">
          <a:xfrm>
            <a:off x="5801544" y="2778919"/>
            <a:ext cx="4734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07" name="Rectangle 23"/>
          <p:cNvSpPr>
            <a:spLocks noChangeArrowheads="1"/>
          </p:cNvSpPr>
          <p:nvPr/>
        </p:nvSpPr>
        <p:spPr bwMode="auto">
          <a:xfrm>
            <a:off x="5820594" y="3826669"/>
            <a:ext cx="4734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8008" name="Rectangle 24"/>
          <p:cNvSpPr>
            <a:spLocks noChangeArrowheads="1"/>
          </p:cNvSpPr>
          <p:nvPr/>
        </p:nvSpPr>
        <p:spPr bwMode="auto">
          <a:xfrm>
            <a:off x="4226744" y="5064920"/>
            <a:ext cx="2886075" cy="925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Virtually Addressed Cache</a:t>
            </a:r>
          </a:p>
          <a:p>
            <a:r>
              <a:rPr lang="en-US" b="0">
                <a:latin typeface="Arial" pitchFamily="34" charset="0"/>
              </a:rPr>
              <a:t>Translate only on miss</a:t>
            </a:r>
          </a:p>
          <a:p>
            <a:r>
              <a:rPr lang="en-US" b="0">
                <a:latin typeface="Arial" pitchFamily="34" charset="0"/>
              </a:rPr>
              <a:t>Synonym Problem</a:t>
            </a:r>
          </a:p>
        </p:txBody>
      </p:sp>
      <p:sp>
        <p:nvSpPr>
          <p:cNvPr id="938009" name="Rectangle 25"/>
          <p:cNvSpPr>
            <a:spLocks noChangeArrowheads="1"/>
          </p:cNvSpPr>
          <p:nvPr/>
        </p:nvSpPr>
        <p:spPr bwMode="auto">
          <a:xfrm>
            <a:off x="8082780" y="114379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CPU</a:t>
            </a:r>
          </a:p>
        </p:txBody>
      </p:sp>
      <p:sp>
        <p:nvSpPr>
          <p:cNvPr id="938010" name="Rectangle 26"/>
          <p:cNvSpPr>
            <a:spLocks noChangeArrowheads="1"/>
          </p:cNvSpPr>
          <p:nvPr/>
        </p:nvSpPr>
        <p:spPr bwMode="auto">
          <a:xfrm>
            <a:off x="8082780" y="221059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$</a:t>
            </a:r>
          </a:p>
        </p:txBody>
      </p:sp>
      <p:sp>
        <p:nvSpPr>
          <p:cNvPr id="938011" name="Rectangle 27"/>
          <p:cNvSpPr>
            <a:spLocks noChangeArrowheads="1"/>
          </p:cNvSpPr>
          <p:nvPr/>
        </p:nvSpPr>
        <p:spPr bwMode="auto">
          <a:xfrm>
            <a:off x="9263880" y="221059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TB</a:t>
            </a:r>
          </a:p>
        </p:txBody>
      </p:sp>
      <p:sp>
        <p:nvSpPr>
          <p:cNvPr id="938012" name="Rectangle 28"/>
          <p:cNvSpPr>
            <a:spLocks noChangeArrowheads="1"/>
          </p:cNvSpPr>
          <p:nvPr/>
        </p:nvSpPr>
        <p:spPr bwMode="auto">
          <a:xfrm>
            <a:off x="8692380" y="373459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MEM</a:t>
            </a:r>
          </a:p>
        </p:txBody>
      </p:sp>
      <p:sp>
        <p:nvSpPr>
          <p:cNvPr id="938013" name="Line 29"/>
          <p:cNvSpPr>
            <a:spLocks noChangeShapeType="1"/>
          </p:cNvSpPr>
          <p:nvPr/>
        </p:nvSpPr>
        <p:spPr bwMode="auto">
          <a:xfrm>
            <a:off x="8489180" y="173434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4" name="Line 30"/>
          <p:cNvSpPr>
            <a:spLocks noChangeShapeType="1"/>
          </p:cNvSpPr>
          <p:nvPr/>
        </p:nvSpPr>
        <p:spPr bwMode="auto">
          <a:xfrm>
            <a:off x="8489180" y="278209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5" name="Line 31"/>
          <p:cNvSpPr>
            <a:spLocks noChangeShapeType="1"/>
          </p:cNvSpPr>
          <p:nvPr/>
        </p:nvSpPr>
        <p:spPr bwMode="auto">
          <a:xfrm>
            <a:off x="9098780" y="325834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16" name="Rectangle 32"/>
          <p:cNvSpPr>
            <a:spLocks noChangeArrowheads="1"/>
          </p:cNvSpPr>
          <p:nvPr/>
        </p:nvSpPr>
        <p:spPr bwMode="auto">
          <a:xfrm>
            <a:off x="7858944" y="1769269"/>
            <a:ext cx="4734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VA</a:t>
            </a:r>
          </a:p>
        </p:txBody>
      </p:sp>
      <p:sp>
        <p:nvSpPr>
          <p:cNvPr id="938017" name="Rectangle 33"/>
          <p:cNvSpPr>
            <a:spLocks noChangeArrowheads="1"/>
          </p:cNvSpPr>
          <p:nvPr/>
        </p:nvSpPr>
        <p:spPr bwMode="auto">
          <a:xfrm>
            <a:off x="7176221" y="2188370"/>
            <a:ext cx="67012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PA</a:t>
            </a:r>
          </a:p>
          <a:p>
            <a:r>
              <a:rPr lang="en-US" b="0">
                <a:latin typeface="Arial" pitchFamily="34" charset="0"/>
              </a:rPr>
              <a:t>Tags</a:t>
            </a:r>
          </a:p>
        </p:txBody>
      </p:sp>
      <p:sp>
        <p:nvSpPr>
          <p:cNvPr id="938018" name="Rectangle 34"/>
          <p:cNvSpPr>
            <a:spLocks noChangeArrowheads="1"/>
          </p:cNvSpPr>
          <p:nvPr/>
        </p:nvSpPr>
        <p:spPr bwMode="auto">
          <a:xfrm>
            <a:off x="9744894" y="2797969"/>
            <a:ext cx="473400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itchFamily="34" charset="0"/>
              </a:rPr>
              <a:t>PA</a:t>
            </a:r>
          </a:p>
        </p:txBody>
      </p:sp>
      <p:sp>
        <p:nvSpPr>
          <p:cNvPr id="938019" name="Line 35"/>
          <p:cNvSpPr>
            <a:spLocks noChangeShapeType="1"/>
          </p:cNvSpPr>
          <p:nvPr/>
        </p:nvSpPr>
        <p:spPr bwMode="auto">
          <a:xfrm>
            <a:off x="9689330" y="1810544"/>
            <a:ext cx="19050" cy="374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0" name="Line 36"/>
          <p:cNvSpPr>
            <a:spLocks noChangeShapeType="1"/>
          </p:cNvSpPr>
          <p:nvPr/>
        </p:nvSpPr>
        <p:spPr bwMode="auto">
          <a:xfrm flipH="1">
            <a:off x="8476480" y="1816894"/>
            <a:ext cx="124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1" name="Line 37"/>
          <p:cNvSpPr>
            <a:spLocks noChangeShapeType="1"/>
          </p:cNvSpPr>
          <p:nvPr/>
        </p:nvSpPr>
        <p:spPr bwMode="auto">
          <a:xfrm>
            <a:off x="9689330" y="282019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2" name="Line 38"/>
          <p:cNvSpPr>
            <a:spLocks noChangeShapeType="1"/>
          </p:cNvSpPr>
          <p:nvPr/>
        </p:nvSpPr>
        <p:spPr bwMode="auto">
          <a:xfrm>
            <a:off x="8501880" y="3245644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38023" name="Rectangle 39"/>
          <p:cNvSpPr>
            <a:spLocks noChangeArrowheads="1"/>
          </p:cNvSpPr>
          <p:nvPr/>
        </p:nvSpPr>
        <p:spPr bwMode="auto">
          <a:xfrm>
            <a:off x="8043094" y="4569619"/>
            <a:ext cx="2149475" cy="14747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Overlap $ access</a:t>
            </a:r>
          </a:p>
          <a:p>
            <a:r>
              <a:rPr lang="en-US" b="0">
                <a:latin typeface="Arial" pitchFamily="34" charset="0"/>
              </a:rPr>
              <a:t>with VA translation:</a:t>
            </a:r>
          </a:p>
          <a:p>
            <a:r>
              <a:rPr lang="en-US" b="0">
                <a:latin typeface="Arial" pitchFamily="34" charset="0"/>
              </a:rPr>
              <a:t>requires $ index to</a:t>
            </a:r>
          </a:p>
          <a:p>
            <a:r>
              <a:rPr lang="en-US" b="0">
                <a:latin typeface="Arial" pitchFamily="34" charset="0"/>
              </a:rPr>
              <a:t>remain invariant</a:t>
            </a:r>
          </a:p>
          <a:p>
            <a:r>
              <a:rPr lang="en-US" b="0">
                <a:latin typeface="Arial" pitchFamily="34" charset="0"/>
              </a:rPr>
              <a:t>across translation</a:t>
            </a:r>
          </a:p>
        </p:txBody>
      </p:sp>
      <p:sp>
        <p:nvSpPr>
          <p:cNvPr id="938024" name="Rectangle 40"/>
          <p:cNvSpPr>
            <a:spLocks noChangeArrowheads="1"/>
          </p:cNvSpPr>
          <p:nvPr/>
        </p:nvSpPr>
        <p:spPr bwMode="auto">
          <a:xfrm>
            <a:off x="4318721" y="2131220"/>
            <a:ext cx="670120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>
                <a:latin typeface="Arial" pitchFamily="34" charset="0"/>
              </a:rPr>
              <a:t>VA</a:t>
            </a:r>
          </a:p>
          <a:p>
            <a:r>
              <a:rPr lang="en-US" b="0">
                <a:latin typeface="Arial" pitchFamily="34" charset="0"/>
              </a:rPr>
              <a:t>Tags</a:t>
            </a:r>
          </a:p>
        </p:txBody>
      </p:sp>
      <p:sp>
        <p:nvSpPr>
          <p:cNvPr id="938025" name="Rectangle 41"/>
          <p:cNvSpPr>
            <a:spLocks noChangeArrowheads="1"/>
          </p:cNvSpPr>
          <p:nvPr/>
        </p:nvSpPr>
        <p:spPr bwMode="auto">
          <a:xfrm>
            <a:off x="8863830" y="3105944"/>
            <a:ext cx="565150" cy="298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itchFamily="34" charset="0"/>
              </a:rPr>
              <a:t>L2 $</a:t>
            </a:r>
          </a:p>
        </p:txBody>
      </p:sp>
    </p:spTree>
  </p:cSld>
  <p:clrMapOvr>
    <a:masterClrMapping/>
  </p:clrMapOvr>
  <p:transition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2" name="Rectangle 4"/>
          <p:cNvSpPr>
            <a:spLocks noGrp="1" noChangeArrowheads="1"/>
          </p:cNvSpPr>
          <p:nvPr>
            <p:ph idx="1"/>
          </p:nvPr>
        </p:nvSpPr>
        <p:spPr>
          <a:xfrm>
            <a:off x="812800" y="1097632"/>
            <a:ext cx="10566400" cy="44196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altLang="zh-CN" dirty="0"/>
              <a:t>Index with Physical Portion of Address</a:t>
            </a:r>
            <a:endParaRPr lang="en-US" dirty="0"/>
          </a:p>
          <a:p>
            <a:pPr lvl="1">
              <a:lnSpc>
                <a:spcPct val="80000"/>
              </a:lnSpc>
            </a:pPr>
            <a:r>
              <a:rPr lang="en-US" dirty="0"/>
              <a:t>If index is physical part of address, can start tag access in parallel with translation so that can compare to physical tag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>
              <a:lnSpc>
                <a:spcPct val="80000"/>
              </a:lnSpc>
            </a:pPr>
            <a:r>
              <a:rPr lang="en-US" dirty="0"/>
              <a:t>Limits cache to page size: what if want bigger caches and uses same trick?</a:t>
            </a: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dirty="0"/>
              <a:t>Higher associativity moves barrier to right</a:t>
            </a:r>
          </a:p>
          <a:p>
            <a:pPr lvl="1">
              <a:lnSpc>
                <a:spcPct val="80000"/>
              </a:lnSpc>
            </a:pPr>
            <a:r>
              <a:rPr lang="en-US" dirty="0"/>
              <a:t>Page coloring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title"/>
          </p:nvPr>
        </p:nvSpPr>
        <p:spPr>
          <a:xfrm>
            <a:off x="983432" y="116632"/>
            <a:ext cx="9893713" cy="818456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Fast Cache Hits by Avoiding Translation: </a:t>
            </a:r>
          </a:p>
        </p:txBody>
      </p:sp>
      <p:pic>
        <p:nvPicPr>
          <p:cNvPr id="939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9138" y="4160168"/>
            <a:ext cx="8213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390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90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90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2" grpId="0" build="p" autoUpdateAnimBg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035" name="Rectangle 3"/>
          <p:cNvSpPr>
            <a:spLocks noGrp="1" noChangeArrowheads="1"/>
          </p:cNvSpPr>
          <p:nvPr>
            <p:ph idx="1"/>
          </p:nvPr>
        </p:nvSpPr>
        <p:spPr>
          <a:xfrm>
            <a:off x="983432" y="990600"/>
            <a:ext cx="10206086" cy="41148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</a:pPr>
            <a:r>
              <a:rPr lang="en-US" sz="2000" dirty="0"/>
              <a:t>Send virtual address to cache? Called </a:t>
            </a:r>
            <a:r>
              <a:rPr lang="en-US" sz="2000" i="1" u="sng" dirty="0">
                <a:solidFill>
                  <a:schemeClr val="hlink"/>
                </a:solidFill>
              </a:rPr>
              <a:t>Virtually Addressed Cache</a:t>
            </a:r>
            <a:r>
              <a:rPr lang="en-US" sz="2000" u="sng" dirty="0"/>
              <a:t> </a:t>
            </a:r>
            <a:r>
              <a:rPr lang="en-US" sz="2000" dirty="0"/>
              <a:t>or just </a:t>
            </a:r>
            <a:r>
              <a:rPr lang="en-US" sz="2000" i="1" u="sng" dirty="0">
                <a:solidFill>
                  <a:schemeClr val="hlink"/>
                </a:solidFill>
              </a:rPr>
              <a:t>Virtual Cache </a:t>
            </a:r>
            <a:r>
              <a:rPr lang="en-US" sz="2000" dirty="0"/>
              <a:t>vs.  </a:t>
            </a:r>
            <a:r>
              <a:rPr lang="en-US" sz="2000" i="1" u="sng" dirty="0">
                <a:solidFill>
                  <a:schemeClr val="hlink"/>
                </a:solidFill>
              </a:rPr>
              <a:t>Physical Cache</a:t>
            </a: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Every time process is switched logically must flush the cache; otherwise get false hits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Cost is time to flush + “compulsory” misses from empty cache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Add</a:t>
            </a:r>
            <a:r>
              <a:rPr lang="en-US" sz="1600" i="1" dirty="0"/>
              <a:t> </a:t>
            </a:r>
            <a:r>
              <a:rPr lang="en-US" sz="1600" i="1" u="sng" dirty="0">
                <a:solidFill>
                  <a:schemeClr val="hlink"/>
                </a:solidFill>
              </a:rPr>
              <a:t>process identifier tag</a:t>
            </a:r>
            <a:r>
              <a:rPr lang="en-US" sz="1600" u="sng" dirty="0">
                <a:solidFill>
                  <a:schemeClr val="hlink"/>
                </a:solidFill>
              </a:rPr>
              <a:t> </a:t>
            </a:r>
            <a:r>
              <a:rPr lang="en-US" sz="1600" dirty="0"/>
              <a:t>that identifies process as well as address within process: can’t get a hit if wrong process</a:t>
            </a:r>
          </a:p>
          <a:p>
            <a:pPr lvl="2">
              <a:lnSpc>
                <a:spcPct val="80000"/>
              </a:lnSpc>
            </a:pPr>
            <a:endParaRPr lang="en-US" sz="1600" dirty="0"/>
          </a:p>
          <a:p>
            <a:pPr>
              <a:lnSpc>
                <a:spcPct val="80000"/>
              </a:lnSpc>
            </a:pPr>
            <a:r>
              <a:rPr lang="en-US" sz="2000" dirty="0"/>
              <a:t>Dealing with </a:t>
            </a:r>
            <a:r>
              <a:rPr lang="en-US" sz="2000" i="1" u="sng" dirty="0">
                <a:solidFill>
                  <a:schemeClr val="hlink"/>
                </a:solidFill>
              </a:rPr>
              <a:t>aliases</a:t>
            </a:r>
            <a:r>
              <a:rPr lang="en-US" sz="2000" i="1" dirty="0">
                <a:solidFill>
                  <a:schemeClr val="hlink"/>
                </a:solidFill>
              </a:rPr>
              <a:t> </a:t>
            </a:r>
            <a:r>
              <a:rPr lang="en-US" sz="2000" dirty="0"/>
              <a:t>(sometimes called </a:t>
            </a:r>
            <a:r>
              <a:rPr lang="en-US" sz="2000" i="1" u="sng" dirty="0">
                <a:solidFill>
                  <a:schemeClr val="hlink"/>
                </a:solidFill>
              </a:rPr>
              <a:t>synonyms</a:t>
            </a:r>
            <a:r>
              <a:rPr lang="en-US" sz="2000" dirty="0"/>
              <a:t>); </a:t>
            </a:r>
            <a:br>
              <a:rPr lang="en-US" sz="2000" dirty="0"/>
            </a:br>
            <a:r>
              <a:rPr lang="en-US" sz="2000" dirty="0"/>
              <a:t>Two different virtual addresses map  to same physical address</a:t>
            </a:r>
          </a:p>
          <a:p>
            <a:pPr>
              <a:lnSpc>
                <a:spcPct val="80000"/>
              </a:lnSpc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dirty="0"/>
              <a:t>solve by fiat: no aliasing!   What are the implications?</a:t>
            </a:r>
          </a:p>
          <a:p>
            <a:pPr>
              <a:lnSpc>
                <a:spcPct val="80000"/>
              </a:lnSpc>
            </a:pPr>
            <a:endParaRPr lang="en-US" sz="18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HW antialiasing: guarantees every cache block has unique address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verify on miss (rather than on every hit)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cache set size	&lt;= page size ?</a:t>
            </a:r>
          </a:p>
          <a:p>
            <a:pPr lvl="2">
              <a:lnSpc>
                <a:spcPct val="80000"/>
              </a:lnSpc>
            </a:pPr>
            <a:r>
              <a:rPr lang="en-US" sz="1600" dirty="0"/>
              <a:t>what if it gets larger?</a:t>
            </a:r>
          </a:p>
          <a:p>
            <a:pPr lvl="1">
              <a:lnSpc>
                <a:spcPct val="80000"/>
              </a:lnSpc>
            </a:pPr>
            <a:r>
              <a:rPr lang="en-US" sz="1600" dirty="0"/>
              <a:t>How can SW simplify the problem?  (called </a:t>
            </a:r>
            <a:r>
              <a:rPr lang="en-US" sz="1600" i="1" u="sng" dirty="0">
                <a:solidFill>
                  <a:schemeClr val="hlink"/>
                </a:solidFill>
              </a:rPr>
              <a:t>page coloring)</a:t>
            </a: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80000"/>
              </a:lnSpc>
            </a:pPr>
            <a:r>
              <a:rPr lang="en-US" sz="1600" dirty="0"/>
              <a:t>I/O must interact with cache, so need virtual address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600" dirty="0"/>
          </a:p>
          <a:p>
            <a:pPr lvl="1">
              <a:lnSpc>
                <a:spcPct val="80000"/>
              </a:lnSpc>
            </a:pPr>
            <a:endParaRPr lang="en-US" sz="1600" dirty="0"/>
          </a:p>
        </p:txBody>
      </p:sp>
      <p:sp>
        <p:nvSpPr>
          <p:cNvPr id="940034" name="Rectangle 2"/>
          <p:cNvSpPr>
            <a:spLocks noGrp="1" noChangeArrowheads="1"/>
          </p:cNvSpPr>
          <p:nvPr>
            <p:ph type="title"/>
          </p:nvPr>
        </p:nvSpPr>
        <p:spPr>
          <a:xfrm>
            <a:off x="983432" y="76200"/>
            <a:ext cx="9684568" cy="7810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sz="3000" dirty="0"/>
              <a:t>Fast hits by Avoiding Address Translation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40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40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40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40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40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40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40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40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400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400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400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400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0035" grpId="0" build="p" autoUpdateAnimBg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Pipelined Cache Access</a:t>
            </a:r>
          </a:p>
          <a:p>
            <a:pPr lvl="1"/>
            <a:r>
              <a:rPr lang="en-US" altLang="zh-CN" dirty="0"/>
              <a:t>The second stage of the write (cache is updated with new data) occurs during the first stage of the next write. 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Write hits take longer than read hits because tag checking is required before the data is written. </a:t>
            </a:r>
          </a:p>
          <a:p>
            <a:pPr lvl="1"/>
            <a:r>
              <a:rPr lang="en-US" altLang="zh-CN" dirty="0"/>
              <a:t>Allows tag checking and data writing to occur simultaneously. </a:t>
            </a:r>
          </a:p>
          <a:p>
            <a:endParaRPr lang="en-US" dirty="0"/>
          </a:p>
        </p:txBody>
      </p:sp>
      <p:sp>
        <p:nvSpPr>
          <p:cNvPr id="941062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Third Hit Time Reduction Technique: </a:t>
            </a:r>
          </a:p>
        </p:txBody>
      </p:sp>
      <p:pic>
        <p:nvPicPr>
          <p:cNvPr id="941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101" y="947068"/>
            <a:ext cx="8305800" cy="57150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Trace caches</a:t>
            </a:r>
          </a:p>
          <a:p>
            <a:pPr lvl="1"/>
            <a:r>
              <a:rPr lang="en-US" altLang="zh-CN" dirty="0"/>
              <a:t>Instead of limiting the instructions in a static cache block to spatial locality, a trace cache finds a dynamic sequence of instructions including taken branches to load a cache block.</a:t>
            </a:r>
          </a:p>
          <a:p>
            <a:pPr lvl="1"/>
            <a:endParaRPr lang="en-US" altLang="zh-CN" dirty="0"/>
          </a:p>
          <a:p>
            <a:pPr lvl="1"/>
            <a:r>
              <a:rPr lang="en-US" altLang="zh-CN" dirty="0"/>
              <a:t>The cache blocks contains dynamic traces of the executed instructions as determined by CPU rather than containing static sequences of instructions as determined by memory.</a:t>
            </a:r>
          </a:p>
          <a:p>
            <a:pPr lvl="2"/>
            <a:r>
              <a:rPr lang="en-US" altLang="zh-CN" dirty="0"/>
              <a:t>The branch prediction is folded into the cache and must be validated alone with this addresses to have a valid fetch.</a:t>
            </a:r>
          </a:p>
        </p:txBody>
      </p:sp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Fourth Hit Time Reduction Technique:</a:t>
            </a:r>
            <a:endParaRPr lang="zh-CN" altLang="en-US" dirty="0"/>
          </a:p>
        </p:txBody>
      </p:sp>
    </p:spTree>
  </p:cSld>
  <p:clrMapOvr>
    <a:masterClrMapping/>
  </p:clrMapOvr>
  <p:transition/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7" name="Rectangle 3"/>
          <p:cNvSpPr>
            <a:spLocks noGrp="1" noChangeArrowheads="1"/>
          </p:cNvSpPr>
          <p:nvPr>
            <p:ph idx="1"/>
          </p:nvPr>
        </p:nvSpPr>
        <p:spPr>
          <a:xfrm>
            <a:off x="882172" y="2276872"/>
            <a:ext cx="10019288" cy="4419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1.Reduce Hit Time via Small and Simple Caches</a:t>
            </a:r>
            <a:endParaRPr lang="en-US" altLang="zh-CN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2.Reduce Hit Time via Avoiding Address Translation during Indexing of the Cache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3. Reduce Hit Time via pipelined Cache Access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dirty="0"/>
              <a:t>4. Reduce Hit Time via Trace </a:t>
            </a:r>
            <a:r>
              <a:rPr lang="en-US" altLang="zh-CN" dirty="0"/>
              <a:t>c</a:t>
            </a:r>
            <a:r>
              <a:rPr lang="en-US" dirty="0"/>
              <a:t>aches</a:t>
            </a:r>
          </a:p>
        </p:txBody>
      </p:sp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Reducing Hit Time</a:t>
            </a:r>
          </a:p>
        </p:txBody>
      </p:sp>
      <p:sp>
        <p:nvSpPr>
          <p:cNvPr id="943108" name="Oval 4"/>
          <p:cNvSpPr>
            <a:spLocks noChangeArrowheads="1"/>
          </p:cNvSpPr>
          <p:nvPr/>
        </p:nvSpPr>
        <p:spPr bwMode="auto">
          <a:xfrm>
            <a:off x="3657600" y="1371600"/>
            <a:ext cx="1676400" cy="609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3109" name="Object 5"/>
          <p:cNvGraphicFramePr>
            <a:graphicFrameLocks noChangeAspect="1"/>
          </p:cNvGraphicFramePr>
          <p:nvPr/>
        </p:nvGraphicFramePr>
        <p:xfrm>
          <a:off x="1905000" y="1447801"/>
          <a:ext cx="815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267080" imgH="266400" progId="Equation.3">
                  <p:embed/>
                </p:oleObj>
              </mc:Choice>
              <mc:Fallback>
                <p:oleObj name="Equation" r:id="rId2" imgW="4267080" imgH="266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47801"/>
                        <a:ext cx="815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1" name="Rectangle 3"/>
          <p:cNvSpPr>
            <a:spLocks noGrp="1" noChangeArrowheads="1"/>
          </p:cNvSpPr>
          <p:nvPr>
            <p:ph idx="1"/>
          </p:nvPr>
        </p:nvSpPr>
        <p:spPr>
          <a:xfrm>
            <a:off x="1775520" y="914400"/>
            <a:ext cx="9145016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i="1" dirty="0">
                <a:solidFill>
                  <a:schemeClr val="hlink"/>
                </a:solidFill>
              </a:rPr>
              <a:t>Technique			 	MP 	MR	HT Complexity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</a:t>
            </a:r>
            <a:r>
              <a:rPr lang="en-US" sz="1800" dirty="0"/>
              <a:t>.Multilevel caches			+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2</a:t>
            </a:r>
            <a:r>
              <a:rPr lang="en-US" sz="1800" dirty="0"/>
              <a:t>.Early Restart &amp; Critical Word 1st 		+	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3</a:t>
            </a:r>
            <a:r>
              <a:rPr lang="en-US" sz="1800" dirty="0"/>
              <a:t>.Priority to Read Misses			+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4</a:t>
            </a:r>
            <a:r>
              <a:rPr lang="en-US" altLang="zh-CN" sz="1800" dirty="0">
                <a:ea typeface="宋体" pitchFamily="2" charset="-122"/>
              </a:rPr>
              <a:t>.Merging write buffer			+		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5</a:t>
            </a:r>
            <a:r>
              <a:rPr lang="en-US" altLang="zh-CN" sz="1800" dirty="0">
                <a:ea typeface="宋体" pitchFamily="2" charset="-122"/>
              </a:rPr>
              <a:t>.Victim caches				+	+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6</a:t>
            </a:r>
            <a:r>
              <a:rPr lang="en-US" altLang="zh-CN" sz="1800" dirty="0">
                <a:ea typeface="宋体" pitchFamily="2" charset="-122"/>
              </a:rPr>
              <a:t>.Larger block size			-	+		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7</a:t>
            </a:r>
            <a:r>
              <a:rPr lang="en-US" altLang="zh-CN" sz="1800" dirty="0">
                <a:ea typeface="宋体" pitchFamily="2" charset="-122"/>
              </a:rPr>
              <a:t>.Larger cache size				+	</a:t>
            </a:r>
            <a:r>
              <a:rPr lang="en-US" sz="1800" dirty="0"/>
              <a:t>-</a:t>
            </a:r>
            <a:r>
              <a:rPr lang="en-US" altLang="zh-CN" sz="1800" dirty="0">
                <a:ea typeface="宋体" pitchFamily="2" charset="-122"/>
              </a:rPr>
              <a:t> 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8</a:t>
            </a:r>
            <a:r>
              <a:rPr lang="en-US" sz="1800" dirty="0"/>
              <a:t>.Higher Associativity				+	-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9</a:t>
            </a:r>
            <a:r>
              <a:rPr lang="en-US" altLang="zh-CN" sz="1800" dirty="0">
                <a:ea typeface="宋体" pitchFamily="2" charset="-122"/>
              </a:rPr>
              <a:t>.Way-predicting cache and </a:t>
            </a:r>
            <a:r>
              <a:rPr lang="en-US" sz="1800" dirty="0"/>
              <a:t>Pseudo-associative caches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ea typeface="宋体" pitchFamily="2" charset="-122"/>
              </a:rPr>
              <a:t>							+	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10</a:t>
            </a:r>
            <a:r>
              <a:rPr lang="en-US" sz="1800" dirty="0"/>
              <a:t>.Compiler techniques reduce cache misses	+		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11</a:t>
            </a:r>
            <a:r>
              <a:rPr lang="en-US" sz="1800" dirty="0"/>
              <a:t>.Non-Blocking Caches			+	+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12</a:t>
            </a:r>
            <a:r>
              <a:rPr lang="en-US" sz="1800" dirty="0"/>
              <a:t>.HW Prefetching of </a:t>
            </a:r>
            <a:r>
              <a:rPr lang="en-US" sz="1800" dirty="0" err="1"/>
              <a:t>Instr</a:t>
            </a:r>
            <a:r>
              <a:rPr lang="en-US" sz="1800" dirty="0"/>
              <a:t>/Data		+	+	2instr./3data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13</a:t>
            </a:r>
            <a:r>
              <a:rPr lang="en-US" sz="1800" dirty="0"/>
              <a:t>.Compiler Controlled Prefetching		+	+		3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14.</a:t>
            </a:r>
            <a:r>
              <a:rPr lang="en-US" sz="1800" dirty="0"/>
              <a:t>Small &amp; Simple Caches				</a:t>
            </a:r>
            <a:r>
              <a:rPr lang="en-US" altLang="zh-CN" sz="1800" dirty="0"/>
              <a:t> - </a:t>
            </a:r>
            <a:r>
              <a:rPr lang="en-US" sz="1800" dirty="0"/>
              <a:t>	</a:t>
            </a:r>
            <a:r>
              <a:rPr lang="en-US" altLang="zh-CN" sz="1800" dirty="0"/>
              <a:t> + </a:t>
            </a:r>
            <a:r>
              <a:rPr lang="en-US" sz="1800" dirty="0"/>
              <a:t>	</a:t>
            </a:r>
            <a:r>
              <a:rPr lang="en-US" sz="1800" b="1" dirty="0"/>
              <a:t>0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15</a:t>
            </a:r>
            <a:r>
              <a:rPr lang="en-US" sz="1800" dirty="0"/>
              <a:t>.Avoiding Address Translation				+	2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16</a:t>
            </a:r>
            <a:r>
              <a:rPr lang="en-US" sz="1800" dirty="0"/>
              <a:t>.Pipelined Cache Access				+	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itchFamily="2" charset="-122"/>
              </a:rPr>
              <a:t>17</a:t>
            </a:r>
            <a:r>
              <a:rPr lang="en-US" altLang="zh-CN" sz="1800" dirty="0">
                <a:ea typeface="宋体" pitchFamily="2" charset="-122"/>
              </a:rPr>
              <a:t>.Trace cache						+	3</a:t>
            </a:r>
          </a:p>
        </p:txBody>
      </p:sp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998190" y="134518"/>
            <a:ext cx="8372178" cy="685800"/>
          </a:xfrm>
        </p:spPr>
        <p:txBody>
          <a:bodyPr/>
          <a:lstStyle/>
          <a:p>
            <a:r>
              <a:rPr lang="en-US" dirty="0"/>
              <a:t>Cache Optimization Summary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 rot="16200000">
            <a:off x="845904" y="1422631"/>
            <a:ext cx="1009893" cy="705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miss</a:t>
            </a:r>
          </a:p>
          <a:p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penalty</a:t>
            </a:r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1920874" y="2564904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4" name="Line 6"/>
          <p:cNvSpPr>
            <a:spLocks noChangeShapeType="1"/>
          </p:cNvSpPr>
          <p:nvPr/>
        </p:nvSpPr>
        <p:spPr bwMode="auto">
          <a:xfrm>
            <a:off x="1919536" y="5013176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 rot="16200000">
            <a:off x="893994" y="2976876"/>
            <a:ext cx="1221489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miss rate</a:t>
            </a: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 rot="16200000">
            <a:off x="1000593" y="5453367"/>
            <a:ext cx="1008290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hit time</a:t>
            </a:r>
          </a:p>
        </p:txBody>
      </p:sp>
      <p:sp>
        <p:nvSpPr>
          <p:cNvPr id="944137" name="Line 9"/>
          <p:cNvSpPr>
            <a:spLocks noChangeShapeType="1"/>
          </p:cNvSpPr>
          <p:nvPr/>
        </p:nvSpPr>
        <p:spPr bwMode="auto">
          <a:xfrm>
            <a:off x="1919536" y="4191000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 rot="16200000">
            <a:off x="799416" y="4297477"/>
            <a:ext cx="1410644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000" dirty="0">
                <a:solidFill>
                  <a:schemeClr val="hlink"/>
                </a:solidFill>
                <a:latin typeface="Arial" pitchFamily="34" charset="0"/>
              </a:rPr>
              <a:t>parallelism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211BB1FE-9B06-4C68-F1F1-98A594E90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9" name="Rectangle 3">
            <a:extLst>
              <a:ext uri="{FF2B5EF4-FFF2-40B4-BE49-F238E27FC236}">
                <a16:creationId xmlns:a16="http://schemas.microsoft.com/office/drawing/2014/main" id="{CCFE41E1-47A6-B546-3488-5DC60C654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1424" y="838200"/>
            <a:ext cx="10902552" cy="3124200"/>
          </a:xfrm>
          <a:noFill/>
          <a:ln/>
        </p:spPr>
        <p:txBody>
          <a:bodyPr lIns="90488" rIns="90488"/>
          <a:lstStyle/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Assume(p414):</a:t>
            </a:r>
            <a:r>
              <a:rPr lang="en-US" dirty="0"/>
              <a:t>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L1 cache: Misses:   40 misses/1000 memory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Hit time: 1 clock cycles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Memory references per instruction: 1.5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L2 cache: 20 misses 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 			Miss penalty: 100 clock cycles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dirty="0"/>
              <a:t>			     Hit time: 10 clock cycles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What is the average memory access time and average stall cycles per instruction </a:t>
            </a:r>
            <a:r>
              <a:rPr lang="en-US" sz="2000" dirty="0"/>
              <a:t>(Ignore the impact write) </a:t>
            </a:r>
            <a:r>
              <a:rPr lang="en-US" dirty="0">
                <a:solidFill>
                  <a:schemeClr val="hlink"/>
                </a:solidFill>
              </a:rPr>
              <a:t>?</a:t>
            </a:r>
            <a:endParaRPr lang="en-US" sz="3200" dirty="0"/>
          </a:p>
        </p:txBody>
      </p:sp>
      <p:sp>
        <p:nvSpPr>
          <p:cNvPr id="879618" name="Rectangle 2">
            <a:extLst>
              <a:ext uri="{FF2B5EF4-FFF2-40B4-BE49-F238E27FC236}">
                <a16:creationId xmlns:a16="http://schemas.microsoft.com/office/drawing/2014/main" id="{C4293B99-A2EE-1F48-6B06-0D434627AE9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1424" y="95250"/>
            <a:ext cx="8308776" cy="7429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Example7: </a:t>
            </a:r>
            <a:r>
              <a:rPr lang="en-US" sz="3200" dirty="0"/>
              <a:t>Multilevel cache</a:t>
            </a:r>
          </a:p>
        </p:txBody>
      </p:sp>
      <p:grpSp>
        <p:nvGrpSpPr>
          <p:cNvPr id="879620" name="Group 4">
            <a:extLst>
              <a:ext uri="{FF2B5EF4-FFF2-40B4-BE49-F238E27FC236}">
                <a16:creationId xmlns:a16="http://schemas.microsoft.com/office/drawing/2014/main" id="{5529BCF5-5A9B-F427-30EC-E5C65FAFD6E6}"/>
              </a:ext>
            </a:extLst>
          </p:cNvPr>
          <p:cNvGrpSpPr>
            <a:grpSpLocks/>
          </p:cNvGrpSpPr>
          <p:nvPr/>
        </p:nvGrpSpPr>
        <p:grpSpPr bwMode="auto">
          <a:xfrm>
            <a:off x="911424" y="3942184"/>
            <a:ext cx="9220200" cy="2362200"/>
            <a:chOff x="0" y="2592"/>
            <a:chExt cx="5808" cy="1488"/>
          </a:xfrm>
        </p:grpSpPr>
        <p:sp>
          <p:nvSpPr>
            <p:cNvPr id="879621" name="Rectangle 5">
              <a:extLst>
                <a:ext uri="{FF2B5EF4-FFF2-40B4-BE49-F238E27FC236}">
                  <a16:creationId xmlns:a16="http://schemas.microsoft.com/office/drawing/2014/main" id="{F5E8B5B0-63E7-7DCD-1BC5-1704E5DFF8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592"/>
              <a:ext cx="5808" cy="1488"/>
            </a:xfrm>
            <a:prstGeom prst="rect">
              <a:avLst/>
            </a:prstGeom>
            <a:solidFill>
              <a:srgbClr val="BBFF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400" dirty="0">
                  <a:solidFill>
                    <a:schemeClr val="hlink"/>
                  </a:solidFill>
                  <a:latin typeface="+mn-lt"/>
                </a:rPr>
                <a:t>Answer: </a:t>
              </a:r>
              <a:r>
                <a:rPr lang="en-US" sz="2400" dirty="0">
                  <a:latin typeface="+mn-lt"/>
                </a:rPr>
                <a:t>Calculating Miss rate for local and global.</a:t>
              </a: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+mn-lt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sz="2000" dirty="0" err="1">
                  <a:latin typeface="+mn-lt"/>
                </a:rPr>
                <a:t>AMAT</a:t>
              </a:r>
              <a:r>
                <a:rPr lang="en-US" altLang="zh-CN" sz="2000" dirty="0" err="1">
                  <a:latin typeface="+mn-lt"/>
                  <a:ea typeface="宋体" pitchFamily="2" charset="-122"/>
                </a:rPr>
                <a:t>＝Hit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L1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+Miss rate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L1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×(Hit time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+Miss rate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×Miss penalty</a:t>
              </a:r>
              <a:r>
                <a:rPr lang="en-US" altLang="zh-CN" sz="2000" baseline="-25000" dirty="0">
                  <a:latin typeface="+mn-lt"/>
                  <a:ea typeface="宋体" pitchFamily="2" charset="-122"/>
                </a:rPr>
                <a:t>L2 </a:t>
              </a:r>
              <a:r>
                <a:rPr lang="en-US" altLang="zh-CN" sz="2000" dirty="0">
                  <a:latin typeface="+mn-lt"/>
                  <a:ea typeface="宋体" pitchFamily="2" charset="-122"/>
                </a:rPr>
                <a:t>)</a:t>
              </a: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en-US" altLang="zh-CN" sz="2000" dirty="0">
                  <a:latin typeface="+mn-lt"/>
                  <a:ea typeface="宋体" pitchFamily="2" charset="-122"/>
                </a:rPr>
                <a:t>	    ＝1+4% ×(10+50% ×100)＝1+4% ×60＝3.4 clock cycle</a:t>
              </a:r>
              <a:endParaRPr lang="en-US" sz="2000" dirty="0">
                <a:latin typeface="+mn-lt"/>
                <a:ea typeface="宋体" pitchFamily="2" charset="-122"/>
              </a:endParaRPr>
            </a:p>
          </p:txBody>
        </p:sp>
        <p:graphicFrame>
          <p:nvGraphicFramePr>
            <p:cNvPr id="879622" name="Object 6">
              <a:extLst>
                <a:ext uri="{FF2B5EF4-FFF2-40B4-BE49-F238E27FC236}">
                  <a16:creationId xmlns:a16="http://schemas.microsoft.com/office/drawing/2014/main" id="{1D82EF8B-F7F0-AED1-B5D9-F420811BE7A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6" y="2844"/>
            <a:ext cx="4752" cy="7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5765760" imgH="927000" progId="Equation.3">
                    <p:embed/>
                  </p:oleObj>
                </mc:Choice>
                <mc:Fallback>
                  <p:oleObj name="Equation" r:id="rId2" imgW="5765760" imgH="927000" progId="Equation.3">
                    <p:embed/>
                    <p:pic>
                      <p:nvPicPr>
                        <p:cNvPr id="879622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6" y="2844"/>
                          <a:ext cx="4752" cy="744"/>
                        </a:xfrm>
                        <a:prstGeom prst="rect">
                          <a:avLst/>
                        </a:prstGeom>
                        <a:solidFill>
                          <a:srgbClr val="BBFFBB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xmlns="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 xmlns="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38263028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7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To be continued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 dirty="0"/>
              <a:t>5.8 </a:t>
            </a:r>
            <a:r>
              <a:rPr lang="en-US" altLang="zh-CN" sz="2000" dirty="0"/>
              <a:t>Main Memory and Organizations for Improving Performance</a:t>
            </a:r>
          </a:p>
        </p:txBody>
      </p:sp>
    </p:spTree>
  </p:cSld>
  <p:clrMapOvr>
    <a:masterClrMapping/>
  </p:clrMapOvr>
  <p:transition/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631504" y="1268760"/>
            <a:ext cx="9036496" cy="475252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b="1"/>
              <a:t>THANK YOU </a:t>
            </a:r>
            <a:endParaRPr lang="en-US" altLang="zh-CN" sz="2000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4727848" y="2760068"/>
            <a:ext cx="2736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rgbClr val="004EA2"/>
                </a:solidFill>
              </a:rPr>
              <a:t>THANK YOU</a:t>
            </a:r>
          </a:p>
          <a:p>
            <a:endParaRPr lang="en-US" altLang="zh-CN" sz="3200" b="1" dirty="0">
              <a:solidFill>
                <a:srgbClr val="004EA2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0" y="3739415"/>
            <a:ext cx="12192000" cy="2940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3" rIns="85683" bIns="42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等腰三角形 7"/>
          <p:cNvSpPr/>
          <p:nvPr/>
        </p:nvSpPr>
        <p:spPr>
          <a:xfrm>
            <a:off x="5939809" y="3551764"/>
            <a:ext cx="312387" cy="187653"/>
          </a:xfrm>
          <a:prstGeom prst="triangl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3" rIns="85683" bIns="42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581"/>
          </a:p>
        </p:txBody>
      </p:sp>
      <p:sp>
        <p:nvSpPr>
          <p:cNvPr id="9" name="矩形 8"/>
          <p:cNvSpPr/>
          <p:nvPr/>
        </p:nvSpPr>
        <p:spPr>
          <a:xfrm>
            <a:off x="0" y="4135388"/>
            <a:ext cx="12191998" cy="8570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85683" tIns="42843" rIns="85683" bIns="4284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en-US" altLang="zh-CN" sz="4123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36080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8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9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Scale>
                                      <p:cBhvr additive="base" accumulate="none">
                                        <p:cTn id="19" dur="2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500000" y="500000"/>
                                      <p:to x="120000" y="120000"/>
                                    </p:animScale>
                                    <p:animScale>
                                      <p:cBhvr additive="base" accumulate="none">
                                        <p:cTn id="20" dur="250" fill="hold">
                                          <p:stCondLst>
                                            <p:cond delay="2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from x="120000" y="12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911424" y="95250"/>
            <a:ext cx="8308776" cy="742950"/>
          </a:xfrm>
          <a:noFill/>
          <a:ln/>
        </p:spPr>
        <p:txBody>
          <a:bodyPr vert="horz" lIns="90488" tIns="45720" rIns="90488" bIns="45720" rtlCol="0" anchor="ctr">
            <a:noAutofit/>
          </a:bodyPr>
          <a:lstStyle/>
          <a:p>
            <a:r>
              <a:rPr lang="en-US" dirty="0"/>
              <a:t>Example7: </a:t>
            </a:r>
            <a:r>
              <a:rPr lang="en-US" sz="3200" dirty="0"/>
              <a:t>Multilevel cache</a:t>
            </a:r>
          </a:p>
        </p:txBody>
      </p:sp>
      <p:sp>
        <p:nvSpPr>
          <p:cNvPr id="879623" name="Rectangle 7"/>
          <p:cNvSpPr>
            <a:spLocks noChangeArrowheads="1"/>
          </p:cNvSpPr>
          <p:nvPr/>
        </p:nvSpPr>
        <p:spPr bwMode="auto">
          <a:xfrm>
            <a:off x="812800" y="1097285"/>
            <a:ext cx="8915400" cy="4343400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400" dirty="0">
                <a:solidFill>
                  <a:schemeClr val="hlink"/>
                </a:solidFill>
                <a:latin typeface="+mn-lt"/>
              </a:rPr>
              <a:t>Misses number Per 1000 instructions: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sz="2000" dirty="0">
                <a:latin typeface="+mn-lt"/>
                <a:ea typeface="宋体" pitchFamily="2" charset="-122"/>
              </a:rPr>
              <a:t>		L1</a:t>
            </a:r>
            <a:r>
              <a:rPr lang="en-US" altLang="zh-CN" sz="2000" dirty="0">
                <a:latin typeface="+mn-lt"/>
                <a:ea typeface="宋体" pitchFamily="2" charset="-122"/>
              </a:rPr>
              <a:t>(global)</a:t>
            </a:r>
            <a:r>
              <a:rPr lang="en-US" sz="2000" dirty="0">
                <a:latin typeface="+mn-lt"/>
                <a:ea typeface="宋体" pitchFamily="2" charset="-122"/>
              </a:rPr>
              <a:t>:	1.5 </a:t>
            </a:r>
            <a:r>
              <a:rPr lang="en-US" altLang="zh-CN" sz="2000" dirty="0">
                <a:latin typeface="+mn-lt"/>
                <a:ea typeface="宋体" pitchFamily="2" charset="-122"/>
              </a:rPr>
              <a:t>× 4% ×1000＝60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	L2(global): 	1.5  × 2% ×1000＝30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i="1" dirty="0">
                <a:latin typeface="+mn-lt"/>
                <a:ea typeface="宋体" pitchFamily="2" charset="-122"/>
              </a:rPr>
              <a:t>Form average memory stalls per instruction for distributed uniformly: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Form average memory stalls per instruction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＝Misses per instruction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L1(global)</a:t>
            </a:r>
            <a:r>
              <a:rPr lang="en-US" altLang="zh-CN" sz="2000" dirty="0">
                <a:latin typeface="+mn-lt"/>
                <a:ea typeface="宋体" pitchFamily="2" charset="-122"/>
              </a:rPr>
              <a:t> ×Hit time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L2</a:t>
            </a:r>
            <a:r>
              <a:rPr lang="en-US" altLang="zh-CN" sz="2000" dirty="0">
                <a:latin typeface="+mn-lt"/>
                <a:ea typeface="宋体" pitchFamily="2" charset="-122"/>
              </a:rPr>
              <a:t>+Misses per instruction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L2(global)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baseline="-25000" dirty="0">
                <a:latin typeface="+mn-lt"/>
                <a:ea typeface="宋体" pitchFamily="2" charset="-122"/>
              </a:rPr>
              <a:t>	   </a:t>
            </a:r>
            <a:r>
              <a:rPr lang="en-US" altLang="zh-CN" sz="2000" dirty="0">
                <a:latin typeface="+mn-lt"/>
                <a:ea typeface="宋体" pitchFamily="2" charset="-122"/>
              </a:rPr>
              <a:t>×Miss penalty</a:t>
            </a:r>
            <a:r>
              <a:rPr lang="en-US" altLang="zh-CN" sz="2000" baseline="-25000" dirty="0">
                <a:latin typeface="+mn-lt"/>
                <a:ea typeface="宋体" pitchFamily="2" charset="-122"/>
              </a:rPr>
              <a:t>L2</a:t>
            </a:r>
            <a:r>
              <a:rPr lang="en-US" altLang="zh-CN" sz="2000" dirty="0">
                <a:latin typeface="+mn-lt"/>
                <a:ea typeface="宋体" pitchFamily="2" charset="-122"/>
              </a:rPr>
              <a:t>＝(60/1000) ×10+(30/1000) ×100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		       ＝0.060 ×10+0.030 ×100＝3.6 clock cycles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+mn-lt"/>
                <a:ea typeface="宋体" pitchFamily="2" charset="-122"/>
              </a:rPr>
              <a:t>	</a:t>
            </a:r>
            <a:r>
              <a:rPr lang="en-US" altLang="zh-CN" sz="2200" i="1" dirty="0">
                <a:latin typeface="+mn-lt"/>
                <a:ea typeface="宋体" pitchFamily="2" charset="-122"/>
              </a:rPr>
              <a:t>if we subtract the L1 hit time from AMAT and then multiply by the average number of memory references per </a:t>
            </a:r>
            <a:r>
              <a:rPr lang="en-US" altLang="zh-CN" sz="2200" i="1" dirty="0" err="1">
                <a:latin typeface="+mn-lt"/>
                <a:ea typeface="宋体" pitchFamily="2" charset="-122"/>
              </a:rPr>
              <a:t>instruction,we</a:t>
            </a:r>
            <a:r>
              <a:rPr lang="en-US" altLang="zh-CN" sz="2200" i="1" dirty="0">
                <a:latin typeface="+mn-lt"/>
                <a:ea typeface="宋体" pitchFamily="2" charset="-122"/>
              </a:rPr>
              <a:t> get the same average memory stalls per instruction: </a:t>
            </a: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i="1" dirty="0">
                <a:latin typeface="+mn-lt"/>
                <a:ea typeface="宋体" pitchFamily="2" charset="-122"/>
              </a:rPr>
              <a:t>		</a:t>
            </a:r>
            <a:r>
              <a:rPr lang="en-US" altLang="zh-CN" sz="2200" dirty="0">
                <a:latin typeface="+mn-lt"/>
                <a:ea typeface="宋体" pitchFamily="2" charset="-122"/>
              </a:rPr>
              <a:t>(3.4-1.0) </a:t>
            </a:r>
            <a:r>
              <a:rPr lang="en-US" altLang="zh-CN" sz="2000" dirty="0">
                <a:latin typeface="+mn-lt"/>
                <a:ea typeface="宋体" pitchFamily="2" charset="-122"/>
              </a:rPr>
              <a:t>×1.5＝2.4 ×1.5＝3.6 clock cycles</a:t>
            </a:r>
            <a:endParaRPr lang="en-US" sz="2000" dirty="0">
              <a:latin typeface="+mn-lt"/>
              <a:ea typeface="宋体" pitchFamily="2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087393-D818-4A08-18E4-7ADDCB78E0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796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623" grpId="0" animBg="1" autoUpdateAnimBg="0"/>
    </p:bldLst>
  </p:timing>
</p:sld>
</file>

<file path=ppt/theme/theme1.xml><?xml version="1.0" encoding="utf-8"?>
<a:theme xmlns:a="http://schemas.openxmlformats.org/drawingml/2006/main" name="射线">
  <a:themeElements>
    <a:clrScheme name="Radial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射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Radial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adial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adial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v5_arch10</Template>
  <TotalTime>17122</TotalTime>
  <Pages>61</Pages>
  <Words>8085</Words>
  <Application>Microsoft Office PowerPoint</Application>
  <PresentationFormat>宽屏</PresentationFormat>
  <Paragraphs>988</Paragraphs>
  <Slides>81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81</vt:i4>
      </vt:variant>
    </vt:vector>
  </HeadingPairs>
  <TitlesOfParts>
    <vt:vector size="100" baseType="lpstr">
      <vt:lpstr>CG Omega</vt:lpstr>
      <vt:lpstr>Courier</vt:lpstr>
      <vt:lpstr>Geneva</vt:lpstr>
      <vt:lpstr>Palatino</vt:lpstr>
      <vt:lpstr>黑体</vt:lpstr>
      <vt:lpstr>宋体</vt:lpstr>
      <vt:lpstr>微软雅黑</vt:lpstr>
      <vt:lpstr>Arial</vt:lpstr>
      <vt:lpstr>Comic Sans MS</vt:lpstr>
      <vt:lpstr>Courier New</vt:lpstr>
      <vt:lpstr>Symbol</vt:lpstr>
      <vt:lpstr>Tahoma</vt:lpstr>
      <vt:lpstr>Times</vt:lpstr>
      <vt:lpstr>Times New Roman</vt:lpstr>
      <vt:lpstr>Wingdings</vt:lpstr>
      <vt:lpstr>射线</vt:lpstr>
      <vt:lpstr>位图图像</vt:lpstr>
      <vt:lpstr>Equation</vt:lpstr>
      <vt:lpstr>Chart</vt:lpstr>
      <vt:lpstr>Computer Architecture  ----A Quantitative Approach</vt:lpstr>
      <vt:lpstr>5.4 Reducing Cache miss penalty</vt:lpstr>
      <vt:lpstr>First Miss Penalty Reduction Technique:</vt:lpstr>
      <vt:lpstr>Parameter about Multilevel cache</vt:lpstr>
      <vt:lpstr>Parameter about Multilevel cache</vt:lpstr>
      <vt:lpstr>Parameter about Multilevel cache</vt:lpstr>
      <vt:lpstr>Memory stall per instruction </vt:lpstr>
      <vt:lpstr>Example7: Multilevel cache</vt:lpstr>
      <vt:lpstr>Example7: Multilevel cache</vt:lpstr>
      <vt:lpstr>Example8: Multilevel cache</vt:lpstr>
      <vt:lpstr>Example8: Multilevel cache</vt:lpstr>
      <vt:lpstr>Second Miss Penalty Reduction Technique:</vt:lpstr>
      <vt:lpstr>Example9: Critical Word First</vt:lpstr>
      <vt:lpstr>Third Miss Penalty Reduction Technique:</vt:lpstr>
      <vt:lpstr>Third Miss Penalty Reduction Technique:</vt:lpstr>
      <vt:lpstr>Example10: Giving Priority to Read Misses over Writes</vt:lpstr>
      <vt:lpstr>Fourth Miss Penalty Reduction Technique: </vt:lpstr>
      <vt:lpstr>Fourth Miss Penalty Reduction Technique: </vt:lpstr>
      <vt:lpstr>Fifth Miss Penalty Reduction Technique: </vt:lpstr>
      <vt:lpstr>How to combine victim Cache</vt:lpstr>
      <vt:lpstr>Summary: Miss Penalty Reduction</vt:lpstr>
      <vt:lpstr>5.5 Reducing  miss rate</vt:lpstr>
      <vt:lpstr>Where do misses come from?</vt:lpstr>
      <vt:lpstr>3Cs Absolute Miss Rate (SPEC92)</vt:lpstr>
      <vt:lpstr>3Cs Relative Miss Rate</vt:lpstr>
      <vt:lpstr>Reducing Cache Miss Rate</vt:lpstr>
      <vt:lpstr>Cache Organization?</vt:lpstr>
      <vt:lpstr>First Miss Rate Reduction Technique</vt:lpstr>
      <vt:lpstr>First Miss Rate Reduction Technique</vt:lpstr>
      <vt:lpstr>The performance curve is U-shaped </vt:lpstr>
      <vt:lpstr>Example11: Larger Block Size</vt:lpstr>
      <vt:lpstr>Example11: Larger Block Size-2</vt:lpstr>
      <vt:lpstr>Second Miss Rate Reduction Technique</vt:lpstr>
      <vt:lpstr>PowerPoint 演示文稿</vt:lpstr>
      <vt:lpstr>Huge Caches =&gt; Working Sets</vt:lpstr>
      <vt:lpstr>Third Miss Rate Reduction Technique:</vt:lpstr>
      <vt:lpstr>Associativity</vt:lpstr>
      <vt:lpstr>Associativity vs Cycle Time</vt:lpstr>
      <vt:lpstr>Example12: Higher Associativity</vt:lpstr>
      <vt:lpstr>Example12: Higher Associativity-2</vt:lpstr>
      <vt:lpstr>Fourth Miss Rate Reduction Technique:</vt:lpstr>
      <vt:lpstr>Pseudo-Associative Cache (column associative)</vt:lpstr>
      <vt:lpstr>Fifth Miss Rate Reduction Technique:</vt:lpstr>
      <vt:lpstr>①Loop Interchange</vt:lpstr>
      <vt:lpstr>② Unoptimized Matrix Multiplication </vt:lpstr>
      <vt:lpstr>Blocking optimized Matrix Multiplication </vt:lpstr>
      <vt:lpstr>PowerPoint 演示文稿</vt:lpstr>
      <vt:lpstr>Reducing Conflict Misses by Blocking</vt:lpstr>
      <vt:lpstr>③Loop Fusion</vt:lpstr>
      <vt:lpstr>④Merging Arrays</vt:lpstr>
      <vt:lpstr>Summary of Compiler Optimizations to Reduce Cache Misses (by hand)</vt:lpstr>
      <vt:lpstr>Summary: Miss Rate Reduction</vt:lpstr>
      <vt:lpstr>5.6  Reduce Cache Miss Penalty or Miss Rate via Parallelism</vt:lpstr>
      <vt:lpstr>First Miss Penalty/Rate Reduction Technique: </vt:lpstr>
      <vt:lpstr>Ratio of the average memory stall time for a blocking cache to hit-under-miss schemes as the number of outstanding misses is varied for 18 SPEC92 programs.</vt:lpstr>
      <vt:lpstr>Example13: Nonblocking</vt:lpstr>
      <vt:lpstr>Example13: Nonblocking</vt:lpstr>
      <vt:lpstr>Second Miss Penalty/Rate Reduction Technique: </vt:lpstr>
      <vt:lpstr>Third Miss Penalty/Rate Reduction Technique: </vt:lpstr>
      <vt:lpstr>Example13: Compiler-controlled prefetch</vt:lpstr>
      <vt:lpstr>Example13: Compiler-controlled prefetch-2</vt:lpstr>
      <vt:lpstr>Example13: Compiler-controlled prefetch-3</vt:lpstr>
      <vt:lpstr>Example13: Compiler-controlled prefetch-3</vt:lpstr>
      <vt:lpstr>Example13: Compiler-controlled prefetch-4</vt:lpstr>
      <vt:lpstr>Example13: Compiler-controlled prefetch-4</vt:lpstr>
      <vt:lpstr>Summary: Reduce Cache Miss Penalty or Miss Rate via Parallelism</vt:lpstr>
      <vt:lpstr>5.7  Reducing Hit Time</vt:lpstr>
      <vt:lpstr>First Hit Time Reduction Technique: </vt:lpstr>
      <vt:lpstr>Second Hit Time Reduction Technique: </vt:lpstr>
      <vt:lpstr>a virtual address to a physical address</vt:lpstr>
      <vt:lpstr>TLBs</vt:lpstr>
      <vt:lpstr>Translation Look-Aside Buffers</vt:lpstr>
      <vt:lpstr>Fast hits by Avoiding Address Translation </vt:lpstr>
      <vt:lpstr>Fast Cache Hits by Avoiding Translation: </vt:lpstr>
      <vt:lpstr>Fast hits by Avoiding Address Translation</vt:lpstr>
      <vt:lpstr>Third Hit Time Reduction Technique: </vt:lpstr>
      <vt:lpstr>Fourth Hit Time Reduction Technique:</vt:lpstr>
      <vt:lpstr>Summary: Reducing Hit Time</vt:lpstr>
      <vt:lpstr>Cache Optimization Summary</vt:lpstr>
      <vt:lpstr>5.8 Main Memory and Organizations for Improving Performance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wzchen</dc:creator>
  <cp:lastModifiedBy>0 memset</cp:lastModifiedBy>
  <cp:revision>405</cp:revision>
  <cp:lastPrinted>1999-10-22T19:54:41Z</cp:lastPrinted>
  <dcterms:created xsi:type="dcterms:W3CDTF">1996-09-04T07:14:34Z</dcterms:created>
  <dcterms:modified xsi:type="dcterms:W3CDTF">2025-03-31T04:14:51Z</dcterms:modified>
</cp:coreProperties>
</file>