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handoutMasterIdLst>
    <p:handoutMasterId r:id="rId56"/>
  </p:handoutMasterIdLst>
  <p:sldIdLst>
    <p:sldId id="324" r:id="rId2"/>
    <p:sldId id="325" r:id="rId3"/>
    <p:sldId id="340" r:id="rId4"/>
    <p:sldId id="326" r:id="rId5"/>
    <p:sldId id="327" r:id="rId6"/>
    <p:sldId id="351" r:id="rId7"/>
    <p:sldId id="287" r:id="rId8"/>
    <p:sldId id="412" r:id="rId9"/>
    <p:sldId id="413" r:id="rId10"/>
    <p:sldId id="288" r:id="rId11"/>
    <p:sldId id="333" r:id="rId12"/>
    <p:sldId id="289" r:id="rId13"/>
    <p:sldId id="344" r:id="rId14"/>
    <p:sldId id="290" r:id="rId15"/>
    <p:sldId id="347" r:id="rId16"/>
    <p:sldId id="346" r:id="rId17"/>
    <p:sldId id="354" r:id="rId18"/>
    <p:sldId id="292" r:id="rId19"/>
    <p:sldId id="293" r:id="rId20"/>
    <p:sldId id="355" r:id="rId21"/>
    <p:sldId id="294" r:id="rId22"/>
    <p:sldId id="295" r:id="rId23"/>
    <p:sldId id="411" r:id="rId24"/>
    <p:sldId id="298" r:id="rId25"/>
    <p:sldId id="348" r:id="rId26"/>
    <p:sldId id="319" r:id="rId27"/>
    <p:sldId id="365" r:id="rId28"/>
    <p:sldId id="302" r:id="rId29"/>
    <p:sldId id="359" r:id="rId30"/>
    <p:sldId id="360" r:id="rId31"/>
    <p:sldId id="361" r:id="rId32"/>
    <p:sldId id="362" r:id="rId33"/>
    <p:sldId id="363" r:id="rId34"/>
    <p:sldId id="364" r:id="rId35"/>
    <p:sldId id="366" r:id="rId36"/>
    <p:sldId id="367" r:id="rId37"/>
    <p:sldId id="368" r:id="rId38"/>
    <p:sldId id="369" r:id="rId39"/>
    <p:sldId id="375" r:id="rId40"/>
    <p:sldId id="376" r:id="rId41"/>
    <p:sldId id="377" r:id="rId42"/>
    <p:sldId id="378" r:id="rId43"/>
    <p:sldId id="379" r:id="rId44"/>
    <p:sldId id="380" r:id="rId45"/>
    <p:sldId id="382" r:id="rId46"/>
    <p:sldId id="394" r:id="rId47"/>
    <p:sldId id="400" r:id="rId48"/>
    <p:sldId id="401" r:id="rId49"/>
    <p:sldId id="408" r:id="rId50"/>
    <p:sldId id="402" r:id="rId51"/>
    <p:sldId id="410" r:id="rId52"/>
    <p:sldId id="403" r:id="rId53"/>
    <p:sldId id="315" r:id="rId54"/>
  </p:sldIdLst>
  <p:sldSz cx="12192000" cy="6858000"/>
  <p:notesSz cx="6761163" cy="9942513"/>
  <p:custShowLst>
    <p:custShow name="Custom Show 1" id="0">
      <p:sldLst>
        <p:sld r:id="rId8"/>
        <p:sld r:id="rId13"/>
        <p:sld r:id="rId1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8" y="42"/>
      </p:cViewPr>
      <p:guideLst>
        <p:guide orient="horz" pos="663"/>
        <p:guide pos="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CCC3599-FE51-0A70-B51A-F94436A852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5E3596A-B9D6-F5D8-E550-8DE13E28AF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2225" y="0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84F8D1C-59F6-7562-2CB5-D2657EC45C8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903CF39D-6568-B632-D13F-513B5F427F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75E96AC-CC41-4873-BCB6-ADBE791E99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0F9678C-EE33-FB4A-672B-4AB3DD9745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0BE6B65-F1BD-DFB9-1A2F-BCC73A3BB9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8E4616C-E31B-8BBC-470D-01E50FE6070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666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69789365-C621-899D-9B1D-E133368BF6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CC03211F-575F-C9F9-EDD5-F43F6E4939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D8593B24-6E94-8509-41FC-A462A48BF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3A4EE9E-EE5E-4464-BA80-D62C61D020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BE3A964-EB0A-ECE7-1AFE-D4D9A06C3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28DFD7-1466-43FF-85AD-AE525B574D1A}" type="slidenum">
              <a:rPr lang="zh-CN" altLang="en-US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BB32E01-45A9-B85A-FADC-7EE7573AF1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2C9B2D4-A125-1351-0E65-0323780D1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49C03DF-79A9-B9EF-B7E0-1199D610B8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8BD0491-946A-4426-8439-46BB453CA66C}" type="slidenum">
              <a:rPr lang="en-US" altLang="zh-CN" sz="1200"/>
              <a:pPr algn="r"/>
              <a:t>10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B7F4B0C-3898-E071-45E4-6F939FF99D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4D8BE69-D748-36C4-132A-F167C9821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2A39E49-5469-0848-ECB6-F0B7EAD5A2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81B8741-496F-444A-9F6C-BB4DA652553D}" type="slidenum">
              <a:rPr lang="en-US" altLang="zh-CN" sz="1200"/>
              <a:pPr algn="r"/>
              <a:t>11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568B003-F042-89A5-0A01-1FAB4E0328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D354B3A-27D8-CD6F-7E9E-7E7F0035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374C240-8EE3-0F0E-FED2-E6E4374BA9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D2564F0-B340-40E7-96BA-9B170825D59E}" type="slidenum">
              <a:rPr lang="en-US" altLang="zh-CN" sz="1200"/>
              <a:pPr algn="r"/>
              <a:t>12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EDD64AF-4DBC-D695-5131-9150484700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2CBBBAD-950D-4537-17FD-888907ED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7144DF3-1624-CDF6-FADC-6B3ACD6945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DE62277-5495-4F47-92F0-BD7F059CCB63}" type="slidenum">
              <a:rPr lang="en-US" altLang="zh-CN" sz="1200"/>
              <a:pPr algn="r"/>
              <a:t>13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A9D1868-7156-00E0-E199-F043559802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524F88D-27FB-CF4C-01C7-FC4A29818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C36E374-9514-C498-E263-3113FA8EC8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D26E613-8D96-47E3-89AF-22BA89B38DE0}" type="slidenum">
              <a:rPr lang="en-US" altLang="zh-CN" sz="1200"/>
              <a:pPr algn="r"/>
              <a:t>14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DB44F18-26A0-20A8-7192-9ED81C032E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E798782-5F28-7598-940B-06E1406F7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A2981A5-AA49-5496-0775-ACA3AF4A77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BF8A5F5-FE36-47BF-B644-39120C60D11C}" type="slidenum">
              <a:rPr lang="en-US" altLang="zh-CN" sz="1200"/>
              <a:pPr algn="r"/>
              <a:t>15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04B0F42-5DF8-8F3A-658D-291F35C81F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CEF7433-FC6B-0B30-E118-8C095074A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B2AFE7E-8956-0633-1AD2-933B735833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0FACEC6-3043-4FB1-8A58-2008B0EA62A5}" type="slidenum">
              <a:rPr lang="en-US" altLang="zh-CN" sz="1200"/>
              <a:pPr algn="r"/>
              <a:t>16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4B411F2-03F2-2CDE-9964-908B8D0E9E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1C44802-7C83-61D2-048B-80513C407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ED5685C-5B97-4964-F568-D09C6C879D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E6A40CC-5C61-4100-A705-C3F590FD84C9}" type="slidenum">
              <a:rPr lang="en-US" altLang="zh-CN" sz="1200"/>
              <a:pPr algn="r"/>
              <a:t>17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0FEF4B5-AF32-9A15-9612-F704826DEA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4241B7B-1AEB-1584-6A6A-D29178677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97B46C5-2FE4-5D57-4921-76E93C815A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18F8564-0743-4949-864E-C9D328418613}" type="slidenum">
              <a:rPr lang="en-US" altLang="zh-CN" sz="1200"/>
              <a:pPr algn="r"/>
              <a:t>18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E24389E-873D-4AE9-5A59-46B70DDD06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7401C30-5FB9-5028-84BF-29A83D8ED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C10D65C-58CF-046E-F62C-C0CDD6422C6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9DB34F8-75AB-4CEC-89B8-8503CC093DCC}" type="slidenum">
              <a:rPr lang="en-US" altLang="zh-CN" sz="1200"/>
              <a:pPr algn="r"/>
              <a:t>19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941610A-015F-2233-D347-07623FE8D2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B16BE84-0F69-9D09-2CA7-C883052EF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A7C7A2B-9C2B-6CAD-C426-50B4CAAA2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EA16A3-174F-44B1-B6F5-333C7A90458D}" type="slidenum">
              <a:rPr lang="zh-CN" altLang="en-US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6AE67C-2795-0B4E-480C-5B6BB47DB5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C134BB9-AF29-5D54-01F1-0D1D8A2D6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860A08A-E666-2FCC-97FF-889A367E1C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C19746B-3FC7-4937-AED7-CFD286AF33E2}" type="slidenum">
              <a:rPr lang="en-US" altLang="zh-CN" sz="1200"/>
              <a:pPr algn="r"/>
              <a:t>20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6AABD63-FF64-BFAE-CF52-68EB5AB68A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7BB3E19-9AD4-13FD-0409-805E43897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31CEA82-4F5E-D594-4FAE-A306D2961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3A720ED-8D1A-407D-933B-A4E4AE878DC8}" type="slidenum">
              <a:rPr lang="en-US" altLang="zh-CN" sz="1200"/>
              <a:pPr algn="r"/>
              <a:t>21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A6C7902-4B96-7581-BB6B-AD5C27D474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ADEDA9D-BF05-CCA1-B966-B34A04050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B2088E3-B74A-1E51-3C06-5BA33EEC42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CF916E-36AB-4C8B-8CC5-662EB3CB19EB}" type="slidenum">
              <a:rPr lang="en-US" altLang="zh-CN" sz="1200"/>
              <a:pPr algn="r"/>
              <a:t>22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210B47E-3DF3-CE46-6B09-DE23777A56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5B1713B-118E-09AD-63E6-25D76F7E5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B117ACD-B96D-8848-9DA3-874FBE6D20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C40FD5-3240-44D1-8ECD-6E34113709CB}" type="slidenum">
              <a:rPr lang="en-US" altLang="zh-CN" sz="1200"/>
              <a:pPr algn="r"/>
              <a:t>23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CB4CF16-8930-3B0F-7EC2-7D97AC00A1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0F909AC-051F-4AC7-96D7-5B494367C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14AD3DE-4596-70D3-FAF1-0C0243CFED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5073E9B-D129-4E1E-8BDC-8D34068DE359}" type="slidenum">
              <a:rPr lang="en-US" altLang="zh-CN" sz="1200"/>
              <a:pPr algn="r"/>
              <a:t>24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0ED5292-27B8-C519-2385-DED5AECDB8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90A9FBF-C50C-2A11-B389-BF63C7445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0C246C9-75DA-7FB5-4C29-59DAAF08395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82C0863-9E4A-4505-81E0-CD403192DBEA}" type="slidenum">
              <a:rPr lang="en-US" altLang="zh-CN" sz="1200"/>
              <a:pPr algn="r"/>
              <a:t>25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CD3B374-39D0-6674-0ECB-1F4A72934E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ED4FFF4-6A21-87F8-5617-6121E282E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2548CD5-9647-97D5-FFF7-4C4ADD321F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74C87B6-960A-46F1-83EB-1037C7EC755C}" type="slidenum">
              <a:rPr lang="en-US" altLang="zh-CN" sz="1200"/>
              <a:pPr algn="r"/>
              <a:t>26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7C123812-928E-7E36-5E44-A5C0E13736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EF32EA5-3651-B49F-6105-4917B5321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5A0D095-6C4A-B1A4-9147-F3B28E88FF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0068B37-FDC6-4B6A-9CD7-EE19BF2001E2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D61BCB9-3F18-CC6C-3049-D95568927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20BA270-603C-D482-F8F0-06B6C024E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5E3F349-865B-2ACB-F072-4883DE779F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3D38141-20AC-4037-847C-3382E7CB02E6}" type="slidenum">
              <a:rPr lang="en-US" altLang="zh-CN" sz="1200"/>
              <a:pPr algn="r"/>
              <a:t>28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71C447F-0391-354E-9B89-E4A3370E34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54B9B0B-E58C-7CA7-35BA-DB336068A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1D39B30-8FB6-FB11-1F59-97CF999000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A5A04EB-DECC-44DF-8A0A-318E85BF1D3C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94CA3DB-FFA4-137A-8C1D-51AA8645D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92D2A95-2432-BB2B-6237-54A0E5D0F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8B5C3CB-9255-6B61-6C88-3D742820F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2DA5B6-E1EC-43A1-87EC-277123BB36A2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1DB1121-B0FC-8182-04A4-CFF343B7EF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1F127A5-E933-586F-FE8E-1808028B3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20AAE8A-5A21-5FC4-59FA-D9403F0641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FCAFBD1-CBEA-4910-B61F-492A84FF210B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D020DC5-6ECF-065A-323C-F467E975F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04262FE-9474-35A9-839C-5A59096C3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DA3D4A6-B4BE-A746-3438-26CA1B1093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2343C06-0FE0-4C33-9E1D-0DC717EEE8D5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63E200E-14CA-78F7-E764-162C20CA2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D83AD33-AEB4-03CB-E0F4-86C749190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56DAB90-7C88-6112-06F9-F0628B9E3D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CEDFDD1-BB20-4571-A364-9388414802EF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AB0A974-D2FD-A541-8FFE-BF49B44EE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061F746-B46E-5FA8-27DA-11D86068F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DD7C7D56-8C31-8366-4C68-29AB64467C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810FC3B-2B08-4BEB-B004-CD3A9C9D6A16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B33C00B-0AF6-DCB5-7A56-78B0CCADF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8D0678C-DC65-C134-A699-13A6E8217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09F562D-6AA5-BE06-6743-629B2C0B53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5999B2F-84C2-4990-B2C9-632D2050AECD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01CCF6F-B649-A99A-952C-71416B0E9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6B6123B-23C4-E0C9-62CF-3CA1BEA97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D31CE9E-489D-C659-51DA-CD5B180DE7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7811D-C207-42C9-BC29-23EF317DA560}" type="slidenum">
              <a:rPr lang="zh-CN" altLang="en-US" sz="1200"/>
              <a:pPr/>
              <a:t>35</a:t>
            </a:fld>
            <a:endParaRPr lang="en-US" altLang="zh-CN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C5FCB1A-6E2D-AA79-9EFD-9664E7C3CE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68263" y="746125"/>
            <a:ext cx="6627812" cy="3729038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81329B9-4D31-518B-0C53-565808CB3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48535AD-8469-2AA5-CD87-9A82ADC4E9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4D588C4-6AF2-4741-881C-F18EAC9D63F8}" type="slidenum">
              <a:rPr lang="en-US" altLang="zh-CN" sz="1200"/>
              <a:pPr algn="r"/>
              <a:t>36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E094CC8-6E51-E3A9-3407-9E0760D905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41F9440-3208-D56E-F150-28D7EDF0C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5E762E5-0282-7FA7-6A59-23E323859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EE77E4-9AFF-4C6A-AA64-2B770680242E}" type="slidenum">
              <a:rPr lang="zh-CN" altLang="en-US" sz="1200"/>
              <a:pPr/>
              <a:t>37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92988D0-85C8-3801-E6FC-7475B29989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88BBF45-76D7-52AB-9818-B56052A16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AB968A4-6A9D-91F5-2C4C-2BDFD4421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97253D-2E0B-4E98-A5A3-6E8A19CA2ABC}" type="slidenum">
              <a:rPr lang="zh-CN" altLang="en-US" sz="1200"/>
              <a:pPr/>
              <a:t>38</a:t>
            </a:fld>
            <a:endParaRPr lang="en-US" altLang="zh-CN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1140816-7DFB-464F-4348-50FF489212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C146BEF2-D5AC-6355-10E8-1850E1DE0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5656952E-A6EA-8100-DCA1-1B1B32639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236483-4B9C-41F8-BAAF-8C1387730210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74D2FD1-CB86-1CFA-ACAF-A8D0B22C8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01188A4-138E-AEE2-9C07-05395627F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79C1D74-4843-A1C5-3E70-ABA1235C1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5650" indent="-290513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62050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27188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92325" indent="-23177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A98B00-4BF0-4659-BF70-1DD353B0BD7C}" type="slidenum">
              <a:rPr lang="zh-CN" altLang="en-US" sz="1200"/>
              <a:pPr/>
              <a:t>4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A0E2119-0069-8D9F-D7D0-FB4003021C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FA07741-C640-9C57-7E45-84C49731A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19564BE-392D-FBD8-9F41-46AED71FF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AA010B-6876-4115-922F-C8973D686E0D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61D36EB-D8AA-BA2A-7827-CE027AD24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CB3FCA96-ED8E-FDE8-7923-9753A7EB9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3A3E9CD-AB6C-1CE3-6627-3221F4A21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01675" indent="-2698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10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128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9446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018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590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162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34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fld id="{7E906A6D-F377-458B-9AAB-AE1CEB13B11D}" type="slidenum">
              <a:rPr lang="zh-CN" altLang="en-US" sz="1200"/>
              <a:pPr defTabSz="914400"/>
              <a:t>41</a:t>
            </a:fld>
            <a:endParaRPr lang="en-US" altLang="zh-CN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8974C098-29E7-0DC0-CAD6-030FE8EDF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E40A1D3-55C0-8049-629A-589E4D6B7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8580461-6B1B-C2C1-F3E4-52ED80B37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48E6EF-1425-4CA0-BBE1-EB1974B4EA70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22C784F-5748-1F13-1557-C48997C78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F502811-4361-7951-15CD-D602C6C77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21AF897D-993C-14CA-99CE-10EDDFED6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01675" indent="-2698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10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128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9446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018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590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162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34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fld id="{CF5E28E8-FD94-4595-B232-9F7C5DA1A80B}" type="slidenum">
              <a:rPr lang="zh-CN" altLang="en-US" sz="1200"/>
              <a:pPr defTabSz="914400"/>
              <a:t>43</a:t>
            </a:fld>
            <a:endParaRPr lang="en-US" altLang="zh-CN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D1FFFBC6-DF93-2C78-20C9-B1ABB193A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CCE37C8-8FF7-1749-84B0-697CD7A8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8EC7C171-EE02-C7ED-43B8-F9EDE8B3F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4DE00E-82F8-425E-9D86-ADAF03D9C426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116982E-B494-6051-C13C-B6A7D6CBF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841201C-D9AE-74B2-C6BC-82C2B2CC9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5615557F-0392-FD23-1E0B-2F3BC0F5D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01675" indent="-2698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10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128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9446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018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590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162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34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fld id="{7D4A2FAD-9D79-48F2-BA8B-BB78B2CA078D}" type="slidenum">
              <a:rPr lang="zh-CN" altLang="en-US" sz="1200"/>
              <a:pPr defTabSz="914400"/>
              <a:t>45</a:t>
            </a:fld>
            <a:endParaRPr lang="en-US" altLang="zh-CN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ACC6C84-E5D3-714F-4448-19F4962CD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D42EA7A-7F95-3BD0-3A5C-B0242931F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B608350D-112D-D9F0-21A3-6369000AE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83F683-5623-47F0-A4BC-458D5674E54A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D8F86498-108C-6AA5-643B-7B67BC5E8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437ABBE-EA44-BA98-C618-C00E28CC5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69A371C2-2D79-2E2F-524F-8ADED8D88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688C23-A85D-46DC-8263-42090CF4AD2C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B35A962-1C55-BE67-1FAC-5F405518C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8209219-5FB0-F516-55A1-1E76540E4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8FDD73E-DCFE-89BE-A757-5BE2C39B2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BFB1C3-407E-4695-95C7-F1B856C0042A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29BB3F90-AA81-889E-0B2A-5CC550DE7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5DD12A3-779E-72FF-1AFA-AA4B77DC0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EE8E95F2-CF60-EEEE-8DD9-857389310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3D2850-52C5-4FC9-B35B-603B0A31BFFE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5AFA67F-5F4F-D4CE-8B58-33BDD76854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E6CA921-28CB-E5A3-04B9-F3DF8B624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07F79C0-003A-0E47-B9E2-1B9B6CF45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ED264A-9F41-4E65-85B5-D6AA31EAD332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937E347-CB6C-347E-D4FB-CDA6BD6F46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7124354-D885-6E59-BAC5-0FD6F635F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66BA8661-4EAC-4298-84BD-B14C547F8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84D1F0-38C5-444B-960F-BB6843380D38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7063CC2-A250-2986-CD49-A37981F731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2ABC6CF9-85F0-4B93-888D-94B85D117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CDCE29A-35DB-079F-13B6-AA1F77CB2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01675" indent="-2698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10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128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944688" indent="-215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018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590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162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3488" indent="-215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/>
            <a:fld id="{D867F1C2-66D0-4422-A058-0F8B6F2D11EC}" type="slidenum">
              <a:rPr lang="zh-CN" altLang="en-US" sz="1200"/>
              <a:pPr defTabSz="914400"/>
              <a:t>51</a:t>
            </a:fld>
            <a:endParaRPr lang="en-US" altLang="zh-CN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12A1B40-E3B7-6977-43B5-46E6793A2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7D95A3C5-297D-7DF1-179C-98EECC675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5258AF0C-9BA4-5D52-FB52-3B9A7AC0E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632929-EE80-49AF-A204-189C64403D10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4CFD26D3-80F0-F37B-4DDF-5A234F975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18449EA-F80E-A655-E4B6-B13A449CF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3CE46A8-95CB-CD04-5C38-5960D89CA0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CEB7330-7869-4AB4-ABC2-7E906DF19BDD}" type="slidenum">
              <a:rPr lang="en-US" altLang="zh-CN" sz="1200"/>
              <a:pPr algn="r"/>
              <a:t>53</a:t>
            </a:fld>
            <a:endParaRPr lang="en-US" altLang="zh-CN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025B626-2D51-8DB9-A054-5197F0F5D5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2D6E9A5-314C-6ECA-EFD3-FFDBF4E00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CE1B8D4-A2C2-3E34-C0EC-A7CB488CE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9825" indent="-22701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025" indent="-22701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2638" indent="-22701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098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42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14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E64849-80B4-4C2B-9668-215AE9BF9EC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C792A65-28F7-0933-EFEA-DD593F042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44538"/>
            <a:ext cx="6627813" cy="37290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8881BAA-7840-DD70-43EC-016282C35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4722813"/>
            <a:ext cx="4960937" cy="4475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08FD108-7767-9C9F-BE27-FB35A696D24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3D2DE91-97A4-4C58-A13F-98549C471D21}" type="slidenum">
              <a:rPr lang="en-US" altLang="zh-CN" sz="1200"/>
              <a:pPr algn="r"/>
              <a:t>7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4084DA3-C472-8026-92D4-34F27315BE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49DADD0-53DB-F595-AB79-85C066D09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64E85A7-3AB3-F21D-0219-DFB18EDB87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3F9E1ED-EBBC-44A0-9411-20E7D494AD34}" type="slidenum">
              <a:rPr lang="en-US" altLang="zh-CN" sz="1200"/>
              <a:pPr algn="r"/>
              <a:t>8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E17782D-0535-ABC9-6616-E81A23565D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1CA2BBC-5322-C9CD-E82D-DC3110078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4E80399-9BF0-B2D8-93D9-4A026A144D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0C56B12-638B-45A5-AC0A-5D30AA0C8C0F}" type="slidenum">
              <a:rPr lang="en-US" altLang="zh-CN" sz="1200"/>
              <a:pPr algn="r"/>
              <a:t>9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6995764-1CAD-85E3-8FAC-0117302D8F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DA4EA5A-ADBC-61E7-CCA5-2C6DE4388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630C2233-F472-BDE1-9AC5-E5475282D238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21F45F62-7AB2-39D3-3765-B4067E2790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42D00CFF-34E7-C2B9-0272-F0C172DA3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8CC40352-3348-CAB6-AE97-74D9DB13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03B67-F075-5CE4-CEAB-FE7198884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058C2-EA00-ED80-A761-751F926167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94750" y="6218238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AABC44D8-896B-4EF0-83BD-DB3642A75A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5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109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69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4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71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27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6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9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71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35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DDE673-F777-76F4-8E37-854176222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1F8233EB-67CA-1211-6DB1-A7417052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979E84CB-E4EC-360A-41C3-8D5C965D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</a:rPr>
              <a:t>1.</a:t>
            </a:r>
            <a:fld id="{018AEA22-F497-4FCE-B738-487A5B660D8E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620BCBDC-6689-2BA8-7FB1-3D42F8689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BD302C7E-204B-D1E9-EA0E-DFC08B22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309256" name="Freeform 8">
            <a:extLst>
              <a:ext uri="{FF2B5EF4-FFF2-40B4-BE49-F238E27FC236}">
                <a16:creationId xmlns:a16="http://schemas.microsoft.com/office/drawing/2014/main" id="{AA180CA9-86B4-F040-4ABE-5BDD8D4286AE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32D38107-B53E-5C0D-BF85-8D9B33F9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rallon_Island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82604FB-84EB-DA07-588F-B52004C16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System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7B21573-C6EC-E244-83F3-23865AD95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0063" y="1077913"/>
            <a:ext cx="8077200" cy="5780087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Textbook</a:t>
            </a:r>
            <a:r>
              <a:rPr lang="zh-CN" altLang="en-US" sz="2000" b="1" dirty="0">
                <a:ea typeface="宋体" panose="02010600030101010101" pitchFamily="2" charset="-122"/>
              </a:rPr>
              <a:t>: </a:t>
            </a:r>
            <a:r>
              <a:rPr lang="en-US" altLang="zh-CN" sz="2000" b="1" dirty="0">
                <a:ea typeface="宋体" panose="02010600030101010101" pitchFamily="2" charset="-122"/>
              </a:rPr>
              <a:t>Database System Concepts (7th Edition)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Instructor : SUN Jianling(</a:t>
            </a:r>
            <a:r>
              <a:rPr lang="zh-CN" altLang="en-US" sz="2000" b="1" dirty="0">
                <a:ea typeface="宋体" panose="02010600030101010101" pitchFamily="2" charset="-122"/>
              </a:rPr>
              <a:t>孙建伶) </a:t>
            </a:r>
            <a:r>
              <a:rPr lang="zh-CN" altLang="en-US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Professor)</a:t>
            </a:r>
          </a:p>
          <a:p>
            <a:pPr>
              <a:buFont typeface="Monotype Sorts" pitchFamily="2" charset="2"/>
              <a:buNone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Office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ea typeface="宋体" panose="02010600030101010101" pitchFamily="2" charset="-122"/>
              </a:rPr>
              <a:t>玉泉校区曹光彪楼</a:t>
            </a:r>
            <a:r>
              <a:rPr lang="en-US" altLang="zh-CN" sz="2000" dirty="0">
                <a:ea typeface="宋体" panose="02010600030101010101" pitchFamily="2" charset="-122"/>
              </a:rPr>
              <a:t>410</a:t>
            </a:r>
            <a:r>
              <a:rPr lang="zh-CN" altLang="en-US" sz="2000" dirty="0">
                <a:ea typeface="宋体" panose="02010600030101010101" pitchFamily="2" charset="-122"/>
              </a:rPr>
              <a:t>室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Email</a:t>
            </a:r>
            <a:r>
              <a:rPr lang="en-US" altLang="zh-CN" sz="2000" dirty="0">
                <a:ea typeface="宋体" panose="02010600030101010101" pitchFamily="2" charset="-122"/>
              </a:rPr>
              <a:t>: sunjl@zju.edu.cn</a:t>
            </a:r>
          </a:p>
          <a:p>
            <a:pPr>
              <a:buFont typeface="Monotype Sorts" pitchFamily="2" charset="2"/>
              <a:buNone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		   </a:t>
            </a:r>
            <a:r>
              <a:rPr lang="zh-CN" altLang="en-US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Tel</a:t>
            </a:r>
            <a:r>
              <a:rPr lang="en-US" altLang="zh-CN" sz="2000" dirty="0">
                <a:ea typeface="宋体" panose="02010600030101010101" pitchFamily="2" charset="-122"/>
              </a:rPr>
              <a:t>:  13705818519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wecha</a:t>
            </a:r>
            <a:r>
              <a:rPr lang="en-US" altLang="zh-CN" sz="2000" dirty="0" err="1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: sobeksun</a:t>
            </a:r>
          </a:p>
          <a:p>
            <a:pPr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Course TA 1 :</a:t>
            </a:r>
            <a:r>
              <a:rPr lang="zh-CN" altLang="en-US" sz="2000" b="1" dirty="0">
                <a:ea typeface="宋体" panose="02010600030101010101" pitchFamily="2" charset="-122"/>
              </a:rPr>
              <a:t>石宇新（</a:t>
            </a:r>
            <a:r>
              <a:rPr lang="en-US" altLang="zh-CN" sz="2000" b="1" dirty="0">
                <a:ea typeface="宋体" panose="02010600030101010101" pitchFamily="2" charset="-122"/>
              </a:rPr>
              <a:t>Master Student)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Email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22321188@zju.edu.cn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       Tel</a:t>
            </a:r>
            <a:r>
              <a:rPr lang="en-US" altLang="zh-CN" sz="2000" dirty="0">
                <a:ea typeface="宋体" panose="02010600030101010101" pitchFamily="2" charset="-122"/>
              </a:rPr>
              <a:t>: 18567669366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wecha</a:t>
            </a:r>
            <a:r>
              <a:rPr lang="en-US" altLang="zh-CN" sz="2000" dirty="0" err="1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zjusyx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Course TA 2 : </a:t>
            </a:r>
            <a:r>
              <a:rPr lang="zh-CN" altLang="en-US" sz="2000" b="1" dirty="0">
                <a:ea typeface="宋体" panose="02010600030101010101" pitchFamily="2" charset="-122"/>
              </a:rPr>
              <a:t>章潇彬（</a:t>
            </a:r>
            <a:r>
              <a:rPr lang="en-US" altLang="zh-CN" sz="2000" b="1" dirty="0">
                <a:ea typeface="宋体" panose="02010600030101010101" pitchFamily="2" charset="-122"/>
              </a:rPr>
              <a:t>Master Student)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Email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15968532522@163.com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       Tel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dirty="0"/>
              <a:t>15968532522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 </a:t>
            </a:r>
            <a:r>
              <a:rPr lang="en-US" altLang="zh-CN" sz="2000" b="1" dirty="0" err="1">
                <a:ea typeface="宋体" panose="02010600030101010101" pitchFamily="2" charset="-122"/>
              </a:rPr>
              <a:t>wecha</a:t>
            </a:r>
            <a:r>
              <a:rPr lang="en-US" altLang="zh-CN" sz="2000" dirty="0" err="1"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zzzcjwddmw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sz="2000" b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E4D8232-5CA5-A5E2-E6CD-79D6210098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>
                <a:effectLst/>
              </a:rPr>
              <a:t>Database Example-Banking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ECDC3C9-5092-249E-F658-72AF898A68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20788" y="1000125"/>
            <a:ext cx="4521200" cy="55753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Application program example - </a:t>
            </a:r>
            <a:r>
              <a:rPr lang="en-US" altLang="zh-CN" sz="1600" b="1" dirty="0">
                <a:solidFill>
                  <a:srgbClr val="000099"/>
                </a:solidFill>
              </a:rPr>
              <a:t>Banking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Add customers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Open accounts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Save/Withdraw money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Lend/ Repay loans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33EC59B4-9ED8-968E-4788-CD487693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787" r="20093" b="1314"/>
          <a:stretch>
            <a:fillRect/>
          </a:stretch>
        </p:blipFill>
        <p:spPr bwMode="auto">
          <a:xfrm>
            <a:off x="6213475" y="1154113"/>
            <a:ext cx="4141788" cy="50815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A89529E-6063-ACD0-A5E8-1B5D36CED8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>
                <a:effectLst/>
              </a:rPr>
              <a:t>Database Example- University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127DD01-C7E4-7C11-14A6-DB70283D6F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093788"/>
            <a:ext cx="4732338" cy="4903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Application program example - </a:t>
            </a:r>
            <a:r>
              <a:rPr lang="en-US" altLang="zh-CN" sz="1600" b="1" dirty="0">
                <a:solidFill>
                  <a:srgbClr val="000099"/>
                </a:solidFill>
              </a:rPr>
              <a:t>University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Add new students, instructors, and courses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Register students for courses, and generate class rosters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Assign grades to students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compute grade point averages (GPA) and generate transcripts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35844" name="Picture 3" descr="1">
            <a:extLst>
              <a:ext uri="{FF2B5EF4-FFF2-40B4-BE49-F238E27FC236}">
                <a16:creationId xmlns:a16="http://schemas.microsoft.com/office/drawing/2014/main" id="{DB181AA1-CE27-6CA7-50C5-B0D364D3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1174750"/>
            <a:ext cx="417036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4D77149-D04D-39A2-3B85-EBFAA3BAF5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Purpose of Database Systems</a:t>
            </a:r>
            <a:endParaRPr lang="en-US" altLang="zh-CN">
              <a:effectLst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4B9368B-CF70-7B99-E505-8A039F7BAF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77913"/>
            <a:ext cx="7580312" cy="3846512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In the early days, database applications were built directly on top of </a:t>
            </a:r>
            <a:r>
              <a:rPr lang="en-US" altLang="zh-CN" dirty="0">
                <a:solidFill>
                  <a:srgbClr val="FF0000"/>
                </a:solidFill>
              </a:rPr>
              <a:t>file systems</a:t>
            </a:r>
            <a:r>
              <a:rPr lang="zh-CN" altLang="en-US" dirty="0"/>
              <a:t>，</a:t>
            </a:r>
            <a:r>
              <a:rPr lang="en-US" altLang="en-US" dirty="0">
                <a:cs typeface="ＭＳ Ｐゴシック" charset="0"/>
              </a:rPr>
              <a:t>which leads to: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Data redundancy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数据冗余</a:t>
            </a:r>
            <a:r>
              <a:rPr lang="zh-CN" altLang="en-US" dirty="0"/>
              <a:t>）</a:t>
            </a:r>
            <a:r>
              <a:rPr lang="en-US" altLang="zh-CN" dirty="0"/>
              <a:t> and inconsistency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不一致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Multiple file formats, duplication of information in different files</a:t>
            </a:r>
          </a:p>
          <a:p>
            <a:pPr lvl="2">
              <a:buFont typeface="Webdings" charset="2"/>
              <a:buChar char="4"/>
              <a:defRPr/>
            </a:pPr>
            <a:endParaRPr lang="en-US" altLang="zh-CN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Data isolation</a:t>
            </a:r>
            <a:r>
              <a:rPr lang="zh-CN" altLang="en-US" dirty="0">
                <a:solidFill>
                  <a:srgbClr val="000099"/>
                </a:solidFill>
              </a:rPr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数据孤立，数据孤岛</a:t>
            </a:r>
            <a:r>
              <a:rPr lang="zh-CN" altLang="en-US" dirty="0"/>
              <a:t>）</a:t>
            </a:r>
            <a:r>
              <a:rPr lang="en-US" altLang="zh-CN" dirty="0"/>
              <a:t> — multiple files and formats</a:t>
            </a:r>
          </a:p>
          <a:p>
            <a:pPr lvl="2">
              <a:buFont typeface="Webdings" charset="2"/>
              <a:buChar char="4"/>
              <a:defRPr/>
            </a:pPr>
            <a:endParaRPr lang="en-US" altLang="zh-CN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Difficulty in </a:t>
            </a:r>
            <a:r>
              <a:rPr lang="en-US" altLang="zh-CN" b="1" dirty="0">
                <a:solidFill>
                  <a:srgbClr val="000099"/>
                </a:solidFill>
              </a:rPr>
              <a:t>accessing data 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存取数据困难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Need to write a new program to carry out each new task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41964E0-AF40-4E09-B8BE-00A1BC09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25" y="2166938"/>
            <a:ext cx="1981200" cy="6842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+mn-lt"/>
              </a:rPr>
              <a:t>applications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37893" name="流程图: 多文档 22">
            <a:extLst>
              <a:ext uri="{FF2B5EF4-FFF2-40B4-BE49-F238E27FC236}">
                <a16:creationId xmlns:a16="http://schemas.microsoft.com/office/drawing/2014/main" id="{06EE160E-0C07-49B5-856B-ECF03E44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763" y="3484563"/>
            <a:ext cx="1111250" cy="54927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03B978-3CF7-5BDB-DEB4-1F5583325034}"/>
              </a:ext>
            </a:extLst>
          </p:cNvPr>
          <p:cNvSpPr txBox="1"/>
          <p:nvPr/>
        </p:nvSpPr>
        <p:spPr>
          <a:xfrm>
            <a:off x="9509125" y="3584575"/>
            <a:ext cx="5683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dirty="0">
                <a:latin typeface="+mn-lt"/>
              </a:rPr>
              <a:t>files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7895" name="Line 9">
            <a:extLst>
              <a:ext uri="{FF2B5EF4-FFF2-40B4-BE49-F238E27FC236}">
                <a16:creationId xmlns:a16="http://schemas.microsoft.com/office/drawing/2014/main" id="{4E1E6948-6C59-BE63-9681-4964BB65D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0738" y="2832100"/>
            <a:ext cx="0" cy="652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流程图: 多文档 22">
            <a:extLst>
              <a:ext uri="{FF2B5EF4-FFF2-40B4-BE49-F238E27FC236}">
                <a16:creationId xmlns:a16="http://schemas.microsoft.com/office/drawing/2014/main" id="{C7EF78CB-74F9-033C-085A-C0872F54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725" y="3252788"/>
            <a:ext cx="1111250" cy="54927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54BEA0-273B-116F-8E1A-8D0C32A9E1AF}"/>
              </a:ext>
            </a:extLst>
          </p:cNvPr>
          <p:cNvSpPr txBox="1"/>
          <p:nvPr/>
        </p:nvSpPr>
        <p:spPr>
          <a:xfrm>
            <a:off x="10733088" y="3351213"/>
            <a:ext cx="568325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dirty="0">
                <a:latin typeface="+mn-lt"/>
              </a:rPr>
              <a:t>files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EE5DDB8C-D976-E0B3-87FF-59DBBEE83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64850" y="2847975"/>
            <a:ext cx="9525" cy="4048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2CEFF87-F6B7-F8E2-1896-61C3C12113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Purpose of Database Systems</a:t>
            </a:r>
            <a:endParaRPr lang="en-US" altLang="zh-CN">
              <a:effectLst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C6D7F32-7327-F805-55F9-5A84F26867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73150"/>
            <a:ext cx="7580312" cy="2898775"/>
          </a:xfrm>
        </p:spPr>
        <p:txBody>
          <a:bodyPr/>
          <a:lstStyle/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Integrity</a:t>
            </a:r>
            <a:r>
              <a:rPr lang="en-US" altLang="zh-CN" dirty="0"/>
              <a:t> problems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完整性问题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Integrity constraints  become “buried” in program code rather than being stated explicitly(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显式的</a:t>
            </a:r>
            <a:r>
              <a:rPr lang="en-US" altLang="zh-CN" dirty="0"/>
              <a:t>)</a:t>
            </a: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Example:  “</a:t>
            </a:r>
            <a:r>
              <a:rPr lang="en-US" altLang="zh-CN" dirty="0">
                <a:solidFill>
                  <a:srgbClr val="FF0000"/>
                </a:solidFill>
              </a:rPr>
              <a:t>account balance &gt;=1</a:t>
            </a:r>
            <a:r>
              <a:rPr lang="en-US" altLang="zh-CN" dirty="0"/>
              <a:t>”</a:t>
            </a: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Hard to add new constraints or change existing ones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4EBCAAD-1F50-97D8-7CF9-79CEE8209C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51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Purpose of Database Systems</a:t>
            </a:r>
            <a:endParaRPr lang="en-US" altLang="zh-CN">
              <a:effectLst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4A3613F-D549-BB2E-107E-980617A1A8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63625"/>
            <a:ext cx="8080375" cy="1905000"/>
          </a:xfrm>
        </p:spPr>
        <p:txBody>
          <a:bodyPr/>
          <a:lstStyle/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Atomicity</a:t>
            </a:r>
            <a:r>
              <a:rPr lang="en-US" altLang="zh-CN" dirty="0"/>
              <a:t> problems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原子性问题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Failures may leave database in an inconsistent state with partial updates carried out</a:t>
            </a: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>
                <a:solidFill>
                  <a:srgbClr val="FF0000"/>
                </a:solidFill>
              </a:rPr>
              <a:t>Example</a:t>
            </a:r>
            <a:r>
              <a:rPr lang="en-US" altLang="zh-CN" dirty="0"/>
              <a:t>: Transfer of funds from one account to another should either complete or not happen at all</a:t>
            </a:r>
          </a:p>
          <a:p>
            <a:pPr lvl="2">
              <a:buFont typeface="Webdings" charset="2"/>
              <a:buChar char="4"/>
              <a:defRPr/>
            </a:pP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endParaRPr lang="en-US" altLang="zh-CN" dirty="0"/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zh-CN" dirty="0"/>
          </a:p>
        </p:txBody>
      </p:sp>
      <p:sp>
        <p:nvSpPr>
          <p:cNvPr id="41988" name="椭圆 3">
            <a:extLst>
              <a:ext uri="{FF2B5EF4-FFF2-40B4-BE49-F238E27FC236}">
                <a16:creationId xmlns:a16="http://schemas.microsoft.com/office/drawing/2014/main" id="{4DBC3726-42E5-2627-8BB3-71BB1DCE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670300"/>
            <a:ext cx="1258887" cy="4937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A</a:t>
            </a:r>
            <a:r>
              <a:rPr kumimoji="0" lang="zh-CN" altLang="en-US">
                <a:solidFill>
                  <a:srgbClr val="FF0000"/>
                </a:solidFill>
              </a:rPr>
              <a:t>：</a:t>
            </a:r>
            <a:r>
              <a:rPr kumimoji="0" lang="en-US" altLang="zh-CN">
                <a:solidFill>
                  <a:srgbClr val="FF0000"/>
                </a:solidFill>
              </a:rPr>
              <a:t>100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1989" name="椭圆 6">
            <a:extLst>
              <a:ext uri="{FF2B5EF4-FFF2-40B4-BE49-F238E27FC236}">
                <a16:creationId xmlns:a16="http://schemas.microsoft.com/office/drawing/2014/main" id="{4F9F1F90-C8F9-987E-6F44-4775A7CFA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3670300"/>
            <a:ext cx="1258888" cy="4937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B</a:t>
            </a:r>
            <a:r>
              <a:rPr kumimoji="0" lang="zh-CN" altLang="en-US">
                <a:solidFill>
                  <a:srgbClr val="FF0000"/>
                </a:solidFill>
              </a:rPr>
              <a:t>：</a:t>
            </a:r>
            <a:r>
              <a:rPr kumimoji="0" lang="en-US" altLang="zh-CN">
                <a:solidFill>
                  <a:srgbClr val="FF0000"/>
                </a:solidFill>
              </a:rPr>
              <a:t>100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cxnSp>
        <p:nvCxnSpPr>
          <p:cNvPr id="41990" name="直接箭头连接符 5">
            <a:extLst>
              <a:ext uri="{FF2B5EF4-FFF2-40B4-BE49-F238E27FC236}">
                <a16:creationId xmlns:a16="http://schemas.microsoft.com/office/drawing/2014/main" id="{274B1399-8C40-E1D4-426E-0063D9E53E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52900" y="3916363"/>
            <a:ext cx="1979613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矩形 7">
            <a:extLst>
              <a:ext uri="{FF2B5EF4-FFF2-40B4-BE49-F238E27FC236}">
                <a16:creationId xmlns:a16="http://schemas.microsoft.com/office/drawing/2014/main" id="{C08C32DB-7096-FBA4-2A3A-A9A906B4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500438"/>
            <a:ext cx="779463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50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1992" name="矩形 10">
            <a:extLst>
              <a:ext uri="{FF2B5EF4-FFF2-40B4-BE49-F238E27FC236}">
                <a16:creationId xmlns:a16="http://schemas.microsoft.com/office/drawing/2014/main" id="{C95FE1FB-25DE-B314-1BB9-51B786E6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4340225"/>
            <a:ext cx="1495425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balance - 50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1993" name="矩形 11">
            <a:extLst>
              <a:ext uri="{FF2B5EF4-FFF2-40B4-BE49-F238E27FC236}">
                <a16:creationId xmlns:a16="http://schemas.microsoft.com/office/drawing/2014/main" id="{0D29A5EE-1777-C1F5-32B1-33E5A640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4306888"/>
            <a:ext cx="1450975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balance + 50</a:t>
            </a: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FDA726-09E5-53F1-BD56-0A6990F015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51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Purpose of Database Systems</a:t>
            </a:r>
            <a:endParaRPr lang="en-US" altLang="zh-CN">
              <a:effectLst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8EBA07B-9B45-89AE-E88C-C8E3E2E58F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100138"/>
            <a:ext cx="8080375" cy="1890712"/>
          </a:xfrm>
        </p:spPr>
        <p:txBody>
          <a:bodyPr/>
          <a:lstStyle/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Concurrent access </a:t>
            </a:r>
            <a:r>
              <a:rPr lang="en-US" altLang="zh-CN" dirty="0"/>
              <a:t>anomalies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并发访问异常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Concurrent access needed for performance</a:t>
            </a: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Uncontrolled concurrent accesses can lead to inconsistencies</a:t>
            </a: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>
                <a:solidFill>
                  <a:srgbClr val="FF0000"/>
                </a:solidFill>
              </a:rPr>
              <a:t>Example</a:t>
            </a:r>
            <a:r>
              <a:rPr lang="en-US" altLang="zh-CN" dirty="0"/>
              <a:t>: Two people reading a balance (say 100) and updating it by saving money (say 50 each) at the same time</a:t>
            </a:r>
          </a:p>
        </p:txBody>
      </p:sp>
      <p:sp>
        <p:nvSpPr>
          <p:cNvPr id="44036" name="椭圆 3">
            <a:extLst>
              <a:ext uri="{FF2B5EF4-FFF2-40B4-BE49-F238E27FC236}">
                <a16:creationId xmlns:a16="http://schemas.microsoft.com/office/drawing/2014/main" id="{85511387-6D7D-30CE-06E0-6C4A5E54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048250"/>
            <a:ext cx="1258888" cy="4953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A</a:t>
            </a:r>
            <a:r>
              <a:rPr kumimoji="0" lang="zh-CN" altLang="en-US">
                <a:solidFill>
                  <a:srgbClr val="FF0000"/>
                </a:solidFill>
              </a:rPr>
              <a:t>：</a:t>
            </a:r>
            <a:r>
              <a:rPr kumimoji="0" lang="en-US" altLang="zh-CN">
                <a:solidFill>
                  <a:srgbClr val="FF0000"/>
                </a:solidFill>
              </a:rPr>
              <a:t>100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4037" name="矩形 7">
            <a:extLst>
              <a:ext uri="{FF2B5EF4-FFF2-40B4-BE49-F238E27FC236}">
                <a16:creationId xmlns:a16="http://schemas.microsoft.com/office/drawing/2014/main" id="{0D1821F6-3935-9D2A-8DDD-5DB3DB95E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3416300"/>
            <a:ext cx="779463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T1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4038" name="矩形 11">
            <a:extLst>
              <a:ext uri="{FF2B5EF4-FFF2-40B4-BE49-F238E27FC236}">
                <a16:creationId xmlns:a16="http://schemas.microsoft.com/office/drawing/2014/main" id="{4A5AC3CB-EBF2-0A00-4222-00C2BE092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3403600"/>
            <a:ext cx="779463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T2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4039" name="矩形 12">
            <a:extLst>
              <a:ext uri="{FF2B5EF4-FFF2-40B4-BE49-F238E27FC236}">
                <a16:creationId xmlns:a16="http://schemas.microsoft.com/office/drawing/2014/main" id="{6A8186DD-2354-F327-2DB0-153CAB6F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3776663"/>
            <a:ext cx="779463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read : balance = 100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4040" name="矩形 13">
            <a:extLst>
              <a:ext uri="{FF2B5EF4-FFF2-40B4-BE49-F238E27FC236}">
                <a16:creationId xmlns:a16="http://schemas.microsoft.com/office/drawing/2014/main" id="{F690B98E-890E-A53D-C50F-A10430DC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3776663"/>
            <a:ext cx="2093913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read: balance = 100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4041" name="矩形 16">
            <a:extLst>
              <a:ext uri="{FF2B5EF4-FFF2-40B4-BE49-F238E27FC236}">
                <a16:creationId xmlns:a16="http://schemas.microsoft.com/office/drawing/2014/main" id="{5F8A768B-26A6-4D7E-BD8A-58C8FF72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4160838"/>
            <a:ext cx="779463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write : balance +50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44042" name="矩形 17">
            <a:extLst>
              <a:ext uri="{FF2B5EF4-FFF2-40B4-BE49-F238E27FC236}">
                <a16:creationId xmlns:a16="http://schemas.microsoft.com/office/drawing/2014/main" id="{034382AB-D3A1-0678-1305-167ECCF7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4148138"/>
            <a:ext cx="779463" cy="3603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write : balance + 50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cxnSp>
        <p:nvCxnSpPr>
          <p:cNvPr id="44043" name="直接箭头连接符 2">
            <a:extLst>
              <a:ext uri="{FF2B5EF4-FFF2-40B4-BE49-F238E27FC236}">
                <a16:creationId xmlns:a16="http://schemas.microsoft.com/office/drawing/2014/main" id="{CF7C2C2B-2468-D38C-4AAD-F727758238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575" y="4519613"/>
            <a:ext cx="646113" cy="4984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直接箭头连接符 19">
            <a:extLst>
              <a:ext uri="{FF2B5EF4-FFF2-40B4-BE49-F238E27FC236}">
                <a16:creationId xmlns:a16="http://schemas.microsoft.com/office/drawing/2014/main" id="{C803A4BD-8E75-1780-340A-12B073ADB5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30850" y="4519613"/>
            <a:ext cx="793750" cy="4984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842CBF0-EC11-2A35-A363-0DA762260F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51088" y="762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Purpose of Database Systems</a:t>
            </a:r>
            <a:endParaRPr lang="en-US" altLang="zh-CN">
              <a:effectLst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E691242-F82D-4368-5035-5986B7E07A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77913"/>
            <a:ext cx="8080375" cy="3408362"/>
          </a:xfrm>
        </p:spPr>
        <p:txBody>
          <a:bodyPr/>
          <a:lstStyle/>
          <a:p>
            <a:pPr lvl="1"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Security </a:t>
            </a:r>
            <a:r>
              <a:rPr lang="en-US" altLang="zh-CN" dirty="0"/>
              <a:t>problems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安全性问题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/>
              <a:t>Hard to provide user access to some, but not all, data</a:t>
            </a: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>
                <a:cs typeface="+mn-cs"/>
              </a:rPr>
              <a:t>Authentication(</a:t>
            </a:r>
            <a:r>
              <a:rPr lang="zh-CN" altLang="en-US" dirty="0">
                <a:cs typeface="+mn-cs"/>
              </a:rPr>
              <a:t>认证）</a:t>
            </a:r>
            <a:endParaRPr lang="en-US" altLang="zh-CN" dirty="0">
              <a:cs typeface="+mn-cs"/>
            </a:endParaRP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 err="1">
                <a:cs typeface="+mn-cs"/>
              </a:rPr>
              <a:t>Priviledge</a:t>
            </a:r>
            <a:r>
              <a:rPr lang="en-US" altLang="zh-CN" dirty="0">
                <a:cs typeface="+mn-cs"/>
              </a:rPr>
              <a:t> </a:t>
            </a:r>
            <a:r>
              <a:rPr lang="zh-CN" altLang="en-US" dirty="0">
                <a:cs typeface="+mn-cs"/>
              </a:rPr>
              <a:t>（权限）</a:t>
            </a:r>
            <a:endParaRPr lang="en-US" altLang="zh-CN" dirty="0">
              <a:cs typeface="+mn-cs"/>
            </a:endParaRPr>
          </a:p>
          <a:p>
            <a:pPr lvl="2">
              <a:buFont typeface="Webdings" charset="2"/>
              <a:buChar char="4"/>
              <a:defRPr/>
            </a:pPr>
            <a:r>
              <a:rPr lang="en-US" altLang="zh-CN" dirty="0">
                <a:cs typeface="+mn-cs"/>
              </a:rPr>
              <a:t>Audit</a:t>
            </a:r>
            <a:r>
              <a:rPr lang="zh-CN" altLang="en-US" dirty="0">
                <a:cs typeface="+mn-cs"/>
              </a:rPr>
              <a:t>（审计）</a:t>
            </a:r>
            <a:endParaRPr lang="en-US" altLang="zh-CN" dirty="0">
              <a:cs typeface="+mn-cs"/>
            </a:endParaRPr>
          </a:p>
          <a:p>
            <a:pPr marL="857250" lvl="2" indent="0">
              <a:buFont typeface="Webdings" panose="05030102010509060703" pitchFamily="18" charset="2"/>
              <a:buNone/>
              <a:defRPr/>
            </a:pPr>
            <a:endParaRPr lang="en-US" altLang="zh-CN" sz="1600" dirty="0"/>
          </a:p>
          <a:p>
            <a:pPr>
              <a:buFont typeface="Monotype Sorts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Database systems offer solutions to all the above problems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6EB6D58-439C-D9EF-2A5F-193FACE9EC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altLang="zh-CN" dirty="0"/>
              <a:t>Characteristics of Databases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D8963F-F705-38A0-0489-5F75D0E314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Characteristics of Databases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data persistence(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数据持久性</a:t>
            </a:r>
            <a:r>
              <a:rPr lang="en-US" altLang="zh-CN" dirty="0"/>
              <a:t>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convenience in accessing data(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数据访问便利性</a:t>
            </a:r>
            <a:r>
              <a:rPr lang="en-US" altLang="zh-CN" dirty="0"/>
              <a:t>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data integrity 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数据完整性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concurrency control for multiple user(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多用户并发控制</a:t>
            </a:r>
            <a:r>
              <a:rPr lang="en-US" altLang="zh-CN" dirty="0"/>
              <a:t>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failure recovery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故障恢复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security  control</a:t>
            </a:r>
            <a:r>
              <a:rPr lang="zh-CN" altLang="en-US" dirty="0"/>
              <a:t>（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安全控制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1358090-47BD-8099-0F9E-0D2AB5B72A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View of Data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4CF42AE9-06A0-E7C5-82C9-F4BA0BD33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1035050"/>
            <a:ext cx="462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Three-level abstraction of databases</a:t>
            </a:r>
          </a:p>
        </p:txBody>
      </p:sp>
      <p:pic>
        <p:nvPicPr>
          <p:cNvPr id="50180" name="Picture 8">
            <a:extLst>
              <a:ext uri="{FF2B5EF4-FFF2-40B4-BE49-F238E27FC236}">
                <a16:creationId xmlns:a16="http://schemas.microsoft.com/office/drawing/2014/main" id="{94DB305C-6ED8-537A-6192-D75A2CE1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541463"/>
            <a:ext cx="740251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Box 5">
            <a:extLst>
              <a:ext uri="{FF2B5EF4-FFF2-40B4-BE49-F238E27FC236}">
                <a16:creationId xmlns:a16="http://schemas.microsoft.com/office/drawing/2014/main" id="{01926F9F-C48B-E216-6447-2EC01715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3575050"/>
            <a:ext cx="3900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view/logical mapping </a:t>
            </a:r>
          </a:p>
        </p:txBody>
      </p:sp>
      <p:cxnSp>
        <p:nvCxnSpPr>
          <p:cNvPr id="50182" name="直接箭头连接符 7">
            <a:extLst>
              <a:ext uri="{FF2B5EF4-FFF2-40B4-BE49-F238E27FC236}">
                <a16:creationId xmlns:a16="http://schemas.microsoft.com/office/drawing/2014/main" id="{2ACE8785-AF1D-19A3-6895-480722A8EB3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43650" y="3714750"/>
            <a:ext cx="121126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3" name="TextBox 12">
            <a:extLst>
              <a:ext uri="{FF2B5EF4-FFF2-40B4-BE49-F238E27FC236}">
                <a16:creationId xmlns:a16="http://schemas.microsoft.com/office/drawing/2014/main" id="{3CDFA996-A95C-9C98-3740-FEF17A07D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4640263"/>
            <a:ext cx="2582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logical/physical mapping</a:t>
            </a:r>
          </a:p>
        </p:txBody>
      </p:sp>
      <p:sp>
        <p:nvSpPr>
          <p:cNvPr id="50184" name="TextBox 5">
            <a:extLst>
              <a:ext uri="{FF2B5EF4-FFF2-40B4-BE49-F238E27FC236}">
                <a16:creationId xmlns:a16="http://schemas.microsoft.com/office/drawing/2014/main" id="{AB5BA881-BA26-366B-1FB1-287AD641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068763"/>
            <a:ext cx="162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logical schema</a:t>
            </a:r>
          </a:p>
        </p:txBody>
      </p:sp>
      <p:sp>
        <p:nvSpPr>
          <p:cNvPr id="50185" name="TextBox 5">
            <a:extLst>
              <a:ext uri="{FF2B5EF4-FFF2-40B4-BE49-F238E27FC236}">
                <a16:creationId xmlns:a16="http://schemas.microsoft.com/office/drawing/2014/main" id="{BBD5A33D-6F8E-69D5-A023-CB6AB6EE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5292725"/>
            <a:ext cx="1749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physical schema</a:t>
            </a:r>
          </a:p>
        </p:txBody>
      </p:sp>
      <p:sp>
        <p:nvSpPr>
          <p:cNvPr id="50186" name="TextBox 5">
            <a:extLst>
              <a:ext uri="{FF2B5EF4-FFF2-40B4-BE49-F238E27FC236}">
                <a16:creationId xmlns:a16="http://schemas.microsoft.com/office/drawing/2014/main" id="{49FD64A9-CA16-49C2-30AA-3ED9C7D49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676525"/>
            <a:ext cx="1393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view schema</a:t>
            </a:r>
          </a:p>
        </p:txBody>
      </p:sp>
      <p:cxnSp>
        <p:nvCxnSpPr>
          <p:cNvPr id="50187" name="直接箭头连接符 7">
            <a:extLst>
              <a:ext uri="{FF2B5EF4-FFF2-40B4-BE49-F238E27FC236}">
                <a16:creationId xmlns:a16="http://schemas.microsoft.com/office/drawing/2014/main" id="{32E6EF07-90A7-F115-505C-A2D869E97FA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43650" y="4830763"/>
            <a:ext cx="1211263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88" name="Text Box 3">
            <a:extLst>
              <a:ext uri="{FF2B5EF4-FFF2-40B4-BE49-F238E27FC236}">
                <a16:creationId xmlns:a16="http://schemas.microsoft.com/office/drawing/2014/main" id="{669FA008-03B5-A3CC-EA50-E2DA25302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5907088"/>
            <a:ext cx="46132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/>
              <a:t>.</a:t>
            </a:r>
            <a:r>
              <a:rPr kumimoji="0" lang="en-US" altLang="zh-CN" sz="2000" b="1">
                <a:solidFill>
                  <a:srgbClr val="0066CC"/>
                </a:solidFill>
              </a:rPr>
              <a:t>Hide the complexities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66CC"/>
                </a:solidFill>
              </a:rPr>
              <a:t>.Enhance the adaptation to changes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3E05CCB-1F08-63D1-E071-05F7FFE7CE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>
                <a:effectLst/>
              </a:rPr>
              <a:t>Schema and Instance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04DF5CA-0669-5B6D-FF34-205A5FC9F1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93788"/>
            <a:ext cx="8108950" cy="48768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1600" dirty="0"/>
              <a:t>Similar to </a:t>
            </a:r>
            <a:r>
              <a:rPr lang="en-US" altLang="zh-CN" sz="1600" dirty="0">
                <a:solidFill>
                  <a:srgbClr val="FF0000"/>
                </a:solidFill>
              </a:rPr>
              <a:t>types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FF0000"/>
                </a:solidFill>
              </a:rPr>
              <a:t>variables</a:t>
            </a:r>
            <a:r>
              <a:rPr lang="en-US" altLang="zh-CN" sz="1600" dirty="0"/>
              <a:t> in programming languages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</a:t>
            </a:r>
            <a:r>
              <a:rPr lang="en-US" altLang="zh-CN" sz="1600" dirty="0">
                <a:solidFill>
                  <a:srgbClr val="000099"/>
                </a:solidFill>
              </a:rPr>
              <a:t> </a:t>
            </a:r>
            <a:r>
              <a:rPr lang="zh-CN" altLang="en-US" sz="1600" b="1" dirty="0">
                <a:solidFill>
                  <a:srgbClr val="000099"/>
                </a:solidFill>
              </a:rPr>
              <a:t>（模式）</a:t>
            </a:r>
            <a:r>
              <a:rPr lang="en-US" altLang="zh-CN" sz="1600" dirty="0"/>
              <a:t>– the logical structure of the database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Example: The database consists of information about a set of customers and accounts and the relationship between them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Analogous to </a:t>
            </a:r>
            <a:r>
              <a:rPr lang="en-US" altLang="zh-CN" sz="1600" dirty="0">
                <a:solidFill>
                  <a:srgbClr val="FF0000"/>
                </a:solidFill>
              </a:rPr>
              <a:t>type</a:t>
            </a:r>
            <a:r>
              <a:rPr lang="en-US" altLang="zh-CN" sz="1600" dirty="0"/>
              <a:t> information of a variable in a program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b="1" dirty="0">
                <a:solidFill>
                  <a:srgbClr val="000099"/>
                </a:solidFill>
                <a:cs typeface="+mn-cs"/>
              </a:rPr>
              <a:t>Physical schema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（物理模式）</a:t>
            </a:r>
            <a:r>
              <a:rPr lang="en-US" altLang="zh-CN" sz="1600" dirty="0"/>
              <a:t>: database design at the physical level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b="1" dirty="0">
                <a:solidFill>
                  <a:srgbClr val="000099"/>
                </a:solidFill>
                <a:cs typeface="+mn-cs"/>
              </a:rPr>
              <a:t>Logical schema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（逻辑模式）</a:t>
            </a:r>
            <a:r>
              <a:rPr lang="en-US" altLang="zh-CN" sz="1600" b="1" dirty="0">
                <a:solidFill>
                  <a:srgbClr val="000099"/>
                </a:solidFill>
                <a:cs typeface="+mn-cs"/>
              </a:rPr>
              <a:t>: </a:t>
            </a:r>
            <a:r>
              <a:rPr lang="en-US" altLang="zh-CN" sz="1600" dirty="0"/>
              <a:t>database design at the logical level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Instance</a:t>
            </a:r>
            <a:r>
              <a:rPr lang="zh-CN" altLang="en-US" sz="1600" b="1" dirty="0">
                <a:solidFill>
                  <a:srgbClr val="000099"/>
                </a:solidFill>
              </a:rPr>
              <a:t>（实例）</a:t>
            </a:r>
            <a:r>
              <a:rPr lang="en-US" altLang="zh-CN" sz="1600" dirty="0"/>
              <a:t> – the actual content of the database at a particular point in time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Analogous to the </a:t>
            </a:r>
            <a:r>
              <a:rPr lang="en-US" altLang="zh-CN" sz="1600" dirty="0">
                <a:solidFill>
                  <a:srgbClr val="FF0000"/>
                </a:solidFill>
              </a:rPr>
              <a:t>value</a:t>
            </a:r>
            <a:r>
              <a:rPr lang="en-US" altLang="zh-CN" sz="1600" dirty="0"/>
              <a:t> of a variable</a:t>
            </a:r>
          </a:p>
          <a:p>
            <a:pPr lvl="1">
              <a:buFont typeface="Monotype Sorts" charset="2"/>
              <a:buChar char="l"/>
              <a:defRPr/>
            </a:pPr>
            <a:endParaRPr lang="en-US" altLang="zh-CN" sz="1600" dirty="0"/>
          </a:p>
          <a:p>
            <a:pPr>
              <a:buFont typeface="Monotype Sorts" charset="2"/>
              <a:buChar char="n"/>
              <a:defRPr/>
            </a:pPr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A6EC62A-A3A8-0B86-A230-D5D7B2ADC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System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CC75DC-7CE7-56A8-45E1-0E4F0795D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1713" y="1093788"/>
            <a:ext cx="7526337" cy="3498850"/>
          </a:xfrm>
        </p:spPr>
        <p:txBody>
          <a:bodyPr/>
          <a:lstStyle/>
          <a:p>
            <a:pPr marL="381000" indent="-381000">
              <a:buFont typeface="Monotype Sorts" charset="2"/>
              <a:buChar char="n"/>
              <a:defRPr/>
            </a:pPr>
            <a:r>
              <a:rPr lang="en-US" altLang="zh-CN" sz="2000" b="1" dirty="0">
                <a:ea typeface="宋体" charset="-122"/>
                <a:cs typeface="Arial Unicode MS" pitchFamily="34" charset="-122"/>
              </a:rPr>
              <a:t>Course Grading Policy</a:t>
            </a:r>
            <a:r>
              <a:rPr lang="zh-CN" altLang="en-US" sz="2000" b="1" dirty="0">
                <a:ea typeface="宋体" charset="-122"/>
                <a:cs typeface="Arial Unicode MS" pitchFamily="34" charset="-122"/>
              </a:rPr>
              <a:t>（</a:t>
            </a:r>
            <a:r>
              <a:rPr lang="zh-CN" altLang="zh-CN" b="1" dirty="0"/>
              <a:t>课程成绩评定</a:t>
            </a:r>
            <a:r>
              <a:rPr lang="zh-CN" altLang="en-US" b="1" dirty="0"/>
              <a:t>规则</a:t>
            </a:r>
            <a:r>
              <a:rPr lang="zh-CN" altLang="en-US" sz="2000" b="1" dirty="0">
                <a:ea typeface="宋体" charset="-122"/>
                <a:cs typeface="Arial Unicode MS" pitchFamily="34" charset="-122"/>
              </a:rPr>
              <a:t>）</a:t>
            </a:r>
            <a:r>
              <a:rPr lang="en-US" altLang="zh-CN" sz="2000" b="1" dirty="0">
                <a:ea typeface="宋体" charset="-122"/>
                <a:cs typeface="Arial Unicode MS" pitchFamily="34" charset="-122"/>
              </a:rPr>
              <a:t>: 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>
                <a:ea typeface="宋体" charset="-122"/>
                <a:cs typeface="Arial Unicode MS" pitchFamily="34" charset="-122"/>
              </a:rPr>
              <a:t>Exercise (</a:t>
            </a:r>
            <a:r>
              <a:rPr lang="zh-CN" altLang="en-US" dirty="0">
                <a:ea typeface="宋体" charset="-122"/>
                <a:cs typeface="Arial Unicode MS" pitchFamily="34" charset="-122"/>
              </a:rPr>
              <a:t>作业</a:t>
            </a:r>
            <a:r>
              <a:rPr lang="en-US" altLang="zh-CN" dirty="0">
                <a:ea typeface="宋体" charset="-122"/>
                <a:cs typeface="Arial Unicode MS" pitchFamily="34" charset="-122"/>
              </a:rPr>
              <a:t>)                                10%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>
                <a:ea typeface="宋体" charset="-122"/>
                <a:cs typeface="Arial Unicode MS" pitchFamily="34" charset="-122"/>
              </a:rPr>
              <a:t>Quiz (</a:t>
            </a:r>
            <a:r>
              <a:rPr lang="zh-CN" altLang="en-US" dirty="0">
                <a:ea typeface="宋体" charset="-122"/>
                <a:cs typeface="Arial Unicode MS" pitchFamily="34" charset="-122"/>
              </a:rPr>
              <a:t>测试</a:t>
            </a:r>
            <a:r>
              <a:rPr lang="en-US" altLang="zh-CN" dirty="0">
                <a:ea typeface="宋体" charset="-122"/>
                <a:cs typeface="Arial Unicode MS" pitchFamily="34" charset="-122"/>
              </a:rPr>
              <a:t>+</a:t>
            </a:r>
            <a:r>
              <a:rPr lang="zh-CN" altLang="en-US" dirty="0">
                <a:ea typeface="宋体" charset="-122"/>
                <a:cs typeface="Arial Unicode MS" pitchFamily="34" charset="-122"/>
              </a:rPr>
              <a:t>讨论</a:t>
            </a:r>
            <a:r>
              <a:rPr lang="en-US" altLang="zh-CN" dirty="0">
                <a:ea typeface="宋体" charset="-122"/>
                <a:cs typeface="Arial Unicode MS" pitchFamily="34" charset="-122"/>
              </a:rPr>
              <a:t>)                             10</a:t>
            </a: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%  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Lab &amp; Project (</a:t>
            </a:r>
            <a:r>
              <a:rPr lang="zh-CN" altLang="en-US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实验和大程</a:t>
            </a: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) </a:t>
            </a: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              </a:t>
            </a: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30%</a:t>
            </a: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  </a:t>
            </a: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Exam</a:t>
            </a: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 </a:t>
            </a:r>
            <a:r>
              <a:rPr lang="zh-CN" altLang="en-US" dirty="0">
                <a:latin typeface="Times New Roman" pitchFamily="18" charset="0"/>
                <a:ea typeface="宋体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(</a:t>
            </a:r>
            <a:r>
              <a:rPr lang="zh-CN" altLang="en-US" dirty="0">
                <a:latin typeface="Times New Roman" pitchFamily="18" charset="0"/>
                <a:ea typeface="宋体" charset="-122"/>
                <a:cs typeface="Arial Unicode MS" pitchFamily="34" charset="-122"/>
              </a:rPr>
              <a:t>考试</a:t>
            </a: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)                                        </a:t>
            </a: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50%</a:t>
            </a: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 </a:t>
            </a:r>
          </a:p>
          <a:p>
            <a:pPr marL="800100" lvl="1" indent="-342900">
              <a:buFont typeface="Monotype Sorts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宋体" charset="-122"/>
                <a:cs typeface="Arial Unicode MS" pitchFamily="34" charset="-122"/>
              </a:rPr>
              <a:t>     </a:t>
            </a:r>
            <a:r>
              <a:rPr lang="en-US" altLang="zh-CN" dirty="0">
                <a:latin typeface="Arial Unicode MS" pitchFamily="34" charset="-122"/>
                <a:ea typeface="宋体" charset="-122"/>
                <a:cs typeface="Arial Unicode MS" pitchFamily="34" charset="-122"/>
              </a:rPr>
              <a:t>(Open two-page notes, </a:t>
            </a:r>
            <a:r>
              <a:rPr lang="en-US" altLang="zh-CN" dirty="0">
                <a:ea typeface="宋体" charset="-122"/>
                <a:cs typeface="Arial Unicode MS" pitchFamily="34" charset="-122"/>
              </a:rPr>
              <a:t>h</a:t>
            </a:r>
            <a:r>
              <a:rPr lang="en-US" altLang="zh-CN" dirty="0">
                <a:ea typeface="宋体" charset="-122"/>
              </a:rPr>
              <a:t>andwriting, with student </a:t>
            </a:r>
            <a:r>
              <a:rPr lang="en-US" altLang="zh-CN" dirty="0">
                <a:latin typeface="Arial Unicode MS" pitchFamily="34" charset="-122"/>
                <a:ea typeface="宋体" charset="-122"/>
              </a:rPr>
              <a:t>ID </a:t>
            </a:r>
            <a:r>
              <a:rPr lang="en-US" altLang="zh-CN" dirty="0">
                <a:ea typeface="宋体" charset="-122"/>
              </a:rPr>
              <a:t>&amp; name</a:t>
            </a:r>
            <a:r>
              <a:rPr lang="en-US" altLang="zh-CN" dirty="0">
                <a:latin typeface="Arial Unicode MS" pitchFamily="34" charset="-122"/>
                <a:ea typeface="宋体" charset="-122"/>
              </a:rPr>
              <a:t>)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宋体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F9B14F5-36CF-2AD8-73A4-02242326B9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>
                <a:effectLst/>
              </a:rPr>
              <a:t>Data Independence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3CA8004-B32C-E59B-EE14-49006EA06F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77913"/>
            <a:ext cx="8108950" cy="3252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Physical Data Independence</a:t>
            </a:r>
            <a:r>
              <a:rPr lang="zh-CN" altLang="en-US" sz="1600" b="1" dirty="0">
                <a:solidFill>
                  <a:srgbClr val="000099"/>
                </a:solidFill>
              </a:rPr>
              <a:t>（物理数据独立性）</a:t>
            </a:r>
            <a:r>
              <a:rPr lang="en-US" altLang="zh-CN" sz="1600" dirty="0"/>
              <a:t> – the ability to modify the physical schema without changing the logical schema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Applications depend on the logical schema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In general, the interfaces between the various levels and components should be well defined so that changes in some parts do not seriously influence others.</a:t>
            </a:r>
          </a:p>
          <a:p>
            <a:pPr lvl="1">
              <a:buFont typeface="Monotype Sorts" charset="2"/>
              <a:buChar char="l"/>
              <a:defRPr/>
            </a:pPr>
            <a:endParaRPr lang="en-US" altLang="zh-CN" sz="1600" dirty="0"/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zh-CN" sz="1600" b="1" dirty="0">
                <a:solidFill>
                  <a:srgbClr val="000099"/>
                </a:solidFill>
                <a:cs typeface="+mn-cs"/>
              </a:rPr>
              <a:t>Logical Data Independence(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逻辑数据独立性</a:t>
            </a:r>
            <a:r>
              <a:rPr lang="en-US" altLang="zh-CN" sz="1600" b="1" dirty="0">
                <a:solidFill>
                  <a:srgbClr val="000099"/>
                </a:solidFill>
                <a:cs typeface="+mn-cs"/>
              </a:rPr>
              <a:t>) </a:t>
            </a:r>
            <a:r>
              <a:rPr lang="en-US" altLang="zh-CN" sz="1600" dirty="0">
                <a:cs typeface="+mn-cs"/>
              </a:rPr>
              <a:t>– the ability to modify the logical schema without changing the user view schema</a:t>
            </a:r>
          </a:p>
          <a:p>
            <a:pPr lvl="1">
              <a:buFont typeface="Monotype Sorts" charset="2"/>
              <a:buChar char="l"/>
              <a:defRPr/>
            </a:pPr>
            <a:endParaRPr lang="en-US" altLang="zh-CN" sz="1600" dirty="0"/>
          </a:p>
          <a:p>
            <a:pPr>
              <a:buFont typeface="Monotype Sorts" charset="2"/>
              <a:buChar char="n"/>
              <a:defRPr/>
            </a:pPr>
            <a:endParaRPr lang="en-US" altLang="zh-CN" sz="1600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32563C8-E0B1-6C32-6BE4-5AF0E2A756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 Models</a:t>
            </a:r>
            <a:r>
              <a:rPr lang="zh-CN" altLang="en-US">
                <a:effectLst/>
              </a:rPr>
              <a:t>（数据模型）</a:t>
            </a:r>
            <a:endParaRPr lang="en-US" altLang="zh-CN">
              <a:effectLst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43CCD4B-8FE8-5623-DC44-5E9D92BE2B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52513"/>
            <a:ext cx="7435850" cy="497205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A collection of tools for describing </a:t>
            </a:r>
          </a:p>
          <a:p>
            <a:pPr lvl="1">
              <a:lnSpc>
                <a:spcPct val="8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Data 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数据</a:t>
            </a:r>
            <a:r>
              <a:rPr lang="en-US" altLang="zh-CN" sz="1600" b="1" dirty="0">
                <a:solidFill>
                  <a:srgbClr val="000099"/>
                </a:solidFill>
                <a:cs typeface="+mn-cs"/>
              </a:rPr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Data relationships(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联系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Data semantics(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语义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Data constraints(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约束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Relational model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sz="1600" b="1" dirty="0">
                <a:solidFill>
                  <a:srgbClr val="000099"/>
                </a:solidFill>
              </a:rPr>
              <a:t>关系模型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Entity-Relationship(</a:t>
            </a:r>
            <a:r>
              <a:rPr lang="zh-CN" altLang="en-US" sz="1600" b="1" dirty="0">
                <a:solidFill>
                  <a:srgbClr val="000099"/>
                </a:solidFill>
              </a:rPr>
              <a:t>实体</a:t>
            </a:r>
            <a:r>
              <a:rPr lang="en-US" altLang="zh-CN" sz="1600" b="1" dirty="0">
                <a:solidFill>
                  <a:srgbClr val="000099"/>
                </a:solidFill>
              </a:rPr>
              <a:t>-</a:t>
            </a:r>
            <a:r>
              <a:rPr lang="zh-CN" altLang="en-US" sz="1600" b="1" dirty="0">
                <a:solidFill>
                  <a:srgbClr val="000099"/>
                </a:solidFill>
              </a:rPr>
              <a:t>联系</a:t>
            </a:r>
            <a:r>
              <a:rPr lang="en-US" altLang="zh-CN" dirty="0">
                <a:ea typeface="宋体" charset="-122"/>
              </a:rPr>
              <a:t>) data model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Object-based data models </a:t>
            </a:r>
          </a:p>
          <a:p>
            <a:pPr lvl="1">
              <a:lnSpc>
                <a:spcPct val="8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Object-oriented  (</a:t>
            </a:r>
            <a:r>
              <a:rPr lang="zh-CN" altLang="en-US" b="1" dirty="0">
                <a:solidFill>
                  <a:srgbClr val="000099"/>
                </a:solidFill>
              </a:rPr>
              <a:t>面向对象数据模型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Object-relational</a:t>
            </a:r>
            <a:r>
              <a:rPr lang="en-US" altLang="zh-CN" b="1" dirty="0">
                <a:solidFill>
                  <a:srgbClr val="000099"/>
                </a:solidFill>
              </a:rPr>
              <a:t>(</a:t>
            </a:r>
            <a:r>
              <a:rPr lang="zh-CN" altLang="en-US" b="1" dirty="0">
                <a:solidFill>
                  <a:srgbClr val="000099"/>
                </a:solidFill>
              </a:rPr>
              <a:t>对象</a:t>
            </a:r>
            <a:r>
              <a:rPr lang="en-US" altLang="zh-CN" b="1" dirty="0">
                <a:solidFill>
                  <a:srgbClr val="000099"/>
                </a:solidFill>
              </a:rPr>
              <a:t>-</a:t>
            </a:r>
            <a:r>
              <a:rPr lang="zh-CN" altLang="en-US" b="1" dirty="0">
                <a:solidFill>
                  <a:srgbClr val="000099"/>
                </a:solidFill>
              </a:rPr>
              <a:t>关系模型模型</a:t>
            </a:r>
            <a:r>
              <a:rPr lang="en-US" altLang="zh-CN" b="1" dirty="0">
                <a:solidFill>
                  <a:srgbClr val="000099"/>
                </a:solidFill>
              </a:rPr>
              <a:t>)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dirty="0" err="1">
                <a:ea typeface="宋体" charset="-122"/>
              </a:rPr>
              <a:t>Semistructured</a:t>
            </a:r>
            <a:r>
              <a:rPr lang="en-US" altLang="zh-CN" dirty="0">
                <a:ea typeface="宋体" charset="-122"/>
              </a:rPr>
              <a:t> data model  (XML)(</a:t>
            </a:r>
            <a:r>
              <a:rPr lang="zh-CN" altLang="en-US" sz="1600" b="1" dirty="0">
                <a:solidFill>
                  <a:srgbClr val="000099"/>
                </a:solidFill>
              </a:rPr>
              <a:t>半结构化数据模型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Other older models:</a:t>
            </a:r>
          </a:p>
          <a:p>
            <a:pPr lvl="1">
              <a:lnSpc>
                <a:spcPct val="6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Network model  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网状模型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60000"/>
              </a:lnSpc>
              <a:buFont typeface="Monotype Sorts" charset="2"/>
              <a:buChar char="l"/>
              <a:defRPr/>
            </a:pPr>
            <a:r>
              <a:rPr lang="en-US" altLang="zh-CN" dirty="0">
                <a:ea typeface="宋体" charset="-122"/>
              </a:rPr>
              <a:t>Hierarchical model(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层次模型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5E24E16-4CC3-501B-A7F1-FEC1B0C32F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Relational Model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A7C5A1-8858-42F4-018D-898290D0A1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52513"/>
            <a:ext cx="7661275" cy="1223962"/>
          </a:xfrm>
        </p:spPr>
        <p:txBody>
          <a:bodyPr/>
          <a:lstStyle/>
          <a:p>
            <a:r>
              <a:rPr lang="en-US" altLang="zh-CN"/>
              <a:t>Relational model </a:t>
            </a:r>
          </a:p>
          <a:p>
            <a:r>
              <a:rPr lang="en-US" altLang="zh-CN"/>
              <a:t>Example of tabular data in the relational model</a:t>
            </a:r>
          </a:p>
          <a:p>
            <a:r>
              <a:rPr lang="en-US" altLang="zh-CN">
                <a:solidFill>
                  <a:srgbClr val="FF0000"/>
                </a:solidFill>
              </a:rPr>
              <a:t>Covered in Chapter 2</a:t>
            </a:r>
          </a:p>
        </p:txBody>
      </p:sp>
      <p:sp>
        <p:nvSpPr>
          <p:cNvPr id="58372" name="Line 31">
            <a:extLst>
              <a:ext uri="{FF2B5EF4-FFF2-40B4-BE49-F238E27FC236}">
                <a16:creationId xmlns:a16="http://schemas.microsoft.com/office/drawing/2014/main" id="{3D65B0CA-D984-3371-A37B-9438EDC9B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8" y="2324100"/>
            <a:ext cx="68421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3" name="Text Box 32">
            <a:extLst>
              <a:ext uri="{FF2B5EF4-FFF2-40B4-BE49-F238E27FC236}">
                <a16:creationId xmlns:a16="http://schemas.microsoft.com/office/drawing/2014/main" id="{1DDA7546-B53A-F683-55A7-9A0254B0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5" y="2036763"/>
            <a:ext cx="2135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dirty="0"/>
              <a:t>Columns /</a:t>
            </a:r>
            <a:r>
              <a:rPr kumimoji="0"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Attributes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     (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列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属性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)</a:t>
            </a:r>
          </a:p>
        </p:txBody>
      </p:sp>
      <p:sp>
        <p:nvSpPr>
          <p:cNvPr id="58374" name="Line 33">
            <a:extLst>
              <a:ext uri="{FF2B5EF4-FFF2-40B4-BE49-F238E27FC236}">
                <a16:creationId xmlns:a16="http://schemas.microsoft.com/office/drawing/2014/main" id="{5C5CD887-5D55-6F8C-104B-19F92A2BD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1050" y="2324100"/>
            <a:ext cx="1509713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8375" name="Picture 37" descr="1">
            <a:extLst>
              <a:ext uri="{FF2B5EF4-FFF2-40B4-BE49-F238E27FC236}">
                <a16:creationId xmlns:a16="http://schemas.microsoft.com/office/drawing/2014/main" id="{BEB2B55E-B6B8-4808-0EB2-1823D069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408113" y="2706688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38">
            <a:extLst>
              <a:ext uri="{FF2B5EF4-FFF2-40B4-BE49-F238E27FC236}">
                <a16:creationId xmlns:a16="http://schemas.microsoft.com/office/drawing/2014/main" id="{04470C66-1F8D-09F1-A303-51C36446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3059113"/>
            <a:ext cx="1514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dirty="0"/>
              <a:t>Rows / 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Tuples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（行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元组）</a:t>
            </a:r>
            <a:endParaRPr lang="en-US" altLang="zh-CN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58377" name="Line 39">
            <a:extLst>
              <a:ext uri="{FF2B5EF4-FFF2-40B4-BE49-F238E27FC236}">
                <a16:creationId xmlns:a16="http://schemas.microsoft.com/office/drawing/2014/main" id="{7CDF44AC-488C-BBA4-EC74-151C44430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9600" y="336867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8" name="Line 40">
            <a:extLst>
              <a:ext uri="{FF2B5EF4-FFF2-40B4-BE49-F238E27FC236}">
                <a16:creationId xmlns:a16="http://schemas.microsoft.com/office/drawing/2014/main" id="{4B204729-0FB9-841F-6D9D-4DE9574B6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9600" y="3444875"/>
            <a:ext cx="539750" cy="219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58379" name="Picture 2" descr="Edgar F. Codd">
            <a:extLst>
              <a:ext uri="{FF2B5EF4-FFF2-40B4-BE49-F238E27FC236}">
                <a16:creationId xmlns:a16="http://schemas.microsoft.com/office/drawing/2014/main" id="{9947F219-03A1-7EF5-4179-9D304CB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3" y="4175125"/>
            <a:ext cx="90487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0" name="TextBox 11">
            <a:extLst>
              <a:ext uri="{FF2B5EF4-FFF2-40B4-BE49-F238E27FC236}">
                <a16:creationId xmlns:a16="http://schemas.microsoft.com/office/drawing/2014/main" id="{35425184-8074-AB53-C18B-438BCF92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5238750"/>
            <a:ext cx="1893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IN" altLang="zh-CN" b="1">
                <a:solidFill>
                  <a:srgbClr val="000099"/>
                </a:solidFill>
              </a:rPr>
              <a:t>Ted Codd</a:t>
            </a:r>
            <a:br>
              <a:rPr kumimoji="0" lang="en-IN" altLang="zh-CN" b="1">
                <a:solidFill>
                  <a:srgbClr val="000099"/>
                </a:solidFill>
              </a:rPr>
            </a:br>
            <a:r>
              <a:rPr kumimoji="0" lang="en-IN" altLang="zh-CN">
                <a:solidFill>
                  <a:srgbClr val="000099"/>
                </a:solidFill>
              </a:rPr>
              <a:t>Turing Award 1981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375B2E-6BF2-04F9-D5B8-4115786441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/>
              <a:t>Database Languages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E047E5-256F-3968-9ACF-AC890CCCC8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Data Definition Language (DDL)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Data Manipulation Language (DML)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SQL Query Language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Application Program Interface </a:t>
            </a:r>
            <a:r>
              <a:rPr lang="zh-CN" altLang="en-US" dirty="0"/>
              <a:t>（</a:t>
            </a:r>
            <a:r>
              <a:rPr lang="en-US" altLang="zh-CN" dirty="0"/>
              <a:t>API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Covered in Part one - Chapters 3, 4, 5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C30946D-7B88-4D4B-748F-9242C5CC3B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377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 Definition Language (DDL)</a:t>
            </a:r>
            <a:br>
              <a:rPr lang="en-US" altLang="zh-CN">
                <a:effectLst/>
              </a:rPr>
            </a:br>
            <a:r>
              <a:rPr lang="zh-CN" altLang="en-US">
                <a:effectLst/>
              </a:rPr>
              <a:t>（数据定义语言）</a:t>
            </a:r>
            <a:endParaRPr lang="en-US" altLang="zh-CN">
              <a:effectLst/>
            </a:endParaRP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E22C04A-1E55-A452-F3F2-C2C5DADB16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52513"/>
            <a:ext cx="7661275" cy="5030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1600" dirty="0"/>
              <a:t>Specification notation for defining the database schema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1600" dirty="0"/>
              <a:t>Example:	</a:t>
            </a:r>
            <a:r>
              <a:rPr lang="en-US" altLang="zh-CN" sz="1600" b="1" dirty="0"/>
              <a:t>create table</a:t>
            </a:r>
            <a:r>
              <a:rPr lang="en-US" altLang="zh-CN" sz="1600" dirty="0"/>
              <a:t> </a:t>
            </a:r>
            <a:r>
              <a:rPr lang="en-US" altLang="zh-CN" sz="1600" i="1" dirty="0"/>
              <a:t>instructor</a:t>
            </a:r>
            <a:r>
              <a:rPr lang="en-US" altLang="zh-CN" sz="1600" dirty="0"/>
              <a:t> (</a:t>
            </a:r>
            <a:br>
              <a:rPr lang="en-US" altLang="zh-CN" sz="1600" dirty="0"/>
            </a:br>
            <a:r>
              <a:rPr lang="en-US" altLang="zh-CN" sz="1600" dirty="0"/>
              <a:t>                             </a:t>
            </a:r>
            <a:r>
              <a:rPr lang="en-US" altLang="zh-CN" sz="1600" i="1" dirty="0"/>
              <a:t>ID</a:t>
            </a:r>
            <a:r>
              <a:rPr lang="en-US" altLang="zh-CN" sz="1600" dirty="0"/>
              <a:t>                </a:t>
            </a:r>
            <a:r>
              <a:rPr lang="en-US" altLang="zh-CN" sz="1600" b="1" dirty="0"/>
              <a:t>char</a:t>
            </a:r>
            <a:r>
              <a:rPr lang="en-US" altLang="zh-CN" sz="1600" dirty="0"/>
              <a:t>(5),</a:t>
            </a:r>
            <a:br>
              <a:rPr lang="en-US" altLang="zh-CN" sz="1600" dirty="0"/>
            </a:br>
            <a:r>
              <a:rPr lang="en-US" altLang="zh-CN" sz="1600" dirty="0"/>
              <a:t>                             </a:t>
            </a:r>
            <a:r>
              <a:rPr lang="en-US" altLang="zh-CN" sz="1600" i="1" dirty="0"/>
              <a:t>name           </a:t>
            </a:r>
            <a:r>
              <a:rPr lang="en-US" altLang="zh-CN" sz="1600" b="1" dirty="0" err="1"/>
              <a:t>varchar</a:t>
            </a:r>
            <a:r>
              <a:rPr lang="en-US" altLang="zh-CN" sz="1600" dirty="0"/>
              <a:t>(20)</a:t>
            </a:r>
            <a:r>
              <a:rPr lang="en-US" altLang="zh-CN" sz="1600" b="1" dirty="0"/>
              <a:t>,</a:t>
            </a:r>
            <a:br>
              <a:rPr lang="en-US" altLang="zh-CN" sz="1600" b="1" i="1" dirty="0"/>
            </a:br>
            <a:r>
              <a:rPr lang="en-US" altLang="zh-CN" sz="1600" b="1" i="1" dirty="0"/>
              <a:t>                             </a:t>
            </a:r>
            <a:r>
              <a:rPr lang="en-US" altLang="zh-CN" sz="1600" i="1" dirty="0" err="1"/>
              <a:t>dept_name</a:t>
            </a:r>
            <a:r>
              <a:rPr lang="en-US" altLang="zh-CN" sz="1600" i="1" dirty="0"/>
              <a:t>  </a:t>
            </a:r>
            <a:r>
              <a:rPr lang="en-US" altLang="zh-CN" sz="1600" b="1" dirty="0" err="1"/>
              <a:t>varchar</a:t>
            </a:r>
            <a:r>
              <a:rPr lang="en-US" altLang="zh-CN" sz="1600" dirty="0"/>
              <a:t>(20),</a:t>
            </a:r>
            <a:br>
              <a:rPr lang="en-US" altLang="zh-CN" sz="1600" dirty="0"/>
            </a:br>
            <a:r>
              <a:rPr lang="en-US" altLang="zh-CN" sz="1600" dirty="0"/>
              <a:t>                             </a:t>
            </a:r>
            <a:r>
              <a:rPr lang="en-US" altLang="zh-CN" sz="1600" i="1" dirty="0"/>
              <a:t>salary</a:t>
            </a:r>
            <a:r>
              <a:rPr lang="en-US" altLang="zh-CN" sz="1600" dirty="0"/>
              <a:t>           </a:t>
            </a:r>
            <a:r>
              <a:rPr lang="en-US" altLang="zh-CN" sz="1600" b="1" dirty="0"/>
              <a:t>numeric</a:t>
            </a:r>
            <a:r>
              <a:rPr lang="en-US" altLang="zh-CN" sz="1600" dirty="0"/>
              <a:t>(8,2))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1600" dirty="0"/>
              <a:t>DDL compiler generates a set of table templates stored in a </a:t>
            </a:r>
            <a:r>
              <a:rPr lang="en-US" altLang="zh-CN" b="1" dirty="0">
                <a:solidFill>
                  <a:srgbClr val="000099"/>
                </a:solidFill>
              </a:rPr>
              <a:t>data dictionary</a:t>
            </a:r>
            <a:r>
              <a:rPr lang="zh-CN" altLang="en-US" b="1" dirty="0">
                <a:solidFill>
                  <a:srgbClr val="000099"/>
                </a:solidFill>
              </a:rPr>
              <a:t>（数据字典）</a:t>
            </a:r>
            <a:endParaRPr lang="en-US" altLang="zh-CN" b="1" dirty="0">
              <a:solidFill>
                <a:srgbClr val="000099"/>
              </a:solidFill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sz="1600" dirty="0"/>
              <a:t>Data dictionary contains </a:t>
            </a:r>
            <a:r>
              <a:rPr lang="en-US" altLang="zh-CN" b="1" dirty="0">
                <a:solidFill>
                  <a:srgbClr val="000099"/>
                </a:solidFill>
              </a:rPr>
              <a:t>metadata</a:t>
            </a:r>
            <a:r>
              <a:rPr lang="en-US" altLang="zh-CN" sz="1600" dirty="0">
                <a:solidFill>
                  <a:srgbClr val="000099"/>
                </a:solidFill>
              </a:rPr>
              <a:t> (</a:t>
            </a:r>
            <a:r>
              <a:rPr lang="zh-CN" altLang="en-US" b="1" dirty="0">
                <a:solidFill>
                  <a:srgbClr val="000099"/>
                </a:solidFill>
              </a:rPr>
              <a:t>元数据， </a:t>
            </a:r>
            <a:r>
              <a:rPr lang="en-US" altLang="zh-CN" b="1" dirty="0">
                <a:solidFill>
                  <a:srgbClr val="000099"/>
                </a:solidFill>
              </a:rPr>
              <a:t>i.e., data about data)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Database schema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Integrity constraints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（完整性约束）</a:t>
            </a:r>
            <a:endParaRPr lang="en-US" altLang="zh-CN" b="1" dirty="0">
              <a:solidFill>
                <a:srgbClr val="000099"/>
              </a:solidFill>
              <a:cs typeface="+mn-cs"/>
            </a:endParaRPr>
          </a:p>
          <a:p>
            <a:pPr lvl="2">
              <a:buFont typeface="Webdings" charset="2"/>
              <a:buChar char="4"/>
              <a:defRPr/>
            </a:pPr>
            <a:r>
              <a:rPr lang="en-US" altLang="zh-CN" sz="1600" dirty="0"/>
              <a:t>Primary key (ID uniquely identifies instructors)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（主健</a:t>
            </a:r>
            <a:r>
              <a:rPr lang="zh-CN" altLang="en-US" sz="1600" b="1" dirty="0">
                <a:solidFill>
                  <a:srgbClr val="000099"/>
                </a:solidFill>
                <a:cs typeface="+mn-cs"/>
              </a:rPr>
              <a:t>）</a:t>
            </a:r>
            <a:endParaRPr lang="en-US" altLang="zh-CN" b="1" dirty="0">
              <a:solidFill>
                <a:srgbClr val="000099"/>
              </a:solidFill>
              <a:cs typeface="+mn-cs"/>
            </a:endParaRPr>
          </a:p>
          <a:p>
            <a:pPr lvl="2">
              <a:buFont typeface="Webdings" charset="2"/>
              <a:buChar char="4"/>
              <a:defRPr/>
            </a:pPr>
            <a:r>
              <a:rPr lang="en-US" altLang="zh-CN" sz="1600" dirty="0"/>
              <a:t>Referential integrity (</a:t>
            </a:r>
            <a:r>
              <a:rPr lang="en-US" altLang="zh-CN" sz="1600" b="1" dirty="0"/>
              <a:t>references</a:t>
            </a:r>
            <a:r>
              <a:rPr lang="en-US" altLang="zh-CN" sz="1600" dirty="0"/>
              <a:t> constraint in SQL)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（参照完整性）</a:t>
            </a:r>
            <a:endParaRPr lang="en-US" altLang="zh-CN" b="1" dirty="0">
              <a:solidFill>
                <a:srgbClr val="000099"/>
              </a:solidFill>
              <a:cs typeface="+mn-cs"/>
            </a:endParaRPr>
          </a:p>
          <a:p>
            <a:pPr lvl="3">
              <a:defRPr/>
            </a:pPr>
            <a:r>
              <a:rPr lang="en-US" altLang="zh-CN" sz="1600" dirty="0"/>
              <a:t>e.g. </a:t>
            </a:r>
            <a:r>
              <a:rPr lang="en-US" altLang="zh-CN" sz="1600" dirty="0" err="1"/>
              <a:t>dept_name</a:t>
            </a:r>
            <a:r>
              <a:rPr lang="en-US" altLang="zh-CN" sz="1600" dirty="0"/>
              <a:t> value in any instructor tuple must appear in department relation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1600" dirty="0"/>
              <a:t>Authorization</a:t>
            </a:r>
            <a:r>
              <a:rPr lang="zh-CN" altLang="en-US" sz="1600" dirty="0">
                <a:solidFill>
                  <a:srgbClr val="000099"/>
                </a:solidFill>
              </a:rPr>
              <a:t>（</a:t>
            </a:r>
            <a:r>
              <a:rPr lang="zh-CN" altLang="en-US" b="1" dirty="0">
                <a:solidFill>
                  <a:srgbClr val="000099"/>
                </a:solidFill>
                <a:cs typeface="+mn-cs"/>
              </a:rPr>
              <a:t>权限）</a:t>
            </a:r>
            <a:endParaRPr lang="en-US" altLang="zh-CN" b="1" dirty="0">
              <a:solidFill>
                <a:srgbClr val="000099"/>
              </a:solidFill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F4D2B0-82AD-8898-E9B7-18A0E2062D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92350" y="4064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 Manipulation Language (DML)</a:t>
            </a:r>
            <a:br>
              <a:rPr lang="en-US" altLang="zh-CN">
                <a:effectLst/>
              </a:rPr>
            </a:br>
            <a:r>
              <a:rPr lang="zh-CN" altLang="en-US">
                <a:effectLst/>
              </a:rPr>
              <a:t>（数据操作语言）</a:t>
            </a:r>
            <a:endParaRPr lang="en-US" altLang="zh-CN">
              <a:effectLst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9728879-1797-BFCB-D3B3-28EE8B2F05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093788"/>
            <a:ext cx="8623300" cy="4903787"/>
          </a:xfrm>
        </p:spPr>
        <p:txBody>
          <a:bodyPr/>
          <a:lstStyle/>
          <a:p>
            <a:r>
              <a:rPr lang="en-US" altLang="zh-CN"/>
              <a:t>Language for accessing and manipulating the data organized by the appropriate data model</a:t>
            </a:r>
          </a:p>
          <a:p>
            <a:pPr lvl="1"/>
            <a:r>
              <a:rPr lang="en-US" altLang="zh-CN"/>
              <a:t>DML also known as </a:t>
            </a:r>
            <a:r>
              <a:rPr lang="en-US" altLang="zh-CN">
                <a:solidFill>
                  <a:srgbClr val="FF0000"/>
                </a:solidFill>
              </a:rPr>
              <a:t>query </a:t>
            </a:r>
            <a:r>
              <a:rPr lang="en-US" altLang="zh-CN"/>
              <a:t>language</a:t>
            </a:r>
          </a:p>
          <a:p>
            <a:r>
              <a:rPr lang="en-US" altLang="zh-CN"/>
              <a:t>Two classes of languages 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Procedural</a:t>
            </a:r>
            <a:r>
              <a:rPr lang="zh-CN" altLang="en-US" b="1">
                <a:solidFill>
                  <a:srgbClr val="000099"/>
                </a:solidFill>
              </a:rPr>
              <a:t>（过程式）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/>
              <a:t>– user specifies what data is required and how to get those data 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Declarative (nonprocedural</a:t>
            </a:r>
            <a:r>
              <a:rPr lang="zh-CN" altLang="en-US" b="1">
                <a:solidFill>
                  <a:srgbClr val="000099"/>
                </a:solidFill>
              </a:rPr>
              <a:t>， 陈述式，非过程式</a:t>
            </a:r>
            <a:r>
              <a:rPr lang="en-US" altLang="zh-CN" b="1">
                <a:solidFill>
                  <a:srgbClr val="000099"/>
                </a:solidFill>
              </a:rPr>
              <a:t>)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/>
              <a:t>– user specifies what data is required without specifying how to get those data</a:t>
            </a:r>
          </a:p>
          <a:p>
            <a:r>
              <a:rPr lang="en-US" altLang="zh-CN">
                <a:solidFill>
                  <a:srgbClr val="FF0000"/>
                </a:solidFill>
              </a:rPr>
              <a:t>SQL</a:t>
            </a:r>
            <a:r>
              <a:rPr lang="en-US" altLang="zh-CN"/>
              <a:t> is the most widely used query language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2AC65D8-9949-EAE2-8DEF-7970DD3F94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SQL Query Language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0A3931C-F18A-9F68-3CD3-5D3D38408E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52513"/>
            <a:ext cx="8404225" cy="51943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SQL</a:t>
            </a:r>
            <a:r>
              <a:rPr lang="en-US" altLang="zh-CN" dirty="0"/>
              <a:t>: widely used non-procedural language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Example 1: Find the name of the instructor with ID 22222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select	</a:t>
            </a:r>
            <a:r>
              <a:rPr lang="en-US" altLang="zh-CN" i="1" dirty="0"/>
              <a:t>name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from	</a:t>
            </a:r>
            <a:r>
              <a:rPr lang="en-US" altLang="zh-CN" i="1" dirty="0"/>
              <a:t>instructor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where</a:t>
            </a:r>
            <a:r>
              <a:rPr lang="en-US" altLang="zh-CN" dirty="0"/>
              <a:t>	</a:t>
            </a:r>
            <a:r>
              <a:rPr lang="en-US" altLang="zh-CN" i="1" dirty="0"/>
              <a:t>instructor.ID </a:t>
            </a:r>
            <a:r>
              <a:rPr lang="en-US" altLang="zh-CN" dirty="0"/>
              <a:t>= ‘22222’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Example 2: Find the ID and building of instructors in the Physics dept.</a:t>
            </a:r>
            <a:endParaRPr lang="en-US" altLang="zh-CN" b="1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b="1" dirty="0"/>
              <a:t>    select </a:t>
            </a:r>
            <a:r>
              <a:rPr lang="en-US" altLang="zh-CN" i="1" dirty="0"/>
              <a:t>instructor</a:t>
            </a:r>
            <a:r>
              <a:rPr lang="en-US" altLang="zh-CN" dirty="0"/>
              <a:t>.</a:t>
            </a:r>
            <a:r>
              <a:rPr lang="en-US" altLang="zh-CN" i="1" dirty="0"/>
              <a:t>ID</a:t>
            </a:r>
            <a:r>
              <a:rPr lang="en-US" altLang="zh-CN" dirty="0"/>
              <a:t>, </a:t>
            </a:r>
            <a:r>
              <a:rPr lang="en-US" altLang="zh-CN" i="1" dirty="0" err="1"/>
              <a:t>department</a:t>
            </a:r>
            <a:r>
              <a:rPr lang="en-US" altLang="zh-CN" dirty="0" err="1"/>
              <a:t>.</a:t>
            </a:r>
            <a:r>
              <a:rPr lang="en-US" altLang="zh-CN" i="1" dirty="0" err="1"/>
              <a:t>building</a:t>
            </a:r>
            <a:br>
              <a:rPr lang="en-US" altLang="zh-CN" i="1" dirty="0"/>
            </a:br>
            <a:r>
              <a:rPr lang="en-US" altLang="zh-CN" b="1" dirty="0"/>
              <a:t>from </a:t>
            </a:r>
            <a:r>
              <a:rPr lang="en-US" altLang="zh-CN" i="1" dirty="0"/>
              <a:t>instructor</a:t>
            </a:r>
            <a:r>
              <a:rPr lang="en-US" altLang="zh-CN" dirty="0"/>
              <a:t>, </a:t>
            </a:r>
            <a:r>
              <a:rPr lang="en-US" altLang="zh-CN" i="1" dirty="0"/>
              <a:t>department</a:t>
            </a:r>
            <a:br>
              <a:rPr lang="en-US" altLang="zh-CN" i="1" dirty="0"/>
            </a:br>
            <a:r>
              <a:rPr lang="en-US" altLang="zh-CN" b="1" dirty="0"/>
              <a:t>where </a:t>
            </a:r>
            <a:r>
              <a:rPr lang="en-US" altLang="zh-CN" i="1" dirty="0" err="1"/>
              <a:t>instructor.dept_name</a:t>
            </a:r>
            <a:r>
              <a:rPr lang="en-US" altLang="zh-CN" i="1" dirty="0"/>
              <a:t> = </a:t>
            </a:r>
            <a:r>
              <a:rPr lang="en-US" altLang="zh-CN" i="1" dirty="0" err="1"/>
              <a:t>department.dept_name</a:t>
            </a:r>
            <a:r>
              <a:rPr lang="en-US" altLang="zh-CN" i="1" dirty="0"/>
              <a:t> </a:t>
            </a:r>
            <a:r>
              <a:rPr lang="en-US" altLang="zh-CN" b="1" dirty="0"/>
              <a:t>and </a:t>
            </a:r>
            <a:br>
              <a:rPr lang="en-US" altLang="zh-CN" b="1" dirty="0"/>
            </a:br>
            <a:r>
              <a:rPr lang="en-US" altLang="zh-CN" b="1" dirty="0"/>
              <a:t>           </a:t>
            </a:r>
            <a:r>
              <a:rPr lang="en-US" altLang="zh-CN" i="1" dirty="0" err="1"/>
              <a:t>department.dept_name</a:t>
            </a:r>
            <a:r>
              <a:rPr lang="en-US" altLang="zh-CN" i="1" dirty="0"/>
              <a:t> </a:t>
            </a:r>
            <a:r>
              <a:rPr lang="en-US" altLang="zh-CN" dirty="0"/>
              <a:t>= ‘Physics’</a:t>
            </a:r>
            <a:br>
              <a:rPr lang="en-US" altLang="zh-CN" dirty="0"/>
            </a:br>
            <a:r>
              <a:rPr lang="en-US" altLang="zh-CN" dirty="0"/>
              <a:t>           </a:t>
            </a:r>
            <a:endParaRPr lang="en-US" altLang="zh-CN" i="1" dirty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C58CABA-3973-014F-A8FC-1DA37D98F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effectLst/>
              </a:rPr>
              <a:t>Database Access from Application Program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04D7600-A802-C95A-A632-31BC02558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3" y="1052513"/>
            <a:ext cx="7585075" cy="4903787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pPr>
              <a:defRPr/>
            </a:pPr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Python.</a:t>
            </a:r>
          </a:p>
          <a:p>
            <a:pPr>
              <a:defRPr/>
            </a:pPr>
            <a:r>
              <a:rPr lang="en-US" altLang="zh-CN" dirty="0"/>
              <a:t>Application programs generally access databases through one of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dirty="0"/>
              <a:t>Language extensions to allow </a:t>
            </a:r>
            <a:r>
              <a:rPr lang="en-US" altLang="zh-CN" b="1" dirty="0">
                <a:solidFill>
                  <a:srgbClr val="000099"/>
                </a:solidFill>
              </a:rPr>
              <a:t>embedded SQL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API</a:t>
            </a:r>
            <a:r>
              <a:rPr lang="zh-CN" altLang="en-US" b="1" dirty="0">
                <a:solidFill>
                  <a:srgbClr val="000099"/>
                </a:solidFill>
              </a:rPr>
              <a:t>（</a:t>
            </a:r>
            <a:r>
              <a:rPr lang="en-US" altLang="zh-CN" b="1" dirty="0">
                <a:solidFill>
                  <a:srgbClr val="000099"/>
                </a:solidFill>
              </a:rPr>
              <a:t>Application program interface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/>
              <a:t>(e.g., </a:t>
            </a:r>
            <a:r>
              <a:rPr lang="en-US" altLang="zh-CN" dirty="0">
                <a:solidFill>
                  <a:srgbClr val="FF0000"/>
                </a:solidFill>
              </a:rPr>
              <a:t>ODBC/JDBC</a:t>
            </a:r>
            <a:r>
              <a:rPr lang="en-US" altLang="zh-CN" dirty="0"/>
              <a:t>) which allow SQL queries to be sent to a database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F266991-37DA-C3B1-2BE6-8F06C8D995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Database Design(</a:t>
            </a:r>
            <a:r>
              <a:rPr lang="zh-CN" altLang="en-US">
                <a:effectLst/>
              </a:rPr>
              <a:t>数据库设计</a:t>
            </a:r>
            <a:r>
              <a:rPr lang="en-US" altLang="zh-CN">
                <a:effectLst/>
              </a:rPr>
              <a:t>)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67088F7-BE17-296B-DACE-39755C37CF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3313" y="1077913"/>
            <a:ext cx="10542587" cy="572611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Entity Relationship Model </a:t>
            </a:r>
            <a:r>
              <a:rPr lang="zh-CN" altLang="en-US" b="1" i="1" dirty="0">
                <a:solidFill>
                  <a:srgbClr val="0066CC"/>
                </a:solidFill>
              </a:rPr>
              <a:t>（</a:t>
            </a:r>
            <a:r>
              <a:rPr lang="zh-CN" altLang="en-US" sz="1600" b="1" dirty="0">
                <a:solidFill>
                  <a:srgbClr val="000099"/>
                </a:solidFill>
              </a:rPr>
              <a:t>实体</a:t>
            </a:r>
            <a:r>
              <a:rPr lang="en-US" altLang="zh-CN" sz="1600" b="1" dirty="0">
                <a:solidFill>
                  <a:srgbClr val="000099"/>
                </a:solidFill>
              </a:rPr>
              <a:t>-</a:t>
            </a:r>
            <a:r>
              <a:rPr lang="zh-CN" altLang="en-US" sz="1600" b="1" dirty="0">
                <a:solidFill>
                  <a:srgbClr val="000099"/>
                </a:solidFill>
              </a:rPr>
              <a:t>联系模型</a:t>
            </a:r>
            <a:r>
              <a:rPr lang="zh-CN" altLang="en-US" b="1" i="1" dirty="0">
                <a:solidFill>
                  <a:srgbClr val="0066CC"/>
                </a:solidFill>
              </a:rPr>
              <a:t>）  </a:t>
            </a:r>
            <a:r>
              <a:rPr lang="en-US" altLang="zh-CN" b="1" i="1" dirty="0">
                <a:solidFill>
                  <a:srgbClr val="0066CC"/>
                </a:solidFill>
              </a:rPr>
              <a:t> 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Models an enterprise as a collection of data </a:t>
            </a:r>
            <a:r>
              <a:rPr lang="en-US" altLang="zh-CN" i="1" dirty="0"/>
              <a:t>entities </a:t>
            </a:r>
            <a:r>
              <a:rPr lang="en-US" altLang="zh-CN" dirty="0"/>
              <a:t>and </a:t>
            </a:r>
            <a:r>
              <a:rPr lang="en-US" altLang="zh-CN" i="1" dirty="0"/>
              <a:t>relationships</a:t>
            </a:r>
          </a:p>
          <a:p>
            <a:pPr lvl="1">
              <a:defRPr/>
            </a:pPr>
            <a:r>
              <a:rPr lang="en-US" altLang="zh-CN" dirty="0"/>
              <a:t>Represented diagrammatically by an </a:t>
            </a:r>
            <a:r>
              <a:rPr lang="en-US" altLang="zh-CN" i="1" dirty="0"/>
              <a:t>entity-relationship diagram.</a:t>
            </a:r>
          </a:p>
          <a:p>
            <a:pPr lvl="1">
              <a:defRPr/>
            </a:pPr>
            <a:endParaRPr lang="en-US" altLang="zh-CN" i="1" dirty="0"/>
          </a:p>
          <a:p>
            <a:pPr lvl="1">
              <a:defRPr/>
            </a:pPr>
            <a:endParaRPr lang="en-US" altLang="zh-CN" i="1" dirty="0"/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zh-CN" i="1" dirty="0"/>
          </a:p>
          <a:p>
            <a:pPr>
              <a:defRPr/>
            </a:pPr>
            <a:r>
              <a:rPr lang="en-US" altLang="zh-CN" dirty="0"/>
              <a:t>Normalization Theory</a:t>
            </a:r>
            <a:r>
              <a:rPr lang="zh-CN" altLang="en-US" b="1" i="1" dirty="0">
                <a:solidFill>
                  <a:srgbClr val="0066CC"/>
                </a:solidFill>
              </a:rPr>
              <a:t>（</a:t>
            </a:r>
            <a:r>
              <a:rPr lang="zh-CN" altLang="en-US" sz="1600" b="1" dirty="0">
                <a:solidFill>
                  <a:srgbClr val="000099"/>
                </a:solidFill>
              </a:rPr>
              <a:t>规范化理论</a:t>
            </a:r>
            <a:r>
              <a:rPr lang="zh-CN" altLang="en-US" b="1" i="1" dirty="0">
                <a:solidFill>
                  <a:srgbClr val="0066CC"/>
                </a:solidFill>
              </a:rPr>
              <a:t>）</a:t>
            </a:r>
            <a:r>
              <a:rPr lang="en-US" altLang="zh-CN" b="1" i="1" dirty="0">
                <a:solidFill>
                  <a:srgbClr val="0066CC"/>
                </a:solidFill>
              </a:rPr>
              <a:t> 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Formalize what designs are bad, and test for them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Covered  in Part Two – Chapter 6 ,7</a:t>
            </a:r>
          </a:p>
          <a:p>
            <a:pPr lvl="1">
              <a:defRPr/>
            </a:pPr>
            <a:endParaRPr lang="en-US" altLang="zh-CN" dirty="0"/>
          </a:p>
        </p:txBody>
      </p:sp>
      <p:pic>
        <p:nvPicPr>
          <p:cNvPr id="70660" name="Picture 9">
            <a:extLst>
              <a:ext uri="{FF2B5EF4-FFF2-40B4-BE49-F238E27FC236}">
                <a16:creationId xmlns:a16="http://schemas.microsoft.com/office/drawing/2014/main" id="{7CCE1248-C974-75B3-1CAE-FC820CD8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217738"/>
            <a:ext cx="5767388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1">
            <a:extLst>
              <a:ext uri="{FF2B5EF4-FFF2-40B4-BE49-F238E27FC236}">
                <a16:creationId xmlns:a16="http://schemas.microsoft.com/office/drawing/2014/main" id="{101670D2-B112-AF59-1258-9F1B8DD0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4003675"/>
            <a:ext cx="461645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矩形 1">
            <a:extLst>
              <a:ext uri="{FF2B5EF4-FFF2-40B4-BE49-F238E27FC236}">
                <a16:creationId xmlns:a16="http://schemas.microsoft.com/office/drawing/2014/main" id="{5094B7C5-5189-B690-6F2E-CEFB78F51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88" y="4749800"/>
            <a:ext cx="3630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Is there any problem with this design?</a:t>
            </a: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4E25947-5973-8D0B-CC04-731470F82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Database Engine(</a:t>
            </a:r>
            <a:r>
              <a:rPr lang="zh-CN" altLang="en-US">
                <a:effectLst/>
              </a:rPr>
              <a:t>数据库引擎</a:t>
            </a:r>
            <a:r>
              <a:rPr lang="en-US" altLang="en-US">
                <a:effectLst/>
              </a:rPr>
              <a:t>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531B9D4-050B-140E-34DD-6670277E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3313" y="1077913"/>
            <a:ext cx="4518025" cy="4903787"/>
          </a:xfrm>
        </p:spPr>
        <p:txBody>
          <a:bodyPr/>
          <a:lstStyle/>
          <a:p>
            <a:r>
              <a:rPr lang="en-US" altLang="en-US"/>
              <a:t>A database system</a:t>
            </a:r>
            <a:r>
              <a:rPr lang="en-US" altLang="en-US" sz="1600" b="1">
                <a:solidFill>
                  <a:srgbClr val="000099"/>
                </a:solidFill>
              </a:rPr>
              <a:t>(database engine) </a:t>
            </a:r>
            <a:r>
              <a:rPr lang="en-US" altLang="en-US"/>
              <a:t>is partitioned into modules that deal with each of the responsibilities of the overall system.  </a:t>
            </a:r>
          </a:p>
          <a:p>
            <a:r>
              <a:rPr lang="en-US" altLang="en-US"/>
              <a:t>The functional components of a database system can be divided into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000099"/>
                </a:solidFill>
              </a:rPr>
              <a:t>storage manager</a:t>
            </a:r>
            <a:endParaRPr lang="en-US" altLang="en-US"/>
          </a:p>
          <a:p>
            <a:pPr lvl="1"/>
            <a:r>
              <a:rPr lang="en-US" altLang="en-US"/>
              <a:t>The  </a:t>
            </a:r>
            <a:r>
              <a:rPr lang="en-US" altLang="en-US" b="1">
                <a:solidFill>
                  <a:srgbClr val="000099"/>
                </a:solidFill>
              </a:rPr>
              <a:t>query processor 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000099"/>
                </a:solidFill>
              </a:rPr>
              <a:t>transaction management </a:t>
            </a:r>
            <a:r>
              <a:rPr lang="en-US" altLang="en-US"/>
              <a:t>component.</a:t>
            </a:r>
          </a:p>
          <a:p>
            <a:endParaRPr lang="en-US" altLang="en-US" sz="1700"/>
          </a:p>
        </p:txBody>
      </p:sp>
      <p:pic>
        <p:nvPicPr>
          <p:cNvPr id="72708" name="Picture 14">
            <a:extLst>
              <a:ext uri="{FF2B5EF4-FFF2-40B4-BE49-F238E27FC236}">
                <a16:creationId xmlns:a16="http://schemas.microsoft.com/office/drawing/2014/main" id="{09E9DA48-544C-64B6-0B66-A8BE23700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1033463"/>
            <a:ext cx="4049713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93BF752-30B5-7514-544A-2E2ABABEC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System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ED8A367-95B1-BD32-2402-F3AFAE2C1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1713" y="1100138"/>
            <a:ext cx="7526337" cy="3176587"/>
          </a:xfrm>
        </p:spPr>
        <p:txBody>
          <a:bodyPr/>
          <a:lstStyle/>
          <a:p>
            <a:pPr marL="457200" lvl="1" indent="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宋体" charset="-122"/>
            </a:endParaRPr>
          </a:p>
          <a:p>
            <a:pPr marL="381000" indent="-381000">
              <a:buFont typeface="Monotype Sorts" charset="2"/>
              <a:buChar char="n"/>
              <a:defRPr/>
            </a:pPr>
            <a:r>
              <a:rPr lang="en-US" altLang="zh-CN" sz="2000" b="1" dirty="0">
                <a:ea typeface="宋体" charset="-122"/>
              </a:rPr>
              <a:t>Course URL:</a:t>
            </a:r>
            <a:endParaRPr lang="en-US" altLang="zh-CN" dirty="0">
              <a:ea typeface="宋体" charset="-122"/>
            </a:endParaRP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FF0000"/>
                </a:solidFill>
              </a:rPr>
              <a:t>https://courses.zju.edu.cn/course/80897/content#/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数据库系统 </a:t>
            </a:r>
            <a:r>
              <a:rPr lang="en-US" altLang="zh-CN" dirty="0"/>
              <a:t>- </a:t>
            </a:r>
            <a:r>
              <a:rPr lang="zh-CN" altLang="en-US" dirty="0"/>
              <a:t>学在浙大 </a:t>
            </a:r>
            <a:r>
              <a:rPr lang="en-US" altLang="zh-CN" dirty="0"/>
              <a:t>(zju.edu.cn) </a:t>
            </a:r>
            <a:endParaRPr lang="en-US" altLang="zh-CN" u="sng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 err="1">
                <a:ea typeface="宋体" charset="-122"/>
              </a:rPr>
              <a:t>dingtalk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2025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春夏 数据库系统 孙建伶班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altLang="zh-CN" dirty="0">
                <a:ea typeface="宋体" charset="-122"/>
              </a:rPr>
              <a:t>WeChat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2025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春夏 数据库系统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753CADB-2AAF-2460-0C4F-ABFF9228C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Storage Manager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0BA1B7C-CDC1-7CC2-F9B7-95DD6B335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2350" y="1046163"/>
            <a:ext cx="7639050" cy="49037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 program module that provides the interface between the low-level data stored in the database and the application programs and queries submitted to the system.</a:t>
            </a:r>
          </a:p>
          <a:p>
            <a:pPr>
              <a:defRPr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storage manager </a:t>
            </a:r>
            <a:r>
              <a:rPr lang="en-US" altLang="en-US" dirty="0"/>
              <a:t>is responsible to the following tasks: </a:t>
            </a:r>
          </a:p>
          <a:p>
            <a:pPr lvl="1">
              <a:defRPr/>
            </a:pPr>
            <a:r>
              <a:rPr lang="en-US" altLang="en-US" dirty="0"/>
              <a:t>Interaction with the OS file manager </a:t>
            </a:r>
          </a:p>
          <a:p>
            <a:pPr lvl="1">
              <a:defRPr/>
            </a:pPr>
            <a:r>
              <a:rPr lang="en-US" altLang="en-US" dirty="0"/>
              <a:t>Efficient storing, retrieving and updating of data</a:t>
            </a:r>
          </a:p>
          <a:p>
            <a:pPr>
              <a:defRPr/>
            </a:pPr>
            <a:r>
              <a:rPr lang="en-US" altLang="en-US" dirty="0"/>
              <a:t>The storage manager components include: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File manager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Buffer manager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Authorization and integrity manager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Transaction manager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Covered in Part five - Chapters 12 ,13,14 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lvl="1" indent="0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lang="en-US" altLang="en-US" b="1" dirty="0">
              <a:solidFill>
                <a:srgbClr val="FF0000"/>
              </a:solidFill>
              <a:cs typeface="+mn-cs"/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E2920D9-7424-7470-4776-97FB16E1F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Storage Manager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00858F6-57C0-833C-9498-7EF90DE8E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2350" y="1082675"/>
            <a:ext cx="7683500" cy="3270250"/>
          </a:xfrm>
        </p:spPr>
        <p:txBody>
          <a:bodyPr/>
          <a:lstStyle/>
          <a:p>
            <a:r>
              <a:rPr lang="en-US" altLang="en-US"/>
              <a:t>The storage manager implements several data structures as part of the physical system implementation: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Data files </a:t>
            </a:r>
            <a:r>
              <a:rPr lang="en-US" altLang="en-US"/>
              <a:t>-- store the database itself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Data dictionary </a:t>
            </a:r>
            <a:r>
              <a:rPr lang="en-US" altLang="en-US"/>
              <a:t>--  stores metadata about the structure of the database, in particular the schema of the database.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Indices</a:t>
            </a:r>
            <a:r>
              <a:rPr lang="en-US" altLang="en-US"/>
              <a:t> --  can provide fast access to data items.  A database index provides pointers to those data items that hold a particular value. 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Statistical data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 sz="1700"/>
          </a:p>
          <a:p>
            <a:pPr lvl="1"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7DFC129-19CE-C88C-B321-6843C6FDC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Query Processor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7BDF59F-6153-4709-A5FD-9FB87E36A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2350" y="1143000"/>
            <a:ext cx="7602538" cy="49037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query processor components include: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DDL  interpreter </a:t>
            </a:r>
            <a:r>
              <a:rPr lang="en-US" altLang="en-US" dirty="0"/>
              <a:t>--  interprets DDL statements and records the definitions in the data dictionary.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DML compiler </a:t>
            </a:r>
            <a:r>
              <a:rPr lang="en-US" altLang="en-US" dirty="0"/>
              <a:t>-- translates DML statements in a query language into an </a:t>
            </a:r>
            <a:r>
              <a:rPr lang="en-US" altLang="en-US" dirty="0">
                <a:solidFill>
                  <a:srgbClr val="FF0000"/>
                </a:solidFill>
              </a:rPr>
              <a:t>evaluation plan </a:t>
            </a:r>
            <a:r>
              <a:rPr lang="en-US" altLang="en-US" dirty="0"/>
              <a:t>consisting of low-level instructions that the query evaluation engine understands.</a:t>
            </a:r>
          </a:p>
          <a:p>
            <a:pPr lvl="2">
              <a:defRPr/>
            </a:pPr>
            <a:r>
              <a:rPr lang="en-US" altLang="en-US" dirty="0"/>
              <a:t>The DML compiler performs </a:t>
            </a:r>
            <a:r>
              <a:rPr lang="en-US" altLang="en-US" dirty="0">
                <a:solidFill>
                  <a:srgbClr val="FF0000"/>
                </a:solidFill>
              </a:rPr>
              <a:t>query optimization</a:t>
            </a:r>
            <a:r>
              <a:rPr lang="en-US" altLang="en-US" dirty="0"/>
              <a:t>; that is, it picks the lowest cost evaluation plan from among the various alternatives.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0099"/>
                </a:solidFill>
              </a:rPr>
              <a:t>Query evaluation engine </a:t>
            </a:r>
            <a:r>
              <a:rPr lang="en-US" altLang="en-US" dirty="0"/>
              <a:t>-- executes low-level instructions generated by the DML compiler.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Covered in Part six - Chapters 15,16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en-US" dirty="0"/>
          </a:p>
          <a:p>
            <a:pPr marL="0" lvl="1" indent="0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C727154-7FAF-78C4-C55B-3B3008A01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>
                <a:effectLst/>
              </a:rPr>
              <a:t>Query Processing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35F9F39-E941-3C29-0E59-26B67E7DA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2350" y="1093788"/>
            <a:ext cx="7327900" cy="11001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3.	Evaluation</a:t>
            </a:r>
          </a:p>
        </p:txBody>
      </p:sp>
      <p:pic>
        <p:nvPicPr>
          <p:cNvPr id="80900" name="Picture 8">
            <a:extLst>
              <a:ext uri="{FF2B5EF4-FFF2-40B4-BE49-F238E27FC236}">
                <a16:creationId xmlns:a16="http://schemas.microsoft.com/office/drawing/2014/main" id="{7A967AFC-755F-BB08-4914-83459E539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368550"/>
            <a:ext cx="5718175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520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AE413BD-76EC-202C-4C3D-5BCD692C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Transaction Management	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C50A68B-D7C9-14DC-1974-F4143E852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2350" y="1130300"/>
            <a:ext cx="7567613" cy="36607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dirty="0"/>
              <a:t>is a collection of operations that performs a single logical function in a database application.</a:t>
            </a:r>
          </a:p>
          <a:p>
            <a:pPr>
              <a:defRPr/>
            </a:pP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Recover Manager </a:t>
            </a:r>
            <a:r>
              <a:rPr lang="en-US" altLang="en-US" dirty="0"/>
              <a:t>ensures that the database remains in a consistent (correct) state despite </a:t>
            </a:r>
            <a:r>
              <a:rPr lang="en-US" altLang="en-US" dirty="0">
                <a:solidFill>
                  <a:srgbClr val="FF0000"/>
                </a:solidFill>
              </a:rPr>
              <a:t>system failures </a:t>
            </a:r>
            <a:r>
              <a:rPr lang="en-US" altLang="en-US" dirty="0"/>
              <a:t>(e.g., power failures and operating system crashes) and </a:t>
            </a:r>
            <a:r>
              <a:rPr lang="en-US" altLang="en-US" dirty="0">
                <a:solidFill>
                  <a:srgbClr val="FF0000"/>
                </a:solidFill>
              </a:rPr>
              <a:t>transaction failures</a:t>
            </a:r>
            <a:r>
              <a:rPr lang="en-US" altLang="en-US" dirty="0"/>
              <a:t>.</a:t>
            </a:r>
          </a:p>
          <a:p>
            <a:pPr>
              <a:defRPr/>
            </a:pP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dirty="0"/>
              <a:t>controls the interaction among the concurrent transactions, to ensure the </a:t>
            </a:r>
            <a:r>
              <a:rPr lang="en-US" altLang="en-US" dirty="0">
                <a:solidFill>
                  <a:srgbClr val="FF0000"/>
                </a:solidFill>
              </a:rPr>
              <a:t>consistency</a:t>
            </a:r>
            <a:r>
              <a:rPr lang="en-US" altLang="en-US" dirty="0"/>
              <a:t> of the database.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Covered in Part Seven - Chapters 17,18,19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b="1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8AAB7733-DBEB-054A-B63F-7A82065E5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77788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Users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4A1025AF-EC63-7D0B-6914-185A25FD8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1901825"/>
            <a:ext cx="2416175" cy="44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Database application</a:t>
            </a:r>
            <a:endParaRPr kumimoji="0" lang="zh-CN" altLang="en-US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B45068C8-23A0-B67E-0583-F1B41DB7E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98763"/>
            <a:ext cx="2389188" cy="423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84ECC26E-B237-1A82-1C62-8AA5ABB8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3813175"/>
            <a:ext cx="1330325" cy="47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  <a:endParaRPr kumimoji="0" lang="en-US" altLang="zh-CN" sz="200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493BD5F6-6207-F35E-F32A-E108C8D7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4879975"/>
            <a:ext cx="884237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endParaRPr kumimoji="0"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9EAAC414-10D7-B234-49D0-ECF47D81E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343150"/>
            <a:ext cx="3175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244251C4-09AA-96AF-FE16-1E22AE68B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4713" y="321786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1" name="Line 9">
            <a:extLst>
              <a:ext uri="{FF2B5EF4-FFF2-40B4-BE49-F238E27FC236}">
                <a16:creationId xmlns:a16="http://schemas.microsoft.com/office/drawing/2014/main" id="{C1A659DF-6F2E-C25C-4A24-41765172F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5663" y="4325938"/>
            <a:ext cx="11112" cy="554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92896C69-31C4-BE16-16C8-F79A916DF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4713" y="530542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02EA52EC-7503-B762-CBB2-579243FE1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762500"/>
            <a:ext cx="1773238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just" eaLnBrk="1" hangingPunct="1">
              <a:defRPr/>
            </a:pPr>
            <a:r>
              <a:rPr lang="en-US" altLang="zh-CN" sz="2000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ea typeface="宋体" charset="-122"/>
              </a:rPr>
              <a:t>Unix/Linux,</a:t>
            </a:r>
          </a:p>
          <a:p>
            <a:pPr algn="just" eaLnBrk="1" hangingPunct="1">
              <a:defRPr/>
            </a:pPr>
            <a:r>
              <a:rPr lang="en-US" altLang="zh-CN" sz="2000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ea typeface="宋体" charset="-122"/>
              </a:rPr>
              <a:t>Windows,</a:t>
            </a:r>
          </a:p>
          <a:p>
            <a:pPr algn="just" eaLnBrk="1" hangingPunct="1">
              <a:defRPr/>
            </a:pPr>
            <a:r>
              <a:rPr lang="en-US" altLang="zh-CN" sz="2000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ea typeface="宋体" charset="-122"/>
              </a:rPr>
              <a:t>Mac OS …</a:t>
            </a:r>
            <a:endParaRPr lang="en-US" altLang="zh-CN" sz="2000" dirty="0">
              <a:solidFill>
                <a:schemeClr val="accent4">
                  <a:lumMod val="65000"/>
                  <a:lumOff val="35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85004" name="Line 12">
            <a:extLst>
              <a:ext uri="{FF2B5EF4-FFF2-40B4-BE49-F238E27FC236}">
                <a16:creationId xmlns:a16="http://schemas.microsoft.com/office/drawing/2014/main" id="{9704A122-820D-250C-0799-E49C665D80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3940175"/>
            <a:ext cx="122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5" name="Text Box 13">
            <a:extLst>
              <a:ext uri="{FF2B5EF4-FFF2-40B4-BE49-F238E27FC236}">
                <a16:creationId xmlns:a16="http://schemas.microsoft.com/office/drawing/2014/main" id="{0C775B4C-4017-B20F-C57D-16BC4AB9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25" y="1120775"/>
            <a:ext cx="22129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Naïve users</a:t>
            </a:r>
          </a:p>
        </p:txBody>
      </p:sp>
      <p:sp>
        <p:nvSpPr>
          <p:cNvPr id="85006" name="Line 14">
            <a:extLst>
              <a:ext uri="{FF2B5EF4-FFF2-40B4-BE49-F238E27FC236}">
                <a16:creationId xmlns:a16="http://schemas.microsoft.com/office/drawing/2014/main" id="{D201415C-B40A-3BAA-B4BD-CF74F216FB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75500" y="2127250"/>
            <a:ext cx="792163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828A2D5F-455D-DF3B-3B23-0F05168E2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9788" y="2487613"/>
            <a:ext cx="749300" cy="600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8D81AC40-9786-C0C6-6166-856BB65B2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390900"/>
            <a:ext cx="2571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Oracle,SQL Server, DB2,</a:t>
            </a:r>
            <a:r>
              <a:rPr kumimoji="0" lang="zh-CN" altLang="en-US" sz="200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达梦</a:t>
            </a:r>
            <a:r>
              <a:rPr kumimoji="0" lang="en-US" altLang="zh-CN" sz="200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GaussDB,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PolarDB, OceanBase,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MySQL,PostgreSQL</a:t>
            </a:r>
            <a:endParaRPr kumimoji="0" lang="en-US" altLang="zh-CN" sz="200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068D101A-E575-A703-9ED0-B24FD04E5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4038600"/>
            <a:ext cx="282575" cy="14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0" name="Line 18">
            <a:extLst>
              <a:ext uri="{FF2B5EF4-FFF2-40B4-BE49-F238E27FC236}">
                <a16:creationId xmlns:a16="http://schemas.microsoft.com/office/drawing/2014/main" id="{7FEA8C72-8382-48F4-CD54-328C7F077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127625"/>
            <a:ext cx="15494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E8F9691F-E982-46C9-E474-CD443015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478088"/>
            <a:ext cx="19939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ODBC, JDBC,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Hibernet 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FF7E8867-DA10-A170-5FF3-E8D74BBF9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2919413"/>
            <a:ext cx="792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5C05348A-341A-4F63-A561-91314EA1E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3736975"/>
            <a:ext cx="1379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DBA</a:t>
            </a:r>
            <a:endParaRPr kumimoji="0" lang="en-US" altLang="zh-CN" sz="20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14" name="Text Box 22">
            <a:extLst>
              <a:ext uri="{FF2B5EF4-FFF2-40B4-BE49-F238E27FC236}">
                <a16:creationId xmlns:a16="http://schemas.microsoft.com/office/drawing/2014/main" id="{B23209DE-0E9F-A56F-DBFA-6535F9AC9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163" y="2127250"/>
            <a:ext cx="17954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Application programmer</a:t>
            </a:r>
            <a:endParaRPr kumimoji="0" lang="en-US" altLang="zh-CN" sz="20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15" name="Line 23">
            <a:extLst>
              <a:ext uri="{FF2B5EF4-FFF2-40B4-BE49-F238E27FC236}">
                <a16:creationId xmlns:a16="http://schemas.microsoft.com/office/drawing/2014/main" id="{3E3E9513-9EEB-48AA-B831-63FA4B4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1552575"/>
            <a:ext cx="1587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6" name="AutoShape 24">
            <a:extLst>
              <a:ext uri="{FF2B5EF4-FFF2-40B4-BE49-F238E27FC236}">
                <a16:creationId xmlns:a16="http://schemas.microsoft.com/office/drawing/2014/main" id="{EE243C8E-0569-7545-96D0-ABFB7B6A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5646738"/>
            <a:ext cx="1330325" cy="574675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  <a:endParaRPr kumimoji="0"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017" name="Text Box 19">
            <a:extLst>
              <a:ext uri="{FF2B5EF4-FFF2-40B4-BE49-F238E27FC236}">
                <a16:creationId xmlns:a16="http://schemas.microsoft.com/office/drawing/2014/main" id="{56F21D01-78FC-0267-927C-83C59C512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609725"/>
            <a:ext cx="19939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Banking, Airlines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Sales, Health …</a:t>
            </a:r>
          </a:p>
        </p:txBody>
      </p:sp>
      <p:sp>
        <p:nvSpPr>
          <p:cNvPr id="85018" name="Line 20">
            <a:extLst>
              <a:ext uri="{FF2B5EF4-FFF2-40B4-BE49-F238E27FC236}">
                <a16:creationId xmlns:a16="http://schemas.microsoft.com/office/drawing/2014/main" id="{BD4B9F15-37BB-D507-5B9C-7E6B904E5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5313" y="2122488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9" name="Text Box 21">
            <a:extLst>
              <a:ext uri="{FF2B5EF4-FFF2-40B4-BE49-F238E27FC236}">
                <a16:creationId xmlns:a16="http://schemas.microsoft.com/office/drawing/2014/main" id="{3740E302-FDA4-11C0-0775-B42616B35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554538"/>
            <a:ext cx="19367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Analyst </a:t>
            </a:r>
            <a:endParaRPr kumimoji="0" lang="en-US" altLang="zh-CN" sz="20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5020" name="直接箭头连接符 2">
            <a:extLst>
              <a:ext uri="{FF2B5EF4-FFF2-40B4-BE49-F238E27FC236}">
                <a16:creationId xmlns:a16="http://schemas.microsoft.com/office/drawing/2014/main" id="{097947A5-0242-8159-EDBA-CF9F44830CAB}"/>
              </a:ext>
            </a:extLst>
          </p:cNvPr>
          <p:cNvCxnSpPr>
            <a:cxnSpLocks noChangeShapeType="1"/>
            <a:endCxn id="84997" idx="3"/>
          </p:cNvCxnSpPr>
          <p:nvPr/>
        </p:nvCxnSpPr>
        <p:spPr bwMode="auto">
          <a:xfrm flipH="1" flipV="1">
            <a:off x="6600825" y="4052888"/>
            <a:ext cx="1192213" cy="715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6B417C0-88EB-FE18-2F11-A8F1E5CC83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Database Users</a:t>
            </a:r>
          </a:p>
        </p:txBody>
      </p:sp>
      <p:sp>
        <p:nvSpPr>
          <p:cNvPr id="87043" name="Text Box 7">
            <a:extLst>
              <a:ext uri="{FF2B5EF4-FFF2-40B4-BE49-F238E27FC236}">
                <a16:creationId xmlns:a16="http://schemas.microsoft.com/office/drawing/2014/main" id="{FAB7A392-739F-C8D6-098B-C3DD0AF5F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5243513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87044" name="Picture 9" descr="1">
            <a:extLst>
              <a:ext uri="{FF2B5EF4-FFF2-40B4-BE49-F238E27FC236}">
                <a16:creationId xmlns:a16="http://schemas.microsoft.com/office/drawing/2014/main" id="{D0F502A0-9D05-DFCB-7387-8A526CC3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019175"/>
            <a:ext cx="7835900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A6F57AE-2187-2AA1-6795-6289C7D40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Users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37F204C-41F9-B13C-1A4C-42E6BEB13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Users </a:t>
            </a:r>
            <a:r>
              <a:rPr lang="en-US" altLang="zh-CN">
                <a:ea typeface="宋体" panose="02010600030101010101" pitchFamily="2" charset="-122"/>
              </a:rPr>
              <a:t>are differentiated by the way they expect to interact with  the system</a:t>
            </a:r>
          </a:p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Application programmers</a:t>
            </a:r>
            <a:r>
              <a:rPr lang="en-US" altLang="zh-CN">
                <a:ea typeface="宋体" panose="02010600030101010101" pitchFamily="2" charset="-122"/>
              </a:rPr>
              <a:t> – interact with system through DML calls</a:t>
            </a:r>
          </a:p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Naïve users</a:t>
            </a:r>
            <a:r>
              <a:rPr lang="en-US" altLang="zh-CN">
                <a:ea typeface="宋体" panose="02010600030101010101" pitchFamily="2" charset="-122"/>
              </a:rPr>
              <a:t> – invoke one of the permanent application programs that have been written previously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Examples, people accessing database over the web, bank tellers, clerical staff</a:t>
            </a:r>
          </a:p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Database Administrator </a:t>
            </a:r>
            <a:r>
              <a:rPr lang="en-US" altLang="zh-CN">
                <a:ea typeface="宋体" panose="02010600030101010101" pitchFamily="2" charset="-122"/>
              </a:rPr>
              <a:t>- Coordinates all the activities of the database system; the database administrator has a good understanding of the enterprise’s information resources and needs.</a:t>
            </a:r>
          </a:p>
          <a:p>
            <a:endParaRPr lang="en-US" altLang="zh-CN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95D5DA3-8B48-2BFA-043D-7F1CA2A66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Administrator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DBA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443C54C-D17C-A7CC-F21F-B0B596EF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370887" cy="413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Database administrator's duties include: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Schema definition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Storage structure and access method definition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Schema and physical organization modification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Granting user authority to access the database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Routine maintenance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Performance Tuning  </a:t>
            </a:r>
            <a:r>
              <a:rPr lang="en-US" altLang="zh-CN">
                <a:ea typeface="宋体" panose="02010600030101010101" pitchFamily="2" charset="-122"/>
              </a:rPr>
              <a:t>- Monitoring performance and responding to changes in requirements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Periodically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backing up </a:t>
            </a:r>
            <a:r>
              <a:rPr lang="en-US" altLang="zh-CN">
                <a:ea typeface="宋体" panose="02010600030101010101" pitchFamily="2" charset="-122"/>
              </a:rPr>
              <a:t>the database onto remote servers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Ensuring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enough free disk space </a:t>
            </a:r>
            <a:r>
              <a:rPr lang="en-US" altLang="zh-CN">
                <a:ea typeface="宋体" panose="02010600030101010101" pitchFamily="2" charset="-122"/>
              </a:rPr>
              <a:t>is available for normal operations, and upgrading disk space as required</a:t>
            </a: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8B93616-1C5F-F941-C7C8-7F5D0D586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780EF29-731C-4753-8697-49CD84429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1950s and early 1960s: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Data processing using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magnetic tapes</a:t>
            </a:r>
            <a:r>
              <a:rPr lang="en-US" altLang="zh-CN">
                <a:ea typeface="宋体" panose="02010600030101010101" pitchFamily="2" charset="-122"/>
              </a:rPr>
              <a:t> for storage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Tapes provide only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sequential access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Punched cards for input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5E04533C-9E28-7E8B-D6B8-08ABB23D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867025"/>
            <a:ext cx="40767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图片 1">
            <a:extLst>
              <a:ext uri="{FF2B5EF4-FFF2-40B4-BE49-F238E27FC236}">
                <a16:creationId xmlns:a16="http://schemas.microsoft.com/office/drawing/2014/main" id="{AB28796B-B5F7-BD4C-C2FA-7BB7C3D61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2938463"/>
            <a:ext cx="32956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7F1EFA6-8BEC-5691-45F6-266C61421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0" y="225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Database System in CS</a:t>
            </a:r>
          </a:p>
        </p:txBody>
      </p:sp>
      <p:graphicFrame>
        <p:nvGraphicFramePr>
          <p:cNvPr id="123907" name="Group 3">
            <a:extLst>
              <a:ext uri="{FF2B5EF4-FFF2-40B4-BE49-F238E27FC236}">
                <a16:creationId xmlns:a16="http://schemas.microsoft.com/office/drawing/2014/main" id="{8BF7BE09-4280-CC3D-65E2-0AB05A575B09}"/>
              </a:ext>
            </a:extLst>
          </p:cNvPr>
          <p:cNvGraphicFramePr>
            <a:graphicFrameLocks noGrp="1"/>
          </p:cNvGraphicFramePr>
          <p:nvPr/>
        </p:nvGraphicFramePr>
        <p:xfrm>
          <a:off x="2659063" y="1457325"/>
          <a:ext cx="7185025" cy="4470400"/>
        </p:xfrm>
        <a:graphic>
          <a:graphicData uri="http://schemas.openxmlformats.org/drawingml/2006/table">
            <a:tbl>
              <a:tblPr/>
              <a:tblGrid>
                <a:gridCol w="7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048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AI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NLP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CV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CG、Multimedia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E-commence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Numerical Analysis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Software Engine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Embedded System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…</a:t>
                      </a:r>
                      <a:endParaRPr kumimoji="1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52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Programming Language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 Structure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Algorithm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Parallel &amp; Distributed Computing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Complier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System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Computer Network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83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Operating System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0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Computer Organization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Computer Architecture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Assemble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9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Digital  Circuits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012884D-6E07-7312-E21B-1E297106A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2068B60-AF58-77B5-CF7C-59B9ACD32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69975"/>
            <a:ext cx="8867775" cy="22891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1960s :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Hard disks </a:t>
            </a:r>
            <a:r>
              <a:rPr lang="en-US" altLang="zh-CN">
                <a:ea typeface="宋体" panose="02010600030101010101" pitchFamily="2" charset="-122"/>
              </a:rPr>
              <a:t>allow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direct access </a:t>
            </a:r>
            <a:r>
              <a:rPr lang="en-US" altLang="zh-CN">
                <a:ea typeface="宋体" panose="02010600030101010101" pitchFamily="2" charset="-122"/>
              </a:rPr>
              <a:t>to data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Network and hierarchical data models are widely used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IDS</a:t>
            </a:r>
            <a:r>
              <a:rPr lang="zh-CN" altLang="zh-CN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Integrated DataStore), 1961, GE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Charles W. Bachman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IBM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IMS</a:t>
            </a:r>
            <a:r>
              <a:rPr lang="en-US" altLang="zh-CN">
                <a:ea typeface="宋体" panose="02010600030101010101" pitchFamily="2" charset="-122"/>
              </a:rPr>
              <a:t>(Information Management System), 1968.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913C384F-5D9E-2F8A-9433-FF7C8AAC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3611563"/>
            <a:ext cx="295275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3">
            <a:extLst>
              <a:ext uri="{FF2B5EF4-FFF2-40B4-BE49-F238E27FC236}">
                <a16:creationId xmlns:a16="http://schemas.microsoft.com/office/drawing/2014/main" id="{B1EB273F-5944-5EEF-F96A-73758A9D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3662363"/>
            <a:ext cx="31337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A098872-E51D-8A58-87F7-503B39F1B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442913"/>
            <a:ext cx="10769600" cy="609600"/>
          </a:xfrm>
        </p:spPr>
        <p:txBody>
          <a:bodyPr/>
          <a:lstStyle/>
          <a:p>
            <a:pPr marL="342900" indent="-342900"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Turing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Award:Charles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W. Bachman(1924-2017)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8781B8C-4AC4-1ECD-8B4A-01E0072BE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5750" y="1419225"/>
            <a:ext cx="6724650" cy="4681538"/>
          </a:xfrm>
        </p:spPr>
        <p:txBody>
          <a:bodyPr/>
          <a:lstStyle/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IDS</a:t>
            </a:r>
            <a:r>
              <a:rPr lang="zh-CN" altLang="zh-CN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Integrated </a:t>
            </a:r>
            <a:r>
              <a:rPr lang="en-US" altLang="zh-CN" dirty="0" err="1">
                <a:ea typeface="宋体" panose="02010600030101010101" pitchFamily="2" charset="-122"/>
              </a:rPr>
              <a:t>DataStore</a:t>
            </a:r>
            <a:r>
              <a:rPr lang="en-US" altLang="zh-CN" dirty="0">
                <a:ea typeface="宋体" panose="02010600030101010101" pitchFamily="2" charset="-122"/>
              </a:rPr>
              <a:t>), 1961, GE(</a:t>
            </a:r>
            <a:r>
              <a:rPr lang="zh-CN" altLang="en-US" dirty="0">
                <a:ea typeface="宋体" panose="02010600030101010101" pitchFamily="2" charset="-122"/>
              </a:rPr>
              <a:t>美国通用电气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“ father of databases"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1973 ACM Turing Award</a:t>
            </a:r>
            <a:r>
              <a:rPr lang="en-US" altLang="zh-CN" dirty="0">
                <a:ea typeface="宋体" panose="02010600030101010101" pitchFamily="2" charset="-122"/>
              </a:rPr>
              <a:t> for his outstanding contribution to database technology</a:t>
            </a:r>
          </a:p>
          <a:p>
            <a:pPr marL="365125" lvl="1" indent="-255588">
              <a:buClr>
                <a:srgbClr val="9BBB59"/>
              </a:buClr>
              <a:buFont typeface="Georgia" pitchFamily="18" charset="0"/>
              <a:buChar char="•"/>
              <a:defRPr/>
            </a:pPr>
            <a:endParaRPr lang="en-US" altLang="zh-CN" sz="2800" b="1" dirty="0"/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284" name="灯片编号占位符 2">
            <a:extLst>
              <a:ext uri="{FF2B5EF4-FFF2-40B4-BE49-F238E27FC236}">
                <a16:creationId xmlns:a16="http://schemas.microsoft.com/office/drawing/2014/main" id="{E2FD290C-F951-64A4-E3B3-332C74D34D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BBD928-910D-48DE-84B4-0212AAF5862E}" type="slidenum">
              <a:rPr kumimoji="0" lang="zh-CN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zh-CN" altLang="en-US"/>
          </a:p>
        </p:txBody>
      </p:sp>
      <p:pic>
        <p:nvPicPr>
          <p:cNvPr id="97285" name="图片 1">
            <a:extLst>
              <a:ext uri="{FF2B5EF4-FFF2-40B4-BE49-F238E27FC236}">
                <a16:creationId xmlns:a16="http://schemas.microsoft.com/office/drawing/2014/main" id="{48573DDE-45A7-BE24-79E9-1C8403EA0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2835275"/>
            <a:ext cx="17033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48AD116-6F46-6604-8CAC-4B788A98F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28833C3-BBC0-60C7-874C-5C7856708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1970s: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Business Applications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OLTP</a:t>
            </a:r>
            <a:r>
              <a:rPr lang="en-US" altLang="zh-CN">
                <a:ea typeface="宋体" panose="02010600030101010101" pitchFamily="2" charset="-122"/>
              </a:rPr>
              <a:t> (Online Transaction Processing)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Edgar F. Codd  </a:t>
            </a:r>
            <a:r>
              <a:rPr lang="en-US" altLang="zh-CN">
                <a:ea typeface="宋体" panose="02010600030101010101" pitchFamily="2" charset="-122"/>
              </a:rPr>
              <a:t>defines the relational data model in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IBM Research begins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System R</a:t>
            </a:r>
            <a:r>
              <a:rPr lang="en-US" altLang="zh-CN">
                <a:ea typeface="宋体" panose="02010600030101010101" pitchFamily="2" charset="-122"/>
              </a:rPr>
              <a:t> prototype(1974,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Jim Gray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as a key player)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UC Berkeley begins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Ingres</a:t>
            </a:r>
            <a:r>
              <a:rPr lang="en-US" altLang="zh-CN">
                <a:ea typeface="宋体" panose="02010600030101010101" pitchFamily="2" charset="-122"/>
              </a:rPr>
              <a:t> prototype(1974, leaded by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Michael Stonebraker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zh-CN" sz="26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9265DBC-7F7D-06FB-18A0-62D5577C9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442913"/>
            <a:ext cx="10769600" cy="609600"/>
          </a:xfrm>
        </p:spPr>
        <p:txBody>
          <a:bodyPr/>
          <a:lstStyle/>
          <a:p>
            <a:pPr marL="342900" indent="-342900"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Turing Award: Edgar F.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Codd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(1923-2003)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3BA52A1-0926-046A-0800-D0EFC56B9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5588" y="1522413"/>
            <a:ext cx="7561262" cy="4681537"/>
          </a:xfrm>
        </p:spPr>
        <p:txBody>
          <a:bodyPr/>
          <a:lstStyle/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 Relational Model of Data for Large Shared Data Banks</a:t>
            </a:r>
            <a:r>
              <a:rPr lang="en-US" altLang="zh-CN" dirty="0">
                <a:ea typeface="宋体" charset="-122"/>
              </a:rPr>
              <a:t>, CACM 1970.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1981 ACM Turing Award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In 2004, SIGMOD renamed its highest prize to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SIGMOD Edgar F.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Codd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Innovations Award.</a:t>
            </a:r>
          </a:p>
          <a:p>
            <a:pPr marL="365125" lvl="1" indent="-255588">
              <a:buClr>
                <a:srgbClr val="9BBB59"/>
              </a:buClr>
              <a:buFont typeface="Georgia" pitchFamily="18" charset="0"/>
              <a:buChar char="•"/>
              <a:defRPr/>
            </a:pPr>
            <a:endParaRPr lang="en-US" altLang="zh-CN" sz="2800" b="1" dirty="0"/>
          </a:p>
          <a:p>
            <a:pPr marL="109537" lvl="1" indent="0">
              <a:buClr>
                <a:srgbClr val="9BBB59"/>
              </a:buClr>
              <a:buFont typeface="Monotype Sorts" pitchFamily="2" charset="2"/>
              <a:buNone/>
              <a:defRPr/>
            </a:pPr>
            <a:endParaRPr lang="en-US" altLang="zh-CN" sz="2800" b="1" dirty="0"/>
          </a:p>
          <a:p>
            <a:pPr lvl="2">
              <a:buFont typeface="Wingdings" pitchFamily="2" charset="2"/>
              <a:buChar char="ü"/>
              <a:defRPr/>
            </a:pPr>
            <a:endParaRPr lang="en-US" altLang="zh-CN" dirty="0"/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1380" name="灯片编号占位符 2">
            <a:extLst>
              <a:ext uri="{FF2B5EF4-FFF2-40B4-BE49-F238E27FC236}">
                <a16:creationId xmlns:a16="http://schemas.microsoft.com/office/drawing/2014/main" id="{5A54AA2F-4CEB-3465-700E-B160106A09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216F-5340-4A30-B51D-7CBDFDD19A74}" type="slidenum">
              <a:rPr kumimoji="0" lang="zh-CN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zh-CN" altLang="en-US"/>
          </a:p>
        </p:txBody>
      </p:sp>
      <p:pic>
        <p:nvPicPr>
          <p:cNvPr id="101381" name="图片 1">
            <a:extLst>
              <a:ext uri="{FF2B5EF4-FFF2-40B4-BE49-F238E27FC236}">
                <a16:creationId xmlns:a16="http://schemas.microsoft.com/office/drawing/2014/main" id="{76625DF9-599E-3310-3E77-755B32F2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3328988"/>
            <a:ext cx="1898650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DC4F7AA9-7201-8EF3-3E26-9F43EE60C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0003C51-489A-AF78-5F24-61709B828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52513"/>
            <a:ext cx="8686800" cy="49498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1980s: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RDBMS implementation 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Research relational prototypes evolve into commercial systems</a:t>
            </a:r>
          </a:p>
          <a:p>
            <a:pPr lvl="2">
              <a:defRPr/>
            </a:pPr>
            <a:r>
              <a:rPr lang="en-US" altLang="zh-CN" dirty="0">
                <a:ea typeface="宋体" charset="-122"/>
              </a:rPr>
              <a:t>Oracle(1983)</a:t>
            </a:r>
          </a:p>
          <a:p>
            <a:pPr lvl="2">
              <a:defRPr/>
            </a:pPr>
            <a:r>
              <a:rPr lang="en-US" altLang="zh-CN" dirty="0">
                <a:ea typeface="宋体" charset="-122"/>
              </a:rPr>
              <a:t>IBM DB2(1983)</a:t>
            </a:r>
          </a:p>
          <a:p>
            <a:pPr lvl="2">
              <a:defRPr/>
            </a:pPr>
            <a:r>
              <a:rPr lang="en-US" altLang="zh-CN" dirty="0"/>
              <a:t>Informix(1985) </a:t>
            </a:r>
          </a:p>
          <a:p>
            <a:pPr lvl="2">
              <a:defRPr/>
            </a:pPr>
            <a:r>
              <a:rPr lang="en-US" altLang="zh-CN" dirty="0">
                <a:ea typeface="宋体" charset="-122"/>
              </a:rPr>
              <a:t>Sybase(1987)</a:t>
            </a:r>
          </a:p>
          <a:p>
            <a:pPr lvl="2">
              <a:defRPr/>
            </a:pPr>
            <a:r>
              <a:rPr lang="en-US" altLang="zh-CN" dirty="0" err="1">
                <a:ea typeface="宋体" charset="-122"/>
              </a:rPr>
              <a:t>Postgres</a:t>
            </a:r>
            <a:r>
              <a:rPr lang="en-US" altLang="zh-CN" dirty="0">
                <a:ea typeface="宋体" charset="-122"/>
              </a:rPr>
              <a:t> (PostgresSQL,1989)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Parallel</a:t>
            </a:r>
            <a:r>
              <a:rPr lang="en-US" altLang="zh-CN" dirty="0">
                <a:ea typeface="宋体" charset="-122"/>
              </a:rPr>
              <a:t> database systems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Distributed</a:t>
            </a:r>
            <a:r>
              <a:rPr lang="en-US" altLang="zh-CN" dirty="0">
                <a:ea typeface="宋体" charset="-122"/>
              </a:rPr>
              <a:t> database systems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Object-oriented</a:t>
            </a:r>
            <a:r>
              <a:rPr lang="en-US" altLang="zh-CN" dirty="0">
                <a:ea typeface="宋体" charset="-122"/>
              </a:rPr>
              <a:t> database systems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Object-relational</a:t>
            </a:r>
            <a:r>
              <a:rPr lang="en-US" altLang="zh-CN" dirty="0">
                <a:ea typeface="宋体" charset="-122"/>
              </a:rPr>
              <a:t> Database systems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Extended to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Engineering Applications</a:t>
            </a:r>
          </a:p>
          <a:p>
            <a:pPr lvl="1">
              <a:defRPr/>
            </a:pPr>
            <a:endParaRPr lang="en-US" altLang="zh-CN" dirty="0">
              <a:ea typeface="宋体" charset="-122"/>
            </a:endParaRPr>
          </a:p>
          <a:p>
            <a:pPr lvl="1">
              <a:defRPr/>
            </a:pPr>
            <a:endParaRPr lang="en-US" altLang="zh-CN" dirty="0">
              <a:ea typeface="宋体" charset="-122"/>
            </a:endParaRPr>
          </a:p>
          <a:p>
            <a:pPr lvl="1">
              <a:defRPr/>
            </a:pPr>
            <a:endParaRPr lang="en-US" altLang="zh-CN" dirty="0">
              <a:ea typeface="宋体" charset="-122"/>
            </a:endParaRPr>
          </a:p>
          <a:p>
            <a:pPr lvl="1">
              <a:defRPr/>
            </a:pPr>
            <a:endParaRPr lang="en-US" altLang="zh-CN" dirty="0">
              <a:ea typeface="宋体" charset="-122"/>
            </a:endParaRPr>
          </a:p>
          <a:p>
            <a:pPr lvl="1">
              <a:defRPr/>
            </a:pPr>
            <a:endParaRPr lang="en-US" altLang="zh-CN" dirty="0">
              <a:ea typeface="宋体" charset="-122"/>
            </a:endParaRPr>
          </a:p>
          <a:p>
            <a:pPr lvl="1">
              <a:defRPr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ea typeface="宋体" charset="-122"/>
            </a:endParaRPr>
          </a:p>
          <a:p>
            <a:pPr lvl="2"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2F8D2011-6746-8606-4A0E-BE569295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442913"/>
            <a:ext cx="10769600" cy="609600"/>
          </a:xfrm>
        </p:spPr>
        <p:txBody>
          <a:bodyPr/>
          <a:lstStyle/>
          <a:p>
            <a:pPr marL="342900" indent="-342900"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Turing Award: Jim Gray(1944-2007)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51E7212-2264-0765-784E-4DEA16279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6638" y="1512888"/>
            <a:ext cx="5599112" cy="4681537"/>
          </a:xfrm>
        </p:spPr>
        <p:txBody>
          <a:bodyPr/>
          <a:lstStyle/>
          <a:p>
            <a:pPr lvl="1">
              <a:defRPr/>
            </a:pPr>
            <a:r>
              <a:rPr lang="en-US" altLang="zh-CN" dirty="0">
                <a:ea typeface="宋体" charset="-122"/>
              </a:rPr>
              <a:t>IMS</a:t>
            </a:r>
            <a:r>
              <a:rPr lang="zh-CN" altLang="zh-CN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System R</a:t>
            </a:r>
            <a:r>
              <a:rPr lang="zh-CN" altLang="zh-CN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SQL/DS</a:t>
            </a:r>
            <a:r>
              <a:rPr lang="zh-CN" altLang="zh-CN" dirty="0">
                <a:ea typeface="宋体" charset="-122"/>
              </a:rPr>
              <a:t>、</a:t>
            </a:r>
            <a:r>
              <a:rPr lang="en-US" altLang="zh-CN" dirty="0">
                <a:ea typeface="宋体" charset="-122"/>
              </a:rPr>
              <a:t>DB2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《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Transaction Processing: Concepts and Techniques</a:t>
            </a:r>
            <a:r>
              <a:rPr lang="en-US" altLang="zh-CN" dirty="0">
                <a:ea typeface="宋体" charset="-122"/>
              </a:rPr>
              <a:t>》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1998 ACM Turing Award </a:t>
            </a:r>
            <a:r>
              <a:rPr lang="en-US" altLang="zh-CN" dirty="0">
                <a:ea typeface="宋体" charset="-122"/>
              </a:rPr>
              <a:t>for his seminal contribution to database and transaction processing research and technical leadership in system implementation.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SIGMOD Jim Gray Doctoral Dissertation Award </a:t>
            </a:r>
          </a:p>
          <a:p>
            <a:pPr lvl="1">
              <a:defRPr/>
            </a:pPr>
            <a:r>
              <a:rPr lang="en-US" altLang="zh-CN" dirty="0">
                <a:ea typeface="宋体" charset="-122"/>
              </a:rPr>
              <a:t>Disappearance  on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January 28, 2007  </a:t>
            </a:r>
            <a:r>
              <a:rPr lang="en-US" altLang="zh-CN" dirty="0">
                <a:ea typeface="宋体" charset="-122"/>
              </a:rPr>
              <a:t>at sea in his sloop Tenacious, during a short solo   sailing  trip  to the </a:t>
            </a:r>
            <a:r>
              <a:rPr lang="en-US" altLang="zh-CN" dirty="0" err="1">
                <a:ea typeface="宋体" charset="-122"/>
              </a:rPr>
              <a:t>Farallon</a:t>
            </a:r>
            <a:r>
              <a:rPr lang="en-US" altLang="zh-CN" dirty="0">
                <a:ea typeface="宋体" charset="-122"/>
                <a:hlinkClick r:id="rId3" action="ppaction://hlinkfile" tooltip="Farallon Islands"/>
              </a:rPr>
              <a:t> </a:t>
            </a:r>
            <a:r>
              <a:rPr lang="en-US" altLang="zh-CN" dirty="0">
                <a:ea typeface="宋体" charset="-122"/>
              </a:rPr>
              <a:t>Islands  near  San Francisco to scatter his mother's ashes.</a:t>
            </a:r>
          </a:p>
          <a:p>
            <a:pPr lvl="1">
              <a:defRPr/>
            </a:pPr>
            <a:endParaRPr lang="en-US" altLang="zh-CN" dirty="0">
              <a:ea typeface="宋体" charset="-122"/>
            </a:endParaRPr>
          </a:p>
          <a:p>
            <a:pPr marL="109537" lvl="1" indent="0">
              <a:buClr>
                <a:srgbClr val="9BBB59"/>
              </a:buClr>
              <a:buFont typeface="Monotype Sorts" pitchFamily="2" charset="2"/>
              <a:buNone/>
              <a:defRPr/>
            </a:pPr>
            <a:endParaRPr lang="en-US" altLang="zh-CN" sz="2800" b="1" dirty="0"/>
          </a:p>
          <a:p>
            <a:pPr lvl="2">
              <a:buFont typeface="Wingdings" pitchFamily="2" charset="2"/>
              <a:buChar char="ü"/>
              <a:defRPr/>
            </a:pPr>
            <a:endParaRPr lang="en-US" altLang="zh-CN" dirty="0"/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5476" name="灯片编号占位符 2">
            <a:extLst>
              <a:ext uri="{FF2B5EF4-FFF2-40B4-BE49-F238E27FC236}">
                <a16:creationId xmlns:a16="http://schemas.microsoft.com/office/drawing/2014/main" id="{34426ABC-2F2B-3DB1-AF75-BA8EE15574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99DFC0-59E1-4A45-AFBA-59E3ACDFD573}" type="slidenum">
              <a:rPr kumimoji="0" lang="zh-CN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zh-CN" altLang="en-US"/>
          </a:p>
        </p:txBody>
      </p:sp>
      <p:pic>
        <p:nvPicPr>
          <p:cNvPr id="105477" name="图片 1">
            <a:extLst>
              <a:ext uri="{FF2B5EF4-FFF2-40B4-BE49-F238E27FC236}">
                <a16:creationId xmlns:a16="http://schemas.microsoft.com/office/drawing/2014/main" id="{C05B827A-E1A6-1296-16CA-F767836DC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1512888"/>
            <a:ext cx="21605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图片 3">
            <a:extLst>
              <a:ext uri="{FF2B5EF4-FFF2-40B4-BE49-F238E27FC236}">
                <a16:creationId xmlns:a16="http://schemas.microsoft.com/office/drawing/2014/main" id="{C6C93384-1928-B55C-3247-2EE843156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63" y="2808288"/>
            <a:ext cx="21764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E8A1A1E-C22A-8ED5-3A9F-6FE08DB92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F5E0A72-2FB7-BCA6-9327-08E9324A6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52513"/>
            <a:ext cx="8229600" cy="48053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1990s: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Business intelligence(BI)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Large decision support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data-mining </a:t>
            </a:r>
            <a:r>
              <a:rPr lang="en-US" altLang="zh-CN">
                <a:ea typeface="宋体" panose="02010600030101010101" pitchFamily="2" charset="-122"/>
              </a:rPr>
              <a:t>applications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Large multi-terabyte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data warehouses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OLAP</a:t>
            </a:r>
            <a:r>
              <a:rPr lang="en-US" altLang="zh-CN">
                <a:ea typeface="宋体" panose="02010600030101010101" pitchFamily="2" charset="-122"/>
              </a:rPr>
              <a:t>(Online Analytical Processing)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Emergence of Web commerce</a:t>
            </a:r>
          </a:p>
          <a:p>
            <a:pPr lvl="2"/>
            <a:r>
              <a:rPr lang="en-US" altLang="zh-CN"/>
              <a:t>The Web changes everything</a:t>
            </a:r>
            <a:endParaRPr lang="zh-CN" altLang="en-US"/>
          </a:p>
          <a:p>
            <a:pPr lvl="2"/>
            <a:r>
              <a:rPr lang="en-US" altLang="zh-CN"/>
              <a:t>New workloads – performance, concurrency, availability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4" name="灯片编号占位符 2">
            <a:extLst>
              <a:ext uri="{FF2B5EF4-FFF2-40B4-BE49-F238E27FC236}">
                <a16:creationId xmlns:a16="http://schemas.microsoft.com/office/drawing/2014/main" id="{F8458211-A8C8-3DA3-C86A-F06D43C350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698038" y="1588"/>
            <a:ext cx="762000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34</a:t>
            </a:r>
            <a:endParaRPr kumimoji="0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D1BAA98-BBCA-AFC4-3B3A-F89F21013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09DB947-FE3D-3BA4-8C68-DFD2D10F0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52513"/>
            <a:ext cx="8229600" cy="48053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2000s: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Web Era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Big data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NoSQL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XML and XQuery standards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Automated database administration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5C934B2-1AD3-A7FE-7B89-CFC035EFD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9347833-727C-00F5-288E-AC558D612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52513"/>
            <a:ext cx="8686800" cy="506571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2000s: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NoSQL</a:t>
            </a:r>
          </a:p>
          <a:p>
            <a:pPr lvl="1"/>
            <a:r>
              <a:rPr lang="en-US" altLang="zh-CN"/>
              <a:t>A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NoSQL(Not Only SQL)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database provides a mechanism for storage and retrieval of data that use </a:t>
            </a:r>
            <a:r>
              <a:rPr lang="en-US" altLang="zh-CN">
                <a:solidFill>
                  <a:srgbClr val="FF0000"/>
                </a:solidFill>
              </a:rPr>
              <a:t>looser consistency </a:t>
            </a:r>
            <a:r>
              <a:rPr lang="en-US" altLang="zh-CN"/>
              <a:t>models than traditional relational databases in order to achieve horizontal </a:t>
            </a:r>
            <a:r>
              <a:rPr lang="en-US" altLang="zh-CN">
                <a:solidFill>
                  <a:srgbClr val="FF0000"/>
                </a:solidFill>
              </a:rPr>
              <a:t>scaling</a:t>
            </a:r>
            <a:r>
              <a:rPr lang="en-US" altLang="zh-CN"/>
              <a:t> and higher </a:t>
            </a:r>
            <a:r>
              <a:rPr lang="en-US" altLang="zh-CN">
                <a:solidFill>
                  <a:srgbClr val="FF0000"/>
                </a:solidFill>
              </a:rPr>
              <a:t>availability</a:t>
            </a:r>
            <a:r>
              <a:rPr lang="en-US" altLang="zh-CN"/>
              <a:t>. 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NoSQL</a:t>
            </a:r>
            <a:r>
              <a:rPr lang="en-US" altLang="zh-CN"/>
              <a:t> database systems are useful when working with a huge quantity of data (especially </a:t>
            </a:r>
            <a:r>
              <a:rPr lang="en-US" altLang="zh-CN">
                <a:solidFill>
                  <a:srgbClr val="FF0000"/>
                </a:solidFill>
              </a:rPr>
              <a:t>big data</a:t>
            </a:r>
            <a:r>
              <a:rPr lang="en-US" altLang="zh-CN"/>
              <a:t>) when the data's nature does not require a relational model.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NoSQL DBMSs: 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MongoDB, Cassandra, HBase</a:t>
            </a:r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0915FF1-0912-7148-14A7-A3D7FDBC5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0BA6CE6-C3A4-FD5D-CFA1-F9EF505F4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52513"/>
            <a:ext cx="8229600" cy="48053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2010s: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NewSQL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Cloud database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Autonomous Database (AI powered Database)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88D236AA-B31B-64DE-9198-F3BA183403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 </a:t>
            </a: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532C85B-3BD2-9AE9-61D2-939D29D2B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CCA5E66-A440-37E3-C632-52132A312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112838"/>
            <a:ext cx="8229600" cy="48053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2010s: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NewSQL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NewSQL</a:t>
            </a:r>
            <a:r>
              <a:rPr lang="en-US" altLang="zh-CN"/>
              <a:t> is a class of modern RDBMSs that seek to provide the same scalable performance of NoSQL systems for OLTP workloads while still maintaining the ACID guarantees of a traditional database system</a:t>
            </a:r>
          </a:p>
          <a:p>
            <a:pPr lvl="1"/>
            <a:r>
              <a:rPr lang="en-US" altLang="zh-CN"/>
              <a:t>NewSQL: An Alternative to NoSQL and Old SQL for New OLTP Apps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NewSQL DBMSs: 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VoltDB,  NuoDB, Clustrix, JustOneDB</a:t>
            </a: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F749F68F-01ED-4A44-B8A8-3A23E88CA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442913"/>
            <a:ext cx="10769600" cy="609600"/>
          </a:xfrm>
        </p:spPr>
        <p:txBody>
          <a:bodyPr/>
          <a:lstStyle/>
          <a:p>
            <a:pPr marL="342900" indent="-342900"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Turing Award: Michael 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Stonebraker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(1943~ 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32977478-8564-159C-4F1E-DEF1DD217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7900" y="1338263"/>
            <a:ext cx="7226300" cy="4975225"/>
          </a:xfrm>
        </p:spPr>
        <p:txBody>
          <a:bodyPr/>
          <a:lstStyle/>
          <a:p>
            <a:pPr marL="365125" lvl="1" indent="-255588">
              <a:buClr>
                <a:srgbClr val="9BBB59"/>
              </a:buClr>
              <a:buFont typeface="Georgia" panose="02040502050405020303" pitchFamily="18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2014 ACM Turing Award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/>
              <a:t>for his fundamental contributions to the concepts and practices underlying modern database systems.</a:t>
            </a:r>
          </a:p>
          <a:p>
            <a:pPr marL="365125" lvl="1" indent="-255588">
              <a:buClr>
                <a:srgbClr val="9BBB59"/>
              </a:buClr>
              <a:buFont typeface="Georgia" panose="02040502050405020303" pitchFamily="18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Stonebraker</a:t>
            </a:r>
            <a:r>
              <a:rPr lang="en-US" altLang="zh-CN"/>
              <a:t> invented many of the concepts that are used in almost all modern database systems. </a:t>
            </a:r>
          </a:p>
          <a:p>
            <a:pPr marL="365125" lvl="1" indent="-255588">
              <a:buClr>
                <a:srgbClr val="9BBB59"/>
              </a:buClr>
              <a:buFont typeface="Georgia" panose="02040502050405020303" pitchFamily="18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Stonebraker</a:t>
            </a:r>
            <a:r>
              <a:rPr lang="en-US" altLang="zh-CN"/>
              <a:t> brought Relational Database Systems from concept to commercial  success, set the research agenda for the multibillion-dollar database field for decades. </a:t>
            </a:r>
          </a:p>
          <a:p>
            <a:pPr marL="365125" lvl="1" indent="-255588">
              <a:buClr>
                <a:srgbClr val="9BBB59"/>
              </a:buClr>
              <a:buFont typeface="Georgia" panose="02040502050405020303" pitchFamily="18" charset="0"/>
              <a:buChar char="•"/>
            </a:pPr>
            <a:r>
              <a:rPr lang="en-US" altLang="zh-CN"/>
              <a:t>Through practical application of his innovative database management technologies and </a:t>
            </a:r>
            <a:r>
              <a:rPr lang="en-US" altLang="zh-CN">
                <a:solidFill>
                  <a:srgbClr val="FF0000"/>
                </a:solidFill>
              </a:rPr>
              <a:t>numerous business start-ups</a:t>
            </a:r>
            <a:r>
              <a:rPr lang="en-US" altLang="zh-CN"/>
              <a:t>, he has continually demonstrated the role of the </a:t>
            </a:r>
            <a:r>
              <a:rPr lang="en-US" altLang="zh-CN" i="1">
                <a:solidFill>
                  <a:srgbClr val="FF0000"/>
                </a:solidFill>
              </a:rPr>
              <a:t>research university in driving economic development</a:t>
            </a:r>
            <a:r>
              <a:rPr lang="en-US" altLang="zh-CN"/>
              <a:t>.</a:t>
            </a:r>
          </a:p>
          <a:p>
            <a:pPr marL="365125" lvl="1" indent="-255588">
              <a:buClr>
                <a:srgbClr val="9BBB59"/>
              </a:buClr>
              <a:buFont typeface="Georgia" panose="02040502050405020303" pitchFamily="18" charset="0"/>
              <a:buChar char="•"/>
            </a:pPr>
            <a:endParaRPr lang="en-US" altLang="zh-CN" sz="2200">
              <a:solidFill>
                <a:srgbClr val="0070C0"/>
              </a:solidFill>
            </a:endParaRPr>
          </a:p>
        </p:txBody>
      </p:sp>
      <p:sp>
        <p:nvSpPr>
          <p:cNvPr id="117764" name="灯片编号占位符 2">
            <a:extLst>
              <a:ext uri="{FF2B5EF4-FFF2-40B4-BE49-F238E27FC236}">
                <a16:creationId xmlns:a16="http://schemas.microsoft.com/office/drawing/2014/main" id="{53FA02C4-D6DA-6181-DBE8-402E292F33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E2C3B-EFFB-438F-8378-49DC7256EF04}" type="slidenum">
              <a:rPr kumimoji="0" lang="zh-CN" alt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zh-CN" altLang="en-US"/>
          </a:p>
        </p:txBody>
      </p:sp>
      <p:pic>
        <p:nvPicPr>
          <p:cNvPr id="117765" name="图片 8">
            <a:extLst>
              <a:ext uri="{FF2B5EF4-FFF2-40B4-BE49-F238E27FC236}">
                <a16:creationId xmlns:a16="http://schemas.microsoft.com/office/drawing/2014/main" id="{1DE7BB62-47B8-D577-602D-651AE528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38" y="1876425"/>
            <a:ext cx="24447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E6313BD4-D163-7B5C-5B91-A96067BE8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History of Database Systems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E971279-2157-71F1-AA80-960814A4F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52513"/>
            <a:ext cx="8497887" cy="61150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2010s: </a:t>
            </a:r>
            <a:r>
              <a:rPr lang="en-US" altLang="zh-CN" b="1" dirty="0">
                <a:solidFill>
                  <a:srgbClr val="000099"/>
                </a:solidFill>
                <a:ea typeface="宋体" panose="02010600030101010101" pitchFamily="2" charset="-122"/>
              </a:rPr>
              <a:t>Cloud Database</a:t>
            </a:r>
          </a:p>
          <a:p>
            <a:pPr lvl="1">
              <a:defRPr/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cloud database </a:t>
            </a:r>
            <a:r>
              <a:rPr lang="en-US" altLang="zh-CN" dirty="0"/>
              <a:t>is a database that typically runs on a cloud computing platform, access to it is provided as a service.</a:t>
            </a:r>
          </a:p>
          <a:p>
            <a:pPr lvl="1">
              <a:defRPr/>
            </a:pPr>
            <a:r>
              <a:rPr lang="en-US" altLang="zh-CN" b="1" dirty="0"/>
              <a:t>Characteristics</a:t>
            </a:r>
          </a:p>
          <a:p>
            <a:pPr lvl="2">
              <a:defRPr/>
            </a:pPr>
            <a:r>
              <a:rPr lang="en-US" altLang="zh-CN" dirty="0"/>
              <a:t>Scalability </a:t>
            </a:r>
          </a:p>
          <a:p>
            <a:pPr lvl="2">
              <a:defRPr/>
            </a:pPr>
            <a:r>
              <a:rPr lang="en-US" altLang="zh-CN" dirty="0"/>
              <a:t>High availability</a:t>
            </a:r>
          </a:p>
          <a:p>
            <a:pPr lvl="2">
              <a:defRPr/>
            </a:pPr>
            <a:r>
              <a:rPr lang="en-US" altLang="zh-CN" dirty="0"/>
              <a:t>Resource transparency</a:t>
            </a:r>
          </a:p>
          <a:p>
            <a:pPr lvl="2">
              <a:defRPr/>
            </a:pPr>
            <a:r>
              <a:rPr lang="en-US" altLang="zh-CN" dirty="0"/>
              <a:t>Trustiness </a:t>
            </a:r>
          </a:p>
          <a:p>
            <a:pPr lvl="2">
              <a:defRPr/>
            </a:pPr>
            <a:r>
              <a:rPr lang="en-US" altLang="zh-CN" dirty="0"/>
              <a:t>Security and privacy </a:t>
            </a:r>
          </a:p>
          <a:p>
            <a:pPr lvl="1">
              <a:defRPr/>
            </a:pPr>
            <a:r>
              <a:rPr lang="en-US" altLang="zh-CN" b="1" dirty="0"/>
              <a:t>Vendors</a:t>
            </a:r>
          </a:p>
          <a:p>
            <a:pPr lvl="2">
              <a:defRPr/>
            </a:pPr>
            <a:r>
              <a:rPr lang="en-US" altLang="zh-CN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Amazon </a:t>
            </a:r>
            <a:r>
              <a:rPr lang="en-US" altLang="zh-CN" dirty="0"/>
              <a:t>RDS/</a:t>
            </a:r>
            <a:r>
              <a:rPr lang="en-US" altLang="zh-CN" dirty="0" err="1"/>
              <a:t>DynamoDB</a:t>
            </a:r>
            <a:r>
              <a:rPr lang="en-US" altLang="zh-CN" dirty="0"/>
              <a:t>/</a:t>
            </a:r>
            <a:r>
              <a:rPr lang="en-US" altLang="zh-CN" dirty="0" err="1"/>
              <a:t>SimpleDB</a:t>
            </a:r>
            <a:endParaRPr lang="en-US" altLang="zh-CN" dirty="0"/>
          </a:p>
          <a:p>
            <a:pPr lvl="2">
              <a:defRPr/>
            </a:pPr>
            <a:r>
              <a:rPr lang="en-US" altLang="zh-CN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Microsoft </a:t>
            </a:r>
            <a:r>
              <a:rPr lang="en-US" altLang="zh-CN" dirty="0"/>
              <a:t>Azure SQL Database </a:t>
            </a:r>
          </a:p>
          <a:p>
            <a:pPr lvl="2">
              <a:defRPr/>
            </a:pPr>
            <a:r>
              <a:rPr lang="en-US" altLang="zh-CN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Google</a:t>
            </a:r>
            <a:r>
              <a:rPr lang="en-US" altLang="zh-CN" dirty="0"/>
              <a:t> Aurora</a:t>
            </a: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</a:rPr>
              <a:t>Huawei</a:t>
            </a:r>
            <a:r>
              <a:rPr lang="en-US" altLang="zh-CN" dirty="0"/>
              <a:t> </a:t>
            </a:r>
            <a:r>
              <a:rPr lang="en-US" altLang="zh-CN" dirty="0" err="1"/>
              <a:t>GaussDB</a:t>
            </a:r>
            <a:endParaRPr lang="en-US" altLang="zh-CN" dirty="0"/>
          </a:p>
          <a:p>
            <a:pPr lvl="2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Aliyun</a:t>
            </a:r>
            <a:r>
              <a:rPr lang="en-US" altLang="zh-CN" dirty="0"/>
              <a:t> </a:t>
            </a:r>
            <a:r>
              <a:rPr lang="en-US" altLang="zh-CN" dirty="0" err="1"/>
              <a:t>PolarDB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Tencent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TDSQL-C/ </a:t>
            </a:r>
            <a:r>
              <a:rPr lang="en-US" altLang="zh-CN" dirty="0" err="1"/>
              <a:t>TencentDB</a:t>
            </a:r>
            <a:endParaRPr lang="en-US" altLang="zh-CN" dirty="0"/>
          </a:p>
          <a:p>
            <a:pPr marL="1046163" lvl="3" indent="0">
              <a:buFont typeface="Times New Roman" panose="02020603050405020304" pitchFamily="18" charset="0"/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b="1" dirty="0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79E7E0B-C0B6-5962-DDEB-A64890D6976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End of Chapter 1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D8B70659-ED5C-1931-66A8-08258A90F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A418398-95EC-BDBB-AA57-98393F61B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92350" y="1093788"/>
            <a:ext cx="7851775" cy="3538537"/>
          </a:xfrm>
        </p:spPr>
        <p:txBody>
          <a:bodyPr/>
          <a:lstStyle/>
          <a:p>
            <a:pPr indent="-365125"/>
            <a:r>
              <a:rPr lang="en-US" altLang="en-US"/>
              <a:t>Database Systems</a:t>
            </a:r>
          </a:p>
          <a:p>
            <a:pPr indent="-365125"/>
            <a:r>
              <a:rPr lang="en-US" altLang="en-US"/>
              <a:t>Database Applications</a:t>
            </a:r>
          </a:p>
          <a:p>
            <a:pPr indent="-365125"/>
            <a:r>
              <a:rPr lang="en-US" altLang="en-US"/>
              <a:t>Purpose of Database Systems</a:t>
            </a:r>
          </a:p>
          <a:p>
            <a:pPr indent="-365125"/>
            <a:r>
              <a:rPr lang="en-US" altLang="en-US"/>
              <a:t>View of Data</a:t>
            </a:r>
          </a:p>
          <a:p>
            <a:pPr indent="-365125"/>
            <a:r>
              <a:rPr lang="en-US" altLang="en-US"/>
              <a:t>Data Models</a:t>
            </a:r>
          </a:p>
          <a:p>
            <a:pPr indent="-365125"/>
            <a:r>
              <a:rPr lang="en-US" altLang="en-US"/>
              <a:t>Database Languages</a:t>
            </a:r>
          </a:p>
          <a:p>
            <a:pPr indent="-365125"/>
            <a:r>
              <a:rPr lang="en-US" altLang="en-US"/>
              <a:t>Database Design</a:t>
            </a:r>
          </a:p>
          <a:p>
            <a:pPr indent="-365125"/>
            <a:r>
              <a:rPr lang="en-US" altLang="en-US"/>
              <a:t>Database Engine</a:t>
            </a:r>
          </a:p>
          <a:p>
            <a:pPr indent="-365125"/>
            <a:r>
              <a:rPr lang="en-US" altLang="en-US"/>
              <a:t>Database Users and Administrators</a:t>
            </a:r>
          </a:p>
          <a:p>
            <a:pPr indent="-365125"/>
            <a:r>
              <a:rPr lang="en-US" altLang="en-US"/>
              <a:t>History of Database System</a:t>
            </a:r>
            <a:r>
              <a:rPr lang="en-US" altLang="zh-CN"/>
              <a:t>s</a:t>
            </a:r>
            <a:endParaRPr lang="en-US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27167D-2F60-3FC2-EE26-9705520CAF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9988" y="31750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Database Systems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EA21E84-A9C7-7F2A-E266-12F65DC7DE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8"/>
            <a:ext cx="8278812" cy="5710237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Applications </a:t>
            </a:r>
            <a:r>
              <a:rPr lang="en-US" altLang="zh-CN" dirty="0"/>
              <a:t>built on </a:t>
            </a:r>
            <a:r>
              <a:rPr lang="en-US" altLang="zh-CN" b="1" dirty="0"/>
              <a:t>files</a:t>
            </a:r>
            <a:r>
              <a:rPr lang="en-US" altLang="zh-CN" dirty="0"/>
              <a:t> vs. built on </a:t>
            </a:r>
            <a:r>
              <a:rPr lang="en-US" altLang="zh-CN" b="1" dirty="0"/>
              <a:t>databases</a:t>
            </a: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Database </a:t>
            </a:r>
            <a:r>
              <a:rPr lang="en-US" altLang="zh-CN" dirty="0"/>
              <a:t>is a collection of interrelated data about a enterprise, which is managed by a </a:t>
            </a:r>
            <a:r>
              <a:rPr lang="en-US" altLang="zh-CN" b="1" dirty="0">
                <a:solidFill>
                  <a:srgbClr val="000099"/>
                </a:solidFill>
              </a:rPr>
              <a:t>DBMS</a:t>
            </a:r>
            <a:r>
              <a:rPr lang="en-US" altLang="zh-CN" b="1" dirty="0"/>
              <a:t>(</a:t>
            </a:r>
            <a:r>
              <a:rPr lang="en-US" altLang="zh-CN" dirty="0"/>
              <a:t>Database Management System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rgbClr val="000099"/>
                </a:solidFill>
              </a:rPr>
              <a:t>.</a:t>
            </a:r>
          </a:p>
          <a:p>
            <a:pPr>
              <a:defRPr/>
            </a:pPr>
            <a:r>
              <a:rPr lang="en-US" altLang="zh-CN" dirty="0"/>
              <a:t>The primary goal of a </a:t>
            </a:r>
            <a:r>
              <a:rPr lang="en-US" altLang="zh-CN" b="1" dirty="0">
                <a:solidFill>
                  <a:srgbClr val="000099"/>
                </a:solidFill>
              </a:rPr>
              <a:t>DBMS</a:t>
            </a:r>
            <a:r>
              <a:rPr lang="en-US" altLang="zh-CN" dirty="0"/>
              <a:t> is to provide a way to store and retrieve </a:t>
            </a:r>
            <a:r>
              <a:rPr lang="en-US" altLang="zh-CN" b="1" dirty="0">
                <a:solidFill>
                  <a:srgbClr val="000099"/>
                </a:solidFill>
              </a:rPr>
              <a:t>database</a:t>
            </a:r>
            <a:r>
              <a:rPr lang="en-US" altLang="zh-CN" dirty="0"/>
              <a:t> information that is both convenient and eﬃcient. </a:t>
            </a:r>
          </a:p>
          <a:p>
            <a:pPr>
              <a:defRPr/>
            </a:pPr>
            <a:r>
              <a:rPr lang="en-US" altLang="zh-CN" dirty="0"/>
              <a:t>Management of data involves both </a:t>
            </a:r>
            <a:r>
              <a:rPr lang="en-US" altLang="zh-CN" dirty="0">
                <a:solidFill>
                  <a:srgbClr val="FF0000"/>
                </a:solidFill>
              </a:rPr>
              <a:t>deﬁning structures </a:t>
            </a:r>
            <a:r>
              <a:rPr lang="en-US" altLang="zh-CN" dirty="0"/>
              <a:t>for storage of information and providing mechanisms for the </a:t>
            </a:r>
            <a:r>
              <a:rPr lang="en-US" altLang="zh-CN" dirty="0">
                <a:solidFill>
                  <a:srgbClr val="FF0000"/>
                </a:solidFill>
              </a:rPr>
              <a:t>manipulation</a:t>
            </a:r>
            <a:r>
              <a:rPr lang="en-US" altLang="zh-CN" dirty="0"/>
              <a:t> of information. </a:t>
            </a:r>
          </a:p>
          <a:p>
            <a:pPr>
              <a:defRPr/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99"/>
                </a:solidFill>
              </a:rPr>
              <a:t>database system </a:t>
            </a:r>
            <a:r>
              <a:rPr lang="en-US" altLang="zh-CN" dirty="0"/>
              <a:t>must ensure the </a:t>
            </a:r>
            <a:r>
              <a:rPr lang="en-US" altLang="zh-CN" dirty="0">
                <a:solidFill>
                  <a:srgbClr val="FF0000"/>
                </a:solidFill>
              </a:rPr>
              <a:t>safety</a:t>
            </a:r>
            <a:r>
              <a:rPr lang="en-US" altLang="zh-CN" dirty="0"/>
              <a:t> of the information stored, despite system crashes or attempts at unauthorized access. </a:t>
            </a:r>
          </a:p>
          <a:p>
            <a:pPr>
              <a:defRPr/>
            </a:pPr>
            <a:r>
              <a:rPr lang="en-US" altLang="zh-CN" dirty="0"/>
              <a:t>If data are to be shared among several users, the system must provide </a:t>
            </a:r>
            <a:r>
              <a:rPr lang="en-US" altLang="zh-CN" dirty="0">
                <a:solidFill>
                  <a:srgbClr val="FF0000"/>
                </a:solidFill>
              </a:rPr>
              <a:t>concurrency control </a:t>
            </a:r>
            <a:r>
              <a:rPr lang="en-US" altLang="zh-CN" dirty="0"/>
              <a:t>mechanisms to avoid possible anomalous results. 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FA85EA76-A19B-5ED5-A9B3-A16CED8EF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1492250"/>
            <a:ext cx="1816100" cy="344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latin typeface="+mn-lt"/>
              </a:rPr>
              <a:t>applications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943F55F8-B904-2886-C46A-54F2DF77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2106613"/>
            <a:ext cx="1330325" cy="488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1800" b="1" dirty="0">
                <a:latin typeface="+mn-lt"/>
              </a:rPr>
              <a:t>DBMS</a:t>
            </a:r>
          </a:p>
        </p:txBody>
      </p:sp>
      <p:sp>
        <p:nvSpPr>
          <p:cNvPr id="27654" name="Line 8">
            <a:extLst>
              <a:ext uri="{FF2B5EF4-FFF2-40B4-BE49-F238E27FC236}">
                <a16:creationId xmlns:a16="http://schemas.microsoft.com/office/drawing/2014/main" id="{B6BA79C7-4B0A-E9FC-5DE6-2D4A437ED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1857375"/>
            <a:ext cx="0" cy="252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24">
            <a:extLst>
              <a:ext uri="{FF2B5EF4-FFF2-40B4-BE49-F238E27FC236}">
                <a16:creationId xmlns:a16="http://schemas.microsoft.com/office/drawing/2014/main" id="{4C0E67D6-6991-D042-E606-3E5C7961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2743200"/>
            <a:ext cx="1330325" cy="574675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1800" dirty="0">
                <a:latin typeface="+mn-lt"/>
              </a:rPr>
              <a:t>database</a:t>
            </a: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5F851173-896A-8652-5D0D-FAF16474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1616075"/>
            <a:ext cx="1981200" cy="6842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+mn-lt"/>
              </a:rPr>
              <a:t>applications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27657" name="流程图: 多文档 22">
            <a:extLst>
              <a:ext uri="{FF2B5EF4-FFF2-40B4-BE49-F238E27FC236}">
                <a16:creationId xmlns:a16="http://schemas.microsoft.com/office/drawing/2014/main" id="{D053D914-073B-BA3A-3366-AD23B4B8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2535238"/>
            <a:ext cx="1465262" cy="746125"/>
          </a:xfrm>
          <a:prstGeom prst="flowChartMultidocumen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29A89C-A538-6CA2-007E-C5AE416F3278}"/>
              </a:ext>
            </a:extLst>
          </p:cNvPr>
          <p:cNvSpPr txBox="1"/>
          <p:nvPr/>
        </p:nvSpPr>
        <p:spPr>
          <a:xfrm>
            <a:off x="4203700" y="2733675"/>
            <a:ext cx="7493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1800" dirty="0">
                <a:latin typeface="+mn-lt"/>
              </a:rPr>
              <a:t>files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27659" name="右箭头 24">
            <a:extLst>
              <a:ext uri="{FF2B5EF4-FFF2-40B4-BE49-F238E27FC236}">
                <a16:creationId xmlns:a16="http://schemas.microsoft.com/office/drawing/2014/main" id="{3CC4C5E5-EAB7-23C3-3551-72EAF120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2300288"/>
            <a:ext cx="428625" cy="212725"/>
          </a:xfrm>
          <a:prstGeom prst="rightArrow">
            <a:avLst>
              <a:gd name="adj1" fmla="val 50000"/>
              <a:gd name="adj2" fmla="val 4965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FF0000"/>
              </a:solidFill>
            </a:endParaRPr>
          </a:p>
        </p:txBody>
      </p:sp>
      <p:sp>
        <p:nvSpPr>
          <p:cNvPr id="27660" name="Line 8">
            <a:extLst>
              <a:ext uri="{FF2B5EF4-FFF2-40B4-BE49-F238E27FC236}">
                <a16:creationId xmlns:a16="http://schemas.microsoft.com/office/drawing/2014/main" id="{BF92D3AF-5A89-C084-E6C0-2493CA1A2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775" y="2586038"/>
            <a:ext cx="0" cy="252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9">
            <a:extLst>
              <a:ext uri="{FF2B5EF4-FFF2-40B4-BE49-F238E27FC236}">
                <a16:creationId xmlns:a16="http://schemas.microsoft.com/office/drawing/2014/main" id="{E5BF21C4-489B-EA2D-8B68-3AD72A570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9463" y="2300288"/>
            <a:ext cx="3175" cy="2952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01A544FF-D367-D9EB-12F8-82408FC72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7025" y="2055813"/>
            <a:ext cx="2214563" cy="488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Database Engine</a:t>
            </a:r>
          </a:p>
        </p:txBody>
      </p:sp>
      <p:cxnSp>
        <p:nvCxnSpPr>
          <p:cNvPr id="27663" name="直接连接符 4">
            <a:extLst>
              <a:ext uri="{FF2B5EF4-FFF2-40B4-BE49-F238E27FC236}">
                <a16:creationId xmlns:a16="http://schemas.microsoft.com/office/drawing/2014/main" id="{9F2C068F-CE0F-D965-1F31-EED46D95CC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24925" y="2338388"/>
            <a:ext cx="40322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8E31CB0-F325-0FB9-9B69-50B439CBDB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7775" y="730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Database Applications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910114-28A0-3912-C99A-033FE533BB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8"/>
            <a:ext cx="8418512" cy="5764212"/>
          </a:xfrm>
        </p:spPr>
        <p:txBody>
          <a:bodyPr/>
          <a:lstStyle/>
          <a:p>
            <a:r>
              <a:rPr lang="en-US" altLang="zh-CN" sz="1600" b="1">
                <a:solidFill>
                  <a:srgbClr val="000099"/>
                </a:solidFill>
              </a:rPr>
              <a:t>Database Applications</a:t>
            </a:r>
            <a:r>
              <a:rPr lang="zh-CN" altLang="en-US" sz="1600" b="1">
                <a:solidFill>
                  <a:srgbClr val="000099"/>
                </a:solidFill>
              </a:rPr>
              <a:t>（数据库应用，数据库应用系统）</a:t>
            </a:r>
            <a:r>
              <a:rPr lang="en-US" altLang="zh-CN" sz="1600" b="1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zh-CN" b="1"/>
              <a:t>Enterprise Information</a:t>
            </a:r>
          </a:p>
          <a:p>
            <a:pPr lvl="2"/>
            <a:r>
              <a:rPr lang="en-US" altLang="zh-CN" sz="1700" b="1"/>
              <a:t>Sales</a:t>
            </a:r>
            <a:r>
              <a:rPr lang="en-US" altLang="zh-CN" sz="1700"/>
              <a:t>: customers, products, purchases</a:t>
            </a:r>
          </a:p>
          <a:p>
            <a:pPr lvl="2"/>
            <a:r>
              <a:rPr lang="en-US" altLang="zh-CN" sz="1700" b="1"/>
              <a:t>Accounting</a:t>
            </a:r>
            <a:r>
              <a:rPr lang="en-US" altLang="zh-CN" sz="1700"/>
              <a:t>: payments, receipts, assets</a:t>
            </a:r>
          </a:p>
          <a:p>
            <a:pPr lvl="2"/>
            <a:r>
              <a:rPr lang="en-US" altLang="zh-CN" sz="1700" b="1"/>
              <a:t>Human Resources</a:t>
            </a:r>
            <a:r>
              <a:rPr lang="en-US" altLang="zh-CN" sz="1700"/>
              <a:t>: employees, salaries, payroll taxes.</a:t>
            </a:r>
          </a:p>
          <a:p>
            <a:pPr lvl="1"/>
            <a:r>
              <a:rPr lang="en-US" altLang="zh-CN" b="1"/>
              <a:t>Manufacturing</a:t>
            </a:r>
            <a:r>
              <a:rPr lang="en-US" altLang="zh-CN"/>
              <a:t>: production, inventory, orders, supply chain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b="1"/>
              <a:t>Banking:</a:t>
            </a:r>
            <a:r>
              <a:rPr lang="en-US" altLang="zh-CN"/>
              <a:t> customers, accounts, loans, credit cards ,transactions</a:t>
            </a:r>
          </a:p>
          <a:p>
            <a:pPr lvl="1"/>
            <a:r>
              <a:rPr lang="en-US" altLang="zh-CN" b="1"/>
              <a:t>Universities</a:t>
            </a:r>
            <a:r>
              <a:rPr lang="en-US" altLang="zh-CN"/>
              <a:t>:  instructors, students, courses, registration, grades</a:t>
            </a:r>
          </a:p>
          <a:p>
            <a:pPr lvl="1"/>
            <a:r>
              <a:rPr lang="en-US" altLang="zh-CN" b="1"/>
              <a:t>Airlines</a:t>
            </a:r>
            <a:r>
              <a:rPr lang="en-US" altLang="zh-CN"/>
              <a:t>: reservations, schedules</a:t>
            </a:r>
          </a:p>
          <a:p>
            <a:pPr lvl="1"/>
            <a:r>
              <a:rPr lang="en-US" altLang="zh-CN" b="1"/>
              <a:t>Web-based services</a:t>
            </a:r>
          </a:p>
          <a:p>
            <a:pPr lvl="2"/>
            <a:r>
              <a:rPr lang="en-US" altLang="zh-CN" sz="1700" b="1"/>
              <a:t>Online retailers</a:t>
            </a:r>
            <a:r>
              <a:rPr lang="en-US" altLang="zh-CN" sz="1700"/>
              <a:t>: order tracking, customized recommendations</a:t>
            </a:r>
          </a:p>
          <a:p>
            <a:pPr lvl="2"/>
            <a:r>
              <a:rPr lang="en-US" altLang="zh-CN" sz="1700" b="1"/>
              <a:t>Online advertisements</a:t>
            </a:r>
          </a:p>
          <a:p>
            <a:r>
              <a:rPr lang="en-US" altLang="zh-CN"/>
              <a:t>Databases touch all aspects of our lives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5D7CF2-2429-DEE0-F6D7-0020297B1A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7775" y="730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Database Applications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67F1D7-1A96-8A26-F6D9-144E4983EF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8"/>
            <a:ext cx="8418512" cy="577691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Databases can be very large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sz="1600" b="1" dirty="0">
                <a:solidFill>
                  <a:srgbClr val="000099"/>
                </a:solidFill>
                <a:sym typeface="Wingdings" panose="05000000000000000000" pitchFamily="2" charset="2"/>
              </a:rPr>
              <a:t>Big Data </a:t>
            </a:r>
            <a:r>
              <a:rPr lang="zh-CN" altLang="en-US" sz="1600" b="1" dirty="0">
                <a:solidFill>
                  <a:srgbClr val="000099"/>
                </a:solidFill>
                <a:sym typeface="Wingdings" panose="05000000000000000000" pitchFamily="2" charset="2"/>
              </a:rPr>
              <a:t>（大数据）</a:t>
            </a:r>
            <a:endParaRPr lang="en-US" altLang="zh-CN" sz="1600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Volume </a:t>
            </a:r>
            <a:r>
              <a:rPr lang="zh-CN" altLang="en-US" sz="1600" b="1" dirty="0">
                <a:solidFill>
                  <a:srgbClr val="000099"/>
                </a:solidFill>
              </a:rPr>
              <a:t>（容量）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Variety </a:t>
            </a:r>
            <a:r>
              <a:rPr lang="zh-CN" altLang="en-US" sz="1600" b="1" dirty="0">
                <a:solidFill>
                  <a:srgbClr val="000099"/>
                </a:solidFill>
              </a:rPr>
              <a:t>（种类）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Velocity </a:t>
            </a:r>
            <a:r>
              <a:rPr lang="zh-CN" altLang="en-US" sz="1600" b="1" dirty="0">
                <a:solidFill>
                  <a:srgbClr val="000099"/>
                </a:solidFill>
              </a:rPr>
              <a:t>（速度）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Value(</a:t>
            </a:r>
            <a:r>
              <a:rPr lang="zh-CN" altLang="en-US" sz="1600" b="1" dirty="0">
                <a:solidFill>
                  <a:srgbClr val="000099"/>
                </a:solidFill>
              </a:rPr>
              <a:t>价值）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zh-CN" sz="1600" b="1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altLang="zh-CN" dirty="0"/>
              <a:t>Data-driven Artificial Intelligence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sz="1600" b="1" dirty="0">
                <a:solidFill>
                  <a:srgbClr val="000099"/>
                </a:solidFill>
                <a:sym typeface="Wingdings" panose="05000000000000000000" pitchFamily="2" charset="2"/>
              </a:rPr>
              <a:t>AI 2.0 </a:t>
            </a:r>
            <a:r>
              <a:rPr lang="zh-CN" altLang="en-US" sz="1600" b="1" dirty="0">
                <a:solidFill>
                  <a:srgbClr val="000099"/>
                </a:solidFill>
                <a:sym typeface="Wingdings" panose="05000000000000000000" pitchFamily="2" charset="2"/>
              </a:rPr>
              <a:t>（人工智能 </a:t>
            </a:r>
            <a:r>
              <a:rPr lang="en-US" altLang="zh-CN" sz="1600" b="1" dirty="0">
                <a:solidFill>
                  <a:srgbClr val="000099"/>
                </a:solidFill>
                <a:sym typeface="Wingdings" panose="05000000000000000000" pitchFamily="2" charset="2"/>
              </a:rPr>
              <a:t>2.0</a:t>
            </a:r>
            <a:r>
              <a:rPr lang="zh-CN" altLang="en-US" sz="1600" b="1" dirty="0">
                <a:solidFill>
                  <a:srgbClr val="000099"/>
                </a:solidFill>
                <a:sym typeface="Wingdings" panose="05000000000000000000" pitchFamily="2" charset="2"/>
              </a:rPr>
              <a:t>）</a:t>
            </a:r>
            <a:endParaRPr lang="en-US" altLang="zh-CN" sz="1600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GAI: Generative Artificial Intelligence</a:t>
            </a:r>
            <a:r>
              <a:rPr lang="zh-CN" altLang="en-US" sz="1600" b="1" dirty="0">
                <a:solidFill>
                  <a:srgbClr val="000099"/>
                </a:solidFill>
              </a:rPr>
              <a:t>（生成式人工智能）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LLM : Large Language Model </a:t>
            </a:r>
            <a:r>
              <a:rPr lang="zh-CN" altLang="en-US" sz="1600" b="1" dirty="0">
                <a:solidFill>
                  <a:srgbClr val="000099"/>
                </a:solidFill>
              </a:rPr>
              <a:t>（大语言模型）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2">
              <a:defRPr/>
            </a:pPr>
            <a:r>
              <a:rPr lang="en-US" altLang="zh-CN" sz="1600" b="1" dirty="0" err="1">
                <a:solidFill>
                  <a:srgbClr val="000099"/>
                </a:solidFill>
              </a:rPr>
              <a:t>DeepSeek</a:t>
            </a:r>
            <a:r>
              <a:rPr lang="en-US" altLang="zh-CN" sz="1600" b="1" dirty="0">
                <a:solidFill>
                  <a:srgbClr val="000099"/>
                </a:solidFill>
              </a:rPr>
              <a:t> </a:t>
            </a:r>
          </a:p>
          <a:p>
            <a:pPr lvl="2">
              <a:defRPr/>
            </a:pPr>
            <a:r>
              <a:rPr lang="zh-CN" altLang="en-US" sz="1600" b="1" dirty="0">
                <a:solidFill>
                  <a:srgbClr val="000099"/>
                </a:solidFill>
              </a:rPr>
              <a:t>豆包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2">
              <a:defRPr/>
            </a:pPr>
            <a:r>
              <a:rPr lang="zh-CN" altLang="en-US" sz="1600" b="1" dirty="0">
                <a:solidFill>
                  <a:srgbClr val="000099"/>
                </a:solidFill>
              </a:rPr>
              <a:t>通意千问（</a:t>
            </a:r>
            <a:r>
              <a:rPr lang="en-US" altLang="zh-CN" sz="1600" b="1" dirty="0" err="1">
                <a:solidFill>
                  <a:srgbClr val="000099"/>
                </a:solidFill>
              </a:rPr>
              <a:t>Qwen</a:t>
            </a:r>
            <a:r>
              <a:rPr lang="zh-CN" altLang="en-US" sz="1600" b="1" dirty="0">
                <a:solidFill>
                  <a:srgbClr val="000099"/>
                </a:solidFill>
              </a:rPr>
              <a:t>）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2">
              <a:defRPr/>
            </a:pPr>
            <a:r>
              <a:rPr lang="zh-CN" altLang="en-US" sz="1600" b="1" dirty="0">
                <a:solidFill>
                  <a:srgbClr val="000099"/>
                </a:solidFill>
              </a:rPr>
              <a:t>文小言</a:t>
            </a:r>
            <a:endParaRPr lang="en-US" altLang="zh-CN" sz="1600" b="1" dirty="0">
              <a:solidFill>
                <a:srgbClr val="000099"/>
              </a:solidFill>
            </a:endParaRPr>
          </a:p>
          <a:p>
            <a:pPr lvl="2">
              <a:defRPr/>
            </a:pPr>
            <a:r>
              <a:rPr lang="en-US" altLang="zh-CN" sz="1600" b="1" dirty="0">
                <a:solidFill>
                  <a:srgbClr val="000099"/>
                </a:solidFill>
              </a:rPr>
              <a:t>… 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  <a:tx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ctr" eaLnBrk="1" hangingPunct="1">
          <a:lnSpc>
            <a:spcPct val="150000"/>
          </a:lnSpc>
          <a:spcBef>
            <a:spcPct val="0"/>
          </a:spcBef>
          <a:buClrTx/>
          <a:buSzTx/>
          <a:buFont typeface="Monotype Sorts" pitchFamily="2" charset="2"/>
          <a:buNone/>
          <a:defRPr sz="1800" b="1" dirty="0" smtClean="0">
            <a:latin typeface="+mn-lt"/>
          </a:defRPr>
        </a:defPPr>
      </a:lstStyle>
    </a:tx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29497</TotalTime>
  <Words>3255</Words>
  <Application>Microsoft Office PowerPoint</Application>
  <PresentationFormat>宽屏</PresentationFormat>
  <Paragraphs>531</Paragraphs>
  <Slides>53</Slides>
  <Notes>53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  <vt:variant>
        <vt:lpstr>自定义放映</vt:lpstr>
      </vt:variant>
      <vt:variant>
        <vt:i4>1</vt:i4>
      </vt:variant>
    </vt:vector>
  </HeadingPairs>
  <TitlesOfParts>
    <vt:vector size="67" baseType="lpstr">
      <vt:lpstr>Helvetica</vt:lpstr>
      <vt:lpstr>MS PGothic</vt:lpstr>
      <vt:lpstr>Arial</vt:lpstr>
      <vt:lpstr>Monotype Sorts</vt:lpstr>
      <vt:lpstr>Webdings</vt:lpstr>
      <vt:lpstr>Times New Roman</vt:lpstr>
      <vt:lpstr>宋体</vt:lpstr>
      <vt:lpstr>Arial Unicode MS</vt:lpstr>
      <vt:lpstr>Wingdings</vt:lpstr>
      <vt:lpstr>Symbol</vt:lpstr>
      <vt:lpstr>Georgia</vt:lpstr>
      <vt:lpstr>2_db-5-grey</vt:lpstr>
      <vt:lpstr>Microsoft Clip Gallery</vt:lpstr>
      <vt:lpstr>Database System</vt:lpstr>
      <vt:lpstr>Database System</vt:lpstr>
      <vt:lpstr>Database System</vt:lpstr>
      <vt:lpstr>Database System in CS</vt:lpstr>
      <vt:lpstr>Chapter 1: Introduction </vt:lpstr>
      <vt:lpstr>Outline</vt:lpstr>
      <vt:lpstr>Database Systems</vt:lpstr>
      <vt:lpstr>Database Applications</vt:lpstr>
      <vt:lpstr>Database Applications</vt:lpstr>
      <vt:lpstr>Database Example-Banking</vt:lpstr>
      <vt:lpstr>Database Example- University </vt:lpstr>
      <vt:lpstr>Purpose of Database Systems</vt:lpstr>
      <vt:lpstr>Purpose of Database Systems</vt:lpstr>
      <vt:lpstr>Purpose of Database Systems</vt:lpstr>
      <vt:lpstr>Purpose of Database Systems</vt:lpstr>
      <vt:lpstr>Purpose of Database Systems</vt:lpstr>
      <vt:lpstr>Characteristics of Databases</vt:lpstr>
      <vt:lpstr>View of Data</vt:lpstr>
      <vt:lpstr>Schema and Instance</vt:lpstr>
      <vt:lpstr>Data Independence</vt:lpstr>
      <vt:lpstr>Data Models（数据模型）</vt:lpstr>
      <vt:lpstr>Relational Model</vt:lpstr>
      <vt:lpstr>Database Languages</vt:lpstr>
      <vt:lpstr>Data Definition Language (DDL) （数据定义语言）</vt:lpstr>
      <vt:lpstr>Data Manipulation Language (DML) （数据操作语言）</vt:lpstr>
      <vt:lpstr>SQL Query Language</vt:lpstr>
      <vt:lpstr>Database Access from Application Program</vt:lpstr>
      <vt:lpstr>Database Design(数据库设计) </vt:lpstr>
      <vt:lpstr>Database Engine(数据库引擎)</vt:lpstr>
      <vt:lpstr>Storage Manager</vt:lpstr>
      <vt:lpstr>Storage Manager (Cont.)</vt:lpstr>
      <vt:lpstr>Query Processor</vt:lpstr>
      <vt:lpstr>Query Processing</vt:lpstr>
      <vt:lpstr>Transaction Management </vt:lpstr>
      <vt:lpstr>Database Users</vt:lpstr>
      <vt:lpstr>Database Users</vt:lpstr>
      <vt:lpstr>Database Users</vt:lpstr>
      <vt:lpstr>Database Administrator（DBA）</vt:lpstr>
      <vt:lpstr>History of Database Systems</vt:lpstr>
      <vt:lpstr>History of Database Systems</vt:lpstr>
      <vt:lpstr>  Turing Award:Charles W. Bachman(1924-2017)</vt:lpstr>
      <vt:lpstr>History of Database Systems</vt:lpstr>
      <vt:lpstr>  Turing Award: Edgar F. Codd (1923-2003)</vt:lpstr>
      <vt:lpstr>History of Database Systems</vt:lpstr>
      <vt:lpstr>  Turing Award: Jim Gray(1944-2007)</vt:lpstr>
      <vt:lpstr>History of Database Systems</vt:lpstr>
      <vt:lpstr>History of Database Systems</vt:lpstr>
      <vt:lpstr>History of Database Systems</vt:lpstr>
      <vt:lpstr>History of Database Systems</vt:lpstr>
      <vt:lpstr>History of Database Systems</vt:lpstr>
      <vt:lpstr>  Turing Award: Michael Stonebraker (1943~ )</vt:lpstr>
      <vt:lpstr>History of Database Systems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0 memset</cp:lastModifiedBy>
  <cp:revision>580</cp:revision>
  <cp:lastPrinted>2020-09-09T14:10:33Z</cp:lastPrinted>
  <dcterms:created xsi:type="dcterms:W3CDTF">1999-11-04T20:50:09Z</dcterms:created>
  <dcterms:modified xsi:type="dcterms:W3CDTF">2025-03-30T08:47:06Z</dcterms:modified>
</cp:coreProperties>
</file>