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handoutMasterIdLst>
    <p:handoutMasterId r:id="rId62"/>
  </p:handoutMasterIdLst>
  <p:sldIdLst>
    <p:sldId id="256" r:id="rId2"/>
    <p:sldId id="343" r:id="rId3"/>
    <p:sldId id="257" r:id="rId4"/>
    <p:sldId id="290" r:id="rId5"/>
    <p:sldId id="344" r:id="rId6"/>
    <p:sldId id="294" r:id="rId7"/>
    <p:sldId id="260" r:id="rId8"/>
    <p:sldId id="346" r:id="rId9"/>
    <p:sldId id="262" r:id="rId10"/>
    <p:sldId id="350" r:id="rId11"/>
    <p:sldId id="288" r:id="rId12"/>
    <p:sldId id="287" r:id="rId13"/>
    <p:sldId id="26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40" r:id="rId29"/>
    <p:sldId id="309" r:id="rId30"/>
    <p:sldId id="339" r:id="rId31"/>
    <p:sldId id="310" r:id="rId32"/>
    <p:sldId id="311" r:id="rId33"/>
    <p:sldId id="347" r:id="rId34"/>
    <p:sldId id="312" r:id="rId35"/>
    <p:sldId id="315" r:id="rId36"/>
    <p:sldId id="348" r:id="rId37"/>
    <p:sldId id="316" r:id="rId38"/>
    <p:sldId id="318" r:id="rId39"/>
    <p:sldId id="320" r:id="rId40"/>
    <p:sldId id="321" r:id="rId41"/>
    <p:sldId id="322" r:id="rId42"/>
    <p:sldId id="354" r:id="rId43"/>
    <p:sldId id="353" r:id="rId44"/>
    <p:sldId id="324" r:id="rId45"/>
    <p:sldId id="338" r:id="rId46"/>
    <p:sldId id="326" r:id="rId47"/>
    <p:sldId id="349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41" r:id="rId60"/>
  </p:sldIdLst>
  <p:sldSz cx="12192000" cy="6858000"/>
  <p:notesSz cx="6997700" cy="9283700"/>
  <p:custShowLst>
    <p:custShow name="Custom Show 1" id="0">
      <p:sldLst>
        <p:sld r:id="rId13"/>
        <p:sld r:id="rId32"/>
        <p:sld r:id="rId42"/>
        <p:sld r:id="rId16"/>
        <p:sld r:id="rId17"/>
        <p:sld r:id="rId12"/>
        <p:sld r:id="rId33"/>
        <p:sld r:id="rId35"/>
        <p:sld r:id="rId4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pos="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0" y="60"/>
      </p:cViewPr>
      <p:guideLst>
        <p:guide orient="horz" pos="686"/>
        <p:guide pos="69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B36D172-9838-92CF-8193-D5B10B9E35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13B9F9E-B05D-D20E-3EF8-20073192E9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780E20E4-5E1B-7C13-B70C-F3A624460CD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C9BE5B25-46F3-9076-ED84-FB9B82A7C71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CA11D4E7-3BF0-4C19-B82B-45F4AEB364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1B04874-44B8-A8A6-9EA7-7BC0CE2DA2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648B21F-54FF-99E4-9553-1D300C30857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8948F8C-A871-7302-7E9E-A8D1FF433A2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86386306-4925-AB49-4425-86B525C6FEE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AD82071-14CD-D8E6-E611-7C8D357A5F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8B860D8A-1E51-7E73-B5A3-8D4438976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FA0C587-0E2A-4902-913A-CF6B70BCDB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9E2D27E-A847-7C9A-E994-B3F029F75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A1FA94F-4454-4595-B6AF-A913FD9C5D7C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AC3B7D3-71DA-A840-64D4-75C2FF3F3D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D1E304A-31D2-BE8E-D350-860BF0AA5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77D87D67-52B1-D97F-D518-E2476F58D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96FE7B8-C3E4-43EB-9199-CE1B57002DBC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297FBD5-BAA8-E690-CE03-2D88C41055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5888F7A-7138-0EF0-E220-ADADFCD20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B9A5EF70-23D6-1063-EDF3-A6CCA457E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47D2687-0C76-44B3-8A90-70978FF6B514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91067A8-33C5-2168-3A81-5522B4DE10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8489940-7DB0-DEA1-749C-5D1F213CA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71E75A6-C803-6256-9ADC-5D8C584F71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8F12EC-C12E-464D-9045-356D8DA14933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9370DFB-5EA0-0598-66ED-897315C66E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43716D4-4D21-101D-04D0-BD07E0783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27E290F-37E3-7ABD-D883-3AB8DC5B8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8BEF722-7B14-4AE4-AA9B-88CF5DCD43D1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E6578FD-FF0C-A8CA-C7D0-98FDBC9310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7FF81CB-F1BF-1BD2-76D7-20622862C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929F8A5-35FB-503C-FDC8-7203F8BA9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8805712-47B1-4498-B257-FF857EDF4031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59085E6-CED5-5EC7-2163-9BB12F44E3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4C072C2-01EA-7551-5A10-EEB00CF46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44C1269-C12A-F6EC-C331-6F07764AED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8F70469-F22C-41C1-A030-12AC77A5AAB2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9777E00-6C1F-4561-59B0-0CD235010E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509C3E4-F767-3B72-1C22-F0CBD69CE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F128B81-0FF8-EC1C-5304-DFAB0A03E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FBB652C-04DB-4441-93A5-E1CEE5A53F7C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7C2F757-9A47-4A2C-EB67-4EF9239EB2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40C7648-55D3-AC6E-A9BB-DF16435F3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6D4E07B-D8A3-27E3-1379-24DC81E04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D2F67EF-6601-4CD2-80A5-F5C03993B622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68D3AEF-B649-B5D5-CD9F-397A99FFB4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6741324-BCF1-0762-D459-95811A94F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FFCA3FE-6D0C-0D00-FD8E-7E3E160FA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58B0FFD-0AE9-453B-9102-9DF111FA1F67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2A0F5E3-146B-FDAB-73D3-187839EB04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848503D-EBDC-0C44-3284-72A6083FE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3A4A9C9-46CF-9D8F-9873-258A43B25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861D20E-6646-4124-A025-19932FA0D9E5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37D5223-8988-ACFB-77BD-C0181D5C26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2D61D8B-72BE-A78F-1923-8ED15CE79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7310DA0-95C8-F0A9-22D7-2770F9DEC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3425" indent="-28257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0300" indent="-22542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582738" indent="-22542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33588" indent="-22542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4907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479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051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623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355B4E-B390-4965-A550-99C39E0CA8E8}" type="slidenum">
              <a:rPr lang="en-US" altLang="en-US">
                <a:latin typeface="Helvetica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Helvetica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9EF9540-4577-1071-D0BA-9A855E9A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Helvetica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7E06679-8A0E-283A-4C93-B589B0DFE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1738"/>
            <a:ext cx="303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300"/>
              <a:t>1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C369EA6A-2D60-29B6-ED08-160F084E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1738"/>
            <a:ext cx="303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Helvetica" pitchFamily="34" charset="0"/>
            </a:endParaRPr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39C79E05-7FB4-ED98-64C3-CE4D9F11D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Helvetica" pitchFamily="34" charset="0"/>
            </a:endParaRPr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DDB25696-E1E2-12A0-5D6F-C68DD853D1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7C19A916-959A-AFFE-6318-2914C869C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61AC9E2-48BF-C506-25F2-737A0FE173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5A9F3B8-9179-4539-8243-15F12ACB9117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3909911-E090-B3BF-D1B0-719AC42C14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6E7FB3A-8047-9F2F-0A2F-27426F31D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14233A0-6DC7-A3A9-78F0-32D6572498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19C41F9-C9F5-4122-902E-FB36B1D32C4D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D41FA95-A0AC-EA72-2AF1-12FBC5DFEA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7176BB6-1C41-0CBB-B834-7C4B4833F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D7A9EBD1-D7CB-80C3-97C6-C30E8F074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02A82C1-304C-417D-9231-3EBCD8BFFA7A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7BD658D-7E62-E18C-B972-94A044755E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608585F-98B2-019A-0EE7-24A2FB667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2A14362-0F27-41BE-8100-60F55856F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476DACF-184A-43EA-BC3D-98911DB3706E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38C188D-7CD7-F7E9-2DF4-1BC739ED2B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9BC9441-11DF-3897-C20E-DC19463CA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88560F4-100A-BDCA-B1AA-E64F1DF734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E227E25-CCE4-4F9B-9A7A-21694CF67A43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74DAC5F-48BC-1BA7-7D21-4E4EA9FF4F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171133F-C07E-BDD7-306A-3C7F1E2FE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D55D3BD-0B4B-8104-F22E-839955BBD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41FD2AC9-A365-4CBE-B470-AEBCF2636A67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6B99F1C-521F-B7C9-50E7-AD3FC67CFE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DCDD475-5358-2334-0808-E6B2BE7BD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ADA226A-3D8F-BEFE-6900-60CAE66A7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196A155-BCB1-4371-839A-89B6B794B6A5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3ECD4E3-EB3E-A9E1-EC53-EB5FCFDB8E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C3E1A71-7551-6CAB-8011-489961B8D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F2FC802-0231-A467-2812-0AAC052A7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379F763F-4954-48C5-B76F-BC1A9C613390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6323A1D-560F-05D1-1E9C-509F14F426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76743CD-8508-2E94-63C5-EB5413DE8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C83C3F6E-4FB5-1C01-BDD9-F7B38ADF4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FF97AA2-EF09-485D-A3AB-AEBCF297F156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F949CE7-C283-6756-FBF5-0E1ABA65A3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B44A518-31EA-7B51-BDE4-F76BF1CB3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50165C1-0652-5640-3E6C-C3261697CA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124EC16C-69A8-44C1-A133-744562BA45AF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690590A-8B97-4C5D-7B2C-F117B28AD6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771A962-0A60-06B5-1A53-605AFB11D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3D57E9B3-1716-5DF6-D9CB-005B443F2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03E9E52-7AAD-476A-8A5B-FF3174EDC256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78F0010-4566-0C8D-EFD7-748A014314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461016C-4396-DD60-0DA0-8B9092972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F9A0E12-461C-FBA2-6A39-9AB27DCDE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99BF7F9-841D-4D62-B237-30BF1A1D4EAB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5B06C9D-DA55-34EA-3071-5F68C36A6F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32A8A98-221F-9680-7FBE-91835AD08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25E3DC6-9318-47EA-FCE9-6FA3E4383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C6A7124-5272-4AEE-973D-031760652E83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8C5C26-B01A-564D-B61D-B2FC0053A4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663CE472-AC68-3294-74C1-5AED65604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5BDEAF4-93BB-42EE-23EB-56E62C7C6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D93392A-2029-42E7-AE44-3101E7247E8D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8A55532-7364-26D0-5E75-2283225303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1498B8F-D022-62D2-54CB-6BED7321B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1CF70AA-AA01-F062-4032-06F22D36C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6816538-31C5-493C-B480-FFA7360BFD01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ADFACDB-1E63-702B-ADA3-776C5B3407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C672BD59-CE18-F0EF-6CA6-B70670046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4C399E5F-C26E-A63F-70AF-970A5D0D64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59214F9-D603-4B4A-88EF-D0754BCF1EFC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A45C86DF-06DE-6E67-A899-A0F324315F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5F4B102-D46C-8F11-2CF2-FBC3A6A76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E826AD53-3AC5-CBD3-301A-E7FD78674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BF45DD34-69FA-4533-AAD2-35DB07D980BB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DEC5418-9D37-C3EA-DBFD-12FE85348B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E801B80-4087-6681-36BE-C8CF39E9F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A9552D28-2812-230A-B581-D47725FFCE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20D9CDB-6B47-4EA6-9BAF-0C0A0185BECC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6E93E848-E056-DC33-A4CB-88D76109B6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77569B5-BE70-7D41-8C60-5331F7E10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3258D6A-321F-6109-F5A1-A26DD3CBA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BB35FAA-7343-4AFC-AE82-ADC40389DD0C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D8C44BBB-A7B3-A9F0-44E2-CBF20799A4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79716C5-CA58-032A-97AA-D49E6BEF8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C06AB118-DFDB-9AEA-6DD0-E6C0E869A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A83907FD-B4D4-4BBD-83F7-516153BDDEE5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4AED3BBA-3B75-B09B-F5A2-D40DF8FA88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B297F70-1CCC-33A6-5F3C-3EDED782D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3BF595F-46CA-E4BC-7C95-EEA3B38D97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7F6577C-8853-4CD0-9456-8C337BE3FFB4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5046552-DB23-063E-16ED-CD905D806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6157F97-615D-1427-B2E2-4E3441E8B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C96F90A-2A56-D5F3-5478-9FBE28DB39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E47C4F2-3379-4902-9566-B18B07943130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2D2CADD-57D1-A57B-1903-0FDB2A3D5A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167B579-3CD7-33A4-8ADA-0D24C2CDF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4D4224FA-8B91-F19A-DCDE-15ED8A0D1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FCA350D9-BE2B-45FB-AD4C-22BAF621B4F4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923E238-53C8-A5C6-770C-07707E6379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09C910C-0A0E-8F1C-6FA5-482247D70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038B5B56-EDCA-2521-C617-36C390664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28E8FE9E-EC54-4826-95C5-7FD07696A436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FFA8784C-361F-BD36-E82F-3EEDE0FA54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C981FA4D-6EC8-1879-6687-85989EB6C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0B9B4CB7-1A95-9A65-5472-62C59D3A6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5D324478-9B74-45A7-AD42-DC936D3F7A42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2EFB140-82A2-1024-F8A6-0DB156C341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2F226A4-7DFE-936F-2110-5981A43E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33CA2885-E0FC-1C5D-7E8E-BD85F3C50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FE8178D-F271-4E2C-83AB-BEF850EB8251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A26683EC-5135-21CA-5C53-A81B269042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9FC3489F-B46B-4E4B-B8F5-FAE054B14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2BC65C3D-ECA5-4B76-413D-27260DDC5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92C8D82-6DF3-4613-9D1E-B623DFF0D1C8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60B8A78-134D-15C7-67E3-E87A001551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B8D92FD-786A-6495-9081-AA77BB9EA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9053872C-44DF-57D3-1265-A1B40081F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F02F1F0-5EAF-4A24-A7DD-69DFA038567D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AA84FDD2-29DF-953D-C9DB-53FF9FD2B7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F407553-2A44-0FD0-BA15-120102E35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8F096D4-F91B-EAA6-7959-62415358D2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6B54DFB0-42AE-4B11-896D-1BA1E2001BF4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6F4D581-C0D6-7653-4B5D-90D40C1AE5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8AE58D0-B2CF-A750-06F5-BA7B8E978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C310F48E-EF78-14F1-B96B-97FC86E14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9B85F61-B378-4CEB-924B-BFA11FE27A7C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8C4C8C3-F178-72EF-24C1-56F4BA7E0C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4FB96E6A-4D53-8B0D-5FFC-9442DC58B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05803043-D83C-DD68-4E94-5A856DB34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95E52520-0F94-47C6-BA4F-1C1E6A496976}" type="slidenum">
              <a:rPr lang="en-US" altLang="zh-CN" sz="1200"/>
              <a:pPr/>
              <a:t>53</a:t>
            </a:fld>
            <a:endParaRPr lang="en-US" altLang="zh-CN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5A3739D2-EAD0-12C0-D589-5EF596BC54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51699A4-5B9B-31E2-6145-E849031A4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7C68767-C724-8C5F-C8DA-2ABAED28E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8EA64A5D-3077-469D-9FC2-3EA1754D5E77}" type="slidenum">
              <a:rPr lang="en-US" altLang="zh-CN" sz="1200"/>
              <a:pPr/>
              <a:t>54</a:t>
            </a:fld>
            <a:endParaRPr lang="en-US" altLang="zh-CN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1F4322A4-C80E-F745-38BE-DC0BF5CCB7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2E69435B-A857-1449-08D9-755A6B53C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3DEDABC-C53E-9942-C782-31BCCAB8B6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33425" indent="-28257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0300" indent="-22542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582738" indent="-22542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33588" indent="-225425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4907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479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051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62388" indent="-225425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BB099-69C1-47DF-AFA7-211337EB7FF5}" type="slidenum">
              <a:rPr lang="en-US" altLang="en-US">
                <a:latin typeface="Helvetica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Helvetica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0ABF5A6-3FF5-F16A-143C-42E1D268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Helvetica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AC1380F-97BB-9FDF-944B-4166FEA9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1738"/>
            <a:ext cx="303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300"/>
              <a:t>1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5BB9AD1A-C747-6B82-DA7F-C3477B675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1738"/>
            <a:ext cx="303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Helvetica" pitchFamily="34" charset="0"/>
            </a:endParaRP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0D8A7B2E-B89A-42DE-3358-DEEDD931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latin typeface="Helvetica" pitchFamily="34" charset="0"/>
            </a:endParaRP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BAB91E74-503A-E4B6-290B-8064A502B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24584" name="Rectangle 7">
            <a:extLst>
              <a:ext uri="{FF2B5EF4-FFF2-40B4-BE49-F238E27FC236}">
                <a16:creationId xmlns:a16="http://schemas.microsoft.com/office/drawing/2014/main" id="{6B88E8F6-A042-7F00-B9E8-3A6CE8664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18959377-3E2E-7660-21CC-7C75E9432F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E1F92488-526C-48AF-98C5-EC8776B79899}" type="slidenum">
              <a:rPr lang="en-US" altLang="zh-CN" sz="1200"/>
              <a:pPr/>
              <a:t>55</a:t>
            </a:fld>
            <a:endParaRPr lang="en-US" altLang="zh-CN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24BAF943-93C5-612E-1B3F-76496EABA6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17DC2797-BA26-2C8B-5754-4D98479F7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FBB7DCD6-4ED3-006C-323E-5A2E3A22143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767B69A-B383-4D5F-9322-B134E0B72450}" type="slidenum">
              <a:rPr lang="en-US" altLang="zh-CN" sz="1200"/>
              <a:pPr algn="r"/>
              <a:t>59</a:t>
            </a:fld>
            <a:endParaRPr lang="en-US" altLang="zh-CN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1FD8FE49-923D-D0A8-A2BD-A5C251D36D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D8A0A475-C605-1D7A-452F-4DF99C3A0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F2A511E9-91B0-4D4A-65D2-28549097E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57A76B9-29A6-4D60-91EB-1E7CFCF23D5C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891DC0E-8016-DE4B-5B46-24E745FC65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FFB9656-F315-4B24-42DA-ABB557BA3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0A774B03-BD2D-7F85-17A9-86254C9BF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D92CB04E-6CFB-4B18-8CD5-D0145C257D60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964906D-7B9A-9004-AE36-F021A91BC0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200138B-4F3C-0B70-ABE2-5CDD1A4C4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A0A8CF5-E223-5072-44A5-1B9BDDEC7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1363" indent="-284163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39825" indent="-227013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597025" indent="-227013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2638" indent="-227013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09838" indent="-227013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67038" indent="-227013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4238" indent="-227013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1438" indent="-227013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C40639-0350-48A2-A90F-9C18EE1C4CFD}" type="slidenum">
              <a:rPr lang="en-US" altLang="en-US">
                <a:latin typeface="Helvetica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Helvetica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136E49-6665-444D-4D8C-09F85E1D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E959145-5EA0-1DE7-C9D9-6C0D5FF0E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FA5BABD-0C3C-7474-FC9F-0E46BE9BA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CE014674-7344-4834-B92F-A5634D50800F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BCAED98-581E-F9F3-6C13-E1B4D8134F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A1DE27E-2A38-F642-E40C-3D39D5287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966B95F2-7766-9147-AE42-41E0BA63428D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67504049-C743-8B3C-FC94-D9CB6E859B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F0677C41-41AB-777B-8E98-5A249F90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340BA7F4-F85A-61B2-E7E8-04EB196CC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D3EC-F906-9D87-9D9C-A90D83264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0E28C-7E8E-6EDE-68CF-3D388E2AB7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0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10DC82C2-7DC2-48D8-9607-0EBF933EE0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3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91820-C153-B545-E059-95E17ECD14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B33FF1-4920-49D8-A6FC-176AF58478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2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DC40-6CFE-2042-5A57-1A0F5C69A7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F39C20-072E-4AA7-A9A4-C0767D402C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8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3B38E-DDE6-6998-2FCF-2A75519BB5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F1CDD6-5A23-499B-A042-EF5A0E5B08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36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61D83-7882-C37A-67DE-B9CB3064C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53ED90-6A6E-498E-B15D-6C371B601A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0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7FCA6A-5ABC-116B-0F01-6F9CD006BD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D472F1-7891-497F-91C9-15AF7944FF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08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C97826-CB3B-7587-F5A1-C8FC9E762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0E8E8E-66AB-42D1-B7E2-156C08DCF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95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5D5006-FC34-B637-FD25-FEB7261905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466D86-2F81-4E1A-9335-B8B2BA7066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5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0FB366D-96A3-4E1C-3287-0CBC4D6F86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56ECAA-13C6-4BA5-9909-F72B611B2D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91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EA3F67-6A0A-D028-9A4B-AC239EB3F7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A19A32-2946-4B11-BD0A-6E5E32AE17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70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1879DC-214B-1C8B-59C0-C998CF124F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74800B-FC4C-4A1D-AEAA-5A73AB14B8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5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5C29A0-879C-4E55-71D6-7AF028182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0C3CF257-A46E-3DC0-3FEF-21B91C3A1B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30F6FADE-9EDA-4B68-AD5E-C466BFB154C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BB4CBF48-4369-B34D-E958-6FF97023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09253" name="Text Box 5">
            <a:extLst>
              <a:ext uri="{FF2B5EF4-FFF2-40B4-BE49-F238E27FC236}">
                <a16:creationId xmlns:a16="http://schemas.microsoft.com/office/drawing/2014/main" id="{795C6BD5-4456-B4FC-7A54-12EFD9CF4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</a:rPr>
              <a:t>2.</a:t>
            </a:r>
            <a:fld id="{53A4FB7B-28A8-4FB4-AB0E-83E07B62F1FA}" type="slidenum">
              <a:rPr lang="en-US" altLang="zh-CN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BBFA926B-3642-636F-DB3C-7073E0455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F7A05A9E-A04F-0CC1-1048-17ABFA263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2BC55A9C-EB21-A609-3858-3280108BB385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AFEF62B7-3037-AC26-A85E-975690F55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F8AFC6EB-EDFF-58FD-4182-8415851723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6738" y="1698625"/>
            <a:ext cx="8585200" cy="24812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Chapter 2: The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7BD27E60-5FE8-ED58-5DF0-11274C5A6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471488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Keys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B3AE648-FE19-BB22-0673-5F30DF83B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069975"/>
            <a:ext cx="10909300" cy="5699125"/>
          </a:xfrm>
          <a:ln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Foreign key</a:t>
            </a:r>
            <a:r>
              <a:rPr lang="zh-CN" altLang="en-US" b="1">
                <a:solidFill>
                  <a:srgbClr val="FF0000"/>
                </a:solidFill>
              </a:rPr>
              <a:t>（外键）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/>
              <a:t>constraint  from attribute(s) </a:t>
            </a:r>
            <a:r>
              <a:rPr lang="en-US" altLang="zh-CN">
                <a:solidFill>
                  <a:srgbClr val="FF0000"/>
                </a:solidFill>
              </a:rPr>
              <a:t>A  of  relation r1 </a:t>
            </a:r>
            <a:r>
              <a:rPr lang="en-US" altLang="zh-CN"/>
              <a:t>to the </a:t>
            </a:r>
            <a:r>
              <a:rPr lang="en-US" altLang="zh-CN">
                <a:solidFill>
                  <a:srgbClr val="FF0000"/>
                </a:solidFill>
              </a:rPr>
              <a:t>primary  key  B  of  relation r2 </a:t>
            </a:r>
            <a:r>
              <a:rPr lang="en-US" altLang="zh-CN"/>
              <a:t>states that on any database instance, the value of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for each tuple in </a:t>
            </a:r>
            <a:r>
              <a:rPr lang="en-US" altLang="zh-CN">
                <a:solidFill>
                  <a:srgbClr val="FF0000"/>
                </a:solidFill>
              </a:rPr>
              <a:t>r1</a:t>
            </a:r>
            <a:r>
              <a:rPr lang="en-US" altLang="zh-CN"/>
              <a:t> must also be the value of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for some tuple in </a:t>
            </a:r>
            <a:r>
              <a:rPr lang="en-US" altLang="zh-CN">
                <a:solidFill>
                  <a:srgbClr val="FF0000"/>
                </a:solidFill>
              </a:rPr>
              <a:t>r2</a:t>
            </a:r>
            <a:r>
              <a:rPr lang="en-US" altLang="zh-CN"/>
              <a:t>. </a:t>
            </a:r>
          </a:p>
          <a:p>
            <a:pPr lvl="1"/>
            <a:r>
              <a:rPr lang="en-US" altLang="zh-CN" b="1">
                <a:solidFill>
                  <a:srgbClr val="00B0F0"/>
                </a:solidFill>
              </a:rPr>
              <a:t>Referencing</a:t>
            </a:r>
            <a:r>
              <a:rPr lang="en-US" altLang="zh-CN">
                <a:solidFill>
                  <a:srgbClr val="00B0F0"/>
                </a:solidFill>
              </a:rPr>
              <a:t> relation : teaching    </a:t>
            </a:r>
            <a:r>
              <a:rPr lang="en-US" altLang="zh-CN"/>
              <a:t>          </a:t>
            </a:r>
            <a:br>
              <a:rPr lang="en-US" altLang="zh-CN"/>
            </a:br>
            <a:r>
              <a:rPr lang="en-US" altLang="zh-CN"/>
              <a:t>                                                         </a:t>
            </a:r>
            <a:r>
              <a:rPr lang="en-US" altLang="zh-CN" b="1">
                <a:solidFill>
                  <a:srgbClr val="00B0F0"/>
                </a:solidFill>
              </a:rPr>
              <a:t>Referenced</a:t>
            </a:r>
            <a:r>
              <a:rPr lang="en-US" altLang="zh-CN">
                <a:solidFill>
                  <a:srgbClr val="00B0F0"/>
                </a:solidFill>
              </a:rPr>
              <a:t> relation: instructor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>
              <a:buFont typeface="Monotype Sorts" pitchFamily="2" charset="2"/>
              <a:buNone/>
            </a:pP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</a:rPr>
              <a:t>Referential integrity(</a:t>
            </a:r>
            <a:r>
              <a:rPr lang="zh-CN" altLang="en-US" b="1">
                <a:solidFill>
                  <a:srgbClr val="FF0000"/>
                </a:solidFill>
              </a:rPr>
              <a:t>参照完整性</a:t>
            </a:r>
            <a:r>
              <a:rPr lang="en-US" altLang="zh-CN" b="1">
                <a:solidFill>
                  <a:srgbClr val="FF0000"/>
                </a:solidFill>
              </a:rPr>
              <a:t>) </a:t>
            </a:r>
            <a:r>
              <a:rPr lang="en-US" altLang="zh-CN"/>
              <a:t>constraint  requires that  the values appearing in specified attribute(s)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of any tuples in the referencing relation </a:t>
            </a:r>
            <a:r>
              <a:rPr lang="en-US" altLang="zh-CN">
                <a:solidFill>
                  <a:srgbClr val="FF0000"/>
                </a:solidFill>
              </a:rPr>
              <a:t>r1</a:t>
            </a:r>
            <a:r>
              <a:rPr lang="en-US" altLang="zh-CN"/>
              <a:t> also appear in specified attribute(s)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of at least one tuple in the referenced relation </a:t>
            </a:r>
            <a:r>
              <a:rPr lang="en-US" altLang="zh-CN">
                <a:solidFill>
                  <a:srgbClr val="FF0000"/>
                </a:solidFill>
              </a:rPr>
              <a:t>r2</a:t>
            </a:r>
            <a:r>
              <a:rPr lang="en-US" altLang="zh-CN"/>
              <a:t>.</a:t>
            </a:r>
            <a:endParaRPr lang="en-US" altLang="zh-CN">
              <a:solidFill>
                <a:srgbClr val="00B0F0"/>
              </a:solidFill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Referencing</a:t>
            </a:r>
            <a:r>
              <a:rPr lang="en-US" altLang="zh-CN"/>
              <a:t> relation : section                                 </a:t>
            </a:r>
            <a:r>
              <a:rPr lang="en-US" altLang="zh-CN" b="1">
                <a:solidFill>
                  <a:srgbClr val="00B0F0"/>
                </a:solidFill>
              </a:rPr>
              <a:t>Referenced</a:t>
            </a:r>
            <a:r>
              <a:rPr lang="en-US" altLang="zh-CN">
                <a:solidFill>
                  <a:srgbClr val="00B0F0"/>
                </a:solidFill>
              </a:rPr>
              <a:t> relation: time-slot</a:t>
            </a:r>
          </a:p>
          <a:p>
            <a:pPr lvl="1"/>
            <a:endParaRPr lang="en-US" altLang="zh-CN"/>
          </a:p>
        </p:txBody>
      </p:sp>
      <p:grpSp>
        <p:nvGrpSpPr>
          <p:cNvPr id="33796" name="Group 10">
            <a:extLst>
              <a:ext uri="{FF2B5EF4-FFF2-40B4-BE49-F238E27FC236}">
                <a16:creationId xmlns:a16="http://schemas.microsoft.com/office/drawing/2014/main" id="{9C5CE775-FD54-DCAC-F190-559DA26A75D7}"/>
              </a:ext>
            </a:extLst>
          </p:cNvPr>
          <p:cNvGrpSpPr>
            <a:grpSpLocks/>
          </p:cNvGrpSpPr>
          <p:nvPr/>
        </p:nvGrpSpPr>
        <p:grpSpPr bwMode="auto">
          <a:xfrm>
            <a:off x="5411788" y="2727325"/>
            <a:ext cx="3714750" cy="1223963"/>
            <a:chOff x="1288" y="1229"/>
            <a:chExt cx="2340" cy="771"/>
          </a:xfrm>
        </p:grpSpPr>
        <p:sp>
          <p:nvSpPr>
            <p:cNvPr id="33829" name="Rectangle 11">
              <a:extLst>
                <a:ext uri="{FF2B5EF4-FFF2-40B4-BE49-F238E27FC236}">
                  <a16:creationId xmlns:a16="http://schemas.microsoft.com/office/drawing/2014/main" id="{32C14807-C2B4-2902-5189-B97DB6BF3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Music</a:t>
              </a:r>
            </a:p>
          </p:txBody>
        </p:sp>
        <p:sp>
          <p:nvSpPr>
            <p:cNvPr id="33830" name="Rectangle 12">
              <a:extLst>
                <a:ext uri="{FF2B5EF4-FFF2-40B4-BE49-F238E27FC236}">
                  <a16:creationId xmlns:a16="http://schemas.microsoft.com/office/drawing/2014/main" id="{6FA861CE-99AB-AE01-0C17-84E024E5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623" cy="1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i="1">
                  <a:solidFill>
                    <a:srgbClr val="FF0000"/>
                  </a:solidFill>
                  <a:ea typeface="宋体" panose="02010600030101010101" pitchFamily="2" charset="-122"/>
                </a:rPr>
                <a:t>ID</a:t>
              </a:r>
              <a:endParaRPr kumimoji="0" lang="en-US" altLang="zh-CN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31" name="Rectangle 13">
              <a:extLst>
                <a:ext uri="{FF2B5EF4-FFF2-40B4-BE49-F238E27FC236}">
                  <a16:creationId xmlns:a16="http://schemas.microsoft.com/office/drawing/2014/main" id="{49325EF8-E0C9-5A4D-5C26-3544E8A2F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i="1">
                  <a:ea typeface="宋体" panose="02010600030101010101" pitchFamily="2" charset="-122"/>
                </a:rPr>
                <a:t>dept_name</a:t>
              </a:r>
              <a:endParaRPr kumimoji="0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33832" name="Rectangle 14">
              <a:extLst>
                <a:ext uri="{FF2B5EF4-FFF2-40B4-BE49-F238E27FC236}">
                  <a16:creationId xmlns:a16="http://schemas.microsoft.com/office/drawing/2014/main" id="{D1D34FF4-C4BA-5DB3-9705-636529AD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631" cy="5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</p:txBody>
        </p:sp>
        <p:sp>
          <p:nvSpPr>
            <p:cNvPr id="33833" name="Rectangle 15">
              <a:extLst>
                <a:ext uri="{FF2B5EF4-FFF2-40B4-BE49-F238E27FC236}">
                  <a16:creationId xmlns:a16="http://schemas.microsoft.com/office/drawing/2014/main" id="{144CDBF8-E056-4564-AFBB-97B506206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i="1">
                  <a:ea typeface="宋体" panose="02010600030101010101" pitchFamily="2" charset="-122"/>
                </a:rPr>
                <a:t>name</a:t>
              </a:r>
              <a:endParaRPr kumimoji="0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33834" name="Rectangle 16">
              <a:extLst>
                <a:ext uri="{FF2B5EF4-FFF2-40B4-BE49-F238E27FC236}">
                  <a16:creationId xmlns:a16="http://schemas.microsoft.com/office/drawing/2014/main" id="{DF37FE38-3D98-E627-B4B9-92B0BC02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Mozart</a:t>
              </a:r>
            </a:p>
          </p:txBody>
        </p:sp>
      </p:grpSp>
      <p:grpSp>
        <p:nvGrpSpPr>
          <p:cNvPr id="33797" name="Group 5">
            <a:extLst>
              <a:ext uri="{FF2B5EF4-FFF2-40B4-BE49-F238E27FC236}">
                <a16:creationId xmlns:a16="http://schemas.microsoft.com/office/drawing/2014/main" id="{BDD18E12-B0E0-25AE-53D2-7F088089A1B4}"/>
              </a:ext>
            </a:extLst>
          </p:cNvPr>
          <p:cNvGrpSpPr>
            <a:grpSpLocks/>
          </p:cNvGrpSpPr>
          <p:nvPr/>
        </p:nvGrpSpPr>
        <p:grpSpPr bwMode="auto">
          <a:xfrm>
            <a:off x="1779588" y="2346325"/>
            <a:ext cx="2714625" cy="1295400"/>
            <a:chOff x="1536" y="2576"/>
            <a:chExt cx="1710" cy="768"/>
          </a:xfrm>
        </p:grpSpPr>
        <p:sp>
          <p:nvSpPr>
            <p:cNvPr id="33825" name="Rectangle 6">
              <a:extLst>
                <a:ext uri="{FF2B5EF4-FFF2-40B4-BE49-F238E27FC236}">
                  <a16:creationId xmlns:a16="http://schemas.microsoft.com/office/drawing/2014/main" id="{052F776A-379B-CC5F-B471-73A51E6D4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76"/>
              <a:ext cx="696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i="1">
                  <a:solidFill>
                    <a:srgbClr val="FF0000"/>
                  </a:solidFill>
                  <a:ea typeface="宋体" panose="02010600030101010101" pitchFamily="2" charset="-122"/>
                </a:rPr>
                <a:t>ID</a:t>
              </a:r>
              <a:endParaRPr kumimoji="0" lang="en-US" altLang="zh-CN" b="1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26" name="Rectangle 7">
              <a:extLst>
                <a:ext uri="{FF2B5EF4-FFF2-40B4-BE49-F238E27FC236}">
                  <a16:creationId xmlns:a16="http://schemas.microsoft.com/office/drawing/2014/main" id="{C9D95FA0-AAC5-4543-C5CE-7F6A7B57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 i="1">
                  <a:ea typeface="宋体" panose="02010600030101010101" pitchFamily="2" charset="-122"/>
                </a:rPr>
                <a:t>course_id</a:t>
              </a:r>
              <a:endParaRPr kumimoji="0" lang="en-US" altLang="zh-CN" b="1">
                <a:ea typeface="宋体" panose="02010600030101010101" pitchFamily="2" charset="-122"/>
              </a:endParaRPr>
            </a:p>
          </p:txBody>
        </p:sp>
        <p:sp>
          <p:nvSpPr>
            <p:cNvPr id="33827" name="Rectangle 8">
              <a:extLst>
                <a:ext uri="{FF2B5EF4-FFF2-40B4-BE49-F238E27FC236}">
                  <a16:creationId xmlns:a16="http://schemas.microsoft.com/office/drawing/2014/main" id="{09169098-1604-C0DD-F630-625BC121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6"/>
              <a:ext cx="69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C000"/>
                  </a:solidFill>
                  <a:ea typeface="宋体" panose="02010600030101010101" pitchFamily="2" charset="-122"/>
                </a:rPr>
                <a:t>76766</a:t>
              </a:r>
            </a:p>
          </p:txBody>
        </p:sp>
        <p:sp>
          <p:nvSpPr>
            <p:cNvPr id="33828" name="Rectangle 9">
              <a:extLst>
                <a:ext uri="{FF2B5EF4-FFF2-40B4-BE49-F238E27FC236}">
                  <a16:creationId xmlns:a16="http://schemas.microsoft.com/office/drawing/2014/main" id="{A2B65AF9-F529-DB4E-1CDA-48D32852C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BIO-101</a:t>
              </a:r>
            </a:p>
          </p:txBody>
        </p:sp>
      </p:grpSp>
      <p:cxnSp>
        <p:nvCxnSpPr>
          <p:cNvPr id="33798" name="直接箭头连接符 23">
            <a:extLst>
              <a:ext uri="{FF2B5EF4-FFF2-40B4-BE49-F238E27FC236}">
                <a16:creationId xmlns:a16="http://schemas.microsoft.com/office/drawing/2014/main" id="{7E89F7DA-C12D-9CAC-FF66-EAD80F5840A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517775" y="2962275"/>
            <a:ext cx="2894013" cy="271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9" name="直接箭头连接符 25">
            <a:extLst>
              <a:ext uri="{FF2B5EF4-FFF2-40B4-BE49-F238E27FC236}">
                <a16:creationId xmlns:a16="http://schemas.microsoft.com/office/drawing/2014/main" id="{C7530B34-9E98-C326-59F2-13B9B370778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552700" y="3222625"/>
            <a:ext cx="2859088" cy="292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00" name="Group 10">
            <a:extLst>
              <a:ext uri="{FF2B5EF4-FFF2-40B4-BE49-F238E27FC236}">
                <a16:creationId xmlns:a16="http://schemas.microsoft.com/office/drawing/2014/main" id="{42B6A746-6AC5-7D72-4D46-B27F45D906C2}"/>
              </a:ext>
            </a:extLst>
          </p:cNvPr>
          <p:cNvGrpSpPr>
            <a:grpSpLocks/>
          </p:cNvGrpSpPr>
          <p:nvPr/>
        </p:nvGrpSpPr>
        <p:grpSpPr bwMode="auto">
          <a:xfrm>
            <a:off x="1355725" y="5338763"/>
            <a:ext cx="9132888" cy="1428750"/>
            <a:chOff x="1288" y="1239"/>
            <a:chExt cx="5753" cy="900"/>
          </a:xfrm>
        </p:grpSpPr>
        <p:sp>
          <p:nvSpPr>
            <p:cNvPr id="33807" name="Rectangle 11">
              <a:extLst>
                <a:ext uri="{FF2B5EF4-FFF2-40B4-BE49-F238E27FC236}">
                  <a16:creationId xmlns:a16="http://schemas.microsoft.com/office/drawing/2014/main" id="{9E49B697-42AB-67AF-97AB-9371B985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t1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t1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t2</a:t>
              </a:r>
            </a:p>
          </p:txBody>
        </p:sp>
        <p:sp>
          <p:nvSpPr>
            <p:cNvPr id="33808" name="Rectangle 12">
              <a:extLst>
                <a:ext uri="{FF2B5EF4-FFF2-40B4-BE49-F238E27FC236}">
                  <a16:creationId xmlns:a16="http://schemas.microsoft.com/office/drawing/2014/main" id="{7577414B-70A6-9B00-CCCB-05E3B933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47"/>
              <a:ext cx="739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course_id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3809" name="Rectangle 13">
              <a:extLst>
                <a:ext uri="{FF2B5EF4-FFF2-40B4-BE49-F238E27FC236}">
                  <a16:creationId xmlns:a16="http://schemas.microsoft.com/office/drawing/2014/main" id="{646F76BE-1342-EA05-8251-870079596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240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time-slot_id</a:t>
              </a:r>
              <a:endParaRPr kumimoji="0" lang="en-US" altLang="zh-CN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0" name="Rectangle 14">
              <a:extLst>
                <a:ext uri="{FF2B5EF4-FFF2-40B4-BE49-F238E27FC236}">
                  <a16:creationId xmlns:a16="http://schemas.microsoft.com/office/drawing/2014/main" id="{52A40036-9854-7EEF-4F7E-B913E1151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69"/>
              <a:ext cx="739" cy="5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BIO-101</a:t>
              </a:r>
            </a:p>
          </p:txBody>
        </p:sp>
        <p:sp>
          <p:nvSpPr>
            <p:cNvPr id="33811" name="Rectangle 15">
              <a:extLst>
                <a:ext uri="{FF2B5EF4-FFF2-40B4-BE49-F238E27FC236}">
                  <a16:creationId xmlns:a16="http://schemas.microsoft.com/office/drawing/2014/main" id="{DF673768-FFB5-1BCB-310F-63709662C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248"/>
              <a:ext cx="400" cy="17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sec-id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3812" name="Rectangle 16">
              <a:extLst>
                <a:ext uri="{FF2B5EF4-FFF2-40B4-BE49-F238E27FC236}">
                  <a16:creationId xmlns:a16="http://schemas.microsoft.com/office/drawing/2014/main" id="{C7E0E1F7-44BB-B567-8679-102D28AE6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1469"/>
              <a:ext cx="40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813" name="Rectangle 12">
              <a:extLst>
                <a:ext uri="{FF2B5EF4-FFF2-40B4-BE49-F238E27FC236}">
                  <a16:creationId xmlns:a16="http://schemas.microsoft.com/office/drawing/2014/main" id="{2DAE1009-836E-9942-714E-6D7019F15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239"/>
              <a:ext cx="581" cy="1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semester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3814" name="Rectangle 14">
              <a:extLst>
                <a:ext uri="{FF2B5EF4-FFF2-40B4-BE49-F238E27FC236}">
                  <a16:creationId xmlns:a16="http://schemas.microsoft.com/office/drawing/2014/main" id="{48D00825-E94B-9480-93E4-85F32889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469"/>
              <a:ext cx="581" cy="5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spring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spring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summer</a:t>
              </a:r>
            </a:p>
          </p:txBody>
        </p:sp>
        <p:sp>
          <p:nvSpPr>
            <p:cNvPr id="33815" name="Rectangle 13">
              <a:extLst>
                <a:ext uri="{FF2B5EF4-FFF2-40B4-BE49-F238E27FC236}">
                  <a16:creationId xmlns:a16="http://schemas.microsoft.com/office/drawing/2014/main" id="{F675250A-3DF0-120C-078D-DB5B9789D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1239"/>
              <a:ext cx="628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year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3816" name="Rectangle 11">
              <a:extLst>
                <a:ext uri="{FF2B5EF4-FFF2-40B4-BE49-F238E27FC236}">
                  <a16:creationId xmlns:a16="http://schemas.microsoft.com/office/drawing/2014/main" id="{EA985273-4038-55CF-5BFD-B0F1B5641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468"/>
              <a:ext cx="627" cy="5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2022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2022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2021</a:t>
              </a:r>
            </a:p>
          </p:txBody>
        </p:sp>
        <p:sp>
          <p:nvSpPr>
            <p:cNvPr id="33817" name="Rectangle 11">
              <a:extLst>
                <a:ext uri="{FF2B5EF4-FFF2-40B4-BE49-F238E27FC236}">
                  <a16:creationId xmlns:a16="http://schemas.microsoft.com/office/drawing/2014/main" id="{65FE583C-74AC-153F-FAA6-D01C2976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468"/>
              <a:ext cx="720" cy="6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t1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chemeClr val="bg2"/>
                  </a:solidFill>
                  <a:ea typeface="宋体" panose="02010600030101010101" pitchFamily="2" charset="-122"/>
                </a:rPr>
                <a:t>t1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t2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chemeClr val="bg2"/>
                  </a:solidFill>
                  <a:ea typeface="宋体" panose="02010600030101010101" pitchFamily="2" charset="-122"/>
                </a:rPr>
                <a:t>t2</a:t>
              </a:r>
            </a:p>
          </p:txBody>
        </p:sp>
        <p:sp>
          <p:nvSpPr>
            <p:cNvPr id="33818" name="Rectangle 13">
              <a:extLst>
                <a:ext uri="{FF2B5EF4-FFF2-40B4-BE49-F238E27FC236}">
                  <a16:creationId xmlns:a16="http://schemas.microsoft.com/office/drawing/2014/main" id="{0EB4C911-68FB-69D3-1ACC-90BFD225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1240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solidFill>
                    <a:srgbClr val="FF0000"/>
                  </a:solidFill>
                  <a:ea typeface="宋体" panose="02010600030101010101" pitchFamily="2" charset="-122"/>
                </a:rPr>
                <a:t>time-slot_id</a:t>
              </a:r>
              <a:endParaRPr kumimoji="0" lang="en-US" altLang="zh-CN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3819" name="Rectangle 15">
              <a:extLst>
                <a:ext uri="{FF2B5EF4-FFF2-40B4-BE49-F238E27FC236}">
                  <a16:creationId xmlns:a16="http://schemas.microsoft.com/office/drawing/2014/main" id="{C2504690-7278-D95D-3791-51719889B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" y="1247"/>
              <a:ext cx="400" cy="1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day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3820" name="Rectangle 16">
              <a:extLst>
                <a:ext uri="{FF2B5EF4-FFF2-40B4-BE49-F238E27FC236}">
                  <a16:creationId xmlns:a16="http://schemas.microsoft.com/office/drawing/2014/main" id="{30986041-3B10-0C34-EB17-ED8E28967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" y="1469"/>
              <a:ext cx="400" cy="6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Tue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Fri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Wed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Wed</a:t>
              </a:r>
            </a:p>
          </p:txBody>
        </p:sp>
        <p:sp>
          <p:nvSpPr>
            <p:cNvPr id="33821" name="Rectangle 12">
              <a:extLst>
                <a:ext uri="{FF2B5EF4-FFF2-40B4-BE49-F238E27FC236}">
                  <a16:creationId xmlns:a16="http://schemas.microsoft.com/office/drawing/2014/main" id="{CB49DB0E-B41B-EA65-1B24-4C55F993F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" y="1239"/>
              <a:ext cx="581" cy="1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start-time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3822" name="Rectangle 14">
              <a:extLst>
                <a:ext uri="{FF2B5EF4-FFF2-40B4-BE49-F238E27FC236}">
                  <a16:creationId xmlns:a16="http://schemas.microsoft.com/office/drawing/2014/main" id="{90C4C25E-D24B-18F2-7B47-A53544FBF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" y="1469"/>
              <a:ext cx="581" cy="6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13:15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8:00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13:15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18:30</a:t>
              </a:r>
            </a:p>
          </p:txBody>
        </p:sp>
        <p:sp>
          <p:nvSpPr>
            <p:cNvPr id="33823" name="Rectangle 13">
              <a:extLst>
                <a:ext uri="{FF2B5EF4-FFF2-40B4-BE49-F238E27FC236}">
                  <a16:creationId xmlns:a16="http://schemas.microsoft.com/office/drawing/2014/main" id="{7024B181-DF08-6EEA-6717-63DD4B70E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" y="1239"/>
              <a:ext cx="628" cy="19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end-time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3824" name="Rectangle 11">
              <a:extLst>
                <a:ext uri="{FF2B5EF4-FFF2-40B4-BE49-F238E27FC236}">
                  <a16:creationId xmlns:a16="http://schemas.microsoft.com/office/drawing/2014/main" id="{9C877D6F-4869-9631-6D5B-EFDA93E86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" y="1468"/>
              <a:ext cx="627" cy="6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15:40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9:35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15:40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20:05</a:t>
              </a: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8DB3174-90DE-1DE3-E735-E4F6540DD2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7450" y="5883275"/>
            <a:ext cx="911225" cy="47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D5C9890-04A8-9762-031E-73CED85FB4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4375" y="5883275"/>
            <a:ext cx="1284288" cy="4763"/>
          </a:xfrm>
          <a:prstGeom prst="straightConnector1">
            <a:avLst/>
          </a:prstGeom>
          <a:noFill/>
          <a:ln w="19050" algn="ctr">
            <a:solidFill>
              <a:schemeClr val="accent4"/>
            </a:solidFill>
            <a:round/>
            <a:headEnd/>
            <a:tailEnd type="triangle" w="lg" len="med"/>
          </a:ln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490E1A2-0382-B53E-2FC6-81D71954F8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989638" y="5981700"/>
            <a:ext cx="1089025" cy="1428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7637227-8762-3F8F-359B-66F84CFFEA6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03900" y="5975350"/>
            <a:ext cx="1374775" cy="1682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81E7CE8-C34A-E8C5-0F16-D5906B90FF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8563" y="6369050"/>
            <a:ext cx="911225" cy="47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BE2967-3DEE-76CC-8595-99F60DEB91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03900" y="6369050"/>
            <a:ext cx="1285875" cy="47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DCA8D44C-8F64-E72C-CAB7-81A1A533D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Database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840DD23-A3E7-F93E-D99F-F1A278AE2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8077200" cy="517683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altLang="zh-CN"/>
              <a:t>Information about an enterprise is broken up into parts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pitchFamily="2" charset="2"/>
              <a:buNone/>
            </a:pPr>
            <a:r>
              <a:rPr lang="en-US" altLang="zh-CN"/>
              <a:t>	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20B17593-068D-212B-9941-9D5B8575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014538"/>
            <a:ext cx="80264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84BD6B1A-562A-4CE2-731C-52F1AEF0E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37891" name="Picture 1">
            <a:extLst>
              <a:ext uri="{FF2B5EF4-FFF2-40B4-BE49-F238E27FC236}">
                <a16:creationId xmlns:a16="http://schemas.microsoft.com/office/drawing/2014/main" id="{E8F97293-71DA-51FA-E6E7-71770E08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727075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E5B74593-B146-5E14-EF14-5643546C98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98700" y="3287713"/>
            <a:ext cx="847725" cy="134937"/>
          </a:xfrm>
          <a:prstGeom prst="bentConnector3">
            <a:avLst>
              <a:gd name="adj1" fmla="val 73810"/>
            </a:avLst>
          </a:prstGeom>
          <a:noFill/>
          <a:ln w="19050" algn="ctr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3" name="文本框 6">
            <a:extLst>
              <a:ext uri="{FF2B5EF4-FFF2-40B4-BE49-F238E27FC236}">
                <a16:creationId xmlns:a16="http://schemas.microsoft.com/office/drawing/2014/main" id="{3C543047-36D8-2E52-AF58-C23CA9C13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6043613"/>
            <a:ext cx="1350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foreign-key  constraint</a:t>
            </a:r>
            <a:endParaRPr kumimoji="0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891D03-0EB0-EC5D-2E88-02C2D894C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13" y="5913438"/>
            <a:ext cx="1350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referential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</a:rPr>
              <a:t>Integrity  constraint</a:t>
            </a:r>
            <a:endParaRPr kumimoji="0"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E86A9C-1CF8-43DC-52B6-52F339A1FA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3279775"/>
            <a:ext cx="93663" cy="142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ABDD0E-B67C-8733-6A1D-8688A94F3A0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89413" y="6345238"/>
            <a:ext cx="5349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0EECE5-2729-9DEF-E308-E379B0227E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22750" y="6345238"/>
            <a:ext cx="396875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81F73C-51DF-D074-1A63-C02BA1A6E46A}"/>
              </a:ext>
            </a:extLst>
          </p:cNvPr>
          <p:cNvCxnSpPr/>
          <p:nvPr/>
        </p:nvCxnSpPr>
        <p:spPr bwMode="auto">
          <a:xfrm flipV="1">
            <a:off x="6313488" y="6335713"/>
            <a:ext cx="3968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39E07151-097F-892E-9019-5929D694C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Query Languages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C9172F9-720C-CBD0-0089-D8E9A513E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077913"/>
            <a:ext cx="7848600" cy="4876800"/>
          </a:xfrm>
        </p:spPr>
        <p:txBody>
          <a:bodyPr/>
          <a:lstStyle/>
          <a:p>
            <a:r>
              <a:rPr lang="en-US" altLang="zh-CN"/>
              <a:t>Procedural vs.non-procedural, or declarative</a:t>
            </a:r>
          </a:p>
          <a:p>
            <a:r>
              <a:rPr lang="en-US" altLang="zh-CN"/>
              <a:t>“Pure” languages:</a:t>
            </a:r>
          </a:p>
          <a:p>
            <a:pPr lvl="1"/>
            <a:r>
              <a:rPr lang="en-US" altLang="zh-CN"/>
              <a:t>Relational algebra(</a:t>
            </a:r>
            <a:r>
              <a:rPr lang="zh-CN" altLang="en-US">
                <a:solidFill>
                  <a:srgbClr val="FF0000"/>
                </a:solidFill>
              </a:rPr>
              <a:t>关系代数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Tuple relational calculus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元组关系演算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Domain relational calculus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域关系演算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en-US" sz="1700"/>
              <a:t>The above 3 pure languages are equivalent in computing power</a:t>
            </a:r>
          </a:p>
          <a:p>
            <a:r>
              <a:rPr lang="en-US" altLang="en-US" sz="1700"/>
              <a:t>We will concentrate on relational algebra</a:t>
            </a:r>
          </a:p>
          <a:p>
            <a:pPr lvl="1"/>
            <a:r>
              <a:rPr lang="en-US" altLang="en-US" sz="1700"/>
              <a:t>Not </a:t>
            </a:r>
            <a:r>
              <a:rPr lang="en-US" altLang="en-US"/>
              <a:t>T</a:t>
            </a:r>
            <a:r>
              <a:rPr lang="en-US" altLang="en-US" sz="1700"/>
              <a:t>uring-machine equivalent</a:t>
            </a:r>
          </a:p>
          <a:p>
            <a:pPr lvl="1"/>
            <a:r>
              <a:rPr lang="en-US" altLang="en-US" sz="1700"/>
              <a:t>Consists of </a:t>
            </a:r>
            <a:r>
              <a:rPr lang="en-US" altLang="en-US" sz="1700">
                <a:solidFill>
                  <a:srgbClr val="000099"/>
                </a:solidFill>
              </a:rPr>
              <a:t>6 basic operations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5219C353-4401-6BBE-01E6-5E9ABC8C1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23825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Relational Algebra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1BB82BF-B9B5-2064-8C84-BDAD63243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615237" cy="4876800"/>
          </a:xfrm>
        </p:spPr>
        <p:txBody>
          <a:bodyPr/>
          <a:lstStyle/>
          <a:p>
            <a:r>
              <a:rPr lang="en-US" altLang="en-US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zh-CN">
                <a:ea typeface="宋体" panose="02010600030101010101" pitchFamily="2" charset="-122"/>
              </a:rPr>
              <a:t>Six basic operators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select: </a:t>
            </a: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project: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union: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difference: </a:t>
            </a:r>
            <a:r>
              <a:rPr lang="en-US" altLang="zh-CN" i="1">
                <a:ea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Cartesian product(</a:t>
            </a:r>
            <a:r>
              <a:rPr lang="zh-CN" altLang="en-US">
                <a:ea typeface="宋体" panose="02010600030101010101" pitchFamily="2" charset="-122"/>
              </a:rPr>
              <a:t>笛卡尔积</a:t>
            </a:r>
            <a:r>
              <a:rPr lang="en-US" altLang="zh-CN">
                <a:ea typeface="宋体" panose="02010600030101010101" pitchFamily="2" charset="-122"/>
              </a:rPr>
              <a:t>): 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rename: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1500BA68-D338-9450-798A-0075E5BBB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Select Operation – Example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05AAD54-72FC-2215-1B00-C6BF36BDC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1077913"/>
            <a:ext cx="16398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Relation r</a:t>
            </a:r>
          </a:p>
        </p:txBody>
      </p:sp>
      <p:pic>
        <p:nvPicPr>
          <p:cNvPr id="43012" name="Picture 5">
            <a:extLst>
              <a:ext uri="{FF2B5EF4-FFF2-40B4-BE49-F238E27FC236}">
                <a16:creationId xmlns:a16="http://schemas.microsoft.com/office/drawing/2014/main" id="{7391B159-A3FC-D345-F9B7-A258159B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1449388"/>
            <a:ext cx="188753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 Box 6">
            <a:extLst>
              <a:ext uri="{FF2B5EF4-FFF2-40B4-BE49-F238E27FC236}">
                <a16:creationId xmlns:a16="http://schemas.microsoft.com/office/drawing/2014/main" id="{97C86774-17A8-1B02-DE30-1E610F28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746500"/>
            <a:ext cx="2060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SzTx/>
              <a:buFont typeface="Wingdings 2" panose="05020102010507070707" pitchFamily="18" charset="2"/>
              <a:buChar char="¡"/>
            </a:pP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kumimoji="0"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A=B ^ D &gt; 5</a:t>
            </a:r>
            <a:r>
              <a:rPr kumimoji="0"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(r)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41856C63-C99E-7574-343F-5035578DD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Select Operation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C70F1BF-C79D-0B06-57C4-2D0FE995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6861175" cy="52212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/>
              <a:t>The  </a:t>
            </a:r>
            <a:r>
              <a:rPr lang="en-US" altLang="en-US" sz="1600" b="1">
                <a:solidFill>
                  <a:srgbClr val="FF0000"/>
                </a:solidFill>
              </a:rPr>
              <a:t>selec</a:t>
            </a:r>
            <a:r>
              <a:rPr lang="en-US" altLang="en-US" sz="1600">
                <a:solidFill>
                  <a:srgbClr val="FF0000"/>
                </a:solidFill>
              </a:rPr>
              <a:t>t </a:t>
            </a:r>
            <a:r>
              <a:rPr lang="en-US" altLang="en-US" sz="1600"/>
              <a:t>operation selects tuples that satisfy a given predicate.</a:t>
            </a: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Notation: 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called the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selection predicate</a:t>
            </a:r>
            <a:endParaRPr lang="en-US" altLang="zh-CN" sz="1600" b="1" i="1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Defined as:</a:t>
            </a:r>
            <a:br>
              <a:rPr lang="en-US" altLang="zh-CN" sz="1600">
                <a:ea typeface="宋体" panose="02010600030101010101" pitchFamily="2" charset="-122"/>
              </a:rPr>
            </a:b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	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1600" b="1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) = {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b="1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p(t)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	Where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terms</a:t>
            </a: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connected by :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 (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or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),  (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not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Each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term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&lt;attribute&gt; 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	&lt;attribute&gt; 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    &lt;attribute&gt; </a:t>
            </a:r>
            <a:r>
              <a:rPr lang="en-US" altLang="zh-CN" sz="16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   where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op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is one of:  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=, , &gt;, . &lt;. </a:t>
            </a:r>
            <a:b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Example of selection: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dept_name=“Physics”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                     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salary &gt;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90000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                     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dept_name=“Physics”  salary &gt;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90000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079D4DF6-EDFE-BC21-F89C-AF16B22F5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Project Operation – 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05DDC3F-F0CD-4258-0F62-A6E5984EB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1825" y="1077913"/>
            <a:ext cx="2441575" cy="411162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</a:t>
            </a:r>
            <a:r>
              <a:rPr lang="en-US" altLang="zh-CN" i="1">
                <a:ea typeface="宋体" panose="02010600030101010101" pitchFamily="2" charset="-122"/>
              </a:rPr>
              <a:t> r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CDB7D461-A414-12DF-08E7-8977333F4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A9E17871-5C90-0AC8-E64E-F17937F2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624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A3C7C238-0442-5C8B-33C8-70E97198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148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en-IN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AFDDDA9D-8FFD-0F80-268C-AA0465E33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F08D0DCE-16C8-D755-0688-C947D3FD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pic>
        <p:nvPicPr>
          <p:cNvPr id="47113" name="Picture 9">
            <a:extLst>
              <a:ext uri="{FF2B5EF4-FFF2-40B4-BE49-F238E27FC236}">
                <a16:creationId xmlns:a16="http://schemas.microsoft.com/office/drawing/2014/main" id="{B8BDBEFC-FFF4-9F52-C4AC-1208226F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1189038"/>
            <a:ext cx="2708275" cy="443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Rectangle 10">
            <a:extLst>
              <a:ext uri="{FF2B5EF4-FFF2-40B4-BE49-F238E27FC236}">
                <a16:creationId xmlns:a16="http://schemas.microsoft.com/office/drawing/2014/main" id="{1C8D8E4C-F6BF-955F-442D-CBF38EE6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kumimoji="0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A,C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0"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E629942F-8644-E178-3329-963968112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Project Operation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6D8C443-72AB-C5B5-7C42-61D15DB5F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/>
              <a:t>The  </a:t>
            </a:r>
            <a:r>
              <a:rPr lang="en-US" altLang="zh-CN" b="1">
                <a:solidFill>
                  <a:srgbClr val="FF0000"/>
                </a:solidFill>
              </a:rPr>
              <a:t>project</a:t>
            </a:r>
            <a:r>
              <a:rPr lang="en-US" altLang="zh-CN" b="1">
                <a:solidFill>
                  <a:srgbClr val="000099"/>
                </a:solidFill>
              </a:rPr>
              <a:t> </a:t>
            </a:r>
            <a:r>
              <a:rPr lang="en-US" altLang="en-US"/>
              <a:t>operation </a:t>
            </a:r>
            <a:r>
              <a:rPr lang="en-US" altLang="zh-CN"/>
              <a:t>is a</a:t>
            </a:r>
            <a:r>
              <a:rPr lang="en-US" altLang="en-US"/>
              <a:t>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	where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 i="1">
                <a:ea typeface="宋体" panose="02010600030101010101" pitchFamily="2" charset="-122"/>
              </a:rPr>
              <a:t>, A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are attribute names 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The result is defined as the relation of </a:t>
            </a:r>
            <a:r>
              <a:rPr lang="en-US" altLang="zh-CN" i="1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altLang="zh-CN">
                <a:ea typeface="宋体" panose="02010600030101010101" pitchFamily="2" charset="-122"/>
              </a:rPr>
              <a:t>Example: To eliminate the </a:t>
            </a: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 attribute of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	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ID, name, salary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25FFC5E2-92AD-71B7-619E-B6763E5E12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0" y="1903413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5920" imgH="266584" progId="Equation.3">
                  <p:embed/>
                </p:oleObj>
              </mc:Choice>
              <mc:Fallback>
                <p:oleObj name="Equation" r:id="rId3" imgW="875920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1903413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E92879BA-F4A0-4608-8DE2-BEA93367D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charset="-122"/>
              </a:rPr>
              <a:t>Union Operation – Example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C3B8EC8-AF33-A86A-7A27-D79B59121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5FD73531-04F9-CE11-234A-2D73FBD7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BB21E505-FDDE-760C-065E-7F561D23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138238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71CCDAE7-65BA-3901-8D58-A5081B3D3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en-US" sz="2800" dirty="0"/>
              <a:t>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DBE623D-30F2-98FA-7A54-272ED948F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2350" y="1104900"/>
            <a:ext cx="7496175" cy="2771775"/>
          </a:xfrm>
        </p:spPr>
        <p:txBody>
          <a:bodyPr lIns="90488" tIns="44450" rIns="90488" bIns="44450"/>
          <a:lstStyle/>
          <a:p>
            <a:r>
              <a:rPr lang="en-US" altLang="en-US" sz="1700"/>
              <a:t>Structure of Relational Databases</a:t>
            </a:r>
          </a:p>
          <a:p>
            <a:r>
              <a:rPr lang="en-US" altLang="en-US" sz="1700"/>
              <a:t>Database Schema</a:t>
            </a:r>
          </a:p>
          <a:p>
            <a:r>
              <a:rPr lang="en-US" altLang="en-US" sz="1700"/>
              <a:t>Keys</a:t>
            </a:r>
          </a:p>
          <a:p>
            <a:r>
              <a:rPr lang="en-US" altLang="en-US" sz="1700"/>
              <a:t>Schema Diagrams</a:t>
            </a:r>
          </a:p>
          <a:p>
            <a:r>
              <a:rPr lang="en-US" altLang="en-US" sz="1700"/>
              <a:t>Relational Query Languages</a:t>
            </a:r>
          </a:p>
          <a:p>
            <a:r>
              <a:rPr lang="en-US" altLang="en-US" sz="1700"/>
              <a:t>The Relational Algebra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DFFF6DD6-3075-D30B-B822-365D623DC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Union Operation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6660A18-8EFB-325D-F288-7C67BC42E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/>
              <a:t>The </a:t>
            </a:r>
            <a:r>
              <a:rPr lang="en-US" altLang="en-US" sz="1600" b="1">
                <a:solidFill>
                  <a:srgbClr val="FF0000"/>
                </a:solidFill>
              </a:rPr>
              <a:t>union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operation </a:t>
            </a:r>
            <a:r>
              <a:rPr lang="en-US" altLang="en-US">
                <a:sym typeface="Symbol" panose="05050102010706020507" pitchFamily="18" charset="2"/>
              </a:rPr>
              <a:t>allows us to combine two relations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Notation: 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or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For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1. 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r,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must have the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same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arity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元数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	2.  The attribute domains must be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compatible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(example: 2</a:t>
            </a:r>
            <a:r>
              <a:rPr lang="en-US" altLang="zh-CN" baseline="30000">
                <a:ea typeface="宋体" panose="02010600030101010101" pitchFamily="2" charset="-122"/>
                <a:sym typeface="Symbol" panose="05050102010706020507" pitchFamily="18" charset="2"/>
              </a:rPr>
              <a:t>nd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column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	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deals with the same type of values as does the 2</a:t>
            </a:r>
            <a:r>
              <a:rPr lang="en-US" altLang="zh-CN" baseline="30000">
                <a:ea typeface="宋体" panose="02010600030101010101" pitchFamily="2" charset="-122"/>
                <a:sym typeface="Symbol" panose="05050102010706020507" pitchFamily="18" charset="2"/>
              </a:rPr>
              <a:t>nd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column 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zh-CN">
                <a:ea typeface="宋体" panose="02010600030101010101" pitchFamily="2" charset="-122"/>
              </a:rPr>
              <a:t>Example: to find all courses taught in the Fall 2009 semester, or in the Spring 2010 semester, or in both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800" i="1" baseline="-25000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800" i="1" baseline="-25000">
                <a:sym typeface="Symbol" panose="05050102010706020507" pitchFamily="18" charset="2"/>
              </a:rPr>
              <a:t>Λ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800" i="1" baseline="-25000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800" i="1" baseline="-25000">
                <a:sym typeface="Symbol" panose="05050102010706020507" pitchFamily="18" charset="2"/>
              </a:rPr>
              <a:t>Λ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Font typeface="Monotype Sorts" pitchFamily="2" charset="2"/>
              <a:buNone/>
              <a:tabLst>
                <a:tab pos="2965450" algn="ctr"/>
              </a:tabLst>
            </a:pPr>
            <a:endParaRPr lang="en-US" altLang="zh-CN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1192672C-123E-5838-42AC-21DACE3F7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7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Set difference –  Example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F5E15FD-87B2-B4CA-5B8E-8F8D52536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88DD43AC-0D75-57A8-FCED-05D2393E4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221038"/>
            <a:ext cx="702945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i="1">
                <a:ea typeface="宋体" panose="02010600030101010101" pitchFamily="2" charset="-122"/>
              </a:rPr>
              <a:t>r 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– s</a:t>
            </a:r>
            <a:r>
              <a:rPr lang="en-US" altLang="zh-CN" i="1"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55301" name="Picture 5">
            <a:extLst>
              <a:ext uri="{FF2B5EF4-FFF2-40B4-BE49-F238E27FC236}">
                <a16:creationId xmlns:a16="http://schemas.microsoft.com/office/drawing/2014/main" id="{7FDF9A0A-52E7-8A88-30A8-66CC079B4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1211263"/>
            <a:ext cx="2554288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D5DF5EA1-437B-BFBB-5788-9171D84BC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Set Difference Operation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7BCC3B8-034B-1D4C-3698-96EEA99AC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6499225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600"/>
              <a:t>The </a:t>
            </a:r>
            <a:r>
              <a:rPr lang="en-US" altLang="en-US" b="1">
                <a:solidFill>
                  <a:srgbClr val="FF0000"/>
                </a:solidFill>
              </a:rPr>
              <a:t>set-difference</a:t>
            </a:r>
            <a:r>
              <a:rPr lang="en-US" altLang="en-US" sz="1600"/>
              <a:t> operation allows us to find tuples that are in one relation but are not in another. </a:t>
            </a:r>
            <a:endParaRPr lang="en-US" altLang="zh-CN" sz="1600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r>
              <a:rPr lang="en-US" altLang="zh-CN" sz="1600">
                <a:ea typeface="宋体" panose="02010600030101010101" pitchFamily="2" charset="-122"/>
              </a:rPr>
              <a:t>Notation </a:t>
            </a:r>
            <a:r>
              <a:rPr lang="en-US" altLang="zh-CN" sz="1600" i="1">
                <a:ea typeface="宋体" panose="02010600030101010101" pitchFamily="2" charset="-122"/>
              </a:rPr>
              <a:t>r – s</a:t>
            </a:r>
          </a:p>
          <a:p>
            <a:r>
              <a:rPr lang="en-US" altLang="zh-CN" sz="1600">
                <a:ea typeface="宋体" panose="02010600030101010101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		 </a:t>
            </a:r>
            <a:r>
              <a:rPr lang="en-US" altLang="zh-CN" sz="1600" i="1">
                <a:ea typeface="宋体" panose="02010600030101010101" pitchFamily="2" charset="-122"/>
              </a:rPr>
              <a:t>r – s</a:t>
            </a:r>
            <a:r>
              <a:rPr lang="en-US" altLang="zh-CN" sz="1600">
                <a:ea typeface="宋体" panose="02010600030101010101" pitchFamily="2" charset="-122"/>
              </a:rPr>
              <a:t>  = {</a:t>
            </a:r>
            <a:r>
              <a:rPr lang="en-US" altLang="zh-CN" sz="1600" i="1">
                <a:ea typeface="宋体" panose="02010600030101010101" pitchFamily="2" charset="-122"/>
              </a:rPr>
              <a:t>t</a:t>
            </a:r>
            <a:r>
              <a:rPr lang="en-US" altLang="zh-CN" sz="1600">
                <a:ea typeface="宋体" panose="02010600030101010101" pitchFamily="2" charset="-122"/>
              </a:rPr>
              <a:t> | </a:t>
            </a:r>
            <a:r>
              <a:rPr lang="en-US" altLang="zh-CN" sz="1600" i="1">
                <a:ea typeface="宋体" panose="02010600030101010101" pitchFamily="2" charset="-122"/>
              </a:rPr>
              <a:t>t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b="1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t  </a:t>
            </a:r>
            <a:r>
              <a:rPr lang="en-US" altLang="zh-CN" sz="16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zh-CN" sz="1600" i="1">
              <a:ea typeface="宋体" panose="02010600030101010101" pitchFamily="2" charset="-122"/>
            </a:endParaRPr>
          </a:p>
          <a:p>
            <a:r>
              <a:rPr lang="en-US" altLang="zh-CN" sz="1600">
                <a:ea typeface="宋体" panose="02010600030101010101" pitchFamily="2" charset="-122"/>
              </a:rPr>
              <a:t>Set differences must be taken between </a:t>
            </a:r>
            <a:r>
              <a:rPr lang="en-US" altLang="zh-CN" sz="1600" b="1">
                <a:solidFill>
                  <a:schemeClr val="tx2"/>
                </a:solidFill>
                <a:ea typeface="宋体" panose="02010600030101010101" pitchFamily="2" charset="-122"/>
              </a:rPr>
              <a:t>compatible</a:t>
            </a:r>
            <a:r>
              <a:rPr lang="en-US" altLang="zh-CN" sz="1600">
                <a:ea typeface="宋体" panose="02010600030101010101" pitchFamily="2" charset="-122"/>
              </a:rPr>
              <a:t> relations.</a:t>
            </a:r>
          </a:p>
          <a:p>
            <a:pPr lvl="1"/>
            <a:r>
              <a:rPr lang="en-US" altLang="zh-CN" sz="1600" i="1"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and </a:t>
            </a:r>
            <a:r>
              <a:rPr lang="en-US" altLang="zh-CN" sz="1600" i="1">
                <a:ea typeface="宋体" panose="02010600030101010101" pitchFamily="2" charset="-122"/>
              </a:rPr>
              <a:t>s</a:t>
            </a:r>
            <a:r>
              <a:rPr lang="en-US" altLang="zh-CN" sz="1600">
                <a:ea typeface="宋体" panose="02010600030101010101" pitchFamily="2" charset="-122"/>
              </a:rPr>
              <a:t> must have the </a:t>
            </a:r>
            <a:r>
              <a:rPr lang="en-US" altLang="zh-CN" sz="1600">
                <a:solidFill>
                  <a:schemeClr val="tx2"/>
                </a:solidFill>
                <a:ea typeface="宋体" panose="02010600030101010101" pitchFamily="2" charset="-122"/>
              </a:rPr>
              <a:t>same</a:t>
            </a:r>
            <a:r>
              <a:rPr lang="en-US" altLang="zh-CN" sz="1600">
                <a:ea typeface="宋体" panose="02010600030101010101" pitchFamily="2" charset="-122"/>
              </a:rPr>
              <a:t> arity</a:t>
            </a:r>
          </a:p>
          <a:p>
            <a:pPr lvl="1"/>
            <a:r>
              <a:rPr lang="en-US" altLang="zh-CN" sz="1600">
                <a:ea typeface="宋体" panose="02010600030101010101" pitchFamily="2" charset="-122"/>
              </a:rPr>
              <a:t>attribute domains of </a:t>
            </a:r>
            <a:r>
              <a:rPr lang="en-US" altLang="zh-CN" sz="1600" i="1">
                <a:ea typeface="宋体" panose="02010600030101010101" pitchFamily="2" charset="-122"/>
              </a:rPr>
              <a:t>r </a:t>
            </a:r>
            <a:r>
              <a:rPr lang="en-US" altLang="zh-CN" sz="1600">
                <a:ea typeface="宋体" panose="02010600030101010101" pitchFamily="2" charset="-122"/>
              </a:rPr>
              <a:t>and </a:t>
            </a:r>
            <a:r>
              <a:rPr lang="en-US" altLang="zh-CN" sz="1600" i="1">
                <a:ea typeface="宋体" panose="02010600030101010101" pitchFamily="2" charset="-122"/>
              </a:rPr>
              <a:t>s </a:t>
            </a:r>
            <a:r>
              <a:rPr lang="en-US" altLang="zh-CN" sz="1600">
                <a:ea typeface="宋体" panose="02010600030101010101" pitchFamily="2" charset="-122"/>
              </a:rPr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zh-CN" sz="1600">
                <a:ea typeface="宋体" panose="02010600030101010101" pitchFamily="2" charset="-122"/>
              </a:rPr>
              <a:t>Example: to find all courses taught in the Fall 2009 semester, but not in the Spring 2010 semester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course_id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semester=“Fall”  </a:t>
            </a:r>
            <a:r>
              <a:rPr lang="el-GR" altLang="zh-CN" sz="2400" i="1" baseline="-2500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year=2009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  −</a:t>
            </a: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b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1600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course_id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semester=“Spring”  </a:t>
            </a:r>
            <a:r>
              <a:rPr lang="el-GR" altLang="zh-CN" sz="2400" i="1" baseline="-25000">
                <a:sym typeface="Symbol" panose="05050102010706020507" pitchFamily="18" charset="2"/>
              </a:rPr>
              <a:t>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year=2010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section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59BB59B0-BC20-450B-6450-F639392E2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4238" y="193675"/>
            <a:ext cx="8229600" cy="503238"/>
          </a:xfrm>
        </p:spPr>
        <p:txBody>
          <a:bodyPr/>
          <a:lstStyle/>
          <a:p>
            <a:pPr algn="l">
              <a:defRPr/>
            </a:pPr>
            <a:r>
              <a:rPr lang="en-US" altLang="zh-CN" dirty="0">
                <a:ea typeface="宋体" charset="-122"/>
              </a:rPr>
              <a:t>Cartesian-Product Operation –  Example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6429D37-FE09-4355-9B52-CE0F9DF9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5D40DD3-14A3-2EEE-46E4-3E4D549B8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x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pic>
        <p:nvPicPr>
          <p:cNvPr id="59397" name="Picture 5">
            <a:extLst>
              <a:ext uri="{FF2B5EF4-FFF2-40B4-BE49-F238E27FC236}">
                <a16:creationId xmlns:a16="http://schemas.microsoft.com/office/drawing/2014/main" id="{0278CD1B-7DDB-FD07-6792-569A797D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EF2197CA-3993-6D06-7311-693CE36F0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Cartesian-Product Operation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4A68D86-72BF-9F75-B72E-0697D851F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3013" y="1077913"/>
            <a:ext cx="5621337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FF0000"/>
                </a:solidFill>
              </a:rPr>
              <a:t>Cartesian-product operation </a:t>
            </a:r>
            <a:r>
              <a:rPr lang="en-US" altLang="en-US"/>
              <a:t>(denoted by </a:t>
            </a:r>
            <a:r>
              <a:rPr lang="en-US" altLang="en-US" b="1">
                <a:solidFill>
                  <a:srgbClr val="FF0000"/>
                </a:solidFill>
              </a:rPr>
              <a:t>X</a:t>
            </a:r>
            <a:r>
              <a:rPr lang="en-US" altLang="en-US"/>
              <a:t>)  allows us to combine information from any two relations.  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Notation</a:t>
            </a:r>
            <a:r>
              <a:rPr lang="en-US" altLang="zh-CN" i="1">
                <a:ea typeface="宋体" panose="02010600030101010101" pitchFamily="2" charset="-122"/>
              </a:rPr>
              <a:t> r </a:t>
            </a:r>
            <a:r>
              <a:rPr lang="en-US" altLang="zh-CN">
                <a:ea typeface="宋体" panose="02010600030101010101" pitchFamily="2" charset="-122"/>
              </a:rPr>
              <a:t>x</a:t>
            </a:r>
            <a:r>
              <a:rPr lang="en-US" altLang="zh-CN" i="1">
                <a:ea typeface="宋体" panose="02010600030101010101" pitchFamily="2" charset="-122"/>
              </a:rPr>
              <a:t> 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{</a:t>
            </a:r>
            <a:r>
              <a:rPr lang="en-US" altLang="zh-CN" i="1">
                <a:ea typeface="宋体" panose="02010600030101010101" pitchFamily="2" charset="-122"/>
              </a:rPr>
              <a:t>t q </a:t>
            </a:r>
            <a:r>
              <a:rPr lang="en-US" altLang="zh-CN">
                <a:ea typeface="宋体" panose="02010600030101010101" pitchFamily="2" charset="-122"/>
              </a:rPr>
              <a:t>|</a:t>
            </a:r>
            <a:r>
              <a:rPr lang="en-US" altLang="zh-CN" i="1">
                <a:ea typeface="宋体" panose="02010600030101010101" pitchFamily="2" charset="-122"/>
              </a:rPr>
              <a:t> 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r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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If attributes 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r(R)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s(S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8A112A7A-35EC-796B-3A21-3E077404E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Composition of Operations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4BF5B5C-CB9A-2708-25C0-67C7B3B88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762000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Can build expressions using multiple operations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aseline="-25000">
                <a:ea typeface="宋体" panose="02010600030101010101" pitchFamily="2" charset="-122"/>
                <a:sym typeface="Symbol" panose="05050102010706020507" pitchFamily="18" charset="2"/>
              </a:rPr>
              <a:t>A=C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x 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9429A88B-4B97-1D38-066B-EE3B4192DA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39" imgH="291973" progId="Equation.3">
                  <p:embed/>
                </p:oleObj>
              </mc:Choice>
              <mc:Fallback>
                <p:oleObj name="Equation" r:id="rId3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Text Box 25">
            <a:extLst>
              <a:ext uri="{FF2B5EF4-FFF2-40B4-BE49-F238E27FC236}">
                <a16:creationId xmlns:a16="http://schemas.microsoft.com/office/drawing/2014/main" id="{FB4806CA-3833-8351-0B39-244D5D455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610225"/>
            <a:ext cx="184150" cy="338138"/>
          </a:xfrm>
          <a:prstGeom prst="rect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>
              <a:ea typeface="宋体" panose="02010600030101010101" pitchFamily="2" charset="-122"/>
            </a:endParaRPr>
          </a:p>
        </p:txBody>
      </p:sp>
      <p:pic>
        <p:nvPicPr>
          <p:cNvPr id="63494" name="Picture 31">
            <a:extLst>
              <a:ext uri="{FF2B5EF4-FFF2-40B4-BE49-F238E27FC236}">
                <a16:creationId xmlns:a16="http://schemas.microsoft.com/office/drawing/2014/main" id="{E928A77D-7E66-31B8-C7C9-AD7FF48E9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63" y="1949450"/>
            <a:ext cx="1757362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2E585DEE-0E4F-7B4A-11C7-CF4836249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Rename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F7FC4FC-05ED-2CFF-6E95-0814762B3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500" y="10779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Allows us to name, and therefore to refer to, the results of relational-algebra expressions.</a:t>
            </a:r>
          </a:p>
          <a:p>
            <a:r>
              <a:rPr lang="en-US" altLang="zh-CN">
                <a:ea typeface="宋体" panose="02010600030101010101" pitchFamily="2" charset="-122"/>
              </a:rPr>
              <a:t>Allows us to refer to a relation by more than one name.</a:t>
            </a: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				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solidFill>
                  <a:srgbClr val="FF0000"/>
                </a:solidFill>
                <a:ea typeface="宋体" panose="0201060003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b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</a:b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returns the expression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under the name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If a relational-algebra expression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has arity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returns the result of expression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under the name </a:t>
            </a:r>
            <a:r>
              <a:rPr lang="en-US" altLang="zh-CN" i="1">
                <a:ea typeface="宋体" panose="02010600030101010101" pitchFamily="2" charset="-122"/>
              </a:rPr>
              <a:t>X</a:t>
            </a:r>
            <a:r>
              <a:rPr lang="en-US" altLang="zh-CN">
                <a:ea typeface="宋体" panose="02010600030101010101" pitchFamily="2" charset="-122"/>
              </a:rPr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attributes renamed to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ea typeface="宋体" panose="02010600030101010101" pitchFamily="2" charset="-122"/>
              </a:rPr>
              <a:t>1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, A</a:t>
            </a:r>
            <a:r>
              <a:rPr lang="en-US" altLang="zh-CN" sz="2400" i="1" baseline="-25000">
                <a:ea typeface="宋体" panose="02010600030101010101" pitchFamily="2" charset="-122"/>
              </a:rPr>
              <a:t>2</a:t>
            </a:r>
            <a:r>
              <a:rPr lang="en-US" altLang="zh-CN" sz="2000" i="1" baseline="-25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, …., A</a:t>
            </a:r>
            <a:r>
              <a:rPr lang="en-US" altLang="zh-CN" sz="2400" i="1" baseline="-25000"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EEF4CD13-2C50-BC90-A6E5-051C852C8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0488" y="3944938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4781" imgH="266584" progId="Equation.3">
                  <p:embed/>
                </p:oleObj>
              </mc:Choice>
              <mc:Fallback>
                <p:oleObj name="Equation" r:id="rId3" imgW="964781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944938"/>
                        <a:ext cx="2979737" cy="6651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C21E0ED1-AA4B-82C6-C9D2-98617D214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Queries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DE0ED7F-BD75-15B2-9C88-06FB37145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077913"/>
            <a:ext cx="8153400" cy="6985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names of all instructors in the Physics department, along with the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of all courses they have taught</a:t>
            </a:r>
          </a:p>
        </p:txBody>
      </p:sp>
      <p:sp>
        <p:nvSpPr>
          <p:cNvPr id="539653" name="Text Box 5">
            <a:extLst>
              <a:ext uri="{FF2B5EF4-FFF2-40B4-BE49-F238E27FC236}">
                <a16:creationId xmlns:a16="http://schemas.microsoft.com/office/drawing/2014/main" id="{14E02EC6-727D-F967-F5F4-B3DF9E42D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8" y="1841500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20000"/>
              </a:lnSpc>
              <a:buClr>
                <a:schemeClr val="hlink"/>
              </a:buClr>
            </a:pPr>
            <a:r>
              <a:rPr lang="en-US" altLang="zh-CN">
                <a:ea typeface="宋体" panose="02010600030101010101" pitchFamily="2" charset="-122"/>
              </a:rPr>
              <a:t>Query 1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instructor.name,course_id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dept_name=“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Physics”</a:t>
            </a:r>
            <a:r>
              <a:rPr lang="en-US" altLang="zh-CN" sz="28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                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instructor.ID=teaches.ID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teaches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ea typeface="宋体" panose="02010600030101010101" pitchFamily="2" charset="-122"/>
            </a:endParaRPr>
          </a:p>
        </p:txBody>
      </p:sp>
      <p:sp>
        <p:nvSpPr>
          <p:cNvPr id="539654" name="Text Box 6">
            <a:extLst>
              <a:ext uri="{FF2B5EF4-FFF2-40B4-BE49-F238E27FC236}">
                <a16:creationId xmlns:a16="http://schemas.microsoft.com/office/drawing/2014/main" id="{BB637C39-72B3-D800-EDDF-2C2592E97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3427413"/>
            <a:ext cx="8661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20000"/>
              </a:lnSpc>
              <a:buClr>
                <a:schemeClr val="hlink"/>
              </a:buClr>
            </a:pPr>
            <a:r>
              <a:rPr lang="en-US" altLang="zh-CN">
                <a:ea typeface="宋体" panose="02010600030101010101" pitchFamily="2" charset="-122"/>
              </a:rPr>
              <a:t>Query 2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instructor.name,course_id</a:t>
            </a:r>
            <a:r>
              <a:rPr lang="en-US" altLang="zh-CN" sz="28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instructor.ID=teaches.ID</a:t>
            </a:r>
            <a:r>
              <a:rPr lang="en-US" altLang="zh-CN" sz="28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                 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dept_name=“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Physics”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instructor)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teaches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>
            <a:extLst>
              <a:ext uri="{FF2B5EF4-FFF2-40B4-BE49-F238E27FC236}">
                <a16:creationId xmlns:a16="http://schemas.microsoft.com/office/drawing/2014/main" id="{13694A81-1F06-8CA4-4A18-77F5FA9CF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Queries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A5924DB-3FDB-1E69-64C5-617F74234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77913"/>
            <a:ext cx="8153400" cy="6985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names of all instructors in the Physics department, along with the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 and title of all courses they have taught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7422187-712F-D43A-F175-F9BCEEED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841500"/>
            <a:ext cx="86614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20000"/>
              </a:lnSpc>
              <a:buClr>
                <a:schemeClr val="hlink"/>
              </a:buClr>
            </a:pPr>
            <a:r>
              <a:rPr lang="en-US" altLang="zh-CN">
                <a:ea typeface="宋体" panose="02010600030101010101" pitchFamily="2" charset="-122"/>
              </a:rPr>
              <a:t>Query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instructor.name, course.course_id. course.title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dept_name=“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Physics”</a:t>
            </a:r>
            <a:r>
              <a:rPr lang="en-US" altLang="zh-CN" sz="28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l-GR" altLang="zh-CN" sz="2400" i="1" baseline="-25000">
                <a:sym typeface="Symbol" panose="05050102010706020507" pitchFamily="18" charset="2"/>
              </a:rPr>
              <a:t>Λ</a:t>
            </a:r>
            <a:b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instructor.ID=teaches.ID</a:t>
            </a:r>
            <a:r>
              <a:rPr lang="el-GR" altLang="zh-CN" sz="2400" i="1" baseline="-25000">
                <a:sym typeface="Symbol" panose="05050102010706020507" pitchFamily="18" charset="2"/>
              </a:rPr>
              <a:t> Λ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teaches.course_id=course.course_id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</a:p>
          <a:p>
            <a:pPr lvl="1">
              <a:lnSpc>
                <a:spcPct val="120000"/>
              </a:lnSpc>
              <a:buClr>
                <a:schemeClr val="hlink"/>
              </a:buClr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                                        teaches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x course))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26DC6BB4-1E70-F4A3-CA24-2692A6768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Query</a:t>
            </a:r>
            <a:endParaRPr lang="en-IN" altLang="zh-CN">
              <a:ea typeface="宋体" charset="-122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4C04C3CD-6DE7-8330-945B-8FAF4C84A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5025" y="1093788"/>
            <a:ext cx="7907338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Find the largest salary in the university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using a copy of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under a new name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instructor.salary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instructor.salary &lt; d.salary  </a:t>
            </a:r>
            <a:b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800" i="1" baseline="-25000">
                <a:ea typeface="宋体" panose="02010600030101010101" pitchFamily="2" charset="-122"/>
              </a:rPr>
              <a:t>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(instructor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))) 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Step 2: Find the largest salary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salary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(instructor) – </a:t>
            </a:r>
            <a:b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</a:rPr>
              <a:t>instructor.salary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instructor.salary &lt; d,salary  </a:t>
            </a:r>
            <a:b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 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 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800" i="1" baseline="-25000">
                <a:ea typeface="宋体" panose="02010600030101010101" pitchFamily="2" charset="-122"/>
              </a:rPr>
              <a:t>d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(instructor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))) </a:t>
            </a:r>
            <a:endParaRPr lang="en-IN" altLang="zh-CN" sz="20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C349D697-13B5-B5A5-3002-0B075A555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a Relation</a:t>
            </a:r>
          </a:p>
        </p:txBody>
      </p:sp>
      <p:pic>
        <p:nvPicPr>
          <p:cNvPr id="19459" name="Picture 3" descr="2">
            <a:extLst>
              <a:ext uri="{FF2B5EF4-FFF2-40B4-BE49-F238E27FC236}">
                <a16:creationId xmlns:a16="http://schemas.microsoft.com/office/drawing/2014/main" id="{911BD5B8-F103-9EDD-2A41-4E1CAC26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927225"/>
            <a:ext cx="5291138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4">
            <a:extLst>
              <a:ext uri="{FF2B5EF4-FFF2-40B4-BE49-F238E27FC236}">
                <a16:creationId xmlns:a16="http://schemas.microsoft.com/office/drawing/2014/main" id="{38B71CA4-BF8C-7A58-52B7-0F44F69C4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75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attributes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(or columns)</a:t>
            </a:r>
            <a:endParaRPr kumimoji="0" lang="en-US" altLang="zh-CN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79977924-FC76-F12A-C342-7B747538CF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9413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6EF69DCD-E5B2-C2C6-6C38-3C5F7F801D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9425" y="1592263"/>
            <a:ext cx="25574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F54DFDF8-DDDC-6051-7C54-C0564BB3F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0688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A3161B05-9587-D462-C1B8-A8E20526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tuples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(or rows)</a:t>
            </a:r>
            <a:endParaRPr kumimoji="0" lang="en-US" altLang="zh-CN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B2DA538A-F0C7-53EB-916D-FC3B433E9E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3025" y="2487613"/>
            <a:ext cx="369888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5EAD1519-DAF2-9F01-A17C-7289B0458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2706688"/>
            <a:ext cx="369888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230C669F-BC92-A275-7C6A-A5E118E0F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2717800"/>
            <a:ext cx="392112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E47F3486-719D-3170-7E08-58A7441289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0325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>
            <a:extLst>
              <a:ext uri="{FF2B5EF4-FFF2-40B4-BE49-F238E27FC236}">
                <a16:creationId xmlns:a16="http://schemas.microsoft.com/office/drawing/2014/main" id="{83FBCC89-150E-B092-B371-CB06D0344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Example Query</a:t>
            </a:r>
            <a:endParaRPr lang="en-IN" altLang="zh-CN">
              <a:ea typeface="宋体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1CDB223-8ED8-A96E-4FE3-87E6F5CCB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7907337" cy="1649412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Find the largest salary in the university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dirty="0">
                <a:ea typeface="宋体" panose="02010600030101010101" pitchFamily="2" charset="-122"/>
              </a:rPr>
              <a:t>salary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(instructor) – </a:t>
            </a:r>
            <a:b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 dirty="0" err="1">
                <a:ea typeface="宋体" panose="02010600030101010101" pitchFamily="2" charset="-122"/>
              </a:rPr>
              <a:t>instructor.salary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instructor.salary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 &lt; </a:t>
            </a:r>
            <a:r>
              <a:rPr lang="en-US" altLang="zh-CN" sz="2400" i="1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d.salary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b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sz="2400" i="1" baseline="-25000" dirty="0"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instructor x 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800" i="1" baseline="-25000" dirty="0">
                <a:ea typeface="宋体" panose="02010600030101010101" pitchFamily="2" charset="-122"/>
              </a:rPr>
              <a:t>d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  <a:sym typeface="Symbol" panose="05050102010706020507" pitchFamily="18" charset="2"/>
              </a:rPr>
              <a:t>(instructor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))) </a:t>
            </a:r>
            <a:endParaRPr lang="en-IN" altLang="zh-CN" sz="2000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72708" name="Group 10">
            <a:extLst>
              <a:ext uri="{FF2B5EF4-FFF2-40B4-BE49-F238E27FC236}">
                <a16:creationId xmlns:a16="http://schemas.microsoft.com/office/drawing/2014/main" id="{01523F78-D139-AEAB-61D8-3AE03B2A2CE9}"/>
              </a:ext>
            </a:extLst>
          </p:cNvPr>
          <p:cNvGrpSpPr>
            <a:grpSpLocks/>
          </p:cNvGrpSpPr>
          <p:nvPr/>
        </p:nvGrpSpPr>
        <p:grpSpPr bwMode="auto">
          <a:xfrm>
            <a:off x="2684463" y="2743200"/>
            <a:ext cx="2541587" cy="1223963"/>
            <a:chOff x="1288" y="1229"/>
            <a:chExt cx="1601" cy="771"/>
          </a:xfrm>
        </p:grpSpPr>
        <p:sp>
          <p:nvSpPr>
            <p:cNvPr id="72719" name="Rectangle 12">
              <a:extLst>
                <a:ext uri="{FF2B5EF4-FFF2-40B4-BE49-F238E27FC236}">
                  <a16:creationId xmlns:a16="http://schemas.microsoft.com/office/drawing/2014/main" id="{6EE0FCDF-FC15-B943-FACA-6DC330A1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20" name="Rectangle 14">
              <a:extLst>
                <a:ext uri="{FF2B5EF4-FFF2-40B4-BE49-F238E27FC236}">
                  <a16:creationId xmlns:a16="http://schemas.microsoft.com/office/drawing/2014/main" id="{25641295-3EF7-050E-C48C-BBA100320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</p:txBody>
        </p:sp>
        <p:sp>
          <p:nvSpPr>
            <p:cNvPr id="72721" name="Rectangle 15">
              <a:extLst>
                <a:ext uri="{FF2B5EF4-FFF2-40B4-BE49-F238E27FC236}">
                  <a16:creationId xmlns:a16="http://schemas.microsoft.com/office/drawing/2014/main" id="{D46C6DBC-5C2E-EF01-FF28-F410A7705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229"/>
              <a:ext cx="61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salary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22" name="Rectangle 16">
              <a:extLst>
                <a:ext uri="{FF2B5EF4-FFF2-40B4-BE49-F238E27FC236}">
                  <a16:creationId xmlns:a16="http://schemas.microsoft.com/office/drawing/2014/main" id="{D97B3CF5-D208-72DF-FFFB-55AD14B5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6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80000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90000</a:t>
              </a:r>
            </a:p>
          </p:txBody>
        </p:sp>
      </p:grpSp>
      <p:grpSp>
        <p:nvGrpSpPr>
          <p:cNvPr id="72709" name="Group 10">
            <a:extLst>
              <a:ext uri="{FF2B5EF4-FFF2-40B4-BE49-F238E27FC236}">
                <a16:creationId xmlns:a16="http://schemas.microsoft.com/office/drawing/2014/main" id="{8126B41C-3405-4D24-FD60-9EB648833666}"/>
              </a:ext>
            </a:extLst>
          </p:cNvPr>
          <p:cNvGrpSpPr>
            <a:grpSpLocks/>
          </p:cNvGrpSpPr>
          <p:nvPr/>
        </p:nvGrpSpPr>
        <p:grpSpPr bwMode="auto">
          <a:xfrm>
            <a:off x="2701925" y="4040188"/>
            <a:ext cx="3536950" cy="2613025"/>
            <a:chOff x="1288" y="1229"/>
            <a:chExt cx="2228" cy="1646"/>
          </a:xfrm>
        </p:grpSpPr>
        <p:sp>
          <p:nvSpPr>
            <p:cNvPr id="72715" name="Rectangle 12">
              <a:extLst>
                <a:ext uri="{FF2B5EF4-FFF2-40B4-BE49-F238E27FC236}">
                  <a16:creationId xmlns:a16="http://schemas.microsoft.com/office/drawing/2014/main" id="{54B74B7B-D5D5-DF85-3DC0-D5746E7B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instrtuctor.ID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16" name="Rectangle 14">
              <a:extLst>
                <a:ext uri="{FF2B5EF4-FFF2-40B4-BE49-F238E27FC236}">
                  <a16:creationId xmlns:a16="http://schemas.microsoft.com/office/drawing/2014/main" id="{406ED3AE-4BA8-FD2F-970E-1C12C98D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14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17" name="Rectangle 15">
              <a:extLst>
                <a:ext uri="{FF2B5EF4-FFF2-40B4-BE49-F238E27FC236}">
                  <a16:creationId xmlns:a16="http://schemas.microsoft.com/office/drawing/2014/main" id="{C9377F11-99DF-4AF4-595A-DEF9963E9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229"/>
              <a:ext cx="1238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instructor.salary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18" name="Rectangle 16">
              <a:extLst>
                <a:ext uri="{FF2B5EF4-FFF2-40B4-BE49-F238E27FC236}">
                  <a16:creationId xmlns:a16="http://schemas.microsoft.com/office/drawing/2014/main" id="{C79F2CC8-5D60-3FEF-0385-8F3180D02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1235" cy="14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70000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70000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80000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80000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80000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90000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90000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90000</a:t>
              </a:r>
            </a:p>
          </p:txBody>
        </p:sp>
      </p:grpSp>
      <p:grpSp>
        <p:nvGrpSpPr>
          <p:cNvPr id="72710" name="Group 10">
            <a:extLst>
              <a:ext uri="{FF2B5EF4-FFF2-40B4-BE49-F238E27FC236}">
                <a16:creationId xmlns:a16="http://schemas.microsoft.com/office/drawing/2014/main" id="{1B61EF97-AD68-B2C5-4AA0-C9270A2D03C3}"/>
              </a:ext>
            </a:extLst>
          </p:cNvPr>
          <p:cNvGrpSpPr>
            <a:grpSpLocks/>
          </p:cNvGrpSpPr>
          <p:nvPr/>
        </p:nvGrpSpPr>
        <p:grpSpPr bwMode="auto">
          <a:xfrm>
            <a:off x="6238875" y="4040188"/>
            <a:ext cx="2541588" cy="2619375"/>
            <a:chOff x="1288" y="1229"/>
            <a:chExt cx="1601" cy="1650"/>
          </a:xfrm>
        </p:grpSpPr>
        <p:sp>
          <p:nvSpPr>
            <p:cNvPr id="72711" name="Rectangle 12">
              <a:extLst>
                <a:ext uri="{FF2B5EF4-FFF2-40B4-BE49-F238E27FC236}">
                  <a16:creationId xmlns:a16="http://schemas.microsoft.com/office/drawing/2014/main" id="{72F30725-462A-0034-1C4A-B42329C6D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d.ID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12" name="Rectangle 14">
              <a:extLst>
                <a:ext uri="{FF2B5EF4-FFF2-40B4-BE49-F238E27FC236}">
                  <a16:creationId xmlns:a16="http://schemas.microsoft.com/office/drawing/2014/main" id="{69417269-A32E-EE44-46FE-3CBDA1563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14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15151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13" name="Rectangle 15">
              <a:extLst>
                <a:ext uri="{FF2B5EF4-FFF2-40B4-BE49-F238E27FC236}">
                  <a16:creationId xmlns:a16="http://schemas.microsoft.com/office/drawing/2014/main" id="{40DE40AA-E475-BAA0-A5DD-25439E25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1229"/>
              <a:ext cx="611" cy="19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d.salary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72714" name="Rectangle 16">
              <a:extLst>
                <a:ext uri="{FF2B5EF4-FFF2-40B4-BE49-F238E27FC236}">
                  <a16:creationId xmlns:a16="http://schemas.microsoft.com/office/drawing/2014/main" id="{2BC5E39D-F641-5382-31CD-3835C6D8E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608" cy="141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80000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90000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80000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90000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80000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90000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69EE9974-2ACF-4F08-BED9-172F58090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Formal Definition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8DDD5BA-80E0-FDFA-02D8-A0063EF5B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98550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–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</a:rPr>
              <a:t>2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is a predicate on attributes in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is a list consisting of some of the attributes in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40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), x is the new name for the result of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279F9FBB-4F87-61DB-625C-973641FFE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Additional Operations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EC2BD1-D8F7-FC94-618B-FF1F9E614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altLang="zh-CN">
                <a:ea typeface="宋体" panose="02010600030101010101" pitchFamily="2" charset="-122"/>
              </a:rPr>
              <a:t>Set intersection: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r>
              <a:rPr lang="en-US" altLang="zh-CN">
                <a:ea typeface="宋体" panose="02010600030101010101" pitchFamily="2" charset="-122"/>
              </a:rPr>
              <a:t>Natural join:  r     s</a:t>
            </a:r>
          </a:p>
          <a:p>
            <a:r>
              <a:rPr lang="en-US" altLang="zh-CN">
                <a:ea typeface="宋体" panose="02010600030101010101" pitchFamily="2" charset="-122"/>
              </a:rPr>
              <a:t>Semijoin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r>
              <a:rPr lang="en-IN" altLang="zh-CN" sz="2000"/>
              <a:t>⋉</a:t>
            </a:r>
            <a:r>
              <a:rPr lang="en-US" altLang="en-US" sz="2000" baseline="-25000">
                <a:sym typeface="Symbol" panose="05050102010706020507" pitchFamily="18" charset="2"/>
              </a:rPr>
              <a:t>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Assignment: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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Outer join : r       s,  r      s, r        s</a:t>
            </a:r>
          </a:p>
          <a:p>
            <a:r>
              <a:rPr lang="en-US" altLang="zh-CN">
                <a:ea typeface="宋体" panose="02010600030101010101" pitchFamily="2" charset="-122"/>
              </a:rPr>
              <a:t>Division Operator: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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80" name="AutoShape 5">
            <a:extLst>
              <a:ext uri="{FF2B5EF4-FFF2-40B4-BE49-F238E27FC236}">
                <a16:creationId xmlns:a16="http://schemas.microsoft.com/office/drawing/2014/main" id="{4B6CEB94-FA7B-07D2-5383-7E29FBC582DC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265613" y="24653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grpSp>
        <p:nvGrpSpPr>
          <p:cNvPr id="75781" name="Group 25">
            <a:extLst>
              <a:ext uri="{FF2B5EF4-FFF2-40B4-BE49-F238E27FC236}">
                <a16:creationId xmlns:a16="http://schemas.microsoft.com/office/drawing/2014/main" id="{442CF240-5923-03E8-F999-AFDE72D469A0}"/>
              </a:ext>
            </a:extLst>
          </p:cNvPr>
          <p:cNvGrpSpPr>
            <a:grpSpLocks/>
          </p:cNvGrpSpPr>
          <p:nvPr/>
        </p:nvGrpSpPr>
        <p:grpSpPr bwMode="auto">
          <a:xfrm>
            <a:off x="4044950" y="3559175"/>
            <a:ext cx="373063" cy="177800"/>
            <a:chOff x="1225" y="2417"/>
            <a:chExt cx="261" cy="132"/>
          </a:xfrm>
        </p:grpSpPr>
        <p:sp>
          <p:nvSpPr>
            <p:cNvPr id="75792" name="AutoShape 26">
              <a:extLst>
                <a:ext uri="{FF2B5EF4-FFF2-40B4-BE49-F238E27FC236}">
                  <a16:creationId xmlns:a16="http://schemas.microsoft.com/office/drawing/2014/main" id="{A38E8449-CCF0-002B-1025-79EB95F91F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5793" name="Line 27">
              <a:extLst>
                <a:ext uri="{FF2B5EF4-FFF2-40B4-BE49-F238E27FC236}">
                  <a16:creationId xmlns:a16="http://schemas.microsoft.com/office/drawing/2014/main" id="{AC20D6F0-5AC5-2236-A0E1-47C76434E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4" name="Line 28">
              <a:extLst>
                <a:ext uri="{FF2B5EF4-FFF2-40B4-BE49-F238E27FC236}">
                  <a16:creationId xmlns:a16="http://schemas.microsoft.com/office/drawing/2014/main" id="{8FDABC85-E5FB-D49D-95BB-55B0A4C7A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782" name="Group 31">
            <a:extLst>
              <a:ext uri="{FF2B5EF4-FFF2-40B4-BE49-F238E27FC236}">
                <a16:creationId xmlns:a16="http://schemas.microsoft.com/office/drawing/2014/main" id="{41F28F40-3140-879E-7D7D-C9AD274D0C63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3559175"/>
            <a:ext cx="265113" cy="157163"/>
            <a:chOff x="1050" y="991"/>
            <a:chExt cx="167" cy="99"/>
          </a:xfrm>
        </p:grpSpPr>
        <p:sp>
          <p:nvSpPr>
            <p:cNvPr id="75789" name="AutoShape 32">
              <a:extLst>
                <a:ext uri="{FF2B5EF4-FFF2-40B4-BE49-F238E27FC236}">
                  <a16:creationId xmlns:a16="http://schemas.microsoft.com/office/drawing/2014/main" id="{0134C12F-4579-C75D-64C4-75B17DA4F0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5790" name="Line 33">
              <a:extLst>
                <a:ext uri="{FF2B5EF4-FFF2-40B4-BE49-F238E27FC236}">
                  <a16:creationId xmlns:a16="http://schemas.microsoft.com/office/drawing/2014/main" id="{3D9EB3D9-CAA2-3BFE-0386-F922278DB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91" name="Line 34">
              <a:extLst>
                <a:ext uri="{FF2B5EF4-FFF2-40B4-BE49-F238E27FC236}">
                  <a16:creationId xmlns:a16="http://schemas.microsoft.com/office/drawing/2014/main" id="{08CB051D-B123-0D50-8C42-9EA66B82B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5783" name="Group 23">
            <a:extLst>
              <a:ext uri="{FF2B5EF4-FFF2-40B4-BE49-F238E27FC236}">
                <a16:creationId xmlns:a16="http://schemas.microsoft.com/office/drawing/2014/main" id="{B7C803E9-B025-397C-D724-447ACA66B548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3571875"/>
            <a:ext cx="387350" cy="152400"/>
            <a:chOff x="1141" y="2444"/>
            <a:chExt cx="244" cy="96"/>
          </a:xfrm>
        </p:grpSpPr>
        <p:sp>
          <p:nvSpPr>
            <p:cNvPr id="75784" name="AutoShape 24">
              <a:extLst>
                <a:ext uri="{FF2B5EF4-FFF2-40B4-BE49-F238E27FC236}">
                  <a16:creationId xmlns:a16="http://schemas.microsoft.com/office/drawing/2014/main" id="{E7F15266-C79F-6DC8-E3B7-66700ECDFE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5785" name="Line 25">
              <a:extLst>
                <a:ext uri="{FF2B5EF4-FFF2-40B4-BE49-F238E27FC236}">
                  <a16:creationId xmlns:a16="http://schemas.microsoft.com/office/drawing/2014/main" id="{DE2C84A2-2193-280A-9AE5-C8C2FABBF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6" name="Line 26">
              <a:extLst>
                <a:ext uri="{FF2B5EF4-FFF2-40B4-BE49-F238E27FC236}">
                  <a16:creationId xmlns:a16="http://schemas.microsoft.com/office/drawing/2014/main" id="{0C9E543D-1F5E-823A-C2DF-4A529028F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7" name="Line 27">
              <a:extLst>
                <a:ext uri="{FF2B5EF4-FFF2-40B4-BE49-F238E27FC236}">
                  <a16:creationId xmlns:a16="http://schemas.microsoft.com/office/drawing/2014/main" id="{612076A1-2A0C-E7CD-4428-6A011E047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788" name="Line 28">
              <a:extLst>
                <a:ext uri="{FF2B5EF4-FFF2-40B4-BE49-F238E27FC236}">
                  <a16:creationId xmlns:a16="http://schemas.microsoft.com/office/drawing/2014/main" id="{78CD936C-86F8-24E5-0C44-C95405D7C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F723116C-2FBC-C773-64BE-09E3F435F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Set-Intersection Operation – Example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E95B35A-061D-A8D4-1A15-B8C033769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5097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i="1">
              <a:ea typeface="宋体" panose="02010600030101010101" pitchFamily="2" charset="-122"/>
            </a:endParaRP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91EFABB6-BCD6-86D7-7010-061A74CA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1550988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B730F788-BDDE-C2E6-A9C9-94FEA652E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Set-Intersection Operation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6881652-5C4B-AF47-D2ED-0A5A3B851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r>
              <a:rPr lang="en-US" altLang="en-US"/>
              <a:t>The  </a:t>
            </a:r>
            <a:r>
              <a:rPr lang="en-US" altLang="en-US">
                <a:solidFill>
                  <a:srgbClr val="FF0000"/>
                </a:solidFill>
              </a:rPr>
              <a:t>set-intersection  </a:t>
            </a:r>
            <a:r>
              <a:rPr lang="en-US" altLang="en-US"/>
              <a:t>operation </a:t>
            </a:r>
            <a:r>
              <a:rPr lang="en-US" altLang="en-US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Notation: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Defined as:</a:t>
            </a:r>
          </a:p>
          <a:p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{ </a:t>
            </a:r>
            <a:r>
              <a:rPr lang="en-US" altLang="zh-CN" i="1">
                <a:ea typeface="宋体" panose="02010600030101010101" pitchFamily="2" charset="-122"/>
              </a:rPr>
              <a:t>t </a:t>
            </a:r>
            <a:r>
              <a:rPr lang="en-US" altLang="zh-CN">
                <a:ea typeface="宋体" panose="02010600030101010101" pitchFamily="2" charset="-122"/>
              </a:rPr>
              <a:t>|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}</a:t>
            </a:r>
          </a:p>
          <a:p>
            <a:r>
              <a:rPr lang="en-US" altLang="zh-CN">
                <a:ea typeface="宋体" panose="02010600030101010101" pitchFamily="2" charset="-122"/>
              </a:rPr>
              <a:t>Assume: 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have the </a:t>
            </a:r>
            <a:r>
              <a:rPr lang="en-US" altLang="zh-CN" i="1">
                <a:ea typeface="宋体" panose="02010600030101010101" pitchFamily="2" charset="-122"/>
              </a:rPr>
              <a:t>same arity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attributes of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are compatible</a:t>
            </a:r>
          </a:p>
          <a:p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– (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–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C2414B3F-8A6A-D2FB-C421-86A9E8DAB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Natural Join –  Example 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E5E99070-5600-94AF-3F79-17A717D63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6843712" cy="3825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Relations r, s:</a:t>
            </a:r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419FF61C-7C1C-7B26-5F7B-0649D3BF8F14}"/>
              </a:ext>
            </a:extLst>
          </p:cNvPr>
          <p:cNvGrpSpPr>
            <a:grpSpLocks/>
          </p:cNvGrpSpPr>
          <p:nvPr/>
        </p:nvGrpSpPr>
        <p:grpSpPr bwMode="auto">
          <a:xfrm>
            <a:off x="2343150" y="3654425"/>
            <a:ext cx="7029450" cy="996950"/>
            <a:chOff x="288" y="2688"/>
            <a:chExt cx="4428" cy="258"/>
          </a:xfrm>
        </p:grpSpPr>
        <p:sp>
          <p:nvSpPr>
            <p:cNvPr id="81927" name="Rectangle 5">
              <a:extLst>
                <a:ext uri="{FF2B5EF4-FFF2-40B4-BE49-F238E27FC236}">
                  <a16:creationId xmlns:a16="http://schemas.microsoft.com/office/drawing/2014/main" id="{C2949A29-6898-186A-6A47-FC6D8E905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r     s</a:t>
              </a:r>
            </a:p>
          </p:txBody>
        </p:sp>
        <p:sp>
          <p:nvSpPr>
            <p:cNvPr id="81928" name="AutoShape 6">
              <a:extLst>
                <a:ext uri="{FF2B5EF4-FFF2-40B4-BE49-F238E27FC236}">
                  <a16:creationId xmlns:a16="http://schemas.microsoft.com/office/drawing/2014/main" id="{FDA4C8D6-3F8B-89DB-7093-5A9EC0A6CA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</p:grpSp>
      <p:pic>
        <p:nvPicPr>
          <p:cNvPr id="81925" name="Picture 7">
            <a:extLst>
              <a:ext uri="{FF2B5EF4-FFF2-40B4-BE49-F238E27FC236}">
                <a16:creationId xmlns:a16="http://schemas.microsoft.com/office/drawing/2014/main" id="{F1FA42F4-EDFF-240B-8E9B-E33A6E96B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1169988"/>
            <a:ext cx="427672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AutoShape 8">
            <a:extLst>
              <a:ext uri="{FF2B5EF4-FFF2-40B4-BE49-F238E27FC236}">
                <a16:creationId xmlns:a16="http://schemas.microsoft.com/office/drawing/2014/main" id="{D7A547BC-07D1-CE47-0486-615B03C7E98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909888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>
            <a:extLst>
              <a:ext uri="{FF2B5EF4-FFF2-40B4-BE49-F238E27FC236}">
                <a16:creationId xmlns:a16="http://schemas.microsoft.com/office/drawing/2014/main" id="{60BEF6E4-C8D5-788B-7A20-76F21D836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1033463"/>
            <a:ext cx="1949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    Notation:  r     s</a:t>
            </a:r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081714DF-C6C2-B7FD-A508-69E0A52B4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Natural-Join Operation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35DB227C-430F-C0BA-0785-3EF9E974A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446213"/>
            <a:ext cx="8215313" cy="5207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be relations on schemas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respectively.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Then,  r     s  is a relation on schema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obtained as follows: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Consider each pair of tuples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8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from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. 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4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24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have the same value on each of the attributes in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add a tuple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 to the result, where</a:t>
            </a: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has the same value 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32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 has the same value 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 sz="32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on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= (</a:t>
            </a:r>
            <a:r>
              <a:rPr lang="en-US" altLang="zh-CN" i="1">
                <a:ea typeface="宋体" panose="02010600030101010101" pitchFamily="2" charset="-122"/>
              </a:rPr>
              <a:t>A,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i="1">
                <a:ea typeface="宋体" panose="02010600030101010101" pitchFamily="2" charset="-122"/>
              </a:rPr>
              <a:t>, C,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= (</a:t>
            </a:r>
            <a:r>
              <a:rPr lang="en-US" altLang="zh-CN" i="1">
                <a:ea typeface="宋体" panose="02010600030101010101" pitchFamily="2" charset="-122"/>
              </a:rPr>
              <a:t>E,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i="1">
                <a:ea typeface="宋体" panose="02010600030101010101" pitchFamily="2" charset="-122"/>
              </a:rPr>
              <a:t>,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Result schema = (</a:t>
            </a:r>
            <a:r>
              <a:rPr lang="en-US" altLang="zh-CN" i="1">
                <a:ea typeface="宋体" panose="02010600030101010101" pitchFamily="2" charset="-122"/>
              </a:rPr>
              <a:t>A, B, C, D, 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=</a:t>
            </a:r>
            <a:b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400" i="1" baseline="-25000">
                <a:solidFill>
                  <a:srgbClr val="FF0000"/>
                </a:solidFill>
                <a:ea typeface="宋体" panose="02010600030101010101" pitchFamily="2" charset="-122"/>
              </a:rPr>
              <a:t>r.A, r.B, r.C, r.D, s.E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(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>
                <a:solidFill>
                  <a:srgbClr val="FF0000"/>
                </a:solidFill>
                <a:ea typeface="宋体" panose="02010600030101010101" pitchFamily="2" charset="-122"/>
              </a:rPr>
              <a:t>r.B = s.B </a:t>
            </a:r>
            <a:r>
              <a:rPr lang="en-US" altLang="zh-CN" baseline="-25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i="1" baseline="-25000">
                <a:solidFill>
                  <a:srgbClr val="FF0000"/>
                </a:solidFill>
                <a:ea typeface="宋体" panose="02010600030101010101" pitchFamily="2" charset="-122"/>
              </a:rPr>
              <a:t> r.D = s.D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(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x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))</a:t>
            </a:r>
          </a:p>
        </p:txBody>
      </p:sp>
      <p:sp>
        <p:nvSpPr>
          <p:cNvPr id="83973" name="AutoShape 5">
            <a:extLst>
              <a:ext uri="{FF2B5EF4-FFF2-40B4-BE49-F238E27FC236}">
                <a16:creationId xmlns:a16="http://schemas.microsoft.com/office/drawing/2014/main" id="{490E35B8-99EB-AC0D-937B-EFD70982691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441575" y="11255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3974" name="AutoShape 6">
            <a:extLst>
              <a:ext uri="{FF2B5EF4-FFF2-40B4-BE49-F238E27FC236}">
                <a16:creationId xmlns:a16="http://schemas.microsoft.com/office/drawing/2014/main" id="{D6F71613-B073-77DC-8D14-6A57E41DDA64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946275" y="5581650"/>
            <a:ext cx="152400" cy="152400"/>
          </a:xfrm>
          <a:prstGeom prst="flowChartCollat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3975" name="AutoShape 7">
            <a:extLst>
              <a:ext uri="{FF2B5EF4-FFF2-40B4-BE49-F238E27FC236}">
                <a16:creationId xmlns:a16="http://schemas.microsoft.com/office/drawing/2014/main" id="{C39E91F6-8320-F415-E5D2-1E02596E480A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185988" y="18446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>
            <a:extLst>
              <a:ext uri="{FF2B5EF4-FFF2-40B4-BE49-F238E27FC236}">
                <a16:creationId xmlns:a16="http://schemas.microsoft.com/office/drawing/2014/main" id="{E3CC7439-E3C2-E5E9-934A-CBB744FBA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Natural Join and Theta Join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2AFB49B-B19F-E57A-FF82-F2B67F457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1066800"/>
            <a:ext cx="8178800" cy="4903788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name, title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 i="1" baseline="-25000">
                <a:ea typeface="宋体" panose="02010600030101010101" pitchFamily="2" charset="-122"/>
              </a:rPr>
              <a:t>dept_name</a:t>
            </a:r>
            <a:r>
              <a:rPr lang="en-US" altLang="zh-CN" sz="2400" baseline="-25000">
                <a:ea typeface="宋体" panose="02010600030101010101" pitchFamily="2" charset="-122"/>
              </a:rPr>
              <a:t>=“Comp. Sci.”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i="1">
                <a:ea typeface="宋体" panose="02010600030101010101" pitchFamily="2" charset="-122"/>
              </a:rPr>
              <a:t>teaches</a:t>
            </a:r>
            <a:r>
              <a:rPr lang="en-US" altLang="zh-CN">
                <a:ea typeface="宋体" panose="02010600030101010101" pitchFamily="2" charset="-122"/>
              </a:rPr>
              <a:t>     </a:t>
            </a:r>
            <a:r>
              <a:rPr lang="en-US" altLang="zh-CN" i="1">
                <a:ea typeface="宋体" panose="02010600030101010101" pitchFamily="2" charset="-122"/>
              </a:rPr>
              <a:t>course</a:t>
            </a:r>
            <a:r>
              <a:rPr lang="en-US" altLang="zh-CN">
                <a:ea typeface="宋体" panose="02010600030101010101" pitchFamily="2" charset="-122"/>
              </a:rPr>
              <a:t>))</a:t>
            </a:r>
          </a:p>
          <a:p>
            <a:r>
              <a:rPr lang="en-US" altLang="zh-CN">
                <a:ea typeface="宋体" panose="02010600030101010101" pitchFamily="2" charset="-122"/>
              </a:rPr>
              <a:t>Natural join is associative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instructor      teaches</a:t>
            </a:r>
            <a:r>
              <a:rPr lang="en-US" altLang="zh-CN">
                <a:ea typeface="宋体" panose="02010600030101010101" pitchFamily="2" charset="-122"/>
              </a:rPr>
              <a:t>)     </a:t>
            </a:r>
            <a:r>
              <a:rPr lang="en-US" altLang="zh-CN" i="1">
                <a:ea typeface="宋体" panose="02010600030101010101" pitchFamily="2" charset="-122"/>
              </a:rPr>
              <a:t>course</a:t>
            </a:r>
            <a:r>
              <a:rPr lang="en-US" altLang="zh-CN">
                <a:ea typeface="宋体" panose="02010600030101010101" pitchFamily="2" charset="-122"/>
              </a:rPr>
              <a:t>        is equivalent to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instructor</a:t>
            </a: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teaches     course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r>
              <a:rPr lang="en-US" altLang="zh-CN">
                <a:ea typeface="宋体" panose="02010600030101010101" pitchFamily="2" charset="-122"/>
              </a:rPr>
              <a:t>Natural join is commutative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instructor     teaches</a:t>
            </a:r>
            <a:r>
              <a:rPr lang="en-US" altLang="zh-CN">
                <a:ea typeface="宋体" panose="02010600030101010101" pitchFamily="2" charset="-122"/>
              </a:rPr>
              <a:t>       is equivalent to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teaches     instructor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theta join</a:t>
            </a:r>
            <a:r>
              <a:rPr lang="en-US" altLang="zh-CN">
                <a:ea typeface="宋体" panose="02010600030101010101" pitchFamily="2" charset="-122"/>
              </a:rPr>
              <a:t> operation  </a:t>
            </a:r>
            <a:r>
              <a:rPr lang="en-US" altLang="zh-CN" i="1">
                <a:ea typeface="宋体" panose="02010600030101010101" pitchFamily="2" charset="-122"/>
              </a:rPr>
              <a:t>r    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  is defined as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r      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i="1">
                <a:ea typeface="宋体" panose="02010600030101010101" pitchFamily="2" charset="-122"/>
              </a:rPr>
              <a:t>s  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r 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s)</a:t>
            </a:r>
            <a:endParaRPr lang="en-US" altLang="zh-CN" sz="2400">
              <a:ea typeface="宋体" panose="02010600030101010101" pitchFamily="2" charset="-122"/>
              <a:sym typeface="dbsym" pitchFamily="34" charset="2"/>
            </a:endParaRPr>
          </a:p>
        </p:txBody>
      </p:sp>
      <p:sp>
        <p:nvSpPr>
          <p:cNvPr id="86020" name="AutoShape 5">
            <a:extLst>
              <a:ext uri="{FF2B5EF4-FFF2-40B4-BE49-F238E27FC236}">
                <a16:creationId xmlns:a16="http://schemas.microsoft.com/office/drawing/2014/main" id="{7754C8D1-3349-2407-BAA4-710F3CE87058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860675" y="26670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1" name="AutoShape 6">
            <a:extLst>
              <a:ext uri="{FF2B5EF4-FFF2-40B4-BE49-F238E27FC236}">
                <a16:creationId xmlns:a16="http://schemas.microsoft.com/office/drawing/2014/main" id="{AA700F62-3F38-5C0E-A79B-F097BAC17B4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754813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2" name="AutoShape 7">
            <a:extLst>
              <a:ext uri="{FF2B5EF4-FFF2-40B4-BE49-F238E27FC236}">
                <a16:creationId xmlns:a16="http://schemas.microsoft.com/office/drawing/2014/main" id="{EFB3C6DB-9F35-458A-CA7B-A693A1CDAC5F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845425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3" name="AutoShape 8">
            <a:extLst>
              <a:ext uri="{FF2B5EF4-FFF2-40B4-BE49-F238E27FC236}">
                <a16:creationId xmlns:a16="http://schemas.microsoft.com/office/drawing/2014/main" id="{FF8BE085-7414-EC89-772D-73F95B13B0FD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114800" y="2743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4" name="AutoShape 9">
            <a:extLst>
              <a:ext uri="{FF2B5EF4-FFF2-40B4-BE49-F238E27FC236}">
                <a16:creationId xmlns:a16="http://schemas.microsoft.com/office/drawing/2014/main" id="{5E3FFC76-00A8-FAB0-2541-646AF6B01AC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100513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5" name="AutoShape 10">
            <a:extLst>
              <a:ext uri="{FF2B5EF4-FFF2-40B4-BE49-F238E27FC236}">
                <a16:creationId xmlns:a16="http://schemas.microsoft.com/office/drawing/2014/main" id="{FF444BE1-C12F-1C53-8AE4-A26274EC054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840038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6" name="AutoShape 11">
            <a:extLst>
              <a:ext uri="{FF2B5EF4-FFF2-40B4-BE49-F238E27FC236}">
                <a16:creationId xmlns:a16="http://schemas.microsoft.com/office/drawing/2014/main" id="{58820938-C1CA-755B-481A-7D368F18E4C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760663" y="368776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7" name="AutoShape 12">
            <a:extLst>
              <a:ext uri="{FF2B5EF4-FFF2-40B4-BE49-F238E27FC236}">
                <a16:creationId xmlns:a16="http://schemas.microsoft.com/office/drawing/2014/main" id="{37F908FA-F2C7-904F-EB8D-E83751830F4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2608263" y="39528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8" name="AutoShape 13">
            <a:extLst>
              <a:ext uri="{FF2B5EF4-FFF2-40B4-BE49-F238E27FC236}">
                <a16:creationId xmlns:a16="http://schemas.microsoft.com/office/drawing/2014/main" id="{BEB8D665-101A-AB2E-A7F1-11705C4A7AF9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981200" y="48355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6029" name="AutoShape 15">
            <a:extLst>
              <a:ext uri="{FF2B5EF4-FFF2-40B4-BE49-F238E27FC236}">
                <a16:creationId xmlns:a16="http://schemas.microsoft.com/office/drawing/2014/main" id="{ADED91B8-EDF1-1F00-A6B1-25A2F80EBA4A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114800" y="4394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>
            <a:extLst>
              <a:ext uri="{FF2B5EF4-FFF2-40B4-BE49-F238E27FC236}">
                <a16:creationId xmlns:a16="http://schemas.microsoft.com/office/drawing/2014/main" id="{04F50A2B-B82A-72C3-6A76-102D94C51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Outer Join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342B5F5-3A50-44FD-253F-8F3C83D1F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9825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extension of the join operation that avoids loss of information.</a:t>
            </a:r>
          </a:p>
          <a:p>
            <a:r>
              <a:rPr lang="en-US" altLang="zh-CN">
                <a:ea typeface="宋体" panose="02010600030101010101" pitchFamily="2" charset="-122"/>
              </a:rPr>
              <a:t>Computes the join and then adds tuples form one relation that does not match tuples in the other relation to the result of the join. </a:t>
            </a:r>
          </a:p>
          <a:p>
            <a:r>
              <a:rPr lang="en-US" altLang="zh-CN">
                <a:ea typeface="宋体" panose="02010600030101010101" pitchFamily="2" charset="-122"/>
              </a:rPr>
              <a:t>Uses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values:</a:t>
            </a:r>
          </a:p>
          <a:p>
            <a:pPr lvl="1"/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null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signifies that the value is unknown or does not exist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All comparisons involving </a:t>
            </a:r>
            <a:r>
              <a:rPr lang="en-US" altLang="zh-CN" i="1">
                <a:ea typeface="宋体" panose="02010600030101010101" pitchFamily="2" charset="-122"/>
              </a:rPr>
              <a:t>null</a:t>
            </a:r>
            <a:r>
              <a:rPr lang="en-US" altLang="zh-CN">
                <a:ea typeface="宋体" panose="02010600030101010101" pitchFamily="2" charset="-122"/>
              </a:rPr>
              <a:t> are (roughly speaking) </a:t>
            </a:r>
            <a:r>
              <a:rPr lang="en-US" altLang="zh-CN" b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 by definition.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4">
            <a:extLst>
              <a:ext uri="{FF2B5EF4-FFF2-40B4-BE49-F238E27FC236}">
                <a16:creationId xmlns:a16="http://schemas.microsoft.com/office/drawing/2014/main" id="{6A8A6CDB-760C-56D1-9CE6-73E17814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0" y="4800600"/>
            <a:ext cx="42354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Left Outer Join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    instructor          teaches</a:t>
            </a:r>
            <a:endParaRPr lang="en-US" altLang="zh-CN" b="1">
              <a:ea typeface="宋体" panose="02010600030101010101" pitchFamily="2" charset="-122"/>
            </a:endParaRPr>
          </a:p>
        </p:txBody>
      </p:sp>
      <p:grpSp>
        <p:nvGrpSpPr>
          <p:cNvPr id="89091" name="Group 25">
            <a:extLst>
              <a:ext uri="{FF2B5EF4-FFF2-40B4-BE49-F238E27FC236}">
                <a16:creationId xmlns:a16="http://schemas.microsoft.com/office/drawing/2014/main" id="{C57E1811-647F-91A5-67C8-0B55A4A98D1F}"/>
              </a:ext>
            </a:extLst>
          </p:cNvPr>
          <p:cNvGrpSpPr>
            <a:grpSpLocks/>
          </p:cNvGrpSpPr>
          <p:nvPr/>
        </p:nvGrpSpPr>
        <p:grpSpPr bwMode="auto">
          <a:xfrm>
            <a:off x="3617913" y="5106988"/>
            <a:ext cx="414337" cy="209550"/>
            <a:chOff x="1225" y="2417"/>
            <a:chExt cx="261" cy="132"/>
          </a:xfrm>
        </p:grpSpPr>
        <p:sp>
          <p:nvSpPr>
            <p:cNvPr id="89124" name="AutoShape 26">
              <a:extLst>
                <a:ext uri="{FF2B5EF4-FFF2-40B4-BE49-F238E27FC236}">
                  <a16:creationId xmlns:a16="http://schemas.microsoft.com/office/drawing/2014/main" id="{7F6BBD9C-125C-5977-67C6-992FF68EF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125" name="Line 27">
              <a:extLst>
                <a:ext uri="{FF2B5EF4-FFF2-40B4-BE49-F238E27FC236}">
                  <a16:creationId xmlns:a16="http://schemas.microsoft.com/office/drawing/2014/main" id="{B4B1D76C-2171-AE0A-8479-CBD2CA110D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126" name="Line 28">
              <a:extLst>
                <a:ext uri="{FF2B5EF4-FFF2-40B4-BE49-F238E27FC236}">
                  <a16:creationId xmlns:a16="http://schemas.microsoft.com/office/drawing/2014/main" id="{EB793915-0D6B-4C14-8B76-980127B44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441DED90-49B0-5BD6-3E81-B1E7974E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Outer Join – Example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6DC7B042-32A9-9E8B-BA15-EC7CAF9A5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5850" y="2879725"/>
            <a:ext cx="6991350" cy="84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Join 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 sz="1600" b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instructor      teaches</a:t>
            </a:r>
          </a:p>
        </p:txBody>
      </p:sp>
      <p:sp>
        <p:nvSpPr>
          <p:cNvPr id="89094" name="AutoShape 4">
            <a:extLst>
              <a:ext uri="{FF2B5EF4-FFF2-40B4-BE49-F238E27FC236}">
                <a16:creationId xmlns:a16="http://schemas.microsoft.com/office/drawing/2014/main" id="{58497A36-095D-709B-3ADE-6536F03DCA9F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846513" y="34369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89095" name="Rectangle 6">
            <a:extLst>
              <a:ext uri="{FF2B5EF4-FFF2-40B4-BE49-F238E27FC236}">
                <a16:creationId xmlns:a16="http://schemas.microsoft.com/office/drawing/2014/main" id="{77C90117-4382-2000-6AA7-BFCD2186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37496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096" name="Rectangle 7">
            <a:extLst>
              <a:ext uri="{FF2B5EF4-FFF2-40B4-BE49-F238E27FC236}">
                <a16:creationId xmlns:a16="http://schemas.microsoft.com/office/drawing/2014/main" id="{820E6EBE-3D5F-B558-7F76-DB0CDF106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37496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097" name="Rectangle 8">
            <a:extLst>
              <a:ext uri="{FF2B5EF4-FFF2-40B4-BE49-F238E27FC236}">
                <a16:creationId xmlns:a16="http://schemas.microsoft.com/office/drawing/2014/main" id="{EC1A6798-6E2A-9356-8ED5-807600BC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41306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</p:txBody>
      </p:sp>
      <p:sp>
        <p:nvSpPr>
          <p:cNvPr id="89098" name="Rectangle 9">
            <a:extLst>
              <a:ext uri="{FF2B5EF4-FFF2-40B4-BE49-F238E27FC236}">
                <a16:creationId xmlns:a16="http://schemas.microsoft.com/office/drawing/2014/main" id="{0B6EEE57-1A96-81DA-6413-C1D340025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225" y="41306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</p:txBody>
      </p:sp>
      <p:sp>
        <p:nvSpPr>
          <p:cNvPr id="89099" name="Rectangle 10">
            <a:extLst>
              <a:ext uri="{FF2B5EF4-FFF2-40B4-BE49-F238E27FC236}">
                <a16:creationId xmlns:a16="http://schemas.microsoft.com/office/drawing/2014/main" id="{4A3FD85C-6A41-922C-F0E4-6AE61D37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038" y="37496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100" name="Rectangle 11">
            <a:extLst>
              <a:ext uri="{FF2B5EF4-FFF2-40B4-BE49-F238E27FC236}">
                <a16:creationId xmlns:a16="http://schemas.microsoft.com/office/drawing/2014/main" id="{855C6629-269A-6FE2-9658-4D4F2345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325" y="41306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</p:txBody>
      </p:sp>
      <p:sp>
        <p:nvSpPr>
          <p:cNvPr id="89101" name="Rectangle 12">
            <a:extLst>
              <a:ext uri="{FF2B5EF4-FFF2-40B4-BE49-F238E27FC236}">
                <a16:creationId xmlns:a16="http://schemas.microsoft.com/office/drawing/2014/main" id="{C702147C-8E0C-123D-AF9D-0C8C7974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37496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102" name="Rectangle 13">
            <a:extLst>
              <a:ext uri="{FF2B5EF4-FFF2-40B4-BE49-F238E27FC236}">
                <a16:creationId xmlns:a16="http://schemas.microsoft.com/office/drawing/2014/main" id="{F0714148-F8A3-CE52-07A6-DE5F367A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025" y="41306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</p:txBody>
      </p:sp>
      <p:sp>
        <p:nvSpPr>
          <p:cNvPr id="89103" name="Rectangle 29">
            <a:extLst>
              <a:ext uri="{FF2B5EF4-FFF2-40B4-BE49-F238E27FC236}">
                <a16:creationId xmlns:a16="http://schemas.microsoft.com/office/drawing/2014/main" id="{DBA0FE00-FA7B-DB96-90BC-16853CF95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5478463"/>
            <a:ext cx="1204913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104" name="Rectangle 30">
            <a:extLst>
              <a:ext uri="{FF2B5EF4-FFF2-40B4-BE49-F238E27FC236}">
                <a16:creationId xmlns:a16="http://schemas.microsoft.com/office/drawing/2014/main" id="{525D378D-DE5F-7597-5F3E-85795FFA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478463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105" name="Rectangle 31">
            <a:extLst>
              <a:ext uri="{FF2B5EF4-FFF2-40B4-BE49-F238E27FC236}">
                <a16:creationId xmlns:a16="http://schemas.microsoft.com/office/drawing/2014/main" id="{12C3F24E-7BC9-DB92-AA81-4E76189DD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5859463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15151</a:t>
            </a:r>
          </a:p>
        </p:txBody>
      </p:sp>
      <p:sp>
        <p:nvSpPr>
          <p:cNvPr id="89106" name="Rectangle 32">
            <a:extLst>
              <a:ext uri="{FF2B5EF4-FFF2-40B4-BE49-F238E27FC236}">
                <a16:creationId xmlns:a16="http://schemas.microsoft.com/office/drawing/2014/main" id="{FEC90E4D-58E0-A6C6-3470-BF253397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859463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Music</a:t>
            </a:r>
          </a:p>
        </p:txBody>
      </p:sp>
      <p:sp>
        <p:nvSpPr>
          <p:cNvPr id="89107" name="Rectangle 33">
            <a:extLst>
              <a:ext uri="{FF2B5EF4-FFF2-40B4-BE49-F238E27FC236}">
                <a16:creationId xmlns:a16="http://schemas.microsoft.com/office/drawing/2014/main" id="{2E64DD6A-8CA8-9FE3-D387-3C4104E7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5478463"/>
            <a:ext cx="1463675" cy="3190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108" name="Rectangle 34">
            <a:extLst>
              <a:ext uri="{FF2B5EF4-FFF2-40B4-BE49-F238E27FC236}">
                <a16:creationId xmlns:a16="http://schemas.microsoft.com/office/drawing/2014/main" id="{9BCD8E55-D3C8-BB53-47D8-644005E1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859463"/>
            <a:ext cx="1412875" cy="849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  null</a:t>
            </a:r>
          </a:p>
        </p:txBody>
      </p:sp>
      <p:sp>
        <p:nvSpPr>
          <p:cNvPr id="89109" name="Rectangle 35">
            <a:extLst>
              <a:ext uri="{FF2B5EF4-FFF2-40B4-BE49-F238E27FC236}">
                <a16:creationId xmlns:a16="http://schemas.microsoft.com/office/drawing/2014/main" id="{03A47860-D4A9-01C1-DA0B-6B7F23053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5478463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89110" name="Rectangle 36">
            <a:extLst>
              <a:ext uri="{FF2B5EF4-FFF2-40B4-BE49-F238E27FC236}">
                <a16:creationId xmlns:a16="http://schemas.microsoft.com/office/drawing/2014/main" id="{E0BEA7B4-5894-8310-CDB9-5F230E53E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5845175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Mozart</a:t>
            </a:r>
          </a:p>
        </p:txBody>
      </p:sp>
      <p:grpSp>
        <p:nvGrpSpPr>
          <p:cNvPr id="89111" name="Group 5">
            <a:extLst>
              <a:ext uri="{FF2B5EF4-FFF2-40B4-BE49-F238E27FC236}">
                <a16:creationId xmlns:a16="http://schemas.microsoft.com/office/drawing/2014/main" id="{EC7ABBBC-9CFE-8D9C-84CB-78E79803BE48}"/>
              </a:ext>
            </a:extLst>
          </p:cNvPr>
          <p:cNvGrpSpPr>
            <a:grpSpLocks/>
          </p:cNvGrpSpPr>
          <p:nvPr/>
        </p:nvGrpSpPr>
        <p:grpSpPr bwMode="auto">
          <a:xfrm>
            <a:off x="7821613" y="1585913"/>
            <a:ext cx="3276600" cy="1219200"/>
            <a:chOff x="1536" y="2576"/>
            <a:chExt cx="2064" cy="768"/>
          </a:xfrm>
        </p:grpSpPr>
        <p:sp>
          <p:nvSpPr>
            <p:cNvPr id="89120" name="Rectangle 6">
              <a:extLst>
                <a:ext uri="{FF2B5EF4-FFF2-40B4-BE49-F238E27FC236}">
                  <a16:creationId xmlns:a16="http://schemas.microsoft.com/office/drawing/2014/main" id="{0B41D007-B892-8EFB-2E0A-E15A5571E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9121" name="Rectangle 7">
              <a:extLst>
                <a:ext uri="{FF2B5EF4-FFF2-40B4-BE49-F238E27FC236}">
                  <a16:creationId xmlns:a16="http://schemas.microsoft.com/office/drawing/2014/main" id="{500C01D5-E4F5-15F9-583F-6EBC3C4EF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course_id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9122" name="Rectangle 8">
              <a:extLst>
                <a:ext uri="{FF2B5EF4-FFF2-40B4-BE49-F238E27FC236}">
                  <a16:creationId xmlns:a16="http://schemas.microsoft.com/office/drawing/2014/main" id="{1BA7B46F-E106-4B30-E59E-7E81D73D6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B0F0"/>
                  </a:solidFill>
                  <a:ea typeface="宋体" panose="02010600030101010101" pitchFamily="2" charset="-122"/>
                </a:rPr>
                <a:t>76766</a:t>
              </a:r>
            </a:p>
          </p:txBody>
        </p:sp>
        <p:sp>
          <p:nvSpPr>
            <p:cNvPr id="89123" name="Rectangle 9">
              <a:extLst>
                <a:ext uri="{FF2B5EF4-FFF2-40B4-BE49-F238E27FC236}">
                  <a16:creationId xmlns:a16="http://schemas.microsoft.com/office/drawing/2014/main" id="{10307D40-1057-37C7-1617-AE4257DF6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B0F0"/>
                  </a:solidFill>
                  <a:ea typeface="宋体" panose="02010600030101010101" pitchFamily="2" charset="-122"/>
                </a:rPr>
                <a:t>BIO-101</a:t>
              </a:r>
            </a:p>
          </p:txBody>
        </p:sp>
      </p:grpSp>
      <p:grpSp>
        <p:nvGrpSpPr>
          <p:cNvPr id="89112" name="Group 10">
            <a:extLst>
              <a:ext uri="{FF2B5EF4-FFF2-40B4-BE49-F238E27FC236}">
                <a16:creationId xmlns:a16="http://schemas.microsoft.com/office/drawing/2014/main" id="{9FC79974-95AF-26A6-A096-DC540A3EDCEC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1541463"/>
            <a:ext cx="4292600" cy="1223962"/>
            <a:chOff x="1288" y="1229"/>
            <a:chExt cx="2704" cy="771"/>
          </a:xfrm>
        </p:grpSpPr>
        <p:sp>
          <p:nvSpPr>
            <p:cNvPr id="89114" name="Rectangle 11">
              <a:extLst>
                <a:ext uri="{FF2B5EF4-FFF2-40B4-BE49-F238E27FC236}">
                  <a16:creationId xmlns:a16="http://schemas.microsoft.com/office/drawing/2014/main" id="{9B329431-B292-D580-C312-57CFA5501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Music</a:t>
              </a:r>
            </a:p>
          </p:txBody>
        </p:sp>
        <p:sp>
          <p:nvSpPr>
            <p:cNvPr id="89115" name="Rectangle 12">
              <a:extLst>
                <a:ext uri="{FF2B5EF4-FFF2-40B4-BE49-F238E27FC236}">
                  <a16:creationId xmlns:a16="http://schemas.microsoft.com/office/drawing/2014/main" id="{B6324F04-1B8C-70F1-5114-FB0428474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9116" name="Rectangle 13">
              <a:extLst>
                <a:ext uri="{FF2B5EF4-FFF2-40B4-BE49-F238E27FC236}">
                  <a16:creationId xmlns:a16="http://schemas.microsoft.com/office/drawing/2014/main" id="{9C156184-70E3-F47A-AF22-10A1E1A40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dept_name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9117" name="Rectangle 14">
              <a:extLst>
                <a:ext uri="{FF2B5EF4-FFF2-40B4-BE49-F238E27FC236}">
                  <a16:creationId xmlns:a16="http://schemas.microsoft.com/office/drawing/2014/main" id="{3B3A1DAD-11FD-076B-5464-2819166D7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15151</a:t>
              </a:r>
            </a:p>
          </p:txBody>
        </p:sp>
        <p:sp>
          <p:nvSpPr>
            <p:cNvPr id="89118" name="Rectangle 15">
              <a:extLst>
                <a:ext uri="{FF2B5EF4-FFF2-40B4-BE49-F238E27FC236}">
                  <a16:creationId xmlns:a16="http://schemas.microsoft.com/office/drawing/2014/main" id="{48494A99-7B29-73C8-FB70-7BED03F2B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9119" name="Rectangle 16">
              <a:extLst>
                <a:ext uri="{FF2B5EF4-FFF2-40B4-BE49-F238E27FC236}">
                  <a16:creationId xmlns:a16="http://schemas.microsoft.com/office/drawing/2014/main" id="{52D82307-10FD-F667-D7C9-CFBD82AA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Mozart</a:t>
              </a:r>
            </a:p>
          </p:txBody>
        </p: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907B3B63-3EE7-FCE2-ECAB-929A82BF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1077913"/>
            <a:ext cx="8775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CN" sz="1800" i="1" kern="0" dirty="0">
                <a:ea typeface="宋体" panose="02010600030101010101" pitchFamily="2" charset="-122"/>
              </a:rPr>
              <a:t>instructor                                                                 </a:t>
            </a:r>
            <a:r>
              <a:rPr lang="en-US" altLang="zh-CN" sz="1800" i="1" dirty="0">
                <a:ea typeface="宋体" panose="02010600030101010101" pitchFamily="2" charset="-122"/>
              </a:rPr>
              <a:t>teaches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1800" i="1" kern="0" dirty="0">
                <a:ea typeface="宋体" panose="02010600030101010101" pitchFamily="2" charset="-122"/>
              </a:rPr>
              <a:t> </a:t>
            </a:r>
            <a:endParaRPr lang="en-US" altLang="zh-CN" sz="18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FA634D4-A8BD-E81C-F11F-5034A4D57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Basic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3C8C61F-98B0-2D99-965D-7B76A5A0C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88" y="990600"/>
            <a:ext cx="8610600" cy="50911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Formally, given sets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….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a </a:t>
            </a: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relation</a:t>
            </a:r>
            <a:r>
              <a:rPr lang="en-US" altLang="zh-CN" i="1">
                <a:ea typeface="宋体" panose="02010600030101010101" pitchFamily="2" charset="-122"/>
              </a:rPr>
              <a:t> r</a:t>
            </a:r>
            <a:r>
              <a:rPr lang="en-US" altLang="zh-CN">
                <a:ea typeface="宋体" panose="02010600030101010101" pitchFamily="2" charset="-122"/>
              </a:rPr>
              <a:t> is a subset of 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x 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baseline="-25000">
                <a:ea typeface="宋体" panose="02010600030101010101" pitchFamily="2" charset="-122"/>
              </a:rPr>
              <a:t>2 </a:t>
            </a:r>
            <a:r>
              <a:rPr lang="en-US" altLang="zh-CN">
                <a:ea typeface="宋体" panose="02010600030101010101" pitchFamily="2" charset="-122"/>
              </a:rPr>
              <a:t> x … x </a:t>
            </a:r>
            <a:r>
              <a:rPr lang="en-US" altLang="zh-CN" i="1">
                <a:ea typeface="宋体" panose="02010600030101010101" pitchFamily="2" charset="-122"/>
              </a:rPr>
              <a:t>D</a:t>
            </a:r>
            <a:r>
              <a:rPr lang="en-US" altLang="zh-CN" i="1" baseline="-25000">
                <a:ea typeface="宋体" panose="02010600030101010101" pitchFamily="2" charset="-122"/>
              </a:rPr>
              <a:t>n.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Thus, a relation is a set of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-tuples (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 i="1">
                <a:ea typeface="宋体" panose="02010600030101010101" pitchFamily="2" charset="-122"/>
              </a:rPr>
              <a:t> a</a:t>
            </a:r>
            <a:r>
              <a:rPr lang="en-US" altLang="zh-CN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…,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 where each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i="1" baseline="-25000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Example:  If</a:t>
            </a:r>
          </a:p>
          <a:p>
            <a:pPr lvl="1">
              <a:lnSpc>
                <a:spcPct val="130000"/>
              </a:lnSpc>
            </a:pP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 =  {Wu, Mozart, Gold, Singh, …}         /* set of all instructor names */</a:t>
            </a:r>
          </a:p>
          <a:p>
            <a:pPr lvl="1">
              <a:lnSpc>
                <a:spcPct val="130000"/>
              </a:lnSpc>
            </a:pPr>
            <a:r>
              <a:rPr lang="en-US" altLang="zh-CN" i="1">
                <a:ea typeface="宋体" panose="02010600030101010101" pitchFamily="2" charset="-122"/>
              </a:rPr>
              <a:t>dept_name</a:t>
            </a:r>
            <a:r>
              <a:rPr lang="en-US" altLang="zh-CN">
                <a:ea typeface="宋体" panose="02010600030101010101" pitchFamily="2" charset="-122"/>
              </a:rPr>
              <a:t> =  {Music, Physics, Finance, …} /* set of all department names*/</a:t>
            </a:r>
          </a:p>
          <a:p>
            <a:pPr lvl="1">
              <a:lnSpc>
                <a:spcPct val="130000"/>
              </a:lnSpc>
            </a:pPr>
            <a:r>
              <a:rPr lang="en-US" altLang="zh-CN" i="1">
                <a:ea typeface="宋体" panose="02010600030101010101" pitchFamily="2" charset="-122"/>
              </a:rPr>
              <a:t>salary</a:t>
            </a:r>
            <a:r>
              <a:rPr lang="en-US" altLang="zh-CN">
                <a:ea typeface="宋体" panose="02010600030101010101" pitchFamily="2" charset="-122"/>
              </a:rPr>
              <a:t>    =  {40000, 80000, 87000,90000 …} /* set of all salary */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Then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= {        (Wu,   Finance,  90000),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(Mozart,    Music, 40000),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(Gold,    Physics, 87000),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            (Singh, Finance,  80000) }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is a relation over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		name  x  dept_name  x  salary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>
            <a:extLst>
              <a:ext uri="{FF2B5EF4-FFF2-40B4-BE49-F238E27FC236}">
                <a16:creationId xmlns:a16="http://schemas.microsoft.com/office/drawing/2014/main" id="{7ADF904E-F052-AADD-70E1-7E4B91FBB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Outer Join – Example</a:t>
            </a:r>
          </a:p>
        </p:txBody>
      </p:sp>
      <p:sp>
        <p:nvSpPr>
          <p:cNvPr id="91139" name="Rectangle 22">
            <a:extLst>
              <a:ext uri="{FF2B5EF4-FFF2-40B4-BE49-F238E27FC236}">
                <a16:creationId xmlns:a16="http://schemas.microsoft.com/office/drawing/2014/main" id="{8CE885AC-8B9A-831B-C186-0DB232A4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656138"/>
            <a:ext cx="407035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 Full Outer Join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   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instructor         teaches</a:t>
            </a:r>
          </a:p>
        </p:txBody>
      </p:sp>
      <p:grpSp>
        <p:nvGrpSpPr>
          <p:cNvPr id="91140" name="Group 23">
            <a:extLst>
              <a:ext uri="{FF2B5EF4-FFF2-40B4-BE49-F238E27FC236}">
                <a16:creationId xmlns:a16="http://schemas.microsoft.com/office/drawing/2014/main" id="{8349E912-6724-6E2A-7B1C-C0B23936239E}"/>
              </a:ext>
            </a:extLst>
          </p:cNvPr>
          <p:cNvGrpSpPr>
            <a:grpSpLocks/>
          </p:cNvGrpSpPr>
          <p:nvPr/>
        </p:nvGrpSpPr>
        <p:grpSpPr bwMode="auto">
          <a:xfrm>
            <a:off x="3576638" y="5103813"/>
            <a:ext cx="387350" cy="152400"/>
            <a:chOff x="1141" y="2444"/>
            <a:chExt cx="244" cy="96"/>
          </a:xfrm>
        </p:grpSpPr>
        <p:sp>
          <p:nvSpPr>
            <p:cNvPr id="91175" name="AutoShape 24">
              <a:extLst>
                <a:ext uri="{FF2B5EF4-FFF2-40B4-BE49-F238E27FC236}">
                  <a16:creationId xmlns:a16="http://schemas.microsoft.com/office/drawing/2014/main" id="{D5922B82-2C5D-6BA2-D49E-3E3C67472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1176" name="Line 25">
              <a:extLst>
                <a:ext uri="{FF2B5EF4-FFF2-40B4-BE49-F238E27FC236}">
                  <a16:creationId xmlns:a16="http://schemas.microsoft.com/office/drawing/2014/main" id="{30C9FB15-B773-86F0-F763-841FA17B9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7" name="Line 26">
              <a:extLst>
                <a:ext uri="{FF2B5EF4-FFF2-40B4-BE49-F238E27FC236}">
                  <a16:creationId xmlns:a16="http://schemas.microsoft.com/office/drawing/2014/main" id="{FD93EFA7-790A-2961-C534-608E0F1D0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8" name="Line 27">
              <a:extLst>
                <a:ext uri="{FF2B5EF4-FFF2-40B4-BE49-F238E27FC236}">
                  <a16:creationId xmlns:a16="http://schemas.microsoft.com/office/drawing/2014/main" id="{2F97E3BB-8668-EE1A-E4DA-3A27D3D84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9" name="Line 28">
              <a:extLst>
                <a:ext uri="{FF2B5EF4-FFF2-40B4-BE49-F238E27FC236}">
                  <a16:creationId xmlns:a16="http://schemas.microsoft.com/office/drawing/2014/main" id="{019E9C9C-524E-FA76-9EEE-BE4D0B04F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141" name="Rectangle 30">
            <a:extLst>
              <a:ext uri="{FF2B5EF4-FFF2-40B4-BE49-F238E27FC236}">
                <a16:creationId xmlns:a16="http://schemas.microsoft.com/office/drawing/2014/main" id="{C9BFF3E6-E2DE-13E8-2471-89E1B8538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13" y="2784475"/>
            <a:ext cx="40703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 Right Outer Join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    instructor        teaches</a:t>
            </a:r>
          </a:p>
        </p:txBody>
      </p:sp>
      <p:grpSp>
        <p:nvGrpSpPr>
          <p:cNvPr id="91142" name="Group 31">
            <a:extLst>
              <a:ext uri="{FF2B5EF4-FFF2-40B4-BE49-F238E27FC236}">
                <a16:creationId xmlns:a16="http://schemas.microsoft.com/office/drawing/2014/main" id="{68E84D23-FEF1-AF65-A344-879951CD71E5}"/>
              </a:ext>
            </a:extLst>
          </p:cNvPr>
          <p:cNvGrpSpPr>
            <a:grpSpLocks/>
          </p:cNvGrpSpPr>
          <p:nvPr/>
        </p:nvGrpSpPr>
        <p:grpSpPr bwMode="auto">
          <a:xfrm>
            <a:off x="3636963" y="3209925"/>
            <a:ext cx="265112" cy="157163"/>
            <a:chOff x="1050" y="991"/>
            <a:chExt cx="167" cy="99"/>
          </a:xfrm>
        </p:grpSpPr>
        <p:sp>
          <p:nvSpPr>
            <p:cNvPr id="91172" name="AutoShape 32">
              <a:extLst>
                <a:ext uri="{FF2B5EF4-FFF2-40B4-BE49-F238E27FC236}">
                  <a16:creationId xmlns:a16="http://schemas.microsoft.com/office/drawing/2014/main" id="{83073E1E-09BC-7253-1E11-742868F347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1173" name="Line 33">
              <a:extLst>
                <a:ext uri="{FF2B5EF4-FFF2-40B4-BE49-F238E27FC236}">
                  <a16:creationId xmlns:a16="http://schemas.microsoft.com/office/drawing/2014/main" id="{219FC965-CAB4-0B88-DE29-C4F897D15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174" name="Line 34">
              <a:extLst>
                <a:ext uri="{FF2B5EF4-FFF2-40B4-BE49-F238E27FC236}">
                  <a16:creationId xmlns:a16="http://schemas.microsoft.com/office/drawing/2014/main" id="{509FEA2D-21FF-2677-6335-4B16433CD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1143" name="Rectangle 39">
            <a:extLst>
              <a:ext uri="{FF2B5EF4-FFF2-40B4-BE49-F238E27FC236}">
                <a16:creationId xmlns:a16="http://schemas.microsoft.com/office/drawing/2014/main" id="{F509000F-2599-699E-16E6-D37A6A6FC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3475038"/>
            <a:ext cx="1204913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44" name="Rectangle 40">
            <a:extLst>
              <a:ext uri="{FF2B5EF4-FFF2-40B4-BE49-F238E27FC236}">
                <a16:creationId xmlns:a16="http://schemas.microsoft.com/office/drawing/2014/main" id="{05D2254B-4EA4-2FDA-69A7-D0777009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475038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45" name="Rectangle 41">
            <a:extLst>
              <a:ext uri="{FF2B5EF4-FFF2-40B4-BE49-F238E27FC236}">
                <a16:creationId xmlns:a16="http://schemas.microsoft.com/office/drawing/2014/main" id="{D5A69D84-6A85-7B64-3931-054ADBB35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3844925"/>
            <a:ext cx="1233488" cy="865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B0F0"/>
                </a:solidFill>
                <a:ea typeface="宋体" panose="02010600030101010101" pitchFamily="2" charset="-122"/>
              </a:rPr>
              <a:t>76766</a:t>
            </a:r>
          </a:p>
        </p:txBody>
      </p:sp>
      <p:sp>
        <p:nvSpPr>
          <p:cNvPr id="91146" name="Rectangle 42">
            <a:extLst>
              <a:ext uri="{FF2B5EF4-FFF2-40B4-BE49-F238E27FC236}">
                <a16:creationId xmlns:a16="http://schemas.microsoft.com/office/drawing/2014/main" id="{AA196438-15C4-95D3-0294-96D22EDC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3843338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91147" name="Rectangle 43">
            <a:extLst>
              <a:ext uri="{FF2B5EF4-FFF2-40B4-BE49-F238E27FC236}">
                <a16:creationId xmlns:a16="http://schemas.microsoft.com/office/drawing/2014/main" id="{04D938BF-A111-693E-C0C2-E46A1662A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475038"/>
            <a:ext cx="1423988" cy="306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48" name="Rectangle 44">
            <a:extLst>
              <a:ext uri="{FF2B5EF4-FFF2-40B4-BE49-F238E27FC236}">
                <a16:creationId xmlns:a16="http://schemas.microsoft.com/office/drawing/2014/main" id="{F4A3FF77-7EC0-2D71-570A-3E4F85A5B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3843338"/>
            <a:ext cx="1412875" cy="862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solidFill>
                  <a:srgbClr val="00B0F0"/>
                </a:solidFill>
                <a:ea typeface="宋体" panose="02010600030101010101" pitchFamily="2" charset="-122"/>
              </a:rPr>
              <a:t>  </a:t>
            </a:r>
            <a:r>
              <a:rPr kumimoji="0" lang="en-US" altLang="zh-CN">
                <a:solidFill>
                  <a:srgbClr val="00B0F0"/>
                </a:solidFill>
                <a:ea typeface="宋体" panose="02010600030101010101" pitchFamily="2" charset="-122"/>
              </a:rPr>
              <a:t>BIO-101</a:t>
            </a:r>
            <a:endParaRPr kumimoji="0" lang="en-US" altLang="zh-CN" i="1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91149" name="Rectangle 45">
            <a:extLst>
              <a:ext uri="{FF2B5EF4-FFF2-40B4-BE49-F238E27FC236}">
                <a16:creationId xmlns:a16="http://schemas.microsoft.com/office/drawing/2014/main" id="{6741A3C2-7E6C-055F-593F-1E16E456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475038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50" name="Rectangle 46">
            <a:extLst>
              <a:ext uri="{FF2B5EF4-FFF2-40B4-BE49-F238E27FC236}">
                <a16:creationId xmlns:a16="http://schemas.microsoft.com/office/drawing/2014/main" id="{88A41A07-5B66-56B4-4F11-2C57B18DC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3841750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91151" name="Rectangle 47">
            <a:extLst>
              <a:ext uri="{FF2B5EF4-FFF2-40B4-BE49-F238E27FC236}">
                <a16:creationId xmlns:a16="http://schemas.microsoft.com/office/drawing/2014/main" id="{FD35433B-2FD8-58FA-543B-953475323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5346700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52" name="Rectangle 48">
            <a:extLst>
              <a:ext uri="{FF2B5EF4-FFF2-40B4-BE49-F238E27FC236}">
                <a16:creationId xmlns:a16="http://schemas.microsoft.com/office/drawing/2014/main" id="{1823C073-79E2-03D0-95DF-6066C649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346700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dept_name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53" name="Rectangle 49">
            <a:extLst>
              <a:ext uri="{FF2B5EF4-FFF2-40B4-BE49-F238E27FC236}">
                <a16:creationId xmlns:a16="http://schemas.microsoft.com/office/drawing/2014/main" id="{7944550D-593D-0CA3-777D-B3170D9D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5716588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10101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12121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15151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00B0F0"/>
                </a:solidFill>
                <a:ea typeface="宋体" panose="02010600030101010101" pitchFamily="2" charset="-122"/>
              </a:rPr>
              <a:t>76766</a:t>
            </a:r>
          </a:p>
        </p:txBody>
      </p:sp>
      <p:sp>
        <p:nvSpPr>
          <p:cNvPr id="91154" name="Rectangle 50">
            <a:extLst>
              <a:ext uri="{FF2B5EF4-FFF2-40B4-BE49-F238E27FC236}">
                <a16:creationId xmlns:a16="http://schemas.microsoft.com/office/drawing/2014/main" id="{37B4109A-8DF8-4F83-C229-ACBE72C39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5715000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Comp. Sci.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Finance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Music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91155" name="Rectangle 51">
            <a:extLst>
              <a:ext uri="{FF2B5EF4-FFF2-40B4-BE49-F238E27FC236}">
                <a16:creationId xmlns:a16="http://schemas.microsoft.com/office/drawing/2014/main" id="{B54FDF08-C4F8-B713-DA7F-096033E11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5346700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course_id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56" name="Rectangle 52">
            <a:extLst>
              <a:ext uri="{FF2B5EF4-FFF2-40B4-BE49-F238E27FC236}">
                <a16:creationId xmlns:a16="http://schemas.microsoft.com/office/drawing/2014/main" id="{6020BEBA-5615-E159-64F1-1EC8840A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5715000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CS-101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FIN-201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  </a:t>
            </a:r>
            <a:r>
              <a:rPr kumimoji="0" lang="en-US" altLang="zh-CN" i="1">
                <a:ea typeface="宋体" panose="02010600030101010101" pitchFamily="2" charset="-122"/>
              </a:rPr>
              <a:t>null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  </a:t>
            </a:r>
            <a:r>
              <a:rPr kumimoji="0" lang="en-US" altLang="zh-CN">
                <a:solidFill>
                  <a:srgbClr val="00B0F0"/>
                </a:solidFill>
                <a:ea typeface="宋体" panose="02010600030101010101" pitchFamily="2" charset="-122"/>
              </a:rPr>
              <a:t>BIO-101</a:t>
            </a:r>
            <a:endParaRPr kumimoji="0" lang="en-US" altLang="zh-CN" i="1">
              <a:solidFill>
                <a:srgbClr val="00B0F0"/>
              </a:solidFill>
              <a:ea typeface="宋体" panose="02010600030101010101" pitchFamily="2" charset="-122"/>
            </a:endParaRPr>
          </a:p>
        </p:txBody>
      </p:sp>
      <p:sp>
        <p:nvSpPr>
          <p:cNvPr id="91157" name="Rectangle 53">
            <a:extLst>
              <a:ext uri="{FF2B5EF4-FFF2-40B4-BE49-F238E27FC236}">
                <a16:creationId xmlns:a16="http://schemas.microsoft.com/office/drawing/2014/main" id="{3AD943B7-EE96-611A-D197-142930B34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3467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name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58" name="Rectangle 54">
            <a:extLst>
              <a:ext uri="{FF2B5EF4-FFF2-40B4-BE49-F238E27FC236}">
                <a16:creationId xmlns:a16="http://schemas.microsoft.com/office/drawing/2014/main" id="{FD01C5C1-0488-69C0-536A-5233AC8C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713413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Srinivasan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Wu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Mozart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null</a:t>
            </a:r>
          </a:p>
        </p:txBody>
      </p:sp>
      <p:grpSp>
        <p:nvGrpSpPr>
          <p:cNvPr id="91159" name="Group 5">
            <a:extLst>
              <a:ext uri="{FF2B5EF4-FFF2-40B4-BE49-F238E27FC236}">
                <a16:creationId xmlns:a16="http://schemas.microsoft.com/office/drawing/2014/main" id="{2CDBEA15-C4D1-411B-7B60-624D9F4A9B76}"/>
              </a:ext>
            </a:extLst>
          </p:cNvPr>
          <p:cNvGrpSpPr>
            <a:grpSpLocks/>
          </p:cNvGrpSpPr>
          <p:nvPr/>
        </p:nvGrpSpPr>
        <p:grpSpPr bwMode="auto">
          <a:xfrm>
            <a:off x="7821613" y="1585913"/>
            <a:ext cx="3276600" cy="1219200"/>
            <a:chOff x="1536" y="2576"/>
            <a:chExt cx="2064" cy="768"/>
          </a:xfrm>
        </p:grpSpPr>
        <p:sp>
          <p:nvSpPr>
            <p:cNvPr id="91168" name="Rectangle 6">
              <a:extLst>
                <a:ext uri="{FF2B5EF4-FFF2-40B4-BE49-F238E27FC236}">
                  <a16:creationId xmlns:a16="http://schemas.microsoft.com/office/drawing/2014/main" id="{A40B8B81-3233-7FBB-5A4B-647CFFD32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1169" name="Rectangle 7">
              <a:extLst>
                <a:ext uri="{FF2B5EF4-FFF2-40B4-BE49-F238E27FC236}">
                  <a16:creationId xmlns:a16="http://schemas.microsoft.com/office/drawing/2014/main" id="{B89BA1CA-FEF4-8BE1-E2DF-C17B24061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course_id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1170" name="Rectangle 8">
              <a:extLst>
                <a:ext uri="{FF2B5EF4-FFF2-40B4-BE49-F238E27FC236}">
                  <a16:creationId xmlns:a16="http://schemas.microsoft.com/office/drawing/2014/main" id="{C5FE4364-92CB-B3D0-BBB4-0C16E8B2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B0F0"/>
                  </a:solidFill>
                  <a:ea typeface="宋体" panose="02010600030101010101" pitchFamily="2" charset="-122"/>
                </a:rPr>
                <a:t>76766</a:t>
              </a:r>
            </a:p>
          </p:txBody>
        </p:sp>
        <p:sp>
          <p:nvSpPr>
            <p:cNvPr id="91171" name="Rectangle 9">
              <a:extLst>
                <a:ext uri="{FF2B5EF4-FFF2-40B4-BE49-F238E27FC236}">
                  <a16:creationId xmlns:a16="http://schemas.microsoft.com/office/drawing/2014/main" id="{2F668466-3EC0-7A40-27AA-7203AC23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00B0F0"/>
                  </a:solidFill>
                  <a:ea typeface="宋体" panose="02010600030101010101" pitchFamily="2" charset="-122"/>
                </a:rPr>
                <a:t>BIO-101</a:t>
              </a:r>
            </a:p>
          </p:txBody>
        </p:sp>
      </p:grpSp>
      <p:grpSp>
        <p:nvGrpSpPr>
          <p:cNvPr id="91160" name="Group 10">
            <a:extLst>
              <a:ext uri="{FF2B5EF4-FFF2-40B4-BE49-F238E27FC236}">
                <a16:creationId xmlns:a16="http://schemas.microsoft.com/office/drawing/2014/main" id="{25725551-6F06-1EC2-20E1-719AFC36CB70}"/>
              </a:ext>
            </a:extLst>
          </p:cNvPr>
          <p:cNvGrpSpPr>
            <a:grpSpLocks/>
          </p:cNvGrpSpPr>
          <p:nvPr/>
        </p:nvGrpSpPr>
        <p:grpSpPr bwMode="auto">
          <a:xfrm>
            <a:off x="2533650" y="1541463"/>
            <a:ext cx="4292600" cy="1223962"/>
            <a:chOff x="1288" y="1229"/>
            <a:chExt cx="2704" cy="771"/>
          </a:xfrm>
        </p:grpSpPr>
        <p:sp>
          <p:nvSpPr>
            <p:cNvPr id="91162" name="Rectangle 11">
              <a:extLst>
                <a:ext uri="{FF2B5EF4-FFF2-40B4-BE49-F238E27FC236}">
                  <a16:creationId xmlns:a16="http://schemas.microsoft.com/office/drawing/2014/main" id="{9052323E-D624-06AA-8540-14E4498C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Music</a:t>
              </a:r>
            </a:p>
          </p:txBody>
        </p:sp>
        <p:sp>
          <p:nvSpPr>
            <p:cNvPr id="91163" name="Rectangle 12">
              <a:extLst>
                <a:ext uri="{FF2B5EF4-FFF2-40B4-BE49-F238E27FC236}">
                  <a16:creationId xmlns:a16="http://schemas.microsoft.com/office/drawing/2014/main" id="{2CF32A57-E9EA-BA13-3E49-F22A74E0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1164" name="Rectangle 13">
              <a:extLst>
                <a:ext uri="{FF2B5EF4-FFF2-40B4-BE49-F238E27FC236}">
                  <a16:creationId xmlns:a16="http://schemas.microsoft.com/office/drawing/2014/main" id="{9CC8BA39-2A9C-33BB-B546-A6E4FDCE2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dept_name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1165" name="Rectangle 14">
              <a:extLst>
                <a:ext uri="{FF2B5EF4-FFF2-40B4-BE49-F238E27FC236}">
                  <a16:creationId xmlns:a16="http://schemas.microsoft.com/office/drawing/2014/main" id="{570AD543-A7D7-443F-B961-D6E9CCA6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15151</a:t>
              </a:r>
            </a:p>
          </p:txBody>
        </p:sp>
        <p:sp>
          <p:nvSpPr>
            <p:cNvPr id="91166" name="Rectangle 15">
              <a:extLst>
                <a:ext uri="{FF2B5EF4-FFF2-40B4-BE49-F238E27FC236}">
                  <a16:creationId xmlns:a16="http://schemas.microsoft.com/office/drawing/2014/main" id="{E0AC115D-DAC2-10F1-AF1B-1BCE4CBA7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1167" name="Rectangle 16">
              <a:extLst>
                <a:ext uri="{FF2B5EF4-FFF2-40B4-BE49-F238E27FC236}">
                  <a16:creationId xmlns:a16="http://schemas.microsoft.com/office/drawing/2014/main" id="{A03A287D-66D1-95AC-DC3C-B60F9DE28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Mozart</a:t>
              </a:r>
            </a:p>
          </p:txBody>
        </p:sp>
      </p:grpSp>
      <p:sp>
        <p:nvSpPr>
          <p:cNvPr id="43" name="Rectangle 3">
            <a:extLst>
              <a:ext uri="{FF2B5EF4-FFF2-40B4-BE49-F238E27FC236}">
                <a16:creationId xmlns:a16="http://schemas.microsoft.com/office/drawing/2014/main" id="{3B679F7E-C66C-FD62-2217-334B79DD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513" y="1077913"/>
            <a:ext cx="87757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CN" sz="1800" i="1" kern="0" dirty="0">
                <a:ea typeface="宋体" panose="02010600030101010101" pitchFamily="2" charset="-122"/>
              </a:rPr>
              <a:t>instructor                                                                 </a:t>
            </a:r>
            <a:r>
              <a:rPr lang="en-US" altLang="zh-CN" sz="1800" i="1" dirty="0">
                <a:ea typeface="宋体" panose="02010600030101010101" pitchFamily="2" charset="-122"/>
              </a:rPr>
              <a:t>teaches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1800" i="1" kern="0" dirty="0">
                <a:ea typeface="宋体" panose="02010600030101010101" pitchFamily="2" charset="-122"/>
              </a:rPr>
              <a:t> </a:t>
            </a:r>
            <a:endParaRPr lang="en-US" altLang="zh-CN" sz="18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0EF6915E-F2FB-8581-DA28-0B05052A4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Outer Join using Joins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946C5B5-3636-FDC4-4600-B5F9A2A92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93788"/>
            <a:ext cx="7661275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Outer join can be expressed using basic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r 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(r      s)  U (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– ∏</a:t>
            </a:r>
            <a:r>
              <a:rPr lang="en-US" altLang="zh-CN" sz="24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r      s</a:t>
            </a:r>
            <a:r>
              <a:rPr lang="en-US" altLang="zh-CN">
                <a:ea typeface="宋体" panose="02010600030101010101" pitchFamily="2" charset="-122"/>
              </a:rPr>
              <a:t>)  x {(</a:t>
            </a:r>
            <a:r>
              <a:rPr lang="en-US" altLang="zh-CN" i="1">
                <a:ea typeface="宋体" panose="02010600030101010101" pitchFamily="2" charset="-122"/>
              </a:rPr>
              <a:t>null, …, null</a:t>
            </a:r>
            <a:r>
              <a:rPr lang="en-US" altLang="zh-CN">
                <a:ea typeface="宋体" panose="02010600030101010101" pitchFamily="2" charset="-122"/>
              </a:rPr>
              <a:t>)}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(r      s)  U {(</a:t>
            </a:r>
            <a:r>
              <a:rPr lang="en-US" altLang="zh-CN" i="1">
                <a:ea typeface="宋体" panose="02010600030101010101" pitchFamily="2" charset="-122"/>
              </a:rPr>
              <a:t>null, …, null</a:t>
            </a:r>
            <a:r>
              <a:rPr lang="en-US" altLang="zh-CN">
                <a:ea typeface="宋体" panose="02010600030101010101" pitchFamily="2" charset="-122"/>
              </a:rPr>
              <a:t>)} x (</a:t>
            </a:r>
            <a:r>
              <a:rPr lang="en-US" altLang="zh-CN" i="1">
                <a:ea typeface="宋体" panose="02010600030101010101" pitchFamily="2" charset="-122"/>
              </a:rPr>
              <a:t>s </a:t>
            </a:r>
            <a:r>
              <a:rPr lang="en-US" altLang="zh-CN">
                <a:ea typeface="宋体" panose="02010600030101010101" pitchFamily="2" charset="-122"/>
              </a:rPr>
              <a:t>– ∏</a:t>
            </a:r>
            <a:r>
              <a:rPr lang="en-US" altLang="zh-CN" sz="24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r      s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(r      s)  U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(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– ∏</a:t>
            </a:r>
            <a:r>
              <a:rPr lang="en-US" altLang="zh-CN" sz="2400" i="1" baseline="-250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r      s</a:t>
            </a:r>
            <a:r>
              <a:rPr lang="en-US" altLang="zh-CN">
                <a:ea typeface="宋体" panose="02010600030101010101" pitchFamily="2" charset="-122"/>
              </a:rPr>
              <a:t>)  x {(</a:t>
            </a:r>
            <a:r>
              <a:rPr lang="en-US" altLang="zh-CN" i="1">
                <a:ea typeface="宋体" panose="02010600030101010101" pitchFamily="2" charset="-122"/>
              </a:rPr>
              <a:t>null, …, null</a:t>
            </a:r>
            <a:r>
              <a:rPr lang="en-US" altLang="zh-CN">
                <a:ea typeface="宋体" panose="02010600030101010101" pitchFamily="2" charset="-122"/>
              </a:rPr>
              <a:t>)} U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{(</a:t>
            </a:r>
            <a:r>
              <a:rPr lang="en-US" altLang="zh-CN" i="1">
                <a:ea typeface="宋体" panose="02010600030101010101" pitchFamily="2" charset="-122"/>
              </a:rPr>
              <a:t>null, …, null</a:t>
            </a:r>
            <a:r>
              <a:rPr lang="en-US" altLang="zh-CN">
                <a:ea typeface="宋体" panose="02010600030101010101" pitchFamily="2" charset="-122"/>
              </a:rPr>
              <a:t>)} x (</a:t>
            </a:r>
            <a:r>
              <a:rPr lang="en-US" altLang="zh-CN" i="1">
                <a:ea typeface="宋体" panose="02010600030101010101" pitchFamily="2" charset="-122"/>
              </a:rPr>
              <a:t>s </a:t>
            </a:r>
            <a:r>
              <a:rPr lang="en-US" altLang="zh-CN">
                <a:ea typeface="宋体" panose="02010600030101010101" pitchFamily="2" charset="-122"/>
              </a:rPr>
              <a:t>– ∏</a:t>
            </a:r>
            <a:r>
              <a:rPr lang="en-US" altLang="zh-CN" sz="2400" i="1" baseline="-25000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r      s</a:t>
            </a:r>
            <a:r>
              <a:rPr lang="en-US" altLang="zh-CN">
                <a:ea typeface="宋体" panose="02010600030101010101" pitchFamily="2" charset="-122"/>
              </a:rPr>
              <a:t>) </a:t>
            </a:r>
          </a:p>
          <a:p>
            <a:pPr lvl="1"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93188" name="Group 4">
            <a:extLst>
              <a:ext uri="{FF2B5EF4-FFF2-40B4-BE49-F238E27FC236}">
                <a16:creationId xmlns:a16="http://schemas.microsoft.com/office/drawing/2014/main" id="{39BC732E-A872-2A34-E433-2C7C7D04613C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1598613"/>
            <a:ext cx="307975" cy="193675"/>
            <a:chOff x="1225" y="2417"/>
            <a:chExt cx="261" cy="132"/>
          </a:xfrm>
        </p:grpSpPr>
        <p:sp>
          <p:nvSpPr>
            <p:cNvPr id="93206" name="AutoShape 5">
              <a:extLst>
                <a:ext uri="{FF2B5EF4-FFF2-40B4-BE49-F238E27FC236}">
                  <a16:creationId xmlns:a16="http://schemas.microsoft.com/office/drawing/2014/main" id="{530F6D50-603F-315C-F9A4-192640773C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3207" name="Line 6">
              <a:extLst>
                <a:ext uri="{FF2B5EF4-FFF2-40B4-BE49-F238E27FC236}">
                  <a16:creationId xmlns:a16="http://schemas.microsoft.com/office/drawing/2014/main" id="{2DB7A0D2-45ED-C13E-3C9D-D36EDED09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8" name="Line 7">
              <a:extLst>
                <a:ext uri="{FF2B5EF4-FFF2-40B4-BE49-F238E27FC236}">
                  <a16:creationId xmlns:a16="http://schemas.microsoft.com/office/drawing/2014/main" id="{43A5F261-1809-7CE3-D19F-40AA55D2C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189" name="AutoShape 8">
            <a:extLst>
              <a:ext uri="{FF2B5EF4-FFF2-40B4-BE49-F238E27FC236}">
                <a16:creationId xmlns:a16="http://schemas.microsoft.com/office/drawing/2014/main" id="{A974E269-287C-85EB-8C45-899AC9F856B5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589338" y="196215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93190" name="AutoShape 9">
            <a:extLst>
              <a:ext uri="{FF2B5EF4-FFF2-40B4-BE49-F238E27FC236}">
                <a16:creationId xmlns:a16="http://schemas.microsoft.com/office/drawing/2014/main" id="{06CE5A0D-A2F1-0D4B-DF0F-745B734EFC9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540375" y="19780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grpSp>
        <p:nvGrpSpPr>
          <p:cNvPr id="93191" name="Group 31">
            <a:extLst>
              <a:ext uri="{FF2B5EF4-FFF2-40B4-BE49-F238E27FC236}">
                <a16:creationId xmlns:a16="http://schemas.microsoft.com/office/drawing/2014/main" id="{462ACEBC-B6F8-1F05-512E-39D0359EA601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347913"/>
            <a:ext cx="265112" cy="157162"/>
            <a:chOff x="1050" y="991"/>
            <a:chExt cx="167" cy="99"/>
          </a:xfrm>
        </p:grpSpPr>
        <p:sp>
          <p:nvSpPr>
            <p:cNvPr id="93203" name="AutoShape 32">
              <a:extLst>
                <a:ext uri="{FF2B5EF4-FFF2-40B4-BE49-F238E27FC236}">
                  <a16:creationId xmlns:a16="http://schemas.microsoft.com/office/drawing/2014/main" id="{09C9FD80-7495-FE81-A7B9-0376DDB94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3204" name="Line 33">
              <a:extLst>
                <a:ext uri="{FF2B5EF4-FFF2-40B4-BE49-F238E27FC236}">
                  <a16:creationId xmlns:a16="http://schemas.microsoft.com/office/drawing/2014/main" id="{4B693339-D21E-C6E4-5C19-8E57E50A1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5" name="Line 34">
              <a:extLst>
                <a:ext uri="{FF2B5EF4-FFF2-40B4-BE49-F238E27FC236}">
                  <a16:creationId xmlns:a16="http://schemas.microsoft.com/office/drawing/2014/main" id="{07F7CE4F-B36D-239C-5FC2-1F443EADDA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192" name="AutoShape 8">
            <a:extLst>
              <a:ext uri="{FF2B5EF4-FFF2-40B4-BE49-F238E27FC236}">
                <a16:creationId xmlns:a16="http://schemas.microsoft.com/office/drawing/2014/main" id="{24ED13B3-44A6-E2C1-1120-71839033393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65538" y="26955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93193" name="AutoShape 9">
            <a:extLst>
              <a:ext uri="{FF2B5EF4-FFF2-40B4-BE49-F238E27FC236}">
                <a16:creationId xmlns:a16="http://schemas.microsoft.com/office/drawing/2014/main" id="{58F633DE-C2D8-04AA-AAC8-7ADA487A34E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7243763" y="26955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grpSp>
        <p:nvGrpSpPr>
          <p:cNvPr id="93194" name="Group 23">
            <a:extLst>
              <a:ext uri="{FF2B5EF4-FFF2-40B4-BE49-F238E27FC236}">
                <a16:creationId xmlns:a16="http://schemas.microsoft.com/office/drawing/2014/main" id="{5265CCB0-4D98-31DF-6890-344F1034D431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3082925"/>
            <a:ext cx="387350" cy="152400"/>
            <a:chOff x="1141" y="2444"/>
            <a:chExt cx="244" cy="96"/>
          </a:xfrm>
        </p:grpSpPr>
        <p:sp>
          <p:nvSpPr>
            <p:cNvPr id="93198" name="AutoShape 24">
              <a:extLst>
                <a:ext uri="{FF2B5EF4-FFF2-40B4-BE49-F238E27FC236}">
                  <a16:creationId xmlns:a16="http://schemas.microsoft.com/office/drawing/2014/main" id="{3DAED88C-AECD-1125-2C15-428315C520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3199" name="Line 25">
              <a:extLst>
                <a:ext uri="{FF2B5EF4-FFF2-40B4-BE49-F238E27FC236}">
                  <a16:creationId xmlns:a16="http://schemas.microsoft.com/office/drawing/2014/main" id="{F39BBAF2-074D-F5BC-6B10-127BE0CE8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0" name="Line 26">
              <a:extLst>
                <a:ext uri="{FF2B5EF4-FFF2-40B4-BE49-F238E27FC236}">
                  <a16:creationId xmlns:a16="http://schemas.microsoft.com/office/drawing/2014/main" id="{9D6F4456-4E94-DA24-7158-E1A4E2592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1" name="Line 27">
              <a:extLst>
                <a:ext uri="{FF2B5EF4-FFF2-40B4-BE49-F238E27FC236}">
                  <a16:creationId xmlns:a16="http://schemas.microsoft.com/office/drawing/2014/main" id="{41B1B579-33BD-E0FE-6957-23EE5B2441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202" name="Line 28">
              <a:extLst>
                <a:ext uri="{FF2B5EF4-FFF2-40B4-BE49-F238E27FC236}">
                  <a16:creationId xmlns:a16="http://schemas.microsoft.com/office/drawing/2014/main" id="{7BA86C06-3980-BC36-9665-989378C91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3195" name="AutoShape 8">
            <a:extLst>
              <a:ext uri="{FF2B5EF4-FFF2-40B4-BE49-F238E27FC236}">
                <a16:creationId xmlns:a16="http://schemas.microsoft.com/office/drawing/2014/main" id="{87C63F56-493F-2602-B043-02DF78A244E0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38550" y="34258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93196" name="AutoShape 9">
            <a:extLst>
              <a:ext uri="{FF2B5EF4-FFF2-40B4-BE49-F238E27FC236}">
                <a16:creationId xmlns:a16="http://schemas.microsoft.com/office/drawing/2014/main" id="{4A9A2444-4A60-0A50-7DFF-3E1CC2622F1F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153150" y="417036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  <p:sp>
        <p:nvSpPr>
          <p:cNvPr id="93197" name="AutoShape 9">
            <a:extLst>
              <a:ext uri="{FF2B5EF4-FFF2-40B4-BE49-F238E27FC236}">
                <a16:creationId xmlns:a16="http://schemas.microsoft.com/office/drawing/2014/main" id="{FBDDC9D3-9734-84B6-14BC-D8C59B29A75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4392613" y="380206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>
            <a:extLst>
              <a:ext uri="{FF2B5EF4-FFF2-40B4-BE49-F238E27FC236}">
                <a16:creationId xmlns:a16="http://schemas.microsoft.com/office/drawing/2014/main" id="{EE4DC5DB-6717-ED6F-4B49-782CF548E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258763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宋体" charset="-122"/>
              </a:rPr>
              <a:t>S</a:t>
            </a:r>
            <a:r>
              <a:rPr lang="en-US" altLang="en-US" dirty="0" err="1">
                <a:ea typeface="宋体" charset="-122"/>
              </a:rPr>
              <a:t>emijoin</a:t>
            </a:r>
            <a:r>
              <a:rPr lang="zh-CN" altLang="en-US" dirty="0">
                <a:ea typeface="宋体" charset="-122"/>
              </a:rPr>
              <a:t>（半连接）</a:t>
            </a:r>
            <a:r>
              <a:rPr lang="en-US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Operation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7AEF4DE5-6727-C070-DA11-F59343D59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688" y="1022350"/>
            <a:ext cx="8512175" cy="5207000"/>
          </a:xfrm>
        </p:spPr>
        <p:txBody>
          <a:bodyPr/>
          <a:lstStyle/>
          <a:p>
            <a:r>
              <a:rPr lang="en-US" altLang="zh-CN"/>
              <a:t>Notation: </a:t>
            </a:r>
            <a:r>
              <a:rPr lang="en-US" altLang="en-US">
                <a:solidFill>
                  <a:srgbClr val="FF0000"/>
                </a:solidFill>
              </a:rPr>
              <a:t>r </a:t>
            </a:r>
            <a:r>
              <a:rPr lang="en-IN" altLang="zh-CN">
                <a:solidFill>
                  <a:srgbClr val="FF0000"/>
                </a:solidFill>
              </a:rPr>
              <a:t>⋉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en-US">
                <a:solidFill>
                  <a:srgbClr val="FF0000"/>
                </a:solidFill>
              </a:rPr>
              <a:t> s </a:t>
            </a:r>
          </a:p>
          <a:p>
            <a:r>
              <a:rPr lang="en-US" altLang="zh-CN"/>
              <a:t>Is a subset of </a:t>
            </a:r>
            <a:r>
              <a:rPr lang="en-US" altLang="zh-CN">
                <a:solidFill>
                  <a:srgbClr val="FF0000"/>
                </a:solidFill>
              </a:rPr>
              <a:t>r</a:t>
            </a:r>
            <a:r>
              <a:rPr lang="en-US" altLang="zh-CN"/>
              <a:t>, in which every tuple </a:t>
            </a:r>
            <a:r>
              <a:rPr lang="en-US" altLang="en-US">
                <a:solidFill>
                  <a:srgbClr val="FF0000"/>
                </a:solidFill>
              </a:rPr>
              <a:t>r</a:t>
            </a:r>
            <a:r>
              <a:rPr lang="en-US" altLang="en-US" baseline="-25000">
                <a:solidFill>
                  <a:srgbClr val="FF0000"/>
                </a:solidFill>
              </a:rPr>
              <a:t>i  </a:t>
            </a:r>
            <a:r>
              <a:rPr lang="en-US" altLang="en-US"/>
              <a:t>matches at least one truple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in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 under the condition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en-US">
                <a:sym typeface="Symbol" panose="05050102010706020507" pitchFamily="18" charset="2"/>
              </a:rPr>
              <a:t>.</a:t>
            </a:r>
          </a:p>
          <a:p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IN" altLang="zh-CN">
                <a:solidFill>
                  <a:srgbClr val="FF0000"/>
                </a:solidFill>
              </a:rPr>
              <a:t>⋉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>
              <a:rPr lang="en-US" altLang="zh-CN" i="1">
                <a:ea typeface="宋体" panose="02010600030101010101" pitchFamily="2" charset="-122"/>
              </a:rPr>
              <a:t> s  </a:t>
            </a:r>
            <a:r>
              <a:rPr lang="en-US" altLang="zh-CN">
                <a:ea typeface="宋体" panose="02010600030101010101" pitchFamily="2" charset="-122"/>
              </a:rPr>
              <a:t> = </a:t>
            </a:r>
            <a:r>
              <a:rPr kumimoji="0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kumimoji="0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(r    </a:t>
            </a:r>
            <a:r>
              <a:rPr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ea typeface="宋体" panose="02010600030101010101" pitchFamily="2" charset="-122"/>
              </a:rPr>
              <a:t>s)</a:t>
            </a:r>
            <a:endParaRPr lang="en-US" altLang="en-US"/>
          </a:p>
          <a:p>
            <a:r>
              <a:rPr lang="en-US" altLang="zh-CN">
                <a:ea typeface="宋体" panose="02010600030101010101" pitchFamily="2" charset="-122"/>
              </a:rPr>
              <a:t>Semijoin examples:</a:t>
            </a: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r                            s                                  </a:t>
            </a:r>
            <a:r>
              <a:rPr lang="en-US" altLang="en-US" b="1" i="1"/>
              <a:t>r </a:t>
            </a:r>
            <a:r>
              <a:rPr lang="en-IN" altLang="zh-CN" b="1"/>
              <a:t>⋉</a:t>
            </a:r>
            <a:r>
              <a:rPr lang="en-US" altLang="en-US" b="1" i="1" baseline="-25000">
                <a:sym typeface="Symbol" panose="05050102010706020507" pitchFamily="18" charset="2"/>
              </a:rPr>
              <a:t> </a:t>
            </a:r>
            <a:r>
              <a:rPr lang="en-US" altLang="zh-CN" b="1" baseline="-25000">
                <a:sym typeface="Symbol" panose="05050102010706020507" pitchFamily="18" charset="2"/>
              </a:rPr>
              <a:t>r.B=s.B</a:t>
            </a:r>
            <a:r>
              <a:rPr lang="en-US" altLang="en-US" b="1" i="1"/>
              <a:t> s</a:t>
            </a:r>
            <a:r>
              <a:rPr lang="en-US" altLang="en-US" b="1">
                <a:ea typeface="宋体" panose="02010600030101010101" pitchFamily="2" charset="-122"/>
              </a:rPr>
              <a:t>              </a:t>
            </a:r>
            <a:r>
              <a:rPr lang="en-US" altLang="en-US" b="1" i="1"/>
              <a:t>s </a:t>
            </a:r>
            <a:r>
              <a:rPr lang="en-IN" altLang="zh-CN" b="1"/>
              <a:t>⋉</a:t>
            </a:r>
            <a:r>
              <a:rPr lang="en-US" altLang="en-US" b="1" i="1" baseline="-25000">
                <a:sym typeface="Symbol" panose="05050102010706020507" pitchFamily="18" charset="2"/>
              </a:rPr>
              <a:t> </a:t>
            </a:r>
            <a:r>
              <a:rPr lang="en-US" altLang="zh-CN" b="1" baseline="-25000">
                <a:sym typeface="Symbol" panose="05050102010706020507" pitchFamily="18" charset="2"/>
              </a:rPr>
              <a:t>r.B=s.B</a:t>
            </a:r>
            <a:r>
              <a:rPr lang="en-US" altLang="en-US" b="1" i="1"/>
              <a:t> r</a:t>
            </a:r>
            <a:r>
              <a:rPr lang="en-US" altLang="en-US" b="1">
                <a:ea typeface="宋体" panose="02010600030101010101" pitchFamily="2" charset="-122"/>
              </a:rPr>
              <a:t> </a:t>
            </a:r>
            <a:endParaRPr lang="en-US" altLang="zh-CN" b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en-US" i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i="1">
                <a:ea typeface="宋体" panose="02010600030101010101" pitchFamily="2" charset="-122"/>
              </a:rPr>
              <a:t>                                                                   </a:t>
            </a:r>
            <a:endParaRPr lang="en-US" altLang="en-US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en-US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en-US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en-US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i="1">
                <a:ea typeface="宋体" panose="02010600030101010101" pitchFamily="2" charset="-122"/>
              </a:rPr>
              <a:t>                                                                   </a:t>
            </a:r>
          </a:p>
          <a:p>
            <a:pPr>
              <a:buFont typeface="Monotype Sorts" pitchFamily="2" charset="2"/>
              <a:buNone/>
            </a:pPr>
            <a:r>
              <a:rPr lang="en-US" altLang="en-US" i="1">
                <a:ea typeface="宋体" panose="02010600030101010101" pitchFamily="2" charset="-122"/>
              </a:rPr>
              <a:t>                                                                   </a:t>
            </a:r>
            <a:endParaRPr lang="en-US" altLang="en-US">
              <a:ea typeface="宋体" panose="0201060003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08FE905-BAE7-7730-4CA5-0FF4C44E3EC1}"/>
              </a:ext>
            </a:extLst>
          </p:cNvPr>
          <p:cNvGraphicFramePr>
            <a:graphicFrameLocks noGrp="1"/>
          </p:cNvGraphicFramePr>
          <p:nvPr/>
        </p:nvGraphicFramePr>
        <p:xfrm>
          <a:off x="1836738" y="3241675"/>
          <a:ext cx="1235075" cy="2224088"/>
        </p:xfrm>
        <a:graphic>
          <a:graphicData uri="http://schemas.openxmlformats.org/drawingml/2006/table">
            <a:tbl>
              <a:tblPr/>
              <a:tblGrid>
                <a:gridCol w="309562">
                  <a:extLst>
                    <a:ext uri="{9D8B030D-6E8A-4147-A177-3AD203B41FA5}">
                      <a16:colId xmlns:a16="http://schemas.microsoft.com/office/drawing/2014/main" val="347301605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3501433192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102715238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1448648948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99724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95626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33506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47899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183029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7" marR="91487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0473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AAD8183-49AF-9F7B-C694-44B7C65CBE6D}"/>
              </a:ext>
            </a:extLst>
          </p:cNvPr>
          <p:cNvGraphicFramePr>
            <a:graphicFrameLocks noGrp="1"/>
          </p:cNvGraphicFramePr>
          <p:nvPr/>
        </p:nvGraphicFramePr>
        <p:xfrm>
          <a:off x="3698875" y="3241675"/>
          <a:ext cx="1222375" cy="2224088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325001446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205551876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2038379405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76804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40171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59208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24445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60776"/>
                  </a:ext>
                </a:extLst>
              </a:tr>
              <a:tr h="36988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488" marR="91488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1465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74DC453-51ED-6DC8-E9A1-099A3FD883E4}"/>
              </a:ext>
            </a:extLst>
          </p:cNvPr>
          <p:cNvGraphicFramePr>
            <a:graphicFrameLocks noGrp="1"/>
          </p:cNvGraphicFramePr>
          <p:nvPr/>
        </p:nvGraphicFramePr>
        <p:xfrm>
          <a:off x="5999163" y="3233738"/>
          <a:ext cx="1233487" cy="1854200"/>
        </p:xfrm>
        <a:graphic>
          <a:graphicData uri="http://schemas.openxmlformats.org/drawingml/2006/table">
            <a:tbl>
              <a:tblPr/>
              <a:tblGrid>
                <a:gridCol w="307975">
                  <a:extLst>
                    <a:ext uri="{9D8B030D-6E8A-4147-A177-3AD203B41FA5}">
                      <a16:colId xmlns:a16="http://schemas.microsoft.com/office/drawing/2014/main" val="2118552818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3369496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162364737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377789383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C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0846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0635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7528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2078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β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8412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DD8C9ED-3997-FB96-C5A5-92D703E63199}"/>
              </a:ext>
            </a:extLst>
          </p:cNvPr>
          <p:cNvGraphicFramePr>
            <a:graphicFrameLocks noGrp="1"/>
          </p:cNvGraphicFramePr>
          <p:nvPr/>
        </p:nvGraphicFramePr>
        <p:xfrm>
          <a:off x="7916863" y="3227388"/>
          <a:ext cx="1220787" cy="1477962"/>
        </p:xfrm>
        <a:graphic>
          <a:graphicData uri="http://schemas.openxmlformats.org/drawingml/2006/table">
            <a:tbl>
              <a:tblPr/>
              <a:tblGrid>
                <a:gridCol w="411162">
                  <a:extLst>
                    <a:ext uri="{9D8B030D-6E8A-4147-A177-3AD203B41FA5}">
                      <a16:colId xmlns:a16="http://schemas.microsoft.com/office/drawing/2014/main" val="492311248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627712984"/>
                    </a:ext>
                  </a:extLst>
                </a:gridCol>
                <a:gridCol w="398462">
                  <a:extLst>
                    <a:ext uri="{9D8B030D-6E8A-4147-A177-3AD203B41FA5}">
                      <a16:colId xmlns:a16="http://schemas.microsoft.com/office/drawing/2014/main" val="173004905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40498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α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453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γ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53543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pitchFamily="2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pitchFamily="34" charset="0"/>
                          <a:ea typeface="MS PGothic" panose="020B0600070205080204" pitchFamily="34" charset="-128"/>
                        </a:rPr>
                        <a:t>δ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pitchFamily="34" charset="0"/>
                        <a:ea typeface="MS PGothic" panose="020B0600070205080204" pitchFamily="34" charset="-128"/>
                      </a:endParaRPr>
                    </a:p>
                  </a:txBody>
                  <a:tcPr marL="91369" marR="91369"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894701"/>
                  </a:ext>
                </a:extLst>
              </a:tr>
            </a:tbl>
          </a:graphicData>
        </a:graphic>
      </p:graphicFrame>
      <p:sp>
        <p:nvSpPr>
          <p:cNvPr id="94333" name="AutoShape 13">
            <a:extLst>
              <a:ext uri="{FF2B5EF4-FFF2-40B4-BE49-F238E27FC236}">
                <a16:creationId xmlns:a16="http://schemas.microsoft.com/office/drawing/2014/main" id="{F1D5918C-1847-CECE-0D8E-D729D8310CE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055938" y="21828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>
            <a:extLst>
              <a:ext uri="{FF2B5EF4-FFF2-40B4-BE49-F238E27FC236}">
                <a16:creationId xmlns:a16="http://schemas.microsoft.com/office/drawing/2014/main" id="{C5D33DE9-375B-2F34-17F5-8B36A84E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3313" y="339725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宋体" charset="-122"/>
              </a:rPr>
              <a:t>S</a:t>
            </a:r>
            <a:r>
              <a:rPr lang="en-US" altLang="en-US" dirty="0" err="1">
                <a:ea typeface="宋体" charset="-122"/>
              </a:rPr>
              <a:t>emijoin</a:t>
            </a:r>
            <a:r>
              <a:rPr lang="zh-CN" altLang="en-US" dirty="0">
                <a:ea typeface="宋体" charset="-122"/>
              </a:rPr>
              <a:t>（半连接）</a:t>
            </a:r>
            <a:r>
              <a:rPr lang="en-US" altLang="en-US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Operation and Nested Query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36464304-B6CD-5EB0-0B5C-618E7E3B3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89025"/>
            <a:ext cx="8215312" cy="5207000"/>
          </a:xfrm>
        </p:spPr>
        <p:txBody>
          <a:bodyPr/>
          <a:lstStyle/>
          <a:p>
            <a:r>
              <a:rPr lang="en-US" altLang="en-US" b="1"/>
              <a:t>select</a:t>
            </a:r>
            <a:r>
              <a:rPr lang="en-US" altLang="en-US"/>
              <a:t> </a:t>
            </a:r>
            <a:r>
              <a:rPr lang="en-US" altLang="en-US" i="1"/>
              <a:t>name </a:t>
            </a:r>
            <a:br>
              <a:rPr lang="en-US" altLang="en-US" i="1"/>
            </a:br>
            <a:r>
              <a:rPr lang="en-US" altLang="en-US" b="1"/>
              <a:t>from </a:t>
            </a:r>
            <a:r>
              <a:rPr lang="en-US" altLang="en-US" i="1"/>
              <a:t>instructor</a:t>
            </a:r>
            <a:br>
              <a:rPr lang="en-US" altLang="en-US" i="1"/>
            </a:br>
            <a:r>
              <a:rPr lang="en-US" altLang="en-US" b="1"/>
              <a:t>where exists </a:t>
            </a:r>
            <a:r>
              <a:rPr lang="en-US" altLang="en-US"/>
              <a:t>(</a:t>
            </a:r>
            <a:r>
              <a:rPr lang="en-US" altLang="en-US" b="1"/>
              <a:t>select </a:t>
            </a:r>
            <a:r>
              <a:rPr lang="en-US" altLang="en-US"/>
              <a:t>*</a:t>
            </a:r>
            <a:br>
              <a:rPr lang="en-US" altLang="en-US"/>
            </a:br>
            <a:r>
              <a:rPr lang="en-US" altLang="en-US"/>
              <a:t>	                </a:t>
            </a:r>
            <a:r>
              <a:rPr lang="en-US" altLang="en-US" b="1"/>
              <a:t>from </a:t>
            </a:r>
            <a:r>
              <a:rPr lang="en-US" altLang="en-US" i="1"/>
              <a:t>teaches</a:t>
            </a:r>
            <a:br>
              <a:rPr lang="en-US" altLang="en-US"/>
            </a:br>
            <a:r>
              <a:rPr lang="en-US" altLang="en-US"/>
              <a:t>	                </a:t>
            </a:r>
            <a:r>
              <a:rPr lang="en-US" altLang="en-US" b="1"/>
              <a:t>where </a:t>
            </a:r>
            <a:r>
              <a:rPr lang="en-US" altLang="en-US" i="1"/>
              <a:t>instructor.ID = teaches.ID </a:t>
            </a:r>
            <a:r>
              <a:rPr lang="en-US" altLang="en-US" b="1"/>
              <a:t>and</a:t>
            </a:r>
            <a:r>
              <a:rPr lang="en-US" altLang="en-US" i="1"/>
              <a:t> teaches.year = 2022</a:t>
            </a:r>
            <a:r>
              <a:rPr lang="en-US" altLang="en-US"/>
              <a:t>)</a:t>
            </a:r>
          </a:p>
          <a:p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</a:t>
            </a:r>
            <a:r>
              <a:rPr lang="en-IN" altLang="zh-CN" baseline="-25000">
                <a:solidFill>
                  <a:srgbClr val="FF0000"/>
                </a:solidFill>
              </a:rPr>
              <a:t>name</a:t>
            </a:r>
            <a:r>
              <a:rPr lang="en-IN" altLang="zh-CN">
                <a:solidFill>
                  <a:srgbClr val="FF0000"/>
                </a:solidFill>
              </a:rPr>
              <a:t>(</a:t>
            </a:r>
            <a:r>
              <a:rPr lang="en-US" altLang="en-US">
                <a:solidFill>
                  <a:srgbClr val="FF0000"/>
                </a:solidFill>
              </a:rPr>
              <a:t>instructor</a:t>
            </a:r>
            <a:r>
              <a:rPr lang="en-IN" altLang="en-US">
                <a:solidFill>
                  <a:srgbClr val="FF0000"/>
                </a:solidFill>
              </a:rPr>
              <a:t> </a:t>
            </a:r>
            <a:r>
              <a:rPr lang="en-IN" altLang="zh-CN">
                <a:solidFill>
                  <a:srgbClr val="FF0000"/>
                </a:solidFill>
              </a:rPr>
              <a:t>⋉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instructor.ID=teaches.ID </a:t>
            </a:r>
            <a:r>
              <a:rPr lang="en-US" altLang="en-US">
                <a:solidFill>
                  <a:srgbClr val="FF0000"/>
                </a:solidFill>
                <a:sym typeface="Symbol" panose="05050102010706020507" pitchFamily="18" charset="2"/>
              </a:rPr>
              <a:t>(</a:t>
            </a:r>
            <a:r>
              <a:rPr lang="en-US" altLang="en-US" baseline="-25000">
                <a:solidFill>
                  <a:srgbClr val="FF0000"/>
                </a:solidFill>
                <a:sym typeface="Symbol" panose="05050102010706020507" pitchFamily="18" charset="2"/>
              </a:rPr>
              <a:t>teaches.year=2022</a:t>
            </a:r>
            <a:r>
              <a:rPr lang="en-US" altLang="en-US">
                <a:solidFill>
                  <a:srgbClr val="FF0000"/>
                </a:solidFill>
              </a:rPr>
              <a:t> (teaches)))</a:t>
            </a:r>
          </a:p>
          <a:p>
            <a:endParaRPr lang="en-US" altLang="en-US" b="1"/>
          </a:p>
          <a:p>
            <a:r>
              <a:rPr lang="en-US" altLang="en-US" b="1"/>
              <a:t> select name</a:t>
            </a:r>
          </a:p>
          <a:p>
            <a:pPr>
              <a:buFont typeface="Monotype Sorts" pitchFamily="2" charset="2"/>
              <a:buNone/>
            </a:pPr>
            <a:r>
              <a:rPr lang="en-US" altLang="en-US" b="1"/>
              <a:t>      from </a:t>
            </a:r>
            <a:r>
              <a:rPr lang="en-US" altLang="en-US" i="1"/>
              <a:t>instructor</a:t>
            </a:r>
            <a:br>
              <a:rPr lang="en-US" altLang="en-US" i="1"/>
            </a:br>
            <a:r>
              <a:rPr lang="en-US" altLang="en-US" i="1"/>
              <a:t>      </a:t>
            </a:r>
            <a:r>
              <a:rPr lang="en-US" altLang="en-US" b="1"/>
              <a:t>where </a:t>
            </a:r>
            <a:r>
              <a:rPr lang="en-US" altLang="en-US" i="1"/>
              <a:t>ID </a:t>
            </a:r>
            <a:r>
              <a:rPr lang="en-US" altLang="en-US" b="1"/>
              <a:t>in </a:t>
            </a:r>
            <a:r>
              <a:rPr lang="en-US" altLang="en-US"/>
              <a:t>(</a:t>
            </a:r>
            <a:r>
              <a:rPr lang="en-US" altLang="en-US" b="1"/>
              <a:t>select </a:t>
            </a:r>
            <a:r>
              <a:rPr lang="en-US" altLang="en-US" i="1"/>
              <a:t>teaches.ID </a:t>
            </a:r>
            <a:br>
              <a:rPr lang="en-US" altLang="en-US"/>
            </a:br>
            <a:r>
              <a:rPr lang="en-US" altLang="en-US"/>
              <a:t>	                </a:t>
            </a:r>
            <a:r>
              <a:rPr lang="en-US" altLang="en-US" b="1"/>
              <a:t>from </a:t>
            </a:r>
            <a:r>
              <a:rPr lang="en-US" altLang="en-US" i="1"/>
              <a:t>teaches</a:t>
            </a:r>
            <a:br>
              <a:rPr lang="en-US" altLang="en-US"/>
            </a:br>
            <a:r>
              <a:rPr lang="en-US" altLang="en-US"/>
              <a:t>	                </a:t>
            </a:r>
            <a:r>
              <a:rPr lang="en-US" altLang="en-US" b="1"/>
              <a:t>where </a:t>
            </a:r>
            <a:r>
              <a:rPr lang="en-US" altLang="en-US" i="1"/>
              <a:t>teaches.year = 2022</a:t>
            </a:r>
            <a:r>
              <a:rPr lang="en-US" altLang="en-US"/>
              <a:t>)</a:t>
            </a:r>
          </a:p>
          <a:p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>
            <a:extLst>
              <a:ext uri="{FF2B5EF4-FFF2-40B4-BE49-F238E27FC236}">
                <a16:creationId xmlns:a16="http://schemas.microsoft.com/office/drawing/2014/main" id="{F1A031E7-2A8D-3662-2E8A-782A02A1A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Null Values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6FCB72D-2E23-34CB-342F-054F23C43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125538"/>
            <a:ext cx="7791450" cy="493077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Comparisons with null values return the special truth value: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Three-valued logic using the truth value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OR: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)         =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)        =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AND:</a:t>
            </a:r>
            <a:r>
              <a:rPr lang="en-US" altLang="zh-CN" i="1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 = unknown,  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= false,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: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SQL “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is unknown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evaluates to true if predicate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Result of select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predicate is treated as </a:t>
            </a:r>
            <a:r>
              <a:rPr lang="en-US" altLang="zh-CN" i="1">
                <a:ea typeface="宋体" panose="02010600030101010101" pitchFamily="2" charset="-122"/>
              </a:rPr>
              <a:t>false </a:t>
            </a:r>
            <a:r>
              <a:rPr lang="en-US" altLang="zh-CN">
                <a:ea typeface="宋体" panose="02010600030101010101" pitchFamily="2" charset="-122"/>
              </a:rPr>
              <a:t>if it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C8ACB017-19C8-D720-3C80-58C7C7143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Assignment Operation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0E6B4A6-CC2F-F754-4488-103C13750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109663"/>
            <a:ext cx="7204075" cy="46815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assignment operation (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Write query as a sequential program consisting of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 series of assignments </a:t>
            </a:r>
          </a:p>
          <a:p>
            <a:pPr lvl="2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Assignment must always be made to a temporary relation variable.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25AF003-3897-87F8-6A1D-2F4726BF8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charset="-122"/>
              </a:rPr>
              <a:t>Division Operation – Example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8E4E8A0-590A-B00B-26B5-5A2EA6847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0795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2404" name="Rectangle 4">
            <a:extLst>
              <a:ext uri="{FF2B5EF4-FFF2-40B4-BE49-F238E27FC236}">
                <a16:creationId xmlns:a16="http://schemas.microsoft.com/office/drawing/2014/main" id="{1D5978F1-2534-D140-C84A-6BA962856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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D2DB3909-6821-78A7-B467-B91E5585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76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id="{371809DC-E432-C358-07E5-EEBF9D6A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A99C8350-F976-0665-F193-2F7989B1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9591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02408" name="Rectangle 8">
            <a:extLst>
              <a:ext uri="{FF2B5EF4-FFF2-40B4-BE49-F238E27FC236}">
                <a16:creationId xmlns:a16="http://schemas.microsoft.com/office/drawing/2014/main" id="{04D5F0F4-3E34-A15E-6D92-1C673B22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09" name="Rectangle 9">
            <a:extLst>
              <a:ext uri="{FF2B5EF4-FFF2-40B4-BE49-F238E27FC236}">
                <a16:creationId xmlns:a16="http://schemas.microsoft.com/office/drawing/2014/main" id="{B9609EB8-2B26-30F5-EB69-AD3A1E308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2410" name="Rectangle 10">
            <a:extLst>
              <a:ext uri="{FF2B5EF4-FFF2-40B4-BE49-F238E27FC236}">
                <a16:creationId xmlns:a16="http://schemas.microsoft.com/office/drawing/2014/main" id="{C98B4C38-FDB4-792D-1465-82DADDBA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2411" name="Rectangle 11">
            <a:extLst>
              <a:ext uri="{FF2B5EF4-FFF2-40B4-BE49-F238E27FC236}">
                <a16:creationId xmlns:a16="http://schemas.microsoft.com/office/drawing/2014/main" id="{15C545EE-B86A-3EE8-51BB-D723A54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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02412" name="Rectangle 12">
            <a:extLst>
              <a:ext uri="{FF2B5EF4-FFF2-40B4-BE49-F238E27FC236}">
                <a16:creationId xmlns:a16="http://schemas.microsoft.com/office/drawing/2014/main" id="{002FECD9-021B-F1BA-4E2F-D93A038E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2413" name="Text Box 26">
            <a:extLst>
              <a:ext uri="{FF2B5EF4-FFF2-40B4-BE49-F238E27FC236}">
                <a16:creationId xmlns:a16="http://schemas.microsoft.com/office/drawing/2014/main" id="{66FE7346-F401-CC02-72C5-6D5E519D4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4967288"/>
            <a:ext cx="25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2414" name="Text Box 27">
            <a:extLst>
              <a:ext uri="{FF2B5EF4-FFF2-40B4-BE49-F238E27FC236}">
                <a16:creationId xmlns:a16="http://schemas.microsoft.com/office/drawing/2014/main" id="{4352F5A9-9560-D591-CA2A-A7468B7B3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2757488"/>
            <a:ext cx="285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42937D7E-BC35-6F81-71B2-C4F68EE11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Division Operator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52559A1-5EE1-4F5E-3A08-5A22F61F0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963613"/>
            <a:ext cx="7858125" cy="54308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Given relations r(R) and s(S), such that S  R,  r  s is the largest relation t(R-S) such that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  t x s  r</a:t>
            </a:r>
          </a:p>
          <a:p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E.g. let  </a:t>
            </a:r>
            <a:r>
              <a:rPr lang="en-US" altLang="zh-CN" i="1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ID, course_id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= </a:t>
            </a:r>
            <a:r>
              <a:rPr lang="en-US" altLang="zh-CN" i="1" baseline="-25000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ID, course_id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takes 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and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s(course_id) = </a:t>
            </a:r>
            <a:r>
              <a:rPr lang="en-US" altLang="zh-CN" i="1" baseline="-25000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course_id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baseline="-25000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dept_name=“Biology”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course </a:t>
            </a: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then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 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gives us students who have taken all courses in the Biology department</a:t>
            </a: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Can  write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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	</a:t>
            </a:r>
            <a:r>
              <a:rPr lang="en-US" altLang="zh-CN" i="1">
                <a:ea typeface="宋体" panose="02010600030101010101" pitchFamily="2" charset="-122"/>
              </a:rPr>
              <a:t>temp1</a:t>
            </a:r>
            <a:r>
              <a:rPr lang="en-US" altLang="zh-CN" baseline="30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R-S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i="1">
                <a:ea typeface="宋体" panose="02010600030101010101" pitchFamily="2" charset="-122"/>
              </a:rPr>
              <a:t>temp2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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R-S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temp1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– </a:t>
            </a:r>
            <a:r>
              <a:rPr lang="en-US" altLang="zh-CN" i="1" baseline="-25000">
                <a:ea typeface="宋体" panose="02010600030101010101" pitchFamily="2" charset="-122"/>
                <a:sym typeface="Symbol" panose="05050102010706020507" pitchFamily="18" charset="2"/>
              </a:rPr>
              <a:t>R-S,S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result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temp1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–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temp2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2AD9056-6941-A053-85E7-7A2C62FE6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charset="-122"/>
              </a:rPr>
              <a:t>Another Division Example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BD26C7C-DA48-CCDA-CF11-2F7E7A99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72F89469-80A7-17E2-3BA8-5A21691EE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CE5F7412-E2FC-7D69-6258-F3FE1B5C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BA538EA8-F359-4FF4-EF39-3FEA420A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35BB9374-0E8A-B10D-42D9-503481399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8F0C8D4-71CB-059F-CFE8-75C3BB688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6505" name="Rectangle 9">
            <a:extLst>
              <a:ext uri="{FF2B5EF4-FFF2-40B4-BE49-F238E27FC236}">
                <a16:creationId xmlns:a16="http://schemas.microsoft.com/office/drawing/2014/main" id="{9A32C719-67E7-DBA7-C0F6-117739413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06506" name="Rectangle 10">
            <a:extLst>
              <a:ext uri="{FF2B5EF4-FFF2-40B4-BE49-F238E27FC236}">
                <a16:creationId xmlns:a16="http://schemas.microsoft.com/office/drawing/2014/main" id="{499739BB-A1BE-E081-2418-4BE6234B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kumimoji="0"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6507" name="Rectangle 11">
            <a:extLst>
              <a:ext uri="{FF2B5EF4-FFF2-40B4-BE49-F238E27FC236}">
                <a16:creationId xmlns:a16="http://schemas.microsoft.com/office/drawing/2014/main" id="{EF6E2035-1EC2-B266-B35A-B27B4571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06508" name="Rectangle 12">
            <a:extLst>
              <a:ext uri="{FF2B5EF4-FFF2-40B4-BE49-F238E27FC236}">
                <a16:creationId xmlns:a16="http://schemas.microsoft.com/office/drawing/2014/main" id="{AF3955D0-C9C0-F86B-06D4-AF1F9809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509" name="Rectangle 13">
            <a:extLst>
              <a:ext uri="{FF2B5EF4-FFF2-40B4-BE49-F238E27FC236}">
                <a16:creationId xmlns:a16="http://schemas.microsoft.com/office/drawing/2014/main" id="{689F6301-2562-15E1-1F7D-8D6F6C33E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079500"/>
            <a:ext cx="2133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>
                <a:ea typeface="宋体" panose="02010600030101010101" pitchFamily="2" charset="-122"/>
              </a:rPr>
              <a:t>Relations </a:t>
            </a:r>
            <a:r>
              <a:rPr lang="en-US" altLang="zh-CN" i="1">
                <a:ea typeface="宋体" panose="02010600030101010101" pitchFamily="2" charset="-122"/>
              </a:rPr>
              <a:t>r, 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6510" name="Rectangle 14">
            <a:extLst>
              <a:ext uri="{FF2B5EF4-FFF2-40B4-BE49-F238E27FC236}">
                <a16:creationId xmlns:a16="http://schemas.microsoft.com/office/drawing/2014/main" id="{E813C6DF-5ADE-06CF-4ADC-A9CEEF246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60900"/>
            <a:ext cx="12954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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6511" name="Rectangle 15">
            <a:extLst>
              <a:ext uri="{FF2B5EF4-FFF2-40B4-BE49-F238E27FC236}">
                <a16:creationId xmlns:a16="http://schemas.microsoft.com/office/drawing/2014/main" id="{F9F5E589-6E65-BB24-A613-EA4F710DB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6512" name="Rectangle 16">
            <a:extLst>
              <a:ext uri="{FF2B5EF4-FFF2-40B4-BE49-F238E27FC236}">
                <a16:creationId xmlns:a16="http://schemas.microsoft.com/office/drawing/2014/main" id="{A42EA5DD-B2DA-7DBA-A953-489DCA43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kumimoji="0"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6513" name="Rectangle 17">
            <a:extLst>
              <a:ext uri="{FF2B5EF4-FFF2-40B4-BE49-F238E27FC236}">
                <a16:creationId xmlns:a16="http://schemas.microsoft.com/office/drawing/2014/main" id="{1D106116-5DA1-AD61-C5AF-972E93DD5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06514" name="Rectangle 18">
            <a:extLst>
              <a:ext uri="{FF2B5EF4-FFF2-40B4-BE49-F238E27FC236}">
                <a16:creationId xmlns:a16="http://schemas.microsoft.com/office/drawing/2014/main" id="{6BD273C5-FD0F-D496-1078-BFCE0A6B6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515" name="Rectangle 19">
            <a:extLst>
              <a:ext uri="{FF2B5EF4-FFF2-40B4-BE49-F238E27FC236}">
                <a16:creationId xmlns:a16="http://schemas.microsoft.com/office/drawing/2014/main" id="{ED2BBD27-C204-7DBE-C3D3-0F5B8E2FA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06516" name="Rectangle 20">
            <a:extLst>
              <a:ext uri="{FF2B5EF4-FFF2-40B4-BE49-F238E27FC236}">
                <a16:creationId xmlns:a16="http://schemas.microsoft.com/office/drawing/2014/main" id="{8C5BAA5E-07EC-87EB-A8C1-F7476D8FB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06517" name="Rectangle 21">
            <a:extLst>
              <a:ext uri="{FF2B5EF4-FFF2-40B4-BE49-F238E27FC236}">
                <a16:creationId xmlns:a16="http://schemas.microsoft.com/office/drawing/2014/main" id="{208ECD9F-3DE3-5404-BFC5-ED118A9C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</p:txBody>
      </p:sp>
      <p:sp>
        <p:nvSpPr>
          <p:cNvPr id="106518" name="Rectangle 22">
            <a:extLst>
              <a:ext uri="{FF2B5EF4-FFF2-40B4-BE49-F238E27FC236}">
                <a16:creationId xmlns:a16="http://schemas.microsoft.com/office/drawing/2014/main" id="{3318098F-102E-80A5-7381-E8DE63A9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endParaRPr kumimoji="0"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6519" name="Rectangle 23">
            <a:extLst>
              <a:ext uri="{FF2B5EF4-FFF2-40B4-BE49-F238E27FC236}">
                <a16:creationId xmlns:a16="http://schemas.microsoft.com/office/drawing/2014/main" id="{F54A635A-0419-2858-4C8D-4E4A7155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6520" name="Rectangle 24">
            <a:extLst>
              <a:ext uri="{FF2B5EF4-FFF2-40B4-BE49-F238E27FC236}">
                <a16:creationId xmlns:a16="http://schemas.microsoft.com/office/drawing/2014/main" id="{3268C1D6-4DA0-6C9C-B0DB-8AE53C5AC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i="1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</a:p>
        </p:txBody>
      </p:sp>
      <p:sp>
        <p:nvSpPr>
          <p:cNvPr id="106521" name="Text Box 25">
            <a:extLst>
              <a:ext uri="{FF2B5EF4-FFF2-40B4-BE49-F238E27FC236}">
                <a16:creationId xmlns:a16="http://schemas.microsoft.com/office/drawing/2014/main" id="{11AC8C10-F729-6847-DE4C-E3610CDB2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4217988"/>
            <a:ext cx="25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6522" name="Text Box 26">
            <a:extLst>
              <a:ext uri="{FF2B5EF4-FFF2-40B4-BE49-F238E27FC236}">
                <a16:creationId xmlns:a16="http://schemas.microsoft.com/office/drawing/2014/main" id="{8759D41E-D356-1FC9-E332-920E946C8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0" y="2543175"/>
            <a:ext cx="28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107034B6-B0AF-55AC-FD66-1066BF7D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25" y="263525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Extended Relational-Algebra-Operations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0809712-F9C3-5AB0-7174-FE4BA5C39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661275" cy="17478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Generalized Projection</a:t>
            </a:r>
          </a:p>
          <a:p>
            <a:r>
              <a:rPr lang="en-US" altLang="zh-CN">
                <a:ea typeface="宋体" panose="02010600030101010101" pitchFamily="2" charset="-122"/>
              </a:rPr>
              <a:t>Aggregate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C322FD2F-8ECB-6CC1-6B57-991F2EF5D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Relation Schema and Instance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D005A9-8DD5-1B48-EEF7-0A808F59A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92350" y="1104900"/>
            <a:ext cx="7134225" cy="3516313"/>
          </a:xfrm>
        </p:spPr>
        <p:txBody>
          <a:bodyPr lIns="90488" tIns="44450" rIns="90488" bIns="44450"/>
          <a:lstStyle/>
          <a:p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 i="1"/>
              <a:t> </a:t>
            </a:r>
            <a:r>
              <a:rPr lang="en-US" altLang="en-US"/>
              <a:t>are </a:t>
            </a:r>
            <a:r>
              <a:rPr lang="en-US" altLang="en-US" i="1">
                <a:solidFill>
                  <a:srgbClr val="0070C0"/>
                </a:solidFill>
              </a:rPr>
              <a:t>attributes</a:t>
            </a:r>
            <a:endParaRPr lang="en-US" altLang="en-US">
              <a:solidFill>
                <a:srgbClr val="0070C0"/>
              </a:solidFill>
            </a:endParaRPr>
          </a:p>
          <a:p>
            <a:r>
              <a:rPr lang="en-US" altLang="en-US" i="1"/>
              <a:t>R</a:t>
            </a:r>
            <a:r>
              <a:rPr lang="en-US" altLang="en-US"/>
              <a:t> = (</a:t>
            </a:r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, …, </a:t>
            </a:r>
            <a:r>
              <a:rPr lang="en-US" altLang="en-US" i="1"/>
              <a:t>A</a:t>
            </a:r>
            <a:r>
              <a:rPr lang="en-US" altLang="en-US" i="1" baseline="-25000"/>
              <a:t>n</a:t>
            </a:r>
            <a:r>
              <a:rPr lang="en-US" altLang="en-US"/>
              <a:t> ) is a </a:t>
            </a:r>
            <a:r>
              <a:rPr lang="en-US" altLang="en-US" i="1">
                <a:solidFill>
                  <a:srgbClr val="0070C0"/>
                </a:solidFill>
              </a:rPr>
              <a:t>relation schema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/>
              <a:t>	Example: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     instructor </a:t>
            </a:r>
            <a:r>
              <a:rPr lang="en-US" altLang="en-US"/>
              <a:t> = (</a:t>
            </a:r>
            <a:r>
              <a:rPr lang="en-US" altLang="en-US" i="1"/>
              <a:t>ID,  name, dept_name, salary</a:t>
            </a:r>
            <a:r>
              <a:rPr lang="en-US" altLang="en-US"/>
              <a:t>)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 </a:t>
            </a:r>
            <a:r>
              <a:rPr lang="en-US" altLang="en-US">
                <a:solidFill>
                  <a:srgbClr val="0070C0"/>
                </a:solidFill>
              </a:rPr>
              <a:t>relation instance </a:t>
            </a:r>
            <a:r>
              <a:rPr lang="en-US" altLang="en-US" i="1"/>
              <a:t>r</a:t>
            </a:r>
            <a:r>
              <a:rPr lang="en-US" altLang="en-US"/>
              <a:t> defined over schema </a:t>
            </a:r>
            <a:r>
              <a:rPr lang="en-US" altLang="en-US" i="1"/>
              <a:t>R</a:t>
            </a:r>
            <a:r>
              <a:rPr lang="en-US" altLang="en-US"/>
              <a:t> is denoted  by </a:t>
            </a:r>
            <a:r>
              <a:rPr lang="en-US" altLang="en-US" i="1"/>
              <a:t>r </a:t>
            </a:r>
            <a:r>
              <a:rPr lang="en-US" altLang="en-US"/>
              <a:t>(</a:t>
            </a:r>
            <a:r>
              <a:rPr lang="en-US" altLang="en-US" i="1"/>
              <a:t>R</a:t>
            </a:r>
            <a:r>
              <a:rPr lang="en-US" altLang="en-US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The current values a relation are specified by a </a:t>
            </a:r>
            <a:r>
              <a:rPr lang="en-US" altLang="en-US">
                <a:solidFill>
                  <a:srgbClr val="0070C0"/>
                </a:solidFill>
              </a:rPr>
              <a:t>table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An element </a:t>
            </a:r>
            <a:r>
              <a:rPr lang="en-US" altLang="en-US" b="1" i="1">
                <a:solidFill>
                  <a:srgbClr val="000099"/>
                </a:solidFill>
              </a:rPr>
              <a:t>t</a:t>
            </a:r>
            <a:r>
              <a:rPr lang="en-US" altLang="en-US" b="1">
                <a:solidFill>
                  <a:srgbClr val="000099"/>
                </a:solidFill>
              </a:rPr>
              <a:t> </a:t>
            </a:r>
            <a:r>
              <a:rPr lang="en-US" altLang="en-US"/>
              <a:t>of</a:t>
            </a:r>
            <a:r>
              <a:rPr lang="en-US" altLang="en-US" b="1">
                <a:solidFill>
                  <a:schemeClr val="bg2"/>
                </a:solidFill>
              </a:rPr>
              <a:t> </a:t>
            </a:r>
            <a:r>
              <a:rPr lang="en-US" altLang="en-US"/>
              <a:t>relation</a:t>
            </a:r>
            <a:r>
              <a:rPr lang="en-US" altLang="en-US" b="1">
                <a:solidFill>
                  <a:schemeClr val="bg2"/>
                </a:solidFill>
              </a:rPr>
              <a:t> </a:t>
            </a:r>
            <a:r>
              <a:rPr lang="en-US" altLang="en-US" b="1" i="1">
                <a:solidFill>
                  <a:srgbClr val="000099"/>
                </a:solidFill>
              </a:rPr>
              <a:t>r</a:t>
            </a:r>
            <a:r>
              <a:rPr lang="en-US" altLang="en-US"/>
              <a:t> is called a  </a:t>
            </a:r>
            <a:r>
              <a:rPr lang="en-US" altLang="en-US" i="1">
                <a:solidFill>
                  <a:srgbClr val="0070C0"/>
                </a:solidFill>
              </a:rPr>
              <a:t>tuple</a:t>
            </a:r>
            <a:r>
              <a:rPr lang="en-US" altLang="en-US"/>
              <a:t> and is represented by a </a:t>
            </a:r>
            <a:r>
              <a:rPr lang="en-US" altLang="en-US" i="1">
                <a:solidFill>
                  <a:srgbClr val="0070C0"/>
                </a:solidFill>
              </a:rPr>
              <a:t>row </a:t>
            </a:r>
            <a:r>
              <a:rPr lang="en-US" altLang="en-US">
                <a:solidFill>
                  <a:srgbClr val="0070C0"/>
                </a:solidFill>
              </a:rPr>
              <a:t>i</a:t>
            </a:r>
            <a:r>
              <a:rPr lang="en-US" altLang="en-US"/>
              <a:t>n a table</a:t>
            </a:r>
          </a:p>
          <a:p>
            <a:pPr>
              <a:lnSpc>
                <a:spcPct val="120000"/>
              </a:lnSpc>
            </a:pPr>
            <a:endParaRPr lang="en-US" altLang="en-US" sz="1700"/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1AB861A1-F442-B0C6-0C25-F67D5D202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Generalized Projection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2517D1A-2180-3DF1-99F0-862E83AB0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9638" y="1050925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Extends the projection operation by allowing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arithmetic functions </a:t>
            </a:r>
            <a:r>
              <a:rPr lang="en-US" altLang="zh-CN">
                <a:ea typeface="宋体" panose="02010600030101010101" pitchFamily="2" charset="-122"/>
              </a:rPr>
              <a:t>to be used in the projection list.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</a:p>
          <a:p>
            <a:pPr>
              <a:tabLst>
                <a:tab pos="3195638" algn="ctr"/>
              </a:tabLst>
            </a:pP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of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, …,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1900" i="1" baseline="-25000">
                <a:ea typeface="宋体" panose="02010600030101010101" pitchFamily="2" charset="-122"/>
              </a:rPr>
              <a:t>n</a:t>
            </a:r>
            <a:r>
              <a:rPr lang="en-US" altLang="zh-CN" i="1" baseline="-25000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are are arithmetic expressions involving constants and attributes in the schema of </a:t>
            </a: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Given relation </a:t>
            </a:r>
            <a:r>
              <a:rPr lang="en-US" altLang="zh-CN" i="1">
                <a:ea typeface="宋体" panose="02010600030101010101" pitchFamily="2" charset="-122"/>
              </a:rPr>
              <a:t>instructor(ID, name, dept_name, </a:t>
            </a:r>
            <a:r>
              <a:rPr lang="en-US" altLang="zh-CN">
                <a:ea typeface="宋体" panose="02010600030101010101" pitchFamily="2" charset="-122"/>
              </a:rPr>
              <a:t>salary) where salary is annual salary, get the same information but with monthly salary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sz="2300" i="1" baseline="-25000">
                <a:solidFill>
                  <a:srgbClr val="FF0000"/>
                </a:solidFill>
                <a:ea typeface="宋体" panose="02010600030101010101" pitchFamily="2" charset="-122"/>
              </a:rPr>
              <a:t>ID, name, dept_name, salary/12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 (instructor)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id="{AF00CA9A-EA9B-0202-1269-C7D89801F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6663" y="1951038"/>
          <a:ext cx="950912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241195" progId="Equation.3">
                  <p:embed/>
                </p:oleObj>
              </mc:Choice>
              <mc:Fallback>
                <p:oleObj name="Equation" r:id="rId3" imgW="99017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1951038"/>
                        <a:ext cx="950912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>
            <a:extLst>
              <a:ext uri="{FF2B5EF4-FFF2-40B4-BE49-F238E27FC236}">
                <a16:creationId xmlns:a16="http://schemas.microsoft.com/office/drawing/2014/main" id="{D80BBD88-94FF-E0F9-4566-C6F2BA599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2016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Aggregate Functions and Operations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1E36692-22CF-4554-928E-B82553156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7156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Aggregation function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聚合函数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avg</a:t>
            </a:r>
            <a:r>
              <a:rPr lang="en-US" altLang="zh-CN">
                <a:ea typeface="宋体" panose="02010600030101010101" pitchFamily="2" charset="-122"/>
              </a:rPr>
              <a:t>:  average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min</a:t>
            </a:r>
            <a:r>
              <a:rPr lang="en-US" altLang="zh-CN">
                <a:ea typeface="宋体" panose="02010600030101010101" pitchFamily="2" charset="-122"/>
              </a:rPr>
              <a:t>:  minimum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max</a:t>
            </a:r>
            <a:r>
              <a:rPr lang="en-US" altLang="zh-CN">
                <a:ea typeface="宋体" panose="02010600030101010101" pitchFamily="2" charset="-122"/>
              </a:rPr>
              <a:t>:  maximum value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>
                <a:ea typeface="宋体" panose="02010600030101010101" pitchFamily="2" charset="-122"/>
              </a:rPr>
              <a:t>:  sum of values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count</a:t>
            </a:r>
            <a:r>
              <a:rPr lang="en-US" altLang="zh-CN">
                <a:ea typeface="宋体" panose="02010600030101010101" pitchFamily="2" charset="-122"/>
              </a:rPr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zh-CN" b="1">
                <a:solidFill>
                  <a:schemeClr val="tx2"/>
                </a:solidFill>
                <a:ea typeface="宋体" panose="02010600030101010101" pitchFamily="2" charset="-122"/>
              </a:rPr>
              <a:t>Aggregate operation</a:t>
            </a:r>
            <a:r>
              <a:rPr lang="en-US" altLang="zh-CN">
                <a:ea typeface="宋体" panose="02010600030101010101" pitchFamily="2" charset="-122"/>
              </a:rPr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	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E</a:t>
            </a:r>
            <a:r>
              <a:rPr lang="en-US" altLang="zh-CN">
                <a:ea typeface="宋体" panose="02010600030101010101" pitchFamily="2" charset="-122"/>
              </a:rPr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 …, </a:t>
            </a:r>
            <a:r>
              <a:rPr lang="en-US" altLang="zh-CN" i="1">
                <a:ea typeface="宋体" panose="02010600030101010101" pitchFamily="2" charset="-122"/>
              </a:rPr>
              <a:t>G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an aggregate function</a:t>
            </a:r>
            <a:endParaRPr lang="en-US" altLang="zh-CN" i="1">
              <a:ea typeface="宋体" panose="02010600030101010101" pitchFamily="2" charset="-122"/>
            </a:endParaRP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Each </a:t>
            </a:r>
            <a:r>
              <a:rPr lang="en-US" altLang="zh-CN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Some books/articles use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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F0FCC2CD-B63E-F897-02BA-E0B1784B7A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3514725"/>
          <a:ext cx="3703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241300" progId="Equation.3">
                  <p:embed/>
                </p:oleObj>
              </mc:Choice>
              <mc:Fallback>
                <p:oleObj name="Equation" r:id="rId3" imgW="1816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3514725"/>
                        <a:ext cx="3703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45" name="Picture 6" descr="CalG">
            <a:extLst>
              <a:ext uri="{FF2B5EF4-FFF2-40B4-BE49-F238E27FC236}">
                <a16:creationId xmlns:a16="http://schemas.microsoft.com/office/drawing/2014/main" id="{F09C1FC4-B450-371B-F10C-D8B29CC0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792413" y="3548063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6" name="Picture 7" descr="CalG">
            <a:extLst>
              <a:ext uri="{FF2B5EF4-FFF2-40B4-BE49-F238E27FC236}">
                <a16:creationId xmlns:a16="http://schemas.microsoft.com/office/drawing/2014/main" id="{05A9C216-B2E5-A7D5-3FB7-9C038487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684838" y="5751513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B464C846-F76D-9142-D269-5DB049DD2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charset="-122"/>
              </a:rPr>
              <a:t>Aggregate Operation – Example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5175B8C-4150-57E3-AB46-FCF37B55D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1765300" cy="5794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Relation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DD40447A-F9FC-5103-DE67-9E3AD9406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4FD466E3-ABCC-4162-7912-6E27CCE4B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7802ECF8-F08A-252C-C4CC-8F2B9A7F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D9E5D8DD-1227-2F71-14D5-2DF63D49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122D0229-6CF0-6436-470B-DAA916960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i="1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14697" name="Rectangle 9">
            <a:extLst>
              <a:ext uri="{FF2B5EF4-FFF2-40B4-BE49-F238E27FC236}">
                <a16:creationId xmlns:a16="http://schemas.microsoft.com/office/drawing/2014/main" id="{D59AD3B3-C82E-2317-C664-11EF5E30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algn="ctr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4698" name="Rectangle 10">
            <a:extLst>
              <a:ext uri="{FF2B5EF4-FFF2-40B4-BE49-F238E27FC236}">
                <a16:creationId xmlns:a16="http://schemas.microsoft.com/office/drawing/2014/main" id="{C124CEAF-5D63-1A04-A6AF-605BF484E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4343400"/>
            <a:ext cx="201295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sum(c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(r)</a:t>
            </a: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C92FE86C-652E-A821-CEE0-C660FE455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sum</a:t>
            </a:r>
            <a:r>
              <a:rPr kumimoji="0" lang="en-US" altLang="zh-CN">
                <a:ea typeface="宋体" panose="02010600030101010101" pitchFamily="2" charset="-122"/>
              </a:rPr>
              <a:t>(</a:t>
            </a:r>
            <a:r>
              <a:rPr kumimoji="0" lang="en-US" altLang="zh-CN" i="1">
                <a:ea typeface="宋体" panose="02010600030101010101" pitchFamily="2" charset="-122"/>
              </a:rPr>
              <a:t>c </a:t>
            </a:r>
            <a:r>
              <a:rPr kumimoji="0" lang="en-US" altLang="zh-CN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5F14F637-45A3-DB17-40F8-AB7B1680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ea typeface="宋体" panose="02010600030101010101" pitchFamily="2" charset="-122"/>
              </a:rPr>
              <a:t>27</a:t>
            </a:r>
          </a:p>
        </p:txBody>
      </p:sp>
      <p:pic>
        <p:nvPicPr>
          <p:cNvPr id="114701" name="Picture 13" descr="CalG">
            <a:extLst>
              <a:ext uri="{FF2B5EF4-FFF2-40B4-BE49-F238E27FC236}">
                <a16:creationId xmlns:a16="http://schemas.microsoft.com/office/drawing/2014/main" id="{84C3DF18-F23B-35ED-2CE5-4D247534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689225" y="4383088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>
            <a:extLst>
              <a:ext uri="{FF2B5EF4-FFF2-40B4-BE49-F238E27FC236}">
                <a16:creationId xmlns:a16="http://schemas.microsoft.com/office/drawing/2014/main" id="{4324ED3D-9AE7-70A2-2137-9892208B5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charset="-122"/>
              </a:rPr>
              <a:t>Aggregate Operation – Example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3473ABBA-C0DE-CD25-2337-1109453D6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3" y="1119188"/>
            <a:ext cx="6862762" cy="16160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kumimoji="0" lang="en-US" altLang="zh-CN" sz="2400" i="1" baseline="-25000">
                <a:ea typeface="宋体" panose="02010600030101010101" pitchFamily="2" charset="-122"/>
              </a:rPr>
              <a:t>dept_name</a:t>
            </a:r>
            <a:r>
              <a:rPr kumimoji="0" lang="en-US" altLang="zh-CN">
                <a:ea typeface="宋体" panose="02010600030101010101" pitchFamily="2" charset="-122"/>
              </a:rPr>
              <a:t> </a:t>
            </a:r>
            <a:r>
              <a:rPr kumimoji="0"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0"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avg</a:t>
            </a:r>
            <a:r>
              <a:rPr kumimoji="0"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0"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salary</a:t>
            </a:r>
            <a:r>
              <a:rPr kumimoji="0" lang="en-US" altLang="zh-CN" sz="2400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0"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kumimoji="0"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B0BF1C8F-F161-5BF6-2E5A-25579152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35400"/>
            <a:ext cx="702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6741" name="Picture 16" descr="3">
            <a:extLst>
              <a:ext uri="{FF2B5EF4-FFF2-40B4-BE49-F238E27FC236}">
                <a16:creationId xmlns:a16="http://schemas.microsoft.com/office/drawing/2014/main" id="{C090A725-036F-395F-6778-C70770B6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17" descr="3">
            <a:extLst>
              <a:ext uri="{FF2B5EF4-FFF2-40B4-BE49-F238E27FC236}">
                <a16:creationId xmlns:a16="http://schemas.microsoft.com/office/drawing/2014/main" id="{1D359AC9-BCD9-7EEB-FB00-3E63676E2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Text Box 18">
            <a:extLst>
              <a:ext uri="{FF2B5EF4-FFF2-40B4-BE49-F238E27FC236}">
                <a16:creationId xmlns:a16="http://schemas.microsoft.com/office/drawing/2014/main" id="{8D222F43-2F8C-377E-2038-936E60B7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3463" y="3228975"/>
            <a:ext cx="882650" cy="215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ea typeface="宋体" panose="02010600030101010101" pitchFamily="2" charset="-122"/>
              </a:rPr>
              <a:t>avg_salary</a:t>
            </a:r>
          </a:p>
        </p:txBody>
      </p:sp>
      <p:pic>
        <p:nvPicPr>
          <p:cNvPr id="116744" name="Picture 19" descr="CalG">
            <a:extLst>
              <a:ext uri="{FF2B5EF4-FFF2-40B4-BE49-F238E27FC236}">
                <a16:creationId xmlns:a16="http://schemas.microsoft.com/office/drawing/2014/main" id="{F19E0AD7-52F9-53F2-A19A-100CE2B9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979863" y="15890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E0502980-E9F6-60EC-B26D-B72664F61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Aggregate Functions (Cont.)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4194BE2-7B76-F35C-6B87-50B4AEE5B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Result of aggregation does not have a name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Can use rename operation to give it a name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convenience, we permit renaming as part of aggregate operation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64FEBFDA-A66D-BAB1-41EE-0D6073EC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2717800"/>
            <a:ext cx="6654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i="1" baseline="-25000">
                <a:ea typeface="宋体" panose="02010600030101010101" pitchFamily="2" charset="-122"/>
              </a:rPr>
              <a:t>dept_name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0" lang="en-US" altLang="zh-CN" sz="28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avg</a:t>
            </a:r>
            <a:r>
              <a:rPr kumimoji="0"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(salary) </a:t>
            </a:r>
            <a:r>
              <a:rPr kumimoji="0" lang="en-US" altLang="zh-CN" sz="28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as</a:t>
            </a:r>
            <a:r>
              <a:rPr kumimoji="0"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 avg_sal </a:t>
            </a: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0"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r>
              <a:rPr kumimoji="0"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118789" name="Picture 5" descr="CalG">
            <a:extLst>
              <a:ext uri="{FF2B5EF4-FFF2-40B4-BE49-F238E27FC236}">
                <a16:creationId xmlns:a16="http://schemas.microsoft.com/office/drawing/2014/main" id="{1AE588F8-C36D-3CDF-75C1-088F2CCE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4437063" y="27955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:a16="http://schemas.microsoft.com/office/drawing/2014/main" id="{95F93A43-5922-2911-7F48-35B6B44B8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Modification of the Database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F046ED0D-9E0B-B258-F51C-D942B0797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7165975" cy="45974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content of the database may be modified using the following operations: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Deletion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Insertion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Updating</a:t>
            </a:r>
          </a:p>
          <a:p>
            <a:r>
              <a:rPr lang="en-US" altLang="zh-CN">
                <a:ea typeface="宋体" panose="02010600030101010101" pitchFamily="2" charset="-122"/>
              </a:rPr>
              <a:t>All these operations can be expressed using the assignment operator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>
            <a:extLst>
              <a:ext uri="{FF2B5EF4-FFF2-40B4-BE49-F238E27FC236}">
                <a16:creationId xmlns:a16="http://schemas.microsoft.com/office/drawing/2014/main" id="{920B4320-D1BE-A0A3-26D7-D643EEBC1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Multiset Relational Algebra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B7431A56-2110-B852-1236-C274576B5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10215563" cy="511333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Pure relational algebra removes all duplicates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e.g. after projection</a:t>
            </a:r>
          </a:p>
          <a:p>
            <a:r>
              <a:rPr lang="en-US" altLang="zh-CN">
                <a:ea typeface="宋体" panose="02010600030101010101" pitchFamily="2" charset="-122"/>
              </a:rPr>
              <a:t>Multiset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多重集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 relational algebra retains duplicates, to match SQL semantics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SQL duplicate retention was initially for efficiency, but is now a feature</a:t>
            </a:r>
          </a:p>
          <a:p>
            <a:r>
              <a:rPr lang="en-US" altLang="zh-CN">
                <a:ea typeface="宋体" panose="02010600030101010101" pitchFamily="2" charset="-122"/>
              </a:rPr>
              <a:t>Multiset relational algebra defined as follows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selection</a:t>
            </a:r>
            <a:r>
              <a:rPr lang="en-US" altLang="zh-CN">
                <a:ea typeface="宋体" panose="02010600030101010101" pitchFamily="2" charset="-122"/>
              </a:rPr>
              <a:t>: has as many duplicates of a tuple as in  the input, if the tuple satisfies the selection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projection</a:t>
            </a:r>
            <a:r>
              <a:rPr lang="en-US" altLang="zh-CN">
                <a:ea typeface="宋体" panose="02010600030101010101" pitchFamily="2" charset="-122"/>
              </a:rPr>
              <a:t>: one tuple per input tuple, even if it is a duplicate</a:t>
            </a:r>
          </a:p>
          <a:p>
            <a:pPr lvl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cross product</a:t>
            </a:r>
            <a:r>
              <a:rPr lang="en-US" altLang="zh-CN">
                <a:ea typeface="宋体" panose="02010600030101010101" pitchFamily="2" charset="-122"/>
              </a:rPr>
              <a:t>:  If there are 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 copies of </a:t>
            </a:r>
            <a:r>
              <a:rPr lang="en-US" altLang="zh-CN" i="1">
                <a:ea typeface="宋体" panose="02010600030101010101" pitchFamily="2" charset="-122"/>
              </a:rPr>
              <a:t>t1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, and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copies of </a:t>
            </a:r>
            <a:r>
              <a:rPr lang="en-US" altLang="zh-CN" i="1">
                <a:ea typeface="宋体" panose="02010600030101010101" pitchFamily="2" charset="-122"/>
              </a:rPr>
              <a:t>t2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, there are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x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copies of </a:t>
            </a:r>
            <a:r>
              <a:rPr lang="en-US" altLang="zh-CN" i="1">
                <a:ea typeface="宋体" panose="02010600030101010101" pitchFamily="2" charset="-122"/>
              </a:rPr>
              <a:t>t1.t2</a:t>
            </a:r>
            <a:r>
              <a:rPr lang="en-US" altLang="zh-CN">
                <a:ea typeface="宋体" panose="02010600030101010101" pitchFamily="2" charset="-122"/>
              </a:rPr>
              <a:t> in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</a:rPr>
              <a:t> x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set operators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union</a:t>
            </a:r>
            <a:r>
              <a:rPr lang="en-US" altLang="zh-CN">
                <a:ea typeface="宋体" panose="02010600030101010101" pitchFamily="2" charset="-122"/>
              </a:rPr>
              <a:t>: </a:t>
            </a:r>
            <a:r>
              <a:rPr lang="en-US" altLang="zh-CN" i="1">
                <a:ea typeface="宋体" panose="02010600030101010101" pitchFamily="2" charset="-122"/>
              </a:rPr>
              <a:t>m </a:t>
            </a:r>
            <a:r>
              <a:rPr lang="en-US" altLang="zh-CN">
                <a:ea typeface="宋体" panose="02010600030101010101" pitchFamily="2" charset="-122"/>
              </a:rPr>
              <a:t>+ </a:t>
            </a:r>
            <a:r>
              <a:rPr lang="en-US" altLang="zh-CN" i="1">
                <a:ea typeface="宋体" panose="02010600030101010101" pitchFamily="2" charset="-122"/>
              </a:rPr>
              <a:t>n copies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intersection</a:t>
            </a:r>
            <a:r>
              <a:rPr lang="en-US" altLang="zh-CN">
                <a:ea typeface="宋体" panose="02010600030101010101" pitchFamily="2" charset="-122"/>
              </a:rPr>
              <a:t>: min(</a:t>
            </a:r>
            <a:r>
              <a:rPr lang="en-US" altLang="zh-CN" i="1">
                <a:ea typeface="宋体" panose="02010600030101010101" pitchFamily="2" charset="-122"/>
              </a:rPr>
              <a:t>m, n</a:t>
            </a:r>
            <a:r>
              <a:rPr lang="en-US" altLang="zh-CN">
                <a:ea typeface="宋体" panose="02010600030101010101" pitchFamily="2" charset="-122"/>
              </a:rPr>
              <a:t>) copies</a:t>
            </a:r>
          </a:p>
          <a:p>
            <a:pPr lvl="2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difference</a:t>
            </a:r>
            <a:r>
              <a:rPr lang="en-US" altLang="zh-CN">
                <a:ea typeface="宋体" panose="02010600030101010101" pitchFamily="2" charset="-122"/>
              </a:rPr>
              <a:t>: min(0, </a:t>
            </a:r>
            <a:r>
              <a:rPr lang="en-US" altLang="zh-CN" i="1"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–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 copies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>
            <a:extLst>
              <a:ext uri="{FF2B5EF4-FFF2-40B4-BE49-F238E27FC236}">
                <a16:creationId xmlns:a16="http://schemas.microsoft.com/office/drawing/2014/main" id="{186D5DCA-52ED-FDDB-56EA-9F16D132CA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SQL and Relational Algebra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DBD02EB2-F8BD-4591-0E8E-CBAB2F514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A2, .. An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A1, .., An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r1 </a:t>
            </a:r>
            <a:r>
              <a:rPr lang="en-US" altLang="zh-CN" b="1">
                <a:ea typeface="宋体" panose="02010600030101010101" pitchFamily="2" charset="-122"/>
              </a:rPr>
              <a:t>x </a:t>
            </a:r>
            <a:r>
              <a:rPr lang="en-US" altLang="zh-CN" b="1" i="1">
                <a:ea typeface="宋体" panose="02010600030101010101" pitchFamily="2" charset="-122"/>
              </a:rPr>
              <a:t> r2  </a:t>
            </a:r>
            <a:r>
              <a:rPr lang="en-US" altLang="zh-CN" b="1">
                <a:ea typeface="宋体" panose="02010600030101010101" pitchFamily="2" charset="-122"/>
              </a:rPr>
              <a:t>x .. x</a:t>
            </a:r>
            <a:r>
              <a:rPr lang="en-US" altLang="zh-CN" b="1" i="1">
                <a:ea typeface="宋体" panose="02010600030101010101" pitchFamily="2" charset="-122"/>
              </a:rPr>
              <a:t>  rm</a:t>
            </a:r>
            <a:r>
              <a:rPr lang="en-US" altLang="zh-CN" b="1">
                <a:ea typeface="宋体" panose="02010600030101010101" pitchFamily="2" charset="-122"/>
              </a:rPr>
              <a:t>) )</a:t>
            </a:r>
          </a:p>
          <a:p>
            <a:pPr>
              <a:buFont typeface="Monotype Sorts" pitchFamily="2" charset="2"/>
              <a:buNone/>
            </a:pP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A2, 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 i="1">
                <a:ea typeface="宋体" panose="02010600030101010101" pitchFamily="2" charset="-122"/>
              </a:rPr>
              <a:t>(A3)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baseline="-25000">
                <a:ea typeface="宋体" panose="02010600030101010101" pitchFamily="2" charset="-122"/>
              </a:rPr>
              <a:t>                      A1, A2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sum(</a:t>
            </a:r>
            <a:r>
              <a:rPr lang="en-US" altLang="zh-CN" sz="24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A3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r1 </a:t>
            </a:r>
            <a:r>
              <a:rPr lang="en-US" altLang="zh-CN" b="1">
                <a:ea typeface="宋体" panose="02010600030101010101" pitchFamily="2" charset="-122"/>
              </a:rPr>
              <a:t>x </a:t>
            </a:r>
            <a:r>
              <a:rPr lang="en-US" altLang="zh-CN" b="1" i="1">
                <a:ea typeface="宋体" panose="02010600030101010101" pitchFamily="2" charset="-122"/>
              </a:rPr>
              <a:t> r2  </a:t>
            </a:r>
            <a:r>
              <a:rPr lang="en-US" altLang="zh-CN" b="1">
                <a:ea typeface="宋体" panose="02010600030101010101" pitchFamily="2" charset="-122"/>
              </a:rPr>
              <a:t>x .. x</a:t>
            </a:r>
            <a:r>
              <a:rPr lang="en-US" altLang="zh-CN" b="1" i="1">
                <a:ea typeface="宋体" panose="02010600030101010101" pitchFamily="2" charset="-122"/>
              </a:rPr>
              <a:t>  rm</a:t>
            </a:r>
            <a:r>
              <a:rPr lang="en-US" altLang="zh-CN" b="1">
                <a:ea typeface="宋体" panose="02010600030101010101" pitchFamily="2" charset="-122"/>
              </a:rPr>
              <a:t>)))</a:t>
            </a:r>
          </a:p>
          <a:p>
            <a:endParaRPr lang="en-US" altLang="zh-CN" b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23908" name="Picture 4" descr="CalG">
            <a:extLst>
              <a:ext uri="{FF2B5EF4-FFF2-40B4-BE49-F238E27FC236}">
                <a16:creationId xmlns:a16="http://schemas.microsoft.com/office/drawing/2014/main" id="{E65C0FF3-0A95-451F-1B70-0ADC1E0E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076575" y="4953000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3FA04B06-CB5F-7D5A-84E4-FBA245E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SQL and Relational Algebra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F40DE6D-515E-67D9-E100-3C50C562E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8161338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generally, the non-aggregated attributes in the 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clause may be a subset of the </a:t>
            </a:r>
            <a:r>
              <a:rPr lang="en-US" altLang="zh-CN" b="1">
                <a:ea typeface="宋体" panose="02010600030101010101" pitchFamily="2" charset="-122"/>
              </a:rPr>
              <a:t>group by</a:t>
            </a:r>
            <a:r>
              <a:rPr lang="en-US" altLang="zh-CN">
                <a:ea typeface="宋体" panose="02010600030101010101" pitchFamily="2" charset="-122"/>
              </a:rPr>
              <a:t> attributes, in which case the equivalence is as follows:</a:t>
            </a:r>
            <a:br>
              <a:rPr lang="en-US" altLang="zh-CN" b="1">
                <a:ea typeface="宋体" panose="02010600030101010101" pitchFamily="2" charset="-122"/>
              </a:rPr>
            </a:b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 i="1">
                <a:ea typeface="宋体" panose="02010600030101010101" pitchFamily="2" charset="-122"/>
              </a:rPr>
              <a:t>(A3)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A1,sumA3</a:t>
            </a:r>
            <a:r>
              <a:rPr lang="en-US" altLang="zh-CN" b="1">
                <a:ea typeface="宋体" panose="02010600030101010101" pitchFamily="2" charset="-122"/>
              </a:rPr>
              <a:t>( </a:t>
            </a:r>
            <a:r>
              <a: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rPr>
              <a:t>A1,A2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sum(</a:t>
            </a:r>
            <a:r>
              <a:rPr lang="en-US" altLang="zh-CN" sz="24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A3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as sumA3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r1 </a:t>
            </a:r>
            <a:r>
              <a:rPr lang="en-US" altLang="zh-CN" b="1">
                <a:ea typeface="宋体" panose="02010600030101010101" pitchFamily="2" charset="-122"/>
              </a:rPr>
              <a:t>x </a:t>
            </a:r>
            <a:r>
              <a:rPr lang="en-US" altLang="zh-CN" b="1" i="1">
                <a:ea typeface="宋体" panose="02010600030101010101" pitchFamily="2" charset="-122"/>
              </a:rPr>
              <a:t> r2  </a:t>
            </a:r>
            <a:r>
              <a:rPr lang="en-US" altLang="zh-CN" b="1">
                <a:ea typeface="宋体" panose="02010600030101010101" pitchFamily="2" charset="-122"/>
              </a:rPr>
              <a:t>x .. x</a:t>
            </a:r>
            <a:r>
              <a:rPr lang="en-US" altLang="zh-CN" b="1" i="1">
                <a:ea typeface="宋体" panose="02010600030101010101" pitchFamily="2" charset="-122"/>
              </a:rPr>
              <a:t>  rm</a:t>
            </a:r>
            <a:r>
              <a:rPr lang="en-US" altLang="zh-CN" b="1">
                <a:ea typeface="宋体" panose="02010600030101010101" pitchFamily="2" charset="-122"/>
              </a:rPr>
              <a:t>)))</a:t>
            </a: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  <p:pic>
        <p:nvPicPr>
          <p:cNvPr id="124932" name="Picture 4" descr="CalG">
            <a:extLst>
              <a:ext uri="{FF2B5EF4-FFF2-40B4-BE49-F238E27FC236}">
                <a16:creationId xmlns:a16="http://schemas.microsoft.com/office/drawing/2014/main" id="{D765F07E-2EBB-D94E-38DD-37CB5217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616325" y="38877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088F287-6823-2932-4C4B-B3079D4302A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End of Chapter 2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7F9C0F24-18F1-9B8A-8442-449CF71E4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Attributes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2695796-1672-7090-BE6C-233BAFB5C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219200"/>
            <a:ext cx="7126288" cy="4876800"/>
          </a:xfrm>
        </p:spPr>
        <p:txBody>
          <a:bodyPr/>
          <a:lstStyle/>
          <a:p>
            <a:r>
              <a:rPr lang="en-US" altLang="zh-CN"/>
              <a:t>The set of allowed values for each </a:t>
            </a:r>
            <a:r>
              <a:rPr lang="en-US" altLang="zh-CN" b="1">
                <a:solidFill>
                  <a:srgbClr val="000099"/>
                </a:solidFill>
              </a:rPr>
              <a:t>attribute</a:t>
            </a:r>
            <a:r>
              <a:rPr lang="en-US" altLang="zh-CN"/>
              <a:t> is called the </a:t>
            </a:r>
            <a:r>
              <a:rPr lang="en-US" altLang="zh-CN" b="1">
                <a:solidFill>
                  <a:srgbClr val="FF0000"/>
                </a:solidFill>
              </a:rPr>
              <a:t>domain</a:t>
            </a:r>
            <a:r>
              <a:rPr lang="zh-CN" altLang="en-US" b="1">
                <a:solidFill>
                  <a:srgbClr val="FF0000"/>
                </a:solidFill>
              </a:rPr>
              <a:t>（域）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of the attribute</a:t>
            </a:r>
          </a:p>
          <a:p>
            <a:r>
              <a:rPr lang="en-US" altLang="zh-CN"/>
              <a:t>Attribute values are (normally) required to be </a:t>
            </a:r>
            <a:r>
              <a:rPr lang="en-US" altLang="zh-CN" b="1">
                <a:solidFill>
                  <a:srgbClr val="FF0000"/>
                </a:solidFill>
              </a:rPr>
              <a:t>atomic</a:t>
            </a:r>
            <a:r>
              <a:rPr lang="zh-CN" altLang="en-US" b="1">
                <a:solidFill>
                  <a:srgbClr val="FF0000"/>
                </a:solidFill>
              </a:rPr>
              <a:t>（原子的）</a:t>
            </a:r>
            <a:r>
              <a:rPr lang="en-US" altLang="zh-CN"/>
              <a:t>; that is, indivisible</a:t>
            </a:r>
          </a:p>
          <a:p>
            <a:r>
              <a:rPr lang="en-US" altLang="zh-CN"/>
              <a:t>The special value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null </a:t>
            </a:r>
            <a:r>
              <a:rPr lang="zh-CN" altLang="en-US" b="1">
                <a:solidFill>
                  <a:srgbClr val="FF0000"/>
                </a:solidFill>
              </a:rPr>
              <a:t>（空值）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/>
              <a:t>is a member of every domain</a:t>
            </a:r>
          </a:p>
          <a:p>
            <a:r>
              <a:rPr lang="en-US" altLang="zh-CN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F9491CC1-8EC6-C42D-A58E-9AD32C123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7250" y="12700"/>
            <a:ext cx="8077200" cy="606425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 are Unordered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7C47ED-1A1A-FAFC-DDD8-EC49C5091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1077913"/>
            <a:ext cx="77358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/>
              <a:t> Order of tuples is irrelevant (tuples may be stored in an arbitrary order)</a:t>
            </a:r>
          </a:p>
          <a:p>
            <a:r>
              <a:rPr lang="en-US" altLang="zh-CN" sz="1800"/>
              <a:t> Example: </a:t>
            </a:r>
            <a:r>
              <a:rPr lang="en-US" altLang="zh-CN" sz="1800" i="1"/>
              <a:t>instructor</a:t>
            </a:r>
            <a:r>
              <a:rPr lang="en-US" altLang="zh-CN" sz="1800"/>
              <a:t> relation with unordered tuples</a:t>
            </a:r>
          </a:p>
        </p:txBody>
      </p:sp>
      <p:pic>
        <p:nvPicPr>
          <p:cNvPr id="27652" name="Picture 4" descr="2">
            <a:extLst>
              <a:ext uri="{FF2B5EF4-FFF2-40B4-BE49-F238E27FC236}">
                <a16:creationId xmlns:a16="http://schemas.microsoft.com/office/drawing/2014/main" id="{3715A0E3-534B-2A4A-6C4E-5EEF82DE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0" y="2208213"/>
            <a:ext cx="4953000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ED5CB50-754D-1C3D-4D0F-1259C5C93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7816455-62E8-257A-E23F-F0F418D15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594600" cy="2055812"/>
          </a:xfrm>
        </p:spPr>
        <p:txBody>
          <a:bodyPr/>
          <a:lstStyle/>
          <a:p>
            <a:r>
              <a:rPr lang="en-US" altLang="en-US" sz="1700">
                <a:solidFill>
                  <a:srgbClr val="000099"/>
                </a:solidFill>
                <a:sym typeface="Symbol" panose="05050102010706020507" pitchFamily="18" charset="2"/>
              </a:rPr>
              <a:t>Database schema </a:t>
            </a:r>
            <a:r>
              <a:rPr lang="en-US" altLang="en-US" sz="1700">
                <a:sym typeface="Symbol" panose="05050102010706020507" pitchFamily="18" charset="2"/>
              </a:rPr>
              <a:t>-- is the logical structure of the database.</a:t>
            </a:r>
          </a:p>
          <a:p>
            <a:r>
              <a:rPr lang="en-US" altLang="en-US" sz="1700">
                <a:solidFill>
                  <a:srgbClr val="000099"/>
                </a:solidFill>
                <a:sym typeface="Symbol" panose="05050102010706020507" pitchFamily="18" charset="2"/>
              </a:rPr>
              <a:t>Database instance </a:t>
            </a:r>
            <a:r>
              <a:rPr lang="en-US" altLang="en-US" sz="1700">
                <a:sym typeface="Symbol" panose="05050102010706020507" pitchFamily="18" charset="2"/>
              </a:rPr>
              <a:t>-- is a snapshot of the data in the database at a given instant in time. </a:t>
            </a:r>
          </a:p>
          <a:p>
            <a:r>
              <a:rPr lang="en-US" altLang="en-US" sz="170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>
                <a:sym typeface="Symbol" panose="05050102010706020507" pitchFamily="18" charset="2"/>
              </a:rPr>
              <a:t>schema:   i</a:t>
            </a:r>
            <a:r>
              <a:rPr lang="en-US" altLang="en-US" sz="1700" i="1">
                <a:sym typeface="Symbol" panose="05050102010706020507" pitchFamily="18" charset="2"/>
              </a:rPr>
              <a:t>nstructor</a:t>
            </a:r>
            <a:r>
              <a:rPr lang="en-US" altLang="en-US" sz="1700">
                <a:sym typeface="Symbol" panose="05050102010706020507" pitchFamily="18" charset="2"/>
              </a:rPr>
              <a:t> (</a:t>
            </a:r>
            <a:r>
              <a:rPr lang="en-US" altLang="en-US" sz="1700" i="1">
                <a:sym typeface="Symbol" panose="05050102010706020507" pitchFamily="18" charset="2"/>
              </a:rPr>
              <a:t>ID, name, dept_name, salary</a:t>
            </a:r>
            <a:r>
              <a:rPr lang="en-US" altLang="en-US" sz="170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29700" name="Graphic 5">
            <a:extLst>
              <a:ext uri="{FF2B5EF4-FFF2-40B4-BE49-F238E27FC236}">
                <a16:creationId xmlns:a16="http://schemas.microsoft.com/office/drawing/2014/main" id="{48A4814B-BA2F-4E70-02BD-11A24441A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2196"/>
          <a:stretch>
            <a:fillRect/>
          </a:stretch>
        </p:blipFill>
        <p:spPr bwMode="auto">
          <a:xfrm>
            <a:off x="4059238" y="2970213"/>
            <a:ext cx="44831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89FB3B2B-6F92-9CC6-0276-3F041C5E8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C04FE7F-F559-9184-1BB6-34303A36C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077913"/>
            <a:ext cx="8193088" cy="5311775"/>
          </a:xfrm>
          <a:ln algn="ctr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r>
              <a:rPr lang="en-US" altLang="zh-CN"/>
              <a:t>Let K </a:t>
            </a:r>
            <a:r>
              <a:rPr lang="en-US" altLang="zh-CN">
                <a:sym typeface="Symbol" panose="05050102010706020507" pitchFamily="18" charset="2"/>
              </a:rPr>
              <a:t> R</a:t>
            </a:r>
          </a:p>
          <a:p>
            <a:r>
              <a:rPr lang="en-US" altLang="zh-CN" i="1">
                <a:sym typeface="Symbol" panose="05050102010706020507" pitchFamily="18" charset="2"/>
              </a:rPr>
              <a:t>K </a:t>
            </a:r>
            <a:r>
              <a:rPr lang="en-US" altLang="zh-CN">
                <a:sym typeface="Symbol" panose="05050102010706020507" pitchFamily="18" charset="2"/>
              </a:rPr>
              <a:t>is a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superkey(</a:t>
            </a:r>
            <a:r>
              <a:rPr lang="zh-CN" altLang="en-US" b="1">
                <a:solidFill>
                  <a:srgbClr val="FF0000"/>
                </a:solidFill>
                <a:sym typeface="Symbol" panose="05050102010706020507" pitchFamily="18" charset="2"/>
              </a:rPr>
              <a:t>超健</a:t>
            </a:r>
            <a:r>
              <a:rPr lang="en-US" altLang="zh-CN" b="1">
                <a:solidFill>
                  <a:srgbClr val="000099"/>
                </a:solidFill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of </a:t>
            </a:r>
            <a:r>
              <a:rPr lang="en-US" altLang="zh-CN" i="1"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 if values for 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zh-CN" i="1">
                <a:sym typeface="Symbol" panose="05050102010706020507" pitchFamily="18" charset="2"/>
              </a:rPr>
              <a:t>r(R)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sym typeface="Symbol" panose="05050102010706020507" pitchFamily="18" charset="2"/>
              </a:rPr>
              <a:t>Example:  {</a:t>
            </a:r>
            <a:r>
              <a:rPr lang="en-US" altLang="zh-CN" i="1">
                <a:sym typeface="Symbol" panose="05050102010706020507" pitchFamily="18" charset="2"/>
              </a:rPr>
              <a:t>ID</a:t>
            </a:r>
            <a:r>
              <a:rPr lang="en-US" altLang="zh-CN">
                <a:sym typeface="Symbol" panose="05050102010706020507" pitchFamily="18" charset="2"/>
              </a:rPr>
              <a:t>} and {ID,name} are both superkeys of </a:t>
            </a:r>
            <a:r>
              <a:rPr lang="en-US" altLang="zh-CN" i="1">
                <a:sym typeface="Symbol" panose="05050102010706020507" pitchFamily="18" charset="2"/>
              </a:rPr>
              <a:t>instructor.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Symbol" panose="05050102010706020507" pitchFamily="18" charset="2"/>
              </a:rPr>
              <a:t>Superkey 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is a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candidate key(</a:t>
            </a:r>
            <a:r>
              <a:rPr lang="zh-CN" altLang="en-US" b="1">
                <a:solidFill>
                  <a:srgbClr val="FF0000"/>
                </a:solidFill>
                <a:sym typeface="Symbol" panose="05050102010706020507" pitchFamily="18" charset="2"/>
              </a:rPr>
              <a:t>候选健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)  </a:t>
            </a:r>
            <a:r>
              <a:rPr lang="en-US" altLang="zh-CN">
                <a:sym typeface="Symbol" panose="05050102010706020507" pitchFamily="18" charset="2"/>
              </a:rPr>
              <a:t>if 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 is minimal</a:t>
            </a: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Example:  {</a:t>
            </a:r>
            <a:r>
              <a:rPr lang="en-US" altLang="zh-CN" i="1">
                <a:sym typeface="Symbol" panose="05050102010706020507" pitchFamily="18" charset="2"/>
              </a:rPr>
              <a:t>ID</a:t>
            </a:r>
            <a:r>
              <a:rPr lang="en-US" altLang="zh-CN">
                <a:sym typeface="Symbol" panose="05050102010706020507" pitchFamily="18" charset="2"/>
              </a:rPr>
              <a:t>} is a candidate key for </a:t>
            </a:r>
            <a:r>
              <a:rPr lang="en-US" altLang="zh-CN" i="1">
                <a:sym typeface="Symbol" panose="05050102010706020507" pitchFamily="18" charset="2"/>
              </a:rPr>
              <a:t>Instructor</a:t>
            </a: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primary key</a:t>
            </a:r>
            <a:r>
              <a:rPr lang="zh-CN" altLang="en-US" b="1">
                <a:solidFill>
                  <a:srgbClr val="FF0000"/>
                </a:solidFill>
                <a:sym typeface="Symbol" panose="05050102010706020507" pitchFamily="18" charset="2"/>
              </a:rPr>
              <a:t>（主键）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22654</TotalTime>
  <Words>4456</Words>
  <Application>Microsoft Office PowerPoint</Application>
  <PresentationFormat>宽屏</PresentationFormat>
  <Paragraphs>846</Paragraphs>
  <Slides>59</Slides>
  <Notes>51</Notes>
  <HiddenSlides>2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59</vt:i4>
      </vt:variant>
      <vt:variant>
        <vt:lpstr>自定义放映</vt:lpstr>
      </vt:variant>
      <vt:variant>
        <vt:i4>1</vt:i4>
      </vt:variant>
    </vt:vector>
  </HeadingPairs>
  <TitlesOfParts>
    <vt:vector size="73" baseType="lpstr">
      <vt:lpstr>Helvetica</vt:lpstr>
      <vt:lpstr>MS PGothic</vt:lpstr>
      <vt:lpstr>Arial</vt:lpstr>
      <vt:lpstr>Monotype Sorts</vt:lpstr>
      <vt:lpstr>Webdings</vt:lpstr>
      <vt:lpstr>Times New Roman</vt:lpstr>
      <vt:lpstr>宋体</vt:lpstr>
      <vt:lpstr>Symbol</vt:lpstr>
      <vt:lpstr>Wingdings 2</vt:lpstr>
      <vt:lpstr>dbsym</vt:lpstr>
      <vt:lpstr>2_db-5-grey</vt:lpstr>
      <vt:lpstr>Microsoft Equation 3.0</vt:lpstr>
      <vt:lpstr>Microsoft Clip Gallery</vt:lpstr>
      <vt:lpstr>Chapter 2: The Relational Model</vt:lpstr>
      <vt:lpstr>Outline</vt:lpstr>
      <vt:lpstr>Example of a Relation</vt:lpstr>
      <vt:lpstr>Basic Structure</vt:lpstr>
      <vt:lpstr>Relation Schema and Instance</vt:lpstr>
      <vt:lpstr>Attributes</vt:lpstr>
      <vt:lpstr>Relations are Unordered</vt:lpstr>
      <vt:lpstr>Database Schema</vt:lpstr>
      <vt:lpstr>Keys</vt:lpstr>
      <vt:lpstr>Keys</vt:lpstr>
      <vt:lpstr>Database</vt:lpstr>
      <vt:lpstr>Schema Diagram for University Database</vt:lpstr>
      <vt:lpstr>Relational 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 </vt:lpstr>
      <vt:lpstr>Union Operation</vt:lpstr>
      <vt:lpstr>Set difference –  Example </vt:lpstr>
      <vt:lpstr>Set Difference Operation</vt:lpstr>
      <vt:lpstr>Cartesian-Product Operation –  Example </vt:lpstr>
      <vt:lpstr>Cartesian-Product Operation</vt:lpstr>
      <vt:lpstr>Composition of Operations</vt:lpstr>
      <vt:lpstr>Rename Operation</vt:lpstr>
      <vt:lpstr>Example Queries</vt:lpstr>
      <vt:lpstr>Example Queries</vt:lpstr>
      <vt:lpstr>Example Query</vt:lpstr>
      <vt:lpstr>Example Query</vt:lpstr>
      <vt:lpstr>Formal Definition</vt:lpstr>
      <vt:lpstr>Additional Operations</vt:lpstr>
      <vt:lpstr>Set-Intersection Operation – Example</vt:lpstr>
      <vt:lpstr>Set-Intersection Operation</vt:lpstr>
      <vt:lpstr>Natural Join –  Example </vt:lpstr>
      <vt:lpstr>Natural-Join Operation</vt:lpstr>
      <vt:lpstr>Natural Join and Theta Join</vt:lpstr>
      <vt:lpstr>Outer Join</vt:lpstr>
      <vt:lpstr>Outer Join – Example</vt:lpstr>
      <vt:lpstr>Outer Join – Example</vt:lpstr>
      <vt:lpstr>Outer Join using Joins</vt:lpstr>
      <vt:lpstr>Semijoin（半连接） Operation</vt:lpstr>
      <vt:lpstr>Semijoin（半连接） Operation and Nested Query</vt:lpstr>
      <vt:lpstr>Null Values</vt:lpstr>
      <vt:lpstr>Assignment Operation</vt:lpstr>
      <vt:lpstr>Division Operation – Example</vt:lpstr>
      <vt:lpstr>Division Operator</vt:lpstr>
      <vt:lpstr>Another Division Example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Modification of the Database</vt:lpstr>
      <vt:lpstr>Multiset Relational Algebra</vt:lpstr>
      <vt:lpstr>SQL and Relational Algebra</vt:lpstr>
      <vt:lpstr>SQL and Relational Algebra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0 memset</cp:lastModifiedBy>
  <cp:revision>327</cp:revision>
  <cp:lastPrinted>2005-01-10T21:51:57Z</cp:lastPrinted>
  <dcterms:created xsi:type="dcterms:W3CDTF">1999-11-04T20:50:09Z</dcterms:created>
  <dcterms:modified xsi:type="dcterms:W3CDTF">2025-03-30T08:47:09Z</dcterms:modified>
</cp:coreProperties>
</file>