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258" r:id="rId4"/>
    <p:sldId id="333" r:id="rId5"/>
    <p:sldId id="259" r:id="rId6"/>
    <p:sldId id="338" r:id="rId7"/>
    <p:sldId id="260" r:id="rId8"/>
    <p:sldId id="261" r:id="rId9"/>
    <p:sldId id="262" r:id="rId10"/>
    <p:sldId id="263" r:id="rId11"/>
    <p:sldId id="264" r:id="rId12"/>
    <p:sldId id="356" r:id="rId13"/>
    <p:sldId id="354" r:id="rId14"/>
    <p:sldId id="355" r:id="rId15"/>
    <p:sldId id="265" r:id="rId16"/>
    <p:sldId id="266" r:id="rId17"/>
    <p:sldId id="267" r:id="rId18"/>
    <p:sldId id="268" r:id="rId19"/>
    <p:sldId id="269" r:id="rId20"/>
    <p:sldId id="342" r:id="rId21"/>
    <p:sldId id="270" r:id="rId22"/>
    <p:sldId id="272" r:id="rId23"/>
    <p:sldId id="274" r:id="rId24"/>
    <p:sldId id="335" r:id="rId25"/>
    <p:sldId id="275" r:id="rId26"/>
    <p:sldId id="340" r:id="rId27"/>
    <p:sldId id="276" r:id="rId28"/>
    <p:sldId id="277" r:id="rId29"/>
    <p:sldId id="336" r:id="rId30"/>
    <p:sldId id="278" r:id="rId31"/>
    <p:sldId id="341" r:id="rId32"/>
    <p:sldId id="280" r:id="rId33"/>
    <p:sldId id="281" r:id="rId34"/>
    <p:sldId id="282" r:id="rId35"/>
    <p:sldId id="283" r:id="rId36"/>
    <p:sldId id="284" r:id="rId37"/>
    <p:sldId id="349" r:id="rId38"/>
    <p:sldId id="286" r:id="rId39"/>
    <p:sldId id="287" r:id="rId40"/>
    <p:sldId id="288" r:id="rId41"/>
    <p:sldId id="289" r:id="rId42"/>
    <p:sldId id="290" r:id="rId43"/>
    <p:sldId id="291" r:id="rId44"/>
    <p:sldId id="339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343" r:id="rId53"/>
    <p:sldId id="299" r:id="rId54"/>
    <p:sldId id="300" r:id="rId55"/>
    <p:sldId id="301" r:id="rId56"/>
    <p:sldId id="302" r:id="rId57"/>
    <p:sldId id="348" r:id="rId58"/>
    <p:sldId id="347" r:id="rId59"/>
    <p:sldId id="303" r:id="rId60"/>
    <p:sldId id="304" r:id="rId61"/>
    <p:sldId id="305" r:id="rId62"/>
    <p:sldId id="306" r:id="rId63"/>
    <p:sldId id="33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</p:sldIdLst>
  <p:sldSz cx="12192000" cy="6858000"/>
  <p:notesSz cx="6997700" cy="9283700"/>
  <p:custShowLst>
    <p:custShow name="Custom Show 1" id="0">
      <p:sldLst>
        <p:sld r:id="rId33"/>
        <p:sld r:id="rId4"/>
        <p:sld r:id="rId29"/>
        <p:sld r:id="rId9"/>
        <p:sld r:id="rId11"/>
        <p:sld r:id="rId40"/>
        <p:sld r:id="rId39"/>
        <p:sld r:id="rId16"/>
        <p:sld r:id="rId71"/>
        <p:sld r:id="rId42"/>
        <p:sld r:id="rId67"/>
        <p:sld r:id="rId70"/>
        <p:sld r:id="rId20"/>
        <p:sld r:id="rId50"/>
        <p:sld r:id="rId51"/>
        <p:sld r:id="rId41"/>
        <p:sld r:id="rId68"/>
        <p:sld r:id="rId69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6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5912" autoAdjust="0"/>
  </p:normalViewPr>
  <p:slideViewPr>
    <p:cSldViewPr snapToGrid="0">
      <p:cViewPr varScale="1">
        <p:scale>
          <a:sx n="94" d="100"/>
          <a:sy n="94" d="100"/>
        </p:scale>
        <p:origin x="231" y="60"/>
      </p:cViewPr>
      <p:guideLst>
        <p:guide orient="horz" pos="679"/>
        <p:guide pos="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F9CF0B39-59E5-35DA-ED9C-5B9163EDB49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5B5C110A-0063-8DA7-5672-F0FAA2890E2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C2373292-ABF9-DA18-35BD-3E28D2386E0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15935419-3DCF-72B5-17EA-5342479B898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E23CA5A-ECC8-4350-A187-2B7305D49F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2C636DB-119C-56CF-8414-B292A64F5C2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D230506-B28B-4BB8-95DA-F41550E42D0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6C2F2BB-C0D1-705E-D15D-BCCABC5F001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404813" y="696913"/>
            <a:ext cx="6188075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FC7F8BA1-CD2A-1CA1-FD3E-F0A24F0069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728AF4E1-4FC7-A1A5-556C-27EFE65D759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Helvetica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F45283F3-DD3E-426D-4FA9-DA375CF23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75E36CC2-05B1-45E7-80DE-83DA8C84190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0BD7BF2F-A2FB-55C2-16B2-48EE97F18E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A9F0382-65CA-4DD0-AAAC-73F21E7E24AF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82C7DF02-82E5-4E93-8CB5-56739EEC1D7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06400" y="696913"/>
            <a:ext cx="6188075" cy="3481387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D3A22B0-7CE7-2149-95DE-5B52C21ED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0248CF3F-B466-20BE-F12D-291D9FDF57A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008563F2-D6E8-2F19-1A8C-0D50A072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0448C99A-95B3-4D9C-857C-D8C81928E4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8D94DBE-BE66-4D38-BC65-B394E22531C0}" type="slidenum">
              <a:rPr lang="en-US" altLang="zh-CN" sz="1200"/>
              <a:pPr/>
              <a:t>12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A918107C-D07B-C2CB-2DE5-9C4173E18D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5F7B0C0-42BA-4D30-A7DA-A7639D1FBB92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9631975-168C-FB09-4B80-3B29EBEFD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D4D97EA-E07A-5F57-2F84-CC606EB77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40965" name="Rectangle 4">
            <a:extLst>
              <a:ext uri="{FF2B5EF4-FFF2-40B4-BE49-F238E27FC236}">
                <a16:creationId xmlns:a16="http://schemas.microsoft.com/office/drawing/2014/main" id="{75FEE64F-E482-A29E-B525-2ECDCFBC7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0966" name="Rectangle 5">
            <a:extLst>
              <a:ext uri="{FF2B5EF4-FFF2-40B4-BE49-F238E27FC236}">
                <a16:creationId xmlns:a16="http://schemas.microsoft.com/office/drawing/2014/main" id="{588E1469-C2B1-EEA1-CFC5-DFAC1F12D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0967" name="Rectangle 6">
            <a:extLst>
              <a:ext uri="{FF2B5EF4-FFF2-40B4-BE49-F238E27FC236}">
                <a16:creationId xmlns:a16="http://schemas.microsoft.com/office/drawing/2014/main" id="{2620A53D-BEA9-0BF5-3156-BFABE52067C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40968" name="Rectangle 7">
            <a:extLst>
              <a:ext uri="{FF2B5EF4-FFF2-40B4-BE49-F238E27FC236}">
                <a16:creationId xmlns:a16="http://schemas.microsoft.com/office/drawing/2014/main" id="{F217A8F2-33A9-B926-93E3-D4D11BF43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CC419ED8-D0EE-71DF-95F7-FE93E5106A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F188C54-3B3F-4815-9057-0CC44D71A41B}" type="slidenum">
              <a:rPr lang="en-US" altLang="zh-CN" sz="1200"/>
              <a:pPr/>
              <a:t>16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2196DB00-DB56-264F-8637-4788C34C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EA30ABA-649F-8878-1189-2AEB2D7C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3013" name="Rectangle 4">
            <a:extLst>
              <a:ext uri="{FF2B5EF4-FFF2-40B4-BE49-F238E27FC236}">
                <a16:creationId xmlns:a16="http://schemas.microsoft.com/office/drawing/2014/main" id="{EF81DF12-896B-7148-A3E3-E6C0F5D8F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3014" name="Rectangle 5">
            <a:extLst>
              <a:ext uri="{FF2B5EF4-FFF2-40B4-BE49-F238E27FC236}">
                <a16:creationId xmlns:a16="http://schemas.microsoft.com/office/drawing/2014/main" id="{6A5AB2C9-4746-DCA3-3F30-914AE668D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3015" name="Rectangle 6">
            <a:extLst>
              <a:ext uri="{FF2B5EF4-FFF2-40B4-BE49-F238E27FC236}">
                <a16:creationId xmlns:a16="http://schemas.microsoft.com/office/drawing/2014/main" id="{F4E8BF5B-120C-D4FA-E1F1-2E5A73F921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43016" name="Rectangle 7">
            <a:extLst>
              <a:ext uri="{FF2B5EF4-FFF2-40B4-BE49-F238E27FC236}">
                <a16:creationId xmlns:a16="http://schemas.microsoft.com/office/drawing/2014/main" id="{75B5B715-2975-2EDF-6C0A-64A28B77A6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FEBC42CC-15A6-82B9-1861-BA85FF0E1B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3157898-4F97-41B6-ABB4-9215742F38F4}" type="slidenum">
              <a:rPr lang="en-US" altLang="zh-CN" sz="1200"/>
              <a:pPr/>
              <a:t>17</a:t>
            </a:fld>
            <a:endParaRPr lang="en-US" altLang="zh-CN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6FFE66D-32B6-6E61-B0CF-82463FA58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664F6731-1BD4-4931-B659-26D73F11C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5061" name="Rectangle 4">
            <a:extLst>
              <a:ext uri="{FF2B5EF4-FFF2-40B4-BE49-F238E27FC236}">
                <a16:creationId xmlns:a16="http://schemas.microsoft.com/office/drawing/2014/main" id="{38936C5A-6008-1CCE-BC13-FB6F4598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5062" name="Rectangle 5">
            <a:extLst>
              <a:ext uri="{FF2B5EF4-FFF2-40B4-BE49-F238E27FC236}">
                <a16:creationId xmlns:a16="http://schemas.microsoft.com/office/drawing/2014/main" id="{F994E8DD-85FF-CBE1-8BAF-9C22DC128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5063" name="Rectangle 6">
            <a:extLst>
              <a:ext uri="{FF2B5EF4-FFF2-40B4-BE49-F238E27FC236}">
                <a16:creationId xmlns:a16="http://schemas.microsoft.com/office/drawing/2014/main" id="{F46E7C93-086C-3EB2-EA72-DB02708441B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45064" name="Rectangle 7">
            <a:extLst>
              <a:ext uri="{FF2B5EF4-FFF2-40B4-BE49-F238E27FC236}">
                <a16:creationId xmlns:a16="http://schemas.microsoft.com/office/drawing/2014/main" id="{F24A10A4-E53A-9773-235D-521C773B7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56D94B4-6DC7-92B7-0BDF-8BFA3DA200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FA724AD-2E97-4935-9069-454BE30E901A}" type="slidenum">
              <a:rPr lang="en-US" altLang="zh-CN" sz="1200"/>
              <a:pPr/>
              <a:t>18</a:t>
            </a:fld>
            <a:endParaRPr lang="en-US" altLang="zh-CN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BD6D21D-BCBD-34E4-F7A1-E28A8BE74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AABC270A-1476-89A6-5D1A-493B5CF8C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7109" name="Rectangle 4">
            <a:extLst>
              <a:ext uri="{FF2B5EF4-FFF2-40B4-BE49-F238E27FC236}">
                <a16:creationId xmlns:a16="http://schemas.microsoft.com/office/drawing/2014/main" id="{E17EA68C-354A-AF9D-A98F-22F3F0B2D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7110" name="Rectangle 5">
            <a:extLst>
              <a:ext uri="{FF2B5EF4-FFF2-40B4-BE49-F238E27FC236}">
                <a16:creationId xmlns:a16="http://schemas.microsoft.com/office/drawing/2014/main" id="{EE06AAB9-8312-FED9-FEFA-5A0189FBD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7111" name="Rectangle 6">
            <a:extLst>
              <a:ext uri="{FF2B5EF4-FFF2-40B4-BE49-F238E27FC236}">
                <a16:creationId xmlns:a16="http://schemas.microsoft.com/office/drawing/2014/main" id="{04B992AA-F18E-B45F-A7B5-3255B073ECE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47112" name="Rectangle 7">
            <a:extLst>
              <a:ext uri="{FF2B5EF4-FFF2-40B4-BE49-F238E27FC236}">
                <a16:creationId xmlns:a16="http://schemas.microsoft.com/office/drawing/2014/main" id="{4FD61376-AAAB-7A30-DD72-9B1C667322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04BB95FF-D46D-8322-7D5D-464C0D48E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02C985A-0B76-4C7A-BC0F-ACECAD204253}" type="slidenum">
              <a:rPr lang="en-US" altLang="zh-CN" sz="1200"/>
              <a:pPr/>
              <a:t>19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01CC9DB9-D36B-147E-EF3F-B33D2A77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F4802663-213C-1B6E-7EA1-2C810AB77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49157" name="Rectangle 4">
            <a:extLst>
              <a:ext uri="{FF2B5EF4-FFF2-40B4-BE49-F238E27FC236}">
                <a16:creationId xmlns:a16="http://schemas.microsoft.com/office/drawing/2014/main" id="{A5A49A35-B83D-EDA5-A330-D27C78FC2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9158" name="Rectangle 5">
            <a:extLst>
              <a:ext uri="{FF2B5EF4-FFF2-40B4-BE49-F238E27FC236}">
                <a16:creationId xmlns:a16="http://schemas.microsoft.com/office/drawing/2014/main" id="{C64A253F-2C88-74B1-F167-8FD6D3B6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49159" name="Rectangle 6">
            <a:extLst>
              <a:ext uri="{FF2B5EF4-FFF2-40B4-BE49-F238E27FC236}">
                <a16:creationId xmlns:a16="http://schemas.microsoft.com/office/drawing/2014/main" id="{68ED3900-58A8-D16A-0F06-517CD899D6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49160" name="Rectangle 7">
            <a:extLst>
              <a:ext uri="{FF2B5EF4-FFF2-40B4-BE49-F238E27FC236}">
                <a16:creationId xmlns:a16="http://schemas.microsoft.com/office/drawing/2014/main" id="{06843DC7-F214-E9BA-B902-74E19A5B4A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E8E3A9F6-7C04-6B49-1763-DEBEBB6DFE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BA2B243-4563-476E-98F0-B77DB9B53AB8}" type="slidenum">
              <a:rPr lang="en-US" altLang="zh-CN" sz="1200"/>
              <a:pPr/>
              <a:t>20</a:t>
            </a:fld>
            <a:endParaRPr lang="en-US" altLang="zh-CN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D93B128E-1671-9B79-2BF9-84DF212D9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659B29A-4A1A-C529-4B8D-BC852D3BB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0FB8FC0B-967A-E54C-41A6-5030A8645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1206" name="Rectangle 5">
            <a:extLst>
              <a:ext uri="{FF2B5EF4-FFF2-40B4-BE49-F238E27FC236}">
                <a16:creationId xmlns:a16="http://schemas.microsoft.com/office/drawing/2014/main" id="{7B227C31-60C3-0962-0ED1-9E824147C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1207" name="Rectangle 6">
            <a:extLst>
              <a:ext uri="{FF2B5EF4-FFF2-40B4-BE49-F238E27FC236}">
                <a16:creationId xmlns:a16="http://schemas.microsoft.com/office/drawing/2014/main" id="{0C3983F2-19FC-3DA1-5C43-F46BCF55FFB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51208" name="Rectangle 7">
            <a:extLst>
              <a:ext uri="{FF2B5EF4-FFF2-40B4-BE49-F238E27FC236}">
                <a16:creationId xmlns:a16="http://schemas.microsoft.com/office/drawing/2014/main" id="{853806A1-35CF-EA85-4906-24A98D3B5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1BE9B423-F955-5B3A-B35C-1292BC6F02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FDDE4B4-9A95-4F64-9692-C77812309D4C}" type="slidenum">
              <a:rPr lang="en-US" altLang="zh-CN" sz="1200"/>
              <a:pPr/>
              <a:t>21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D8EF9FD3-9E96-04A4-BEF0-62B6DAA89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2E83C003-3FB5-74B9-9704-CB8CED116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3253" name="Rectangle 4">
            <a:extLst>
              <a:ext uri="{FF2B5EF4-FFF2-40B4-BE49-F238E27FC236}">
                <a16:creationId xmlns:a16="http://schemas.microsoft.com/office/drawing/2014/main" id="{0280D781-8CF5-F4FC-4A0A-EE879633B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3254" name="Rectangle 5">
            <a:extLst>
              <a:ext uri="{FF2B5EF4-FFF2-40B4-BE49-F238E27FC236}">
                <a16:creationId xmlns:a16="http://schemas.microsoft.com/office/drawing/2014/main" id="{6A34ED35-8FA3-13A1-E1E5-668B363DB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53255" name="Rectangle 6">
            <a:extLst>
              <a:ext uri="{FF2B5EF4-FFF2-40B4-BE49-F238E27FC236}">
                <a16:creationId xmlns:a16="http://schemas.microsoft.com/office/drawing/2014/main" id="{B92F1D54-A7D2-AFBC-A6BB-60A535618A2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53256" name="Rectangle 7">
            <a:extLst>
              <a:ext uri="{FF2B5EF4-FFF2-40B4-BE49-F238E27FC236}">
                <a16:creationId xmlns:a16="http://schemas.microsoft.com/office/drawing/2014/main" id="{876B9BC8-1A8D-D9CD-4CA8-164BE276B4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F276990-59E8-0FE7-7A68-141AF47DB0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8F9BA32-5B0B-4F84-8A4C-330B75BD1ED1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7D932D42-FEA4-9C0D-1F77-F011479D0E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A3F03C05-D46A-A92C-0DE0-E021C0D0D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236F14D-A49E-7F70-C644-F6D15B3390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8E3F1C64-D9CE-4647-A5DD-E844C0A5DA21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24D0973-5161-4ADC-3C8E-01847297236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CACAD0EF-8675-E418-8168-D3BFB074D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279B0A8-2B88-96B2-53D1-D86E5D335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4C353A0-9886-49A0-88D1-C1CF25AC9608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F3FFFC8-C13A-D66F-3EE5-5259E2B98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832A82E-5035-7F5A-B4C2-A376D6D7B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A6604413-EFC8-9488-76E3-C0C7F276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8438" name="Rectangle 5">
            <a:extLst>
              <a:ext uri="{FF2B5EF4-FFF2-40B4-BE49-F238E27FC236}">
                <a16:creationId xmlns:a16="http://schemas.microsoft.com/office/drawing/2014/main" id="{26E08B58-E589-5FC6-5B52-1F3F04EF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18439" name="Rectangle 6">
            <a:extLst>
              <a:ext uri="{FF2B5EF4-FFF2-40B4-BE49-F238E27FC236}">
                <a16:creationId xmlns:a16="http://schemas.microsoft.com/office/drawing/2014/main" id="{1B860D7D-8DD5-F445-FB9C-254EB91E82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18440" name="Rectangle 7">
            <a:extLst>
              <a:ext uri="{FF2B5EF4-FFF2-40B4-BE49-F238E27FC236}">
                <a16:creationId xmlns:a16="http://schemas.microsoft.com/office/drawing/2014/main" id="{DC6C07A1-D4F4-9BC3-9E07-CDD94A374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C27BC419-CAC0-85F2-5949-82B89F0A83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3A1441B-C20B-4465-8662-201546B18A0A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AF439F78-EDF1-B272-13F7-8917E272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E83A12D4-6082-813E-B620-A8B293DFB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6B90E399-9C03-40F8-2E42-E81DFD9E1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62470" name="Rectangle 5">
            <a:extLst>
              <a:ext uri="{FF2B5EF4-FFF2-40B4-BE49-F238E27FC236}">
                <a16:creationId xmlns:a16="http://schemas.microsoft.com/office/drawing/2014/main" id="{AE4A76A9-2122-D3C0-ED49-57041640F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62471" name="Rectangle 6">
            <a:extLst>
              <a:ext uri="{FF2B5EF4-FFF2-40B4-BE49-F238E27FC236}">
                <a16:creationId xmlns:a16="http://schemas.microsoft.com/office/drawing/2014/main" id="{66E79D93-AD3F-3A96-F1BE-3C580A8C47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62472" name="Rectangle 7">
            <a:extLst>
              <a:ext uri="{FF2B5EF4-FFF2-40B4-BE49-F238E27FC236}">
                <a16:creationId xmlns:a16="http://schemas.microsoft.com/office/drawing/2014/main" id="{5A59F387-4566-6743-579A-E204E6CFD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53C68242-0875-9BDA-6952-68B33C7D37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06A5BF7-31E0-4F56-9510-058E1F0AC836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029A3C5-8608-EB76-98DD-1A0BE5DDEC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3C87B54-7198-A7DE-BE98-05D190938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C812B1A9-D47C-BA71-CB4D-63D3AB596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032CC0-DEB2-443E-8F6C-F119E9B5EB90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BCF2072-A7D4-51DD-6367-D3FC8F2157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272475E-F45B-6E77-5AA2-3D3E98C599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EF5E533D-C79F-C882-40E4-D30777AEB0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4F56CB0-33F2-4B96-9F76-39A4EEB53519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2009E98-8A8D-D17D-3DE0-480B9DF2DC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33CCDD61-9D76-F885-2E16-F60291EEE3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EF9E745E-5C3C-9402-8F00-3260C79160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6C19FD7-D95E-4B2B-99CD-FEA8CBB7F6CC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7C07EC02-B2B8-31F9-4C1F-F9209F5B6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1D5AAC73-9DDE-2FBE-6658-DF76F52B7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r"/>
            <a:r>
              <a:rPr lang="en-US" altLang="zh-CN" sz="130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70661" name="Rectangle 4">
            <a:extLst>
              <a:ext uri="{FF2B5EF4-FFF2-40B4-BE49-F238E27FC236}">
                <a16:creationId xmlns:a16="http://schemas.microsoft.com/office/drawing/2014/main" id="{14EC603D-51F5-A48D-2CF0-A1041B6EC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70662" name="Rectangle 5">
            <a:extLst>
              <a:ext uri="{FF2B5EF4-FFF2-40B4-BE49-F238E27FC236}">
                <a16:creationId xmlns:a16="http://schemas.microsoft.com/office/drawing/2014/main" id="{B2BA1351-1615-A5B1-405D-5B6C22ADB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zh-CN" altLang="zh-CN"/>
          </a:p>
        </p:txBody>
      </p:sp>
      <p:sp>
        <p:nvSpPr>
          <p:cNvPr id="70663" name="Rectangle 6">
            <a:extLst>
              <a:ext uri="{FF2B5EF4-FFF2-40B4-BE49-F238E27FC236}">
                <a16:creationId xmlns:a16="http://schemas.microsoft.com/office/drawing/2014/main" id="{755DAA6A-9229-516B-6FE8-A710447CE13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 w="12700" cap="flat"/>
        </p:spPr>
      </p:sp>
      <p:sp>
        <p:nvSpPr>
          <p:cNvPr id="70664" name="Rectangle 7">
            <a:extLst>
              <a:ext uri="{FF2B5EF4-FFF2-40B4-BE49-F238E27FC236}">
                <a16:creationId xmlns:a16="http://schemas.microsoft.com/office/drawing/2014/main" id="{C87E3E64-C800-F1A5-D2A2-4A3742307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987DCE5D-348F-5F70-9026-7BD52FDC0B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35DC421-A267-418D-88B4-D4F813381817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BFB2B7BF-9247-5706-2E60-8549A457CBC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D6FB4801-E0E7-D9F3-3C01-3C98661D8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E7B9569-02EB-1909-0A9F-233273268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FD078C8-98F2-4E72-8360-DEFB4A85C772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B19CDDE2-5553-5A94-41F2-039AF774AE4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3694E06C-C1B2-F133-931D-0D08734DC9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0E01F0D-2E71-126F-2EFA-8B5F02EC02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8938EF6-9982-4723-9E6C-0F03E9A798CD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E8924E8-C5A9-2DA4-B55B-7DE3C44CEC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8A1BF51-6A8A-967A-B476-55C60D362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C0323E1A-19CC-9133-E2BC-4DF3CE43B2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613518A-45D3-47FF-AE3A-B721C9E48DAC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CC2B1EF6-3340-9267-67BF-142AD7ED6E8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25A9E2C2-6B79-A0B9-03DC-60177FBE9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AF4BF639-3423-AF52-3FA8-EFCED04A91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440AA20-64DA-4166-9859-76CDA310E840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E4A81AAB-1336-6CBB-64F8-4D917D54A7D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E2874876-DD53-34A5-61E1-409A3BD05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27ABACA-ADFE-42C7-0DDC-4CF56ECB13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EC223B1-ADFB-462B-8CC3-F02996FA3307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13F129BD-2CE6-3B6F-952E-D58C0681B1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F77DE9E-CB25-C710-6423-48CE99467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01A8117-C1B6-6EF4-FAB5-A2E2DA6FCC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A8C2F97-E433-4180-B29A-2D2C5F9B1C3E}" type="slidenum">
              <a:rPr lang="en-US" altLang="zh-CN" sz="1200">
                <a:ea typeface="MS PGothic" panose="020B0600070205080204" pitchFamily="34" charset="-128"/>
              </a:rPr>
              <a:pPr/>
              <a:t>37</a:t>
            </a:fld>
            <a:endParaRPr lang="en-US" altLang="zh-CN" sz="1200">
              <a:ea typeface="MS PGothic" panose="020B0600070205080204" pitchFamily="34" charset="-128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3B42A15E-F632-01DD-0D92-4205ED820CF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011EEFD4-F694-0BA1-38B6-DE0325503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/>
          <a:lstStyle/>
          <a:p>
            <a:endParaRPr lang="en-I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B57740D-0B89-8A71-37B0-88C1B1BE51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6A654BD-F0A1-4EA8-A2DB-F2B3B5913C74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DEDDF03-BDAA-7C65-7333-E71A8C03FAF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8C56CC98-4B25-8DDB-053A-5186D7867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914C4E28-279B-2B92-2FBE-EB947A26C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7138031-C3B5-4DC6-B702-CEB9ABAFE1EB}" type="slidenum">
              <a:rPr lang="en-US" altLang="zh-CN" sz="1200"/>
              <a:pPr/>
              <a:t>39</a:t>
            </a:fld>
            <a:endParaRPr lang="en-US" altLang="zh-CN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E3A226B9-7BEE-6D32-DD8E-000D55EBFA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D22C592E-08DA-4885-6832-568E5D0BA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80527A45-244C-668C-09D9-CB9C9908FA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37DE071-F0EF-43F4-AA4C-81A6E35CB3EE}" type="slidenum">
              <a:rPr lang="en-US" altLang="zh-CN" sz="1200"/>
              <a:pPr/>
              <a:t>40</a:t>
            </a:fld>
            <a:endParaRPr lang="en-US" altLang="zh-CN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7096F0C5-7BC1-863B-9031-87917549160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335DAA20-0DE7-58DD-D1BE-4DAECE112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83B9266-5842-24E8-286A-9C787CA41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67CC11B-1035-4055-88AD-5750905A0299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8E5133B4-2E68-6018-9271-4E6C778904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88ACE97-D033-BD7D-E396-B53573BF81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06425A60-A48F-0329-E7A0-515FC90EEE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679E420-1E58-43D8-9581-42588FD6E5F1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0888A5E3-B8A6-BCD6-18BE-B4A003098D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29F2C4C-4B3C-23C5-F3B0-6EE68379E7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E70BFD4A-2155-167E-0493-9879E8DAF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8D6B0BC-323D-4F0C-A6ED-838B48439FD4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4713F0A8-0762-5CDC-1965-5A90D22D730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D14A458C-0B18-2F7D-225D-9B45D9080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84DA405F-DB35-B3B5-5F4E-0E19ADDAE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2DA1E5B-903A-4894-8C3B-084258D24C25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D3C1E53B-FDEC-A0EE-9305-DC9A4DBE6F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7D86AFA2-D190-AF52-F668-D8A4850889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id="{02081F49-202A-0FF9-53E3-0780C333E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1021F1D3-783D-4EC0-BE22-EF0CF5EB26CF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id="{7A05E5B0-59BE-5598-B789-444961EFC97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id="{BBC9E31E-0C5D-0CC0-26E1-A9662D0F02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EAC65BAE-E868-4086-B1DF-7C885CC38F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CB688A5-2B17-4BA2-AA2E-54A42137AAFB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EA161723-22C8-C1F2-7383-7F5BFE223BE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C2A1EEE4-CED9-4C8D-90F7-3BD3AB2A3F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D4866D45-19EB-A866-EEAA-72E58DD62F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06C037B-3AAA-45E9-B785-B5BC7FD70126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38A7450D-60A7-A19C-CBAA-27C4E9A0310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AF03238-69C0-A7B9-048D-84272AB45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id="{4A54DF79-D2D1-58CD-3765-87A8DD2024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A94CC90D-B769-45A6-85CE-130626573A77}" type="slidenum">
              <a:rPr lang="en-US" altLang="zh-CN" sz="1200"/>
              <a:pPr/>
              <a:t>48</a:t>
            </a:fld>
            <a:endParaRPr lang="en-US" altLang="zh-CN" sz="1200"/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130F30AD-3AFC-951F-8454-DE916A12B1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id="{1B45DFB2-168A-EAB4-3B41-35C90C1DC5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96ED38FE-A07D-E7B0-14C9-19BA5B14AB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023F633-460B-46DF-8B2D-4CB7A3136D00}" type="slidenum">
              <a:rPr lang="en-US" altLang="zh-CN" sz="1200"/>
              <a:pPr/>
              <a:t>49</a:t>
            </a:fld>
            <a:endParaRPr lang="en-US" altLang="zh-CN" sz="1200"/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01B29AAD-FA04-B3F3-B76B-11A84EC4A50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8F491B60-23F4-3EEA-7B81-F8EA11BDA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>
            <a:extLst>
              <a:ext uri="{FF2B5EF4-FFF2-40B4-BE49-F238E27FC236}">
                <a16:creationId xmlns:a16="http://schemas.microsoft.com/office/drawing/2014/main" id="{182CE0E6-5839-2B99-0349-D57FFECFBC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5E93460-8DF8-4F73-B430-F9D4F0FEB1A0}" type="slidenum">
              <a:rPr lang="en-US" altLang="zh-CN" sz="1200"/>
              <a:pPr/>
              <a:t>50</a:t>
            </a:fld>
            <a:endParaRPr lang="en-US" altLang="zh-CN" sz="1200"/>
          </a:p>
        </p:txBody>
      </p:sp>
      <p:sp>
        <p:nvSpPr>
          <p:cNvPr id="108547" name="Rectangle 2">
            <a:extLst>
              <a:ext uri="{FF2B5EF4-FFF2-40B4-BE49-F238E27FC236}">
                <a16:creationId xmlns:a16="http://schemas.microsoft.com/office/drawing/2014/main" id="{928E0587-7C40-62BD-A3D8-6BB4C5FB45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AE612337-E730-DE87-E51C-FEDBD7A08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CA02BAA7-2C4E-759D-0961-F90B52BC60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76289B18-D438-4B51-8F1B-41323EB541B1}" type="slidenum">
              <a:rPr lang="en-US" altLang="zh-CN" sz="1200"/>
              <a:pPr/>
              <a:t>51</a:t>
            </a:fld>
            <a:endParaRPr lang="en-US" altLang="zh-CN" sz="1200"/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A92BB32-D887-E9FD-7A55-2E12E2A3593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00179D2C-E9F4-A2B8-D1FF-C643D5C19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98CFF78D-F670-B609-DC1F-385B5070D3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5A44581-215D-40EE-9EB3-DF995D09C411}" type="slidenum">
              <a:rPr lang="en-US" altLang="zh-CN" sz="1200"/>
              <a:pPr/>
              <a:t>53</a:t>
            </a:fld>
            <a:endParaRPr lang="en-US" altLang="zh-CN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86F8D69C-C33F-3485-49ED-D19A4ED3B8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47D70348-E16F-CA54-8CF7-EBA5F27E3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id="{AF8E8E8B-45F8-4CBB-605F-BCBA57237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9AB64A7-B3E6-47BA-8593-276ADE1DB06E}" type="slidenum">
              <a:rPr lang="en-US" altLang="zh-CN" sz="1200"/>
              <a:pPr/>
              <a:t>55</a:t>
            </a:fld>
            <a:endParaRPr lang="en-US" altLang="zh-CN" sz="1200"/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id="{D927E522-A0E8-888E-1C24-CF927ABBA9F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id="{47FC443A-86E3-58EF-98E7-4654D01032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8FA5147E-6673-6D67-2506-533469089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20F669A-9268-4BAB-9AE0-CF5B72A23FDA}" type="slidenum">
              <a:rPr lang="en-US" altLang="zh-CN" sz="1200"/>
              <a:pPr/>
              <a:t>56</a:t>
            </a:fld>
            <a:endParaRPr lang="en-US" altLang="zh-CN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7752FBEF-5706-6B3E-38A7-3FE8D0E654C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CAA841BC-0C8B-359D-9572-CC37D84123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13849A08-8F35-E5CB-69FF-CB7B5CBFC5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39F8FF94-E3EE-423A-8BD4-0600EB54471B}" type="slidenum">
              <a:rPr lang="en-US" altLang="zh-CN" sz="1200"/>
              <a:pPr/>
              <a:t>57</a:t>
            </a:fld>
            <a:endParaRPr lang="en-US" altLang="zh-CN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83C62973-413C-3460-3531-5124A7B4B0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FEA1C602-47A4-BA33-0D1A-773CEA0B6A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EB806B2A-2D2A-B20B-ED1B-3B89C0292C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552A13A-DBCA-4121-9CB9-3BA8DD785B54}" type="slidenum">
              <a:rPr lang="en-US" altLang="zh-CN" sz="1200"/>
              <a:pPr/>
              <a:t>58</a:t>
            </a:fld>
            <a:endParaRPr lang="en-US" altLang="zh-CN" sz="1200"/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F4C7BEBD-B0D9-E824-4E99-76585B8ED2E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234332AC-67E2-6CD3-E1EB-72AFEDAA28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6AB72E8-D402-072C-45AB-56447B9EF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A94562A-8D89-488D-942C-B2DD7FFCFE54}" type="slidenum">
              <a:rPr lang="en-US" altLang="zh-CN" sz="1200"/>
              <a:pPr/>
              <a:t>59</a:t>
            </a:fld>
            <a:endParaRPr lang="en-US" altLang="zh-CN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70F94F50-79DC-4891-6678-3DD039A48C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760A483D-48EF-C304-A196-344F37F61C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153880E9-B508-B666-CB48-CE7744662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64692434-A6B5-43BB-B0F2-64327D95AE14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1E07CFC-3FD9-230C-6A9D-BB820320B8A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22B6CCF-C9E4-09FC-F416-B198CE98D7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>
            <a:extLst>
              <a:ext uri="{FF2B5EF4-FFF2-40B4-BE49-F238E27FC236}">
                <a16:creationId xmlns:a16="http://schemas.microsoft.com/office/drawing/2014/main" id="{DDA09640-030B-95F6-941C-C3220AF67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3765610-A2F7-484F-A73D-5DA1D8829093}" type="slidenum">
              <a:rPr lang="en-US" altLang="zh-CN" sz="1200"/>
              <a:pPr/>
              <a:t>61</a:t>
            </a:fld>
            <a:endParaRPr lang="en-US" altLang="zh-CN" sz="1200"/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08787FE7-C1CA-48BC-0784-05AC6EBED17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7C9DBEDD-1961-522E-BA1B-D2A5067B8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6CD045B9-5961-2791-7D24-6D538BBC77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6D3F667-A712-49D1-B38D-B5C3AC07B04B}" type="slidenum">
              <a:rPr lang="en-US" altLang="zh-CN" sz="1200"/>
              <a:pPr/>
              <a:t>62</a:t>
            </a:fld>
            <a:endParaRPr lang="en-US" altLang="zh-CN" sz="1200"/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A0016B0B-B8E6-691A-7D77-A22960762F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04B17729-C1A0-17D8-D4A6-80E4F8D31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53A1DC93-F3D9-A7DE-9C95-0C7DC9C164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FE09B3F6-89F3-4971-A1A6-F47AD4536053}" type="slidenum">
              <a:rPr lang="en-US" altLang="zh-CN" sz="1200"/>
              <a:pPr/>
              <a:t>64</a:t>
            </a:fld>
            <a:endParaRPr lang="en-US" altLang="zh-CN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F37AB381-2499-ADF9-D1CC-870C7FE2F11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6C7B4BB1-8C9A-47F6-B3DF-E86BD5A5F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0D581396-A427-9DDE-B931-3E6D94B314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DF161AF8-4C8C-4F98-800A-6B2013A2A046}" type="slidenum">
              <a:rPr lang="en-US" altLang="zh-CN" sz="1200"/>
              <a:pPr/>
              <a:t>65</a:t>
            </a:fld>
            <a:endParaRPr lang="en-US" altLang="zh-CN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BA310EF6-C22D-36A4-29DC-6926432EF33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C84A542E-F1C5-8729-8530-A313FBE063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017A1596-1791-726D-8FC3-5E7541CB52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58423585-4BAF-456F-BCDD-2DD858FB4D4B}" type="slidenum">
              <a:rPr lang="en-US" altLang="zh-CN" sz="1200"/>
              <a:pPr/>
              <a:t>66</a:t>
            </a:fld>
            <a:endParaRPr lang="en-US" altLang="zh-CN" sz="12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BD1CA28E-8BD3-2B71-0A8D-66BD0A7D46A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2F44790F-FC33-481B-A1EF-57B4AEAE5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>
            <a:extLst>
              <a:ext uri="{FF2B5EF4-FFF2-40B4-BE49-F238E27FC236}">
                <a16:creationId xmlns:a16="http://schemas.microsoft.com/office/drawing/2014/main" id="{E47F84DF-E9DD-A456-EB50-BDF974F4A9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C42B33C1-F79A-46E0-B038-00EC50CE2C99}" type="slidenum">
              <a:rPr lang="en-US" altLang="zh-CN" sz="1200"/>
              <a:pPr/>
              <a:t>67</a:t>
            </a:fld>
            <a:endParaRPr lang="en-US" altLang="zh-CN" sz="1200"/>
          </a:p>
        </p:txBody>
      </p:sp>
      <p:sp>
        <p:nvSpPr>
          <p:cNvPr id="139267" name="Rectangle 2">
            <a:extLst>
              <a:ext uri="{FF2B5EF4-FFF2-40B4-BE49-F238E27FC236}">
                <a16:creationId xmlns:a16="http://schemas.microsoft.com/office/drawing/2014/main" id="{A2F19D14-2E45-E130-CB56-4381D342B8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39268" name="Rectangle 3">
            <a:extLst>
              <a:ext uri="{FF2B5EF4-FFF2-40B4-BE49-F238E27FC236}">
                <a16:creationId xmlns:a16="http://schemas.microsoft.com/office/drawing/2014/main" id="{D5CD9050-D373-0FDD-89D2-8A52B4708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51F73D1B-EA89-CDDC-18DE-53DDD491F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20C338AB-C226-4003-919D-0A1069E3C79A}" type="slidenum">
              <a:rPr lang="en-US" altLang="zh-CN" sz="1200"/>
              <a:pPr/>
              <a:t>68</a:t>
            </a:fld>
            <a:endParaRPr lang="en-US" altLang="zh-CN" sz="12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3A36B0D4-DCA3-6010-36AC-6B6994684D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212A77FD-98FD-F4F7-8937-39C964231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876E1E18-2A98-74DC-154B-04196AB600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B6230F50-A1C8-477E-B2C0-E526086D7E74}" type="slidenum">
              <a:rPr lang="en-US" altLang="zh-CN" sz="1200"/>
              <a:pPr/>
              <a:t>69</a:t>
            </a:fld>
            <a:endParaRPr lang="en-US" altLang="zh-CN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416F7DCB-24F4-AEB0-0672-7F3E09EF84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E19794E4-00C0-5936-6ACC-3DB4C4A8C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>
            <a:extLst>
              <a:ext uri="{FF2B5EF4-FFF2-40B4-BE49-F238E27FC236}">
                <a16:creationId xmlns:a16="http://schemas.microsoft.com/office/drawing/2014/main" id="{D397AF5C-0F91-84DA-16CD-1D12553C3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7120BB-9CD3-447B-898C-EC8A34982574}" type="slidenum">
              <a:rPr lang="en-US" altLang="zh-CN" sz="1200"/>
              <a:pPr/>
              <a:t>71</a:t>
            </a:fld>
            <a:endParaRPr lang="en-US" altLang="zh-CN" sz="1200"/>
          </a:p>
        </p:txBody>
      </p:sp>
      <p:sp>
        <p:nvSpPr>
          <p:cNvPr id="146435" name="Rectangle 2">
            <a:extLst>
              <a:ext uri="{FF2B5EF4-FFF2-40B4-BE49-F238E27FC236}">
                <a16:creationId xmlns:a16="http://schemas.microsoft.com/office/drawing/2014/main" id="{8A81DCED-1392-AF91-7664-3BEECB916F4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146436" name="Rectangle 3">
            <a:extLst>
              <a:ext uri="{FF2B5EF4-FFF2-40B4-BE49-F238E27FC236}">
                <a16:creationId xmlns:a16="http://schemas.microsoft.com/office/drawing/2014/main" id="{8F16DF7E-F904-F275-F8C8-8BB0E0BC70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D212C6E-678F-36CC-9C15-8F5FC65560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4681FAE5-73C7-437B-92AF-20575C1F391F}" type="slidenum">
              <a:rPr lang="en-US" altLang="zh-CN" sz="1200">
                <a:ea typeface="MS PGothic" panose="020B0600070205080204" pitchFamily="34" charset="-128"/>
              </a:rPr>
              <a:pPr/>
              <a:t>6</a:t>
            </a:fld>
            <a:endParaRPr lang="en-US" altLang="zh-CN" sz="1200">
              <a:ea typeface="MS PGothic" panose="020B0600070205080204" pitchFamily="34" charset="-128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ED4376C-A194-6305-B7AA-12FB2FF8A0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7497FD9E-261C-2569-2D44-FBC38B0A3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37D15354-9F3B-1C75-103C-E556EC176E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EC952A40-105C-4A07-B9EE-4F41AB9D8188}" type="slidenum">
              <a:rPr lang="en-US" altLang="zh-CN" sz="1200"/>
              <a:pPr/>
              <a:t>7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5E00FAAF-C782-DE7F-D7E6-3696639EB88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6AE4E685-1AFC-5345-06F0-87D611526F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1BE8410A-16E0-22E7-46DE-E50088CEC4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95ED2D6F-667E-4919-9847-E1646A7FE409}" type="slidenum">
              <a:rPr lang="en-US" altLang="zh-CN" sz="1200"/>
              <a:pPr/>
              <a:t>8</a:t>
            </a:fld>
            <a:endParaRPr lang="en-US" altLang="zh-CN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829A42CB-5AAB-A729-9A14-5E3C635B1E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C2904265-6F91-F8A3-2749-029768947D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0EFB7EF2-9BD8-D579-7FBE-C181FBCD4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fld id="{05AA02C3-6527-4B5A-99A4-10D99DC3811D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9DDD22DD-A218-20F0-83E3-F9F30A0B8EF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417513" y="703263"/>
            <a:ext cx="6162675" cy="3467100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4E2AC2DA-BFB2-3357-5A31-34D701F6F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Rectangle 6">
            <a:extLst>
              <a:ext uri="{FF2B5EF4-FFF2-40B4-BE49-F238E27FC236}">
                <a16:creationId xmlns:a16="http://schemas.microsoft.com/office/drawing/2014/main" id="{97A9C9BE-13A2-9CA0-6E5D-FF110908DE23}"/>
              </a:ext>
            </a:extLst>
          </p:cNvPr>
          <p:cNvGraphicFramePr>
            <a:graphicFrameLocks/>
          </p:cNvGraphicFramePr>
          <p:nvPr/>
        </p:nvGraphicFramePr>
        <p:xfrm>
          <a:off x="2032000" y="1397000"/>
          <a:ext cx="8128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2050" name="Rectangle 6">
                        <a:extLst>
                          <a:ext uri="{FF2B5EF4-FFF2-40B4-BE49-F238E27FC236}">
                            <a16:creationId xmlns:a16="http://schemas.microsoft.com/office/drawing/2014/main" id="{AA8DD60F-E3E1-5CB9-5329-C9E6CF22B08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1397000"/>
                        <a:ext cx="8128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7">
            <a:extLst>
              <a:ext uri="{FF2B5EF4-FFF2-40B4-BE49-F238E27FC236}">
                <a16:creationId xmlns:a16="http://schemas.microsoft.com/office/drawing/2014/main" id="{3924226A-D158-693B-85BE-715FC2B4E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5726113"/>
            <a:ext cx="3717925" cy="8001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  <a:ea typeface="宋体" charset="-122"/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  <a:ea typeface="宋体" charset="-122"/>
              </a:rPr>
              <a:t>th</a:t>
            </a:r>
            <a:r>
              <a:rPr lang="en-US" altLang="zh-CN" b="1">
                <a:solidFill>
                  <a:srgbClr val="CC3300"/>
                </a:solidFill>
                <a:ea typeface="宋体" charset="-122"/>
              </a:rPr>
              <a:t> Ed</a:t>
            </a:r>
            <a:r>
              <a:rPr lang="en-US" altLang="zh-CN">
                <a:solidFill>
                  <a:srgbClr val="CC3300"/>
                </a:solidFill>
                <a:ea typeface="宋体" charset="-122"/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  <a:ea typeface="宋体" charset="-122"/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  <a:ea typeface="宋体" charset="-122"/>
              </a:rPr>
            </a:br>
            <a:r>
              <a:rPr lang="en-US" altLang="zh-CN" sz="1200" b="1">
                <a:solidFill>
                  <a:srgbClr val="CC3300"/>
                </a:solidFill>
                <a:ea typeface="宋体" charset="-122"/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ea typeface="宋体" charset="-122"/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  <a:ea typeface="宋体" charset="-122"/>
              </a:rPr>
              <a:t> for conditions on re-use </a:t>
            </a:r>
          </a:p>
        </p:txBody>
      </p:sp>
      <p:pic>
        <p:nvPicPr>
          <p:cNvPr id="4" name="Picture 8" descr="Cover-6Ed">
            <a:extLst>
              <a:ext uri="{FF2B5EF4-FFF2-40B4-BE49-F238E27FC236}">
                <a16:creationId xmlns:a16="http://schemas.microsoft.com/office/drawing/2014/main" id="{2F03EEEA-2D8D-9ABE-2FE3-36943E516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55788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3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0D8AF4-F8AF-0A4C-78F1-7AA309DCDD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816350" y="5780088"/>
            <a:ext cx="45974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  <a:ea typeface="宋体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9E5AF9-82C6-D9DF-034C-241A0E85E8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0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4132FE14-7085-4E35-B8E3-19D3FC28B4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88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3D0222-FAE9-C556-182A-1564A6607F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44039C-6750-4E94-9FF3-4475A337EA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407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09105-A6B8-8725-B4FD-10E0AA9D538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4C1F4D6-72E1-4F86-B386-BC5E16A3CB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695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14D871-8C9B-F582-1D82-CFE99A2611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C4CD6D-D977-4E16-B681-B9668B100A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918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257F6E-46BE-D04C-881B-F7276EAAF9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115F9FD-6532-4CBB-82CC-872CE19B5A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72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51EC239-05EF-1E2C-FF3E-3387CB1302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8CE15A3-02F4-4B84-BE00-C7FAB8D5E1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1628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5BD9C0C-5274-47FE-75BD-C366DF40A7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7202C6-210A-444B-A253-99ED33C286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642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4C91017-1A33-F44A-DC4B-955DABE174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9D03A8-44B6-42B9-8B2F-7E494571B1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569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2F87C05-9737-0182-C95E-0759DA1A3C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21D2EB0-0C70-4BB9-BB5C-FDA899839A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38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4371D67-8147-BD18-A972-9DA2CCF741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B17B40-FBB0-4A4B-9C6E-16905F2A75E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545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5194CA-595B-4F70-8AB1-46BB470B054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78E4B2-1792-4E46-B9E8-7B0C9614FB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541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99080CD-AFC1-3ED8-0898-D9D4D2B20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0" y="1093788"/>
            <a:ext cx="1021556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43" name="Rectangle 3">
            <a:extLst>
              <a:ext uri="{FF2B5EF4-FFF2-40B4-BE49-F238E27FC236}">
                <a16:creationId xmlns:a16="http://schemas.microsoft.com/office/drawing/2014/main" id="{67126C2B-F3F9-639E-228C-EB894B93C0E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fld id="{B2E8B69C-D195-4D6F-93B5-5CA4C63E3BB7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1616B217-0C91-B66F-4041-00A8BA9E7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763" y="6613525"/>
            <a:ext cx="24034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©Silberschatz, Korth and Sudarshan</a:t>
            </a:r>
          </a:p>
        </p:txBody>
      </p:sp>
      <p:sp>
        <p:nvSpPr>
          <p:cNvPr id="522245" name="Text Box 5">
            <a:extLst>
              <a:ext uri="{FF2B5EF4-FFF2-40B4-BE49-F238E27FC236}">
                <a16:creationId xmlns:a16="http://schemas.microsoft.com/office/drawing/2014/main" id="{7B27B06F-2287-EAFB-7993-6995C3E4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6613525"/>
            <a:ext cx="4476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000" b="1">
                <a:solidFill>
                  <a:schemeClr val="tx2"/>
                </a:solidFill>
                <a:ea typeface="宋体" panose="02010600030101010101" pitchFamily="2" charset="-122"/>
              </a:rPr>
              <a:t>3.</a:t>
            </a:r>
            <a:fld id="{DF29F5B2-083F-4E26-8534-DE619BF5F927}" type="slidenum">
              <a:rPr lang="en-US" altLang="zh-CN" sz="1000" b="1">
                <a:solidFill>
                  <a:schemeClr val="tx2"/>
                </a:solidFill>
                <a:ea typeface="宋体" panose="02010600030101010101" pitchFamily="2" charset="-122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zh-CN" sz="1000" b="1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22246" name="Rectangle 6">
            <a:extLst>
              <a:ext uri="{FF2B5EF4-FFF2-40B4-BE49-F238E27FC236}">
                <a16:creationId xmlns:a16="http://schemas.microsoft.com/office/drawing/2014/main" id="{73BA59B7-FFF9-5053-B668-7A06FA1B4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3938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716A80FC-A902-A998-6DD7-FC966F311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95563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itchFamily="34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itchFamily="34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Database System Concepts - 6</a:t>
            </a:r>
            <a:r>
              <a:rPr lang="en-US" altLang="zh-CN" sz="1000" b="1" baseline="30000">
                <a:solidFill>
                  <a:schemeClr val="tx2"/>
                </a:solidFill>
                <a:ea typeface="宋体" charset="-122"/>
              </a:rPr>
              <a:t>th</a:t>
            </a:r>
            <a:r>
              <a:rPr lang="en-US" altLang="zh-CN" sz="1000" b="1">
                <a:solidFill>
                  <a:schemeClr val="tx2"/>
                </a:solidFill>
                <a:ea typeface="宋体" charset="-122"/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A6E59EE-DB83-F17E-ABEC-9FF23B6B04C7}"/>
              </a:ext>
            </a:extLst>
          </p:cNvPr>
          <p:cNvSpPr>
            <a:spLocks/>
          </p:cNvSpPr>
          <p:nvPr/>
        </p:nvSpPr>
        <p:spPr bwMode="auto">
          <a:xfrm>
            <a:off x="11888788" y="5445125"/>
            <a:ext cx="3032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9" descr="Cover-6Ed">
            <a:extLst>
              <a:ext uri="{FF2B5EF4-FFF2-40B4-BE49-F238E27FC236}">
                <a16:creationId xmlns:a16="http://schemas.microsoft.com/office/drawing/2014/main" id="{87F9B4E2-FA44-B80F-7F0C-3C18B8F02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0"/>
            <a:ext cx="892176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>
            <a:extLst>
              <a:ext uri="{FF2B5EF4-FFF2-40B4-BE49-F238E27FC236}">
                <a16:creationId xmlns:a16="http://schemas.microsoft.com/office/drawing/2014/main" id="{6C1F625D-1E4F-DEA6-9BCE-1AFD5528249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>
            <a:extLst>
              <a:ext uri="{FF2B5EF4-FFF2-40B4-BE49-F238E27FC236}">
                <a16:creationId xmlns:a16="http://schemas.microsoft.com/office/drawing/2014/main" id="{4974CDD3-9F15-6134-17E5-FD54A8B92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 more still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512DA3F-3BDD-C2FA-2FAD-D60B22B313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96963"/>
            <a:ext cx="8850312" cy="3379787"/>
          </a:xfrm>
        </p:spPr>
        <p:txBody>
          <a:bodyPr/>
          <a:lstStyle/>
          <a:p>
            <a:r>
              <a:rPr lang="en-US" altLang="zh-CN" sz="2000" b="1">
                <a:ea typeface="宋体" panose="02010600030101010101" pitchFamily="2" charset="-122"/>
              </a:rPr>
              <a:t>create table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course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ea typeface="宋体" panose="02010600030101010101" pitchFamily="2" charset="-122"/>
              </a:rPr>
              <a:t>course_id</a:t>
            </a:r>
            <a:r>
              <a:rPr lang="en-US" altLang="zh-CN" sz="2000">
                <a:ea typeface="宋体" panose="02010600030101010101" pitchFamily="2" charset="-122"/>
              </a:rPr>
              <a:t>        </a:t>
            </a:r>
            <a:r>
              <a:rPr lang="en-US" altLang="zh-CN" sz="2000" b="1">
                <a:ea typeface="宋体" panose="02010600030101010101" pitchFamily="2" charset="-122"/>
              </a:rPr>
              <a:t>varchar</a:t>
            </a:r>
            <a:r>
              <a:rPr lang="en-US" altLang="zh-CN" sz="2000">
                <a:ea typeface="宋体" panose="02010600030101010101" pitchFamily="2" charset="-122"/>
              </a:rPr>
              <a:t>(8)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primary key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ea typeface="宋体" panose="02010600030101010101" pitchFamily="2" charset="-122"/>
              </a:rPr>
              <a:t>title</a:t>
            </a:r>
            <a:r>
              <a:rPr lang="en-US" altLang="zh-CN" sz="2000">
                <a:ea typeface="宋体" panose="02010600030101010101" pitchFamily="2" charset="-122"/>
              </a:rPr>
              <a:t>                  </a:t>
            </a:r>
            <a:r>
              <a:rPr lang="en-US" altLang="zh-CN" sz="2000" b="1">
                <a:ea typeface="宋体" panose="02010600030101010101" pitchFamily="2" charset="-122"/>
              </a:rPr>
              <a:t>varchar(</a:t>
            </a:r>
            <a:r>
              <a:rPr lang="en-US" altLang="zh-CN" sz="2000">
                <a:ea typeface="宋体" panose="02010600030101010101" pitchFamily="2" charset="-122"/>
              </a:rPr>
              <a:t>50),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      </a:t>
            </a:r>
            <a:r>
              <a:rPr lang="en-US" altLang="zh-CN" sz="2000" b="1">
                <a:ea typeface="宋体" panose="02010600030101010101" pitchFamily="2" charset="-122"/>
              </a:rPr>
              <a:t>varchar</a:t>
            </a:r>
            <a:r>
              <a:rPr lang="en-US" altLang="zh-CN" sz="2000">
                <a:ea typeface="宋体" panose="02010600030101010101" pitchFamily="2" charset="-122"/>
              </a:rPr>
              <a:t>(20),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</a:t>
            </a:r>
            <a:r>
              <a:rPr lang="en-US" altLang="zh-CN" sz="2000" i="1">
                <a:ea typeface="宋体" panose="02010600030101010101" pitchFamily="2" charset="-122"/>
              </a:rPr>
              <a:t>credits</a:t>
            </a:r>
            <a:r>
              <a:rPr lang="en-US" altLang="zh-CN" sz="2000">
                <a:ea typeface="宋体" panose="02010600030101010101" pitchFamily="2" charset="-122"/>
              </a:rPr>
              <a:t>             </a:t>
            </a:r>
            <a:r>
              <a:rPr lang="en-US" altLang="zh-CN" sz="2000" b="1">
                <a:ea typeface="宋体" panose="02010600030101010101" pitchFamily="2" charset="-122"/>
              </a:rPr>
              <a:t>numeric</a:t>
            </a:r>
            <a:r>
              <a:rPr lang="en-US" altLang="zh-CN" sz="2000">
                <a:ea typeface="宋体" panose="02010600030101010101" pitchFamily="2" charset="-122"/>
              </a:rPr>
              <a:t>(2,0),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</a:t>
            </a:r>
            <a:r>
              <a:rPr lang="en-US" altLang="zh-CN" sz="2000" b="1">
                <a:ea typeface="宋体" panose="02010600030101010101" pitchFamily="2" charset="-122"/>
              </a:rPr>
              <a:t>foreign key </a:t>
            </a:r>
            <a:r>
              <a:rPr lang="en-US" altLang="zh-CN" sz="2000" i="1">
                <a:ea typeface="宋体" panose="02010600030101010101" pitchFamily="2" charset="-122"/>
              </a:rPr>
              <a:t>(dept_name</a:t>
            </a:r>
            <a:r>
              <a:rPr lang="en-US" altLang="zh-CN" sz="2000">
                <a:ea typeface="宋体" panose="02010600030101010101" pitchFamily="2" charset="-122"/>
              </a:rPr>
              <a:t>) </a:t>
            </a:r>
            <a:r>
              <a:rPr lang="en-US" altLang="zh-CN" sz="2000" b="1">
                <a:ea typeface="宋体" panose="02010600030101010101" pitchFamily="2" charset="-122"/>
              </a:rPr>
              <a:t>references </a:t>
            </a:r>
            <a:r>
              <a:rPr lang="en-US" altLang="zh-CN" sz="2000" i="1">
                <a:ea typeface="宋体" panose="02010600030101010101" pitchFamily="2" charset="-122"/>
              </a:rPr>
              <a:t>department</a:t>
            </a:r>
            <a:r>
              <a:rPr kumimoji="0" lang="en-US" altLang="zh-CN" sz="2000" i="1">
                <a:ea typeface="宋体" panose="02010600030101010101" pitchFamily="2" charset="-122"/>
              </a:rPr>
              <a:t> </a:t>
            </a:r>
            <a:r>
              <a:rPr kumimoji="0"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(dept_name)</a:t>
            </a:r>
            <a:r>
              <a:rPr lang="en-US" altLang="zh-CN" sz="2000">
                <a:ea typeface="宋体" panose="02010600030101010101" pitchFamily="2" charset="-122"/>
              </a:rPr>
              <a:t>);</a:t>
            </a:r>
          </a:p>
          <a:p>
            <a:r>
              <a:rPr lang="en-US" altLang="zh-CN" sz="2000" b="1">
                <a:ea typeface="宋体" panose="02010600030101010101" pitchFamily="2" charset="-122"/>
              </a:rPr>
              <a:t>foreign key </a:t>
            </a:r>
            <a:r>
              <a:rPr lang="en-US" altLang="zh-CN" sz="2000" i="1">
                <a:ea typeface="宋体" panose="02010600030101010101" pitchFamily="2" charset="-122"/>
              </a:rPr>
              <a:t>(dept_name</a:t>
            </a:r>
            <a:r>
              <a:rPr lang="en-US" altLang="zh-CN" sz="2000">
                <a:ea typeface="宋体" panose="02010600030101010101" pitchFamily="2" charset="-122"/>
              </a:rPr>
              <a:t>) </a:t>
            </a:r>
            <a:r>
              <a:rPr lang="en-US" altLang="zh-CN" sz="2000" b="1">
                <a:ea typeface="宋体" panose="02010600030101010101" pitchFamily="2" charset="-122"/>
              </a:rPr>
              <a:t>references </a:t>
            </a:r>
            <a:r>
              <a:rPr lang="en-US" altLang="zh-CN" sz="2000" i="1">
                <a:ea typeface="宋体" panose="02010600030101010101" pitchFamily="2" charset="-122"/>
              </a:rPr>
              <a:t>department</a:t>
            </a:r>
            <a:r>
              <a:rPr kumimoji="0" lang="en-US" altLang="zh-CN" sz="2000" i="1">
                <a:ea typeface="宋体" panose="02010600030101010101" pitchFamily="2" charset="-122"/>
              </a:rPr>
              <a:t>) </a:t>
            </a:r>
            <a:endParaRPr lang="en-US" altLang="zh-CN" sz="2000">
              <a:ea typeface="宋体" panose="02010600030101010101" pitchFamily="2" charset="-122"/>
            </a:endParaRPr>
          </a:p>
          <a:p>
            <a:pPr marL="457200" lvl="1" indent="0"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                   on delete cascade 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|set null |restrict |set default</a:t>
            </a:r>
          </a:p>
          <a:p>
            <a:pPr>
              <a:buFont typeface="Monotype Sorts" pitchFamily="2" charset="2"/>
              <a:buNone/>
            </a:pPr>
            <a:r>
              <a:rPr lang="en-US" altLang="zh-CN" sz="2000" i="1">
                <a:ea typeface="宋体" panose="02010600030101010101" pitchFamily="2" charset="-122"/>
              </a:rPr>
              <a:t>                          on update cascade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|set null |restrict |set default</a:t>
            </a:r>
            <a:r>
              <a:rPr lang="en-US" altLang="zh-CN" sz="2000" i="1">
                <a:ea typeface="宋体" panose="02010600030101010101" pitchFamily="2" charset="-122"/>
              </a:rPr>
              <a:t>,</a:t>
            </a:r>
            <a:br>
              <a:rPr lang="en-US" altLang="zh-CN" sz="2000" i="1">
                <a:ea typeface="宋体" panose="02010600030101010101" pitchFamily="2" charset="-122"/>
              </a:rPr>
            </a:br>
            <a:endParaRPr lang="en-US" altLang="zh-CN" sz="2000">
              <a:ea typeface="宋体" panose="02010600030101010101" pitchFamily="2" charset="-122"/>
            </a:endParaRPr>
          </a:p>
        </p:txBody>
      </p:sp>
      <p:grpSp>
        <p:nvGrpSpPr>
          <p:cNvPr id="36868" name="Group 10">
            <a:extLst>
              <a:ext uri="{FF2B5EF4-FFF2-40B4-BE49-F238E27FC236}">
                <a16:creationId xmlns:a16="http://schemas.microsoft.com/office/drawing/2014/main" id="{180176B9-92D3-2474-75A3-1DC80CB341A4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4873625"/>
            <a:ext cx="4292600" cy="1223963"/>
            <a:chOff x="1288" y="1229"/>
            <a:chExt cx="2704" cy="771"/>
          </a:xfrm>
        </p:grpSpPr>
        <p:sp>
          <p:nvSpPr>
            <p:cNvPr id="32783" name="Rectangle 11">
              <a:extLst>
                <a:ext uri="{FF2B5EF4-FFF2-40B4-BE49-F238E27FC236}">
                  <a16:creationId xmlns:a16="http://schemas.microsoft.com/office/drawing/2014/main" id="{1D6D02E8-CA6E-237C-6AFB-C7455950F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Comp. Sci.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Finance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Music</a:t>
              </a:r>
            </a:p>
          </p:txBody>
        </p:sp>
        <p:sp>
          <p:nvSpPr>
            <p:cNvPr id="32784" name="Rectangle 12">
              <a:extLst>
                <a:ext uri="{FF2B5EF4-FFF2-40B4-BE49-F238E27FC236}">
                  <a16:creationId xmlns:a16="http://schemas.microsoft.com/office/drawing/2014/main" id="{6C51A9C1-B407-1378-CD45-5C1A8DCB3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2785" name="Rectangle 13">
              <a:extLst>
                <a:ext uri="{FF2B5EF4-FFF2-40B4-BE49-F238E27FC236}">
                  <a16:creationId xmlns:a16="http://schemas.microsoft.com/office/drawing/2014/main" id="{665AE913-8C7B-9A9D-8F18-66F17AFA1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dept_name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2786" name="Rectangle 14">
              <a:extLst>
                <a:ext uri="{FF2B5EF4-FFF2-40B4-BE49-F238E27FC236}">
                  <a16:creationId xmlns:a16="http://schemas.microsoft.com/office/drawing/2014/main" id="{01E6134A-8E95-B9A6-3ADE-44F79CE90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76766</a:t>
              </a:r>
            </a:p>
          </p:txBody>
        </p:sp>
        <p:sp>
          <p:nvSpPr>
            <p:cNvPr id="32787" name="Rectangle 15">
              <a:extLst>
                <a:ext uri="{FF2B5EF4-FFF2-40B4-BE49-F238E27FC236}">
                  <a16:creationId xmlns:a16="http://schemas.microsoft.com/office/drawing/2014/main" id="{9C2F1E7B-9BFA-05CE-2743-0E38FF1F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name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2788" name="Rectangle 16">
              <a:extLst>
                <a:ext uri="{FF2B5EF4-FFF2-40B4-BE49-F238E27FC236}">
                  <a16:creationId xmlns:a16="http://schemas.microsoft.com/office/drawing/2014/main" id="{3944DD03-0B4C-FED6-16CD-D6C6E918F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Srinivasan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Wu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Mozart</a:t>
              </a:r>
            </a:p>
          </p:txBody>
        </p:sp>
      </p:grpSp>
      <p:grpSp>
        <p:nvGrpSpPr>
          <p:cNvPr id="36869" name="Group 5">
            <a:extLst>
              <a:ext uri="{FF2B5EF4-FFF2-40B4-BE49-F238E27FC236}">
                <a16:creationId xmlns:a16="http://schemas.microsoft.com/office/drawing/2014/main" id="{12076974-ED52-780E-2955-78EC8A691C61}"/>
              </a:ext>
            </a:extLst>
          </p:cNvPr>
          <p:cNvGrpSpPr>
            <a:grpSpLocks/>
          </p:cNvGrpSpPr>
          <p:nvPr/>
        </p:nvGrpSpPr>
        <p:grpSpPr bwMode="auto">
          <a:xfrm>
            <a:off x="1146175" y="4568825"/>
            <a:ext cx="3276600" cy="1219200"/>
            <a:chOff x="1536" y="2576"/>
            <a:chExt cx="2064" cy="768"/>
          </a:xfrm>
        </p:grpSpPr>
        <p:sp>
          <p:nvSpPr>
            <p:cNvPr id="32779" name="Rectangle 6">
              <a:extLst>
                <a:ext uri="{FF2B5EF4-FFF2-40B4-BE49-F238E27FC236}">
                  <a16:creationId xmlns:a16="http://schemas.microsoft.com/office/drawing/2014/main" id="{A985A2B6-2D86-6948-1254-292CCE6B7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2780" name="Rectangle 7">
              <a:extLst>
                <a:ext uri="{FF2B5EF4-FFF2-40B4-BE49-F238E27FC236}">
                  <a16:creationId xmlns:a16="http://schemas.microsoft.com/office/drawing/2014/main" id="{36F6C5C3-C71D-E528-5355-093D077A9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i="1">
                  <a:ea typeface="宋体" panose="02010600030101010101" pitchFamily="2" charset="-122"/>
                </a:rPr>
                <a:t>course_id</a:t>
              </a:r>
              <a:endParaRPr kumimoji="0"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32781" name="Rectangle 8">
              <a:extLst>
                <a:ext uri="{FF2B5EF4-FFF2-40B4-BE49-F238E27FC236}">
                  <a16:creationId xmlns:a16="http://schemas.microsoft.com/office/drawing/2014/main" id="{795E9949-BF16-68E7-3BC1-5B9D3CE4B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10101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12121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76766</a:t>
              </a:r>
            </a:p>
          </p:txBody>
        </p:sp>
        <p:sp>
          <p:nvSpPr>
            <p:cNvPr id="32782" name="Rectangle 9">
              <a:extLst>
                <a:ext uri="{FF2B5EF4-FFF2-40B4-BE49-F238E27FC236}">
                  <a16:creationId xmlns:a16="http://schemas.microsoft.com/office/drawing/2014/main" id="{68C3F0AA-7E12-2805-E701-43FCA6437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CS-101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FIN-201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>
                  <a:ea typeface="宋体" panose="02010600030101010101" pitchFamily="2" charset="-122"/>
                </a:rPr>
                <a:t>BIO-101</a:t>
              </a:r>
            </a:p>
          </p:txBody>
        </p:sp>
      </p:grpSp>
      <p:cxnSp>
        <p:nvCxnSpPr>
          <p:cNvPr id="36870" name="直接箭头连接符 23">
            <a:extLst>
              <a:ext uri="{FF2B5EF4-FFF2-40B4-BE49-F238E27FC236}">
                <a16:creationId xmlns:a16="http://schemas.microsoft.com/office/drawing/2014/main" id="{11FEC73A-A41B-1620-C16E-811715270B4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884363" y="5108575"/>
            <a:ext cx="3211512" cy="3222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直接箭头连接符 25">
            <a:extLst>
              <a:ext uri="{FF2B5EF4-FFF2-40B4-BE49-F238E27FC236}">
                <a16:creationId xmlns:a16="http://schemas.microsoft.com/office/drawing/2014/main" id="{EF4ABDFE-D5A6-7B8B-E3D8-CE4E4FA1BD23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919288" y="5368925"/>
            <a:ext cx="3168650" cy="30956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2" name="直接箭头连接符 25">
            <a:extLst>
              <a:ext uri="{FF2B5EF4-FFF2-40B4-BE49-F238E27FC236}">
                <a16:creationId xmlns:a16="http://schemas.microsoft.com/office/drawing/2014/main" id="{046E7985-ADFD-9F1D-0AC6-810FAD4075E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884363" y="5640388"/>
            <a:ext cx="3168650" cy="3095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文本框 1">
            <a:extLst>
              <a:ext uri="{FF2B5EF4-FFF2-40B4-BE49-F238E27FC236}">
                <a16:creationId xmlns:a16="http://schemas.microsoft.com/office/drawing/2014/main" id="{72AB3B13-81DD-61C1-142B-C3533C4BE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4454525"/>
            <a:ext cx="1430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i="1">
                <a:ea typeface="宋体" panose="02010600030101010101" pitchFamily="2" charset="-122"/>
              </a:rPr>
              <a:t>instructor</a:t>
            </a:r>
            <a:endParaRPr kumimoji="0" lang="zh-CN" altLang="en-US" b="1" i="1">
              <a:ea typeface="宋体" panose="02010600030101010101" pitchFamily="2" charset="-122"/>
            </a:endParaRPr>
          </a:p>
        </p:txBody>
      </p:sp>
      <p:sp>
        <p:nvSpPr>
          <p:cNvPr id="36874" name="文本框 19">
            <a:extLst>
              <a:ext uri="{FF2B5EF4-FFF2-40B4-BE49-F238E27FC236}">
                <a16:creationId xmlns:a16="http://schemas.microsoft.com/office/drawing/2014/main" id="{53D1268F-5373-C004-B2CE-ECEA980DC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175" y="4116388"/>
            <a:ext cx="14303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 i="1">
                <a:ea typeface="宋体" panose="02010600030101010101" pitchFamily="2" charset="-122"/>
              </a:rPr>
              <a:t>teaches</a:t>
            </a:r>
            <a:endParaRPr kumimoji="0" lang="zh-CN" altLang="en-US" b="1" i="1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/>
      <p:bldP spid="3687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>
            <a:extLst>
              <a:ext uri="{FF2B5EF4-FFF2-40B4-BE49-F238E27FC236}">
                <a16:creationId xmlns:a16="http://schemas.microsoft.com/office/drawing/2014/main" id="{71D8E095-30E6-F9AB-8686-EF669D14A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Drop and Alter Table Constructs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3BCDFF-ABD1-AB65-D5B3-77EDDF0DC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8835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drop table </a:t>
            </a:r>
            <a:r>
              <a:rPr lang="en-US" altLang="zh-CN" sz="2000" i="1">
                <a:ea typeface="宋体" panose="02010600030101010101" pitchFamily="2" charset="-122"/>
              </a:rPr>
              <a:t>student</a:t>
            </a:r>
            <a:endParaRPr lang="en-US" altLang="zh-CN" sz="2000" b="1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Deletes the table and its contents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delete from </a:t>
            </a:r>
            <a:r>
              <a:rPr lang="en-US" altLang="zh-CN" sz="2000" i="1">
                <a:ea typeface="宋体" panose="02010600030101010101" pitchFamily="2" charset="-122"/>
              </a:rPr>
              <a:t>student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Deletes all contents of table, but retains table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alter table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alter table </a:t>
            </a:r>
            <a:r>
              <a:rPr lang="en-US" altLang="zh-CN" sz="2000" i="1">
                <a:ea typeface="宋体" panose="02010600030101010101" pitchFamily="2" charset="-122"/>
              </a:rPr>
              <a:t>r </a:t>
            </a:r>
            <a:r>
              <a:rPr lang="en-US" altLang="zh-CN" sz="2000" b="1">
                <a:ea typeface="宋体" panose="02010600030101010101" pitchFamily="2" charset="-122"/>
              </a:rPr>
              <a:t>add </a:t>
            </a:r>
            <a:r>
              <a:rPr lang="en-US" altLang="zh-CN" sz="2000" i="1">
                <a:ea typeface="宋体" panose="02010600030101010101" pitchFamily="2" charset="-122"/>
              </a:rPr>
              <a:t>A D</a:t>
            </a:r>
            <a:endParaRPr lang="en-US" altLang="zh-CN" i="1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 is the name of the attribute to be added to relation </a:t>
            </a:r>
            <a:r>
              <a:rPr lang="en-US" altLang="zh-CN" sz="2000" i="1">
                <a:ea typeface="宋体" panose="02010600030101010101" pitchFamily="2" charset="-122"/>
              </a:rPr>
              <a:t>r </a:t>
            </a:r>
            <a:r>
              <a:rPr lang="en-US" altLang="zh-CN" sz="2000">
                <a:ea typeface="宋体" panose="02010600030101010101" pitchFamily="2" charset="-122"/>
              </a:rPr>
              <a:t> and </a:t>
            </a:r>
            <a:r>
              <a:rPr lang="en-US" altLang="zh-CN" sz="2000" i="1">
                <a:ea typeface="宋体" panose="02010600030101010101" pitchFamily="2" charset="-122"/>
              </a:rPr>
              <a:t>D</a:t>
            </a:r>
            <a:r>
              <a:rPr lang="en-US" altLang="zh-CN" sz="2000">
                <a:ea typeface="宋体" panose="02010600030101010101" pitchFamily="2" charset="-122"/>
              </a:rPr>
              <a:t> is the domain of </a:t>
            </a:r>
            <a:r>
              <a:rPr lang="en-US" altLang="zh-CN" sz="2000" i="1">
                <a:ea typeface="宋体" panose="02010600030101010101" pitchFamily="2" charset="-122"/>
              </a:rPr>
              <a:t>A.</a:t>
            </a:r>
            <a:endParaRPr lang="en-US" altLang="zh-CN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All tuples in the relation are assigned </a:t>
            </a:r>
            <a:r>
              <a:rPr lang="en-US" altLang="zh-CN" sz="2000" i="1">
                <a:ea typeface="宋体" panose="02010600030101010101" pitchFamily="2" charset="-122"/>
              </a:rPr>
              <a:t>null</a:t>
            </a:r>
            <a:r>
              <a:rPr lang="en-US" altLang="zh-CN" sz="2000">
                <a:ea typeface="宋体" panose="02010600030101010101" pitchFamily="2" charset="-122"/>
              </a:rPr>
              <a:t> as the value for the new attribute.</a:t>
            </a:r>
            <a:r>
              <a:rPr lang="en-US" altLang="zh-CN">
                <a:ea typeface="宋体" panose="02010600030101010101" pitchFamily="2" charset="-122"/>
              </a:rPr>
              <a:t>  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alter table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student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add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resume </a:t>
            </a:r>
            <a:r>
              <a:rPr lang="en-US" altLang="zh-CN" b="1" i="1">
                <a:solidFill>
                  <a:srgbClr val="FF0000"/>
                </a:solidFill>
                <a:ea typeface="宋体" panose="02010600030101010101" pitchFamily="2" charset="-122"/>
              </a:rPr>
              <a:t>varchar(256)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; 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alter table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="1">
                <a:ea typeface="宋体" panose="02010600030101010101" pitchFamily="2" charset="-122"/>
              </a:rPr>
              <a:t> drop</a:t>
            </a:r>
            <a:r>
              <a:rPr lang="en-US" altLang="zh-CN" sz="2000" i="1">
                <a:ea typeface="宋体" panose="02010600030101010101" pitchFamily="2" charset="-122"/>
              </a:rPr>
              <a:t> A</a:t>
            </a:r>
            <a:r>
              <a:rPr lang="en-US" altLang="zh-CN" i="1">
                <a:ea typeface="宋体" panose="02010600030101010101" pitchFamily="2" charset="-122"/>
              </a:rPr>
              <a:t>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 is the name of an attribute of relation</a:t>
            </a:r>
            <a:r>
              <a:rPr lang="en-US" altLang="zh-CN" sz="2000" i="1">
                <a:ea typeface="宋体" panose="02010600030101010101" pitchFamily="2" charset="-122"/>
              </a:rPr>
              <a:t> r</a:t>
            </a:r>
            <a:endParaRPr lang="en-US" altLang="zh-CN" i="1">
              <a:ea typeface="宋体" panose="02010600030101010101" pitchFamily="2" charset="-122"/>
            </a:endParaRP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Dropping of attributes not supported by many databases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>
            <a:extLst>
              <a:ext uri="{FF2B5EF4-FFF2-40B4-BE49-F238E27FC236}">
                <a16:creationId xmlns:a16="http://schemas.microsoft.com/office/drawing/2014/main" id="{FB54C514-BBA6-0259-D8D2-FC75B0DB0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>
                <a:ea typeface="宋体" charset="-122"/>
              </a:rPr>
              <a:t>*</a:t>
            </a:r>
            <a:r>
              <a:rPr lang="en-US" altLang="zh-CN" dirty="0">
                <a:ea typeface="宋体" charset="-122"/>
              </a:rPr>
              <a:t>SQL and Relational Algebra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71925AE9-498F-2B33-5984-75290A567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A1, A2, .. An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  </a:t>
            </a:r>
            <a:r>
              <a:rPr lang="en-US" altLang="zh-CN" i="1">
                <a:ea typeface="宋体" panose="02010600030101010101" pitchFamily="2" charset="-122"/>
              </a:rPr>
              <a:t>r1, r2, …, rm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P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       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>
                <a:ea typeface="宋体" panose="02010600030101010101" pitchFamily="2" charset="-122"/>
              </a:rPr>
              <a:t>A1, .., An</a:t>
            </a:r>
            <a:r>
              <a:rPr lang="en-US" altLang="zh-CN" b="1">
                <a:ea typeface="宋体" panose="02010600030101010101" pitchFamily="2" charset="-122"/>
              </a:rPr>
              <a:t> (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 (</a:t>
            </a:r>
            <a:r>
              <a:rPr lang="en-US" altLang="zh-CN" b="1" i="1">
                <a:ea typeface="宋体" panose="02010600030101010101" pitchFamily="2" charset="-122"/>
              </a:rPr>
              <a:t>r1 </a:t>
            </a:r>
            <a:r>
              <a:rPr lang="en-US" altLang="zh-CN" b="1">
                <a:ea typeface="宋体" panose="02010600030101010101" pitchFamily="2" charset="-122"/>
              </a:rPr>
              <a:t>x </a:t>
            </a:r>
            <a:r>
              <a:rPr lang="en-US" altLang="zh-CN" b="1" i="1">
                <a:ea typeface="宋体" panose="02010600030101010101" pitchFamily="2" charset="-122"/>
              </a:rPr>
              <a:t> r2  </a:t>
            </a:r>
            <a:r>
              <a:rPr lang="en-US" altLang="zh-CN" b="1">
                <a:ea typeface="宋体" panose="02010600030101010101" pitchFamily="2" charset="-122"/>
              </a:rPr>
              <a:t>x .. x</a:t>
            </a:r>
            <a:r>
              <a:rPr lang="en-US" altLang="zh-CN" b="1" i="1">
                <a:ea typeface="宋体" panose="02010600030101010101" pitchFamily="2" charset="-122"/>
              </a:rPr>
              <a:t>  rm</a:t>
            </a:r>
            <a:r>
              <a:rPr lang="en-US" altLang="zh-CN" b="1">
                <a:ea typeface="宋体" panose="02010600030101010101" pitchFamily="2" charset="-122"/>
              </a:rPr>
              <a:t>) )</a:t>
            </a:r>
          </a:p>
          <a:p>
            <a:pPr>
              <a:buFont typeface="Monotype Sorts" pitchFamily="2" charset="2"/>
              <a:buNone/>
            </a:pP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>
            <a:extLst>
              <a:ext uri="{FF2B5EF4-FFF2-40B4-BE49-F238E27FC236}">
                <a16:creationId xmlns:a16="http://schemas.microsoft.com/office/drawing/2014/main" id="{8E1B5E84-8D69-9BAC-69F4-84BE859549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>
                <a:ea typeface="宋体" charset="-122"/>
              </a:rPr>
              <a:t>*</a:t>
            </a:r>
            <a:r>
              <a:rPr lang="en-US" altLang="zh-CN" dirty="0">
                <a:ea typeface="宋体" charset="-122"/>
              </a:rPr>
              <a:t>SQL and Relational Algebra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4FF7EC5D-D70F-B69C-DD22-AC588C9AB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A1, A2, </a:t>
            </a:r>
            <a:r>
              <a:rPr lang="en-US" altLang="zh-CN" b="1">
                <a:ea typeface="宋体" panose="02010600030101010101" pitchFamily="2" charset="-122"/>
              </a:rPr>
              <a:t>sum</a:t>
            </a:r>
            <a:r>
              <a:rPr lang="en-US" altLang="zh-CN" i="1">
                <a:ea typeface="宋体" panose="02010600030101010101" pitchFamily="2" charset="-122"/>
              </a:rPr>
              <a:t>(A3)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  </a:t>
            </a:r>
            <a:r>
              <a:rPr lang="en-US" altLang="zh-CN" i="1">
                <a:ea typeface="宋体" panose="02010600030101010101" pitchFamily="2" charset="-122"/>
              </a:rPr>
              <a:t>r1, r2, …, rm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P</a:t>
            </a: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 i="1">
                <a:ea typeface="宋体" panose="02010600030101010101" pitchFamily="2" charset="-122"/>
              </a:rPr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zh-CN" sz="2400" b="1" baseline="-25000">
                <a:ea typeface="宋体" panose="02010600030101010101" pitchFamily="2" charset="-122"/>
              </a:rPr>
              <a:t>                      A1, A2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sum(</a:t>
            </a:r>
            <a:r>
              <a:rPr lang="en-US" altLang="zh-CN" sz="2400" b="1" i="1" baseline="-25000">
                <a:ea typeface="宋体" panose="02010600030101010101" pitchFamily="2" charset="-122"/>
                <a:sym typeface="Symbol" panose="05050102010706020507" pitchFamily="18" charset="2"/>
              </a:rPr>
              <a:t>A3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 (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 (</a:t>
            </a:r>
            <a:r>
              <a:rPr lang="en-US" altLang="zh-CN" b="1" i="1">
                <a:ea typeface="宋体" panose="02010600030101010101" pitchFamily="2" charset="-122"/>
              </a:rPr>
              <a:t>r1 </a:t>
            </a:r>
            <a:r>
              <a:rPr lang="en-US" altLang="zh-CN" b="1">
                <a:ea typeface="宋体" panose="02010600030101010101" pitchFamily="2" charset="-122"/>
              </a:rPr>
              <a:t>x </a:t>
            </a:r>
            <a:r>
              <a:rPr lang="en-US" altLang="zh-CN" b="1" i="1">
                <a:ea typeface="宋体" panose="02010600030101010101" pitchFamily="2" charset="-122"/>
              </a:rPr>
              <a:t> r2  </a:t>
            </a:r>
            <a:r>
              <a:rPr lang="en-US" altLang="zh-CN" b="1">
                <a:ea typeface="宋体" panose="02010600030101010101" pitchFamily="2" charset="-122"/>
              </a:rPr>
              <a:t>x .. x</a:t>
            </a:r>
            <a:r>
              <a:rPr lang="en-US" altLang="zh-CN" b="1" i="1">
                <a:ea typeface="宋体" panose="02010600030101010101" pitchFamily="2" charset="-122"/>
              </a:rPr>
              <a:t>  rm</a:t>
            </a:r>
            <a:r>
              <a:rPr lang="en-US" altLang="zh-CN" b="1">
                <a:ea typeface="宋体" panose="02010600030101010101" pitchFamily="2" charset="-122"/>
              </a:rPr>
              <a:t>)))</a:t>
            </a:r>
          </a:p>
          <a:p>
            <a:pPr>
              <a:buFont typeface="Monotype Sorts" pitchFamily="2" charset="2"/>
              <a:buNone/>
            </a:pPr>
            <a:endParaRPr lang="en-US" altLang="zh-CN" b="1">
              <a:ea typeface="宋体" panose="02010600030101010101" pitchFamily="2" charset="-122"/>
            </a:endParaRPr>
          </a:p>
          <a:p>
            <a:endParaRPr lang="en-US" altLang="zh-CN" b="1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37892" name="Picture 4" descr="CalG">
            <a:extLst>
              <a:ext uri="{FF2B5EF4-FFF2-40B4-BE49-F238E27FC236}">
                <a16:creationId xmlns:a16="http://schemas.microsoft.com/office/drawing/2014/main" id="{5182CCE8-1750-83D5-50BF-2BB97AB56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3103563" y="311943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>
            <a:extLst>
              <a:ext uri="{FF2B5EF4-FFF2-40B4-BE49-F238E27FC236}">
                <a16:creationId xmlns:a16="http://schemas.microsoft.com/office/drawing/2014/main" id="{B989EDAD-58E6-AA26-4F5E-B1953785B6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>
                <a:ea typeface="宋体" charset="-122"/>
              </a:rPr>
              <a:t>*</a:t>
            </a:r>
            <a:r>
              <a:rPr lang="en-US" altLang="zh-CN" dirty="0">
                <a:ea typeface="宋体" charset="-122"/>
              </a:rPr>
              <a:t>SQL and Relational Algebra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F3D0A48-EF4A-0C81-3700-410AADEEF1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093788"/>
            <a:ext cx="8161338" cy="49037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More generally, the non-aggregated attributes in the </a:t>
            </a: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clause may be a subset of the </a:t>
            </a:r>
            <a:r>
              <a:rPr lang="en-US" altLang="zh-CN" b="1">
                <a:ea typeface="宋体" panose="02010600030101010101" pitchFamily="2" charset="-122"/>
              </a:rPr>
              <a:t>group by</a:t>
            </a:r>
            <a:r>
              <a:rPr lang="en-US" altLang="zh-CN">
                <a:ea typeface="宋体" panose="02010600030101010101" pitchFamily="2" charset="-122"/>
              </a:rPr>
              <a:t> attributes, in which case the equivalence is as follows:</a:t>
            </a:r>
            <a:br>
              <a:rPr lang="en-US" altLang="zh-CN" b="1">
                <a:ea typeface="宋体" panose="02010600030101010101" pitchFamily="2" charset="-122"/>
              </a:rPr>
            </a:b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A1</a:t>
            </a:r>
            <a:r>
              <a:rPr lang="en-US" altLang="zh-CN" i="1">
                <a:ea typeface="宋体" panose="02010600030101010101" pitchFamily="2" charset="-122"/>
              </a:rPr>
              <a:t>, </a:t>
            </a:r>
            <a:r>
              <a:rPr lang="en-US" altLang="zh-CN" b="1">
                <a:ea typeface="宋体" panose="02010600030101010101" pitchFamily="2" charset="-122"/>
              </a:rPr>
              <a:t>sum</a:t>
            </a:r>
            <a:r>
              <a:rPr lang="en-US" altLang="zh-CN" i="1">
                <a:ea typeface="宋体" panose="02010600030101010101" pitchFamily="2" charset="-122"/>
              </a:rPr>
              <a:t>(A3)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  </a:t>
            </a:r>
            <a:r>
              <a:rPr lang="en-US" altLang="zh-CN" i="1">
                <a:ea typeface="宋体" panose="02010600030101010101" pitchFamily="2" charset="-122"/>
              </a:rPr>
              <a:t>r1, r2, …, rm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P</a:t>
            </a:r>
            <a:br>
              <a:rPr lang="en-US" altLang="zh-CN" b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group by </a:t>
            </a:r>
            <a:r>
              <a:rPr lang="en-US" altLang="zh-CN" i="1">
                <a:ea typeface="宋体" panose="02010600030101010101" pitchFamily="2" charset="-122"/>
              </a:rPr>
              <a:t>A1, A2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is equivalent to the following expression in multiset relational algebra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  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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>
                <a:ea typeface="宋体" panose="02010600030101010101" pitchFamily="2" charset="-122"/>
              </a:rPr>
              <a:t>A1,sumA3</a:t>
            </a:r>
            <a:r>
              <a:rPr lang="en-US" altLang="zh-CN" b="1">
                <a:ea typeface="宋体" panose="02010600030101010101" pitchFamily="2" charset="-122"/>
              </a:rPr>
              <a:t>( </a:t>
            </a:r>
            <a:r>
              <a:rPr lang="en-US" altLang="zh-CN" sz="2400" b="1" baseline="-25000">
                <a:latin typeface="Arial" panose="020B0604020202020204" pitchFamily="34" charset="0"/>
                <a:ea typeface="宋体" panose="02010600030101010101" pitchFamily="2" charset="-122"/>
              </a:rPr>
              <a:t>A1,A2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sum(</a:t>
            </a:r>
            <a:r>
              <a:rPr lang="en-US" altLang="zh-CN" sz="2400" b="1" i="1" baseline="-25000">
                <a:ea typeface="宋体" panose="02010600030101010101" pitchFamily="2" charset="-122"/>
                <a:sym typeface="Symbol" panose="05050102010706020507" pitchFamily="18" charset="2"/>
              </a:rPr>
              <a:t>A3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baseline="-25000">
                <a:ea typeface="宋体" panose="02010600030101010101" pitchFamily="2" charset="-122"/>
                <a:sym typeface="Symbol" panose="05050102010706020507" pitchFamily="18" charset="2"/>
              </a:rPr>
              <a:t>as sumA3</a:t>
            </a:r>
            <a:r>
              <a:rPr lang="en-US" altLang="zh-CN" b="1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400" b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 sz="2400" b="1" i="1" baseline="-25000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 (</a:t>
            </a:r>
            <a:r>
              <a:rPr lang="en-US" altLang="zh-CN" b="1" i="1">
                <a:ea typeface="宋体" panose="02010600030101010101" pitchFamily="2" charset="-122"/>
              </a:rPr>
              <a:t>r1 </a:t>
            </a:r>
            <a:r>
              <a:rPr lang="en-US" altLang="zh-CN" b="1">
                <a:ea typeface="宋体" panose="02010600030101010101" pitchFamily="2" charset="-122"/>
              </a:rPr>
              <a:t>x </a:t>
            </a:r>
            <a:r>
              <a:rPr lang="en-US" altLang="zh-CN" b="1" i="1">
                <a:ea typeface="宋体" panose="02010600030101010101" pitchFamily="2" charset="-122"/>
              </a:rPr>
              <a:t> r2  </a:t>
            </a:r>
            <a:r>
              <a:rPr lang="en-US" altLang="zh-CN" b="1">
                <a:ea typeface="宋体" panose="02010600030101010101" pitchFamily="2" charset="-122"/>
              </a:rPr>
              <a:t>x .. x</a:t>
            </a:r>
            <a:r>
              <a:rPr lang="en-US" altLang="zh-CN" b="1" i="1">
                <a:ea typeface="宋体" panose="02010600030101010101" pitchFamily="2" charset="-122"/>
              </a:rPr>
              <a:t>  rm</a:t>
            </a:r>
            <a:r>
              <a:rPr lang="en-US" altLang="zh-CN" b="1">
                <a:ea typeface="宋体" panose="02010600030101010101" pitchFamily="2" charset="-122"/>
              </a:rPr>
              <a:t>)))</a:t>
            </a:r>
          </a:p>
          <a:p>
            <a:endParaRPr lang="en-US" altLang="zh-CN" b="1">
              <a:ea typeface="宋体" panose="02010600030101010101" pitchFamily="2" charset="-122"/>
            </a:endParaRPr>
          </a:p>
        </p:txBody>
      </p:sp>
      <p:pic>
        <p:nvPicPr>
          <p:cNvPr id="38916" name="Picture 4" descr="CalG">
            <a:extLst>
              <a:ext uri="{FF2B5EF4-FFF2-40B4-BE49-F238E27FC236}">
                <a16:creationId xmlns:a16="http://schemas.microsoft.com/office/drawing/2014/main" id="{840A1995-6B2D-CEFA-D87F-D35EEA8DA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" r="90234"/>
          <a:stretch>
            <a:fillRect/>
          </a:stretch>
        </p:blipFill>
        <p:spPr bwMode="auto">
          <a:xfrm>
            <a:off x="3616325" y="3887788"/>
            <a:ext cx="27305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7D8F38F4-5D45-B274-1BCE-460912B7E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/>
              <a:t>Basic Query Structure 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1E06E0DE-F242-7CCA-1F1D-3DC55F6A4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640637" cy="4881562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The SQL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data-manipulation language (DML)</a:t>
            </a:r>
            <a:r>
              <a:rPr lang="en-US" altLang="zh-CN" sz="2000">
                <a:ea typeface="宋体" panose="02010600030101010101" pitchFamily="2" charset="-122"/>
              </a:rPr>
              <a:t> provides the ability to query information, and insert, delete and update tuples</a:t>
            </a:r>
          </a:p>
          <a:p>
            <a:pPr>
              <a:tabLst>
                <a:tab pos="20558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 typical SQL query has the form:</a:t>
            </a:r>
            <a:br>
              <a:rPr lang="en-US" altLang="zh-CN" sz="2000">
                <a:ea typeface="宋体" panose="02010600030101010101" pitchFamily="2" charset="-122"/>
              </a:rPr>
            </a:b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, ...,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from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, ...,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m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br>
              <a:rPr lang="en-US" altLang="zh-CN" i="1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i </a:t>
            </a:r>
            <a:r>
              <a:rPr lang="en-US" altLang="zh-CN" sz="2000">
                <a:ea typeface="宋体" panose="02010600030101010101" pitchFamily="2" charset="-122"/>
              </a:rPr>
              <a:t>represents an attribute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i="1" baseline="-25000">
                <a:ea typeface="宋体" panose="02010600030101010101" pitchFamily="2" charset="-122"/>
              </a:rPr>
              <a:t>i </a:t>
            </a:r>
            <a:r>
              <a:rPr lang="en-US" altLang="zh-CN" sz="2000">
                <a:ea typeface="宋体" panose="02010600030101010101" pitchFamily="2" charset="-122"/>
              </a:rPr>
              <a:t>represents a relation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SzPct val="90000"/>
              <a:tabLst>
                <a:tab pos="2055813" algn="l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>
                <a:ea typeface="宋体" panose="02010600030101010101" pitchFamily="2" charset="-122"/>
              </a:rPr>
              <a:t> is a predicate.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The result of an SQL query is a relation.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D43E0B57-6232-EDA3-07B0-08B551077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/>
              <a:t>The select Clause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227363B-B9EA-BA34-2696-590BF54EC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8066087" cy="5165725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select </a:t>
            </a:r>
            <a:r>
              <a:rPr lang="en-US" altLang="zh-CN" dirty="0">
                <a:ea typeface="宋体" panose="02010600030101010101" pitchFamily="2" charset="-122"/>
              </a:rPr>
              <a:t>clause list the attributes desired in the result of a query</a:t>
            </a:r>
          </a:p>
          <a:p>
            <a:pPr lvl="1">
              <a:tabLst>
                <a:tab pos="2055813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corresponds to the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  <a:cs typeface="+mn-cs"/>
              </a:rPr>
              <a:t>projection operation </a:t>
            </a:r>
            <a:r>
              <a:rPr lang="en-US" altLang="zh-CN" dirty="0">
                <a:ea typeface="宋体" panose="02010600030101010101" pitchFamily="2" charset="-122"/>
              </a:rPr>
              <a:t>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Example: find the names of all instructors: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ea typeface="宋体" panose="02010600030101010101" pitchFamily="2" charset="-122"/>
              </a:rPr>
              <a:t>select </a:t>
            </a:r>
            <a:r>
              <a:rPr lang="en-US" altLang="zh-CN" i="1" dirty="0">
                <a:ea typeface="宋体" panose="02010600030101010101" pitchFamily="2" charset="-122"/>
              </a:rPr>
              <a:t>name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b="1" dirty="0">
                <a:ea typeface="宋体" panose="02010600030101010101" pitchFamily="2" charset="-122"/>
              </a:rPr>
              <a:t>from </a:t>
            </a:r>
            <a:r>
              <a:rPr lang="en-US" altLang="zh-CN" i="1" dirty="0">
                <a:ea typeface="宋体" panose="02010600030101010101" pitchFamily="2" charset="-122"/>
              </a:rPr>
              <a:t>instructor</a:t>
            </a:r>
          </a:p>
          <a:p>
            <a:pPr>
              <a:tabLst>
                <a:tab pos="2055813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NOTE: 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SQL names are case insensitive </a:t>
            </a:r>
            <a:r>
              <a:rPr lang="en-US" altLang="zh-CN" dirty="0">
                <a:ea typeface="宋体" panose="02010600030101010101" pitchFamily="2" charset="-122"/>
              </a:rPr>
              <a:t>(i.e., you may use upper- or lower-case letters.)  </a:t>
            </a:r>
          </a:p>
          <a:p>
            <a:pPr lvl="1">
              <a:tabLst>
                <a:tab pos="2055813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E.g.   </a:t>
            </a:r>
            <a:r>
              <a:rPr lang="en-US" altLang="zh-CN" i="1" dirty="0">
                <a:ea typeface="宋体" panose="02010600030101010101" pitchFamily="2" charset="-122"/>
              </a:rPr>
              <a:t>Name</a:t>
            </a:r>
            <a:r>
              <a:rPr lang="en-US" altLang="zh-CN" dirty="0">
                <a:ea typeface="宋体" panose="02010600030101010101" pitchFamily="2" charset="-122"/>
              </a:rPr>
              <a:t> ≡ </a:t>
            </a:r>
            <a:r>
              <a:rPr lang="en-US" altLang="zh-CN" i="1" dirty="0">
                <a:ea typeface="宋体" panose="02010600030101010101" pitchFamily="2" charset="-122"/>
              </a:rPr>
              <a:t>NAME</a:t>
            </a:r>
            <a:r>
              <a:rPr lang="en-US" altLang="zh-CN" dirty="0">
                <a:ea typeface="宋体" panose="02010600030101010101" pitchFamily="2" charset="-122"/>
              </a:rPr>
              <a:t> ≡ </a:t>
            </a:r>
            <a:r>
              <a:rPr lang="en-US" altLang="zh-CN" i="1" dirty="0">
                <a:ea typeface="宋体" panose="02010600030101010101" pitchFamily="2" charset="-122"/>
              </a:rPr>
              <a:t>name</a:t>
            </a:r>
          </a:p>
          <a:p>
            <a:pPr lvl="1">
              <a:tabLst>
                <a:tab pos="2055813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>
            <a:extLst>
              <a:ext uri="{FF2B5EF4-FFF2-40B4-BE49-F238E27FC236}">
                <a16:creationId xmlns:a16="http://schemas.microsoft.com/office/drawing/2014/main" id="{CD357269-C379-2E7E-E99A-E1A8D4E2A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/>
              <a:t>The select Clause (Cont.)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1A5491F5-1E7D-6447-C6F3-990169363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9500"/>
            <a:ext cx="7434262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SQL allows duplicates in relations as well as in query results.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tabLst>
                <a:tab pos="205581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To force the elimination of duplicates, insert the keyword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distinct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after select</a:t>
            </a:r>
            <a:r>
              <a:rPr lang="en-US" altLang="zh-CN" sz="2000" b="1" dirty="0">
                <a:ea typeface="宋体" panose="02010600030101010101" pitchFamily="2" charset="-122"/>
              </a:rPr>
              <a:t>.</a:t>
            </a:r>
          </a:p>
          <a:p>
            <a:pPr marL="0" indent="0">
              <a:buFont typeface="Monotype Sorts" pitchFamily="2" charset="2"/>
              <a:buNone/>
              <a:tabLst>
                <a:tab pos="2055813" algn="l"/>
              </a:tabLst>
              <a:defRPr/>
            </a:pPr>
            <a:endParaRPr lang="en-US" altLang="zh-CN" b="1" dirty="0">
              <a:ea typeface="宋体" panose="02010600030101010101" pitchFamily="2" charset="-122"/>
            </a:endParaRPr>
          </a:p>
          <a:p>
            <a:pPr>
              <a:tabLst>
                <a:tab pos="205581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Find the names of all departments with instructor, and </a:t>
            </a:r>
            <a:r>
              <a:rPr lang="en-US" altLang="zh-CN" sz="2000" b="1" dirty="0">
                <a:ea typeface="宋体" panose="02010600030101010101" pitchFamily="2" charset="-122"/>
              </a:rPr>
              <a:t>remove duplicates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055813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ea typeface="宋体" panose="02010600030101010101" pitchFamily="2" charset="-122"/>
              </a:rPr>
              <a:t>select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distinct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i="1" dirty="0" err="1">
                <a:ea typeface="宋体" panose="02010600030101010101" pitchFamily="2" charset="-122"/>
              </a:rPr>
              <a:t>dept_name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  <a:defRPr/>
            </a:pPr>
            <a:endParaRPr lang="en-US" altLang="zh-CN" i="1" dirty="0">
              <a:ea typeface="宋体" panose="02010600030101010101" pitchFamily="2" charset="-122"/>
            </a:endParaRPr>
          </a:p>
          <a:p>
            <a:pPr>
              <a:tabLst>
                <a:tab pos="205581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The keyword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all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specifies that duplicates not be removed.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055813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ea typeface="宋体" panose="02010600030101010101" pitchFamily="2" charset="-122"/>
              </a:rPr>
              <a:t>select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all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 err="1">
                <a:ea typeface="宋体" panose="02010600030101010101" pitchFamily="2" charset="-122"/>
              </a:rPr>
              <a:t>dept_name</a:t>
            </a:r>
            <a:br>
              <a:rPr lang="en-US" altLang="zh-CN" sz="2000" i="1" dirty="0">
                <a:ea typeface="宋体" panose="02010600030101010101" pitchFamily="2" charset="-122"/>
              </a:rPr>
            </a:br>
            <a:r>
              <a:rPr lang="en-US" altLang="zh-CN" sz="2000" i="1" dirty="0"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  <a:endParaRPr lang="en-US" altLang="zh-CN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AACFBF5B-D477-0B2A-35A3-BAAC8C167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/>
              <a:t>The select Clause (Cont.)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61D2BD4-C771-802D-B8FA-2BA5F3B11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848600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An asterisk in the select clause denotes “all attributes”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055813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	</a:t>
            </a:r>
            <a:r>
              <a:rPr lang="en-US" altLang="zh-CN" sz="2000" b="1" dirty="0">
                <a:ea typeface="宋体" panose="02010600030101010101" pitchFamily="2" charset="-122"/>
              </a:rPr>
              <a:t>select </a:t>
            </a:r>
            <a:r>
              <a:rPr lang="en-US" altLang="zh-CN" sz="2000" b="1" dirty="0">
                <a:solidFill>
                  <a:srgbClr val="FF0000"/>
                </a:solidFill>
                <a:ea typeface="宋体" panose="02010600030101010101" pitchFamily="2" charset="-122"/>
              </a:rPr>
              <a:t>*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  <a:defRPr/>
            </a:pPr>
            <a:endParaRPr lang="en-US" altLang="zh-CN" i="1" dirty="0">
              <a:ea typeface="宋体" panose="02010600030101010101" pitchFamily="2" charset="-122"/>
            </a:endParaRPr>
          </a:p>
          <a:p>
            <a:pPr>
              <a:tabLst>
                <a:tab pos="205581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select</a:t>
            </a:r>
            <a:r>
              <a:rPr lang="en-US" altLang="zh-CN" sz="2000" dirty="0">
                <a:ea typeface="宋体" panose="02010600030101010101" pitchFamily="2" charset="-122"/>
              </a:rPr>
              <a:t> clause can contain arithmetic expressions involving the operation, +, –,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</a:t>
            </a:r>
            <a:r>
              <a:rPr lang="en-US" altLang="zh-CN" sz="2000" dirty="0">
                <a:ea typeface="宋体" panose="02010600030101010101" pitchFamily="2" charset="-122"/>
              </a:rPr>
              <a:t>, and /, and operating on constants or attributes of tuples.</a:t>
            </a:r>
          </a:p>
          <a:p>
            <a:pPr marL="0" indent="0">
              <a:buFont typeface="Monotype Sorts" pitchFamily="2" charset="2"/>
              <a:buNone/>
              <a:tabLst>
                <a:tab pos="2055813" algn="l"/>
              </a:tabLst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tabLst>
                <a:tab pos="205581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The query: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>
              <a:buFont typeface="Monotype Sorts" pitchFamily="2" charset="2"/>
              <a:buNone/>
              <a:tabLst>
                <a:tab pos="2055813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                  </a:t>
            </a:r>
            <a:r>
              <a:rPr lang="en-US" altLang="zh-CN" sz="2000" b="1" dirty="0">
                <a:ea typeface="宋体" panose="02010600030101010101" pitchFamily="2" charset="-122"/>
              </a:rPr>
              <a:t>select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ID, name, salary/12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                </a:t>
            </a:r>
            <a:r>
              <a:rPr lang="en-US" altLang="zh-CN" sz="2000" b="1" dirty="0"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  <a:endParaRPr lang="en-US" altLang="zh-CN" i="1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055813" algn="l"/>
              </a:tabLst>
              <a:defRPr/>
            </a:pPr>
            <a:r>
              <a:rPr lang="en-US" altLang="zh-CN" i="1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would return a relation that is the same as the </a:t>
            </a:r>
            <a:r>
              <a:rPr lang="en-US" altLang="zh-CN" sz="2000" i="1" dirty="0">
                <a:ea typeface="宋体" panose="02010600030101010101" pitchFamily="2" charset="-122"/>
              </a:rPr>
              <a:t>instructor </a:t>
            </a:r>
            <a:r>
              <a:rPr lang="en-US" altLang="zh-CN" sz="2000" dirty="0">
                <a:ea typeface="宋体" panose="02010600030101010101" pitchFamily="2" charset="-122"/>
              </a:rPr>
              <a:t>relation, except that the value of the attribute </a:t>
            </a:r>
            <a:r>
              <a:rPr lang="en-US" altLang="zh-CN" sz="2000" i="1" dirty="0">
                <a:ea typeface="宋体" panose="02010600030101010101" pitchFamily="2" charset="-122"/>
              </a:rPr>
              <a:t>salary </a:t>
            </a:r>
            <a:r>
              <a:rPr lang="en-US" altLang="zh-CN" sz="2000" dirty="0">
                <a:ea typeface="宋体" panose="02010600030101010101" pitchFamily="2" charset="-122"/>
              </a:rPr>
              <a:t>is divided by 12.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055813" algn="l"/>
              </a:tabLst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BD6F5BA5-C296-C2D1-76B5-FC49F0E1D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/>
              <a:t>The where Clause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C47E942-C3DC-01A1-1586-5D2DEC83BB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848600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where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clause specifies conditions that the result must satisfy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tabLst>
                <a:tab pos="13112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Corresponds to the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  <a:cs typeface="+mn-cs"/>
              </a:rPr>
              <a:t>selection predicate </a:t>
            </a:r>
            <a:r>
              <a:rPr lang="en-US" altLang="zh-CN" sz="2000" dirty="0">
                <a:ea typeface="宋体" panose="02010600030101010101" pitchFamily="2" charset="-122"/>
              </a:rPr>
              <a:t>of the relational algebra.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</a:p>
          <a:p>
            <a:pPr>
              <a:tabLst>
                <a:tab pos="1311275" algn="l"/>
              </a:tabLst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tabLst>
                <a:tab pos="13112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To find all instructors in Comp. Sci. </a:t>
            </a:r>
            <a:r>
              <a:rPr lang="en-US" altLang="zh-CN" sz="2000" dirty="0" err="1">
                <a:ea typeface="宋体" panose="02010600030101010101" pitchFamily="2" charset="-122"/>
              </a:rPr>
              <a:t>dept</a:t>
            </a:r>
            <a:r>
              <a:rPr lang="en-US" altLang="zh-CN" sz="2000" dirty="0">
                <a:ea typeface="宋体" panose="02010600030101010101" pitchFamily="2" charset="-122"/>
              </a:rPr>
              <a:t> with salary &gt; 80000</a:t>
            </a:r>
            <a:r>
              <a:rPr lang="en-US" altLang="zh-CN" sz="2000" b="1" dirty="0">
                <a:ea typeface="宋体" panose="02010600030101010101" pitchFamily="2" charset="-122"/>
              </a:rPr>
              <a:t>		select </a:t>
            </a:r>
            <a:r>
              <a:rPr lang="en-US" altLang="zh-CN" sz="2000" i="1" dirty="0">
                <a:ea typeface="宋体" panose="02010600030101010101" pitchFamily="2" charset="-122"/>
              </a:rPr>
              <a:t>name</a:t>
            </a:r>
            <a:br>
              <a:rPr lang="en-US" altLang="zh-CN" sz="2000" i="1" dirty="0">
                <a:ea typeface="宋体" panose="02010600030101010101" pitchFamily="2" charset="-122"/>
              </a:rPr>
            </a:br>
            <a:r>
              <a:rPr lang="en-US" altLang="zh-CN" sz="2000" i="1" dirty="0"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  <a:br>
              <a:rPr lang="en-US" altLang="zh-CN" sz="2000" i="1" dirty="0">
                <a:ea typeface="宋体" panose="02010600030101010101" pitchFamily="2" charset="-122"/>
              </a:rPr>
            </a:br>
            <a:r>
              <a:rPr lang="en-US" altLang="zh-CN" sz="2000" i="1" dirty="0"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</a:rPr>
              <a:t>where </a:t>
            </a:r>
            <a:r>
              <a:rPr lang="en-US" altLang="zh-CN" sz="2000" i="1" dirty="0" err="1">
                <a:ea typeface="宋体" panose="02010600030101010101" pitchFamily="2" charset="-122"/>
              </a:rPr>
              <a:t>dept_name</a:t>
            </a:r>
            <a:r>
              <a:rPr lang="en-US" altLang="zh-CN" sz="2000" i="1" dirty="0">
                <a:ea typeface="宋体" panose="02010600030101010101" pitchFamily="2" charset="-122"/>
              </a:rPr>
              <a:t> =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‘</a:t>
            </a:r>
            <a:r>
              <a:rPr lang="en-US" altLang="zh-CN" sz="2000" dirty="0">
                <a:ea typeface="宋体" panose="02010600030101010101" pitchFamily="2" charset="-122"/>
              </a:rPr>
              <a:t>Comp. Sci.'</a:t>
            </a:r>
            <a:r>
              <a:rPr lang="en-US" altLang="zh-CN" sz="2000" i="1" dirty="0"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ea typeface="宋体" panose="02010600030101010101" pitchFamily="2" charset="-122"/>
              </a:rPr>
              <a:t>and </a:t>
            </a:r>
            <a:r>
              <a:rPr lang="en-US" altLang="zh-CN" sz="2000" i="1" dirty="0">
                <a:ea typeface="宋体" panose="02010600030101010101" pitchFamily="2" charset="-122"/>
              </a:rPr>
              <a:t>salary </a:t>
            </a:r>
            <a:r>
              <a:rPr lang="en-US" altLang="zh-CN" sz="2000" dirty="0">
                <a:ea typeface="宋体" panose="02010600030101010101" pitchFamily="2" charset="-122"/>
              </a:rPr>
              <a:t>&gt; 80000</a:t>
            </a:r>
          </a:p>
          <a:p>
            <a:pPr>
              <a:tabLst>
                <a:tab pos="1311275" algn="l"/>
              </a:tabLst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tabLst>
                <a:tab pos="13112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Comparison results can be combined using the logical connectives </a:t>
            </a:r>
            <a:r>
              <a:rPr lang="en-US" altLang="zh-CN" sz="2000" b="1" dirty="0">
                <a:ea typeface="宋体" panose="02010600030101010101" pitchFamily="2" charset="-122"/>
              </a:rPr>
              <a:t>and, or, </a:t>
            </a:r>
            <a:r>
              <a:rPr lang="en-US" altLang="zh-CN" sz="2000" dirty="0">
                <a:ea typeface="宋体" panose="02010600030101010101" pitchFamily="2" charset="-122"/>
              </a:rPr>
              <a:t>and </a:t>
            </a:r>
            <a:r>
              <a:rPr lang="en-US" altLang="zh-CN" sz="2000" b="1" dirty="0">
                <a:ea typeface="宋体" panose="02010600030101010101" pitchFamily="2" charset="-122"/>
              </a:rPr>
              <a:t>not.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>
              <a:tabLst>
                <a:tab pos="131127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Comparisons can be applied to results of arithmetic expressions.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>
            <a:extLst>
              <a:ext uri="{FF2B5EF4-FFF2-40B4-BE49-F238E27FC236}">
                <a16:creationId xmlns:a16="http://schemas.microsoft.com/office/drawing/2014/main" id="{1BF92369-A3CA-3A75-80E6-D24625DCDD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en-US"/>
              <a:t>Outline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425EC1E-557E-1B6C-9FE2-CB65794047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33625" y="1104900"/>
            <a:ext cx="7413625" cy="4732338"/>
          </a:xfrm>
          <a:noFill/>
        </p:spPr>
        <p:txBody>
          <a:bodyPr lIns="90488" tIns="44450" rIns="90488" bIns="44450"/>
          <a:lstStyle/>
          <a:p>
            <a:r>
              <a:rPr lang="en-US" altLang="zh-CN" sz="2000">
                <a:ea typeface="宋体" panose="02010600030101010101" pitchFamily="2" charset="-122"/>
              </a:rPr>
              <a:t>Overview of the SQL Query Language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Data Definition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Basic Query Structure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Additional Basic Operations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Set Operations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Null Values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Aggregate Functions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Nested Subqueries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Modification of the Database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FC49A109-A5F6-203A-38FE-D43B9F1D3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dirty="0"/>
              <a:t>Where Clause Predicates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2ADE366-8E10-C972-B266-5FAB4DC9D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8089900" cy="5038725"/>
          </a:xfrm>
        </p:spPr>
        <p:txBody>
          <a:bodyPr lIns="90488" tIns="44450" rIns="90488" bIns="44450"/>
          <a:lstStyle/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SQL includes a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between</a:t>
            </a:r>
            <a:r>
              <a:rPr lang="en-US" altLang="zh-CN" sz="2000" dirty="0">
                <a:ea typeface="宋体" panose="02010600030101010101" pitchFamily="2" charset="-122"/>
              </a:rPr>
              <a:t> comparison operator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Example:  Find the names of all instructors with salary between $90,000 and $100,000 (that is,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 </a:t>
            </a:r>
            <a:r>
              <a:rPr lang="en-US" altLang="zh-CN" sz="2000" dirty="0">
                <a:ea typeface="宋体" panose="02010600030101010101" pitchFamily="2" charset="-122"/>
              </a:rPr>
              <a:t>$90,000 and </a:t>
            </a:r>
            <a:r>
              <a:rPr lang="en-US" altLang="zh-CN" sz="2000" dirty="0">
                <a:latin typeface="Symbol" panose="05050102010706020507" pitchFamily="18" charset="2"/>
                <a:ea typeface="宋体" panose="02010600030101010101" pitchFamily="2" charset="-122"/>
              </a:rPr>
              <a:t> </a:t>
            </a:r>
            <a:r>
              <a:rPr lang="en-US" altLang="zh-CN" sz="2000" dirty="0">
                <a:ea typeface="宋体" panose="02010600030101010101" pitchFamily="2" charset="-122"/>
              </a:rPr>
              <a:t>$100,000)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select</a:t>
            </a:r>
            <a:r>
              <a:rPr lang="en-US" altLang="zh-CN" sz="2000" i="1" dirty="0">
                <a:ea typeface="宋体" panose="02010600030101010101" pitchFamily="2" charset="-122"/>
              </a:rPr>
              <a:t> name</a:t>
            </a:r>
            <a:br>
              <a:rPr lang="en-US" altLang="zh-CN" sz="2000" i="1" dirty="0">
                <a:ea typeface="宋体" panose="02010600030101010101" pitchFamily="2" charset="-122"/>
              </a:rPr>
            </a:br>
            <a:r>
              <a:rPr lang="en-US" altLang="zh-CN" sz="2000" i="1" dirty="0"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ea typeface="宋体" panose="02010600030101010101" pitchFamily="2" charset="-122"/>
              </a:rPr>
              <a:t>where </a:t>
            </a:r>
            <a:r>
              <a:rPr lang="en-US" altLang="zh-CN" sz="2000" i="1" dirty="0">
                <a:ea typeface="宋体" panose="02010600030101010101" pitchFamily="2" charset="-122"/>
              </a:rPr>
              <a:t>salary </a:t>
            </a:r>
            <a:r>
              <a:rPr lang="en-US" altLang="zh-CN" sz="2000" b="1" dirty="0">
                <a:ea typeface="宋体" panose="02010600030101010101" pitchFamily="2" charset="-122"/>
              </a:rPr>
              <a:t>between </a:t>
            </a:r>
            <a:r>
              <a:rPr lang="en-US" altLang="zh-CN" sz="2000" dirty="0">
                <a:ea typeface="宋体" panose="02010600030101010101" pitchFamily="2" charset="-122"/>
              </a:rPr>
              <a:t>90000 </a:t>
            </a:r>
            <a:r>
              <a:rPr lang="en-US" altLang="zh-CN" sz="2000" b="1" dirty="0">
                <a:ea typeface="宋体" panose="02010600030101010101" pitchFamily="2" charset="-122"/>
              </a:rPr>
              <a:t>and </a:t>
            </a:r>
            <a:r>
              <a:rPr lang="en-US" altLang="zh-CN" sz="2000" dirty="0">
                <a:ea typeface="宋体" panose="02010600030101010101" pitchFamily="2" charset="-122"/>
              </a:rPr>
              <a:t>100000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Tuple comparison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kumimoji="0" lang="en-US" altLang="zh-CN" sz="2000" b="1" dirty="0">
                <a:ea typeface="宋体" panose="02010600030101010101" pitchFamily="2" charset="-122"/>
              </a:rPr>
              <a:t>select </a:t>
            </a:r>
            <a:r>
              <a:rPr kumimoji="0" lang="en-US" altLang="zh-CN" sz="2000" i="1" dirty="0">
                <a:ea typeface="宋体" panose="02010600030101010101" pitchFamily="2" charset="-122"/>
              </a:rPr>
              <a:t>name</a:t>
            </a:r>
            <a:r>
              <a:rPr kumimoji="0" lang="en-US" altLang="zh-CN" sz="2000" dirty="0">
                <a:ea typeface="宋体" panose="02010600030101010101" pitchFamily="2" charset="-122"/>
              </a:rPr>
              <a:t>, </a:t>
            </a:r>
            <a:r>
              <a:rPr kumimoji="0" lang="en-US" altLang="zh-CN" sz="2000" i="1" dirty="0" err="1">
                <a:ea typeface="宋体" panose="02010600030101010101" pitchFamily="2" charset="-122"/>
              </a:rPr>
              <a:t>course_id</a:t>
            </a:r>
            <a:br>
              <a:rPr kumimoji="0" lang="en-US" altLang="zh-CN" sz="2000" i="1" dirty="0">
                <a:ea typeface="宋体" panose="02010600030101010101" pitchFamily="2" charset="-122"/>
              </a:rPr>
            </a:br>
            <a:r>
              <a:rPr kumimoji="0" lang="en-US" altLang="zh-CN" sz="2000" b="1" dirty="0">
                <a:ea typeface="宋体" panose="02010600030101010101" pitchFamily="2" charset="-122"/>
              </a:rPr>
              <a:t>from </a:t>
            </a:r>
            <a:r>
              <a:rPr kumimoji="0" lang="en-US" altLang="zh-CN" sz="2000" i="1" dirty="0">
                <a:ea typeface="宋体" panose="02010600030101010101" pitchFamily="2" charset="-122"/>
              </a:rPr>
              <a:t>instructor</a:t>
            </a:r>
            <a:r>
              <a:rPr kumimoji="0" lang="en-US" altLang="zh-CN" sz="2000" dirty="0">
                <a:ea typeface="宋体" panose="02010600030101010101" pitchFamily="2" charset="-122"/>
              </a:rPr>
              <a:t>, </a:t>
            </a:r>
            <a:r>
              <a:rPr kumimoji="0" lang="en-US" altLang="zh-CN" sz="2000" i="1" dirty="0">
                <a:ea typeface="宋体" panose="02010600030101010101" pitchFamily="2" charset="-122"/>
              </a:rPr>
              <a:t>teaches</a:t>
            </a:r>
            <a:br>
              <a:rPr kumimoji="0" lang="en-US" altLang="zh-CN" sz="2000" i="1" dirty="0">
                <a:ea typeface="宋体" panose="02010600030101010101" pitchFamily="2" charset="-122"/>
              </a:rPr>
            </a:br>
            <a:r>
              <a:rPr kumimoji="0" lang="en-US" altLang="zh-CN" sz="2000" b="1" dirty="0">
                <a:ea typeface="宋体" panose="02010600030101010101" pitchFamily="2" charset="-122"/>
              </a:rPr>
              <a:t>where </a:t>
            </a:r>
            <a:r>
              <a:rPr kumimoji="0" lang="en-US" altLang="zh-CN" sz="2000" dirty="0">
                <a:ea typeface="宋体" panose="02010600030101010101" pitchFamily="2" charset="-122"/>
              </a:rPr>
              <a:t>(</a:t>
            </a:r>
            <a:r>
              <a:rPr kumimoji="0" lang="en-US" altLang="zh-CN" sz="2000" i="1" dirty="0">
                <a:ea typeface="宋体" panose="02010600030101010101" pitchFamily="2" charset="-122"/>
              </a:rPr>
              <a:t>instructor</a:t>
            </a:r>
            <a:r>
              <a:rPr kumimoji="0" lang="en-US" altLang="zh-CN" sz="2000" dirty="0">
                <a:ea typeface="宋体" panose="02010600030101010101" pitchFamily="2" charset="-122"/>
              </a:rPr>
              <a:t>.</a:t>
            </a:r>
            <a:r>
              <a:rPr kumimoji="0" lang="en-US" altLang="zh-CN" sz="2000" i="1" dirty="0">
                <a:ea typeface="宋体" panose="02010600030101010101" pitchFamily="2" charset="-122"/>
              </a:rPr>
              <a:t>ID</a:t>
            </a:r>
            <a:r>
              <a:rPr kumimoji="0" lang="en-US" altLang="zh-CN" sz="2000" dirty="0">
                <a:ea typeface="宋体" panose="02010600030101010101" pitchFamily="2" charset="-122"/>
              </a:rPr>
              <a:t>, </a:t>
            </a:r>
            <a:r>
              <a:rPr kumimoji="0" lang="en-US" altLang="zh-CN" sz="2000" i="1" dirty="0" err="1">
                <a:ea typeface="宋体" panose="02010600030101010101" pitchFamily="2" charset="-122"/>
              </a:rPr>
              <a:t>dept_name</a:t>
            </a:r>
            <a:r>
              <a:rPr kumimoji="0" lang="en-US" altLang="zh-CN" sz="2000" dirty="0">
                <a:ea typeface="宋体" panose="02010600030101010101" pitchFamily="2" charset="-122"/>
              </a:rPr>
              <a:t>) = (</a:t>
            </a:r>
            <a:r>
              <a:rPr kumimoji="0" lang="en-US" altLang="zh-CN" sz="2000" i="1" dirty="0">
                <a:ea typeface="宋体" panose="02010600030101010101" pitchFamily="2" charset="-122"/>
              </a:rPr>
              <a:t>teaches</a:t>
            </a:r>
            <a:r>
              <a:rPr kumimoji="0" lang="en-US" altLang="zh-CN" sz="2000" dirty="0">
                <a:ea typeface="宋体" panose="02010600030101010101" pitchFamily="2" charset="-122"/>
              </a:rPr>
              <a:t>.</a:t>
            </a:r>
            <a:r>
              <a:rPr kumimoji="0" lang="en-US" altLang="zh-CN" sz="2000" i="1" dirty="0">
                <a:ea typeface="宋体" panose="02010600030101010101" pitchFamily="2" charset="-122"/>
              </a:rPr>
              <a:t>ID</a:t>
            </a:r>
            <a:r>
              <a:rPr kumimoji="0" lang="en-US" altLang="zh-CN" sz="2000" dirty="0">
                <a:ea typeface="宋体" panose="02010600030101010101" pitchFamily="2" charset="-122"/>
              </a:rPr>
              <a:t>, ’Biology’);</a:t>
            </a:r>
            <a:endParaRPr kumimoji="0"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endParaRPr kumimoji="0"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28828E1A-6C46-413E-63A9-DB5E1A829A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/>
              <a:t>The from Clause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55829A14-4DA6-D8B1-006D-471CA6C98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60450"/>
            <a:ext cx="7970837" cy="5024438"/>
          </a:xfrm>
          <a:noFill/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from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clause lists the relations involved in the query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Corresponds to the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Cartesian product </a:t>
            </a:r>
            <a:r>
              <a:rPr lang="en-US" altLang="zh-CN" sz="2000">
                <a:ea typeface="宋体" panose="02010600030101010101" pitchFamily="2" charset="-122"/>
              </a:rPr>
              <a:t>operation of the relational algebra.</a:t>
            </a:r>
          </a:p>
          <a:p>
            <a:pPr lvl="1">
              <a:tabLst>
                <a:tab pos="635000" algn="l"/>
                <a:tab pos="2403475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the Cartesian product </a:t>
            </a:r>
            <a:r>
              <a:rPr lang="en-US" altLang="zh-CN" sz="2000" i="1">
                <a:ea typeface="宋体" panose="02010600030101010101" pitchFamily="2" charset="-122"/>
              </a:rPr>
              <a:t>instructor X teaches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		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>
                <a:latin typeface="Symbol" panose="05050102010706020507" pitchFamily="18" charset="2"/>
                <a:ea typeface="宋体" panose="02010600030101010101" pitchFamily="2" charset="-122"/>
              </a:rPr>
              <a:t>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instructor, teaches</a:t>
            </a:r>
            <a:endParaRPr lang="en-US" altLang="zh-CN" i="1">
              <a:ea typeface="宋体" panose="02010600030101010101" pitchFamily="2" charset="-122"/>
            </a:endParaRP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generates every possible instructor – teaches pair, with all attributes from both relations</a:t>
            </a:r>
          </a:p>
          <a:p>
            <a:pPr lvl="1">
              <a:tabLst>
                <a:tab pos="635000" algn="l"/>
                <a:tab pos="2403475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Cartesian product not very useful directly, but useful combined with where-clause condition (selection operation in relational algebra)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635000" algn="l"/>
                <a:tab pos="2403475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	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11">
            <a:extLst>
              <a:ext uri="{FF2B5EF4-FFF2-40B4-BE49-F238E27FC236}">
                <a16:creationId xmlns:a16="http://schemas.microsoft.com/office/drawing/2014/main" id="{C50E225C-1B4A-DAF6-1CA3-327495072EF0}"/>
              </a:ext>
            </a:extLst>
          </p:cNvPr>
          <p:cNvGrpSpPr>
            <a:grpSpLocks/>
          </p:cNvGrpSpPr>
          <p:nvPr/>
        </p:nvGrpSpPr>
        <p:grpSpPr bwMode="auto">
          <a:xfrm>
            <a:off x="2201863" y="4826000"/>
            <a:ext cx="6288087" cy="2163763"/>
            <a:chOff x="1102" y="3005"/>
            <a:chExt cx="3281" cy="1171"/>
          </a:xfrm>
        </p:grpSpPr>
        <p:pic>
          <p:nvPicPr>
            <p:cNvPr id="54277" name="Picture 3" descr="allFigures.pdf">
              <a:extLst>
                <a:ext uri="{FF2B5EF4-FFF2-40B4-BE49-F238E27FC236}">
                  <a16:creationId xmlns:a16="http://schemas.microsoft.com/office/drawing/2014/main" id="{698A8A17-2D50-2919-80C3-F8843B3886F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32" t="24237" r="40164" b="45265"/>
            <a:stretch>
              <a:fillRect/>
            </a:stretch>
          </p:blipFill>
          <p:spPr bwMode="auto">
            <a:xfrm>
              <a:off x="1102" y="3030"/>
              <a:ext cx="3276" cy="10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278" name="Picture 3" descr="allFigures.pdf">
              <a:extLst>
                <a:ext uri="{FF2B5EF4-FFF2-40B4-BE49-F238E27FC236}">
                  <a16:creationId xmlns:a16="http://schemas.microsoft.com/office/drawing/2014/main" id="{DB7ED707-DA61-634B-7CDE-F6A1E521DD25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8" t="24071" r="40073" b="45082"/>
            <a:stretch>
              <a:fillRect/>
            </a:stretch>
          </p:blipFill>
          <p:spPr bwMode="auto">
            <a:xfrm>
              <a:off x="1105" y="3024"/>
              <a:ext cx="3278" cy="107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9" name="Rectangle 7">
              <a:extLst>
                <a:ext uri="{FF2B5EF4-FFF2-40B4-BE49-F238E27FC236}">
                  <a16:creationId xmlns:a16="http://schemas.microsoft.com/office/drawing/2014/main" id="{9AECC615-0544-7C80-E2D1-02DEB4765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6" y="3005"/>
              <a:ext cx="931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54280" name="Rectangle 8">
              <a:extLst>
                <a:ext uri="{FF2B5EF4-FFF2-40B4-BE49-F238E27FC236}">
                  <a16:creationId xmlns:a16="http://schemas.microsoft.com/office/drawing/2014/main" id="{04FEFBE5-78BC-69A2-D7FF-40312319B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" y="3322"/>
              <a:ext cx="1911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54281" name="Rectangle 10">
              <a:extLst>
                <a:ext uri="{FF2B5EF4-FFF2-40B4-BE49-F238E27FC236}">
                  <a16:creationId xmlns:a16="http://schemas.microsoft.com/office/drawing/2014/main" id="{7B9E2879-839A-C38E-F7F2-A116A14E7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2" y="3322"/>
              <a:ext cx="1912" cy="85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401410" name="Rectangle 2">
            <a:extLst>
              <a:ext uri="{FF2B5EF4-FFF2-40B4-BE49-F238E27FC236}">
                <a16:creationId xmlns:a16="http://schemas.microsoft.com/office/drawing/2014/main" id="{3A562BE8-8E36-5EB7-C308-0F6D2506B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Joins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12FCE47-963F-D93D-F0B3-20B577C83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84263"/>
            <a:ext cx="7996237" cy="5773737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For all instructors who have taught some course, find their names and the course ID of the courses they taught.</a:t>
            </a:r>
            <a:endParaRPr kumimoji="0"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		  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name, course_id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instructor, teaches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</a:t>
            </a:r>
            <a:r>
              <a:rPr lang="en-US" altLang="zh-CN" sz="2000" b="1">
                <a:ea typeface="宋体" panose="02010600030101010101" pitchFamily="2" charset="-122"/>
              </a:rPr>
              <a:t>where  </a:t>
            </a:r>
            <a:r>
              <a:rPr lang="en-US" altLang="zh-CN" sz="2000" b="1" i="1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instructor.ID = teaches.ID</a:t>
            </a:r>
            <a:endParaRPr lang="en-US" altLang="zh-CN" i="1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Find the course ID, semester, year and title of each course offered by the Comp. Sci. department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		  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section.course_id, semester, year, title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section, course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</a:t>
            </a:r>
            <a:r>
              <a:rPr lang="en-US" altLang="zh-CN" sz="2000" b="1">
                <a:ea typeface="宋体" panose="02010600030101010101" pitchFamily="2" charset="-122"/>
              </a:rPr>
              <a:t>where  </a:t>
            </a:r>
            <a:r>
              <a:rPr lang="en-US" altLang="zh-CN" sz="2000" b="1" i="1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section.course_id = course.course_id  </a:t>
            </a:r>
            <a:r>
              <a:rPr lang="en-US" altLang="zh-CN" sz="2000" b="1">
                <a:ea typeface="宋体" panose="02010600030101010101" pitchFamily="2" charset="-122"/>
              </a:rPr>
              <a:t>and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                         </a:t>
            </a:r>
            <a:r>
              <a:rPr lang="en-US" altLang="zh-CN" sz="2000" i="1">
                <a:ea typeface="宋体" panose="02010600030101010101" pitchFamily="2" charset="-122"/>
              </a:rPr>
              <a:t>dept_name =</a:t>
            </a:r>
            <a:r>
              <a:rPr lang="en-US" altLang="zh-CN" sz="2000">
                <a:ea typeface="宋体" panose="02010600030101010101" pitchFamily="2" charset="-122"/>
              </a:rPr>
              <a:t> ‘Comp. Sci.'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>
            <a:extLst>
              <a:ext uri="{FF2B5EF4-FFF2-40B4-BE49-F238E27FC236}">
                <a16:creationId xmlns:a16="http://schemas.microsoft.com/office/drawing/2014/main" id="{367FB011-9678-8A4A-144E-F8E2E296EB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Natural Join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A32F059-342C-691C-EB91-3CE2112B6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093788"/>
            <a:ext cx="7454900" cy="1670050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Natural join matches tuples with the same values for all common attributes, and retains only one copy of each common column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*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 </a:t>
            </a:r>
            <a:r>
              <a:rPr lang="en-US" altLang="zh-CN" sz="2000" b="1">
                <a:ea typeface="宋体" panose="02010600030101010101" pitchFamily="2" charset="-122"/>
              </a:rPr>
              <a:t>natural join </a:t>
            </a:r>
            <a:r>
              <a:rPr lang="en-US" altLang="zh-CN" sz="2000" i="1">
                <a:ea typeface="宋体" panose="02010600030101010101" pitchFamily="2" charset="-122"/>
              </a:rPr>
              <a:t>teaches</a:t>
            </a:r>
            <a:r>
              <a:rPr lang="en-US" altLang="zh-CN" sz="2000">
                <a:ea typeface="宋体" panose="02010600030101010101" pitchFamily="2" charset="-122"/>
              </a:rPr>
              <a:t>;</a:t>
            </a:r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55300" name="Picture 4" descr="3">
            <a:extLst>
              <a:ext uri="{FF2B5EF4-FFF2-40B4-BE49-F238E27FC236}">
                <a16:creationId xmlns:a16="http://schemas.microsoft.com/office/drawing/2014/main" id="{B441B4E1-0525-9481-54FA-EF1D793AD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13"/>
          <a:stretch>
            <a:fillRect/>
          </a:stretch>
        </p:blipFill>
        <p:spPr bwMode="auto">
          <a:xfrm>
            <a:off x="1477963" y="3602038"/>
            <a:ext cx="6570662" cy="301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B8CBC00-5E1C-01FC-37A5-F62325F6B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2300288"/>
            <a:ext cx="6340475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  <a:tabLst>
                <a:tab pos="1830388" algn="l"/>
                <a:tab pos="2232025" algn="l"/>
              </a:tabLst>
              <a:defRPr/>
            </a:pPr>
            <a:endParaRPr lang="en-US" altLang="zh-CN" sz="2000" kern="0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zh-CN" sz="2000" i="1" kern="0" dirty="0">
                <a:ea typeface="宋体" panose="02010600030101010101" pitchFamily="2" charset="-122"/>
              </a:rPr>
              <a:t>instructor(</a:t>
            </a:r>
            <a:r>
              <a:rPr lang="en-US" altLang="zh-CN" sz="2000" i="1" u="sng" kern="0" dirty="0">
                <a:solidFill>
                  <a:srgbClr val="FF0000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 i="1" u="sng" kern="0" dirty="0">
                <a:ea typeface="宋体" panose="02010600030101010101" pitchFamily="2" charset="-122"/>
              </a:rPr>
              <a:t>, </a:t>
            </a:r>
            <a:r>
              <a:rPr lang="en-US" altLang="zh-CN" sz="2000" i="1" kern="0" dirty="0">
                <a:ea typeface="宋体" panose="02010600030101010101" pitchFamily="2" charset="-122"/>
              </a:rPr>
              <a:t>name, </a:t>
            </a:r>
            <a:r>
              <a:rPr lang="en-US" altLang="zh-CN" sz="2000" i="1" kern="0" dirty="0" err="1">
                <a:ea typeface="宋体" panose="02010600030101010101" pitchFamily="2" charset="-122"/>
              </a:rPr>
              <a:t>dept_name</a:t>
            </a:r>
            <a:r>
              <a:rPr lang="en-US" altLang="zh-CN" sz="2000" i="1" kern="0" dirty="0">
                <a:ea typeface="宋体" panose="02010600030101010101" pitchFamily="2" charset="-122"/>
              </a:rPr>
              <a:t>, salary</a:t>
            </a:r>
            <a:r>
              <a:rPr lang="zh-CN" altLang="en-US" sz="2000" i="1" kern="0" dirty="0">
                <a:ea typeface="宋体" panose="02010600030101010101" pitchFamily="2" charset="-122"/>
              </a:rPr>
              <a:t>）</a:t>
            </a:r>
            <a:endParaRPr lang="en-US" altLang="zh-CN" sz="2000" i="1" kern="0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zh-CN" altLang="en-US" sz="2000" i="1" kern="0" dirty="0">
                <a:ea typeface="宋体" panose="02010600030101010101" pitchFamily="2" charset="-122"/>
              </a:rPr>
              <a:t>    </a:t>
            </a:r>
            <a:r>
              <a:rPr lang="en-US" altLang="zh-CN" sz="2000" i="1" kern="0" dirty="0">
                <a:ea typeface="宋体" panose="02010600030101010101" pitchFamily="2" charset="-122"/>
              </a:rPr>
              <a:t>teaches( </a:t>
            </a:r>
            <a:r>
              <a:rPr lang="en-US" altLang="zh-CN" sz="2000" i="1" u="sng" kern="0" dirty="0">
                <a:solidFill>
                  <a:srgbClr val="FF0000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 i="1" u="sng" kern="0" dirty="0">
                <a:ea typeface="宋体" panose="02010600030101010101" pitchFamily="2" charset="-122"/>
              </a:rPr>
              <a:t>, </a:t>
            </a:r>
            <a:r>
              <a:rPr lang="en-US" altLang="zh-CN" sz="2000" i="1" u="sng" kern="0" dirty="0" err="1">
                <a:ea typeface="宋体" panose="02010600030101010101" pitchFamily="2" charset="-122"/>
              </a:rPr>
              <a:t>course_id,sec_id</a:t>
            </a:r>
            <a:r>
              <a:rPr lang="en-US" altLang="zh-CN" sz="2000" i="1" u="sng" kern="0" dirty="0">
                <a:ea typeface="宋体" panose="02010600030101010101" pitchFamily="2" charset="-122"/>
              </a:rPr>
              <a:t>, semester</a:t>
            </a:r>
            <a:r>
              <a:rPr lang="en-US" altLang="zh-CN" sz="2000" i="1" kern="0" dirty="0">
                <a:ea typeface="宋体" panose="02010600030101010101" pitchFamily="2" charset="-122"/>
              </a:rPr>
              <a:t>, year)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2000" i="1" kern="0" dirty="0">
                <a:ea typeface="宋体" panose="02010600030101010101" pitchFamily="2" charset="-122"/>
              </a:rPr>
              <a:t>     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sz="2000" kern="0" dirty="0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b="1" kern="0" dirty="0">
                <a:ea typeface="宋体" panose="02010600030101010101" pitchFamily="2" charset="-122"/>
              </a:rPr>
              <a:t>     </a:t>
            </a:r>
            <a:endParaRPr lang="en-US" altLang="zh-CN" sz="200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>
            <a:extLst>
              <a:ext uri="{FF2B5EF4-FFF2-40B4-BE49-F238E27FC236}">
                <a16:creationId xmlns:a16="http://schemas.microsoft.com/office/drawing/2014/main" id="{7A2D0CC6-F50A-08B4-AAEE-48310F8A6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Natural Join Example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75F56F9-4943-4759-4F79-4969BB9C1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8121650" cy="4983162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List the names of instructors along with the course ID of the courses that they taught.</a:t>
            </a: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</a:t>
            </a: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instructor, teaches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instructor.ID 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teaches.ID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 lvl="1"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r>
              <a:rPr lang="en-US" altLang="zh-CN">
                <a:ea typeface="宋体" panose="02010600030101010101" pitchFamily="2" charset="-122"/>
              </a:rPr>
              <a:t>,</a:t>
            </a:r>
            <a:r>
              <a:rPr lang="en-US" altLang="zh-CN" i="1">
                <a:ea typeface="宋体" panose="02010600030101010101" pitchFamily="2" charset="-122"/>
              </a:rPr>
              <a:t> 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 </a:t>
            </a:r>
            <a:r>
              <a:rPr lang="en-US" altLang="zh-CN" b="1">
                <a:ea typeface="宋体" panose="02010600030101010101" pitchFamily="2" charset="-122"/>
              </a:rPr>
              <a:t>natural join </a:t>
            </a:r>
            <a:r>
              <a:rPr lang="en-US" altLang="zh-CN" i="1">
                <a:ea typeface="宋体" panose="02010600030101010101" pitchFamily="2" charset="-122"/>
              </a:rPr>
              <a:t>teaches</a:t>
            </a: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45EAB-4140-0ABC-EE93-0A184AB21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4476750"/>
            <a:ext cx="6318250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  <a:tabLst>
                <a:tab pos="1830388" algn="l"/>
                <a:tab pos="2232025" algn="l"/>
              </a:tabLst>
              <a:defRPr/>
            </a:pPr>
            <a:endParaRPr lang="en-US" altLang="zh-CN" sz="2000" kern="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zh-CN" sz="2000" i="1" kern="0" dirty="0">
                <a:ea typeface="宋体" panose="02010600030101010101" pitchFamily="2" charset="-122"/>
              </a:rPr>
              <a:t>teaches( </a:t>
            </a:r>
            <a:r>
              <a:rPr lang="en-US" altLang="zh-CN" sz="2000" i="1" u="sng" kern="0" dirty="0">
                <a:solidFill>
                  <a:srgbClr val="FF0000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 i="1" u="sng" kern="0" dirty="0">
                <a:ea typeface="宋体" panose="02010600030101010101" pitchFamily="2" charset="-122"/>
              </a:rPr>
              <a:t>, </a:t>
            </a:r>
            <a:r>
              <a:rPr lang="en-US" altLang="zh-CN" sz="2000" i="1" u="sng" kern="0" dirty="0" err="1">
                <a:ea typeface="宋体" panose="02010600030101010101" pitchFamily="2" charset="-122"/>
              </a:rPr>
              <a:t>course_id,sec_id,semester</a:t>
            </a:r>
            <a:r>
              <a:rPr lang="en-US" altLang="zh-CN" sz="2000" i="1" kern="0" dirty="0">
                <a:ea typeface="宋体" panose="02010600030101010101" pitchFamily="2" charset="-122"/>
              </a:rPr>
              <a:t>, year)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2000" i="1" kern="0" dirty="0">
                <a:ea typeface="宋体" panose="02010600030101010101" pitchFamily="2" charset="-122"/>
              </a:rPr>
              <a:t>     instructor(</a:t>
            </a:r>
            <a:r>
              <a:rPr lang="en-US" altLang="zh-CN" sz="2000" i="1" u="sng" kern="0" dirty="0" err="1">
                <a:solidFill>
                  <a:srgbClr val="FF0000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 i="1" u="sng" kern="0" dirty="0" err="1">
                <a:ea typeface="宋体" panose="02010600030101010101" pitchFamily="2" charset="-122"/>
              </a:rPr>
              <a:t>,</a:t>
            </a:r>
            <a:r>
              <a:rPr lang="en-US" altLang="zh-CN" sz="2000" i="1" kern="0" dirty="0" err="1">
                <a:ea typeface="宋体" panose="02010600030101010101" pitchFamily="2" charset="-122"/>
              </a:rPr>
              <a:t>name,dept_name,salary</a:t>
            </a:r>
            <a:r>
              <a:rPr lang="zh-CN" altLang="en-US" sz="2000" i="1" kern="0" dirty="0">
                <a:ea typeface="宋体" panose="02010600030101010101" pitchFamily="2" charset="-122"/>
              </a:rPr>
              <a:t>）</a:t>
            </a:r>
            <a:endParaRPr lang="en-US" altLang="zh-CN" sz="2000" i="1" kern="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sz="2000" kern="0" dirty="0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b="1" kern="0" dirty="0">
                <a:ea typeface="宋体" panose="02010600030101010101" pitchFamily="2" charset="-122"/>
              </a:rPr>
              <a:t>     </a:t>
            </a:r>
            <a:endParaRPr lang="en-US" altLang="zh-CN" sz="200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>
            <a:extLst>
              <a:ext uri="{FF2B5EF4-FFF2-40B4-BE49-F238E27FC236}">
                <a16:creationId xmlns:a16="http://schemas.microsoft.com/office/drawing/2014/main" id="{4C87EAF6-D894-FA22-B03D-190FAAF04F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Natural Join (Cont.)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1C81AA9-CD36-E85E-3C58-FA14A86BC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875" y="1114425"/>
            <a:ext cx="9402763" cy="5743575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Beware of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unrelated attributes with same name </a:t>
            </a:r>
            <a:r>
              <a:rPr lang="en-US" altLang="zh-CN" dirty="0">
                <a:ea typeface="宋体" panose="02010600030101010101" pitchFamily="2" charset="-122"/>
              </a:rPr>
              <a:t>which get equated incorrectly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List the names of instructors along with the  titles of courses that they teach</a:t>
            </a:r>
            <a:r>
              <a:rPr lang="en-US" altLang="zh-CN" sz="1600" dirty="0">
                <a:ea typeface="宋体" panose="02010600030101010101" pitchFamily="2" charset="-122"/>
              </a:rPr>
              <a:t> </a:t>
            </a:r>
          </a:p>
          <a:p>
            <a:pPr marL="742950" lvl="2" indent="0">
              <a:lnSpc>
                <a:spcPct val="90000"/>
              </a:lnSpc>
              <a:buFont typeface="Webdings" panose="05030102010509060703" pitchFamily="18" charset="2"/>
              <a:buNone/>
              <a:defRPr/>
            </a:pPr>
            <a:r>
              <a:rPr lang="en-US" altLang="zh-CN" sz="1600" i="1" dirty="0">
                <a:ea typeface="宋体" panose="02010600030101010101" pitchFamily="2" charset="-122"/>
              </a:rPr>
              <a:t>     course(</a:t>
            </a:r>
            <a:r>
              <a:rPr lang="en-US" altLang="zh-CN" sz="1600" i="1" dirty="0" err="1">
                <a:solidFill>
                  <a:srgbClr val="FF0000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1600" i="1" dirty="0" err="1">
                <a:ea typeface="宋体" panose="02010600030101010101" pitchFamily="2" charset="-122"/>
              </a:rPr>
              <a:t>,title</a:t>
            </a:r>
            <a:r>
              <a:rPr lang="en-US" altLang="zh-CN" sz="1600" i="1" dirty="0">
                <a:ea typeface="宋体" panose="02010600030101010101" pitchFamily="2" charset="-122"/>
              </a:rPr>
              <a:t>, </a:t>
            </a:r>
            <a:r>
              <a:rPr lang="en-US" altLang="zh-CN" sz="1600" i="1" dirty="0" err="1">
                <a:solidFill>
                  <a:srgbClr val="00B050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1600" i="1" dirty="0" err="1">
                <a:ea typeface="宋体" panose="02010600030101010101" pitchFamily="2" charset="-122"/>
              </a:rPr>
              <a:t>,credits</a:t>
            </a:r>
            <a:r>
              <a:rPr lang="zh-CN" altLang="en-US" sz="1600" i="1" dirty="0">
                <a:ea typeface="宋体" panose="02010600030101010101" pitchFamily="2" charset="-122"/>
              </a:rPr>
              <a:t>）</a:t>
            </a:r>
            <a:endParaRPr lang="en-US" altLang="zh-CN" sz="1600" i="1" dirty="0">
              <a:ea typeface="宋体" panose="02010600030101010101" pitchFamily="2" charset="-122"/>
            </a:endParaRPr>
          </a:p>
          <a:p>
            <a:pPr marL="742950" lvl="2" indent="0">
              <a:lnSpc>
                <a:spcPct val="90000"/>
              </a:lnSpc>
              <a:buFont typeface="Webdings" panose="05030102010509060703" pitchFamily="18" charset="2"/>
              <a:buNone/>
              <a:defRPr/>
            </a:pPr>
            <a:r>
              <a:rPr lang="en-US" altLang="zh-CN" sz="1600" i="1" dirty="0">
                <a:ea typeface="宋体" panose="02010600030101010101" pitchFamily="2" charset="-122"/>
              </a:rPr>
              <a:t>     teaches( </a:t>
            </a:r>
            <a:r>
              <a:rPr lang="en-US" altLang="zh-CN" sz="1600" i="1" u="sng" dirty="0">
                <a:solidFill>
                  <a:srgbClr val="000099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1600" i="1" u="sng" dirty="0">
                <a:ea typeface="宋体" panose="02010600030101010101" pitchFamily="2" charset="-122"/>
              </a:rPr>
              <a:t>, </a:t>
            </a:r>
            <a:r>
              <a:rPr lang="en-US" altLang="zh-CN" sz="1600" i="1" u="sng" dirty="0" err="1">
                <a:solidFill>
                  <a:srgbClr val="FF0000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1600" i="1" u="sng" dirty="0" err="1">
                <a:ea typeface="宋体" panose="02010600030101010101" pitchFamily="2" charset="-122"/>
              </a:rPr>
              <a:t>,sec_id,semester</a:t>
            </a:r>
            <a:r>
              <a:rPr lang="en-US" altLang="zh-CN" sz="1600" i="1" dirty="0">
                <a:ea typeface="宋体" panose="02010600030101010101" pitchFamily="2" charset="-122"/>
              </a:rPr>
              <a:t>, year)</a:t>
            </a:r>
          </a:p>
          <a:p>
            <a:pPr marL="742950" lvl="2" indent="0">
              <a:lnSpc>
                <a:spcPct val="90000"/>
              </a:lnSpc>
              <a:buFont typeface="Webdings" panose="05030102010509060703" pitchFamily="18" charset="2"/>
              <a:buNone/>
              <a:defRPr/>
            </a:pPr>
            <a:r>
              <a:rPr lang="en-US" altLang="zh-CN" sz="1600" i="1" dirty="0">
                <a:ea typeface="宋体" panose="02010600030101010101" pitchFamily="2" charset="-122"/>
              </a:rPr>
              <a:t>     instructor(</a:t>
            </a:r>
            <a:r>
              <a:rPr lang="en-US" altLang="zh-CN" sz="1600" i="1" u="sng" dirty="0" err="1">
                <a:solidFill>
                  <a:srgbClr val="000099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1600" i="1" u="sng" dirty="0" err="1">
                <a:ea typeface="宋体" panose="02010600030101010101" pitchFamily="2" charset="-122"/>
              </a:rPr>
              <a:t>,</a:t>
            </a:r>
            <a:r>
              <a:rPr lang="en-US" altLang="zh-CN" sz="1600" i="1" dirty="0" err="1">
                <a:ea typeface="宋体" panose="02010600030101010101" pitchFamily="2" charset="-122"/>
              </a:rPr>
              <a:t>name</a:t>
            </a:r>
            <a:r>
              <a:rPr lang="en-US" altLang="zh-CN" sz="1600" i="1" dirty="0">
                <a:ea typeface="宋体" panose="02010600030101010101" pitchFamily="2" charset="-122"/>
              </a:rPr>
              <a:t>, </a:t>
            </a:r>
            <a:r>
              <a:rPr lang="en-US" altLang="zh-CN" sz="1600" i="1" dirty="0" err="1">
                <a:solidFill>
                  <a:srgbClr val="00B050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1600" i="1" dirty="0" err="1">
                <a:ea typeface="宋体" panose="02010600030101010101" pitchFamily="2" charset="-122"/>
              </a:rPr>
              <a:t>,salary</a:t>
            </a:r>
            <a:r>
              <a:rPr lang="zh-CN" altLang="en-US" sz="1600" i="1" dirty="0">
                <a:ea typeface="宋体" panose="02010600030101010101" pitchFamily="2" charset="-122"/>
              </a:rPr>
              <a:t>）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Incorrect version (makes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</a:rPr>
              <a:t>course.</a:t>
            </a:r>
            <a:r>
              <a:rPr lang="en-US" altLang="zh-CN" i="1" dirty="0" err="1">
                <a:solidFill>
                  <a:srgbClr val="00B050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1600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=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</a:rPr>
              <a:t>instructor.</a:t>
            </a:r>
            <a:r>
              <a:rPr lang="en-US" altLang="zh-CN" i="1" dirty="0" err="1">
                <a:solidFill>
                  <a:srgbClr val="00B050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b="1" dirty="0">
                <a:ea typeface="宋体" panose="02010600030101010101" pitchFamily="2" charset="-122"/>
              </a:rPr>
              <a:t>select </a:t>
            </a:r>
            <a:r>
              <a:rPr lang="en-US" altLang="zh-CN" i="1" dirty="0">
                <a:ea typeface="宋体" panose="02010600030101010101" pitchFamily="2" charset="-122"/>
              </a:rPr>
              <a:t>name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title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b="1" dirty="0">
                <a:ea typeface="宋体" panose="02010600030101010101" pitchFamily="2" charset="-122"/>
              </a:rPr>
              <a:t>from </a:t>
            </a:r>
            <a:r>
              <a:rPr lang="en-US" altLang="zh-CN" i="1" dirty="0">
                <a:ea typeface="宋体" panose="02010600030101010101" pitchFamily="2" charset="-122"/>
              </a:rPr>
              <a:t>instructor </a:t>
            </a:r>
            <a:r>
              <a:rPr lang="en-US" altLang="zh-CN" b="1" dirty="0">
                <a:ea typeface="宋体" panose="02010600030101010101" pitchFamily="2" charset="-122"/>
              </a:rPr>
              <a:t>natural join </a:t>
            </a:r>
            <a:r>
              <a:rPr lang="en-US" altLang="zh-CN" i="1" dirty="0">
                <a:ea typeface="宋体" panose="02010600030101010101" pitchFamily="2" charset="-122"/>
              </a:rPr>
              <a:t>teaches </a:t>
            </a:r>
            <a:r>
              <a:rPr lang="en-US" altLang="zh-CN" b="1" dirty="0">
                <a:ea typeface="宋体" panose="02010600030101010101" pitchFamily="2" charset="-122"/>
              </a:rPr>
              <a:t>natural join </a:t>
            </a:r>
            <a:r>
              <a:rPr lang="en-US" altLang="zh-CN" i="1" dirty="0">
                <a:ea typeface="宋体" panose="02010600030101010101" pitchFamily="2" charset="-122"/>
              </a:rPr>
              <a:t>course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dirty="0">
                <a:ea typeface="宋体" panose="02010600030101010101" pitchFamily="2" charset="-122"/>
              </a:rPr>
              <a:t>Correct version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b="1" dirty="0">
                <a:ea typeface="宋体" panose="02010600030101010101" pitchFamily="2" charset="-122"/>
              </a:rPr>
              <a:t>select </a:t>
            </a:r>
            <a:r>
              <a:rPr lang="en-US" altLang="zh-CN" i="1" dirty="0">
                <a:ea typeface="宋体" panose="02010600030101010101" pitchFamily="2" charset="-122"/>
              </a:rPr>
              <a:t>name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title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b="1" dirty="0">
                <a:ea typeface="宋体" panose="02010600030101010101" pitchFamily="2" charset="-122"/>
              </a:rPr>
              <a:t>from </a:t>
            </a:r>
            <a:r>
              <a:rPr lang="en-US" altLang="zh-CN" i="1" dirty="0">
                <a:ea typeface="宋体" panose="02010600030101010101" pitchFamily="2" charset="-122"/>
              </a:rPr>
              <a:t>instructor </a:t>
            </a:r>
            <a:r>
              <a:rPr lang="en-US" altLang="zh-CN" b="1" dirty="0">
                <a:ea typeface="宋体" panose="02010600030101010101" pitchFamily="2" charset="-122"/>
              </a:rPr>
              <a:t>natural join </a:t>
            </a:r>
            <a:r>
              <a:rPr lang="en-US" altLang="zh-CN" i="1" dirty="0">
                <a:ea typeface="宋体" panose="02010600030101010101" pitchFamily="2" charset="-122"/>
              </a:rPr>
              <a:t>teaches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course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b="1" dirty="0">
                <a:ea typeface="宋体" panose="02010600030101010101" pitchFamily="2" charset="-122"/>
              </a:rPr>
              <a:t>where </a:t>
            </a:r>
            <a:r>
              <a:rPr lang="en-US" altLang="zh-CN" i="1" dirty="0" err="1">
                <a:ea typeface="宋体" panose="02010600030101010101" pitchFamily="2" charset="-122"/>
              </a:rPr>
              <a:t>teaches</a:t>
            </a:r>
            <a:r>
              <a:rPr lang="en-US" altLang="zh-CN" dirty="0" err="1">
                <a:ea typeface="宋体" panose="02010600030101010101" pitchFamily="2" charset="-122"/>
              </a:rPr>
              <a:t>.</a:t>
            </a:r>
            <a:r>
              <a:rPr lang="en-US" altLang="zh-CN" i="1" dirty="0" err="1">
                <a:ea typeface="宋体" panose="02010600030101010101" pitchFamily="2" charset="-122"/>
              </a:rPr>
              <a:t>course_id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 </a:t>
            </a:r>
            <a:r>
              <a:rPr lang="en-US" altLang="zh-CN" i="1" dirty="0" err="1">
                <a:ea typeface="宋体" panose="02010600030101010101" pitchFamily="2" charset="-122"/>
              </a:rPr>
              <a:t>course</a:t>
            </a:r>
            <a:r>
              <a:rPr lang="en-US" altLang="zh-CN" dirty="0" err="1">
                <a:ea typeface="宋体" panose="02010600030101010101" pitchFamily="2" charset="-122"/>
              </a:rPr>
              <a:t>.</a:t>
            </a:r>
            <a:r>
              <a:rPr lang="en-US" altLang="zh-CN" i="1" dirty="0" err="1"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b="1" dirty="0">
                <a:ea typeface="宋体" panose="02010600030101010101" pitchFamily="2" charset="-122"/>
              </a:rPr>
              <a:t>select </a:t>
            </a:r>
            <a:r>
              <a:rPr lang="en-US" altLang="zh-CN" i="1" dirty="0">
                <a:ea typeface="宋体" panose="02010600030101010101" pitchFamily="2" charset="-122"/>
              </a:rPr>
              <a:t>name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title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b="1" dirty="0">
                <a:ea typeface="宋体" panose="02010600030101010101" pitchFamily="2" charset="-122"/>
              </a:rPr>
              <a:t>from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instructor </a:t>
            </a:r>
            <a:r>
              <a:rPr lang="en-US" altLang="zh-CN" b="1" dirty="0">
                <a:ea typeface="宋体" panose="02010600030101010101" pitchFamily="2" charset="-122"/>
              </a:rPr>
              <a:t>natural join </a:t>
            </a:r>
            <a:r>
              <a:rPr lang="en-US" altLang="zh-CN" i="1" dirty="0">
                <a:ea typeface="宋体" panose="02010600030101010101" pitchFamily="2" charset="-122"/>
              </a:rPr>
              <a:t>teaches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r>
              <a:rPr lang="en-US" altLang="zh-CN" b="1" dirty="0">
                <a:ea typeface="宋体" panose="02010600030101010101" pitchFamily="2" charset="-122"/>
              </a:rPr>
              <a:t>join </a:t>
            </a:r>
            <a:r>
              <a:rPr lang="en-US" altLang="zh-CN" i="1" dirty="0">
                <a:ea typeface="宋体" panose="02010600030101010101" pitchFamily="2" charset="-122"/>
              </a:rPr>
              <a:t>course </a:t>
            </a:r>
            <a:r>
              <a:rPr lang="en-US" altLang="zh-CN" b="1" dirty="0">
                <a:ea typeface="宋体" panose="02010600030101010101" pitchFamily="2" charset="-122"/>
              </a:rPr>
              <a:t>using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>
              <a:defRPr/>
            </a:pPr>
            <a:r>
              <a:rPr lang="en-US" altLang="zh-CN" b="1" dirty="0">
                <a:ea typeface="宋体" panose="02010600030101010101" pitchFamily="2" charset="-122"/>
              </a:rPr>
              <a:t>select </a:t>
            </a:r>
            <a:r>
              <a:rPr lang="en-US" altLang="zh-CN" i="1" dirty="0">
                <a:ea typeface="宋体" panose="02010600030101010101" pitchFamily="2" charset="-122"/>
              </a:rPr>
              <a:t>name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title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b="1" dirty="0">
                <a:ea typeface="宋体" panose="02010600030101010101" pitchFamily="2" charset="-122"/>
              </a:rPr>
              <a:t>from </a:t>
            </a:r>
            <a:r>
              <a:rPr lang="en-US" altLang="zh-CN" i="1" dirty="0">
                <a:ea typeface="宋体" panose="02010600030101010101" pitchFamily="2" charset="-122"/>
              </a:rPr>
              <a:t>instructor</a:t>
            </a:r>
            <a:r>
              <a:rPr lang="zh-CN" altLang="en-US" i="1" dirty="0">
                <a:ea typeface="宋体" panose="02010600030101010101" pitchFamily="2" charset="-122"/>
              </a:rPr>
              <a:t>，</a:t>
            </a:r>
            <a:r>
              <a:rPr lang="en-US" altLang="zh-CN" i="1" dirty="0">
                <a:ea typeface="宋体" panose="02010600030101010101" pitchFamily="2" charset="-122"/>
              </a:rPr>
              <a:t>teaches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i="1" dirty="0">
                <a:ea typeface="宋体" panose="02010600030101010101" pitchFamily="2" charset="-122"/>
              </a:rPr>
              <a:t>course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b="1" dirty="0">
                <a:ea typeface="宋体" panose="02010600030101010101" pitchFamily="2" charset="-122"/>
              </a:rPr>
              <a:t>where </a:t>
            </a:r>
            <a:r>
              <a:rPr lang="en-US" altLang="zh-CN" i="1" dirty="0">
                <a:ea typeface="宋体" panose="02010600030101010101" pitchFamily="2" charset="-122"/>
              </a:rPr>
              <a:t>instructor.ID=teaches .ID  and </a:t>
            </a:r>
            <a:r>
              <a:rPr lang="en-US" altLang="zh-CN" i="1" dirty="0" err="1">
                <a:ea typeface="宋体" panose="02010600030101010101" pitchFamily="2" charset="-122"/>
              </a:rPr>
              <a:t>teaches</a:t>
            </a:r>
            <a:r>
              <a:rPr lang="en-US" altLang="zh-CN" dirty="0" err="1">
                <a:ea typeface="宋体" panose="02010600030101010101" pitchFamily="2" charset="-122"/>
              </a:rPr>
              <a:t>.</a:t>
            </a:r>
            <a:r>
              <a:rPr lang="en-US" altLang="zh-CN" i="1" dirty="0" err="1">
                <a:ea typeface="宋体" panose="02010600030101010101" pitchFamily="2" charset="-122"/>
              </a:rPr>
              <a:t>course_id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=</a:t>
            </a:r>
            <a:r>
              <a:rPr lang="en-US" altLang="zh-CN" i="1" dirty="0" err="1">
                <a:ea typeface="宋体" panose="02010600030101010101" pitchFamily="2" charset="-122"/>
              </a:rPr>
              <a:t>course</a:t>
            </a:r>
            <a:r>
              <a:rPr lang="en-US" altLang="zh-CN" dirty="0" err="1">
                <a:ea typeface="宋体" panose="02010600030101010101" pitchFamily="2" charset="-122"/>
              </a:rPr>
              <a:t>.</a:t>
            </a:r>
            <a:r>
              <a:rPr lang="en-US" altLang="zh-CN" i="1" dirty="0" err="1"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lvl="2"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DE61794E-32D9-7CDF-8FCC-F51535C01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Natural Join Another Example</a:t>
            </a:r>
            <a:endParaRPr lang="en-US" dirty="0"/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29B3F2A0-12E2-D011-D00D-D64402B796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840662" cy="3230562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tabLst>
                <a:tab pos="1830388" algn="l"/>
                <a:tab pos="2232025" algn="l"/>
              </a:tabLst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Find students who takes courses across his/her department.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select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distinct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student.id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ea typeface="宋体" panose="02010600030101010101" pitchFamily="2" charset="-122"/>
              </a:rPr>
              <a:t>from</a:t>
            </a:r>
            <a:r>
              <a:rPr lang="en-US" altLang="zh-CN" sz="2000" dirty="0">
                <a:ea typeface="宋体" panose="02010600030101010101" pitchFamily="2" charset="-122"/>
              </a:rPr>
              <a:t> (</a:t>
            </a:r>
            <a:r>
              <a:rPr lang="en-US" altLang="zh-CN" sz="2000" i="1" dirty="0">
                <a:ea typeface="宋体" panose="02010600030101010101" pitchFamily="2" charset="-122"/>
              </a:rPr>
              <a:t>student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natural join </a:t>
            </a:r>
            <a:r>
              <a:rPr lang="en-US" altLang="zh-CN" sz="2000" i="1" dirty="0">
                <a:ea typeface="宋体" panose="02010600030101010101" pitchFamily="2" charset="-122"/>
              </a:rPr>
              <a:t>takes</a:t>
            </a:r>
            <a:r>
              <a:rPr lang="en-US" altLang="zh-CN" sz="2000" dirty="0">
                <a:ea typeface="宋体" panose="02010600030101010101" pitchFamily="2" charset="-122"/>
              </a:rPr>
              <a:t>)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          </a:t>
            </a:r>
            <a:r>
              <a:rPr lang="en-US" altLang="zh-CN" sz="2000" b="1" dirty="0">
                <a:ea typeface="宋体" panose="02010600030101010101" pitchFamily="2" charset="-122"/>
              </a:rPr>
              <a:t>join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course </a:t>
            </a:r>
            <a:r>
              <a:rPr lang="en-US" altLang="zh-CN" sz="2000" b="1" dirty="0">
                <a:ea typeface="宋体" panose="02010600030101010101" pitchFamily="2" charset="-122"/>
              </a:rPr>
              <a:t>using</a:t>
            </a:r>
            <a:r>
              <a:rPr lang="en-US" altLang="zh-CN" sz="2000" dirty="0">
                <a:ea typeface="宋体" panose="02010600030101010101" pitchFamily="2" charset="-122"/>
              </a:rPr>
              <a:t> (</a:t>
            </a:r>
            <a:r>
              <a:rPr lang="en-US" altLang="zh-CN" sz="2000" i="1" dirty="0" err="1">
                <a:ea typeface="宋体" panose="02010600030101010101" pitchFamily="2" charset="-122"/>
              </a:rPr>
              <a:t>course_id</a:t>
            </a:r>
            <a:r>
              <a:rPr lang="zh-CN" altLang="en-US" sz="2000" dirty="0">
                <a:ea typeface="宋体" panose="02010600030101010101" pitchFamily="2" charset="-122"/>
              </a:rPr>
              <a:t>）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ea typeface="宋体" panose="02010600030101010101" pitchFamily="2" charset="-122"/>
              </a:rPr>
              <a:t>where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 err="1">
                <a:ea typeface="宋体" panose="02010600030101010101" pitchFamily="2" charset="-122"/>
              </a:rPr>
              <a:t>student.dept_name</a:t>
            </a:r>
            <a:r>
              <a:rPr lang="en-US" altLang="zh-CN" sz="2000" i="1" dirty="0">
                <a:ea typeface="宋体" panose="02010600030101010101" pitchFamily="2" charset="-122"/>
              </a:rPr>
              <a:t> &lt;&gt; </a:t>
            </a:r>
            <a:r>
              <a:rPr lang="en-US" altLang="zh-CN" sz="2000" i="1" dirty="0" err="1">
                <a:ea typeface="宋体" panose="02010600030101010101" pitchFamily="2" charset="-122"/>
              </a:rPr>
              <a:t>course.dept_name</a:t>
            </a:r>
            <a:endParaRPr lang="en-US" altLang="zh-CN" sz="2000" i="1" dirty="0">
              <a:ea typeface="宋体" panose="02010600030101010101" pitchFamily="2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185512E-9A00-476D-D8B3-C6A21951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4002088"/>
            <a:ext cx="6319837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Monotype Sorts" pitchFamily="2" charset="2"/>
              <a:buNone/>
              <a:tabLst>
                <a:tab pos="1830388" algn="l"/>
                <a:tab pos="2232025" algn="l"/>
              </a:tabLst>
              <a:defRPr/>
            </a:pPr>
            <a:endParaRPr lang="en-US" altLang="zh-CN" sz="2000" kern="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charset="2"/>
              <a:buChar char="n"/>
              <a:defRPr/>
            </a:pPr>
            <a:r>
              <a:rPr lang="en-US" altLang="zh-CN" sz="2000" i="1" kern="0" dirty="0">
                <a:ea typeface="宋体" panose="02010600030101010101" pitchFamily="2" charset="-122"/>
              </a:rPr>
              <a:t>student( </a:t>
            </a:r>
            <a:r>
              <a:rPr lang="en-US" altLang="zh-CN" sz="2000" i="1" u="sng" kern="0" dirty="0">
                <a:solidFill>
                  <a:srgbClr val="000099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 i="1" kern="0" dirty="0">
                <a:ea typeface="宋体" panose="02010600030101010101" pitchFamily="2" charset="-122"/>
              </a:rPr>
              <a:t>, name, </a:t>
            </a:r>
            <a:r>
              <a:rPr lang="en-US" altLang="zh-CN" sz="2000" i="1" kern="0" dirty="0" err="1">
                <a:solidFill>
                  <a:srgbClr val="00B050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i="1" kern="0" dirty="0">
                <a:ea typeface="宋体" panose="02010600030101010101" pitchFamily="2" charset="-122"/>
              </a:rPr>
              <a:t>, </a:t>
            </a:r>
            <a:r>
              <a:rPr lang="en-US" altLang="zh-CN" sz="2000" i="1" kern="0" dirty="0" err="1">
                <a:ea typeface="宋体" panose="02010600030101010101" pitchFamily="2" charset="-122"/>
              </a:rPr>
              <a:t>tot_cred</a:t>
            </a:r>
            <a:r>
              <a:rPr lang="en-US" altLang="zh-CN" sz="2000" i="1" kern="0" dirty="0">
                <a:ea typeface="宋体" panose="02010600030101010101" pitchFamily="2" charset="-122"/>
              </a:rPr>
              <a:t> 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2000" i="1" kern="0" dirty="0">
                <a:ea typeface="宋体" panose="02010600030101010101" pitchFamily="2" charset="-122"/>
              </a:rPr>
              <a:t>     takes ( </a:t>
            </a:r>
            <a:r>
              <a:rPr lang="en-US" altLang="zh-CN" sz="2000" i="1" u="sng" kern="0" dirty="0">
                <a:solidFill>
                  <a:srgbClr val="000099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 i="1" u="sng" kern="0" dirty="0">
                <a:ea typeface="宋体" panose="02010600030101010101" pitchFamily="2" charset="-122"/>
              </a:rPr>
              <a:t>, </a:t>
            </a:r>
            <a:r>
              <a:rPr lang="en-US" altLang="zh-CN" sz="2000" i="1" u="sng" kern="0" dirty="0" err="1">
                <a:solidFill>
                  <a:srgbClr val="FF0000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2000" i="1" u="sng" kern="0" dirty="0">
                <a:ea typeface="宋体" panose="02010600030101010101" pitchFamily="2" charset="-122"/>
              </a:rPr>
              <a:t>, </a:t>
            </a:r>
            <a:r>
              <a:rPr lang="en-US" altLang="zh-CN" sz="2000" i="1" u="sng" kern="0" dirty="0" err="1">
                <a:ea typeface="宋体" panose="02010600030101010101" pitchFamily="2" charset="-122"/>
              </a:rPr>
              <a:t>sec_id</a:t>
            </a:r>
            <a:r>
              <a:rPr lang="en-US" altLang="zh-CN" sz="2000" i="1" u="sng" kern="0" dirty="0">
                <a:ea typeface="宋体" panose="02010600030101010101" pitchFamily="2" charset="-122"/>
              </a:rPr>
              <a:t>, </a:t>
            </a:r>
            <a:r>
              <a:rPr lang="en-US" altLang="zh-CN" sz="2000" i="1" u="sng" kern="0" dirty="0" err="1">
                <a:ea typeface="宋体" panose="02010600030101010101" pitchFamily="2" charset="-122"/>
              </a:rPr>
              <a:t>semester,year</a:t>
            </a:r>
            <a:r>
              <a:rPr lang="en-US" altLang="zh-CN" sz="2000" i="1" kern="0" dirty="0" err="1">
                <a:ea typeface="宋体" panose="02010600030101010101" pitchFamily="2" charset="-122"/>
              </a:rPr>
              <a:t>.grade</a:t>
            </a:r>
            <a:r>
              <a:rPr lang="en-US" altLang="zh-CN" sz="2000" i="1" kern="0" dirty="0">
                <a:ea typeface="宋体" panose="02010600030101010101" pitchFamily="2" charset="-122"/>
              </a:rPr>
              <a:t>)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2000" i="1" kern="0" dirty="0">
                <a:ea typeface="宋体" panose="02010600030101010101" pitchFamily="2" charset="-122"/>
              </a:rPr>
              <a:t>     course( </a:t>
            </a:r>
            <a:r>
              <a:rPr lang="en-US" altLang="zh-CN" sz="2000" i="1" kern="0" dirty="0" err="1">
                <a:solidFill>
                  <a:srgbClr val="FF0000"/>
                </a:solidFill>
                <a:ea typeface="宋体" panose="02010600030101010101" pitchFamily="2" charset="-122"/>
              </a:rPr>
              <a:t>course_id</a:t>
            </a:r>
            <a:r>
              <a:rPr lang="en-US" altLang="zh-CN" sz="2000" i="1" kern="0" dirty="0">
                <a:ea typeface="宋体" panose="02010600030101010101" pitchFamily="2" charset="-122"/>
              </a:rPr>
              <a:t>, title, </a:t>
            </a:r>
            <a:r>
              <a:rPr lang="en-US" altLang="zh-CN" sz="2000" i="1" kern="0" dirty="0" err="1">
                <a:solidFill>
                  <a:srgbClr val="00B050"/>
                </a:solidFill>
                <a:ea typeface="宋体" panose="02010600030101010101" pitchFamily="2" charset="-122"/>
              </a:rPr>
              <a:t>dept_name</a:t>
            </a:r>
            <a:r>
              <a:rPr lang="en-US" altLang="zh-CN" sz="2000" i="1" kern="0" dirty="0">
                <a:ea typeface="宋体" panose="02010600030101010101" pitchFamily="2" charset="-122"/>
              </a:rPr>
              <a:t>, credits</a:t>
            </a:r>
            <a:r>
              <a:rPr lang="zh-CN" altLang="en-US" sz="2000" i="1" kern="0" dirty="0">
                <a:ea typeface="宋体" panose="02010600030101010101" pitchFamily="2" charset="-122"/>
              </a:rPr>
              <a:t>）</a:t>
            </a:r>
            <a:endParaRPr lang="en-US" altLang="zh-CN" sz="2000" i="1" kern="0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2000" i="1" kern="0" dirty="0">
                <a:ea typeface="宋体" panose="02010600030101010101" pitchFamily="2" charset="-122"/>
              </a:rPr>
              <a:t>   </a:t>
            </a:r>
            <a:endParaRPr lang="en-US" altLang="zh-CN" sz="2000" kern="0" dirty="0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b="1" kern="0" dirty="0">
                <a:ea typeface="宋体" panose="02010600030101010101" pitchFamily="2" charset="-122"/>
              </a:rPr>
              <a:t>     </a:t>
            </a:r>
            <a:endParaRPr lang="en-US" altLang="zh-CN" sz="2000" kern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>
            <a:extLst>
              <a:ext uri="{FF2B5EF4-FFF2-40B4-BE49-F238E27FC236}">
                <a16:creationId xmlns:a16="http://schemas.microsoft.com/office/drawing/2014/main" id="{B9F581F4-6D76-7136-8132-1225A8789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/>
              <a:t>The Rename Operation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D44CBC1-2458-0F74-C3C7-A10F282FB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8435975" cy="5208587"/>
          </a:xfrm>
          <a:noFill/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The SQL allows renaming relations and attributes using the </a:t>
            </a:r>
            <a:r>
              <a:rPr lang="en-US" altLang="zh-CN" sz="2000" b="1">
                <a:ea typeface="宋体" panose="02010600030101010101" pitchFamily="2" charset="-122"/>
              </a:rPr>
              <a:t>as </a:t>
            </a:r>
            <a:r>
              <a:rPr lang="en-US" altLang="zh-CN" sz="2000">
                <a:ea typeface="宋体" panose="02010600030101010101" pitchFamily="2" charset="-122"/>
              </a:rPr>
              <a:t>clause: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055813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		</a:t>
            </a:r>
            <a:r>
              <a:rPr lang="en-US" altLang="zh-CN" sz="2000" i="1">
                <a:ea typeface="宋体" panose="02010600030101010101" pitchFamily="2" charset="-122"/>
              </a:rPr>
              <a:t>old-name </a:t>
            </a:r>
            <a:r>
              <a:rPr lang="en-US" altLang="zh-CN" sz="2000" b="1">
                <a:ea typeface="宋体" panose="02010600030101010101" pitchFamily="2" charset="-122"/>
              </a:rPr>
              <a:t>as</a:t>
            </a:r>
            <a:r>
              <a:rPr lang="en-US" altLang="zh-CN" sz="2000" i="1">
                <a:ea typeface="宋体" panose="02010600030101010101" pitchFamily="2" charset="-122"/>
              </a:rPr>
              <a:t> new-name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E.g.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tabLst>
                <a:tab pos="2055813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ID, name, salary/12 </a:t>
            </a:r>
            <a:r>
              <a:rPr lang="en-US" altLang="zh-CN" sz="2000" b="1">
                <a:ea typeface="宋体" panose="02010600030101010101" pitchFamily="2" charset="-122"/>
              </a:rPr>
              <a:t>as </a:t>
            </a:r>
            <a:r>
              <a:rPr lang="en-US" altLang="zh-CN" sz="2000" i="1">
                <a:ea typeface="宋体" panose="02010600030101010101" pitchFamily="2" charset="-122"/>
              </a:rPr>
              <a:t>monthly_salary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  <a:br>
              <a:rPr lang="en-US" altLang="zh-CN">
                <a:ea typeface="宋体" panose="02010600030101010101" pitchFamily="2" charset="-122"/>
              </a:rPr>
            </a:b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the names of all instructors who have a higher salary than 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some instructor in ‘Comp. Sci’.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2055813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select distinct </a:t>
            </a:r>
            <a:r>
              <a:rPr lang="en-US" altLang="zh-CN" sz="2000" i="1">
                <a:ea typeface="宋体" panose="02010600030101010101" pitchFamily="2" charset="-122"/>
              </a:rPr>
              <a:t>T. name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 </a:t>
            </a:r>
            <a:r>
              <a:rPr lang="en-US" altLang="zh-CN" sz="2000" b="1">
                <a:ea typeface="宋体" panose="02010600030101010101" pitchFamily="2" charset="-122"/>
              </a:rPr>
              <a:t>as </a:t>
            </a:r>
            <a:r>
              <a:rPr lang="en-US" altLang="zh-CN" sz="2000" i="1">
                <a:ea typeface="宋体" panose="02010600030101010101" pitchFamily="2" charset="-122"/>
              </a:rPr>
              <a:t>T, instructor </a:t>
            </a:r>
            <a:r>
              <a:rPr lang="en-US" altLang="zh-CN" sz="2000" b="1">
                <a:ea typeface="宋体" panose="02010600030101010101" pitchFamily="2" charset="-122"/>
              </a:rPr>
              <a:t>as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T.salary &gt; S.salary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S.dept_name = ‘Comp. Sci.’</a:t>
            </a:r>
          </a:p>
          <a:p>
            <a:pPr lvl="1">
              <a:tabLst>
                <a:tab pos="2055813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20558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Keyword </a:t>
            </a:r>
            <a:r>
              <a:rPr lang="en-US" altLang="zh-CN" sz="2000" b="1">
                <a:ea typeface="宋体" panose="02010600030101010101" pitchFamily="2" charset="-122"/>
              </a:rPr>
              <a:t>as</a:t>
            </a:r>
            <a:r>
              <a:rPr lang="en-US" altLang="zh-CN" sz="2000">
                <a:ea typeface="宋体" panose="02010600030101010101" pitchFamily="2" charset="-122"/>
              </a:rPr>
              <a:t> is optional and may be omitted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</a:t>
            </a:r>
            <a:r>
              <a:rPr lang="en-US" altLang="zh-CN" sz="2000" i="1">
                <a:ea typeface="宋体" panose="02010600030101010101" pitchFamily="2" charset="-122"/>
              </a:rPr>
              <a:t>instructor </a:t>
            </a:r>
            <a:r>
              <a:rPr lang="en-US" altLang="zh-CN" sz="2000" b="1">
                <a:ea typeface="宋体" panose="02010600030101010101" pitchFamily="2" charset="-122"/>
              </a:rPr>
              <a:t>as </a:t>
            </a:r>
            <a:r>
              <a:rPr lang="en-US" altLang="zh-CN" sz="2000" i="1">
                <a:ea typeface="宋体" panose="02010600030101010101" pitchFamily="2" charset="-122"/>
              </a:rPr>
              <a:t>T ≡ instructor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T</a:t>
            </a:r>
          </a:p>
          <a:p>
            <a:pPr lvl="1">
              <a:tabLst>
                <a:tab pos="2055813" algn="l"/>
              </a:tabLst>
            </a:pPr>
            <a:r>
              <a:rPr lang="en-US" altLang="zh-CN">
                <a:ea typeface="宋体" panose="02010600030101010101" pitchFamily="2" charset="-122"/>
              </a:rPr>
              <a:t>Keyword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>
                <a:ea typeface="宋体" panose="02010600030101010101" pitchFamily="2" charset="-122"/>
              </a:rPr>
              <a:t> must be omitted in Oracle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90BD8AF8-114D-7302-FFEC-E33B5AA30E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String Operations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123255F7-2A1B-C663-AEB3-D976AC89D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8245475" cy="583565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SQL includes a string-matching operator for comparisons on character strings.  The operator “like” uses patterns that are described using two special characters: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percent (%).  </a:t>
            </a:r>
            <a:r>
              <a:rPr lang="en-US" altLang="zh-CN">
                <a:ea typeface="宋体" panose="02010600030101010101" pitchFamily="2" charset="-122"/>
              </a:rPr>
              <a:t>The % character matches any substring.</a:t>
            </a:r>
            <a:endParaRPr lang="en-US" altLang="zh-CN" sz="1600">
              <a:ea typeface="宋体" panose="02010600030101010101" pitchFamily="2" charset="-122"/>
            </a:endParaRP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underscore (_).  </a:t>
            </a:r>
            <a:r>
              <a:rPr lang="en-US" altLang="zh-CN">
                <a:ea typeface="宋体" panose="02010600030101010101" pitchFamily="2" charset="-122"/>
              </a:rPr>
              <a:t>The _ character matches any character.</a:t>
            </a:r>
          </a:p>
          <a:p>
            <a:pPr lvl="1">
              <a:tabLst>
                <a:tab pos="1889125" algn="l"/>
                <a:tab pos="2403475" algn="l"/>
              </a:tabLst>
            </a:pPr>
            <a:endParaRPr lang="en-US" altLang="zh-CN" sz="1600">
              <a:ea typeface="宋体" panose="02010600030101010101" pitchFamily="2" charset="-122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the names of all instructors whose name includes the substring “dar”.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	select </a:t>
            </a:r>
            <a:r>
              <a:rPr lang="en-US" altLang="zh-CN" i="1">
                <a:ea typeface="宋体" panose="02010600030101010101" pitchFamily="2" charset="-122"/>
              </a:rPr>
              <a:t>name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instructor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b="1">
                <a:ea typeface="宋体" panose="02010600030101010101" pitchFamily="2" charset="-122"/>
              </a:rPr>
              <a:t>where</a:t>
            </a:r>
            <a:r>
              <a:rPr lang="en-US" altLang="zh-CN" b="1" i="1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name </a:t>
            </a:r>
            <a:r>
              <a:rPr lang="en-US" altLang="zh-CN" b="1">
                <a:ea typeface="宋体" panose="02010600030101010101" pitchFamily="2" charset="-122"/>
              </a:rPr>
              <a:t>like </a:t>
            </a:r>
            <a:r>
              <a:rPr lang="en-US" altLang="zh-CN" b="1">
                <a:latin typeface="Century Gothic" panose="020B0502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>
                <a:ea typeface="宋体" panose="02010600030101010101" pitchFamily="2" charset="-122"/>
              </a:rPr>
              <a:t>%dar%</a:t>
            </a:r>
            <a:r>
              <a:rPr lang="en-US" altLang="zh-CN">
                <a:latin typeface="Century Gothic" panose="020B0502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sz="1600">
                <a:latin typeface="Century Gothic" panose="020B0502020202020204" pitchFamily="34" charset="0"/>
                <a:ea typeface="宋体" panose="02010600030101010101" pitchFamily="2" charset="-122"/>
              </a:rPr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endParaRPr lang="en-US" altLang="zh-CN"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Match the string “100 %”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altLang="zh-CN" sz="1600">
                <a:ea typeface="宋体" panose="02010600030101010101" pitchFamily="2" charset="-122"/>
              </a:rPr>
              <a:t>		</a:t>
            </a:r>
            <a:r>
              <a:rPr lang="en-US" altLang="zh-CN" b="1">
                <a:ea typeface="宋体" panose="02010600030101010101" pitchFamily="2" charset="-122"/>
              </a:rPr>
              <a:t>like ‘100 \%'  escape  '\' 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	like ‘100 \%'  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	like ‘100 </a:t>
            </a:r>
            <a:r>
              <a:rPr lang="zh-CN" altLang="en-US" b="1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#%'  escape  ‘#' </a:t>
            </a: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endParaRPr lang="en-US" altLang="zh-CN" sz="1400" b="1"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endParaRPr lang="en-US" altLang="zh-CN" sz="14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endParaRPr lang="en-US" altLang="zh-CN" sz="1600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>
            <a:extLst>
              <a:ext uri="{FF2B5EF4-FFF2-40B4-BE49-F238E27FC236}">
                <a16:creationId xmlns:a16="http://schemas.microsoft.com/office/drawing/2014/main" id="{A3F2A31A-6252-E2D7-1F24-ABDBDEE9A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String Operations (Cont.)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71957594-B083-3FEC-B228-280B9BD9E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9500"/>
            <a:ext cx="7848600" cy="5181600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Patters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‘Intro%’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‘%Comp%’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‘_ _ _’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‘_ _ _ %’ matches any string of at least three characters.</a:t>
            </a:r>
          </a:p>
          <a:p>
            <a:pPr lvl="1">
              <a:buFont typeface="Monotype Sorts" pitchFamily="2" charset="2"/>
              <a:buNone/>
              <a:tabLst>
                <a:tab pos="1889125" algn="l"/>
                <a:tab pos="2403475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zh-CN">
                <a:ea typeface="宋体" panose="02010600030101010101" pitchFamily="2" charset="-122"/>
              </a:rPr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>
            <a:extLst>
              <a:ext uri="{FF2B5EF4-FFF2-40B4-BE49-F238E27FC236}">
                <a16:creationId xmlns:a16="http://schemas.microsoft.com/office/drawing/2014/main" id="{50B9C3A6-7C38-A27E-CC3C-47F44A640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History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CC4910C-699B-13F3-0357-849918623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093788"/>
            <a:ext cx="10175875" cy="5764212"/>
          </a:xfrm>
        </p:spPr>
        <p:txBody>
          <a:bodyPr/>
          <a:lstStyle/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IBM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Sequel</a:t>
            </a:r>
            <a:r>
              <a:rPr lang="en-US" altLang="zh-CN" sz="2000" dirty="0">
                <a:ea typeface="宋体" panose="02010600030101010101" pitchFamily="2" charset="-122"/>
              </a:rPr>
              <a:t> language developed as part of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System R</a:t>
            </a:r>
            <a:r>
              <a:rPr lang="en-US" altLang="zh-CN" sz="2000" dirty="0">
                <a:ea typeface="宋体" panose="02010600030101010101" pitchFamily="2" charset="-122"/>
              </a:rPr>
              <a:t> project at the IBM San Jose Research Laboratory </a:t>
            </a:r>
          </a:p>
          <a:p>
            <a:pPr marL="0" indent="0"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(Sequel: </a:t>
            </a:r>
            <a:r>
              <a:rPr lang="en-US" altLang="zh-CN" b="1" dirty="0"/>
              <a:t>A </a:t>
            </a:r>
            <a:r>
              <a:rPr lang="en-US" altLang="zh-CN" b="1" dirty="0">
                <a:solidFill>
                  <a:srgbClr val="FF0000"/>
                </a:solidFill>
              </a:rPr>
              <a:t>s</a:t>
            </a:r>
            <a:r>
              <a:rPr lang="en-US" altLang="zh-CN" b="1" dirty="0"/>
              <a:t>tructured </a:t>
            </a:r>
            <a:r>
              <a:rPr lang="en-US" altLang="zh-CN" b="1" dirty="0">
                <a:solidFill>
                  <a:srgbClr val="FF0000"/>
                </a:solidFill>
              </a:rPr>
              <a:t>E</a:t>
            </a:r>
            <a:r>
              <a:rPr lang="en-US" altLang="zh-CN" b="1" dirty="0"/>
              <a:t>nglish </a:t>
            </a:r>
            <a:r>
              <a:rPr lang="en-US" altLang="zh-CN" b="1" dirty="0">
                <a:solidFill>
                  <a:srgbClr val="FF0000"/>
                </a:solidFill>
              </a:rPr>
              <a:t>que</a:t>
            </a:r>
            <a:r>
              <a:rPr lang="en-US" altLang="zh-CN" b="1" dirty="0"/>
              <a:t>ry </a:t>
            </a: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en-US" altLang="zh-CN" b="1" dirty="0"/>
              <a:t>anguage, 1974)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Renamed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SQL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Structured Query Language 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ANSI and ISO standard SQL: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SQL-86, SQL-89</a:t>
            </a:r>
            <a:r>
              <a:rPr lang="en-US" altLang="zh-CN" dirty="0">
                <a:ea typeface="宋体" panose="02010600030101010101" pitchFamily="2" charset="-122"/>
              </a:rPr>
              <a:t>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SQL-92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</a:p>
          <a:p>
            <a:pPr lvl="1"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SQL:1999, SQL:2003, SQL:2006, SQL:2008, SQL:2011, SQL:2016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SQL:2019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</a:p>
          <a:p>
            <a:pPr>
              <a:defRPr/>
            </a:pPr>
            <a:r>
              <a:rPr lang="en-US" altLang="zh-CN" sz="2000" dirty="0"/>
              <a:t>The benefits of the standards:</a:t>
            </a:r>
          </a:p>
          <a:p>
            <a:pPr lvl="1">
              <a:defRPr/>
            </a:pPr>
            <a:r>
              <a:rPr lang="en-US" altLang="zh-CN" sz="2000" dirty="0"/>
              <a:t>Points out which </a:t>
            </a:r>
            <a:r>
              <a:rPr lang="en-US" altLang="zh-CN" sz="2000" dirty="0">
                <a:solidFill>
                  <a:srgbClr val="FF0000"/>
                </a:solidFill>
              </a:rPr>
              <a:t>language extensions </a:t>
            </a:r>
            <a:r>
              <a:rPr lang="en-US" altLang="zh-CN" sz="2000" dirty="0"/>
              <a:t>are important and useful.</a:t>
            </a:r>
          </a:p>
          <a:p>
            <a:pPr lvl="1">
              <a:defRPr/>
            </a:pPr>
            <a:r>
              <a:rPr lang="en-US" altLang="zh-CN" sz="2000" dirty="0"/>
              <a:t>Guides the development of </a:t>
            </a:r>
            <a:r>
              <a:rPr lang="en-US" altLang="zh-CN" sz="2000" dirty="0">
                <a:solidFill>
                  <a:srgbClr val="FF0000"/>
                </a:solidFill>
              </a:rPr>
              <a:t>SQL implementations </a:t>
            </a:r>
            <a:r>
              <a:rPr lang="en-US" altLang="zh-CN" sz="2000" dirty="0"/>
              <a:t>in databases. </a:t>
            </a:r>
          </a:p>
          <a:p>
            <a:pPr lvl="1">
              <a:defRPr/>
            </a:pPr>
            <a:r>
              <a:rPr lang="en-US" altLang="zh-CN" sz="2000" dirty="0"/>
              <a:t>Provides the </a:t>
            </a:r>
            <a:r>
              <a:rPr lang="en-US" altLang="zh-CN" sz="2000" dirty="0">
                <a:solidFill>
                  <a:srgbClr val="FF0000"/>
                </a:solidFill>
              </a:rPr>
              <a:t>common syntax and semantics </a:t>
            </a:r>
            <a:r>
              <a:rPr lang="en-US" altLang="zh-CN" sz="2000" dirty="0"/>
              <a:t>that most databases will implement.</a:t>
            </a: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Commercial systems offer most, if not all,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SQL-92</a:t>
            </a:r>
            <a:r>
              <a:rPr lang="en-US" altLang="zh-CN" sz="2000" dirty="0">
                <a:ea typeface="宋体" panose="02010600030101010101" pitchFamily="2" charset="-122"/>
              </a:rPr>
              <a:t> features, plus varying feature sets from later standards and special proprietary features.</a:t>
            </a:r>
            <a:r>
              <a:rPr lang="en-US" altLang="zh-CN" dirty="0">
                <a:ea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>
            <a:extLst>
              <a:ext uri="{FF2B5EF4-FFF2-40B4-BE49-F238E27FC236}">
                <a16:creationId xmlns:a16="http://schemas.microsoft.com/office/drawing/2014/main" id="{A4A42B3D-11B4-C0DE-DF7B-4472F4A2C4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Ordering the Display of Tuples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A909068-D021-D8F2-17ED-B75A14EC9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9500"/>
            <a:ext cx="7661275" cy="4202113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List in alphabetic order the names of all instructors 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</a:t>
            </a:r>
            <a:r>
              <a:rPr lang="en-US" altLang="zh-CN" sz="2000" b="1">
                <a:ea typeface="宋体" panose="02010600030101010101" pitchFamily="2" charset="-122"/>
              </a:rPr>
              <a:t>select distinct </a:t>
            </a:r>
            <a:r>
              <a:rPr lang="en-US" altLang="zh-CN" sz="2000" i="1">
                <a:ea typeface="宋体" panose="02010600030101010101" pitchFamily="2" charset="-122"/>
              </a:rPr>
              <a:t>name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from    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	</a:t>
            </a: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order by </a:t>
            </a:r>
            <a:r>
              <a:rPr lang="en-US" altLang="zh-CN" sz="2000" i="1">
                <a:ea typeface="宋体" panose="02010600030101010101" pitchFamily="2" charset="-122"/>
              </a:rPr>
              <a:t>name</a:t>
            </a:r>
            <a:endParaRPr lang="en-US" altLang="zh-CN">
              <a:ea typeface="宋体" panose="02010600030101010101" pitchFamily="2" charset="-122"/>
            </a:endParaRPr>
          </a:p>
          <a:p>
            <a:pPr algn="just">
              <a:tabLst>
                <a:tab pos="90646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We may specify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desc</a:t>
            </a:r>
            <a:r>
              <a:rPr lang="en-US" altLang="zh-CN" sz="2000">
                <a:ea typeface="宋体" panose="02010600030101010101" pitchFamily="2" charset="-122"/>
              </a:rPr>
              <a:t> for descending(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降</a:t>
            </a:r>
            <a:r>
              <a:rPr lang="en-US" altLang="zh-CN" sz="2000">
                <a:ea typeface="宋体" panose="02010600030101010101" pitchFamily="2" charset="-122"/>
              </a:rPr>
              <a:t>) order or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asc</a:t>
            </a:r>
            <a:r>
              <a:rPr lang="en-US" altLang="zh-CN" sz="2000">
                <a:ea typeface="宋体" panose="02010600030101010101" pitchFamily="2" charset="-122"/>
              </a:rPr>
              <a:t> for ascending</a:t>
            </a:r>
            <a:r>
              <a:rPr lang="zh-CN" altLang="en-US" sz="2000">
                <a:ea typeface="宋体" panose="02010600030101010101" pitchFamily="2" charset="-122"/>
              </a:rPr>
              <a:t>（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升</a:t>
            </a:r>
            <a:r>
              <a:rPr lang="zh-CN" altLang="en-US" sz="2000">
                <a:ea typeface="宋体" panose="02010600030101010101" pitchFamily="2" charset="-122"/>
              </a:rPr>
              <a:t>）</a:t>
            </a:r>
            <a:r>
              <a:rPr lang="en-US" altLang="zh-CN" sz="2000">
                <a:ea typeface="宋体" panose="02010600030101010101" pitchFamily="2" charset="-122"/>
              </a:rPr>
              <a:t> order, for each attribute; ascending order is the default.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90646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Example:  </a:t>
            </a:r>
            <a:r>
              <a:rPr lang="en-US" altLang="zh-CN" sz="2000" b="1">
                <a:ea typeface="宋体" panose="02010600030101010101" pitchFamily="2" charset="-122"/>
              </a:rPr>
              <a:t>order by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name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b="1">
                <a:ea typeface="宋体" panose="02010600030101010101" pitchFamily="2" charset="-122"/>
              </a:rPr>
              <a:t>desc</a:t>
            </a:r>
            <a:endParaRPr lang="en-US" altLang="zh-CN" b="1">
              <a:ea typeface="宋体" panose="02010600030101010101" pitchFamily="2" charset="-122"/>
            </a:endParaRPr>
          </a:p>
          <a:p>
            <a:pPr>
              <a:tabLst>
                <a:tab pos="90646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Can sort on multiple attributes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90646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Example: </a:t>
            </a:r>
            <a:r>
              <a:rPr lang="en-US" altLang="zh-CN" sz="2000" b="1">
                <a:ea typeface="宋体" panose="02010600030101010101" pitchFamily="2" charset="-122"/>
              </a:rPr>
              <a:t>order by 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dept_name, name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>
            <a:extLst>
              <a:ext uri="{FF2B5EF4-FFF2-40B4-BE49-F238E27FC236}">
                <a16:creationId xmlns:a16="http://schemas.microsoft.com/office/drawing/2014/main" id="{959329C7-1151-CA29-3316-F747CC2344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altLang="zh-CN" dirty="0"/>
              <a:t>The limit</a:t>
            </a:r>
            <a:r>
              <a:rPr lang="en-US" dirty="0"/>
              <a:t> Clause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DF652DB-7946-9E7B-AC53-3878AE582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66800"/>
            <a:ext cx="6950075" cy="5038725"/>
          </a:xfrm>
        </p:spPr>
        <p:txBody>
          <a:bodyPr lIns="90488" tIns="44450" rIns="90488" bIns="44450"/>
          <a:lstStyle/>
          <a:p>
            <a:pPr>
              <a:tabLst>
                <a:tab pos="90646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limit</a:t>
            </a:r>
            <a:r>
              <a:rPr lang="en-US" altLang="zh-CN" sz="2000" dirty="0">
                <a:ea typeface="宋体" panose="02010600030101010101" pitchFamily="2" charset="-122"/>
              </a:rPr>
              <a:t> clause can be used to constrain the number of rows returned by the select statement. </a:t>
            </a:r>
          </a:p>
          <a:p>
            <a:pPr>
              <a:tabLst>
                <a:tab pos="906463" algn="l"/>
              </a:tabLst>
              <a:defRPr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limit</a:t>
            </a:r>
            <a:r>
              <a:rPr lang="en-US" altLang="zh-CN" sz="2000" dirty="0">
                <a:ea typeface="宋体" panose="02010600030101010101" pitchFamily="2" charset="-122"/>
              </a:rPr>
              <a:t> clause takes one or two numeric arguments, which must both be nonnegative integer constants: </a:t>
            </a:r>
          </a:p>
          <a:p>
            <a:pPr lvl="1">
              <a:tabLst>
                <a:tab pos="906463" algn="l"/>
              </a:tabLst>
              <a:defRPr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 limit </a:t>
            </a:r>
            <a:r>
              <a:rPr lang="en-US" altLang="zh-CN" sz="2000" dirty="0">
                <a:ea typeface="宋体" panose="02010600030101010101" pitchFamily="2" charset="-122"/>
              </a:rPr>
              <a:t>offset, </a:t>
            </a:r>
            <a:r>
              <a:rPr lang="en-US" altLang="zh-CN" sz="2000" dirty="0" err="1">
                <a:ea typeface="宋体" panose="02010600030101010101" pitchFamily="2" charset="-122"/>
              </a:rPr>
              <a:t>row_count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tabLst>
                <a:tab pos="90646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limit </a:t>
            </a:r>
            <a:r>
              <a:rPr lang="en-US" altLang="zh-CN" sz="2000" dirty="0" err="1">
                <a:ea typeface="宋体" panose="02010600030101010101" pitchFamily="2" charset="-122"/>
              </a:rPr>
              <a:t>row_count</a:t>
            </a: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== 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limit </a:t>
            </a:r>
            <a:r>
              <a:rPr lang="en-US" altLang="zh-CN" sz="2000" dirty="0">
                <a:ea typeface="宋体" panose="02010600030101010101" pitchFamily="2" charset="-122"/>
              </a:rPr>
              <a:t>0, </a:t>
            </a:r>
            <a:r>
              <a:rPr lang="en-US" altLang="zh-CN" sz="2000" dirty="0" err="1">
                <a:ea typeface="宋体" panose="02010600030101010101" pitchFamily="2" charset="-122"/>
              </a:rPr>
              <a:t>row_count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tabLst>
                <a:tab pos="90646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List names of instructors whose salary is among top 3.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  <a:tabLst>
                <a:tab pos="906463" algn="l"/>
              </a:tabLst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        select  </a:t>
            </a:r>
            <a:r>
              <a:rPr lang="en-US" altLang="zh-CN" sz="2000" i="1" dirty="0">
                <a:ea typeface="宋体" panose="02010600030101010101" pitchFamily="2" charset="-122"/>
              </a:rPr>
              <a:t>name</a:t>
            </a:r>
            <a:br>
              <a:rPr lang="en-US" altLang="zh-CN" sz="2000" i="1" dirty="0">
                <a:ea typeface="宋体" panose="02010600030101010101" pitchFamily="2" charset="-122"/>
              </a:rPr>
            </a:br>
            <a:r>
              <a:rPr lang="en-US" altLang="zh-CN" sz="2000" i="1" dirty="0"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</a:rPr>
              <a:t>from   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  <a:br>
              <a:rPr lang="en-US" altLang="zh-CN" sz="2000" i="1" dirty="0">
                <a:ea typeface="宋体" panose="02010600030101010101" pitchFamily="2" charset="-122"/>
              </a:rPr>
            </a:br>
            <a:r>
              <a:rPr lang="en-US" altLang="zh-CN" sz="2000" i="1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</a:rPr>
              <a:t>order by </a:t>
            </a:r>
            <a:r>
              <a:rPr lang="en-US" altLang="zh-CN" sz="2000" i="1" dirty="0">
                <a:ea typeface="宋体" panose="02010600030101010101" pitchFamily="2" charset="-122"/>
              </a:rPr>
              <a:t>salary</a:t>
            </a:r>
            <a:r>
              <a:rPr lang="zh-CN" altLang="en-US" sz="2000" i="1" dirty="0">
                <a:ea typeface="宋体" panose="02010600030101010101" pitchFamily="2" charset="-122"/>
              </a:rPr>
              <a:t> </a:t>
            </a:r>
            <a:r>
              <a:rPr lang="en-US" altLang="zh-CN" sz="2000" b="1" i="1" dirty="0" err="1">
                <a:ea typeface="宋体" panose="02010600030101010101" pitchFamily="2" charset="-122"/>
              </a:rPr>
              <a:t>desc</a:t>
            </a:r>
            <a:endParaRPr lang="en-US" altLang="zh-CN" sz="2000" b="1" i="1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  <a:tabLst>
                <a:tab pos="906463" algn="l"/>
              </a:tabLst>
              <a:defRPr/>
            </a:pPr>
            <a:r>
              <a:rPr lang="en-US" altLang="zh-CN" sz="2000" i="1" dirty="0">
                <a:ea typeface="宋体" panose="02010600030101010101" pitchFamily="2" charset="-122"/>
              </a:rPr>
              <a:t>             </a:t>
            </a:r>
            <a:r>
              <a:rPr lang="en-US" altLang="zh-CN" sz="2000" b="1" dirty="0">
                <a:ea typeface="宋体" panose="02010600030101010101" pitchFamily="2" charset="-122"/>
              </a:rPr>
              <a:t>limit</a:t>
            </a:r>
            <a:r>
              <a:rPr lang="en-US" altLang="zh-CN" sz="2000" i="1" dirty="0">
                <a:ea typeface="宋体" panose="02010600030101010101" pitchFamily="2" charset="-122"/>
              </a:rPr>
              <a:t> 3</a:t>
            </a:r>
            <a:r>
              <a:rPr lang="zh-CN" altLang="en-US" sz="2000" i="1" dirty="0">
                <a:ea typeface="宋体" panose="02010600030101010101" pitchFamily="2" charset="-122"/>
              </a:rPr>
              <a:t>；   </a:t>
            </a:r>
            <a:r>
              <a:rPr lang="en-US" altLang="zh-CN" sz="2000" i="1" dirty="0">
                <a:ea typeface="宋体" panose="02010600030101010101" pitchFamily="2" charset="-122"/>
              </a:rPr>
              <a:t>//  </a:t>
            </a:r>
            <a:r>
              <a:rPr lang="en-US" altLang="zh-CN" sz="2000" b="1" i="1" dirty="0">
                <a:ea typeface="宋体" panose="02010600030101010101" pitchFamily="2" charset="-122"/>
              </a:rPr>
              <a:t>limit</a:t>
            </a:r>
            <a:r>
              <a:rPr lang="en-US" altLang="zh-CN" sz="2000" i="1" dirty="0">
                <a:ea typeface="宋体" panose="02010600030101010101" pitchFamily="2" charset="-122"/>
              </a:rPr>
              <a:t> 0,3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>
            <a:extLst>
              <a:ext uri="{FF2B5EF4-FFF2-40B4-BE49-F238E27FC236}">
                <a16:creationId xmlns:a16="http://schemas.microsoft.com/office/drawing/2014/main" id="{B41C778E-9BDD-4AA6-4929-EF36CD7A4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Duplicates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2B469C6F-0306-FB31-EF46-15D6C24BB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661275" cy="4903787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In relations with duplicates, SQL can define how many copies of tuples appear in the result.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Multiset</a:t>
            </a:r>
            <a:r>
              <a:rPr lang="zh-CN" altLang="en-US" sz="2000" b="1">
                <a:solidFill>
                  <a:srgbClr val="000099"/>
                </a:solidFill>
                <a:ea typeface="宋体" panose="02010600030101010101" pitchFamily="2" charset="-122"/>
              </a:rPr>
              <a:t>（多重集）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versions of some of the relational algebra operators – given multiset relations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and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1.	 </a:t>
            </a:r>
            <a:r>
              <a:rPr lang="en-US" altLang="zh-CN" sz="2800" b="1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800" b="1" i="1" baseline="-25000"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="1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000" b="1" i="1"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en-US" altLang="zh-CN" sz="2000">
                <a:ea typeface="宋体" panose="02010600030101010101" pitchFamily="2" charset="-122"/>
              </a:rPr>
              <a:t> If there are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copies of tuple </a:t>
            </a:r>
            <a:r>
              <a:rPr lang="en-US" altLang="zh-CN" sz="2000" i="1">
                <a:ea typeface="宋体" panose="02010600030101010101" pitchFamily="2" charset="-122"/>
              </a:rPr>
              <a:t>t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in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and </a:t>
            </a:r>
            <a:r>
              <a:rPr lang="en-US" altLang="zh-CN" sz="2000" i="1">
                <a:ea typeface="宋体" panose="02010600030101010101" pitchFamily="2" charset="-122"/>
              </a:rPr>
              <a:t>t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satisfies selections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800" i="1" baseline="-25000"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, then there are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copies of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in 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  <a:sym typeface="Symbol" panose="05050102010706020507" pitchFamily="18" charset="2"/>
              </a:rPr>
              <a:t></a:t>
            </a:r>
            <a:r>
              <a:rPr lang="en-US" altLang="zh-CN" sz="2800" i="1" baseline="-25000">
                <a:ea typeface="宋体" panose="02010600030101010101" pitchFamily="2" charset="-122"/>
                <a:sym typeface="Symbol" panose="05050102010706020507" pitchFamily="18" charset="2"/>
              </a:rPr>
              <a:t>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2.	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400" b="1" i="1" baseline="-25000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b="1" i="1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):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For each copy of tuple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i="1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in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,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there is a copy of tuple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in 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 where 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A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) denotes the projection of the single tuple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i="1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3.	 </a:t>
            </a:r>
            <a:r>
              <a:rPr lang="en-US" altLang="zh-CN" sz="2000" b="1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="1" baseline="-25000"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 x </a:t>
            </a:r>
            <a:r>
              <a:rPr lang="en-US" altLang="zh-CN" sz="2000" b="1" i="1">
                <a:ea typeface="宋体" panose="02010600030101010101" pitchFamily="2" charset="-122"/>
              </a:rPr>
              <a:t>r</a:t>
            </a:r>
            <a:r>
              <a:rPr lang="en-US" altLang="zh-CN" sz="2000" b="1" baseline="-25000">
                <a:ea typeface="宋体" panose="02010600030101010101" pitchFamily="2" charset="-122"/>
              </a:rPr>
              <a:t>2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 :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If there are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copies of tuple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i="1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in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copies of tuple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in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, there are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x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000" baseline="-250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copies of the tuple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000" i="1" baseline="-25000"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. t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in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  <a:sym typeface="Symbol" panose="05050102010706020507" pitchFamily="18" charset="2"/>
              </a:rPr>
              <a:t>1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x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endParaRPr lang="en-US" altLang="zh-CN" baseline="-25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>
            <a:extLst>
              <a:ext uri="{FF2B5EF4-FFF2-40B4-BE49-F238E27FC236}">
                <a16:creationId xmlns:a16="http://schemas.microsoft.com/office/drawing/2014/main" id="{27DB0C33-CA9E-1281-35C1-1F8C64D1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Duplicates (Cont.)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AA0F5ED-A84F-2E22-087B-7ACE28E60F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8586787" cy="4549775"/>
          </a:xfrm>
        </p:spPr>
        <p:txBody>
          <a:bodyPr/>
          <a:lstStyle/>
          <a:p>
            <a:pPr>
              <a:tabLst>
                <a:tab pos="1436688" algn="l"/>
                <a:tab pos="217646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Example: Suppose multiset relations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r>
              <a:rPr lang="en-US" altLang="zh-CN" sz="2000" i="1">
                <a:ea typeface="宋体" panose="02010600030101010101" pitchFamily="2" charset="-122"/>
              </a:rPr>
              <a:t>A, B</a:t>
            </a:r>
            <a:r>
              <a:rPr lang="en-US" altLang="zh-CN" sz="2000">
                <a:ea typeface="宋体" panose="02010600030101010101" pitchFamily="2" charset="-122"/>
              </a:rPr>
              <a:t>) and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r>
              <a:rPr lang="en-US" altLang="zh-CN" sz="2000" i="1">
                <a:ea typeface="宋体" panose="02010600030101010101" pitchFamily="2" charset="-122"/>
              </a:rPr>
              <a:t>C</a:t>
            </a:r>
            <a:r>
              <a:rPr lang="en-US" altLang="zh-CN" sz="2000">
                <a:ea typeface="宋体" panose="02010600030101010101" pitchFamily="2" charset="-122"/>
              </a:rPr>
              <a:t>) are as follows: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>
                <a:ea typeface="宋体" panose="02010600030101010101" pitchFamily="2" charset="-122"/>
              </a:rPr>
              <a:t>		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= {(1,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) (2,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)}    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= {(2), (3), (3)}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)  =  {(a), (a)}</a:t>
            </a: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</a:t>
            </a:r>
            <a:r>
              <a:rPr lang="en-US" altLang="zh-CN" sz="2400" i="1" baseline="-25000">
                <a:ea typeface="宋体" panose="02010600030101010101" pitchFamily="2" charset="-122"/>
                <a:sym typeface="Symbol" panose="05050102010706020507" pitchFamily="18" charset="2"/>
              </a:rPr>
              <a:t>B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) x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 =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sz="2000">
                <a:ea typeface="宋体" panose="02010600030101010101" pitchFamily="2" charset="-122"/>
              </a:rPr>
              <a:t>{(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,2), 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,2), 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,3), 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,3), 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,3), 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>
                <a:ea typeface="宋体" panose="02010600030101010101" pitchFamily="2" charset="-122"/>
              </a:rPr>
              <a:t>,3)}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436688" algn="l"/>
                <a:tab pos="217646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SQL duplicate semantics: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en-US" altLang="zh-CN" sz="2000" baseline="-25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, ...,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400" i="1" baseline="-25000">
                <a:ea typeface="宋体" panose="02010600030101010101" pitchFamily="2" charset="-122"/>
              </a:rPr>
              <a:t>n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, ...,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400" i="1" baseline="-25000">
                <a:ea typeface="宋体" panose="02010600030101010101" pitchFamily="2" charset="-122"/>
              </a:rPr>
              <a:t>m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 i="1">
                <a:ea typeface="宋体" panose="02010600030101010101" pitchFamily="2" charset="-122"/>
              </a:rPr>
              <a:t>	</a:t>
            </a:r>
            <a:r>
              <a:rPr lang="en-US" altLang="zh-CN" sz="2000">
                <a:ea typeface="宋体" panose="02010600030101010101" pitchFamily="2" charset="-122"/>
              </a:rPr>
              <a:t>is equivalent to the </a:t>
            </a:r>
            <a:r>
              <a:rPr lang="en-US" altLang="zh-CN" sz="2000" i="1">
                <a:ea typeface="宋体" panose="02010600030101010101" pitchFamily="2" charset="-122"/>
              </a:rPr>
              <a:t>multiset</a:t>
            </a:r>
            <a:r>
              <a:rPr lang="en-US" altLang="zh-CN" sz="2000">
                <a:ea typeface="宋体" panose="02010600030101010101" pitchFamily="2" charset="-122"/>
              </a:rPr>
              <a:t> version of the expression: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436688" algn="l"/>
                <a:tab pos="2176463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endParaRPr lang="en-US" altLang="zh-CN" i="1" baseline="-25000">
              <a:ea typeface="宋体" panose="02010600030101010101" pitchFamily="2" charset="-122"/>
            </a:endParaRPr>
          </a:p>
        </p:txBody>
      </p:sp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C7F274A6-7C95-B31D-1A94-3D40819E5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2063" y="5335588"/>
          <a:ext cx="36401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22600" imgH="355600" progId="Equation.3">
                  <p:embed/>
                </p:oleObj>
              </mc:Choice>
              <mc:Fallback>
                <p:oleObj name="Equation" r:id="rId3" imgW="30226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5335588"/>
                        <a:ext cx="36401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7D5A141B-D42F-2E64-96C6-A74B7E8C7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6450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Set Operations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EB0E8DFB-0E6D-8D02-1B23-5C3FD27337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147763"/>
            <a:ext cx="7661275" cy="511175"/>
          </a:xfrm>
        </p:spPr>
        <p:txBody>
          <a:bodyPr/>
          <a:lstStyle/>
          <a:p>
            <a:pPr>
              <a:tabLst>
                <a:tab pos="1481138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courses that ran in Fall 2009 or in Spring 2010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33E5796C-8BEF-EE48-DB4D-6CDE0725F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4454525"/>
            <a:ext cx="627062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800">
                <a:ea typeface="宋体" panose="02010600030101010101" pitchFamily="2" charset="-122"/>
              </a:rPr>
              <a:t>  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Find courses that ran in Fall 2009 but not in Spring 2010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7797" name="Text Box 5">
            <a:extLst>
              <a:ext uri="{FF2B5EF4-FFF2-40B4-BE49-F238E27FC236}">
                <a16:creationId xmlns:a16="http://schemas.microsoft.com/office/drawing/2014/main" id="{6D57EFD1-190B-3641-7FE4-23FD72D5A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25" y="1644650"/>
            <a:ext cx="82835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b="1">
                <a:ea typeface="宋体" panose="02010600030101010101" pitchFamily="2" charset="-122"/>
              </a:rPr>
              <a:t>select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course_id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section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sem = </a:t>
            </a:r>
            <a:r>
              <a:rPr lang="en-US" altLang="zh-CN" sz="2000">
                <a:ea typeface="宋体" panose="02010600030101010101" pitchFamily="2" charset="-122"/>
              </a:rPr>
              <a:t>‘Fall’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year = </a:t>
            </a:r>
            <a:r>
              <a:rPr lang="en-US" altLang="zh-CN" sz="2000">
                <a:ea typeface="宋体" panose="02010600030101010101" pitchFamily="2" charset="-122"/>
              </a:rPr>
              <a:t>2009)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union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b="1">
                <a:ea typeface="宋体" panose="02010600030101010101" pitchFamily="2" charset="-122"/>
              </a:rPr>
              <a:t>select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course_id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section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sem = </a:t>
            </a:r>
            <a:r>
              <a:rPr lang="en-US" altLang="zh-CN" sz="2000">
                <a:ea typeface="宋体" panose="02010600030101010101" pitchFamily="2" charset="-122"/>
              </a:rPr>
              <a:t>‘Spring’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year = </a:t>
            </a:r>
            <a:r>
              <a:rPr lang="en-US" altLang="zh-CN" sz="2000">
                <a:ea typeface="宋体" panose="02010600030101010101" pitchFamily="2" charset="-122"/>
              </a:rPr>
              <a:t>2010)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5782" name="Text Box 6">
            <a:extLst>
              <a:ext uri="{FF2B5EF4-FFF2-40B4-BE49-F238E27FC236}">
                <a16:creationId xmlns:a16="http://schemas.microsoft.com/office/drawing/2014/main" id="{7D10A796-E7E9-4B40-35BB-17D23BB70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2762250"/>
            <a:ext cx="5892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  Find courses that ran in Fall 2009 and in Spring 2010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17799" name="Text Box 7">
            <a:extLst>
              <a:ext uri="{FF2B5EF4-FFF2-40B4-BE49-F238E27FC236}">
                <a16:creationId xmlns:a16="http://schemas.microsoft.com/office/drawing/2014/main" id="{41981912-1794-93FB-D3C5-BB6807500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763" y="3208338"/>
            <a:ext cx="826293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b="1">
                <a:ea typeface="宋体" panose="02010600030101010101" pitchFamily="2" charset="-122"/>
              </a:rPr>
              <a:t>select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course_id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section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sem = </a:t>
            </a:r>
            <a:r>
              <a:rPr lang="en-US" altLang="zh-CN" sz="2000">
                <a:ea typeface="宋体" panose="02010600030101010101" pitchFamily="2" charset="-122"/>
              </a:rPr>
              <a:t>‘Fall’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year = </a:t>
            </a:r>
            <a:r>
              <a:rPr lang="en-US" altLang="zh-CN" sz="2000">
                <a:ea typeface="宋体" panose="02010600030101010101" pitchFamily="2" charset="-122"/>
              </a:rPr>
              <a:t>2009)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intersect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b="1">
                <a:ea typeface="宋体" panose="02010600030101010101" pitchFamily="2" charset="-122"/>
              </a:rPr>
              <a:t>select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course_id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section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sem = </a:t>
            </a:r>
            <a:r>
              <a:rPr lang="en-US" altLang="zh-CN" sz="2000">
                <a:ea typeface="宋体" panose="02010600030101010101" pitchFamily="2" charset="-122"/>
              </a:rPr>
              <a:t>‘Spring’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year = </a:t>
            </a:r>
            <a:r>
              <a:rPr lang="en-US" altLang="zh-CN" sz="2000">
                <a:ea typeface="宋体" panose="02010600030101010101" pitchFamily="2" charset="-122"/>
              </a:rPr>
              <a:t>2010)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417800" name="Text Box 8">
            <a:extLst>
              <a:ext uri="{FF2B5EF4-FFF2-40B4-BE49-F238E27FC236}">
                <a16:creationId xmlns:a16="http://schemas.microsoft.com/office/drawing/2014/main" id="{CAA481B0-28B3-BD2E-7ECA-23ABC19CA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4883150"/>
            <a:ext cx="835183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b="1">
                <a:ea typeface="宋体" panose="02010600030101010101" pitchFamily="2" charset="-122"/>
              </a:rPr>
              <a:t>select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course_id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section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sem = </a:t>
            </a:r>
            <a:r>
              <a:rPr lang="en-US" altLang="zh-CN" sz="2000">
                <a:ea typeface="宋体" panose="02010600030101010101" pitchFamily="2" charset="-122"/>
              </a:rPr>
              <a:t>‘Fall’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year = </a:t>
            </a:r>
            <a:r>
              <a:rPr lang="en-US" altLang="zh-CN" sz="2000">
                <a:ea typeface="宋体" panose="02010600030101010101" pitchFamily="2" charset="-122"/>
              </a:rPr>
              <a:t>2009)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except</a:t>
            </a:r>
            <a:b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b="1">
                <a:ea typeface="宋体" panose="02010600030101010101" pitchFamily="2" charset="-122"/>
              </a:rPr>
              <a:t>select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course_id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section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sem = </a:t>
            </a:r>
            <a:r>
              <a:rPr lang="en-US" altLang="zh-CN" sz="2000">
                <a:ea typeface="宋体" panose="02010600030101010101" pitchFamily="2" charset="-122"/>
              </a:rPr>
              <a:t>‘Spring’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year = </a:t>
            </a:r>
            <a:r>
              <a:rPr lang="en-US" altLang="zh-CN" sz="2000">
                <a:ea typeface="宋体" panose="02010600030101010101" pitchFamily="2" charset="-122"/>
              </a:rPr>
              <a:t>2010)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7" grpId="0" autoUpdateAnimBg="0"/>
      <p:bldP spid="417799" grpId="0" autoUpdateAnimBg="0"/>
      <p:bldP spid="417800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281F2E95-0F3D-40D9-021D-130A03254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Set Operations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A362E3E-930F-FD52-A06B-382566F35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661275" cy="4903787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Set operations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union</a:t>
            </a:r>
            <a:r>
              <a:rPr lang="en-US" altLang="zh-CN" sz="2000" b="1">
                <a:ea typeface="宋体" panose="02010600030101010101" pitchFamily="2" charset="-122"/>
              </a:rPr>
              <a:t>,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intersect</a:t>
            </a:r>
            <a:r>
              <a:rPr lang="en-US" altLang="zh-CN" sz="2000" b="1">
                <a:ea typeface="宋体" panose="02010600030101010101" pitchFamily="2" charset="-122"/>
              </a:rPr>
              <a:t>, </a:t>
            </a:r>
            <a:r>
              <a:rPr lang="en-US" altLang="zh-CN" sz="2000">
                <a:ea typeface="宋体" panose="02010600030101010101" pitchFamily="2" charset="-122"/>
              </a:rPr>
              <a:t>and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except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Each of the above operations automatically eliminates duplicates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To retain all duplicates use the corresponding multiset versions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union all, intersect all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except all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b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</a:br>
            <a:b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Suppose a tuple occurs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times in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and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times in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s,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then, it occurs: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/>
            <a:r>
              <a:rPr lang="en-US" altLang="zh-CN" sz="2000" i="1">
                <a:ea typeface="宋体" panose="02010600030101010101" pitchFamily="2" charset="-122"/>
              </a:rPr>
              <a:t>m </a:t>
            </a:r>
            <a:r>
              <a:rPr lang="en-US" altLang="zh-CN" sz="2000" i="1" baseline="-25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+ n </a:t>
            </a:r>
            <a:r>
              <a:rPr lang="en-US" altLang="zh-CN" sz="2000">
                <a:ea typeface="宋体" panose="02010600030101010101" pitchFamily="2" charset="-122"/>
              </a:rPr>
              <a:t>times in </a:t>
            </a:r>
            <a:r>
              <a:rPr lang="en-US" altLang="zh-CN" sz="2000" i="1">
                <a:ea typeface="宋体" panose="02010600030101010101" pitchFamily="2" charset="-122"/>
              </a:rPr>
              <a:t>r </a:t>
            </a:r>
            <a:r>
              <a:rPr lang="en-US" altLang="zh-CN" sz="2000" b="1">
                <a:ea typeface="宋体" panose="02010600030101010101" pitchFamily="2" charset="-122"/>
              </a:rPr>
              <a:t>union all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endParaRPr lang="en-US" altLang="zh-CN" i="1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min(</a:t>
            </a:r>
            <a:r>
              <a:rPr lang="en-US" altLang="zh-CN" sz="2000" i="1">
                <a:ea typeface="宋体" panose="02010600030101010101" pitchFamily="2" charset="-122"/>
              </a:rPr>
              <a:t>m,n)</a:t>
            </a:r>
            <a:r>
              <a:rPr lang="en-US" altLang="zh-CN" sz="2000">
                <a:ea typeface="宋体" panose="02010600030101010101" pitchFamily="2" charset="-122"/>
              </a:rPr>
              <a:t> times in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b="1">
                <a:ea typeface="宋体" panose="02010600030101010101" pitchFamily="2" charset="-122"/>
              </a:rPr>
              <a:t>intersect all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endParaRPr lang="en-US" altLang="zh-CN" i="1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max(0, </a:t>
            </a:r>
            <a:r>
              <a:rPr lang="en-US" altLang="zh-CN" sz="2000" i="1">
                <a:ea typeface="宋体" panose="02010600030101010101" pitchFamily="2" charset="-122"/>
              </a:rPr>
              <a:t>m – n)</a:t>
            </a:r>
            <a:r>
              <a:rPr lang="en-US" altLang="zh-CN" sz="2000">
                <a:ea typeface="宋体" panose="02010600030101010101" pitchFamily="2" charset="-122"/>
              </a:rPr>
              <a:t> times in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b="1">
                <a:ea typeface="宋体" panose="02010600030101010101" pitchFamily="2" charset="-122"/>
              </a:rPr>
              <a:t>except all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>
            <a:extLst>
              <a:ext uri="{FF2B5EF4-FFF2-40B4-BE49-F238E27FC236}">
                <a16:creationId xmlns:a16="http://schemas.microsoft.com/office/drawing/2014/main" id="{394BCD11-10E9-B37C-CCB8-8F86474E30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Null Values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695B9401-4371-5BCC-94BD-1E051DF3A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689850" cy="5156200"/>
          </a:xfrm>
        </p:spPr>
        <p:txBody>
          <a:bodyPr/>
          <a:lstStyle/>
          <a:p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null</a:t>
            </a:r>
            <a:r>
              <a:rPr lang="en-US" altLang="zh-CN" sz="2000">
                <a:ea typeface="宋体" panose="02010600030101010101" pitchFamily="2" charset="-122"/>
              </a:rPr>
              <a:t> signifies an unknown value or that a value does not exist.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The result of any arithmetic expression involving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null</a:t>
            </a:r>
            <a:r>
              <a:rPr lang="en-US" altLang="zh-CN" sz="2000">
                <a:ea typeface="宋体" panose="02010600030101010101" pitchFamily="2" charset="-122"/>
              </a:rPr>
              <a:t> is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null</a:t>
            </a:r>
            <a:endParaRPr lang="en-US" altLang="zh-CN" i="1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Example:  5 + </a:t>
            </a:r>
            <a:r>
              <a:rPr lang="en-US" altLang="zh-CN" sz="2000" i="1">
                <a:ea typeface="宋体" panose="02010600030101010101" pitchFamily="2" charset="-122"/>
              </a:rPr>
              <a:t>null</a:t>
            </a:r>
            <a:r>
              <a:rPr lang="en-US" altLang="zh-CN" sz="2000">
                <a:ea typeface="宋体" panose="02010600030101010101" pitchFamily="2" charset="-122"/>
              </a:rPr>
              <a:t>  returns null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The predicate  </a:t>
            </a:r>
            <a:r>
              <a:rPr lang="en-US" altLang="zh-CN" sz="2000" b="1">
                <a:ea typeface="宋体" panose="02010600030101010101" pitchFamily="2" charset="-122"/>
              </a:rPr>
              <a:t>is null</a:t>
            </a:r>
            <a:r>
              <a:rPr lang="en-US" altLang="zh-CN" sz="2000">
                <a:ea typeface="宋体" panose="02010600030101010101" pitchFamily="2" charset="-122"/>
              </a:rPr>
              <a:t> can be used to check for null values.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Example: Find all instructors whose salary is null</a:t>
            </a:r>
            <a:r>
              <a:rPr lang="en-US" altLang="zh-CN" sz="2000" i="1">
                <a:ea typeface="宋体" panose="02010600030101010101" pitchFamily="2" charset="-122"/>
              </a:rPr>
              <a:t>.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select</a:t>
            </a:r>
            <a:r>
              <a:rPr lang="en-US" altLang="zh-CN" sz="2000" i="1">
                <a:ea typeface="宋体" panose="02010600030101010101" pitchFamily="2" charset="-122"/>
              </a:rPr>
              <a:t> name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from</a:t>
            </a:r>
            <a:r>
              <a:rPr lang="en-US" altLang="zh-CN" sz="2000" i="1">
                <a:ea typeface="宋体" panose="02010600030101010101" pitchFamily="2" charset="-122"/>
              </a:rPr>
              <a:t> instructor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salary </a:t>
            </a:r>
            <a:r>
              <a:rPr lang="en-US" altLang="zh-CN" sz="2000" b="1">
                <a:ea typeface="宋体" panose="02010600030101010101" pitchFamily="2" charset="-122"/>
              </a:rPr>
              <a:t>is null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354" name="Rectangle 2">
            <a:extLst>
              <a:ext uri="{FF2B5EF4-FFF2-40B4-BE49-F238E27FC236}">
                <a16:creationId xmlns:a16="http://schemas.microsoft.com/office/drawing/2014/main" id="{741E2D6A-D2B7-7F8C-A4FD-772C61D1D5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Null Values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54663297-8DC9-EE74-57CF-734151A4D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62050" y="1039813"/>
            <a:ext cx="7791450" cy="4930775"/>
          </a:xfrm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Comparisons with null values return the special truth value: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unknown</a:t>
            </a:r>
          </a:p>
          <a:p>
            <a:r>
              <a:rPr lang="en-US" altLang="zh-CN">
                <a:ea typeface="宋体" panose="02010600030101010101" pitchFamily="2" charset="-122"/>
              </a:rPr>
              <a:t>Three-valued logic using the truth value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OR: (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)         = 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>
                <a:ea typeface="宋体" panose="02010600030101010101" pitchFamily="2" charset="-122"/>
              </a:rPr>
              <a:t>, 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(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  <a:r>
              <a:rPr lang="en-US" altLang="zh-CN">
                <a:ea typeface="宋体" panose="02010600030101010101" pitchFamily="2" charset="-122"/>
              </a:rPr>
              <a:t>)        =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      (</a:t>
            </a:r>
            <a:r>
              <a:rPr lang="en-US" altLang="zh-CN" i="1">
                <a:ea typeface="宋体" panose="02010600030101010101" pitchFamily="2" charset="-122"/>
              </a:rPr>
              <a:t>unknown </a:t>
            </a:r>
            <a:r>
              <a:rPr lang="en-US" altLang="zh-CN" b="1">
                <a:ea typeface="宋体" panose="02010600030101010101" pitchFamily="2" charset="-122"/>
              </a:rPr>
              <a:t>or</a:t>
            </a:r>
            <a:r>
              <a:rPr lang="en-US" altLang="zh-CN" i="1">
                <a:ea typeface="宋体" panose="02010600030101010101" pitchFamily="2" charset="-122"/>
              </a:rPr>
              <a:t> 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AND:</a:t>
            </a:r>
            <a:r>
              <a:rPr lang="en-US" altLang="zh-CN" i="1">
                <a:ea typeface="宋体" panose="02010600030101010101" pitchFamily="2" charset="-122"/>
              </a:rPr>
              <a:t>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true</a:t>
            </a:r>
            <a:r>
              <a:rPr lang="en-US" altLang="zh-CN" b="1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        = unknown,  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false</a:t>
            </a:r>
            <a:r>
              <a:rPr lang="en-US" altLang="zh-CN" b="1">
                <a:ea typeface="宋体" panose="02010600030101010101" pitchFamily="2" charset="-122"/>
              </a:rPr>
              <a:t> and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       = false,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i="1">
                <a:ea typeface="宋体" panose="02010600030101010101" pitchFamily="2" charset="-122"/>
              </a:rPr>
              <a:t>unknown </a:t>
            </a:r>
            <a:r>
              <a:rPr lang="en-US" altLang="zh-CN" b="1">
                <a:ea typeface="宋体" panose="02010600030101010101" pitchFamily="2" charset="-122"/>
              </a:rPr>
              <a:t>and</a:t>
            </a:r>
            <a:r>
              <a:rPr lang="en-US" altLang="zh-CN" i="1">
                <a:ea typeface="宋体" panose="02010600030101010101" pitchFamily="2" charset="-122"/>
              </a:rPr>
              <a:t> 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NOT</a:t>
            </a:r>
            <a:r>
              <a:rPr lang="en-US" altLang="zh-CN" i="1">
                <a:ea typeface="宋体" panose="02010600030101010101" pitchFamily="2" charset="-122"/>
              </a:rPr>
              <a:t>: 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not</a:t>
            </a:r>
            <a:r>
              <a:rPr lang="en-US" altLang="zh-CN" i="1">
                <a:ea typeface="宋体" panose="02010600030101010101" pitchFamily="2" charset="-122"/>
              </a:rPr>
              <a:t> unknown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en-US" altLang="zh-CN" i="1">
                <a:ea typeface="宋体" panose="02010600030101010101" pitchFamily="2" charset="-122"/>
              </a:rPr>
              <a:t> = unknown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In SQL “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 b="1">
                <a:ea typeface="宋体" panose="02010600030101010101" pitchFamily="2" charset="-122"/>
              </a:rPr>
              <a:t> is unknown</a:t>
            </a:r>
            <a:r>
              <a:rPr lang="en-US" altLang="zh-CN">
                <a:ea typeface="宋体" panose="02010600030101010101" pitchFamily="2" charset="-122"/>
              </a:rPr>
              <a:t>”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evaluates to true if predicate </a:t>
            </a:r>
            <a:r>
              <a:rPr lang="en-US" altLang="zh-CN" i="1">
                <a:ea typeface="宋体" panose="02010600030101010101" pitchFamily="2" charset="-122"/>
              </a:rPr>
              <a:t>P</a:t>
            </a:r>
            <a:r>
              <a:rPr lang="en-US" altLang="zh-CN">
                <a:ea typeface="宋体" panose="02010600030101010101" pitchFamily="2" charset="-122"/>
              </a:rPr>
              <a:t> evaluates to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</a:p>
          <a:p>
            <a:r>
              <a:rPr lang="en-US" altLang="zh-CN">
                <a:ea typeface="宋体" panose="02010600030101010101" pitchFamily="2" charset="-122"/>
              </a:rPr>
              <a:t>Result of select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 predicate is treated as </a:t>
            </a:r>
            <a:r>
              <a:rPr lang="en-US" altLang="zh-CN" i="1">
                <a:ea typeface="宋体" panose="02010600030101010101" pitchFamily="2" charset="-122"/>
              </a:rPr>
              <a:t>false </a:t>
            </a:r>
            <a:r>
              <a:rPr lang="en-US" altLang="zh-CN">
                <a:ea typeface="宋体" panose="02010600030101010101" pitchFamily="2" charset="-122"/>
              </a:rPr>
              <a:t>if it evaluates to </a:t>
            </a:r>
            <a:r>
              <a:rPr lang="en-US" altLang="zh-CN" i="1">
                <a:ea typeface="宋体" panose="02010600030101010101" pitchFamily="2" charset="-122"/>
              </a:rPr>
              <a:t>unknown</a:t>
            </a:r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>
            <a:extLst>
              <a:ext uri="{FF2B5EF4-FFF2-40B4-BE49-F238E27FC236}">
                <a16:creationId xmlns:a16="http://schemas.microsoft.com/office/drawing/2014/main" id="{B508120E-E4DB-A822-EA78-A78D1DB64F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Functions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E42D66A5-7199-5F64-C833-FF68E982DF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9500"/>
            <a:ext cx="7010400" cy="3897313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These functions operate on the multiset of values of a column of a relation, and return a value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2222500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avg: </a:t>
            </a:r>
            <a:r>
              <a:rPr lang="en-US" altLang="zh-CN" sz="2000">
                <a:ea typeface="宋体" panose="02010600030101010101" pitchFamily="2" charset="-122"/>
              </a:rPr>
              <a:t>average value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min:  </a:t>
            </a:r>
            <a:r>
              <a:rPr lang="en-US" altLang="zh-CN" sz="2000">
                <a:ea typeface="宋体" panose="02010600030101010101" pitchFamily="2" charset="-122"/>
              </a:rPr>
              <a:t>minimum value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max:  </a:t>
            </a:r>
            <a:r>
              <a:rPr lang="en-US" altLang="zh-CN" sz="2000">
                <a:ea typeface="宋体" panose="02010600030101010101" pitchFamily="2" charset="-122"/>
              </a:rPr>
              <a:t>maximum value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sum:  </a:t>
            </a:r>
            <a:r>
              <a:rPr lang="en-US" altLang="zh-CN" sz="2000">
                <a:ea typeface="宋体" panose="02010600030101010101" pitchFamily="2" charset="-122"/>
              </a:rPr>
              <a:t>sum of values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count:  </a:t>
            </a:r>
            <a:r>
              <a:rPr lang="en-US" altLang="zh-CN" sz="2000">
                <a:ea typeface="宋体" panose="02010600030101010101" pitchFamily="2" charset="-122"/>
              </a:rPr>
              <a:t>number of values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>
            <a:extLst>
              <a:ext uri="{FF2B5EF4-FFF2-40B4-BE49-F238E27FC236}">
                <a16:creationId xmlns:a16="http://schemas.microsoft.com/office/drawing/2014/main" id="{B20804B2-F1D0-6923-D4CB-86DCBDC0A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Functions (Cont.)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FE921B4E-5CB3-7076-7167-42DC9E106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93788"/>
            <a:ext cx="7843837" cy="5535612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the average salary of instructors in the Computer Science department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 lvl="1">
              <a:tabLst>
                <a:tab pos="171132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select avg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salary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= ’Comp. Sci.’;</a:t>
            </a:r>
          </a:p>
          <a:p>
            <a:pPr lvl="1">
              <a:tabLst>
                <a:tab pos="1711325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711325" algn="l"/>
              </a:tabLst>
            </a:pPr>
            <a:r>
              <a:rPr kumimoji="0" lang="en-US" altLang="zh-CN" sz="2000">
                <a:ea typeface="宋体" panose="02010600030101010101" pitchFamily="2" charset="-122"/>
              </a:rPr>
              <a:t>Find the total number of instructors who teach a course in the Spring 2010 semester</a:t>
            </a:r>
            <a:endParaRPr kumimoji="0" lang="en-US" altLang="zh-CN">
              <a:ea typeface="宋体" panose="02010600030101010101" pitchFamily="2" charset="-122"/>
            </a:endParaRPr>
          </a:p>
          <a:p>
            <a:pPr lvl="1">
              <a:tabLst>
                <a:tab pos="1711325" algn="l"/>
              </a:tabLst>
            </a:pPr>
            <a:r>
              <a:rPr kumimoji="0" lang="en-US" altLang="zh-CN" sz="2000" b="1">
                <a:ea typeface="宋体" panose="02010600030101010101" pitchFamily="2" charset="-122"/>
              </a:rPr>
              <a:t>select count </a:t>
            </a:r>
            <a:r>
              <a:rPr kumimoji="0" lang="en-US" altLang="zh-CN" sz="2000"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ea typeface="宋体" panose="02010600030101010101" pitchFamily="2" charset="-122"/>
              </a:rPr>
              <a:t>distinct </a:t>
            </a:r>
            <a:r>
              <a:rPr kumimoji="0" lang="en-US" altLang="zh-CN" sz="2000" i="1">
                <a:ea typeface="宋体" panose="02010600030101010101" pitchFamily="2" charset="-122"/>
              </a:rPr>
              <a:t>ID</a:t>
            </a:r>
            <a:r>
              <a:rPr kumimoji="0" lang="en-US" altLang="zh-CN" sz="2000">
                <a:ea typeface="宋体" panose="02010600030101010101" pitchFamily="2" charset="-122"/>
              </a:rPr>
              <a:t>)</a:t>
            </a:r>
            <a:br>
              <a:rPr kumimoji="0" lang="en-US" altLang="zh-CN" sz="2000">
                <a:ea typeface="宋体" panose="02010600030101010101" pitchFamily="2" charset="-122"/>
              </a:rPr>
            </a:b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teaches</a:t>
            </a:r>
            <a:br>
              <a:rPr kumimoji="0" lang="en-US" altLang="zh-CN" sz="2000" i="1">
                <a:ea typeface="宋体" panose="02010600030101010101" pitchFamily="2" charset="-122"/>
              </a:rPr>
            </a:br>
            <a:r>
              <a:rPr kumimoji="0" lang="en-US" altLang="zh-CN" sz="2000" b="1"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ea typeface="宋体" panose="02010600030101010101" pitchFamily="2" charset="-122"/>
              </a:rPr>
              <a:t>semester </a:t>
            </a:r>
            <a:r>
              <a:rPr kumimoji="0" lang="en-US" altLang="zh-CN" sz="2000">
                <a:ea typeface="宋体" panose="02010600030101010101" pitchFamily="2" charset="-122"/>
              </a:rPr>
              <a:t>= ’Spring’ </a:t>
            </a:r>
            <a:r>
              <a:rPr kumimoji="0" lang="en-US" altLang="zh-CN" sz="2000" b="1">
                <a:ea typeface="宋体" panose="02010600030101010101" pitchFamily="2" charset="-122"/>
              </a:rPr>
              <a:t>and </a:t>
            </a:r>
            <a:r>
              <a:rPr kumimoji="0" lang="en-US" altLang="zh-CN" sz="2000" i="1">
                <a:ea typeface="宋体" panose="02010600030101010101" pitchFamily="2" charset="-122"/>
              </a:rPr>
              <a:t>year </a:t>
            </a:r>
            <a:r>
              <a:rPr kumimoji="0" lang="en-US" altLang="zh-CN" sz="2000">
                <a:ea typeface="宋体" panose="02010600030101010101" pitchFamily="2" charset="-122"/>
              </a:rPr>
              <a:t>= 2010</a:t>
            </a:r>
          </a:p>
          <a:p>
            <a:pPr lvl="1">
              <a:tabLst>
                <a:tab pos="1711325" algn="l"/>
              </a:tabLst>
            </a:pPr>
            <a:endParaRPr kumimoji="0" lang="en-US" altLang="zh-CN">
              <a:ea typeface="宋体" panose="02010600030101010101" pitchFamily="2" charset="-122"/>
            </a:endParaRPr>
          </a:p>
          <a:p>
            <a:pPr>
              <a:tabLst>
                <a:tab pos="1711325" algn="l"/>
              </a:tabLst>
            </a:pPr>
            <a:r>
              <a:rPr kumimoji="0" lang="en-US" altLang="zh-CN" sz="2000">
                <a:ea typeface="宋体" panose="02010600030101010101" pitchFamily="2" charset="-122"/>
              </a:rPr>
              <a:t>Find the number of tuples in the </a:t>
            </a:r>
            <a:r>
              <a:rPr kumimoji="0" lang="en-US" altLang="zh-CN" sz="2000" i="1">
                <a:ea typeface="宋体" panose="02010600030101010101" pitchFamily="2" charset="-122"/>
              </a:rPr>
              <a:t>course </a:t>
            </a:r>
            <a:r>
              <a:rPr kumimoji="0" lang="en-US" altLang="zh-CN" sz="2000">
                <a:ea typeface="宋体" panose="02010600030101010101" pitchFamily="2" charset="-122"/>
              </a:rPr>
              <a:t>relation</a:t>
            </a:r>
            <a:endParaRPr kumimoji="0" lang="en-US" altLang="zh-CN">
              <a:ea typeface="宋体" panose="02010600030101010101" pitchFamily="2" charset="-122"/>
            </a:endParaRPr>
          </a:p>
          <a:p>
            <a:pPr lvl="1">
              <a:tabLst>
                <a:tab pos="1711325" algn="l"/>
              </a:tabLst>
            </a:pPr>
            <a:r>
              <a:rPr kumimoji="0" lang="en-US" altLang="zh-CN" sz="2000" b="1">
                <a:ea typeface="宋体" panose="02010600030101010101" pitchFamily="2" charset="-122"/>
              </a:rPr>
              <a:t>select count </a:t>
            </a:r>
            <a:r>
              <a:rPr kumimoji="0" lang="en-US" altLang="zh-CN" sz="2000">
                <a:ea typeface="宋体" panose="02010600030101010101" pitchFamily="2" charset="-122"/>
              </a:rPr>
              <a:t>(*)</a:t>
            </a:r>
            <a:br>
              <a:rPr kumimoji="0" lang="en-US" altLang="zh-CN" sz="2000">
                <a:ea typeface="宋体" panose="02010600030101010101" pitchFamily="2" charset="-122"/>
              </a:rPr>
            </a:b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course</a:t>
            </a:r>
            <a:r>
              <a:rPr kumimoji="0" lang="en-US" altLang="zh-CN" sz="2000">
                <a:ea typeface="宋体" panose="02010600030101010101" pitchFamily="2" charset="-122"/>
              </a:rPr>
              <a:t>;</a:t>
            </a:r>
            <a:endParaRPr kumimoji="0" lang="en-US" altLang="zh-CN">
              <a:ea typeface="宋体" panose="02010600030101010101" pitchFamily="2" charset="-122"/>
            </a:endParaRPr>
          </a:p>
          <a:p>
            <a:pPr>
              <a:tabLst>
                <a:tab pos="1711325" algn="l"/>
              </a:tabLst>
            </a:pPr>
            <a:endParaRPr kumimoji="0" lang="en-US" altLang="zh-CN">
              <a:ea typeface="宋体" panose="02010600030101010101" pitchFamily="2" charset="-122"/>
            </a:endParaRPr>
          </a:p>
          <a:p>
            <a:pPr lvl="1">
              <a:tabLst>
                <a:tab pos="1711325" algn="l"/>
              </a:tabLst>
            </a:pPr>
            <a:endParaRPr kumimoji="0" lang="en-US" altLang="zh-CN">
              <a:ea typeface="宋体" panose="02010600030101010101" pitchFamily="2" charset="-122"/>
            </a:endParaRPr>
          </a:p>
          <a:p>
            <a:pPr>
              <a:tabLst>
                <a:tab pos="1711325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6020" name="Text Box 4">
            <a:extLst>
              <a:ext uri="{FF2B5EF4-FFF2-40B4-BE49-F238E27FC236}">
                <a16:creationId xmlns:a16="http://schemas.microsoft.com/office/drawing/2014/main" id="{3E99A48D-9AAA-49A9-246D-80D222AD3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ea typeface="宋体" panose="02010600030101010101" pitchFamily="2" charset="-122"/>
              </a:rPr>
              <a:t>   </a:t>
            </a: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D03CB627-936D-BD29-873E-A559441794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Definition Language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EEA7740-9745-1391-3AAD-6419CB2D5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898650"/>
            <a:ext cx="7596188" cy="2633663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schema</a:t>
            </a:r>
            <a:r>
              <a:rPr lang="en-US" altLang="zh-CN" sz="2000">
                <a:ea typeface="宋体" panose="02010600030101010101" pitchFamily="2" charset="-122"/>
              </a:rPr>
              <a:t> for each relation.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domain</a:t>
            </a:r>
            <a:r>
              <a:rPr lang="en-US" altLang="zh-CN" sz="2000">
                <a:ea typeface="宋体" panose="02010600030101010101" pitchFamily="2" charset="-122"/>
              </a:rPr>
              <a:t> of values associated with each attribute.</a:t>
            </a:r>
          </a:p>
          <a:p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Integrity constraints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And as we will see later, also other information such as 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set of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indices </a:t>
            </a:r>
            <a:r>
              <a:rPr lang="en-US" altLang="zh-CN" sz="2000">
                <a:ea typeface="宋体" panose="02010600030101010101" pitchFamily="2" charset="-122"/>
              </a:rPr>
              <a:t>to be maintained for each relations.</a:t>
            </a:r>
          </a:p>
          <a:p>
            <a:pPr lvl="1"/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Security and authorization </a:t>
            </a:r>
            <a:r>
              <a:rPr lang="en-US" altLang="zh-CN" sz="2000">
                <a:ea typeface="宋体" panose="02010600030101010101" pitchFamily="2" charset="-122"/>
              </a:rPr>
              <a:t>information for each relation.</a:t>
            </a: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physical storage structure </a:t>
            </a:r>
            <a:r>
              <a:rPr lang="en-US" altLang="zh-CN" sz="2000">
                <a:ea typeface="宋体" panose="02010600030101010101" pitchFamily="2" charset="-122"/>
              </a:rPr>
              <a:t>of each relation on disk.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80B8BDA5-9136-1B54-4503-1475A336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1106488"/>
            <a:ext cx="7239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2000">
                <a:ea typeface="宋体" panose="02010600030101010101" pitchFamily="2" charset="-122"/>
              </a:rPr>
              <a:t>The SQL </a:t>
            </a:r>
            <a:r>
              <a:rPr kumimoji="0"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data-definition language (DDL)</a:t>
            </a:r>
            <a:r>
              <a:rPr kumimoji="0" lang="en-US" altLang="zh-CN" sz="2000">
                <a:ea typeface="宋体" panose="02010600030101010101" pitchFamily="2" charset="-122"/>
              </a:rPr>
              <a:t> allows the specification of information about relations, including: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4899375D-2F5B-5872-5F08-2DCC173F7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Aggregate Functions – Group By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2F3E9A1-E939-DEC7-1793-83E454BF4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0775" y="1087438"/>
            <a:ext cx="7932738" cy="1614487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the average salary of instructors in each department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625475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b="1">
                <a:ea typeface="宋体" panose="02010600030101010101" pitchFamily="2" charset="-122"/>
              </a:rPr>
              <a:t>avg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salary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group by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;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6254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Note: departments with no instructor will not appear in result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625475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88068" name="Picture 4" descr="3">
            <a:extLst>
              <a:ext uri="{FF2B5EF4-FFF2-40B4-BE49-F238E27FC236}">
                <a16:creationId xmlns:a16="http://schemas.microsoft.com/office/drawing/2014/main" id="{D6412555-A42A-6FD2-5405-1B22B3A7E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963863"/>
            <a:ext cx="4056063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69" name="Picture 11">
            <a:extLst>
              <a:ext uri="{FF2B5EF4-FFF2-40B4-BE49-F238E27FC236}">
                <a16:creationId xmlns:a16="http://schemas.microsoft.com/office/drawing/2014/main" id="{48B91E7B-7156-DEEA-E1A7-97192B606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7838" y="3568700"/>
            <a:ext cx="3752850" cy="286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>
            <a:extLst>
              <a:ext uri="{FF2B5EF4-FFF2-40B4-BE49-F238E27FC236}">
                <a16:creationId xmlns:a16="http://schemas.microsoft.com/office/drawing/2014/main" id="{0DB6010B-92E3-6F7F-9E9A-3016D8ECD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Aggregation (Cont.)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A1D36249-4B53-731D-5CA5-5B98E19B311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Attributes in 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>
                <a:ea typeface="宋体" panose="02010600030101010101" pitchFamily="2" charset="-122"/>
              </a:rPr>
              <a:t>clause outside of aggregate functions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must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appear</a:t>
            </a:r>
            <a:r>
              <a:rPr lang="en-US" altLang="zh-CN" sz="2000">
                <a:ea typeface="宋体" panose="02010600030101010101" pitchFamily="2" charset="-122"/>
              </a:rPr>
              <a:t> in </a:t>
            </a:r>
            <a:r>
              <a:rPr lang="en-US" altLang="zh-CN" sz="2000" b="1">
                <a:ea typeface="宋体" panose="02010600030101010101" pitchFamily="2" charset="-122"/>
              </a:rPr>
              <a:t>group by</a:t>
            </a:r>
            <a:r>
              <a:rPr lang="en-US" altLang="zh-CN" sz="2000">
                <a:ea typeface="宋体" panose="02010600030101010101" pitchFamily="2" charset="-122"/>
              </a:rPr>
              <a:t> list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 sz="2000">
                <a:ea typeface="宋体" panose="02010600030101010101" pitchFamily="2" charset="-122"/>
              </a:rPr>
              <a:t>/* erroneous query */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ID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b="1">
                <a:ea typeface="宋体" panose="02010600030101010101" pitchFamily="2" charset="-122"/>
              </a:rPr>
              <a:t>avg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salary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group by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;</a:t>
            </a:r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D4EA4803-1026-6D6E-E021-3E11A1F52B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7925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Aggregate Functions – Having Clause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6AE4DB49-E94A-A5EB-1ECC-D0C5FCC9D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661275" cy="773112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the names and average salaries of all departments whose average salary is greater than 42000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8F5C63F4-9744-0A23-C831-837E4837B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3451225"/>
            <a:ext cx="7842250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800">
                <a:solidFill>
                  <a:schemeClr val="tx2"/>
                </a:solidFill>
                <a:ea typeface="宋体" panose="02010600030101010101" pitchFamily="2" charset="-122"/>
              </a:rPr>
              <a:t>       </a:t>
            </a:r>
            <a:r>
              <a:rPr lang="en-US" altLang="zh-CN" sz="2000">
                <a:ea typeface="宋体" panose="02010600030101010101" pitchFamily="2" charset="-122"/>
              </a:rPr>
              <a:t>Note:  predicates in the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having</a:t>
            </a:r>
            <a:r>
              <a:rPr lang="en-US" altLang="zh-CN" sz="2000">
                <a:ea typeface="宋体" panose="02010600030101010101" pitchFamily="2" charset="-122"/>
              </a:rPr>
              <a:t> clause are applied after the 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   formation of groups whereas predicates in the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where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   clause are applied before forming groups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3157" name="Text Box 5">
            <a:extLst>
              <a:ext uri="{FF2B5EF4-FFF2-40B4-BE49-F238E27FC236}">
                <a16:creationId xmlns:a16="http://schemas.microsoft.com/office/drawing/2014/main" id="{B308303D-046A-D29F-C1DE-15FF1F7E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4548188"/>
            <a:ext cx="58610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select </a:t>
            </a:r>
            <a:r>
              <a:rPr kumimoji="0" lang="en-US" altLang="zh-CN" sz="1800" i="1">
                <a:ea typeface="宋体" panose="02010600030101010101" pitchFamily="2" charset="-122"/>
              </a:rPr>
              <a:t>dept_name</a:t>
            </a:r>
            <a:r>
              <a:rPr kumimoji="0" lang="en-US" altLang="zh-CN" sz="1800">
                <a:ea typeface="宋体" panose="02010600030101010101" pitchFamily="2" charset="-122"/>
              </a:rPr>
              <a:t>, </a:t>
            </a:r>
            <a:r>
              <a:rPr kumimoji="0" lang="en-US" altLang="zh-CN" sz="1800" b="1">
                <a:ea typeface="宋体" panose="02010600030101010101" pitchFamily="2" charset="-122"/>
              </a:rPr>
              <a:t>count </a:t>
            </a:r>
            <a:r>
              <a:rPr kumimoji="0" lang="en-US" altLang="zh-CN" sz="1800">
                <a:ea typeface="宋体" panose="02010600030101010101" pitchFamily="2" charset="-122"/>
              </a:rPr>
              <a:t>(</a:t>
            </a:r>
            <a:r>
              <a:rPr kumimoji="0" lang="en-US" altLang="zh-CN" sz="1800" i="1">
                <a:ea typeface="宋体" panose="02010600030101010101" pitchFamily="2" charset="-122"/>
              </a:rPr>
              <a:t>*</a:t>
            </a:r>
            <a:r>
              <a:rPr kumimoji="0" lang="en-US" altLang="zh-CN" sz="1800">
                <a:ea typeface="宋体" panose="02010600030101010101" pitchFamily="2" charset="-122"/>
              </a:rPr>
              <a:t>) as </a:t>
            </a:r>
            <a:r>
              <a:rPr kumimoji="0" lang="en-US" altLang="zh-CN" sz="1800" i="1">
                <a:ea typeface="宋体" panose="02010600030101010101" pitchFamily="2" charset="-122"/>
              </a:rPr>
              <a:t>cnt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from </a:t>
            </a:r>
            <a:r>
              <a:rPr kumimoji="0" lang="en-US" altLang="zh-CN" sz="1800" i="1">
                <a:ea typeface="宋体" panose="02010600030101010101" pitchFamily="2" charset="-122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where </a:t>
            </a:r>
            <a:r>
              <a:rPr kumimoji="0" lang="en-US" altLang="zh-CN" sz="1800" i="1">
                <a:ea typeface="宋体" panose="02010600030101010101" pitchFamily="2" charset="-122"/>
              </a:rPr>
              <a:t> salary &gt;=100000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group by </a:t>
            </a:r>
            <a:r>
              <a:rPr kumimoji="0" lang="en-US" altLang="zh-CN" sz="1800" i="1">
                <a:ea typeface="宋体" panose="02010600030101010101" pitchFamily="2" charset="-122"/>
              </a:rPr>
              <a:t>dept_name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having  count </a:t>
            </a:r>
            <a:r>
              <a:rPr kumimoji="0" lang="en-US" altLang="zh-CN" sz="1800">
                <a:ea typeface="宋体" panose="02010600030101010101" pitchFamily="2" charset="-122"/>
              </a:rPr>
              <a:t>(</a:t>
            </a:r>
            <a:r>
              <a:rPr kumimoji="0" lang="en-US" altLang="zh-CN" sz="1800" i="1">
                <a:ea typeface="宋体" panose="02010600030101010101" pitchFamily="2" charset="-122"/>
              </a:rPr>
              <a:t>*</a:t>
            </a:r>
            <a:r>
              <a:rPr kumimoji="0" lang="en-US" altLang="zh-CN" sz="1800">
                <a:ea typeface="宋体" panose="02010600030101010101" pitchFamily="2" charset="-122"/>
              </a:rPr>
              <a:t>) &gt; 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order by </a:t>
            </a:r>
            <a:r>
              <a:rPr kumimoji="0" lang="en-US" altLang="zh-CN" sz="1800" i="1">
                <a:ea typeface="宋体" panose="02010600030101010101" pitchFamily="2" charset="-122"/>
              </a:rPr>
              <a:t>cnt</a:t>
            </a:r>
            <a:r>
              <a:rPr kumimoji="0" lang="en-US" altLang="zh-CN" sz="1800">
                <a:ea typeface="宋体" panose="02010600030101010101" pitchFamily="2" charset="-122"/>
              </a:rPr>
              <a:t>;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91142" name="Text Box 5">
            <a:extLst>
              <a:ext uri="{FF2B5EF4-FFF2-40B4-BE49-F238E27FC236}">
                <a16:creationId xmlns:a16="http://schemas.microsoft.com/office/drawing/2014/main" id="{4FE2E117-FE0F-B184-D2AA-D8AB33FD1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50" y="1946275"/>
            <a:ext cx="58610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select </a:t>
            </a:r>
            <a:r>
              <a:rPr kumimoji="0" lang="en-US" altLang="zh-CN" sz="1800" i="1">
                <a:ea typeface="宋体" panose="02010600030101010101" pitchFamily="2" charset="-122"/>
              </a:rPr>
              <a:t>dept_name</a:t>
            </a:r>
            <a:r>
              <a:rPr kumimoji="0" lang="en-US" altLang="zh-CN" sz="1800">
                <a:ea typeface="宋体" panose="02010600030101010101" pitchFamily="2" charset="-122"/>
              </a:rPr>
              <a:t>, avg(salary)</a:t>
            </a:r>
            <a:endParaRPr kumimoji="0"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from </a:t>
            </a:r>
            <a:r>
              <a:rPr kumimoji="0" lang="en-US" altLang="zh-CN" sz="1800" i="1">
                <a:ea typeface="宋体" panose="02010600030101010101" pitchFamily="2" charset="-122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group by </a:t>
            </a:r>
            <a:r>
              <a:rPr kumimoji="0" lang="en-US" altLang="zh-CN" sz="1800" i="1">
                <a:ea typeface="宋体" panose="02010600030101010101" pitchFamily="2" charset="-122"/>
              </a:rPr>
              <a:t>dept_name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having avg </a:t>
            </a:r>
            <a:r>
              <a:rPr kumimoji="0" lang="en-US" altLang="zh-CN" sz="1800">
                <a:ea typeface="宋体" panose="02010600030101010101" pitchFamily="2" charset="-122"/>
              </a:rPr>
              <a:t>(</a:t>
            </a:r>
            <a:r>
              <a:rPr kumimoji="0" lang="en-US" altLang="zh-CN" sz="1800" i="1">
                <a:ea typeface="宋体" panose="02010600030101010101" pitchFamily="2" charset="-122"/>
              </a:rPr>
              <a:t>salary</a:t>
            </a:r>
            <a:r>
              <a:rPr kumimoji="0" lang="en-US" altLang="zh-CN" sz="1800">
                <a:ea typeface="宋体" panose="02010600030101010101" pitchFamily="2" charset="-122"/>
              </a:rPr>
              <a:t>) &gt; 42000;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8E8EC395-0DFD-3599-9BA3-08884DED0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Null Values and Aggregates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32F4FDB-304C-247F-E37B-9479DF86B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840662" cy="4667250"/>
          </a:xfrm>
        </p:spPr>
        <p:txBody>
          <a:bodyPr/>
          <a:lstStyle/>
          <a:p>
            <a:pPr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Total all salaries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830388" algn="l"/>
                <a:tab pos="2232025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select sum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r>
              <a:rPr lang="en-US" altLang="zh-CN" sz="2000" i="1">
                <a:ea typeface="宋体" panose="02010600030101010101" pitchFamily="2" charset="-122"/>
              </a:rPr>
              <a:t>salary 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from</a:t>
            </a:r>
            <a:r>
              <a:rPr lang="en-US" altLang="zh-CN" sz="2000" i="1">
                <a:ea typeface="宋体" panose="02010600030101010101" pitchFamily="2" charset="-122"/>
              </a:rPr>
              <a:t> instructor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Above statement </a:t>
            </a: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ignores null </a:t>
            </a:r>
            <a:r>
              <a:rPr lang="en-US" altLang="zh-CN" sz="2000">
                <a:ea typeface="宋体" panose="02010600030101010101" pitchFamily="2" charset="-122"/>
              </a:rPr>
              <a:t>amounts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Result is </a:t>
            </a:r>
            <a:r>
              <a:rPr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null</a:t>
            </a:r>
            <a:r>
              <a:rPr lang="en-US" altLang="zh-CN" sz="2000">
                <a:ea typeface="宋体" panose="02010600030101010101" pitchFamily="2" charset="-122"/>
              </a:rPr>
              <a:t> if there is no non-null amount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All aggregate operations except </a:t>
            </a:r>
            <a:r>
              <a:rPr lang="en-US" altLang="zh-CN" sz="2000" b="1">
                <a:ea typeface="宋体" panose="02010600030101010101" pitchFamily="2" charset="-122"/>
              </a:rPr>
              <a:t>count(*)</a:t>
            </a:r>
            <a:r>
              <a:rPr lang="en-US" altLang="zh-CN" sz="2000">
                <a:ea typeface="宋体" panose="02010600030101010101" pitchFamily="2" charset="-122"/>
              </a:rPr>
              <a:t> ignore tuples with null values on the aggregated attributes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What if collection has only null values?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count returns 0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1830388" algn="l"/>
                <a:tab pos="22320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all other aggregates return null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9745C699-CC26-D627-4F69-005B8E3BF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Arithmetric</a:t>
            </a:r>
            <a:r>
              <a:rPr lang="en-US" dirty="0"/>
              <a:t> expression with Aggregate functions</a:t>
            </a:r>
          </a:p>
        </p:txBody>
      </p:sp>
      <p:sp>
        <p:nvSpPr>
          <p:cNvPr id="435203" name="Rectangle 3">
            <a:extLst>
              <a:ext uri="{FF2B5EF4-FFF2-40B4-BE49-F238E27FC236}">
                <a16:creationId xmlns:a16="http://schemas.microsoft.com/office/drawing/2014/main" id="{A1C495BC-E2E7-AC62-3E8D-FE2F99907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60450"/>
            <a:ext cx="7840662" cy="5675313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  <a:tabLst>
                <a:tab pos="1830388" algn="l"/>
                <a:tab pos="2232025" algn="l"/>
              </a:tabLst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tabLst>
                <a:tab pos="1830388" algn="l"/>
                <a:tab pos="223202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Find departments in which there is no duplicate name of students.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select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 err="1">
                <a:ea typeface="宋体" panose="02010600030101010101" pitchFamily="2" charset="-122"/>
              </a:rPr>
              <a:t>dept_name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ea typeface="宋体" panose="02010600030101010101" pitchFamily="2" charset="-122"/>
              </a:rPr>
              <a:t>from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student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ea typeface="宋体" panose="02010600030101010101" pitchFamily="2" charset="-122"/>
              </a:rPr>
              <a:t>group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by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 err="1">
                <a:ea typeface="宋体" panose="02010600030101010101" pitchFamily="2" charset="-122"/>
              </a:rPr>
              <a:t>dept_name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ea typeface="宋体" panose="02010600030101010101" pitchFamily="2" charset="-122"/>
              </a:rPr>
              <a:t>having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count(distinct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name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r>
              <a:rPr lang="en-US" altLang="zh-CN" sz="2000" b="1" dirty="0">
                <a:ea typeface="宋体" panose="02010600030101010101" pitchFamily="2" charset="-122"/>
              </a:rPr>
              <a:t> = count(</a:t>
            </a:r>
            <a:r>
              <a:rPr lang="en-US" altLang="zh-CN" sz="2000" i="1" dirty="0">
                <a:ea typeface="宋体" panose="02010600030101010101" pitchFamily="2" charset="-122"/>
              </a:rPr>
              <a:t>id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 lvl="1">
              <a:buFont typeface="Monotype Sorts" pitchFamily="2" charset="2"/>
              <a:buNone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342900" lvl="1" indent="-342900"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830388" algn="l"/>
                <a:tab pos="2232025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  <a:cs typeface="+mn-cs"/>
              </a:rPr>
              <a:t>What is the meaning of the following statement ?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b="1" dirty="0">
                <a:ea typeface="宋体" panose="02010600030101010101" pitchFamily="2" charset="-122"/>
              </a:rPr>
              <a:t>     select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 err="1">
                <a:ea typeface="宋体" panose="02010600030101010101" pitchFamily="2" charset="-122"/>
              </a:rPr>
              <a:t>dept_name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ea typeface="宋体" panose="02010600030101010101" pitchFamily="2" charset="-122"/>
              </a:rPr>
              <a:t>from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student</a:t>
            </a: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ea typeface="宋体" panose="02010600030101010101" pitchFamily="2" charset="-122"/>
              </a:rPr>
              <a:t>group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by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 err="1">
                <a:ea typeface="宋体" panose="02010600030101010101" pitchFamily="2" charset="-122"/>
              </a:rPr>
              <a:t>dept_name</a:t>
            </a:r>
            <a:endParaRPr lang="en-US" altLang="zh-CN" sz="2000" i="1" dirty="0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ea typeface="宋体" panose="02010600030101010101" pitchFamily="2" charset="-122"/>
              </a:rPr>
              <a:t>having</a:t>
            </a:r>
            <a:r>
              <a:rPr lang="en-US" altLang="zh-CN" sz="2000" dirty="0">
                <a:ea typeface="宋体" panose="02010600030101010101" pitchFamily="2" charset="-122"/>
              </a:rPr>
              <a:t> 1-</a:t>
            </a:r>
            <a:r>
              <a:rPr lang="en-US" altLang="zh-CN" sz="2000" b="1" dirty="0">
                <a:ea typeface="宋体" panose="02010600030101010101" pitchFamily="2" charset="-122"/>
              </a:rPr>
              <a:t>count(distinct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i="1" dirty="0">
                <a:ea typeface="宋体" panose="02010600030101010101" pitchFamily="2" charset="-122"/>
              </a:rPr>
              <a:t>name</a:t>
            </a:r>
            <a:r>
              <a:rPr lang="en-US" altLang="zh-CN" sz="2000" dirty="0">
                <a:ea typeface="宋体" panose="02010600030101010101" pitchFamily="2" charset="-122"/>
              </a:rPr>
              <a:t>)/</a:t>
            </a:r>
            <a:r>
              <a:rPr lang="en-US" altLang="zh-CN" sz="2000" b="1" dirty="0">
                <a:ea typeface="宋体" panose="02010600030101010101" pitchFamily="2" charset="-122"/>
              </a:rPr>
              <a:t> count(</a:t>
            </a:r>
            <a:r>
              <a:rPr lang="en-US" altLang="zh-CN" sz="2000" i="1" dirty="0">
                <a:ea typeface="宋体" panose="02010600030101010101" pitchFamily="2" charset="-122"/>
              </a:rPr>
              <a:t>id</a:t>
            </a:r>
            <a:r>
              <a:rPr lang="en-US" altLang="zh-CN" sz="2000" dirty="0">
                <a:ea typeface="宋体" panose="02010600030101010101" pitchFamily="2" charset="-122"/>
              </a:rPr>
              <a:t>)&lt;0.001 ;</a:t>
            </a:r>
          </a:p>
          <a:p>
            <a:pPr lvl="1">
              <a:tabLst>
                <a:tab pos="1830388" algn="l"/>
                <a:tab pos="2232025" algn="l"/>
              </a:tabLst>
              <a:defRPr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>
            <a:extLst>
              <a:ext uri="{FF2B5EF4-FFF2-40B4-BE49-F238E27FC236}">
                <a16:creationId xmlns:a16="http://schemas.microsoft.com/office/drawing/2014/main" id="{149AE33B-A1E4-FDA7-67C2-D2B09A401B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Subqueries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047EC514-48D2-C5A6-56B8-4FAB99EE11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63775" y="1106488"/>
            <a:ext cx="7848600" cy="4876800"/>
          </a:xfrm>
        </p:spPr>
        <p:txBody>
          <a:bodyPr/>
          <a:lstStyle/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SQL provides a mechanism for the nesting of subqueries.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A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subquery</a:t>
            </a:r>
            <a:r>
              <a:rPr lang="en-US" altLang="zh-CN" sz="2000" dirty="0">
                <a:ea typeface="宋体" panose="02010600030101010101" pitchFamily="2" charset="-122"/>
              </a:rPr>
              <a:t> is a </a:t>
            </a:r>
            <a:r>
              <a:rPr lang="en-US" altLang="zh-CN" sz="2000" b="1" dirty="0">
                <a:ea typeface="宋体" panose="02010600030101010101" pitchFamily="2" charset="-122"/>
              </a:rPr>
              <a:t>select-from-where</a:t>
            </a:r>
            <a:r>
              <a:rPr lang="en-US" altLang="zh-CN" sz="2000" dirty="0">
                <a:ea typeface="宋体" panose="02010600030101010101" pitchFamily="2" charset="-122"/>
              </a:rPr>
              <a:t> expression that is nested within another query.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A common use of subqueries is to perform tests for :</a:t>
            </a:r>
          </a:p>
          <a:p>
            <a:pPr lvl="1">
              <a:defRPr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set membership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set comparisons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set cardinality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23A48595-F6AA-7336-CC17-FBDAEA5D0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Set Membership</a:t>
            </a:r>
            <a:endParaRPr lang="en-US" dirty="0"/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0D4B7C5-737C-7447-1CAA-107D4FEC49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661275" cy="91757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courses offered in Fall 2009 and in Spring 2010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id="{0CFE8A93-3E7D-8FF2-1269-AE4AFA7F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563938"/>
            <a:ext cx="76882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Find courses offered in Fall 2009 but not in Spring 2010</a:t>
            </a:r>
            <a:endParaRPr kumimoji="0"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9301" name="Text Box 5">
            <a:extLst>
              <a:ext uri="{FF2B5EF4-FFF2-40B4-BE49-F238E27FC236}">
                <a16:creationId xmlns:a16="http://schemas.microsoft.com/office/drawing/2014/main" id="{0C260C73-8257-4735-BD45-1594D45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1666875"/>
            <a:ext cx="7440612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select distinct </a:t>
            </a:r>
            <a:r>
              <a:rPr kumimoji="0" lang="en-US" altLang="zh-CN" sz="2000" i="1">
                <a:ea typeface="宋体" panose="02010600030101010101" pitchFamily="2" charset="-122"/>
              </a:rPr>
              <a:t>course_id</a:t>
            </a:r>
            <a:endParaRPr kumimoji="0" lang="en-US" altLang="zh-CN" sz="1800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section</a:t>
            </a:r>
            <a:endParaRPr kumimoji="0" lang="en-US" altLang="zh-CN" sz="1800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ea typeface="宋体" panose="02010600030101010101" pitchFamily="2" charset="-122"/>
              </a:rPr>
              <a:t>semester </a:t>
            </a:r>
            <a:r>
              <a:rPr kumimoji="0" lang="en-US" altLang="zh-CN" sz="2000">
                <a:ea typeface="宋体" panose="02010600030101010101" pitchFamily="2" charset="-122"/>
              </a:rPr>
              <a:t>= ’Fall’ </a:t>
            </a:r>
            <a:r>
              <a:rPr kumimoji="0" lang="en-US" altLang="zh-CN" sz="2000" b="1">
                <a:ea typeface="宋体" panose="02010600030101010101" pitchFamily="2" charset="-122"/>
              </a:rPr>
              <a:t>and </a:t>
            </a:r>
            <a:r>
              <a:rPr kumimoji="0" lang="en-US" altLang="zh-CN" sz="2000" i="1">
                <a:ea typeface="宋体" panose="02010600030101010101" pitchFamily="2" charset="-122"/>
              </a:rPr>
              <a:t>year</a:t>
            </a:r>
            <a:r>
              <a:rPr kumimoji="0" lang="en-US" altLang="zh-CN" sz="2000">
                <a:ea typeface="宋体" panose="02010600030101010101" pitchFamily="2" charset="-122"/>
              </a:rPr>
              <a:t>= 2009 </a:t>
            </a:r>
            <a:r>
              <a:rPr kumimoji="0" lang="en-US" altLang="zh-CN" sz="2000" b="1">
                <a:ea typeface="宋体" panose="02010600030101010101" pitchFamily="2" charset="-122"/>
              </a:rPr>
              <a:t>and </a:t>
            </a:r>
            <a:br>
              <a:rPr kumimoji="0" lang="en-US" altLang="zh-CN" sz="2000" b="1">
                <a:ea typeface="宋体" panose="02010600030101010101" pitchFamily="2" charset="-122"/>
              </a:rPr>
            </a:br>
            <a:r>
              <a:rPr kumimoji="0" lang="en-US" altLang="zh-CN" sz="2000" b="1">
                <a:ea typeface="宋体" panose="02010600030101010101" pitchFamily="2" charset="-122"/>
              </a:rPr>
              <a:t>           </a:t>
            </a:r>
            <a:r>
              <a:rPr kumimoji="0" lang="en-US" altLang="zh-CN" sz="2000" i="1">
                <a:ea typeface="宋体" panose="02010600030101010101" pitchFamily="2" charset="-122"/>
              </a:rPr>
              <a:t>course_id </a:t>
            </a:r>
            <a:r>
              <a:rPr kumimoji="0"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in</a:t>
            </a:r>
            <a:r>
              <a:rPr kumimoji="0" lang="en-US" altLang="zh-CN" sz="2000" b="1">
                <a:ea typeface="宋体" panose="02010600030101010101" pitchFamily="2" charset="-122"/>
              </a:rPr>
              <a:t> </a:t>
            </a:r>
            <a:r>
              <a:rPr kumimoji="0" lang="en-US" altLang="zh-CN" sz="2000"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ea typeface="宋体" panose="02010600030101010101" pitchFamily="2" charset="-122"/>
              </a:rPr>
              <a:t>course_id</a:t>
            </a:r>
            <a:endParaRPr kumimoji="0" lang="en-US" altLang="zh-CN" sz="1800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                                 </a:t>
            </a: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section</a:t>
            </a:r>
            <a:endParaRPr kumimoji="0" lang="en-US" altLang="zh-CN" sz="1800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                                 </a:t>
            </a:r>
            <a:r>
              <a:rPr kumimoji="0" lang="en-US" altLang="zh-CN" sz="2000" b="1"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ea typeface="宋体" panose="02010600030101010101" pitchFamily="2" charset="-122"/>
              </a:rPr>
              <a:t>semester </a:t>
            </a:r>
            <a:r>
              <a:rPr kumimoji="0" lang="en-US" altLang="zh-CN" sz="2000">
                <a:ea typeface="宋体" panose="02010600030101010101" pitchFamily="2" charset="-122"/>
              </a:rPr>
              <a:t>= ’Spring’ </a:t>
            </a:r>
            <a:r>
              <a:rPr kumimoji="0" lang="en-US" altLang="zh-CN" sz="2000" b="1">
                <a:ea typeface="宋体" panose="02010600030101010101" pitchFamily="2" charset="-122"/>
              </a:rPr>
              <a:t>and </a:t>
            </a:r>
            <a:r>
              <a:rPr kumimoji="0" lang="en-US" altLang="zh-CN" sz="2000" i="1">
                <a:ea typeface="宋体" panose="02010600030101010101" pitchFamily="2" charset="-122"/>
              </a:rPr>
              <a:t>year</a:t>
            </a:r>
            <a:r>
              <a:rPr kumimoji="0" lang="en-US" altLang="zh-CN" sz="2000">
                <a:ea typeface="宋体" panose="02010600030101010101" pitchFamily="2" charset="-122"/>
              </a:rPr>
              <a:t>= 2010);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439302" name="Text Box 6">
            <a:extLst>
              <a:ext uri="{FF2B5EF4-FFF2-40B4-BE49-F238E27FC236}">
                <a16:creationId xmlns:a16="http://schemas.microsoft.com/office/drawing/2014/main" id="{2628E318-551A-4375-018E-F69057AB7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7313" y="4456113"/>
            <a:ext cx="738187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select distinct </a:t>
            </a:r>
            <a:r>
              <a:rPr kumimoji="0" lang="en-US" altLang="zh-CN" sz="2000" i="1">
                <a:ea typeface="宋体" panose="02010600030101010101" pitchFamily="2" charset="-122"/>
              </a:rPr>
              <a:t>course_id</a:t>
            </a:r>
            <a:endParaRPr kumimoji="0" lang="en-US" altLang="zh-CN" sz="1800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section</a:t>
            </a:r>
            <a:endParaRPr kumimoji="0" lang="en-US" altLang="zh-CN" sz="1800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ea typeface="宋体" panose="02010600030101010101" pitchFamily="2" charset="-122"/>
              </a:rPr>
              <a:t>semester </a:t>
            </a:r>
            <a:r>
              <a:rPr kumimoji="0" lang="en-US" altLang="zh-CN" sz="2000">
                <a:ea typeface="宋体" panose="02010600030101010101" pitchFamily="2" charset="-122"/>
              </a:rPr>
              <a:t>= ’Fall’ </a:t>
            </a:r>
            <a:r>
              <a:rPr kumimoji="0" lang="en-US" altLang="zh-CN" sz="2000" b="1">
                <a:ea typeface="宋体" panose="02010600030101010101" pitchFamily="2" charset="-122"/>
              </a:rPr>
              <a:t>and </a:t>
            </a:r>
            <a:r>
              <a:rPr kumimoji="0" lang="en-US" altLang="zh-CN" sz="2000" i="1">
                <a:ea typeface="宋体" panose="02010600030101010101" pitchFamily="2" charset="-122"/>
              </a:rPr>
              <a:t>year</a:t>
            </a:r>
            <a:r>
              <a:rPr kumimoji="0" lang="en-US" altLang="zh-CN" sz="2000">
                <a:ea typeface="宋体" panose="02010600030101010101" pitchFamily="2" charset="-122"/>
              </a:rPr>
              <a:t>= 2009 </a:t>
            </a:r>
            <a:r>
              <a:rPr kumimoji="0" lang="en-US" altLang="zh-CN" sz="2000" b="1">
                <a:ea typeface="宋体" panose="02010600030101010101" pitchFamily="2" charset="-122"/>
              </a:rPr>
              <a:t>and </a:t>
            </a:r>
            <a:br>
              <a:rPr kumimoji="0" lang="en-US" altLang="zh-CN" sz="2000" b="1">
                <a:ea typeface="宋体" panose="02010600030101010101" pitchFamily="2" charset="-122"/>
              </a:rPr>
            </a:br>
            <a:r>
              <a:rPr kumimoji="0" lang="en-US" altLang="zh-CN" sz="2000" b="1">
                <a:ea typeface="宋体" panose="02010600030101010101" pitchFamily="2" charset="-122"/>
              </a:rPr>
              <a:t>           </a:t>
            </a:r>
            <a:r>
              <a:rPr kumimoji="0" lang="en-US" altLang="zh-CN" sz="2000" i="1">
                <a:ea typeface="宋体" panose="02010600030101010101" pitchFamily="2" charset="-122"/>
              </a:rPr>
              <a:t>course_id  </a:t>
            </a:r>
            <a:r>
              <a:rPr kumimoji="0"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not in </a:t>
            </a:r>
            <a:r>
              <a:rPr kumimoji="0" lang="en-US" altLang="zh-CN" sz="2000"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ea typeface="宋体" panose="02010600030101010101" pitchFamily="2" charset="-122"/>
              </a:rPr>
              <a:t>course_id</a:t>
            </a:r>
            <a:endParaRPr kumimoji="0" lang="en-US" altLang="zh-CN" sz="1800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                                 </a:t>
            </a: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section</a:t>
            </a:r>
            <a:endParaRPr kumimoji="0" lang="en-US" altLang="zh-CN" sz="1800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 b="1">
                <a:ea typeface="宋体" panose="02010600030101010101" pitchFamily="2" charset="-122"/>
              </a:rPr>
              <a:t>                                 </a:t>
            </a:r>
            <a:r>
              <a:rPr kumimoji="0" lang="en-US" altLang="zh-CN" sz="2000" b="1"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ea typeface="宋体" panose="02010600030101010101" pitchFamily="2" charset="-122"/>
              </a:rPr>
              <a:t>semester </a:t>
            </a:r>
            <a:r>
              <a:rPr kumimoji="0" lang="en-US" altLang="zh-CN" sz="2000">
                <a:ea typeface="宋体" panose="02010600030101010101" pitchFamily="2" charset="-122"/>
              </a:rPr>
              <a:t>= ’Spring’ </a:t>
            </a:r>
            <a:r>
              <a:rPr kumimoji="0" lang="en-US" altLang="zh-CN" sz="2000" b="1">
                <a:ea typeface="宋体" panose="02010600030101010101" pitchFamily="2" charset="-122"/>
              </a:rPr>
              <a:t>and </a:t>
            </a:r>
            <a:r>
              <a:rPr kumimoji="0" lang="en-US" altLang="zh-CN" sz="2000" i="1">
                <a:ea typeface="宋体" panose="02010600030101010101" pitchFamily="2" charset="-122"/>
              </a:rPr>
              <a:t>year</a:t>
            </a:r>
            <a:r>
              <a:rPr kumimoji="0" lang="en-US" altLang="zh-CN" sz="2000">
                <a:ea typeface="宋体" panose="02010600030101010101" pitchFamily="2" charset="-122"/>
              </a:rPr>
              <a:t>= 2010);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30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>
            <a:extLst>
              <a:ext uri="{FF2B5EF4-FFF2-40B4-BE49-F238E27FC236}">
                <a16:creationId xmlns:a16="http://schemas.microsoft.com/office/drawing/2014/main" id="{E253C796-B33F-A70C-0DDF-208AF6419E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Set Membership</a:t>
            </a:r>
            <a:endParaRPr lang="en-US" dirty="0"/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70F5FF13-6F59-A7A5-71FB-B1D3FCC63F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661275" cy="760412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the total number of (distinct) students who have taken course sections taught by the instructor with </a:t>
            </a:r>
            <a:r>
              <a:rPr lang="en-US" altLang="zh-CN" sz="2000" i="1">
                <a:ea typeface="宋体" panose="02010600030101010101" pitchFamily="2" charset="-122"/>
              </a:rPr>
              <a:t>ID </a:t>
            </a:r>
            <a:r>
              <a:rPr lang="en-US" altLang="zh-CN" sz="2000">
                <a:ea typeface="宋体" panose="02010600030101010101" pitchFamily="2" charset="-122"/>
              </a:rPr>
              <a:t>10101</a:t>
            </a:r>
            <a:endParaRPr lang="en-US" altLang="zh-CN">
              <a:ea typeface="宋体" panose="02010600030101010101" pitchFamily="2" charset="-122"/>
            </a:endParaRP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zh-CN" i="1">
              <a:ea typeface="宋体" panose="02010600030101010101" pitchFamily="2" charset="-122"/>
            </a:endParaRPr>
          </a:p>
        </p:txBody>
      </p:sp>
      <p:sp>
        <p:nvSpPr>
          <p:cNvPr id="101380" name="Text Box 5">
            <a:extLst>
              <a:ext uri="{FF2B5EF4-FFF2-40B4-BE49-F238E27FC236}">
                <a16:creationId xmlns:a16="http://schemas.microsoft.com/office/drawing/2014/main" id="{D3A8DDEA-DC3A-5B27-F34A-E0613B2C8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1938" y="2303463"/>
            <a:ext cx="7151687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select count </a:t>
            </a:r>
            <a:r>
              <a:rPr kumimoji="0" lang="en-US" altLang="zh-CN" sz="2000"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ea typeface="宋体" panose="02010600030101010101" pitchFamily="2" charset="-122"/>
              </a:rPr>
              <a:t>distinct </a:t>
            </a:r>
            <a:r>
              <a:rPr kumimoji="0" lang="en-US" altLang="zh-CN" sz="2000" i="1">
                <a:ea typeface="宋体" panose="02010600030101010101" pitchFamily="2" charset="-122"/>
              </a:rPr>
              <a:t>ID</a:t>
            </a:r>
            <a:r>
              <a:rPr kumimoji="0" lang="en-US" altLang="zh-CN" sz="2000">
                <a:ea typeface="宋体" panose="02010600030101010101" pitchFamily="2" charset="-122"/>
              </a:rPr>
              <a:t>)</a:t>
            </a:r>
            <a:endParaRPr kumimoji="0"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takes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where </a:t>
            </a:r>
            <a:r>
              <a:rPr kumimoji="0" lang="en-US" altLang="zh-CN" sz="2000">
                <a:ea typeface="宋体" panose="02010600030101010101" pitchFamily="2" charset="-122"/>
              </a:rPr>
              <a:t>(</a:t>
            </a:r>
            <a:r>
              <a:rPr kumimoji="0" lang="en-US" altLang="zh-CN" sz="2000" i="1">
                <a:ea typeface="宋体" panose="02010600030101010101" pitchFamily="2" charset="-122"/>
              </a:rPr>
              <a:t>course_id</a:t>
            </a:r>
            <a:r>
              <a:rPr kumimoji="0" lang="en-US" altLang="zh-CN" sz="2000">
                <a:ea typeface="宋体" panose="02010600030101010101" pitchFamily="2" charset="-122"/>
              </a:rPr>
              <a:t>, </a:t>
            </a:r>
            <a:r>
              <a:rPr kumimoji="0" lang="en-US" altLang="zh-CN" sz="2000" i="1">
                <a:ea typeface="宋体" panose="02010600030101010101" pitchFamily="2" charset="-122"/>
              </a:rPr>
              <a:t>sec_id</a:t>
            </a:r>
            <a:r>
              <a:rPr kumimoji="0" lang="en-US" altLang="zh-CN" sz="2000">
                <a:ea typeface="宋体" panose="02010600030101010101" pitchFamily="2" charset="-122"/>
              </a:rPr>
              <a:t>, </a:t>
            </a:r>
            <a:r>
              <a:rPr kumimoji="0" lang="en-US" altLang="zh-CN" sz="2000" i="1">
                <a:ea typeface="宋体" panose="02010600030101010101" pitchFamily="2" charset="-122"/>
              </a:rPr>
              <a:t>semester</a:t>
            </a:r>
            <a:r>
              <a:rPr kumimoji="0" lang="en-US" altLang="zh-CN" sz="2000">
                <a:ea typeface="宋体" panose="02010600030101010101" pitchFamily="2" charset="-122"/>
              </a:rPr>
              <a:t>, </a:t>
            </a:r>
            <a:r>
              <a:rPr kumimoji="0" lang="en-US" altLang="zh-CN" sz="2000" i="1">
                <a:ea typeface="宋体" panose="02010600030101010101" pitchFamily="2" charset="-122"/>
              </a:rPr>
              <a:t>year</a:t>
            </a:r>
            <a:r>
              <a:rPr kumimoji="0" lang="en-US" altLang="zh-CN" sz="2000">
                <a:ea typeface="宋体" panose="02010600030101010101" pitchFamily="2" charset="-122"/>
              </a:rPr>
              <a:t>) </a:t>
            </a:r>
            <a:r>
              <a:rPr kumimoji="0"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in</a:t>
            </a:r>
            <a:r>
              <a:rPr kumimoji="0" lang="en-US" altLang="zh-CN" sz="2000" b="1">
                <a:ea typeface="宋体" panose="02010600030101010101" pitchFamily="2" charset="-122"/>
              </a:rPr>
              <a:t> </a:t>
            </a:r>
            <a:br>
              <a:rPr kumimoji="0" lang="en-US" altLang="zh-CN" sz="2000" b="1">
                <a:ea typeface="宋体" panose="02010600030101010101" pitchFamily="2" charset="-122"/>
              </a:rPr>
            </a:br>
            <a:r>
              <a:rPr kumimoji="0" lang="en-US" altLang="zh-CN" sz="2000" b="1">
                <a:ea typeface="宋体" panose="02010600030101010101" pitchFamily="2" charset="-122"/>
              </a:rPr>
              <a:t>                          </a:t>
            </a:r>
            <a:r>
              <a:rPr kumimoji="0" lang="en-US" altLang="zh-CN" sz="2000"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ea typeface="宋体" panose="02010600030101010101" pitchFamily="2" charset="-122"/>
              </a:rPr>
              <a:t>course_id</a:t>
            </a:r>
            <a:r>
              <a:rPr kumimoji="0" lang="en-US" altLang="zh-CN" sz="2000">
                <a:ea typeface="宋体" panose="02010600030101010101" pitchFamily="2" charset="-122"/>
              </a:rPr>
              <a:t>, </a:t>
            </a:r>
            <a:r>
              <a:rPr kumimoji="0" lang="en-US" altLang="zh-CN" sz="2000" i="1">
                <a:ea typeface="宋体" panose="02010600030101010101" pitchFamily="2" charset="-122"/>
              </a:rPr>
              <a:t>sec_id</a:t>
            </a:r>
            <a:r>
              <a:rPr kumimoji="0" lang="en-US" altLang="zh-CN" sz="2000">
                <a:ea typeface="宋体" panose="02010600030101010101" pitchFamily="2" charset="-122"/>
              </a:rPr>
              <a:t>, </a:t>
            </a:r>
            <a:r>
              <a:rPr kumimoji="0" lang="en-US" altLang="zh-CN" sz="2000" i="1">
                <a:ea typeface="宋体" panose="02010600030101010101" pitchFamily="2" charset="-122"/>
              </a:rPr>
              <a:t>semester</a:t>
            </a:r>
            <a:r>
              <a:rPr kumimoji="0" lang="en-US" altLang="zh-CN" sz="2000">
                <a:ea typeface="宋体" panose="02010600030101010101" pitchFamily="2" charset="-122"/>
              </a:rPr>
              <a:t>, </a:t>
            </a:r>
            <a:r>
              <a:rPr kumimoji="0" lang="en-US" altLang="zh-CN" sz="2000" i="1">
                <a:ea typeface="宋体" panose="02010600030101010101" pitchFamily="2" charset="-122"/>
              </a:rPr>
              <a:t>year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ea typeface="宋体" panose="02010600030101010101" pitchFamily="2" charset="-122"/>
              </a:rPr>
              <a:t>                                 </a:t>
            </a: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teaches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ea typeface="宋体" panose="02010600030101010101" pitchFamily="2" charset="-122"/>
              </a:rPr>
              <a:t>                                 </a:t>
            </a:r>
            <a:r>
              <a:rPr kumimoji="0" lang="en-US" altLang="zh-CN" sz="2000" b="1"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ea typeface="宋体" panose="02010600030101010101" pitchFamily="2" charset="-122"/>
              </a:rPr>
              <a:t>teaches</a:t>
            </a:r>
            <a:r>
              <a:rPr kumimoji="0" lang="en-US" altLang="zh-CN" sz="2000">
                <a:ea typeface="宋体" panose="02010600030101010101" pitchFamily="2" charset="-122"/>
              </a:rPr>
              <a:t>.</a:t>
            </a:r>
            <a:r>
              <a:rPr kumimoji="0" lang="en-US" altLang="zh-CN" sz="2000" i="1">
                <a:ea typeface="宋体" panose="02010600030101010101" pitchFamily="2" charset="-122"/>
              </a:rPr>
              <a:t>ID</a:t>
            </a:r>
            <a:r>
              <a:rPr kumimoji="0" lang="en-US" altLang="zh-CN" sz="2000">
                <a:ea typeface="宋体" panose="02010600030101010101" pitchFamily="2" charset="-122"/>
              </a:rPr>
              <a:t>= ‘10101’);</a:t>
            </a: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>
            <a:extLst>
              <a:ext uri="{FF2B5EF4-FFF2-40B4-BE49-F238E27FC236}">
                <a16:creationId xmlns:a16="http://schemas.microsoft.com/office/drawing/2014/main" id="{B83D4C87-690E-0EED-C6F3-32172873D9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6450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Set Comparison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9B2F523-C553-697C-4AD8-934357173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661275" cy="76676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names of instructors with salary greater than that of some (at least one) instructor in the Biology department.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3428" name="Text Box 4">
            <a:extLst>
              <a:ext uri="{FF2B5EF4-FFF2-40B4-BE49-F238E27FC236}">
                <a16:creationId xmlns:a16="http://schemas.microsoft.com/office/drawing/2014/main" id="{D41EBB87-0469-B341-EF67-383834605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3382963"/>
            <a:ext cx="7235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r>
              <a:rPr lang="en-US" altLang="zh-CN" sz="1800">
                <a:ea typeface="宋体" panose="02010600030101010101" pitchFamily="2" charset="-122"/>
              </a:rPr>
              <a:t>  </a:t>
            </a:r>
            <a:r>
              <a:rPr lang="en-US" altLang="zh-CN" sz="2000">
                <a:ea typeface="宋体" panose="02010600030101010101" pitchFamily="2" charset="-122"/>
              </a:rPr>
              <a:t>Same query using &gt; </a:t>
            </a:r>
            <a:r>
              <a:rPr lang="en-US" altLang="zh-CN" sz="2000" b="1">
                <a:ea typeface="宋体" panose="02010600030101010101" pitchFamily="2" charset="-122"/>
              </a:rPr>
              <a:t>some</a:t>
            </a:r>
            <a:r>
              <a:rPr lang="en-US" altLang="zh-CN" sz="2000">
                <a:ea typeface="宋体" panose="02010600030101010101" pitchFamily="2" charset="-122"/>
              </a:rPr>
              <a:t> clause</a:t>
            </a:r>
            <a:endParaRPr kumimoji="0"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29" name="Text Box 5">
            <a:extLst>
              <a:ext uri="{FF2B5EF4-FFF2-40B4-BE49-F238E27FC236}">
                <a16:creationId xmlns:a16="http://schemas.microsoft.com/office/drawing/2014/main" id="{C5D3B19B-EE93-2E86-8D8F-195A8DA0A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3922713"/>
            <a:ext cx="641985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ea typeface="宋体" panose="02010600030101010101" pitchFamily="2" charset="-122"/>
              </a:rPr>
              <a:t>name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instructor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ea typeface="宋体" panose="02010600030101010101" pitchFamily="2" charset="-122"/>
              </a:rPr>
              <a:t>salary </a:t>
            </a: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&gt; </a:t>
            </a:r>
            <a:r>
              <a:rPr kumimoji="0"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some </a:t>
            </a:r>
            <a:r>
              <a:rPr kumimoji="0" lang="en-US" altLang="zh-CN" sz="2000"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ea typeface="宋体" panose="02010600030101010101" pitchFamily="2" charset="-122"/>
              </a:rPr>
              <a:t>salary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                                     from </a:t>
            </a:r>
            <a:r>
              <a:rPr kumimoji="0" lang="en-US" altLang="zh-CN" sz="2000" i="1">
                <a:ea typeface="宋体" panose="02010600030101010101" pitchFamily="2" charset="-122"/>
              </a:rPr>
              <a:t>instructor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                                     where </a:t>
            </a:r>
            <a:r>
              <a:rPr kumimoji="0" lang="en-US" altLang="zh-CN" sz="2000" i="1">
                <a:ea typeface="宋体" panose="02010600030101010101" pitchFamily="2" charset="-122"/>
              </a:rPr>
              <a:t>dept_name </a:t>
            </a:r>
            <a:r>
              <a:rPr kumimoji="0" lang="en-US" altLang="zh-CN" sz="2000">
                <a:ea typeface="宋体" panose="02010600030101010101" pitchFamily="2" charset="-122"/>
              </a:rPr>
              <a:t>= ’Biology’);</a:t>
            </a:r>
            <a:endParaRPr kumimoji="0" lang="en-US" altLang="zh-CN">
              <a:ea typeface="宋体" panose="02010600030101010101" pitchFamily="2" charset="-122"/>
            </a:endParaRPr>
          </a:p>
        </p:txBody>
      </p:sp>
      <p:sp>
        <p:nvSpPr>
          <p:cNvPr id="103430" name="Text Box 6">
            <a:extLst>
              <a:ext uri="{FF2B5EF4-FFF2-40B4-BE49-F238E27FC236}">
                <a16:creationId xmlns:a16="http://schemas.microsoft.com/office/drawing/2014/main" id="{42889165-B56C-3708-0C22-29C87F795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1928813"/>
            <a:ext cx="66309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select distinct </a:t>
            </a:r>
            <a:r>
              <a:rPr kumimoji="0" lang="en-US" altLang="zh-CN" sz="2000" i="1">
                <a:ea typeface="宋体" panose="02010600030101010101" pitchFamily="2" charset="-122"/>
              </a:rPr>
              <a:t>T</a:t>
            </a:r>
            <a:r>
              <a:rPr kumimoji="0" lang="en-US" altLang="zh-CN" sz="2000">
                <a:ea typeface="宋体" panose="02010600030101010101" pitchFamily="2" charset="-122"/>
              </a:rPr>
              <a:t>.</a:t>
            </a:r>
            <a:r>
              <a:rPr kumimoji="0" lang="en-US" altLang="zh-CN" sz="2000" i="1">
                <a:ea typeface="宋体" panose="02010600030101010101" pitchFamily="2" charset="-122"/>
              </a:rPr>
              <a:t>name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instructor </a:t>
            </a:r>
            <a:r>
              <a:rPr kumimoji="0" lang="en-US" altLang="zh-CN" sz="2000" b="1">
                <a:ea typeface="宋体" panose="02010600030101010101" pitchFamily="2" charset="-122"/>
              </a:rPr>
              <a:t>as </a:t>
            </a:r>
            <a:r>
              <a:rPr kumimoji="0" lang="en-US" altLang="zh-CN" sz="2000" i="1">
                <a:ea typeface="宋体" panose="02010600030101010101" pitchFamily="2" charset="-122"/>
              </a:rPr>
              <a:t>T</a:t>
            </a:r>
            <a:r>
              <a:rPr kumimoji="0" lang="en-US" altLang="zh-CN" sz="2000">
                <a:ea typeface="宋体" panose="02010600030101010101" pitchFamily="2" charset="-122"/>
              </a:rPr>
              <a:t>, </a:t>
            </a:r>
            <a:r>
              <a:rPr kumimoji="0" lang="en-US" altLang="zh-CN" sz="2000" i="1">
                <a:ea typeface="宋体" panose="02010600030101010101" pitchFamily="2" charset="-122"/>
              </a:rPr>
              <a:t>instructor </a:t>
            </a:r>
            <a:r>
              <a:rPr kumimoji="0" lang="en-US" altLang="zh-CN" sz="2000" b="1">
                <a:ea typeface="宋体" panose="02010600030101010101" pitchFamily="2" charset="-122"/>
              </a:rPr>
              <a:t>as </a:t>
            </a:r>
            <a:r>
              <a:rPr kumimoji="0" lang="en-US" altLang="zh-CN" sz="2000" i="1">
                <a:ea typeface="宋体" panose="02010600030101010101" pitchFamily="2" charset="-122"/>
              </a:rPr>
              <a:t>S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ea typeface="宋体" panose="02010600030101010101" pitchFamily="2" charset="-122"/>
              </a:rPr>
              <a:t>T.salary </a:t>
            </a:r>
            <a:r>
              <a:rPr kumimoji="0" lang="en-US" altLang="zh-CN" sz="2000">
                <a:ea typeface="宋体" panose="02010600030101010101" pitchFamily="2" charset="-122"/>
              </a:rPr>
              <a:t>&gt; </a:t>
            </a:r>
            <a:r>
              <a:rPr kumimoji="0" lang="en-US" altLang="zh-CN" sz="2000" i="1">
                <a:ea typeface="宋体" panose="02010600030101010101" pitchFamily="2" charset="-122"/>
              </a:rPr>
              <a:t>S.salary </a:t>
            </a:r>
            <a:r>
              <a:rPr kumimoji="0" lang="en-US" altLang="zh-CN" sz="2000" b="1">
                <a:ea typeface="宋体" panose="02010600030101010101" pitchFamily="2" charset="-122"/>
              </a:rPr>
              <a:t>and </a:t>
            </a:r>
            <a:r>
              <a:rPr kumimoji="0" lang="en-US" altLang="zh-CN" sz="2000" i="1">
                <a:ea typeface="宋体" panose="02010600030101010101" pitchFamily="2" charset="-122"/>
              </a:rPr>
              <a:t>S.dept_name </a:t>
            </a:r>
            <a:r>
              <a:rPr kumimoji="0" lang="en-US" altLang="zh-CN" sz="2000">
                <a:ea typeface="宋体" panose="02010600030101010101" pitchFamily="2" charset="-122"/>
              </a:rPr>
              <a:t>= ’Biology’;</a:t>
            </a: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62ECCADC-F769-5522-60ED-42E50F632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7888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Definition of  Some Clause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B49640A0-E593-6AB9-0167-6E8C7EE31F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4900" y="1077913"/>
            <a:ext cx="6800850" cy="714375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 &lt;comp&gt; </a:t>
            </a:r>
            <a:r>
              <a:rPr lang="en-US" altLang="zh-CN" b="1">
                <a:ea typeface="宋体" panose="02010600030101010101" pitchFamily="2" charset="-122"/>
              </a:rPr>
              <a:t>some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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r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such that (F &lt;comp&gt;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b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05476" name="Group 4">
            <a:extLst>
              <a:ext uri="{FF2B5EF4-FFF2-40B4-BE49-F238E27FC236}">
                <a16:creationId xmlns:a16="http://schemas.microsoft.com/office/drawing/2014/main" id="{1689B006-C413-E93A-D232-1036A85EA660}"/>
              </a:ext>
            </a:extLst>
          </p:cNvPr>
          <p:cNvGrpSpPr>
            <a:grpSpLocks/>
          </p:cNvGrpSpPr>
          <p:nvPr/>
        </p:nvGrpSpPr>
        <p:grpSpPr bwMode="auto">
          <a:xfrm>
            <a:off x="2470150" y="1924050"/>
            <a:ext cx="457200" cy="1066800"/>
            <a:chOff x="2448" y="1296"/>
            <a:chExt cx="288" cy="960"/>
          </a:xfrm>
        </p:grpSpPr>
        <p:sp>
          <p:nvSpPr>
            <p:cNvPr id="105494" name="Rectangle 5">
              <a:extLst>
                <a:ext uri="{FF2B5EF4-FFF2-40B4-BE49-F238E27FC236}">
                  <a16:creationId xmlns:a16="http://schemas.microsoft.com/office/drawing/2014/main" id="{809213E0-E7C1-0A34-F93A-4CAF85C0D3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5495" name="Rectangle 6">
              <a:extLst>
                <a:ext uri="{FF2B5EF4-FFF2-40B4-BE49-F238E27FC236}">
                  <a16:creationId xmlns:a16="http://schemas.microsoft.com/office/drawing/2014/main" id="{7AF5CEA6-67C3-4459-CC1B-90C72C2A0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05496" name="Rectangle 7">
              <a:extLst>
                <a:ext uri="{FF2B5EF4-FFF2-40B4-BE49-F238E27FC236}">
                  <a16:creationId xmlns:a16="http://schemas.microsoft.com/office/drawing/2014/main" id="{4E429A40-AC0B-1A79-29CE-66F0234CB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105477" name="Text Box 8">
            <a:extLst>
              <a:ext uri="{FF2B5EF4-FFF2-40B4-BE49-F238E27FC236}">
                <a16:creationId xmlns:a16="http://schemas.microsoft.com/office/drawing/2014/main" id="{F2B0B551-3462-1C90-E73D-91446C079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5388" y="2228850"/>
            <a:ext cx="1350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&lt; </a:t>
            </a:r>
            <a:r>
              <a:rPr kumimoji="0" lang="en-US" altLang="zh-CN" sz="1800" b="1">
                <a:ea typeface="宋体" panose="02010600030101010101" pitchFamily="2" charset="-122"/>
              </a:rPr>
              <a:t>some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105478" name="Text Box 9">
            <a:extLst>
              <a:ext uri="{FF2B5EF4-FFF2-40B4-BE49-F238E27FC236}">
                <a16:creationId xmlns:a16="http://schemas.microsoft.com/office/drawing/2014/main" id="{A5EB7879-56C5-2851-1CCE-D9EDDACED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2228850"/>
            <a:ext cx="914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true</a:t>
            </a:r>
          </a:p>
        </p:txBody>
      </p:sp>
      <p:sp>
        <p:nvSpPr>
          <p:cNvPr id="105479" name="Rectangle 10">
            <a:extLst>
              <a:ext uri="{FF2B5EF4-FFF2-40B4-BE49-F238E27FC236}">
                <a16:creationId xmlns:a16="http://schemas.microsoft.com/office/drawing/2014/main" id="{A9D35EE8-04FD-C27A-7468-F9A272871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314325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5480" name="Rectangle 11">
            <a:extLst>
              <a:ext uri="{FF2B5EF4-FFF2-40B4-BE49-F238E27FC236}">
                <a16:creationId xmlns:a16="http://schemas.microsoft.com/office/drawing/2014/main" id="{F0913563-D01F-D3A9-A4F6-C53590C09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344805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5481" name="Rectangle 12">
            <a:extLst>
              <a:ext uri="{FF2B5EF4-FFF2-40B4-BE49-F238E27FC236}">
                <a16:creationId xmlns:a16="http://schemas.microsoft.com/office/drawing/2014/main" id="{820227BA-CC33-58B4-F7BE-038E17C10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390207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5482" name="Text Box 13">
            <a:extLst>
              <a:ext uri="{FF2B5EF4-FFF2-40B4-BE49-F238E27FC236}">
                <a16:creationId xmlns:a16="http://schemas.microsoft.com/office/drawing/2014/main" id="{62D1A5C7-80E5-1E0E-7942-92B6E0285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33877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false</a:t>
            </a:r>
          </a:p>
        </p:txBody>
      </p:sp>
      <p:sp>
        <p:nvSpPr>
          <p:cNvPr id="105483" name="Rectangle 14">
            <a:extLst>
              <a:ext uri="{FF2B5EF4-FFF2-40B4-BE49-F238E27FC236}">
                <a16:creationId xmlns:a16="http://schemas.microsoft.com/office/drawing/2014/main" id="{6059AFF9-3F64-779C-3182-8A3A3A9677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420687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5484" name="Rectangle 15">
            <a:extLst>
              <a:ext uri="{FF2B5EF4-FFF2-40B4-BE49-F238E27FC236}">
                <a16:creationId xmlns:a16="http://schemas.microsoft.com/office/drawing/2014/main" id="{E948F6F7-FAD8-B69C-097A-6A874E1C9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47434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05485" name="Rectangle 16">
            <a:extLst>
              <a:ext uri="{FF2B5EF4-FFF2-40B4-BE49-F238E27FC236}">
                <a16:creationId xmlns:a16="http://schemas.microsoft.com/office/drawing/2014/main" id="{038A7B59-A7A5-6C4A-143A-9A925F046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0150" y="504825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5486" name="Text Box 17">
            <a:extLst>
              <a:ext uri="{FF2B5EF4-FFF2-40B4-BE49-F238E27FC236}">
                <a16:creationId xmlns:a16="http://schemas.microsoft.com/office/drawing/2014/main" id="{FEC56432-225B-2AAC-E913-59B433F7F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497205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0" lang="en-US" altLang="zh-CN" sz="1800">
                <a:ea typeface="宋体" panose="02010600030101010101" pitchFamily="2" charset="-122"/>
              </a:rPr>
              <a:t> </a:t>
            </a:r>
            <a:r>
              <a:rPr kumimoji="0" lang="en-US" altLang="zh-CN" sz="1800" b="1">
                <a:ea typeface="宋体" panose="02010600030101010101" pitchFamily="2" charset="-122"/>
              </a:rPr>
              <a:t>some</a:t>
            </a:r>
          </a:p>
        </p:txBody>
      </p:sp>
      <p:sp>
        <p:nvSpPr>
          <p:cNvPr id="105487" name="Text Box 18">
            <a:extLst>
              <a:ext uri="{FF2B5EF4-FFF2-40B4-BE49-F238E27FC236}">
                <a16:creationId xmlns:a16="http://schemas.microsoft.com/office/drawing/2014/main" id="{6991FD24-334F-F76E-6D2F-62F0B6594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497205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true (since 0 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5)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5488" name="Text Box 19">
            <a:extLst>
              <a:ext uri="{FF2B5EF4-FFF2-40B4-BE49-F238E27FC236}">
                <a16:creationId xmlns:a16="http://schemas.microsoft.com/office/drawing/2014/main" id="{C69B2CA9-2387-710C-3B85-F185FCF38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3688" y="2457450"/>
            <a:ext cx="487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(read:  5 &lt; some tuple in the relation) </a:t>
            </a:r>
          </a:p>
        </p:txBody>
      </p:sp>
      <p:sp>
        <p:nvSpPr>
          <p:cNvPr id="105489" name="Text Box 20">
            <a:extLst>
              <a:ext uri="{FF2B5EF4-FFF2-40B4-BE49-F238E27FC236}">
                <a16:creationId xmlns:a16="http://schemas.microsoft.com/office/drawing/2014/main" id="{352B84B6-E399-79F0-CB64-002ECE779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3373438"/>
            <a:ext cx="1377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&lt; </a:t>
            </a:r>
            <a:r>
              <a:rPr kumimoji="0" lang="en-US" altLang="zh-CN" sz="1800" b="1">
                <a:ea typeface="宋体" panose="02010600030101010101" pitchFamily="2" charset="-122"/>
              </a:rPr>
              <a:t>some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105490" name="Text Box 21">
            <a:extLst>
              <a:ext uri="{FF2B5EF4-FFF2-40B4-BE49-F238E27FC236}">
                <a16:creationId xmlns:a16="http://schemas.microsoft.com/office/drawing/2014/main" id="{558DF7BB-8F70-8143-735D-3E6516EEC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3550" y="41306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true</a:t>
            </a:r>
          </a:p>
        </p:txBody>
      </p:sp>
      <p:sp>
        <p:nvSpPr>
          <p:cNvPr id="105491" name="Text Box 22">
            <a:extLst>
              <a:ext uri="{FF2B5EF4-FFF2-40B4-BE49-F238E27FC236}">
                <a16:creationId xmlns:a16="http://schemas.microsoft.com/office/drawing/2014/main" id="{F6E8E367-D73B-57EE-A530-189BFB7BF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0" y="4133850"/>
            <a:ext cx="1524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= </a:t>
            </a:r>
            <a:r>
              <a:rPr kumimoji="0" lang="en-US" altLang="zh-CN" sz="1800" b="1">
                <a:ea typeface="宋体" panose="02010600030101010101" pitchFamily="2" charset="-122"/>
              </a:rPr>
              <a:t>some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105492" name="Rectangle 23">
            <a:extLst>
              <a:ext uri="{FF2B5EF4-FFF2-40B4-BE49-F238E27FC236}">
                <a16:creationId xmlns:a16="http://schemas.microsoft.com/office/drawing/2014/main" id="{B8DD303F-2D93-DAC1-141A-C4773EE61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5443538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(=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some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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However, (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some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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not in</a:t>
            </a:r>
            <a:endParaRPr kumimoji="0" lang="en-US" altLang="zh-CN" sz="1800">
              <a:latin typeface="Arial" panose="020B0604020202020204" pitchFamily="34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5493" name="Line 24">
            <a:extLst>
              <a:ext uri="{FF2B5EF4-FFF2-40B4-BE49-F238E27FC236}">
                <a16:creationId xmlns:a16="http://schemas.microsoft.com/office/drawing/2014/main" id="{A420251C-0DC8-3D5C-4DBB-7E316BAD74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84525" y="5811838"/>
            <a:ext cx="122238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>
            <a:extLst>
              <a:ext uri="{FF2B5EF4-FFF2-40B4-BE49-F238E27FC236}">
                <a16:creationId xmlns:a16="http://schemas.microsoft.com/office/drawing/2014/main" id="{923B0CB3-B6CF-8F1A-58C6-0904EF19F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Domain Types in SQL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40B40FB-6981-C996-FD16-E7879F732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8221662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char(n).</a:t>
            </a:r>
            <a:r>
              <a:rPr lang="en-US" altLang="zh-CN" sz="2000">
                <a:ea typeface="宋体" panose="02010600030101010101" pitchFamily="2" charset="-122"/>
              </a:rPr>
              <a:t>  Fixed length character string, with user-specified length </a:t>
            </a:r>
            <a:r>
              <a:rPr lang="en-US" altLang="zh-CN" sz="2000" i="1">
                <a:ea typeface="宋体" panose="02010600030101010101" pitchFamily="2" charset="-122"/>
              </a:rPr>
              <a:t>n.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varchar(n).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 Variable length character strings, with user-specified maximum length </a:t>
            </a:r>
            <a:r>
              <a:rPr lang="en-US" altLang="zh-CN" sz="2000" i="1">
                <a:ea typeface="宋体" panose="02010600030101010101" pitchFamily="2" charset="-122"/>
              </a:rPr>
              <a:t>n.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int.</a:t>
            </a:r>
            <a:r>
              <a:rPr lang="en-US" altLang="zh-CN" sz="2000" b="1">
                <a:ea typeface="宋体" panose="02010600030101010101" pitchFamily="2" charset="-122"/>
              </a:rPr>
              <a:t>  </a:t>
            </a:r>
            <a:r>
              <a:rPr lang="en-US" altLang="zh-CN" sz="2000">
                <a:ea typeface="宋体" panose="02010600030101010101" pitchFamily="2" charset="-122"/>
              </a:rPr>
              <a:t>Integer (a finite subset of the integers that is machine-dependent).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smallint.</a:t>
            </a:r>
            <a:r>
              <a:rPr lang="en-US" altLang="zh-CN" sz="2000">
                <a:ea typeface="宋体" panose="02010600030101010101" pitchFamily="2" charset="-122"/>
              </a:rPr>
              <a:t>  Small integer (a machine-dependent subset of the integer domain type).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numeric(p,d).</a:t>
            </a:r>
            <a:r>
              <a:rPr lang="en-US" altLang="zh-CN" sz="2000">
                <a:ea typeface="宋体" panose="02010600030101010101" pitchFamily="2" charset="-122"/>
              </a:rPr>
              <a:t>  Fixed point number, with user-specified precision of </a:t>
            </a:r>
            <a:r>
              <a:rPr lang="en-US" altLang="zh-CN" sz="2000" i="1">
                <a:ea typeface="宋体" panose="02010600030101010101" pitchFamily="2" charset="-122"/>
              </a:rPr>
              <a:t>p</a:t>
            </a:r>
            <a:r>
              <a:rPr lang="en-US" altLang="zh-CN" sz="2000">
                <a:ea typeface="宋体" panose="02010600030101010101" pitchFamily="2" charset="-122"/>
              </a:rPr>
              <a:t> digits, with </a:t>
            </a:r>
            <a:r>
              <a:rPr lang="en-US" altLang="zh-CN" sz="2000" i="1">
                <a:ea typeface="宋体" panose="02010600030101010101" pitchFamily="2" charset="-122"/>
              </a:rPr>
              <a:t>d</a:t>
            </a:r>
            <a:r>
              <a:rPr lang="en-US" altLang="zh-CN" sz="2000">
                <a:ea typeface="宋体" panose="02010600030101010101" pitchFamily="2" charset="-122"/>
              </a:rPr>
              <a:t> digits to the right of decimal point.</a:t>
            </a:r>
            <a:r>
              <a:rPr lang="en-US" altLang="zh-CN"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      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 </a:t>
            </a:r>
            <a:r>
              <a:rPr lang="en-US" altLang="zh-CN">
                <a:ea typeface="宋体" panose="02010600030101010101" pitchFamily="2" charset="-122"/>
              </a:rPr>
              <a:t>number(3,1) </a:t>
            </a:r>
            <a:r>
              <a:rPr lang="en-US" altLang="zh-CN">
                <a:ea typeface="宋体" panose="02010600030101010101" pitchFamily="2" charset="-122"/>
                <a:sym typeface="Wingdings" panose="05000000000000000000" pitchFamily="2" charset="2"/>
              </a:rPr>
              <a:t> allows 44.5 to be store exactly,  but neither 444.5 or 0.32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real, double precision.</a:t>
            </a:r>
            <a:r>
              <a:rPr lang="en-US" altLang="zh-CN" sz="2000">
                <a:ea typeface="宋体" panose="02010600030101010101" pitchFamily="2" charset="-122"/>
              </a:rPr>
              <a:t>  Floating point and double-precision floating point numbers, with machine-dependent precision.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float(n).</a:t>
            </a:r>
            <a:r>
              <a:rPr lang="en-US" altLang="zh-CN" sz="2000">
                <a:ea typeface="宋体" panose="02010600030101010101" pitchFamily="2" charset="-122"/>
              </a:rPr>
              <a:t>  Floating point number, with user-specified precision of at least </a:t>
            </a:r>
            <a:r>
              <a:rPr lang="en-US" altLang="zh-CN" sz="2000" i="1">
                <a:ea typeface="宋体" panose="02010600030101010101" pitchFamily="2" charset="-122"/>
              </a:rPr>
              <a:t>n</a:t>
            </a:r>
            <a:r>
              <a:rPr lang="en-US" altLang="zh-CN" sz="2000">
                <a:ea typeface="宋体" panose="02010600030101010101" pitchFamily="2" charset="-122"/>
              </a:rPr>
              <a:t> digits.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CN" b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568B1C89-1A65-CAF4-67AD-5A6138D41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Set Comparison</a:t>
            </a:r>
            <a:endParaRPr lang="en-US" dirty="0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022688D-805E-4531-DD3C-5511EE690C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661275" cy="976312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the names of all instructors whose salary is greater than the salary of all instructors in the Biology department.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7524" name="Text Box 4">
            <a:extLst>
              <a:ext uri="{FF2B5EF4-FFF2-40B4-BE49-F238E27FC236}">
                <a16:creationId xmlns:a16="http://schemas.microsoft.com/office/drawing/2014/main" id="{0504251C-7435-DE9F-D154-1AA7099F4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3" y="2035175"/>
            <a:ext cx="59610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ea typeface="宋体" panose="02010600030101010101" pitchFamily="2" charset="-122"/>
              </a:rPr>
              <a:t>name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instructor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ea typeface="宋体" panose="02010600030101010101" pitchFamily="2" charset="-122"/>
              </a:rPr>
              <a:t>salary </a:t>
            </a: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&gt; </a:t>
            </a:r>
            <a:r>
              <a:rPr kumimoji="0"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all </a:t>
            </a:r>
            <a:r>
              <a:rPr kumimoji="0" lang="en-US" altLang="zh-CN" sz="2000">
                <a:ea typeface="宋体" panose="02010600030101010101" pitchFamily="2" charset="-122"/>
              </a:rPr>
              <a:t>(</a:t>
            </a:r>
            <a:r>
              <a:rPr kumimoji="0" lang="en-US" altLang="zh-CN" sz="2000" b="1"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ea typeface="宋体" panose="02010600030101010101" pitchFamily="2" charset="-122"/>
              </a:rPr>
              <a:t>salary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ea typeface="宋体" panose="02010600030101010101" pitchFamily="2" charset="-122"/>
              </a:rPr>
              <a:t>                                </a:t>
            </a: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instructor</a:t>
            </a:r>
            <a:endParaRPr kumimoji="0"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b="1">
                <a:ea typeface="宋体" panose="02010600030101010101" pitchFamily="2" charset="-122"/>
              </a:rPr>
              <a:t>                                </a:t>
            </a:r>
            <a:r>
              <a:rPr kumimoji="0" lang="en-US" altLang="zh-CN" sz="2000" b="1"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ea typeface="宋体" panose="02010600030101010101" pitchFamily="2" charset="-122"/>
              </a:rPr>
              <a:t>dept_name </a:t>
            </a:r>
            <a:r>
              <a:rPr kumimoji="0" lang="en-US" altLang="zh-CN" sz="2000">
                <a:ea typeface="宋体" panose="02010600030101010101" pitchFamily="2" charset="-122"/>
              </a:rPr>
              <a:t>= ’Biology’);</a:t>
            </a:r>
            <a:endParaRPr kumimoji="0"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C63E5F13-1969-0AB8-CA53-DCC3E696A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Definition of all Clause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B5E890ED-9E2F-41BE-A0CB-D065B382EE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6638925" cy="382587"/>
          </a:xfrm>
          <a:noFill/>
        </p:spPr>
        <p:txBody>
          <a:bodyPr lIns="90488" tIns="44450" rIns="90488" bIns="44450"/>
          <a:lstStyle/>
          <a:p>
            <a:r>
              <a:rPr lang="en-US" altLang="zh-CN">
                <a:ea typeface="宋体" panose="02010600030101010101" pitchFamily="2" charset="-122"/>
              </a:rPr>
              <a:t>F &lt;comp&gt; </a:t>
            </a:r>
            <a:r>
              <a:rPr lang="en-US" altLang="zh-CN" b="1">
                <a:ea typeface="宋体" panose="02010600030101010101" pitchFamily="2" charset="-122"/>
              </a:rPr>
              <a:t>all </a:t>
            </a:r>
            <a:r>
              <a:rPr lang="en-US" altLang="zh-CN" i="1">
                <a:ea typeface="宋体" panose="02010600030101010101" pitchFamily="2" charset="-122"/>
              </a:rPr>
              <a:t>r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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 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r</a:t>
            </a:r>
            <a:r>
              <a:rPr lang="en-US" altLang="zh-CN">
                <a:ea typeface="宋体" panose="02010600030101010101" pitchFamily="2" charset="-122"/>
                <a:sym typeface="Symbol" panose="05050102010706020507" pitchFamily="18" charset="2"/>
              </a:rPr>
              <a:t> (F &lt;comp&gt; </a:t>
            </a:r>
            <a:r>
              <a:rPr lang="en-US" altLang="zh-CN" i="1">
                <a:ea typeface="宋体" panose="02010600030101010101" pitchFamily="2" charset="-122"/>
                <a:sym typeface="Symbol" panose="05050102010706020507" pitchFamily="18" charset="2"/>
              </a:rPr>
              <a:t>t)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109572" name="Group 4">
            <a:extLst>
              <a:ext uri="{FF2B5EF4-FFF2-40B4-BE49-F238E27FC236}">
                <a16:creationId xmlns:a16="http://schemas.microsoft.com/office/drawing/2014/main" id="{81E66666-E1EC-2DF6-EFDE-8F6F33B4EB8A}"/>
              </a:ext>
            </a:extLst>
          </p:cNvPr>
          <p:cNvGrpSpPr>
            <a:grpSpLocks/>
          </p:cNvGrpSpPr>
          <p:nvPr/>
        </p:nvGrpSpPr>
        <p:grpSpPr bwMode="auto">
          <a:xfrm>
            <a:off x="2898775" y="1708150"/>
            <a:ext cx="457200" cy="1066800"/>
            <a:chOff x="2448" y="1296"/>
            <a:chExt cx="288" cy="960"/>
          </a:xfrm>
        </p:grpSpPr>
        <p:sp>
          <p:nvSpPr>
            <p:cNvPr id="109589" name="Rectangle 5">
              <a:extLst>
                <a:ext uri="{FF2B5EF4-FFF2-40B4-BE49-F238E27FC236}">
                  <a16:creationId xmlns:a16="http://schemas.microsoft.com/office/drawing/2014/main" id="{4FFD8CE6-CAD0-9DD1-5C09-B92468FC6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9590" name="Rectangle 6">
              <a:extLst>
                <a:ext uri="{FF2B5EF4-FFF2-40B4-BE49-F238E27FC236}">
                  <a16:creationId xmlns:a16="http://schemas.microsoft.com/office/drawing/2014/main" id="{86C33B60-9137-1A78-CD0E-626F226C73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584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109591" name="Rectangle 7">
              <a:extLst>
                <a:ext uri="{FF2B5EF4-FFF2-40B4-BE49-F238E27FC236}">
                  <a16:creationId xmlns:a16="http://schemas.microsoft.com/office/drawing/2014/main" id="{649E1CDD-DC47-2878-0DA4-83F0A91A6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20"/>
              <a:ext cx="28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</p:grpSp>
      <p:sp>
        <p:nvSpPr>
          <p:cNvPr id="109573" name="Text Box 8">
            <a:extLst>
              <a:ext uri="{FF2B5EF4-FFF2-40B4-BE49-F238E27FC236}">
                <a16:creationId xmlns:a16="http://schemas.microsoft.com/office/drawing/2014/main" id="{5473FFAB-3BEC-5A0C-D8F8-1CA081D8A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20129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&lt; </a:t>
            </a:r>
            <a:r>
              <a:rPr kumimoji="0" lang="en-US" altLang="zh-CN" sz="1800" b="1">
                <a:ea typeface="宋体" panose="02010600030101010101" pitchFamily="2" charset="-122"/>
              </a:rPr>
              <a:t>all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109574" name="Text Box 9">
            <a:extLst>
              <a:ext uri="{FF2B5EF4-FFF2-40B4-BE49-F238E27FC236}">
                <a16:creationId xmlns:a16="http://schemas.microsoft.com/office/drawing/2014/main" id="{D6BFCC5B-EB01-3E3C-6AD1-5FFDE9B56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20129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false</a:t>
            </a:r>
          </a:p>
        </p:txBody>
      </p:sp>
      <p:sp>
        <p:nvSpPr>
          <p:cNvPr id="109575" name="Rectangle 10">
            <a:extLst>
              <a:ext uri="{FF2B5EF4-FFF2-40B4-BE49-F238E27FC236}">
                <a16:creationId xmlns:a16="http://schemas.microsoft.com/office/drawing/2014/main" id="{F8F88280-9F57-2B2C-2A28-3F7466091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2927350"/>
            <a:ext cx="457200" cy="381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09576" name="Rectangle 11">
            <a:extLst>
              <a:ext uri="{FF2B5EF4-FFF2-40B4-BE49-F238E27FC236}">
                <a16:creationId xmlns:a16="http://schemas.microsoft.com/office/drawing/2014/main" id="{B1CBC786-56B3-96E2-B550-05F12F5DF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3232150"/>
            <a:ext cx="457200" cy="29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109577" name="Rectangle 12">
            <a:extLst>
              <a:ext uri="{FF2B5EF4-FFF2-40B4-BE49-F238E27FC236}">
                <a16:creationId xmlns:a16="http://schemas.microsoft.com/office/drawing/2014/main" id="{CD23F2B2-1355-6D6F-1BD0-C13F9403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368617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9578" name="Text Box 13">
            <a:extLst>
              <a:ext uri="{FF2B5EF4-FFF2-40B4-BE49-F238E27FC236}">
                <a16:creationId xmlns:a16="http://schemas.microsoft.com/office/drawing/2014/main" id="{EB0FE665-6852-1410-F62E-4F2B35F83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31718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true</a:t>
            </a:r>
          </a:p>
        </p:txBody>
      </p:sp>
      <p:sp>
        <p:nvSpPr>
          <p:cNvPr id="109579" name="Rectangle 14">
            <a:extLst>
              <a:ext uri="{FF2B5EF4-FFF2-40B4-BE49-F238E27FC236}">
                <a16:creationId xmlns:a16="http://schemas.microsoft.com/office/drawing/2014/main" id="{82586DB0-24F1-ACC8-CBFD-0B97E2172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3990975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109580" name="Rectangle 15">
            <a:extLst>
              <a:ext uri="{FF2B5EF4-FFF2-40B4-BE49-F238E27FC236}">
                <a16:creationId xmlns:a16="http://schemas.microsoft.com/office/drawing/2014/main" id="{22FD4968-3D4A-9E9E-D157-8E8A1CE6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4527550"/>
            <a:ext cx="457200" cy="30797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9581" name="Rectangle 16">
            <a:extLst>
              <a:ext uri="{FF2B5EF4-FFF2-40B4-BE49-F238E27FC236}">
                <a16:creationId xmlns:a16="http://schemas.microsoft.com/office/drawing/2014/main" id="{75BBECF6-BD64-AD36-3803-0C8A5177F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4832350"/>
            <a:ext cx="457200" cy="3095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109582" name="Text Box 17">
            <a:extLst>
              <a:ext uri="{FF2B5EF4-FFF2-40B4-BE49-F238E27FC236}">
                <a16:creationId xmlns:a16="http://schemas.microsoft.com/office/drawing/2014/main" id="{67609E6A-68BC-7C47-8F3E-10C157B24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475615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0" lang="en-US" altLang="zh-CN" sz="1800">
                <a:ea typeface="宋体" panose="02010600030101010101" pitchFamily="2" charset="-122"/>
              </a:rPr>
              <a:t> </a:t>
            </a:r>
            <a:r>
              <a:rPr kumimoji="0" lang="en-US" altLang="zh-CN" sz="1800" b="1">
                <a:ea typeface="宋体" panose="02010600030101010101" pitchFamily="2" charset="-122"/>
              </a:rPr>
              <a:t>all</a:t>
            </a:r>
          </a:p>
        </p:txBody>
      </p:sp>
      <p:sp>
        <p:nvSpPr>
          <p:cNvPr id="109583" name="Text Box 18">
            <a:extLst>
              <a:ext uri="{FF2B5EF4-FFF2-40B4-BE49-F238E27FC236}">
                <a16:creationId xmlns:a16="http://schemas.microsoft.com/office/drawing/2014/main" id="{50DE92D0-947C-64C5-3AF9-507E8A494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288" y="4741863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true (since 5 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4 and 5 </a:t>
            </a:r>
            <a:r>
              <a:rPr kumimoji="0" lang="en-US" altLang="zh-CN" sz="24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0" lang="en-US" altLang="zh-CN" sz="1800">
                <a:ea typeface="宋体" panose="02010600030101010101" pitchFamily="2" charset="-122"/>
                <a:sym typeface="Symbol" panose="05050102010706020507" pitchFamily="18" charset="2"/>
              </a:rPr>
              <a:t> 6)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09584" name="Text Box 19">
            <a:extLst>
              <a:ext uri="{FF2B5EF4-FFF2-40B4-BE49-F238E27FC236}">
                <a16:creationId xmlns:a16="http://schemas.microsoft.com/office/drawing/2014/main" id="{56CCE846-04A2-1911-FF48-2687A4663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318452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&lt; </a:t>
            </a:r>
            <a:r>
              <a:rPr kumimoji="0" lang="en-US" altLang="zh-CN" sz="1800" b="1">
                <a:ea typeface="宋体" panose="02010600030101010101" pitchFamily="2" charset="-122"/>
              </a:rPr>
              <a:t>all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109585" name="Text Box 20">
            <a:extLst>
              <a:ext uri="{FF2B5EF4-FFF2-40B4-BE49-F238E27FC236}">
                <a16:creationId xmlns:a16="http://schemas.microsoft.com/office/drawing/2014/main" id="{76D8266D-89AB-D75D-18CD-15A8E7E2E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175" y="3914775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) = false</a:t>
            </a:r>
          </a:p>
        </p:txBody>
      </p:sp>
      <p:sp>
        <p:nvSpPr>
          <p:cNvPr id="109586" name="Text Box 21">
            <a:extLst>
              <a:ext uri="{FF2B5EF4-FFF2-40B4-BE49-F238E27FC236}">
                <a16:creationId xmlns:a16="http://schemas.microsoft.com/office/drawing/2014/main" id="{C31BBAB4-9C3A-9A70-4EEB-9A548DC21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4375" y="3917950"/>
            <a:ext cx="1219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(5 = </a:t>
            </a:r>
            <a:r>
              <a:rPr kumimoji="0" lang="en-US" altLang="zh-CN" sz="1800" b="1">
                <a:ea typeface="宋体" panose="02010600030101010101" pitchFamily="2" charset="-122"/>
              </a:rPr>
              <a:t>all</a:t>
            </a:r>
            <a:endParaRPr kumimoji="0" lang="en-US" altLang="zh-CN" sz="1800">
              <a:ea typeface="宋体" panose="02010600030101010101" pitchFamily="2" charset="-122"/>
            </a:endParaRPr>
          </a:p>
        </p:txBody>
      </p:sp>
      <p:sp>
        <p:nvSpPr>
          <p:cNvPr id="109587" name="Rectangle 22">
            <a:extLst>
              <a:ext uri="{FF2B5EF4-FFF2-40B4-BE49-F238E27FC236}">
                <a16:creationId xmlns:a16="http://schemas.microsoft.com/office/drawing/2014/main" id="{903A186E-2363-EF59-4975-130FFA5FE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7650" y="5213350"/>
            <a:ext cx="68008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all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) 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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not in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However, (=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all</a:t>
            </a:r>
            <a:r>
              <a:rPr kumimoji="0" lang="en-US" altLang="zh-CN" sz="1800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)  </a:t>
            </a:r>
            <a:r>
              <a:rPr kumimoji="0" lang="en-US" altLang="zh-CN" sz="1800" b="1">
                <a:latin typeface="Arial" panose="020B060402020202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in</a:t>
            </a:r>
          </a:p>
        </p:txBody>
      </p:sp>
      <p:sp>
        <p:nvSpPr>
          <p:cNvPr id="109588" name="Line 23">
            <a:extLst>
              <a:ext uri="{FF2B5EF4-FFF2-40B4-BE49-F238E27FC236}">
                <a16:creationId xmlns:a16="http://schemas.microsoft.com/office/drawing/2014/main" id="{A0A5301C-BD25-4B16-AC81-F8D4080266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95650" y="5559425"/>
            <a:ext cx="109538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>
            <a:extLst>
              <a:ext uri="{FF2B5EF4-FFF2-40B4-BE49-F238E27FC236}">
                <a16:creationId xmlns:a16="http://schemas.microsoft.com/office/drawing/2014/main" id="{EDD05C95-5DA0-46DA-F612-483AC3C254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Scalar Subquery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BEF6464-AC94-1507-0748-898FDD6EB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8056562" cy="536575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宋体" pitchFamily="2" charset="-122"/>
              </a:rPr>
              <a:t>Scalar</a:t>
            </a:r>
            <a:r>
              <a:rPr lang="zh-CN" altLang="en-US" dirty="0">
                <a:ea typeface="宋体" pitchFamily="2" charset="-122"/>
              </a:rPr>
              <a:t>（</a:t>
            </a:r>
            <a:r>
              <a:rPr lang="zh-CN" altLang="en-US" dirty="0">
                <a:solidFill>
                  <a:srgbClr val="FF0000"/>
                </a:solidFill>
                <a:ea typeface="宋体" pitchFamily="2" charset="-122"/>
              </a:rPr>
              <a:t>标量</a:t>
            </a:r>
            <a:r>
              <a:rPr lang="zh-CN" altLang="en-US" dirty="0">
                <a:ea typeface="宋体" pitchFamily="2" charset="-122"/>
              </a:rPr>
              <a:t>）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 err="1">
                <a:ea typeface="宋体" pitchFamily="2" charset="-122"/>
              </a:rPr>
              <a:t>subquery</a:t>
            </a:r>
            <a:r>
              <a:rPr lang="en-US" altLang="zh-CN" dirty="0">
                <a:ea typeface="宋体" pitchFamily="2" charset="-122"/>
              </a:rPr>
              <a:t> is one which is used where a single value is expected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E.g.  </a:t>
            </a:r>
            <a:r>
              <a:rPr lang="en-US" altLang="zh-CN" b="1" dirty="0">
                <a:ea typeface="宋体" pitchFamily="2" charset="-122"/>
              </a:rPr>
              <a:t>select </a:t>
            </a:r>
            <a:r>
              <a:rPr lang="en-US" altLang="zh-CN" i="1" dirty="0">
                <a:ea typeface="宋体" pitchFamily="2" charset="-122"/>
              </a:rPr>
              <a:t>name</a:t>
            </a:r>
            <a:br>
              <a:rPr lang="en-US" altLang="zh-CN" i="1" dirty="0">
                <a:ea typeface="宋体" pitchFamily="2" charset="-122"/>
              </a:rPr>
            </a:br>
            <a:r>
              <a:rPr lang="en-US" altLang="zh-CN" i="1" dirty="0">
                <a:ea typeface="宋体" pitchFamily="2" charset="-122"/>
              </a:rPr>
              <a:t>        </a:t>
            </a:r>
            <a:r>
              <a:rPr lang="en-US" altLang="zh-CN" b="1" dirty="0">
                <a:ea typeface="宋体" pitchFamily="2" charset="-122"/>
              </a:rPr>
              <a:t>from </a:t>
            </a:r>
            <a:r>
              <a:rPr lang="en-US" altLang="zh-CN" i="1" dirty="0">
                <a:ea typeface="宋体" pitchFamily="2" charset="-122"/>
              </a:rPr>
              <a:t>instructor</a:t>
            </a:r>
            <a:br>
              <a:rPr lang="en-US" altLang="zh-CN" i="1" dirty="0">
                <a:ea typeface="宋体" pitchFamily="2" charset="-122"/>
              </a:rPr>
            </a:br>
            <a:r>
              <a:rPr lang="en-US" altLang="zh-CN" i="1" dirty="0">
                <a:ea typeface="宋体" pitchFamily="2" charset="-122"/>
              </a:rPr>
              <a:t>        </a:t>
            </a:r>
            <a:r>
              <a:rPr lang="en-US" altLang="zh-CN" b="1" dirty="0">
                <a:ea typeface="宋体" pitchFamily="2" charset="-122"/>
              </a:rPr>
              <a:t>where</a:t>
            </a:r>
            <a:r>
              <a:rPr lang="en-US" altLang="zh-CN" i="1" dirty="0">
                <a:ea typeface="宋体" pitchFamily="2" charset="-122"/>
              </a:rPr>
              <a:t>  salary * 10 &gt;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             (</a:t>
            </a:r>
            <a:r>
              <a:rPr lang="en-US" altLang="zh-CN" b="1" dirty="0">
                <a:ea typeface="宋体" pitchFamily="2" charset="-122"/>
              </a:rPr>
              <a:t>select </a:t>
            </a:r>
            <a:r>
              <a:rPr lang="en-US" altLang="zh-CN" i="1" dirty="0">
                <a:ea typeface="宋体" pitchFamily="2" charset="-122"/>
              </a:rPr>
              <a:t>budget</a:t>
            </a:r>
            <a:r>
              <a:rPr lang="en-US" altLang="zh-CN" dirty="0">
                <a:ea typeface="宋体" pitchFamily="2" charset="-122"/>
              </a:rPr>
              <a:t>  </a:t>
            </a:r>
            <a:r>
              <a:rPr lang="en-US" altLang="zh-CN" b="1" dirty="0">
                <a:ea typeface="宋体" pitchFamily="2" charset="-122"/>
              </a:rPr>
              <a:t>from </a:t>
            </a:r>
            <a:r>
              <a:rPr lang="en-US" altLang="zh-CN" i="1" dirty="0">
                <a:ea typeface="宋体" pitchFamily="2" charset="-122"/>
              </a:rPr>
              <a:t>department </a:t>
            </a:r>
            <a:br>
              <a:rPr lang="en-US" altLang="zh-CN" i="1" dirty="0">
                <a:ea typeface="宋体" pitchFamily="2" charset="-122"/>
              </a:rPr>
            </a:br>
            <a:r>
              <a:rPr lang="en-US" altLang="zh-CN" i="1" dirty="0">
                <a:ea typeface="宋体" pitchFamily="2" charset="-122"/>
              </a:rPr>
              <a:t>                </a:t>
            </a:r>
            <a:r>
              <a:rPr lang="en-US" altLang="zh-CN" b="1" dirty="0">
                <a:ea typeface="宋体" pitchFamily="2" charset="-122"/>
              </a:rPr>
              <a:t>where </a:t>
            </a:r>
            <a:r>
              <a:rPr lang="en-US" altLang="zh-CN" i="1" dirty="0" err="1">
                <a:ea typeface="宋体" pitchFamily="2" charset="-122"/>
              </a:rPr>
              <a:t>department</a:t>
            </a:r>
            <a:r>
              <a:rPr lang="en-US" altLang="zh-CN" dirty="0" err="1">
                <a:ea typeface="宋体" pitchFamily="2" charset="-122"/>
              </a:rPr>
              <a:t>.</a:t>
            </a:r>
            <a:r>
              <a:rPr lang="en-US" altLang="zh-CN" i="1" dirty="0" err="1">
                <a:ea typeface="宋体" pitchFamily="2" charset="-122"/>
              </a:rPr>
              <a:t>dept_name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= </a:t>
            </a:r>
            <a:r>
              <a:rPr lang="en-US" altLang="zh-CN" i="1" dirty="0" err="1">
                <a:ea typeface="宋体" pitchFamily="2" charset="-122"/>
              </a:rPr>
              <a:t>instructor</a:t>
            </a:r>
            <a:r>
              <a:rPr lang="en-US" altLang="zh-CN" dirty="0" err="1">
                <a:ea typeface="宋体" pitchFamily="2" charset="-122"/>
              </a:rPr>
              <a:t>.</a:t>
            </a:r>
            <a:r>
              <a:rPr lang="en-US" altLang="zh-CN" i="1" dirty="0" err="1">
                <a:ea typeface="宋体" pitchFamily="2" charset="-122"/>
              </a:rPr>
              <a:t>dept_name</a:t>
            </a:r>
            <a:r>
              <a:rPr lang="en-US" altLang="zh-CN" dirty="0">
                <a:ea typeface="宋体" pitchFamily="2" charset="-122"/>
              </a:rPr>
              <a:t>)</a:t>
            </a:r>
          </a:p>
          <a:p>
            <a:pPr>
              <a:buFont typeface="Monotype Sorts" pitchFamily="2" charset="2"/>
              <a:buNone/>
              <a:defRPr/>
            </a:pPr>
            <a:endParaRPr lang="en-US" altLang="zh-CN" i="1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itchFamily="2" charset="-122"/>
              </a:rPr>
              <a:t>Runtime error if subquery returns more than one result tuple</a:t>
            </a: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chemeClr val="accent5">
                    <a:lumMod val="95000"/>
                  </a:schemeClr>
                </a:solidFill>
                <a:ea typeface="宋体" panose="02010600030101010101" pitchFamily="2" charset="-122"/>
                <a:hlinkClick r:id="rId2" action="ppaction://hlinksldjump"/>
              </a:rPr>
              <a:t>Skip to modification of </a:t>
            </a:r>
            <a:r>
              <a:rPr lang="en-US" altLang="zh-CN" dirty="0" err="1">
                <a:solidFill>
                  <a:schemeClr val="accent5">
                    <a:lumMod val="95000"/>
                  </a:schemeClr>
                </a:solidFill>
                <a:ea typeface="宋体" panose="02010600030101010101" pitchFamily="2" charset="-122"/>
                <a:hlinkClick r:id="rId2" action="ppaction://hlinksldjump"/>
              </a:rPr>
              <a:t>datdabase</a:t>
            </a:r>
            <a:endParaRPr lang="en-US" altLang="zh-CN" dirty="0">
              <a:ea typeface="宋体" pitchFamily="2" charset="-122"/>
            </a:endParaRP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B5D8B5C3-C966-C406-62CD-EB37E02E4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Test for Empty Relations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0CDC9FA9-D21F-642F-0AEA-7341FD1B4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848600" cy="4876800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 b="1">
                <a:ea typeface="宋体" panose="02010600030101010101" pitchFamily="2" charset="-122"/>
              </a:rPr>
              <a:t>exists</a:t>
            </a:r>
            <a:r>
              <a:rPr lang="en-US" altLang="zh-CN" sz="2000">
                <a:ea typeface="宋体" panose="02010600030101010101" pitchFamily="2" charset="-122"/>
              </a:rPr>
              <a:t> construct returns the value </a:t>
            </a:r>
            <a:r>
              <a:rPr lang="en-US" altLang="zh-CN" sz="2000" b="1">
                <a:ea typeface="宋体" panose="02010600030101010101" pitchFamily="2" charset="-122"/>
              </a:rPr>
              <a:t>true</a:t>
            </a:r>
            <a:r>
              <a:rPr lang="en-US" altLang="zh-CN" sz="2000">
                <a:ea typeface="宋体" panose="02010600030101010101" pitchFamily="2" charset="-122"/>
              </a:rPr>
              <a:t> if the argument subquery is nonempty.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 b="1">
                <a:ea typeface="宋体" panose="02010600030101010101" pitchFamily="2" charset="-122"/>
              </a:rPr>
              <a:t>exists </a:t>
            </a:r>
            <a:r>
              <a:rPr lang="en-US" altLang="zh-CN" sz="2000" i="1">
                <a:ea typeface="宋体" panose="02010600030101010101" pitchFamily="2" charset="-122"/>
              </a:rPr>
              <a:t> r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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 </a:t>
            </a:r>
            <a:r>
              <a:rPr lang="en-US" altLang="zh-CN" sz="2000" i="1">
                <a:ea typeface="宋体" panose="02010600030101010101" pitchFamily="2" charset="-122"/>
              </a:rPr>
              <a:t>Ø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not exists </a:t>
            </a:r>
            <a:r>
              <a:rPr lang="en-US" altLang="zh-CN" sz="2000" i="1">
                <a:ea typeface="宋体" panose="02010600030101010101" pitchFamily="2" charset="-122"/>
              </a:rPr>
              <a:t>r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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000" i="1">
                <a:ea typeface="宋体" panose="02010600030101010101" pitchFamily="2" charset="-122"/>
              </a:rPr>
              <a:t>Ø</a:t>
            </a:r>
            <a:endParaRPr lang="en-US" altLang="zh-CN" i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2647104C-CEED-BDE9-32AC-C75C33E30F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Correlation Variables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DCB71E4D-9351-7ACC-AF48-E450C0FC9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093788"/>
            <a:ext cx="7870825" cy="4903787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Yet another way of specifying the query “Find all courses taught in both the Fall 2009 semester and in the Spring 2010 semester”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	   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course_id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section </a:t>
            </a:r>
            <a:r>
              <a:rPr lang="en-US" altLang="zh-CN" sz="2000" b="1">
                <a:ea typeface="宋体" panose="02010600030101010101" pitchFamily="2" charset="-122"/>
              </a:rPr>
              <a:t>as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semester </a:t>
            </a:r>
            <a:r>
              <a:rPr lang="en-US" altLang="zh-CN" sz="2000">
                <a:ea typeface="宋体" panose="02010600030101010101" pitchFamily="2" charset="-122"/>
              </a:rPr>
              <a:t>= ’Fall’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year</a:t>
            </a:r>
            <a:r>
              <a:rPr lang="en-US" altLang="zh-CN" sz="2000">
                <a:ea typeface="宋体" panose="02010600030101010101" pitchFamily="2" charset="-122"/>
              </a:rPr>
              <a:t>= 2009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              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exists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>
                <a:ea typeface="宋体" panose="02010600030101010101" pitchFamily="2" charset="-122"/>
              </a:rPr>
              <a:t>*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section </a:t>
            </a:r>
            <a:r>
              <a:rPr lang="en-US" altLang="zh-CN" sz="2000" b="1">
                <a:ea typeface="宋体" panose="02010600030101010101" pitchFamily="2" charset="-122"/>
              </a:rPr>
              <a:t>as </a:t>
            </a:r>
            <a:r>
              <a:rPr lang="en-US" altLang="zh-CN" sz="2000" i="1">
                <a:ea typeface="宋体" panose="02010600030101010101" pitchFamily="2" charset="-122"/>
              </a:rPr>
              <a:t>T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semester </a:t>
            </a:r>
            <a:r>
              <a:rPr lang="en-US" altLang="zh-CN" sz="2000">
                <a:ea typeface="宋体" panose="02010600030101010101" pitchFamily="2" charset="-122"/>
              </a:rPr>
              <a:t>= ’Spring’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year</a:t>
            </a:r>
            <a:r>
              <a:rPr lang="en-US" altLang="zh-CN" sz="2000">
                <a:ea typeface="宋体" panose="02010600030101010101" pitchFamily="2" charset="-122"/>
              </a:rPr>
              <a:t>= 2010 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and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course_id</a:t>
            </a:r>
            <a:r>
              <a:rPr lang="en-US" altLang="zh-CN" sz="2000">
                <a:ea typeface="宋体" panose="02010600030101010101" pitchFamily="2" charset="-122"/>
              </a:rPr>
              <a:t>= </a:t>
            </a:r>
            <a:r>
              <a:rPr lang="en-US" altLang="zh-CN" sz="2000" i="1">
                <a:ea typeface="宋体" panose="02010600030101010101" pitchFamily="2" charset="-122"/>
              </a:rPr>
              <a:t>T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course_id</a:t>
            </a:r>
            <a:r>
              <a:rPr lang="en-US" altLang="zh-CN" sz="2000">
                <a:ea typeface="宋体" panose="02010600030101010101" pitchFamily="2" charset="-122"/>
              </a:rPr>
              <a:t>);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Correlated subquery</a:t>
            </a:r>
            <a:endParaRPr lang="en-US" altLang="zh-CN" b="1">
              <a:solidFill>
                <a:srgbClr val="000099"/>
              </a:solidFill>
              <a:ea typeface="宋体" panose="02010600030101010101" pitchFamily="2" charset="-122"/>
            </a:endParaRPr>
          </a:p>
          <a:p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Correlation name</a:t>
            </a:r>
            <a:r>
              <a:rPr lang="en-US" altLang="zh-CN" sz="2000">
                <a:ea typeface="宋体" panose="02010600030101010101" pitchFamily="2" charset="-122"/>
              </a:rPr>
              <a:t> or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correlation variable</a:t>
            </a:r>
            <a:endParaRPr lang="en-US" altLang="zh-CN" b="1">
              <a:solidFill>
                <a:srgbClr val="000099"/>
              </a:solidFill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>
            <a:extLst>
              <a:ext uri="{FF2B5EF4-FFF2-40B4-BE49-F238E27FC236}">
                <a16:creationId xmlns:a16="http://schemas.microsoft.com/office/drawing/2014/main" id="{306C3871-D16F-64D4-3903-1241C669C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Not Exists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EDBB5C6-FAD9-AB33-60CF-548EB431B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661275" cy="876300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all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students who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have taken all courses offered in the Biology department.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5716" name="Text Box 4">
            <a:extLst>
              <a:ext uri="{FF2B5EF4-FFF2-40B4-BE49-F238E27FC236}">
                <a16:creationId xmlns:a16="http://schemas.microsoft.com/office/drawing/2014/main" id="{2E50C6F3-DA3F-A298-E2B9-77580B154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1954213"/>
            <a:ext cx="6653213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select distinct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ID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name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student </a:t>
            </a:r>
            <a:r>
              <a:rPr lang="en-US" altLang="zh-CN" sz="2000" b="1">
                <a:ea typeface="宋体" panose="02010600030101010101" pitchFamily="2" charset="-122"/>
              </a:rPr>
              <a:t>as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not exists </a:t>
            </a:r>
            <a:r>
              <a:rPr lang="en-US" altLang="zh-CN" sz="2000">
                <a:ea typeface="宋体" panose="02010600030101010101" pitchFamily="2" charset="-122"/>
              </a:rPr>
              <a:t>( (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course_id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 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course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 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dept_name </a:t>
            </a:r>
            <a:r>
              <a:rPr lang="en-US" altLang="zh-CN" sz="2000">
                <a:ea typeface="宋体" panose="02010600030101010101" pitchFamily="2" charset="-122"/>
              </a:rPr>
              <a:t>= ’Biology’)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except</a:t>
            </a:r>
            <a:endParaRPr lang="en-US" altLang="zh-CN" b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ea typeface="宋体" panose="02010600030101010101" pitchFamily="2" charset="-122"/>
              </a:rPr>
              <a:t>                                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T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course_id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takes </a:t>
            </a:r>
            <a:r>
              <a:rPr lang="en-US" altLang="zh-CN" sz="2000" b="1">
                <a:ea typeface="宋体" panose="02010600030101010101" pitchFamily="2" charset="-122"/>
              </a:rPr>
              <a:t>as </a:t>
            </a:r>
            <a:r>
              <a:rPr lang="en-US" altLang="zh-CN" sz="2000" i="1">
                <a:ea typeface="宋体" panose="02010600030101010101" pitchFamily="2" charset="-122"/>
              </a:rPr>
              <a:t>T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ea typeface="宋体" panose="02010600030101010101" pitchFamily="2" charset="-122"/>
              </a:rPr>
              <a:t>       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S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ID </a:t>
            </a:r>
            <a:r>
              <a:rPr lang="en-US" altLang="zh-CN" sz="2000">
                <a:ea typeface="宋体" panose="02010600030101010101" pitchFamily="2" charset="-122"/>
              </a:rPr>
              <a:t>= </a:t>
            </a:r>
            <a:r>
              <a:rPr lang="en-US" altLang="zh-CN" sz="2000" i="1">
                <a:ea typeface="宋体" panose="02010600030101010101" pitchFamily="2" charset="-122"/>
              </a:rPr>
              <a:t>T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ID</a:t>
            </a:r>
            <a:r>
              <a:rPr lang="en-US" altLang="zh-CN" sz="2000">
                <a:ea typeface="宋体" panose="02010600030101010101" pitchFamily="2" charset="-122"/>
              </a:rPr>
              <a:t>));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5717" name="Text Box 5">
            <a:extLst>
              <a:ext uri="{FF2B5EF4-FFF2-40B4-BE49-F238E27FC236}">
                <a16:creationId xmlns:a16="http://schemas.microsoft.com/office/drawing/2014/main" id="{04BDAE0D-05B4-478E-107E-260650CC3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4851400"/>
            <a:ext cx="6889750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Clr>
                <a:srgbClr val="000099"/>
              </a:buClr>
            </a:pPr>
            <a:r>
              <a:rPr lang="en-US" altLang="zh-CN" sz="1800">
                <a:ea typeface="宋体" panose="02010600030101010101" pitchFamily="2" charset="-122"/>
              </a:rPr>
              <a:t>   </a:t>
            </a:r>
            <a:r>
              <a:rPr lang="en-US" altLang="zh-CN" sz="2000">
                <a:ea typeface="宋体" panose="02010600030101010101" pitchFamily="2" charset="-122"/>
              </a:rPr>
              <a:t>Note that </a:t>
            </a:r>
            <a:r>
              <a:rPr lang="en-US" altLang="zh-CN" sz="2000" i="1">
                <a:ea typeface="宋体" panose="02010600030101010101" pitchFamily="2" charset="-122"/>
              </a:rPr>
              <a:t>X – Y = Ø  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  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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Y</a:t>
            </a:r>
            <a:endParaRPr lang="en-US" altLang="zh-CN" sz="1800" i="1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buClr>
                <a:srgbClr val="000099"/>
              </a:buClr>
            </a:pPr>
            <a:r>
              <a:rPr lang="en-US" altLang="zh-CN" sz="1800" i="1">
                <a:ea typeface="宋体" panose="02010600030101010101" pitchFamily="2" charset="-122"/>
                <a:sym typeface="Symbol" panose="05050102010706020507" pitchFamily="18" charset="2"/>
              </a:rPr>
              <a:t>  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Note: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Cannot write this query using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 all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and its variants</a:t>
            </a:r>
            <a:endParaRPr kumimoji="0"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4298ACB3-E211-1B8C-972E-D7BCA6E92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7575" y="1206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Test for Absence of Duplicate Tuples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FC105FF2-286F-25AC-EEF8-4F8547F0F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891462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b="1">
                <a:solidFill>
                  <a:srgbClr val="000099"/>
                </a:solidFill>
                <a:ea typeface="宋体" panose="02010600030101010101" pitchFamily="2" charset="-122"/>
              </a:rPr>
              <a:t>unique</a:t>
            </a:r>
            <a:r>
              <a:rPr lang="en-US" altLang="zh-CN">
                <a:ea typeface="宋体" panose="02010600030101010101" pitchFamily="2" charset="-122"/>
              </a:rPr>
              <a:t> construct tests whether a subquery has any duplicate tuples in its result.</a:t>
            </a:r>
          </a:p>
          <a:p>
            <a:pPr lvl="1"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(Evaluates to “true” on an empty set)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all courses that were offered at most once in 2009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   select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course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unique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section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year </a:t>
            </a:r>
            <a:r>
              <a:rPr lang="en-US" altLang="zh-CN">
                <a:ea typeface="宋体" panose="02010600030101010101" pitchFamily="2" charset="-122"/>
              </a:rPr>
              <a:t>= 2009) ;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5E8529B8-96A1-9E44-8EA3-C746B86307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7575" y="1206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Test for Absence of Duplicate Tuples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D5E12A9-4606-8D1E-9269-A2613C3A8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9799637" cy="5286375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all courses that were offered once in 2009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   select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course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unique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section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year </a:t>
            </a:r>
            <a:r>
              <a:rPr lang="en-US" altLang="zh-CN">
                <a:ea typeface="宋体" panose="02010600030101010101" pitchFamily="2" charset="-122"/>
              </a:rPr>
              <a:t>= 2009) 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                 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exists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section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           </a:t>
            </a:r>
            <a:r>
              <a:rPr lang="en-US" altLang="zh-CN" b="1">
                <a:ea typeface="宋体" panose="02010600030101010101" pitchFamily="2" charset="-122"/>
              </a:rPr>
              <a:t>and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year </a:t>
            </a:r>
            <a:r>
              <a:rPr lang="en-US" altLang="zh-CN">
                <a:ea typeface="宋体" panose="02010600030101010101" pitchFamily="2" charset="-122"/>
              </a:rPr>
              <a:t>= 2009) ; 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zh-CN">
                <a:solidFill>
                  <a:srgbClr val="0066CC"/>
                </a:solidFill>
                <a:ea typeface="宋体" panose="02010600030101010101" pitchFamily="2" charset="-122"/>
              </a:rPr>
              <a:t>  Another solution: 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			and 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 in 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section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year </a:t>
            </a:r>
            <a:r>
              <a:rPr lang="en-US" altLang="zh-CN">
                <a:ea typeface="宋体" panose="02010600030101010101" pitchFamily="2" charset="-122"/>
              </a:rPr>
              <a:t>= 2009) ;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;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>
            <a:extLst>
              <a:ext uri="{FF2B5EF4-FFF2-40B4-BE49-F238E27FC236}">
                <a16:creationId xmlns:a16="http://schemas.microsoft.com/office/drawing/2014/main" id="{457A64BE-BF45-B63B-9D39-363803C45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7575" y="1206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/>
              <a:t>Test for Absence of Duplicate Tuples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4B1D17F-ACDF-7737-3B8E-731477AB0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891462" cy="55483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all courses that were offered at most once in every semester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   select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course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unique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course_id, year, semester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section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Find all courses that were offered once in every semester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   select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course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b="1">
                <a:solidFill>
                  <a:srgbClr val="FF0000"/>
                </a:solidFill>
                <a:ea typeface="宋体" panose="02010600030101010101" pitchFamily="2" charset="-122"/>
              </a:rPr>
              <a:t>unique</a:t>
            </a:r>
            <a:r>
              <a:rPr lang="en-US" altLang="zh-CN" b="1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course_id, year, semester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section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>
                <a:ea typeface="宋体" panose="02010600030101010101" pitchFamily="2" charset="-122"/>
              </a:rPr>
              <a:t>)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r>
              <a:rPr lang="en-US" altLang="zh-CN">
                <a:ea typeface="宋体" panose="02010600030101010101" pitchFamily="2" charset="-122"/>
              </a:rPr>
              <a:t>                 and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exists</a:t>
            </a:r>
            <a:r>
              <a:rPr lang="en-US" altLang="zh-CN">
                <a:ea typeface="宋体" panose="02010600030101010101" pitchFamily="2" charset="-122"/>
              </a:rPr>
              <a:t> (</a:t>
            </a:r>
            <a:r>
              <a:rPr lang="en-US" altLang="zh-CN" b="1">
                <a:ea typeface="宋体" panose="02010600030101010101" pitchFamily="2" charset="-122"/>
              </a:rPr>
              <a:t>select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course_id, year, semester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from </a:t>
            </a:r>
            <a:r>
              <a:rPr lang="en-US" altLang="zh-CN" i="1">
                <a:ea typeface="宋体" panose="02010600030101010101" pitchFamily="2" charset="-122"/>
              </a:rPr>
              <a:t>section </a:t>
            </a:r>
            <a:r>
              <a:rPr lang="en-US" altLang="zh-CN" b="1">
                <a:ea typeface="宋体" panose="02010600030101010101" pitchFamily="2" charset="-122"/>
              </a:rPr>
              <a:t>as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 b="1">
                <a:ea typeface="宋体" panose="02010600030101010101" pitchFamily="2" charset="-122"/>
              </a:rPr>
              <a:t>where </a:t>
            </a:r>
            <a:r>
              <a:rPr lang="en-US" altLang="zh-CN" i="1">
                <a:ea typeface="宋体" panose="02010600030101010101" pitchFamily="2" charset="-122"/>
              </a:rPr>
              <a:t>T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</a:t>
            </a:r>
            <a:r>
              <a:rPr lang="en-US" altLang="zh-CN">
                <a:ea typeface="宋体" panose="02010600030101010101" pitchFamily="2" charset="-122"/>
              </a:rPr>
              <a:t>= </a:t>
            </a:r>
            <a:r>
              <a:rPr lang="en-US" altLang="zh-CN" i="1">
                <a:ea typeface="宋体" panose="02010600030101010101" pitchFamily="2" charset="-122"/>
              </a:rPr>
              <a:t>R</a:t>
            </a:r>
            <a:r>
              <a:rPr lang="en-US" altLang="zh-CN">
                <a:ea typeface="宋体" panose="02010600030101010101" pitchFamily="2" charset="-122"/>
              </a:rPr>
              <a:t>.</a:t>
            </a:r>
            <a:r>
              <a:rPr lang="en-US" altLang="zh-CN" i="1">
                <a:ea typeface="宋体" panose="02010600030101010101" pitchFamily="2" charset="-122"/>
              </a:rPr>
              <a:t>course_id 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</a:t>
            </a:r>
            <a:r>
              <a:rPr lang="en-US" altLang="zh-CN">
                <a:ea typeface="宋体" panose="02010600030101010101" pitchFamily="2" charset="-122"/>
              </a:rPr>
              <a:t>);</a:t>
            </a:r>
          </a:p>
          <a:p>
            <a:pPr lvl="1">
              <a:buFont typeface="Monotype Sorts" pitchFamily="2" charset="2"/>
              <a:buNone/>
              <a:tabLst>
                <a:tab pos="803275" algn="l"/>
                <a:tab pos="1547813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>
            <a:extLst>
              <a:ext uri="{FF2B5EF4-FFF2-40B4-BE49-F238E27FC236}">
                <a16:creationId xmlns:a16="http://schemas.microsoft.com/office/drawing/2014/main" id="{1C367CEC-3C43-0B31-291E-DF83CADBE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/>
              <a:t>*</a:t>
            </a:r>
            <a:r>
              <a:rPr lang="en-US" dirty="0"/>
              <a:t>Subqueries in the From Clause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93D9B07A-F055-2FC8-2615-DF807FEEA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9500"/>
            <a:ext cx="8489950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SQL allows a subquery expression to be used in the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>
                <a:ea typeface="宋体" panose="02010600030101010101" pitchFamily="2" charset="-122"/>
              </a:rPr>
              <a:t>clause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Find the average instructors’ salaries of those departments where the average salary is greater than $42,000. 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avg_salary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b="1">
                <a:ea typeface="宋体" panose="02010600030101010101" pitchFamily="2" charset="-122"/>
              </a:rPr>
              <a:t>avg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salary</a:t>
            </a:r>
            <a:r>
              <a:rPr lang="en-US" altLang="zh-CN" sz="2000">
                <a:ea typeface="宋体" panose="02010600030101010101" pitchFamily="2" charset="-122"/>
              </a:rPr>
              <a:t>) </a:t>
            </a:r>
            <a:r>
              <a:rPr lang="en-US" altLang="zh-CN" sz="2000" b="1">
                <a:ea typeface="宋体" panose="02010600030101010101" pitchFamily="2" charset="-122"/>
              </a:rPr>
              <a:t>as </a:t>
            </a:r>
            <a:r>
              <a:rPr lang="en-US" altLang="zh-CN" sz="2000" i="1">
                <a:ea typeface="宋体" panose="02010600030101010101" pitchFamily="2" charset="-122"/>
              </a:rPr>
              <a:t>avg_salary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 </a:t>
            </a:r>
            <a:r>
              <a:rPr lang="en-US" altLang="zh-CN" sz="2000" b="1">
                <a:ea typeface="宋体" panose="02010600030101010101" pitchFamily="2" charset="-122"/>
              </a:rPr>
              <a:t>group by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avg_salary </a:t>
            </a:r>
            <a:r>
              <a:rPr lang="en-US" altLang="zh-CN" sz="2000">
                <a:ea typeface="宋体" panose="02010600030101010101" pitchFamily="2" charset="-122"/>
              </a:rPr>
              <a:t>&gt; 42000;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Another way to write above query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    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avg_salary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b="1">
                <a:ea typeface="宋体" panose="02010600030101010101" pitchFamily="2" charset="-122"/>
              </a:rPr>
              <a:t>avg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salary</a:t>
            </a:r>
            <a:r>
              <a:rPr lang="en-US" altLang="zh-CN" sz="2000">
                <a:ea typeface="宋体" panose="02010600030101010101" pitchFamily="2" charset="-122"/>
              </a:rPr>
              <a:t>) 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 </a:t>
            </a:r>
            <a:r>
              <a:rPr lang="en-US" altLang="zh-CN" sz="2000" b="1">
                <a:ea typeface="宋体" panose="02010600030101010101" pitchFamily="2" charset="-122"/>
              </a:rPr>
              <a:t>group by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           as </a:t>
            </a:r>
            <a:r>
              <a:rPr lang="en-US" altLang="zh-CN" sz="2000" i="1">
                <a:ea typeface="宋体" panose="02010600030101010101" pitchFamily="2" charset="-122"/>
              </a:rPr>
              <a:t>dept_avg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avg_salary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avg_salary </a:t>
            </a:r>
            <a:r>
              <a:rPr lang="en-US" altLang="zh-CN" sz="2000">
                <a:ea typeface="宋体" panose="02010600030101010101" pitchFamily="2" charset="-122"/>
              </a:rPr>
              <a:t>&gt; 42000;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>
            <a:extLst>
              <a:ext uri="{FF2B5EF4-FFF2-40B4-BE49-F238E27FC236}">
                <a16:creationId xmlns:a16="http://schemas.microsoft.com/office/drawing/2014/main" id="{2F827ED2-8475-672F-9F0F-0098BE2EB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1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/>
              <a:t>Built-in Data Types in SQL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267EC35-CFD2-0367-EB1B-E296A5A13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131888"/>
            <a:ext cx="7848600" cy="59674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date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000">
                <a:ea typeface="宋体" panose="02010600030101010101" pitchFamily="2" charset="-122"/>
              </a:rPr>
              <a:t>  Dates, containing a (4 digit) year, month and date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Example:  </a:t>
            </a:r>
            <a:r>
              <a:rPr lang="en-US" altLang="zh-CN" sz="2000" b="1">
                <a:ea typeface="宋体" panose="02010600030101010101" pitchFamily="2" charset="-122"/>
              </a:rPr>
              <a:t>date</a:t>
            </a:r>
            <a:r>
              <a:rPr lang="en-US" altLang="zh-CN" sz="2000">
                <a:ea typeface="宋体" panose="02010600030101010101" pitchFamily="2" charset="-122"/>
              </a:rPr>
              <a:t> ‘2005-7-27’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time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lang="en-US" altLang="zh-CN" sz="2000">
                <a:ea typeface="宋体" panose="02010600030101010101" pitchFamily="2" charset="-122"/>
              </a:rPr>
              <a:t> Time of day, in hours, minutes and seconds.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Example: </a:t>
            </a:r>
            <a:r>
              <a:rPr lang="en-US" altLang="zh-CN" sz="2000" b="1">
                <a:ea typeface="宋体" panose="02010600030101010101" pitchFamily="2" charset="-122"/>
              </a:rPr>
              <a:t> time</a:t>
            </a:r>
            <a:r>
              <a:rPr lang="en-US" altLang="zh-CN" sz="2000">
                <a:ea typeface="宋体" panose="02010600030101010101" pitchFamily="2" charset="-122"/>
              </a:rPr>
              <a:t> ‘09:00:30’        </a:t>
            </a:r>
            <a:r>
              <a:rPr lang="en-US" altLang="zh-CN" sz="2000" b="1">
                <a:ea typeface="宋体" panose="02010600030101010101" pitchFamily="2" charset="-122"/>
              </a:rPr>
              <a:t> time</a:t>
            </a:r>
            <a:r>
              <a:rPr lang="en-US" altLang="zh-CN" sz="2000">
                <a:ea typeface="宋体" panose="02010600030101010101" pitchFamily="2" charset="-122"/>
              </a:rPr>
              <a:t> ‘09:00:30.75’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timestamp</a:t>
            </a:r>
            <a:r>
              <a:rPr lang="en-US" altLang="zh-CN" sz="2000">
                <a:ea typeface="宋体" panose="02010600030101010101" pitchFamily="2" charset="-122"/>
              </a:rPr>
              <a:t>: date plus time of day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Example:  </a:t>
            </a:r>
            <a:r>
              <a:rPr lang="en-US" altLang="zh-CN" sz="2000" b="1">
                <a:ea typeface="宋体" panose="02010600030101010101" pitchFamily="2" charset="-122"/>
              </a:rPr>
              <a:t>timestamp</a:t>
            </a:r>
            <a:r>
              <a:rPr lang="en-US" altLang="zh-CN" sz="2000">
                <a:ea typeface="宋体" panose="02010600030101010101" pitchFamily="2" charset="-122"/>
              </a:rPr>
              <a:t>  ‘2005-7-27 09:00:30.75’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interval</a:t>
            </a:r>
            <a:r>
              <a:rPr lang="en-US" altLang="zh-CN" sz="2000" b="1">
                <a:solidFill>
                  <a:schemeClr val="tx2"/>
                </a:solidFill>
                <a:ea typeface="宋体" panose="02010600030101010101" pitchFamily="2" charset="-122"/>
              </a:rPr>
              <a:t>:</a:t>
            </a:r>
            <a:r>
              <a:rPr lang="en-US" altLang="zh-CN" sz="2000">
                <a:ea typeface="宋体" panose="02010600030101010101" pitchFamily="2" charset="-122"/>
              </a:rPr>
              <a:t>  period of time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Example:   interval  ‘1’ day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Subtracting a date/time/timestamp value from another gives an interval value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Interval values can be added to date/time/timestamp values</a:t>
            </a:r>
          </a:p>
          <a:p>
            <a:pPr lvl="1"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250950" algn="l"/>
              </a:tabLst>
            </a:pP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date, time functions: </a:t>
            </a:r>
          </a:p>
          <a:p>
            <a:pPr lvl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current_date(), current_time()</a:t>
            </a:r>
          </a:p>
          <a:p>
            <a:pPr lvl="1">
              <a:tabLst>
                <a:tab pos="12509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year(x), month(x), day(x), hour(x), minute(x), second(x)</a:t>
            </a:r>
          </a:p>
          <a:p>
            <a:pPr lvl="1"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250950" algn="l"/>
              </a:tabLst>
            </a:pPr>
            <a:endParaRPr lang="en-US" altLang="zh-CN" sz="2000" b="1">
              <a:solidFill>
                <a:srgbClr val="000099"/>
              </a:solidFill>
              <a:ea typeface="宋体" panose="02010600030101010101" pitchFamily="2" charset="-122"/>
            </a:endParaRPr>
          </a:p>
          <a:p>
            <a:pPr lvl="1">
              <a:tabLst>
                <a:tab pos="1250950" algn="l"/>
              </a:tabLst>
            </a:pPr>
            <a:endParaRPr lang="en-US" altLang="zh-CN" sz="2000">
              <a:ea typeface="宋体" panose="02010600030101010101" pitchFamily="2" charset="-122"/>
            </a:endParaRPr>
          </a:p>
          <a:p>
            <a:pPr lvl="1">
              <a:tabLst>
                <a:tab pos="1250950" algn="l"/>
              </a:tabLst>
            </a:pP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>
            <a:extLst>
              <a:ext uri="{FF2B5EF4-FFF2-40B4-BE49-F238E27FC236}">
                <a16:creationId xmlns:a16="http://schemas.microsoft.com/office/drawing/2014/main" id="{853BBAB2-FAF1-0161-4A98-5BA640561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>
              <a:defRPr/>
            </a:pPr>
            <a:r>
              <a:rPr lang="zh-CN" altLang="en-US" dirty="0"/>
              <a:t>*</a:t>
            </a:r>
            <a:r>
              <a:rPr lang="en-US" dirty="0"/>
              <a:t>Subqueries in the From Clause (Cont.)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75D6802C-79A8-F5C8-C383-1706880C53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5850" y="1093788"/>
            <a:ext cx="8259763" cy="4903787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And yet another way to write it: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lateral</a:t>
            </a:r>
            <a:r>
              <a:rPr lang="en-US" altLang="zh-CN" sz="2000">
                <a:ea typeface="宋体" panose="02010600030101010101" pitchFamily="2" charset="-122"/>
              </a:rPr>
              <a:t> clause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CN" b="1">
                <a:ea typeface="宋体" panose="02010600030101010101" pitchFamily="2" charset="-122"/>
              </a:rPr>
              <a:t>     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name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salary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avg_salary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 I1</a:t>
            </a:r>
            <a:r>
              <a:rPr lang="en-US" altLang="zh-CN" sz="2000">
                <a:ea typeface="宋体" panose="02010600030101010101" pitchFamily="2" charset="-122"/>
              </a:rPr>
              <a:t>,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  </a:t>
            </a:r>
            <a:r>
              <a:rPr lang="en-US" altLang="zh-CN" sz="2000" b="1">
                <a:ea typeface="宋体" panose="02010600030101010101" pitchFamily="2" charset="-122"/>
              </a:rPr>
              <a:t>lateral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b="1">
                <a:ea typeface="宋体" panose="02010600030101010101" pitchFamily="2" charset="-122"/>
              </a:rPr>
              <a:t>select avg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salary</a:t>
            </a:r>
            <a:r>
              <a:rPr lang="en-US" altLang="zh-CN" sz="2000">
                <a:ea typeface="宋体" panose="02010600030101010101" pitchFamily="2" charset="-122"/>
              </a:rPr>
              <a:t>) as </a:t>
            </a:r>
            <a:r>
              <a:rPr lang="en-US" altLang="zh-CN" sz="2000" i="1">
                <a:ea typeface="宋体" panose="02010600030101010101" pitchFamily="2" charset="-122"/>
              </a:rPr>
              <a:t>avg_salary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 I2</a:t>
            </a:r>
            <a:br>
              <a:rPr lang="en-US" altLang="zh-CN" i="1">
                <a:ea typeface="宋体" panose="02010600030101010101" pitchFamily="2" charset="-122"/>
              </a:rPr>
            </a:br>
            <a:r>
              <a:rPr lang="en-US" altLang="zh-CN" i="1">
                <a:ea typeface="宋体" panose="02010600030101010101" pitchFamily="2" charset="-122"/>
              </a:rPr>
              <a:t> 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I2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= </a:t>
            </a:r>
            <a:r>
              <a:rPr lang="en-US" altLang="zh-CN" sz="2000" i="1">
                <a:ea typeface="宋体" panose="02010600030101010101" pitchFamily="2" charset="-122"/>
              </a:rPr>
              <a:t>I1</a:t>
            </a:r>
            <a:r>
              <a:rPr lang="en-US" altLang="zh-CN" sz="2000">
                <a:ea typeface="宋体" panose="02010600030101010101" pitchFamily="2" charset="-122"/>
              </a:rPr>
              <a:t>.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);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Lateral clause permits later part of the </a:t>
            </a:r>
            <a:r>
              <a:rPr lang="en-US" altLang="zh-CN" b="1"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clause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>
                <a:ea typeface="宋体" panose="02010600030101010101" pitchFamily="2" charset="-122"/>
              </a:rPr>
              <a:t>after the lateral keyword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r>
              <a:rPr lang="en-US" altLang="zh-CN">
                <a:ea typeface="宋体" panose="02010600030101010101" pitchFamily="2" charset="-122"/>
              </a:rPr>
              <a:t> to access correlation variables from the earlier part.</a:t>
            </a:r>
          </a:p>
          <a:p>
            <a:r>
              <a:rPr lang="en-US" altLang="zh-CN">
                <a:ea typeface="宋体" panose="02010600030101010101" pitchFamily="2" charset="-122"/>
              </a:rPr>
              <a:t>Note: lateral is part of the SQL standard, but is not supported on many database systems; some databases such as SQL Server offer alternative syntax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54F522DE-F978-FD4D-DA1A-D1A9DBD4E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*</a:t>
            </a:r>
            <a:r>
              <a:rPr lang="en-US" dirty="0"/>
              <a:t>With Clause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BDF6CE37-04AD-E3D3-B865-84E41BAC7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661275" cy="4903787"/>
          </a:xfrm>
        </p:spPr>
        <p:txBody>
          <a:bodyPr/>
          <a:lstStyle/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The </a:t>
            </a:r>
            <a:r>
              <a:rPr lang="en-US" altLang="zh-CN" sz="2000" b="1" dirty="0">
                <a:solidFill>
                  <a:srgbClr val="000099"/>
                </a:solidFill>
                <a:ea typeface="宋体" panose="02010600030101010101" pitchFamily="2" charset="-122"/>
              </a:rPr>
              <a:t>with</a:t>
            </a:r>
            <a:r>
              <a:rPr lang="en-US" altLang="zh-CN" sz="2000" dirty="0">
                <a:ea typeface="宋体" panose="02010600030101010101" pitchFamily="2" charset="-122"/>
              </a:rPr>
              <a:t> clause provides a way of defining a temporary view whose definition is available only to the query in which the </a:t>
            </a:r>
            <a:r>
              <a:rPr lang="en-US" altLang="zh-CN" sz="2000" b="1" dirty="0">
                <a:ea typeface="宋体" panose="02010600030101010101" pitchFamily="2" charset="-122"/>
              </a:rPr>
              <a:t>with</a:t>
            </a:r>
            <a:r>
              <a:rPr lang="en-US" altLang="zh-CN" sz="2000" b="1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clause occurs.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Find all departments with the maximum budget </a:t>
            </a:r>
            <a:br>
              <a:rPr lang="en-US" altLang="zh-CN" sz="2000" dirty="0">
                <a:ea typeface="宋体" panose="02010600030101010101" pitchFamily="2" charset="-122"/>
              </a:rPr>
            </a:br>
            <a:br>
              <a:rPr lang="en-US" altLang="zh-CN" sz="2000" b="1" dirty="0">
                <a:ea typeface="宋体" panose="02010600030101010101" pitchFamily="2" charset="-122"/>
              </a:rPr>
            </a:br>
            <a:r>
              <a:rPr lang="en-US" altLang="zh-CN" sz="2000" b="1" dirty="0">
                <a:ea typeface="宋体" panose="02010600030101010101" pitchFamily="2" charset="-122"/>
              </a:rPr>
              <a:t>     with </a:t>
            </a:r>
            <a:r>
              <a:rPr lang="en-US" altLang="zh-CN" sz="2000" i="1" dirty="0" err="1">
                <a:solidFill>
                  <a:srgbClr val="FF0000"/>
                </a:solidFill>
                <a:ea typeface="宋体" panose="02010600030101010101" pitchFamily="2" charset="-122"/>
              </a:rPr>
              <a:t>max_budget</a:t>
            </a:r>
            <a:r>
              <a:rPr lang="en-US" altLang="zh-CN" sz="2000" i="1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ea typeface="宋体" panose="02010600030101010101" pitchFamily="2" charset="-122"/>
              </a:rPr>
              <a:t>value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000" b="1" dirty="0">
                <a:ea typeface="宋体" panose="02010600030101010101" pitchFamily="2" charset="-122"/>
              </a:rPr>
              <a:t>as </a:t>
            </a:r>
            <a:br>
              <a:rPr lang="en-US" altLang="zh-CN" sz="2000" b="1" dirty="0">
                <a:ea typeface="宋体" panose="02010600030101010101" pitchFamily="2" charset="-122"/>
              </a:rPr>
            </a:br>
            <a:r>
              <a:rPr lang="en-US" altLang="zh-CN" sz="2000" b="1" dirty="0">
                <a:ea typeface="宋体" panose="02010600030101010101" pitchFamily="2" charset="-122"/>
              </a:rPr>
              <a:t>            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ea typeface="宋体" panose="02010600030101010101" pitchFamily="2" charset="-122"/>
              </a:rPr>
              <a:t>select max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i="1" dirty="0">
                <a:ea typeface="宋体" panose="02010600030101010101" pitchFamily="2" charset="-122"/>
              </a:rPr>
              <a:t>budget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              </a:t>
            </a:r>
            <a:r>
              <a:rPr lang="en-US" altLang="zh-CN" sz="2000" b="1" dirty="0"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ea typeface="宋体" panose="02010600030101010101" pitchFamily="2" charset="-122"/>
              </a:rPr>
              <a:t>department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ea typeface="宋体" panose="02010600030101010101" pitchFamily="2" charset="-122"/>
              </a:rPr>
              <a:t>select </a:t>
            </a:r>
            <a:r>
              <a:rPr lang="en-US" altLang="zh-CN" sz="2000" i="1" dirty="0" err="1">
                <a:ea typeface="宋体" panose="02010600030101010101" pitchFamily="2" charset="-122"/>
              </a:rPr>
              <a:t>dept_name</a:t>
            </a:r>
            <a:br>
              <a:rPr lang="en-US" altLang="zh-CN" sz="2000" i="1" dirty="0">
                <a:ea typeface="宋体" panose="02010600030101010101" pitchFamily="2" charset="-122"/>
              </a:rPr>
            </a:br>
            <a:r>
              <a:rPr lang="en-US" altLang="zh-CN" sz="2000" i="1" dirty="0"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ea typeface="宋体" panose="02010600030101010101" pitchFamily="2" charset="-122"/>
              </a:rPr>
              <a:t>department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i="1" dirty="0" err="1">
                <a:ea typeface="宋体" panose="02010600030101010101" pitchFamily="2" charset="-122"/>
              </a:rPr>
              <a:t>max_budget</a:t>
            </a:r>
            <a:br>
              <a:rPr lang="en-US" altLang="zh-CN" sz="2000" i="1" dirty="0">
                <a:ea typeface="宋体" panose="02010600030101010101" pitchFamily="2" charset="-122"/>
              </a:rPr>
            </a:br>
            <a:r>
              <a:rPr lang="en-US" altLang="zh-CN" sz="2000" i="1" dirty="0"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ea typeface="宋体" panose="02010600030101010101" pitchFamily="2" charset="-122"/>
              </a:rPr>
              <a:t>where </a:t>
            </a:r>
            <a:r>
              <a:rPr lang="en-US" altLang="zh-CN" sz="2000" i="1" dirty="0" err="1">
                <a:ea typeface="宋体" panose="02010600030101010101" pitchFamily="2" charset="-122"/>
              </a:rPr>
              <a:t>department</a:t>
            </a:r>
            <a:r>
              <a:rPr lang="en-US" altLang="zh-CN" sz="2000" dirty="0" err="1">
                <a:ea typeface="宋体" panose="02010600030101010101" pitchFamily="2" charset="-122"/>
              </a:rPr>
              <a:t>.</a:t>
            </a:r>
            <a:r>
              <a:rPr lang="en-US" altLang="zh-CN" sz="2000" i="1" dirty="0" err="1">
                <a:ea typeface="宋体" panose="02010600030101010101" pitchFamily="2" charset="-122"/>
              </a:rPr>
              <a:t>budget</a:t>
            </a:r>
            <a:r>
              <a:rPr lang="en-US" altLang="zh-CN" sz="2000" i="1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</a:rPr>
              <a:t>= </a:t>
            </a:r>
            <a:r>
              <a:rPr lang="en-US" altLang="zh-CN" sz="2000" i="1" dirty="0" err="1">
                <a:ea typeface="宋体" panose="02010600030101010101" pitchFamily="2" charset="-122"/>
              </a:rPr>
              <a:t>max_budget.value</a:t>
            </a:r>
            <a:r>
              <a:rPr lang="en-US" altLang="zh-CN" sz="2000" dirty="0">
                <a:ea typeface="宋体" panose="02010600030101010101" pitchFamily="2" charset="-122"/>
              </a:rPr>
              <a:t>;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zh-CN" sz="2000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b="1" dirty="0">
                <a:ea typeface="宋体" panose="02010600030101010101" pitchFamily="2" charset="-122"/>
              </a:rPr>
              <a:t>     select </a:t>
            </a:r>
            <a:r>
              <a:rPr lang="en-US" altLang="zh-CN" i="1" dirty="0" err="1">
                <a:ea typeface="宋体" panose="02010600030101010101" pitchFamily="2" charset="-122"/>
              </a:rPr>
              <a:t>dept_name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ea typeface="宋体" panose="02010600030101010101" pitchFamily="2" charset="-122"/>
              </a:rPr>
              <a:t>from </a:t>
            </a:r>
            <a:r>
              <a:rPr lang="en-US" altLang="zh-CN" i="1" dirty="0">
                <a:ea typeface="宋体" panose="02010600030101010101" pitchFamily="2" charset="-122"/>
              </a:rPr>
              <a:t>department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i="1" dirty="0"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ea typeface="宋体" panose="02010600030101010101" pitchFamily="2" charset="-122"/>
              </a:rPr>
              <a:t>where </a:t>
            </a:r>
            <a:r>
              <a:rPr lang="en-US" altLang="zh-CN" i="1" dirty="0">
                <a:ea typeface="宋体" panose="02010600030101010101" pitchFamily="2" charset="-122"/>
              </a:rPr>
              <a:t>budget </a:t>
            </a:r>
            <a:r>
              <a:rPr lang="en-US" altLang="zh-CN" dirty="0">
                <a:ea typeface="宋体" panose="02010600030101010101" pitchFamily="2" charset="-122"/>
              </a:rPr>
              <a:t>= (select (</a:t>
            </a:r>
            <a:r>
              <a:rPr lang="en-US" altLang="zh-CN" i="1" dirty="0">
                <a:ea typeface="宋体" panose="02010600030101010101" pitchFamily="2" charset="-122"/>
              </a:rPr>
              <a:t>max(budget) from department))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>
            <a:extLst>
              <a:ext uri="{FF2B5EF4-FFF2-40B4-BE49-F238E27FC236}">
                <a16:creationId xmlns:a16="http://schemas.microsoft.com/office/drawing/2014/main" id="{52715D34-1887-4955-F2CF-A3B85FB59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*</a:t>
            </a:r>
            <a:r>
              <a:rPr lang="en-US" dirty="0"/>
              <a:t>Complex Queries using With Clause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964DC13A-63C6-5C5F-6295-7273F726E4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921625" cy="1920875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With clause is very useful for writing complex queries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Supported by most database systems, with minor syntax variations</a:t>
            </a:r>
          </a:p>
          <a:p>
            <a:r>
              <a:rPr lang="en-US" altLang="zh-CN" sz="2000">
                <a:ea typeface="宋体" panose="02010600030101010101" pitchFamily="2" charset="-122"/>
              </a:rPr>
              <a:t>Find all departments where the total salary is greater than the average of the total salary at all departments</a:t>
            </a:r>
          </a:p>
        </p:txBody>
      </p:sp>
      <p:sp>
        <p:nvSpPr>
          <p:cNvPr id="463876" name="Text Box 4">
            <a:extLst>
              <a:ext uri="{FF2B5EF4-FFF2-40B4-BE49-F238E27FC236}">
                <a16:creationId xmlns:a16="http://schemas.microsoft.com/office/drawing/2014/main" id="{70408FA8-CBD0-A733-7C02-F2776ED05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3675" y="2998788"/>
            <a:ext cx="7659688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with </a:t>
            </a:r>
            <a:r>
              <a:rPr kumimoji="0"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dept _total </a:t>
            </a: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dept_name</a:t>
            </a: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kumimoji="0"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value</a:t>
            </a: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kumimoji="0" lang="en-US" altLang="zh-CN" sz="2000" b="1">
                <a:ea typeface="宋体" panose="02010600030101010101" pitchFamily="2" charset="-122"/>
              </a:rPr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ea typeface="宋体" panose="02010600030101010101" pitchFamily="2" charset="-122"/>
              </a:rPr>
              <a:t>        (</a:t>
            </a:r>
            <a:r>
              <a:rPr kumimoji="0" lang="en-US" altLang="zh-CN" sz="2000" b="1"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ea typeface="宋体" panose="02010600030101010101" pitchFamily="2" charset="-122"/>
              </a:rPr>
              <a:t>dept_name</a:t>
            </a:r>
            <a:r>
              <a:rPr kumimoji="0" lang="en-US" altLang="zh-CN" sz="2000">
                <a:ea typeface="宋体" panose="02010600030101010101" pitchFamily="2" charset="-122"/>
              </a:rPr>
              <a:t>, </a:t>
            </a:r>
            <a:r>
              <a:rPr kumimoji="0" lang="en-US" altLang="zh-CN" sz="2000" b="1">
                <a:ea typeface="宋体" panose="02010600030101010101" pitchFamily="2" charset="-122"/>
              </a:rPr>
              <a:t>sum</a:t>
            </a:r>
            <a:r>
              <a:rPr kumimoji="0" lang="en-US" altLang="zh-CN" sz="2000">
                <a:ea typeface="宋体" panose="02010600030101010101" pitchFamily="2" charset="-122"/>
              </a:rPr>
              <a:t>(</a:t>
            </a:r>
            <a:r>
              <a:rPr kumimoji="0" lang="en-US" altLang="zh-CN" sz="2000" i="1">
                <a:ea typeface="宋体" panose="02010600030101010101" pitchFamily="2" charset="-122"/>
              </a:rPr>
              <a:t>salary</a:t>
            </a:r>
            <a:r>
              <a:rPr kumimoji="0" lang="en-US" altLang="zh-CN" sz="200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         from </a:t>
            </a:r>
            <a:r>
              <a:rPr kumimoji="0" lang="en-US" altLang="zh-CN" sz="2000" i="1">
                <a:ea typeface="宋体" panose="02010600030101010101" pitchFamily="2" charset="-122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         group by </a:t>
            </a:r>
            <a:r>
              <a:rPr kumimoji="0" lang="en-US" altLang="zh-CN" sz="2000" i="1">
                <a:ea typeface="宋体" panose="02010600030101010101" pitchFamily="2" charset="-122"/>
              </a:rPr>
              <a:t>dept_name</a:t>
            </a:r>
            <a:r>
              <a:rPr kumimoji="0" lang="en-US" altLang="zh-CN" sz="2000">
                <a:ea typeface="宋体" panose="02010600030101010101" pitchFamily="2" charset="-122"/>
              </a:rPr>
              <a:t>),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i="1">
                <a:ea typeface="宋体" panose="02010600030101010101" pitchFamily="2" charset="-122"/>
              </a:rPr>
              <a:t>        </a:t>
            </a:r>
            <a:r>
              <a:rPr kumimoji="0"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dept_total_avg</a:t>
            </a: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kumimoji="0" lang="en-US" altLang="zh-CN" sz="2000" i="1">
                <a:solidFill>
                  <a:srgbClr val="FF0000"/>
                </a:solidFill>
                <a:ea typeface="宋体" panose="02010600030101010101" pitchFamily="2" charset="-122"/>
              </a:rPr>
              <a:t>value</a:t>
            </a:r>
            <a:r>
              <a:rPr kumimoji="0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) </a:t>
            </a:r>
            <a:r>
              <a:rPr kumimoji="0" lang="en-US" altLang="zh-CN" sz="2000" b="1">
                <a:ea typeface="宋体" panose="02010600030101010101" pitchFamily="2" charset="-122"/>
              </a:rPr>
              <a:t>as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ea typeface="宋体" panose="02010600030101010101" pitchFamily="2" charset="-122"/>
              </a:rPr>
              <a:t>        (</a:t>
            </a:r>
            <a:r>
              <a:rPr kumimoji="0" lang="en-US" altLang="zh-CN" sz="2000" b="1">
                <a:ea typeface="宋体" panose="02010600030101010101" pitchFamily="2" charset="-122"/>
              </a:rPr>
              <a:t>select avg</a:t>
            </a:r>
            <a:r>
              <a:rPr kumimoji="0" lang="en-US" altLang="zh-CN" sz="2000">
                <a:ea typeface="宋体" panose="02010600030101010101" pitchFamily="2" charset="-122"/>
              </a:rPr>
              <a:t>(</a:t>
            </a:r>
            <a:r>
              <a:rPr kumimoji="0" lang="en-US" altLang="zh-CN" sz="2000" i="1">
                <a:ea typeface="宋体" panose="02010600030101010101" pitchFamily="2" charset="-122"/>
              </a:rPr>
              <a:t>value</a:t>
            </a:r>
            <a:r>
              <a:rPr kumimoji="0" lang="en-US" altLang="zh-CN" sz="200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         from </a:t>
            </a:r>
            <a:r>
              <a:rPr kumimoji="0" lang="en-US" altLang="zh-CN" sz="2000" i="1">
                <a:ea typeface="宋体" panose="02010600030101010101" pitchFamily="2" charset="-122"/>
              </a:rPr>
              <a:t>dept_total</a:t>
            </a:r>
            <a:r>
              <a:rPr kumimoji="0" lang="en-US" altLang="zh-CN" sz="2000"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select </a:t>
            </a:r>
            <a:r>
              <a:rPr kumimoji="0" lang="en-US" altLang="zh-CN" sz="2000" i="1">
                <a:ea typeface="宋体" panose="02010600030101010101" pitchFamily="2" charset="-122"/>
              </a:rPr>
              <a:t>dept_name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from </a:t>
            </a:r>
            <a:r>
              <a:rPr kumimoji="0" lang="en-US" altLang="zh-CN" sz="2000" i="1">
                <a:ea typeface="宋体" panose="02010600030101010101" pitchFamily="2" charset="-122"/>
              </a:rPr>
              <a:t>dept_total</a:t>
            </a:r>
            <a:r>
              <a:rPr kumimoji="0" lang="en-US" altLang="zh-CN" sz="2000">
                <a:ea typeface="宋体" panose="02010600030101010101" pitchFamily="2" charset="-122"/>
              </a:rPr>
              <a:t>, </a:t>
            </a:r>
            <a:r>
              <a:rPr kumimoji="0" lang="en-US" altLang="zh-CN" sz="2000" i="1">
                <a:ea typeface="宋体" panose="02010600030101010101" pitchFamily="2" charset="-122"/>
              </a:rPr>
              <a:t>dept_total_avg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 b="1">
                <a:ea typeface="宋体" panose="02010600030101010101" pitchFamily="2" charset="-122"/>
              </a:rPr>
              <a:t>where </a:t>
            </a:r>
            <a:r>
              <a:rPr kumimoji="0" lang="en-US" altLang="zh-CN" sz="2000" i="1">
                <a:ea typeface="宋体" panose="02010600030101010101" pitchFamily="2" charset="-122"/>
              </a:rPr>
              <a:t>dept_total.value </a:t>
            </a:r>
            <a:r>
              <a:rPr kumimoji="0" lang="en-US" altLang="zh-CN" sz="2000">
                <a:ea typeface="宋体" panose="02010600030101010101" pitchFamily="2" charset="-122"/>
              </a:rPr>
              <a:t>&gt;= </a:t>
            </a:r>
            <a:r>
              <a:rPr kumimoji="0" lang="en-US" altLang="zh-CN" sz="2000" i="1">
                <a:ea typeface="宋体" panose="02010600030101010101" pitchFamily="2" charset="-122"/>
              </a:rPr>
              <a:t>dept_total_avg.value</a:t>
            </a:r>
            <a:r>
              <a:rPr kumimoji="0" lang="en-US" altLang="zh-CN" sz="2000"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>
            <a:extLst>
              <a:ext uri="{FF2B5EF4-FFF2-40B4-BE49-F238E27FC236}">
                <a16:creationId xmlns:a16="http://schemas.microsoft.com/office/drawing/2014/main" id="{67C5B258-A55A-E335-11A5-5725962D3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Modification of the Database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3FE2FB18-AC02-DCAD-292B-A553B85B2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Deletion of tuples from a given relation</a:t>
            </a:r>
          </a:p>
          <a:p>
            <a:r>
              <a:rPr lang="en-US" altLang="zh-CN">
                <a:ea typeface="宋体" panose="02010600030101010101" pitchFamily="2" charset="-122"/>
              </a:rPr>
              <a:t>Insertion of new tuples into a given relation</a:t>
            </a:r>
          </a:p>
          <a:p>
            <a:r>
              <a:rPr lang="en-US" altLang="zh-CN">
                <a:ea typeface="宋体" panose="02010600030101010101" pitchFamily="2" charset="-122"/>
              </a:rPr>
              <a:t>Updating values in some tuples in a given relation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>
            <a:extLst>
              <a:ext uri="{FF2B5EF4-FFF2-40B4-BE49-F238E27FC236}">
                <a16:creationId xmlns:a16="http://schemas.microsoft.com/office/drawing/2014/main" id="{EFF5DA46-7F01-318E-9B9B-9CA5A1D88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3638" y="333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Modification of the Database – Deletion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27C38550-1A91-042C-475B-43E8AA919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747000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Delete all instructors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  <a:defRPr/>
            </a:pPr>
            <a:r>
              <a:rPr lang="en-US" altLang="zh-CN" dirty="0">
                <a:ea typeface="宋体" panose="02010600030101010101" pitchFamily="2" charset="-122"/>
              </a:rPr>
              <a:t>		</a:t>
            </a:r>
            <a:r>
              <a:rPr lang="en-US" altLang="zh-CN" sz="2000" b="1" dirty="0">
                <a:ea typeface="宋体" panose="02010600030101010101" pitchFamily="2" charset="-122"/>
              </a:rPr>
              <a:t>delete from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  <a:r>
              <a:rPr lang="en-US" altLang="zh-CN" dirty="0">
                <a:latin typeface="Century Gothic" panose="020B0502020202020204" pitchFamily="34" charset="0"/>
                <a:ea typeface="宋体" panose="02010600030101010101" pitchFamily="2" charset="-122"/>
              </a:rPr>
              <a:t> </a:t>
            </a: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  <a:defRPr/>
            </a:pPr>
            <a:endParaRPr lang="en-US" altLang="zh-CN" dirty="0">
              <a:latin typeface="Century Gothic" panose="020B0502020202020204" pitchFamily="34" charset="0"/>
              <a:ea typeface="宋体" panose="02010600030101010101" pitchFamily="2" charset="-122"/>
            </a:endParaRPr>
          </a:p>
          <a:p>
            <a:pPr>
              <a:tabLst>
                <a:tab pos="1652588" algn="l"/>
                <a:tab pos="263366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Delete all instructors from the Finance department</a:t>
            </a:r>
            <a:br>
              <a:rPr lang="en-US" altLang="zh-CN" sz="2000" dirty="0">
                <a:ea typeface="宋体" panose="02010600030101010101" pitchFamily="2" charset="-122"/>
              </a:rPr>
            </a:br>
            <a:r>
              <a:rPr lang="en-US" altLang="zh-CN" sz="2000" dirty="0">
                <a:ea typeface="宋体" panose="02010600030101010101" pitchFamily="2" charset="-122"/>
              </a:rPr>
              <a:t>                     </a:t>
            </a:r>
            <a:r>
              <a:rPr lang="en-US" altLang="zh-CN" sz="2000" b="1" dirty="0">
                <a:ea typeface="宋体" panose="02010600030101010101" pitchFamily="2" charset="-122"/>
              </a:rPr>
              <a:t>delete from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  <a:br>
              <a:rPr lang="en-US" altLang="zh-CN" sz="2000" i="1" dirty="0">
                <a:ea typeface="宋体" panose="02010600030101010101" pitchFamily="2" charset="-122"/>
              </a:rPr>
            </a:br>
            <a:r>
              <a:rPr lang="en-US" altLang="zh-CN" sz="2000" i="1" dirty="0">
                <a:ea typeface="宋体" panose="02010600030101010101" pitchFamily="2" charset="-122"/>
              </a:rPr>
              <a:t>                     </a:t>
            </a:r>
            <a:r>
              <a:rPr lang="en-US" altLang="zh-CN" sz="2000" b="1" dirty="0">
                <a:ea typeface="宋体" panose="02010600030101010101" pitchFamily="2" charset="-122"/>
              </a:rPr>
              <a:t>where </a:t>
            </a:r>
            <a:r>
              <a:rPr lang="en-US" altLang="zh-CN" sz="2000" i="1" dirty="0" err="1">
                <a:ea typeface="宋体" panose="02010600030101010101" pitchFamily="2" charset="-122"/>
              </a:rPr>
              <a:t>dept_name</a:t>
            </a:r>
            <a:r>
              <a:rPr lang="en-US" altLang="zh-CN" sz="2000" dirty="0">
                <a:ea typeface="宋体" panose="02010600030101010101" pitchFamily="2" charset="-122"/>
              </a:rPr>
              <a:t>= ’Finance’;</a:t>
            </a:r>
          </a:p>
          <a:p>
            <a:pPr marL="0" indent="0">
              <a:buFont typeface="Monotype Sorts" pitchFamily="2" charset="2"/>
              <a:buNone/>
              <a:tabLst>
                <a:tab pos="1652588" algn="l"/>
                <a:tab pos="2633663" algn="l"/>
              </a:tabLst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tabLst>
                <a:tab pos="1652588" algn="l"/>
                <a:tab pos="2633663" algn="l"/>
              </a:tabLst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Delete all tuples in the </a:t>
            </a:r>
            <a:r>
              <a:rPr lang="en-US" altLang="zh-CN" sz="2000" i="1" dirty="0">
                <a:ea typeface="宋体" panose="02010600030101010101" pitchFamily="2" charset="-122"/>
              </a:rPr>
              <a:t>instructor </a:t>
            </a:r>
            <a:r>
              <a:rPr lang="en-US" altLang="zh-CN" sz="2000" dirty="0">
                <a:ea typeface="宋体" panose="02010600030101010101" pitchFamily="2" charset="-122"/>
              </a:rPr>
              <a:t>relation for those instructors associated with a department located in the Watson building.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652588" algn="l"/>
                <a:tab pos="2633663" algn="l"/>
              </a:tabLst>
              <a:defRPr/>
            </a:pPr>
            <a:r>
              <a:rPr lang="en-US" altLang="zh-CN" b="1" dirty="0">
                <a:ea typeface="宋体" panose="02010600030101010101" pitchFamily="2" charset="-122"/>
              </a:rPr>
              <a:t>		  </a:t>
            </a:r>
            <a:r>
              <a:rPr lang="en-US" altLang="zh-CN" sz="2000" b="1" dirty="0">
                <a:ea typeface="宋体" panose="02010600030101010101" pitchFamily="2" charset="-122"/>
              </a:rPr>
              <a:t>delete from </a:t>
            </a:r>
            <a:r>
              <a:rPr lang="en-US" altLang="zh-CN" sz="2000" i="1" dirty="0">
                <a:ea typeface="宋体" panose="02010600030101010101" pitchFamily="2" charset="-122"/>
              </a:rPr>
              <a:t>instructor</a:t>
            </a:r>
            <a:br>
              <a:rPr lang="en-US" altLang="zh-CN" sz="2000" i="1" dirty="0">
                <a:ea typeface="宋体" panose="02010600030101010101" pitchFamily="2" charset="-122"/>
              </a:rPr>
            </a:br>
            <a:r>
              <a:rPr lang="en-US" altLang="zh-CN" sz="2000" i="1" dirty="0">
                <a:ea typeface="宋体" panose="02010600030101010101" pitchFamily="2" charset="-122"/>
              </a:rPr>
              <a:t>                     </a:t>
            </a:r>
            <a:r>
              <a:rPr lang="en-US" altLang="zh-CN" sz="2000" b="1" dirty="0">
                <a:ea typeface="宋体" panose="02010600030101010101" pitchFamily="2" charset="-122"/>
              </a:rPr>
              <a:t>where </a:t>
            </a:r>
            <a:r>
              <a:rPr lang="en-US" altLang="zh-CN" sz="2000" i="1" dirty="0" err="1">
                <a:ea typeface="宋体" panose="02010600030101010101" pitchFamily="2" charset="-122"/>
              </a:rPr>
              <a:t>dept_name</a:t>
            </a:r>
            <a:r>
              <a:rPr lang="en-US" altLang="zh-CN" sz="2000" i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in </a:t>
            </a:r>
            <a:r>
              <a:rPr lang="en-US" altLang="zh-CN" sz="2000" dirty="0"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ea typeface="宋体" panose="02010600030101010101" pitchFamily="2" charset="-122"/>
              </a:rPr>
              <a:t>select </a:t>
            </a:r>
            <a:r>
              <a:rPr lang="en-US" altLang="zh-CN" sz="2000" i="1" dirty="0" err="1">
                <a:ea typeface="宋体" panose="02010600030101010101" pitchFamily="2" charset="-122"/>
              </a:rPr>
              <a:t>dept_name</a:t>
            </a:r>
            <a:br>
              <a:rPr lang="en-US" altLang="zh-CN" sz="2000" i="1" dirty="0">
                <a:ea typeface="宋体" panose="02010600030101010101" pitchFamily="2" charset="-122"/>
              </a:rPr>
            </a:br>
            <a:r>
              <a:rPr lang="en-US" altLang="zh-CN" sz="2000" i="1" dirty="0">
                <a:ea typeface="宋体" panose="02010600030101010101" pitchFamily="2" charset="-122"/>
              </a:rPr>
              <a:t>                                                        </a:t>
            </a:r>
            <a:r>
              <a:rPr lang="en-US" altLang="zh-CN" sz="2000" b="1" dirty="0">
                <a:ea typeface="宋体" panose="02010600030101010101" pitchFamily="2" charset="-122"/>
              </a:rPr>
              <a:t>from </a:t>
            </a:r>
            <a:r>
              <a:rPr lang="en-US" altLang="zh-CN" sz="2000" i="1" dirty="0">
                <a:ea typeface="宋体" panose="02010600030101010101" pitchFamily="2" charset="-122"/>
              </a:rPr>
              <a:t>department</a:t>
            </a:r>
            <a:br>
              <a:rPr lang="en-US" altLang="zh-CN" sz="2000" i="1" dirty="0">
                <a:ea typeface="宋体" panose="02010600030101010101" pitchFamily="2" charset="-122"/>
              </a:rPr>
            </a:br>
            <a:r>
              <a:rPr lang="en-US" altLang="zh-CN" sz="2000" i="1" dirty="0">
                <a:ea typeface="宋体" panose="02010600030101010101" pitchFamily="2" charset="-122"/>
              </a:rPr>
              <a:t>                                                        </a:t>
            </a:r>
            <a:r>
              <a:rPr lang="en-US" altLang="zh-CN" sz="2000" b="1" dirty="0">
                <a:ea typeface="宋体" panose="02010600030101010101" pitchFamily="2" charset="-122"/>
              </a:rPr>
              <a:t>where </a:t>
            </a:r>
            <a:r>
              <a:rPr lang="en-US" altLang="zh-CN" sz="2000" i="1" dirty="0">
                <a:ea typeface="宋体" panose="02010600030101010101" pitchFamily="2" charset="-122"/>
              </a:rPr>
              <a:t>building </a:t>
            </a:r>
            <a:r>
              <a:rPr lang="en-US" altLang="zh-CN" sz="2000" dirty="0">
                <a:ea typeface="宋体" panose="02010600030101010101" pitchFamily="2" charset="-122"/>
              </a:rPr>
              <a:t>= ’Watson’);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tabLst>
                <a:tab pos="1652588" algn="l"/>
                <a:tab pos="2633663" algn="l"/>
              </a:tabLst>
              <a:defRPr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6F3FE617-2FF3-8C29-6F78-8EECCB65E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Deletion (Cont.)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F6DEA9C5-64AF-A421-8915-F40C1E4E4F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661275" cy="1268412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Delete all instructors whose salary is less than the average salary of instructors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34148" name="Text Box 4">
            <a:extLst>
              <a:ext uri="{FF2B5EF4-FFF2-40B4-BE49-F238E27FC236}">
                <a16:creationId xmlns:a16="http://schemas.microsoft.com/office/drawing/2014/main" id="{A82A770C-472A-40DE-57E0-59D79076B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59000"/>
            <a:ext cx="74152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delete from 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ea typeface="宋体" panose="02010600030101010101" pitchFamily="2" charset="-12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</a:rPr>
              <a:t>salary</a:t>
            </a:r>
            <a:r>
              <a:rPr lang="en-US" altLang="zh-CN" sz="2000">
                <a:ea typeface="宋体" panose="02010600030101010101" pitchFamily="2" charset="-122"/>
              </a:rPr>
              <a:t>&lt; (</a:t>
            </a:r>
            <a:r>
              <a:rPr lang="en-US" altLang="zh-CN" sz="2000" b="1">
                <a:ea typeface="宋体" panose="02010600030101010101" pitchFamily="2" charset="-122"/>
              </a:rPr>
              <a:t>select avg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salary</a:t>
            </a:r>
            <a:r>
              <a:rPr lang="en-US" altLang="zh-CN" sz="2000">
                <a:ea typeface="宋体" panose="02010600030101010101" pitchFamily="2" charset="-122"/>
              </a:rPr>
              <a:t>)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  <a:r>
              <a:rPr lang="en-US" altLang="zh-CN" sz="2000">
                <a:ea typeface="宋体" panose="02010600030101010101" pitchFamily="2" charset="-122"/>
              </a:rPr>
              <a:t>);</a:t>
            </a:r>
          </a:p>
        </p:txBody>
      </p:sp>
      <p:sp>
        <p:nvSpPr>
          <p:cNvPr id="134149" name="Text Box 5">
            <a:extLst>
              <a:ext uri="{FF2B5EF4-FFF2-40B4-BE49-F238E27FC236}">
                <a16:creationId xmlns:a16="http://schemas.microsoft.com/office/drawing/2014/main" id="{982A8AA6-AE62-0062-FF4B-9CFE97B1F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75" y="3489325"/>
            <a:ext cx="8816975" cy="226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93750" indent="-3365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lvl="1">
              <a:buClr>
                <a:schemeClr val="bg2"/>
              </a:buClr>
            </a:pPr>
            <a:r>
              <a:rPr lang="en-US" altLang="zh-CN" sz="2000">
                <a:ea typeface="宋体" panose="02010600030101010101" pitchFamily="2" charset="-122"/>
              </a:rPr>
              <a:t>Problem:  as we delete tuples from deposit, the average salary changes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buClr>
                <a:schemeClr val="bg2"/>
              </a:buClr>
            </a:pPr>
            <a:r>
              <a:rPr lang="en-US" altLang="zh-CN" sz="2000">
                <a:ea typeface="宋体" panose="02010600030101010101" pitchFamily="2" charset="-122"/>
              </a:rPr>
              <a:t>Solution used in SQL: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</a:t>
            </a:r>
            <a:r>
              <a:rPr lang="en-US" altLang="zh-CN" sz="2000">
                <a:ea typeface="宋体" panose="02010600030101010101" pitchFamily="2" charset="-122"/>
              </a:rPr>
              <a:t>1.   First, compute </a:t>
            </a:r>
            <a:r>
              <a:rPr lang="en-US" altLang="zh-CN" sz="2000" b="1">
                <a:ea typeface="宋体" panose="02010600030101010101" pitchFamily="2" charset="-122"/>
              </a:rPr>
              <a:t>avg</a:t>
            </a:r>
            <a:r>
              <a:rPr lang="en-US" altLang="zh-CN" sz="2000">
                <a:ea typeface="宋体" panose="02010600030101010101" pitchFamily="2" charset="-122"/>
              </a:rPr>
              <a:t> salary and find all tuples to delete</a:t>
            </a:r>
            <a:endParaRPr lang="en-US" altLang="zh-CN" sz="1800">
              <a:ea typeface="宋体" panose="02010600030101010101" pitchFamily="2" charset="-122"/>
            </a:endParaRPr>
          </a:p>
          <a:p>
            <a:pPr lvl="1"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       </a:t>
            </a:r>
            <a:r>
              <a:rPr lang="en-US" altLang="zh-CN" sz="2000">
                <a:ea typeface="宋体" panose="02010600030101010101" pitchFamily="2" charset="-122"/>
              </a:rPr>
              <a:t>2.   Next, delete all tuples found above (without recomputing </a:t>
            </a:r>
            <a:r>
              <a:rPr lang="en-US" altLang="zh-CN" sz="2000" b="1">
                <a:ea typeface="宋体" panose="02010600030101010101" pitchFamily="2" charset="-122"/>
              </a:rPr>
              <a:t>avg</a:t>
            </a:r>
            <a:r>
              <a:rPr lang="en-US" altLang="zh-CN" sz="2000">
                <a:ea typeface="宋体" panose="02010600030101010101" pitchFamily="2" charset="-122"/>
              </a:rPr>
              <a:t> or   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retesting the tuples)</a:t>
            </a:r>
            <a:endParaRPr kumimoji="0" lang="en-US" altLang="zh-CN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>
            <a:extLst>
              <a:ext uri="{FF2B5EF4-FFF2-40B4-BE49-F238E27FC236}">
                <a16:creationId xmlns:a16="http://schemas.microsoft.com/office/drawing/2014/main" id="{EE61A704-0359-B11C-F9AB-F15CC1241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93963" y="177800"/>
            <a:ext cx="8077200" cy="457200"/>
          </a:xfrm>
        </p:spPr>
        <p:txBody>
          <a:bodyPr/>
          <a:lstStyle/>
          <a:p>
            <a:pPr>
              <a:defRPr/>
            </a:pPr>
            <a:r>
              <a:rPr lang="en-US"/>
              <a:t>Modification of the Database – Insertion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38DA2E9C-6253-B4C7-FA64-D55295A65F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848600" cy="4876800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Add a new tuple to </a:t>
            </a:r>
            <a:r>
              <a:rPr lang="en-US" altLang="zh-CN" sz="2000" i="1">
                <a:ea typeface="宋体" panose="02010600030101010101" pitchFamily="2" charset="-122"/>
              </a:rPr>
              <a:t>course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      </a:t>
            </a:r>
            <a:r>
              <a:rPr lang="en-US" altLang="zh-CN" sz="2000" b="1">
                <a:ea typeface="宋体" panose="02010600030101010101" pitchFamily="2" charset="-122"/>
              </a:rPr>
              <a:t>insert into </a:t>
            </a:r>
            <a:r>
              <a:rPr lang="en-US" altLang="zh-CN" sz="2000" i="1">
                <a:ea typeface="宋体" panose="02010600030101010101" pitchFamily="2" charset="-122"/>
              </a:rPr>
              <a:t>course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   </a:t>
            </a:r>
            <a:r>
              <a:rPr lang="en-US" altLang="zh-CN" sz="2000" b="1">
                <a:ea typeface="宋体" panose="02010600030101010101" pitchFamily="2" charset="-122"/>
              </a:rPr>
              <a:t>values </a:t>
            </a:r>
            <a:r>
              <a:rPr lang="en-US" altLang="zh-CN" sz="2000">
                <a:ea typeface="宋体" panose="02010600030101010101" pitchFamily="2" charset="-122"/>
              </a:rPr>
              <a:t>(’CS-437’, ’Database Systems’, ’Comp. Sci.’, 4);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or equivalently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</a:t>
            </a:r>
            <a:r>
              <a:rPr lang="en-US" altLang="zh-CN" sz="2000" b="1">
                <a:ea typeface="宋体" panose="02010600030101010101" pitchFamily="2" charset="-122"/>
              </a:rPr>
              <a:t>insert into </a:t>
            </a:r>
            <a:r>
              <a:rPr lang="en-US" altLang="zh-CN" sz="2000" i="1">
                <a:ea typeface="宋体" panose="02010600030101010101" pitchFamily="2" charset="-122"/>
              </a:rPr>
              <a:t>course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course_id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title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dept_name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credits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</a:t>
            </a:r>
            <a:r>
              <a:rPr lang="en-US" altLang="zh-CN" sz="2000" b="1">
                <a:ea typeface="宋体" panose="02010600030101010101" pitchFamily="2" charset="-122"/>
              </a:rPr>
              <a:t>values </a:t>
            </a:r>
            <a:r>
              <a:rPr lang="en-US" altLang="zh-CN" sz="2000">
                <a:ea typeface="宋体" panose="02010600030101010101" pitchFamily="2" charset="-122"/>
              </a:rPr>
              <a:t>(’CS-437’, ’Database Systems’, ’Comp. Sci.’, 4);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Add a new tuple to </a:t>
            </a:r>
            <a:r>
              <a:rPr lang="en-US" altLang="zh-CN" sz="2000" i="1">
                <a:ea typeface="宋体" panose="02010600030101010101" pitchFamily="2" charset="-122"/>
              </a:rPr>
              <a:t>student </a:t>
            </a:r>
            <a:r>
              <a:rPr lang="en-US" altLang="zh-CN" sz="2000">
                <a:ea typeface="宋体" panose="02010600030101010101" pitchFamily="2" charset="-122"/>
              </a:rPr>
              <a:t>with </a:t>
            </a:r>
            <a:r>
              <a:rPr lang="en-US" altLang="zh-CN" sz="2000" i="1">
                <a:ea typeface="宋体" panose="02010600030101010101" pitchFamily="2" charset="-122"/>
              </a:rPr>
              <a:t>tot_creds </a:t>
            </a:r>
            <a:r>
              <a:rPr lang="en-US" altLang="zh-CN" sz="2000">
                <a:ea typeface="宋体" panose="02010600030101010101" pitchFamily="2" charset="-122"/>
              </a:rPr>
              <a:t>set to null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r>
              <a:rPr lang="en-US" altLang="zh-CN" b="1">
                <a:ea typeface="宋体" panose="02010600030101010101" pitchFamily="2" charset="-122"/>
              </a:rPr>
              <a:t>	      </a:t>
            </a:r>
            <a:r>
              <a:rPr lang="en-US" altLang="zh-CN" sz="2000" b="1">
                <a:ea typeface="宋体" panose="02010600030101010101" pitchFamily="2" charset="-122"/>
              </a:rPr>
              <a:t>insert into </a:t>
            </a:r>
            <a:r>
              <a:rPr lang="en-US" altLang="zh-CN" sz="2000" i="1">
                <a:ea typeface="宋体" panose="02010600030101010101" pitchFamily="2" charset="-122"/>
              </a:rPr>
              <a:t>student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   </a:t>
            </a:r>
            <a:r>
              <a:rPr lang="en-US" altLang="zh-CN" sz="2000" b="1">
                <a:ea typeface="宋体" panose="02010600030101010101" pitchFamily="2" charset="-122"/>
              </a:rPr>
              <a:t>values </a:t>
            </a:r>
            <a:r>
              <a:rPr lang="en-US" altLang="zh-CN" sz="2000">
                <a:ea typeface="宋体" panose="02010600030101010101" pitchFamily="2" charset="-122"/>
              </a:rPr>
              <a:t>(’3003’, ’Green’, ’Finance’, </a:t>
            </a:r>
            <a:r>
              <a:rPr lang="en-US" altLang="zh-CN" sz="2000" i="1">
                <a:ea typeface="宋体" panose="02010600030101010101" pitchFamily="2" charset="-122"/>
              </a:rPr>
              <a:t>null</a:t>
            </a:r>
            <a:r>
              <a:rPr lang="en-US" altLang="zh-CN" sz="2000">
                <a:ea typeface="宋体" panose="02010600030101010101" pitchFamily="2" charset="-122"/>
              </a:rPr>
              <a:t>);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1204913" algn="l"/>
                <a:tab pos="1890713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5BCD0319-2CE0-42AB-938B-9C7765CD9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13000" y="203200"/>
            <a:ext cx="8058150" cy="457200"/>
          </a:xfrm>
        </p:spPr>
        <p:txBody>
          <a:bodyPr/>
          <a:lstStyle/>
          <a:p>
            <a:pPr>
              <a:defRPr/>
            </a:pPr>
            <a:r>
              <a:rPr lang="en-US"/>
              <a:t>Insertion (Cont.)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7C5054E9-51F8-0AD8-D0F4-A2CDE0C95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8115300" cy="5270500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Add all instructors to the </a:t>
            </a:r>
            <a:r>
              <a:rPr lang="en-US" altLang="zh-CN" sz="2000" i="1">
                <a:ea typeface="宋体" panose="02010600030101010101" pitchFamily="2" charset="-122"/>
              </a:rPr>
              <a:t>student</a:t>
            </a:r>
            <a:r>
              <a:rPr lang="en-US" altLang="zh-CN" sz="2000">
                <a:ea typeface="宋体" panose="02010600030101010101" pitchFamily="2" charset="-122"/>
              </a:rPr>
              <a:t> relation with tot_creds set to 0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en-US" altLang="zh-CN">
                <a:ea typeface="宋体" panose="02010600030101010101" pitchFamily="2" charset="-122"/>
              </a:rPr>
              <a:t>	    </a:t>
            </a:r>
            <a:r>
              <a:rPr lang="en-US" altLang="zh-CN" sz="2000" b="1">
                <a:ea typeface="宋体" panose="02010600030101010101" pitchFamily="2" charset="-122"/>
              </a:rPr>
              <a:t>insert into </a:t>
            </a:r>
            <a:r>
              <a:rPr lang="en-US" altLang="zh-CN" sz="2000" i="1">
                <a:ea typeface="宋体" panose="02010600030101010101" pitchFamily="2" charset="-122"/>
              </a:rPr>
              <a:t>student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select </a:t>
            </a:r>
            <a:r>
              <a:rPr lang="en-US" altLang="zh-CN" sz="2000" i="1">
                <a:ea typeface="宋体" panose="02010600030101010101" pitchFamily="2" charset="-122"/>
              </a:rPr>
              <a:t>ID, name, dept_name, 0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</a:t>
            </a:r>
            <a:r>
              <a:rPr lang="en-US" altLang="zh-CN" sz="2000" b="1">
                <a:ea typeface="宋体" panose="02010600030101010101" pitchFamily="2" charset="-122"/>
              </a:rPr>
              <a:t>from </a:t>
            </a:r>
            <a:r>
              <a:rPr lang="en-US" altLang="zh-CN" sz="2000" i="1">
                <a:ea typeface="宋体" panose="02010600030101010101" pitchFamily="2" charset="-122"/>
              </a:rPr>
              <a:t>  instructor</a:t>
            </a:r>
            <a:endParaRPr lang="en-US" altLang="zh-CN" i="1">
              <a:ea typeface="宋体" panose="02010600030101010101" pitchFamily="2" charset="-122"/>
            </a:endParaRPr>
          </a:p>
          <a:p>
            <a:pPr>
              <a:tabLst>
                <a:tab pos="90805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The </a:t>
            </a:r>
            <a:r>
              <a:rPr lang="en-US" altLang="zh-CN" sz="2000" b="1">
                <a:ea typeface="宋体" panose="02010600030101010101" pitchFamily="2" charset="-122"/>
              </a:rPr>
              <a:t>select from where</a:t>
            </a:r>
            <a:r>
              <a:rPr lang="en-US" altLang="zh-CN" sz="2000">
                <a:ea typeface="宋体" panose="02010600030101010101" pitchFamily="2" charset="-122"/>
              </a:rPr>
              <a:t> statement is evaluated fully before any of its results are inserted into the relation</a:t>
            </a:r>
            <a:r>
              <a:rPr lang="zh-CN" altLang="en-US" sz="2000">
                <a:ea typeface="宋体" panose="02010600030101010101" pitchFamily="2" charset="-122"/>
              </a:rPr>
              <a:t>。</a:t>
            </a:r>
            <a:endParaRPr lang="en-US" altLang="zh-CN" sz="2000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  <a:tabLst>
                <a:tab pos="908050" algn="l"/>
              </a:tabLst>
            </a:pPr>
            <a:r>
              <a:rPr lang="zh-CN" altLang="en-US" sz="2000">
                <a:ea typeface="宋体" panose="02010600030101010101" pitchFamily="2" charset="-122"/>
              </a:rPr>
              <a:t>     </a:t>
            </a:r>
            <a:r>
              <a:rPr lang="en-US" altLang="zh-CN" sz="2000">
                <a:ea typeface="宋体" panose="02010600030101010101" pitchFamily="2" charset="-122"/>
              </a:rPr>
              <a:t>otherwise queries like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</a:t>
            </a:r>
            <a:r>
              <a:rPr lang="en-US" altLang="zh-CN" sz="2000" b="1">
                <a:ea typeface="宋体" panose="02010600030101010101" pitchFamily="2" charset="-122"/>
              </a:rPr>
              <a:t>insert into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table</a:t>
            </a:r>
            <a:r>
              <a:rPr lang="en-US" altLang="zh-CN" sz="2000">
                <a:ea typeface="宋体" panose="02010600030101010101" pitchFamily="2" charset="-122"/>
              </a:rPr>
              <a:t>1 </a:t>
            </a:r>
            <a:r>
              <a:rPr lang="en-US" altLang="zh-CN" sz="2000" b="1">
                <a:ea typeface="宋体" panose="02010600030101010101" pitchFamily="2" charset="-122"/>
              </a:rPr>
              <a:t>select</a:t>
            </a:r>
            <a:r>
              <a:rPr lang="en-US" altLang="zh-CN" sz="2000">
                <a:ea typeface="宋体" panose="02010600030101010101" pitchFamily="2" charset="-122"/>
              </a:rPr>
              <a:t> * </a:t>
            </a:r>
            <a:r>
              <a:rPr lang="en-US" altLang="zh-CN" sz="2000" b="1">
                <a:ea typeface="宋体" panose="02010600030101010101" pitchFamily="2" charset="-122"/>
              </a:rPr>
              <a:t>from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table</a:t>
            </a:r>
            <a:r>
              <a:rPr lang="en-US" altLang="zh-CN" sz="2000">
                <a:ea typeface="宋体" panose="02010600030101010101" pitchFamily="2" charset="-122"/>
              </a:rPr>
              <a:t>1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would cause problems, if </a:t>
            </a:r>
            <a:r>
              <a:rPr lang="en-US" altLang="zh-CN" sz="2000" i="1">
                <a:ea typeface="宋体" panose="02010600030101010101" pitchFamily="2" charset="-122"/>
              </a:rPr>
              <a:t>table1</a:t>
            </a:r>
            <a:r>
              <a:rPr lang="en-US" altLang="zh-CN" sz="2000">
                <a:ea typeface="宋体" panose="02010600030101010101" pitchFamily="2" charset="-122"/>
              </a:rPr>
              <a:t> did not have any primary key defined. 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D0248110-4FDB-37EB-6FF2-EEC195824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5063" y="381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Modification of the Database – Updates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53B9B492-D2B1-8B8C-CA29-F5660DA47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7848600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Increase salaries of instructors whose salary is over $100,000 by 3%, and all others receive a 5% raise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tabLst>
                <a:tab pos="2336800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Write two </a:t>
            </a:r>
            <a:r>
              <a:rPr lang="en-US" altLang="zh-CN" sz="2000" b="1">
                <a:ea typeface="宋体" panose="02010600030101010101" pitchFamily="2" charset="-122"/>
              </a:rPr>
              <a:t>update </a:t>
            </a:r>
            <a:r>
              <a:rPr lang="en-US" altLang="zh-CN" sz="2000">
                <a:ea typeface="宋体" panose="02010600030101010101" pitchFamily="2" charset="-122"/>
              </a:rPr>
              <a:t>statements: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buFont typeface="Monotype Sorts" pitchFamily="2" charset="2"/>
              <a:buNone/>
              <a:tabLst>
                <a:tab pos="2336800" algn="l"/>
              </a:tabLst>
            </a:pPr>
            <a:r>
              <a:rPr lang="en-US" altLang="zh-CN">
                <a:ea typeface="宋体" panose="02010600030101010101" pitchFamily="2" charset="-122"/>
              </a:rPr>
              <a:t>	          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update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b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             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set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* 1.03</a:t>
            </a:r>
            <a:b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             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&gt; 100000;</a:t>
            </a:r>
            <a:b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         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update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instructor</a:t>
            </a:r>
            <a:b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               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set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* 1.05</a:t>
            </a:r>
            <a:b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</a:b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               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where </a:t>
            </a:r>
            <a:r>
              <a:rPr lang="en-US" altLang="zh-CN" sz="2000" i="1">
                <a:ea typeface="宋体" panose="02010600030101010101" pitchFamily="2" charset="-122"/>
                <a:sym typeface="Symbol" panose="05050102010706020507" pitchFamily="18" charset="2"/>
              </a:rPr>
              <a:t>salary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&lt;= 100000;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The order is important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 lvl="1">
              <a:tabLst>
                <a:tab pos="2336800" algn="l"/>
              </a:tabLst>
            </a:pP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Can be done better using the </a:t>
            </a:r>
            <a:r>
              <a:rPr lang="en-US" altLang="zh-CN" sz="2000" b="1">
                <a:ea typeface="宋体" panose="02010600030101010101" pitchFamily="2" charset="-122"/>
                <a:sym typeface="Symbol" panose="05050102010706020507" pitchFamily="18" charset="2"/>
              </a:rPr>
              <a:t>case </a:t>
            </a:r>
            <a:r>
              <a:rPr lang="en-US" altLang="zh-CN" sz="2000">
                <a:ea typeface="宋体" panose="02010600030101010101" pitchFamily="2" charset="-122"/>
                <a:sym typeface="Symbol" panose="05050102010706020507" pitchFamily="18" charset="2"/>
              </a:rPr>
              <a:t>statement (next slide)</a:t>
            </a:r>
            <a:endParaRPr lang="en-US" altLang="zh-CN"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C309931A-6805-1E00-D658-7959593E0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-4763"/>
            <a:ext cx="8077200" cy="609601"/>
          </a:xfrm>
        </p:spPr>
        <p:txBody>
          <a:bodyPr/>
          <a:lstStyle/>
          <a:p>
            <a:pPr>
              <a:defRPr/>
            </a:pPr>
            <a:r>
              <a:rPr lang="en-US"/>
              <a:t>Case Statement for Conditional Updates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A252DA5F-173E-2EAD-BE0C-04FB03701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114425"/>
            <a:ext cx="7966075" cy="4903788"/>
          </a:xfrm>
        </p:spPr>
        <p:txBody>
          <a:bodyPr/>
          <a:lstStyle/>
          <a:p>
            <a:r>
              <a:rPr lang="en-US" altLang="zh-CN" sz="2000">
                <a:ea typeface="宋体" panose="02010600030101010101" pitchFamily="2" charset="-122"/>
              </a:rPr>
              <a:t>Same query as before but with case statement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r>
              <a:rPr lang="en-US" altLang="zh-CN">
                <a:ea typeface="宋体" panose="02010600030101010101" pitchFamily="2" charset="-122"/>
              </a:rPr>
              <a:t>		 </a:t>
            </a:r>
            <a:r>
              <a:rPr lang="en-US" altLang="zh-CN" sz="2000" b="1">
                <a:ea typeface="宋体" panose="02010600030101010101" pitchFamily="2" charset="-122"/>
              </a:rPr>
              <a:t>update 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               </a:t>
            </a:r>
            <a:r>
              <a:rPr lang="en-US" altLang="zh-CN" sz="2000" b="1">
                <a:ea typeface="宋体" panose="02010600030101010101" pitchFamily="2" charset="-122"/>
              </a:rPr>
              <a:t>set </a:t>
            </a:r>
            <a:r>
              <a:rPr lang="en-US" altLang="zh-CN" sz="2000" i="1">
                <a:ea typeface="宋体" panose="02010600030101010101" pitchFamily="2" charset="-122"/>
              </a:rPr>
              <a:t>salary </a:t>
            </a:r>
            <a:r>
              <a:rPr lang="en-US" altLang="zh-CN" sz="2000">
                <a:ea typeface="宋体" panose="02010600030101010101" pitchFamily="2" charset="-122"/>
              </a:rPr>
              <a:t>= </a:t>
            </a:r>
            <a:r>
              <a:rPr lang="en-US" altLang="zh-CN" sz="2000" b="1">
                <a:ea typeface="宋体" panose="02010600030101010101" pitchFamily="2" charset="-122"/>
              </a:rPr>
              <a:t>case</a:t>
            </a:r>
            <a:br>
              <a:rPr lang="en-US" altLang="zh-CN" sz="2000" b="1">
                <a:ea typeface="宋体" panose="02010600030101010101" pitchFamily="2" charset="-122"/>
              </a:rPr>
            </a:br>
            <a:r>
              <a:rPr lang="en-US" altLang="zh-CN" sz="2000" b="1">
                <a:ea typeface="宋体" panose="02010600030101010101" pitchFamily="2" charset="-122"/>
              </a:rPr>
              <a:t>                                      when </a:t>
            </a:r>
            <a:r>
              <a:rPr lang="en-US" altLang="zh-CN" sz="2000" i="1">
                <a:ea typeface="宋体" panose="02010600030101010101" pitchFamily="2" charset="-122"/>
              </a:rPr>
              <a:t>salary </a:t>
            </a:r>
            <a:r>
              <a:rPr lang="en-US" altLang="zh-CN" sz="2000">
                <a:ea typeface="宋体" panose="02010600030101010101" pitchFamily="2" charset="-122"/>
              </a:rPr>
              <a:t>&lt;= 100000 </a:t>
            </a:r>
            <a:r>
              <a:rPr lang="en-US" altLang="zh-CN" sz="2000" b="1">
                <a:ea typeface="宋体" panose="02010600030101010101" pitchFamily="2" charset="-122"/>
              </a:rPr>
              <a:t>then </a:t>
            </a:r>
            <a:r>
              <a:rPr lang="en-US" altLang="zh-CN" sz="2000" i="1">
                <a:ea typeface="宋体" panose="02010600030101010101" pitchFamily="2" charset="-122"/>
              </a:rPr>
              <a:t>salary </a:t>
            </a:r>
            <a:r>
              <a:rPr lang="en-US" altLang="zh-CN" sz="2000">
                <a:ea typeface="宋体" panose="02010600030101010101" pitchFamily="2" charset="-122"/>
              </a:rPr>
              <a:t>* 1.05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else </a:t>
            </a:r>
            <a:r>
              <a:rPr lang="en-US" altLang="zh-CN" sz="2000" i="1">
                <a:ea typeface="宋体" panose="02010600030101010101" pitchFamily="2" charset="-122"/>
              </a:rPr>
              <a:t>salary </a:t>
            </a:r>
            <a:r>
              <a:rPr lang="en-US" altLang="zh-CN" sz="2000">
                <a:ea typeface="宋体" panose="02010600030101010101" pitchFamily="2" charset="-122"/>
              </a:rPr>
              <a:t>* 1.03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end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buFont typeface="Monotype Sorts" pitchFamily="2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>
            <a:extLst>
              <a:ext uri="{FF2B5EF4-FFF2-40B4-BE49-F238E27FC236}">
                <a16:creationId xmlns:a16="http://schemas.microsoft.com/office/drawing/2014/main" id="{A62A0612-9126-AE02-6EAC-A28843AEAA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Create Table Construct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7171071-4728-9057-7767-2C585C9CB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77913"/>
            <a:ext cx="8229600" cy="5227637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zh-CN" sz="2000">
                <a:ea typeface="宋体" panose="02010600030101010101" pitchFamily="2" charset="-122"/>
              </a:rPr>
              <a:t>An SQL relation is defined using the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000099"/>
                </a:solidFill>
                <a:ea typeface="宋体" panose="02010600030101010101" pitchFamily="2" charset="-122"/>
              </a:rPr>
              <a:t>create table</a:t>
            </a:r>
            <a:r>
              <a:rPr lang="en-US" altLang="zh-CN" sz="2000" b="1">
                <a:ea typeface="宋体" panose="02010600030101010101" pitchFamily="2" charset="-122"/>
              </a:rPr>
              <a:t> </a:t>
            </a:r>
            <a:r>
              <a:rPr kumimoji="0" lang="en-US" altLang="zh-CN" sz="2000">
                <a:ea typeface="宋体" panose="02010600030101010101" pitchFamily="2" charset="-122"/>
              </a:rPr>
              <a:t>command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>
                <a:ea typeface="宋体" panose="02010600030101010101" pitchFamily="2" charset="-122"/>
              </a:rPr>
              <a:t>		</a:t>
            </a:r>
            <a:r>
              <a:rPr lang="en-US" altLang="zh-CN" sz="2000" b="1">
                <a:ea typeface="宋体" panose="02010600030101010101" pitchFamily="2" charset="-122"/>
              </a:rPr>
              <a:t>create table </a:t>
            </a:r>
            <a:r>
              <a:rPr lang="en-US" altLang="zh-CN" sz="2000" i="1">
                <a:ea typeface="宋体" panose="02010600030101010101" pitchFamily="2" charset="-122"/>
              </a:rPr>
              <a:t>r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D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D</a:t>
            </a:r>
            <a:r>
              <a:rPr lang="en-US" altLang="zh-CN" sz="2000" baseline="-25000">
                <a:ea typeface="宋体" panose="02010600030101010101" pitchFamily="2" charset="-122"/>
              </a:rPr>
              <a:t>2</a:t>
            </a:r>
            <a:r>
              <a:rPr lang="en-US" altLang="zh-CN" sz="2000">
                <a:ea typeface="宋体" panose="02010600030101010101" pitchFamily="2" charset="-122"/>
              </a:rPr>
              <a:t>, ...,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i="1">
                <a:ea typeface="宋体" panose="02010600030101010101" pitchFamily="2" charset="-122"/>
              </a:rPr>
              <a:t> D</a:t>
            </a:r>
            <a:r>
              <a:rPr lang="en-US" altLang="zh-CN" sz="2000" i="1" baseline="-25000">
                <a:ea typeface="宋体" panose="02010600030101010101" pitchFamily="2" charset="-122"/>
              </a:rPr>
              <a:t>n</a:t>
            </a:r>
            <a:r>
              <a:rPr lang="en-US" altLang="zh-CN" sz="2000" i="1">
                <a:ea typeface="宋体" panose="02010600030101010101" pitchFamily="2" charset="-122"/>
              </a:rPr>
              <a:t>,</a:t>
            </a:r>
            <a:br>
              <a:rPr lang="en-US" altLang="zh-CN" sz="2000" i="1">
                <a:ea typeface="宋体" panose="02010600030101010101" pitchFamily="2" charset="-122"/>
              </a:rPr>
            </a:br>
            <a:r>
              <a:rPr lang="en-US" altLang="zh-CN" sz="2000" i="1">
                <a:ea typeface="宋体" panose="02010600030101010101" pitchFamily="2" charset="-122"/>
              </a:rPr>
              <a:t>			</a:t>
            </a:r>
            <a:r>
              <a:rPr lang="en-US" altLang="zh-CN" sz="2000">
                <a:ea typeface="宋体" panose="02010600030101010101" pitchFamily="2" charset="-122"/>
              </a:rPr>
              <a:t>(integrity-constraint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),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		...,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			(integrity-constraint</a:t>
            </a:r>
            <a:r>
              <a:rPr lang="en-US" altLang="zh-CN" sz="2000" baseline="-25000">
                <a:ea typeface="宋体" panose="02010600030101010101" pitchFamily="2" charset="-122"/>
              </a:rPr>
              <a:t>k</a:t>
            </a:r>
            <a:r>
              <a:rPr lang="en-US" altLang="zh-CN" sz="2000">
                <a:ea typeface="宋体" panose="02010600030101010101" pitchFamily="2" charset="-122"/>
              </a:rPr>
              <a:t>))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r</a:t>
            </a:r>
            <a:r>
              <a:rPr lang="en-US" altLang="zh-CN" sz="2000">
                <a:ea typeface="宋体" panose="02010600030101010101" pitchFamily="2" charset="-122"/>
              </a:rPr>
              <a:t> is the name of the relation</a:t>
            </a:r>
            <a:endParaRPr lang="en-US" altLang="zh-CN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2000">
                <a:ea typeface="宋体" panose="02010600030101010101" pitchFamily="2" charset="-122"/>
              </a:rPr>
              <a:t>each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is an attribute name in the schema of relation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endParaRPr lang="en-US" altLang="zh-CN" i="1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2000" i="1">
                <a:ea typeface="宋体" panose="02010600030101010101" pitchFamily="2" charset="-122"/>
              </a:rPr>
              <a:t>D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r>
              <a:rPr lang="en-US" altLang="zh-CN" sz="2000">
                <a:ea typeface="宋体" panose="02010600030101010101" pitchFamily="2" charset="-122"/>
              </a:rPr>
              <a:t> is the data type of values in the domain of attribute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i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zh-CN" sz="2000">
                <a:ea typeface="宋体" panose="02010600030101010101" pitchFamily="2" charset="-122"/>
              </a:rPr>
              <a:t>Example</a:t>
            </a:r>
            <a:r>
              <a:rPr lang="en-US" altLang="zh-CN" sz="2000">
                <a:ea typeface="宋体" panose="02010600030101010101" pitchFamily="2" charset="-122"/>
              </a:rPr>
              <a:t>: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>
                <a:ea typeface="宋体" panose="02010600030101010101" pitchFamily="2" charset="-122"/>
              </a:rPr>
              <a:t>		 </a:t>
            </a:r>
            <a:r>
              <a:rPr lang="en-US" altLang="zh-CN" sz="2000" b="1">
                <a:ea typeface="宋体" panose="02010600030101010101" pitchFamily="2" charset="-122"/>
              </a:rPr>
              <a:t>create table</a:t>
            </a:r>
            <a:r>
              <a:rPr lang="en-US" altLang="zh-CN" sz="2000">
                <a:ea typeface="宋体" panose="02010600030101010101" pitchFamily="2" charset="-122"/>
              </a:rPr>
              <a:t> </a:t>
            </a:r>
            <a:r>
              <a:rPr lang="en-US" altLang="zh-CN" sz="2000" i="1">
                <a:ea typeface="宋体" panose="02010600030101010101" pitchFamily="2" charset="-122"/>
              </a:rPr>
              <a:t>instructor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               </a:t>
            </a:r>
            <a:r>
              <a:rPr lang="en-US" altLang="zh-CN" sz="2000" i="1">
                <a:ea typeface="宋体" panose="02010600030101010101" pitchFamily="2" charset="-122"/>
              </a:rPr>
              <a:t>ID</a:t>
            </a:r>
            <a:r>
              <a:rPr lang="en-US" altLang="zh-CN" sz="2000">
                <a:ea typeface="宋体" panose="02010600030101010101" pitchFamily="2" charset="-122"/>
              </a:rPr>
              <a:t>                </a:t>
            </a:r>
            <a:r>
              <a:rPr lang="en-US" altLang="zh-CN" sz="2000" b="1">
                <a:ea typeface="宋体" panose="02010600030101010101" pitchFamily="2" charset="-122"/>
              </a:rPr>
              <a:t>char</a:t>
            </a:r>
            <a:r>
              <a:rPr lang="en-US" altLang="zh-CN" sz="2000">
                <a:ea typeface="宋体" panose="02010600030101010101" pitchFamily="2" charset="-122"/>
              </a:rPr>
              <a:t>(5),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               </a:t>
            </a:r>
            <a:r>
              <a:rPr lang="en-US" altLang="zh-CN" sz="2000" i="1">
                <a:ea typeface="宋体" panose="02010600030101010101" pitchFamily="2" charset="-122"/>
              </a:rPr>
              <a:t>name           </a:t>
            </a:r>
            <a:r>
              <a:rPr lang="en-US" altLang="zh-CN" sz="2000" b="1">
                <a:ea typeface="宋体" panose="02010600030101010101" pitchFamily="2" charset="-122"/>
              </a:rPr>
              <a:t>varchar</a:t>
            </a:r>
            <a:r>
              <a:rPr lang="en-US" altLang="zh-CN" sz="2000">
                <a:ea typeface="宋体" panose="02010600030101010101" pitchFamily="2" charset="-122"/>
              </a:rPr>
              <a:t>(20) </a:t>
            </a:r>
            <a:r>
              <a:rPr lang="en-US" altLang="zh-CN" sz="2000" b="1">
                <a:ea typeface="宋体" panose="02010600030101010101" pitchFamily="2" charset="-122"/>
              </a:rPr>
              <a:t>not null,</a:t>
            </a:r>
            <a:br>
              <a:rPr lang="en-US" altLang="zh-CN" sz="2000" b="1" i="1">
                <a:ea typeface="宋体" panose="02010600030101010101" pitchFamily="2" charset="-122"/>
              </a:rPr>
            </a:br>
            <a:r>
              <a:rPr lang="en-US" altLang="zh-CN" sz="2000" b="1" i="1">
                <a:ea typeface="宋体" panose="02010600030101010101" pitchFamily="2" charset="-122"/>
              </a:rPr>
              <a:t>                             </a:t>
            </a:r>
            <a:r>
              <a:rPr lang="en-US" altLang="zh-CN" sz="2000" i="1">
                <a:ea typeface="宋体" panose="02010600030101010101" pitchFamily="2" charset="-122"/>
              </a:rPr>
              <a:t>dept_name  </a:t>
            </a:r>
            <a:r>
              <a:rPr lang="en-US" altLang="zh-CN" sz="2000" b="1">
                <a:ea typeface="宋体" panose="02010600030101010101" pitchFamily="2" charset="-122"/>
              </a:rPr>
              <a:t>varchar</a:t>
            </a:r>
            <a:r>
              <a:rPr lang="en-US" altLang="zh-CN" sz="2000">
                <a:ea typeface="宋体" panose="02010600030101010101" pitchFamily="2" charset="-122"/>
              </a:rPr>
              <a:t>(20),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               </a:t>
            </a:r>
            <a:r>
              <a:rPr lang="en-US" altLang="zh-CN" sz="2000" i="1">
                <a:ea typeface="宋体" panose="02010600030101010101" pitchFamily="2" charset="-122"/>
              </a:rPr>
              <a:t>salary</a:t>
            </a:r>
            <a:r>
              <a:rPr lang="en-US" altLang="zh-CN" sz="2000">
                <a:ea typeface="宋体" panose="02010600030101010101" pitchFamily="2" charset="-122"/>
              </a:rPr>
              <a:t>           </a:t>
            </a:r>
            <a:r>
              <a:rPr lang="en-US" altLang="zh-CN" sz="2000" b="1">
                <a:ea typeface="宋体" panose="02010600030101010101" pitchFamily="2" charset="-122"/>
              </a:rPr>
              <a:t>numeric</a:t>
            </a:r>
            <a:r>
              <a:rPr lang="en-US" altLang="zh-CN" sz="2000">
                <a:ea typeface="宋体" panose="02010600030101010101" pitchFamily="2" charset="-122"/>
              </a:rPr>
              <a:t>(8,2))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insert into </a:t>
            </a:r>
            <a:r>
              <a:rPr lang="en-US" altLang="zh-CN" sz="2000" i="1">
                <a:ea typeface="宋体" panose="02010600030101010101" pitchFamily="2" charset="-122"/>
              </a:rPr>
              <a:t>instructor  </a:t>
            </a:r>
            <a:r>
              <a:rPr lang="en-US" altLang="zh-CN" sz="2000" b="1">
                <a:ea typeface="宋体" panose="02010600030101010101" pitchFamily="2" charset="-122"/>
              </a:rPr>
              <a:t>values </a:t>
            </a:r>
            <a:r>
              <a:rPr lang="en-US" altLang="zh-CN" sz="2000">
                <a:ea typeface="宋体" panose="02010600030101010101" pitchFamily="2" charset="-122"/>
              </a:rPr>
              <a:t>(‘10211’, ’Smith’, ’Biology’, 66000);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r>
              <a:rPr lang="en-US" altLang="zh-CN" sz="2000" b="1">
                <a:ea typeface="宋体" panose="02010600030101010101" pitchFamily="2" charset="-122"/>
              </a:rPr>
              <a:t>insert into </a:t>
            </a:r>
            <a:r>
              <a:rPr lang="en-US" altLang="zh-CN" sz="2000" i="1">
                <a:ea typeface="宋体" panose="02010600030101010101" pitchFamily="2" charset="-122"/>
              </a:rPr>
              <a:t>instructor  </a:t>
            </a:r>
            <a:r>
              <a:rPr lang="en-US" altLang="zh-CN" sz="2000" b="1">
                <a:ea typeface="宋体" panose="02010600030101010101" pitchFamily="2" charset="-122"/>
              </a:rPr>
              <a:t>values </a:t>
            </a:r>
            <a:r>
              <a:rPr lang="en-US" altLang="zh-CN" sz="2000">
                <a:ea typeface="宋体" panose="02010600030101010101" pitchFamily="2" charset="-122"/>
              </a:rPr>
              <a:t>(‘10211’, null, ’Biology’, 66000);</a:t>
            </a: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tabLst>
                <a:tab pos="1489075" algn="l"/>
                <a:tab pos="1949450" algn="l"/>
                <a:tab pos="3036888" algn="l"/>
              </a:tabLst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69A0AEAB-A030-401B-50EF-B6870EA75E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Updates with Scalar Subqueries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6624976-F1CA-07FC-A6A4-F1E593763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066800"/>
            <a:ext cx="8020050" cy="4903788"/>
          </a:xfrm>
        </p:spPr>
        <p:txBody>
          <a:bodyPr/>
          <a:lstStyle/>
          <a:p>
            <a:pPr>
              <a:defRPr/>
            </a:pPr>
            <a:r>
              <a:rPr lang="en-US" altLang="zh-CN" sz="2000" dirty="0" err="1">
                <a:ea typeface="宋体" pitchFamily="2" charset="-122"/>
              </a:rPr>
              <a:t>Recompute</a:t>
            </a:r>
            <a:r>
              <a:rPr lang="en-US" altLang="zh-CN" sz="2000" dirty="0">
                <a:ea typeface="宋体" pitchFamily="2" charset="-122"/>
              </a:rPr>
              <a:t> and update </a:t>
            </a:r>
            <a:r>
              <a:rPr lang="en-US" altLang="zh-CN" sz="2000" dirty="0" err="1">
                <a:ea typeface="宋体" pitchFamily="2" charset="-122"/>
              </a:rPr>
              <a:t>tot_creds</a:t>
            </a:r>
            <a:r>
              <a:rPr lang="en-US" altLang="zh-CN" sz="2000" dirty="0">
                <a:ea typeface="宋体" pitchFamily="2" charset="-122"/>
              </a:rPr>
              <a:t> value for all students</a:t>
            </a:r>
            <a:endParaRPr lang="en-US" altLang="zh-CN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b="1" dirty="0">
                <a:ea typeface="宋体" pitchFamily="2" charset="-122"/>
              </a:rPr>
              <a:t>       </a:t>
            </a:r>
            <a:r>
              <a:rPr lang="en-US" altLang="zh-CN" sz="2000" b="1" dirty="0">
                <a:ea typeface="宋体" pitchFamily="2" charset="-122"/>
              </a:rPr>
              <a:t>update </a:t>
            </a:r>
            <a:r>
              <a:rPr lang="en-US" altLang="zh-CN" sz="2000" i="1" dirty="0">
                <a:ea typeface="宋体" pitchFamily="2" charset="-122"/>
              </a:rPr>
              <a:t>student S </a:t>
            </a:r>
            <a:br>
              <a:rPr lang="en-US" altLang="zh-CN" sz="2000" i="1" dirty="0">
                <a:ea typeface="宋体" pitchFamily="2" charset="-122"/>
              </a:rPr>
            </a:br>
            <a:r>
              <a:rPr lang="en-US" altLang="zh-CN" sz="2000" i="1" dirty="0">
                <a:ea typeface="宋体" pitchFamily="2" charset="-122"/>
              </a:rPr>
              <a:t>     </a:t>
            </a:r>
            <a:r>
              <a:rPr lang="en-US" altLang="zh-CN" sz="2000" b="1" dirty="0">
                <a:ea typeface="宋体" pitchFamily="2" charset="-122"/>
              </a:rPr>
              <a:t>set </a:t>
            </a:r>
            <a:r>
              <a:rPr lang="en-US" altLang="zh-CN" sz="2000" i="1" dirty="0" err="1">
                <a:ea typeface="宋体" pitchFamily="2" charset="-122"/>
              </a:rPr>
              <a:t>tot_cred</a:t>
            </a:r>
            <a:r>
              <a:rPr lang="en-US" altLang="zh-CN" sz="2000" i="1" dirty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= ( </a:t>
            </a:r>
            <a:r>
              <a:rPr lang="en-US" altLang="zh-CN" sz="2000" b="1" dirty="0">
                <a:ea typeface="宋体" pitchFamily="2" charset="-122"/>
              </a:rPr>
              <a:t>select sum</a:t>
            </a:r>
            <a:r>
              <a:rPr lang="en-US" altLang="zh-CN" sz="2000" dirty="0">
                <a:ea typeface="宋体" pitchFamily="2" charset="-122"/>
              </a:rPr>
              <a:t>(</a:t>
            </a:r>
            <a:r>
              <a:rPr lang="en-US" altLang="zh-CN" sz="2000" i="1" dirty="0">
                <a:ea typeface="宋体" pitchFamily="2" charset="-122"/>
              </a:rPr>
              <a:t>credits</a:t>
            </a:r>
            <a:r>
              <a:rPr lang="en-US" altLang="zh-CN" sz="2000" dirty="0">
                <a:ea typeface="宋体" pitchFamily="2" charset="-122"/>
              </a:rPr>
              <a:t>)</a:t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                              </a:t>
            </a:r>
            <a:r>
              <a:rPr lang="en-US" altLang="zh-CN" sz="2000" b="1" dirty="0">
                <a:ea typeface="宋体" pitchFamily="2" charset="-122"/>
              </a:rPr>
              <a:t>from </a:t>
            </a:r>
            <a:r>
              <a:rPr lang="en-US" altLang="zh-CN" sz="2000" i="1" dirty="0">
                <a:ea typeface="宋体" pitchFamily="2" charset="-122"/>
              </a:rPr>
              <a:t>takes </a:t>
            </a:r>
            <a:r>
              <a:rPr lang="en-US" altLang="zh-CN" sz="2000" b="1" dirty="0">
                <a:ea typeface="宋体" pitchFamily="2" charset="-122"/>
              </a:rPr>
              <a:t>natural join </a:t>
            </a:r>
            <a:r>
              <a:rPr lang="en-US" altLang="zh-CN" sz="2000" i="1" dirty="0">
                <a:ea typeface="宋体" pitchFamily="2" charset="-122"/>
              </a:rPr>
              <a:t>course</a:t>
            </a:r>
            <a:br>
              <a:rPr lang="en-US" altLang="zh-CN" sz="2000" i="1" dirty="0">
                <a:ea typeface="宋体" pitchFamily="2" charset="-122"/>
              </a:rPr>
            </a:br>
            <a:r>
              <a:rPr lang="en-US" altLang="zh-CN" sz="2000" i="1" dirty="0">
                <a:ea typeface="宋体" pitchFamily="2" charset="-122"/>
              </a:rPr>
              <a:t>                             </a:t>
            </a:r>
            <a:r>
              <a:rPr lang="en-US" altLang="zh-CN" sz="2000" b="1" dirty="0">
                <a:ea typeface="宋体" pitchFamily="2" charset="-122"/>
              </a:rPr>
              <a:t>where </a:t>
            </a:r>
            <a:r>
              <a:rPr lang="en-US" altLang="zh-CN" sz="2000" i="1" dirty="0">
                <a:ea typeface="宋体" pitchFamily="2" charset="-122"/>
              </a:rPr>
              <a:t>S</a:t>
            </a:r>
            <a:r>
              <a:rPr lang="en-US" altLang="zh-CN" sz="2000" dirty="0">
                <a:ea typeface="宋体" pitchFamily="2" charset="-122"/>
              </a:rPr>
              <a:t>.</a:t>
            </a:r>
            <a:r>
              <a:rPr lang="en-US" altLang="zh-CN" sz="2000" i="1" dirty="0">
                <a:ea typeface="宋体" pitchFamily="2" charset="-122"/>
              </a:rPr>
              <a:t>ID</a:t>
            </a:r>
            <a:r>
              <a:rPr lang="en-US" altLang="zh-CN" sz="2000" dirty="0">
                <a:ea typeface="宋体" pitchFamily="2" charset="-122"/>
              </a:rPr>
              <a:t>= </a:t>
            </a:r>
            <a:r>
              <a:rPr lang="en-US" altLang="zh-CN" sz="2000" i="1" dirty="0">
                <a:ea typeface="宋体" pitchFamily="2" charset="-122"/>
              </a:rPr>
              <a:t>takes</a:t>
            </a:r>
            <a:r>
              <a:rPr lang="en-US" altLang="zh-CN" sz="2000" dirty="0">
                <a:ea typeface="宋体" pitchFamily="2" charset="-122"/>
              </a:rPr>
              <a:t>.</a:t>
            </a:r>
            <a:r>
              <a:rPr lang="en-US" altLang="zh-CN" sz="2000" i="1" dirty="0">
                <a:ea typeface="宋体" pitchFamily="2" charset="-122"/>
              </a:rPr>
              <a:t>ID </a:t>
            </a:r>
            <a:r>
              <a:rPr lang="en-US" altLang="zh-CN" sz="2000" b="1" dirty="0">
                <a:ea typeface="宋体" pitchFamily="2" charset="-122"/>
              </a:rPr>
              <a:t>and </a:t>
            </a:r>
            <a:br>
              <a:rPr lang="en-US" altLang="zh-CN" sz="2000" b="1" dirty="0">
                <a:ea typeface="宋体" pitchFamily="2" charset="-122"/>
              </a:rPr>
            </a:br>
            <a:r>
              <a:rPr lang="en-US" altLang="zh-CN" sz="2000" b="1" dirty="0">
                <a:ea typeface="宋体" pitchFamily="2" charset="-122"/>
              </a:rPr>
              <a:t>                                         </a:t>
            </a:r>
            <a:r>
              <a:rPr lang="en-US" altLang="zh-CN" sz="2000" i="1" dirty="0" err="1">
                <a:ea typeface="宋体" pitchFamily="2" charset="-122"/>
              </a:rPr>
              <a:t>takes</a:t>
            </a:r>
            <a:r>
              <a:rPr lang="en-US" altLang="zh-CN" sz="2000" dirty="0" err="1">
                <a:ea typeface="宋体" pitchFamily="2" charset="-122"/>
              </a:rPr>
              <a:t>.</a:t>
            </a:r>
            <a:r>
              <a:rPr lang="en-US" altLang="zh-CN" sz="2000" i="1" dirty="0" err="1">
                <a:ea typeface="宋体" pitchFamily="2" charset="-122"/>
              </a:rPr>
              <a:t>grade</a:t>
            </a:r>
            <a:r>
              <a:rPr lang="en-US" altLang="zh-CN" sz="2000" i="1" dirty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&lt;&gt; ’F’ </a:t>
            </a:r>
            <a:r>
              <a:rPr lang="en-US" altLang="zh-CN" sz="2000" b="1" dirty="0">
                <a:ea typeface="宋体" pitchFamily="2" charset="-122"/>
              </a:rPr>
              <a:t>and</a:t>
            </a:r>
            <a:br>
              <a:rPr lang="en-US" altLang="zh-CN" sz="2000" b="1" dirty="0">
                <a:ea typeface="宋体" pitchFamily="2" charset="-122"/>
              </a:rPr>
            </a:br>
            <a:r>
              <a:rPr lang="en-US" altLang="zh-CN" sz="2000" b="1" dirty="0">
                <a:ea typeface="宋体" pitchFamily="2" charset="-122"/>
              </a:rPr>
              <a:t>                                         </a:t>
            </a:r>
            <a:r>
              <a:rPr lang="en-US" altLang="zh-CN" sz="2000" i="1" dirty="0" err="1">
                <a:ea typeface="宋体" pitchFamily="2" charset="-122"/>
              </a:rPr>
              <a:t>takes</a:t>
            </a:r>
            <a:r>
              <a:rPr lang="en-US" altLang="zh-CN" sz="2000" dirty="0" err="1">
                <a:ea typeface="宋体" pitchFamily="2" charset="-122"/>
              </a:rPr>
              <a:t>.</a:t>
            </a:r>
            <a:r>
              <a:rPr lang="en-US" altLang="zh-CN" sz="2000" i="1" dirty="0" err="1">
                <a:ea typeface="宋体" pitchFamily="2" charset="-122"/>
              </a:rPr>
              <a:t>grade</a:t>
            </a:r>
            <a:r>
              <a:rPr lang="en-US" altLang="zh-CN" sz="2000" i="1" dirty="0">
                <a:ea typeface="宋体" pitchFamily="2" charset="-122"/>
              </a:rPr>
              <a:t> </a:t>
            </a:r>
            <a:r>
              <a:rPr lang="en-US" altLang="zh-CN" sz="2000" b="1" dirty="0">
                <a:ea typeface="宋体" pitchFamily="2" charset="-122"/>
              </a:rPr>
              <a:t>is not null</a:t>
            </a:r>
            <a:r>
              <a:rPr lang="en-US" altLang="zh-CN" sz="2000" dirty="0">
                <a:ea typeface="宋体" pitchFamily="2" charset="-122"/>
              </a:rPr>
              <a:t>);</a:t>
            </a: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Sets </a:t>
            </a:r>
            <a:r>
              <a:rPr lang="en-US" altLang="zh-CN" sz="2000" i="1" dirty="0" err="1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tot_creds</a:t>
            </a: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 to null for students who have not taken any course</a:t>
            </a:r>
            <a:endParaRPr lang="en-US" altLang="zh-CN" dirty="0">
              <a:solidFill>
                <a:schemeClr val="bg2">
                  <a:lumMod val="40000"/>
                  <a:lumOff val="60000"/>
                </a:schemeClr>
              </a:solidFill>
              <a:ea typeface="宋体" pitchFamily="2" charset="-122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Instead of </a:t>
            </a:r>
            <a:r>
              <a:rPr lang="en-US" altLang="zh-CN" sz="2000" b="1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sum</a:t>
            </a: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credits</a:t>
            </a: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), use:</a:t>
            </a:r>
            <a:endParaRPr lang="en-US" altLang="zh-CN" dirty="0">
              <a:solidFill>
                <a:schemeClr val="bg2">
                  <a:lumMod val="40000"/>
                  <a:lumOff val="60000"/>
                </a:schemeClr>
              </a:solidFill>
              <a:ea typeface="宋体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r>
              <a:rPr lang="en-US" altLang="zh-CN" b="1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                  </a:t>
            </a:r>
            <a:r>
              <a:rPr lang="en-US" altLang="zh-CN" sz="2000" b="1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case </a:t>
            </a:r>
            <a:br>
              <a:rPr lang="en-US" altLang="zh-CN" sz="2000" b="1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</a:br>
            <a:r>
              <a:rPr lang="en-US" altLang="zh-CN" sz="2000" b="1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                 when sum</a:t>
            </a: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credits</a:t>
            </a: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) </a:t>
            </a:r>
            <a:r>
              <a:rPr lang="en-US" altLang="zh-CN" sz="2000" b="1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is not null then sum</a:t>
            </a: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(</a:t>
            </a:r>
            <a:r>
              <a:rPr lang="en-US" altLang="zh-CN" sz="2000" i="1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credits</a:t>
            </a: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)</a:t>
            </a:r>
            <a:b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                 </a:t>
            </a:r>
            <a:r>
              <a:rPr lang="en-US" altLang="zh-CN" sz="2000" b="1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else </a:t>
            </a: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0</a:t>
            </a:r>
            <a:b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</a:br>
            <a:r>
              <a:rPr lang="en-US" altLang="zh-CN" sz="2000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             </a:t>
            </a:r>
            <a:r>
              <a:rPr lang="en-US" altLang="zh-CN" sz="2000" b="1" dirty="0">
                <a:solidFill>
                  <a:schemeClr val="bg2">
                    <a:lumMod val="40000"/>
                    <a:lumOff val="60000"/>
                  </a:schemeClr>
                </a:solidFill>
                <a:ea typeface="宋体" pitchFamily="2" charset="-122"/>
              </a:rPr>
              <a:t>end</a:t>
            </a:r>
            <a:endParaRPr lang="en-US" altLang="zh-CN" dirty="0">
              <a:solidFill>
                <a:schemeClr val="bg2">
                  <a:lumMod val="40000"/>
                  <a:lumOff val="60000"/>
                </a:schemeClr>
              </a:solidFill>
              <a:ea typeface="宋体" pitchFamily="2" charset="-122"/>
            </a:endParaRPr>
          </a:p>
          <a:p>
            <a:pPr>
              <a:buFont typeface="Monotype Sorts" pitchFamily="2" charset="2"/>
              <a:buNone/>
              <a:defRPr/>
            </a:pPr>
            <a:endParaRPr lang="en-US" altLang="zh-CN" dirty="0">
              <a:ea typeface="宋体" pitchFamily="2" charset="-122"/>
            </a:endParaRPr>
          </a:p>
          <a:p>
            <a:pPr>
              <a:defRPr/>
            </a:pP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>
            <a:extLst>
              <a:ext uri="{FF2B5EF4-FFF2-40B4-BE49-F238E27FC236}">
                <a16:creationId xmlns:a16="http://schemas.microsoft.com/office/drawing/2014/main" id="{253DC749-74DE-853F-C9B9-40715AFF3D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End of Chapter 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>
            <a:extLst>
              <a:ext uri="{FF2B5EF4-FFF2-40B4-BE49-F238E27FC236}">
                <a16:creationId xmlns:a16="http://schemas.microsoft.com/office/drawing/2014/main" id="{8A54D585-6F57-7B8F-9FC6-E8AF9D935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2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/>
              <a:t>Integrity Constraints in Create Table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F60D5B9-6733-6673-D927-711B814DD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3313" y="1101725"/>
            <a:ext cx="6638925" cy="1254125"/>
          </a:xfrm>
        </p:spPr>
        <p:txBody>
          <a:bodyPr/>
          <a:lstStyle/>
          <a:p>
            <a:r>
              <a:rPr lang="en-US" altLang="zh-CN" sz="2000" b="1">
                <a:ea typeface="宋体" panose="02010600030101010101" pitchFamily="2" charset="-122"/>
              </a:rPr>
              <a:t>not null</a:t>
            </a:r>
            <a:endParaRPr lang="en-US" altLang="zh-CN" b="1">
              <a:ea typeface="宋体" panose="02010600030101010101" pitchFamily="2" charset="-122"/>
            </a:endParaRPr>
          </a:p>
          <a:p>
            <a:r>
              <a:rPr lang="en-US" altLang="zh-CN" sz="2000" b="1">
                <a:ea typeface="宋体" panose="02010600030101010101" pitchFamily="2" charset="-122"/>
              </a:rPr>
              <a:t>primary key</a:t>
            </a:r>
            <a:r>
              <a:rPr lang="en-US" altLang="zh-CN" sz="2000">
                <a:ea typeface="宋体" panose="02010600030101010101" pitchFamily="2" charset="-122"/>
              </a:rPr>
              <a:t> 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1</a:t>
            </a:r>
            <a:r>
              <a:rPr lang="en-US" altLang="zh-CN" sz="2000">
                <a:ea typeface="宋体" panose="02010600030101010101" pitchFamily="2" charset="-122"/>
              </a:rPr>
              <a:t>, ...,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n </a:t>
            </a:r>
            <a:r>
              <a:rPr lang="en-US" altLang="zh-CN" sz="2000">
                <a:ea typeface="宋体" panose="02010600030101010101" pitchFamily="2" charset="-122"/>
              </a:rPr>
              <a:t>)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 sz="2000" b="1">
                <a:ea typeface="宋体" panose="02010600030101010101" pitchFamily="2" charset="-122"/>
              </a:rPr>
              <a:t>foreign key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baseline="-25000">
                <a:ea typeface="宋体" panose="02010600030101010101" pitchFamily="2" charset="-122"/>
              </a:rPr>
              <a:t>m</a:t>
            </a:r>
            <a:r>
              <a:rPr lang="en-US" altLang="zh-CN" sz="2000">
                <a:ea typeface="宋体" panose="02010600030101010101" pitchFamily="2" charset="-122"/>
              </a:rPr>
              <a:t>, ..., </a:t>
            </a:r>
            <a:r>
              <a:rPr lang="en-US" altLang="zh-CN" sz="2000" i="1">
                <a:ea typeface="宋体" panose="02010600030101010101" pitchFamily="2" charset="-122"/>
              </a:rPr>
              <a:t>A</a:t>
            </a:r>
            <a:r>
              <a:rPr lang="en-US" altLang="zh-CN" sz="2000" i="1" baseline="-25000">
                <a:ea typeface="宋体" panose="02010600030101010101" pitchFamily="2" charset="-122"/>
              </a:rPr>
              <a:t>n </a:t>
            </a:r>
            <a:r>
              <a:rPr lang="en-US" altLang="zh-CN" sz="2000">
                <a:ea typeface="宋体" panose="02010600030101010101" pitchFamily="2" charset="-122"/>
              </a:rPr>
              <a:t>) </a:t>
            </a:r>
            <a:r>
              <a:rPr lang="en-US" altLang="zh-CN" sz="2000" b="1">
                <a:ea typeface="宋体" panose="02010600030101010101" pitchFamily="2" charset="-122"/>
              </a:rPr>
              <a:t>references </a:t>
            </a:r>
            <a:r>
              <a:rPr lang="en-US" altLang="zh-CN" sz="2000" i="1">
                <a:ea typeface="宋体" panose="02010600030101010101" pitchFamily="2" charset="-122"/>
              </a:rPr>
              <a:t>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A6E54028-A734-5402-A9C0-557D9AB49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38" y="2597150"/>
            <a:ext cx="8372475" cy="347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1428750" algn="l"/>
                <a:tab pos="1711325" algn="l"/>
                <a:tab pos="3319463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ea typeface="宋体" panose="02010600030101010101" pitchFamily="2" charset="-122"/>
              </a:rPr>
              <a:t>Example:  Declare</a:t>
            </a:r>
            <a:r>
              <a:rPr kumimoji="0" lang="en-US" altLang="zh-CN" sz="1800">
                <a:ea typeface="宋体" panose="02010600030101010101" pitchFamily="2" charset="-122"/>
              </a:rPr>
              <a:t> </a:t>
            </a:r>
            <a:r>
              <a:rPr kumimoji="0" lang="en-US" altLang="zh-CN" sz="2000" i="1">
                <a:ea typeface="宋体" panose="02010600030101010101" pitchFamily="2" charset="-122"/>
              </a:rPr>
              <a:t>ID</a:t>
            </a:r>
            <a:r>
              <a:rPr kumimoji="0" lang="en-US" altLang="zh-CN" sz="1800">
                <a:ea typeface="宋体" panose="02010600030101010101" pitchFamily="2" charset="-122"/>
              </a:rPr>
              <a:t> </a:t>
            </a:r>
            <a:r>
              <a:rPr kumimoji="0" lang="en-US" altLang="zh-CN" sz="2000">
                <a:ea typeface="宋体" panose="02010600030101010101" pitchFamily="2" charset="-122"/>
              </a:rPr>
              <a:t>as the primary key for</a:t>
            </a:r>
            <a:r>
              <a:rPr kumimoji="0" lang="en-US" altLang="zh-CN" sz="1800">
                <a:ea typeface="宋体" panose="02010600030101010101" pitchFamily="2" charset="-122"/>
              </a:rPr>
              <a:t> </a:t>
            </a:r>
            <a:r>
              <a:rPr kumimoji="0" lang="en-US" altLang="zh-CN" sz="1800" i="1">
                <a:ea typeface="宋体" panose="02010600030101010101" pitchFamily="2" charset="-122"/>
              </a:rPr>
              <a:t>instructor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000">
                <a:ea typeface="宋体" panose="02010600030101010101" pitchFamily="2" charset="-122"/>
              </a:rPr>
              <a:t>.</a:t>
            </a:r>
            <a:endParaRPr kumimoji="0" lang="en-US" altLang="zh-CN" sz="1800" b="1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1800">
                <a:ea typeface="宋体" panose="02010600030101010101" pitchFamily="2" charset="-122"/>
              </a:rPr>
              <a:t>	</a:t>
            </a:r>
            <a:r>
              <a:rPr lang="en-US" altLang="zh-CN" sz="1800" b="1">
                <a:ea typeface="宋体" panose="02010600030101010101" pitchFamily="2" charset="-122"/>
              </a:rPr>
              <a:t>create table</a:t>
            </a:r>
            <a:r>
              <a:rPr lang="en-US" altLang="zh-CN" sz="1800">
                <a:ea typeface="宋体" panose="02010600030101010101" pitchFamily="2" charset="-122"/>
              </a:rPr>
              <a:t> </a:t>
            </a:r>
            <a:r>
              <a:rPr lang="en-US" altLang="zh-CN" sz="1800" i="1">
                <a:ea typeface="宋体" panose="02010600030101010101" pitchFamily="2" charset="-122"/>
              </a:rPr>
              <a:t>instructor</a:t>
            </a:r>
            <a:r>
              <a:rPr lang="en-US" altLang="zh-CN" sz="1800">
                <a:ea typeface="宋体" panose="02010600030101010101" pitchFamily="2" charset="-122"/>
              </a:rPr>
              <a:t> (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                             </a:t>
            </a:r>
            <a:r>
              <a:rPr lang="en-US" altLang="zh-CN" sz="1800" i="1">
                <a:ea typeface="宋体" panose="02010600030101010101" pitchFamily="2" charset="-122"/>
              </a:rPr>
              <a:t>ID</a:t>
            </a:r>
            <a:r>
              <a:rPr lang="en-US" altLang="zh-CN" sz="1800">
                <a:ea typeface="宋体" panose="02010600030101010101" pitchFamily="2" charset="-122"/>
              </a:rPr>
              <a:t>                </a:t>
            </a:r>
            <a:r>
              <a:rPr lang="en-US" altLang="zh-CN" sz="1800" b="1">
                <a:ea typeface="宋体" panose="02010600030101010101" pitchFamily="2" charset="-122"/>
              </a:rPr>
              <a:t>char</a:t>
            </a:r>
            <a:r>
              <a:rPr lang="en-US" altLang="zh-CN" sz="1800">
                <a:ea typeface="宋体" panose="02010600030101010101" pitchFamily="2" charset="-122"/>
              </a:rPr>
              <a:t>(5),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                             </a:t>
            </a:r>
            <a:r>
              <a:rPr lang="en-US" altLang="zh-CN" sz="1800" i="1">
                <a:ea typeface="宋体" panose="02010600030101010101" pitchFamily="2" charset="-122"/>
              </a:rPr>
              <a:t>name           </a:t>
            </a:r>
            <a:r>
              <a:rPr lang="en-US" altLang="zh-CN" sz="1800" b="1">
                <a:ea typeface="宋体" panose="02010600030101010101" pitchFamily="2" charset="-122"/>
              </a:rPr>
              <a:t>varchar</a:t>
            </a:r>
            <a:r>
              <a:rPr lang="en-US" altLang="zh-CN" sz="1800">
                <a:ea typeface="宋体" panose="02010600030101010101" pitchFamily="2" charset="-122"/>
              </a:rPr>
              <a:t>(20) </a:t>
            </a:r>
            <a:r>
              <a:rPr lang="en-US" altLang="zh-CN" sz="1800" b="1">
                <a:ea typeface="宋体" panose="02010600030101010101" pitchFamily="2" charset="-122"/>
              </a:rPr>
              <a:t>not null,</a:t>
            </a:r>
            <a:br>
              <a:rPr lang="en-US" altLang="zh-CN" sz="1800" b="1" i="1">
                <a:ea typeface="宋体" panose="02010600030101010101" pitchFamily="2" charset="-122"/>
              </a:rPr>
            </a:br>
            <a:r>
              <a:rPr lang="en-US" altLang="zh-CN" sz="1800" b="1" i="1">
                <a:ea typeface="宋体" panose="02010600030101010101" pitchFamily="2" charset="-122"/>
              </a:rPr>
              <a:t>                             </a:t>
            </a:r>
            <a:r>
              <a:rPr lang="en-US" altLang="zh-CN" sz="1800" i="1">
                <a:ea typeface="宋体" panose="02010600030101010101" pitchFamily="2" charset="-122"/>
              </a:rPr>
              <a:t>dept_name  </a:t>
            </a:r>
            <a:r>
              <a:rPr lang="en-US" altLang="zh-CN" sz="1800" b="1">
                <a:ea typeface="宋体" panose="02010600030101010101" pitchFamily="2" charset="-122"/>
              </a:rPr>
              <a:t>varchar</a:t>
            </a:r>
            <a:r>
              <a:rPr lang="en-US" altLang="zh-CN" sz="1800">
                <a:ea typeface="宋体" panose="02010600030101010101" pitchFamily="2" charset="-122"/>
              </a:rPr>
              <a:t>(20),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                             </a:t>
            </a:r>
            <a:r>
              <a:rPr lang="en-US" altLang="zh-CN" sz="1800" i="1">
                <a:ea typeface="宋体" panose="02010600030101010101" pitchFamily="2" charset="-122"/>
              </a:rPr>
              <a:t>salary</a:t>
            </a:r>
            <a:r>
              <a:rPr lang="en-US" altLang="zh-CN" sz="1800">
                <a:ea typeface="宋体" panose="02010600030101010101" pitchFamily="2" charset="-122"/>
              </a:rPr>
              <a:t>           </a:t>
            </a:r>
            <a:r>
              <a:rPr lang="en-US" altLang="zh-CN" sz="1800" b="1">
                <a:ea typeface="宋体" panose="02010600030101010101" pitchFamily="2" charset="-122"/>
              </a:rPr>
              <a:t>numeric</a:t>
            </a:r>
            <a:r>
              <a:rPr lang="en-US" altLang="zh-CN" sz="1800">
                <a:ea typeface="宋体" panose="02010600030101010101" pitchFamily="2" charset="-122"/>
              </a:rPr>
              <a:t>(8,2),</a:t>
            </a:r>
            <a:br>
              <a:rPr lang="en-US" altLang="zh-CN" sz="1800">
                <a:ea typeface="宋体" panose="02010600030101010101" pitchFamily="2" charset="-122"/>
              </a:rPr>
            </a:br>
            <a:r>
              <a:rPr lang="en-US" altLang="zh-CN" sz="1800">
                <a:ea typeface="宋体" panose="02010600030101010101" pitchFamily="2" charset="-122"/>
              </a:rPr>
              <a:t>                             </a:t>
            </a:r>
            <a:r>
              <a:rPr kumimoji="0" lang="en-US" altLang="zh-CN" sz="2000" b="1">
                <a:ea typeface="宋体" panose="02010600030101010101" pitchFamily="2" charset="-122"/>
              </a:rPr>
              <a:t>primary key </a:t>
            </a:r>
            <a:r>
              <a:rPr lang="en-US" altLang="zh-CN" sz="2000">
                <a:ea typeface="宋体" panose="02010600030101010101" pitchFamily="2" charset="-122"/>
              </a:rPr>
              <a:t>(</a:t>
            </a:r>
            <a:r>
              <a:rPr kumimoji="0" lang="en-US" altLang="zh-CN" sz="2000" i="1">
                <a:ea typeface="宋体" panose="02010600030101010101" pitchFamily="2" charset="-122"/>
              </a:rPr>
              <a:t>ID</a:t>
            </a:r>
            <a:r>
              <a:rPr lang="en-US" altLang="zh-CN" sz="2000">
                <a:ea typeface="宋体" panose="02010600030101010101" pitchFamily="2" charset="-122"/>
              </a:rPr>
              <a:t>),</a:t>
            </a:r>
            <a:br>
              <a:rPr lang="en-US" altLang="zh-CN" sz="2000">
                <a:ea typeface="宋体" panose="02010600030101010101" pitchFamily="2" charset="-122"/>
              </a:rPr>
            </a:br>
            <a:r>
              <a:rPr lang="en-US" altLang="zh-CN" sz="2000">
                <a:ea typeface="宋体" panose="02010600030101010101" pitchFamily="2" charset="-122"/>
              </a:rPr>
              <a:t>                          </a:t>
            </a:r>
            <a:r>
              <a:rPr lang="en-US" altLang="zh-CN" sz="2000" b="1">
                <a:ea typeface="宋体" panose="02010600030101010101" pitchFamily="2" charset="-122"/>
              </a:rPr>
              <a:t>foreign key </a:t>
            </a:r>
            <a:r>
              <a:rPr lang="en-US" altLang="zh-CN" sz="2000" i="1">
                <a:ea typeface="宋体" panose="02010600030101010101" pitchFamily="2" charset="-122"/>
              </a:rPr>
              <a:t>(dept_name</a:t>
            </a:r>
            <a:r>
              <a:rPr lang="en-US" altLang="zh-CN" sz="2000">
                <a:ea typeface="宋体" panose="02010600030101010101" pitchFamily="2" charset="-122"/>
              </a:rPr>
              <a:t>) </a:t>
            </a:r>
            <a:r>
              <a:rPr lang="en-US" altLang="zh-CN" sz="2000" b="1">
                <a:ea typeface="宋体" panose="02010600030101010101" pitchFamily="2" charset="-122"/>
              </a:rPr>
              <a:t>references </a:t>
            </a:r>
            <a:r>
              <a:rPr lang="en-US" altLang="zh-CN" sz="2000" i="1">
                <a:ea typeface="宋体" panose="02010600030101010101" pitchFamily="2" charset="-122"/>
              </a:rPr>
              <a:t>department</a:t>
            </a:r>
            <a:r>
              <a:rPr kumimoji="0" lang="en-US" altLang="zh-CN" sz="2000" i="1">
                <a:ea typeface="宋体" panose="02010600030101010101" pitchFamily="2" charset="-122"/>
              </a:rPr>
              <a:t>)</a:t>
            </a:r>
            <a:endParaRPr kumimoji="0" lang="en-US" altLang="zh-CN" sz="1800" i="1">
              <a:ea typeface="宋体" panose="02010600030101010101" pitchFamily="2" charset="-122"/>
            </a:endParaRPr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1C326C88-C9AE-C793-1421-83B40BB45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38" y="5229225"/>
            <a:ext cx="81740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2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buSzTx/>
              <a:buFont typeface="Monotype Sorts" pitchFamily="2" charset="2"/>
              <a:buNone/>
            </a:pP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primary key </a:t>
            </a:r>
            <a:r>
              <a:rPr lang="en-US" altLang="zh-CN" sz="2000">
                <a:ea typeface="宋体" panose="02010600030101010101" pitchFamily="2" charset="-122"/>
              </a:rPr>
              <a:t>declaration on an attribute automatically ensures</a:t>
            </a:r>
            <a:r>
              <a:rPr lang="en-US" altLang="zh-CN" sz="1800" b="1">
                <a:ea typeface="宋体" panose="02010600030101010101" pitchFamily="2" charset="-12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ea typeface="宋体" panose="02010600030101010101" pitchFamily="2" charset="-122"/>
              </a:rPr>
              <a:t>not null</a:t>
            </a:r>
            <a:endParaRPr lang="en-US" altLang="zh-CN" sz="1800" b="1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74F7B9B5-8519-EC69-C43E-C98DFACBF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And a Few More Relation Definitions</a:t>
            </a:r>
          </a:p>
        </p:txBody>
      </p:sp>
      <p:sp>
        <p:nvSpPr>
          <p:cNvPr id="21507" name="AutoShape 3">
            <a:extLst>
              <a:ext uri="{FF2B5EF4-FFF2-40B4-BE49-F238E27FC236}">
                <a16:creationId xmlns:a16="http://schemas.microsoft.com/office/drawing/2014/main" id="{25ED5EEA-D620-E61C-95F9-48067569EADE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103313" y="1090613"/>
            <a:ext cx="8350250" cy="5767387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create table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student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i="1" dirty="0">
                <a:ea typeface="宋体" panose="02010600030101010101" pitchFamily="2" charset="-122"/>
              </a:rPr>
              <a:t>ID</a:t>
            </a:r>
            <a:r>
              <a:rPr lang="en-US" altLang="zh-CN" dirty="0">
                <a:ea typeface="宋体" panose="02010600030101010101" pitchFamily="2" charset="-122"/>
              </a:rPr>
              <a:t>                    </a:t>
            </a:r>
            <a:r>
              <a:rPr lang="en-US" altLang="zh-CN" b="1" dirty="0">
                <a:ea typeface="宋体" panose="02010600030101010101" pitchFamily="2" charset="-122"/>
              </a:rPr>
              <a:t>varchar</a:t>
            </a:r>
            <a:r>
              <a:rPr lang="en-US" altLang="zh-CN" dirty="0">
                <a:ea typeface="宋体" panose="02010600030101010101" pitchFamily="2" charset="-122"/>
              </a:rPr>
              <a:t>(5),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i="1" dirty="0">
                <a:ea typeface="宋体" panose="02010600030101010101" pitchFamily="2" charset="-122"/>
              </a:rPr>
              <a:t>name</a:t>
            </a:r>
            <a:r>
              <a:rPr lang="en-US" altLang="zh-CN" dirty="0">
                <a:ea typeface="宋体" panose="02010600030101010101" pitchFamily="2" charset="-122"/>
              </a:rPr>
              <a:t>               </a:t>
            </a:r>
            <a:r>
              <a:rPr lang="en-US" altLang="zh-CN" b="1" dirty="0">
                <a:ea typeface="宋体" panose="02010600030101010101" pitchFamily="2" charset="-122"/>
              </a:rPr>
              <a:t>varchar</a:t>
            </a:r>
            <a:r>
              <a:rPr lang="en-US" altLang="zh-CN" dirty="0">
                <a:ea typeface="宋体" panose="02010600030101010101" pitchFamily="2" charset="-122"/>
              </a:rPr>
              <a:t>(20) not null,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i="1" dirty="0" err="1"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ea typeface="宋体" panose="02010600030101010101" pitchFamily="2" charset="-122"/>
              </a:rPr>
              <a:t>varchar</a:t>
            </a:r>
            <a:r>
              <a:rPr lang="en-US" altLang="zh-CN" dirty="0">
                <a:ea typeface="宋体" panose="02010600030101010101" pitchFamily="2" charset="-122"/>
              </a:rPr>
              <a:t>(20),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i="1" dirty="0" err="1">
                <a:ea typeface="宋体" panose="02010600030101010101" pitchFamily="2" charset="-122"/>
              </a:rPr>
              <a:t>tot_cred</a:t>
            </a:r>
            <a:r>
              <a:rPr lang="en-US" altLang="zh-CN" dirty="0">
                <a:ea typeface="宋体" panose="02010600030101010101" pitchFamily="2" charset="-122"/>
              </a:rPr>
              <a:t>           </a:t>
            </a:r>
            <a:r>
              <a:rPr lang="en-US" altLang="zh-CN" b="1" dirty="0">
                <a:ea typeface="宋体" panose="02010600030101010101" pitchFamily="2" charset="-122"/>
              </a:rPr>
              <a:t>numeric</a:t>
            </a:r>
            <a:r>
              <a:rPr lang="en-US" altLang="zh-CN" dirty="0">
                <a:ea typeface="宋体" panose="02010600030101010101" pitchFamily="2" charset="-122"/>
              </a:rPr>
              <a:t>(3,0)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default 0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ea typeface="宋体" panose="02010600030101010101" pitchFamily="2" charset="-122"/>
              </a:rPr>
              <a:t>primary key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en-US" altLang="zh-CN" i="1" dirty="0">
                <a:ea typeface="宋体" panose="02010600030101010101" pitchFamily="2" charset="-122"/>
              </a:rPr>
              <a:t>ID</a:t>
            </a:r>
            <a:r>
              <a:rPr lang="en-US" altLang="zh-CN" dirty="0">
                <a:ea typeface="宋体" panose="02010600030101010101" pitchFamily="2" charset="-122"/>
              </a:rPr>
              <a:t>),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ea typeface="宋体" panose="02010600030101010101" pitchFamily="2" charset="-122"/>
              </a:rPr>
              <a:t>foreign key </a:t>
            </a:r>
            <a:r>
              <a:rPr lang="en-US" altLang="zh-CN" i="1" dirty="0"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ea typeface="宋体" panose="02010600030101010101" pitchFamily="2" charset="-122"/>
              </a:rPr>
              <a:t>dept_name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b="1" dirty="0">
                <a:ea typeface="宋体" panose="02010600030101010101" pitchFamily="2" charset="-122"/>
              </a:rPr>
              <a:t>references </a:t>
            </a:r>
            <a:r>
              <a:rPr lang="en-US" altLang="zh-CN" i="1" dirty="0">
                <a:ea typeface="宋体" panose="02010600030101010101" pitchFamily="2" charset="-122"/>
              </a:rPr>
              <a:t>department</a:t>
            </a:r>
            <a:r>
              <a:rPr kumimoji="0" lang="en-US" altLang="zh-CN" i="1" dirty="0">
                <a:ea typeface="宋体" panose="02010600030101010101" pitchFamily="2" charset="-122"/>
              </a:rPr>
              <a:t>) </a:t>
            </a:r>
            <a:r>
              <a:rPr lang="en-US" altLang="zh-CN" dirty="0">
                <a:ea typeface="宋体" panose="02010600030101010101" pitchFamily="2" charset="-122"/>
              </a:rPr>
              <a:t>);</a:t>
            </a:r>
          </a:p>
          <a:p>
            <a:pPr marL="0" indent="0">
              <a:lnSpc>
                <a:spcPct val="90000"/>
              </a:lnSpc>
              <a:buFont typeface="Monotype Sorts" pitchFamily="2" charset="2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b="1" dirty="0">
                <a:ea typeface="宋体" panose="02010600030101010101" pitchFamily="2" charset="-122"/>
              </a:rPr>
              <a:t>create table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takes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i="1" dirty="0">
                <a:ea typeface="宋体" panose="02010600030101010101" pitchFamily="2" charset="-122"/>
              </a:rPr>
              <a:t>ID</a:t>
            </a:r>
            <a:r>
              <a:rPr lang="en-US" altLang="zh-CN" dirty="0">
                <a:ea typeface="宋体" panose="02010600030101010101" pitchFamily="2" charset="-122"/>
              </a:rPr>
              <a:t>                   </a:t>
            </a:r>
            <a:r>
              <a:rPr lang="en-US" altLang="zh-CN" b="1" dirty="0">
                <a:ea typeface="宋体" panose="02010600030101010101" pitchFamily="2" charset="-122"/>
              </a:rPr>
              <a:t>varchar</a:t>
            </a:r>
            <a:r>
              <a:rPr lang="en-US" altLang="zh-CN" dirty="0">
                <a:ea typeface="宋体" panose="02010600030101010101" pitchFamily="2" charset="-122"/>
              </a:rPr>
              <a:t>(5),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i="1" dirty="0" err="1">
                <a:ea typeface="宋体" panose="02010600030101010101" pitchFamily="2" charset="-122"/>
              </a:rPr>
              <a:t>course_id</a:t>
            </a:r>
            <a:r>
              <a:rPr lang="en-US" altLang="zh-CN" dirty="0">
                <a:ea typeface="宋体" panose="02010600030101010101" pitchFamily="2" charset="-122"/>
              </a:rPr>
              <a:t>       </a:t>
            </a:r>
            <a:r>
              <a:rPr lang="en-US" altLang="zh-CN" b="1" dirty="0">
                <a:ea typeface="宋体" panose="02010600030101010101" pitchFamily="2" charset="-122"/>
              </a:rPr>
              <a:t>varchar</a:t>
            </a:r>
            <a:r>
              <a:rPr lang="en-US" altLang="zh-CN" dirty="0">
                <a:ea typeface="宋体" panose="02010600030101010101" pitchFamily="2" charset="-122"/>
              </a:rPr>
              <a:t>(8),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i="1" dirty="0" err="1">
                <a:ea typeface="宋体" panose="02010600030101010101" pitchFamily="2" charset="-122"/>
              </a:rPr>
              <a:t>sec_id</a:t>
            </a:r>
            <a:r>
              <a:rPr lang="en-US" altLang="zh-CN" dirty="0">
                <a:ea typeface="宋体" panose="02010600030101010101" pitchFamily="2" charset="-122"/>
              </a:rPr>
              <a:t>            </a:t>
            </a:r>
            <a:r>
              <a:rPr lang="en-US" altLang="zh-CN" b="1" dirty="0">
                <a:ea typeface="宋体" panose="02010600030101010101" pitchFamily="2" charset="-122"/>
              </a:rPr>
              <a:t>varchar</a:t>
            </a:r>
            <a:r>
              <a:rPr lang="en-US" altLang="zh-CN" dirty="0">
                <a:ea typeface="宋体" panose="02010600030101010101" pitchFamily="2" charset="-122"/>
              </a:rPr>
              <a:t>(8),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i="1" dirty="0">
                <a:ea typeface="宋体" panose="02010600030101010101" pitchFamily="2" charset="-122"/>
              </a:rPr>
              <a:t>semester</a:t>
            </a: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ea typeface="宋体" panose="02010600030101010101" pitchFamily="2" charset="-122"/>
              </a:rPr>
              <a:t>varchar</a:t>
            </a:r>
            <a:r>
              <a:rPr lang="en-US" altLang="zh-CN" dirty="0">
                <a:ea typeface="宋体" panose="02010600030101010101" pitchFamily="2" charset="-122"/>
              </a:rPr>
              <a:t>(6),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i="1" dirty="0">
                <a:ea typeface="宋体" panose="02010600030101010101" pitchFamily="2" charset="-122"/>
              </a:rPr>
              <a:t>year</a:t>
            </a:r>
            <a:r>
              <a:rPr lang="en-US" altLang="zh-CN" dirty="0">
                <a:ea typeface="宋体" panose="02010600030101010101" pitchFamily="2" charset="-122"/>
              </a:rPr>
              <a:t>                </a:t>
            </a:r>
            <a:r>
              <a:rPr lang="en-US" altLang="zh-CN" b="1" dirty="0">
                <a:ea typeface="宋体" panose="02010600030101010101" pitchFamily="2" charset="-122"/>
              </a:rPr>
              <a:t>numeric</a:t>
            </a:r>
            <a:r>
              <a:rPr lang="en-US" altLang="zh-CN" dirty="0">
                <a:ea typeface="宋体" panose="02010600030101010101" pitchFamily="2" charset="-122"/>
              </a:rPr>
              <a:t>(4,0),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i="1" dirty="0">
                <a:ea typeface="宋体" panose="02010600030101010101" pitchFamily="2" charset="-122"/>
              </a:rPr>
              <a:t>grade</a:t>
            </a:r>
            <a:r>
              <a:rPr lang="en-US" altLang="zh-CN" dirty="0">
                <a:ea typeface="宋体" panose="02010600030101010101" pitchFamily="2" charset="-122"/>
              </a:rPr>
              <a:t>              </a:t>
            </a:r>
            <a:r>
              <a:rPr lang="en-US" altLang="zh-CN" b="1" dirty="0">
                <a:ea typeface="宋体" panose="02010600030101010101" pitchFamily="2" charset="-122"/>
              </a:rPr>
              <a:t>varchar</a:t>
            </a:r>
            <a:r>
              <a:rPr lang="en-US" altLang="zh-CN" dirty="0">
                <a:ea typeface="宋体" panose="02010600030101010101" pitchFamily="2" charset="-122"/>
              </a:rPr>
              <a:t>(2),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ea typeface="宋体" panose="02010600030101010101" pitchFamily="2" charset="-122"/>
              </a:rPr>
              <a:t>primary key </a:t>
            </a:r>
            <a:r>
              <a:rPr lang="en-US" altLang="zh-CN" i="1" dirty="0">
                <a:ea typeface="宋体" panose="02010600030101010101" pitchFamily="2" charset="-122"/>
              </a:rPr>
              <a:t>(ID, </a:t>
            </a:r>
            <a:r>
              <a:rPr lang="en-US" altLang="zh-CN" i="1" dirty="0" err="1">
                <a:ea typeface="宋体" panose="02010600030101010101" pitchFamily="2" charset="-122"/>
              </a:rPr>
              <a:t>course_id</a:t>
            </a:r>
            <a:r>
              <a:rPr lang="en-US" altLang="zh-CN" i="1" dirty="0">
                <a:ea typeface="宋体" panose="02010600030101010101" pitchFamily="2" charset="-122"/>
              </a:rPr>
              <a:t>, 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sec_id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en-US" altLang="zh-CN" i="1" dirty="0">
                <a:ea typeface="宋体" panose="02010600030101010101" pitchFamily="2" charset="-122"/>
              </a:rPr>
              <a:t> semester, year),</a:t>
            </a:r>
            <a:br>
              <a:rPr lang="en-US" altLang="zh-CN" b="1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ea typeface="宋体" panose="02010600030101010101" pitchFamily="2" charset="-122"/>
              </a:rPr>
              <a:t>foreign key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>
                <a:ea typeface="宋体" panose="02010600030101010101" pitchFamily="2" charset="-122"/>
              </a:rPr>
              <a:t>ID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b="1" dirty="0">
                <a:ea typeface="宋体" panose="02010600030101010101" pitchFamily="2" charset="-122"/>
              </a:rPr>
              <a:t>references </a:t>
            </a:r>
            <a:r>
              <a:rPr lang="en-US" altLang="zh-CN" b="1" i="1" dirty="0">
                <a:ea typeface="宋体" panose="02010600030101010101" pitchFamily="2" charset="-122"/>
              </a:rPr>
              <a:t> </a:t>
            </a:r>
            <a:r>
              <a:rPr lang="en-US" altLang="zh-CN" i="1" dirty="0">
                <a:ea typeface="宋体" panose="02010600030101010101" pitchFamily="2" charset="-122"/>
              </a:rPr>
              <a:t>student,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      </a:t>
            </a:r>
            <a:r>
              <a:rPr lang="en-US" altLang="zh-CN" b="1" dirty="0">
                <a:ea typeface="宋体" panose="02010600030101010101" pitchFamily="2" charset="-122"/>
              </a:rPr>
              <a:t>foreign key 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en-US" altLang="zh-CN" i="1" dirty="0" err="1">
                <a:ea typeface="宋体" panose="02010600030101010101" pitchFamily="2" charset="-122"/>
              </a:rPr>
              <a:t>course_id</a:t>
            </a:r>
            <a:r>
              <a:rPr lang="en-US" altLang="zh-CN" i="1" dirty="0"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ea typeface="宋体" panose="02010600030101010101" pitchFamily="2" charset="-122"/>
              </a:rPr>
              <a:t>sec_id</a:t>
            </a:r>
            <a:r>
              <a:rPr lang="en-US" altLang="zh-CN" i="1" dirty="0">
                <a:ea typeface="宋体" panose="02010600030101010101" pitchFamily="2" charset="-122"/>
              </a:rPr>
              <a:t>, semester, year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b="1" dirty="0">
                <a:ea typeface="宋体" panose="02010600030101010101" pitchFamily="2" charset="-122"/>
              </a:rPr>
              <a:t>references </a:t>
            </a:r>
            <a:r>
              <a:rPr lang="en-US" altLang="zh-CN" i="1" dirty="0">
                <a:ea typeface="宋体" panose="02010600030101010101" pitchFamily="2" charset="-122"/>
              </a:rPr>
              <a:t>section</a:t>
            </a:r>
            <a:r>
              <a:rPr lang="en-US" altLang="zh-CN" dirty="0">
                <a:ea typeface="宋体" panose="02010600030101010101" pitchFamily="2" charset="-122"/>
              </a:rPr>
              <a:t> );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宋体" panose="02010600030101010101" pitchFamily="2" charset="-122"/>
              </a:rPr>
              <a:t>Note: </a:t>
            </a:r>
            <a:r>
              <a:rPr lang="en-US" altLang="zh-CN" b="1" i="1" dirty="0" err="1">
                <a:solidFill>
                  <a:srgbClr val="FF0000"/>
                </a:solidFill>
                <a:ea typeface="宋体" panose="02010600030101010101" pitchFamily="2" charset="-122"/>
              </a:rPr>
              <a:t>sec_id</a:t>
            </a:r>
            <a:r>
              <a:rPr lang="en-US" altLang="zh-CN" dirty="0">
                <a:ea typeface="宋体" panose="02010600030101010101" pitchFamily="2" charset="-122"/>
              </a:rPr>
              <a:t> can be dropped from primary key above, to ensure a student cannot be registered for two sections of the same course in the same semester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59111</TotalTime>
  <Words>6686</Words>
  <Application>Microsoft Office PowerPoint</Application>
  <PresentationFormat>宽屏</PresentationFormat>
  <Paragraphs>682</Paragraphs>
  <Slides>71</Slides>
  <Notes>58</Notes>
  <HiddenSlides>5</HiddenSlides>
  <MMClips>0</MMClips>
  <ScaleCrop>false</ScaleCrop>
  <HeadingPairs>
    <vt:vector size="10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71</vt:i4>
      </vt:variant>
      <vt:variant>
        <vt:lpstr>自定义放映</vt:lpstr>
      </vt:variant>
      <vt:variant>
        <vt:i4>1</vt:i4>
      </vt:variant>
    </vt:vector>
  </HeadingPairs>
  <TitlesOfParts>
    <vt:vector size="85" baseType="lpstr">
      <vt:lpstr>Helvetica</vt:lpstr>
      <vt:lpstr>Arial</vt:lpstr>
      <vt:lpstr>Monotype Sorts</vt:lpstr>
      <vt:lpstr>Webdings</vt:lpstr>
      <vt:lpstr>Times New Roman</vt:lpstr>
      <vt:lpstr>宋体</vt:lpstr>
      <vt:lpstr>Wingdings</vt:lpstr>
      <vt:lpstr>Symbol</vt:lpstr>
      <vt:lpstr>Century Gothic</vt:lpstr>
      <vt:lpstr>MS PGothic</vt:lpstr>
      <vt:lpstr>2_db-5-grey</vt:lpstr>
      <vt:lpstr>Microsoft Equation 3.0</vt:lpstr>
      <vt:lpstr>Microsoft Clip Gallery</vt:lpstr>
      <vt:lpstr>Chapter 3: Introduction to SQL</vt:lpstr>
      <vt:lpstr>Outline</vt:lpstr>
      <vt:lpstr>History</vt:lpstr>
      <vt:lpstr>Data Definition Language</vt:lpstr>
      <vt:lpstr>Domain Types in SQL</vt:lpstr>
      <vt:lpstr>Built-in Data Types in SQL </vt:lpstr>
      <vt:lpstr>Create Table Construct</vt:lpstr>
      <vt:lpstr>Integrity Constraints in Create Table</vt:lpstr>
      <vt:lpstr>And a Few More Relation Definitions</vt:lpstr>
      <vt:lpstr>And more still</vt:lpstr>
      <vt:lpstr>Drop and Alter Table Constructs</vt:lpstr>
      <vt:lpstr>*SQL and Relational Algebra</vt:lpstr>
      <vt:lpstr>*SQL and Relational Algebra</vt:lpstr>
      <vt:lpstr>*SQL and Relational Algebra</vt:lpstr>
      <vt:lpstr>Basic Query Structure </vt:lpstr>
      <vt:lpstr>The select Clause</vt:lpstr>
      <vt:lpstr>The select Clause (Cont.)</vt:lpstr>
      <vt:lpstr>The select Clause (Cont.)</vt:lpstr>
      <vt:lpstr>The where Clause</vt:lpstr>
      <vt:lpstr>Where Clause Predicates</vt:lpstr>
      <vt:lpstr>The from Clause</vt:lpstr>
      <vt:lpstr>Joins</vt:lpstr>
      <vt:lpstr>Natural Join</vt:lpstr>
      <vt:lpstr>Natural Join Example</vt:lpstr>
      <vt:lpstr>Natural Join (Cont.)</vt:lpstr>
      <vt:lpstr>Natural Join Another Example</vt:lpstr>
      <vt:lpstr>The Rename Operation</vt:lpstr>
      <vt:lpstr>String Operations</vt:lpstr>
      <vt:lpstr>String Operations (Cont.)</vt:lpstr>
      <vt:lpstr>Ordering the Display of Tuples</vt:lpstr>
      <vt:lpstr>The limit Clause</vt:lpstr>
      <vt:lpstr>Duplicates</vt:lpstr>
      <vt:lpstr>Duplicates (Cont.)</vt:lpstr>
      <vt:lpstr>Set Operations</vt:lpstr>
      <vt:lpstr>Set Operations</vt:lpstr>
      <vt:lpstr>Null Values</vt:lpstr>
      <vt:lpstr>Null Values</vt:lpstr>
      <vt:lpstr>Aggregate Functions</vt:lpstr>
      <vt:lpstr>Aggregate Functions (Cont.)</vt:lpstr>
      <vt:lpstr>Aggregate Functions – Group By</vt:lpstr>
      <vt:lpstr>Aggregation (Cont.)</vt:lpstr>
      <vt:lpstr>Aggregate Functions – Having Clause</vt:lpstr>
      <vt:lpstr>Null Values and Aggregates</vt:lpstr>
      <vt:lpstr>Arithmetric expression with Aggregate functions</vt:lpstr>
      <vt:lpstr>Nested Subqueries</vt:lpstr>
      <vt:lpstr>Set Membership</vt:lpstr>
      <vt:lpstr>Set Membership</vt:lpstr>
      <vt:lpstr>Set Comparison</vt:lpstr>
      <vt:lpstr>Definition of  Some Clause</vt:lpstr>
      <vt:lpstr>Set Comparison</vt:lpstr>
      <vt:lpstr>Definition of all Clause</vt:lpstr>
      <vt:lpstr>Scalar Subquery</vt:lpstr>
      <vt:lpstr>Test for Empty Relations</vt:lpstr>
      <vt:lpstr>Correlation Variables</vt:lpstr>
      <vt:lpstr>Not Exists</vt:lpstr>
      <vt:lpstr>Test for Absence of Duplicate Tuples</vt:lpstr>
      <vt:lpstr>Test for Absence of Duplicate Tuples</vt:lpstr>
      <vt:lpstr>Test for Absence of Duplicate Tuples</vt:lpstr>
      <vt:lpstr>*Subqueries in the From Clause</vt:lpstr>
      <vt:lpstr>*Subqueries in the From Clause (Cont.)</vt:lpstr>
      <vt:lpstr>*With Clause</vt:lpstr>
      <vt:lpstr>*Complex Queries using With Clause</vt:lpstr>
      <vt:lpstr>Modification of the Database</vt:lpstr>
      <vt:lpstr>Modification of the Database – Deletion</vt:lpstr>
      <vt:lpstr>Deletion (Cont.)</vt:lpstr>
      <vt:lpstr>Modification of the Database – Insertion</vt:lpstr>
      <vt:lpstr>Insertion (Cont.)</vt:lpstr>
      <vt:lpstr>Modification of the Database – Updates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0 memset</cp:lastModifiedBy>
  <cp:revision>391</cp:revision>
  <cp:lastPrinted>2005-01-10T21:51:57Z</cp:lastPrinted>
  <dcterms:created xsi:type="dcterms:W3CDTF">1999-11-04T20:50:09Z</dcterms:created>
  <dcterms:modified xsi:type="dcterms:W3CDTF">2025-03-30T08:47:13Z</dcterms:modified>
</cp:coreProperties>
</file>