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1"/>
  </p:notesMasterIdLst>
  <p:handoutMasterIdLst>
    <p:handoutMasterId r:id="rId52"/>
  </p:handoutMasterIdLst>
  <p:sldIdLst>
    <p:sldId id="352" r:id="rId2"/>
    <p:sldId id="353" r:id="rId3"/>
    <p:sldId id="345" r:id="rId4"/>
    <p:sldId id="327" r:id="rId5"/>
    <p:sldId id="328" r:id="rId6"/>
    <p:sldId id="329" r:id="rId7"/>
    <p:sldId id="330" r:id="rId8"/>
    <p:sldId id="344" r:id="rId9"/>
    <p:sldId id="333" r:id="rId10"/>
    <p:sldId id="334" r:id="rId11"/>
    <p:sldId id="321" r:id="rId12"/>
    <p:sldId id="322" r:id="rId13"/>
    <p:sldId id="323" r:id="rId14"/>
    <p:sldId id="32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50" r:id="rId23"/>
    <p:sldId id="351" r:id="rId24"/>
    <p:sldId id="348" r:id="rId25"/>
    <p:sldId id="267" r:id="rId26"/>
    <p:sldId id="268" r:id="rId27"/>
    <p:sldId id="269" r:id="rId28"/>
    <p:sldId id="302" r:id="rId29"/>
    <p:sldId id="303" r:id="rId30"/>
    <p:sldId id="355" r:id="rId31"/>
    <p:sldId id="272" r:id="rId32"/>
    <p:sldId id="273" r:id="rId33"/>
    <p:sldId id="318" r:id="rId34"/>
    <p:sldId id="343" r:id="rId35"/>
    <p:sldId id="320" r:id="rId36"/>
    <p:sldId id="308" r:id="rId37"/>
    <p:sldId id="346" r:id="rId38"/>
    <p:sldId id="356" r:id="rId39"/>
    <p:sldId id="357" r:id="rId40"/>
    <p:sldId id="349" r:id="rId41"/>
    <p:sldId id="325" r:id="rId42"/>
    <p:sldId id="292" r:id="rId43"/>
    <p:sldId id="293" r:id="rId44"/>
    <p:sldId id="294" r:id="rId45"/>
    <p:sldId id="313" r:id="rId46"/>
    <p:sldId id="314" r:id="rId47"/>
    <p:sldId id="315" r:id="rId48"/>
    <p:sldId id="347" r:id="rId49"/>
    <p:sldId id="295" r:id="rId50"/>
  </p:sldIdLst>
  <p:sldSz cx="12192000" cy="6858000"/>
  <p:notesSz cx="6997700" cy="9283700"/>
  <p:custShowLst>
    <p:custShow name="Custom Show 1" id="0">
      <p:sldLst>
        <p:sld r:id="rId47"/>
        <p:sld r:id="rId46"/>
        <p:sld r:id="rId13"/>
        <p:sld r:id="rId28"/>
        <p:sld r:id="rId1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>
          <p15:clr>
            <a:srgbClr val="A4A3A4"/>
          </p15:clr>
        </p15:guide>
        <p15:guide id="2" pos="6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90" autoAdjust="0"/>
  </p:normalViewPr>
  <p:slideViewPr>
    <p:cSldViewPr snapToGrid="0">
      <p:cViewPr varScale="1">
        <p:scale>
          <a:sx n="99" d="100"/>
          <a:sy n="99" d="100"/>
        </p:scale>
        <p:origin x="60" y="42"/>
      </p:cViewPr>
      <p:guideLst>
        <p:guide orient="horz" pos="686"/>
        <p:guide pos="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704954B2-C877-A3C9-45DE-1E20AAF00F2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2FFCC1C-5311-6762-FAA0-BC0302FAEF5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1366D91E-C4D0-CC81-9E70-0CCBB026675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22D50A4C-2B95-9404-1BAF-555393DBDAA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F8A3D4E-EC31-4933-94C9-728118F7687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1E4FCD37-9542-2AFB-B2C6-A5214BFE2E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30717B23-581D-B66D-A0C6-6D6C1A7E254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3F82B376-9781-7D55-D23F-BC6BC817FF6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D46B19F0-6BC7-0BAD-1E3A-A8450F4FBEC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7015C958-9222-B9F6-E7AB-684CC4A636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963ACD6C-B1FF-4B75-140F-945161292F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E0ADF715-20BA-4E6A-9643-F18DDF95E00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55306D1-F6C2-48C7-E2B3-01BAC53A2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C6E9620-673B-43BA-A897-B552E9B82171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DC98BAF-36E6-E1D6-1DC9-9999240706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7264CDC-076B-C2C8-DFCF-02195039D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645A1289-E6B5-D9E2-EB97-D20ACE066A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40FDB1D-0AD1-4D01-BEF2-987D9BE5B76D}" type="slidenum">
              <a:rPr lang="en-US" altLang="zh-CN" sz="1200"/>
              <a:pPr/>
              <a:t>10</a:t>
            </a:fld>
            <a:endParaRPr lang="en-US" altLang="zh-CN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393F766-5822-AC88-8AC3-748E0BC870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8353503-6E3E-3D9C-6415-8DC435281B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0846401E-B8E2-2503-FA37-8C9B1F803F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D5C6AB9-F213-477F-9AE0-074E36B57187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9826981-5B78-4E6A-9808-A02CE9C595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9757238C-E302-4E9B-039C-4FCF707E1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B15054D-2F10-5E0E-BD5D-FC57C417C9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DA48DDC-94C8-4932-8587-49B8E5DBF171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84C561E-0875-4CC4-883F-AD87CE65CC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D6A1696-45FA-55BC-7C5B-B293A2B24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CFA0F53D-16F3-7AB3-B36E-6DD29D1C19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2D098B-D91A-4822-97A7-879C398162CD}" type="slidenum">
              <a:rPr lang="en-US" altLang="zh-CN" sz="1200"/>
              <a:pPr/>
              <a:t>14</a:t>
            </a:fld>
            <a:endParaRPr lang="en-US" altLang="zh-CN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01E0849-337D-83AD-A846-1E78897F95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F87834DF-CD20-FCCB-37C2-1C49312062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D70ACC6F-5F72-EA57-EBFB-0EA04F7C47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629F91-480C-4DF3-9E88-EBA795BE444D}" type="slidenum">
              <a:rPr lang="en-US" altLang="zh-CN" sz="1200"/>
              <a:pPr/>
              <a:t>15</a:t>
            </a:fld>
            <a:endParaRPr lang="en-US" altLang="zh-CN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82811124-B063-5D3E-9DEA-D026E1984F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A810207-6D36-2F48-3ECE-4B08E855A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EA0B0D36-A49F-A885-5C3A-B1A7405A67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C6D47D-56EF-483A-9129-5EB0E2FED65D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2C840A3-7805-EEF7-5165-563886C53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5C78B558-EDE6-3202-9109-0F7932F676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C7CFF4F-AE5D-DD8B-4EFF-F686999D0B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12E6D0-1807-454E-8809-61FA74093C53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28FBD01-05F4-8C2C-FE5E-21ADB4B1CC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ADB394C2-81BB-9433-89A8-965536091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30FE12C-1625-64F2-1ECD-89713887CD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7048771-D257-4876-B825-A8BAE2B153E9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19700014-EC64-F574-908E-FB83002B3D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06B1E72-49E6-F8B7-9B05-8E1811B96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B704ACD6-F53F-EA99-8CFE-B1CF988485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B4488CD-591D-4930-94A7-5A336E20CA9F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0FC5ADD-9DCE-2395-6D70-C5E038165D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C8294CC-8ECC-AAC4-2F19-890C13000C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A82F2A5F-88D0-11ED-7CE6-B598497444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83322D-F641-4AD8-AB15-F0E2CD3510BB}" type="slidenum">
              <a:rPr lang="en-US" altLang="zh-CN" sz="1200"/>
              <a:pPr/>
              <a:t>20</a:t>
            </a:fld>
            <a:endParaRPr lang="en-US" altLang="zh-CN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59176B88-E39D-9CF2-E0BB-D12A0A33FE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7C7C7EF2-1274-C514-64DA-5EAAEF1D5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E9A9EBF-3BF1-97D8-691C-A7FBFEEDBE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F233172-C886-401B-9C6C-C629C5EAA6F1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95576B9-995A-FE01-62DB-FC76CA42A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601CA04-6E49-04FC-5BE3-BA70F8134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BD0343B0-9D62-814F-C11E-297C76D69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B618ABE4-5CC9-214A-C489-5745CD68C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C0CACC40-BA78-AB83-3F08-77CD203C44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 w="12700" cap="flat"/>
        </p:spPr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5BA3E252-0D8B-BD0F-B078-B986AE743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30CB5605-3266-1164-45D1-6D41F288F3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A01CFA85-72CE-95DC-C3B8-943ADA358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6F05E8B0-2C0C-A305-C043-81E493F66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95789E0-E326-4E9E-89B0-46124402BD20}" type="slidenum">
              <a:rPr lang="en-US" altLang="zh-CN" sz="1200"/>
              <a:pPr/>
              <a:t>22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A66C5FAF-5D62-A0E3-B371-945F1A17F1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0C835C9A-CDA6-AE4E-4E9A-C56DDE995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67101B72-869C-E44F-C061-9FAF27FC77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49E45C-CD9C-4088-AF43-22DE5F62A61F}" type="slidenum">
              <a:rPr lang="en-US" altLang="zh-CN" sz="1200"/>
              <a:pPr/>
              <a:t>23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A946E31C-B3F5-3054-8821-0E3549D89E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F1378AF1-1EE8-1874-8C9E-E773B2F9E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4B0F2E57-C106-D8B4-4286-D13B30340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58A5A32-2114-4664-8E89-14815DD17836}" type="slidenum">
              <a:rPr lang="en-US" altLang="zh-CN" sz="1200"/>
              <a:pPr/>
              <a:t>24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771CF3D5-BC7B-1D33-B95E-A007AFF6EE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17ECE-02EE-47D1-9A41-85B783487047}" type="slidenum">
              <a:rPr lang="en-US" altLang="zh-CN" sz="1200"/>
              <a:pPr/>
              <a:t>25</a:t>
            </a:fld>
            <a:endParaRPr lang="en-US" altLang="zh-CN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857541E5-715E-BAE6-9C77-7A81C27E28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B0BA6E9D-44DA-29DD-431B-BD3654C1C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09B7714C-1B74-EAE0-1DF4-B667FC9EA4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F201FF-4672-48E6-AA43-905BA6C21B41}" type="slidenum">
              <a:rPr lang="en-US" altLang="zh-CN" sz="1200"/>
              <a:pPr/>
              <a:t>26</a:t>
            </a:fld>
            <a:endParaRPr lang="en-US" altLang="zh-CN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5842ACFE-0A69-9B41-F007-1DEC5613F4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9265D293-E6C4-DF47-300F-FD78B55B9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E9D782E1-CD83-6B7A-BAA5-FBB2977C0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AD74937-1B9A-4B47-8B3F-8F04CCFB594A}" type="slidenum">
              <a:rPr lang="en-US" altLang="zh-CN" sz="1200"/>
              <a:pPr/>
              <a:t>27</a:t>
            </a:fld>
            <a:endParaRPr lang="en-US" altLang="zh-CN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49E2DAC4-D4FB-E944-247C-93A6E495B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A874C1AC-6755-1C49-6B77-174C89E0C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6F9E0EF6-7A58-AC4D-2A8B-001EEA56EC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FD8DB62-BAFB-419D-885D-DB772CD087DF}" type="slidenum">
              <a:rPr lang="en-US" altLang="zh-CN" sz="1200"/>
              <a:pPr/>
              <a:t>31</a:t>
            </a:fld>
            <a:endParaRPr lang="en-US" altLang="zh-CN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C4C25015-C559-6728-03A8-89328B9F42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0E4E8F59-8229-BFFE-4903-4A8EB8A73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509A4DF4-4FE2-7997-B028-29317BA0E1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2F4F31-EAEC-4331-BD21-6A947385F9D6}" type="slidenum">
              <a:rPr lang="en-US" altLang="zh-CN" sz="1200"/>
              <a:pPr/>
              <a:t>32</a:t>
            </a:fld>
            <a:endParaRPr lang="en-US" altLang="zh-CN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C4803EC3-DFA3-9B69-BA5C-D59ECC5FB8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07AC0046-BFE0-81A0-DF90-C32BFECAC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C56512E-4E81-B31B-A6C6-1DF02FF3D4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9BEC71E-E302-3E75-EAB9-A3221037F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幻灯片图像占位符 1">
            <a:extLst>
              <a:ext uri="{FF2B5EF4-FFF2-40B4-BE49-F238E27FC236}">
                <a16:creationId xmlns:a16="http://schemas.microsoft.com/office/drawing/2014/main" id="{F81E4E2E-17D5-1141-8942-5D9A535322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备注占位符 2">
            <a:extLst>
              <a:ext uri="{FF2B5EF4-FFF2-40B4-BE49-F238E27FC236}">
                <a16:creationId xmlns:a16="http://schemas.microsoft.com/office/drawing/2014/main" id="{B1C0AD28-1CDC-D810-4F53-D4E1C5B2C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83972" name="灯片编号占位符 3">
            <a:extLst>
              <a:ext uri="{FF2B5EF4-FFF2-40B4-BE49-F238E27FC236}">
                <a16:creationId xmlns:a16="http://schemas.microsoft.com/office/drawing/2014/main" id="{969D8025-EAC6-6A6D-7E47-8C5403E8D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D415EB-2E95-409F-8F14-FD8E38C94D2F}" type="slidenum">
              <a:rPr lang="en-US" altLang="zh-CN" sz="1300">
                <a:latin typeface="Times New Roman" panose="02020603050405020304" pitchFamily="18" charset="0"/>
              </a:rPr>
              <a:pPr/>
              <a:t>39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4E13A40D-8147-2088-653C-F3659D8B01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E480B2D-1060-436A-81A5-54FF572B6926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368999E-F978-A0D6-84BB-EDF0F2C333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9297A4D-2F20-F8F5-E8B1-FBC56A81C5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2338625B-BDB5-5D5D-FF35-2157586EFC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BE8A24-6FD4-4DE6-BFF4-CE8E47EC5B66}" type="slidenum">
              <a:rPr lang="en-US" altLang="zh-CN" sz="1300">
                <a:latin typeface="Times New Roman" panose="02020603050405020304" pitchFamily="18" charset="0"/>
              </a:rPr>
              <a:pPr/>
              <a:t>40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68AA5F68-A346-4744-32EA-166F184362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10E0360D-15D5-7684-4A03-D32463FABD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D0373E07-E04F-FED3-F512-CEB2FCB38C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14244CB-143D-450A-AE06-5DCE4E1E7DEA}" type="slidenum">
              <a:rPr lang="en-US" altLang="zh-CN" sz="1200"/>
              <a:pPr/>
              <a:t>41</a:t>
            </a:fld>
            <a:endParaRPr lang="en-US" altLang="zh-CN" sz="120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B9018E3F-0700-8312-4E8A-F1987B1419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CB7CA917-22FC-4317-C36D-78AE4915C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ECACFACE-CF2E-1E1A-0CB7-4ACA4B7CCD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BC2E11-66D3-4266-9E14-FF8D85977AAB}" type="slidenum">
              <a:rPr lang="en-US" altLang="zh-CN" sz="1200"/>
              <a:pPr/>
              <a:t>42</a:t>
            </a:fld>
            <a:endParaRPr lang="en-US" altLang="zh-CN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1F74625C-8152-41CC-E139-8735CD7395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BF2F4A12-7DD7-62CA-847A-0108F79EB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01CFDACE-4265-4A24-C26A-73FF1891AE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C7C82F4-5CD3-4255-A0D7-16FBC88B10BE}" type="slidenum">
              <a:rPr lang="en-US" altLang="zh-CN" sz="1200"/>
              <a:pPr/>
              <a:t>43</a:t>
            </a:fld>
            <a:endParaRPr lang="en-US" altLang="zh-CN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5FFD751D-BD9C-4CDE-87B3-FEBFDEA48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63C00FE8-C6C0-59AC-041D-988F4367E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A60913C5-C2D9-75FB-1C91-3559065704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6CE35A2-9180-49E4-AC5C-01D14598810D}" type="slidenum">
              <a:rPr lang="en-US" altLang="zh-CN" sz="1200"/>
              <a:pPr/>
              <a:t>44</a:t>
            </a:fld>
            <a:endParaRPr lang="en-US" altLang="zh-CN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7824C7C0-12F0-064C-CCD9-635B8E9FC4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B4B9A2C3-1D44-46F2-39A3-417A812CB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6D30B515-52C2-9679-4068-89A49142B4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3D9F9F7-D003-43EC-8DEB-0B67669A631D}" type="slidenum">
              <a:rPr lang="en-US" altLang="zh-CN" sz="1200"/>
              <a:pPr/>
              <a:t>49</a:t>
            </a:fld>
            <a:endParaRPr lang="en-US" altLang="zh-CN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239355A5-2670-D595-5C9C-73BF0936DE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A5C28AF6-CEA2-270A-C053-6473922DF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271D767C-D36B-FE9A-B21E-7F32558BEB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9D84BE4-DA9C-46DE-BE57-9A853005985A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C22FAE9-7BC3-7A04-62D2-3DF79EFD8D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D53F631-1CBD-9E52-AC4F-9926C10335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65AA77C-08C2-5F89-A02F-591CED1C1D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D2E284-7360-46B9-BE6C-404913183958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CE0691F-5A17-9AFC-8284-BB4B447D65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73E74E6-C68F-8E51-225A-F42214083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9706CCDC-2C6E-327D-77C0-6486BA6E2D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EA3EC3-EEF1-4D5A-B735-BB434367E632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70CA5E5-6A6A-93EB-A984-5E0A467AE0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18DB94D0-16BC-2424-86AF-7D62427C0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2CA9421-0EA8-ABB7-DADF-B839038173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00BE3A-5B79-47B7-9C40-F4950AFD5EA5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1DA46EC-EDFA-19CF-4700-41A9ADF4B0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F9457D1B-F72C-6E65-39FA-523E97725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1166F790-BC32-C1E4-326D-09076F0FFF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AF8A67-9159-49AF-9859-8577D1D9028B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BB5665C-1CDA-5419-4036-E2C6AF6073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E21F6EA-5ACB-4F40-8D2C-0F377D8BA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6414482E-B041-4B19-1CD6-E22C64CD84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53F337-EB6F-41F4-AAD9-C5203D6DBBBD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3AB84EB-DF57-F8C8-FE52-5322B0E9FA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CC7B29F8-816C-E97F-05A0-69E618BF12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2">
            <a:extLst>
              <a:ext uri="{FF2B5EF4-FFF2-40B4-BE49-F238E27FC236}">
                <a16:creationId xmlns:a16="http://schemas.microsoft.com/office/drawing/2014/main" id="{C459EFEA-B8AF-B3A9-8BD6-327D436F5BD4}"/>
              </a:ext>
            </a:extLst>
          </p:cNvPr>
          <p:cNvGraphicFramePr>
            <a:graphicFrameLocks/>
          </p:cNvGraphicFramePr>
          <p:nvPr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2050" name="Rectangle 2">
                        <a:extLst>
                          <a:ext uri="{FF2B5EF4-FFF2-40B4-BE49-F238E27FC236}">
                            <a16:creationId xmlns:a16="http://schemas.microsoft.com/office/drawing/2014/main" id="{1A3E9CEA-AFA7-41C5-BDA7-8346CC7AE89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7">
            <a:extLst>
              <a:ext uri="{FF2B5EF4-FFF2-40B4-BE49-F238E27FC236}">
                <a16:creationId xmlns:a16="http://schemas.microsoft.com/office/drawing/2014/main" id="{F86F40BC-C05E-EDA7-B3A0-CBB5426C7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5726113"/>
            <a:ext cx="37179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CC3300"/>
                </a:solidFill>
              </a:rPr>
              <a:t>Database System Concepts, 6</a:t>
            </a:r>
            <a:r>
              <a:rPr lang="en-US" altLang="zh-CN" b="1" baseline="30000">
                <a:solidFill>
                  <a:srgbClr val="CC3300"/>
                </a:solidFill>
              </a:rPr>
              <a:t>th</a:t>
            </a:r>
            <a:r>
              <a:rPr lang="en-US" altLang="zh-CN" b="1">
                <a:solidFill>
                  <a:srgbClr val="CC3300"/>
                </a:solidFill>
              </a:rPr>
              <a:t> Ed</a:t>
            </a:r>
            <a:r>
              <a:rPr lang="en-US" altLang="zh-CN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zh-CN" sz="1200" b="1">
                <a:solidFill>
                  <a:srgbClr val="CC3300"/>
                </a:solidFill>
              </a:rPr>
            </a:br>
            <a:r>
              <a:rPr lang="en-US" altLang="zh-CN" sz="1200" b="1">
                <a:solidFill>
                  <a:srgbClr val="CC3300"/>
                </a:solidFill>
              </a:rPr>
              <a:t>See </a:t>
            </a:r>
            <a:r>
              <a:rPr lang="en-US" altLang="zh-CN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altLang="zh-CN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4" name="Picture 8" descr="Cover-6Ed">
            <a:extLst>
              <a:ext uri="{FF2B5EF4-FFF2-40B4-BE49-F238E27FC236}">
                <a16:creationId xmlns:a16="http://schemas.microsoft.com/office/drawing/2014/main" id="{B828B8A7-18B1-E4E1-6B96-B3CD6EB59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578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D907E1-8AD9-BCD6-D9DE-63507CA530E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816350" y="5780088"/>
            <a:ext cx="4597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078F96-43B6-BFF1-E365-F13776D400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94750" y="6218238"/>
            <a:ext cx="2540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4B39318E-56A0-404D-B8B7-017FEB04CE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548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53CE4C-9B6B-2AB7-EEAE-E1B5E91F1C8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EA80A1-FF69-4628-9805-7A0040B66A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71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4170DD-2F04-76B6-C377-6A53B44697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A07CBB3-7E35-4525-9E2E-36F2477E0F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25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7CB5A8-9CE4-116D-0BCC-01769FEE2B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3C0595-DA27-430E-9F5F-7C0FB512FC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163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A7B49E-246F-4F80-C95C-472A57F386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BE8313-E7A9-4D46-8170-7F78B5B971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027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C423AA-232F-6520-D323-C866DC28E3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C706EC-74F0-4D5E-8CD8-A6C064E8C2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53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F8382A9-8D4A-E544-3C36-BFEDA0776D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5C15237-784C-4E4B-89EF-F955526A53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16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02E1B8B-DA23-339F-86BD-256EB3E816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83380E-F555-4065-BA2F-C3BB48B286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370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C8E2DD2-F81F-90F5-A53E-638C820B76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53A8B8-6C24-44EF-9FD9-585B35AC1C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96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18BEF59-3F55-E86F-4761-045DDFB8A04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336044-17BE-46DA-9B55-259ACC5769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000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131E326-8468-FAA8-EA1E-B49305358F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B3B72C-6212-42F2-9345-E7D724951A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779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7CD6405-FEEA-1EC5-C503-F8C07C72BA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0" y="1093788"/>
            <a:ext cx="1021556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28035" name="Rectangle 3">
            <a:extLst>
              <a:ext uri="{FF2B5EF4-FFF2-40B4-BE49-F238E27FC236}">
                <a16:creationId xmlns:a16="http://schemas.microsoft.com/office/drawing/2014/main" id="{6CB67995-9672-9A82-82ED-EA8E8D6AF90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69D9A9F5-80B8-442E-9912-B7F328041CE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428036" name="Text Box 4">
            <a:extLst>
              <a:ext uri="{FF2B5EF4-FFF2-40B4-BE49-F238E27FC236}">
                <a16:creationId xmlns:a16="http://schemas.microsoft.com/office/drawing/2014/main" id="{D4966EA7-6DC5-0B46-FDC3-71432C653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763" y="6613525"/>
            <a:ext cx="2403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428037" name="Text Box 5">
            <a:extLst>
              <a:ext uri="{FF2B5EF4-FFF2-40B4-BE49-F238E27FC236}">
                <a16:creationId xmlns:a16="http://schemas.microsoft.com/office/drawing/2014/main" id="{3DBC2BF0-AD61-2268-21F5-82F35FCB9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6613525"/>
            <a:ext cx="447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</a:rPr>
              <a:t>4.</a:t>
            </a:r>
            <a:fld id="{DFD96529-BE07-48C0-A486-A86C4219EF59}" type="slidenum">
              <a:rPr lang="en-US" altLang="zh-CN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428038" name="Rectangle 6">
            <a:extLst>
              <a:ext uri="{FF2B5EF4-FFF2-40B4-BE49-F238E27FC236}">
                <a16:creationId xmlns:a16="http://schemas.microsoft.com/office/drawing/2014/main" id="{8EA4621E-24FF-E649-C4D1-E7124ACF4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C294DAE4-AC5D-1EA8-4EF5-ED4E98330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95563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Database System Concepts - 6</a:t>
            </a:r>
            <a:r>
              <a:rPr lang="en-US" altLang="zh-CN" sz="1000" b="1" baseline="30000">
                <a:solidFill>
                  <a:schemeClr val="tx2"/>
                </a:solidFill>
              </a:rPr>
              <a:t>th</a:t>
            </a:r>
            <a:r>
              <a:rPr lang="en-US" altLang="zh-CN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428040" name="Freeform 8">
            <a:extLst>
              <a:ext uri="{FF2B5EF4-FFF2-40B4-BE49-F238E27FC236}">
                <a16:creationId xmlns:a16="http://schemas.microsoft.com/office/drawing/2014/main" id="{FA646CCD-ADE2-BAB7-12D8-D3DCBF5EC979}"/>
              </a:ext>
            </a:extLst>
          </p:cNvPr>
          <p:cNvSpPr>
            <a:spLocks/>
          </p:cNvSpPr>
          <p:nvPr/>
        </p:nvSpPr>
        <p:spPr bwMode="auto">
          <a:xfrm>
            <a:off x="11888788" y="5445125"/>
            <a:ext cx="3032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zh-CN" altLang="zh-CN"/>
          </a:p>
        </p:txBody>
      </p:sp>
      <p:pic>
        <p:nvPicPr>
          <p:cNvPr id="1033" name="Picture 9" descr="Cover-6Ed">
            <a:extLst>
              <a:ext uri="{FF2B5EF4-FFF2-40B4-BE49-F238E27FC236}">
                <a16:creationId xmlns:a16="http://schemas.microsoft.com/office/drawing/2014/main" id="{A76135BB-935D-5904-7E60-860683475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892176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3/en/create-view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C2C608EE-5A09-D6E3-5C52-F75445B3F29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01700" y="2265363"/>
            <a:ext cx="1036320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4: Intermediate SQL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21D221D8-5D68-4DD3-30D6-7373D84DF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D5D6117-B5A8-1E0F-1287-DC6971340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950" y="1047750"/>
            <a:ext cx="68008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zh-CN" sz="2000" i="1"/>
              <a:t>course</a:t>
            </a:r>
            <a:r>
              <a:rPr lang="en-US" altLang="zh-CN" sz="2000" b="1"/>
              <a:t> natural right outer join </a:t>
            </a:r>
            <a:r>
              <a:rPr lang="en-US" altLang="zh-CN" sz="2000" i="1"/>
              <a:t>prereq</a:t>
            </a:r>
            <a:endParaRPr lang="en-US" altLang="zh-CN" sz="1800" b="1"/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68CDD335-6CEE-7057-42B6-5A4A05EB3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5" y="1776413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5">
            <a:extLst>
              <a:ext uri="{FF2B5EF4-FFF2-40B4-BE49-F238E27FC236}">
                <a16:creationId xmlns:a16="http://schemas.microsoft.com/office/drawing/2014/main" id="{CFF99005-3CF8-B1C7-D0AA-5D8BE4A34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464050"/>
            <a:ext cx="33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 sz="1800" b="1"/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10D0B785-0342-9BCD-F2A8-4353B1B81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4575" y="3363913"/>
            <a:ext cx="668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zh-CN" sz="1800" i="1"/>
              <a:t>   </a:t>
            </a:r>
            <a:r>
              <a:rPr lang="en-US" altLang="zh-CN" sz="2000" i="1"/>
              <a:t>course</a:t>
            </a:r>
            <a:r>
              <a:rPr lang="en-US" altLang="zh-CN" b="1"/>
              <a:t> </a:t>
            </a:r>
            <a:r>
              <a:rPr lang="en-US" altLang="zh-CN" sz="2000" b="1"/>
              <a:t>full</a:t>
            </a:r>
            <a:r>
              <a:rPr lang="en-US" altLang="zh-CN" sz="1800" b="1"/>
              <a:t> </a:t>
            </a:r>
            <a:r>
              <a:rPr lang="en-US" altLang="zh-CN" sz="2000" b="1"/>
              <a:t>outer join </a:t>
            </a:r>
            <a:r>
              <a:rPr lang="en-US" altLang="zh-CN" sz="2000" i="1"/>
              <a:t>prereq </a:t>
            </a:r>
            <a:r>
              <a:rPr lang="en-US" altLang="zh-CN" sz="2000" b="1"/>
              <a:t>using</a:t>
            </a:r>
            <a:r>
              <a:rPr lang="en-US" altLang="zh-CN" sz="1800" b="1"/>
              <a:t> </a:t>
            </a:r>
            <a:r>
              <a:rPr lang="en-US" altLang="zh-CN" sz="2000"/>
              <a:t>(</a:t>
            </a:r>
            <a:r>
              <a:rPr lang="en-US" altLang="zh-CN" sz="2000" i="1"/>
              <a:t>course_id</a:t>
            </a:r>
            <a:r>
              <a:rPr lang="en-US" altLang="zh-CN" sz="2000"/>
              <a:t>)</a:t>
            </a:r>
            <a:endParaRPr lang="en-US" altLang="zh-CN" sz="1800"/>
          </a:p>
        </p:txBody>
      </p:sp>
      <p:pic>
        <p:nvPicPr>
          <p:cNvPr id="33799" name="Picture 7">
            <a:extLst>
              <a:ext uri="{FF2B5EF4-FFF2-40B4-BE49-F238E27FC236}">
                <a16:creationId xmlns:a16="http://schemas.microsoft.com/office/drawing/2014/main" id="{9035BA7D-4CB4-7AB6-9C9C-47FD789E5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4059238"/>
            <a:ext cx="5859463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7">
            <a:extLst>
              <a:ext uri="{FF2B5EF4-FFF2-40B4-BE49-F238E27FC236}">
                <a16:creationId xmlns:a16="http://schemas.microsoft.com/office/drawing/2014/main" id="{468A44C9-6A13-A9C8-8826-F49A102B9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8391525" y="1870075"/>
            <a:ext cx="9858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7">
            <a:extLst>
              <a:ext uri="{FF2B5EF4-FFF2-40B4-BE49-F238E27FC236}">
                <a16:creationId xmlns:a16="http://schemas.microsoft.com/office/drawing/2014/main" id="{C1556794-BB4A-3CC1-3348-D3D5D30EF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7961313" y="4129088"/>
            <a:ext cx="9858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AA94DE40-2E90-6757-A555-542D7CF9B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1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Built-in Data Types in SQL 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3A37498A-202D-06AE-8266-EDFC7B0BB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43138" y="890588"/>
            <a:ext cx="7848600" cy="5967412"/>
          </a:xfrm>
        </p:spPr>
        <p:txBody>
          <a:bodyPr/>
          <a:lstStyle/>
          <a:p>
            <a:pPr>
              <a:buFont typeface="Monotype Sorts" charset="2"/>
              <a:buChar char="n"/>
              <a:tabLst>
                <a:tab pos="1250950" algn="l"/>
              </a:tabLst>
              <a:defRPr/>
            </a:pPr>
            <a:r>
              <a:rPr lang="en-US" altLang="zh-CN" sz="2000" b="1" dirty="0">
                <a:solidFill>
                  <a:srgbClr val="000099"/>
                </a:solidFill>
              </a:rPr>
              <a:t>date</a:t>
            </a:r>
            <a:r>
              <a:rPr lang="en-US" altLang="zh-CN" sz="2000" b="1" dirty="0">
                <a:solidFill>
                  <a:schemeClr val="tx2"/>
                </a:solidFill>
              </a:rPr>
              <a:t>:</a:t>
            </a:r>
            <a:r>
              <a:rPr lang="en-US" altLang="zh-CN" sz="2000" dirty="0"/>
              <a:t>  Dates, containing a (4 digit) year, month and date</a:t>
            </a:r>
            <a:endParaRPr lang="en-US" altLang="zh-CN" dirty="0"/>
          </a:p>
          <a:p>
            <a:pPr lvl="1">
              <a:buFont typeface="Monotype Sorts" charset="2"/>
              <a:buChar char="l"/>
              <a:tabLst>
                <a:tab pos="1250950" algn="l"/>
              </a:tabLst>
              <a:defRPr/>
            </a:pPr>
            <a:r>
              <a:rPr lang="en-US" altLang="zh-CN" sz="2000" dirty="0"/>
              <a:t>Example:  </a:t>
            </a:r>
            <a:r>
              <a:rPr lang="en-US" altLang="zh-CN" sz="2000" b="1" dirty="0"/>
              <a:t>date</a:t>
            </a:r>
            <a:r>
              <a:rPr lang="en-US" altLang="zh-CN" sz="2000" dirty="0"/>
              <a:t> ‘2005-7-27’</a:t>
            </a:r>
            <a:endParaRPr lang="en-US" altLang="zh-CN" dirty="0"/>
          </a:p>
          <a:p>
            <a:pPr>
              <a:buFont typeface="Monotype Sorts" charset="2"/>
              <a:buChar char="n"/>
              <a:tabLst>
                <a:tab pos="1250950" algn="l"/>
              </a:tabLst>
              <a:defRPr/>
            </a:pPr>
            <a:r>
              <a:rPr lang="en-US" altLang="zh-CN" sz="2000" b="1" dirty="0">
                <a:solidFill>
                  <a:srgbClr val="000099"/>
                </a:solidFill>
              </a:rPr>
              <a:t>time</a:t>
            </a:r>
            <a:r>
              <a:rPr lang="en-US" altLang="zh-CN" sz="2000" b="1" dirty="0">
                <a:solidFill>
                  <a:schemeClr val="tx2"/>
                </a:solidFill>
              </a:rPr>
              <a:t>:</a:t>
            </a:r>
            <a:r>
              <a:rPr lang="en-US" altLang="zh-CN" sz="2000" b="1" dirty="0"/>
              <a:t> </a:t>
            </a:r>
            <a:r>
              <a:rPr lang="en-US" altLang="zh-CN" sz="2000" dirty="0"/>
              <a:t> Time of day, in hours, minutes and seconds.</a:t>
            </a:r>
            <a:endParaRPr lang="en-US" altLang="zh-CN" dirty="0"/>
          </a:p>
          <a:p>
            <a:pPr lvl="1">
              <a:buFont typeface="Monotype Sorts" charset="2"/>
              <a:buChar char="l"/>
              <a:tabLst>
                <a:tab pos="1250950" algn="l"/>
              </a:tabLst>
              <a:defRPr/>
            </a:pPr>
            <a:r>
              <a:rPr lang="en-US" altLang="zh-CN" sz="2000" dirty="0"/>
              <a:t>Example: </a:t>
            </a:r>
            <a:r>
              <a:rPr lang="en-US" altLang="zh-CN" sz="2000" b="1" dirty="0"/>
              <a:t> time</a:t>
            </a:r>
            <a:r>
              <a:rPr lang="en-US" altLang="zh-CN" sz="2000" dirty="0"/>
              <a:t> ‘09:00:30’        </a:t>
            </a:r>
            <a:r>
              <a:rPr lang="en-US" altLang="zh-CN" sz="2000" b="1" dirty="0"/>
              <a:t> time</a:t>
            </a:r>
            <a:r>
              <a:rPr lang="en-US" altLang="zh-CN" sz="2000" dirty="0"/>
              <a:t> ‘09:00:30.75’</a:t>
            </a:r>
            <a:endParaRPr lang="en-US" altLang="zh-CN" dirty="0"/>
          </a:p>
          <a:p>
            <a:pPr>
              <a:buFont typeface="Monotype Sorts" charset="2"/>
              <a:buChar char="n"/>
              <a:tabLst>
                <a:tab pos="1250950" algn="l"/>
              </a:tabLst>
              <a:defRPr/>
            </a:pPr>
            <a:r>
              <a:rPr lang="en-US" altLang="zh-CN" sz="2000" b="1" dirty="0">
                <a:solidFill>
                  <a:srgbClr val="000099"/>
                </a:solidFill>
              </a:rPr>
              <a:t>timestamp</a:t>
            </a:r>
            <a:r>
              <a:rPr lang="en-US" altLang="zh-CN" sz="2000" dirty="0"/>
              <a:t>: date plus time of day</a:t>
            </a:r>
            <a:endParaRPr lang="en-US" altLang="zh-CN" dirty="0"/>
          </a:p>
          <a:p>
            <a:pPr lvl="1">
              <a:buFont typeface="Monotype Sorts" charset="2"/>
              <a:buChar char="l"/>
              <a:tabLst>
                <a:tab pos="1250950" algn="l"/>
              </a:tabLst>
              <a:defRPr/>
            </a:pPr>
            <a:r>
              <a:rPr lang="en-US" altLang="zh-CN" sz="2000" dirty="0"/>
              <a:t>Example:  </a:t>
            </a:r>
            <a:r>
              <a:rPr lang="en-US" altLang="zh-CN" sz="2000" b="1" dirty="0"/>
              <a:t>timestamp</a:t>
            </a:r>
            <a:r>
              <a:rPr lang="en-US" altLang="zh-CN" sz="2000" dirty="0"/>
              <a:t>  ‘2005-7-27 09:00:30.75’</a:t>
            </a:r>
            <a:endParaRPr lang="en-US" altLang="zh-CN" dirty="0"/>
          </a:p>
          <a:p>
            <a:pPr>
              <a:buFont typeface="Monotype Sorts" charset="2"/>
              <a:buChar char="n"/>
              <a:tabLst>
                <a:tab pos="1250950" algn="l"/>
              </a:tabLst>
              <a:defRPr/>
            </a:pPr>
            <a:r>
              <a:rPr lang="en-US" altLang="zh-CN" sz="2000" b="1" dirty="0">
                <a:solidFill>
                  <a:srgbClr val="000099"/>
                </a:solidFill>
              </a:rPr>
              <a:t>interval</a:t>
            </a:r>
            <a:r>
              <a:rPr lang="en-US" altLang="zh-CN" sz="2000" b="1" dirty="0">
                <a:solidFill>
                  <a:schemeClr val="tx2"/>
                </a:solidFill>
              </a:rPr>
              <a:t>:</a:t>
            </a:r>
            <a:r>
              <a:rPr lang="en-US" altLang="zh-CN" sz="2000" dirty="0"/>
              <a:t>  period of time</a:t>
            </a:r>
            <a:endParaRPr lang="en-US" altLang="zh-CN" dirty="0"/>
          </a:p>
          <a:p>
            <a:pPr lvl="1">
              <a:buFont typeface="Monotype Sorts" charset="2"/>
              <a:buChar char="l"/>
              <a:tabLst>
                <a:tab pos="1250950" algn="l"/>
              </a:tabLst>
              <a:defRPr/>
            </a:pPr>
            <a:r>
              <a:rPr lang="en-US" altLang="zh-CN" sz="2000" dirty="0"/>
              <a:t>Example:   interval  ‘1’ day</a:t>
            </a:r>
            <a:endParaRPr lang="en-US" altLang="zh-CN" dirty="0"/>
          </a:p>
          <a:p>
            <a:pPr lvl="1">
              <a:buFont typeface="Monotype Sorts" charset="2"/>
              <a:buChar char="l"/>
              <a:tabLst>
                <a:tab pos="1250950" algn="l"/>
              </a:tabLst>
              <a:defRPr/>
            </a:pPr>
            <a:r>
              <a:rPr lang="en-US" altLang="zh-CN" sz="2000" dirty="0"/>
              <a:t>Subtracting a date/time/timestamp value from another gives an interval value</a:t>
            </a:r>
            <a:endParaRPr lang="en-US" altLang="zh-CN" dirty="0"/>
          </a:p>
          <a:p>
            <a:pPr lvl="1">
              <a:buFont typeface="Monotype Sorts" charset="2"/>
              <a:buChar char="l"/>
              <a:tabLst>
                <a:tab pos="1250950" algn="l"/>
              </a:tabLst>
              <a:defRPr/>
            </a:pPr>
            <a:r>
              <a:rPr lang="en-US" altLang="zh-CN" sz="2000" dirty="0"/>
              <a:t>Interval values can be added to date/time/timestamp values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250950" algn="l"/>
              </a:tabLst>
              <a:defRPr/>
            </a:pPr>
            <a:r>
              <a:rPr lang="en-US" altLang="zh-CN" sz="2000" b="1" dirty="0">
                <a:solidFill>
                  <a:srgbClr val="000099"/>
                </a:solidFill>
                <a:cs typeface="+mn-cs"/>
              </a:rPr>
              <a:t>date, time functions: </a:t>
            </a:r>
          </a:p>
          <a:p>
            <a:pPr lvl="1">
              <a:buFont typeface="Monotype Sorts" charset="2"/>
              <a:buChar char="l"/>
              <a:tabLst>
                <a:tab pos="1250950" algn="l"/>
              </a:tabLst>
              <a:defRPr/>
            </a:pPr>
            <a:r>
              <a:rPr lang="en-US" altLang="zh-CN" sz="2000" dirty="0" err="1"/>
              <a:t>current_date</a:t>
            </a:r>
            <a:r>
              <a:rPr lang="en-US" altLang="zh-CN" sz="2000" dirty="0"/>
              <a:t>(), </a:t>
            </a:r>
            <a:r>
              <a:rPr lang="en-US" altLang="zh-CN" sz="2000" dirty="0" err="1"/>
              <a:t>current_time</a:t>
            </a:r>
            <a:r>
              <a:rPr lang="en-US" altLang="zh-CN" sz="2000" dirty="0"/>
              <a:t>()</a:t>
            </a:r>
          </a:p>
          <a:p>
            <a:pPr lvl="1">
              <a:buFont typeface="Monotype Sorts" charset="2"/>
              <a:buChar char="l"/>
              <a:tabLst>
                <a:tab pos="1250950" algn="l"/>
              </a:tabLst>
              <a:defRPr/>
            </a:pPr>
            <a:r>
              <a:rPr lang="en-US" altLang="zh-CN" sz="2000" dirty="0"/>
              <a:t>year(x), month(x), day(x), hour(x), minute(x), second(x)</a:t>
            </a:r>
          </a:p>
          <a:p>
            <a:pPr marL="342900" lvl="1" indent="-342900">
              <a:buClr>
                <a:schemeClr val="tx2"/>
              </a:buClr>
              <a:buSzPct val="90000"/>
              <a:buFont typeface="Monotype Sorts" charset="2"/>
              <a:buChar char="n"/>
              <a:tabLst>
                <a:tab pos="1250950" algn="l"/>
              </a:tabLst>
              <a:defRPr/>
            </a:pPr>
            <a:endParaRPr lang="en-US" altLang="zh-CN" sz="2000" b="1" dirty="0">
              <a:solidFill>
                <a:srgbClr val="000099"/>
              </a:solidFill>
              <a:cs typeface="+mn-cs"/>
            </a:endParaRPr>
          </a:p>
          <a:p>
            <a:pPr lvl="1">
              <a:buFont typeface="Monotype Sorts" charset="2"/>
              <a:buChar char="l"/>
              <a:tabLst>
                <a:tab pos="1250950" algn="l"/>
              </a:tabLst>
              <a:defRPr/>
            </a:pPr>
            <a:endParaRPr lang="en-US" altLang="zh-CN" sz="2000" dirty="0"/>
          </a:p>
          <a:p>
            <a:pPr lvl="1">
              <a:buFont typeface="Monotype Sorts" charset="2"/>
              <a:buChar char="l"/>
              <a:tabLst>
                <a:tab pos="1250950" algn="l"/>
              </a:tabLst>
              <a:defRPr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id="{327900ED-0A11-6EE4-1C97-7502C663AF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User-Defined Types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3D3AF15-4464-0B89-1ACE-C38A9CBE7C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75" y="1135063"/>
            <a:ext cx="7600950" cy="5083175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zh-CN" sz="2000" b="1">
                <a:solidFill>
                  <a:srgbClr val="000099"/>
                </a:solidFill>
              </a:rPr>
              <a:t>create type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construct in SQL creates user-defined type</a:t>
            </a:r>
          </a:p>
          <a:p>
            <a:pPr>
              <a:buFont typeface="Monotype Sorts" pitchFamily="2" charset="2"/>
              <a:buNone/>
              <a:tabLst>
                <a:tab pos="1146175" algn="l"/>
                <a:tab pos="1890713" algn="l"/>
              </a:tabLst>
            </a:pPr>
            <a:endParaRPr lang="en-US" altLang="zh-CN" sz="2000"/>
          </a:p>
          <a:p>
            <a:pPr lvl="1">
              <a:buFont typeface="Monotype Sorts" pitchFamily="2" charset="2"/>
              <a:buNone/>
              <a:tabLst>
                <a:tab pos="1146175" algn="l"/>
                <a:tab pos="1890713" algn="l"/>
              </a:tabLst>
            </a:pPr>
            <a:r>
              <a:rPr lang="en-US" altLang="zh-CN" sz="2000" b="1"/>
              <a:t>		create type </a:t>
            </a:r>
            <a:r>
              <a:rPr lang="en-US" altLang="zh-CN" sz="2000" i="1"/>
              <a:t>Dollars</a:t>
            </a:r>
            <a:r>
              <a:rPr lang="en-US" altLang="zh-CN" sz="2000" b="1"/>
              <a:t> as numeric (12,2) final </a:t>
            </a:r>
            <a:br>
              <a:rPr lang="en-US" altLang="zh-CN" sz="2000" b="1"/>
            </a:br>
            <a:endParaRPr lang="en-US" altLang="zh-CN" sz="2000"/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 altLang="zh-CN" sz="2000" b="1"/>
              <a:t>create table </a:t>
            </a:r>
            <a:r>
              <a:rPr lang="en-US" altLang="zh-CN" sz="2000" i="1"/>
              <a:t>department</a:t>
            </a:r>
            <a:br>
              <a:rPr lang="en-US" altLang="zh-CN" sz="2000" i="1"/>
            </a:br>
            <a:r>
              <a:rPr lang="en-US" altLang="zh-CN" sz="2000"/>
              <a:t>(</a:t>
            </a:r>
            <a:r>
              <a:rPr lang="en-US" altLang="zh-CN" sz="2000" i="1"/>
              <a:t>dept_name </a:t>
            </a:r>
            <a:r>
              <a:rPr lang="en-US" altLang="zh-CN" sz="2000" b="1"/>
              <a:t>varchar </a:t>
            </a:r>
            <a:r>
              <a:rPr lang="en-US" altLang="zh-CN" sz="2000"/>
              <a:t>(20),</a:t>
            </a:r>
            <a:br>
              <a:rPr lang="en-US" altLang="zh-CN" sz="2000"/>
            </a:br>
            <a:r>
              <a:rPr lang="en-US" altLang="zh-CN" sz="2000" i="1"/>
              <a:t>building </a:t>
            </a:r>
            <a:r>
              <a:rPr lang="en-US" altLang="zh-CN" sz="2000" b="1"/>
              <a:t>varchar </a:t>
            </a:r>
            <a:r>
              <a:rPr lang="en-US" altLang="zh-CN" sz="2000"/>
              <a:t>(15),</a:t>
            </a:r>
            <a:br>
              <a:rPr lang="en-US" altLang="zh-CN" sz="2000"/>
            </a:br>
            <a:r>
              <a:rPr lang="en-US" altLang="zh-CN" sz="2000" i="1"/>
              <a:t>budget Dollars</a:t>
            </a:r>
            <a:r>
              <a:rPr lang="en-US" altLang="zh-CN" sz="2000"/>
              <a:t>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1DD3C736-39D2-21B4-D4E8-37761ABE3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Domains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31E4CC7-F133-C21B-8952-E084C628BB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8" y="1093788"/>
            <a:ext cx="6673850" cy="4903787"/>
          </a:xfrm>
        </p:spPr>
        <p:txBody>
          <a:bodyPr/>
          <a:lstStyle/>
          <a:p>
            <a:r>
              <a:rPr lang="en-US" altLang="zh-CN" sz="2000" b="1">
                <a:solidFill>
                  <a:srgbClr val="000099"/>
                </a:solidFill>
              </a:rPr>
              <a:t>create domain</a:t>
            </a:r>
            <a:r>
              <a:rPr lang="en-US" altLang="zh-CN" sz="2000"/>
              <a:t> construct in SQL-92 creates user-defined domain types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 lvl="1">
              <a:buFont typeface="Monotype Sorts" pitchFamily="2" charset="2"/>
              <a:buNone/>
            </a:pPr>
            <a:r>
              <a:rPr lang="en-US" altLang="zh-CN" sz="2000" b="1"/>
              <a:t>		create domain </a:t>
            </a:r>
            <a:r>
              <a:rPr lang="en-US" altLang="zh-CN" sz="2000" i="1"/>
              <a:t>person_name </a:t>
            </a:r>
            <a:r>
              <a:rPr lang="en-US" altLang="zh-CN" sz="2000" b="1"/>
              <a:t>char</a:t>
            </a:r>
            <a:r>
              <a:rPr lang="en-US" altLang="zh-CN" sz="2000"/>
              <a:t>(20) </a:t>
            </a:r>
            <a:r>
              <a:rPr lang="en-US" altLang="zh-CN" sz="2000" b="1"/>
              <a:t>not null</a:t>
            </a:r>
          </a:p>
          <a:p>
            <a:pPr lvl="1">
              <a:buFont typeface="Monotype Sorts" pitchFamily="2" charset="2"/>
              <a:buNone/>
            </a:pPr>
            <a:endParaRPr lang="en-US" altLang="zh-CN" sz="2000"/>
          </a:p>
          <a:p>
            <a:r>
              <a:rPr lang="en-US" altLang="zh-CN" sz="2000"/>
              <a:t>Types and domains are similar.  </a:t>
            </a:r>
            <a:r>
              <a:rPr lang="en-US" altLang="zh-CN" sz="2000">
                <a:solidFill>
                  <a:srgbClr val="FF0000"/>
                </a:solidFill>
              </a:rPr>
              <a:t>Domains can have constraints,</a:t>
            </a:r>
            <a:r>
              <a:rPr lang="en-US" altLang="zh-CN" sz="2000"/>
              <a:t> such as </a:t>
            </a:r>
            <a:r>
              <a:rPr lang="en-US" altLang="zh-CN" sz="2000" b="1"/>
              <a:t>not null</a:t>
            </a:r>
            <a:r>
              <a:rPr lang="en-US" altLang="zh-CN" sz="2000"/>
              <a:t>, specified on them.</a:t>
            </a:r>
          </a:p>
          <a:p>
            <a:r>
              <a:rPr lang="en-US" altLang="zh-CN" sz="2000" b="1"/>
              <a:t>create domain </a:t>
            </a:r>
            <a:r>
              <a:rPr lang="en-US" altLang="zh-CN" sz="2000" i="1"/>
              <a:t>degree_level </a:t>
            </a:r>
            <a:r>
              <a:rPr lang="en-US" altLang="zh-CN" sz="2000" b="1"/>
              <a:t>varchar</a:t>
            </a:r>
            <a:r>
              <a:rPr lang="en-US" altLang="zh-CN" sz="2000"/>
              <a:t>(10)</a:t>
            </a:r>
            <a:br>
              <a:rPr lang="en-US" altLang="zh-CN" sz="2000"/>
            </a:br>
            <a:r>
              <a:rPr lang="en-US" altLang="zh-CN" sz="2000" b="1"/>
              <a:t>constraint </a:t>
            </a:r>
            <a:r>
              <a:rPr lang="en-US" altLang="zh-CN" sz="2000" i="1"/>
              <a:t>degree_level_test</a:t>
            </a:r>
            <a:br>
              <a:rPr lang="en-US" altLang="zh-CN" sz="2000" i="1"/>
            </a:br>
            <a:r>
              <a:rPr lang="en-US" altLang="zh-CN" sz="2000" b="1"/>
              <a:t>check </a:t>
            </a:r>
            <a:r>
              <a:rPr lang="en-US" altLang="zh-CN" sz="2000"/>
              <a:t>(</a:t>
            </a:r>
            <a:r>
              <a:rPr lang="en-US" altLang="zh-CN" sz="2000" b="1"/>
              <a:t>value in </a:t>
            </a:r>
            <a:r>
              <a:rPr lang="en-US" altLang="zh-CN" sz="2000"/>
              <a:t>(’Bachelors’, ’Masters’, ’Doctorate’));</a:t>
            </a:r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id="{7FA0BB61-925A-B250-AAE6-80C64B4D5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Large-Object Types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F4E8AA8-6799-B82F-4A77-B3F849CE7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8" y="1093788"/>
            <a:ext cx="7240587" cy="5665787"/>
          </a:xfrm>
        </p:spPr>
        <p:txBody>
          <a:bodyPr/>
          <a:lstStyle/>
          <a:p>
            <a:r>
              <a:rPr lang="en-US" altLang="zh-CN" sz="2000"/>
              <a:t>Large objects (photos, videos, CAD files, etc.) are stored as a </a:t>
            </a:r>
            <a:r>
              <a:rPr lang="en-US" altLang="zh-CN" sz="2000" i="1"/>
              <a:t>large object</a:t>
            </a:r>
            <a:r>
              <a:rPr lang="en-US" altLang="zh-CN" sz="2000"/>
              <a:t>:</a:t>
            </a:r>
          </a:p>
          <a:p>
            <a:pPr lvl="1"/>
            <a:r>
              <a:rPr lang="en-US" altLang="zh-CN" sz="2000" b="1">
                <a:solidFill>
                  <a:srgbClr val="000099"/>
                </a:solidFill>
              </a:rPr>
              <a:t>blob</a:t>
            </a:r>
            <a:r>
              <a:rPr lang="en-US" altLang="zh-CN" sz="2000"/>
              <a:t>: binary large object -- object is a large collection of uninterpreted binary data (whose interpretation is left to an application outside of the database system)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MySQL  BLOB </a:t>
            </a:r>
            <a:r>
              <a:rPr lang="en-US" altLang="zh-CN"/>
              <a:t>datatypes:</a:t>
            </a:r>
          </a:p>
          <a:p>
            <a:pPr lvl="2"/>
            <a:r>
              <a:rPr lang="en-US" altLang="zh-CN" sz="2000" b="1">
                <a:solidFill>
                  <a:srgbClr val="000099"/>
                </a:solidFill>
              </a:rPr>
              <a:t>TinyBlob</a:t>
            </a:r>
            <a:r>
              <a:rPr lang="en-US" altLang="zh-CN" sz="1600"/>
              <a:t> </a:t>
            </a:r>
            <a:r>
              <a:rPr lang="zh-CN" altLang="en-US" sz="1600"/>
              <a:t>： </a:t>
            </a:r>
            <a:r>
              <a:rPr lang="en-US" altLang="zh-CN" sz="1600"/>
              <a:t> 0 ~ 255 bytes.</a:t>
            </a:r>
          </a:p>
          <a:p>
            <a:pPr lvl="2"/>
            <a:r>
              <a:rPr lang="en-US" altLang="zh-CN" sz="2000" b="1">
                <a:solidFill>
                  <a:srgbClr val="000099"/>
                </a:solidFill>
              </a:rPr>
              <a:t>Blob</a:t>
            </a:r>
            <a:r>
              <a:rPr lang="zh-CN" altLang="en-US" sz="1600"/>
              <a:t>： </a:t>
            </a:r>
            <a:r>
              <a:rPr lang="en-US" altLang="zh-CN" sz="1600"/>
              <a:t>0 ~ 64K bytes.</a:t>
            </a:r>
          </a:p>
          <a:p>
            <a:pPr lvl="2"/>
            <a:r>
              <a:rPr lang="en-US" altLang="zh-CN" sz="2000" b="1">
                <a:solidFill>
                  <a:srgbClr val="000099"/>
                </a:solidFill>
              </a:rPr>
              <a:t>MediumBlob</a:t>
            </a:r>
            <a:r>
              <a:rPr lang="en-US" altLang="zh-CN" sz="1600"/>
              <a:t> </a:t>
            </a:r>
            <a:r>
              <a:rPr lang="zh-CN" altLang="en-US" sz="1600"/>
              <a:t>： </a:t>
            </a:r>
            <a:r>
              <a:rPr lang="en-US" altLang="zh-CN" sz="1600"/>
              <a:t>0 ~ 16M bytes.</a:t>
            </a:r>
          </a:p>
          <a:p>
            <a:pPr lvl="2"/>
            <a:r>
              <a:rPr lang="en-US" altLang="zh-CN" sz="2000" b="1">
                <a:solidFill>
                  <a:srgbClr val="000099"/>
                </a:solidFill>
              </a:rPr>
              <a:t>LargeBlob</a:t>
            </a:r>
            <a:r>
              <a:rPr lang="en-US" altLang="zh-CN" sz="1600"/>
              <a:t> : 0 ~ 4G  bytes.</a:t>
            </a:r>
          </a:p>
          <a:p>
            <a:pPr lvl="1"/>
            <a:r>
              <a:rPr lang="en-US" altLang="zh-CN" sz="2000" b="1">
                <a:solidFill>
                  <a:srgbClr val="000099"/>
                </a:solidFill>
              </a:rPr>
              <a:t>clob</a:t>
            </a:r>
            <a:r>
              <a:rPr lang="en-US" altLang="zh-CN" sz="2000"/>
              <a:t>: character large object -- object is a large collection of character data</a:t>
            </a:r>
          </a:p>
          <a:p>
            <a:pPr lvl="1"/>
            <a:r>
              <a:rPr lang="en-US" altLang="zh-CN" sz="2000"/>
              <a:t>When a query returns a large object, a pointer is returned rather than the large object itself.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710846E2-DC9A-8C28-68D7-26F69108E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Integrity Constraints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3098B9F-FBD0-1ED5-3765-9C425CF33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75" y="1135063"/>
            <a:ext cx="6630988" cy="5092700"/>
          </a:xfrm>
        </p:spPr>
        <p:txBody>
          <a:bodyPr/>
          <a:lstStyle/>
          <a:p>
            <a:r>
              <a:rPr lang="en-US" altLang="zh-CN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zh-CN"/>
              <a:t>A checking account must have a balance greater than $10,000.00</a:t>
            </a:r>
          </a:p>
          <a:p>
            <a:pPr lvl="1"/>
            <a:r>
              <a:rPr lang="en-US" altLang="zh-CN"/>
              <a:t>A salary of a bank employee must be at least $4.00 an hour</a:t>
            </a:r>
          </a:p>
          <a:p>
            <a:pPr lvl="1"/>
            <a:r>
              <a:rPr lang="en-US" altLang="zh-CN"/>
              <a:t>A customer must have a (non-null) phone number</a:t>
            </a:r>
          </a:p>
          <a:p>
            <a:pPr lvl="1"/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37620845-8149-4BFE-37A3-593C9573B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2188" y="444500"/>
            <a:ext cx="5588000" cy="609600"/>
          </a:xfrm>
        </p:spPr>
        <p:txBody>
          <a:bodyPr/>
          <a:lstStyle/>
          <a:p>
            <a:pPr algn="l"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Integrity Constraints on a Single Relation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FDB9F6EC-8557-00BA-56FE-2EE7AFD83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75" y="1177925"/>
            <a:ext cx="7573963" cy="2640013"/>
          </a:xfrm>
        </p:spPr>
        <p:txBody>
          <a:bodyPr/>
          <a:lstStyle/>
          <a:p>
            <a:r>
              <a:rPr lang="en-US" altLang="zh-CN" sz="2000" b="1"/>
              <a:t>not null</a:t>
            </a:r>
            <a:endParaRPr lang="en-US" altLang="zh-CN" b="1"/>
          </a:p>
          <a:p>
            <a:r>
              <a:rPr lang="en-US" altLang="zh-CN" sz="2000" b="1"/>
              <a:t>primary key</a:t>
            </a:r>
            <a:endParaRPr lang="en-US" altLang="zh-CN" b="1"/>
          </a:p>
          <a:p>
            <a:r>
              <a:rPr lang="en-US" altLang="zh-CN" sz="2000" b="1">
                <a:solidFill>
                  <a:srgbClr val="FF0000"/>
                </a:solidFill>
              </a:rPr>
              <a:t>unique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 sz="2000" b="1">
                <a:solidFill>
                  <a:srgbClr val="FF0000"/>
                </a:solidFill>
              </a:rPr>
              <a:t>check </a:t>
            </a:r>
            <a:r>
              <a:rPr lang="en-US" altLang="zh-CN" sz="2000">
                <a:solidFill>
                  <a:srgbClr val="FF0000"/>
                </a:solidFill>
              </a:rPr>
              <a:t>(P), where P is a predicate</a:t>
            </a:r>
          </a:p>
          <a:p>
            <a:r>
              <a:rPr lang="en-US" altLang="zh-CN" sz="2000" b="1"/>
              <a:t>foreign key</a:t>
            </a:r>
            <a:endParaRPr lang="en-US" altLang="zh-CN" b="1"/>
          </a:p>
        </p:txBody>
      </p:sp>
      <p:sp>
        <p:nvSpPr>
          <p:cNvPr id="45060" name="Rectangle 4">
            <a:extLst>
              <a:ext uri="{FF2B5EF4-FFF2-40B4-BE49-F238E27FC236}">
                <a16:creationId xmlns:a16="http://schemas.microsoft.com/office/drawing/2014/main" id="{5F1F067C-8A90-4986-9BA8-8CE8791EA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endParaRPr lang="zh-CN" altLang="zh-CN" sz="20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>
            <a:extLst>
              <a:ext uri="{FF2B5EF4-FFF2-40B4-BE49-F238E27FC236}">
                <a16:creationId xmlns:a16="http://schemas.microsoft.com/office/drawing/2014/main" id="{CFE2DB0C-0457-8679-0D1D-CBE59FB73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2188" y="9525"/>
            <a:ext cx="8077200" cy="609600"/>
          </a:xfrm>
        </p:spPr>
        <p:txBody>
          <a:bodyPr/>
          <a:lstStyle/>
          <a:p>
            <a:pPr algn="l">
              <a:defRPr/>
            </a:pPr>
            <a:r>
              <a:rPr lang="en-US" dirty="0">
                <a:ea typeface="+mj-ea"/>
              </a:rPr>
              <a:t>Not Null and Unique Constraints 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50BDE70-A253-AA74-C9F8-8785B0ACEF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75" y="1135063"/>
            <a:ext cx="7948613" cy="3787775"/>
          </a:xfrm>
        </p:spPr>
        <p:txBody>
          <a:bodyPr/>
          <a:lstStyle/>
          <a:p>
            <a:r>
              <a:rPr kumimoji="0" lang="en-US" altLang="zh-CN" sz="2000" b="1"/>
              <a:t>not null</a:t>
            </a:r>
            <a:endParaRPr kumimoji="0" lang="en-US" altLang="zh-CN" b="1"/>
          </a:p>
          <a:p>
            <a:pPr lvl="1"/>
            <a:r>
              <a:rPr kumimoji="0" lang="en-US" altLang="zh-CN" sz="2000"/>
              <a:t>Declare </a:t>
            </a:r>
            <a:r>
              <a:rPr kumimoji="0" lang="en-US" altLang="zh-CN" sz="2000" i="1"/>
              <a:t>name</a:t>
            </a:r>
            <a:r>
              <a:rPr kumimoji="0" lang="en-US" altLang="zh-CN" sz="2000"/>
              <a:t> and </a:t>
            </a:r>
            <a:r>
              <a:rPr kumimoji="0" lang="en-US" altLang="zh-CN" sz="2000" i="1"/>
              <a:t>budget</a:t>
            </a:r>
            <a:r>
              <a:rPr kumimoji="0" lang="en-US" altLang="zh-CN" sz="2000"/>
              <a:t> to be </a:t>
            </a:r>
            <a:r>
              <a:rPr lang="en-US" altLang="zh-CN" sz="2000" b="1"/>
              <a:t>not null</a:t>
            </a:r>
            <a:endParaRPr lang="en-US" altLang="zh-CN" b="1"/>
          </a:p>
          <a:p>
            <a:pPr>
              <a:buFont typeface="Monotype Sorts" pitchFamily="2" charset="2"/>
              <a:buNone/>
            </a:pPr>
            <a:r>
              <a:rPr kumimoji="0" lang="en-US" altLang="zh-CN" i="1"/>
              <a:t>	          </a:t>
            </a:r>
            <a:r>
              <a:rPr kumimoji="0" lang="en-US" altLang="zh-CN" sz="2000" i="1"/>
              <a:t>name </a:t>
            </a:r>
            <a:r>
              <a:rPr kumimoji="0" lang="en-US" altLang="zh-CN" sz="2000" b="1"/>
              <a:t>varchar</a:t>
            </a:r>
            <a:r>
              <a:rPr kumimoji="0" lang="en-US" altLang="zh-CN" sz="2000"/>
              <a:t>(20) </a:t>
            </a:r>
            <a:r>
              <a:rPr kumimoji="0" lang="en-US" altLang="zh-CN" sz="2000" b="1"/>
              <a:t>not null</a:t>
            </a:r>
            <a:br>
              <a:rPr kumimoji="0" lang="en-US" altLang="zh-CN" sz="2000" b="1"/>
            </a:br>
            <a:r>
              <a:rPr kumimoji="0" lang="en-US" altLang="zh-CN" sz="2000" b="1"/>
              <a:t>          </a:t>
            </a:r>
            <a:r>
              <a:rPr kumimoji="0" lang="en-US" altLang="zh-CN" sz="2000" i="1"/>
              <a:t>budget </a:t>
            </a:r>
            <a:r>
              <a:rPr kumimoji="0" lang="en-US" altLang="zh-CN" sz="2000" b="1"/>
              <a:t>numeric</a:t>
            </a:r>
            <a:r>
              <a:rPr kumimoji="0" lang="en-US" altLang="zh-CN" sz="2000"/>
              <a:t>(12,2) </a:t>
            </a:r>
            <a:r>
              <a:rPr kumimoji="0" lang="en-US" altLang="zh-CN" sz="2000" b="1"/>
              <a:t>not null</a:t>
            </a:r>
          </a:p>
          <a:p>
            <a:pPr>
              <a:buFont typeface="Monotype Sorts" pitchFamily="2" charset="2"/>
              <a:buNone/>
            </a:pPr>
            <a:endParaRPr kumimoji="0" lang="en-US" altLang="zh-CN" b="1"/>
          </a:p>
          <a:p>
            <a:r>
              <a:rPr lang="en-US" altLang="zh-CN" sz="2000" b="1"/>
              <a:t>unique</a:t>
            </a:r>
            <a:r>
              <a:rPr kumimoji="0" lang="en-US" altLang="zh-CN" sz="2000"/>
              <a:t> ( </a:t>
            </a:r>
            <a:r>
              <a:rPr kumimoji="0" lang="en-US" altLang="zh-CN" sz="2000" i="1"/>
              <a:t>A</a:t>
            </a:r>
            <a:r>
              <a:rPr kumimoji="0" lang="en-US" altLang="zh-CN" sz="2800" baseline="-25000"/>
              <a:t>1</a:t>
            </a:r>
            <a:r>
              <a:rPr kumimoji="0" lang="en-US" altLang="zh-CN" sz="2000"/>
              <a:t>, </a:t>
            </a:r>
            <a:r>
              <a:rPr kumimoji="0" lang="en-US" altLang="zh-CN" sz="2000" i="1"/>
              <a:t>A</a:t>
            </a:r>
            <a:r>
              <a:rPr kumimoji="0" lang="en-US" altLang="zh-CN" sz="2400" baseline="-25000"/>
              <a:t>2</a:t>
            </a:r>
            <a:r>
              <a:rPr kumimoji="0" lang="en-US" altLang="zh-CN" sz="2000"/>
              <a:t>, …, </a:t>
            </a:r>
            <a:r>
              <a:rPr kumimoji="0" lang="en-US" altLang="zh-CN" sz="2000" i="1"/>
              <a:t>A</a:t>
            </a:r>
            <a:r>
              <a:rPr kumimoji="0" lang="en-US" altLang="zh-CN" sz="2400" baseline="-25000"/>
              <a:t>m</a:t>
            </a:r>
            <a:r>
              <a:rPr kumimoji="0" lang="en-US" altLang="zh-CN" sz="2000"/>
              <a:t>)</a:t>
            </a:r>
            <a:endParaRPr kumimoji="0" lang="en-US" altLang="zh-CN"/>
          </a:p>
          <a:p>
            <a:pPr lvl="1"/>
            <a:r>
              <a:rPr kumimoji="0" lang="en-US" altLang="zh-CN" sz="2000"/>
              <a:t>The unique specification states that the attributes </a:t>
            </a:r>
            <a:r>
              <a:rPr kumimoji="0" lang="en-US" altLang="zh-CN" sz="2000" i="1"/>
              <a:t>A</a:t>
            </a:r>
            <a:r>
              <a:rPr kumimoji="0" lang="en-US" altLang="zh-CN" sz="2000"/>
              <a:t>1, </a:t>
            </a:r>
            <a:r>
              <a:rPr kumimoji="0" lang="en-US" altLang="zh-CN" sz="2000" i="1"/>
              <a:t>A</a:t>
            </a:r>
            <a:r>
              <a:rPr kumimoji="0" lang="en-US" altLang="zh-CN" sz="2000"/>
              <a:t>2, … </a:t>
            </a:r>
            <a:r>
              <a:rPr kumimoji="0" lang="en-US" altLang="zh-CN" sz="2000" i="1"/>
              <a:t>A</a:t>
            </a:r>
            <a:r>
              <a:rPr kumimoji="0" lang="en-US" altLang="zh-CN" sz="2000"/>
              <a:t>m form a super key ( </a:t>
            </a:r>
            <a:r>
              <a:rPr kumimoji="0"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× </a:t>
            </a:r>
            <a:r>
              <a:rPr kumimoji="0" lang="en-US" altLang="zh-CN" sz="2000" u="sng">
                <a:solidFill>
                  <a:srgbClr val="FF0000"/>
                </a:solidFill>
              </a:rPr>
              <a:t>candidate key</a:t>
            </a:r>
            <a:r>
              <a:rPr kumimoji="0" lang="en-US" altLang="zh-CN" sz="2000"/>
              <a:t>) .</a:t>
            </a:r>
            <a:endParaRPr kumimoji="0" lang="en-US" altLang="zh-CN"/>
          </a:p>
          <a:p>
            <a:pPr lvl="1"/>
            <a:r>
              <a:rPr kumimoji="0" lang="en-US" altLang="zh-CN" sz="2000"/>
              <a:t>Candidate keys are permitted to be null (in contrast to primary keys).</a:t>
            </a:r>
            <a:endParaRPr kumimoji="0" lang="en-US" altLang="zh-CN"/>
          </a:p>
          <a:p>
            <a:endParaRPr kumimoji="0" lang="en-US" altLang="zh-CN"/>
          </a:p>
          <a:p>
            <a:endParaRPr lang="en-US" altLang="zh-CN" b="1"/>
          </a:p>
          <a:p>
            <a:pPr>
              <a:buFont typeface="Monotype Sorts" pitchFamily="2" charset="2"/>
              <a:buNone/>
            </a:pPr>
            <a:endParaRPr lang="en-US" altLang="zh-CN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E0EF4D9F-4058-3162-34A1-4C2F35442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endParaRPr lang="zh-CN" altLang="zh-CN" sz="20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>
            <a:extLst>
              <a:ext uri="{FF2B5EF4-FFF2-40B4-BE49-F238E27FC236}">
                <a16:creationId xmlns:a16="http://schemas.microsoft.com/office/drawing/2014/main" id="{AE6E268D-5578-1ACD-DA61-0AC06D2DD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2188" y="9525"/>
            <a:ext cx="8077200" cy="609600"/>
          </a:xfrm>
        </p:spPr>
        <p:txBody>
          <a:bodyPr/>
          <a:lstStyle/>
          <a:p>
            <a:pPr algn="l">
              <a:defRPr/>
            </a:pPr>
            <a:r>
              <a:rPr lang="en-US" dirty="0">
                <a:ea typeface="+mj-ea"/>
              </a:rPr>
              <a:t>The check clause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176277C-58AA-0B4B-10B8-F46679957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7913" y="1098550"/>
            <a:ext cx="6384925" cy="803275"/>
          </a:xfrm>
        </p:spPr>
        <p:txBody>
          <a:bodyPr/>
          <a:lstStyle/>
          <a:p>
            <a:r>
              <a:rPr lang="en-US" altLang="zh-CN" sz="2000" b="1"/>
              <a:t>check </a:t>
            </a:r>
            <a:r>
              <a:rPr lang="en-US" altLang="zh-CN" sz="2000"/>
              <a:t>(P)</a:t>
            </a:r>
            <a:endParaRPr lang="en-US" altLang="zh-CN"/>
          </a:p>
          <a:p>
            <a:pPr>
              <a:buFont typeface="Monotype Sorts" pitchFamily="2" charset="2"/>
              <a:buNone/>
            </a:pPr>
            <a:r>
              <a:rPr lang="en-US" altLang="zh-CN"/>
              <a:t>      </a:t>
            </a:r>
            <a:r>
              <a:rPr lang="en-US" altLang="zh-CN" sz="2000"/>
              <a:t>where P is a predicate</a:t>
            </a:r>
            <a:endParaRPr lang="en-US" altLang="zh-CN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D1B510DD-EE93-DB14-AAFA-93C3D86CF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2152650"/>
            <a:ext cx="7056438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/>
              <a:t>Example:  ensure that semester is one of fall, winter, spring or summer: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 b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/>
              <a:t>create table </a:t>
            </a:r>
            <a:r>
              <a:rPr kumimoji="0" lang="en-US" altLang="zh-CN" sz="2000" i="1"/>
              <a:t>section </a:t>
            </a:r>
            <a:r>
              <a:rPr kumimoji="0" lang="en-US" altLang="zh-CN" sz="2000"/>
              <a:t>(</a:t>
            </a:r>
            <a:endParaRPr kumimoji="0" lang="en-US" altLang="zh-CN" sz="2000" i="1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/>
              <a:t>    </a:t>
            </a:r>
            <a:r>
              <a:rPr kumimoji="0" lang="en-US" altLang="zh-CN" sz="2000" i="1"/>
              <a:t>course_id </a:t>
            </a:r>
            <a:r>
              <a:rPr kumimoji="0" lang="en-US" altLang="zh-CN" sz="2000" b="1"/>
              <a:t>varchar </a:t>
            </a:r>
            <a:r>
              <a:rPr kumimoji="0" lang="en-US" altLang="zh-CN" sz="2000"/>
              <a:t>(8),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/>
              <a:t>    sec_id </a:t>
            </a:r>
            <a:r>
              <a:rPr kumimoji="0" lang="en-US" altLang="zh-CN" sz="2000" b="1"/>
              <a:t>varchar </a:t>
            </a:r>
            <a:r>
              <a:rPr kumimoji="0" lang="en-US" altLang="zh-CN" sz="2000"/>
              <a:t>(8),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/>
              <a:t>    semester </a:t>
            </a:r>
            <a:r>
              <a:rPr kumimoji="0" lang="en-US" altLang="zh-CN" sz="2000" b="1"/>
              <a:t>varchar </a:t>
            </a:r>
            <a:r>
              <a:rPr kumimoji="0" lang="en-US" altLang="zh-CN" sz="2000"/>
              <a:t>(6),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/>
              <a:t>    year </a:t>
            </a:r>
            <a:r>
              <a:rPr kumimoji="0" lang="en-US" altLang="zh-CN" sz="2000" b="1"/>
              <a:t>numeric </a:t>
            </a:r>
            <a:r>
              <a:rPr kumimoji="0" lang="en-US" altLang="zh-CN" sz="2000"/>
              <a:t>(4,0),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/>
              <a:t>    building </a:t>
            </a:r>
            <a:r>
              <a:rPr kumimoji="0" lang="en-US" altLang="zh-CN" sz="2000" b="1"/>
              <a:t>varchar </a:t>
            </a:r>
            <a:r>
              <a:rPr kumimoji="0" lang="en-US" altLang="zh-CN" sz="2000"/>
              <a:t>(15),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/>
              <a:t>    room_number </a:t>
            </a:r>
            <a:r>
              <a:rPr kumimoji="0" lang="en-US" altLang="zh-CN" sz="2000" b="1"/>
              <a:t>varchar </a:t>
            </a:r>
            <a:r>
              <a:rPr kumimoji="0" lang="en-US" altLang="zh-CN" sz="2000"/>
              <a:t>(7),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/>
              <a:t>    time slot id </a:t>
            </a:r>
            <a:r>
              <a:rPr kumimoji="0" lang="en-US" altLang="zh-CN" sz="2000" b="1"/>
              <a:t>varchar </a:t>
            </a:r>
            <a:r>
              <a:rPr kumimoji="0" lang="en-US" altLang="zh-CN" sz="2000"/>
              <a:t>(4),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/>
              <a:t>    primary key </a:t>
            </a:r>
            <a:r>
              <a:rPr kumimoji="0" lang="en-US" altLang="zh-CN" sz="2000"/>
              <a:t>(</a:t>
            </a:r>
            <a:r>
              <a:rPr kumimoji="0" lang="en-US" altLang="zh-CN" sz="2000" i="1"/>
              <a:t>course_id</a:t>
            </a:r>
            <a:r>
              <a:rPr kumimoji="0" lang="en-US" altLang="zh-CN" sz="2000"/>
              <a:t>, </a:t>
            </a:r>
            <a:r>
              <a:rPr kumimoji="0" lang="en-US" altLang="zh-CN" sz="2000" i="1"/>
              <a:t>sec_id</a:t>
            </a:r>
            <a:r>
              <a:rPr kumimoji="0" lang="en-US" altLang="zh-CN" sz="2000"/>
              <a:t>, </a:t>
            </a:r>
            <a:r>
              <a:rPr kumimoji="0" lang="en-US" altLang="zh-CN" sz="2000" i="1"/>
              <a:t>semester</a:t>
            </a:r>
            <a:r>
              <a:rPr kumimoji="0" lang="en-US" altLang="zh-CN" sz="2000"/>
              <a:t>, </a:t>
            </a:r>
            <a:r>
              <a:rPr kumimoji="0" lang="en-US" altLang="zh-CN" sz="2000" i="1"/>
              <a:t>year</a:t>
            </a:r>
            <a:r>
              <a:rPr kumimoji="0" lang="en-US" altLang="zh-CN" sz="2000"/>
              <a:t>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/>
              <a:t>    </a:t>
            </a:r>
            <a:r>
              <a:rPr kumimoji="0" lang="en-US" altLang="zh-CN" sz="2000" b="1">
                <a:solidFill>
                  <a:srgbClr val="FF0000"/>
                </a:solidFill>
              </a:rPr>
              <a:t>check </a:t>
            </a:r>
            <a:r>
              <a:rPr kumimoji="0" lang="en-US" altLang="zh-CN" sz="2000"/>
              <a:t>(</a:t>
            </a:r>
            <a:r>
              <a:rPr kumimoji="0" lang="en-US" altLang="zh-CN" sz="2000" i="1"/>
              <a:t>semester </a:t>
            </a:r>
            <a:r>
              <a:rPr kumimoji="0" lang="en-US" altLang="zh-CN" sz="2000" b="1"/>
              <a:t>in </a:t>
            </a:r>
            <a:r>
              <a:rPr kumimoji="0" lang="en-US" altLang="zh-CN" sz="2000"/>
              <a:t>(’Fall’, ’Winter’, ’Spring’, ’Summer’))</a:t>
            </a:r>
            <a:br>
              <a:rPr kumimoji="0" lang="en-US" altLang="zh-CN" sz="2000"/>
            </a:br>
            <a:r>
              <a:rPr kumimoji="0" lang="en-US" altLang="zh-CN" sz="2000"/>
              <a:t>);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73F92089-F0D4-016E-079D-EE65E7C3B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endParaRPr lang="zh-CN" altLang="zh-CN" sz="2000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>
            <a:extLst>
              <a:ext uri="{FF2B5EF4-FFF2-40B4-BE49-F238E27FC236}">
                <a16:creationId xmlns:a16="http://schemas.microsoft.com/office/drawing/2014/main" id="{7A1E5E82-358A-7F2F-2F6D-EEA7C1CFFB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Referential Integrity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210330F-1F20-1B05-5751-ED3BA2CEC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75" y="1135063"/>
            <a:ext cx="6502400" cy="4943475"/>
          </a:xfrm>
        </p:spPr>
        <p:txBody>
          <a:bodyPr/>
          <a:lstStyle/>
          <a:p>
            <a:r>
              <a:rPr lang="en-US" altLang="zh-CN" sz="2000"/>
              <a:t>Ensures that a value that appears in one relation for a given set of attributes also appears for a certain set of attributes in another relation.</a:t>
            </a:r>
            <a:endParaRPr lang="en-US" altLang="zh-CN"/>
          </a:p>
          <a:p>
            <a:pPr lvl="1"/>
            <a:r>
              <a:rPr lang="en-US" altLang="zh-CN" sz="2000"/>
              <a:t>Example:  If “Biology” is a department name appearing in one of the tuples in the </a:t>
            </a:r>
            <a:r>
              <a:rPr lang="en-US" altLang="zh-CN" sz="2000" i="1"/>
              <a:t>instructor</a:t>
            </a:r>
            <a:r>
              <a:rPr lang="en-US" altLang="zh-CN" sz="2000"/>
              <a:t> relation, then there exists a tuple in the </a:t>
            </a:r>
            <a:r>
              <a:rPr lang="en-US" altLang="zh-CN" sz="2000" i="1"/>
              <a:t>department</a:t>
            </a:r>
            <a:r>
              <a:rPr lang="en-US" altLang="zh-CN" sz="2000"/>
              <a:t> relation for “Biology”.</a:t>
            </a:r>
            <a:endParaRPr lang="en-US" altLang="zh-CN"/>
          </a:p>
          <a:p>
            <a:r>
              <a:rPr lang="en-US" altLang="zh-CN" sz="2000"/>
              <a:t>Let A be a set of attributes.  Let R and S be two relations that contain attributes A and where A is the primary key of S. A is said to be a  </a:t>
            </a:r>
            <a:r>
              <a:rPr lang="en-US" altLang="zh-CN" sz="2000" b="1">
                <a:solidFill>
                  <a:srgbClr val="000099"/>
                </a:solidFill>
              </a:rPr>
              <a:t>foreign key</a:t>
            </a:r>
            <a:r>
              <a:rPr lang="en-US" altLang="zh-CN" sz="2000"/>
              <a:t> of R if for any values of A appearing in R these values also appear in S.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>
            <a:extLst>
              <a:ext uri="{FF2B5EF4-FFF2-40B4-BE49-F238E27FC236}">
                <a16:creationId xmlns:a16="http://schemas.microsoft.com/office/drawing/2014/main" id="{3E2F28B6-8362-FF2D-CB66-5CD77D9A6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>
                <a:ea typeface="+mj-ea"/>
              </a:rPr>
              <a:t>Outline</a:t>
            </a:r>
            <a:endParaRPr lang="en-US" dirty="0">
              <a:ea typeface="+mj-ea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6EE6069-F2F4-0C69-4DCB-B87C6ED44B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3625" y="1104900"/>
            <a:ext cx="7413625" cy="4732338"/>
          </a:xfrm>
        </p:spPr>
        <p:txBody>
          <a:bodyPr lIns="90488" tIns="44450" rIns="90488" bIns="44450"/>
          <a:lstStyle/>
          <a:p>
            <a:endParaRPr lang="en-US" altLang="zh-CN" sz="2000"/>
          </a:p>
          <a:p>
            <a:r>
              <a:rPr lang="en-US" altLang="zh-CN" sz="2000"/>
              <a:t>Joined Relation</a:t>
            </a:r>
          </a:p>
          <a:p>
            <a:r>
              <a:rPr lang="en-US" altLang="zh-CN" sz="2000"/>
              <a:t>SQL Data Types and Schemas</a:t>
            </a:r>
          </a:p>
          <a:p>
            <a:r>
              <a:rPr lang="en-US" altLang="zh-CN" sz="2000"/>
              <a:t>Integrity Constraints</a:t>
            </a:r>
          </a:p>
          <a:p>
            <a:r>
              <a:rPr lang="en-US" altLang="zh-CN" sz="2000"/>
              <a:t>Views</a:t>
            </a:r>
          </a:p>
          <a:p>
            <a:r>
              <a:rPr lang="en-US" altLang="zh-CN" sz="2000"/>
              <a:t>Indexes</a:t>
            </a:r>
            <a:endParaRPr lang="en-US" altLang="zh-CN"/>
          </a:p>
          <a:p>
            <a:r>
              <a:rPr lang="en-US" altLang="zh-CN" sz="2000"/>
              <a:t>Transactions</a:t>
            </a:r>
            <a:endParaRPr lang="en-US" altLang="zh-CN"/>
          </a:p>
          <a:p>
            <a:r>
              <a:rPr lang="en-US" altLang="zh-CN" sz="2000"/>
              <a:t>Authorization</a:t>
            </a:r>
            <a:endParaRPr lang="en-US" altLang="zh-CN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>
            <a:extLst>
              <a:ext uri="{FF2B5EF4-FFF2-40B4-BE49-F238E27FC236}">
                <a16:creationId xmlns:a16="http://schemas.microsoft.com/office/drawing/2014/main" id="{A4D22282-1A09-B438-FD79-72E76F1D7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4100" y="506413"/>
            <a:ext cx="5027613" cy="427037"/>
          </a:xfrm>
        </p:spPr>
        <p:txBody>
          <a:bodyPr/>
          <a:lstStyle/>
          <a:p>
            <a:pPr algn="l"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D76F16DF-CEAF-5415-0267-B654C3A85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5375" y="1135063"/>
            <a:ext cx="8140700" cy="4686300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zh-CN" sz="2000" b="1"/>
              <a:t>create table </a:t>
            </a:r>
            <a:r>
              <a:rPr lang="en-US" altLang="zh-CN" sz="2000" i="1"/>
              <a:t>course (</a:t>
            </a:r>
            <a:br>
              <a:rPr lang="en-US" altLang="zh-CN" sz="2000" i="1"/>
            </a:br>
            <a:r>
              <a:rPr lang="en-US" altLang="zh-CN" sz="2000" i="1"/>
              <a:t>    course_id </a:t>
            </a:r>
            <a:r>
              <a:rPr lang="en-US" altLang="zh-CN" sz="2000"/>
              <a:t>  </a:t>
            </a:r>
            <a:r>
              <a:rPr lang="en-US" altLang="zh-CN" sz="2000" b="1"/>
              <a:t>char</a:t>
            </a:r>
            <a:r>
              <a:rPr lang="en-US" altLang="zh-CN" sz="2000"/>
              <a:t>(5) </a:t>
            </a:r>
            <a:r>
              <a:rPr lang="en-US" altLang="zh-CN" sz="2000" b="1"/>
              <a:t>primary key</a:t>
            </a:r>
            <a:r>
              <a:rPr lang="en-US" altLang="zh-CN" sz="2000"/>
              <a:t>,</a:t>
            </a:r>
            <a:br>
              <a:rPr lang="en-US" altLang="zh-CN" sz="2000"/>
            </a:br>
            <a:r>
              <a:rPr lang="en-US" altLang="zh-CN" sz="2000"/>
              <a:t>    </a:t>
            </a:r>
            <a:r>
              <a:rPr lang="en-US" altLang="zh-CN" sz="2000" i="1"/>
              <a:t>title             </a:t>
            </a:r>
            <a:r>
              <a:rPr lang="en-US" altLang="zh-CN" sz="2000" b="1"/>
              <a:t>varchar</a:t>
            </a:r>
            <a:r>
              <a:rPr lang="en-US" altLang="zh-CN" sz="2000"/>
              <a:t>(20),</a:t>
            </a:r>
            <a:br>
              <a:rPr lang="en-US" altLang="zh-CN" sz="2000"/>
            </a:br>
            <a:r>
              <a:rPr lang="en-US" altLang="zh-CN" sz="2000"/>
              <a:t> </a:t>
            </a:r>
            <a:r>
              <a:rPr lang="en-US" altLang="zh-CN" sz="2000" i="1"/>
              <a:t>   dept_name </a:t>
            </a:r>
            <a:r>
              <a:rPr lang="en-US" altLang="zh-CN" sz="2000" b="1"/>
              <a:t>varchar</a:t>
            </a:r>
            <a:r>
              <a:rPr lang="en-US" altLang="zh-CN" sz="2000"/>
              <a:t>(20) </a:t>
            </a:r>
            <a:r>
              <a:rPr lang="en-US" altLang="zh-CN" sz="2000" b="1"/>
              <a:t>references </a:t>
            </a:r>
            <a:r>
              <a:rPr lang="en-US" altLang="zh-CN" sz="2000" i="1"/>
              <a:t>department</a:t>
            </a:r>
            <a:br>
              <a:rPr lang="en-US" altLang="zh-CN" sz="2000" i="1"/>
            </a:br>
            <a:r>
              <a:rPr lang="en-US" altLang="zh-CN" sz="2000" i="1"/>
              <a:t>)</a:t>
            </a:r>
            <a:endParaRPr lang="en-US" altLang="zh-CN" sz="2000"/>
          </a:p>
          <a:p>
            <a:pPr>
              <a:tabLst>
                <a:tab pos="2173288" algn="l"/>
              </a:tabLst>
            </a:pPr>
            <a:r>
              <a:rPr lang="en-US" altLang="zh-CN" sz="2000" b="1"/>
              <a:t>create table </a:t>
            </a:r>
            <a:r>
              <a:rPr lang="en-US" altLang="zh-CN" sz="2000" i="1"/>
              <a:t>course </a:t>
            </a:r>
            <a:r>
              <a:rPr lang="en-US" altLang="zh-CN" sz="2000"/>
              <a:t>(</a:t>
            </a:r>
            <a:br>
              <a:rPr lang="en-US" altLang="zh-CN" sz="2000"/>
            </a:br>
            <a:r>
              <a:rPr lang="en-US" altLang="zh-CN" sz="2000"/>
              <a:t>    …</a:t>
            </a:r>
            <a:br>
              <a:rPr lang="en-US" altLang="zh-CN" sz="2000"/>
            </a:br>
            <a:r>
              <a:rPr lang="en-US" altLang="zh-CN" sz="2000"/>
              <a:t>    </a:t>
            </a:r>
            <a:r>
              <a:rPr lang="en-US" altLang="zh-CN" sz="2000" i="1"/>
              <a:t>dept_name </a:t>
            </a:r>
            <a:r>
              <a:rPr lang="en-US" altLang="zh-CN" sz="2000" b="1"/>
              <a:t>varchar</a:t>
            </a:r>
            <a:r>
              <a:rPr lang="en-US" altLang="zh-CN" sz="2000"/>
              <a:t>(20),</a:t>
            </a:r>
            <a:br>
              <a:rPr lang="en-US" altLang="zh-CN" sz="2000"/>
            </a:br>
            <a:r>
              <a:rPr lang="en-US" altLang="zh-CN" sz="2000"/>
              <a:t>    </a:t>
            </a:r>
            <a:r>
              <a:rPr lang="en-US" altLang="zh-CN" sz="2000" b="1"/>
              <a:t>foreign key </a:t>
            </a:r>
            <a:r>
              <a:rPr lang="en-US" altLang="zh-CN" sz="2000"/>
              <a:t>(</a:t>
            </a:r>
            <a:r>
              <a:rPr lang="en-US" altLang="zh-CN" sz="2000" i="1"/>
              <a:t>dept_name</a:t>
            </a:r>
            <a:r>
              <a:rPr lang="en-US" altLang="zh-CN" sz="2000"/>
              <a:t>) </a:t>
            </a:r>
            <a:r>
              <a:rPr lang="en-US" altLang="zh-CN" sz="2000" b="1"/>
              <a:t>references </a:t>
            </a:r>
            <a:r>
              <a:rPr lang="en-US" altLang="zh-CN" sz="2000" i="1"/>
              <a:t>department</a:t>
            </a:r>
            <a:br>
              <a:rPr lang="en-US" altLang="zh-CN" sz="2000" i="1"/>
            </a:br>
            <a:r>
              <a:rPr lang="en-US" altLang="zh-CN" sz="2000" i="1"/>
              <a:t>                </a:t>
            </a:r>
            <a:r>
              <a:rPr lang="en-US" altLang="zh-CN" sz="2000" b="1"/>
              <a:t>on delete cascade</a:t>
            </a:r>
            <a:br>
              <a:rPr lang="en-US" altLang="zh-CN" sz="2000" b="1"/>
            </a:br>
            <a:r>
              <a:rPr lang="en-US" altLang="zh-CN" sz="2000" b="1"/>
              <a:t>                on update cascade</a:t>
            </a:r>
            <a:r>
              <a:rPr lang="en-US" altLang="zh-CN" sz="2000"/>
              <a:t>,</a:t>
            </a:r>
            <a:br>
              <a:rPr lang="en-US" altLang="zh-CN" sz="2000"/>
            </a:br>
            <a:r>
              <a:rPr lang="en-US" altLang="zh-CN" sz="2000"/>
              <a:t>    . . . </a:t>
            </a:r>
            <a:br>
              <a:rPr lang="en-US" altLang="zh-CN" sz="2000"/>
            </a:br>
            <a:r>
              <a:rPr lang="en-US" altLang="zh-CN" sz="2000"/>
              <a:t>)</a:t>
            </a:r>
          </a:p>
          <a:p>
            <a:pPr>
              <a:tabLst>
                <a:tab pos="2173288" algn="l"/>
              </a:tabLst>
            </a:pPr>
            <a:r>
              <a:rPr lang="en-US" altLang="zh-CN" sz="2000"/>
              <a:t>alternative actions to cascade:  </a:t>
            </a:r>
            <a:r>
              <a:rPr lang="en-US" altLang="zh-CN" sz="2000" b="1"/>
              <a:t>set null</a:t>
            </a:r>
            <a:r>
              <a:rPr lang="en-US" altLang="zh-CN" sz="2000"/>
              <a:t>, </a:t>
            </a:r>
            <a:r>
              <a:rPr lang="en-US" altLang="zh-CN" sz="2000" b="1"/>
              <a:t>set default, </a:t>
            </a:r>
            <a:r>
              <a:rPr lang="en-US" altLang="zh-CN" sz="2000" b="1" u="sng"/>
              <a:t>restricted</a:t>
            </a:r>
            <a:endParaRPr lang="en-US" altLang="zh-CN" sz="2000" u="sng"/>
          </a:p>
          <a:p>
            <a:pPr>
              <a:buFont typeface="Monotype Sorts" pitchFamily="2" charset="2"/>
              <a:buNone/>
              <a:tabLst>
                <a:tab pos="2173288" algn="l"/>
              </a:tabLst>
            </a:pPr>
            <a:endParaRPr lang="en-US" altLang="zh-CN" sz="2000" i="1"/>
          </a:p>
          <a:p>
            <a:pPr>
              <a:buFont typeface="Monotype Sorts" pitchFamily="2" charset="2"/>
              <a:buNone/>
              <a:tabLst>
                <a:tab pos="2173288" algn="l"/>
              </a:tabLst>
            </a:pPr>
            <a:endParaRPr lang="en-US" altLang="zh-CN"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1682A5D2-16A6-2CA5-FB7C-2BED41773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4725" y="317500"/>
            <a:ext cx="8734425" cy="609600"/>
          </a:xfrm>
        </p:spPr>
        <p:txBody>
          <a:bodyPr/>
          <a:lstStyle/>
          <a:p>
            <a:pPr algn="l">
              <a:defRPr/>
            </a:pPr>
            <a:r>
              <a:rPr lang="en-US" sz="28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3FEDAFD-3D1D-96AB-A74B-2B4211378E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8" y="1093788"/>
            <a:ext cx="7935912" cy="5226050"/>
          </a:xfrm>
        </p:spPr>
        <p:txBody>
          <a:bodyPr/>
          <a:lstStyle/>
          <a:p>
            <a:r>
              <a:rPr lang="en-US" altLang="zh-CN" sz="2000" b="1"/>
              <a:t>create table </a:t>
            </a:r>
            <a:r>
              <a:rPr lang="en-US" altLang="zh-CN" sz="2000" i="1"/>
              <a:t>person </a:t>
            </a:r>
            <a:r>
              <a:rPr lang="en-US" altLang="zh-CN" sz="2000"/>
              <a:t>(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2000" i="1"/>
              <a:t>ID</a:t>
            </a:r>
            <a:r>
              <a:rPr lang="en-US" altLang="zh-CN" sz="2000"/>
              <a:t>  </a:t>
            </a:r>
            <a:r>
              <a:rPr lang="en-US" altLang="zh-CN" sz="2000" b="1"/>
              <a:t>char</a:t>
            </a:r>
            <a:r>
              <a:rPr lang="en-US" altLang="zh-CN" sz="2000"/>
              <a:t>(10),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2000" i="1"/>
              <a:t>name </a:t>
            </a:r>
            <a:r>
              <a:rPr lang="en-US" altLang="zh-CN" sz="2000" b="1"/>
              <a:t>char</a:t>
            </a:r>
            <a:r>
              <a:rPr lang="en-US" altLang="zh-CN" sz="2000"/>
              <a:t>(40),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2000" i="1"/>
              <a:t>mother</a:t>
            </a:r>
            <a:r>
              <a:rPr lang="en-US" altLang="zh-CN" sz="2000"/>
              <a:t> </a:t>
            </a:r>
            <a:r>
              <a:rPr lang="en-US" altLang="zh-CN" sz="2000" b="1"/>
              <a:t>char</a:t>
            </a:r>
            <a:r>
              <a:rPr lang="en-US" altLang="zh-CN" sz="2000"/>
              <a:t>(10),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2000" i="1"/>
              <a:t>father </a:t>
            </a:r>
            <a:r>
              <a:rPr lang="en-US" altLang="zh-CN" sz="2000" b="1"/>
              <a:t> char</a:t>
            </a:r>
            <a:r>
              <a:rPr lang="en-US" altLang="zh-CN" sz="2000"/>
              <a:t>(10),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2000" b="1"/>
              <a:t>primary key</a:t>
            </a:r>
            <a:r>
              <a:rPr lang="en-US" altLang="zh-CN" sz="2000" i="1"/>
              <a:t> (ID),</a:t>
            </a:r>
            <a:br>
              <a:rPr lang="en-US" altLang="zh-CN" sz="2000" i="1"/>
            </a:br>
            <a:r>
              <a:rPr lang="en-US" altLang="zh-CN" sz="2000" i="1"/>
              <a:t>	</a:t>
            </a:r>
            <a:r>
              <a:rPr lang="en-US" altLang="zh-CN" sz="2000" b="1"/>
              <a:t>foreign key (</a:t>
            </a:r>
            <a:r>
              <a:rPr lang="en-US" altLang="zh-CN" sz="2000" i="1"/>
              <a:t>father)</a:t>
            </a:r>
            <a:r>
              <a:rPr lang="en-US" altLang="zh-CN" sz="2000" b="1"/>
              <a:t> references </a:t>
            </a:r>
            <a:r>
              <a:rPr lang="en-US" altLang="zh-CN" sz="2000" i="1"/>
              <a:t>person,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2000" b="1"/>
              <a:t>foreign key (</a:t>
            </a:r>
            <a:r>
              <a:rPr lang="en-US" altLang="zh-CN" sz="2000" i="1"/>
              <a:t>mother)</a:t>
            </a:r>
            <a:r>
              <a:rPr lang="en-US" altLang="zh-CN" sz="2000"/>
              <a:t> </a:t>
            </a:r>
            <a:r>
              <a:rPr lang="en-US" altLang="zh-CN" sz="2000" b="1"/>
              <a:t>references </a:t>
            </a:r>
            <a:r>
              <a:rPr lang="en-US" altLang="zh-CN" sz="2000" i="1"/>
              <a:t> person</a:t>
            </a:r>
            <a:r>
              <a:rPr lang="en-US" altLang="zh-CN" sz="2000"/>
              <a:t>);</a:t>
            </a:r>
          </a:p>
          <a:p>
            <a:endParaRPr lang="en-US" altLang="zh-CN"/>
          </a:p>
          <a:p>
            <a:r>
              <a:rPr lang="en-US" altLang="zh-CN" sz="2000"/>
              <a:t>How to insert a tuple without causing constraint violation ?</a:t>
            </a:r>
            <a:endParaRPr lang="en-US" altLang="zh-CN"/>
          </a:p>
          <a:p>
            <a:pPr lvl="1"/>
            <a:r>
              <a:rPr lang="en-US" altLang="zh-CN" sz="2000"/>
              <a:t>insert father and mother of a person before inserting person</a:t>
            </a:r>
          </a:p>
          <a:p>
            <a:pPr lvl="1"/>
            <a:r>
              <a:rPr lang="en-US" altLang="zh-CN" sz="2000"/>
              <a:t>OR, set father and mother to null initially, update after inserting all persons (not possible</a:t>
            </a:r>
            <a:r>
              <a:rPr lang="en-US" altLang="zh-CN"/>
              <a:t> </a:t>
            </a:r>
            <a:r>
              <a:rPr lang="en-US" altLang="zh-CN" sz="2000"/>
              <a:t>if</a:t>
            </a:r>
            <a:r>
              <a:rPr lang="en-US" altLang="zh-CN"/>
              <a:t> </a:t>
            </a:r>
            <a:r>
              <a:rPr lang="en-US" altLang="zh-CN" sz="2000"/>
              <a:t>father and mother attributes declared</a:t>
            </a:r>
            <a:r>
              <a:rPr lang="en-US" altLang="zh-CN"/>
              <a:t> </a:t>
            </a:r>
            <a:r>
              <a:rPr lang="en-US" altLang="zh-CN" sz="2000"/>
              <a:t>to be </a:t>
            </a:r>
            <a:r>
              <a:rPr lang="en-US" altLang="zh-CN" sz="2000" b="1"/>
              <a:t>not null</a:t>
            </a:r>
            <a:r>
              <a:rPr lang="en-US" altLang="zh-CN" sz="2000"/>
              <a:t>) </a:t>
            </a:r>
          </a:p>
          <a:p>
            <a:pPr lvl="1"/>
            <a:r>
              <a:rPr lang="en-US" altLang="zh-CN" sz="2000"/>
              <a:t>OR defer constraint</a:t>
            </a:r>
            <a:r>
              <a:rPr lang="en-US" altLang="zh-CN" b="1"/>
              <a:t> </a:t>
            </a:r>
            <a:r>
              <a:rPr lang="en-US" altLang="zh-CN" sz="2000"/>
              <a:t>checking to </a:t>
            </a:r>
            <a:r>
              <a:rPr lang="en-US" altLang="zh-CN" sz="2000">
                <a:solidFill>
                  <a:srgbClr val="FF0000"/>
                </a:solidFill>
              </a:rPr>
              <a:t>transaction end.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 sz="2000"/>
          </a:p>
          <a:p>
            <a:pPr lvl="1"/>
            <a:endParaRPr lang="en-US" altLang="zh-CN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36D96EA7-0A65-DA0A-A729-D117CCC67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>
                <a:ea typeface="+mj-ea"/>
              </a:rPr>
              <a:t>Complex Check Clauses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2467C193-9852-00B0-AEB0-6048B58FA4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93925" y="938213"/>
            <a:ext cx="7605713" cy="5416550"/>
          </a:xfrm>
        </p:spPr>
        <p:txBody>
          <a:bodyPr/>
          <a:lstStyle/>
          <a:p>
            <a:pPr>
              <a:buFont typeface="Monotype Sorts"/>
              <a:buChar char="n"/>
              <a:defRPr/>
            </a:pPr>
            <a:r>
              <a:rPr lang="en-US" altLang="zh-CN" sz="2000" b="1" dirty="0"/>
              <a:t>check 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time_slot_id</a:t>
            </a:r>
            <a:r>
              <a:rPr lang="en-US" altLang="zh-CN" sz="2000" i="1" dirty="0"/>
              <a:t> </a:t>
            </a:r>
            <a:r>
              <a:rPr lang="en-US" altLang="zh-CN" sz="2000" b="1" dirty="0"/>
              <a:t>in </a:t>
            </a:r>
          </a:p>
          <a:p>
            <a:pPr marL="0" indent="0">
              <a:buFont typeface="Monotype Sorts"/>
              <a:buNone/>
              <a:defRPr/>
            </a:pPr>
            <a:r>
              <a:rPr lang="en-US" altLang="zh-CN" sz="2000" b="1" dirty="0"/>
              <a:t>                 </a:t>
            </a:r>
            <a:r>
              <a:rPr lang="en-US" altLang="zh-CN" sz="2000" dirty="0"/>
              <a:t>(</a:t>
            </a:r>
            <a:r>
              <a:rPr lang="en-US" altLang="zh-CN" sz="2000" b="1" dirty="0"/>
              <a:t>select </a:t>
            </a:r>
            <a:r>
              <a:rPr lang="en-US" altLang="zh-CN" sz="2000" i="1" dirty="0" err="1"/>
              <a:t>time_slot_id</a:t>
            </a:r>
            <a:r>
              <a:rPr lang="en-US" altLang="zh-CN" sz="2000" i="1" dirty="0"/>
              <a:t> </a:t>
            </a:r>
            <a:r>
              <a:rPr lang="en-US" altLang="zh-CN" sz="2000" b="1" dirty="0"/>
              <a:t>from </a:t>
            </a:r>
            <a:r>
              <a:rPr lang="en-US" altLang="zh-CN" sz="2000" i="1" dirty="0" err="1"/>
              <a:t>time_slot</a:t>
            </a:r>
            <a:r>
              <a:rPr lang="en-US" altLang="zh-CN" sz="2000" dirty="0"/>
              <a:t>))</a:t>
            </a:r>
            <a:endParaRPr lang="en-US" altLang="zh-CN" dirty="0"/>
          </a:p>
          <a:p>
            <a:pPr lvl="1">
              <a:buFont typeface="Monotype Sorts"/>
              <a:buChar char="l"/>
              <a:defRPr/>
            </a:pPr>
            <a:endParaRPr lang="en-US" altLang="zh-CN" sz="2000" dirty="0"/>
          </a:p>
          <a:p>
            <a:pPr lvl="1">
              <a:buFont typeface="Monotype Sorts"/>
              <a:buChar char="l"/>
              <a:defRPr/>
            </a:pPr>
            <a:endParaRPr lang="en-US" altLang="zh-CN" sz="2000" dirty="0"/>
          </a:p>
          <a:p>
            <a:pPr lvl="1">
              <a:buFont typeface="Monotype Sorts"/>
              <a:buChar char="l"/>
              <a:defRPr/>
            </a:pPr>
            <a:endParaRPr lang="en-US" altLang="zh-CN" sz="2000" dirty="0"/>
          </a:p>
          <a:p>
            <a:pPr lvl="1">
              <a:buFont typeface="Monotype Sorts"/>
              <a:buChar char="l"/>
              <a:defRPr/>
            </a:pPr>
            <a:endParaRPr lang="en-US" altLang="zh-CN" sz="2000" dirty="0"/>
          </a:p>
          <a:p>
            <a:pPr lvl="1">
              <a:buFont typeface="Monotype Sorts"/>
              <a:buChar char="l"/>
              <a:defRPr/>
            </a:pPr>
            <a:endParaRPr lang="en-US" altLang="zh-CN" sz="2000" dirty="0"/>
          </a:p>
          <a:p>
            <a:pPr lvl="1">
              <a:buFont typeface="Monotype Sorts"/>
              <a:buChar char="l"/>
              <a:defRPr/>
            </a:pPr>
            <a:endParaRPr lang="en-US" altLang="zh-CN" sz="2000" dirty="0"/>
          </a:p>
          <a:p>
            <a:pPr lvl="1">
              <a:buFont typeface="Monotype Sorts"/>
              <a:buChar char="l"/>
              <a:defRPr/>
            </a:pPr>
            <a:endParaRPr lang="en-US" altLang="zh-CN" sz="2000" dirty="0"/>
          </a:p>
          <a:p>
            <a:pPr marL="457200" lvl="1" indent="0">
              <a:buFont typeface="Monotype Sorts"/>
              <a:buNone/>
              <a:defRPr/>
            </a:pPr>
            <a:endParaRPr lang="en-US" altLang="zh-CN" dirty="0"/>
          </a:p>
          <a:p>
            <a:pPr marL="0" indent="0">
              <a:buFont typeface="Monotype Sorts"/>
              <a:buNone/>
              <a:defRPr/>
            </a:pPr>
            <a:endParaRPr lang="en-US" altLang="zh-CN" sz="2000" dirty="0"/>
          </a:p>
          <a:p>
            <a:pPr>
              <a:buFont typeface="Monotype Sorts"/>
              <a:buChar char="n"/>
              <a:defRPr/>
            </a:pPr>
            <a:r>
              <a:rPr lang="en-US" altLang="zh-CN" sz="2000" dirty="0"/>
              <a:t>Every section has at least one instructor teaching the section.</a:t>
            </a:r>
            <a:endParaRPr lang="en-US" altLang="zh-CN" dirty="0"/>
          </a:p>
          <a:p>
            <a:pPr lvl="1">
              <a:buFont typeface="Monotype Sorts"/>
              <a:buChar char="l"/>
              <a:defRPr/>
            </a:pPr>
            <a:r>
              <a:rPr lang="en-US" altLang="zh-CN" b="1" dirty="0"/>
              <a:t>check </a:t>
            </a:r>
            <a:r>
              <a:rPr lang="en-US" altLang="zh-CN" dirty="0"/>
              <a:t>((</a:t>
            </a:r>
            <a:r>
              <a:rPr lang="en-US" altLang="zh-CN" i="1" dirty="0" err="1"/>
              <a:t>course_id</a:t>
            </a:r>
            <a:r>
              <a:rPr lang="en-US" altLang="zh-CN" i="1" dirty="0"/>
              <a:t>, </a:t>
            </a:r>
            <a:r>
              <a:rPr lang="en-US" altLang="zh-CN" i="1" dirty="0" err="1"/>
              <a:t>sec_id</a:t>
            </a:r>
            <a:r>
              <a:rPr lang="en-US" altLang="zh-CN" i="1" dirty="0"/>
              <a:t>, semester, year)  </a:t>
            </a:r>
            <a:r>
              <a:rPr lang="en-US" altLang="zh-CN" b="1" dirty="0"/>
              <a:t>in </a:t>
            </a:r>
          </a:p>
          <a:p>
            <a:pPr marL="457200" lvl="1" indent="0">
              <a:buFont typeface="Monotype Sorts"/>
              <a:buNone/>
              <a:defRPr/>
            </a:pPr>
            <a:r>
              <a:rPr lang="en-US" altLang="zh-CN" b="1" dirty="0"/>
              <a:t>                 </a:t>
            </a:r>
            <a:r>
              <a:rPr lang="en-US" altLang="zh-CN" dirty="0"/>
              <a:t>(</a:t>
            </a:r>
            <a:r>
              <a:rPr lang="en-US" altLang="zh-CN" b="1" dirty="0"/>
              <a:t>select </a:t>
            </a:r>
            <a:r>
              <a:rPr lang="en-US" altLang="zh-CN" i="1" dirty="0" err="1"/>
              <a:t>course_id</a:t>
            </a:r>
            <a:r>
              <a:rPr lang="en-US" altLang="zh-CN" i="1" dirty="0"/>
              <a:t>, </a:t>
            </a:r>
            <a:r>
              <a:rPr lang="en-US" altLang="zh-CN" i="1" dirty="0" err="1"/>
              <a:t>sec_id</a:t>
            </a:r>
            <a:r>
              <a:rPr lang="en-US" altLang="zh-CN" i="1" dirty="0"/>
              <a:t>, semester, year </a:t>
            </a:r>
            <a:r>
              <a:rPr lang="en-US" altLang="zh-CN" b="1" dirty="0"/>
              <a:t>from </a:t>
            </a:r>
            <a:r>
              <a:rPr lang="en-US" altLang="zh-CN" i="1" dirty="0"/>
              <a:t>teaches</a:t>
            </a:r>
            <a:r>
              <a:rPr lang="en-US" altLang="zh-CN" dirty="0"/>
              <a:t>))</a:t>
            </a:r>
          </a:p>
          <a:p>
            <a:pPr marL="457200" lvl="1" indent="0">
              <a:buFont typeface="Monotype Sorts"/>
              <a:buNone/>
              <a:defRPr/>
            </a:pPr>
            <a:endParaRPr lang="en-US" altLang="zh-CN" dirty="0"/>
          </a:p>
        </p:txBody>
      </p:sp>
      <p:pic>
        <p:nvPicPr>
          <p:cNvPr id="56324" name="Picture 1">
            <a:extLst>
              <a:ext uri="{FF2B5EF4-FFF2-40B4-BE49-F238E27FC236}">
                <a16:creationId xmlns:a16="http://schemas.microsoft.com/office/drawing/2014/main" id="{8D9F84FF-1C9E-7DB9-9955-DF9E094CF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8" y="1741488"/>
            <a:ext cx="6275387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287BBC93-08A6-B632-3ACF-F1385FD6A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>
                <a:ea typeface="+mj-ea"/>
              </a:rPr>
              <a:t>Complex Check Clauses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4BD0F19-12B0-1D93-795A-639482852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5850" y="1093788"/>
            <a:ext cx="7378700" cy="4903787"/>
          </a:xfrm>
        </p:spPr>
        <p:txBody>
          <a:bodyPr/>
          <a:lstStyle/>
          <a:p>
            <a:pPr marL="457200" lvl="1" indent="0">
              <a:buFont typeface="Monotype Sorts"/>
              <a:buNone/>
              <a:defRPr/>
            </a:pPr>
            <a:endParaRPr lang="en-US" altLang="zh-CN" dirty="0"/>
          </a:p>
          <a:p>
            <a:pPr>
              <a:buFont typeface="Monotype Sorts"/>
              <a:buChar char="n"/>
              <a:defRPr/>
            </a:pPr>
            <a:r>
              <a:rPr lang="en-US" altLang="zh-CN" sz="2000" dirty="0">
                <a:solidFill>
                  <a:schemeClr val="tx2"/>
                </a:solidFill>
              </a:rPr>
              <a:t>Unfortunately:  subquery in check clause not supported by pretty much any database</a:t>
            </a:r>
            <a:endParaRPr lang="en-US" altLang="zh-CN" dirty="0">
              <a:solidFill>
                <a:schemeClr val="tx2"/>
              </a:solidFill>
            </a:endParaRPr>
          </a:p>
          <a:p>
            <a:pPr lvl="1">
              <a:buFont typeface="Monotype Sorts"/>
              <a:buChar char="l"/>
              <a:defRPr/>
            </a:pPr>
            <a:r>
              <a:rPr lang="en-US" altLang="zh-CN" sz="2000" dirty="0"/>
              <a:t>Alternative: </a:t>
            </a:r>
            <a:r>
              <a:rPr lang="en-US" altLang="zh-CN" sz="2000" dirty="0">
                <a:solidFill>
                  <a:srgbClr val="FF0000"/>
                </a:solidFill>
              </a:rPr>
              <a:t>triggers</a:t>
            </a:r>
            <a:r>
              <a:rPr lang="en-US" altLang="zh-CN" sz="2000" dirty="0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id="{040A0F1B-17AB-437E-0805-3B0846A9E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assertion</a:t>
            </a:r>
            <a:endParaRPr lang="en-US" dirty="0">
              <a:ea typeface="+mj-ea"/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FF97CBE-6A6C-110A-6A20-B37DE34F6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5188" y="1087438"/>
            <a:ext cx="6513512" cy="4903787"/>
          </a:xfrm>
        </p:spPr>
        <p:txBody>
          <a:bodyPr/>
          <a:lstStyle/>
          <a:p>
            <a:r>
              <a:rPr lang="en-US" altLang="zh-CN" sz="2000" b="1"/>
              <a:t>create assertion </a:t>
            </a:r>
            <a:r>
              <a:rPr lang="en-US" altLang="zh-CN" sz="2000"/>
              <a:t>&lt;assertion-name&gt; </a:t>
            </a:r>
            <a:r>
              <a:rPr lang="en-US" altLang="zh-CN" sz="2000" b="1"/>
              <a:t>check </a:t>
            </a:r>
            <a:r>
              <a:rPr lang="en-US" altLang="zh-CN" sz="2000"/>
              <a:t>&lt;predicate&gt;;</a:t>
            </a:r>
          </a:p>
          <a:p>
            <a:r>
              <a:rPr lang="en-US" altLang="zh-CN" sz="2000" b="1"/>
              <a:t>create</a:t>
            </a:r>
            <a:r>
              <a:rPr lang="en-US" altLang="zh-CN" sz="2000"/>
              <a:t> </a:t>
            </a:r>
            <a:r>
              <a:rPr lang="en-US" altLang="zh-CN" sz="2000" b="1"/>
              <a:t>assertion</a:t>
            </a:r>
            <a:r>
              <a:rPr lang="en-US" altLang="zh-CN" sz="2000"/>
              <a:t> </a:t>
            </a:r>
            <a:r>
              <a:rPr lang="en-US" altLang="zh-CN" sz="2000" i="1"/>
              <a:t>credits_earned_constraint</a:t>
            </a:r>
            <a:r>
              <a:rPr lang="en-US" altLang="zh-CN" sz="2000"/>
              <a:t> </a:t>
            </a:r>
            <a:r>
              <a:rPr lang="en-US" altLang="zh-CN" sz="2000" b="1"/>
              <a:t>check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     (</a:t>
            </a:r>
            <a:r>
              <a:rPr lang="en-US" altLang="zh-CN" sz="2000" b="1"/>
              <a:t>not exists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/>
              <a:t>		</a:t>
            </a:r>
            <a:r>
              <a:rPr lang="en-US" altLang="zh-CN" sz="2000"/>
              <a:t>(</a:t>
            </a:r>
            <a:r>
              <a:rPr lang="en-US" altLang="zh-CN" sz="2000" b="1"/>
              <a:t>select</a:t>
            </a:r>
            <a:r>
              <a:rPr lang="en-US" altLang="zh-CN" sz="2000"/>
              <a:t> </a:t>
            </a:r>
            <a:r>
              <a:rPr lang="en-US" altLang="zh-CN" sz="2000" i="1"/>
              <a:t>ID</a:t>
            </a:r>
            <a:r>
              <a:rPr lang="en-US" altLang="zh-CN" sz="2000"/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              </a:t>
            </a:r>
            <a:r>
              <a:rPr lang="en-US" altLang="zh-CN" sz="2000" b="1"/>
              <a:t>from</a:t>
            </a:r>
            <a:r>
              <a:rPr lang="en-US" altLang="zh-CN" sz="2000"/>
              <a:t> </a:t>
            </a:r>
            <a:r>
              <a:rPr lang="en-US" altLang="zh-CN" sz="2000" i="1"/>
              <a:t>student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              </a:t>
            </a:r>
            <a:r>
              <a:rPr lang="en-US" altLang="zh-CN" sz="2000" b="1"/>
              <a:t>where</a:t>
            </a:r>
            <a:r>
              <a:rPr lang="en-US" altLang="zh-CN" sz="2000"/>
              <a:t> </a:t>
            </a:r>
            <a:r>
              <a:rPr lang="en-US" altLang="zh-CN" sz="2000" i="1"/>
              <a:t>tot_cred</a:t>
            </a:r>
            <a:r>
              <a:rPr lang="en-US" altLang="zh-CN" sz="2000"/>
              <a:t> &lt;&gt; (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                          </a:t>
            </a:r>
            <a:r>
              <a:rPr lang="en-US" altLang="zh-CN" sz="2000" b="1"/>
              <a:t>select</a:t>
            </a:r>
            <a:r>
              <a:rPr lang="en-US" altLang="zh-CN" sz="2000"/>
              <a:t> </a:t>
            </a:r>
            <a:r>
              <a:rPr lang="en-US" altLang="zh-CN" sz="2000" b="1"/>
              <a:t>sum</a:t>
            </a:r>
            <a:r>
              <a:rPr lang="en-US" altLang="zh-CN" sz="2000"/>
              <a:t>(</a:t>
            </a:r>
            <a:r>
              <a:rPr lang="en-US" altLang="zh-CN" sz="2000" i="1"/>
              <a:t>credits</a:t>
            </a:r>
            <a:r>
              <a:rPr lang="en-US" altLang="zh-CN" sz="2000"/>
              <a:t>)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                          </a:t>
            </a:r>
            <a:r>
              <a:rPr lang="en-US" altLang="zh-CN" sz="2000" b="1"/>
              <a:t>from</a:t>
            </a:r>
            <a:r>
              <a:rPr lang="en-US" altLang="zh-CN" sz="2000"/>
              <a:t> </a:t>
            </a:r>
            <a:r>
              <a:rPr lang="en-US" altLang="zh-CN" sz="2000" i="1"/>
              <a:t>takes</a:t>
            </a:r>
            <a:r>
              <a:rPr lang="en-US" altLang="zh-CN" sz="2000"/>
              <a:t> </a:t>
            </a:r>
            <a:r>
              <a:rPr lang="en-US" altLang="zh-CN" sz="2000" b="1"/>
              <a:t>natural join </a:t>
            </a:r>
            <a:r>
              <a:rPr lang="en-US" altLang="zh-CN" sz="2000" i="1"/>
              <a:t>course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                          </a:t>
            </a:r>
            <a:r>
              <a:rPr lang="en-US" altLang="zh-CN" sz="2000" b="1"/>
              <a:t>where</a:t>
            </a:r>
            <a:r>
              <a:rPr lang="en-US" altLang="zh-CN" sz="2000"/>
              <a:t> </a:t>
            </a:r>
            <a:r>
              <a:rPr lang="en-US" altLang="zh-CN" sz="2000" i="1"/>
              <a:t>student.ID=takes.ID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                                      </a:t>
            </a:r>
            <a:r>
              <a:rPr lang="en-US" altLang="zh-CN" sz="2000" b="1"/>
              <a:t>and</a:t>
            </a:r>
            <a:r>
              <a:rPr lang="en-US" altLang="zh-CN" sz="2000"/>
              <a:t> </a:t>
            </a:r>
            <a:r>
              <a:rPr lang="en-US" altLang="zh-CN" sz="2000" i="1"/>
              <a:t>grade is not null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                                      </a:t>
            </a:r>
            <a:r>
              <a:rPr lang="en-US" altLang="zh-CN" sz="2000" b="1"/>
              <a:t>and</a:t>
            </a:r>
            <a:r>
              <a:rPr lang="en-US" altLang="zh-CN" sz="2000"/>
              <a:t> </a:t>
            </a:r>
            <a:r>
              <a:rPr lang="en-US" altLang="zh-CN" sz="2000" i="1"/>
              <a:t>grade&lt;&gt;’F</a:t>
            </a:r>
            <a:r>
              <a:rPr lang="en-US" altLang="zh-CN" sz="2000"/>
              <a:t>’))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FAA3A6E7-5C10-5F50-7D31-17021C1B3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Views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A009732-4EB4-229D-51C1-CDE922AD18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3775" y="1106488"/>
            <a:ext cx="6477000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zh-CN" sz="2000"/>
              <a:t>A </a:t>
            </a:r>
            <a:r>
              <a:rPr lang="en-US" altLang="zh-CN" sz="2000" b="1">
                <a:solidFill>
                  <a:srgbClr val="000099"/>
                </a:solidFill>
              </a:rPr>
              <a:t>view</a:t>
            </a:r>
            <a:r>
              <a:rPr lang="en-US" altLang="zh-CN" sz="200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zh-CN" sz="2000"/>
              <a:t>Consider a person who needs to know </a:t>
            </a:r>
            <a:r>
              <a:rPr lang="en-US" altLang="zh-CN" sz="2000">
                <a:solidFill>
                  <a:srgbClr val="0066CC"/>
                </a:solidFill>
              </a:rPr>
              <a:t>an instructors name and department, but not the salary</a:t>
            </a:r>
            <a:r>
              <a:rPr lang="en-US" altLang="zh-CN" sz="2000"/>
              <a:t>.  This person should see a relation described, in SQL, by </a:t>
            </a:r>
            <a:br>
              <a:rPr lang="en-US" altLang="zh-CN" sz="2000"/>
            </a:br>
            <a:r>
              <a:rPr lang="en-US" altLang="zh-CN" sz="2000"/>
              <a:t>		</a:t>
            </a:r>
            <a:br>
              <a:rPr kumimoji="0" lang="en-US" altLang="zh-CN" sz="2000" b="1"/>
            </a:br>
            <a:r>
              <a:rPr kumimoji="0" lang="en-US" altLang="zh-CN" sz="2000" b="1"/>
              <a:t>             select </a:t>
            </a:r>
            <a:r>
              <a:rPr kumimoji="0" lang="en-US" altLang="zh-CN" sz="2000" i="1"/>
              <a:t>ID</a:t>
            </a:r>
            <a:r>
              <a:rPr kumimoji="0" lang="en-US" altLang="zh-CN" sz="2000"/>
              <a:t>, </a:t>
            </a:r>
            <a:r>
              <a:rPr kumimoji="0" lang="en-US" altLang="zh-CN" sz="2000" i="1"/>
              <a:t>name</a:t>
            </a:r>
            <a:r>
              <a:rPr kumimoji="0" lang="en-US" altLang="zh-CN" sz="2000"/>
              <a:t>, </a:t>
            </a:r>
            <a:r>
              <a:rPr kumimoji="0" lang="en-US" altLang="zh-CN" sz="2000" i="1"/>
              <a:t>dept_name</a:t>
            </a:r>
            <a:br>
              <a:rPr kumimoji="0" lang="en-US" altLang="zh-CN" sz="2000" i="1"/>
            </a:br>
            <a:r>
              <a:rPr kumimoji="0" lang="en-US" altLang="zh-CN" sz="2000" i="1"/>
              <a:t>             </a:t>
            </a:r>
            <a:r>
              <a:rPr kumimoji="0" lang="en-US" altLang="zh-CN" sz="2000" b="1"/>
              <a:t>from </a:t>
            </a:r>
            <a:r>
              <a:rPr kumimoji="0" lang="en-US" altLang="zh-CN" sz="2000" i="1"/>
              <a:t>instructor</a:t>
            </a:r>
            <a:endParaRPr kumimoji="0" lang="en-US" altLang="zh-CN" sz="2000"/>
          </a:p>
          <a:p>
            <a:pPr>
              <a:buFont typeface="Monotype Sorts" pitchFamily="2" charset="2"/>
              <a:buNone/>
              <a:tabLst>
                <a:tab pos="3205163" algn="ctr"/>
              </a:tabLst>
            </a:pPr>
            <a:endParaRPr lang="en-US" altLang="zh-CN" sz="2000">
              <a:sym typeface="Symbol" panose="05050102010706020507" pitchFamily="18" charset="2"/>
            </a:endParaRPr>
          </a:p>
          <a:p>
            <a:pPr>
              <a:tabLst>
                <a:tab pos="3205163" algn="ctr"/>
              </a:tabLst>
            </a:pPr>
            <a:r>
              <a:rPr lang="en-US" altLang="zh-CN" sz="2000"/>
              <a:t>Any relation that is not of the conceptual model but is made visible to a user as a “virtual relation” is called a </a:t>
            </a:r>
            <a:r>
              <a:rPr lang="en-US" altLang="zh-CN" sz="2000" b="1">
                <a:solidFill>
                  <a:srgbClr val="000099"/>
                </a:solidFill>
              </a:rPr>
              <a:t>view</a:t>
            </a:r>
            <a:r>
              <a:rPr lang="en-US" altLang="zh-CN" sz="2000"/>
              <a:t>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674A18E2-410C-4BC6-82E6-AFE882DD3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View Definition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6C150D1F-83A7-EB4B-BCAE-71BA0CC05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8" y="1093788"/>
            <a:ext cx="6819900" cy="4873625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zh-CN" sz="2000"/>
              <a:t>A view is defined using the </a:t>
            </a:r>
            <a:r>
              <a:rPr lang="en-US" altLang="zh-CN" sz="2000" b="1"/>
              <a:t>create view </a:t>
            </a:r>
            <a:r>
              <a:rPr lang="en-US" altLang="zh-CN" sz="2000"/>
              <a:t>statement which has the form</a:t>
            </a:r>
            <a:endParaRPr lang="en-US" altLang="zh-CN"/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zh-CN"/>
          </a:p>
          <a:p>
            <a:pPr>
              <a:lnSpc>
                <a:spcPct val="40000"/>
              </a:lnSpc>
              <a:buFont typeface="Monotype Sorts" pitchFamily="2" charset="2"/>
              <a:buNone/>
              <a:tabLst>
                <a:tab pos="3432175" algn="ctr"/>
              </a:tabLst>
            </a:pPr>
            <a:r>
              <a:rPr lang="en-US" altLang="zh-CN"/>
              <a:t>		</a:t>
            </a:r>
            <a:r>
              <a:rPr lang="en-US" altLang="zh-CN" sz="2000" b="1"/>
              <a:t>create view </a:t>
            </a:r>
            <a:r>
              <a:rPr lang="en-US" altLang="zh-CN" sz="2000" i="1"/>
              <a:t>v </a:t>
            </a:r>
            <a:r>
              <a:rPr lang="en-US" altLang="zh-CN" sz="2000" b="1"/>
              <a:t>as </a:t>
            </a:r>
            <a:r>
              <a:rPr lang="en-US" altLang="zh-CN" sz="2000" i="1"/>
              <a:t>&lt; </a:t>
            </a:r>
            <a:r>
              <a:rPr lang="en-US" altLang="zh-CN" sz="2000"/>
              <a:t>query expression &gt;</a:t>
            </a:r>
            <a:endParaRPr lang="en-US" altLang="zh-CN"/>
          </a:p>
          <a:p>
            <a:pPr>
              <a:lnSpc>
                <a:spcPct val="20000"/>
              </a:lnSpc>
              <a:buFont typeface="Monotype Sorts" pitchFamily="2" charset="2"/>
              <a:buNone/>
              <a:tabLst>
                <a:tab pos="3432175" algn="ctr"/>
              </a:tabLst>
            </a:pPr>
            <a:endParaRPr lang="en-US" altLang="zh-CN"/>
          </a:p>
          <a:p>
            <a:pPr>
              <a:buFont typeface="Monotype Sorts" pitchFamily="2" charset="2"/>
              <a:buNone/>
              <a:tabLst>
                <a:tab pos="3432175" algn="ctr"/>
              </a:tabLst>
            </a:pPr>
            <a:r>
              <a:rPr lang="en-US" altLang="zh-CN"/>
              <a:t>	</a:t>
            </a:r>
            <a:r>
              <a:rPr lang="en-US" altLang="zh-CN" sz="2000"/>
              <a:t>where &lt;query expression&gt; is any legal SQL expression.  The view name is represented by </a:t>
            </a:r>
            <a:r>
              <a:rPr lang="en-US" altLang="zh-CN" sz="2000" i="1"/>
              <a:t>v.</a:t>
            </a:r>
            <a:endParaRPr lang="en-US" altLang="zh-CN"/>
          </a:p>
          <a:p>
            <a:pPr>
              <a:tabLst>
                <a:tab pos="3432175" algn="ctr"/>
              </a:tabLst>
            </a:pPr>
            <a:r>
              <a:rPr lang="en-US" altLang="zh-CN" sz="2000"/>
              <a:t>Once a view is defined, the view name can be used to refer to the virtual relation that the view generates.</a:t>
            </a:r>
            <a:endParaRPr lang="en-US" altLang="zh-CN"/>
          </a:p>
          <a:p>
            <a:pPr>
              <a:tabLst>
                <a:tab pos="3432175" algn="ctr"/>
              </a:tabLst>
            </a:pPr>
            <a:r>
              <a:rPr lang="en-US" altLang="zh-CN" sz="2000"/>
              <a:t>View definition is not the same as creating a new relation by evaluating the query expression</a:t>
            </a:r>
            <a:r>
              <a:rPr lang="en-US" altLang="zh-CN"/>
              <a:t>  </a:t>
            </a:r>
          </a:p>
          <a:p>
            <a:pPr lvl="1">
              <a:tabLst>
                <a:tab pos="3432175" algn="ctr"/>
              </a:tabLst>
            </a:pPr>
            <a:r>
              <a:rPr lang="en-US" altLang="zh-CN" sz="2000"/>
              <a:t>Rather, </a:t>
            </a:r>
            <a:r>
              <a:rPr lang="en-US" altLang="zh-CN" sz="2000">
                <a:solidFill>
                  <a:srgbClr val="FF0000"/>
                </a:solidFill>
              </a:rPr>
              <a:t>a view definition causes the saving of an expression; the expression is substituted into queries using the view.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>
            <a:extLst>
              <a:ext uri="{FF2B5EF4-FFF2-40B4-BE49-F238E27FC236}">
                <a16:creationId xmlns:a16="http://schemas.microsoft.com/office/drawing/2014/main" id="{C71C851D-C273-32BA-3C09-C9E2DC33E7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Views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D5DE051-75D5-EE3E-7E72-1F750BCC0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6925" y="1106488"/>
            <a:ext cx="8250238" cy="491331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zh-CN" sz="2000">
                <a:solidFill>
                  <a:srgbClr val="000099"/>
                </a:solidFill>
              </a:rPr>
              <a:t>A view of instructors without their salary</a:t>
            </a:r>
            <a:br>
              <a:rPr lang="en-US" altLang="zh-CN" sz="2000">
                <a:solidFill>
                  <a:srgbClr val="000099"/>
                </a:solidFill>
              </a:rPr>
            </a:br>
            <a:r>
              <a:rPr lang="en-US" altLang="zh-CN" sz="2400"/>
              <a:t> </a:t>
            </a:r>
            <a:r>
              <a:rPr kumimoji="0" lang="en-US" altLang="zh-CN" sz="2000" b="1"/>
              <a:t>create view </a:t>
            </a:r>
            <a:r>
              <a:rPr kumimoji="0" lang="en-US" altLang="zh-CN" sz="2000" i="1"/>
              <a:t>faculty </a:t>
            </a:r>
            <a:r>
              <a:rPr kumimoji="0" lang="en-US" altLang="zh-CN" sz="2000" b="1"/>
              <a:t>as</a:t>
            </a:r>
            <a:r>
              <a:rPr lang="en-US" altLang="zh-CN" sz="2000" b="1"/>
              <a:t> </a:t>
            </a:r>
            <a:br>
              <a:rPr lang="en-US" altLang="zh-CN" sz="2000" b="1"/>
            </a:br>
            <a:r>
              <a:rPr lang="en-US" altLang="zh-CN" sz="2000" b="1"/>
              <a:t>    </a:t>
            </a:r>
            <a:r>
              <a:rPr kumimoji="0" lang="en-US" altLang="zh-CN" sz="2000" b="1"/>
              <a:t>select </a:t>
            </a:r>
            <a:r>
              <a:rPr kumimoji="0" lang="en-US" altLang="zh-CN" sz="2000" i="1"/>
              <a:t>ID</a:t>
            </a:r>
            <a:r>
              <a:rPr kumimoji="0" lang="en-US" altLang="zh-CN" sz="2000"/>
              <a:t>, </a:t>
            </a:r>
            <a:r>
              <a:rPr kumimoji="0" lang="en-US" altLang="zh-CN" sz="2000" i="1"/>
              <a:t>name</a:t>
            </a:r>
            <a:r>
              <a:rPr kumimoji="0" lang="en-US" altLang="zh-CN" sz="2000"/>
              <a:t>, </a:t>
            </a:r>
            <a:r>
              <a:rPr kumimoji="0" lang="en-US" altLang="zh-CN" sz="2000" i="1"/>
              <a:t>dept_name</a:t>
            </a:r>
            <a:br>
              <a:rPr kumimoji="0" lang="en-US" altLang="zh-CN" sz="2000" i="1"/>
            </a:br>
            <a:r>
              <a:rPr kumimoji="0" lang="en-US" altLang="zh-CN" sz="2000" i="1"/>
              <a:t>    </a:t>
            </a:r>
            <a:r>
              <a:rPr kumimoji="0" lang="en-US" altLang="zh-CN" sz="2000" b="1"/>
              <a:t>from </a:t>
            </a:r>
            <a:r>
              <a:rPr kumimoji="0" lang="en-US" altLang="zh-CN" sz="2000" i="1"/>
              <a:t>instructor</a:t>
            </a:r>
          </a:p>
          <a:p>
            <a:pPr>
              <a:tabLst>
                <a:tab pos="1370013" algn="l"/>
              </a:tabLst>
            </a:pPr>
            <a:endParaRPr kumimoji="0" lang="en-US" altLang="zh-CN" sz="2000"/>
          </a:p>
          <a:p>
            <a:pPr>
              <a:tabLst>
                <a:tab pos="1370013" algn="l"/>
              </a:tabLst>
            </a:pPr>
            <a:r>
              <a:rPr lang="en-US" altLang="zh-CN" sz="2000">
                <a:solidFill>
                  <a:srgbClr val="000099"/>
                </a:solidFill>
              </a:rPr>
              <a:t>Find the names of all instructors in the Biology department</a:t>
            </a:r>
            <a:br>
              <a:rPr lang="en-US" altLang="zh-CN" sz="2000">
                <a:solidFill>
                  <a:srgbClr val="000099"/>
                </a:solidFill>
              </a:rPr>
            </a:br>
            <a:r>
              <a:rPr lang="en-US" altLang="zh-CN" sz="2000"/>
              <a:t> </a:t>
            </a:r>
            <a:r>
              <a:rPr lang="en-US" altLang="zh-CN" sz="2000" b="1"/>
              <a:t>select </a:t>
            </a:r>
            <a:r>
              <a:rPr lang="en-US" altLang="zh-CN" sz="2000" i="1"/>
              <a:t>name</a:t>
            </a:r>
            <a:br>
              <a:rPr lang="en-US" altLang="zh-CN" sz="2000" i="1"/>
            </a:br>
            <a:r>
              <a:rPr lang="en-US" altLang="zh-CN" sz="2000" i="1"/>
              <a:t> </a:t>
            </a:r>
            <a:r>
              <a:rPr lang="en-US" altLang="zh-CN" sz="2000" b="1"/>
              <a:t>from </a:t>
            </a:r>
            <a:r>
              <a:rPr lang="en-US" altLang="zh-CN" sz="2000" i="1"/>
              <a:t>faculty</a:t>
            </a:r>
            <a:br>
              <a:rPr lang="en-US" altLang="zh-CN" sz="2000" i="1"/>
            </a:br>
            <a:r>
              <a:rPr lang="en-US" altLang="zh-CN" sz="2000" i="1"/>
              <a:t> </a:t>
            </a:r>
            <a:r>
              <a:rPr lang="en-US" altLang="zh-CN" sz="2000" b="1"/>
              <a:t>where </a:t>
            </a:r>
            <a:r>
              <a:rPr lang="en-US" altLang="zh-CN" sz="2000" i="1"/>
              <a:t>dept_name = </a:t>
            </a:r>
            <a:r>
              <a:rPr lang="en-US" altLang="zh-CN" sz="2000"/>
              <a:t>‘Biology’</a:t>
            </a:r>
          </a:p>
          <a:p>
            <a:pPr>
              <a:tabLst>
                <a:tab pos="1370013" algn="l"/>
              </a:tabLst>
            </a:pPr>
            <a:endParaRPr lang="en-US" altLang="zh-CN" sz="2000"/>
          </a:p>
          <a:p>
            <a:pPr>
              <a:tabLst>
                <a:tab pos="1370013" algn="l"/>
              </a:tabLst>
            </a:pPr>
            <a:r>
              <a:rPr lang="en-US" altLang="zh-CN" sz="2000">
                <a:solidFill>
                  <a:srgbClr val="000099"/>
                </a:solidFill>
              </a:rPr>
              <a:t>Create a view of department salary totals</a:t>
            </a:r>
            <a:br>
              <a:rPr lang="en-US" altLang="zh-CN" sz="2000"/>
            </a:br>
            <a:r>
              <a:rPr lang="en-US" altLang="zh-CN" sz="2000"/>
              <a:t>  </a:t>
            </a:r>
            <a:r>
              <a:rPr lang="en-US" altLang="zh-CN" sz="2000" b="1"/>
              <a:t>create view </a:t>
            </a:r>
            <a:r>
              <a:rPr lang="en-US" altLang="zh-CN" sz="2000" i="1"/>
              <a:t>departments_total_salary</a:t>
            </a:r>
            <a:r>
              <a:rPr lang="en-US" altLang="zh-CN" sz="2000"/>
              <a:t>(</a:t>
            </a:r>
            <a:r>
              <a:rPr lang="en-US" altLang="zh-CN" sz="2000" i="1"/>
              <a:t>dept_name</a:t>
            </a:r>
            <a:r>
              <a:rPr lang="en-US" altLang="zh-CN" sz="2000"/>
              <a:t>, </a:t>
            </a:r>
            <a:r>
              <a:rPr lang="en-US" altLang="zh-CN" sz="2000" i="1"/>
              <a:t>total_salary</a:t>
            </a:r>
            <a:r>
              <a:rPr lang="en-US" altLang="zh-CN" sz="2000"/>
              <a:t>) </a:t>
            </a:r>
            <a:r>
              <a:rPr lang="en-US" altLang="zh-CN" sz="2000" b="1"/>
              <a:t>as</a:t>
            </a:r>
            <a:br>
              <a:rPr lang="en-US" altLang="zh-CN" sz="2000" b="1"/>
            </a:br>
            <a:r>
              <a:rPr lang="en-US" altLang="zh-CN" sz="2000" b="1"/>
              <a:t>       select </a:t>
            </a:r>
            <a:r>
              <a:rPr lang="en-US" altLang="zh-CN" sz="2000" i="1"/>
              <a:t>dept_name</a:t>
            </a:r>
            <a:r>
              <a:rPr lang="en-US" altLang="zh-CN" sz="2000"/>
              <a:t>, </a:t>
            </a:r>
            <a:r>
              <a:rPr lang="en-US" altLang="zh-CN" sz="2000" b="1"/>
              <a:t>sum </a:t>
            </a:r>
            <a:r>
              <a:rPr lang="en-US" altLang="zh-CN" sz="2000"/>
              <a:t>(</a:t>
            </a:r>
            <a:r>
              <a:rPr lang="en-US" altLang="zh-CN" sz="2000" i="1"/>
              <a:t>salary</a:t>
            </a:r>
            <a:r>
              <a:rPr lang="en-US" altLang="zh-CN" sz="2000"/>
              <a:t>)</a:t>
            </a:r>
            <a:br>
              <a:rPr lang="en-US" altLang="zh-CN" sz="2000"/>
            </a:br>
            <a:r>
              <a:rPr lang="en-US" altLang="zh-CN" sz="2000"/>
              <a:t>       </a:t>
            </a:r>
            <a:r>
              <a:rPr lang="en-US" altLang="zh-CN" sz="2000" b="1"/>
              <a:t>from </a:t>
            </a:r>
            <a:r>
              <a:rPr lang="en-US" altLang="zh-CN" sz="2000" i="1"/>
              <a:t>instructor</a:t>
            </a:r>
            <a:br>
              <a:rPr lang="en-US" altLang="zh-CN" sz="2000" i="1"/>
            </a:br>
            <a:r>
              <a:rPr lang="en-US" altLang="zh-CN" sz="2000" i="1"/>
              <a:t>      </a:t>
            </a:r>
            <a:r>
              <a:rPr lang="en-US" altLang="zh-CN" sz="2000" b="1"/>
              <a:t>group by </a:t>
            </a:r>
            <a:r>
              <a:rPr lang="en-US" altLang="zh-CN" sz="2000" i="1"/>
              <a:t>dept_name</a:t>
            </a:r>
            <a:r>
              <a:rPr lang="en-US" altLang="zh-CN" sz="2000"/>
              <a:t>;</a:t>
            </a:r>
            <a:endParaRPr lang="en-US" altLang="zh-CN" sz="2400"/>
          </a:p>
          <a:p>
            <a:pPr>
              <a:tabLst>
                <a:tab pos="1370013" algn="l"/>
              </a:tabLst>
            </a:pPr>
            <a:endParaRPr lang="en-US" altLang="zh-CN" sz="2400"/>
          </a:p>
          <a:p>
            <a:pPr>
              <a:tabLst>
                <a:tab pos="1370013" algn="l"/>
              </a:tabLst>
            </a:pPr>
            <a:endParaRPr lang="en-US" altLang="zh-CN" sz="2000"/>
          </a:p>
          <a:p>
            <a:pPr>
              <a:tabLst>
                <a:tab pos="1370013" algn="l"/>
              </a:tabLst>
            </a:pPr>
            <a:endParaRPr lang="en-US" altLang="zh-CN" sz="2000"/>
          </a:p>
        </p:txBody>
      </p:sp>
      <p:sp>
        <p:nvSpPr>
          <p:cNvPr id="335877" name="Text Box 5">
            <a:extLst>
              <a:ext uri="{FF2B5EF4-FFF2-40B4-BE49-F238E27FC236}">
                <a16:creationId xmlns:a16="http://schemas.microsoft.com/office/drawing/2014/main" id="{A96D920F-1313-BE72-4EB6-CBE306DB5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CN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88866A59-BC40-AB1F-CA27-0705FCB6F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>
                <a:ea typeface="+mj-ea"/>
              </a:rPr>
              <a:t>Views Defined Using Other Views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768A42A-77B3-8C7C-4515-05AEC1A30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/>
              <a:buChar char="n"/>
              <a:defRPr/>
            </a:pPr>
            <a:r>
              <a:rPr lang="en-US" altLang="zh-CN" sz="2000" b="1" dirty="0"/>
              <a:t>create view </a:t>
            </a:r>
            <a:r>
              <a:rPr lang="en-US" altLang="zh-CN" sz="2000" i="1" dirty="0">
                <a:solidFill>
                  <a:srgbClr val="000099"/>
                </a:solidFill>
              </a:rPr>
              <a:t>physics_fall_2009</a:t>
            </a:r>
            <a:r>
              <a:rPr lang="en-US" altLang="zh-CN" sz="2000" i="1" dirty="0"/>
              <a:t> </a:t>
            </a:r>
            <a:r>
              <a:rPr lang="en-US" altLang="zh-CN" sz="2000" b="1" dirty="0"/>
              <a:t>as</a:t>
            </a:r>
            <a:br>
              <a:rPr lang="en-US" altLang="zh-CN" sz="2000" b="1" dirty="0"/>
            </a:br>
            <a:r>
              <a:rPr lang="en-US" altLang="zh-CN" sz="2000" b="1" dirty="0"/>
              <a:t>   select </a:t>
            </a:r>
            <a:r>
              <a:rPr lang="en-US" altLang="zh-CN" sz="2000" i="1" dirty="0" err="1"/>
              <a:t>course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course_id</a:t>
            </a:r>
            <a:r>
              <a:rPr lang="en-US" altLang="zh-CN" sz="2000" dirty="0"/>
              <a:t>, </a:t>
            </a:r>
            <a:r>
              <a:rPr lang="en-US" altLang="zh-CN" sz="2000" i="1" dirty="0" err="1"/>
              <a:t>sec_id</a:t>
            </a:r>
            <a:r>
              <a:rPr lang="en-US" altLang="zh-CN" sz="2000" dirty="0"/>
              <a:t>, </a:t>
            </a:r>
            <a:r>
              <a:rPr lang="en-US" altLang="zh-CN" sz="2000" i="1" dirty="0"/>
              <a:t>building</a:t>
            </a:r>
            <a:r>
              <a:rPr lang="en-US" altLang="zh-CN" sz="2000" dirty="0"/>
              <a:t>, </a:t>
            </a:r>
            <a:r>
              <a:rPr lang="en-US" altLang="zh-CN" sz="2000" i="1" dirty="0" err="1"/>
              <a:t>room_number</a:t>
            </a:r>
            <a:br>
              <a:rPr lang="en-US" altLang="zh-CN" sz="2000" i="1" dirty="0"/>
            </a:br>
            <a:r>
              <a:rPr lang="en-US" altLang="zh-CN" sz="2000" i="1" dirty="0"/>
              <a:t>   </a:t>
            </a:r>
            <a:r>
              <a:rPr lang="en-US" altLang="zh-CN" sz="2000" b="1" dirty="0"/>
              <a:t>from </a:t>
            </a:r>
            <a:r>
              <a:rPr lang="en-US" altLang="zh-CN" sz="2000" i="1" dirty="0"/>
              <a:t>course</a:t>
            </a:r>
            <a:r>
              <a:rPr lang="en-US" altLang="zh-CN" sz="2000" dirty="0"/>
              <a:t>, </a:t>
            </a:r>
            <a:r>
              <a:rPr lang="en-US" altLang="zh-CN" sz="2000" i="1" dirty="0"/>
              <a:t>section</a:t>
            </a:r>
            <a:br>
              <a:rPr lang="en-US" altLang="zh-CN" sz="2000" i="1" dirty="0"/>
            </a:br>
            <a:r>
              <a:rPr lang="en-US" altLang="zh-CN" sz="2000" i="1" dirty="0"/>
              <a:t>   </a:t>
            </a:r>
            <a:r>
              <a:rPr lang="en-US" altLang="zh-CN" sz="2000" b="1" dirty="0"/>
              <a:t>where </a:t>
            </a:r>
            <a:r>
              <a:rPr lang="en-US" altLang="zh-CN" sz="2000" i="1" dirty="0" err="1"/>
              <a:t>course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course_id</a:t>
            </a:r>
            <a:r>
              <a:rPr lang="en-US" altLang="zh-CN" sz="2000" i="1" dirty="0"/>
              <a:t> </a:t>
            </a:r>
            <a:r>
              <a:rPr lang="en-US" altLang="zh-CN" sz="2000" dirty="0"/>
              <a:t>= </a:t>
            </a:r>
            <a:r>
              <a:rPr lang="en-US" altLang="zh-CN" sz="2000" i="1" dirty="0" err="1"/>
              <a:t>section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course_id</a:t>
            </a:r>
            <a:br>
              <a:rPr lang="en-US" altLang="zh-CN" sz="2000" i="1" dirty="0"/>
            </a:br>
            <a:r>
              <a:rPr lang="en-US" altLang="zh-CN" sz="2000" i="1" dirty="0"/>
              <a:t>              </a:t>
            </a:r>
            <a:r>
              <a:rPr lang="en-US" altLang="zh-CN" sz="2000" b="1" dirty="0"/>
              <a:t>and </a:t>
            </a:r>
            <a:r>
              <a:rPr lang="en-US" altLang="zh-CN" sz="2000" i="1" dirty="0" err="1"/>
              <a:t>course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dept_name</a:t>
            </a:r>
            <a:r>
              <a:rPr lang="en-US" altLang="zh-CN" sz="2000" i="1" dirty="0"/>
              <a:t> </a:t>
            </a:r>
            <a:r>
              <a:rPr lang="en-US" altLang="zh-CN" sz="2000" dirty="0"/>
              <a:t>= ’Physics’</a:t>
            </a:r>
            <a:br>
              <a:rPr lang="en-US" altLang="zh-CN" sz="2000" dirty="0"/>
            </a:br>
            <a:r>
              <a:rPr lang="en-US" altLang="zh-CN" sz="2000" dirty="0"/>
              <a:t>              </a:t>
            </a:r>
            <a:r>
              <a:rPr lang="en-US" altLang="zh-CN" sz="2000" b="1" dirty="0"/>
              <a:t>and </a:t>
            </a:r>
            <a:r>
              <a:rPr lang="en-US" altLang="zh-CN" sz="2000" i="1" dirty="0" err="1"/>
              <a:t>section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semester</a:t>
            </a:r>
            <a:r>
              <a:rPr lang="en-US" altLang="zh-CN" sz="2000" i="1" dirty="0"/>
              <a:t> </a:t>
            </a:r>
            <a:r>
              <a:rPr lang="en-US" altLang="zh-CN" sz="2000" dirty="0"/>
              <a:t>= ’Fall’</a:t>
            </a:r>
            <a:br>
              <a:rPr lang="en-US" altLang="zh-CN" sz="2000" dirty="0"/>
            </a:br>
            <a:r>
              <a:rPr lang="en-US" altLang="zh-CN" sz="2000" dirty="0"/>
              <a:t>              </a:t>
            </a:r>
            <a:r>
              <a:rPr lang="en-US" altLang="zh-CN" sz="2000" b="1" dirty="0"/>
              <a:t>and </a:t>
            </a:r>
            <a:r>
              <a:rPr lang="en-US" altLang="zh-CN" sz="2000" i="1" dirty="0" err="1"/>
              <a:t>section</a:t>
            </a:r>
            <a:r>
              <a:rPr lang="en-US" altLang="zh-CN" sz="2000" dirty="0" err="1"/>
              <a:t>.</a:t>
            </a:r>
            <a:r>
              <a:rPr lang="en-US" altLang="zh-CN" sz="2000" i="1" dirty="0" err="1"/>
              <a:t>year</a:t>
            </a:r>
            <a:r>
              <a:rPr lang="en-US" altLang="zh-CN" sz="2000" i="1" dirty="0"/>
              <a:t> </a:t>
            </a:r>
            <a:r>
              <a:rPr lang="en-US" altLang="zh-CN" sz="2000" dirty="0"/>
              <a:t>= ’2009’;</a:t>
            </a:r>
          </a:p>
          <a:p>
            <a:pPr marL="0" indent="0">
              <a:buFont typeface="Monotype Sorts"/>
              <a:buNone/>
              <a:defRPr/>
            </a:pPr>
            <a:endParaRPr lang="en-US" altLang="zh-CN" dirty="0"/>
          </a:p>
          <a:p>
            <a:pPr>
              <a:buFont typeface="Monotype Sorts"/>
              <a:buChar char="n"/>
              <a:defRPr/>
            </a:pPr>
            <a:r>
              <a:rPr lang="en-US" altLang="zh-CN" sz="2000" b="1" dirty="0"/>
              <a:t>create view </a:t>
            </a:r>
            <a:r>
              <a:rPr lang="en-US" altLang="zh-CN" sz="2000" i="1" dirty="0"/>
              <a:t>physics_fall_2009_watson </a:t>
            </a:r>
            <a:r>
              <a:rPr lang="en-US" altLang="zh-CN" sz="2000" b="1" dirty="0"/>
              <a:t>as</a:t>
            </a:r>
            <a:br>
              <a:rPr lang="en-US" altLang="zh-CN" sz="2000" b="1" dirty="0"/>
            </a:br>
            <a:r>
              <a:rPr lang="en-US" altLang="zh-CN" sz="2000" b="1" dirty="0"/>
              <a:t>    select </a:t>
            </a:r>
            <a:r>
              <a:rPr lang="en-US" altLang="zh-CN" sz="2000" i="1" dirty="0" err="1"/>
              <a:t>course_id</a:t>
            </a:r>
            <a:r>
              <a:rPr lang="en-US" altLang="zh-CN" sz="2000" dirty="0"/>
              <a:t>, </a:t>
            </a:r>
            <a:r>
              <a:rPr lang="en-US" altLang="zh-CN" sz="2000" i="1" dirty="0" err="1"/>
              <a:t>room_number</a:t>
            </a:r>
            <a:br>
              <a:rPr lang="en-US" altLang="zh-CN" sz="2000" i="1" dirty="0"/>
            </a:br>
            <a:r>
              <a:rPr lang="en-US" altLang="zh-CN" sz="2000" i="1" dirty="0"/>
              <a:t>    </a:t>
            </a:r>
            <a:r>
              <a:rPr lang="en-US" altLang="zh-CN" sz="2000" b="1" dirty="0"/>
              <a:t>from </a:t>
            </a:r>
            <a:r>
              <a:rPr lang="en-US" altLang="zh-CN" sz="2000" i="1" dirty="0">
                <a:solidFill>
                  <a:srgbClr val="000099"/>
                </a:solidFill>
              </a:rPr>
              <a:t>physics_fall_2009</a:t>
            </a:r>
            <a:br>
              <a:rPr lang="en-US" altLang="zh-CN" sz="2000" i="1" dirty="0"/>
            </a:br>
            <a:r>
              <a:rPr lang="en-US" altLang="zh-CN" sz="2000" i="1" dirty="0"/>
              <a:t>    </a:t>
            </a:r>
            <a:r>
              <a:rPr lang="en-US" altLang="zh-CN" sz="2000" b="1" dirty="0"/>
              <a:t>where </a:t>
            </a:r>
            <a:r>
              <a:rPr lang="en-US" altLang="zh-CN" sz="2000" i="1" dirty="0"/>
              <a:t>building</a:t>
            </a:r>
            <a:r>
              <a:rPr lang="en-US" altLang="zh-CN" sz="2000" dirty="0"/>
              <a:t>= ’Watson’;</a:t>
            </a:r>
            <a:endParaRPr lang="en-US" altLang="zh-CN" dirty="0"/>
          </a:p>
          <a:p>
            <a:pPr>
              <a:buFont typeface="Monotype Sorts"/>
              <a:buChar char="n"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>
            <a:extLst>
              <a:ext uri="{FF2B5EF4-FFF2-40B4-BE49-F238E27FC236}">
                <a16:creationId xmlns:a16="http://schemas.microsoft.com/office/drawing/2014/main" id="{B238789A-05F0-8E28-5E2B-6948B424F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View Expansion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C565EB4-E5BD-E563-27B8-1153A50DE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5850" y="1093788"/>
            <a:ext cx="10215563" cy="5111750"/>
          </a:xfrm>
        </p:spPr>
        <p:txBody>
          <a:bodyPr/>
          <a:lstStyle/>
          <a:p>
            <a:r>
              <a:rPr lang="en-US" altLang="zh-CN"/>
              <a:t>Expand use of a view in another </a:t>
            </a:r>
            <a:r>
              <a:rPr lang="en-US" altLang="zh-CN">
                <a:solidFill>
                  <a:srgbClr val="FF0000"/>
                </a:solidFill>
              </a:rPr>
              <a:t>view</a:t>
            </a:r>
          </a:p>
          <a:p>
            <a:endParaRPr lang="en-US" altLang="zh-CN"/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AF8540B4-A96D-E7F2-312B-6950AAC7B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963" y="1704975"/>
            <a:ext cx="7192962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charset="2"/>
              <a:buNone/>
              <a:defRPr/>
            </a:pPr>
            <a:r>
              <a:rPr lang="en-US" altLang="zh-CN" sz="2000" b="1" dirty="0"/>
              <a:t>create view </a:t>
            </a:r>
            <a:r>
              <a:rPr lang="en-US" altLang="zh-CN" sz="2000" i="1" dirty="0"/>
              <a:t>physics_fall_2009_watson </a:t>
            </a:r>
            <a:r>
              <a:rPr lang="en-US" altLang="zh-CN" sz="2000" b="1" dirty="0"/>
              <a:t>as</a:t>
            </a:r>
            <a:br>
              <a:rPr lang="en-US" altLang="zh-CN" sz="2000" b="1" dirty="0"/>
            </a:br>
            <a:r>
              <a:rPr lang="en-US" altLang="zh-CN" sz="2000" b="1" dirty="0"/>
              <a:t>    select </a:t>
            </a:r>
            <a:r>
              <a:rPr lang="en-US" altLang="zh-CN" sz="2000" i="1" dirty="0" err="1"/>
              <a:t>course_id</a:t>
            </a:r>
            <a:r>
              <a:rPr lang="en-US" altLang="zh-CN" sz="2000" dirty="0"/>
              <a:t>, </a:t>
            </a:r>
            <a:r>
              <a:rPr lang="en-US" altLang="zh-CN" sz="2000" i="1" dirty="0" err="1"/>
              <a:t>room_number</a:t>
            </a:r>
            <a:br>
              <a:rPr lang="en-US" altLang="zh-CN" sz="2000" i="1" dirty="0"/>
            </a:br>
            <a:r>
              <a:rPr lang="en-US" altLang="zh-CN" sz="2000" i="1" dirty="0"/>
              <a:t>    </a:t>
            </a:r>
            <a:r>
              <a:rPr lang="en-US" altLang="zh-CN" sz="2000" b="1" dirty="0"/>
              <a:t>from </a:t>
            </a:r>
            <a:r>
              <a:rPr lang="en-US" altLang="zh-CN" sz="2000" i="1" dirty="0">
                <a:solidFill>
                  <a:srgbClr val="000099"/>
                </a:solidFill>
              </a:rPr>
              <a:t>physics_fall_2009</a:t>
            </a:r>
            <a:br>
              <a:rPr lang="en-US" altLang="zh-CN" sz="2000" i="1" dirty="0"/>
            </a:br>
            <a:r>
              <a:rPr lang="en-US" altLang="zh-CN" sz="2000" i="1" dirty="0"/>
              <a:t>    </a:t>
            </a:r>
            <a:r>
              <a:rPr lang="en-US" altLang="zh-CN" sz="2000" b="1" dirty="0"/>
              <a:t>where </a:t>
            </a:r>
            <a:r>
              <a:rPr lang="en-US" altLang="zh-CN" sz="2000" i="1" dirty="0"/>
              <a:t>building</a:t>
            </a:r>
            <a:r>
              <a:rPr lang="en-US" altLang="zh-CN" sz="2000" dirty="0"/>
              <a:t>= ’Watson’;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dirty="0">
                <a:sym typeface="Wingdings" panose="05000000000000000000" pitchFamily="2" charset="2"/>
              </a:rPr>
              <a:t></a:t>
            </a:r>
            <a:endParaRPr kumimoji="0" lang="en-US" altLang="zh-CN" sz="2000" b="1" dirty="0"/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dirty="0"/>
              <a:t>create view </a:t>
            </a:r>
            <a:r>
              <a:rPr kumimoji="0" lang="en-US" altLang="zh-CN" sz="2000" i="1" dirty="0"/>
              <a:t>physics_fall_2009_watson </a:t>
            </a:r>
            <a:r>
              <a:rPr kumimoji="0" lang="en-US" altLang="zh-CN" sz="2000" b="1" dirty="0"/>
              <a:t>as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000" dirty="0"/>
              <a:t>(</a:t>
            </a:r>
            <a:r>
              <a:rPr kumimoji="0" lang="en-US" altLang="zh-CN" sz="2000" b="1" dirty="0"/>
              <a:t>select </a:t>
            </a:r>
            <a:r>
              <a:rPr kumimoji="0" lang="en-US" altLang="zh-CN" sz="2000" i="1" dirty="0" err="1"/>
              <a:t>course_id</a:t>
            </a:r>
            <a:r>
              <a:rPr kumimoji="0" lang="en-US" altLang="zh-CN" sz="2000" dirty="0"/>
              <a:t>, </a:t>
            </a:r>
            <a:r>
              <a:rPr kumimoji="0" lang="en-US" altLang="zh-CN" sz="2000" i="1" dirty="0" err="1"/>
              <a:t>room_number</a:t>
            </a:r>
            <a:endParaRPr kumimoji="0" lang="en-US" altLang="zh-CN" sz="2000" i="1" dirty="0"/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dirty="0"/>
              <a:t> from </a:t>
            </a:r>
            <a:r>
              <a:rPr lang="en-US" altLang="zh-CN" sz="2000" i="1" dirty="0">
                <a:solidFill>
                  <a:srgbClr val="000099"/>
                </a:solidFill>
                <a:latin typeface="+mn-lt"/>
              </a:rPr>
              <a:t>(select </a:t>
            </a:r>
            <a:r>
              <a:rPr lang="en-US" altLang="zh-CN" sz="2000" i="1" dirty="0" err="1">
                <a:solidFill>
                  <a:srgbClr val="000099"/>
                </a:solidFill>
                <a:latin typeface="+mn-lt"/>
              </a:rPr>
              <a:t>course.course_id</a:t>
            </a:r>
            <a:r>
              <a:rPr lang="en-US" altLang="zh-CN" sz="2000" i="1" dirty="0">
                <a:solidFill>
                  <a:srgbClr val="000099"/>
                </a:solidFill>
                <a:latin typeface="+mn-lt"/>
              </a:rPr>
              <a:t>, building, </a:t>
            </a:r>
            <a:r>
              <a:rPr lang="en-US" altLang="zh-CN" sz="2000" i="1" dirty="0" err="1">
                <a:solidFill>
                  <a:srgbClr val="000099"/>
                </a:solidFill>
                <a:latin typeface="+mn-lt"/>
              </a:rPr>
              <a:t>room_number</a:t>
            </a:r>
            <a:endParaRPr lang="en-US" altLang="zh-CN" sz="2000" i="1" dirty="0">
              <a:solidFill>
                <a:srgbClr val="000099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i="1" dirty="0">
                <a:solidFill>
                  <a:srgbClr val="000099"/>
                </a:solidFill>
                <a:latin typeface="+mn-lt"/>
              </a:rPr>
              <a:t>           from course,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i="1" dirty="0">
                <a:solidFill>
                  <a:srgbClr val="000099"/>
                </a:solidFill>
                <a:latin typeface="+mn-lt"/>
              </a:rPr>
              <a:t>           where </a:t>
            </a:r>
            <a:r>
              <a:rPr lang="en-US" altLang="zh-CN" sz="2000" i="1" dirty="0" err="1">
                <a:solidFill>
                  <a:srgbClr val="000099"/>
                </a:solidFill>
                <a:latin typeface="+mn-lt"/>
              </a:rPr>
              <a:t>course.course_id</a:t>
            </a:r>
            <a:r>
              <a:rPr lang="en-US" altLang="zh-CN" sz="2000" i="1" dirty="0">
                <a:solidFill>
                  <a:srgbClr val="000099"/>
                </a:solidFill>
                <a:latin typeface="+mn-lt"/>
              </a:rPr>
              <a:t> = </a:t>
            </a:r>
            <a:r>
              <a:rPr lang="en-US" altLang="zh-CN" sz="2000" i="1" dirty="0" err="1">
                <a:solidFill>
                  <a:srgbClr val="000099"/>
                </a:solidFill>
                <a:latin typeface="+mn-lt"/>
              </a:rPr>
              <a:t>section.course_id</a:t>
            </a:r>
            <a:endParaRPr lang="en-US" altLang="zh-CN" sz="2000" i="1" dirty="0">
              <a:solidFill>
                <a:srgbClr val="000099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i="1" dirty="0">
                <a:solidFill>
                  <a:srgbClr val="000099"/>
                </a:solidFill>
                <a:latin typeface="+mn-lt"/>
              </a:rPr>
              <a:t>               and </a:t>
            </a:r>
            <a:r>
              <a:rPr lang="en-US" altLang="zh-CN" sz="2000" i="1" dirty="0" err="1">
                <a:solidFill>
                  <a:srgbClr val="000099"/>
                </a:solidFill>
                <a:latin typeface="+mn-lt"/>
              </a:rPr>
              <a:t>course.dept_name</a:t>
            </a:r>
            <a:r>
              <a:rPr lang="en-US" altLang="zh-CN" sz="2000" i="1" dirty="0">
                <a:solidFill>
                  <a:srgbClr val="000099"/>
                </a:solidFill>
                <a:latin typeface="+mn-lt"/>
              </a:rPr>
              <a:t> = ’Physics’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i="1" dirty="0">
                <a:solidFill>
                  <a:srgbClr val="000099"/>
                </a:solidFill>
                <a:latin typeface="+mn-lt"/>
              </a:rPr>
              <a:t>               and </a:t>
            </a:r>
            <a:r>
              <a:rPr lang="en-US" altLang="zh-CN" sz="2000" i="1" dirty="0" err="1">
                <a:solidFill>
                  <a:srgbClr val="000099"/>
                </a:solidFill>
                <a:latin typeface="+mn-lt"/>
              </a:rPr>
              <a:t>section.semester</a:t>
            </a:r>
            <a:r>
              <a:rPr lang="en-US" altLang="zh-CN" sz="2000" i="1" dirty="0">
                <a:solidFill>
                  <a:srgbClr val="000099"/>
                </a:solidFill>
                <a:latin typeface="+mn-lt"/>
              </a:rPr>
              <a:t> = ’Fall’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2000" i="1" dirty="0">
                <a:solidFill>
                  <a:srgbClr val="000099"/>
                </a:solidFill>
                <a:latin typeface="+mn-lt"/>
              </a:rPr>
              <a:t>               and </a:t>
            </a:r>
            <a:r>
              <a:rPr lang="en-US" altLang="zh-CN" sz="2000" i="1" dirty="0" err="1">
                <a:solidFill>
                  <a:srgbClr val="000099"/>
                </a:solidFill>
                <a:latin typeface="+mn-lt"/>
              </a:rPr>
              <a:t>section.year</a:t>
            </a:r>
            <a:r>
              <a:rPr lang="en-US" altLang="zh-CN" sz="2000" i="1" dirty="0">
                <a:solidFill>
                  <a:srgbClr val="000099"/>
                </a:solidFill>
                <a:latin typeface="+mn-lt"/>
              </a:rPr>
              <a:t> = ’2009’)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kumimoji="0" lang="en-US" altLang="zh-CN" sz="2000" b="1" dirty="0"/>
              <a:t> where </a:t>
            </a:r>
            <a:r>
              <a:rPr kumimoji="0" lang="en-US" altLang="zh-CN" sz="2000" i="1" dirty="0"/>
              <a:t>building</a:t>
            </a:r>
            <a:r>
              <a:rPr kumimoji="0" lang="en-US" altLang="zh-CN" sz="2000" dirty="0"/>
              <a:t>= ’Watson’;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altLang="zh-CN" sz="2000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29BD8C9A-BE80-63EA-F694-AE816B713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Joined Relations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60EB66A-743C-D8CC-0FEE-DE3811FF17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3775" y="1106488"/>
            <a:ext cx="7229475" cy="3575050"/>
          </a:xfrm>
        </p:spPr>
        <p:txBody>
          <a:bodyPr/>
          <a:lstStyle/>
          <a:p>
            <a:r>
              <a:rPr lang="en-US" altLang="zh-CN" sz="2000" b="1">
                <a:solidFill>
                  <a:srgbClr val="000099"/>
                </a:solidFill>
              </a:rPr>
              <a:t>Join operations</a:t>
            </a:r>
            <a:r>
              <a:rPr lang="en-US" altLang="zh-CN" sz="2000"/>
              <a:t> take two relations and return as a result another relation.</a:t>
            </a:r>
            <a:endParaRPr lang="en-US" altLang="zh-CN"/>
          </a:p>
          <a:p>
            <a:r>
              <a:rPr lang="en-US" altLang="zh-CN" sz="2000"/>
              <a:t>Join operations are typically used as subquery expressions in the </a:t>
            </a:r>
            <a:r>
              <a:rPr lang="en-US" altLang="zh-CN" sz="2000" b="1"/>
              <a:t>from </a:t>
            </a:r>
            <a:r>
              <a:rPr lang="en-US" altLang="zh-CN" sz="2000"/>
              <a:t>clause</a:t>
            </a:r>
            <a:endParaRPr lang="en-US" altLang="zh-CN"/>
          </a:p>
          <a:p>
            <a:r>
              <a:rPr lang="en-US" altLang="zh-CN" sz="2000" b="1">
                <a:solidFill>
                  <a:srgbClr val="000099"/>
                </a:solidFill>
              </a:rPr>
              <a:t>Join condition</a:t>
            </a:r>
            <a:r>
              <a:rPr lang="en-US" altLang="zh-CN" sz="2000"/>
              <a:t> – defines which tuples in the two relations match, and what attributes are present in the result of the join.</a:t>
            </a:r>
            <a:endParaRPr lang="en-US" altLang="zh-CN"/>
          </a:p>
          <a:p>
            <a:r>
              <a:rPr lang="en-US" altLang="zh-CN" sz="2000" b="1">
                <a:solidFill>
                  <a:srgbClr val="000099"/>
                </a:solidFill>
              </a:rPr>
              <a:t>Join type</a:t>
            </a:r>
            <a:r>
              <a:rPr lang="en-US" altLang="zh-CN" sz="2000"/>
              <a:t> – defines how tuples in each relation that do not match any tuple in the other relation (based on the join condition) are treated.</a:t>
            </a:r>
            <a:endParaRPr lang="en-US" altLang="zh-CN"/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80A9E324-2905-4DC3-4ED9-ECFE938E4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t="32004" r="375" b="31503"/>
          <a:stretch>
            <a:fillRect/>
          </a:stretch>
        </p:blipFill>
        <p:spPr bwMode="auto">
          <a:xfrm>
            <a:off x="2611438" y="4681538"/>
            <a:ext cx="7085012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文本框 1">
            <a:extLst>
              <a:ext uri="{FF2B5EF4-FFF2-40B4-BE49-F238E27FC236}">
                <a16:creationId xmlns:a16="http://schemas.microsoft.com/office/drawing/2014/main" id="{8D210118-5692-F79A-60EC-CD703B2AB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6500" y="5102225"/>
            <a:ext cx="12731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/>
              <a:t>自然连接</a:t>
            </a:r>
            <a:endParaRPr kumimoji="0" lang="en-US" altLang="zh-CN"/>
          </a:p>
        </p:txBody>
      </p:sp>
      <p:sp>
        <p:nvSpPr>
          <p:cNvPr id="19462" name="文本框 5">
            <a:extLst>
              <a:ext uri="{FF2B5EF4-FFF2-40B4-BE49-F238E27FC236}">
                <a16:creationId xmlns:a16="http://schemas.microsoft.com/office/drawing/2014/main" id="{A6AAEED6-6959-93FC-3F51-CC44671F7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5550" y="5510213"/>
            <a:ext cx="12731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/>
              <a:t>条件连接</a:t>
            </a:r>
            <a:endParaRPr kumimoji="0" lang="en-US" altLang="zh-CN"/>
          </a:p>
        </p:txBody>
      </p:sp>
      <p:sp>
        <p:nvSpPr>
          <p:cNvPr id="19463" name="文本框 6">
            <a:extLst>
              <a:ext uri="{FF2B5EF4-FFF2-40B4-BE49-F238E27FC236}">
                <a16:creationId xmlns:a16="http://schemas.microsoft.com/office/drawing/2014/main" id="{95276DDE-66BE-604A-1E4E-F5AC051C4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9363" y="5938838"/>
            <a:ext cx="12731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/>
              <a:t>等值连接</a:t>
            </a:r>
            <a:endParaRPr kumimoji="0" lang="en-US" altLang="zh-CN"/>
          </a:p>
        </p:txBody>
      </p:sp>
      <p:cxnSp>
        <p:nvCxnSpPr>
          <p:cNvPr id="19464" name="直接箭头连接符 3">
            <a:extLst>
              <a:ext uri="{FF2B5EF4-FFF2-40B4-BE49-F238E27FC236}">
                <a16:creationId xmlns:a16="http://schemas.microsoft.com/office/drawing/2014/main" id="{D7A47F25-78EA-60AF-C75B-1421D394187E}"/>
              </a:ext>
            </a:extLst>
          </p:cNvPr>
          <p:cNvCxnSpPr>
            <a:cxnSpLocks noChangeShapeType="1"/>
            <a:stCxn id="19461" idx="1"/>
          </p:cNvCxnSpPr>
          <p:nvPr/>
        </p:nvCxnSpPr>
        <p:spPr bwMode="auto">
          <a:xfrm flipH="1">
            <a:off x="9696450" y="5270500"/>
            <a:ext cx="4000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5" name="直接箭头连接符 9">
            <a:extLst>
              <a:ext uri="{FF2B5EF4-FFF2-40B4-BE49-F238E27FC236}">
                <a16:creationId xmlns:a16="http://schemas.microsoft.com/office/drawing/2014/main" id="{DA80D075-1913-4946-A8D8-0AF9C6D7D08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696450" y="5678488"/>
            <a:ext cx="4000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66" name="直接箭头连接符 10">
            <a:extLst>
              <a:ext uri="{FF2B5EF4-FFF2-40B4-BE49-F238E27FC236}">
                <a16:creationId xmlns:a16="http://schemas.microsoft.com/office/drawing/2014/main" id="{76CECB3D-BC02-E6F1-9A7C-87D4655DE6C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9696450" y="6107113"/>
            <a:ext cx="4000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>
            <a:extLst>
              <a:ext uri="{FF2B5EF4-FFF2-40B4-BE49-F238E27FC236}">
                <a16:creationId xmlns:a16="http://schemas.microsoft.com/office/drawing/2014/main" id="{36182025-ACDE-C51D-235F-0E36D60A1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View Expansion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E824A98-6DD5-24F7-962D-B68A15434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5850" y="1093788"/>
            <a:ext cx="10215563" cy="5653087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CN" dirty="0"/>
              <a:t>Expand use of a view in a </a:t>
            </a:r>
            <a:r>
              <a:rPr lang="en-US" altLang="zh-CN" dirty="0">
                <a:solidFill>
                  <a:srgbClr val="FF0000"/>
                </a:solidFill>
              </a:rPr>
              <a:t>query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Font typeface="Monotype Sorts" charset="2"/>
              <a:buChar char="n"/>
              <a:defRPr/>
            </a:pPr>
            <a:endParaRPr lang="en-US" altLang="zh-CN" sz="1600" i="1" kern="1200" dirty="0">
              <a:solidFill>
                <a:srgbClr val="000099"/>
              </a:solidFill>
            </a:endParaRP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0A6CAA70-6D5D-4430-4EA9-8978FC780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0" y="1528763"/>
            <a:ext cx="7192963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/>
              <a:t>select </a:t>
            </a:r>
            <a:r>
              <a:rPr lang="en-US" altLang="zh-CN" i="1"/>
              <a:t>course_id</a:t>
            </a:r>
            <a:r>
              <a:rPr lang="en-US" altLang="zh-CN"/>
              <a:t>, </a:t>
            </a:r>
            <a:r>
              <a:rPr lang="en-US" altLang="zh-CN" i="1"/>
              <a:t>room_number</a:t>
            </a:r>
            <a:br>
              <a:rPr lang="en-US" altLang="zh-CN" i="1"/>
            </a:br>
            <a:r>
              <a:rPr lang="en-US" altLang="zh-CN" b="1"/>
              <a:t>from </a:t>
            </a:r>
            <a:r>
              <a:rPr lang="en-US" altLang="zh-CN" i="1">
                <a:solidFill>
                  <a:srgbClr val="000099"/>
                </a:solidFill>
              </a:rPr>
              <a:t>physics_fall_2009</a:t>
            </a:r>
            <a:br>
              <a:rPr lang="en-US" altLang="zh-CN" i="1"/>
            </a:br>
            <a:r>
              <a:rPr lang="en-US" altLang="zh-CN" b="1"/>
              <a:t>where </a:t>
            </a:r>
            <a:r>
              <a:rPr lang="en-US" altLang="zh-CN" i="1"/>
              <a:t>building</a:t>
            </a:r>
            <a:r>
              <a:rPr lang="en-US" altLang="zh-CN"/>
              <a:t>= ’Watson’;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sym typeface="Wingdings" panose="05000000000000000000" pitchFamily="2" charset="2"/>
              </a:rPr>
              <a:t></a:t>
            </a:r>
            <a:r>
              <a:rPr kumimoji="0" lang="en-US" altLang="zh-CN" b="1"/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/>
              <a:t>select </a:t>
            </a:r>
            <a:r>
              <a:rPr kumimoji="0" lang="en-US" altLang="zh-CN" i="1"/>
              <a:t>course_id</a:t>
            </a:r>
            <a:r>
              <a:rPr kumimoji="0" lang="en-US" altLang="zh-CN"/>
              <a:t>, </a:t>
            </a:r>
            <a:r>
              <a:rPr kumimoji="0" lang="en-US" altLang="zh-CN" i="1"/>
              <a:t>room_number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/>
              <a:t>from </a:t>
            </a:r>
            <a:r>
              <a:rPr lang="en-US" altLang="zh-CN" i="1">
                <a:solidFill>
                  <a:srgbClr val="000099"/>
                </a:solidFill>
              </a:rPr>
              <a:t>(select course.course_id, building, room_number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000099"/>
                </a:solidFill>
              </a:rPr>
              <a:t>           from course, section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000099"/>
                </a:solidFill>
              </a:rPr>
              <a:t>           where course.course_id = section.course_id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000099"/>
                </a:solidFill>
              </a:rPr>
              <a:t>               and course.dept_name = ’Physics’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000099"/>
                </a:solidFill>
              </a:rPr>
              <a:t>               and section.semester = ’Fall’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i="1">
                <a:solidFill>
                  <a:srgbClr val="000099"/>
                </a:solidFill>
              </a:rPr>
              <a:t>               and section.year = ’2009’)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/>
              <a:t> where </a:t>
            </a:r>
            <a:r>
              <a:rPr kumimoji="0" lang="en-US" altLang="zh-CN" i="1"/>
              <a:t>building</a:t>
            </a:r>
            <a:r>
              <a:rPr kumimoji="0" lang="en-US" altLang="zh-CN"/>
              <a:t>= ’Watson’;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sym typeface="Wingdings" panose="05000000000000000000" pitchFamily="2" charset="2"/>
              </a:rPr>
              <a:t>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/>
              <a:t>select </a:t>
            </a:r>
            <a:r>
              <a:rPr kumimoji="0" lang="en-US" altLang="zh-CN" i="1"/>
              <a:t>course_id</a:t>
            </a:r>
            <a:r>
              <a:rPr kumimoji="0" lang="en-US" altLang="zh-CN"/>
              <a:t>, </a:t>
            </a:r>
            <a:r>
              <a:rPr kumimoji="0" lang="en-US" altLang="zh-CN" i="1"/>
              <a:t>room_number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srgbClr val="000099"/>
                </a:solidFill>
              </a:rPr>
              <a:t>from course, section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kumimoji="0" lang="en-US" altLang="zh-CN" b="1"/>
              <a:t>where </a:t>
            </a:r>
            <a:r>
              <a:rPr lang="en-US" altLang="zh-CN" i="1">
                <a:solidFill>
                  <a:srgbClr val="000099"/>
                </a:solidFill>
              </a:rPr>
              <a:t>course.course_id = section.course_id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srgbClr val="000099"/>
                </a:solidFill>
              </a:rPr>
              <a:t>               and course.dept_name = ’Physics’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srgbClr val="000099"/>
                </a:solidFill>
              </a:rPr>
              <a:t>               and section.semester = ’Fall’</a:t>
            </a:r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lang="en-US" altLang="zh-CN" i="1">
                <a:solidFill>
                  <a:srgbClr val="000099"/>
                </a:solidFill>
              </a:rPr>
              <a:t>               and section.year = ’2009’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/>
              <a:t>               and </a:t>
            </a:r>
            <a:r>
              <a:rPr kumimoji="0" lang="en-US" altLang="zh-CN" i="1"/>
              <a:t>building</a:t>
            </a:r>
            <a:r>
              <a:rPr kumimoji="0" lang="en-US" altLang="zh-CN"/>
              <a:t>= ’Watson’;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2000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988A3DAF-EA9A-DF63-E68B-BB0AF9FDA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Update of a View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D75E82AF-2D63-C1E1-B471-78C52B7268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3775" y="1106488"/>
            <a:ext cx="7651750" cy="5054600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zh-CN" sz="2000"/>
              <a:t>Add a new tuple to </a:t>
            </a:r>
            <a:r>
              <a:rPr lang="en-US" altLang="zh-CN" sz="2000" i="1"/>
              <a:t>faculty </a:t>
            </a:r>
            <a:r>
              <a:rPr lang="en-US" altLang="zh-CN" sz="2000"/>
              <a:t>view which we defined earlier</a:t>
            </a:r>
          </a:p>
          <a:p>
            <a:pPr marL="400050" lvl="1" indent="0">
              <a:buFont typeface="Monotype Sorts" pitchFamily="2" charset="2"/>
              <a:buNone/>
              <a:tabLst>
                <a:tab pos="1085850" algn="l"/>
              </a:tabLst>
            </a:pPr>
            <a:r>
              <a:rPr kumimoji="0" lang="zh-CN" altLang="en-US" sz="2000" b="1"/>
              <a:t>    </a:t>
            </a:r>
            <a:r>
              <a:rPr kumimoji="0" lang="en-US" altLang="zh-CN" sz="2000" b="1"/>
              <a:t>create view </a:t>
            </a:r>
            <a:r>
              <a:rPr kumimoji="0" lang="en-US" altLang="zh-CN" sz="2000" i="1"/>
              <a:t>faculty </a:t>
            </a:r>
            <a:r>
              <a:rPr kumimoji="0" lang="en-US" altLang="zh-CN" sz="2000" b="1"/>
              <a:t>as</a:t>
            </a:r>
            <a:r>
              <a:rPr lang="en-US" altLang="zh-CN" sz="2000" b="1"/>
              <a:t> </a:t>
            </a:r>
            <a:br>
              <a:rPr lang="en-US" altLang="zh-CN" sz="2000" b="1"/>
            </a:br>
            <a:r>
              <a:rPr lang="en-US" altLang="zh-CN" sz="2000" b="1"/>
              <a:t>    	</a:t>
            </a:r>
            <a:r>
              <a:rPr kumimoji="0" lang="en-US" altLang="zh-CN" sz="2000" b="1"/>
              <a:t>select </a:t>
            </a:r>
            <a:r>
              <a:rPr kumimoji="0" lang="en-US" altLang="zh-CN" sz="2000" i="1"/>
              <a:t>ID</a:t>
            </a:r>
            <a:r>
              <a:rPr kumimoji="0" lang="en-US" altLang="zh-CN" sz="2000"/>
              <a:t>, </a:t>
            </a:r>
            <a:r>
              <a:rPr kumimoji="0" lang="en-US" altLang="zh-CN" sz="2000" i="1"/>
              <a:t>name</a:t>
            </a:r>
            <a:r>
              <a:rPr kumimoji="0" lang="en-US" altLang="zh-CN" sz="2000"/>
              <a:t>, </a:t>
            </a:r>
            <a:r>
              <a:rPr kumimoji="0" lang="en-US" altLang="zh-CN" sz="2000" i="1"/>
              <a:t>dept_name</a:t>
            </a:r>
            <a:br>
              <a:rPr kumimoji="0" lang="en-US" altLang="zh-CN" sz="2000" i="1"/>
            </a:br>
            <a:r>
              <a:rPr kumimoji="0" lang="en-US" altLang="zh-CN" sz="2000" i="1"/>
              <a:t>   	</a:t>
            </a:r>
            <a:r>
              <a:rPr kumimoji="0" lang="en-US" altLang="zh-CN" sz="2000" b="1"/>
              <a:t>from </a:t>
            </a:r>
            <a:r>
              <a:rPr kumimoji="0" lang="en-US" altLang="zh-CN" sz="2000" i="1"/>
              <a:t>instructor</a:t>
            </a:r>
          </a:p>
          <a:p>
            <a:pPr>
              <a:tabLst>
                <a:tab pos="1085850" algn="l"/>
              </a:tabLst>
            </a:pPr>
            <a:endParaRPr lang="en-US" altLang="zh-CN" sz="2000"/>
          </a:p>
          <a:p>
            <a:pPr>
              <a:tabLst>
                <a:tab pos="1085850" algn="l"/>
              </a:tabLst>
            </a:pPr>
            <a:r>
              <a:rPr lang="en-US" altLang="zh-CN" sz="2000" b="1"/>
              <a:t>insert into </a:t>
            </a:r>
            <a:r>
              <a:rPr lang="en-US" altLang="zh-CN" sz="2000" i="1"/>
              <a:t>faculty </a:t>
            </a:r>
            <a:r>
              <a:rPr lang="en-US" altLang="zh-CN" sz="2000" b="1"/>
              <a:t>values </a:t>
            </a:r>
            <a:r>
              <a:rPr lang="en-US" altLang="zh-CN" sz="2000">
                <a:solidFill>
                  <a:srgbClr val="000099"/>
                </a:solidFill>
              </a:rPr>
              <a:t>(’30765’, ’Green’, ’Music’)</a:t>
            </a:r>
            <a:r>
              <a:rPr lang="en-US" altLang="zh-CN" sz="2000"/>
              <a:t>;</a:t>
            </a:r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endParaRPr lang="en-US" altLang="zh-CN" sz="2000"/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2000"/>
              <a:t>	This insertion must be represented by the insertion of the tuple</a:t>
            </a:r>
            <a:endParaRPr lang="en-US" altLang="zh-CN" sz="2000" b="1"/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2000"/>
              <a:t>			</a:t>
            </a:r>
            <a:r>
              <a:rPr lang="en-US" altLang="zh-CN" sz="2000">
                <a:solidFill>
                  <a:srgbClr val="000099"/>
                </a:solidFill>
              </a:rPr>
              <a:t>(’30765’, ’Green’, ’Music’, null)</a:t>
            </a:r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2000"/>
              <a:t>	into the </a:t>
            </a:r>
            <a:r>
              <a:rPr lang="en-US" altLang="zh-CN" sz="2000" i="1"/>
              <a:t>instructor</a:t>
            </a:r>
            <a:r>
              <a:rPr lang="en-US" altLang="zh-CN" sz="2000"/>
              <a:t> relation</a:t>
            </a:r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r>
              <a:rPr lang="en-US" altLang="zh-CN" sz="2000" b="1">
                <a:solidFill>
                  <a:srgbClr val="FF0000"/>
                </a:solidFill>
              </a:rPr>
              <a:t>     insert into </a:t>
            </a:r>
            <a:r>
              <a:rPr lang="en-US" altLang="zh-CN" sz="2000" i="1">
                <a:solidFill>
                  <a:srgbClr val="FF0000"/>
                </a:solidFill>
              </a:rPr>
              <a:t> instructor </a:t>
            </a:r>
            <a:r>
              <a:rPr lang="en-US" altLang="zh-CN" sz="2000" b="1">
                <a:solidFill>
                  <a:srgbClr val="FF0000"/>
                </a:solidFill>
              </a:rPr>
              <a:t>values </a:t>
            </a:r>
            <a:r>
              <a:rPr lang="en-US" altLang="zh-CN" sz="2000">
                <a:solidFill>
                  <a:srgbClr val="FF0000"/>
                </a:solidFill>
              </a:rPr>
              <a:t>(’30765’, ’Green’, ’Music’, null);</a:t>
            </a:r>
          </a:p>
          <a:p>
            <a:pPr>
              <a:buFont typeface="Monotype Sorts" pitchFamily="2" charset="2"/>
              <a:buNone/>
              <a:tabLst>
                <a:tab pos="1085850" algn="l"/>
              </a:tabLst>
            </a:pPr>
            <a:endParaRPr lang="en-US" altLang="zh-CN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>
            <a:extLst>
              <a:ext uri="{FF2B5EF4-FFF2-40B4-BE49-F238E27FC236}">
                <a16:creationId xmlns:a16="http://schemas.microsoft.com/office/drawing/2014/main" id="{44D32744-0E2B-F117-1FDB-28636E082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sz="2800" dirty="0">
                <a:ea typeface="+mj-ea"/>
              </a:rPr>
              <a:t>Some Updates cannot be Translated Uniquely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DFD78765-13AD-CCD4-07A2-DEF6024549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7575" y="1066800"/>
            <a:ext cx="7845425" cy="5270500"/>
          </a:xfrm>
        </p:spPr>
        <p:txBody>
          <a:bodyPr/>
          <a:lstStyle/>
          <a:p>
            <a:r>
              <a:rPr lang="en-US" altLang="zh-CN"/>
              <a:t> </a:t>
            </a:r>
            <a:r>
              <a:rPr lang="en-US" altLang="zh-CN" sz="2000" b="1"/>
              <a:t>create view </a:t>
            </a:r>
            <a:r>
              <a:rPr lang="en-US" altLang="zh-CN" sz="2000" i="1"/>
              <a:t>instructor_info </a:t>
            </a:r>
            <a:r>
              <a:rPr lang="en-US" altLang="zh-CN" sz="2000" b="1"/>
              <a:t>as</a:t>
            </a:r>
            <a:br>
              <a:rPr lang="en-US" altLang="zh-CN" sz="2000" b="1"/>
            </a:br>
            <a:r>
              <a:rPr lang="en-US" altLang="zh-CN" sz="2000" b="1"/>
              <a:t>       select </a:t>
            </a:r>
            <a:r>
              <a:rPr lang="en-US" altLang="zh-CN" sz="2000" i="1"/>
              <a:t>ID</a:t>
            </a:r>
            <a:r>
              <a:rPr lang="en-US" altLang="zh-CN" sz="2000"/>
              <a:t>, </a:t>
            </a:r>
            <a:r>
              <a:rPr lang="en-US" altLang="zh-CN" sz="2000" i="1"/>
              <a:t>name</a:t>
            </a:r>
            <a:r>
              <a:rPr lang="en-US" altLang="zh-CN" sz="2000"/>
              <a:t>, </a:t>
            </a:r>
            <a:r>
              <a:rPr lang="en-US" altLang="zh-CN" sz="2000" i="1"/>
              <a:t>building</a:t>
            </a:r>
            <a:br>
              <a:rPr lang="en-US" altLang="zh-CN" sz="2000" i="1"/>
            </a:br>
            <a:r>
              <a:rPr lang="en-US" altLang="zh-CN" sz="2000" i="1"/>
              <a:t>       </a:t>
            </a:r>
            <a:r>
              <a:rPr lang="en-US" altLang="zh-CN" sz="2000" b="1"/>
              <a:t>from </a:t>
            </a:r>
            <a:r>
              <a:rPr lang="en-US" altLang="zh-CN" sz="2000" i="1"/>
              <a:t>instructor</a:t>
            </a:r>
            <a:r>
              <a:rPr lang="en-US" altLang="zh-CN" sz="2000"/>
              <a:t>, </a:t>
            </a:r>
            <a:r>
              <a:rPr lang="en-US" altLang="zh-CN" sz="2000" i="1"/>
              <a:t>department</a:t>
            </a:r>
            <a:br>
              <a:rPr lang="en-US" altLang="zh-CN" sz="2000" i="1"/>
            </a:br>
            <a:r>
              <a:rPr lang="en-US" altLang="zh-CN" sz="2000" i="1"/>
              <a:t>       </a:t>
            </a:r>
            <a:r>
              <a:rPr lang="en-US" altLang="zh-CN" sz="2000" b="1"/>
              <a:t>where </a:t>
            </a:r>
            <a:r>
              <a:rPr lang="en-US" altLang="zh-CN" sz="2000" i="1"/>
              <a:t>instructor</a:t>
            </a:r>
            <a:r>
              <a:rPr lang="en-US" altLang="zh-CN" sz="2000"/>
              <a:t>.</a:t>
            </a:r>
            <a:r>
              <a:rPr lang="en-US" altLang="zh-CN" sz="2000" i="1"/>
              <a:t>dept_name</a:t>
            </a:r>
            <a:r>
              <a:rPr lang="en-US" altLang="zh-CN" sz="2000"/>
              <a:t>= </a:t>
            </a:r>
            <a:r>
              <a:rPr lang="en-US" altLang="zh-CN" sz="2000" i="1"/>
              <a:t>department</a:t>
            </a:r>
            <a:r>
              <a:rPr lang="en-US" altLang="zh-CN" sz="2000"/>
              <a:t>.</a:t>
            </a:r>
            <a:r>
              <a:rPr lang="en-US" altLang="zh-CN" sz="2000" i="1"/>
              <a:t>dept_name</a:t>
            </a:r>
            <a:r>
              <a:rPr lang="en-US" altLang="zh-CN" sz="2000"/>
              <a:t>;</a:t>
            </a:r>
            <a:endParaRPr lang="en-US" altLang="zh-CN"/>
          </a:p>
          <a:p>
            <a:r>
              <a:rPr lang="en-US" altLang="zh-CN" sz="2000" b="1">
                <a:sym typeface="Symbol" panose="05050102010706020507" pitchFamily="18" charset="2"/>
              </a:rPr>
              <a:t>insert into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en-US" altLang="zh-CN" sz="2000" i="1">
                <a:sym typeface="Symbol" panose="05050102010706020507" pitchFamily="18" charset="2"/>
              </a:rPr>
              <a:t>instructor_info </a:t>
            </a:r>
            <a:r>
              <a:rPr lang="en-US" altLang="zh-CN" sz="2000" b="1">
                <a:sym typeface="Symbol" panose="05050102010706020507" pitchFamily="18" charset="2"/>
              </a:rPr>
              <a:t>values </a:t>
            </a:r>
            <a:r>
              <a:rPr lang="en-US" altLang="zh-CN" sz="2000">
                <a:sym typeface="Symbol" panose="05050102010706020507" pitchFamily="18" charset="2"/>
              </a:rPr>
              <a:t>(’69987’, ’White’, ’Taylor’);</a:t>
            </a:r>
            <a:endParaRPr lang="en-US" altLang="zh-CN">
              <a:sym typeface="Symbol" panose="05050102010706020507" pitchFamily="18" charset="2"/>
            </a:endParaRPr>
          </a:p>
          <a:p>
            <a:pPr lvl="2"/>
            <a:r>
              <a:rPr lang="en-US" altLang="zh-CN" sz="2000"/>
              <a:t>which department, if multiple departments in Taylor?</a:t>
            </a:r>
          </a:p>
          <a:p>
            <a:pPr lvl="2"/>
            <a:endParaRPr lang="en-US" altLang="zh-CN"/>
          </a:p>
          <a:p>
            <a:r>
              <a:rPr lang="en-US" altLang="zh-CN" sz="2000"/>
              <a:t>Most SQL implementations allow updates only on simple views(</a:t>
            </a:r>
            <a:r>
              <a:rPr lang="en-US" altLang="zh-CN" sz="2000">
                <a:solidFill>
                  <a:srgbClr val="FF0000"/>
                </a:solidFill>
              </a:rPr>
              <a:t>updatable views</a:t>
            </a:r>
            <a:r>
              <a:rPr lang="en-US" altLang="zh-CN" sz="2000"/>
              <a:t>)</a:t>
            </a:r>
            <a:r>
              <a:rPr lang="en-US" altLang="zh-CN"/>
              <a:t> </a:t>
            </a:r>
          </a:p>
          <a:p>
            <a:pPr lvl="1"/>
            <a:r>
              <a:rPr lang="en-US" altLang="zh-CN" sz="2000"/>
              <a:t>The </a:t>
            </a:r>
            <a:r>
              <a:rPr lang="en-US" altLang="zh-CN" sz="2000" b="1"/>
              <a:t>from </a:t>
            </a:r>
            <a:r>
              <a:rPr lang="en-US" altLang="zh-CN" sz="2000"/>
              <a:t>clause has only one database relation.</a:t>
            </a:r>
            <a:endParaRPr lang="en-US" altLang="zh-CN"/>
          </a:p>
          <a:p>
            <a:pPr lvl="1"/>
            <a:r>
              <a:rPr lang="en-US" altLang="zh-CN" sz="2000"/>
              <a:t>The </a:t>
            </a:r>
            <a:r>
              <a:rPr lang="en-US" altLang="zh-CN" sz="2000" b="1"/>
              <a:t>select </a:t>
            </a:r>
            <a:r>
              <a:rPr lang="en-US" altLang="zh-CN" sz="2000"/>
              <a:t>clause contains only attribute names of the relation, and does not have any expressions, aggregates, or </a:t>
            </a:r>
            <a:r>
              <a:rPr lang="en-US" altLang="zh-CN" sz="2000" b="1"/>
              <a:t>distinct </a:t>
            </a:r>
            <a:r>
              <a:rPr lang="en-US" altLang="zh-CN" sz="2000"/>
              <a:t>specification.</a:t>
            </a:r>
            <a:endParaRPr lang="en-US" altLang="zh-CN"/>
          </a:p>
          <a:p>
            <a:pPr lvl="1"/>
            <a:r>
              <a:rPr lang="en-US" altLang="zh-CN" sz="2000"/>
              <a:t>Any attribute not listed in the </a:t>
            </a:r>
            <a:r>
              <a:rPr lang="en-US" altLang="zh-CN" sz="2000" b="1"/>
              <a:t>select </a:t>
            </a:r>
            <a:r>
              <a:rPr lang="en-US" altLang="zh-CN" sz="2000"/>
              <a:t>clause can be set to null</a:t>
            </a:r>
            <a:endParaRPr lang="en-US" altLang="zh-CN"/>
          </a:p>
          <a:p>
            <a:pPr lvl="1"/>
            <a:r>
              <a:rPr lang="en-US" altLang="zh-CN" sz="2000"/>
              <a:t>The query does not have a </a:t>
            </a:r>
            <a:r>
              <a:rPr lang="en-US" altLang="zh-CN" sz="2000" b="1"/>
              <a:t>group </a:t>
            </a:r>
            <a:r>
              <a:rPr lang="en-US" altLang="zh-CN" sz="2000"/>
              <a:t>by or </a:t>
            </a:r>
            <a:r>
              <a:rPr lang="en-US" altLang="zh-CN" sz="2000" b="1"/>
              <a:t>having </a:t>
            </a:r>
            <a:r>
              <a:rPr lang="en-US" altLang="zh-CN" sz="2000"/>
              <a:t>clause</a:t>
            </a:r>
            <a:r>
              <a:rPr lang="en-US" altLang="zh-CN"/>
              <a:t>.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72D83FB3-10FB-8000-D9E7-68732B197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zh-CN" altLang="en-US">
                <a:effectLst/>
              </a:rPr>
              <a:t>*</a:t>
            </a:r>
            <a:r>
              <a:rPr lang="en-US" altLang="zh-CN">
                <a:effectLst/>
              </a:rPr>
              <a:t>Materialized Views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4B20BBF-83C9-289E-FECD-C027D5C37F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5850" y="1093788"/>
            <a:ext cx="10025063" cy="5319712"/>
          </a:xfrm>
        </p:spPr>
        <p:txBody>
          <a:bodyPr/>
          <a:lstStyle/>
          <a:p>
            <a:pPr>
              <a:buFont typeface="Monotype Sorts"/>
              <a:buChar char="n"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Materializing a view</a:t>
            </a:r>
            <a:r>
              <a:rPr lang="en-US" altLang="zh-CN" sz="2000" dirty="0"/>
              <a:t>: create a physical table containing all the tuples in the result of the query defining the view</a:t>
            </a:r>
          </a:p>
          <a:p>
            <a:pPr>
              <a:buFont typeface="Monotype Sorts"/>
              <a:buChar char="n"/>
              <a:defRPr/>
            </a:pPr>
            <a:r>
              <a:rPr lang="en-US" altLang="zh-CN" sz="2000" dirty="0"/>
              <a:t>If relations used in the query are updated, the materialized view result becomes out of date</a:t>
            </a:r>
          </a:p>
          <a:p>
            <a:pPr lvl="1">
              <a:buFont typeface="Monotype Sorts"/>
              <a:buChar char="l"/>
              <a:defRPr/>
            </a:pPr>
            <a:r>
              <a:rPr lang="en-US" altLang="zh-CN" sz="2000" dirty="0">
                <a:cs typeface="+mn-cs"/>
              </a:rPr>
              <a:t>Need to </a:t>
            </a:r>
            <a:r>
              <a:rPr lang="en-US" altLang="zh-CN" sz="2000" dirty="0">
                <a:solidFill>
                  <a:srgbClr val="FF0000"/>
                </a:solidFill>
                <a:cs typeface="+mn-cs"/>
              </a:rPr>
              <a:t>maintain the view</a:t>
            </a:r>
            <a:r>
              <a:rPr lang="en-US" altLang="zh-CN" sz="2000" dirty="0">
                <a:cs typeface="+mn-cs"/>
              </a:rPr>
              <a:t>, by updating the view whenever the underlying relations are updated.</a:t>
            </a:r>
          </a:p>
          <a:p>
            <a:pPr>
              <a:buFont typeface="Monotype Sorts"/>
              <a:buChar char="l"/>
              <a:defRPr/>
            </a:pPr>
            <a:r>
              <a:rPr lang="en-US" altLang="zh-CN" sz="2000" dirty="0"/>
              <a:t>Example:</a:t>
            </a:r>
          </a:p>
          <a:p>
            <a:pPr lvl="1">
              <a:buFont typeface="Monotype Sorts" charset="2"/>
              <a:buChar char="l"/>
              <a:tabLst>
                <a:tab pos="1370013" algn="l"/>
              </a:tabLst>
              <a:defRPr/>
            </a:pPr>
            <a:r>
              <a:rPr lang="en-US" altLang="zh-CN" sz="2000" b="1" dirty="0"/>
              <a:t>create </a:t>
            </a:r>
            <a:r>
              <a:rPr lang="en-US" altLang="zh-CN" sz="2000" dirty="0">
                <a:solidFill>
                  <a:srgbClr val="FF0000"/>
                </a:solidFill>
              </a:rPr>
              <a:t>materialized </a:t>
            </a:r>
            <a:r>
              <a:rPr lang="en-US" altLang="zh-CN" sz="2000" b="1" dirty="0">
                <a:solidFill>
                  <a:srgbClr val="FF0000"/>
                </a:solidFill>
              </a:rPr>
              <a:t>view </a:t>
            </a:r>
            <a:r>
              <a:rPr lang="en-US" altLang="zh-CN" sz="2000" i="1" dirty="0" err="1"/>
              <a:t>departments_total_salary</a:t>
            </a:r>
            <a:r>
              <a:rPr lang="en-US" altLang="zh-CN" sz="2000" dirty="0"/>
              <a:t>(</a:t>
            </a:r>
            <a:r>
              <a:rPr lang="en-US" altLang="zh-CN" sz="2000" i="1" dirty="0" err="1"/>
              <a:t>dept_name</a:t>
            </a:r>
            <a:r>
              <a:rPr lang="en-US" altLang="zh-CN" sz="2000" dirty="0"/>
              <a:t>, </a:t>
            </a:r>
            <a:r>
              <a:rPr lang="en-US" altLang="zh-CN" sz="2000" i="1" dirty="0" err="1"/>
              <a:t>total_salary</a:t>
            </a:r>
            <a:r>
              <a:rPr lang="en-US" altLang="zh-CN" sz="2000" dirty="0"/>
              <a:t>) </a:t>
            </a:r>
            <a:r>
              <a:rPr lang="en-US" altLang="zh-CN" sz="2000" b="1" dirty="0"/>
              <a:t>as</a:t>
            </a:r>
            <a:br>
              <a:rPr lang="en-US" altLang="zh-CN" sz="2000" b="1" dirty="0"/>
            </a:br>
            <a:r>
              <a:rPr lang="en-US" altLang="zh-CN" sz="2000" b="1" dirty="0"/>
              <a:t>       select </a:t>
            </a:r>
            <a:r>
              <a:rPr lang="en-US" altLang="zh-CN" sz="2000" i="1" dirty="0" err="1"/>
              <a:t>dept_name</a:t>
            </a:r>
            <a:r>
              <a:rPr lang="en-US" altLang="zh-CN" sz="2000" dirty="0"/>
              <a:t>, </a:t>
            </a:r>
            <a:r>
              <a:rPr lang="en-US" altLang="zh-CN" sz="2000" b="1" dirty="0"/>
              <a:t>sum </a:t>
            </a:r>
            <a:r>
              <a:rPr lang="en-US" altLang="zh-CN" sz="2000" dirty="0"/>
              <a:t>(</a:t>
            </a:r>
            <a:r>
              <a:rPr lang="en-US" altLang="zh-CN" sz="2000" i="1" dirty="0"/>
              <a:t>salary</a:t>
            </a:r>
            <a:r>
              <a:rPr lang="en-US" altLang="zh-CN" sz="2000" dirty="0"/>
              <a:t>)</a:t>
            </a:r>
            <a:br>
              <a:rPr lang="en-US" altLang="zh-CN" sz="2000" dirty="0"/>
            </a:br>
            <a:r>
              <a:rPr lang="en-US" altLang="zh-CN" sz="2000" dirty="0"/>
              <a:t>       </a:t>
            </a:r>
            <a:r>
              <a:rPr lang="en-US" altLang="zh-CN" sz="2000" b="1" dirty="0"/>
              <a:t>from </a:t>
            </a:r>
            <a:r>
              <a:rPr lang="en-US" altLang="zh-CN" sz="2000" i="1" dirty="0"/>
              <a:t>instructor</a:t>
            </a:r>
            <a:br>
              <a:rPr lang="en-US" altLang="zh-CN" sz="2000" i="1" dirty="0"/>
            </a:br>
            <a:r>
              <a:rPr lang="en-US" altLang="zh-CN" sz="2000" i="1" dirty="0"/>
              <a:t>       </a:t>
            </a:r>
            <a:r>
              <a:rPr lang="en-US" altLang="zh-CN" sz="2000" b="1" dirty="0"/>
              <a:t>group by </a:t>
            </a:r>
            <a:r>
              <a:rPr lang="en-US" altLang="zh-CN" sz="2000" i="1" dirty="0" err="1"/>
              <a:t>dept_name</a:t>
            </a:r>
            <a:r>
              <a:rPr lang="en-US" altLang="zh-CN" sz="2000" dirty="0"/>
              <a:t>;</a:t>
            </a:r>
            <a:endParaRPr lang="en-US" altLang="zh-CN" sz="2400" dirty="0"/>
          </a:p>
          <a:p>
            <a:pPr marL="800100" lvl="2" indent="0">
              <a:buFont typeface="Webdings" panose="05030102010509060703" pitchFamily="18" charset="2"/>
              <a:buNone/>
              <a:defRPr/>
            </a:pPr>
            <a:r>
              <a:rPr lang="en-US" altLang="zh-CN" sz="2000" b="1" dirty="0"/>
              <a:t>select </a:t>
            </a:r>
            <a:r>
              <a:rPr lang="en-US" altLang="zh-CN" sz="2000" i="1" dirty="0" err="1"/>
              <a:t>dept_name</a:t>
            </a:r>
            <a:br>
              <a:rPr lang="en-US" altLang="zh-CN" sz="2000" i="1" dirty="0"/>
            </a:br>
            <a:r>
              <a:rPr lang="en-US" altLang="zh-CN" sz="2000" b="1" dirty="0"/>
              <a:t>from </a:t>
            </a:r>
            <a:r>
              <a:rPr lang="en-US" altLang="zh-CN" sz="2000" i="1" dirty="0" err="1"/>
              <a:t>departments_total_salary</a:t>
            </a:r>
            <a:r>
              <a:rPr lang="en-US" altLang="zh-CN" sz="2000" i="1" dirty="0"/>
              <a:t> </a:t>
            </a:r>
            <a:br>
              <a:rPr lang="en-US" altLang="zh-CN" sz="2000" i="1" dirty="0"/>
            </a:br>
            <a:r>
              <a:rPr lang="en-US" altLang="zh-CN" sz="2000" b="1" dirty="0"/>
              <a:t>where </a:t>
            </a:r>
            <a:r>
              <a:rPr lang="en-US" altLang="zh-CN" sz="2000" dirty="0" err="1"/>
              <a:t>total_salary</a:t>
            </a:r>
            <a:r>
              <a:rPr lang="en-US" altLang="zh-CN" sz="2000" dirty="0"/>
              <a:t> &gt; (select </a:t>
            </a:r>
            <a:r>
              <a:rPr lang="en-US" altLang="zh-CN" sz="2000" dirty="0" err="1"/>
              <a:t>avg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total_salary</a:t>
            </a:r>
            <a:r>
              <a:rPr lang="en-US" altLang="zh-CN" sz="2000" dirty="0"/>
              <a:t>) from </a:t>
            </a:r>
            <a:r>
              <a:rPr lang="en-US" altLang="zh-CN" sz="2000" i="1" dirty="0" err="1"/>
              <a:t>departments_total_salary</a:t>
            </a:r>
            <a:r>
              <a:rPr lang="en-US" altLang="zh-CN" sz="2000" i="1" dirty="0"/>
              <a:t> );</a:t>
            </a:r>
            <a:endParaRPr lang="en-US" altLang="zh-CN" sz="2000" dirty="0"/>
          </a:p>
          <a:p>
            <a:pPr lvl="1">
              <a:buFont typeface="Monotype Sorts"/>
              <a:buChar char="l"/>
              <a:defRPr/>
            </a:pPr>
            <a:endParaRPr lang="en-US" altLang="zh-CN" sz="2000" dirty="0"/>
          </a:p>
          <a:p>
            <a:pPr lvl="1">
              <a:buFont typeface="Monotype Sorts"/>
              <a:buChar char="l"/>
              <a:defRPr/>
            </a:pPr>
            <a:endParaRPr lang="en-US" altLang="zh-CN" sz="2000" dirty="0"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8F812D82-D2FF-EAC1-C22B-DABDE8F13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>
                <a:ea typeface="宋体" charset="-122"/>
              </a:rPr>
              <a:t>* View and Logical Data </a:t>
            </a:r>
            <a:r>
              <a:rPr lang="en-US" altLang="zh-CN" dirty="0" err="1">
                <a:ea typeface="宋体" charset="-122"/>
              </a:rPr>
              <a:t>Indepencence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B462303-D7AF-58DD-69DA-74F9C9E21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3138" y="1255713"/>
            <a:ext cx="7845425" cy="5602287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CN" dirty="0">
                <a:ea typeface="宋体" charset="-122"/>
              </a:rPr>
              <a:t>If  relation </a:t>
            </a:r>
            <a:r>
              <a:rPr lang="en-US" altLang="zh-CN" b="1" dirty="0">
                <a:ea typeface="宋体" charset="-122"/>
              </a:rPr>
              <a:t>S(</a:t>
            </a:r>
            <a:r>
              <a:rPr lang="en-US" altLang="zh-CN" b="1" u="sng" dirty="0">
                <a:ea typeface="宋体" charset="-122"/>
              </a:rPr>
              <a:t>a</a:t>
            </a:r>
            <a:r>
              <a:rPr lang="en-US" altLang="zh-CN" b="1" dirty="0">
                <a:ea typeface="宋体" charset="-122"/>
              </a:rPr>
              <a:t>, b, c) </a:t>
            </a:r>
            <a:r>
              <a:rPr lang="en-US" altLang="zh-CN" dirty="0">
                <a:ea typeface="宋体" charset="-122"/>
              </a:rPr>
              <a:t>is split into two sub relations </a:t>
            </a:r>
            <a:r>
              <a:rPr lang="en-US" altLang="zh-CN" b="1" dirty="0">
                <a:ea typeface="宋体" charset="-122"/>
              </a:rPr>
              <a:t>S1(</a:t>
            </a:r>
            <a:r>
              <a:rPr lang="en-US" altLang="zh-CN" b="1" u="sng" dirty="0" err="1">
                <a:ea typeface="宋体" charset="-122"/>
              </a:rPr>
              <a:t>a</a:t>
            </a:r>
            <a:r>
              <a:rPr lang="en-US" altLang="zh-CN" b="1" dirty="0" err="1">
                <a:ea typeface="宋体" charset="-122"/>
              </a:rPr>
              <a:t>,b</a:t>
            </a:r>
            <a:r>
              <a:rPr lang="en-US" altLang="zh-CN" b="1" dirty="0">
                <a:ea typeface="宋体" charset="-122"/>
              </a:rPr>
              <a:t>)</a:t>
            </a:r>
            <a:r>
              <a:rPr lang="en-US" altLang="zh-CN" dirty="0">
                <a:ea typeface="宋体" charset="-122"/>
              </a:rPr>
              <a:t> and </a:t>
            </a:r>
            <a:r>
              <a:rPr lang="en-US" altLang="zh-CN" b="1" dirty="0">
                <a:ea typeface="宋体" charset="-122"/>
              </a:rPr>
              <a:t>S2(</a:t>
            </a:r>
            <a:r>
              <a:rPr lang="en-US" altLang="zh-CN" b="1" u="sng" dirty="0" err="1">
                <a:ea typeface="宋体" charset="-122"/>
              </a:rPr>
              <a:t>a</a:t>
            </a:r>
            <a:r>
              <a:rPr lang="en-US" altLang="zh-CN" b="1" dirty="0" err="1">
                <a:ea typeface="宋体" charset="-122"/>
              </a:rPr>
              <a:t>,c</a:t>
            </a:r>
            <a:r>
              <a:rPr lang="en-US" altLang="zh-CN" b="1" dirty="0">
                <a:ea typeface="宋体" charset="-122"/>
              </a:rPr>
              <a:t>)</a:t>
            </a:r>
          </a:p>
          <a:p>
            <a:pPr marL="0" indent="0">
              <a:buFont typeface="Monotype Sorts"/>
              <a:buNone/>
              <a:defRPr/>
            </a:pPr>
            <a:r>
              <a:rPr lang="en-US" altLang="zh-CN" b="1" dirty="0">
                <a:ea typeface="宋体" charset="-122"/>
              </a:rPr>
              <a:t>     </a:t>
            </a:r>
            <a:r>
              <a:rPr lang="en-US" altLang="zh-CN" dirty="0">
                <a:ea typeface="宋体" charset="-122"/>
              </a:rPr>
              <a:t>How to realize the logical data independence? </a:t>
            </a:r>
          </a:p>
          <a:p>
            <a:pPr marL="0" indent="0">
              <a:buFont typeface="Monotype Sorts"/>
              <a:buNone/>
              <a:defRPr/>
            </a:pPr>
            <a:endParaRPr lang="en-US" altLang="zh-CN" dirty="0">
              <a:ea typeface="宋体" charset="-122"/>
            </a:endParaRPr>
          </a:p>
          <a:p>
            <a:pPr marL="0" indent="0">
              <a:buFont typeface="Monotype Sorts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     1)  </a:t>
            </a:r>
            <a:r>
              <a:rPr lang="en-US" altLang="zh-CN" dirty="0">
                <a:ea typeface="宋体" charset="-122"/>
              </a:rPr>
              <a:t>create table S1 …;      </a:t>
            </a:r>
          </a:p>
          <a:p>
            <a:pPr marL="0" indent="0">
              <a:buFont typeface="Monotype Sorts"/>
              <a:buNone/>
              <a:defRPr/>
            </a:pPr>
            <a:r>
              <a:rPr lang="en-US" altLang="zh-CN" dirty="0">
                <a:ea typeface="宋体" charset="-122"/>
              </a:rPr>
              <a:t>          create table S2 …;</a:t>
            </a:r>
          </a:p>
          <a:p>
            <a:pPr marL="0" indent="0">
              <a:buFont typeface="Monotype Sorts"/>
              <a:buNone/>
              <a:defRPr/>
            </a:pPr>
            <a:r>
              <a:rPr lang="en-US" altLang="zh-CN" dirty="0">
                <a:ea typeface="宋体" charset="-122"/>
              </a:rPr>
              <a:t>    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2)  </a:t>
            </a:r>
            <a:r>
              <a:rPr lang="en-US" altLang="zh-CN" dirty="0">
                <a:ea typeface="宋体" charset="-122"/>
              </a:rPr>
              <a:t>insert into S1 select a, b from S;</a:t>
            </a:r>
          </a:p>
          <a:p>
            <a:pPr marL="0" indent="0">
              <a:buFont typeface="Monotype Sorts"/>
              <a:buNone/>
              <a:defRPr/>
            </a:pPr>
            <a:r>
              <a:rPr lang="en-US" altLang="zh-CN" dirty="0">
                <a:ea typeface="宋体" charset="-122"/>
              </a:rPr>
              <a:t>          insert into S2 select a, c from S;</a:t>
            </a:r>
          </a:p>
          <a:p>
            <a:pPr marL="0" indent="0">
              <a:buFont typeface="Monotype Sorts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     3) </a:t>
            </a:r>
            <a:r>
              <a:rPr lang="en-US" altLang="zh-CN" dirty="0">
                <a:ea typeface="宋体" charset="-122"/>
              </a:rPr>
              <a:t>drop table S;</a:t>
            </a:r>
          </a:p>
          <a:p>
            <a:pPr marL="0" indent="0">
              <a:buFont typeface="Monotype Sorts"/>
              <a:buNone/>
              <a:defRPr/>
            </a:pPr>
            <a:r>
              <a:rPr lang="en-US" altLang="zh-CN" dirty="0">
                <a:ea typeface="宋体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 4) </a:t>
            </a:r>
            <a:r>
              <a:rPr lang="en-US" altLang="zh-CN" dirty="0">
                <a:ea typeface="宋体" charset="-122"/>
              </a:rPr>
              <a:t>create view S(</a:t>
            </a:r>
            <a:r>
              <a:rPr lang="en-US" altLang="zh-CN" dirty="0" err="1">
                <a:ea typeface="宋体" charset="-122"/>
              </a:rPr>
              <a:t>a,b,c</a:t>
            </a:r>
            <a:r>
              <a:rPr lang="en-US" altLang="zh-CN" dirty="0">
                <a:ea typeface="宋体" charset="-122"/>
              </a:rPr>
              <a:t>) as select </a:t>
            </a:r>
            <a:r>
              <a:rPr lang="en-US" altLang="zh-CN" dirty="0" err="1">
                <a:ea typeface="宋体" charset="-122"/>
              </a:rPr>
              <a:t>a,b,c</a:t>
            </a:r>
            <a:r>
              <a:rPr lang="en-US" altLang="zh-CN" dirty="0">
                <a:ea typeface="宋体" charset="-122"/>
              </a:rPr>
              <a:t> from S1 natural join S2;</a:t>
            </a:r>
          </a:p>
          <a:p>
            <a:pPr marL="400050" lvl="1" indent="0">
              <a:buFont typeface="Monotype Sorts"/>
              <a:buNone/>
              <a:defRPr/>
            </a:pPr>
            <a:endParaRPr lang="en-US" altLang="zh-CN" dirty="0">
              <a:ea typeface="宋体" charset="-122"/>
            </a:endParaRPr>
          </a:p>
          <a:p>
            <a:pPr marL="400050" lvl="1" indent="0">
              <a:buFont typeface="Monotype Sorts"/>
              <a:buNone/>
              <a:defRPr/>
            </a:pPr>
            <a:r>
              <a:rPr lang="en-US" altLang="zh-CN" dirty="0">
                <a:ea typeface="宋体" charset="-122"/>
              </a:rPr>
              <a:t>select * from S where … </a:t>
            </a:r>
            <a:r>
              <a:rPr lang="en-US" altLang="zh-CN" dirty="0">
                <a:ea typeface="宋体" charset="-122"/>
                <a:sym typeface="Wingdings" pitchFamily="2" charset="2"/>
              </a:rPr>
              <a:t> select * from S1 natural join S2 where … </a:t>
            </a:r>
          </a:p>
          <a:p>
            <a:pPr marL="400050" lvl="1" indent="0">
              <a:buFont typeface="Monotype Sorts"/>
              <a:buNone/>
              <a:defRPr/>
            </a:pPr>
            <a:endParaRPr lang="en-US" altLang="zh-CN" dirty="0">
              <a:ea typeface="宋体" charset="-122"/>
              <a:sym typeface="Wingdings" pitchFamily="2" charset="2"/>
            </a:endParaRPr>
          </a:p>
          <a:p>
            <a:pPr marL="400050" lvl="1" indent="0">
              <a:buFont typeface="Monotype Sorts"/>
              <a:buNone/>
              <a:defRPr/>
            </a:pPr>
            <a:r>
              <a:rPr lang="en-US" altLang="zh-CN" dirty="0">
                <a:ea typeface="宋体" charset="-122"/>
                <a:sym typeface="Wingdings" pitchFamily="2" charset="2"/>
              </a:rPr>
              <a:t>insert into S values (1 ,2,3)   insert into S1 values (1, 2);</a:t>
            </a:r>
          </a:p>
          <a:p>
            <a:pPr marL="400050" lvl="1" indent="0">
              <a:buFont typeface="Monotype Sorts"/>
              <a:buNone/>
              <a:defRPr/>
            </a:pPr>
            <a:r>
              <a:rPr lang="en-US" altLang="zh-CN" dirty="0">
                <a:ea typeface="宋体" charset="-122"/>
                <a:sym typeface="Wingdings" pitchFamily="2" charset="2"/>
              </a:rPr>
              <a:t>                                                 insert into S2 values (1 ,3);</a:t>
            </a:r>
          </a:p>
          <a:p>
            <a:pPr marL="0" indent="0">
              <a:buFont typeface="Monotype Sorts"/>
              <a:buNone/>
              <a:defRPr/>
            </a:pPr>
            <a:endParaRPr lang="en-US" altLang="zh-CN" dirty="0">
              <a:ea typeface="宋体" charset="-122"/>
            </a:endParaRPr>
          </a:p>
          <a:p>
            <a:pPr marL="0" indent="0">
              <a:buFont typeface="Monotype Sorts"/>
              <a:buNone/>
              <a:defRPr/>
            </a:pPr>
            <a:endParaRPr lang="en-US" altLang="zh-CN" dirty="0">
              <a:ea typeface="宋体" charset="-122"/>
            </a:endParaRPr>
          </a:p>
          <a:p>
            <a:pPr marL="0" indent="0">
              <a:buFont typeface="Monotype Sorts"/>
              <a:buNone/>
              <a:defRPr/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015AFD5D-FC61-D331-2948-FDDAA79C9A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Indexes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86BADCFE-ABA1-4312-4C9E-A3FFD9A4F5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3600" y="947738"/>
            <a:ext cx="7870825" cy="5459412"/>
          </a:xfrm>
        </p:spPr>
        <p:txBody>
          <a:bodyPr/>
          <a:lstStyle/>
          <a:p>
            <a:r>
              <a:rPr lang="en-US" altLang="zh-CN" sz="2000" b="1"/>
              <a:t>create table </a:t>
            </a:r>
            <a:r>
              <a:rPr lang="en-US" altLang="zh-CN" sz="2000" i="1"/>
              <a:t>student	</a:t>
            </a:r>
            <a:br>
              <a:rPr lang="en-US" altLang="zh-CN" sz="2000" i="1"/>
            </a:br>
            <a:r>
              <a:rPr lang="en-US" altLang="zh-CN" sz="2000"/>
              <a:t>(	</a:t>
            </a:r>
            <a:r>
              <a:rPr lang="en-US" altLang="zh-CN" sz="2000" i="1"/>
              <a:t>ID </a:t>
            </a:r>
            <a:r>
              <a:rPr lang="en-US" altLang="zh-CN" sz="2000" b="1"/>
              <a:t>varchar </a:t>
            </a:r>
            <a:r>
              <a:rPr lang="en-US" altLang="zh-CN" sz="2000"/>
              <a:t>(5),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2000" i="1"/>
              <a:t>name </a:t>
            </a:r>
            <a:r>
              <a:rPr lang="en-US" altLang="zh-CN" sz="2000" b="1"/>
              <a:t>varchar </a:t>
            </a:r>
            <a:r>
              <a:rPr lang="en-US" altLang="zh-CN" sz="2000"/>
              <a:t>(20) </a:t>
            </a:r>
            <a:r>
              <a:rPr lang="en-US" altLang="zh-CN" sz="2000" b="1"/>
              <a:t>not null</a:t>
            </a:r>
            <a:r>
              <a:rPr lang="en-US" altLang="zh-CN" sz="2000"/>
              <a:t>,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2000" i="1"/>
              <a:t>dept_name </a:t>
            </a:r>
            <a:r>
              <a:rPr lang="en-US" altLang="zh-CN" sz="2000" b="1"/>
              <a:t>varchar </a:t>
            </a:r>
            <a:r>
              <a:rPr lang="en-US" altLang="zh-CN" sz="2000"/>
              <a:t>(20),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2000" i="1"/>
              <a:t>tot_cred </a:t>
            </a:r>
            <a:r>
              <a:rPr lang="en-US" altLang="zh-CN" sz="2000" b="1"/>
              <a:t>numeric </a:t>
            </a:r>
            <a:r>
              <a:rPr lang="en-US" altLang="zh-CN" sz="2000"/>
              <a:t>(3,0) </a:t>
            </a:r>
            <a:r>
              <a:rPr lang="en-US" altLang="zh-CN" sz="2000" b="1"/>
              <a:t>default </a:t>
            </a:r>
            <a:r>
              <a:rPr lang="en-US" altLang="zh-CN" sz="2000"/>
              <a:t>0,</a:t>
            </a:r>
            <a:br>
              <a:rPr lang="en-US" altLang="zh-CN" sz="2000"/>
            </a:br>
            <a:r>
              <a:rPr lang="en-US" altLang="zh-CN" sz="2000"/>
              <a:t>	</a:t>
            </a:r>
            <a:r>
              <a:rPr lang="en-US" altLang="zh-CN" sz="2000" b="1"/>
              <a:t>primary key </a:t>
            </a:r>
            <a:r>
              <a:rPr lang="en-US" altLang="zh-CN" sz="2000"/>
              <a:t>(</a:t>
            </a:r>
            <a:r>
              <a:rPr lang="en-US" altLang="zh-CN" sz="2000" i="1"/>
              <a:t>ID</a:t>
            </a:r>
            <a:r>
              <a:rPr lang="en-US" altLang="zh-CN" sz="2000"/>
              <a:t>) )</a:t>
            </a:r>
            <a:endParaRPr lang="en-US" altLang="zh-CN"/>
          </a:p>
          <a:p>
            <a:r>
              <a:rPr lang="en-US" altLang="zh-CN" sz="2000" b="1"/>
              <a:t>create index </a:t>
            </a:r>
            <a:r>
              <a:rPr lang="en-US" altLang="zh-CN" sz="2000" i="1"/>
              <a:t>studentID_index </a:t>
            </a:r>
            <a:r>
              <a:rPr lang="en-US" altLang="zh-CN" sz="2000" b="1"/>
              <a:t>on </a:t>
            </a:r>
            <a:r>
              <a:rPr lang="en-US" altLang="zh-CN" sz="2000" i="1"/>
              <a:t>student</a:t>
            </a:r>
            <a:r>
              <a:rPr lang="en-US" altLang="zh-CN" sz="2000"/>
              <a:t>(</a:t>
            </a:r>
            <a:r>
              <a:rPr lang="en-US" altLang="zh-CN" sz="2000" i="1"/>
              <a:t>ID</a:t>
            </a:r>
            <a:r>
              <a:rPr lang="en-US" altLang="zh-CN" sz="2000"/>
              <a:t>)</a:t>
            </a:r>
            <a:endParaRPr lang="en-US" altLang="zh-CN"/>
          </a:p>
          <a:p>
            <a:r>
              <a:rPr lang="en-US" altLang="zh-CN" sz="2000"/>
              <a:t>Indices are data structures used to speed up access to records with specified values for index attributes</a:t>
            </a:r>
            <a:endParaRPr lang="en-US" altLang="zh-CN"/>
          </a:p>
          <a:p>
            <a:pPr lvl="1"/>
            <a:r>
              <a:rPr lang="en-US" altLang="zh-CN" sz="2000"/>
              <a:t>e.g. </a:t>
            </a:r>
            <a:r>
              <a:rPr lang="en-US" altLang="zh-CN" sz="2000" b="1"/>
              <a:t>select * </a:t>
            </a:r>
            <a:br>
              <a:rPr lang="en-US" altLang="zh-CN" sz="2000" b="1"/>
            </a:br>
            <a:r>
              <a:rPr lang="en-US" altLang="zh-CN" sz="2000" b="1"/>
              <a:t>       from </a:t>
            </a:r>
            <a:r>
              <a:rPr lang="en-US" altLang="zh-CN" sz="2000"/>
              <a:t> </a:t>
            </a:r>
            <a:r>
              <a:rPr lang="en-US" altLang="zh-CN" sz="2000" i="1"/>
              <a:t>student</a:t>
            </a:r>
            <a:br>
              <a:rPr lang="en-US" altLang="zh-CN" sz="2000" i="1"/>
            </a:br>
            <a:r>
              <a:rPr lang="en-US" altLang="zh-CN" sz="2000" i="1"/>
              <a:t>       </a:t>
            </a:r>
            <a:r>
              <a:rPr lang="en-US" altLang="zh-CN" sz="2000" b="1"/>
              <a:t>where </a:t>
            </a:r>
            <a:r>
              <a:rPr lang="en-US" altLang="zh-CN" sz="2000" i="1"/>
              <a:t> ID = </a:t>
            </a:r>
            <a:r>
              <a:rPr lang="en-US" altLang="zh-CN" sz="2000"/>
              <a:t>‘12345’</a:t>
            </a:r>
            <a:endParaRPr lang="en-US" altLang="zh-CN"/>
          </a:p>
          <a:p>
            <a:pPr lvl="1">
              <a:buFont typeface="Monotype Sorts" pitchFamily="2" charset="2"/>
              <a:buNone/>
            </a:pPr>
            <a:r>
              <a:rPr lang="en-US" altLang="zh-CN" sz="2000"/>
              <a:t>can be executed by using the index to find the required record, without looking at all records of </a:t>
            </a:r>
            <a:r>
              <a:rPr lang="en-US" altLang="zh-CN" sz="2000" i="1"/>
              <a:t>student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4">
            <a:extLst>
              <a:ext uri="{FF2B5EF4-FFF2-40B4-BE49-F238E27FC236}">
                <a16:creationId xmlns:a16="http://schemas.microsoft.com/office/drawing/2014/main" id="{1306FFAE-4082-5292-045D-F5BCF6688E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Transactions</a:t>
            </a:r>
          </a:p>
        </p:txBody>
      </p:sp>
      <p:sp>
        <p:nvSpPr>
          <p:cNvPr id="55301" name="Rectangle 5">
            <a:extLst>
              <a:ext uri="{FF2B5EF4-FFF2-40B4-BE49-F238E27FC236}">
                <a16:creationId xmlns:a16="http://schemas.microsoft.com/office/drawing/2014/main" id="{EA2BC8D9-5B35-A456-6E8E-F5124DD84D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38388" y="1093788"/>
            <a:ext cx="7897812" cy="5276850"/>
          </a:xfrm>
        </p:spPr>
        <p:txBody>
          <a:bodyPr/>
          <a:lstStyle/>
          <a:p>
            <a:pPr>
              <a:buFont typeface="Monotype Sorts" charset="2"/>
              <a:buChar char="n"/>
              <a:defRPr/>
            </a:pPr>
            <a:r>
              <a:rPr lang="en-US" altLang="zh-CN" dirty="0"/>
              <a:t>Unit of work (</a:t>
            </a:r>
            <a:r>
              <a:rPr lang="en-US" altLang="zh-CN" dirty="0">
                <a:solidFill>
                  <a:srgbClr val="FF0000"/>
                </a:solidFill>
              </a:rPr>
              <a:t>NONE or ALL</a:t>
            </a:r>
            <a:r>
              <a:rPr lang="en-US" altLang="zh-CN" dirty="0"/>
              <a:t>) 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dirty="0"/>
              <a:t>Atomic transaction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/>
              <a:t>either fully executed or rolled back as if it never occurred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dirty="0"/>
              <a:t>Isolation from concurrent transactions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dirty="0"/>
              <a:t>Transactions begin implicitly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/>
              <a:t>Ended by </a:t>
            </a:r>
            <a:r>
              <a:rPr lang="en-US" altLang="zh-CN" b="1" dirty="0">
                <a:solidFill>
                  <a:srgbClr val="FF0000"/>
                </a:solidFill>
              </a:rPr>
              <a:t>commit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work</a:t>
            </a:r>
            <a:r>
              <a:rPr lang="en-US" altLang="zh-CN" dirty="0"/>
              <a:t> or </a:t>
            </a:r>
            <a:r>
              <a:rPr lang="en-US" altLang="zh-CN" b="1" dirty="0">
                <a:solidFill>
                  <a:srgbClr val="FF0000"/>
                </a:solidFill>
              </a:rPr>
              <a:t>rollback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work</a:t>
            </a:r>
          </a:p>
          <a:p>
            <a:pPr>
              <a:buFont typeface="Monotype Sorts" charset="2"/>
              <a:buChar char="n"/>
              <a:defRPr/>
            </a:pPr>
            <a:r>
              <a:rPr lang="en-US" altLang="zh-CN" dirty="0"/>
              <a:t>But default on most databases: each SQL statement commits automatically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/>
              <a:t>Can turn off auto commit for a session (e.g. using API)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/>
              <a:t>In MySQL:    </a:t>
            </a:r>
          </a:p>
          <a:p>
            <a:pPr marL="457200" lvl="1" indent="0">
              <a:buFont typeface="Monotype Sorts"/>
              <a:buNone/>
              <a:defRPr/>
            </a:pPr>
            <a:r>
              <a:rPr lang="en-US" altLang="zh-CN" dirty="0"/>
              <a:t>     </a:t>
            </a:r>
            <a:r>
              <a:rPr lang="en-US" altLang="zh-CN" b="1" dirty="0"/>
              <a:t>&gt;</a:t>
            </a:r>
            <a:r>
              <a:rPr lang="en-US" altLang="zh-CN" b="1" dirty="0">
                <a:solidFill>
                  <a:srgbClr val="FF0000"/>
                </a:solidFill>
              </a:rPr>
              <a:t>SET AUTOCOMMIT=0</a:t>
            </a:r>
            <a:r>
              <a:rPr lang="en-US" altLang="zh-CN" b="1" dirty="0"/>
              <a:t>;</a:t>
            </a:r>
          </a:p>
          <a:p>
            <a:pPr lvl="1">
              <a:buFont typeface="Monotype Sorts" charset="2"/>
              <a:buChar char="l"/>
              <a:defRPr/>
            </a:pPr>
            <a:r>
              <a:rPr lang="en-US" altLang="zh-CN" dirty="0"/>
              <a:t>In SQL:1999, can use:  </a:t>
            </a:r>
            <a:r>
              <a:rPr lang="en-US" altLang="zh-CN" b="1" dirty="0"/>
              <a:t>begin</a:t>
            </a:r>
            <a:r>
              <a:rPr lang="en-US" altLang="zh-CN" dirty="0"/>
              <a:t> </a:t>
            </a:r>
            <a:r>
              <a:rPr lang="en-US" altLang="zh-CN" b="1" dirty="0"/>
              <a:t>atomic</a:t>
            </a:r>
            <a:r>
              <a:rPr lang="en-US" altLang="zh-CN" dirty="0"/>
              <a:t>  ….  </a:t>
            </a:r>
            <a:r>
              <a:rPr lang="en-US" altLang="zh-CN" b="1" dirty="0"/>
              <a:t>end</a:t>
            </a:r>
          </a:p>
          <a:p>
            <a:pPr lvl="2">
              <a:defRPr/>
            </a:pPr>
            <a:r>
              <a:rPr lang="en-US" altLang="zh-CN" dirty="0"/>
              <a:t>Not supported on most databases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>
            <a:extLst>
              <a:ext uri="{FF2B5EF4-FFF2-40B4-BE49-F238E27FC236}">
                <a16:creationId xmlns:a16="http://schemas.microsoft.com/office/drawing/2014/main" id="{DAE8DA61-4FF4-5D52-4723-3063E848E2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Transactions</a:t>
            </a:r>
          </a:p>
        </p:txBody>
      </p:sp>
      <p:sp>
        <p:nvSpPr>
          <p:cNvPr id="80899" name="Rectangle 5">
            <a:extLst>
              <a:ext uri="{FF2B5EF4-FFF2-40B4-BE49-F238E27FC236}">
                <a16:creationId xmlns:a16="http://schemas.microsoft.com/office/drawing/2014/main" id="{FB345C15-0705-3246-581C-DFF4A6BCF60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38388" y="1093788"/>
            <a:ext cx="7897812" cy="527685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Transaction example :</a:t>
            </a:r>
          </a:p>
          <a:p>
            <a:r>
              <a:rPr lang="en-US" altLang="zh-CN" b="1"/>
              <a:t>SET AUTOCOMMIT=0;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      </a:t>
            </a:r>
            <a:r>
              <a:rPr lang="en-US" altLang="zh-CN" b="1"/>
              <a:t>UPDATE</a:t>
            </a:r>
            <a:r>
              <a:rPr lang="en-US" altLang="zh-CN"/>
              <a:t> account </a:t>
            </a:r>
            <a:r>
              <a:rPr lang="en-US" altLang="zh-CN" b="1"/>
              <a:t>SET</a:t>
            </a:r>
            <a:r>
              <a:rPr lang="en-US" altLang="zh-CN"/>
              <a:t> balance=balance -100 </a:t>
            </a:r>
            <a:r>
              <a:rPr lang="en-US" altLang="zh-CN" b="1"/>
              <a:t>WHERE</a:t>
            </a:r>
            <a:r>
              <a:rPr lang="en-US" altLang="zh-CN"/>
              <a:t> ano=‘1001’;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      </a:t>
            </a:r>
            <a:r>
              <a:rPr lang="en-US" altLang="zh-CN" b="1"/>
              <a:t>UPDATE </a:t>
            </a:r>
            <a:r>
              <a:rPr lang="en-US" altLang="zh-CN"/>
              <a:t>account </a:t>
            </a:r>
            <a:r>
              <a:rPr lang="en-US" altLang="zh-CN" b="1"/>
              <a:t>SET </a:t>
            </a:r>
            <a:r>
              <a:rPr lang="en-US" altLang="zh-CN"/>
              <a:t>balance=balance+100 </a:t>
            </a:r>
            <a:r>
              <a:rPr lang="en-US" altLang="zh-CN" b="1"/>
              <a:t>WHERE</a:t>
            </a:r>
            <a:r>
              <a:rPr lang="en-US" altLang="zh-CN"/>
              <a:t> ano=‘1002’;</a:t>
            </a:r>
          </a:p>
          <a:p>
            <a:pPr>
              <a:buFont typeface="Monotype Sorts" pitchFamily="2" charset="2"/>
              <a:buNone/>
            </a:pPr>
            <a:r>
              <a:rPr lang="en-US" altLang="zh-CN" b="1"/>
              <a:t>      COMMIT;</a:t>
            </a:r>
          </a:p>
          <a:p>
            <a:pPr>
              <a:buFont typeface="Monotype Sorts" pitchFamily="2" charset="2"/>
              <a:buNone/>
            </a:pPr>
            <a:r>
              <a:rPr lang="en-US" altLang="zh-CN" b="1"/>
              <a:t>      </a:t>
            </a:r>
          </a:p>
          <a:p>
            <a:pPr>
              <a:buFont typeface="Monotype Sorts" pitchFamily="2" charset="2"/>
              <a:buNone/>
            </a:pPr>
            <a:r>
              <a:rPr lang="en-US" altLang="zh-CN" b="1"/>
              <a:t>      UPDATE</a:t>
            </a:r>
            <a:r>
              <a:rPr lang="en-US" altLang="zh-CN"/>
              <a:t> account </a:t>
            </a:r>
            <a:r>
              <a:rPr lang="en-US" altLang="zh-CN" b="1"/>
              <a:t>SET</a:t>
            </a:r>
            <a:r>
              <a:rPr lang="en-US" altLang="zh-CN"/>
              <a:t> balance=balance -200 </a:t>
            </a:r>
            <a:r>
              <a:rPr lang="en-US" altLang="zh-CN" b="1"/>
              <a:t>WHERE</a:t>
            </a:r>
            <a:r>
              <a:rPr lang="en-US" altLang="zh-CN"/>
              <a:t> ano=‘1003’;</a:t>
            </a:r>
          </a:p>
          <a:p>
            <a:pPr>
              <a:buFont typeface="Monotype Sorts" pitchFamily="2" charset="2"/>
              <a:buNone/>
            </a:pPr>
            <a:r>
              <a:rPr lang="en-US" altLang="zh-CN" b="1"/>
              <a:t>      UPDATE</a:t>
            </a:r>
            <a:r>
              <a:rPr lang="en-US" altLang="zh-CN"/>
              <a:t> account </a:t>
            </a:r>
            <a:r>
              <a:rPr lang="en-US" altLang="zh-CN" b="1"/>
              <a:t>SET</a:t>
            </a:r>
            <a:r>
              <a:rPr lang="en-US" altLang="zh-CN"/>
              <a:t> balance=balance+200 </a:t>
            </a:r>
            <a:r>
              <a:rPr lang="en-US" altLang="zh-CN" b="1"/>
              <a:t>WHERE</a:t>
            </a:r>
            <a:r>
              <a:rPr lang="en-US" altLang="zh-CN"/>
              <a:t> ano=‘1004’;</a:t>
            </a:r>
            <a:r>
              <a:rPr lang="en-US" altLang="zh-CN" b="1"/>
              <a:t>      COMMIT;</a:t>
            </a:r>
          </a:p>
          <a:p>
            <a:pPr>
              <a:buFont typeface="Monotype Sorts" pitchFamily="2" charset="2"/>
              <a:buNone/>
            </a:pPr>
            <a:endParaRPr lang="en-US" altLang="zh-CN" b="1"/>
          </a:p>
          <a:p>
            <a:pPr>
              <a:buFont typeface="Monotype Sorts" pitchFamily="2" charset="2"/>
              <a:buNone/>
            </a:pPr>
            <a:r>
              <a:rPr lang="en-US" altLang="zh-CN" b="1"/>
              <a:t>      UPDATE</a:t>
            </a:r>
            <a:r>
              <a:rPr lang="en-US" altLang="zh-CN"/>
              <a:t> account </a:t>
            </a:r>
            <a:r>
              <a:rPr lang="en-US" altLang="zh-CN" b="1"/>
              <a:t>SET</a:t>
            </a:r>
            <a:r>
              <a:rPr lang="en-US" altLang="zh-CN"/>
              <a:t> balance=balance+balance*2.5%;</a:t>
            </a:r>
          </a:p>
          <a:p>
            <a:pPr>
              <a:buFont typeface="Monotype Sorts" pitchFamily="2" charset="2"/>
              <a:buNone/>
            </a:pPr>
            <a:r>
              <a:rPr lang="en-US" altLang="zh-CN" b="1"/>
              <a:t>      COMMIT;</a:t>
            </a:r>
          </a:p>
          <a:p>
            <a:pPr>
              <a:buFont typeface="Monotype Sorts" pitchFamily="2" charset="2"/>
              <a:buNone/>
            </a:pPr>
            <a:endParaRPr lang="en-US" altLang="zh-CN" b="1"/>
          </a:p>
          <a:p>
            <a:pPr>
              <a:buFont typeface="Monotype Sorts" pitchFamily="2" charset="2"/>
              <a:buNone/>
            </a:pPr>
            <a:r>
              <a:rPr lang="en-US" altLang="zh-CN" b="1"/>
              <a:t>      </a:t>
            </a:r>
          </a:p>
          <a:p>
            <a:pPr>
              <a:buFont typeface="Monotype Sorts" pitchFamily="2" charset="2"/>
              <a:buNone/>
            </a:pPr>
            <a:endParaRPr lang="en-US" altLang="zh-CN" b="1"/>
          </a:p>
          <a:p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ACAF-F04B-44BB-A5C2-EAE4A5FB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Transaction Examples </a:t>
            </a:r>
            <a:endParaRPr lang="en-IN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F7343143-60A6-403F-A909-B283929CE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117600"/>
            <a:ext cx="7740650" cy="923925"/>
          </a:xfrm>
        </p:spPr>
        <p:txBody>
          <a:bodyPr/>
          <a:lstStyle/>
          <a:p>
            <a:r>
              <a:rPr lang="en-US" altLang="zh-CN"/>
              <a:t>Transaction Boundaries</a:t>
            </a:r>
            <a:endParaRPr lang="en-IN" altLang="zh-CN"/>
          </a:p>
          <a:p>
            <a:pPr lvl="1"/>
            <a:r>
              <a:rPr lang="en-IN" altLang="zh-CN"/>
              <a:t>Booking  </a:t>
            </a:r>
            <a:r>
              <a:rPr lang="en-US" altLang="zh-CN"/>
              <a:t>one</a:t>
            </a:r>
            <a:r>
              <a:rPr lang="en-IN" altLang="zh-CN"/>
              <a:t> ticket </a:t>
            </a:r>
            <a:r>
              <a:rPr lang="en-US" altLang="zh-CN"/>
              <a:t>vs multiple tickets?</a:t>
            </a:r>
            <a:endParaRPr lang="en-IN" altLang="zh-CN"/>
          </a:p>
        </p:txBody>
      </p:sp>
      <p:pic>
        <p:nvPicPr>
          <p:cNvPr id="97286" name="19728F8F-EF56-4AE2-B2A5-8ED8DEE04B54" descr="19728F8F-EF56-4AE2-B2A5-8ED8DEE04B54">
            <a:extLst>
              <a:ext uri="{FF2B5EF4-FFF2-40B4-BE49-F238E27FC236}">
                <a16:creationId xmlns:a16="http://schemas.microsoft.com/office/drawing/2014/main" id="{B266B94A-850E-E02A-30F6-868EE3FBC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550" y="1985963"/>
            <a:ext cx="30988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8" name="8FD01046-169A-470D-A7BB-E1931C130E19" descr="8FD01046-169A-470D-A7BB-E1931C130E19">
            <a:extLst>
              <a:ext uri="{FF2B5EF4-FFF2-40B4-BE49-F238E27FC236}">
                <a16:creationId xmlns:a16="http://schemas.microsoft.com/office/drawing/2014/main" id="{3D4C5E97-EBC2-9B43-FF19-2BBF3A8B7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88" y="1965325"/>
            <a:ext cx="3025775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90" name="63D6D7D5-DA09-4882-8BDC-E50FD9C8C0D1" descr="63D6D7D5-DA09-4882-8BDC-E50FD9C8C0D1">
            <a:extLst>
              <a:ext uri="{FF2B5EF4-FFF2-40B4-BE49-F238E27FC236}">
                <a16:creationId xmlns:a16="http://schemas.microsoft.com/office/drawing/2014/main" id="{1757AB99-9664-EEB5-71C0-50638204A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1990725"/>
            <a:ext cx="2881313" cy="443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7" name="图片 1" descr="image001">
            <a:extLst>
              <a:ext uri="{FF2B5EF4-FFF2-40B4-BE49-F238E27FC236}">
                <a16:creationId xmlns:a16="http://schemas.microsoft.com/office/drawing/2014/main" id="{7D851D98-B213-E80B-B2B9-95E70DF9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0" y="87313"/>
            <a:ext cx="3363913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ACAF-F04B-44BB-A5C2-EAE4A5FB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  Transaction Examples</a:t>
            </a:r>
            <a:endParaRPr lang="en-IN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F97F9915-8346-9D83-6F40-4ACA3752D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123950"/>
            <a:ext cx="7740650" cy="965200"/>
          </a:xfrm>
        </p:spPr>
        <p:txBody>
          <a:bodyPr/>
          <a:lstStyle/>
          <a:p>
            <a:r>
              <a:rPr lang="en-US" altLang="zh-CN"/>
              <a:t>Transaction Boundaries</a:t>
            </a:r>
            <a:endParaRPr lang="en-IN" altLang="zh-CN"/>
          </a:p>
          <a:p>
            <a:pPr lvl="1"/>
            <a:r>
              <a:rPr lang="en-US" altLang="zh-CN"/>
              <a:t>Booking  tickets &amp; paying order - combining  vs separating ?</a:t>
            </a:r>
            <a:endParaRPr lang="en-IN" altLang="zh-CN"/>
          </a:p>
        </p:txBody>
      </p:sp>
      <p:pic>
        <p:nvPicPr>
          <p:cNvPr id="97289" name="0E943B6A-72E6-4729-9612-D03BD5AEEED5" descr="0E943B6A-72E6-4729-9612-D03BD5AEEED5">
            <a:extLst>
              <a:ext uri="{FF2B5EF4-FFF2-40B4-BE49-F238E27FC236}">
                <a16:creationId xmlns:a16="http://schemas.microsoft.com/office/drawing/2014/main" id="{E718CE44-C0B2-3670-0CFA-71BA550F8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5" y="2009775"/>
            <a:ext cx="2843213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306" name="ADAB8518-A086-4337-9F25-B4F689BA41F9" descr="ADAB8518-A086-4337-9F25-B4F689BA41F9">
            <a:extLst>
              <a:ext uri="{FF2B5EF4-FFF2-40B4-BE49-F238E27FC236}">
                <a16:creationId xmlns:a16="http://schemas.microsoft.com/office/drawing/2014/main" id="{095FC852-A921-CD75-B922-5D0EC4FBA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5" y="2051050"/>
            <a:ext cx="2900363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0" name="图片 1" descr="image001">
            <a:extLst>
              <a:ext uri="{FF2B5EF4-FFF2-40B4-BE49-F238E27FC236}">
                <a16:creationId xmlns:a16="http://schemas.microsoft.com/office/drawing/2014/main" id="{8159B376-ABFA-B86F-0D45-57AA1FAA8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350" y="87313"/>
            <a:ext cx="3363913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>
            <a:extLst>
              <a:ext uri="{FF2B5EF4-FFF2-40B4-BE49-F238E27FC236}">
                <a16:creationId xmlns:a16="http://schemas.microsoft.com/office/drawing/2014/main" id="{2E7DD8CA-5AA6-4551-217D-EB1F8589A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 operations – Example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0AEE3FD-73DC-6777-E1D9-8BD61041A2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22513" y="1077913"/>
            <a:ext cx="6861175" cy="487362"/>
          </a:xfrm>
        </p:spPr>
        <p:txBody>
          <a:bodyPr/>
          <a:lstStyle/>
          <a:p>
            <a:r>
              <a:rPr lang="en-US" altLang="zh-CN" sz="2000"/>
              <a:t>Relation </a:t>
            </a:r>
            <a:r>
              <a:rPr lang="en-US" altLang="zh-CN" sz="2000" i="1"/>
              <a:t>course</a:t>
            </a:r>
            <a:endParaRPr lang="en-US" altLang="zh-CN"/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B8748629-126B-8D1F-879D-38F667EE0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513" y="3175000"/>
            <a:ext cx="7029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Relation </a:t>
            </a:r>
            <a:r>
              <a:rPr lang="en-US" altLang="zh-CN" sz="2000" i="1"/>
              <a:t>prereq</a:t>
            </a:r>
            <a:endParaRPr lang="en-US" altLang="zh-CN" sz="1800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4454E4FB-6EE0-42F1-2C3D-3B7AC5A39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5395913"/>
            <a:ext cx="82915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zh-CN" sz="2000"/>
              <a:t>   Observe that </a:t>
            </a:r>
          </a:p>
          <a:p>
            <a:pPr>
              <a:buSzTx/>
              <a:buFont typeface="Monotype Sorts" pitchFamily="2" charset="2"/>
              <a:buNone/>
            </a:pPr>
            <a:r>
              <a:rPr lang="en-US" altLang="zh-CN" sz="2000"/>
              <a:t>         </a:t>
            </a:r>
            <a:r>
              <a:rPr lang="en-US" altLang="zh-CN" sz="1800"/>
              <a:t> </a:t>
            </a:r>
            <a:r>
              <a:rPr lang="en-US" altLang="zh-CN" sz="2000"/>
              <a:t>prereq information</a:t>
            </a:r>
            <a:r>
              <a:rPr lang="en-US" altLang="zh-CN" sz="1800"/>
              <a:t> </a:t>
            </a:r>
            <a:r>
              <a:rPr lang="en-US" altLang="zh-CN" sz="2000"/>
              <a:t>is missing for CS-315 and</a:t>
            </a:r>
            <a:r>
              <a:rPr lang="en-US" altLang="zh-CN" sz="1800"/>
              <a:t> </a:t>
            </a:r>
            <a:endParaRPr lang="en-US" altLang="zh-CN" sz="2000"/>
          </a:p>
          <a:p>
            <a:pPr>
              <a:buSzTx/>
              <a:buFont typeface="Monotype Sorts" pitchFamily="2" charset="2"/>
              <a:buNone/>
            </a:pPr>
            <a:r>
              <a:rPr lang="en-US" altLang="zh-CN" sz="2000"/>
              <a:t>          course</a:t>
            </a:r>
            <a:r>
              <a:rPr lang="en-US" altLang="zh-CN" sz="1800"/>
              <a:t> </a:t>
            </a:r>
            <a:r>
              <a:rPr lang="en-US" altLang="zh-CN" sz="2000"/>
              <a:t>information</a:t>
            </a:r>
            <a:r>
              <a:rPr lang="en-US" altLang="zh-CN" sz="1800"/>
              <a:t> </a:t>
            </a:r>
            <a:r>
              <a:rPr lang="en-US" altLang="zh-CN" sz="2000"/>
              <a:t>is missing  for  CS-437</a:t>
            </a:r>
          </a:p>
        </p:txBody>
      </p:sp>
      <p:pic>
        <p:nvPicPr>
          <p:cNvPr id="21510" name="Picture 6">
            <a:extLst>
              <a:ext uri="{FF2B5EF4-FFF2-40B4-BE49-F238E27FC236}">
                <a16:creationId xmlns:a16="http://schemas.microsoft.com/office/drawing/2014/main" id="{F80E1EDF-9075-F32F-50F7-B109D6D94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1739900"/>
            <a:ext cx="4329113" cy="119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7">
            <a:extLst>
              <a:ext uri="{FF2B5EF4-FFF2-40B4-BE49-F238E27FC236}">
                <a16:creationId xmlns:a16="http://schemas.microsoft.com/office/drawing/2014/main" id="{38A98CE9-D28B-EF31-D892-11C245B53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088" y="3744913"/>
            <a:ext cx="259873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9BE65D5A-5354-8CF2-6F90-FF37F473F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ACID Properties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845CC8E9-6948-EB16-E8D1-DDA51E4CF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2233613"/>
            <a:ext cx="7872413" cy="4776787"/>
          </a:xfrm>
        </p:spPr>
        <p:txBody>
          <a:bodyPr/>
          <a:lstStyle/>
          <a:p>
            <a:r>
              <a:rPr lang="en-US" altLang="zh-CN" b="1">
                <a:solidFill>
                  <a:srgbClr val="000099"/>
                </a:solidFill>
              </a:rPr>
              <a:t>Atomicity</a:t>
            </a:r>
            <a:r>
              <a:rPr lang="en-US" altLang="zh-CN" b="1"/>
              <a:t>. </a:t>
            </a:r>
            <a:r>
              <a:rPr lang="en-US" altLang="zh-CN"/>
              <a:t> Either all operations of the transaction are properly reflected in the database or none are.</a:t>
            </a:r>
          </a:p>
          <a:p>
            <a:r>
              <a:rPr lang="en-US" altLang="zh-CN" b="1">
                <a:solidFill>
                  <a:srgbClr val="000099"/>
                </a:solidFill>
              </a:rPr>
              <a:t>Consistency</a:t>
            </a:r>
            <a:r>
              <a:rPr lang="en-US" altLang="zh-CN" b="1"/>
              <a:t>.</a:t>
            </a:r>
            <a:r>
              <a:rPr lang="en-US" altLang="zh-CN"/>
              <a:t>  Execution of a transaction in isolation preserves the consistency of the database.</a:t>
            </a:r>
          </a:p>
          <a:p>
            <a:r>
              <a:rPr lang="en-US" altLang="zh-CN" b="1">
                <a:solidFill>
                  <a:srgbClr val="000099"/>
                </a:solidFill>
              </a:rPr>
              <a:t>Isolation</a:t>
            </a:r>
            <a:r>
              <a:rPr lang="en-US" altLang="zh-CN" b="1"/>
              <a:t>.</a:t>
            </a:r>
            <a:r>
              <a:rPr lang="en-US" altLang="zh-CN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altLang="zh-CN"/>
              <a:t>That is, for every pair of transactions </a:t>
            </a:r>
            <a:r>
              <a:rPr lang="en-US" altLang="zh-CN" i="1"/>
              <a:t>T</a:t>
            </a:r>
            <a:r>
              <a:rPr lang="en-US" altLang="zh-CN" i="1" baseline="-25000"/>
              <a:t>i</a:t>
            </a:r>
            <a:r>
              <a:rPr lang="en-US" altLang="zh-CN" i="1"/>
              <a:t> </a:t>
            </a:r>
            <a:r>
              <a:rPr lang="en-US" altLang="zh-CN"/>
              <a:t>and </a:t>
            </a:r>
            <a:r>
              <a:rPr lang="en-US" altLang="zh-CN" i="1"/>
              <a:t>T</a:t>
            </a:r>
            <a:r>
              <a:rPr lang="en-US" altLang="zh-CN" i="1" baseline="-25000"/>
              <a:t>j</a:t>
            </a:r>
            <a:r>
              <a:rPr lang="en-US" altLang="zh-CN" i="1"/>
              <a:t>, </a:t>
            </a:r>
            <a:r>
              <a:rPr lang="en-US" altLang="zh-CN"/>
              <a:t>it appears to </a:t>
            </a:r>
            <a:r>
              <a:rPr lang="en-US" altLang="zh-CN" i="1"/>
              <a:t>T</a:t>
            </a:r>
            <a:r>
              <a:rPr lang="en-US" altLang="zh-CN" i="1" baseline="-25000"/>
              <a:t>i</a:t>
            </a:r>
            <a:r>
              <a:rPr lang="en-US" altLang="zh-CN" i="1"/>
              <a:t> </a:t>
            </a:r>
            <a:r>
              <a:rPr lang="en-US" altLang="zh-CN"/>
              <a:t>that either </a:t>
            </a:r>
            <a:r>
              <a:rPr lang="en-US" altLang="zh-CN" i="1"/>
              <a:t>T</a:t>
            </a:r>
            <a:r>
              <a:rPr lang="en-US" altLang="zh-CN" i="1" baseline="-25000"/>
              <a:t>j</a:t>
            </a:r>
            <a:r>
              <a:rPr lang="en-US" altLang="zh-CN" i="1"/>
              <a:t>, </a:t>
            </a:r>
            <a:r>
              <a:rPr lang="en-US" altLang="zh-CN"/>
              <a:t>finished execution before </a:t>
            </a:r>
            <a:r>
              <a:rPr lang="en-US" altLang="zh-CN" i="1"/>
              <a:t>T</a:t>
            </a:r>
            <a:r>
              <a:rPr lang="en-US" altLang="zh-CN" i="1" baseline="-25000"/>
              <a:t>i</a:t>
            </a:r>
            <a:r>
              <a:rPr lang="en-US" altLang="zh-CN"/>
              <a:t> started, or </a:t>
            </a:r>
            <a:r>
              <a:rPr lang="en-US" altLang="zh-CN" i="1"/>
              <a:t>T</a:t>
            </a:r>
            <a:r>
              <a:rPr lang="en-US" altLang="zh-CN" i="1" baseline="-25000"/>
              <a:t>j</a:t>
            </a:r>
            <a:r>
              <a:rPr lang="en-US" altLang="zh-CN"/>
              <a:t> started execution after </a:t>
            </a:r>
            <a:r>
              <a:rPr lang="en-US" altLang="zh-CN" i="1"/>
              <a:t>T</a:t>
            </a:r>
            <a:r>
              <a:rPr lang="en-US" altLang="zh-CN" i="1" baseline="-25000"/>
              <a:t>i</a:t>
            </a:r>
            <a:r>
              <a:rPr lang="en-US" altLang="zh-CN"/>
              <a:t> finished.</a:t>
            </a:r>
          </a:p>
          <a:p>
            <a:r>
              <a:rPr lang="en-US" altLang="zh-CN" b="1">
                <a:solidFill>
                  <a:srgbClr val="000099"/>
                </a:solidFill>
              </a:rPr>
              <a:t>Durability</a:t>
            </a:r>
            <a:r>
              <a:rPr lang="en-US" altLang="zh-CN" b="1"/>
              <a:t>.  </a:t>
            </a:r>
            <a:r>
              <a:rPr lang="en-US" altLang="zh-CN"/>
              <a:t>After a transaction completes successfully, the changes it has made to the database persist, even if there are system failures. </a:t>
            </a:r>
            <a:endParaRPr lang="en-US" altLang="zh-CN" i="1"/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id="{9FF64ADE-4C21-15E8-252B-48F961886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1149350"/>
            <a:ext cx="8242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>
              <a:defRPr/>
            </a:pPr>
            <a:r>
              <a:rPr lang="en-US" altLang="zh-CN" dirty="0">
                <a:latin typeface="+mn-lt"/>
              </a:rPr>
              <a:t>A  </a:t>
            </a:r>
            <a:r>
              <a:rPr lang="en-US" altLang="zh-CN" b="1" dirty="0">
                <a:solidFill>
                  <a:srgbClr val="000099"/>
                </a:solidFill>
                <a:latin typeface="+mn-lt"/>
              </a:rPr>
              <a:t>transaction</a:t>
            </a:r>
            <a:r>
              <a:rPr lang="en-US" altLang="zh-CN" dirty="0">
                <a:latin typeface="+mn-lt"/>
              </a:rPr>
              <a:t>  is a unit of program execution that accesses and possibly updates various data </a:t>
            </a:r>
            <a:r>
              <a:rPr lang="en-US" altLang="zh-CN" dirty="0" err="1">
                <a:latin typeface="+mn-lt"/>
              </a:rPr>
              <a:t>items.To</a:t>
            </a:r>
            <a:r>
              <a:rPr lang="en-US" altLang="zh-CN" dirty="0">
                <a:latin typeface="+mn-lt"/>
              </a:rPr>
              <a:t> preserve the integrity of data the database system must ensure: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>
            <a:extLst>
              <a:ext uri="{FF2B5EF4-FFF2-40B4-BE49-F238E27FC236}">
                <a16:creationId xmlns:a16="http://schemas.microsoft.com/office/drawing/2014/main" id="{03333455-E444-2710-ACB3-E7D2DF2E6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Authorization(</a:t>
            </a:r>
            <a:r>
              <a:rPr lang="zh-CN" altLang="en-US" dirty="0">
                <a:ea typeface="+mj-ea"/>
              </a:rPr>
              <a:t>授权</a:t>
            </a:r>
            <a:r>
              <a:rPr lang="en-US" dirty="0">
                <a:ea typeface="+mj-ea"/>
              </a:rPr>
              <a:t>)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FE319D2-863C-3A48-8017-9C9DBF8C9C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3925" y="1184275"/>
            <a:ext cx="8115300" cy="5765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000"/>
              <a:t>Forms of authorization on parts of  the database:</a:t>
            </a:r>
          </a:p>
          <a:p>
            <a:pPr>
              <a:lnSpc>
                <a:spcPct val="160000"/>
              </a:lnSpc>
            </a:pPr>
            <a:r>
              <a:rPr lang="en-US" altLang="zh-CN" sz="2000" b="1">
                <a:solidFill>
                  <a:srgbClr val="000099"/>
                </a:solidFill>
              </a:rPr>
              <a:t>Select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reading, but not modification of data.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Insert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insertion of new data, but not modification of existing data.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Update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modification, but not deletion of data.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Delete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deletion of data.</a:t>
            </a:r>
          </a:p>
          <a:p>
            <a:pPr>
              <a:buFont typeface="Monotype Sorts" pitchFamily="2" charset="2"/>
              <a:buNone/>
            </a:pPr>
            <a:endParaRPr lang="en-US" altLang="zh-CN" sz="2000"/>
          </a:p>
          <a:p>
            <a:pPr>
              <a:buFont typeface="Monotype Sorts" pitchFamily="2" charset="2"/>
              <a:buNone/>
            </a:pPr>
            <a:r>
              <a:rPr lang="en-US" altLang="zh-CN" sz="2000"/>
              <a:t>Forms of authorization to modify the database schema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Resources</a:t>
            </a:r>
            <a:r>
              <a:rPr lang="zh-CN" altLang="en-US" sz="2000" b="1">
                <a:solidFill>
                  <a:srgbClr val="000099"/>
                </a:solidFill>
              </a:rPr>
              <a:t>（</a:t>
            </a:r>
            <a:r>
              <a:rPr lang="en-US" altLang="zh-CN" sz="2000" b="1">
                <a:solidFill>
                  <a:srgbClr val="000099"/>
                </a:solidFill>
              </a:rPr>
              <a:t>MySQL</a:t>
            </a:r>
            <a:r>
              <a:rPr lang="zh-CN" altLang="en-US" sz="2000" b="1">
                <a:solidFill>
                  <a:srgbClr val="000099"/>
                </a:solidFill>
              </a:rPr>
              <a:t>：</a:t>
            </a:r>
            <a:r>
              <a:rPr lang="en-US" altLang="zh-CN" sz="2000" b="1">
                <a:solidFill>
                  <a:srgbClr val="000099"/>
                </a:solidFill>
              </a:rPr>
              <a:t>Create</a:t>
            </a:r>
            <a:r>
              <a:rPr lang="zh-CN" altLang="en-US" sz="2000" b="1">
                <a:solidFill>
                  <a:srgbClr val="000099"/>
                </a:solidFill>
              </a:rPr>
              <a:t>）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creation of new relations.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Alteration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addition or deletion of attributes in a relation.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Drop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deletion of relations.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Index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creation and deletion of indices.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Create view</a:t>
            </a:r>
            <a:r>
              <a:rPr lang="zh-CN" altLang="en-US" sz="2000" b="1">
                <a:solidFill>
                  <a:srgbClr val="000099"/>
                </a:solidFill>
              </a:rPr>
              <a:t>（</a:t>
            </a:r>
            <a:r>
              <a:rPr lang="en-US" altLang="zh-CN" sz="2000" b="1">
                <a:solidFill>
                  <a:srgbClr val="000099"/>
                </a:solidFill>
              </a:rPr>
              <a:t>MySQL</a:t>
            </a:r>
            <a:r>
              <a:rPr lang="zh-CN" altLang="en-US" sz="2000" b="1">
                <a:solidFill>
                  <a:srgbClr val="000099"/>
                </a:solidFill>
              </a:rPr>
              <a:t>）</a:t>
            </a:r>
            <a:r>
              <a:rPr lang="en-US" altLang="zh-CN" sz="2000" b="1">
                <a:solidFill>
                  <a:srgbClr val="000099"/>
                </a:solidFill>
              </a:rPr>
              <a:t> </a:t>
            </a:r>
            <a:r>
              <a:rPr lang="en-US" altLang="zh-CN" sz="2000"/>
              <a:t>– allows creation of views.</a:t>
            </a:r>
          </a:p>
        </p:txBody>
      </p:sp>
      <p:sp>
        <p:nvSpPr>
          <p:cNvPr id="87044" name="Rectangle 4">
            <a:extLst>
              <a:ext uri="{FF2B5EF4-FFF2-40B4-BE49-F238E27FC236}">
                <a16:creationId xmlns:a16="http://schemas.microsoft.com/office/drawing/2014/main" id="{6125F46C-09B4-CB10-1B20-A0AE1C4D8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000">
                <a:solidFill>
                  <a:srgbClr val="555555"/>
                </a:solidFill>
              </a:rPr>
              <a:t>Enables use of the </a:t>
            </a:r>
            <a:r>
              <a:rPr kumimoji="0" lang="en-US" altLang="zh-CN" sz="900" u="sng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 tooltip="15.1.23 CREATE VIEW Statement"/>
              </a:rPr>
              <a:t>CREATE VIEW</a:t>
            </a:r>
            <a:r>
              <a:rPr kumimoji="0" lang="en-US" altLang="zh-CN" sz="1000">
                <a:solidFill>
                  <a:srgbClr val="555555"/>
                </a:solidFill>
              </a:rPr>
              <a:t> statement.</a:t>
            </a:r>
            <a:r>
              <a:rPr kumimoji="0" lang="en-US" altLang="zh-CN" sz="600"/>
              <a:t> </a:t>
            </a:r>
            <a:endParaRPr kumimoji="0"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>
            <a:extLst>
              <a:ext uri="{FF2B5EF4-FFF2-40B4-BE49-F238E27FC236}">
                <a16:creationId xmlns:a16="http://schemas.microsoft.com/office/drawing/2014/main" id="{A2496242-A1A7-9481-7E92-DD07002ED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>
                <a:ea typeface="+mj-ea"/>
              </a:rPr>
              <a:t>Authorization Specification in SQL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D8440BF-FEF3-9E4A-DF71-2177E579C1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6938" y="1196975"/>
            <a:ext cx="7661275" cy="4903788"/>
          </a:xfrm>
        </p:spPr>
        <p:txBody>
          <a:bodyPr/>
          <a:lstStyle/>
          <a:p>
            <a:r>
              <a:rPr lang="en-US" altLang="zh-CN" sz="2000"/>
              <a:t>The </a:t>
            </a:r>
            <a:r>
              <a:rPr lang="en-US" altLang="zh-CN" sz="2000" b="1">
                <a:solidFill>
                  <a:srgbClr val="000099"/>
                </a:solidFill>
              </a:rPr>
              <a:t>grant</a:t>
            </a:r>
            <a:r>
              <a:rPr lang="en-US" altLang="zh-CN" sz="2000"/>
              <a:t> statement is used to confer authorization</a:t>
            </a:r>
            <a:endParaRPr lang="en-US" altLang="zh-CN"/>
          </a:p>
          <a:p>
            <a:pPr>
              <a:buFont typeface="Monotype Sorts" pitchFamily="2" charset="2"/>
              <a:buNone/>
            </a:pPr>
            <a:r>
              <a:rPr lang="en-US" altLang="zh-CN"/>
              <a:t>		</a:t>
            </a:r>
            <a:r>
              <a:rPr lang="en-US" altLang="zh-CN" sz="2000" b="1"/>
              <a:t>grant</a:t>
            </a:r>
            <a:r>
              <a:rPr lang="en-US" altLang="zh-CN" sz="2000"/>
              <a:t> &lt;privilege list&gt;  // </a:t>
            </a:r>
            <a:r>
              <a:rPr lang="en-US" altLang="zh-CN" sz="2000">
                <a:solidFill>
                  <a:srgbClr val="FF0000"/>
                </a:solidFill>
              </a:rPr>
              <a:t>privilege</a:t>
            </a:r>
            <a:r>
              <a:rPr lang="zh-CN" altLang="en-US" sz="2000">
                <a:solidFill>
                  <a:srgbClr val="FF0000"/>
                </a:solidFill>
              </a:rPr>
              <a:t>：权限</a:t>
            </a:r>
            <a:endParaRPr lang="en-US" altLang="zh-CN">
              <a:solidFill>
                <a:srgbClr val="FF0000"/>
              </a:solidFill>
            </a:endParaRPr>
          </a:p>
          <a:p>
            <a:pPr>
              <a:buFont typeface="Monotype Sorts" pitchFamily="2" charset="2"/>
              <a:buNone/>
            </a:pPr>
            <a:r>
              <a:rPr lang="en-US" altLang="zh-CN"/>
              <a:t>		</a:t>
            </a:r>
            <a:r>
              <a:rPr lang="en-US" altLang="zh-CN" sz="2000" b="1"/>
              <a:t>on </a:t>
            </a:r>
            <a:r>
              <a:rPr lang="en-US" altLang="zh-CN" sz="2000"/>
              <a:t>&lt;relation name or view name&gt; </a:t>
            </a:r>
            <a:r>
              <a:rPr lang="en-US" altLang="zh-CN" sz="2000" b="1"/>
              <a:t>to</a:t>
            </a:r>
            <a:r>
              <a:rPr lang="en-US" altLang="zh-CN" sz="2000"/>
              <a:t> &lt;user list&gt;</a:t>
            </a:r>
            <a:endParaRPr lang="en-US" altLang="zh-CN"/>
          </a:p>
          <a:p>
            <a:r>
              <a:rPr lang="en-US" altLang="zh-CN" sz="2000"/>
              <a:t>&lt;user list&gt; is:</a:t>
            </a:r>
            <a:endParaRPr lang="en-US" altLang="zh-CN"/>
          </a:p>
          <a:p>
            <a:pPr lvl="1"/>
            <a:r>
              <a:rPr lang="en-US" altLang="zh-CN" sz="2000"/>
              <a:t>a user-id</a:t>
            </a:r>
            <a:endParaRPr lang="en-US" altLang="zh-CN"/>
          </a:p>
          <a:p>
            <a:pPr lvl="1"/>
            <a:r>
              <a:rPr lang="en-US" altLang="zh-CN" sz="2000" b="1"/>
              <a:t>public</a:t>
            </a:r>
            <a:r>
              <a:rPr lang="en-US" altLang="zh-CN" sz="2000"/>
              <a:t>, which allows all valid users the privilege granted</a:t>
            </a:r>
            <a:endParaRPr lang="en-US" altLang="zh-CN"/>
          </a:p>
          <a:p>
            <a:pPr lvl="1"/>
            <a:r>
              <a:rPr lang="en-US" altLang="zh-CN" sz="2000"/>
              <a:t>A role (more on this later)</a:t>
            </a:r>
            <a:endParaRPr lang="en-US" altLang="zh-CN"/>
          </a:p>
          <a:p>
            <a:r>
              <a:rPr lang="en-US" altLang="zh-CN" sz="2000"/>
              <a:t>Granting a privilege on a view does not imply granting any privileges on the underlying relations.</a:t>
            </a:r>
            <a:endParaRPr lang="en-US" altLang="zh-CN"/>
          </a:p>
          <a:p>
            <a:r>
              <a:rPr lang="en-US" altLang="zh-CN" sz="2000"/>
              <a:t>The grantor of the privilege must already hold the privilege on the specified item (or be the database administrator).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>
            <a:extLst>
              <a:ext uri="{FF2B5EF4-FFF2-40B4-BE49-F238E27FC236}">
                <a16:creationId xmlns:a16="http://schemas.microsoft.com/office/drawing/2014/main" id="{A5FFA894-22E0-46BF-2933-96B485244E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Privileges in SQL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3DB13E4-AEEE-5C99-E6AC-0890F1C54E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65375" y="1135063"/>
            <a:ext cx="7289800" cy="4445000"/>
          </a:xfrm>
        </p:spPr>
        <p:txBody>
          <a:bodyPr/>
          <a:lstStyle/>
          <a:p>
            <a:r>
              <a:rPr lang="en-US" altLang="zh-CN" sz="2000" b="1"/>
              <a:t>grant select on </a:t>
            </a:r>
            <a:r>
              <a:rPr lang="en-US" altLang="zh-CN" sz="2000" i="1"/>
              <a:t>instructor  </a:t>
            </a:r>
            <a:r>
              <a:rPr lang="en-US" altLang="zh-CN" sz="2000" b="1"/>
              <a:t>to </a:t>
            </a:r>
            <a:r>
              <a:rPr lang="en-US" altLang="zh-CN" sz="2000" i="1"/>
              <a:t>U</a:t>
            </a:r>
            <a:r>
              <a:rPr lang="en-US" altLang="zh-CN" sz="2000" baseline="-25000"/>
              <a:t>1</a:t>
            </a:r>
            <a:r>
              <a:rPr lang="en-US" altLang="zh-CN" sz="2000" i="1"/>
              <a:t>, U</a:t>
            </a:r>
            <a:r>
              <a:rPr lang="en-US" altLang="zh-CN" sz="2000" baseline="-25000"/>
              <a:t>2</a:t>
            </a:r>
            <a:r>
              <a:rPr lang="en-US" altLang="zh-CN" sz="2000" i="1"/>
              <a:t>, U</a:t>
            </a:r>
            <a:r>
              <a:rPr lang="en-US" altLang="zh-CN" sz="2000" baseline="-25000"/>
              <a:t>3</a:t>
            </a:r>
          </a:p>
          <a:p>
            <a:r>
              <a:rPr lang="en-US" altLang="zh-CN" sz="2000" b="1"/>
              <a:t>grant select on </a:t>
            </a:r>
            <a:r>
              <a:rPr lang="en-US" altLang="zh-CN" sz="2000" i="1"/>
              <a:t>department  </a:t>
            </a:r>
            <a:r>
              <a:rPr lang="en-US" altLang="zh-CN" sz="2000" b="1"/>
              <a:t>to </a:t>
            </a:r>
            <a:r>
              <a:rPr lang="en-US" altLang="zh-CN" sz="2000" i="1"/>
              <a:t>public</a:t>
            </a:r>
            <a:endParaRPr lang="en-US" altLang="zh-CN" sz="2000" baseline="-25000"/>
          </a:p>
          <a:p>
            <a:r>
              <a:rPr lang="en-US" altLang="zh-CN" b="1"/>
              <a:t>grant update </a:t>
            </a:r>
            <a:r>
              <a:rPr lang="en-US" altLang="zh-CN" i="1"/>
              <a:t>(budget</a:t>
            </a:r>
            <a:r>
              <a:rPr lang="en-US" altLang="zh-CN"/>
              <a:t>) </a:t>
            </a:r>
            <a:r>
              <a:rPr lang="en-US" altLang="zh-CN" b="1"/>
              <a:t>on </a:t>
            </a:r>
            <a:r>
              <a:rPr lang="en-US" altLang="zh-CN" i="1"/>
              <a:t>department</a:t>
            </a:r>
            <a:r>
              <a:rPr lang="en-US" altLang="zh-CN" b="1"/>
              <a:t>  to </a:t>
            </a:r>
            <a:r>
              <a:rPr lang="en-US" altLang="zh-CN" i="1"/>
              <a:t>U1,U2</a:t>
            </a:r>
            <a:endParaRPr lang="en-US" altLang="zh-CN" baseline="-25000"/>
          </a:p>
          <a:p>
            <a:r>
              <a:rPr lang="en-US" altLang="zh-CN" b="1"/>
              <a:t>grant </a:t>
            </a:r>
            <a:r>
              <a:rPr lang="en-US" altLang="zh-CN" b="1">
                <a:solidFill>
                  <a:srgbClr val="000099"/>
                </a:solidFill>
              </a:rPr>
              <a:t>all</a:t>
            </a:r>
            <a:r>
              <a:rPr lang="en-US" altLang="zh-CN" b="1">
                <a:solidFill>
                  <a:schemeClr val="tx2"/>
                </a:solidFill>
              </a:rPr>
              <a:t> </a:t>
            </a:r>
            <a:r>
              <a:rPr lang="en-US" altLang="zh-CN" b="1">
                <a:solidFill>
                  <a:srgbClr val="000099"/>
                </a:solidFill>
              </a:rPr>
              <a:t>privileges on department   </a:t>
            </a:r>
            <a:r>
              <a:rPr lang="en-US" altLang="zh-CN" b="1"/>
              <a:t>to </a:t>
            </a:r>
            <a:r>
              <a:rPr lang="en-US" altLang="zh-CN" i="1"/>
              <a:t>U</a:t>
            </a:r>
            <a:r>
              <a:rPr lang="en-US" altLang="zh-CN" baseline="-25000"/>
              <a:t>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>
            <a:extLst>
              <a:ext uri="{FF2B5EF4-FFF2-40B4-BE49-F238E27FC236}">
                <a16:creationId xmlns:a16="http://schemas.microsoft.com/office/drawing/2014/main" id="{4726E5ED-BB7C-B8F9-FBA9-54A9FBA63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Revoking Authorization in SQL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0A195E1D-E353-658C-4F98-1BB5F590AB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65375" y="1135063"/>
            <a:ext cx="7661275" cy="5722937"/>
          </a:xfrm>
        </p:spPr>
        <p:txBody>
          <a:bodyPr/>
          <a:lstStyle/>
          <a:p>
            <a:r>
              <a:rPr lang="en-US" altLang="zh-CN" sz="2000"/>
              <a:t>The </a:t>
            </a:r>
            <a:r>
              <a:rPr lang="en-US" altLang="zh-CN" sz="2000" b="1">
                <a:solidFill>
                  <a:srgbClr val="000099"/>
                </a:solidFill>
              </a:rPr>
              <a:t>revoke</a:t>
            </a:r>
            <a:r>
              <a:rPr lang="en-US" altLang="zh-CN" sz="2000" b="1"/>
              <a:t> </a:t>
            </a:r>
            <a:r>
              <a:rPr lang="en-US" altLang="zh-CN" sz="2000"/>
              <a:t>statement is used to revoke authorization.</a:t>
            </a:r>
            <a:endParaRPr lang="en-US" altLang="zh-CN"/>
          </a:p>
          <a:p>
            <a:pPr lvl="1">
              <a:buFont typeface="Monotype Sorts" pitchFamily="2" charset="2"/>
              <a:buNone/>
            </a:pPr>
            <a:r>
              <a:rPr lang="en-US" altLang="zh-CN" sz="2000" b="1"/>
              <a:t>revoke </a:t>
            </a:r>
            <a:r>
              <a:rPr lang="en-US" altLang="zh-CN" sz="2000"/>
              <a:t>&lt;privilege list&gt;</a:t>
            </a:r>
            <a:endParaRPr lang="en-US" altLang="zh-CN"/>
          </a:p>
          <a:p>
            <a:pPr lvl="1">
              <a:buFont typeface="Monotype Sorts" pitchFamily="2" charset="2"/>
              <a:buNone/>
            </a:pPr>
            <a:r>
              <a:rPr lang="en-US" altLang="zh-CN" sz="2000" b="1"/>
              <a:t>on </a:t>
            </a:r>
            <a:r>
              <a:rPr lang="en-US" altLang="zh-CN" sz="2000"/>
              <a:t>&lt;relation name or view name&gt;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sz="2000" b="1"/>
              <a:t>from </a:t>
            </a:r>
            <a:r>
              <a:rPr lang="en-US" altLang="zh-CN" sz="2000"/>
              <a:t>&lt;user list&gt;</a:t>
            </a:r>
            <a:endParaRPr lang="en-US" altLang="zh-CN"/>
          </a:p>
          <a:p>
            <a:r>
              <a:rPr lang="en-US" altLang="zh-CN" sz="2000"/>
              <a:t>Example:</a:t>
            </a:r>
            <a:endParaRPr lang="en-US" altLang="zh-CN"/>
          </a:p>
          <a:p>
            <a:pPr lvl="1">
              <a:buFont typeface="Monotype Sorts" pitchFamily="2" charset="2"/>
              <a:buNone/>
            </a:pPr>
            <a:r>
              <a:rPr lang="en-US" altLang="zh-CN" sz="2000" b="1"/>
              <a:t>revoke select on </a:t>
            </a:r>
            <a:r>
              <a:rPr lang="en-US" altLang="zh-CN" sz="2000" i="1"/>
              <a:t>branch  </a:t>
            </a:r>
            <a:r>
              <a:rPr lang="en-US" altLang="zh-CN" sz="2000" b="1"/>
              <a:t>from </a:t>
            </a:r>
            <a:r>
              <a:rPr lang="en-US" altLang="zh-CN" sz="2000" i="1"/>
              <a:t>U</a:t>
            </a:r>
            <a:r>
              <a:rPr lang="en-US" altLang="zh-CN" sz="2000" i="1" baseline="-25000"/>
              <a:t>1</a:t>
            </a:r>
            <a:r>
              <a:rPr lang="en-US" altLang="zh-CN" sz="2000" i="1"/>
              <a:t>, U</a:t>
            </a:r>
            <a:r>
              <a:rPr lang="en-US" altLang="zh-CN" sz="2000" i="1" baseline="-25000"/>
              <a:t>2</a:t>
            </a:r>
            <a:r>
              <a:rPr lang="en-US" altLang="zh-CN" sz="2000" i="1"/>
              <a:t>, U</a:t>
            </a:r>
            <a:r>
              <a:rPr lang="en-US" altLang="zh-CN" sz="2000" i="1" baseline="-25000"/>
              <a:t>3</a:t>
            </a:r>
            <a:endParaRPr lang="en-US" altLang="zh-CN" i="1" baseline="-25000"/>
          </a:p>
          <a:p>
            <a:r>
              <a:rPr lang="en-US" altLang="zh-CN" sz="2000"/>
              <a:t>&lt;privilege-list&gt; may be </a:t>
            </a:r>
            <a:r>
              <a:rPr lang="en-US" altLang="zh-CN" sz="2000" b="1">
                <a:solidFill>
                  <a:srgbClr val="FF0000"/>
                </a:solidFill>
              </a:rPr>
              <a:t>all</a:t>
            </a:r>
            <a:r>
              <a:rPr lang="en-US" altLang="zh-CN" sz="2000" b="1"/>
              <a:t> </a:t>
            </a:r>
            <a:r>
              <a:rPr lang="en-US" altLang="zh-CN" sz="2000"/>
              <a:t>to revoke all privileges the revokee may hold.</a:t>
            </a:r>
            <a:endParaRPr lang="en-US" altLang="zh-CN"/>
          </a:p>
          <a:p>
            <a:r>
              <a:rPr lang="en-US" altLang="zh-CN" sz="2000"/>
              <a:t>If &lt;revokee-list&gt; includes </a:t>
            </a:r>
            <a:r>
              <a:rPr lang="en-US" altLang="zh-CN" sz="2000" b="1">
                <a:solidFill>
                  <a:srgbClr val="FF0000"/>
                </a:solidFill>
              </a:rPr>
              <a:t>public</a:t>
            </a:r>
            <a:r>
              <a:rPr lang="en-US" altLang="zh-CN" sz="2000" b="1"/>
              <a:t>, </a:t>
            </a:r>
            <a:r>
              <a:rPr lang="en-US" altLang="zh-CN" sz="2000"/>
              <a:t>all users lose the privilege except those granted it explicitly.</a:t>
            </a:r>
            <a:endParaRPr lang="en-US" altLang="zh-CN"/>
          </a:p>
          <a:p>
            <a:r>
              <a:rPr lang="en-US" altLang="zh-CN" sz="2000"/>
              <a:t>If the same privilege was granted twice to the same user by different grantees, the user may retain the privilege after the revocation.</a:t>
            </a:r>
            <a:endParaRPr lang="en-US" altLang="zh-CN"/>
          </a:p>
          <a:p>
            <a:r>
              <a:rPr lang="en-US" altLang="zh-CN" sz="2000"/>
              <a:t>All privileges that depend on the privilege being revoked are also revoked.</a:t>
            </a:r>
            <a:endParaRPr lang="en-US" altLang="zh-CN"/>
          </a:p>
          <a:p>
            <a:pPr>
              <a:buFont typeface="Monotype Sorts" pitchFamily="2" charset="2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4">
            <a:extLst>
              <a:ext uri="{FF2B5EF4-FFF2-40B4-BE49-F238E27FC236}">
                <a16:creationId xmlns:a16="http://schemas.microsoft.com/office/drawing/2014/main" id="{A3CBF81D-89F4-3FC5-77A7-5E6A35B2FA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Roles</a:t>
            </a:r>
          </a:p>
        </p:txBody>
      </p:sp>
      <p:sp>
        <p:nvSpPr>
          <p:cNvPr id="95235" name="Rectangle 5">
            <a:extLst>
              <a:ext uri="{FF2B5EF4-FFF2-40B4-BE49-F238E27FC236}">
                <a16:creationId xmlns:a16="http://schemas.microsoft.com/office/drawing/2014/main" id="{F2A105E6-1000-FD0D-9CCA-4508966FE02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85850" y="1093788"/>
            <a:ext cx="6727825" cy="4903787"/>
          </a:xfrm>
        </p:spPr>
        <p:txBody>
          <a:bodyPr/>
          <a:lstStyle/>
          <a:p>
            <a:r>
              <a:rPr lang="en-US" altLang="zh-CN" b="1">
                <a:solidFill>
                  <a:srgbClr val="000099"/>
                </a:solidFill>
              </a:rPr>
              <a:t>create role</a:t>
            </a:r>
            <a:r>
              <a:rPr lang="en-US" altLang="zh-CN"/>
              <a:t> instructor;</a:t>
            </a:r>
          </a:p>
          <a:p>
            <a:r>
              <a:rPr lang="en-US" altLang="zh-CN" b="1"/>
              <a:t>grant</a:t>
            </a:r>
            <a:r>
              <a:rPr lang="en-US" altLang="zh-CN"/>
              <a:t> </a:t>
            </a:r>
            <a:r>
              <a:rPr lang="en-US" altLang="zh-CN" i="1"/>
              <a:t>instructor</a:t>
            </a:r>
            <a:r>
              <a:rPr lang="en-US" altLang="zh-CN" b="1"/>
              <a:t> to Amit;</a:t>
            </a:r>
            <a:endParaRPr lang="en-US" altLang="zh-CN"/>
          </a:p>
          <a:p>
            <a:r>
              <a:rPr lang="en-US" altLang="zh-CN"/>
              <a:t>Privileges can be granted to roles:</a:t>
            </a:r>
          </a:p>
          <a:p>
            <a:pPr lvl="1"/>
            <a:r>
              <a:rPr lang="en-US" altLang="zh-CN" b="1"/>
              <a:t>grant</a:t>
            </a:r>
            <a:r>
              <a:rPr lang="en-US" altLang="zh-CN"/>
              <a:t> </a:t>
            </a:r>
            <a:r>
              <a:rPr lang="en-US" altLang="zh-CN" b="1"/>
              <a:t>select</a:t>
            </a:r>
            <a:r>
              <a:rPr lang="en-US" altLang="zh-CN"/>
              <a:t> </a:t>
            </a:r>
            <a:r>
              <a:rPr lang="en-US" altLang="zh-CN" b="1"/>
              <a:t>on</a:t>
            </a:r>
            <a:r>
              <a:rPr lang="en-US" altLang="zh-CN"/>
              <a:t> </a:t>
            </a:r>
            <a:r>
              <a:rPr lang="en-US" altLang="zh-CN" i="1"/>
              <a:t>takes</a:t>
            </a:r>
            <a:r>
              <a:rPr lang="en-US" altLang="zh-CN"/>
              <a:t> </a:t>
            </a:r>
            <a:r>
              <a:rPr lang="en-US" altLang="zh-CN" b="1"/>
              <a:t>to</a:t>
            </a:r>
            <a:r>
              <a:rPr lang="en-US" altLang="zh-CN"/>
              <a:t> </a:t>
            </a:r>
            <a:r>
              <a:rPr lang="en-US" altLang="zh-CN" i="1"/>
              <a:t>instructor</a:t>
            </a:r>
            <a:r>
              <a:rPr lang="en-US" altLang="zh-CN"/>
              <a:t>;</a:t>
            </a:r>
          </a:p>
          <a:p>
            <a:r>
              <a:rPr lang="en-US" altLang="zh-CN"/>
              <a:t>Roles can be granted to users, as well as to other roles</a:t>
            </a:r>
          </a:p>
          <a:p>
            <a:pPr lvl="1"/>
            <a:r>
              <a:rPr lang="en-US" altLang="zh-CN" b="1"/>
              <a:t>create</a:t>
            </a:r>
            <a:r>
              <a:rPr lang="en-US" altLang="zh-CN"/>
              <a:t> </a:t>
            </a:r>
            <a:r>
              <a:rPr lang="en-US" altLang="zh-CN" b="1"/>
              <a:t>role</a:t>
            </a:r>
            <a:r>
              <a:rPr lang="en-US" altLang="zh-CN"/>
              <a:t> </a:t>
            </a:r>
            <a:r>
              <a:rPr lang="en-US" altLang="zh-CN" i="1"/>
              <a:t>teaching_assistant</a:t>
            </a:r>
          </a:p>
          <a:p>
            <a:pPr lvl="1"/>
            <a:r>
              <a:rPr lang="en-US" altLang="zh-CN" b="1"/>
              <a:t>grant</a:t>
            </a:r>
            <a:r>
              <a:rPr lang="en-US" altLang="zh-CN"/>
              <a:t> </a:t>
            </a:r>
            <a:r>
              <a:rPr lang="en-US" altLang="zh-CN" i="1"/>
              <a:t>teaching_assistant</a:t>
            </a:r>
            <a:r>
              <a:rPr lang="en-US" altLang="zh-CN"/>
              <a:t> </a:t>
            </a:r>
            <a:r>
              <a:rPr lang="en-US" altLang="zh-CN" b="1"/>
              <a:t>to</a:t>
            </a:r>
            <a:r>
              <a:rPr lang="en-US" altLang="zh-CN"/>
              <a:t> </a:t>
            </a:r>
            <a:r>
              <a:rPr lang="en-US" altLang="zh-CN" i="1"/>
              <a:t>instructor</a:t>
            </a:r>
            <a:r>
              <a:rPr lang="en-US" altLang="zh-CN"/>
              <a:t>;</a:t>
            </a:r>
          </a:p>
          <a:p>
            <a:pPr lvl="2"/>
            <a:r>
              <a:rPr lang="en-US" altLang="zh-CN" i="1"/>
              <a:t>Instructor</a:t>
            </a:r>
            <a:r>
              <a:rPr lang="en-US" altLang="zh-CN"/>
              <a:t> inherits all privileges of </a:t>
            </a:r>
            <a:r>
              <a:rPr lang="en-US" altLang="zh-CN" i="1"/>
              <a:t>teaching_assistant</a:t>
            </a:r>
          </a:p>
          <a:p>
            <a:r>
              <a:rPr lang="en-US" altLang="zh-CN"/>
              <a:t>Chain of roles</a:t>
            </a:r>
          </a:p>
          <a:p>
            <a:pPr lvl="1"/>
            <a:r>
              <a:rPr lang="en-US" altLang="zh-CN" b="1"/>
              <a:t>create</a:t>
            </a:r>
            <a:r>
              <a:rPr lang="en-US" altLang="zh-CN"/>
              <a:t> </a:t>
            </a:r>
            <a:r>
              <a:rPr lang="en-US" altLang="zh-CN" b="1"/>
              <a:t>role</a:t>
            </a:r>
            <a:r>
              <a:rPr lang="en-US" altLang="zh-CN"/>
              <a:t> </a:t>
            </a:r>
            <a:r>
              <a:rPr lang="en-US" altLang="zh-CN" i="1"/>
              <a:t>dean</a:t>
            </a:r>
            <a:r>
              <a:rPr lang="en-US" altLang="zh-CN"/>
              <a:t>;</a:t>
            </a:r>
          </a:p>
          <a:p>
            <a:pPr lvl="1"/>
            <a:r>
              <a:rPr lang="en-US" altLang="zh-CN" b="1"/>
              <a:t>grant</a:t>
            </a:r>
            <a:r>
              <a:rPr lang="en-US" altLang="zh-CN"/>
              <a:t> </a:t>
            </a:r>
            <a:r>
              <a:rPr lang="en-US" altLang="zh-CN" i="1"/>
              <a:t>instructor</a:t>
            </a:r>
            <a:r>
              <a:rPr lang="en-US" altLang="zh-CN"/>
              <a:t> </a:t>
            </a:r>
            <a:r>
              <a:rPr lang="en-US" altLang="zh-CN" b="1"/>
              <a:t>to</a:t>
            </a:r>
            <a:r>
              <a:rPr lang="en-US" altLang="zh-CN"/>
              <a:t> </a:t>
            </a:r>
            <a:r>
              <a:rPr lang="en-US" altLang="zh-CN" i="1"/>
              <a:t>dean</a:t>
            </a:r>
            <a:r>
              <a:rPr lang="en-US" altLang="zh-CN"/>
              <a:t>;</a:t>
            </a:r>
          </a:p>
          <a:p>
            <a:pPr lvl="1"/>
            <a:r>
              <a:rPr lang="en-US" altLang="zh-CN" b="1"/>
              <a:t>grant</a:t>
            </a:r>
            <a:r>
              <a:rPr lang="en-US" altLang="zh-CN"/>
              <a:t> </a:t>
            </a:r>
            <a:r>
              <a:rPr lang="en-US" altLang="zh-CN" i="1"/>
              <a:t>dean</a:t>
            </a:r>
            <a:r>
              <a:rPr lang="en-US" altLang="zh-CN"/>
              <a:t> </a:t>
            </a:r>
            <a:r>
              <a:rPr lang="en-US" altLang="zh-CN" b="1"/>
              <a:t>to</a:t>
            </a:r>
            <a:r>
              <a:rPr lang="en-US" altLang="zh-CN"/>
              <a:t> Satoshi;</a:t>
            </a:r>
          </a:p>
          <a:p>
            <a:endParaRPr lang="en-US" altLang="zh-CN"/>
          </a:p>
        </p:txBody>
      </p:sp>
      <p:sp>
        <p:nvSpPr>
          <p:cNvPr id="95236" name="椭圆 2">
            <a:extLst>
              <a:ext uri="{FF2B5EF4-FFF2-40B4-BE49-F238E27FC236}">
                <a16:creationId xmlns:a16="http://schemas.microsoft.com/office/drawing/2014/main" id="{56239CF4-D755-69C5-EDE9-7176B5E14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4938" y="2151063"/>
            <a:ext cx="982662" cy="6492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/>
              <a:t>role</a:t>
            </a:r>
            <a:endParaRPr kumimoji="0" lang="zh-CN" altLang="en-US" sz="2000"/>
          </a:p>
        </p:txBody>
      </p:sp>
      <p:sp>
        <p:nvSpPr>
          <p:cNvPr id="95237" name="椭圆 5">
            <a:extLst>
              <a:ext uri="{FF2B5EF4-FFF2-40B4-BE49-F238E27FC236}">
                <a16:creationId xmlns:a16="http://schemas.microsoft.com/office/drawing/2014/main" id="{F4C21174-201C-88A9-BB91-2516BE4C4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3538" y="3517900"/>
            <a:ext cx="98425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/>
              <a:t>priv</a:t>
            </a:r>
            <a:endParaRPr kumimoji="0" lang="zh-CN" altLang="en-US" sz="2000"/>
          </a:p>
        </p:txBody>
      </p:sp>
      <p:sp>
        <p:nvSpPr>
          <p:cNvPr id="95238" name="椭圆 6">
            <a:extLst>
              <a:ext uri="{FF2B5EF4-FFF2-40B4-BE49-F238E27FC236}">
                <a16:creationId xmlns:a16="http://schemas.microsoft.com/office/drawing/2014/main" id="{549A506C-7299-15B7-E00B-ECE979B10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6350" y="3517900"/>
            <a:ext cx="984250" cy="649288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/>
              <a:t>user</a:t>
            </a:r>
            <a:endParaRPr kumimoji="0" lang="zh-CN" altLang="en-US" sz="2000"/>
          </a:p>
        </p:txBody>
      </p:sp>
      <p:cxnSp>
        <p:nvCxnSpPr>
          <p:cNvPr id="95239" name="直接箭头连接符 4">
            <a:extLst>
              <a:ext uri="{FF2B5EF4-FFF2-40B4-BE49-F238E27FC236}">
                <a16:creationId xmlns:a16="http://schemas.microsoft.com/office/drawing/2014/main" id="{4030E73B-64A4-900E-F2F7-FA8842BF8EC8}"/>
              </a:ext>
            </a:extLst>
          </p:cNvPr>
          <p:cNvCxnSpPr>
            <a:cxnSpLocks noChangeShapeType="1"/>
            <a:stCxn id="95237" idx="0"/>
            <a:endCxn id="95236" idx="3"/>
          </p:cNvCxnSpPr>
          <p:nvPr/>
        </p:nvCxnSpPr>
        <p:spPr bwMode="auto">
          <a:xfrm flipV="1">
            <a:off x="8475663" y="2705100"/>
            <a:ext cx="692150" cy="812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40" name="直接箭头连接符 8">
            <a:extLst>
              <a:ext uri="{FF2B5EF4-FFF2-40B4-BE49-F238E27FC236}">
                <a16:creationId xmlns:a16="http://schemas.microsoft.com/office/drawing/2014/main" id="{B437B577-23C5-4C15-3470-CBDBA5A7DBE2}"/>
              </a:ext>
            </a:extLst>
          </p:cNvPr>
          <p:cNvCxnSpPr>
            <a:cxnSpLocks noChangeShapeType="1"/>
            <a:stCxn id="95237" idx="6"/>
            <a:endCxn id="95238" idx="2"/>
          </p:cNvCxnSpPr>
          <p:nvPr/>
        </p:nvCxnSpPr>
        <p:spPr bwMode="auto">
          <a:xfrm>
            <a:off x="8967788" y="3841750"/>
            <a:ext cx="11985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41" name="曲线连接符 14">
            <a:extLst>
              <a:ext uri="{FF2B5EF4-FFF2-40B4-BE49-F238E27FC236}">
                <a16:creationId xmlns:a16="http://schemas.microsoft.com/office/drawing/2014/main" id="{14FE4805-AFCD-27CE-26DE-32522326A299}"/>
              </a:ext>
            </a:extLst>
          </p:cNvPr>
          <p:cNvCxnSpPr>
            <a:cxnSpLocks noChangeShapeType="1"/>
            <a:stCxn id="95236" idx="1"/>
            <a:endCxn id="95236" idx="7"/>
          </p:cNvCxnSpPr>
          <p:nvPr/>
        </p:nvCxnSpPr>
        <p:spPr bwMode="auto">
          <a:xfrm rot="5400000" flipH="1" flipV="1">
            <a:off x="9515476" y="1898650"/>
            <a:ext cx="12700" cy="695325"/>
          </a:xfrm>
          <a:prstGeom prst="curvedConnector3">
            <a:avLst>
              <a:gd name="adj1" fmla="val 3939347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42" name="直接箭头连接符 19">
            <a:extLst>
              <a:ext uri="{FF2B5EF4-FFF2-40B4-BE49-F238E27FC236}">
                <a16:creationId xmlns:a16="http://schemas.microsoft.com/office/drawing/2014/main" id="{AC343EF8-72A5-750A-3E96-0CBA12860958}"/>
              </a:ext>
            </a:extLst>
          </p:cNvPr>
          <p:cNvCxnSpPr>
            <a:cxnSpLocks noChangeShapeType="1"/>
            <a:stCxn id="95236" idx="5"/>
            <a:endCxn id="95238" idx="0"/>
          </p:cNvCxnSpPr>
          <p:nvPr/>
        </p:nvCxnSpPr>
        <p:spPr bwMode="auto">
          <a:xfrm>
            <a:off x="9863138" y="2705100"/>
            <a:ext cx="795337" cy="812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id="{0B6B7B00-5C66-075E-C9E7-B62A694BE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Authorization on Views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349D7F08-BC10-3B32-EB18-D243AD38F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 b="1"/>
              <a:t>create view </a:t>
            </a:r>
            <a:r>
              <a:rPr lang="en-US" altLang="zh-CN" sz="2000" i="1"/>
              <a:t>geo_instructor </a:t>
            </a:r>
            <a:r>
              <a:rPr lang="en-US" altLang="zh-CN" sz="2000" b="1"/>
              <a:t>as</a:t>
            </a:r>
            <a:br>
              <a:rPr lang="en-US" altLang="zh-CN" sz="2000" b="1"/>
            </a:br>
            <a:r>
              <a:rPr lang="en-US" altLang="zh-CN" sz="2000"/>
              <a:t>(</a:t>
            </a:r>
            <a:r>
              <a:rPr lang="en-US" altLang="zh-CN" sz="2000" b="1"/>
              <a:t>select </a:t>
            </a:r>
            <a:r>
              <a:rPr lang="en-US" altLang="zh-CN" sz="2000"/>
              <a:t>*</a:t>
            </a:r>
            <a:br>
              <a:rPr lang="en-US" altLang="zh-CN" sz="2000"/>
            </a:br>
            <a:r>
              <a:rPr lang="en-US" altLang="zh-CN" sz="2000"/>
              <a:t> </a:t>
            </a:r>
            <a:r>
              <a:rPr lang="en-US" altLang="zh-CN" sz="2000" b="1"/>
              <a:t>from </a:t>
            </a:r>
            <a:r>
              <a:rPr lang="en-US" altLang="zh-CN" sz="2000" i="1"/>
              <a:t>instructor</a:t>
            </a:r>
            <a:br>
              <a:rPr lang="en-US" altLang="zh-CN" sz="2000" i="1"/>
            </a:br>
            <a:r>
              <a:rPr lang="en-US" altLang="zh-CN" sz="2000" i="1"/>
              <a:t> </a:t>
            </a:r>
            <a:r>
              <a:rPr lang="en-US" altLang="zh-CN" sz="2000" b="1"/>
              <a:t>where </a:t>
            </a:r>
            <a:r>
              <a:rPr lang="en-US" altLang="zh-CN" sz="2000" i="1"/>
              <a:t>dept_name </a:t>
            </a:r>
            <a:r>
              <a:rPr lang="en-US" altLang="zh-CN" sz="2000"/>
              <a:t>= ’Geology’);</a:t>
            </a:r>
          </a:p>
          <a:p>
            <a:r>
              <a:rPr lang="en-US" altLang="zh-CN" sz="2000" b="1"/>
              <a:t>grant select on </a:t>
            </a:r>
            <a:r>
              <a:rPr lang="en-US" altLang="zh-CN" sz="2000" i="1"/>
              <a:t>geo_instructor  </a:t>
            </a:r>
            <a:r>
              <a:rPr lang="en-US" altLang="zh-CN" sz="2000" b="1"/>
              <a:t>to </a:t>
            </a:r>
            <a:r>
              <a:rPr lang="en-US" altLang="zh-CN" sz="2000" i="1"/>
              <a:t> geo_staff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0EAD8C91-DEB5-0107-A4D8-4BD564E76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Other Authorization Features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78ADB8A7-CDFC-0077-F598-24A81BC0EB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8" y="1093788"/>
            <a:ext cx="7661275" cy="1446212"/>
          </a:xfrm>
        </p:spPr>
        <p:txBody>
          <a:bodyPr/>
          <a:lstStyle/>
          <a:p>
            <a:r>
              <a:rPr lang="en-US" altLang="zh-CN" sz="2000" b="1"/>
              <a:t>references</a:t>
            </a:r>
            <a:r>
              <a:rPr lang="en-US" altLang="zh-CN" sz="2000"/>
              <a:t> privilege to create foreign key</a:t>
            </a:r>
            <a:endParaRPr lang="en-US" altLang="zh-CN"/>
          </a:p>
          <a:p>
            <a:pPr lvl="1"/>
            <a:r>
              <a:rPr lang="en-US" altLang="zh-CN" sz="2000" b="1"/>
              <a:t>grant reference </a:t>
            </a:r>
            <a:r>
              <a:rPr lang="en-US" altLang="zh-CN" sz="2000"/>
              <a:t>(</a:t>
            </a:r>
            <a:r>
              <a:rPr lang="en-US" altLang="zh-CN" sz="2000" i="1"/>
              <a:t>dept_name</a:t>
            </a:r>
            <a:r>
              <a:rPr lang="en-US" altLang="zh-CN" sz="2000"/>
              <a:t>) </a:t>
            </a:r>
            <a:r>
              <a:rPr lang="en-US" altLang="zh-CN" sz="2000" b="1"/>
              <a:t>on </a:t>
            </a:r>
            <a:r>
              <a:rPr lang="en-US" altLang="zh-CN" sz="2000" i="1"/>
              <a:t>department </a:t>
            </a:r>
            <a:r>
              <a:rPr lang="en-US" altLang="zh-CN" sz="2000" b="1"/>
              <a:t>to </a:t>
            </a:r>
            <a:r>
              <a:rPr lang="en-US" altLang="zh-CN" sz="2000"/>
              <a:t>Mariano;</a:t>
            </a:r>
            <a:endParaRPr lang="en-US" altLang="zh-CN"/>
          </a:p>
          <a:p>
            <a:pPr lvl="1"/>
            <a:r>
              <a:rPr lang="en-US" altLang="zh-CN" sz="2000"/>
              <a:t>why is this required?</a:t>
            </a:r>
          </a:p>
          <a:p>
            <a:pPr lvl="1"/>
            <a:endParaRPr lang="en-US" altLang="zh-CN" sz="2000"/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97284" name="TextBox 4">
            <a:extLst>
              <a:ext uri="{FF2B5EF4-FFF2-40B4-BE49-F238E27FC236}">
                <a16:creationId xmlns:a16="http://schemas.microsoft.com/office/drawing/2014/main" id="{E0D9B73F-D4C2-F941-C4EC-F4CEE246E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3527425"/>
            <a:ext cx="2062163" cy="3381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/>
              <a:t>Computer Science</a:t>
            </a:r>
            <a:endParaRPr kumimoji="0" lang="zh-CN" altLang="en-US" b="1"/>
          </a:p>
        </p:txBody>
      </p:sp>
      <p:sp>
        <p:nvSpPr>
          <p:cNvPr id="97285" name="TextBox 5">
            <a:extLst>
              <a:ext uri="{FF2B5EF4-FFF2-40B4-BE49-F238E27FC236}">
                <a16:creationId xmlns:a16="http://schemas.microsoft.com/office/drawing/2014/main" id="{E095737F-41DA-05E8-D79F-E9EB2B649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0063" y="3527425"/>
            <a:ext cx="2409825" cy="338138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/>
              <a:t>Computer Science</a:t>
            </a:r>
            <a:endParaRPr kumimoji="0" lang="zh-CN" altLang="en-US" b="1"/>
          </a:p>
        </p:txBody>
      </p:sp>
      <p:sp>
        <p:nvSpPr>
          <p:cNvPr id="97286" name="TextBox 10">
            <a:extLst>
              <a:ext uri="{FF2B5EF4-FFF2-40B4-BE49-F238E27FC236}">
                <a16:creationId xmlns:a16="http://schemas.microsoft.com/office/drawing/2014/main" id="{906398B1-298F-7C03-822F-B03C5D3F9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3888" y="3033713"/>
            <a:ext cx="18002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/>
              <a:t>instructor</a:t>
            </a:r>
            <a:endParaRPr kumimoji="0" lang="zh-CN" altLang="en-US" b="1"/>
          </a:p>
        </p:txBody>
      </p:sp>
      <p:sp>
        <p:nvSpPr>
          <p:cNvPr id="97287" name="TextBox 11">
            <a:extLst>
              <a:ext uri="{FF2B5EF4-FFF2-40B4-BE49-F238E27FC236}">
                <a16:creationId xmlns:a16="http://schemas.microsoft.com/office/drawing/2014/main" id="{CE025755-0C42-48D7-1687-F7939E719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0063" y="3090863"/>
            <a:ext cx="1930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/>
              <a:t>departmen</a:t>
            </a:r>
            <a:r>
              <a:rPr kumimoji="0" lang="en-US" altLang="zh-CN"/>
              <a:t>t</a:t>
            </a:r>
            <a:endParaRPr kumimoji="0" lang="zh-CN" altLang="en-US"/>
          </a:p>
        </p:txBody>
      </p:sp>
      <p:cxnSp>
        <p:nvCxnSpPr>
          <p:cNvPr id="97288" name="直接箭头连接符 15">
            <a:extLst>
              <a:ext uri="{FF2B5EF4-FFF2-40B4-BE49-F238E27FC236}">
                <a16:creationId xmlns:a16="http://schemas.microsoft.com/office/drawing/2014/main" id="{11535A28-14CD-4F5A-A107-AA586E69B81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99088" y="3671888"/>
            <a:ext cx="13652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E88F6988-2C6E-E60F-BF8D-4FE1C5AE3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Other Authorization Features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E666971B-8D15-96D2-6D30-D04656850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8388" y="1093788"/>
            <a:ext cx="7661275" cy="1954212"/>
          </a:xfrm>
        </p:spPr>
        <p:txBody>
          <a:bodyPr/>
          <a:lstStyle/>
          <a:p>
            <a:r>
              <a:rPr lang="en-US" altLang="zh-CN" sz="2000">
                <a:solidFill>
                  <a:srgbClr val="FF0000"/>
                </a:solidFill>
              </a:rPr>
              <a:t>transfer of privileges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 sz="2000" b="1"/>
              <a:t>grant select on </a:t>
            </a:r>
            <a:r>
              <a:rPr lang="en-US" altLang="zh-CN" sz="2000" i="1"/>
              <a:t>department </a:t>
            </a:r>
            <a:r>
              <a:rPr lang="en-US" altLang="zh-CN" sz="2000" b="1"/>
              <a:t>to </a:t>
            </a:r>
            <a:r>
              <a:rPr lang="en-US" altLang="zh-CN" sz="2000"/>
              <a:t>Amit </a:t>
            </a:r>
            <a:r>
              <a:rPr lang="en-US" altLang="zh-CN" sz="2000" b="1">
                <a:solidFill>
                  <a:srgbClr val="00B0F0"/>
                </a:solidFill>
              </a:rPr>
              <a:t>with grant option</a:t>
            </a:r>
            <a:r>
              <a:rPr lang="en-US" altLang="zh-CN" sz="2000"/>
              <a:t>;</a:t>
            </a:r>
            <a:endParaRPr lang="en-US" altLang="zh-CN"/>
          </a:p>
          <a:p>
            <a:pPr lvl="1"/>
            <a:r>
              <a:rPr lang="en-US" altLang="zh-CN" sz="2000" b="1"/>
              <a:t>revoke select on </a:t>
            </a:r>
            <a:r>
              <a:rPr lang="en-US" altLang="zh-CN" sz="2000" i="1"/>
              <a:t>department </a:t>
            </a:r>
            <a:r>
              <a:rPr lang="en-US" altLang="zh-CN" sz="2000" b="1"/>
              <a:t>from </a:t>
            </a:r>
            <a:r>
              <a:rPr lang="en-US" altLang="zh-CN" sz="2000"/>
              <a:t>Amit, Satoshi </a:t>
            </a:r>
            <a:r>
              <a:rPr lang="en-US" altLang="zh-CN" sz="2000" b="1">
                <a:solidFill>
                  <a:srgbClr val="00B0F0"/>
                </a:solidFill>
              </a:rPr>
              <a:t>cascade</a:t>
            </a:r>
            <a:r>
              <a:rPr lang="en-US" altLang="zh-CN" sz="2000"/>
              <a:t>;</a:t>
            </a:r>
            <a:endParaRPr lang="en-US" altLang="zh-CN"/>
          </a:p>
          <a:p>
            <a:pPr lvl="1"/>
            <a:r>
              <a:rPr lang="en-US" altLang="zh-CN" sz="2000" b="1"/>
              <a:t>revoke select on </a:t>
            </a:r>
            <a:r>
              <a:rPr lang="en-US" altLang="zh-CN" sz="2000" i="1"/>
              <a:t>department </a:t>
            </a:r>
            <a:r>
              <a:rPr lang="en-US" altLang="zh-CN" sz="2000" b="1"/>
              <a:t>from </a:t>
            </a:r>
            <a:r>
              <a:rPr lang="en-US" altLang="zh-CN" sz="2000"/>
              <a:t>Amit, Satoshi </a:t>
            </a:r>
            <a:r>
              <a:rPr lang="en-US" altLang="zh-CN" sz="2000" b="1">
                <a:solidFill>
                  <a:srgbClr val="00B0F0"/>
                </a:solidFill>
              </a:rPr>
              <a:t>restrict</a:t>
            </a:r>
            <a:r>
              <a:rPr lang="en-US" altLang="zh-CN" sz="2000"/>
              <a:t>;</a:t>
            </a:r>
            <a:endParaRPr lang="en-US" altLang="zh-CN"/>
          </a:p>
          <a:p>
            <a:pPr lvl="1"/>
            <a:r>
              <a:rPr lang="en-US" altLang="zh-CN" b="1"/>
              <a:t>revoke </a:t>
            </a:r>
            <a:r>
              <a:rPr lang="en-US" altLang="zh-CN" b="1">
                <a:solidFill>
                  <a:srgbClr val="00B0F0"/>
                </a:solidFill>
              </a:rPr>
              <a:t>grant option </a:t>
            </a:r>
            <a:r>
              <a:rPr lang="zh-CN" altLang="en-US" b="1">
                <a:solidFill>
                  <a:srgbClr val="00B0F0"/>
                </a:solidFill>
              </a:rPr>
              <a:t> </a:t>
            </a:r>
            <a:r>
              <a:rPr lang="en-US" altLang="zh-CN" b="1"/>
              <a:t>for select on </a:t>
            </a:r>
            <a:r>
              <a:rPr lang="en-US" altLang="zh-CN" i="1"/>
              <a:t>department </a:t>
            </a:r>
            <a:r>
              <a:rPr lang="en-US" altLang="zh-CN" b="1"/>
              <a:t>from </a:t>
            </a:r>
            <a:r>
              <a:rPr lang="en-US" altLang="zh-CN"/>
              <a:t>Amit</a:t>
            </a:r>
            <a:r>
              <a:rPr lang="zh-CN" altLang="en-US"/>
              <a:t>；</a:t>
            </a:r>
            <a:endParaRPr lang="en-US" altLang="zh-CN"/>
          </a:p>
        </p:txBody>
      </p:sp>
      <p:sp>
        <p:nvSpPr>
          <p:cNvPr id="98308" name="TextBox 3">
            <a:extLst>
              <a:ext uri="{FF2B5EF4-FFF2-40B4-BE49-F238E27FC236}">
                <a16:creationId xmlns:a16="http://schemas.microsoft.com/office/drawing/2014/main" id="{6DEFF54F-98BB-298F-92CD-81B9C99DC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0" y="4281488"/>
            <a:ext cx="754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/>
              <a:t>DBA</a:t>
            </a:r>
            <a:endParaRPr kumimoji="0" lang="zh-CN" altLang="en-US" b="1"/>
          </a:p>
        </p:txBody>
      </p:sp>
      <p:sp>
        <p:nvSpPr>
          <p:cNvPr id="98309" name="TextBox 4">
            <a:extLst>
              <a:ext uri="{FF2B5EF4-FFF2-40B4-BE49-F238E27FC236}">
                <a16:creationId xmlns:a16="http://schemas.microsoft.com/office/drawing/2014/main" id="{60161670-3C43-69B3-B3EF-45D3EA0FF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3556000"/>
            <a:ext cx="755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/>
              <a:t>U1</a:t>
            </a:r>
            <a:endParaRPr kumimoji="0" lang="zh-CN" altLang="en-US" b="1"/>
          </a:p>
        </p:txBody>
      </p:sp>
      <p:sp>
        <p:nvSpPr>
          <p:cNvPr id="98310" name="TextBox 5">
            <a:extLst>
              <a:ext uri="{FF2B5EF4-FFF2-40B4-BE49-F238E27FC236}">
                <a16:creationId xmlns:a16="http://schemas.microsoft.com/office/drawing/2014/main" id="{1A4BBCFD-8BF1-A3A6-772D-2FFFD37BA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025" y="4281488"/>
            <a:ext cx="754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/>
              <a:t>U2</a:t>
            </a:r>
            <a:endParaRPr kumimoji="0" lang="zh-CN" altLang="en-US" b="1"/>
          </a:p>
        </p:txBody>
      </p:sp>
      <p:sp>
        <p:nvSpPr>
          <p:cNvPr id="98311" name="TextBox 6">
            <a:extLst>
              <a:ext uri="{FF2B5EF4-FFF2-40B4-BE49-F238E27FC236}">
                <a16:creationId xmlns:a16="http://schemas.microsoft.com/office/drawing/2014/main" id="{2C337DE2-A145-B9B3-DE26-6CDB90505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2863" y="5167313"/>
            <a:ext cx="755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/>
              <a:t>U3</a:t>
            </a:r>
            <a:endParaRPr kumimoji="0" lang="zh-CN" altLang="en-US" b="1"/>
          </a:p>
        </p:txBody>
      </p:sp>
      <p:sp>
        <p:nvSpPr>
          <p:cNvPr id="98312" name="TextBox 7">
            <a:extLst>
              <a:ext uri="{FF2B5EF4-FFF2-40B4-BE49-F238E27FC236}">
                <a16:creationId xmlns:a16="http://schemas.microsoft.com/office/drawing/2014/main" id="{A3CA1800-A14D-F9C8-F09A-B530FCCBC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175" y="3629025"/>
            <a:ext cx="755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/>
              <a:t>U4</a:t>
            </a:r>
            <a:endParaRPr kumimoji="0" lang="zh-CN" altLang="en-US" b="1"/>
          </a:p>
        </p:txBody>
      </p:sp>
      <p:sp>
        <p:nvSpPr>
          <p:cNvPr id="98313" name="TextBox 8">
            <a:extLst>
              <a:ext uri="{FF2B5EF4-FFF2-40B4-BE49-F238E27FC236}">
                <a16:creationId xmlns:a16="http://schemas.microsoft.com/office/drawing/2014/main" id="{67E32080-1C54-0C89-F655-98ED491BC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4310063"/>
            <a:ext cx="755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/>
              <a:t>U5</a:t>
            </a:r>
            <a:endParaRPr kumimoji="0" lang="zh-CN" altLang="en-US" b="1"/>
          </a:p>
        </p:txBody>
      </p:sp>
      <p:cxnSp>
        <p:nvCxnSpPr>
          <p:cNvPr id="98314" name="直接箭头连接符 11">
            <a:extLst>
              <a:ext uri="{FF2B5EF4-FFF2-40B4-BE49-F238E27FC236}">
                <a16:creationId xmlns:a16="http://schemas.microsoft.com/office/drawing/2014/main" id="{1F2BEB03-3571-5AD8-B01E-FB891C72672A}"/>
              </a:ext>
            </a:extLst>
          </p:cNvPr>
          <p:cNvCxnSpPr>
            <a:cxnSpLocks noChangeShapeType="1"/>
            <a:stCxn id="98308" idx="3"/>
            <a:endCxn id="98310" idx="1"/>
          </p:cNvCxnSpPr>
          <p:nvPr/>
        </p:nvCxnSpPr>
        <p:spPr bwMode="auto">
          <a:xfrm>
            <a:off x="4310063" y="4451350"/>
            <a:ext cx="8429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5" name="直接箭头连接符 12">
            <a:extLst>
              <a:ext uri="{FF2B5EF4-FFF2-40B4-BE49-F238E27FC236}">
                <a16:creationId xmlns:a16="http://schemas.microsoft.com/office/drawing/2014/main" id="{A953691E-3583-80A3-8EC5-852FD360173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18175" y="4479925"/>
            <a:ext cx="8429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6" name="直接箭头连接符 13">
            <a:extLst>
              <a:ext uri="{FF2B5EF4-FFF2-40B4-BE49-F238E27FC236}">
                <a16:creationId xmlns:a16="http://schemas.microsoft.com/office/drawing/2014/main" id="{32E83928-7D4A-8551-61FD-3120F369A5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76913" y="3768725"/>
            <a:ext cx="8413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7" name="直接箭头连接符 15">
            <a:extLst>
              <a:ext uri="{FF2B5EF4-FFF2-40B4-BE49-F238E27FC236}">
                <a16:creationId xmlns:a16="http://schemas.microsoft.com/office/drawing/2014/main" id="{CBE483E7-BC3D-F3D8-076E-5A4AFB521B4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81488" y="3787775"/>
            <a:ext cx="798512" cy="4794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8" name="直接箭头连接符 19">
            <a:extLst>
              <a:ext uri="{FF2B5EF4-FFF2-40B4-BE49-F238E27FC236}">
                <a16:creationId xmlns:a16="http://schemas.microsoft.com/office/drawing/2014/main" id="{0D628D08-8248-CCAD-5E1C-8A849737E7F5}"/>
              </a:ext>
            </a:extLst>
          </p:cNvPr>
          <p:cNvCxnSpPr>
            <a:cxnSpLocks noChangeShapeType="1"/>
            <a:endCxn id="98311" idx="1"/>
          </p:cNvCxnSpPr>
          <p:nvPr/>
        </p:nvCxnSpPr>
        <p:spPr bwMode="auto">
          <a:xfrm>
            <a:off x="4281488" y="4775200"/>
            <a:ext cx="841375" cy="560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9" name="直接箭头连接符 21">
            <a:extLst>
              <a:ext uri="{FF2B5EF4-FFF2-40B4-BE49-F238E27FC236}">
                <a16:creationId xmlns:a16="http://schemas.microsoft.com/office/drawing/2014/main" id="{8F4114AA-755F-9F4A-CDFC-0AF9A9ABDCA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19775" y="3933825"/>
            <a:ext cx="668338" cy="376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>
            <a:extLst>
              <a:ext uri="{FF2B5EF4-FFF2-40B4-BE49-F238E27FC236}">
                <a16:creationId xmlns:a16="http://schemas.microsoft.com/office/drawing/2014/main" id="{BBE90FB7-5437-47EB-415D-2C0B5188228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>
            <a:extLst>
              <a:ext uri="{FF2B5EF4-FFF2-40B4-BE49-F238E27FC236}">
                <a16:creationId xmlns:a16="http://schemas.microsoft.com/office/drawing/2014/main" id="{7294936D-94AA-1342-5AB1-068D8E0E11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Outer Join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1787F1A-846B-8ED0-5B36-F99965F2D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1088" y="1249363"/>
            <a:ext cx="6378575" cy="4876800"/>
          </a:xfrm>
        </p:spPr>
        <p:txBody>
          <a:bodyPr/>
          <a:lstStyle/>
          <a:p>
            <a:r>
              <a:rPr lang="en-US" altLang="zh-CN" sz="2000"/>
              <a:t>An extension of the join operation that avoids loss of information.</a:t>
            </a:r>
          </a:p>
          <a:p>
            <a:r>
              <a:rPr lang="en-US" altLang="zh-CN" sz="2000"/>
              <a:t>Computes the join and then adds tuples form one relation that does not match tuples in the other relation to the result of the join. </a:t>
            </a:r>
          </a:p>
          <a:p>
            <a:r>
              <a:rPr lang="en-US" altLang="zh-CN" sz="2000"/>
              <a:t>Uses </a:t>
            </a:r>
            <a:r>
              <a:rPr lang="en-US" altLang="zh-CN" sz="2000" i="1"/>
              <a:t>null</a:t>
            </a:r>
            <a:r>
              <a:rPr lang="en-US" altLang="zh-CN" sz="2000"/>
              <a:t> values.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634C0C59-A4A4-3C5A-C561-F4E91C089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Left Outer Join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723F0E2-7C08-9899-5FCF-4698DEA98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813" y="1312863"/>
            <a:ext cx="552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lang="en-US" altLang="zh-CN" sz="2000" i="1"/>
              <a:t>  course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rgbClr val="000099"/>
                </a:solidFill>
              </a:rPr>
              <a:t>natural left outer join</a:t>
            </a:r>
            <a:r>
              <a:rPr lang="en-US" altLang="zh-CN" sz="2000"/>
              <a:t> </a:t>
            </a:r>
            <a:r>
              <a:rPr lang="en-US" altLang="zh-CN" sz="2000" i="1"/>
              <a:t>prereq</a:t>
            </a:r>
            <a:endParaRPr lang="en-US" altLang="zh-CN" sz="2000"/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5D12EEA6-6197-627F-06F8-09924CB4C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13" y="2112963"/>
            <a:ext cx="5956300" cy="134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7">
            <a:extLst>
              <a:ext uri="{FF2B5EF4-FFF2-40B4-BE49-F238E27FC236}">
                <a16:creationId xmlns:a16="http://schemas.microsoft.com/office/drawing/2014/main" id="{7C9CA8D4-1F2F-427E-CE6A-67EE9C628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8097838" y="2173288"/>
            <a:ext cx="98583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>
            <a:extLst>
              <a:ext uri="{FF2B5EF4-FFF2-40B4-BE49-F238E27FC236}">
                <a16:creationId xmlns:a16="http://schemas.microsoft.com/office/drawing/2014/main" id="{4D07F347-CC51-29C5-23FC-E4068C02E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Right Outer Join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DB7CBDE-E58C-AF37-D335-C1CDC19CE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5688" y="1287463"/>
            <a:ext cx="539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 </a:t>
            </a:r>
            <a:r>
              <a:rPr lang="en-US" altLang="zh-CN" sz="2000" i="1"/>
              <a:t> course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rgbClr val="000099"/>
                </a:solidFill>
              </a:rPr>
              <a:t>natural right outer join</a:t>
            </a:r>
            <a:r>
              <a:rPr lang="en-US" altLang="zh-CN" sz="2000"/>
              <a:t> </a:t>
            </a:r>
            <a:r>
              <a:rPr lang="en-US" altLang="zh-CN" sz="2000" i="1"/>
              <a:t>prereq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BB3FAE58-BD6C-CA9B-EADB-C24AB5E2C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2311400"/>
            <a:ext cx="625792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7">
            <a:extLst>
              <a:ext uri="{FF2B5EF4-FFF2-40B4-BE49-F238E27FC236}">
                <a16:creationId xmlns:a16="http://schemas.microsoft.com/office/drawing/2014/main" id="{0161DE04-92BD-1218-D360-62FF3274D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7937500" y="2379663"/>
            <a:ext cx="10826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C9AD39C-FE00-48DF-E7FB-BE932AA48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4064000"/>
            <a:ext cx="6148387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>
              <a:defRPr/>
            </a:pPr>
            <a:r>
              <a:rPr lang="en-US" altLang="zh-CN" sz="2000" dirty="0"/>
              <a:t>  select count</a:t>
            </a:r>
            <a:r>
              <a:rPr lang="zh-CN" altLang="en-US" sz="2000" dirty="0"/>
              <a:t>（</a:t>
            </a:r>
            <a:r>
              <a:rPr lang="en-US" altLang="zh-CN" sz="2000" dirty="0"/>
              <a:t>*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>
              <a:buFont typeface="Monotype Sorts" charset="2"/>
              <a:buNone/>
              <a:defRPr/>
            </a:pPr>
            <a:r>
              <a:rPr lang="en-US" altLang="zh-CN" sz="2000" dirty="0"/>
              <a:t>       from  </a:t>
            </a:r>
            <a:r>
              <a:rPr lang="en-US" altLang="zh-CN" sz="2000" i="1" dirty="0"/>
              <a:t>course</a:t>
            </a:r>
            <a:r>
              <a:rPr lang="en-US" altLang="zh-CN" sz="2000" dirty="0"/>
              <a:t> </a:t>
            </a:r>
            <a:r>
              <a:rPr lang="en-US" altLang="zh-CN" sz="2000" b="1" dirty="0">
                <a:solidFill>
                  <a:srgbClr val="000099"/>
                </a:solidFill>
              </a:rPr>
              <a:t>natural right outer join </a:t>
            </a:r>
            <a:r>
              <a:rPr lang="en-US" altLang="zh-CN" sz="2000" i="1" dirty="0" err="1"/>
              <a:t>prereq</a:t>
            </a:r>
            <a:endParaRPr lang="en-US" altLang="zh-CN" sz="2000" i="1" dirty="0"/>
          </a:p>
          <a:p>
            <a:pPr>
              <a:buFont typeface="Monotype Sorts" charset="2"/>
              <a:buNone/>
              <a:defRPr/>
            </a:pPr>
            <a:r>
              <a:rPr lang="en-US" altLang="zh-CN" sz="2000" dirty="0"/>
              <a:t>       where </a:t>
            </a:r>
            <a:r>
              <a:rPr lang="en-US" altLang="zh-CN" sz="2000" i="1" dirty="0" err="1"/>
              <a:t>prereq_id</a:t>
            </a:r>
            <a:r>
              <a:rPr lang="en-US" altLang="zh-CN" sz="2000" dirty="0"/>
              <a:t> is null;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>
            <a:extLst>
              <a:ext uri="{FF2B5EF4-FFF2-40B4-BE49-F238E27FC236}">
                <a16:creationId xmlns:a16="http://schemas.microsoft.com/office/drawing/2014/main" id="{1A812661-9208-834F-CEDE-4D43B7A258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Full Outer Join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8A42E61-3650-F563-E1FD-612245A40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1325563"/>
            <a:ext cx="4810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/>
              <a:t> </a:t>
            </a:r>
            <a:r>
              <a:rPr lang="en-US" altLang="zh-CN" sz="2000" i="1"/>
              <a:t> course</a:t>
            </a:r>
            <a:r>
              <a:rPr lang="en-US" altLang="zh-CN" sz="2000"/>
              <a:t> </a:t>
            </a:r>
            <a:r>
              <a:rPr lang="en-US" altLang="zh-CN" sz="2000" b="1">
                <a:solidFill>
                  <a:srgbClr val="000099"/>
                </a:solidFill>
              </a:rPr>
              <a:t>natural full outer join</a:t>
            </a:r>
            <a:r>
              <a:rPr lang="en-US" altLang="zh-CN" sz="2000"/>
              <a:t> </a:t>
            </a:r>
            <a:r>
              <a:rPr lang="en-US" altLang="zh-CN" sz="2000" i="1"/>
              <a:t>prereq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4F352393-CCAF-8B36-E951-F9FAB3743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613" y="2159000"/>
            <a:ext cx="5859462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7">
            <a:extLst>
              <a:ext uri="{FF2B5EF4-FFF2-40B4-BE49-F238E27FC236}">
                <a16:creationId xmlns:a16="http://schemas.microsoft.com/office/drawing/2014/main" id="{71D8B3D4-342F-FDD5-29B7-D00495D31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7747000" y="2193925"/>
            <a:ext cx="10668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17E6141C-B736-6A73-900A-5A6A6F8DE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2188" y="66675"/>
            <a:ext cx="8077200" cy="609600"/>
          </a:xfrm>
        </p:spPr>
        <p:txBody>
          <a:bodyPr/>
          <a:lstStyle/>
          <a:p>
            <a:pPr algn="l"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85D2E9C-1BFA-1687-CAC6-0B86CE180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52675" y="1098550"/>
            <a:ext cx="6619875" cy="688975"/>
          </a:xfrm>
        </p:spPr>
        <p:txBody>
          <a:bodyPr/>
          <a:lstStyle/>
          <a:p>
            <a:r>
              <a:rPr lang="en-US" altLang="zh-CN" sz="2000" i="1"/>
              <a:t>course </a:t>
            </a:r>
            <a:r>
              <a:rPr lang="en-US" altLang="zh-CN" sz="2000" b="1"/>
              <a:t>inner join </a:t>
            </a:r>
            <a:r>
              <a:rPr lang="en-US" altLang="zh-CN" sz="2000" i="1"/>
              <a:t>prereq </a:t>
            </a:r>
            <a:r>
              <a:rPr lang="en-US" altLang="zh-CN" sz="2000" b="1"/>
              <a:t>on</a:t>
            </a:r>
            <a:br>
              <a:rPr lang="en-US" altLang="zh-CN" sz="2000" b="1"/>
            </a:br>
            <a:r>
              <a:rPr lang="en-US" altLang="zh-CN" sz="2000" i="1"/>
              <a:t>course.course_id = prereq.course_id</a:t>
            </a:r>
            <a:endParaRPr lang="en-US" altLang="zh-CN" i="1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24CE208F-4E41-9889-59B9-4B89E9C05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238" y="3300413"/>
            <a:ext cx="7910512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SzTx/>
            </a:pPr>
            <a:r>
              <a:rPr lang="en-US" altLang="zh-CN" sz="2000"/>
              <a:t>What is the difference between the above, and a natural join? </a:t>
            </a:r>
          </a:p>
          <a:p>
            <a:pPr>
              <a:buSzTx/>
            </a:pPr>
            <a:r>
              <a:rPr lang="en-US" altLang="zh-CN" sz="2000" i="1"/>
              <a:t>course </a:t>
            </a:r>
            <a:r>
              <a:rPr lang="en-US" altLang="zh-CN" sz="2000" b="1"/>
              <a:t>left outer join</a:t>
            </a:r>
            <a:r>
              <a:rPr lang="en-US" altLang="zh-CN" sz="2000" i="1"/>
              <a:t> prereq </a:t>
            </a:r>
            <a:r>
              <a:rPr lang="en-US" altLang="zh-CN" sz="2000" b="1"/>
              <a:t>on</a:t>
            </a:r>
            <a:br>
              <a:rPr lang="en-US" altLang="zh-CN" sz="2000" i="1"/>
            </a:br>
            <a:r>
              <a:rPr lang="en-US" altLang="zh-CN" sz="2000" i="1"/>
              <a:t>course.course_id = prereq.course_id</a:t>
            </a:r>
            <a:endParaRPr lang="en-US" altLang="zh-CN" sz="1800" i="1"/>
          </a:p>
          <a:p>
            <a:pPr>
              <a:buSzTx/>
            </a:pPr>
            <a:endParaRPr lang="en-US" altLang="zh-CN" sz="1800" i="1"/>
          </a:p>
        </p:txBody>
      </p:sp>
      <p:pic>
        <p:nvPicPr>
          <p:cNvPr id="31749" name="Picture 5">
            <a:extLst>
              <a:ext uri="{FF2B5EF4-FFF2-40B4-BE49-F238E27FC236}">
                <a16:creationId xmlns:a16="http://schemas.microsoft.com/office/drawing/2014/main" id="{4647A240-1ED4-34E8-2013-5735EC9DA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113" y="2065338"/>
            <a:ext cx="64643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>
            <a:extLst>
              <a:ext uri="{FF2B5EF4-FFF2-40B4-BE49-F238E27FC236}">
                <a16:creationId xmlns:a16="http://schemas.microsoft.com/office/drawing/2014/main" id="{FE977BF9-CE0A-8C07-FF25-63AF7B30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3" y="4610100"/>
            <a:ext cx="6589712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>
            <a:extLst>
              <a:ext uri="{FF2B5EF4-FFF2-40B4-BE49-F238E27FC236}">
                <a16:creationId xmlns:a16="http://schemas.microsoft.com/office/drawing/2014/main" id="{664226C2-B2E8-DAA6-15B5-10F4D857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7388225" y="2127250"/>
            <a:ext cx="9858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7">
            <a:extLst>
              <a:ext uri="{FF2B5EF4-FFF2-40B4-BE49-F238E27FC236}">
                <a16:creationId xmlns:a16="http://schemas.microsoft.com/office/drawing/2014/main" id="{0EFC9048-7B55-D087-48D8-FB583C3A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9" t="4582" r="6110" b="71706"/>
          <a:stretch>
            <a:fillRect/>
          </a:stretch>
        </p:blipFill>
        <p:spPr bwMode="auto">
          <a:xfrm>
            <a:off x="7508875" y="4662488"/>
            <a:ext cx="98583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42909</TotalTime>
  <Words>3760</Words>
  <Application>Microsoft Office PowerPoint</Application>
  <PresentationFormat>宽屏</PresentationFormat>
  <Paragraphs>426</Paragraphs>
  <Slides>49</Slides>
  <Notes>35</Notes>
  <HiddenSlides>0</HiddenSlides>
  <MMClips>0</MMClips>
  <ScaleCrop>false</ScaleCrop>
  <HeadingPairs>
    <vt:vector size="10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  <vt:variant>
        <vt:lpstr>自定义放映</vt:lpstr>
      </vt:variant>
      <vt:variant>
        <vt:i4>1</vt:i4>
      </vt:variant>
    </vt:vector>
  </HeadingPairs>
  <TitlesOfParts>
    <vt:vector size="62" baseType="lpstr">
      <vt:lpstr>Helvetica</vt:lpstr>
      <vt:lpstr>MS PGothic</vt:lpstr>
      <vt:lpstr>Arial</vt:lpstr>
      <vt:lpstr>Monotype Sorts</vt:lpstr>
      <vt:lpstr>Webdings</vt:lpstr>
      <vt:lpstr>Times New Roman</vt:lpstr>
      <vt:lpstr>宋体</vt:lpstr>
      <vt:lpstr>Symbol</vt:lpstr>
      <vt:lpstr>Wingdings</vt:lpstr>
      <vt:lpstr>Courier New</vt:lpstr>
      <vt:lpstr>2_db-5-grey</vt:lpstr>
      <vt:lpstr>Clip</vt:lpstr>
      <vt:lpstr>Chapter 4: Intermediate SQL</vt:lpstr>
      <vt:lpstr>Outline</vt:lpstr>
      <vt:lpstr>Joined Relations</vt:lpstr>
      <vt:lpstr>Join operations – Example</vt:lpstr>
      <vt:lpstr>Outer Join</vt:lpstr>
      <vt:lpstr>Left Outer Join</vt:lpstr>
      <vt:lpstr>Right Outer Join</vt:lpstr>
      <vt:lpstr>Full Outer Join</vt:lpstr>
      <vt:lpstr>Joined Relations – Examples </vt:lpstr>
      <vt:lpstr>Joined Relations – Examples</vt:lpstr>
      <vt:lpstr>Built-in Data Types in SQL </vt:lpstr>
      <vt:lpstr>User-Defined Types</vt:lpstr>
      <vt:lpstr>Domains</vt:lpstr>
      <vt:lpstr>Large-Object Types</vt:lpstr>
      <vt:lpstr>Integrity Constraints</vt:lpstr>
      <vt:lpstr>Integrity Constraints on a Single Relation </vt:lpstr>
      <vt:lpstr>Not Null and Unique Constraints </vt:lpstr>
      <vt:lpstr>The check clause</vt:lpstr>
      <vt:lpstr>Referential Integrity</vt:lpstr>
      <vt:lpstr>Cascading Actions in Referential Integrity</vt:lpstr>
      <vt:lpstr>Integrity Constraint Violation During Transactions</vt:lpstr>
      <vt:lpstr>Complex Check Clauses</vt:lpstr>
      <vt:lpstr>Complex Check Clauses</vt:lpstr>
      <vt:lpstr>assertion</vt:lpstr>
      <vt:lpstr>Views</vt:lpstr>
      <vt:lpstr>View Definition</vt:lpstr>
      <vt:lpstr>Example Views</vt:lpstr>
      <vt:lpstr>Views Defined Using Other Views</vt:lpstr>
      <vt:lpstr>View Expansion</vt:lpstr>
      <vt:lpstr>View Expansion</vt:lpstr>
      <vt:lpstr>Update of a View</vt:lpstr>
      <vt:lpstr>Some Updates cannot be Translated Uniquely</vt:lpstr>
      <vt:lpstr>*Materialized Views</vt:lpstr>
      <vt:lpstr>* View and Logical Data Indepencence</vt:lpstr>
      <vt:lpstr>Indexes</vt:lpstr>
      <vt:lpstr>Transactions</vt:lpstr>
      <vt:lpstr>Transactions</vt:lpstr>
      <vt:lpstr>               Transaction Examples </vt:lpstr>
      <vt:lpstr>               Transaction Examples</vt:lpstr>
      <vt:lpstr>ACID Properties</vt:lpstr>
      <vt:lpstr>Authorization(授权)</vt:lpstr>
      <vt:lpstr>Authorization Specification in SQL</vt:lpstr>
      <vt:lpstr>Privileges in SQL</vt:lpstr>
      <vt:lpstr>Revoking Authorization in SQL</vt:lpstr>
      <vt:lpstr>Roles</vt:lpstr>
      <vt:lpstr>Authorization on Views</vt:lpstr>
      <vt:lpstr>Other Authorization Features</vt:lpstr>
      <vt:lpstr>Other Authorization Features</vt:lpstr>
      <vt:lpstr>End of Chapter 4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0 memset</cp:lastModifiedBy>
  <cp:revision>360</cp:revision>
  <cp:lastPrinted>2005-01-10T21:51:57Z</cp:lastPrinted>
  <dcterms:created xsi:type="dcterms:W3CDTF">1999-11-04T20:50:09Z</dcterms:created>
  <dcterms:modified xsi:type="dcterms:W3CDTF">2025-03-30T08:47:18Z</dcterms:modified>
</cp:coreProperties>
</file>