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8"/>
  </p:notesMasterIdLst>
  <p:handoutMasterIdLst>
    <p:handoutMasterId r:id="rId99"/>
  </p:handoutMasterIdLst>
  <p:sldIdLst>
    <p:sldId id="287" r:id="rId2"/>
    <p:sldId id="288" r:id="rId3"/>
    <p:sldId id="409" r:id="rId4"/>
    <p:sldId id="410" r:id="rId5"/>
    <p:sldId id="294" r:id="rId6"/>
    <p:sldId id="359" r:id="rId7"/>
    <p:sldId id="360" r:id="rId8"/>
    <p:sldId id="361" r:id="rId9"/>
    <p:sldId id="362" r:id="rId10"/>
    <p:sldId id="369" r:id="rId11"/>
    <p:sldId id="370" r:id="rId12"/>
    <p:sldId id="371" r:id="rId13"/>
    <p:sldId id="372" r:id="rId14"/>
    <p:sldId id="368" r:id="rId15"/>
    <p:sldId id="373" r:id="rId16"/>
    <p:sldId id="411" r:id="rId17"/>
    <p:sldId id="374" r:id="rId18"/>
    <p:sldId id="414" r:id="rId19"/>
    <p:sldId id="295" r:id="rId20"/>
    <p:sldId id="404" r:id="rId21"/>
    <p:sldId id="296" r:id="rId22"/>
    <p:sldId id="297" r:id="rId23"/>
    <p:sldId id="298" r:id="rId24"/>
    <p:sldId id="299" r:id="rId25"/>
    <p:sldId id="376" r:id="rId26"/>
    <p:sldId id="408" r:id="rId27"/>
    <p:sldId id="300" r:id="rId28"/>
    <p:sldId id="301" r:id="rId29"/>
    <p:sldId id="415" r:id="rId30"/>
    <p:sldId id="417" r:id="rId31"/>
    <p:sldId id="418" r:id="rId32"/>
    <p:sldId id="419" r:id="rId33"/>
    <p:sldId id="420" r:id="rId34"/>
    <p:sldId id="421" r:id="rId35"/>
    <p:sldId id="422" r:id="rId36"/>
    <p:sldId id="416" r:id="rId37"/>
    <p:sldId id="380" r:id="rId38"/>
    <p:sldId id="306" r:id="rId39"/>
    <p:sldId id="423" r:id="rId40"/>
    <p:sldId id="308" r:id="rId41"/>
    <p:sldId id="309" r:id="rId42"/>
    <p:sldId id="311" r:id="rId43"/>
    <p:sldId id="312" r:id="rId44"/>
    <p:sldId id="313" r:id="rId45"/>
    <p:sldId id="424" r:id="rId46"/>
    <p:sldId id="425" r:id="rId47"/>
    <p:sldId id="315" r:id="rId48"/>
    <p:sldId id="316" r:id="rId49"/>
    <p:sldId id="317" r:id="rId50"/>
    <p:sldId id="379" r:id="rId51"/>
    <p:sldId id="318" r:id="rId52"/>
    <p:sldId id="405" r:id="rId53"/>
    <p:sldId id="319" r:id="rId54"/>
    <p:sldId id="320" r:id="rId55"/>
    <p:sldId id="321" r:id="rId56"/>
    <p:sldId id="377" r:id="rId57"/>
    <p:sldId id="322" r:id="rId58"/>
    <p:sldId id="406" r:id="rId59"/>
    <p:sldId id="324" r:id="rId60"/>
    <p:sldId id="399" r:id="rId61"/>
    <p:sldId id="378" r:id="rId62"/>
    <p:sldId id="325" r:id="rId63"/>
    <p:sldId id="326" r:id="rId64"/>
    <p:sldId id="407" r:id="rId65"/>
    <p:sldId id="385" r:id="rId66"/>
    <p:sldId id="386" r:id="rId67"/>
    <p:sldId id="392" r:id="rId68"/>
    <p:sldId id="393" r:id="rId69"/>
    <p:sldId id="388" r:id="rId70"/>
    <p:sldId id="389" r:id="rId71"/>
    <p:sldId id="390" r:id="rId72"/>
    <p:sldId id="401" r:id="rId73"/>
    <p:sldId id="391" r:id="rId74"/>
    <p:sldId id="394" r:id="rId75"/>
    <p:sldId id="340" r:id="rId76"/>
    <p:sldId id="341" r:id="rId77"/>
    <p:sldId id="342" r:id="rId78"/>
    <p:sldId id="343" r:id="rId79"/>
    <p:sldId id="344" r:id="rId80"/>
    <p:sldId id="345" r:id="rId81"/>
    <p:sldId id="346" r:id="rId82"/>
    <p:sldId id="395" r:id="rId83"/>
    <p:sldId id="402" r:id="rId84"/>
    <p:sldId id="403" r:id="rId85"/>
    <p:sldId id="397" r:id="rId86"/>
    <p:sldId id="398" r:id="rId87"/>
    <p:sldId id="347" r:id="rId88"/>
    <p:sldId id="348" r:id="rId89"/>
    <p:sldId id="349" r:id="rId90"/>
    <p:sldId id="350" r:id="rId91"/>
    <p:sldId id="356" r:id="rId92"/>
    <p:sldId id="357" r:id="rId93"/>
    <p:sldId id="358" r:id="rId94"/>
    <p:sldId id="381" r:id="rId95"/>
    <p:sldId id="384" r:id="rId96"/>
    <p:sldId id="426" r:id="rId97"/>
  </p:sldIdLst>
  <p:sldSz cx="12192000" cy="6858000"/>
  <p:notesSz cx="6997700" cy="9283700"/>
  <p:custShowLst>
    <p:custShow name="Custom Show 1" id="0">
      <p:sldLst>
        <p:sld r:id="rId2"/>
        <p:sld r:id="rId45"/>
        <p:sld r:id="rId58"/>
        <p:sld r:id="rId22"/>
        <p:sld r:id="rId23"/>
        <p:sld r:id="rId3"/>
        <p:sld r:id="rId43"/>
        <p:sld r:id="rId44"/>
        <p:sld r:id="rId58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000099"/>
    <a:srgbClr val="993300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300"/>
      </p:cViewPr>
      <p:guideLst>
        <p:guide orient="horz" pos="679"/>
        <p:guide pos="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4D3A561-EE0E-400B-30BC-948C85F99C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I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FDBAC65-A328-5087-12D9-AAA596E4A45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I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D6453E9D-23F7-EFEF-22FC-A98C49A9EF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I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4A980F37-8589-CCEF-3F07-873E33BF22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343E865D-CB18-450C-96DE-25DA018D28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61072B0-9A6D-9015-43E0-4E01DFEEBF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I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2BC35EE-528E-AD2E-7D38-786F2EBD8C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IN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28D6406-FE14-4F96-6699-152BF3E553F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226D83A-E51E-C07C-24FC-F6683534EA4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9F63E800-E181-2E0E-C785-9234C2DF61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en-I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2347B40B-8F53-FC62-C0A1-DD74FA4071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36E20E54-1FB0-47EE-A4C4-C8B1FFDCA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450134D-D774-738D-51E4-088B068B8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19A1D3-3B2F-466E-B5D5-094B7C09D349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08BB30E-FDE1-B248-16B5-44BD01BCB7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3F19DE-1C86-CE49-A963-5C817EDBC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E00112E-A23F-5145-3DDF-2B492C9A9B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36CADBC-3DB0-32F9-DDF4-7246D4B6C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E5A7921-8826-59E8-8605-482FFEA956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895BD3A3-46F4-3CFE-538E-1D7C806BE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4F8CB72-8CD4-0526-8505-67081B18C2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8AC3670-B22A-C900-18E2-61A6987A2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7FEE2B3-F668-A083-6683-E9586A737E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A3568D5-340B-E15A-A279-7D8BD3F4F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C99BE3A-B911-75AD-8E28-58D32F06D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5690B9F-3140-BC40-54F0-F1E02C2E7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61BCEBD-04D6-F3F2-7E2D-08D539E75E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066745A-1E27-9A71-CABD-99C1659BC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A1B214F-86DC-B297-53C9-D25EE39316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3A9DB32-5413-2663-5C88-1FAC93D6E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33A19C0-F0A2-3D1C-0625-4B4A6388ED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2899532-01BF-5BD4-52A7-F6CA4966B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68120FB6-2165-E250-4AC7-ED828C06B3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4F8981-EE88-41C2-A6AA-CA85EB61EF73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466D940-3C79-7775-2292-E04B0A45D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D318B2F-6BB5-AC16-7AC0-081468D988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D861F7B3-B98C-07C8-4C42-F1F42DF26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5C128A7-3390-408D-971A-487126401AB3}" type="slidenum">
              <a:rPr lang="en-US" altLang="zh-CN" sz="1200">
                <a:latin typeface="Times New Roman" panose="02020603050405020304" pitchFamily="18" charset="0"/>
              </a:rPr>
              <a:pPr/>
              <a:t>20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8884051-52C0-6694-6C43-9060D6C9A4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77BD3A8-9DE0-D4E4-5C73-AAF76FAED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72A2C425-9500-341B-6DC5-FBA95E66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072615-CAAA-4ECC-A4EF-45C19AA78070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1425051-D2A4-9C47-D36D-AA31C08DB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E202C49-4E77-A975-5B6D-97F1FFE6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DD722F5-D2B3-6AF9-42C8-7DDFAEE849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DA0082-AAD2-4F54-B444-DFCCDB7EEE3B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5F098C5-0959-6185-E020-2F268A6728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E69FCBE-1B63-3CD4-021F-9B684DBFA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7171694B-F471-B8EE-04EF-982EDEDAE4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B790D6-D5C0-4479-A88B-C035B9EDE0EC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4E2A43E-D2CD-77EB-EE4B-6201DB9BD1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9485792-E55C-9BEB-3D41-234BF809B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40117080-D881-D9A3-2F81-A083C9BBA3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8C852C-F7AE-4242-99A1-EA2584444BA7}" type="slidenum">
              <a:rPr lang="en-US" altLang="zh-CN" sz="1200"/>
              <a:pPr/>
              <a:t>23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3DD8801E-7196-F146-6389-6D607B935F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7A202FF-9510-51C4-E0E0-EB60D0D115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788706C2-FE8F-11FE-59F3-456FE5B9E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DF0D4D-AB9D-46CF-9878-8F29EBCDFD8D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DA39E75C-10BA-52FB-5EFB-4B1ABE727C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FB2DA1D-73EC-28D4-FD86-B89A7F3FC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814C4A6C-FCA9-A08A-654A-4C6103A76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EF02BE8-04D3-0887-32E5-C2543347E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BB09A53B-5D72-8918-F6EC-311B2518C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D95D3DA-FADB-5E37-439C-4ECC6C386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8006E3A5-878D-4838-6814-623EDCD5DB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A04CA0-E892-49F5-B425-31AB87240A46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791DAA7-08F3-3690-743E-C569812FCB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9112044-3334-1776-B065-4D56FA576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013AB311-2DA2-7831-6405-51B9CF9D5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489883-857B-4215-87F9-79823E771713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470A02A-5B4B-8966-31D3-A8B6C8BDC8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54AFE71-F1B2-1C00-99CA-85FDE9BFE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7F8D7D6-2508-8A30-99C7-922B00C8B1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ADB5F5-332E-4D71-8B2B-44B6CEE6ADEB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123D2AB0-F99E-E488-1B59-FB7831775C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213D725B-C979-1853-1F9B-CEFBA691C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645CEA67-F31E-FC51-1A8A-413B303DC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454FA5-E98A-4253-B688-2C3C0B79D90D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FE13E2CE-7BB4-CE61-EB62-55DCA1B42A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B54201ED-21E6-8338-38C8-B431A07AF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DF28457-CD7A-ADFD-C849-535C061F74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821125F-5BA8-4993-9787-C3E6FCBAA4E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24EB467-FBFA-1842-94E0-22E9CBE32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3CFF772-BF45-0FEC-46C7-5FB9EC808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7E70872E-079D-D0EE-D3FE-4745FE83C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2ACCA7-4D95-49C1-8F68-2145B3362060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74D1B52-D4AC-7592-DECA-42520F24DC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DD76053D-4B07-D91B-25B9-1CBA73381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0FE5C15B-269E-3C3E-BF32-CAAACF0679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094414-2F2E-4D5E-A0C4-E52C01738A5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9A861452-CC41-7BF7-AC80-000B659669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6B49EDD-985C-2DFD-1AFD-500F7C0482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B16B999D-45EB-3915-5B96-7411FCDBB5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B31CB33-E965-4DAF-AA37-8F13DE6C192A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72479F8-7E85-2934-B378-F004F6D962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2C77391-6BD3-8449-1B25-67ACD7DE0A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AE25A89C-EB6F-FA9F-5EAD-6787030A2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2972F9-2B4E-4175-B98A-CA234D5F794F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8F106A70-998A-9884-408D-24AD1D611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499666CD-0B57-5763-9269-65ADA2A67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A08B8ECB-8B08-6EB2-BDC1-7E3D56C47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A7A8FF-2BDF-4655-9101-E0E898B65972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D2CF672-0F1C-D7D4-1377-A6EE914A7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519AA5FC-E0F7-99B5-0F65-C22694BDA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E15455C7-EA4C-8FFB-C98A-8FA42F9A2D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1851AB-3C29-4D10-9448-DF265CDA9568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099CDBA-C6B3-C0B7-FB4A-CBEF79BCE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9AF85D4-1134-96A6-7B92-E842F2A9C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1DFFC136-7CEA-F0C5-C484-AED699BDDB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B3149E4-AA44-04F3-8628-8AE0E1298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4207178-4011-9813-7077-65F6E66671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706350-443B-4223-A65D-D59AC197FF63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6F1ED7F1-2BB7-4FF1-A62E-1B568A12C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8AEA330-5CCD-9D11-A8F4-F3BC35DA2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D3A9255-3706-09AA-583B-937C5F6F2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ECB62F7-EB60-4D75-8220-6B644D4AB42A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541DA0BF-6B47-E60D-526C-18B4103608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BE95D0B-CFF9-EE40-A350-B0534C568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3D767DE-7ACA-19EF-61E2-F47B722D5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200516-F43B-4204-B2FC-21378F57DA94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2DB5A90-B391-595B-8AA7-74BDF19D7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AD94D166-D4BE-2C0C-E205-EC0224943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8457863D-D626-D922-84F0-D988AFAE1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AB8034-0AFD-4FA1-812C-714027617DB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439A3E4-E710-6A71-0898-F3DCE44AC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37D5346-4563-9A05-D030-65CB954F4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C2D65A1C-3D6A-9686-88C4-5DFB02B0C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D845A5-85D6-4BE3-9E3C-507A8AA0113A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045906E3-ED86-354A-403E-863294F800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17BC93CA-85D4-4CFA-EFCD-2E5129264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690DB425-294D-DBE8-446C-98406BBD5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BDE199-0884-4609-9783-5A338766356B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17B9DA0F-0BDD-CA8C-1598-EF1C48D05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199B655C-F54B-F595-1365-F8184996F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E31355A8-AA25-BAC0-A2EC-F550A2B5E4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A947AD-E06F-49C7-835D-692C76681664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FD95F25C-3578-5CAB-1745-A4E8A6D069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F242229-AEE9-68F7-2EF4-D8307C82A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FB0F498-24F3-D040-85DC-852F9E135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B0B1D2-F133-4514-88C6-5D2EE22EED25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8430DDE2-D3FA-475E-5046-05F119209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387D3727-173A-4815-D52F-9644A9773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73E6A61-A1A1-378B-C3A7-1540A68099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BCE998-862C-4FC2-9AA2-B57FD2535F21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EC4BD99E-0B8C-61A3-754E-E5D217E41F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7A918D09-FCE5-FF8C-A65C-0461486D8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F1DC161-0C87-FB65-1546-0A41DF212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363" indent="-28416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9825" indent="-22701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025" indent="-22701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2638" indent="-227013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098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42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1438" indent="-227013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057391-7422-42B4-BA88-8AACC7F64284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5C887051-3EE8-CC9F-EC1D-690068F7E0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2B044A0E-AA3F-1E8A-EFEB-2C02FACBA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344EBBB3-60BF-B08B-3D62-413C9DCAA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4A1397-6431-4A32-9BF8-84CCA31DFD98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E76E388E-7D98-5525-CEF8-EEBAB2E63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6EF8440D-C2BD-7741-2227-2B598F35D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B59F1CF4-D130-B107-C9BC-EF09FEE82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0992F-21DE-433E-814E-BADFC9D87505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02410BCC-22B2-4410-7326-AD0EA41DCA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81BAF8A-05B9-564D-50D9-CB5B0A8CD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9C0D484E-935A-D398-4117-1E77A76629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20842-E88F-4671-95E3-5ADBEAE39FBC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BE7D88B6-947A-1C8E-9D99-8C48D1508B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C8FA6DC-167B-7C3D-1EE1-06C8983134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87A68C4A-E973-DF63-56CB-84A53C51FF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3A19278C-4171-BFE1-426B-C7AD013DA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068965A-9629-5822-D85C-6BBBFA48A6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D15BAE-5616-459A-BEBD-3B76E09A4AB7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04222F0-3696-D162-65AB-705B98BF63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720E476-CE56-9E8C-1FE4-935106313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AFA7AD2A-1028-7DCF-354F-F67455B136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A9C690-BF73-49A8-A3DE-8E77657A2364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B279D2C2-F227-3829-16BE-FF7C35E8E8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688D00C8-382D-9352-AC4E-029E728F87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05CC4199-45C8-4C49-BC16-E29F9FF0FD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1EDE1A-33F1-49AE-840E-79C75D0A5330}" type="slidenum">
              <a:rPr lang="en-US" altLang="zh-CN" sz="1200">
                <a:latin typeface="Times New Roman" panose="02020603050405020304" pitchFamily="18" charset="0"/>
              </a:rPr>
              <a:pPr/>
              <a:t>52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1D83D6C1-EDE6-8634-AC59-BB5FB7B6D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1A85A8A7-3C22-10F9-1700-8FFC66697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E45DD9E6-F2AE-4484-9C4C-0664E409A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E2B6BC-C032-4ECB-B776-792DAF96C315}" type="slidenum">
              <a:rPr lang="en-US" altLang="zh-CN" sz="1200"/>
              <a:pPr/>
              <a:t>53</a:t>
            </a:fld>
            <a:endParaRPr lang="en-US" altLang="zh-CN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0A559545-D307-5378-A04D-B1D7B818A9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15D2EB7B-9A65-711D-2698-D5FAB4BDFC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B2156E68-CB50-18F4-0A2A-1523645B01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5852EC-84F1-4BAF-9FE0-E836F0976D5D}" type="slidenum">
              <a:rPr lang="en-US" altLang="zh-CN" sz="1200"/>
              <a:pPr/>
              <a:t>54</a:t>
            </a:fld>
            <a:endParaRPr lang="en-US" altLang="zh-CN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DD1030A9-A69B-8144-C188-1D605C020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C7156C4E-FCDA-6028-0F12-11EEE3377F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12CAA421-3DD8-0A1C-3487-28607CDEA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6CFDCDF-0260-468A-9ACC-C7DEF6F30F83}" type="slidenum">
              <a:rPr lang="en-US" altLang="zh-CN" sz="1200"/>
              <a:pPr/>
              <a:t>55</a:t>
            </a:fld>
            <a:endParaRPr lang="en-US" altLang="zh-CN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AF802C47-2D02-3C2B-A9E2-9C20E6CE0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2355B933-A87C-A683-BB91-52EDEE1B3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87CAF9E-A7F4-CD80-88C7-25C0CA1B3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257C20FD-D25F-E12D-475D-CE0071837C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35C6B88E-AF31-0AB1-57BD-ECCDB6B604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4441860-A544-4B27-90E1-D49AE071BD2D}" type="slidenum">
              <a:rPr lang="en-US" altLang="zh-CN" sz="1200"/>
              <a:pPr/>
              <a:t>57</a:t>
            </a:fld>
            <a:endParaRPr lang="en-US" altLang="zh-CN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17D2F7A2-7207-03A5-D1B9-B77F4C3A2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58792AD4-E921-A58E-3764-4FA69057E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8A8D1147-E211-489C-97A4-E571D513E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8C9F7B-D5FC-4FFB-A129-1E5BA3E916FF}" type="slidenum">
              <a:rPr lang="en-US" altLang="zh-CN" sz="1200">
                <a:latin typeface="Times New Roman" panose="02020603050405020304" pitchFamily="18" charset="0"/>
              </a:rPr>
              <a:pPr/>
              <a:t>58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DF0689C7-FBEF-2006-6A09-573F6AB457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A8B18C7F-2E32-6BCF-6E99-FECD9D713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09BE9F78-50CF-451E-1E4F-290061873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197BF-3BD3-4CFB-BC32-294ACF896623}" type="slidenum">
              <a:rPr lang="en-US" altLang="zh-CN" sz="1200"/>
              <a:pPr/>
              <a:t>59</a:t>
            </a:fld>
            <a:endParaRPr lang="en-US" altLang="zh-CN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9E9ADAD2-6523-D20A-535A-9993566B7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B15BBEDD-855E-6BA8-DE21-7C6A62936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1E7189FF-999C-483B-3D54-7DDEBEF992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95812CA-8D00-4E61-A2B0-80E97E896AEB}" type="slidenum">
              <a:rPr lang="en-US" altLang="zh-CN" sz="1200"/>
              <a:pPr algn="r"/>
              <a:t>60</a:t>
            </a:fld>
            <a:endParaRPr lang="en-US" altLang="zh-CN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7ABA042B-2C81-37F8-C4AC-C4B2E4EEA4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EE9F4A7F-7E00-67EA-B5DD-7720E7DA9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DDA34E1-0E5F-3191-D874-574AEB64A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9DA514-12D9-45B9-9FA6-F1FE46EB3CD8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5CBE6D5-F272-3A75-6AD0-9FD573926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F82D5BFC-A0B8-C5A5-7810-81811C0BB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F00F93E1-36B6-4005-8A32-83E25B58B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06E05EE6-FB3F-D634-9F26-BCAE889FF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F488BADD-D6B9-C55F-6EB7-8DED27159E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197B18-ED46-46CC-8BB5-8E851C58A5C9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454B051C-3C1C-33C2-A6F7-9F1B58FC3C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CB82A720-CE5B-1A69-8CD4-7AACBC213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1643C521-B020-15D1-15AC-30200581B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77C056-8B44-4338-A807-ED1596CC454C}" type="slidenum">
              <a:rPr lang="en-US" altLang="zh-CN" sz="1200"/>
              <a:pPr/>
              <a:t>63</a:t>
            </a:fld>
            <a:endParaRPr lang="en-US" altLang="zh-CN" sz="12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B93B9F6E-464A-A6EB-7905-4A9403D5A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6753F0E0-6916-EC16-9913-C7DE20DDE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id="{F4106114-A8A1-B952-55D0-86054434C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9D3C55-9E28-4FC5-80D7-DD02A348AFE4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6BDF5437-6C54-277E-9F83-7F9A8B673A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id="{46870B89-F435-8D20-674E-41E8BCE38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89F5C2A7-E2B3-F89C-BB3C-80A06904C7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FE3420A1-12E5-E034-3563-7DA0DC985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>
            <a:extLst>
              <a:ext uri="{FF2B5EF4-FFF2-40B4-BE49-F238E27FC236}">
                <a16:creationId xmlns:a16="http://schemas.microsoft.com/office/drawing/2014/main" id="{9F3866A2-8514-BB5F-BB4F-B812B180CCD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48D7283-4FA6-4F9E-9D68-043511B76ECF}" type="slidenum">
              <a:rPr lang="en-US" altLang="zh-CN" sz="1200"/>
              <a:pPr algn="r"/>
              <a:t>66</a:t>
            </a:fld>
            <a:endParaRPr lang="en-US" altLang="zh-CN" sz="12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F195C3CC-C524-0D0D-8FF5-DDEAF27755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9A9D6F17-160C-8119-F55F-F8756A4724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10B87FFD-6217-D465-2449-0680BC321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84FD3DBE-79D6-51CE-6278-03490BB67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A7D66744-01E8-E461-C9EB-2FD2C1795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1B573F0-31BF-2F4E-510C-020FAF2976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>
            <a:extLst>
              <a:ext uri="{FF2B5EF4-FFF2-40B4-BE49-F238E27FC236}">
                <a16:creationId xmlns:a16="http://schemas.microsoft.com/office/drawing/2014/main" id="{401E2BE5-04E8-51DD-3131-728CD078038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78D9BB0-78F8-42C8-BF81-3D8329528C31}" type="slidenum">
              <a:rPr lang="en-US" altLang="zh-CN" sz="1200"/>
              <a:pPr algn="r"/>
              <a:t>69</a:t>
            </a:fld>
            <a:endParaRPr lang="en-US" altLang="zh-CN" sz="1200"/>
          </a:p>
        </p:txBody>
      </p:sp>
      <p:sp>
        <p:nvSpPr>
          <p:cNvPr id="157699" name="Rectangle 2">
            <a:extLst>
              <a:ext uri="{FF2B5EF4-FFF2-40B4-BE49-F238E27FC236}">
                <a16:creationId xmlns:a16="http://schemas.microsoft.com/office/drawing/2014/main" id="{E32312E1-860C-8193-F1B0-F53A7FA336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57700" name="Rectangle 3">
            <a:extLst>
              <a:ext uri="{FF2B5EF4-FFF2-40B4-BE49-F238E27FC236}">
                <a16:creationId xmlns:a16="http://schemas.microsoft.com/office/drawing/2014/main" id="{483FD123-E449-33A8-41E9-BF3BCE3FF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>
            <a:extLst>
              <a:ext uri="{FF2B5EF4-FFF2-40B4-BE49-F238E27FC236}">
                <a16:creationId xmlns:a16="http://schemas.microsoft.com/office/drawing/2014/main" id="{34F1F4B0-6651-CAEE-ABE8-A14D08A562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21C067C-EE0C-4AB2-9510-D72C407835D4}" type="slidenum">
              <a:rPr lang="en-US" altLang="zh-CN" sz="1200"/>
              <a:pPr algn="r"/>
              <a:t>70</a:t>
            </a:fld>
            <a:endParaRPr lang="en-US" altLang="zh-CN" sz="12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57B74325-A426-FD19-B05F-6997E4C582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9C4EDE94-A1CA-8DD2-84DE-AD9774AF2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C0B9CF44-FB83-A72F-93AB-70E4F3EE4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4E3488-DA5B-41D6-9B9F-9F836FE1002E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FEE9BF49-EDED-0EA6-134C-84FC8DDF0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CD8E00B-1745-7D27-14C6-67044E299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>
            <a:extLst>
              <a:ext uri="{FF2B5EF4-FFF2-40B4-BE49-F238E27FC236}">
                <a16:creationId xmlns:a16="http://schemas.microsoft.com/office/drawing/2014/main" id="{E60EE9E6-A0B8-65C1-047E-27EFFB8C116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B840243-60F6-4832-9E0E-AE27D5A0B2CB}" type="slidenum">
              <a:rPr lang="en-US" altLang="zh-CN" sz="1200"/>
              <a:pPr algn="r"/>
              <a:t>71</a:t>
            </a:fld>
            <a:endParaRPr lang="en-US" altLang="zh-CN" sz="1200"/>
          </a:p>
        </p:txBody>
      </p:sp>
      <p:sp>
        <p:nvSpPr>
          <p:cNvPr id="161795" name="Rectangle 2">
            <a:extLst>
              <a:ext uri="{FF2B5EF4-FFF2-40B4-BE49-F238E27FC236}">
                <a16:creationId xmlns:a16="http://schemas.microsoft.com/office/drawing/2014/main" id="{67ED0E08-F943-B419-9C03-FD74736DD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61796" name="Rectangle 3">
            <a:extLst>
              <a:ext uri="{FF2B5EF4-FFF2-40B4-BE49-F238E27FC236}">
                <a16:creationId xmlns:a16="http://schemas.microsoft.com/office/drawing/2014/main" id="{9AAFFF7D-295C-72AA-5DC2-7E92CE72BD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>
            <a:extLst>
              <a:ext uri="{FF2B5EF4-FFF2-40B4-BE49-F238E27FC236}">
                <a16:creationId xmlns:a16="http://schemas.microsoft.com/office/drawing/2014/main" id="{E729B798-43F4-0156-537B-25BF9D23251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4987CD6-BD5A-4EC3-B820-31F4ADE143FC}" type="slidenum">
              <a:rPr lang="en-US" altLang="zh-CN" sz="1200"/>
              <a:pPr algn="r"/>
              <a:t>72</a:t>
            </a:fld>
            <a:endParaRPr lang="en-US" altLang="zh-CN" sz="1200"/>
          </a:p>
        </p:txBody>
      </p:sp>
      <p:sp>
        <p:nvSpPr>
          <p:cNvPr id="163843" name="Rectangle 2">
            <a:extLst>
              <a:ext uri="{FF2B5EF4-FFF2-40B4-BE49-F238E27FC236}">
                <a16:creationId xmlns:a16="http://schemas.microsoft.com/office/drawing/2014/main" id="{8805CABF-60E1-F9C1-26D5-A1FB397FE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63844" name="Rectangle 3">
            <a:extLst>
              <a:ext uri="{FF2B5EF4-FFF2-40B4-BE49-F238E27FC236}">
                <a16:creationId xmlns:a16="http://schemas.microsoft.com/office/drawing/2014/main" id="{C0CB524E-DB69-84AA-9736-F9FEF06F6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>
            <a:extLst>
              <a:ext uri="{FF2B5EF4-FFF2-40B4-BE49-F238E27FC236}">
                <a16:creationId xmlns:a16="http://schemas.microsoft.com/office/drawing/2014/main" id="{E8C83B9B-E79F-1C3C-BE8C-4D378E4AE4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228DF53-FF7A-4DBD-9DCF-D55B2D15E9DA}" type="slidenum">
              <a:rPr lang="en-US" altLang="zh-CN" sz="1200"/>
              <a:pPr algn="r"/>
              <a:t>73</a:t>
            </a:fld>
            <a:endParaRPr lang="en-US" altLang="zh-CN" sz="1200"/>
          </a:p>
        </p:txBody>
      </p:sp>
      <p:sp>
        <p:nvSpPr>
          <p:cNvPr id="165891" name="Rectangle 2">
            <a:extLst>
              <a:ext uri="{FF2B5EF4-FFF2-40B4-BE49-F238E27FC236}">
                <a16:creationId xmlns:a16="http://schemas.microsoft.com/office/drawing/2014/main" id="{488A77E7-E801-5E78-D496-A7E25C4D1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65892" name="Rectangle 3">
            <a:extLst>
              <a:ext uri="{FF2B5EF4-FFF2-40B4-BE49-F238E27FC236}">
                <a16:creationId xmlns:a16="http://schemas.microsoft.com/office/drawing/2014/main" id="{8DA067C9-2C47-B85B-4562-5997D3F4B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A9CEBB4F-81CD-A2F7-BD37-94152AA0D5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54BB8229-AC7D-B7E0-C834-5AEB81EDD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>
            <a:extLst>
              <a:ext uri="{FF2B5EF4-FFF2-40B4-BE49-F238E27FC236}">
                <a16:creationId xmlns:a16="http://schemas.microsoft.com/office/drawing/2014/main" id="{E12640C3-0ED4-92C3-76BC-52502E19D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8D452D-A8C6-4DCD-A6D0-63D8B72B56F0}" type="slidenum">
              <a:rPr lang="en-US" altLang="zh-CN" sz="1200"/>
              <a:pPr/>
              <a:t>75</a:t>
            </a:fld>
            <a:endParaRPr lang="en-US" altLang="zh-CN" sz="1200"/>
          </a:p>
        </p:txBody>
      </p:sp>
      <p:sp>
        <p:nvSpPr>
          <p:cNvPr id="169987" name="Rectangle 2">
            <a:extLst>
              <a:ext uri="{FF2B5EF4-FFF2-40B4-BE49-F238E27FC236}">
                <a16:creationId xmlns:a16="http://schemas.microsoft.com/office/drawing/2014/main" id="{DDFAEBBD-DCA5-C5CB-D58C-5AE7C39FFD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69988" name="Rectangle 3">
            <a:extLst>
              <a:ext uri="{FF2B5EF4-FFF2-40B4-BE49-F238E27FC236}">
                <a16:creationId xmlns:a16="http://schemas.microsoft.com/office/drawing/2014/main" id="{1474247B-4D80-CB0F-AA88-E9139001C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86CB5148-44E6-3A0B-0A68-98B04EDEDC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E23BCD-AF16-4573-9903-6718966F1F53}" type="slidenum">
              <a:rPr lang="en-US" altLang="zh-CN" sz="1200"/>
              <a:pPr/>
              <a:t>76</a:t>
            </a:fld>
            <a:endParaRPr lang="en-US" altLang="zh-CN" sz="120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0CE50B65-12ED-8385-219F-89AA71D99D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E506D851-6E55-371B-215B-F3D8EB7F1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>
            <a:extLst>
              <a:ext uri="{FF2B5EF4-FFF2-40B4-BE49-F238E27FC236}">
                <a16:creationId xmlns:a16="http://schemas.microsoft.com/office/drawing/2014/main" id="{3207938A-31ED-6365-4A4D-39421AF57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D86A67-D8CF-4ABB-8780-0D2C0D461A78}" type="slidenum">
              <a:rPr lang="en-US" altLang="zh-CN" sz="1200"/>
              <a:pPr/>
              <a:t>77</a:t>
            </a:fld>
            <a:endParaRPr lang="en-US" altLang="zh-CN" sz="1200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1A45EF8A-01BF-5218-780E-5026B935C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74084" name="Rectangle 3">
            <a:extLst>
              <a:ext uri="{FF2B5EF4-FFF2-40B4-BE49-F238E27FC236}">
                <a16:creationId xmlns:a16="http://schemas.microsoft.com/office/drawing/2014/main" id="{6DDADA34-17CF-083C-72A1-D227BCCE0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>
            <a:extLst>
              <a:ext uri="{FF2B5EF4-FFF2-40B4-BE49-F238E27FC236}">
                <a16:creationId xmlns:a16="http://schemas.microsoft.com/office/drawing/2014/main" id="{99C1DFC3-9F4A-2289-D195-163F771F9D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8993BB-E583-48CB-BF92-9CBE1A331CA1}" type="slidenum">
              <a:rPr lang="en-US" altLang="zh-CN" sz="1200"/>
              <a:pPr/>
              <a:t>78</a:t>
            </a:fld>
            <a:endParaRPr lang="en-US" altLang="zh-CN" sz="12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99523232-0582-04DA-3897-56766A32CE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192A66FA-E24E-14FC-7D3C-2E76D93DD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>
            <a:extLst>
              <a:ext uri="{FF2B5EF4-FFF2-40B4-BE49-F238E27FC236}">
                <a16:creationId xmlns:a16="http://schemas.microsoft.com/office/drawing/2014/main" id="{602401A1-63A3-DDA6-70F4-26051A87DB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8CF2CE7-E8F9-461D-9A3E-543A6DF20888}" type="slidenum">
              <a:rPr lang="en-US" altLang="zh-CN" sz="1200"/>
              <a:pPr/>
              <a:t>79</a:t>
            </a:fld>
            <a:endParaRPr lang="en-US" altLang="zh-CN" sz="120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9A897835-AAC2-BF28-BD00-A86BFAF7D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78180" name="Rectangle 3">
            <a:extLst>
              <a:ext uri="{FF2B5EF4-FFF2-40B4-BE49-F238E27FC236}">
                <a16:creationId xmlns:a16="http://schemas.microsoft.com/office/drawing/2014/main" id="{244AE603-84A6-72B5-FB91-0EE3142A28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>
            <a:extLst>
              <a:ext uri="{FF2B5EF4-FFF2-40B4-BE49-F238E27FC236}">
                <a16:creationId xmlns:a16="http://schemas.microsoft.com/office/drawing/2014/main" id="{718EB814-E7E3-040D-C5E2-5E0209AF61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7FFE18-C3F0-438E-A244-0191598F831D}" type="slidenum">
              <a:rPr lang="en-US" altLang="zh-CN" sz="1200"/>
              <a:pPr/>
              <a:t>80</a:t>
            </a:fld>
            <a:endParaRPr lang="en-US" altLang="zh-CN" sz="1200"/>
          </a:p>
        </p:txBody>
      </p:sp>
      <p:sp>
        <p:nvSpPr>
          <p:cNvPr id="180227" name="Rectangle 2">
            <a:extLst>
              <a:ext uri="{FF2B5EF4-FFF2-40B4-BE49-F238E27FC236}">
                <a16:creationId xmlns:a16="http://schemas.microsoft.com/office/drawing/2014/main" id="{10AE3E90-F580-93A3-A93C-A49A43EBC3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80228" name="Rectangle 3">
            <a:extLst>
              <a:ext uri="{FF2B5EF4-FFF2-40B4-BE49-F238E27FC236}">
                <a16:creationId xmlns:a16="http://schemas.microsoft.com/office/drawing/2014/main" id="{64478F4D-C6CE-4F49-568E-563185273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8919D5D-C960-5710-BA70-2E37B9442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03585-48BC-4465-A55B-CA2BF930FE94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E317DA5-60F6-56F3-04BE-92FFF8F050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9FC4273-AA12-06EB-05A5-85F387F0E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E7C28215-0ED3-228B-8F65-21D6375C6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656F12-B500-4FAD-88C3-89A79A5B9013}" type="slidenum">
              <a:rPr lang="en-US" altLang="zh-CN" sz="1200"/>
              <a:pPr/>
              <a:t>81</a:t>
            </a:fld>
            <a:endParaRPr lang="en-US" altLang="zh-CN" sz="1200"/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5AEBE083-439C-6083-C4F0-D0C8DD8DD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134A5253-BE2D-2813-64E9-3CE2DDD4A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>
            <a:extLst>
              <a:ext uri="{FF2B5EF4-FFF2-40B4-BE49-F238E27FC236}">
                <a16:creationId xmlns:a16="http://schemas.microsoft.com/office/drawing/2014/main" id="{374F6570-09A9-1AA3-5AA9-4668D310CCF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F7B7200-3520-4EDA-BE8F-9D1577553DFF}" type="slidenum">
              <a:rPr lang="en-US" altLang="zh-CN" sz="1200"/>
              <a:pPr algn="r"/>
              <a:t>82</a:t>
            </a:fld>
            <a:endParaRPr lang="en-US" altLang="zh-CN" sz="1200"/>
          </a:p>
        </p:txBody>
      </p:sp>
      <p:sp>
        <p:nvSpPr>
          <p:cNvPr id="184323" name="Rectangle 2">
            <a:extLst>
              <a:ext uri="{FF2B5EF4-FFF2-40B4-BE49-F238E27FC236}">
                <a16:creationId xmlns:a16="http://schemas.microsoft.com/office/drawing/2014/main" id="{A1F5769F-5AFB-FBDE-6398-FDAFE001FE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84324" name="Rectangle 3">
            <a:extLst>
              <a:ext uri="{FF2B5EF4-FFF2-40B4-BE49-F238E27FC236}">
                <a16:creationId xmlns:a16="http://schemas.microsoft.com/office/drawing/2014/main" id="{854CA109-37A1-19CF-079A-BADC66D5A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>
            <a:extLst>
              <a:ext uri="{FF2B5EF4-FFF2-40B4-BE49-F238E27FC236}">
                <a16:creationId xmlns:a16="http://schemas.microsoft.com/office/drawing/2014/main" id="{1DE00776-BCD5-ABD0-4F88-F62930E3867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AC7C34F-55B4-4F06-8642-59AF36E4CBFC}" type="slidenum">
              <a:rPr lang="en-US" altLang="zh-CN" sz="1200"/>
              <a:pPr algn="r"/>
              <a:t>83</a:t>
            </a:fld>
            <a:endParaRPr lang="en-US" altLang="zh-CN" sz="1200"/>
          </a:p>
        </p:txBody>
      </p:sp>
      <p:sp>
        <p:nvSpPr>
          <p:cNvPr id="186371" name="Rectangle 2">
            <a:extLst>
              <a:ext uri="{FF2B5EF4-FFF2-40B4-BE49-F238E27FC236}">
                <a16:creationId xmlns:a16="http://schemas.microsoft.com/office/drawing/2014/main" id="{C059A6EF-BE7A-C613-66A3-8BB65408D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86372" name="Rectangle 3">
            <a:extLst>
              <a:ext uri="{FF2B5EF4-FFF2-40B4-BE49-F238E27FC236}">
                <a16:creationId xmlns:a16="http://schemas.microsoft.com/office/drawing/2014/main" id="{1312D43A-740B-29F5-678C-673C9B848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>
            <a:extLst>
              <a:ext uri="{FF2B5EF4-FFF2-40B4-BE49-F238E27FC236}">
                <a16:creationId xmlns:a16="http://schemas.microsoft.com/office/drawing/2014/main" id="{04E24941-C051-3B46-9FF8-F4F3F6EA4B4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059D326-4398-49AA-B383-7B255D92C18D}" type="slidenum">
              <a:rPr lang="en-US" altLang="zh-CN" sz="1200"/>
              <a:pPr algn="r"/>
              <a:t>84</a:t>
            </a:fld>
            <a:endParaRPr lang="en-US" altLang="zh-CN" sz="1200"/>
          </a:p>
        </p:txBody>
      </p:sp>
      <p:sp>
        <p:nvSpPr>
          <p:cNvPr id="188419" name="Rectangle 2">
            <a:extLst>
              <a:ext uri="{FF2B5EF4-FFF2-40B4-BE49-F238E27FC236}">
                <a16:creationId xmlns:a16="http://schemas.microsoft.com/office/drawing/2014/main" id="{F53802CA-1149-B484-BC40-8A99B48A2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88420" name="Rectangle 3">
            <a:extLst>
              <a:ext uri="{FF2B5EF4-FFF2-40B4-BE49-F238E27FC236}">
                <a16:creationId xmlns:a16="http://schemas.microsoft.com/office/drawing/2014/main" id="{5E2C94FE-E37E-7F7B-F39B-667B5B8F4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>
            <a:extLst>
              <a:ext uri="{FF2B5EF4-FFF2-40B4-BE49-F238E27FC236}">
                <a16:creationId xmlns:a16="http://schemas.microsoft.com/office/drawing/2014/main" id="{8EC0D939-82E6-B0B8-C2B7-C5EF2BB2657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7FE0188-59B6-4EA5-8DB6-D9B4609B1B2B}" type="slidenum">
              <a:rPr lang="en-US" altLang="zh-CN" sz="1200"/>
              <a:pPr algn="r"/>
              <a:t>85</a:t>
            </a:fld>
            <a:endParaRPr lang="en-US" altLang="zh-CN" sz="1200"/>
          </a:p>
        </p:txBody>
      </p:sp>
      <p:sp>
        <p:nvSpPr>
          <p:cNvPr id="190467" name="Rectangle 2">
            <a:extLst>
              <a:ext uri="{FF2B5EF4-FFF2-40B4-BE49-F238E27FC236}">
                <a16:creationId xmlns:a16="http://schemas.microsoft.com/office/drawing/2014/main" id="{4F77F277-6122-FD5A-177E-3B315CC4E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90468" name="Rectangle 3">
            <a:extLst>
              <a:ext uri="{FF2B5EF4-FFF2-40B4-BE49-F238E27FC236}">
                <a16:creationId xmlns:a16="http://schemas.microsoft.com/office/drawing/2014/main" id="{2F6C7FDB-ED96-EEE4-65E5-531137C45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>
            <a:extLst>
              <a:ext uri="{FF2B5EF4-FFF2-40B4-BE49-F238E27FC236}">
                <a16:creationId xmlns:a16="http://schemas.microsoft.com/office/drawing/2014/main" id="{ECC5E31C-01E5-41BB-D64D-D7F2B9A5E58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8F054D9-0A5A-44FB-87C6-1B59E0144CEE}" type="slidenum">
              <a:rPr lang="en-US" altLang="zh-CN" sz="1200"/>
              <a:pPr algn="r"/>
              <a:t>86</a:t>
            </a:fld>
            <a:endParaRPr lang="en-US" altLang="zh-CN" sz="1200"/>
          </a:p>
        </p:txBody>
      </p:sp>
      <p:sp>
        <p:nvSpPr>
          <p:cNvPr id="192515" name="Rectangle 2">
            <a:extLst>
              <a:ext uri="{FF2B5EF4-FFF2-40B4-BE49-F238E27FC236}">
                <a16:creationId xmlns:a16="http://schemas.microsoft.com/office/drawing/2014/main" id="{E0C8EA44-75A4-C2F6-DB4D-5D7DF57F64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92516" name="Rectangle 3">
            <a:extLst>
              <a:ext uri="{FF2B5EF4-FFF2-40B4-BE49-F238E27FC236}">
                <a16:creationId xmlns:a16="http://schemas.microsoft.com/office/drawing/2014/main" id="{C093EB22-F646-3E18-23D9-4264B0238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>
            <a:extLst>
              <a:ext uri="{FF2B5EF4-FFF2-40B4-BE49-F238E27FC236}">
                <a16:creationId xmlns:a16="http://schemas.microsoft.com/office/drawing/2014/main" id="{8C23A635-3192-B1E5-D7D3-9360CD4248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43CD9-AAF3-419F-9AAA-AAD415A1F9CE}" type="slidenum">
              <a:rPr lang="en-US" altLang="zh-CN" sz="1200"/>
              <a:pPr/>
              <a:t>87</a:t>
            </a:fld>
            <a:endParaRPr lang="en-US" altLang="zh-CN" sz="1200"/>
          </a:p>
        </p:txBody>
      </p:sp>
      <p:sp>
        <p:nvSpPr>
          <p:cNvPr id="194563" name="Rectangle 2">
            <a:extLst>
              <a:ext uri="{FF2B5EF4-FFF2-40B4-BE49-F238E27FC236}">
                <a16:creationId xmlns:a16="http://schemas.microsoft.com/office/drawing/2014/main" id="{5A626EEB-2F43-B263-00C9-C4BD65495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94564" name="Rectangle 3">
            <a:extLst>
              <a:ext uri="{FF2B5EF4-FFF2-40B4-BE49-F238E27FC236}">
                <a16:creationId xmlns:a16="http://schemas.microsoft.com/office/drawing/2014/main" id="{909A9DEE-DCCA-B0FA-BAD0-5FCC7E508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>
            <a:extLst>
              <a:ext uri="{FF2B5EF4-FFF2-40B4-BE49-F238E27FC236}">
                <a16:creationId xmlns:a16="http://schemas.microsoft.com/office/drawing/2014/main" id="{A873F44A-5C9F-9CF2-1749-065436A2B6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66529F-4A38-4C3B-817E-5F035D40C790}" type="slidenum">
              <a:rPr lang="en-US" altLang="zh-CN" sz="1200"/>
              <a:pPr/>
              <a:t>88</a:t>
            </a:fld>
            <a:endParaRPr lang="en-US" altLang="zh-CN" sz="1200"/>
          </a:p>
        </p:txBody>
      </p:sp>
      <p:sp>
        <p:nvSpPr>
          <p:cNvPr id="196611" name="Rectangle 2">
            <a:extLst>
              <a:ext uri="{FF2B5EF4-FFF2-40B4-BE49-F238E27FC236}">
                <a16:creationId xmlns:a16="http://schemas.microsoft.com/office/drawing/2014/main" id="{0873E0F3-9709-6F24-C7E9-41BE0D979D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96612" name="Rectangle 3">
            <a:extLst>
              <a:ext uri="{FF2B5EF4-FFF2-40B4-BE49-F238E27FC236}">
                <a16:creationId xmlns:a16="http://schemas.microsoft.com/office/drawing/2014/main" id="{949D3CCF-1A18-0715-187E-5E01264E3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>
            <a:extLst>
              <a:ext uri="{FF2B5EF4-FFF2-40B4-BE49-F238E27FC236}">
                <a16:creationId xmlns:a16="http://schemas.microsoft.com/office/drawing/2014/main" id="{A58121C7-DFE2-9424-4D15-5815C2E8D0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88FAE7-37C3-4C54-8C91-CA3AC3199427}" type="slidenum">
              <a:rPr lang="en-US" altLang="zh-CN" sz="1200"/>
              <a:pPr/>
              <a:t>89</a:t>
            </a:fld>
            <a:endParaRPr lang="en-US" altLang="zh-CN" sz="1200"/>
          </a:p>
        </p:txBody>
      </p:sp>
      <p:sp>
        <p:nvSpPr>
          <p:cNvPr id="198659" name="Rectangle 2">
            <a:extLst>
              <a:ext uri="{FF2B5EF4-FFF2-40B4-BE49-F238E27FC236}">
                <a16:creationId xmlns:a16="http://schemas.microsoft.com/office/drawing/2014/main" id="{16DE0BCE-D347-8D3E-4A14-FF9DD349B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98660" name="Rectangle 3">
            <a:extLst>
              <a:ext uri="{FF2B5EF4-FFF2-40B4-BE49-F238E27FC236}">
                <a16:creationId xmlns:a16="http://schemas.microsoft.com/office/drawing/2014/main" id="{8E6F3C6F-A757-39E4-6A22-61014FC2B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F1730D74-26C4-5F80-1DDC-1E51BF799A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529832-52B1-4C5D-BCF3-CD3FE2B44DEA}" type="slidenum">
              <a:rPr lang="en-US" altLang="zh-CN" sz="1200"/>
              <a:pPr/>
              <a:t>90</a:t>
            </a:fld>
            <a:endParaRPr lang="en-US" altLang="zh-CN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D9728EBB-DBB5-42F1-AEEB-FB241DBC5C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FEF322AB-ACC5-67DF-3702-D8D746948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90BB03D-0C11-36DC-3628-2F4EC2C6C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13B041-345D-46E5-8311-548355CC61D9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5424AC4B-C6E0-AA8B-9F8C-0037970AF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0503BCB-D496-9295-61C4-0338A5EE9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>
            <a:extLst>
              <a:ext uri="{FF2B5EF4-FFF2-40B4-BE49-F238E27FC236}">
                <a16:creationId xmlns:a16="http://schemas.microsoft.com/office/drawing/2014/main" id="{A5932670-1CAA-6AEA-A3A6-CE510B3F55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9C3375-86EB-4C59-9EBF-AC573228EEAC}" type="slidenum">
              <a:rPr lang="en-US" altLang="zh-CN" sz="1200"/>
              <a:pPr/>
              <a:t>91</a:t>
            </a:fld>
            <a:endParaRPr lang="en-US" altLang="zh-CN" sz="1200"/>
          </a:p>
        </p:txBody>
      </p:sp>
      <p:sp>
        <p:nvSpPr>
          <p:cNvPr id="202755" name="Rectangle 2">
            <a:extLst>
              <a:ext uri="{FF2B5EF4-FFF2-40B4-BE49-F238E27FC236}">
                <a16:creationId xmlns:a16="http://schemas.microsoft.com/office/drawing/2014/main" id="{1B0015E8-8FE1-0B2E-B666-0B126EE7E4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6" name="Rectangle 3">
            <a:extLst>
              <a:ext uri="{FF2B5EF4-FFF2-40B4-BE49-F238E27FC236}">
                <a16:creationId xmlns:a16="http://schemas.microsoft.com/office/drawing/2014/main" id="{CE7ACC9A-510A-613B-CFB6-17477DE3C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>
            <a:extLst>
              <a:ext uri="{FF2B5EF4-FFF2-40B4-BE49-F238E27FC236}">
                <a16:creationId xmlns:a16="http://schemas.microsoft.com/office/drawing/2014/main" id="{4E6BBB8A-0B30-80EF-2212-5B4C52BFA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FBDBE-E018-4D1F-9751-C35715802B72}" type="slidenum">
              <a:rPr lang="en-US" altLang="zh-CN" sz="1200"/>
              <a:pPr/>
              <a:t>92</a:t>
            </a:fld>
            <a:endParaRPr lang="en-US" altLang="zh-CN" sz="1200"/>
          </a:p>
        </p:txBody>
      </p:sp>
      <p:sp>
        <p:nvSpPr>
          <p:cNvPr id="204803" name="Rectangle 2">
            <a:extLst>
              <a:ext uri="{FF2B5EF4-FFF2-40B4-BE49-F238E27FC236}">
                <a16:creationId xmlns:a16="http://schemas.microsoft.com/office/drawing/2014/main" id="{92A99C9B-550E-EF98-A3EC-BB3338CB6E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4" name="Rectangle 3">
            <a:extLst>
              <a:ext uri="{FF2B5EF4-FFF2-40B4-BE49-F238E27FC236}">
                <a16:creationId xmlns:a16="http://schemas.microsoft.com/office/drawing/2014/main" id="{4AADADB4-97B0-E69F-93F4-7655CC37F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>
            <a:extLst>
              <a:ext uri="{FF2B5EF4-FFF2-40B4-BE49-F238E27FC236}">
                <a16:creationId xmlns:a16="http://schemas.microsoft.com/office/drawing/2014/main" id="{DCE94DB7-275D-5E7E-2D2B-20383AA9AA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4F097C-A60E-48EA-A838-7E6A6A469EFE}" type="slidenum">
              <a:rPr lang="en-US" altLang="zh-CN" sz="1200"/>
              <a:pPr/>
              <a:t>93</a:t>
            </a:fld>
            <a:endParaRPr lang="en-US" altLang="zh-CN" sz="1200"/>
          </a:p>
        </p:txBody>
      </p:sp>
      <p:sp>
        <p:nvSpPr>
          <p:cNvPr id="206851" name="Rectangle 2">
            <a:extLst>
              <a:ext uri="{FF2B5EF4-FFF2-40B4-BE49-F238E27FC236}">
                <a16:creationId xmlns:a16="http://schemas.microsoft.com/office/drawing/2014/main" id="{D93E020A-0B35-0FDF-DB8B-3A34CE9E3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2" name="Rectangle 3">
            <a:extLst>
              <a:ext uri="{FF2B5EF4-FFF2-40B4-BE49-F238E27FC236}">
                <a16:creationId xmlns:a16="http://schemas.microsoft.com/office/drawing/2014/main" id="{442C3408-E970-1639-C8DC-58698BAF8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>
            <a:extLst>
              <a:ext uri="{FF2B5EF4-FFF2-40B4-BE49-F238E27FC236}">
                <a16:creationId xmlns:a16="http://schemas.microsoft.com/office/drawing/2014/main" id="{D6DA3F8A-F8E8-F4FB-19AD-B4BEF227D3A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B731772-3377-4960-AB0C-608614F9AED1}" type="slidenum">
              <a:rPr lang="en-US" altLang="zh-CN" sz="1200"/>
              <a:pPr algn="r"/>
              <a:t>94</a:t>
            </a:fld>
            <a:endParaRPr lang="en-US" altLang="zh-CN" sz="1200"/>
          </a:p>
        </p:txBody>
      </p:sp>
      <p:sp>
        <p:nvSpPr>
          <p:cNvPr id="208899" name="Rectangle 2">
            <a:extLst>
              <a:ext uri="{FF2B5EF4-FFF2-40B4-BE49-F238E27FC236}">
                <a16:creationId xmlns:a16="http://schemas.microsoft.com/office/drawing/2014/main" id="{22175864-9041-5D28-A3FE-B6FB4680C5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0" name="Rectangle 3">
            <a:extLst>
              <a:ext uri="{FF2B5EF4-FFF2-40B4-BE49-F238E27FC236}">
                <a16:creationId xmlns:a16="http://schemas.microsoft.com/office/drawing/2014/main" id="{23E31D1E-2423-0787-0ECD-53A4EE2B3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>
            <a:extLst>
              <a:ext uri="{FF2B5EF4-FFF2-40B4-BE49-F238E27FC236}">
                <a16:creationId xmlns:a16="http://schemas.microsoft.com/office/drawing/2014/main" id="{BD69350D-C20F-420C-F72E-C83B02DF87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8230440-211E-46AB-ADCE-7BF1EDED0FF0}" type="slidenum">
              <a:rPr lang="en-US" altLang="zh-CN" sz="1200"/>
              <a:pPr algn="r"/>
              <a:t>95</a:t>
            </a:fld>
            <a:endParaRPr lang="en-US" altLang="zh-CN" sz="1200"/>
          </a:p>
        </p:txBody>
      </p:sp>
      <p:sp>
        <p:nvSpPr>
          <p:cNvPr id="210947" name="Rectangle 2">
            <a:extLst>
              <a:ext uri="{FF2B5EF4-FFF2-40B4-BE49-F238E27FC236}">
                <a16:creationId xmlns:a16="http://schemas.microsoft.com/office/drawing/2014/main" id="{6B39296E-10B5-CC8B-46F5-397DBC1ED9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8" name="Rectangle 3">
            <a:extLst>
              <a:ext uri="{FF2B5EF4-FFF2-40B4-BE49-F238E27FC236}">
                <a16:creationId xmlns:a16="http://schemas.microsoft.com/office/drawing/2014/main" id="{871ECE6C-B3B8-9CC1-6D5B-47C2877A1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>
            <a:extLst>
              <a:ext uri="{FF2B5EF4-FFF2-40B4-BE49-F238E27FC236}">
                <a16:creationId xmlns:a16="http://schemas.microsoft.com/office/drawing/2014/main" id="{E1D1204C-6E91-A77D-B179-E5A226567ED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50B51C-47C2-4363-9CA6-301962E232EC}" type="slidenum">
              <a:rPr lang="en-US" altLang="zh-CN" sz="1200"/>
              <a:pPr algn="r"/>
              <a:t>96</a:t>
            </a:fld>
            <a:endParaRPr lang="en-US" altLang="zh-CN" sz="1200"/>
          </a:p>
        </p:txBody>
      </p:sp>
      <p:sp>
        <p:nvSpPr>
          <p:cNvPr id="212995" name="Rectangle 2">
            <a:extLst>
              <a:ext uri="{FF2B5EF4-FFF2-40B4-BE49-F238E27FC236}">
                <a16:creationId xmlns:a16="http://schemas.microsoft.com/office/drawing/2014/main" id="{AE355318-E83B-1DBC-9A66-F07A521F3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6" name="Rectangle 3">
            <a:extLst>
              <a:ext uri="{FF2B5EF4-FFF2-40B4-BE49-F238E27FC236}">
                <a16:creationId xmlns:a16="http://schemas.microsoft.com/office/drawing/2014/main" id="{D6257C97-48EE-8B95-CDC1-1AFB88DDB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A08D66C3-3823-9E34-B5A4-3C01241A5A29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6942594C-F683-A2E3-0D8E-DA2EE5C2A9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FEF126FA-D409-C089-37F8-834890FC8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B08A1646-2FE2-57BB-9CC8-45FA6D8C3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111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52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245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522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243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65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975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239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78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54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57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82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7804AA-2945-79B5-E031-851F23D34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85380" name="Text Box 4">
            <a:extLst>
              <a:ext uri="{FF2B5EF4-FFF2-40B4-BE49-F238E27FC236}">
                <a16:creationId xmlns:a16="http://schemas.microsoft.com/office/drawing/2014/main" id="{0AF87FEA-9213-099E-59F8-6BB4A9786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485381" name="Text Box 5">
            <a:extLst>
              <a:ext uri="{FF2B5EF4-FFF2-40B4-BE49-F238E27FC236}">
                <a16:creationId xmlns:a16="http://schemas.microsoft.com/office/drawing/2014/main" id="{3DE69B6A-8DBD-D979-31ED-FF556675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</a:rPr>
              <a:t>5.</a:t>
            </a:r>
            <a:fld id="{F714D4B6-6844-4490-BB85-8234BA3DFB7F}" type="slidenum">
              <a:rPr lang="en-US" altLang="zh-CN" sz="1000" b="1" smtClean="0">
                <a:solidFill>
                  <a:srgbClr val="000099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rgbClr val="000099"/>
              </a:solidFill>
            </a:endParaRPr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BC01640C-22BC-F150-7A12-ED5F43C2F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85383" name="Text Box 7">
            <a:extLst>
              <a:ext uri="{FF2B5EF4-FFF2-40B4-BE49-F238E27FC236}">
                <a16:creationId xmlns:a16="http://schemas.microsoft.com/office/drawing/2014/main" id="{2C8670C0-AFD8-5414-AAB3-5330EFB87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rgbClr val="000099"/>
                </a:solidFill>
              </a:rPr>
              <a:t>th</a:t>
            </a:r>
            <a:r>
              <a:rPr lang="en-US" altLang="zh-CN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485384" name="Freeform 8">
            <a:extLst>
              <a:ext uri="{FF2B5EF4-FFF2-40B4-BE49-F238E27FC236}">
                <a16:creationId xmlns:a16="http://schemas.microsoft.com/office/drawing/2014/main" id="{151A5CA6-AC26-58A3-D3B6-6B89FD91A8FD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IN" altLang="zh-CN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C9F9307E-80D3-4269-C1F3-3DEC0BEEF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  <p:sldLayoutId id="214748403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jsqlj/toc.ht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E17952_01/connector-odbc-en/index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lnpcc/embedded-SQL.html#GUID-C671CABF-202A-4503-A16B-DC78D3F1AB13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>
            <a:extLst>
              <a:ext uri="{FF2B5EF4-FFF2-40B4-BE49-F238E27FC236}">
                <a16:creationId xmlns:a16="http://schemas.microsoft.com/office/drawing/2014/main" id="{7EAD87D2-EE3C-42FB-D85B-1C4CA46661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A43F733F-9B89-F8FA-2ED5-50497AC618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Prepared Statement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F552171-AFD4-A087-79E6-04E28F8B8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1038225"/>
            <a:ext cx="8329612" cy="5222875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pStmt = conn.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prepareStatement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"insert into instructor values(?,?,?,?)");</a:t>
            </a:r>
            <a:b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setString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"88877");      pStmt.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setString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setString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(3, "Finance");   pStmt.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setInt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executeUpdate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   </a:t>
            </a:r>
            <a:br>
              <a:rPr lang="en-US" altLang="zh-CN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setString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pStmt.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executeUpdate</a:t>
            </a:r>
            <a:r>
              <a:rPr lang="en-US" altLang="zh-CN" sz="2000">
                <a:solidFill>
                  <a:srgbClr val="99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endParaRPr lang="en-US" altLang="zh-CN">
              <a:solidFill>
                <a:srgbClr val="9933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000"/>
          </a:p>
          <a:p>
            <a:r>
              <a:rPr lang="en-US" altLang="zh-CN" sz="2000"/>
              <a:t>WARNING: always use prepared statements when taking an input from the user and adding it to a query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CC0000"/>
                </a:solidFill>
              </a:rPr>
              <a:t>NEVER create a query by concatenating strings which you get as inputs</a:t>
            </a:r>
            <a:endParaRPr lang="en-US" altLang="zh-CN"/>
          </a:p>
          <a:p>
            <a:pPr lvl="1"/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instructor values(’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’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"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 name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n-US" altLang="zh-CN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What if name is “</a:t>
            </a:r>
            <a:r>
              <a:rPr lang="en-US" altLang="zh-CN" sz="20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D’Souza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”?</a:t>
            </a:r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zh-C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700F16BC-9322-1029-36AF-17C096049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SQL Injection(SQL </a:t>
            </a:r>
            <a:r>
              <a:rPr lang="zh-CN" altLang="en-US" dirty="0">
                <a:ea typeface="+mj-ea"/>
              </a:rPr>
              <a:t>注入</a:t>
            </a:r>
            <a:r>
              <a:rPr lang="en-US" dirty="0">
                <a:ea typeface="+mj-ea"/>
              </a:rPr>
              <a:t>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B0DDC7A-4DA3-2F4C-D1E3-86E238E7B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879475"/>
            <a:ext cx="8488363" cy="5535613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dirty="0"/>
              <a:t>Suppose query is constructed using</a:t>
            </a:r>
            <a:endParaRPr lang="en-US" altLang="zh-CN" dirty="0"/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"</a:t>
            </a:r>
            <a:r>
              <a:rPr lang="en-US" altLang="zh-CN" sz="2000" dirty="0">
                <a:solidFill>
                  <a:srgbClr val="00B050"/>
                </a:solidFill>
              </a:rPr>
              <a:t>select * from instructor where name = ’</a:t>
            </a:r>
            <a:r>
              <a:rPr lang="en-US" altLang="zh-CN" sz="2000" dirty="0">
                <a:solidFill>
                  <a:srgbClr val="993300"/>
                </a:solidFill>
              </a:rPr>
              <a:t>" 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993300"/>
                </a:solidFill>
              </a:rPr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name 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993300"/>
                </a:solidFill>
              </a:rPr>
              <a:t> “ </a:t>
            </a:r>
            <a:r>
              <a:rPr lang="en-US" altLang="zh-CN" sz="2000" dirty="0">
                <a:solidFill>
                  <a:srgbClr val="00B050"/>
                </a:solidFill>
              </a:rPr>
              <a:t>’ </a:t>
            </a:r>
            <a:r>
              <a:rPr lang="en-US" altLang="zh-CN" sz="2000" dirty="0">
                <a:solidFill>
                  <a:srgbClr val="993300"/>
                </a:solidFill>
              </a:rPr>
              <a:t>"</a:t>
            </a:r>
            <a:endParaRPr lang="en-US" altLang="zh-CN" dirty="0">
              <a:solidFill>
                <a:srgbClr val="993300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dirty="0"/>
              <a:t>Suppose the user, instead of entering a name, enters:</a:t>
            </a:r>
            <a:endParaRPr lang="en-US" altLang="zh-CN" dirty="0"/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CN" sz="2000" dirty="0">
                <a:solidFill>
                  <a:srgbClr val="000099"/>
                </a:solidFill>
              </a:rPr>
              <a:t>X’ or ’Y’ = ’Y</a:t>
            </a:r>
            <a:endParaRPr lang="en-US" altLang="zh-CN" dirty="0"/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dirty="0"/>
              <a:t>then the resulting string of the statement becomes:</a:t>
            </a:r>
            <a:endParaRPr lang="en-US" altLang="zh-CN" dirty="0"/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"</a:t>
            </a:r>
            <a:r>
              <a:rPr lang="en-US" altLang="zh-CN" sz="2000" dirty="0">
                <a:solidFill>
                  <a:srgbClr val="00B050"/>
                </a:solidFill>
              </a:rPr>
              <a:t>select * from instructor where name = ’</a:t>
            </a:r>
            <a:r>
              <a:rPr lang="en-US" altLang="zh-CN" sz="2000" dirty="0">
                <a:solidFill>
                  <a:srgbClr val="993300"/>
                </a:solidFill>
              </a:rPr>
              <a:t>" 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993300"/>
                </a:solidFill>
              </a:rPr>
              <a:t> "</a:t>
            </a:r>
            <a:r>
              <a:rPr lang="en-US" altLang="zh-CN" sz="2000" dirty="0">
                <a:solidFill>
                  <a:srgbClr val="00B050"/>
                </a:solidFill>
              </a:rPr>
              <a:t>X’ or ’Y’ = ’Y</a:t>
            </a:r>
            <a:r>
              <a:rPr lang="en-US" altLang="zh-CN" sz="2000" dirty="0">
                <a:solidFill>
                  <a:srgbClr val="993300"/>
                </a:solidFill>
              </a:rPr>
              <a:t>" 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993300"/>
                </a:solidFill>
              </a:rPr>
              <a:t> “</a:t>
            </a:r>
            <a:r>
              <a:rPr lang="en-US" altLang="zh-CN" sz="2000" dirty="0">
                <a:solidFill>
                  <a:srgbClr val="00B050"/>
                </a:solidFill>
              </a:rPr>
              <a:t>’</a:t>
            </a:r>
            <a:r>
              <a:rPr lang="en-US" altLang="zh-CN" sz="2000" dirty="0">
                <a:solidFill>
                  <a:srgbClr val="993300"/>
                </a:solidFill>
              </a:rPr>
              <a:t>"</a:t>
            </a:r>
            <a:endParaRPr lang="en-US" altLang="zh-CN" dirty="0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CN" sz="2000" dirty="0"/>
              <a:t>which is:</a:t>
            </a:r>
            <a:endParaRPr lang="en-US" altLang="zh-CN" dirty="0"/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select * from instructor where name = ’X’ or ’Y’ = ’Y’</a:t>
            </a:r>
            <a:endParaRPr lang="en-US" altLang="zh-CN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altLang="zh-CN" sz="2000" dirty="0"/>
              <a:t>User could have even used</a:t>
            </a:r>
            <a:endParaRPr lang="en-US" altLang="zh-CN" dirty="0"/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X’; update instructor set salary = salary + 10000; </a:t>
            </a:r>
          </a:p>
          <a:p>
            <a:pPr marL="857250" lvl="2" indent="0">
              <a:lnSpc>
                <a:spcPct val="90000"/>
              </a:lnSpc>
              <a:buFont typeface="Webdings" panose="05030102010509060703" pitchFamily="18" charset="2"/>
              <a:buNone/>
              <a:defRPr/>
            </a:pPr>
            <a:r>
              <a:rPr lang="en-US" altLang="zh-CN" sz="2000" dirty="0">
                <a:sym typeface="Wingdings" panose="05000000000000000000" pitchFamily="2" charset="2"/>
              </a:rPr>
              <a:t>then </a:t>
            </a:r>
            <a:endParaRPr lang="en-US" altLang="zh-CN" sz="2000" dirty="0"/>
          </a:p>
          <a:p>
            <a:pPr lvl="2">
              <a:lnSpc>
                <a:spcPct val="90000"/>
              </a:lnSpc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select * from instructor where name = ’X’;</a:t>
            </a:r>
          </a:p>
          <a:p>
            <a:pPr marL="857250" lvl="2" indent="0">
              <a:lnSpc>
                <a:spcPct val="90000"/>
              </a:lnSpc>
              <a:buFont typeface="Webdings" panose="05030102010509060703" pitchFamily="18" charset="2"/>
              <a:buNone/>
              <a:defRPr/>
            </a:pPr>
            <a:r>
              <a:rPr lang="en-US" altLang="zh-CN" sz="2000" dirty="0">
                <a:solidFill>
                  <a:srgbClr val="00B050"/>
                </a:solidFill>
              </a:rPr>
              <a:t>   update instructor set salary = salary + 10000;</a:t>
            </a:r>
            <a:endParaRPr lang="en-US" altLang="zh-CN" dirty="0"/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Always use prepared statements, with user inputs as parameters</a:t>
            </a:r>
            <a:endParaRPr lang="en-US" altLang="zh-CN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endParaRPr lang="en-US" altLang="zh-CN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2CD27B47-C880-FDDD-DF90-FAF3346A9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Metadata Features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FFBF5BF-8E04-2938-2FF9-4565A1B0E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/>
              <a:t>ResultSet metadata</a:t>
            </a:r>
            <a:endParaRPr lang="en-US" altLang="zh-CN" b="1"/>
          </a:p>
          <a:p>
            <a:r>
              <a:rPr lang="en-US" altLang="zh-CN" sz="2000"/>
              <a:t>E.g., after executing query to get a </a:t>
            </a:r>
            <a:r>
              <a:rPr lang="en-US" altLang="zh-CN" sz="2000">
                <a:solidFill>
                  <a:srgbClr val="FF0000"/>
                </a:solidFill>
              </a:rPr>
              <a:t>ResultSet</a:t>
            </a:r>
            <a:r>
              <a:rPr lang="en-US" altLang="zh-CN" sz="2000"/>
              <a:t> rs:</a:t>
            </a:r>
            <a:endParaRPr lang="en-US" altLang="zh-CN"/>
          </a:p>
          <a:p>
            <a:pPr lvl="1"/>
            <a:r>
              <a:rPr lang="en-US" altLang="zh-CN" sz="2000">
                <a:solidFill>
                  <a:srgbClr val="FF0000"/>
                </a:solidFill>
              </a:rPr>
              <a:t>ResultSetMetaData</a:t>
            </a:r>
            <a:r>
              <a:rPr lang="en-US" altLang="zh-CN" sz="2000">
                <a:solidFill>
                  <a:srgbClr val="993300"/>
                </a:solidFill>
              </a:rPr>
              <a:t> rsmd = rs.</a:t>
            </a:r>
            <a:r>
              <a:rPr lang="en-US" altLang="zh-CN" sz="2000">
                <a:solidFill>
                  <a:srgbClr val="0000CC"/>
                </a:solidFill>
              </a:rPr>
              <a:t>getMetaData</a:t>
            </a:r>
            <a:r>
              <a:rPr lang="en-US" altLang="zh-CN" sz="2000">
                <a:solidFill>
                  <a:srgbClr val="993300"/>
                </a:solidFill>
              </a:rPr>
              <a:t>();</a:t>
            </a:r>
            <a:endParaRPr lang="en-US" altLang="zh-CN">
              <a:solidFill>
                <a:srgbClr val="9933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     </a:t>
            </a:r>
            <a:r>
              <a:rPr lang="en-US" altLang="zh-CN" sz="2000">
                <a:solidFill>
                  <a:srgbClr val="993300"/>
                </a:solidFill>
              </a:rPr>
              <a:t>for(int i = 1; i &lt;= rsmd.</a:t>
            </a:r>
            <a:r>
              <a:rPr lang="en-US" altLang="zh-CN" sz="2000">
                <a:solidFill>
                  <a:srgbClr val="0000CC"/>
                </a:solidFill>
              </a:rPr>
              <a:t>getColumnCount</a:t>
            </a:r>
            <a:r>
              <a:rPr lang="en-US" altLang="zh-CN" sz="2000">
                <a:solidFill>
                  <a:srgbClr val="993300"/>
                </a:solidFill>
              </a:rPr>
              <a:t>(); i++) {</a:t>
            </a:r>
            <a:endParaRPr lang="en-US" altLang="zh-CN">
              <a:solidFill>
                <a:srgbClr val="9933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           </a:t>
            </a:r>
            <a:r>
              <a:rPr lang="en-US" altLang="zh-CN" sz="2000">
                <a:solidFill>
                  <a:srgbClr val="993300"/>
                </a:solidFill>
              </a:rPr>
              <a:t>System.out.println(rsmd.</a:t>
            </a:r>
            <a:r>
              <a:rPr lang="en-US" altLang="zh-CN" sz="2000">
                <a:solidFill>
                  <a:srgbClr val="0000CC"/>
                </a:solidFill>
              </a:rPr>
              <a:t>getColumnName</a:t>
            </a:r>
            <a:r>
              <a:rPr lang="en-US" altLang="zh-CN" sz="2000">
                <a:solidFill>
                  <a:srgbClr val="993300"/>
                </a:solidFill>
              </a:rPr>
              <a:t>(i));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                  </a:t>
            </a:r>
            <a:r>
              <a:rPr lang="en-US" altLang="zh-CN" sz="2000">
                <a:solidFill>
                  <a:srgbClr val="993300"/>
                </a:solidFill>
              </a:rPr>
              <a:t>System.out.println(rsmd.</a:t>
            </a:r>
            <a:r>
              <a:rPr lang="en-US" altLang="zh-CN" sz="2000">
                <a:solidFill>
                  <a:srgbClr val="0000CC"/>
                </a:solidFill>
              </a:rPr>
              <a:t>getColumnTypeName</a:t>
            </a:r>
            <a:r>
              <a:rPr lang="en-US" altLang="zh-CN" sz="2000">
                <a:solidFill>
                  <a:srgbClr val="993300"/>
                </a:solidFill>
              </a:rPr>
              <a:t>(i));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	       </a:t>
            </a:r>
            <a:r>
              <a:rPr lang="en-US" altLang="zh-CN" sz="2000">
                <a:solidFill>
                  <a:srgbClr val="993300"/>
                </a:solidFill>
              </a:rPr>
              <a:t>}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326631A3-C82A-F0E5-6A9E-23421FD32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Metadata (Cont)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A95C34A-83EB-5CB3-94BE-908176F28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149350"/>
            <a:ext cx="8421688" cy="4903788"/>
          </a:xfrm>
        </p:spPr>
        <p:txBody>
          <a:bodyPr/>
          <a:lstStyle/>
          <a:p>
            <a:r>
              <a:rPr lang="en-US" altLang="zh-CN" sz="2000" b="1"/>
              <a:t>Database metadata</a:t>
            </a:r>
            <a:endParaRPr lang="en-US" altLang="zh-CN" b="1"/>
          </a:p>
          <a:p>
            <a:r>
              <a:rPr lang="en-US" altLang="zh-CN" sz="2000">
                <a:solidFill>
                  <a:srgbClr val="FF0000"/>
                </a:solidFill>
              </a:rPr>
              <a:t>DatabaseMetaData</a:t>
            </a:r>
            <a:r>
              <a:rPr lang="en-US" altLang="zh-CN" sz="2000">
                <a:solidFill>
                  <a:srgbClr val="993300"/>
                </a:solidFill>
              </a:rPr>
              <a:t> dbmd = conn.</a:t>
            </a:r>
            <a:r>
              <a:rPr lang="en-US" altLang="zh-CN" sz="2000">
                <a:solidFill>
                  <a:srgbClr val="0000CC"/>
                </a:solidFill>
              </a:rPr>
              <a:t>getMetaData</a:t>
            </a:r>
            <a:r>
              <a:rPr lang="en-US" altLang="zh-CN" sz="2000">
                <a:solidFill>
                  <a:srgbClr val="993300"/>
                </a:solidFill>
              </a:rPr>
              <a:t>();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	</a:t>
            </a:r>
            <a:r>
              <a:rPr lang="en-US" altLang="zh-CN" sz="2000">
                <a:solidFill>
                  <a:srgbClr val="993300"/>
                </a:solidFill>
              </a:rPr>
              <a:t>ResultSet rs = dbmd.</a:t>
            </a:r>
            <a:r>
              <a:rPr lang="en-US" altLang="zh-CN" sz="2000">
                <a:solidFill>
                  <a:srgbClr val="0000CC"/>
                </a:solidFill>
              </a:rPr>
              <a:t>getColumns</a:t>
            </a:r>
            <a:r>
              <a:rPr lang="en-US" altLang="zh-CN" sz="2000">
                <a:solidFill>
                  <a:srgbClr val="993300"/>
                </a:solidFill>
              </a:rPr>
              <a:t>(null, "univdb", "department", "%");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	</a:t>
            </a:r>
            <a:r>
              <a:rPr lang="en-US" altLang="zh-CN" sz="2000">
                <a:solidFill>
                  <a:srgbClr val="993300"/>
                </a:solidFill>
              </a:rPr>
              <a:t>// </a:t>
            </a:r>
            <a:r>
              <a:rPr lang="en-US" altLang="zh-CN" sz="2000">
                <a:solidFill>
                  <a:schemeClr val="bg2"/>
                </a:solidFill>
              </a:rPr>
              <a:t>Arguments to getColumns: Catalog, Schema-pattern, Table-pattern,</a:t>
            </a:r>
            <a:endParaRPr lang="en-US" altLang="zh-CN">
              <a:solidFill>
                <a:schemeClr val="bg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	</a:t>
            </a:r>
            <a:r>
              <a:rPr lang="en-US" altLang="zh-CN" sz="2000">
                <a:solidFill>
                  <a:schemeClr val="bg2"/>
                </a:solidFill>
              </a:rPr>
              <a:t>// and Column-Pattern</a:t>
            </a:r>
            <a:endParaRPr lang="en-US" altLang="zh-CN">
              <a:solidFill>
                <a:schemeClr val="bg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	</a:t>
            </a:r>
            <a:r>
              <a:rPr lang="en-US" altLang="zh-CN" sz="2000">
                <a:solidFill>
                  <a:schemeClr val="bg2"/>
                </a:solidFill>
              </a:rPr>
              <a:t>// Returns: One row for each column; row has a number of attributes</a:t>
            </a:r>
            <a:endParaRPr lang="en-US" altLang="zh-CN">
              <a:solidFill>
                <a:schemeClr val="bg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chemeClr val="bg2"/>
                </a:solidFill>
              </a:rPr>
              <a:t>	</a:t>
            </a:r>
            <a:r>
              <a:rPr lang="en-US" altLang="zh-CN" sz="2000">
                <a:solidFill>
                  <a:schemeClr val="bg2"/>
                </a:solidFill>
              </a:rPr>
              <a:t>// such as COLUMN_NAME, TYPE_NAME</a:t>
            </a:r>
            <a:endParaRPr lang="en-US" altLang="zh-CN">
              <a:solidFill>
                <a:schemeClr val="bg2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	</a:t>
            </a:r>
            <a:r>
              <a:rPr lang="en-US" altLang="zh-CN" sz="2000">
                <a:solidFill>
                  <a:srgbClr val="993300"/>
                </a:solidFill>
              </a:rPr>
              <a:t>while( rs.</a:t>
            </a:r>
            <a:r>
              <a:rPr lang="en-US" altLang="zh-CN" sz="2000">
                <a:solidFill>
                  <a:srgbClr val="0000CC"/>
                </a:solidFill>
              </a:rPr>
              <a:t>next</a:t>
            </a:r>
            <a:r>
              <a:rPr lang="en-US" altLang="zh-CN" sz="2000">
                <a:solidFill>
                  <a:srgbClr val="993300"/>
                </a:solidFill>
              </a:rPr>
              <a:t>()) {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	       </a:t>
            </a:r>
            <a:r>
              <a:rPr lang="en-US" altLang="zh-CN" sz="2000">
                <a:solidFill>
                  <a:srgbClr val="993300"/>
                </a:solidFill>
              </a:rPr>
              <a:t>System.out.println(rs.</a:t>
            </a:r>
            <a:r>
              <a:rPr lang="en-US" altLang="zh-CN" sz="2000">
                <a:solidFill>
                  <a:srgbClr val="0000CC"/>
                </a:solidFill>
              </a:rPr>
              <a:t>getString</a:t>
            </a:r>
            <a:r>
              <a:rPr lang="en-US" altLang="zh-CN" sz="2000">
                <a:solidFill>
                  <a:srgbClr val="993300"/>
                </a:solidFill>
              </a:rPr>
              <a:t>("COLUMN_NAME"),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>
                <a:solidFill>
                  <a:srgbClr val="993300"/>
                </a:solidFill>
              </a:rPr>
              <a:t>                                                        rs.</a:t>
            </a:r>
            <a:r>
              <a:rPr lang="en-US" altLang="zh-CN" sz="2000">
                <a:solidFill>
                  <a:srgbClr val="0000CC"/>
                </a:solidFill>
              </a:rPr>
              <a:t>getString</a:t>
            </a:r>
            <a:r>
              <a:rPr lang="en-US" altLang="zh-CN" sz="2000">
                <a:solidFill>
                  <a:srgbClr val="993300"/>
                </a:solidFill>
              </a:rPr>
              <a:t>("TYPE_NAME");</a:t>
            </a:r>
            <a:endParaRPr lang="en-US" altLang="zh-CN">
              <a:solidFill>
                <a:srgbClr val="9933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993300"/>
                </a:solidFill>
              </a:rPr>
              <a:t>     </a:t>
            </a:r>
            <a:r>
              <a:rPr lang="en-US" altLang="zh-CN" sz="2000">
                <a:solidFill>
                  <a:srgbClr val="993300"/>
                </a:solidFill>
              </a:rPr>
              <a:t>}</a:t>
            </a:r>
            <a:endParaRPr lang="en-US" altLang="zh-CN">
              <a:solidFill>
                <a:srgbClr val="993300"/>
              </a:solidFill>
            </a:endParaRPr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38C25AFF-F35D-F273-13FD-C5E7A1BCF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Transaction Control in JDBC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6E07D3FA-36E5-1BA4-C00E-F0603F70F6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87425" y="1168400"/>
            <a:ext cx="7997825" cy="4854575"/>
          </a:xfrm>
        </p:spPr>
        <p:txBody>
          <a:bodyPr/>
          <a:lstStyle/>
          <a:p>
            <a:r>
              <a:rPr lang="en-US" altLang="zh-CN" sz="2000"/>
              <a:t>By default, each SQL statement is treated as a separate transaction that is committed automatically</a:t>
            </a:r>
            <a:endParaRPr lang="en-US" altLang="zh-CN"/>
          </a:p>
          <a:p>
            <a:pPr lvl="1"/>
            <a:r>
              <a:rPr lang="en-US" altLang="zh-CN" sz="2000"/>
              <a:t>bad idea for transactions with multiple updates</a:t>
            </a:r>
            <a:endParaRPr lang="en-US" altLang="zh-CN"/>
          </a:p>
          <a:p>
            <a:r>
              <a:rPr lang="en-US" altLang="zh-CN" sz="2000"/>
              <a:t>Can turn off automatic commit on a connection</a:t>
            </a:r>
            <a:endParaRPr lang="en-US" altLang="zh-CN"/>
          </a:p>
          <a:p>
            <a:pPr lvl="1"/>
            <a:r>
              <a:rPr lang="en-US" altLang="zh-CN" sz="2000">
                <a:solidFill>
                  <a:srgbClr val="993300"/>
                </a:solidFill>
              </a:rPr>
              <a:t>conn</a:t>
            </a:r>
            <a:r>
              <a:rPr lang="en-US" altLang="zh-CN" sz="2000"/>
              <a:t>.</a:t>
            </a:r>
            <a:r>
              <a:rPr lang="en-US" altLang="zh-CN" sz="2000">
                <a:solidFill>
                  <a:srgbClr val="0000CC"/>
                </a:solidFill>
              </a:rPr>
              <a:t>setAutoCommit</a:t>
            </a:r>
            <a:r>
              <a:rPr lang="en-US" altLang="zh-CN" sz="2000"/>
              <a:t>(false);</a:t>
            </a:r>
            <a:endParaRPr lang="en-US" altLang="zh-CN"/>
          </a:p>
          <a:p>
            <a:r>
              <a:rPr lang="en-US" altLang="zh-CN" sz="2000"/>
              <a:t>Transactions must then be committed or rolled back explicitly</a:t>
            </a:r>
            <a:endParaRPr lang="en-US" altLang="zh-CN"/>
          </a:p>
          <a:p>
            <a:pPr lvl="1"/>
            <a:r>
              <a:rPr lang="en-US" altLang="zh-CN" sz="2000">
                <a:solidFill>
                  <a:srgbClr val="993300"/>
                </a:solidFill>
              </a:rPr>
              <a:t>conn.</a:t>
            </a:r>
            <a:r>
              <a:rPr lang="en-US" altLang="zh-CN" sz="2000">
                <a:solidFill>
                  <a:srgbClr val="0000CC"/>
                </a:solidFill>
              </a:rPr>
              <a:t>commit</a:t>
            </a:r>
            <a:r>
              <a:rPr lang="en-US" altLang="zh-CN" sz="2000">
                <a:solidFill>
                  <a:srgbClr val="993300"/>
                </a:solidFill>
              </a:rPr>
              <a:t>();</a:t>
            </a:r>
            <a:r>
              <a:rPr lang="en-US" altLang="zh-CN" sz="2000"/>
              <a:t>     or</a:t>
            </a:r>
            <a:endParaRPr lang="en-US" altLang="zh-CN"/>
          </a:p>
          <a:p>
            <a:pPr lvl="1"/>
            <a:r>
              <a:rPr lang="en-US" altLang="zh-CN" sz="2000">
                <a:solidFill>
                  <a:srgbClr val="993300"/>
                </a:solidFill>
              </a:rPr>
              <a:t>conn.</a:t>
            </a:r>
            <a:r>
              <a:rPr lang="en-US" altLang="zh-CN" sz="2000">
                <a:solidFill>
                  <a:srgbClr val="0000CC"/>
                </a:solidFill>
              </a:rPr>
              <a:t>rollback</a:t>
            </a:r>
            <a:r>
              <a:rPr lang="en-US" altLang="zh-CN" sz="2000">
                <a:solidFill>
                  <a:srgbClr val="993300"/>
                </a:solidFill>
              </a:rPr>
              <a:t>();</a:t>
            </a:r>
            <a:endParaRPr lang="en-US" altLang="zh-CN">
              <a:solidFill>
                <a:srgbClr val="993300"/>
              </a:solidFill>
            </a:endParaRPr>
          </a:p>
          <a:p>
            <a:r>
              <a:rPr lang="en-US" altLang="zh-CN" sz="2000"/>
              <a:t>conn.setAutoCommit(true) turns on automatic commit.</a:t>
            </a:r>
            <a:endParaRPr lang="en-US" altLang="zh-CN"/>
          </a:p>
          <a:p>
            <a:pPr lvl="2"/>
            <a:endParaRPr lang="en-US" altLang="zh-CN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B59AE339-0ABD-A88A-5E0A-8CDE5A497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JDBC Features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329DBF1-CD77-3082-E0E0-842DBE1236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8035925" cy="4903787"/>
          </a:xfrm>
        </p:spPr>
        <p:txBody>
          <a:bodyPr/>
          <a:lstStyle/>
          <a:p>
            <a:r>
              <a:rPr lang="en-US" altLang="zh-CN" sz="2000"/>
              <a:t>Calling functions and procedures</a:t>
            </a:r>
          </a:p>
          <a:p>
            <a:pPr lvl="1"/>
            <a:r>
              <a:rPr lang="en-US" altLang="zh-CN" sz="2000">
                <a:solidFill>
                  <a:srgbClr val="993300"/>
                </a:solidFill>
              </a:rPr>
              <a:t>CallableStatement cStmt1 = conn.prepareCall("{? = call some function(?)}");</a:t>
            </a:r>
          </a:p>
          <a:p>
            <a:pPr lvl="1"/>
            <a:r>
              <a:rPr lang="en-US" altLang="zh-CN" sz="2000">
                <a:solidFill>
                  <a:srgbClr val="993300"/>
                </a:solidFill>
              </a:rPr>
              <a:t>CallableStatement cStmt2 = conn.prepareCall("{call some procedure(?,?)}");</a:t>
            </a:r>
          </a:p>
          <a:p>
            <a:r>
              <a:rPr lang="en-US" altLang="zh-CN" sz="2000"/>
              <a:t>Handling large object types</a:t>
            </a:r>
          </a:p>
          <a:p>
            <a:pPr lvl="1"/>
            <a:r>
              <a:rPr lang="en-US" altLang="zh-CN" sz="2000"/>
              <a:t>getBlob() and getClob() that are similar to the getString() method, but return objects of type Blob and Clob, respectively</a:t>
            </a:r>
          </a:p>
          <a:p>
            <a:pPr lvl="1"/>
            <a:r>
              <a:rPr lang="en-US" altLang="zh-CN" sz="2000"/>
              <a:t>get data from these objects by getBytes()</a:t>
            </a:r>
          </a:p>
          <a:p>
            <a:pPr lvl="1"/>
            <a:r>
              <a:rPr lang="en-US" altLang="zh-CN" sz="2000"/>
              <a:t>associate an open stream with Java Blob or Clob object to update large objects</a:t>
            </a:r>
          </a:p>
          <a:p>
            <a:pPr lvl="2"/>
            <a:r>
              <a:rPr lang="en-US" altLang="zh-CN" sz="2000">
                <a:solidFill>
                  <a:srgbClr val="993300"/>
                </a:solidFill>
              </a:rPr>
              <a:t>blob.setBlob(int parameterIndex, InputStream inputStream).</a:t>
            </a:r>
          </a:p>
          <a:p>
            <a:pPr lvl="2"/>
            <a:endParaRPr lang="en-US" altLang="zh-CN" sz="2000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3CC-B421-7244-BDC7-9026E71F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87A3689E-EB2F-0321-4CA1-1F4E03FC8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6463" y="1266825"/>
            <a:ext cx="7707312" cy="4903788"/>
          </a:xfrm>
        </p:spPr>
        <p:txBody>
          <a:bodyPr/>
          <a:lstStyle/>
          <a:p>
            <a:r>
              <a:rPr lang="en-US" altLang="en-US"/>
              <a:t>JDBC Basics Tutorial</a:t>
            </a:r>
          </a:p>
          <a:p>
            <a:pPr lvl="1"/>
            <a:r>
              <a:rPr lang="en-US" altLang="en-US"/>
              <a:t>https://docs.oracle.com/javase/tutorial/jdbc/index.html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DB68B72A-5DB8-2DDC-50D3-ECAD2F2B7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SQLJ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BF2FA84-E3FD-EAA1-DEC4-0185ABE8E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1114425"/>
            <a:ext cx="9859963" cy="5564188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JDBC is overly dynamic, errors cannot be caught by compiler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SQLJ: embedded SQL in Java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en-US" altLang="zh-CN" sz="2000" dirty="0" err="1">
                <a:solidFill>
                  <a:srgbClr val="FF0000"/>
                </a:solidFill>
              </a:rPr>
              <a:t>sql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993300"/>
                </a:solidFill>
              </a:rPr>
              <a:t>iterator </a:t>
            </a:r>
            <a:r>
              <a:rPr lang="en-US" altLang="zh-CN" sz="2000" dirty="0" err="1">
                <a:solidFill>
                  <a:srgbClr val="993300"/>
                </a:solidFill>
              </a:rPr>
              <a:t>deptInfoIter</a:t>
            </a:r>
            <a:r>
              <a:rPr lang="en-US" altLang="zh-CN" sz="2000" dirty="0">
                <a:solidFill>
                  <a:srgbClr val="993300"/>
                </a:solidFill>
              </a:rPr>
              <a:t> ( String </a:t>
            </a:r>
            <a:r>
              <a:rPr lang="en-US" altLang="zh-CN" sz="2000" dirty="0" err="1">
                <a:solidFill>
                  <a:srgbClr val="993300"/>
                </a:solidFill>
              </a:rPr>
              <a:t>dept</a:t>
            </a:r>
            <a:r>
              <a:rPr lang="en-US" altLang="zh-CN" sz="2000" dirty="0">
                <a:solidFill>
                  <a:srgbClr val="993300"/>
                </a:solidFill>
              </a:rPr>
              <a:t> name, </a:t>
            </a:r>
            <a:r>
              <a:rPr lang="en-US" altLang="zh-CN" sz="2000" dirty="0" err="1">
                <a:solidFill>
                  <a:srgbClr val="993300"/>
                </a:solidFill>
              </a:rPr>
              <a:t>int</a:t>
            </a:r>
            <a:r>
              <a:rPr lang="en-US" altLang="zh-CN" sz="2000" dirty="0">
                <a:solidFill>
                  <a:srgbClr val="993300"/>
                </a:solidFill>
              </a:rPr>
              <a:t> </a:t>
            </a:r>
            <a:r>
              <a:rPr lang="en-US" altLang="zh-CN" sz="2000" dirty="0" err="1">
                <a:solidFill>
                  <a:srgbClr val="993300"/>
                </a:solidFill>
              </a:rPr>
              <a:t>avgSal</a:t>
            </a:r>
            <a:r>
              <a:rPr lang="en-US" altLang="zh-CN" sz="2000" dirty="0">
                <a:solidFill>
                  <a:srgbClr val="993300"/>
                </a:solidFill>
              </a:rPr>
              <a:t>);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</a:t>
            </a:r>
            <a:r>
              <a:rPr lang="en-US" altLang="zh-CN" sz="2000" dirty="0" err="1">
                <a:solidFill>
                  <a:srgbClr val="993300"/>
                </a:solidFill>
              </a:rPr>
              <a:t>deptInfoIter</a:t>
            </a:r>
            <a:r>
              <a:rPr lang="en-US" altLang="zh-CN" sz="2000" dirty="0">
                <a:solidFill>
                  <a:srgbClr val="993300"/>
                </a:solidFill>
              </a:rPr>
              <a:t> </a:t>
            </a:r>
            <a:r>
              <a:rPr lang="en-US" altLang="zh-CN" sz="2000" dirty="0" err="1">
                <a:solidFill>
                  <a:srgbClr val="993300"/>
                </a:solidFill>
              </a:rPr>
              <a:t>iter</a:t>
            </a:r>
            <a:r>
              <a:rPr lang="en-US" altLang="zh-CN" sz="2000" dirty="0">
                <a:solidFill>
                  <a:srgbClr val="993300"/>
                </a:solidFill>
              </a:rPr>
              <a:t> = null;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#</a:t>
            </a:r>
            <a:r>
              <a:rPr lang="en-US" altLang="zh-CN" sz="2000" dirty="0" err="1">
                <a:solidFill>
                  <a:srgbClr val="FF0000"/>
                </a:solidFill>
              </a:rPr>
              <a:t>sql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err="1">
                <a:solidFill>
                  <a:srgbClr val="993300"/>
                </a:solidFill>
              </a:rPr>
              <a:t>iter</a:t>
            </a:r>
            <a:r>
              <a:rPr lang="en-US" altLang="zh-CN" sz="2000" dirty="0">
                <a:solidFill>
                  <a:srgbClr val="993300"/>
                </a:solidFill>
              </a:rPr>
              <a:t> = { select </a:t>
            </a:r>
            <a:r>
              <a:rPr lang="en-US" altLang="zh-CN" sz="2000" dirty="0" err="1">
                <a:solidFill>
                  <a:srgbClr val="993300"/>
                </a:solidFill>
              </a:rPr>
              <a:t>dept_name</a:t>
            </a:r>
            <a:r>
              <a:rPr lang="en-US" altLang="zh-CN" sz="2000" dirty="0">
                <a:solidFill>
                  <a:srgbClr val="993300"/>
                </a:solidFill>
              </a:rPr>
              <a:t>, </a:t>
            </a:r>
            <a:r>
              <a:rPr lang="en-US" altLang="zh-CN" sz="2000" dirty="0" err="1">
                <a:solidFill>
                  <a:srgbClr val="993300"/>
                </a:solidFill>
              </a:rPr>
              <a:t>avg</a:t>
            </a:r>
            <a:r>
              <a:rPr lang="en-US" altLang="zh-CN" sz="2000" dirty="0">
                <a:solidFill>
                  <a:srgbClr val="993300"/>
                </a:solidFill>
              </a:rPr>
              <a:t>(salary) as </a:t>
            </a:r>
            <a:r>
              <a:rPr lang="en-US" altLang="zh-CN" sz="2000" dirty="0" err="1">
                <a:solidFill>
                  <a:srgbClr val="993300"/>
                </a:solidFill>
              </a:rPr>
              <a:t>avgSal</a:t>
            </a:r>
            <a:r>
              <a:rPr lang="en-US" altLang="zh-CN" sz="2000" dirty="0">
                <a:solidFill>
                  <a:srgbClr val="993300"/>
                </a:solidFill>
              </a:rPr>
              <a:t> from instructor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		 group by </a:t>
            </a:r>
            <a:r>
              <a:rPr lang="en-US" altLang="zh-CN" sz="2000" dirty="0" err="1">
                <a:solidFill>
                  <a:srgbClr val="993300"/>
                </a:solidFill>
              </a:rPr>
              <a:t>dept</a:t>
            </a:r>
            <a:r>
              <a:rPr lang="en-US" altLang="zh-CN" sz="2000" dirty="0">
                <a:solidFill>
                  <a:srgbClr val="993300"/>
                </a:solidFill>
              </a:rPr>
              <a:t> name };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while (</a:t>
            </a:r>
            <a:r>
              <a:rPr lang="en-US" altLang="zh-CN" sz="2000" dirty="0" err="1">
                <a:solidFill>
                  <a:srgbClr val="993300"/>
                </a:solidFill>
              </a:rPr>
              <a:t>iter.next</a:t>
            </a:r>
            <a:r>
              <a:rPr lang="en-US" altLang="zh-CN" sz="2000" dirty="0">
                <a:solidFill>
                  <a:srgbClr val="993300"/>
                </a:solidFill>
              </a:rPr>
              <a:t>()) {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	   String </a:t>
            </a:r>
            <a:r>
              <a:rPr lang="en-US" altLang="zh-CN" sz="2000" dirty="0" err="1">
                <a:solidFill>
                  <a:srgbClr val="993300"/>
                </a:solidFill>
              </a:rPr>
              <a:t>deptName</a:t>
            </a:r>
            <a:r>
              <a:rPr lang="en-US" altLang="zh-CN" sz="2000" dirty="0">
                <a:solidFill>
                  <a:srgbClr val="993300"/>
                </a:solidFill>
              </a:rPr>
              <a:t> = </a:t>
            </a:r>
            <a:r>
              <a:rPr lang="en-US" altLang="zh-CN" sz="2000" dirty="0" err="1">
                <a:solidFill>
                  <a:srgbClr val="993300"/>
                </a:solidFill>
              </a:rPr>
              <a:t>iter.dept_name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      </a:t>
            </a:r>
            <a:r>
              <a:rPr lang="en-US" altLang="zh-CN" sz="2000" dirty="0" err="1">
                <a:solidFill>
                  <a:srgbClr val="993300"/>
                </a:solidFill>
              </a:rPr>
              <a:t>int</a:t>
            </a:r>
            <a:r>
              <a:rPr lang="en-US" altLang="zh-CN" sz="2000" dirty="0">
                <a:solidFill>
                  <a:srgbClr val="993300"/>
                </a:solidFill>
              </a:rPr>
              <a:t> </a:t>
            </a:r>
            <a:r>
              <a:rPr lang="en-US" altLang="zh-CN" sz="2000" dirty="0" err="1">
                <a:solidFill>
                  <a:srgbClr val="993300"/>
                </a:solidFill>
              </a:rPr>
              <a:t>avgSal</a:t>
            </a:r>
            <a:r>
              <a:rPr lang="en-US" altLang="zh-CN" sz="2000" dirty="0">
                <a:solidFill>
                  <a:srgbClr val="993300"/>
                </a:solidFill>
              </a:rPr>
              <a:t> = </a:t>
            </a:r>
            <a:r>
              <a:rPr lang="en-US" altLang="zh-CN" sz="2000" dirty="0" err="1">
                <a:solidFill>
                  <a:srgbClr val="993300"/>
                </a:solidFill>
              </a:rPr>
              <a:t>iter.avgSal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      </a:t>
            </a:r>
            <a:r>
              <a:rPr lang="en-US" altLang="zh-CN" sz="2000" dirty="0" err="1">
                <a:solidFill>
                  <a:srgbClr val="993300"/>
                </a:solidFill>
              </a:rPr>
              <a:t>System.out.println</a:t>
            </a:r>
            <a:r>
              <a:rPr lang="en-US" altLang="zh-CN" sz="2000" dirty="0">
                <a:solidFill>
                  <a:srgbClr val="993300"/>
                </a:solidFill>
              </a:rPr>
              <a:t>(</a:t>
            </a:r>
            <a:r>
              <a:rPr lang="en-US" altLang="zh-CN" sz="2000" dirty="0" err="1">
                <a:solidFill>
                  <a:srgbClr val="993300"/>
                </a:solidFill>
              </a:rPr>
              <a:t>deptName</a:t>
            </a:r>
            <a:r>
              <a:rPr lang="en-US" altLang="zh-CN" sz="2000" dirty="0">
                <a:solidFill>
                  <a:srgbClr val="993300"/>
                </a:solidFill>
              </a:rPr>
              <a:t> + " " + </a:t>
            </a:r>
            <a:r>
              <a:rPr lang="en-US" altLang="zh-CN" sz="2000" dirty="0" err="1">
                <a:solidFill>
                  <a:srgbClr val="993300"/>
                </a:solidFill>
              </a:rPr>
              <a:t>avgSal</a:t>
            </a:r>
            <a:r>
              <a:rPr lang="en-US" altLang="zh-CN" sz="2000" dirty="0">
                <a:solidFill>
                  <a:srgbClr val="993300"/>
                </a:solidFill>
              </a:rPr>
              <a:t>);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}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>
                <a:solidFill>
                  <a:srgbClr val="993300"/>
                </a:solidFill>
              </a:rPr>
              <a:t>	</a:t>
            </a:r>
            <a:r>
              <a:rPr lang="en-US" altLang="zh-CN" sz="2000" dirty="0" err="1">
                <a:solidFill>
                  <a:srgbClr val="993300"/>
                </a:solidFill>
              </a:rPr>
              <a:t>iter.close</a:t>
            </a:r>
            <a:r>
              <a:rPr lang="en-US" altLang="zh-CN" sz="2000" dirty="0">
                <a:solidFill>
                  <a:srgbClr val="993300"/>
                </a:solidFill>
              </a:rPr>
              <a:t>();</a:t>
            </a:r>
            <a:endParaRPr lang="en-US" altLang="zh-CN" sz="2000" dirty="0">
              <a:cs typeface="+mn-cs"/>
            </a:endParaRPr>
          </a:p>
          <a:p>
            <a:pPr lvl="1">
              <a:buFont typeface="Monotype Sorts" charset="2"/>
              <a:buChar char="l"/>
              <a:defRPr/>
            </a:pPr>
            <a:endParaRPr lang="en-US" altLang="zh-CN" sz="2000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E40DA50A-F05A-1CA2-EA6B-CD1D128FF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SQLJ </a:t>
            </a:r>
            <a:r>
              <a:rPr lang="en-US" altLang="zh-CN" dirty="0">
                <a:ea typeface="+mj-ea"/>
              </a:rPr>
              <a:t>Resources</a:t>
            </a:r>
            <a:endParaRPr lang="en-US" dirty="0">
              <a:ea typeface="+mj-ea"/>
            </a:endParaRP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5400206-975F-AA46-5D35-6E84CFD5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1114425"/>
            <a:ext cx="9859963" cy="5564188"/>
          </a:xfrm>
        </p:spPr>
        <p:txBody>
          <a:bodyPr/>
          <a:lstStyle/>
          <a:p>
            <a:r>
              <a:rPr lang="en-US" altLang="zh-CN" sz="2000"/>
              <a:t>SQLJ Developer's Guide</a:t>
            </a:r>
          </a:p>
          <a:p>
            <a:r>
              <a:rPr lang="en-US" altLang="zh-CN" sz="2000">
                <a:hlinkClick r:id="rId3"/>
              </a:rPr>
              <a:t>https://docs.oracle.com/en/database/oracle/oracle-database/20/jsqlj/toc.htm</a:t>
            </a:r>
            <a:endParaRPr lang="en-US" altLang="zh-CN" sz="2000"/>
          </a:p>
          <a:p>
            <a:pPr lvl="1"/>
            <a:endParaRPr lang="en-US" altLang="zh-CN" sz="2000">
              <a:solidFill>
                <a:srgbClr val="993300"/>
              </a:solidFill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E3FE9B2D-91A2-B7DB-3BEC-3E32A997F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18DF515E-2894-13B3-8E7E-CAB81559A6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68363" y="1246188"/>
            <a:ext cx="7848600" cy="4876800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</a:rPr>
              <a:t>Open DataBase Connectivity(ODBC) </a:t>
            </a:r>
            <a:r>
              <a:rPr lang="en-US" altLang="zh-CN" sz="2000"/>
              <a:t>standard</a:t>
            </a:r>
            <a:r>
              <a:rPr lang="en-US" altLang="zh-CN"/>
              <a:t> </a:t>
            </a:r>
          </a:p>
          <a:p>
            <a:pPr lvl="1"/>
            <a:r>
              <a:rPr lang="en-US" altLang="zh-CN" sz="2000"/>
              <a:t>standard for application program to communicate with a database server.</a:t>
            </a:r>
            <a:endParaRPr lang="en-US" altLang="zh-CN"/>
          </a:p>
          <a:p>
            <a:pPr lvl="1"/>
            <a:r>
              <a:rPr lang="en-US" altLang="zh-CN" sz="2000"/>
              <a:t>application program interface (API) to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open a connection with a database,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send queries and updates,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get back results.</a:t>
            </a:r>
            <a:endParaRPr lang="en-US" altLang="zh-CN"/>
          </a:p>
          <a:p>
            <a:r>
              <a:rPr lang="en-US" altLang="zh-CN" sz="2000"/>
              <a:t>Applications such as </a:t>
            </a:r>
            <a:r>
              <a:rPr lang="en-US" altLang="zh-CN" sz="2000">
                <a:solidFill>
                  <a:srgbClr val="0000CC"/>
                </a:solidFill>
              </a:rPr>
              <a:t>GUI, spreadsheets</a:t>
            </a:r>
            <a:r>
              <a:rPr lang="en-US" altLang="zh-CN" sz="2000"/>
              <a:t>, etc. can use ODBC</a:t>
            </a:r>
            <a:endParaRPr lang="en-US" altLang="zh-CN"/>
          </a:p>
          <a:p>
            <a:r>
              <a:rPr lang="en-US" altLang="zh-CN" sz="2000"/>
              <a:t>Was defined originally for </a:t>
            </a:r>
            <a:r>
              <a:rPr lang="en-US" altLang="zh-CN" sz="2000">
                <a:solidFill>
                  <a:srgbClr val="0000CC"/>
                </a:solidFill>
              </a:rPr>
              <a:t>Basic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0000CC"/>
                </a:solidFill>
              </a:rPr>
              <a:t>C</a:t>
            </a:r>
            <a:r>
              <a:rPr lang="en-US" altLang="zh-CN" sz="2000"/>
              <a:t>, versions available for many languages.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30094641-D33D-27F2-74EB-CC5D0B1FF9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+mj-ea"/>
              </a:rPr>
              <a:t>Outline</a:t>
            </a:r>
            <a:endParaRPr lang="en-US" dirty="0">
              <a:ea typeface="+mj-ea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1B7AB38-D5FB-B0B5-A14F-E5BAEB093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6843713" cy="4887912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Accessing SQL From a Programming Language</a:t>
            </a:r>
            <a:r>
              <a:rPr lang="en-US" altLang="zh-CN" dirty="0"/>
              <a:t>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Functions and Procedures</a:t>
            </a:r>
          </a:p>
          <a:p>
            <a:pPr>
              <a:buFont typeface="Monotype Sorts" charset="2"/>
              <a:buChar char="n"/>
              <a:defRPr/>
            </a:pPr>
            <a:endParaRPr lang="en-US" altLang="zh-CN" dirty="0"/>
          </a:p>
          <a:p>
            <a:pPr>
              <a:buFont typeface="Monotype Sorts" charset="2"/>
              <a:buChar char="n"/>
              <a:defRPr/>
            </a:pPr>
            <a:r>
              <a:rPr lang="zh-CN" altLang="en-US" sz="2000" dirty="0"/>
              <a:t>*</a:t>
            </a:r>
            <a:r>
              <a:rPr lang="en-US" altLang="zh-CN" sz="2000" dirty="0"/>
              <a:t>Triggers</a:t>
            </a:r>
          </a:p>
          <a:p>
            <a:pPr>
              <a:buFont typeface="Monotype Sorts" charset="2"/>
              <a:buChar char="n"/>
              <a:defRPr/>
            </a:pPr>
            <a:r>
              <a:rPr lang="zh-CN" altLang="en-US" sz="2000" dirty="0"/>
              <a:t>**</a:t>
            </a:r>
            <a:r>
              <a:rPr lang="en-US" altLang="zh-CN" sz="2000" dirty="0"/>
              <a:t>Recursive Queries</a:t>
            </a:r>
            <a:endParaRPr lang="en-US" altLang="zh-CN" dirty="0"/>
          </a:p>
          <a:p>
            <a:pPr>
              <a:buFont typeface="Monotype Sorts" charset="2"/>
              <a:buChar char="n"/>
              <a:defRPr/>
            </a:pPr>
            <a:r>
              <a:rPr lang="zh-CN" altLang="en-US" sz="2000" dirty="0"/>
              <a:t>**</a:t>
            </a:r>
            <a:r>
              <a:rPr lang="en-US" altLang="zh-CN" sz="2000" dirty="0"/>
              <a:t>Advanced Aggregation Features</a:t>
            </a:r>
            <a:endParaRPr lang="en-US" altLang="zh-CN" dirty="0"/>
          </a:p>
          <a:p>
            <a:pPr marL="0" indent="0">
              <a:buFont typeface="Monotype Sorts" charset="2"/>
              <a:buNone/>
              <a:defRPr/>
            </a:pPr>
            <a:endParaRPr lang="en-US" altLang="zh-CN" dirty="0"/>
          </a:p>
          <a:p>
            <a:pPr>
              <a:buFont typeface="Monotype Sorts" charset="2"/>
              <a:buChar char="n"/>
              <a:defRPr/>
            </a:pPr>
            <a:endParaRPr lang="en-US" altLang="zh-CN" dirty="0"/>
          </a:p>
          <a:p>
            <a:pPr>
              <a:buFont typeface="Monotype Sorts" charset="2"/>
              <a:buChar char="n"/>
              <a:defRPr/>
            </a:pPr>
            <a:endParaRPr lang="en-US" altLang="zh-CN" dirty="0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330111D1-86B8-F2D5-0A84-3701D7E86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IN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B5687859-8AEB-8B1C-8E0E-E1CC17B2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pitchFamily="2" charset="-122"/>
              </a:rPr>
              <a:t>ODBC 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9C914985-337A-355D-36DD-554A1089EA3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44563" y="1073150"/>
            <a:ext cx="7848600" cy="4876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Each database system supporting ODBC provides a "driver" library that must be linked with the client program.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 sz="1600">
              <a:ea typeface="宋体" panose="02010600030101010101" pitchFamily="2" charset="-122"/>
            </a:endParaRPr>
          </a:p>
        </p:txBody>
      </p:sp>
      <p:pic>
        <p:nvPicPr>
          <p:cNvPr id="56324" name="Picture 5">
            <a:extLst>
              <a:ext uri="{FF2B5EF4-FFF2-40B4-BE49-F238E27FC236}">
                <a16:creationId xmlns:a16="http://schemas.microsoft.com/office/drawing/2014/main" id="{E0EC8774-F488-82B9-A589-C9F91DC6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2017713"/>
            <a:ext cx="5413375" cy="345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8C3386EC-2747-069B-1181-1CAEB33DB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  (Cont.)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4C4A1F7-4AF1-B440-5A81-63D46CEF65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68375" y="1155700"/>
            <a:ext cx="8040688" cy="5500688"/>
          </a:xfrm>
        </p:spPr>
        <p:txBody>
          <a:bodyPr/>
          <a:lstStyle/>
          <a:p>
            <a:r>
              <a:rPr lang="en-US" altLang="zh-CN" sz="2000"/>
              <a:t>Each database system supporting ODBC provides a "</a:t>
            </a:r>
            <a:r>
              <a:rPr lang="en-US" altLang="zh-CN" sz="2000">
                <a:solidFill>
                  <a:srgbClr val="0000CC"/>
                </a:solidFill>
              </a:rPr>
              <a:t>driver</a:t>
            </a:r>
            <a:r>
              <a:rPr lang="en-US" altLang="zh-CN" sz="2000"/>
              <a:t>" library that must be linked with the client program.</a:t>
            </a:r>
          </a:p>
          <a:p>
            <a:r>
              <a:rPr lang="en-US" altLang="zh-CN" sz="2000"/>
              <a:t>When client program makes an </a:t>
            </a:r>
            <a:r>
              <a:rPr lang="en-US" altLang="zh-CN" sz="2000">
                <a:solidFill>
                  <a:srgbClr val="0000CC"/>
                </a:solidFill>
              </a:rPr>
              <a:t>ODBC API call</a:t>
            </a:r>
            <a:r>
              <a:rPr lang="en-US" altLang="zh-CN" sz="2000"/>
              <a:t>, the code in the library communicates with the server to carry out the requested action, and fetch results.</a:t>
            </a:r>
          </a:p>
          <a:p>
            <a:r>
              <a:rPr lang="en-US" altLang="zh-CN" sz="2000"/>
              <a:t>ODBC program first allocates an </a:t>
            </a:r>
            <a:r>
              <a:rPr lang="en-US" altLang="zh-CN" sz="2000">
                <a:solidFill>
                  <a:srgbClr val="0000CC"/>
                </a:solidFill>
              </a:rPr>
              <a:t>SQL environment</a:t>
            </a:r>
            <a:r>
              <a:rPr lang="en-US" altLang="zh-CN" sz="2000"/>
              <a:t>, then a </a:t>
            </a:r>
            <a:r>
              <a:rPr lang="en-US" altLang="zh-CN" sz="2000">
                <a:solidFill>
                  <a:srgbClr val="0000CC"/>
                </a:solidFill>
              </a:rPr>
              <a:t>database connection </a:t>
            </a:r>
            <a:r>
              <a:rPr lang="en-US" altLang="zh-CN" sz="2000"/>
              <a:t>handle.</a:t>
            </a:r>
          </a:p>
          <a:p>
            <a:r>
              <a:rPr lang="en-US" altLang="zh-CN" sz="2000"/>
              <a:t>Opens database connection using </a:t>
            </a:r>
            <a:r>
              <a:rPr lang="en-US" altLang="zh-CN" sz="2000">
                <a:solidFill>
                  <a:srgbClr val="0000CC"/>
                </a:solidFill>
              </a:rPr>
              <a:t>SQLConnect()</a:t>
            </a:r>
            <a:r>
              <a:rPr lang="en-US" altLang="zh-CN" sz="2000"/>
              <a:t>.  Parameters for SQLConnect:</a:t>
            </a:r>
          </a:p>
          <a:p>
            <a:pPr lvl="1"/>
            <a:r>
              <a:rPr lang="en-US" altLang="zh-CN"/>
              <a:t>connection handle,</a:t>
            </a:r>
          </a:p>
          <a:p>
            <a:pPr lvl="1"/>
            <a:r>
              <a:rPr lang="en-US" altLang="zh-CN"/>
              <a:t>the server to which to connect</a:t>
            </a:r>
          </a:p>
          <a:p>
            <a:pPr lvl="1"/>
            <a:r>
              <a:rPr lang="en-US" altLang="zh-CN"/>
              <a:t>the user identifier, </a:t>
            </a:r>
          </a:p>
          <a:p>
            <a:pPr lvl="1"/>
            <a:r>
              <a:rPr lang="en-US" altLang="zh-CN"/>
              <a:t>password </a:t>
            </a:r>
          </a:p>
          <a:p>
            <a:r>
              <a:rPr lang="en-US" altLang="zh-CN" sz="2000"/>
              <a:t>Must also specify types of arguments:</a:t>
            </a:r>
          </a:p>
          <a:p>
            <a:pPr lvl="1"/>
            <a:r>
              <a:rPr lang="en-US" altLang="zh-CN"/>
              <a:t>SQL_NTS denotes previous argument is a null-terminated string.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>
            <a:extLst>
              <a:ext uri="{FF2B5EF4-FFF2-40B4-BE49-F238E27FC236}">
                <a16:creationId xmlns:a16="http://schemas.microsoft.com/office/drawing/2014/main" id="{8C96698B-509D-68DF-F7E0-4468F8B05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0" y="-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 Code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2D1B95B-F96E-92AD-E92F-46A9C15ABC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3438" y="993775"/>
            <a:ext cx="82677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993300"/>
                </a:solidFill>
              </a:rPr>
              <a:t>int ODBCexample()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	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RETCODE error;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HENV    env;     /* environment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</a:t>
            </a:r>
            <a:r>
              <a:rPr lang="en-US" altLang="zh-CN" b="1">
                <a:solidFill>
                  <a:srgbClr val="0000CC"/>
                </a:solidFill>
              </a:rPr>
              <a:t>SQLAllocEnv</a:t>
            </a:r>
            <a:r>
              <a:rPr lang="en-US" altLang="zh-CN" b="1">
                <a:solidFill>
                  <a:srgbClr val="993300"/>
                </a:solidFill>
              </a:rPr>
              <a:t>(&amp;env);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</a:t>
            </a:r>
            <a:r>
              <a:rPr lang="en-US" altLang="zh-CN" b="1">
                <a:solidFill>
                  <a:srgbClr val="0000CC"/>
                </a:solidFill>
              </a:rPr>
              <a:t>SQLAllocConnect</a:t>
            </a:r>
            <a:r>
              <a:rPr lang="en-US" altLang="zh-CN" b="1">
                <a:solidFill>
                  <a:srgbClr val="993300"/>
                </a:solidFill>
              </a:rPr>
              <a:t>(env, &amp;conn);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</a:t>
            </a:r>
            <a:r>
              <a:rPr lang="en-US" altLang="zh-CN" b="1">
                <a:solidFill>
                  <a:srgbClr val="0000CC"/>
                </a:solidFill>
              </a:rPr>
              <a:t>SQLConnect</a:t>
            </a:r>
            <a:r>
              <a:rPr lang="en-US" altLang="zh-CN" b="1">
                <a:solidFill>
                  <a:srgbClr val="993300"/>
                </a:solidFill>
              </a:rPr>
              <a:t>(conn, “db.yale.edu", SQL_NTS, "avi", SQL_NTS, "avipasswd", SQL_NTS);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{ …. Do actual work …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altLang="zh-CN" b="1">
              <a:solidFill>
                <a:srgbClr val="993300"/>
              </a:solidFill>
            </a:endParaRP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</a:t>
            </a:r>
            <a:r>
              <a:rPr lang="en-US" altLang="zh-CN" b="1">
                <a:solidFill>
                  <a:srgbClr val="0000CC"/>
                </a:solidFill>
              </a:rPr>
              <a:t>SQLDisconnect</a:t>
            </a:r>
            <a:r>
              <a:rPr lang="en-US" altLang="zh-CN" b="1">
                <a:solidFill>
                  <a:srgbClr val="993300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</a:t>
            </a:r>
            <a:r>
              <a:rPr lang="en-US" altLang="zh-CN" b="1">
                <a:solidFill>
                  <a:srgbClr val="0000CC"/>
                </a:solidFill>
              </a:rPr>
              <a:t>SQLFreeConnect</a:t>
            </a:r>
            <a:r>
              <a:rPr lang="en-US" altLang="zh-CN" b="1">
                <a:solidFill>
                  <a:srgbClr val="993300"/>
                </a:solidFill>
              </a:rPr>
              <a:t>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</a:t>
            </a:r>
            <a:r>
              <a:rPr lang="en-US" altLang="zh-CN" b="1">
                <a:solidFill>
                  <a:srgbClr val="0000CC"/>
                </a:solidFill>
              </a:rPr>
              <a:t>SQLFreeEnv</a:t>
            </a:r>
            <a:r>
              <a:rPr lang="en-US" altLang="zh-CN" b="1">
                <a:solidFill>
                  <a:srgbClr val="993300"/>
                </a:solidFill>
              </a:rPr>
              <a:t>(env);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  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238B0436-ACB0-682F-C839-E086C32A0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491985D-2981-ED28-8F90-7F452DCA2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963613"/>
            <a:ext cx="8626475" cy="576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Program sends SQL commands to database by using </a:t>
            </a:r>
            <a:r>
              <a:rPr lang="en-US" altLang="zh-CN" sz="2000">
                <a:solidFill>
                  <a:srgbClr val="0000CC"/>
                </a:solidFill>
              </a:rPr>
              <a:t>SQLExecDirect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Result tuples are fetched using </a:t>
            </a:r>
            <a:r>
              <a:rPr lang="en-US" altLang="zh-CN" sz="2000">
                <a:solidFill>
                  <a:srgbClr val="0000CC"/>
                </a:solidFill>
              </a:rPr>
              <a:t>SQLFetch</a:t>
            </a:r>
            <a:r>
              <a:rPr lang="en-US" altLang="zh-CN" sz="2000"/>
              <a:t>()</a:t>
            </a:r>
          </a:p>
          <a:p>
            <a:pPr>
              <a:lnSpc>
                <a:spcPct val="90000"/>
              </a:lnSpc>
            </a:pPr>
            <a:r>
              <a:rPr lang="en-US" altLang="zh-CN" sz="2000">
                <a:solidFill>
                  <a:srgbClr val="0000CC"/>
                </a:solidFill>
              </a:rPr>
              <a:t>SQLBindCol</a:t>
            </a:r>
            <a:r>
              <a:rPr lang="en-US" altLang="zh-CN" sz="2000"/>
              <a:t>() binds C language variables to attributes of the query result</a:t>
            </a:r>
            <a:r>
              <a:rPr lang="en-US" altLang="zh-CN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When a tuple is fetched, its attribute values are automatically stored in corresponding C variables.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Arguments to SQLBindCol()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ODBC stmt variable, attribute position in query result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type conversion from SQL to C. 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The address of the variable.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For variable-length types like character arrays, 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The maximum length of the variable 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Location to store actual length when a tuple is fetched.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Note: </a:t>
            </a:r>
            <a:r>
              <a:rPr lang="en-US" altLang="zh-CN">
                <a:solidFill>
                  <a:srgbClr val="FF0000"/>
                </a:solidFill>
              </a:rPr>
              <a:t>A negative value returned for the length field indicates null value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Good programming requires checking results of every function call for errors; we have omitted most checks for brevity.</a:t>
            </a:r>
          </a:p>
          <a:p>
            <a:pPr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569F30EA-1C54-9B5B-7D8B-4CC806BBE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Code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D8508C0-29DD-8490-EB2E-586F97554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904875"/>
            <a:ext cx="8813800" cy="5591175"/>
          </a:xfrm>
        </p:spPr>
        <p:txBody>
          <a:bodyPr/>
          <a:lstStyle/>
          <a:p>
            <a:r>
              <a:rPr lang="en-US" altLang="zh-CN" sz="2000"/>
              <a:t>Main body of program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>
                <a:solidFill>
                  <a:srgbClr val="993300"/>
                </a:solidFill>
              </a:rPr>
              <a:t>char deptname[80];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float salary;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int lenOut1, lenOut2;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HSTMT stmt;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char * sqlquery = "select dept_name, sum (salary)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                      from instructor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                      group by dept_name";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0000CC"/>
                </a:solidFill>
              </a:rPr>
              <a:t>SQLAllocStmt</a:t>
            </a:r>
            <a:r>
              <a:rPr lang="en-US" altLang="zh-CN" sz="2000">
                <a:solidFill>
                  <a:srgbClr val="993300"/>
                </a:solidFill>
              </a:rPr>
              <a:t>(conn, &amp;stmt);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error = </a:t>
            </a:r>
            <a:r>
              <a:rPr lang="en-US" altLang="zh-CN" sz="2000">
                <a:solidFill>
                  <a:srgbClr val="0000CC"/>
                </a:solidFill>
              </a:rPr>
              <a:t>SQLExecDirect</a:t>
            </a:r>
            <a:r>
              <a:rPr lang="en-US" altLang="zh-CN" sz="2000">
                <a:solidFill>
                  <a:srgbClr val="993300"/>
                </a:solidFill>
              </a:rPr>
              <a:t>(stmt, sqlquery, SQL_NTS);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if (error == SQL SUCCESS) {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</a:t>
            </a:r>
            <a:r>
              <a:rPr lang="en-US" altLang="zh-CN" sz="2000">
                <a:solidFill>
                  <a:srgbClr val="0000CC"/>
                </a:solidFill>
              </a:rPr>
              <a:t>SQLBindCol</a:t>
            </a:r>
            <a:r>
              <a:rPr lang="en-US" altLang="zh-CN" sz="2000">
                <a:solidFill>
                  <a:srgbClr val="993300"/>
                </a:solidFill>
              </a:rPr>
              <a:t>(stmt, 1, SQL_C_CHAR, deptname , 80, &amp;lenOut1);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</a:t>
            </a:r>
            <a:r>
              <a:rPr lang="en-US" altLang="zh-CN" sz="2000">
                <a:solidFill>
                  <a:srgbClr val="0000CC"/>
                </a:solidFill>
              </a:rPr>
              <a:t>SQLBindCol</a:t>
            </a:r>
            <a:r>
              <a:rPr lang="en-US" altLang="zh-CN" sz="2000">
                <a:solidFill>
                  <a:srgbClr val="993300"/>
                </a:solidFill>
              </a:rPr>
              <a:t>(stmt, 2, SQL_C_FLOAT, &amp;salary, 0 , &amp;lenOut2);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while (</a:t>
            </a:r>
            <a:r>
              <a:rPr lang="en-US" altLang="zh-CN" sz="2000">
                <a:solidFill>
                  <a:srgbClr val="0000CC"/>
                </a:solidFill>
              </a:rPr>
              <a:t>SQLFetch</a:t>
            </a:r>
            <a:r>
              <a:rPr lang="en-US" altLang="zh-CN" sz="2000">
                <a:solidFill>
                  <a:srgbClr val="993300"/>
                </a:solidFill>
              </a:rPr>
              <a:t>(stmt) == SQL_SUCCESS) {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      printf (" %s %g\n", deptname, salary);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}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}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0000CC"/>
                </a:solidFill>
              </a:rPr>
              <a:t>SQLFreeStmt</a:t>
            </a:r>
            <a:r>
              <a:rPr lang="en-US" altLang="zh-CN" sz="2000">
                <a:solidFill>
                  <a:srgbClr val="993300"/>
                </a:solidFill>
              </a:rPr>
              <a:t>(stmt, SQL_DROP);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EF3205A-D9BE-81DD-0F2B-1BD540AB0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ODBC Prepared Statements</a:t>
            </a:r>
            <a:endParaRPr lang="en-IN" altLang="zh-CN">
              <a:effectLst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F8E49991-ADE8-03AF-4D2B-72889F2114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1120775"/>
            <a:ext cx="8077200" cy="4903788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Prepared Statement</a:t>
            </a:r>
          </a:p>
          <a:p>
            <a:pPr lvl="1"/>
            <a:r>
              <a:rPr lang="en-US" altLang="zh-CN" sz="2000"/>
              <a:t>SQL statement prepared: compiled at the database</a:t>
            </a:r>
          </a:p>
          <a:p>
            <a:pPr lvl="1"/>
            <a:r>
              <a:rPr lang="en-US" altLang="zh-CN" sz="2000"/>
              <a:t>Can have placeholders:  E.g.  insert into account values(?,?,?)</a:t>
            </a:r>
          </a:p>
          <a:p>
            <a:pPr lvl="1"/>
            <a:r>
              <a:rPr lang="en-US" altLang="zh-CN" sz="2000"/>
              <a:t>Repeatedly executed with actual values for the placeholders</a:t>
            </a:r>
          </a:p>
          <a:p>
            <a:r>
              <a:rPr lang="en-US" altLang="zh-CN" sz="2000"/>
              <a:t>To prepare a statement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>
                <a:solidFill>
                  <a:srgbClr val="0000CC"/>
                </a:solidFill>
              </a:rPr>
              <a:t>SQLPrepare</a:t>
            </a:r>
            <a:r>
              <a:rPr lang="en-US" altLang="zh-CN" sz="2000">
                <a:solidFill>
                  <a:srgbClr val="993300"/>
                </a:solidFill>
              </a:rPr>
              <a:t>(stmt, &lt;SQL String&gt;);</a:t>
            </a:r>
          </a:p>
          <a:p>
            <a:r>
              <a:rPr lang="en-US" altLang="zh-CN" sz="2000"/>
              <a:t>To bind parameters </a:t>
            </a:r>
            <a:br>
              <a:rPr lang="en-US" altLang="zh-CN" sz="2000"/>
            </a:br>
            <a:r>
              <a:rPr lang="en-US" altLang="zh-CN" sz="2000"/>
              <a:t>   </a:t>
            </a:r>
            <a:r>
              <a:rPr lang="en-US" altLang="zh-CN" sz="2000">
                <a:solidFill>
                  <a:srgbClr val="0000CC"/>
                </a:solidFill>
              </a:rPr>
              <a:t>SQLBindParameter</a:t>
            </a:r>
            <a:r>
              <a:rPr lang="en-US" altLang="zh-CN" sz="2000">
                <a:solidFill>
                  <a:srgbClr val="993300"/>
                </a:solidFill>
              </a:rPr>
              <a:t>(stmt, &lt;parameter#&gt;, </a:t>
            </a:r>
            <a:br>
              <a:rPr lang="en-US" altLang="zh-CN" sz="2000">
                <a:solidFill>
                  <a:srgbClr val="993300"/>
                </a:solidFill>
              </a:rPr>
            </a:br>
            <a:r>
              <a:rPr lang="en-US" altLang="zh-CN" sz="2000">
                <a:solidFill>
                  <a:srgbClr val="993300"/>
                </a:solidFill>
              </a:rPr>
              <a:t>             … type information and value omitted for simplicity..)</a:t>
            </a:r>
          </a:p>
          <a:p>
            <a:r>
              <a:rPr lang="en-US" altLang="zh-CN" sz="2000"/>
              <a:t> To execute the statement</a:t>
            </a:r>
            <a:br>
              <a:rPr lang="en-US" altLang="zh-CN" sz="2000"/>
            </a:br>
            <a:r>
              <a:rPr lang="en-US" altLang="zh-CN" sz="2000"/>
              <a:t>   </a:t>
            </a:r>
            <a:r>
              <a:rPr lang="en-IN" altLang="zh-CN" sz="2000">
                <a:solidFill>
                  <a:srgbClr val="993300"/>
                </a:solidFill>
              </a:rPr>
              <a:t>retcode = </a:t>
            </a:r>
            <a:r>
              <a:rPr lang="en-IN" altLang="zh-CN" sz="2000">
                <a:solidFill>
                  <a:srgbClr val="0000CC"/>
                </a:solidFill>
              </a:rPr>
              <a:t>SQLExecute</a:t>
            </a:r>
            <a:r>
              <a:rPr lang="en-IN" altLang="zh-CN" sz="2000">
                <a:solidFill>
                  <a:srgbClr val="993300"/>
                </a:solidFill>
              </a:rPr>
              <a:t>( stmt);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F7C7BE2-A2BD-64E9-B95F-ACBCF48EE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SQL injection</a:t>
            </a:r>
            <a:r>
              <a:rPr lang="zh-CN" altLang="en-US" dirty="0"/>
              <a:t>（</a:t>
            </a:r>
            <a:r>
              <a:rPr lang="en-US" altLang="zh-CN" dirty="0"/>
              <a:t>SQL</a:t>
            </a:r>
            <a:r>
              <a:rPr lang="zh-CN" altLang="en-US" dirty="0"/>
              <a:t>注入）</a:t>
            </a:r>
            <a:endParaRPr lang="en-US" altLang="zh-CN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361899D-E346-E9C4-0E7A-D8878016A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0438" y="1079500"/>
            <a:ext cx="8077200" cy="5711825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An SQL injection example in Java: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select  * from instructor where name= ’ </a:t>
            </a:r>
            <a:r>
              <a:rPr lang="en-US" altLang="zh-CN" sz="2000" dirty="0"/>
              <a:t>” + </a:t>
            </a:r>
            <a:r>
              <a:rPr lang="en-US" altLang="zh-CN" sz="2000" b="1" dirty="0"/>
              <a:t>name</a:t>
            </a:r>
            <a:r>
              <a:rPr lang="en-US" altLang="zh-CN" sz="2000" dirty="0"/>
              <a:t> + ” </a:t>
            </a:r>
            <a:r>
              <a:rPr lang="en-US" altLang="zh-CN" sz="2000" dirty="0">
                <a:solidFill>
                  <a:srgbClr val="FF0000"/>
                </a:solidFill>
              </a:rPr>
              <a:t>’</a:t>
            </a:r>
            <a:r>
              <a:rPr lang="en-US" altLang="zh-CN" sz="2000" dirty="0"/>
              <a:t> ”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malicious hacker enters </a:t>
            </a:r>
            <a:r>
              <a:rPr lang="en-US" altLang="zh-CN" sz="2000" b="1" dirty="0"/>
              <a:t>name</a:t>
            </a:r>
            <a:r>
              <a:rPr lang="en-US" altLang="zh-CN" sz="2000" dirty="0"/>
              <a:t> : </a:t>
            </a:r>
            <a:r>
              <a:rPr lang="en-US" altLang="zh-CN" sz="2000" dirty="0">
                <a:solidFill>
                  <a:srgbClr val="FF0000"/>
                </a:solidFill>
              </a:rPr>
              <a:t>X’ or ’Y’ =’Y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000" dirty="0">
                <a:sym typeface="Wingdings" panose="05000000000000000000" pitchFamily="2" charset="2"/>
              </a:rPr>
              <a:t>     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sz="2000" dirty="0"/>
              <a:t>     </a:t>
            </a:r>
            <a:r>
              <a:rPr lang="en-US" altLang="zh-CN" sz="2000" dirty="0">
                <a:solidFill>
                  <a:srgbClr val="FF0000"/>
                </a:solidFill>
              </a:rPr>
              <a:t>select  * from instructor where name= ’ X’ or ’Y’ =’Y ’</a:t>
            </a:r>
            <a:r>
              <a:rPr lang="en-US" altLang="zh-CN" sz="2000" dirty="0"/>
              <a:t>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>
                <a:sym typeface="Wingdings" panose="05000000000000000000" pitchFamily="2" charset="2"/>
              </a:rPr>
              <a:t>In the resulting SQL statement, the </a:t>
            </a:r>
            <a:r>
              <a:rPr lang="en-US" altLang="zh-CN" sz="2000" b="1" dirty="0">
                <a:sym typeface="Wingdings" panose="05000000000000000000" pitchFamily="2" charset="2"/>
              </a:rPr>
              <a:t>where</a:t>
            </a:r>
            <a:r>
              <a:rPr lang="en-US" altLang="zh-CN" sz="2000" dirty="0">
                <a:sym typeface="Wingdings" panose="05000000000000000000" pitchFamily="2" charset="2"/>
              </a:rPr>
              <a:t> clause is always true and the entire instructor relation is returned.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>
                <a:sym typeface="Wingdings" panose="05000000000000000000" pitchFamily="2" charset="2"/>
              </a:rPr>
              <a:t>Use of </a:t>
            </a:r>
            <a:r>
              <a:rPr lang="en-US" altLang="zh-CN" sz="2000" dirty="0">
                <a:solidFill>
                  <a:srgbClr val="C00000"/>
                </a:solidFill>
                <a:sym typeface="Wingdings" panose="05000000000000000000" pitchFamily="2" charset="2"/>
              </a:rPr>
              <a:t>prepared statement </a:t>
            </a:r>
            <a:r>
              <a:rPr lang="en-US" altLang="zh-CN" sz="2000" dirty="0">
                <a:sym typeface="Wingdings" panose="05000000000000000000" pitchFamily="2" charset="2"/>
              </a:rPr>
              <a:t>would prevent this problem because the input string would have </a:t>
            </a:r>
            <a:r>
              <a:rPr lang="en-US" altLang="zh-CN" sz="2000" dirty="0">
                <a:solidFill>
                  <a:srgbClr val="C00000"/>
                </a:solidFill>
                <a:sym typeface="Wingdings" panose="05000000000000000000" pitchFamily="2" charset="2"/>
              </a:rPr>
              <a:t>escape</a:t>
            </a:r>
            <a:r>
              <a:rPr lang="en-US" altLang="zh-CN" sz="2000" dirty="0"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solidFill>
                  <a:srgbClr val="C00000"/>
                </a:solidFill>
                <a:sym typeface="Wingdings" panose="05000000000000000000" pitchFamily="2" charset="2"/>
              </a:rPr>
              <a:t>characters(</a:t>
            </a:r>
            <a:r>
              <a:rPr lang="zh-CN" altLang="en-US" sz="2000" dirty="0">
                <a:solidFill>
                  <a:srgbClr val="C00000"/>
                </a:solidFill>
                <a:sym typeface="Wingdings" panose="05000000000000000000" pitchFamily="2" charset="2"/>
              </a:rPr>
              <a:t>转义符</a:t>
            </a:r>
            <a:r>
              <a:rPr lang="en-US" altLang="zh-CN" sz="2000" dirty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2000" dirty="0">
                <a:sym typeface="Wingdings" panose="05000000000000000000" pitchFamily="2" charset="2"/>
              </a:rPr>
              <a:t> inserted, so the resulting query becomes: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select  * from instructor where name= ’ X\’ or \ ’Y\’ =\’Y ’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This query is harmless and returns the empty relation.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To avoid SQL injection security risk, do not create SQL strings directly using user input; instead use prepared statements to bind user inputs.</a:t>
            </a:r>
          </a:p>
          <a:p>
            <a:pPr>
              <a:buFont typeface="Monotype Sorts" charset="2"/>
              <a:buChar char="n"/>
              <a:defRPr/>
            </a:pPr>
            <a:endParaRPr lang="en-US" altLang="zh-CN" sz="2000" dirty="0"/>
          </a:p>
          <a:p>
            <a:pPr marL="457200" lvl="1" indent="0">
              <a:buFont typeface="Monotype Sorts" charset="2"/>
              <a:buNone/>
              <a:defRPr/>
            </a:pPr>
            <a:endParaRPr lang="en-US" altLang="zh-CN" sz="2000" dirty="0">
              <a:sym typeface="Wingdings" panose="05000000000000000000" pitchFamily="2" charset="2"/>
            </a:endParaRPr>
          </a:p>
          <a:p>
            <a:pPr marL="400050" lvl="1" indent="0">
              <a:buFont typeface="Monotype Sorts" charset="2"/>
              <a:buNone/>
              <a:defRPr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Monotype Sorts" charset="2"/>
              <a:buChar char="n"/>
              <a:defRPr/>
            </a:pPr>
            <a:endParaRPr lang="en-US" altLang="zh-CN" sz="2000" dirty="0">
              <a:solidFill>
                <a:schemeClr val="tx2"/>
              </a:solidFill>
            </a:endParaRPr>
          </a:p>
          <a:p>
            <a:pPr marL="0" indent="0">
              <a:buFont typeface="Monotype Sorts" charset="2"/>
              <a:buNone/>
              <a:defRPr/>
            </a:pPr>
            <a:endParaRPr lang="en-US" altLang="zh-CN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1838C5BA-E3FE-C9C4-205E-B0E253665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More ODBC Features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56FC767-9526-2937-90C4-DFDCAFF7E7D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3288" y="1011238"/>
            <a:ext cx="8124825" cy="5475287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Metadata features</a:t>
            </a:r>
          </a:p>
          <a:p>
            <a:pPr lvl="1"/>
            <a:r>
              <a:rPr lang="en-US" altLang="zh-CN" sz="2000"/>
              <a:t>finding all the relations in the database and</a:t>
            </a:r>
          </a:p>
          <a:p>
            <a:pPr lvl="1"/>
            <a:r>
              <a:rPr lang="en-US" altLang="zh-CN" sz="2000"/>
              <a:t>finding the names and types of columns of a query result or a relation in the database.</a:t>
            </a:r>
          </a:p>
          <a:p>
            <a:r>
              <a:rPr lang="en-US" altLang="zh-CN" sz="2000"/>
              <a:t>By default, each SQL statement is treated as a separate transaction that is committed automatically.</a:t>
            </a:r>
          </a:p>
          <a:p>
            <a:pPr lvl="1"/>
            <a:r>
              <a:rPr lang="en-US" altLang="zh-CN" sz="2000"/>
              <a:t>Can turn off automatic commit on a connection</a:t>
            </a:r>
          </a:p>
          <a:p>
            <a:pPr lvl="2"/>
            <a:r>
              <a:rPr lang="en-US" altLang="zh-CN" sz="2000">
                <a:solidFill>
                  <a:srgbClr val="0000CC"/>
                </a:solidFill>
              </a:rPr>
              <a:t>SQLSetConnectOption</a:t>
            </a:r>
            <a:r>
              <a:rPr lang="en-US" altLang="zh-CN" sz="2000">
                <a:solidFill>
                  <a:srgbClr val="993300"/>
                </a:solidFill>
              </a:rPr>
              <a:t>(conn, </a:t>
            </a:r>
            <a:r>
              <a:rPr lang="en-US" altLang="zh-CN" sz="2000">
                <a:solidFill>
                  <a:srgbClr val="FF0000"/>
                </a:solidFill>
              </a:rPr>
              <a:t>SQL_AUTOCOMMIT</a:t>
            </a:r>
            <a:r>
              <a:rPr lang="en-US" altLang="zh-CN" sz="2000">
                <a:solidFill>
                  <a:srgbClr val="993300"/>
                </a:solidFill>
              </a:rPr>
              <a:t>, 0)} </a:t>
            </a:r>
          </a:p>
          <a:p>
            <a:pPr lvl="1"/>
            <a:r>
              <a:rPr lang="en-US" altLang="zh-CN" sz="2000"/>
              <a:t>Transactions must then be committed or rolled back explicitly by </a:t>
            </a:r>
          </a:p>
          <a:p>
            <a:pPr lvl="2"/>
            <a:r>
              <a:rPr lang="en-US" altLang="zh-CN" sz="2000">
                <a:solidFill>
                  <a:srgbClr val="0000CC"/>
                </a:solidFill>
              </a:rPr>
              <a:t>SQLTransact</a:t>
            </a:r>
            <a:r>
              <a:rPr lang="en-US" altLang="zh-CN" sz="2000">
                <a:solidFill>
                  <a:srgbClr val="993300"/>
                </a:solidFill>
              </a:rPr>
              <a:t>(conn, </a:t>
            </a:r>
            <a:r>
              <a:rPr lang="en-US" altLang="zh-CN" sz="2000">
                <a:solidFill>
                  <a:srgbClr val="FF0000"/>
                </a:solidFill>
              </a:rPr>
              <a:t>SQL_COMMIT</a:t>
            </a:r>
            <a:r>
              <a:rPr lang="en-US" altLang="zh-CN" sz="2000">
                <a:solidFill>
                  <a:srgbClr val="993300"/>
                </a:solidFill>
              </a:rPr>
              <a:t>) or</a:t>
            </a:r>
          </a:p>
          <a:p>
            <a:pPr lvl="2"/>
            <a:r>
              <a:rPr lang="en-US" altLang="zh-CN" sz="2000">
                <a:solidFill>
                  <a:srgbClr val="0000CC"/>
                </a:solidFill>
              </a:rPr>
              <a:t>SQLTransact</a:t>
            </a:r>
            <a:r>
              <a:rPr lang="en-US" altLang="zh-CN" sz="2000">
                <a:solidFill>
                  <a:srgbClr val="993300"/>
                </a:solidFill>
              </a:rPr>
              <a:t>(conn, </a:t>
            </a:r>
            <a:r>
              <a:rPr lang="en-US" altLang="zh-CN" sz="2000">
                <a:solidFill>
                  <a:srgbClr val="FF0000"/>
                </a:solidFill>
              </a:rPr>
              <a:t>SQL_ROLLBACK</a:t>
            </a:r>
            <a:r>
              <a:rPr lang="en-US" altLang="zh-CN" sz="2000">
                <a:solidFill>
                  <a:srgbClr val="9933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B4E1E0B5-FF76-9D3E-83A6-3C717A711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ODBC Conformance Levels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271668BB-5895-36D1-7D70-97905A4296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1135063"/>
            <a:ext cx="7661275" cy="4903787"/>
          </a:xfrm>
        </p:spPr>
        <p:txBody>
          <a:bodyPr/>
          <a:lstStyle/>
          <a:p>
            <a:r>
              <a:rPr lang="en-US" altLang="zh-CN" sz="2000"/>
              <a:t>Conformance levels specify subsets of the functionality defined by the standard.</a:t>
            </a:r>
          </a:p>
          <a:p>
            <a:pPr lvl="1"/>
            <a:r>
              <a:rPr lang="en-US" altLang="zh-CN" sz="2000"/>
              <a:t>Core</a:t>
            </a:r>
          </a:p>
          <a:p>
            <a:pPr lvl="1"/>
            <a:r>
              <a:rPr lang="en-US" altLang="zh-CN" sz="2000"/>
              <a:t>Level 1 requires support for metadata querying</a:t>
            </a:r>
          </a:p>
          <a:p>
            <a:pPr lvl="1"/>
            <a:r>
              <a:rPr lang="en-US" altLang="zh-CN" sz="2000"/>
              <a:t>Level 2 requires ability to send and retrieve arrays of parameter values and more detailed catalog information.</a:t>
            </a:r>
          </a:p>
          <a:p>
            <a:r>
              <a:rPr lang="en-US" altLang="zh-CN" sz="2000"/>
              <a:t>SQL Call Level Interface (CLI) standard similar to ODBC interface, but with some minor differences.</a:t>
            </a:r>
          </a:p>
          <a:p>
            <a:endParaRPr lang="en-US" altLang="zh-CN" sz="2000"/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E7EDF1E5-E1C6-CF94-9845-E410ADF52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ODBC  </a:t>
            </a:r>
            <a:r>
              <a:rPr lang="en-US" altLang="zh-CN" dirty="0">
                <a:ea typeface="+mj-ea"/>
              </a:rPr>
              <a:t>Resources</a:t>
            </a:r>
            <a:endParaRPr lang="en-US" dirty="0">
              <a:ea typeface="+mj-ea"/>
            </a:endParaRP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5E1005DC-3021-CB6E-8B11-D383E0556D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1211263"/>
            <a:ext cx="7954962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000"/>
              <a:t>MySQL Connector/ODBC Developer Guide</a:t>
            </a:r>
          </a:p>
          <a:p>
            <a:pPr>
              <a:tabLst>
                <a:tab pos="744538" algn="l"/>
              </a:tabLst>
            </a:pPr>
            <a:r>
              <a:rPr lang="en-US" altLang="zh-CN" sz="2000">
                <a:hlinkClick r:id="rId3"/>
              </a:rPr>
              <a:t>https://docs.oracle.com/cd/E17952_01/connector-odbc-en/index.html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6DC0A5CC-E270-5976-9DF2-D5F93B027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88" y="166688"/>
            <a:ext cx="8077200" cy="61595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745B1E49-5BEF-01EC-F932-6F3A589EB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2027238"/>
            <a:ext cx="7693025" cy="2616200"/>
          </a:xfrm>
        </p:spPr>
        <p:txBody>
          <a:bodyPr/>
          <a:lstStyle/>
          <a:p>
            <a:r>
              <a:rPr lang="en-US" altLang="en-US" sz="2000"/>
              <a:t>Not all queries can be expressed in SQL, since SQL does not provide the full expressive power of a general-purpose language.</a:t>
            </a:r>
          </a:p>
          <a:p>
            <a:r>
              <a:rPr lang="en-US" altLang="en-US" sz="200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sz="2000"/>
          </a:p>
          <a:p>
            <a:endParaRPr lang="en-US" altLang="en-US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6108C89-1AC9-AD63-E835-2678A2BC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6149" name="TextBox 4">
            <a:extLst>
              <a:ext uri="{FF2B5EF4-FFF2-40B4-BE49-F238E27FC236}">
                <a16:creationId xmlns:a16="http://schemas.microsoft.com/office/drawing/2014/main" id="{624E8941-907C-33C0-378D-F349949E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196975"/>
            <a:ext cx="7693025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kumimoji="1" lang="en-US" altLang="en-US" sz="2000" dirty="0">
                <a:latin typeface="+mn-lt"/>
                <a:ea typeface="MS PGothic" pitchFamily="34" charset="-128"/>
              </a:rPr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0CA0B9D6-36E2-B7EF-381D-8B10CDEA1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E436906-0E0B-5E35-84EB-F4E94B8A29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146175"/>
            <a:ext cx="8105775" cy="5380038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000"/>
              <a:t>The SQL standard defines embeddings of SQL in a variety of programming languages such as </a:t>
            </a:r>
            <a:r>
              <a:rPr lang="en-US" altLang="en-US" sz="2000">
                <a:solidFill>
                  <a:srgbClr val="FF0000"/>
                </a:solidFill>
              </a:rPr>
              <a:t>C, C++, Java, Fortran</a:t>
            </a:r>
            <a:r>
              <a:rPr lang="en-US" altLang="en-US" sz="2000"/>
              <a:t>, and </a:t>
            </a:r>
            <a:r>
              <a:rPr lang="en-US" altLang="en-US" sz="2000">
                <a:solidFill>
                  <a:srgbClr val="FF0000"/>
                </a:solidFill>
              </a:rPr>
              <a:t>PL/1</a:t>
            </a:r>
            <a:r>
              <a:rPr lang="en-US" altLang="en-US" sz="2000"/>
              <a:t>, </a:t>
            </a:r>
          </a:p>
          <a:p>
            <a:pPr>
              <a:tabLst>
                <a:tab pos="744538" algn="l"/>
              </a:tabLst>
            </a:pPr>
            <a:r>
              <a:rPr lang="en-US" altLang="en-US" sz="2000"/>
              <a:t>A language to which SQL queries are embedded is referred to as a </a:t>
            </a:r>
            <a:r>
              <a:rPr lang="en-US" altLang="en-US" sz="2000" b="1">
                <a:solidFill>
                  <a:srgbClr val="FF0000"/>
                </a:solidFill>
              </a:rPr>
              <a:t>host language</a:t>
            </a:r>
            <a:r>
              <a:rPr lang="en-US" altLang="en-US" sz="2000"/>
              <a:t>, and the SQL structures permitted in the host language comprise </a:t>
            </a:r>
            <a:r>
              <a:rPr lang="en-US" altLang="en-US" sz="2000" i="1"/>
              <a:t>embedded </a:t>
            </a:r>
            <a:r>
              <a:rPr lang="en-US" altLang="en-US" sz="200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sz="200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sz="2000" b="1">
                <a:solidFill>
                  <a:srgbClr val="FF0000"/>
                </a:solidFill>
              </a:rPr>
              <a:t>EXEC SQL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statement is used in the host language to identify embedded SQL request to the preprocessor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en-US" sz="2000"/>
              <a:t>               EXEC SQL &lt;embedded SQL statement &gt;;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en-US" sz="200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sz="2000"/>
              <a:t>In some languages, like </a:t>
            </a:r>
            <a:r>
              <a:rPr lang="en-US" altLang="en-US" sz="2000">
                <a:solidFill>
                  <a:srgbClr val="FF0000"/>
                </a:solidFill>
              </a:rPr>
              <a:t>COBOL</a:t>
            </a:r>
            <a:r>
              <a:rPr lang="en-US" altLang="en-US" sz="2000"/>
              <a:t>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sz="2000"/>
              <a:t>In </a:t>
            </a:r>
            <a:r>
              <a:rPr lang="en-US" altLang="en-US" sz="2000">
                <a:solidFill>
                  <a:srgbClr val="FF0000"/>
                </a:solidFill>
              </a:rPr>
              <a:t>Java</a:t>
            </a:r>
            <a:r>
              <a:rPr lang="en-US" altLang="en-US" sz="2000"/>
              <a:t> embedding uses    </a:t>
            </a:r>
            <a:r>
              <a:rPr lang="en-US" altLang="en-US" sz="2000">
                <a:solidFill>
                  <a:srgbClr val="FF0000"/>
                </a:solidFill>
              </a:rPr>
              <a:t># SQL</a:t>
            </a:r>
            <a:r>
              <a:rPr lang="en-US" altLang="en-US" sz="2000"/>
              <a:t> { …. };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FFE456D0-F7BB-FD57-C0AA-42E04A0DEE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5831BBB-3950-39EF-E69A-E6CC3E312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211263"/>
            <a:ext cx="814705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sz="2000"/>
              <a:t>Before executing any SQL statements, the program must first connect to the database.  This is done using: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en-US" sz="2000"/>
              <a:t>     EXEC-SQL </a:t>
            </a:r>
            <a:r>
              <a:rPr lang="en-US" altLang="en-US" sz="2000" b="1">
                <a:solidFill>
                  <a:srgbClr val="FF0000"/>
                </a:solidFill>
              </a:rPr>
              <a:t>connect to  </a:t>
            </a:r>
            <a:r>
              <a:rPr lang="en-US" altLang="en-US" sz="2000" i="1"/>
              <a:t>server</a:t>
            </a:r>
            <a:r>
              <a:rPr lang="en-US" altLang="en-US" sz="2000" b="1"/>
              <a:t> 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user</a:t>
            </a:r>
            <a:r>
              <a:rPr lang="en-US" altLang="en-US" sz="2000"/>
              <a:t> </a:t>
            </a:r>
            <a:r>
              <a:rPr lang="en-US" altLang="en-US" sz="2000" i="1"/>
              <a:t>user-name </a:t>
            </a:r>
            <a:r>
              <a:rPr lang="en-US" altLang="en-US" sz="2000" b="1">
                <a:solidFill>
                  <a:srgbClr val="FF0000"/>
                </a:solidFill>
              </a:rPr>
              <a:t>using</a:t>
            </a:r>
            <a:r>
              <a:rPr lang="en-US" altLang="en-US" sz="2000"/>
              <a:t> </a:t>
            </a:r>
            <a:r>
              <a:rPr lang="en-US" altLang="en-US" sz="2000" i="1"/>
              <a:t>password</a:t>
            </a:r>
            <a:r>
              <a:rPr lang="en-US" altLang="en-US" sz="2000"/>
              <a:t>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en-US" sz="2000"/>
              <a:t>     Here, </a:t>
            </a:r>
            <a:r>
              <a:rPr lang="en-US" altLang="en-US" sz="2000" i="1"/>
              <a:t>server</a:t>
            </a:r>
            <a:r>
              <a:rPr lang="en-US" altLang="en-US" sz="200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sz="2000"/>
              <a:t>Variables of the </a:t>
            </a:r>
            <a:r>
              <a:rPr lang="en-US" altLang="en-US" sz="2000">
                <a:solidFill>
                  <a:srgbClr val="FF0000"/>
                </a:solidFill>
              </a:rPr>
              <a:t>host language </a:t>
            </a:r>
            <a:r>
              <a:rPr lang="en-US" altLang="en-US" sz="2000"/>
              <a:t>can be used within embedded SQL statements.  They are preceded  by a colon  (</a:t>
            </a:r>
            <a:r>
              <a:rPr lang="en-US" altLang="en-US" sz="2000">
                <a:solidFill>
                  <a:srgbClr val="FF0000"/>
                </a:solidFill>
              </a:rPr>
              <a:t>:)</a:t>
            </a:r>
            <a:r>
              <a:rPr lang="en-US" altLang="en-US" sz="2000"/>
              <a:t> to distinguish from SQL variables (e.g.,  :</a:t>
            </a:r>
            <a:r>
              <a:rPr lang="en-US" altLang="en-US" sz="2000" i="1"/>
              <a:t>credit_amount )</a:t>
            </a:r>
            <a:endParaRPr lang="en-US" altLang="en-US" sz="2000"/>
          </a:p>
          <a:p>
            <a:pPr>
              <a:tabLst>
                <a:tab pos="744538" algn="l"/>
              </a:tabLst>
            </a:pPr>
            <a:r>
              <a:rPr lang="en-US" altLang="en-US" sz="2000">
                <a:solidFill>
                  <a:srgbClr val="FF0000"/>
                </a:solidFill>
              </a:rPr>
              <a:t>Host Variables </a:t>
            </a:r>
            <a:r>
              <a:rPr lang="en-US" altLang="en-US" sz="2000"/>
              <a:t>used as above must be declared within </a:t>
            </a:r>
            <a:r>
              <a:rPr lang="en-US" altLang="en-US" sz="2000">
                <a:solidFill>
                  <a:srgbClr val="FF0000"/>
                </a:solidFill>
              </a:rPr>
              <a:t>DECLARE</a:t>
            </a:r>
            <a:r>
              <a:rPr lang="en-US" altLang="en-US" sz="2000"/>
              <a:t> section, as illustrated below. The syntax for declaring the variables, however, follows the usual host language syntax.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en-US" sz="2000"/>
              <a:t>              </a:t>
            </a:r>
            <a:r>
              <a:rPr lang="en-US" altLang="en-US" sz="2000">
                <a:solidFill>
                  <a:srgbClr val="FF0000"/>
                </a:solidFill>
              </a:rPr>
              <a:t>EXEC-SQL BEGIN DECLARE SECTION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en-US" sz="2000"/>
              <a:t>                      int  </a:t>
            </a:r>
            <a:r>
              <a:rPr lang="en-US" altLang="en-US" sz="2000" i="1"/>
              <a:t>credit-amount </a:t>
            </a:r>
            <a:r>
              <a:rPr lang="en-US" altLang="en-US" sz="2000"/>
              <a:t>;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 altLang="en-US" sz="2000"/>
              <a:t>              </a:t>
            </a:r>
            <a:r>
              <a:rPr lang="en-US" altLang="en-US" sz="2000">
                <a:solidFill>
                  <a:srgbClr val="FF0000"/>
                </a:solidFill>
              </a:rPr>
              <a:t>EXEC-SQL END DECLARE SECTION</a:t>
            </a:r>
            <a:r>
              <a:rPr lang="en-US" altLang="en-US" sz="2000"/>
              <a:t>;</a:t>
            </a:r>
          </a:p>
          <a:p>
            <a:pPr>
              <a:tabLst>
                <a:tab pos="744538" algn="l"/>
              </a:tabLst>
            </a:pPr>
            <a:endParaRPr lang="en-US" altLang="en-US"/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6D22923F-4DAE-7643-B2E7-B41AAFFE2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590A1C6-48FA-3DDC-49DE-C9F20C341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189038"/>
            <a:ext cx="7445375" cy="4903787"/>
          </a:xfrm>
        </p:spPr>
        <p:txBody>
          <a:bodyPr/>
          <a:lstStyle/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sz="2000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sz="2000" b="1" dirty="0"/>
              <a:t>             declare </a:t>
            </a:r>
            <a:r>
              <a:rPr lang="en-US" sz="2000" i="1" dirty="0"/>
              <a:t>c</a:t>
            </a:r>
            <a:r>
              <a:rPr lang="en-US" sz="2000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sz="2000" b="1" dirty="0"/>
              <a:t>      </a:t>
            </a:r>
            <a:r>
              <a:rPr lang="en-US" sz="2000" dirty="0"/>
              <a:t>statement.  </a:t>
            </a:r>
            <a:r>
              <a:rPr lang="en-US" sz="2000" kern="1200" dirty="0"/>
              <a:t>The  variable </a:t>
            </a:r>
            <a:r>
              <a:rPr lang="en-US" sz="2000" i="1" kern="1200" dirty="0"/>
              <a:t>c</a:t>
            </a:r>
            <a:r>
              <a:rPr lang="en-US" sz="2000" kern="1200" dirty="0"/>
              <a:t>  is used to identify the query</a:t>
            </a:r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r>
              <a:rPr lang="en-US" sz="2000" dirty="0"/>
              <a:t>Example:</a:t>
            </a:r>
          </a:p>
          <a:p>
            <a:pPr lvl="1">
              <a:buFont typeface="Monotype Sorts" charset="2"/>
              <a:buChar char="l"/>
              <a:tabLst>
                <a:tab pos="3140075" algn="ctr"/>
              </a:tabLst>
              <a:defRPr/>
            </a:pPr>
            <a:r>
              <a:rPr lang="en-US" sz="2000" dirty="0"/>
              <a:t>From within a host language, find the ID and name of students who  have completed more than the number of credits stored in variable </a:t>
            </a:r>
            <a:r>
              <a:rPr lang="en-US" sz="2000" dirty="0" err="1">
                <a:solidFill>
                  <a:srgbClr val="002060"/>
                </a:solidFill>
              </a:rPr>
              <a:t>credit_amount</a:t>
            </a:r>
            <a:r>
              <a:rPr lang="en-US" sz="2000" dirty="0">
                <a:solidFill>
                  <a:srgbClr val="993300"/>
                </a:solidFill>
              </a:rPr>
              <a:t> </a:t>
            </a:r>
            <a:r>
              <a:rPr lang="en-US" sz="2000" dirty="0"/>
              <a:t>in the host langue</a:t>
            </a:r>
          </a:p>
          <a:p>
            <a:pPr lvl="1">
              <a:buFont typeface="Monotype Sorts" charset="2"/>
              <a:buChar char="l"/>
              <a:tabLst>
                <a:tab pos="966788" algn="l"/>
              </a:tabLst>
              <a:defRPr/>
            </a:pPr>
            <a:r>
              <a:rPr lang="en-US" sz="2000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sz="2000" dirty="0"/>
              <a:t>            </a:t>
            </a:r>
            <a:r>
              <a:rPr lang="en-US" sz="2000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sz="2000" dirty="0">
                <a:solidFill>
                  <a:srgbClr val="002060"/>
                </a:solidFill>
              </a:rPr>
              <a:t>	           </a:t>
            </a:r>
            <a:r>
              <a:rPr lang="en-US" sz="2000" b="1" dirty="0">
                <a:solidFill>
                  <a:srgbClr val="002060"/>
                </a:solidFill>
              </a:rPr>
              <a:t>declare </a:t>
            </a:r>
            <a:r>
              <a:rPr lang="en-US" sz="2000" i="1" dirty="0">
                <a:solidFill>
                  <a:srgbClr val="002060"/>
                </a:solidFill>
              </a:rPr>
              <a:t>c</a:t>
            </a:r>
            <a:r>
              <a:rPr lang="en-US" sz="2000" b="1" dirty="0">
                <a:solidFill>
                  <a:srgbClr val="002060"/>
                </a:solidFill>
              </a:rPr>
              <a:t> cursor for 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           select </a:t>
            </a:r>
            <a:r>
              <a:rPr lang="en-US" sz="2000" i="1" dirty="0">
                <a:solidFill>
                  <a:srgbClr val="002060"/>
                </a:solidFill>
              </a:rPr>
              <a:t>ID, name</a:t>
            </a:r>
            <a:br>
              <a:rPr lang="en-US" sz="2000" i="1" dirty="0">
                <a:solidFill>
                  <a:srgbClr val="002060"/>
                </a:solidFill>
              </a:rPr>
            </a:br>
            <a:r>
              <a:rPr lang="en-US" sz="2000" i="1" dirty="0">
                <a:solidFill>
                  <a:srgbClr val="002060"/>
                </a:solidFill>
              </a:rPr>
              <a:t>           </a:t>
            </a:r>
            <a:r>
              <a:rPr lang="en-US" sz="2000" b="1" dirty="0">
                <a:solidFill>
                  <a:srgbClr val="002060"/>
                </a:solidFill>
              </a:rPr>
              <a:t>from </a:t>
            </a:r>
            <a:r>
              <a:rPr lang="en-US" sz="2000" i="1" dirty="0">
                <a:solidFill>
                  <a:srgbClr val="002060"/>
                </a:solidFill>
              </a:rPr>
              <a:t>student</a:t>
            </a:r>
            <a:br>
              <a:rPr lang="en-US" sz="2000" i="1" dirty="0">
                <a:solidFill>
                  <a:srgbClr val="002060"/>
                </a:solidFill>
              </a:rPr>
            </a:br>
            <a:r>
              <a:rPr lang="en-US" sz="2000" i="1" dirty="0">
                <a:solidFill>
                  <a:srgbClr val="002060"/>
                </a:solidFill>
              </a:rPr>
              <a:t>           </a:t>
            </a:r>
            <a:r>
              <a:rPr lang="en-US" sz="2000" b="1" dirty="0">
                <a:solidFill>
                  <a:srgbClr val="002060"/>
                </a:solidFill>
              </a:rPr>
              <a:t>where </a:t>
            </a:r>
            <a:r>
              <a:rPr lang="en-US" sz="2000" b="1" dirty="0" err="1">
                <a:solidFill>
                  <a:srgbClr val="002060"/>
                </a:solidFill>
              </a:rPr>
              <a:t>tot_cred</a:t>
            </a:r>
            <a:r>
              <a:rPr lang="en-US" sz="2000" i="1" dirty="0">
                <a:solidFill>
                  <a:srgbClr val="002060"/>
                </a:solidFill>
              </a:rPr>
              <a:t> &gt; :</a:t>
            </a:r>
            <a:r>
              <a:rPr lang="en-US" sz="2000" i="1" dirty="0" err="1">
                <a:solidFill>
                  <a:srgbClr val="002060"/>
                </a:solidFill>
              </a:rPr>
              <a:t>credit_amount</a:t>
            </a:r>
            <a:r>
              <a:rPr lang="en-US" sz="2000" i="1" dirty="0">
                <a:solidFill>
                  <a:srgbClr val="002060"/>
                </a:solidFill>
              </a:rPr>
              <a:t>;</a:t>
            </a:r>
            <a:endParaRPr lang="en-US" sz="2000" dirty="0">
              <a:solidFill>
                <a:srgbClr val="002060"/>
              </a:solidFill>
            </a:endParaRP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buFont typeface="Monotype Sorts" charset="2"/>
              <a:buChar char="n"/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644D9039-A504-C08D-9BFC-66544DE09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87707D21-DF44-7AED-C47E-A699F3667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0750" y="1246188"/>
            <a:ext cx="7594600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sz="2000"/>
              <a:t>The</a:t>
            </a:r>
            <a:r>
              <a:rPr lang="en-US" altLang="en-US" sz="2000" b="1">
                <a:solidFill>
                  <a:schemeClr val="tx2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open</a:t>
            </a:r>
            <a:r>
              <a:rPr lang="en-US" altLang="en-US" sz="2000"/>
              <a:t> statement for our example is as follows: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rgbClr val="002060"/>
                </a:solidFill>
              </a:rPr>
              <a:t>EXEC SQL </a:t>
            </a:r>
            <a:r>
              <a:rPr lang="en-US" altLang="en-US" sz="2000" b="1">
                <a:solidFill>
                  <a:srgbClr val="FF0000"/>
                </a:solidFill>
              </a:rPr>
              <a:t>open</a:t>
            </a:r>
            <a:r>
              <a:rPr lang="en-US" altLang="en-US" sz="2000">
                <a:solidFill>
                  <a:srgbClr val="002060"/>
                </a:solidFill>
              </a:rPr>
              <a:t> </a:t>
            </a:r>
            <a:r>
              <a:rPr lang="en-US" altLang="en-US" sz="2000" i="1">
                <a:solidFill>
                  <a:srgbClr val="002060"/>
                </a:solidFill>
              </a:rPr>
              <a:t>c</a:t>
            </a:r>
            <a:r>
              <a:rPr lang="en-US" altLang="en-US" sz="2000" b="1" i="1">
                <a:solidFill>
                  <a:srgbClr val="002060"/>
                </a:solidFill>
              </a:rPr>
              <a:t> </a:t>
            </a:r>
            <a:r>
              <a:rPr lang="en-US" altLang="en-US" sz="200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en-US" sz="2000">
                <a:solidFill>
                  <a:srgbClr val="993300"/>
                </a:solidFill>
              </a:rPr>
              <a:t>     </a:t>
            </a:r>
            <a:r>
              <a:rPr lang="en-US" altLang="en-US" sz="200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sz="2000" i="1"/>
              <a:t>credit-amount</a:t>
            </a:r>
            <a:r>
              <a:rPr lang="en-US" altLang="en-US" sz="2000"/>
              <a:t> at the time the </a:t>
            </a:r>
            <a:r>
              <a:rPr lang="en-US" altLang="en-US" sz="2000" b="1"/>
              <a:t>open</a:t>
            </a:r>
            <a:r>
              <a:rPr lang="en-US" altLang="en-US" sz="2000"/>
              <a:t> statement is executed.</a:t>
            </a:r>
            <a:endParaRPr lang="en-US" altLang="en-US" sz="200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sz="2000"/>
              <a:t>The fetch statement causes the values of one tuple in the query result to be placed on host language variables.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rgbClr val="002060"/>
                </a:solidFill>
              </a:rPr>
              <a:t>EXEC SQL</a:t>
            </a:r>
            <a:r>
              <a:rPr lang="en-US" altLang="en-US" sz="2000" b="1">
                <a:solidFill>
                  <a:srgbClr val="002060"/>
                </a:solidFill>
              </a:rPr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fetch</a:t>
            </a:r>
            <a:r>
              <a:rPr lang="en-US" altLang="en-US" sz="2000" b="1">
                <a:solidFill>
                  <a:srgbClr val="002060"/>
                </a:solidFill>
              </a:rPr>
              <a:t> </a:t>
            </a:r>
            <a:r>
              <a:rPr lang="en-US" altLang="en-US" sz="2000" i="1">
                <a:solidFill>
                  <a:srgbClr val="002060"/>
                </a:solidFill>
              </a:rPr>
              <a:t>c </a:t>
            </a:r>
            <a:r>
              <a:rPr lang="en-US" altLang="en-US" sz="2000" b="1">
                <a:solidFill>
                  <a:srgbClr val="FF0000"/>
                </a:solidFill>
              </a:rPr>
              <a:t>into </a:t>
            </a:r>
            <a:r>
              <a:rPr lang="en-US" altLang="en-US" sz="2000">
                <a:solidFill>
                  <a:srgbClr val="002060"/>
                </a:solidFill>
              </a:rPr>
              <a:t>:</a:t>
            </a:r>
            <a:r>
              <a:rPr lang="en-US" altLang="en-US" sz="2000" i="1">
                <a:solidFill>
                  <a:srgbClr val="002060"/>
                </a:solidFill>
              </a:rPr>
              <a:t>si, :sn</a:t>
            </a:r>
            <a:r>
              <a:rPr lang="zh-CN" altLang="en-US" sz="2000" i="1">
                <a:solidFill>
                  <a:srgbClr val="002060"/>
                </a:solidFill>
              </a:rPr>
              <a:t>；</a:t>
            </a:r>
            <a:endParaRPr lang="en-US" altLang="en-US" sz="2000">
              <a:solidFill>
                <a:srgbClr val="002060"/>
              </a:solidFill>
            </a:endParaRP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en-US" sz="2000">
                <a:solidFill>
                  <a:srgbClr val="993300"/>
                </a:solidFill>
              </a:rPr>
              <a:t> </a:t>
            </a:r>
            <a:br>
              <a:rPr lang="en-US" altLang="en-US" sz="2000">
                <a:solidFill>
                  <a:srgbClr val="993300"/>
                </a:solidFill>
              </a:rPr>
            </a:br>
            <a:r>
              <a:rPr lang="en-US" altLang="en-US" sz="2000"/>
              <a:t>Repeated calls to fetch get successive tuples in the query result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endParaRPr lang="en-US" altLang="en-U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126F5A4B-DA70-2753-A98D-FC6A1AB4F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D8DA72E-7881-2522-D42C-4264A0947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2013" y="1198563"/>
            <a:ext cx="7512050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sz="2000"/>
              <a:t>A variable called </a:t>
            </a:r>
            <a:r>
              <a:rPr lang="en-US" altLang="en-US" sz="2000">
                <a:solidFill>
                  <a:srgbClr val="FF0000"/>
                </a:solidFill>
              </a:rPr>
              <a:t>SQLSTATE</a:t>
            </a:r>
            <a:r>
              <a:rPr lang="en-US" altLang="en-US" sz="2000"/>
              <a:t> in the SQL communication area (</a:t>
            </a:r>
            <a:r>
              <a:rPr lang="en-US" altLang="en-US" sz="2000">
                <a:solidFill>
                  <a:srgbClr val="FF0000"/>
                </a:solidFill>
              </a:rPr>
              <a:t>SQLCA</a:t>
            </a:r>
            <a:r>
              <a:rPr lang="en-US" altLang="en-US" sz="2000"/>
              <a:t>) gets set to </a:t>
            </a:r>
            <a:r>
              <a:rPr lang="en-US" altLang="ja-JP" sz="200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sz="2000"/>
              <a:t>The </a:t>
            </a:r>
            <a:r>
              <a:rPr lang="en-US" altLang="en-US" sz="2000" b="1">
                <a:solidFill>
                  <a:srgbClr val="FF0000"/>
                </a:solidFill>
              </a:rPr>
              <a:t>close</a:t>
            </a:r>
            <a:r>
              <a:rPr lang="en-US" altLang="en-US" sz="2000"/>
              <a:t> statement causes the database system to delete the temporary relation that holds the result of the query.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rgbClr val="002060"/>
                </a:solidFill>
              </a:rPr>
              <a:t>EXEC SQL </a:t>
            </a:r>
            <a:r>
              <a:rPr lang="en-US" altLang="en-US" sz="2000" b="1">
                <a:solidFill>
                  <a:srgbClr val="FF0000"/>
                </a:solidFill>
              </a:rPr>
              <a:t>close</a:t>
            </a:r>
            <a:r>
              <a:rPr lang="en-US" altLang="en-US" sz="2000">
                <a:solidFill>
                  <a:srgbClr val="002060"/>
                </a:solidFill>
              </a:rPr>
              <a:t> </a:t>
            </a:r>
            <a:r>
              <a:rPr lang="en-US" altLang="en-US" sz="2000" i="1">
                <a:solidFill>
                  <a:srgbClr val="002060"/>
                </a:solidFill>
              </a:rPr>
              <a:t>c</a:t>
            </a:r>
            <a:r>
              <a:rPr lang="en-US" altLang="en-US" sz="2000">
                <a:solidFill>
                  <a:srgbClr val="002060"/>
                </a:solidFill>
              </a:rPr>
              <a:t> 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92C2AF2F-85A5-1AD8-63B9-D92759E69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1815068-3E4B-525D-389F-E121D65B0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163638"/>
            <a:ext cx="7631113" cy="548005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en-US" sz="2000" dirty="0"/>
              <a:t>Embedded SQL expressions for database modification (</a:t>
            </a:r>
            <a:r>
              <a:rPr lang="en-US" altLang="en-US" sz="2000" b="1" dirty="0"/>
              <a:t>update</a:t>
            </a:r>
            <a:r>
              <a:rPr lang="en-US" altLang="en-US" sz="2000" dirty="0"/>
              <a:t>, </a:t>
            </a:r>
            <a:r>
              <a:rPr lang="en-US" altLang="en-US" sz="2000" b="1" dirty="0"/>
              <a:t>insert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delete</a:t>
            </a:r>
            <a:r>
              <a:rPr lang="en-US" altLang="en-US" sz="2000" dirty="0"/>
              <a:t>)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/>
              <a:t>Can update tuples fetched by cursor by declaring that the cursor is for update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000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000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sz="2000" i="1" dirty="0">
                <a:solidFill>
                  <a:srgbClr val="002060"/>
                </a:solidFill>
              </a:rPr>
              <a:t>c </a:t>
            </a:r>
            <a:r>
              <a:rPr lang="en-US" altLang="en-US" sz="2000" b="1" dirty="0">
                <a:solidFill>
                  <a:srgbClr val="002060"/>
                </a:solidFill>
              </a:rPr>
              <a:t>cursor for</a:t>
            </a:r>
            <a:br>
              <a:rPr lang="en-US" altLang="en-US" sz="2000" b="1" dirty="0">
                <a:solidFill>
                  <a:srgbClr val="002060"/>
                </a:solidFill>
              </a:rPr>
            </a:br>
            <a:r>
              <a:rPr lang="en-US" altLang="en-US" sz="2000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sz="2000" dirty="0">
                <a:solidFill>
                  <a:srgbClr val="002060"/>
                </a:solidFill>
              </a:rPr>
              <a:t>*</a:t>
            </a:r>
            <a:br>
              <a:rPr lang="en-US" altLang="en-US" sz="2000" dirty="0">
                <a:solidFill>
                  <a:srgbClr val="002060"/>
                </a:solidFill>
              </a:rPr>
            </a:br>
            <a:r>
              <a:rPr lang="en-US" altLang="en-US" sz="2000" dirty="0">
                <a:solidFill>
                  <a:srgbClr val="002060"/>
                </a:solidFill>
              </a:rPr>
              <a:t>             </a:t>
            </a:r>
            <a:r>
              <a:rPr lang="en-US" altLang="en-US" sz="2000" b="1" dirty="0">
                <a:solidFill>
                  <a:srgbClr val="002060"/>
                </a:solidFill>
              </a:rPr>
              <a:t>from </a:t>
            </a:r>
            <a:r>
              <a:rPr lang="en-US" altLang="en-US" sz="2000" i="1" dirty="0">
                <a:solidFill>
                  <a:srgbClr val="002060"/>
                </a:solidFill>
              </a:rPr>
              <a:t>instructor</a:t>
            </a:r>
            <a:br>
              <a:rPr lang="en-US" altLang="en-US" sz="2000" i="1" dirty="0">
                <a:solidFill>
                  <a:srgbClr val="002060"/>
                </a:solidFill>
              </a:rPr>
            </a:br>
            <a:r>
              <a:rPr lang="en-US" altLang="en-US" sz="2000" i="1" dirty="0">
                <a:solidFill>
                  <a:srgbClr val="002060"/>
                </a:solidFill>
              </a:rPr>
              <a:t>             </a:t>
            </a:r>
            <a:r>
              <a:rPr lang="en-US" altLang="en-US" sz="2000" b="1" dirty="0">
                <a:solidFill>
                  <a:srgbClr val="002060"/>
                </a:solidFill>
              </a:rPr>
              <a:t>where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</a:rPr>
              <a:t>dept_name</a:t>
            </a:r>
            <a:r>
              <a:rPr lang="en-US" altLang="en-US" sz="2000" dirty="0">
                <a:solidFill>
                  <a:srgbClr val="002060"/>
                </a:solidFill>
              </a:rPr>
              <a:t> = </a:t>
            </a:r>
            <a:r>
              <a:rPr lang="en-US" altLang="ja-JP" sz="2000" dirty="0">
                <a:solidFill>
                  <a:srgbClr val="002060"/>
                </a:solidFill>
              </a:rPr>
              <a:t>'Music'</a:t>
            </a:r>
            <a:br>
              <a:rPr lang="en-US" altLang="ja-JP" sz="2000" dirty="0">
                <a:solidFill>
                  <a:srgbClr val="002060"/>
                </a:solidFill>
              </a:rPr>
            </a:br>
            <a:r>
              <a:rPr lang="en-US" altLang="ja-JP" sz="2000" dirty="0">
                <a:solidFill>
                  <a:srgbClr val="FF0000"/>
                </a:solidFill>
              </a:rPr>
              <a:t>             </a:t>
            </a:r>
            <a:r>
              <a:rPr lang="en-US" altLang="ja-JP" sz="2000" b="1" dirty="0">
                <a:solidFill>
                  <a:srgbClr val="FF0000"/>
                </a:solidFill>
              </a:rPr>
              <a:t>for update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/>
              <a:t>We then iterate through the tuples by performing  </a:t>
            </a:r>
            <a:r>
              <a:rPr lang="en-US" altLang="en-US" sz="2000" b="1" dirty="0"/>
              <a:t>fetch</a:t>
            </a:r>
            <a:r>
              <a:rPr lang="en-US" altLang="en-US" sz="2000" dirty="0"/>
              <a:t> operations on the cursor , and after fetching each tuple we execute the following code: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2000" b="1" dirty="0">
                <a:solidFill>
                  <a:srgbClr val="993300"/>
                </a:solidFill>
              </a:rPr>
              <a:t>                  </a:t>
            </a:r>
            <a:r>
              <a:rPr lang="en-US" altLang="en-US" sz="2000" b="1" dirty="0">
                <a:solidFill>
                  <a:srgbClr val="002060"/>
                </a:solidFill>
              </a:rPr>
              <a:t>update </a:t>
            </a:r>
            <a:r>
              <a:rPr lang="en-US" altLang="en-US" sz="2000" i="1" dirty="0">
                <a:solidFill>
                  <a:srgbClr val="002060"/>
                </a:solidFill>
              </a:rPr>
              <a:t>instructor</a:t>
            </a:r>
            <a:br>
              <a:rPr lang="en-US" altLang="en-US" sz="2000" i="1" dirty="0">
                <a:solidFill>
                  <a:srgbClr val="002060"/>
                </a:solidFill>
              </a:rPr>
            </a:br>
            <a:r>
              <a:rPr lang="en-US" altLang="en-US" sz="2000" i="1" dirty="0">
                <a:solidFill>
                  <a:srgbClr val="002060"/>
                </a:solidFill>
              </a:rPr>
              <a:t>             </a:t>
            </a:r>
            <a:r>
              <a:rPr lang="en-US" altLang="en-US" sz="2000" b="1" dirty="0">
                <a:solidFill>
                  <a:srgbClr val="002060"/>
                </a:solidFill>
              </a:rPr>
              <a:t>set</a:t>
            </a:r>
            <a:r>
              <a:rPr lang="en-US" altLang="en-US" sz="2000" dirty="0">
                <a:solidFill>
                  <a:srgbClr val="002060"/>
                </a:solidFill>
              </a:rPr>
              <a:t> </a:t>
            </a:r>
            <a:r>
              <a:rPr lang="en-US" altLang="en-US" sz="2000" i="1" dirty="0">
                <a:solidFill>
                  <a:srgbClr val="002060"/>
                </a:solidFill>
              </a:rPr>
              <a:t>salary = salary</a:t>
            </a:r>
            <a:r>
              <a:rPr lang="en-US" altLang="en-US" sz="2000" dirty="0">
                <a:solidFill>
                  <a:srgbClr val="002060"/>
                </a:solidFill>
              </a:rPr>
              <a:t> + 1000</a:t>
            </a:r>
            <a:br>
              <a:rPr lang="en-US" altLang="en-US" sz="2000" dirty="0">
                <a:solidFill>
                  <a:srgbClr val="00206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where current of </a:t>
            </a:r>
            <a:r>
              <a:rPr lang="en-US" altLang="en-US" sz="2000" i="1" dirty="0">
                <a:solidFill>
                  <a:srgbClr val="FF0000"/>
                </a:solidFill>
              </a:rPr>
              <a:t>c</a:t>
            </a:r>
          </a:p>
          <a:p>
            <a:pPr>
              <a:buFont typeface="Monotype Sorts" charset="2"/>
              <a:buChar char="n"/>
              <a:defRPr/>
            </a:pPr>
            <a:endParaRPr lang="en-US" altLang="en-US" dirty="0"/>
          </a:p>
          <a:p>
            <a:pPr>
              <a:buFont typeface="Monotype Sorts" charset="2"/>
              <a:buChar char="n"/>
              <a:defRPr/>
            </a:pPr>
            <a:endParaRPr lang="en-US" altLang="en-US" dirty="0"/>
          </a:p>
          <a:p>
            <a:pPr>
              <a:buFont typeface="Monotype Sorts" charset="2"/>
              <a:buChar char="n"/>
              <a:defRPr/>
            </a:pPr>
            <a:endParaRPr lang="en-US" altLang="en-US" dirty="0"/>
          </a:p>
          <a:p>
            <a:pPr marL="0" indent="0">
              <a:buFont typeface="Monotype Sorts" charset="2"/>
              <a:buNone/>
              <a:defRPr/>
            </a:pPr>
            <a:endParaRPr lang="en-US" altLang="en-US" dirty="0"/>
          </a:p>
          <a:p>
            <a:pPr marL="0" indent="0">
              <a:buSzPct val="100000"/>
              <a:buFont typeface="Monotype Sorts" charset="2"/>
              <a:buNone/>
              <a:defRPr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D0227B78-3CB2-052C-088C-C4F06C521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Embedded SQL  </a:t>
            </a:r>
            <a:r>
              <a:rPr lang="en-US" altLang="zh-CN" dirty="0">
                <a:ea typeface="+mj-ea"/>
              </a:rPr>
              <a:t>Resources</a:t>
            </a:r>
            <a:endParaRPr lang="en-US" dirty="0">
              <a:ea typeface="+mj-ea"/>
            </a:endParaRP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114ABBA-0D76-D049-2C35-20C757690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1211263"/>
            <a:ext cx="7954962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zh-CN" sz="2000"/>
              <a:t>Oracle Database  Programmer's Guide - Embedded SQL</a:t>
            </a:r>
            <a:endParaRPr lang="en-US" altLang="zh-CN" sz="2000">
              <a:hlinkClick r:id="rId3"/>
            </a:endParaRPr>
          </a:p>
          <a:p>
            <a:pPr>
              <a:tabLst>
                <a:tab pos="744538" algn="l"/>
              </a:tabLst>
            </a:pPr>
            <a:r>
              <a:rPr lang="en-US" altLang="zh-CN" sz="2000">
                <a:hlinkClick r:id="rId3"/>
              </a:rPr>
              <a:t>https://docs.oracle.com/en/database/oracle/oracle-database/20/lnpcc/embedded-SQL.html#GUID-C671CABF-202A-4503-A16B-DC78D3F1AB13</a:t>
            </a:r>
            <a:endParaRPr lang="en-US" altLang="zh-CN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>
            <a:extLst>
              <a:ext uri="{FF2B5EF4-FFF2-40B4-BE49-F238E27FC236}">
                <a16:creationId xmlns:a16="http://schemas.microsoft.com/office/drawing/2014/main" id="{CA6653E6-B003-F9D1-AB4E-F31274DC7A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Procedural Constructs in SQL</a:t>
            </a:r>
            <a:endParaRPr lang="en-IN" altLang="zh-CN">
              <a:effectLst/>
            </a:endParaRPr>
          </a:p>
        </p:txBody>
      </p:sp>
      <p:sp>
        <p:nvSpPr>
          <p:cNvPr id="91139" name="Rectangle 5">
            <a:extLst>
              <a:ext uri="{FF2B5EF4-FFF2-40B4-BE49-F238E27FC236}">
                <a16:creationId xmlns:a16="http://schemas.microsoft.com/office/drawing/2014/main" id="{2F140BB9-42B0-71F9-D8DD-3797F019B7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E326CEDA-E16A-6EE6-71C7-8DF725B016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-419100"/>
            <a:ext cx="8077200" cy="1057275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Procedural Extensions and Stored Procedures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F5868164-2F33-FB27-BA9A-243D773AAB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5375" y="1135063"/>
            <a:ext cx="7921625" cy="4346575"/>
          </a:xfrm>
        </p:spPr>
        <p:txBody>
          <a:bodyPr/>
          <a:lstStyle/>
          <a:p>
            <a:r>
              <a:rPr lang="en-US" altLang="zh-CN" sz="2000"/>
              <a:t>SQL provides a </a:t>
            </a:r>
            <a:r>
              <a:rPr lang="en-US" altLang="zh-CN" sz="2000" b="1">
                <a:solidFill>
                  <a:srgbClr val="FF0000"/>
                </a:solidFill>
              </a:rPr>
              <a:t>module</a:t>
            </a:r>
            <a:r>
              <a:rPr lang="en-US" altLang="zh-CN" sz="2000"/>
              <a:t> language</a:t>
            </a:r>
            <a:r>
              <a:rPr lang="en-US" altLang="zh-CN"/>
              <a:t> </a:t>
            </a:r>
          </a:p>
          <a:p>
            <a:pPr lvl="1"/>
            <a:r>
              <a:rPr lang="en-US" altLang="zh-CN" sz="2000"/>
              <a:t>Permits definition of procedures in SQL, with </a:t>
            </a:r>
            <a:r>
              <a:rPr lang="en-US" altLang="zh-CN" sz="2000">
                <a:solidFill>
                  <a:srgbClr val="FF0000"/>
                </a:solidFill>
              </a:rPr>
              <a:t>if-then-else</a:t>
            </a:r>
            <a:r>
              <a:rPr lang="en-US" altLang="zh-CN" sz="2000"/>
              <a:t> statements, </a:t>
            </a:r>
            <a:r>
              <a:rPr lang="en-US" altLang="zh-CN" sz="2000">
                <a:solidFill>
                  <a:srgbClr val="FF0000"/>
                </a:solidFill>
              </a:rPr>
              <a:t>for </a:t>
            </a:r>
            <a:r>
              <a:rPr lang="en-US" altLang="zh-CN" sz="2000"/>
              <a:t>and </a:t>
            </a:r>
            <a:r>
              <a:rPr lang="en-US" altLang="zh-CN" sz="2000">
                <a:solidFill>
                  <a:srgbClr val="FF0000"/>
                </a:solidFill>
              </a:rPr>
              <a:t>while</a:t>
            </a:r>
            <a:r>
              <a:rPr lang="en-US" altLang="zh-CN" sz="2000"/>
              <a:t> loops, etc.</a:t>
            </a:r>
            <a:endParaRPr lang="en-US" altLang="zh-CN"/>
          </a:p>
          <a:p>
            <a:r>
              <a:rPr lang="en-US" altLang="zh-CN" sz="2000">
                <a:solidFill>
                  <a:srgbClr val="FF0000"/>
                </a:solidFill>
              </a:rPr>
              <a:t>Stored Procedures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z="2000"/>
              <a:t>Can store procedures in the database</a:t>
            </a:r>
            <a:r>
              <a:rPr lang="en-US" altLang="zh-CN"/>
              <a:t> </a:t>
            </a:r>
          </a:p>
          <a:p>
            <a:pPr lvl="1"/>
            <a:r>
              <a:rPr lang="en-US" altLang="zh-CN" sz="2000"/>
              <a:t>then execute them using the </a:t>
            </a:r>
            <a:r>
              <a:rPr lang="en-US" altLang="zh-CN" sz="2000" b="1">
                <a:solidFill>
                  <a:srgbClr val="FF0000"/>
                </a:solidFill>
              </a:rPr>
              <a:t>call</a:t>
            </a:r>
            <a:r>
              <a:rPr lang="en-US" altLang="zh-CN" sz="2000"/>
              <a:t> statement</a:t>
            </a:r>
            <a:endParaRPr lang="en-US" altLang="zh-CN"/>
          </a:p>
          <a:p>
            <a:pPr lvl="1"/>
            <a:r>
              <a:rPr lang="en-US" altLang="zh-CN" sz="2000"/>
              <a:t>permit external applications to operate on the database without knowing about internal details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>
            <a:extLst>
              <a:ext uri="{FF2B5EF4-FFF2-40B4-BE49-F238E27FC236}">
                <a16:creationId xmlns:a16="http://schemas.microsoft.com/office/drawing/2014/main" id="{D1B9D321-9F6B-C1C1-00D2-EC9F3C047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0BEE9BE-2D4D-C7C6-8D24-068DC679C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2025" y="1073150"/>
            <a:ext cx="7693025" cy="4876800"/>
          </a:xfrm>
        </p:spPr>
        <p:txBody>
          <a:bodyPr/>
          <a:lstStyle/>
          <a:p>
            <a:r>
              <a:rPr lang="en-US" altLang="en-US" sz="2000"/>
              <a:t>Functions and procedures allow  “</a:t>
            </a:r>
            <a:r>
              <a:rPr lang="en-US" altLang="en-US" sz="2000">
                <a:solidFill>
                  <a:srgbClr val="FF0000"/>
                </a:solidFill>
              </a:rPr>
              <a:t>business logic</a:t>
            </a:r>
            <a:r>
              <a:rPr lang="en-US" altLang="en-US" sz="2000"/>
              <a:t>”  to be stored in the database and executed from SQL statements.</a:t>
            </a:r>
          </a:p>
          <a:p>
            <a:r>
              <a:rPr lang="en-US" altLang="en-US" sz="2000"/>
              <a:t>These can be defined either by the procedural component of SQL or  by an external programming language such as Java, C, or C++.</a:t>
            </a:r>
          </a:p>
          <a:p>
            <a:r>
              <a:rPr lang="en-US" altLang="en-US" sz="2000"/>
              <a:t>The syntax we present here is defined by the SQL standard.</a:t>
            </a:r>
          </a:p>
          <a:p>
            <a:pPr lvl="1"/>
            <a:r>
              <a:rPr lang="en-US" altLang="en-US" sz="2000"/>
              <a:t>Most databases implement nonstandard versions of this syntax.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>
            <a:extLst>
              <a:ext uri="{FF2B5EF4-FFF2-40B4-BE49-F238E27FC236}">
                <a16:creationId xmlns:a16="http://schemas.microsoft.com/office/drawing/2014/main" id="{4AF610C2-2133-152F-3A7D-8BBA5F69A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6463" y="130175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A14F4BD-8A7F-1A37-1349-F1817D17E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2025" y="1879600"/>
            <a:ext cx="7253288" cy="4341813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API</a:t>
            </a:r>
            <a:r>
              <a:rPr lang="en-US" altLang="zh-CN" sz="2000" dirty="0"/>
              <a:t> </a:t>
            </a:r>
            <a:r>
              <a:rPr lang="zh-CN" altLang="en-US" sz="2000" dirty="0"/>
              <a:t>（</a:t>
            </a:r>
            <a:r>
              <a:rPr lang="en-US" altLang="zh-CN" sz="2000" dirty="0"/>
              <a:t>Application Program Interface</a:t>
            </a:r>
            <a:r>
              <a:rPr lang="zh-CN" altLang="en-US" sz="2000" dirty="0"/>
              <a:t>） </a:t>
            </a:r>
            <a:r>
              <a:rPr lang="en-US" altLang="zh-CN" sz="2000" dirty="0"/>
              <a:t>- - </a:t>
            </a:r>
            <a:r>
              <a:rPr lang="en-US" altLang="en-US" sz="2000" dirty="0"/>
              <a:t>A general-purpose program  can connect to and communicate with a database server using a collection of functions.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en-US" sz="2000" dirty="0">
                <a:solidFill>
                  <a:srgbClr val="FF0000"/>
                </a:solidFill>
              </a:rPr>
              <a:t>Embedded SQL </a:t>
            </a:r>
            <a:r>
              <a:rPr lang="en-US" altLang="en-US" sz="2000" dirty="0"/>
              <a:t>-- provides a means by which a program can interact with a database server. 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sz="2000" dirty="0">
                <a:cs typeface="+mn-cs"/>
              </a:rPr>
              <a:t>The  SQL statements are translated at compile time  into function calls.  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en-US" sz="2000" dirty="0">
                <a:cs typeface="+mn-cs"/>
              </a:rPr>
              <a:t>At runtime,  these function calls connect to the database  using an API  that provides dynamic  SQL facilities.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7DAB57BB-54DE-BB1E-F810-9C6F1FBDA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/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5062E464-F5A3-F35A-73E2-B7A2F490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1044575"/>
            <a:ext cx="7586662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kumimoji="1" lang="en-US" altLang="en-US" sz="2000" dirty="0">
                <a:latin typeface="+mn-lt"/>
                <a:ea typeface="MS PGothic" pitchFamily="34" charset="-128"/>
              </a:rPr>
              <a:t>There are two approaches to accessing  database from a general-purpose programming language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26AEAD25-B3E2-68E5-DCEF-F40D98AE5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Functions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E1FF4ADC-3D52-E399-A72A-0809C85A31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8213" y="1176338"/>
            <a:ext cx="7661275" cy="490378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000"/>
              <a:t>Define a function that, given the name of a department, returns the count of the number of instructors in that department.</a:t>
            </a:r>
            <a:endParaRPr lang="en-US" altLang="zh-CN"/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1600" b="1"/>
              <a:t>             </a:t>
            </a:r>
            <a:r>
              <a:rPr lang="en-US" altLang="zh-CN" sz="2000" b="1">
                <a:solidFill>
                  <a:srgbClr val="FF0000"/>
                </a:solidFill>
              </a:rPr>
              <a:t>create function </a:t>
            </a:r>
            <a:r>
              <a:rPr lang="en-US" altLang="zh-CN" sz="2000" i="1"/>
              <a:t>dept_count </a:t>
            </a:r>
            <a:r>
              <a:rPr lang="en-US" altLang="zh-CN" sz="2000"/>
              <a:t>(</a:t>
            </a:r>
            <a:r>
              <a:rPr lang="en-US" altLang="zh-CN" sz="2000" i="1"/>
              <a:t>dept_name </a:t>
            </a:r>
            <a:r>
              <a:rPr lang="en-US" altLang="zh-CN" sz="2000" b="1"/>
              <a:t>varchar</a:t>
            </a:r>
            <a:r>
              <a:rPr lang="en-US" altLang="zh-CN" sz="2000"/>
              <a:t>(20))</a:t>
            </a:r>
            <a:br>
              <a:rPr lang="en-US" altLang="zh-CN" sz="2000" b="1"/>
            </a:br>
            <a:r>
              <a:rPr lang="en-US" altLang="zh-CN" b="1"/>
              <a:t>       </a:t>
            </a:r>
            <a:r>
              <a:rPr lang="en-US" altLang="zh-CN" sz="2000" b="1">
                <a:solidFill>
                  <a:srgbClr val="FF0000"/>
                </a:solidFill>
              </a:rPr>
              <a:t>returns</a:t>
            </a:r>
            <a:r>
              <a:rPr lang="en-US" altLang="zh-CN" sz="2000" b="1"/>
              <a:t> integer</a:t>
            </a:r>
            <a:br>
              <a:rPr lang="en-US" altLang="zh-CN" sz="2000" b="1"/>
            </a:br>
            <a:r>
              <a:rPr lang="en-US" altLang="zh-CN" sz="2000" b="1"/>
              <a:t>      </a:t>
            </a:r>
            <a:r>
              <a:rPr lang="en-US" altLang="zh-CN" sz="2000" b="1">
                <a:solidFill>
                  <a:srgbClr val="FF0000"/>
                </a:solidFill>
              </a:rPr>
              <a:t>begin</a:t>
            </a:r>
            <a:br>
              <a:rPr lang="en-US" altLang="zh-CN" sz="2000" b="1"/>
            </a:br>
            <a:r>
              <a:rPr lang="en-US" altLang="zh-CN" sz="2000" b="1"/>
              <a:t>          </a:t>
            </a:r>
            <a:r>
              <a:rPr lang="en-US" altLang="zh-CN" sz="2000" b="1">
                <a:solidFill>
                  <a:srgbClr val="FF0000"/>
                </a:solidFill>
              </a:rPr>
              <a:t> declare </a:t>
            </a:r>
            <a:r>
              <a:rPr lang="en-US" altLang="zh-CN" sz="2000" i="1"/>
              <a:t>d_count </a:t>
            </a:r>
            <a:r>
              <a:rPr lang="en-US" altLang="zh-CN" sz="2000" b="1"/>
              <a:t>integer;</a:t>
            </a:r>
            <a:br>
              <a:rPr lang="en-US" altLang="zh-CN" sz="2000" b="1"/>
            </a:br>
            <a:r>
              <a:rPr lang="en-US" altLang="zh-CN" sz="2000" b="1"/>
              <a:t>           select count </a:t>
            </a:r>
            <a:r>
              <a:rPr lang="en-US" altLang="zh-CN" sz="2000"/>
              <a:t>(</a:t>
            </a:r>
            <a:r>
              <a:rPr lang="en-US" altLang="zh-CN" sz="2000" i="1"/>
              <a:t>* </a:t>
            </a:r>
            <a:r>
              <a:rPr lang="en-US" altLang="zh-CN" sz="2000"/>
              <a:t>) </a:t>
            </a:r>
            <a:r>
              <a:rPr lang="en-US" altLang="zh-CN" sz="2000" b="1">
                <a:solidFill>
                  <a:srgbClr val="FF0000"/>
                </a:solidFill>
              </a:rPr>
              <a:t>into</a:t>
            </a:r>
            <a:r>
              <a:rPr lang="en-US" altLang="zh-CN" sz="2000" b="1"/>
              <a:t> </a:t>
            </a:r>
            <a:r>
              <a:rPr lang="en-US" altLang="zh-CN" sz="2000" i="1"/>
              <a:t>d_count</a:t>
            </a:r>
            <a:br>
              <a:rPr lang="en-US" altLang="zh-CN" sz="2000" i="1"/>
            </a:br>
            <a:r>
              <a:rPr lang="en-US" altLang="zh-CN" sz="2000" i="1"/>
              <a:t>          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 i="1"/>
              <a:t>           </a:t>
            </a:r>
            <a:r>
              <a:rPr lang="en-US" altLang="zh-CN" sz="2000" b="1"/>
              <a:t>where </a:t>
            </a:r>
            <a:r>
              <a:rPr lang="en-US" altLang="zh-CN" sz="2000" i="1"/>
              <a:t>instructor.dept_name = dept_name</a:t>
            </a:r>
            <a:br>
              <a:rPr lang="en-US" altLang="zh-CN" sz="2000" i="1"/>
            </a:br>
            <a:r>
              <a:rPr lang="en-US" altLang="zh-CN" sz="2000" i="1"/>
              <a:t>           </a:t>
            </a:r>
            <a:r>
              <a:rPr lang="en-US" altLang="zh-CN" sz="2000" b="1"/>
              <a:t>return </a:t>
            </a:r>
            <a:r>
              <a:rPr lang="en-US" altLang="zh-CN" sz="2000" i="1"/>
              <a:t>d_count;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>
                <a:solidFill>
                  <a:srgbClr val="FF0000"/>
                </a:solidFill>
              </a:rPr>
              <a:t>end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 sz="2000"/>
              <a:t>Find the department name and budget of all departments with more that 12 instructors.</a:t>
            </a:r>
            <a:endParaRPr lang="en-US" altLang="zh-CN"/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zh-CN"/>
              <a:t>		</a:t>
            </a:r>
            <a:r>
              <a:rPr lang="en-US" altLang="zh-CN" sz="2000" b="1"/>
              <a:t>select </a:t>
            </a:r>
            <a:r>
              <a:rPr lang="en-US" altLang="zh-CN" sz="2000" i="1"/>
              <a:t>dept_name, budget</a:t>
            </a:r>
            <a:br>
              <a:rPr lang="en-US" altLang="zh-CN" sz="2000" i="1"/>
            </a:br>
            <a:r>
              <a:rPr lang="en-US" altLang="zh-CN" sz="2000" i="1"/>
              <a:t>	</a:t>
            </a:r>
            <a:r>
              <a:rPr lang="en-US" altLang="zh-CN" sz="2000" b="1"/>
              <a:t>from</a:t>
            </a:r>
            <a:r>
              <a:rPr lang="en-US" altLang="zh-CN" sz="2000" i="1"/>
              <a:t> department</a:t>
            </a:r>
            <a:br>
              <a:rPr lang="en-US" altLang="zh-CN" sz="2000" i="1"/>
            </a:br>
            <a:r>
              <a:rPr lang="en-US" altLang="zh-CN" sz="2000" i="1"/>
              <a:t>	</a:t>
            </a:r>
            <a:r>
              <a:rPr lang="en-US" altLang="zh-CN" sz="2000" b="1"/>
              <a:t>where </a:t>
            </a:r>
            <a:r>
              <a:rPr lang="en-US" altLang="zh-CN" sz="2000" i="1"/>
              <a:t>dept_</a:t>
            </a:r>
            <a:r>
              <a:rPr lang="en-US" altLang="zh-CN" sz="2000"/>
              <a:t>count (</a:t>
            </a:r>
            <a:r>
              <a:rPr lang="en-US" altLang="zh-CN" sz="2000" i="1"/>
              <a:t>dept_name </a:t>
            </a:r>
            <a:r>
              <a:rPr lang="en-US" altLang="zh-CN" sz="2000"/>
              <a:t>) &gt; 1</a:t>
            </a:r>
            <a:endParaRPr lang="en-US" altLang="zh-CN" i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6E27BA29-BA75-760F-4AB0-CE6C76759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Table Functions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6D7926FC-20A1-C882-5F35-BFD9DB31C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946150"/>
            <a:ext cx="7794625" cy="5508625"/>
          </a:xfrm>
        </p:spPr>
        <p:txBody>
          <a:bodyPr/>
          <a:lstStyle/>
          <a:p>
            <a:r>
              <a:rPr lang="en-US" altLang="zh-CN" sz="2000"/>
              <a:t>SQL:2003 added functions that return a relation as a result</a:t>
            </a:r>
            <a:endParaRPr lang="en-US" altLang="zh-CN"/>
          </a:p>
          <a:p>
            <a:r>
              <a:rPr lang="en-US" altLang="zh-CN" sz="2000"/>
              <a:t>Example: Return all accounts owned by a given customer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create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function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i="1"/>
              <a:t>instructors_of</a:t>
            </a:r>
            <a:r>
              <a:rPr lang="en-US" altLang="zh-CN" sz="2000"/>
              <a:t> (</a:t>
            </a:r>
            <a:r>
              <a:rPr lang="en-US" altLang="zh-CN" sz="2000" i="1"/>
              <a:t>dept_name</a:t>
            </a:r>
            <a:r>
              <a:rPr lang="en-US" altLang="zh-CN" sz="2000"/>
              <a:t> </a:t>
            </a:r>
            <a:r>
              <a:rPr lang="en-US" altLang="zh-CN" sz="2000" b="1"/>
              <a:t>char</a:t>
            </a:r>
            <a:r>
              <a:rPr lang="en-US" altLang="zh-CN" sz="2000"/>
              <a:t>(20) )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	</a:t>
            </a:r>
            <a:r>
              <a:rPr lang="en-US" altLang="zh-CN" sz="2000" b="1">
                <a:solidFill>
                  <a:srgbClr val="FF0000"/>
                </a:solidFill>
              </a:rPr>
              <a:t>returns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table</a:t>
            </a:r>
            <a:r>
              <a:rPr lang="en-US" altLang="zh-CN" sz="2000"/>
              <a:t> ( 	</a:t>
            </a:r>
            <a:r>
              <a:rPr lang="en-US" altLang="zh-CN" sz="2000" i="1"/>
              <a:t>ID </a:t>
            </a:r>
            <a:r>
              <a:rPr lang="en-US" altLang="zh-CN" sz="2000" b="1"/>
              <a:t>varchar</a:t>
            </a:r>
            <a:r>
              <a:rPr lang="en-US" altLang="zh-CN" sz="2000"/>
              <a:t>(5),</a:t>
            </a:r>
            <a:br>
              <a:rPr lang="en-US" altLang="zh-CN" sz="2000"/>
            </a:br>
            <a:r>
              <a:rPr lang="en-US" altLang="zh-CN" sz="2000"/>
              <a:t>			</a:t>
            </a:r>
            <a:r>
              <a:rPr lang="en-US" altLang="zh-CN" sz="2000" i="1"/>
              <a:t>name</a:t>
            </a:r>
            <a:r>
              <a:rPr lang="en-US" altLang="zh-CN" sz="2000"/>
              <a:t>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                                  </a:t>
            </a:r>
            <a:r>
              <a:rPr lang="en-US" altLang="zh-CN" sz="2000" i="1"/>
              <a:t>dept_name</a:t>
            </a:r>
            <a:r>
              <a:rPr lang="en-US" altLang="zh-CN" sz="2000"/>
              <a:t>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			</a:t>
            </a:r>
            <a:r>
              <a:rPr lang="en-US" altLang="zh-CN" sz="2000" i="1"/>
              <a:t>salary</a:t>
            </a:r>
            <a:r>
              <a:rPr lang="en-US" altLang="zh-CN" sz="2000"/>
              <a:t> </a:t>
            </a:r>
            <a:r>
              <a:rPr lang="en-US" altLang="zh-CN" sz="2000" b="1"/>
              <a:t>numeric</a:t>
            </a:r>
            <a:r>
              <a:rPr lang="en-US" altLang="zh-CN" sz="2000"/>
              <a:t>(8,2))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return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table</a:t>
            </a:r>
            <a:br>
              <a:rPr lang="en-US" altLang="zh-CN" sz="2000">
                <a:solidFill>
                  <a:srgbClr val="FF0000"/>
                </a:solidFill>
              </a:rPr>
            </a:br>
            <a:r>
              <a:rPr lang="en-US" altLang="zh-CN" sz="2000"/>
              <a:t>	(</a:t>
            </a:r>
            <a:r>
              <a:rPr lang="en-US" altLang="zh-CN" sz="2000" b="1"/>
              <a:t>select</a:t>
            </a:r>
            <a:r>
              <a:rPr lang="en-US" altLang="zh-CN" sz="2000"/>
              <a:t> </a:t>
            </a:r>
            <a:r>
              <a:rPr lang="en-US" altLang="zh-CN" sz="2000" i="1"/>
              <a:t>ID, name, dept_name, salary</a:t>
            </a:r>
            <a:br>
              <a:rPr lang="en-US" altLang="zh-CN" sz="2000"/>
            </a:br>
            <a:r>
              <a:rPr lang="en-US" altLang="zh-CN" sz="2000"/>
              <a:t>	 </a:t>
            </a:r>
            <a:r>
              <a:rPr lang="en-US" altLang="zh-CN" sz="2000" b="1"/>
              <a:t>from</a:t>
            </a:r>
            <a:r>
              <a:rPr lang="en-US" altLang="zh-CN" sz="2000"/>
              <a:t>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/>
              <a:t>	 </a:t>
            </a:r>
            <a:r>
              <a:rPr lang="en-US" altLang="zh-CN" sz="2000" b="1"/>
              <a:t>where</a:t>
            </a:r>
            <a:r>
              <a:rPr lang="en-US" altLang="zh-CN" sz="2000" i="1"/>
              <a:t> instructor.dept_name = instructors_of.dept_name</a:t>
            </a:r>
            <a:r>
              <a:rPr lang="en-US" altLang="zh-CN" sz="2000"/>
              <a:t>)</a:t>
            </a:r>
            <a:endParaRPr lang="en-US" altLang="zh-CN"/>
          </a:p>
          <a:p>
            <a:r>
              <a:rPr lang="en-US" altLang="zh-CN" sz="2000"/>
              <a:t>Usage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	</a:t>
            </a:r>
            <a:r>
              <a:rPr lang="en-US" altLang="zh-CN" sz="2000" b="1"/>
              <a:t>select *</a:t>
            </a:r>
            <a:br>
              <a:rPr lang="en-US" altLang="zh-CN" sz="2000" b="1"/>
            </a:br>
            <a:r>
              <a:rPr lang="en-US" altLang="zh-CN" sz="2000" b="1"/>
              <a:t>	from table </a:t>
            </a:r>
            <a:r>
              <a:rPr lang="en-US" altLang="zh-CN" sz="2000"/>
              <a:t>(</a:t>
            </a:r>
            <a:r>
              <a:rPr lang="en-US" altLang="zh-CN" sz="2000" i="1"/>
              <a:t>instructors_of </a:t>
            </a:r>
            <a:r>
              <a:rPr lang="en-US" altLang="zh-CN" sz="2000"/>
              <a:t>(‘Music’))</a:t>
            </a:r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80C363D4-C706-1310-B18D-E0B584820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36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SQL Procedures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78496E7-B9F2-BB10-032F-4C46219DC1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1042988"/>
            <a:ext cx="8054975" cy="5281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The </a:t>
            </a:r>
            <a:r>
              <a:rPr lang="en-US" altLang="zh-CN" sz="2000" i="1"/>
              <a:t>dept_count </a:t>
            </a:r>
            <a:r>
              <a:rPr lang="en-US" altLang="zh-CN" sz="2000"/>
              <a:t>function could instead be written as procedure: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create procedure </a:t>
            </a:r>
            <a:r>
              <a:rPr lang="en-US" altLang="zh-CN" sz="2000" i="1"/>
              <a:t>dept_count_proc </a:t>
            </a:r>
            <a:r>
              <a:rPr lang="en-US" altLang="zh-CN" sz="2000"/>
              <a:t>(</a:t>
            </a:r>
            <a:r>
              <a:rPr lang="en-US" altLang="zh-CN" sz="2000" b="1">
                <a:solidFill>
                  <a:srgbClr val="FF0000"/>
                </a:solidFill>
              </a:rPr>
              <a:t>in </a:t>
            </a:r>
            <a:r>
              <a:rPr lang="en-US" altLang="zh-CN" sz="2000" i="1"/>
              <a:t>dept_name </a:t>
            </a:r>
            <a:r>
              <a:rPr lang="en-US" altLang="zh-CN" sz="2000" b="1"/>
              <a:t>varchar</a:t>
            </a:r>
            <a:r>
              <a:rPr lang="en-US" altLang="zh-CN" sz="2000"/>
              <a:t>(20), </a:t>
            </a:r>
            <a:br>
              <a:rPr lang="en-US" altLang="zh-CN" sz="2000"/>
            </a:br>
            <a:r>
              <a:rPr lang="en-US" altLang="zh-CN" sz="2000"/>
              <a:t>                                                           </a:t>
            </a:r>
            <a:r>
              <a:rPr lang="en-US" altLang="zh-CN" sz="2000" b="1">
                <a:solidFill>
                  <a:srgbClr val="FF0000"/>
                </a:solidFill>
              </a:rPr>
              <a:t>out</a:t>
            </a:r>
            <a:r>
              <a:rPr lang="en-US" altLang="zh-CN" sz="2000" b="1"/>
              <a:t> </a:t>
            </a:r>
            <a:r>
              <a:rPr lang="en-US" altLang="zh-CN" sz="2000" i="1"/>
              <a:t>d_count </a:t>
            </a:r>
            <a:r>
              <a:rPr lang="en-US" altLang="zh-CN" sz="2000" b="1"/>
              <a:t>integer)</a:t>
            </a:r>
            <a:br>
              <a:rPr lang="en-US" altLang="zh-CN" sz="2000" b="1"/>
            </a:br>
            <a:r>
              <a:rPr lang="en-US" altLang="zh-CN" sz="2000" b="1">
                <a:solidFill>
                  <a:srgbClr val="FF0000"/>
                </a:solidFill>
              </a:rPr>
              <a:t>begin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/>
              <a:t>	  </a:t>
            </a:r>
            <a:r>
              <a:rPr lang="en-US" altLang="zh-CN" sz="2000" b="1"/>
              <a:t>select count</a:t>
            </a:r>
            <a:r>
              <a:rPr lang="en-US" altLang="zh-CN" sz="2000"/>
              <a:t>(</a:t>
            </a:r>
            <a:r>
              <a:rPr lang="en-US" altLang="zh-CN" sz="2000" i="1"/>
              <a:t>*</a:t>
            </a:r>
            <a:r>
              <a:rPr lang="en-US" altLang="zh-CN" sz="2000"/>
              <a:t>) </a:t>
            </a:r>
            <a:r>
              <a:rPr lang="en-US" altLang="zh-CN" sz="2000" b="1"/>
              <a:t>into </a:t>
            </a:r>
            <a:r>
              <a:rPr lang="en-US" altLang="zh-CN" sz="2000" i="1"/>
              <a:t>d_count</a:t>
            </a:r>
            <a:br>
              <a:rPr lang="en-US" altLang="zh-CN" sz="2000" i="1"/>
            </a:br>
            <a:r>
              <a:rPr lang="en-US" altLang="zh-CN" sz="2000" i="1"/>
              <a:t> 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 i="1"/>
              <a:t>  </a:t>
            </a:r>
            <a:r>
              <a:rPr lang="en-US" altLang="zh-CN" sz="2000" b="1"/>
              <a:t>where </a:t>
            </a:r>
            <a:r>
              <a:rPr lang="en-US" altLang="zh-CN" sz="2000" i="1"/>
              <a:t>instructor.dept_name = dept_count_proc.dept_name</a:t>
            </a:r>
            <a:endParaRPr lang="en-US" altLang="zh-CN" i="1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i="1">
                <a:solidFill>
                  <a:srgbClr val="FF0000"/>
                </a:solidFill>
              </a:rPr>
              <a:t>     </a:t>
            </a:r>
            <a:r>
              <a:rPr lang="en-US" altLang="zh-CN" sz="2000" b="1">
                <a:solidFill>
                  <a:srgbClr val="FF0000"/>
                </a:solidFill>
              </a:rPr>
              <a:t>end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b="1"/>
          </a:p>
          <a:p>
            <a:pPr>
              <a:lnSpc>
                <a:spcPct val="90000"/>
              </a:lnSpc>
            </a:pPr>
            <a:r>
              <a:rPr lang="en-US" altLang="zh-CN" sz="2000"/>
              <a:t>Procedures can be invoked either from an SQL procedure or from embedded SQL, using the </a:t>
            </a:r>
            <a:r>
              <a:rPr lang="en-US" altLang="zh-CN" sz="2000" b="1"/>
              <a:t>call</a:t>
            </a:r>
            <a:r>
              <a:rPr lang="en-US" altLang="zh-CN" sz="2000"/>
              <a:t> statement.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b="1"/>
              <a:t>		</a:t>
            </a:r>
            <a:r>
              <a:rPr lang="en-US" altLang="zh-CN" sz="2000" b="1"/>
              <a:t>declare </a:t>
            </a:r>
            <a:r>
              <a:rPr lang="en-US" altLang="zh-CN" sz="2000" i="1"/>
              <a:t>d_count </a:t>
            </a:r>
            <a:r>
              <a:rPr lang="en-US" altLang="zh-CN" sz="2000" b="1"/>
              <a:t>integer</a:t>
            </a:r>
            <a:r>
              <a:rPr lang="en-US" altLang="zh-CN" sz="2000"/>
              <a:t>;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call</a:t>
            </a:r>
            <a:r>
              <a:rPr lang="en-US" altLang="zh-CN" sz="2000" b="1"/>
              <a:t> </a:t>
            </a:r>
            <a:r>
              <a:rPr lang="en-US" altLang="zh-CN" sz="2000" i="1"/>
              <a:t>dept_count_proc</a:t>
            </a:r>
            <a:r>
              <a:rPr lang="en-US" altLang="zh-CN" sz="2000"/>
              <a:t>( ‘Physics’, </a:t>
            </a:r>
            <a:r>
              <a:rPr lang="en-US" altLang="zh-CN" sz="2000" i="1"/>
              <a:t>d_count</a:t>
            </a:r>
            <a:r>
              <a:rPr lang="en-US" altLang="zh-CN" sz="2000"/>
              <a:t>);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</a:t>
            </a:r>
            <a:r>
              <a:rPr lang="en-US" altLang="zh-CN" sz="2000"/>
              <a:t>Procedures and functions can be invoked also from dynamic SQL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AD7F62DC-0456-97A8-DB0A-8A2C467D7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B73F754-D6E5-E1B9-5F7E-1071319D5E0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44563" y="1100138"/>
            <a:ext cx="7966075" cy="5302250"/>
          </a:xfrm>
        </p:spPr>
        <p:txBody>
          <a:bodyPr/>
          <a:lstStyle/>
          <a:p>
            <a:r>
              <a:rPr lang="en-US" altLang="zh-CN">
                <a:latin typeface="Tahoma" panose="020B0604030504040204" pitchFamily="34" charset="0"/>
              </a:rPr>
              <a:t>Warning: most database systems implement their own variant of the standard syntax below</a:t>
            </a:r>
          </a:p>
          <a:p>
            <a:pPr lvl="1"/>
            <a:r>
              <a:rPr lang="en-US" altLang="zh-CN">
                <a:latin typeface="Tahoma" panose="020B0604030504040204" pitchFamily="34" charset="0"/>
              </a:rPr>
              <a:t>read your system manual to see what works on your system</a:t>
            </a:r>
          </a:p>
          <a:p>
            <a:r>
              <a:rPr lang="en-US" altLang="zh-CN">
                <a:latin typeface="Tahoma" panose="020B0604030504040204" pitchFamily="34" charset="0"/>
              </a:rPr>
              <a:t>Compound statement: </a:t>
            </a:r>
            <a:r>
              <a:rPr lang="en-US" altLang="zh-CN" b="1">
                <a:latin typeface="Tahoma" panose="020B0604030504040204" pitchFamily="34" charset="0"/>
              </a:rPr>
              <a:t>begin … end</a:t>
            </a:r>
            <a:r>
              <a:rPr lang="en-US" altLang="zh-CN">
                <a:latin typeface="Tahoma" panose="020B0604030504040204" pitchFamily="34" charset="0"/>
              </a:rPr>
              <a:t>, </a:t>
            </a:r>
          </a:p>
          <a:p>
            <a:pPr lvl="1"/>
            <a:r>
              <a:rPr lang="en-US" altLang="zh-CN">
                <a:latin typeface="Tahoma" panose="020B0604030504040204" pitchFamily="34" charset="0"/>
              </a:rPr>
              <a:t>May contain multiple SQL statements between </a:t>
            </a:r>
            <a:r>
              <a:rPr lang="en-US" altLang="zh-CN" b="1">
                <a:latin typeface="Tahoma" panose="020B0604030504040204" pitchFamily="34" charset="0"/>
              </a:rPr>
              <a:t>begin </a:t>
            </a:r>
            <a:r>
              <a:rPr lang="en-US" altLang="zh-CN">
                <a:latin typeface="Tahoma" panose="020B0604030504040204" pitchFamily="34" charset="0"/>
              </a:rPr>
              <a:t>and </a:t>
            </a:r>
            <a:r>
              <a:rPr lang="en-US" altLang="zh-CN" b="1">
                <a:latin typeface="Tahoma" panose="020B0604030504040204" pitchFamily="34" charset="0"/>
              </a:rPr>
              <a:t>end</a:t>
            </a:r>
            <a:r>
              <a:rPr lang="en-US" altLang="zh-CN">
                <a:latin typeface="Tahoma" panose="020B0604030504040204" pitchFamily="34" charset="0"/>
              </a:rPr>
              <a:t>.</a:t>
            </a:r>
          </a:p>
          <a:p>
            <a:pPr lvl="1"/>
            <a:r>
              <a:rPr lang="en-US" altLang="zh-CN">
                <a:latin typeface="Tahoma" panose="020B0604030504040204" pitchFamily="34" charset="0"/>
              </a:rPr>
              <a:t>Local variables can be declared within a compound statements</a:t>
            </a:r>
          </a:p>
          <a:p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While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</a:rPr>
              <a:t>and</a:t>
            </a:r>
            <a:r>
              <a:rPr lang="en-US" altLang="zh-CN" sz="2000" b="1">
                <a:latin typeface="Tahoma" panose="020B0604030504040204" pitchFamily="34" charset="0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repeat</a:t>
            </a:r>
            <a:r>
              <a:rPr lang="en-US" altLang="zh-CN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>
                <a:latin typeface="Tahoma" panose="020B0604030504040204" pitchFamily="34" charset="0"/>
              </a:rPr>
              <a:t>statements :</a:t>
            </a:r>
            <a:endParaRPr lang="en-US" altLang="zh-CN" b="1">
              <a:latin typeface="Tahoma" panose="020B0604030504040204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>
                <a:latin typeface="Tahoma" panose="020B0604030504040204" pitchFamily="34" charset="0"/>
              </a:rPr>
              <a:t>		declare </a:t>
            </a:r>
            <a:r>
              <a:rPr lang="en-US" altLang="zh-CN" i="1">
                <a:latin typeface="Tahoma" panose="020B0604030504040204" pitchFamily="34" charset="0"/>
              </a:rPr>
              <a:t>n </a:t>
            </a:r>
            <a:r>
              <a:rPr lang="en-US" altLang="zh-CN" b="1">
                <a:latin typeface="Tahoma" panose="020B0604030504040204" pitchFamily="34" charset="0"/>
              </a:rPr>
              <a:t>integer default </a:t>
            </a:r>
            <a:r>
              <a:rPr lang="en-US" altLang="zh-CN">
                <a:latin typeface="Tahoma" panose="020B0604030504040204" pitchFamily="34" charset="0"/>
              </a:rPr>
              <a:t>0;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>
                <a:latin typeface="Tahoma" panose="020B0604030504040204" pitchFamily="34" charset="0"/>
              </a:rPr>
              <a:t>		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while </a:t>
            </a:r>
            <a:r>
              <a:rPr lang="en-US" altLang="zh-CN" i="1">
                <a:latin typeface="Tahoma" panose="020B0604030504040204" pitchFamily="34" charset="0"/>
              </a:rPr>
              <a:t>n </a:t>
            </a:r>
            <a:r>
              <a:rPr lang="en-US" altLang="zh-CN">
                <a:latin typeface="Tahoma" panose="020B0604030504040204" pitchFamily="34" charset="0"/>
              </a:rPr>
              <a:t>&lt; 10 </a:t>
            </a:r>
            <a:r>
              <a:rPr lang="en-US" altLang="zh-CN" b="1">
                <a:latin typeface="Tahoma" panose="020B0604030504040204" pitchFamily="34" charset="0"/>
              </a:rPr>
              <a:t>do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>
                <a:latin typeface="Tahoma" panose="020B0604030504040204" pitchFamily="34" charset="0"/>
              </a:rPr>
              <a:t>		    set </a:t>
            </a:r>
            <a:r>
              <a:rPr lang="en-US" altLang="zh-CN" i="1">
                <a:latin typeface="Tahoma" panose="020B0604030504040204" pitchFamily="34" charset="0"/>
              </a:rPr>
              <a:t>n </a:t>
            </a:r>
            <a:r>
              <a:rPr lang="en-US" altLang="zh-CN">
                <a:latin typeface="Tahoma" panose="020B0604030504040204" pitchFamily="34" charset="0"/>
              </a:rPr>
              <a:t>= </a:t>
            </a:r>
            <a:r>
              <a:rPr lang="en-US" altLang="zh-CN" i="1">
                <a:latin typeface="Tahoma" panose="020B0604030504040204" pitchFamily="34" charset="0"/>
              </a:rPr>
              <a:t>n </a:t>
            </a:r>
            <a:r>
              <a:rPr lang="en-US" altLang="zh-CN">
                <a:latin typeface="Tahoma" panose="020B0604030504040204" pitchFamily="34" charset="0"/>
              </a:rPr>
              <a:t>+ 1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>
                <a:latin typeface="Tahoma" panose="020B0604030504040204" pitchFamily="34" charset="0"/>
              </a:rPr>
              <a:t>		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end while</a:t>
            </a:r>
            <a:br>
              <a:rPr lang="en-US" altLang="zh-CN" b="1">
                <a:latin typeface="Tahoma" panose="020B0604030504040204" pitchFamily="34" charset="0"/>
              </a:rPr>
            </a:br>
            <a:r>
              <a:rPr lang="en-US" altLang="zh-CN" b="1">
                <a:latin typeface="Tahoma" panose="020B0604030504040204" pitchFamily="34" charset="0"/>
              </a:rPr>
              <a:t> 		           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b="1">
                <a:latin typeface="Tahoma" panose="020B0604030504040204" pitchFamily="34" charset="0"/>
              </a:rPr>
              <a:t>		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              repeat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>
                <a:latin typeface="Tahoma" panose="020B0604030504040204" pitchFamily="34" charset="0"/>
              </a:rPr>
              <a:t>          set </a:t>
            </a:r>
            <a:r>
              <a:rPr lang="en-US" altLang="zh-CN" i="1">
                <a:latin typeface="Tahoma" panose="020B0604030504040204" pitchFamily="34" charset="0"/>
              </a:rPr>
              <a:t>n </a:t>
            </a:r>
            <a:r>
              <a:rPr lang="en-US" altLang="zh-CN">
                <a:latin typeface="Tahoma" panose="020B0604030504040204" pitchFamily="34" charset="0"/>
              </a:rPr>
              <a:t>= </a:t>
            </a:r>
            <a:r>
              <a:rPr lang="en-US" altLang="zh-CN" i="1">
                <a:latin typeface="Tahoma" panose="020B0604030504040204" pitchFamily="34" charset="0"/>
              </a:rPr>
              <a:t>n  </a:t>
            </a:r>
            <a:r>
              <a:rPr lang="en-US" altLang="zh-CN">
                <a:latin typeface="Tahoma" panose="020B0604030504040204" pitchFamily="34" charset="0"/>
              </a:rPr>
              <a:t>– 1</a:t>
            </a:r>
          </a:p>
          <a:p>
            <a:pPr>
              <a:buFont typeface="Monotype Sorts" pitchFamily="2" charset="2"/>
              <a:buNone/>
            </a:pPr>
            <a:r>
              <a:rPr lang="en-US" altLang="zh-CN" b="1">
                <a:latin typeface="Tahoma" panose="020B0604030504040204" pitchFamily="34" charset="0"/>
              </a:rPr>
              <a:t>              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until</a:t>
            </a:r>
            <a:r>
              <a:rPr lang="en-US" altLang="zh-CN" b="1">
                <a:latin typeface="Tahoma" panose="020B0604030504040204" pitchFamily="34" charset="0"/>
              </a:rPr>
              <a:t> </a:t>
            </a:r>
            <a:r>
              <a:rPr lang="en-US" altLang="zh-CN" i="1">
                <a:latin typeface="Tahoma" panose="020B0604030504040204" pitchFamily="34" charset="0"/>
              </a:rPr>
              <a:t>n</a:t>
            </a:r>
            <a:r>
              <a:rPr lang="en-US" altLang="zh-CN">
                <a:latin typeface="Tahoma" panose="020B0604030504040204" pitchFamily="34" charset="0"/>
              </a:rPr>
              <a:t> = 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en-US" altLang="zh-CN" b="1">
                <a:latin typeface="Tahoma" panose="020B0604030504040204" pitchFamily="34" charset="0"/>
              </a:rPr>
              <a:t>		</a:t>
            </a:r>
            <a:r>
              <a:rPr lang="en-US" altLang="zh-CN" b="1">
                <a:solidFill>
                  <a:srgbClr val="FF0000"/>
                </a:solidFill>
                <a:latin typeface="Tahoma" panose="020B0604030504040204" pitchFamily="34" charset="0"/>
              </a:rPr>
              <a:t>end repeat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C305BD2A-2B81-F932-EEBA-3F7A9DC73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Procedural Constructs (Cont.)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E573A655-CF26-B888-9D61-0D6CE649EC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7661275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b="1">
                <a:solidFill>
                  <a:srgbClr val="FF0000"/>
                </a:solidFill>
                <a:latin typeface="Tahoma" panose="020B0604030504040204" pitchFamily="34" charset="0"/>
              </a:rPr>
              <a:t>For</a:t>
            </a:r>
            <a:r>
              <a:rPr lang="en-US" altLang="zh-CN" sz="200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000">
                <a:latin typeface="Tahoma" panose="020B0604030504040204" pitchFamily="34" charset="0"/>
              </a:rPr>
              <a:t>loop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latin typeface="Tahoma" panose="020B0604030504040204" pitchFamily="34" charset="0"/>
              </a:rPr>
              <a:t>Permits iteration over all results of a query</a:t>
            </a:r>
          </a:p>
          <a:p>
            <a:pPr lvl="1"/>
            <a:r>
              <a:rPr lang="en-US" altLang="zh-CN" sz="2000">
                <a:latin typeface="Tahoma" panose="020B0604030504040204" pitchFamily="34" charset="0"/>
              </a:rPr>
              <a:t>Example: </a:t>
            </a:r>
            <a:br>
              <a:rPr lang="en-US" altLang="zh-CN" sz="2000">
                <a:latin typeface="Tahoma" panose="020B0604030504040204" pitchFamily="34" charset="0"/>
              </a:rPr>
            </a:br>
            <a:br>
              <a:rPr lang="en-US" altLang="zh-CN" sz="2000">
                <a:latin typeface="Tahoma" panose="020B0604030504040204" pitchFamily="34" charset="0"/>
              </a:rPr>
            </a:br>
            <a:r>
              <a:rPr lang="en-US" altLang="zh-CN" sz="2000">
                <a:latin typeface="Tahoma" panose="020B0604030504040204" pitchFamily="34" charset="0"/>
              </a:rPr>
              <a:t>   </a:t>
            </a:r>
            <a:r>
              <a:rPr lang="en-US" altLang="zh-CN" sz="2000" b="1"/>
              <a:t>declare </a:t>
            </a:r>
            <a:r>
              <a:rPr lang="en-US" altLang="zh-CN" sz="2000" i="1"/>
              <a:t>n  </a:t>
            </a:r>
            <a:r>
              <a:rPr lang="en-US" altLang="zh-CN" sz="2000" b="1"/>
              <a:t>integer default </a:t>
            </a:r>
            <a:r>
              <a:rPr lang="en-US" altLang="zh-CN" sz="2000"/>
              <a:t>0;</a:t>
            </a:r>
            <a:br>
              <a:rPr lang="en-US" altLang="zh-CN" sz="2000"/>
            </a:br>
            <a:r>
              <a:rPr lang="en-US" altLang="zh-CN" sz="2000"/>
              <a:t>   </a:t>
            </a:r>
            <a:r>
              <a:rPr lang="en-US" altLang="zh-CN" sz="2000" b="1">
                <a:solidFill>
                  <a:srgbClr val="FF0000"/>
                </a:solidFill>
              </a:rPr>
              <a:t>for</a:t>
            </a:r>
            <a:r>
              <a:rPr lang="en-US" altLang="zh-CN" sz="2000" b="1"/>
              <a:t> </a:t>
            </a:r>
            <a:r>
              <a:rPr lang="en-US" altLang="zh-CN" sz="2000" i="1"/>
              <a:t>r 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       select </a:t>
            </a:r>
            <a:r>
              <a:rPr lang="en-US" altLang="zh-CN" sz="2000" i="1"/>
              <a:t>budget </a:t>
            </a:r>
            <a:r>
              <a:rPr lang="en-US" altLang="zh-CN" sz="2000" b="1"/>
              <a:t>from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 i="1"/>
              <a:t>          </a:t>
            </a:r>
            <a:r>
              <a:rPr lang="en-US" altLang="zh-CN" sz="2000" b="1"/>
              <a:t>where </a:t>
            </a:r>
            <a:r>
              <a:rPr lang="en-US" altLang="zh-CN" sz="2000" i="1"/>
              <a:t>dept_name </a:t>
            </a:r>
            <a:r>
              <a:rPr lang="en-US" altLang="zh-CN" sz="2000"/>
              <a:t>= ‘Music’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b="1"/>
              <a:t>do</a:t>
            </a:r>
            <a:br>
              <a:rPr lang="en-US" altLang="zh-CN" sz="2000" b="1"/>
            </a:br>
            <a:r>
              <a:rPr lang="en-US" altLang="zh-CN" sz="2000" b="1"/>
              <a:t>	       set </a:t>
            </a:r>
            <a:r>
              <a:rPr lang="en-US" altLang="zh-CN" sz="2000" i="1"/>
              <a:t>n </a:t>
            </a:r>
            <a:r>
              <a:rPr lang="en-US" altLang="zh-CN" sz="2000"/>
              <a:t>= </a:t>
            </a:r>
            <a:r>
              <a:rPr lang="en-US" altLang="zh-CN" sz="2000" i="1"/>
              <a:t>n </a:t>
            </a:r>
            <a:r>
              <a:rPr lang="en-US" altLang="zh-CN" sz="2000"/>
              <a:t>- r.</a:t>
            </a:r>
            <a:r>
              <a:rPr lang="en-US" altLang="zh-CN" sz="2000" i="1"/>
              <a:t>budget</a:t>
            </a:r>
            <a:br>
              <a:rPr lang="en-US" altLang="zh-CN" sz="2000" i="1"/>
            </a:br>
            <a:r>
              <a:rPr lang="en-US" altLang="zh-CN" sz="2000" i="1">
                <a:solidFill>
                  <a:srgbClr val="FF0000"/>
                </a:solidFill>
              </a:rPr>
              <a:t>    </a:t>
            </a:r>
            <a:r>
              <a:rPr lang="en-US" altLang="zh-CN" sz="2000" b="1">
                <a:solidFill>
                  <a:srgbClr val="FF0000"/>
                </a:solidFill>
              </a:rPr>
              <a:t>end for</a:t>
            </a:r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>
            <a:extLst>
              <a:ext uri="{FF2B5EF4-FFF2-40B4-BE49-F238E27FC236}">
                <a16:creationId xmlns:a16="http://schemas.microsoft.com/office/drawing/2014/main" id="{1FE69A59-40CB-3B1A-A1FF-39AF84CB78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Procedural Constructs (cont.)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CA87D49-2441-5ACD-AB22-D94A247F18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78013" y="1135063"/>
            <a:ext cx="8789987" cy="543560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Conditional statements  (</a:t>
            </a:r>
            <a:r>
              <a:rPr lang="en-US" altLang="zh-CN" sz="2000" b="1" dirty="0">
                <a:solidFill>
                  <a:srgbClr val="FF0000"/>
                </a:solidFill>
              </a:rPr>
              <a:t>if-then-else</a:t>
            </a:r>
            <a:r>
              <a:rPr lang="en-US" altLang="zh-CN" sz="2000" dirty="0"/>
              <a:t>)</a:t>
            </a:r>
          </a:p>
          <a:p>
            <a:pPr marL="0" indent="0">
              <a:buFont typeface="Monotype Sorts" charset="2"/>
              <a:buNone/>
              <a:defRPr/>
            </a:pPr>
            <a:br>
              <a:rPr lang="en-US" altLang="zh-CN" sz="2000" dirty="0"/>
            </a:br>
            <a:r>
              <a:rPr lang="en-US" altLang="zh-CN" sz="2000" dirty="0"/>
              <a:t>             </a:t>
            </a:r>
            <a:r>
              <a:rPr lang="en-US" altLang="en-US" sz="2000" b="1" dirty="0"/>
              <a:t>if</a:t>
            </a:r>
            <a:r>
              <a:rPr lang="en-US" altLang="en-US" sz="2000" dirty="0"/>
              <a:t> </a:t>
            </a:r>
            <a:r>
              <a:rPr lang="en-US" altLang="en-US" sz="2000" i="1" dirty="0" err="1"/>
              <a:t>boolean</a:t>
            </a:r>
            <a:r>
              <a:rPr lang="en-US" altLang="en-US" sz="2000" i="1" dirty="0"/>
              <a:t>  expression </a:t>
            </a:r>
            <a:br>
              <a:rPr lang="en-US" altLang="en-US" sz="2000" b="1" dirty="0"/>
            </a:br>
            <a:r>
              <a:rPr lang="en-US" altLang="en-US" sz="2000" b="1" dirty="0"/>
              <a:t>	    then </a:t>
            </a:r>
            <a:r>
              <a:rPr lang="en-US" altLang="en-US" sz="2000" i="1" dirty="0"/>
              <a:t>statement or compound statement 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 err="1"/>
              <a:t>elseif</a:t>
            </a:r>
            <a:r>
              <a:rPr lang="en-US" altLang="en-US" sz="2000" b="1" dirty="0"/>
              <a:t> </a:t>
            </a:r>
            <a:r>
              <a:rPr lang="en-US" altLang="en-US" sz="2000" i="1" dirty="0" err="1"/>
              <a:t>boolean</a:t>
            </a:r>
            <a:r>
              <a:rPr lang="en-US" altLang="en-US" sz="2000" i="1" dirty="0"/>
              <a:t>  expression </a:t>
            </a:r>
            <a:br>
              <a:rPr lang="en-US" altLang="en-US" sz="2000" b="1" dirty="0"/>
            </a:br>
            <a:r>
              <a:rPr lang="en-US" altLang="en-US" sz="2000" b="1" dirty="0"/>
              <a:t>	</a:t>
            </a:r>
            <a:r>
              <a:rPr lang="en-US" altLang="en-US" sz="2000" dirty="0"/>
              <a:t>    </a:t>
            </a:r>
            <a:r>
              <a:rPr lang="en-US" altLang="en-US" sz="2000" b="1" dirty="0"/>
              <a:t>then </a:t>
            </a:r>
            <a:r>
              <a:rPr lang="en-US" altLang="en-US" sz="2000" i="1" dirty="0"/>
              <a:t>statement or compound statement </a:t>
            </a:r>
            <a:br>
              <a:rPr lang="en-US" altLang="en-US" sz="2000" dirty="0"/>
            </a:br>
            <a:r>
              <a:rPr lang="en-US" altLang="en-US" sz="2000" dirty="0"/>
              <a:t>             </a:t>
            </a:r>
            <a:r>
              <a:rPr lang="en-US" altLang="en-US" sz="2000" b="1" dirty="0"/>
              <a:t>else</a:t>
            </a:r>
            <a:r>
              <a:rPr lang="en-US" altLang="en-US" sz="2000" dirty="0"/>
              <a:t> </a:t>
            </a:r>
            <a:r>
              <a:rPr lang="en-US" altLang="en-US" sz="2000" i="1" dirty="0"/>
              <a:t>statement or compound statement </a:t>
            </a:r>
            <a:br>
              <a:rPr lang="en-US" altLang="en-US" sz="2000" dirty="0"/>
            </a:br>
            <a:r>
              <a:rPr lang="en-US" altLang="en-US" sz="2000" dirty="0"/>
              <a:t>	</a:t>
            </a:r>
            <a:r>
              <a:rPr lang="en-US" altLang="en-US" sz="2000" b="1" dirty="0"/>
              <a:t>end</a:t>
            </a:r>
            <a:r>
              <a:rPr lang="en-US" altLang="en-US" sz="2000" dirty="0"/>
              <a:t> </a:t>
            </a:r>
            <a:r>
              <a:rPr lang="en-US" altLang="en-US" sz="2000" b="1" dirty="0"/>
              <a:t>if</a:t>
            </a:r>
          </a:p>
          <a:p>
            <a:pPr>
              <a:buFont typeface="Monotype Sorts" charset="2"/>
              <a:buChar char="n"/>
              <a:defRPr/>
            </a:pPr>
            <a:endParaRPr lang="en-US" altLang="zh-CN" sz="2000" b="1" dirty="0"/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SQL:1999 also supports a </a:t>
            </a:r>
            <a:r>
              <a:rPr lang="en-US" altLang="zh-CN" sz="2000" b="1" dirty="0">
                <a:solidFill>
                  <a:srgbClr val="FF0000"/>
                </a:solidFill>
              </a:rPr>
              <a:t>case</a:t>
            </a:r>
            <a:r>
              <a:rPr lang="en-US" altLang="zh-CN" sz="2000" dirty="0"/>
              <a:t> statement similar to C case statement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C7CDFD1E-C748-0E9C-F60F-2F7CC48F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en-US" dirty="0"/>
              <a:t>Example procedure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9571" name="内容占位符 2">
            <a:extLst>
              <a:ext uri="{FF2B5EF4-FFF2-40B4-BE49-F238E27FC236}">
                <a16:creationId xmlns:a16="http://schemas.microsoft.com/office/drawing/2014/main" id="{C60CF336-B3D5-11EC-FE8A-5D8E99DB57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3813" y="693738"/>
            <a:ext cx="5672137" cy="6164262"/>
          </a:xfrm>
        </p:spPr>
      </p:pic>
      <p:sp>
        <p:nvSpPr>
          <p:cNvPr id="109572" name="矩形 3">
            <a:extLst>
              <a:ext uri="{FF2B5EF4-FFF2-40B4-BE49-F238E27FC236}">
                <a16:creationId xmlns:a16="http://schemas.microsoft.com/office/drawing/2014/main" id="{A0F2C964-AA5F-4F27-AE3B-75F66F3A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4302125"/>
            <a:ext cx="41830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– – Registers a student after ensuring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– –      classroom capacity is not exceeded.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– – Returns 0 on success, and -1 if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– –      capacity is exceeded.</a:t>
            </a:r>
            <a:endParaRPr kumimoji="0" lang="en-US" altLang="zh-CN">
              <a:latin typeface="NimbusRomDOT-Reg"/>
            </a:endParaRP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>
            <a:extLst>
              <a:ext uri="{FF2B5EF4-FFF2-40B4-BE49-F238E27FC236}">
                <a16:creationId xmlns:a16="http://schemas.microsoft.com/office/drawing/2014/main" id="{65D67B51-411C-5426-100E-2FB1628AB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External Language Functions/Procedures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E82F77C3-095C-88FD-713A-6CE34059E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1238250"/>
            <a:ext cx="8056563" cy="4729163"/>
          </a:xfrm>
        </p:spPr>
        <p:txBody>
          <a:bodyPr/>
          <a:lstStyle/>
          <a:p>
            <a:r>
              <a:rPr kumimoji="0" lang="en-US" altLang="zh-CN" sz="2000"/>
              <a:t>SQL:1999 permits the use of functions and procedures written in other languages such as C or C++</a:t>
            </a:r>
            <a:r>
              <a:rPr lang="en-US" altLang="zh-CN" sz="2000"/>
              <a:t> </a:t>
            </a:r>
          </a:p>
          <a:p>
            <a:r>
              <a:rPr lang="en-US" altLang="zh-CN" sz="2000"/>
              <a:t>Declaring external language procedures and functions</a:t>
            </a:r>
            <a:br>
              <a:rPr lang="en-US" altLang="zh-CN" sz="2000"/>
            </a:b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 b="1"/>
              <a:t>create procedure </a:t>
            </a:r>
            <a:r>
              <a:rPr lang="en-US" altLang="zh-CN" sz="2000"/>
              <a:t>dept_count_proc(</a:t>
            </a:r>
            <a:r>
              <a:rPr lang="en-US" altLang="zh-CN" sz="2000" b="1"/>
              <a:t>in</a:t>
            </a:r>
            <a:r>
              <a:rPr lang="en-US" altLang="zh-CN" sz="2000"/>
              <a:t> </a:t>
            </a:r>
            <a:r>
              <a:rPr lang="en-US" altLang="zh-CN" sz="2000" i="1"/>
              <a:t>dept_name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                                                            </a:t>
            </a:r>
            <a:r>
              <a:rPr lang="en-US" altLang="zh-CN" sz="2000" b="1"/>
              <a:t>out </a:t>
            </a:r>
            <a:r>
              <a:rPr lang="en-US" altLang="zh-CN" sz="2000"/>
              <a:t>count </a:t>
            </a:r>
            <a:r>
              <a:rPr lang="en-US" altLang="zh-CN" sz="2000" b="1"/>
              <a:t>integer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 b="1"/>
              <a:t>language </a:t>
            </a:r>
            <a:r>
              <a:rPr lang="en-US" altLang="zh-CN" sz="2000"/>
              <a:t>C</a:t>
            </a:r>
            <a:br>
              <a:rPr lang="en-US" altLang="zh-CN" sz="2000"/>
            </a:br>
            <a:r>
              <a:rPr lang="en-US" altLang="zh-CN" sz="2000" b="1"/>
              <a:t>external name </a:t>
            </a:r>
            <a:r>
              <a:rPr lang="en-US" altLang="zh-CN" sz="2000"/>
              <a:t>’ /usr/avi/bin/dept_count_proc’</a:t>
            </a:r>
            <a:br>
              <a:rPr lang="en-US" altLang="zh-CN" sz="2000"/>
            </a:br>
            <a:br>
              <a:rPr lang="en-US" altLang="zh-CN" sz="2000"/>
            </a:br>
            <a:r>
              <a:rPr lang="en-US" altLang="zh-CN" sz="2000" b="1"/>
              <a:t>create function </a:t>
            </a:r>
            <a:r>
              <a:rPr lang="en-US" altLang="zh-CN" sz="2000"/>
              <a:t>dept_count(</a:t>
            </a:r>
            <a:r>
              <a:rPr lang="en-US" altLang="zh-CN" sz="2000" i="1"/>
              <a:t>dept_name </a:t>
            </a:r>
            <a:r>
              <a:rPr lang="en-US" altLang="zh-CN" sz="2000" b="1"/>
              <a:t>varchar</a:t>
            </a:r>
            <a:r>
              <a:rPr lang="en-US" altLang="zh-CN" sz="2000"/>
              <a:t>(20))</a:t>
            </a:r>
            <a:br>
              <a:rPr lang="en-US" altLang="zh-CN" sz="2000"/>
            </a:br>
            <a:r>
              <a:rPr lang="en-US" altLang="zh-CN" sz="2000" b="1"/>
              <a:t>returns </a:t>
            </a:r>
            <a:r>
              <a:rPr lang="en-US" altLang="zh-CN" sz="2000"/>
              <a:t>integer</a:t>
            </a:r>
            <a:br>
              <a:rPr lang="en-US" altLang="zh-CN" sz="2000"/>
            </a:br>
            <a:r>
              <a:rPr lang="en-US" altLang="zh-CN" sz="2000" b="1"/>
              <a:t>language </a:t>
            </a:r>
            <a:r>
              <a:rPr lang="en-US" altLang="zh-CN" sz="2000"/>
              <a:t>C</a:t>
            </a:r>
            <a:br>
              <a:rPr lang="en-US" altLang="zh-CN" sz="2000"/>
            </a:br>
            <a:r>
              <a:rPr lang="en-US" altLang="zh-CN" sz="2000" b="1"/>
              <a:t>external name </a:t>
            </a:r>
            <a:r>
              <a:rPr lang="en-US" altLang="zh-CN" sz="2000"/>
              <a:t>‘/usr/avi/bin/dept_count’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D364B5DA-3DC3-1174-E503-ED8B9D8660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External Language Routines (Cont.)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C2648060-122E-5443-6AD9-8C3ADC6AB2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1211263"/>
            <a:ext cx="7937500" cy="5486400"/>
          </a:xfrm>
        </p:spPr>
        <p:txBody>
          <a:bodyPr/>
          <a:lstStyle/>
          <a:p>
            <a:r>
              <a:rPr lang="en-US" altLang="zh-CN" sz="2000"/>
              <a:t>Benefits of external language functions/procedures:  </a:t>
            </a:r>
          </a:p>
          <a:p>
            <a:pPr lvl="1"/>
            <a:r>
              <a:rPr lang="en-US" altLang="zh-CN" sz="2000"/>
              <a:t>more efficient for many operations, and more expressive power.</a:t>
            </a:r>
          </a:p>
          <a:p>
            <a:r>
              <a:rPr lang="en-US" altLang="zh-CN" sz="2000"/>
              <a:t>Drawbacks</a:t>
            </a:r>
          </a:p>
          <a:p>
            <a:pPr lvl="1"/>
            <a:r>
              <a:rPr lang="en-US" altLang="zh-CN" sz="2000"/>
              <a:t>Code to implement function may need to be loaded into database system and executed in the database system’s address space.</a:t>
            </a:r>
          </a:p>
          <a:p>
            <a:pPr lvl="2"/>
            <a:r>
              <a:rPr lang="en-US" altLang="zh-CN" sz="2000"/>
              <a:t>risk of accidental corruption of database structures</a:t>
            </a:r>
          </a:p>
          <a:p>
            <a:pPr lvl="2"/>
            <a:r>
              <a:rPr lang="en-US" altLang="zh-CN" sz="2000"/>
              <a:t>security risk, allowing users access to unauthorized data</a:t>
            </a:r>
          </a:p>
          <a:p>
            <a:pPr lvl="1"/>
            <a:r>
              <a:rPr lang="en-US" altLang="zh-CN" sz="2000"/>
              <a:t>There are alternatives, which give good security at the cost of potentially worse performance.</a:t>
            </a:r>
          </a:p>
          <a:p>
            <a:pPr lvl="1"/>
            <a:r>
              <a:rPr lang="en-US" altLang="zh-CN" sz="2000"/>
              <a:t>Direct execution in the database system’s space is used when efficiency is more important than security.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>
            <a:extLst>
              <a:ext uri="{FF2B5EF4-FFF2-40B4-BE49-F238E27FC236}">
                <a16:creationId xmlns:a16="http://schemas.microsoft.com/office/drawing/2014/main" id="{CA6513E4-AA8C-F043-C761-6C06C75A0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Security with External Language Routines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0B0DDAAF-9AC0-428C-EA45-56406F3AD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850" y="1141413"/>
            <a:ext cx="7661275" cy="4903787"/>
          </a:xfrm>
        </p:spPr>
        <p:txBody>
          <a:bodyPr/>
          <a:lstStyle/>
          <a:p>
            <a:r>
              <a:rPr lang="en-US" altLang="zh-CN" sz="2000"/>
              <a:t>To deal with security problems</a:t>
            </a:r>
          </a:p>
          <a:p>
            <a:pPr lvl="1"/>
            <a:r>
              <a:rPr lang="en-US" altLang="zh-CN" sz="2000"/>
              <a:t>Use </a:t>
            </a:r>
            <a:r>
              <a:rPr lang="en-US" altLang="zh-CN" sz="2000" b="1">
                <a:solidFill>
                  <a:srgbClr val="FF0000"/>
                </a:solidFill>
              </a:rPr>
              <a:t>sandbox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en-US" altLang="zh-CN" sz="2000"/>
              <a:t>techniques</a:t>
            </a:r>
          </a:p>
          <a:p>
            <a:pPr lvl="2"/>
            <a:r>
              <a:rPr lang="en-US" altLang="zh-CN" sz="2000"/>
              <a:t>that is use a safe language like Java, which cannot be used to    access/damage other parts of the database code.</a:t>
            </a:r>
          </a:p>
          <a:p>
            <a:pPr lvl="1"/>
            <a:r>
              <a:rPr lang="en-US" altLang="zh-CN" sz="2000"/>
              <a:t>Or, run external language functions/procedures in a separate process, with no access to the database process’ memory.</a:t>
            </a:r>
          </a:p>
          <a:p>
            <a:pPr lvl="2"/>
            <a:r>
              <a:rPr lang="en-US" altLang="zh-CN" sz="2000"/>
              <a:t>Parameters and results communicated via inter-process communication</a:t>
            </a:r>
          </a:p>
          <a:p>
            <a:r>
              <a:rPr lang="en-US" altLang="zh-CN" sz="2000"/>
              <a:t>Both have performance overheads</a:t>
            </a:r>
          </a:p>
          <a:p>
            <a:r>
              <a:rPr lang="en-US" altLang="zh-CN" sz="2000"/>
              <a:t>Many database systems support both above approaches as well as direct executing in database system address space.</a:t>
            </a:r>
          </a:p>
          <a:p>
            <a:endParaRPr lang="en-US" altLang="zh-CN" sz="200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9CC5BF4D-1141-7D9F-AFB3-6DE840C4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and ODBC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8AF4A73-3328-B612-E701-4361332B2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7531100" cy="4903787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</a:rPr>
              <a:t>API (application-program interface) </a:t>
            </a:r>
            <a:r>
              <a:rPr lang="en-US" altLang="zh-CN" sz="2000"/>
              <a:t>for a program to interact with a database server</a:t>
            </a:r>
            <a:endParaRPr lang="en-US" altLang="zh-CN"/>
          </a:p>
          <a:p>
            <a:r>
              <a:rPr lang="en-US" altLang="zh-CN" sz="2000"/>
              <a:t>Application makes calls to</a:t>
            </a:r>
            <a:endParaRPr lang="en-US" altLang="zh-CN"/>
          </a:p>
          <a:p>
            <a:pPr lvl="1"/>
            <a:r>
              <a:rPr lang="en-US" altLang="zh-CN" sz="2000"/>
              <a:t>Connect with the database server</a:t>
            </a:r>
            <a:endParaRPr lang="en-US" altLang="zh-CN"/>
          </a:p>
          <a:p>
            <a:pPr lvl="1"/>
            <a:r>
              <a:rPr lang="en-US" altLang="zh-CN" sz="2000"/>
              <a:t>Send SQL commands to the database server</a:t>
            </a:r>
            <a:endParaRPr lang="en-US" altLang="zh-CN"/>
          </a:p>
          <a:p>
            <a:pPr lvl="1"/>
            <a:r>
              <a:rPr lang="en-US" altLang="zh-CN" sz="2000"/>
              <a:t>Fetch tuples of result one-by-one into program variables</a:t>
            </a:r>
            <a:endParaRPr lang="en-US" altLang="zh-CN"/>
          </a:p>
          <a:p>
            <a:r>
              <a:rPr lang="en-US" altLang="zh-CN" sz="2000">
                <a:solidFill>
                  <a:srgbClr val="FF0000"/>
                </a:solidFill>
              </a:rPr>
              <a:t>ODBC</a:t>
            </a:r>
            <a:r>
              <a:rPr lang="en-US" altLang="zh-CN" sz="2000"/>
              <a:t> (Open Database Connectivity) works with C, C++, C#</a:t>
            </a:r>
            <a:endParaRPr lang="en-US" altLang="zh-CN"/>
          </a:p>
          <a:p>
            <a:r>
              <a:rPr lang="en-US" altLang="zh-CN" sz="2000">
                <a:solidFill>
                  <a:srgbClr val="FF0000"/>
                </a:solidFill>
              </a:rPr>
              <a:t>JDBC</a:t>
            </a:r>
            <a:r>
              <a:rPr lang="en-US" altLang="zh-CN" sz="2000"/>
              <a:t> (Java Database Connectivity) works with Java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Embedded SQL </a:t>
            </a:r>
            <a:r>
              <a:rPr lang="en-US" altLang="zh-CN" sz="2000"/>
              <a:t>in C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SQLJ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en-US" altLang="zh-CN" sz="2000"/>
              <a:t>- embedded SQL in Java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JPA(Java Persistence API)  </a:t>
            </a:r>
            <a:r>
              <a:rPr lang="en-US" altLang="zh-CN" sz="2000"/>
              <a:t>- OR mapping of Java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>
            <a:extLst>
              <a:ext uri="{FF2B5EF4-FFF2-40B4-BE49-F238E27FC236}">
                <a16:creationId xmlns:a16="http://schemas.microsoft.com/office/drawing/2014/main" id="{6D689B79-F832-0AA4-4899-3A15338C2B5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Triggers</a:t>
            </a:r>
            <a:endParaRPr lang="en-IN" altLang="zh-CN">
              <a:effectLst/>
            </a:endParaRPr>
          </a:p>
        </p:txBody>
      </p:sp>
      <p:sp>
        <p:nvSpPr>
          <p:cNvPr id="117763" name="Rectangle 5">
            <a:extLst>
              <a:ext uri="{FF2B5EF4-FFF2-40B4-BE49-F238E27FC236}">
                <a16:creationId xmlns:a16="http://schemas.microsoft.com/office/drawing/2014/main" id="{CCDA3748-518E-648F-1609-DED5BAD7EF3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3CD1B7F2-82DE-8D51-FBC0-8A3977BA42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7D07BB-6A0A-C32D-EFB3-C2C2F9066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1275" y="827088"/>
            <a:ext cx="7010400" cy="537845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A </a:t>
            </a:r>
            <a:r>
              <a:rPr lang="en-US" altLang="zh-CN" sz="2000" b="1" dirty="0">
                <a:solidFill>
                  <a:srgbClr val="000099"/>
                </a:solidFill>
              </a:rPr>
              <a:t>trigger</a:t>
            </a:r>
            <a:r>
              <a:rPr lang="en-US" altLang="zh-CN" sz="2000" dirty="0"/>
              <a:t> is a statement that is executed automatically by the system as a side effect of a modification to the database.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Trigger -  ECA rule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E: Event   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（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insert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delete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b="1" dirty="0">
                <a:solidFill>
                  <a:srgbClr val="FF0000"/>
                </a:solidFill>
              </a:rPr>
              <a:t>update</a:t>
            </a:r>
            <a:r>
              <a:rPr lang="zh-CN" altLang="en-US" dirty="0">
                <a:solidFill>
                  <a:srgbClr val="FF0000"/>
                </a:solidFill>
                <a:ea typeface="宋体" charset="-122"/>
              </a:rPr>
              <a:t>）</a:t>
            </a:r>
            <a:endParaRPr lang="en-US" altLang="zh-CN" dirty="0">
              <a:solidFill>
                <a:srgbClr val="FF0000"/>
              </a:solidFill>
              <a:ea typeface="宋体" charset="-122"/>
            </a:endParaRP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C: Condition  </a:t>
            </a:r>
          </a:p>
          <a:p>
            <a:pPr lvl="1"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A: Action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To design a trigger mechanism, we must:</a:t>
            </a:r>
            <a:endParaRPr lang="en-US" altLang="zh-CN" dirty="0"/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2000" dirty="0"/>
              <a:t>Specify the conditions under which the trigger is to be executed.</a:t>
            </a:r>
            <a:endParaRPr lang="en-US" altLang="zh-CN" dirty="0"/>
          </a:p>
          <a:p>
            <a:pPr lvl="1">
              <a:buFont typeface="Monotype Sorts" charset="2"/>
              <a:buChar char="l"/>
              <a:defRPr/>
            </a:pPr>
            <a:r>
              <a:rPr lang="en-US" altLang="zh-CN" sz="2000" dirty="0"/>
              <a:t>Specify the actions to be taken when the trigger executes.</a:t>
            </a:r>
            <a:endParaRPr lang="en-US" altLang="zh-CN" dirty="0"/>
          </a:p>
          <a:p>
            <a:pPr>
              <a:buFont typeface="Monotype Sorts" charset="2"/>
              <a:buChar char="n"/>
              <a:defRPr/>
            </a:pPr>
            <a:r>
              <a:rPr lang="en-US" altLang="zh-CN" sz="2000" dirty="0"/>
              <a:t>Triggers introduced to SQL standard in SQL:1999, but supported even earlier using non-standard syntax by most databases.</a:t>
            </a:r>
            <a:r>
              <a:rPr lang="en-US" altLang="zh-CN" dirty="0"/>
              <a:t>		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308C2EBF-B708-2A62-7F40-34179F20C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Trigger Example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0EA37DF-EF30-B3C4-1883-B825A4755A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279525"/>
            <a:ext cx="7832725" cy="4903788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ea typeface="宋体" charset="-122"/>
              </a:rPr>
              <a:t>account_log</a:t>
            </a:r>
            <a:r>
              <a:rPr lang="en-US" altLang="zh-CN" dirty="0">
                <a:ea typeface="宋体" charset="-122"/>
              </a:rPr>
              <a:t>(account, amount, </a:t>
            </a:r>
            <a:r>
              <a:rPr lang="en-US" altLang="zh-CN" dirty="0" err="1">
                <a:ea typeface="宋体" charset="-122"/>
              </a:rPr>
              <a:t>datetime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marL="0" indent="0">
              <a:buFont typeface="Monotype Sorts" charset="2"/>
              <a:buNone/>
              <a:defRPr/>
            </a:pPr>
            <a:endParaRPr lang="en-US" altLang="zh-CN" dirty="0">
              <a:ea typeface="宋体" charset="-122"/>
            </a:endParaRPr>
          </a:p>
          <a:p>
            <a:pPr>
              <a:defRPr/>
            </a:pPr>
            <a:r>
              <a:rPr lang="en-US" altLang="zh-CN" b="1" dirty="0">
                <a:ea typeface="宋体" charset="-122"/>
              </a:rPr>
              <a:t>create trigger </a:t>
            </a:r>
            <a:r>
              <a:rPr lang="en-US" altLang="zh-CN" i="1" dirty="0" err="1">
                <a:ea typeface="宋体" charset="-122"/>
              </a:rPr>
              <a:t>account_trigger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after update of </a:t>
            </a:r>
            <a:r>
              <a:rPr lang="en-US" altLang="zh-CN" i="1" dirty="0">
                <a:ea typeface="宋体" charset="-122"/>
              </a:rPr>
              <a:t>account </a:t>
            </a:r>
            <a:r>
              <a:rPr lang="en-US" altLang="zh-CN" b="1">
                <a:ea typeface="宋体" charset="-122"/>
              </a:rPr>
              <a:t>on</a:t>
            </a:r>
            <a:r>
              <a:rPr lang="en-US" altLang="zh-CN" i="1">
                <a:ea typeface="宋体" charset="-122"/>
              </a:rPr>
              <a:t> balance</a:t>
            </a:r>
            <a:br>
              <a:rPr lang="en-US" altLang="zh-CN" i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referencing new row as </a:t>
            </a:r>
            <a:r>
              <a:rPr lang="en-US" altLang="zh-CN" i="1" dirty="0" err="1">
                <a:ea typeface="宋体" charset="-122"/>
              </a:rPr>
              <a:t>nrow</a:t>
            </a:r>
            <a:r>
              <a:rPr lang="en-US" altLang="zh-CN" i="1" dirty="0">
                <a:ea typeface="宋体" charset="-122"/>
              </a:rPr>
              <a:t>                                                                                 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ea typeface="宋体" charset="-122"/>
              </a:rPr>
              <a:t>     referencing   old row as </a:t>
            </a:r>
            <a:r>
              <a:rPr lang="en-US" altLang="zh-CN" i="1" dirty="0" err="1">
                <a:ea typeface="宋体" charset="-122"/>
              </a:rPr>
              <a:t>orow</a:t>
            </a:r>
            <a:r>
              <a:rPr lang="en-US" altLang="zh-CN" i="1" dirty="0">
                <a:ea typeface="宋体" charset="-122"/>
              </a:rPr>
              <a:t>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ea typeface="宋体" charset="-122"/>
              </a:rPr>
              <a:t>     for each row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     when </a:t>
            </a:r>
            <a:r>
              <a:rPr lang="en-US" altLang="zh-CN" i="1" dirty="0" err="1">
                <a:ea typeface="宋体" charset="-122"/>
              </a:rPr>
              <a:t>nrow.balance</a:t>
            </a:r>
            <a:r>
              <a:rPr lang="en-US" altLang="zh-CN" i="1" dirty="0">
                <a:ea typeface="宋体" charset="-122"/>
              </a:rPr>
              <a:t> - </a:t>
            </a:r>
            <a:r>
              <a:rPr lang="en-US" altLang="zh-CN" i="1" dirty="0" err="1">
                <a:ea typeface="宋体" charset="-122"/>
              </a:rPr>
              <a:t>orow.balance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&gt; =200000 or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i="1" dirty="0">
                <a:ea typeface="宋体" charset="-122"/>
              </a:rPr>
              <a:t>               </a:t>
            </a:r>
            <a:r>
              <a:rPr lang="en-US" altLang="zh-CN" i="1" dirty="0" err="1">
                <a:ea typeface="宋体" charset="-122"/>
              </a:rPr>
              <a:t>orow.balance</a:t>
            </a:r>
            <a:r>
              <a:rPr lang="en-US" altLang="zh-CN" i="1" dirty="0">
                <a:ea typeface="宋体" charset="-122"/>
              </a:rPr>
              <a:t>  -</a:t>
            </a:r>
            <a:r>
              <a:rPr lang="en-US" altLang="zh-CN" i="1" dirty="0" err="1">
                <a:ea typeface="宋体" charset="-122"/>
              </a:rPr>
              <a:t>nrow.balance</a:t>
            </a:r>
            <a:r>
              <a:rPr lang="en-US" altLang="zh-CN" i="1" dirty="0">
                <a:ea typeface="宋体" charset="-122"/>
              </a:rPr>
              <a:t> &gt;=50000</a:t>
            </a:r>
            <a:r>
              <a:rPr lang="en-US" altLang="zh-CN" dirty="0">
                <a:ea typeface="宋体" charset="-122"/>
              </a:rPr>
              <a:t> 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</a:t>
            </a:r>
            <a:r>
              <a:rPr lang="en-US" altLang="zh-CN" b="1" dirty="0">
                <a:ea typeface="宋体" charset="-122"/>
              </a:rPr>
              <a:t>begin 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	insert into </a:t>
            </a:r>
            <a:r>
              <a:rPr lang="en-US" altLang="zh-CN" i="1" dirty="0" err="1">
                <a:ea typeface="宋体" charset="-122"/>
              </a:rPr>
              <a:t>account_log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values</a:t>
            </a:r>
            <a:r>
              <a:rPr lang="en-US" altLang="zh-CN" i="1" dirty="0">
                <a:ea typeface="宋体" charset="-122"/>
              </a:rPr>
              <a:t> (</a:t>
            </a:r>
            <a:r>
              <a:rPr lang="en-US" altLang="zh-CN" i="1" dirty="0" err="1">
                <a:ea typeface="宋体" charset="-122"/>
              </a:rPr>
              <a:t>nrow.account</a:t>
            </a:r>
            <a:r>
              <a:rPr lang="en-US" altLang="zh-CN" i="1" dirty="0">
                <a:ea typeface="宋体" charset="-122"/>
              </a:rPr>
              <a:t>-number,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i="1" dirty="0">
                <a:ea typeface="宋体" charset="-122"/>
              </a:rPr>
              <a:t>                                </a:t>
            </a:r>
            <a:r>
              <a:rPr lang="en-US" altLang="zh-CN" i="1" dirty="0" err="1">
                <a:ea typeface="宋体" charset="-122"/>
              </a:rPr>
              <a:t>nrow.balance-orow.balance</a:t>
            </a:r>
            <a:r>
              <a:rPr lang="en-US" altLang="zh-CN" i="1" dirty="0">
                <a:ea typeface="宋体" charset="-122"/>
              </a:rPr>
              <a:t> , </a:t>
            </a:r>
            <a:r>
              <a:rPr lang="en-US" altLang="zh-CN" i="1" dirty="0" err="1">
                <a:ea typeface="宋体" charset="-122"/>
              </a:rPr>
              <a:t>current_time</a:t>
            </a:r>
            <a:r>
              <a:rPr lang="en-US" altLang="zh-CN" i="1" dirty="0">
                <a:ea typeface="宋体" charset="-122"/>
              </a:rPr>
              <a:t>() )</a:t>
            </a:r>
            <a:br>
              <a:rPr lang="en-US" altLang="zh-CN" i="1" dirty="0">
                <a:ea typeface="宋体" charset="-122"/>
              </a:rPr>
            </a:br>
            <a:r>
              <a:rPr lang="en-US" altLang="zh-CN" i="1" dirty="0">
                <a:ea typeface="宋体" charset="-122"/>
              </a:rPr>
              <a:t>     </a:t>
            </a:r>
            <a:r>
              <a:rPr lang="en-US" altLang="zh-CN" b="1" dirty="0">
                <a:ea typeface="宋体" charset="-122"/>
              </a:rPr>
              <a:t>end	</a:t>
            </a:r>
            <a:r>
              <a:rPr lang="en-US" altLang="zh-CN" i="1" dirty="0">
                <a:ea typeface="宋体" charset="-122"/>
              </a:rPr>
              <a:t>	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D95A1DB9-2B63-ECB5-E7AD-F0D5378D4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 Example 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1220CFEF-F180-8BBF-C393-F12DC5036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9788" y="1279525"/>
            <a:ext cx="8148637" cy="4903788"/>
          </a:xfrm>
        </p:spPr>
        <p:txBody>
          <a:bodyPr/>
          <a:lstStyle/>
          <a:p>
            <a:r>
              <a:rPr lang="en-US" altLang="zh-CN" sz="2000"/>
              <a:t>E.g. </a:t>
            </a:r>
            <a:r>
              <a:rPr lang="en-US" altLang="zh-CN" sz="2000" i="1"/>
              <a:t>time_slot_id</a:t>
            </a:r>
            <a:r>
              <a:rPr lang="en-US" altLang="zh-CN" sz="2000"/>
              <a:t> is not a primary key of </a:t>
            </a:r>
            <a:r>
              <a:rPr lang="en-US" altLang="zh-CN" sz="2000" i="1"/>
              <a:t>timeslot, </a:t>
            </a:r>
            <a:r>
              <a:rPr lang="en-US" altLang="zh-CN" sz="2000"/>
              <a:t>so we cannot create a foreign key constraint from </a:t>
            </a:r>
            <a:r>
              <a:rPr lang="en-US" altLang="zh-CN" sz="2000" i="1"/>
              <a:t>section</a:t>
            </a:r>
            <a:r>
              <a:rPr lang="en-US" altLang="zh-CN" sz="2000"/>
              <a:t> to </a:t>
            </a:r>
            <a:r>
              <a:rPr lang="en-US" altLang="zh-CN" sz="2000" i="1"/>
              <a:t>timeslot.</a:t>
            </a:r>
            <a:endParaRPr lang="en-US" altLang="zh-CN" i="1"/>
          </a:p>
          <a:p>
            <a:r>
              <a:rPr lang="en-US" altLang="zh-CN" sz="2000"/>
              <a:t>Alternative: use triggers on </a:t>
            </a:r>
            <a:r>
              <a:rPr lang="en-US" altLang="zh-CN" sz="2000" i="1"/>
              <a:t>section</a:t>
            </a:r>
            <a:r>
              <a:rPr lang="en-US" altLang="zh-CN" sz="2000"/>
              <a:t> and </a:t>
            </a:r>
            <a:r>
              <a:rPr lang="en-US" altLang="zh-CN" sz="2000" i="1"/>
              <a:t>timeslot</a:t>
            </a:r>
            <a:r>
              <a:rPr lang="en-US" altLang="zh-CN" sz="2000"/>
              <a:t> to enforce integrity constraints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</a:t>
            </a:r>
            <a:r>
              <a:rPr lang="en-US" altLang="zh-CN" sz="2000" b="1"/>
              <a:t>create trigger </a:t>
            </a:r>
            <a:r>
              <a:rPr lang="en-US" altLang="zh-CN" sz="2000" i="1"/>
              <a:t>timeslot_check1 </a:t>
            </a:r>
            <a:r>
              <a:rPr lang="en-US" altLang="zh-CN" sz="2000" b="1"/>
              <a:t>after insert on </a:t>
            </a:r>
            <a:r>
              <a:rPr lang="en-US" altLang="zh-CN" sz="2000" i="1"/>
              <a:t>section</a:t>
            </a:r>
            <a:br>
              <a:rPr lang="en-US" altLang="zh-CN" sz="2000" i="1"/>
            </a:br>
            <a:r>
              <a:rPr lang="en-US" altLang="zh-CN" sz="2000" b="1"/>
              <a:t>referencing new row as </a:t>
            </a:r>
            <a:r>
              <a:rPr lang="en-US" altLang="zh-CN" sz="2000" i="1"/>
              <a:t>nrow</a:t>
            </a:r>
            <a:br>
              <a:rPr lang="en-US" altLang="zh-CN" sz="2000" i="1"/>
            </a:br>
            <a:r>
              <a:rPr lang="en-US" altLang="zh-CN" sz="2000" b="1"/>
              <a:t>for each row</a:t>
            </a:r>
            <a:br>
              <a:rPr lang="en-US" altLang="zh-CN" sz="2000" b="1"/>
            </a:br>
            <a:r>
              <a:rPr lang="en-US" altLang="zh-CN" sz="2000" b="1"/>
              <a:t>when </a:t>
            </a:r>
            <a:r>
              <a:rPr lang="en-US" altLang="zh-CN" sz="2000"/>
              <a:t>(</a:t>
            </a:r>
            <a:r>
              <a:rPr lang="en-US" altLang="zh-CN" sz="2000" i="1"/>
              <a:t>nrow.time_slot_id </a:t>
            </a:r>
            <a:r>
              <a:rPr lang="en-US" altLang="zh-CN" sz="2000" b="1"/>
              <a:t>not in </a:t>
            </a:r>
            <a:r>
              <a:rPr lang="en-US" altLang="zh-CN" sz="2000"/>
              <a:t>(</a:t>
            </a:r>
            <a:br>
              <a:rPr lang="en-US" altLang="zh-CN" sz="2000"/>
            </a:br>
            <a:r>
              <a:rPr lang="en-US" altLang="zh-CN" sz="2000"/>
              <a:t>                 </a:t>
            </a:r>
            <a:r>
              <a:rPr lang="en-US" altLang="zh-CN" sz="2000" b="1"/>
              <a:t>select </a:t>
            </a:r>
            <a:r>
              <a:rPr lang="en-US" altLang="zh-CN" sz="2000" i="1"/>
              <a:t>time_slot_id</a:t>
            </a:r>
            <a:br>
              <a:rPr lang="en-US" altLang="zh-CN" sz="2000" i="1"/>
            </a:br>
            <a:r>
              <a:rPr lang="en-US" altLang="zh-CN" sz="2000" i="1"/>
              <a:t>                 </a:t>
            </a:r>
            <a:r>
              <a:rPr lang="en-US" altLang="zh-CN" sz="2000" b="1"/>
              <a:t>from </a:t>
            </a:r>
            <a:r>
              <a:rPr lang="en-US" altLang="zh-CN" sz="2000" i="1"/>
              <a:t>time_slot</a:t>
            </a:r>
            <a:r>
              <a:rPr lang="en-US" altLang="zh-CN" sz="2000"/>
              <a:t>)) /* </a:t>
            </a:r>
            <a:r>
              <a:rPr lang="en-US" altLang="zh-CN" sz="2000" i="1"/>
              <a:t>time_slot_id </a:t>
            </a:r>
            <a:r>
              <a:rPr lang="en-US" altLang="zh-CN" sz="2000"/>
              <a:t>not present in </a:t>
            </a:r>
            <a:r>
              <a:rPr lang="en-US" altLang="zh-CN" sz="2000" i="1"/>
              <a:t>time_slot </a:t>
            </a:r>
            <a:r>
              <a:rPr lang="en-US" altLang="zh-CN" sz="2000"/>
              <a:t>*/</a:t>
            </a:r>
            <a:br>
              <a:rPr lang="en-US" altLang="zh-CN" sz="2000"/>
            </a:br>
            <a:r>
              <a:rPr lang="en-US" altLang="zh-CN" sz="2000" b="1"/>
              <a:t>begin</a:t>
            </a:r>
            <a:br>
              <a:rPr lang="en-US" altLang="zh-CN" sz="2000" b="1"/>
            </a:br>
            <a:r>
              <a:rPr lang="en-US" altLang="zh-CN" sz="2000" b="1"/>
              <a:t>     rollback</a:t>
            </a:r>
            <a:br>
              <a:rPr lang="en-US" altLang="zh-CN" sz="2000" b="1"/>
            </a:br>
            <a:r>
              <a:rPr lang="en-US" altLang="zh-CN" sz="2000" b="1"/>
              <a:t>end</a:t>
            </a:r>
            <a:r>
              <a:rPr lang="en-US" altLang="zh-CN" sz="2000"/>
              <a:t>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097A9854-A5CF-A274-C13B-46B8C2823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Trigger Example Cont.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5E0D7D8-E015-B7A0-41D5-A97DA36E8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8175" y="1163638"/>
            <a:ext cx="8759825" cy="502920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908050" algn="l"/>
                <a:tab pos="1146175" algn="l"/>
              </a:tabLst>
            </a:pPr>
            <a:r>
              <a:rPr lang="en-US" altLang="zh-CN" sz="2000" b="1"/>
              <a:t>create trigger </a:t>
            </a:r>
            <a:r>
              <a:rPr lang="en-US" altLang="zh-CN" sz="2000" i="1"/>
              <a:t>timeslot_check2 </a:t>
            </a:r>
            <a:r>
              <a:rPr lang="en-US" altLang="zh-CN" sz="2000" b="1"/>
              <a:t>after delete on </a:t>
            </a:r>
            <a:r>
              <a:rPr lang="en-US" altLang="zh-CN" sz="2000" i="1"/>
              <a:t>timeslot</a:t>
            </a:r>
            <a:br>
              <a:rPr lang="en-US" altLang="zh-CN" sz="2000" i="1"/>
            </a:br>
            <a:r>
              <a:rPr lang="en-US" altLang="zh-CN" sz="2000" b="1"/>
              <a:t>referencing old row as </a:t>
            </a:r>
            <a:r>
              <a:rPr lang="en-US" altLang="zh-CN" sz="2000" i="1"/>
              <a:t>orow</a:t>
            </a:r>
            <a:br>
              <a:rPr lang="en-US" altLang="zh-CN" sz="2000" i="1"/>
            </a:br>
            <a:r>
              <a:rPr lang="en-US" altLang="zh-CN" sz="2000" b="1"/>
              <a:t>for each row</a:t>
            </a:r>
            <a:br>
              <a:rPr lang="en-US" altLang="zh-CN" sz="2000" b="1"/>
            </a:br>
            <a:r>
              <a:rPr lang="en-US" altLang="zh-CN" sz="2000" b="1"/>
              <a:t>when </a:t>
            </a:r>
            <a:r>
              <a:rPr lang="en-US" altLang="zh-CN" sz="2000"/>
              <a:t>(</a:t>
            </a:r>
            <a:r>
              <a:rPr lang="en-US" altLang="zh-CN" sz="2000" i="1"/>
              <a:t>orow.time_slot_id </a:t>
            </a:r>
            <a:r>
              <a:rPr lang="en-US" altLang="zh-CN" sz="2000" b="1"/>
              <a:t>not in </a:t>
            </a:r>
            <a:r>
              <a:rPr lang="en-US" altLang="zh-CN" sz="2000"/>
              <a:t>(</a:t>
            </a:r>
            <a:br>
              <a:rPr lang="en-US" altLang="zh-CN"/>
            </a:br>
            <a:r>
              <a:rPr lang="en-US" altLang="zh-CN"/>
              <a:t>               </a:t>
            </a:r>
            <a:r>
              <a:rPr lang="en-US" altLang="zh-CN" sz="2000" b="1"/>
              <a:t>select </a:t>
            </a:r>
            <a:r>
              <a:rPr lang="en-US" altLang="zh-CN" sz="2000" i="1"/>
              <a:t>time_slot_id</a:t>
            </a:r>
            <a:br>
              <a:rPr lang="en-US" altLang="zh-CN" i="1"/>
            </a:br>
            <a:r>
              <a:rPr lang="en-US" altLang="zh-CN" i="1"/>
              <a:t>               </a:t>
            </a:r>
            <a:r>
              <a:rPr lang="en-US" altLang="zh-CN" sz="2000" b="1"/>
              <a:t>from </a:t>
            </a:r>
            <a:r>
              <a:rPr lang="en-US" altLang="zh-CN" sz="2000" i="1"/>
              <a:t>time_slot</a:t>
            </a:r>
            <a:r>
              <a:rPr lang="en-US" altLang="zh-CN" sz="2000"/>
              <a:t>)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          </a:t>
            </a:r>
            <a:r>
              <a:rPr lang="zh-CN" altLang="en-US"/>
              <a:t>　　　　　　　　　　</a:t>
            </a:r>
            <a:r>
              <a:rPr lang="en-US" altLang="zh-CN"/>
              <a:t>    </a:t>
            </a:r>
            <a:r>
              <a:rPr lang="en-US" altLang="zh-CN" sz="2000"/>
              <a:t>/* last tuple for </a:t>
            </a:r>
            <a:r>
              <a:rPr lang="en-US" altLang="zh-CN" sz="2000" i="1"/>
              <a:t>time slot id </a:t>
            </a:r>
            <a:r>
              <a:rPr lang="en-US" altLang="zh-CN" sz="2000"/>
              <a:t>deleted from </a:t>
            </a:r>
            <a:r>
              <a:rPr lang="en-US" altLang="zh-CN" sz="2000" i="1"/>
              <a:t>time slot </a:t>
            </a:r>
            <a:r>
              <a:rPr lang="en-US" altLang="zh-CN" sz="2000"/>
              <a:t>*/</a:t>
            </a:r>
            <a:br>
              <a:rPr lang="en-US" altLang="zh-CN"/>
            </a:br>
            <a:r>
              <a:rPr lang="en-US" altLang="zh-CN"/>
              <a:t>          </a:t>
            </a:r>
            <a:r>
              <a:rPr lang="en-US" altLang="zh-CN" sz="2000" b="1"/>
              <a:t>and </a:t>
            </a:r>
            <a:r>
              <a:rPr lang="en-US" altLang="zh-CN" sz="2000" i="1"/>
              <a:t>orow.time_slot_id </a:t>
            </a:r>
            <a:r>
              <a:rPr lang="en-US" altLang="zh-CN" sz="2000" b="1"/>
              <a:t>in </a:t>
            </a:r>
            <a:r>
              <a:rPr lang="en-US" altLang="zh-CN" sz="2000"/>
              <a:t>(</a:t>
            </a:r>
            <a:br>
              <a:rPr lang="en-US" altLang="zh-CN"/>
            </a:br>
            <a:r>
              <a:rPr lang="en-US" altLang="zh-CN"/>
              <a:t>               </a:t>
            </a:r>
            <a:r>
              <a:rPr lang="en-US" altLang="zh-CN" sz="2000" b="1"/>
              <a:t>select </a:t>
            </a:r>
            <a:r>
              <a:rPr lang="en-US" altLang="zh-CN" sz="2000" i="1"/>
              <a:t>time_slot_id</a:t>
            </a:r>
            <a:br>
              <a:rPr lang="en-US" altLang="zh-CN" i="1"/>
            </a:br>
            <a:r>
              <a:rPr lang="en-US" altLang="zh-CN" i="1"/>
              <a:t>               </a:t>
            </a:r>
            <a:r>
              <a:rPr lang="en-US" altLang="zh-CN" sz="2000" b="1"/>
              <a:t>from </a:t>
            </a:r>
            <a:r>
              <a:rPr lang="en-US" altLang="zh-CN" sz="2000" i="1"/>
              <a:t>section</a:t>
            </a:r>
            <a:r>
              <a:rPr lang="en-US" altLang="zh-CN" sz="2000"/>
              <a:t>))</a:t>
            </a:r>
          </a:p>
          <a:p>
            <a:pPr>
              <a:buFont typeface="Monotype Sorts" pitchFamily="2" charset="2"/>
              <a:buNone/>
              <a:tabLst>
                <a:tab pos="908050" algn="l"/>
                <a:tab pos="1146175" algn="l"/>
              </a:tabLst>
            </a:pPr>
            <a:r>
              <a:rPr lang="zh-CN" altLang="en-US" sz="2000"/>
              <a:t>　　　　　　　　　　　　　　　　</a:t>
            </a:r>
            <a:r>
              <a:rPr lang="en-US" altLang="zh-CN" sz="2000"/>
              <a:t> /* and </a:t>
            </a:r>
            <a:r>
              <a:rPr lang="en-US" altLang="zh-CN" sz="2000" i="1"/>
              <a:t>time_slot_id </a:t>
            </a:r>
            <a:r>
              <a:rPr lang="en-US" altLang="zh-CN" sz="2000"/>
              <a:t>still referenced from </a:t>
            </a:r>
            <a:r>
              <a:rPr lang="en-US" altLang="zh-CN" sz="2000" i="1"/>
              <a:t>section</a:t>
            </a:r>
            <a:r>
              <a:rPr lang="en-US" altLang="zh-CN" sz="2000"/>
              <a:t>*/</a:t>
            </a:r>
            <a:br>
              <a:rPr lang="en-US" altLang="zh-CN" sz="2000"/>
            </a:br>
            <a:r>
              <a:rPr lang="en-US" altLang="zh-CN" sz="2000" b="1"/>
              <a:t>begin</a:t>
            </a:r>
            <a:br>
              <a:rPr lang="en-US" altLang="zh-CN" sz="2000" b="1"/>
            </a:br>
            <a:r>
              <a:rPr lang="en-US" altLang="zh-CN" sz="2000" b="1"/>
              <a:t>    rollback</a:t>
            </a:r>
            <a:br>
              <a:rPr lang="en-US" altLang="zh-CN" sz="2000" b="1"/>
            </a:br>
            <a:r>
              <a:rPr lang="en-US" altLang="zh-CN" sz="2000" b="1"/>
              <a:t>end</a:t>
            </a:r>
            <a:r>
              <a:rPr lang="en-US" altLang="zh-CN" sz="2000"/>
              <a:t>;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9841680B-F77D-7E83-631D-36CE3C608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Triggering Events and Actions in SQL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B5F030C1-35C4-CC18-D7D9-655FC94DCE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24113" y="1171575"/>
            <a:ext cx="7613650" cy="4670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Triggering event can be </a:t>
            </a:r>
            <a:r>
              <a:rPr lang="en-US" altLang="zh-CN" sz="2000" b="1"/>
              <a:t>insert</a:t>
            </a:r>
            <a:r>
              <a:rPr lang="en-US" altLang="zh-CN" sz="2000"/>
              <a:t>, </a:t>
            </a:r>
            <a:r>
              <a:rPr lang="en-US" altLang="zh-CN" sz="2000" b="1"/>
              <a:t>delete</a:t>
            </a:r>
            <a:r>
              <a:rPr lang="en-US" altLang="zh-CN" sz="2000"/>
              <a:t> or </a:t>
            </a:r>
            <a:r>
              <a:rPr lang="en-US" altLang="zh-CN" sz="2000" b="1"/>
              <a:t>update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E.g., after update of </a:t>
            </a:r>
            <a:r>
              <a:rPr lang="en-US" altLang="zh-CN" sz="2000" i="1"/>
              <a:t> takes </a:t>
            </a:r>
            <a:r>
              <a:rPr lang="en-US" altLang="zh-CN" sz="2000" b="1"/>
              <a:t>on</a:t>
            </a:r>
            <a:r>
              <a:rPr lang="en-US" altLang="zh-CN" sz="2000" i="1"/>
              <a:t> grade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referencing old row as</a:t>
            </a:r>
            <a:r>
              <a:rPr lang="en-US" altLang="zh-CN" sz="2000"/>
              <a:t>   </a:t>
            </a:r>
            <a:r>
              <a:rPr lang="en-US" altLang="zh-CN" sz="2000" b="1"/>
              <a:t>: </a:t>
            </a:r>
            <a:r>
              <a:rPr lang="en-US" altLang="zh-CN" sz="2000"/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referencing new row as  : </a:t>
            </a:r>
            <a:r>
              <a:rPr lang="en-US" altLang="zh-CN" sz="2000"/>
              <a:t>for inserts and updates</a:t>
            </a:r>
            <a:endParaRPr lang="en-US" altLang="zh-CN" sz="2000" b="1"/>
          </a:p>
          <a:p>
            <a:pPr>
              <a:lnSpc>
                <a:spcPct val="90000"/>
              </a:lnSpc>
            </a:pPr>
            <a:r>
              <a:rPr lang="en-US" altLang="zh-CN" sz="2000"/>
              <a:t>Triggers can be activated before an event, which can serve as extra constraints.  E.g. convert blank grades to null.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 </a:t>
            </a:r>
            <a:r>
              <a:rPr lang="en-US" altLang="zh-CN" sz="2000" b="1"/>
              <a:t>		create trigger </a:t>
            </a:r>
            <a:r>
              <a:rPr lang="en-US" altLang="zh-CN" sz="2000" i="1"/>
              <a:t>setnull_trigger </a:t>
            </a:r>
            <a:r>
              <a:rPr lang="en-US" altLang="zh-CN" sz="2000" b="1"/>
              <a:t>before update of </a:t>
            </a:r>
            <a:r>
              <a:rPr lang="en-US" altLang="zh-CN" sz="2000" i="1"/>
              <a:t>takes</a:t>
            </a:r>
            <a:br>
              <a:rPr lang="en-US" altLang="zh-CN" sz="2000" i="1"/>
            </a:br>
            <a:r>
              <a:rPr lang="en-US" altLang="zh-CN" sz="2000" b="1"/>
              <a:t>	referencing new row as </a:t>
            </a:r>
            <a:r>
              <a:rPr lang="en-US" altLang="zh-CN" sz="2000" i="1"/>
              <a:t>nrow</a:t>
            </a:r>
            <a:br>
              <a:rPr lang="en-US" altLang="zh-CN" sz="2000" i="1"/>
            </a:br>
            <a:r>
              <a:rPr lang="en-US" altLang="zh-CN" sz="2000" b="1"/>
              <a:t>	for each row</a:t>
            </a:r>
            <a:br>
              <a:rPr lang="en-US" altLang="zh-CN" sz="2000" b="1"/>
            </a:br>
            <a:r>
              <a:rPr lang="en-US" altLang="zh-CN" sz="2000" b="1"/>
              <a:t>	when (</a:t>
            </a:r>
            <a:r>
              <a:rPr lang="en-US" altLang="zh-CN" sz="2000" i="1"/>
              <a:t>nrow.grade</a:t>
            </a:r>
            <a:r>
              <a:rPr lang="en-US" altLang="zh-CN" sz="2000"/>
              <a:t> = ‘ ‘)</a:t>
            </a:r>
            <a:br>
              <a:rPr lang="en-US" altLang="zh-CN" sz="2000"/>
            </a:br>
            <a:r>
              <a:rPr lang="en-US" altLang="zh-CN" sz="2000"/>
              <a:t>         </a:t>
            </a:r>
            <a:r>
              <a:rPr lang="en-US" altLang="zh-CN" sz="2000" b="1"/>
              <a:t>begin atomic</a:t>
            </a:r>
            <a:br>
              <a:rPr lang="en-US" altLang="zh-CN" sz="2000" i="1"/>
            </a:br>
            <a:r>
              <a:rPr lang="en-US" altLang="zh-CN" sz="2000" b="1"/>
              <a:t>	          set </a:t>
            </a:r>
            <a:r>
              <a:rPr lang="en-US" altLang="zh-CN" sz="2000" i="1"/>
              <a:t>nrow.grade </a:t>
            </a:r>
            <a:r>
              <a:rPr lang="en-US" altLang="zh-CN" sz="2000"/>
              <a:t>= </a:t>
            </a:r>
            <a:r>
              <a:rPr lang="en-US" altLang="zh-CN" sz="2000" b="1"/>
              <a:t>null;</a:t>
            </a:r>
            <a:br>
              <a:rPr lang="en-US" altLang="zh-CN" sz="2000" b="1"/>
            </a:br>
            <a:r>
              <a:rPr lang="en-US" altLang="zh-CN" sz="2000" b="1"/>
              <a:t>         end;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 b="1"/>
              <a:t> </a:t>
            </a:r>
            <a:endParaRPr lang="en-US" altLang="zh-CN" sz="20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 </a:t>
            </a:r>
            <a:endParaRPr lang="en-US" altLang="zh-CN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FB7DDE1-0B58-C1F2-DEFB-F334A80E4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Trigger to Maintain credits_earned value</a:t>
            </a:r>
            <a:endParaRPr lang="en-IN" altLang="zh-CN">
              <a:effectLst/>
            </a:endParaRP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80D91453-3F1E-B8A5-7C14-4B4BA37D10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altLang="zh-CN" sz="2000" b="1"/>
              <a:t>create trigger </a:t>
            </a:r>
            <a:r>
              <a:rPr lang="en-IN" altLang="zh-CN" sz="2000" i="1"/>
              <a:t>credits_earned </a:t>
            </a:r>
            <a:r>
              <a:rPr lang="en-IN" altLang="zh-CN" sz="2000" b="1"/>
              <a:t>after update of </a:t>
            </a:r>
            <a:r>
              <a:rPr lang="en-IN" altLang="zh-CN" sz="2000" i="1"/>
              <a:t>takes </a:t>
            </a:r>
            <a:r>
              <a:rPr lang="en-IN" altLang="zh-CN" sz="2000" b="1"/>
              <a:t>on </a:t>
            </a:r>
            <a:r>
              <a:rPr lang="en-IN" altLang="zh-CN" sz="2000" i="1"/>
              <a:t>grade</a:t>
            </a:r>
            <a:br>
              <a:rPr lang="en-IN" altLang="zh-CN" sz="2000"/>
            </a:br>
            <a:r>
              <a:rPr lang="en-IN" altLang="zh-CN" sz="2000" b="1"/>
              <a:t>referencing new row as </a:t>
            </a:r>
            <a:r>
              <a:rPr lang="en-IN" altLang="zh-CN" sz="2000" i="1"/>
              <a:t>nrow</a:t>
            </a:r>
            <a:br>
              <a:rPr lang="en-IN" altLang="zh-CN" sz="2000" i="1"/>
            </a:br>
            <a:r>
              <a:rPr lang="en-IN" altLang="zh-CN" sz="2000" b="1"/>
              <a:t>referencing old row as </a:t>
            </a:r>
            <a:r>
              <a:rPr lang="en-IN" altLang="zh-CN" sz="2000" i="1"/>
              <a:t>orow</a:t>
            </a:r>
            <a:br>
              <a:rPr lang="en-IN" altLang="zh-CN" sz="2000" i="1"/>
            </a:br>
            <a:r>
              <a:rPr lang="en-IN" altLang="zh-CN" sz="2000" b="1"/>
              <a:t>for each row</a:t>
            </a:r>
            <a:br>
              <a:rPr lang="en-IN" altLang="zh-CN" sz="2000" b="1"/>
            </a:br>
            <a:r>
              <a:rPr lang="en-IN" altLang="zh-CN" sz="2000" b="1"/>
              <a:t>when </a:t>
            </a:r>
            <a:r>
              <a:rPr lang="en-IN" altLang="zh-CN" sz="2000" i="1"/>
              <a:t>nrow.grade </a:t>
            </a:r>
            <a:r>
              <a:rPr lang="en-IN" altLang="zh-CN" sz="2000"/>
              <a:t>&lt;&gt; ’F’ </a:t>
            </a:r>
            <a:r>
              <a:rPr lang="en-IN" altLang="zh-CN" sz="2000" b="1"/>
              <a:t>and </a:t>
            </a:r>
            <a:r>
              <a:rPr lang="en-IN" altLang="zh-CN" sz="2000" i="1"/>
              <a:t>nrow.grade </a:t>
            </a:r>
            <a:r>
              <a:rPr lang="en-IN" altLang="zh-CN" sz="2000" b="1"/>
              <a:t>is not null</a:t>
            </a:r>
            <a:br>
              <a:rPr lang="en-IN" altLang="zh-CN" sz="2000" b="1"/>
            </a:br>
            <a:r>
              <a:rPr lang="en-IN" altLang="zh-CN" sz="2000" b="1"/>
              <a:t>    and </a:t>
            </a:r>
            <a:r>
              <a:rPr lang="en-IN" altLang="zh-CN" sz="2000"/>
              <a:t>(</a:t>
            </a:r>
            <a:r>
              <a:rPr lang="en-IN" altLang="zh-CN" sz="2000" i="1"/>
              <a:t>orow.grade </a:t>
            </a:r>
            <a:r>
              <a:rPr lang="en-IN" altLang="zh-CN" sz="2000"/>
              <a:t>= ’F’ </a:t>
            </a:r>
            <a:r>
              <a:rPr lang="en-IN" altLang="zh-CN" sz="2000" b="1"/>
              <a:t>or </a:t>
            </a:r>
            <a:r>
              <a:rPr lang="en-IN" altLang="zh-CN" sz="2000" i="1"/>
              <a:t>orow.grade </a:t>
            </a:r>
            <a:r>
              <a:rPr lang="en-IN" altLang="zh-CN" sz="2000" b="1"/>
              <a:t>is null</a:t>
            </a:r>
            <a:r>
              <a:rPr lang="en-IN" altLang="zh-CN" sz="2000"/>
              <a:t>)</a:t>
            </a:r>
            <a:br>
              <a:rPr lang="en-IN" altLang="zh-CN" sz="2000"/>
            </a:br>
            <a:r>
              <a:rPr lang="en-IN" altLang="zh-CN" sz="2000" b="1"/>
              <a:t>begin atomic</a:t>
            </a:r>
            <a:br>
              <a:rPr lang="en-IN" altLang="zh-CN" sz="2000" b="1"/>
            </a:br>
            <a:r>
              <a:rPr lang="en-IN" altLang="zh-CN" sz="2000" b="1"/>
              <a:t>     update </a:t>
            </a:r>
            <a:r>
              <a:rPr lang="en-IN" altLang="zh-CN" sz="2000" i="1"/>
              <a:t>student</a:t>
            </a:r>
            <a:br>
              <a:rPr lang="en-IN" altLang="zh-CN" sz="2000" i="1"/>
            </a:br>
            <a:r>
              <a:rPr lang="en-IN" altLang="zh-CN" sz="2000" i="1"/>
              <a:t>     </a:t>
            </a:r>
            <a:r>
              <a:rPr lang="en-IN" altLang="zh-CN" sz="2000" b="1"/>
              <a:t>set </a:t>
            </a:r>
            <a:r>
              <a:rPr lang="en-IN" altLang="zh-CN" sz="2000" i="1"/>
              <a:t>tot_cred</a:t>
            </a:r>
            <a:r>
              <a:rPr lang="en-IN" altLang="zh-CN" sz="2000"/>
              <a:t>= </a:t>
            </a:r>
            <a:r>
              <a:rPr lang="en-IN" altLang="zh-CN" sz="2000" i="1"/>
              <a:t>tot_cred </a:t>
            </a:r>
            <a:r>
              <a:rPr lang="en-IN" altLang="zh-CN" sz="2000"/>
              <a:t>+ </a:t>
            </a:r>
            <a:br>
              <a:rPr lang="en-IN" altLang="zh-CN" sz="2000"/>
            </a:br>
            <a:r>
              <a:rPr lang="en-IN" altLang="zh-CN" sz="2000"/>
              <a:t>           (</a:t>
            </a:r>
            <a:r>
              <a:rPr lang="en-IN" altLang="zh-CN" sz="2000" b="1"/>
              <a:t>select </a:t>
            </a:r>
            <a:r>
              <a:rPr lang="en-IN" altLang="zh-CN" sz="2000" i="1"/>
              <a:t>credits</a:t>
            </a:r>
            <a:br>
              <a:rPr lang="en-IN" altLang="zh-CN" sz="2000" i="1"/>
            </a:br>
            <a:r>
              <a:rPr lang="en-IN" altLang="zh-CN" sz="2000" i="1"/>
              <a:t>            </a:t>
            </a:r>
            <a:r>
              <a:rPr lang="en-IN" altLang="zh-CN" sz="2000" b="1"/>
              <a:t>from </a:t>
            </a:r>
            <a:r>
              <a:rPr lang="en-IN" altLang="zh-CN" sz="2000" i="1"/>
              <a:t>course</a:t>
            </a:r>
            <a:br>
              <a:rPr lang="en-IN" altLang="zh-CN" sz="2000" i="1"/>
            </a:br>
            <a:r>
              <a:rPr lang="en-IN" altLang="zh-CN" sz="2000" i="1"/>
              <a:t>            </a:t>
            </a:r>
            <a:r>
              <a:rPr lang="en-IN" altLang="zh-CN" sz="2000" b="1"/>
              <a:t>where </a:t>
            </a:r>
            <a:r>
              <a:rPr lang="en-IN" altLang="zh-CN" sz="2000" i="1"/>
              <a:t>course</a:t>
            </a:r>
            <a:r>
              <a:rPr lang="en-IN" altLang="zh-CN" sz="2000"/>
              <a:t>.</a:t>
            </a:r>
            <a:r>
              <a:rPr lang="en-IN" altLang="zh-CN" sz="2000" i="1"/>
              <a:t>course_id</a:t>
            </a:r>
            <a:r>
              <a:rPr lang="en-IN" altLang="zh-CN" sz="2000"/>
              <a:t>= </a:t>
            </a:r>
            <a:r>
              <a:rPr lang="en-IN" altLang="zh-CN" sz="2000" i="1"/>
              <a:t>nrow.course_id</a:t>
            </a:r>
            <a:r>
              <a:rPr lang="en-IN" altLang="zh-CN" sz="2000"/>
              <a:t>)</a:t>
            </a:r>
            <a:br>
              <a:rPr lang="en-IN" altLang="zh-CN" sz="2000"/>
            </a:br>
            <a:r>
              <a:rPr lang="en-IN" altLang="zh-CN" sz="2000"/>
              <a:t>     </a:t>
            </a:r>
            <a:r>
              <a:rPr lang="en-IN" altLang="zh-CN" sz="2000" b="1"/>
              <a:t>where </a:t>
            </a:r>
            <a:r>
              <a:rPr lang="en-IN" altLang="zh-CN" sz="2000" i="1"/>
              <a:t>student.id </a:t>
            </a:r>
            <a:r>
              <a:rPr lang="en-IN" altLang="zh-CN" sz="2000"/>
              <a:t>= </a:t>
            </a:r>
            <a:r>
              <a:rPr lang="en-IN" altLang="zh-CN" sz="2000" i="1"/>
              <a:t>nrow.id</a:t>
            </a:r>
            <a:r>
              <a:rPr lang="en-IN" altLang="zh-CN" sz="2000"/>
              <a:t>;</a:t>
            </a:r>
            <a:br>
              <a:rPr lang="en-IN" altLang="zh-CN" sz="2000"/>
            </a:br>
            <a:r>
              <a:rPr lang="en-IN" altLang="zh-CN" sz="2000" b="1"/>
              <a:t>end</a:t>
            </a:r>
            <a:r>
              <a:rPr lang="en-IN" altLang="zh-CN" sz="2000"/>
              <a:t>;</a:t>
            </a:r>
            <a:endParaRPr lang="en-IN" altLang="zh-C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F2EF3C81-1058-D8C7-03E9-C8F61D64F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Statement Level Triggers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95A1EA39-23E5-517B-758E-405AB3430F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6963" y="1193800"/>
            <a:ext cx="7300912" cy="4903788"/>
          </a:xfrm>
        </p:spPr>
        <p:txBody>
          <a:bodyPr/>
          <a:lstStyle/>
          <a:p>
            <a:r>
              <a:rPr lang="en-US" altLang="zh-CN" sz="200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zh-CN" sz="2000"/>
              <a:t>Use     </a:t>
            </a:r>
            <a:r>
              <a:rPr lang="en-US" altLang="zh-CN" sz="2000" b="1"/>
              <a:t>for each statement      </a:t>
            </a:r>
            <a:r>
              <a:rPr lang="en-US" altLang="zh-CN" sz="2000"/>
              <a:t>instead of    </a:t>
            </a:r>
            <a:r>
              <a:rPr lang="en-US" altLang="zh-CN" sz="2000" b="1"/>
              <a:t>for each row</a:t>
            </a:r>
          </a:p>
          <a:p>
            <a:pPr lvl="1"/>
            <a:r>
              <a:rPr lang="en-US" altLang="zh-CN" sz="2000"/>
              <a:t>Use     </a:t>
            </a:r>
            <a:r>
              <a:rPr lang="en-US" altLang="zh-CN" sz="2000" b="1"/>
              <a:t>referencing old table</a:t>
            </a:r>
            <a:r>
              <a:rPr lang="en-US" altLang="zh-CN" sz="2000"/>
              <a:t>   or   </a:t>
            </a:r>
            <a:r>
              <a:rPr lang="en-US" altLang="zh-CN" sz="2000" b="1"/>
              <a:t>referencing new table</a:t>
            </a:r>
            <a:r>
              <a:rPr lang="en-US" altLang="zh-CN" sz="2000"/>
              <a:t>   to refer to temporary tables  (called </a:t>
            </a:r>
            <a:r>
              <a:rPr lang="en-US" altLang="zh-CN" sz="2000" b="1" i="1">
                <a:solidFill>
                  <a:srgbClr val="000099"/>
                </a:solidFill>
              </a:rPr>
              <a:t>transition tables</a:t>
            </a:r>
            <a:r>
              <a:rPr lang="en-US" altLang="zh-CN" sz="2000"/>
              <a:t>) containing the affected rows</a:t>
            </a:r>
          </a:p>
          <a:p>
            <a:pPr lvl="1"/>
            <a:r>
              <a:rPr lang="en-US" altLang="zh-CN" sz="2000"/>
              <a:t>Can be more efficient when dealing with SQL statements that update a large number of rows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44989428-8F8D-2915-BE82-7CB30369B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Statement Level Triggers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8688D34-29C3-6D9A-92D1-D416FEE7C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6963" y="1193800"/>
            <a:ext cx="7300912" cy="4903788"/>
          </a:xfrm>
        </p:spPr>
        <p:txBody>
          <a:bodyPr/>
          <a:lstStyle/>
          <a:p>
            <a:pPr>
              <a:defRPr/>
            </a:pPr>
            <a:r>
              <a:rPr lang="en-US" altLang="zh-CN" b="1" dirty="0">
                <a:ea typeface="宋体" charset="-122"/>
              </a:rPr>
              <a:t>create trigger </a:t>
            </a:r>
            <a:r>
              <a:rPr lang="en-US" altLang="zh-CN" i="1" dirty="0" err="1">
                <a:ea typeface="宋体" charset="-122"/>
              </a:rPr>
              <a:t>grade_trigger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b="1" dirty="0">
                <a:ea typeface="宋体" charset="-122"/>
              </a:rPr>
              <a:t>after update of </a:t>
            </a:r>
            <a:r>
              <a:rPr lang="en-US" altLang="zh-CN" i="1" dirty="0">
                <a:ea typeface="宋体" charset="-122"/>
              </a:rPr>
              <a:t>takes</a:t>
            </a:r>
            <a:r>
              <a:rPr lang="en-US" altLang="zh-CN" b="1" dirty="0">
                <a:ea typeface="宋体" charset="-122"/>
              </a:rPr>
              <a:t> on </a:t>
            </a:r>
            <a:r>
              <a:rPr lang="en-US" altLang="zh-CN" i="1" dirty="0">
                <a:ea typeface="宋体" charset="-122"/>
              </a:rPr>
              <a:t>grade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i="1" dirty="0">
                <a:ea typeface="宋体" charset="-122"/>
              </a:rPr>
              <a:t>      </a:t>
            </a:r>
            <a:r>
              <a:rPr lang="en-US" altLang="zh-CN" b="1" dirty="0">
                <a:ea typeface="宋体" charset="-122"/>
              </a:rPr>
              <a:t>referencing new table as </a:t>
            </a:r>
            <a:r>
              <a:rPr lang="en-US" altLang="zh-CN" i="1" dirty="0" err="1">
                <a:ea typeface="宋体" charset="-122"/>
              </a:rPr>
              <a:t>new_table</a:t>
            </a:r>
            <a:r>
              <a:rPr lang="en-US" altLang="zh-CN" i="1" dirty="0">
                <a:ea typeface="宋体" charset="-122"/>
              </a:rPr>
              <a:t>                                                                                  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ea typeface="宋体" charset="-122"/>
              </a:rPr>
              <a:t>      for each statement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      when  exists( select </a:t>
            </a:r>
            <a:r>
              <a:rPr lang="en-US" altLang="zh-CN" b="1" dirty="0" err="1">
                <a:ea typeface="宋体" charset="-122"/>
              </a:rPr>
              <a:t>avg</a:t>
            </a:r>
            <a:r>
              <a:rPr lang="en-US" altLang="zh-CN" b="1" dirty="0">
                <a:ea typeface="宋体" charset="-122"/>
              </a:rPr>
              <a:t>(grade)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ea typeface="宋体" charset="-122"/>
              </a:rPr>
              <a:t>                             from </a:t>
            </a:r>
            <a:r>
              <a:rPr lang="en-US" altLang="zh-CN" b="1" dirty="0" err="1">
                <a:ea typeface="宋体" charset="-122"/>
              </a:rPr>
              <a:t>new_table</a:t>
            </a:r>
            <a:endParaRPr lang="en-US" altLang="zh-CN" b="1" dirty="0">
              <a:ea typeface="宋体" charset="-122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ea typeface="宋体" charset="-122"/>
              </a:rPr>
              <a:t>                             group by </a:t>
            </a:r>
            <a:r>
              <a:rPr lang="en-US" altLang="zh-CN" b="1" dirty="0" err="1">
                <a:ea typeface="宋体" charset="-122"/>
              </a:rPr>
              <a:t>course_id</a:t>
            </a:r>
            <a:r>
              <a:rPr lang="en-US" altLang="zh-CN" b="1" dirty="0">
                <a:ea typeface="宋体" charset="-122"/>
              </a:rPr>
              <a:t>, </a:t>
            </a:r>
            <a:r>
              <a:rPr lang="en-US" altLang="zh-CN" b="1" dirty="0" err="1">
                <a:ea typeface="宋体" charset="-122"/>
              </a:rPr>
              <a:t>sec_id</a:t>
            </a:r>
            <a:r>
              <a:rPr lang="en-US" altLang="zh-CN" b="1" dirty="0">
                <a:ea typeface="宋体" charset="-122"/>
              </a:rPr>
              <a:t>, semester, year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b="1" dirty="0">
                <a:ea typeface="宋体" charset="-122"/>
              </a:rPr>
              <a:t>                             having </a:t>
            </a:r>
            <a:r>
              <a:rPr lang="en-US" altLang="zh-CN" b="1" dirty="0" err="1">
                <a:ea typeface="宋体" charset="-122"/>
              </a:rPr>
              <a:t>avg</a:t>
            </a:r>
            <a:r>
              <a:rPr lang="en-US" altLang="zh-CN" b="1" dirty="0">
                <a:ea typeface="宋体" charset="-122"/>
              </a:rPr>
              <a:t>(grade)&lt; 60 )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      </a:t>
            </a:r>
            <a:r>
              <a:rPr lang="en-US" altLang="zh-CN" b="1" dirty="0">
                <a:ea typeface="宋体" charset="-122"/>
              </a:rPr>
              <a:t>begin </a:t>
            </a:r>
            <a:br>
              <a:rPr lang="en-US" altLang="zh-CN" b="1" dirty="0">
                <a:ea typeface="宋体" charset="-122"/>
              </a:rPr>
            </a:br>
            <a:r>
              <a:rPr lang="en-US" altLang="zh-CN" b="1" dirty="0">
                <a:ea typeface="宋体" charset="-122"/>
              </a:rPr>
              <a:t>	 rollback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altLang="zh-CN" i="1" dirty="0">
                <a:ea typeface="宋体" charset="-122"/>
              </a:rPr>
              <a:t>      </a:t>
            </a:r>
            <a:r>
              <a:rPr lang="en-US" altLang="zh-CN" b="1" dirty="0">
                <a:ea typeface="宋体" charset="-122"/>
              </a:rPr>
              <a:t>end	</a:t>
            </a:r>
            <a:r>
              <a:rPr lang="en-US" altLang="zh-CN" i="1" dirty="0">
                <a:ea typeface="宋体" charset="-122"/>
              </a:rPr>
              <a:t>	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E4834109-EF13-A54E-FE98-C8598529C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When Not To Use Triggers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7E92BEFC-D349-C2D3-751D-B63453B78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0413" y="1143000"/>
            <a:ext cx="8440737" cy="5289550"/>
          </a:xfrm>
        </p:spPr>
        <p:txBody>
          <a:bodyPr/>
          <a:lstStyle/>
          <a:p>
            <a:r>
              <a:rPr lang="en-US" altLang="zh-CN" sz="2000"/>
              <a:t>Triggers were used earlier for tasks such as </a:t>
            </a:r>
          </a:p>
          <a:p>
            <a:pPr lvl="1"/>
            <a:r>
              <a:rPr lang="en-US" altLang="zh-CN" sz="2000"/>
              <a:t>maintaining summary data (e.g., total salary of each department)</a:t>
            </a:r>
          </a:p>
          <a:p>
            <a:pPr lvl="1"/>
            <a:r>
              <a:rPr lang="en-US" altLang="zh-CN" sz="2000"/>
              <a:t>Replicating databases by recording changes to special relations (called </a:t>
            </a:r>
            <a:r>
              <a:rPr lang="en-US" altLang="zh-CN" sz="2000" b="1">
                <a:solidFill>
                  <a:srgbClr val="000099"/>
                </a:solidFill>
              </a:rPr>
              <a:t>change</a:t>
            </a:r>
            <a:r>
              <a:rPr lang="en-US" altLang="zh-CN" sz="2000"/>
              <a:t> or </a:t>
            </a:r>
            <a:r>
              <a:rPr lang="en-US" altLang="zh-CN" sz="2000" b="1">
                <a:solidFill>
                  <a:srgbClr val="000099"/>
                </a:solidFill>
              </a:rPr>
              <a:t>delta</a:t>
            </a:r>
            <a:r>
              <a:rPr lang="en-US" altLang="zh-CN" sz="2000"/>
              <a:t> relations) and having a separate process that applies the changes over to a replica </a:t>
            </a:r>
          </a:p>
          <a:p>
            <a:r>
              <a:rPr lang="en-US" altLang="zh-CN" sz="2000"/>
              <a:t>There are better ways of doing these now:</a:t>
            </a:r>
          </a:p>
          <a:p>
            <a:pPr lvl="1"/>
            <a:r>
              <a:rPr lang="en-US" altLang="zh-CN" sz="2000"/>
              <a:t>Databases today provide built in </a:t>
            </a:r>
            <a:r>
              <a:rPr lang="en-US" altLang="zh-CN" sz="2000">
                <a:solidFill>
                  <a:srgbClr val="FF0000"/>
                </a:solidFill>
              </a:rPr>
              <a:t>materialized view </a:t>
            </a:r>
            <a:r>
              <a:rPr lang="en-US" altLang="zh-CN" sz="2000"/>
              <a:t>facilities to maintain summary data</a:t>
            </a:r>
          </a:p>
          <a:p>
            <a:pPr lvl="1"/>
            <a:r>
              <a:rPr lang="en-US" altLang="zh-CN" sz="2000"/>
              <a:t>Databases provide built-in support for replication</a:t>
            </a:r>
          </a:p>
          <a:p>
            <a:r>
              <a:rPr lang="en-US" altLang="zh-CN" sz="2000"/>
              <a:t>Encapsulation facilities can be used instead of triggers in many cases</a:t>
            </a:r>
          </a:p>
          <a:p>
            <a:pPr lvl="1"/>
            <a:r>
              <a:rPr lang="en-US" altLang="zh-CN" sz="2000"/>
              <a:t>Define methods to update fields</a:t>
            </a:r>
          </a:p>
          <a:p>
            <a:pPr lvl="1"/>
            <a:r>
              <a:rPr lang="en-US" altLang="zh-CN" sz="2000"/>
              <a:t>Carry out actions as part of the update methods instead of </a:t>
            </a:r>
            <a:br>
              <a:rPr lang="en-US" altLang="zh-CN" sz="2000"/>
            </a:br>
            <a:r>
              <a:rPr lang="en-US" altLang="zh-CN" sz="2000"/>
              <a:t>through a trigger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1A09BBD6-CCAD-79E6-7257-4265DF9A5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811714-333C-1051-DB2A-782DE66BC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184275"/>
            <a:ext cx="7848600" cy="4876800"/>
          </a:xfrm>
        </p:spPr>
        <p:txBody>
          <a:bodyPr/>
          <a:lstStyle/>
          <a:p>
            <a:r>
              <a:rPr lang="en-US" altLang="zh-CN" sz="2000" b="1">
                <a:solidFill>
                  <a:srgbClr val="FF0000"/>
                </a:solidFill>
              </a:rPr>
              <a:t>JDBC</a:t>
            </a:r>
            <a:r>
              <a:rPr lang="en-US" altLang="zh-CN" sz="2000"/>
              <a:t> is a Java API for communicating with database systems supporting SQL.</a:t>
            </a:r>
            <a:endParaRPr lang="en-US" altLang="zh-CN"/>
          </a:p>
          <a:p>
            <a:r>
              <a:rPr lang="en-US" altLang="zh-CN" sz="2000"/>
              <a:t>JDBC supports a variety of features for querying and updating data, and for retrieving query results.</a:t>
            </a:r>
            <a:endParaRPr lang="en-US" altLang="zh-CN"/>
          </a:p>
          <a:p>
            <a:r>
              <a:rPr lang="en-US" altLang="zh-CN" sz="2000"/>
              <a:t>JDBC also supports </a:t>
            </a:r>
            <a:r>
              <a:rPr lang="en-US" altLang="zh-CN" sz="2000">
                <a:solidFill>
                  <a:srgbClr val="0000CC"/>
                </a:solidFill>
              </a:rPr>
              <a:t>metadata retrieval</a:t>
            </a:r>
            <a:r>
              <a:rPr lang="en-US" altLang="zh-CN" sz="2000"/>
              <a:t>, such as querying about relations present in the database and the names and types of relation attributes.</a:t>
            </a:r>
            <a:endParaRPr lang="en-US" altLang="zh-CN"/>
          </a:p>
          <a:p>
            <a:r>
              <a:rPr lang="en-US" altLang="zh-CN" sz="2000"/>
              <a:t>Model for communicating with the database:</a:t>
            </a:r>
            <a:endParaRPr lang="en-US" altLang="zh-CN"/>
          </a:p>
          <a:p>
            <a:pPr lvl="1"/>
            <a:r>
              <a:rPr lang="en-US" altLang="zh-CN" sz="2000">
                <a:solidFill>
                  <a:srgbClr val="0000CC"/>
                </a:solidFill>
              </a:rPr>
              <a:t>Open a connection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en-US" altLang="zh-CN" sz="2000">
                <a:solidFill>
                  <a:srgbClr val="0000CC"/>
                </a:solidFill>
              </a:rPr>
              <a:t>Create a “statement” object</a:t>
            </a:r>
            <a:endParaRPr lang="en-US" altLang="zh-CN">
              <a:solidFill>
                <a:srgbClr val="0000CC"/>
              </a:solidFill>
            </a:endParaRPr>
          </a:p>
          <a:p>
            <a:pPr lvl="1"/>
            <a:r>
              <a:rPr lang="en-US" altLang="zh-CN" sz="2000">
                <a:solidFill>
                  <a:srgbClr val="0000CC"/>
                </a:solidFill>
              </a:rPr>
              <a:t>Execute queries </a:t>
            </a:r>
            <a:r>
              <a:rPr lang="en-US" altLang="zh-CN" sz="2000"/>
              <a:t>using the Statement object to send queries and fetch results</a:t>
            </a:r>
            <a:endParaRPr lang="en-US" altLang="zh-CN"/>
          </a:p>
          <a:p>
            <a:pPr lvl="1"/>
            <a:r>
              <a:rPr lang="en-US" altLang="zh-CN" sz="2000">
                <a:solidFill>
                  <a:srgbClr val="0000CC"/>
                </a:solidFill>
              </a:rPr>
              <a:t>Exception mechanism </a:t>
            </a:r>
            <a:r>
              <a:rPr lang="en-US" altLang="zh-CN" sz="2000"/>
              <a:t>to handle errors</a:t>
            </a:r>
            <a:endParaRPr lang="en-US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36663714-7BAC-C26C-FBCB-3A6C79569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When Not To Use Triggers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6F2D0610-F807-24DB-3CE7-86AF63367C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95513" y="1143000"/>
            <a:ext cx="7894637" cy="5289550"/>
          </a:xfrm>
        </p:spPr>
        <p:txBody>
          <a:bodyPr/>
          <a:lstStyle/>
          <a:p>
            <a:r>
              <a:rPr lang="en-US" altLang="zh-CN" sz="2000"/>
              <a:t>Risk of unintended execution of triggers, for example, when</a:t>
            </a:r>
          </a:p>
          <a:p>
            <a:pPr lvl="1"/>
            <a:r>
              <a:rPr lang="en-US" altLang="zh-CN" sz="2000"/>
              <a:t>loading data from a backup copy</a:t>
            </a:r>
          </a:p>
          <a:p>
            <a:pPr lvl="1"/>
            <a:r>
              <a:rPr lang="en-US" altLang="zh-CN" sz="2000"/>
              <a:t>replicating updates at a remote site</a:t>
            </a:r>
          </a:p>
          <a:p>
            <a:pPr lvl="1"/>
            <a:r>
              <a:rPr lang="en-US" altLang="zh-CN" sz="2000"/>
              <a:t>Trigger execution can be disabled before such actions.</a:t>
            </a:r>
          </a:p>
          <a:p>
            <a:r>
              <a:rPr lang="en-US" altLang="zh-CN" sz="2000"/>
              <a:t>Other risks with triggers:</a:t>
            </a:r>
          </a:p>
          <a:p>
            <a:pPr lvl="1"/>
            <a:r>
              <a:rPr lang="en-US" altLang="zh-CN" sz="2000"/>
              <a:t>Error leading to failure of critical transactions that set off the trigger</a:t>
            </a:r>
          </a:p>
          <a:p>
            <a:pPr lvl="1"/>
            <a:r>
              <a:rPr lang="en-US" altLang="zh-CN" sz="2000"/>
              <a:t>Cascading execution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4">
            <a:extLst>
              <a:ext uri="{FF2B5EF4-FFF2-40B4-BE49-F238E27FC236}">
                <a16:creationId xmlns:a16="http://schemas.microsoft.com/office/drawing/2014/main" id="{550B2CD9-10F3-7C91-9673-D6E4376B17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Recursive Queries</a:t>
            </a:r>
            <a:endParaRPr lang="en-IN" altLang="zh-CN">
              <a:effectLst/>
            </a:endParaRPr>
          </a:p>
        </p:txBody>
      </p:sp>
      <p:sp>
        <p:nvSpPr>
          <p:cNvPr id="140291" name="Rectangle 5">
            <a:extLst>
              <a:ext uri="{FF2B5EF4-FFF2-40B4-BE49-F238E27FC236}">
                <a16:creationId xmlns:a16="http://schemas.microsoft.com/office/drawing/2014/main" id="{EF876A60-55EC-1AA0-0267-3FE96E21C9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4471FF1D-B238-2718-5A14-475AAEAA0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Recursion in SQL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D2DDF1AB-E378-3DC6-3759-97B02EAED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3450" y="900113"/>
            <a:ext cx="7661275" cy="4903787"/>
          </a:xfrm>
        </p:spPr>
        <p:txBody>
          <a:bodyPr/>
          <a:lstStyle/>
          <a:p>
            <a:r>
              <a:rPr lang="en-US" altLang="zh-CN" sz="2000"/>
              <a:t>SQL:1999 permits recursive view definition</a:t>
            </a:r>
          </a:p>
          <a:p>
            <a:r>
              <a:rPr lang="en-US" altLang="zh-CN" sz="2000"/>
              <a:t>Example: find which courses are a prerequisite, whether directly or indirectly, for a specific course </a:t>
            </a:r>
            <a:br>
              <a:rPr lang="en-US" altLang="zh-CN" sz="2000"/>
            </a:br>
            <a:r>
              <a:rPr lang="en-US" altLang="zh-CN" sz="2000" b="1"/>
              <a:t>with recursive </a:t>
            </a:r>
            <a:r>
              <a:rPr lang="en-US" altLang="zh-CN" sz="2000" i="1"/>
              <a:t>rec_prereq</a:t>
            </a:r>
            <a:r>
              <a:rPr lang="en-US" altLang="zh-CN" sz="2000"/>
              <a:t>(</a:t>
            </a:r>
            <a:r>
              <a:rPr lang="en-US" altLang="zh-CN" sz="2000" i="1"/>
              <a:t>course_id</a:t>
            </a:r>
            <a:r>
              <a:rPr lang="en-US" altLang="zh-CN" sz="2000"/>
              <a:t>, </a:t>
            </a:r>
            <a:r>
              <a:rPr lang="en-US" altLang="zh-CN" sz="2000" i="1"/>
              <a:t>prereq_id</a:t>
            </a:r>
            <a:r>
              <a:rPr lang="en-US" altLang="zh-CN" sz="2000"/>
              <a:t>) </a:t>
            </a:r>
            <a:r>
              <a:rPr lang="en-US" altLang="zh-CN" sz="2000" b="1"/>
              <a:t>as</a:t>
            </a:r>
            <a:r>
              <a:rPr lang="en-US" altLang="zh-CN" sz="2800" b="1"/>
              <a:t> </a:t>
            </a:r>
            <a:r>
              <a:rPr lang="en-US" altLang="zh-CN" sz="2000"/>
              <a:t>(</a:t>
            </a:r>
            <a:br>
              <a:rPr lang="en-US" altLang="zh-CN" sz="2000"/>
            </a:br>
            <a:r>
              <a:rPr lang="en-US" altLang="zh-CN" sz="2000"/>
              <a:t>        </a:t>
            </a:r>
            <a:r>
              <a:rPr lang="en-US" altLang="zh-CN" sz="2000" b="1"/>
              <a:t>select </a:t>
            </a:r>
            <a:r>
              <a:rPr lang="en-US" altLang="zh-CN" sz="2000" i="1"/>
              <a:t>course_id</a:t>
            </a:r>
            <a:r>
              <a:rPr lang="en-US" altLang="zh-CN" sz="2000"/>
              <a:t>, </a:t>
            </a:r>
            <a:r>
              <a:rPr lang="en-US" altLang="zh-CN" sz="2000" i="1"/>
              <a:t>prereq_id</a:t>
            </a:r>
            <a:br>
              <a:rPr lang="en-US" altLang="zh-CN" sz="2000" i="1"/>
            </a:br>
            <a:r>
              <a:rPr lang="en-US" altLang="zh-CN" sz="2000" i="1"/>
              <a:t>        </a:t>
            </a:r>
            <a:r>
              <a:rPr lang="en-US" altLang="zh-CN" sz="2000" b="1"/>
              <a:t>from </a:t>
            </a:r>
            <a:r>
              <a:rPr lang="en-US" altLang="zh-CN" sz="2000" i="1"/>
              <a:t>prereq</a:t>
            </a:r>
            <a:br>
              <a:rPr lang="en-US" altLang="zh-CN" sz="2000" i="1"/>
            </a:br>
            <a:r>
              <a:rPr lang="en-US" altLang="zh-CN" sz="2000" i="1"/>
              <a:t>    </a:t>
            </a:r>
            <a:r>
              <a:rPr lang="en-US" altLang="zh-CN" sz="2000" b="1"/>
              <a:t>union</a:t>
            </a:r>
            <a:br>
              <a:rPr lang="en-US" altLang="zh-CN" sz="2000" b="1"/>
            </a:br>
            <a:r>
              <a:rPr lang="en-US" altLang="zh-CN" sz="2000" b="1"/>
              <a:t>        select </a:t>
            </a:r>
            <a:r>
              <a:rPr lang="en-US" altLang="zh-CN" sz="2000" i="1"/>
              <a:t>rec_prereq</a:t>
            </a:r>
            <a:r>
              <a:rPr lang="en-US" altLang="zh-CN" sz="2000"/>
              <a:t>.</a:t>
            </a:r>
            <a:r>
              <a:rPr lang="en-US" altLang="zh-CN" sz="2000" i="1"/>
              <a:t>course_id</a:t>
            </a:r>
            <a:r>
              <a:rPr lang="en-US" altLang="zh-CN" sz="2000" b="1"/>
              <a:t>, </a:t>
            </a:r>
            <a:r>
              <a:rPr lang="en-US" altLang="zh-CN" sz="2000" i="1"/>
              <a:t>prereq</a:t>
            </a:r>
            <a:r>
              <a:rPr lang="en-US" altLang="zh-CN" sz="2000"/>
              <a:t>.</a:t>
            </a:r>
            <a:r>
              <a:rPr lang="en-US" altLang="zh-CN" sz="2000" i="1"/>
              <a:t>prereq_id</a:t>
            </a:r>
            <a:r>
              <a:rPr lang="en-US" altLang="zh-CN" sz="2000"/>
              <a:t>, </a:t>
            </a:r>
            <a:br>
              <a:rPr lang="en-US" altLang="zh-CN" sz="2000" i="1"/>
            </a:br>
            <a:r>
              <a:rPr lang="en-US" altLang="zh-CN" sz="2000" i="1"/>
              <a:t>        </a:t>
            </a:r>
            <a:r>
              <a:rPr lang="en-US" altLang="zh-CN" sz="2000" b="1"/>
              <a:t>from </a:t>
            </a:r>
            <a:r>
              <a:rPr lang="en-US" altLang="zh-CN" sz="2000" i="1"/>
              <a:t>rec_prereq</a:t>
            </a:r>
            <a:r>
              <a:rPr lang="en-US" altLang="zh-CN" sz="2000"/>
              <a:t>, </a:t>
            </a:r>
            <a:r>
              <a:rPr lang="en-US" altLang="zh-CN" sz="2000" i="1"/>
              <a:t>prereq</a:t>
            </a:r>
            <a:br>
              <a:rPr lang="en-US" altLang="zh-CN" sz="2000" i="1"/>
            </a:br>
            <a:r>
              <a:rPr lang="en-US" altLang="zh-CN" sz="2000" i="1"/>
              <a:t>        </a:t>
            </a:r>
            <a:r>
              <a:rPr lang="en-US" altLang="zh-CN" sz="2000" b="1"/>
              <a:t>where </a:t>
            </a:r>
            <a:r>
              <a:rPr lang="en-US" altLang="zh-CN" sz="2000" i="1"/>
              <a:t>rec_prereq</a:t>
            </a:r>
            <a:r>
              <a:rPr lang="en-US" altLang="zh-CN" sz="2000"/>
              <a:t>.</a:t>
            </a:r>
            <a:r>
              <a:rPr lang="en-US" altLang="zh-CN" sz="2000" i="1"/>
              <a:t>prereq_id </a:t>
            </a:r>
            <a:r>
              <a:rPr lang="en-US" altLang="zh-CN" sz="2000"/>
              <a:t>= </a:t>
            </a:r>
            <a:r>
              <a:rPr lang="en-US" altLang="zh-CN" sz="2000" i="1"/>
              <a:t>prereq</a:t>
            </a:r>
            <a:r>
              <a:rPr lang="en-US" altLang="zh-CN" sz="2000"/>
              <a:t>.</a:t>
            </a:r>
            <a:r>
              <a:rPr lang="en-US" altLang="zh-CN" sz="2000" i="1"/>
              <a:t>course_id</a:t>
            </a:r>
            <a:br>
              <a:rPr lang="en-US" altLang="zh-CN" sz="2000" i="1"/>
            </a:br>
            <a:r>
              <a:rPr lang="en-US" altLang="zh-CN" sz="2000" i="1"/>
              <a:t>    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 b="1"/>
              <a:t>select </a:t>
            </a:r>
            <a:r>
              <a:rPr lang="en-US" altLang="zh-CN" sz="2000"/>
              <a:t>∗</a:t>
            </a:r>
            <a:br>
              <a:rPr lang="en-US" altLang="zh-CN" sz="2000"/>
            </a:br>
            <a:r>
              <a:rPr lang="en-US" altLang="zh-CN" sz="2000" b="1"/>
              <a:t>from </a:t>
            </a:r>
            <a:r>
              <a:rPr lang="en-US" altLang="zh-CN" sz="2000" i="1"/>
              <a:t>rec_prereq</a:t>
            </a:r>
            <a:r>
              <a:rPr lang="en-US" altLang="zh-CN" sz="2000"/>
              <a:t>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i="1"/>
              <a:t>	</a:t>
            </a:r>
            <a:r>
              <a:rPr lang="en-US" altLang="zh-CN" sz="2000"/>
              <a:t>This example view, </a:t>
            </a:r>
            <a:r>
              <a:rPr lang="en-US" altLang="zh-CN" sz="2000" i="1"/>
              <a:t>rec_prereq,</a:t>
            </a:r>
            <a:r>
              <a:rPr lang="en-US" altLang="zh-CN" sz="2000"/>
              <a:t> is called the </a:t>
            </a:r>
            <a:r>
              <a:rPr lang="en-US" altLang="zh-CN" sz="2000" i="1"/>
              <a:t>transitive closure</a:t>
            </a:r>
            <a:r>
              <a:rPr lang="en-US" altLang="zh-CN" sz="2000"/>
              <a:t> of the </a:t>
            </a:r>
            <a:r>
              <a:rPr lang="en-US" altLang="zh-CN" sz="2000" i="1"/>
              <a:t>prereq </a:t>
            </a:r>
            <a:r>
              <a:rPr lang="en-US" altLang="zh-CN" sz="2000"/>
              <a:t>relation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C35934FA-A2E3-1FAE-C671-2302BF5D8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Power of Recursion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2511057-9C0C-B7F6-2FED-F688B0294D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6950" y="1165225"/>
            <a:ext cx="8040688" cy="5237163"/>
          </a:xfrm>
        </p:spPr>
        <p:txBody>
          <a:bodyPr/>
          <a:lstStyle/>
          <a:p>
            <a:r>
              <a:rPr lang="en-US" altLang="zh-CN" sz="200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zh-CN" sz="2000"/>
              <a:t>Intuition:  Without recursion, a non-recursive non-iterative program can perform only a fixed number of joins of </a:t>
            </a:r>
            <a:r>
              <a:rPr lang="en-US" altLang="zh-CN" sz="2000" i="1"/>
              <a:t>prereq</a:t>
            </a:r>
            <a:r>
              <a:rPr lang="en-US" altLang="zh-CN" sz="2000"/>
              <a:t> with itself</a:t>
            </a:r>
          </a:p>
          <a:p>
            <a:pPr lvl="2"/>
            <a:r>
              <a:rPr lang="en-US" altLang="zh-CN" sz="2000"/>
              <a:t>This can give only a fixed number of levels of prerequisites.</a:t>
            </a:r>
          </a:p>
          <a:p>
            <a:pPr lvl="2"/>
            <a:r>
              <a:rPr lang="en-US" altLang="zh-CN" sz="2000"/>
              <a:t> 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zh-CN" sz="2000"/>
              <a:t>Alternative: write a procedure to iterate as many times as required</a:t>
            </a:r>
          </a:p>
          <a:p>
            <a:pPr lvl="3"/>
            <a:r>
              <a:rPr lang="en-US" altLang="zh-CN" sz="2000"/>
              <a:t>See procedure </a:t>
            </a:r>
            <a:r>
              <a:rPr lang="en-US" altLang="zh-CN" sz="2000" i="1">
                <a:solidFill>
                  <a:srgbClr val="FF0000"/>
                </a:solidFill>
              </a:rPr>
              <a:t>findAllPrereqs</a:t>
            </a:r>
            <a:r>
              <a:rPr lang="en-US" altLang="zh-CN" sz="2000"/>
              <a:t> in book on </a:t>
            </a:r>
            <a:r>
              <a:rPr lang="en-US" altLang="zh-CN" sz="2000">
                <a:solidFill>
                  <a:srgbClr val="FF0000"/>
                </a:solidFill>
              </a:rPr>
              <a:t>Page.189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12610C75-0E98-9777-508B-A076B1378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The Power of Recursion</a:t>
            </a:r>
          </a:p>
        </p:txBody>
      </p:sp>
      <p:pic>
        <p:nvPicPr>
          <p:cNvPr id="146435" name="图片 1">
            <a:extLst>
              <a:ext uri="{FF2B5EF4-FFF2-40B4-BE49-F238E27FC236}">
                <a16:creationId xmlns:a16="http://schemas.microsoft.com/office/drawing/2014/main" id="{BD39948F-8AF4-ECED-9783-F4346EDB7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888" y="698500"/>
            <a:ext cx="5035550" cy="598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4">
            <a:extLst>
              <a:ext uri="{FF2B5EF4-FFF2-40B4-BE49-F238E27FC236}">
                <a16:creationId xmlns:a16="http://schemas.microsoft.com/office/drawing/2014/main" id="{B8206040-0A4C-BA22-0994-FBA1926C6F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Advanced Aggregation Features</a:t>
            </a:r>
            <a:endParaRPr lang="en-IN" altLang="zh-CN">
              <a:effectLst/>
            </a:endParaRPr>
          </a:p>
        </p:txBody>
      </p:sp>
      <p:sp>
        <p:nvSpPr>
          <p:cNvPr id="148483" name="Rectangle 5">
            <a:extLst>
              <a:ext uri="{FF2B5EF4-FFF2-40B4-BE49-F238E27FC236}">
                <a16:creationId xmlns:a16="http://schemas.microsoft.com/office/drawing/2014/main" id="{431AF323-CEAE-0506-80A0-73DC1A63D04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3ADAD2AC-27C3-4045-47BC-C2CBE0FF28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70C1FD8F-CF0A-A5FF-B449-7D709DE32D9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39925" y="881063"/>
            <a:ext cx="8374063" cy="5578475"/>
          </a:xfrm>
        </p:spPr>
        <p:txBody>
          <a:bodyPr/>
          <a:lstStyle/>
          <a:p>
            <a:r>
              <a:rPr lang="en-US" altLang="zh-CN" sz="2000"/>
              <a:t>Ranking is done in conjunction with an order by specification.</a:t>
            </a:r>
            <a:r>
              <a:rPr lang="en-US" altLang="zh-CN"/>
              <a:t> </a:t>
            </a:r>
          </a:p>
          <a:p>
            <a:r>
              <a:rPr lang="en-US" altLang="zh-CN" sz="2000"/>
              <a:t>Suppose we are given a relation </a:t>
            </a:r>
            <a:br>
              <a:rPr lang="en-US" altLang="zh-CN" sz="2000"/>
            </a:br>
            <a:r>
              <a:rPr lang="en-US" altLang="zh-CN" sz="2000"/>
              <a:t>       </a:t>
            </a:r>
            <a:r>
              <a:rPr lang="en-US" altLang="zh-CN" sz="2000" i="1"/>
              <a:t>student_grades(ID, GPA) </a:t>
            </a:r>
            <a:br>
              <a:rPr lang="en-US" altLang="zh-CN" sz="2000" i="1"/>
            </a:br>
            <a:r>
              <a:rPr lang="en-US" altLang="zh-CN" sz="2000"/>
              <a:t>giving the grade-point average of each student</a:t>
            </a:r>
            <a:endParaRPr lang="en-US" altLang="zh-CN"/>
          </a:p>
          <a:p>
            <a:r>
              <a:rPr lang="en-US" altLang="zh-CN" sz="2000"/>
              <a:t>Find the rank of each student.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       </a:t>
            </a:r>
            <a:r>
              <a:rPr lang="en-US" altLang="zh-CN" sz="2000" b="1"/>
              <a:t>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r>
              <a:rPr lang="en-US" altLang="zh-CN" sz="2000" b="1"/>
              <a:t>rank</a:t>
            </a:r>
            <a:r>
              <a:rPr lang="en-US" altLang="zh-CN" sz="2000"/>
              <a:t>() </a:t>
            </a:r>
            <a:r>
              <a:rPr lang="en-US" altLang="zh-CN" sz="2000" b="1"/>
              <a:t>over </a:t>
            </a:r>
            <a:r>
              <a:rPr lang="en-US" altLang="zh-CN" sz="2000"/>
              <a:t>(</a:t>
            </a:r>
            <a:r>
              <a:rPr lang="en-US" altLang="zh-CN" sz="2000" b="1"/>
              <a:t>order by </a:t>
            </a:r>
            <a:r>
              <a:rPr lang="en-US" altLang="zh-CN" sz="2000" i="1"/>
              <a:t>GPA</a:t>
            </a:r>
            <a:r>
              <a:rPr lang="en-US" altLang="zh-CN" sz="2000"/>
              <a:t> </a:t>
            </a:r>
            <a:r>
              <a:rPr lang="en-US" altLang="zh-CN" sz="2000" b="1"/>
              <a:t>desc) as </a:t>
            </a:r>
            <a:r>
              <a:rPr lang="en-US" altLang="zh-CN" sz="2000" i="1"/>
              <a:t>s_rank</a:t>
            </a:r>
            <a:br>
              <a:rPr lang="en-US" altLang="zh-CN" sz="2000"/>
            </a:br>
            <a:r>
              <a:rPr lang="en-US" altLang="zh-CN" sz="2000"/>
              <a:t>       </a:t>
            </a:r>
            <a:r>
              <a:rPr lang="en-US" altLang="zh-CN" sz="2000" b="1"/>
              <a:t>from </a:t>
            </a:r>
            <a:r>
              <a:rPr lang="en-US" altLang="zh-CN" sz="2000" i="1"/>
              <a:t>student_grades</a:t>
            </a:r>
            <a:endParaRPr lang="en-US" altLang="zh-CN" i="1"/>
          </a:p>
          <a:p>
            <a:r>
              <a:rPr lang="en-US" altLang="zh-CN" sz="2000"/>
              <a:t>An extra </a:t>
            </a:r>
            <a:r>
              <a:rPr lang="en-US" altLang="zh-CN" sz="2000" b="1"/>
              <a:t>order by </a:t>
            </a:r>
            <a:r>
              <a:rPr lang="en-US" altLang="zh-CN" sz="2000"/>
              <a:t>clause is needed to get them in sorted order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       </a:t>
            </a:r>
            <a:r>
              <a:rPr lang="en-US" altLang="zh-CN" sz="2000" b="1"/>
              <a:t>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r>
              <a:rPr lang="en-US" altLang="zh-CN" sz="2000" b="1"/>
              <a:t>rank</a:t>
            </a:r>
            <a:r>
              <a:rPr lang="en-US" altLang="zh-CN" sz="2000"/>
              <a:t>() </a:t>
            </a:r>
            <a:r>
              <a:rPr lang="en-US" altLang="zh-CN" sz="2000" b="1"/>
              <a:t>over </a:t>
            </a:r>
            <a:r>
              <a:rPr lang="en-US" altLang="zh-CN" sz="2000"/>
              <a:t>(</a:t>
            </a:r>
            <a:r>
              <a:rPr lang="en-US" altLang="zh-CN" sz="2000" b="1"/>
              <a:t>order by </a:t>
            </a:r>
            <a:r>
              <a:rPr lang="en-US" altLang="zh-CN" sz="2000" i="1"/>
              <a:t>GPA</a:t>
            </a:r>
            <a:r>
              <a:rPr lang="en-US" altLang="zh-CN" sz="2000"/>
              <a:t> </a:t>
            </a:r>
            <a:r>
              <a:rPr lang="en-US" altLang="zh-CN" sz="2000" b="1"/>
              <a:t>desc) as </a:t>
            </a:r>
            <a:r>
              <a:rPr lang="en-US" altLang="zh-CN" sz="2000" i="1"/>
              <a:t>s_rank</a:t>
            </a:r>
            <a:br>
              <a:rPr lang="en-US" altLang="zh-CN" sz="2000"/>
            </a:br>
            <a:r>
              <a:rPr lang="en-US" altLang="zh-CN" sz="2000"/>
              <a:t>       </a:t>
            </a:r>
            <a:r>
              <a:rPr lang="en-US" altLang="zh-CN" sz="2000" b="1"/>
              <a:t>from </a:t>
            </a:r>
            <a:r>
              <a:rPr lang="en-US" altLang="zh-CN" sz="2000" i="1"/>
              <a:t>student_grades 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/>
              <a:t>order by </a:t>
            </a:r>
            <a:r>
              <a:rPr lang="en-US" altLang="zh-CN" sz="2000" i="1"/>
              <a:t>s_rank</a:t>
            </a:r>
            <a:endParaRPr lang="en-US" altLang="zh-CN" i="1"/>
          </a:p>
          <a:p>
            <a:r>
              <a:rPr lang="en-US" altLang="zh-CN" sz="2000"/>
              <a:t>Ranking may leave gaps: e.g. if 2 students have the same top GPA, both have rank 1, and the next rank is 3</a:t>
            </a:r>
            <a:endParaRPr lang="en-US" altLang="zh-CN"/>
          </a:p>
          <a:p>
            <a:pPr lvl="1"/>
            <a:r>
              <a:rPr lang="en-US" altLang="zh-CN" sz="2000" b="1"/>
              <a:t>dense_rank </a:t>
            </a:r>
            <a:r>
              <a:rPr lang="en-US" altLang="zh-CN" sz="2000"/>
              <a:t>does not leave gaps, so next dense rank would be 2</a:t>
            </a:r>
            <a:endParaRPr lang="en-US" altLang="zh-CN" b="1"/>
          </a:p>
          <a:p>
            <a:pPr>
              <a:buFont typeface="Monotype Sorts" pitchFamily="2" charset="2"/>
              <a:buNone/>
            </a:pPr>
            <a:endParaRPr lang="en-US" altLang="zh-CN" i="1"/>
          </a:p>
        </p:txBody>
      </p:sp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C73C40D1-F686-7C23-D019-97144DE1A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Ranking</a:t>
            </a:r>
            <a:endParaRPr lang="en-IN" altLang="zh-CN">
              <a:effectLst/>
            </a:endParaRP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F1B64014-782F-605D-8185-5876D97E1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Ranking can be done using basic SQL aggregation, but resultant query is very inefficient</a:t>
            </a:r>
            <a:endParaRPr lang="en-US" altLang="zh-CN"/>
          </a:p>
          <a:p>
            <a:pPr lvl="1">
              <a:buFont typeface="Monotype Sorts" pitchFamily="2" charset="2"/>
              <a:buNone/>
            </a:pPr>
            <a:r>
              <a:rPr lang="en-IN" altLang="zh-CN" b="1"/>
              <a:t>    </a:t>
            </a:r>
            <a:r>
              <a:rPr lang="en-IN" altLang="zh-CN" sz="2000" b="1"/>
              <a:t>select </a:t>
            </a:r>
            <a:r>
              <a:rPr lang="en-IN" altLang="zh-CN" sz="2000" i="1"/>
              <a:t>ID</a:t>
            </a:r>
            <a:r>
              <a:rPr lang="en-IN" altLang="zh-CN" sz="2000"/>
              <a:t>, (1 + (</a:t>
            </a:r>
            <a:r>
              <a:rPr lang="en-IN" altLang="zh-CN" sz="2000" b="1"/>
              <a:t>select count</a:t>
            </a:r>
            <a:r>
              <a:rPr lang="en-IN" altLang="zh-CN" sz="2000"/>
              <a:t>(*)</a:t>
            </a:r>
            <a:br>
              <a:rPr lang="en-IN" altLang="zh-CN" sz="2000"/>
            </a:br>
            <a:r>
              <a:rPr lang="en-IN" altLang="zh-CN" sz="2000"/>
              <a:t>                         </a:t>
            </a:r>
            <a:r>
              <a:rPr lang="en-IN" altLang="zh-CN" sz="2000" b="1"/>
              <a:t>from </a:t>
            </a:r>
            <a:r>
              <a:rPr lang="en-IN" altLang="zh-CN" sz="2000" i="1"/>
              <a:t>student_grades B</a:t>
            </a:r>
            <a:br>
              <a:rPr lang="en-IN" altLang="zh-CN" sz="2000" i="1"/>
            </a:br>
            <a:r>
              <a:rPr lang="en-IN" altLang="zh-CN" sz="2000" i="1"/>
              <a:t>                         </a:t>
            </a:r>
            <a:r>
              <a:rPr lang="en-IN" altLang="zh-CN" sz="2000" b="1"/>
              <a:t>where </a:t>
            </a:r>
            <a:r>
              <a:rPr lang="en-IN" altLang="zh-CN" sz="2000" i="1"/>
              <a:t>B</a:t>
            </a:r>
            <a:r>
              <a:rPr lang="en-IN" altLang="zh-CN" sz="2000"/>
              <a:t>.</a:t>
            </a:r>
            <a:r>
              <a:rPr lang="en-IN" altLang="zh-CN" sz="2000" i="1"/>
              <a:t>GPA </a:t>
            </a:r>
            <a:r>
              <a:rPr lang="en-IN" altLang="zh-CN" sz="2000"/>
              <a:t>&gt; </a:t>
            </a:r>
            <a:r>
              <a:rPr lang="en-IN" altLang="zh-CN" sz="2000" i="1"/>
              <a:t>A</a:t>
            </a:r>
            <a:r>
              <a:rPr lang="en-IN" altLang="zh-CN" sz="2000"/>
              <a:t>.</a:t>
            </a:r>
            <a:r>
              <a:rPr lang="en-IN" altLang="zh-CN" sz="2000" i="1"/>
              <a:t>GPA</a:t>
            </a:r>
            <a:r>
              <a:rPr lang="en-IN" altLang="zh-CN" sz="2000"/>
              <a:t>)) </a:t>
            </a:r>
            <a:r>
              <a:rPr lang="en-IN" altLang="zh-CN" sz="2000" b="1"/>
              <a:t>as </a:t>
            </a:r>
            <a:r>
              <a:rPr lang="en-IN" altLang="zh-CN" sz="2000" i="1"/>
              <a:t>s_rank</a:t>
            </a:r>
            <a:br>
              <a:rPr lang="en-IN" altLang="zh-CN" sz="2000" i="1"/>
            </a:br>
            <a:r>
              <a:rPr lang="en-IN" altLang="zh-CN" sz="2000" b="1"/>
              <a:t>from </a:t>
            </a:r>
            <a:r>
              <a:rPr lang="en-IN" altLang="zh-CN" sz="2000" i="1"/>
              <a:t>student_grades A</a:t>
            </a:r>
            <a:br>
              <a:rPr lang="en-IN" altLang="zh-CN" sz="2000" i="1"/>
            </a:br>
            <a:r>
              <a:rPr lang="en-IN" altLang="zh-CN" sz="2000" b="1"/>
              <a:t>order by </a:t>
            </a:r>
            <a:r>
              <a:rPr lang="en-IN" altLang="zh-CN" sz="2000" i="1"/>
              <a:t>s_rank</a:t>
            </a:r>
            <a:r>
              <a:rPr lang="en-IN" altLang="zh-CN" sz="2000"/>
              <a:t>;</a:t>
            </a:r>
            <a:endParaRPr lang="en-IN" altLang="zh-CN"/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B9F3A97F-6D5C-6379-87F5-CDB4DC531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F653453D-F76B-AF7D-03BA-FA01187A1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8329612" cy="4903787"/>
          </a:xfrm>
        </p:spPr>
        <p:txBody>
          <a:bodyPr/>
          <a:lstStyle/>
          <a:p>
            <a:r>
              <a:rPr lang="en-US" altLang="zh-CN" sz="2000"/>
              <a:t>Ranking can be done within partition of the data.</a:t>
            </a:r>
            <a:endParaRPr lang="en-US" altLang="zh-CN"/>
          </a:p>
          <a:p>
            <a:r>
              <a:rPr lang="en-US" altLang="zh-CN" sz="2000"/>
              <a:t>“Find the rank of students within each department.”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    </a:t>
            </a:r>
            <a:r>
              <a:rPr lang="en-US" altLang="zh-CN" sz="2000" b="1"/>
              <a:t>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r>
              <a:rPr lang="en-US" altLang="zh-CN" sz="2000" i="1"/>
              <a:t>dept_name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           </a:t>
            </a:r>
            <a:r>
              <a:rPr lang="en-US" altLang="zh-CN" sz="2000" b="1"/>
              <a:t>rank </a:t>
            </a:r>
            <a:r>
              <a:rPr lang="en-US" altLang="zh-CN" sz="2000"/>
              <a:t>() </a:t>
            </a:r>
            <a:r>
              <a:rPr lang="en-US" altLang="zh-CN" sz="2000" b="1"/>
              <a:t>over </a:t>
            </a:r>
            <a:r>
              <a:rPr lang="en-US" altLang="zh-CN" sz="2000"/>
              <a:t>(</a:t>
            </a:r>
            <a:r>
              <a:rPr lang="en-US" altLang="zh-CN" sz="2000" b="1"/>
              <a:t>partition by </a:t>
            </a:r>
            <a:r>
              <a:rPr lang="en-US" altLang="zh-CN" sz="2000" i="1"/>
              <a:t>dept_name </a:t>
            </a:r>
            <a:r>
              <a:rPr lang="en-US" altLang="zh-CN" sz="2000" b="1"/>
              <a:t>order by </a:t>
            </a:r>
            <a:r>
              <a:rPr lang="en-US" altLang="zh-CN" sz="2000" i="1"/>
              <a:t>GPA </a:t>
            </a:r>
            <a:r>
              <a:rPr lang="en-US" altLang="zh-CN" sz="2000" b="1"/>
              <a:t>desc</a:t>
            </a:r>
            <a:r>
              <a:rPr lang="en-US" altLang="zh-CN" sz="2000"/>
              <a:t>) </a:t>
            </a:r>
            <a:br>
              <a:rPr lang="en-US" altLang="zh-CN" sz="2000"/>
            </a:br>
            <a:r>
              <a:rPr lang="en-US" altLang="zh-CN" sz="2000"/>
              <a:t>                        </a:t>
            </a:r>
            <a:r>
              <a:rPr lang="en-US" altLang="zh-CN" sz="2000" b="1"/>
              <a:t>as </a:t>
            </a:r>
            <a:r>
              <a:rPr lang="en-US" altLang="zh-CN" sz="2000" i="1"/>
              <a:t>dept_rank</a:t>
            </a:r>
            <a:br>
              <a:rPr lang="en-US" altLang="zh-CN" sz="2000" i="1"/>
            </a:br>
            <a:r>
              <a:rPr lang="en-US" altLang="zh-CN" sz="2000" i="1"/>
              <a:t>     </a:t>
            </a:r>
            <a:r>
              <a:rPr lang="en-US" altLang="zh-CN" sz="2000" b="1"/>
              <a:t>from </a:t>
            </a:r>
            <a:r>
              <a:rPr lang="en-US" altLang="zh-CN" sz="2000" i="1"/>
              <a:t>dept_grades</a:t>
            </a:r>
            <a:br>
              <a:rPr lang="en-US" altLang="zh-CN" sz="2000" i="1"/>
            </a:br>
            <a:r>
              <a:rPr lang="en-US" altLang="zh-CN" sz="2000" i="1"/>
              <a:t>     </a:t>
            </a:r>
            <a:r>
              <a:rPr lang="en-US" altLang="zh-CN" sz="2000" b="1"/>
              <a:t>order by </a:t>
            </a:r>
            <a:r>
              <a:rPr lang="en-US" altLang="zh-CN" sz="2000" i="1"/>
              <a:t>dept_name</a:t>
            </a:r>
            <a:r>
              <a:rPr lang="en-US" altLang="zh-CN" sz="2000"/>
              <a:t>, </a:t>
            </a:r>
            <a:r>
              <a:rPr lang="en-US" altLang="zh-CN" sz="2000" i="1"/>
              <a:t>dept_rank</a:t>
            </a:r>
            <a:r>
              <a:rPr lang="en-US" altLang="zh-CN" sz="2000"/>
              <a:t>;</a:t>
            </a:r>
            <a:endParaRPr lang="en-US" altLang="zh-CN"/>
          </a:p>
          <a:p>
            <a:r>
              <a:rPr lang="en-US" altLang="zh-CN" sz="2000"/>
              <a:t>Multiple </a:t>
            </a:r>
            <a:r>
              <a:rPr lang="en-US" altLang="zh-CN" sz="2000" b="1"/>
              <a:t>rank</a:t>
            </a:r>
            <a:r>
              <a:rPr lang="en-US" altLang="zh-CN" sz="2000"/>
              <a:t> clauses can occur in a single </a:t>
            </a:r>
            <a:r>
              <a:rPr lang="en-US" altLang="zh-CN" sz="2000" b="1"/>
              <a:t>select</a:t>
            </a:r>
            <a:r>
              <a:rPr lang="en-US" altLang="zh-CN" sz="2000"/>
              <a:t> clause.</a:t>
            </a:r>
            <a:endParaRPr lang="en-US" altLang="zh-CN"/>
          </a:p>
          <a:p>
            <a:r>
              <a:rPr lang="en-US" altLang="zh-CN" sz="2000"/>
              <a:t>Ranking is done </a:t>
            </a:r>
            <a:r>
              <a:rPr lang="en-US" altLang="zh-CN" sz="2000" i="1"/>
              <a:t>after</a:t>
            </a:r>
            <a:r>
              <a:rPr lang="en-US" altLang="zh-CN" sz="2000"/>
              <a:t> applying </a:t>
            </a:r>
            <a:r>
              <a:rPr lang="en-US" altLang="zh-CN" sz="2000" b="1"/>
              <a:t>group by</a:t>
            </a:r>
            <a:r>
              <a:rPr lang="en-US" altLang="zh-CN" sz="2000"/>
              <a:t> clause/aggregation</a:t>
            </a:r>
            <a:endParaRPr lang="en-US" altLang="zh-CN"/>
          </a:p>
          <a:p>
            <a:r>
              <a:rPr lang="en-US" altLang="zh-CN" sz="2000"/>
              <a:t>Can be used to find top-n results</a:t>
            </a:r>
            <a:endParaRPr lang="en-US" altLang="zh-CN"/>
          </a:p>
          <a:p>
            <a:pPr lvl="1"/>
            <a:r>
              <a:rPr lang="en-US" altLang="zh-CN" sz="2000"/>
              <a:t>More general than the </a:t>
            </a:r>
            <a:r>
              <a:rPr lang="en-US" altLang="zh-CN" sz="2000" b="1"/>
              <a:t>limit</a:t>
            </a:r>
            <a:r>
              <a:rPr lang="en-US" altLang="zh-CN" sz="2000"/>
              <a:t> </a:t>
            </a:r>
            <a:r>
              <a:rPr lang="en-US" altLang="zh-CN" sz="2000" i="1"/>
              <a:t>n</a:t>
            </a:r>
            <a:r>
              <a:rPr lang="en-US" altLang="zh-CN" sz="2000"/>
              <a:t> clause supported by many databases, since it allows top-n within each partition</a:t>
            </a:r>
            <a:endParaRPr lang="en-IN" altLang="zh-CN" sz="2000"/>
          </a:p>
        </p:txBody>
      </p:sp>
    </p:spTree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0F561D95-20E3-3C11-E7A9-C3636D8979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920FEC2-0CA3-90B8-CC25-8DA2BA4F03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/>
              <a:t>Other ranking functions:  </a:t>
            </a:r>
          </a:p>
          <a:p>
            <a:pPr lvl="1"/>
            <a:r>
              <a:rPr lang="en-US" altLang="zh-CN" sz="2000" b="1"/>
              <a:t>percent_rank </a:t>
            </a:r>
            <a:r>
              <a:rPr lang="en-US" altLang="zh-CN" sz="2000"/>
              <a:t>(within partition, if partitioning is done)</a:t>
            </a:r>
            <a:endParaRPr lang="en-US" altLang="zh-CN" sz="2000" b="1"/>
          </a:p>
          <a:p>
            <a:pPr lvl="1"/>
            <a:r>
              <a:rPr lang="en-US" altLang="zh-CN" sz="2000" b="1"/>
              <a:t>cume_dist</a:t>
            </a:r>
            <a:r>
              <a:rPr lang="en-US" altLang="zh-CN" sz="2000"/>
              <a:t> (cumulative distribution)</a:t>
            </a:r>
          </a:p>
          <a:p>
            <a:pPr lvl="2"/>
            <a:r>
              <a:rPr lang="en-US" altLang="zh-CN" sz="2000"/>
              <a:t> fraction of tuples with preceding values</a:t>
            </a:r>
          </a:p>
          <a:p>
            <a:pPr lvl="1"/>
            <a:r>
              <a:rPr lang="en-US" altLang="zh-CN" sz="2000" b="1"/>
              <a:t>row_number </a:t>
            </a:r>
            <a:r>
              <a:rPr lang="en-US" altLang="zh-CN" sz="2000"/>
              <a:t>(non-deterministic in presence of duplicates)</a:t>
            </a:r>
          </a:p>
          <a:p>
            <a:r>
              <a:rPr lang="en-US" altLang="zh-CN" sz="2000"/>
              <a:t>SQL:1999 permits the user to specify </a:t>
            </a:r>
            <a:r>
              <a:rPr lang="en-US" altLang="zh-CN" sz="2000" b="1"/>
              <a:t>nulls first</a:t>
            </a:r>
            <a:r>
              <a:rPr lang="en-US" altLang="zh-CN" sz="2000"/>
              <a:t> or </a:t>
            </a:r>
            <a:r>
              <a:rPr lang="en-US" altLang="zh-CN" sz="2000" b="1"/>
              <a:t>nulls last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/>
              <a:t>     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br>
              <a:rPr lang="en-US" altLang="zh-CN" sz="2000"/>
            </a:br>
            <a:r>
              <a:rPr lang="en-US" altLang="zh-CN" sz="2000"/>
              <a:t>           </a:t>
            </a:r>
            <a:r>
              <a:rPr lang="en-US" altLang="zh-CN" sz="2000" b="1"/>
              <a:t>rank </a:t>
            </a:r>
            <a:r>
              <a:rPr lang="en-US" altLang="zh-CN" sz="2000"/>
              <a:t>( ) </a:t>
            </a:r>
            <a:r>
              <a:rPr lang="en-US" altLang="zh-CN" sz="2000" b="1"/>
              <a:t>over </a:t>
            </a:r>
            <a:r>
              <a:rPr lang="en-US" altLang="zh-CN" sz="2000"/>
              <a:t>(</a:t>
            </a:r>
            <a:r>
              <a:rPr lang="en-US" altLang="zh-CN" sz="2000" b="1"/>
              <a:t>order by </a:t>
            </a:r>
            <a:r>
              <a:rPr lang="en-US" altLang="zh-CN" sz="2000" i="1"/>
              <a:t>GPA </a:t>
            </a:r>
            <a:r>
              <a:rPr lang="en-US" altLang="zh-CN" sz="2000" b="1"/>
              <a:t>desc nulls last</a:t>
            </a:r>
            <a:r>
              <a:rPr lang="en-US" altLang="zh-CN" sz="2000"/>
              <a:t>) </a:t>
            </a:r>
            <a:r>
              <a:rPr lang="en-US" altLang="zh-CN" sz="2000" b="1"/>
              <a:t>as </a:t>
            </a:r>
            <a:r>
              <a:rPr lang="en-US" altLang="zh-CN" sz="2000" i="1"/>
              <a:t>s_rank</a:t>
            </a:r>
            <a:br>
              <a:rPr lang="en-US" altLang="zh-CN" sz="2000"/>
            </a:br>
            <a:r>
              <a:rPr lang="en-US" altLang="zh-CN" sz="2000" b="1"/>
              <a:t>from </a:t>
            </a:r>
            <a:r>
              <a:rPr lang="en-US" altLang="zh-CN" sz="2000" i="1"/>
              <a:t>student_grades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112F4DAE-9A3D-589B-ED94-FAF07FA0A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E21092D-88BA-8E31-3C4E-B0530A1343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8050" y="1162050"/>
            <a:ext cx="8456613" cy="5238750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public static void JDBCexample(String dbid, String userid, String passwd) 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   {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</a:t>
            </a:r>
            <a:r>
              <a:rPr lang="en-US" altLang="zh-CN" sz="1600" b="1">
                <a:solidFill>
                  <a:srgbClr val="FF0000"/>
                </a:solidFill>
              </a:rPr>
              <a:t>Connection</a:t>
            </a:r>
            <a:r>
              <a:rPr lang="en-US" altLang="zh-CN" sz="1600" b="1">
                <a:solidFill>
                  <a:srgbClr val="993300"/>
                </a:solidFill>
              </a:rPr>
              <a:t> conn = DriverManager.</a:t>
            </a:r>
            <a:r>
              <a:rPr lang="en-US" altLang="zh-CN" sz="1600" b="1">
                <a:solidFill>
                  <a:srgbClr val="0000CC"/>
                </a:solidFill>
              </a:rPr>
              <a:t>getConnection</a:t>
            </a:r>
            <a:r>
              <a:rPr lang="en-US" altLang="zh-CN" sz="1600" b="1">
                <a:solidFill>
                  <a:srgbClr val="993300"/>
                </a:solidFill>
              </a:rPr>
              <a:t>(     </a:t>
            </a:r>
            <a:br>
              <a:rPr lang="en-US" altLang="zh-CN" sz="1600" b="1">
                <a:solidFill>
                  <a:srgbClr val="993300"/>
                </a:solidFill>
              </a:rPr>
            </a:br>
            <a:r>
              <a:rPr lang="en-US" altLang="zh-CN" sz="1600" b="1">
                <a:solidFill>
                  <a:srgbClr val="993300"/>
                </a:solidFill>
              </a:rPr>
              <a:t>       "jdbc:oracle:thin:</a:t>
            </a:r>
            <a:r>
              <a:rPr lang="en-US" altLang="zh-CN" sz="1600">
                <a:solidFill>
                  <a:srgbClr val="993300"/>
                </a:solidFill>
              </a:rPr>
              <a:t>@</a:t>
            </a:r>
            <a:r>
              <a:rPr kumimoji="0" lang="en-US" altLang="zh-CN" sz="1600" b="1">
                <a:solidFill>
                  <a:srgbClr val="993300"/>
                </a:solidFill>
              </a:rPr>
              <a:t>db.yale.edu</a:t>
            </a:r>
            <a:r>
              <a:rPr lang="en-US" altLang="zh-CN" sz="1600" b="1">
                <a:solidFill>
                  <a:srgbClr val="993300"/>
                </a:solidFill>
              </a:rPr>
              <a:t>:2000:univdb", userid, passwd);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     </a:t>
            </a:r>
            <a:r>
              <a:rPr lang="en-US" altLang="zh-CN" sz="1600" b="1">
                <a:solidFill>
                  <a:srgbClr val="FF0000"/>
                </a:solidFill>
              </a:rPr>
              <a:t>Statement </a:t>
            </a:r>
            <a:r>
              <a:rPr lang="en-US" altLang="zh-CN" sz="1600" b="1">
                <a:solidFill>
                  <a:srgbClr val="993300"/>
                </a:solidFill>
              </a:rPr>
              <a:t>stmt = conn.</a:t>
            </a:r>
            <a:r>
              <a:rPr lang="en-US" altLang="zh-CN" sz="1600" b="1">
                <a:solidFill>
                  <a:srgbClr val="0000CC"/>
                </a:solidFill>
              </a:rPr>
              <a:t>createStatement</a:t>
            </a:r>
            <a:r>
              <a:rPr lang="en-US" altLang="zh-CN" sz="1600" b="1">
                <a:solidFill>
                  <a:srgbClr val="993300"/>
                </a:solidFill>
              </a:rPr>
              <a:t>();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         … Do Actual Work ….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     stmt.</a:t>
            </a:r>
            <a:r>
              <a:rPr lang="en-US" altLang="zh-CN" sz="1600" b="1">
                <a:solidFill>
                  <a:srgbClr val="0000CC"/>
                </a:solidFill>
              </a:rPr>
              <a:t>close</a:t>
            </a:r>
            <a:r>
              <a:rPr lang="en-US" altLang="zh-CN" sz="1600" b="1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     conn.</a:t>
            </a:r>
            <a:r>
              <a:rPr lang="en-US" altLang="zh-CN" sz="1600" b="1">
                <a:solidFill>
                  <a:srgbClr val="0000CC"/>
                </a:solidFill>
              </a:rPr>
              <a:t>close</a:t>
            </a:r>
            <a:r>
              <a:rPr lang="en-US" altLang="zh-CN" sz="1600" b="1">
                <a:solidFill>
                  <a:srgbClr val="993300"/>
                </a:solidFill>
              </a:rPr>
              <a:t>();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}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catch (SQLException sqle) { 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     System.out.println("SQLException : " + sqle);		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}		</a:t>
            </a:r>
          </a:p>
          <a:p>
            <a:pPr>
              <a:buFont typeface="Monotype Sorts" pitchFamily="2" charset="2"/>
              <a:buNone/>
            </a:pPr>
            <a:r>
              <a:rPr lang="en-US" altLang="zh-CN" sz="1600" b="1">
                <a:solidFill>
                  <a:srgbClr val="993300"/>
                </a:solidFill>
              </a:rPr>
              <a:t>        }</a:t>
            </a:r>
          </a:p>
        </p:txBody>
      </p:sp>
    </p:spTree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1317673C-7932-08A5-5366-279E73658E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1190102E-2321-C210-4F04-DA01D2107F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/>
              <a:t>For a given constant </a:t>
            </a:r>
            <a:r>
              <a:rPr lang="en-US" altLang="zh-CN" sz="2000" i="1"/>
              <a:t>n</a:t>
            </a:r>
            <a:r>
              <a:rPr lang="en-US" altLang="zh-CN" sz="2000"/>
              <a:t>, the ranking the function </a:t>
            </a:r>
            <a:r>
              <a:rPr lang="en-US" altLang="zh-CN" sz="2000" i="1"/>
              <a:t>ntile</a:t>
            </a:r>
            <a:r>
              <a:rPr lang="en-US" altLang="zh-CN" sz="2000"/>
              <a:t>(</a:t>
            </a:r>
            <a:r>
              <a:rPr lang="en-US" altLang="zh-CN" sz="2000" i="1"/>
              <a:t>n</a:t>
            </a:r>
            <a:r>
              <a:rPr lang="en-US" altLang="zh-CN" sz="2000"/>
              <a:t>) takes the tuples in each partition in the specified order, and divides them into </a:t>
            </a:r>
            <a:r>
              <a:rPr lang="en-US" altLang="zh-CN" sz="2000" i="1"/>
              <a:t>n</a:t>
            </a:r>
            <a:r>
              <a:rPr lang="en-US" altLang="zh-CN" sz="2000"/>
              <a:t> buckets with equal numbers of tuples.</a:t>
            </a:r>
          </a:p>
          <a:p>
            <a:r>
              <a:rPr lang="en-US" altLang="zh-CN" sz="2000"/>
              <a:t>E.g.,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   </a:t>
            </a:r>
            <a:r>
              <a:rPr lang="en-US" altLang="zh-CN" sz="2000" b="1"/>
              <a:t>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r>
              <a:rPr lang="en-US" altLang="zh-CN" sz="2000" b="1"/>
              <a:t>ntile</a:t>
            </a:r>
            <a:r>
              <a:rPr lang="en-US" altLang="zh-CN" sz="2000"/>
              <a:t>(4) </a:t>
            </a:r>
            <a:r>
              <a:rPr lang="en-US" altLang="zh-CN" sz="2000" b="1"/>
              <a:t>over </a:t>
            </a:r>
            <a:r>
              <a:rPr lang="en-US" altLang="zh-CN" sz="2000"/>
              <a:t>(</a:t>
            </a:r>
            <a:r>
              <a:rPr lang="en-US" altLang="zh-CN" sz="2000" b="1"/>
              <a:t>order by </a:t>
            </a:r>
            <a:r>
              <a:rPr lang="en-US" altLang="zh-CN" sz="2000" i="1"/>
              <a:t>GPA </a:t>
            </a:r>
            <a:r>
              <a:rPr lang="en-US" altLang="zh-CN" sz="2000" b="1"/>
              <a:t>desc</a:t>
            </a:r>
            <a:r>
              <a:rPr lang="en-US" altLang="zh-CN" sz="2000"/>
              <a:t>) </a:t>
            </a:r>
            <a:r>
              <a:rPr lang="en-US" altLang="zh-CN" sz="2000" b="1"/>
              <a:t>as </a:t>
            </a:r>
            <a:r>
              <a:rPr lang="en-US" altLang="zh-CN" sz="2000" i="1"/>
              <a:t>quartile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from </a:t>
            </a:r>
            <a:r>
              <a:rPr lang="en-US" altLang="zh-CN" sz="2000" i="1"/>
              <a:t>student_grades;</a:t>
            </a:r>
          </a:p>
        </p:txBody>
      </p:sp>
    </p:spTree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28E5C205-D301-A344-1C6D-FB96210355A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33EBAEF2-6D26-76A3-A1E1-D2B166417B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5825" y="1114425"/>
            <a:ext cx="8305800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Used to smooth out random variations.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E.g., </a:t>
            </a:r>
            <a:r>
              <a:rPr lang="en-US" altLang="zh-CN" sz="2000" b="1">
                <a:solidFill>
                  <a:srgbClr val="000099"/>
                </a:solidFill>
              </a:rPr>
              <a:t>moving average</a:t>
            </a:r>
            <a:r>
              <a:rPr lang="en-US" altLang="zh-CN" sz="200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Window specification</a:t>
            </a:r>
            <a:r>
              <a:rPr lang="en-US" altLang="zh-CN" sz="2000"/>
              <a:t> in SQL: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Given relation </a:t>
            </a:r>
            <a:r>
              <a:rPr lang="en-US" altLang="zh-CN" sz="2000" i="1"/>
              <a:t>sales(date, value)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            </a:t>
            </a:r>
            <a:r>
              <a:rPr lang="en-US" altLang="zh-CN" sz="2000" b="1"/>
              <a:t>select </a:t>
            </a:r>
            <a:r>
              <a:rPr lang="en-US" altLang="zh-CN" sz="2000" i="1"/>
              <a:t>date, </a:t>
            </a:r>
            <a:r>
              <a:rPr lang="en-US" altLang="zh-CN" sz="2000" b="1" i="1"/>
              <a:t>sum</a:t>
            </a:r>
            <a:r>
              <a:rPr lang="en-US" altLang="zh-CN" sz="2000"/>
              <a:t>(</a:t>
            </a:r>
            <a:r>
              <a:rPr lang="en-US" altLang="zh-CN" sz="2000" i="1"/>
              <a:t>value</a:t>
            </a:r>
            <a:r>
              <a:rPr lang="en-US" altLang="zh-CN" sz="2000"/>
              <a:t>) </a:t>
            </a:r>
            <a:r>
              <a:rPr lang="en-US" altLang="zh-CN" sz="2000" b="1"/>
              <a:t>over </a:t>
            </a:r>
            <a:br>
              <a:rPr lang="en-US" altLang="zh-CN" sz="2000" b="1"/>
            </a:br>
            <a:r>
              <a:rPr lang="en-US" altLang="zh-CN" sz="2000" b="1"/>
              <a:t>            </a:t>
            </a:r>
            <a:r>
              <a:rPr lang="en-US" altLang="zh-CN" sz="2000"/>
              <a:t>(</a:t>
            </a:r>
            <a:r>
              <a:rPr lang="en-US" altLang="zh-CN" sz="2000" b="1"/>
              <a:t>order by </a:t>
            </a:r>
            <a:r>
              <a:rPr lang="en-US" altLang="zh-CN" sz="2000" i="1"/>
              <a:t>date </a:t>
            </a:r>
            <a:r>
              <a:rPr lang="en-US" altLang="zh-CN" sz="2000" b="1"/>
              <a:t>between rows </a:t>
            </a:r>
            <a:r>
              <a:rPr lang="en-US" altLang="zh-CN" sz="2000"/>
              <a:t>1 </a:t>
            </a:r>
            <a:r>
              <a:rPr lang="en-US" altLang="zh-CN" sz="2000" b="1"/>
              <a:t>preceding and </a:t>
            </a:r>
            <a:r>
              <a:rPr lang="en-US" altLang="zh-CN" sz="2000"/>
              <a:t>1</a:t>
            </a:r>
            <a:r>
              <a:rPr lang="en-US" altLang="zh-CN" sz="2000" b="1"/>
              <a:t> following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       </a:t>
            </a:r>
            <a:r>
              <a:rPr lang="en-US" altLang="zh-CN" sz="2000" b="1"/>
              <a:t>from </a:t>
            </a:r>
            <a:r>
              <a:rPr lang="en-US" altLang="zh-CN" sz="2000" i="1"/>
              <a:t>sales</a:t>
            </a:r>
          </a:p>
        </p:txBody>
      </p:sp>
    </p:spTree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DF126718-CA29-B971-B4D2-19AD5FC33A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C3E9DF43-C916-7668-78D2-F7A3C628A5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22475" y="1114425"/>
            <a:ext cx="8099425" cy="492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Examples of other window specifications: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between rows unbounded preceding and current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rows unbounded preceding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range  between </a:t>
            </a:r>
            <a:r>
              <a:rPr lang="en-US" altLang="zh-CN" sz="2000"/>
              <a:t>10</a:t>
            </a:r>
            <a:r>
              <a:rPr lang="en-US" altLang="zh-CN" sz="2000" b="1"/>
              <a:t> preceding and current row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All rows with values between current row value –10 to current value</a:t>
            </a:r>
          </a:p>
          <a:p>
            <a:pPr lvl="1">
              <a:lnSpc>
                <a:spcPct val="90000"/>
              </a:lnSpc>
            </a:pPr>
            <a:r>
              <a:rPr lang="en-US" altLang="zh-CN" sz="2000" b="1"/>
              <a:t>range interval </a:t>
            </a:r>
            <a:r>
              <a:rPr lang="en-US" altLang="zh-CN" sz="2000"/>
              <a:t>10</a:t>
            </a:r>
            <a:r>
              <a:rPr lang="en-US" altLang="zh-CN" sz="2000" b="1"/>
              <a:t> day preceding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Not including current row</a:t>
            </a:r>
            <a:endParaRPr lang="en-US" altLang="zh-CN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id="{07DBFEA0-AEEF-8432-CF3B-B04DB3A76C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BBA0399-92EE-0315-C4FE-332348FFDD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000"/>
              <a:t>Can do windowing within partitions</a:t>
            </a:r>
          </a:p>
          <a:p>
            <a:r>
              <a:rPr lang="en-US" altLang="zh-CN" sz="2000"/>
              <a:t>E.g., Given a relation </a:t>
            </a:r>
            <a:r>
              <a:rPr lang="en-US" altLang="zh-CN" sz="2000" i="1"/>
              <a:t>transaction </a:t>
            </a:r>
            <a:r>
              <a:rPr lang="en-US" altLang="zh-CN" sz="2000"/>
              <a:t>(</a:t>
            </a:r>
            <a:r>
              <a:rPr lang="en-US" altLang="zh-CN" sz="2000" i="1"/>
              <a:t>account_number, date_time, value</a:t>
            </a:r>
            <a:r>
              <a:rPr lang="en-US" altLang="zh-CN" sz="2000"/>
              <a:t>), where value is positive for a deposit and negative for a withdrawal</a:t>
            </a:r>
          </a:p>
          <a:p>
            <a:pPr lvl="1"/>
            <a:r>
              <a:rPr lang="en-US" altLang="zh-CN" sz="2000"/>
              <a:t>“Find total balance of each account after each transaction on the account”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 b="1"/>
              <a:t>select </a:t>
            </a:r>
            <a:r>
              <a:rPr lang="en-US" altLang="zh-CN" sz="2000" i="1"/>
              <a:t>account_number, date_time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b="1"/>
              <a:t>sum </a:t>
            </a:r>
            <a:r>
              <a:rPr lang="en-US" altLang="zh-CN" sz="2000"/>
              <a:t>(</a:t>
            </a:r>
            <a:r>
              <a:rPr lang="en-US" altLang="zh-CN" sz="2000" i="1"/>
              <a:t>value</a:t>
            </a:r>
            <a:r>
              <a:rPr lang="en-US" altLang="zh-CN" sz="2000"/>
              <a:t>) </a:t>
            </a:r>
            <a:r>
              <a:rPr lang="en-US" altLang="zh-CN" sz="2000" b="1"/>
              <a:t>over</a:t>
            </a:r>
            <a:br>
              <a:rPr lang="en-US" altLang="zh-CN" sz="2000"/>
            </a:br>
            <a:r>
              <a:rPr lang="en-US" altLang="zh-CN" sz="2000"/>
              <a:t>		(</a:t>
            </a:r>
            <a:r>
              <a:rPr lang="en-US" altLang="zh-CN" sz="2000" b="1"/>
              <a:t>partition by </a:t>
            </a:r>
            <a:r>
              <a:rPr lang="en-US" altLang="zh-CN" sz="2000" i="1"/>
              <a:t>account_number </a:t>
            </a:r>
            <a:br>
              <a:rPr lang="en-US" altLang="zh-CN" sz="2000"/>
            </a:br>
            <a:r>
              <a:rPr lang="en-US" altLang="zh-CN" sz="2000"/>
              <a:t>		</a:t>
            </a:r>
            <a:r>
              <a:rPr lang="en-US" altLang="zh-CN" sz="2000" b="1"/>
              <a:t>order by </a:t>
            </a:r>
            <a:r>
              <a:rPr lang="en-US" altLang="zh-CN" sz="2000" i="1"/>
              <a:t>date_time</a:t>
            </a:r>
            <a:br>
              <a:rPr lang="en-US" altLang="zh-CN" sz="2000"/>
            </a:br>
            <a:r>
              <a:rPr lang="en-US" altLang="zh-CN" sz="2000"/>
              <a:t>		</a:t>
            </a:r>
            <a:r>
              <a:rPr lang="en-US" altLang="zh-CN" sz="2000" b="1"/>
              <a:t>rows unbounded preceding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   </a:t>
            </a:r>
            <a:r>
              <a:rPr lang="en-US" altLang="zh-CN" sz="2000" b="1"/>
              <a:t>as </a:t>
            </a:r>
            <a:r>
              <a:rPr lang="en-US" altLang="zh-CN" sz="2000" i="1"/>
              <a:t>balance</a:t>
            </a:r>
            <a:br>
              <a:rPr lang="en-US" altLang="zh-CN" sz="2000"/>
            </a:br>
            <a:r>
              <a:rPr lang="en-US" altLang="zh-CN" sz="2000" b="1"/>
              <a:t>from </a:t>
            </a:r>
            <a:r>
              <a:rPr lang="en-US" altLang="zh-CN" sz="2000" i="1"/>
              <a:t>transaction</a:t>
            </a:r>
            <a:br>
              <a:rPr lang="en-US" altLang="zh-CN" sz="2000"/>
            </a:br>
            <a:r>
              <a:rPr lang="en-US" altLang="zh-CN" sz="2000" b="1"/>
              <a:t>order by </a:t>
            </a:r>
            <a:r>
              <a:rPr lang="en-US" altLang="zh-CN" sz="2000" i="1"/>
              <a:t>account_number, date_time</a:t>
            </a:r>
          </a:p>
          <a:p>
            <a:endParaRPr lang="en-US" altLang="zh-CN"/>
          </a:p>
        </p:txBody>
      </p:sp>
    </p:spTree>
  </p:cSld>
  <p:clrMapOvr>
    <a:masterClrMapping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4">
            <a:extLst>
              <a:ext uri="{FF2B5EF4-FFF2-40B4-BE49-F238E27FC236}">
                <a16:creationId xmlns:a16="http://schemas.microsoft.com/office/drawing/2014/main" id="{305CB87D-4AF0-D412-9E72-658EBD3873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OLAP**</a:t>
            </a:r>
            <a:endParaRPr lang="en-IN" altLang="zh-CN">
              <a:effectLst/>
            </a:endParaRPr>
          </a:p>
        </p:txBody>
      </p:sp>
      <p:sp>
        <p:nvSpPr>
          <p:cNvPr id="166915" name="Rectangle 5">
            <a:extLst>
              <a:ext uri="{FF2B5EF4-FFF2-40B4-BE49-F238E27FC236}">
                <a16:creationId xmlns:a16="http://schemas.microsoft.com/office/drawing/2014/main" id="{B0F257A1-7837-A4D3-673F-84EB02A986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IN" altLang="zh-C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A82BDF42-16C4-3B62-F7AF-0B72F36F9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75E14C7F-917A-FF01-F1D1-1962327BA6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27225" y="1093788"/>
            <a:ext cx="8331200" cy="4903787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Online Analytical Processing (OLAP)</a:t>
            </a:r>
            <a:endParaRPr lang="en-US" altLang="zh-CN" b="1">
              <a:solidFill>
                <a:srgbClr val="000099"/>
              </a:solidFill>
            </a:endParaRPr>
          </a:p>
          <a:p>
            <a:pPr lvl="1"/>
            <a:r>
              <a:rPr lang="en-US" altLang="zh-CN" sz="2000"/>
              <a:t>Interactive analysis of data, allowing data to be summarized and viewed in different ways in an online fashion (with negligible delay)</a:t>
            </a:r>
            <a:endParaRPr lang="en-US" altLang="zh-CN"/>
          </a:p>
          <a:p>
            <a:r>
              <a:rPr lang="en-US" altLang="zh-CN" sz="2000"/>
              <a:t>Data that can be modeled as dimension attributes and measure attributes are called </a:t>
            </a:r>
            <a:r>
              <a:rPr lang="en-US" altLang="zh-CN" sz="2000" b="1">
                <a:solidFill>
                  <a:srgbClr val="000099"/>
                </a:solidFill>
              </a:rPr>
              <a:t>multidimensional data</a:t>
            </a:r>
            <a:r>
              <a:rPr lang="en-US" altLang="zh-CN" sz="2000"/>
              <a:t>.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Measure attributes</a:t>
            </a:r>
            <a:r>
              <a:rPr lang="en-US" altLang="zh-CN"/>
              <a:t> </a:t>
            </a:r>
          </a:p>
          <a:p>
            <a:pPr lvl="2"/>
            <a:r>
              <a:rPr lang="en-US" altLang="zh-CN" sz="2000"/>
              <a:t>measure some value</a:t>
            </a:r>
            <a:endParaRPr lang="en-US" altLang="zh-CN"/>
          </a:p>
          <a:p>
            <a:pPr lvl="2"/>
            <a:r>
              <a:rPr lang="en-US" altLang="zh-CN" sz="2000"/>
              <a:t>can be aggregated upon</a:t>
            </a:r>
            <a:endParaRPr lang="en-US" altLang="zh-CN"/>
          </a:p>
          <a:p>
            <a:pPr lvl="2"/>
            <a:r>
              <a:rPr lang="en-US" altLang="zh-CN" sz="2000"/>
              <a:t>e.g., the attribute </a:t>
            </a:r>
            <a:r>
              <a:rPr lang="en-US" altLang="zh-CN" sz="2000" i="1"/>
              <a:t>number </a:t>
            </a:r>
            <a:r>
              <a:rPr lang="en-US" altLang="zh-CN" sz="2000"/>
              <a:t>of the </a:t>
            </a:r>
            <a:r>
              <a:rPr lang="en-US" altLang="zh-CN" sz="2000" i="1"/>
              <a:t>sales </a:t>
            </a:r>
            <a:r>
              <a:rPr lang="en-US" altLang="zh-CN" sz="2000"/>
              <a:t>relation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Dimension attributes</a:t>
            </a:r>
            <a:endParaRPr lang="en-US" altLang="zh-CN">
              <a:solidFill>
                <a:srgbClr val="000099"/>
              </a:solidFill>
            </a:endParaRPr>
          </a:p>
          <a:p>
            <a:pPr lvl="2"/>
            <a:r>
              <a:rPr lang="en-US" altLang="zh-CN" sz="2000"/>
              <a:t>define the dimensions on which measure attributes (or aggregates thereof) are viewed</a:t>
            </a:r>
            <a:endParaRPr lang="en-US" altLang="zh-CN"/>
          </a:p>
          <a:p>
            <a:pPr lvl="2"/>
            <a:r>
              <a:rPr lang="en-US" altLang="zh-CN" sz="2000"/>
              <a:t>e.g.,</a:t>
            </a:r>
            <a:r>
              <a:rPr lang="en-US" altLang="zh-CN"/>
              <a:t> </a:t>
            </a:r>
            <a:r>
              <a:rPr lang="en-US" altLang="zh-CN" sz="2000"/>
              <a:t>attributes </a:t>
            </a:r>
            <a:r>
              <a:rPr lang="en-US" altLang="zh-CN" sz="2000" i="1"/>
              <a:t>item_name, color, </a:t>
            </a:r>
            <a:r>
              <a:rPr lang="en-US" altLang="zh-CN" sz="2000"/>
              <a:t>and</a:t>
            </a:r>
            <a:r>
              <a:rPr lang="en-US" altLang="zh-CN" sz="2000" i="1"/>
              <a:t> size </a:t>
            </a:r>
            <a:r>
              <a:rPr lang="en-US" altLang="zh-CN" sz="2000"/>
              <a:t>of the </a:t>
            </a:r>
            <a:r>
              <a:rPr lang="en-US" altLang="zh-CN" sz="2000" i="1"/>
              <a:t>sales </a:t>
            </a:r>
            <a:r>
              <a:rPr lang="en-US" altLang="zh-CN" sz="2000"/>
              <a:t>relation</a:t>
            </a:r>
            <a:endParaRPr lang="en-US" altLang="zh-C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DC6F0201-9E6A-370A-0E76-60BF81866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171011" name="Picture 3" descr="5">
            <a:extLst>
              <a:ext uri="{FF2B5EF4-FFF2-40B4-BE49-F238E27FC236}">
                <a16:creationId xmlns:a16="http://schemas.microsoft.com/office/drawing/2014/main" id="{7B4E5425-FD93-469B-2F84-5BC121CD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3898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2" name="Text Box 4">
            <a:extLst>
              <a:ext uri="{FF2B5EF4-FFF2-40B4-BE49-F238E27FC236}">
                <a16:creationId xmlns:a16="http://schemas.microsoft.com/office/drawing/2014/main" id="{66F4C7BF-C876-B923-A2F9-5796A50AF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</p:txBody>
      </p:sp>
      <p:sp>
        <p:nvSpPr>
          <p:cNvPr id="171013" name="Text Box 5">
            <a:extLst>
              <a:ext uri="{FF2B5EF4-FFF2-40B4-BE49-F238E27FC236}">
                <a16:creationId xmlns:a16="http://schemas.microsoft.com/office/drawing/2014/main" id="{E638585F-921C-ECAC-16E2-B8ED359B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1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</p:txBody>
      </p:sp>
      <p:sp>
        <p:nvSpPr>
          <p:cNvPr id="171014" name="Text Box 6">
            <a:extLst>
              <a:ext uri="{FF2B5EF4-FFF2-40B4-BE49-F238E27FC236}">
                <a16:creationId xmlns:a16="http://schemas.microsoft.com/office/drawing/2014/main" id="{332316FD-5C00-7D91-974B-4E83D821F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</p:txBody>
      </p:sp>
      <p:sp>
        <p:nvSpPr>
          <p:cNvPr id="171015" name="Text Box 7">
            <a:extLst>
              <a:ext uri="{FF2B5EF4-FFF2-40B4-BE49-F238E27FC236}">
                <a16:creationId xmlns:a16="http://schemas.microsoft.com/office/drawing/2014/main" id="{01B887E9-A8EB-91F5-234B-8440D53E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...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6780AE30-9A69-4915-F7E6-E49C8666F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25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4D13F562-EFAB-D7B8-0E6A-0769F37CB6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95475" y="3959225"/>
            <a:ext cx="8289925" cy="2674938"/>
          </a:xfrm>
        </p:spPr>
        <p:txBody>
          <a:bodyPr/>
          <a:lstStyle/>
          <a:p>
            <a:r>
              <a:rPr lang="en-US" altLang="zh-CN" sz="2000"/>
              <a:t>The table above is an example of a </a:t>
            </a:r>
            <a:r>
              <a:rPr lang="en-US" altLang="zh-CN" sz="2000" b="1">
                <a:solidFill>
                  <a:srgbClr val="000099"/>
                </a:solidFill>
              </a:rPr>
              <a:t>cross-tabulation</a:t>
            </a:r>
            <a:r>
              <a:rPr lang="en-US" altLang="zh-CN" sz="2000">
                <a:solidFill>
                  <a:srgbClr val="000099"/>
                </a:solidFill>
              </a:rPr>
              <a:t> </a:t>
            </a:r>
            <a:r>
              <a:rPr lang="en-US" altLang="zh-CN" sz="2000"/>
              <a:t>(</a:t>
            </a:r>
            <a:r>
              <a:rPr lang="en-US" altLang="zh-CN" sz="2000" b="1">
                <a:solidFill>
                  <a:srgbClr val="000099"/>
                </a:solidFill>
              </a:rPr>
              <a:t>cross-tab</a:t>
            </a:r>
            <a:r>
              <a:rPr lang="en-US" altLang="zh-CN" sz="2000"/>
              <a:t>), also referred to as a </a:t>
            </a:r>
            <a:r>
              <a:rPr lang="en-US" altLang="zh-CN" sz="2000" b="1">
                <a:solidFill>
                  <a:srgbClr val="000099"/>
                </a:solidFill>
              </a:rPr>
              <a:t>pivot-table</a:t>
            </a:r>
            <a:r>
              <a:rPr lang="en-US" altLang="zh-CN" sz="2000"/>
              <a:t>.</a:t>
            </a:r>
          </a:p>
          <a:p>
            <a:pPr lvl="1"/>
            <a:r>
              <a:rPr lang="en-US" altLang="zh-CN" sz="2000"/>
              <a:t>Values for one of the dimension attributes form the row headers</a:t>
            </a:r>
          </a:p>
          <a:p>
            <a:pPr lvl="1"/>
            <a:r>
              <a:rPr lang="en-US" altLang="zh-CN" sz="2000"/>
              <a:t>Values for another dimension attribute form the column headers</a:t>
            </a:r>
          </a:p>
          <a:p>
            <a:pPr lvl="1"/>
            <a:r>
              <a:rPr lang="en-US" altLang="zh-CN" sz="2000"/>
              <a:t>Other dimension attributes are listed on top</a:t>
            </a:r>
          </a:p>
          <a:p>
            <a:pPr lvl="1"/>
            <a:r>
              <a:rPr lang="en-US" altLang="zh-CN" sz="2000"/>
              <a:t>Values in individual cells are (aggregates of) the values of the </a:t>
            </a:r>
            <a:br>
              <a:rPr lang="en-US" altLang="zh-CN" sz="2000"/>
            </a:br>
            <a:r>
              <a:rPr lang="en-US" altLang="zh-CN" sz="2000"/>
              <a:t>dimension attributes that specify the cell.</a:t>
            </a:r>
          </a:p>
        </p:txBody>
      </p:sp>
      <p:pic>
        <p:nvPicPr>
          <p:cNvPr id="173060" name="Picture 7">
            <a:extLst>
              <a:ext uri="{FF2B5EF4-FFF2-40B4-BE49-F238E27FC236}">
                <a16:creationId xmlns:a16="http://schemas.microsoft.com/office/drawing/2014/main" id="{8931AC8F-8410-B52E-1694-F7DE67DD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685800"/>
            <a:ext cx="70961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id="{4F2116E8-6FF9-F0AB-AA55-E6BEF7239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73EA01B5-2772-2536-C419-5F49B9323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IN" altLang="zh-CN" sz="2000" b="1"/>
          </a:p>
        </p:txBody>
      </p:sp>
      <p:sp>
        <p:nvSpPr>
          <p:cNvPr id="175108" name="Rectangle 4">
            <a:extLst>
              <a:ext uri="{FF2B5EF4-FFF2-40B4-BE49-F238E27FC236}">
                <a16:creationId xmlns:a16="http://schemas.microsoft.com/office/drawing/2014/main" id="{02A52A11-1DB7-DEAE-899B-6EEE7170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0" y="939800"/>
            <a:ext cx="789622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/>
              <a:t>A </a:t>
            </a:r>
            <a:r>
              <a:rPr lang="en-US" altLang="zh-CN" sz="2000" b="1">
                <a:solidFill>
                  <a:srgbClr val="000099"/>
                </a:solidFill>
              </a:rPr>
              <a:t>data cube</a:t>
            </a:r>
            <a:r>
              <a:rPr lang="en-US" altLang="zh-CN" sz="2000"/>
              <a:t> is a multidimensional generalization of a cross-tab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Can have </a:t>
            </a:r>
            <a:r>
              <a:rPr lang="en-US" altLang="zh-CN" sz="2000" i="1"/>
              <a:t>n </a:t>
            </a:r>
            <a:r>
              <a:rPr lang="en-US" altLang="zh-CN" sz="2000"/>
              <a:t> dimensions; we show 3 below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Cross-tabs can be used as views on a data cube</a:t>
            </a:r>
          </a:p>
        </p:txBody>
      </p:sp>
      <p:pic>
        <p:nvPicPr>
          <p:cNvPr id="175109" name="Picture 7" descr="5">
            <a:extLst>
              <a:ext uri="{FF2B5EF4-FFF2-40B4-BE49-F238E27FC236}">
                <a16:creationId xmlns:a16="http://schemas.microsoft.com/office/drawing/2014/main" id="{D81260D4-B6DE-27A1-8059-5845BD9C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E7BC1802-D888-6236-BBA0-3190B62C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177155" name="Picture 3">
            <a:extLst>
              <a:ext uri="{FF2B5EF4-FFF2-40B4-BE49-F238E27FC236}">
                <a16:creationId xmlns:a16="http://schemas.microsoft.com/office/drawing/2014/main" id="{90190633-FD43-B607-7C86-39A4220CC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3124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56" name="Rectangle 4">
            <a:extLst>
              <a:ext uri="{FF2B5EF4-FFF2-40B4-BE49-F238E27FC236}">
                <a16:creationId xmlns:a16="http://schemas.microsoft.com/office/drawing/2014/main" id="{59153766-5D15-3380-9DB3-13A029BD1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936625"/>
            <a:ext cx="78994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>
                <a:solidFill>
                  <a:srgbClr val="000099"/>
                </a:solidFill>
              </a:rPr>
              <a:t>Hierarchy</a:t>
            </a:r>
            <a:r>
              <a:rPr lang="en-US" altLang="zh-CN" sz="2000"/>
              <a:t> on dimension attributes: lets dimensions to be viewed at different levels of detail</a:t>
            </a:r>
          </a:p>
          <a:p>
            <a:pPr lvl="1"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lang="en-US" altLang="zh-CN" sz="1800"/>
              <a:t>E.g., the dimension DateTime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31CF04F7-585E-4101-17BB-ED98DD168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(Cont.)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3C0C1CD-6D81-A247-D6F6-9CEF3DF8C4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88" y="1114425"/>
            <a:ext cx="8129587" cy="5341938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b="1" dirty="0"/>
              <a:t>Update to database</a:t>
            </a:r>
            <a:br>
              <a:rPr lang="en-US" altLang="zh-CN" dirty="0"/>
            </a:br>
            <a:r>
              <a:rPr kumimoji="0" lang="en-US" altLang="zh-CN" b="1" dirty="0">
                <a:solidFill>
                  <a:srgbClr val="993300"/>
                </a:solidFill>
              </a:rPr>
              <a:t>try {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stmt.</a:t>
            </a:r>
            <a:r>
              <a:rPr kumimoji="0" lang="en-US" altLang="zh-CN" b="1" dirty="0" err="1">
                <a:solidFill>
                  <a:srgbClr val="0000CC"/>
                </a:solidFill>
              </a:rPr>
              <a:t>executeUpdate</a:t>
            </a:r>
            <a:r>
              <a:rPr kumimoji="0" lang="en-US" altLang="zh-CN" b="1" dirty="0">
                <a:solidFill>
                  <a:srgbClr val="993300"/>
                </a:solidFill>
              </a:rPr>
              <a:t>(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"insert into instructor values(’77987’, ’Kim’, ’Physics’, 98000)");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} catch (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SQLException</a:t>
            </a:r>
            <a:r>
              <a:rPr kumimoji="0" lang="en-US" altLang="zh-CN" b="1" dirty="0">
                <a:solidFill>
                  <a:srgbClr val="993300"/>
                </a:solidFill>
              </a:rPr>
              <a:t>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CN" b="1" dirty="0">
                <a:solidFill>
                  <a:srgbClr val="993300"/>
                </a:solidFill>
              </a:rPr>
              <a:t>)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{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zh-CN" b="1" dirty="0">
                <a:solidFill>
                  <a:srgbClr val="993300"/>
                </a:solidFill>
              </a:rPr>
              <a:t>("Could not insert tuple. " +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sqle</a:t>
            </a:r>
            <a:r>
              <a:rPr kumimoji="0" lang="en-US" altLang="zh-CN" b="1" dirty="0">
                <a:solidFill>
                  <a:srgbClr val="993300"/>
                </a:solidFill>
              </a:rPr>
              <a:t>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}</a:t>
            </a:r>
          </a:p>
          <a:p>
            <a:pPr marL="0" indent="0">
              <a:buFont typeface="Monotype Sorts" charset="2"/>
              <a:buNone/>
              <a:defRPr/>
            </a:pPr>
            <a:endParaRPr kumimoji="0" lang="en-US" altLang="zh-CN" b="1" dirty="0">
              <a:solidFill>
                <a:srgbClr val="993300"/>
              </a:solidFill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altLang="zh-CN" b="1" dirty="0"/>
              <a:t>Execute query and fetch and print results</a:t>
            </a:r>
          </a:p>
          <a:p>
            <a:pPr lvl="1">
              <a:buFont typeface="Monotype Sorts" charset="2"/>
              <a:buNone/>
              <a:defRPr/>
            </a:pPr>
            <a:r>
              <a:rPr kumimoji="0" lang="en-US" altLang="zh-CN" dirty="0"/>
              <a:t>     </a:t>
            </a:r>
            <a:r>
              <a:rPr kumimoji="0" lang="en-US" altLang="zh-CN" b="1" dirty="0" err="1">
                <a:solidFill>
                  <a:srgbClr val="FF0000"/>
                </a:solidFill>
              </a:rPr>
              <a:t>ResultSet</a:t>
            </a:r>
            <a:r>
              <a:rPr kumimoji="0" lang="en-US" altLang="zh-CN" b="1" dirty="0">
                <a:solidFill>
                  <a:srgbClr val="993300"/>
                </a:solidFill>
              </a:rPr>
              <a:t>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</a:t>
            </a:r>
            <a:r>
              <a:rPr kumimoji="0" lang="en-US" altLang="zh-CN" b="1" dirty="0">
                <a:solidFill>
                  <a:srgbClr val="993300"/>
                </a:solidFill>
              </a:rPr>
              <a:t> =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stmt.</a:t>
            </a:r>
            <a:r>
              <a:rPr kumimoji="0" lang="en-US" altLang="zh-CN" b="1" dirty="0" err="1">
                <a:solidFill>
                  <a:srgbClr val="0000CC"/>
                </a:solidFill>
              </a:rPr>
              <a:t>executeQuery</a:t>
            </a:r>
            <a:r>
              <a:rPr kumimoji="0" lang="en-US" altLang="zh-CN" b="1" dirty="0">
                <a:solidFill>
                  <a:srgbClr val="993300"/>
                </a:solidFill>
              </a:rPr>
              <a:t>(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                    "select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CN" b="1" dirty="0">
                <a:solidFill>
                  <a:srgbClr val="993300"/>
                </a:solidFill>
              </a:rPr>
              <a:t>,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avg</a:t>
            </a:r>
            <a:r>
              <a:rPr kumimoji="0" lang="en-US" altLang="zh-CN" b="1" dirty="0">
                <a:solidFill>
                  <a:srgbClr val="993300"/>
                </a:solidFill>
              </a:rPr>
              <a:t> (salary)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                     from instructor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                     group by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CN" b="1" dirty="0">
                <a:solidFill>
                  <a:srgbClr val="993300"/>
                </a:solidFill>
              </a:rPr>
              <a:t>");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while (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rset.</a:t>
            </a:r>
            <a:r>
              <a:rPr kumimoji="0" lang="en-US" altLang="zh-CN" b="1" dirty="0" err="1">
                <a:solidFill>
                  <a:srgbClr val="0000CC"/>
                </a:solidFill>
              </a:rPr>
              <a:t>next</a:t>
            </a:r>
            <a:r>
              <a:rPr kumimoji="0" lang="en-US" altLang="zh-CN" b="1" dirty="0">
                <a:solidFill>
                  <a:srgbClr val="993300"/>
                </a:solidFill>
              </a:rPr>
              <a:t>()) {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System.out.println</a:t>
            </a:r>
            <a:r>
              <a:rPr kumimoji="0" lang="en-US" altLang="zh-CN" b="1" dirty="0">
                <a:solidFill>
                  <a:srgbClr val="993300"/>
                </a:solidFill>
              </a:rPr>
              <a:t>(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rset.</a:t>
            </a:r>
            <a:r>
              <a:rPr kumimoji="0" lang="en-US" altLang="zh-CN" b="1" dirty="0" err="1">
                <a:solidFill>
                  <a:srgbClr val="0000CC"/>
                </a:solidFill>
              </a:rPr>
              <a:t>getString</a:t>
            </a:r>
            <a:r>
              <a:rPr kumimoji="0" lang="en-US" altLang="zh-CN" b="1" dirty="0">
                <a:solidFill>
                  <a:srgbClr val="993300"/>
                </a:solidFill>
              </a:rPr>
              <a:t>("</a:t>
            </a:r>
            <a:r>
              <a:rPr kumimoji="0" lang="en-US" altLang="zh-CN" b="1" dirty="0" err="1">
                <a:solidFill>
                  <a:srgbClr val="993300"/>
                </a:solidFill>
              </a:rPr>
              <a:t>dept_name</a:t>
            </a:r>
            <a:r>
              <a:rPr kumimoji="0" lang="en-US" altLang="zh-CN" b="1" dirty="0">
                <a:solidFill>
                  <a:srgbClr val="993300"/>
                </a:solidFill>
              </a:rPr>
              <a:t>") + " " +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                                              </a:t>
            </a:r>
            <a:r>
              <a:rPr kumimoji="0" lang="en-US" altLang="zh-CN" b="1" dirty="0" err="1">
                <a:solidFill>
                  <a:srgbClr val="993300"/>
                </a:solidFill>
              </a:rPr>
              <a:t>rset.</a:t>
            </a:r>
            <a:r>
              <a:rPr kumimoji="0" lang="en-US" altLang="zh-CN" b="1" dirty="0" err="1">
                <a:solidFill>
                  <a:srgbClr val="0000CC"/>
                </a:solidFill>
              </a:rPr>
              <a:t>getFloat</a:t>
            </a:r>
            <a:r>
              <a:rPr kumimoji="0" lang="en-US" altLang="zh-CN" b="1" dirty="0">
                <a:solidFill>
                  <a:srgbClr val="993300"/>
                </a:solidFill>
              </a:rPr>
              <a:t>(2));</a:t>
            </a:r>
            <a:br>
              <a:rPr kumimoji="0" lang="en-US" altLang="zh-CN" b="1" dirty="0">
                <a:solidFill>
                  <a:srgbClr val="993300"/>
                </a:solidFill>
              </a:rPr>
            </a:br>
            <a:r>
              <a:rPr kumimoji="0" lang="en-US" altLang="zh-CN" b="1" dirty="0">
                <a:solidFill>
                  <a:srgbClr val="993300"/>
                </a:solidFill>
              </a:rPr>
              <a:t>}</a:t>
            </a:r>
          </a:p>
          <a:p>
            <a:pPr>
              <a:buFont typeface="Monotype Sorts" charset="2"/>
              <a:buChar char="n"/>
              <a:defRPr/>
            </a:pPr>
            <a:endParaRPr lang="en-US" altLang="zh-CN" b="1" dirty="0">
              <a:solidFill>
                <a:srgbClr val="993300"/>
              </a:solidFill>
            </a:endParaRPr>
          </a:p>
        </p:txBody>
      </p:sp>
    </p:spTree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7CF3D909-74A0-2A4B-3DC9-0933A8D45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36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196A164C-5896-3953-BCC8-FDA88BBC7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0" y="1165225"/>
            <a:ext cx="7899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Cross-tabs can be easily extended to deal with hierarchies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800"/>
              <a:t>Can drill down or roll up on a hierarchy</a:t>
            </a:r>
            <a:endParaRPr lang="en-US" altLang="zh-CN" sz="2000"/>
          </a:p>
        </p:txBody>
      </p:sp>
      <p:pic>
        <p:nvPicPr>
          <p:cNvPr id="179204" name="Picture 3" descr="5">
            <a:extLst>
              <a:ext uri="{FF2B5EF4-FFF2-40B4-BE49-F238E27FC236}">
                <a16:creationId xmlns:a16="http://schemas.microsoft.com/office/drawing/2014/main" id="{546296D7-2F74-FA7B-F156-F9F8A8F76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88" y="2484438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id="{608480CB-FB8A-912E-30D4-1035DCD4E9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5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3BED847-574F-38C0-BEFB-DEA11221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75" y="1143000"/>
            <a:ext cx="4149725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/>
              <a:t>Cross-tabs can be represented as relations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/>
              <a:t>We use the value </a:t>
            </a:r>
            <a:r>
              <a:rPr lang="en-US" altLang="zh-CN" sz="2000" b="1"/>
              <a:t>all</a:t>
            </a:r>
            <a:r>
              <a:rPr lang="en-US" altLang="zh-CN" sz="2000"/>
              <a:t> is used to represent aggregates.</a:t>
            </a:r>
            <a:endParaRPr lang="en-US" altLang="zh-CN" sz="1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000"/>
              <a:t>The SQL standard actually uses null values in place of </a:t>
            </a:r>
            <a:r>
              <a:rPr lang="en-US" altLang="zh-CN" sz="2000" b="1"/>
              <a:t>all</a:t>
            </a:r>
            <a:r>
              <a:rPr lang="en-US" altLang="zh-CN" sz="2000"/>
              <a:t> despite confusion with regular null values.</a:t>
            </a:r>
            <a:endParaRPr lang="en-US" altLang="zh-CN" sz="1800"/>
          </a:p>
        </p:txBody>
      </p:sp>
      <p:pic>
        <p:nvPicPr>
          <p:cNvPr id="181252" name="Picture 4" descr="5">
            <a:extLst>
              <a:ext uri="{FF2B5EF4-FFF2-40B4-BE49-F238E27FC236}">
                <a16:creationId xmlns:a16="http://schemas.microsoft.com/office/drawing/2014/main" id="{1882AAE3-17DD-24DC-BA11-08DF84DF7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185FA126-2868-C3A4-4617-3EB171D656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BFB5A798-4B86-0A6A-F9D5-25AE8C0619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81188" y="962025"/>
            <a:ext cx="8391525" cy="5614988"/>
          </a:xfrm>
        </p:spPr>
        <p:txBody>
          <a:bodyPr/>
          <a:lstStyle/>
          <a:p>
            <a:r>
              <a:rPr lang="en-US" altLang="zh-CN"/>
              <a:t>The </a:t>
            </a:r>
            <a:r>
              <a:rPr lang="en-US" altLang="zh-CN" b="1"/>
              <a:t>cube</a:t>
            </a:r>
            <a:r>
              <a:rPr lang="en-US" altLang="zh-CN"/>
              <a:t> operation computes union of </a:t>
            </a:r>
            <a:r>
              <a:rPr lang="en-US" altLang="zh-CN" b="1"/>
              <a:t>group by</a:t>
            </a:r>
            <a:r>
              <a:rPr lang="en-US" altLang="zh-CN"/>
              <a:t>’s on every subset of the specified attributes</a:t>
            </a:r>
          </a:p>
          <a:p>
            <a:r>
              <a:rPr lang="en-US" altLang="zh-CN"/>
              <a:t>Example relation for this section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en-US" altLang="zh-CN" i="1"/>
              <a:t>sales</a:t>
            </a:r>
            <a:r>
              <a:rPr lang="en-US" altLang="zh-CN"/>
              <a:t>(</a:t>
            </a:r>
            <a:r>
              <a:rPr lang="en-US" altLang="zh-CN" i="1"/>
              <a:t>item_name, color, clothes_size, quantity</a:t>
            </a:r>
            <a:r>
              <a:rPr lang="en-US" altLang="zh-CN"/>
              <a:t>)</a:t>
            </a:r>
          </a:p>
          <a:p>
            <a:r>
              <a:rPr lang="en-US" altLang="zh-CN"/>
              <a:t>E.g. consider the query</a:t>
            </a:r>
          </a:p>
          <a:p>
            <a:pPr>
              <a:buFont typeface="Monotype Sorts" pitchFamily="2" charset="2"/>
              <a:buNone/>
            </a:pPr>
            <a:r>
              <a:rPr lang="en-US" altLang="zh-CN" b="1"/>
              <a:t>		select </a:t>
            </a:r>
            <a:r>
              <a:rPr lang="en-US" altLang="zh-CN" i="1"/>
              <a:t>item_name, color, size, </a:t>
            </a:r>
            <a:r>
              <a:rPr lang="en-US" altLang="zh-CN" b="1"/>
              <a:t>sum</a:t>
            </a:r>
            <a:r>
              <a:rPr lang="en-US" altLang="zh-CN"/>
              <a:t>(</a:t>
            </a:r>
            <a:r>
              <a:rPr lang="en-US" altLang="zh-CN" i="1"/>
              <a:t>number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	</a:t>
            </a:r>
            <a:r>
              <a:rPr lang="en-US" altLang="zh-CN" b="1"/>
              <a:t>from</a:t>
            </a:r>
            <a:r>
              <a:rPr lang="en-US" altLang="zh-CN"/>
              <a:t> </a:t>
            </a:r>
            <a:r>
              <a:rPr lang="en-US" altLang="zh-CN" i="1"/>
              <a:t>sales</a:t>
            </a:r>
            <a:br>
              <a:rPr lang="en-US" altLang="zh-CN" i="1"/>
            </a:br>
            <a:r>
              <a:rPr lang="en-US" altLang="zh-CN" i="1"/>
              <a:t>	</a:t>
            </a:r>
            <a:r>
              <a:rPr lang="en-US" altLang="zh-CN" b="1"/>
              <a:t>group by cube</a:t>
            </a:r>
            <a:r>
              <a:rPr lang="en-US" altLang="zh-CN"/>
              <a:t>(</a:t>
            </a:r>
            <a:r>
              <a:rPr lang="en-US" altLang="zh-CN" i="1"/>
              <a:t>item_name, color, size</a:t>
            </a:r>
            <a:r>
              <a:rPr lang="en-US" altLang="zh-CN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      This computes the union of eight different groupings of the </a:t>
            </a:r>
            <a:r>
              <a:rPr lang="en-US" altLang="zh-CN" i="1"/>
              <a:t>sales </a:t>
            </a:r>
            <a:r>
              <a:rPr lang="en-US" altLang="zh-CN"/>
              <a:t>relation: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   { (</a:t>
            </a:r>
            <a:r>
              <a:rPr lang="en-US" altLang="zh-CN" i="1"/>
              <a:t>item_name, color, size</a:t>
            </a:r>
            <a:r>
              <a:rPr lang="en-US" altLang="zh-CN"/>
              <a:t>), (</a:t>
            </a:r>
            <a:r>
              <a:rPr lang="en-US" altLang="zh-CN" i="1"/>
              <a:t>item_name, color</a:t>
            </a:r>
            <a:r>
              <a:rPr lang="en-US" altLang="zh-CN"/>
              <a:t>), </a:t>
            </a:r>
            <a:br>
              <a:rPr lang="en-US" altLang="zh-CN"/>
            </a:br>
            <a:r>
              <a:rPr lang="en-US" altLang="zh-CN"/>
              <a:t>     (</a:t>
            </a:r>
            <a:r>
              <a:rPr lang="en-US" altLang="zh-CN" i="1"/>
              <a:t>item_name, size</a:t>
            </a:r>
            <a:r>
              <a:rPr lang="en-US" altLang="zh-CN"/>
              <a:t>),           (</a:t>
            </a:r>
            <a:r>
              <a:rPr lang="en-US" altLang="zh-CN" i="1"/>
              <a:t>color, size</a:t>
            </a:r>
            <a:r>
              <a:rPr lang="en-US" altLang="zh-CN"/>
              <a:t>), </a:t>
            </a:r>
            <a:br>
              <a:rPr lang="en-US" altLang="zh-CN"/>
            </a:br>
            <a:r>
              <a:rPr lang="en-US" altLang="zh-CN"/>
              <a:t>     (</a:t>
            </a:r>
            <a:r>
              <a:rPr lang="en-US" altLang="zh-CN" i="1"/>
              <a:t>item_name</a:t>
            </a:r>
            <a:r>
              <a:rPr lang="en-US" altLang="zh-CN"/>
              <a:t>),                   (</a:t>
            </a:r>
            <a:r>
              <a:rPr lang="en-US" altLang="zh-CN" i="1"/>
              <a:t>color</a:t>
            </a:r>
            <a:r>
              <a:rPr lang="en-US" altLang="zh-CN"/>
              <a:t>), </a:t>
            </a:r>
            <a:br>
              <a:rPr lang="en-US" altLang="zh-CN"/>
            </a:br>
            <a:r>
              <a:rPr lang="en-US" altLang="zh-CN"/>
              <a:t>     (</a:t>
            </a:r>
            <a:r>
              <a:rPr lang="en-US" altLang="zh-CN" i="1"/>
              <a:t>size</a:t>
            </a:r>
            <a:r>
              <a:rPr lang="en-US" altLang="zh-CN"/>
              <a:t>),                              ( ) }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      where ( ) denotes an empty </a:t>
            </a:r>
            <a:r>
              <a:rPr lang="en-US" altLang="zh-CN" b="1"/>
              <a:t>group by </a:t>
            </a:r>
            <a:r>
              <a:rPr lang="en-US" altLang="zh-CN"/>
              <a:t>list.</a:t>
            </a:r>
          </a:p>
          <a:p>
            <a:r>
              <a:rPr lang="en-US" altLang="zh-CN"/>
              <a:t>For each grouping, the result contains the null value </a:t>
            </a:r>
            <a:br>
              <a:rPr lang="en-US" altLang="zh-CN"/>
            </a:br>
            <a:r>
              <a:rPr lang="en-US" altLang="zh-CN"/>
              <a:t>for attributes not present in the grouping.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E055E9A1-7166-2DE5-85A8-99B03C10C0E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CA516C0E-6664-04E6-77CF-2C75338CB2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3900" y="936625"/>
            <a:ext cx="82169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Relational representation of cross-tab that we saw earlier, but with </a:t>
            </a:r>
            <a:r>
              <a:rPr lang="en-US" altLang="zh-CN" sz="2000" i="1"/>
              <a:t>null </a:t>
            </a:r>
            <a:r>
              <a:rPr lang="en-US" altLang="zh-CN" sz="2000"/>
              <a:t>in place of </a:t>
            </a:r>
            <a:r>
              <a:rPr lang="en-US" altLang="zh-CN" sz="2000" b="1"/>
              <a:t>all</a:t>
            </a:r>
            <a:r>
              <a:rPr lang="en-US" altLang="zh-CN" sz="2000"/>
              <a:t>, can be computed by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		</a:t>
            </a:r>
            <a:r>
              <a:rPr lang="en-US" altLang="zh-CN" sz="2000" b="1"/>
              <a:t>select </a:t>
            </a:r>
            <a:r>
              <a:rPr lang="en-US" altLang="zh-CN" sz="2000" i="1"/>
              <a:t>item_name</a:t>
            </a:r>
            <a:r>
              <a:rPr lang="en-US" altLang="zh-CN" sz="2000"/>
              <a:t>, </a:t>
            </a:r>
            <a:r>
              <a:rPr lang="en-US" altLang="zh-CN" sz="2000" i="1"/>
              <a:t>color</a:t>
            </a:r>
            <a:r>
              <a:rPr lang="en-US" altLang="zh-CN" sz="2000"/>
              <a:t>, </a:t>
            </a:r>
            <a:r>
              <a:rPr lang="en-US" altLang="zh-CN" sz="2000" b="1"/>
              <a:t>sum</a:t>
            </a:r>
            <a:r>
              <a:rPr lang="en-US" altLang="zh-CN" sz="2000"/>
              <a:t>(</a:t>
            </a:r>
            <a:r>
              <a:rPr lang="en-US" altLang="zh-CN" sz="2000" i="1"/>
              <a:t>number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from </a:t>
            </a:r>
            <a:r>
              <a:rPr lang="en-US" altLang="zh-CN" sz="2000" i="1"/>
              <a:t>sales</a:t>
            </a:r>
            <a:br>
              <a:rPr lang="en-US" altLang="zh-CN" sz="2000" i="1"/>
            </a:br>
            <a:r>
              <a:rPr lang="en-US" altLang="zh-CN" sz="2000" i="1"/>
              <a:t>	</a:t>
            </a:r>
            <a:r>
              <a:rPr lang="en-US" altLang="zh-CN" sz="2000" b="1"/>
              <a:t>group by cube</a:t>
            </a:r>
            <a:r>
              <a:rPr lang="en-US" altLang="zh-CN" sz="2000"/>
              <a:t>(</a:t>
            </a:r>
            <a:r>
              <a:rPr lang="en-US" altLang="zh-CN" sz="2000" i="1"/>
              <a:t>item_name, color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The function </a:t>
            </a:r>
            <a:r>
              <a:rPr lang="en-US" altLang="zh-CN" sz="2000" b="1"/>
              <a:t>grouping()</a:t>
            </a:r>
            <a:r>
              <a:rPr lang="en-US" altLang="zh-CN" sz="2000"/>
              <a:t> can be applied on an attribute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	</a:t>
            </a:r>
            <a:r>
              <a:rPr lang="en-US" altLang="zh-CN" sz="2000" b="1"/>
              <a:t>select </a:t>
            </a:r>
            <a:r>
              <a:rPr lang="en-US" altLang="zh-CN" sz="2000" i="1"/>
              <a:t>item_name, color, size</a:t>
            </a:r>
            <a:r>
              <a:rPr lang="en-US" altLang="zh-CN" sz="2000"/>
              <a:t>, </a:t>
            </a:r>
            <a:r>
              <a:rPr lang="en-US" altLang="zh-CN" sz="2000" b="1"/>
              <a:t>sum</a:t>
            </a:r>
            <a:r>
              <a:rPr lang="en-US" altLang="zh-CN" sz="2000"/>
              <a:t>(</a:t>
            </a:r>
            <a:r>
              <a:rPr lang="en-US" altLang="zh-CN" sz="2000" i="1"/>
              <a:t>number</a:t>
            </a:r>
            <a:r>
              <a:rPr lang="en-US" altLang="zh-CN" sz="2000"/>
              <a:t>),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grouping</a:t>
            </a:r>
            <a:r>
              <a:rPr lang="en-US" altLang="zh-CN" sz="2000"/>
              <a:t>(</a:t>
            </a:r>
            <a:r>
              <a:rPr lang="en-US" altLang="zh-CN" sz="2000" i="1"/>
              <a:t>item_name</a:t>
            </a:r>
            <a:r>
              <a:rPr lang="en-US" altLang="zh-CN" sz="2000"/>
              <a:t>) </a:t>
            </a:r>
            <a:r>
              <a:rPr lang="en-US" altLang="zh-CN" sz="2000" b="1"/>
              <a:t>as </a:t>
            </a:r>
            <a:r>
              <a:rPr lang="en-US" altLang="zh-CN" sz="2000" i="1"/>
              <a:t>item_name_flag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grouping</a:t>
            </a:r>
            <a:r>
              <a:rPr lang="en-US" altLang="zh-CN" sz="2000"/>
              <a:t>(</a:t>
            </a:r>
            <a:r>
              <a:rPr lang="en-US" altLang="zh-CN" sz="2000" i="1"/>
              <a:t>color</a:t>
            </a:r>
            <a:r>
              <a:rPr lang="en-US" altLang="zh-CN" sz="2000"/>
              <a:t>) </a:t>
            </a:r>
            <a:r>
              <a:rPr lang="en-US" altLang="zh-CN" sz="2000" b="1"/>
              <a:t>as </a:t>
            </a:r>
            <a:r>
              <a:rPr lang="en-US" altLang="zh-CN" sz="2000" i="1"/>
              <a:t>color_flag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grouping</a:t>
            </a:r>
            <a:r>
              <a:rPr lang="en-US" altLang="zh-CN" sz="2000"/>
              <a:t>(</a:t>
            </a:r>
            <a:r>
              <a:rPr lang="en-US" altLang="zh-CN" sz="2000" i="1"/>
              <a:t>size</a:t>
            </a:r>
            <a:r>
              <a:rPr lang="en-US" altLang="zh-CN" sz="2000"/>
              <a:t>) </a:t>
            </a:r>
            <a:r>
              <a:rPr lang="en-US" altLang="zh-CN" sz="2000" b="1"/>
              <a:t>as </a:t>
            </a:r>
            <a:r>
              <a:rPr lang="en-US" altLang="zh-CN" sz="2000" i="1"/>
              <a:t>size_flag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 b="1"/>
              <a:t>from </a:t>
            </a:r>
            <a:r>
              <a:rPr lang="en-US" altLang="zh-CN" sz="2000" i="1"/>
              <a:t>sales</a:t>
            </a:r>
            <a:br>
              <a:rPr lang="en-US" altLang="zh-CN" sz="2000"/>
            </a:br>
            <a:r>
              <a:rPr lang="en-US" altLang="zh-CN" sz="2000" b="1"/>
              <a:t>group by cube</a:t>
            </a:r>
            <a:r>
              <a:rPr lang="en-US" altLang="zh-CN" sz="2000"/>
              <a:t>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1578921D-2C47-815C-193F-B0228E3780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EF569175-19F6-003E-DB00-EE769BD486D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93900" y="936625"/>
            <a:ext cx="82169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Can use the function </a:t>
            </a:r>
            <a:r>
              <a:rPr lang="en-US" altLang="zh-CN" sz="2000" b="1"/>
              <a:t>decode()</a:t>
            </a:r>
            <a:r>
              <a:rPr lang="en-US" altLang="zh-CN" sz="2000"/>
              <a:t> in the </a:t>
            </a:r>
            <a:r>
              <a:rPr lang="en-US" altLang="zh-CN" sz="2000" b="1"/>
              <a:t>select</a:t>
            </a:r>
            <a:r>
              <a:rPr lang="en-US" altLang="zh-CN" sz="2000"/>
              <a:t> clause to replace </a:t>
            </a:r>
            <a:br>
              <a:rPr lang="en-US" altLang="zh-CN" sz="2000"/>
            </a:br>
            <a:r>
              <a:rPr lang="en-US" altLang="zh-CN" sz="2000"/>
              <a:t>such nulls by a value such as </a:t>
            </a:r>
            <a:r>
              <a:rPr lang="en-US" altLang="zh-CN" sz="2000" b="1"/>
              <a:t>all</a:t>
            </a:r>
          </a:p>
          <a:p>
            <a:pPr lvl="1">
              <a:lnSpc>
                <a:spcPct val="110000"/>
              </a:lnSpc>
            </a:pPr>
            <a:r>
              <a:rPr lang="en-US" altLang="zh-CN" sz="2000"/>
              <a:t>E.g., replace </a:t>
            </a:r>
            <a:r>
              <a:rPr lang="en-US" altLang="zh-CN" sz="2000" i="1"/>
              <a:t>item_name </a:t>
            </a:r>
            <a:r>
              <a:rPr lang="en-US" altLang="zh-CN" sz="2000"/>
              <a:t> in first query by </a:t>
            </a:r>
            <a:br>
              <a:rPr lang="en-US" altLang="zh-CN" sz="2000"/>
            </a:br>
            <a:r>
              <a:rPr lang="en-US" altLang="zh-CN" sz="2000"/>
              <a:t>   </a:t>
            </a:r>
            <a:r>
              <a:rPr lang="en-US" altLang="zh-CN" sz="2000" b="1"/>
              <a:t>decode</a:t>
            </a:r>
            <a:r>
              <a:rPr lang="en-US" altLang="zh-CN" sz="2000"/>
              <a:t>( </a:t>
            </a:r>
            <a:r>
              <a:rPr lang="en-US" altLang="zh-CN" sz="2000" b="1"/>
              <a:t>grouping</a:t>
            </a:r>
            <a:r>
              <a:rPr lang="en-US" altLang="zh-CN" sz="2000"/>
              <a:t>(item</a:t>
            </a:r>
            <a:r>
              <a:rPr lang="en-US" altLang="zh-CN" sz="2000" i="1"/>
              <a:t>_name</a:t>
            </a:r>
            <a:r>
              <a:rPr lang="en-US" altLang="zh-CN" sz="2000"/>
              <a:t>), 1, ‘all’, </a:t>
            </a:r>
            <a:r>
              <a:rPr lang="en-US" altLang="zh-CN" sz="2000" i="1"/>
              <a:t>item_name</a:t>
            </a:r>
            <a:r>
              <a:rPr lang="en-US" altLang="zh-CN" sz="2000"/>
              <a:t>)</a:t>
            </a:r>
            <a:endParaRPr lang="en-US" altLang="zh-CN" b="1"/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slow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id="{7A2078D0-B49D-E917-CCE2-C489680BF5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2AAA142-506D-0322-0E3D-58E2314C2A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57400" y="987425"/>
            <a:ext cx="8239125" cy="520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The </a:t>
            </a:r>
            <a:r>
              <a:rPr lang="en-US" altLang="zh-CN" sz="2000" b="1"/>
              <a:t>rollup</a:t>
            </a:r>
            <a:r>
              <a:rPr lang="en-US" altLang="zh-CN" sz="2000"/>
              <a:t> construct generates union on every prefix of specified list of attributes 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E.g.,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		</a:t>
            </a:r>
            <a:r>
              <a:rPr lang="en-US" altLang="zh-CN" sz="2000" b="1"/>
              <a:t>select </a:t>
            </a:r>
            <a:r>
              <a:rPr lang="en-US" altLang="zh-CN" sz="2000" i="1"/>
              <a:t>item_name</a:t>
            </a:r>
            <a:r>
              <a:rPr lang="en-US" altLang="zh-CN" sz="2000"/>
              <a:t>, </a:t>
            </a:r>
            <a:r>
              <a:rPr lang="en-US" altLang="zh-CN" sz="2000" i="1"/>
              <a:t>color</a:t>
            </a:r>
            <a:r>
              <a:rPr lang="en-US" altLang="zh-CN" sz="2000"/>
              <a:t>, </a:t>
            </a:r>
            <a:r>
              <a:rPr lang="en-US" altLang="zh-CN" sz="2000" i="1"/>
              <a:t>size</a:t>
            </a:r>
            <a:r>
              <a:rPr lang="en-US" altLang="zh-CN" sz="2000"/>
              <a:t>, </a:t>
            </a:r>
            <a:r>
              <a:rPr lang="en-US" altLang="zh-CN" sz="2000" b="1"/>
              <a:t>sum</a:t>
            </a:r>
            <a:r>
              <a:rPr lang="en-US" altLang="zh-CN" sz="2000"/>
              <a:t>(</a:t>
            </a:r>
            <a:r>
              <a:rPr lang="en-US" altLang="zh-CN" sz="2000" i="1"/>
              <a:t>number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from </a:t>
            </a:r>
            <a:r>
              <a:rPr lang="en-US" altLang="zh-CN" sz="2000" i="1"/>
              <a:t>sales</a:t>
            </a:r>
            <a:br>
              <a:rPr lang="en-US" altLang="zh-CN" sz="2000" i="1"/>
            </a:br>
            <a:r>
              <a:rPr lang="en-US" altLang="zh-CN" sz="2000" i="1"/>
              <a:t>	</a:t>
            </a:r>
            <a:r>
              <a:rPr lang="en-US" altLang="zh-CN" sz="2000" b="1"/>
              <a:t>group by rollup</a:t>
            </a:r>
            <a:r>
              <a:rPr lang="en-US" altLang="zh-CN" sz="2000"/>
              <a:t>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Generates union of four groupings: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	       {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), (</a:t>
            </a:r>
            <a:r>
              <a:rPr lang="en-US" altLang="zh-CN" sz="2000" i="1"/>
              <a:t>item_name, color</a:t>
            </a:r>
            <a:r>
              <a:rPr lang="en-US" altLang="zh-CN" sz="2000"/>
              <a:t>), (</a:t>
            </a:r>
            <a:r>
              <a:rPr lang="en-US" altLang="zh-CN" sz="2000" i="1"/>
              <a:t>item_name</a:t>
            </a:r>
            <a:r>
              <a:rPr lang="en-US" altLang="zh-CN" sz="2000"/>
              <a:t>), ( ) }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Rollup can be used to generate aggregates at multiple levels of a</a:t>
            </a:r>
            <a:br>
              <a:rPr lang="en-US" altLang="zh-CN" sz="2000"/>
            </a:br>
            <a:r>
              <a:rPr lang="en-US" altLang="zh-CN" sz="2000"/>
              <a:t>hierarchy.</a:t>
            </a:r>
          </a:p>
          <a:p>
            <a:pPr>
              <a:lnSpc>
                <a:spcPct val="90000"/>
              </a:lnSpc>
            </a:pPr>
            <a:r>
              <a:rPr lang="en-US" altLang="zh-CN" sz="2000"/>
              <a:t>E.g., suppose table </a:t>
            </a:r>
            <a:r>
              <a:rPr lang="en-US" altLang="zh-CN" sz="2000" i="1"/>
              <a:t>itemcategory</a:t>
            </a:r>
            <a:r>
              <a:rPr lang="en-US" altLang="zh-CN" sz="2000"/>
              <a:t>(</a:t>
            </a:r>
            <a:r>
              <a:rPr lang="en-US" altLang="zh-CN" sz="2000" i="1"/>
              <a:t>item_name, category</a:t>
            </a:r>
            <a:r>
              <a:rPr lang="en-US" altLang="zh-CN" sz="2000"/>
              <a:t>) gives the category of each item. Then 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	           </a:t>
            </a:r>
            <a:r>
              <a:rPr lang="en-US" altLang="zh-CN" sz="2000" b="1"/>
              <a:t>select </a:t>
            </a:r>
            <a:r>
              <a:rPr lang="en-US" altLang="zh-CN" sz="2000" i="1"/>
              <a:t>category, item_name</a:t>
            </a:r>
            <a:r>
              <a:rPr lang="en-US" altLang="zh-CN" sz="2000"/>
              <a:t>, </a:t>
            </a:r>
            <a:r>
              <a:rPr lang="en-US" altLang="zh-CN" sz="2000" b="1"/>
              <a:t>sum</a:t>
            </a:r>
            <a:r>
              <a:rPr lang="en-US" altLang="zh-CN" sz="2000"/>
              <a:t>(</a:t>
            </a:r>
            <a:r>
              <a:rPr lang="en-US" altLang="zh-CN" sz="2000" i="1"/>
              <a:t>number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           </a:t>
            </a:r>
            <a:r>
              <a:rPr lang="en-US" altLang="zh-CN" sz="2000" b="1"/>
              <a:t>from </a:t>
            </a:r>
            <a:r>
              <a:rPr lang="en-US" altLang="zh-CN" sz="2000" i="1"/>
              <a:t>sales, itemcategory</a:t>
            </a:r>
            <a:br>
              <a:rPr lang="en-US" altLang="zh-CN" sz="2000"/>
            </a:br>
            <a:r>
              <a:rPr lang="en-US" altLang="zh-CN" sz="2000"/>
              <a:t>           </a:t>
            </a:r>
            <a:r>
              <a:rPr lang="en-US" altLang="zh-CN" sz="2000" b="1"/>
              <a:t>where </a:t>
            </a:r>
            <a:r>
              <a:rPr lang="en-US" altLang="zh-CN" sz="2000" i="1"/>
              <a:t>sales.item_name = itemcategory.item_name</a:t>
            </a:r>
            <a:br>
              <a:rPr lang="en-US" altLang="zh-CN" sz="2000"/>
            </a:br>
            <a:r>
              <a:rPr lang="en-US" altLang="zh-CN" sz="2000"/>
              <a:t>           </a:t>
            </a:r>
            <a:r>
              <a:rPr lang="en-US" altLang="zh-CN" sz="2000" b="1"/>
              <a:t>group by rollup</a:t>
            </a:r>
            <a:r>
              <a:rPr lang="en-US" altLang="zh-CN" sz="2000"/>
              <a:t>(</a:t>
            </a:r>
            <a:r>
              <a:rPr lang="en-US" altLang="zh-CN" sz="2000" i="1"/>
              <a:t>category, item_name</a:t>
            </a:r>
            <a:r>
              <a:rPr lang="en-US" altLang="zh-CN" sz="2000"/>
              <a:t>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000"/>
              <a:t>	would give a hierarchical summary by </a:t>
            </a:r>
            <a:r>
              <a:rPr lang="en-US" altLang="zh-CN" sz="2000" i="1"/>
              <a:t>item_name </a:t>
            </a:r>
            <a:r>
              <a:rPr lang="en-US" altLang="zh-CN" sz="2000"/>
              <a:t>and by </a:t>
            </a:r>
            <a:r>
              <a:rPr lang="en-US" altLang="zh-CN" sz="2000" i="1"/>
              <a:t>category.</a:t>
            </a:r>
            <a:endParaRPr lang="en-US" altLang="zh-CN" i="1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5179B7BC-A841-1CD2-CF98-E29BB9B146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0021056B-1A3A-536C-4B59-5A3A6FC636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58975" y="1114425"/>
            <a:ext cx="8334375" cy="5284788"/>
          </a:xfrm>
        </p:spPr>
        <p:txBody>
          <a:bodyPr/>
          <a:lstStyle/>
          <a:p>
            <a:r>
              <a:rPr lang="en-US" altLang="zh-CN" sz="2000"/>
              <a:t>Multiple rollups and cubes can be used in a single group by clause</a:t>
            </a:r>
          </a:p>
          <a:p>
            <a:pPr lvl="1"/>
            <a:r>
              <a:rPr lang="en-US" altLang="zh-CN" sz="2000"/>
              <a:t>Each generates set of group by lists, cross product of sets gives overall set of group by lists</a:t>
            </a:r>
          </a:p>
          <a:p>
            <a:r>
              <a:rPr lang="en-US" altLang="zh-CN" sz="2000"/>
              <a:t>E.g.,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        </a:t>
            </a:r>
            <a:r>
              <a:rPr lang="en-US" altLang="zh-CN" sz="2000" b="1"/>
              <a:t>select </a:t>
            </a:r>
            <a:r>
              <a:rPr lang="en-US" altLang="zh-CN" sz="2000" i="1"/>
              <a:t>item_name, color, size</a:t>
            </a:r>
            <a:r>
              <a:rPr lang="en-US" altLang="zh-CN" sz="2000"/>
              <a:t>, </a:t>
            </a:r>
            <a:r>
              <a:rPr lang="en-US" altLang="zh-CN" sz="2000" b="1"/>
              <a:t>sum</a:t>
            </a:r>
            <a:r>
              <a:rPr lang="en-US" altLang="zh-CN" sz="2000"/>
              <a:t>(</a:t>
            </a:r>
            <a:r>
              <a:rPr lang="en-US" altLang="zh-CN" sz="2000" i="1"/>
              <a:t>number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        </a:t>
            </a:r>
            <a:r>
              <a:rPr lang="en-US" altLang="zh-CN" sz="2000" b="1"/>
              <a:t>from </a:t>
            </a:r>
            <a:r>
              <a:rPr lang="en-US" altLang="zh-CN" sz="2000" i="1"/>
              <a:t>sales</a:t>
            </a:r>
            <a:br>
              <a:rPr lang="en-US" altLang="zh-CN" sz="2000"/>
            </a:br>
            <a:r>
              <a:rPr lang="en-US" altLang="zh-CN" sz="2000"/>
              <a:t>        </a:t>
            </a:r>
            <a:r>
              <a:rPr lang="en-US" altLang="zh-CN" sz="2000" b="1"/>
              <a:t>group by rollup</a:t>
            </a:r>
            <a:r>
              <a:rPr lang="en-US" altLang="zh-CN" sz="2000"/>
              <a:t>(</a:t>
            </a:r>
            <a:r>
              <a:rPr lang="en-US" altLang="zh-CN" sz="2000" i="1"/>
              <a:t>item_name</a:t>
            </a:r>
            <a:r>
              <a:rPr lang="en-US" altLang="zh-CN" sz="2000"/>
              <a:t>), </a:t>
            </a:r>
            <a:r>
              <a:rPr lang="en-US" altLang="zh-CN" sz="2000" b="1"/>
              <a:t>rollup</a:t>
            </a:r>
            <a:r>
              <a:rPr lang="en-US" altLang="zh-CN" sz="2000"/>
              <a:t>(</a:t>
            </a:r>
            <a:r>
              <a:rPr lang="en-US" altLang="zh-CN" sz="2000" i="1"/>
              <a:t>color, size</a:t>
            </a:r>
            <a:r>
              <a:rPr lang="en-US" altLang="zh-CN" sz="200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generates the groupings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{</a:t>
            </a:r>
            <a:r>
              <a:rPr lang="en-US" altLang="zh-CN" sz="2000" i="1"/>
              <a:t>item_name, ()} X {(color, size), (color), ()} </a:t>
            </a: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	        = {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), (</a:t>
            </a:r>
            <a:r>
              <a:rPr lang="en-US" altLang="zh-CN" sz="2000" i="1"/>
              <a:t>item_name, color</a:t>
            </a:r>
            <a:r>
              <a:rPr lang="en-US" altLang="zh-CN" sz="2000"/>
              <a:t>), (</a:t>
            </a:r>
            <a:r>
              <a:rPr lang="en-US" altLang="zh-CN" sz="2000" i="1"/>
              <a:t>item_name</a:t>
            </a:r>
            <a:r>
              <a:rPr lang="en-US" altLang="zh-CN" sz="2000"/>
              <a:t>), </a:t>
            </a:r>
            <a:br>
              <a:rPr lang="en-US" altLang="zh-CN" sz="2000"/>
            </a:br>
            <a:r>
              <a:rPr lang="en-US" altLang="zh-CN" sz="2000"/>
              <a:t>             (</a:t>
            </a:r>
            <a:r>
              <a:rPr lang="en-US" altLang="zh-CN" sz="2000" i="1"/>
              <a:t>color, size</a:t>
            </a:r>
            <a:r>
              <a:rPr lang="en-US" altLang="zh-CN" sz="2000"/>
              <a:t>), (</a:t>
            </a:r>
            <a:r>
              <a:rPr lang="en-US" altLang="zh-CN" sz="2000" i="1"/>
              <a:t>color</a:t>
            </a:r>
            <a:r>
              <a:rPr lang="en-US" altLang="zh-CN" sz="2000"/>
              <a:t>), ( ) 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id="{92E5F2B6-B5C3-9D57-B76B-22FBD9EAB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98C5576D-25A9-59F9-54CF-DE798E9F89E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95500" y="1114425"/>
            <a:ext cx="7874000" cy="4978400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Pivoting:</a:t>
            </a:r>
            <a:r>
              <a:rPr lang="en-US" altLang="zh-CN" sz="2000">
                <a:solidFill>
                  <a:schemeClr val="tx2"/>
                </a:solidFill>
              </a:rPr>
              <a:t> </a:t>
            </a:r>
            <a:r>
              <a:rPr lang="en-US" altLang="zh-CN" sz="2000"/>
              <a:t>changing the dimensions used in a cross-tab is called 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Slicing:</a:t>
            </a:r>
            <a:r>
              <a:rPr lang="en-US" altLang="zh-CN" sz="2000"/>
              <a:t> creating a cross-tab for fixed values only</a:t>
            </a:r>
            <a:endParaRPr lang="en-US" altLang="zh-CN" sz="2000" b="1"/>
          </a:p>
          <a:p>
            <a:pPr lvl="1"/>
            <a:r>
              <a:rPr lang="en-US" altLang="zh-CN" sz="2000"/>
              <a:t>Sometimes called </a:t>
            </a:r>
            <a:r>
              <a:rPr lang="en-US" altLang="zh-CN" sz="2000" b="1">
                <a:solidFill>
                  <a:srgbClr val="000099"/>
                </a:solidFill>
              </a:rPr>
              <a:t>dicing</a:t>
            </a:r>
            <a:r>
              <a:rPr lang="en-US" altLang="zh-CN" sz="2000"/>
              <a:t>, particularly when values for multiple dimensions are fixed.</a:t>
            </a:r>
            <a:endParaRPr lang="en-US" altLang="zh-CN" sz="2000" b="1"/>
          </a:p>
          <a:p>
            <a:r>
              <a:rPr lang="en-US" altLang="zh-CN" sz="2000" b="1">
                <a:solidFill>
                  <a:srgbClr val="000099"/>
                </a:solidFill>
              </a:rPr>
              <a:t>Rollup:</a:t>
            </a:r>
            <a:r>
              <a:rPr lang="en-US" altLang="zh-CN" sz="2000"/>
              <a:t> moving from finer-granularity data to a coarser granularity 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Drill down:</a:t>
            </a:r>
            <a:r>
              <a:rPr lang="en-US" altLang="zh-CN" sz="2000"/>
              <a:t> The opposite operation -  that of moving from coarser-granularity data to finer-granularity data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AF215823-DBDA-7FD7-F0EC-C5093C288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9B6FF912-D66E-C9D8-8C79-8CD1AE9127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95500" y="1114425"/>
            <a:ext cx="8013700" cy="5207000"/>
          </a:xfrm>
        </p:spPr>
        <p:txBody>
          <a:bodyPr/>
          <a:lstStyle/>
          <a:p>
            <a:r>
              <a:rPr lang="en-US" altLang="zh-CN" sz="2000"/>
              <a:t>The earliest OLAP systems used multidimensional arrays in memory to store data cubes, and are referred to as </a:t>
            </a:r>
            <a:r>
              <a:rPr lang="en-US" altLang="zh-CN" sz="2000" b="1">
                <a:solidFill>
                  <a:srgbClr val="000099"/>
                </a:solidFill>
              </a:rPr>
              <a:t>multidimensional OLAP (MOLAP)</a:t>
            </a:r>
            <a:r>
              <a:rPr lang="en-US" altLang="zh-CN" sz="2000"/>
              <a:t> systems.</a:t>
            </a:r>
          </a:p>
          <a:p>
            <a:r>
              <a:rPr lang="en-US" altLang="zh-CN" sz="2000"/>
              <a:t>OLAP implementations using only relational database features are called </a:t>
            </a:r>
            <a:r>
              <a:rPr lang="en-US" altLang="zh-CN" sz="2000" b="1">
                <a:solidFill>
                  <a:srgbClr val="000099"/>
                </a:solidFill>
              </a:rPr>
              <a:t>relational OLAP (ROLAP)</a:t>
            </a:r>
            <a:r>
              <a:rPr lang="en-US" altLang="zh-CN" sz="2000"/>
              <a:t> systems</a:t>
            </a:r>
          </a:p>
          <a:p>
            <a:r>
              <a:rPr lang="en-US" altLang="zh-CN" sz="2000"/>
              <a:t>Hybrid systems, which store some summaries in memory and store the base data and other summaries in a relational database, are called </a:t>
            </a:r>
            <a:r>
              <a:rPr lang="en-US" altLang="zh-CN" sz="2000" b="1">
                <a:solidFill>
                  <a:srgbClr val="000099"/>
                </a:solidFill>
              </a:rPr>
              <a:t>hybrid OLAP (HOLAP)</a:t>
            </a:r>
            <a:r>
              <a:rPr lang="en-US" altLang="zh-CN" sz="2000" b="1"/>
              <a:t> </a:t>
            </a:r>
            <a:r>
              <a:rPr lang="en-US" altLang="zh-CN" sz="2000"/>
              <a:t>systems.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slow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4A2A01B2-06FA-B13D-DB96-065F54609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337FC5B3-74C6-D5FF-67EB-E06961D09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0713" y="1050925"/>
            <a:ext cx="8601075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/>
              <a:t>Early OLAP systems precomputed </a:t>
            </a:r>
            <a:r>
              <a:rPr lang="en-US" altLang="zh-CN" sz="2000" i="1"/>
              <a:t>all</a:t>
            </a:r>
            <a:r>
              <a:rPr lang="en-US" altLang="zh-CN" sz="200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2</a:t>
            </a:r>
            <a:r>
              <a:rPr lang="en-US" altLang="zh-CN" sz="2800" baseline="30000"/>
              <a:t>n</a:t>
            </a:r>
            <a:r>
              <a:rPr lang="en-US" altLang="zh-CN" sz="2000"/>
              <a:t> combinations of </a:t>
            </a:r>
            <a:r>
              <a:rPr lang="en-US" altLang="zh-CN" sz="2000" b="1"/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Can compute aggregate on (</a:t>
            </a:r>
            <a:r>
              <a:rPr lang="en-US" altLang="zh-CN" sz="2000" i="1"/>
              <a:t>item_name, color</a:t>
            </a:r>
            <a:r>
              <a:rPr lang="en-US" altLang="zh-CN" sz="2000"/>
              <a:t>) from an aggregate on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zh-CN"/>
              <a:t>For all but a few “non-decomposable” aggregates such as </a:t>
            </a:r>
            <a:r>
              <a:rPr lang="en-US" altLang="zh-CN" i="1"/>
              <a:t>median</a:t>
            </a:r>
            <a:endParaRPr lang="en-US" altLang="zh-CN"/>
          </a:p>
          <a:p>
            <a:pPr lvl="3">
              <a:lnSpc>
                <a:spcPct val="90000"/>
              </a:lnSpc>
            </a:pPr>
            <a:r>
              <a:rPr lang="en-US" altLang="zh-CN" sz="2000"/>
              <a:t>is cheaper than computing it from scratch </a:t>
            </a:r>
            <a:endParaRPr lang="en-US" altLang="zh-CN" sz="2000" i="1"/>
          </a:p>
          <a:p>
            <a:pPr>
              <a:lnSpc>
                <a:spcPct val="90000"/>
              </a:lnSpc>
            </a:pPr>
            <a:r>
              <a:rPr lang="en-US" altLang="zh-CN" sz="200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Can compute aggregate on (</a:t>
            </a:r>
            <a:r>
              <a:rPr lang="en-US" altLang="zh-CN" sz="2000" i="1"/>
              <a:t>item_name, color</a:t>
            </a:r>
            <a:r>
              <a:rPr lang="en-US" altLang="zh-CN" sz="2000"/>
              <a:t>) from an aggregate on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Can compute aggregates on (</a:t>
            </a:r>
            <a:r>
              <a:rPr lang="en-US" altLang="zh-CN" sz="2000" i="1"/>
              <a:t>item_name, color, size</a:t>
            </a:r>
            <a:r>
              <a:rPr lang="en-US" altLang="zh-CN" sz="2000"/>
              <a:t>), </a:t>
            </a:r>
            <a:br>
              <a:rPr lang="en-US" altLang="zh-CN" sz="2000"/>
            </a:br>
            <a:r>
              <a:rPr lang="en-US" altLang="zh-CN" sz="2000"/>
              <a:t>(</a:t>
            </a:r>
            <a:r>
              <a:rPr lang="en-US" altLang="zh-CN" sz="2000" i="1"/>
              <a:t>item_name, color</a:t>
            </a:r>
            <a:r>
              <a:rPr lang="en-US" altLang="zh-CN" sz="2000"/>
              <a:t>) and (</a:t>
            </a:r>
            <a:r>
              <a:rPr lang="en-US" altLang="zh-CN" sz="2000" i="1"/>
              <a:t>item_name</a:t>
            </a:r>
            <a:r>
              <a:rPr lang="en-US" altLang="zh-CN" sz="2000"/>
              <a:t>) using a single sorting </a:t>
            </a:r>
            <a:br>
              <a:rPr lang="en-US" altLang="zh-CN" sz="2000"/>
            </a:br>
            <a:r>
              <a:rPr lang="en-US" altLang="zh-CN" sz="2000"/>
              <a:t>of the base data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A2A9DEF3-6286-0DD4-1204-6E04F8E20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JDBC Code Details      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BF900C0-928D-9E8D-61D1-98E679C13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225550"/>
            <a:ext cx="7661275" cy="4903788"/>
          </a:xfrm>
        </p:spPr>
        <p:txBody>
          <a:bodyPr/>
          <a:lstStyle/>
          <a:p>
            <a:r>
              <a:rPr lang="en-US" altLang="zh-CN" sz="2000"/>
              <a:t>Getting result fields: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993300"/>
                </a:solidFill>
              </a:rPr>
              <a:t>rset.</a:t>
            </a:r>
            <a:r>
              <a:rPr lang="en-US" altLang="zh-CN" sz="2000" b="1">
                <a:solidFill>
                  <a:srgbClr val="0000CC"/>
                </a:solidFill>
              </a:rPr>
              <a:t>getString</a:t>
            </a:r>
            <a:r>
              <a:rPr lang="en-US" altLang="zh-CN" sz="2000" b="1">
                <a:solidFill>
                  <a:srgbClr val="993300"/>
                </a:solidFill>
              </a:rPr>
              <a:t>(“dept_name”)</a:t>
            </a:r>
            <a:r>
              <a:rPr lang="en-US" altLang="zh-CN" sz="2000" b="1"/>
              <a:t> and </a:t>
            </a:r>
            <a:r>
              <a:rPr lang="en-US" altLang="zh-CN" sz="2000" b="1">
                <a:solidFill>
                  <a:srgbClr val="993300"/>
                </a:solidFill>
              </a:rPr>
              <a:t>rset.</a:t>
            </a:r>
            <a:r>
              <a:rPr lang="en-US" altLang="zh-CN" sz="2000" b="1">
                <a:solidFill>
                  <a:srgbClr val="0000CC"/>
                </a:solidFill>
              </a:rPr>
              <a:t>getString</a:t>
            </a:r>
            <a:r>
              <a:rPr lang="en-US" altLang="zh-CN" sz="2000" b="1">
                <a:solidFill>
                  <a:srgbClr val="993300"/>
                </a:solidFill>
              </a:rPr>
              <a:t>(1)</a:t>
            </a:r>
            <a:r>
              <a:rPr lang="en-US" altLang="zh-CN" sz="2000" b="1"/>
              <a:t> equivalent if dept_name is the first argument of select result.</a:t>
            </a:r>
            <a:endParaRPr lang="en-US" altLang="zh-CN" b="1"/>
          </a:p>
          <a:p>
            <a:r>
              <a:rPr lang="en-US" altLang="zh-CN" sz="2000"/>
              <a:t>Dealing with Null values</a:t>
            </a:r>
            <a:endParaRPr lang="en-US" altLang="zh-CN"/>
          </a:p>
          <a:p>
            <a:pPr lvl="1"/>
            <a:r>
              <a:rPr lang="en-US" altLang="zh-CN" sz="2000" b="1">
                <a:solidFill>
                  <a:srgbClr val="993300"/>
                </a:solidFill>
              </a:rPr>
              <a:t>int a = rset.</a:t>
            </a:r>
            <a:r>
              <a:rPr lang="en-US" altLang="zh-CN" sz="2000" b="1">
                <a:solidFill>
                  <a:srgbClr val="0000CC"/>
                </a:solidFill>
              </a:rPr>
              <a:t>getInt</a:t>
            </a:r>
            <a:r>
              <a:rPr lang="en-US" altLang="zh-CN" sz="2000" b="1">
                <a:solidFill>
                  <a:srgbClr val="993300"/>
                </a:solidFill>
              </a:rPr>
              <a:t>(“a”);</a:t>
            </a:r>
            <a:endParaRPr lang="en-US" altLang="zh-CN" b="1">
              <a:solidFill>
                <a:srgbClr val="993300"/>
              </a:solidFill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b="1">
                <a:solidFill>
                  <a:srgbClr val="993300"/>
                </a:solidFill>
              </a:rPr>
              <a:t>    </a:t>
            </a:r>
            <a:r>
              <a:rPr lang="en-US" altLang="zh-CN" sz="2000" b="1">
                <a:solidFill>
                  <a:srgbClr val="993300"/>
                </a:solidFill>
              </a:rPr>
              <a:t>if (rset.</a:t>
            </a:r>
            <a:r>
              <a:rPr lang="en-US" altLang="zh-CN" sz="2000" b="1">
                <a:solidFill>
                  <a:srgbClr val="0000CC"/>
                </a:solidFill>
              </a:rPr>
              <a:t>wasNull</a:t>
            </a:r>
            <a:r>
              <a:rPr lang="en-US" altLang="zh-CN" sz="2000" b="1">
                <a:solidFill>
                  <a:srgbClr val="993300"/>
                </a:solidFill>
              </a:rPr>
              <a:t>()) Systems.out.println(“Got null value”);</a:t>
            </a:r>
            <a:endParaRPr lang="en-US" altLang="zh-CN" b="1">
              <a:solidFill>
                <a:srgbClr val="993300"/>
              </a:solidFill>
            </a:endParaRPr>
          </a:p>
        </p:txBody>
      </p:sp>
    </p:spTree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9A7967CF-2262-5C4B-B001-19E0C5BC5DA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4799F554-B95F-A8E1-21F7-25001CC37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5.22</a:t>
            </a:r>
          </a:p>
        </p:txBody>
      </p:sp>
      <p:pic>
        <p:nvPicPr>
          <p:cNvPr id="201731" name="Picture 3" descr="5">
            <a:extLst>
              <a:ext uri="{FF2B5EF4-FFF2-40B4-BE49-F238E27FC236}">
                <a16:creationId xmlns:a16="http://schemas.microsoft.com/office/drawing/2014/main" id="{B0BB3609-39FD-848C-C49E-EE862BA7B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1984375"/>
            <a:ext cx="3573462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A56E387-CF88-ECC2-94CE-1FB73320C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5.23</a:t>
            </a:r>
          </a:p>
        </p:txBody>
      </p:sp>
      <p:pic>
        <p:nvPicPr>
          <p:cNvPr id="203779" name="Picture 3" descr="5">
            <a:extLst>
              <a:ext uri="{FF2B5EF4-FFF2-40B4-BE49-F238E27FC236}">
                <a16:creationId xmlns:a16="http://schemas.microsoft.com/office/drawing/2014/main" id="{D72C21CB-E4F5-DCB3-7601-DA106F44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400" y="2443163"/>
            <a:ext cx="2530475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0357FC32-7696-CB5B-41EC-2A61039A5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5.24</a:t>
            </a:r>
          </a:p>
        </p:txBody>
      </p:sp>
      <p:pic>
        <p:nvPicPr>
          <p:cNvPr id="205827" name="Picture 3" descr="5">
            <a:extLst>
              <a:ext uri="{FF2B5EF4-FFF2-40B4-BE49-F238E27FC236}">
                <a16:creationId xmlns:a16="http://schemas.microsoft.com/office/drawing/2014/main" id="{0749DC2E-4538-9B74-E36A-4B5103DF0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563" y="1806575"/>
            <a:ext cx="2624137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98162CAD-EE62-E67C-AA04-D2C04E7645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Another Recursion Example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17AE6707-A037-7836-0265-FAD11D5CDD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95538" y="1165225"/>
            <a:ext cx="7661275" cy="4903788"/>
          </a:xfrm>
        </p:spPr>
        <p:txBody>
          <a:bodyPr/>
          <a:lstStyle/>
          <a:p>
            <a:r>
              <a:rPr lang="en-US" altLang="zh-CN"/>
              <a:t>Given relation </a:t>
            </a:r>
            <a:br>
              <a:rPr lang="en-US" altLang="zh-CN"/>
            </a:br>
            <a:r>
              <a:rPr lang="en-US" altLang="zh-CN"/>
              <a:t>     </a:t>
            </a:r>
            <a:r>
              <a:rPr lang="en-US" altLang="zh-CN" i="1"/>
              <a:t>manager</a:t>
            </a:r>
            <a:r>
              <a:rPr lang="en-US" altLang="zh-CN"/>
              <a:t>(</a:t>
            </a:r>
            <a:r>
              <a:rPr lang="en-US" altLang="zh-CN" i="1"/>
              <a:t>employee_name, manager_name</a:t>
            </a:r>
            <a:r>
              <a:rPr lang="en-US" altLang="zh-CN"/>
              <a:t>)</a:t>
            </a:r>
          </a:p>
          <a:p>
            <a:r>
              <a:rPr lang="en-US" altLang="zh-CN"/>
              <a:t>Find all employee-manager pairs, where the employee reports to the manager directly or indirectly (that is manager’s manager, manager’s manager’s manager, etc.)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with recursive</a:t>
            </a:r>
            <a:r>
              <a:rPr lang="en-US" altLang="zh-CN"/>
              <a:t> </a:t>
            </a:r>
            <a:r>
              <a:rPr lang="en-US" altLang="zh-CN" i="1"/>
              <a:t>empl</a:t>
            </a:r>
            <a:r>
              <a:rPr lang="en-US" altLang="zh-CN"/>
              <a:t> (</a:t>
            </a:r>
            <a:r>
              <a:rPr lang="en-US" altLang="zh-CN" i="1"/>
              <a:t>employee_name</a:t>
            </a:r>
            <a:r>
              <a:rPr lang="en-US" altLang="zh-CN"/>
              <a:t>, </a:t>
            </a:r>
            <a:r>
              <a:rPr lang="en-US" altLang="zh-CN" i="1"/>
              <a:t>manager_name </a:t>
            </a:r>
            <a:r>
              <a:rPr lang="en-US" altLang="zh-CN"/>
              <a:t>) </a:t>
            </a:r>
            <a:r>
              <a:rPr lang="en-US" altLang="zh-CN" b="1"/>
              <a:t>as</a:t>
            </a:r>
            <a:r>
              <a:rPr lang="en-US" altLang="zh-CN"/>
              <a:t> (</a:t>
            </a:r>
            <a:br>
              <a:rPr lang="en-US" altLang="zh-CN"/>
            </a:br>
            <a:r>
              <a:rPr lang="en-US" altLang="zh-CN"/>
              <a:t>               </a:t>
            </a:r>
            <a:r>
              <a:rPr lang="en-US" altLang="zh-CN" b="1"/>
              <a:t>select</a:t>
            </a:r>
            <a:r>
              <a:rPr lang="en-US" altLang="zh-CN"/>
              <a:t> </a:t>
            </a:r>
            <a:r>
              <a:rPr lang="en-US" altLang="zh-CN" i="1"/>
              <a:t>employee_name, manager_name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altLang="zh-CN"/>
              <a:t>               </a:t>
            </a:r>
            <a:r>
              <a:rPr lang="en-US" altLang="zh-CN" b="1"/>
              <a:t>from</a:t>
            </a:r>
            <a:r>
              <a:rPr lang="en-US" altLang="zh-CN"/>
              <a:t>    </a:t>
            </a:r>
            <a:r>
              <a:rPr lang="en-US" altLang="zh-CN" i="1"/>
              <a:t>manager</a:t>
            </a:r>
            <a:br>
              <a:rPr lang="en-US" altLang="zh-CN"/>
            </a:br>
            <a:r>
              <a:rPr lang="en-US" altLang="zh-CN"/>
              <a:t>        </a:t>
            </a:r>
            <a:r>
              <a:rPr lang="en-US" altLang="zh-CN" b="1"/>
              <a:t>union</a:t>
            </a:r>
            <a:br>
              <a:rPr lang="en-US" altLang="zh-CN" b="1"/>
            </a:br>
            <a:r>
              <a:rPr lang="en-US" altLang="zh-CN"/>
              <a:t>               </a:t>
            </a:r>
            <a:r>
              <a:rPr lang="en-US" altLang="zh-CN" b="1"/>
              <a:t>select</a:t>
            </a:r>
            <a:r>
              <a:rPr lang="en-US" altLang="zh-CN"/>
              <a:t> manager.</a:t>
            </a:r>
            <a:r>
              <a:rPr lang="en-US" altLang="zh-CN" i="1"/>
              <a:t>employee_name</a:t>
            </a:r>
            <a:r>
              <a:rPr lang="en-US" altLang="zh-CN"/>
              <a:t>, </a:t>
            </a:r>
            <a:r>
              <a:rPr lang="en-US" altLang="zh-CN" i="1"/>
              <a:t>empl</a:t>
            </a:r>
            <a:r>
              <a:rPr lang="en-US" altLang="zh-CN"/>
              <a:t>.</a:t>
            </a:r>
            <a:r>
              <a:rPr lang="en-US" altLang="zh-CN" i="1"/>
              <a:t>manager_name</a:t>
            </a:r>
            <a:br>
              <a:rPr lang="en-US" altLang="zh-CN"/>
            </a:br>
            <a:r>
              <a:rPr lang="en-US" altLang="zh-CN"/>
              <a:t>               </a:t>
            </a:r>
            <a:r>
              <a:rPr lang="en-US" altLang="zh-CN" b="1"/>
              <a:t>from</a:t>
            </a:r>
            <a:r>
              <a:rPr lang="en-US" altLang="zh-CN"/>
              <a:t>   </a:t>
            </a:r>
            <a:r>
              <a:rPr lang="en-US" altLang="zh-CN" i="1"/>
              <a:t>manager</a:t>
            </a:r>
            <a:r>
              <a:rPr lang="en-US" altLang="zh-CN"/>
              <a:t>, </a:t>
            </a:r>
            <a:r>
              <a:rPr lang="en-US" altLang="zh-CN" i="1"/>
              <a:t>empl</a:t>
            </a:r>
            <a:br>
              <a:rPr lang="en-US" altLang="zh-CN" i="1"/>
            </a:br>
            <a:r>
              <a:rPr lang="en-US" altLang="zh-CN"/>
              <a:t>               </a:t>
            </a:r>
            <a:r>
              <a:rPr lang="en-US" altLang="zh-CN" b="1"/>
              <a:t>where</a:t>
            </a:r>
            <a:r>
              <a:rPr lang="en-US" altLang="zh-CN"/>
              <a:t> </a:t>
            </a:r>
            <a:r>
              <a:rPr lang="en-US" altLang="zh-CN" i="1"/>
              <a:t>manager</a:t>
            </a:r>
            <a:r>
              <a:rPr lang="en-US" altLang="zh-CN"/>
              <a:t>.</a:t>
            </a:r>
            <a:r>
              <a:rPr lang="en-US" altLang="zh-CN" i="1"/>
              <a:t>manager_name</a:t>
            </a:r>
            <a:r>
              <a:rPr lang="en-US" altLang="zh-CN"/>
              <a:t> = </a:t>
            </a:r>
            <a:r>
              <a:rPr lang="en-US" altLang="zh-CN" i="1"/>
              <a:t>empl</a:t>
            </a:r>
            <a:r>
              <a:rPr lang="en-US" altLang="zh-CN"/>
              <a:t>.</a:t>
            </a:r>
            <a:r>
              <a:rPr lang="en-US" altLang="zh-CN" i="1"/>
              <a:t>emp</a:t>
            </a:r>
            <a:r>
              <a:rPr lang="en-US" altLang="zh-CN"/>
              <a:t>loye_name)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select</a:t>
            </a:r>
            <a:r>
              <a:rPr lang="en-US" altLang="zh-CN"/>
              <a:t> * </a:t>
            </a:r>
            <a:br>
              <a:rPr lang="en-US" altLang="zh-CN"/>
            </a:br>
            <a:r>
              <a:rPr lang="en-US" altLang="zh-CN"/>
              <a:t>    </a:t>
            </a:r>
            <a:r>
              <a:rPr lang="en-US" altLang="zh-CN" b="1"/>
              <a:t>from</a:t>
            </a:r>
            <a:r>
              <a:rPr lang="en-US" altLang="zh-CN"/>
              <a:t>    </a:t>
            </a:r>
            <a:r>
              <a:rPr lang="en-US" altLang="zh-CN" i="1"/>
              <a:t>empl</a:t>
            </a:r>
          </a:p>
          <a:p>
            <a:pPr>
              <a:buFont typeface="Monotype Sorts" pitchFamily="2" charset="2"/>
              <a:buNone/>
            </a:pPr>
            <a:r>
              <a:rPr lang="en-US" altLang="zh-CN" i="1"/>
              <a:t>	</a:t>
            </a:r>
            <a:r>
              <a:rPr lang="en-US" altLang="zh-CN"/>
              <a:t>This example view, </a:t>
            </a:r>
            <a:r>
              <a:rPr lang="en-US" altLang="zh-CN" i="1"/>
              <a:t>empl,</a:t>
            </a:r>
            <a:r>
              <a:rPr lang="en-US" altLang="zh-CN"/>
              <a:t> is the </a:t>
            </a:r>
            <a:r>
              <a:rPr lang="en-US" altLang="zh-CN" i="1"/>
              <a:t>transitive closure</a:t>
            </a:r>
            <a:r>
              <a:rPr lang="en-US" altLang="zh-CN"/>
              <a:t> of the </a:t>
            </a:r>
            <a:r>
              <a:rPr lang="en-US" altLang="zh-CN" i="1"/>
              <a:t>manager </a:t>
            </a:r>
            <a:r>
              <a:rPr lang="en-US" altLang="zh-CN"/>
              <a:t>relation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C9BBF742-6B2D-AA81-552E-B8734A5E58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Merge statement (now in Chapter 24)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02DA517F-BF0D-D9D9-8BAB-98A6B6596C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Merge construct allows batch processing of updates.</a:t>
            </a:r>
          </a:p>
          <a:p>
            <a:r>
              <a:rPr lang="en-US" altLang="zh-CN"/>
              <a:t>Example: relation </a:t>
            </a:r>
            <a:r>
              <a:rPr lang="en-US" altLang="zh-CN" i="1"/>
              <a:t>funds_received</a:t>
            </a:r>
            <a:r>
              <a:rPr lang="en-US" altLang="zh-CN"/>
              <a:t> (</a:t>
            </a:r>
            <a:r>
              <a:rPr lang="en-US" altLang="zh-CN" i="1"/>
              <a:t>account_number, amount </a:t>
            </a:r>
            <a:r>
              <a:rPr lang="en-US" altLang="zh-CN"/>
              <a:t>) has batch of deposits to be added to the proper account in the </a:t>
            </a:r>
            <a:r>
              <a:rPr lang="en-US" altLang="zh-CN" i="1"/>
              <a:t>account </a:t>
            </a:r>
            <a:r>
              <a:rPr lang="en-US" altLang="zh-CN"/>
              <a:t> relation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</a:t>
            </a:r>
            <a:r>
              <a:rPr lang="en-US" altLang="zh-CN" b="1"/>
              <a:t>merge</a:t>
            </a:r>
            <a:r>
              <a:rPr lang="en-US" altLang="zh-CN"/>
              <a:t> </a:t>
            </a:r>
            <a:r>
              <a:rPr lang="en-US" altLang="zh-CN" b="1"/>
              <a:t>into</a:t>
            </a:r>
            <a:r>
              <a:rPr lang="en-US" altLang="zh-CN"/>
              <a:t> </a:t>
            </a:r>
            <a:r>
              <a:rPr lang="en-US" altLang="zh-CN" i="1"/>
              <a:t>account</a:t>
            </a:r>
            <a:r>
              <a:rPr lang="en-US" altLang="zh-CN"/>
              <a:t> </a:t>
            </a:r>
            <a:r>
              <a:rPr lang="en-US" altLang="zh-CN" b="1"/>
              <a:t>as</a:t>
            </a:r>
            <a:r>
              <a:rPr lang="en-US" altLang="zh-CN"/>
              <a:t> </a:t>
            </a:r>
            <a:r>
              <a:rPr lang="en-US" altLang="zh-CN" i="1"/>
              <a:t>A</a:t>
            </a:r>
            <a:br>
              <a:rPr lang="en-US" altLang="zh-CN" i="1"/>
            </a:br>
            <a:r>
              <a:rPr lang="en-US" altLang="zh-CN"/>
              <a:t>	</a:t>
            </a:r>
            <a:r>
              <a:rPr lang="en-US" altLang="zh-CN" b="1"/>
              <a:t>using</a:t>
            </a:r>
            <a:r>
              <a:rPr lang="en-US" altLang="zh-CN"/>
              <a:t> (</a:t>
            </a:r>
            <a:r>
              <a:rPr lang="en-US" altLang="zh-CN" b="1"/>
              <a:t>select</a:t>
            </a:r>
            <a:r>
              <a:rPr lang="en-US" altLang="zh-CN"/>
              <a:t> *</a:t>
            </a:r>
            <a:br>
              <a:rPr lang="en-US" altLang="zh-CN"/>
            </a:br>
            <a:r>
              <a:rPr lang="en-US" altLang="zh-CN"/>
              <a:t>    	            </a:t>
            </a:r>
            <a:r>
              <a:rPr lang="en-US" altLang="zh-CN" b="1"/>
              <a:t>from</a:t>
            </a:r>
            <a:r>
              <a:rPr lang="en-US" altLang="zh-CN"/>
              <a:t> </a:t>
            </a:r>
            <a:r>
              <a:rPr lang="en-US" altLang="zh-CN" i="1"/>
              <a:t>funds_received</a:t>
            </a:r>
            <a:r>
              <a:rPr lang="en-US" altLang="zh-CN"/>
              <a:t> </a:t>
            </a:r>
            <a:r>
              <a:rPr lang="en-US" altLang="zh-CN" b="1"/>
              <a:t>as</a:t>
            </a:r>
            <a:r>
              <a:rPr lang="en-US" altLang="zh-CN"/>
              <a:t> </a:t>
            </a:r>
            <a:r>
              <a:rPr lang="en-US" altLang="zh-CN" i="1"/>
              <a:t>F</a:t>
            </a:r>
            <a:r>
              <a:rPr lang="en-US" altLang="zh-CN"/>
              <a:t> )</a:t>
            </a:r>
            <a:br>
              <a:rPr lang="en-US" altLang="zh-CN"/>
            </a:br>
            <a:r>
              <a:rPr lang="en-US" altLang="zh-CN"/>
              <a:t>         </a:t>
            </a:r>
            <a:r>
              <a:rPr lang="en-US" altLang="zh-CN" b="1"/>
              <a:t>on</a:t>
            </a:r>
            <a:r>
              <a:rPr lang="en-US" altLang="zh-CN"/>
              <a:t> (A</a:t>
            </a:r>
            <a:r>
              <a:rPr lang="en-US" altLang="zh-CN" i="1"/>
              <a:t>.account_number </a:t>
            </a:r>
            <a:r>
              <a:rPr lang="en-US" altLang="zh-CN"/>
              <a:t>=</a:t>
            </a:r>
            <a:r>
              <a:rPr lang="en-US" altLang="zh-CN" i="1"/>
              <a:t> F.account_number 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  </a:t>
            </a:r>
            <a:r>
              <a:rPr lang="en-US" altLang="zh-CN" b="1"/>
              <a:t>when matched then</a:t>
            </a:r>
            <a:br>
              <a:rPr lang="en-US" altLang="zh-CN" b="1"/>
            </a:br>
            <a:r>
              <a:rPr lang="en-US" altLang="zh-CN" b="1"/>
              <a:t>               update set</a:t>
            </a:r>
            <a:r>
              <a:rPr lang="en-US" altLang="zh-CN"/>
              <a:t> </a:t>
            </a:r>
            <a:r>
              <a:rPr lang="en-US" altLang="zh-CN" i="1"/>
              <a:t>balance </a:t>
            </a:r>
            <a:r>
              <a:rPr lang="en-US" altLang="zh-CN"/>
              <a:t>=</a:t>
            </a:r>
            <a:r>
              <a:rPr lang="en-US" altLang="zh-CN" i="1"/>
              <a:t> balance </a:t>
            </a:r>
            <a:r>
              <a:rPr lang="en-US" altLang="zh-CN"/>
              <a:t>+</a:t>
            </a:r>
            <a:r>
              <a:rPr lang="en-US" altLang="zh-CN" i="1"/>
              <a:t> F.amount</a:t>
            </a:r>
            <a:endParaRPr lang="en-US" altLang="zh-CN"/>
          </a:p>
          <a:p>
            <a:pPr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CC95EA97-6B2C-9FE0-66E4-6F1EC72498A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End of Chapter 5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56219</TotalTime>
  <Words>7910</Words>
  <Application>Microsoft Office PowerPoint</Application>
  <PresentationFormat>宽屏</PresentationFormat>
  <Paragraphs>699</Paragraphs>
  <Slides>96</Slides>
  <Notes>95</Notes>
  <HiddenSlides>17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  <vt:variant>
        <vt:lpstr>自定义放映</vt:lpstr>
      </vt:variant>
      <vt:variant>
        <vt:i4>1</vt:i4>
      </vt:variant>
    </vt:vector>
  </HeadingPairs>
  <TitlesOfParts>
    <vt:vector size="109" baseType="lpstr">
      <vt:lpstr>Helvetica</vt:lpstr>
      <vt:lpstr>Monotype Sorts</vt:lpstr>
      <vt:lpstr>ＭＳ Ｐゴシック</vt:lpstr>
      <vt:lpstr>NimbusRomDOT-Reg</vt:lpstr>
      <vt:lpstr>宋体</vt:lpstr>
      <vt:lpstr>Arial</vt:lpstr>
      <vt:lpstr>Tahoma</vt:lpstr>
      <vt:lpstr>Times New Roman</vt:lpstr>
      <vt:lpstr>Webdings</vt:lpstr>
      <vt:lpstr>Wingdings</vt:lpstr>
      <vt:lpstr>2_db-5-grey</vt:lpstr>
      <vt:lpstr>Clip</vt:lpstr>
      <vt:lpstr>Chapter 5: Advanced SQL</vt:lpstr>
      <vt:lpstr>Outline</vt:lpstr>
      <vt:lpstr>Accessing SQL from a Programming Language</vt:lpstr>
      <vt:lpstr>Accessing SQL from a Programming Language (Cont.)</vt:lpstr>
      <vt:lpstr>JDBC and ODBC</vt:lpstr>
      <vt:lpstr>JDBC</vt:lpstr>
      <vt:lpstr>JDBC Code</vt:lpstr>
      <vt:lpstr>JDBC Code (Cont.)</vt:lpstr>
      <vt:lpstr>JDBC Code Details       </vt:lpstr>
      <vt:lpstr>Prepared Statement</vt:lpstr>
      <vt:lpstr>SQL Injection(SQL 注入)</vt:lpstr>
      <vt:lpstr>Metadata Features</vt:lpstr>
      <vt:lpstr>Metadata (Cont)</vt:lpstr>
      <vt:lpstr>Transaction Control in JDBC</vt:lpstr>
      <vt:lpstr>Other JDBC Features</vt:lpstr>
      <vt:lpstr>JDBC Resources</vt:lpstr>
      <vt:lpstr>SQLJ</vt:lpstr>
      <vt:lpstr>SQLJ Resources</vt:lpstr>
      <vt:lpstr>ODBC</vt:lpstr>
      <vt:lpstr>ODBC  (Cont.)</vt:lpstr>
      <vt:lpstr>ODBC  (Cont.)</vt:lpstr>
      <vt:lpstr>ODBC Code</vt:lpstr>
      <vt:lpstr>ODBC Code (Cont.)</vt:lpstr>
      <vt:lpstr>ODBC Code (Cont.)</vt:lpstr>
      <vt:lpstr>ODBC Prepared Statements</vt:lpstr>
      <vt:lpstr>SQL injection（SQL注入）</vt:lpstr>
      <vt:lpstr>More ODBC Features</vt:lpstr>
      <vt:lpstr>ODBC Conformance Levels</vt:lpstr>
      <vt:lpstr>ODBC  Resources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Embedded SQL  Resources</vt:lpstr>
      <vt:lpstr>Procedural Constructs in SQL</vt:lpstr>
      <vt:lpstr>Procedural Extensions and Stored Procedures</vt:lpstr>
      <vt:lpstr>Functions and Procedures</vt:lpstr>
      <vt:lpstr>SQL Functions</vt:lpstr>
      <vt:lpstr>Table Functions</vt:lpstr>
      <vt:lpstr>SQL Procedures</vt:lpstr>
      <vt:lpstr>Procedural Constructs</vt:lpstr>
      <vt:lpstr>Procedural Constructs (Cont.)</vt:lpstr>
      <vt:lpstr>Procedural Constructs (cont.)</vt:lpstr>
      <vt:lpstr>Example procedure</vt:lpstr>
      <vt:lpstr>External Language Functions/Procedures</vt:lpstr>
      <vt:lpstr>External Language Routines (Cont.)</vt:lpstr>
      <vt:lpstr>Security with External Language Routines</vt:lpstr>
      <vt:lpstr>Triggers</vt:lpstr>
      <vt:lpstr>Triggers</vt:lpstr>
      <vt:lpstr>Trigger Example </vt:lpstr>
      <vt:lpstr>Trigger Example </vt:lpstr>
      <vt:lpstr>Trigger Example Cont.</vt:lpstr>
      <vt:lpstr>Triggering Events and Actions in SQL</vt:lpstr>
      <vt:lpstr>Trigger to Maintain credits_earned value</vt:lpstr>
      <vt:lpstr>Statement Level Triggers</vt:lpstr>
      <vt:lpstr>Statement Level Triggers</vt:lpstr>
      <vt:lpstr>When Not To Use Triggers</vt:lpstr>
      <vt:lpstr>When Not To Use Triggers</vt:lpstr>
      <vt:lpstr>Recursive Queries</vt:lpstr>
      <vt:lpstr>Recursion in SQL</vt:lpstr>
      <vt:lpstr>The Power of Recursion</vt:lpstr>
      <vt:lpstr>The Power of Recursion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OLAP**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</vt:lpstr>
      <vt:lpstr>Figure 5.22</vt:lpstr>
      <vt:lpstr>Figure 5.23</vt:lpstr>
      <vt:lpstr>Figure 5.24</vt:lpstr>
      <vt:lpstr>Another Recursion Example</vt:lpstr>
      <vt:lpstr>Merge statement (now in Chapter 24)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0 memset</cp:lastModifiedBy>
  <cp:revision>490</cp:revision>
  <cp:lastPrinted>2005-01-10T21:51:57Z</cp:lastPrinted>
  <dcterms:created xsi:type="dcterms:W3CDTF">1999-11-04T20:50:09Z</dcterms:created>
  <dcterms:modified xsi:type="dcterms:W3CDTF">2025-03-30T08:52:57Z</dcterms:modified>
</cp:coreProperties>
</file>