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7"/>
  </p:notesMasterIdLst>
  <p:handoutMasterIdLst>
    <p:handoutMasterId r:id="rId78"/>
  </p:handoutMasterIdLst>
  <p:sldIdLst>
    <p:sldId id="359" r:id="rId2"/>
    <p:sldId id="360" r:id="rId3"/>
    <p:sldId id="539" r:id="rId4"/>
    <p:sldId id="541" r:id="rId5"/>
    <p:sldId id="627" r:id="rId6"/>
    <p:sldId id="628" r:id="rId7"/>
    <p:sldId id="629" r:id="rId8"/>
    <p:sldId id="630" r:id="rId9"/>
    <p:sldId id="632" r:id="rId10"/>
    <p:sldId id="631" r:id="rId11"/>
    <p:sldId id="361" r:id="rId12"/>
    <p:sldId id="362" r:id="rId13"/>
    <p:sldId id="633" r:id="rId14"/>
    <p:sldId id="363" r:id="rId15"/>
    <p:sldId id="364" r:id="rId16"/>
    <p:sldId id="634" r:id="rId17"/>
    <p:sldId id="365" r:id="rId18"/>
    <p:sldId id="635" r:id="rId19"/>
    <p:sldId id="636" r:id="rId20"/>
    <p:sldId id="366" r:id="rId21"/>
    <p:sldId id="367" r:id="rId22"/>
    <p:sldId id="368" r:id="rId23"/>
    <p:sldId id="638" r:id="rId24"/>
    <p:sldId id="369" r:id="rId25"/>
    <p:sldId id="370" r:id="rId26"/>
    <p:sldId id="371" r:id="rId27"/>
    <p:sldId id="645" r:id="rId28"/>
    <p:sldId id="646" r:id="rId29"/>
    <p:sldId id="647" r:id="rId30"/>
    <p:sldId id="648" r:id="rId31"/>
    <p:sldId id="649" r:id="rId32"/>
    <p:sldId id="650" r:id="rId33"/>
    <p:sldId id="651" r:id="rId34"/>
    <p:sldId id="657" r:id="rId35"/>
    <p:sldId id="658" r:id="rId36"/>
    <p:sldId id="659" r:id="rId37"/>
    <p:sldId id="660" r:id="rId38"/>
    <p:sldId id="393" r:id="rId39"/>
    <p:sldId id="394" r:id="rId40"/>
    <p:sldId id="395" r:id="rId41"/>
    <p:sldId id="662" r:id="rId42"/>
    <p:sldId id="457" r:id="rId43"/>
    <p:sldId id="520" r:id="rId44"/>
    <p:sldId id="458" r:id="rId45"/>
    <p:sldId id="459" r:id="rId46"/>
    <p:sldId id="460" r:id="rId47"/>
    <p:sldId id="461" r:id="rId48"/>
    <p:sldId id="542" r:id="rId49"/>
    <p:sldId id="524" r:id="rId50"/>
    <p:sldId id="521" r:id="rId51"/>
    <p:sldId id="522" r:id="rId52"/>
    <p:sldId id="523" r:id="rId53"/>
    <p:sldId id="655" r:id="rId54"/>
    <p:sldId id="652" r:id="rId55"/>
    <p:sldId id="653" r:id="rId56"/>
    <p:sldId id="525" r:id="rId57"/>
    <p:sldId id="530" r:id="rId58"/>
    <p:sldId id="529" r:id="rId59"/>
    <p:sldId id="526" r:id="rId60"/>
    <p:sldId id="527" r:id="rId61"/>
    <p:sldId id="528" r:id="rId62"/>
    <p:sldId id="656" r:id="rId63"/>
    <p:sldId id="531" r:id="rId64"/>
    <p:sldId id="397" r:id="rId65"/>
    <p:sldId id="398" r:id="rId66"/>
    <p:sldId id="666" r:id="rId67"/>
    <p:sldId id="667" r:id="rId68"/>
    <p:sldId id="663" r:id="rId69"/>
    <p:sldId id="664" r:id="rId70"/>
    <p:sldId id="665" r:id="rId71"/>
    <p:sldId id="474" r:id="rId72"/>
    <p:sldId id="505" r:id="rId73"/>
    <p:sldId id="506" r:id="rId74"/>
    <p:sldId id="476" r:id="rId75"/>
    <p:sldId id="668" r:id="rId76"/>
  </p:sldIdLst>
  <p:sldSz cx="12192000" cy="6858000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0066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1" autoAdjust="0"/>
    <p:restoredTop sz="94660"/>
  </p:normalViewPr>
  <p:slideViewPr>
    <p:cSldViewPr snapToGrid="0">
      <p:cViewPr varScale="1">
        <p:scale>
          <a:sx n="93" d="100"/>
          <a:sy n="93" d="100"/>
        </p:scale>
        <p:origin x="297" y="60"/>
      </p:cViewPr>
      <p:guideLst>
        <p:guide orient="horz" pos="679"/>
        <p:guide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C9B74CF-2854-511D-A170-9301B59412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A6BCCF8D-EF3F-BC95-2979-C26D0F008E6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31F5ECFE-FF39-B3AA-EFFF-A75B2DB15D7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99F6A50-C9C5-F1BD-C0BF-E4B0354FFFB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E41291A8-564A-4027-A445-DB2E9D68C3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53CCE9D0-92F6-784B-D926-C8396F9BD4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85C8F017-7724-91C9-BD56-9D16A76A43F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24640C24-765A-1409-6D62-1E7A5A2B0327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30B8C38A-50F4-C88F-5F01-E464BAA3D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393A875F-BDBC-1DF8-37D3-07B28B64BF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FA0FE4-5B0D-28F1-FA70-444290C46B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CEB0572-0258-4094-A67B-77F2C3DE846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AC1F5E00-915F-08A2-100A-00A036B2D8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5E527D-4817-4433-820B-C2B4DFB8255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E05CF62-E676-CDD3-F903-06C7DC9088A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088837D-A5F8-4618-5D50-7F5F5EB4A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2317302-089E-6809-01DF-7125C40028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9AC872-73CC-4819-B347-D8F284A25B8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5D6FDF-FA94-DACB-8170-2F2112D2E1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2CCA037-52AC-53C7-1F96-EA297398D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ED6C19B5-2ADD-2D52-392C-B3616996C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703976-D6C6-4346-8852-F85269287F67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CBB35E51-543F-BDB1-9CDC-C7485F023E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645072A-8A6A-3429-1557-9FD92AD332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12960CDB-0C9D-5B1B-CDF7-87241A836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A14A708-2624-44C3-A2DB-6FA64726FD06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944DEE66-66D5-C650-0119-6084F2F7DC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DBCD1AC-70C5-3BB0-FA7B-137D4158A4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86085B2-CC5F-CCE5-F813-72062F1E5B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8105D0-0B97-43A8-B478-7510223C69B4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1EE8DC1-A78D-B3DA-303A-14AB32326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E02D340-0424-210F-125F-B9DDBA3F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697C231F-3843-1C3E-483F-C22FB3D4E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14203CB-4552-4BC7-8133-3321D287BB49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085CC0F-7F9D-7EB2-17A2-64656BF8A8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36436140-09DA-5E94-8C9E-2FB820877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C04BDBE6-2369-1C3A-C626-3524EB47F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5ACB2-10FF-4832-A10F-5C7809B7022B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7DDEA176-9D67-EDCF-B292-59D66218D0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255464B-91B6-BBCF-D8D7-377F7010A3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C50DCE5-5754-8639-8F38-E33D0D8EC1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4553DA-77A0-409F-AA5E-32356C63F3CF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49712CCB-DBDC-F93D-16E3-5EBD68FB4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B0ED193-A452-42A8-E0AF-B1A40B416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CC327B95-63D0-BBA2-01B0-3F287C3DD8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32B7AB-DEDA-4CCD-B81A-26890688067D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4F037E35-BE9F-A770-C7C0-DF593F73D5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BE7E2FB1-7488-7753-C8F8-DF318B3A0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D93C60E2-4510-08C4-4413-0EAF44E67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7519CA-50C2-4D0D-9D41-20F498B52E22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1E0F70A-E0CC-89BF-D12C-89C752FE0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CEA7F00-81BC-23A0-8B15-6FB21BD411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DBF96B35-ADC9-0809-BF0A-306686BC6A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87A417-06E2-4E26-9485-5D30307721C5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195F633-477F-3B37-6C40-4C38E94564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C2DD6CE-33ED-FD68-176B-0ECEA76B3F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E1E0E62A-A29B-8A41-F5E9-C98F950B4C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D3224C-D296-40E6-9683-90E89710541D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7D61E29-C447-1B60-1BD9-A430069CFE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72EA014-EBB7-073D-E370-90B33C1FE7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313831E-A7B8-6B6F-46EC-BA0522B95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E03C6E-DDA4-4642-817D-F5A7737E1F4B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DAB7438D-3AB9-4FE9-471C-EDB6A181B68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F6C7D31-0B0A-68AA-A591-04ED3A932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14A1A13E-12AB-D094-B8E1-349E63C12C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367898A-987A-41B8-8FB4-2C857C5C38B4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9CA6525E-EC4C-7EDC-87B1-928979EAA1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A257B6A-ECD8-D1EA-F8D0-B736EC2EE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0E5B2F72-4280-34AC-F7F6-83BBB0F61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7AA9D0-C8BC-4593-B6A7-72086FC52F32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487B50D-FF0D-6390-C4CF-568B6BE2AF2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A4F2547-5BDE-2F53-B899-8581FDD89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844D213C-8D38-5AAE-3708-DEA5467043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490228-0A63-4955-BA8A-E66ED3BA7CA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D4ED7A58-196B-3450-65D1-9441C280E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4E2EBE6-D82C-94B2-52B1-8D892E190A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68F0F812-67DA-E2DF-3E7C-3A44A8B8BF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AFBBC0-CD97-4B8E-92AA-2D2A95974AB6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53A567C-D821-7640-A4E9-1AF32B78A9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28F9EA1-32E8-74D1-542A-CE08BD582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82AB370-6C38-072E-244C-8FADB20DC5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C03608-FF64-45BF-884E-42942A147F3A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6EEDBF2-9FC7-1010-D4DE-1CC9BD6C9E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BA6A7063-1522-6E8C-41E2-FF7C9E1D8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91CE5F2D-9C65-855F-522D-BC8499466D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C39F3F-25E7-442E-83F7-3A14A88812F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E9CC4A29-E5F2-935F-700C-9108B9ACF5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9174BE7F-BF83-BE67-E4D2-23D00B98DB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B78F58C-BD33-38EC-7E09-92E80C8837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338ABF-DDA3-4037-923A-BECD99765BEC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9CDD4E19-27CF-491F-75BF-AC5768C3A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06918F35-551A-6A32-5806-A2451AA58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391134D7-B205-76E0-D0BE-D1D000C4A3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2B1FAC-8A06-49D5-B182-2E381A405992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15B6F4BF-FDE5-B67C-7BB8-87E72388E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129C024-CAB3-9DCC-C67C-DBBA6B5B3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EC3BC58-73F4-72EA-5ADC-1B0ECA3792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E1001A-7EE7-4480-A754-8697B4B51862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0BB317D2-1F41-978A-39D9-DCACE03DCA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A80CF01-6AEF-A0ED-5636-C1D6F5C21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35A0D5C7-9FF7-44CB-83EF-57BF3DE02C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354A5F-198E-461C-B847-7C5B44B998F8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929E26E4-ECC6-6522-5FB2-4E48A71AD9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E8809E3-65AD-E9F7-8F88-B2F069D5B1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85820D1-98A3-3A7F-4294-B68AB2343E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601755-FF3F-4FFD-BD4C-6CEB29D01097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B0C0565-D54F-937B-AB98-59EC9476F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F7D057A-FE39-A4C9-4AFF-543F5993F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AB10ED5D-A90F-13B0-A7DA-FB326EAFE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2C1C2C-C1E9-40C3-8F7C-0708EE0D753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F647B295-6756-9F0B-ABC7-A1EA927AF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E30C002-B26E-3ED9-9A63-4F14CFD55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EACC89F4-367C-DFD2-D6F6-627D9C144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DD4D75-A78E-44CD-B854-F017A0621B2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31C3B38-28DD-F13D-C903-6C73CB3DE7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9211583-AE45-576E-AB74-D83DE51A4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6A82E0A-92DB-839D-C983-0B59EDC6B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58FE87-F564-4B5D-9EE1-C5BD7FB656B9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05118DBC-E191-7077-A095-45C0F331F8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3522E42-7CD2-1F63-44AC-862FF88D5C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B32AFCE-6D8F-C86C-7478-6FAEAC3C5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94E3A9-EB84-4985-95B6-67E59846B75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D92F331-AEBE-DAAA-7903-A07746CA2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A16AAEB8-2D58-9F41-C3E9-66B3B560B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0489EF10-7A07-0348-8BAE-4D135503A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06C752-963D-400C-B024-4AB48F9B37CF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E6EAD90-E5AB-E06E-1287-286C9BD75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DEA1418-8913-54C8-A6C3-8B2330B11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3D981318-29A8-0D1A-0467-C1387F5058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2C67D1-5EE5-453E-95E6-0A007AC396C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BDE9259B-D3F4-2B5A-01BB-1755BC76A2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10E9D573-854A-A7B6-1977-4335E89AC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2E0D274-FD2F-3C5E-2EE2-24AA974AA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2CD1B1-34BC-4A3D-AAC7-91E8CE6E2427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98E6E423-4E79-63C8-E685-5D460EE847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B74E32D4-A0F2-937C-7E94-AEB06D9002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0E3ED835-5CC7-C87E-0A55-175240E4FC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E896D9-B694-4022-BFC5-D5A2D06C5BD8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42DD89F2-8A77-EA9F-E10B-8AD4F7DEF6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EBDBCBE-E42D-ACCD-D705-2122BCA30B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5BA66909-81ED-8977-65D9-9E6E6EE6E4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691217-8F9C-4074-BCFB-676CBF12D250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534B901-1FA4-BC1E-7B96-80A9ACD9DE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BA42874F-5BAD-61C1-99BE-C93FEDF11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ACAD39EE-3EFB-06BC-EA48-90FE5FBF2F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5B6DA-9A85-42D6-86A0-93C9A5F16AD8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C9CDB9D-4523-E5B5-8E83-D9467BA899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D394F52-7287-4503-E506-FC29C008B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979CD991-A360-1504-0DDD-913FFBE29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FB279D-C1C5-400A-A595-4926EA1A2E27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A786BD3-8385-04F8-B287-2D951C76FF6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2D44573D-D595-AB4F-2E3F-38B360BBD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6A0DD9CC-4A64-A9C0-61A5-85A14028D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BDFA7D-4ACB-45B9-B235-3F4FE38DBEC4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6F30385-78B9-AA45-10B5-2AF01380B4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B59A3642-4719-A77E-940C-FCF64F793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1F7C18D2-CA86-8844-768C-6B2F2EBE49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6BFA48-A069-4930-AC2D-CCB655722A57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7254B103-4454-826A-DAD4-A81E0B653F9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31927A3-FA24-C36A-B76B-5D8B01356B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15FB4227-0983-98A9-3267-76163845ED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3D401EA5-DFEA-B8BE-07AC-52DD3736439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B0033631-54D1-0EA9-7FB2-0AACE30973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231D47-6A20-46C1-A2D7-A8828E877AF0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4F834AC-1C30-8F61-E0E6-1535BC476C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78A8F7FC-833A-6A38-C642-C94F4F718B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5F9F2B27-0A84-1BFA-CBEF-38BF7D6152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B5A413-1B5E-4A43-AF54-6574EEB843DB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ACA28FA-7FBE-DE33-4F87-98BA09DF20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E3351779-FBFB-810D-C785-8120359F9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E93B68D8-2557-31C8-E017-5596080F3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CA34B9-7E6F-4763-9EF9-B8E9AE633E29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E6C142BF-B97B-2C7C-57D5-E216942F33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E3383A13-A450-9E50-9FAA-F1D510B34B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0314A04D-9180-FA7C-F023-32293CCA5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E6681D-FEE8-4980-B0C4-79CEBC78EF07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55EF89C9-9E09-4CDC-97EF-2921034DE7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4F7E3E48-4AAC-49D9-E1EF-B99F53DB7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15EA7C2-E21F-C663-1A04-052CD5937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6A4A9B-EB67-4FD0-AE5B-8DF81EBA8B36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633AEDF-280D-7F82-F3C5-59D46A150B0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5EE4766C-2C6C-95EB-0ECB-62B665A87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4F5EF951-3AC1-4D5E-C83F-5F6A356B750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D928462-720F-48A4-BDA5-762F6B66860C}" type="slidenum">
              <a:rPr lang="en-US" altLang="zh-CN" sz="1200"/>
              <a:pPr algn="r"/>
              <a:t>49</a:t>
            </a:fld>
            <a:endParaRPr lang="en-US" altLang="zh-CN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8681871E-F0D5-A970-3D2D-1EBE2B73DB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A9CA3CA0-614C-A37D-418B-91E2AC4B30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EB0BFF0-718E-3120-3BCF-91A6B020CB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DFD2BF-6486-4334-A17C-88628B3FCA0A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72E867E-7D8F-85D5-E183-97F26884D8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F62B7D55-9AD2-60E0-9C6E-349C92E83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5E92FBDF-1374-9FBB-0302-183C82D3AF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A61A387-BE31-4F1D-A5AA-C511F4F6E295}" type="slidenum">
              <a:rPr lang="en-US" altLang="zh-CN" sz="1200"/>
              <a:pPr algn="r"/>
              <a:t>50</a:t>
            </a:fld>
            <a:endParaRPr lang="en-US" altLang="zh-CN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14D7BC77-5A43-0C2B-422C-A8EB0867AD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07F577A-FF24-78A9-52BD-D957615CE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CD3754B7-560B-4B10-D0A6-3BFC1719C63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B434FDD-E04F-45D6-96F1-42C93A2DD224}" type="slidenum">
              <a:rPr lang="en-US" altLang="zh-CN" sz="1200"/>
              <a:pPr algn="r"/>
              <a:t>51</a:t>
            </a:fld>
            <a:endParaRPr lang="en-US" altLang="zh-CN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466F25FE-ADD5-B67C-BFF8-9224CB4D06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A05B94E1-2AB0-A25C-07C6-D3C670BD37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B73E70A-CCAA-3DA7-7ADD-4D7D9991714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3BDA761-0B25-40C1-9611-89E039530CFA}" type="slidenum">
              <a:rPr lang="en-US" altLang="zh-CN" sz="1200"/>
              <a:pPr algn="r"/>
              <a:t>52</a:t>
            </a:fld>
            <a:endParaRPr lang="en-US" altLang="zh-CN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D874E4EC-5DF7-5212-7183-7F2690231A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E2100781-87E2-F67E-4C1A-737219AD8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0880E2E4-11EF-B008-4DB8-E2D05BE3EE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87111A0-9A7E-304D-FC8F-CC82117946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id="{ECA5BE45-7F26-5615-A6B5-02EC62C4358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868D075-1A6E-4398-9334-2C311105FD29}" type="slidenum">
              <a:rPr lang="en-US" altLang="en-US" sz="1200"/>
              <a:pPr algn="r"/>
              <a:t>54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id="{78DE02E4-6180-6C6C-1F9C-DE2933CE2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id="{5433C2A4-6DE2-862A-3753-160E50569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448175"/>
            <a:ext cx="5194300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BFAD5CF-7C38-BA84-8DC5-16D7982C676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38505FD-F8F6-4F49-9004-BB824B42745D}" type="slidenum">
              <a:rPr lang="en-US" altLang="en-US" sz="1200"/>
              <a:pPr algn="r"/>
              <a:t>55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64954F8B-2BBA-66C0-9B37-4BB250A0F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FA73174F-85F7-EB0C-7511-D4F3E37B7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448175"/>
            <a:ext cx="5194300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22CE22C5-C2CD-986D-CB87-C8E35C420F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4825B9D-C08A-4F23-B7E3-F8F44528A30F}" type="slidenum">
              <a:rPr lang="en-US" altLang="zh-CN" sz="1200"/>
              <a:pPr algn="r"/>
              <a:t>56</a:t>
            </a:fld>
            <a:endParaRPr lang="en-US" altLang="zh-CN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653644E6-928F-2E62-572B-A330006E9E0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86409151-C772-425F-B86A-8058587FDE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C3ACA961-86D5-92AE-A238-2FACAA23B06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BFBA466-96D1-4EFB-91F5-144390D4BF49}" type="slidenum">
              <a:rPr lang="en-US" altLang="zh-CN" sz="1200"/>
              <a:pPr algn="r"/>
              <a:t>57</a:t>
            </a:fld>
            <a:endParaRPr lang="en-US" altLang="zh-CN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1C393C35-6D3B-1F56-A09C-4BE9476CFFA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F4F291C3-3F2E-D4BC-FB50-6EBAAF86A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id="{9848C6BD-20F1-8472-995C-74E2ACF883A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4C6751A-4DF1-4942-B53B-72F87D17F1E7}" type="slidenum">
              <a:rPr lang="en-US" altLang="zh-CN" sz="1200"/>
              <a:pPr algn="r"/>
              <a:t>58</a:t>
            </a:fld>
            <a:endParaRPr lang="en-US" altLang="zh-CN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9954D385-013E-2DE9-E5BC-B665C057742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7689B62F-2457-AFE7-EA7E-9A2B19DF6D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>
            <a:extLst>
              <a:ext uri="{FF2B5EF4-FFF2-40B4-BE49-F238E27FC236}">
                <a16:creationId xmlns:a16="http://schemas.microsoft.com/office/drawing/2014/main" id="{733D7942-8C71-D843-0353-161F5215AB7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A9E1A90-651E-4524-B960-BA6255C49F65}" type="slidenum">
              <a:rPr lang="en-US" altLang="zh-CN" sz="1200"/>
              <a:pPr algn="r"/>
              <a:t>59</a:t>
            </a:fld>
            <a:endParaRPr lang="en-US" altLang="zh-CN" sz="1200"/>
          </a:p>
        </p:txBody>
      </p:sp>
      <p:sp>
        <p:nvSpPr>
          <p:cNvPr id="136195" name="Rectangle 2">
            <a:extLst>
              <a:ext uri="{FF2B5EF4-FFF2-40B4-BE49-F238E27FC236}">
                <a16:creationId xmlns:a16="http://schemas.microsoft.com/office/drawing/2014/main" id="{81DDA234-D0A9-007B-E2BE-3CF3EEC515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>
            <a:extLst>
              <a:ext uri="{FF2B5EF4-FFF2-40B4-BE49-F238E27FC236}">
                <a16:creationId xmlns:a16="http://schemas.microsoft.com/office/drawing/2014/main" id="{242CA39C-E955-8A4D-2B25-00A0DE174F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22019BC8-686D-535B-BB06-A5A7CCC89E2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0310B1D-4480-4369-8DDA-C06DB32891E0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BEDC6071-7C5E-E5BA-0B7F-2232C5FF6D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3EFBB088-FB69-720D-01FD-CCA81DCA7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>
            <a:extLst>
              <a:ext uri="{FF2B5EF4-FFF2-40B4-BE49-F238E27FC236}">
                <a16:creationId xmlns:a16="http://schemas.microsoft.com/office/drawing/2014/main" id="{D144AF91-F5EB-9290-60A4-7BEE2CE1AAB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0C6775D-3778-40DD-87C9-EB3C7D63F971}" type="slidenum">
              <a:rPr lang="en-US" altLang="zh-CN" sz="1200"/>
              <a:pPr algn="r"/>
              <a:t>60</a:t>
            </a:fld>
            <a:endParaRPr lang="en-US" altLang="zh-CN" sz="1200"/>
          </a:p>
        </p:txBody>
      </p:sp>
      <p:sp>
        <p:nvSpPr>
          <p:cNvPr id="138243" name="Rectangle 2">
            <a:extLst>
              <a:ext uri="{FF2B5EF4-FFF2-40B4-BE49-F238E27FC236}">
                <a16:creationId xmlns:a16="http://schemas.microsoft.com/office/drawing/2014/main" id="{C868B155-55D2-96A0-DB50-A22876E2B6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>
            <a:extLst>
              <a:ext uri="{FF2B5EF4-FFF2-40B4-BE49-F238E27FC236}">
                <a16:creationId xmlns:a16="http://schemas.microsoft.com/office/drawing/2014/main" id="{4D3D6F2E-0FD0-49EA-0B75-6114C84208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>
            <a:extLst>
              <a:ext uri="{FF2B5EF4-FFF2-40B4-BE49-F238E27FC236}">
                <a16:creationId xmlns:a16="http://schemas.microsoft.com/office/drawing/2014/main" id="{68145317-20DE-D3C0-3653-5B210479F47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135D8E1D-36B8-496F-8FBB-E6EF894A6626}" type="slidenum">
              <a:rPr lang="en-US" altLang="zh-CN" sz="1200"/>
              <a:pPr algn="r"/>
              <a:t>61</a:t>
            </a:fld>
            <a:endParaRPr lang="en-US" altLang="zh-CN" sz="1200"/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1104B9D3-0255-E16D-7741-5EF7C9177B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1E1493A7-B70C-3A76-AAB0-E3750D08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19F4DA31-E8A1-4158-C532-F0AF386181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5A08E-9D66-41E9-B994-77DA3DF8C580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73C0D875-9517-24D0-E799-CCCCFCC11F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E4DD82-A2E2-8EB4-5560-F69BD943A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D9F96668-E604-7D04-EF29-9B39B2EF16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0B9F6B9D-E5BD-91AD-16E2-7DAC570CE3B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716AA640-08C6-55DD-4544-E590F22629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C1E04D-A770-4F6D-9487-C1433ADF9E7A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C9E27C75-DFC1-BE5F-8A49-4A0E28DAF97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B5B2CDB5-41FE-2011-B92D-E1A1A5BE5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>
            <a:extLst>
              <a:ext uri="{FF2B5EF4-FFF2-40B4-BE49-F238E27FC236}">
                <a16:creationId xmlns:a16="http://schemas.microsoft.com/office/drawing/2014/main" id="{821FF8F4-D947-5671-B9AC-2D2B12E2EF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89DCE-27E1-4415-81AF-4E879D946286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148483" name="Rectangle 2">
            <a:extLst>
              <a:ext uri="{FF2B5EF4-FFF2-40B4-BE49-F238E27FC236}">
                <a16:creationId xmlns:a16="http://schemas.microsoft.com/office/drawing/2014/main" id="{BDDC4A58-4479-E59A-F782-3ABE69F7D8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>
            <a:extLst>
              <a:ext uri="{FF2B5EF4-FFF2-40B4-BE49-F238E27FC236}">
                <a16:creationId xmlns:a16="http://schemas.microsoft.com/office/drawing/2014/main" id="{92FA3C84-790B-F4F3-180E-B9D2396FB3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>
            <a:extLst>
              <a:ext uri="{FF2B5EF4-FFF2-40B4-BE49-F238E27FC236}">
                <a16:creationId xmlns:a16="http://schemas.microsoft.com/office/drawing/2014/main" id="{7B4BB70E-0264-ACB4-8904-B12B5A7600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ADFAC9-1E4F-4DDE-AD6A-8C2CE04A6354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150531" name="Rectangle 2">
            <a:extLst>
              <a:ext uri="{FF2B5EF4-FFF2-40B4-BE49-F238E27FC236}">
                <a16:creationId xmlns:a16="http://schemas.microsoft.com/office/drawing/2014/main" id="{C66B156D-3917-1E1D-37AE-A5539045E7C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>
            <a:extLst>
              <a:ext uri="{FF2B5EF4-FFF2-40B4-BE49-F238E27FC236}">
                <a16:creationId xmlns:a16="http://schemas.microsoft.com/office/drawing/2014/main" id="{A5F2E645-3C99-BEED-89B1-6CF7CAF98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>
            <a:extLst>
              <a:ext uri="{FF2B5EF4-FFF2-40B4-BE49-F238E27FC236}">
                <a16:creationId xmlns:a16="http://schemas.microsoft.com/office/drawing/2014/main" id="{E17156F0-3D55-7E56-35BA-5B95E01D71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209F57-5D97-461C-8A15-F00DB419143C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152579" name="Rectangle 2">
            <a:extLst>
              <a:ext uri="{FF2B5EF4-FFF2-40B4-BE49-F238E27FC236}">
                <a16:creationId xmlns:a16="http://schemas.microsoft.com/office/drawing/2014/main" id="{8773A342-81B7-61FD-7D3D-01F270D3FD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>
            <a:extLst>
              <a:ext uri="{FF2B5EF4-FFF2-40B4-BE49-F238E27FC236}">
                <a16:creationId xmlns:a16="http://schemas.microsoft.com/office/drawing/2014/main" id="{B98D6DD8-3474-E5AD-A58A-BE59ECE48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>
            <a:extLst>
              <a:ext uri="{FF2B5EF4-FFF2-40B4-BE49-F238E27FC236}">
                <a16:creationId xmlns:a16="http://schemas.microsoft.com/office/drawing/2014/main" id="{F335AC94-F30B-46D0-81AD-E018BCC1FB9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149C5AA-DA10-444E-BBFB-6A7BABC175EE}" type="slidenum">
              <a:rPr lang="en-US" altLang="en-US" sz="1200"/>
              <a:pPr algn="r"/>
              <a:t>68</a:t>
            </a:fld>
            <a:endParaRPr lang="en-US" altLang="en-US" sz="1200"/>
          </a:p>
        </p:txBody>
      </p:sp>
      <p:sp>
        <p:nvSpPr>
          <p:cNvPr id="154627" name="Rectangle 2">
            <a:extLst>
              <a:ext uri="{FF2B5EF4-FFF2-40B4-BE49-F238E27FC236}">
                <a16:creationId xmlns:a16="http://schemas.microsoft.com/office/drawing/2014/main" id="{4AF39BFA-E337-CA8E-6353-DF266F95E0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>
            <a:extLst>
              <a:ext uri="{FF2B5EF4-FFF2-40B4-BE49-F238E27FC236}">
                <a16:creationId xmlns:a16="http://schemas.microsoft.com/office/drawing/2014/main" id="{8444F853-EC08-029C-EB29-D4EF09115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448175"/>
            <a:ext cx="5194300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id="{77762722-4C01-14A5-4290-70217783179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1613" y="8896350"/>
            <a:ext cx="3065462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9A57F11F-06DF-45C3-96A2-C4AE2CBC9731}" type="slidenum">
              <a:rPr lang="en-US" altLang="en-US" sz="1200"/>
              <a:pPr algn="r"/>
              <a:t>69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id="{7E12FA40-5C7F-6B50-B032-FD6F054C4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id="{83566A5B-8674-6BFA-96B6-F37C9C6F4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448175"/>
            <a:ext cx="5194300" cy="4211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3CD90AEA-1AAC-A605-92FE-00F4BECF37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C1EC63-3596-482D-812D-3D3A3DEAD7CE}" type="slidenum">
              <a:rPr lang="en-US" altLang="en-US" sz="1200"/>
              <a:pPr algn="r"/>
              <a:t>7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DCD2CF-65FE-6AD8-C480-9975C63CE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EDFF0CE-0AB7-156E-D903-C73F09C3C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id="{9CE23BD2-9A20-3915-D9EF-BC676705D6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9EF7EE-8776-4002-BBB4-D54D8EBCA2A7}" type="slidenum">
              <a:rPr lang="en-US" altLang="zh-CN" sz="1200"/>
              <a:pPr/>
              <a:t>70</a:t>
            </a:fld>
            <a:endParaRPr lang="en-US" altLang="zh-CN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id="{64F99100-D73C-EC8E-3F9F-1499E1F32E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id="{E75E2C54-6F41-178E-7582-F9324AC5E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id="{5CF735A0-09B2-0F00-D171-8E04AFBEA4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81B0CB6-9216-49FC-8DA2-46F33B6B52AF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id="{B5877A4B-7F81-A296-1410-82DEB167BB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id="{FF56E27F-9F33-6BC0-9D07-AF93AF5FBF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id="{E1839448-8B74-0D83-96A8-3F9AC183A4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005175-4904-43AF-AA0B-E2E56AE39BDA}" type="slidenum">
              <a:rPr lang="en-US" altLang="zh-CN" sz="1200"/>
              <a:pPr/>
              <a:t>72</a:t>
            </a:fld>
            <a:endParaRPr lang="en-US" altLang="zh-CN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id="{12E5D4CD-2B17-06DA-2F14-9763C6AA0B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id="{9E1E3928-6D41-CFDA-2395-F5496B09F4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id="{7729B49F-940C-8105-792B-B8E4D3EF36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E741B-0D7C-4C78-99F5-85222589AEB6}" type="slidenum">
              <a:rPr lang="en-US" altLang="zh-CN" sz="1200"/>
              <a:pPr/>
              <a:t>73</a:t>
            </a:fld>
            <a:endParaRPr lang="en-US" altLang="zh-CN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id="{E52AFA05-B513-DFA1-E2A2-D62D1D605AA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id="{98BC6BCC-28D1-C2BC-0C78-3C77A742D6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id="{5D48E808-E77C-CF03-1FEC-4247B02118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CCB71F-CFFE-45F2-9D52-CECDB8E34336}" type="slidenum">
              <a:rPr lang="en-US" altLang="zh-CN" sz="1200"/>
              <a:pPr/>
              <a:t>74</a:t>
            </a:fld>
            <a:endParaRPr lang="en-US" altLang="zh-CN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id="{EF44996B-5EEF-A1A6-B384-EC43A4AE3BB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id="{843ADB9B-6C20-37F1-3EC6-758B416F2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>
            <a:extLst>
              <a:ext uri="{FF2B5EF4-FFF2-40B4-BE49-F238E27FC236}">
                <a16:creationId xmlns:a16="http://schemas.microsoft.com/office/drawing/2014/main" id="{B9FF7C3E-FD02-D83A-01A2-7850BCDB171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32225" y="9445625"/>
            <a:ext cx="2928938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66C0FE2-AB1B-4BF8-A49D-9BD8A8094E71}" type="slidenum">
              <a:rPr lang="en-US" altLang="zh-CN" sz="1200"/>
              <a:pPr algn="r"/>
              <a:t>75</a:t>
            </a:fld>
            <a:endParaRPr lang="en-US" altLang="zh-CN" sz="1200"/>
          </a:p>
        </p:txBody>
      </p:sp>
      <p:sp>
        <p:nvSpPr>
          <p:cNvPr id="168963" name="Rectangle 2">
            <a:extLst>
              <a:ext uri="{FF2B5EF4-FFF2-40B4-BE49-F238E27FC236}">
                <a16:creationId xmlns:a16="http://schemas.microsoft.com/office/drawing/2014/main" id="{5FF15502-C456-5596-42AB-6D2BF36D11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>
            <a:extLst>
              <a:ext uri="{FF2B5EF4-FFF2-40B4-BE49-F238E27FC236}">
                <a16:creationId xmlns:a16="http://schemas.microsoft.com/office/drawing/2014/main" id="{6ABBFC13-58CB-C80D-E634-E44459F46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57D37483-BA47-E873-E4C6-97A9C52C008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02" tIns="46501" rIns="93002" bIns="46501" anchor="b"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204215B-457C-4183-904C-03EF9BD725DB}" type="slidenum">
              <a:rPr lang="en-US" altLang="en-US" sz="1200"/>
              <a:pPr algn="r"/>
              <a:t>8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F820F39-D26F-A163-DE28-5ECB99113B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9244B99F-ADFE-1FDB-A5DB-EF458796C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0846C967-7C4B-CC08-A92A-2BFDF945BD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871D0E-67DD-445F-AC10-39FF2DB09CAF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4702D466-E0A4-0EE1-38C5-5939F2663A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1E53E926-5498-E9BC-6880-0B581455B5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2">
            <a:extLst>
              <a:ext uri="{FF2B5EF4-FFF2-40B4-BE49-F238E27FC236}">
                <a16:creationId xmlns:a16="http://schemas.microsoft.com/office/drawing/2014/main" id="{98FDFDB5-BE24-A7B9-7ACA-C8C1CAB5C854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2">
                        <a:extLst>
                          <a:ext uri="{FF2B5EF4-FFF2-40B4-BE49-F238E27FC236}">
                            <a16:creationId xmlns:a16="http://schemas.microsoft.com/office/drawing/2014/main" id="{4BCC17D9-5D5F-4F22-9AF2-42B518C3034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1FD6D5E9-4401-FF1D-B55F-5BC2167E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775" y="5726113"/>
            <a:ext cx="37179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Database System Concepts, 6</a:t>
            </a:r>
            <a:r>
              <a:rPr lang="en-US" altLang="zh-CN" b="1" baseline="30000">
                <a:solidFill>
                  <a:schemeClr val="tx2"/>
                </a:solidFill>
              </a:rPr>
              <a:t>th</a:t>
            </a:r>
            <a:r>
              <a:rPr lang="en-US" altLang="zh-CN" b="1">
                <a:solidFill>
                  <a:schemeClr val="tx2"/>
                </a:solidFill>
              </a:rPr>
              <a:t> Ed</a:t>
            </a:r>
            <a:r>
              <a:rPr lang="en-US" altLang="zh-CN">
                <a:solidFill>
                  <a:schemeClr val="tx2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CN" sz="1200" b="1">
                <a:solidFill>
                  <a:schemeClr val="tx2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000099"/>
                </a:solidFill>
              </a:rPr>
            </a:br>
            <a:r>
              <a:rPr lang="en-US" altLang="zh-CN" sz="1200" b="1">
                <a:solidFill>
                  <a:schemeClr val="tx2"/>
                </a:solidFill>
              </a:rPr>
              <a:t>See</a:t>
            </a:r>
            <a:r>
              <a:rPr lang="en-US" altLang="zh-CN" sz="1200" b="1">
                <a:solidFill>
                  <a:srgbClr val="000099"/>
                </a:solidFill>
              </a:rPr>
              <a:t> </a:t>
            </a:r>
            <a:r>
              <a:rPr lang="en-US" altLang="zh-CN" sz="1200" b="1">
                <a:solidFill>
                  <a:srgbClr val="000099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000099"/>
                </a:solidFill>
              </a:rPr>
              <a:t> </a:t>
            </a:r>
            <a:r>
              <a:rPr lang="en-US" altLang="zh-CN" sz="1200" b="1">
                <a:solidFill>
                  <a:schemeClr val="tx2"/>
                </a:solidFill>
              </a:rPr>
              <a:t>for conditions on re-use</a:t>
            </a:r>
            <a:r>
              <a:rPr lang="en-US" altLang="zh-CN" sz="1200" b="1">
                <a:solidFill>
                  <a:srgbClr val="000099"/>
                </a:solidFill>
              </a:rPr>
              <a:t>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E3D6C4AE-8029-939E-5603-C797B339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08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4318EF-1FC0-0EE1-9E31-D22BD38A90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713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37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4161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88171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957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9669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5455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742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169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723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7589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759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787DE4-3A22-89A0-5F1C-501B75770A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759812" name="Text Box 4">
            <a:extLst>
              <a:ext uri="{FF2B5EF4-FFF2-40B4-BE49-F238E27FC236}">
                <a16:creationId xmlns:a16="http://schemas.microsoft.com/office/drawing/2014/main" id="{4BC2D06D-8343-6FC2-7333-1AEECFB08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759813" name="Text Box 5">
            <a:extLst>
              <a:ext uri="{FF2B5EF4-FFF2-40B4-BE49-F238E27FC236}">
                <a16:creationId xmlns:a16="http://schemas.microsoft.com/office/drawing/2014/main" id="{67E9C431-BC39-4126-99B7-C56BF8832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7.</a:t>
            </a:r>
            <a:fld id="{C47167E6-E1B1-4395-A48E-1984EF6EF39F}" type="slidenum">
              <a:rPr lang="en-US" altLang="zh-CN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</a:endParaRPr>
          </a:p>
        </p:txBody>
      </p:sp>
      <p:sp>
        <p:nvSpPr>
          <p:cNvPr id="759814" name="Rectangle 6">
            <a:extLst>
              <a:ext uri="{FF2B5EF4-FFF2-40B4-BE49-F238E27FC236}">
                <a16:creationId xmlns:a16="http://schemas.microsoft.com/office/drawing/2014/main" id="{F26FDBE5-6293-C76B-61C1-BDE64ABB5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59815" name="Text Box 7">
            <a:extLst>
              <a:ext uri="{FF2B5EF4-FFF2-40B4-BE49-F238E27FC236}">
                <a16:creationId xmlns:a16="http://schemas.microsoft.com/office/drawing/2014/main" id="{BB1EED64-FDA8-D550-7217-C34F2168B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</a:rPr>
              <a:t>th</a:t>
            </a:r>
            <a:r>
              <a:rPr lang="en-US" altLang="zh-CN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759816" name="Freeform 8">
            <a:extLst>
              <a:ext uri="{FF2B5EF4-FFF2-40B4-BE49-F238E27FC236}">
                <a16:creationId xmlns:a16="http://schemas.microsoft.com/office/drawing/2014/main" id="{20B7A5FD-26DC-F979-D013-AAA156E5C2F1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pPr>
              <a:defRPr/>
            </a:pPr>
            <a:endParaRPr lang="zh-CN" altLang="zh-CN"/>
          </a:p>
        </p:txBody>
      </p:sp>
      <p:pic>
        <p:nvPicPr>
          <p:cNvPr id="1032" name="Picture 9" descr="Cover-6Ed">
            <a:extLst>
              <a:ext uri="{FF2B5EF4-FFF2-40B4-BE49-F238E27FC236}">
                <a16:creationId xmlns:a16="http://schemas.microsoft.com/office/drawing/2014/main" id="{1C10CA26-0670-1AC3-71CC-3514473B1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  <p:sldLayoutId id="214748404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image" Target="../media/image27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>
            <a:extLst>
              <a:ext uri="{FF2B5EF4-FFF2-40B4-BE49-F238E27FC236}">
                <a16:creationId xmlns:a16="http://schemas.microsoft.com/office/drawing/2014/main" id="{5B097D70-C306-2EE9-2E4D-540DDC386DA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6:  Entity-Relationship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334E2B-E53E-40B6-95AC-130B7A6B180F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A029A80B-E8A0-768A-A136-0ACF551CD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3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Outline of the ER Model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C305E63-97A9-D158-D4D6-12417CF3C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>
            <a:extLst>
              <a:ext uri="{FF2B5EF4-FFF2-40B4-BE49-F238E27FC236}">
                <a16:creationId xmlns:a16="http://schemas.microsoft.com/office/drawing/2014/main" id="{B32888FF-8D8B-81DA-0D04-CACDD0A03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28186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Database Modeling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EF6669-5919-F1BE-7844-CB48EF037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216025"/>
            <a:ext cx="7848600" cy="4876800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database</a:t>
            </a:r>
            <a:r>
              <a:rPr lang="en-US" altLang="zh-CN"/>
              <a:t> can be modeled as:</a:t>
            </a:r>
          </a:p>
          <a:p>
            <a:pPr lvl="1"/>
            <a:r>
              <a:rPr lang="en-US" altLang="zh-CN"/>
              <a:t>a collection of </a:t>
            </a:r>
            <a:r>
              <a:rPr lang="en-US" altLang="zh-CN">
                <a:solidFill>
                  <a:srgbClr val="FF0000"/>
                </a:solidFill>
              </a:rPr>
              <a:t>entities</a:t>
            </a:r>
            <a:r>
              <a:rPr lang="en-US" altLang="zh-CN"/>
              <a:t>,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relationship</a:t>
            </a:r>
            <a:r>
              <a:rPr lang="en-US" altLang="zh-CN"/>
              <a:t> among entities.</a:t>
            </a:r>
          </a:p>
          <a:p>
            <a:r>
              <a:rPr lang="en-US" altLang="zh-CN"/>
              <a:t>An </a:t>
            </a:r>
            <a:r>
              <a:rPr lang="en-US" altLang="zh-CN" b="1">
                <a:solidFill>
                  <a:srgbClr val="000099"/>
                </a:solidFill>
              </a:rPr>
              <a:t>entity</a:t>
            </a:r>
            <a:r>
              <a:rPr lang="en-US" altLang="zh-CN" b="1"/>
              <a:t> </a:t>
            </a:r>
            <a:r>
              <a:rPr lang="en-US" altLang="zh-CN"/>
              <a:t>is an object that exists and is </a:t>
            </a:r>
            <a:r>
              <a:rPr lang="en-US" altLang="zh-CN">
                <a:solidFill>
                  <a:srgbClr val="FF0000"/>
                </a:solidFill>
              </a:rPr>
              <a:t>distinguishable</a:t>
            </a:r>
            <a:r>
              <a:rPr lang="en-US" altLang="zh-CN"/>
              <a:t> from other objects.</a:t>
            </a:r>
          </a:p>
          <a:p>
            <a:pPr lvl="1"/>
            <a:r>
              <a:rPr lang="en-US" altLang="zh-CN" sz="2000"/>
              <a:t>Example:  specific person, company, event, plant</a:t>
            </a:r>
            <a:endParaRPr lang="en-US" altLang="zh-CN"/>
          </a:p>
          <a:p>
            <a:r>
              <a:rPr lang="en-US" altLang="zh-CN"/>
              <a:t>Entities have </a:t>
            </a:r>
            <a:r>
              <a:rPr lang="en-US" altLang="zh-CN" b="1">
                <a:solidFill>
                  <a:srgbClr val="000099"/>
                </a:solidFill>
              </a:rPr>
              <a:t>attributes</a:t>
            </a:r>
          </a:p>
          <a:p>
            <a:pPr lvl="1"/>
            <a:r>
              <a:rPr lang="en-US" altLang="zh-CN"/>
              <a:t>Example: people have </a:t>
            </a:r>
            <a:r>
              <a:rPr lang="en-US" altLang="zh-CN" i="1"/>
              <a:t>names </a:t>
            </a:r>
            <a:r>
              <a:rPr lang="en-US" altLang="zh-CN"/>
              <a:t>and </a:t>
            </a:r>
            <a:r>
              <a:rPr lang="en-US" altLang="zh-CN" i="1"/>
              <a:t>addresses	</a:t>
            </a:r>
          </a:p>
          <a:p>
            <a:r>
              <a:rPr lang="en-US" altLang="zh-CN"/>
              <a:t>An </a:t>
            </a:r>
            <a:r>
              <a:rPr lang="en-US" altLang="zh-CN" b="1">
                <a:solidFill>
                  <a:srgbClr val="000099"/>
                </a:solidFill>
              </a:rPr>
              <a:t>entity set</a:t>
            </a:r>
            <a:r>
              <a:rPr lang="en-US" altLang="zh-CN"/>
              <a:t> is a set of entities of the same type that share the same properties.</a:t>
            </a:r>
          </a:p>
          <a:p>
            <a:pPr lvl="1"/>
            <a:r>
              <a:rPr lang="en-US" altLang="zh-CN"/>
              <a:t>Example: set of all persons, companies, trees, holidays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24FA081D-7966-3E5C-A981-CD4162E25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773987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Entity Sets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6C618D41-33FD-8E03-3D00-E59F19E9C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7975" y="1776413"/>
            <a:ext cx="7381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instructor_ID  instructor_name                                    student-ID   student_name</a:t>
            </a:r>
          </a:p>
        </p:txBody>
      </p:sp>
      <p:pic>
        <p:nvPicPr>
          <p:cNvPr id="38916" name="Picture 6">
            <a:extLst>
              <a:ext uri="{FF2B5EF4-FFF2-40B4-BE49-F238E27FC236}">
                <a16:creationId xmlns:a16="http://schemas.microsoft.com/office/drawing/2014/main" id="{957EA333-E664-D59A-03E6-15C8E55AC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197100"/>
            <a:ext cx="6354762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12435AE-617D-44C7-8B87-71DB3CDF7658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F11A6ECD-BCA3-80B1-82E9-5DF0AE787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100013"/>
            <a:ext cx="69977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Entity sets in ER Diagram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D342DF0A-F91F-E8C8-9F44-89B6CC06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998538"/>
            <a:ext cx="7615238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914400" indent="-4572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/>
              <a:t>Entity sets can be represented graphically as follows: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Rectangles represent entity sets.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Attributes listed inside entity rectangle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Underline indicates primary key attributes</a:t>
            </a:r>
          </a:p>
        </p:txBody>
      </p:sp>
      <p:pic>
        <p:nvPicPr>
          <p:cNvPr id="40965" name="Picture 5">
            <a:extLst>
              <a:ext uri="{FF2B5EF4-FFF2-40B4-BE49-F238E27FC236}">
                <a16:creationId xmlns:a16="http://schemas.microsoft.com/office/drawing/2014/main" id="{41D8B403-3053-91DF-C6E1-577AFE31A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81313"/>
            <a:ext cx="4464050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92A23A3C-7DF1-EB9E-E633-3DEE7533C0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24058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F57AA999-944C-52F8-DFE7-022D4C7335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1339850"/>
            <a:ext cx="7848600" cy="48768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0099"/>
                </a:solidFill>
              </a:rPr>
              <a:t>relationship</a:t>
            </a:r>
            <a:r>
              <a:rPr lang="en-US" altLang="zh-CN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/>
              <a:t>	Example:</a:t>
            </a:r>
            <a:br>
              <a:rPr lang="en-US" altLang="zh-CN"/>
            </a:br>
            <a:r>
              <a:rPr lang="en-US" altLang="zh-CN"/>
              <a:t>	 44553 (Peltier</a:t>
            </a:r>
            <a:r>
              <a:rPr lang="en-US" altLang="zh-CN" u="sng"/>
              <a:t>)</a:t>
            </a:r>
            <a:r>
              <a:rPr lang="en-US" altLang="zh-CN"/>
              <a:t> 	</a:t>
            </a:r>
            <a:r>
              <a:rPr lang="en-US" altLang="zh-CN" i="1" u="sng"/>
              <a:t>advisor</a:t>
            </a:r>
            <a:r>
              <a:rPr lang="en-US" altLang="zh-CN"/>
              <a:t>	 22222 (</a:t>
            </a:r>
            <a:r>
              <a:rPr lang="en-US" altLang="zh-CN" u="sng"/>
              <a:t>Einstein)</a:t>
            </a:r>
            <a:r>
              <a:rPr lang="en-US" altLang="zh-CN"/>
              <a:t> </a:t>
            </a:r>
            <a:br>
              <a:rPr lang="en-US" altLang="zh-CN" u="sng"/>
            </a:br>
            <a:r>
              <a:rPr lang="en-US" altLang="zh-CN"/>
              <a:t>	 </a:t>
            </a:r>
            <a:r>
              <a:rPr lang="en-US" altLang="zh-CN" i="1"/>
              <a:t>student</a:t>
            </a:r>
            <a:r>
              <a:rPr lang="en-US" altLang="zh-CN"/>
              <a:t> entity	relationship set	 </a:t>
            </a:r>
            <a:r>
              <a:rPr lang="en-US" altLang="zh-CN" i="1"/>
              <a:t>instructor</a:t>
            </a:r>
            <a:r>
              <a:rPr lang="en-US" altLang="zh-CN"/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/>
              <a:t>A </a:t>
            </a:r>
            <a:r>
              <a:rPr lang="en-US" altLang="zh-CN" b="1">
                <a:solidFill>
                  <a:srgbClr val="000099"/>
                </a:solidFill>
              </a:rPr>
              <a:t>relationship set</a:t>
            </a:r>
            <a:r>
              <a:rPr lang="en-US" altLang="zh-CN"/>
              <a:t> is a mathematical relation among </a:t>
            </a:r>
            <a:r>
              <a:rPr lang="en-US" altLang="zh-CN" i="1"/>
              <a:t>n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>
                <a:sym typeface="Symbol" panose="05050102010706020507" pitchFamily="18" charset="2"/>
              </a:rPr>
              <a:t>			{(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…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|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  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  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…,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 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}</a:t>
            </a:r>
            <a:br>
              <a:rPr lang="en-US" altLang="zh-CN">
                <a:sym typeface="Symbol" panose="05050102010706020507" pitchFamily="18" charset="2"/>
              </a:rPr>
            </a:br>
            <a:br>
              <a:rPr lang="en-US" altLang="zh-CN">
                <a:sym typeface="Symbol" panose="05050102010706020507" pitchFamily="18" charset="2"/>
              </a:rPr>
            </a:br>
            <a:r>
              <a:rPr lang="en-US" altLang="zh-CN">
                <a:sym typeface="Symbol" panose="05050102010706020507" pitchFamily="18" charset="2"/>
              </a:rPr>
              <a:t>where (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1</a:t>
            </a:r>
            <a:r>
              <a:rPr lang="en-US" altLang="zh-CN">
                <a:sym typeface="Symbol" panose="05050102010706020507" pitchFamily="18" charset="2"/>
              </a:rPr>
              <a:t>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baseline="-25000">
                <a:sym typeface="Symbol" panose="05050102010706020507" pitchFamily="18" charset="2"/>
              </a:rPr>
              <a:t>2</a:t>
            </a:r>
            <a:r>
              <a:rPr lang="en-US" altLang="zh-CN">
                <a:sym typeface="Symbol" panose="05050102010706020507" pitchFamily="18" charset="2"/>
              </a:rPr>
              <a:t>, …, </a:t>
            </a:r>
            <a:r>
              <a:rPr lang="en-US" altLang="zh-CN" i="1">
                <a:sym typeface="Symbol" panose="05050102010706020507" pitchFamily="18" charset="2"/>
              </a:rPr>
              <a:t>e</a:t>
            </a:r>
            <a:r>
              <a:rPr lang="en-US" altLang="zh-CN" i="1" baseline="-25000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) is a relationship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>
                <a:sym typeface="Symbol" panose="05050102010706020507" pitchFamily="18" charset="2"/>
              </a:rPr>
              <a:t>		        (44553,22222)  </a:t>
            </a:r>
            <a:r>
              <a:rPr lang="en-US" altLang="zh-CN" i="1">
                <a:sym typeface="Symbol" panose="05050102010706020507" pitchFamily="18" charset="2"/>
              </a:rPr>
              <a:t>advisor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A889DCF4-AF5B-AB80-CA59-0CAE10C88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8708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 </a:t>
            </a:r>
            <a:r>
              <a:rPr lang="en-US" i="1" dirty="0">
                <a:ea typeface="+mj-ea"/>
              </a:rPr>
              <a:t>advisor</a:t>
            </a:r>
          </a:p>
        </p:txBody>
      </p:sp>
      <p:pic>
        <p:nvPicPr>
          <p:cNvPr id="45059" name="Picture 6">
            <a:extLst>
              <a:ext uri="{FF2B5EF4-FFF2-40B4-BE49-F238E27FC236}">
                <a16:creationId xmlns:a16="http://schemas.microsoft.com/office/drawing/2014/main" id="{AEB55143-CD3F-8A70-CD2A-9EE7497E2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447800"/>
            <a:ext cx="8027988" cy="445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A44E25-1815-4B95-9BF0-190672492B62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>
            <a:extLst>
              <a:ext uri="{FF2B5EF4-FFF2-40B4-BE49-F238E27FC236}">
                <a16:creationId xmlns:a16="http://schemas.microsoft.com/office/drawing/2014/main" id="{12BC6EBA-1AE2-5438-E954-59501496F6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4713" y="450850"/>
            <a:ext cx="7202487" cy="58737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Relationship Sets 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in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 </a:t>
            </a:r>
            <a:b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</a:b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ER Diagrams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5A148E4B-F045-5798-16EF-1878200EC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484313"/>
            <a:ext cx="7496175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/>
              <a:t>Diamonds represent relationship sets.</a:t>
            </a:r>
          </a:p>
        </p:txBody>
      </p:sp>
      <p:pic>
        <p:nvPicPr>
          <p:cNvPr id="47109" name="Picture 6">
            <a:extLst>
              <a:ext uri="{FF2B5EF4-FFF2-40B4-BE49-F238E27FC236}">
                <a16:creationId xmlns:a16="http://schemas.microsoft.com/office/drawing/2014/main" id="{81F24903-6664-D142-1593-45D9EF8C1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2514600"/>
            <a:ext cx="6007100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FC7D3B71-3F6C-1C6F-7546-96DCFA9BB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666591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 </a:t>
            </a:r>
            <a:r>
              <a:rPr lang="en-US" altLang="zh-CN" dirty="0">
                <a:ea typeface="+mj-ea"/>
              </a:rPr>
              <a:t>with Attributes</a:t>
            </a:r>
            <a:endParaRPr lang="en-US" dirty="0">
              <a:ea typeface="+mj-ea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BA8DA6A4-2874-022D-35F8-9DEBFF4DE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788" y="1271588"/>
            <a:ext cx="7570787" cy="1171575"/>
          </a:xfrm>
        </p:spPr>
        <p:txBody>
          <a:bodyPr/>
          <a:lstStyle/>
          <a:p>
            <a:r>
              <a:rPr lang="en-US" altLang="zh-CN"/>
              <a:t>An </a:t>
            </a:r>
            <a:r>
              <a:rPr lang="en-US" altLang="zh-CN" b="1">
                <a:solidFill>
                  <a:srgbClr val="000099"/>
                </a:solidFill>
              </a:rPr>
              <a:t>attribute</a:t>
            </a:r>
            <a:r>
              <a:rPr lang="en-US" altLang="zh-CN"/>
              <a:t> can also be property of a relationship set.</a:t>
            </a:r>
          </a:p>
          <a:p>
            <a:pPr>
              <a:lnSpc>
                <a:spcPct val="90000"/>
              </a:lnSpc>
            </a:pPr>
            <a:r>
              <a:rPr lang="en-US" altLang="zh-CN"/>
              <a:t>For instance, the </a:t>
            </a:r>
            <a:r>
              <a:rPr lang="en-US" altLang="zh-CN" i="1"/>
              <a:t>advisor </a:t>
            </a:r>
            <a:r>
              <a:rPr lang="en-US" altLang="zh-CN"/>
              <a:t>relationship set between entity sets </a:t>
            </a:r>
            <a:r>
              <a:rPr lang="en-US" altLang="zh-CN" i="1"/>
              <a:t>instructor </a:t>
            </a:r>
            <a:r>
              <a:rPr lang="en-US" altLang="zh-CN"/>
              <a:t>and </a:t>
            </a:r>
            <a:r>
              <a:rPr lang="en-US" altLang="zh-CN" i="1"/>
              <a:t>student </a:t>
            </a:r>
            <a:r>
              <a:rPr lang="en-US" altLang="zh-CN"/>
              <a:t>may have the attribute </a:t>
            </a:r>
            <a:r>
              <a:rPr lang="en-US" altLang="zh-CN" i="1"/>
              <a:t>date </a:t>
            </a:r>
            <a:r>
              <a:rPr lang="en-US" altLang="zh-CN"/>
              <a:t>which tracks when the student started being associated with the advisor</a:t>
            </a:r>
          </a:p>
        </p:txBody>
      </p:sp>
      <p:pic>
        <p:nvPicPr>
          <p:cNvPr id="49156" name="Picture 6">
            <a:extLst>
              <a:ext uri="{FF2B5EF4-FFF2-40B4-BE49-F238E27FC236}">
                <a16:creationId xmlns:a16="http://schemas.microsoft.com/office/drawing/2014/main" id="{5C6089FB-9FEE-0488-1D96-231F5C001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2673350"/>
            <a:ext cx="77517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28CB72F-FF9B-4DEC-8E2A-4D7317ABCAA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0498" name="Rectangle 2">
            <a:extLst>
              <a:ext uri="{FF2B5EF4-FFF2-40B4-BE49-F238E27FC236}">
                <a16:creationId xmlns:a16="http://schemas.microsoft.com/office/drawing/2014/main" id="{0E4AE9C6-9A3C-8750-5E02-EAAD71D76A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825976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Relationship Sets with Attributes</a:t>
            </a:r>
          </a:p>
        </p:txBody>
      </p:sp>
      <p:pic>
        <p:nvPicPr>
          <p:cNvPr id="51204" name="Picture 5">
            <a:extLst>
              <a:ext uri="{FF2B5EF4-FFF2-40B4-BE49-F238E27FC236}">
                <a16:creationId xmlns:a16="http://schemas.microsoft.com/office/drawing/2014/main" id="{A34BD620-568C-3997-EADE-DECBA09B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01800"/>
            <a:ext cx="6932613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701F842-A753-4C1B-8632-C62B81979AC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2546" name="Rectangle 2">
            <a:extLst>
              <a:ext uri="{FF2B5EF4-FFF2-40B4-BE49-F238E27FC236}">
                <a16:creationId xmlns:a16="http://schemas.microsoft.com/office/drawing/2014/main" id="{AC15DF60-73CE-580A-BD7E-A7C1B4395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936625" y="288925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Roles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3963799C-FBAA-EC21-BF28-B0F826162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85863"/>
            <a:ext cx="7888287" cy="1476375"/>
          </a:xfrm>
        </p:spPr>
        <p:txBody>
          <a:bodyPr/>
          <a:lstStyle/>
          <a:p>
            <a:r>
              <a:rPr kumimoji="0" lang="en-US" altLang="en-US" sz="1700"/>
              <a:t>Entity sets of a relationship need not be distinct</a:t>
            </a:r>
          </a:p>
          <a:p>
            <a:pPr lvl="1"/>
            <a:r>
              <a:rPr kumimoji="0" lang="en-US" altLang="en-US" sz="1700"/>
              <a:t>Each occurrence of an entity set plays a “role” in the relationship</a:t>
            </a:r>
            <a:endParaRPr lang="en-US" altLang="en-US" sz="1700"/>
          </a:p>
          <a:p>
            <a:r>
              <a:rPr lang="en-US" altLang="en-US" sz="1700"/>
              <a:t>The labels “</a:t>
            </a:r>
            <a:r>
              <a:rPr lang="en-US" altLang="ja-JP" sz="1700" i="1"/>
              <a:t>course_id</a:t>
            </a:r>
            <a:r>
              <a:rPr lang="en-US" altLang="en-US" sz="1700"/>
              <a:t>”</a:t>
            </a:r>
            <a:r>
              <a:rPr lang="en-US" altLang="ja-JP" sz="1700"/>
              <a:t> and </a:t>
            </a:r>
            <a:r>
              <a:rPr lang="en-US" altLang="en-US" sz="1700"/>
              <a:t>“</a:t>
            </a:r>
            <a:r>
              <a:rPr lang="en-US" altLang="ja-JP" sz="1700" i="1"/>
              <a:t>prereq_id</a:t>
            </a:r>
            <a:r>
              <a:rPr lang="en-US" altLang="en-US" sz="1700"/>
              <a:t>”</a:t>
            </a:r>
            <a:r>
              <a:rPr lang="en-US" altLang="ja-JP" sz="1700"/>
              <a:t> are called </a:t>
            </a:r>
            <a:r>
              <a:rPr lang="en-US" altLang="ja-JP" sz="1700" b="1">
                <a:solidFill>
                  <a:srgbClr val="FF0000"/>
                </a:solidFill>
              </a:rPr>
              <a:t>roles</a:t>
            </a:r>
            <a:r>
              <a:rPr lang="en-US" altLang="ja-JP" sz="1700"/>
              <a:t>.</a:t>
            </a:r>
            <a:endParaRPr lang="en-US" altLang="en-US" sz="1700"/>
          </a:p>
        </p:txBody>
      </p:sp>
      <p:pic>
        <p:nvPicPr>
          <p:cNvPr id="53253" name="Picture 17">
            <a:extLst>
              <a:ext uri="{FF2B5EF4-FFF2-40B4-BE49-F238E27FC236}">
                <a16:creationId xmlns:a16="http://schemas.microsoft.com/office/drawing/2014/main" id="{C5FA56E0-2101-10D4-05DF-EE57919B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88" y="2752725"/>
            <a:ext cx="513873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C4D6DB96-E1D5-5570-3B97-E53E9E700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1555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+mj-ea"/>
              </a:rPr>
              <a:t>Outline</a:t>
            </a:r>
            <a:endParaRPr lang="en-US" dirty="0">
              <a:ea typeface="+mj-ea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8A9DD8E-9A89-CE5F-54D2-7E1B53554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9663" y="1222375"/>
            <a:ext cx="7848600" cy="4876800"/>
          </a:xfrm>
        </p:spPr>
        <p:txBody>
          <a:bodyPr/>
          <a:lstStyle/>
          <a:p>
            <a:r>
              <a:rPr lang="en-US" altLang="zh-CN"/>
              <a:t>Database Design Process</a:t>
            </a:r>
          </a:p>
          <a:p>
            <a:r>
              <a:rPr lang="en-US" altLang="zh-CN"/>
              <a:t>Modeling</a:t>
            </a:r>
          </a:p>
          <a:p>
            <a:r>
              <a:rPr lang="en-US" altLang="zh-CN"/>
              <a:t>Constraints</a:t>
            </a:r>
          </a:p>
          <a:p>
            <a:r>
              <a:rPr lang="en-US" altLang="zh-CN"/>
              <a:t>Weak Entity Sets </a:t>
            </a:r>
          </a:p>
          <a:p>
            <a:r>
              <a:rPr lang="en-US" altLang="zh-CN"/>
              <a:t>Reduction to Relation Schemas</a:t>
            </a:r>
          </a:p>
          <a:p>
            <a:r>
              <a:rPr lang="en-US" altLang="zh-CN"/>
              <a:t>Design Issues </a:t>
            </a:r>
          </a:p>
          <a:p>
            <a:r>
              <a:rPr lang="en-US" altLang="zh-CN"/>
              <a:t>Extended E-R Features</a:t>
            </a:r>
          </a:p>
          <a:p>
            <a:r>
              <a:rPr lang="en-US" altLang="zh-CN"/>
              <a:t>UML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>
            <a:extLst>
              <a:ext uri="{FF2B5EF4-FFF2-40B4-BE49-F238E27FC236}">
                <a16:creationId xmlns:a16="http://schemas.microsoft.com/office/drawing/2014/main" id="{8E6A5152-1FC8-1432-A35E-F1CBE7EBA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864475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Degree(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度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) of a Relationship Set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5CF0FBA4-63E1-8191-0F4C-2AC662846E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412875"/>
            <a:ext cx="7221537" cy="4195763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binary relationship</a:t>
            </a:r>
            <a:r>
              <a:rPr lang="zh-CN" altLang="en-US" b="1">
                <a:solidFill>
                  <a:srgbClr val="000099"/>
                </a:solidFill>
              </a:rPr>
              <a:t>（二元联系）</a:t>
            </a:r>
            <a:endParaRPr lang="en-US" altLang="zh-CN" b="1">
              <a:solidFill>
                <a:srgbClr val="000099"/>
              </a:solidFill>
            </a:endParaRPr>
          </a:p>
          <a:p>
            <a:pPr lvl="1"/>
            <a:r>
              <a:rPr lang="en-US" altLang="zh-CN"/>
              <a:t>involve two entity sets (or degree two). </a:t>
            </a:r>
          </a:p>
          <a:p>
            <a:pPr lvl="1"/>
            <a:r>
              <a:rPr lang="en-US" altLang="zh-CN"/>
              <a:t>most relationship sets in a database system are binary.</a:t>
            </a:r>
          </a:p>
          <a:p>
            <a:pPr lvl="1"/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E69DA-3BAC-71AA-DACD-037EA0F72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2524125"/>
            <a:ext cx="7634287" cy="112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08585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42875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177165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2288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6860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1432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60045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/>
              <a:t>There are  occasions when it is more convenient to represent relationships as non-binary.</a:t>
            </a:r>
          </a:p>
          <a:p>
            <a:r>
              <a:rPr lang="en-US" altLang="en-US" sz="1700"/>
              <a:t>E-R Diagram with a Ternary Relationship</a:t>
            </a:r>
          </a:p>
          <a:p>
            <a:endParaRPr lang="en-US" altLang="en-US" sz="1700"/>
          </a:p>
          <a:p>
            <a:endParaRPr lang="en-US" altLang="en-US" sz="1700"/>
          </a:p>
        </p:txBody>
      </p:sp>
      <p:pic>
        <p:nvPicPr>
          <p:cNvPr id="55301" name="Picture 20">
            <a:extLst>
              <a:ext uri="{FF2B5EF4-FFF2-40B4-BE49-F238E27FC236}">
                <a16:creationId xmlns:a16="http://schemas.microsoft.com/office/drawing/2014/main" id="{6E4088D0-5015-E03C-4C33-2C9D7FA9A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776663"/>
            <a:ext cx="5099050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>
            <a:extLst>
              <a:ext uri="{FF2B5EF4-FFF2-40B4-BE49-F238E27FC236}">
                <a16:creationId xmlns:a16="http://schemas.microsoft.com/office/drawing/2014/main" id="{E6654479-31B1-1DB0-5C7A-B24C5979C8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0802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Attributes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AAAA0D0-609E-CC6C-0137-E2759C72A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1304925"/>
            <a:ext cx="7966075" cy="5391150"/>
          </a:xfrm>
        </p:spPr>
        <p:txBody>
          <a:bodyPr/>
          <a:lstStyle/>
          <a:p>
            <a:r>
              <a:rPr lang="en-US" altLang="zh-CN"/>
              <a:t>An entity is represented by a set of attributes, that is </a:t>
            </a:r>
            <a:r>
              <a:rPr lang="en-US" altLang="zh-CN">
                <a:solidFill>
                  <a:srgbClr val="000099"/>
                </a:solidFill>
              </a:rPr>
              <a:t>descriptive properties</a:t>
            </a:r>
            <a:r>
              <a:rPr lang="en-US" altLang="zh-CN"/>
              <a:t> possessed by all members of an entity set.</a:t>
            </a:r>
          </a:p>
          <a:p>
            <a:pPr lvl="1"/>
            <a:r>
              <a:rPr lang="en-US" altLang="zh-CN"/>
              <a:t>Example: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/>
              <a:t>     	</a:t>
            </a:r>
            <a:r>
              <a:rPr lang="en-US" altLang="zh-CN" i="1"/>
              <a:t>instructor = </a:t>
            </a:r>
            <a:r>
              <a:rPr lang="en-US" altLang="zh-CN"/>
              <a:t>(</a:t>
            </a:r>
            <a:r>
              <a:rPr lang="en-US" altLang="zh-CN" i="1"/>
              <a:t>ID, name, street, city, salary </a:t>
            </a:r>
            <a:r>
              <a:rPr lang="en-US" altLang="zh-CN"/>
              <a:t>)</a:t>
            </a:r>
            <a:br>
              <a:rPr lang="en-US" altLang="zh-CN" i="1"/>
            </a:br>
            <a:r>
              <a:rPr lang="en-US" altLang="zh-CN" i="1"/>
              <a:t>	course= </a:t>
            </a:r>
            <a:r>
              <a:rPr lang="en-US" altLang="zh-CN"/>
              <a:t>(</a:t>
            </a:r>
            <a:r>
              <a:rPr lang="en-US" altLang="zh-CN" i="1"/>
              <a:t>course_id, title, credits</a:t>
            </a:r>
            <a:r>
              <a:rPr lang="en-US" altLang="zh-CN"/>
              <a:t>)</a:t>
            </a:r>
            <a:endParaRPr lang="en-US" altLang="zh-CN" i="1">
              <a:solidFill>
                <a:schemeClr val="tx2"/>
              </a:solidFill>
            </a:endParaRPr>
          </a:p>
          <a:p>
            <a:r>
              <a:rPr lang="en-US" altLang="zh-CN" b="1">
                <a:solidFill>
                  <a:srgbClr val="000099"/>
                </a:solidFill>
              </a:rPr>
              <a:t>Domain</a:t>
            </a:r>
            <a:r>
              <a:rPr lang="en-US" altLang="zh-CN"/>
              <a:t> – the set of permitted values for each attribute </a:t>
            </a:r>
          </a:p>
          <a:p>
            <a:r>
              <a:rPr lang="en-US" altLang="zh-CN"/>
              <a:t>Attribute types: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Simple</a:t>
            </a:r>
            <a:r>
              <a:rPr lang="en-US" altLang="zh-CN"/>
              <a:t> </a:t>
            </a:r>
            <a:r>
              <a:rPr lang="zh-CN" altLang="en-US" b="1">
                <a:solidFill>
                  <a:srgbClr val="000099"/>
                </a:solidFill>
              </a:rPr>
              <a:t>（简单</a:t>
            </a:r>
            <a:r>
              <a:rPr lang="zh-CN" altLang="en-US"/>
              <a:t>）</a:t>
            </a:r>
            <a:r>
              <a:rPr lang="en-US" altLang="zh-CN"/>
              <a:t>and </a:t>
            </a:r>
            <a:r>
              <a:rPr lang="en-US" altLang="zh-CN" b="1">
                <a:solidFill>
                  <a:srgbClr val="000099"/>
                </a:solidFill>
              </a:rPr>
              <a:t>composite</a:t>
            </a:r>
            <a:r>
              <a:rPr lang="zh-CN" altLang="en-US" b="1">
                <a:solidFill>
                  <a:srgbClr val="000099"/>
                </a:solidFill>
              </a:rPr>
              <a:t>（复合）</a:t>
            </a:r>
            <a:r>
              <a:rPr lang="en-US" altLang="zh-CN"/>
              <a:t> attributes.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Single-valued</a:t>
            </a:r>
            <a:r>
              <a:rPr lang="zh-CN" altLang="en-US" b="1">
                <a:solidFill>
                  <a:srgbClr val="000099"/>
                </a:solidFill>
              </a:rPr>
              <a:t>（单值）</a:t>
            </a:r>
            <a:r>
              <a:rPr lang="en-US" altLang="zh-CN"/>
              <a:t> and </a:t>
            </a:r>
            <a:r>
              <a:rPr lang="en-US" altLang="zh-CN" b="1">
                <a:solidFill>
                  <a:srgbClr val="000099"/>
                </a:solidFill>
              </a:rPr>
              <a:t>multivalued</a:t>
            </a:r>
            <a:r>
              <a:rPr lang="zh-CN" altLang="en-US" b="1">
                <a:solidFill>
                  <a:srgbClr val="000099"/>
                </a:solidFill>
              </a:rPr>
              <a:t>（多值）</a:t>
            </a:r>
            <a:r>
              <a:rPr lang="en-US" altLang="zh-CN"/>
              <a:t> attributes</a:t>
            </a:r>
          </a:p>
          <a:p>
            <a:pPr lvl="2"/>
            <a:r>
              <a:rPr lang="en-US" altLang="zh-CN"/>
              <a:t>Example: multivalued attribute: </a:t>
            </a:r>
            <a:r>
              <a:rPr lang="en-US" altLang="zh-CN" i="1"/>
              <a:t>phone_numbers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Derived</a:t>
            </a:r>
            <a:r>
              <a:rPr lang="zh-CN" altLang="en-US" b="1">
                <a:solidFill>
                  <a:srgbClr val="000099"/>
                </a:solidFill>
              </a:rPr>
              <a:t>（派生）</a:t>
            </a:r>
            <a:r>
              <a:rPr lang="en-US" altLang="zh-CN"/>
              <a:t> attributes</a:t>
            </a:r>
          </a:p>
          <a:p>
            <a:pPr lvl="2"/>
            <a:r>
              <a:rPr lang="en-US" altLang="zh-CN"/>
              <a:t>Can be computed from other attributes</a:t>
            </a:r>
          </a:p>
          <a:p>
            <a:pPr lvl="2"/>
            <a:r>
              <a:rPr lang="en-US" altLang="zh-CN"/>
              <a:t>Example:  age, given date_of_birth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A599BF69-DA7F-0AD7-6132-CC63497F5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6475" y="104775"/>
            <a:ext cx="53086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Attributes</a:t>
            </a:r>
          </a:p>
        </p:txBody>
      </p:sp>
      <p:pic>
        <p:nvPicPr>
          <p:cNvPr id="59395" name="Picture 5">
            <a:extLst>
              <a:ext uri="{FF2B5EF4-FFF2-40B4-BE49-F238E27FC236}">
                <a16:creationId xmlns:a16="http://schemas.microsoft.com/office/drawing/2014/main" id="{345AFDFC-64E9-0EB2-0F0D-9FD777106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565275"/>
            <a:ext cx="8093075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E5383E-01AA-44A8-9245-3174AB52F5DC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8450" name="Rectangle 2">
            <a:extLst>
              <a:ext uri="{FF2B5EF4-FFF2-40B4-BE49-F238E27FC236}">
                <a16:creationId xmlns:a16="http://schemas.microsoft.com/office/drawing/2014/main" id="{01714835-219D-872A-493C-E7DAD1733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111125"/>
            <a:ext cx="8158162" cy="639763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Complex Attributes  in ER Diagram</a:t>
            </a:r>
          </a:p>
        </p:txBody>
      </p:sp>
      <p:pic>
        <p:nvPicPr>
          <p:cNvPr id="61444" name="Picture 5">
            <a:extLst>
              <a:ext uri="{FF2B5EF4-FFF2-40B4-BE49-F238E27FC236}">
                <a16:creationId xmlns:a16="http://schemas.microsoft.com/office/drawing/2014/main" id="{02DA89E3-6FF8-1254-8FDA-7C10F2E9E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288" y="931863"/>
            <a:ext cx="2536825" cy="5375275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370C840B-F3F7-A7CB-B5A4-5F01F4F75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566738"/>
            <a:ext cx="7265987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Cardinality Constraints</a:t>
            </a:r>
            <a:b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（映射基数约束）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348755E2-582D-2D93-B855-8B642152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1530350"/>
            <a:ext cx="7505700" cy="4114800"/>
          </a:xfrm>
        </p:spPr>
        <p:txBody>
          <a:bodyPr/>
          <a:lstStyle/>
          <a:p>
            <a:r>
              <a:rPr lang="en-US" altLang="zh-CN"/>
              <a:t>Express the number of entities to which another entity can be associated via a relationship set.</a:t>
            </a:r>
          </a:p>
          <a:p>
            <a:r>
              <a:rPr lang="en-US" altLang="zh-CN"/>
              <a:t>Most useful in describing binary relationship sets.</a:t>
            </a:r>
          </a:p>
          <a:p>
            <a:r>
              <a:rPr lang="en-US" altLang="zh-CN"/>
              <a:t>For a binary relationship set the mapping cardinality must be one of the following types:</a:t>
            </a:r>
          </a:p>
          <a:p>
            <a:pPr lvl="1"/>
            <a:r>
              <a:rPr lang="en-US" altLang="zh-CN">
                <a:solidFill>
                  <a:srgbClr val="0066CC"/>
                </a:solidFill>
              </a:rPr>
              <a:t>One to one</a:t>
            </a:r>
          </a:p>
          <a:p>
            <a:pPr lvl="1"/>
            <a:r>
              <a:rPr lang="en-US" altLang="zh-CN">
                <a:solidFill>
                  <a:srgbClr val="0066CC"/>
                </a:solidFill>
              </a:rPr>
              <a:t>One to many</a:t>
            </a:r>
          </a:p>
          <a:p>
            <a:pPr lvl="1"/>
            <a:r>
              <a:rPr lang="en-US" altLang="zh-CN">
                <a:solidFill>
                  <a:srgbClr val="0066CC"/>
                </a:solidFill>
              </a:rPr>
              <a:t>Many to one</a:t>
            </a:r>
          </a:p>
          <a:p>
            <a:pPr lvl="1"/>
            <a:r>
              <a:rPr lang="en-US" altLang="zh-CN">
                <a:solidFill>
                  <a:srgbClr val="0066CC"/>
                </a:solidFill>
              </a:rPr>
              <a:t>Many to many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0A15D019-4FD2-E612-691C-E66F684356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73906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Mapping Cardinalities</a:t>
            </a:r>
          </a:p>
        </p:txBody>
      </p:sp>
      <p:sp>
        <p:nvSpPr>
          <p:cNvPr id="65539" name="Text Box 3">
            <a:extLst>
              <a:ext uri="{FF2B5EF4-FFF2-40B4-BE49-F238E27FC236}">
                <a16:creationId xmlns:a16="http://schemas.microsoft.com/office/drawing/2014/main" id="{35C83F4B-3D3E-DE18-04A0-6392F59FE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5054600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One to one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E40CC45E-2CAF-9C9E-EE3A-6B6FCCA82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1063" y="5053013"/>
            <a:ext cx="1506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One to many</a:t>
            </a:r>
          </a:p>
        </p:txBody>
      </p:sp>
      <p:sp>
        <p:nvSpPr>
          <p:cNvPr id="65541" name="Text Box 5">
            <a:extLst>
              <a:ext uri="{FF2B5EF4-FFF2-40B4-BE49-F238E27FC236}">
                <a16:creationId xmlns:a16="http://schemas.microsoft.com/office/drawing/2014/main" id="{881F5132-F93B-47F8-C615-4B776F5E1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2225" y="5557838"/>
            <a:ext cx="7007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Note: Some elements in </a:t>
            </a:r>
            <a:r>
              <a:rPr lang="en-US" altLang="zh-CN" sz="2000" i="1"/>
              <a:t>A</a:t>
            </a:r>
            <a:r>
              <a:rPr lang="en-US" altLang="zh-CN" sz="2000"/>
              <a:t> and </a:t>
            </a:r>
            <a:r>
              <a:rPr lang="en-US" altLang="zh-CN" sz="2000" i="1"/>
              <a:t>B</a:t>
            </a:r>
            <a:r>
              <a:rPr lang="en-US" altLang="zh-CN" sz="2000"/>
              <a:t> may not be mapped to any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elements in the other set</a:t>
            </a:r>
          </a:p>
        </p:txBody>
      </p:sp>
      <p:pic>
        <p:nvPicPr>
          <p:cNvPr id="65542" name="Picture 7" descr="7">
            <a:extLst>
              <a:ext uri="{FF2B5EF4-FFF2-40B4-BE49-F238E27FC236}">
                <a16:creationId xmlns:a16="http://schemas.microsoft.com/office/drawing/2014/main" id="{1D30DA6D-4848-3CC8-CE8C-85FC87D08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225" y="1358900"/>
            <a:ext cx="67056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837CD694-1093-F7B0-6797-72A2572E9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59301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Mapping Cardinalities </a:t>
            </a: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676DB38E-23E5-F7DF-9078-61FF3379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9150" y="4803775"/>
            <a:ext cx="14366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Many to one</a:t>
            </a:r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id="{53BA4E2A-336E-979B-1D39-CD7158DB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5025" y="4995863"/>
            <a:ext cx="16335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/>
              <a:t>Many to many</a:t>
            </a:r>
          </a:p>
        </p:txBody>
      </p:sp>
      <p:sp>
        <p:nvSpPr>
          <p:cNvPr id="67589" name="Text Box 5">
            <a:extLst>
              <a:ext uri="{FF2B5EF4-FFF2-40B4-BE49-F238E27FC236}">
                <a16:creationId xmlns:a16="http://schemas.microsoft.com/office/drawing/2014/main" id="{D925F08C-C846-A1EB-A9E3-B7A7776C3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594350"/>
            <a:ext cx="70072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Note: Some elements in A and B may not be mapped to any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/>
              <a:t>elements in the other set</a:t>
            </a:r>
          </a:p>
        </p:txBody>
      </p:sp>
      <p:pic>
        <p:nvPicPr>
          <p:cNvPr id="67590" name="Picture 7" descr="7">
            <a:extLst>
              <a:ext uri="{FF2B5EF4-FFF2-40B4-BE49-F238E27FC236}">
                <a16:creationId xmlns:a16="http://schemas.microsoft.com/office/drawing/2014/main" id="{9410104B-620B-29B0-6117-7E43DEB6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465263"/>
            <a:ext cx="6324600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055AD0F7-606F-5FC6-1D16-C8D46A73AD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808912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Cardinality Constraints in ER Diagram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5C4536B8-12FA-920D-281E-62F4C37AE9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249363"/>
            <a:ext cx="7646988" cy="2598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/>
              <a:t>We express cardinality constraints by drawing either a directed line (</a:t>
            </a:r>
            <a:r>
              <a:rPr lang="en-US" altLang="en-US" sz="1700">
                <a:sym typeface="Symbol" panose="05050102010706020507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1700"/>
              <a:t>One-to-one relationship between an </a:t>
            </a:r>
            <a:r>
              <a:rPr lang="en-US" altLang="en-US" sz="1700" i="1"/>
              <a:t>instructor</a:t>
            </a:r>
            <a:r>
              <a:rPr lang="en-US" altLang="en-US" sz="1700"/>
              <a:t> and a </a:t>
            </a:r>
            <a:r>
              <a:rPr lang="en-US" altLang="en-US" sz="1700" i="1"/>
              <a:t>student </a:t>
            </a:r>
            <a:r>
              <a:rPr lang="en-US" altLang="en-US" sz="170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A </a:t>
            </a:r>
            <a:r>
              <a:rPr lang="en-US" altLang="en-US" sz="1700" i="1"/>
              <a:t>student</a:t>
            </a:r>
            <a:r>
              <a:rPr lang="en-US" altLang="en-US" sz="1700"/>
              <a:t> is associated with at most one </a:t>
            </a:r>
            <a:r>
              <a:rPr lang="en-US" altLang="en-US" sz="1700" i="1"/>
              <a:t>instructor</a:t>
            </a:r>
            <a:r>
              <a:rPr lang="en-US" altLang="en-US" sz="1700"/>
              <a:t> via the relationship </a:t>
            </a:r>
            <a:r>
              <a:rPr lang="en-US" altLang="en-US" sz="1700" i="1"/>
              <a:t>advisor</a:t>
            </a:r>
          </a:p>
          <a:p>
            <a:pPr lvl="1">
              <a:lnSpc>
                <a:spcPct val="90000"/>
              </a:lnSpc>
            </a:pPr>
            <a:r>
              <a:rPr lang="en-US" altLang="en-US" sz="1700"/>
              <a:t>A </a:t>
            </a:r>
            <a:r>
              <a:rPr lang="en-US" altLang="en-US" sz="1700" i="1"/>
              <a:t>instructor </a:t>
            </a:r>
            <a:r>
              <a:rPr lang="en-US" altLang="en-US" sz="1700"/>
              <a:t>is associated with at most one </a:t>
            </a:r>
            <a:r>
              <a:rPr lang="en-US" altLang="en-US" sz="1700" i="1"/>
              <a:t>student </a:t>
            </a:r>
            <a:r>
              <a:rPr lang="en-US" altLang="en-US" sz="1700"/>
              <a:t>via the relationship </a:t>
            </a:r>
            <a:r>
              <a:rPr lang="en-US" altLang="en-US" sz="1700" i="1"/>
              <a:t>advisor</a:t>
            </a:r>
          </a:p>
          <a:p>
            <a:pPr lvl="1">
              <a:lnSpc>
                <a:spcPct val="90000"/>
              </a:lnSpc>
            </a:pPr>
            <a:endParaRPr lang="en-US" altLang="en-US" sz="1700" i="1"/>
          </a:p>
        </p:txBody>
      </p:sp>
      <p:pic>
        <p:nvPicPr>
          <p:cNvPr id="69637" name="Picture 5">
            <a:extLst>
              <a:ext uri="{FF2B5EF4-FFF2-40B4-BE49-F238E27FC236}">
                <a16:creationId xmlns:a16="http://schemas.microsoft.com/office/drawing/2014/main" id="{C9DC3257-9D59-4F79-0F39-F676AFCC7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1739900" y="3960813"/>
            <a:ext cx="5535613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184CFEF-5B98-4A34-910C-283EB9B840BF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8690" name="Rectangle 2">
            <a:extLst>
              <a:ext uri="{FF2B5EF4-FFF2-40B4-BE49-F238E27FC236}">
                <a16:creationId xmlns:a16="http://schemas.microsoft.com/office/drawing/2014/main" id="{72E75F03-1403-BBCE-1407-4F8EB9A58C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1688" y="158750"/>
            <a:ext cx="524986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One-to-Many Relationship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BA8AD86-C177-5D53-2492-AC6F81F03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239838"/>
            <a:ext cx="7643812" cy="1582737"/>
          </a:xfrm>
        </p:spPr>
        <p:txBody>
          <a:bodyPr/>
          <a:lstStyle/>
          <a:p>
            <a:r>
              <a:rPr lang="en-US" altLang="en-US" sz="1700"/>
              <a:t>one-to-many relationship between an </a:t>
            </a:r>
            <a:r>
              <a:rPr lang="en-US" altLang="en-US" sz="1700" i="1"/>
              <a:t>instructor</a:t>
            </a:r>
            <a:r>
              <a:rPr lang="en-US" altLang="en-US" sz="1700"/>
              <a:t> and a </a:t>
            </a:r>
            <a:r>
              <a:rPr lang="en-US" altLang="en-US" sz="1700" i="1"/>
              <a:t>student</a:t>
            </a:r>
          </a:p>
          <a:p>
            <a:pPr lvl="1"/>
            <a:r>
              <a:rPr lang="en-US" altLang="en-US" sz="1700"/>
              <a:t>an </a:t>
            </a:r>
            <a:r>
              <a:rPr lang="en-US" altLang="en-US" sz="1700" i="1">
                <a:solidFill>
                  <a:srgbClr val="000099"/>
                </a:solidFill>
              </a:rPr>
              <a:t>instructor</a:t>
            </a:r>
            <a:r>
              <a:rPr lang="en-US" altLang="en-US" sz="1700"/>
              <a:t> is associated with several (including 0) </a:t>
            </a:r>
            <a:r>
              <a:rPr lang="en-US" altLang="en-US" sz="1700" i="1">
                <a:solidFill>
                  <a:srgbClr val="000099"/>
                </a:solidFill>
              </a:rPr>
              <a:t>students</a:t>
            </a:r>
            <a:r>
              <a:rPr lang="en-US" altLang="en-US" sz="1700"/>
              <a:t> via </a:t>
            </a:r>
            <a:r>
              <a:rPr lang="en-US" altLang="en-US" sz="1700" i="1"/>
              <a:t>advisor </a:t>
            </a:r>
          </a:p>
          <a:p>
            <a:pPr lvl="1"/>
            <a:r>
              <a:rPr lang="en-US" altLang="en-US" sz="1700"/>
              <a:t>a </a:t>
            </a:r>
            <a:r>
              <a:rPr lang="en-US" altLang="en-US" sz="1700" i="1">
                <a:solidFill>
                  <a:srgbClr val="000099"/>
                </a:solidFill>
              </a:rPr>
              <a:t>student</a:t>
            </a:r>
            <a:r>
              <a:rPr lang="en-US" altLang="en-US" sz="1700"/>
              <a:t> is associated with at most one </a:t>
            </a:r>
            <a:r>
              <a:rPr lang="en-US" altLang="en-US" sz="1700" i="1">
                <a:solidFill>
                  <a:srgbClr val="000099"/>
                </a:solidFill>
              </a:rPr>
              <a:t>instructor</a:t>
            </a:r>
            <a:r>
              <a:rPr lang="en-US" altLang="en-US" sz="1700"/>
              <a:t> via advisor, </a:t>
            </a:r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id="{BECFF79C-8826-6E3A-5574-08C02FF2B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170113" y="2981325"/>
            <a:ext cx="5151437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DA7C434-1F11-433B-B868-5B8C52821A12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0738" name="Rectangle 2">
            <a:extLst>
              <a:ext uri="{FF2B5EF4-FFF2-40B4-BE49-F238E27FC236}">
                <a16:creationId xmlns:a16="http://schemas.microsoft.com/office/drawing/2014/main" id="{1CBAFBD9-CD0F-8052-28A8-B7F3B31B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1963" y="207963"/>
            <a:ext cx="583247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Many-to-One Relationships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D970233C-C453-4A8B-5E5E-ADD3BB761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175" y="1187450"/>
            <a:ext cx="7751763" cy="1814513"/>
          </a:xfrm>
        </p:spPr>
        <p:txBody>
          <a:bodyPr/>
          <a:lstStyle/>
          <a:p>
            <a:r>
              <a:rPr lang="en-US" altLang="en-US" sz="1700"/>
              <a:t>In a many-to-one relationship between an </a:t>
            </a:r>
            <a:r>
              <a:rPr lang="en-US" altLang="en-US" sz="1700" i="1"/>
              <a:t>instructor</a:t>
            </a:r>
            <a:r>
              <a:rPr lang="en-US" altLang="en-US" sz="1700"/>
              <a:t> and a </a:t>
            </a:r>
            <a:r>
              <a:rPr lang="en-US" altLang="en-US" sz="1700" i="1"/>
              <a:t>student, </a:t>
            </a:r>
          </a:p>
          <a:p>
            <a:pPr lvl="1"/>
            <a:r>
              <a:rPr lang="en-US" altLang="en-US" sz="1700"/>
              <a:t>an </a:t>
            </a:r>
            <a:r>
              <a:rPr lang="en-US" altLang="en-US" sz="1700" i="1">
                <a:solidFill>
                  <a:srgbClr val="000099"/>
                </a:solidFill>
              </a:rPr>
              <a:t>instructor</a:t>
            </a:r>
            <a:r>
              <a:rPr lang="en-US" altLang="en-US" sz="1700" i="1"/>
              <a:t> </a:t>
            </a:r>
            <a:r>
              <a:rPr lang="en-US" altLang="en-US" sz="1700"/>
              <a:t> is associated with at most one </a:t>
            </a:r>
            <a:r>
              <a:rPr lang="en-US" altLang="en-US" sz="1700" i="1">
                <a:solidFill>
                  <a:srgbClr val="000099"/>
                </a:solidFill>
              </a:rPr>
              <a:t>student</a:t>
            </a:r>
            <a:r>
              <a:rPr lang="en-US" altLang="en-US" sz="1700"/>
              <a:t> via </a:t>
            </a:r>
            <a:r>
              <a:rPr lang="en-US" altLang="en-US" sz="1700" i="1"/>
              <a:t>advisor</a:t>
            </a:r>
            <a:r>
              <a:rPr lang="en-US" altLang="en-US" sz="1700"/>
              <a:t>, </a:t>
            </a:r>
          </a:p>
          <a:p>
            <a:pPr lvl="1"/>
            <a:r>
              <a:rPr lang="en-US" altLang="en-US" sz="1700"/>
              <a:t>and a </a:t>
            </a:r>
            <a:r>
              <a:rPr lang="en-US" altLang="en-US" sz="1700" i="1">
                <a:solidFill>
                  <a:srgbClr val="000099"/>
                </a:solidFill>
              </a:rPr>
              <a:t>student</a:t>
            </a:r>
            <a:r>
              <a:rPr lang="en-US" altLang="en-US" sz="1700"/>
              <a:t> is associated with several (including 0) </a:t>
            </a:r>
            <a:r>
              <a:rPr lang="en-US" altLang="en-US" sz="1700" i="1">
                <a:solidFill>
                  <a:srgbClr val="000099"/>
                </a:solidFill>
              </a:rPr>
              <a:t>instructors</a:t>
            </a:r>
            <a:r>
              <a:rPr lang="en-US" altLang="en-US" sz="1700"/>
              <a:t> via </a:t>
            </a:r>
            <a:r>
              <a:rPr lang="en-US" altLang="en-US" sz="1700" i="1"/>
              <a:t>advisor</a:t>
            </a:r>
          </a:p>
        </p:txBody>
      </p:sp>
      <p:grpSp>
        <p:nvGrpSpPr>
          <p:cNvPr id="73733" name="Group 2">
            <a:extLst>
              <a:ext uri="{FF2B5EF4-FFF2-40B4-BE49-F238E27FC236}">
                <a16:creationId xmlns:a16="http://schemas.microsoft.com/office/drawing/2014/main" id="{96413725-5CC9-3D68-B8DA-F75205CEE4AE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881313"/>
            <a:ext cx="5875338" cy="1814512"/>
            <a:chOff x="1999869" y="2532454"/>
            <a:chExt cx="5876163" cy="1814513"/>
          </a:xfrm>
        </p:grpSpPr>
        <p:pic>
          <p:nvPicPr>
            <p:cNvPr id="73734" name="Picture 5">
              <a:extLst>
                <a:ext uri="{FF2B5EF4-FFF2-40B4-BE49-F238E27FC236}">
                  <a16:creationId xmlns:a16="http://schemas.microsoft.com/office/drawing/2014/main" id="{DCE41697-72AB-0B45-D1AB-4CAC5BAA9DE4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5" name="Line 6">
              <a:extLst>
                <a:ext uri="{FF2B5EF4-FFF2-40B4-BE49-F238E27FC236}">
                  <a16:creationId xmlns:a16="http://schemas.microsoft.com/office/drawing/2014/main" id="{C1E729DB-4BED-A677-5BC1-52DB5B416D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8490621F-3FBE-8678-F80F-D518D5BA4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551737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ＭＳ Ｐゴシック" charset="-128"/>
              </a:rPr>
              <a:t>University </a:t>
            </a:r>
            <a:r>
              <a:rPr lang="en-US" dirty="0">
                <a:ea typeface="ＭＳ Ｐゴシック" charset="-128"/>
              </a:rPr>
              <a:t>Schemas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AA2CE23-AEB5-8A3C-00DF-0DAFAFB762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6625" y="995363"/>
            <a:ext cx="8345488" cy="551815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zh-CN">
                <a:ea typeface="宋体" panose="02010600030101010101" pitchFamily="2" charset="-122"/>
              </a:rPr>
              <a:t>Relational Schemas of a University Enterprise</a:t>
            </a: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60000"/>
              </a:spcBef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60000"/>
              </a:spcBef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</a:t>
            </a: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6EEC9E0F-1B73-EE33-FAFE-A2009CCDC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12"/>
          <a:stretch>
            <a:fillRect/>
          </a:stretch>
        </p:blipFill>
        <p:spPr bwMode="auto">
          <a:xfrm>
            <a:off x="1096963" y="1666875"/>
            <a:ext cx="8026400" cy="343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D901F7-E18E-4092-8CEE-D775F0E83EE9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2786" name="Rectangle 2">
            <a:extLst>
              <a:ext uri="{FF2B5EF4-FFF2-40B4-BE49-F238E27FC236}">
                <a16:creationId xmlns:a16="http://schemas.microsoft.com/office/drawing/2014/main" id="{F94C8C60-A826-B60C-05C5-4BCAC0176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20566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Many-to-Many Relationship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0173B90-A0EB-4D0A-FFA6-22D768FDFB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76338"/>
            <a:ext cx="7772400" cy="1546225"/>
          </a:xfrm>
        </p:spPr>
        <p:txBody>
          <a:bodyPr/>
          <a:lstStyle/>
          <a:p>
            <a:r>
              <a:rPr lang="en-US" altLang="en-US" sz="1700"/>
              <a:t>An</a:t>
            </a:r>
            <a:r>
              <a:rPr lang="en-US" altLang="en-US" sz="1700" i="1">
                <a:solidFill>
                  <a:srgbClr val="000099"/>
                </a:solidFill>
              </a:rPr>
              <a:t> instructor </a:t>
            </a:r>
            <a:r>
              <a:rPr lang="en-US" altLang="en-US" sz="1700"/>
              <a:t>is associated with several (possibly 0) </a:t>
            </a:r>
            <a:r>
              <a:rPr lang="en-US" altLang="en-US" sz="1700" i="1">
                <a:solidFill>
                  <a:srgbClr val="000099"/>
                </a:solidFill>
              </a:rPr>
              <a:t>students</a:t>
            </a:r>
            <a:r>
              <a:rPr lang="en-US" altLang="en-US" sz="1700"/>
              <a:t> via </a:t>
            </a:r>
            <a:r>
              <a:rPr lang="en-US" altLang="en-US" sz="1700" i="1"/>
              <a:t>advisor</a:t>
            </a:r>
          </a:p>
          <a:p>
            <a:r>
              <a:rPr lang="en-US" altLang="en-US" sz="1700"/>
              <a:t>A </a:t>
            </a:r>
            <a:r>
              <a:rPr lang="en-US" altLang="en-US" sz="1700" i="1">
                <a:solidFill>
                  <a:srgbClr val="000099"/>
                </a:solidFill>
              </a:rPr>
              <a:t>student</a:t>
            </a:r>
            <a:r>
              <a:rPr lang="en-US" altLang="en-US" sz="1700"/>
              <a:t> is associated with several (possibly 0) </a:t>
            </a:r>
            <a:r>
              <a:rPr lang="en-US" altLang="en-US" sz="1700" i="1">
                <a:solidFill>
                  <a:srgbClr val="000099"/>
                </a:solidFill>
              </a:rPr>
              <a:t>instructors</a:t>
            </a:r>
            <a:r>
              <a:rPr lang="en-US" altLang="en-US" sz="1700"/>
              <a:t> via </a:t>
            </a:r>
            <a:r>
              <a:rPr lang="en-US" altLang="en-US" sz="1700" i="1"/>
              <a:t>advisor</a:t>
            </a:r>
            <a:r>
              <a:rPr lang="en-US" altLang="en-US" sz="1700"/>
              <a:t> </a:t>
            </a:r>
          </a:p>
        </p:txBody>
      </p:sp>
      <p:pic>
        <p:nvPicPr>
          <p:cNvPr id="75781" name="Picture 6">
            <a:extLst>
              <a:ext uri="{FF2B5EF4-FFF2-40B4-BE49-F238E27FC236}">
                <a16:creationId xmlns:a16="http://schemas.microsoft.com/office/drawing/2014/main" id="{A080F59E-D408-8FA6-DF31-9C3526862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541588"/>
            <a:ext cx="6161088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A9E0E0ED-E9E6-A8F7-B31A-43CC644E8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8488" y="247650"/>
            <a:ext cx="5535612" cy="4556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Total and Partial Participation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0847681-861A-2B51-850E-5C75883A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1093788"/>
            <a:ext cx="7761287" cy="457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200150" indent="-3429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>
                <a:solidFill>
                  <a:srgbClr val="000099"/>
                </a:solidFill>
              </a:rPr>
              <a:t>Total participation </a:t>
            </a:r>
            <a:r>
              <a:rPr lang="en-US" altLang="en-US" sz="1700"/>
              <a:t>(indicated by double line):  every entity in the entity set participates in at least one relationship in the relationship set</a:t>
            </a:r>
          </a:p>
          <a:p>
            <a:endParaRPr lang="en-US" altLang="en-US" sz="1700"/>
          </a:p>
          <a:p>
            <a:endParaRPr lang="en-US" altLang="en-US" sz="1700"/>
          </a:p>
          <a:p>
            <a:endParaRPr lang="en-US" altLang="en-US" sz="1700"/>
          </a:p>
          <a:p>
            <a:endParaRPr lang="en-US" altLang="en-US" sz="1700"/>
          </a:p>
          <a:p>
            <a:pPr lvl="1">
              <a:buClr>
                <a:schemeClr val="hlink"/>
              </a:buClr>
              <a:buFontTx/>
              <a:buNone/>
            </a:pPr>
            <a:endParaRPr lang="en-US" altLang="en-US" sz="1700"/>
          </a:p>
          <a:p>
            <a:pPr lvl="1">
              <a:buClr>
                <a:schemeClr val="hlink"/>
              </a:buClr>
              <a:buFontTx/>
              <a:buNone/>
            </a:pPr>
            <a:r>
              <a:rPr lang="en-US" altLang="en-US" sz="1700"/>
              <a:t>participation of </a:t>
            </a:r>
            <a:r>
              <a:rPr lang="en-US" altLang="en-US" sz="1700" i="1"/>
              <a:t>student  </a:t>
            </a:r>
            <a:r>
              <a:rPr lang="en-US" altLang="en-US" sz="1700"/>
              <a:t>in </a:t>
            </a:r>
            <a:r>
              <a:rPr lang="en-US" altLang="en-US" sz="1700" i="1"/>
              <a:t>advisor r</a:t>
            </a:r>
            <a:r>
              <a:rPr lang="en-US" altLang="en-US" sz="1700"/>
              <a:t>elation is total</a:t>
            </a:r>
          </a:p>
          <a:p>
            <a:pPr lvl="2">
              <a:buSzPct val="90000"/>
              <a:buFont typeface="Wingdings" panose="05000000000000000000" pitchFamily="2" charset="2"/>
              <a:buChar char="§"/>
            </a:pPr>
            <a:r>
              <a:rPr lang="en-US" altLang="en-US" sz="1700"/>
              <a:t> every </a:t>
            </a:r>
            <a:r>
              <a:rPr lang="en-US" altLang="en-US" sz="1700" i="1"/>
              <a:t>student </a:t>
            </a:r>
            <a:r>
              <a:rPr lang="en-US" altLang="en-US" sz="1700"/>
              <a:t>must have an associated instructor</a:t>
            </a:r>
          </a:p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b="1">
                <a:solidFill>
                  <a:srgbClr val="000099"/>
                </a:solidFill>
              </a:rPr>
              <a:t>Partial participation</a:t>
            </a:r>
            <a:r>
              <a:rPr lang="en-US" altLang="en-US" sz="1700"/>
              <a:t>:  some entities may not participate in any relationship in the relationship set</a:t>
            </a:r>
          </a:p>
          <a:p>
            <a:pPr lvl="1">
              <a:buClr>
                <a:schemeClr val="hlink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Example: participation of </a:t>
            </a:r>
            <a:r>
              <a:rPr lang="en-US" altLang="en-US" sz="1700" i="1"/>
              <a:t>instructor</a:t>
            </a:r>
            <a:r>
              <a:rPr lang="en-US" altLang="en-US" sz="1700"/>
              <a:t> in </a:t>
            </a:r>
            <a:r>
              <a:rPr lang="en-US" altLang="en-US" sz="1700" i="1"/>
              <a:t>advisor</a:t>
            </a:r>
            <a:r>
              <a:rPr lang="en-US" altLang="en-US" sz="1700"/>
              <a:t> is partial</a:t>
            </a:r>
          </a:p>
        </p:txBody>
      </p:sp>
      <p:pic>
        <p:nvPicPr>
          <p:cNvPr id="77829" name="Picture 504850">
            <a:extLst>
              <a:ext uri="{FF2B5EF4-FFF2-40B4-BE49-F238E27FC236}">
                <a16:creationId xmlns:a16="http://schemas.microsoft.com/office/drawing/2014/main" id="{B15DE03F-9D96-F952-EE9E-33165713A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874838"/>
            <a:ext cx="5984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7BCFE4-7BE2-4D24-8AB3-C7558E9772FA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6882" name="Rectangle 2">
            <a:extLst>
              <a:ext uri="{FF2B5EF4-FFF2-40B4-BE49-F238E27FC236}">
                <a16:creationId xmlns:a16="http://schemas.microsoft.com/office/drawing/2014/main" id="{4479852F-BED6-4411-7534-F150D4130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3600" y="57150"/>
            <a:ext cx="8420100" cy="682625"/>
          </a:xfrm>
        </p:spPr>
        <p:txBody>
          <a:bodyPr/>
          <a:lstStyle/>
          <a:p>
            <a:pPr>
              <a:defRPr/>
            </a:pPr>
            <a:r>
              <a:rPr lang="en-US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Notation for Expressing More Complex Constraints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2F313BE-DE42-B530-D4BB-1848B3319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613" y="1125538"/>
            <a:ext cx="76327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/>
              <a:t>A line may have an associated minimum and maximum cardinality, shown in the form </a:t>
            </a:r>
            <a:r>
              <a:rPr lang="en-US" altLang="en-US" sz="1700" i="1"/>
              <a:t>l..h</a:t>
            </a:r>
            <a:r>
              <a:rPr lang="en-US" altLang="en-US" sz="1700"/>
              <a:t>, where </a:t>
            </a:r>
            <a:r>
              <a:rPr lang="en-US" altLang="en-US" sz="1700" i="1"/>
              <a:t>l</a:t>
            </a:r>
            <a:r>
              <a:rPr lang="en-US" altLang="en-US" sz="1700"/>
              <a:t> is the minimum and </a:t>
            </a:r>
            <a:r>
              <a:rPr lang="en-US" altLang="en-US" sz="1700" i="1"/>
              <a:t>h</a:t>
            </a:r>
            <a:r>
              <a:rPr lang="en-US" altLang="en-US" sz="1700"/>
              <a:t> the maximum cardinality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A minimum value of 1 indicates total participation.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A maximum value of 1 indicates that the entity participates  in at most one relationship</a:t>
            </a:r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A maximum value of * indicates no limit.</a:t>
            </a:r>
          </a:p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/>
              <a:t>Example</a:t>
            </a:r>
          </a:p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lang="en-US" altLang="en-US" sz="170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/>
          </a:p>
          <a:p>
            <a:pPr lvl="1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>
                <a:solidFill>
                  <a:srgbClr val="000099"/>
                </a:solidFill>
              </a:rPr>
              <a:t>Instructor</a:t>
            </a:r>
            <a:r>
              <a:rPr lang="en-US" altLang="en-US" sz="1700"/>
              <a:t> can advise 0 or more </a:t>
            </a:r>
            <a:r>
              <a:rPr lang="en-US" altLang="en-US" sz="1700" i="1">
                <a:solidFill>
                  <a:srgbClr val="000099"/>
                </a:solidFill>
              </a:rPr>
              <a:t>students</a:t>
            </a:r>
            <a:r>
              <a:rPr lang="en-US" altLang="en-US" sz="1700"/>
              <a:t>.  A </a:t>
            </a:r>
            <a:r>
              <a:rPr lang="en-US" altLang="en-US" sz="1700" i="1">
                <a:solidFill>
                  <a:srgbClr val="000099"/>
                </a:solidFill>
              </a:rPr>
              <a:t>student</a:t>
            </a:r>
            <a:r>
              <a:rPr lang="en-US" altLang="en-US" sz="1700"/>
              <a:t> must have 1 </a:t>
            </a:r>
            <a:r>
              <a:rPr lang="en-US" altLang="en-US" sz="1700" i="1">
                <a:solidFill>
                  <a:srgbClr val="000099"/>
                </a:solidFill>
              </a:rPr>
              <a:t>advisor (instructor)</a:t>
            </a:r>
            <a:r>
              <a:rPr lang="en-US" altLang="en-US" sz="1700"/>
              <a:t>; cannot have multiple </a:t>
            </a:r>
            <a:r>
              <a:rPr lang="en-US" altLang="en-US" sz="1700" i="1">
                <a:solidFill>
                  <a:srgbClr val="000099"/>
                </a:solidFill>
              </a:rPr>
              <a:t>advisors(instructors).</a:t>
            </a:r>
          </a:p>
          <a:p>
            <a:pPr>
              <a:buFontTx/>
              <a:buNone/>
            </a:pPr>
            <a:endParaRPr lang="en-US" altLang="en-US" sz="1700"/>
          </a:p>
          <a:p>
            <a:endParaRPr lang="en-US" altLang="en-US" sz="1700"/>
          </a:p>
        </p:txBody>
      </p:sp>
      <p:pic>
        <p:nvPicPr>
          <p:cNvPr id="79877" name="Picture 5">
            <a:extLst>
              <a:ext uri="{FF2B5EF4-FFF2-40B4-BE49-F238E27FC236}">
                <a16:creationId xmlns:a16="http://schemas.microsoft.com/office/drawing/2014/main" id="{61DEC717-9709-55A8-9AE6-BD8F212C1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3463925"/>
            <a:ext cx="5392737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EE80D2-CFF8-494A-BF2A-53B032EA69B0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10978" name="Rectangle 2">
            <a:extLst>
              <a:ext uri="{FF2B5EF4-FFF2-40B4-BE49-F238E27FC236}">
                <a16:creationId xmlns:a16="http://schemas.microsoft.com/office/drawing/2014/main" id="{B75A1E4E-C482-2C30-3FE1-C4308928B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938" y="384175"/>
            <a:ext cx="7900987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Cardinality Constraints on Ternary Relationship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0FC93A4D-CDE1-4B25-53F0-D3B23D1FE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225" y="1171575"/>
            <a:ext cx="7637463" cy="1882775"/>
          </a:xfrm>
        </p:spPr>
        <p:txBody>
          <a:bodyPr/>
          <a:lstStyle/>
          <a:p>
            <a:r>
              <a:rPr lang="en-US" altLang="en-US" sz="1700"/>
              <a:t>We allow at most one arrow out of a ternary (or greater degree) relationship to indicate a cardinality constraint</a:t>
            </a:r>
          </a:p>
          <a:p>
            <a:r>
              <a:rPr lang="en-US" altLang="en-US" sz="1700"/>
              <a:t>For example, an arrow from </a:t>
            </a:r>
            <a:r>
              <a:rPr lang="en-US" altLang="en-US" sz="1700" i="1"/>
              <a:t>proj_guide</a:t>
            </a:r>
            <a:r>
              <a:rPr lang="en-US" altLang="en-US" sz="1700"/>
              <a:t> to </a:t>
            </a:r>
            <a:r>
              <a:rPr lang="en-US" altLang="en-US" sz="1700" i="1"/>
              <a:t>instructor</a:t>
            </a:r>
            <a:r>
              <a:rPr lang="en-US" altLang="en-US" sz="1700"/>
              <a:t> indicates each student has at most one guide for a project</a:t>
            </a:r>
          </a:p>
          <a:p>
            <a:r>
              <a:rPr lang="en-US" altLang="en-US" sz="1700"/>
              <a:t>To avoid confusion we outlaw(</a:t>
            </a:r>
            <a:r>
              <a:rPr lang="zh-CN" altLang="en-US" sz="1700" b="1">
                <a:solidFill>
                  <a:srgbClr val="000099"/>
                </a:solidFill>
              </a:rPr>
              <a:t>禁止</a:t>
            </a:r>
            <a:r>
              <a:rPr lang="en-US" altLang="en-US" sz="1700"/>
              <a:t>) more than one arrow.</a:t>
            </a:r>
          </a:p>
        </p:txBody>
      </p:sp>
      <p:pic>
        <p:nvPicPr>
          <p:cNvPr id="81925" name="Picture 20">
            <a:extLst>
              <a:ext uri="{FF2B5EF4-FFF2-40B4-BE49-F238E27FC236}">
                <a16:creationId xmlns:a16="http://schemas.microsoft.com/office/drawing/2014/main" id="{144E33A4-4C49-BC93-B9EF-2025F0872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960688"/>
            <a:ext cx="67373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926" name="直接箭头连接符 6">
            <a:extLst>
              <a:ext uri="{FF2B5EF4-FFF2-40B4-BE49-F238E27FC236}">
                <a16:creationId xmlns:a16="http://schemas.microsoft.com/office/drawing/2014/main" id="{A99EED5D-CE0A-BADC-1FB7-B60B49445C0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92438" y="4873625"/>
            <a:ext cx="4492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5C6DFD9-7FC0-49F4-952D-5E315506DDB3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316844B6-C8DD-5788-8F7D-65E9493E53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14851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Primary Key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F2F39E8-0FA3-EC55-98C6-C395FA7E0D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1298575"/>
            <a:ext cx="7646988" cy="3386138"/>
          </a:xfrm>
        </p:spPr>
        <p:txBody>
          <a:bodyPr/>
          <a:lstStyle/>
          <a:p>
            <a:r>
              <a:rPr lang="en-US" altLang="en-US" sz="1700"/>
              <a:t>Primary keys provide a way to specify how entities and  relations are distinguished.  We will consider:</a:t>
            </a:r>
          </a:p>
          <a:p>
            <a:pPr lvl="1"/>
            <a:r>
              <a:rPr lang="en-US" altLang="en-US" sz="1700"/>
              <a:t>Entity sets</a:t>
            </a:r>
          </a:p>
          <a:p>
            <a:pPr lvl="1"/>
            <a:r>
              <a:rPr lang="en-US" altLang="en-US" sz="1700"/>
              <a:t>Relationship sets</a:t>
            </a:r>
          </a:p>
          <a:p>
            <a:pPr lvl="1"/>
            <a:r>
              <a:rPr lang="en-US" altLang="en-US" sz="1700"/>
              <a:t>Weak entity sets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15450F-CD50-4228-93A1-517A01BC9FC0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654468A7-12C5-37A3-401F-696FF4822F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8181975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Primary key for Entity Sets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ADFBDC9E-48D1-2C15-2E91-D246B4414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1177925"/>
            <a:ext cx="7534275" cy="3894138"/>
          </a:xfrm>
        </p:spPr>
        <p:txBody>
          <a:bodyPr/>
          <a:lstStyle/>
          <a:p>
            <a:r>
              <a:rPr lang="en-US" altLang="en-US" sz="1700"/>
              <a:t>By definition, individual entities are distinct.</a:t>
            </a:r>
          </a:p>
          <a:p>
            <a:r>
              <a:rPr lang="en-US" altLang="en-US" sz="1700"/>
              <a:t>From database perspective, the differences among them must be expressed in terms of their attributes.</a:t>
            </a:r>
          </a:p>
          <a:p>
            <a:r>
              <a:rPr lang="en-US" altLang="en-US" sz="1700"/>
              <a:t>The values of the attribute values of an entity must be such that they can uniquely identify the entity.</a:t>
            </a:r>
          </a:p>
          <a:p>
            <a:pPr lvl="1"/>
            <a:r>
              <a:rPr lang="en-US" altLang="en-US" sz="1700"/>
              <a:t>No two entities in an entity set are allowed to have exactly the same value for all attributes.</a:t>
            </a:r>
          </a:p>
          <a:p>
            <a:r>
              <a:rPr lang="en-US" altLang="en-US" sz="1700">
                <a:solidFill>
                  <a:srgbClr val="000099"/>
                </a:solidFill>
              </a:rPr>
              <a:t>A key for an entity is a set of attributes that suffice to distinguish entities from each other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B272E9-6B86-466C-89CA-04C4FFF714A9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923A484B-4295-BAFB-F9BC-241A917DA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72001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Primary Key for Relationship Sets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C1087E79-384C-8A2C-2792-04F85C7933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1120775"/>
            <a:ext cx="7666038" cy="5337175"/>
          </a:xfrm>
        </p:spPr>
        <p:txBody>
          <a:bodyPr/>
          <a:lstStyle/>
          <a:p>
            <a:r>
              <a:rPr lang="en-US" altLang="en-US" sz="1700"/>
              <a:t>To distinguish among the various relationships of a relationship set we use the individual  primary keys of the entities in the relationship set.</a:t>
            </a:r>
          </a:p>
          <a:p>
            <a:pPr lvl="1"/>
            <a:r>
              <a:rPr lang="en-US" altLang="en-US" sz="1700"/>
              <a:t>Let </a:t>
            </a:r>
            <a:r>
              <a:rPr lang="en-US" altLang="en-US" sz="1700" i="1">
                <a:solidFill>
                  <a:srgbClr val="FF0000"/>
                </a:solidFill>
              </a:rPr>
              <a:t>R</a:t>
            </a:r>
            <a:r>
              <a:rPr lang="en-US" altLang="en-US" sz="1700"/>
              <a:t> be a relationship set involving entity sets </a:t>
            </a:r>
            <a:r>
              <a:rPr lang="en-US" altLang="en-US" sz="1700">
                <a:solidFill>
                  <a:srgbClr val="FF0000"/>
                </a:solidFill>
              </a:rPr>
              <a:t>E1, E2, .. En</a:t>
            </a:r>
          </a:p>
          <a:p>
            <a:pPr lvl="1"/>
            <a:r>
              <a:rPr lang="en-US" altLang="en-US" sz="1700"/>
              <a:t>The primary key for </a:t>
            </a:r>
            <a:r>
              <a:rPr lang="en-US" altLang="en-US" sz="1700">
                <a:solidFill>
                  <a:srgbClr val="FF0000"/>
                </a:solidFill>
              </a:rPr>
              <a:t>R</a:t>
            </a:r>
            <a:r>
              <a:rPr lang="en-US" altLang="en-US" sz="1700"/>
              <a:t> is consists of the  </a:t>
            </a:r>
            <a:r>
              <a:rPr lang="en-US" altLang="en-US" sz="1700">
                <a:solidFill>
                  <a:srgbClr val="FF0000"/>
                </a:solidFill>
              </a:rPr>
              <a:t>union</a:t>
            </a:r>
            <a:r>
              <a:rPr lang="en-US" altLang="en-US" sz="1700"/>
              <a:t> of the primary keys of entity sets </a:t>
            </a:r>
            <a:r>
              <a:rPr lang="en-US" altLang="en-US" sz="1700">
                <a:solidFill>
                  <a:srgbClr val="FF0000"/>
                </a:solidFill>
              </a:rPr>
              <a:t>E1, E2, ..En</a:t>
            </a:r>
          </a:p>
          <a:p>
            <a:pPr lvl="1"/>
            <a:r>
              <a:rPr lang="en-US" altLang="en-US" sz="1700"/>
              <a:t>If the relationship set </a:t>
            </a:r>
            <a:r>
              <a:rPr lang="en-US" altLang="en-US" sz="1700" i="1"/>
              <a:t>R</a:t>
            </a:r>
            <a:r>
              <a:rPr lang="en-US" altLang="en-US" sz="1700"/>
              <a:t> has attributes  a1, a2, .., am associated with it, then the  primary key of </a:t>
            </a:r>
            <a:r>
              <a:rPr lang="en-US" altLang="en-US" sz="1700" i="1">
                <a:solidFill>
                  <a:srgbClr val="FF0000"/>
                </a:solidFill>
              </a:rPr>
              <a:t>R</a:t>
            </a:r>
            <a:r>
              <a:rPr lang="en-US" altLang="en-US" sz="1700" i="1"/>
              <a:t>  </a:t>
            </a:r>
            <a:r>
              <a:rPr lang="en-US" altLang="en-US" sz="1700"/>
              <a:t>also includes the attributes  </a:t>
            </a:r>
            <a:r>
              <a:rPr lang="en-US" altLang="en-US" sz="1700">
                <a:solidFill>
                  <a:srgbClr val="FF0000"/>
                </a:solidFill>
              </a:rPr>
              <a:t>a1, a2, .., am</a:t>
            </a:r>
            <a:r>
              <a:rPr lang="en-US" altLang="en-US" sz="1700"/>
              <a:t> </a:t>
            </a:r>
          </a:p>
          <a:p>
            <a:r>
              <a:rPr lang="en-US" altLang="en-US" sz="1700"/>
              <a:t>Example: relationship set “advisor”.</a:t>
            </a:r>
          </a:p>
          <a:p>
            <a:pPr lvl="1"/>
            <a:r>
              <a:rPr lang="en-US" altLang="en-US" sz="1700"/>
              <a:t>The primary key  consists of </a:t>
            </a:r>
            <a:r>
              <a:rPr lang="en-US" altLang="en-US" sz="1700" i="1"/>
              <a:t>instructor.ID</a:t>
            </a:r>
            <a:r>
              <a:rPr lang="en-US" altLang="en-US" sz="1700"/>
              <a:t> and s</a:t>
            </a:r>
            <a:r>
              <a:rPr lang="en-US" altLang="en-US" sz="1700" i="1"/>
              <a:t>tudent.ID</a:t>
            </a:r>
          </a:p>
          <a:p>
            <a:pPr lvl="1"/>
            <a:endParaRPr lang="en-US" altLang="en-US" sz="1700" i="1"/>
          </a:p>
          <a:p>
            <a:pPr lvl="1"/>
            <a:endParaRPr lang="en-US" altLang="en-US" sz="1700" i="1"/>
          </a:p>
          <a:p>
            <a:pPr lvl="1"/>
            <a:endParaRPr lang="en-US" altLang="en-US" sz="1700" i="1"/>
          </a:p>
          <a:p>
            <a:pPr lvl="1"/>
            <a:endParaRPr lang="en-US" altLang="en-US" sz="1700" i="1"/>
          </a:p>
          <a:p>
            <a:pPr lvl="1"/>
            <a:endParaRPr lang="en-US" altLang="en-US" sz="1700" i="1"/>
          </a:p>
          <a:p>
            <a:r>
              <a:rPr lang="en-US" altLang="en-US" sz="1700"/>
              <a:t>The choice of the primary key for a relationship set depends on  the mapping cardinality of the relationship set.</a:t>
            </a:r>
          </a:p>
        </p:txBody>
      </p:sp>
      <p:pic>
        <p:nvPicPr>
          <p:cNvPr id="88069" name="Picture 504850">
            <a:extLst>
              <a:ext uri="{FF2B5EF4-FFF2-40B4-BE49-F238E27FC236}">
                <a16:creationId xmlns:a16="http://schemas.microsoft.com/office/drawing/2014/main" id="{7AD34DBE-2E12-1D63-BE08-76404BD9D3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588" y="4217988"/>
            <a:ext cx="598487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133808-BDE8-4C4B-BE46-AB5DFF7F9160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25314" name="Rectangle 2">
            <a:extLst>
              <a:ext uri="{FF2B5EF4-FFF2-40B4-BE49-F238E27FC236}">
                <a16:creationId xmlns:a16="http://schemas.microsoft.com/office/drawing/2014/main" id="{8A9E050A-04C7-9721-EF8F-317989D4B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800" y="161925"/>
            <a:ext cx="6599238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Primary key for Binary Relationship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F6B64D79-95E3-B923-3D5D-70598DFD6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800" y="1289050"/>
            <a:ext cx="7742238" cy="5095875"/>
          </a:xfrm>
        </p:spPr>
        <p:txBody>
          <a:bodyPr/>
          <a:lstStyle/>
          <a:p>
            <a:r>
              <a:rPr lang="en-US" altLang="en-US" sz="1700">
                <a:solidFill>
                  <a:srgbClr val="FF0000"/>
                </a:solidFill>
              </a:rPr>
              <a:t>Many-to-Many </a:t>
            </a:r>
            <a:r>
              <a:rPr lang="en-US" altLang="en-US" sz="1700"/>
              <a:t>relationships.   The preceding union of the primary keys is a minimal superkey and is chosen  as the primary key.</a:t>
            </a:r>
          </a:p>
          <a:p>
            <a:r>
              <a:rPr lang="en-US" altLang="en-US" sz="1700">
                <a:solidFill>
                  <a:srgbClr val="FF0000"/>
                </a:solidFill>
              </a:rPr>
              <a:t>One-to-Many </a:t>
            </a:r>
            <a:r>
              <a:rPr lang="en-US" altLang="en-US" sz="1700"/>
              <a:t>relationships . The primary key of the “Many” side is a minimal superkey and is used as the primary key.</a:t>
            </a:r>
          </a:p>
          <a:p>
            <a:r>
              <a:rPr lang="en-US" altLang="en-US" sz="1700">
                <a:solidFill>
                  <a:srgbClr val="FF0000"/>
                </a:solidFill>
              </a:rPr>
              <a:t>Many-to-one </a:t>
            </a:r>
            <a:r>
              <a:rPr lang="en-US" altLang="en-US" sz="1700"/>
              <a:t>relationships. The primary key of the “Many” side is a minimal superkey and is used as the primary key.</a:t>
            </a:r>
          </a:p>
          <a:p>
            <a:r>
              <a:rPr lang="en-US" altLang="en-US" sz="1700">
                <a:solidFill>
                  <a:srgbClr val="FF0000"/>
                </a:solidFill>
              </a:rPr>
              <a:t>One-to-one</a:t>
            </a:r>
            <a:r>
              <a:rPr lang="en-US" altLang="en-US" sz="1700"/>
              <a:t> relationships. The primary key of either one of the participating entity sets forms a minimal superkey, and either one can be chosen as the primary key.</a:t>
            </a:r>
          </a:p>
          <a:p>
            <a:endParaRPr lang="en-US" altLang="en-US" sz="1700"/>
          </a:p>
        </p:txBody>
      </p:sp>
      <p:pic>
        <p:nvPicPr>
          <p:cNvPr id="90117" name="Picture 5">
            <a:extLst>
              <a:ext uri="{FF2B5EF4-FFF2-40B4-BE49-F238E27FC236}">
                <a16:creationId xmlns:a16="http://schemas.microsoft.com/office/drawing/2014/main" id="{54278A19-35F7-0817-8D93-AE78AD679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2235200" y="4181475"/>
            <a:ext cx="5151438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>
            <a:extLst>
              <a:ext uri="{FF2B5EF4-FFF2-40B4-BE49-F238E27FC236}">
                <a16:creationId xmlns:a16="http://schemas.microsoft.com/office/drawing/2014/main" id="{DE7B593D-D66D-CDFA-DC4F-F36B4D45B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321550" cy="609600"/>
          </a:xfrm>
        </p:spPr>
        <p:txBody>
          <a:bodyPr/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Weak Entity Sets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（弱实体集）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330D462F-0EF9-4394-F0C5-F3A096023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313" y="1236663"/>
            <a:ext cx="7496175" cy="4876800"/>
          </a:xfrm>
        </p:spPr>
        <p:txBody>
          <a:bodyPr/>
          <a:lstStyle/>
          <a:p>
            <a:r>
              <a:rPr lang="en-US" altLang="zh-CN"/>
              <a:t>An entity set that does not have a primary key is referred to as a </a:t>
            </a:r>
            <a:r>
              <a:rPr lang="en-US" altLang="zh-CN" b="1">
                <a:solidFill>
                  <a:srgbClr val="000099"/>
                </a:solidFill>
              </a:rPr>
              <a:t>weak entity set</a:t>
            </a:r>
            <a:r>
              <a:rPr lang="en-US" altLang="zh-CN"/>
              <a:t>.</a:t>
            </a:r>
          </a:p>
          <a:p>
            <a:r>
              <a:rPr lang="en-US" altLang="zh-CN"/>
              <a:t>The existence of a weak entity set depends on the existence of a </a:t>
            </a:r>
            <a:r>
              <a:rPr lang="en-US" altLang="zh-CN" b="1">
                <a:solidFill>
                  <a:srgbClr val="000099"/>
                </a:solidFill>
              </a:rPr>
              <a:t>identifying entity set</a:t>
            </a:r>
            <a:r>
              <a:rPr lang="zh-CN" altLang="en-US" b="1">
                <a:solidFill>
                  <a:srgbClr val="000099"/>
                </a:solidFill>
              </a:rPr>
              <a:t>（标识性实体集）</a:t>
            </a:r>
            <a:endParaRPr lang="en-US" altLang="zh-CN" b="1">
              <a:solidFill>
                <a:srgbClr val="000099"/>
              </a:solidFill>
            </a:endParaRPr>
          </a:p>
          <a:p>
            <a:pPr lvl="1"/>
            <a:r>
              <a:rPr lang="en-US" altLang="zh-CN"/>
              <a:t>It must relate to the identifying entity set via a total, one-to-many relationship set from the identifying to the weak entity set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Identifying relationship</a:t>
            </a:r>
            <a:r>
              <a:rPr lang="zh-CN" altLang="en-US" b="1">
                <a:solidFill>
                  <a:srgbClr val="000099"/>
                </a:solidFill>
              </a:rPr>
              <a:t>（标识性联系）</a:t>
            </a:r>
            <a:r>
              <a:rPr lang="en-US" altLang="zh-CN"/>
              <a:t> depicted using a double diamond</a:t>
            </a:r>
          </a:p>
          <a:p>
            <a:r>
              <a:rPr lang="en-US" altLang="zh-CN"/>
              <a:t>The </a:t>
            </a:r>
            <a:r>
              <a:rPr lang="en-US" altLang="zh-CN" b="1">
                <a:solidFill>
                  <a:srgbClr val="000099"/>
                </a:solidFill>
              </a:rPr>
              <a:t>discriminator (</a:t>
            </a:r>
            <a:r>
              <a:rPr lang="zh-CN" altLang="en-US" b="1">
                <a:solidFill>
                  <a:srgbClr val="000099"/>
                </a:solidFill>
              </a:rPr>
              <a:t>分辨符</a:t>
            </a:r>
            <a:r>
              <a:rPr lang="zh-CN" altLang="en-US"/>
              <a:t>，</a:t>
            </a:r>
            <a:r>
              <a:rPr lang="en-US" altLang="zh-CN" i="1"/>
              <a:t>or partial key)</a:t>
            </a:r>
            <a:r>
              <a:rPr lang="en-US" altLang="zh-CN"/>
              <a:t> of a weak entity set is the set of attributes that distinguishes among all the entities of a weak entity set  </a:t>
            </a:r>
            <a:r>
              <a:rPr lang="en-US" altLang="zh-CN">
                <a:solidFill>
                  <a:srgbClr val="FF0000"/>
                </a:solidFill>
              </a:rPr>
              <a:t>when the identifying entity  they depend is known</a:t>
            </a:r>
            <a:r>
              <a:rPr lang="en-US" altLang="zh-CN"/>
              <a:t>.</a:t>
            </a:r>
          </a:p>
          <a:p>
            <a:r>
              <a:rPr lang="en-US" altLang="zh-CN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>
            <a:extLst>
              <a:ext uri="{FF2B5EF4-FFF2-40B4-BE49-F238E27FC236}">
                <a16:creationId xmlns:a16="http://schemas.microsoft.com/office/drawing/2014/main" id="{1F43CE26-EBD7-62D4-7B47-5EAC57E2D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750" y="85725"/>
            <a:ext cx="607536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Sets (Cont.)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854A8C98-F1EF-4E3D-4C90-2943E1F3C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225550"/>
            <a:ext cx="7478712" cy="2095500"/>
          </a:xfrm>
        </p:spPr>
        <p:txBody>
          <a:bodyPr/>
          <a:lstStyle/>
          <a:p>
            <a:r>
              <a:rPr lang="en-US" altLang="zh-CN"/>
              <a:t>We underline the </a:t>
            </a:r>
            <a:r>
              <a:rPr lang="en-US" altLang="zh-CN" b="1">
                <a:solidFill>
                  <a:srgbClr val="000099"/>
                </a:solidFill>
              </a:rPr>
              <a:t>discriminator</a:t>
            </a:r>
            <a:r>
              <a:rPr lang="en-US" altLang="zh-CN"/>
              <a:t> of a weak entity set  with a dashed line.</a:t>
            </a:r>
          </a:p>
          <a:p>
            <a:r>
              <a:rPr lang="en-US" altLang="zh-CN"/>
              <a:t>We put the </a:t>
            </a:r>
            <a:r>
              <a:rPr lang="en-US" altLang="zh-CN" b="1">
                <a:solidFill>
                  <a:srgbClr val="000099"/>
                </a:solidFill>
              </a:rPr>
              <a:t>identifying relationship </a:t>
            </a:r>
            <a:r>
              <a:rPr lang="en-US" altLang="zh-CN"/>
              <a:t>of a weak entity in a double diamond. </a:t>
            </a:r>
          </a:p>
          <a:p>
            <a:r>
              <a:rPr lang="en-US" altLang="zh-CN"/>
              <a:t>Primary key for </a:t>
            </a:r>
            <a:r>
              <a:rPr lang="en-US" altLang="zh-CN" i="1"/>
              <a:t>section </a:t>
            </a:r>
            <a:r>
              <a:rPr lang="en-US" altLang="zh-CN"/>
              <a:t>– (</a:t>
            </a:r>
            <a:r>
              <a:rPr lang="en-US" altLang="zh-CN" i="1"/>
              <a:t>course_id, sec_id, semester, year</a:t>
            </a:r>
            <a:r>
              <a:rPr lang="en-US" altLang="zh-CN"/>
              <a:t>) </a:t>
            </a:r>
          </a:p>
        </p:txBody>
      </p:sp>
      <p:pic>
        <p:nvPicPr>
          <p:cNvPr id="94212" name="Picture 21">
            <a:extLst>
              <a:ext uri="{FF2B5EF4-FFF2-40B4-BE49-F238E27FC236}">
                <a16:creationId xmlns:a16="http://schemas.microsoft.com/office/drawing/2014/main" id="{B560FD9A-316C-95A9-36E7-793B18567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3387725"/>
            <a:ext cx="6808788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3" name="文本框 1">
            <a:extLst>
              <a:ext uri="{FF2B5EF4-FFF2-40B4-BE49-F238E27FC236}">
                <a16:creationId xmlns:a16="http://schemas.microsoft.com/office/drawing/2014/main" id="{E527DDD4-52FB-3690-DE23-78D732EAD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5546725"/>
            <a:ext cx="15001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99"/>
                </a:solidFill>
              </a:rPr>
              <a:t>identifying  entity set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4214" name="文本框 5">
            <a:extLst>
              <a:ext uri="{FF2B5EF4-FFF2-40B4-BE49-F238E27FC236}">
                <a16:creationId xmlns:a16="http://schemas.microsoft.com/office/drawing/2014/main" id="{694F4604-2BB4-5F4D-89CC-580E92BCC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5546725"/>
            <a:ext cx="1701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99"/>
                </a:solidFill>
              </a:rPr>
              <a:t>identifying  relationship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4215" name="文本框 6">
            <a:extLst>
              <a:ext uri="{FF2B5EF4-FFF2-40B4-BE49-F238E27FC236}">
                <a16:creationId xmlns:a16="http://schemas.microsoft.com/office/drawing/2014/main" id="{A773CDF1-4B3A-88AD-E634-7CB2AF57C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5480050"/>
            <a:ext cx="11303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99"/>
                </a:solidFill>
              </a:rPr>
              <a:t>weak entity set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4216" name="文本框 7">
            <a:extLst>
              <a:ext uri="{FF2B5EF4-FFF2-40B4-BE49-F238E27FC236}">
                <a16:creationId xmlns:a16="http://schemas.microsoft.com/office/drawing/2014/main" id="{AF3B5DBB-8406-BBA3-9FC7-4A825DC2A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9863" y="4191000"/>
            <a:ext cx="1733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zh-CN">
                <a:solidFill>
                  <a:srgbClr val="000099"/>
                </a:solidFill>
              </a:rPr>
              <a:t> discriminator</a:t>
            </a:r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94217" name="右大括号 2">
            <a:extLst>
              <a:ext uri="{FF2B5EF4-FFF2-40B4-BE49-F238E27FC236}">
                <a16:creationId xmlns:a16="http://schemas.microsoft.com/office/drawing/2014/main" id="{6D48CFDD-2C2E-F1F4-9C5B-F92E2F304FD9}"/>
              </a:ext>
            </a:extLst>
          </p:cNvPr>
          <p:cNvSpPr>
            <a:spLocks/>
          </p:cNvSpPr>
          <p:nvPr/>
        </p:nvSpPr>
        <p:spPr bwMode="auto">
          <a:xfrm>
            <a:off x="7742238" y="4027488"/>
            <a:ext cx="255587" cy="665162"/>
          </a:xfrm>
          <a:prstGeom prst="rightBrace">
            <a:avLst>
              <a:gd name="adj1" fmla="val 8326"/>
              <a:gd name="adj2" fmla="val 46972"/>
            </a:avLst>
          </a:prstGeom>
          <a:solidFill>
            <a:schemeClr val="accent1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zh-CN" altLang="en-US">
              <a:solidFill>
                <a:srgbClr val="000099"/>
              </a:solidFill>
            </a:endParaRPr>
          </a:p>
        </p:txBody>
      </p:sp>
      <p:cxnSp>
        <p:nvCxnSpPr>
          <p:cNvPr id="94218" name="直接箭头连接符 4">
            <a:extLst>
              <a:ext uri="{FF2B5EF4-FFF2-40B4-BE49-F238E27FC236}">
                <a16:creationId xmlns:a16="http://schemas.microsoft.com/office/drawing/2014/main" id="{2FE9F832-3757-1254-5F73-CAD2060BBC3F}"/>
              </a:ext>
            </a:extLst>
          </p:cNvPr>
          <p:cNvCxnSpPr>
            <a:cxnSpLocks noChangeShapeType="1"/>
            <a:stCxn id="94213" idx="0"/>
          </p:cNvCxnSpPr>
          <p:nvPr/>
        </p:nvCxnSpPr>
        <p:spPr bwMode="auto">
          <a:xfrm flipH="1" flipV="1">
            <a:off x="2241550" y="4927600"/>
            <a:ext cx="0" cy="6191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4219" name="直接箭头连接符 11">
            <a:extLst>
              <a:ext uri="{FF2B5EF4-FFF2-40B4-BE49-F238E27FC236}">
                <a16:creationId xmlns:a16="http://schemas.microsoft.com/office/drawing/2014/main" id="{9C463E8A-3BE0-CC8D-1478-9259EBB3F8E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810125" y="4927600"/>
            <a:ext cx="0" cy="6191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94220" name="直接箭头连接符 12">
            <a:extLst>
              <a:ext uri="{FF2B5EF4-FFF2-40B4-BE49-F238E27FC236}">
                <a16:creationId xmlns:a16="http://schemas.microsoft.com/office/drawing/2014/main" id="{5A619E55-01BA-4587-DBB1-1DFF763C5705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12038" y="4927600"/>
            <a:ext cx="0" cy="6191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5D3F324C-2637-8754-F0ED-7C1ED9B04D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9000" y="85725"/>
            <a:ext cx="7361238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ＭＳ Ｐゴシック" charset="-128"/>
              </a:rPr>
              <a:t>Database Design Process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499F94F-19E1-B5BD-AAA3-B96094F18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5035550"/>
            <a:ext cx="88900" cy="1000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1D3CA-2390-E2B6-EC70-9F8EEDF70834}"/>
              </a:ext>
            </a:extLst>
          </p:cNvPr>
          <p:cNvSpPr txBox="1"/>
          <p:nvPr/>
        </p:nvSpPr>
        <p:spPr>
          <a:xfrm>
            <a:off x="1331913" y="1743075"/>
            <a:ext cx="3552825" cy="40005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kumimoji="1" lang="en-US" altLang="zh-CN" sz="2000" b="1">
                <a:solidFill>
                  <a:srgbClr val="000099"/>
                </a:solidFill>
              </a:rPr>
              <a:t>requirement specification</a:t>
            </a:r>
            <a:endParaRPr kumimoji="1"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22533" name="TextBox 7">
            <a:extLst>
              <a:ext uri="{FF2B5EF4-FFF2-40B4-BE49-F238E27FC236}">
                <a16:creationId xmlns:a16="http://schemas.microsoft.com/office/drawing/2014/main" id="{593153F4-2438-4FA6-E9DD-851C57FC8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2651125"/>
            <a:ext cx="3228975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conceptual-design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22534" name="TextBox 8">
            <a:extLst>
              <a:ext uri="{FF2B5EF4-FFF2-40B4-BE49-F238E27FC236}">
                <a16:creationId xmlns:a16="http://schemas.microsoft.com/office/drawing/2014/main" id="{A62076AC-1462-B99B-E7E0-E43C15DFE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3579813"/>
            <a:ext cx="3228975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logical-design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sp>
        <p:nvSpPr>
          <p:cNvPr id="22535" name="TextBox 9">
            <a:extLst>
              <a:ext uri="{FF2B5EF4-FFF2-40B4-BE49-F238E27FC236}">
                <a16:creationId xmlns:a16="http://schemas.microsoft.com/office/drawing/2014/main" id="{4BC95BC2-2B0D-D4F5-FABC-90ED51F9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4595813"/>
            <a:ext cx="3228975" cy="400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000099"/>
                </a:solidFill>
              </a:rPr>
              <a:t>physical-design</a:t>
            </a:r>
            <a:endParaRPr lang="zh-CN" altLang="en-US" sz="2000" b="1">
              <a:solidFill>
                <a:srgbClr val="000099"/>
              </a:solidFill>
            </a:endParaRPr>
          </a:p>
        </p:txBody>
      </p:sp>
      <p:cxnSp>
        <p:nvCxnSpPr>
          <p:cNvPr id="22536" name="直接箭头连接符 3">
            <a:extLst>
              <a:ext uri="{FF2B5EF4-FFF2-40B4-BE49-F238E27FC236}">
                <a16:creationId xmlns:a16="http://schemas.microsoft.com/office/drawing/2014/main" id="{8C4E19FE-358D-006B-1F36-8BBAFE5725D3}"/>
              </a:ext>
            </a:extLst>
          </p:cNvPr>
          <p:cNvCxnSpPr>
            <a:cxnSpLocks noChangeShapeType="1"/>
            <a:stCxn id="7" idx="2"/>
            <a:endCxn id="22533" idx="0"/>
          </p:cNvCxnSpPr>
          <p:nvPr/>
        </p:nvCxnSpPr>
        <p:spPr bwMode="auto">
          <a:xfrm>
            <a:off x="3108325" y="2143125"/>
            <a:ext cx="0" cy="5080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直接箭头连接符 12">
            <a:extLst>
              <a:ext uri="{FF2B5EF4-FFF2-40B4-BE49-F238E27FC236}">
                <a16:creationId xmlns:a16="http://schemas.microsoft.com/office/drawing/2014/main" id="{385A833E-EF63-EFED-9BF0-AC4EF098C0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325" y="3051175"/>
            <a:ext cx="0" cy="5143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直接箭头连接符 13">
            <a:extLst>
              <a:ext uri="{FF2B5EF4-FFF2-40B4-BE49-F238E27FC236}">
                <a16:creationId xmlns:a16="http://schemas.microsoft.com/office/drawing/2014/main" id="{784F4957-B8DD-0975-69A5-F7A0D02026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08325" y="4081463"/>
            <a:ext cx="0" cy="5143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TextBox 10">
            <a:extLst>
              <a:ext uri="{FF2B5EF4-FFF2-40B4-BE49-F238E27FC236}">
                <a16:creationId xmlns:a16="http://schemas.microsoft.com/office/drawing/2014/main" id="{3394C50B-D6E4-FF38-2916-228ED94F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8588" y="2651125"/>
            <a:ext cx="1955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E-R diagram</a:t>
            </a:r>
            <a:endParaRPr kumimoji="0" lang="zh-CN" altLang="en-US" b="1"/>
          </a:p>
        </p:txBody>
      </p:sp>
      <p:sp>
        <p:nvSpPr>
          <p:cNvPr id="22540" name="TextBox 16">
            <a:extLst>
              <a:ext uri="{FF2B5EF4-FFF2-40B4-BE49-F238E27FC236}">
                <a16:creationId xmlns:a16="http://schemas.microsoft.com/office/drawing/2014/main" id="{14A4D771-7525-6A37-07D2-3765AA8CB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609975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logical schema</a:t>
            </a:r>
            <a:endParaRPr kumimoji="0" lang="zh-CN" altLang="en-US" b="1"/>
          </a:p>
        </p:txBody>
      </p:sp>
      <p:sp>
        <p:nvSpPr>
          <p:cNvPr id="22541" name="TextBox 17">
            <a:extLst>
              <a:ext uri="{FF2B5EF4-FFF2-40B4-BE49-F238E27FC236}">
                <a16:creationId xmlns:a16="http://schemas.microsoft.com/office/drawing/2014/main" id="{57144C1C-79A9-4B10-2C75-7DE80BAB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1288" y="4646613"/>
            <a:ext cx="1955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/>
              <a:t>physical schema</a:t>
            </a:r>
            <a:endParaRPr kumimoji="0" lang="zh-CN" altLang="en-US" b="1"/>
          </a:p>
        </p:txBody>
      </p:sp>
      <p:cxnSp>
        <p:nvCxnSpPr>
          <p:cNvPr id="22542" name="直接箭头连接符 18">
            <a:extLst>
              <a:ext uri="{FF2B5EF4-FFF2-40B4-BE49-F238E27FC236}">
                <a16:creationId xmlns:a16="http://schemas.microsoft.com/office/drawing/2014/main" id="{3579CC31-FEED-210C-1282-E06A8445EBD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14675" y="4986338"/>
            <a:ext cx="0" cy="51435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TextBox 10">
            <a:extLst>
              <a:ext uri="{FF2B5EF4-FFF2-40B4-BE49-F238E27FC236}">
                <a16:creationId xmlns:a16="http://schemas.microsoft.com/office/drawing/2014/main" id="{7A3DA506-69F5-9471-C976-038F132D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743075"/>
            <a:ext cx="37258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zh-CN" b="1"/>
              <a:t>specification</a:t>
            </a:r>
            <a:r>
              <a:rPr kumimoji="0" lang="zh-CN" altLang="en-US" b="1"/>
              <a:t> </a:t>
            </a:r>
            <a:r>
              <a:rPr kumimoji="0" lang="en-US" altLang="zh-CN" b="1"/>
              <a:t>of user requirement</a:t>
            </a:r>
            <a:endParaRPr kumimoji="0" lang="zh-CN" alt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585F9859-1103-5B06-3052-C73264527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90488"/>
            <a:ext cx="5192713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Weak Entity Sets (Cont.)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CE519CBA-091B-A0CE-7BA5-D13A25CAEE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1239838"/>
            <a:ext cx="7385050" cy="3910012"/>
          </a:xfrm>
        </p:spPr>
        <p:txBody>
          <a:bodyPr/>
          <a:lstStyle/>
          <a:p>
            <a:r>
              <a:rPr lang="en-US" altLang="zh-CN"/>
              <a:t>Note: the primary key of the strong entity set is not explicitly stored with the weak entity set, since it is implicit in the identifying relationship.</a:t>
            </a:r>
          </a:p>
          <a:p>
            <a:r>
              <a:rPr lang="en-US" altLang="zh-CN"/>
              <a:t>If </a:t>
            </a:r>
            <a:r>
              <a:rPr lang="en-US" altLang="zh-CN" i="1"/>
              <a:t>course_id</a:t>
            </a:r>
            <a:r>
              <a:rPr lang="en-US" altLang="zh-CN"/>
              <a:t> were explicitly stored, </a:t>
            </a:r>
            <a:r>
              <a:rPr lang="en-US" altLang="zh-CN" i="1"/>
              <a:t>section</a:t>
            </a:r>
            <a:r>
              <a:rPr lang="en-US" altLang="zh-CN"/>
              <a:t> could be made a strong entity, but then the relationship between </a:t>
            </a:r>
            <a:r>
              <a:rPr lang="en-US" altLang="zh-CN" i="1"/>
              <a:t>section</a:t>
            </a:r>
            <a:r>
              <a:rPr lang="en-US" altLang="zh-CN"/>
              <a:t> and </a:t>
            </a:r>
            <a:r>
              <a:rPr lang="en-US" altLang="zh-CN" i="1"/>
              <a:t>course</a:t>
            </a:r>
            <a:r>
              <a:rPr lang="en-US" altLang="zh-CN"/>
              <a:t> would be duplicated by an implicit relationship defined by the attribute </a:t>
            </a:r>
            <a:r>
              <a:rPr lang="en-US" altLang="zh-CN" i="1"/>
              <a:t>course_id</a:t>
            </a:r>
            <a:r>
              <a:rPr lang="en-US" altLang="zh-CN"/>
              <a:t> common to </a:t>
            </a:r>
            <a:r>
              <a:rPr lang="en-US" altLang="zh-CN" i="1"/>
              <a:t>course</a:t>
            </a:r>
            <a:r>
              <a:rPr lang="en-US" altLang="zh-CN"/>
              <a:t> and </a:t>
            </a:r>
            <a:r>
              <a:rPr lang="en-US" altLang="zh-CN" i="1"/>
              <a:t>section</a:t>
            </a:r>
          </a:p>
        </p:txBody>
      </p:sp>
      <p:pic>
        <p:nvPicPr>
          <p:cNvPr id="96260" name="Picture 21">
            <a:extLst>
              <a:ext uri="{FF2B5EF4-FFF2-40B4-BE49-F238E27FC236}">
                <a16:creationId xmlns:a16="http://schemas.microsoft.com/office/drawing/2014/main" id="{EE6228A5-7AD5-58B8-5A9D-A87D82197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3832225"/>
            <a:ext cx="68087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1A20F-926A-46D5-878A-CC8BCEA5D0C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9938" name="Rectangle 2">
            <a:extLst>
              <a:ext uri="{FF2B5EF4-FFF2-40B4-BE49-F238E27FC236}">
                <a16:creationId xmlns:a16="http://schemas.microsoft.com/office/drawing/2014/main" id="{4D823C66-2C48-F404-40E8-1A605C9C1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19296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Redundant Attributes</a:t>
            </a:r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4B81C9BB-5F79-A6A3-7C8E-A2EE5294C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7100" y="1131888"/>
            <a:ext cx="7594600" cy="3314700"/>
          </a:xfrm>
        </p:spPr>
        <p:txBody>
          <a:bodyPr/>
          <a:lstStyle/>
          <a:p>
            <a:r>
              <a:rPr lang="en-US" altLang="en-US" sz="1700"/>
              <a:t>Suppose we have entity sets:</a:t>
            </a:r>
          </a:p>
          <a:p>
            <a:pPr lvl="1"/>
            <a:r>
              <a:rPr lang="en-US" altLang="en-US" sz="1700" i="1"/>
              <a:t>student</a:t>
            </a:r>
            <a:r>
              <a:rPr lang="en-US" altLang="en-US" sz="1700"/>
              <a:t>, with attributes: </a:t>
            </a:r>
            <a:r>
              <a:rPr lang="en-US" altLang="en-US" sz="1700" i="1"/>
              <a:t>ID</a:t>
            </a:r>
            <a:r>
              <a:rPr lang="en-US" altLang="en-US" sz="1700"/>
              <a:t>, </a:t>
            </a:r>
            <a:r>
              <a:rPr lang="en-US" altLang="en-US" sz="1700" i="1"/>
              <a:t>name, tot_cred</a:t>
            </a:r>
            <a:r>
              <a:rPr lang="en-US" altLang="en-US" sz="1700"/>
              <a:t>, </a:t>
            </a:r>
            <a:r>
              <a:rPr lang="en-US" altLang="en-US" sz="1700" i="1">
                <a:solidFill>
                  <a:srgbClr val="FF0000"/>
                </a:solidFill>
              </a:rPr>
              <a:t>dept_name</a:t>
            </a:r>
          </a:p>
          <a:p>
            <a:pPr lvl="1"/>
            <a:r>
              <a:rPr lang="en-US" altLang="en-US" sz="1700" i="1"/>
              <a:t>department, </a:t>
            </a:r>
            <a:r>
              <a:rPr lang="en-US" altLang="en-US" sz="1700"/>
              <a:t>with attributes: </a:t>
            </a:r>
            <a:r>
              <a:rPr lang="en-US" altLang="en-US" sz="1700" i="1">
                <a:solidFill>
                  <a:srgbClr val="FF0000"/>
                </a:solidFill>
              </a:rPr>
              <a:t>dept_name</a:t>
            </a:r>
            <a:r>
              <a:rPr lang="en-US" altLang="en-US" sz="1700" i="1"/>
              <a:t>, building, budget</a:t>
            </a:r>
          </a:p>
          <a:p>
            <a:r>
              <a:rPr lang="en-US" altLang="en-US" sz="1700"/>
              <a:t>We model the fact that each student has an associated department</a:t>
            </a:r>
            <a:r>
              <a:rPr lang="en-US" altLang="en-US" sz="1700" i="1"/>
              <a:t> </a:t>
            </a:r>
            <a:r>
              <a:rPr lang="en-US" altLang="en-US" sz="1700"/>
              <a:t>using a relationship set </a:t>
            </a:r>
            <a:r>
              <a:rPr lang="en-US" altLang="en-US" i="1">
                <a:solidFill>
                  <a:srgbClr val="FF0000"/>
                </a:solidFill>
              </a:rPr>
              <a:t>stud</a:t>
            </a:r>
            <a:r>
              <a:rPr lang="en-US" altLang="en-US" sz="1700" i="1">
                <a:solidFill>
                  <a:srgbClr val="FF0000"/>
                </a:solidFill>
              </a:rPr>
              <a:t>_dept</a:t>
            </a:r>
          </a:p>
          <a:p>
            <a:r>
              <a:rPr lang="en-US" altLang="en-US" sz="1700"/>
              <a:t>The attribute </a:t>
            </a:r>
            <a:r>
              <a:rPr lang="en-US" altLang="en-US" sz="1700" i="1"/>
              <a:t>dept_name </a:t>
            </a:r>
            <a:r>
              <a:rPr lang="en-US" altLang="en-US" sz="1700"/>
              <a:t>in </a:t>
            </a:r>
            <a:r>
              <a:rPr lang="en-US" altLang="en-US" sz="1700" i="1"/>
              <a:t>student</a:t>
            </a:r>
            <a:r>
              <a:rPr lang="en-US" altLang="en-US" sz="1700"/>
              <a:t> below replicates information present in the relationship and is therefore  redundant</a:t>
            </a:r>
          </a:p>
          <a:p>
            <a:pPr lvl="1"/>
            <a:r>
              <a:rPr lang="en-US" altLang="en-US" sz="1700"/>
              <a:t>and needs to be removed.</a:t>
            </a:r>
          </a:p>
          <a:p>
            <a:r>
              <a:rPr lang="en-US" altLang="en-US" sz="1700"/>
              <a:t>BUT: when converting back to tables, in some cases the attribute gets reintroduced, as we will see later.</a:t>
            </a:r>
          </a:p>
        </p:txBody>
      </p:sp>
      <p:pic>
        <p:nvPicPr>
          <p:cNvPr id="98309" name="Picture 7">
            <a:extLst>
              <a:ext uri="{FF2B5EF4-FFF2-40B4-BE49-F238E27FC236}">
                <a16:creationId xmlns:a16="http://schemas.microsoft.com/office/drawing/2014/main" id="{3ACEA968-91AD-79C4-87EF-88AC97E2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863" y="4567238"/>
            <a:ext cx="5561012" cy="208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1736BB-40C9-DAEF-8EB9-E838EF5255F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70075" y="6088063"/>
            <a:ext cx="923925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B35B3F90-5326-8010-53C9-C557E2B154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1700" y="150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E-R Diagram for a University Enterprise</a:t>
            </a:r>
          </a:p>
        </p:txBody>
      </p:sp>
      <p:sp>
        <p:nvSpPr>
          <p:cNvPr id="100355" name="Rectangle 5">
            <a:extLst>
              <a:ext uri="{FF2B5EF4-FFF2-40B4-BE49-F238E27FC236}">
                <a16:creationId xmlns:a16="http://schemas.microsoft.com/office/drawing/2014/main" id="{D9C5EE89-4E41-F3E2-9176-CDB109977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>
              <a:solidFill>
                <a:schemeClr val="accent1"/>
              </a:solidFill>
            </a:endParaRPr>
          </a:p>
        </p:txBody>
      </p:sp>
      <p:pic>
        <p:nvPicPr>
          <p:cNvPr id="100356" name="Picture 6">
            <a:extLst>
              <a:ext uri="{FF2B5EF4-FFF2-40B4-BE49-F238E27FC236}">
                <a16:creationId xmlns:a16="http://schemas.microsoft.com/office/drawing/2014/main" id="{F10832EF-6DBE-2CDB-A11D-C8508050C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760413"/>
            <a:ext cx="6323012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4">
            <a:extLst>
              <a:ext uri="{FF2B5EF4-FFF2-40B4-BE49-F238E27FC236}">
                <a16:creationId xmlns:a16="http://schemas.microsoft.com/office/drawing/2014/main" id="{60384625-CDB5-20DB-F689-894C41686CFB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Reduction to Relational Schemas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>
            <a:extLst>
              <a:ext uri="{FF2B5EF4-FFF2-40B4-BE49-F238E27FC236}">
                <a16:creationId xmlns:a16="http://schemas.microsoft.com/office/drawing/2014/main" id="{348891EE-513E-F23A-4BF8-9A11437D2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025" y="141288"/>
            <a:ext cx="7164388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Reduction to Relation Schemas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3F1DDCF-E15F-4E1F-5806-71292985F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176338"/>
            <a:ext cx="7670800" cy="4137025"/>
          </a:xfrm>
        </p:spPr>
        <p:txBody>
          <a:bodyPr/>
          <a:lstStyle/>
          <a:p>
            <a:r>
              <a:rPr lang="en-US" altLang="zh-CN"/>
              <a:t>Entity sets and relationship sets can be expressed uniformly as </a:t>
            </a:r>
            <a:r>
              <a:rPr lang="en-US" altLang="zh-CN" i="1">
                <a:solidFill>
                  <a:srgbClr val="FF0000"/>
                </a:solidFill>
              </a:rPr>
              <a:t>relation schemas </a:t>
            </a:r>
            <a:r>
              <a:rPr lang="en-US" altLang="zh-CN"/>
              <a:t>that represent the contents of the database.</a:t>
            </a:r>
          </a:p>
          <a:p>
            <a:r>
              <a:rPr lang="en-US" altLang="zh-CN"/>
              <a:t>A database which conforms to an E-R diagram can be represented by a collection of schemas.</a:t>
            </a:r>
          </a:p>
          <a:p>
            <a:r>
              <a:rPr lang="en-US" altLang="zh-CN"/>
              <a:t>For each entity set and relationship set there is a unique schema that is assigned the name of the corresponding entity set or relationship set.</a:t>
            </a:r>
          </a:p>
          <a:p>
            <a:r>
              <a:rPr lang="en-US" altLang="zh-CN"/>
              <a:t>Each schema has a number of columns (generally corresponding to attributes), which have unique names.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>
            <a:extLst>
              <a:ext uri="{FF2B5EF4-FFF2-40B4-BE49-F238E27FC236}">
                <a16:creationId xmlns:a16="http://schemas.microsoft.com/office/drawing/2014/main" id="{6108E0A8-0D74-D276-42FE-800470651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346075"/>
            <a:ext cx="6249987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Entity Sets With Simple Attributes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4FD8DD89-CC87-480D-3720-6E3E70E06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588" y="1401763"/>
            <a:ext cx="8081962" cy="4902200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 strong entity set </a:t>
            </a:r>
            <a:r>
              <a:rPr lang="en-US" altLang="zh-CN"/>
              <a:t>reduces to a schema with the same attributes</a:t>
            </a:r>
            <a:br>
              <a:rPr lang="en-US" altLang="zh-CN"/>
            </a:br>
            <a:r>
              <a:rPr lang="en-US" altLang="zh-CN" b="1" i="1"/>
              <a:t>course(</a:t>
            </a:r>
            <a:r>
              <a:rPr lang="en-US" altLang="zh-CN" b="1" i="1" u="sng"/>
              <a:t>course_id</a:t>
            </a:r>
            <a:r>
              <a:rPr lang="en-US" altLang="zh-CN" b="1" i="1"/>
              <a:t>, title, credits)</a:t>
            </a:r>
          </a:p>
          <a:p>
            <a:endParaRPr lang="en-US" altLang="zh-CN" b="1"/>
          </a:p>
          <a:p>
            <a:r>
              <a:rPr lang="en-US" altLang="zh-CN">
                <a:solidFill>
                  <a:srgbClr val="FF0000"/>
                </a:solidFill>
              </a:rPr>
              <a:t>A weak entity </a:t>
            </a:r>
            <a:r>
              <a:rPr lang="en-US" altLang="zh-CN"/>
              <a:t>set becomes a table that includes a column for the primary key of the identifying strong entity set </a:t>
            </a:r>
          </a:p>
          <a:p>
            <a:pPr lvl="1"/>
            <a:r>
              <a:rPr lang="en-US" altLang="zh-CN"/>
              <a:t>Primary key of the table is the union of the discriminator of the weak entity set and  the primary key of the identifying strong entity set 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/>
              <a:t>    </a:t>
            </a:r>
            <a:r>
              <a:rPr lang="en-US" altLang="zh-CN" b="1" i="1"/>
              <a:t>section ( </a:t>
            </a:r>
            <a:r>
              <a:rPr lang="en-US" altLang="zh-CN" b="1" i="1" u="sng"/>
              <a:t>course_id, sec_id, semester, year</a:t>
            </a:r>
            <a:r>
              <a:rPr lang="en-US" altLang="zh-CN" b="1" i="1"/>
              <a:t> )</a:t>
            </a:r>
          </a:p>
        </p:txBody>
      </p:sp>
      <p:pic>
        <p:nvPicPr>
          <p:cNvPr id="106500" name="Picture 21">
            <a:extLst>
              <a:ext uri="{FF2B5EF4-FFF2-40B4-BE49-F238E27FC236}">
                <a16:creationId xmlns:a16="http://schemas.microsoft.com/office/drawing/2014/main" id="{EF48477F-BF6A-30FD-9FA5-DB2C63C1B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838" y="4095750"/>
            <a:ext cx="7605712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>
            <a:extLst>
              <a:ext uri="{FF2B5EF4-FFF2-40B4-BE49-F238E27FC236}">
                <a16:creationId xmlns:a16="http://schemas.microsoft.com/office/drawing/2014/main" id="{5233C6A6-6B90-5130-E388-B62FFE5A16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200025"/>
            <a:ext cx="8429625" cy="6032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Relationship Sets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C9BC697E-9DE8-8001-AA0B-3431549039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8850" y="1441450"/>
            <a:ext cx="7959725" cy="2944813"/>
          </a:xfrm>
        </p:spPr>
        <p:txBody>
          <a:bodyPr/>
          <a:lstStyle/>
          <a:p>
            <a:r>
              <a:rPr lang="en-US" altLang="zh-CN"/>
              <a:t>A </a:t>
            </a:r>
            <a:r>
              <a:rPr lang="en-US" altLang="zh-CN">
                <a:solidFill>
                  <a:srgbClr val="FF0000"/>
                </a:solidFill>
              </a:rPr>
              <a:t>many-to-many relationship set </a:t>
            </a:r>
            <a:r>
              <a:rPr lang="en-US" altLang="zh-CN"/>
              <a:t>is represented as a schema with attributes for the primary keys of the two participating entity sets, and any descriptive attributes of the relationship set. </a:t>
            </a:r>
          </a:p>
          <a:p>
            <a:r>
              <a:rPr lang="en-US" altLang="zh-CN"/>
              <a:t>Example: schema for relationship set </a:t>
            </a:r>
            <a:r>
              <a:rPr lang="en-US" altLang="zh-CN" i="1"/>
              <a:t>advisor</a:t>
            </a:r>
          </a:p>
          <a:p>
            <a:pPr>
              <a:buFont typeface="Monotype Sorts" pitchFamily="2" charset="2"/>
              <a:buNone/>
            </a:pPr>
            <a:r>
              <a:rPr lang="en-US" altLang="zh-CN"/>
              <a:t>	</a:t>
            </a:r>
            <a:r>
              <a:rPr lang="en-US" altLang="zh-CN" b="1" i="1"/>
              <a:t>advisor = </a:t>
            </a:r>
            <a:r>
              <a:rPr lang="en-US" altLang="zh-CN" b="1"/>
              <a:t>(</a:t>
            </a:r>
            <a:r>
              <a:rPr lang="en-US" altLang="zh-CN" b="1" i="1" u="sng"/>
              <a:t>s_id, i_id</a:t>
            </a:r>
            <a:r>
              <a:rPr lang="en-US" altLang="zh-CN" b="1"/>
              <a:t>)</a:t>
            </a:r>
          </a:p>
        </p:txBody>
      </p:sp>
      <p:sp>
        <p:nvSpPr>
          <p:cNvPr id="108548" name="Rectangle 5">
            <a:extLst>
              <a:ext uri="{FF2B5EF4-FFF2-40B4-BE49-F238E27FC236}">
                <a16:creationId xmlns:a16="http://schemas.microsoft.com/office/drawing/2014/main" id="{6F3129C4-9392-33FD-25D2-9835D0998397}"/>
              </a:ext>
            </a:extLst>
          </p:cNvPr>
          <p:cNvSpPr>
            <a:spLocks noChangeArrowheads="1"/>
          </p:cNvSpPr>
          <p:nvPr/>
        </p:nvSpPr>
        <p:spPr bwMode="auto">
          <a:xfrm rot="-372694">
            <a:off x="3740150" y="3624263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  <p:pic>
        <p:nvPicPr>
          <p:cNvPr id="108549" name="Picture 6">
            <a:extLst>
              <a:ext uri="{FF2B5EF4-FFF2-40B4-BE49-F238E27FC236}">
                <a16:creationId xmlns:a16="http://schemas.microsoft.com/office/drawing/2014/main" id="{ED2F7885-E39D-97CB-79F8-404EC9622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3556000"/>
            <a:ext cx="6529387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DB1A33E2-E32E-3F81-EB58-D77D8E86D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698341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10595" name="Rectangle 4">
            <a:extLst>
              <a:ext uri="{FF2B5EF4-FFF2-40B4-BE49-F238E27FC236}">
                <a16:creationId xmlns:a16="http://schemas.microsoft.com/office/drawing/2014/main" id="{2AFED956-0661-C97F-7172-A08078587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63" y="1100138"/>
            <a:ext cx="7758112" cy="212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>
                <a:solidFill>
                  <a:srgbClr val="FF0000"/>
                </a:solidFill>
              </a:rPr>
              <a:t>Many-to-one</a:t>
            </a:r>
            <a:r>
              <a:rPr lang="en-US" altLang="zh-CN" sz="1800"/>
              <a:t> and </a:t>
            </a:r>
            <a:r>
              <a:rPr lang="en-US" altLang="zh-CN" sz="1800">
                <a:solidFill>
                  <a:srgbClr val="FF0000"/>
                </a:solidFill>
              </a:rPr>
              <a:t>one-to-many</a:t>
            </a:r>
            <a:r>
              <a:rPr lang="en-US" altLang="zh-CN" sz="1800"/>
              <a:t> relationship sets that are total on the many-side can be represented by adding an extra attribute to the “many” side, containing the primary key of the “one” side</a:t>
            </a:r>
          </a:p>
          <a:p>
            <a:pPr>
              <a:lnSpc>
                <a:spcPct val="90000"/>
              </a:lnSpc>
            </a:pPr>
            <a:r>
              <a:rPr lang="en-US" altLang="zh-CN" sz="1800"/>
              <a:t>Example: Instead of creating a schema for relationship set </a:t>
            </a:r>
            <a:r>
              <a:rPr lang="en-US" altLang="zh-CN" sz="1800" i="1">
                <a:solidFill>
                  <a:srgbClr val="000099"/>
                </a:solidFill>
              </a:rPr>
              <a:t>inst_dept</a:t>
            </a:r>
            <a:r>
              <a:rPr lang="en-US" altLang="zh-CN" sz="1800">
                <a:solidFill>
                  <a:srgbClr val="000099"/>
                </a:solidFill>
              </a:rPr>
              <a:t>,</a:t>
            </a:r>
            <a:r>
              <a:rPr lang="en-US" altLang="zh-CN" sz="1800"/>
              <a:t> add an attribute </a:t>
            </a:r>
            <a:r>
              <a:rPr lang="en-US" altLang="zh-CN" sz="1800" i="1">
                <a:solidFill>
                  <a:srgbClr val="000099"/>
                </a:solidFill>
              </a:rPr>
              <a:t>dept_name</a:t>
            </a:r>
            <a:r>
              <a:rPr lang="en-US" altLang="zh-CN" sz="1800"/>
              <a:t> to the schema arising from entity set </a:t>
            </a:r>
            <a:r>
              <a:rPr lang="en-US" altLang="zh-CN" sz="1800" i="1">
                <a:solidFill>
                  <a:srgbClr val="000099"/>
                </a:solidFill>
              </a:rPr>
              <a:t>instructor</a:t>
            </a:r>
          </a:p>
        </p:txBody>
      </p:sp>
      <p:sp>
        <p:nvSpPr>
          <p:cNvPr id="110596" name="Rectangle 6">
            <a:extLst>
              <a:ext uri="{FF2B5EF4-FFF2-40B4-BE49-F238E27FC236}">
                <a16:creationId xmlns:a16="http://schemas.microsoft.com/office/drawing/2014/main" id="{F6AEC070-5AAA-DA59-8723-BD414A398B33}"/>
              </a:ext>
            </a:extLst>
          </p:cNvPr>
          <p:cNvSpPr>
            <a:spLocks noChangeArrowheads="1"/>
          </p:cNvSpPr>
          <p:nvPr/>
        </p:nvSpPr>
        <p:spPr bwMode="auto">
          <a:xfrm rot="-372694">
            <a:off x="3216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  <p:grpSp>
        <p:nvGrpSpPr>
          <p:cNvPr id="110597" name="Group 13">
            <a:extLst>
              <a:ext uri="{FF2B5EF4-FFF2-40B4-BE49-F238E27FC236}">
                <a16:creationId xmlns:a16="http://schemas.microsoft.com/office/drawing/2014/main" id="{DEEFB727-C647-8393-F2AD-053BF60EEFA7}"/>
              </a:ext>
            </a:extLst>
          </p:cNvPr>
          <p:cNvGrpSpPr>
            <a:grpSpLocks/>
          </p:cNvGrpSpPr>
          <p:nvPr/>
        </p:nvGrpSpPr>
        <p:grpSpPr bwMode="auto">
          <a:xfrm>
            <a:off x="490538" y="2830513"/>
            <a:ext cx="8185150" cy="3424237"/>
            <a:chOff x="0" y="1413"/>
            <a:chExt cx="5483" cy="2545"/>
          </a:xfrm>
        </p:grpSpPr>
        <p:pic>
          <p:nvPicPr>
            <p:cNvPr id="110598" name="Picture 6">
              <a:extLst>
                <a:ext uri="{FF2B5EF4-FFF2-40B4-BE49-F238E27FC236}">
                  <a16:creationId xmlns:a16="http://schemas.microsoft.com/office/drawing/2014/main" id="{73B48EDB-AD90-D0B0-030E-F5ECBED209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0599" name="Rectangle 11">
              <a:extLst>
                <a:ext uri="{FF2B5EF4-FFF2-40B4-BE49-F238E27FC236}">
                  <a16:creationId xmlns:a16="http://schemas.microsoft.com/office/drawing/2014/main" id="{2FEBCFE6-0BA2-1889-9903-A64AE194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  <p:sp>
          <p:nvSpPr>
            <p:cNvPr id="110600" name="Rectangle 12">
              <a:extLst>
                <a:ext uri="{FF2B5EF4-FFF2-40B4-BE49-F238E27FC236}">
                  <a16:creationId xmlns:a16="http://schemas.microsoft.com/office/drawing/2014/main" id="{D0D6B712-BFA6-4134-B197-965174F9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>
            <a:extLst>
              <a:ext uri="{FF2B5EF4-FFF2-40B4-BE49-F238E27FC236}">
                <a16:creationId xmlns:a16="http://schemas.microsoft.com/office/drawing/2014/main" id="{A537CACB-3BB5-9473-3103-A196A988D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17073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</a:t>
            </a:r>
          </a:p>
        </p:txBody>
      </p:sp>
      <p:sp>
        <p:nvSpPr>
          <p:cNvPr id="112643" name="Rectangle 4">
            <a:extLst>
              <a:ext uri="{FF2B5EF4-FFF2-40B4-BE49-F238E27FC236}">
                <a16:creationId xmlns:a16="http://schemas.microsoft.com/office/drawing/2014/main" id="{FF9FB4AC-69A9-D03D-8CF4-09DA5AB07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038" y="4505325"/>
            <a:ext cx="7758112" cy="212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/>
              <a:t>department(</a:t>
            </a:r>
            <a:r>
              <a:rPr lang="en-US" altLang="zh-CN" sz="1800" u="sng"/>
              <a:t>dept_name</a:t>
            </a:r>
            <a:r>
              <a:rPr lang="en-US" altLang="zh-CN" sz="1800"/>
              <a:t>, building, budget)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instructor(</a:t>
            </a:r>
            <a:r>
              <a:rPr lang="en-US" altLang="zh-CN" sz="1800" u="sng"/>
              <a:t>ID</a:t>
            </a:r>
            <a:r>
              <a:rPr lang="en-US" altLang="zh-CN" sz="1800"/>
              <a:t>,name,salary)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inst_dept(</a:t>
            </a:r>
            <a:r>
              <a:rPr lang="en-US" altLang="zh-CN" sz="1800" u="sng"/>
              <a:t>ID</a:t>
            </a:r>
            <a:r>
              <a:rPr lang="en-US" altLang="zh-CN" sz="1800"/>
              <a:t>, dept_name)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>
                <a:sym typeface="Wingdings" panose="05000000000000000000" pitchFamily="2" charset="2"/>
              </a:rPr>
              <a:t></a:t>
            </a:r>
            <a:endParaRPr lang="en-US" altLang="zh-CN" sz="1800"/>
          </a:p>
          <a:p>
            <a:pPr>
              <a:lnSpc>
                <a:spcPct val="90000"/>
              </a:lnSpc>
            </a:pPr>
            <a:r>
              <a:rPr lang="en-US" altLang="zh-CN" sz="1800"/>
              <a:t>department(</a:t>
            </a:r>
            <a:r>
              <a:rPr lang="en-US" altLang="zh-CN" sz="1800" u="sng"/>
              <a:t>dept_name</a:t>
            </a:r>
            <a:r>
              <a:rPr lang="en-US" altLang="zh-CN" sz="1800"/>
              <a:t>, building, budget)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800"/>
              <a:t>      instructor(</a:t>
            </a:r>
            <a:r>
              <a:rPr lang="en-US" altLang="zh-CN" sz="1800" u="sng"/>
              <a:t>ID</a:t>
            </a:r>
            <a:r>
              <a:rPr lang="en-US" altLang="zh-CN" sz="1800"/>
              <a:t>, name, salary, </a:t>
            </a:r>
            <a:r>
              <a:rPr lang="en-US" altLang="zh-CN" sz="1800" b="1"/>
              <a:t>dept_name</a:t>
            </a:r>
            <a:r>
              <a:rPr lang="en-US" altLang="zh-CN" sz="1800"/>
              <a:t>)</a:t>
            </a:r>
          </a:p>
          <a:p>
            <a:pPr>
              <a:lnSpc>
                <a:spcPct val="90000"/>
              </a:lnSpc>
            </a:pPr>
            <a:endParaRPr lang="en-US" altLang="zh-CN" sz="1800"/>
          </a:p>
        </p:txBody>
      </p:sp>
      <p:sp>
        <p:nvSpPr>
          <p:cNvPr id="112644" name="Rectangle 6">
            <a:extLst>
              <a:ext uri="{FF2B5EF4-FFF2-40B4-BE49-F238E27FC236}">
                <a16:creationId xmlns:a16="http://schemas.microsoft.com/office/drawing/2014/main" id="{93505531-BA58-1048-57C0-022667688BB3}"/>
              </a:ext>
            </a:extLst>
          </p:cNvPr>
          <p:cNvSpPr>
            <a:spLocks noChangeArrowheads="1"/>
          </p:cNvSpPr>
          <p:nvPr/>
        </p:nvSpPr>
        <p:spPr bwMode="auto">
          <a:xfrm rot="-372694">
            <a:off x="3216275" y="3449638"/>
            <a:ext cx="1970088" cy="2809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/>
          </a:p>
        </p:txBody>
      </p:sp>
      <p:grpSp>
        <p:nvGrpSpPr>
          <p:cNvPr id="112645" name="Group 13">
            <a:extLst>
              <a:ext uri="{FF2B5EF4-FFF2-40B4-BE49-F238E27FC236}">
                <a16:creationId xmlns:a16="http://schemas.microsoft.com/office/drawing/2014/main" id="{D156ACE2-2C20-B86B-CB29-4A629B36EA95}"/>
              </a:ext>
            </a:extLst>
          </p:cNvPr>
          <p:cNvGrpSpPr>
            <a:grpSpLocks/>
          </p:cNvGrpSpPr>
          <p:nvPr/>
        </p:nvGrpSpPr>
        <p:grpSpPr bwMode="auto">
          <a:xfrm>
            <a:off x="844550" y="830263"/>
            <a:ext cx="8185150" cy="3425825"/>
            <a:chOff x="0" y="1413"/>
            <a:chExt cx="5483" cy="2545"/>
          </a:xfrm>
        </p:grpSpPr>
        <p:pic>
          <p:nvPicPr>
            <p:cNvPr id="112646" name="Picture 6">
              <a:extLst>
                <a:ext uri="{FF2B5EF4-FFF2-40B4-BE49-F238E27FC236}">
                  <a16:creationId xmlns:a16="http://schemas.microsoft.com/office/drawing/2014/main" id="{F4326CBA-0C10-7F6B-EC0A-5955A4CB00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647" name="Rectangle 11">
              <a:extLst>
                <a:ext uri="{FF2B5EF4-FFF2-40B4-BE49-F238E27FC236}">
                  <a16:creationId xmlns:a16="http://schemas.microsoft.com/office/drawing/2014/main" id="{D614E673-6211-30EA-A88A-F3063E19C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  <p:sp>
          <p:nvSpPr>
            <p:cNvPr id="112648" name="Rectangle 12">
              <a:extLst>
                <a:ext uri="{FF2B5EF4-FFF2-40B4-BE49-F238E27FC236}">
                  <a16:creationId xmlns:a16="http://schemas.microsoft.com/office/drawing/2014/main" id="{4B877E79-C4DA-DF0A-D436-C7B1074A2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5E79CF5B-79D9-01E7-C54A-F437C03D5D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728503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Redundancy of Schemas (Cont.)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762C400-28AB-3873-614D-CF363224B02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1271588"/>
            <a:ext cx="73914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For </a:t>
            </a:r>
            <a:r>
              <a:rPr lang="en-US" altLang="zh-CN">
                <a:solidFill>
                  <a:srgbClr val="FF0000"/>
                </a:solidFill>
              </a:rPr>
              <a:t>one-to-one relationship se</a:t>
            </a:r>
            <a:r>
              <a:rPr lang="en-US" altLang="zh-CN"/>
              <a:t>ts, either side can be chosen to act as the “many” side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That is, extra attribute can be added to either of the tables corresponding to the two entity sets </a:t>
            </a:r>
          </a:p>
          <a:p>
            <a:pPr>
              <a:lnSpc>
                <a:spcPct val="90000"/>
              </a:lnSpc>
            </a:pPr>
            <a:r>
              <a:rPr lang="en-US" altLang="zh-CN"/>
              <a:t>If participation is </a:t>
            </a:r>
            <a:r>
              <a:rPr lang="en-US" altLang="zh-CN" i="1"/>
              <a:t>partial</a:t>
            </a:r>
            <a:r>
              <a:rPr lang="en-US" altLang="zh-CN"/>
              <a:t> on the “many” side, replacing a schema by an extra attribute in the schema corresponding to the “many” side could result in </a:t>
            </a:r>
            <a:r>
              <a:rPr lang="en-US" altLang="zh-CN">
                <a:solidFill>
                  <a:srgbClr val="000099"/>
                </a:solidFill>
              </a:rPr>
              <a:t>null values</a:t>
            </a:r>
          </a:p>
          <a:p>
            <a:pPr>
              <a:lnSpc>
                <a:spcPct val="90000"/>
              </a:lnSpc>
            </a:pPr>
            <a:r>
              <a:rPr lang="en-US" altLang="zh-CN"/>
              <a:t>The schema corresponding to a relationship set linking a </a:t>
            </a:r>
            <a:r>
              <a:rPr lang="en-US" altLang="zh-CN">
                <a:solidFill>
                  <a:srgbClr val="000099"/>
                </a:solidFill>
              </a:rPr>
              <a:t>weak entity set </a:t>
            </a:r>
            <a:r>
              <a:rPr lang="en-US" altLang="zh-CN"/>
              <a:t>to its identifying strong entity set is redundant.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Example: The </a:t>
            </a:r>
            <a:r>
              <a:rPr lang="en-US" altLang="zh-CN" i="1"/>
              <a:t>section </a:t>
            </a:r>
            <a:r>
              <a:rPr lang="en-US" altLang="zh-CN"/>
              <a:t>schema already contains the attributes that would appear in the </a:t>
            </a:r>
            <a:r>
              <a:rPr lang="en-US" altLang="zh-CN" i="1"/>
              <a:t>sec_course</a:t>
            </a:r>
            <a:r>
              <a:rPr lang="en-US" altLang="zh-CN"/>
              <a:t> schema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8CDAE9-E387-4B01-A720-4ACF35118A59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57730" name="Rectangle 2">
            <a:extLst>
              <a:ext uri="{FF2B5EF4-FFF2-40B4-BE49-F238E27FC236}">
                <a16:creationId xmlns:a16="http://schemas.microsoft.com/office/drawing/2014/main" id="{725EDB3A-3F57-1DB0-9741-856DD6F16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9650" y="125413"/>
            <a:ext cx="5194300" cy="609600"/>
          </a:xfrm>
        </p:spPr>
        <p:txBody>
          <a:bodyPr/>
          <a:lstStyle/>
          <a:p>
            <a:r>
              <a:rPr lang="en-US" altLang="en-US">
                <a:effectLst/>
              </a:rPr>
              <a:t>Design Phases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49DAC49-66BC-0FAA-7CFE-21AA76D31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50" y="1217613"/>
            <a:ext cx="7596188" cy="3763962"/>
          </a:xfrm>
        </p:spPr>
        <p:txBody>
          <a:bodyPr/>
          <a:lstStyle/>
          <a:p>
            <a:r>
              <a:rPr lang="en-US" altLang="en-US"/>
              <a:t>Initial phase</a:t>
            </a:r>
            <a:r>
              <a:rPr lang="zh-CN" altLang="en-US"/>
              <a:t>（</a:t>
            </a:r>
            <a:r>
              <a:rPr lang="en-US" altLang="zh-CN">
                <a:solidFill>
                  <a:srgbClr val="FF0000"/>
                </a:solidFill>
              </a:rPr>
              <a:t>Requirement Specification</a:t>
            </a:r>
            <a:r>
              <a:rPr lang="zh-CN" altLang="en-US"/>
              <a:t>）</a:t>
            </a:r>
            <a:r>
              <a:rPr lang="en-US" altLang="en-US"/>
              <a:t> -- characterize fully the data needs of the prospective database users. </a:t>
            </a:r>
          </a:p>
          <a:p>
            <a:r>
              <a:rPr lang="en-US" altLang="en-US"/>
              <a:t>Second phase( </a:t>
            </a:r>
            <a:r>
              <a:rPr lang="en-US" altLang="en-US">
                <a:solidFill>
                  <a:srgbClr val="FF0000"/>
                </a:solidFill>
              </a:rPr>
              <a:t>Conceptual Design</a:t>
            </a:r>
            <a:r>
              <a:rPr lang="en-US" altLang="en-US"/>
              <a:t> )  -- choosing  a data model</a:t>
            </a:r>
          </a:p>
          <a:p>
            <a:pPr lvl="1"/>
            <a:r>
              <a:rPr lang="en-US" altLang="en-US"/>
              <a:t>Applying the concepts of the chosen data model</a:t>
            </a:r>
          </a:p>
          <a:p>
            <a:pPr lvl="1"/>
            <a:r>
              <a:rPr lang="en-US" altLang="en-US"/>
              <a:t>Translating  these requirements into a </a:t>
            </a:r>
            <a:r>
              <a:rPr lang="en-US" altLang="en-US">
                <a:solidFill>
                  <a:srgbClr val="000099"/>
                </a:solidFill>
              </a:rPr>
              <a:t>conceptual schema </a:t>
            </a:r>
            <a:r>
              <a:rPr lang="en-US" altLang="en-US"/>
              <a:t>of the database.</a:t>
            </a:r>
          </a:p>
          <a:p>
            <a:pPr lvl="1"/>
            <a:r>
              <a:rPr lang="en-US" altLang="en-US"/>
              <a:t>A fully developed conceptual schema indicates the </a:t>
            </a:r>
            <a:r>
              <a:rPr lang="en-US" altLang="en-US">
                <a:solidFill>
                  <a:srgbClr val="000099"/>
                </a:solidFill>
              </a:rPr>
              <a:t>functional requirements</a:t>
            </a:r>
            <a:r>
              <a:rPr lang="en-US" altLang="en-US"/>
              <a:t> of the enterprise. </a:t>
            </a:r>
          </a:p>
          <a:p>
            <a:pPr lvl="2"/>
            <a:r>
              <a:rPr lang="en-US" altLang="en-US"/>
              <a:t>Describe the kinds of operations (or transactions) that will be performed on the data.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0724408D-CFE3-1A0C-9876-DB917FCBD25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101600"/>
            <a:ext cx="755967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and Multivalued Attributes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DA15DE89-34DF-654F-1ACB-EFBC7017686C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3459163" y="1004888"/>
            <a:ext cx="5886450" cy="5097462"/>
          </a:xfrm>
          <a:noFill/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Composite attributes </a:t>
            </a:r>
            <a:r>
              <a:rPr lang="en-US" altLang="zh-CN"/>
              <a:t>are f</a:t>
            </a:r>
            <a:r>
              <a:rPr lang="en-US" altLang="zh-CN">
                <a:solidFill>
                  <a:srgbClr val="000099"/>
                </a:solidFill>
              </a:rPr>
              <a:t>lattened </a:t>
            </a:r>
            <a:r>
              <a:rPr lang="en-US" altLang="zh-CN"/>
              <a:t>out by creating a separate attribute for each component attribute</a:t>
            </a:r>
          </a:p>
          <a:p>
            <a:pPr lvl="1"/>
            <a:r>
              <a:rPr lang="en-US" altLang="zh-CN"/>
              <a:t>Example: given entity set </a:t>
            </a:r>
            <a:r>
              <a:rPr lang="en-US" altLang="zh-CN" i="1"/>
              <a:t>instructor</a:t>
            </a:r>
            <a:r>
              <a:rPr lang="en-US" altLang="zh-CN"/>
              <a:t> with composite attribute </a:t>
            </a:r>
            <a:r>
              <a:rPr lang="en-US" altLang="zh-CN" i="1"/>
              <a:t>name</a:t>
            </a:r>
            <a:r>
              <a:rPr lang="en-US" altLang="zh-CN"/>
              <a:t> with component attributes </a:t>
            </a:r>
            <a:r>
              <a:rPr lang="en-US" altLang="zh-CN" i="1"/>
              <a:t>first_name </a:t>
            </a:r>
            <a:r>
              <a:rPr lang="en-US" altLang="zh-CN"/>
              <a:t>and </a:t>
            </a:r>
            <a:r>
              <a:rPr lang="en-US" altLang="zh-CN" i="1"/>
              <a:t>last_name</a:t>
            </a:r>
            <a:r>
              <a:rPr lang="en-US" altLang="zh-CN"/>
              <a:t> the schema corresponding to the entity set has two attributes </a:t>
            </a:r>
            <a:r>
              <a:rPr lang="en-US" altLang="zh-CN" i="1"/>
              <a:t>name_first_name</a:t>
            </a:r>
            <a:r>
              <a:rPr lang="en-US" altLang="zh-CN"/>
              <a:t>  and </a:t>
            </a:r>
            <a:r>
              <a:rPr lang="en-US" altLang="zh-CN" i="1"/>
              <a:t>name_last_name</a:t>
            </a:r>
          </a:p>
          <a:p>
            <a:pPr lvl="2"/>
            <a:r>
              <a:rPr lang="en-US" altLang="zh-CN" i="1"/>
              <a:t>Prefix omitted if there is no ambiguity</a:t>
            </a:r>
          </a:p>
          <a:p>
            <a:r>
              <a:rPr lang="en-US" altLang="zh-CN"/>
              <a:t>Ignoring multivalued attributes, extended instructor schema is</a:t>
            </a:r>
          </a:p>
          <a:p>
            <a:pPr lvl="1"/>
            <a:r>
              <a:rPr lang="en-US" altLang="zh-CN" b="1" i="1"/>
              <a:t>instructor(ID,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i="1"/>
              <a:t>          first_name, middle_initial,  last_name,     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i="1"/>
              <a:t>         street_number, street_name,  apt_number, 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i="1"/>
              <a:t>         city, state, zip_code,  </a:t>
            </a:r>
            <a:br>
              <a:rPr lang="en-US" altLang="zh-CN" b="1" i="1"/>
            </a:br>
            <a:r>
              <a:rPr lang="en-US" altLang="zh-CN" b="1" i="1"/>
              <a:t>    date_of_birth, age )</a:t>
            </a:r>
          </a:p>
          <a:p>
            <a:pPr lvl="1"/>
            <a:endParaRPr lang="en-US" altLang="zh-CN"/>
          </a:p>
        </p:txBody>
      </p:sp>
      <p:pic>
        <p:nvPicPr>
          <p:cNvPr id="116740" name="Picture 5">
            <a:extLst>
              <a:ext uri="{FF2B5EF4-FFF2-40B4-BE49-F238E27FC236}">
                <a16:creationId xmlns:a16="http://schemas.microsoft.com/office/drawing/2014/main" id="{C47442A0-AE0C-8E6C-37A1-BE7E6619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984250"/>
            <a:ext cx="2519362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DC4C72BA-086B-3C4C-89E4-DFB281E0E3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49313" y="73025"/>
            <a:ext cx="76041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Composite and Multivalued Attributes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FA3D86CC-E071-A7E1-E104-F19382A941EE}"/>
              </a:ext>
            </a:extLst>
          </p:cNvPr>
          <p:cNvSpPr>
            <a:spLocks noChangeArrowheads="1"/>
          </p:cNvSpPr>
          <p:nvPr>
            <p:ph type="body" idx="4294967295"/>
          </p:nvPr>
        </p:nvSpPr>
        <p:spPr>
          <a:xfrm>
            <a:off x="912813" y="985838"/>
            <a:ext cx="7672387" cy="5160962"/>
          </a:xfrm>
          <a:noFill/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</a:rPr>
              <a:t>A multivalued attribute </a:t>
            </a:r>
            <a:r>
              <a:rPr lang="en-US" altLang="zh-CN" i="1"/>
              <a:t>M</a:t>
            </a:r>
            <a:r>
              <a:rPr lang="en-US" altLang="zh-CN"/>
              <a:t> of an entity </a:t>
            </a:r>
            <a:r>
              <a:rPr lang="en-US" altLang="zh-CN" i="1"/>
              <a:t>E</a:t>
            </a:r>
            <a:r>
              <a:rPr lang="en-US" altLang="zh-CN"/>
              <a:t> is represented by a </a:t>
            </a:r>
            <a:r>
              <a:rPr lang="en-US" altLang="zh-CN">
                <a:solidFill>
                  <a:srgbClr val="000099"/>
                </a:solidFill>
              </a:rPr>
              <a:t>separate schema </a:t>
            </a:r>
            <a:r>
              <a:rPr lang="en-US" altLang="zh-CN" i="1">
                <a:solidFill>
                  <a:srgbClr val="000099"/>
                </a:solidFill>
              </a:rPr>
              <a:t>EM</a:t>
            </a:r>
            <a:endParaRPr lang="en-US" altLang="zh-CN">
              <a:solidFill>
                <a:srgbClr val="000099"/>
              </a:solidFill>
            </a:endParaRPr>
          </a:p>
          <a:p>
            <a:pPr lvl="1"/>
            <a:r>
              <a:rPr lang="en-US" altLang="zh-CN"/>
              <a:t>Schema </a:t>
            </a:r>
            <a:r>
              <a:rPr lang="en-US" altLang="zh-CN" i="1"/>
              <a:t>EM</a:t>
            </a:r>
            <a:r>
              <a:rPr lang="en-US" altLang="zh-CN"/>
              <a:t> has attributes corresponding to the primary key of </a:t>
            </a:r>
            <a:r>
              <a:rPr lang="en-US" altLang="zh-CN" i="1"/>
              <a:t>E</a:t>
            </a:r>
            <a:r>
              <a:rPr lang="en-US" altLang="zh-CN"/>
              <a:t> and an attribute corresponding to multivalued attribute </a:t>
            </a:r>
            <a:r>
              <a:rPr lang="en-US" altLang="zh-CN" i="1"/>
              <a:t>M</a:t>
            </a:r>
          </a:p>
          <a:p>
            <a:pPr lvl="1">
              <a:buFont typeface="Monotype Sorts" pitchFamily="2" charset="2"/>
              <a:buNone/>
            </a:pPr>
            <a:endParaRPr lang="en-US" altLang="zh-CN"/>
          </a:p>
          <a:p>
            <a:pPr lvl="1"/>
            <a:r>
              <a:rPr lang="en-US" altLang="zh-CN"/>
              <a:t>Example:  Multivalued attribute </a:t>
            </a:r>
            <a:r>
              <a:rPr lang="en-US" altLang="zh-CN" i="1">
                <a:solidFill>
                  <a:srgbClr val="000099"/>
                </a:solidFill>
              </a:rPr>
              <a:t>phone_number</a:t>
            </a:r>
            <a:r>
              <a:rPr lang="en-US" altLang="zh-CN" i="1"/>
              <a:t> </a:t>
            </a:r>
            <a:r>
              <a:rPr lang="en-US" altLang="zh-CN"/>
              <a:t>of </a:t>
            </a:r>
            <a:r>
              <a:rPr lang="en-US" altLang="zh-CN" i="1">
                <a:solidFill>
                  <a:srgbClr val="000099"/>
                </a:solidFill>
              </a:rPr>
              <a:t>instructor</a:t>
            </a:r>
            <a:r>
              <a:rPr lang="en-US" altLang="zh-CN"/>
              <a:t> is represented by a schema:</a:t>
            </a:r>
          </a:p>
          <a:p>
            <a:pPr lvl="1">
              <a:buFont typeface="Monotype Sorts" pitchFamily="2" charset="2"/>
              <a:buNone/>
            </a:pPr>
            <a:br>
              <a:rPr lang="en-US" altLang="zh-CN"/>
            </a:br>
            <a:r>
              <a:rPr lang="en-US" altLang="zh-CN" b="1"/>
              <a:t>    </a:t>
            </a:r>
            <a:r>
              <a:rPr lang="en-US" altLang="zh-CN" b="1" i="1"/>
              <a:t>inst_phone= </a:t>
            </a:r>
            <a:r>
              <a:rPr lang="en-US" altLang="zh-CN" b="1"/>
              <a:t>(</a:t>
            </a:r>
            <a:r>
              <a:rPr lang="en-US" altLang="zh-CN" b="1" i="1"/>
              <a:t> </a:t>
            </a:r>
            <a:r>
              <a:rPr lang="en-US" altLang="zh-CN" b="1" i="1" u="sng"/>
              <a:t>ID</a:t>
            </a:r>
            <a:r>
              <a:rPr lang="en-US" altLang="zh-CN" b="1" i="1"/>
              <a:t>, </a:t>
            </a:r>
            <a:r>
              <a:rPr lang="en-US" altLang="zh-CN" b="1" i="1" u="sng"/>
              <a:t>phone_number</a:t>
            </a:r>
            <a:r>
              <a:rPr lang="en-US" altLang="zh-CN" b="1"/>
              <a:t>)</a:t>
            </a:r>
            <a:r>
              <a:rPr lang="en-US" altLang="zh-CN" b="1" i="1"/>
              <a:t> </a:t>
            </a:r>
          </a:p>
          <a:p>
            <a:pPr lvl="1"/>
            <a:endParaRPr lang="en-US" altLang="zh-CN" b="1" i="1"/>
          </a:p>
          <a:p>
            <a:pPr lvl="1"/>
            <a:r>
              <a:rPr lang="en-US" altLang="zh-CN"/>
              <a:t>Each value of the multivalued attribute maps to a separate tuple of the relation on schema </a:t>
            </a:r>
            <a:r>
              <a:rPr lang="en-US" altLang="zh-CN" i="1"/>
              <a:t>EM</a:t>
            </a:r>
            <a:endParaRPr lang="en-US" altLang="zh-CN"/>
          </a:p>
          <a:p>
            <a:pPr lvl="2"/>
            <a:r>
              <a:rPr lang="en-US" altLang="zh-CN"/>
              <a:t>For example, an </a:t>
            </a:r>
            <a:r>
              <a:rPr lang="en-US" altLang="zh-CN" i="1"/>
              <a:t>instructor</a:t>
            </a:r>
            <a:r>
              <a:rPr lang="en-US" altLang="zh-CN"/>
              <a:t> entity with primary key  22222 and phone numbers 456-7890 and 123-4567 maps to two tuples:   </a:t>
            </a:r>
            <a:br>
              <a:rPr lang="en-US" altLang="zh-CN"/>
            </a:br>
            <a:r>
              <a:rPr lang="en-US" altLang="zh-CN" b="1"/>
              <a:t>   (22222, 456-7890)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zh-CN" b="1"/>
              <a:t>       (22222, 123-4567)</a:t>
            </a:r>
            <a:r>
              <a:rPr lang="en-US" altLang="zh-CN" sz="2000" b="1"/>
              <a:t>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184A46FB-59A4-48EC-76CE-48426BB389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802322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Multivalued Attributes (Cont.)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54A2B092-4046-0DD7-9EA1-AD65F1EBB0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0588" y="884238"/>
            <a:ext cx="7869237" cy="2755900"/>
          </a:xfrm>
        </p:spPr>
        <p:txBody>
          <a:bodyPr/>
          <a:lstStyle/>
          <a:p>
            <a:r>
              <a:rPr lang="en-US" altLang="zh-CN"/>
              <a:t>Special case: entity </a:t>
            </a:r>
            <a:r>
              <a:rPr lang="en-US" altLang="zh-CN" i="1"/>
              <a:t>time_slot </a:t>
            </a:r>
            <a:r>
              <a:rPr lang="en-US" altLang="zh-CN"/>
              <a:t> has only one attribute other than the primary-key attribute, and that attribute is multivalued</a:t>
            </a:r>
          </a:p>
          <a:p>
            <a:pPr lvl="1"/>
            <a:r>
              <a:rPr lang="en-US" altLang="zh-CN" b="1"/>
              <a:t>time_slot(</a:t>
            </a:r>
            <a:r>
              <a:rPr lang="en-US" altLang="zh-CN" b="1" u="sng"/>
              <a:t>time_slot_id</a:t>
            </a:r>
            <a:r>
              <a:rPr lang="en-US" altLang="zh-CN" b="1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/>
              <a:t>     </a:t>
            </a:r>
            <a:r>
              <a:rPr lang="en-US" altLang="zh-CN" b="1" u="sng"/>
              <a:t>time_slot_detail(time_slot_id, day, start_time</a:t>
            </a:r>
            <a:r>
              <a:rPr lang="en-US" altLang="zh-CN" b="1"/>
              <a:t>, end_time)</a:t>
            </a:r>
          </a:p>
          <a:p>
            <a:pPr lvl="1"/>
            <a:r>
              <a:rPr lang="en-US" altLang="zh-CN"/>
              <a:t>Optimization: Don’t create the relation corresponding to the entity, just create the one corresponding to the multivalued attribute</a:t>
            </a:r>
          </a:p>
          <a:p>
            <a:pPr lvl="1">
              <a:buFont typeface="Monotype Sorts" pitchFamily="2" charset="2"/>
              <a:buNone/>
            </a:pPr>
            <a:r>
              <a:rPr lang="en-US" altLang="zh-CN" b="1" i="1"/>
              <a:t>     time_slot</a:t>
            </a:r>
            <a:r>
              <a:rPr lang="en-US" altLang="zh-CN" b="1"/>
              <a:t>(</a:t>
            </a:r>
            <a:r>
              <a:rPr lang="en-US" altLang="zh-CN" b="1" i="1" u="sng"/>
              <a:t>time_slot_id, day, start_time</a:t>
            </a:r>
            <a:r>
              <a:rPr lang="en-US" altLang="zh-CN" b="1" i="1"/>
              <a:t>, end_time</a:t>
            </a:r>
            <a:r>
              <a:rPr lang="en-US" altLang="zh-CN" b="1"/>
              <a:t>)</a:t>
            </a:r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Caveat</a:t>
            </a:r>
            <a:r>
              <a:rPr lang="zh-CN" altLang="en-US">
                <a:solidFill>
                  <a:srgbClr val="FF0000"/>
                </a:solidFill>
              </a:rPr>
              <a:t>（警告）</a:t>
            </a:r>
            <a:r>
              <a:rPr lang="en-US" altLang="zh-CN"/>
              <a:t>: </a:t>
            </a:r>
            <a:r>
              <a:rPr lang="en-US" altLang="zh-CN" i="1"/>
              <a:t>time_slot </a:t>
            </a:r>
            <a:r>
              <a:rPr lang="en-US" altLang="zh-CN"/>
              <a:t>attribute of </a:t>
            </a:r>
            <a:r>
              <a:rPr lang="en-US" altLang="zh-CN" i="1">
                <a:solidFill>
                  <a:srgbClr val="000099"/>
                </a:solidFill>
              </a:rPr>
              <a:t>section</a:t>
            </a:r>
            <a:r>
              <a:rPr lang="en-US" altLang="zh-CN" i="1"/>
              <a:t> (</a:t>
            </a:r>
            <a:r>
              <a:rPr lang="en-US" altLang="zh-CN"/>
              <a:t>from </a:t>
            </a:r>
            <a:r>
              <a:rPr lang="en-US" altLang="zh-CN" i="1">
                <a:solidFill>
                  <a:srgbClr val="000099"/>
                </a:solidFill>
              </a:rPr>
              <a:t>sec_time_slot</a:t>
            </a:r>
            <a:r>
              <a:rPr lang="en-US" altLang="zh-CN"/>
              <a:t>) cannot be a foreign key due to this optimization</a:t>
            </a:r>
          </a:p>
        </p:txBody>
      </p:sp>
      <p:grpSp>
        <p:nvGrpSpPr>
          <p:cNvPr id="120836" name="Group 4">
            <a:extLst>
              <a:ext uri="{FF2B5EF4-FFF2-40B4-BE49-F238E27FC236}">
                <a16:creationId xmlns:a16="http://schemas.microsoft.com/office/drawing/2014/main" id="{29D490FB-1D45-326C-5717-A5F10A09D7BE}"/>
              </a:ext>
            </a:extLst>
          </p:cNvPr>
          <p:cNvGrpSpPr>
            <a:grpSpLocks/>
          </p:cNvGrpSpPr>
          <p:nvPr/>
        </p:nvGrpSpPr>
        <p:grpSpPr bwMode="auto">
          <a:xfrm>
            <a:off x="1589088" y="3989388"/>
            <a:ext cx="6891337" cy="3079750"/>
            <a:chOff x="854" y="2275"/>
            <a:chExt cx="4103" cy="1638"/>
          </a:xfrm>
        </p:grpSpPr>
        <p:pic>
          <p:nvPicPr>
            <p:cNvPr id="120837" name="Picture 6">
              <a:extLst>
                <a:ext uri="{FF2B5EF4-FFF2-40B4-BE49-F238E27FC236}">
                  <a16:creationId xmlns:a16="http://schemas.microsoft.com/office/drawing/2014/main" id="{54341DE3-358E-CD3B-2AF0-7A867CAF9C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627" t="59744" r="-1482" b="19835"/>
            <a:stretch>
              <a:fillRect/>
            </a:stretch>
          </p:blipFill>
          <p:spPr bwMode="auto">
            <a:xfrm>
              <a:off x="1005" y="2423"/>
              <a:ext cx="3952" cy="1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0838" name="Rectangle 6">
              <a:extLst>
                <a:ext uri="{FF2B5EF4-FFF2-40B4-BE49-F238E27FC236}">
                  <a16:creationId xmlns:a16="http://schemas.microsoft.com/office/drawing/2014/main" id="{DE40B0CC-D6CA-D1C7-6968-7D47CA668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3257"/>
              <a:ext cx="1182" cy="6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  <p:sp>
          <p:nvSpPr>
            <p:cNvPr id="120839" name="Rectangle 7">
              <a:extLst>
                <a:ext uri="{FF2B5EF4-FFF2-40B4-BE49-F238E27FC236}">
                  <a16:creationId xmlns:a16="http://schemas.microsoft.com/office/drawing/2014/main" id="{D4A936C2-378D-1947-CE2D-4E0FACB68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429"/>
              <a:ext cx="152" cy="8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  <p:sp>
          <p:nvSpPr>
            <p:cNvPr id="120840" name="Rectangle 8">
              <a:extLst>
                <a:ext uri="{FF2B5EF4-FFF2-40B4-BE49-F238E27FC236}">
                  <a16:creationId xmlns:a16="http://schemas.microsoft.com/office/drawing/2014/main" id="{9976330B-9422-88E1-E89A-43B4B7D4E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3" y="2275"/>
              <a:ext cx="371" cy="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4">
            <a:extLst>
              <a:ext uri="{FF2B5EF4-FFF2-40B4-BE49-F238E27FC236}">
                <a16:creationId xmlns:a16="http://schemas.microsoft.com/office/drawing/2014/main" id="{6EECA4F1-2552-A0F6-5235-7F51987DE70F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Design Issues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639CB37-6CED-4366-8B08-6552F9E6A390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DBE35256-67F6-AC39-8DC3-BC36B8E38CE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7563" y="138113"/>
            <a:ext cx="7116762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Common Mistakes in E-R Diagrams</a:t>
            </a:r>
          </a:p>
        </p:txBody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EE3C952B-1D6B-88CA-4708-481E346BAB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4238" y="1093788"/>
            <a:ext cx="7396162" cy="50323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/>
              <a:t>Example of erroneous E-R diagrams </a:t>
            </a:r>
            <a:br>
              <a:rPr lang="en-US" altLang="en-US" sz="2000"/>
            </a:br>
            <a:br>
              <a:rPr lang="en-US" altLang="en-US" sz="2000" b="1">
                <a:solidFill>
                  <a:schemeClr val="tx2"/>
                </a:solidFill>
              </a:rPr>
            </a:br>
            <a:br>
              <a:rPr lang="en-US" altLang="en-US" sz="2000"/>
            </a:br>
            <a:br>
              <a:rPr lang="en-US" altLang="en-US" sz="2000"/>
            </a:br>
            <a:br>
              <a:rPr lang="en-US" altLang="en-US" sz="2000"/>
            </a:br>
            <a:endParaRPr lang="en-US" altLang="en-US" sz="2000"/>
          </a:p>
          <a:p>
            <a:endParaRPr lang="en-US" altLang="en-US" sz="2000"/>
          </a:p>
          <a:p>
            <a:pPr>
              <a:buFont typeface="Monotype Sorts" pitchFamily="2" charset="2"/>
              <a:buNone/>
            </a:pPr>
            <a:endParaRPr lang="en-US" altLang="en-US" sz="2000"/>
          </a:p>
        </p:txBody>
      </p:sp>
      <p:pic>
        <p:nvPicPr>
          <p:cNvPr id="124933" name="Picture 8">
            <a:extLst>
              <a:ext uri="{FF2B5EF4-FFF2-40B4-BE49-F238E27FC236}">
                <a16:creationId xmlns:a16="http://schemas.microsoft.com/office/drawing/2014/main" id="{8EA3142E-28D4-512B-921A-8AE911EE2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9575"/>
            <a:ext cx="5514975" cy="467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BDC0BD7A-6024-3A19-0057-486D08390A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44700" y="3170238"/>
            <a:ext cx="923925" cy="0"/>
          </a:xfrm>
          <a:prstGeom prst="line">
            <a:avLst/>
          </a:prstGeom>
          <a:noFill/>
          <a:ln w="1905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B750DED-DE3D-4B85-A29E-EEF4A31DE8EF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8F5618F9-0465-6575-5394-CEDCEB4E42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7413" y="165100"/>
            <a:ext cx="6296025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Common Mistakes in E-R Diagrams</a:t>
            </a:r>
          </a:p>
        </p:txBody>
      </p:sp>
      <p:pic>
        <p:nvPicPr>
          <p:cNvPr id="126980" name="Graphic 8">
            <a:extLst>
              <a:ext uri="{FF2B5EF4-FFF2-40B4-BE49-F238E27FC236}">
                <a16:creationId xmlns:a16="http://schemas.microsoft.com/office/drawing/2014/main" id="{AB5DADDB-AB6D-AF83-0848-8052A31FD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205" t="105595" r="36205" b="-56126"/>
          <a:stretch>
            <a:fillRect/>
          </a:stretch>
        </p:blipFill>
        <p:spPr bwMode="auto">
          <a:xfrm>
            <a:off x="3584575" y="4276725"/>
            <a:ext cx="5022850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1" name="Picture 6">
            <a:extLst>
              <a:ext uri="{FF2B5EF4-FFF2-40B4-BE49-F238E27FC236}">
                <a16:creationId xmlns:a16="http://schemas.microsoft.com/office/drawing/2014/main" id="{39F1A8BF-5FBF-30CB-B91D-14CE1B9EE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8" y="2693988"/>
            <a:ext cx="6321425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982" name="Picture 11">
            <a:extLst>
              <a:ext uri="{FF2B5EF4-FFF2-40B4-BE49-F238E27FC236}">
                <a16:creationId xmlns:a16="http://schemas.microsoft.com/office/drawing/2014/main" id="{35F14A10-64FA-49AD-6560-ABD49D47F2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2"/>
          <a:stretch>
            <a:fillRect/>
          </a:stretch>
        </p:blipFill>
        <p:spPr bwMode="auto">
          <a:xfrm>
            <a:off x="996950" y="938213"/>
            <a:ext cx="4398963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0504C38C-4BEF-A1C3-3A06-E03978736B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7932737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1CF7D992-F81D-D7F3-C053-A7B8795680A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0113" y="1108075"/>
            <a:ext cx="7918450" cy="5384800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Use of entity sets vs. attributes</a:t>
            </a:r>
            <a:br>
              <a:rPr lang="en-US" altLang="zh-CN" sz="2000" b="1">
                <a:solidFill>
                  <a:srgbClr val="000099"/>
                </a:solidFill>
              </a:rPr>
            </a:br>
            <a:br>
              <a:rPr lang="en-US" altLang="zh-CN" sz="2000" b="1">
                <a:solidFill>
                  <a:schemeClr val="tx2"/>
                </a:solidFill>
              </a:rPr>
            </a:br>
            <a:br>
              <a:rPr lang="en-US" altLang="zh-CN" sz="2000"/>
            </a:br>
            <a:br>
              <a:rPr lang="en-US" altLang="zh-CN" sz="2000"/>
            </a:br>
            <a:br>
              <a:rPr lang="en-US" altLang="zh-CN" sz="2000"/>
            </a:br>
            <a:endParaRPr lang="en-US" altLang="zh-CN" sz="2000"/>
          </a:p>
          <a:p>
            <a:endParaRPr lang="en-US" altLang="zh-CN" sz="2000"/>
          </a:p>
          <a:p>
            <a:endParaRPr lang="en-US" altLang="zh-CN" sz="2000"/>
          </a:p>
          <a:p>
            <a:r>
              <a:rPr lang="en-US" altLang="zh-CN"/>
              <a:t>Use of phone as an entity allows extra information about phone numbers (plus multiple phone numbers)</a:t>
            </a:r>
          </a:p>
        </p:txBody>
      </p:sp>
      <p:pic>
        <p:nvPicPr>
          <p:cNvPr id="129028" name="Picture 5">
            <a:extLst>
              <a:ext uri="{FF2B5EF4-FFF2-40B4-BE49-F238E27FC236}">
                <a16:creationId xmlns:a16="http://schemas.microsoft.com/office/drawing/2014/main" id="{27AEB4EF-FD1F-C41F-F70C-29EA84B8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42"/>
          <a:stretch>
            <a:fillRect/>
          </a:stretch>
        </p:blipFill>
        <p:spPr bwMode="auto">
          <a:xfrm>
            <a:off x="1244600" y="1830388"/>
            <a:ext cx="7229475" cy="157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554E3A0B-8BE4-BCC8-5DE2-B7515D4595A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737235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B639C2C-4B66-6F9B-6E01-CCC8185811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55675" y="1052513"/>
            <a:ext cx="8208963" cy="5384800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Use of entity sets vs. relationship sets</a:t>
            </a:r>
            <a:br>
              <a:rPr lang="en-US" altLang="zh-CN" b="1">
                <a:solidFill>
                  <a:schemeClr val="tx2"/>
                </a:solidFill>
              </a:rPr>
            </a:br>
            <a:r>
              <a:rPr lang="en-US" altLang="zh-CN"/>
              <a:t>Possible guideline is to designate a relationship set to describe an action that occurs between entities</a:t>
            </a:r>
          </a:p>
          <a:p>
            <a:pPr marL="37931725" lvl="1" indent="-37474525"/>
            <a:endParaRPr lang="en-US" altLang="zh-CN">
              <a:solidFill>
                <a:srgbClr val="000099"/>
              </a:solidFill>
            </a:endParaRPr>
          </a:p>
        </p:txBody>
      </p:sp>
      <p:pic>
        <p:nvPicPr>
          <p:cNvPr id="131076" name="Picture 5">
            <a:extLst>
              <a:ext uri="{FF2B5EF4-FFF2-40B4-BE49-F238E27FC236}">
                <a16:creationId xmlns:a16="http://schemas.microsoft.com/office/drawing/2014/main" id="{58DB40E5-5F70-6E22-22CB-038C5413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2686050"/>
            <a:ext cx="7504113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>
            <a:extLst>
              <a:ext uri="{FF2B5EF4-FFF2-40B4-BE49-F238E27FC236}">
                <a16:creationId xmlns:a16="http://schemas.microsoft.com/office/drawing/2014/main" id="{A5672207-9EE7-3E64-2521-A92EA68903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665797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Design Issues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CDB6FF0-EF76-6E4B-4A2F-39578F62B9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101725"/>
            <a:ext cx="8208963" cy="942975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Placement of relationship attributes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solidFill>
                  <a:srgbClr val="000099"/>
                </a:solidFill>
              </a:rPr>
              <a:t>      </a:t>
            </a:r>
            <a:r>
              <a:rPr lang="en-US" altLang="zh-CN"/>
              <a:t>e.g., attribute </a:t>
            </a:r>
            <a:r>
              <a:rPr lang="en-US" altLang="zh-CN" i="1"/>
              <a:t>date </a:t>
            </a:r>
            <a:r>
              <a:rPr lang="en-US" altLang="zh-CN"/>
              <a:t>as attribute of </a:t>
            </a:r>
            <a:r>
              <a:rPr lang="en-US" altLang="zh-CN" b="1" i="1"/>
              <a:t>access</a:t>
            </a:r>
            <a:r>
              <a:rPr lang="en-US" altLang="zh-CN"/>
              <a:t> or as attribute of </a:t>
            </a:r>
            <a:r>
              <a:rPr lang="en-US" altLang="zh-CN" b="1" i="1"/>
              <a:t>account</a:t>
            </a:r>
          </a:p>
          <a:p>
            <a:pPr>
              <a:buFont typeface="Monotype Sorts" pitchFamily="2" charset="2"/>
              <a:buNone/>
            </a:pPr>
            <a:endParaRPr lang="en-US" altLang="zh-CN" b="1">
              <a:solidFill>
                <a:srgbClr val="000099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CN" b="1">
              <a:solidFill>
                <a:srgbClr val="000099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altLang="zh-CN" i="1">
              <a:solidFill>
                <a:srgbClr val="000099"/>
              </a:solidFill>
            </a:endParaRPr>
          </a:p>
          <a:p>
            <a:pPr marL="37931725" lvl="1" indent="-37474525"/>
            <a:endParaRPr lang="en-US" altLang="zh-CN" sz="2000">
              <a:solidFill>
                <a:srgbClr val="000099"/>
              </a:solidFill>
            </a:endParaRPr>
          </a:p>
        </p:txBody>
      </p:sp>
      <p:sp>
        <p:nvSpPr>
          <p:cNvPr id="133124" name="TextBox 2">
            <a:extLst>
              <a:ext uri="{FF2B5EF4-FFF2-40B4-BE49-F238E27FC236}">
                <a16:creationId xmlns:a16="http://schemas.microsoft.com/office/drawing/2014/main" id="{572107F4-A5E5-04C6-998C-B7D89C89A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782888"/>
            <a:ext cx="1214438" cy="3381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customer</a:t>
            </a:r>
            <a:endParaRPr kumimoji="0" lang="zh-CN" altLang="en-US"/>
          </a:p>
        </p:txBody>
      </p:sp>
      <p:sp>
        <p:nvSpPr>
          <p:cNvPr id="133125" name="TextBox 5">
            <a:extLst>
              <a:ext uri="{FF2B5EF4-FFF2-40B4-BE49-F238E27FC236}">
                <a16:creationId xmlns:a16="http://schemas.microsoft.com/office/drawing/2014/main" id="{4A7B219A-A40C-2636-680D-678E262EE8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121025"/>
            <a:ext cx="1214438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u="sng"/>
              <a:t>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address</a:t>
            </a:r>
          </a:p>
        </p:txBody>
      </p:sp>
      <p:sp>
        <p:nvSpPr>
          <p:cNvPr id="133126" name="TextBox 6">
            <a:extLst>
              <a:ext uri="{FF2B5EF4-FFF2-40B4-BE49-F238E27FC236}">
                <a16:creationId xmlns:a16="http://schemas.microsoft.com/office/drawing/2014/main" id="{8C721A43-35F3-F825-942B-43D8AE09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2778125"/>
            <a:ext cx="1214437" cy="339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account</a:t>
            </a:r>
            <a:endParaRPr kumimoji="0" lang="zh-CN" altLang="en-US"/>
          </a:p>
        </p:txBody>
      </p:sp>
      <p:sp>
        <p:nvSpPr>
          <p:cNvPr id="133127" name="TextBox 7">
            <a:extLst>
              <a:ext uri="{FF2B5EF4-FFF2-40B4-BE49-F238E27FC236}">
                <a16:creationId xmlns:a16="http://schemas.microsoft.com/office/drawing/2014/main" id="{02BD6777-1E5F-DA88-AF0B-EF387B26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5938" y="3117850"/>
            <a:ext cx="1214437" cy="830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u="sng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balance</a:t>
            </a:r>
          </a:p>
        </p:txBody>
      </p:sp>
      <p:sp>
        <p:nvSpPr>
          <p:cNvPr id="4" name="菱形 3">
            <a:extLst>
              <a:ext uri="{FF2B5EF4-FFF2-40B4-BE49-F238E27FC236}">
                <a16:creationId xmlns:a16="http://schemas.microsoft.com/office/drawing/2014/main" id="{CD94F6B7-73C2-C969-340A-74769F3A37D4}"/>
              </a:ext>
            </a:extLst>
          </p:cNvPr>
          <p:cNvSpPr/>
          <p:nvPr/>
        </p:nvSpPr>
        <p:spPr bwMode="auto">
          <a:xfrm>
            <a:off x="3581400" y="3017838"/>
            <a:ext cx="1169988" cy="714375"/>
          </a:xfrm>
          <a:prstGeom prst="diamon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access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C5E212C-1EFB-9656-C014-6C1C179CA9F5}"/>
              </a:ext>
            </a:extLst>
          </p:cNvPr>
          <p:cNvCxnSpPr>
            <a:stCxn id="4" idx="3"/>
          </p:cNvCxnSpPr>
          <p:nvPr/>
        </p:nvCxnSpPr>
        <p:spPr bwMode="auto">
          <a:xfrm flipV="1">
            <a:off x="4751388" y="3375025"/>
            <a:ext cx="84455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30" name="TextBox 15">
            <a:extLst>
              <a:ext uri="{FF2B5EF4-FFF2-40B4-BE49-F238E27FC236}">
                <a16:creationId xmlns:a16="http://schemas.microsoft.com/office/drawing/2014/main" id="{A01680C5-CF81-1EC4-044B-C3376FECC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2146300"/>
            <a:ext cx="787400" cy="338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date</a:t>
            </a:r>
            <a:endParaRPr kumimoji="0" lang="zh-CN" altLang="en-US"/>
          </a:p>
        </p:txBody>
      </p:sp>
      <p:cxnSp>
        <p:nvCxnSpPr>
          <p:cNvPr id="133131" name="直接连接符 14">
            <a:extLst>
              <a:ext uri="{FF2B5EF4-FFF2-40B4-BE49-F238E27FC236}">
                <a16:creationId xmlns:a16="http://schemas.microsoft.com/office/drawing/2014/main" id="{B6431A9D-119D-5DD4-AF52-3E310024123B}"/>
              </a:ext>
            </a:extLst>
          </p:cNvPr>
          <p:cNvCxnSpPr>
            <a:cxnSpLocks noChangeShapeType="1"/>
            <a:endCxn id="4" idx="0"/>
          </p:cNvCxnSpPr>
          <p:nvPr/>
        </p:nvCxnSpPr>
        <p:spPr bwMode="auto">
          <a:xfrm>
            <a:off x="4165600" y="2484438"/>
            <a:ext cx="0" cy="533400"/>
          </a:xfrm>
          <a:prstGeom prst="line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54BA6E3-C902-4E0C-E41E-3EF581A34F2F}"/>
              </a:ext>
            </a:extLst>
          </p:cNvPr>
          <p:cNvCxnSpPr/>
          <p:nvPr/>
        </p:nvCxnSpPr>
        <p:spPr bwMode="auto">
          <a:xfrm flipV="1">
            <a:off x="2736850" y="3365500"/>
            <a:ext cx="84455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33" name="TextBox 19">
            <a:extLst>
              <a:ext uri="{FF2B5EF4-FFF2-40B4-BE49-F238E27FC236}">
                <a16:creationId xmlns:a16="http://schemas.microsoft.com/office/drawing/2014/main" id="{0FF289D8-7F01-3524-7B23-739BACB6A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5005388"/>
            <a:ext cx="1216025" cy="33813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customer</a:t>
            </a:r>
            <a:endParaRPr kumimoji="0" lang="zh-CN" altLang="en-US"/>
          </a:p>
        </p:txBody>
      </p:sp>
      <p:sp>
        <p:nvSpPr>
          <p:cNvPr id="133134" name="TextBox 20">
            <a:extLst>
              <a:ext uri="{FF2B5EF4-FFF2-40B4-BE49-F238E27FC236}">
                <a16:creationId xmlns:a16="http://schemas.microsoft.com/office/drawing/2014/main" id="{78386CCA-DB1B-26AC-635F-6C9AB318E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288" y="5343525"/>
            <a:ext cx="1216025" cy="831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u="sng"/>
              <a:t>id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address</a:t>
            </a:r>
          </a:p>
        </p:txBody>
      </p:sp>
      <p:sp>
        <p:nvSpPr>
          <p:cNvPr id="133135" name="TextBox 21">
            <a:extLst>
              <a:ext uri="{FF2B5EF4-FFF2-40B4-BE49-F238E27FC236}">
                <a16:creationId xmlns:a16="http://schemas.microsoft.com/office/drawing/2014/main" id="{AA46373E-D976-A144-D6CF-4505BDF1A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000625"/>
            <a:ext cx="1216025" cy="33972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account</a:t>
            </a:r>
            <a:endParaRPr kumimoji="0" lang="zh-CN" altLang="en-US"/>
          </a:p>
        </p:txBody>
      </p:sp>
      <p:sp>
        <p:nvSpPr>
          <p:cNvPr id="133136" name="TextBox 22">
            <a:extLst>
              <a:ext uri="{FF2B5EF4-FFF2-40B4-BE49-F238E27FC236}">
                <a16:creationId xmlns:a16="http://schemas.microsoft.com/office/drawing/2014/main" id="{4E566C88-8C81-45C3-6A7E-D8EB14BD9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340350"/>
            <a:ext cx="1216025" cy="10763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u="sng"/>
              <a:t>no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branch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balance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/>
              <a:t>date</a:t>
            </a:r>
          </a:p>
        </p:txBody>
      </p:sp>
      <p:sp>
        <p:nvSpPr>
          <p:cNvPr id="24" name="菱形 23">
            <a:extLst>
              <a:ext uri="{FF2B5EF4-FFF2-40B4-BE49-F238E27FC236}">
                <a16:creationId xmlns:a16="http://schemas.microsoft.com/office/drawing/2014/main" id="{01077408-8A5D-EEDD-0E6E-7BE1FED69AF4}"/>
              </a:ext>
            </a:extLst>
          </p:cNvPr>
          <p:cNvSpPr/>
          <p:nvPr/>
        </p:nvSpPr>
        <p:spPr bwMode="auto">
          <a:xfrm>
            <a:off x="3587750" y="5240338"/>
            <a:ext cx="1168400" cy="714375"/>
          </a:xfrm>
          <a:prstGeom prst="diamond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/>
              <a:t>access</a:t>
            </a:r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6609022-86C4-2FC6-39A1-55A590FB5444}"/>
              </a:ext>
            </a:extLst>
          </p:cNvPr>
          <p:cNvCxnSpPr>
            <a:stCxn id="24" idx="3"/>
          </p:cNvCxnSpPr>
          <p:nvPr/>
        </p:nvCxnSpPr>
        <p:spPr bwMode="auto">
          <a:xfrm flipV="1">
            <a:off x="4756150" y="5597525"/>
            <a:ext cx="84455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A970E43-5B82-F32F-9454-F04649F22CF6}"/>
              </a:ext>
            </a:extLst>
          </p:cNvPr>
          <p:cNvCxnSpPr/>
          <p:nvPr/>
        </p:nvCxnSpPr>
        <p:spPr bwMode="auto">
          <a:xfrm flipV="1">
            <a:off x="2743200" y="5586413"/>
            <a:ext cx="844550" cy="0"/>
          </a:xfrm>
          <a:prstGeom prst="straightConnector1">
            <a:avLst/>
          </a:prstGeom>
          <a:ln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140" name="下箭头 16">
            <a:extLst>
              <a:ext uri="{FF2B5EF4-FFF2-40B4-BE49-F238E27FC236}">
                <a16:creationId xmlns:a16="http://schemas.microsoft.com/office/drawing/2014/main" id="{4F1ACB4D-F348-3711-580D-514EFFB9D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0025" y="4298950"/>
            <a:ext cx="300038" cy="625475"/>
          </a:xfrm>
          <a:prstGeom prst="downArrow">
            <a:avLst>
              <a:gd name="adj1" fmla="val 50000"/>
              <a:gd name="adj2" fmla="val 50186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>
            <a:extLst>
              <a:ext uri="{FF2B5EF4-FFF2-40B4-BE49-F238E27FC236}">
                <a16:creationId xmlns:a16="http://schemas.microsoft.com/office/drawing/2014/main" id="{BBE305C5-85B3-6295-FC20-E83E3BE02F3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96938" y="198438"/>
            <a:ext cx="7889875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Binary Vs. Non-Binary Relationships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B6B0A934-4224-A49B-835B-F8F433EDBE1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6938" y="1257300"/>
            <a:ext cx="7740650" cy="5073650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Binary versus n-ary relationship sets</a:t>
            </a:r>
            <a:br>
              <a:rPr lang="en-US" altLang="zh-CN" b="1">
                <a:solidFill>
                  <a:srgbClr val="000099"/>
                </a:solidFill>
              </a:rPr>
            </a:br>
            <a:r>
              <a:rPr lang="en-US" altLang="zh-CN"/>
              <a:t>Although it is possible to replace any nonbinary (</a:t>
            </a:r>
            <a:r>
              <a:rPr lang="en-US" altLang="zh-CN" i="1"/>
              <a:t>n</a:t>
            </a:r>
            <a:r>
              <a:rPr lang="en-US" altLang="zh-CN"/>
              <a:t>-ary, for </a:t>
            </a:r>
            <a:r>
              <a:rPr lang="en-US" altLang="zh-CN" i="1"/>
              <a:t>n</a:t>
            </a:r>
            <a:r>
              <a:rPr lang="en-US" altLang="zh-CN"/>
              <a:t> &gt; 2) relationship set by a number of distinct binary relationship sets, a </a:t>
            </a:r>
            <a:r>
              <a:rPr lang="en-US" altLang="zh-CN" i="1"/>
              <a:t>n</a:t>
            </a:r>
            <a:r>
              <a:rPr lang="en-US" altLang="zh-CN"/>
              <a:t>-ary relationship set shows more clearly that several entities participate in a single relationship.</a:t>
            </a:r>
          </a:p>
          <a:p>
            <a:pPr>
              <a:buFont typeface="Monotype Sorts" pitchFamily="2" charset="2"/>
              <a:buNone/>
            </a:pPr>
            <a:endParaRPr lang="en-US" altLang="zh-CN"/>
          </a:p>
          <a:p>
            <a:r>
              <a:rPr lang="en-US" altLang="zh-CN"/>
              <a:t>Some relationships that appear to be non-binary may be better represented using binary relationships</a:t>
            </a:r>
          </a:p>
          <a:p>
            <a:pPr lvl="1"/>
            <a:r>
              <a:rPr lang="en-US" altLang="zh-CN"/>
              <a:t>E.g.,  A ternary relationship </a:t>
            </a:r>
            <a:r>
              <a:rPr lang="en-US" altLang="zh-CN" i="1"/>
              <a:t>parents</a:t>
            </a:r>
            <a:r>
              <a:rPr lang="en-US" altLang="zh-CN"/>
              <a:t>, relating a child to his/her father and mother, is best replaced by two binary relationships,  </a:t>
            </a:r>
            <a:r>
              <a:rPr lang="en-US" altLang="zh-CN" i="1"/>
              <a:t>father</a:t>
            </a:r>
            <a:r>
              <a:rPr lang="en-US" altLang="zh-CN"/>
              <a:t> and </a:t>
            </a:r>
            <a:r>
              <a:rPr lang="en-US" altLang="zh-CN" i="1"/>
              <a:t>mother</a:t>
            </a:r>
          </a:p>
          <a:p>
            <a:pPr lvl="2"/>
            <a:r>
              <a:rPr lang="en-US" altLang="zh-CN"/>
              <a:t>Using two binary relationships allows partial information (e.g., only mother being know)</a:t>
            </a:r>
          </a:p>
          <a:p>
            <a:pPr lvl="1"/>
            <a:r>
              <a:rPr lang="en-US" altLang="zh-CN"/>
              <a:t>But there are some relationships that are naturally non-binary</a:t>
            </a:r>
          </a:p>
          <a:p>
            <a:pPr lvl="2"/>
            <a:r>
              <a:rPr lang="en-US" altLang="zh-CN"/>
              <a:t>Example: </a:t>
            </a:r>
            <a:r>
              <a:rPr lang="en-US" altLang="zh-CN" i="1"/>
              <a:t>proj_guide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C1640C5-367D-4A64-85B5-D5EF1C9AED42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E7C4C00-9859-28B9-3001-F5906F216AE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19163" y="117475"/>
            <a:ext cx="847883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Phases (Cont.)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D607141A-D4FD-C135-F5D1-3485AA03A92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9163" y="1181100"/>
            <a:ext cx="7610475" cy="43751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/>
              <a:t>Final Phase (</a:t>
            </a:r>
            <a:r>
              <a:rPr lang="en-US" altLang="en-US" sz="1700">
                <a:solidFill>
                  <a:srgbClr val="FF0000"/>
                </a:solidFill>
              </a:rPr>
              <a:t>Database Design</a:t>
            </a:r>
            <a:r>
              <a:rPr lang="en-US" altLang="en-US" sz="1700"/>
              <a:t>)-- Moving from an abstract data model to the implementation of the database</a:t>
            </a:r>
            <a:endParaRPr lang="en-US" altLang="en-US" sz="1700" i="1"/>
          </a:p>
          <a:p>
            <a:pPr marL="800100" lvl="1" indent="-342900"/>
            <a:r>
              <a:rPr lang="en-US" altLang="en-US" sz="1700">
                <a:solidFill>
                  <a:srgbClr val="FF0000"/>
                </a:solidFill>
              </a:rPr>
              <a:t>Logical Design </a:t>
            </a:r>
            <a:r>
              <a:rPr lang="en-US" altLang="en-US" sz="1700"/>
              <a:t>–  Deciding on the </a:t>
            </a:r>
            <a:r>
              <a:rPr lang="en-US" altLang="en-US" sz="1700">
                <a:solidFill>
                  <a:srgbClr val="000099"/>
                </a:solidFill>
              </a:rPr>
              <a:t>database schema</a:t>
            </a:r>
            <a:r>
              <a:rPr lang="en-US" altLang="en-US" sz="1700"/>
              <a:t>. </a:t>
            </a:r>
          </a:p>
          <a:p>
            <a:pPr marL="1143000" lvl="2" indent="-342900"/>
            <a:r>
              <a:rPr lang="en-US" altLang="en-US"/>
              <a:t>Database design requires that we find a “good” collection of relation schemas.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/>
              <a:t>Business decision – What attributes should we record in the database?</a:t>
            </a:r>
          </a:p>
          <a:p>
            <a:pPr marL="1143000" lvl="2" indent="-342900">
              <a:buFont typeface="Wingdings" panose="05000000000000000000" pitchFamily="2" charset="2"/>
              <a:buChar char="§"/>
            </a:pPr>
            <a:r>
              <a:rPr lang="en-US" altLang="en-US" sz="1700"/>
              <a:t>Computer Science decision –  What relation schemas should we have and how should the attributes be distributed among the various relation schemas?</a:t>
            </a:r>
          </a:p>
          <a:p>
            <a:pPr marL="800100" lvl="1" indent="-342900"/>
            <a:r>
              <a:rPr lang="en-US" altLang="en-US" sz="1700">
                <a:solidFill>
                  <a:srgbClr val="FF0000"/>
                </a:solidFill>
              </a:rPr>
              <a:t>Physical Design </a:t>
            </a:r>
            <a:r>
              <a:rPr lang="en-US" altLang="en-US" sz="1700"/>
              <a:t>– Deciding on the physical layout of the database                </a:t>
            </a:r>
          </a:p>
          <a:p>
            <a:pPr>
              <a:buFont typeface="Monotype Sorts" pitchFamily="2" charset="2"/>
              <a:buNone/>
            </a:pPr>
            <a:endParaRPr lang="en-US" altLang="en-US"/>
          </a:p>
          <a:p>
            <a:pPr>
              <a:buFont typeface="Monotype Sorts" pitchFamily="2" charset="2"/>
              <a:buNone/>
            </a:pPr>
            <a:r>
              <a:rPr lang="en-US" altLang="en-US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C16B2DA-6D0C-AC44-595B-195052F2E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1074738"/>
            <a:ext cx="7450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endParaRPr kumimoji="0" lang="en-US" altLang="en-US"/>
          </a:p>
          <a:p>
            <a:pPr>
              <a:spcBef>
                <a:spcPct val="0"/>
              </a:spcBef>
              <a:buClrTx/>
              <a:buSzTx/>
              <a:buFont typeface="Monotype Sorts" pitchFamily="2" charset="2"/>
              <a:buNone/>
            </a:pPr>
            <a:r>
              <a:rPr kumimoji="0" lang="en-US" altLang="en-US">
                <a:sym typeface="Symbol" panose="05050102010706020507" pitchFamily="18" charset="2"/>
              </a:rPr>
              <a:t> </a:t>
            </a:r>
            <a:endParaRPr kumimoji="0" lang="en-US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>
            <a:extLst>
              <a:ext uri="{FF2B5EF4-FFF2-40B4-BE49-F238E27FC236}">
                <a16:creationId xmlns:a16="http://schemas.microsoft.com/office/drawing/2014/main" id="{13E01167-CA59-7C43-00F8-E4263366734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1613" y="173038"/>
            <a:ext cx="5919787" cy="6096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j-ea"/>
              </a:rPr>
              <a:t>Converting Non-Binary Relationships to Binary Form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9C10EF9-2BEF-CE70-6D24-BAB33A0A96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7575" y="939800"/>
            <a:ext cx="7732713" cy="3546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In general, any non-binary relationship can be represented using binary relationships by creating an artificial entity set.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Replace </a:t>
            </a:r>
            <a:r>
              <a:rPr lang="en-US" altLang="zh-CN" i="1"/>
              <a:t>R </a:t>
            </a:r>
            <a:r>
              <a:rPr lang="en-US" altLang="zh-CN"/>
              <a:t>between entity sets A, B and C</a:t>
            </a:r>
            <a:r>
              <a:rPr lang="en-US" altLang="zh-CN" i="1"/>
              <a:t> </a:t>
            </a:r>
            <a:r>
              <a:rPr lang="en-US" altLang="zh-CN"/>
              <a:t>by an entity set </a:t>
            </a:r>
            <a:r>
              <a:rPr lang="en-US" altLang="zh-CN" i="1"/>
              <a:t>E</a:t>
            </a:r>
            <a:r>
              <a:rPr lang="en-US" altLang="zh-CN"/>
              <a:t>, and three relationship sets: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	1. </a:t>
            </a:r>
            <a:r>
              <a:rPr lang="en-US" altLang="zh-CN" i="1"/>
              <a:t>R</a:t>
            </a:r>
            <a:r>
              <a:rPr lang="en-US" altLang="zh-CN" i="1" baseline="-25000"/>
              <a:t>A</a:t>
            </a:r>
            <a:r>
              <a:rPr lang="en-US" altLang="zh-CN"/>
              <a:t>, relating </a:t>
            </a:r>
            <a:r>
              <a:rPr lang="en-US" altLang="zh-CN" i="1"/>
              <a:t>E </a:t>
            </a:r>
            <a:r>
              <a:rPr lang="en-US" altLang="zh-CN"/>
              <a:t>and </a:t>
            </a:r>
            <a:r>
              <a:rPr lang="en-US" altLang="zh-CN" i="1"/>
              <a:t>A        </a:t>
            </a:r>
            <a:r>
              <a:rPr lang="en-US" altLang="zh-CN"/>
              <a:t>2.  </a:t>
            </a:r>
            <a:r>
              <a:rPr lang="en-US" altLang="zh-CN" i="1"/>
              <a:t>R</a:t>
            </a:r>
            <a:r>
              <a:rPr lang="en-US" altLang="zh-CN" i="1" baseline="-25000"/>
              <a:t>B</a:t>
            </a:r>
            <a:r>
              <a:rPr lang="en-US" altLang="zh-CN"/>
              <a:t>, relating </a:t>
            </a:r>
            <a:r>
              <a:rPr lang="en-US" altLang="zh-CN" i="1"/>
              <a:t>E </a:t>
            </a:r>
            <a:r>
              <a:rPr lang="en-US" altLang="zh-CN"/>
              <a:t>and </a:t>
            </a:r>
            <a:r>
              <a:rPr lang="en-US" altLang="zh-CN" i="1"/>
              <a:t>B      </a:t>
            </a:r>
            <a:br>
              <a:rPr lang="en-US" altLang="zh-CN" i="1"/>
            </a:br>
            <a:r>
              <a:rPr lang="en-US" altLang="zh-CN" i="1"/>
              <a:t>         </a:t>
            </a:r>
            <a:r>
              <a:rPr lang="en-US" altLang="zh-CN"/>
              <a:t>3. </a:t>
            </a:r>
            <a:r>
              <a:rPr lang="en-US" altLang="zh-CN" i="1"/>
              <a:t>R</a:t>
            </a:r>
            <a:r>
              <a:rPr lang="en-US" altLang="zh-CN" i="1" baseline="-25000"/>
              <a:t>C</a:t>
            </a:r>
            <a:r>
              <a:rPr lang="en-US" altLang="zh-CN"/>
              <a:t>, relating </a:t>
            </a:r>
            <a:r>
              <a:rPr lang="en-US" altLang="zh-CN" i="1"/>
              <a:t>E </a:t>
            </a:r>
            <a:r>
              <a:rPr lang="en-US" altLang="zh-CN"/>
              <a:t>and </a:t>
            </a:r>
            <a:r>
              <a:rPr lang="en-US" altLang="zh-CN" i="1"/>
              <a:t>C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Create a special identifying attribute for </a:t>
            </a:r>
            <a:r>
              <a:rPr lang="en-US" altLang="zh-CN" i="1"/>
              <a:t>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Add any attributes of </a:t>
            </a:r>
            <a:r>
              <a:rPr lang="en-US" altLang="zh-CN" i="1"/>
              <a:t>R </a:t>
            </a:r>
            <a:r>
              <a:rPr lang="en-US" altLang="zh-CN"/>
              <a:t>to </a:t>
            </a:r>
            <a:r>
              <a:rPr lang="en-US" altLang="zh-CN" i="1"/>
              <a:t>E 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For each relationship (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i="1"/>
              <a:t> , b</a:t>
            </a:r>
            <a:r>
              <a:rPr lang="en-US" altLang="zh-CN" i="1" baseline="-25000"/>
              <a:t>i</a:t>
            </a:r>
            <a:r>
              <a:rPr lang="en-US" altLang="zh-CN" i="1"/>
              <a:t> , c</a:t>
            </a:r>
            <a:r>
              <a:rPr lang="en-US" altLang="zh-CN" i="1" baseline="-25000"/>
              <a:t>i</a:t>
            </a:r>
            <a:r>
              <a:rPr lang="en-US" altLang="zh-CN"/>
              <a:t>) in </a:t>
            </a:r>
            <a:r>
              <a:rPr lang="en-US" altLang="zh-CN" i="1"/>
              <a:t>R,</a:t>
            </a:r>
            <a:r>
              <a:rPr lang="en-US" altLang="zh-CN"/>
              <a:t> create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     1. a new entity </a:t>
            </a:r>
            <a:r>
              <a:rPr lang="en-US" altLang="zh-CN" i="1"/>
              <a:t>e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in the entity set </a:t>
            </a:r>
            <a:r>
              <a:rPr lang="en-US" altLang="zh-CN" i="1"/>
              <a:t>E       </a:t>
            </a:r>
            <a:r>
              <a:rPr lang="en-US" altLang="zh-CN"/>
              <a:t>2. add (</a:t>
            </a:r>
            <a:r>
              <a:rPr lang="en-US" altLang="zh-CN" i="1"/>
              <a:t>e</a:t>
            </a:r>
            <a:r>
              <a:rPr lang="en-US" altLang="zh-CN" i="1" baseline="-25000"/>
              <a:t>i</a:t>
            </a:r>
            <a:r>
              <a:rPr lang="en-US" altLang="zh-CN" i="1"/>
              <a:t> , a</a:t>
            </a:r>
            <a:r>
              <a:rPr lang="en-US" altLang="zh-CN" i="1" baseline="-25000"/>
              <a:t>i </a:t>
            </a:r>
            <a:r>
              <a:rPr lang="en-US" altLang="zh-CN"/>
              <a:t>) to </a:t>
            </a:r>
            <a:r>
              <a:rPr lang="en-US" altLang="zh-CN" i="1"/>
              <a:t>R</a:t>
            </a:r>
            <a:r>
              <a:rPr lang="en-US" altLang="zh-CN" i="1" baseline="-25000"/>
              <a:t>A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/>
              <a:t>	      3. add (</a:t>
            </a:r>
            <a:r>
              <a:rPr lang="en-US" altLang="zh-CN" i="1"/>
              <a:t>e</a:t>
            </a:r>
            <a:r>
              <a:rPr lang="en-US" altLang="zh-CN" i="1" baseline="-25000"/>
              <a:t>i</a:t>
            </a:r>
            <a:r>
              <a:rPr lang="en-US" altLang="zh-CN" i="1"/>
              <a:t> , b</a:t>
            </a:r>
            <a:r>
              <a:rPr lang="en-US" altLang="zh-CN" i="1" baseline="-25000"/>
              <a:t>i</a:t>
            </a:r>
            <a:r>
              <a:rPr lang="en-US" altLang="zh-CN" i="1"/>
              <a:t> </a:t>
            </a:r>
            <a:r>
              <a:rPr lang="en-US" altLang="zh-CN"/>
              <a:t>) to </a:t>
            </a:r>
            <a:r>
              <a:rPr lang="en-US" altLang="zh-CN" i="1"/>
              <a:t>R</a:t>
            </a:r>
            <a:r>
              <a:rPr lang="en-US" altLang="zh-CN" i="1" baseline="-25000"/>
              <a:t>B</a:t>
            </a:r>
            <a:r>
              <a:rPr lang="en-US" altLang="zh-CN" i="1"/>
              <a:t>      </a:t>
            </a:r>
            <a:r>
              <a:rPr lang="en-US" altLang="zh-CN"/>
              <a:t>	                4. add (</a:t>
            </a:r>
            <a:r>
              <a:rPr lang="en-US" altLang="zh-CN" i="1"/>
              <a:t>e</a:t>
            </a:r>
            <a:r>
              <a:rPr lang="en-US" altLang="zh-CN" i="1" baseline="-25000"/>
              <a:t>i</a:t>
            </a:r>
            <a:r>
              <a:rPr lang="en-US" altLang="zh-CN" i="1"/>
              <a:t> , c</a:t>
            </a:r>
            <a:r>
              <a:rPr lang="en-US" altLang="zh-CN" i="1" baseline="-25000"/>
              <a:t>i </a:t>
            </a:r>
            <a:r>
              <a:rPr lang="en-US" altLang="zh-CN"/>
              <a:t>) to </a:t>
            </a:r>
            <a:r>
              <a:rPr lang="en-US" altLang="zh-CN" i="1"/>
              <a:t>R</a:t>
            </a:r>
            <a:r>
              <a:rPr lang="en-US" altLang="zh-CN" i="1" baseline="-25000"/>
              <a:t>C</a:t>
            </a:r>
          </a:p>
        </p:txBody>
      </p:sp>
      <p:pic>
        <p:nvPicPr>
          <p:cNvPr id="137220" name="Picture 6">
            <a:extLst>
              <a:ext uri="{FF2B5EF4-FFF2-40B4-BE49-F238E27FC236}">
                <a16:creationId xmlns:a16="http://schemas.microsoft.com/office/drawing/2014/main" id="{D17BAE2C-3CC1-6938-E3ED-953239A42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888" y="4535488"/>
            <a:ext cx="5922962" cy="201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>
            <a:extLst>
              <a:ext uri="{FF2B5EF4-FFF2-40B4-BE49-F238E27FC236}">
                <a16:creationId xmlns:a16="http://schemas.microsoft.com/office/drawing/2014/main" id="{374DE0F6-77DD-F67D-9068-A82743FC5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84238" y="0"/>
            <a:ext cx="8431212" cy="10302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Converting Non-Binary Relationships (Cont.)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ED6AB5C4-8A56-C281-9B21-2592EE46403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84238" y="1558925"/>
            <a:ext cx="7194550" cy="3433763"/>
          </a:xfrm>
        </p:spPr>
        <p:txBody>
          <a:bodyPr/>
          <a:lstStyle/>
          <a:p>
            <a:r>
              <a:rPr lang="en-US" altLang="zh-CN"/>
              <a:t>Also need to translate constraints</a:t>
            </a:r>
          </a:p>
          <a:p>
            <a:pPr lvl="1"/>
            <a:r>
              <a:rPr lang="en-US" altLang="zh-CN"/>
              <a:t>Translating all constraints may not be possible</a:t>
            </a:r>
          </a:p>
          <a:p>
            <a:pPr lvl="1"/>
            <a:r>
              <a:rPr lang="en-US" altLang="zh-CN"/>
              <a:t>There may be instances in the translated schema that</a:t>
            </a:r>
            <a:br>
              <a:rPr lang="en-US" altLang="zh-CN"/>
            </a:br>
            <a:r>
              <a:rPr lang="en-US" altLang="zh-CN"/>
              <a:t>cannot correspond to any instance of </a:t>
            </a:r>
            <a:r>
              <a:rPr lang="en-US" altLang="zh-CN" i="1"/>
              <a:t>R</a:t>
            </a:r>
          </a:p>
          <a:p>
            <a:pPr lvl="2"/>
            <a:r>
              <a:rPr lang="en-US" altLang="zh-CN"/>
              <a:t>Exercise:</a:t>
            </a:r>
            <a:r>
              <a:rPr lang="en-US" altLang="zh-CN" i="1"/>
              <a:t>  add constraints to the relationships R</a:t>
            </a:r>
            <a:r>
              <a:rPr lang="en-US" altLang="zh-CN" i="1" baseline="-25000"/>
              <a:t>A</a:t>
            </a:r>
            <a:r>
              <a:rPr lang="en-US" altLang="zh-CN" i="1"/>
              <a:t>, R</a:t>
            </a:r>
            <a:r>
              <a:rPr lang="en-US" altLang="zh-CN" i="1" baseline="-25000"/>
              <a:t>B</a:t>
            </a:r>
            <a:r>
              <a:rPr lang="en-US" altLang="zh-CN" i="1"/>
              <a:t> and R</a:t>
            </a:r>
            <a:r>
              <a:rPr lang="en-US" altLang="zh-CN" i="1" baseline="-25000"/>
              <a:t>C </a:t>
            </a:r>
            <a:r>
              <a:rPr lang="en-US" altLang="zh-CN"/>
              <a:t>to ensure that a newly created entity corresponds to exactly one entity in each of entity sets </a:t>
            </a:r>
            <a:r>
              <a:rPr lang="en-US" altLang="zh-CN" i="1"/>
              <a:t>A, B</a:t>
            </a:r>
            <a:r>
              <a:rPr lang="en-US" altLang="zh-CN"/>
              <a:t> and </a:t>
            </a:r>
            <a:r>
              <a:rPr lang="en-US" altLang="zh-CN" i="1"/>
              <a:t>C</a:t>
            </a:r>
          </a:p>
          <a:p>
            <a:pPr lvl="1"/>
            <a:r>
              <a:rPr lang="en-US" altLang="zh-CN"/>
              <a:t>We can avoid creating an identifying attribute by making E a weak entity set (described shortly) identified by the three relationship sets 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>
            <a:extLst>
              <a:ext uri="{FF2B5EF4-FFF2-40B4-BE49-F238E27FC236}">
                <a16:creationId xmlns:a16="http://schemas.microsoft.com/office/drawing/2014/main" id="{6545CFD5-C295-BBF4-4F17-BF881A4EB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51681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E-R Design Decisions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E369334-9AC9-F9D9-89FA-EDECD6833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1068388"/>
            <a:ext cx="7397750" cy="2474912"/>
          </a:xfrm>
        </p:spPr>
        <p:txBody>
          <a:bodyPr/>
          <a:lstStyle/>
          <a:p>
            <a:r>
              <a:rPr lang="en-US" altLang="zh-CN"/>
              <a:t>The use of an </a:t>
            </a:r>
            <a:r>
              <a:rPr lang="en-US" altLang="zh-CN">
                <a:solidFill>
                  <a:srgbClr val="FF0000"/>
                </a:solidFill>
              </a:rPr>
              <a:t>attribute or entity set </a:t>
            </a:r>
            <a:r>
              <a:rPr lang="en-US" altLang="zh-CN"/>
              <a:t>to represent an object.</a:t>
            </a:r>
          </a:p>
          <a:p>
            <a:r>
              <a:rPr lang="en-US" altLang="zh-CN"/>
              <a:t>Whether a real-world concept is best expressed by an </a:t>
            </a:r>
            <a:r>
              <a:rPr lang="en-US" altLang="zh-CN">
                <a:solidFill>
                  <a:srgbClr val="FF0000"/>
                </a:solidFill>
              </a:rPr>
              <a:t>entity set or a relationship set.</a:t>
            </a:r>
          </a:p>
          <a:p>
            <a:r>
              <a:rPr lang="en-US" altLang="zh-CN"/>
              <a:t>The use of a </a:t>
            </a:r>
            <a:r>
              <a:rPr lang="en-US" altLang="zh-CN">
                <a:solidFill>
                  <a:srgbClr val="FF0000"/>
                </a:solidFill>
              </a:rPr>
              <a:t>ternary relationship or binary relationships.</a:t>
            </a:r>
          </a:p>
          <a:p>
            <a:r>
              <a:rPr lang="en-US" altLang="zh-CN"/>
              <a:t>The use of a </a:t>
            </a:r>
            <a:r>
              <a:rPr lang="en-US" altLang="zh-CN">
                <a:solidFill>
                  <a:srgbClr val="FF0000"/>
                </a:solidFill>
              </a:rPr>
              <a:t>strong or weak entity set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4">
            <a:extLst>
              <a:ext uri="{FF2B5EF4-FFF2-40B4-BE49-F238E27FC236}">
                <a16:creationId xmlns:a16="http://schemas.microsoft.com/office/drawing/2014/main" id="{014B9177-FEAF-1D9A-E98C-2A258EF2A95C}"/>
              </a:ext>
            </a:extLst>
          </p:cNvPr>
          <p:cNvSpPr>
            <a:spLocks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Extended ER Features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2819F28B-85DB-6D3F-2350-B6203EB8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6163" y="95250"/>
            <a:ext cx="9126537" cy="1033463"/>
          </a:xfrm>
        </p:spPr>
        <p:txBody>
          <a:bodyPr/>
          <a:lstStyle/>
          <a:p>
            <a:pPr algn="l">
              <a:defRPr/>
            </a:pPr>
            <a:r>
              <a:rPr lang="en-US" dirty="0">
                <a:ea typeface="+mj-ea"/>
              </a:rPr>
              <a:t>Extended E-R Features: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Specialization</a:t>
            </a:r>
            <a:r>
              <a:rPr lang="en-US" altLang="zh-CN" dirty="0">
                <a:ea typeface="+mj-ea"/>
              </a:rPr>
              <a:t>/</a:t>
            </a:r>
            <a:r>
              <a:rPr lang="en-US" altLang="zh-CN" dirty="0">
                <a:ea typeface="ＭＳ Ｐゴシック" charset="-128"/>
              </a:rPr>
              <a:t>Generalization</a:t>
            </a:r>
            <a:endParaRPr lang="en-US" dirty="0">
              <a:ea typeface="+mj-ea"/>
            </a:endParaRP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01E6647D-29B6-78AC-8F2E-4DEE0719DC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0" y="1319213"/>
            <a:ext cx="8026400" cy="3944937"/>
          </a:xfrm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</a:rPr>
              <a:t>Specialization(</a:t>
            </a:r>
            <a:r>
              <a:rPr lang="zh-CN" altLang="en-US" b="1">
                <a:solidFill>
                  <a:srgbClr val="FF0000"/>
                </a:solidFill>
              </a:rPr>
              <a:t>特化</a:t>
            </a:r>
            <a:r>
              <a:rPr lang="en-US" altLang="zh-CN" b="1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Top-down design process</a:t>
            </a:r>
            <a:r>
              <a:rPr lang="en-US" altLang="zh-CN"/>
              <a:t>; we designate subgroupings within an entity set that are distinctive from other entities in the set.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Attribute inheritance</a:t>
            </a:r>
            <a:r>
              <a:rPr lang="en-US" altLang="zh-CN"/>
              <a:t> – a lower-level entity set inherits all the attributes and relationship participation of the higher-level entity set to which it is linked.</a:t>
            </a:r>
          </a:p>
          <a:p>
            <a:r>
              <a:rPr lang="en-US" altLang="zh-CN" b="1">
                <a:solidFill>
                  <a:srgbClr val="FF0000"/>
                </a:solidFill>
              </a:rPr>
              <a:t>Generalization</a:t>
            </a:r>
            <a:r>
              <a:rPr lang="zh-CN" altLang="en-US" b="1">
                <a:solidFill>
                  <a:srgbClr val="FF0000"/>
                </a:solidFill>
              </a:rPr>
              <a:t>（概化）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A bottom-up design process</a:t>
            </a:r>
            <a:r>
              <a:rPr lang="en-US" altLang="zh-CN"/>
              <a:t> – combine a number of entity sets that share the same features into a higher-level entity set.</a:t>
            </a:r>
          </a:p>
          <a:p>
            <a:r>
              <a:rPr lang="en-US" altLang="zh-CN"/>
              <a:t>Specialization and generalization are simple inversions of each other; they are represented in an E-R diagram in the same way.</a:t>
            </a:r>
          </a:p>
          <a:p>
            <a:r>
              <a:rPr lang="en-US" altLang="zh-CN"/>
              <a:t>The terms specialization and generalization are used interchangeably.</a:t>
            </a:r>
          </a:p>
          <a:p>
            <a:endParaRPr lang="en-US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>
            <a:extLst>
              <a:ext uri="{FF2B5EF4-FFF2-40B4-BE49-F238E27FC236}">
                <a16:creationId xmlns:a16="http://schemas.microsoft.com/office/drawing/2014/main" id="{764D2FF0-FCAB-7D66-E0D0-B1FAC76A2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73025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Specialization Example</a:t>
            </a:r>
          </a:p>
        </p:txBody>
      </p:sp>
      <p:pic>
        <p:nvPicPr>
          <p:cNvPr id="147459" name="Picture 37">
            <a:extLst>
              <a:ext uri="{FF2B5EF4-FFF2-40B4-BE49-F238E27FC236}">
                <a16:creationId xmlns:a16="http://schemas.microsoft.com/office/drawing/2014/main" id="{7178CCA3-03E7-1F2B-87E9-FC162E48C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1301750"/>
            <a:ext cx="468471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TextBox 3">
            <a:extLst>
              <a:ext uri="{FF2B5EF4-FFF2-40B4-BE49-F238E27FC236}">
                <a16:creationId xmlns:a16="http://schemas.microsoft.com/office/drawing/2014/main" id="{70F869D8-CF13-3BB5-FC8D-549428A18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736850"/>
            <a:ext cx="81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</a:rPr>
              <a:t>partial</a:t>
            </a:r>
            <a:endParaRPr kumimoji="0" lang="zh-CN" altLang="en-US" sz="1800">
              <a:solidFill>
                <a:srgbClr val="000000"/>
              </a:solidFill>
            </a:endParaRPr>
          </a:p>
        </p:txBody>
      </p:sp>
      <p:sp>
        <p:nvSpPr>
          <p:cNvPr id="134149" name="TextBox 6">
            <a:extLst>
              <a:ext uri="{FF2B5EF4-FFF2-40B4-BE49-F238E27FC236}">
                <a16:creationId xmlns:a16="http://schemas.microsoft.com/office/drawing/2014/main" id="{0FCECE9D-CF24-4BB9-67D7-21120DFB8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4171950"/>
            <a:ext cx="1436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000000"/>
                </a:solidFill>
              </a:rPr>
              <a:t>total</a:t>
            </a:r>
            <a:endParaRPr kumimoji="0" lang="zh-CN" altLang="en-US" sz="1800">
              <a:solidFill>
                <a:srgbClr val="000000"/>
              </a:solidFill>
            </a:endParaRPr>
          </a:p>
        </p:txBody>
      </p:sp>
      <p:sp>
        <p:nvSpPr>
          <p:cNvPr id="147462" name="TextBox 3">
            <a:extLst>
              <a:ext uri="{FF2B5EF4-FFF2-40B4-BE49-F238E27FC236}">
                <a16:creationId xmlns:a16="http://schemas.microsoft.com/office/drawing/2014/main" id="{D02C4C49-9AFB-47C6-F6CC-0585C0E0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538" y="4168775"/>
            <a:ext cx="143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disjoint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sp>
        <p:nvSpPr>
          <p:cNvPr id="147463" name="TextBox 3">
            <a:extLst>
              <a:ext uri="{FF2B5EF4-FFF2-40B4-BE49-F238E27FC236}">
                <a16:creationId xmlns:a16="http://schemas.microsoft.com/office/drawing/2014/main" id="{17E595AD-0EE9-4431-568A-F23EBE223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088" y="2595563"/>
            <a:ext cx="1438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rgbClr val="FF0000"/>
                </a:solidFill>
              </a:rPr>
              <a:t>overlapping</a:t>
            </a:r>
            <a:endParaRPr kumimoji="0" lang="zh-CN" altLang="en-US" sz="1800">
              <a:solidFill>
                <a:srgbClr val="FF0000"/>
              </a:solidFill>
            </a:endParaRPr>
          </a:p>
        </p:txBody>
      </p:sp>
      <p:cxnSp>
        <p:nvCxnSpPr>
          <p:cNvPr id="147464" name="直接箭头连接符 2">
            <a:extLst>
              <a:ext uri="{FF2B5EF4-FFF2-40B4-BE49-F238E27FC236}">
                <a16:creationId xmlns:a16="http://schemas.microsoft.com/office/drawing/2014/main" id="{EDE2EF0A-75CF-7686-488F-AFE1648D92A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42038" y="2921000"/>
            <a:ext cx="1162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7465" name="直接箭头连接符 9">
            <a:extLst>
              <a:ext uri="{FF2B5EF4-FFF2-40B4-BE49-F238E27FC236}">
                <a16:creationId xmlns:a16="http://schemas.microsoft.com/office/drawing/2014/main" id="{7AAC71DF-72F3-6CD6-1FCA-A40CDEA26F0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260850" y="4352925"/>
            <a:ext cx="11620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>
            <a:extLst>
              <a:ext uri="{FF2B5EF4-FFF2-40B4-BE49-F238E27FC236}">
                <a16:creationId xmlns:a16="http://schemas.microsoft.com/office/drawing/2014/main" id="{CBAF5AB3-B473-0BA4-6F1C-519145FC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101600"/>
            <a:ext cx="8077200" cy="876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Constraints on a Specialization/Generalization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B1634B40-E399-1FD9-131F-691EF5BBB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216025"/>
            <a:ext cx="8040688" cy="4919663"/>
          </a:xfrm>
        </p:spPr>
        <p:txBody>
          <a:bodyPr/>
          <a:lstStyle/>
          <a:p>
            <a:r>
              <a:rPr lang="en-US" altLang="zh-CN"/>
              <a:t>Constraint on whether or not entities may belong to more than one lower-level entity set within a single generalization.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Disjoint(</a:t>
            </a:r>
            <a:r>
              <a:rPr lang="zh-CN" altLang="en-US" b="1">
                <a:solidFill>
                  <a:srgbClr val="000099"/>
                </a:solidFill>
              </a:rPr>
              <a:t>不相交</a:t>
            </a:r>
            <a:r>
              <a:rPr lang="en-US" altLang="zh-CN" b="1">
                <a:solidFill>
                  <a:srgbClr val="000099"/>
                </a:solidFill>
              </a:rPr>
              <a:t>)</a:t>
            </a:r>
          </a:p>
          <a:p>
            <a:pPr lvl="2"/>
            <a:r>
              <a:rPr lang="en-US" altLang="zh-CN"/>
              <a:t>an entity can belong to only one lower-level entity set</a:t>
            </a:r>
          </a:p>
          <a:p>
            <a:pPr lvl="2"/>
            <a:r>
              <a:rPr lang="en-US" altLang="zh-CN"/>
              <a:t>Noted in E-R diagram by having multiple lower-level entity sets link to the same triangle</a:t>
            </a:r>
            <a:endParaRPr lang="en-US" altLang="zh-CN">
              <a:solidFill>
                <a:schemeClr val="tx2"/>
              </a:solidFill>
            </a:endParaRP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Overlapping</a:t>
            </a:r>
            <a:r>
              <a:rPr lang="zh-CN" altLang="en-US" b="1">
                <a:solidFill>
                  <a:srgbClr val="000099"/>
                </a:solidFill>
              </a:rPr>
              <a:t>（重叠）</a:t>
            </a:r>
            <a:endParaRPr lang="en-US" altLang="zh-CN" b="1">
              <a:solidFill>
                <a:srgbClr val="000099"/>
              </a:solidFill>
            </a:endParaRPr>
          </a:p>
          <a:p>
            <a:pPr lvl="2"/>
            <a:r>
              <a:rPr lang="en-US" altLang="zh-CN"/>
              <a:t>an entity can belong to more than one lower-level entity set</a:t>
            </a:r>
            <a:endParaRPr lang="en-US" altLang="zh-CN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6" name="Rectangle 2">
            <a:extLst>
              <a:ext uri="{FF2B5EF4-FFF2-40B4-BE49-F238E27FC236}">
                <a16:creationId xmlns:a16="http://schemas.microsoft.com/office/drawing/2014/main" id="{53F09715-B7EB-824A-54E7-5D6B18A53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8063" y="-84138"/>
            <a:ext cx="8077200" cy="1152526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Design Constraints on a Specialization/Generalization (Cont.)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5D42186E-62DA-7468-A810-1171F9E28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431925"/>
            <a:ext cx="7364413" cy="2619375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Completeness constraint </a:t>
            </a:r>
            <a:r>
              <a:rPr lang="zh-CN" altLang="en-US" b="1">
                <a:solidFill>
                  <a:srgbClr val="000099"/>
                </a:solidFill>
              </a:rPr>
              <a:t>（完全性约束）</a:t>
            </a:r>
            <a:r>
              <a:rPr lang="en-US" altLang="zh-CN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Total</a:t>
            </a:r>
            <a:r>
              <a:rPr lang="zh-CN" altLang="en-US" b="1">
                <a:solidFill>
                  <a:srgbClr val="000099"/>
                </a:solidFill>
              </a:rPr>
              <a:t>（全部）</a:t>
            </a:r>
            <a:r>
              <a:rPr lang="en-US" altLang="zh-CN"/>
              <a:t>: an entity must belong to one of the lower-level entity sets</a:t>
            </a:r>
          </a:p>
          <a:p>
            <a:pPr lvl="1"/>
            <a:r>
              <a:rPr lang="en-US" altLang="zh-CN" b="1">
                <a:solidFill>
                  <a:srgbClr val="000099"/>
                </a:solidFill>
              </a:rPr>
              <a:t>Partial</a:t>
            </a:r>
            <a:r>
              <a:rPr lang="zh-CN" altLang="en-US" b="1">
                <a:solidFill>
                  <a:srgbClr val="000099"/>
                </a:solidFill>
              </a:rPr>
              <a:t>（部分）</a:t>
            </a:r>
            <a:r>
              <a:rPr lang="en-US" altLang="zh-CN"/>
              <a:t>: an entity need not belong to one of the lower-level entity sets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975489FC-5364-EC86-4CF0-7E815EDE7D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38213" y="92075"/>
            <a:ext cx="7285037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Specialization via Schemas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8205756-FF67-2431-4776-C7F2DBAA353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38213" y="1068388"/>
            <a:ext cx="7505700" cy="4500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/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/>
              <a:t>Form a schema for each lower-level entity set, include primary key of higher-level entity set and local attributes</a:t>
            </a:r>
          </a:p>
          <a:p>
            <a:pPr lvl="1">
              <a:buSzPct val="110000"/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/>
            </a:br>
            <a:br>
              <a:rPr lang="en-US" altLang="en-US" sz="1700"/>
            </a:br>
            <a:endParaRPr lang="en-US" altLang="en-US" sz="1700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>
                <a:solidFill>
                  <a:srgbClr val="FF0000"/>
                </a:solidFill>
              </a:rPr>
              <a:t>Drawback</a:t>
            </a:r>
            <a:r>
              <a:rPr lang="en-US" altLang="en-US" sz="1700"/>
              <a:t>:  getting information about, an </a:t>
            </a:r>
            <a:r>
              <a:rPr lang="en-US" altLang="en-US" sz="1700" i="1"/>
              <a:t>employee</a:t>
            </a:r>
            <a:r>
              <a:rPr lang="en-US" altLang="en-US" sz="1700"/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153605" name="Picture 1">
            <a:extLst>
              <a:ext uri="{FF2B5EF4-FFF2-40B4-BE49-F238E27FC236}">
                <a16:creationId xmlns:a16="http://schemas.microsoft.com/office/drawing/2014/main" id="{BAFAF1A9-0D7D-A9BD-700D-7021FF965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8" y="2500313"/>
            <a:ext cx="3633787" cy="1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966B8BC5-7B72-377B-7020-2F4228A2A7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62013" y="138113"/>
            <a:ext cx="7158037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Specialization as Schemas</a:t>
            </a:r>
          </a:p>
        </p:txBody>
      </p:sp>
      <p:sp>
        <p:nvSpPr>
          <p:cNvPr id="155652" name="Rectangle 3">
            <a:extLst>
              <a:ext uri="{FF2B5EF4-FFF2-40B4-BE49-F238E27FC236}">
                <a16:creationId xmlns:a16="http://schemas.microsoft.com/office/drawing/2014/main" id="{4E2B3713-22CD-526F-7FB5-BB0FC2E4EA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8" y="1162050"/>
            <a:ext cx="7392987" cy="39719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/>
              <a:t>Form a schema for each entity set with all local and inherited attributes</a:t>
            </a:r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Font typeface="Monotype Sorts" pitchFamily="2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/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>
                <a:solidFill>
                  <a:srgbClr val="FF0000"/>
                </a:solidFill>
              </a:rPr>
              <a:t>Drawback</a:t>
            </a:r>
            <a:r>
              <a:rPr lang="en-US" altLang="en-US" sz="1700"/>
              <a:t>:  </a:t>
            </a:r>
            <a:r>
              <a:rPr lang="en-US" altLang="en-US" sz="1700" i="1"/>
              <a:t>name, street</a:t>
            </a:r>
            <a:r>
              <a:rPr lang="en-US" altLang="en-US" sz="1700"/>
              <a:t> and </a:t>
            </a:r>
            <a:r>
              <a:rPr lang="en-US" altLang="en-US" sz="1700" i="1"/>
              <a:t>city</a:t>
            </a:r>
            <a:r>
              <a:rPr lang="en-US" altLang="en-US" sz="1700"/>
              <a:t> may be stored redundantly for people who are both students and employees</a:t>
            </a:r>
          </a:p>
        </p:txBody>
      </p:sp>
      <p:pic>
        <p:nvPicPr>
          <p:cNvPr id="155653" name="Picture 1">
            <a:extLst>
              <a:ext uri="{FF2B5EF4-FFF2-40B4-BE49-F238E27FC236}">
                <a16:creationId xmlns:a16="http://schemas.microsoft.com/office/drawing/2014/main" id="{7245C7A2-7F23-4C9D-F18E-DB717DD21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5" y="2181225"/>
            <a:ext cx="44513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75412E-4708-4FFB-A8BD-6C2559908320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8675" name="Rectangle 2">
            <a:extLst>
              <a:ext uri="{FF2B5EF4-FFF2-40B4-BE49-F238E27FC236}">
                <a16:creationId xmlns:a16="http://schemas.microsoft.com/office/drawing/2014/main" id="{4D96272C-C707-198E-0217-710993931E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7046912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Alternatives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E28F129-5617-7D39-6D48-FF85AD1025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162050"/>
            <a:ext cx="7612063" cy="4448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/>
              <a:t>In designing a database schema, we must ensure that we avoid two major pitfalls: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b="1">
                <a:solidFill>
                  <a:srgbClr val="000099"/>
                </a:solidFill>
              </a:rPr>
              <a:t>Redundancy</a:t>
            </a:r>
            <a:r>
              <a:rPr lang="en-US" altLang="en-US" sz="1700"/>
              <a:t>:  a bad design  may result in repeat information.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/>
              <a:t>Redundant representation of information may lead to data inconsistency among the various copies of information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b="1">
                <a:solidFill>
                  <a:srgbClr val="000099"/>
                </a:solidFill>
              </a:rPr>
              <a:t>Incompleteness</a:t>
            </a:r>
            <a:r>
              <a:rPr lang="en-US" altLang="en-US" sz="1700"/>
              <a:t>: a bad design may make certain aspects of the enterprise difficult or impossible to model.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/>
              <a:t>Avoiding bad designs is not enough. There may be a  large number  of  good designs from which we must choose.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/>
              <a:t>database design can be a challenging problem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1700" b="1">
                <a:solidFill>
                  <a:srgbClr val="000099"/>
                </a:solidFill>
              </a:rPr>
              <a:t>huge design space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2AD1887B-7532-5ED7-8803-2EAD64FB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6938" y="122238"/>
            <a:ext cx="715645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charset="-128"/>
              </a:rPr>
              <a:t>Representing Specialization as Schemas 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D7EF1A7-3F3B-340D-3CE4-4FD0913A9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1066800"/>
            <a:ext cx="8607425" cy="5156200"/>
          </a:xfrm>
        </p:spPr>
        <p:txBody>
          <a:bodyPr/>
          <a:lstStyle/>
          <a:p>
            <a:pPr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CN"/>
              <a:t>Method 3:  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zh-CN"/>
              <a:t>Using single schema for all super /suber entity sets , with a type attribute to differentnate entities.</a:t>
            </a: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zh-CN"/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zh-CN"/>
            </a:br>
            <a:r>
              <a:rPr lang="en-US" altLang="zh-CN"/>
              <a:t>      	</a:t>
            </a:r>
            <a:r>
              <a:rPr lang="en-US" altLang="zh-CN">
                <a:solidFill>
                  <a:srgbClr val="000099"/>
                </a:solidFill>
              </a:rPr>
              <a:t>schema</a:t>
            </a:r>
            <a:r>
              <a:rPr lang="en-US" altLang="zh-CN">
                <a:solidFill>
                  <a:srgbClr val="990000"/>
                </a:solidFill>
              </a:rPr>
              <a:t> </a:t>
            </a:r>
            <a:r>
              <a:rPr lang="en-US" altLang="zh-CN"/>
              <a:t>	 </a:t>
            </a:r>
            <a:r>
              <a:rPr lang="en-US" altLang="zh-CN">
                <a:solidFill>
                  <a:srgbClr val="000099"/>
                </a:solidFill>
              </a:rPr>
              <a:t>attributes</a:t>
            </a:r>
            <a:br>
              <a:rPr lang="en-US" altLang="zh-CN"/>
            </a:br>
            <a:r>
              <a:rPr lang="en-US" altLang="zh-CN"/>
              <a:t>      </a:t>
            </a:r>
            <a:r>
              <a:rPr lang="en-US" altLang="zh-CN" i="1"/>
              <a:t>person	 ID, name, street, city</a:t>
            </a:r>
            <a:r>
              <a:rPr lang="zh-CN" altLang="en-US" i="1"/>
              <a:t>，</a:t>
            </a:r>
            <a:r>
              <a:rPr lang="en-US" altLang="zh-CN" b="1" i="1">
                <a:solidFill>
                  <a:srgbClr val="FF0000"/>
                </a:solidFill>
              </a:rPr>
              <a:t>person_type</a:t>
            </a:r>
            <a:r>
              <a:rPr lang="en-US" altLang="zh-CN" i="1"/>
              <a:t>, tot_cred, salary)	</a:t>
            </a:r>
            <a:br>
              <a:rPr lang="en-US" altLang="zh-CN" i="1"/>
            </a:br>
            <a:endParaRPr lang="en-US" altLang="zh-CN"/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FCDBD807-EA2A-E4E0-A6E8-5B265BC61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6450" y="3049588"/>
            <a:ext cx="681990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D9134A27-289D-FB60-2FFB-6996AB7343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0250" y="2720975"/>
            <a:ext cx="6350" cy="593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30" name="Rectangle 2">
            <a:extLst>
              <a:ext uri="{FF2B5EF4-FFF2-40B4-BE49-F238E27FC236}">
                <a16:creationId xmlns:a16="http://schemas.microsoft.com/office/drawing/2014/main" id="{9DC6BD56-F1A0-9F04-2810-6F6DBF167F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3938" y="117475"/>
            <a:ext cx="692626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	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0D217507-1320-9ADE-87DA-C260488DD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323975"/>
            <a:ext cx="7419975" cy="4876800"/>
          </a:xfrm>
        </p:spPr>
        <p:txBody>
          <a:bodyPr/>
          <a:lstStyle/>
          <a:p>
            <a:r>
              <a:rPr lang="en-US" altLang="zh-CN" b="1">
                <a:solidFill>
                  <a:srgbClr val="000099"/>
                </a:solidFill>
              </a:rPr>
              <a:t>UML</a:t>
            </a:r>
            <a:r>
              <a:rPr lang="en-US" altLang="zh-CN"/>
              <a:t>: Unified Modeling Language</a:t>
            </a:r>
          </a:p>
          <a:p>
            <a:r>
              <a:rPr lang="en-US" altLang="zh-CN"/>
              <a:t>UML has many components to graphically model different aspects of an entire software system</a:t>
            </a:r>
          </a:p>
          <a:p>
            <a:r>
              <a:rPr lang="en-US" altLang="zh-CN"/>
              <a:t>UML Class Diagrams correspond to E-R Diagram, but several differences.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618" name="Rectangle 2">
            <a:extLst>
              <a:ext uri="{FF2B5EF4-FFF2-40B4-BE49-F238E27FC236}">
                <a16:creationId xmlns:a16="http://schemas.microsoft.com/office/drawing/2014/main" id="{B19115B9-8E16-2DC4-5F8E-FD3550490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7088" y="180975"/>
            <a:ext cx="5757862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ER vs. UML Class Diagrams</a:t>
            </a:r>
          </a:p>
        </p:txBody>
      </p:sp>
      <p:sp>
        <p:nvSpPr>
          <p:cNvPr id="161795" name="Text Box 163">
            <a:extLst>
              <a:ext uri="{FF2B5EF4-FFF2-40B4-BE49-F238E27FC236}">
                <a16:creationId xmlns:a16="http://schemas.microsoft.com/office/drawing/2014/main" id="{30BC3608-45A7-27FF-CC64-E02A0EBBF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225" y="6007100"/>
            <a:ext cx="610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</a:rPr>
              <a:t>*</a:t>
            </a:r>
            <a:r>
              <a:rPr kumimoji="0" lang="en-US" altLang="zh-CN" sz="1800"/>
              <a:t>Note reversal of position in cardinality constraint depiction</a:t>
            </a:r>
          </a:p>
        </p:txBody>
      </p:sp>
      <p:pic>
        <p:nvPicPr>
          <p:cNvPr id="161796" name="Picture 5">
            <a:extLst>
              <a:ext uri="{FF2B5EF4-FFF2-40B4-BE49-F238E27FC236}">
                <a16:creationId xmlns:a16="http://schemas.microsoft.com/office/drawing/2014/main" id="{B9B93DD4-DE2F-5ECA-C924-CE05B2857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93"/>
          <a:stretch>
            <a:fillRect/>
          </a:stretch>
        </p:blipFill>
        <p:spPr bwMode="auto">
          <a:xfrm>
            <a:off x="931863" y="1090613"/>
            <a:ext cx="8280400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9CEC21A6-89BF-BE99-16CC-347C770B5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ER vs. UML Class Diagrams</a:t>
            </a:r>
          </a:p>
        </p:txBody>
      </p:sp>
      <p:sp>
        <p:nvSpPr>
          <p:cNvPr id="163843" name="Text Box 82">
            <a:extLst>
              <a:ext uri="{FF2B5EF4-FFF2-40B4-BE49-F238E27FC236}">
                <a16:creationId xmlns:a16="http://schemas.microsoft.com/office/drawing/2014/main" id="{02AE5CD9-4A24-C4CC-D875-6AF730D5C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2563" y="1011238"/>
            <a:ext cx="2335212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ER Diagram Notation</a:t>
            </a:r>
          </a:p>
        </p:txBody>
      </p:sp>
      <p:sp>
        <p:nvSpPr>
          <p:cNvPr id="163844" name="Text Box 83">
            <a:extLst>
              <a:ext uri="{FF2B5EF4-FFF2-40B4-BE49-F238E27FC236}">
                <a16:creationId xmlns:a16="http://schemas.microsoft.com/office/drawing/2014/main" id="{AE648769-C92F-7812-4A42-8C034B8C7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000" y="1057275"/>
            <a:ext cx="2030413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5000" rIns="90000" bIns="45000"/>
          <a:lstStyle>
            <a:lvl1pPr defTabSz="449263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49263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49263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49263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49263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kumimoji="0"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Equivalent in UML</a:t>
            </a:r>
          </a:p>
        </p:txBody>
      </p:sp>
      <p:sp>
        <p:nvSpPr>
          <p:cNvPr id="163845" name="Text Box 84">
            <a:extLst>
              <a:ext uri="{FF2B5EF4-FFF2-40B4-BE49-F238E27FC236}">
                <a16:creationId xmlns:a16="http://schemas.microsoft.com/office/drawing/2014/main" id="{07CFF7FB-4AB2-CFEA-8A84-6384C5E534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875" y="5829300"/>
            <a:ext cx="6737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</a:rPr>
              <a:t>*</a:t>
            </a:r>
            <a:r>
              <a:rPr kumimoji="0" lang="en-US" altLang="zh-CN" sz="1800"/>
              <a:t>Generalization can use merged or separate arrows independent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/>
              <a:t>  of disjoint/overlapping</a:t>
            </a:r>
            <a:endParaRPr kumimoji="0" lang="en-US" altLang="zh-CN" sz="1800">
              <a:solidFill>
                <a:schemeClr val="tx2"/>
              </a:solidFill>
            </a:endParaRPr>
          </a:p>
        </p:txBody>
      </p:sp>
      <p:pic>
        <p:nvPicPr>
          <p:cNvPr id="163846" name="Picture 5">
            <a:extLst>
              <a:ext uri="{FF2B5EF4-FFF2-40B4-BE49-F238E27FC236}">
                <a16:creationId xmlns:a16="http://schemas.microsoft.com/office/drawing/2014/main" id="{3CACD06B-AC7E-F5AB-5B44-64D2C97C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12" r="11429"/>
          <a:stretch>
            <a:fillRect/>
          </a:stretch>
        </p:blipFill>
        <p:spPr bwMode="auto">
          <a:xfrm>
            <a:off x="814388" y="1539875"/>
            <a:ext cx="7870825" cy="394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6" name="Rectangle 2">
            <a:extLst>
              <a:ext uri="{FF2B5EF4-FFF2-40B4-BE49-F238E27FC236}">
                <a16:creationId xmlns:a16="http://schemas.microsoft.com/office/drawing/2014/main" id="{9EF245A9-0182-DB6E-1B19-5BC902E97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44513" y="231775"/>
            <a:ext cx="10769601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UML Class Diagrams (Cont.)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84C940F6-6983-87D9-5DC8-F6E09FD1B1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3938" y="1311275"/>
            <a:ext cx="7359650" cy="5029200"/>
          </a:xfrm>
        </p:spPr>
        <p:txBody>
          <a:bodyPr/>
          <a:lstStyle/>
          <a:p>
            <a:r>
              <a:rPr lang="en-US" altLang="zh-CN"/>
              <a:t>Binary relationship sets are represented in UML by just drawing a line connecting the entity sets. The relationship set name is written adjacent to the line.  </a:t>
            </a:r>
          </a:p>
          <a:p>
            <a:r>
              <a:rPr lang="en-US" altLang="zh-CN"/>
              <a:t>The role played by an entity set in a relationship set may also be specified by writing the role name on the line, adjacent to the entity set. </a:t>
            </a:r>
          </a:p>
          <a:p>
            <a:r>
              <a:rPr lang="en-US" altLang="zh-CN"/>
              <a:t>The relationship set name may alternatively be written in a box, along with attributes of the relationship set, and the box is connected, using a dotted line, to the line depicting the  relationship set.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607074D7-BF15-F810-DE0D-9715356FC86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2209800" y="2286000"/>
            <a:ext cx="77724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ffectLst/>
              </a:rPr>
              <a:t>End of Chapter 6</a:t>
            </a: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DAB4D9-DBE9-41E1-A278-0E7435847F71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C80F6ED-AD1D-50C4-DBC1-F398D33A2A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23938" y="117475"/>
            <a:ext cx="7640637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Design Approaches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443F36F-AF50-97C6-1444-C1A767C0BC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01700" y="1206500"/>
            <a:ext cx="7762875" cy="4581525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>
                <a:solidFill>
                  <a:srgbClr val="FF0000"/>
                </a:solidFill>
              </a:rPr>
              <a:t>Entity Relationship Model </a:t>
            </a:r>
            <a:r>
              <a:rPr lang="en-US" altLang="en-US" sz="1700"/>
              <a:t>(covered in this chapter)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Models an enterprise as a collection of </a:t>
            </a:r>
            <a:r>
              <a:rPr lang="en-US" altLang="en-US" sz="1700" i="1"/>
              <a:t>entities </a:t>
            </a:r>
            <a:r>
              <a:rPr lang="en-US" altLang="en-US" sz="1700"/>
              <a:t>and </a:t>
            </a:r>
            <a:r>
              <a:rPr lang="en-US" altLang="en-US" sz="1700" i="1"/>
              <a:t>relationships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>
                <a:solidFill>
                  <a:srgbClr val="000099"/>
                </a:solidFill>
              </a:rPr>
              <a:t>Entity</a:t>
            </a:r>
            <a:r>
              <a:rPr lang="en-US" altLang="en-US" sz="1700"/>
              <a:t>: a “thing” or “object” in the enterprise that is distinguishable from other objects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altLang="en-US" sz="1700"/>
              <a:t>Described by a set of </a:t>
            </a:r>
            <a:r>
              <a:rPr lang="en-US" altLang="en-US" sz="1700" i="1"/>
              <a:t>attributes</a:t>
            </a:r>
            <a:endParaRPr lang="en-US" altLang="en-US" sz="170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sz="1700">
                <a:solidFill>
                  <a:srgbClr val="000099"/>
                </a:solidFill>
              </a:rPr>
              <a:t>Relationship</a:t>
            </a:r>
            <a:r>
              <a:rPr lang="en-US" altLang="en-US" sz="1700"/>
              <a:t>: an association among several entities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Represented diagrammatically by an </a:t>
            </a:r>
            <a:r>
              <a:rPr lang="en-US" altLang="en-US" sz="1700" i="1"/>
              <a:t>entity-relationship diagram: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1700">
                <a:solidFill>
                  <a:srgbClr val="FF0000"/>
                </a:solidFill>
              </a:rPr>
              <a:t>Normalization Theory</a:t>
            </a:r>
            <a:r>
              <a:rPr lang="en-US" altLang="en-US" sz="1700"/>
              <a:t> (Chapter 7)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/>
              <a:t>Formalize what designs are bad, and test for them</a:t>
            </a:r>
          </a:p>
          <a:p>
            <a:pPr lvl="1">
              <a:buFont typeface="Monotype Sorts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>
            <a:extLst>
              <a:ext uri="{FF2B5EF4-FFF2-40B4-BE49-F238E27FC236}">
                <a16:creationId xmlns:a16="http://schemas.microsoft.com/office/drawing/2014/main" id="{608370F2-6C40-334A-4E3F-57859834C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9638" y="1444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E-R Diagram for a University Enterprise</a:t>
            </a:r>
          </a:p>
        </p:txBody>
      </p:sp>
      <p:sp>
        <p:nvSpPr>
          <p:cNvPr id="32771" name="Rectangle 5">
            <a:extLst>
              <a:ext uri="{FF2B5EF4-FFF2-40B4-BE49-F238E27FC236}">
                <a16:creationId xmlns:a16="http://schemas.microsoft.com/office/drawing/2014/main" id="{BC4517D7-A00E-4035-D08B-C75270922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4652963"/>
            <a:ext cx="88900" cy="1000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>
              <a:solidFill>
                <a:schemeClr val="accent1"/>
              </a:solidFill>
            </a:endParaRPr>
          </a:p>
        </p:txBody>
      </p:sp>
      <p:pic>
        <p:nvPicPr>
          <p:cNvPr id="32772" name="Picture 6">
            <a:extLst>
              <a:ext uri="{FF2B5EF4-FFF2-40B4-BE49-F238E27FC236}">
                <a16:creationId xmlns:a16="http://schemas.microsoft.com/office/drawing/2014/main" id="{EB6E80E7-EED7-DDF2-348F-5E503D3D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15975"/>
            <a:ext cx="6323013" cy="596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31139</TotalTime>
  <Words>4279</Words>
  <Application>Microsoft Office PowerPoint</Application>
  <PresentationFormat>宽屏</PresentationFormat>
  <Paragraphs>495</Paragraphs>
  <Slides>75</Slides>
  <Notes>75</Notes>
  <HiddenSlides>0</HiddenSlides>
  <MMClips>0</MMClips>
  <ScaleCrop>false</ScaleCrop>
  <HeadingPairs>
    <vt:vector size="10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  <vt:variant>
        <vt:lpstr>自定义放映</vt:lpstr>
      </vt:variant>
      <vt:variant>
        <vt:i4>1</vt:i4>
      </vt:variant>
    </vt:vector>
  </HeadingPairs>
  <TitlesOfParts>
    <vt:vector size="87" baseType="lpstr">
      <vt:lpstr>Helvetica</vt:lpstr>
      <vt:lpstr>MS PGothic</vt:lpstr>
      <vt:lpstr>Arial</vt:lpstr>
      <vt:lpstr>Monotype Sorts</vt:lpstr>
      <vt:lpstr>Webdings</vt:lpstr>
      <vt:lpstr>Times New Roman</vt:lpstr>
      <vt:lpstr>宋体</vt:lpstr>
      <vt:lpstr>Symbol</vt:lpstr>
      <vt:lpstr>Wingdings</vt:lpstr>
      <vt:lpstr>2_db-5-grey</vt:lpstr>
      <vt:lpstr>Microsoft Clip Gallery</vt:lpstr>
      <vt:lpstr>Chapter 6:  Entity-Relationship Model</vt:lpstr>
      <vt:lpstr>Outline</vt:lpstr>
      <vt:lpstr>University Schemas</vt:lpstr>
      <vt:lpstr>Database Design Process</vt:lpstr>
      <vt:lpstr>Design Phases</vt:lpstr>
      <vt:lpstr>Design Phases (Cont.)</vt:lpstr>
      <vt:lpstr>Design Alternatives</vt:lpstr>
      <vt:lpstr>Design Approaches</vt:lpstr>
      <vt:lpstr>E-R Diagram for a University Enterprise</vt:lpstr>
      <vt:lpstr>Outline of the ER Model</vt:lpstr>
      <vt:lpstr>Database Modeling</vt:lpstr>
      <vt:lpstr>Entity Sets instructor and student</vt:lpstr>
      <vt:lpstr>Representing Entity sets in ER Diagram</vt:lpstr>
      <vt:lpstr>Relationship Sets</vt:lpstr>
      <vt:lpstr>Relationship Set advisor</vt:lpstr>
      <vt:lpstr>Representing Relationship Sets in  ER Diagrams </vt:lpstr>
      <vt:lpstr>Relationship Sets with Attributes</vt:lpstr>
      <vt:lpstr>Relationship Sets with Attributes</vt:lpstr>
      <vt:lpstr>Roles</vt:lpstr>
      <vt:lpstr>Degree(度) of a Relationship Set</vt:lpstr>
      <vt:lpstr>Attributes</vt:lpstr>
      <vt:lpstr>Composite Attributes</vt:lpstr>
      <vt:lpstr>Representing Complex Attributes  in ER Diagram</vt:lpstr>
      <vt:lpstr>Mapping Cardinality Constraints （映射基数约束）</vt:lpstr>
      <vt:lpstr>Mapping Cardinalities</vt:lpstr>
      <vt:lpstr>Mapping Cardinalities </vt:lpstr>
      <vt:lpstr>Representing Cardinality Constraints in ER Diagram</vt:lpstr>
      <vt:lpstr>One-to-Many Relationship</vt:lpstr>
      <vt:lpstr>Many-to-One Relationships</vt:lpstr>
      <vt:lpstr>Many-to-Many Relationship</vt:lpstr>
      <vt:lpstr>Total and Partial Participation</vt:lpstr>
      <vt:lpstr>Notation for Expressing More Complex Constraints</vt:lpstr>
      <vt:lpstr>Cardinality Constraints on Ternary Relationship</vt:lpstr>
      <vt:lpstr>Primary Key</vt:lpstr>
      <vt:lpstr>Primary key for Entity Sets</vt:lpstr>
      <vt:lpstr>Primary Key for Relationship Sets</vt:lpstr>
      <vt:lpstr>Primary key for Binary Relationship</vt:lpstr>
      <vt:lpstr>Weak Entity Sets（弱实体集）</vt:lpstr>
      <vt:lpstr>Weak Entity Sets (Cont.)</vt:lpstr>
      <vt:lpstr>Weak Entity Sets (Cont.)</vt:lpstr>
      <vt:lpstr>Redundant Attributes</vt:lpstr>
      <vt:lpstr>E-R Diagram for a University Enterprise</vt:lpstr>
      <vt:lpstr>Reduction to Relational Schemas</vt:lpstr>
      <vt:lpstr>Reduction to Relation Schemas</vt:lpstr>
      <vt:lpstr>Representing Entity Sets With Simple Attributes</vt:lpstr>
      <vt:lpstr>Representing Relationship Sets</vt:lpstr>
      <vt:lpstr>Redundancy of Schemas</vt:lpstr>
      <vt:lpstr>Redundancy of Schemas</vt:lpstr>
      <vt:lpstr>Redundancy of Schemas (Cont.)</vt:lpstr>
      <vt:lpstr>Composite and Multivalued Attributes</vt:lpstr>
      <vt:lpstr>Composite and Multivalued Attributes</vt:lpstr>
      <vt:lpstr>Multivalued Attributes (Cont.)</vt:lpstr>
      <vt:lpstr>Design Issues</vt:lpstr>
      <vt:lpstr>Common Mistakes in E-R Diagrams</vt:lpstr>
      <vt:lpstr>Common Mistakes in E-R Diagrams</vt:lpstr>
      <vt:lpstr>Design Issues</vt:lpstr>
      <vt:lpstr>Design Issues</vt:lpstr>
      <vt:lpstr>Design Issues</vt:lpstr>
      <vt:lpstr>Binary Vs. Non-Binary Relationships</vt:lpstr>
      <vt:lpstr>Converting Non-Binary Relationships to Binary Form</vt:lpstr>
      <vt:lpstr>Converting Non-Binary Relationships (Cont.)</vt:lpstr>
      <vt:lpstr>E-R Design Decisions</vt:lpstr>
      <vt:lpstr>Extended ER Features</vt:lpstr>
      <vt:lpstr>Extended E-R Features:  Specialization/Generalization</vt:lpstr>
      <vt:lpstr>Specialization Example</vt:lpstr>
      <vt:lpstr>Design Constraints on a Specialization/Generalization</vt:lpstr>
      <vt:lpstr>Design Constraints on a Specialization/Generalization (Cont.)</vt:lpstr>
      <vt:lpstr>Representing Specialization via Schemas</vt:lpstr>
      <vt:lpstr>Representing Specialization as Schemas</vt:lpstr>
      <vt:lpstr>Representing Specialization as Schemas </vt:lpstr>
      <vt:lpstr>UML </vt:lpstr>
      <vt:lpstr>ER vs. UML Class Diagrams</vt:lpstr>
      <vt:lpstr>ER vs. UML Class Diagrams</vt:lpstr>
      <vt:lpstr>UML Class Diagrams (Cont.)</vt:lpstr>
      <vt:lpstr>End of Chapter 6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514</cp:revision>
  <cp:lastPrinted>2005-01-10T21:51:57Z</cp:lastPrinted>
  <dcterms:created xsi:type="dcterms:W3CDTF">2009-12-21T15:40:15Z</dcterms:created>
  <dcterms:modified xsi:type="dcterms:W3CDTF">2025-03-30T08:47:24Z</dcterms:modified>
</cp:coreProperties>
</file>