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3"/>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64" r:id="rId17"/>
    <p:sldId id="265" r:id="rId18"/>
    <p:sldId id="266" r:id="rId19"/>
    <p:sldId id="267" r:id="rId20"/>
    <p:sldId id="268" r:id="rId21"/>
    <p:sldId id="269"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Century Gothic" panose="020B0502020202020204" pitchFamily="34" charset="0"/>
      <p:regular r:id="rId28"/>
      <p:bold r:id="rId29"/>
      <p:italic r:id="rId30"/>
      <p:boldItalic r:id="rId31"/>
    </p:embeddedFont>
  </p:embeddedFontLst>
  <p:custDataLst>
    <p:tags r:id="rId3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88" d="100"/>
          <a:sy n="188" d="100"/>
        </p:scale>
        <p:origin x="514" y="13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Michael Martin</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r>
              <a:rPr lang="en-US" dirty="0"/>
              <a:t>[Complete this template by replacing the bracketed text with the relevant information.]</a:t>
            </a: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A0AE3-5512-E448-DEBE-BB491C7924F6}"/>
              </a:ext>
            </a:extLst>
          </p:cNvPr>
          <p:cNvSpPr>
            <a:spLocks noGrp="1"/>
          </p:cNvSpPr>
          <p:nvPr>
            <p:ph type="title"/>
          </p:nvPr>
        </p:nvSpPr>
        <p:spPr/>
        <p:txBody>
          <a:bodyPr/>
          <a:lstStyle/>
          <a:p>
            <a:r>
              <a:rPr lang="en-US" dirty="0"/>
              <a:t>Check capacity</a:t>
            </a:r>
          </a:p>
        </p:txBody>
      </p:sp>
      <p:pic>
        <p:nvPicPr>
          <p:cNvPr id="5" name="Picture 4" descr="Text&#10;&#10;Description automatically generated">
            <a:extLst>
              <a:ext uri="{FF2B5EF4-FFF2-40B4-BE49-F238E27FC236}">
                <a16:creationId xmlns:a16="http://schemas.microsoft.com/office/drawing/2014/main" id="{86C8D0BE-B6BD-8147-0EC6-BBB84AAAE80C}"/>
              </a:ext>
            </a:extLst>
          </p:cNvPr>
          <p:cNvPicPr>
            <a:picLocks noChangeAspect="1"/>
          </p:cNvPicPr>
          <p:nvPr/>
        </p:nvPicPr>
        <p:blipFill>
          <a:blip r:embed="rId2"/>
          <a:stretch>
            <a:fillRect/>
          </a:stretch>
        </p:blipFill>
        <p:spPr>
          <a:xfrm>
            <a:off x="2777202" y="2421297"/>
            <a:ext cx="6637595" cy="1958510"/>
          </a:xfrm>
          <a:prstGeom prst="rect">
            <a:avLst/>
          </a:prstGeom>
        </p:spPr>
      </p:pic>
      <p:pic>
        <p:nvPicPr>
          <p:cNvPr id="7" name="Picture 6">
            <a:extLst>
              <a:ext uri="{FF2B5EF4-FFF2-40B4-BE49-F238E27FC236}">
                <a16:creationId xmlns:a16="http://schemas.microsoft.com/office/drawing/2014/main" id="{179C13F9-9F9D-3F5A-D1D3-7EC3ADA9076F}"/>
              </a:ext>
            </a:extLst>
          </p:cNvPr>
          <p:cNvPicPr>
            <a:picLocks noChangeAspect="1"/>
          </p:cNvPicPr>
          <p:nvPr/>
        </p:nvPicPr>
        <p:blipFill>
          <a:blip r:embed="rId3"/>
          <a:stretch>
            <a:fillRect/>
          </a:stretch>
        </p:blipFill>
        <p:spPr>
          <a:xfrm>
            <a:off x="551968" y="4432639"/>
            <a:ext cx="11088061" cy="1104996"/>
          </a:xfrm>
          <a:prstGeom prst="rect">
            <a:avLst/>
          </a:prstGeom>
        </p:spPr>
      </p:pic>
    </p:spTree>
    <p:extLst>
      <p:ext uri="{BB962C8B-B14F-4D97-AF65-F5344CB8AC3E}">
        <p14:creationId xmlns:p14="http://schemas.microsoft.com/office/powerpoint/2010/main" val="2500437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1C88F-45E6-CE1A-5D71-0A8BD5C04C7C}"/>
              </a:ext>
            </a:extLst>
          </p:cNvPr>
          <p:cNvSpPr>
            <a:spLocks noGrp="1"/>
          </p:cNvSpPr>
          <p:nvPr>
            <p:ph type="title"/>
          </p:nvPr>
        </p:nvSpPr>
        <p:spPr/>
        <p:txBody>
          <a:bodyPr/>
          <a:lstStyle/>
          <a:p>
            <a:r>
              <a:rPr lang="en-US" dirty="0"/>
              <a:t>Check max size</a:t>
            </a:r>
          </a:p>
        </p:txBody>
      </p:sp>
      <p:pic>
        <p:nvPicPr>
          <p:cNvPr id="5" name="Picture 4" descr="A screenshot of a computer&#10;&#10;Description automatically generated with medium confidence">
            <a:extLst>
              <a:ext uri="{FF2B5EF4-FFF2-40B4-BE49-F238E27FC236}">
                <a16:creationId xmlns:a16="http://schemas.microsoft.com/office/drawing/2014/main" id="{F619FF08-5BCD-A951-2DA6-008101F15B6A}"/>
              </a:ext>
            </a:extLst>
          </p:cNvPr>
          <p:cNvPicPr>
            <a:picLocks noChangeAspect="1"/>
          </p:cNvPicPr>
          <p:nvPr/>
        </p:nvPicPr>
        <p:blipFill>
          <a:blip r:embed="rId2"/>
          <a:stretch>
            <a:fillRect/>
          </a:stretch>
        </p:blipFill>
        <p:spPr>
          <a:xfrm>
            <a:off x="3047736" y="2590727"/>
            <a:ext cx="6096528" cy="1676545"/>
          </a:xfrm>
          <a:prstGeom prst="rect">
            <a:avLst/>
          </a:prstGeom>
        </p:spPr>
      </p:pic>
      <p:pic>
        <p:nvPicPr>
          <p:cNvPr id="7" name="Picture 6" descr="Text&#10;&#10;Description automatically generated">
            <a:extLst>
              <a:ext uri="{FF2B5EF4-FFF2-40B4-BE49-F238E27FC236}">
                <a16:creationId xmlns:a16="http://schemas.microsoft.com/office/drawing/2014/main" id="{2C21A674-9104-79BE-87D1-815F855B58BF}"/>
              </a:ext>
            </a:extLst>
          </p:cNvPr>
          <p:cNvPicPr>
            <a:picLocks noChangeAspect="1"/>
          </p:cNvPicPr>
          <p:nvPr/>
        </p:nvPicPr>
        <p:blipFill>
          <a:blip r:embed="rId3"/>
          <a:stretch>
            <a:fillRect/>
          </a:stretch>
        </p:blipFill>
        <p:spPr>
          <a:xfrm>
            <a:off x="3889819" y="4267272"/>
            <a:ext cx="4412362" cy="388654"/>
          </a:xfrm>
          <a:prstGeom prst="rect">
            <a:avLst/>
          </a:prstGeom>
        </p:spPr>
      </p:pic>
    </p:spTree>
    <p:extLst>
      <p:ext uri="{BB962C8B-B14F-4D97-AF65-F5344CB8AC3E}">
        <p14:creationId xmlns:p14="http://schemas.microsoft.com/office/powerpoint/2010/main" val="1458139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38EE-66BB-53DC-D302-8C0B03169456}"/>
              </a:ext>
            </a:extLst>
          </p:cNvPr>
          <p:cNvSpPr>
            <a:spLocks noGrp="1"/>
          </p:cNvSpPr>
          <p:nvPr>
            <p:ph type="title"/>
          </p:nvPr>
        </p:nvSpPr>
        <p:spPr/>
        <p:txBody>
          <a:bodyPr/>
          <a:lstStyle/>
          <a:p>
            <a:r>
              <a:rPr lang="en-US" dirty="0"/>
              <a:t>Check minimum size</a:t>
            </a:r>
          </a:p>
        </p:txBody>
      </p:sp>
      <p:pic>
        <p:nvPicPr>
          <p:cNvPr id="13" name="Picture 12" descr="Text&#10;&#10;Description automatically generated">
            <a:extLst>
              <a:ext uri="{FF2B5EF4-FFF2-40B4-BE49-F238E27FC236}">
                <a16:creationId xmlns:a16="http://schemas.microsoft.com/office/drawing/2014/main" id="{B026B097-CA56-2E15-D3F3-2586E4AE8CD6}"/>
              </a:ext>
            </a:extLst>
          </p:cNvPr>
          <p:cNvPicPr>
            <a:picLocks noChangeAspect="1"/>
          </p:cNvPicPr>
          <p:nvPr/>
        </p:nvPicPr>
        <p:blipFill>
          <a:blip r:embed="rId2"/>
          <a:stretch>
            <a:fillRect/>
          </a:stretch>
        </p:blipFill>
        <p:spPr>
          <a:xfrm>
            <a:off x="2735289" y="2213504"/>
            <a:ext cx="6721422" cy="2430991"/>
          </a:xfrm>
          <a:prstGeom prst="rect">
            <a:avLst/>
          </a:prstGeom>
        </p:spPr>
      </p:pic>
      <p:pic>
        <p:nvPicPr>
          <p:cNvPr id="15" name="Picture 14">
            <a:extLst>
              <a:ext uri="{FF2B5EF4-FFF2-40B4-BE49-F238E27FC236}">
                <a16:creationId xmlns:a16="http://schemas.microsoft.com/office/drawing/2014/main" id="{3D37D5D0-E5FF-0678-8301-4FAA978DB08A}"/>
              </a:ext>
            </a:extLst>
          </p:cNvPr>
          <p:cNvPicPr>
            <a:picLocks noChangeAspect="1"/>
          </p:cNvPicPr>
          <p:nvPr/>
        </p:nvPicPr>
        <p:blipFill>
          <a:blip r:embed="rId3"/>
          <a:stretch>
            <a:fillRect/>
          </a:stretch>
        </p:blipFill>
        <p:spPr>
          <a:xfrm>
            <a:off x="1771275" y="4644495"/>
            <a:ext cx="8649450" cy="579170"/>
          </a:xfrm>
          <a:prstGeom prst="rect">
            <a:avLst/>
          </a:prstGeom>
        </p:spPr>
      </p:pic>
    </p:spTree>
    <p:extLst>
      <p:ext uri="{BB962C8B-B14F-4D97-AF65-F5344CB8AC3E}">
        <p14:creationId xmlns:p14="http://schemas.microsoft.com/office/powerpoint/2010/main" val="508416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110000"/>
              </a:lnSpc>
              <a:spcBef>
                <a:spcPts val="0"/>
              </a:spcBef>
              <a:spcAft>
                <a:spcPts val="0"/>
              </a:spcAft>
              <a:buClr>
                <a:schemeClr val="lt1"/>
              </a:buClr>
              <a:buSzPts val="2000"/>
              <a:buChar char="•"/>
            </a:pPr>
            <a:r>
              <a:rPr lang="en-US" sz="1600" dirty="0"/>
              <a:t>The </a:t>
            </a:r>
            <a:r>
              <a:rPr lang="en-US" sz="1600" dirty="0" err="1"/>
              <a:t>DevSecOps</a:t>
            </a:r>
            <a:r>
              <a:rPr lang="en-US" sz="1600" dirty="0"/>
              <a:t> Pipeline seamlessly integrates application and infrastructure security into the existing DevOps Pipeline</a:t>
            </a:r>
          </a:p>
          <a:p>
            <a:pPr marL="685800" lvl="1" indent="-228600" algn="l" rtl="0">
              <a:lnSpc>
                <a:spcPct val="110000"/>
              </a:lnSpc>
              <a:spcBef>
                <a:spcPts val="0"/>
              </a:spcBef>
              <a:spcAft>
                <a:spcPts val="0"/>
              </a:spcAft>
              <a:buClr>
                <a:schemeClr val="lt1"/>
              </a:buClr>
              <a:buSzPts val="2000"/>
              <a:buChar char="•"/>
            </a:pPr>
            <a:endParaRPr lang="en-US" sz="1600" dirty="0"/>
          </a:p>
          <a:p>
            <a:pPr marL="685800" lvl="1" indent="-228600" algn="l" rtl="0">
              <a:lnSpc>
                <a:spcPct val="110000"/>
              </a:lnSpc>
              <a:spcBef>
                <a:spcPts val="0"/>
              </a:spcBef>
              <a:spcAft>
                <a:spcPts val="0"/>
              </a:spcAft>
              <a:buClr>
                <a:schemeClr val="lt1"/>
              </a:buClr>
              <a:buSzPts val="2000"/>
              <a:buChar char="•"/>
            </a:pPr>
            <a:r>
              <a:rPr lang="en-US" sz="1600" dirty="0"/>
              <a:t> 	To change a DevOps environment into a </a:t>
            </a:r>
            <a:r>
              <a:rPr lang="en-US" sz="1600" dirty="0" err="1"/>
              <a:t>DevSecOps</a:t>
            </a:r>
            <a:r>
              <a:rPr lang="en-US" sz="1600" dirty="0"/>
              <a:t> environment you must adapt a security first environment. Starting with the “Pre-</a:t>
            </a:r>
            <a:r>
              <a:rPr lang="en-US" sz="1600" dirty="0" err="1"/>
              <a:t>production”phase</a:t>
            </a:r>
            <a:r>
              <a:rPr lang="en-US" sz="1600" dirty="0"/>
              <a:t> of the environment; </a:t>
            </a:r>
            <a:r>
              <a:rPr lang="en-US" sz="1600" dirty="0" err="1"/>
              <a:t>therat</a:t>
            </a:r>
            <a:r>
              <a:rPr lang="en-US" sz="1600" dirty="0"/>
              <a:t> modeling, security tool training, and metrics/threat modeling are added to the “Access and Plan” step. Next, within the “Design” and “Build” steps Security Plug-Ins are added to the IDE. Moving to Verify and Test, adding application testing and vulnerability scans will assist with the </a:t>
            </a:r>
            <a:r>
              <a:rPr lang="en-US" sz="1600" dirty="0" err="1"/>
              <a:t>DevSecOps</a:t>
            </a:r>
            <a:r>
              <a:rPr lang="en-US" sz="1600" dirty="0"/>
              <a:t> transition. </a:t>
            </a:r>
            <a:br>
              <a:rPr lang="en-US" sz="1600" dirty="0"/>
            </a:br>
            <a:r>
              <a:rPr lang="en-US" sz="1600" dirty="0"/>
              <a:t>	Within the “Production” phase automated tests and monitoring are enabled. Starting with “Transition and health check” step, adding Signature Verity, Integrity Checks, and Defense In-Depth Measures will ensure the steps meets </a:t>
            </a:r>
            <a:r>
              <a:rPr lang="en-US" sz="1600" dirty="0" err="1"/>
              <a:t>DevSecOps</a:t>
            </a:r>
            <a:r>
              <a:rPr lang="en-US" sz="1600" dirty="0"/>
              <a:t> requirements. With the step “Monitor and detect” using Network Monitoring and Penetration Testing would secure it. “Respond” should implement the use of RASPH/WAF Shielding and Obfuscation. Finally, “Maintain and stabilize” should use Dev Consumables and Vulnerability Analysis. </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To summarize, the benefits outweigh the risks no matter the way you look at it. We live in a word where everything in interconnected, whether is be a LAN or a WAN, the device likely has a network connection. Knowing this, having secure code is required to have a stable and secure system. To write secure code, the development environment must also be in place to support and enforce the use of secure code. This policy was written in a way that will enforce the use and implementation of secure code, while attempting to keep it somewhat convenient for the developer and engineer. </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Example: Equifax did not adapt their environment to keep with current threat vectors, resulting in a massive data breach of user's personal information.</a:t>
            </a:r>
            <a:endParaRPr sz="20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1600" dirty="0"/>
              <a:t>Gap: A potential gap in the security policy is a new untrained user being put into the environment. If the user does not have the proper training, they may not know how to apply the environments policies in a correct manner.</a:t>
            </a:r>
            <a:endParaRPr lang="en-US" sz="1200" dirty="0"/>
          </a:p>
          <a:p>
            <a:pPr marL="1143000" lvl="2" indent="-228600" algn="l" rtl="0">
              <a:lnSpc>
                <a:spcPct val="90000"/>
              </a:lnSpc>
              <a:spcBef>
                <a:spcPts val="0"/>
              </a:spcBef>
              <a:spcAft>
                <a:spcPts val="0"/>
              </a:spcAft>
              <a:buClr>
                <a:schemeClr val="lt1"/>
              </a:buClr>
              <a:buSzPts val="1800"/>
              <a:buChar char="•"/>
            </a:pPr>
            <a:endParaRPr lang="en-US" sz="1400" dirty="0"/>
          </a:p>
          <a:p>
            <a:pPr marL="1143000" lvl="2" indent="-228600" algn="l" rtl="0">
              <a:lnSpc>
                <a:spcPct val="90000"/>
              </a:lnSpc>
              <a:spcBef>
                <a:spcPts val="0"/>
              </a:spcBef>
              <a:spcAft>
                <a:spcPts val="0"/>
              </a:spcAft>
              <a:buClr>
                <a:schemeClr val="lt1"/>
              </a:buClr>
              <a:buSzPts val="1800"/>
              <a:buChar char="•"/>
            </a:pPr>
            <a:r>
              <a:rPr lang="en-US" sz="1400" dirty="0"/>
              <a:t>Gap: A breached computer. This policy does not cover antivirus, MDM, nor network security.</a:t>
            </a:r>
          </a:p>
          <a:p>
            <a:pPr marL="1143000" lvl="2" indent="-228600" algn="l" rtl="0">
              <a:lnSpc>
                <a:spcPct val="90000"/>
              </a:lnSpc>
              <a:spcBef>
                <a:spcPts val="0"/>
              </a:spcBef>
              <a:spcAft>
                <a:spcPts val="0"/>
              </a:spcAft>
              <a:buClr>
                <a:schemeClr val="lt1"/>
              </a:buClr>
              <a:buSzPts val="1800"/>
              <a:buChar char="•"/>
            </a:pPr>
            <a:endParaRPr lang="en-US" sz="1400" dirty="0"/>
          </a:p>
          <a:p>
            <a:pPr marL="1143000" lvl="2" indent="-228600" algn="l" rtl="0">
              <a:lnSpc>
                <a:spcPct val="90000"/>
              </a:lnSpc>
              <a:spcBef>
                <a:spcPts val="0"/>
              </a:spcBef>
              <a:spcAft>
                <a:spcPts val="0"/>
              </a:spcAft>
              <a:buClr>
                <a:schemeClr val="lt1"/>
              </a:buClr>
              <a:buSzPts val="1800"/>
              <a:buChar char="•"/>
            </a:pPr>
            <a:r>
              <a:rPr lang="en-US" sz="1400" dirty="0"/>
              <a:t>Recommendation: Work with IT on implementing device security</a:t>
            </a:r>
          </a:p>
          <a:p>
            <a:pPr marL="1143000" lvl="2" indent="-228600" algn="l" rtl="0">
              <a:lnSpc>
                <a:spcPct val="90000"/>
              </a:lnSpc>
              <a:spcBef>
                <a:spcPts val="0"/>
              </a:spcBef>
              <a:spcAft>
                <a:spcPts val="0"/>
              </a:spcAft>
              <a:buClr>
                <a:schemeClr val="lt1"/>
              </a:buClr>
              <a:buSzPts val="1800"/>
              <a:buChar char="•"/>
            </a:pPr>
            <a:endParaRPr lang="en-US" sz="1400" dirty="0"/>
          </a:p>
          <a:p>
            <a:pPr marL="1143000" lvl="2" indent="-228600" algn="l" rtl="0">
              <a:lnSpc>
                <a:spcPct val="90000"/>
              </a:lnSpc>
              <a:spcBef>
                <a:spcPts val="0"/>
              </a:spcBef>
              <a:spcAft>
                <a:spcPts val="0"/>
              </a:spcAft>
              <a:buClr>
                <a:schemeClr val="lt1"/>
              </a:buClr>
              <a:buSzPts val="1800"/>
              <a:buChar char="•"/>
            </a:pPr>
            <a:r>
              <a:rPr lang="en-US" sz="1400" dirty="0"/>
              <a:t>Recommendation: Conduct user training on day 1 of their employment.</a:t>
            </a:r>
          </a:p>
          <a:p>
            <a:pPr marL="1143000" lvl="2" indent="-228600" algn="l" rtl="0">
              <a:lnSpc>
                <a:spcPct val="90000"/>
              </a:lnSpc>
              <a:spcBef>
                <a:spcPts val="0"/>
              </a:spcBef>
              <a:spcAft>
                <a:spcPts val="0"/>
              </a:spcAft>
              <a:buClr>
                <a:schemeClr val="lt1"/>
              </a:buClr>
              <a:buSzPts val="1800"/>
              <a:buChar char="•"/>
            </a:pPr>
            <a:endParaRPr lang="en-US"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Ensure that a review of this and other company security policies are reviewed once to twice a year. This will keep the policy up-to-date and every updating to ensure all new threats are identified.</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i="1" dirty="0">
                <a:effectLst/>
              </a:rPr>
              <a:t>DEVSECOPS tools: 9 ways to integrate security into the SDLC</a:t>
            </a:r>
            <a:r>
              <a:rPr lang="en-US" dirty="0">
                <a:effectLst/>
              </a:rPr>
              <a:t>. Aqua. (2022, November 28). Retrieved December 18, 2022, from https://www.aquasec.com/cloud-native-academy/devsecops/devsecops-tools/ </a:t>
            </a:r>
          </a:p>
          <a:p>
            <a:endParaRPr lang="en-US" dirty="0"/>
          </a:p>
          <a:p>
            <a:r>
              <a:rPr lang="en-US" dirty="0">
                <a:effectLst/>
              </a:rPr>
              <a:t>By: IBM Cloud Education. (202AD, July 30). </a:t>
            </a:r>
            <a:r>
              <a:rPr lang="en-US" i="1" dirty="0">
                <a:effectLst/>
              </a:rPr>
              <a:t>What is </a:t>
            </a:r>
            <a:r>
              <a:rPr lang="en-US" i="1" dirty="0" err="1">
                <a:effectLst/>
              </a:rPr>
              <a:t>DevSecOps</a:t>
            </a:r>
            <a:r>
              <a:rPr lang="en-US" i="1" dirty="0">
                <a:effectLst/>
              </a:rPr>
              <a:t>?</a:t>
            </a:r>
            <a:r>
              <a:rPr lang="en-US" dirty="0">
                <a:effectLst/>
              </a:rPr>
              <a:t> IBM. Retrieved December 18, 2022, from https://www.ibm.com/cloud/learn/devsecops </a:t>
            </a:r>
          </a:p>
          <a:p>
            <a:endParaRPr lang="en-US" dirty="0">
              <a:effectLst/>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100000"/>
              </a:lnSpc>
              <a:spcBef>
                <a:spcPts val="0"/>
              </a:spcBef>
              <a:spcAft>
                <a:spcPts val="0"/>
              </a:spcAft>
              <a:buSzPts val="1800"/>
              <a:buNone/>
            </a:pPr>
            <a:r>
              <a:rPr lang="en-US" sz="2000" dirty="0"/>
              <a:t>The security policy will implement measures into each step of the DevOps environment to ensure a secure environment is implemented (</a:t>
            </a:r>
            <a:r>
              <a:rPr lang="en-US" sz="2000" dirty="0" err="1"/>
              <a:t>DevOpsSec</a:t>
            </a:r>
            <a:r>
              <a:rPr lang="en-US" sz="2000" dirty="0"/>
              <a:t>) and secure code is used at all steps of the process.</a:t>
            </a:r>
            <a:endParaRPr sz="2000"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208352" y="3212326"/>
            <a:ext cx="6261652" cy="3511745"/>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88900" algn="l" rtl="0">
              <a:lnSpc>
                <a:spcPct val="110000"/>
              </a:lnSpc>
              <a:spcBef>
                <a:spcPts val="1000"/>
              </a:spcBef>
              <a:spcAft>
                <a:spcPts val="0"/>
              </a:spcAft>
              <a:buClr>
                <a:schemeClr val="lt1"/>
              </a:buClr>
              <a:buSzPts val="2200"/>
              <a:buNone/>
            </a:pPr>
            <a:r>
              <a:rPr lang="en-US" sz="1800" dirty="0"/>
              <a:t>The table to the right shows the likelihood of the provided threats. Priority and Likely are the vulnerabilities considered high risk and should be resolved immediately</a:t>
            </a:r>
            <a:r>
              <a:rPr lang="en-US" dirty="0"/>
              <a:t>.</a:t>
            </a:r>
            <a:endParaRPr dirty="0"/>
          </a:p>
        </p:txBody>
      </p:sp>
      <p:graphicFrame>
        <p:nvGraphicFramePr>
          <p:cNvPr id="161" name="Google Shape;161;p4" descr="Alt text required"/>
          <p:cNvGraphicFramePr/>
          <p:nvPr>
            <p:extLst>
              <p:ext uri="{D42A27DB-BD31-4B8C-83A1-F6EECF244321}">
                <p14:modId xmlns:p14="http://schemas.microsoft.com/office/powerpoint/2010/main" val="507522855"/>
              </p:ext>
            </p:extLst>
          </p:nvPr>
        </p:nvGraphicFramePr>
        <p:xfrm>
          <a:off x="3283287" y="1767900"/>
          <a:ext cx="7835225" cy="4821851"/>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2511983">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rgbClr val="FFD966"/>
                          </a:solidFill>
                        </a:rPr>
                        <a:t>STR02-C</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rgbClr val="FFD966"/>
                          </a:solidFill>
                        </a:rPr>
                        <a:t>ERR55-CPP</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rgbClr val="FFD966"/>
                          </a:solidFill>
                        </a:rPr>
                        <a:t>INT32-C</a:t>
                      </a:r>
                      <a:endParaRPr sz="24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400" u="none" strike="noStrike" cap="none" dirty="0">
                          <a:solidFill>
                            <a:srgbClr val="FFD966"/>
                          </a:solidFill>
                        </a:rPr>
                        <a:t>INT31-C</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400" u="none" strike="noStrike" cap="none" dirty="0">
                          <a:solidFill>
                            <a:srgbClr val="FFD966"/>
                          </a:solidFill>
                        </a:rPr>
                        <a:t>MEM35-C</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400" u="none" strike="noStrike" cap="none" dirty="0">
                          <a:solidFill>
                            <a:srgbClr val="FFD966"/>
                          </a:solidFill>
                        </a:rPr>
                        <a:t>DCL30-C</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400" u="none" strike="noStrike" cap="none" dirty="0">
                          <a:solidFill>
                            <a:srgbClr val="FFD966"/>
                          </a:solidFill>
                        </a:rPr>
                        <a:t>EXP50-CPP</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309868">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N/A</a:t>
                      </a:r>
                      <a:endParaRPr sz="11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rgbClr val="FFD966"/>
                          </a:solidFill>
                        </a:rPr>
                        <a:t>STD-001-CPP</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rgbClr val="FFD966"/>
                          </a:solidFill>
                        </a:rPr>
                        <a:t>INT00-C</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rgbClr val="FFD966"/>
                          </a:solidFill>
                        </a:rPr>
                        <a:t>FIO47-C</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rgbClr val="FFD966"/>
                          </a:solidFill>
                        </a:rPr>
                        <a:t>DCL03-C</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1691640"/>
            <a:ext cx="10820400" cy="5166360"/>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120000"/>
              </a:lnSpc>
              <a:spcBef>
                <a:spcPts val="0"/>
              </a:spcBef>
              <a:spcAft>
                <a:spcPts val="0"/>
              </a:spcAft>
              <a:buClr>
                <a:schemeClr val="lt1"/>
              </a:buClr>
              <a:buSzPts val="2200"/>
              <a:buChar char="•"/>
            </a:pPr>
            <a:r>
              <a:rPr lang="en-US" u="sng" dirty="0"/>
              <a:t>Validate Input Data </a:t>
            </a:r>
            <a:r>
              <a:rPr lang="en-US" dirty="0"/>
              <a:t>– </a:t>
            </a:r>
            <a:r>
              <a:rPr lang="en-US" sz="2100" dirty="0"/>
              <a:t>Validate all data coming from external or untrusted sources. This will remove the majority of vulnerabilities.</a:t>
            </a:r>
          </a:p>
          <a:p>
            <a:pPr marL="685800" lvl="1" indent="-228600">
              <a:lnSpc>
                <a:spcPct val="120000"/>
              </a:lnSpc>
              <a:spcBef>
                <a:spcPts val="0"/>
              </a:spcBef>
              <a:buSzPts val="2200"/>
            </a:pPr>
            <a:r>
              <a:rPr lang="en-US" sz="1400" dirty="0"/>
              <a:t>INT00-C, INT 31-C, STR02-C</a:t>
            </a:r>
            <a:br>
              <a:rPr lang="en-US" sz="1400" dirty="0"/>
            </a:br>
            <a:endParaRPr lang="en-US" sz="1400" dirty="0"/>
          </a:p>
          <a:p>
            <a:pPr marL="228600" indent="-228600">
              <a:lnSpc>
                <a:spcPct val="120000"/>
              </a:lnSpc>
              <a:spcBef>
                <a:spcPts val="0"/>
              </a:spcBef>
              <a:buSzPts val="2200"/>
            </a:pPr>
            <a:r>
              <a:rPr lang="en-US" u="sng" dirty="0"/>
              <a:t>Heed Compiler Warnings </a:t>
            </a:r>
            <a:r>
              <a:rPr lang="en-US" dirty="0"/>
              <a:t>- </a:t>
            </a:r>
            <a:r>
              <a:rPr lang="en-US" sz="2100" dirty="0"/>
              <a:t>While compiling code pay attention to the highest warning level and be sure to modify the code to remove these warning.</a:t>
            </a:r>
            <a:br>
              <a:rPr lang="en-US" sz="1800" dirty="0"/>
            </a:br>
            <a:endParaRPr lang="en-US" sz="1600" dirty="0"/>
          </a:p>
          <a:p>
            <a:pPr marL="228600" lvl="0" indent="-228600" algn="l" rtl="0">
              <a:lnSpc>
                <a:spcPct val="120000"/>
              </a:lnSpc>
              <a:spcBef>
                <a:spcPts val="0"/>
              </a:spcBef>
              <a:spcAft>
                <a:spcPts val="0"/>
              </a:spcAft>
              <a:buClr>
                <a:schemeClr val="lt1"/>
              </a:buClr>
              <a:buSzPts val="2200"/>
              <a:buChar char="•"/>
            </a:pPr>
            <a:r>
              <a:rPr lang="en-US" u="sng" dirty="0"/>
              <a:t>Architect and Design for Security Policies </a:t>
            </a:r>
            <a:r>
              <a:rPr lang="en-US" dirty="0"/>
              <a:t>– </a:t>
            </a:r>
            <a:r>
              <a:rPr lang="en-US" sz="2100" dirty="0"/>
              <a:t>Create and use a software design document to ensure the implementation of security policies. This will also help enforce the use and need of said policies.</a:t>
            </a:r>
          </a:p>
          <a:p>
            <a:pPr marL="228600" lvl="0" indent="-228600" algn="l" rtl="0">
              <a:lnSpc>
                <a:spcPct val="120000"/>
              </a:lnSpc>
              <a:spcBef>
                <a:spcPts val="0"/>
              </a:spcBef>
              <a:spcAft>
                <a:spcPts val="0"/>
              </a:spcAft>
              <a:buClr>
                <a:schemeClr val="lt1"/>
              </a:buClr>
              <a:buSzPts val="2200"/>
              <a:buChar char="•"/>
            </a:pPr>
            <a:endParaRPr lang="en-US" dirty="0"/>
          </a:p>
          <a:p>
            <a:pPr marL="228600" lvl="0" indent="-228600" algn="l" rtl="0">
              <a:lnSpc>
                <a:spcPct val="120000"/>
              </a:lnSpc>
              <a:spcBef>
                <a:spcPts val="0"/>
              </a:spcBef>
              <a:spcAft>
                <a:spcPts val="0"/>
              </a:spcAft>
              <a:buClr>
                <a:schemeClr val="lt1"/>
              </a:buClr>
              <a:buSzPts val="2200"/>
              <a:buChar char="•"/>
            </a:pPr>
            <a:r>
              <a:rPr lang="en-US" u="sng" dirty="0"/>
              <a:t>Keep It Simple </a:t>
            </a:r>
            <a:r>
              <a:rPr lang="en-US" dirty="0"/>
              <a:t>- </a:t>
            </a:r>
            <a:r>
              <a:rPr lang="en-US" sz="2100" dirty="0"/>
              <a:t>Keep the design of your system simple, as the more complex the system becomes the more likely that bugs and vulnerabilities will be introduced. It also becomes much harder to detect and fix bugs and vulnerabilities that do appear in the system.</a:t>
            </a:r>
            <a:br>
              <a:rPr lang="en-US" sz="1600" dirty="0"/>
            </a:br>
            <a:endParaRPr lang="en-US" sz="1600" dirty="0"/>
          </a:p>
          <a:p>
            <a:pPr marL="228600" lvl="0" indent="-228600" algn="l" rtl="0">
              <a:lnSpc>
                <a:spcPct val="120000"/>
              </a:lnSpc>
              <a:spcBef>
                <a:spcPts val="0"/>
              </a:spcBef>
              <a:spcAft>
                <a:spcPts val="0"/>
              </a:spcAft>
              <a:buClr>
                <a:schemeClr val="lt1"/>
              </a:buClr>
              <a:buSzPts val="2200"/>
              <a:buChar char="•"/>
            </a:pPr>
            <a:r>
              <a:rPr lang="en-US" u="sng" dirty="0"/>
              <a:t>Default Denny </a:t>
            </a:r>
            <a:r>
              <a:rPr lang="en-US" sz="1700" dirty="0"/>
              <a:t>- </a:t>
            </a:r>
            <a:r>
              <a:rPr lang="en-US" sz="2100" dirty="0"/>
              <a:t>Create the access to the system based on roles and permissions rather than exclusion lists. </a:t>
            </a:r>
            <a:br>
              <a:rPr lang="en-US" dirty="0"/>
            </a:br>
            <a:endParaRPr lang="en-US" dirty="0"/>
          </a:p>
          <a:p>
            <a:pPr marL="228600" lvl="0" indent="-228600" algn="l" rtl="0">
              <a:lnSpc>
                <a:spcPct val="120000"/>
              </a:lnSpc>
              <a:spcBef>
                <a:spcPts val="0"/>
              </a:spcBef>
              <a:spcAft>
                <a:spcPts val="0"/>
              </a:spcAft>
              <a:buClr>
                <a:schemeClr val="lt1"/>
              </a:buClr>
              <a:buSzPts val="2200"/>
              <a:buChar char="•"/>
            </a:pPr>
            <a:r>
              <a:rPr lang="en-US" u="sng" dirty="0"/>
              <a:t>Adhere to the Principle of Least Privilege </a:t>
            </a:r>
            <a:r>
              <a:rPr lang="en-US" sz="1900" dirty="0"/>
              <a:t>- Access should be given in a way that the requester only gets the amount of access necessary to complete the task. If elevated permission is necessary, it should be removed immediately after the completion of the task.</a:t>
            </a:r>
            <a:br>
              <a:rPr lang="en-US" sz="1900" dirty="0"/>
            </a:br>
            <a:endParaRPr lang="en-US" dirty="0"/>
          </a:p>
          <a:p>
            <a:pPr marL="228600" lvl="0" indent="-228600" algn="l" rtl="0">
              <a:lnSpc>
                <a:spcPct val="120000"/>
              </a:lnSpc>
              <a:spcBef>
                <a:spcPts val="0"/>
              </a:spcBef>
              <a:spcAft>
                <a:spcPts val="0"/>
              </a:spcAft>
              <a:buClr>
                <a:schemeClr val="lt1"/>
              </a:buClr>
              <a:buSzPts val="2200"/>
              <a:buChar char="•"/>
            </a:pPr>
            <a:r>
              <a:rPr lang="en-US" u="sng" dirty="0"/>
              <a:t>Sanitize Data Sent to Other Systems</a:t>
            </a:r>
            <a:r>
              <a:rPr lang="en-US" dirty="0"/>
              <a:t> - </a:t>
            </a:r>
            <a:r>
              <a:rPr lang="en-US" sz="1900" dirty="0"/>
              <a:t>Remove special characters or known commands/actions when transferring data between systems. This can prevent incidents such as injection attacks.</a:t>
            </a:r>
          </a:p>
          <a:p>
            <a:pPr marL="685800" lvl="1" indent="-228600">
              <a:lnSpc>
                <a:spcPct val="120000"/>
              </a:lnSpc>
              <a:spcBef>
                <a:spcPts val="0"/>
              </a:spcBef>
              <a:buSzPts val="2200"/>
            </a:pPr>
            <a:r>
              <a:rPr lang="en-US" sz="1900" dirty="0"/>
              <a:t>STR02-C</a:t>
            </a:r>
            <a:br>
              <a:rPr lang="en-US" sz="1400" dirty="0"/>
            </a:br>
            <a:endParaRPr lang="en-US" sz="1400" dirty="0"/>
          </a:p>
          <a:p>
            <a:pPr marL="228600" lvl="0" indent="-228600" algn="l" rtl="0">
              <a:lnSpc>
                <a:spcPct val="120000"/>
              </a:lnSpc>
              <a:spcBef>
                <a:spcPts val="0"/>
              </a:spcBef>
              <a:spcAft>
                <a:spcPts val="0"/>
              </a:spcAft>
              <a:buClr>
                <a:schemeClr val="lt1"/>
              </a:buClr>
              <a:buSzPts val="2200"/>
              <a:buChar char="•"/>
            </a:pPr>
            <a:r>
              <a:rPr lang="en-US" u="sng" dirty="0"/>
              <a:t>Practice Defense in Depth</a:t>
            </a:r>
            <a:r>
              <a:rPr lang="en-US" dirty="0"/>
              <a:t> - </a:t>
            </a:r>
            <a:r>
              <a:rPr lang="en-US" sz="1900" dirty="0"/>
              <a:t>Be sure to have multiple layers of security in case one layer turns out inadequate at protecting a specific attack. Evaluate environment to decide on how many layers are necessary.</a:t>
            </a:r>
            <a:br>
              <a:rPr lang="en-US" dirty="0"/>
            </a:br>
            <a:endParaRPr lang="en-US" dirty="0"/>
          </a:p>
          <a:p>
            <a:pPr marL="228600" lvl="0" indent="-228600" algn="l" rtl="0">
              <a:lnSpc>
                <a:spcPct val="120000"/>
              </a:lnSpc>
              <a:spcBef>
                <a:spcPts val="0"/>
              </a:spcBef>
              <a:spcAft>
                <a:spcPts val="0"/>
              </a:spcAft>
              <a:buClr>
                <a:schemeClr val="lt1"/>
              </a:buClr>
              <a:buSzPts val="2200"/>
              <a:buChar char="•"/>
            </a:pPr>
            <a:r>
              <a:rPr lang="en-US" u="sng" dirty="0"/>
              <a:t>Use Effective Quality Assurance</a:t>
            </a:r>
            <a:r>
              <a:rPr lang="en-US" dirty="0"/>
              <a:t> </a:t>
            </a:r>
            <a:r>
              <a:rPr lang="en-US" sz="2100" dirty="0"/>
              <a:t>- By using external audits, pen testing, </a:t>
            </a:r>
            <a:r>
              <a:rPr lang="en-US" sz="2100" dirty="0" err="1"/>
              <a:t>etc</a:t>
            </a:r>
            <a:r>
              <a:rPr lang="en-US" sz="2100" dirty="0"/>
              <a:t>, it can lead to more secure code and systems and overall prevent intrusions and vulnerabilities.</a:t>
            </a:r>
            <a:endParaRPr u="sng"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49149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lt1"/>
              </a:buClr>
              <a:buSzPts val="2000"/>
              <a:buChar char="•"/>
            </a:pPr>
            <a:r>
              <a:rPr lang="en-US" sz="1800" dirty="0"/>
              <a:t>The table to the right includes critical coding standards. The standard are organized by Level of severity. All L1 and L2 should be implemented immediately and not ignored if found.</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7" name="Table 6">
            <a:extLst>
              <a:ext uri="{FF2B5EF4-FFF2-40B4-BE49-F238E27FC236}">
                <a16:creationId xmlns:a16="http://schemas.microsoft.com/office/drawing/2014/main" id="{E3A04EC9-7691-00D0-7E90-6322A84ABE19}"/>
              </a:ext>
            </a:extLst>
          </p:cNvPr>
          <p:cNvGraphicFramePr>
            <a:graphicFrameLocks noGrp="1"/>
          </p:cNvGraphicFramePr>
          <p:nvPr>
            <p:extLst>
              <p:ext uri="{D42A27DB-BD31-4B8C-83A1-F6EECF244321}">
                <p14:modId xmlns:p14="http://schemas.microsoft.com/office/powerpoint/2010/main" val="3519153235"/>
              </p:ext>
            </p:extLst>
          </p:nvPr>
        </p:nvGraphicFramePr>
        <p:xfrm>
          <a:off x="5690454" y="2194560"/>
          <a:ext cx="5836920" cy="4251137"/>
        </p:xfrm>
        <a:graphic>
          <a:graphicData uri="http://schemas.openxmlformats.org/drawingml/2006/table">
            <a:tbl>
              <a:tblPr firstRow="1" firstCol="1" bandRow="1">
                <a:tableStyleId>{802198C4-3087-4945-87E3-76CBB3509B7E}</a:tableStyleId>
              </a:tblPr>
              <a:tblGrid>
                <a:gridCol w="1286212">
                  <a:extLst>
                    <a:ext uri="{9D8B030D-6E8A-4147-A177-3AD203B41FA5}">
                      <a16:colId xmlns:a16="http://schemas.microsoft.com/office/drawing/2014/main" val="2483938563"/>
                    </a:ext>
                  </a:extLst>
                </a:gridCol>
                <a:gridCol w="811292">
                  <a:extLst>
                    <a:ext uri="{9D8B030D-6E8A-4147-A177-3AD203B41FA5}">
                      <a16:colId xmlns:a16="http://schemas.microsoft.com/office/drawing/2014/main" val="1199809430"/>
                    </a:ext>
                  </a:extLst>
                </a:gridCol>
                <a:gridCol w="959482">
                  <a:extLst>
                    <a:ext uri="{9D8B030D-6E8A-4147-A177-3AD203B41FA5}">
                      <a16:colId xmlns:a16="http://schemas.microsoft.com/office/drawing/2014/main" val="1306289146"/>
                    </a:ext>
                  </a:extLst>
                </a:gridCol>
                <a:gridCol w="1550453">
                  <a:extLst>
                    <a:ext uri="{9D8B030D-6E8A-4147-A177-3AD203B41FA5}">
                      <a16:colId xmlns:a16="http://schemas.microsoft.com/office/drawing/2014/main" val="2085614442"/>
                    </a:ext>
                  </a:extLst>
                </a:gridCol>
                <a:gridCol w="700075">
                  <a:extLst>
                    <a:ext uri="{9D8B030D-6E8A-4147-A177-3AD203B41FA5}">
                      <a16:colId xmlns:a16="http://schemas.microsoft.com/office/drawing/2014/main" val="1056465269"/>
                    </a:ext>
                  </a:extLst>
                </a:gridCol>
                <a:gridCol w="529406">
                  <a:extLst>
                    <a:ext uri="{9D8B030D-6E8A-4147-A177-3AD203B41FA5}">
                      <a16:colId xmlns:a16="http://schemas.microsoft.com/office/drawing/2014/main" val="3252356861"/>
                    </a:ext>
                  </a:extLst>
                </a:gridCol>
              </a:tblGrid>
              <a:tr h="300499">
                <a:tc>
                  <a:txBody>
                    <a:bodyPr/>
                    <a:lstStyle/>
                    <a:p>
                      <a:pPr marL="0" marR="0" algn="ctr">
                        <a:spcBef>
                          <a:spcPts val="0"/>
                        </a:spcBef>
                        <a:spcAft>
                          <a:spcPts val="0"/>
                        </a:spcAft>
                      </a:pPr>
                      <a:r>
                        <a:rPr lang="en-US" sz="1200">
                          <a:solidFill>
                            <a:schemeClr val="bg1"/>
                          </a:solidFill>
                          <a:effectLst/>
                        </a:rPr>
                        <a:t>Rule</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dirty="0">
                          <a:solidFill>
                            <a:schemeClr val="bg1"/>
                          </a:solidFill>
                          <a:effectLst/>
                        </a:rPr>
                        <a:t>Severity</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Likelihood</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Remediation Cost</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Priority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Level</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045870521"/>
                  </a:ext>
                </a:extLst>
              </a:tr>
              <a:tr h="365760">
                <a:tc>
                  <a:txBody>
                    <a:bodyPr/>
                    <a:lstStyle/>
                    <a:p>
                      <a:pPr marL="0" marR="0">
                        <a:spcBef>
                          <a:spcPts val="0"/>
                        </a:spcBef>
                        <a:spcAft>
                          <a:spcPts val="0"/>
                        </a:spcAft>
                      </a:pPr>
                      <a:r>
                        <a:rPr lang="en-US" sz="1200" dirty="0">
                          <a:solidFill>
                            <a:schemeClr val="bg1"/>
                          </a:solidFill>
                          <a:effectLst/>
                        </a:rPr>
                        <a:t>STR02-C</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dirty="0">
                          <a:solidFill>
                            <a:schemeClr val="bg1"/>
                          </a:solidFill>
                          <a:effectLst/>
                        </a:rPr>
                        <a:t>High</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P18</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dirty="0">
                          <a:solidFill>
                            <a:schemeClr val="bg1"/>
                          </a:solidFill>
                          <a:effectLst/>
                        </a:rPr>
                        <a:t>L1</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87271874"/>
                  </a:ext>
                </a:extLst>
              </a:tr>
              <a:tr h="365760">
                <a:tc>
                  <a:txBody>
                    <a:bodyPr/>
                    <a:lstStyle/>
                    <a:p>
                      <a:pPr marL="0" marR="0">
                        <a:spcBef>
                          <a:spcPts val="0"/>
                        </a:spcBef>
                        <a:spcAft>
                          <a:spcPts val="0"/>
                        </a:spcAft>
                      </a:pPr>
                      <a:r>
                        <a:rPr lang="en-US" sz="1200" dirty="0">
                          <a:solidFill>
                            <a:schemeClr val="bg1"/>
                          </a:solidFill>
                          <a:effectLst/>
                        </a:rPr>
                        <a:t>STD-001-CPP</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Unlikely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dirty="0">
                          <a:solidFill>
                            <a:schemeClr val="bg1"/>
                          </a:solidFill>
                          <a:effectLst/>
                        </a:rPr>
                        <a:t>Medium</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dirty="0">
                          <a:solidFill>
                            <a:schemeClr val="bg1"/>
                          </a:solidFill>
                          <a:effectLst/>
                        </a:rPr>
                        <a:t>High</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dirty="0">
                          <a:solidFill>
                            <a:schemeClr val="bg1"/>
                          </a:solidFill>
                          <a:effectLst/>
                        </a:rPr>
                        <a:t>L2</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773893725"/>
                  </a:ext>
                </a:extLst>
              </a:tr>
              <a:tr h="365760">
                <a:tc>
                  <a:txBody>
                    <a:bodyPr/>
                    <a:lstStyle/>
                    <a:p>
                      <a:pPr marL="0" marR="0">
                        <a:spcBef>
                          <a:spcPts val="0"/>
                        </a:spcBef>
                        <a:spcAft>
                          <a:spcPts val="0"/>
                        </a:spcAft>
                      </a:pPr>
                      <a:r>
                        <a:rPr lang="en-US" sz="1200" dirty="0">
                          <a:solidFill>
                            <a:schemeClr val="bg1"/>
                          </a:solidFill>
                          <a:effectLst/>
                        </a:rPr>
                        <a:t>INT00-C</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Unlikely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P3</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L2</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22098233"/>
                  </a:ext>
                </a:extLst>
              </a:tr>
              <a:tr h="293038">
                <a:tc>
                  <a:txBody>
                    <a:bodyPr/>
                    <a:lstStyle/>
                    <a:p>
                      <a:pPr marL="0" marR="0">
                        <a:spcBef>
                          <a:spcPts val="0"/>
                        </a:spcBef>
                        <a:spcAft>
                          <a:spcPts val="0"/>
                        </a:spcAft>
                      </a:pPr>
                      <a:r>
                        <a:rPr lang="en-US" sz="1200">
                          <a:solidFill>
                            <a:schemeClr val="bg1"/>
                          </a:solidFill>
                          <a:effectLst/>
                        </a:rPr>
                        <a:t>INT31-C</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Probable</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P6</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L2</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473048207"/>
                  </a:ext>
                </a:extLst>
              </a:tr>
              <a:tr h="365760">
                <a:tc>
                  <a:txBody>
                    <a:bodyPr/>
                    <a:lstStyle/>
                    <a:p>
                      <a:pPr marL="0" marR="0">
                        <a:spcBef>
                          <a:spcPts val="0"/>
                        </a:spcBef>
                        <a:spcAft>
                          <a:spcPts val="0"/>
                        </a:spcAft>
                      </a:pPr>
                      <a:r>
                        <a:rPr lang="en-US" sz="1200" dirty="0">
                          <a:solidFill>
                            <a:schemeClr val="bg1"/>
                          </a:solidFill>
                          <a:effectLst/>
                        </a:rPr>
                        <a:t>FIO47-C</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Unlikely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dirty="0">
                          <a:solidFill>
                            <a:schemeClr val="bg1"/>
                          </a:solidFill>
                          <a:effectLst/>
                        </a:rPr>
                        <a:t>P6</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L2</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494486100"/>
                  </a:ext>
                </a:extLst>
              </a:tr>
              <a:tr h="365760">
                <a:tc>
                  <a:txBody>
                    <a:bodyPr/>
                    <a:lstStyle/>
                    <a:p>
                      <a:pPr marL="0" marR="0">
                        <a:spcBef>
                          <a:spcPts val="0"/>
                        </a:spcBef>
                        <a:spcAft>
                          <a:spcPts val="0"/>
                        </a:spcAft>
                      </a:pPr>
                      <a:r>
                        <a:rPr lang="en-US" sz="1200" dirty="0">
                          <a:solidFill>
                            <a:schemeClr val="bg1"/>
                          </a:solidFill>
                          <a:effectLst/>
                        </a:rPr>
                        <a:t>MEM35-C</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Probable</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P6</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dirty="0">
                          <a:solidFill>
                            <a:schemeClr val="bg1"/>
                          </a:solidFill>
                          <a:effectLst/>
                        </a:rPr>
                        <a:t>L2</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96800096"/>
                  </a:ext>
                </a:extLst>
              </a:tr>
              <a:tr h="365760">
                <a:tc>
                  <a:txBody>
                    <a:bodyPr/>
                    <a:lstStyle/>
                    <a:p>
                      <a:pPr marL="0" marR="0">
                        <a:spcBef>
                          <a:spcPts val="0"/>
                        </a:spcBef>
                        <a:spcAft>
                          <a:spcPts val="0"/>
                        </a:spcAft>
                      </a:pPr>
                      <a:r>
                        <a:rPr lang="en-US" sz="1200" dirty="0">
                          <a:solidFill>
                            <a:schemeClr val="bg1"/>
                          </a:solidFill>
                          <a:effectLst/>
                        </a:rPr>
                        <a:t>DCL03-C</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Low</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Unlikely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P1</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L3</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293935568"/>
                  </a:ext>
                </a:extLst>
              </a:tr>
              <a:tr h="365760">
                <a:tc>
                  <a:txBody>
                    <a:bodyPr/>
                    <a:lstStyle/>
                    <a:p>
                      <a:pPr marL="0" marR="0">
                        <a:spcBef>
                          <a:spcPts val="0"/>
                        </a:spcBef>
                        <a:spcAft>
                          <a:spcPts val="0"/>
                        </a:spcAft>
                      </a:pPr>
                      <a:r>
                        <a:rPr lang="en-US" sz="1200" dirty="0">
                          <a:solidFill>
                            <a:schemeClr val="bg1"/>
                          </a:solidFill>
                          <a:effectLst/>
                        </a:rPr>
                        <a:t>ERR55-CPP</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Low</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Low</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P9</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L2</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054893361"/>
                  </a:ext>
                </a:extLst>
              </a:tr>
              <a:tr h="365760">
                <a:tc>
                  <a:txBody>
                    <a:bodyPr/>
                    <a:lstStyle/>
                    <a:p>
                      <a:pPr marL="0" marR="0">
                        <a:spcBef>
                          <a:spcPts val="0"/>
                        </a:spcBef>
                        <a:spcAft>
                          <a:spcPts val="0"/>
                        </a:spcAft>
                      </a:pPr>
                      <a:r>
                        <a:rPr lang="en-US" sz="1200" dirty="0">
                          <a:solidFill>
                            <a:schemeClr val="bg1"/>
                          </a:solidFill>
                          <a:effectLst/>
                        </a:rPr>
                        <a:t>DCL30-C</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Probable</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P6</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L2</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871736966"/>
                  </a:ext>
                </a:extLst>
              </a:tr>
              <a:tr h="365760">
                <a:tc>
                  <a:txBody>
                    <a:bodyPr/>
                    <a:lstStyle/>
                    <a:p>
                      <a:pPr marL="0" marR="0">
                        <a:spcBef>
                          <a:spcPts val="0"/>
                        </a:spcBef>
                        <a:spcAft>
                          <a:spcPts val="0"/>
                        </a:spcAft>
                      </a:pPr>
                      <a:r>
                        <a:rPr lang="en-US" sz="1200" dirty="0">
                          <a:solidFill>
                            <a:schemeClr val="bg1"/>
                          </a:solidFill>
                          <a:effectLst/>
                        </a:rPr>
                        <a:t>INT32-C</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P9</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L2</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862683663"/>
                  </a:ext>
                </a:extLst>
              </a:tr>
              <a:tr h="365760">
                <a:tc>
                  <a:txBody>
                    <a:bodyPr/>
                    <a:lstStyle/>
                    <a:p>
                      <a:pPr marL="0" marR="0">
                        <a:spcBef>
                          <a:spcPts val="0"/>
                        </a:spcBef>
                        <a:spcAft>
                          <a:spcPts val="0"/>
                        </a:spcAft>
                      </a:pPr>
                      <a:r>
                        <a:rPr lang="en-US" sz="1200" dirty="0">
                          <a:solidFill>
                            <a:schemeClr val="bg1"/>
                          </a:solidFill>
                          <a:effectLst/>
                        </a:rPr>
                        <a:t>EXP50-CPP</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Probable</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solidFill>
                            <a:schemeClr val="bg1"/>
                          </a:solidFill>
                          <a:effectLst/>
                        </a:rPr>
                        <a:t>P8</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dirty="0">
                          <a:solidFill>
                            <a:schemeClr val="bg1"/>
                          </a:solidFill>
                          <a:effectLst/>
                        </a:rPr>
                        <a:t>L2</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085579307"/>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1800" dirty="0"/>
              <a:t>Below is the encryption policy and how each type of encryption is defined.</a:t>
            </a:r>
            <a:endParaRPr sz="14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CD010787-EA40-EE7D-B74B-DC23CFC592E3}"/>
              </a:ext>
            </a:extLst>
          </p:cNvPr>
          <p:cNvGraphicFramePr>
            <a:graphicFrameLocks noGrp="1"/>
          </p:cNvGraphicFramePr>
          <p:nvPr>
            <p:extLst>
              <p:ext uri="{D42A27DB-BD31-4B8C-83A1-F6EECF244321}">
                <p14:modId xmlns:p14="http://schemas.microsoft.com/office/powerpoint/2010/main" val="493999800"/>
              </p:ext>
            </p:extLst>
          </p:nvPr>
        </p:nvGraphicFramePr>
        <p:xfrm>
          <a:off x="3356610" y="3231644"/>
          <a:ext cx="5478780" cy="3124200"/>
        </p:xfrm>
        <a:graphic>
          <a:graphicData uri="http://schemas.openxmlformats.org/drawingml/2006/table">
            <a:tbl>
              <a:tblPr firstRow="1" firstCol="1">
                <a:tableStyleId>{802198C4-3087-4945-87E3-76CBB3509B7E}</a:tableStyleId>
              </a:tblPr>
              <a:tblGrid>
                <a:gridCol w="968189">
                  <a:extLst>
                    <a:ext uri="{9D8B030D-6E8A-4147-A177-3AD203B41FA5}">
                      <a16:colId xmlns:a16="http://schemas.microsoft.com/office/drawing/2014/main" val="3900493157"/>
                    </a:ext>
                  </a:extLst>
                </a:gridCol>
                <a:gridCol w="4510591">
                  <a:extLst>
                    <a:ext uri="{9D8B030D-6E8A-4147-A177-3AD203B41FA5}">
                      <a16:colId xmlns:a16="http://schemas.microsoft.com/office/drawing/2014/main" val="329277968"/>
                    </a:ext>
                  </a:extLst>
                </a:gridCol>
              </a:tblGrid>
              <a:tr h="266700">
                <a:tc>
                  <a:txBody>
                    <a:bodyPr/>
                    <a:lstStyle/>
                    <a:p>
                      <a:pPr marL="0" marR="0">
                        <a:spcBef>
                          <a:spcPts val="0"/>
                        </a:spcBef>
                        <a:spcAft>
                          <a:spcPts val="0"/>
                        </a:spcAft>
                      </a:pPr>
                      <a:r>
                        <a:rPr lang="en-US" sz="1200" dirty="0">
                          <a:solidFill>
                            <a:schemeClr val="bg1"/>
                          </a:solidFill>
                          <a:effectLst/>
                        </a:rPr>
                        <a:t>Encryption in rest</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spcBef>
                          <a:spcPts val="0"/>
                        </a:spcBef>
                        <a:spcAft>
                          <a:spcPts val="0"/>
                        </a:spcAft>
                      </a:pPr>
                      <a:r>
                        <a:rPr lang="en-US" sz="1200" dirty="0">
                          <a:solidFill>
                            <a:schemeClr val="bg1"/>
                          </a:solidFill>
                          <a:effectLst/>
                        </a:rPr>
                        <a:t>This type of encryption provides protection for stored data, irrelevant of the device it’s on. This helps prevent unwanted data access, whether it be physically attempting to access the data or remotely.  A common encryption algorithm used is AES 256</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843195297"/>
                  </a:ext>
                </a:extLst>
              </a:tr>
              <a:tr h="266700">
                <a:tc>
                  <a:txBody>
                    <a:bodyPr/>
                    <a:lstStyle/>
                    <a:p>
                      <a:pPr marL="0" marR="0">
                        <a:spcBef>
                          <a:spcPts val="0"/>
                        </a:spcBef>
                        <a:spcAft>
                          <a:spcPts val="0"/>
                        </a:spcAft>
                      </a:pPr>
                      <a:r>
                        <a:rPr lang="en-US" sz="1200">
                          <a:solidFill>
                            <a:schemeClr val="bg1"/>
                          </a:solidFill>
                          <a:effectLst/>
                        </a:rPr>
                        <a:t>Encryption at flight</a:t>
                      </a:r>
                      <a:endParaRPr lang="en-US" sz="120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spcBef>
                          <a:spcPts val="0"/>
                        </a:spcBef>
                        <a:spcAft>
                          <a:spcPts val="0"/>
                        </a:spcAft>
                      </a:pPr>
                      <a:r>
                        <a:rPr lang="en-US" sz="1200">
                          <a:solidFill>
                            <a:schemeClr val="bg1"/>
                          </a:solidFill>
                          <a:effectLst/>
                        </a:rPr>
                        <a:t>This encryption protects data as it moves through a network, such as a WAN or larger LANs. Typically, a key that is unique is shared between the two devices and is decrypted once received. This is useful for several reasons, such as a bank send data to a brand, or a hospital transferring data with a patient.</a:t>
                      </a:r>
                      <a:endParaRPr lang="en-US" sz="120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3021005848"/>
                  </a:ext>
                </a:extLst>
              </a:tr>
              <a:tr h="266700">
                <a:tc>
                  <a:txBody>
                    <a:bodyPr/>
                    <a:lstStyle/>
                    <a:p>
                      <a:pPr marL="0" marR="0">
                        <a:spcBef>
                          <a:spcPts val="0"/>
                        </a:spcBef>
                        <a:spcAft>
                          <a:spcPts val="0"/>
                        </a:spcAft>
                      </a:pPr>
                      <a:r>
                        <a:rPr lang="en-US" sz="1200">
                          <a:solidFill>
                            <a:schemeClr val="bg1"/>
                          </a:solidFill>
                          <a:effectLst/>
                        </a:rPr>
                        <a:t>Encryption in use</a:t>
                      </a:r>
                      <a:endParaRPr lang="en-US" sz="120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spcBef>
                          <a:spcPts val="0"/>
                        </a:spcBef>
                        <a:spcAft>
                          <a:spcPts val="0"/>
                        </a:spcAft>
                      </a:pPr>
                      <a:r>
                        <a:rPr lang="en-US" sz="1200" dirty="0">
                          <a:solidFill>
                            <a:schemeClr val="bg1"/>
                          </a:solidFill>
                          <a:effectLst/>
                        </a:rPr>
                        <a:t>This type of encryption is typically data in use by one or more applications. This includes data being read, written, or executed. Generally, this form of encryption is difficult to implement at a software level and should be implemented via hardware. Manufacturers such as Intel and AMD include such features directly into their processors. </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3484066041"/>
                  </a:ext>
                </a:extLst>
              </a:tr>
            </a:tbl>
          </a:graphicData>
        </a:graphic>
      </p:graphicFrame>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000" dirty="0"/>
              <a:t>The table below includes definitions of each policy</a:t>
            </a:r>
            <a:endParaRPr sz="20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3" name="Table 2">
            <a:extLst>
              <a:ext uri="{FF2B5EF4-FFF2-40B4-BE49-F238E27FC236}">
                <a16:creationId xmlns:a16="http://schemas.microsoft.com/office/drawing/2014/main" id="{FECF5F44-F308-8F77-9D2D-092B7E1144AF}"/>
              </a:ext>
            </a:extLst>
          </p:cNvPr>
          <p:cNvGraphicFramePr>
            <a:graphicFrameLocks noGrp="1"/>
          </p:cNvGraphicFramePr>
          <p:nvPr>
            <p:extLst>
              <p:ext uri="{D42A27DB-BD31-4B8C-83A1-F6EECF244321}">
                <p14:modId xmlns:p14="http://schemas.microsoft.com/office/powerpoint/2010/main" val="4203296795"/>
              </p:ext>
            </p:extLst>
          </p:nvPr>
        </p:nvGraphicFramePr>
        <p:xfrm>
          <a:off x="3490976" y="2873107"/>
          <a:ext cx="5140200" cy="3716644"/>
        </p:xfrm>
        <a:graphic>
          <a:graphicData uri="http://schemas.openxmlformats.org/drawingml/2006/table">
            <a:tbl>
              <a:tblPr firstRow="1" firstCol="1">
                <a:tableStyleId>{802198C4-3087-4945-87E3-76CBB3509B7E}</a:tableStyleId>
              </a:tblPr>
              <a:tblGrid>
                <a:gridCol w="1036320">
                  <a:extLst>
                    <a:ext uri="{9D8B030D-6E8A-4147-A177-3AD203B41FA5}">
                      <a16:colId xmlns:a16="http://schemas.microsoft.com/office/drawing/2014/main" val="3900815294"/>
                    </a:ext>
                  </a:extLst>
                </a:gridCol>
                <a:gridCol w="4103880">
                  <a:extLst>
                    <a:ext uri="{9D8B030D-6E8A-4147-A177-3AD203B41FA5}">
                      <a16:colId xmlns:a16="http://schemas.microsoft.com/office/drawing/2014/main" val="631274404"/>
                    </a:ext>
                  </a:extLst>
                </a:gridCol>
              </a:tblGrid>
              <a:tr h="1302260">
                <a:tc>
                  <a:txBody>
                    <a:bodyPr/>
                    <a:lstStyle/>
                    <a:p>
                      <a:pPr marL="0" marR="0">
                        <a:spcBef>
                          <a:spcPts val="0"/>
                        </a:spcBef>
                        <a:spcAft>
                          <a:spcPts val="0"/>
                        </a:spcAft>
                      </a:pPr>
                      <a:r>
                        <a:rPr lang="en-US" sz="1100">
                          <a:solidFill>
                            <a:schemeClr val="bg1"/>
                          </a:solidFill>
                          <a:effectLst/>
                        </a:rPr>
                        <a:t>Authentication</a:t>
                      </a:r>
                      <a:endParaRPr lang="en-US" sz="1100">
                        <a:solidFill>
                          <a:schemeClr val="bg1"/>
                        </a:solidFill>
                        <a:effectLst/>
                        <a:latin typeface="Calibri" panose="020F0502020204030204" pitchFamily="34" charset="0"/>
                        <a:ea typeface="Calibri" panose="020F0502020204030204" pitchFamily="34" charset="0"/>
                      </a:endParaRPr>
                    </a:p>
                  </a:txBody>
                  <a:tcPr marL="58766" marR="58766" marT="58766" marB="58766"/>
                </a:tc>
                <a:tc>
                  <a:txBody>
                    <a:bodyPr/>
                    <a:lstStyle/>
                    <a:p>
                      <a:pPr marL="0" marR="0">
                        <a:spcBef>
                          <a:spcPts val="0"/>
                        </a:spcBef>
                        <a:spcAft>
                          <a:spcPts val="0"/>
                        </a:spcAft>
                      </a:pPr>
                      <a:r>
                        <a:rPr lang="en-US" sz="1100" dirty="0">
                          <a:solidFill>
                            <a:schemeClr val="bg1"/>
                          </a:solidFill>
                          <a:effectLst/>
                        </a:rPr>
                        <a:t>Checks who are attempting to access the resource by requiring a username and password, SSO systems, biometrics, digital certificates, and public key infrastructure. Each user will have a unique ID, with specific roles and access assigned. </a:t>
                      </a:r>
                    </a:p>
                    <a:p>
                      <a:pPr marL="0" marR="0">
                        <a:spcBef>
                          <a:spcPts val="0"/>
                        </a:spcBef>
                        <a:spcAft>
                          <a:spcPts val="0"/>
                        </a:spcAft>
                      </a:pPr>
                      <a:r>
                        <a:rPr lang="en-US" sz="1100" dirty="0">
                          <a:solidFill>
                            <a:schemeClr val="bg1"/>
                          </a:solidFill>
                          <a:effectLst/>
                        </a:rPr>
                        <a:t>This prevents unwanted access or malicious actors from access systems and using resources that shouldn’t. Such as IoT devices or servers.</a:t>
                      </a:r>
                      <a:endParaRPr lang="en-US" sz="1100" dirty="0">
                        <a:solidFill>
                          <a:schemeClr val="bg1"/>
                        </a:solidFill>
                        <a:effectLst/>
                        <a:latin typeface="Calibri" panose="020F0502020204030204" pitchFamily="34" charset="0"/>
                        <a:ea typeface="Calibri" panose="020F0502020204030204" pitchFamily="34" charset="0"/>
                      </a:endParaRPr>
                    </a:p>
                  </a:txBody>
                  <a:tcPr marL="58766" marR="58766" marT="58766" marB="58766"/>
                </a:tc>
                <a:extLst>
                  <a:ext uri="{0D108BD9-81ED-4DB2-BD59-A6C34878D82A}">
                    <a16:rowId xmlns:a16="http://schemas.microsoft.com/office/drawing/2014/main" val="2002451500"/>
                  </a:ext>
                </a:extLst>
              </a:tr>
              <a:tr h="963767">
                <a:tc>
                  <a:txBody>
                    <a:bodyPr/>
                    <a:lstStyle/>
                    <a:p>
                      <a:pPr marL="0" marR="0">
                        <a:spcBef>
                          <a:spcPts val="0"/>
                        </a:spcBef>
                        <a:spcAft>
                          <a:spcPts val="0"/>
                        </a:spcAft>
                      </a:pPr>
                      <a:r>
                        <a:rPr lang="en-US" sz="1100">
                          <a:solidFill>
                            <a:schemeClr val="bg1"/>
                          </a:solidFill>
                          <a:effectLst/>
                        </a:rPr>
                        <a:t>Authorization</a:t>
                      </a:r>
                      <a:endParaRPr lang="en-US" sz="1100">
                        <a:solidFill>
                          <a:schemeClr val="bg1"/>
                        </a:solidFill>
                        <a:effectLst/>
                        <a:latin typeface="Calibri" panose="020F0502020204030204" pitchFamily="34" charset="0"/>
                        <a:ea typeface="Calibri" panose="020F0502020204030204" pitchFamily="34" charset="0"/>
                      </a:endParaRPr>
                    </a:p>
                  </a:txBody>
                  <a:tcPr marL="58766" marR="58766" marT="58766" marB="58766"/>
                </a:tc>
                <a:tc>
                  <a:txBody>
                    <a:bodyPr/>
                    <a:lstStyle/>
                    <a:p>
                      <a:pPr marL="0" marR="0">
                        <a:spcBef>
                          <a:spcPts val="0"/>
                        </a:spcBef>
                        <a:spcAft>
                          <a:spcPts val="0"/>
                        </a:spcAft>
                      </a:pPr>
                      <a:r>
                        <a:rPr lang="en-US" sz="1100">
                          <a:solidFill>
                            <a:schemeClr val="bg1"/>
                          </a:solidFill>
                          <a:effectLst/>
                        </a:rPr>
                        <a:t>Checks to see what resources the user is authorized to use and permits that access. This can be decided by a role, rule, or policy and can be applied per user, group, or physical location.  </a:t>
                      </a:r>
                    </a:p>
                    <a:p>
                      <a:pPr marL="0" marR="0">
                        <a:spcBef>
                          <a:spcPts val="0"/>
                        </a:spcBef>
                        <a:spcAft>
                          <a:spcPts val="0"/>
                        </a:spcAft>
                      </a:pPr>
                      <a:r>
                        <a:rPr lang="en-US" sz="1100">
                          <a:solidFill>
                            <a:schemeClr val="bg1"/>
                          </a:solidFill>
                          <a:effectLst/>
                        </a:rPr>
                        <a:t>This ensures that an authorized user can only see what they should. Such as a receptionist should not be able to access ESXI.</a:t>
                      </a:r>
                      <a:endParaRPr lang="en-US" sz="1100">
                        <a:solidFill>
                          <a:schemeClr val="bg1"/>
                        </a:solidFill>
                        <a:effectLst/>
                        <a:latin typeface="Calibri" panose="020F0502020204030204" pitchFamily="34" charset="0"/>
                        <a:ea typeface="Calibri" panose="020F0502020204030204" pitchFamily="34" charset="0"/>
                      </a:endParaRPr>
                    </a:p>
                  </a:txBody>
                  <a:tcPr marL="58766" marR="58766" marT="58766" marB="58766"/>
                </a:tc>
                <a:extLst>
                  <a:ext uri="{0D108BD9-81ED-4DB2-BD59-A6C34878D82A}">
                    <a16:rowId xmlns:a16="http://schemas.microsoft.com/office/drawing/2014/main" val="984619561"/>
                  </a:ext>
                </a:extLst>
              </a:tr>
              <a:tr h="1133013">
                <a:tc>
                  <a:txBody>
                    <a:bodyPr/>
                    <a:lstStyle/>
                    <a:p>
                      <a:pPr marL="0" marR="0">
                        <a:spcBef>
                          <a:spcPts val="0"/>
                        </a:spcBef>
                        <a:spcAft>
                          <a:spcPts val="0"/>
                        </a:spcAft>
                      </a:pPr>
                      <a:r>
                        <a:rPr lang="en-US" sz="1100">
                          <a:solidFill>
                            <a:schemeClr val="bg1"/>
                          </a:solidFill>
                          <a:effectLst/>
                        </a:rPr>
                        <a:t>Accounting</a:t>
                      </a:r>
                      <a:endParaRPr lang="en-US" sz="1100">
                        <a:solidFill>
                          <a:schemeClr val="bg1"/>
                        </a:solidFill>
                        <a:effectLst/>
                        <a:latin typeface="Calibri" panose="020F0502020204030204" pitchFamily="34" charset="0"/>
                        <a:ea typeface="Calibri" panose="020F0502020204030204" pitchFamily="34" charset="0"/>
                      </a:endParaRPr>
                    </a:p>
                  </a:txBody>
                  <a:tcPr marL="58766" marR="58766" marT="58766" marB="58766"/>
                </a:tc>
                <a:tc>
                  <a:txBody>
                    <a:bodyPr/>
                    <a:lstStyle/>
                    <a:p>
                      <a:pPr marL="0" marR="0">
                        <a:spcBef>
                          <a:spcPts val="0"/>
                        </a:spcBef>
                        <a:spcAft>
                          <a:spcPts val="0"/>
                        </a:spcAft>
                      </a:pPr>
                      <a:r>
                        <a:rPr lang="en-US" sz="1100" dirty="0">
                          <a:solidFill>
                            <a:schemeClr val="bg1"/>
                          </a:solidFill>
                          <a:effectLst/>
                        </a:rPr>
                        <a:t>Records logs and watches the network to see what users consume or do on their account. Stuff such as network logs, application usage, session duration, and even the amount of data used can fall into this category. </a:t>
                      </a:r>
                    </a:p>
                    <a:p>
                      <a:pPr marL="0" marR="0">
                        <a:spcBef>
                          <a:spcPts val="0"/>
                        </a:spcBef>
                        <a:spcAft>
                          <a:spcPts val="0"/>
                        </a:spcAft>
                      </a:pPr>
                      <a:r>
                        <a:rPr lang="en-US" sz="1100" dirty="0">
                          <a:solidFill>
                            <a:schemeClr val="bg1"/>
                          </a:solidFill>
                          <a:effectLst/>
                        </a:rPr>
                        <a:t>This can ensure that if a user tries to copy a file without permission it is recorded into the logs and can prevent a data leak.</a:t>
                      </a:r>
                      <a:endParaRPr lang="en-US" sz="1100" dirty="0">
                        <a:solidFill>
                          <a:schemeClr val="bg1"/>
                        </a:solidFill>
                        <a:effectLst/>
                        <a:latin typeface="Calibri" panose="020F0502020204030204" pitchFamily="34" charset="0"/>
                        <a:ea typeface="Calibri" panose="020F0502020204030204" pitchFamily="34" charset="0"/>
                      </a:endParaRPr>
                    </a:p>
                  </a:txBody>
                  <a:tcPr marL="58766" marR="58766" marT="58766" marB="58766"/>
                </a:tc>
                <a:extLst>
                  <a:ext uri="{0D108BD9-81ED-4DB2-BD59-A6C34878D82A}">
                    <a16:rowId xmlns:a16="http://schemas.microsoft.com/office/drawing/2014/main" val="2786660900"/>
                  </a:ext>
                </a:extLst>
              </a:tr>
            </a:tbl>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Unit Testing Buffer Overflow – INT32-C</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0C38-C466-53CA-BF8F-2BC03EA1FB18}"/>
              </a:ext>
            </a:extLst>
          </p:cNvPr>
          <p:cNvSpPr>
            <a:spLocks noGrp="1"/>
          </p:cNvSpPr>
          <p:nvPr>
            <p:ph type="title"/>
          </p:nvPr>
        </p:nvSpPr>
        <p:spPr/>
        <p:txBody>
          <a:bodyPr/>
          <a:lstStyle/>
          <a:p>
            <a:r>
              <a:rPr lang="en-US" dirty="0"/>
              <a:t>Check size</a:t>
            </a:r>
          </a:p>
        </p:txBody>
      </p:sp>
      <p:pic>
        <p:nvPicPr>
          <p:cNvPr id="5" name="Picture 4" descr="Text&#10;&#10;Description automatically generated">
            <a:extLst>
              <a:ext uri="{FF2B5EF4-FFF2-40B4-BE49-F238E27FC236}">
                <a16:creationId xmlns:a16="http://schemas.microsoft.com/office/drawing/2014/main" id="{7716860E-EE04-CEB3-3BC0-049EB4700C0F}"/>
              </a:ext>
            </a:extLst>
          </p:cNvPr>
          <p:cNvPicPr>
            <a:picLocks noChangeAspect="1"/>
          </p:cNvPicPr>
          <p:nvPr/>
        </p:nvPicPr>
        <p:blipFill>
          <a:blip r:embed="rId2"/>
          <a:stretch>
            <a:fillRect/>
          </a:stretch>
        </p:blipFill>
        <p:spPr>
          <a:xfrm>
            <a:off x="3394476" y="2411642"/>
            <a:ext cx="5403048" cy="2034716"/>
          </a:xfrm>
          <a:prstGeom prst="rect">
            <a:avLst/>
          </a:prstGeom>
        </p:spPr>
      </p:pic>
      <p:pic>
        <p:nvPicPr>
          <p:cNvPr id="7" name="Picture 6" descr="Text&#10;&#10;Description automatically generated">
            <a:extLst>
              <a:ext uri="{FF2B5EF4-FFF2-40B4-BE49-F238E27FC236}">
                <a16:creationId xmlns:a16="http://schemas.microsoft.com/office/drawing/2014/main" id="{AC2FC056-E412-2DE0-2F53-45AA1DE2F28C}"/>
              </a:ext>
            </a:extLst>
          </p:cNvPr>
          <p:cNvPicPr>
            <a:picLocks noChangeAspect="1"/>
          </p:cNvPicPr>
          <p:nvPr/>
        </p:nvPicPr>
        <p:blipFill>
          <a:blip r:embed="rId3"/>
          <a:stretch>
            <a:fillRect/>
          </a:stretch>
        </p:blipFill>
        <p:spPr>
          <a:xfrm>
            <a:off x="4015559" y="4446358"/>
            <a:ext cx="4160881" cy="388654"/>
          </a:xfrm>
          <a:prstGeom prst="rect">
            <a:avLst/>
          </a:prstGeom>
        </p:spPr>
      </p:pic>
    </p:spTree>
    <p:extLst>
      <p:ext uri="{BB962C8B-B14F-4D97-AF65-F5344CB8AC3E}">
        <p14:creationId xmlns:p14="http://schemas.microsoft.com/office/powerpoint/2010/main" val="2232769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321</TotalTime>
  <Words>1506</Words>
  <Application>Microsoft Office PowerPoint</Application>
  <PresentationFormat>Widescreen</PresentationFormat>
  <Paragraphs>160</Paragraphs>
  <Slides>18</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Century Gothic</vt:lpstr>
      <vt:lpstr>Arial</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Check size</vt:lpstr>
      <vt:lpstr>Check capacity</vt:lpstr>
      <vt:lpstr>Check max size</vt:lpstr>
      <vt:lpstr>Check minimum size</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Martin, Michael</cp:lastModifiedBy>
  <cp:revision>22</cp:revision>
  <dcterms:created xsi:type="dcterms:W3CDTF">2020-08-19T17:59:24Z</dcterms:created>
  <dcterms:modified xsi:type="dcterms:W3CDTF">2022-12-19T01:51:31Z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