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67" r:id="rId4"/>
    <p:sldId id="268" r:id="rId5"/>
    <p:sldId id="276" r:id="rId6"/>
    <p:sldId id="277" r:id="rId7"/>
    <p:sldId id="269" r:id="rId8"/>
    <p:sldId id="271" r:id="rId9"/>
    <p:sldId id="272" r:id="rId10"/>
    <p:sldId id="278" r:id="rId11"/>
    <p:sldId id="273" r:id="rId12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4C5"/>
    <a:srgbClr val="DBD7BF"/>
    <a:srgbClr val="003366"/>
    <a:srgbClr val="000099"/>
    <a:srgbClr val="99CCFF"/>
    <a:srgbClr val="5283BE"/>
    <a:srgbClr val="7FA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D2F3C-4870-41B3-A145-EFF15F7F9A9A}" type="datetimeFigureOut">
              <a:rPr lang="cs-CZ"/>
              <a:pPr>
                <a:defRPr/>
              </a:pPr>
              <a:t>6.6.2022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B1204-1C1A-4AB7-BB39-7363DE29BB6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166EA-0D43-44D7-9F87-42FAA9581551}" type="datetimeFigureOut">
              <a:rPr lang="cs-CZ"/>
              <a:pPr>
                <a:defRPr/>
              </a:pPr>
              <a:t>6.6.2022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30634-836E-446C-85E1-AAED12ACC5C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A3F12-3394-4BB5-A9DF-36FDB2294D24}" type="datetimeFigureOut">
              <a:rPr lang="cs-CZ"/>
              <a:pPr>
                <a:defRPr/>
              </a:pPr>
              <a:t>6.6.2022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E2B07-3F85-48B7-A71D-A2C624BE929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8677A-2A49-4909-AE21-BF8098241753}" type="datetimeFigureOut">
              <a:rPr lang="cs-CZ"/>
              <a:pPr>
                <a:defRPr/>
              </a:pPr>
              <a:t>6.6.2022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F425E-1AC5-4AD5-BF31-AADDB620BB5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8BD6-562B-4820-B67E-ACF28C69CF11}" type="datetimeFigureOut">
              <a:rPr lang="cs-CZ"/>
              <a:pPr>
                <a:defRPr/>
              </a:pPr>
              <a:t>6.6.2022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A3DFA-9ACB-4924-A382-8E5004D193C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99E8F-6DEF-4414-9B1F-809FF3E9F9D6}" type="datetimeFigureOut">
              <a:rPr lang="cs-CZ"/>
              <a:pPr>
                <a:defRPr/>
              </a:pPr>
              <a:t>6.6.2022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37B1C-0693-4918-BE35-85A9E406FFB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0C4E6-A8C8-41F9-ADEF-4C183D01ED69}" type="datetimeFigureOut">
              <a:rPr lang="cs-CZ"/>
              <a:pPr>
                <a:defRPr/>
              </a:pPr>
              <a:t>6.6.2022</a:t>
            </a:fld>
            <a:endParaRPr lang="cs-CZ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314FF-F9B3-415E-A02E-5CC6109FE52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1D00-A517-447D-83EB-816780E9CD6D}" type="datetimeFigureOut">
              <a:rPr lang="cs-CZ"/>
              <a:pPr>
                <a:defRPr/>
              </a:pPr>
              <a:t>6.6.2022</a:t>
            </a:fld>
            <a:endParaRPr lang="cs-CZ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A40F4-F32D-4435-94D7-705FC512C3A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29B6C-B27F-4B45-B623-7BB0D1880F73}" type="datetimeFigureOut">
              <a:rPr lang="cs-CZ"/>
              <a:pPr>
                <a:defRPr/>
              </a:pPr>
              <a:t>6.6.2022</a:t>
            </a:fld>
            <a:endParaRPr lang="cs-CZ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1C73D-A90D-488F-9BB5-14D491EDE15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5B37F-BC74-4B70-94CB-30227F3CA556}" type="datetimeFigureOut">
              <a:rPr lang="cs-CZ"/>
              <a:pPr>
                <a:defRPr/>
              </a:pPr>
              <a:t>6.6.2022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16807-FDDE-4E0F-82DF-40E1DB933BB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01F1A-BFEC-4AF0-9299-05996962AAD1}" type="datetimeFigureOut">
              <a:rPr lang="cs-CZ"/>
              <a:pPr>
                <a:defRPr/>
              </a:pPr>
              <a:t>6.6.2022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6DEA6-12B6-4280-9F0C-B79B771A718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1027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AA7E6F4-94AC-4E3A-AE32-38134DE4A89A}" type="datetimeFigureOut">
              <a:rPr lang="cs-CZ"/>
              <a:pPr>
                <a:defRPr/>
              </a:pPr>
              <a:t>6.6.2022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18C0C5-8C43-40E2-B3F7-938D8177DC7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9137"/>
            <a:ext cx="9143999" cy="563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3" name="Nadpis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cs-CZ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</a:rPr>
              <a:t>Rozdílový termostat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23928" y="4437112"/>
            <a:ext cx="4896098" cy="1752600"/>
          </a:xfrm>
        </p:spPr>
        <p:txBody>
          <a:bodyPr rtlCol="0">
            <a:normAutofit fontScale="925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611313" algn="l"/>
              </a:tabLst>
              <a:defRPr/>
            </a:pPr>
            <a:r>
              <a:rPr lang="cs-CZ" sz="2800" b="1" dirty="0">
                <a:solidFill>
                  <a:schemeClr val="bg1"/>
                </a:solidFill>
              </a:rPr>
              <a:t>Autor:	Matěj Merta	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611313" algn="l"/>
              </a:tabLst>
              <a:defRPr/>
            </a:pPr>
            <a:r>
              <a:rPr lang="cs-CZ" sz="2800" b="1" dirty="0">
                <a:solidFill>
                  <a:schemeClr val="bg1"/>
                </a:solidFill>
              </a:rPr>
              <a:t>Školní rok: 	2021/2022	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611313" algn="l"/>
              </a:tabLst>
              <a:defRPr/>
            </a:pPr>
            <a:r>
              <a:rPr lang="cs-CZ" sz="2800" b="1" dirty="0">
                <a:solidFill>
                  <a:schemeClr val="bg1"/>
                </a:solidFill>
              </a:rPr>
              <a:t>Ročník:	E 2019</a:t>
            </a:r>
            <a:r>
              <a:rPr lang="cs-CZ" sz="2800" dirty="0">
                <a:solidFill>
                  <a:srgbClr val="FFFF00"/>
                </a:solidFill>
              </a:rPr>
              <a:t>	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611313" algn="l"/>
              </a:tabLst>
              <a:defRPr/>
            </a:pPr>
            <a:r>
              <a:rPr lang="cs-CZ" sz="2800" b="1" dirty="0">
                <a:solidFill>
                  <a:schemeClr val="bg1"/>
                </a:solidFill>
              </a:rPr>
              <a:t>Vedoucí :	 ing. Michal Rudolf</a:t>
            </a:r>
          </a:p>
        </p:txBody>
      </p:sp>
      <p:sp>
        <p:nvSpPr>
          <p:cNvPr id="13317" name="Text Box 12"/>
          <p:cNvSpPr txBox="1">
            <a:spLocks noChangeArrowheads="1"/>
          </p:cNvSpPr>
          <p:nvPr/>
        </p:nvSpPr>
        <p:spPr bwMode="auto">
          <a:xfrm>
            <a:off x="395288" y="188913"/>
            <a:ext cx="8640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/>
          </a:p>
        </p:txBody>
      </p:sp>
      <p:sp>
        <p:nvSpPr>
          <p:cNvPr id="6" name="Nadpis 1"/>
          <p:cNvSpPr txBox="1">
            <a:spLocks/>
          </p:cNvSpPr>
          <p:nvPr/>
        </p:nvSpPr>
        <p:spPr bwMode="auto">
          <a:xfrm>
            <a:off x="1" y="-16610"/>
            <a:ext cx="9143999" cy="12357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chemeClr val="bg1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Střední průmyslová škola</a:t>
            </a:r>
            <a:r>
              <a:rPr kumimoji="0" lang="cs-CZ" sz="32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chemeClr val="bg1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Přerov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0" y="82630"/>
            <a:ext cx="1105700" cy="10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8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2987825" y="558988"/>
            <a:ext cx="6048672" cy="792088"/>
          </a:xfrm>
          <a:noFill/>
          <a:ln/>
        </p:spPr>
        <p:txBody>
          <a:bodyPr/>
          <a:lstStyle/>
          <a:p>
            <a:pPr algn="r" eaLnBrk="1" hangingPunct="1">
              <a:defRPr/>
            </a:pPr>
            <a:r>
              <a:rPr lang="cs-CZ" sz="3600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</a:rPr>
              <a:t>Foto hotového osazeného PS 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2840D832-D80C-4D99-91F8-3FA8461C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768753" cy="5076565"/>
          </a:xfrm>
        </p:spPr>
      </p:pic>
    </p:spTree>
    <p:extLst>
      <p:ext uri="{BB962C8B-B14F-4D97-AF65-F5344CB8AC3E}">
        <p14:creationId xmlns:p14="http://schemas.microsoft.com/office/powerpoint/2010/main" val="296412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3635896" y="116632"/>
            <a:ext cx="5400600" cy="1234444"/>
          </a:xfrm>
          <a:noFill/>
          <a:ln/>
        </p:spPr>
        <p:txBody>
          <a:bodyPr/>
          <a:lstStyle/>
          <a:p>
            <a:pPr algn="r" eaLnBrk="1" hangingPunct="1">
              <a:defRPr/>
            </a:pPr>
            <a:r>
              <a:rPr lang="cs-CZ" sz="3600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</a:rPr>
              <a:t>Zhodnocení využití zařízení </a:t>
            </a:r>
            <a:br>
              <a:rPr lang="cs-CZ" sz="3600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</a:rPr>
            </a:br>
            <a:r>
              <a:rPr lang="cs-CZ" sz="3600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</a:rPr>
              <a:t>a výrobního postupu 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AA2E75D5-3496-4AE9-B7ED-6BEE68C35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6" y="1351076"/>
            <a:ext cx="7200800" cy="5506924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16EEF0E-0AEE-4F62-9DA9-BE7470BA18D2}"/>
              </a:ext>
            </a:extLst>
          </p:cNvPr>
          <p:cNvSpPr txBox="1"/>
          <p:nvPr/>
        </p:nvSpPr>
        <p:spPr>
          <a:xfrm>
            <a:off x="179512" y="4581128"/>
            <a:ext cx="2556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Výrobek bude pravděpodobně použit jinak, než bylo původně plánováno.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8B1CFCD-13F8-410E-A301-B311907A33A9}"/>
              </a:ext>
            </a:extLst>
          </p:cNvPr>
          <p:cNvSpPr txBox="1"/>
          <p:nvPr/>
        </p:nvSpPr>
        <p:spPr>
          <a:xfrm>
            <a:off x="179513" y="1939189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Výroba proběhla bez  větších problémů.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39982753-9A5B-436E-A8E2-036F84A88A16}"/>
              </a:ext>
            </a:extLst>
          </p:cNvPr>
          <p:cNvSpPr txBox="1"/>
          <p:nvPr/>
        </p:nvSpPr>
        <p:spPr>
          <a:xfrm>
            <a:off x="214524" y="2844660"/>
            <a:ext cx="2268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Problém nastal v podstatě jen u tvorby a nahrávání programu do mikrokontroleru. 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2FAE686-1CF7-428A-BA58-373B22CB6D2A}"/>
              </a:ext>
            </a:extLst>
          </p:cNvPr>
          <p:cNvSpPr txBox="1"/>
          <p:nvPr/>
        </p:nvSpPr>
        <p:spPr>
          <a:xfrm>
            <a:off x="214524" y="6350378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https://github.com/mema777/ROCNIKOVKA</a:t>
            </a:r>
          </a:p>
        </p:txBody>
      </p:sp>
    </p:spTree>
    <p:extLst>
      <p:ext uri="{BB962C8B-B14F-4D97-AF65-F5344CB8AC3E}">
        <p14:creationId xmlns:p14="http://schemas.microsoft.com/office/powerpoint/2010/main" val="247313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7AD3EE6E-91FA-4E7A-AE7D-8DA390BA21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120" y="2564904"/>
            <a:ext cx="6254352" cy="419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3789129" y="558988"/>
            <a:ext cx="5247367" cy="792088"/>
          </a:xfrm>
          <a:noFill/>
          <a:ln/>
        </p:spPr>
        <p:txBody>
          <a:bodyPr/>
          <a:lstStyle/>
          <a:p>
            <a:pPr algn="r" eaLnBrk="1" hangingPunct="1">
              <a:defRPr/>
            </a:pPr>
            <a:r>
              <a:rPr lang="cs-CZ" sz="3600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</a:rPr>
              <a:t>Schéma a popis zapojení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5429200"/>
          </a:xfrm>
        </p:spPr>
        <p:txBody>
          <a:bodyPr/>
          <a:lstStyle/>
          <a:p>
            <a:r>
              <a:rPr lang="cs-CZ" sz="2400" dirty="0"/>
              <a:t>řízeno pomocí ATmega328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sz="2400" dirty="0"/>
              <a:t>pracovní kmitočet 16 </a:t>
            </a:r>
            <a:r>
              <a:rPr lang="cs-CZ" sz="2400" dirty="0" err="1"/>
              <a:t>Mhz</a:t>
            </a:r>
            <a:endParaRPr lang="cs-CZ" sz="2400" dirty="0"/>
          </a:p>
          <a:p>
            <a:endParaRPr lang="cs-CZ" sz="2400" dirty="0"/>
          </a:p>
          <a:p>
            <a:r>
              <a:rPr lang="cs-CZ" sz="2400" dirty="0"/>
              <a:t>LM7805</a:t>
            </a:r>
          </a:p>
          <a:p>
            <a:endParaRPr lang="cs-CZ" sz="2400" dirty="0"/>
          </a:p>
          <a:p>
            <a:r>
              <a:rPr lang="cs-CZ" sz="2400" dirty="0"/>
              <a:t>N-</a:t>
            </a:r>
            <a:r>
              <a:rPr lang="cs-CZ" sz="2400" dirty="0" err="1"/>
              <a:t>Mosfet</a:t>
            </a:r>
            <a:endParaRPr lang="cs-CZ" sz="2400" dirty="0"/>
          </a:p>
          <a:p>
            <a:endParaRPr lang="cs-CZ" sz="2400" dirty="0"/>
          </a:p>
          <a:p>
            <a:r>
              <a:rPr lang="cs-CZ" sz="2400" dirty="0"/>
              <a:t>3x7seg. displej</a:t>
            </a:r>
          </a:p>
          <a:p>
            <a:endParaRPr lang="cs-CZ" sz="2400" dirty="0"/>
          </a:p>
          <a:p>
            <a:r>
              <a:rPr lang="cs-CZ" sz="2400" dirty="0"/>
              <a:t>Teplotní senzory DS18b20 (1-Wire)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3789129" y="558988"/>
            <a:ext cx="5247367" cy="792088"/>
          </a:xfrm>
          <a:noFill/>
          <a:ln/>
        </p:spPr>
        <p:txBody>
          <a:bodyPr/>
          <a:lstStyle/>
          <a:p>
            <a:pPr algn="r" eaLnBrk="1" hangingPunct="1">
              <a:defRPr/>
            </a:pPr>
            <a:r>
              <a:rPr lang="cs-CZ" sz="3600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</a:rPr>
              <a:t>Popis funkce zařízení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16FAEB09-4578-40C9-BBD0-D82115237617}"/>
              </a:ext>
            </a:extLst>
          </p:cNvPr>
          <p:cNvSpPr txBox="1"/>
          <p:nvPr/>
        </p:nvSpPr>
        <p:spPr>
          <a:xfrm>
            <a:off x="395536" y="170080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Zařízení sepne výstup pouze v případě, že je teplota okolí o 4 stupně vyšší než teplota vody a zároveň je teplota okolí menší než hodnota nastavená potenciometrem.</a:t>
            </a:r>
          </a:p>
          <a:p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17636A18-8D5D-4AFF-9A30-9D7531F404F2}"/>
              </a:ext>
            </a:extLst>
          </p:cNvPr>
          <p:cNvSpPr/>
          <p:nvPr/>
        </p:nvSpPr>
        <p:spPr>
          <a:xfrm>
            <a:off x="395536" y="2755835"/>
            <a:ext cx="8280920" cy="70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-1257300" algn="l"/>
              </a:tabLst>
            </a:pP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Vypnutí výstupu nastane v případě, že okolní teplota není alespoň o 3 stupně vyšší než teplota vody, nebo je teplota okolí větší než hodnota nastavená potenciometrem.</a:t>
            </a:r>
            <a:endParaRPr lang="cs-CZ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D17CB53-1749-4B2D-B6A2-C7044B233299}"/>
              </a:ext>
            </a:extLst>
          </p:cNvPr>
          <p:cNvSpPr txBox="1"/>
          <p:nvPr/>
        </p:nvSpPr>
        <p:spPr>
          <a:xfrm>
            <a:off x="395536" y="4437112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-Číslo, které je zobrazováno nepřerušovaně představuje okolní teplotu. </a:t>
            </a:r>
          </a:p>
          <a:p>
            <a:endParaRPr lang="cs-CZ" dirty="0"/>
          </a:p>
          <a:p>
            <a:r>
              <a:rPr lang="cs-CZ" dirty="0"/>
              <a:t>-Číslo, které je zobrazováno přerušovaně představuje teplotu externího teplotního senzoru. (pro zjištění teploty vody)</a:t>
            </a:r>
          </a:p>
          <a:p>
            <a:endParaRPr lang="cs-CZ" dirty="0"/>
          </a:p>
          <a:p>
            <a:r>
              <a:rPr lang="cs-CZ" dirty="0"/>
              <a:t>-Číslo, které je zobrazováno bez desetinného místa. Tímto můžeme nastavit teplotní limit okolního prostředí.</a:t>
            </a:r>
          </a:p>
          <a:p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070DAAE-407D-4355-A852-1DAF7B0D17EC}"/>
              </a:ext>
            </a:extLst>
          </p:cNvPr>
          <p:cNvSpPr txBox="1"/>
          <p:nvPr/>
        </p:nvSpPr>
        <p:spPr>
          <a:xfrm>
            <a:off x="398313" y="387318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Displej: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586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2987825" y="558988"/>
            <a:ext cx="6048672" cy="792088"/>
          </a:xfrm>
          <a:noFill/>
          <a:ln/>
        </p:spPr>
        <p:txBody>
          <a:bodyPr/>
          <a:lstStyle/>
          <a:p>
            <a:pPr algn="r" eaLnBrk="1" hangingPunct="1">
              <a:defRPr/>
            </a:pPr>
            <a:r>
              <a:rPr lang="cs-CZ" sz="3600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</a:rPr>
              <a:t>Popis významných součástek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4533AAAA-F6E5-4DB2-B786-C8BD62069FD1}"/>
              </a:ext>
            </a:extLst>
          </p:cNvPr>
          <p:cNvSpPr txBox="1"/>
          <p:nvPr/>
        </p:nvSpPr>
        <p:spPr>
          <a:xfrm>
            <a:off x="323528" y="1628800"/>
            <a:ext cx="1616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i="1" dirty="0"/>
              <a:t>ATmega328P</a:t>
            </a:r>
            <a:endParaRPr lang="cs-CZ" dirty="0"/>
          </a:p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1328A17-CC8B-4C23-A62B-0C95DF1E0E56}"/>
              </a:ext>
            </a:extLst>
          </p:cNvPr>
          <p:cNvSpPr txBox="1"/>
          <p:nvPr/>
        </p:nvSpPr>
        <p:spPr>
          <a:xfrm>
            <a:off x="323527" y="2237885"/>
            <a:ext cx="8136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ATmega328P od firmy </a:t>
            </a:r>
            <a:r>
              <a:rPr lang="cs-CZ" dirty="0" err="1"/>
              <a:t>Atmel</a:t>
            </a:r>
            <a:r>
              <a:rPr lang="cs-CZ" dirty="0"/>
              <a:t> je 8bitový </a:t>
            </a:r>
            <a:r>
              <a:rPr lang="cs-CZ" dirty="0" err="1"/>
              <a:t>mikrokontrolér</a:t>
            </a:r>
            <a:r>
              <a:rPr lang="cs-CZ" dirty="0"/>
              <a:t> s 28piny v pouzdře DIP. ATmega328 je velmi podobný ATmega168, má ale dvojnásobnou </a:t>
            </a:r>
            <a:r>
              <a:rPr lang="cs-CZ" dirty="0" err="1"/>
              <a:t>Flash</a:t>
            </a:r>
            <a:r>
              <a:rPr lang="cs-CZ" dirty="0"/>
              <a:t> paměť a to 32kB. </a:t>
            </a:r>
            <a:r>
              <a:rPr lang="cs-CZ" dirty="0" err="1"/>
              <a:t>Mikrokontrolér</a:t>
            </a:r>
            <a:r>
              <a:rPr lang="cs-CZ" dirty="0"/>
              <a:t> má také 23 I/O pinů. Z toho 6 je možné použít jako A/D 10bitový převodník. </a:t>
            </a:r>
          </a:p>
          <a:p>
            <a:endParaRPr lang="cs-CZ" dirty="0"/>
          </a:p>
          <a:p>
            <a:r>
              <a:rPr lang="cs-CZ" dirty="0"/>
              <a:t>S externím krystalem běží až do </a:t>
            </a:r>
          </a:p>
          <a:p>
            <a:r>
              <a:rPr lang="cs-CZ" dirty="0"/>
              <a:t>frekvence 20MHz.</a:t>
            </a:r>
          </a:p>
          <a:p>
            <a:endParaRPr lang="cs-CZ" dirty="0"/>
          </a:p>
          <a:p>
            <a:r>
              <a:rPr lang="cs-CZ" dirty="0"/>
              <a:t>Obsahuje i přesný interní oscilátor. </a:t>
            </a:r>
          </a:p>
          <a:p>
            <a:endParaRPr lang="cs-CZ" dirty="0"/>
          </a:p>
          <a:p>
            <a:r>
              <a:rPr lang="cs-CZ" dirty="0"/>
              <a:t>Provozní napětí je od 1,8V do 5V.</a:t>
            </a:r>
          </a:p>
          <a:p>
            <a:endParaRPr lang="cs-CZ" dirty="0"/>
          </a:p>
        </p:txBody>
      </p:sp>
      <p:pic>
        <p:nvPicPr>
          <p:cNvPr id="8" name="Obrázek 7" descr="atmega328p-pu – Heureka.cz">
            <a:extLst>
              <a:ext uri="{FF2B5EF4-FFF2-40B4-BE49-F238E27FC236}">
                <a16:creationId xmlns:a16="http://schemas.microsoft.com/office/drawing/2014/main" id="{D31BD314-7D93-4857-AD8C-FD6717E9C4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27" y="3212976"/>
            <a:ext cx="4104456" cy="364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596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3789129" y="558988"/>
            <a:ext cx="5247367" cy="792088"/>
          </a:xfrm>
          <a:noFill/>
          <a:ln/>
        </p:spPr>
        <p:txBody>
          <a:bodyPr/>
          <a:lstStyle/>
          <a:p>
            <a:pPr algn="r" eaLnBrk="1" hangingPunct="1">
              <a:defRPr/>
            </a:pPr>
            <a:r>
              <a:rPr lang="cs-CZ" sz="3600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</a:rPr>
              <a:t>Schéma a popis zapojení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EE616A6-3EA1-4B3D-8099-E478DD2DC3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93" y="4066909"/>
            <a:ext cx="6051691" cy="27539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3B1CEC51-28DD-49A3-BB85-4D97398C2E7C}"/>
              </a:ext>
            </a:extLst>
          </p:cNvPr>
          <p:cNvSpPr txBox="1"/>
          <p:nvPr/>
        </p:nvSpPr>
        <p:spPr>
          <a:xfrm>
            <a:off x="251520" y="1695158"/>
            <a:ext cx="867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- Mozkem celého obvodu je mikrokontroler ATmega328p. O zdroj taktovacího signálu se stará křemíkový krystal </a:t>
            </a:r>
            <a:r>
              <a:rPr lang="cs-CZ" dirty="0" err="1"/>
              <a:t>Yl</a:t>
            </a:r>
            <a:r>
              <a:rPr lang="cs-CZ" dirty="0"/>
              <a:t> se zemnícími kapacitami C1 a C2.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053F5F8-5191-4CFE-8925-57A737CFD438}"/>
              </a:ext>
            </a:extLst>
          </p:cNvPr>
          <p:cNvSpPr txBox="1"/>
          <p:nvPr/>
        </p:nvSpPr>
        <p:spPr>
          <a:xfrm>
            <a:off x="251520" y="2684390"/>
            <a:ext cx="8667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- K mikrokontroleru jsou pomocí jednoho datového vodiče připojeny oba teplotní senzory DS18b20 (U5 a U8). Senzory komunikují pomocí protokolu </a:t>
            </a:r>
            <a:r>
              <a:rPr lang="cs-CZ" dirty="0" err="1"/>
              <a:t>OneWire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D93F6A1-56DB-4173-8278-C8930AE4E216}"/>
              </a:ext>
            </a:extLst>
          </p:cNvPr>
          <p:cNvSpPr txBox="1"/>
          <p:nvPr/>
        </p:nvSpPr>
        <p:spPr>
          <a:xfrm>
            <a:off x="251520" y="3607720"/>
            <a:ext cx="3096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Rezistory R11-R18 slouží k omezení proudu protékajícího jednotlivými světelnými segmenty displeje. Jiný výstupní signál z mikrokontroleru přivádí napětí na </a:t>
            </a:r>
            <a:r>
              <a:rPr lang="cs-CZ" dirty="0" err="1"/>
              <a:t>gate</a:t>
            </a:r>
            <a:r>
              <a:rPr lang="cs-CZ" dirty="0"/>
              <a:t> MOSFET tranzistoru, pomocí kterého je spínána zem na výstupu. R10 slouží jako </a:t>
            </a:r>
            <a:r>
              <a:rPr lang="cs-CZ" dirty="0" err="1"/>
              <a:t>pull-down</a:t>
            </a:r>
            <a:r>
              <a:rPr lang="cs-CZ" dirty="0"/>
              <a:t> rezistor.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126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2987825" y="558988"/>
            <a:ext cx="6048672" cy="792088"/>
          </a:xfrm>
          <a:noFill/>
          <a:ln/>
        </p:spPr>
        <p:txBody>
          <a:bodyPr/>
          <a:lstStyle/>
          <a:p>
            <a:pPr algn="r" eaLnBrk="1" hangingPunct="1">
              <a:defRPr/>
            </a:pPr>
            <a:r>
              <a:rPr lang="cs-CZ" sz="3600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</a:rPr>
              <a:t>Popis významných součástek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C11124FB-0DB8-4843-A14C-A6DF7CAA7317}"/>
              </a:ext>
            </a:extLst>
          </p:cNvPr>
          <p:cNvSpPr txBox="1"/>
          <p:nvPr/>
        </p:nvSpPr>
        <p:spPr>
          <a:xfrm>
            <a:off x="323528" y="177281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i="1"/>
              <a:t>LM7805</a:t>
            </a:r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0ACE7A9-EE4B-48F4-84EB-75549724D89A}"/>
              </a:ext>
            </a:extLst>
          </p:cNvPr>
          <p:cNvSpPr txBox="1"/>
          <p:nvPr/>
        </p:nvSpPr>
        <p:spPr>
          <a:xfrm>
            <a:off x="251521" y="239410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Jedná se o lineární napěťový regulátor s rozsahem vstupních napětí od 7 do 35 V a možným výstupním proudem až 1500 mA. </a:t>
            </a:r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E31E173-ECE5-4418-B7E4-A745EA47E7A4}"/>
              </a:ext>
            </a:extLst>
          </p:cNvPr>
          <p:cNvSpPr txBox="1"/>
          <p:nvPr/>
        </p:nvSpPr>
        <p:spPr>
          <a:xfrm>
            <a:off x="251521" y="3717032"/>
            <a:ext cx="4752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Lineární napěťové regulátory pracují na principu porovnávání žádaného (referenčního) a skutečného napětí. Jako akční prvek se používá tranzistor v zapojení emitorového sledovače. Stupeň otevření tranzistoru je řízen proudem báze, který odpovídá odchylce od požadovaného napětí.</a:t>
            </a:r>
          </a:p>
          <a:p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7ABD8E8-D215-45A4-A36E-A174DFA63D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09" y="3448590"/>
            <a:ext cx="3493755" cy="2596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2987825" y="558988"/>
            <a:ext cx="6048672" cy="792088"/>
          </a:xfrm>
          <a:noFill/>
          <a:ln/>
        </p:spPr>
        <p:txBody>
          <a:bodyPr/>
          <a:lstStyle/>
          <a:p>
            <a:pPr algn="r" eaLnBrk="1" hangingPunct="1">
              <a:defRPr/>
            </a:pPr>
            <a:r>
              <a:rPr lang="cs-CZ" sz="3600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</a:rPr>
              <a:t>Návrh plošného spoje</a:t>
            </a:r>
          </a:p>
        </p:txBody>
      </p:sp>
      <p:sp>
        <p:nvSpPr>
          <p:cNvPr id="14339" name="Zástupný symbol pro obsah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69979"/>
          </a:xfrm>
        </p:spPr>
        <p:txBody>
          <a:bodyPr/>
          <a:lstStyle/>
          <a:p>
            <a:pPr eaLnBrk="1" hangingPunct="1"/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38073AE-73D2-427B-B152-6C19E949D0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55576"/>
            <a:ext cx="5062855" cy="4416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04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2987825" y="558988"/>
            <a:ext cx="6048672" cy="792088"/>
          </a:xfrm>
          <a:noFill/>
          <a:ln/>
        </p:spPr>
        <p:txBody>
          <a:bodyPr/>
          <a:lstStyle/>
          <a:p>
            <a:pPr algn="r" eaLnBrk="1" hangingPunct="1">
              <a:defRPr/>
            </a:pPr>
            <a:r>
              <a:rPr lang="cs-CZ" sz="3600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</a:rPr>
              <a:t>Nákres osazení desky PS</a:t>
            </a:r>
          </a:p>
        </p:txBody>
      </p:sp>
      <p:sp>
        <p:nvSpPr>
          <p:cNvPr id="14339" name="Zástupný symbol pro obsah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69979"/>
          </a:xfrm>
        </p:spPr>
        <p:txBody>
          <a:bodyPr/>
          <a:lstStyle/>
          <a:p>
            <a:pPr eaLnBrk="1" hangingPunct="1"/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B0E79D9-C1A2-4A06-8491-614D92E6E5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72" y="1628800"/>
            <a:ext cx="5774055" cy="4949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801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62B390E4-B843-48FB-8938-0D0FABB5D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5" y="863333"/>
            <a:ext cx="7992889" cy="5994667"/>
          </a:xfr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2987825" y="558988"/>
            <a:ext cx="6048672" cy="792088"/>
          </a:xfrm>
          <a:noFill/>
          <a:ln/>
        </p:spPr>
        <p:txBody>
          <a:bodyPr/>
          <a:lstStyle/>
          <a:p>
            <a:pPr algn="r" eaLnBrk="1" hangingPunct="1">
              <a:defRPr/>
            </a:pPr>
            <a:r>
              <a:rPr lang="cs-CZ" sz="3600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</a:rPr>
              <a:t>Foto hotového osazeného PS </a:t>
            </a:r>
          </a:p>
        </p:txBody>
      </p:sp>
    </p:spTree>
    <p:extLst>
      <p:ext uri="{BB962C8B-B14F-4D97-AF65-F5344CB8AC3E}">
        <p14:creationId xmlns:p14="http://schemas.microsoft.com/office/powerpoint/2010/main" val="200990671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461</Words>
  <Application>Microsoft Office PowerPoint</Application>
  <PresentationFormat>Předvádění na obrazovce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Motiv sady Office</vt:lpstr>
      <vt:lpstr>Rozdílový termostat</vt:lpstr>
      <vt:lpstr>Schéma a popis zapojení</vt:lpstr>
      <vt:lpstr>Popis funkce zařízení</vt:lpstr>
      <vt:lpstr>Popis významných součástek</vt:lpstr>
      <vt:lpstr>Schéma a popis zapojení</vt:lpstr>
      <vt:lpstr>Popis významných součástek</vt:lpstr>
      <vt:lpstr>Návrh plošného spoje</vt:lpstr>
      <vt:lpstr>Nákres osazení desky PS</vt:lpstr>
      <vt:lpstr>Foto hotového osazeného PS </vt:lpstr>
      <vt:lpstr>Foto hotového osazeného PS </vt:lpstr>
      <vt:lpstr>Zhodnocení využití zařízení  a výrobního postupu </vt:lpstr>
    </vt:vector>
  </TitlesOfParts>
  <Company>SPŠ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ročníkové práce</dc:title>
  <dc:creator>rudolfovae</dc:creator>
  <cp:lastModifiedBy>Jaroslav Matěj Merta</cp:lastModifiedBy>
  <cp:revision>59</cp:revision>
  <dcterms:created xsi:type="dcterms:W3CDTF">2013-04-29T07:16:27Z</dcterms:created>
  <dcterms:modified xsi:type="dcterms:W3CDTF">2022-06-06T17:12:50Z</dcterms:modified>
</cp:coreProperties>
</file>