
<file path=[Content_Types].xml><?xml version="1.0" encoding="utf-8"?>
<Types xmlns="http://schemas.openxmlformats.org/package/2006/content-types">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31"/>
  </p:notesMasterIdLst>
  <p:handoutMasterIdLst>
    <p:handoutMasterId r:id="rId32"/>
  </p:handoutMasterIdLst>
  <p:sldIdLst>
    <p:sldId id="278" r:id="rId3"/>
    <p:sldId id="291" r:id="rId4"/>
    <p:sldId id="283" r:id="rId5"/>
    <p:sldId id="375" r:id="rId6"/>
    <p:sldId id="328" r:id="rId7"/>
    <p:sldId id="376" r:id="rId8"/>
    <p:sldId id="378" r:id="rId9"/>
    <p:sldId id="329" r:id="rId10"/>
    <p:sldId id="377" r:id="rId11"/>
    <p:sldId id="380" r:id="rId12"/>
    <p:sldId id="409" r:id="rId13"/>
    <p:sldId id="410" r:id="rId14"/>
    <p:sldId id="382" r:id="rId15"/>
    <p:sldId id="381" r:id="rId16"/>
    <p:sldId id="384" r:id="rId17"/>
    <p:sldId id="392" r:id="rId18"/>
    <p:sldId id="393" r:id="rId19"/>
    <p:sldId id="394" r:id="rId20"/>
    <p:sldId id="395" r:id="rId21"/>
    <p:sldId id="403" r:id="rId22"/>
    <p:sldId id="404" r:id="rId23"/>
    <p:sldId id="405" r:id="rId24"/>
    <p:sldId id="406" r:id="rId25"/>
    <p:sldId id="407" r:id="rId26"/>
    <p:sldId id="317" r:id="rId27"/>
    <p:sldId id="411" r:id="rId28"/>
    <p:sldId id="412" r:id="rId29"/>
    <p:sldId id="320" r:id="rId30"/>
  </p:sldIdLst>
  <p:sldSz cx="9144000" cy="6858000" type="screen4x3"/>
  <p:notesSz cx="6669088"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163794"/>
    <a:srgbClr val="800000"/>
    <a:srgbClr val="990000"/>
    <a:srgbClr val="5F5F5F"/>
    <a:srgbClr val="FF3300"/>
    <a:srgbClr val="FF0000"/>
  </p:clrMru>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43" autoAdjust="0"/>
    <p:restoredTop sz="74477" autoAdjust="0"/>
  </p:normalViewPr>
  <p:slideViewPr>
    <p:cSldViewPr>
      <p:cViewPr varScale="1">
        <p:scale>
          <a:sx n="90" d="100"/>
          <a:sy n="90" d="100"/>
        </p:scale>
        <p:origin x="-2058" y="-9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82" d="100"/>
          <a:sy n="82" d="100"/>
        </p:scale>
        <p:origin x="-2340" y="-102"/>
      </p:cViewPr>
      <p:guideLst>
        <p:guide orient="horz" pos="3127"/>
        <p:guide pos="210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3BC55B-3CC4-4C6F-A2CA-F08DA6652645}" type="doc">
      <dgm:prSet loTypeId="urn:microsoft.com/office/officeart/2005/8/layout/arrow6" loCatId="process" qsTypeId="urn:microsoft.com/office/officeart/2005/8/quickstyle/simple1" qsCatId="simple" csTypeId="urn:microsoft.com/office/officeart/2005/8/colors/accent2_1" csCatId="accent2" phldr="1"/>
      <dgm:spPr/>
      <dgm:t>
        <a:bodyPr/>
        <a:lstStyle/>
        <a:p>
          <a:endParaRPr lang="en-US"/>
        </a:p>
      </dgm:t>
    </dgm:pt>
    <dgm:pt modelId="{64413C30-B6B0-425A-882C-3BEAF729B67C}">
      <dgm:prSet phldrT="[Text]"/>
      <dgm:spPr/>
      <dgm:t>
        <a:bodyPr/>
        <a:lstStyle/>
        <a:p>
          <a:r>
            <a:rPr lang="en-US" dirty="0" smtClean="0"/>
            <a:t>Structural Cohesiveness</a:t>
          </a:r>
          <a:endParaRPr lang="en-US" dirty="0"/>
        </a:p>
      </dgm:t>
    </dgm:pt>
    <dgm:pt modelId="{99789FE2-7811-4AE3-834E-4AA36DAE5513}" type="parTrans" cxnId="{3B8EC26A-225E-45F8-8C39-C42DCD28934F}">
      <dgm:prSet/>
      <dgm:spPr/>
      <dgm:t>
        <a:bodyPr/>
        <a:lstStyle/>
        <a:p>
          <a:endParaRPr lang="en-US"/>
        </a:p>
      </dgm:t>
    </dgm:pt>
    <dgm:pt modelId="{8DF74C40-8CB8-455B-A350-672F8FE27F67}" type="sibTrans" cxnId="{3B8EC26A-225E-45F8-8C39-C42DCD28934F}">
      <dgm:prSet/>
      <dgm:spPr/>
      <dgm:t>
        <a:bodyPr/>
        <a:lstStyle/>
        <a:p>
          <a:endParaRPr lang="en-US"/>
        </a:p>
      </dgm:t>
    </dgm:pt>
    <dgm:pt modelId="{B5A168DB-803D-4E44-AD72-389B838E762D}">
      <dgm:prSet phldrT="[Text]"/>
      <dgm:spPr/>
      <dgm:t>
        <a:bodyPr/>
        <a:lstStyle/>
        <a:p>
          <a:r>
            <a:rPr lang="en-US" dirty="0" smtClean="0"/>
            <a:t>Attribute Homogeneity</a:t>
          </a:r>
          <a:endParaRPr lang="en-US" dirty="0"/>
        </a:p>
      </dgm:t>
    </dgm:pt>
    <dgm:pt modelId="{7617574F-C689-4E2A-9F59-644119E06CA3}" type="parTrans" cxnId="{94822ADA-6F2C-4695-A1EB-5A4910F082DC}">
      <dgm:prSet/>
      <dgm:spPr/>
      <dgm:t>
        <a:bodyPr/>
        <a:lstStyle/>
        <a:p>
          <a:endParaRPr lang="en-US"/>
        </a:p>
      </dgm:t>
    </dgm:pt>
    <dgm:pt modelId="{EC6F9C19-7B88-4522-B47B-AEF8D00DEA9E}" type="sibTrans" cxnId="{94822ADA-6F2C-4695-A1EB-5A4910F082DC}">
      <dgm:prSet/>
      <dgm:spPr/>
      <dgm:t>
        <a:bodyPr/>
        <a:lstStyle/>
        <a:p>
          <a:endParaRPr lang="en-US"/>
        </a:p>
      </dgm:t>
    </dgm:pt>
    <dgm:pt modelId="{9D0ACBCD-4E02-4BEF-8529-EDF9CBD6D186}" type="pres">
      <dgm:prSet presAssocID="{E73BC55B-3CC4-4C6F-A2CA-F08DA6652645}" presName="compositeShape" presStyleCnt="0">
        <dgm:presLayoutVars>
          <dgm:chMax val="2"/>
          <dgm:dir/>
          <dgm:resizeHandles val="exact"/>
        </dgm:presLayoutVars>
      </dgm:prSet>
      <dgm:spPr/>
      <dgm:t>
        <a:bodyPr/>
        <a:lstStyle/>
        <a:p>
          <a:endParaRPr lang="en-US"/>
        </a:p>
      </dgm:t>
    </dgm:pt>
    <dgm:pt modelId="{6ECB15B1-C369-4D73-9444-155F9573AA0F}" type="pres">
      <dgm:prSet presAssocID="{E73BC55B-3CC4-4C6F-A2CA-F08DA6652645}" presName="ribbon" presStyleLbl="node1" presStyleIdx="0" presStyleCnt="1"/>
      <dgm:spPr/>
    </dgm:pt>
    <dgm:pt modelId="{D09C972B-E6D7-4784-8157-494746C97811}" type="pres">
      <dgm:prSet presAssocID="{E73BC55B-3CC4-4C6F-A2CA-F08DA6652645}" presName="leftArrowText" presStyleLbl="node1" presStyleIdx="0" presStyleCnt="1">
        <dgm:presLayoutVars>
          <dgm:chMax val="0"/>
          <dgm:bulletEnabled val="1"/>
        </dgm:presLayoutVars>
      </dgm:prSet>
      <dgm:spPr/>
      <dgm:t>
        <a:bodyPr/>
        <a:lstStyle/>
        <a:p>
          <a:endParaRPr lang="en-US"/>
        </a:p>
      </dgm:t>
    </dgm:pt>
    <dgm:pt modelId="{FC9252BB-35E7-4EC0-9405-FBF49590D23E}" type="pres">
      <dgm:prSet presAssocID="{E73BC55B-3CC4-4C6F-A2CA-F08DA6652645}" presName="rightArrowText" presStyleLbl="node1" presStyleIdx="0" presStyleCnt="1">
        <dgm:presLayoutVars>
          <dgm:chMax val="0"/>
          <dgm:bulletEnabled val="1"/>
        </dgm:presLayoutVars>
      </dgm:prSet>
      <dgm:spPr/>
      <dgm:t>
        <a:bodyPr/>
        <a:lstStyle/>
        <a:p>
          <a:endParaRPr lang="en-US"/>
        </a:p>
      </dgm:t>
    </dgm:pt>
  </dgm:ptLst>
  <dgm:cxnLst>
    <dgm:cxn modelId="{A1888C80-7B65-4D52-B60F-CA7C101AE980}" type="presOf" srcId="{B5A168DB-803D-4E44-AD72-389B838E762D}" destId="{FC9252BB-35E7-4EC0-9405-FBF49590D23E}" srcOrd="0" destOrd="0" presId="urn:microsoft.com/office/officeart/2005/8/layout/arrow6"/>
    <dgm:cxn modelId="{CE00D2CB-7161-4FD5-B842-B19975382296}" type="presOf" srcId="{64413C30-B6B0-425A-882C-3BEAF729B67C}" destId="{D09C972B-E6D7-4784-8157-494746C97811}" srcOrd="0" destOrd="0" presId="urn:microsoft.com/office/officeart/2005/8/layout/arrow6"/>
    <dgm:cxn modelId="{94822ADA-6F2C-4695-A1EB-5A4910F082DC}" srcId="{E73BC55B-3CC4-4C6F-A2CA-F08DA6652645}" destId="{B5A168DB-803D-4E44-AD72-389B838E762D}" srcOrd="1" destOrd="0" parTransId="{7617574F-C689-4E2A-9F59-644119E06CA3}" sibTransId="{EC6F9C19-7B88-4522-B47B-AEF8D00DEA9E}"/>
    <dgm:cxn modelId="{3B8EC26A-225E-45F8-8C39-C42DCD28934F}" srcId="{E73BC55B-3CC4-4C6F-A2CA-F08DA6652645}" destId="{64413C30-B6B0-425A-882C-3BEAF729B67C}" srcOrd="0" destOrd="0" parTransId="{99789FE2-7811-4AE3-834E-4AA36DAE5513}" sibTransId="{8DF74C40-8CB8-455B-A350-672F8FE27F67}"/>
    <dgm:cxn modelId="{DEF9259F-5227-47C0-A9B5-412C9EF6E370}" type="presOf" srcId="{E73BC55B-3CC4-4C6F-A2CA-F08DA6652645}" destId="{9D0ACBCD-4E02-4BEF-8529-EDF9CBD6D186}" srcOrd="0" destOrd="0" presId="urn:microsoft.com/office/officeart/2005/8/layout/arrow6"/>
    <dgm:cxn modelId="{A1D7C1F8-1E8B-47F9-AF78-67E5A6FD5B94}" type="presParOf" srcId="{9D0ACBCD-4E02-4BEF-8529-EDF9CBD6D186}" destId="{6ECB15B1-C369-4D73-9444-155F9573AA0F}" srcOrd="0" destOrd="0" presId="urn:microsoft.com/office/officeart/2005/8/layout/arrow6"/>
    <dgm:cxn modelId="{E65DF558-12CE-4065-A9EE-B11CF3EA81CA}" type="presParOf" srcId="{9D0ACBCD-4E02-4BEF-8529-EDF9CBD6D186}" destId="{D09C972B-E6D7-4784-8157-494746C97811}" srcOrd="1" destOrd="0" presId="urn:microsoft.com/office/officeart/2005/8/layout/arrow6"/>
    <dgm:cxn modelId="{F56CF553-B929-4549-B013-283B8ECCD5F5}" type="presParOf" srcId="{9D0ACBCD-4E02-4BEF-8529-EDF9CBD6D186}" destId="{FC9252BB-35E7-4EC0-9405-FBF49590D23E}" srcOrd="2" destOrd="0" presId="urn:microsoft.com/office/officeart/2005/8/layout/arrow6"/>
  </dgm:cxnLst>
  <dgm:bg/>
  <dgm:whole/>
</dgm:dataModel>
</file>

<file path=ppt/diagrams/data2.xml><?xml version="1.0" encoding="utf-8"?>
<dgm:dataModel xmlns:dgm="http://schemas.openxmlformats.org/drawingml/2006/diagram" xmlns:a="http://schemas.openxmlformats.org/drawingml/2006/main">
  <dgm:ptLst>
    <dgm:pt modelId="{5606E640-782B-44AF-8C1C-35CD5AC5403A}" type="doc">
      <dgm:prSet loTypeId="urn:microsoft.com/office/officeart/2005/8/layout/cycle5" loCatId="cycle" qsTypeId="urn:microsoft.com/office/officeart/2005/8/quickstyle/simple5" qsCatId="simple" csTypeId="urn:microsoft.com/office/officeart/2005/8/colors/accent4_3" csCatId="accent4" phldr="1"/>
      <dgm:spPr/>
      <dgm:t>
        <a:bodyPr/>
        <a:lstStyle/>
        <a:p>
          <a:endParaRPr lang="en-US"/>
        </a:p>
      </dgm:t>
    </dgm:pt>
    <dgm:pt modelId="{C254869D-6483-417B-8FF4-D80D5ABF5B68}">
      <dgm:prSet phldrT="[Text]"/>
      <dgm:spPr/>
      <dgm:t>
        <a:bodyPr/>
        <a:lstStyle/>
        <a:p>
          <a:r>
            <a:rPr lang="en-US" dirty="0" smtClean="0"/>
            <a:t>G</a:t>
          </a:r>
          <a:endParaRPr lang="en-US" dirty="0"/>
        </a:p>
      </dgm:t>
    </dgm:pt>
    <dgm:pt modelId="{F66DE783-EBF2-4AB0-8A24-15A2754737D2}" type="parTrans" cxnId="{1F1BAE0D-CF2D-4148-8833-4877138CB2C3}">
      <dgm:prSet/>
      <dgm:spPr/>
      <dgm:t>
        <a:bodyPr/>
        <a:lstStyle/>
        <a:p>
          <a:endParaRPr lang="en-US"/>
        </a:p>
      </dgm:t>
    </dgm:pt>
    <dgm:pt modelId="{63E3DD00-01DB-49FB-91E0-2BE738AA0B64}" type="sibTrans" cxnId="{1F1BAE0D-CF2D-4148-8833-4877138CB2C3}">
      <dgm:prSet/>
      <dgm:spPr/>
      <dgm:t>
        <a:bodyPr/>
        <a:lstStyle/>
        <a:p>
          <a:endParaRPr lang="en-US"/>
        </a:p>
      </dgm:t>
    </dgm:pt>
    <dgm:pt modelId="{4A521022-A6B7-458B-965E-D7AF4F3BE753}">
      <dgm:prSet phldrT="[Text]"/>
      <dgm:spPr/>
      <dgm:t>
        <a:bodyPr/>
        <a:lstStyle/>
        <a:p>
          <a:r>
            <a:rPr lang="en-US" dirty="0" err="1" smtClean="0"/>
            <a:t>G</a:t>
          </a:r>
          <a:r>
            <a:rPr lang="en-US" baseline="-25000" dirty="0" err="1" smtClean="0"/>
            <a:t>a</a:t>
          </a:r>
          <a:endParaRPr lang="en-US" baseline="-25000" dirty="0"/>
        </a:p>
      </dgm:t>
    </dgm:pt>
    <dgm:pt modelId="{1928F236-DBD1-4E3A-8100-4FCC5A1016FD}" type="parTrans" cxnId="{9F14E956-0FCA-4E49-91EB-0634DC333528}">
      <dgm:prSet/>
      <dgm:spPr/>
      <dgm:t>
        <a:bodyPr/>
        <a:lstStyle/>
        <a:p>
          <a:endParaRPr lang="en-US"/>
        </a:p>
      </dgm:t>
    </dgm:pt>
    <dgm:pt modelId="{D787E9CE-E02C-4708-8BB8-F634C8718792}" type="sibTrans" cxnId="{9F14E956-0FCA-4E49-91EB-0634DC333528}">
      <dgm:prSet/>
      <dgm:spPr/>
      <dgm:t>
        <a:bodyPr/>
        <a:lstStyle/>
        <a:p>
          <a:endParaRPr lang="en-US"/>
        </a:p>
      </dgm:t>
    </dgm:pt>
    <dgm:pt modelId="{DDB3EF86-22DE-457F-A27E-EB954DF10239}">
      <dgm:prSet phldrT="[Text]"/>
      <dgm:spPr/>
      <dgm:t>
        <a:bodyPr/>
        <a:lstStyle/>
        <a:p>
          <a:r>
            <a:rPr lang="en-US" dirty="0" smtClean="0"/>
            <a:t>Clustering on </a:t>
          </a:r>
          <a:r>
            <a:rPr lang="en-US" dirty="0" err="1" smtClean="0"/>
            <a:t>G</a:t>
          </a:r>
          <a:r>
            <a:rPr lang="en-US" baseline="-25000" dirty="0" err="1" smtClean="0"/>
            <a:t>a</a:t>
          </a:r>
          <a:endParaRPr lang="en-US" baseline="-25000" dirty="0"/>
        </a:p>
      </dgm:t>
    </dgm:pt>
    <dgm:pt modelId="{2FEF1C4C-26AD-47B4-B7B4-33EA1D2A2FDC}" type="parTrans" cxnId="{363B901F-4D69-400E-BEE6-B5A5EC0CBB04}">
      <dgm:prSet/>
      <dgm:spPr/>
      <dgm:t>
        <a:bodyPr/>
        <a:lstStyle/>
        <a:p>
          <a:endParaRPr lang="en-US"/>
        </a:p>
      </dgm:t>
    </dgm:pt>
    <dgm:pt modelId="{B7D894A7-619C-4FF3-BFDC-6C491DE88E1E}" type="sibTrans" cxnId="{363B901F-4D69-400E-BEE6-B5A5EC0CBB04}">
      <dgm:prSet/>
      <dgm:spPr/>
      <dgm:t>
        <a:bodyPr/>
        <a:lstStyle/>
        <a:p>
          <a:endParaRPr lang="en-US"/>
        </a:p>
      </dgm:t>
    </dgm:pt>
    <dgm:pt modelId="{338B4CF5-0657-4ECE-80E4-FFB4CA79EF3C}">
      <dgm:prSet phldrT="[Text]"/>
      <dgm:spPr/>
      <dgm:t>
        <a:bodyPr/>
        <a:lstStyle/>
        <a:p>
          <a:r>
            <a:rPr lang="en-US" dirty="0" smtClean="0"/>
            <a:t>Clustering on G</a:t>
          </a:r>
          <a:endParaRPr lang="en-US" dirty="0"/>
        </a:p>
      </dgm:t>
    </dgm:pt>
    <dgm:pt modelId="{2CD7497B-1DF2-4B60-B7C7-D56F27E974BA}" type="parTrans" cxnId="{4B39CD42-60BF-4F57-A636-098C461A66A9}">
      <dgm:prSet/>
      <dgm:spPr/>
      <dgm:t>
        <a:bodyPr/>
        <a:lstStyle/>
        <a:p>
          <a:endParaRPr lang="en-US"/>
        </a:p>
      </dgm:t>
    </dgm:pt>
    <dgm:pt modelId="{0F2E7717-04FE-4C0C-BFCE-1D66A15AD8ED}" type="sibTrans" cxnId="{4B39CD42-60BF-4F57-A636-098C461A66A9}">
      <dgm:prSet/>
      <dgm:spPr/>
      <dgm:t>
        <a:bodyPr/>
        <a:lstStyle/>
        <a:p>
          <a:endParaRPr lang="en-US"/>
        </a:p>
      </dgm:t>
    </dgm:pt>
    <dgm:pt modelId="{44B815D5-6FF2-4CF2-9CC7-B959D8F5AB1C}" type="pres">
      <dgm:prSet presAssocID="{5606E640-782B-44AF-8C1C-35CD5AC5403A}" presName="cycle" presStyleCnt="0">
        <dgm:presLayoutVars>
          <dgm:dir/>
          <dgm:resizeHandles val="exact"/>
        </dgm:presLayoutVars>
      </dgm:prSet>
      <dgm:spPr/>
      <dgm:t>
        <a:bodyPr/>
        <a:lstStyle/>
        <a:p>
          <a:endParaRPr lang="en-US"/>
        </a:p>
      </dgm:t>
    </dgm:pt>
    <dgm:pt modelId="{52248C62-8F2B-4442-8145-A784AE05496B}" type="pres">
      <dgm:prSet presAssocID="{C254869D-6483-417B-8FF4-D80D5ABF5B68}" presName="node" presStyleLbl="node1" presStyleIdx="0" presStyleCnt="4">
        <dgm:presLayoutVars>
          <dgm:bulletEnabled val="1"/>
        </dgm:presLayoutVars>
      </dgm:prSet>
      <dgm:spPr/>
      <dgm:t>
        <a:bodyPr/>
        <a:lstStyle/>
        <a:p>
          <a:endParaRPr lang="en-US"/>
        </a:p>
      </dgm:t>
    </dgm:pt>
    <dgm:pt modelId="{1E79C63E-A22A-4C0F-A924-FF724A3D0E39}" type="pres">
      <dgm:prSet presAssocID="{C254869D-6483-417B-8FF4-D80D5ABF5B68}" presName="spNode" presStyleCnt="0"/>
      <dgm:spPr/>
    </dgm:pt>
    <dgm:pt modelId="{0393DB5D-1193-4E31-AD04-F529CD0C4C8C}" type="pres">
      <dgm:prSet presAssocID="{63E3DD00-01DB-49FB-91E0-2BE738AA0B64}" presName="sibTrans" presStyleLbl="sibTrans1D1" presStyleIdx="0" presStyleCnt="4"/>
      <dgm:spPr/>
      <dgm:t>
        <a:bodyPr/>
        <a:lstStyle/>
        <a:p>
          <a:endParaRPr lang="en-US"/>
        </a:p>
      </dgm:t>
    </dgm:pt>
    <dgm:pt modelId="{72C2249D-522C-48E5-918C-A4375346B8D5}" type="pres">
      <dgm:prSet presAssocID="{4A521022-A6B7-458B-965E-D7AF4F3BE753}" presName="node" presStyleLbl="node1" presStyleIdx="1" presStyleCnt="4">
        <dgm:presLayoutVars>
          <dgm:bulletEnabled val="1"/>
        </dgm:presLayoutVars>
      </dgm:prSet>
      <dgm:spPr/>
      <dgm:t>
        <a:bodyPr/>
        <a:lstStyle/>
        <a:p>
          <a:endParaRPr lang="en-US"/>
        </a:p>
      </dgm:t>
    </dgm:pt>
    <dgm:pt modelId="{AFF318AA-1724-4753-BB0A-B0E0FC14E8B1}" type="pres">
      <dgm:prSet presAssocID="{4A521022-A6B7-458B-965E-D7AF4F3BE753}" presName="spNode" presStyleCnt="0"/>
      <dgm:spPr/>
    </dgm:pt>
    <dgm:pt modelId="{F8FBEAA3-D86F-4166-BCBC-70494BF20606}" type="pres">
      <dgm:prSet presAssocID="{D787E9CE-E02C-4708-8BB8-F634C8718792}" presName="sibTrans" presStyleLbl="sibTrans1D1" presStyleIdx="1" presStyleCnt="4"/>
      <dgm:spPr/>
      <dgm:t>
        <a:bodyPr/>
        <a:lstStyle/>
        <a:p>
          <a:endParaRPr lang="en-US"/>
        </a:p>
      </dgm:t>
    </dgm:pt>
    <dgm:pt modelId="{D184C89A-6718-4F07-917B-9C7BA4BEB16A}" type="pres">
      <dgm:prSet presAssocID="{DDB3EF86-22DE-457F-A27E-EB954DF10239}" presName="node" presStyleLbl="node1" presStyleIdx="2" presStyleCnt="4">
        <dgm:presLayoutVars>
          <dgm:bulletEnabled val="1"/>
        </dgm:presLayoutVars>
      </dgm:prSet>
      <dgm:spPr/>
      <dgm:t>
        <a:bodyPr/>
        <a:lstStyle/>
        <a:p>
          <a:endParaRPr lang="en-US"/>
        </a:p>
      </dgm:t>
    </dgm:pt>
    <dgm:pt modelId="{64E24AD2-2A90-499E-9FAE-7E62262A9230}" type="pres">
      <dgm:prSet presAssocID="{DDB3EF86-22DE-457F-A27E-EB954DF10239}" presName="spNode" presStyleCnt="0"/>
      <dgm:spPr/>
    </dgm:pt>
    <dgm:pt modelId="{3D74DDE5-651F-4303-B103-48EFFE3809E6}" type="pres">
      <dgm:prSet presAssocID="{B7D894A7-619C-4FF3-BFDC-6C491DE88E1E}" presName="sibTrans" presStyleLbl="sibTrans1D1" presStyleIdx="2" presStyleCnt="4"/>
      <dgm:spPr/>
      <dgm:t>
        <a:bodyPr/>
        <a:lstStyle/>
        <a:p>
          <a:endParaRPr lang="en-US"/>
        </a:p>
      </dgm:t>
    </dgm:pt>
    <dgm:pt modelId="{D7256438-170B-4492-9965-94395EF91FE6}" type="pres">
      <dgm:prSet presAssocID="{338B4CF5-0657-4ECE-80E4-FFB4CA79EF3C}" presName="node" presStyleLbl="node1" presStyleIdx="3" presStyleCnt="4">
        <dgm:presLayoutVars>
          <dgm:bulletEnabled val="1"/>
        </dgm:presLayoutVars>
      </dgm:prSet>
      <dgm:spPr/>
      <dgm:t>
        <a:bodyPr/>
        <a:lstStyle/>
        <a:p>
          <a:endParaRPr lang="en-US"/>
        </a:p>
      </dgm:t>
    </dgm:pt>
    <dgm:pt modelId="{D17E04A8-5CE3-4F44-B037-A1B89F300F98}" type="pres">
      <dgm:prSet presAssocID="{338B4CF5-0657-4ECE-80E4-FFB4CA79EF3C}" presName="spNode" presStyleCnt="0"/>
      <dgm:spPr/>
    </dgm:pt>
    <dgm:pt modelId="{748C49B8-1A4B-424D-A2AB-014779D6E2BC}" type="pres">
      <dgm:prSet presAssocID="{0F2E7717-04FE-4C0C-BFCE-1D66A15AD8ED}" presName="sibTrans" presStyleLbl="sibTrans1D1" presStyleIdx="3" presStyleCnt="4"/>
      <dgm:spPr/>
      <dgm:t>
        <a:bodyPr/>
        <a:lstStyle/>
        <a:p>
          <a:endParaRPr lang="en-US"/>
        </a:p>
      </dgm:t>
    </dgm:pt>
  </dgm:ptLst>
  <dgm:cxnLst>
    <dgm:cxn modelId="{FEABD1C9-0393-40C5-BE62-7F0820C39F86}" type="presOf" srcId="{338B4CF5-0657-4ECE-80E4-FFB4CA79EF3C}" destId="{D7256438-170B-4492-9965-94395EF91FE6}" srcOrd="0" destOrd="0" presId="urn:microsoft.com/office/officeart/2005/8/layout/cycle5"/>
    <dgm:cxn modelId="{7C6FB47E-85EA-4250-B6C0-D181F47F5731}" type="presOf" srcId="{D787E9CE-E02C-4708-8BB8-F634C8718792}" destId="{F8FBEAA3-D86F-4166-BCBC-70494BF20606}" srcOrd="0" destOrd="0" presId="urn:microsoft.com/office/officeart/2005/8/layout/cycle5"/>
    <dgm:cxn modelId="{D01457A2-14C4-412E-ACF4-38D326A04EDB}" type="presOf" srcId="{0F2E7717-04FE-4C0C-BFCE-1D66A15AD8ED}" destId="{748C49B8-1A4B-424D-A2AB-014779D6E2BC}" srcOrd="0" destOrd="0" presId="urn:microsoft.com/office/officeart/2005/8/layout/cycle5"/>
    <dgm:cxn modelId="{195BEEB6-DB5C-46C9-A041-88DE1E29FA47}" type="presOf" srcId="{5606E640-782B-44AF-8C1C-35CD5AC5403A}" destId="{44B815D5-6FF2-4CF2-9CC7-B959D8F5AB1C}" srcOrd="0" destOrd="0" presId="urn:microsoft.com/office/officeart/2005/8/layout/cycle5"/>
    <dgm:cxn modelId="{C1932E06-91DF-48A2-B669-34298097B831}" type="presOf" srcId="{4A521022-A6B7-458B-965E-D7AF4F3BE753}" destId="{72C2249D-522C-48E5-918C-A4375346B8D5}" srcOrd="0" destOrd="0" presId="urn:microsoft.com/office/officeart/2005/8/layout/cycle5"/>
    <dgm:cxn modelId="{68DA7ED9-8F3E-4050-8D9E-A05DC61086A0}" type="presOf" srcId="{B7D894A7-619C-4FF3-BFDC-6C491DE88E1E}" destId="{3D74DDE5-651F-4303-B103-48EFFE3809E6}" srcOrd="0" destOrd="0" presId="urn:microsoft.com/office/officeart/2005/8/layout/cycle5"/>
    <dgm:cxn modelId="{1EA1AAE5-488C-44CF-B679-D3496444D057}" type="presOf" srcId="{63E3DD00-01DB-49FB-91E0-2BE738AA0B64}" destId="{0393DB5D-1193-4E31-AD04-F529CD0C4C8C}" srcOrd="0" destOrd="0" presId="urn:microsoft.com/office/officeart/2005/8/layout/cycle5"/>
    <dgm:cxn modelId="{1F1BAE0D-CF2D-4148-8833-4877138CB2C3}" srcId="{5606E640-782B-44AF-8C1C-35CD5AC5403A}" destId="{C254869D-6483-417B-8FF4-D80D5ABF5B68}" srcOrd="0" destOrd="0" parTransId="{F66DE783-EBF2-4AB0-8A24-15A2754737D2}" sibTransId="{63E3DD00-01DB-49FB-91E0-2BE738AA0B64}"/>
    <dgm:cxn modelId="{9F14E956-0FCA-4E49-91EB-0634DC333528}" srcId="{5606E640-782B-44AF-8C1C-35CD5AC5403A}" destId="{4A521022-A6B7-458B-965E-D7AF4F3BE753}" srcOrd="1" destOrd="0" parTransId="{1928F236-DBD1-4E3A-8100-4FCC5A1016FD}" sibTransId="{D787E9CE-E02C-4708-8BB8-F634C8718792}"/>
    <dgm:cxn modelId="{C4CA4F11-D93C-4F5B-93ED-74EAC3EFA953}" type="presOf" srcId="{DDB3EF86-22DE-457F-A27E-EB954DF10239}" destId="{D184C89A-6718-4F07-917B-9C7BA4BEB16A}" srcOrd="0" destOrd="0" presId="urn:microsoft.com/office/officeart/2005/8/layout/cycle5"/>
    <dgm:cxn modelId="{363B901F-4D69-400E-BEE6-B5A5EC0CBB04}" srcId="{5606E640-782B-44AF-8C1C-35CD5AC5403A}" destId="{DDB3EF86-22DE-457F-A27E-EB954DF10239}" srcOrd="2" destOrd="0" parTransId="{2FEF1C4C-26AD-47B4-B7B4-33EA1D2A2FDC}" sibTransId="{B7D894A7-619C-4FF3-BFDC-6C491DE88E1E}"/>
    <dgm:cxn modelId="{3DAC30F1-E50B-4868-9385-7D9E7A1F963F}" type="presOf" srcId="{C254869D-6483-417B-8FF4-D80D5ABF5B68}" destId="{52248C62-8F2B-4442-8145-A784AE05496B}" srcOrd="0" destOrd="0" presId="urn:microsoft.com/office/officeart/2005/8/layout/cycle5"/>
    <dgm:cxn modelId="{4B39CD42-60BF-4F57-A636-098C461A66A9}" srcId="{5606E640-782B-44AF-8C1C-35CD5AC5403A}" destId="{338B4CF5-0657-4ECE-80E4-FFB4CA79EF3C}" srcOrd="3" destOrd="0" parTransId="{2CD7497B-1DF2-4B60-B7C7-D56F27E974BA}" sibTransId="{0F2E7717-04FE-4C0C-BFCE-1D66A15AD8ED}"/>
    <dgm:cxn modelId="{4306B74D-6AD9-4E5E-A633-4F1C05DA761B}" type="presParOf" srcId="{44B815D5-6FF2-4CF2-9CC7-B959D8F5AB1C}" destId="{52248C62-8F2B-4442-8145-A784AE05496B}" srcOrd="0" destOrd="0" presId="urn:microsoft.com/office/officeart/2005/8/layout/cycle5"/>
    <dgm:cxn modelId="{A066F731-727F-4509-93BE-7C130B17A54E}" type="presParOf" srcId="{44B815D5-6FF2-4CF2-9CC7-B959D8F5AB1C}" destId="{1E79C63E-A22A-4C0F-A924-FF724A3D0E39}" srcOrd="1" destOrd="0" presId="urn:microsoft.com/office/officeart/2005/8/layout/cycle5"/>
    <dgm:cxn modelId="{E061EFD4-746A-4F52-AA3A-55253046E290}" type="presParOf" srcId="{44B815D5-6FF2-4CF2-9CC7-B959D8F5AB1C}" destId="{0393DB5D-1193-4E31-AD04-F529CD0C4C8C}" srcOrd="2" destOrd="0" presId="urn:microsoft.com/office/officeart/2005/8/layout/cycle5"/>
    <dgm:cxn modelId="{2FE658D2-A762-404B-AB76-925555CD70BE}" type="presParOf" srcId="{44B815D5-6FF2-4CF2-9CC7-B959D8F5AB1C}" destId="{72C2249D-522C-48E5-918C-A4375346B8D5}" srcOrd="3" destOrd="0" presId="urn:microsoft.com/office/officeart/2005/8/layout/cycle5"/>
    <dgm:cxn modelId="{309323BC-8AB6-45BD-9A39-92B46E306516}" type="presParOf" srcId="{44B815D5-6FF2-4CF2-9CC7-B959D8F5AB1C}" destId="{AFF318AA-1724-4753-BB0A-B0E0FC14E8B1}" srcOrd="4" destOrd="0" presId="urn:microsoft.com/office/officeart/2005/8/layout/cycle5"/>
    <dgm:cxn modelId="{E3B8C6C7-F55E-495D-BB34-5E67437BBCE1}" type="presParOf" srcId="{44B815D5-6FF2-4CF2-9CC7-B959D8F5AB1C}" destId="{F8FBEAA3-D86F-4166-BCBC-70494BF20606}" srcOrd="5" destOrd="0" presId="urn:microsoft.com/office/officeart/2005/8/layout/cycle5"/>
    <dgm:cxn modelId="{5FBBADB5-FFE8-413B-863D-4B8F9E4B8EBC}" type="presParOf" srcId="{44B815D5-6FF2-4CF2-9CC7-B959D8F5AB1C}" destId="{D184C89A-6718-4F07-917B-9C7BA4BEB16A}" srcOrd="6" destOrd="0" presId="urn:microsoft.com/office/officeart/2005/8/layout/cycle5"/>
    <dgm:cxn modelId="{FEACC657-790B-4F81-B355-1796528D204E}" type="presParOf" srcId="{44B815D5-6FF2-4CF2-9CC7-B959D8F5AB1C}" destId="{64E24AD2-2A90-499E-9FAE-7E62262A9230}" srcOrd="7" destOrd="0" presId="urn:microsoft.com/office/officeart/2005/8/layout/cycle5"/>
    <dgm:cxn modelId="{5B301424-9E48-4E7C-9242-7EE975F73898}" type="presParOf" srcId="{44B815D5-6FF2-4CF2-9CC7-B959D8F5AB1C}" destId="{3D74DDE5-651F-4303-B103-48EFFE3809E6}" srcOrd="8" destOrd="0" presId="urn:microsoft.com/office/officeart/2005/8/layout/cycle5"/>
    <dgm:cxn modelId="{20911FDE-5219-4C6E-9C1E-476DD72D3AE0}" type="presParOf" srcId="{44B815D5-6FF2-4CF2-9CC7-B959D8F5AB1C}" destId="{D7256438-170B-4492-9965-94395EF91FE6}" srcOrd="9" destOrd="0" presId="urn:microsoft.com/office/officeart/2005/8/layout/cycle5"/>
    <dgm:cxn modelId="{E5A222EC-8439-4C66-B962-DEF46A3F68E1}" type="presParOf" srcId="{44B815D5-6FF2-4CF2-9CC7-B959D8F5AB1C}" destId="{D17E04A8-5CE3-4F44-B037-A1B89F300F98}" srcOrd="10" destOrd="0" presId="urn:microsoft.com/office/officeart/2005/8/layout/cycle5"/>
    <dgm:cxn modelId="{67A68A6E-C779-452E-8BD5-ADDDB077F178}" type="presParOf" srcId="{44B815D5-6FF2-4CF2-9CC7-B959D8F5AB1C}" destId="{748C49B8-1A4B-424D-A2AB-014779D6E2BC}" srcOrd="11" destOrd="0" presId="urn:microsoft.com/office/officeart/2005/8/layout/cycle5"/>
  </dgm:cxnLst>
  <dgm:bg/>
  <dgm:whole/>
</dgm:dataModel>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굴림" pitchFamily="50" charset="-127"/>
              </a:defRPr>
            </a:lvl1pPr>
          </a:lstStyle>
          <a:p>
            <a:pPr>
              <a:defRPr/>
            </a:pPr>
            <a:endParaRPr lang="en-US" altLang="ko-KR" dirty="0"/>
          </a:p>
        </p:txBody>
      </p:sp>
      <p:sp>
        <p:nvSpPr>
          <p:cNvPr id="100355"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굴림" pitchFamily="50" charset="-127"/>
              </a:defRPr>
            </a:lvl1pPr>
          </a:lstStyle>
          <a:p>
            <a:pPr>
              <a:defRPr/>
            </a:pPr>
            <a:endParaRPr lang="en-US" altLang="ko-KR" dirty="0"/>
          </a:p>
        </p:txBody>
      </p:sp>
      <p:sp>
        <p:nvSpPr>
          <p:cNvPr id="100356"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굴림" pitchFamily="50" charset="-127"/>
              </a:defRPr>
            </a:lvl1pPr>
          </a:lstStyle>
          <a:p>
            <a:pPr>
              <a:defRPr/>
            </a:pPr>
            <a:endParaRPr lang="en-US" altLang="ko-KR" dirty="0"/>
          </a:p>
        </p:txBody>
      </p:sp>
      <p:sp>
        <p:nvSpPr>
          <p:cNvPr id="100357" name="Rectangle 5"/>
          <p:cNvSpPr>
            <a:spLocks noGrp="1" noChangeArrowheads="1"/>
          </p:cNvSpPr>
          <p:nvPr>
            <p:ph type="sldNum" sz="quarter" idx="3"/>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굴림" pitchFamily="50" charset="-127"/>
              </a:defRPr>
            </a:lvl1pPr>
          </a:lstStyle>
          <a:p>
            <a:pPr>
              <a:defRPr/>
            </a:pPr>
            <a:fld id="{F0530C85-F42D-4E63-918C-0DF2170B4887}" type="slidenum">
              <a:rPr lang="ko-KR" altLang="en-US"/>
              <a:pPr>
                <a:defRPr/>
              </a:pPr>
              <a:t>‹#›</a:t>
            </a:fld>
            <a:endParaRPr lang="en-US" altLang="ko-K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a typeface="굴림" pitchFamily="50" charset="-127"/>
              </a:defRPr>
            </a:lvl1pPr>
          </a:lstStyle>
          <a:p>
            <a:pPr>
              <a:defRPr/>
            </a:pPr>
            <a:endParaRPr lang="en-US" altLang="ko-KR" dirty="0"/>
          </a:p>
        </p:txBody>
      </p:sp>
      <p:sp>
        <p:nvSpPr>
          <p:cNvPr id="111619"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굴림" pitchFamily="50" charset="-127"/>
              </a:defRPr>
            </a:lvl1pPr>
          </a:lstStyle>
          <a:p>
            <a:pPr>
              <a:defRPr/>
            </a:pPr>
            <a:endParaRPr lang="en-US" altLang="ko-KR" dirty="0"/>
          </a:p>
        </p:txBody>
      </p:sp>
      <p:sp>
        <p:nvSpPr>
          <p:cNvPr id="10244"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111621" name="Rectangle 5"/>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111622"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a typeface="굴림" pitchFamily="50" charset="-127"/>
              </a:defRPr>
            </a:lvl1pPr>
          </a:lstStyle>
          <a:p>
            <a:pPr>
              <a:defRPr/>
            </a:pPr>
            <a:endParaRPr lang="en-US" altLang="ko-KR" dirty="0"/>
          </a:p>
        </p:txBody>
      </p:sp>
      <p:sp>
        <p:nvSpPr>
          <p:cNvPr id="111623" name="Rectangle 7"/>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굴림" pitchFamily="50" charset="-127"/>
              </a:defRPr>
            </a:lvl1pPr>
          </a:lstStyle>
          <a:p>
            <a:pPr>
              <a:defRPr/>
            </a:pPr>
            <a:fld id="{6396D697-94CB-41E2-BEAF-A3475BDAEB17}" type="slidenum">
              <a:rPr lang="ko-KR" altLang="en-US"/>
              <a:pPr>
                <a:defRPr/>
              </a:pPr>
              <a:t>‹#›</a:t>
            </a:fld>
            <a:endParaRPr lang="en-US" altLang="ko-KR"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0EAEA49F-482A-49DB-B9A2-273CC71B7007}" type="slidenum">
              <a:rPr lang="ko-KR" altLang="en-US"/>
              <a:pPr/>
              <a:t>1</a:t>
            </a:fld>
            <a:endParaRPr lang="en-US" altLang="ko-KR" dirty="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a:lnSpc>
                <a:spcPct val="90000"/>
              </a:lnSpc>
            </a:pPr>
            <a:r>
              <a:rPr lang="en-US" dirty="0" smtClean="0"/>
              <a:t>Good afternoon, everyone! Today I’m going to present a paper entitled “</a:t>
            </a:r>
            <a:r>
              <a:rPr kumimoji="0" lang="en-US" altLang="zh-TW" dirty="0" smtClean="0">
                <a:ea typeface="宋体" pitchFamily="2" charset="-122"/>
              </a:rPr>
              <a:t>Graph Clustering Based on Structural/Attribute Similarities</a:t>
            </a:r>
            <a:r>
              <a:rPr lang="en-US" dirty="0" smtClean="0"/>
              <a:t>”. My name is Waqas Nawaz. I’m from</a:t>
            </a:r>
            <a:r>
              <a:rPr lang="en-US" altLang="zh-CN" dirty="0" smtClean="0"/>
              <a:t> </a:t>
            </a:r>
            <a:r>
              <a:rPr kumimoji="0" lang="en-US" altLang="zh-HK" sz="1000" dirty="0" smtClean="0">
                <a:ea typeface="宋体" pitchFamily="2" charset="-122"/>
              </a:rPr>
              <a:t>Ubiquitous</a:t>
            </a:r>
            <a:r>
              <a:rPr kumimoji="0" lang="en-US" altLang="zh-HK" sz="1000" baseline="0" dirty="0" smtClean="0">
                <a:ea typeface="宋体" pitchFamily="2" charset="-122"/>
              </a:rPr>
              <a:t> Computing Lab, Kyung Hee University Korea</a:t>
            </a:r>
            <a:r>
              <a:rPr lang="en-US" dirty="0" smtClean="0"/>
              <a:t>. This work is done by </a:t>
            </a:r>
            <a:r>
              <a:rPr lang="en-US" altLang="ko-KR" sz="1200" b="0" dirty="0" smtClean="0">
                <a:ea typeface="굴림" pitchFamily="50" charset="-127"/>
              </a:rPr>
              <a:t>Yang Zhou, Hong Cheng, Jeffrey </a:t>
            </a:r>
            <a:r>
              <a:rPr lang="en-US" altLang="ko-KR" sz="1200" b="0" dirty="0" err="1" smtClean="0">
                <a:ea typeface="굴림" pitchFamily="50" charset="-127"/>
              </a:rPr>
              <a:t>Xu</a:t>
            </a:r>
            <a:r>
              <a:rPr lang="en-US" altLang="ko-KR" sz="1200" b="0" dirty="0" smtClean="0">
                <a:ea typeface="굴림" pitchFamily="50" charset="-127"/>
              </a:rPr>
              <a:t> Yu from </a:t>
            </a:r>
            <a:r>
              <a:rPr kumimoji="0" lang="en-US" altLang="zh-CN" sz="1200" dirty="0" smtClean="0"/>
              <a:t>Database Group Department of Systems Engineering &amp; Engineering Management,</a:t>
            </a:r>
            <a:r>
              <a:rPr kumimoji="0" lang="en-US" altLang="zh-CN" sz="1200" baseline="0" dirty="0" smtClean="0"/>
              <a:t> </a:t>
            </a:r>
            <a:r>
              <a:rPr kumimoji="0" lang="en-US" altLang="zh-HK" sz="1200" dirty="0" smtClean="0">
                <a:ea typeface="宋体" pitchFamily="2" charset="-122"/>
              </a:rPr>
              <a:t>Chinese University of Hong Kong</a:t>
            </a:r>
            <a:r>
              <a:rPr lang="en-US" dirty="0" smtClean="0"/>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10</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To combine both structural and attribute similarities, we first define the attribute augmented graph.</a:t>
            </a:r>
          </a:p>
          <a:p>
            <a:endParaRPr lang="en-US" altLang="zh-CN" dirty="0" smtClean="0"/>
          </a:p>
          <a:p>
            <a:r>
              <a:rPr lang="en-US" altLang="zh-CN" dirty="0" smtClean="0"/>
              <a:t>For example, two attribute vertices v11 and v12 representing two topics “XML” and “Skyline” are added into the attribute augmented graph. </a:t>
            </a:r>
            <a:r>
              <a:rPr lang="en-US" altLang="zh-TW" dirty="0" smtClean="0"/>
              <a:t>Authors</a:t>
            </a:r>
            <a:r>
              <a:rPr lang="en-US" altLang="zh-CN" dirty="0" smtClean="0"/>
              <a:t> </a:t>
            </a:r>
            <a:r>
              <a:rPr lang="en-US" altLang="zh-TW" dirty="0" smtClean="0"/>
              <a:t>with the topic “XML” are connected to </a:t>
            </a:r>
            <a:r>
              <a:rPr lang="en-US" altLang="zh-TW" i="1" dirty="0" smtClean="0"/>
              <a:t>v</a:t>
            </a:r>
            <a:r>
              <a:rPr lang="en-US" altLang="zh-TW" dirty="0" smtClean="0"/>
              <a:t>11 in dashed lines</a:t>
            </a:r>
            <a:r>
              <a:rPr lang="en-US" altLang="zh-CN" dirty="0" smtClean="0"/>
              <a:t>. Similarly, a</a:t>
            </a:r>
            <a:r>
              <a:rPr lang="en-US" altLang="zh-TW" dirty="0" smtClean="0"/>
              <a:t>uthors</a:t>
            </a:r>
            <a:r>
              <a:rPr lang="en-US" altLang="zh-CN" dirty="0" smtClean="0"/>
              <a:t> </a:t>
            </a:r>
            <a:r>
              <a:rPr lang="en-US" altLang="zh-TW" dirty="0" smtClean="0"/>
              <a:t>with the topic “Skyline” are connected to </a:t>
            </a:r>
            <a:r>
              <a:rPr lang="en-US" altLang="zh-TW" i="1" dirty="0" smtClean="0"/>
              <a:t>v</a:t>
            </a:r>
            <a:r>
              <a:rPr lang="en-US" altLang="zh-TW" dirty="0" smtClean="0"/>
              <a:t>1</a:t>
            </a:r>
            <a:r>
              <a:rPr lang="en-US" altLang="zh-CN" dirty="0" smtClean="0"/>
              <a:t>2</a:t>
            </a:r>
            <a:r>
              <a:rPr lang="en-US" altLang="zh-TW" dirty="0" smtClean="0"/>
              <a:t>.</a:t>
            </a:r>
            <a:endParaRPr lang="en-US" altLang="zh-CN" dirty="0" smtClean="0"/>
          </a:p>
          <a:p>
            <a:endParaRPr lang="en-US" altLang="zh-CN" dirty="0" smtClean="0"/>
          </a:p>
          <a:p>
            <a:r>
              <a:rPr lang="en-US" altLang="zh-CN" dirty="0" smtClean="0"/>
              <a:t>Then the graph has two types of edges: the coauthor edge and the attribute edge. Two authors who have the same research topic are now connected through the attribute vertex.</a:t>
            </a:r>
          </a:p>
          <a:p>
            <a:endParaRPr lang="en-US" altLang="zh-CN" dirty="0" smtClean="0"/>
          </a:p>
          <a:p>
            <a:pPr>
              <a:spcBef>
                <a:spcPct val="50000"/>
              </a:spcBef>
            </a:pPr>
            <a:r>
              <a:rPr lang="en-US" altLang="zh-HK" dirty="0" smtClean="0"/>
              <a:t>Then we use neighborhood random walk distance on the augmented graph to combine structural and attribute similarities</a:t>
            </a:r>
            <a:r>
              <a:rPr lang="en-US" altLang="zh-CN" dirty="0" smtClean="0"/>
              <a:t>.</a:t>
            </a:r>
          </a:p>
          <a:p>
            <a:endParaRPr lang="en-US" altLang="zh-CN" dirty="0" smtClean="0"/>
          </a:p>
          <a:p>
            <a:r>
              <a:rPr kumimoji="0" lang="en-US" altLang="zh-CN" dirty="0" smtClean="0"/>
              <a:t>As different attributes have different importance, we want to adjust their weights to improve the clustering quality.</a:t>
            </a:r>
          </a:p>
          <a:p>
            <a:endParaRPr kumimoji="0" lang="en-US" altLang="zh-CN" dirty="0" smtClean="0"/>
          </a:p>
          <a:p>
            <a:pPr>
              <a:spcBef>
                <a:spcPct val="50000"/>
              </a:spcBef>
            </a:pPr>
            <a:r>
              <a:rPr lang="en-US" altLang="zh-HK" dirty="0" smtClean="0"/>
              <a:t>Then we use weight adjustment on the augmented graph to balance structural and attribute similarities</a:t>
            </a:r>
            <a:r>
              <a:rPr lang="en-US" altLang="zh-CN" dirty="0" smtClean="0"/>
              <a:t>.</a:t>
            </a:r>
          </a:p>
          <a:p>
            <a:pPr>
              <a:spcBef>
                <a:spcPct val="50000"/>
              </a:spcBef>
            </a:pPr>
            <a:endParaRPr lang="en-US" altLang="zh-CN" dirty="0" smtClean="0"/>
          </a:p>
          <a:p>
            <a:pPr>
              <a:spcBef>
                <a:spcPct val="50000"/>
              </a:spcBef>
            </a:pPr>
            <a:r>
              <a:rPr lang="en-US" altLang="zh-CN" dirty="0" smtClean="0"/>
              <a:t>Although the graph is augmented, we only partition the structure vertices into clusters. Attribute vertices as attribute similarities are introduced to the graph but not real vertices.</a:t>
            </a:r>
            <a:endParaRPr lang="ko-KR" altLang="en-US" dirty="0" smtClean="0">
              <a:ea typeface="굴림" pitchFamily="50" charset="-127"/>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11</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endParaRPr lang="ko-KR" altLang="en-US" dirty="0" smtClean="0">
              <a:ea typeface="굴림" pitchFamily="50" charset="-127"/>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12</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endParaRPr lang="ko-KR" altLang="en-US" dirty="0" smtClean="0">
              <a:ea typeface="굴림" pitchFamily="50" charset="-127"/>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13</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In the attribute augmented graph, there are two kinds of vertices: vertices and attribute vertices. Also, there are two kinds of edges: edges and attribute edges.</a:t>
            </a:r>
          </a:p>
          <a:p>
            <a:pPr eaLnBrk="1" hangingPunct="1"/>
            <a:endParaRPr lang="ko-KR" altLang="en-US" dirty="0" smtClean="0">
              <a:ea typeface="굴림" pitchFamily="50" charset="-127"/>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14</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This is the clustering framework.</a:t>
            </a:r>
          </a:p>
          <a:p>
            <a:endParaRPr lang="en-US" altLang="zh-CN" dirty="0" smtClean="0"/>
          </a:p>
          <a:p>
            <a:r>
              <a:rPr lang="en-US" altLang="zh-CN" dirty="0" smtClean="0"/>
              <a:t>After we construct the attribute augmented graph. We first c</a:t>
            </a:r>
            <a:r>
              <a:rPr lang="en-US" dirty="0" smtClean="0"/>
              <a:t>alculate the unified random walk distance;</a:t>
            </a:r>
            <a:endParaRPr lang="en-US" altLang="zh-CN" dirty="0" smtClean="0"/>
          </a:p>
          <a:p>
            <a:endParaRPr lang="en-US" altLang="zh-CN" dirty="0" smtClean="0"/>
          </a:p>
          <a:p>
            <a:r>
              <a:rPr lang="en-US" altLang="zh-CN" dirty="0" smtClean="0"/>
              <a:t>Then s</a:t>
            </a:r>
            <a:r>
              <a:rPr lang="en-US" dirty="0" smtClean="0"/>
              <a:t>elect </a:t>
            </a:r>
            <a:r>
              <a:rPr lang="en-US" i="1" dirty="0" smtClean="0"/>
              <a:t>k </a:t>
            </a:r>
            <a:r>
              <a:rPr lang="en-US" dirty="0" smtClean="0"/>
              <a:t>initial </a:t>
            </a:r>
            <a:r>
              <a:rPr lang="en-US" dirty="0" err="1" smtClean="0"/>
              <a:t>centroids</a:t>
            </a:r>
            <a:r>
              <a:rPr lang="en-US" dirty="0" smtClean="0"/>
              <a:t> with highest density values;</a:t>
            </a:r>
            <a:endParaRPr lang="en-US" altLang="zh-CN" dirty="0" smtClean="0"/>
          </a:p>
          <a:p>
            <a:endParaRPr lang="en-US" altLang="zh-CN" dirty="0" smtClean="0"/>
          </a:p>
          <a:p>
            <a:r>
              <a:rPr lang="en-US" altLang="zh-CN" dirty="0" smtClean="0"/>
              <a:t>And then r</a:t>
            </a:r>
            <a:r>
              <a:rPr lang="en-US" dirty="0" smtClean="0"/>
              <a:t>epeat </a:t>
            </a:r>
            <a:r>
              <a:rPr lang="en-US" altLang="zh-CN" dirty="0" smtClean="0"/>
              <a:t>the following steps </a:t>
            </a:r>
            <a:r>
              <a:rPr lang="en-US" dirty="0" smtClean="0"/>
              <a:t>until the objective function converges</a:t>
            </a:r>
            <a:r>
              <a:rPr lang="en-US" altLang="zh-CN" dirty="0" smtClean="0"/>
              <a:t>;</a:t>
            </a:r>
            <a:endParaRPr lang="en-US" dirty="0" smtClean="0"/>
          </a:p>
          <a:p>
            <a:endParaRPr lang="en-US" altLang="zh-CN" dirty="0" smtClean="0"/>
          </a:p>
          <a:p>
            <a:r>
              <a:rPr lang="en-US" altLang="zh-CN" dirty="0" smtClean="0"/>
              <a:t>Different from the traditional k</a:t>
            </a:r>
            <a:r>
              <a:rPr lang="en-US" dirty="0" smtClean="0"/>
              <a:t>-</a:t>
            </a:r>
            <a:r>
              <a:rPr lang="en-US" dirty="0" err="1" smtClean="0"/>
              <a:t>Medoids</a:t>
            </a:r>
            <a:r>
              <a:rPr lang="en-US" dirty="0" smtClean="0"/>
              <a:t> clustering approach</a:t>
            </a:r>
            <a:r>
              <a:rPr lang="en-US" altLang="zh-CN" dirty="0" smtClean="0"/>
              <a:t>, there are two additional steps in the iteration: </a:t>
            </a:r>
            <a:r>
              <a:rPr kumimoji="0" lang="en-US" altLang="zh-CN" dirty="0" smtClean="0"/>
              <a:t>adjust edge weights automatically and Re-calculate the distance matrix.</a:t>
            </a:r>
            <a:endParaRPr kumimoji="0" lang="en-US" dirty="0" smtClean="0"/>
          </a:p>
          <a:p>
            <a:pPr eaLnBrk="1" hangingPunct="1"/>
            <a:endParaRPr lang="ko-KR" altLang="en-US" dirty="0" smtClean="0">
              <a:ea typeface="굴림" pitchFamily="50" charset="-127"/>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15</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The matrix PA shows the transition probabilities for the previous example.</a:t>
            </a:r>
          </a:p>
          <a:p>
            <a:endParaRPr lang="en-US" altLang="zh-CN" dirty="0" smtClean="0"/>
          </a:p>
          <a:p>
            <a:r>
              <a:rPr lang="en-US" altLang="zh-CN" dirty="0" smtClean="0"/>
              <a:t>The </a:t>
            </a:r>
            <a:r>
              <a:rPr lang="en-US" altLang="zh-CN" dirty="0" err="1" smtClean="0"/>
              <a:t>submatrix</a:t>
            </a:r>
            <a:r>
              <a:rPr lang="en-US" altLang="zh-CN" dirty="0" smtClean="0"/>
              <a:t> PV </a:t>
            </a:r>
            <a:r>
              <a:rPr lang="en-US" dirty="0" smtClean="0"/>
              <a:t>represent</a:t>
            </a:r>
            <a:r>
              <a:rPr lang="en-US" altLang="zh-CN" dirty="0" smtClean="0"/>
              <a:t>s</a:t>
            </a:r>
            <a:r>
              <a:rPr lang="en-US" dirty="0" smtClean="0"/>
              <a:t> the transition probabilities</a:t>
            </a:r>
            <a:r>
              <a:rPr lang="en-US" altLang="zh-CN" dirty="0" smtClean="0"/>
              <a:t> </a:t>
            </a:r>
            <a:r>
              <a:rPr lang="en-US" dirty="0" smtClean="0"/>
              <a:t>from </a:t>
            </a:r>
            <a:r>
              <a:rPr lang="en-US" altLang="zh-CN" dirty="0" smtClean="0"/>
              <a:t>one </a:t>
            </a:r>
            <a:r>
              <a:rPr lang="en-US" dirty="0" smtClean="0"/>
              <a:t>structure</a:t>
            </a:r>
            <a:r>
              <a:rPr lang="en-US" altLang="zh-CN" dirty="0" smtClean="0"/>
              <a:t> vertex </a:t>
            </a:r>
            <a:r>
              <a:rPr lang="en-US" dirty="0" smtClean="0"/>
              <a:t>to </a:t>
            </a:r>
            <a:r>
              <a:rPr lang="en-US" altLang="zh-CN" dirty="0" smtClean="0"/>
              <a:t>another </a:t>
            </a:r>
            <a:r>
              <a:rPr lang="en-US" dirty="0" smtClean="0"/>
              <a:t>through a </a:t>
            </a:r>
            <a:r>
              <a:rPr lang="en-US" altLang="zh-CN" dirty="0" smtClean="0"/>
              <a:t>structure edge;</a:t>
            </a:r>
          </a:p>
          <a:p>
            <a:endParaRPr lang="en-US" altLang="zh-CN" dirty="0" smtClean="0"/>
          </a:p>
          <a:p>
            <a:r>
              <a:rPr lang="en-US" altLang="zh-CN" dirty="0" smtClean="0"/>
              <a:t>The </a:t>
            </a:r>
            <a:r>
              <a:rPr lang="en-US" altLang="zh-CN" dirty="0" err="1" smtClean="0"/>
              <a:t>submatrix</a:t>
            </a:r>
            <a:r>
              <a:rPr lang="en-US" altLang="zh-CN" dirty="0" smtClean="0"/>
              <a:t> A </a:t>
            </a:r>
            <a:r>
              <a:rPr lang="en-US" dirty="0" smtClean="0"/>
              <a:t>represent</a:t>
            </a:r>
            <a:r>
              <a:rPr lang="en-US" altLang="zh-CN" dirty="0" smtClean="0"/>
              <a:t>s</a:t>
            </a:r>
            <a:r>
              <a:rPr lang="en-US" dirty="0" smtClean="0"/>
              <a:t> the transition probabilities from </a:t>
            </a:r>
            <a:r>
              <a:rPr lang="en-US" altLang="zh-CN" dirty="0" smtClean="0"/>
              <a:t>one </a:t>
            </a:r>
            <a:r>
              <a:rPr lang="en-US" dirty="0" smtClean="0"/>
              <a:t>structure</a:t>
            </a:r>
            <a:r>
              <a:rPr lang="en-US" altLang="zh-CN" dirty="0" smtClean="0"/>
              <a:t> vertex </a:t>
            </a:r>
            <a:r>
              <a:rPr lang="en-US" dirty="0" smtClean="0"/>
              <a:t>to </a:t>
            </a:r>
            <a:r>
              <a:rPr lang="en-US" altLang="zh-CN" dirty="0" smtClean="0"/>
              <a:t>one attribute </a:t>
            </a:r>
            <a:r>
              <a:rPr lang="en-US" dirty="0" smtClean="0"/>
              <a:t>vertex</a:t>
            </a:r>
            <a:r>
              <a:rPr lang="en-US" altLang="zh-CN" dirty="0" smtClean="0"/>
              <a:t> </a:t>
            </a:r>
            <a:r>
              <a:rPr lang="en-US" dirty="0" smtClean="0"/>
              <a:t>through an attribute edge</a:t>
            </a:r>
            <a:r>
              <a:rPr lang="en-US" altLang="zh-CN" dirty="0" smtClean="0"/>
              <a:t>;</a:t>
            </a:r>
          </a:p>
          <a:p>
            <a:endParaRPr lang="en-US" dirty="0" smtClean="0"/>
          </a:p>
          <a:p>
            <a:r>
              <a:rPr lang="en-US" altLang="zh-CN" dirty="0" smtClean="0"/>
              <a:t>The </a:t>
            </a:r>
            <a:r>
              <a:rPr lang="en-US" altLang="zh-CN" dirty="0" err="1" smtClean="0"/>
              <a:t>submatrix</a:t>
            </a:r>
            <a:r>
              <a:rPr lang="en-US" altLang="zh-CN" dirty="0" smtClean="0"/>
              <a:t> B </a:t>
            </a:r>
            <a:r>
              <a:rPr lang="en-US" dirty="0" smtClean="0"/>
              <a:t>represent</a:t>
            </a:r>
            <a:r>
              <a:rPr lang="en-US" altLang="zh-CN" dirty="0" smtClean="0"/>
              <a:t>s</a:t>
            </a:r>
            <a:r>
              <a:rPr lang="en-US" dirty="0" smtClean="0"/>
              <a:t> the transition probabilities from </a:t>
            </a:r>
            <a:r>
              <a:rPr lang="en-US" altLang="zh-CN" dirty="0" smtClean="0"/>
              <a:t>one attribute </a:t>
            </a:r>
            <a:r>
              <a:rPr lang="en-US" dirty="0" smtClean="0"/>
              <a:t>vertex</a:t>
            </a:r>
            <a:r>
              <a:rPr lang="en-US" altLang="zh-CN" dirty="0" smtClean="0"/>
              <a:t> </a:t>
            </a:r>
            <a:r>
              <a:rPr lang="en-US" dirty="0" smtClean="0"/>
              <a:t>to </a:t>
            </a:r>
            <a:r>
              <a:rPr lang="en-US" altLang="zh-CN" dirty="0" smtClean="0"/>
              <a:t>one </a:t>
            </a:r>
            <a:r>
              <a:rPr lang="en-US" dirty="0" smtClean="0"/>
              <a:t>structure</a:t>
            </a:r>
            <a:r>
              <a:rPr lang="en-US" altLang="zh-CN" dirty="0" smtClean="0"/>
              <a:t> vertex </a:t>
            </a:r>
            <a:r>
              <a:rPr lang="en-US" dirty="0" smtClean="0"/>
              <a:t>through an attribute edge</a:t>
            </a:r>
            <a:r>
              <a:rPr lang="en-US" altLang="zh-CN" dirty="0" smtClean="0"/>
              <a:t>.</a:t>
            </a:r>
          </a:p>
          <a:p>
            <a:endParaRPr lang="en-US" altLang="zh-CN" dirty="0" smtClean="0"/>
          </a:p>
          <a:p>
            <a:r>
              <a:rPr lang="en-US" altLang="zh-CN" dirty="0" smtClean="0"/>
              <a:t>The </a:t>
            </a:r>
            <a:r>
              <a:rPr lang="en-US" altLang="zh-CN" dirty="0" err="1" smtClean="0"/>
              <a:t>submatrix</a:t>
            </a:r>
            <a:r>
              <a:rPr lang="en-US" altLang="zh-CN" dirty="0" smtClean="0"/>
              <a:t> O </a:t>
            </a:r>
            <a:r>
              <a:rPr lang="en-US" dirty="0" smtClean="0"/>
              <a:t>represent</a:t>
            </a:r>
            <a:r>
              <a:rPr lang="en-US" altLang="zh-CN" dirty="0" smtClean="0"/>
              <a:t>s</a:t>
            </a:r>
            <a:r>
              <a:rPr lang="en-US" dirty="0" smtClean="0"/>
              <a:t> the transition probabilities from </a:t>
            </a:r>
            <a:r>
              <a:rPr lang="en-US" altLang="zh-CN" dirty="0" smtClean="0"/>
              <a:t>one attribute </a:t>
            </a:r>
            <a:r>
              <a:rPr lang="en-US" dirty="0" smtClean="0"/>
              <a:t>vertex</a:t>
            </a:r>
            <a:r>
              <a:rPr lang="en-US" altLang="zh-CN" dirty="0" smtClean="0"/>
              <a:t> </a:t>
            </a:r>
            <a:r>
              <a:rPr lang="en-US" dirty="0" smtClean="0"/>
              <a:t>to </a:t>
            </a:r>
            <a:r>
              <a:rPr lang="en-US" altLang="zh-CN" dirty="0" smtClean="0"/>
              <a:t>another </a:t>
            </a:r>
            <a:r>
              <a:rPr lang="en-US" dirty="0" smtClean="0"/>
              <a:t>with all zeros</a:t>
            </a:r>
            <a:r>
              <a:rPr lang="en-US" altLang="zh-CN" dirty="0" smtClean="0"/>
              <a:t>.</a:t>
            </a:r>
            <a:endParaRPr lang="en-US" dirty="0" smtClean="0"/>
          </a:p>
          <a:p>
            <a:endParaRPr lang="en-US" dirty="0" smtClean="0"/>
          </a:p>
          <a:p>
            <a:pPr eaLnBrk="1" hangingPunct="1"/>
            <a:endParaRPr lang="ko-KR" altLang="en-US" dirty="0" smtClean="0">
              <a:ea typeface="굴림" pitchFamily="50" charset="-127"/>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16</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Based on</a:t>
            </a:r>
            <a:r>
              <a:rPr lang="en-US" dirty="0" smtClean="0"/>
              <a:t> the transition probability matrix PA</a:t>
            </a:r>
            <a:r>
              <a:rPr lang="en-US" altLang="zh-CN" dirty="0" smtClean="0"/>
              <a:t>, we can define the unified neighborhood random walk distance. </a:t>
            </a:r>
          </a:p>
          <a:p>
            <a:endParaRPr lang="en-US" altLang="zh-CN" dirty="0" smtClean="0"/>
          </a:p>
          <a:p>
            <a:r>
              <a:rPr lang="en-US" dirty="0" smtClean="0"/>
              <a:t>Given </a:t>
            </a:r>
            <a:r>
              <a:rPr lang="en-US" i="1" dirty="0" smtClean="0"/>
              <a:t>l </a:t>
            </a:r>
            <a:r>
              <a:rPr lang="en-US" dirty="0" smtClean="0"/>
              <a:t>as the length that a random walk can go, </a:t>
            </a:r>
            <a:r>
              <a:rPr lang="en-US" i="1" dirty="0" smtClean="0"/>
              <a:t>c </a:t>
            </a:r>
            <a:r>
              <a:rPr lang="en-US" dirty="0" smtClean="0">
                <a:sym typeface="Symbol" pitchFamily="18" charset="2"/>
              </a:rPr>
              <a:t></a:t>
            </a:r>
            <a:r>
              <a:rPr lang="en-US" dirty="0" smtClean="0"/>
              <a:t> (0</a:t>
            </a:r>
            <a:r>
              <a:rPr lang="en-US" altLang="zh-CN" dirty="0" smtClean="0"/>
              <a:t>,</a:t>
            </a:r>
            <a:r>
              <a:rPr lang="en-US" dirty="0" smtClean="0"/>
              <a:t> 1)</a:t>
            </a:r>
            <a:r>
              <a:rPr lang="en-US" altLang="zh-CN" dirty="0" smtClean="0"/>
              <a:t> </a:t>
            </a:r>
            <a:r>
              <a:rPr lang="en-US" dirty="0" smtClean="0"/>
              <a:t>as the restart probability, </a:t>
            </a:r>
            <a:r>
              <a:rPr lang="en-US" altLang="zh-CN" dirty="0" smtClean="0">
                <a:sym typeface="Symbol" pitchFamily="18" charset="2"/>
              </a:rPr>
              <a:t></a:t>
            </a:r>
            <a:r>
              <a:rPr lang="en-US" altLang="zh-CN" dirty="0" smtClean="0"/>
              <a:t> is a possible path from vi to </a:t>
            </a:r>
            <a:r>
              <a:rPr lang="en-US" altLang="zh-CN" dirty="0" err="1" smtClean="0"/>
              <a:t>vj</a:t>
            </a:r>
            <a:r>
              <a:rPr lang="en-US" altLang="zh-CN" dirty="0" smtClean="0"/>
              <a:t>. </a:t>
            </a:r>
            <a:endParaRPr lang="en-US" dirty="0" smtClean="0"/>
          </a:p>
          <a:p>
            <a:endParaRPr lang="en-US" dirty="0" smtClean="0"/>
          </a:p>
          <a:p>
            <a:r>
              <a:rPr lang="en-US" altLang="zh-CN" dirty="0" smtClean="0"/>
              <a:t>T</a:t>
            </a:r>
            <a:r>
              <a:rPr lang="en-US" dirty="0" smtClean="0"/>
              <a:t>he unified neighborhood random walk</a:t>
            </a:r>
            <a:r>
              <a:rPr lang="en-US" altLang="zh-CN" dirty="0" smtClean="0"/>
              <a:t> </a:t>
            </a:r>
            <a:r>
              <a:rPr lang="en-US" dirty="0" smtClean="0"/>
              <a:t>distance </a:t>
            </a:r>
            <a:r>
              <a:rPr lang="en-US" altLang="zh-CN" dirty="0" smtClean="0"/>
              <a:t>between two vertices</a:t>
            </a:r>
            <a:r>
              <a:rPr lang="en-US" i="1" dirty="0" smtClean="0"/>
              <a:t> </a:t>
            </a:r>
            <a:r>
              <a:rPr lang="en-US" dirty="0" smtClean="0"/>
              <a:t>is defined as </a:t>
            </a:r>
            <a:r>
              <a:rPr lang="en-US" altLang="zh-CN" dirty="0" smtClean="0"/>
              <a:t>this. It sums over probability of all possible paths from vi to </a:t>
            </a:r>
            <a:r>
              <a:rPr lang="en-US" altLang="zh-CN" dirty="0" err="1" smtClean="0"/>
              <a:t>vj</a:t>
            </a:r>
            <a:r>
              <a:rPr lang="en-US" altLang="zh-CN" dirty="0" smtClean="0"/>
              <a:t>.</a:t>
            </a:r>
            <a:endParaRPr lang="en-US" dirty="0" smtClean="0"/>
          </a:p>
          <a:p>
            <a:endParaRPr lang="en-US" altLang="zh-CN" dirty="0" smtClean="0"/>
          </a:p>
          <a:p>
            <a:r>
              <a:rPr lang="en-US" altLang="zh-CN" dirty="0" smtClean="0"/>
              <a:t>The path uses both structure edge and attribute edge from vi to </a:t>
            </a:r>
            <a:r>
              <a:rPr lang="en-US" altLang="zh-CN" dirty="0" err="1" smtClean="0"/>
              <a:t>vj</a:t>
            </a:r>
            <a:r>
              <a:rPr lang="en-US" altLang="zh-CN" dirty="0" smtClean="0"/>
              <a:t>. So the random walk distance combines structural and attribute similarities into one measure. If two vertices share the same values on many attributes, then the unified random walk distance between them will be largely increased.</a:t>
            </a:r>
          </a:p>
          <a:p>
            <a:endParaRPr lang="en-US" dirty="0" smtClean="0"/>
          </a:p>
          <a:p>
            <a:r>
              <a:rPr lang="en-US" i="1" dirty="0" smtClean="0"/>
              <a:t>RA </a:t>
            </a:r>
            <a:r>
              <a:rPr lang="en-US" dirty="0" smtClean="0"/>
              <a:t>is</a:t>
            </a:r>
            <a:r>
              <a:rPr lang="en-US" altLang="zh-CN" dirty="0" smtClean="0"/>
              <a:t> </a:t>
            </a:r>
            <a:r>
              <a:rPr lang="en-US" dirty="0" smtClean="0"/>
              <a:t>the </a:t>
            </a:r>
            <a:r>
              <a:rPr lang="en-US" altLang="zh-CN" dirty="0" smtClean="0"/>
              <a:t>matrix form of the neighborhood random walk distance</a:t>
            </a:r>
            <a:r>
              <a:rPr lang="en-US" dirty="0" smtClean="0"/>
              <a:t>.</a:t>
            </a:r>
          </a:p>
          <a:p>
            <a:endParaRPr lang="en-US" dirty="0" smtClean="0"/>
          </a:p>
          <a:p>
            <a:r>
              <a:rPr lang="en-US" dirty="0" smtClean="0"/>
              <a:t>Good initial </a:t>
            </a:r>
            <a:r>
              <a:rPr lang="en-US" dirty="0" err="1" smtClean="0"/>
              <a:t>centroids</a:t>
            </a:r>
            <a:r>
              <a:rPr lang="en-US" dirty="0" smtClean="0"/>
              <a:t> are essential for the success of </a:t>
            </a:r>
            <a:r>
              <a:rPr lang="en-US" altLang="zh-CN" dirty="0" smtClean="0"/>
              <a:t>the </a:t>
            </a:r>
            <a:r>
              <a:rPr lang="en-US" dirty="0" smtClean="0"/>
              <a:t>clustering algorithms. Instead of</a:t>
            </a:r>
            <a:r>
              <a:rPr lang="en-US" altLang="zh-CN" dirty="0" smtClean="0"/>
              <a:t> </a:t>
            </a:r>
            <a:r>
              <a:rPr lang="en-US" dirty="0" smtClean="0"/>
              <a:t>selecting initial </a:t>
            </a:r>
            <a:r>
              <a:rPr lang="en-US" dirty="0" err="1" smtClean="0"/>
              <a:t>centroids</a:t>
            </a:r>
            <a:r>
              <a:rPr lang="en-US" dirty="0" smtClean="0"/>
              <a:t> randomly, we follow the motivation of</a:t>
            </a:r>
            <a:r>
              <a:rPr lang="en-US" altLang="zh-CN" dirty="0" smtClean="0"/>
              <a:t> </a:t>
            </a:r>
            <a:r>
              <a:rPr lang="en-US" dirty="0" smtClean="0"/>
              <a:t>identifying good initial </a:t>
            </a:r>
            <a:r>
              <a:rPr lang="en-US" dirty="0" err="1" smtClean="0"/>
              <a:t>centroids</a:t>
            </a:r>
            <a:r>
              <a:rPr lang="en-US" dirty="0" smtClean="0"/>
              <a:t> from the density point of view by </a:t>
            </a:r>
            <a:r>
              <a:rPr lang="de-DE" altLang="zh-CN" dirty="0" smtClean="0"/>
              <a:t>Alexander Hinneburg and Daniel A. Keim</a:t>
            </a:r>
            <a:r>
              <a:rPr lang="en-US" dirty="0" smtClean="0"/>
              <a:t>.</a:t>
            </a:r>
            <a:endParaRPr lang="en-US" altLang="zh-CN" dirty="0" smtClean="0"/>
          </a:p>
          <a:p>
            <a:endParaRPr lang="en-US" altLang="zh-CN" dirty="0" smtClean="0"/>
          </a:p>
          <a:p>
            <a:r>
              <a:rPr lang="en-US" altLang="zh-CN" dirty="0" smtClean="0"/>
              <a:t>The i</a:t>
            </a:r>
            <a:r>
              <a:rPr lang="en-US" dirty="0" smtClean="0"/>
              <a:t>nfluence </a:t>
            </a:r>
            <a:r>
              <a:rPr lang="en-US" altLang="zh-HK" dirty="0" smtClean="0"/>
              <a:t>f</a:t>
            </a:r>
            <a:r>
              <a:rPr lang="en-US" dirty="0" smtClean="0"/>
              <a:t>unction</a:t>
            </a:r>
            <a:r>
              <a:rPr lang="en-US" altLang="zh-HK" dirty="0" smtClean="0"/>
              <a:t> of </a:t>
            </a:r>
            <a:r>
              <a:rPr lang="en-US" altLang="zh-CN" dirty="0" smtClean="0"/>
              <a:t>one vertex </a:t>
            </a:r>
            <a:r>
              <a:rPr lang="en-US" altLang="zh-CN" i="1" dirty="0" smtClean="0"/>
              <a:t>v</a:t>
            </a:r>
            <a:r>
              <a:rPr lang="en-US" altLang="zh-CN" i="1" baseline="-25000" dirty="0" smtClean="0"/>
              <a:t>i</a:t>
            </a:r>
            <a:r>
              <a:rPr lang="en-US" altLang="zh-HK" i="1" baseline="-25000" dirty="0" smtClean="0"/>
              <a:t> </a:t>
            </a:r>
            <a:r>
              <a:rPr lang="en-US" altLang="zh-HK" dirty="0" smtClean="0"/>
              <a:t>on </a:t>
            </a:r>
            <a:r>
              <a:rPr lang="en-US" altLang="zh-CN" dirty="0" smtClean="0"/>
              <a:t>another</a:t>
            </a:r>
            <a:r>
              <a:rPr lang="en-US" altLang="zh-CN" i="1" baseline="-25000" dirty="0" smtClean="0"/>
              <a:t> </a:t>
            </a:r>
            <a:r>
              <a:rPr lang="en-US" altLang="zh-CN" i="1" dirty="0" err="1" smtClean="0"/>
              <a:t>v</a:t>
            </a:r>
            <a:r>
              <a:rPr lang="en-US" altLang="zh-HK" i="1" baseline="-25000" dirty="0" err="1" smtClean="0"/>
              <a:t>j</a:t>
            </a:r>
            <a:r>
              <a:rPr lang="en-US" altLang="zh-CN" i="1" baseline="-25000" dirty="0" smtClean="0"/>
              <a:t> </a:t>
            </a:r>
            <a:r>
              <a:rPr lang="en-US" altLang="zh-CN" dirty="0" smtClean="0"/>
              <a:t>is defined as this:</a:t>
            </a:r>
          </a:p>
          <a:p>
            <a:endParaRPr lang="en-US" dirty="0" smtClean="0"/>
          </a:p>
          <a:p>
            <a:r>
              <a:rPr lang="en-US" dirty="0" smtClean="0"/>
              <a:t>The larger the</a:t>
            </a:r>
            <a:r>
              <a:rPr lang="en-US" altLang="zh-CN" dirty="0" smtClean="0"/>
              <a:t> </a:t>
            </a:r>
            <a:r>
              <a:rPr lang="en-US" dirty="0" smtClean="0"/>
              <a:t>random walk distance from </a:t>
            </a:r>
            <a:r>
              <a:rPr lang="en-US" i="1" dirty="0" smtClean="0"/>
              <a:t>vi </a:t>
            </a:r>
            <a:r>
              <a:rPr lang="en-US" dirty="0" smtClean="0"/>
              <a:t>to </a:t>
            </a:r>
            <a:r>
              <a:rPr lang="en-US" i="1" dirty="0" err="1" smtClean="0"/>
              <a:t>vj</a:t>
            </a:r>
            <a:r>
              <a:rPr lang="en-US" dirty="0" smtClean="0"/>
              <a:t>, the more influence </a:t>
            </a:r>
            <a:r>
              <a:rPr lang="en-US" i="1" dirty="0" smtClean="0"/>
              <a:t>vi </a:t>
            </a:r>
            <a:r>
              <a:rPr lang="en-US" dirty="0" smtClean="0"/>
              <a:t>has on </a:t>
            </a:r>
            <a:r>
              <a:rPr lang="en-US" i="1" dirty="0" err="1" smtClean="0"/>
              <a:t>vj</a:t>
            </a:r>
            <a:r>
              <a:rPr lang="en-US" dirty="0" smtClean="0"/>
              <a:t>.</a:t>
            </a:r>
            <a:endParaRPr lang="en-US" altLang="zh-CN" dirty="0" smtClean="0"/>
          </a:p>
          <a:p>
            <a:endParaRPr lang="en-US" altLang="zh-CN" dirty="0" smtClean="0"/>
          </a:p>
          <a:p>
            <a:r>
              <a:rPr lang="en-US" dirty="0" smtClean="0"/>
              <a:t>The density function of one vertex</a:t>
            </a:r>
            <a:r>
              <a:rPr lang="en-US" altLang="zh-CN" dirty="0" smtClean="0"/>
              <a:t> </a:t>
            </a:r>
            <a:r>
              <a:rPr lang="en-US" i="1" dirty="0" smtClean="0"/>
              <a:t>vi </a:t>
            </a:r>
            <a:r>
              <a:rPr lang="en-US" dirty="0" smtClean="0"/>
              <a:t>is the sum of the influence function of </a:t>
            </a:r>
            <a:r>
              <a:rPr lang="en-US" i="1" dirty="0" smtClean="0"/>
              <a:t>vi </a:t>
            </a:r>
            <a:r>
              <a:rPr lang="en-US" dirty="0" smtClean="0"/>
              <a:t>on all vertices in </a:t>
            </a:r>
            <a:r>
              <a:rPr lang="en-US" i="1" dirty="0" smtClean="0"/>
              <a:t>V</a:t>
            </a:r>
            <a:r>
              <a:rPr lang="en-US" altLang="zh-CN" i="1" dirty="0" smtClean="0"/>
              <a:t>. </a:t>
            </a:r>
            <a:r>
              <a:rPr lang="en-US" dirty="0" smtClean="0"/>
              <a:t>If one vertex </a:t>
            </a:r>
            <a:r>
              <a:rPr lang="en-US" i="1" dirty="0" smtClean="0"/>
              <a:t>vi </a:t>
            </a:r>
            <a:r>
              <a:rPr lang="en-US" dirty="0" smtClean="0"/>
              <a:t>has a large density value, it means that, either </a:t>
            </a:r>
            <a:r>
              <a:rPr lang="en-US" i="1" dirty="0" smtClean="0"/>
              <a:t>vi</a:t>
            </a:r>
            <a:r>
              <a:rPr lang="en-US" altLang="zh-CN" i="1" dirty="0" smtClean="0"/>
              <a:t> </a:t>
            </a:r>
            <a:r>
              <a:rPr lang="en-US" dirty="0" smtClean="0"/>
              <a:t>connects to many vertices through multiple random walk paths, or</a:t>
            </a:r>
            <a:r>
              <a:rPr lang="en-US" altLang="zh-CN" dirty="0" smtClean="0"/>
              <a:t> </a:t>
            </a:r>
            <a:r>
              <a:rPr lang="en-US" i="1" dirty="0" smtClean="0"/>
              <a:t>vi </a:t>
            </a:r>
            <a:r>
              <a:rPr lang="en-US" dirty="0" smtClean="0"/>
              <a:t>shares attribute values with many vertices.</a:t>
            </a:r>
          </a:p>
          <a:p>
            <a:endParaRPr lang="en-US" altLang="zh-CN" dirty="0" smtClean="0"/>
          </a:p>
          <a:p>
            <a:r>
              <a:rPr lang="en-US" altLang="zh-CN" dirty="0" smtClean="0"/>
              <a:t>The goal of the clustering is to partition vertices of the original graph into clusters. Therefore, we only need to calculate the influence and the density of the structure vertices.</a:t>
            </a:r>
          </a:p>
          <a:p>
            <a:pPr eaLnBrk="1" hangingPunct="1"/>
            <a:endParaRPr lang="ko-KR" altLang="en-US" dirty="0" smtClean="0">
              <a:ea typeface="굴림" pitchFamily="50" charset="-127"/>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17</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The clustering process follows the k-</a:t>
            </a:r>
            <a:r>
              <a:rPr lang="en-US" altLang="zh-CN" dirty="0" err="1" smtClean="0"/>
              <a:t>medoids</a:t>
            </a:r>
            <a:r>
              <a:rPr lang="en-US" altLang="zh-CN" dirty="0" smtClean="0"/>
              <a:t> framework.</a:t>
            </a:r>
          </a:p>
          <a:p>
            <a:endParaRPr lang="en-US" altLang="zh-CN" dirty="0" smtClean="0"/>
          </a:p>
          <a:p>
            <a:r>
              <a:rPr lang="en-US" altLang="zh-CN" dirty="0" smtClean="0"/>
              <a:t>First, w</a:t>
            </a:r>
            <a:r>
              <a:rPr lang="en-US" altLang="zh-TW" dirty="0" smtClean="0"/>
              <a:t>e assign each vertex </a:t>
            </a:r>
            <a:r>
              <a:rPr lang="en-US" altLang="zh-TW" i="1" dirty="0" smtClean="0"/>
              <a:t>vi </a:t>
            </a:r>
            <a:r>
              <a:rPr lang="en-US" altLang="zh-TW" dirty="0" smtClean="0"/>
              <a:t>to its closest </a:t>
            </a:r>
            <a:r>
              <a:rPr lang="en-US" altLang="zh-TW" dirty="0" err="1" smtClean="0"/>
              <a:t>centroid</a:t>
            </a:r>
            <a:r>
              <a:rPr lang="en-US" altLang="zh-TW" dirty="0" smtClean="0"/>
              <a:t> </a:t>
            </a:r>
            <a:r>
              <a:rPr lang="en-US" altLang="zh-TW" i="1" dirty="0" smtClean="0"/>
              <a:t>c</a:t>
            </a:r>
            <a:r>
              <a:rPr lang="en-US" altLang="zh-CN" dirty="0" smtClean="0"/>
              <a:t>*.</a:t>
            </a:r>
          </a:p>
          <a:p>
            <a:endParaRPr lang="en-US" altLang="zh-CN" dirty="0" smtClean="0"/>
          </a:p>
          <a:p>
            <a:r>
              <a:rPr lang="en-US" altLang="zh-CN" dirty="0" smtClean="0"/>
              <a:t>Second, we update the </a:t>
            </a:r>
            <a:r>
              <a:rPr lang="en-US" altLang="zh-CN" dirty="0" err="1" smtClean="0"/>
              <a:t>centroid</a:t>
            </a:r>
            <a:r>
              <a:rPr lang="en-US" altLang="zh-CN" dirty="0" smtClean="0"/>
              <a:t> with the most centrally located vertex in each cluster.</a:t>
            </a:r>
          </a:p>
          <a:p>
            <a:endParaRPr lang="en-US" altLang="zh-CN" dirty="0" smtClean="0"/>
          </a:p>
          <a:p>
            <a:r>
              <a:rPr lang="en-US" altLang="zh-CN" dirty="0" smtClean="0"/>
              <a:t>We first compute the “average point” in a cluster by taking the average of the random walk distance vectors. But the average point may not be a real vertex.</a:t>
            </a:r>
          </a:p>
          <a:p>
            <a:endParaRPr lang="en-US" altLang="zh-CN" dirty="0" smtClean="0"/>
          </a:p>
          <a:p>
            <a:pPr>
              <a:spcBef>
                <a:spcPct val="0"/>
              </a:spcBef>
            </a:pPr>
            <a:r>
              <a:rPr lang="en-US" altLang="zh-CN" dirty="0" smtClean="0"/>
              <a:t>Therefore we find the new </a:t>
            </a:r>
            <a:r>
              <a:rPr lang="en-US" altLang="zh-CN" dirty="0" err="1" smtClean="0"/>
              <a:t>centroid</a:t>
            </a:r>
            <a:r>
              <a:rPr lang="en-US" altLang="zh-CN" dirty="0" smtClean="0"/>
              <a:t> whose random walk distance vector is the closest to the cluster average.</a:t>
            </a:r>
          </a:p>
          <a:p>
            <a:pPr>
              <a:spcBef>
                <a:spcPct val="0"/>
              </a:spcBef>
            </a:pPr>
            <a:endParaRPr lang="en-US" altLang="zh-CN" dirty="0" smtClean="0"/>
          </a:p>
          <a:p>
            <a:r>
              <a:rPr lang="en-US" altLang="zh-TW" dirty="0" smtClean="0"/>
              <a:t>The clustering process iterates until convergence.</a:t>
            </a:r>
          </a:p>
          <a:p>
            <a:pPr eaLnBrk="1" hangingPunct="1"/>
            <a:endParaRPr lang="ko-KR" altLang="en-US" dirty="0" smtClean="0">
              <a:ea typeface="굴림" pitchFamily="50" charset="-127"/>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18</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HK" dirty="0" smtClean="0"/>
              <a:t>Different types of edges may have different degrees of importance</a:t>
            </a:r>
            <a:r>
              <a:rPr lang="en-US" altLang="zh-CN" dirty="0" smtClean="0"/>
              <a:t>.</a:t>
            </a:r>
            <a:endParaRPr lang="en-US" altLang="zh-HK" dirty="0" smtClean="0"/>
          </a:p>
          <a:p>
            <a:endParaRPr lang="en-US" altLang="zh-CN" dirty="0" smtClean="0"/>
          </a:p>
          <a:p>
            <a:r>
              <a:rPr lang="en-US" dirty="0" smtClean="0"/>
              <a:t>We </a:t>
            </a:r>
            <a:r>
              <a:rPr lang="en-US" altLang="zh-CN" dirty="0" smtClean="0"/>
              <a:t>define the </a:t>
            </a:r>
            <a:r>
              <a:rPr lang="en-US" dirty="0" smtClean="0"/>
              <a:t>structure edge weight </a:t>
            </a:r>
            <a:r>
              <a:rPr lang="en-US" altLang="zh-CN" dirty="0" smtClean="0"/>
              <a:t>as </a:t>
            </a:r>
            <a:r>
              <a:rPr lang="en-US" i="1" dirty="0" smtClean="0">
                <a:sym typeface="Symbol" pitchFamily="18" charset="2"/>
              </a:rPr>
              <a:t></a:t>
            </a:r>
            <a:r>
              <a:rPr lang="en-US" dirty="0" smtClean="0"/>
              <a:t>0, and </a:t>
            </a:r>
            <a:r>
              <a:rPr lang="en-US" dirty="0" smtClean="0">
                <a:sym typeface="Symbol" pitchFamily="18" charset="2"/>
              </a:rPr>
              <a:t>it</a:t>
            </a:r>
            <a:r>
              <a:rPr lang="en-US" dirty="0" smtClean="0"/>
              <a:t> is</a:t>
            </a:r>
            <a:r>
              <a:rPr lang="en-US" altLang="zh-CN" dirty="0" smtClean="0"/>
              <a:t> fixed to 1.0 in the whole clustering process. Then we assign an </a:t>
            </a:r>
            <a:r>
              <a:rPr lang="en-US" dirty="0" smtClean="0"/>
              <a:t>attribute </a:t>
            </a:r>
            <a:r>
              <a:rPr lang="en-US" altLang="zh-CN" dirty="0" smtClean="0"/>
              <a:t>edge </a:t>
            </a:r>
            <a:r>
              <a:rPr lang="en-US" dirty="0" smtClean="0"/>
              <a:t>weight</a:t>
            </a:r>
            <a:r>
              <a:rPr lang="en-US" altLang="zh-CN" dirty="0" smtClean="0"/>
              <a:t> </a:t>
            </a:r>
            <a:r>
              <a:rPr lang="en-US" altLang="zh-CN" dirty="0" err="1" smtClean="0"/>
              <a:t>wi</a:t>
            </a:r>
            <a:r>
              <a:rPr lang="en-US" altLang="zh-CN" dirty="0" smtClean="0"/>
              <a:t> for an attribute </a:t>
            </a:r>
            <a:r>
              <a:rPr lang="en-US" altLang="zh-CN" i="1" dirty="0" err="1" smtClean="0"/>
              <a:t>ai</a:t>
            </a:r>
            <a:r>
              <a:rPr lang="en-US" dirty="0" smtClean="0"/>
              <a:t>. </a:t>
            </a:r>
            <a:endParaRPr lang="en-US" altLang="zh-CN" dirty="0" smtClean="0"/>
          </a:p>
          <a:p>
            <a:endParaRPr lang="en-US" altLang="zh-CN" dirty="0" smtClean="0"/>
          </a:p>
          <a:p>
            <a:r>
              <a:rPr lang="en-US" altLang="zh-HK" dirty="0" smtClean="0"/>
              <a:t>All weights are initialized to 1.0, but will be automatically updated during clustering</a:t>
            </a:r>
            <a:r>
              <a:rPr lang="en-US" altLang="zh-CN" dirty="0" smtClean="0"/>
              <a:t>.</a:t>
            </a:r>
          </a:p>
          <a:p>
            <a:endParaRPr lang="en-US" altLang="zh-CN" dirty="0" smtClean="0"/>
          </a:p>
          <a:p>
            <a:r>
              <a:rPr lang="en-US" altLang="zh-CN" dirty="0" smtClean="0"/>
              <a:t>Given a vertex distribution of a graph, adjusting the weight of each attribute in terms of the degree of its contribution can improve the clustering quality.</a:t>
            </a:r>
            <a:endParaRPr lang="en-US" dirty="0" smtClean="0"/>
          </a:p>
          <a:p>
            <a:endParaRPr lang="en-US" altLang="zh-CN" dirty="0" smtClean="0"/>
          </a:p>
          <a:p>
            <a:r>
              <a:rPr lang="en-US" altLang="zh-CN" dirty="0" smtClean="0"/>
              <a:t>This is an example of a graph with multiple attributes.</a:t>
            </a:r>
          </a:p>
          <a:p>
            <a:endParaRPr lang="en-US" altLang="zh-CN" dirty="0" smtClean="0"/>
          </a:p>
          <a:p>
            <a:r>
              <a:rPr lang="en-US" altLang="zh-CN" dirty="0" smtClean="0"/>
              <a:t>Each author has two attributes: “research topic” and “age”.</a:t>
            </a:r>
          </a:p>
          <a:p>
            <a:endParaRPr lang="zh-CN" altLang="en-US" dirty="0" smtClean="0"/>
          </a:p>
          <a:p>
            <a:r>
              <a:rPr lang="en-US" altLang="zh-CN" dirty="0" smtClean="0"/>
              <a:t>After one iteration of the clustering algorithm, the graph is partitioned into these two clusters. Many </a:t>
            </a:r>
            <a:r>
              <a:rPr lang="en-US" altLang="zh-TW" dirty="0" smtClean="0"/>
              <a:t>vertices share the same value</a:t>
            </a:r>
            <a:r>
              <a:rPr lang="en-US" altLang="zh-CN" dirty="0" smtClean="0"/>
              <a:t>s</a:t>
            </a:r>
            <a:r>
              <a:rPr lang="en-US" altLang="zh-TW" dirty="0" smtClean="0"/>
              <a:t> on attribute </a:t>
            </a:r>
            <a:r>
              <a:rPr lang="en-US" altLang="zh-CN" dirty="0" smtClean="0"/>
              <a:t>“research topic”</a:t>
            </a:r>
            <a:r>
              <a:rPr lang="en-US" altLang="zh-TW" dirty="0" smtClean="0"/>
              <a:t> in </a:t>
            </a:r>
            <a:r>
              <a:rPr lang="en-US" altLang="zh-CN" dirty="0" smtClean="0"/>
              <a:t>each</a:t>
            </a:r>
            <a:r>
              <a:rPr lang="en-US" altLang="zh-TW" dirty="0" smtClean="0"/>
              <a:t> cluster, </a:t>
            </a:r>
            <a:r>
              <a:rPr lang="en-US" altLang="zh-CN" dirty="0" smtClean="0"/>
              <a:t>its weight</a:t>
            </a:r>
            <a:r>
              <a:rPr lang="en-US" altLang="zh-TW" dirty="0" smtClean="0"/>
              <a:t> should be increased. </a:t>
            </a:r>
            <a:r>
              <a:rPr lang="en-US" altLang="zh-CN" dirty="0" smtClean="0"/>
              <a:t>However, </a:t>
            </a:r>
            <a:r>
              <a:rPr lang="en-US" altLang="zh-TW" dirty="0" smtClean="0"/>
              <a:t>the vertices </a:t>
            </a:r>
            <a:r>
              <a:rPr lang="en-US" altLang="zh-CN" dirty="0" smtClean="0"/>
              <a:t>within each cluster </a:t>
            </a:r>
            <a:r>
              <a:rPr lang="en-US" altLang="zh-TW" dirty="0" smtClean="0"/>
              <a:t>have different values on attribute </a:t>
            </a:r>
            <a:r>
              <a:rPr lang="en-US" altLang="zh-CN" dirty="0" smtClean="0"/>
              <a:t>“age”, its weight</a:t>
            </a:r>
            <a:r>
              <a:rPr lang="en-US" altLang="zh-TW" dirty="0" smtClean="0"/>
              <a:t> should be decreased.</a:t>
            </a:r>
            <a:endParaRPr lang="en-US" altLang="zh-CN" dirty="0" smtClean="0"/>
          </a:p>
          <a:p>
            <a:pPr eaLnBrk="1" hangingPunct="1"/>
            <a:endParaRPr lang="ko-KR" altLang="en-US" dirty="0" smtClean="0">
              <a:ea typeface="굴림" pitchFamily="50" charset="-127"/>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19</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This slide shows how to adjust the edge weight.</a:t>
            </a:r>
          </a:p>
          <a:p>
            <a:endParaRPr lang="en-US" altLang="zh-CN" dirty="0" smtClean="0"/>
          </a:p>
          <a:p>
            <a:r>
              <a:rPr lang="en-US" altLang="zh-CN" dirty="0" smtClean="0"/>
              <a:t>A vote mechanism determines whether two vertices share an attribute value. The vote is 1 if two vertices share the same attribute value on the attribute.</a:t>
            </a:r>
          </a:p>
          <a:p>
            <a:endParaRPr lang="en-US" altLang="zh-CN" dirty="0" smtClean="0"/>
          </a:p>
          <a:p>
            <a:r>
              <a:rPr lang="en-US" altLang="zh-TW" dirty="0" smtClean="0">
                <a:sym typeface="Symbol" pitchFamily="18" charset="2"/>
              </a:rPr>
              <a:t></a:t>
            </a:r>
            <a:r>
              <a:rPr lang="en-US" i="1" dirty="0" smtClean="0">
                <a:sym typeface="Symbol" pitchFamily="18" charset="2"/>
              </a:rPr>
              <a:t></a:t>
            </a:r>
            <a:r>
              <a:rPr lang="en-US" altLang="zh-CN" i="1" dirty="0" err="1" smtClean="0">
                <a:sym typeface="Symbol" pitchFamily="18" charset="2"/>
              </a:rPr>
              <a:t>i</a:t>
            </a:r>
            <a:r>
              <a:rPr lang="en-US" altLang="zh-CN" i="1" dirty="0" smtClean="0">
                <a:sym typeface="Symbol" pitchFamily="18" charset="2"/>
              </a:rPr>
              <a:t> </a:t>
            </a:r>
            <a:r>
              <a:rPr lang="en-US" altLang="zh-TW" dirty="0" smtClean="0"/>
              <a:t>is estimated by counting the number of vertices which share attribute values with the </a:t>
            </a:r>
            <a:r>
              <a:rPr lang="en-US" altLang="zh-TW" dirty="0" err="1" smtClean="0"/>
              <a:t>centroid</a:t>
            </a:r>
            <a:r>
              <a:rPr lang="en-US" altLang="zh-TW" dirty="0" smtClean="0"/>
              <a:t> on attribute </a:t>
            </a:r>
            <a:r>
              <a:rPr lang="en-US" altLang="zh-TW" i="1" dirty="0" err="1" smtClean="0"/>
              <a:t>ai</a:t>
            </a:r>
            <a:r>
              <a:rPr lang="en-US" altLang="zh-TW" i="1" dirty="0" smtClean="0"/>
              <a:t> </a:t>
            </a:r>
            <a:r>
              <a:rPr lang="en-US" altLang="zh-TW" dirty="0" smtClean="0"/>
              <a:t>within</a:t>
            </a:r>
            <a:r>
              <a:rPr lang="en-US" altLang="zh-CN" dirty="0" smtClean="0"/>
              <a:t> each </a:t>
            </a:r>
            <a:r>
              <a:rPr lang="en-US" altLang="zh-TW" dirty="0" smtClean="0"/>
              <a:t>cluster. </a:t>
            </a:r>
            <a:endParaRPr lang="en-US" altLang="zh-CN" dirty="0" smtClean="0"/>
          </a:p>
          <a:p>
            <a:endParaRPr lang="en-US" altLang="zh-CN" dirty="0" smtClean="0"/>
          </a:p>
          <a:p>
            <a:r>
              <a:rPr lang="en-US" altLang="zh-TW" dirty="0" smtClean="0"/>
              <a:t>If many vertices share the same value on attribute </a:t>
            </a:r>
            <a:r>
              <a:rPr lang="en-US" altLang="zh-TW" dirty="0" err="1" smtClean="0"/>
              <a:t>ai</a:t>
            </a:r>
            <a:r>
              <a:rPr lang="en-US" altLang="zh-TW" dirty="0" smtClean="0"/>
              <a:t> in </a:t>
            </a:r>
            <a:r>
              <a:rPr lang="en-US" altLang="zh-CN" dirty="0" smtClean="0"/>
              <a:t>each</a:t>
            </a:r>
            <a:r>
              <a:rPr lang="en-US" altLang="zh-TW" dirty="0" smtClean="0"/>
              <a:t> cluster, the edge weight </a:t>
            </a:r>
            <a:r>
              <a:rPr lang="en-US" altLang="zh-TW" dirty="0" err="1" smtClean="0"/>
              <a:t>wi</a:t>
            </a:r>
            <a:r>
              <a:rPr lang="en-US" altLang="zh-TW" dirty="0" smtClean="0"/>
              <a:t> should be increased. If the vertices </a:t>
            </a:r>
            <a:r>
              <a:rPr lang="en-US" altLang="zh-CN" dirty="0" smtClean="0"/>
              <a:t>within each cluster </a:t>
            </a:r>
            <a:r>
              <a:rPr lang="en-US" altLang="zh-TW" dirty="0" smtClean="0"/>
              <a:t>have different values on </a:t>
            </a:r>
            <a:r>
              <a:rPr lang="en-US" altLang="zh-TW" dirty="0" err="1" smtClean="0"/>
              <a:t>ai</a:t>
            </a:r>
            <a:r>
              <a:rPr lang="en-US" altLang="zh-TW" dirty="0" smtClean="0"/>
              <a:t>, the weight </a:t>
            </a:r>
            <a:r>
              <a:rPr lang="en-US" altLang="zh-TW" dirty="0" err="1" smtClean="0"/>
              <a:t>wi</a:t>
            </a:r>
            <a:r>
              <a:rPr lang="en-US" altLang="zh-TW" dirty="0" smtClean="0"/>
              <a:t> should be decreased. This weight adjustment equation can achieve this purpose.</a:t>
            </a:r>
          </a:p>
          <a:p>
            <a:endParaRPr lang="en-US" altLang="zh-TW" dirty="0" smtClean="0"/>
          </a:p>
          <a:p>
            <a:r>
              <a:rPr lang="en-US" altLang="zh-TW" dirty="0" smtClean="0"/>
              <a:t>As the weight adjustment step is not in the traditional k-</a:t>
            </a:r>
            <a:r>
              <a:rPr lang="en-US" altLang="zh-TW" dirty="0" err="1" smtClean="0"/>
              <a:t>medoids</a:t>
            </a:r>
            <a:r>
              <a:rPr lang="en-US" altLang="zh-TW" dirty="0" smtClean="0"/>
              <a:t> clustering framework, you may wonder how it may affect the clustering convergence. For example, will the objective function value oscillate iteration by iteration as we adjust the edge weights?</a:t>
            </a:r>
          </a:p>
          <a:p>
            <a:endParaRPr lang="en-US" altLang="zh-CN" dirty="0" smtClean="0"/>
          </a:p>
          <a:p>
            <a:r>
              <a:rPr lang="en-US" altLang="zh-CN" dirty="0" smtClean="0"/>
              <a:t>Here d(vi, vi) measures the intra-cluster distance. The objective function sums over all the k clusters.</a:t>
            </a:r>
          </a:p>
          <a:p>
            <a:endParaRPr lang="en-US" altLang="zh-CN" dirty="0" smtClean="0"/>
          </a:p>
          <a:p>
            <a:r>
              <a:rPr lang="en-US" altLang="zh-CN" dirty="0" smtClean="0"/>
              <a:t>The</a:t>
            </a:r>
            <a:r>
              <a:rPr lang="en-US" altLang="zh-TW" dirty="0" smtClean="0"/>
              <a:t> goal of a graph clustering is to find </a:t>
            </a:r>
            <a:r>
              <a:rPr lang="en-US" altLang="zh-TW" i="1" dirty="0" smtClean="0"/>
              <a:t>k </a:t>
            </a:r>
            <a:r>
              <a:rPr lang="en-US" altLang="zh-TW" dirty="0" smtClean="0"/>
              <a:t>partitions so that the objective function is maximized</a:t>
            </a:r>
            <a:r>
              <a:rPr lang="en-US" altLang="zh-CN" dirty="0" smtClean="0"/>
              <a:t>.</a:t>
            </a:r>
          </a:p>
          <a:p>
            <a:endParaRPr lang="en-US" altLang="zh-CN" dirty="0" smtClean="0"/>
          </a:p>
          <a:p>
            <a:r>
              <a:rPr lang="en-US" altLang="zh-CN" dirty="0" smtClean="0"/>
              <a:t>The similarities between two vertices on the attribute augmented graph will be changed when we adjust the attribute weights in the iteration. </a:t>
            </a:r>
            <a:r>
              <a:rPr lang="en-US" altLang="zh-TW" dirty="0" smtClean="0"/>
              <a:t>Will the objective function value oscillate iteration by iteration as we adjust the edge weights?</a:t>
            </a:r>
          </a:p>
          <a:p>
            <a:endParaRPr lang="en-US" dirty="0" smtClean="0"/>
          </a:p>
          <a:p>
            <a:r>
              <a:rPr lang="en-US" dirty="0" smtClean="0"/>
              <a:t>We have proved theorem on the clustering convergence.</a:t>
            </a:r>
          </a:p>
          <a:p>
            <a:endParaRPr lang="en-US" dirty="0" smtClean="0"/>
          </a:p>
          <a:p>
            <a:r>
              <a:rPr lang="en-US" dirty="0" smtClean="0"/>
              <a:t>The </a:t>
            </a:r>
            <a:r>
              <a:rPr lang="en-US" altLang="zh-CN" dirty="0" smtClean="0"/>
              <a:t>t</a:t>
            </a:r>
            <a:r>
              <a:rPr lang="en-US" dirty="0" smtClean="0"/>
              <a:t>heorem</a:t>
            </a:r>
            <a:r>
              <a:rPr lang="en-US" altLang="zh-CN" dirty="0" smtClean="0"/>
              <a:t> d</a:t>
            </a:r>
            <a:r>
              <a:rPr lang="en-US" altLang="zh-HK" dirty="0" smtClean="0"/>
              <a:t>emonstrate</a:t>
            </a:r>
            <a:r>
              <a:rPr lang="en-US" altLang="zh-CN" dirty="0" smtClean="0"/>
              <a:t>s</a:t>
            </a:r>
            <a:r>
              <a:rPr lang="en-US" altLang="zh-HK" dirty="0" smtClean="0"/>
              <a:t> that the weights are adjusted towards the direction of clustering convergence when we iteratively refine the</a:t>
            </a:r>
            <a:r>
              <a:rPr lang="en-US" altLang="zh-CN" dirty="0" smtClean="0"/>
              <a:t> clusters.</a:t>
            </a:r>
            <a:endParaRPr lang="en-US" altLang="zh-TW" dirty="0" smtClean="0"/>
          </a:p>
          <a:p>
            <a:endParaRPr lang="en-US" altLang="zh-CN" dirty="0" smtClean="0"/>
          </a:p>
          <a:p>
            <a:r>
              <a:rPr lang="en-US" altLang="zh-TW" dirty="0" smtClean="0"/>
              <a:t>The </a:t>
            </a:r>
            <a:r>
              <a:rPr lang="en-US" altLang="zh-CN" dirty="0" smtClean="0"/>
              <a:t>detail proof of this theorem is not shown here</a:t>
            </a:r>
            <a:r>
              <a:rPr lang="en-US" altLang="zh-TW" dirty="0" smtClean="0"/>
              <a:t>.</a:t>
            </a:r>
            <a:r>
              <a:rPr lang="en-US" altLang="zh-CN" dirty="0" smtClean="0"/>
              <a:t> The graph clustering problem through maximizing objective function</a:t>
            </a:r>
          </a:p>
          <a:p>
            <a:r>
              <a:rPr lang="en-US" altLang="zh-CN" dirty="0" smtClean="0"/>
              <a:t>with constraints is a linear programming problem. We can use Lagrange Multiplier or KKT conditions to solve this kind of constrained optimization problem. </a:t>
            </a:r>
          </a:p>
          <a:p>
            <a:endParaRPr lang="en-US" altLang="zh-CN" dirty="0" smtClean="0"/>
          </a:p>
          <a:p>
            <a:r>
              <a:rPr lang="en-US" altLang="zh-CN" dirty="0" smtClean="0"/>
              <a:t>It says that g</a:t>
            </a:r>
            <a:r>
              <a:rPr lang="en-US" altLang="zh-HK" dirty="0" smtClean="0"/>
              <a:t>iven a certain partition</a:t>
            </a:r>
            <a:r>
              <a:rPr lang="en-US" altLang="zh-CN" dirty="0" smtClean="0"/>
              <a:t> </a:t>
            </a:r>
            <a:r>
              <a:rPr lang="en-US" altLang="zh-HK" dirty="0" smtClean="0"/>
              <a:t>of graph G, there</a:t>
            </a:r>
            <a:r>
              <a:rPr lang="en-US" altLang="zh-CN" dirty="0" smtClean="0"/>
              <a:t> </a:t>
            </a:r>
            <a:r>
              <a:rPr lang="en-US" altLang="zh-HK" dirty="0" smtClean="0"/>
              <a:t>exists a unique solution</a:t>
            </a:r>
            <a:r>
              <a:rPr lang="en-US" altLang="zh-CN" dirty="0" smtClean="0"/>
              <a:t>: attribute weights of </a:t>
            </a:r>
            <a:r>
              <a:rPr lang="en-US" i="1" dirty="0" smtClean="0">
                <a:sym typeface="Symbol" pitchFamily="18" charset="2"/>
              </a:rPr>
              <a:t></a:t>
            </a:r>
            <a:r>
              <a:rPr lang="en-US" altLang="zh-CN" dirty="0" smtClean="0">
                <a:sym typeface="Symbol" pitchFamily="18" charset="2"/>
              </a:rPr>
              <a:t>1</a:t>
            </a:r>
            <a:r>
              <a:rPr lang="en-US" altLang="zh-CN" dirty="0" smtClean="0"/>
              <a:t> to </a:t>
            </a:r>
            <a:r>
              <a:rPr lang="en-US" i="1" dirty="0" smtClean="0">
                <a:sym typeface="Symbol" pitchFamily="18" charset="2"/>
              </a:rPr>
              <a:t></a:t>
            </a:r>
            <a:r>
              <a:rPr lang="en-US" altLang="zh-CN" i="1" dirty="0" smtClean="0">
                <a:sym typeface="Symbol" pitchFamily="18" charset="2"/>
              </a:rPr>
              <a:t>m</a:t>
            </a:r>
            <a:r>
              <a:rPr lang="en-US" altLang="zh-CN" dirty="0" smtClean="0"/>
              <a:t> </a:t>
            </a:r>
            <a:r>
              <a:rPr lang="en-US" altLang="zh-HK" dirty="0" smtClean="0"/>
              <a:t>which maximizes the</a:t>
            </a:r>
            <a:r>
              <a:rPr lang="en-US" altLang="zh-CN" dirty="0" smtClean="0"/>
              <a:t> </a:t>
            </a:r>
            <a:r>
              <a:rPr lang="en-US" altLang="zh-HK" dirty="0" smtClean="0"/>
              <a:t>objective function</a:t>
            </a:r>
            <a:r>
              <a:rPr lang="en-US" altLang="zh-CN" dirty="0" smtClean="0"/>
              <a:t>.</a:t>
            </a:r>
            <a:endParaRPr lang="en-US" altLang="zh-TW" dirty="0" smtClean="0"/>
          </a:p>
          <a:p>
            <a:pPr eaLnBrk="1" hangingPunct="1"/>
            <a:endParaRPr lang="ko-KR" altLang="en-US" dirty="0" smtClean="0">
              <a:ea typeface="굴림" pitchFamily="50"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DEF647D6-0817-462C-8BAC-7608A799C0FD}" type="slidenum">
              <a:rPr lang="ko-KR" altLang="en-US"/>
              <a:pPr/>
              <a:t>2</a:t>
            </a:fld>
            <a:endParaRPr lang="en-US" altLang="ko-KR" dirty="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ko-KR" altLang="en-US" dirty="0" smtClean="0">
              <a:ea typeface="굴림" pitchFamily="50" charset="-127"/>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20</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Now, we show the experimental results. We use two datasets in the experiment.</a:t>
            </a:r>
          </a:p>
          <a:p>
            <a:endParaRPr lang="en-US" altLang="zh-CN" dirty="0" smtClean="0"/>
          </a:p>
          <a:p>
            <a:r>
              <a:rPr lang="en-US" altLang="zh-HK" dirty="0" smtClean="0"/>
              <a:t>Political Blogs </a:t>
            </a:r>
            <a:r>
              <a:rPr lang="en-US" altLang="zh-TW" dirty="0" smtClean="0"/>
              <a:t>dataset is a network of 1490 </a:t>
            </a:r>
            <a:r>
              <a:rPr lang="en-US" altLang="zh-TW" dirty="0" err="1" smtClean="0"/>
              <a:t>webblogs</a:t>
            </a:r>
            <a:r>
              <a:rPr lang="en-US" altLang="zh-TW" dirty="0" smtClean="0"/>
              <a:t> on US politics with</a:t>
            </a:r>
            <a:r>
              <a:rPr lang="en-US" altLang="zh-CN" dirty="0" smtClean="0"/>
              <a:t> </a:t>
            </a:r>
            <a:r>
              <a:rPr lang="en-US" altLang="zh-TW" dirty="0" smtClean="0"/>
              <a:t>19090 hyperlinks between these </a:t>
            </a:r>
            <a:r>
              <a:rPr lang="en-US" altLang="zh-TW" dirty="0" err="1" smtClean="0"/>
              <a:t>webblogs</a:t>
            </a:r>
            <a:r>
              <a:rPr lang="en-US" altLang="zh-TW" dirty="0" smtClean="0"/>
              <a:t>. Each blog in the dataset</a:t>
            </a:r>
            <a:r>
              <a:rPr lang="en-US" altLang="zh-CN" dirty="0" smtClean="0"/>
              <a:t> </a:t>
            </a:r>
            <a:r>
              <a:rPr lang="en-US" altLang="zh-TW" dirty="0" smtClean="0"/>
              <a:t>has an attribute describing its political leaning as either </a:t>
            </a:r>
            <a:r>
              <a:rPr lang="en-US" altLang="zh-TW" i="1" dirty="0" smtClean="0"/>
              <a:t>liberal </a:t>
            </a:r>
            <a:r>
              <a:rPr lang="en-US" altLang="zh-TW" dirty="0" smtClean="0"/>
              <a:t>or</a:t>
            </a:r>
            <a:r>
              <a:rPr lang="en-US" altLang="zh-CN" dirty="0" smtClean="0"/>
              <a:t> </a:t>
            </a:r>
            <a:r>
              <a:rPr lang="en-US" altLang="zh-TW" i="1" dirty="0" smtClean="0"/>
              <a:t>conservative</a:t>
            </a:r>
            <a:r>
              <a:rPr lang="en-US" altLang="zh-TW" dirty="0" smtClean="0"/>
              <a:t>.</a:t>
            </a:r>
            <a:endParaRPr lang="en-US" altLang="zh-CN" dirty="0" smtClean="0"/>
          </a:p>
          <a:p>
            <a:endParaRPr lang="en-US" altLang="zh-CN" dirty="0" smtClean="0"/>
          </a:p>
          <a:p>
            <a:r>
              <a:rPr lang="en-US" altLang="zh-CN" dirty="0" smtClean="0"/>
              <a:t>For DBLP dataset, we select 5000 authors from DB, DM, ML and IR and form the coauthor graph.  </a:t>
            </a:r>
            <a:r>
              <a:rPr lang="en-US" altLang="zh-TW" dirty="0" smtClean="0"/>
              <a:t>Each author has two relevant attributes: </a:t>
            </a:r>
            <a:r>
              <a:rPr lang="en-US" altLang="zh-TW" i="1" dirty="0" smtClean="0"/>
              <a:t>prolific </a:t>
            </a:r>
            <a:r>
              <a:rPr lang="en-US" altLang="zh-TW" dirty="0" smtClean="0"/>
              <a:t>and </a:t>
            </a:r>
            <a:r>
              <a:rPr lang="en-US" altLang="zh-TW" i="1" dirty="0" smtClean="0"/>
              <a:t>topic</a:t>
            </a:r>
            <a:r>
              <a:rPr lang="en-US" altLang="zh-TW" dirty="0" smtClean="0"/>
              <a:t>.</a:t>
            </a:r>
            <a:endParaRPr lang="en-US" altLang="zh-CN" dirty="0" smtClean="0"/>
          </a:p>
          <a:p>
            <a:endParaRPr lang="en-US" altLang="zh-CN" dirty="0" smtClean="0"/>
          </a:p>
          <a:p>
            <a:r>
              <a:rPr lang="en-US" altLang="zh-CN" dirty="0" smtClean="0"/>
              <a:t>We compare the experimental results by four methods.</a:t>
            </a:r>
          </a:p>
          <a:p>
            <a:endParaRPr lang="en-US" altLang="zh-CN" dirty="0" smtClean="0"/>
          </a:p>
          <a:p>
            <a:r>
              <a:rPr lang="en-US" altLang="zh-TW" dirty="0" smtClean="0"/>
              <a:t>k-SNAP</a:t>
            </a:r>
            <a:r>
              <a:rPr lang="en-US" altLang="zh-CN" dirty="0" smtClean="0"/>
              <a:t> </a:t>
            </a:r>
            <a:r>
              <a:rPr lang="en-US" altLang="zh-TW" dirty="0" smtClean="0"/>
              <a:t>groups</a:t>
            </a:r>
            <a:r>
              <a:rPr lang="en-US" altLang="zh-CN" dirty="0" smtClean="0"/>
              <a:t> </a:t>
            </a:r>
            <a:r>
              <a:rPr lang="en-US" altLang="zh-TW" dirty="0" smtClean="0"/>
              <a:t>vertices with the same attribute values into one cluster.</a:t>
            </a:r>
            <a:endParaRPr lang="en-US" altLang="zh-CN" dirty="0" smtClean="0"/>
          </a:p>
          <a:p>
            <a:endParaRPr lang="en-US" altLang="zh-CN" dirty="0" smtClean="0"/>
          </a:p>
          <a:p>
            <a:r>
              <a:rPr lang="en-US" altLang="zh-HK" dirty="0" smtClean="0"/>
              <a:t>S-Cluster</a:t>
            </a:r>
            <a:r>
              <a:rPr lang="en-US" altLang="zh-CN" dirty="0" smtClean="0"/>
              <a:t> only considers the structural similarity.</a:t>
            </a:r>
            <a:endParaRPr lang="en-US" altLang="zh-HK" dirty="0" smtClean="0"/>
          </a:p>
          <a:p>
            <a:endParaRPr lang="en-US" altLang="zh-CN" dirty="0" smtClean="0"/>
          </a:p>
          <a:p>
            <a:r>
              <a:rPr lang="en-US" altLang="zh-HK" dirty="0" smtClean="0"/>
              <a:t>W-Cluster</a:t>
            </a:r>
            <a:r>
              <a:rPr lang="en-US" altLang="zh-CN" dirty="0" smtClean="0"/>
              <a:t> is a naïve approach. Both t</a:t>
            </a:r>
            <a:r>
              <a:rPr lang="en-US" altLang="zh-TW" dirty="0" smtClean="0"/>
              <a:t>he weighting factors </a:t>
            </a:r>
            <a:r>
              <a:rPr lang="en-US" altLang="zh-CN" dirty="0" smtClean="0">
                <a:sym typeface="Symbol" pitchFamily="18" charset="2"/>
              </a:rPr>
              <a:t>are</a:t>
            </a:r>
            <a:r>
              <a:rPr lang="en-US" altLang="zh-TW" dirty="0" smtClean="0"/>
              <a:t> 0</a:t>
            </a:r>
            <a:r>
              <a:rPr lang="en-US" altLang="zh-CN" dirty="0" smtClean="0"/>
              <a:t>.</a:t>
            </a:r>
            <a:r>
              <a:rPr lang="en-US" altLang="zh-TW" dirty="0" smtClean="0"/>
              <a:t>5</a:t>
            </a:r>
            <a:r>
              <a:rPr lang="en-US" altLang="zh-CN" dirty="0" smtClean="0"/>
              <a:t> in the experiment</a:t>
            </a:r>
            <a:r>
              <a:rPr lang="en-US" altLang="zh-TW" dirty="0" smtClean="0"/>
              <a:t>.</a:t>
            </a:r>
            <a:endParaRPr lang="en-US" altLang="zh-CN" dirty="0" smtClean="0"/>
          </a:p>
          <a:p>
            <a:endParaRPr lang="en-US" altLang="zh-CN" dirty="0" smtClean="0"/>
          </a:p>
          <a:p>
            <a:r>
              <a:rPr lang="en-US" altLang="zh-HK" dirty="0" smtClean="0"/>
              <a:t>SA-Cluster</a:t>
            </a:r>
            <a:r>
              <a:rPr lang="en-US" altLang="zh-CN" dirty="0" smtClean="0"/>
              <a:t> is </a:t>
            </a:r>
            <a:r>
              <a:rPr lang="en-US" altLang="zh-HK" dirty="0" smtClean="0"/>
              <a:t>our proposed method</a:t>
            </a:r>
            <a:r>
              <a:rPr lang="en-US" altLang="zh-CN" dirty="0" smtClean="0"/>
              <a:t>.</a:t>
            </a:r>
            <a:endParaRPr lang="en-US" altLang="zh-TW" dirty="0" smtClean="0"/>
          </a:p>
          <a:p>
            <a:pPr eaLnBrk="1" hangingPunct="1"/>
            <a:endParaRPr lang="ko-KR" altLang="en-US" dirty="0" smtClean="0">
              <a:ea typeface="굴림" pitchFamily="50" charset="-127"/>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21</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We mainly use two measures to evaluate the clustering quality: density and entropy. </a:t>
            </a:r>
            <a:r>
              <a:rPr lang="en-US" altLang="zh-HK" dirty="0" smtClean="0">
                <a:solidFill>
                  <a:srgbClr val="CC0000"/>
                </a:solidFill>
              </a:rPr>
              <a:t>Density</a:t>
            </a:r>
            <a:r>
              <a:rPr lang="en-US" altLang="zh-CN" dirty="0" smtClean="0"/>
              <a:t> measures the</a:t>
            </a:r>
            <a:r>
              <a:rPr lang="en-US" altLang="zh-HK" dirty="0" smtClean="0"/>
              <a:t> intra-cluster structural cohesiveness</a:t>
            </a:r>
            <a:r>
              <a:rPr lang="en-US" altLang="zh-CN" dirty="0" smtClean="0"/>
              <a:t>. </a:t>
            </a:r>
            <a:r>
              <a:rPr lang="en-US" altLang="zh-HK" dirty="0" smtClean="0">
                <a:solidFill>
                  <a:srgbClr val="CC0000"/>
                </a:solidFill>
              </a:rPr>
              <a:t>Entropy </a:t>
            </a:r>
            <a:r>
              <a:rPr lang="en-US" altLang="zh-CN" dirty="0" smtClean="0"/>
              <a:t>measures the</a:t>
            </a:r>
            <a:r>
              <a:rPr lang="en-US" altLang="zh-HK" dirty="0" smtClean="0"/>
              <a:t> intra-cluster attribute homogeneity</a:t>
            </a:r>
            <a:r>
              <a:rPr lang="en-US" altLang="zh-CN" dirty="0" smtClean="0"/>
              <a:t>.</a:t>
            </a:r>
          </a:p>
          <a:p>
            <a:pPr eaLnBrk="1" hangingPunct="1"/>
            <a:endParaRPr lang="ko-KR" altLang="en-US" dirty="0" smtClean="0">
              <a:ea typeface="굴림" pitchFamily="50" charset="-127"/>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22</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The left f</a:t>
            </a:r>
            <a:r>
              <a:rPr lang="en-US" altLang="zh-TW" dirty="0" smtClean="0"/>
              <a:t>igure shows the density comparison between the four methods</a:t>
            </a:r>
            <a:r>
              <a:rPr lang="en-US" altLang="zh-CN" dirty="0" smtClean="0"/>
              <a:t> </a:t>
            </a:r>
            <a:r>
              <a:rPr lang="en-US" altLang="zh-TW" dirty="0" smtClean="0"/>
              <a:t>on Political Blog</a:t>
            </a:r>
            <a:r>
              <a:rPr lang="en-US" altLang="zh-CN" dirty="0" smtClean="0"/>
              <a:t>s</a:t>
            </a:r>
            <a:r>
              <a:rPr lang="en-US" altLang="zh-TW" dirty="0" smtClean="0"/>
              <a:t>.</a:t>
            </a:r>
            <a:r>
              <a:rPr lang="en-US" altLang="zh-CN" dirty="0" smtClean="0"/>
              <a:t> </a:t>
            </a:r>
            <a:r>
              <a:rPr lang="en-US" altLang="zh-TW" dirty="0" smtClean="0"/>
              <a:t>The density values by SA-Cluster and S-Cluster are close. This demonstrates</a:t>
            </a:r>
            <a:r>
              <a:rPr lang="en-US" altLang="zh-CN" dirty="0" smtClean="0"/>
              <a:t> </a:t>
            </a:r>
            <a:r>
              <a:rPr lang="en-US" altLang="zh-TW" dirty="0" smtClean="0"/>
              <a:t>that both methods can find densely connected components.</a:t>
            </a:r>
            <a:r>
              <a:rPr lang="en-US" altLang="zh-CN" dirty="0" smtClean="0"/>
              <a:t> </a:t>
            </a:r>
            <a:r>
              <a:rPr lang="en-US" altLang="zh-TW" dirty="0" smtClean="0"/>
              <a:t>On the other hand, k-SNAP has a low density, and the density value</a:t>
            </a:r>
            <a:r>
              <a:rPr lang="en-US" altLang="zh-CN" dirty="0" smtClean="0"/>
              <a:t> </a:t>
            </a:r>
            <a:r>
              <a:rPr lang="en-US" altLang="zh-TW" dirty="0" smtClean="0"/>
              <a:t>decreases quickly when </a:t>
            </a:r>
            <a:r>
              <a:rPr lang="en-US" altLang="zh-TW" i="1" dirty="0" smtClean="0"/>
              <a:t>k </a:t>
            </a:r>
            <a:r>
              <a:rPr lang="en-US" altLang="zh-TW" dirty="0" smtClean="0"/>
              <a:t>increases. This is because k-SNAP partitions</a:t>
            </a:r>
            <a:r>
              <a:rPr lang="en-US" altLang="zh-CN" dirty="0" smtClean="0"/>
              <a:t> </a:t>
            </a:r>
            <a:r>
              <a:rPr lang="en-US" altLang="zh-TW" dirty="0" smtClean="0"/>
              <a:t>a graph without considering connectivity. The density by</a:t>
            </a:r>
            <a:r>
              <a:rPr lang="en-US" altLang="zh-CN" dirty="0" smtClean="0"/>
              <a:t> </a:t>
            </a:r>
            <a:r>
              <a:rPr lang="en-US" altLang="zh-TW" dirty="0" smtClean="0"/>
              <a:t>W-Cluster stands in between. </a:t>
            </a:r>
            <a:endParaRPr lang="en-US" altLang="zh-CN" dirty="0" smtClean="0"/>
          </a:p>
          <a:p>
            <a:endParaRPr lang="en-US" altLang="zh-CN" dirty="0" smtClean="0"/>
          </a:p>
          <a:p>
            <a:r>
              <a:rPr lang="en-US" altLang="zh-CN" dirty="0" smtClean="0"/>
              <a:t>The right f</a:t>
            </a:r>
            <a:r>
              <a:rPr lang="en-US" altLang="zh-TW" dirty="0" smtClean="0"/>
              <a:t>igure shows the entropy comparison. The entropy</a:t>
            </a:r>
            <a:r>
              <a:rPr lang="en-US" altLang="zh-CN" dirty="0" smtClean="0"/>
              <a:t> </a:t>
            </a:r>
            <a:r>
              <a:rPr lang="en-US" altLang="zh-TW" dirty="0" smtClean="0"/>
              <a:t>measure is always 0 for k-SNAP, since it partitions a graph</a:t>
            </a:r>
            <a:r>
              <a:rPr lang="en-US" altLang="zh-CN" dirty="0" smtClean="0"/>
              <a:t> </a:t>
            </a:r>
            <a:r>
              <a:rPr lang="en-US" altLang="zh-TW" dirty="0" smtClean="0"/>
              <a:t>where each partition contains nodes with the same attribute value.</a:t>
            </a:r>
            <a:r>
              <a:rPr lang="en-US" altLang="zh-CN" dirty="0" smtClean="0"/>
              <a:t> </a:t>
            </a:r>
            <a:r>
              <a:rPr lang="en-US" altLang="zh-TW" dirty="0" smtClean="0"/>
              <a:t>Besides, SA-Cluster achieves a much lower entropy than S-Cluster.</a:t>
            </a:r>
            <a:r>
              <a:rPr lang="en-US" altLang="zh-CN" dirty="0" smtClean="0"/>
              <a:t> </a:t>
            </a:r>
            <a:r>
              <a:rPr lang="en-US" altLang="zh-TW" dirty="0" smtClean="0"/>
              <a:t>The entropy</a:t>
            </a:r>
            <a:r>
              <a:rPr lang="en-US" altLang="zh-CN" dirty="0" smtClean="0"/>
              <a:t> </a:t>
            </a:r>
            <a:r>
              <a:rPr lang="en-US" altLang="zh-TW" dirty="0" smtClean="0"/>
              <a:t>by W-Cluster is similar to that of S-Cluster. </a:t>
            </a:r>
          </a:p>
          <a:p>
            <a:pPr eaLnBrk="1" hangingPunct="1"/>
            <a:endParaRPr lang="ko-KR" altLang="en-US" dirty="0" smtClean="0">
              <a:ea typeface="굴림" pitchFamily="50" charset="-127"/>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23</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Also the experiment could generate the similar results on DBLP dataset.</a:t>
            </a:r>
          </a:p>
          <a:p>
            <a:endParaRPr lang="en-US" altLang="zh-CN" dirty="0" smtClean="0"/>
          </a:p>
          <a:p>
            <a:r>
              <a:rPr lang="en-US" altLang="zh-CN" dirty="0" smtClean="0"/>
              <a:t>SA-Cluster achieves both a high density and a low entropy. </a:t>
            </a:r>
          </a:p>
          <a:p>
            <a:endParaRPr lang="en-US" altLang="zh-CN" dirty="0" smtClean="0"/>
          </a:p>
          <a:p>
            <a:r>
              <a:rPr lang="en-US" altLang="zh-CN" dirty="0" smtClean="0"/>
              <a:t>The minimum number of clusters for k-SNAP is 300. Its entropy is 0. but its density is very low. It’ is 0.1244. </a:t>
            </a:r>
            <a:endParaRPr lang="en-US" altLang="zh-TW" dirty="0" smtClean="0"/>
          </a:p>
          <a:p>
            <a:pPr eaLnBrk="1" hangingPunct="1"/>
            <a:endParaRPr lang="ko-KR" altLang="en-US" dirty="0" smtClean="0">
              <a:ea typeface="굴림" pitchFamily="50"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24</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These two f</a:t>
            </a:r>
            <a:r>
              <a:rPr lang="en-US" altLang="zh-TW" dirty="0" smtClean="0"/>
              <a:t>igures show the trend of clustering convergence</a:t>
            </a:r>
            <a:r>
              <a:rPr lang="en-US" altLang="zh-CN" dirty="0" smtClean="0"/>
              <a:t> </a:t>
            </a:r>
            <a:r>
              <a:rPr lang="en-US" altLang="zh-TW" dirty="0" smtClean="0"/>
              <a:t>on Political Blogs and DBLP</a:t>
            </a:r>
            <a:r>
              <a:rPr lang="en-US" altLang="zh-CN" dirty="0" smtClean="0"/>
              <a:t> </a:t>
            </a:r>
            <a:r>
              <a:rPr lang="en-US" altLang="zh-TW" dirty="0" smtClean="0"/>
              <a:t>respectively. </a:t>
            </a:r>
          </a:p>
          <a:p>
            <a:endParaRPr lang="en-US" altLang="zh-TW" dirty="0" smtClean="0"/>
          </a:p>
          <a:p>
            <a:r>
              <a:rPr lang="en-US" altLang="zh-TW" dirty="0" smtClean="0"/>
              <a:t>Both figures show that the objective function keeps</a:t>
            </a:r>
            <a:r>
              <a:rPr lang="en-US" altLang="zh-CN" dirty="0" smtClean="0"/>
              <a:t> </a:t>
            </a:r>
            <a:r>
              <a:rPr lang="en-US" altLang="zh-TW" dirty="0" smtClean="0"/>
              <a:t>increasing</a:t>
            </a:r>
            <a:r>
              <a:rPr lang="en-US" altLang="zh-CN" dirty="0" smtClean="0"/>
              <a:t> and </a:t>
            </a:r>
            <a:r>
              <a:rPr lang="en-US" altLang="zh-TW" dirty="0" smtClean="0"/>
              <a:t>converges very quickly.</a:t>
            </a:r>
          </a:p>
          <a:p>
            <a:pPr eaLnBrk="1" hangingPunct="1"/>
            <a:endParaRPr lang="ko-KR" altLang="en-US" dirty="0" smtClean="0">
              <a:ea typeface="굴림" pitchFamily="50" charset="-127"/>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25</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dirty="0" smtClean="0"/>
              <a:t>Finally is the conclusion of the work.</a:t>
            </a:r>
            <a:endParaRPr lang="en-US" altLang="zh-CN" dirty="0" smtClean="0"/>
          </a:p>
          <a:p>
            <a:endParaRPr lang="en-US" altLang="zh-CN" dirty="0" smtClean="0"/>
          </a:p>
          <a:p>
            <a:r>
              <a:rPr lang="en-US" altLang="zh-CN" dirty="0" smtClean="0"/>
              <a:t>We </a:t>
            </a:r>
            <a:r>
              <a:rPr lang="en-US" altLang="zh-CN" sz="1300" dirty="0" smtClean="0"/>
              <a:t>s</a:t>
            </a:r>
            <a:r>
              <a:rPr lang="en-US" altLang="zh-HK" sz="1300" dirty="0" smtClean="0"/>
              <a:t>tudied the problem of clustering graph </a:t>
            </a:r>
            <a:r>
              <a:rPr lang="en-US" altLang="zh-CN" sz="1300" dirty="0" smtClean="0"/>
              <a:t>with multiple attributes </a:t>
            </a:r>
            <a:r>
              <a:rPr lang="en-US" altLang="zh-HK" sz="1300" dirty="0" smtClean="0"/>
              <a:t>on </a:t>
            </a:r>
            <a:r>
              <a:rPr lang="en-US" altLang="zh-CN" sz="1300" dirty="0" smtClean="0"/>
              <a:t>the attribute augmented graph</a:t>
            </a:r>
            <a:r>
              <a:rPr lang="en-US" altLang="zh-HK" dirty="0" smtClean="0"/>
              <a:t>. </a:t>
            </a:r>
            <a:endParaRPr lang="en-US" altLang="zh-CN" dirty="0" smtClean="0"/>
          </a:p>
          <a:p>
            <a:endParaRPr lang="en-US" altLang="zh-HK" dirty="0" smtClean="0"/>
          </a:p>
          <a:p>
            <a:r>
              <a:rPr lang="en-US" altLang="zh-CN" dirty="0" smtClean="0"/>
              <a:t>We proposed a</a:t>
            </a:r>
            <a:r>
              <a:rPr lang="en-US" altLang="zh-HK" dirty="0" smtClean="0"/>
              <a:t> unified neighborhood random walk distance measures vertex closeness on an attribute augmented graph.</a:t>
            </a:r>
          </a:p>
          <a:p>
            <a:endParaRPr lang="en-US" altLang="zh-HK" dirty="0" smtClean="0"/>
          </a:p>
          <a:p>
            <a:r>
              <a:rPr lang="en-US" altLang="zh-CN" dirty="0" smtClean="0"/>
              <a:t>We provide t</a:t>
            </a:r>
            <a:r>
              <a:rPr lang="en-US" altLang="zh-HK" dirty="0" smtClean="0"/>
              <a:t>heoretical analysis to quantitatively estimate the contributions of attribute similarity.</a:t>
            </a:r>
            <a:endParaRPr lang="en-US" altLang="zh-CN" dirty="0" smtClean="0"/>
          </a:p>
          <a:p>
            <a:endParaRPr lang="en-US" altLang="zh-HK" dirty="0" smtClean="0"/>
          </a:p>
          <a:p>
            <a:r>
              <a:rPr lang="en-US" altLang="zh-CN" dirty="0" smtClean="0"/>
              <a:t>Our method a</a:t>
            </a:r>
            <a:r>
              <a:rPr lang="en-US" altLang="zh-HK" dirty="0" smtClean="0"/>
              <a:t>utomatically adjust</a:t>
            </a:r>
            <a:r>
              <a:rPr lang="en-US" altLang="zh-CN" dirty="0" smtClean="0"/>
              <a:t>s</a:t>
            </a:r>
            <a:r>
              <a:rPr lang="en-US" altLang="zh-HK" dirty="0" smtClean="0"/>
              <a:t> the degree of contributions of different attributes towards the direction of clustering convergence.</a:t>
            </a:r>
          </a:p>
          <a:p>
            <a:pPr eaLnBrk="1" hangingPunct="1"/>
            <a:endParaRPr lang="ko-KR" altLang="en-US" dirty="0" smtClean="0">
              <a:ea typeface="굴림" pitchFamily="50" charset="-127"/>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26</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ko-KR" altLang="en-US" dirty="0" smtClean="0">
              <a:ea typeface="굴림" pitchFamily="50" charset="-127"/>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27</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ko-KR" altLang="en-US" dirty="0" smtClean="0">
              <a:ea typeface="굴림" pitchFamily="50" charset="-127"/>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28</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ko-KR" altLang="en-US" dirty="0" smtClean="0">
              <a:ea typeface="굴림" pitchFamily="50"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3</a:t>
            </a:fld>
            <a:endParaRPr lang="en-US" altLang="ko-KR" dirty="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ko-KR" altLang="en-US" dirty="0" smtClean="0">
              <a:ea typeface="굴림" pitchFamily="50"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4</a:t>
            </a:fld>
            <a:endParaRPr lang="en-US" altLang="ko-KR" dirty="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ko-KR" altLang="en-US" dirty="0" smtClean="0">
              <a:ea typeface="굴림" pitchFamily="50"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5</a:t>
            </a:fld>
            <a:endParaRPr lang="en-US" altLang="ko-KR" dirty="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ko-KR" altLang="en-US" dirty="0" smtClean="0">
              <a:ea typeface="굴림" pitchFamily="50"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6</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There are mainly two approaches: s</a:t>
            </a:r>
            <a:r>
              <a:rPr lang="en-US" altLang="zh-HK" dirty="0" smtClean="0"/>
              <a:t>tructure based clustering</a:t>
            </a:r>
            <a:r>
              <a:rPr lang="en-US" altLang="zh-CN" dirty="0" smtClean="0"/>
              <a:t> and </a:t>
            </a:r>
            <a:r>
              <a:rPr lang="en-US" altLang="zh-HK" dirty="0" smtClean="0"/>
              <a:t>OLAP-style </a:t>
            </a:r>
            <a:r>
              <a:rPr lang="en-US" altLang="zh-CN" dirty="0" smtClean="0"/>
              <a:t>graph </a:t>
            </a:r>
            <a:r>
              <a:rPr lang="en-US" altLang="zh-HK" dirty="0" smtClean="0"/>
              <a:t>aggregation</a:t>
            </a:r>
            <a:r>
              <a:rPr lang="en-US" altLang="zh-CN" dirty="0" smtClean="0"/>
              <a:t>. </a:t>
            </a:r>
          </a:p>
          <a:p>
            <a:endParaRPr lang="en-US" altLang="zh-CN" dirty="0" smtClean="0"/>
          </a:p>
          <a:p>
            <a:r>
              <a:rPr lang="en-US" altLang="zh-CN" dirty="0" smtClean="0"/>
              <a:t>Structure based clustering includes, for example, n</a:t>
            </a:r>
            <a:r>
              <a:rPr lang="en-US" altLang="zh-HK" dirty="0" smtClean="0"/>
              <a:t>ormalized cuts</a:t>
            </a:r>
            <a:r>
              <a:rPr lang="en-US" altLang="zh-CN" dirty="0" smtClean="0"/>
              <a:t> by </a:t>
            </a:r>
            <a:r>
              <a:rPr lang="en-US" altLang="zh-HK" dirty="0" smtClean="0"/>
              <a:t>Shi and </a:t>
            </a:r>
            <a:r>
              <a:rPr lang="en-US" altLang="zh-HK" dirty="0" err="1" smtClean="0"/>
              <a:t>Malik</a:t>
            </a:r>
            <a:r>
              <a:rPr lang="en-US" altLang="zh-CN" dirty="0" smtClean="0"/>
              <a:t>,</a:t>
            </a:r>
            <a:r>
              <a:rPr lang="en-US" altLang="zh-HK" dirty="0" smtClean="0"/>
              <a:t> modularity </a:t>
            </a:r>
            <a:r>
              <a:rPr lang="en-US" altLang="zh-CN" dirty="0" smtClean="0"/>
              <a:t>by </a:t>
            </a:r>
            <a:r>
              <a:rPr lang="en-US" altLang="zh-HK" dirty="0" smtClean="0"/>
              <a:t>Newman and Girvan</a:t>
            </a:r>
            <a:r>
              <a:rPr lang="en-US" altLang="zh-CN" dirty="0" smtClean="0"/>
              <a:t> and </a:t>
            </a:r>
            <a:r>
              <a:rPr lang="en-US" altLang="zh-CN" dirty="0" smtClean="0">
                <a:solidFill>
                  <a:srgbClr val="CC0000"/>
                </a:solidFill>
              </a:rPr>
              <a:t>Scan by</a:t>
            </a:r>
            <a:r>
              <a:rPr lang="en-US" altLang="zh-CN" b="1" dirty="0" smtClean="0">
                <a:solidFill>
                  <a:srgbClr val="CC0000"/>
                </a:solidFill>
              </a:rPr>
              <a:t> </a:t>
            </a:r>
            <a:r>
              <a:rPr lang="en-US" altLang="zh-CN" dirty="0" err="1" smtClean="0"/>
              <a:t>Xu</a:t>
            </a:r>
            <a:r>
              <a:rPr lang="en-US" altLang="zh-CN" dirty="0" smtClean="0"/>
              <a:t> et al.. It only considers structure similarity but ignore the vertex attribute. Therefore, the</a:t>
            </a:r>
            <a:r>
              <a:rPr lang="en-US" altLang="zh-HK" dirty="0" smtClean="0"/>
              <a:t> clusters generated have a rather random distribution of vertex properties within</a:t>
            </a:r>
            <a:r>
              <a:rPr lang="en-US" altLang="zh-CN" dirty="0" smtClean="0"/>
              <a:t> </a:t>
            </a:r>
            <a:r>
              <a:rPr lang="en-US" altLang="zh-HK" dirty="0" smtClean="0"/>
              <a:t>clusters</a:t>
            </a:r>
            <a:r>
              <a:rPr lang="en-US" altLang="zh-CN" dirty="0" smtClean="0"/>
              <a:t>.</a:t>
            </a:r>
          </a:p>
          <a:p>
            <a:endParaRPr lang="en-US" altLang="zh-CN" dirty="0" smtClean="0"/>
          </a:p>
          <a:p>
            <a:r>
              <a:rPr lang="en-US" altLang="zh-CN" dirty="0" smtClean="0"/>
              <a:t>For the second approach, there is a recent study K-SNAP by </a:t>
            </a:r>
            <a:r>
              <a:rPr lang="en-US" altLang="zh-CN" dirty="0" err="1" smtClean="0"/>
              <a:t>Tian</a:t>
            </a:r>
            <a:r>
              <a:rPr lang="en-US" altLang="zh-CN" dirty="0" smtClean="0"/>
              <a:t> et al.. It follows the a</a:t>
            </a:r>
            <a:r>
              <a:rPr lang="en-US" altLang="zh-HK" dirty="0" smtClean="0"/>
              <a:t>ttributes compatible grouping</a:t>
            </a:r>
            <a:r>
              <a:rPr lang="en-US" altLang="zh-CN" dirty="0" smtClean="0"/>
              <a:t>. As a result, the</a:t>
            </a:r>
            <a:r>
              <a:rPr lang="en-US" altLang="zh-HK" dirty="0" smtClean="0"/>
              <a:t> clusters generated have a rather loose intra-cluster structure</a:t>
            </a:r>
            <a:r>
              <a:rPr lang="en-US" altLang="zh-CN" dirty="0" smtClean="0"/>
              <a:t>.</a:t>
            </a:r>
          </a:p>
          <a:p>
            <a:pPr eaLnBrk="1" hangingPunct="1"/>
            <a:endParaRPr lang="ko-KR" altLang="en-US" dirty="0" smtClean="0">
              <a:ea typeface="굴림" pitchFamily="50"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7</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For the structure-based clustering, although vertices</a:t>
            </a:r>
            <a:r>
              <a:rPr lang="en-US" altLang="zh-TW" dirty="0" smtClean="0"/>
              <a:t> within clusters are closely connected, they could have quite attribute values.</a:t>
            </a:r>
            <a:endParaRPr lang="en-US" altLang="zh-CN" dirty="0" smtClean="0"/>
          </a:p>
          <a:p>
            <a:endParaRPr lang="en-US" altLang="zh-CN" dirty="0" smtClean="0"/>
          </a:p>
          <a:p>
            <a:r>
              <a:rPr lang="en-US" altLang="zh-CN" dirty="0" smtClean="0"/>
              <a:t>For the attribute-based clustering, although vertices</a:t>
            </a:r>
            <a:r>
              <a:rPr lang="en-US" altLang="zh-TW" dirty="0" smtClean="0"/>
              <a:t> within clusters have the same attribute values, </a:t>
            </a:r>
            <a:r>
              <a:rPr lang="en-US" altLang="zh-HK" dirty="0" smtClean="0"/>
              <a:t>much structure information</a:t>
            </a:r>
            <a:r>
              <a:rPr lang="en-US" altLang="zh-TW" dirty="0" smtClean="0"/>
              <a:t> may be lost.</a:t>
            </a:r>
            <a:endParaRPr lang="en-US" altLang="zh-CN" dirty="0" smtClean="0"/>
          </a:p>
          <a:p>
            <a:endParaRPr lang="en-US" altLang="zh-CN" dirty="0" smtClean="0"/>
          </a:p>
          <a:p>
            <a:r>
              <a:rPr lang="en-US" altLang="zh-CN" dirty="0" smtClean="0"/>
              <a:t>For the structural/attribute clustering, both vertices</a:t>
            </a:r>
            <a:r>
              <a:rPr lang="en-US" altLang="zh-TW" dirty="0" smtClean="0"/>
              <a:t> within clusters are </a:t>
            </a:r>
            <a:r>
              <a:rPr lang="en-US" altLang="zh-HK" dirty="0" smtClean="0"/>
              <a:t>homogeneous, and </a:t>
            </a:r>
            <a:r>
              <a:rPr lang="en-US" altLang="zh-CN" dirty="0" smtClean="0"/>
              <a:t>vertices</a:t>
            </a:r>
            <a:r>
              <a:rPr lang="en-US" altLang="zh-TW" dirty="0" smtClean="0"/>
              <a:t> within clusters are closely connected and the graph keeps most structure information</a:t>
            </a:r>
            <a:r>
              <a:rPr lang="en-US" altLang="zh-CN" dirty="0" smtClean="0"/>
              <a:t>.</a:t>
            </a:r>
            <a:endParaRPr lang="zh-CN" altLang="en-US" dirty="0" smtClean="0"/>
          </a:p>
          <a:p>
            <a:pPr eaLnBrk="1" hangingPunct="1"/>
            <a:endParaRPr lang="ko-KR" altLang="en-US" dirty="0" smtClean="0">
              <a:ea typeface="굴림" pitchFamily="50"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8</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sz="1200" dirty="0" smtClean="0"/>
              <a:t>Let’s look at an example of </a:t>
            </a:r>
            <a:r>
              <a:rPr lang="en-US" altLang="zh-TW" sz="1200" dirty="0" smtClean="0"/>
              <a:t>a coauthor graph</a:t>
            </a:r>
            <a:r>
              <a:rPr lang="en-US" altLang="zh-CN" sz="1200" dirty="0" smtClean="0"/>
              <a:t>.</a:t>
            </a:r>
          </a:p>
          <a:p>
            <a:endParaRPr lang="en-US" altLang="zh-CN" sz="1200" dirty="0" smtClean="0"/>
          </a:p>
          <a:p>
            <a:r>
              <a:rPr lang="en-US" altLang="zh-CN" sz="1200" dirty="0" smtClean="0"/>
              <a:t>A</a:t>
            </a:r>
            <a:r>
              <a:rPr lang="en-US" altLang="zh-TW" sz="1200" dirty="0" smtClean="0"/>
              <a:t> vertex represents an author and an edge represents the</a:t>
            </a:r>
            <a:r>
              <a:rPr lang="en-US" altLang="zh-CN" sz="1200" dirty="0" smtClean="0"/>
              <a:t> </a:t>
            </a:r>
            <a:r>
              <a:rPr lang="en-US" altLang="zh-TW" sz="1200" dirty="0" smtClean="0"/>
              <a:t>coauthor relationship</a:t>
            </a:r>
            <a:r>
              <a:rPr lang="en-US" altLang="zh-CN" sz="1200" dirty="0" smtClean="0"/>
              <a:t>s</a:t>
            </a:r>
            <a:r>
              <a:rPr lang="en-US" altLang="zh-TW" sz="1200" dirty="0" smtClean="0"/>
              <a:t>.</a:t>
            </a:r>
            <a:endParaRPr lang="en-US" altLang="zh-CN" sz="1200" dirty="0" smtClean="0"/>
          </a:p>
          <a:p>
            <a:endParaRPr lang="en-US" altLang="zh-CN" sz="1200" dirty="0" smtClean="0"/>
          </a:p>
          <a:p>
            <a:r>
              <a:rPr lang="en-US" altLang="zh-CN" sz="1200" dirty="0" smtClean="0"/>
              <a:t>If we want to partition them into two clusters, let’s look at the results generated by different approaches. </a:t>
            </a:r>
          </a:p>
          <a:p>
            <a:endParaRPr lang="en-US" altLang="zh-CN" sz="1200" dirty="0" smtClean="0"/>
          </a:p>
          <a:p>
            <a:r>
              <a:rPr lang="en-US" altLang="zh-CN" sz="1200" dirty="0" smtClean="0"/>
              <a:t>First is the structure-based clustering. </a:t>
            </a:r>
            <a:r>
              <a:rPr lang="en-US" altLang="zh-TW" sz="1200" dirty="0" smtClean="0"/>
              <a:t>Authors within clusters are closely connected;</a:t>
            </a:r>
            <a:r>
              <a:rPr lang="en-US" altLang="zh-CN" sz="1200" dirty="0" smtClean="0"/>
              <a:t> </a:t>
            </a:r>
            <a:r>
              <a:rPr lang="en-US" altLang="zh-TW" sz="1200" dirty="0" smtClean="0"/>
              <a:t>however, they could have quite di</a:t>
            </a:r>
            <a:r>
              <a:rPr lang="en-US" altLang="zh-CN" sz="1200" dirty="0" smtClean="0"/>
              <a:t>ff</a:t>
            </a:r>
            <a:r>
              <a:rPr lang="en-US" altLang="zh-TW" sz="1200" dirty="0" smtClean="0"/>
              <a:t>erent topics, </a:t>
            </a:r>
            <a:r>
              <a:rPr lang="en-US" altLang="zh-TW" sz="1200" i="1" dirty="0" smtClean="0"/>
              <a:t>e.g.</a:t>
            </a:r>
            <a:r>
              <a:rPr lang="en-US" altLang="zh-TW" sz="1200" dirty="0" smtClean="0"/>
              <a:t>, half</a:t>
            </a:r>
            <a:r>
              <a:rPr lang="en-US" altLang="zh-CN" sz="1200" dirty="0" smtClean="0"/>
              <a:t> </a:t>
            </a:r>
            <a:r>
              <a:rPr lang="en-US" altLang="zh-TW" sz="1200" dirty="0" smtClean="0"/>
              <a:t>work on </a:t>
            </a:r>
            <a:r>
              <a:rPr lang="en-US" altLang="zh-TW" sz="1200" i="1" dirty="0" smtClean="0"/>
              <a:t>XML </a:t>
            </a:r>
            <a:r>
              <a:rPr lang="en-US" altLang="zh-TW" sz="1200" dirty="0" smtClean="0"/>
              <a:t>and the other half work on </a:t>
            </a:r>
            <a:r>
              <a:rPr lang="en-US" altLang="zh-TW" sz="1200" i="1" dirty="0" smtClean="0"/>
              <a:t>Skyline </a:t>
            </a:r>
            <a:r>
              <a:rPr lang="en-US" altLang="zh-TW" sz="1200" dirty="0" smtClean="0"/>
              <a:t>in one</a:t>
            </a:r>
            <a:r>
              <a:rPr lang="en-US" altLang="zh-CN" sz="1200" dirty="0" smtClean="0"/>
              <a:t> </a:t>
            </a:r>
            <a:r>
              <a:rPr lang="en-US" altLang="zh-TW" sz="1200" dirty="0" smtClean="0"/>
              <a:t>of the clusters. This clustering result keeps the whole structure information.</a:t>
            </a:r>
            <a:endParaRPr lang="en-US" altLang="zh-CN" sz="1200" dirty="0" smtClean="0"/>
          </a:p>
          <a:p>
            <a:endParaRPr lang="en-US" altLang="zh-CN" sz="1200" dirty="0" smtClean="0"/>
          </a:p>
          <a:p>
            <a:r>
              <a:rPr lang="en-US" altLang="zh-CN" sz="1200" dirty="0" smtClean="0"/>
              <a:t>The second is the attribute-based. </a:t>
            </a:r>
            <a:r>
              <a:rPr lang="en-US" altLang="zh-TW" sz="1200" dirty="0" smtClean="0"/>
              <a:t>Authors</a:t>
            </a:r>
            <a:r>
              <a:rPr lang="en-US" altLang="zh-CN" sz="1200" dirty="0" smtClean="0"/>
              <a:t> </a:t>
            </a:r>
            <a:r>
              <a:rPr lang="en-US" altLang="zh-TW" sz="1200" dirty="0" smtClean="0"/>
              <a:t>within clusters work on the same topics; however, the</a:t>
            </a:r>
            <a:r>
              <a:rPr lang="en-US" altLang="zh-CN" sz="1200" dirty="0" smtClean="0"/>
              <a:t> </a:t>
            </a:r>
            <a:r>
              <a:rPr lang="en-US" altLang="zh-TW" sz="1200" dirty="0" smtClean="0"/>
              <a:t>coauthor relationship may be lost so</a:t>
            </a:r>
            <a:r>
              <a:rPr lang="en-US" altLang="zh-CN" sz="1200" dirty="0" smtClean="0"/>
              <a:t> </a:t>
            </a:r>
            <a:r>
              <a:rPr lang="en-US" altLang="zh-TW" sz="1200" dirty="0" smtClean="0"/>
              <a:t>that authors are quite isolated in one of the clusters. The clustering makes the graph lose four edges.</a:t>
            </a:r>
            <a:endParaRPr lang="en-US" altLang="zh-CN" sz="1200" dirty="0" smtClean="0"/>
          </a:p>
          <a:p>
            <a:endParaRPr lang="en-US" altLang="zh-CN" sz="1200" dirty="0" smtClean="0"/>
          </a:p>
          <a:p>
            <a:r>
              <a:rPr lang="en-US" altLang="zh-CN" sz="1200" dirty="0" smtClean="0"/>
              <a:t>The third clustering partitions the vertices in this way. As you can see, authors in each cluster are closely connected and also have the same research topic. </a:t>
            </a:r>
            <a:r>
              <a:rPr lang="en-US" altLang="zh-TW" sz="1200" dirty="0" smtClean="0"/>
              <a:t>The clustering makes the graph lose only one edge but achieves a good balance between both structural and attribute similarities. </a:t>
            </a:r>
            <a:r>
              <a:rPr lang="en-US" altLang="zh-CN" sz="1200" dirty="0" smtClean="0"/>
              <a:t>This is what we want to achieve in this work.</a:t>
            </a:r>
            <a:endParaRPr lang="ko-KR" altLang="en-US" dirty="0" smtClean="0">
              <a:ea typeface="굴림" pitchFamily="50"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926C82AA-83FC-4CED-9E42-0E32BEE6B301}" type="slidenum">
              <a:rPr lang="ko-KR" altLang="en-US"/>
              <a:pPr/>
              <a:t>9</a:t>
            </a:fld>
            <a:endParaRPr lang="en-US" altLang="ko-K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r>
              <a:rPr lang="en-US" altLang="zh-CN" dirty="0" smtClean="0"/>
              <a:t>We first transform vertex attributes to attribute edges by constructing an attribute augmented graph Ga.</a:t>
            </a:r>
          </a:p>
          <a:p>
            <a:endParaRPr lang="en-US" altLang="zh-CN" dirty="0" smtClean="0"/>
          </a:p>
          <a:p>
            <a:r>
              <a:rPr lang="en-US" altLang="zh-CN" dirty="0" smtClean="0"/>
              <a:t>Then we define a unified distance measure combining both structural and attribute similarities.</a:t>
            </a:r>
          </a:p>
          <a:p>
            <a:endParaRPr lang="en-US" altLang="zh-CN" dirty="0" smtClean="0"/>
          </a:p>
          <a:p>
            <a:r>
              <a:rPr lang="en-US" altLang="zh-CN" dirty="0" smtClean="0"/>
              <a:t>Finally, we partition the graph </a:t>
            </a:r>
            <a:r>
              <a:rPr lang="en-US" altLang="zh-CN" dirty="0" err="1" smtClean="0"/>
              <a:t>Ga</a:t>
            </a:r>
            <a:r>
              <a:rPr lang="en-US" altLang="zh-CN" dirty="0" smtClean="0"/>
              <a:t> and mapping the clustering results into the </a:t>
            </a:r>
            <a:r>
              <a:rPr lang="en-US" altLang="zh-CN" dirty="0" err="1" smtClean="0"/>
              <a:t>oringinal</a:t>
            </a:r>
            <a:r>
              <a:rPr lang="en-US" altLang="zh-CN" dirty="0" smtClean="0"/>
              <a:t> graph G.</a:t>
            </a:r>
            <a:endParaRPr lang="en-US" altLang="zh-TW" dirty="0" smtClean="0"/>
          </a:p>
          <a:p>
            <a:pPr eaLnBrk="1" hangingPunct="1"/>
            <a:endParaRPr lang="ko-KR" altLang="en-US" dirty="0" smtClean="0">
              <a:ea typeface="굴림" pitchFamily="50"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524625"/>
            <a:ext cx="9144000" cy="347663"/>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en-US" altLang="ko-KR"/>
              <a:t>Click to edit Master subtitle style</a:t>
            </a:r>
          </a:p>
        </p:txBody>
      </p:sp>
      <p:sp>
        <p:nvSpPr>
          <p:cNvPr id="3093" name="Rectangle 21"/>
          <p:cNvSpPr>
            <a:spLocks noGrp="1" noChangeArrowheads="1"/>
          </p:cNvSpPr>
          <p:nvPr>
            <p:ph type="ctrTitle" sz="quarter"/>
          </p:nvPr>
        </p:nvSpPr>
        <p:spPr bwMode="gray">
          <a:xfrm>
            <a:off x="0" y="0"/>
            <a:ext cx="9144000" cy="65246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400"/>
            </a:lvl1pPr>
          </a:lstStyle>
          <a:p>
            <a:r>
              <a:rPr lang="en-US" altLang="ko-KR"/>
              <a:t>Click to edit Master title</a:t>
            </a:r>
            <a:br>
              <a:rPr lang="en-US" altLang="ko-KR"/>
            </a:br>
            <a:r>
              <a:rPr lang="en-US" altLang="ko-KR"/>
              <a:t>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5" name="Rectangle 6"/>
          <p:cNvSpPr>
            <a:spLocks noGrp="1" noChangeArrowheads="1"/>
          </p:cNvSpPr>
          <p:nvPr>
            <p:ph type="sldNum" sz="quarter" idx="11"/>
          </p:nvPr>
        </p:nvSpPr>
        <p:spPr>
          <a:ln/>
        </p:spPr>
        <p:txBody>
          <a:bodyPr/>
          <a:lstStyle>
            <a:lvl1pPr>
              <a:defRPr/>
            </a:lvl1pPr>
          </a:lstStyle>
          <a:p>
            <a:pPr>
              <a:defRPr/>
            </a:pPr>
            <a:fld id="{AD921DDC-D137-4011-BFA1-7E70BFD8E281}" type="slidenum">
              <a:rPr lang="ko-KR" altLang="en-US"/>
              <a:pPr>
                <a:defRPr/>
              </a:pPr>
              <a:t>‹#›</a:t>
            </a:fld>
            <a:endParaRPr lang="en-US" altLang="ko-KR" dirty="0"/>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5" name="Rectangle 6"/>
          <p:cNvSpPr>
            <a:spLocks noGrp="1" noChangeArrowheads="1"/>
          </p:cNvSpPr>
          <p:nvPr>
            <p:ph type="sldNum" sz="quarter" idx="11"/>
          </p:nvPr>
        </p:nvSpPr>
        <p:spPr>
          <a:ln/>
        </p:spPr>
        <p:txBody>
          <a:bodyPr/>
          <a:lstStyle>
            <a:lvl1pPr>
              <a:defRPr/>
            </a:lvl1pPr>
          </a:lstStyle>
          <a:p>
            <a:pPr>
              <a:defRPr/>
            </a:pPr>
            <a:fld id="{8CE37B9B-89AB-4DA5-B795-8F57514D5F0F}" type="slidenum">
              <a:rPr lang="ko-KR" altLang="en-US"/>
              <a:pPr>
                <a:defRPr/>
              </a:pPr>
              <a:t>‹#›</a:t>
            </a:fld>
            <a:endParaRPr lang="en-US" altLang="ko-KR" dirty="0"/>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52525"/>
            <a:ext cx="8229600" cy="5248275"/>
          </a:xfrm>
        </p:spPr>
        <p:txBody>
          <a:bodyPr/>
          <a:lstStyle/>
          <a:p>
            <a:pPr lvl="0"/>
            <a:endParaRPr lang="en-US" noProof="0" dirty="0" smtClean="0"/>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5" name="Rectangle 6"/>
          <p:cNvSpPr>
            <a:spLocks noGrp="1" noChangeArrowheads="1"/>
          </p:cNvSpPr>
          <p:nvPr>
            <p:ph type="sldNum" sz="quarter" idx="11"/>
          </p:nvPr>
        </p:nvSpPr>
        <p:spPr>
          <a:ln/>
        </p:spPr>
        <p:txBody>
          <a:bodyPr/>
          <a:lstStyle>
            <a:lvl1pPr>
              <a:defRPr/>
            </a:lvl1pPr>
          </a:lstStyle>
          <a:p>
            <a:pPr>
              <a:defRPr/>
            </a:pPr>
            <a:fld id="{783F976C-358C-4D1F-B31E-45077E73D131}" type="slidenum">
              <a:rPr lang="ko-KR" altLang="en-US"/>
              <a:pPr>
                <a:defRPr/>
              </a:pPr>
              <a:t>‹#›</a:t>
            </a:fld>
            <a:endParaRPr lang="en-US" altLang="ko-KR" dirty="0"/>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5635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52525"/>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52525"/>
            <a:ext cx="4038600" cy="5248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6" name="Rectangle 6"/>
          <p:cNvSpPr>
            <a:spLocks noGrp="1" noChangeArrowheads="1"/>
          </p:cNvSpPr>
          <p:nvPr>
            <p:ph type="sldNum" sz="quarter" idx="11"/>
          </p:nvPr>
        </p:nvSpPr>
        <p:spPr>
          <a:ln/>
        </p:spPr>
        <p:txBody>
          <a:bodyPr/>
          <a:lstStyle>
            <a:lvl1pPr>
              <a:defRPr/>
            </a:lvl1pPr>
          </a:lstStyle>
          <a:p>
            <a:pPr>
              <a:defRPr/>
            </a:pPr>
            <a:fld id="{191E5B12-83C0-47C6-8894-ED955670A128}" type="slidenum">
              <a:rPr lang="ko-KR" altLang="en-US"/>
              <a:pPr>
                <a:defRPr/>
              </a:pPr>
              <a:t>‹#›</a:t>
            </a:fld>
            <a:endParaRPr lang="en-US" altLang="ko-KR" dirty="0"/>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A8BA2C7D-A5B4-4469-9A7F-589F6B832B43}"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0136B851-CBAE-42C5-A11A-D99202DFB066}"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fld id="{5FCBFF32-203A-466D-8C27-ED37EF20A92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600200"/>
            <a:ext cx="42291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229100" cy="320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fld id="{5FCE5CB9-8A07-4817-986C-DE1036693ED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fld id="{D69B4018-499B-4693-8E82-FC9E854C0C4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fld id="{82946278-A14D-434C-941B-A4DFAB1A77F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5" name="Rectangle 6"/>
          <p:cNvSpPr>
            <a:spLocks noGrp="1" noChangeArrowheads="1"/>
          </p:cNvSpPr>
          <p:nvPr>
            <p:ph type="sldNum" sz="quarter" idx="11"/>
          </p:nvPr>
        </p:nvSpPr>
        <p:spPr>
          <a:ln/>
        </p:spPr>
        <p:txBody>
          <a:bodyPr/>
          <a:lstStyle>
            <a:lvl1pPr>
              <a:defRPr/>
            </a:lvl1pPr>
          </a:lstStyle>
          <a:p>
            <a:pPr>
              <a:defRPr/>
            </a:pPr>
            <a:fld id="{27FD4A91-C158-4387-A372-E05E5243EC22}" type="slidenum">
              <a:rPr lang="ko-KR" altLang="en-US"/>
              <a:pPr>
                <a:defRPr/>
              </a:pPr>
              <a:t>‹#›</a:t>
            </a:fld>
            <a:endParaRPr lang="en-US" altLang="ko-KR" dirty="0"/>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fld id="{CC0625AD-8112-47CB-93B9-08C1283DEE1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ED7B8B5C-BBB7-45D5-8FBF-64E5B76E228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fld id="{041200E2-C4C2-48D6-9D8A-E321454C0A93}"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8AA0AC0C-B677-4340-BA6E-AF32CE60296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04800"/>
            <a:ext cx="21526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04800"/>
            <a:ext cx="63055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fld id="{B2393696-FDFF-4A38-8D15-3448E4A5DDC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5" name="Rectangle 6"/>
          <p:cNvSpPr>
            <a:spLocks noGrp="1" noChangeArrowheads="1"/>
          </p:cNvSpPr>
          <p:nvPr>
            <p:ph type="sldNum" sz="quarter" idx="11"/>
          </p:nvPr>
        </p:nvSpPr>
        <p:spPr>
          <a:ln/>
        </p:spPr>
        <p:txBody>
          <a:bodyPr/>
          <a:lstStyle>
            <a:lvl1pPr>
              <a:defRPr/>
            </a:lvl1pPr>
          </a:lstStyle>
          <a:p>
            <a:pPr>
              <a:defRPr/>
            </a:pPr>
            <a:fld id="{CC721FCF-E5EF-466A-A9B8-9275A1E39B4E}" type="slidenum">
              <a:rPr lang="ko-KR" altLang="en-US"/>
              <a:pPr>
                <a:defRPr/>
              </a:pPr>
              <a:t>‹#›</a:t>
            </a:fld>
            <a:endParaRPr lang="en-US" altLang="ko-KR" dirty="0"/>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6" name="Rectangle 6"/>
          <p:cNvSpPr>
            <a:spLocks noGrp="1" noChangeArrowheads="1"/>
          </p:cNvSpPr>
          <p:nvPr>
            <p:ph type="sldNum" sz="quarter" idx="11"/>
          </p:nvPr>
        </p:nvSpPr>
        <p:spPr>
          <a:ln/>
        </p:spPr>
        <p:txBody>
          <a:bodyPr/>
          <a:lstStyle>
            <a:lvl1pPr>
              <a:defRPr/>
            </a:lvl1pPr>
          </a:lstStyle>
          <a:p>
            <a:pPr>
              <a:defRPr/>
            </a:pPr>
            <a:fld id="{6107258C-0651-4C24-8295-C57EC53F99C4}" type="slidenum">
              <a:rPr lang="ko-KR" altLang="en-US"/>
              <a:pPr>
                <a:defRPr/>
              </a:pPr>
              <a:t>‹#›</a:t>
            </a:fld>
            <a:endParaRPr lang="en-US" altLang="ko-KR" dirty="0"/>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8" name="Rectangle 6"/>
          <p:cNvSpPr>
            <a:spLocks noGrp="1" noChangeArrowheads="1"/>
          </p:cNvSpPr>
          <p:nvPr>
            <p:ph type="sldNum" sz="quarter" idx="11"/>
          </p:nvPr>
        </p:nvSpPr>
        <p:spPr>
          <a:ln/>
        </p:spPr>
        <p:txBody>
          <a:bodyPr/>
          <a:lstStyle>
            <a:lvl1pPr>
              <a:defRPr/>
            </a:lvl1pPr>
          </a:lstStyle>
          <a:p>
            <a:pPr>
              <a:defRPr/>
            </a:pPr>
            <a:fld id="{5F237499-4C4A-4CDC-AE30-7697B15070A2}" type="slidenum">
              <a:rPr lang="ko-KR" altLang="en-US"/>
              <a:pPr>
                <a:defRPr/>
              </a:pPr>
              <a:t>‹#›</a:t>
            </a:fld>
            <a:endParaRPr lang="en-US" altLang="ko-KR" dirty="0"/>
          </a:p>
        </p:txBody>
      </p:sp>
      <p:sp>
        <p:nvSpPr>
          <p:cNvPr id="9"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4" name="Rectangle 6"/>
          <p:cNvSpPr>
            <a:spLocks noGrp="1" noChangeArrowheads="1"/>
          </p:cNvSpPr>
          <p:nvPr>
            <p:ph type="sldNum" sz="quarter" idx="11"/>
          </p:nvPr>
        </p:nvSpPr>
        <p:spPr>
          <a:ln/>
        </p:spPr>
        <p:txBody>
          <a:bodyPr/>
          <a:lstStyle>
            <a:lvl1pPr>
              <a:defRPr/>
            </a:lvl1pPr>
          </a:lstStyle>
          <a:p>
            <a:pPr>
              <a:defRPr/>
            </a:pPr>
            <a:fld id="{45F97F38-7512-4CFC-8E09-BF326520AB17}" type="slidenum">
              <a:rPr lang="ko-KR" altLang="en-US"/>
              <a:pPr>
                <a:defRPr/>
              </a:pPr>
              <a:t>‹#›</a:t>
            </a:fld>
            <a:endParaRPr lang="en-US" altLang="ko-KR" dirty="0"/>
          </a:p>
        </p:txBody>
      </p:sp>
      <p:sp>
        <p:nvSpPr>
          <p:cNvPr id="5"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3" name="Rectangle 6"/>
          <p:cNvSpPr>
            <a:spLocks noGrp="1" noChangeArrowheads="1"/>
          </p:cNvSpPr>
          <p:nvPr>
            <p:ph type="sldNum" sz="quarter" idx="11"/>
          </p:nvPr>
        </p:nvSpPr>
        <p:spPr>
          <a:ln/>
        </p:spPr>
        <p:txBody>
          <a:bodyPr/>
          <a:lstStyle>
            <a:lvl1pPr>
              <a:defRPr/>
            </a:lvl1pPr>
          </a:lstStyle>
          <a:p>
            <a:pPr>
              <a:defRPr/>
            </a:pPr>
            <a:fld id="{CB21B2A3-3D0F-4052-8BC7-2C3B8ECDD15D}" type="slidenum">
              <a:rPr lang="ko-KR" altLang="en-US"/>
              <a:pPr>
                <a:defRPr/>
              </a:pPr>
              <a:t>‹#›</a:t>
            </a:fld>
            <a:endParaRPr lang="en-US" altLang="ko-KR" dirty="0"/>
          </a:p>
        </p:txBody>
      </p:sp>
      <p:sp>
        <p:nvSpPr>
          <p:cNvPr id="4"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6" name="Rectangle 6"/>
          <p:cNvSpPr>
            <a:spLocks noGrp="1" noChangeArrowheads="1"/>
          </p:cNvSpPr>
          <p:nvPr>
            <p:ph type="sldNum" sz="quarter" idx="11"/>
          </p:nvPr>
        </p:nvSpPr>
        <p:spPr>
          <a:ln/>
        </p:spPr>
        <p:txBody>
          <a:bodyPr/>
          <a:lstStyle>
            <a:lvl1pPr>
              <a:defRPr/>
            </a:lvl1pPr>
          </a:lstStyle>
          <a:p>
            <a:pPr>
              <a:defRPr/>
            </a:pPr>
            <a:fld id="{3BD435D1-533B-426E-AA26-D81A766DE7EF}" type="slidenum">
              <a:rPr lang="ko-KR" altLang="en-US"/>
              <a:pPr>
                <a:defRPr/>
              </a:pPr>
              <a:t>‹#›</a:t>
            </a:fld>
            <a:endParaRPr lang="en-US" altLang="ko-KR" dirty="0"/>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ko-KR" dirty="0"/>
          </a:p>
        </p:txBody>
      </p:sp>
      <p:sp>
        <p:nvSpPr>
          <p:cNvPr id="6" name="Rectangle 6"/>
          <p:cNvSpPr>
            <a:spLocks noGrp="1" noChangeArrowheads="1"/>
          </p:cNvSpPr>
          <p:nvPr>
            <p:ph type="sldNum" sz="quarter" idx="11"/>
          </p:nvPr>
        </p:nvSpPr>
        <p:spPr>
          <a:ln/>
        </p:spPr>
        <p:txBody>
          <a:bodyPr/>
          <a:lstStyle>
            <a:lvl1pPr>
              <a:defRPr/>
            </a:lvl1pPr>
          </a:lstStyle>
          <a:p>
            <a:pPr>
              <a:defRPr/>
            </a:pPr>
            <a:fld id="{63E7B01D-250F-4A78-9C11-EBC156A5E0EB}" type="slidenum">
              <a:rPr lang="ko-KR" altLang="en-US"/>
              <a:pPr>
                <a:defRPr/>
              </a:pPr>
              <a:t>‹#›</a:t>
            </a:fld>
            <a:endParaRPr lang="en-US" altLang="ko-KR" dirty="0"/>
          </a:p>
        </p:txBody>
      </p:sp>
      <p:sp>
        <p:nvSpPr>
          <p:cNvPr id="7" name="Rectangle 4"/>
          <p:cNvSpPr>
            <a:spLocks noGrp="1" noChangeArrowheads="1"/>
          </p:cNvSpPr>
          <p:nvPr>
            <p:ph type="dt" sz="half" idx="12"/>
          </p:nvPr>
        </p:nvSpPr>
        <p:spPr>
          <a:ln/>
        </p:spPr>
        <p:txBody>
          <a:bodyPr/>
          <a:lstStyle>
            <a:lvl1pPr>
              <a:defRPr/>
            </a:lvl1pPr>
          </a:lstStyle>
          <a:p>
            <a:pPr>
              <a:defRPr/>
            </a:pPr>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pPr>
              <a:defRPr/>
            </a:pPr>
            <a:endParaRPr lang="en-US" dirty="0"/>
          </a:p>
        </p:txBody>
      </p:sp>
      <p:sp>
        <p:nvSpPr>
          <p:cNvPr id="1027" name="Rectangle 3"/>
          <p:cNvSpPr>
            <a:spLocks noGrp="1" noChangeArrowheads="1"/>
          </p:cNvSpPr>
          <p:nvPr>
            <p:ph type="body" idx="1"/>
          </p:nvPr>
        </p:nvSpPr>
        <p:spPr bwMode="auto">
          <a:xfrm>
            <a:off x="457200" y="11525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smtClean="0">
                <a:latin typeface="Verdana" pitchFamily="34" charset="0"/>
                <a:ea typeface="굴림" pitchFamily="50" charset="-127"/>
              </a:defRPr>
            </a:lvl1pPr>
          </a:lstStyle>
          <a:p>
            <a:pPr>
              <a:defRPr/>
            </a:pPr>
            <a:endParaRPr lang="en-US" altLang="ko-KR" dirty="0"/>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atin typeface="Verdana" pitchFamily="34" charset="0"/>
                <a:ea typeface="굴림" pitchFamily="50" charset="-127"/>
              </a:defRPr>
            </a:lvl1pPr>
          </a:lstStyle>
          <a:p>
            <a:pPr>
              <a:defRPr/>
            </a:pPr>
            <a:fld id="{7315D80D-E504-4134-A2A8-A309C8257D4F}" type="slidenum">
              <a:rPr lang="ko-KR" altLang="en-US"/>
              <a:pPr>
                <a:defRPr/>
              </a:pPr>
              <a:t>‹#›</a:t>
            </a:fld>
            <a:endParaRPr lang="en-US" altLang="ko-KR" dirty="0"/>
          </a:p>
        </p:txBody>
      </p:sp>
      <p:sp>
        <p:nvSpPr>
          <p:cNvPr id="2"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40" name="Text Box 16"/>
          <p:cNvSpPr txBox="1">
            <a:spLocks noChangeArrowheads="1"/>
          </p:cNvSpPr>
          <p:nvPr/>
        </p:nvSpPr>
        <p:spPr bwMode="gray">
          <a:xfrm>
            <a:off x="0" y="838200"/>
            <a:ext cx="9144000" cy="244475"/>
          </a:xfrm>
          <a:prstGeom prst="rect">
            <a:avLst/>
          </a:prstGeom>
          <a:solidFill>
            <a:srgbClr val="990000"/>
          </a:solidFill>
          <a:ln w="9525">
            <a:noFill/>
            <a:miter lim="800000"/>
            <a:headEnd/>
            <a:tailEnd/>
          </a:ln>
          <a:effectLst/>
        </p:spPr>
        <p:txBody>
          <a:bodyPr>
            <a:spAutoFit/>
          </a:bodyPr>
          <a:lstStyle/>
          <a:p>
            <a:pPr>
              <a:spcBef>
                <a:spcPct val="50000"/>
              </a:spcBef>
              <a:defRPr/>
            </a:pPr>
            <a:endParaRPr lang="ko-KR" altLang="en-US" sz="1000" b="1">
              <a:solidFill>
                <a:schemeClr val="bg1"/>
              </a:solidFill>
              <a:latin typeface="Verdana" pitchFamily="34" charset="0"/>
              <a:ea typeface="굴림" pitchFamily="50" charset="-127"/>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Verdana" pitchFamily="34" charset="0"/>
                <a:ea typeface="굴림" pitchFamily="50" charset="-127"/>
              </a:defRPr>
            </a:lvl1pPr>
          </a:lstStyle>
          <a:p>
            <a:pPr>
              <a:defRPr/>
            </a:pPr>
            <a:endParaRPr lang="en-US" altLang="ko-KR" dirty="0"/>
          </a:p>
        </p:txBody>
      </p:sp>
    </p:spTree>
  </p:cSld>
  <p:clrMap bg1="lt1" tx1="dk1" bg2="lt2" tx2="dk2" accent1="accent1" accent2="accent2" accent3="accent3" accent4="accent4" accent5="accent5" accent6="accent6" hlink="hlink" folHlink="folHlink"/>
  <p:sldLayoutIdLst>
    <p:sldLayoutId id="2147483675"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defRPr>
      </a:lvl2pPr>
      <a:lvl3pPr algn="ctr" rtl="0" eaLnBrk="0" fontAlgn="base" hangingPunct="0">
        <a:spcBef>
          <a:spcPct val="0"/>
        </a:spcBef>
        <a:spcAft>
          <a:spcPct val="0"/>
        </a:spcAft>
        <a:defRPr sz="3600" b="1">
          <a:solidFill>
            <a:schemeClr val="bg1"/>
          </a:solidFill>
          <a:latin typeface="Arial" charset="0"/>
        </a:defRPr>
      </a:lvl3pPr>
      <a:lvl4pPr algn="ctr" rtl="0" eaLnBrk="0" fontAlgn="base" hangingPunct="0">
        <a:spcBef>
          <a:spcPct val="0"/>
        </a:spcBef>
        <a:spcAft>
          <a:spcPct val="0"/>
        </a:spcAft>
        <a:defRPr sz="3600" b="1">
          <a:solidFill>
            <a:schemeClr val="bg1"/>
          </a:solidFill>
          <a:latin typeface="Arial" charset="0"/>
        </a:defRPr>
      </a:lvl4pPr>
      <a:lvl5pPr algn="ctr" rtl="0" eaLnBrk="0" fontAlgn="base" hangingPunct="0">
        <a:spcBef>
          <a:spcPct val="0"/>
        </a:spcBef>
        <a:spcAft>
          <a:spcPct val="0"/>
        </a:spcAft>
        <a:defRPr sz="3600" b="1">
          <a:solidFill>
            <a:schemeClr val="bg1"/>
          </a:solidFill>
          <a:latin typeface="Arial"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rgbClr val="5F5F5F"/>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00"/>
        </a:buClr>
        <a:buFont typeface="Wingdings" pitchFamily="2" charset="2"/>
        <a:buChar char="Ø"/>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81000" y="1600200"/>
            <a:ext cx="8610600" cy="32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p:nvSpPr>
        <p:spPr bwMode="auto">
          <a:xfrm>
            <a:off x="2286000" y="6461125"/>
            <a:ext cx="1066800" cy="228600"/>
          </a:xfrm>
          <a:prstGeom prst="rect">
            <a:avLst/>
          </a:prstGeom>
          <a:noFill/>
          <a:ln w="9525">
            <a:noFill/>
            <a:miter lim="800000"/>
            <a:headEnd/>
            <a:tailEnd/>
          </a:ln>
          <a:effectLst/>
        </p:spPr>
        <p:txBody>
          <a:bodyPr/>
          <a:lstStyle/>
          <a:p>
            <a:pPr>
              <a:defRPr/>
            </a:pPr>
            <a:endParaRPr lang="en-US" sz="1000"/>
          </a:p>
        </p:txBody>
      </p:sp>
      <p:sp>
        <p:nvSpPr>
          <p:cNvPr id="1032" name="Text Box 8"/>
          <p:cNvSpPr txBox="1">
            <a:spLocks noChangeArrowheads="1"/>
          </p:cNvSpPr>
          <p:nvPr userDrawn="1"/>
        </p:nvSpPr>
        <p:spPr bwMode="auto">
          <a:xfrm>
            <a:off x="3698875" y="6461125"/>
            <a:ext cx="2549525" cy="244475"/>
          </a:xfrm>
          <a:prstGeom prst="rect">
            <a:avLst/>
          </a:prstGeom>
          <a:noFill/>
          <a:ln w="9525">
            <a:noFill/>
            <a:miter lim="800000"/>
            <a:headEnd/>
            <a:tailEnd/>
          </a:ln>
          <a:effectLst/>
        </p:spPr>
        <p:txBody>
          <a:bodyPr wrap="none">
            <a:spAutoFit/>
          </a:bodyPr>
          <a:lstStyle/>
          <a:p>
            <a:pPr>
              <a:defRPr/>
            </a:pPr>
            <a:r>
              <a:rPr lang="en-US" sz="1000"/>
              <a:t>Copyright 2005, The Ohio State University</a:t>
            </a:r>
          </a:p>
        </p:txBody>
      </p:sp>
      <p:sp>
        <p:nvSpPr>
          <p:cNvPr id="1033" name="Rectangle 9"/>
          <p:cNvSpPr>
            <a:spLocks noGrp="1" noChangeArrowheads="1"/>
          </p:cNvSpPr>
          <p:nvPr>
            <p:ph type="sldNum" sz="quarter" idx="4"/>
          </p:nvPr>
        </p:nvSpPr>
        <p:spPr bwMode="auto">
          <a:xfrm>
            <a:off x="5791200" y="64643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1DFB17D9-869B-4A6A-A172-16F9B7A1CA7A}" type="slidenum">
              <a:rPr lang="en-US"/>
              <a:pPr>
                <a:defRPr/>
              </a:pPr>
              <a:t>‹#›</a:t>
            </a:fld>
            <a:endParaRPr lang="en-US"/>
          </a:p>
        </p:txBody>
      </p:sp>
      <p:sp>
        <p:nvSpPr>
          <p:cNvPr id="1030" name="Rectangle 2"/>
          <p:cNvSpPr>
            <a:spLocks noGrp="1" noChangeArrowheads="1"/>
          </p:cNvSpPr>
          <p:nvPr>
            <p:ph type="title"/>
          </p:nvPr>
        </p:nvSpPr>
        <p:spPr bwMode="auto">
          <a:xfrm>
            <a:off x="2057400" y="304800"/>
            <a:ext cx="68580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 name="Picture 36" descr="osu_logo"/>
          <p:cNvPicPr>
            <a:picLocks noChangeAspect="1" noChangeArrowheads="1"/>
          </p:cNvPicPr>
          <p:nvPr userDrawn="1"/>
        </p:nvPicPr>
        <p:blipFill>
          <a:blip r:embed="rId13"/>
          <a:srcRect/>
          <a:stretch>
            <a:fillRect/>
          </a:stretch>
        </p:blipFill>
        <p:spPr bwMode="auto">
          <a:xfrm>
            <a:off x="8305800" y="6096000"/>
            <a:ext cx="533400" cy="504825"/>
          </a:xfrm>
          <a:prstGeom prst="rect">
            <a:avLst/>
          </a:prstGeom>
          <a:noFill/>
          <a:ln w="9525">
            <a:noFill/>
            <a:miter lim="800000"/>
            <a:headEnd/>
            <a:tailEnd/>
          </a:ln>
        </p:spPr>
      </p:pic>
      <p:sp>
        <p:nvSpPr>
          <p:cNvPr id="1061" name="Rectangle 37"/>
          <p:cNvSpPr>
            <a:spLocks noChangeArrowheads="1"/>
          </p:cNvSpPr>
          <p:nvPr userDrawn="1"/>
        </p:nvSpPr>
        <p:spPr bwMode="auto">
          <a:xfrm>
            <a:off x="0" y="0"/>
            <a:ext cx="9144000" cy="152400"/>
          </a:xfrm>
          <a:prstGeom prst="rect">
            <a:avLst/>
          </a:prstGeom>
          <a:solidFill>
            <a:srgbClr val="C51503"/>
          </a:solidFill>
          <a:ln w="9525">
            <a:noFill/>
            <a:miter lim="800000"/>
            <a:headEnd/>
            <a:tailEnd/>
          </a:ln>
          <a:effectLst/>
        </p:spPr>
        <p:txBody>
          <a:bodyPr wrap="none" anchor="ctr"/>
          <a:lstStyle/>
          <a:p>
            <a:pPr>
              <a:defRPr/>
            </a:pPr>
            <a:endParaRPr lang="en-US"/>
          </a:p>
        </p:txBody>
      </p:sp>
      <p:sp>
        <p:nvSpPr>
          <p:cNvPr id="1067" name="Rectangle 43"/>
          <p:cNvSpPr>
            <a:spLocks noChangeArrowheads="1"/>
          </p:cNvSpPr>
          <p:nvPr userDrawn="1"/>
        </p:nvSpPr>
        <p:spPr bwMode="auto">
          <a:xfrm>
            <a:off x="0" y="6705600"/>
            <a:ext cx="9144000" cy="152400"/>
          </a:xfrm>
          <a:prstGeom prst="rect">
            <a:avLst/>
          </a:prstGeom>
          <a:solidFill>
            <a:srgbClr val="C51503"/>
          </a:solidFill>
          <a:ln w="9525">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dt="0"/>
  <p:txStyles>
    <p:titleStyle>
      <a:lvl1pPr algn="ctr" rtl="0" eaLnBrk="0" fontAlgn="base" hangingPunct="0">
        <a:spcBef>
          <a:spcPct val="0"/>
        </a:spcBef>
        <a:spcAft>
          <a:spcPct val="0"/>
        </a:spcAft>
        <a:defRPr sz="3600">
          <a:solidFill>
            <a:srgbClr val="C51503"/>
          </a:solidFill>
          <a:latin typeface="+mj-lt"/>
          <a:ea typeface="+mj-ea"/>
          <a:cs typeface="+mj-cs"/>
        </a:defRPr>
      </a:lvl1pPr>
      <a:lvl2pPr algn="ctr" rtl="0" eaLnBrk="0" fontAlgn="base" hangingPunct="0">
        <a:spcBef>
          <a:spcPct val="0"/>
        </a:spcBef>
        <a:spcAft>
          <a:spcPct val="0"/>
        </a:spcAft>
        <a:defRPr sz="3600">
          <a:solidFill>
            <a:srgbClr val="C51503"/>
          </a:solidFill>
          <a:latin typeface="Book Antiqua" pitchFamily="18" charset="0"/>
        </a:defRPr>
      </a:lvl2pPr>
      <a:lvl3pPr algn="ctr" rtl="0" eaLnBrk="0" fontAlgn="base" hangingPunct="0">
        <a:spcBef>
          <a:spcPct val="0"/>
        </a:spcBef>
        <a:spcAft>
          <a:spcPct val="0"/>
        </a:spcAft>
        <a:defRPr sz="3600">
          <a:solidFill>
            <a:srgbClr val="C51503"/>
          </a:solidFill>
          <a:latin typeface="Book Antiqua" pitchFamily="18" charset="0"/>
        </a:defRPr>
      </a:lvl3pPr>
      <a:lvl4pPr algn="ctr" rtl="0" eaLnBrk="0" fontAlgn="base" hangingPunct="0">
        <a:spcBef>
          <a:spcPct val="0"/>
        </a:spcBef>
        <a:spcAft>
          <a:spcPct val="0"/>
        </a:spcAft>
        <a:defRPr sz="3600">
          <a:solidFill>
            <a:srgbClr val="C51503"/>
          </a:solidFill>
          <a:latin typeface="Book Antiqua" pitchFamily="18" charset="0"/>
        </a:defRPr>
      </a:lvl4pPr>
      <a:lvl5pPr algn="ctr" rtl="0" eaLnBrk="0" fontAlgn="base" hangingPunct="0">
        <a:spcBef>
          <a:spcPct val="0"/>
        </a:spcBef>
        <a:spcAft>
          <a:spcPct val="0"/>
        </a:spcAft>
        <a:defRPr sz="3600">
          <a:solidFill>
            <a:srgbClr val="C51503"/>
          </a:solidFill>
          <a:latin typeface="Book Antiqua" pitchFamily="18" charset="0"/>
        </a:defRPr>
      </a:lvl5pPr>
      <a:lvl6pPr marL="457200" algn="ctr" rtl="0" fontAlgn="base">
        <a:spcBef>
          <a:spcPct val="0"/>
        </a:spcBef>
        <a:spcAft>
          <a:spcPct val="0"/>
        </a:spcAft>
        <a:defRPr sz="3600">
          <a:solidFill>
            <a:srgbClr val="C51503"/>
          </a:solidFill>
          <a:latin typeface="Book Antiqua" pitchFamily="18" charset="0"/>
        </a:defRPr>
      </a:lvl6pPr>
      <a:lvl7pPr marL="914400" algn="ctr" rtl="0" fontAlgn="base">
        <a:spcBef>
          <a:spcPct val="0"/>
        </a:spcBef>
        <a:spcAft>
          <a:spcPct val="0"/>
        </a:spcAft>
        <a:defRPr sz="3600">
          <a:solidFill>
            <a:srgbClr val="C51503"/>
          </a:solidFill>
          <a:latin typeface="Book Antiqua" pitchFamily="18" charset="0"/>
        </a:defRPr>
      </a:lvl7pPr>
      <a:lvl8pPr marL="1371600" algn="ctr" rtl="0" fontAlgn="base">
        <a:spcBef>
          <a:spcPct val="0"/>
        </a:spcBef>
        <a:spcAft>
          <a:spcPct val="0"/>
        </a:spcAft>
        <a:defRPr sz="3600">
          <a:solidFill>
            <a:srgbClr val="C51503"/>
          </a:solidFill>
          <a:latin typeface="Book Antiqua" pitchFamily="18" charset="0"/>
        </a:defRPr>
      </a:lvl8pPr>
      <a:lvl9pPr marL="1828800" algn="ctr" rtl="0" fontAlgn="base">
        <a:spcBef>
          <a:spcPct val="0"/>
        </a:spcBef>
        <a:spcAft>
          <a:spcPct val="0"/>
        </a:spcAft>
        <a:defRPr sz="3600">
          <a:solidFill>
            <a:srgbClr val="C51503"/>
          </a:solidFill>
          <a:latin typeface="Book Antiqua"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image" Target="../media/image11.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8.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oleObject" Target="../embeddings/oleObject1.bin"/><Relationship Id="rId10" Type="http://schemas.openxmlformats.org/officeDocument/2006/relationships/oleObject" Target="../embeddings/oleObject6.bin"/><Relationship Id="rId4" Type="http://schemas.openxmlformats.org/officeDocument/2006/relationships/image" Target="../media/image3.jpeg"/><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2" name="Rectangle 4"/>
          <p:cNvSpPr>
            <a:spLocks noGrp="1" noChangeArrowheads="1"/>
          </p:cNvSpPr>
          <p:nvPr>
            <p:ph type="ctrTitle"/>
          </p:nvPr>
        </p:nvSpPr>
        <p:spPr>
          <a:xfrm>
            <a:off x="0" y="0"/>
            <a:ext cx="9144000" cy="4724400"/>
          </a:xfrm>
          <a:ln>
            <a:solidFill>
              <a:schemeClr val="tx2"/>
            </a:solidFill>
          </a:ln>
        </p:spPr>
        <p:txBody>
          <a:bodyPr anchor="t"/>
          <a:lstStyle/>
          <a:p>
            <a:pPr eaLnBrk="1" hangingPunct="1">
              <a:defRPr/>
            </a:pPr>
            <a:r>
              <a:rPr lang="en-US" altLang="ko-KR" dirty="0" smtClean="0">
                <a:ea typeface="굴림" pitchFamily="50" charset="-127"/>
              </a:rPr>
              <a:t/>
            </a:r>
            <a:br>
              <a:rPr lang="en-US" altLang="ko-KR" dirty="0" smtClean="0">
                <a:ea typeface="굴림" pitchFamily="50" charset="-127"/>
              </a:rPr>
            </a:br>
            <a:r>
              <a:rPr lang="en-US" altLang="ko-KR" dirty="0" smtClean="0">
                <a:ea typeface="굴림" pitchFamily="50" charset="-127"/>
              </a:rPr>
              <a:t/>
            </a:r>
            <a:br>
              <a:rPr lang="en-US" altLang="ko-KR" dirty="0" smtClean="0">
                <a:ea typeface="굴림" pitchFamily="50" charset="-127"/>
              </a:rPr>
            </a:br>
            <a:r>
              <a:rPr lang="en-US" altLang="ko-KR" dirty="0" smtClean="0">
                <a:solidFill>
                  <a:srgbClr val="92D050"/>
                </a:solidFill>
                <a:ea typeface="굴림" pitchFamily="50" charset="-127"/>
              </a:rPr>
              <a:t>Graph Clustering</a:t>
            </a:r>
            <a:r>
              <a:rPr lang="en-US" altLang="ko-KR" dirty="0" smtClean="0">
                <a:ea typeface="굴림" pitchFamily="50" charset="-127"/>
              </a:rPr>
              <a:t/>
            </a:r>
            <a:br>
              <a:rPr lang="en-US" altLang="ko-KR" dirty="0" smtClean="0">
                <a:ea typeface="굴림" pitchFamily="50" charset="-127"/>
              </a:rPr>
            </a:br>
            <a:r>
              <a:rPr lang="en-US" altLang="ko-KR" sz="2800" b="0" dirty="0" smtClean="0">
                <a:ea typeface="굴림" pitchFamily="50" charset="-127"/>
              </a:rPr>
              <a:t>Based on Structural/Attribute Similarities </a:t>
            </a:r>
            <a:r>
              <a:rPr lang="en-US" altLang="ko-KR" sz="3600" b="0" dirty="0" smtClean="0">
                <a:ea typeface="굴림" pitchFamily="50" charset="-127"/>
              </a:rPr>
              <a:t/>
            </a:r>
            <a:br>
              <a:rPr lang="en-US" altLang="ko-KR" sz="3600" b="0" dirty="0" smtClean="0">
                <a:ea typeface="굴림" pitchFamily="50" charset="-127"/>
              </a:rPr>
            </a:br>
            <a:r>
              <a:rPr lang="en-US" altLang="ko-KR" sz="1800" b="0" dirty="0" smtClean="0">
                <a:ea typeface="굴림" pitchFamily="50" charset="-127"/>
              </a:rPr>
              <a:t>Yang Zhou, Hong Cheng, Jeffrey </a:t>
            </a:r>
            <a:r>
              <a:rPr lang="en-US" altLang="ko-KR" sz="1800" b="0" dirty="0" err="1" smtClean="0">
                <a:ea typeface="굴림" pitchFamily="50" charset="-127"/>
              </a:rPr>
              <a:t>Xu</a:t>
            </a:r>
            <a:r>
              <a:rPr lang="en-US" altLang="ko-KR" sz="1800" b="0" dirty="0" smtClean="0">
                <a:ea typeface="굴림" pitchFamily="50" charset="-127"/>
              </a:rPr>
              <a:t> Yu </a:t>
            </a:r>
            <a:br>
              <a:rPr lang="en-US" altLang="ko-KR" sz="1800" b="0" dirty="0" smtClean="0">
                <a:ea typeface="굴림" pitchFamily="50" charset="-127"/>
              </a:rPr>
            </a:br>
            <a:r>
              <a:rPr lang="en-US" altLang="ko-KR" sz="1800" b="0" dirty="0" smtClean="0">
                <a:ea typeface="굴림" pitchFamily="50" charset="-127"/>
              </a:rPr>
              <a:t/>
            </a:r>
            <a:br>
              <a:rPr lang="en-US" altLang="ko-KR" sz="1800" b="0" dirty="0" smtClean="0">
                <a:ea typeface="굴림" pitchFamily="50" charset="-127"/>
              </a:rPr>
            </a:br>
            <a:r>
              <a:rPr lang="en-US" altLang="ko-KR" sz="1800" i="1" dirty="0" smtClean="0">
                <a:solidFill>
                  <a:srgbClr val="FFC000"/>
                </a:solidFill>
                <a:ea typeface="굴림" pitchFamily="50" charset="-127"/>
              </a:rPr>
              <a:t>Proc. Of the VLDB Endowment, France, 2009</a:t>
            </a:r>
            <a:r>
              <a:rPr lang="en-US" altLang="ko-KR" sz="3600" b="0" dirty="0" smtClean="0">
                <a:ea typeface="굴림" pitchFamily="50" charset="-127"/>
              </a:rPr>
              <a:t/>
            </a:r>
            <a:br>
              <a:rPr lang="en-US" altLang="ko-KR" sz="3600" b="0" dirty="0" smtClean="0">
                <a:ea typeface="굴림" pitchFamily="50" charset="-127"/>
              </a:rPr>
            </a:br>
            <a:r>
              <a:rPr lang="en-US" altLang="ko-KR" sz="3600" b="0" dirty="0" smtClean="0">
                <a:ea typeface="굴림" pitchFamily="50" charset="-127"/>
              </a:rPr>
              <a:t/>
            </a:r>
            <a:br>
              <a:rPr lang="en-US" altLang="ko-KR" sz="3600" b="0" dirty="0" smtClean="0">
                <a:ea typeface="굴림" pitchFamily="50" charset="-127"/>
              </a:rPr>
            </a:br>
            <a:r>
              <a:rPr lang="en-US" altLang="ko-KR" sz="3600" b="0" dirty="0" smtClean="0">
                <a:ea typeface="굴림" pitchFamily="50" charset="-127"/>
              </a:rPr>
              <a:t/>
            </a:r>
            <a:br>
              <a:rPr lang="en-US" altLang="ko-KR" sz="3600" b="0" dirty="0" smtClean="0">
                <a:ea typeface="굴림" pitchFamily="50" charset="-127"/>
              </a:rPr>
            </a:br>
            <a:fld id="{84EEB2D0-BEE3-4C6A-B76B-2CF5CA8155AD}" type="datetime2">
              <a:rPr lang="en-US" altLang="ko-KR" sz="1600" b="0" smtClean="0">
                <a:ea typeface="굴림" pitchFamily="50" charset="-127"/>
              </a:rPr>
              <a:pPr eaLnBrk="1" hangingPunct="1">
                <a:defRPr/>
              </a:pPr>
              <a:t>Wednesday, November 30, 2011</a:t>
            </a:fld>
            <a:endParaRPr lang="en-US" altLang="ko-KR" sz="1600" dirty="0" smtClean="0">
              <a:ea typeface="굴림" pitchFamily="50" charset="-127"/>
            </a:endParaRPr>
          </a:p>
        </p:txBody>
      </p:sp>
      <p:sp>
        <p:nvSpPr>
          <p:cNvPr id="3075" name="Rectangle 5"/>
          <p:cNvSpPr>
            <a:spLocks noGrp="1" noChangeArrowheads="1"/>
          </p:cNvSpPr>
          <p:nvPr>
            <p:ph type="subTitle" idx="1"/>
          </p:nvPr>
        </p:nvSpPr>
        <p:spPr>
          <a:xfrm>
            <a:off x="0" y="5013325"/>
            <a:ext cx="9144000" cy="1844675"/>
          </a:xfrm>
          <a:solidFill>
            <a:srgbClr val="800000"/>
          </a:solidFill>
        </p:spPr>
        <p:txBody>
          <a:bodyPr anchor="b"/>
          <a:lstStyle/>
          <a:p>
            <a:pPr eaLnBrk="1" hangingPunct="1">
              <a:spcBef>
                <a:spcPct val="80000"/>
              </a:spcBef>
            </a:pPr>
            <a:endParaRPr lang="ko-KR" altLang="en-US" sz="800" b="0" dirty="0" smtClean="0">
              <a:solidFill>
                <a:schemeClr val="bg1"/>
              </a:solidFill>
              <a:ea typeface="굴림" pitchFamily="50" charset="-127"/>
            </a:endParaRPr>
          </a:p>
          <a:p>
            <a:pPr eaLnBrk="1" hangingPunct="1">
              <a:spcAft>
                <a:spcPct val="50000"/>
              </a:spcAft>
            </a:pPr>
            <a:endParaRPr lang="ko-KR" altLang="en-US" sz="900" b="0" dirty="0" smtClean="0">
              <a:solidFill>
                <a:schemeClr val="bg1"/>
              </a:solidFill>
              <a:latin typeface="Arial" charset="0"/>
              <a:ea typeface="굴림" pitchFamily="50" charset="-127"/>
            </a:endParaRPr>
          </a:p>
        </p:txBody>
      </p:sp>
      <p:sp>
        <p:nvSpPr>
          <p:cNvPr id="3076" name="Rectangle 7"/>
          <p:cNvSpPr>
            <a:spLocks noChangeArrowheads="1"/>
          </p:cNvSpPr>
          <p:nvPr/>
        </p:nvSpPr>
        <p:spPr bwMode="auto">
          <a:xfrm>
            <a:off x="785786" y="5214950"/>
            <a:ext cx="7704138" cy="792163"/>
          </a:xfrm>
          <a:prstGeom prst="rect">
            <a:avLst/>
          </a:prstGeom>
          <a:noFill/>
          <a:ln w="9525">
            <a:noFill/>
            <a:miter lim="800000"/>
            <a:headEnd/>
            <a:tailEnd/>
          </a:ln>
        </p:spPr>
        <p:txBody>
          <a:bodyPr wrap="none" anchor="ctr"/>
          <a:lstStyle/>
          <a:p>
            <a:pPr algn="ctr"/>
            <a:r>
              <a:rPr lang="en-US" altLang="ko-KR" sz="1600" dirty="0" smtClean="0">
                <a:solidFill>
                  <a:schemeClr val="bg1"/>
                </a:solidFill>
                <a:ea typeface="굴림" pitchFamily="50" charset="-127"/>
              </a:rPr>
              <a:t>Presenter</a:t>
            </a:r>
          </a:p>
          <a:p>
            <a:pPr algn="ctr"/>
            <a:r>
              <a:rPr lang="en-US" altLang="ko-KR" sz="2400" dirty="0" smtClean="0">
                <a:solidFill>
                  <a:schemeClr val="bg1"/>
                </a:solidFill>
                <a:ea typeface="굴림" pitchFamily="50" charset="-127"/>
              </a:rPr>
              <a:t>Waqas Nawaz</a:t>
            </a:r>
          </a:p>
        </p:txBody>
      </p:sp>
      <p:sp>
        <p:nvSpPr>
          <p:cNvPr id="3077" name="Rectangle 9"/>
          <p:cNvSpPr>
            <a:spLocks noChangeArrowheads="1"/>
          </p:cNvSpPr>
          <p:nvPr/>
        </p:nvSpPr>
        <p:spPr bwMode="auto">
          <a:xfrm>
            <a:off x="0" y="4724400"/>
            <a:ext cx="9144000" cy="287338"/>
          </a:xfrm>
          <a:prstGeom prst="rect">
            <a:avLst/>
          </a:prstGeom>
          <a:solidFill>
            <a:schemeClr val="tx2"/>
          </a:solidFill>
          <a:ln w="9525">
            <a:noFill/>
            <a:miter lim="800000"/>
            <a:headEnd/>
            <a:tailEnd/>
          </a:ln>
        </p:spPr>
        <p:txBody>
          <a:bodyPr wrap="none" anchor="ctr"/>
          <a:lstStyle/>
          <a:p>
            <a:endParaRPr lang="en-US" dirty="0"/>
          </a:p>
        </p:txBody>
      </p:sp>
      <p:pic>
        <p:nvPicPr>
          <p:cNvPr id="12" name="Picture 2"/>
          <p:cNvPicPr>
            <a:picLocks noChangeAspect="1" noChangeArrowheads="1"/>
          </p:cNvPicPr>
          <p:nvPr/>
        </p:nvPicPr>
        <p:blipFill>
          <a:blip r:embed="rId3"/>
          <a:srcRect/>
          <a:stretch>
            <a:fillRect/>
          </a:stretch>
        </p:blipFill>
        <p:spPr bwMode="auto">
          <a:xfrm>
            <a:off x="0" y="6500834"/>
            <a:ext cx="382230" cy="357166"/>
          </a:xfrm>
          <a:prstGeom prst="rect">
            <a:avLst/>
          </a:prstGeom>
          <a:noFill/>
          <a:ln w="9525">
            <a:noFill/>
            <a:miter lim="800000"/>
            <a:headEnd/>
            <a:tailEnd/>
          </a:ln>
          <a:effectLst/>
        </p:spPr>
      </p:pic>
      <p:sp>
        <p:nvSpPr>
          <p:cNvPr id="14" name="Footer Placeholder 10"/>
          <p:cNvSpPr txBox="1">
            <a:spLocks/>
          </p:cNvSpPr>
          <p:nvPr/>
        </p:nvSpPr>
        <p:spPr bwMode="auto">
          <a:xfrm>
            <a:off x="1785918" y="6543676"/>
            <a:ext cx="6084001" cy="3143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chemeClr val="accent3">
                    <a:lumMod val="50000"/>
                  </a:schemeClr>
                </a:solidFill>
                <a:effectLst/>
                <a:uLnTx/>
                <a:uFillTx/>
                <a:latin typeface="Verdana" pitchFamily="34" charset="0"/>
                <a:ea typeface="굴림" pitchFamily="50" charset="-127"/>
                <a:cs typeface="+mn-cs"/>
              </a:rPr>
              <a:t>Data Knowledge and Engineering Lab, Kyung Hee University Korea</a:t>
            </a:r>
            <a:endParaRPr kumimoji="0" lang="en-US" sz="1200" b="1" i="0" u="none" strike="noStrike" kern="1200" cap="none" spc="0" normalizeH="0" baseline="0" noProof="0" dirty="0">
              <a:ln>
                <a:noFill/>
              </a:ln>
              <a:solidFill>
                <a:schemeClr val="accent3">
                  <a:lumMod val="50000"/>
                </a:schemeClr>
              </a:solidFill>
              <a:effectLst/>
              <a:uLnTx/>
              <a:uFillTx/>
              <a:latin typeface="Verdana" pitchFamily="34" charset="0"/>
              <a:ea typeface="굴림" pitchFamily="50" charset="-127"/>
              <a:cs typeface="+mn-cs"/>
            </a:endParaRPr>
          </a:p>
        </p:txBody>
      </p:sp>
    </p:spTree>
  </p:cSld>
  <p:clrMapOvr>
    <a:masterClrMapping/>
  </p:clrMapOvr>
  <p:transition spd="slow">
    <p:spli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(4/11)</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Attribute Augmented Coauthor Graph with Topics</a:t>
            </a: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4"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5" name="Picture 9"/>
          <p:cNvPicPr>
            <a:picLocks noChangeAspect="1" noChangeArrowheads="1"/>
          </p:cNvPicPr>
          <p:nvPr/>
        </p:nvPicPr>
        <p:blipFill>
          <a:blip r:embed="rId5"/>
          <a:srcRect/>
          <a:stretch>
            <a:fillRect/>
          </a:stretch>
        </p:blipFill>
        <p:spPr bwMode="auto">
          <a:xfrm>
            <a:off x="4565403" y="1928802"/>
            <a:ext cx="4078563" cy="3143272"/>
          </a:xfrm>
          <a:prstGeom prst="rect">
            <a:avLst/>
          </a:prstGeom>
          <a:noFill/>
        </p:spPr>
      </p:pic>
      <p:sp>
        <p:nvSpPr>
          <p:cNvPr id="18" name="Rectangle 17"/>
          <p:cNvSpPr/>
          <p:nvPr/>
        </p:nvSpPr>
        <p:spPr>
          <a:xfrm>
            <a:off x="1285852" y="5715016"/>
            <a:ext cx="7500990" cy="646331"/>
          </a:xfrm>
          <a:prstGeom prst="rect">
            <a:avLst/>
          </a:prstGeom>
        </p:spPr>
        <p:txBody>
          <a:bodyPr wrap="square">
            <a:spAutoFit/>
          </a:bodyPr>
          <a:lstStyle/>
          <a:p>
            <a:pPr algn="ctr">
              <a:spcBef>
                <a:spcPct val="50000"/>
              </a:spcBef>
            </a:pPr>
            <a:r>
              <a:rPr lang="en-US" altLang="zh-HK" dirty="0" smtClean="0"/>
              <a:t>Then we use </a:t>
            </a:r>
            <a:r>
              <a:rPr lang="en-US" altLang="zh-HK" dirty="0" smtClean="0">
                <a:solidFill>
                  <a:srgbClr val="00B050"/>
                </a:solidFill>
              </a:rPr>
              <a:t>neighborhood random walk distance </a:t>
            </a:r>
            <a:r>
              <a:rPr lang="en-US" altLang="zh-HK" dirty="0" smtClean="0"/>
              <a:t>on the augmented graph to combine structural and attribute similarities</a:t>
            </a:r>
            <a:endParaRPr lang="en-US" altLang="zh-TW" sz="1600" dirty="0"/>
          </a:p>
        </p:txBody>
      </p:sp>
      <p:grpSp>
        <p:nvGrpSpPr>
          <p:cNvPr id="20" name="Group 30"/>
          <p:cNvGrpSpPr>
            <a:grpSpLocks/>
          </p:cNvGrpSpPr>
          <p:nvPr/>
        </p:nvGrpSpPr>
        <p:grpSpPr bwMode="auto">
          <a:xfrm>
            <a:off x="285720" y="1940520"/>
            <a:ext cx="3929090" cy="3060116"/>
            <a:chOff x="703" y="686"/>
            <a:chExt cx="4335" cy="3032"/>
          </a:xfrm>
        </p:grpSpPr>
        <p:graphicFrame>
          <p:nvGraphicFramePr>
            <p:cNvPr id="22" name="Object 31"/>
            <p:cNvGraphicFramePr>
              <a:graphicFrameLocks noChangeAspect="1"/>
            </p:cNvGraphicFramePr>
            <p:nvPr/>
          </p:nvGraphicFramePr>
          <p:xfrm>
            <a:off x="703" y="686"/>
            <a:ext cx="4335" cy="3032"/>
          </p:xfrm>
          <a:graphic>
            <a:graphicData uri="http://schemas.openxmlformats.org/presentationml/2006/ole">
              <p:oleObj spid="_x0000_s218114" name="Visio" r:id="rId6" imgW="6885689" imgH="4815720" progId="Visio.Drawing.11">
                <p:embed/>
              </p:oleObj>
            </a:graphicData>
          </a:graphic>
        </p:graphicFrame>
        <p:graphicFrame>
          <p:nvGraphicFramePr>
            <p:cNvPr id="23" name="Object 32"/>
            <p:cNvGraphicFramePr>
              <a:graphicFrameLocks noChangeAspect="1"/>
            </p:cNvGraphicFramePr>
            <p:nvPr/>
          </p:nvGraphicFramePr>
          <p:xfrm>
            <a:off x="2409" y="845"/>
            <a:ext cx="1140" cy="1566"/>
          </p:xfrm>
          <a:graphic>
            <a:graphicData uri="http://schemas.openxmlformats.org/presentationml/2006/ole">
              <p:oleObj spid="_x0000_s218115" name="Visio" r:id="rId7" imgW="1804797" imgH="2479358" progId="Visio.Drawing.11">
                <p:embed/>
              </p:oleObj>
            </a:graphicData>
          </a:graphic>
        </p:graphicFrame>
      </p:grpSp>
      <p:sp>
        <p:nvSpPr>
          <p:cNvPr id="26" name="TextBox 25"/>
          <p:cNvSpPr txBox="1"/>
          <p:nvPr/>
        </p:nvSpPr>
        <p:spPr>
          <a:xfrm>
            <a:off x="1500166" y="5286388"/>
            <a:ext cx="5673348" cy="369332"/>
          </a:xfrm>
          <a:prstGeom prst="rect">
            <a:avLst/>
          </a:prstGeom>
          <a:noFill/>
        </p:spPr>
        <p:txBody>
          <a:bodyPr wrap="none" rtlCol="0">
            <a:spAutoFit/>
          </a:bodyPr>
          <a:lstStyle/>
          <a:p>
            <a:r>
              <a:rPr lang="en-US" dirty="0" smtClean="0">
                <a:solidFill>
                  <a:schemeClr val="accent2"/>
                </a:solidFill>
              </a:rPr>
              <a:t>Original					Modified</a:t>
            </a:r>
            <a:endParaRPr lang="en-US" dirty="0">
              <a:solidFill>
                <a:schemeClr val="accent2"/>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Bottom)">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Neighborhood Random Walk </a:t>
            </a:r>
            <a:r>
              <a:rPr lang="en-US" altLang="ko-KR" sz="2000" b="0" dirty="0" smtClean="0">
                <a:solidFill>
                  <a:srgbClr val="FFFFFF"/>
                </a:solidFill>
                <a:ea typeface="굴림" pitchFamily="50" charset="-127"/>
              </a:rPr>
              <a:t>(1/2)</a:t>
            </a:r>
            <a:endParaRPr lang="en-US" altLang="ko-KR" b="0" dirty="0" smtClean="0">
              <a:ea typeface="굴림" pitchFamily="50" charset="-127"/>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
        <p:nvSpPr>
          <p:cNvPr id="45" name="Rectangle 3"/>
          <p:cNvSpPr txBox="1">
            <a:spLocks noChangeArrowheads="1"/>
          </p:cNvSpPr>
          <p:nvPr/>
        </p:nvSpPr>
        <p:spPr bwMode="auto">
          <a:xfrm>
            <a:off x="1000100" y="3257568"/>
            <a:ext cx="3140075" cy="461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5F5F5F"/>
              </a:buClr>
              <a:buSzTx/>
              <a:buFont typeface="Wingdings" pitchFamily="2" charset="2"/>
              <a:buNone/>
              <a:tabLst/>
              <a:defRPr/>
            </a:pPr>
            <a:r>
              <a:rPr kumimoji="0" lang="en-US" sz="2000" b="1" i="0" u="none" strike="noStrike" kern="0" cap="none" spc="0" normalizeH="0" baseline="0" noProof="0" smtClean="0">
                <a:ln>
                  <a:noFill/>
                </a:ln>
                <a:solidFill>
                  <a:schemeClr val="tx1"/>
                </a:solidFill>
                <a:effectLst/>
                <a:uLnTx/>
                <a:uFillTx/>
                <a:latin typeface="+mn-lt"/>
                <a:ea typeface="+mn-ea"/>
                <a:cs typeface="+mn-cs"/>
              </a:rPr>
              <a:t>Adjacency matrix A</a:t>
            </a:r>
            <a:endParaRPr kumimoji="0" lang="en-US" sz="2000" b="1" i="0" u="none" strike="noStrike" kern="0" cap="none" spc="0" normalizeH="0" baseline="0" noProof="0">
              <a:ln>
                <a:noFill/>
              </a:ln>
              <a:solidFill>
                <a:schemeClr val="tx1"/>
              </a:solidFill>
              <a:effectLst/>
              <a:uLnTx/>
              <a:uFillTx/>
              <a:latin typeface="+mn-lt"/>
              <a:ea typeface="+mn-ea"/>
              <a:cs typeface="+mn-cs"/>
            </a:endParaRPr>
          </a:p>
        </p:txBody>
      </p:sp>
      <p:sp>
        <p:nvSpPr>
          <p:cNvPr id="46" name="Rectangle 4"/>
          <p:cNvSpPr>
            <a:spLocks noChangeArrowheads="1"/>
          </p:cNvSpPr>
          <p:nvPr/>
        </p:nvSpPr>
        <p:spPr bwMode="auto">
          <a:xfrm>
            <a:off x="4962500" y="3257568"/>
            <a:ext cx="2563813" cy="396875"/>
          </a:xfrm>
          <a:prstGeom prst="rect">
            <a:avLst/>
          </a:prstGeom>
          <a:noFill/>
          <a:ln w="9525">
            <a:noFill/>
            <a:miter lim="800000"/>
            <a:headEnd/>
            <a:tailEnd/>
          </a:ln>
          <a:effectLst/>
        </p:spPr>
        <p:txBody>
          <a:bodyPr wrap="none">
            <a:spAutoFit/>
          </a:bodyPr>
          <a:lstStyle/>
          <a:p>
            <a:pPr algn="l"/>
            <a:r>
              <a:rPr lang="en-US" sz="2000" b="1" dirty="0">
                <a:latin typeface="Comic Sans MS" pitchFamily="66" charset="0"/>
              </a:rPr>
              <a:t>Transition matrix P</a:t>
            </a:r>
          </a:p>
        </p:txBody>
      </p:sp>
      <p:sp>
        <p:nvSpPr>
          <p:cNvPr id="47" name="Rectangle 5"/>
          <p:cNvSpPr>
            <a:spLocks noChangeArrowheads="1"/>
          </p:cNvSpPr>
          <p:nvPr/>
        </p:nvSpPr>
        <p:spPr bwMode="auto">
          <a:xfrm>
            <a:off x="1228700" y="1733568"/>
            <a:ext cx="2133600" cy="1295400"/>
          </a:xfrm>
          <a:prstGeom prst="rect">
            <a:avLst/>
          </a:prstGeom>
          <a:noFill/>
          <a:ln w="9525">
            <a:solidFill>
              <a:schemeClr val="tx1"/>
            </a:solidFill>
            <a:miter lim="800000"/>
            <a:headEnd/>
            <a:tailEnd/>
          </a:ln>
          <a:effectLst/>
        </p:spPr>
        <p:txBody>
          <a:bodyPr wrap="none" anchor="ctr"/>
          <a:lstStyle/>
          <a:p>
            <a:endParaRPr lang="en-US"/>
          </a:p>
        </p:txBody>
      </p:sp>
      <p:pic>
        <p:nvPicPr>
          <p:cNvPr id="48" name="Picture 6" descr="A2"/>
          <p:cNvPicPr>
            <a:picLocks noChangeAspect="1" noChangeArrowheads="1"/>
          </p:cNvPicPr>
          <p:nvPr/>
        </p:nvPicPr>
        <p:blipFill>
          <a:blip r:embed="rId4"/>
          <a:srcRect/>
          <a:stretch>
            <a:fillRect/>
          </a:stretch>
        </p:blipFill>
        <p:spPr bwMode="auto">
          <a:xfrm>
            <a:off x="1304900" y="1809768"/>
            <a:ext cx="1981200" cy="1184275"/>
          </a:xfrm>
          <a:prstGeom prst="rect">
            <a:avLst/>
          </a:prstGeom>
          <a:noFill/>
        </p:spPr>
      </p:pic>
      <p:grpSp>
        <p:nvGrpSpPr>
          <p:cNvPr id="49" name="Group 7"/>
          <p:cNvGrpSpPr>
            <a:grpSpLocks/>
          </p:cNvGrpSpPr>
          <p:nvPr/>
        </p:nvGrpSpPr>
        <p:grpSpPr bwMode="auto">
          <a:xfrm>
            <a:off x="4962500" y="1733568"/>
            <a:ext cx="2362200" cy="1295400"/>
            <a:chOff x="2832" y="912"/>
            <a:chExt cx="1488" cy="816"/>
          </a:xfrm>
        </p:grpSpPr>
        <p:sp>
          <p:nvSpPr>
            <p:cNvPr id="50" name="Rectangle 8"/>
            <p:cNvSpPr>
              <a:spLocks noChangeArrowheads="1"/>
            </p:cNvSpPr>
            <p:nvPr/>
          </p:nvSpPr>
          <p:spPr bwMode="auto">
            <a:xfrm>
              <a:off x="2832" y="912"/>
              <a:ext cx="1488" cy="816"/>
            </a:xfrm>
            <a:prstGeom prst="rect">
              <a:avLst/>
            </a:prstGeom>
            <a:noFill/>
            <a:ln w="9525">
              <a:solidFill>
                <a:schemeClr val="tx1"/>
              </a:solidFill>
              <a:miter lim="800000"/>
              <a:headEnd/>
              <a:tailEnd/>
            </a:ln>
            <a:effectLst/>
          </p:spPr>
          <p:txBody>
            <a:bodyPr wrap="none" anchor="ctr"/>
            <a:lstStyle/>
            <a:p>
              <a:endParaRPr lang="en-US"/>
            </a:p>
          </p:txBody>
        </p:sp>
        <p:pic>
          <p:nvPicPr>
            <p:cNvPr id="51" name="Picture 9" descr="P2"/>
            <p:cNvPicPr>
              <a:picLocks noChangeAspect="1" noChangeArrowheads="1"/>
            </p:cNvPicPr>
            <p:nvPr/>
          </p:nvPicPr>
          <p:blipFill>
            <a:blip r:embed="rId5"/>
            <a:srcRect/>
            <a:stretch>
              <a:fillRect/>
            </a:stretch>
          </p:blipFill>
          <p:spPr bwMode="auto">
            <a:xfrm>
              <a:off x="2976" y="960"/>
              <a:ext cx="1248" cy="720"/>
            </a:xfrm>
            <a:prstGeom prst="rect">
              <a:avLst/>
            </a:prstGeom>
            <a:noFill/>
          </p:spPr>
        </p:pic>
      </p:grpSp>
      <p:grpSp>
        <p:nvGrpSpPr>
          <p:cNvPr id="52" name="Group 14"/>
          <p:cNvGrpSpPr>
            <a:grpSpLocks/>
          </p:cNvGrpSpPr>
          <p:nvPr/>
        </p:nvGrpSpPr>
        <p:grpSpPr bwMode="auto">
          <a:xfrm>
            <a:off x="1457300" y="4248168"/>
            <a:ext cx="2743200" cy="1752600"/>
            <a:chOff x="1056" y="1632"/>
            <a:chExt cx="1728" cy="1104"/>
          </a:xfrm>
        </p:grpSpPr>
        <p:sp>
          <p:nvSpPr>
            <p:cNvPr id="53" name="Oval 15"/>
            <p:cNvSpPr>
              <a:spLocks noChangeArrowheads="1"/>
            </p:cNvSpPr>
            <p:nvPr/>
          </p:nvSpPr>
          <p:spPr bwMode="auto">
            <a:xfrm>
              <a:off x="1056" y="211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A</a:t>
              </a:r>
              <a:endParaRPr lang="en-US" dirty="0"/>
            </a:p>
          </p:txBody>
        </p:sp>
        <p:sp>
          <p:nvSpPr>
            <p:cNvPr id="54" name="Oval 16"/>
            <p:cNvSpPr>
              <a:spLocks noChangeArrowheads="1"/>
            </p:cNvSpPr>
            <p:nvPr/>
          </p:nvSpPr>
          <p:spPr bwMode="auto">
            <a:xfrm>
              <a:off x="1632" y="163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B</a:t>
              </a:r>
              <a:endParaRPr lang="en-US" dirty="0"/>
            </a:p>
          </p:txBody>
        </p:sp>
        <p:sp>
          <p:nvSpPr>
            <p:cNvPr id="55" name="Oval 17"/>
            <p:cNvSpPr>
              <a:spLocks noChangeArrowheads="1"/>
            </p:cNvSpPr>
            <p:nvPr/>
          </p:nvSpPr>
          <p:spPr bwMode="auto">
            <a:xfrm>
              <a:off x="1968" y="2496"/>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C</a:t>
              </a:r>
              <a:endParaRPr lang="en-US" dirty="0"/>
            </a:p>
          </p:txBody>
        </p:sp>
        <p:sp>
          <p:nvSpPr>
            <p:cNvPr id="56" name="Line 18"/>
            <p:cNvSpPr>
              <a:spLocks noChangeShapeType="1"/>
            </p:cNvSpPr>
            <p:nvPr/>
          </p:nvSpPr>
          <p:spPr bwMode="auto">
            <a:xfrm flipV="1">
              <a:off x="1296" y="1824"/>
              <a:ext cx="336" cy="336"/>
            </a:xfrm>
            <a:prstGeom prst="line">
              <a:avLst/>
            </a:prstGeom>
            <a:noFill/>
            <a:ln w="9525">
              <a:solidFill>
                <a:schemeClr val="tx1"/>
              </a:solidFill>
              <a:round/>
              <a:headEnd/>
              <a:tailEnd type="triangle" w="med" len="med"/>
            </a:ln>
            <a:effectLst/>
          </p:spPr>
          <p:txBody>
            <a:bodyPr/>
            <a:lstStyle/>
            <a:p>
              <a:endParaRPr lang="en-US"/>
            </a:p>
          </p:txBody>
        </p:sp>
        <p:sp>
          <p:nvSpPr>
            <p:cNvPr id="57" name="Line 19"/>
            <p:cNvSpPr>
              <a:spLocks noChangeShapeType="1"/>
            </p:cNvSpPr>
            <p:nvPr/>
          </p:nvSpPr>
          <p:spPr bwMode="auto">
            <a:xfrm>
              <a:off x="1824" y="1872"/>
              <a:ext cx="240" cy="624"/>
            </a:xfrm>
            <a:prstGeom prst="line">
              <a:avLst/>
            </a:prstGeom>
            <a:noFill/>
            <a:ln w="9525">
              <a:solidFill>
                <a:schemeClr val="tx1"/>
              </a:solidFill>
              <a:round/>
              <a:headEnd/>
              <a:tailEnd type="triangle" w="med" len="med"/>
            </a:ln>
            <a:effectLst/>
          </p:spPr>
          <p:txBody>
            <a:bodyPr/>
            <a:lstStyle/>
            <a:p>
              <a:endParaRPr lang="en-US"/>
            </a:p>
          </p:txBody>
        </p:sp>
        <p:sp>
          <p:nvSpPr>
            <p:cNvPr id="58" name="Line 20"/>
            <p:cNvSpPr>
              <a:spLocks noChangeShapeType="1"/>
            </p:cNvSpPr>
            <p:nvPr/>
          </p:nvSpPr>
          <p:spPr bwMode="auto">
            <a:xfrm flipH="1" flipV="1">
              <a:off x="1296" y="2304"/>
              <a:ext cx="672" cy="288"/>
            </a:xfrm>
            <a:prstGeom prst="line">
              <a:avLst/>
            </a:prstGeom>
            <a:noFill/>
            <a:ln w="9525">
              <a:solidFill>
                <a:schemeClr val="tx1"/>
              </a:solidFill>
              <a:round/>
              <a:headEnd/>
              <a:tailEnd type="triangle" w="med" len="med"/>
            </a:ln>
            <a:effectLst/>
          </p:spPr>
          <p:txBody>
            <a:bodyPr/>
            <a:lstStyle/>
            <a:p>
              <a:endParaRPr lang="en-US"/>
            </a:p>
          </p:txBody>
        </p:sp>
        <p:sp>
          <p:nvSpPr>
            <p:cNvPr id="59" name="Freeform 21"/>
            <p:cNvSpPr>
              <a:spLocks/>
            </p:cNvSpPr>
            <p:nvPr/>
          </p:nvSpPr>
          <p:spPr bwMode="auto">
            <a:xfrm>
              <a:off x="1872" y="1776"/>
              <a:ext cx="576" cy="720"/>
            </a:xfrm>
            <a:custGeom>
              <a:avLst/>
              <a:gdLst/>
              <a:ahLst/>
              <a:cxnLst>
                <a:cxn ang="0">
                  <a:pos x="288" y="720"/>
                </a:cxn>
                <a:cxn ang="0">
                  <a:pos x="528" y="288"/>
                </a:cxn>
                <a:cxn ang="0">
                  <a:pos x="0" y="0"/>
                </a:cxn>
              </a:cxnLst>
              <a:rect l="0" t="0" r="r" b="b"/>
              <a:pathLst>
                <a:path w="576" h="720">
                  <a:moveTo>
                    <a:pt x="288" y="720"/>
                  </a:moveTo>
                  <a:cubicBezTo>
                    <a:pt x="432" y="564"/>
                    <a:pt x="576" y="408"/>
                    <a:pt x="528" y="288"/>
                  </a:cubicBezTo>
                  <a:cubicBezTo>
                    <a:pt x="480" y="168"/>
                    <a:pt x="240" y="84"/>
                    <a:pt x="0" y="0"/>
                  </a:cubicBezTo>
                </a:path>
              </a:pathLst>
            </a:custGeom>
            <a:noFill/>
            <a:ln w="9525">
              <a:solidFill>
                <a:schemeClr val="tx1"/>
              </a:solidFill>
              <a:round/>
              <a:headEnd/>
              <a:tailEnd type="stealth" w="med" len="med"/>
            </a:ln>
            <a:effectLst/>
          </p:spPr>
          <p:txBody>
            <a:bodyPr/>
            <a:lstStyle/>
            <a:p>
              <a:endParaRPr lang="en-US"/>
            </a:p>
          </p:txBody>
        </p:sp>
        <p:sp>
          <p:nvSpPr>
            <p:cNvPr id="60" name="Text Box 22"/>
            <p:cNvSpPr txBox="1">
              <a:spLocks noChangeArrowheads="1"/>
            </p:cNvSpPr>
            <p:nvPr/>
          </p:nvSpPr>
          <p:spPr bwMode="auto">
            <a:xfrm>
              <a:off x="1248" y="182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sp>
          <p:nvSpPr>
            <p:cNvPr id="61" name="Text Box 23"/>
            <p:cNvSpPr txBox="1">
              <a:spLocks noChangeArrowheads="1"/>
            </p:cNvSpPr>
            <p:nvPr/>
          </p:nvSpPr>
          <p:spPr bwMode="auto">
            <a:xfrm>
              <a:off x="1488" y="2496"/>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sp>
          <p:nvSpPr>
            <p:cNvPr id="62" name="Text Box 24"/>
            <p:cNvSpPr txBox="1">
              <a:spLocks noChangeArrowheads="1"/>
            </p:cNvSpPr>
            <p:nvPr/>
          </p:nvSpPr>
          <p:spPr bwMode="auto">
            <a:xfrm>
              <a:off x="2400" y="1968"/>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sp>
          <p:nvSpPr>
            <p:cNvPr id="63" name="Text Box 25"/>
            <p:cNvSpPr txBox="1">
              <a:spLocks noChangeArrowheads="1"/>
            </p:cNvSpPr>
            <p:nvPr/>
          </p:nvSpPr>
          <p:spPr bwMode="auto">
            <a:xfrm>
              <a:off x="1776" y="206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grpSp>
      <p:grpSp>
        <p:nvGrpSpPr>
          <p:cNvPr id="64" name="Group 26"/>
          <p:cNvGrpSpPr>
            <a:grpSpLocks/>
          </p:cNvGrpSpPr>
          <p:nvPr/>
        </p:nvGrpSpPr>
        <p:grpSpPr bwMode="auto">
          <a:xfrm>
            <a:off x="4962500" y="4171968"/>
            <a:ext cx="2743200" cy="1752600"/>
            <a:chOff x="1056" y="1632"/>
            <a:chExt cx="1728" cy="1104"/>
          </a:xfrm>
        </p:grpSpPr>
        <p:sp>
          <p:nvSpPr>
            <p:cNvPr id="65" name="Oval 27"/>
            <p:cNvSpPr>
              <a:spLocks noChangeArrowheads="1"/>
            </p:cNvSpPr>
            <p:nvPr/>
          </p:nvSpPr>
          <p:spPr bwMode="auto">
            <a:xfrm>
              <a:off x="1056" y="211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A</a:t>
              </a:r>
              <a:endParaRPr lang="en-US" dirty="0"/>
            </a:p>
          </p:txBody>
        </p:sp>
        <p:sp>
          <p:nvSpPr>
            <p:cNvPr id="66" name="Oval 28"/>
            <p:cNvSpPr>
              <a:spLocks noChangeArrowheads="1"/>
            </p:cNvSpPr>
            <p:nvPr/>
          </p:nvSpPr>
          <p:spPr bwMode="auto">
            <a:xfrm>
              <a:off x="1632" y="163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B</a:t>
              </a:r>
              <a:endParaRPr lang="en-US" dirty="0"/>
            </a:p>
          </p:txBody>
        </p:sp>
        <p:sp>
          <p:nvSpPr>
            <p:cNvPr id="67" name="Oval 29"/>
            <p:cNvSpPr>
              <a:spLocks noChangeArrowheads="1"/>
            </p:cNvSpPr>
            <p:nvPr/>
          </p:nvSpPr>
          <p:spPr bwMode="auto">
            <a:xfrm>
              <a:off x="1968" y="2496"/>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C</a:t>
              </a:r>
              <a:endParaRPr lang="en-US" dirty="0"/>
            </a:p>
          </p:txBody>
        </p:sp>
        <p:sp>
          <p:nvSpPr>
            <p:cNvPr id="68" name="Line 30"/>
            <p:cNvSpPr>
              <a:spLocks noChangeShapeType="1"/>
            </p:cNvSpPr>
            <p:nvPr/>
          </p:nvSpPr>
          <p:spPr bwMode="auto">
            <a:xfrm flipV="1">
              <a:off x="1296" y="1824"/>
              <a:ext cx="336" cy="336"/>
            </a:xfrm>
            <a:prstGeom prst="line">
              <a:avLst/>
            </a:prstGeom>
            <a:noFill/>
            <a:ln w="9525">
              <a:solidFill>
                <a:schemeClr val="tx1"/>
              </a:solidFill>
              <a:round/>
              <a:headEnd/>
              <a:tailEnd type="triangle" w="med" len="med"/>
            </a:ln>
            <a:effectLst/>
          </p:spPr>
          <p:txBody>
            <a:bodyPr/>
            <a:lstStyle/>
            <a:p>
              <a:endParaRPr lang="en-US"/>
            </a:p>
          </p:txBody>
        </p:sp>
        <p:sp>
          <p:nvSpPr>
            <p:cNvPr id="69" name="Line 31"/>
            <p:cNvSpPr>
              <a:spLocks noChangeShapeType="1"/>
            </p:cNvSpPr>
            <p:nvPr/>
          </p:nvSpPr>
          <p:spPr bwMode="auto">
            <a:xfrm>
              <a:off x="1824" y="1872"/>
              <a:ext cx="240" cy="624"/>
            </a:xfrm>
            <a:prstGeom prst="line">
              <a:avLst/>
            </a:prstGeom>
            <a:noFill/>
            <a:ln w="9525">
              <a:solidFill>
                <a:schemeClr val="tx1"/>
              </a:solidFill>
              <a:round/>
              <a:headEnd/>
              <a:tailEnd type="triangle" w="med" len="med"/>
            </a:ln>
            <a:effectLst/>
          </p:spPr>
          <p:txBody>
            <a:bodyPr/>
            <a:lstStyle/>
            <a:p>
              <a:endParaRPr lang="en-US"/>
            </a:p>
          </p:txBody>
        </p:sp>
        <p:sp>
          <p:nvSpPr>
            <p:cNvPr id="70" name="Line 32"/>
            <p:cNvSpPr>
              <a:spLocks noChangeShapeType="1"/>
            </p:cNvSpPr>
            <p:nvPr/>
          </p:nvSpPr>
          <p:spPr bwMode="auto">
            <a:xfrm flipH="1" flipV="1">
              <a:off x="1296" y="2304"/>
              <a:ext cx="672" cy="288"/>
            </a:xfrm>
            <a:prstGeom prst="line">
              <a:avLst/>
            </a:prstGeom>
            <a:noFill/>
            <a:ln w="9525">
              <a:solidFill>
                <a:schemeClr val="tx1"/>
              </a:solidFill>
              <a:round/>
              <a:headEnd/>
              <a:tailEnd type="triangle" w="med" len="med"/>
            </a:ln>
            <a:effectLst/>
          </p:spPr>
          <p:txBody>
            <a:bodyPr/>
            <a:lstStyle/>
            <a:p>
              <a:endParaRPr lang="en-US"/>
            </a:p>
          </p:txBody>
        </p:sp>
        <p:sp>
          <p:nvSpPr>
            <p:cNvPr id="71" name="Freeform 33"/>
            <p:cNvSpPr>
              <a:spLocks/>
            </p:cNvSpPr>
            <p:nvPr/>
          </p:nvSpPr>
          <p:spPr bwMode="auto">
            <a:xfrm>
              <a:off x="1872" y="1776"/>
              <a:ext cx="576" cy="720"/>
            </a:xfrm>
            <a:custGeom>
              <a:avLst/>
              <a:gdLst/>
              <a:ahLst/>
              <a:cxnLst>
                <a:cxn ang="0">
                  <a:pos x="288" y="720"/>
                </a:cxn>
                <a:cxn ang="0">
                  <a:pos x="528" y="288"/>
                </a:cxn>
                <a:cxn ang="0">
                  <a:pos x="0" y="0"/>
                </a:cxn>
              </a:cxnLst>
              <a:rect l="0" t="0" r="r" b="b"/>
              <a:pathLst>
                <a:path w="576" h="720">
                  <a:moveTo>
                    <a:pt x="288" y="720"/>
                  </a:moveTo>
                  <a:cubicBezTo>
                    <a:pt x="432" y="564"/>
                    <a:pt x="576" y="408"/>
                    <a:pt x="528" y="288"/>
                  </a:cubicBezTo>
                  <a:cubicBezTo>
                    <a:pt x="480" y="168"/>
                    <a:pt x="240" y="84"/>
                    <a:pt x="0" y="0"/>
                  </a:cubicBezTo>
                </a:path>
              </a:pathLst>
            </a:custGeom>
            <a:noFill/>
            <a:ln w="9525">
              <a:solidFill>
                <a:schemeClr val="tx1"/>
              </a:solidFill>
              <a:round/>
              <a:headEnd/>
              <a:tailEnd type="stealth" w="med" len="med"/>
            </a:ln>
            <a:effectLst/>
          </p:spPr>
          <p:txBody>
            <a:bodyPr/>
            <a:lstStyle/>
            <a:p>
              <a:endParaRPr lang="en-US"/>
            </a:p>
          </p:txBody>
        </p:sp>
        <p:sp>
          <p:nvSpPr>
            <p:cNvPr id="72" name="Text Box 34"/>
            <p:cNvSpPr txBox="1">
              <a:spLocks noChangeArrowheads="1"/>
            </p:cNvSpPr>
            <p:nvPr/>
          </p:nvSpPr>
          <p:spPr bwMode="auto">
            <a:xfrm>
              <a:off x="1248" y="182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sp>
          <p:nvSpPr>
            <p:cNvPr id="73" name="Text Box 35"/>
            <p:cNvSpPr txBox="1">
              <a:spLocks noChangeArrowheads="1"/>
            </p:cNvSpPr>
            <p:nvPr/>
          </p:nvSpPr>
          <p:spPr bwMode="auto">
            <a:xfrm>
              <a:off x="1488" y="2496"/>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1/2</a:t>
              </a:r>
            </a:p>
          </p:txBody>
        </p:sp>
        <p:sp>
          <p:nvSpPr>
            <p:cNvPr id="74" name="Text Box 36"/>
            <p:cNvSpPr txBox="1">
              <a:spLocks noChangeArrowheads="1"/>
            </p:cNvSpPr>
            <p:nvPr/>
          </p:nvSpPr>
          <p:spPr bwMode="auto">
            <a:xfrm>
              <a:off x="2400" y="1968"/>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1/2</a:t>
              </a:r>
            </a:p>
          </p:txBody>
        </p:sp>
        <p:sp>
          <p:nvSpPr>
            <p:cNvPr id="75" name="Text Box 37"/>
            <p:cNvSpPr txBox="1">
              <a:spLocks noChangeArrowheads="1"/>
            </p:cNvSpPr>
            <p:nvPr/>
          </p:nvSpPr>
          <p:spPr bwMode="auto">
            <a:xfrm>
              <a:off x="1776" y="206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grpSp>
      <p:sp>
        <p:nvSpPr>
          <p:cNvPr id="76" name="TextBox 75"/>
          <p:cNvSpPr txBox="1"/>
          <p:nvPr/>
        </p:nvSpPr>
        <p:spPr>
          <a:xfrm>
            <a:off x="877162" y="1934166"/>
            <a:ext cx="351378" cy="923330"/>
          </a:xfrm>
          <a:prstGeom prst="rect">
            <a:avLst/>
          </a:prstGeom>
          <a:noFill/>
        </p:spPr>
        <p:txBody>
          <a:bodyPr wrap="none" rtlCol="0">
            <a:spAutoFit/>
          </a:bodyPr>
          <a:lstStyle/>
          <a:p>
            <a:r>
              <a:rPr lang="en-US" dirty="0" smtClean="0"/>
              <a:t>A</a:t>
            </a:r>
          </a:p>
          <a:p>
            <a:r>
              <a:rPr lang="en-US" dirty="0" smtClean="0"/>
              <a:t>B</a:t>
            </a:r>
          </a:p>
          <a:p>
            <a:r>
              <a:rPr lang="en-US" dirty="0" smtClean="0"/>
              <a:t>C</a:t>
            </a:r>
          </a:p>
        </p:txBody>
      </p:sp>
      <p:sp>
        <p:nvSpPr>
          <p:cNvPr id="80" name="TextBox 79"/>
          <p:cNvSpPr txBox="1"/>
          <p:nvPr/>
        </p:nvSpPr>
        <p:spPr>
          <a:xfrm>
            <a:off x="4572000" y="1934166"/>
            <a:ext cx="351378" cy="923330"/>
          </a:xfrm>
          <a:prstGeom prst="rect">
            <a:avLst/>
          </a:prstGeom>
          <a:noFill/>
        </p:spPr>
        <p:txBody>
          <a:bodyPr wrap="none" rtlCol="0">
            <a:spAutoFit/>
          </a:bodyPr>
          <a:lstStyle/>
          <a:p>
            <a:r>
              <a:rPr lang="en-US" dirty="0" smtClean="0"/>
              <a:t>A</a:t>
            </a:r>
          </a:p>
          <a:p>
            <a:r>
              <a:rPr lang="en-US" dirty="0" smtClean="0"/>
              <a:t>B</a:t>
            </a:r>
          </a:p>
          <a:p>
            <a:r>
              <a:rPr lang="en-US" dirty="0" smtClean="0"/>
              <a:t>C</a:t>
            </a:r>
          </a:p>
        </p:txBody>
      </p:sp>
      <p:sp>
        <p:nvSpPr>
          <p:cNvPr id="82" name="TextBox 81"/>
          <p:cNvSpPr txBox="1"/>
          <p:nvPr/>
        </p:nvSpPr>
        <p:spPr>
          <a:xfrm>
            <a:off x="5000628" y="1434100"/>
            <a:ext cx="2286016" cy="369332"/>
          </a:xfrm>
          <a:prstGeom prst="rect">
            <a:avLst/>
          </a:prstGeom>
          <a:noFill/>
        </p:spPr>
        <p:txBody>
          <a:bodyPr wrap="square" rtlCol="0">
            <a:spAutoFit/>
          </a:bodyPr>
          <a:lstStyle/>
          <a:p>
            <a:r>
              <a:rPr lang="en-US" dirty="0" smtClean="0"/>
              <a:t>A	B	C</a:t>
            </a:r>
          </a:p>
        </p:txBody>
      </p:sp>
      <p:sp>
        <p:nvSpPr>
          <p:cNvPr id="83" name="TextBox 82"/>
          <p:cNvSpPr txBox="1"/>
          <p:nvPr/>
        </p:nvSpPr>
        <p:spPr>
          <a:xfrm>
            <a:off x="1214414" y="1357298"/>
            <a:ext cx="2286016" cy="369332"/>
          </a:xfrm>
          <a:prstGeom prst="rect">
            <a:avLst/>
          </a:prstGeom>
          <a:noFill/>
        </p:spPr>
        <p:txBody>
          <a:bodyPr wrap="square" rtlCol="0">
            <a:spAutoFit/>
          </a:bodyPr>
          <a:lstStyle/>
          <a:p>
            <a:r>
              <a:rPr lang="en-US" dirty="0" smtClean="0"/>
              <a:t> A           B          C</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slide(fromTop)">
                                      <p:cBhvr>
                                        <p:cTn id="7" dur="500"/>
                                        <p:tgtEl>
                                          <p:spTgt spid="45"/>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slide(fromTop)">
                                      <p:cBhvr>
                                        <p:cTn id="10" dur="500"/>
                                        <p:tgtEl>
                                          <p:spTgt spid="47"/>
                                        </p:tgtEl>
                                      </p:cBhvr>
                                    </p:animEffect>
                                  </p:childTnLst>
                                </p:cTn>
                              </p:par>
                              <p:par>
                                <p:cTn id="11" presetID="1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slide(fromTop)">
                                      <p:cBhvr>
                                        <p:cTn id="13" dur="500"/>
                                        <p:tgtEl>
                                          <p:spTgt spid="48"/>
                                        </p:tgtEl>
                                      </p:cBhvr>
                                    </p:animEffect>
                                  </p:childTnLst>
                                </p:cTn>
                              </p:par>
                              <p:par>
                                <p:cTn id="14" presetID="12" presetClass="entr" presetSubtype="1"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slide(fromTop)">
                                      <p:cBhvr>
                                        <p:cTn id="16" dur="500"/>
                                        <p:tgtEl>
                                          <p:spTgt spid="52"/>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slide(fromTop)">
                                      <p:cBhvr>
                                        <p:cTn id="19" dur="500"/>
                                        <p:tgtEl>
                                          <p:spTgt spid="76"/>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slide(fromTop)">
                                      <p:cBhvr>
                                        <p:cTn id="22" dur="500"/>
                                        <p:tgtEl>
                                          <p:spTgt spid="8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Bottom)">
                                      <p:cBhvr>
                                        <p:cTn id="27" dur="500"/>
                                        <p:tgtEl>
                                          <p:spTgt spid="46"/>
                                        </p:tgtEl>
                                      </p:cBhvr>
                                    </p:animEffect>
                                  </p:childTnLst>
                                </p:cTn>
                              </p:par>
                              <p:par>
                                <p:cTn id="28" presetID="12" presetClass="entr" presetSubtype="4"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slide(fromBottom)">
                                      <p:cBhvr>
                                        <p:cTn id="30" dur="500"/>
                                        <p:tgtEl>
                                          <p:spTgt spid="49"/>
                                        </p:tgtEl>
                                      </p:cBhvr>
                                    </p:animEffect>
                                  </p:childTnLst>
                                </p:cTn>
                              </p:par>
                              <p:par>
                                <p:cTn id="31" presetID="12" presetClass="entr" presetSubtype="4"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slide(fromBottom)">
                                      <p:cBhvr>
                                        <p:cTn id="33" dur="500"/>
                                        <p:tgtEl>
                                          <p:spTgt spid="64"/>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slide(fromBottom)">
                                      <p:cBhvr>
                                        <p:cTn id="36" dur="500"/>
                                        <p:tgtEl>
                                          <p:spTgt spid="80"/>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slide(fromBottom)">
                                      <p:cBhvr>
                                        <p:cTn id="3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76" grpId="0"/>
      <p:bldP spid="80" grpId="0"/>
      <p:bldP spid="82" grpId="0"/>
      <p:bldP spid="8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Neighborhood Random Walk </a:t>
            </a:r>
            <a:r>
              <a:rPr lang="en-US" altLang="ko-KR" sz="2000" b="0" dirty="0" smtClean="0">
                <a:solidFill>
                  <a:srgbClr val="FFFFFF"/>
                </a:solidFill>
                <a:ea typeface="굴림" pitchFamily="50" charset="-127"/>
              </a:rPr>
              <a:t>(2/2)</a:t>
            </a:r>
            <a:endParaRPr lang="en-US" altLang="ko-KR" sz="2000" b="0" dirty="0" smtClean="0">
              <a:ea typeface="굴림" pitchFamily="50" charset="-127"/>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grpSp>
        <p:nvGrpSpPr>
          <p:cNvPr id="43" name="Group 3"/>
          <p:cNvGrpSpPr>
            <a:grpSpLocks/>
          </p:cNvGrpSpPr>
          <p:nvPr/>
        </p:nvGrpSpPr>
        <p:grpSpPr bwMode="auto">
          <a:xfrm>
            <a:off x="762000" y="1714521"/>
            <a:ext cx="3200400" cy="1752600"/>
            <a:chOff x="384" y="1488"/>
            <a:chExt cx="2016" cy="1104"/>
          </a:xfrm>
        </p:grpSpPr>
        <p:pic>
          <p:nvPicPr>
            <p:cNvPr id="44" name="Picture 4" descr="man"/>
            <p:cNvPicPr>
              <a:picLocks noChangeAspect="1" noChangeArrowheads="1"/>
            </p:cNvPicPr>
            <p:nvPr/>
          </p:nvPicPr>
          <p:blipFill>
            <a:blip r:embed="rId4"/>
            <a:srcRect/>
            <a:stretch>
              <a:fillRect/>
            </a:stretch>
          </p:blipFill>
          <p:spPr bwMode="auto">
            <a:xfrm>
              <a:off x="384" y="1632"/>
              <a:ext cx="471" cy="666"/>
            </a:xfrm>
            <a:prstGeom prst="rect">
              <a:avLst/>
            </a:prstGeom>
            <a:noFill/>
          </p:spPr>
        </p:pic>
        <p:grpSp>
          <p:nvGrpSpPr>
            <p:cNvPr id="49" name="Group 5"/>
            <p:cNvGrpSpPr>
              <a:grpSpLocks/>
            </p:cNvGrpSpPr>
            <p:nvPr/>
          </p:nvGrpSpPr>
          <p:grpSpPr bwMode="auto">
            <a:xfrm>
              <a:off x="672" y="1488"/>
              <a:ext cx="1728" cy="1104"/>
              <a:chOff x="1056" y="1632"/>
              <a:chExt cx="1728" cy="1104"/>
            </a:xfrm>
          </p:grpSpPr>
          <p:sp>
            <p:nvSpPr>
              <p:cNvPr id="52" name="Oval 6"/>
              <p:cNvSpPr>
                <a:spLocks noChangeArrowheads="1"/>
              </p:cNvSpPr>
              <p:nvPr/>
            </p:nvSpPr>
            <p:spPr bwMode="auto">
              <a:xfrm>
                <a:off x="1056" y="2112"/>
                <a:ext cx="240" cy="240"/>
              </a:xfrm>
              <a:prstGeom prst="ellipse">
                <a:avLst/>
              </a:prstGeom>
              <a:solidFill>
                <a:srgbClr val="FF0000"/>
              </a:solidFill>
              <a:ln w="9525">
                <a:solidFill>
                  <a:schemeClr val="tx1"/>
                </a:solidFill>
                <a:round/>
                <a:headEnd/>
                <a:tailEnd/>
              </a:ln>
              <a:effectLst/>
            </p:spPr>
            <p:txBody>
              <a:bodyPr wrap="none" anchor="ctr"/>
              <a:lstStyle/>
              <a:p>
                <a:r>
                  <a:rPr lang="en-US" dirty="0" smtClean="0"/>
                  <a:t>A</a:t>
                </a:r>
                <a:endParaRPr lang="en-US" dirty="0"/>
              </a:p>
            </p:txBody>
          </p:sp>
          <p:sp>
            <p:nvSpPr>
              <p:cNvPr id="64" name="Oval 7"/>
              <p:cNvSpPr>
                <a:spLocks noChangeArrowheads="1"/>
              </p:cNvSpPr>
              <p:nvPr/>
            </p:nvSpPr>
            <p:spPr bwMode="auto">
              <a:xfrm>
                <a:off x="1632" y="163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B</a:t>
                </a:r>
                <a:endParaRPr lang="en-US" dirty="0"/>
              </a:p>
            </p:txBody>
          </p:sp>
          <p:sp>
            <p:nvSpPr>
              <p:cNvPr id="77" name="Oval 8"/>
              <p:cNvSpPr>
                <a:spLocks noChangeArrowheads="1"/>
              </p:cNvSpPr>
              <p:nvPr/>
            </p:nvSpPr>
            <p:spPr bwMode="auto">
              <a:xfrm>
                <a:off x="1968" y="2496"/>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C</a:t>
                </a:r>
                <a:endParaRPr lang="en-US" dirty="0"/>
              </a:p>
            </p:txBody>
          </p:sp>
          <p:sp>
            <p:nvSpPr>
              <p:cNvPr id="78" name="Line 9"/>
              <p:cNvSpPr>
                <a:spLocks noChangeShapeType="1"/>
              </p:cNvSpPr>
              <p:nvPr/>
            </p:nvSpPr>
            <p:spPr bwMode="auto">
              <a:xfrm flipV="1">
                <a:off x="1296" y="1824"/>
                <a:ext cx="336" cy="336"/>
              </a:xfrm>
              <a:prstGeom prst="line">
                <a:avLst/>
              </a:prstGeom>
              <a:noFill/>
              <a:ln w="9525">
                <a:solidFill>
                  <a:schemeClr val="tx1"/>
                </a:solidFill>
                <a:round/>
                <a:headEnd/>
                <a:tailEnd type="triangle" w="med" len="med"/>
              </a:ln>
              <a:effectLst/>
            </p:spPr>
            <p:txBody>
              <a:bodyPr/>
              <a:lstStyle/>
              <a:p>
                <a:endParaRPr lang="en-US"/>
              </a:p>
            </p:txBody>
          </p:sp>
          <p:sp>
            <p:nvSpPr>
              <p:cNvPr id="79" name="Line 10"/>
              <p:cNvSpPr>
                <a:spLocks noChangeShapeType="1"/>
              </p:cNvSpPr>
              <p:nvPr/>
            </p:nvSpPr>
            <p:spPr bwMode="auto">
              <a:xfrm>
                <a:off x="1824" y="1872"/>
                <a:ext cx="240" cy="624"/>
              </a:xfrm>
              <a:prstGeom prst="line">
                <a:avLst/>
              </a:prstGeom>
              <a:noFill/>
              <a:ln w="9525">
                <a:solidFill>
                  <a:schemeClr val="tx1"/>
                </a:solidFill>
                <a:round/>
                <a:headEnd/>
                <a:tailEnd type="triangle" w="med" len="med"/>
              </a:ln>
              <a:effectLst/>
            </p:spPr>
            <p:txBody>
              <a:bodyPr/>
              <a:lstStyle/>
              <a:p>
                <a:endParaRPr lang="en-US"/>
              </a:p>
            </p:txBody>
          </p:sp>
          <p:sp>
            <p:nvSpPr>
              <p:cNvPr id="81" name="Line 11"/>
              <p:cNvSpPr>
                <a:spLocks noChangeShapeType="1"/>
              </p:cNvSpPr>
              <p:nvPr/>
            </p:nvSpPr>
            <p:spPr bwMode="auto">
              <a:xfrm flipH="1" flipV="1">
                <a:off x="1296" y="2304"/>
                <a:ext cx="672" cy="288"/>
              </a:xfrm>
              <a:prstGeom prst="line">
                <a:avLst/>
              </a:prstGeom>
              <a:noFill/>
              <a:ln w="9525">
                <a:solidFill>
                  <a:schemeClr val="tx1"/>
                </a:solidFill>
                <a:round/>
                <a:headEnd/>
                <a:tailEnd type="triangle" w="med" len="med"/>
              </a:ln>
              <a:effectLst/>
            </p:spPr>
            <p:txBody>
              <a:bodyPr/>
              <a:lstStyle/>
              <a:p>
                <a:endParaRPr lang="en-US"/>
              </a:p>
            </p:txBody>
          </p:sp>
          <p:sp>
            <p:nvSpPr>
              <p:cNvPr id="84" name="Freeform 12"/>
              <p:cNvSpPr>
                <a:spLocks/>
              </p:cNvSpPr>
              <p:nvPr/>
            </p:nvSpPr>
            <p:spPr bwMode="auto">
              <a:xfrm>
                <a:off x="1872" y="1776"/>
                <a:ext cx="576" cy="720"/>
              </a:xfrm>
              <a:custGeom>
                <a:avLst/>
                <a:gdLst/>
                <a:ahLst/>
                <a:cxnLst>
                  <a:cxn ang="0">
                    <a:pos x="288" y="720"/>
                  </a:cxn>
                  <a:cxn ang="0">
                    <a:pos x="528" y="288"/>
                  </a:cxn>
                  <a:cxn ang="0">
                    <a:pos x="0" y="0"/>
                  </a:cxn>
                </a:cxnLst>
                <a:rect l="0" t="0" r="r" b="b"/>
                <a:pathLst>
                  <a:path w="576" h="720">
                    <a:moveTo>
                      <a:pt x="288" y="720"/>
                    </a:moveTo>
                    <a:cubicBezTo>
                      <a:pt x="432" y="564"/>
                      <a:pt x="576" y="408"/>
                      <a:pt x="528" y="288"/>
                    </a:cubicBezTo>
                    <a:cubicBezTo>
                      <a:pt x="480" y="168"/>
                      <a:pt x="240" y="84"/>
                      <a:pt x="0" y="0"/>
                    </a:cubicBezTo>
                  </a:path>
                </a:pathLst>
              </a:custGeom>
              <a:noFill/>
              <a:ln w="9525">
                <a:solidFill>
                  <a:schemeClr val="tx1"/>
                </a:solidFill>
                <a:round/>
                <a:headEnd/>
                <a:tailEnd type="stealth" w="med" len="med"/>
              </a:ln>
              <a:effectLst/>
            </p:spPr>
            <p:txBody>
              <a:bodyPr/>
              <a:lstStyle/>
              <a:p>
                <a:endParaRPr lang="en-US"/>
              </a:p>
            </p:txBody>
          </p:sp>
          <p:sp>
            <p:nvSpPr>
              <p:cNvPr id="85" name="Text Box 13"/>
              <p:cNvSpPr txBox="1">
                <a:spLocks noChangeArrowheads="1"/>
              </p:cNvSpPr>
              <p:nvPr/>
            </p:nvSpPr>
            <p:spPr bwMode="auto">
              <a:xfrm>
                <a:off x="1248" y="182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sp>
            <p:nvSpPr>
              <p:cNvPr id="86" name="Text Box 14"/>
              <p:cNvSpPr txBox="1">
                <a:spLocks noChangeArrowheads="1"/>
              </p:cNvSpPr>
              <p:nvPr/>
            </p:nvSpPr>
            <p:spPr bwMode="auto">
              <a:xfrm>
                <a:off x="1488" y="2496"/>
                <a:ext cx="384" cy="192"/>
              </a:xfrm>
              <a:prstGeom prst="rect">
                <a:avLst/>
              </a:prstGeom>
              <a:noFill/>
              <a:ln w="9525">
                <a:noFill/>
                <a:miter lim="800000"/>
                <a:headEnd/>
                <a:tailEnd/>
              </a:ln>
              <a:effectLst/>
            </p:spPr>
            <p:txBody>
              <a:bodyPr>
                <a:spAutoFit/>
              </a:bodyPr>
              <a:lstStyle/>
              <a:p>
                <a:pPr algn="l">
                  <a:spcBef>
                    <a:spcPct val="50000"/>
                  </a:spcBef>
                </a:pPr>
                <a:r>
                  <a:rPr lang="en-US" sz="1400" b="1" dirty="0">
                    <a:latin typeface="Comic Sans MS" pitchFamily="66" charset="0"/>
                  </a:rPr>
                  <a:t>1/2</a:t>
                </a:r>
              </a:p>
            </p:txBody>
          </p:sp>
          <p:sp>
            <p:nvSpPr>
              <p:cNvPr id="87" name="Text Box 15"/>
              <p:cNvSpPr txBox="1">
                <a:spLocks noChangeArrowheads="1"/>
              </p:cNvSpPr>
              <p:nvPr/>
            </p:nvSpPr>
            <p:spPr bwMode="auto">
              <a:xfrm>
                <a:off x="2400" y="1968"/>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1/2</a:t>
                </a:r>
              </a:p>
            </p:txBody>
          </p:sp>
          <p:sp>
            <p:nvSpPr>
              <p:cNvPr id="88" name="Text Box 16"/>
              <p:cNvSpPr txBox="1">
                <a:spLocks noChangeArrowheads="1"/>
              </p:cNvSpPr>
              <p:nvPr/>
            </p:nvSpPr>
            <p:spPr bwMode="auto">
              <a:xfrm>
                <a:off x="1776" y="206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grpSp>
      </p:grpSp>
      <p:grpSp>
        <p:nvGrpSpPr>
          <p:cNvPr id="89" name="Group 17"/>
          <p:cNvGrpSpPr>
            <a:grpSpLocks/>
          </p:cNvGrpSpPr>
          <p:nvPr/>
        </p:nvGrpSpPr>
        <p:grpSpPr bwMode="auto">
          <a:xfrm>
            <a:off x="6143636" y="1142984"/>
            <a:ext cx="2743200" cy="2819400"/>
            <a:chOff x="2928" y="768"/>
            <a:chExt cx="1728" cy="1776"/>
          </a:xfrm>
        </p:grpSpPr>
        <p:grpSp>
          <p:nvGrpSpPr>
            <p:cNvPr id="90" name="Group 18"/>
            <p:cNvGrpSpPr>
              <a:grpSpLocks/>
            </p:cNvGrpSpPr>
            <p:nvPr/>
          </p:nvGrpSpPr>
          <p:grpSpPr bwMode="auto">
            <a:xfrm>
              <a:off x="2928" y="1440"/>
              <a:ext cx="1728" cy="1104"/>
              <a:chOff x="1056" y="1632"/>
              <a:chExt cx="1728" cy="1104"/>
            </a:xfrm>
          </p:grpSpPr>
          <p:sp>
            <p:nvSpPr>
              <p:cNvPr id="92" name="Oval 19"/>
              <p:cNvSpPr>
                <a:spLocks noChangeArrowheads="1"/>
              </p:cNvSpPr>
              <p:nvPr/>
            </p:nvSpPr>
            <p:spPr bwMode="auto">
              <a:xfrm>
                <a:off x="1056" y="211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A</a:t>
                </a:r>
                <a:endParaRPr lang="en-US" dirty="0"/>
              </a:p>
            </p:txBody>
          </p:sp>
          <p:sp>
            <p:nvSpPr>
              <p:cNvPr id="93" name="Oval 20"/>
              <p:cNvSpPr>
                <a:spLocks noChangeArrowheads="1"/>
              </p:cNvSpPr>
              <p:nvPr/>
            </p:nvSpPr>
            <p:spPr bwMode="auto">
              <a:xfrm>
                <a:off x="1632" y="163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B</a:t>
                </a:r>
                <a:endParaRPr lang="en-US" dirty="0"/>
              </a:p>
            </p:txBody>
          </p:sp>
          <p:sp>
            <p:nvSpPr>
              <p:cNvPr id="94" name="Oval 21"/>
              <p:cNvSpPr>
                <a:spLocks noChangeArrowheads="1"/>
              </p:cNvSpPr>
              <p:nvPr/>
            </p:nvSpPr>
            <p:spPr bwMode="auto">
              <a:xfrm>
                <a:off x="1968" y="2496"/>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C</a:t>
                </a:r>
                <a:endParaRPr lang="en-US" dirty="0"/>
              </a:p>
            </p:txBody>
          </p:sp>
          <p:sp>
            <p:nvSpPr>
              <p:cNvPr id="95" name="Line 22"/>
              <p:cNvSpPr>
                <a:spLocks noChangeShapeType="1"/>
              </p:cNvSpPr>
              <p:nvPr/>
            </p:nvSpPr>
            <p:spPr bwMode="auto">
              <a:xfrm flipV="1">
                <a:off x="1296" y="1824"/>
                <a:ext cx="336" cy="336"/>
              </a:xfrm>
              <a:prstGeom prst="line">
                <a:avLst/>
              </a:prstGeom>
              <a:noFill/>
              <a:ln w="9525">
                <a:solidFill>
                  <a:schemeClr val="tx1"/>
                </a:solidFill>
                <a:round/>
                <a:headEnd/>
                <a:tailEnd type="triangle" w="med" len="med"/>
              </a:ln>
              <a:effectLst/>
            </p:spPr>
            <p:txBody>
              <a:bodyPr/>
              <a:lstStyle/>
              <a:p>
                <a:endParaRPr lang="en-US"/>
              </a:p>
            </p:txBody>
          </p:sp>
          <p:sp>
            <p:nvSpPr>
              <p:cNvPr id="96" name="Line 23"/>
              <p:cNvSpPr>
                <a:spLocks noChangeShapeType="1"/>
              </p:cNvSpPr>
              <p:nvPr/>
            </p:nvSpPr>
            <p:spPr bwMode="auto">
              <a:xfrm>
                <a:off x="1824" y="1872"/>
                <a:ext cx="240" cy="624"/>
              </a:xfrm>
              <a:prstGeom prst="line">
                <a:avLst/>
              </a:prstGeom>
              <a:noFill/>
              <a:ln w="9525">
                <a:solidFill>
                  <a:schemeClr val="tx1"/>
                </a:solidFill>
                <a:round/>
                <a:headEnd/>
                <a:tailEnd type="triangle" w="med" len="med"/>
              </a:ln>
              <a:effectLst/>
            </p:spPr>
            <p:txBody>
              <a:bodyPr/>
              <a:lstStyle/>
              <a:p>
                <a:endParaRPr lang="en-US"/>
              </a:p>
            </p:txBody>
          </p:sp>
          <p:sp>
            <p:nvSpPr>
              <p:cNvPr id="97" name="Line 24"/>
              <p:cNvSpPr>
                <a:spLocks noChangeShapeType="1"/>
              </p:cNvSpPr>
              <p:nvPr/>
            </p:nvSpPr>
            <p:spPr bwMode="auto">
              <a:xfrm flipH="1" flipV="1">
                <a:off x="1296" y="2304"/>
                <a:ext cx="672" cy="288"/>
              </a:xfrm>
              <a:prstGeom prst="line">
                <a:avLst/>
              </a:prstGeom>
              <a:noFill/>
              <a:ln w="9525">
                <a:solidFill>
                  <a:schemeClr val="tx1"/>
                </a:solidFill>
                <a:round/>
                <a:headEnd/>
                <a:tailEnd type="triangle" w="med" len="med"/>
              </a:ln>
              <a:effectLst/>
            </p:spPr>
            <p:txBody>
              <a:bodyPr/>
              <a:lstStyle/>
              <a:p>
                <a:endParaRPr lang="en-US"/>
              </a:p>
            </p:txBody>
          </p:sp>
          <p:sp>
            <p:nvSpPr>
              <p:cNvPr id="98" name="Freeform 25"/>
              <p:cNvSpPr>
                <a:spLocks/>
              </p:cNvSpPr>
              <p:nvPr/>
            </p:nvSpPr>
            <p:spPr bwMode="auto">
              <a:xfrm>
                <a:off x="1872" y="1776"/>
                <a:ext cx="576" cy="720"/>
              </a:xfrm>
              <a:custGeom>
                <a:avLst/>
                <a:gdLst/>
                <a:ahLst/>
                <a:cxnLst>
                  <a:cxn ang="0">
                    <a:pos x="288" y="720"/>
                  </a:cxn>
                  <a:cxn ang="0">
                    <a:pos x="528" y="288"/>
                  </a:cxn>
                  <a:cxn ang="0">
                    <a:pos x="0" y="0"/>
                  </a:cxn>
                </a:cxnLst>
                <a:rect l="0" t="0" r="r" b="b"/>
                <a:pathLst>
                  <a:path w="576" h="720">
                    <a:moveTo>
                      <a:pt x="288" y="720"/>
                    </a:moveTo>
                    <a:cubicBezTo>
                      <a:pt x="432" y="564"/>
                      <a:pt x="576" y="408"/>
                      <a:pt x="528" y="288"/>
                    </a:cubicBezTo>
                    <a:cubicBezTo>
                      <a:pt x="480" y="168"/>
                      <a:pt x="240" y="84"/>
                      <a:pt x="0" y="0"/>
                    </a:cubicBezTo>
                  </a:path>
                </a:pathLst>
              </a:custGeom>
              <a:noFill/>
              <a:ln w="9525">
                <a:solidFill>
                  <a:schemeClr val="tx1"/>
                </a:solidFill>
                <a:round/>
                <a:headEnd/>
                <a:tailEnd type="stealth" w="med" len="med"/>
              </a:ln>
              <a:effectLst/>
            </p:spPr>
            <p:txBody>
              <a:bodyPr/>
              <a:lstStyle/>
              <a:p>
                <a:endParaRPr lang="en-US"/>
              </a:p>
            </p:txBody>
          </p:sp>
          <p:sp>
            <p:nvSpPr>
              <p:cNvPr id="99" name="Text Box 26"/>
              <p:cNvSpPr txBox="1">
                <a:spLocks noChangeArrowheads="1"/>
              </p:cNvSpPr>
              <p:nvPr/>
            </p:nvSpPr>
            <p:spPr bwMode="auto">
              <a:xfrm>
                <a:off x="1248" y="182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sp>
            <p:nvSpPr>
              <p:cNvPr id="100" name="Text Box 27"/>
              <p:cNvSpPr txBox="1">
                <a:spLocks noChangeArrowheads="1"/>
              </p:cNvSpPr>
              <p:nvPr/>
            </p:nvSpPr>
            <p:spPr bwMode="auto">
              <a:xfrm>
                <a:off x="1488" y="2496"/>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1/2</a:t>
                </a:r>
              </a:p>
            </p:txBody>
          </p:sp>
          <p:sp>
            <p:nvSpPr>
              <p:cNvPr id="101" name="Text Box 28"/>
              <p:cNvSpPr txBox="1">
                <a:spLocks noChangeArrowheads="1"/>
              </p:cNvSpPr>
              <p:nvPr/>
            </p:nvSpPr>
            <p:spPr bwMode="auto">
              <a:xfrm>
                <a:off x="2400" y="1968"/>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1/2</a:t>
                </a:r>
              </a:p>
            </p:txBody>
          </p:sp>
          <p:sp>
            <p:nvSpPr>
              <p:cNvPr id="102" name="Text Box 29"/>
              <p:cNvSpPr txBox="1">
                <a:spLocks noChangeArrowheads="1"/>
              </p:cNvSpPr>
              <p:nvPr/>
            </p:nvSpPr>
            <p:spPr bwMode="auto">
              <a:xfrm>
                <a:off x="1776" y="206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grpSp>
        <p:pic>
          <p:nvPicPr>
            <p:cNvPr id="91" name="Picture 30" descr="man"/>
            <p:cNvPicPr>
              <a:picLocks noChangeAspect="1" noChangeArrowheads="1"/>
            </p:cNvPicPr>
            <p:nvPr/>
          </p:nvPicPr>
          <p:blipFill>
            <a:blip r:embed="rId4"/>
            <a:srcRect/>
            <a:stretch>
              <a:fillRect/>
            </a:stretch>
          </p:blipFill>
          <p:spPr bwMode="auto">
            <a:xfrm>
              <a:off x="3408" y="768"/>
              <a:ext cx="471" cy="666"/>
            </a:xfrm>
            <a:prstGeom prst="rect">
              <a:avLst/>
            </a:prstGeom>
            <a:noFill/>
          </p:spPr>
        </p:pic>
      </p:grpSp>
      <p:sp>
        <p:nvSpPr>
          <p:cNvPr id="103" name="Text Box 31"/>
          <p:cNvSpPr txBox="1">
            <a:spLocks noChangeArrowheads="1"/>
          </p:cNvSpPr>
          <p:nvPr/>
        </p:nvSpPr>
        <p:spPr bwMode="auto">
          <a:xfrm>
            <a:off x="2895600" y="1485921"/>
            <a:ext cx="1295400" cy="466725"/>
          </a:xfrm>
          <a:prstGeom prst="rect">
            <a:avLst/>
          </a:prstGeom>
          <a:noFill/>
          <a:ln w="9525">
            <a:solidFill>
              <a:srgbClr val="FF0000"/>
            </a:solidFill>
            <a:miter lim="800000"/>
            <a:headEnd/>
            <a:tailEnd/>
          </a:ln>
          <a:effectLst/>
        </p:spPr>
        <p:txBody>
          <a:bodyPr>
            <a:spAutoFit/>
          </a:bodyPr>
          <a:lstStyle/>
          <a:p>
            <a:pPr algn="l">
              <a:spcBef>
                <a:spcPct val="50000"/>
              </a:spcBef>
            </a:pPr>
            <a:r>
              <a:rPr lang="en-US">
                <a:latin typeface="Comic Sans MS" pitchFamily="66" charset="0"/>
              </a:rPr>
              <a:t>t=0</a:t>
            </a:r>
          </a:p>
        </p:txBody>
      </p:sp>
      <p:sp>
        <p:nvSpPr>
          <p:cNvPr id="104" name="Text Box 32"/>
          <p:cNvSpPr txBox="1">
            <a:spLocks noChangeArrowheads="1"/>
          </p:cNvSpPr>
          <p:nvPr/>
        </p:nvSpPr>
        <p:spPr bwMode="auto">
          <a:xfrm>
            <a:off x="7634318" y="1500174"/>
            <a:ext cx="1295400" cy="466725"/>
          </a:xfrm>
          <a:prstGeom prst="rect">
            <a:avLst/>
          </a:prstGeom>
          <a:noFill/>
          <a:ln w="9525">
            <a:solidFill>
              <a:srgbClr val="FF0000"/>
            </a:solidFill>
            <a:miter lim="800000"/>
            <a:headEnd/>
            <a:tailEnd/>
          </a:ln>
          <a:effectLst/>
        </p:spPr>
        <p:txBody>
          <a:bodyPr>
            <a:spAutoFit/>
          </a:bodyPr>
          <a:lstStyle/>
          <a:p>
            <a:pPr algn="l">
              <a:spcBef>
                <a:spcPct val="50000"/>
              </a:spcBef>
            </a:pPr>
            <a:r>
              <a:rPr lang="en-US">
                <a:latin typeface="Comic Sans MS" pitchFamily="66" charset="0"/>
              </a:rPr>
              <a:t>t=1</a:t>
            </a:r>
          </a:p>
        </p:txBody>
      </p:sp>
      <p:grpSp>
        <p:nvGrpSpPr>
          <p:cNvPr id="105" name="Group 33"/>
          <p:cNvGrpSpPr>
            <a:grpSpLocks/>
          </p:cNvGrpSpPr>
          <p:nvPr/>
        </p:nvGrpSpPr>
        <p:grpSpPr bwMode="auto">
          <a:xfrm>
            <a:off x="1066800" y="4000521"/>
            <a:ext cx="2743200" cy="2428875"/>
            <a:chOff x="672" y="1488"/>
            <a:chExt cx="1728" cy="1530"/>
          </a:xfrm>
        </p:grpSpPr>
        <p:grpSp>
          <p:nvGrpSpPr>
            <p:cNvPr id="106" name="Group 34"/>
            <p:cNvGrpSpPr>
              <a:grpSpLocks/>
            </p:cNvGrpSpPr>
            <p:nvPr/>
          </p:nvGrpSpPr>
          <p:grpSpPr bwMode="auto">
            <a:xfrm>
              <a:off x="672" y="1488"/>
              <a:ext cx="1728" cy="1104"/>
              <a:chOff x="1056" y="1632"/>
              <a:chExt cx="1728" cy="1104"/>
            </a:xfrm>
          </p:grpSpPr>
          <p:sp>
            <p:nvSpPr>
              <p:cNvPr id="108" name="Oval 35"/>
              <p:cNvSpPr>
                <a:spLocks noChangeArrowheads="1"/>
              </p:cNvSpPr>
              <p:nvPr/>
            </p:nvSpPr>
            <p:spPr bwMode="auto">
              <a:xfrm>
                <a:off x="1056" y="211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A</a:t>
                </a:r>
                <a:endParaRPr lang="en-US" dirty="0"/>
              </a:p>
            </p:txBody>
          </p:sp>
          <p:sp>
            <p:nvSpPr>
              <p:cNvPr id="109" name="Oval 36"/>
              <p:cNvSpPr>
                <a:spLocks noChangeArrowheads="1"/>
              </p:cNvSpPr>
              <p:nvPr/>
            </p:nvSpPr>
            <p:spPr bwMode="auto">
              <a:xfrm>
                <a:off x="1632" y="163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B</a:t>
                </a:r>
                <a:endParaRPr lang="en-US" dirty="0"/>
              </a:p>
            </p:txBody>
          </p:sp>
          <p:sp>
            <p:nvSpPr>
              <p:cNvPr id="110" name="Oval 37"/>
              <p:cNvSpPr>
                <a:spLocks noChangeArrowheads="1"/>
              </p:cNvSpPr>
              <p:nvPr/>
            </p:nvSpPr>
            <p:spPr bwMode="auto">
              <a:xfrm>
                <a:off x="1968" y="2496"/>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C</a:t>
                </a:r>
                <a:endParaRPr lang="en-US" dirty="0"/>
              </a:p>
            </p:txBody>
          </p:sp>
          <p:sp>
            <p:nvSpPr>
              <p:cNvPr id="111" name="Line 38"/>
              <p:cNvSpPr>
                <a:spLocks noChangeShapeType="1"/>
              </p:cNvSpPr>
              <p:nvPr/>
            </p:nvSpPr>
            <p:spPr bwMode="auto">
              <a:xfrm flipV="1">
                <a:off x="1296" y="1824"/>
                <a:ext cx="336" cy="336"/>
              </a:xfrm>
              <a:prstGeom prst="line">
                <a:avLst/>
              </a:prstGeom>
              <a:noFill/>
              <a:ln w="9525">
                <a:solidFill>
                  <a:schemeClr val="tx1"/>
                </a:solidFill>
                <a:round/>
                <a:headEnd/>
                <a:tailEnd type="triangle" w="med" len="med"/>
              </a:ln>
              <a:effectLst/>
            </p:spPr>
            <p:txBody>
              <a:bodyPr/>
              <a:lstStyle/>
              <a:p>
                <a:endParaRPr lang="en-US"/>
              </a:p>
            </p:txBody>
          </p:sp>
          <p:sp>
            <p:nvSpPr>
              <p:cNvPr id="112" name="Line 39"/>
              <p:cNvSpPr>
                <a:spLocks noChangeShapeType="1"/>
              </p:cNvSpPr>
              <p:nvPr/>
            </p:nvSpPr>
            <p:spPr bwMode="auto">
              <a:xfrm>
                <a:off x="1824" y="1872"/>
                <a:ext cx="240" cy="624"/>
              </a:xfrm>
              <a:prstGeom prst="line">
                <a:avLst/>
              </a:prstGeom>
              <a:noFill/>
              <a:ln w="9525">
                <a:solidFill>
                  <a:schemeClr val="tx1"/>
                </a:solidFill>
                <a:round/>
                <a:headEnd/>
                <a:tailEnd type="triangle" w="med" len="med"/>
              </a:ln>
              <a:effectLst/>
            </p:spPr>
            <p:txBody>
              <a:bodyPr/>
              <a:lstStyle/>
              <a:p>
                <a:endParaRPr lang="en-US"/>
              </a:p>
            </p:txBody>
          </p:sp>
          <p:sp>
            <p:nvSpPr>
              <p:cNvPr id="113" name="Line 40"/>
              <p:cNvSpPr>
                <a:spLocks noChangeShapeType="1"/>
              </p:cNvSpPr>
              <p:nvPr/>
            </p:nvSpPr>
            <p:spPr bwMode="auto">
              <a:xfrm flipH="1" flipV="1">
                <a:off x="1296" y="2304"/>
                <a:ext cx="672" cy="288"/>
              </a:xfrm>
              <a:prstGeom prst="line">
                <a:avLst/>
              </a:prstGeom>
              <a:noFill/>
              <a:ln w="9525">
                <a:solidFill>
                  <a:schemeClr val="tx1"/>
                </a:solidFill>
                <a:round/>
                <a:headEnd/>
                <a:tailEnd type="triangle" w="med" len="med"/>
              </a:ln>
              <a:effectLst/>
            </p:spPr>
            <p:txBody>
              <a:bodyPr/>
              <a:lstStyle/>
              <a:p>
                <a:endParaRPr lang="en-US"/>
              </a:p>
            </p:txBody>
          </p:sp>
          <p:sp>
            <p:nvSpPr>
              <p:cNvPr id="114" name="Freeform 41"/>
              <p:cNvSpPr>
                <a:spLocks/>
              </p:cNvSpPr>
              <p:nvPr/>
            </p:nvSpPr>
            <p:spPr bwMode="auto">
              <a:xfrm>
                <a:off x="1872" y="1776"/>
                <a:ext cx="576" cy="720"/>
              </a:xfrm>
              <a:custGeom>
                <a:avLst/>
                <a:gdLst/>
                <a:ahLst/>
                <a:cxnLst>
                  <a:cxn ang="0">
                    <a:pos x="288" y="720"/>
                  </a:cxn>
                  <a:cxn ang="0">
                    <a:pos x="528" y="288"/>
                  </a:cxn>
                  <a:cxn ang="0">
                    <a:pos x="0" y="0"/>
                  </a:cxn>
                </a:cxnLst>
                <a:rect l="0" t="0" r="r" b="b"/>
                <a:pathLst>
                  <a:path w="576" h="720">
                    <a:moveTo>
                      <a:pt x="288" y="720"/>
                    </a:moveTo>
                    <a:cubicBezTo>
                      <a:pt x="432" y="564"/>
                      <a:pt x="576" y="408"/>
                      <a:pt x="528" y="288"/>
                    </a:cubicBezTo>
                    <a:cubicBezTo>
                      <a:pt x="480" y="168"/>
                      <a:pt x="240" y="84"/>
                      <a:pt x="0" y="0"/>
                    </a:cubicBezTo>
                  </a:path>
                </a:pathLst>
              </a:custGeom>
              <a:noFill/>
              <a:ln w="9525">
                <a:solidFill>
                  <a:schemeClr val="tx1"/>
                </a:solidFill>
                <a:round/>
                <a:headEnd/>
                <a:tailEnd type="stealth" w="med" len="med"/>
              </a:ln>
              <a:effectLst/>
            </p:spPr>
            <p:txBody>
              <a:bodyPr/>
              <a:lstStyle/>
              <a:p>
                <a:endParaRPr lang="en-US"/>
              </a:p>
            </p:txBody>
          </p:sp>
          <p:sp>
            <p:nvSpPr>
              <p:cNvPr id="115" name="Text Box 42"/>
              <p:cNvSpPr txBox="1">
                <a:spLocks noChangeArrowheads="1"/>
              </p:cNvSpPr>
              <p:nvPr/>
            </p:nvSpPr>
            <p:spPr bwMode="auto">
              <a:xfrm>
                <a:off x="1248" y="182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sp>
            <p:nvSpPr>
              <p:cNvPr id="116" name="Text Box 43"/>
              <p:cNvSpPr txBox="1">
                <a:spLocks noChangeArrowheads="1"/>
              </p:cNvSpPr>
              <p:nvPr/>
            </p:nvSpPr>
            <p:spPr bwMode="auto">
              <a:xfrm>
                <a:off x="1488" y="2496"/>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1/2</a:t>
                </a:r>
              </a:p>
            </p:txBody>
          </p:sp>
          <p:sp>
            <p:nvSpPr>
              <p:cNvPr id="117" name="Text Box 44"/>
              <p:cNvSpPr txBox="1">
                <a:spLocks noChangeArrowheads="1"/>
              </p:cNvSpPr>
              <p:nvPr/>
            </p:nvSpPr>
            <p:spPr bwMode="auto">
              <a:xfrm>
                <a:off x="2400" y="1968"/>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1/2</a:t>
                </a:r>
              </a:p>
            </p:txBody>
          </p:sp>
          <p:sp>
            <p:nvSpPr>
              <p:cNvPr id="118" name="Text Box 45"/>
              <p:cNvSpPr txBox="1">
                <a:spLocks noChangeArrowheads="1"/>
              </p:cNvSpPr>
              <p:nvPr/>
            </p:nvSpPr>
            <p:spPr bwMode="auto">
              <a:xfrm>
                <a:off x="1776" y="206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grpSp>
        <p:pic>
          <p:nvPicPr>
            <p:cNvPr id="107" name="Picture 46" descr="man"/>
            <p:cNvPicPr>
              <a:picLocks noChangeAspect="1" noChangeArrowheads="1"/>
            </p:cNvPicPr>
            <p:nvPr/>
          </p:nvPicPr>
          <p:blipFill>
            <a:blip r:embed="rId5"/>
            <a:srcRect/>
            <a:stretch>
              <a:fillRect/>
            </a:stretch>
          </p:blipFill>
          <p:spPr bwMode="auto">
            <a:xfrm>
              <a:off x="1824" y="2352"/>
              <a:ext cx="489" cy="666"/>
            </a:xfrm>
            <a:prstGeom prst="rect">
              <a:avLst/>
            </a:prstGeom>
            <a:noFill/>
          </p:spPr>
        </p:pic>
      </p:grpSp>
      <p:sp>
        <p:nvSpPr>
          <p:cNvPr id="119" name="Text Box 47"/>
          <p:cNvSpPr txBox="1">
            <a:spLocks noChangeArrowheads="1"/>
          </p:cNvSpPr>
          <p:nvPr/>
        </p:nvSpPr>
        <p:spPr bwMode="auto">
          <a:xfrm>
            <a:off x="2971800" y="3771921"/>
            <a:ext cx="1295400" cy="466725"/>
          </a:xfrm>
          <a:prstGeom prst="rect">
            <a:avLst/>
          </a:prstGeom>
          <a:noFill/>
          <a:ln w="9525">
            <a:solidFill>
              <a:srgbClr val="FF0000"/>
            </a:solidFill>
            <a:miter lim="800000"/>
            <a:headEnd/>
            <a:tailEnd/>
          </a:ln>
          <a:effectLst/>
        </p:spPr>
        <p:txBody>
          <a:bodyPr>
            <a:spAutoFit/>
          </a:bodyPr>
          <a:lstStyle/>
          <a:p>
            <a:pPr algn="l">
              <a:spcBef>
                <a:spcPct val="50000"/>
              </a:spcBef>
            </a:pPr>
            <a:r>
              <a:rPr lang="en-US">
                <a:latin typeface="Comic Sans MS" pitchFamily="66" charset="0"/>
              </a:rPr>
              <a:t>t=2</a:t>
            </a:r>
          </a:p>
        </p:txBody>
      </p:sp>
      <p:grpSp>
        <p:nvGrpSpPr>
          <p:cNvPr id="120" name="Group 48"/>
          <p:cNvGrpSpPr>
            <a:grpSpLocks/>
          </p:cNvGrpSpPr>
          <p:nvPr/>
        </p:nvGrpSpPr>
        <p:grpSpPr bwMode="auto">
          <a:xfrm>
            <a:off x="5410200" y="4000504"/>
            <a:ext cx="3200400" cy="2286000"/>
            <a:chOff x="3456" y="1248"/>
            <a:chExt cx="2016" cy="1440"/>
          </a:xfrm>
        </p:grpSpPr>
        <p:grpSp>
          <p:nvGrpSpPr>
            <p:cNvPr id="121" name="Group 49"/>
            <p:cNvGrpSpPr>
              <a:grpSpLocks/>
            </p:cNvGrpSpPr>
            <p:nvPr/>
          </p:nvGrpSpPr>
          <p:grpSpPr bwMode="auto">
            <a:xfrm>
              <a:off x="3744" y="1584"/>
              <a:ext cx="1728" cy="1104"/>
              <a:chOff x="1056" y="1632"/>
              <a:chExt cx="1728" cy="1104"/>
            </a:xfrm>
          </p:grpSpPr>
          <p:sp>
            <p:nvSpPr>
              <p:cNvPr id="124" name="Oval 50"/>
              <p:cNvSpPr>
                <a:spLocks noChangeArrowheads="1"/>
              </p:cNvSpPr>
              <p:nvPr/>
            </p:nvSpPr>
            <p:spPr bwMode="auto">
              <a:xfrm>
                <a:off x="1056" y="211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A</a:t>
                </a:r>
                <a:endParaRPr lang="en-US" dirty="0"/>
              </a:p>
            </p:txBody>
          </p:sp>
          <p:sp>
            <p:nvSpPr>
              <p:cNvPr id="125" name="Oval 51"/>
              <p:cNvSpPr>
                <a:spLocks noChangeArrowheads="1"/>
              </p:cNvSpPr>
              <p:nvPr/>
            </p:nvSpPr>
            <p:spPr bwMode="auto">
              <a:xfrm>
                <a:off x="1632" y="1632"/>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B</a:t>
                </a:r>
                <a:endParaRPr lang="en-US" dirty="0"/>
              </a:p>
            </p:txBody>
          </p:sp>
          <p:sp>
            <p:nvSpPr>
              <p:cNvPr id="126" name="Oval 52"/>
              <p:cNvSpPr>
                <a:spLocks noChangeArrowheads="1"/>
              </p:cNvSpPr>
              <p:nvPr/>
            </p:nvSpPr>
            <p:spPr bwMode="auto">
              <a:xfrm>
                <a:off x="1968" y="2496"/>
                <a:ext cx="240" cy="240"/>
              </a:xfrm>
              <a:prstGeom prst="ellipse">
                <a:avLst/>
              </a:prstGeom>
              <a:solidFill>
                <a:schemeClr val="accent1"/>
              </a:solidFill>
              <a:ln w="9525">
                <a:solidFill>
                  <a:schemeClr val="tx1"/>
                </a:solidFill>
                <a:round/>
                <a:headEnd/>
                <a:tailEnd/>
              </a:ln>
              <a:effectLst/>
            </p:spPr>
            <p:txBody>
              <a:bodyPr wrap="none" anchor="ctr"/>
              <a:lstStyle/>
              <a:p>
                <a:r>
                  <a:rPr lang="en-US" dirty="0" smtClean="0"/>
                  <a:t>C</a:t>
                </a:r>
                <a:endParaRPr lang="en-US" dirty="0"/>
              </a:p>
            </p:txBody>
          </p:sp>
          <p:sp>
            <p:nvSpPr>
              <p:cNvPr id="127" name="Line 53"/>
              <p:cNvSpPr>
                <a:spLocks noChangeShapeType="1"/>
              </p:cNvSpPr>
              <p:nvPr/>
            </p:nvSpPr>
            <p:spPr bwMode="auto">
              <a:xfrm flipV="1">
                <a:off x="1296" y="1824"/>
                <a:ext cx="336" cy="336"/>
              </a:xfrm>
              <a:prstGeom prst="line">
                <a:avLst/>
              </a:prstGeom>
              <a:noFill/>
              <a:ln w="9525">
                <a:solidFill>
                  <a:schemeClr val="tx1"/>
                </a:solidFill>
                <a:round/>
                <a:headEnd/>
                <a:tailEnd type="triangle" w="med" len="med"/>
              </a:ln>
              <a:effectLst/>
            </p:spPr>
            <p:txBody>
              <a:bodyPr/>
              <a:lstStyle/>
              <a:p>
                <a:endParaRPr lang="en-US"/>
              </a:p>
            </p:txBody>
          </p:sp>
          <p:sp>
            <p:nvSpPr>
              <p:cNvPr id="128" name="Line 54"/>
              <p:cNvSpPr>
                <a:spLocks noChangeShapeType="1"/>
              </p:cNvSpPr>
              <p:nvPr/>
            </p:nvSpPr>
            <p:spPr bwMode="auto">
              <a:xfrm>
                <a:off x="1824" y="1872"/>
                <a:ext cx="240" cy="624"/>
              </a:xfrm>
              <a:prstGeom prst="line">
                <a:avLst/>
              </a:prstGeom>
              <a:noFill/>
              <a:ln w="9525">
                <a:solidFill>
                  <a:schemeClr val="tx1"/>
                </a:solidFill>
                <a:round/>
                <a:headEnd/>
                <a:tailEnd type="triangle" w="med" len="med"/>
              </a:ln>
              <a:effectLst/>
            </p:spPr>
            <p:txBody>
              <a:bodyPr/>
              <a:lstStyle/>
              <a:p>
                <a:endParaRPr lang="en-US"/>
              </a:p>
            </p:txBody>
          </p:sp>
          <p:sp>
            <p:nvSpPr>
              <p:cNvPr id="129" name="Line 55"/>
              <p:cNvSpPr>
                <a:spLocks noChangeShapeType="1"/>
              </p:cNvSpPr>
              <p:nvPr/>
            </p:nvSpPr>
            <p:spPr bwMode="auto">
              <a:xfrm flipH="1" flipV="1">
                <a:off x="1296" y="2304"/>
                <a:ext cx="672" cy="288"/>
              </a:xfrm>
              <a:prstGeom prst="line">
                <a:avLst/>
              </a:prstGeom>
              <a:noFill/>
              <a:ln w="9525">
                <a:solidFill>
                  <a:schemeClr val="tx1"/>
                </a:solidFill>
                <a:round/>
                <a:headEnd/>
                <a:tailEnd type="triangle" w="med" len="med"/>
              </a:ln>
              <a:effectLst/>
            </p:spPr>
            <p:txBody>
              <a:bodyPr/>
              <a:lstStyle/>
              <a:p>
                <a:endParaRPr lang="en-US"/>
              </a:p>
            </p:txBody>
          </p:sp>
          <p:sp>
            <p:nvSpPr>
              <p:cNvPr id="130" name="Freeform 56"/>
              <p:cNvSpPr>
                <a:spLocks/>
              </p:cNvSpPr>
              <p:nvPr/>
            </p:nvSpPr>
            <p:spPr bwMode="auto">
              <a:xfrm>
                <a:off x="1872" y="1776"/>
                <a:ext cx="576" cy="720"/>
              </a:xfrm>
              <a:custGeom>
                <a:avLst/>
                <a:gdLst/>
                <a:ahLst/>
                <a:cxnLst>
                  <a:cxn ang="0">
                    <a:pos x="288" y="720"/>
                  </a:cxn>
                  <a:cxn ang="0">
                    <a:pos x="528" y="288"/>
                  </a:cxn>
                  <a:cxn ang="0">
                    <a:pos x="0" y="0"/>
                  </a:cxn>
                </a:cxnLst>
                <a:rect l="0" t="0" r="r" b="b"/>
                <a:pathLst>
                  <a:path w="576" h="720">
                    <a:moveTo>
                      <a:pt x="288" y="720"/>
                    </a:moveTo>
                    <a:cubicBezTo>
                      <a:pt x="432" y="564"/>
                      <a:pt x="576" y="408"/>
                      <a:pt x="528" y="288"/>
                    </a:cubicBezTo>
                    <a:cubicBezTo>
                      <a:pt x="480" y="168"/>
                      <a:pt x="240" y="84"/>
                      <a:pt x="0" y="0"/>
                    </a:cubicBezTo>
                  </a:path>
                </a:pathLst>
              </a:custGeom>
              <a:noFill/>
              <a:ln w="9525">
                <a:solidFill>
                  <a:schemeClr val="tx1"/>
                </a:solidFill>
                <a:round/>
                <a:headEnd/>
                <a:tailEnd type="stealth" w="med" len="med"/>
              </a:ln>
              <a:effectLst/>
            </p:spPr>
            <p:txBody>
              <a:bodyPr/>
              <a:lstStyle/>
              <a:p>
                <a:endParaRPr lang="en-US"/>
              </a:p>
            </p:txBody>
          </p:sp>
          <p:sp>
            <p:nvSpPr>
              <p:cNvPr id="131" name="Text Box 57"/>
              <p:cNvSpPr txBox="1">
                <a:spLocks noChangeArrowheads="1"/>
              </p:cNvSpPr>
              <p:nvPr/>
            </p:nvSpPr>
            <p:spPr bwMode="auto">
              <a:xfrm>
                <a:off x="1248" y="182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sp>
            <p:nvSpPr>
              <p:cNvPr id="132" name="Text Box 58"/>
              <p:cNvSpPr txBox="1">
                <a:spLocks noChangeArrowheads="1"/>
              </p:cNvSpPr>
              <p:nvPr/>
            </p:nvSpPr>
            <p:spPr bwMode="auto">
              <a:xfrm>
                <a:off x="1488" y="2496"/>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1/2</a:t>
                </a:r>
              </a:p>
            </p:txBody>
          </p:sp>
          <p:sp>
            <p:nvSpPr>
              <p:cNvPr id="133" name="Text Box 59"/>
              <p:cNvSpPr txBox="1">
                <a:spLocks noChangeArrowheads="1"/>
              </p:cNvSpPr>
              <p:nvPr/>
            </p:nvSpPr>
            <p:spPr bwMode="auto">
              <a:xfrm>
                <a:off x="2400" y="1968"/>
                <a:ext cx="384"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1/2</a:t>
                </a:r>
              </a:p>
            </p:txBody>
          </p:sp>
          <p:sp>
            <p:nvSpPr>
              <p:cNvPr id="134" name="Text Box 60"/>
              <p:cNvSpPr txBox="1">
                <a:spLocks noChangeArrowheads="1"/>
              </p:cNvSpPr>
              <p:nvPr/>
            </p:nvSpPr>
            <p:spPr bwMode="auto">
              <a:xfrm>
                <a:off x="1776" y="2064"/>
                <a:ext cx="240" cy="192"/>
              </a:xfrm>
              <a:prstGeom prst="rect">
                <a:avLst/>
              </a:prstGeom>
              <a:noFill/>
              <a:ln w="9525">
                <a:noFill/>
                <a:miter lim="800000"/>
                <a:headEnd/>
                <a:tailEnd/>
              </a:ln>
              <a:effectLst/>
            </p:spPr>
            <p:txBody>
              <a:bodyPr>
                <a:spAutoFit/>
              </a:bodyPr>
              <a:lstStyle/>
              <a:p>
                <a:pPr algn="l">
                  <a:spcBef>
                    <a:spcPct val="50000"/>
                  </a:spcBef>
                </a:pPr>
                <a:r>
                  <a:rPr lang="en-US" sz="1400" b="1">
                    <a:latin typeface="Comic Sans MS" pitchFamily="66" charset="0"/>
                  </a:rPr>
                  <a:t>1</a:t>
                </a:r>
              </a:p>
            </p:txBody>
          </p:sp>
        </p:grpSp>
        <p:pic>
          <p:nvPicPr>
            <p:cNvPr id="122" name="Picture 61" descr="man"/>
            <p:cNvPicPr>
              <a:picLocks noChangeAspect="1" noChangeArrowheads="1"/>
            </p:cNvPicPr>
            <p:nvPr/>
          </p:nvPicPr>
          <p:blipFill>
            <a:blip r:embed="rId6" cstate="print"/>
            <a:srcRect/>
            <a:stretch>
              <a:fillRect/>
            </a:stretch>
          </p:blipFill>
          <p:spPr bwMode="auto">
            <a:xfrm>
              <a:off x="4416" y="1248"/>
              <a:ext cx="248" cy="338"/>
            </a:xfrm>
            <a:prstGeom prst="rect">
              <a:avLst/>
            </a:prstGeom>
            <a:noFill/>
          </p:spPr>
        </p:pic>
        <p:pic>
          <p:nvPicPr>
            <p:cNvPr id="123" name="Picture 62" descr="man"/>
            <p:cNvPicPr>
              <a:picLocks noChangeAspect="1" noChangeArrowheads="1"/>
            </p:cNvPicPr>
            <p:nvPr/>
          </p:nvPicPr>
          <p:blipFill>
            <a:blip r:embed="rId7" cstate="print"/>
            <a:srcRect/>
            <a:stretch>
              <a:fillRect/>
            </a:stretch>
          </p:blipFill>
          <p:spPr bwMode="auto">
            <a:xfrm>
              <a:off x="3456" y="2016"/>
              <a:ext cx="242" cy="343"/>
            </a:xfrm>
            <a:prstGeom prst="rect">
              <a:avLst/>
            </a:prstGeom>
            <a:noFill/>
          </p:spPr>
        </p:pic>
      </p:grpSp>
      <p:sp>
        <p:nvSpPr>
          <p:cNvPr id="135" name="Text Box 63"/>
          <p:cNvSpPr txBox="1">
            <a:spLocks noChangeArrowheads="1"/>
          </p:cNvSpPr>
          <p:nvPr/>
        </p:nvSpPr>
        <p:spPr bwMode="auto">
          <a:xfrm>
            <a:off x="7572396" y="4176721"/>
            <a:ext cx="1295400" cy="466725"/>
          </a:xfrm>
          <a:prstGeom prst="rect">
            <a:avLst/>
          </a:prstGeom>
          <a:noFill/>
          <a:ln w="9525">
            <a:solidFill>
              <a:srgbClr val="FF0000"/>
            </a:solidFill>
            <a:miter lim="800000"/>
            <a:headEnd/>
            <a:tailEnd/>
          </a:ln>
          <a:effectLst/>
        </p:spPr>
        <p:txBody>
          <a:bodyPr>
            <a:spAutoFit/>
          </a:bodyPr>
          <a:lstStyle/>
          <a:p>
            <a:pPr algn="l">
              <a:spcBef>
                <a:spcPct val="50000"/>
              </a:spcBef>
            </a:pPr>
            <a:r>
              <a:rPr lang="en-US">
                <a:latin typeface="Comic Sans MS" pitchFamily="66" charset="0"/>
              </a:rPr>
              <a:t>t=3</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(5/11)</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The Kinds of Vertices and Edges</a:t>
            </a:r>
            <a:endParaRPr lang="en-US" altLang="ko-KR" sz="16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Two kinds of vertices  </a:t>
            </a:r>
          </a:p>
          <a:p>
            <a:pPr lvl="2" eaLnBrk="1" hangingPunct="1">
              <a:lnSpc>
                <a:spcPct val="95000"/>
              </a:lnSpc>
              <a:spcBef>
                <a:spcPct val="10000"/>
              </a:spcBef>
              <a:buClr>
                <a:schemeClr val="accent6"/>
              </a:buClr>
            </a:pPr>
            <a:r>
              <a:rPr lang="en-US" altLang="ko-KR" sz="1600" dirty="0" smtClean="0">
                <a:latin typeface="Calibri" pitchFamily="34" charset="0"/>
                <a:ea typeface="굴림" pitchFamily="50" charset="-127"/>
                <a:cs typeface="Calibri" pitchFamily="34" charset="0"/>
              </a:rPr>
              <a:t>The Structure Vertex Set V</a:t>
            </a:r>
          </a:p>
          <a:p>
            <a:pPr lvl="2" eaLnBrk="1" hangingPunct="1">
              <a:lnSpc>
                <a:spcPct val="95000"/>
              </a:lnSpc>
              <a:spcBef>
                <a:spcPct val="10000"/>
              </a:spcBef>
              <a:buClr>
                <a:schemeClr val="accent6"/>
              </a:buClr>
            </a:pPr>
            <a:r>
              <a:rPr lang="en-US" altLang="ko-KR" sz="1600" dirty="0" smtClean="0">
                <a:latin typeface="Calibri" pitchFamily="34" charset="0"/>
                <a:ea typeface="굴림" pitchFamily="50" charset="-127"/>
                <a:cs typeface="Calibri" pitchFamily="34" charset="0"/>
              </a:rPr>
              <a:t>The Attribute Vertex Set </a:t>
            </a:r>
            <a:r>
              <a:rPr lang="en-US" altLang="ko-KR" sz="1600" dirty="0" err="1" smtClean="0">
                <a:latin typeface="Calibri" pitchFamily="34" charset="0"/>
                <a:ea typeface="굴림" pitchFamily="50" charset="-127"/>
                <a:cs typeface="Calibri" pitchFamily="34" charset="0"/>
              </a:rPr>
              <a:t>V</a:t>
            </a:r>
            <a:r>
              <a:rPr lang="en-US" altLang="ko-KR" sz="1600" baseline="-25000" dirty="0" err="1" smtClean="0">
                <a:latin typeface="Calibri" pitchFamily="34" charset="0"/>
                <a:ea typeface="굴림" pitchFamily="50" charset="-127"/>
                <a:cs typeface="Calibri" pitchFamily="34" charset="0"/>
              </a:rPr>
              <a:t>a</a:t>
            </a:r>
            <a:endParaRPr lang="en-US" altLang="ko-KR" sz="1600" baseline="-25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Two kinds of edges</a:t>
            </a:r>
          </a:p>
          <a:p>
            <a:pPr lvl="2" eaLnBrk="1" hangingPunct="1">
              <a:lnSpc>
                <a:spcPct val="95000"/>
              </a:lnSpc>
              <a:spcBef>
                <a:spcPct val="10000"/>
              </a:spcBef>
              <a:buClr>
                <a:schemeClr val="accent6"/>
              </a:buClr>
            </a:pPr>
            <a:r>
              <a:rPr lang="en-US" altLang="ko-KR" sz="1600" dirty="0" smtClean="0">
                <a:latin typeface="Calibri" pitchFamily="34" charset="0"/>
                <a:ea typeface="굴림" pitchFamily="50" charset="-127"/>
                <a:cs typeface="Calibri" pitchFamily="34" charset="0"/>
              </a:rPr>
              <a:t>The structure edges E</a:t>
            </a:r>
          </a:p>
          <a:p>
            <a:pPr lvl="2" eaLnBrk="1" hangingPunct="1">
              <a:lnSpc>
                <a:spcPct val="95000"/>
              </a:lnSpc>
              <a:spcBef>
                <a:spcPct val="10000"/>
              </a:spcBef>
              <a:buClr>
                <a:schemeClr val="accent6"/>
              </a:buClr>
            </a:pPr>
            <a:r>
              <a:rPr lang="en-US" altLang="ko-KR" sz="1600" dirty="0" smtClean="0">
                <a:latin typeface="Calibri" pitchFamily="34" charset="0"/>
                <a:ea typeface="굴림" pitchFamily="50" charset="-127"/>
                <a:cs typeface="Calibri" pitchFamily="34" charset="0"/>
              </a:rPr>
              <a:t>The attribute edges E</a:t>
            </a:r>
            <a:r>
              <a:rPr lang="en-US" altLang="ko-KR" sz="1600" baseline="-25000" dirty="0" smtClean="0">
                <a:latin typeface="Calibri" pitchFamily="34" charset="0"/>
                <a:ea typeface="굴림" pitchFamily="50" charset="-127"/>
                <a:cs typeface="Calibri" pitchFamily="34" charset="0"/>
              </a:rPr>
              <a:t>a</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The attribute augmented graph</a:t>
            </a:r>
          </a:p>
          <a:p>
            <a:pPr lvl="2" eaLnBrk="1" hangingPunct="1">
              <a:lnSpc>
                <a:spcPct val="95000"/>
              </a:lnSpc>
              <a:spcBef>
                <a:spcPct val="10000"/>
              </a:spcBef>
              <a:buClr>
                <a:schemeClr val="accent6"/>
              </a:buClr>
            </a:pPr>
            <a:endParaRPr lang="en-US" altLang="ko-KR" sz="16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1" name="Picture 6"/>
          <p:cNvPicPr>
            <a:picLocks noChangeAspect="1" noChangeArrowheads="1"/>
          </p:cNvPicPr>
          <p:nvPr/>
        </p:nvPicPr>
        <p:blipFill>
          <a:blip r:embed="rId4"/>
          <a:srcRect/>
          <a:stretch>
            <a:fillRect/>
          </a:stretch>
        </p:blipFill>
        <p:spPr bwMode="auto">
          <a:xfrm>
            <a:off x="5003800" y="1484313"/>
            <a:ext cx="4030663" cy="3105150"/>
          </a:xfrm>
          <a:prstGeom prst="rect">
            <a:avLst/>
          </a:prstGeom>
          <a:noFill/>
        </p:spPr>
      </p:pic>
      <p:pic>
        <p:nvPicPr>
          <p:cNvPr id="19" name="Picture 5"/>
          <p:cNvPicPr>
            <a:picLocks noChangeAspect="1" noChangeArrowheads="1"/>
          </p:cNvPicPr>
          <p:nvPr/>
        </p:nvPicPr>
        <p:blipFill>
          <a:blip r:embed="rId5"/>
          <a:srcRect/>
          <a:stretch>
            <a:fillRect/>
          </a:stretch>
        </p:blipFill>
        <p:spPr bwMode="auto">
          <a:xfrm>
            <a:off x="3214678" y="4857760"/>
            <a:ext cx="3119428" cy="37167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(6/11)</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7615262"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New Clustering Framework</a:t>
            </a: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grpSp>
        <p:nvGrpSpPr>
          <p:cNvPr id="11" name="Group 37"/>
          <p:cNvGrpSpPr>
            <a:grpSpLocks/>
          </p:cNvGrpSpPr>
          <p:nvPr/>
        </p:nvGrpSpPr>
        <p:grpSpPr bwMode="auto">
          <a:xfrm>
            <a:off x="1154113" y="1749446"/>
            <a:ext cx="6513513" cy="4679950"/>
            <a:chOff x="727" y="1297"/>
            <a:chExt cx="4103" cy="2677"/>
          </a:xfrm>
        </p:grpSpPr>
        <p:sp>
          <p:nvSpPr>
            <p:cNvPr id="19" name="AutoShape 3"/>
            <p:cNvSpPr>
              <a:spLocks noChangeArrowheads="1"/>
            </p:cNvSpPr>
            <p:nvPr/>
          </p:nvSpPr>
          <p:spPr bwMode="auto">
            <a:xfrm>
              <a:off x="1564" y="2522"/>
              <a:ext cx="2631" cy="226"/>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kumimoji="0" lang="en-US" altLang="zh-CN" b="1">
                  <a:ea typeface="宋体" pitchFamily="2" charset="-122"/>
                </a:rPr>
                <a:t>Update the cluster centroids</a:t>
              </a:r>
            </a:p>
          </p:txBody>
        </p:sp>
        <p:sp>
          <p:nvSpPr>
            <p:cNvPr id="20" name="Text Box 6"/>
            <p:cNvSpPr txBox="1">
              <a:spLocks noChangeArrowheads="1"/>
            </p:cNvSpPr>
            <p:nvPr/>
          </p:nvSpPr>
          <p:spPr bwMode="auto">
            <a:xfrm>
              <a:off x="727" y="3619"/>
              <a:ext cx="2153" cy="192"/>
            </a:xfrm>
            <a:prstGeom prst="rect">
              <a:avLst/>
            </a:prstGeom>
            <a:noFill/>
            <a:ln w="9525">
              <a:noFill/>
              <a:miter lim="800000"/>
              <a:headEnd/>
              <a:tailEnd/>
            </a:ln>
            <a:effectLst/>
          </p:spPr>
          <p:txBody>
            <a:bodyPr>
              <a:spAutoFit/>
            </a:bodyPr>
            <a:lstStyle/>
            <a:p>
              <a:pPr>
                <a:spcBef>
                  <a:spcPct val="50000"/>
                </a:spcBef>
              </a:pPr>
              <a:r>
                <a:rPr kumimoji="0" lang="en-US" altLang="zh-CN" sz="1600" b="1" dirty="0">
                  <a:ea typeface="宋体" pitchFamily="2" charset="-122"/>
                </a:rPr>
                <a:t>The objective function converges</a:t>
              </a:r>
            </a:p>
          </p:txBody>
        </p:sp>
        <p:sp>
          <p:nvSpPr>
            <p:cNvPr id="21" name="AutoShape 10"/>
            <p:cNvSpPr>
              <a:spLocks noChangeArrowheads="1"/>
            </p:cNvSpPr>
            <p:nvPr/>
          </p:nvSpPr>
          <p:spPr bwMode="auto">
            <a:xfrm>
              <a:off x="2789" y="3521"/>
              <a:ext cx="240" cy="453"/>
            </a:xfrm>
            <a:prstGeom prst="downArrow">
              <a:avLst>
                <a:gd name="adj1" fmla="val 50000"/>
                <a:gd name="adj2" fmla="val 47188"/>
              </a:avLst>
            </a:prstGeom>
            <a:solidFill>
              <a:schemeClr val="accent2"/>
            </a:solidFill>
            <a:ln w="9525">
              <a:solidFill>
                <a:schemeClr val="tx1"/>
              </a:solidFill>
              <a:miter lim="800000"/>
              <a:headEnd/>
              <a:tailEnd/>
            </a:ln>
            <a:effectLst/>
          </p:spPr>
          <p:txBody>
            <a:bodyPr wrap="none" anchor="ctr"/>
            <a:lstStyle/>
            <a:p>
              <a:endParaRPr lang="en-US"/>
            </a:p>
          </p:txBody>
        </p:sp>
        <p:sp>
          <p:nvSpPr>
            <p:cNvPr id="22" name="AutoShape 12"/>
            <p:cNvSpPr>
              <a:spLocks noChangeArrowheads="1"/>
            </p:cNvSpPr>
            <p:nvPr/>
          </p:nvSpPr>
          <p:spPr bwMode="auto">
            <a:xfrm>
              <a:off x="1564" y="2114"/>
              <a:ext cx="2631" cy="226"/>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kumimoji="0" lang="en-US" altLang="zh-CN" b="1" dirty="0">
                  <a:ea typeface="宋体" pitchFamily="2" charset="-122"/>
                </a:rPr>
                <a:t>Assign vertices to a cluster</a:t>
              </a:r>
            </a:p>
          </p:txBody>
        </p:sp>
        <p:sp>
          <p:nvSpPr>
            <p:cNvPr id="23" name="AutoShape 14"/>
            <p:cNvSpPr>
              <a:spLocks noChangeArrowheads="1"/>
            </p:cNvSpPr>
            <p:nvPr/>
          </p:nvSpPr>
          <p:spPr bwMode="auto">
            <a:xfrm>
              <a:off x="1564" y="2930"/>
              <a:ext cx="2631" cy="226"/>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kumimoji="0" lang="en-US" altLang="zh-CN" b="1" dirty="0">
                  <a:ea typeface="宋体" pitchFamily="2" charset="-122"/>
                </a:rPr>
                <a:t>Adjust edge weights automatically</a:t>
              </a:r>
            </a:p>
          </p:txBody>
        </p:sp>
        <p:sp>
          <p:nvSpPr>
            <p:cNvPr id="24" name="AutoShape 16"/>
            <p:cNvSpPr>
              <a:spLocks noChangeArrowheads="1"/>
            </p:cNvSpPr>
            <p:nvPr/>
          </p:nvSpPr>
          <p:spPr bwMode="auto">
            <a:xfrm>
              <a:off x="1565" y="3338"/>
              <a:ext cx="2631" cy="226"/>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kumimoji="0" lang="en-US" altLang="zh-CN" b="1" dirty="0">
                  <a:ea typeface="宋体" pitchFamily="2" charset="-122"/>
                </a:rPr>
                <a:t>Re-calculate the distance matrix</a:t>
              </a:r>
            </a:p>
          </p:txBody>
        </p:sp>
        <p:sp>
          <p:nvSpPr>
            <p:cNvPr id="25" name="AutoShape 17"/>
            <p:cNvSpPr>
              <a:spLocks noChangeArrowheads="1"/>
            </p:cNvSpPr>
            <p:nvPr/>
          </p:nvSpPr>
          <p:spPr bwMode="auto">
            <a:xfrm>
              <a:off x="1564" y="1297"/>
              <a:ext cx="2631" cy="227"/>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kumimoji="0" lang="en-US" altLang="zh-CN" b="1"/>
                <a:t>Calculate the distance</a:t>
              </a:r>
            </a:p>
          </p:txBody>
        </p:sp>
        <p:sp>
          <p:nvSpPr>
            <p:cNvPr id="26" name="AutoShape 19"/>
            <p:cNvSpPr>
              <a:spLocks noChangeArrowheads="1"/>
            </p:cNvSpPr>
            <p:nvPr/>
          </p:nvSpPr>
          <p:spPr bwMode="auto">
            <a:xfrm>
              <a:off x="1565" y="1705"/>
              <a:ext cx="2630" cy="226"/>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kumimoji="0" lang="en-US" altLang="zh-CN" b="1" dirty="0">
                  <a:ea typeface="宋体" pitchFamily="2" charset="-122"/>
                </a:rPr>
                <a:t>Initialize the cluster </a:t>
              </a:r>
              <a:r>
                <a:rPr kumimoji="0" lang="en-US" altLang="zh-CN" b="1" dirty="0" err="1">
                  <a:ea typeface="宋体" pitchFamily="2" charset="-122"/>
                </a:rPr>
                <a:t>centroids</a:t>
              </a:r>
              <a:endParaRPr kumimoji="0" lang="en-US" altLang="zh-CN" b="1" dirty="0">
                <a:ea typeface="宋体" pitchFamily="2" charset="-122"/>
              </a:endParaRPr>
            </a:p>
          </p:txBody>
        </p:sp>
        <p:sp>
          <p:nvSpPr>
            <p:cNvPr id="27" name="Line 25"/>
            <p:cNvSpPr>
              <a:spLocks noChangeShapeType="1"/>
            </p:cNvSpPr>
            <p:nvPr/>
          </p:nvSpPr>
          <p:spPr bwMode="auto">
            <a:xfrm>
              <a:off x="2880" y="3713"/>
              <a:ext cx="1950" cy="0"/>
            </a:xfrm>
            <a:prstGeom prst="line">
              <a:avLst/>
            </a:prstGeom>
            <a:solidFill>
              <a:schemeClr val="tx1">
                <a:lumMod val="20000"/>
                <a:lumOff val="80000"/>
              </a:schemeClr>
            </a:solidFill>
            <a:ln w="215900">
              <a:solidFill>
                <a:schemeClr val="accent2"/>
              </a:solidFill>
              <a:round/>
              <a:headEnd/>
              <a:tailEnd/>
            </a:ln>
            <a:effectLst/>
          </p:spPr>
          <p:txBody>
            <a:bodyPr/>
            <a:lstStyle/>
            <a:p>
              <a:endParaRPr lang="en-US"/>
            </a:p>
          </p:txBody>
        </p:sp>
        <p:sp>
          <p:nvSpPr>
            <p:cNvPr id="28" name="AutoShape 28"/>
            <p:cNvSpPr>
              <a:spLocks noChangeArrowheads="1"/>
            </p:cNvSpPr>
            <p:nvPr/>
          </p:nvSpPr>
          <p:spPr bwMode="auto">
            <a:xfrm rot="5400000">
              <a:off x="4383" y="1896"/>
              <a:ext cx="240" cy="636"/>
            </a:xfrm>
            <a:prstGeom prst="downArrow">
              <a:avLst>
                <a:gd name="adj1" fmla="val 50000"/>
                <a:gd name="adj2" fmla="val 66250"/>
              </a:avLst>
            </a:prstGeom>
            <a:solidFill>
              <a:schemeClr val="accent2"/>
            </a:solidFill>
            <a:ln w="9525">
              <a:solidFill>
                <a:schemeClr val="tx1"/>
              </a:solidFill>
              <a:miter lim="800000"/>
              <a:headEnd/>
              <a:tailEnd/>
            </a:ln>
            <a:effectLst/>
          </p:spPr>
          <p:txBody>
            <a:bodyPr wrap="none" anchor="ctr"/>
            <a:lstStyle/>
            <a:p>
              <a:endParaRPr lang="en-US"/>
            </a:p>
          </p:txBody>
        </p:sp>
        <p:sp>
          <p:nvSpPr>
            <p:cNvPr id="29" name="Line 27"/>
            <p:cNvSpPr>
              <a:spLocks noChangeShapeType="1"/>
            </p:cNvSpPr>
            <p:nvPr/>
          </p:nvSpPr>
          <p:spPr bwMode="auto">
            <a:xfrm flipV="1">
              <a:off x="4760" y="2158"/>
              <a:ext cx="0" cy="1544"/>
            </a:xfrm>
            <a:prstGeom prst="line">
              <a:avLst/>
            </a:prstGeom>
            <a:solidFill>
              <a:schemeClr val="tx1">
                <a:lumMod val="20000"/>
                <a:lumOff val="80000"/>
              </a:schemeClr>
            </a:solidFill>
            <a:ln w="215900">
              <a:solidFill>
                <a:schemeClr val="accent2"/>
              </a:solidFill>
              <a:round/>
              <a:headEnd/>
              <a:tailEnd/>
            </a:ln>
            <a:effectLst/>
          </p:spPr>
          <p:txBody>
            <a:bodyPr/>
            <a:lstStyle/>
            <a:p>
              <a:endParaRPr lang="en-US"/>
            </a:p>
          </p:txBody>
        </p:sp>
        <p:sp>
          <p:nvSpPr>
            <p:cNvPr id="30" name="AutoShape 30"/>
            <p:cNvSpPr>
              <a:spLocks noChangeArrowheads="1"/>
            </p:cNvSpPr>
            <p:nvPr/>
          </p:nvSpPr>
          <p:spPr bwMode="auto">
            <a:xfrm>
              <a:off x="2789" y="3159"/>
              <a:ext cx="240" cy="180"/>
            </a:xfrm>
            <a:prstGeom prst="downArrow">
              <a:avLst>
                <a:gd name="adj1" fmla="val 50000"/>
                <a:gd name="adj2" fmla="val 25000"/>
              </a:avLst>
            </a:prstGeom>
            <a:solidFill>
              <a:schemeClr val="tx1">
                <a:lumMod val="20000"/>
                <a:lumOff val="80000"/>
              </a:schemeClr>
            </a:solidFill>
            <a:ln w="9525">
              <a:solidFill>
                <a:schemeClr val="tx1"/>
              </a:solidFill>
              <a:miter lim="800000"/>
              <a:headEnd/>
              <a:tailEnd/>
            </a:ln>
            <a:effectLst/>
          </p:spPr>
          <p:txBody>
            <a:bodyPr wrap="none" anchor="ctr"/>
            <a:lstStyle/>
            <a:p>
              <a:endParaRPr lang="en-US"/>
            </a:p>
          </p:txBody>
        </p:sp>
        <p:sp>
          <p:nvSpPr>
            <p:cNvPr id="31" name="AutoShape 31"/>
            <p:cNvSpPr>
              <a:spLocks noChangeArrowheads="1"/>
            </p:cNvSpPr>
            <p:nvPr/>
          </p:nvSpPr>
          <p:spPr bwMode="auto">
            <a:xfrm>
              <a:off x="2789" y="2751"/>
              <a:ext cx="240" cy="180"/>
            </a:xfrm>
            <a:prstGeom prst="downArrow">
              <a:avLst>
                <a:gd name="adj1" fmla="val 50000"/>
                <a:gd name="adj2" fmla="val 25000"/>
              </a:avLst>
            </a:prstGeom>
            <a:solidFill>
              <a:schemeClr val="tx1">
                <a:lumMod val="20000"/>
                <a:lumOff val="80000"/>
              </a:schemeClr>
            </a:solidFill>
            <a:ln w="9525">
              <a:solidFill>
                <a:schemeClr val="tx1"/>
              </a:solidFill>
              <a:miter lim="800000"/>
              <a:headEnd/>
              <a:tailEnd/>
            </a:ln>
            <a:effectLst/>
          </p:spPr>
          <p:txBody>
            <a:bodyPr wrap="none" anchor="ctr"/>
            <a:lstStyle/>
            <a:p>
              <a:endParaRPr lang="en-US"/>
            </a:p>
          </p:txBody>
        </p:sp>
        <p:sp>
          <p:nvSpPr>
            <p:cNvPr id="32" name="AutoShape 32"/>
            <p:cNvSpPr>
              <a:spLocks noChangeArrowheads="1"/>
            </p:cNvSpPr>
            <p:nvPr/>
          </p:nvSpPr>
          <p:spPr bwMode="auto">
            <a:xfrm>
              <a:off x="2789" y="2343"/>
              <a:ext cx="240" cy="180"/>
            </a:xfrm>
            <a:prstGeom prst="downArrow">
              <a:avLst>
                <a:gd name="adj1" fmla="val 50000"/>
                <a:gd name="adj2" fmla="val 25000"/>
              </a:avLst>
            </a:prstGeom>
            <a:solidFill>
              <a:schemeClr val="tx1">
                <a:lumMod val="20000"/>
                <a:lumOff val="80000"/>
              </a:schemeClr>
            </a:solidFill>
            <a:ln w="9525">
              <a:solidFill>
                <a:schemeClr val="tx1"/>
              </a:solidFill>
              <a:miter lim="800000"/>
              <a:headEnd/>
              <a:tailEnd/>
            </a:ln>
            <a:effectLst/>
          </p:spPr>
          <p:txBody>
            <a:bodyPr wrap="none" anchor="ctr"/>
            <a:lstStyle/>
            <a:p>
              <a:endParaRPr lang="en-US"/>
            </a:p>
          </p:txBody>
        </p:sp>
        <p:sp>
          <p:nvSpPr>
            <p:cNvPr id="33" name="AutoShape 33"/>
            <p:cNvSpPr>
              <a:spLocks noChangeArrowheads="1"/>
            </p:cNvSpPr>
            <p:nvPr/>
          </p:nvSpPr>
          <p:spPr bwMode="auto">
            <a:xfrm>
              <a:off x="2789" y="1935"/>
              <a:ext cx="240" cy="180"/>
            </a:xfrm>
            <a:prstGeom prst="downArrow">
              <a:avLst>
                <a:gd name="adj1" fmla="val 50000"/>
                <a:gd name="adj2" fmla="val 25000"/>
              </a:avLst>
            </a:prstGeom>
            <a:solidFill>
              <a:schemeClr val="tx1">
                <a:lumMod val="20000"/>
                <a:lumOff val="80000"/>
              </a:schemeClr>
            </a:solidFill>
            <a:ln w="9525">
              <a:solidFill>
                <a:schemeClr val="tx1"/>
              </a:solidFill>
              <a:miter lim="800000"/>
              <a:headEnd/>
              <a:tailEnd/>
            </a:ln>
            <a:effectLst/>
          </p:spPr>
          <p:txBody>
            <a:bodyPr wrap="none" anchor="ctr"/>
            <a:lstStyle/>
            <a:p>
              <a:endParaRPr lang="en-US"/>
            </a:p>
          </p:txBody>
        </p:sp>
        <p:sp>
          <p:nvSpPr>
            <p:cNvPr id="34" name="AutoShape 34"/>
            <p:cNvSpPr>
              <a:spLocks noChangeArrowheads="1"/>
            </p:cNvSpPr>
            <p:nvPr/>
          </p:nvSpPr>
          <p:spPr bwMode="auto">
            <a:xfrm>
              <a:off x="2789" y="1526"/>
              <a:ext cx="240" cy="180"/>
            </a:xfrm>
            <a:prstGeom prst="downArrow">
              <a:avLst>
                <a:gd name="adj1" fmla="val 50000"/>
                <a:gd name="adj2" fmla="val 33224"/>
              </a:avLst>
            </a:prstGeom>
            <a:solidFill>
              <a:schemeClr val="tx1">
                <a:lumMod val="20000"/>
                <a:lumOff val="80000"/>
              </a:schemeClr>
            </a:solidFill>
            <a:ln w="9525">
              <a:solidFill>
                <a:schemeClr val="tx1"/>
              </a:solidFill>
              <a:miter lim="800000"/>
              <a:headEnd/>
              <a:tailEnd/>
            </a:ln>
            <a:effectLst/>
          </p:spPr>
          <p:txBody>
            <a:bodyPr wrap="none" anchor="ctr"/>
            <a:lstStyle/>
            <a:p>
              <a:endParaRPr lang="en-US"/>
            </a:p>
          </p:txBody>
        </p:sp>
      </p:grpSp>
      <p:sp>
        <p:nvSpPr>
          <p:cNvPr id="43" name="Double Brace 42"/>
          <p:cNvSpPr/>
          <p:nvPr/>
        </p:nvSpPr>
        <p:spPr>
          <a:xfrm>
            <a:off x="2143108" y="2357430"/>
            <a:ext cx="4786346" cy="2071702"/>
          </a:xfrm>
          <a:prstGeom prst="brace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45" name="TextBox 44"/>
          <p:cNvSpPr txBox="1"/>
          <p:nvPr/>
        </p:nvSpPr>
        <p:spPr>
          <a:xfrm>
            <a:off x="642910" y="3214686"/>
            <a:ext cx="1146468" cy="369332"/>
          </a:xfrm>
          <a:prstGeom prst="rect">
            <a:avLst/>
          </a:prstGeom>
          <a:noFill/>
        </p:spPr>
        <p:txBody>
          <a:bodyPr wrap="none" rtlCol="0">
            <a:spAutoFit/>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K-Means</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6" name="TextBox 45"/>
          <p:cNvSpPr txBox="1"/>
          <p:nvPr/>
        </p:nvSpPr>
        <p:spPr>
          <a:xfrm>
            <a:off x="1714480" y="3181649"/>
            <a:ext cx="378630" cy="461665"/>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endPar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slide(fromTop)">
                                      <p:cBhvr>
                                        <p:cTn id="7" dur="500"/>
                                        <p:tgtEl>
                                          <p:spTgt spid="4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slide(fromBottom)">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6"/>
                                        </p:tgtEl>
                                        <p:attrNameLst>
                                          <p:attrName>style.visibility</p:attrName>
                                        </p:attrNameLst>
                                      </p:cBhvr>
                                      <p:to>
                                        <p:strVal val="hidden"/>
                                      </p:to>
                                    </p:set>
                                  </p:childTnLst>
                                </p:cTn>
                              </p:par>
                            </p:childTnLst>
                          </p:cTn>
                        </p:par>
                        <p:par>
                          <p:cTn id="15" fill="hold">
                            <p:stCondLst>
                              <p:cond delay="0"/>
                            </p:stCondLst>
                            <p:childTnLst>
                              <p:par>
                                <p:cTn id="16" presetID="12" presetClass="entr" presetSubtype="1"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slide(fromTop)">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p:bldP spid="46" grpId="0" animBg="1"/>
      <p:bldP spid="46"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(7/11)</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Transition Probability Matrix on Attribute Augmented Graph</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buNone/>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P</a:t>
            </a:r>
            <a:r>
              <a:rPr lang="en-US" altLang="ko-KR" sz="2000" baseline="-25000" dirty="0" smtClean="0">
                <a:latin typeface="Calibri" pitchFamily="34" charset="0"/>
                <a:ea typeface="굴림" pitchFamily="50" charset="-127"/>
                <a:cs typeface="Calibri" pitchFamily="34" charset="0"/>
              </a:rPr>
              <a:t>V</a:t>
            </a:r>
            <a:r>
              <a:rPr lang="en-US" altLang="ko-KR" sz="2000" dirty="0" smtClean="0">
                <a:latin typeface="Calibri" pitchFamily="34" charset="0"/>
                <a:ea typeface="굴림" pitchFamily="50" charset="-127"/>
                <a:cs typeface="Calibri" pitchFamily="34" charset="0"/>
              </a:rPr>
              <a:t>: probabilities from structure vertices to structure vertices </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A:  probabilities from structure vertices to attribute vertices</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B:  probabilities from attribute vertices to structure vertices</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O:  probabilities from attributes to attributes, all entries are zero</a:t>
            </a:r>
          </a:p>
          <a:p>
            <a:pPr lvl="2" eaLnBrk="1" hangingPunct="1">
              <a:lnSpc>
                <a:spcPct val="95000"/>
              </a:lnSpc>
              <a:spcBef>
                <a:spcPct val="10000"/>
              </a:spcBef>
              <a:buClr>
                <a:schemeClr val="accent6"/>
              </a:buClr>
            </a:pPr>
            <a:endParaRPr lang="en-US" altLang="ko-KR" sz="16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1" name="Picture 6"/>
          <p:cNvPicPr>
            <a:picLocks noChangeAspect="1" noChangeArrowheads="1"/>
          </p:cNvPicPr>
          <p:nvPr/>
        </p:nvPicPr>
        <p:blipFill>
          <a:blip r:embed="rId4"/>
          <a:srcRect/>
          <a:stretch>
            <a:fillRect/>
          </a:stretch>
        </p:blipFill>
        <p:spPr bwMode="auto">
          <a:xfrm>
            <a:off x="5072066" y="1785926"/>
            <a:ext cx="3673473" cy="2829977"/>
          </a:xfrm>
          <a:prstGeom prst="rect">
            <a:avLst/>
          </a:prstGeom>
          <a:noFill/>
        </p:spPr>
      </p:pic>
      <p:pic>
        <p:nvPicPr>
          <p:cNvPr id="15" name="Picture 3"/>
          <p:cNvPicPr>
            <a:picLocks noChangeAspect="1" noChangeArrowheads="1"/>
          </p:cNvPicPr>
          <p:nvPr/>
        </p:nvPicPr>
        <p:blipFill>
          <a:blip r:embed="rId5"/>
          <a:srcRect/>
          <a:stretch>
            <a:fillRect/>
          </a:stretch>
        </p:blipFill>
        <p:spPr bwMode="auto">
          <a:xfrm>
            <a:off x="1142976" y="2714620"/>
            <a:ext cx="3176578" cy="1448146"/>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(8/11)</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A Unified Distance Measure</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The unified neighborhood random walk distance:</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 </a:t>
            </a:r>
            <a:r>
              <a:rPr lang="en-US" altLang="zh-CN" sz="2000" dirty="0" smtClean="0"/>
              <a:t>The matrix form of the neighborhood random walk distance:</a:t>
            </a:r>
          </a:p>
          <a:p>
            <a:pPr lvl="1" eaLnBrk="1" hangingPunct="1">
              <a:lnSpc>
                <a:spcPct val="95000"/>
              </a:lnSpc>
              <a:spcBef>
                <a:spcPct val="10000"/>
              </a:spcBef>
              <a:buClr>
                <a:schemeClr val="accent6"/>
              </a:buClr>
              <a:buNone/>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0" eaLnBrk="1" hangingPunct="1">
              <a:lnSpc>
                <a:spcPct val="95000"/>
              </a:lnSpc>
              <a:spcBef>
                <a:spcPct val="10000"/>
              </a:spcBef>
              <a:buClr>
                <a:srgbClr val="8A0000"/>
              </a:buClr>
              <a:buFont typeface="Wingdings" pitchFamily="2" charset="2"/>
              <a:buChar char="l"/>
            </a:pPr>
            <a:r>
              <a:rPr lang="en-US" altLang="ko-KR" sz="2400" dirty="0" smtClean="0">
                <a:solidFill>
                  <a:srgbClr val="163794"/>
                </a:solidFill>
                <a:latin typeface="Calibri" pitchFamily="34" charset="0"/>
                <a:ea typeface="굴림" pitchFamily="50" charset="-127"/>
                <a:cs typeface="Calibri" pitchFamily="34" charset="0"/>
              </a:rPr>
              <a:t>Cluster </a:t>
            </a:r>
            <a:r>
              <a:rPr lang="en-US" altLang="ko-KR" sz="2400" dirty="0" err="1" smtClean="0">
                <a:solidFill>
                  <a:srgbClr val="163794"/>
                </a:solidFill>
                <a:latin typeface="Calibri" pitchFamily="34" charset="0"/>
                <a:ea typeface="굴림" pitchFamily="50" charset="-127"/>
                <a:cs typeface="Calibri" pitchFamily="34" charset="0"/>
              </a:rPr>
              <a:t>Centroid</a:t>
            </a:r>
            <a:r>
              <a:rPr lang="en-US" altLang="ko-KR" sz="2400" dirty="0" smtClean="0">
                <a:solidFill>
                  <a:srgbClr val="163794"/>
                </a:solidFill>
                <a:latin typeface="Calibri" pitchFamily="34" charset="0"/>
                <a:ea typeface="굴림" pitchFamily="50" charset="-127"/>
                <a:cs typeface="Calibri" pitchFamily="34" charset="0"/>
              </a:rPr>
              <a:t> Initialization </a:t>
            </a:r>
            <a:endParaRPr lang="en-US" altLang="ko-KR" sz="1600" dirty="0" smtClean="0">
              <a:solidFill>
                <a:srgbClr val="163794"/>
              </a:solidFill>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Identify good initial </a:t>
            </a:r>
            <a:r>
              <a:rPr lang="en-US" altLang="ko-KR" sz="2000" dirty="0" err="1" smtClean="0">
                <a:latin typeface="Calibri" pitchFamily="34" charset="0"/>
                <a:ea typeface="굴림" pitchFamily="50" charset="-127"/>
                <a:cs typeface="Calibri" pitchFamily="34" charset="0"/>
              </a:rPr>
              <a:t>centroids</a:t>
            </a:r>
            <a:r>
              <a:rPr lang="en-US" altLang="ko-KR" sz="2000" dirty="0" smtClean="0">
                <a:latin typeface="Calibri" pitchFamily="34" charset="0"/>
                <a:ea typeface="굴림" pitchFamily="50" charset="-127"/>
                <a:cs typeface="Calibri" pitchFamily="34" charset="0"/>
              </a:rPr>
              <a:t> from the density point of view [</a:t>
            </a:r>
            <a:r>
              <a:rPr lang="en-US" altLang="ko-KR" sz="2000" dirty="0" err="1" smtClean="0">
                <a:latin typeface="Calibri" pitchFamily="34" charset="0"/>
                <a:ea typeface="굴림" pitchFamily="50" charset="-127"/>
                <a:cs typeface="Calibri" pitchFamily="34" charset="0"/>
              </a:rPr>
              <a:t>Hinneburg</a:t>
            </a:r>
            <a:r>
              <a:rPr lang="en-US" altLang="ko-KR" sz="2000" dirty="0" smtClean="0">
                <a:latin typeface="Calibri" pitchFamily="34" charset="0"/>
                <a:ea typeface="굴림" pitchFamily="50" charset="-127"/>
                <a:cs typeface="Calibri" pitchFamily="34" charset="0"/>
              </a:rPr>
              <a:t> and </a:t>
            </a:r>
            <a:r>
              <a:rPr lang="en-US" altLang="ko-KR" sz="2000" dirty="0" err="1" smtClean="0">
                <a:latin typeface="Calibri" pitchFamily="34" charset="0"/>
                <a:ea typeface="굴림" pitchFamily="50" charset="-127"/>
                <a:cs typeface="Calibri" pitchFamily="34" charset="0"/>
              </a:rPr>
              <a:t>Keim</a:t>
            </a:r>
            <a:r>
              <a:rPr lang="en-US" altLang="ko-KR" sz="2000" dirty="0" smtClean="0">
                <a:latin typeface="Calibri" pitchFamily="34" charset="0"/>
                <a:ea typeface="굴림" pitchFamily="50" charset="-127"/>
                <a:cs typeface="Calibri" pitchFamily="34" charset="0"/>
              </a:rPr>
              <a:t>, AAAI 1998]</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Influence function of v</a:t>
            </a:r>
            <a:r>
              <a:rPr lang="en-US" altLang="ko-KR" sz="2000" baseline="-25000" dirty="0" smtClean="0">
                <a:latin typeface="Calibri" pitchFamily="34" charset="0"/>
                <a:ea typeface="굴림" pitchFamily="50" charset="-127"/>
                <a:cs typeface="Calibri" pitchFamily="34" charset="0"/>
              </a:rPr>
              <a:t>i</a:t>
            </a:r>
            <a:r>
              <a:rPr lang="en-US" altLang="ko-KR" sz="2000" dirty="0" smtClean="0">
                <a:latin typeface="Calibri" pitchFamily="34" charset="0"/>
                <a:ea typeface="굴림" pitchFamily="50" charset="-127"/>
                <a:cs typeface="Calibri" pitchFamily="34" charset="0"/>
              </a:rPr>
              <a:t> on </a:t>
            </a:r>
            <a:r>
              <a:rPr lang="en-US" altLang="ko-KR" sz="2000" dirty="0" err="1" smtClean="0">
                <a:latin typeface="Calibri" pitchFamily="34" charset="0"/>
                <a:ea typeface="굴림" pitchFamily="50" charset="-127"/>
                <a:cs typeface="Calibri" pitchFamily="34" charset="0"/>
              </a:rPr>
              <a:t>v</a:t>
            </a:r>
            <a:r>
              <a:rPr lang="en-US" altLang="ko-KR" sz="2000" baseline="-25000" dirty="0" err="1" smtClean="0">
                <a:latin typeface="Calibri" pitchFamily="34" charset="0"/>
                <a:ea typeface="굴림" pitchFamily="50" charset="-127"/>
                <a:cs typeface="Calibri" pitchFamily="34" charset="0"/>
              </a:rPr>
              <a:t>j</a:t>
            </a:r>
            <a:r>
              <a:rPr lang="en-US" altLang="ko-KR" sz="2000" dirty="0" smtClean="0">
                <a:latin typeface="Calibri" pitchFamily="34" charset="0"/>
                <a:ea typeface="굴림" pitchFamily="50" charset="-127"/>
                <a:cs typeface="Calibri" pitchFamily="34" charset="0"/>
              </a:rPr>
              <a:t> </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Density function of v</a:t>
            </a:r>
            <a:r>
              <a:rPr lang="en-US" altLang="ko-KR" sz="2000" baseline="-25000" dirty="0" smtClean="0">
                <a:latin typeface="Calibri" pitchFamily="34" charset="0"/>
                <a:ea typeface="굴림" pitchFamily="50" charset="-127"/>
                <a:cs typeface="Calibri" pitchFamily="34" charset="0"/>
              </a:rPr>
              <a:t>i</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5" name="Picture 8"/>
          <p:cNvPicPr>
            <a:picLocks noChangeAspect="1" noChangeArrowheads="1"/>
          </p:cNvPicPr>
          <p:nvPr/>
        </p:nvPicPr>
        <p:blipFill>
          <a:blip r:embed="rId4"/>
          <a:srcRect/>
          <a:stretch>
            <a:fillRect/>
          </a:stretch>
        </p:blipFill>
        <p:spPr bwMode="auto">
          <a:xfrm>
            <a:off x="2357422" y="2000240"/>
            <a:ext cx="3378182" cy="677826"/>
          </a:xfrm>
          <a:prstGeom prst="rect">
            <a:avLst/>
          </a:prstGeom>
          <a:noFill/>
        </p:spPr>
      </p:pic>
      <p:pic>
        <p:nvPicPr>
          <p:cNvPr id="18" name="Picture 9"/>
          <p:cNvPicPr>
            <a:picLocks noChangeAspect="1" noChangeArrowheads="1"/>
          </p:cNvPicPr>
          <p:nvPr/>
        </p:nvPicPr>
        <p:blipFill>
          <a:blip r:embed="rId5"/>
          <a:srcRect/>
          <a:stretch>
            <a:fillRect/>
          </a:stretch>
        </p:blipFill>
        <p:spPr bwMode="auto">
          <a:xfrm>
            <a:off x="3000364" y="2928934"/>
            <a:ext cx="1728787" cy="651438"/>
          </a:xfrm>
          <a:prstGeom prst="rect">
            <a:avLst/>
          </a:prstGeom>
          <a:noFill/>
        </p:spPr>
      </p:pic>
      <p:pic>
        <p:nvPicPr>
          <p:cNvPr id="20" name="Picture 4"/>
          <p:cNvPicPr>
            <a:picLocks noChangeAspect="1" noChangeArrowheads="1"/>
          </p:cNvPicPr>
          <p:nvPr/>
        </p:nvPicPr>
        <p:blipFill>
          <a:blip r:embed="rId6"/>
          <a:srcRect/>
          <a:stretch>
            <a:fillRect/>
          </a:stretch>
        </p:blipFill>
        <p:spPr bwMode="auto">
          <a:xfrm>
            <a:off x="4786314" y="4367127"/>
            <a:ext cx="2428892" cy="600384"/>
          </a:xfrm>
          <a:prstGeom prst="rect">
            <a:avLst/>
          </a:prstGeom>
          <a:noFill/>
        </p:spPr>
      </p:pic>
      <p:pic>
        <p:nvPicPr>
          <p:cNvPr id="21" name="Picture 5"/>
          <p:cNvPicPr>
            <a:picLocks noChangeAspect="1" noChangeArrowheads="1"/>
          </p:cNvPicPr>
          <p:nvPr/>
        </p:nvPicPr>
        <p:blipFill>
          <a:blip r:embed="rId7"/>
          <a:srcRect/>
          <a:stretch>
            <a:fillRect/>
          </a:stretch>
        </p:blipFill>
        <p:spPr bwMode="auto">
          <a:xfrm>
            <a:off x="2714612" y="5238805"/>
            <a:ext cx="3530734" cy="690525"/>
          </a:xfrm>
          <a:prstGeom prst="rect">
            <a:avLst/>
          </a:prstGeom>
          <a:noFill/>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3">
                                            <p:txEl>
                                              <p:pRg st="7" end="7"/>
                                            </p:txEl>
                                          </p:spTgt>
                                        </p:tgtEl>
                                        <p:attrNameLst>
                                          <p:attrName>style.visibility</p:attrName>
                                        </p:attrNameLst>
                                      </p:cBhvr>
                                      <p:to>
                                        <p:strVal val="visible"/>
                                      </p:to>
                                    </p:set>
                                    <p:animEffect transition="in" filter="slide(fromBottom)">
                                      <p:cBhvr>
                                        <p:cTn id="7" dur="500"/>
                                        <p:tgtEl>
                                          <p:spTgt spid="5123">
                                            <p:txEl>
                                              <p:pRg st="7" end="7"/>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123">
                                            <p:txEl>
                                              <p:pRg st="8" end="8"/>
                                            </p:txEl>
                                          </p:spTgt>
                                        </p:tgtEl>
                                        <p:attrNameLst>
                                          <p:attrName>style.visibility</p:attrName>
                                        </p:attrNameLst>
                                      </p:cBhvr>
                                      <p:to>
                                        <p:strVal val="visible"/>
                                      </p:to>
                                    </p:set>
                                    <p:animEffect transition="in" filter="slide(fromBottom)">
                                      <p:cBhvr>
                                        <p:cTn id="10" dur="500"/>
                                        <p:tgtEl>
                                          <p:spTgt spid="5123">
                                            <p:txEl>
                                              <p:pRg st="8" end="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123">
                                            <p:txEl>
                                              <p:pRg st="10" end="10"/>
                                            </p:txEl>
                                          </p:spTgt>
                                        </p:tgtEl>
                                        <p:attrNameLst>
                                          <p:attrName>style.visibility</p:attrName>
                                        </p:attrNameLst>
                                      </p:cBhvr>
                                      <p:to>
                                        <p:strVal val="visible"/>
                                      </p:to>
                                    </p:set>
                                    <p:animEffect transition="in" filter="slide(fromBottom)">
                                      <p:cBhvr>
                                        <p:cTn id="13" dur="500"/>
                                        <p:tgtEl>
                                          <p:spTgt spid="5123">
                                            <p:txEl>
                                              <p:pRg st="10" end="10"/>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123">
                                            <p:txEl>
                                              <p:pRg st="13" end="13"/>
                                            </p:txEl>
                                          </p:spTgt>
                                        </p:tgtEl>
                                        <p:attrNameLst>
                                          <p:attrName>style.visibility</p:attrName>
                                        </p:attrNameLst>
                                      </p:cBhvr>
                                      <p:to>
                                        <p:strVal val="visible"/>
                                      </p:to>
                                    </p:set>
                                    <p:animEffect transition="in" filter="slide(fromBottom)">
                                      <p:cBhvr>
                                        <p:cTn id="16" dur="500"/>
                                        <p:tgtEl>
                                          <p:spTgt spid="5123">
                                            <p:txEl>
                                              <p:pRg st="13" end="13"/>
                                            </p:txEl>
                                          </p:spTgt>
                                        </p:tgtEl>
                                      </p:cBhvr>
                                    </p:animEffect>
                                  </p:childTnLst>
                                </p:cTn>
                              </p:par>
                              <p:par>
                                <p:cTn id="17" presetID="12" presetClass="entr" presetSubtype="1"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lide(fromTop)">
                                      <p:cBhvr>
                                        <p:cTn id="19" dur="500"/>
                                        <p:tgtEl>
                                          <p:spTgt spid="20"/>
                                        </p:tgtEl>
                                      </p:cBhvr>
                                    </p:animEffect>
                                  </p:childTnLst>
                                </p:cTn>
                              </p:par>
                              <p:par>
                                <p:cTn id="20" presetID="12" presetClass="entr" presetSubtype="1"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lide(fromTop)">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(9/11)</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Clustering Process (K-means framework)</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Assign each vertex v</a:t>
            </a:r>
            <a:r>
              <a:rPr lang="en-US" altLang="ko-KR" sz="2000" baseline="-25000" dirty="0" smtClean="0">
                <a:latin typeface="Calibri" pitchFamily="34" charset="0"/>
                <a:ea typeface="굴림" pitchFamily="50" charset="-127"/>
                <a:cs typeface="Calibri" pitchFamily="34" charset="0"/>
              </a:rPr>
              <a:t>i</a:t>
            </a:r>
            <a:r>
              <a:rPr lang="en-US" altLang="ko-KR" sz="2000" dirty="0" smtClean="0">
                <a:latin typeface="Calibri" pitchFamily="34" charset="0"/>
                <a:ea typeface="굴림" pitchFamily="50" charset="-127"/>
                <a:cs typeface="Calibri" pitchFamily="34" charset="0"/>
              </a:rPr>
              <a:t> </a:t>
            </a:r>
            <a:r>
              <a:rPr lang="en-US" altLang="zh-CN" sz="2000" dirty="0" smtClean="0">
                <a:sym typeface="Symbol" pitchFamily="18" charset="2"/>
              </a:rPr>
              <a:t> </a:t>
            </a:r>
            <a:r>
              <a:rPr lang="en-US" altLang="ko-KR" sz="2000" dirty="0" smtClean="0">
                <a:latin typeface="Calibri" pitchFamily="34" charset="0"/>
                <a:ea typeface="굴림" pitchFamily="50" charset="-127"/>
                <a:cs typeface="Calibri" pitchFamily="34" charset="0"/>
              </a:rPr>
              <a:t>V to its closest </a:t>
            </a:r>
            <a:r>
              <a:rPr lang="en-US" altLang="ko-KR" sz="2000" dirty="0" err="1" smtClean="0">
                <a:latin typeface="Calibri" pitchFamily="34" charset="0"/>
                <a:ea typeface="굴림" pitchFamily="50" charset="-127"/>
                <a:cs typeface="Calibri" pitchFamily="34" charset="0"/>
              </a:rPr>
              <a:t>centroid</a:t>
            </a:r>
            <a:r>
              <a:rPr lang="en-US" altLang="ko-KR" sz="2000" dirty="0" smtClean="0">
                <a:latin typeface="Calibri" pitchFamily="34" charset="0"/>
                <a:ea typeface="굴림" pitchFamily="50" charset="-127"/>
                <a:cs typeface="Calibri" pitchFamily="34" charset="0"/>
              </a:rPr>
              <a:t> c* :</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 </a:t>
            </a:r>
            <a:r>
              <a:rPr lang="en-US" altLang="zh-CN" sz="2000" dirty="0" smtClean="0"/>
              <a:t>Update the </a:t>
            </a:r>
            <a:r>
              <a:rPr lang="en-US" altLang="zh-CN" sz="2000" dirty="0" err="1" smtClean="0"/>
              <a:t>centroid</a:t>
            </a:r>
            <a:r>
              <a:rPr lang="en-US" altLang="zh-CN" sz="2000" dirty="0" smtClean="0"/>
              <a:t> with the most centrally located vertex in each cluster:</a:t>
            </a:r>
          </a:p>
          <a:p>
            <a:pPr lvl="2" eaLnBrk="1" hangingPunct="1">
              <a:lnSpc>
                <a:spcPct val="95000"/>
              </a:lnSpc>
              <a:spcBef>
                <a:spcPct val="10000"/>
              </a:spcBef>
              <a:buClr>
                <a:schemeClr val="accent6"/>
              </a:buClr>
            </a:pPr>
            <a:r>
              <a:rPr lang="en-US" altLang="zh-CN" sz="1600" dirty="0" smtClean="0"/>
              <a:t> Compute the “average point” </a:t>
            </a:r>
            <a:r>
              <a:rPr lang="en-US" altLang="zh-CN" sz="1600" i="1" dirty="0" smtClean="0"/>
              <a:t>v</a:t>
            </a:r>
            <a:r>
              <a:rPr lang="en-US" altLang="zh-CN" sz="1600" i="1" baseline="-25000" dirty="0" smtClean="0"/>
              <a:t>i</a:t>
            </a:r>
            <a:r>
              <a:rPr lang="en-US" altLang="zh-CN" sz="1600" dirty="0" smtClean="0"/>
              <a:t> of a cluster </a:t>
            </a:r>
            <a:r>
              <a:rPr lang="en-US" altLang="zh-CN" sz="1600" i="1" dirty="0" smtClean="0"/>
              <a:t>V</a:t>
            </a:r>
            <a:r>
              <a:rPr lang="en-US" altLang="zh-CN" sz="1600" i="1" baseline="-25000" dirty="0" smtClean="0"/>
              <a:t>i</a:t>
            </a:r>
          </a:p>
          <a:p>
            <a:pPr lvl="2" eaLnBrk="1" hangingPunct="1">
              <a:lnSpc>
                <a:spcPct val="95000"/>
              </a:lnSpc>
              <a:spcBef>
                <a:spcPct val="10000"/>
              </a:spcBef>
              <a:buClr>
                <a:schemeClr val="accent6"/>
              </a:buClr>
            </a:pPr>
            <a:endParaRPr lang="en-US" altLang="zh-CN" sz="1600" i="1" baseline="-25000" dirty="0" smtClean="0"/>
          </a:p>
          <a:p>
            <a:pPr lvl="2" eaLnBrk="1" hangingPunct="1">
              <a:lnSpc>
                <a:spcPct val="95000"/>
              </a:lnSpc>
              <a:spcBef>
                <a:spcPct val="10000"/>
              </a:spcBef>
              <a:buClr>
                <a:schemeClr val="accent6"/>
              </a:buClr>
            </a:pPr>
            <a:endParaRPr lang="en-US" altLang="zh-CN" sz="1600" i="1" baseline="-25000" dirty="0" smtClean="0"/>
          </a:p>
          <a:p>
            <a:pPr lvl="2" eaLnBrk="1" hangingPunct="1">
              <a:lnSpc>
                <a:spcPct val="95000"/>
              </a:lnSpc>
              <a:spcBef>
                <a:spcPct val="10000"/>
              </a:spcBef>
              <a:buClr>
                <a:schemeClr val="accent6"/>
              </a:buClr>
            </a:pPr>
            <a:endParaRPr lang="en-US" altLang="zh-CN" sz="1600" i="1" baseline="-25000" dirty="0" smtClean="0"/>
          </a:p>
          <a:p>
            <a:pPr lvl="2" eaLnBrk="1" hangingPunct="1">
              <a:lnSpc>
                <a:spcPct val="95000"/>
              </a:lnSpc>
              <a:spcBef>
                <a:spcPct val="10000"/>
              </a:spcBef>
              <a:buClr>
                <a:schemeClr val="accent6"/>
              </a:buClr>
            </a:pPr>
            <a:endParaRPr lang="en-US" altLang="zh-CN" sz="1600" i="1" baseline="-25000" dirty="0" smtClean="0"/>
          </a:p>
          <a:p>
            <a:pPr lvl="2" eaLnBrk="1" hangingPunct="1">
              <a:lnSpc>
                <a:spcPct val="95000"/>
              </a:lnSpc>
              <a:spcBef>
                <a:spcPct val="10000"/>
              </a:spcBef>
              <a:buClr>
                <a:schemeClr val="accent6"/>
              </a:buClr>
            </a:pPr>
            <a:endParaRPr lang="en-US" altLang="zh-CN" sz="1600" i="1" baseline="-25000" dirty="0" smtClean="0"/>
          </a:p>
          <a:p>
            <a:pPr lvl="2" eaLnBrk="1" hangingPunct="1">
              <a:lnSpc>
                <a:spcPct val="95000"/>
              </a:lnSpc>
              <a:spcBef>
                <a:spcPct val="10000"/>
              </a:spcBef>
              <a:buClr>
                <a:schemeClr val="accent6"/>
              </a:buClr>
            </a:pPr>
            <a:endParaRPr lang="en-US" altLang="zh-CN" sz="1600" i="1" baseline="-25000" dirty="0" smtClean="0"/>
          </a:p>
          <a:p>
            <a:pPr lvl="2" eaLnBrk="1" hangingPunct="1">
              <a:lnSpc>
                <a:spcPct val="95000"/>
              </a:lnSpc>
              <a:spcBef>
                <a:spcPct val="10000"/>
              </a:spcBef>
              <a:buClr>
                <a:schemeClr val="accent6"/>
              </a:buClr>
            </a:pPr>
            <a:r>
              <a:rPr lang="en-US" altLang="zh-CN" sz="1600" dirty="0" smtClean="0"/>
              <a:t>Find the new </a:t>
            </a:r>
            <a:r>
              <a:rPr lang="en-US" altLang="zh-CN" sz="1600" dirty="0" err="1" smtClean="0"/>
              <a:t>centroid</a:t>
            </a:r>
            <a:r>
              <a:rPr lang="en-US" altLang="zh-CN" sz="1600" dirty="0" smtClean="0"/>
              <a:t> whose random walk distance vector is the closest to the cluster average</a:t>
            </a:r>
          </a:p>
          <a:p>
            <a:pPr lvl="1" eaLnBrk="1" hangingPunct="1">
              <a:lnSpc>
                <a:spcPct val="95000"/>
              </a:lnSpc>
              <a:spcBef>
                <a:spcPct val="10000"/>
              </a:spcBef>
              <a:buClr>
                <a:schemeClr val="accent6"/>
              </a:buClr>
            </a:pPr>
            <a:endParaRPr lang="en-US" altLang="zh-CN" sz="2000" dirty="0" smtClean="0"/>
          </a:p>
          <a:p>
            <a:pPr lvl="1" eaLnBrk="1" hangingPunct="1">
              <a:lnSpc>
                <a:spcPct val="95000"/>
              </a:lnSpc>
              <a:spcBef>
                <a:spcPct val="10000"/>
              </a:spcBef>
              <a:buClr>
                <a:schemeClr val="accent6"/>
              </a:buClr>
              <a:buNone/>
            </a:pP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9" name="Picture 7"/>
          <p:cNvPicPr>
            <a:picLocks noChangeAspect="1" noChangeArrowheads="1"/>
          </p:cNvPicPr>
          <p:nvPr/>
        </p:nvPicPr>
        <p:blipFill>
          <a:blip r:embed="rId4"/>
          <a:srcRect/>
          <a:stretch>
            <a:fillRect/>
          </a:stretch>
        </p:blipFill>
        <p:spPr bwMode="auto">
          <a:xfrm>
            <a:off x="3125788" y="2017713"/>
            <a:ext cx="2741612" cy="477837"/>
          </a:xfrm>
          <a:prstGeom prst="rect">
            <a:avLst/>
          </a:prstGeom>
          <a:noFill/>
        </p:spPr>
      </p:pic>
      <p:pic>
        <p:nvPicPr>
          <p:cNvPr id="22" name="Picture 8"/>
          <p:cNvPicPr>
            <a:picLocks noChangeAspect="1" noChangeArrowheads="1"/>
          </p:cNvPicPr>
          <p:nvPr/>
        </p:nvPicPr>
        <p:blipFill>
          <a:blip r:embed="rId5"/>
          <a:srcRect/>
          <a:stretch>
            <a:fillRect/>
          </a:stretch>
        </p:blipFill>
        <p:spPr bwMode="auto">
          <a:xfrm>
            <a:off x="2428861" y="3588298"/>
            <a:ext cx="4214842" cy="739228"/>
          </a:xfrm>
          <a:prstGeom prst="rect">
            <a:avLst/>
          </a:prstGeom>
          <a:noFill/>
        </p:spPr>
      </p:pic>
      <p:pic>
        <p:nvPicPr>
          <p:cNvPr id="23" name="Picture 9"/>
          <p:cNvPicPr>
            <a:picLocks noChangeAspect="1" noChangeArrowheads="1"/>
          </p:cNvPicPr>
          <p:nvPr/>
        </p:nvPicPr>
        <p:blipFill>
          <a:blip r:embed="rId6"/>
          <a:srcRect/>
          <a:stretch>
            <a:fillRect/>
          </a:stretch>
        </p:blipFill>
        <p:spPr bwMode="auto">
          <a:xfrm>
            <a:off x="2428860" y="5214950"/>
            <a:ext cx="4325938" cy="428625"/>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(10/11)</a:t>
            </a:r>
            <a:endParaRPr lang="en-US" altLang="ko-KR" sz="2800"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Edge Weight Definition</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Different types of edges may have different degrees of importance</a:t>
            </a:r>
          </a:p>
          <a:p>
            <a:pPr lvl="2" eaLnBrk="1" hangingPunct="1">
              <a:lnSpc>
                <a:spcPct val="95000"/>
              </a:lnSpc>
              <a:spcBef>
                <a:spcPct val="10000"/>
              </a:spcBef>
              <a:buClr>
                <a:schemeClr val="accent6"/>
              </a:buClr>
            </a:pPr>
            <a:r>
              <a:rPr lang="en-US" altLang="ko-KR" sz="1600" dirty="0" smtClean="0">
                <a:latin typeface="Calibri" pitchFamily="34" charset="0"/>
                <a:ea typeface="굴림" pitchFamily="50" charset="-127"/>
                <a:cs typeface="Calibri" pitchFamily="34" charset="0"/>
              </a:rPr>
              <a:t> Structure edge weight        fixed to 1.0 in the whole clustering process</a:t>
            </a:r>
          </a:p>
          <a:p>
            <a:pPr lvl="2" eaLnBrk="1" hangingPunct="1">
              <a:lnSpc>
                <a:spcPct val="95000"/>
              </a:lnSpc>
              <a:spcBef>
                <a:spcPct val="10000"/>
              </a:spcBef>
              <a:buClr>
                <a:schemeClr val="accent6"/>
              </a:buClr>
            </a:pPr>
            <a:r>
              <a:rPr lang="en-US" altLang="ko-KR" sz="1600" dirty="0" smtClean="0">
                <a:latin typeface="Calibri" pitchFamily="34" charset="0"/>
                <a:ea typeface="굴림" pitchFamily="50" charset="-127"/>
                <a:cs typeface="Calibri" pitchFamily="34" charset="0"/>
              </a:rPr>
              <a:t>Attribute edge weight       for     </a:t>
            </a:r>
          </a:p>
          <a:p>
            <a:pPr lvl="2" eaLnBrk="1" hangingPunct="1">
              <a:lnSpc>
                <a:spcPct val="95000"/>
              </a:lnSpc>
              <a:spcBef>
                <a:spcPct val="10000"/>
              </a:spcBef>
              <a:buClr>
                <a:schemeClr val="accent6"/>
              </a:buClr>
            </a:pPr>
            <a:r>
              <a:rPr lang="en-US" altLang="ko-KR" sz="1600" dirty="0" smtClean="0">
                <a:latin typeface="Calibri" pitchFamily="34" charset="0"/>
                <a:ea typeface="굴림" pitchFamily="50" charset="-127"/>
                <a:cs typeface="Calibri" pitchFamily="34" charset="0"/>
              </a:rPr>
              <a:t>All weights are initialized to 1.0, but will be automatically updated during clustering</a:t>
            </a:r>
          </a:p>
          <a:p>
            <a:pPr lvl="2" eaLnBrk="1" hangingPunct="1">
              <a:lnSpc>
                <a:spcPct val="95000"/>
              </a:lnSpc>
              <a:spcBef>
                <a:spcPct val="10000"/>
              </a:spcBef>
              <a:buClr>
                <a:schemeClr val="accent6"/>
              </a:buClr>
            </a:pPr>
            <a:endParaRPr lang="en-US" altLang="ko-KR" sz="1600" dirty="0" smtClean="0">
              <a:latin typeface="Calibri" pitchFamily="34" charset="0"/>
              <a:ea typeface="굴림" pitchFamily="50" charset="-127"/>
              <a:cs typeface="Calibri" pitchFamily="34" charset="0"/>
            </a:endParaRPr>
          </a:p>
          <a:p>
            <a:pPr lvl="2" eaLnBrk="1" hangingPunct="1">
              <a:lnSpc>
                <a:spcPct val="95000"/>
              </a:lnSpc>
              <a:spcBef>
                <a:spcPct val="10000"/>
              </a:spcBef>
              <a:buClr>
                <a:schemeClr val="accent6"/>
              </a:buClr>
            </a:pPr>
            <a:endParaRPr lang="en-US" altLang="ko-KR" sz="16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4"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graphicFrame>
        <p:nvGraphicFramePr>
          <p:cNvPr id="167938" name="Object 2"/>
          <p:cNvGraphicFramePr>
            <a:graphicFrameLocks noChangeAspect="1"/>
          </p:cNvGraphicFramePr>
          <p:nvPr/>
        </p:nvGraphicFramePr>
        <p:xfrm>
          <a:off x="3630925" y="1928802"/>
          <a:ext cx="298133" cy="357189"/>
        </p:xfrm>
        <a:graphic>
          <a:graphicData uri="http://schemas.openxmlformats.org/presentationml/2006/ole">
            <p:oleObj spid="_x0000_s167938" name="Equation" r:id="rId5" imgW="190440" imgH="228600" progId="Equation.3">
              <p:embed/>
            </p:oleObj>
          </a:graphicData>
        </a:graphic>
      </p:graphicFrame>
      <p:graphicFrame>
        <p:nvGraphicFramePr>
          <p:cNvPr id="167939" name="Object 3"/>
          <p:cNvGraphicFramePr>
            <a:graphicFrameLocks noChangeAspect="1"/>
          </p:cNvGraphicFramePr>
          <p:nvPr/>
        </p:nvGraphicFramePr>
        <p:xfrm>
          <a:off x="3522656" y="2143116"/>
          <a:ext cx="334964" cy="428708"/>
        </p:xfrm>
        <a:graphic>
          <a:graphicData uri="http://schemas.openxmlformats.org/presentationml/2006/ole">
            <p:oleObj spid="_x0000_s167939" name="Equation" r:id="rId6" imgW="177480" imgH="228600" progId="Equation.3">
              <p:embed/>
            </p:oleObj>
          </a:graphicData>
        </a:graphic>
      </p:graphicFrame>
      <p:graphicFrame>
        <p:nvGraphicFramePr>
          <p:cNvPr id="167940" name="Object 4"/>
          <p:cNvGraphicFramePr>
            <a:graphicFrameLocks noChangeAspect="1"/>
          </p:cNvGraphicFramePr>
          <p:nvPr/>
        </p:nvGraphicFramePr>
        <p:xfrm>
          <a:off x="4117992" y="2263723"/>
          <a:ext cx="1096950" cy="308021"/>
        </p:xfrm>
        <a:graphic>
          <a:graphicData uri="http://schemas.openxmlformats.org/presentationml/2006/ole">
            <p:oleObj spid="_x0000_s167940" name="Equation" r:id="rId7" imgW="723600" imgH="203040" progId="Equation.3">
              <p:embed/>
            </p:oleObj>
          </a:graphicData>
        </a:graphic>
      </p:graphicFrame>
      <p:pic>
        <p:nvPicPr>
          <p:cNvPr id="20" name="Picture 3"/>
          <p:cNvPicPr>
            <a:picLocks noChangeAspect="1" noChangeArrowheads="1"/>
          </p:cNvPicPr>
          <p:nvPr/>
        </p:nvPicPr>
        <p:blipFill>
          <a:blip r:embed="rId8"/>
          <a:srcRect/>
          <a:stretch>
            <a:fillRect/>
          </a:stretch>
        </p:blipFill>
        <p:spPr bwMode="auto">
          <a:xfrm>
            <a:off x="3358604" y="2928934"/>
            <a:ext cx="4642420" cy="3136315"/>
          </a:xfrm>
          <a:prstGeom prst="rect">
            <a:avLst/>
          </a:prstGeom>
          <a:noFill/>
        </p:spPr>
      </p:pic>
      <p:grpSp>
        <p:nvGrpSpPr>
          <p:cNvPr id="21" name="Group 4"/>
          <p:cNvGrpSpPr>
            <a:grpSpLocks/>
          </p:cNvGrpSpPr>
          <p:nvPr/>
        </p:nvGrpSpPr>
        <p:grpSpPr bwMode="auto">
          <a:xfrm>
            <a:off x="3787232" y="2725066"/>
            <a:ext cx="3471209" cy="3704330"/>
            <a:chOff x="930" y="605"/>
            <a:chExt cx="3752" cy="3596"/>
          </a:xfrm>
        </p:grpSpPr>
        <p:sp>
          <p:nvSpPr>
            <p:cNvPr id="24" name="Oval 5"/>
            <p:cNvSpPr>
              <a:spLocks noChangeArrowheads="1"/>
            </p:cNvSpPr>
            <p:nvPr/>
          </p:nvSpPr>
          <p:spPr bwMode="auto">
            <a:xfrm rot="3397552">
              <a:off x="1847" y="1366"/>
              <a:ext cx="3596" cy="2074"/>
            </a:xfrm>
            <a:prstGeom prst="ellipse">
              <a:avLst/>
            </a:prstGeom>
            <a:noFill/>
            <a:ln w="38100">
              <a:solidFill>
                <a:srgbClr val="008000"/>
              </a:solidFill>
              <a:prstDash val="dash"/>
              <a:round/>
              <a:headEnd/>
              <a:tailEnd/>
            </a:ln>
            <a:effectLst/>
          </p:spPr>
          <p:txBody>
            <a:bodyPr wrap="none" anchor="ctr"/>
            <a:lstStyle/>
            <a:p>
              <a:endParaRPr lang="en-US"/>
            </a:p>
          </p:txBody>
        </p:sp>
        <p:sp>
          <p:nvSpPr>
            <p:cNvPr id="25" name="Oval 6"/>
            <p:cNvSpPr>
              <a:spLocks noChangeArrowheads="1"/>
            </p:cNvSpPr>
            <p:nvPr/>
          </p:nvSpPr>
          <p:spPr bwMode="auto">
            <a:xfrm>
              <a:off x="930" y="2522"/>
              <a:ext cx="1542" cy="1588"/>
            </a:xfrm>
            <a:prstGeom prst="ellipse">
              <a:avLst/>
            </a:prstGeom>
            <a:noFill/>
            <a:ln w="38100">
              <a:solidFill>
                <a:srgbClr val="008000"/>
              </a:solidFill>
              <a:prstDash val="dash"/>
              <a:round/>
              <a:headEnd/>
              <a:tailEnd/>
            </a:ln>
            <a:effectLst/>
          </p:spPr>
          <p:txBody>
            <a:bodyPr wrap="none" anchor="ctr"/>
            <a:lstStyle/>
            <a:p>
              <a:endParaRPr lang="en-US"/>
            </a:p>
          </p:txBody>
        </p:sp>
      </p:grpSp>
      <p:sp>
        <p:nvSpPr>
          <p:cNvPr id="26" name="Text Box 7"/>
          <p:cNvSpPr txBox="1">
            <a:spLocks noChangeArrowheads="1"/>
          </p:cNvSpPr>
          <p:nvPr/>
        </p:nvSpPr>
        <p:spPr bwMode="auto">
          <a:xfrm>
            <a:off x="857224" y="3317873"/>
            <a:ext cx="2321510" cy="1015663"/>
          </a:xfrm>
          <a:prstGeom prst="rect">
            <a:avLst/>
          </a:prstGeom>
          <a:solidFill>
            <a:srgbClr val="FF9900"/>
          </a:solidFill>
          <a:ln w="9525">
            <a:noFill/>
            <a:miter lim="800000"/>
            <a:headEnd/>
            <a:tailEnd/>
          </a:ln>
          <a:effectLst/>
        </p:spPr>
        <p:txBody>
          <a:bodyPr wrap="square">
            <a:spAutoFit/>
          </a:bodyPr>
          <a:lstStyle/>
          <a:p>
            <a:pPr>
              <a:spcBef>
                <a:spcPct val="50000"/>
              </a:spcBef>
            </a:pPr>
            <a:r>
              <a:rPr lang="en-US" sz="2000" b="1" dirty="0">
                <a:solidFill>
                  <a:schemeClr val="accent2"/>
                </a:solidFill>
              </a:rPr>
              <a:t>“Topic”</a:t>
            </a:r>
            <a:r>
              <a:rPr lang="en-US" sz="2000" b="1" dirty="0"/>
              <a:t> has a more important role than </a:t>
            </a:r>
            <a:r>
              <a:rPr lang="en-US" sz="2000" b="1" dirty="0">
                <a:solidFill>
                  <a:schemeClr val="accent2"/>
                </a:solidFill>
              </a:rPr>
              <a:t>“age”</a:t>
            </a: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(11/11)</a:t>
            </a:r>
            <a:endParaRPr lang="en-US" altLang="ko-KR" sz="2800"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Weight Self-Adjustment</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A vote mechanism determines whether two vertices share an attribute value:</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 Weight Increment:</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How the weight adjustment affects clustering convergence?</a:t>
            </a:r>
          </a:p>
          <a:p>
            <a:pPr lvl="2" eaLnBrk="1" hangingPunct="1">
              <a:lnSpc>
                <a:spcPct val="95000"/>
              </a:lnSpc>
              <a:spcBef>
                <a:spcPct val="10000"/>
              </a:spcBef>
              <a:buClr>
                <a:schemeClr val="accent6"/>
              </a:buClr>
            </a:pPr>
            <a:r>
              <a:rPr lang="en-US" altLang="ko-KR" sz="1600" dirty="0" smtClean="0">
                <a:latin typeface="Calibri" pitchFamily="34" charset="0"/>
                <a:ea typeface="굴림" pitchFamily="50" charset="-127"/>
                <a:cs typeface="Calibri" pitchFamily="34" charset="0"/>
              </a:rPr>
              <a:t>Objective Function</a:t>
            </a:r>
          </a:p>
          <a:p>
            <a:pPr lvl="2" eaLnBrk="1" hangingPunct="1">
              <a:lnSpc>
                <a:spcPct val="95000"/>
              </a:lnSpc>
              <a:spcBef>
                <a:spcPct val="10000"/>
              </a:spcBef>
              <a:buClr>
                <a:schemeClr val="accent6"/>
              </a:buClr>
            </a:pPr>
            <a:endParaRPr lang="en-US" altLang="ko-KR" sz="1600" dirty="0" smtClean="0">
              <a:latin typeface="Calibri" pitchFamily="34" charset="0"/>
              <a:ea typeface="굴림" pitchFamily="50" charset="-127"/>
              <a:cs typeface="Calibri" pitchFamily="34" charset="0"/>
            </a:endParaRPr>
          </a:p>
          <a:p>
            <a:pPr lvl="2" eaLnBrk="1" hangingPunct="1">
              <a:lnSpc>
                <a:spcPct val="95000"/>
              </a:lnSpc>
              <a:spcBef>
                <a:spcPct val="10000"/>
              </a:spcBef>
              <a:buClr>
                <a:schemeClr val="accent6"/>
              </a:buClr>
            </a:pPr>
            <a:endParaRPr lang="en-US" altLang="ko-KR" sz="1600" dirty="0" smtClean="0">
              <a:latin typeface="Calibri" pitchFamily="34" charset="0"/>
              <a:ea typeface="굴림" pitchFamily="50" charset="-127"/>
              <a:cs typeface="Calibri" pitchFamily="34" charset="0"/>
            </a:endParaRPr>
          </a:p>
          <a:p>
            <a:pPr lvl="2" eaLnBrk="1" hangingPunct="1">
              <a:lnSpc>
                <a:spcPct val="95000"/>
              </a:lnSpc>
              <a:spcBef>
                <a:spcPct val="10000"/>
              </a:spcBef>
              <a:buClr>
                <a:schemeClr val="accent6"/>
              </a:buClr>
            </a:pPr>
            <a:r>
              <a:rPr lang="en-US" altLang="zh-HK" sz="1600" dirty="0" smtClean="0"/>
              <a:t>Demonstrate that the weights are adjusted towards the direction of clustering convergence when we iteratively refine the</a:t>
            </a:r>
            <a:r>
              <a:rPr lang="en-US" altLang="zh-CN" sz="1600" dirty="0" smtClean="0"/>
              <a:t> clusters.</a:t>
            </a:r>
            <a:endParaRPr lang="en-US" altLang="ko-KR" sz="16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8" name="Picture 8"/>
          <p:cNvPicPr>
            <a:picLocks noChangeAspect="1" noChangeArrowheads="1"/>
          </p:cNvPicPr>
          <p:nvPr/>
        </p:nvPicPr>
        <p:blipFill>
          <a:blip r:embed="rId4"/>
          <a:srcRect/>
          <a:stretch>
            <a:fillRect/>
          </a:stretch>
        </p:blipFill>
        <p:spPr bwMode="auto">
          <a:xfrm>
            <a:off x="1785918" y="2214554"/>
            <a:ext cx="5935655" cy="695595"/>
          </a:xfrm>
          <a:prstGeom prst="rect">
            <a:avLst/>
          </a:prstGeom>
          <a:noFill/>
        </p:spPr>
      </p:pic>
      <p:pic>
        <p:nvPicPr>
          <p:cNvPr id="19" name="Picture 9"/>
          <p:cNvPicPr>
            <a:picLocks noChangeAspect="1" noChangeArrowheads="1"/>
          </p:cNvPicPr>
          <p:nvPr/>
        </p:nvPicPr>
        <p:blipFill>
          <a:blip r:embed="rId5"/>
          <a:srcRect/>
          <a:stretch>
            <a:fillRect/>
          </a:stretch>
        </p:blipFill>
        <p:spPr bwMode="auto">
          <a:xfrm>
            <a:off x="2643174" y="3214686"/>
            <a:ext cx="4141784" cy="886716"/>
          </a:xfrm>
          <a:prstGeom prst="rect">
            <a:avLst/>
          </a:prstGeom>
          <a:noFill/>
        </p:spPr>
      </p:pic>
      <p:pic>
        <p:nvPicPr>
          <p:cNvPr id="21" name="Picture 12"/>
          <p:cNvPicPr>
            <a:picLocks noChangeAspect="1" noChangeArrowheads="1"/>
          </p:cNvPicPr>
          <p:nvPr/>
        </p:nvPicPr>
        <p:blipFill>
          <a:blip r:embed="rId6"/>
          <a:srcRect/>
          <a:stretch>
            <a:fillRect/>
          </a:stretch>
        </p:blipFill>
        <p:spPr bwMode="auto">
          <a:xfrm>
            <a:off x="3857620" y="4500570"/>
            <a:ext cx="3016247" cy="810356"/>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ko-KR" b="0" dirty="0" smtClean="0">
                <a:ea typeface="굴림" pitchFamily="50" charset="-127"/>
              </a:rPr>
              <a:t>Agenda</a:t>
            </a:r>
            <a:endParaRPr lang="ko-KR" altLang="en-US" b="0" dirty="0" smtClean="0">
              <a:ea typeface="굴림" pitchFamily="50" charset="-127"/>
            </a:endParaRPr>
          </a:p>
        </p:txBody>
      </p:sp>
      <p:sp>
        <p:nvSpPr>
          <p:cNvPr id="370692" name="AutoShape 4"/>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en-US" dirty="0"/>
          </a:p>
        </p:txBody>
      </p:sp>
      <p:sp>
        <p:nvSpPr>
          <p:cNvPr id="370693" name="AutoShape 5"/>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pPr>
              <a:defRPr/>
            </a:pPr>
            <a:endParaRPr lang="en-US" dirty="0"/>
          </a:p>
        </p:txBody>
      </p:sp>
      <p:sp>
        <p:nvSpPr>
          <p:cNvPr id="4101" name="AutoShape 6"/>
          <p:cNvSpPr>
            <a:spLocks noChangeArrowheads="1"/>
          </p:cNvSpPr>
          <p:nvPr/>
        </p:nvSpPr>
        <p:spPr bwMode="gray">
          <a:xfrm>
            <a:off x="1941492" y="5143512"/>
            <a:ext cx="4559334" cy="508000"/>
          </a:xfrm>
          <a:prstGeom prst="roundRect">
            <a:avLst>
              <a:gd name="adj" fmla="val 50000"/>
            </a:avLst>
          </a:prstGeom>
          <a:noFill/>
          <a:ln w="28575" algn="ctr">
            <a:solidFill>
              <a:srgbClr val="FF9933"/>
            </a:solidFill>
            <a:round/>
            <a:headEnd/>
            <a:tailEnd/>
          </a:ln>
        </p:spPr>
        <p:txBody>
          <a:bodyPr wrap="none" anchor="ctr"/>
          <a:lstStyle/>
          <a:p>
            <a:pPr eaLnBrk="0" hangingPunct="0"/>
            <a:r>
              <a:rPr lang="en-US" altLang="ko-KR" sz="17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rPr>
              <a:t>Conclusion, Review and Future Directions</a:t>
            </a:r>
            <a:endParaRPr lang="en-US" altLang="ko-KR" sz="17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endParaRPr>
          </a:p>
        </p:txBody>
      </p:sp>
      <p:sp>
        <p:nvSpPr>
          <p:cNvPr id="4102" name="AutoShape 7"/>
          <p:cNvSpPr>
            <a:spLocks noChangeArrowheads="1"/>
          </p:cNvSpPr>
          <p:nvPr/>
        </p:nvSpPr>
        <p:spPr bwMode="gray">
          <a:xfrm>
            <a:off x="2317750" y="4271963"/>
            <a:ext cx="4419600" cy="508000"/>
          </a:xfrm>
          <a:prstGeom prst="roundRect">
            <a:avLst>
              <a:gd name="adj" fmla="val 50000"/>
            </a:avLst>
          </a:prstGeom>
          <a:noFill/>
          <a:ln w="28575" algn="ctr">
            <a:solidFill>
              <a:srgbClr val="7030A0"/>
            </a:solidFill>
            <a:round/>
            <a:headEnd/>
            <a:tailEnd/>
          </a:ln>
        </p:spPr>
        <p:txBody>
          <a:bodyPr wrap="none" anchor="ctr"/>
          <a:lstStyle/>
          <a:p>
            <a:pPr eaLnBrk="0" hangingPunct="0"/>
            <a:r>
              <a:rPr lang="en-US" altLang="ko-K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rPr>
              <a:t>Experimental Evaluation</a:t>
            </a:r>
            <a:endParaRPr lang="en-US" altLang="ko-K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endParaRPr>
          </a:p>
        </p:txBody>
      </p:sp>
      <p:sp>
        <p:nvSpPr>
          <p:cNvPr id="4103" name="AutoShape 8"/>
          <p:cNvSpPr>
            <a:spLocks noChangeArrowheads="1"/>
          </p:cNvSpPr>
          <p:nvPr/>
        </p:nvSpPr>
        <p:spPr bwMode="gray">
          <a:xfrm>
            <a:off x="2438400" y="3459163"/>
            <a:ext cx="5068186" cy="508000"/>
          </a:xfrm>
          <a:prstGeom prst="roundRect">
            <a:avLst>
              <a:gd name="adj" fmla="val 50000"/>
            </a:avLst>
          </a:prstGeom>
          <a:noFill/>
          <a:ln w="28575" algn="ctr">
            <a:solidFill>
              <a:srgbClr val="00B0F0"/>
            </a:solidFill>
            <a:round/>
            <a:headEnd/>
            <a:tailEnd/>
          </a:ln>
        </p:spPr>
        <p:txBody>
          <a:bodyPr wrap="none" anchor="ctr"/>
          <a:lstStyle/>
          <a:p>
            <a:pPr>
              <a:spcBef>
                <a:spcPct val="20000"/>
              </a:spcBef>
              <a:buClr>
                <a:schemeClr val="tx1"/>
              </a:buClr>
              <a:buFont typeface="Wingdings" pitchFamily="2" charset="2"/>
              <a:buNone/>
            </a:pPr>
            <a:r>
              <a:rPr lang="en-US" altLang="ko-K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rPr>
              <a:t>Graph Clustering with Structure &amp; Attributes</a:t>
            </a:r>
            <a:endParaRPr lang="en-US" altLang="ko-K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endParaRPr>
          </a:p>
        </p:txBody>
      </p:sp>
      <p:sp>
        <p:nvSpPr>
          <p:cNvPr id="4104" name="AutoShape 9"/>
          <p:cNvSpPr>
            <a:spLocks noChangeArrowheads="1"/>
          </p:cNvSpPr>
          <p:nvPr/>
        </p:nvSpPr>
        <p:spPr bwMode="gray">
          <a:xfrm>
            <a:off x="2286000" y="2590800"/>
            <a:ext cx="4419600" cy="508000"/>
          </a:xfrm>
          <a:prstGeom prst="roundRect">
            <a:avLst>
              <a:gd name="adj" fmla="val 50000"/>
            </a:avLst>
          </a:prstGeom>
          <a:noFill/>
          <a:ln w="28575" algn="ctr">
            <a:solidFill>
              <a:srgbClr val="00B050"/>
            </a:solidFill>
            <a:round/>
            <a:headEnd/>
            <a:tailEnd/>
          </a:ln>
        </p:spPr>
        <p:txBody>
          <a:bodyPr wrap="none" anchor="ctr"/>
          <a:lstStyle/>
          <a:p>
            <a:pPr>
              <a:spcBef>
                <a:spcPct val="20000"/>
              </a:spcBef>
              <a:buClr>
                <a:schemeClr val="tx1"/>
              </a:buClr>
              <a:buFont typeface="Wingdings" pitchFamily="2" charset="2"/>
              <a:buNone/>
            </a:pPr>
            <a:r>
              <a:rPr lang="en-US" altLang="ko-K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rPr>
              <a:t>Related Work</a:t>
            </a:r>
            <a:endParaRPr lang="en-US" altLang="ko-K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endParaRPr>
          </a:p>
        </p:txBody>
      </p:sp>
      <p:sp>
        <p:nvSpPr>
          <p:cNvPr id="4105" name="AutoShape 10"/>
          <p:cNvSpPr>
            <a:spLocks noChangeArrowheads="1"/>
          </p:cNvSpPr>
          <p:nvPr/>
        </p:nvSpPr>
        <p:spPr bwMode="gray">
          <a:xfrm>
            <a:off x="1765300" y="1820863"/>
            <a:ext cx="4419600" cy="508000"/>
          </a:xfrm>
          <a:prstGeom prst="roundRect">
            <a:avLst>
              <a:gd name="adj" fmla="val 50000"/>
            </a:avLst>
          </a:prstGeom>
          <a:noFill/>
          <a:ln w="28575" algn="ctr">
            <a:solidFill>
              <a:srgbClr val="FFC000"/>
            </a:solidFill>
            <a:round/>
            <a:headEnd/>
            <a:tailEnd/>
          </a:ln>
        </p:spPr>
        <p:txBody>
          <a:bodyPr wrap="none" anchor="ctr"/>
          <a:lstStyle/>
          <a:p>
            <a:pPr>
              <a:spcBef>
                <a:spcPct val="20000"/>
              </a:spcBef>
              <a:buClr>
                <a:schemeClr val="tx1"/>
              </a:buClr>
              <a:buFont typeface="Wingdings" pitchFamily="2" charset="2"/>
              <a:buNone/>
            </a:pPr>
            <a:r>
              <a:rPr lang="en-US" altLang="ko-KR"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rPr>
              <a:t>Introduction</a:t>
            </a:r>
            <a:endParaRPr lang="en-US" altLang="ko-KR"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굴림" pitchFamily="50" charset="-127"/>
            </a:endParaRPr>
          </a:p>
        </p:txBody>
      </p:sp>
      <p:grpSp>
        <p:nvGrpSpPr>
          <p:cNvPr id="4106" name="Group 11"/>
          <p:cNvGrpSpPr>
            <a:grpSpLocks/>
          </p:cNvGrpSpPr>
          <p:nvPr/>
        </p:nvGrpSpPr>
        <p:grpSpPr bwMode="auto">
          <a:xfrm>
            <a:off x="1447800" y="1909763"/>
            <a:ext cx="381000" cy="381000"/>
            <a:chOff x="2078" y="1680"/>
            <a:chExt cx="1615" cy="1615"/>
          </a:xfrm>
        </p:grpSpPr>
        <p:sp>
          <p:nvSpPr>
            <p:cNvPr id="4135"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dirty="0"/>
            </a:p>
          </p:txBody>
        </p:sp>
        <p:sp>
          <p:nvSpPr>
            <p:cNvPr id="4136"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dirty="0"/>
            </a:p>
          </p:txBody>
        </p:sp>
        <p:sp>
          <p:nvSpPr>
            <p:cNvPr id="370702" name="Oval 1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dirty="0"/>
            </a:p>
          </p:txBody>
        </p:sp>
        <p:sp>
          <p:nvSpPr>
            <p:cNvPr id="4138"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p:spPr>
          <p:txBody>
            <a:bodyPr wrap="none" anchor="ctr">
              <a:spAutoFit/>
            </a:bodyPr>
            <a:lstStyle/>
            <a:p>
              <a:endParaRPr lang="en-US" dirty="0"/>
            </a:p>
          </p:txBody>
        </p:sp>
        <p:sp>
          <p:nvSpPr>
            <p:cNvPr id="370704" name="Oval 1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dirty="0"/>
            </a:p>
          </p:txBody>
        </p:sp>
        <p:sp>
          <p:nvSpPr>
            <p:cNvPr id="4140"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endParaRPr lang="en-US" dirty="0"/>
            </a:p>
          </p:txBody>
        </p:sp>
      </p:grpSp>
      <p:grpSp>
        <p:nvGrpSpPr>
          <p:cNvPr id="4107" name="Group 18"/>
          <p:cNvGrpSpPr>
            <a:grpSpLocks/>
          </p:cNvGrpSpPr>
          <p:nvPr/>
        </p:nvGrpSpPr>
        <p:grpSpPr bwMode="auto">
          <a:xfrm>
            <a:off x="1981200" y="2697163"/>
            <a:ext cx="381000" cy="381000"/>
            <a:chOff x="2078" y="1680"/>
            <a:chExt cx="1615" cy="1615"/>
          </a:xfrm>
        </p:grpSpPr>
        <p:sp>
          <p:nvSpPr>
            <p:cNvPr id="4129"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dirty="0"/>
            </a:p>
          </p:txBody>
        </p:sp>
        <p:sp>
          <p:nvSpPr>
            <p:cNvPr id="4130"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dirty="0"/>
            </a:p>
          </p:txBody>
        </p:sp>
        <p:sp>
          <p:nvSpPr>
            <p:cNvPr id="370709" name="Oval 2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dirty="0"/>
            </a:p>
          </p:txBody>
        </p:sp>
        <p:sp>
          <p:nvSpPr>
            <p:cNvPr id="4132"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p:spPr>
          <p:txBody>
            <a:bodyPr wrap="none" anchor="ctr">
              <a:spAutoFit/>
            </a:bodyPr>
            <a:lstStyle/>
            <a:p>
              <a:endParaRPr lang="en-US" dirty="0"/>
            </a:p>
          </p:txBody>
        </p:sp>
        <p:sp>
          <p:nvSpPr>
            <p:cNvPr id="370711" name="Oval 2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dirty="0"/>
            </a:p>
          </p:txBody>
        </p:sp>
        <p:sp>
          <p:nvSpPr>
            <p:cNvPr id="4134"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p:spPr>
          <p:txBody>
            <a:bodyPr anchor="ctr">
              <a:spAutoFit/>
            </a:bodyPr>
            <a:lstStyle/>
            <a:p>
              <a:endParaRPr lang="en-US" dirty="0"/>
            </a:p>
          </p:txBody>
        </p:sp>
      </p:grpSp>
      <p:grpSp>
        <p:nvGrpSpPr>
          <p:cNvPr id="4108" name="Group 25"/>
          <p:cNvGrpSpPr>
            <a:grpSpLocks/>
          </p:cNvGrpSpPr>
          <p:nvPr/>
        </p:nvGrpSpPr>
        <p:grpSpPr bwMode="auto">
          <a:xfrm>
            <a:off x="2133600" y="3535363"/>
            <a:ext cx="381000" cy="381000"/>
            <a:chOff x="2078" y="1680"/>
            <a:chExt cx="1615" cy="1615"/>
          </a:xfrm>
        </p:grpSpPr>
        <p:sp>
          <p:nvSpPr>
            <p:cNvPr id="4123"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dirty="0"/>
            </a:p>
          </p:txBody>
        </p:sp>
        <p:sp>
          <p:nvSpPr>
            <p:cNvPr id="4124"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dirty="0"/>
            </a:p>
          </p:txBody>
        </p:sp>
        <p:sp>
          <p:nvSpPr>
            <p:cNvPr id="370716" name="Oval 2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dirty="0"/>
            </a:p>
          </p:txBody>
        </p:sp>
        <p:sp>
          <p:nvSpPr>
            <p:cNvPr id="4126"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p:spPr>
          <p:txBody>
            <a:bodyPr wrap="none" anchor="ctr">
              <a:spAutoFit/>
            </a:bodyPr>
            <a:lstStyle/>
            <a:p>
              <a:endParaRPr lang="en-US" dirty="0"/>
            </a:p>
          </p:txBody>
        </p:sp>
        <p:sp>
          <p:nvSpPr>
            <p:cNvPr id="370718" name="Oval 3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dirty="0"/>
            </a:p>
          </p:txBody>
        </p:sp>
        <p:sp>
          <p:nvSpPr>
            <p:cNvPr id="4128"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p:spPr>
          <p:txBody>
            <a:bodyPr anchor="ctr">
              <a:spAutoFit/>
            </a:bodyPr>
            <a:lstStyle/>
            <a:p>
              <a:endParaRPr lang="en-US" dirty="0"/>
            </a:p>
          </p:txBody>
        </p:sp>
      </p:grpSp>
      <p:grpSp>
        <p:nvGrpSpPr>
          <p:cNvPr id="4109" name="Group 32"/>
          <p:cNvGrpSpPr>
            <a:grpSpLocks/>
          </p:cNvGrpSpPr>
          <p:nvPr/>
        </p:nvGrpSpPr>
        <p:grpSpPr bwMode="auto">
          <a:xfrm>
            <a:off x="1981200" y="4373563"/>
            <a:ext cx="381000" cy="381000"/>
            <a:chOff x="2078" y="1680"/>
            <a:chExt cx="1615" cy="1615"/>
          </a:xfrm>
        </p:grpSpPr>
        <p:sp>
          <p:nvSpPr>
            <p:cNvPr id="4117"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dirty="0"/>
            </a:p>
          </p:txBody>
        </p:sp>
        <p:sp>
          <p:nvSpPr>
            <p:cNvPr id="4118"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dirty="0"/>
            </a:p>
          </p:txBody>
        </p:sp>
        <p:sp>
          <p:nvSpPr>
            <p:cNvPr id="370723" name="Oval 3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dirty="0"/>
            </a:p>
          </p:txBody>
        </p:sp>
        <p:sp>
          <p:nvSpPr>
            <p:cNvPr id="4120"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p:spPr>
          <p:txBody>
            <a:bodyPr wrap="none" anchor="ctr">
              <a:spAutoFit/>
            </a:bodyPr>
            <a:lstStyle/>
            <a:p>
              <a:endParaRPr lang="en-US" dirty="0"/>
            </a:p>
          </p:txBody>
        </p:sp>
        <p:sp>
          <p:nvSpPr>
            <p:cNvPr id="370725" name="Oval 3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dirty="0"/>
            </a:p>
          </p:txBody>
        </p:sp>
        <p:sp>
          <p:nvSpPr>
            <p:cNvPr id="4122"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p:spPr>
          <p:txBody>
            <a:bodyPr anchor="ctr">
              <a:spAutoFit/>
            </a:bodyPr>
            <a:lstStyle/>
            <a:p>
              <a:endParaRPr lang="en-US" dirty="0"/>
            </a:p>
          </p:txBody>
        </p:sp>
      </p:grpSp>
      <p:grpSp>
        <p:nvGrpSpPr>
          <p:cNvPr id="4110" name="Group 39"/>
          <p:cNvGrpSpPr>
            <a:grpSpLocks/>
          </p:cNvGrpSpPr>
          <p:nvPr/>
        </p:nvGrpSpPr>
        <p:grpSpPr bwMode="auto">
          <a:xfrm>
            <a:off x="1643042" y="5192725"/>
            <a:ext cx="355600" cy="381000"/>
            <a:chOff x="2078" y="1680"/>
            <a:chExt cx="1615" cy="1615"/>
          </a:xfrm>
        </p:grpSpPr>
        <p:sp>
          <p:nvSpPr>
            <p:cNvPr id="4111"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dirty="0"/>
            </a:p>
          </p:txBody>
        </p:sp>
        <p:sp>
          <p:nvSpPr>
            <p:cNvPr id="4112"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dirty="0"/>
            </a:p>
          </p:txBody>
        </p:sp>
        <p:sp>
          <p:nvSpPr>
            <p:cNvPr id="370730" name="Oval 42"/>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dirty="0"/>
            </a:p>
          </p:txBody>
        </p:sp>
        <p:sp>
          <p:nvSpPr>
            <p:cNvPr id="4114"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p:spPr>
          <p:txBody>
            <a:bodyPr wrap="none" anchor="ctr">
              <a:spAutoFit/>
            </a:bodyPr>
            <a:lstStyle/>
            <a:p>
              <a:endParaRPr lang="en-US" dirty="0"/>
            </a:p>
          </p:txBody>
        </p:sp>
        <p:sp>
          <p:nvSpPr>
            <p:cNvPr id="370732" name="Oval 44"/>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dirty="0"/>
            </a:p>
          </p:txBody>
        </p:sp>
        <p:sp>
          <p:nvSpPr>
            <p:cNvPr id="4116"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p:spPr>
          <p:txBody>
            <a:bodyPr anchor="ctr">
              <a:spAutoFit/>
            </a:bodyPr>
            <a:lstStyle/>
            <a:p>
              <a:endParaRPr lang="en-US" dirty="0"/>
            </a:p>
          </p:txBody>
        </p:sp>
      </p:grpSp>
      <p:sp>
        <p:nvSpPr>
          <p:cNvPr id="50" name="TextBox 49"/>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51" name="Rectangle 50"/>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53" name="Picture 52"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55"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54"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Experimental Evaluation </a:t>
            </a:r>
            <a:r>
              <a:rPr lang="en-US" altLang="ko-KR" sz="2000" b="0" dirty="0" smtClean="0">
                <a:solidFill>
                  <a:srgbClr val="FFFFFF"/>
                </a:solidFill>
                <a:ea typeface="굴림" pitchFamily="50" charset="-127"/>
              </a:rPr>
              <a:t>(1/5)</a:t>
            </a:r>
            <a:endParaRPr lang="en-US" altLang="ko-KR" sz="2800"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Datasets</a:t>
            </a:r>
          </a:p>
          <a:p>
            <a:pPr lvl="1">
              <a:lnSpc>
                <a:spcPct val="90000"/>
              </a:lnSpc>
            </a:pPr>
            <a:r>
              <a:rPr lang="en-US" altLang="ko-KR" sz="2000" dirty="0" smtClean="0">
                <a:latin typeface="Calibri" pitchFamily="34" charset="0"/>
                <a:ea typeface="굴림" pitchFamily="50" charset="-127"/>
                <a:cs typeface="Calibri" pitchFamily="34" charset="0"/>
              </a:rPr>
              <a:t> </a:t>
            </a:r>
            <a:r>
              <a:rPr lang="en-US" altLang="zh-HK" sz="2000" b="1" dirty="0" smtClean="0"/>
              <a:t>Political Blogs Dataset:</a:t>
            </a:r>
            <a:r>
              <a:rPr lang="en-US" altLang="zh-HK" sz="2000" dirty="0" smtClean="0"/>
              <a:t> 1490 </a:t>
            </a:r>
            <a:r>
              <a:rPr lang="en-US" altLang="zh-CN" sz="2000" dirty="0" smtClean="0"/>
              <a:t>vertices</a:t>
            </a:r>
            <a:r>
              <a:rPr lang="en-US" altLang="zh-HK" sz="2000" dirty="0" smtClean="0"/>
              <a:t>, 19090 edges, one attribute </a:t>
            </a:r>
            <a:r>
              <a:rPr lang="en-US" altLang="zh-HK" sz="2000" i="1" dirty="0" smtClean="0"/>
              <a:t>political leaning </a:t>
            </a:r>
            <a:endParaRPr lang="en-US" altLang="zh-HK" sz="2000" dirty="0" smtClean="0"/>
          </a:p>
          <a:p>
            <a:pPr lvl="1">
              <a:lnSpc>
                <a:spcPct val="90000"/>
              </a:lnSpc>
            </a:pPr>
            <a:r>
              <a:rPr lang="en-US" altLang="zh-HK" sz="2000" b="1" dirty="0" smtClean="0"/>
              <a:t>DBLP Dataset:</a:t>
            </a:r>
            <a:r>
              <a:rPr lang="en-US" altLang="zh-HK" sz="2000" dirty="0" smtClean="0"/>
              <a:t> </a:t>
            </a:r>
            <a:r>
              <a:rPr lang="en-US" altLang="zh-CN" sz="2000" dirty="0" smtClean="0"/>
              <a:t>5000</a:t>
            </a:r>
            <a:r>
              <a:rPr lang="en-US" altLang="zh-HK" sz="2000" dirty="0" smtClean="0"/>
              <a:t> </a:t>
            </a:r>
            <a:r>
              <a:rPr lang="en-US" altLang="zh-CN" sz="2000" dirty="0" smtClean="0"/>
              <a:t>vertices</a:t>
            </a:r>
            <a:r>
              <a:rPr lang="en-US" altLang="zh-HK" sz="2000" dirty="0" smtClean="0"/>
              <a:t>, 1</a:t>
            </a:r>
            <a:r>
              <a:rPr lang="en-US" altLang="zh-CN" sz="2000" dirty="0" smtClean="0"/>
              <a:t>6</a:t>
            </a:r>
            <a:r>
              <a:rPr lang="en-US" altLang="zh-HK" sz="2000" dirty="0" smtClean="0"/>
              <a:t>0</a:t>
            </a:r>
            <a:r>
              <a:rPr lang="en-US" altLang="zh-CN" sz="2000" dirty="0" smtClean="0"/>
              <a:t>1</a:t>
            </a:r>
            <a:r>
              <a:rPr lang="en-US" altLang="zh-HK" sz="2000" dirty="0" smtClean="0"/>
              <a:t>0 edges, </a:t>
            </a:r>
            <a:r>
              <a:rPr lang="en-US" altLang="zh-CN" sz="2000" dirty="0" smtClean="0"/>
              <a:t>two</a:t>
            </a:r>
            <a:r>
              <a:rPr lang="en-US" altLang="zh-HK" sz="2000" dirty="0" smtClean="0"/>
              <a:t> attribute</a:t>
            </a:r>
            <a:r>
              <a:rPr lang="en-US" altLang="zh-CN" sz="2000" dirty="0" smtClean="0"/>
              <a:t>s</a:t>
            </a:r>
            <a:r>
              <a:rPr lang="en-US" altLang="zh-HK" sz="2000" dirty="0" smtClean="0"/>
              <a:t> </a:t>
            </a:r>
            <a:r>
              <a:rPr lang="en-US" altLang="zh-CN" sz="2000" i="1" dirty="0" smtClean="0"/>
              <a:t>prolific </a:t>
            </a:r>
            <a:r>
              <a:rPr lang="en-US" altLang="zh-CN" sz="2000" dirty="0" smtClean="0"/>
              <a:t>and</a:t>
            </a:r>
            <a:r>
              <a:rPr lang="en-US" altLang="zh-CN" sz="2000" i="1" dirty="0" smtClean="0"/>
              <a:t> topic</a:t>
            </a:r>
            <a:endParaRPr lang="en-US" altLang="ko-KR" sz="20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None/>
            </a:pPr>
            <a:endParaRPr lang="en-US" altLang="ko-KR" sz="24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Methods</a:t>
            </a:r>
          </a:p>
          <a:p>
            <a:pPr lvl="1">
              <a:lnSpc>
                <a:spcPct val="90000"/>
              </a:lnSpc>
            </a:pPr>
            <a:r>
              <a:rPr lang="en-US" altLang="zh-HK" sz="2000" b="1" dirty="0" smtClean="0"/>
              <a:t>K-SNAP</a:t>
            </a:r>
            <a:r>
              <a:rPr lang="en-US" altLang="zh-CN" sz="2000" dirty="0" smtClean="0"/>
              <a:t> </a:t>
            </a:r>
            <a:r>
              <a:rPr lang="en-US" altLang="zh-HK" sz="2000" dirty="0" smtClean="0"/>
              <a:t>[</a:t>
            </a:r>
            <a:r>
              <a:rPr lang="en-US" altLang="zh-HK" sz="2000" dirty="0" err="1" smtClean="0"/>
              <a:t>Tian</a:t>
            </a:r>
            <a:r>
              <a:rPr lang="en-US" altLang="zh-HK" sz="2000" dirty="0" smtClean="0"/>
              <a:t> et al., SIGMOD'08]: attribute only</a:t>
            </a:r>
          </a:p>
          <a:p>
            <a:pPr lvl="1">
              <a:lnSpc>
                <a:spcPct val="90000"/>
              </a:lnSpc>
            </a:pPr>
            <a:r>
              <a:rPr lang="en-US" altLang="zh-HK" sz="2000" b="1" dirty="0" smtClean="0"/>
              <a:t>S-Cluster</a:t>
            </a:r>
            <a:r>
              <a:rPr lang="en-US" altLang="zh-HK" sz="2000" dirty="0" smtClean="0"/>
              <a:t> structure-based clustering</a:t>
            </a:r>
          </a:p>
          <a:p>
            <a:pPr lvl="1">
              <a:lnSpc>
                <a:spcPct val="90000"/>
              </a:lnSpc>
            </a:pPr>
            <a:r>
              <a:rPr lang="en-US" altLang="zh-HK" sz="2000" b="1" dirty="0" smtClean="0"/>
              <a:t>W-Cluster</a:t>
            </a:r>
            <a:r>
              <a:rPr lang="en-US" altLang="zh-HK" sz="2000" dirty="0" smtClean="0"/>
              <a:t> weighted function</a:t>
            </a:r>
          </a:p>
          <a:p>
            <a:pPr lvl="1">
              <a:lnSpc>
                <a:spcPct val="90000"/>
              </a:lnSpc>
            </a:pPr>
            <a:r>
              <a:rPr lang="en-US" altLang="zh-HK" sz="2000" b="1" dirty="0" smtClean="0"/>
              <a:t>SA-Cluster</a:t>
            </a:r>
            <a:r>
              <a:rPr lang="en-US" altLang="zh-HK" sz="2000" dirty="0" smtClean="0"/>
              <a:t> proposed method</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Experimental Evaluation </a:t>
            </a:r>
            <a:r>
              <a:rPr lang="en-US" altLang="ko-KR" sz="2000" b="0" dirty="0" smtClean="0">
                <a:solidFill>
                  <a:srgbClr val="FFFFFF"/>
                </a:solidFill>
                <a:ea typeface="굴림" pitchFamily="50" charset="-127"/>
              </a:rPr>
              <a:t>(2/5)</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b="1" dirty="0" smtClean="0">
                <a:latin typeface="Calibri" pitchFamily="34" charset="0"/>
                <a:ea typeface="굴림" pitchFamily="50" charset="-127"/>
                <a:cs typeface="Calibri" pitchFamily="34" charset="0"/>
              </a:rPr>
              <a:t>Evaluation Metrics</a:t>
            </a:r>
            <a:endParaRPr lang="en-US" altLang="ko-KR" sz="2400" b="1" dirty="0" smtClean="0">
              <a:solidFill>
                <a:srgbClr val="00B050"/>
              </a:solidFill>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b="1" dirty="0" smtClean="0">
                <a:solidFill>
                  <a:srgbClr val="00B050"/>
                </a:solidFill>
                <a:latin typeface="Calibri" pitchFamily="34" charset="0"/>
                <a:ea typeface="굴림" pitchFamily="50" charset="-127"/>
                <a:cs typeface="Calibri" pitchFamily="34" charset="0"/>
              </a:rPr>
              <a:t>Density</a:t>
            </a:r>
            <a:r>
              <a:rPr lang="en-US" altLang="ko-KR" sz="2000" dirty="0" smtClean="0">
                <a:latin typeface="Calibri" pitchFamily="34" charset="0"/>
                <a:ea typeface="굴림" pitchFamily="50" charset="-127"/>
                <a:cs typeface="Calibri" pitchFamily="34" charset="0"/>
              </a:rPr>
              <a:t>: intra-cluster structural cohesiveness</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b="1" dirty="0" smtClean="0">
                <a:solidFill>
                  <a:srgbClr val="00B050"/>
                </a:solidFill>
                <a:latin typeface="Calibri" pitchFamily="34" charset="0"/>
                <a:ea typeface="굴림" pitchFamily="50" charset="-127"/>
                <a:cs typeface="Calibri" pitchFamily="34" charset="0"/>
              </a:rPr>
              <a:t>Entropy</a:t>
            </a:r>
            <a:r>
              <a:rPr lang="en-US" altLang="ko-KR" sz="2000" dirty="0" smtClean="0">
                <a:latin typeface="Calibri" pitchFamily="34" charset="0"/>
                <a:ea typeface="굴림" pitchFamily="50" charset="-127"/>
                <a:cs typeface="Calibri" pitchFamily="34" charset="0"/>
              </a:rPr>
              <a:t>: intra-cluster attribute homogeneity</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buNone/>
            </a:pP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0" name="Picture 6"/>
          <p:cNvPicPr>
            <a:picLocks noChangeAspect="1" noChangeArrowheads="1"/>
          </p:cNvPicPr>
          <p:nvPr/>
        </p:nvPicPr>
        <p:blipFill>
          <a:blip r:embed="rId4"/>
          <a:srcRect/>
          <a:stretch>
            <a:fillRect/>
          </a:stretch>
        </p:blipFill>
        <p:spPr bwMode="auto">
          <a:xfrm>
            <a:off x="1428728" y="2143116"/>
            <a:ext cx="6931989" cy="951123"/>
          </a:xfrm>
          <a:prstGeom prst="rect">
            <a:avLst/>
          </a:prstGeom>
          <a:noFill/>
          <a:ln w="9525">
            <a:noFill/>
            <a:miter lim="800000"/>
            <a:headEnd/>
            <a:tailEnd/>
          </a:ln>
          <a:effectLst/>
        </p:spPr>
      </p:pic>
      <p:pic>
        <p:nvPicPr>
          <p:cNvPr id="11" name="Picture 7"/>
          <p:cNvPicPr>
            <a:picLocks noChangeAspect="1" noChangeArrowheads="1"/>
          </p:cNvPicPr>
          <p:nvPr/>
        </p:nvPicPr>
        <p:blipFill>
          <a:blip r:embed="rId5"/>
          <a:srcRect/>
          <a:stretch>
            <a:fillRect/>
          </a:stretch>
        </p:blipFill>
        <p:spPr bwMode="auto">
          <a:xfrm>
            <a:off x="1000100" y="4000504"/>
            <a:ext cx="6864720" cy="2280796"/>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Experimental Evaluation </a:t>
            </a:r>
            <a:r>
              <a:rPr lang="en-US" altLang="ko-KR" sz="2000" b="0" dirty="0" smtClean="0">
                <a:solidFill>
                  <a:srgbClr val="FFFFFF"/>
                </a:solidFill>
                <a:ea typeface="굴림" pitchFamily="50" charset="-127"/>
              </a:rPr>
              <a:t>(3/5)</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b="1" dirty="0" smtClean="0">
                <a:latin typeface="Calibri" pitchFamily="34" charset="0"/>
                <a:ea typeface="굴림" pitchFamily="50" charset="-127"/>
                <a:cs typeface="Calibri" pitchFamily="34" charset="0"/>
              </a:rPr>
              <a:t>Cluster Quality Evaluation</a:t>
            </a:r>
            <a:endParaRPr lang="en-US" altLang="ko-KR" sz="2400" b="1" dirty="0" smtClean="0">
              <a:solidFill>
                <a:srgbClr val="00B050"/>
              </a:solidFill>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5" name="Picture 6"/>
          <p:cNvPicPr>
            <a:picLocks noChangeAspect="1" noChangeArrowheads="1"/>
          </p:cNvPicPr>
          <p:nvPr/>
        </p:nvPicPr>
        <p:blipFill>
          <a:blip r:embed="rId4"/>
          <a:srcRect/>
          <a:stretch>
            <a:fillRect/>
          </a:stretch>
        </p:blipFill>
        <p:spPr bwMode="auto">
          <a:xfrm>
            <a:off x="785786" y="1857364"/>
            <a:ext cx="7874024" cy="401106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Experimental Evaluation </a:t>
            </a:r>
            <a:r>
              <a:rPr lang="en-US" altLang="ko-KR" sz="2000" b="0" dirty="0" smtClean="0">
                <a:solidFill>
                  <a:srgbClr val="FFFFFF"/>
                </a:solidFill>
                <a:ea typeface="굴림" pitchFamily="50" charset="-127"/>
              </a:rPr>
              <a:t>(4/5)</a:t>
            </a:r>
            <a:endParaRPr lang="en-US" altLang="ko-KR" sz="2800"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b="1" dirty="0" smtClean="0">
                <a:latin typeface="Calibri" pitchFamily="34" charset="0"/>
                <a:ea typeface="굴림" pitchFamily="50" charset="-127"/>
                <a:cs typeface="Calibri" pitchFamily="34" charset="0"/>
              </a:rPr>
              <a:t>Cluster Quality Evaluation</a:t>
            </a:r>
            <a:endParaRPr lang="en-US" altLang="ko-KR" sz="2400" b="1" dirty="0" smtClean="0">
              <a:solidFill>
                <a:srgbClr val="00B050"/>
              </a:solidFill>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0" name="Picture 4"/>
          <p:cNvPicPr>
            <a:picLocks noChangeAspect="1" noChangeArrowheads="1"/>
          </p:cNvPicPr>
          <p:nvPr/>
        </p:nvPicPr>
        <p:blipFill>
          <a:blip r:embed="rId4"/>
          <a:srcRect/>
          <a:stretch>
            <a:fillRect/>
          </a:stretch>
        </p:blipFill>
        <p:spPr bwMode="auto">
          <a:xfrm>
            <a:off x="785786" y="1928802"/>
            <a:ext cx="7760912" cy="392909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Experimental Evaluation </a:t>
            </a:r>
            <a:r>
              <a:rPr lang="en-US" altLang="ko-KR" sz="2000" b="0" dirty="0" smtClean="0">
                <a:solidFill>
                  <a:srgbClr val="FFFFFF"/>
                </a:solidFill>
                <a:ea typeface="굴림" pitchFamily="50" charset="-127"/>
              </a:rPr>
              <a:t>(5/5)</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b="1" dirty="0" smtClean="0">
                <a:latin typeface="Calibri" pitchFamily="34" charset="0"/>
                <a:ea typeface="굴림" pitchFamily="50" charset="-127"/>
                <a:cs typeface="Calibri" pitchFamily="34" charset="0"/>
              </a:rPr>
              <a:t>Clustering Convergence</a:t>
            </a:r>
            <a:endParaRPr lang="en-US" altLang="ko-KR" sz="2400" b="1" dirty="0" smtClean="0">
              <a:solidFill>
                <a:srgbClr val="00B050"/>
              </a:solidFill>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11" name="Picture 4"/>
          <p:cNvPicPr>
            <a:picLocks noChangeAspect="1" noChangeArrowheads="1"/>
          </p:cNvPicPr>
          <p:nvPr/>
        </p:nvPicPr>
        <p:blipFill>
          <a:blip r:embed="rId4"/>
          <a:srcRect/>
          <a:stretch>
            <a:fillRect/>
          </a:stretch>
        </p:blipFill>
        <p:spPr bwMode="auto">
          <a:xfrm>
            <a:off x="714348" y="1857364"/>
            <a:ext cx="7821636" cy="3905253"/>
          </a:xfrm>
          <a:prstGeom prst="rect">
            <a:avLst/>
          </a:prstGeom>
          <a:noFill/>
        </p:spPr>
      </p:pic>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b="0" dirty="0" smtClean="0">
                <a:ea typeface="굴림" pitchFamily="50" charset="-127"/>
              </a:rPr>
              <a:t>Conclusion</a:t>
            </a:r>
          </a:p>
        </p:txBody>
      </p:sp>
      <p:sp>
        <p:nvSpPr>
          <p:cNvPr id="5123" name="Rectangle 3"/>
          <p:cNvSpPr>
            <a:spLocks noGrp="1" noChangeArrowheads="1"/>
          </p:cNvSpPr>
          <p:nvPr>
            <p:ph type="body" idx="1"/>
          </p:nvPr>
        </p:nvSpPr>
        <p:spPr>
          <a:xfrm>
            <a:off x="457200" y="1142984"/>
            <a:ext cx="8401080" cy="5143536"/>
          </a:xfrm>
        </p:spPr>
        <p:txBody>
          <a:bodyPr/>
          <a:lstStyle/>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Studied the problem of </a:t>
            </a:r>
            <a:r>
              <a:rPr lang="en-US" altLang="ko-KR" sz="2400" dirty="0" smtClean="0">
                <a:solidFill>
                  <a:srgbClr val="00B050"/>
                </a:solidFill>
                <a:latin typeface="Calibri" pitchFamily="34" charset="0"/>
                <a:ea typeface="굴림" pitchFamily="50" charset="-127"/>
                <a:cs typeface="Calibri" pitchFamily="34" charset="0"/>
              </a:rPr>
              <a:t>clustering graph </a:t>
            </a:r>
            <a:r>
              <a:rPr lang="en-US" altLang="ko-KR" sz="2400" dirty="0" smtClean="0">
                <a:latin typeface="Calibri" pitchFamily="34" charset="0"/>
                <a:ea typeface="굴림" pitchFamily="50" charset="-127"/>
                <a:cs typeface="Calibri" pitchFamily="34" charset="0"/>
              </a:rPr>
              <a:t>with </a:t>
            </a:r>
            <a:r>
              <a:rPr lang="en-US" altLang="ko-KR" sz="2400" dirty="0" smtClean="0">
                <a:solidFill>
                  <a:srgbClr val="C00000"/>
                </a:solidFill>
                <a:latin typeface="Calibri" pitchFamily="34" charset="0"/>
                <a:ea typeface="굴림" pitchFamily="50" charset="-127"/>
                <a:cs typeface="Calibri" pitchFamily="34" charset="0"/>
              </a:rPr>
              <a:t>multiple attributes</a:t>
            </a:r>
            <a:r>
              <a:rPr lang="en-US" altLang="ko-KR" sz="2400" dirty="0" smtClean="0">
                <a:latin typeface="Calibri" pitchFamily="34" charset="0"/>
                <a:ea typeface="굴림" pitchFamily="50" charset="-127"/>
                <a:cs typeface="Calibri" pitchFamily="34" charset="0"/>
              </a:rPr>
              <a:t> on the attribute augmented graph</a:t>
            </a:r>
          </a:p>
          <a:p>
            <a:pPr algn="just"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A </a:t>
            </a:r>
            <a:r>
              <a:rPr lang="en-US" altLang="ko-KR" sz="2400" dirty="0" smtClean="0">
                <a:solidFill>
                  <a:srgbClr val="C00000"/>
                </a:solidFill>
                <a:latin typeface="Calibri" pitchFamily="34" charset="0"/>
                <a:ea typeface="굴림" pitchFamily="50" charset="-127"/>
                <a:cs typeface="Calibri" pitchFamily="34" charset="0"/>
              </a:rPr>
              <a:t>unified neighborhood random walk </a:t>
            </a:r>
            <a:r>
              <a:rPr lang="en-US" altLang="ko-KR" sz="2400" dirty="0" smtClean="0">
                <a:solidFill>
                  <a:srgbClr val="00B050"/>
                </a:solidFill>
                <a:latin typeface="Calibri" pitchFamily="34" charset="0"/>
                <a:ea typeface="굴림" pitchFamily="50" charset="-127"/>
                <a:cs typeface="Calibri" pitchFamily="34" charset="0"/>
              </a:rPr>
              <a:t>distance measures </a:t>
            </a:r>
            <a:r>
              <a:rPr lang="en-US" altLang="ko-KR" sz="2400" dirty="0" smtClean="0">
                <a:latin typeface="Calibri" pitchFamily="34" charset="0"/>
                <a:ea typeface="굴림" pitchFamily="50" charset="-127"/>
                <a:cs typeface="Calibri" pitchFamily="34" charset="0"/>
              </a:rPr>
              <a:t>vertex closeness on an attribute augmented graph</a:t>
            </a:r>
          </a:p>
          <a:p>
            <a:pPr algn="just"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Theoretical analysis to </a:t>
            </a:r>
            <a:r>
              <a:rPr lang="en-US" altLang="ko-KR" sz="2400" dirty="0" smtClean="0">
                <a:solidFill>
                  <a:srgbClr val="C00000"/>
                </a:solidFill>
                <a:latin typeface="Calibri" pitchFamily="34" charset="0"/>
                <a:ea typeface="굴림" pitchFamily="50" charset="-127"/>
                <a:cs typeface="Calibri" pitchFamily="34" charset="0"/>
              </a:rPr>
              <a:t>quantitatively estimate</a:t>
            </a:r>
            <a:r>
              <a:rPr lang="en-US" altLang="ko-KR" sz="2400" dirty="0" smtClean="0">
                <a:latin typeface="Calibri" pitchFamily="34" charset="0"/>
                <a:ea typeface="굴림" pitchFamily="50" charset="-127"/>
                <a:cs typeface="Calibri" pitchFamily="34" charset="0"/>
              </a:rPr>
              <a:t> the contributions of attribute similarity</a:t>
            </a:r>
          </a:p>
          <a:p>
            <a:pPr algn="just"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Automatically </a:t>
            </a:r>
            <a:r>
              <a:rPr lang="en-US" altLang="ko-KR" sz="2400" dirty="0" smtClean="0">
                <a:solidFill>
                  <a:srgbClr val="00B050"/>
                </a:solidFill>
                <a:latin typeface="Calibri" pitchFamily="34" charset="0"/>
                <a:ea typeface="굴림" pitchFamily="50" charset="-127"/>
                <a:cs typeface="Calibri" pitchFamily="34" charset="0"/>
              </a:rPr>
              <a:t>adjust the degree of contributions </a:t>
            </a:r>
            <a:r>
              <a:rPr lang="en-US" altLang="ko-KR" sz="2400" dirty="0" smtClean="0">
                <a:latin typeface="Calibri" pitchFamily="34" charset="0"/>
                <a:ea typeface="굴림" pitchFamily="50" charset="-127"/>
                <a:cs typeface="Calibri" pitchFamily="34" charset="0"/>
              </a:rPr>
              <a:t>of different attributes towards the direction of clustering convergence</a:t>
            </a:r>
          </a:p>
        </p:txBody>
      </p:sp>
      <p:sp>
        <p:nvSpPr>
          <p:cNvPr id="7" name="TextBox 6"/>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8" name="Rectangle 7"/>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0" name="Picture 9"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1"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b="0" dirty="0" smtClean="0">
                <a:ea typeface="굴림" pitchFamily="50" charset="-127"/>
              </a:rPr>
              <a:t>Critical Review</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142984"/>
            <a:ext cx="8401080" cy="5143536"/>
          </a:xfrm>
        </p:spPr>
        <p:txBody>
          <a:bodyPr/>
          <a:lstStyle/>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In literature, many algorithms have been proposed by various authors, however they consider structural or attribute aspect for finding similarities among nodes in the graph</a:t>
            </a: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In this paper, both aspects are considered simultaneously which reflect the true nature of the cluster or similarity among different objects</a:t>
            </a: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It utilizes the concept of Random Walk on the graph which requires matrix manipulation (i.e. multiplication) so it become unrealistic for huge dataset</a:t>
            </a: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Due to iterative calculation of the similarity , it can not be scalable to huge network (graph dataset)</a:t>
            </a:r>
            <a:endParaRPr lang="en-US" altLang="ko-KR" sz="2400" dirty="0" smtClean="0">
              <a:latin typeface="Calibri" pitchFamily="34" charset="0"/>
              <a:ea typeface="굴림" pitchFamily="50" charset="-127"/>
              <a:cs typeface="Calibri" pitchFamily="34" charset="0"/>
            </a:endParaRPr>
          </a:p>
        </p:txBody>
      </p:sp>
      <p:sp>
        <p:nvSpPr>
          <p:cNvPr id="7" name="TextBox 6"/>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8" name="Rectangle 7"/>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0" name="Picture 9"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1"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b="0" dirty="0" smtClean="0">
                <a:ea typeface="굴림" pitchFamily="50" charset="-127"/>
              </a:rPr>
              <a:t>F</a:t>
            </a:r>
            <a:r>
              <a:rPr lang="en-US" altLang="ko-KR" b="0" dirty="0" smtClean="0">
                <a:ea typeface="굴림" pitchFamily="50" charset="-127"/>
              </a:rPr>
              <a:t>easible Improvements</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142984"/>
            <a:ext cx="8401080" cy="5143536"/>
          </a:xfrm>
        </p:spPr>
        <p:txBody>
          <a:bodyPr/>
          <a:lstStyle/>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Iterative nature of the similarity calculation should be avoided by incorporating other feasible methods for relevancy check</a:t>
            </a: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It can be scalable to the network where the nodes are not densely connected with each other. In this way, they have less degree and similarity calculation can be done easily</a:t>
            </a: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Augmentation process can be remodeled/avoided to reduce the space complexity and time consumption</a:t>
            </a:r>
            <a:endParaRPr lang="en-US" altLang="ko-KR" sz="2400" dirty="0" smtClean="0">
              <a:latin typeface="Calibri" pitchFamily="34" charset="0"/>
              <a:ea typeface="굴림" pitchFamily="50" charset="-127"/>
              <a:cs typeface="Calibri" pitchFamily="34" charset="0"/>
            </a:endParaRPr>
          </a:p>
          <a:p>
            <a:pPr algn="just"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p:txBody>
      </p:sp>
      <p:sp>
        <p:nvSpPr>
          <p:cNvPr id="7" name="TextBox 6"/>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8" name="Rectangle 7"/>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0" name="Picture 9"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1"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b="0" dirty="0" smtClean="0">
                <a:ea typeface="굴림" pitchFamily="50" charset="-127"/>
              </a:rPr>
              <a:t>Questions</a:t>
            </a:r>
          </a:p>
        </p:txBody>
      </p:sp>
      <p:pic>
        <p:nvPicPr>
          <p:cNvPr id="6" name="Picture 5" descr="question-mark6a.jpg"/>
          <p:cNvPicPr>
            <a:picLocks noChangeAspect="1"/>
          </p:cNvPicPr>
          <p:nvPr/>
        </p:nvPicPr>
        <p:blipFill>
          <a:blip r:embed="rId3"/>
          <a:stretch>
            <a:fillRect/>
          </a:stretch>
        </p:blipFill>
        <p:spPr>
          <a:xfrm>
            <a:off x="2928926" y="1495369"/>
            <a:ext cx="3151182" cy="3933895"/>
          </a:xfrm>
          <a:prstGeom prst="rect">
            <a:avLst/>
          </a:prstGeom>
        </p:spPr>
      </p:pic>
      <p:sp>
        <p:nvSpPr>
          <p:cNvPr id="11" name="TextBox 10"/>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2" name="Rectangle 11"/>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4" name="Picture 13" descr="logo_03"/>
          <p:cNvPicPr>
            <a:picLocks noChangeArrowheads="1"/>
          </p:cNvPicPr>
          <p:nvPr/>
        </p:nvPicPr>
        <p:blipFill>
          <a:blip r:embed="rId4"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5"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9" name="TextBox 8"/>
          <p:cNvSpPr txBox="1"/>
          <p:nvPr/>
        </p:nvSpPr>
        <p:spPr>
          <a:xfrm>
            <a:off x="3286116" y="5429264"/>
            <a:ext cx="2724160" cy="584775"/>
          </a:xfrm>
          <a:prstGeom prst="rect">
            <a:avLst/>
          </a:prstGeom>
          <a:noFill/>
        </p:spPr>
        <p:txBody>
          <a:bodyPr wrap="square" rtlCol="0">
            <a:spAutoFit/>
          </a:bodyPr>
          <a:lstStyle/>
          <a:p>
            <a:pPr algn="ctr"/>
            <a:r>
              <a:rPr lang="en-US" sz="3200" b="1" dirty="0" smtClean="0">
                <a:solidFill>
                  <a:srgbClr val="D11703"/>
                </a:solidFill>
                <a:latin typeface="Calibri" pitchFamily="34" charset="0"/>
                <a:cs typeface="Calibri" pitchFamily="34" charset="0"/>
              </a:rPr>
              <a:t>Suggestions…!</a:t>
            </a:r>
            <a:endParaRPr lang="en-US" sz="3200" b="1" dirty="0">
              <a:solidFill>
                <a:srgbClr val="D11703"/>
              </a:solidFill>
              <a:latin typeface="Calibri" pitchFamily="34" charset="0"/>
              <a:cs typeface="Calibri" pitchFamily="34" charset="0"/>
            </a:endParaRPr>
          </a:p>
        </p:txBody>
      </p:sp>
      <p:sp>
        <p:nvSpPr>
          <p:cNvPr id="10" name="Subtitle 2"/>
          <p:cNvSpPr txBox="1">
            <a:spLocks/>
          </p:cNvSpPr>
          <p:nvPr/>
        </p:nvSpPr>
        <p:spPr>
          <a:xfrm>
            <a:off x="990600" y="6572296"/>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Tree>
  </p:cSld>
  <p:clrMapOvr>
    <a:masterClrMapping/>
  </p:clrMapOvr>
  <p:transition advClick="0">
    <p:cover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b="0" dirty="0" smtClean="0">
                <a:ea typeface="굴림" pitchFamily="50" charset="-127"/>
              </a:rPr>
              <a:t>Introduction</a:t>
            </a: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1800" b="1" dirty="0" smtClean="0">
                <a:solidFill>
                  <a:srgbClr val="C00000"/>
                </a:solidFill>
                <a:latin typeface="Calibri" pitchFamily="34" charset="0"/>
                <a:ea typeface="굴림" pitchFamily="50" charset="-127"/>
                <a:cs typeface="Calibri" pitchFamily="34" charset="0"/>
              </a:rPr>
              <a:t>X = {x</a:t>
            </a:r>
            <a:r>
              <a:rPr lang="en-US" altLang="ko-KR" sz="1800" b="1" baseline="-25000" dirty="0" smtClean="0">
                <a:solidFill>
                  <a:srgbClr val="C00000"/>
                </a:solidFill>
                <a:latin typeface="Calibri" pitchFamily="34" charset="0"/>
                <a:ea typeface="굴림" pitchFamily="50" charset="-127"/>
                <a:cs typeface="Calibri" pitchFamily="34" charset="0"/>
              </a:rPr>
              <a:t>1</a:t>
            </a:r>
            <a:r>
              <a:rPr lang="en-US" altLang="ko-KR" sz="1800" b="1" dirty="0" smtClean="0">
                <a:solidFill>
                  <a:srgbClr val="C00000"/>
                </a:solidFill>
                <a:latin typeface="Calibri" pitchFamily="34" charset="0"/>
                <a:ea typeface="굴림" pitchFamily="50" charset="-127"/>
                <a:cs typeface="Calibri" pitchFamily="34" charset="0"/>
              </a:rPr>
              <a:t>, … , </a:t>
            </a:r>
            <a:r>
              <a:rPr lang="en-US" altLang="ko-KR" sz="1800" b="1" dirty="0" err="1" smtClean="0">
                <a:solidFill>
                  <a:srgbClr val="C00000"/>
                </a:solidFill>
                <a:latin typeface="Calibri" pitchFamily="34" charset="0"/>
                <a:ea typeface="굴림" pitchFamily="50" charset="-127"/>
                <a:cs typeface="Calibri" pitchFamily="34" charset="0"/>
              </a:rPr>
              <a:t>x</a:t>
            </a:r>
            <a:r>
              <a:rPr lang="en-US" altLang="ko-KR" sz="1800" b="1" baseline="-25000" dirty="0" err="1" smtClean="0">
                <a:solidFill>
                  <a:srgbClr val="C00000"/>
                </a:solidFill>
                <a:latin typeface="Calibri" pitchFamily="34" charset="0"/>
                <a:ea typeface="굴림" pitchFamily="50" charset="-127"/>
                <a:cs typeface="Calibri" pitchFamily="34" charset="0"/>
              </a:rPr>
              <a:t>N</a:t>
            </a:r>
            <a:r>
              <a:rPr lang="en-US" altLang="ko-KR" sz="1800" b="1" dirty="0" smtClean="0">
                <a:solidFill>
                  <a:srgbClr val="C00000"/>
                </a:solidFill>
                <a:latin typeface="Calibri" pitchFamily="34" charset="0"/>
                <a:ea typeface="굴림" pitchFamily="50" charset="-127"/>
                <a:cs typeface="Calibri" pitchFamily="34" charset="0"/>
              </a:rPr>
              <a:t>}:</a:t>
            </a:r>
            <a:r>
              <a:rPr lang="en-US" altLang="ko-KR" sz="1800" dirty="0" smtClean="0">
                <a:solidFill>
                  <a:srgbClr val="C00000"/>
                </a:solidFill>
                <a:latin typeface="Calibri" pitchFamily="34" charset="0"/>
                <a:ea typeface="굴림" pitchFamily="50" charset="-127"/>
                <a:cs typeface="Calibri" pitchFamily="34" charset="0"/>
              </a:rPr>
              <a:t> </a:t>
            </a:r>
            <a:r>
              <a:rPr lang="en-US" altLang="ko-KR" sz="1800" dirty="0" smtClean="0">
                <a:latin typeface="Calibri" pitchFamily="34" charset="0"/>
                <a:ea typeface="굴림" pitchFamily="50" charset="-127"/>
                <a:cs typeface="Calibri" pitchFamily="34" charset="0"/>
              </a:rPr>
              <a:t>a set of data points</a:t>
            </a:r>
          </a:p>
          <a:p>
            <a:pPr eaLnBrk="1" hangingPunct="1">
              <a:lnSpc>
                <a:spcPct val="95000"/>
              </a:lnSpc>
              <a:spcBef>
                <a:spcPct val="10000"/>
              </a:spcBef>
              <a:buClr>
                <a:schemeClr val="accent6"/>
              </a:buClr>
              <a:buFont typeface="Wingdings" pitchFamily="2" charset="2"/>
              <a:buChar char="l"/>
            </a:pPr>
            <a:r>
              <a:rPr lang="en-US" altLang="ko-KR" sz="1800" b="1" dirty="0" smtClean="0">
                <a:solidFill>
                  <a:srgbClr val="C00000"/>
                </a:solidFill>
                <a:latin typeface="Calibri" pitchFamily="34" charset="0"/>
                <a:ea typeface="굴림" pitchFamily="50" charset="-127"/>
                <a:cs typeface="Calibri" pitchFamily="34" charset="0"/>
              </a:rPr>
              <a:t>S = (</a:t>
            </a:r>
            <a:r>
              <a:rPr lang="en-US" altLang="ko-KR" sz="1800" b="1" dirty="0" err="1" smtClean="0">
                <a:solidFill>
                  <a:srgbClr val="C00000"/>
                </a:solidFill>
                <a:latin typeface="Calibri" pitchFamily="34" charset="0"/>
                <a:ea typeface="굴림" pitchFamily="50" charset="-127"/>
                <a:cs typeface="Calibri" pitchFamily="34" charset="0"/>
              </a:rPr>
              <a:t>s</a:t>
            </a:r>
            <a:r>
              <a:rPr lang="en-US" altLang="ko-KR" sz="1800" b="1" baseline="-25000" dirty="0" err="1" smtClean="0">
                <a:solidFill>
                  <a:srgbClr val="C00000"/>
                </a:solidFill>
                <a:latin typeface="Calibri" pitchFamily="34" charset="0"/>
                <a:ea typeface="굴림" pitchFamily="50" charset="-127"/>
                <a:cs typeface="Calibri" pitchFamily="34" charset="0"/>
              </a:rPr>
              <a:t>ij</a:t>
            </a:r>
            <a:r>
              <a:rPr lang="en-US" altLang="ko-KR" sz="1800" b="1" dirty="0" smtClean="0">
                <a:solidFill>
                  <a:srgbClr val="C00000"/>
                </a:solidFill>
                <a:latin typeface="Calibri" pitchFamily="34" charset="0"/>
                <a:ea typeface="굴림" pitchFamily="50" charset="-127"/>
                <a:cs typeface="Calibri" pitchFamily="34" charset="0"/>
              </a:rPr>
              <a:t>)</a:t>
            </a:r>
            <a:r>
              <a:rPr lang="en-US" altLang="ko-KR" sz="1800" b="1" baseline="-25000" dirty="0" err="1" smtClean="0">
                <a:solidFill>
                  <a:srgbClr val="C00000"/>
                </a:solidFill>
                <a:latin typeface="Calibri" pitchFamily="34" charset="0"/>
                <a:ea typeface="굴림" pitchFamily="50" charset="-127"/>
                <a:cs typeface="Calibri" pitchFamily="34" charset="0"/>
              </a:rPr>
              <a:t>i,j</a:t>
            </a:r>
            <a:r>
              <a:rPr lang="en-US" altLang="ko-KR" sz="1800" b="1" baseline="-25000" dirty="0" smtClean="0">
                <a:solidFill>
                  <a:srgbClr val="C00000"/>
                </a:solidFill>
                <a:latin typeface="Calibri" pitchFamily="34" charset="0"/>
                <a:ea typeface="굴림" pitchFamily="50" charset="-127"/>
                <a:cs typeface="Calibri" pitchFamily="34" charset="0"/>
              </a:rPr>
              <a:t>=1,…,N</a:t>
            </a:r>
            <a:r>
              <a:rPr lang="en-US" altLang="ko-KR" sz="1800" b="1" dirty="0" smtClean="0">
                <a:solidFill>
                  <a:srgbClr val="C00000"/>
                </a:solidFill>
                <a:latin typeface="Calibri" pitchFamily="34" charset="0"/>
                <a:ea typeface="굴림" pitchFamily="50" charset="-127"/>
                <a:cs typeface="Calibri" pitchFamily="34" charset="0"/>
              </a:rPr>
              <a:t>:</a:t>
            </a:r>
            <a:r>
              <a:rPr lang="en-US" altLang="ko-KR" sz="1800" dirty="0" smtClean="0">
                <a:solidFill>
                  <a:srgbClr val="C00000"/>
                </a:solidFill>
                <a:latin typeface="Calibri" pitchFamily="34" charset="0"/>
                <a:ea typeface="굴림" pitchFamily="50" charset="-127"/>
                <a:cs typeface="Calibri" pitchFamily="34" charset="0"/>
              </a:rPr>
              <a:t> </a:t>
            </a:r>
            <a:r>
              <a:rPr lang="en-US" altLang="ko-KR" sz="1800" dirty="0" smtClean="0">
                <a:latin typeface="Calibri" pitchFamily="34" charset="0"/>
                <a:ea typeface="굴림" pitchFamily="50" charset="-127"/>
                <a:cs typeface="Calibri" pitchFamily="34" charset="0"/>
              </a:rPr>
              <a:t>the similarity matrix in which each element indicates the similarity </a:t>
            </a:r>
            <a:r>
              <a:rPr lang="en-US" altLang="ko-KR" sz="1800" b="1" dirty="0" err="1" smtClean="0">
                <a:solidFill>
                  <a:srgbClr val="C00000"/>
                </a:solidFill>
                <a:latin typeface="Calibri" pitchFamily="34" charset="0"/>
                <a:ea typeface="굴림" pitchFamily="50" charset="-127"/>
                <a:cs typeface="Calibri" pitchFamily="34" charset="0"/>
              </a:rPr>
              <a:t>s</a:t>
            </a:r>
            <a:r>
              <a:rPr lang="en-US" altLang="ko-KR" sz="1800" b="1" baseline="-25000" dirty="0" err="1" smtClean="0">
                <a:solidFill>
                  <a:srgbClr val="C00000"/>
                </a:solidFill>
                <a:latin typeface="Calibri" pitchFamily="34" charset="0"/>
                <a:ea typeface="굴림" pitchFamily="50" charset="-127"/>
                <a:cs typeface="Calibri" pitchFamily="34" charset="0"/>
              </a:rPr>
              <a:t>ij</a:t>
            </a:r>
            <a:r>
              <a:rPr lang="en-US" altLang="ko-KR" sz="1800" dirty="0" smtClean="0">
                <a:latin typeface="Calibri" pitchFamily="34" charset="0"/>
                <a:ea typeface="굴림" pitchFamily="50" charset="-127"/>
                <a:cs typeface="Calibri" pitchFamily="34" charset="0"/>
              </a:rPr>
              <a:t>  between two data points </a:t>
            </a:r>
            <a:r>
              <a:rPr lang="en-US" altLang="ko-KR" sz="1800" b="1" dirty="0" smtClean="0">
                <a:solidFill>
                  <a:srgbClr val="C00000"/>
                </a:solidFill>
                <a:latin typeface="Calibri" pitchFamily="34" charset="0"/>
                <a:ea typeface="굴림" pitchFamily="50" charset="-127"/>
                <a:cs typeface="Calibri" pitchFamily="34" charset="0"/>
              </a:rPr>
              <a:t>x</a:t>
            </a:r>
            <a:r>
              <a:rPr lang="en-US" altLang="ko-KR" sz="1800" b="1" baseline="-25000" dirty="0" smtClean="0">
                <a:solidFill>
                  <a:srgbClr val="C00000"/>
                </a:solidFill>
                <a:latin typeface="Calibri" pitchFamily="34" charset="0"/>
                <a:ea typeface="굴림" pitchFamily="50" charset="-127"/>
                <a:cs typeface="Calibri" pitchFamily="34" charset="0"/>
              </a:rPr>
              <a:t>i</a:t>
            </a:r>
            <a:r>
              <a:rPr lang="en-US" altLang="ko-KR" sz="1800" dirty="0" smtClean="0">
                <a:latin typeface="Calibri" pitchFamily="34" charset="0"/>
                <a:ea typeface="굴림" pitchFamily="50" charset="-127"/>
                <a:cs typeface="Calibri" pitchFamily="34" charset="0"/>
              </a:rPr>
              <a:t> and </a:t>
            </a:r>
            <a:r>
              <a:rPr lang="en-US" altLang="ko-KR" sz="1800" b="1" dirty="0" err="1" smtClean="0">
                <a:solidFill>
                  <a:srgbClr val="C00000"/>
                </a:solidFill>
                <a:latin typeface="Calibri" pitchFamily="34" charset="0"/>
                <a:ea typeface="굴림" pitchFamily="50" charset="-127"/>
                <a:cs typeface="Calibri" pitchFamily="34" charset="0"/>
              </a:rPr>
              <a:t>x</a:t>
            </a:r>
            <a:r>
              <a:rPr lang="en-US" altLang="ko-KR" sz="1800" b="1" baseline="-25000" dirty="0" err="1" smtClean="0">
                <a:solidFill>
                  <a:srgbClr val="C00000"/>
                </a:solidFill>
                <a:latin typeface="Calibri" pitchFamily="34" charset="0"/>
                <a:ea typeface="굴림" pitchFamily="50" charset="-127"/>
                <a:cs typeface="Calibri" pitchFamily="34" charset="0"/>
              </a:rPr>
              <a:t>j</a:t>
            </a:r>
            <a:r>
              <a:rPr lang="en-US" altLang="ko-KR" sz="1800" dirty="0" smtClean="0">
                <a:solidFill>
                  <a:srgbClr val="C00000"/>
                </a:solidFill>
                <a:latin typeface="Calibri" pitchFamily="34" charset="0"/>
                <a:ea typeface="굴림" pitchFamily="50" charset="-127"/>
                <a:cs typeface="Calibri" pitchFamily="34" charset="0"/>
              </a:rPr>
              <a:t> </a:t>
            </a:r>
          </a:p>
          <a:p>
            <a:pPr eaLnBrk="1" hangingPunct="1">
              <a:lnSpc>
                <a:spcPct val="95000"/>
              </a:lnSpc>
              <a:spcBef>
                <a:spcPct val="10000"/>
              </a:spcBef>
              <a:buClr>
                <a:schemeClr val="accent6"/>
              </a:buClr>
              <a:buNone/>
            </a:pPr>
            <a:endParaRPr lang="en-US" altLang="ko-KR" sz="18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Font typeface="Wingdings" pitchFamily="2" charset="2"/>
              <a:buChar char="l"/>
            </a:pPr>
            <a:r>
              <a:rPr lang="en-US" altLang="ko-KR" sz="1800" dirty="0" smtClean="0">
                <a:solidFill>
                  <a:srgbClr val="00B050"/>
                </a:solidFill>
                <a:latin typeface="Calibri" pitchFamily="34" charset="0"/>
                <a:ea typeface="굴림" pitchFamily="50" charset="-127"/>
                <a:cs typeface="Calibri" pitchFamily="34" charset="0"/>
              </a:rPr>
              <a:t>The goal of clustering </a:t>
            </a:r>
            <a:r>
              <a:rPr lang="en-US" altLang="ko-KR" sz="1800" dirty="0" smtClean="0">
                <a:latin typeface="Calibri" pitchFamily="34" charset="0"/>
                <a:ea typeface="굴림" pitchFamily="50" charset="-127"/>
                <a:cs typeface="Calibri" pitchFamily="34" charset="0"/>
              </a:rPr>
              <a:t>is to divide the data points into several groups such that points in the same group are </a:t>
            </a:r>
            <a:r>
              <a:rPr lang="en-US" altLang="ko-KR" sz="1800" dirty="0" smtClean="0">
                <a:solidFill>
                  <a:srgbClr val="00B050"/>
                </a:solidFill>
                <a:latin typeface="Calibri" pitchFamily="34" charset="0"/>
                <a:ea typeface="굴림" pitchFamily="50" charset="-127"/>
                <a:cs typeface="Calibri" pitchFamily="34" charset="0"/>
              </a:rPr>
              <a:t>similar</a:t>
            </a:r>
            <a:r>
              <a:rPr lang="en-US" altLang="ko-KR" sz="1800" dirty="0" smtClean="0">
                <a:latin typeface="Calibri" pitchFamily="34" charset="0"/>
                <a:ea typeface="굴림" pitchFamily="50" charset="-127"/>
                <a:cs typeface="Calibri" pitchFamily="34" charset="0"/>
              </a:rPr>
              <a:t> and points in different groups are </a:t>
            </a:r>
            <a:r>
              <a:rPr lang="en-US" altLang="ko-KR" sz="1800" dirty="0" smtClean="0">
                <a:solidFill>
                  <a:srgbClr val="C00000"/>
                </a:solidFill>
                <a:latin typeface="Calibri" pitchFamily="34" charset="0"/>
                <a:ea typeface="굴림" pitchFamily="50" charset="-127"/>
                <a:cs typeface="Calibri" pitchFamily="34" charset="0"/>
              </a:rPr>
              <a:t>dissimilar</a:t>
            </a:r>
            <a:r>
              <a:rPr lang="en-US" altLang="ko-KR" sz="1800" dirty="0" smtClean="0">
                <a:latin typeface="Calibri" pitchFamily="34" charset="0"/>
                <a:ea typeface="굴림" pitchFamily="50" charset="-127"/>
                <a:cs typeface="Calibri" pitchFamily="34" charset="0"/>
              </a:rPr>
              <a:t>.</a:t>
            </a:r>
          </a:p>
          <a:p>
            <a:pPr eaLnBrk="1" hangingPunct="1">
              <a:lnSpc>
                <a:spcPct val="95000"/>
              </a:lnSpc>
              <a:spcBef>
                <a:spcPct val="10000"/>
              </a:spcBef>
              <a:buClr>
                <a:schemeClr val="accent6"/>
              </a:buClr>
              <a:buNone/>
            </a:pPr>
            <a:endParaRPr lang="en-US" altLang="ko-KR" sz="18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Font typeface="Wingdings" pitchFamily="2" charset="2"/>
              <a:buChar char="l"/>
            </a:pPr>
            <a:r>
              <a:rPr lang="en-US" altLang="ko-KR" sz="1800" b="1" i="1" dirty="0" smtClean="0">
                <a:latin typeface="Calibri" pitchFamily="34" charset="0"/>
                <a:ea typeface="굴림" pitchFamily="50" charset="-127"/>
                <a:cs typeface="Calibri" pitchFamily="34" charset="0"/>
              </a:rPr>
              <a:t>Modeling the dataset as a graph</a:t>
            </a:r>
            <a:endParaRPr lang="en-US" altLang="ko-KR" sz="18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None/>
            </a:pPr>
            <a:r>
              <a:rPr lang="en-US" altLang="ko-KR" sz="1800" dirty="0" smtClean="0">
                <a:latin typeface="Calibri" pitchFamily="34" charset="0"/>
                <a:ea typeface="굴림" pitchFamily="50" charset="-127"/>
                <a:cs typeface="Calibri" pitchFamily="34" charset="0"/>
              </a:rPr>
              <a:t> </a:t>
            </a:r>
          </a:p>
          <a:p>
            <a:pPr eaLnBrk="1" hangingPunct="1">
              <a:lnSpc>
                <a:spcPct val="95000"/>
              </a:lnSpc>
              <a:spcBef>
                <a:spcPct val="10000"/>
              </a:spcBef>
              <a:buClr>
                <a:schemeClr val="accent6"/>
              </a:buClr>
              <a:buFont typeface="Wingdings" pitchFamily="2" charset="2"/>
              <a:buChar char="l"/>
            </a:pPr>
            <a:r>
              <a:rPr lang="en-US" altLang="ko-KR" sz="1800" dirty="0" smtClean="0">
                <a:latin typeface="Calibri" pitchFamily="34" charset="0"/>
                <a:ea typeface="굴림" pitchFamily="50" charset="-127"/>
                <a:cs typeface="Calibri" pitchFamily="34" charset="0"/>
              </a:rPr>
              <a:t>The clustering problem in graph perspective is then formulated as a partition of the graph such that nodes in the same sub-graph are </a:t>
            </a:r>
            <a:r>
              <a:rPr lang="en-US" altLang="ko-KR" sz="1800" dirty="0" smtClean="0">
                <a:solidFill>
                  <a:srgbClr val="00B050"/>
                </a:solidFill>
                <a:latin typeface="Calibri" pitchFamily="34" charset="0"/>
                <a:ea typeface="굴림" pitchFamily="50" charset="-127"/>
                <a:cs typeface="Calibri" pitchFamily="34" charset="0"/>
              </a:rPr>
              <a:t>densely connected/homogeneous </a:t>
            </a:r>
            <a:r>
              <a:rPr lang="en-US" altLang="ko-KR" sz="1800" dirty="0" smtClean="0">
                <a:latin typeface="Calibri" pitchFamily="34" charset="0"/>
                <a:ea typeface="굴림" pitchFamily="50" charset="-127"/>
                <a:cs typeface="Calibri" pitchFamily="34" charset="0"/>
              </a:rPr>
              <a:t>and </a:t>
            </a:r>
            <a:r>
              <a:rPr lang="en-US" altLang="ko-KR" sz="1800" dirty="0" smtClean="0">
                <a:solidFill>
                  <a:srgbClr val="C00000"/>
                </a:solidFill>
                <a:latin typeface="Calibri" pitchFamily="34" charset="0"/>
                <a:ea typeface="굴림" pitchFamily="50" charset="-127"/>
                <a:cs typeface="Calibri" pitchFamily="34" charset="0"/>
              </a:rPr>
              <a:t>sparsely connected /heterogeneous </a:t>
            </a:r>
            <a:r>
              <a:rPr lang="en-US" altLang="ko-KR" sz="1800" dirty="0" smtClean="0">
                <a:latin typeface="Calibri" pitchFamily="34" charset="0"/>
                <a:ea typeface="굴림" pitchFamily="50" charset="-127"/>
                <a:cs typeface="Calibri" pitchFamily="34" charset="0"/>
              </a:rPr>
              <a:t>to the rest of the graph.</a:t>
            </a:r>
          </a:p>
          <a:p>
            <a:pPr eaLnBrk="1" hangingPunct="1">
              <a:lnSpc>
                <a:spcPct val="95000"/>
              </a:lnSpc>
              <a:spcBef>
                <a:spcPct val="10000"/>
              </a:spcBef>
              <a:buClr>
                <a:schemeClr val="accent6"/>
              </a:buClr>
              <a:buNone/>
            </a:pPr>
            <a:endParaRPr lang="en-US" altLang="ko-KR" sz="18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Font typeface="Wingdings" pitchFamily="2" charset="2"/>
              <a:buChar char="l"/>
            </a:pPr>
            <a:r>
              <a:rPr lang="en-US" altLang="ko-KR" sz="1800" dirty="0" smtClean="0">
                <a:solidFill>
                  <a:srgbClr val="C00000"/>
                </a:solidFill>
                <a:latin typeface="Calibri" pitchFamily="34" charset="0"/>
                <a:ea typeface="굴림" pitchFamily="50" charset="-127"/>
                <a:cs typeface="Calibri" pitchFamily="34" charset="0"/>
              </a:rPr>
              <a:t>Distances</a:t>
            </a:r>
            <a:r>
              <a:rPr lang="en-US" altLang="ko-KR" sz="1800" dirty="0" smtClean="0">
                <a:latin typeface="Calibri" pitchFamily="34" charset="0"/>
                <a:ea typeface="굴림" pitchFamily="50" charset="-127"/>
                <a:cs typeface="Calibri" pitchFamily="34" charset="0"/>
              </a:rPr>
              <a:t> and </a:t>
            </a:r>
            <a:r>
              <a:rPr lang="en-US" altLang="ko-KR" sz="1800" dirty="0" smtClean="0">
                <a:solidFill>
                  <a:srgbClr val="00B050"/>
                </a:solidFill>
                <a:latin typeface="Calibri" pitchFamily="34" charset="0"/>
                <a:ea typeface="굴림" pitchFamily="50" charset="-127"/>
                <a:cs typeface="Calibri" pitchFamily="34" charset="0"/>
              </a:rPr>
              <a:t>similarities</a:t>
            </a:r>
            <a:r>
              <a:rPr lang="en-US" altLang="ko-KR" sz="1800" dirty="0" smtClean="0">
                <a:latin typeface="Calibri" pitchFamily="34" charset="0"/>
                <a:ea typeface="굴림" pitchFamily="50" charset="-127"/>
                <a:cs typeface="Calibri" pitchFamily="34" charset="0"/>
              </a:rPr>
              <a:t> are reverse to each other. In the following, only talk about similarities, everything also works with distances.</a:t>
            </a: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55"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
        <p:nvSpPr>
          <p:cNvPr id="5735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735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3">
                                            <p:txEl>
                                              <p:pRg st="9" end="9"/>
                                            </p:txEl>
                                          </p:spTgt>
                                        </p:tgtEl>
                                        <p:attrNameLst>
                                          <p:attrName>style.visibility</p:attrName>
                                        </p:attrNameLst>
                                      </p:cBhvr>
                                      <p:to>
                                        <p:strVal val="visible"/>
                                      </p:to>
                                    </p:set>
                                    <p:animEffect transition="in" filter="slide(fromBottom)">
                                      <p:cBhvr>
                                        <p:cTn id="7" dur="500"/>
                                        <p:tgtEl>
                                          <p:spTgt spid="5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b="0" dirty="0" smtClean="0">
                <a:ea typeface="굴림" pitchFamily="50" charset="-127"/>
              </a:rPr>
              <a:t>Motivation</a:t>
            </a: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The identification of clusters, </a:t>
            </a:r>
            <a:r>
              <a:rPr lang="en-US" altLang="ko-KR" sz="2400" dirty="0" smtClean="0">
                <a:solidFill>
                  <a:srgbClr val="C00000"/>
                </a:solidFill>
                <a:latin typeface="Calibri" pitchFamily="34" charset="0"/>
                <a:ea typeface="굴림" pitchFamily="50" charset="-127"/>
                <a:cs typeface="Calibri" pitchFamily="34" charset="0"/>
              </a:rPr>
              <a:t>well-connected components in a graph</a:t>
            </a:r>
            <a:r>
              <a:rPr lang="en-US" altLang="ko-KR" sz="2400" dirty="0" smtClean="0">
                <a:latin typeface="Calibri" pitchFamily="34" charset="0"/>
                <a:ea typeface="굴림" pitchFamily="50" charset="-127"/>
                <a:cs typeface="Calibri" pitchFamily="34" charset="0"/>
              </a:rPr>
              <a:t>, which is useful in many applications from biological function prediction to </a:t>
            </a:r>
            <a:r>
              <a:rPr lang="en-US" altLang="ko-KR" sz="2400" i="1" u="sng" dirty="0" smtClean="0">
                <a:latin typeface="Calibri" pitchFamily="34" charset="0"/>
                <a:ea typeface="굴림" pitchFamily="50" charset="-127"/>
                <a:cs typeface="Calibri" pitchFamily="34" charset="0"/>
              </a:rPr>
              <a:t>social community detection</a:t>
            </a: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55"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pic>
        <p:nvPicPr>
          <p:cNvPr id="56" name="Picture 16"/>
          <p:cNvPicPr>
            <a:picLocks noChangeAspect="1" noChangeArrowheads="1"/>
          </p:cNvPicPr>
          <p:nvPr/>
        </p:nvPicPr>
        <p:blipFill>
          <a:blip r:embed="rId4"/>
          <a:srcRect/>
          <a:stretch>
            <a:fillRect/>
          </a:stretch>
        </p:blipFill>
        <p:spPr bwMode="auto">
          <a:xfrm>
            <a:off x="928662" y="2428868"/>
            <a:ext cx="6178541" cy="3820958"/>
          </a:xfrm>
          <a:prstGeom prst="rect">
            <a:avLst/>
          </a:prstGeom>
          <a:noFill/>
        </p:spPr>
      </p:pic>
      <p:pic>
        <p:nvPicPr>
          <p:cNvPr id="57" name="Picture 20"/>
          <p:cNvPicPr>
            <a:picLocks noChangeAspect="1" noChangeArrowheads="1"/>
          </p:cNvPicPr>
          <p:nvPr/>
        </p:nvPicPr>
        <p:blipFill>
          <a:blip r:embed="rId5"/>
          <a:srcRect t="11111"/>
          <a:stretch>
            <a:fillRect/>
          </a:stretch>
        </p:blipFill>
        <p:spPr bwMode="auto">
          <a:xfrm>
            <a:off x="7500958" y="3286124"/>
            <a:ext cx="1248444" cy="1714512"/>
          </a:xfrm>
          <a:prstGeom prst="rect">
            <a:avLst/>
          </a:prstGeom>
          <a:noFill/>
        </p:spPr>
      </p:pic>
      <p:sp>
        <p:nvSpPr>
          <p:cNvPr id="58" name="Rectangle 21"/>
          <p:cNvSpPr>
            <a:spLocks noChangeArrowheads="1"/>
          </p:cNvSpPr>
          <p:nvPr/>
        </p:nvSpPr>
        <p:spPr bwMode="auto">
          <a:xfrm>
            <a:off x="7143736" y="2857496"/>
            <a:ext cx="2000264" cy="338554"/>
          </a:xfrm>
          <a:prstGeom prst="rect">
            <a:avLst/>
          </a:prstGeom>
          <a:noFill/>
          <a:ln w="9525">
            <a:noFill/>
            <a:miter lim="800000"/>
            <a:headEnd/>
            <a:tailEnd/>
          </a:ln>
          <a:effectLst/>
        </p:spPr>
        <p:txBody>
          <a:bodyPr wrap="square" anchor="ctr">
            <a:spAutoFit/>
          </a:bodyPr>
          <a:lstStyle/>
          <a:p>
            <a:r>
              <a:rPr lang="en-US" altLang="zh-TW" sz="1600" dirty="0"/>
              <a:t>Attribute of Authors </a:t>
            </a:r>
          </a:p>
        </p:txBody>
      </p:sp>
      <p:sp>
        <p:nvSpPr>
          <p:cNvPr id="59" name="Rectangle 17"/>
          <p:cNvSpPr>
            <a:spLocks noChangeArrowheads="1"/>
          </p:cNvSpPr>
          <p:nvPr/>
        </p:nvSpPr>
        <p:spPr bwMode="auto">
          <a:xfrm>
            <a:off x="3214678" y="6286520"/>
            <a:ext cx="2419252" cy="246221"/>
          </a:xfrm>
          <a:prstGeom prst="rect">
            <a:avLst/>
          </a:prstGeom>
          <a:noFill/>
          <a:ln w="9525">
            <a:noFill/>
            <a:miter lim="800000"/>
            <a:headEnd/>
            <a:tailEnd/>
          </a:ln>
          <a:effectLst/>
        </p:spPr>
        <p:txBody>
          <a:bodyPr wrap="none" anchor="ctr">
            <a:spAutoFit/>
          </a:bodyPr>
          <a:lstStyle/>
          <a:p>
            <a:r>
              <a:rPr lang="en-US" altLang="zh-TW" sz="1000" b="1" i="1" dirty="0">
                <a:solidFill>
                  <a:schemeClr val="tx2"/>
                </a:solidFill>
              </a:rPr>
              <a:t>from manyeyes.alphaworks.ibm.com</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b="0" dirty="0" smtClean="0">
                <a:ea typeface="굴림" pitchFamily="50" charset="-127"/>
              </a:rPr>
              <a:t>Objective</a:t>
            </a: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A desired clustering of attributed graph should achieve a good       balance between the following:</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b="1" dirty="0" smtClean="0">
                <a:solidFill>
                  <a:srgbClr val="C00000"/>
                </a:solidFill>
                <a:latin typeface="Calibri" pitchFamily="34" charset="0"/>
                <a:ea typeface="굴림" pitchFamily="50" charset="-127"/>
                <a:cs typeface="Calibri" pitchFamily="34" charset="0"/>
              </a:rPr>
              <a:t>Structural cohesiveness: </a:t>
            </a:r>
            <a:r>
              <a:rPr lang="en-US" altLang="ko-KR" sz="2000" dirty="0" smtClean="0">
                <a:latin typeface="Calibri" pitchFamily="34" charset="0"/>
                <a:ea typeface="굴림" pitchFamily="50" charset="-127"/>
                <a:cs typeface="Calibri" pitchFamily="34" charset="0"/>
              </a:rPr>
              <a:t>Vertices within one cluster are close to each other in terms of </a:t>
            </a:r>
            <a:r>
              <a:rPr lang="en-US" altLang="ko-KR" sz="2000" u="sng" dirty="0" smtClean="0">
                <a:latin typeface="Calibri" pitchFamily="34" charset="0"/>
                <a:ea typeface="굴림" pitchFamily="50" charset="-127"/>
                <a:cs typeface="Calibri" pitchFamily="34" charset="0"/>
              </a:rPr>
              <a:t>structure</a:t>
            </a:r>
            <a:r>
              <a:rPr lang="en-US" altLang="ko-KR" sz="2000" dirty="0" smtClean="0">
                <a:latin typeface="Calibri" pitchFamily="34" charset="0"/>
                <a:ea typeface="굴림" pitchFamily="50" charset="-127"/>
                <a:cs typeface="Calibri" pitchFamily="34" charset="0"/>
              </a:rPr>
              <a:t>, while vertices between clusters are distant from each other</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r>
              <a:rPr lang="en-US" altLang="ko-KR" sz="2000" b="1" dirty="0" smtClean="0">
                <a:solidFill>
                  <a:srgbClr val="163794"/>
                </a:solidFill>
                <a:latin typeface="Calibri" pitchFamily="34" charset="0"/>
                <a:ea typeface="굴림" pitchFamily="50" charset="-127"/>
                <a:cs typeface="Calibri" pitchFamily="34" charset="0"/>
              </a:rPr>
              <a:t>Attribute homogeneity: </a:t>
            </a:r>
            <a:r>
              <a:rPr lang="en-US" altLang="ko-KR" sz="2000" dirty="0" smtClean="0">
                <a:latin typeface="Calibri" pitchFamily="34" charset="0"/>
                <a:ea typeface="굴림" pitchFamily="50" charset="-127"/>
                <a:cs typeface="Calibri" pitchFamily="34" charset="0"/>
              </a:rPr>
              <a:t>Vertices within one cluster have  similar </a:t>
            </a:r>
            <a:r>
              <a:rPr lang="en-US" altLang="ko-KR" sz="2000" u="sng" dirty="0" smtClean="0">
                <a:latin typeface="Calibri" pitchFamily="34" charset="0"/>
                <a:ea typeface="굴림" pitchFamily="50" charset="-127"/>
                <a:cs typeface="Calibri" pitchFamily="34" charset="0"/>
              </a:rPr>
              <a:t>attribute values</a:t>
            </a:r>
            <a:r>
              <a:rPr lang="en-US" altLang="ko-KR" sz="2000" dirty="0" smtClean="0">
                <a:latin typeface="Calibri" pitchFamily="34" charset="0"/>
                <a:ea typeface="굴림" pitchFamily="50" charset="-127"/>
                <a:cs typeface="Calibri" pitchFamily="34" charset="0"/>
              </a:rPr>
              <a:t>, while vertices between clusters have quite different attribute values</a:t>
            </a: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pPr>
            <a:endParaRPr lang="en-US" altLang="ko-KR" sz="2000" dirty="0" smtClean="0">
              <a:latin typeface="Calibri" pitchFamily="34" charset="0"/>
              <a:ea typeface="굴림" pitchFamily="50" charset="-127"/>
              <a:cs typeface="Calibri" pitchFamily="34" charset="0"/>
            </a:endParaRPr>
          </a:p>
          <a:p>
            <a:pPr lvl="1" eaLnBrk="1" hangingPunct="1">
              <a:lnSpc>
                <a:spcPct val="95000"/>
              </a:lnSpc>
              <a:spcBef>
                <a:spcPct val="10000"/>
              </a:spcBef>
              <a:buClr>
                <a:schemeClr val="accent6"/>
              </a:buClr>
              <a:buNone/>
            </a:pP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1"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graphicFrame>
        <p:nvGraphicFramePr>
          <p:cNvPr id="12" name="Diagram 11"/>
          <p:cNvGraphicFramePr/>
          <p:nvPr/>
        </p:nvGraphicFramePr>
        <p:xfrm>
          <a:off x="2500298" y="4643446"/>
          <a:ext cx="4548198" cy="16748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b="0" dirty="0" smtClean="0">
                <a:ea typeface="굴림" pitchFamily="50" charset="-127"/>
              </a:rPr>
              <a:t>Related Work</a:t>
            </a: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Structure Based Clustering</a:t>
            </a:r>
          </a:p>
          <a:p>
            <a:pPr lvl="1" eaLnBrk="1" hangingPunct="1">
              <a:lnSpc>
                <a:spcPct val="95000"/>
              </a:lnSpc>
              <a:spcBef>
                <a:spcPct val="10000"/>
              </a:spcBef>
              <a:buClr>
                <a:schemeClr val="accent6"/>
              </a:buClr>
            </a:pPr>
            <a:r>
              <a:rPr lang="en-US" altLang="ko-KR" sz="2000" b="1" dirty="0" smtClean="0">
                <a:latin typeface="Calibri" pitchFamily="34" charset="0"/>
                <a:ea typeface="굴림" pitchFamily="50" charset="-127"/>
                <a:cs typeface="Calibri" pitchFamily="34" charset="0"/>
              </a:rPr>
              <a:t>Normalized cuts </a:t>
            </a:r>
            <a:r>
              <a:rPr lang="en-US" altLang="ko-KR" sz="2000" dirty="0" smtClean="0">
                <a:latin typeface="Calibri" pitchFamily="34" charset="0"/>
                <a:ea typeface="굴림" pitchFamily="50" charset="-127"/>
                <a:cs typeface="Calibri" pitchFamily="34" charset="0"/>
              </a:rPr>
              <a:t>[Shi and </a:t>
            </a:r>
            <a:r>
              <a:rPr lang="en-US" altLang="ko-KR" sz="2000" dirty="0" err="1" smtClean="0">
                <a:latin typeface="Calibri" pitchFamily="34" charset="0"/>
                <a:ea typeface="굴림" pitchFamily="50" charset="-127"/>
                <a:cs typeface="Calibri" pitchFamily="34" charset="0"/>
              </a:rPr>
              <a:t>Malik</a:t>
            </a:r>
            <a:r>
              <a:rPr lang="en-US" altLang="ko-KR" sz="2000" dirty="0" smtClean="0">
                <a:latin typeface="Calibri" pitchFamily="34" charset="0"/>
                <a:ea typeface="굴림" pitchFamily="50" charset="-127"/>
                <a:cs typeface="Calibri" pitchFamily="34" charset="0"/>
              </a:rPr>
              <a:t>, TPAMI 2000]</a:t>
            </a:r>
          </a:p>
          <a:p>
            <a:pPr lvl="1" eaLnBrk="1" hangingPunct="1">
              <a:lnSpc>
                <a:spcPct val="95000"/>
              </a:lnSpc>
              <a:spcBef>
                <a:spcPct val="10000"/>
              </a:spcBef>
              <a:buClr>
                <a:schemeClr val="accent6"/>
              </a:buClr>
            </a:pPr>
            <a:r>
              <a:rPr lang="en-US" altLang="ko-KR" sz="2000" b="1" dirty="0" smtClean="0">
                <a:latin typeface="Calibri" pitchFamily="34" charset="0"/>
                <a:ea typeface="굴림" pitchFamily="50" charset="-127"/>
                <a:cs typeface="Calibri" pitchFamily="34" charset="0"/>
              </a:rPr>
              <a:t>Modularity</a:t>
            </a:r>
            <a:r>
              <a:rPr lang="en-US" altLang="ko-KR" sz="2000" dirty="0" smtClean="0">
                <a:latin typeface="Calibri" pitchFamily="34" charset="0"/>
                <a:ea typeface="굴림" pitchFamily="50" charset="-127"/>
                <a:cs typeface="Calibri" pitchFamily="34" charset="0"/>
              </a:rPr>
              <a:t> [Newman and Girvan, Phys. Rev. 2004] </a:t>
            </a:r>
          </a:p>
          <a:p>
            <a:pPr lvl="1" eaLnBrk="1" hangingPunct="1">
              <a:lnSpc>
                <a:spcPct val="95000"/>
              </a:lnSpc>
              <a:spcBef>
                <a:spcPct val="10000"/>
              </a:spcBef>
              <a:buClr>
                <a:schemeClr val="accent6"/>
              </a:buClr>
            </a:pPr>
            <a:r>
              <a:rPr lang="en-US" altLang="ko-KR" sz="2000" b="1" dirty="0" smtClean="0">
                <a:latin typeface="Calibri" pitchFamily="34" charset="0"/>
                <a:ea typeface="굴림" pitchFamily="50" charset="-127"/>
                <a:cs typeface="Calibri" pitchFamily="34" charset="0"/>
              </a:rPr>
              <a:t>SCAN</a:t>
            </a:r>
            <a:r>
              <a:rPr lang="en-US" altLang="ko-KR" sz="2000" dirty="0" smtClean="0">
                <a:latin typeface="Calibri" pitchFamily="34" charset="0"/>
                <a:ea typeface="굴림" pitchFamily="50" charset="-127"/>
                <a:cs typeface="Calibri" pitchFamily="34" charset="0"/>
              </a:rPr>
              <a:t> [</a:t>
            </a:r>
            <a:r>
              <a:rPr lang="en-US" altLang="ko-KR" sz="2000" dirty="0" err="1" smtClean="0">
                <a:latin typeface="Calibri" pitchFamily="34" charset="0"/>
                <a:ea typeface="굴림" pitchFamily="50" charset="-127"/>
                <a:cs typeface="Calibri" pitchFamily="34" charset="0"/>
              </a:rPr>
              <a:t>Xu</a:t>
            </a:r>
            <a:r>
              <a:rPr lang="en-US" altLang="ko-KR" sz="2000" dirty="0" smtClean="0">
                <a:latin typeface="Calibri" pitchFamily="34" charset="0"/>
                <a:ea typeface="굴림" pitchFamily="50" charset="-127"/>
                <a:cs typeface="Calibri" pitchFamily="34" charset="0"/>
              </a:rPr>
              <a:t> et al., KDD'07]</a:t>
            </a:r>
          </a:p>
          <a:p>
            <a:pPr marL="342900" lvl="1" indent="-342900" eaLnBrk="1" hangingPunct="1">
              <a:lnSpc>
                <a:spcPct val="95000"/>
              </a:lnSpc>
              <a:spcBef>
                <a:spcPct val="10000"/>
              </a:spcBef>
              <a:buClr>
                <a:schemeClr val="accent6"/>
              </a:buClr>
              <a:buNone/>
            </a:pPr>
            <a:r>
              <a:rPr lang="en-US" altLang="ko-KR" sz="2400" dirty="0" smtClean="0">
                <a:latin typeface="Calibri" pitchFamily="34" charset="0"/>
                <a:ea typeface="굴림" pitchFamily="50" charset="-127"/>
                <a:cs typeface="Calibri" pitchFamily="34" charset="0"/>
              </a:rPr>
              <a:t>	</a:t>
            </a:r>
            <a:r>
              <a:rPr lang="en-US" altLang="zh-CN" sz="2000" dirty="0" smtClean="0"/>
              <a:t>The</a:t>
            </a:r>
            <a:r>
              <a:rPr lang="en-US" altLang="zh-HK" sz="2000" dirty="0" smtClean="0"/>
              <a:t> clusters generated have a rather random distribution of vertex </a:t>
            </a:r>
            <a:r>
              <a:rPr lang="en-US" altLang="zh-HK" sz="2000" i="1" u="sng" dirty="0" smtClean="0"/>
              <a:t>properties</a:t>
            </a:r>
            <a:r>
              <a:rPr lang="en-US" altLang="zh-HK" sz="2000" dirty="0" smtClean="0"/>
              <a:t> within</a:t>
            </a:r>
            <a:r>
              <a:rPr lang="en-US" altLang="zh-CN" sz="2000" dirty="0" smtClean="0"/>
              <a:t> </a:t>
            </a:r>
            <a:r>
              <a:rPr lang="en-US" altLang="zh-HK" sz="2000" dirty="0" smtClean="0"/>
              <a:t>clusters</a:t>
            </a:r>
            <a:endParaRPr lang="en-US" altLang="ko-KR" sz="24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Attribute Based Clustering</a:t>
            </a:r>
            <a:endParaRPr lang="en-US" altLang="ko-KR" sz="2000" dirty="0" smtClean="0">
              <a:latin typeface="Calibri" pitchFamily="34" charset="0"/>
              <a:ea typeface="굴림" pitchFamily="50" charset="-127"/>
              <a:cs typeface="Calibri" pitchFamily="34" charset="0"/>
            </a:endParaRPr>
          </a:p>
          <a:p>
            <a:pPr lvl="1">
              <a:lnSpc>
                <a:spcPct val="80000"/>
              </a:lnSpc>
            </a:pPr>
            <a:r>
              <a:rPr lang="en-US" altLang="zh-CN" sz="2000" b="1" dirty="0" smtClean="0">
                <a:solidFill>
                  <a:srgbClr val="CC0000"/>
                </a:solidFill>
              </a:rPr>
              <a:t>K-SNAP</a:t>
            </a:r>
            <a:r>
              <a:rPr lang="en-US" altLang="zh-CN" sz="2000" dirty="0" smtClean="0"/>
              <a:t> </a:t>
            </a:r>
            <a:r>
              <a:rPr lang="en-US" altLang="zh-HK" sz="2000" dirty="0" smtClean="0"/>
              <a:t>[</a:t>
            </a:r>
            <a:r>
              <a:rPr lang="en-US" altLang="zh-HK" sz="2000" dirty="0" err="1" smtClean="0"/>
              <a:t>Tian</a:t>
            </a:r>
            <a:r>
              <a:rPr lang="en-US" altLang="zh-HK" sz="2000" dirty="0" smtClean="0"/>
              <a:t> et al., SIGMOD’08]</a:t>
            </a:r>
          </a:p>
          <a:p>
            <a:pPr lvl="1">
              <a:lnSpc>
                <a:spcPct val="80000"/>
              </a:lnSpc>
            </a:pPr>
            <a:r>
              <a:rPr lang="en-US" altLang="zh-HK" sz="2000" dirty="0" smtClean="0"/>
              <a:t>Attributes compatible grouping</a:t>
            </a:r>
          </a:p>
          <a:p>
            <a:pPr marL="342900" lvl="1" indent="-342900" eaLnBrk="1" hangingPunct="1">
              <a:lnSpc>
                <a:spcPct val="95000"/>
              </a:lnSpc>
              <a:spcBef>
                <a:spcPct val="10000"/>
              </a:spcBef>
              <a:buClr>
                <a:schemeClr val="accent6"/>
              </a:buClr>
              <a:buNone/>
            </a:pPr>
            <a:r>
              <a:rPr lang="en-US" altLang="ko-KR" sz="2400" dirty="0" smtClean="0">
                <a:latin typeface="Calibri" pitchFamily="34" charset="0"/>
                <a:ea typeface="굴림" pitchFamily="50" charset="-127"/>
                <a:cs typeface="Calibri" pitchFamily="34" charset="0"/>
              </a:rPr>
              <a:t>	</a:t>
            </a:r>
            <a:r>
              <a:rPr lang="en-US" altLang="zh-CN" sz="2000" dirty="0" smtClean="0"/>
              <a:t>The</a:t>
            </a:r>
            <a:r>
              <a:rPr lang="en-US" altLang="zh-HK" sz="2000" dirty="0" smtClean="0"/>
              <a:t> clusters generated have a rather loose intra-cluster </a:t>
            </a:r>
            <a:r>
              <a:rPr lang="en-US" altLang="zh-HK" sz="2000" i="1" u="sng" dirty="0" smtClean="0"/>
              <a:t>structure</a:t>
            </a:r>
            <a:endParaRPr lang="en-US" altLang="zh-HK" sz="2000" i="1" dirty="0" smtClean="0"/>
          </a:p>
          <a:p>
            <a:pPr marL="342900" lvl="1" indent="-342900" eaLnBrk="1" hangingPunct="1">
              <a:lnSpc>
                <a:spcPct val="95000"/>
              </a:lnSpc>
              <a:spcBef>
                <a:spcPct val="10000"/>
              </a:spcBef>
              <a:buClr>
                <a:schemeClr val="accent6"/>
              </a:buClr>
              <a:buNone/>
            </a:pPr>
            <a:endParaRPr lang="en-US" altLang="ko-KR" sz="2000" i="1" u="sng" dirty="0" smtClean="0">
              <a:latin typeface="Calibri" pitchFamily="34" charset="0"/>
              <a:ea typeface="굴림" pitchFamily="50" charset="-127"/>
              <a:cs typeface="Calibri" pitchFamily="34" charset="0"/>
            </a:endParaRPr>
          </a:p>
          <a:p>
            <a:pPr marL="342900" lvl="1" indent="-342900" eaLnBrk="1" hangingPunct="1">
              <a:lnSpc>
                <a:spcPct val="95000"/>
              </a:lnSpc>
              <a:spcBef>
                <a:spcPct val="10000"/>
              </a:spcBef>
              <a:buClr>
                <a:schemeClr val="accent6"/>
              </a:buClr>
              <a:buNone/>
            </a:pPr>
            <a:r>
              <a:rPr lang="en-US" altLang="ko-KR" sz="2000" b="1" i="1" dirty="0" smtClean="0">
                <a:solidFill>
                  <a:srgbClr val="C00000"/>
                </a:solidFill>
                <a:latin typeface="Calibri" pitchFamily="34" charset="0"/>
                <a:ea typeface="굴림" pitchFamily="50" charset="-127"/>
                <a:cs typeface="Calibri" pitchFamily="34" charset="0"/>
              </a:rPr>
              <a:t>	Is there any way to consider both  factors (</a:t>
            </a:r>
            <a:r>
              <a:rPr lang="en-US" altLang="ko-KR" sz="2000" b="1" i="1" dirty="0" smtClean="0">
                <a:solidFill>
                  <a:srgbClr val="00B050"/>
                </a:solidFill>
                <a:latin typeface="Calibri" pitchFamily="34" charset="0"/>
                <a:ea typeface="굴림" pitchFamily="50" charset="-127"/>
                <a:cs typeface="Calibri" pitchFamily="34" charset="0"/>
              </a:rPr>
              <a:t>Structure and Attribute</a:t>
            </a:r>
            <a:r>
              <a:rPr lang="en-US" altLang="ko-KR" sz="2000" b="1" i="1" dirty="0" smtClean="0">
                <a:solidFill>
                  <a:srgbClr val="C00000"/>
                </a:solidFill>
                <a:latin typeface="Calibri" pitchFamily="34" charset="0"/>
                <a:ea typeface="굴림" pitchFamily="50" charset="-127"/>
                <a:cs typeface="Calibri" pitchFamily="34" charset="0"/>
              </a:rPr>
              <a:t>) simultaneously while Clustering…?  </a:t>
            </a:r>
            <a:r>
              <a:rPr lang="en-US" altLang="ko-KR" sz="2000" b="1" i="1" dirty="0" smtClean="0">
                <a:solidFill>
                  <a:srgbClr val="00B050"/>
                </a:solidFill>
                <a:latin typeface="Calibri" pitchFamily="34" charset="0"/>
                <a:ea typeface="굴림" pitchFamily="50" charset="-127"/>
                <a:cs typeface="Calibri" pitchFamily="34" charset="0"/>
              </a:rPr>
              <a:t>YES</a:t>
            </a: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3">
                                            <p:txEl>
                                              <p:pRg st="11" end="11"/>
                                            </p:txEl>
                                          </p:spTgt>
                                        </p:tgtEl>
                                        <p:attrNameLst>
                                          <p:attrName>style.visibility</p:attrName>
                                        </p:attrNameLst>
                                      </p:cBhvr>
                                      <p:to>
                                        <p:strVal val="visible"/>
                                      </p:to>
                                    </p:set>
                                    <p:animEffect transition="in" filter="slide(fromBottom)">
                                      <p:cBhvr>
                                        <p:cTn id="7" dur="500"/>
                                        <p:tgtEl>
                                          <p:spTgt spid="51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(1/11)</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Structure-based Clustering</a:t>
            </a:r>
          </a:p>
          <a:p>
            <a:pPr lvl="1" eaLnBrk="1" hangingPunct="1">
              <a:lnSpc>
                <a:spcPct val="95000"/>
              </a:lnSpc>
              <a:spcBef>
                <a:spcPct val="10000"/>
              </a:spcBef>
              <a:buClr>
                <a:schemeClr val="accent6"/>
              </a:buClr>
            </a:pPr>
            <a:r>
              <a:rPr lang="en-US" altLang="zh-TW" sz="2000" dirty="0" smtClean="0">
                <a:latin typeface="Calibri" pitchFamily="34" charset="0"/>
                <a:ea typeface="굴림" pitchFamily="50" charset="-127"/>
                <a:cs typeface="Calibri" pitchFamily="34" charset="0"/>
              </a:rPr>
              <a:t>Vertices with heterogeneous values in a cluster</a:t>
            </a:r>
            <a:endParaRPr lang="en-US" altLang="ko-KR" sz="20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Attribute-based Clustering</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Lose much structure information</a:t>
            </a:r>
          </a:p>
          <a:p>
            <a:pPr eaLnBrk="1" hangingPunct="1">
              <a:lnSpc>
                <a:spcPct val="95000"/>
              </a:lnSpc>
              <a:spcBef>
                <a:spcPct val="10000"/>
              </a:spcBef>
              <a:buClr>
                <a:schemeClr val="accent6"/>
              </a:buClr>
              <a:buFont typeface="Wingdings" pitchFamily="2" charset="2"/>
              <a:buChar char="l"/>
            </a:pPr>
            <a:endParaRPr lang="en-US" altLang="ko-KR" sz="2400" dirty="0" smtClean="0">
              <a:latin typeface="Calibri" pitchFamily="34" charset="0"/>
              <a:ea typeface="굴림" pitchFamily="50" charset="-127"/>
              <a:cs typeface="Calibri" pitchFamily="34" charset="0"/>
            </a:endParaRPr>
          </a:p>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Structural/Attribute Cluster</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Vertices with homogeneous values in a cluster</a:t>
            </a:r>
          </a:p>
          <a:p>
            <a:pPr lvl="1" eaLnBrk="1" hangingPunct="1">
              <a:lnSpc>
                <a:spcPct val="95000"/>
              </a:lnSpc>
              <a:spcBef>
                <a:spcPct val="10000"/>
              </a:spcBef>
              <a:buClr>
                <a:schemeClr val="accent6"/>
              </a:buClr>
            </a:pPr>
            <a:r>
              <a:rPr lang="en-US" altLang="ko-KR" sz="2000" dirty="0" smtClean="0">
                <a:latin typeface="Calibri" pitchFamily="34" charset="0"/>
                <a:ea typeface="굴림" pitchFamily="50" charset="-127"/>
                <a:cs typeface="Calibri" pitchFamily="34" charset="0"/>
              </a:rPr>
              <a:t>Keep most structure information</a:t>
            </a:r>
          </a:p>
          <a:p>
            <a:pPr eaLnBrk="1" hangingPunct="1">
              <a:lnSpc>
                <a:spcPct val="95000"/>
              </a:lnSpc>
              <a:spcBef>
                <a:spcPct val="10000"/>
              </a:spcBef>
              <a:buClr>
                <a:schemeClr val="accent6"/>
              </a:buClr>
              <a:buNone/>
            </a:pP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3"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
        <p:nvSpPr>
          <p:cNvPr id="9" name="Left Arrow 8"/>
          <p:cNvSpPr/>
          <p:nvPr/>
        </p:nvSpPr>
        <p:spPr>
          <a:xfrm rot="19602806">
            <a:off x="6123334" y="3270776"/>
            <a:ext cx="571504" cy="35719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ko-KR" sz="2800" b="0" dirty="0" smtClean="0">
                <a:ea typeface="굴림" pitchFamily="50" charset="-127"/>
              </a:rPr>
              <a:t>Graph Clustering with Structure &amp; Attribute </a:t>
            </a:r>
            <a:r>
              <a:rPr lang="en-US" altLang="ko-KR" sz="2000" b="0" dirty="0" smtClean="0">
                <a:ea typeface="굴림" pitchFamily="50" charset="-127"/>
              </a:rPr>
              <a:t>(2/11)</a:t>
            </a:r>
            <a:endParaRPr lang="en-US" altLang="ko-KR" sz="2800" b="0" dirty="0" smtClean="0">
              <a:ea typeface="굴림" pitchFamily="50" charset="-127"/>
            </a:endParaRPr>
          </a:p>
        </p:txBody>
      </p:sp>
      <p:sp>
        <p:nvSpPr>
          <p:cNvPr id="5123" name="Rectangle 3"/>
          <p:cNvSpPr>
            <a:spLocks noGrp="1" noChangeArrowheads="1"/>
          </p:cNvSpPr>
          <p:nvPr>
            <p:ph type="body" idx="1"/>
          </p:nvPr>
        </p:nvSpPr>
        <p:spPr>
          <a:xfrm>
            <a:off x="214282" y="1244622"/>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Example: A Coauthor Network</a:t>
            </a:r>
          </a:p>
          <a:p>
            <a:pPr lvl="1" eaLnBrk="1" hangingPunct="1">
              <a:lnSpc>
                <a:spcPct val="95000"/>
              </a:lnSpc>
              <a:spcBef>
                <a:spcPct val="10000"/>
              </a:spcBef>
              <a:buClr>
                <a:schemeClr val="accent6"/>
              </a:buClr>
              <a:buNone/>
            </a:pP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4"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grpSp>
        <p:nvGrpSpPr>
          <p:cNvPr id="32" name="Group 13"/>
          <p:cNvGrpSpPr>
            <a:grpSpLocks/>
          </p:cNvGrpSpPr>
          <p:nvPr/>
        </p:nvGrpSpPr>
        <p:grpSpPr bwMode="auto">
          <a:xfrm>
            <a:off x="2047906" y="1063647"/>
            <a:ext cx="6881812" cy="4813301"/>
            <a:chOff x="703" y="686"/>
            <a:chExt cx="4335" cy="3032"/>
          </a:xfrm>
        </p:grpSpPr>
        <p:graphicFrame>
          <p:nvGraphicFramePr>
            <p:cNvPr id="33" name="Object 9"/>
            <p:cNvGraphicFramePr>
              <a:graphicFrameLocks noChangeAspect="1"/>
            </p:cNvGraphicFramePr>
            <p:nvPr/>
          </p:nvGraphicFramePr>
          <p:xfrm>
            <a:off x="703" y="686"/>
            <a:ext cx="4335" cy="3032"/>
          </p:xfrm>
          <a:graphic>
            <a:graphicData uri="http://schemas.openxmlformats.org/presentationml/2006/ole">
              <p:oleObj spid="_x0000_s159753" name="Visio" r:id="rId5" imgW="6885813" imgH="4815840" progId="Visio.Drawing.11">
                <p:embed/>
              </p:oleObj>
            </a:graphicData>
          </a:graphic>
        </p:graphicFrame>
        <p:graphicFrame>
          <p:nvGraphicFramePr>
            <p:cNvPr id="34" name="Object 5"/>
            <p:cNvGraphicFramePr>
              <a:graphicFrameLocks noChangeAspect="1"/>
            </p:cNvGraphicFramePr>
            <p:nvPr/>
          </p:nvGraphicFramePr>
          <p:xfrm>
            <a:off x="2409" y="845"/>
            <a:ext cx="1140" cy="1566"/>
          </p:xfrm>
          <a:graphic>
            <a:graphicData uri="http://schemas.openxmlformats.org/presentationml/2006/ole">
              <p:oleObj spid="_x0000_s159754" name="Visio" r:id="rId6" imgW="1804797" imgH="2479358" progId="Visio.Drawing.11">
                <p:embed/>
              </p:oleObj>
            </a:graphicData>
          </a:graphic>
        </p:graphicFrame>
        <p:graphicFrame>
          <p:nvGraphicFramePr>
            <p:cNvPr id="35" name="Object 10"/>
            <p:cNvGraphicFramePr>
              <a:graphicFrameLocks noChangeAspect="1"/>
            </p:cNvGraphicFramePr>
            <p:nvPr/>
          </p:nvGraphicFramePr>
          <p:xfrm>
            <a:off x="1594" y="1811"/>
            <a:ext cx="878" cy="712"/>
          </p:xfrm>
          <a:graphic>
            <a:graphicData uri="http://schemas.openxmlformats.org/presentationml/2006/ole">
              <p:oleObj spid="_x0000_s159755" name="Visio" r:id="rId7" imgW="1393317" imgH="1130618" progId="Visio.Drawing.11">
                <p:embed/>
              </p:oleObj>
            </a:graphicData>
          </a:graphic>
        </p:graphicFrame>
      </p:grpSp>
      <p:grpSp>
        <p:nvGrpSpPr>
          <p:cNvPr id="37" name="Group 22"/>
          <p:cNvGrpSpPr>
            <a:grpSpLocks/>
          </p:cNvGrpSpPr>
          <p:nvPr/>
        </p:nvGrpSpPr>
        <p:grpSpPr bwMode="auto">
          <a:xfrm>
            <a:off x="142907" y="955697"/>
            <a:ext cx="8786811" cy="5616575"/>
            <a:chOff x="-497" y="618"/>
            <a:chExt cx="5535" cy="3538"/>
          </a:xfrm>
        </p:grpSpPr>
        <p:graphicFrame>
          <p:nvGraphicFramePr>
            <p:cNvPr id="38" name="Object 23"/>
            <p:cNvGraphicFramePr>
              <a:graphicFrameLocks noChangeAspect="1"/>
            </p:cNvGraphicFramePr>
            <p:nvPr/>
          </p:nvGraphicFramePr>
          <p:xfrm>
            <a:off x="703" y="686"/>
            <a:ext cx="4335" cy="3032"/>
          </p:xfrm>
          <a:graphic>
            <a:graphicData uri="http://schemas.openxmlformats.org/presentationml/2006/ole">
              <p:oleObj spid="_x0000_s159756" name="Visio" r:id="rId8" imgW="6885813" imgH="4815840" progId="Visio.Drawing.11">
                <p:embed/>
              </p:oleObj>
            </a:graphicData>
          </a:graphic>
        </p:graphicFrame>
        <p:graphicFrame>
          <p:nvGraphicFramePr>
            <p:cNvPr id="39" name="Object 24"/>
            <p:cNvGraphicFramePr>
              <a:graphicFrameLocks noChangeAspect="1"/>
            </p:cNvGraphicFramePr>
            <p:nvPr/>
          </p:nvGraphicFramePr>
          <p:xfrm>
            <a:off x="1594" y="1811"/>
            <a:ext cx="878" cy="712"/>
          </p:xfrm>
          <a:graphic>
            <a:graphicData uri="http://schemas.openxmlformats.org/presentationml/2006/ole">
              <p:oleObj spid="_x0000_s159757" name="Visio" r:id="rId9" imgW="1393317" imgH="1130618" progId="Visio.Drawing.11">
                <p:embed/>
              </p:oleObj>
            </a:graphicData>
          </a:graphic>
        </p:graphicFrame>
        <p:sp>
          <p:nvSpPr>
            <p:cNvPr id="40" name="Text Box 25"/>
            <p:cNvSpPr txBox="1">
              <a:spLocks noChangeArrowheads="1"/>
            </p:cNvSpPr>
            <p:nvPr/>
          </p:nvSpPr>
          <p:spPr bwMode="auto">
            <a:xfrm>
              <a:off x="-497" y="1366"/>
              <a:ext cx="1860" cy="231"/>
            </a:xfrm>
            <a:prstGeom prst="rect">
              <a:avLst/>
            </a:prstGeom>
            <a:noFill/>
            <a:ln w="9525">
              <a:noFill/>
              <a:miter lim="800000"/>
              <a:headEnd/>
              <a:tailEnd/>
            </a:ln>
            <a:effectLst/>
          </p:spPr>
          <p:txBody>
            <a:bodyPr>
              <a:spAutoFit/>
            </a:bodyPr>
            <a:lstStyle/>
            <a:p>
              <a:pPr>
                <a:spcBef>
                  <a:spcPct val="50000"/>
                </a:spcBef>
              </a:pPr>
              <a:r>
                <a:rPr lang="en-US" altLang="zh-TW" dirty="0">
                  <a:solidFill>
                    <a:schemeClr val="accent2"/>
                  </a:solidFill>
                </a:rPr>
                <a:t>Attribute-based Cluster</a:t>
              </a:r>
            </a:p>
          </p:txBody>
        </p:sp>
        <p:sp>
          <p:nvSpPr>
            <p:cNvPr id="41" name="Oval 26"/>
            <p:cNvSpPr>
              <a:spLocks noChangeArrowheads="1"/>
            </p:cNvSpPr>
            <p:nvPr/>
          </p:nvSpPr>
          <p:spPr bwMode="auto">
            <a:xfrm rot="1185114">
              <a:off x="884" y="1378"/>
              <a:ext cx="1718" cy="2596"/>
            </a:xfrm>
            <a:prstGeom prst="ellipse">
              <a:avLst/>
            </a:prstGeom>
            <a:noFill/>
            <a:ln w="38100">
              <a:solidFill>
                <a:srgbClr val="0000FF"/>
              </a:solidFill>
              <a:prstDash val="dash"/>
              <a:round/>
              <a:headEnd/>
              <a:tailEnd/>
            </a:ln>
            <a:effectLst/>
          </p:spPr>
          <p:txBody>
            <a:bodyPr wrap="none" anchor="ctr"/>
            <a:lstStyle/>
            <a:p>
              <a:endParaRPr lang="en-US"/>
            </a:p>
          </p:txBody>
        </p:sp>
        <p:sp>
          <p:nvSpPr>
            <p:cNvPr id="42" name="Oval 27"/>
            <p:cNvSpPr>
              <a:spLocks noChangeAspect="1" noChangeArrowheads="1"/>
            </p:cNvSpPr>
            <p:nvPr/>
          </p:nvSpPr>
          <p:spPr bwMode="auto">
            <a:xfrm rot="4062844">
              <a:off x="1905" y="1547"/>
              <a:ext cx="3538" cy="1679"/>
            </a:xfrm>
            <a:prstGeom prst="ellipse">
              <a:avLst/>
            </a:prstGeom>
            <a:noFill/>
            <a:ln w="38100">
              <a:solidFill>
                <a:srgbClr val="FF0000"/>
              </a:solidFill>
              <a:prstDash val="dash"/>
              <a:round/>
              <a:headEnd/>
              <a:tailEnd/>
            </a:ln>
            <a:effectLst/>
          </p:spPr>
          <p:txBody>
            <a:bodyPr wrap="none" anchor="ctr"/>
            <a:lstStyle/>
            <a:p>
              <a:endParaRPr lang="en-US"/>
            </a:p>
          </p:txBody>
        </p:sp>
      </p:grpSp>
      <p:graphicFrame>
        <p:nvGraphicFramePr>
          <p:cNvPr id="43" name="Object 28"/>
          <p:cNvGraphicFramePr>
            <a:graphicFrameLocks noChangeAspect="1"/>
          </p:cNvGraphicFramePr>
          <p:nvPr/>
        </p:nvGraphicFramePr>
        <p:xfrm>
          <a:off x="4756181" y="1316060"/>
          <a:ext cx="1809750" cy="2486025"/>
        </p:xfrm>
        <a:graphic>
          <a:graphicData uri="http://schemas.openxmlformats.org/presentationml/2006/ole">
            <p:oleObj spid="_x0000_s159758" name="Visio" r:id="rId10" imgW="1804797" imgH="2479358" progId="Visio.Drawing.11">
              <p:embed/>
            </p:oleObj>
          </a:graphicData>
        </a:graphic>
      </p:graphicFrame>
      <p:grpSp>
        <p:nvGrpSpPr>
          <p:cNvPr id="44" name="Group 29"/>
          <p:cNvGrpSpPr>
            <a:grpSpLocks/>
          </p:cNvGrpSpPr>
          <p:nvPr/>
        </p:nvGrpSpPr>
        <p:grpSpPr bwMode="auto">
          <a:xfrm>
            <a:off x="214344" y="844572"/>
            <a:ext cx="8715374" cy="5511800"/>
            <a:chOff x="-452" y="542"/>
            <a:chExt cx="5490" cy="3472"/>
          </a:xfrm>
        </p:grpSpPr>
        <p:grpSp>
          <p:nvGrpSpPr>
            <p:cNvPr id="45" name="Group 30"/>
            <p:cNvGrpSpPr>
              <a:grpSpLocks/>
            </p:cNvGrpSpPr>
            <p:nvPr/>
          </p:nvGrpSpPr>
          <p:grpSpPr bwMode="auto">
            <a:xfrm>
              <a:off x="-452" y="686"/>
              <a:ext cx="5490" cy="3243"/>
              <a:chOff x="-452" y="686"/>
              <a:chExt cx="5490" cy="3243"/>
            </a:xfrm>
          </p:grpSpPr>
          <p:graphicFrame>
            <p:nvGraphicFramePr>
              <p:cNvPr id="47" name="Object 31"/>
              <p:cNvGraphicFramePr>
                <a:graphicFrameLocks noChangeAspect="1"/>
              </p:cNvGraphicFramePr>
              <p:nvPr/>
            </p:nvGraphicFramePr>
            <p:xfrm>
              <a:off x="703" y="686"/>
              <a:ext cx="4335" cy="3032"/>
            </p:xfrm>
            <a:graphic>
              <a:graphicData uri="http://schemas.openxmlformats.org/presentationml/2006/ole">
                <p:oleObj spid="_x0000_s159759" name="Visio" r:id="rId11" imgW="6885689" imgH="4815720" progId="Visio.Drawing.11">
                  <p:embed/>
                </p:oleObj>
              </a:graphicData>
            </a:graphic>
          </p:graphicFrame>
          <p:graphicFrame>
            <p:nvGraphicFramePr>
              <p:cNvPr id="48" name="Object 32"/>
              <p:cNvGraphicFramePr>
                <a:graphicFrameLocks noChangeAspect="1"/>
              </p:cNvGraphicFramePr>
              <p:nvPr/>
            </p:nvGraphicFramePr>
            <p:xfrm>
              <a:off x="2409" y="845"/>
              <a:ext cx="1140" cy="1566"/>
            </p:xfrm>
            <a:graphic>
              <a:graphicData uri="http://schemas.openxmlformats.org/presentationml/2006/ole">
                <p:oleObj spid="_x0000_s159760" name="Visio" r:id="rId12" imgW="1804797" imgH="2479358" progId="Visio.Drawing.11">
                  <p:embed/>
                </p:oleObj>
              </a:graphicData>
            </a:graphic>
          </p:graphicFrame>
          <p:sp>
            <p:nvSpPr>
              <p:cNvPr id="49" name="Text Box 33"/>
              <p:cNvSpPr txBox="1">
                <a:spLocks noChangeArrowheads="1"/>
              </p:cNvSpPr>
              <p:nvPr/>
            </p:nvSpPr>
            <p:spPr bwMode="auto">
              <a:xfrm>
                <a:off x="-452" y="1360"/>
                <a:ext cx="1860" cy="231"/>
              </a:xfrm>
              <a:prstGeom prst="rect">
                <a:avLst/>
              </a:prstGeom>
              <a:noFill/>
              <a:ln w="9525">
                <a:noFill/>
                <a:miter lim="800000"/>
                <a:headEnd/>
                <a:tailEnd/>
              </a:ln>
              <a:effectLst/>
            </p:spPr>
            <p:txBody>
              <a:bodyPr>
                <a:spAutoFit/>
              </a:bodyPr>
              <a:lstStyle/>
              <a:p>
                <a:pPr>
                  <a:spcBef>
                    <a:spcPct val="50000"/>
                  </a:spcBef>
                </a:pPr>
                <a:r>
                  <a:rPr lang="en-US" altLang="zh-TW" dirty="0">
                    <a:solidFill>
                      <a:schemeClr val="accent2"/>
                    </a:solidFill>
                  </a:rPr>
                  <a:t>Structural/Attribute Cluster</a:t>
                </a:r>
              </a:p>
            </p:txBody>
          </p:sp>
          <p:sp>
            <p:nvSpPr>
              <p:cNvPr id="50" name="Oval 34"/>
              <p:cNvSpPr>
                <a:spLocks noChangeArrowheads="1"/>
              </p:cNvSpPr>
              <p:nvPr/>
            </p:nvSpPr>
            <p:spPr bwMode="auto">
              <a:xfrm>
                <a:off x="875" y="2432"/>
                <a:ext cx="1451" cy="1497"/>
              </a:xfrm>
              <a:prstGeom prst="ellipse">
                <a:avLst/>
              </a:prstGeom>
              <a:noFill/>
              <a:ln w="38100">
                <a:solidFill>
                  <a:srgbClr val="0000FF"/>
                </a:solidFill>
                <a:prstDash val="dash"/>
                <a:round/>
                <a:headEnd/>
                <a:tailEnd/>
              </a:ln>
              <a:effectLst/>
            </p:spPr>
            <p:txBody>
              <a:bodyPr wrap="none" anchor="ctr"/>
              <a:lstStyle/>
              <a:p>
                <a:endParaRPr lang="en-US"/>
              </a:p>
            </p:txBody>
          </p:sp>
        </p:grpSp>
        <p:sp>
          <p:nvSpPr>
            <p:cNvPr id="46" name="Oval 35"/>
            <p:cNvSpPr>
              <a:spLocks noChangeArrowheads="1"/>
            </p:cNvSpPr>
            <p:nvPr/>
          </p:nvSpPr>
          <p:spPr bwMode="auto">
            <a:xfrm rot="3397552">
              <a:off x="1798" y="1298"/>
              <a:ext cx="3472" cy="1959"/>
            </a:xfrm>
            <a:prstGeom prst="ellipse">
              <a:avLst/>
            </a:prstGeom>
            <a:noFill/>
            <a:ln w="38100">
              <a:solidFill>
                <a:srgbClr val="FF0000"/>
              </a:solidFill>
              <a:prstDash val="dash"/>
              <a:round/>
              <a:headEnd/>
              <a:tailEnd/>
            </a:ln>
            <a:effectLst/>
          </p:spPr>
          <p:txBody>
            <a:bodyPr wrap="none" anchor="ctr"/>
            <a:lstStyle/>
            <a:p>
              <a:endParaRPr lang="en-US"/>
            </a:p>
          </p:txBody>
        </p:sp>
      </p:grpSp>
      <p:graphicFrame>
        <p:nvGraphicFramePr>
          <p:cNvPr id="51" name="Object 36"/>
          <p:cNvGraphicFramePr>
            <a:graphicFrameLocks noChangeAspect="1"/>
          </p:cNvGraphicFramePr>
          <p:nvPr/>
        </p:nvGraphicFramePr>
        <p:xfrm>
          <a:off x="3462368" y="2859110"/>
          <a:ext cx="1393825" cy="1130300"/>
        </p:xfrm>
        <a:graphic>
          <a:graphicData uri="http://schemas.openxmlformats.org/presentationml/2006/ole">
            <p:oleObj spid="_x0000_s159761" name="Visio" r:id="rId13" imgW="1393317" imgH="1130618" progId="Visio.Drawing.11">
              <p:embed/>
            </p:oleObj>
          </a:graphicData>
        </a:graphic>
      </p:graphicFrame>
      <p:sp>
        <p:nvSpPr>
          <p:cNvPr id="55" name="Oval 27"/>
          <p:cNvSpPr>
            <a:spLocks noChangeAspect="1" noChangeArrowheads="1"/>
          </p:cNvSpPr>
          <p:nvPr/>
        </p:nvSpPr>
        <p:spPr bwMode="auto">
          <a:xfrm rot="6838068">
            <a:off x="6023259" y="3442214"/>
            <a:ext cx="2582327" cy="2665412"/>
          </a:xfrm>
          <a:prstGeom prst="ellipse">
            <a:avLst/>
          </a:prstGeom>
          <a:noFill/>
          <a:ln w="38100">
            <a:solidFill>
              <a:srgbClr val="FF0000"/>
            </a:solidFill>
            <a:prstDash val="dash"/>
            <a:round/>
            <a:headEnd/>
            <a:tailEnd/>
          </a:ln>
          <a:effectLst/>
        </p:spPr>
        <p:txBody>
          <a:bodyPr wrap="none" anchor="ctr"/>
          <a:lstStyle/>
          <a:p>
            <a:endParaRPr lang="en-US"/>
          </a:p>
        </p:txBody>
      </p:sp>
      <p:sp>
        <p:nvSpPr>
          <p:cNvPr id="56" name="Oval 26"/>
          <p:cNvSpPr>
            <a:spLocks noChangeArrowheads="1"/>
          </p:cNvSpPr>
          <p:nvPr/>
        </p:nvSpPr>
        <p:spPr bwMode="auto">
          <a:xfrm rot="2019046">
            <a:off x="2833991" y="589635"/>
            <a:ext cx="3405990" cy="6073167"/>
          </a:xfrm>
          <a:prstGeom prst="ellipse">
            <a:avLst/>
          </a:prstGeom>
          <a:noFill/>
          <a:ln w="38100">
            <a:solidFill>
              <a:srgbClr val="0000FF"/>
            </a:solidFill>
            <a:prstDash val="dash"/>
            <a:round/>
            <a:headEnd/>
            <a:tailEnd/>
          </a:ln>
          <a:effectLst/>
        </p:spPr>
        <p:txBody>
          <a:bodyPr wrap="none" anchor="ctr"/>
          <a:lstStyle/>
          <a:p>
            <a:endParaRPr lang="en-US"/>
          </a:p>
        </p:txBody>
      </p:sp>
      <p:sp>
        <p:nvSpPr>
          <p:cNvPr id="57" name="Text Box 33"/>
          <p:cNvSpPr txBox="1">
            <a:spLocks noChangeArrowheads="1"/>
          </p:cNvSpPr>
          <p:nvPr/>
        </p:nvSpPr>
        <p:spPr bwMode="auto">
          <a:xfrm>
            <a:off x="214282" y="2143116"/>
            <a:ext cx="2952750" cy="366713"/>
          </a:xfrm>
          <a:prstGeom prst="rect">
            <a:avLst/>
          </a:prstGeom>
          <a:noFill/>
          <a:ln w="9525">
            <a:noFill/>
            <a:miter lim="800000"/>
            <a:headEnd/>
            <a:tailEnd/>
          </a:ln>
          <a:effectLst/>
        </p:spPr>
        <p:txBody>
          <a:bodyPr>
            <a:spAutoFit/>
          </a:bodyPr>
          <a:lstStyle/>
          <a:p>
            <a:pPr>
              <a:spcBef>
                <a:spcPct val="50000"/>
              </a:spcBef>
            </a:pPr>
            <a:r>
              <a:rPr lang="en-US" altLang="zh-TW" dirty="0" smtClean="0">
                <a:solidFill>
                  <a:schemeClr val="accent2"/>
                </a:solidFill>
              </a:rPr>
              <a:t>Structural Clustering</a:t>
            </a:r>
            <a:endParaRPr lang="en-US" altLang="zh-TW" dirty="0">
              <a:solidFill>
                <a:schemeClr val="accent2"/>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edge">
                                      <p:cBhvr>
                                        <p:cTn id="7" dur="2000"/>
                                        <p:tgtEl>
                                          <p:spTgt spid="56"/>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edge">
                                      <p:cBhvr>
                                        <p:cTn id="10" dur="2000"/>
                                        <p:tgtEl>
                                          <p:spTgt spid="5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20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57"/>
                                        </p:tgtEl>
                                      </p:cBhvr>
                                    </p:animEffect>
                                    <p:set>
                                      <p:cBhvr>
                                        <p:cTn id="18" dur="1" fill="hold">
                                          <p:stCondLst>
                                            <p:cond delay="499"/>
                                          </p:stCondLst>
                                        </p:cTn>
                                        <p:tgtEl>
                                          <p:spTgt spid="5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5"/>
                                        </p:tgtEl>
                                        <p:attrNameLst>
                                          <p:attrName>style.visibility</p:attrName>
                                        </p:attrNameLst>
                                      </p:cBhvr>
                                      <p:to>
                                        <p:strVal val="hidden"/>
                                      </p:to>
                                    </p:set>
                                  </p:childTnLst>
                                </p:cTn>
                              </p:par>
                            </p:childTnLst>
                          </p:cTn>
                        </p:par>
                        <p:par>
                          <p:cTn id="23" fill="hold">
                            <p:stCondLst>
                              <p:cond delay="500"/>
                            </p:stCondLst>
                            <p:childTnLst>
                              <p:par>
                                <p:cTn id="24" presetID="10" presetClass="exit" presetSubtype="0" fill="hold" nodeType="afterEffect">
                                  <p:stCondLst>
                                    <p:cond delay="0"/>
                                  </p:stCondLst>
                                  <p:childTnLst>
                                    <p:animEffect transition="out" filter="fade">
                                      <p:cBhvr>
                                        <p:cTn id="25" dur="500"/>
                                        <p:tgtEl>
                                          <p:spTgt spid="32"/>
                                        </p:tgtEl>
                                      </p:cBhvr>
                                    </p:animEffect>
                                    <p:set>
                                      <p:cBhvr>
                                        <p:cTn id="26" dur="1" fill="hold">
                                          <p:stCondLst>
                                            <p:cond delay="499"/>
                                          </p:stCondLst>
                                        </p:cTn>
                                        <p:tgtEl>
                                          <p:spTgt spid="32"/>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43"/>
                                        </p:tgtEl>
                                      </p:cBhvr>
                                    </p:animEffect>
                                    <p:set>
                                      <p:cBhvr>
                                        <p:cTn id="38" dur="1" fill="hold">
                                          <p:stCondLst>
                                            <p:cond delay="499"/>
                                          </p:stCondLst>
                                        </p:cTn>
                                        <p:tgtEl>
                                          <p:spTgt spid="43"/>
                                        </p:tgtEl>
                                        <p:attrNameLst>
                                          <p:attrName>style.visibility</p:attrName>
                                        </p:attrNameLst>
                                      </p:cBhvr>
                                      <p:to>
                                        <p:strVal val="hidden"/>
                                      </p:to>
                                    </p:se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par>
                          <p:cTn id="43" fill="hold">
                            <p:stCondLst>
                              <p:cond delay="1500"/>
                            </p:stCondLst>
                            <p:childTnLst>
                              <p:par>
                                <p:cTn id="44" presetID="10" presetClass="exit" presetSubtype="0" fill="hold" nodeType="afterEffect">
                                  <p:stCondLst>
                                    <p:cond delay="0"/>
                                  </p:stCondLst>
                                  <p:childTnLst>
                                    <p:animEffect transition="out" filter="fade">
                                      <p:cBhvr>
                                        <p:cTn id="45" dur="500"/>
                                        <p:tgtEl>
                                          <p:spTgt spid="43"/>
                                        </p:tgtEl>
                                      </p:cBhvr>
                                    </p:animEffect>
                                    <p:set>
                                      <p:cBhvr>
                                        <p:cTn id="46" dur="1" fill="hold">
                                          <p:stCondLst>
                                            <p:cond delay="499"/>
                                          </p:stCondLst>
                                        </p:cTn>
                                        <p:tgtEl>
                                          <p:spTgt spid="43"/>
                                        </p:tgtEl>
                                        <p:attrNameLst>
                                          <p:attrName>style.visibility</p:attrName>
                                        </p:attrNameLst>
                                      </p:cBhvr>
                                      <p:to>
                                        <p:strVal val="hidden"/>
                                      </p:to>
                                    </p:se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childTnLst>
                          </p:cTn>
                        </p:par>
                        <p:par>
                          <p:cTn id="51" fill="hold">
                            <p:stCondLst>
                              <p:cond delay="2500"/>
                            </p:stCondLst>
                            <p:childTnLst>
                              <p:par>
                                <p:cTn id="52" presetID="10" presetClass="exit" presetSubtype="0" fill="hold" nodeType="afterEffect">
                                  <p:stCondLst>
                                    <p:cond delay="0"/>
                                  </p:stCondLst>
                                  <p:childTnLst>
                                    <p:animEffect transition="out" filter="fade">
                                      <p:cBhvr>
                                        <p:cTn id="53" dur="500"/>
                                        <p:tgtEl>
                                          <p:spTgt spid="43"/>
                                        </p:tgtEl>
                                      </p:cBhvr>
                                    </p:animEffect>
                                    <p:set>
                                      <p:cBhvr>
                                        <p:cTn id="54" dur="1" fill="hold">
                                          <p:stCondLst>
                                            <p:cond delay="499"/>
                                          </p:stCondLst>
                                        </p:cTn>
                                        <p:tgtEl>
                                          <p:spTgt spid="4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37"/>
                                        </p:tgtEl>
                                      </p:cBhvr>
                                    </p:animEffect>
                                    <p:set>
                                      <p:cBhvr>
                                        <p:cTn id="59" dur="1" fill="hold">
                                          <p:stCondLst>
                                            <p:cond delay="499"/>
                                          </p:stCondLst>
                                        </p:cTn>
                                        <p:tgtEl>
                                          <p:spTgt spid="37"/>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childTnLst>
                          </p:cTn>
                        </p:par>
                        <p:par>
                          <p:cTn id="68" fill="hold">
                            <p:stCondLst>
                              <p:cond delay="500"/>
                            </p:stCondLst>
                            <p:childTnLst>
                              <p:par>
                                <p:cTn id="69" presetID="10" presetClass="exit" presetSubtype="0" fill="hold" nodeType="afterEffect">
                                  <p:stCondLst>
                                    <p:cond delay="0"/>
                                  </p:stCondLst>
                                  <p:childTnLst>
                                    <p:animEffect transition="out" filter="fade">
                                      <p:cBhvr>
                                        <p:cTn id="70" dur="500"/>
                                        <p:tgtEl>
                                          <p:spTgt spid="51"/>
                                        </p:tgtEl>
                                      </p:cBhvr>
                                    </p:animEffect>
                                    <p:set>
                                      <p:cBhvr>
                                        <p:cTn id="71" dur="1" fill="hold">
                                          <p:stCondLst>
                                            <p:cond delay="499"/>
                                          </p:stCondLst>
                                        </p:cTn>
                                        <p:tgtEl>
                                          <p:spTgt spid="51"/>
                                        </p:tgtEl>
                                        <p:attrNameLst>
                                          <p:attrName>style.visibility</p:attrName>
                                        </p:attrNameLst>
                                      </p:cBhvr>
                                      <p:to>
                                        <p:strVal val="hidden"/>
                                      </p:to>
                                    </p:set>
                                  </p:childTnLst>
                                </p:cTn>
                              </p:par>
                            </p:childTnLst>
                          </p:cTn>
                        </p:par>
                        <p:par>
                          <p:cTn id="72" fill="hold">
                            <p:stCondLst>
                              <p:cond delay="1000"/>
                            </p:stCondLst>
                            <p:childTnLst>
                              <p:par>
                                <p:cTn id="73" presetID="10" presetClass="entr" presetSubtype="0" fill="hold"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1500"/>
                            </p:stCondLst>
                            <p:childTnLst>
                              <p:par>
                                <p:cTn id="77" presetID="10" presetClass="exit" presetSubtype="0" fill="hold" nodeType="afterEffect">
                                  <p:stCondLst>
                                    <p:cond delay="0"/>
                                  </p:stCondLst>
                                  <p:childTnLst>
                                    <p:animEffect transition="out" filter="fade">
                                      <p:cBhvr>
                                        <p:cTn id="78" dur="500"/>
                                        <p:tgtEl>
                                          <p:spTgt spid="51"/>
                                        </p:tgtEl>
                                      </p:cBhvr>
                                    </p:animEffect>
                                    <p:set>
                                      <p:cBhvr>
                                        <p:cTn id="79" dur="1" fill="hold">
                                          <p:stCondLst>
                                            <p:cond delay="499"/>
                                          </p:stCondLst>
                                        </p:cTn>
                                        <p:tgtEl>
                                          <p:spTgt spid="51"/>
                                        </p:tgtEl>
                                        <p:attrNameLst>
                                          <p:attrName>style.visibility</p:attrName>
                                        </p:attrNameLst>
                                      </p:cBhvr>
                                      <p:to>
                                        <p:strVal val="hidden"/>
                                      </p:to>
                                    </p:set>
                                  </p:childTnLst>
                                </p:cTn>
                              </p:par>
                            </p:childTnLst>
                          </p:cTn>
                        </p:par>
                        <p:par>
                          <p:cTn id="80" fill="hold">
                            <p:stCondLst>
                              <p:cond delay="2000"/>
                            </p:stCondLst>
                            <p:childTnLst>
                              <p:par>
                                <p:cTn id="81" presetID="10" presetClass="entr" presetSubtype="0" fill="hold" nodeType="after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childTnLst>
                          </p:cTn>
                        </p:par>
                        <p:par>
                          <p:cTn id="84" fill="hold">
                            <p:stCondLst>
                              <p:cond delay="2500"/>
                            </p:stCondLst>
                            <p:childTnLst>
                              <p:par>
                                <p:cTn id="85" presetID="10" presetClass="exit" presetSubtype="0" fill="hold" nodeType="afterEffect">
                                  <p:stCondLst>
                                    <p:cond delay="0"/>
                                  </p:stCondLst>
                                  <p:childTnLst>
                                    <p:animEffect transition="out" filter="fade">
                                      <p:cBhvr>
                                        <p:cTn id="86" dur="500"/>
                                        <p:tgtEl>
                                          <p:spTgt spid="51"/>
                                        </p:tgtEl>
                                      </p:cBhvr>
                                    </p:animEffect>
                                    <p:set>
                                      <p:cBhvr>
                                        <p:cTn id="87"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p:bldP spid="57" grpId="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 name="Diagram 18"/>
          <p:cNvGraphicFramePr/>
          <p:nvPr/>
        </p:nvGraphicFramePr>
        <p:xfrm>
          <a:off x="1500166" y="207167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2" name="Rectangle 2"/>
          <p:cNvSpPr>
            <a:spLocks noGrp="1" noChangeArrowheads="1"/>
          </p:cNvSpPr>
          <p:nvPr>
            <p:ph type="title"/>
          </p:nvPr>
        </p:nvSpPr>
        <p:spPr/>
        <p:txBody>
          <a:bodyPr/>
          <a:lstStyle/>
          <a:p>
            <a:pPr eaLnBrk="1" hangingPunct="1"/>
            <a:r>
              <a:rPr lang="en-US" altLang="ko-KR" sz="2800" b="0" dirty="0" smtClean="0">
                <a:solidFill>
                  <a:srgbClr val="FFFFFF"/>
                </a:solidFill>
                <a:ea typeface="굴림" pitchFamily="50" charset="-127"/>
              </a:rPr>
              <a:t>Graph Clustering with Structure &amp; Attribute </a:t>
            </a:r>
            <a:r>
              <a:rPr lang="en-US" altLang="ko-KR" sz="2000" b="0" dirty="0" smtClean="0">
                <a:solidFill>
                  <a:srgbClr val="FFFFFF"/>
                </a:solidFill>
                <a:ea typeface="굴림" pitchFamily="50" charset="-127"/>
              </a:rPr>
              <a:t>(3/11)</a:t>
            </a:r>
            <a:endParaRPr lang="en-US" altLang="ko-KR" b="0" dirty="0" smtClean="0">
              <a:ea typeface="굴림" pitchFamily="50" charset="-127"/>
            </a:endParaRPr>
          </a:p>
        </p:txBody>
      </p:sp>
      <p:sp>
        <p:nvSpPr>
          <p:cNvPr id="5123" name="Rectangle 3"/>
          <p:cNvSpPr>
            <a:spLocks noGrp="1" noChangeArrowheads="1"/>
          </p:cNvSpPr>
          <p:nvPr>
            <p:ph type="body" idx="1"/>
          </p:nvPr>
        </p:nvSpPr>
        <p:spPr>
          <a:xfrm>
            <a:off x="457200" y="1268413"/>
            <a:ext cx="8229600" cy="5256212"/>
          </a:xfrm>
        </p:spPr>
        <p:txBody>
          <a:bodyPr/>
          <a:lstStyle/>
          <a:p>
            <a:pPr eaLnBrk="1" hangingPunct="1">
              <a:lnSpc>
                <a:spcPct val="95000"/>
              </a:lnSpc>
              <a:spcBef>
                <a:spcPct val="10000"/>
              </a:spcBef>
              <a:buClr>
                <a:schemeClr val="accent6"/>
              </a:buClr>
              <a:buFont typeface="Wingdings" pitchFamily="2" charset="2"/>
              <a:buChar char="l"/>
            </a:pPr>
            <a:r>
              <a:rPr lang="en-US" altLang="ko-KR" sz="2400" dirty="0" smtClean="0">
                <a:latin typeface="Calibri" pitchFamily="34" charset="0"/>
                <a:ea typeface="굴림" pitchFamily="50" charset="-127"/>
                <a:cs typeface="Calibri" pitchFamily="34" charset="0"/>
              </a:rPr>
              <a:t>Proposed </a:t>
            </a:r>
            <a:r>
              <a:rPr lang="en-US" altLang="ko-KR" sz="2400" dirty="0" err="1" smtClean="0">
                <a:latin typeface="Calibri" pitchFamily="34" charset="0"/>
                <a:ea typeface="굴림" pitchFamily="50" charset="-127"/>
                <a:cs typeface="Calibri" pitchFamily="34" charset="0"/>
              </a:rPr>
              <a:t>iDEA</a:t>
            </a:r>
            <a:r>
              <a:rPr lang="en-US" altLang="ko-KR" sz="2400" dirty="0" smtClean="0">
                <a:latin typeface="Calibri" pitchFamily="34" charset="0"/>
                <a:ea typeface="굴림" pitchFamily="50" charset="-127"/>
                <a:cs typeface="Calibri" pitchFamily="34" charset="0"/>
              </a:rPr>
              <a:t>: Flow Diagram</a:t>
            </a:r>
            <a:endParaRPr lang="en-US" altLang="ko-KR" sz="2000" dirty="0" smtClean="0">
              <a:latin typeface="Calibri" pitchFamily="34" charset="0"/>
              <a:ea typeface="굴림" pitchFamily="50" charset="-127"/>
              <a:cs typeface="Calibri" pitchFamily="34" charset="0"/>
            </a:endParaRPr>
          </a:p>
        </p:txBody>
      </p:sp>
      <p:sp>
        <p:nvSpPr>
          <p:cNvPr id="13" name="TextBox 12"/>
          <p:cNvSpPr txBox="1"/>
          <p:nvPr/>
        </p:nvSpPr>
        <p:spPr>
          <a:xfrm>
            <a:off x="8686800" y="6488668"/>
            <a:ext cx="356188" cy="253916"/>
          </a:xfrm>
          <a:prstGeom prst="rect">
            <a:avLst/>
          </a:prstGeom>
          <a:noFill/>
        </p:spPr>
        <p:txBody>
          <a:bodyPr wrap="none" rtlCol="0">
            <a:spAutoFit/>
          </a:bodyPr>
          <a:lstStyle/>
          <a:p>
            <a:r>
              <a:rPr lang="en-US" sz="1050" dirty="0" smtClean="0">
                <a:solidFill>
                  <a:schemeClr val="bg1"/>
                </a:solidFill>
                <a:latin typeface="Times New Roman" pitchFamily="18" charset="0"/>
                <a:cs typeface="Times New Roman" pitchFamily="18" charset="0"/>
              </a:rPr>
              <a:t>3/8</a:t>
            </a:r>
            <a:endParaRPr lang="en-US" sz="1050" dirty="0">
              <a:solidFill>
                <a:schemeClr val="bg1"/>
              </a:solidFill>
              <a:latin typeface="Times New Roman" pitchFamily="18" charset="0"/>
              <a:cs typeface="Times New Roman" pitchFamily="18" charset="0"/>
            </a:endParaRPr>
          </a:p>
        </p:txBody>
      </p:sp>
      <p:sp>
        <p:nvSpPr>
          <p:cNvPr id="14" name="Rectangle 13"/>
          <p:cNvSpPr/>
          <p:nvPr/>
        </p:nvSpPr>
        <p:spPr>
          <a:xfrm>
            <a:off x="0" y="6553200"/>
            <a:ext cx="9144000" cy="304800"/>
          </a:xfrm>
          <a:prstGeom prst="rect">
            <a:avLst/>
          </a:prstGeom>
          <a:solidFill>
            <a:schemeClr val="accent6">
              <a:lumMod val="75000"/>
            </a:schemeClr>
          </a:solidFill>
          <a:ln w="3175"/>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lumMod val="75000"/>
                </a:schemeClr>
              </a:solidFill>
            </a:endParaRPr>
          </a:p>
        </p:txBody>
      </p:sp>
      <p:pic>
        <p:nvPicPr>
          <p:cNvPr id="16" name="Picture 15" descr="logo_03"/>
          <p:cNvPicPr>
            <a:picLocks noChangeArrowheads="1"/>
          </p:cNvPicPr>
          <p:nvPr/>
        </p:nvPicPr>
        <p:blipFill>
          <a:blip r:embed="rId7" cstate="print">
            <a:extLst>
              <a:ext uri="{28A0092B-C50C-407E-A947-70E740481C1C}">
                <a14:useLocalDpi xmlns:a14="http://schemas.microsoft.com/office/drawing/2010/main" xmlns:lc="http://schemas.openxmlformats.org/drawingml/2006/lockedCanvas" xmlns="" val="0"/>
              </a:ext>
            </a:extLst>
          </a:blip>
          <a:srcRect/>
          <a:stretch>
            <a:fillRect/>
          </a:stretch>
        </p:blipFill>
        <p:spPr bwMode="auto">
          <a:xfrm>
            <a:off x="0" y="6553200"/>
            <a:ext cx="1000125" cy="304800"/>
          </a:xfrm>
          <a:prstGeom prst="rect">
            <a:avLst/>
          </a:prstGeom>
          <a:noFill/>
          <a:ln>
            <a:noFill/>
          </a:ln>
          <a:extLst>
            <a:ext uri="{909E8E84-426E-40DD-AFC4-6F175D3DCCD1}">
              <a14:hiddenFill xmlns:a14="http://schemas.microsoft.com/office/drawing/2010/main" xmlns:lc="http://schemas.openxmlformats.org/drawingml/2006/lockedCanvas" xmlns="">
                <a:solidFill>
                  <a:srgbClr xmlns:mc="http://schemas.openxmlformats.org/markup-compatibility/2006" val="FFFFFF" mc:Ignorable=""/>
                </a:solidFill>
              </a14:hiddenFill>
            </a:ext>
            <a:ext uri="{91240B29-F687-4F45-9708-019B960494DF}">
              <a14:hiddenLine xmlns:a14="http://schemas.microsoft.com/office/drawing/2010/main" xmlns:lc="http://schemas.openxmlformats.org/drawingml/2006/lockedCanvas" xmlns="" w="9525">
                <a:solidFill>
                  <a:srgbClr xmlns:mc="http://schemas.openxmlformats.org/markup-compatibility/2006" val="000000" mc:Ignorable=""/>
                </a:solidFill>
                <a:miter lim="800000"/>
                <a:headEnd/>
                <a:tailEnd/>
              </a14:hiddenLine>
            </a:ext>
          </a:extLst>
        </p:spPr>
      </p:pic>
      <p:sp>
        <p:nvSpPr>
          <p:cNvPr id="17" name="Slide Number Placeholder 9"/>
          <p:cNvSpPr txBox="1">
            <a:spLocks/>
          </p:cNvSpPr>
          <p:nvPr/>
        </p:nvSpPr>
        <p:spPr>
          <a:xfrm>
            <a:off x="8572528" y="6581820"/>
            <a:ext cx="490510" cy="276204"/>
          </a:xfrm>
          <a:prstGeom prst="rect">
            <a:avLst/>
          </a:prstGeom>
        </p:spPr>
        <p:txBody>
          <a:bodyPr vert="horz" bIns="0" rtlCol="0" anchor="b"/>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schemeClr val="bg1"/>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schemeClr val="bg1"/>
              </a:solidFill>
              <a:effectLst/>
              <a:uLnTx/>
              <a:uFillTx/>
              <a:latin typeface="Arial Black" pitchFamily="34" charset="0"/>
              <a:ea typeface="+mn-ea"/>
              <a:cs typeface="+mn-cs"/>
            </a:endParaRPr>
          </a:p>
        </p:txBody>
      </p:sp>
      <p:sp>
        <p:nvSpPr>
          <p:cNvPr id="12" name="Subtitle 2"/>
          <p:cNvSpPr txBox="1">
            <a:spLocks/>
          </p:cNvSpPr>
          <p:nvPr/>
        </p:nvSpPr>
        <p:spPr>
          <a:xfrm>
            <a:off x="990600" y="6572272"/>
            <a:ext cx="2724144" cy="285728"/>
          </a:xfrm>
          <a:prstGeom prst="rect">
            <a:avLst/>
          </a:prstGeom>
        </p:spPr>
        <p:txBody>
          <a:bodyPr lIns="0" rIns="18288">
            <a:normAutofit fontScale="92500"/>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20000"/>
              </a:spcBef>
              <a:buClr>
                <a:srgbClr val="9BBB59"/>
              </a:buClr>
              <a:buSzPct val="95000"/>
              <a:buFont typeface="Wingdings 2" pitchFamily="18" charset="2"/>
              <a:buNone/>
              <a:defRPr/>
            </a:pPr>
            <a:r>
              <a:rPr lang="en-US" sz="13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3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Data and Knowledge Engineering Lab</a:t>
            </a:r>
            <a:endParaRPr lang="en-US" sz="2400" dirty="0">
              <a:latin typeface="Calibri" pitchFamily="34" charset="0"/>
            </a:endParaRPr>
          </a:p>
        </p:txBody>
      </p:sp>
      <p:sp>
        <p:nvSpPr>
          <p:cNvPr id="21" name="TextBox 20"/>
          <p:cNvSpPr txBox="1"/>
          <p:nvPr/>
        </p:nvSpPr>
        <p:spPr>
          <a:xfrm>
            <a:off x="5715008" y="2278026"/>
            <a:ext cx="2928958" cy="646331"/>
          </a:xfrm>
          <a:prstGeom prst="rect">
            <a:avLst/>
          </a:prstGeom>
          <a:noFill/>
        </p:spPr>
        <p:txBody>
          <a:bodyPr wrap="square" rtlCol="0">
            <a:spAutoFit/>
          </a:bodyPr>
          <a:lstStyle/>
          <a:p>
            <a:r>
              <a:rPr lang="en-US" dirty="0" smtClean="0"/>
              <a:t>Transform vertex attributes to attribute edges  </a:t>
            </a:r>
            <a:endParaRPr lang="en-US" dirty="0"/>
          </a:p>
        </p:txBody>
      </p:sp>
      <p:sp>
        <p:nvSpPr>
          <p:cNvPr id="22" name="TextBox 21"/>
          <p:cNvSpPr txBox="1"/>
          <p:nvPr/>
        </p:nvSpPr>
        <p:spPr>
          <a:xfrm>
            <a:off x="5867408" y="4998034"/>
            <a:ext cx="2071702" cy="646331"/>
          </a:xfrm>
          <a:prstGeom prst="rect">
            <a:avLst/>
          </a:prstGeom>
          <a:noFill/>
        </p:spPr>
        <p:txBody>
          <a:bodyPr wrap="square" rtlCol="0">
            <a:spAutoFit/>
          </a:bodyPr>
          <a:lstStyle/>
          <a:p>
            <a:r>
              <a:rPr lang="en-US" dirty="0" smtClean="0"/>
              <a:t>A unified distance on edges</a:t>
            </a:r>
            <a:endParaRPr lang="en-US" dirty="0"/>
          </a:p>
        </p:txBody>
      </p:sp>
      <p:sp>
        <p:nvSpPr>
          <p:cNvPr id="23" name="TextBox 22"/>
          <p:cNvSpPr txBox="1"/>
          <p:nvPr/>
        </p:nvSpPr>
        <p:spPr>
          <a:xfrm>
            <a:off x="1214414" y="5060719"/>
            <a:ext cx="2071702" cy="646331"/>
          </a:xfrm>
          <a:prstGeom prst="rect">
            <a:avLst/>
          </a:prstGeom>
          <a:noFill/>
        </p:spPr>
        <p:txBody>
          <a:bodyPr wrap="square" rtlCol="0">
            <a:spAutoFit/>
          </a:bodyPr>
          <a:lstStyle/>
          <a:p>
            <a:r>
              <a:rPr lang="en-US" dirty="0" smtClean="0"/>
              <a:t>Mapping onto the original graph</a:t>
            </a:r>
            <a:endParaRPr lang="en-US" dirty="0"/>
          </a:p>
        </p:txBody>
      </p:sp>
      <p:sp>
        <p:nvSpPr>
          <p:cNvPr id="24" name="TextBox 23"/>
          <p:cNvSpPr txBox="1"/>
          <p:nvPr/>
        </p:nvSpPr>
        <p:spPr>
          <a:xfrm>
            <a:off x="2143108" y="2420902"/>
            <a:ext cx="1143008" cy="646331"/>
          </a:xfrm>
          <a:prstGeom prst="rect">
            <a:avLst/>
          </a:prstGeom>
          <a:noFill/>
        </p:spPr>
        <p:txBody>
          <a:bodyPr wrap="square" rtlCol="0">
            <a:spAutoFit/>
          </a:bodyPr>
          <a:lstStyle/>
          <a:p>
            <a:r>
              <a:rPr lang="en-US" dirty="0" smtClean="0"/>
              <a:t>Desired Clusters</a:t>
            </a:r>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graphicEl>
                                              <a:dgm id="{52248C62-8F2B-4442-8145-A784AE05496B}"/>
                                            </p:graphicEl>
                                          </p:spTgt>
                                        </p:tgtEl>
                                        <p:attrNameLst>
                                          <p:attrName>style.visibility</p:attrName>
                                        </p:attrNameLst>
                                      </p:cBhvr>
                                      <p:to>
                                        <p:strVal val="visible"/>
                                      </p:to>
                                    </p:set>
                                    <p:animEffect transition="in" filter="fade">
                                      <p:cBhvr>
                                        <p:cTn id="7" dur="1000"/>
                                        <p:tgtEl>
                                          <p:spTgt spid="19">
                                            <p:graphicEl>
                                              <a:dgm id="{52248C62-8F2B-4442-8145-A784AE05496B}"/>
                                            </p:graphic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9">
                                            <p:graphicEl>
                                              <a:dgm id="{0393DB5D-1193-4E31-AD04-F529CD0C4C8C}"/>
                                            </p:graphicEl>
                                          </p:spTgt>
                                        </p:tgtEl>
                                        <p:attrNameLst>
                                          <p:attrName>style.visibility</p:attrName>
                                        </p:attrNameLst>
                                      </p:cBhvr>
                                      <p:to>
                                        <p:strVal val="visible"/>
                                      </p:to>
                                    </p:set>
                                    <p:animEffect transition="in" filter="fade">
                                      <p:cBhvr>
                                        <p:cTn id="11" dur="1000"/>
                                        <p:tgtEl>
                                          <p:spTgt spid="19">
                                            <p:graphicEl>
                                              <a:dgm id="{0393DB5D-1193-4E31-AD04-F529CD0C4C8C}"/>
                                            </p:graphic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9">
                                            <p:graphicEl>
                                              <a:dgm id="{72C2249D-522C-48E5-918C-A4375346B8D5}"/>
                                            </p:graphicEl>
                                          </p:spTgt>
                                        </p:tgtEl>
                                        <p:attrNameLst>
                                          <p:attrName>style.visibility</p:attrName>
                                        </p:attrNameLst>
                                      </p:cBhvr>
                                      <p:to>
                                        <p:strVal val="visible"/>
                                      </p:to>
                                    </p:set>
                                    <p:animEffect transition="in" filter="fade">
                                      <p:cBhvr>
                                        <p:cTn id="15" dur="1000"/>
                                        <p:tgtEl>
                                          <p:spTgt spid="19">
                                            <p:graphicEl>
                                              <a:dgm id="{72C2249D-522C-48E5-918C-A4375346B8D5}"/>
                                            </p:graphic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9">
                                            <p:graphicEl>
                                              <a:dgm id="{F8FBEAA3-D86F-4166-BCBC-70494BF20606}"/>
                                            </p:graphicEl>
                                          </p:spTgt>
                                        </p:tgtEl>
                                        <p:attrNameLst>
                                          <p:attrName>style.visibility</p:attrName>
                                        </p:attrNameLst>
                                      </p:cBhvr>
                                      <p:to>
                                        <p:strVal val="visible"/>
                                      </p:to>
                                    </p:set>
                                    <p:animEffect transition="in" filter="fade">
                                      <p:cBhvr>
                                        <p:cTn id="19" dur="1000"/>
                                        <p:tgtEl>
                                          <p:spTgt spid="19">
                                            <p:graphicEl>
                                              <a:dgm id="{F8FBEAA3-D86F-4166-BCBC-70494BF20606}"/>
                                            </p:graphicEl>
                                          </p:spTgt>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19">
                                            <p:graphicEl>
                                              <a:dgm id="{D184C89A-6718-4F07-917B-9C7BA4BEB16A}"/>
                                            </p:graphicEl>
                                          </p:spTgt>
                                        </p:tgtEl>
                                        <p:attrNameLst>
                                          <p:attrName>style.visibility</p:attrName>
                                        </p:attrNameLst>
                                      </p:cBhvr>
                                      <p:to>
                                        <p:strVal val="visible"/>
                                      </p:to>
                                    </p:set>
                                    <p:animEffect transition="in" filter="fade">
                                      <p:cBhvr>
                                        <p:cTn id="23" dur="1000"/>
                                        <p:tgtEl>
                                          <p:spTgt spid="19">
                                            <p:graphicEl>
                                              <a:dgm id="{D184C89A-6718-4F07-917B-9C7BA4BEB16A}"/>
                                            </p:graphicEl>
                                          </p:spTgt>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19">
                                            <p:graphicEl>
                                              <a:dgm id="{3D74DDE5-651F-4303-B103-48EFFE3809E6}"/>
                                            </p:graphicEl>
                                          </p:spTgt>
                                        </p:tgtEl>
                                        <p:attrNameLst>
                                          <p:attrName>style.visibility</p:attrName>
                                        </p:attrNameLst>
                                      </p:cBhvr>
                                      <p:to>
                                        <p:strVal val="visible"/>
                                      </p:to>
                                    </p:set>
                                    <p:animEffect transition="in" filter="fade">
                                      <p:cBhvr>
                                        <p:cTn id="27" dur="1000"/>
                                        <p:tgtEl>
                                          <p:spTgt spid="19">
                                            <p:graphicEl>
                                              <a:dgm id="{3D74DDE5-651F-4303-B103-48EFFE3809E6}"/>
                                            </p:graphicEl>
                                          </p:spTgt>
                                        </p:tgtEl>
                                      </p:cBhvr>
                                    </p:animEffect>
                                  </p:childTnLst>
                                </p:cTn>
                              </p:par>
                            </p:childTnLst>
                          </p:cTn>
                        </p:par>
                        <p:par>
                          <p:cTn id="28" fill="hold">
                            <p:stCondLst>
                              <p:cond delay="6000"/>
                            </p:stCondLst>
                            <p:childTnLst>
                              <p:par>
                                <p:cTn id="29" presetID="10" presetClass="entr" presetSubtype="0" fill="hold" grpId="0" nodeType="afterEffect">
                                  <p:stCondLst>
                                    <p:cond delay="0"/>
                                  </p:stCondLst>
                                  <p:childTnLst>
                                    <p:set>
                                      <p:cBhvr>
                                        <p:cTn id="30" dur="1" fill="hold">
                                          <p:stCondLst>
                                            <p:cond delay="0"/>
                                          </p:stCondLst>
                                        </p:cTn>
                                        <p:tgtEl>
                                          <p:spTgt spid="19">
                                            <p:graphicEl>
                                              <a:dgm id="{D7256438-170B-4492-9965-94395EF91FE6}"/>
                                            </p:graphicEl>
                                          </p:spTgt>
                                        </p:tgtEl>
                                        <p:attrNameLst>
                                          <p:attrName>style.visibility</p:attrName>
                                        </p:attrNameLst>
                                      </p:cBhvr>
                                      <p:to>
                                        <p:strVal val="visible"/>
                                      </p:to>
                                    </p:set>
                                    <p:animEffect transition="in" filter="fade">
                                      <p:cBhvr>
                                        <p:cTn id="31" dur="1000"/>
                                        <p:tgtEl>
                                          <p:spTgt spid="19">
                                            <p:graphicEl>
                                              <a:dgm id="{D7256438-170B-4492-9965-94395EF91FE6}"/>
                                            </p:graphicEl>
                                          </p:spTgt>
                                        </p:tgtEl>
                                      </p:cBhvr>
                                    </p:animEffect>
                                  </p:childTnLst>
                                </p:cTn>
                              </p:par>
                            </p:childTnLst>
                          </p:cTn>
                        </p:par>
                        <p:par>
                          <p:cTn id="32" fill="hold">
                            <p:stCondLst>
                              <p:cond delay="7000"/>
                            </p:stCondLst>
                            <p:childTnLst>
                              <p:par>
                                <p:cTn id="33" presetID="10" presetClass="entr" presetSubtype="0" fill="hold" grpId="0" nodeType="afterEffect">
                                  <p:stCondLst>
                                    <p:cond delay="0"/>
                                  </p:stCondLst>
                                  <p:childTnLst>
                                    <p:set>
                                      <p:cBhvr>
                                        <p:cTn id="34" dur="1" fill="hold">
                                          <p:stCondLst>
                                            <p:cond delay="0"/>
                                          </p:stCondLst>
                                        </p:cTn>
                                        <p:tgtEl>
                                          <p:spTgt spid="19">
                                            <p:graphicEl>
                                              <a:dgm id="{748C49B8-1A4B-424D-A2AB-014779D6E2BC}"/>
                                            </p:graphicEl>
                                          </p:spTgt>
                                        </p:tgtEl>
                                        <p:attrNameLst>
                                          <p:attrName>style.visibility</p:attrName>
                                        </p:attrNameLst>
                                      </p:cBhvr>
                                      <p:to>
                                        <p:strVal val="visible"/>
                                      </p:to>
                                    </p:set>
                                    <p:animEffect transition="in" filter="fade">
                                      <p:cBhvr>
                                        <p:cTn id="35" dur="1000"/>
                                        <p:tgtEl>
                                          <p:spTgt spid="19">
                                            <p:graphicEl>
                                              <a:dgm id="{748C49B8-1A4B-424D-A2AB-014779D6E2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Dgm bld="one"/>
        </p:bldSub>
      </p:bldGraphic>
    </p:bldLst>
  </p:timing>
</p:sld>
</file>

<file path=ppt/theme/theme1.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Book Antiqua"/>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cdb2004c003l</Template>
  <TotalTime>9963</TotalTime>
  <Words>3634</Words>
  <Application>Microsoft PowerPoint</Application>
  <PresentationFormat>On-screen Show (4:3)</PresentationFormat>
  <Paragraphs>542</Paragraphs>
  <Slides>28</Slides>
  <Notes>28</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28</vt:i4>
      </vt:variant>
    </vt:vector>
  </HeadingPairs>
  <TitlesOfParts>
    <vt:vector size="32" baseType="lpstr">
      <vt:lpstr>cdb2004c003l</vt:lpstr>
      <vt:lpstr>Default Design</vt:lpstr>
      <vt:lpstr>Visio</vt:lpstr>
      <vt:lpstr>Equation</vt:lpstr>
      <vt:lpstr>  Graph Clustering Based on Structural/Attribute Similarities  Yang Zhou, Hong Cheng, Jeffrey Xu Yu   Proc. Of the VLDB Endowment, France, 2009   Wednesday, November 30, 2011</vt:lpstr>
      <vt:lpstr>Agenda</vt:lpstr>
      <vt:lpstr>Introduction</vt:lpstr>
      <vt:lpstr>Motivation</vt:lpstr>
      <vt:lpstr>Objective</vt:lpstr>
      <vt:lpstr>Related Work</vt:lpstr>
      <vt:lpstr>Graph Clustering with Structure &amp; Attribute (1/11)</vt:lpstr>
      <vt:lpstr>Graph Clustering with Structure &amp; Attribute (2/11)</vt:lpstr>
      <vt:lpstr>Graph Clustering with Structure &amp; Attribute (3/11)</vt:lpstr>
      <vt:lpstr>Graph Clustering with Structure &amp; Attribute (4/11)</vt:lpstr>
      <vt:lpstr>Neighborhood Random Walk (1/2)</vt:lpstr>
      <vt:lpstr>Neighborhood Random Walk (2/2)</vt:lpstr>
      <vt:lpstr>Graph Clustering with Structure &amp; Attribute (5/11)</vt:lpstr>
      <vt:lpstr>Graph Clustering with Structure &amp; Attribute (6/11)</vt:lpstr>
      <vt:lpstr>Graph Clustering with Structure &amp; Attribute (7/11)</vt:lpstr>
      <vt:lpstr>Graph Clustering with Structure &amp; Attribute (8/11)</vt:lpstr>
      <vt:lpstr>Graph Clustering with Structure &amp; Attribute (9/11)</vt:lpstr>
      <vt:lpstr>Graph Clustering with Structure &amp; Attribute (10/11)</vt:lpstr>
      <vt:lpstr>Graph Clustering with Structure &amp; Attribute (11/11)</vt:lpstr>
      <vt:lpstr>Experimental Evaluation (1/5)</vt:lpstr>
      <vt:lpstr>Experimental Evaluation (2/5)</vt:lpstr>
      <vt:lpstr>Experimental Evaluation (3/5)</vt:lpstr>
      <vt:lpstr>Experimental Evaluation (4/5)</vt:lpstr>
      <vt:lpstr>Experimental Evaluation (5/5)</vt:lpstr>
      <vt:lpstr>Conclusion</vt:lpstr>
      <vt:lpstr>Critical Review</vt:lpstr>
      <vt:lpstr>Feasible Improvements</vt:lpstr>
      <vt:lpstr>Questions</vt:lpstr>
    </vt:vector>
  </TitlesOfParts>
  <Company>icu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of Research Project</dc:title>
  <dc:creator>Waqas Nawaz</dc:creator>
  <cp:lastModifiedBy>Waqas Nawaz</cp:lastModifiedBy>
  <cp:revision>615</cp:revision>
  <dcterms:created xsi:type="dcterms:W3CDTF">2007-02-23T23:31:58Z</dcterms:created>
  <dcterms:modified xsi:type="dcterms:W3CDTF">2011-11-30T06:44:05Z</dcterms:modified>
</cp:coreProperties>
</file>