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59" r:id="rId7"/>
    <p:sldId id="267" r:id="rId8"/>
    <p:sldId id="273" r:id="rId9"/>
    <p:sldId id="274" r:id="rId10"/>
    <p:sldId id="275" r:id="rId11"/>
    <p:sldId id="276" r:id="rId12"/>
    <p:sldId id="277" r:id="rId13"/>
    <p:sldId id="269" r:id="rId14"/>
    <p:sldId id="270" r:id="rId15"/>
    <p:sldId id="278" r:id="rId16"/>
    <p:sldId id="272" r:id="rId17"/>
    <p:sldId id="279" r:id="rId18"/>
    <p:sldId id="280" r:id="rId19"/>
    <p:sldId id="271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2" r:id="rId29"/>
    <p:sldId id="268" r:id="rId30"/>
    <p:sldId id="260" r:id="rId31"/>
    <p:sldId id="2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7474" autoAdjust="0"/>
  </p:normalViewPr>
  <p:slideViewPr>
    <p:cSldViewPr snapToGrid="0">
      <p:cViewPr varScale="1">
        <p:scale>
          <a:sx n="156" d="100"/>
          <a:sy n="156" d="100"/>
        </p:scale>
        <p:origin x="11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6.png"/><Relationship Id="rId5" Type="http://schemas.openxmlformats.org/officeDocument/2006/relationships/tags" Target="../tags/tag10.xml"/><Relationship Id="rId10" Type="http://schemas.openxmlformats.org/officeDocument/2006/relationships/image" Target="../media/image25.png"/><Relationship Id="rId4" Type="http://schemas.openxmlformats.org/officeDocument/2006/relationships/tags" Target="../tags/tag9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4.xml"/><Relationship Id="rId7" Type="http://schemas.openxmlformats.org/officeDocument/2006/relationships/image" Target="../media/image3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Masters of Data Science Thesis</a:t>
            </a:r>
          </a:p>
          <a:p>
            <a:r>
              <a:rPr lang="en-US" dirty="0"/>
              <a:t>By Michael S. Emanuel</a:t>
            </a:r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819A-DCA5-468A-A306-8F3E775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044" cy="4316230"/>
          </a:xfrm>
        </p:spPr>
        <p:txBody>
          <a:bodyPr/>
          <a:lstStyle/>
          <a:p>
            <a:r>
              <a:rPr lang="en-US" dirty="0"/>
              <a:t>Download asteroid orbital elements from JPL</a:t>
            </a:r>
          </a:p>
          <a:p>
            <a:r>
              <a:rPr lang="en-US" dirty="0"/>
              <a:t>Data available for 733,489</a:t>
            </a:r>
          </a:p>
          <a:p>
            <a:r>
              <a:rPr lang="en-US" dirty="0"/>
              <a:t>Integrate these daily for 40 years</a:t>
            </a:r>
          </a:p>
          <a:p>
            <a:r>
              <a:rPr lang="en-US" dirty="0"/>
              <a:t>Save results to disk </a:t>
            </a:r>
          </a:p>
          <a:p>
            <a:pPr lvl="1"/>
            <a:r>
              <a:rPr lang="en-US" dirty="0"/>
              <a:t>REBOUND simulation archives</a:t>
            </a:r>
          </a:p>
          <a:p>
            <a:pPr lvl="1"/>
            <a:r>
              <a:rPr lang="en-US" dirty="0"/>
              <a:t>Numpy arrays</a:t>
            </a:r>
          </a:p>
          <a:p>
            <a:r>
              <a:rPr lang="en-US" dirty="0"/>
              <a:t>Job takes 4:30 on 40 CPU cores</a:t>
            </a:r>
          </a:p>
          <a:p>
            <a:r>
              <a:rPr lang="en-US" dirty="0"/>
              <a:t>Writes 1.37 TB output to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4" y="1825625"/>
            <a:ext cx="5836657" cy="36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1242"/>
            <a:ext cx="10515600" cy="149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Report position error in AU and angle error to Earth in arc seconds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969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15969"/>
            <a:ext cx="5063762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dq</a:t>
            </a:r>
            <a:r>
              <a:rPr lang="en-US" dirty="0"/>
              <a:t>, dv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24" y="1252493"/>
            <a:ext cx="2745905" cy="618667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403747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44383"/>
            <a:ext cx="3810325" cy="3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 Celestial Reference Frame (ICRF)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0" y="1433079"/>
            <a:ext cx="7329116" cy="4886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A791-313A-482B-9C6D-BF55A968969B}"/>
              </a:ext>
            </a:extLst>
          </p:cNvPr>
          <p:cNvSpPr txBox="1"/>
          <p:nvPr/>
        </p:nvSpPr>
        <p:spPr>
          <a:xfrm>
            <a:off x="8074479" y="1537854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79" y="1260014"/>
            <a:ext cx="5587301" cy="3034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799294" y="4567918"/>
            <a:ext cx="10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264803" cy="24000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B6C0804-184F-4E31-9154-BD574BDE0320}"/>
              </a:ext>
            </a:extLst>
          </p:cNvPr>
          <p:cNvSpPr/>
          <p:nvPr/>
        </p:nvSpPr>
        <p:spPr>
          <a:xfrm>
            <a:off x="6555126" y="4839100"/>
            <a:ext cx="5277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747657"/>
            <a:ext cx="103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A200-DAEB-49B9-BA44-91A77E9C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Astrometric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A1-F4FC-4FE8-BD64-08DAED38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these results by comparing vs. JPL, </a:t>
            </a:r>
            <a:r>
              <a:rPr lang="en-US" dirty="0" err="1"/>
              <a:t>SkyField</a:t>
            </a:r>
            <a:endParaRPr lang="en-US" dirty="0"/>
          </a:p>
          <a:p>
            <a:r>
              <a:rPr lang="en-US" dirty="0"/>
              <a:t>Downloaded Mars at 3 hour intervals over 10 years</a:t>
            </a:r>
          </a:p>
          <a:p>
            <a:pPr lvl="1"/>
            <a:r>
              <a:rPr lang="en-US" dirty="0"/>
              <a:t>Both state vectors 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and observer RA / Dec</a:t>
            </a:r>
          </a:p>
          <a:p>
            <a:r>
              <a:rPr lang="en-US" dirty="0"/>
              <a:t>Computed astrometric directions from Earth to Mars</a:t>
            </a:r>
          </a:p>
          <a:p>
            <a:pPr lvl="1"/>
            <a:r>
              <a:rPr lang="en-US" dirty="0"/>
              <a:t>MSE and </a:t>
            </a:r>
            <a:r>
              <a:rPr lang="en-US" dirty="0" err="1"/>
              <a:t>SkyField</a:t>
            </a:r>
            <a:r>
              <a:rPr lang="en-US" dirty="0"/>
              <a:t> identical: 0.027 arc seconds</a:t>
            </a:r>
          </a:p>
          <a:p>
            <a:pPr lvl="1"/>
            <a:r>
              <a:rPr lang="en-US" dirty="0"/>
              <a:t>Both MSE and </a:t>
            </a:r>
            <a:r>
              <a:rPr lang="en-US" dirty="0" err="1"/>
              <a:t>SkyField</a:t>
            </a:r>
            <a:r>
              <a:rPr lang="en-US" dirty="0"/>
              <a:t> differ from JPL by 1.6 arc seconds</a:t>
            </a:r>
          </a:p>
          <a:p>
            <a:r>
              <a:rPr lang="en-US" dirty="0"/>
              <a:t>Separately downloaded JPL RA/Dec on first 16 asteroids</a:t>
            </a:r>
          </a:p>
          <a:p>
            <a:r>
              <a:rPr lang="en-US" dirty="0"/>
              <a:t>Compared to MSE direction calculated from integrated orbits</a:t>
            </a:r>
          </a:p>
          <a:p>
            <a:r>
              <a:rPr lang="en-US" dirty="0"/>
              <a:t>RMS error: 0.873 arc seconds!</a:t>
            </a:r>
          </a:p>
        </p:txBody>
      </p:sp>
    </p:spTree>
    <p:extLst>
      <p:ext uri="{BB962C8B-B14F-4D97-AF65-F5344CB8AC3E}">
        <p14:creationId xmlns:p14="http://schemas.microsoft.com/office/powerpoint/2010/main" val="330872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Advisor: Pavlos Protopapas</a:t>
            </a:r>
          </a:p>
          <a:p>
            <a:r>
              <a:rPr lang="en-US" dirty="0"/>
              <a:t>Secondary Advisor: Chris Rycroft</a:t>
            </a:r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6E9-99B2-4922-8E98-07C341CD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of ZTF Detections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74D46-554E-46D0-A271-315842A9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" y="1423081"/>
            <a:ext cx="5330583" cy="32917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EE0D-F4E7-41B7-B013-42B002E2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4" y="1392692"/>
            <a:ext cx="523600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A56F2-1A3D-4B77-969C-5AB54751FC2A}"/>
              </a:ext>
            </a:extLst>
          </p:cNvPr>
          <p:cNvSpPr txBox="1"/>
          <p:nvPr/>
        </p:nvSpPr>
        <p:spPr>
          <a:xfrm>
            <a:off x="898071" y="491898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ZTF: Zwicky Transient Facility; survey of northern sky at Palomar Mountain by Cal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deep survey: 3750 square degrees / hour to depth of 20.5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light in 2017, but asteroid detections ramp up in July 2019; 7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with machine learning pipeline that filters probable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5.69 million possible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includes: MJD, RA, DEC, MAG</a:t>
            </a:r>
          </a:p>
        </p:txBody>
      </p:sp>
    </p:spTree>
    <p:extLst>
      <p:ext uri="{BB962C8B-B14F-4D97-AF65-F5344CB8AC3E}">
        <p14:creationId xmlns:p14="http://schemas.microsoft.com/office/powerpoint/2010/main" val="388060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5B3-D325-4276-82C3-B5799092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Cartesian to Angular Distance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204E2F-698F-4BBC-AA2E-5E05E5A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61" y="1433740"/>
            <a:ext cx="2932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8801B-0CC8-4E02-A3E2-D92741FB23B6}"/>
              </a:ext>
            </a:extLst>
          </p:cNvPr>
          <p:cNvSpPr txBox="1"/>
          <p:nvPr/>
        </p:nvSpPr>
        <p:spPr>
          <a:xfrm>
            <a:off x="1008289" y="1665513"/>
            <a:ext cx="690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far apart are two directions in the sky?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RA/Dec to directions u</a:t>
            </a:r>
            <a:r>
              <a:rPr lang="en-US" baseline="-25000" dirty="0"/>
              <a:t>1</a:t>
            </a:r>
            <a:r>
              <a:rPr lang="en-US" dirty="0"/>
              <a:t> and u</a:t>
            </a:r>
            <a:r>
              <a:rPr lang="en-US" baseline="-25000" dirty="0"/>
              <a:t>2</a:t>
            </a:r>
            <a:r>
              <a:rPr lang="en-US" dirty="0"/>
              <a:t> in the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Cartesian distance s between u</a:t>
            </a:r>
            <a:r>
              <a:rPr lang="en-US" baseline="-25000" dirty="0"/>
              <a:t>1</a:t>
            </a:r>
            <a:r>
              <a:rPr lang="en-US" dirty="0"/>
              <a:t> and u</a:t>
            </a:r>
            <a:r>
              <a:rPr lang="en-US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distance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 is geodesic (great circle distance)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2986-A405-40F0-803C-2509585A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94" y="3023280"/>
            <a:ext cx="4481621" cy="7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8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63-E116-4924-B776-987F6965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Asteroid to Each ZTF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C10-51AE-4D78-885A-1E08B65E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ztf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from RA/Dec for each detection</a:t>
            </a:r>
          </a:p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ast</a:t>
            </a:r>
            <a:r>
              <a:rPr lang="en-US" dirty="0"/>
              <a:t> for every asteroid in the catalogue</a:t>
            </a:r>
          </a:p>
          <a:p>
            <a:r>
              <a:rPr lang="en-US" dirty="0"/>
              <a:t>5.7E6 detections x 7.3E5 asteroids = 4.2E12 (4.2 trillion) interactions</a:t>
            </a:r>
          </a:p>
          <a:p>
            <a:pPr lvl="1"/>
            <a:r>
              <a:rPr lang="en-US" dirty="0"/>
              <a:t>Too big for naïve brute force attack</a:t>
            </a:r>
          </a:p>
          <a:p>
            <a:r>
              <a:rPr lang="en-US" dirty="0"/>
              <a:t>“Only” 97,111 different MJDs with ZTF detections</a:t>
            </a:r>
          </a:p>
          <a:p>
            <a:r>
              <a:rPr lang="en-US" dirty="0"/>
              <a:t>Work in chunks of 1000 asteroids at a time, find nearest to each ZTF</a:t>
            </a:r>
          </a:p>
          <a:p>
            <a:r>
              <a:rPr lang="en-US" dirty="0"/>
              <a:t>Then perform reduction operation to find globally nearest asteroid</a:t>
            </a:r>
          </a:p>
        </p:txBody>
      </p:sp>
    </p:spTree>
    <p:extLst>
      <p:ext uri="{BB962C8B-B14F-4D97-AF65-F5344CB8AC3E}">
        <p14:creationId xmlns:p14="http://schemas.microsoft.com/office/powerpoint/2010/main" val="418576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70B-7A1E-470E-B5AB-475CF64F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Nearest Asteroid: 65.7% Within 2.0 Arc Seconds!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76291-FDF8-43BC-9483-6C479C4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2" y="1484994"/>
            <a:ext cx="8286912" cy="5168899"/>
          </a:xfrm>
        </p:spPr>
      </p:pic>
    </p:spTree>
    <p:extLst>
      <p:ext uri="{BB962C8B-B14F-4D97-AF65-F5344CB8AC3E}">
        <p14:creationId xmlns:p14="http://schemas.microsoft.com/office/powerpoint/2010/main" val="337485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FA7-71F8-47C1-A2C1-99BA0D30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 of Distance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98E-F0D7-4BD0-B970-484D9860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014"/>
            <a:ext cx="8179254" cy="4995636"/>
          </a:xfrm>
        </p:spPr>
        <p:txBody>
          <a:bodyPr>
            <a:normAutofit/>
          </a:bodyPr>
          <a:lstStyle/>
          <a:p>
            <a:r>
              <a:rPr lang="en-US" dirty="0"/>
              <a:t>What is the statistical distribution of s if we guessed directions uniformly at random?</a:t>
            </a:r>
          </a:p>
          <a:p>
            <a:endParaRPr lang="en-US" dirty="0"/>
          </a:p>
          <a:p>
            <a:r>
              <a:rPr lang="en-US" dirty="0"/>
              <a:t>This is useful parameterization because…</a:t>
            </a:r>
          </a:p>
          <a:p>
            <a:r>
              <a:rPr lang="en-US" dirty="0"/>
              <a:t>“Orange Slicing Theorem” for solid angle measure:</a:t>
            </a:r>
          </a:p>
          <a:p>
            <a:endParaRPr lang="en-US" dirty="0"/>
          </a:p>
          <a:p>
            <a:r>
              <a:rPr lang="en-US" dirty="0"/>
              <a:t>Think of Z and S as random variables:</a:t>
            </a:r>
          </a:p>
          <a:p>
            <a:endParaRPr lang="en-US" dirty="0"/>
          </a:p>
          <a:p>
            <a:r>
              <a:rPr lang="en-US" dirty="0"/>
              <a:t>Conditional on a max (threshold) distance </a:t>
            </a:r>
            <a:r>
              <a:rPr lang="el-GR" dirty="0"/>
              <a:t>τ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skiing, photo, man, different&#10;&#10;Description automatically generated">
            <a:extLst>
              <a:ext uri="{FF2B5EF4-FFF2-40B4-BE49-F238E27FC236}">
                <a16:creationId xmlns:a16="http://schemas.microsoft.com/office/drawing/2014/main" id="{3AFDF090-B536-4076-8A8D-F5F13CF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1382713"/>
            <a:ext cx="2373828" cy="511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EC7F8-69CA-4E2F-9437-6A4D94AF4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200276"/>
            <a:ext cx="2825354" cy="50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519E-70C0-47DE-B662-97F7EE3F0D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7" y="2161796"/>
            <a:ext cx="2753213" cy="578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B9D3-9413-439D-932D-AFE1E0428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765539"/>
            <a:ext cx="3366599" cy="56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1D6B-B999-439F-A4F0-598D711278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0" y="5804959"/>
            <a:ext cx="5384286" cy="6256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8AA19-E594-4714-954A-D17D49150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9" y="4755522"/>
            <a:ext cx="3767005" cy="549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E2A1BC-2EE6-4BA5-A6BE-96033ABCE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20" y="4717253"/>
            <a:ext cx="3544046" cy="6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F8E-446F-4501-873E-7B5A5A71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Nearest Asteroid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B978-6E76-42BF-8F5C-01F0EC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77"/>
            <a:ext cx="10515600" cy="46976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Set a threshold distance </a:t>
            </a:r>
            <a:r>
              <a:rPr lang="el-GR" sz="2600" dirty="0"/>
              <a:t>τ</a:t>
            </a:r>
            <a:r>
              <a:rPr lang="en-US" sz="2600" dirty="0"/>
              <a:t> and define relative distance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We have n = 733,489 guesses and are picking closest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 110: The minimum of n </a:t>
            </a:r>
            <a:r>
              <a:rPr lang="en-US" dirty="0" err="1"/>
              <a:t>i.i.d</a:t>
            </a:r>
            <a:r>
              <a:rPr lang="en-US" dirty="0"/>
              <a:t>. uniforms has a Beta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hits at 2.0 arc seconds would we get by luck?</a:t>
            </a:r>
          </a:p>
          <a:p>
            <a:r>
              <a:rPr lang="en-US" dirty="0"/>
              <a:t>Only 98. But we got 3.75 million of them!</a:t>
            </a:r>
          </a:p>
          <a:p>
            <a:r>
              <a:rPr lang="en-US" dirty="0"/>
              <a:t>Conclusion: This whole apparatus works to a tolerance of 2.0 arc seconds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58E5F-67CA-4971-9CFF-3F725198E7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1907215"/>
            <a:ext cx="2482787" cy="57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0CAC8-80BB-4C74-9278-E0AB0EC88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7" y="1988759"/>
            <a:ext cx="3162462" cy="51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3A57D-8E87-4831-BE16-424CB8E293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2961091"/>
            <a:ext cx="4769466" cy="608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9B1DFF-000B-4BF7-B824-5FBDC1D1C5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63" y="4145712"/>
            <a:ext cx="3898348" cy="5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1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CEF1-E4AF-4026-99FD-854515B1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of Distance to Nearest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1A70D-F3DF-4820-87A1-CBC08D9BF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818"/>
            <a:ext cx="5135389" cy="3309710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33D01EF-8FCA-4DE0-AA8A-D2479C336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87" y="1774145"/>
            <a:ext cx="5306213" cy="3309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86696-581B-4CC7-BCC8-87BA3C833363}"/>
              </a:ext>
            </a:extLst>
          </p:cNvPr>
          <p:cNvSpPr txBox="1"/>
          <p:nvPr/>
        </p:nvSpPr>
        <p:spPr>
          <a:xfrm>
            <a:off x="885825" y="5343525"/>
            <a:ext cx="1046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absolute density in hits per square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relative density: absolute density over beta distribution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plots on log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tail seems to have an exponential decay pattern</a:t>
            </a:r>
          </a:p>
        </p:txBody>
      </p:sp>
    </p:spTree>
    <p:extLst>
      <p:ext uri="{BB962C8B-B14F-4D97-AF65-F5344CB8AC3E}">
        <p14:creationId xmlns:p14="http://schemas.microsoft.com/office/powerpoint/2010/main" val="401352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464-1C64-46D9-9DAA-BB9D4003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Cumulative Distribution </a:t>
            </a:r>
            <a:r>
              <a:rPr lang="en-US" dirty="0"/>
              <a:t>of Hits per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97ED8-D7F2-4DC0-876F-DA68224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7" y="1690688"/>
            <a:ext cx="69761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804D4-C803-439C-933F-07017C8FBDA7}"/>
              </a:ext>
            </a:extLst>
          </p:cNvPr>
          <p:cNvSpPr txBox="1"/>
          <p:nvPr/>
        </p:nvSpPr>
        <p:spPr>
          <a:xfrm>
            <a:off x="8184696" y="1877786"/>
            <a:ext cx="3612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hits at 2.0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have at least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hits? 63,746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hits? 100,508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sporting chance to rebuild 13.6% of the catalogue if we require 10 or more hits</a:t>
            </a:r>
          </a:p>
        </p:txBody>
      </p:sp>
    </p:spTree>
    <p:extLst>
      <p:ext uri="{BB962C8B-B14F-4D97-AF65-F5344CB8AC3E}">
        <p14:creationId xmlns:p14="http://schemas.microsoft.com/office/powerpoint/2010/main" val="192837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75-4CE6-4B17-8327-4F7F546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F66D-B10E-47C6-B508-793B7A75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asteroids (about 800,000)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&gt; 5 million pieces</a:t>
            </a:r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Tracklet</a:t>
            </a:r>
            <a:r>
              <a:rPr lang="en-US" dirty="0"/>
              <a:t>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pPr lvl="1"/>
            <a:r>
              <a:rPr lang="en-US" dirty="0"/>
              <a:t>Try to extrapolate a </a:t>
            </a:r>
            <a:r>
              <a:rPr lang="en-US" dirty="0" err="1"/>
              <a:t>tracklet</a:t>
            </a:r>
            <a:r>
              <a:rPr lang="en-US" dirty="0"/>
              <a:t> to find additional detections</a:t>
            </a:r>
          </a:p>
          <a:p>
            <a:pPr lvl="1"/>
            <a:r>
              <a:rPr lang="en-US" dirty="0"/>
              <a:t>Attempt to fit an orbit when you have enough tracklets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N</a:t>
            </a:r>
            <a:r>
              <a:rPr lang="en-US" baseline="-25000" dirty="0"/>
              <a:t>ast</a:t>
            </a:r>
            <a:r>
              <a:rPr lang="en-US" dirty="0"/>
              <a:t> N</a:t>
            </a:r>
            <a:r>
              <a:rPr lang="en-US" baseline="-25000" dirty="0"/>
              <a:t>obs</a:t>
            </a:r>
            <a:r>
              <a:rPr lang="en-US" dirty="0"/>
              <a:t> rather than N</a:t>
            </a:r>
            <a:r>
              <a:rPr lang="en-US" baseline="-25000" dirty="0"/>
              <a:t>ast </a:t>
            </a:r>
            <a:r>
              <a:rPr lang="en-US" baseline="30000" dirty="0"/>
              <a:t>r</a:t>
            </a:r>
          </a:p>
          <a:p>
            <a:pPr lvl="1"/>
            <a:r>
              <a:rPr lang="en-US" dirty="0"/>
              <a:t>But can we make it  work?</a:t>
            </a:r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</a:t>
            </a:r>
          </a:p>
          <a:p>
            <a:r>
              <a:rPr lang="en-US" dirty="0"/>
              <a:t>It numerically solves the gravitational N-body problem</a:t>
            </a:r>
          </a:p>
          <a:p>
            <a:r>
              <a:rPr lang="en-US" dirty="0"/>
              <a:t>Considered the “gold standard” for orbits in this thesis</a:t>
            </a:r>
          </a:p>
          <a:p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4" y="1690688"/>
            <a:ext cx="4053768" cy="3648392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67" y="1860331"/>
            <a:ext cx="4356843" cy="3309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016634" y="5591596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Integration vs. Horizons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" y="1623324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726" y="1623323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939760" y="4806669"/>
            <a:ext cx="9061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three collections of massive bodies for 40 years at daily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error in position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8.8939"/>
  <p:tag name="LATEXADDIN" val="\documentclass{article}&#10;\usepackage{amsmath}&#10;\pagestyle{empty}&#10;\begin{document}&#10;&#10;$$ Z \sim \textrm{Unif}(-1, 1) 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98.6501"/>
  <p:tag name="LATEXADDIN" val="\documentclass{article}&#10;\usepackage{amsmath}&#10;\pagestyle{empty}&#10;\begin{document}&#10;&#10;$$ S^2 \sim \textrm{Unif}(0, 4) $$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08.174"/>
  <p:tag name="LATEXADDIN" val="\documentclass{article}&#10;\usepackage{amsmath}&#10;\pagestyle{empty}&#10;\begin{document}&#10;&#10;$$ V = (S/\tau)^2$$&#10;&#10;\end{document}"/>
  <p:tag name="IGUANATEXSIZE" val="2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8.9051"/>
  <p:tag name="LATEXADDIN" val="\documentclass{article}&#10;\usepackage{amsmath}&#10;\pagestyle{empty}&#10;\begin{document}&#10;&#10;$$ V \sim \textrm{Unif}(0, 1)$$&#10;&#10;\end{document}"/>
  <p:tag name="IGUANATEXSIZE" val="2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62.842"/>
  <p:tag name="LATEXADDIN" val="\documentclass{article}&#10;\usepackage{amsmath}&#10;\pagestyle{empty}&#10;\begin{document}&#10;&#10;$$ V_1, \ldots V_n \overset{i.i.d.}{\sim} \textrm{Unif}(0, 1)$$&#10;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7.3865"/>
  <p:tag name="LATEXADDIN" val="\documentclass{article}&#10;\usepackage{amsmath}&#10;\pagestyle{empty}&#10;\begin{document}&#10;&#10;$$ U_{(1)}\sim \textrm{Beta}(1, n)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75.4031"/>
  <p:tag name="LATEXADDIN" val="\documentclass{article}&#10;\usepackage{amsmath}&#10;\pagestyle{empty}&#10;\begin{document}&#10;&#10;$$\sin(\theta/2) = s / 2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1515"/>
  <p:tag name="LATEXADDIN" val="\documentclass{article}&#10;\usepackage{amsmath}&#10;\pagestyle{empty}&#10;\begin{document}&#10;&#10;$$s^2 = 2 \cdot (1-z)$$&#10;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71.1661"/>
  <p:tag name="LATEXADDIN" val="\documentclass{article}&#10;\usepackage{amsmath}&#10;\pagestyle{empty}&#10;\begin{document}&#10;&#10;$$z = 1 - s^2 / 2$$&#10;&#10;\end{document}"/>
  <p:tag name="IGUANATEXSIZE" val="2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70.4162"/>
  <p:tag name="LATEXADDIN" val="\documentclass{article}&#10;\usepackage{amsmath}&#10;\pagestyle{empty}&#10;\begin{document}&#10;&#10;$$ d\Omega = dz \cdot d\phi 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13.348"/>
  <p:tag name="LATEXADDIN" val="\documentclass{article}&#10;\usepackage{amsmath}&#10;\pagestyle{empty}&#10;\begin{document}&#10;&#10;$$ S^2| S \le \tau \sim \textrm{Unif}(0, \tau^2) $$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1281</Words>
  <Application>Microsoft Office PowerPoint</Application>
  <PresentationFormat>Widescreen</PresentationFormat>
  <Paragraphs>166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Integrating the Solar System</vt:lpstr>
      <vt:lpstr>REBOUND Integrator for N-Body Problem</vt:lpstr>
      <vt:lpstr>Keplerian Orbital Elements</vt:lpstr>
      <vt:lpstr>Validating Integration vs. Horizons 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Validating Astrometric Direction</vt:lpstr>
      <vt:lpstr>Analysis of ZTF Asteroid Detections</vt:lpstr>
      <vt:lpstr>EDA of ZTF Detections</vt:lpstr>
      <vt:lpstr>Converting Cartesian to Angular Distance</vt:lpstr>
      <vt:lpstr>Nearest Asteroid to Each ZTF Detection</vt:lpstr>
      <vt:lpstr>Nearest Asteroid: 65.7% Within 2.0 Arc Seconds!</vt:lpstr>
      <vt:lpstr>Statistical Distribution of Distance on Sphere</vt:lpstr>
      <vt:lpstr>Distribution of Nearest Asteroid Distance</vt:lpstr>
      <vt:lpstr>Density of Distance to Nearest Asteroid</vt:lpstr>
      <vt:lpstr>Cumulative Distribution of Hits per Asteroid</vt:lpstr>
      <vt:lpstr>Asteroid Search Using Orbital Elements</vt:lpstr>
      <vt:lpstr>PowerPoint Presentation</vt:lpstr>
      <vt:lpstr>Asteroid Search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Michael S. Emanuel</cp:lastModifiedBy>
  <cp:revision>55</cp:revision>
  <dcterms:created xsi:type="dcterms:W3CDTF">2020-05-04T16:58:49Z</dcterms:created>
  <dcterms:modified xsi:type="dcterms:W3CDTF">2020-05-04T20:56:28Z</dcterms:modified>
</cp:coreProperties>
</file>