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4" r:id="rId3"/>
    <p:sldId id="263" r:id="rId4"/>
    <p:sldId id="265" r:id="rId5"/>
    <p:sldId id="266" r:id="rId6"/>
    <p:sldId id="292" r:id="rId7"/>
    <p:sldId id="259" r:id="rId8"/>
    <p:sldId id="267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8" r:id="rId17"/>
    <p:sldId id="272" r:id="rId18"/>
    <p:sldId id="279" r:id="rId19"/>
    <p:sldId id="280" r:id="rId20"/>
    <p:sldId id="271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62" r:id="rId29"/>
    <p:sldId id="289" r:id="rId30"/>
    <p:sldId id="290" r:id="rId31"/>
    <p:sldId id="291" r:id="rId32"/>
    <p:sldId id="311" r:id="rId33"/>
    <p:sldId id="293" r:id="rId34"/>
    <p:sldId id="294" r:id="rId35"/>
    <p:sldId id="260" r:id="rId36"/>
    <p:sldId id="257" r:id="rId37"/>
    <p:sldId id="296" r:id="rId38"/>
    <p:sldId id="297" r:id="rId39"/>
    <p:sldId id="298" r:id="rId40"/>
    <p:sldId id="299" r:id="rId41"/>
    <p:sldId id="301" r:id="rId42"/>
    <p:sldId id="300" r:id="rId43"/>
    <p:sldId id="303" r:id="rId44"/>
    <p:sldId id="307" r:id="rId45"/>
    <p:sldId id="312" r:id="rId46"/>
    <p:sldId id="313" r:id="rId47"/>
    <p:sldId id="314" r:id="rId48"/>
    <p:sldId id="324" r:id="rId49"/>
    <p:sldId id="323" r:id="rId50"/>
    <p:sldId id="315" r:id="rId51"/>
    <p:sldId id="316" r:id="rId52"/>
    <p:sldId id="318" r:id="rId53"/>
    <p:sldId id="319" r:id="rId54"/>
    <p:sldId id="317" r:id="rId55"/>
    <p:sldId id="320" r:id="rId56"/>
    <p:sldId id="321" r:id="rId57"/>
    <p:sldId id="322" r:id="rId58"/>
    <p:sldId id="310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38" d="100"/>
          <a:sy n="138" d="100"/>
        </p:scale>
        <p:origin x="11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5.xml"/><Relationship Id="rId7" Type="http://schemas.openxmlformats.org/officeDocument/2006/relationships/image" Target="../media/image3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6.png"/><Relationship Id="rId5" Type="http://schemas.openxmlformats.org/officeDocument/2006/relationships/tags" Target="../tags/tag2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Rycroft Group Meeting: 30-Mar-2021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851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29" y="3200851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838200" y="1057276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5" y="1097121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170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67170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1315357"/>
            <a:ext cx="3500051" cy="788580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995655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06420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 for RA/Dec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396718" y="4839100"/>
            <a:ext cx="5830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Stellar aberration inapplicable, would be double counting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6038"/>
          </a:xfrm>
        </p:spPr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93"/>
            <a:ext cx="10515600" cy="4351338"/>
          </a:xfrm>
        </p:spPr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 (~29000 rows)</a:t>
            </a:r>
          </a:p>
          <a:p>
            <a:pPr lvl="1"/>
            <a:r>
              <a:rPr lang="en-US" dirty="0"/>
              <a:t>Both state vectors </a:t>
            </a:r>
            <a:r>
              <a:rPr lang="en-US" b="1" i="1" dirty="0"/>
              <a:t>q</a:t>
            </a:r>
            <a:r>
              <a:rPr lang="en-US" dirty="0"/>
              <a:t>, </a:t>
            </a:r>
            <a:r>
              <a:rPr lang="en-US" b="1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2C0A-7E61-4829-B030-514920AE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Masters Thesis Advisor: Pavlos Protopapas</a:t>
            </a:r>
          </a:p>
          <a:p>
            <a:r>
              <a:rPr lang="en-US" dirty="0"/>
              <a:t>PhD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043442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013053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665890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 used for masters thesis in May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Update: As of March 2021 now have ~158 million asteroid detections in a database!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55" y="1253331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RA/Dec to directions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  <a:r>
              <a:rPr lang="en-US" sz="2400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Cartesian distance s between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distance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65" y="3622828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351338"/>
          </a:xfrm>
        </p:spPr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  <a:p>
            <a:r>
              <a:rPr lang="en-US" dirty="0"/>
              <a:t>Still large compute job: 25 hours on 40 CPUs, 256 GB RAM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C65459C9-1223-469B-989A-FDDE89F56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6" y="3667083"/>
            <a:ext cx="1443109" cy="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want to rebuild the asteroid catalog…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do we have a sporting chance of finding?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shot at 13.6% of the catalogue if we require 10+ hits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E92-4FC5-4A54-897B-2961C2C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4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3770134"/>
            <a:ext cx="4374156" cy="25991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913264"/>
            <a:ext cx="5175749" cy="335665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913264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5709863" y="4574471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random, unperturbed, perturbed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340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9" y="192775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52" y="192775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05" y="288615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6" y="285485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4" y="2604924"/>
            <a:ext cx="1311999" cy="787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E1D23-4D1C-4539-8E3F-568776BC48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5" y="3929282"/>
            <a:ext cx="4010504" cy="987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D06E6-7854-4AFF-9D19-2F04E3EFC0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5" y="5062131"/>
            <a:ext cx="6993069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x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Track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4742138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 </a:t>
            </a:r>
          </a:p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/>
              <a:t>Learning rate: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2" y="3664460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martini">
            <a:extLst>
              <a:ext uri="{FF2B5EF4-FFF2-40B4-BE49-F238E27FC236}">
                <a16:creationId xmlns:a16="http://schemas.microsoft.com/office/drawing/2014/main" id="{8A8D032C-D62E-4B22-B972-34A1D77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32" y="2696388"/>
            <a:ext cx="1979820" cy="1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AB549B-3712-4CDA-BCDA-8281E2B1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64" y="1363959"/>
            <a:ext cx="2027465" cy="9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distribution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uninformed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5DD344-819E-44D0-A220-54B855F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Challenge: get full convergence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643"/>
            <a:ext cx="10515600" cy="4351338"/>
          </a:xfrm>
        </p:spPr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The best jigsaw puzzles you can buy online | T3">
            <a:extLst>
              <a:ext uri="{FF2B5EF4-FFF2-40B4-BE49-F238E27FC236}">
                <a16:creationId xmlns:a16="http://schemas.microsoft.com/office/drawing/2014/main" id="{CAAB2F50-E40A-4C79-A012-0CF5255F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4" y="3774747"/>
            <a:ext cx="4747546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55C9716-EA5B-4A96-B98B-CA0CDC58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164" y="4220936"/>
            <a:ext cx="1745690" cy="22719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A45C26-DE64-4714-944A-B5AC05125A09}"/>
              </a:ext>
            </a:extLst>
          </p:cNvPr>
          <p:cNvSpPr/>
          <p:nvPr/>
        </p:nvSpPr>
        <p:spPr>
          <a:xfrm>
            <a:off x="7066277" y="3718215"/>
            <a:ext cx="3004457" cy="100544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puzzle is too hard even with the COVID-19 Lockdown 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39FA-9C27-4866-B6ED-64625B86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627FA-FF00-4C9F-9350-6C96756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Masters Thesis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 that asteroid search over orbital elements works</a:t>
            </a:r>
          </a:p>
          <a:p>
            <a:pPr lvl="1"/>
            <a:r>
              <a:rPr lang="en-US" dirty="0"/>
              <a:t>Need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Proof of concept for an automated asteroid search pipeline</a:t>
            </a:r>
          </a:p>
          <a:p>
            <a:pPr lvl="1"/>
            <a:r>
              <a:rPr lang="en-US" dirty="0"/>
              <a:t>Random initialization is not going to work, need to initialize intelligently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Progress Since June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New Baby + Pandemic + House Move    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637E9D7F-CF3E-46B3-9875-08DB0A1B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1178791"/>
            <a:ext cx="6405995" cy="4804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3088EC-D85A-440C-A693-21E7D85478FA}"/>
              </a:ext>
            </a:extLst>
          </p:cNvPr>
          <p:cNvSpPr txBox="1"/>
          <p:nvPr/>
        </p:nvSpPr>
        <p:spPr>
          <a:xfrm>
            <a:off x="7783287" y="1143001"/>
            <a:ext cx="396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Between a new baby (Ruth, August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pandemic parenting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moving from Boston to Newton…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 output has been “suboptimal”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I have made a fair amount of progress on the unglamorous back end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31EFF0-C4CE-4E11-88E2-A5FF3F1DA1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32" y="396931"/>
            <a:ext cx="338286" cy="4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to Database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Masters Thesis used “default” strategy to manage data</a:t>
            </a:r>
          </a:p>
          <a:p>
            <a:pPr lvl="1"/>
            <a:r>
              <a:rPr lang="en-US" dirty="0"/>
              <a:t>Loose </a:t>
            </a:r>
            <a:r>
              <a:rPr lang="en-US" dirty="0" err="1"/>
              <a:t>Numpy</a:t>
            </a:r>
            <a:r>
              <a:rPr lang="en-US" dirty="0"/>
              <a:t> files in a data folder, organized carefully</a:t>
            </a:r>
          </a:p>
          <a:p>
            <a:r>
              <a:rPr lang="en-US" dirty="0"/>
              <a:t>Efficient for prototyping, but does not scale for “big data” applications</a:t>
            </a:r>
          </a:p>
          <a:p>
            <a:r>
              <a:rPr lang="en-US" dirty="0"/>
              <a:t>Started with 5.7 million detections in early snapshot</a:t>
            </a:r>
          </a:p>
          <a:p>
            <a:pPr lvl="1"/>
            <a:r>
              <a:rPr lang="en-US" dirty="0"/>
              <a:t>Painful process to upload new data</a:t>
            </a:r>
          </a:p>
          <a:p>
            <a:pPr lvl="1"/>
            <a:r>
              <a:rPr lang="en-US" dirty="0"/>
              <a:t>ZTF dataset is now up to 158 million candidate asteroid detections!</a:t>
            </a:r>
          </a:p>
          <a:p>
            <a:r>
              <a:rPr lang="en-US" dirty="0"/>
              <a:t>Also, what if we want to merge data from multiple surveys, e.g. Pan-STARRS or the upcoming Vera Rubin telescope?</a:t>
            </a:r>
          </a:p>
          <a:p>
            <a:r>
              <a:rPr lang="en-US" dirty="0"/>
              <a:t>Solution: put all the data into a powerful SQL database!</a:t>
            </a:r>
          </a:p>
          <a:p>
            <a:pPr lvl="1"/>
            <a:r>
              <a:rPr lang="en-US" dirty="0"/>
              <a:t>I chose a Maria-DB instance because it is fully open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Setting up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Running an instance of a SQL database is easier than you think</a:t>
            </a:r>
          </a:p>
          <a:p>
            <a:pPr lvl="1"/>
            <a:r>
              <a:rPr lang="en-US" dirty="0"/>
              <a:t>Popular variants include MySQL, MariaDB, PostgreSQL and MS SQL Server</a:t>
            </a:r>
          </a:p>
          <a:p>
            <a:r>
              <a:rPr lang="en-US" dirty="0"/>
              <a:t>If you a have a Linux computer, it’s almost as easy as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-server &amp;&amp;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-client</a:t>
            </a:r>
          </a:p>
          <a:p>
            <a:r>
              <a:rPr lang="en-US" dirty="0"/>
              <a:t>If you want to do serious computation, it is probably more practical to use an instance hosted by a cloud provider e.g. AWS</a:t>
            </a:r>
          </a:p>
          <a:p>
            <a:pPr lvl="1"/>
            <a:r>
              <a:rPr lang="en-US" dirty="0"/>
              <a:t>I am both crazy and a dinosaur, so I have a rack mounted server in my basement</a:t>
            </a:r>
          </a:p>
          <a:p>
            <a:pPr lvl="1"/>
            <a:r>
              <a:rPr lang="en-US" dirty="0"/>
              <a:t>This is probably not a great strategy for non crazy people</a:t>
            </a:r>
          </a:p>
          <a:p>
            <a:r>
              <a:rPr lang="en-US" dirty="0"/>
              <a:t>But installing your own instance is still a great way to learn and do low cost prototyping before you start paying for big rented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Python 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Extracting data from a SQL database into Python is easy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is familiar to most of us, very similar abstraction to a SQL </a:t>
            </a:r>
            <a:r>
              <a:rPr lang="en-US" dirty="0" err="1"/>
              <a:t>resultset</a:t>
            </a:r>
            <a:endParaRPr lang="en-US" dirty="0"/>
          </a:p>
          <a:p>
            <a:pPr lvl="1"/>
            <a:r>
              <a:rPr lang="en-US" dirty="0"/>
              <a:t>Utility functions sql2df, sp2df convert a SQL statement or stored procedure call into a Pandas </a:t>
            </a:r>
            <a:r>
              <a:rPr lang="en-US" dirty="0" err="1"/>
              <a:t>DataFrame</a:t>
            </a:r>
            <a:r>
              <a:rPr lang="en-US" dirty="0"/>
              <a:t>.  Very nice!</a:t>
            </a:r>
          </a:p>
          <a:p>
            <a:r>
              <a:rPr lang="en-US" dirty="0"/>
              <a:t>Writing to SQL databases from Python is harder than it should be</a:t>
            </a:r>
          </a:p>
          <a:p>
            <a:pPr lvl="1"/>
            <a:r>
              <a:rPr lang="en-US" dirty="0"/>
              <a:t>Pandas comes with a canned method to this, </a:t>
            </a:r>
          </a:p>
          <a:p>
            <a:pPr lvl="1"/>
            <a:r>
              <a:rPr lang="en-US" dirty="0"/>
              <a:t>Works fine on toy data sets, but it is execrably slow on real data…</a:t>
            </a:r>
          </a:p>
          <a:p>
            <a:pPr lvl="1"/>
            <a:r>
              <a:rPr lang="en-US" dirty="0"/>
              <a:t>converting every row to be insert to a line of SQL text</a:t>
            </a:r>
          </a:p>
          <a:p>
            <a:pPr lvl="1"/>
            <a:r>
              <a:rPr lang="en-US" dirty="0"/>
              <a:t>I ended up writing a function to convert a </a:t>
            </a:r>
            <a:r>
              <a:rPr lang="en-US" dirty="0" err="1"/>
              <a:t>DataFrame</a:t>
            </a:r>
            <a:r>
              <a:rPr lang="en-US" dirty="0"/>
              <a:t> into CSVs in parallel with </a:t>
            </a:r>
            <a:r>
              <a:rPr lang="en-US" dirty="0" err="1"/>
              <a:t>with</a:t>
            </a:r>
            <a:r>
              <a:rPr lang="en-US" dirty="0"/>
              <a:t> </a:t>
            </a:r>
            <a:r>
              <a:rPr lang="en-US" dirty="0" err="1"/>
              <a:t>Dask</a:t>
            </a:r>
            <a:r>
              <a:rPr lang="en-US" dirty="0"/>
              <a:t>; this isn’t great, but it’s usable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“Tracklet”: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  <a:p>
            <a:pPr lvl="1"/>
            <a:r>
              <a:rPr lang="en-US" dirty="0"/>
              <a:t>But can we make it 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1" y="5074105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SQL Database 101 by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53CB56C-7329-45B2-9806-1F80ED3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1206440"/>
            <a:ext cx="5143764" cy="231151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13B83-3091-439D-AF6C-A3342250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4226771"/>
            <a:ext cx="10465338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4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Horizons State Vectors as DB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19B8E4-269B-4148-93C2-8B856F6D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4" y="1035567"/>
            <a:ext cx="4140413" cy="3016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37B894-4E30-4A65-9D05-A92C43B8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6" y="1035567"/>
            <a:ext cx="5645440" cy="231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DD08C8-A79A-45AC-AA34-8F08A968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10915"/>
            <a:ext cx="5932023" cy="2673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6AC56-1DEE-426C-A0E0-D5358A4A69DB}"/>
              </a:ext>
            </a:extLst>
          </p:cNvPr>
          <p:cNvSpPr txBox="1"/>
          <p:nvPr/>
        </p:nvSpPr>
        <p:spPr>
          <a:xfrm>
            <a:off x="6809014" y="4274004"/>
            <a:ext cx="45447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HorizonsBodyID</a:t>
            </a:r>
            <a:r>
              <a:rPr lang="en-US" dirty="0"/>
              <a:t> is called a </a:t>
            </a:r>
            <a:r>
              <a:rPr lang="en-US" b="1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integer identifiers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HorizonsVectors</a:t>
            </a:r>
            <a:r>
              <a:rPr lang="en-US" dirty="0"/>
              <a:t> includes </a:t>
            </a:r>
            <a:r>
              <a:rPr lang="en-US" dirty="0" err="1"/>
              <a:t>HorizonsBodyID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called a </a:t>
            </a:r>
            <a:r>
              <a:rPr lang="en-US" b="1" dirty="0"/>
              <a:t>foreign key</a:t>
            </a:r>
            <a:r>
              <a:rPr lang="en-US" dirty="0"/>
              <a:t> in DB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 simple naming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TableNameID</a:t>
            </a:r>
            <a:r>
              <a:rPr lang="en-US" dirty="0"/>
              <a:t> is the PK to </a:t>
            </a:r>
            <a:r>
              <a:rPr lang="en-US" dirty="0" err="1"/>
              <a:t>TableName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query at left selects the state vectors for the sun and planets at a given date</a:t>
            </a:r>
          </a:p>
        </p:txBody>
      </p:sp>
    </p:spTree>
    <p:extLst>
      <p:ext uri="{BB962C8B-B14F-4D97-AF65-F5344CB8AC3E}">
        <p14:creationId xmlns:p14="http://schemas.microsoft.com/office/powerpoint/2010/main" val="3587797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Entity Relationship Diagram: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F855332-5DA6-465D-AE8E-1654CDF1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1" y="1039786"/>
            <a:ext cx="11244663" cy="55443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9242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ER Diagram: JPL and ZTF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503A100-0BF5-4D88-97AE-BBFEB0FE5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" y="1143000"/>
            <a:ext cx="10121650" cy="3253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6927AB6-E93D-449A-990A-858D6AB5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48" y="3107772"/>
            <a:ext cx="5710689" cy="325359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066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Table Descriptions and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8A17C8-BC86-49A4-882B-77A3B161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056"/>
            <a:ext cx="10358734" cy="5785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363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What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dirty="0"/>
              <a:t>Enrich ZTF Detection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for every detection</a:t>
            </a:r>
          </a:p>
          <a:p>
            <a:r>
              <a:rPr lang="en-US" dirty="0"/>
              <a:t>Assign integer </a:t>
            </a:r>
            <a:r>
              <a:rPr lang="en-US" dirty="0" err="1"/>
              <a:t>SkyPatchID</a:t>
            </a:r>
            <a:r>
              <a:rPr lang="en-US" dirty="0"/>
              <a:t> to every detection</a:t>
            </a:r>
          </a:p>
          <a:p>
            <a:r>
              <a:rPr lang="en-US" dirty="0"/>
              <a:t>Associate every ZTF detection with nearest known asteroid</a:t>
            </a:r>
          </a:p>
          <a:p>
            <a:pPr lvl="1"/>
            <a:r>
              <a:rPr lang="en-US" dirty="0"/>
              <a:t>Populate a table keyed by (</a:t>
            </a:r>
            <a:r>
              <a:rPr lang="en-US" dirty="0" err="1"/>
              <a:t>DetectionID</a:t>
            </a:r>
            <a:r>
              <a:rPr lang="en-US" dirty="0"/>
              <a:t>, </a:t>
            </a:r>
            <a:r>
              <a:rPr lang="en-US" dirty="0" err="1"/>
              <a:t>TimeSliceID</a:t>
            </a:r>
            <a:r>
              <a:rPr lang="en-US" dirty="0"/>
              <a:t>) with payload including predicted direction and </a:t>
            </a:r>
            <a:r>
              <a:rPr lang="en-US" dirty="0" err="1"/>
              <a:t>SkyPatchID</a:t>
            </a:r>
            <a:endParaRPr lang="en-US" dirty="0"/>
          </a:p>
          <a:p>
            <a:pPr lvl="1"/>
            <a:r>
              <a:rPr lang="en-US" dirty="0"/>
              <a:t>Join this against ZTF detections with match on </a:t>
            </a:r>
            <a:r>
              <a:rPr lang="en-US" dirty="0" err="1"/>
              <a:t>TimeSliceID</a:t>
            </a:r>
            <a:r>
              <a:rPr lang="en-US" dirty="0"/>
              <a:t> and </a:t>
            </a:r>
            <a:r>
              <a:rPr lang="en-US" dirty="0" err="1"/>
              <a:t>SkyPatchID</a:t>
            </a:r>
            <a:r>
              <a:rPr lang="en-US" dirty="0"/>
              <a:t> matching only on nearby parts of the sky</a:t>
            </a:r>
          </a:p>
          <a:p>
            <a:r>
              <a:rPr lang="en-US" dirty="0"/>
              <a:t>Compute the exact position for every candidate asteroid that might be the nearest to each detection, then take the closest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Generate Candidate Elements from </a:t>
            </a:r>
            <a:r>
              <a:rPr lang="en-US" dirty="0" err="1"/>
              <a:t>Tracklets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A set of orbital elements has 6 degrees of freedom</a:t>
            </a:r>
          </a:p>
          <a:p>
            <a:r>
              <a:rPr lang="en-US" dirty="0"/>
              <a:t>One detection has 2 D.O.F., RA and DEC; a </a:t>
            </a:r>
            <a:r>
              <a:rPr lang="en-US" dirty="0" err="1"/>
              <a:t>tracklet</a:t>
            </a:r>
            <a:r>
              <a:rPr lang="en-US" dirty="0"/>
              <a:t> has 4</a:t>
            </a:r>
          </a:p>
          <a:p>
            <a:pPr lvl="1"/>
            <a:r>
              <a:rPr lang="en-US" dirty="0"/>
              <a:t>In theory a set of three detections close together has 6, but in practice you only get 4, RA, DEC, and their time derivatives</a:t>
            </a:r>
          </a:p>
          <a:p>
            <a:pPr lvl="1"/>
            <a:r>
              <a:rPr lang="en-US" dirty="0"/>
              <a:t>If you have a third detection or </a:t>
            </a:r>
            <a:r>
              <a:rPr lang="en-US" dirty="0" err="1"/>
              <a:t>tracklet</a:t>
            </a:r>
            <a:r>
              <a:rPr lang="en-US" dirty="0"/>
              <a:t> that is separated in time, you should be able to fit orbital elements if it they are consistent with a realistic orbit</a:t>
            </a:r>
          </a:p>
          <a:p>
            <a:r>
              <a:rPr lang="en-US" dirty="0"/>
              <a:t>To discover new asteroids, probably need some way to generate a 2D space of candidate orbital elements consistent with a single </a:t>
            </a:r>
            <a:r>
              <a:rPr lang="en-US" dirty="0" err="1"/>
              <a:t>tracklet</a:t>
            </a:r>
            <a:endParaRPr lang="en-US" dirty="0"/>
          </a:p>
          <a:p>
            <a:r>
              <a:rPr lang="en-US" dirty="0"/>
              <a:t>Current idea: provisionally assign r (distance from sun to object) and r’; these follow a well behaved distribution and are easy to work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7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Initialize candidate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 Which you will now hear all about…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work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  <a:p>
            <a:r>
              <a:rPr lang="en-US" dirty="0"/>
              <a:t>Considered “gold standard” for initial conditions of an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1" y="1077686"/>
            <a:ext cx="4523392" cy="407105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4" y="1077686"/>
            <a:ext cx="4640175" cy="35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396273" y="5615582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09B3-7564-407F-B411-F8426AE925B0}"/>
              </a:ext>
            </a:extLst>
          </p:cNvPr>
          <p:cNvSpPr txBox="1"/>
          <p:nvPr/>
        </p:nvSpPr>
        <p:spPr>
          <a:xfrm>
            <a:off x="6902887" y="4805680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WikiPedia</a:t>
            </a:r>
            <a:r>
              <a:rPr lang="en-US" dirty="0"/>
              <a:t>, Cool Cosmos</a:t>
            </a:r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124.109"/>
  <p:tag name="LATEXADDIN" val="\documentclass{article}&#10;\usepackage{amsmath}&#10;\pagestyle{empty}&#10;\begin{document}&#10;&#10;$$ h \cdot \frac{\lambda \cdot e^{-\lambda v}}{1 - e^{-\lambda}} + (1 - h)$$&#10;&#10;\end{document}"/>
  <p:tag name="IGUANATEXSIZE" val="28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58.193"/>
  <p:tag name="LATEXADDIN" val="\documentclass{article}&#10;\usepackage{amsmath}&#10;\pagestyle{empty}&#10;\begin{document}&#10;&#10;$$ \mathcal{L}(\mathbf{v}, h, \lambda) = \sum_{j=1}^{n} \log \left( h_j \cdot \frac{\lambda \cdot e^{-\lambda_j v_j}}{1 - e^{-\lambda_j}} + 1 - h_j \right)$$&#10;&#10;&#10;\end{document}"/>
  <p:tag name="IGUANATEXSIZE" val="28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83.23961"/>
  <p:tag name="LATEXADDIN" val="\documentclass{article}&#10;\usepackage{amsmath}&#10;\pagestyle{empty}&#10;\begin{document}&#10;&#10;$\stackrel{\tiny{?}}{=}$&#10;&#10;&#10;\end{document}"/>
  <p:tag name="IGUANATEXSIZE" val="4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3290</Words>
  <Application>Microsoft Office PowerPoint</Application>
  <PresentationFormat>Widescreen</PresentationFormat>
  <Paragraphs>442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Search Overview</vt:lpstr>
      <vt:lpstr>Integrating the Solar System</vt:lpstr>
      <vt:lpstr>REBOUND Integrator for N-Body Problem</vt:lpstr>
      <vt:lpstr>Keplerian Orbital Elements</vt:lpstr>
      <vt:lpstr>Validating Integration vs. Horizons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Cumulative Distribution of Hits per Asteroid</vt:lpstr>
      <vt:lpstr>Asteroid Search Using Orbital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 I: Uniform Scale, Gradient Clipping and Independent Weights</vt:lpstr>
      <vt:lpstr>Search Techniques II: Mixture vs. Joint Mode, Encouraging Convergence</vt:lpstr>
      <vt:lpstr>Asteroid Search Results</vt:lpstr>
      <vt:lpstr>Comparing Two Orbital Elements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Masters Thesis Conclusions</vt:lpstr>
      <vt:lpstr>Progress Since June 2020</vt:lpstr>
      <vt:lpstr>New Baby + Pandemic + House Move     Research</vt:lpstr>
      <vt:lpstr>From Numpy to Database Back End</vt:lpstr>
      <vt:lpstr>Setting up a SQL Database</vt:lpstr>
      <vt:lpstr>Python Database Connections</vt:lpstr>
      <vt:lpstr>SQL Database 101 by Example</vt:lpstr>
      <vt:lpstr>Horizons State Vectors as DB Tables </vt:lpstr>
      <vt:lpstr>Entity Relationship Diagram: KS</vt:lpstr>
      <vt:lpstr>ER Diagram: JPL and ZTF</vt:lpstr>
      <vt:lpstr>Table Descriptions and Sizes</vt:lpstr>
      <vt:lpstr>What Next?</vt:lpstr>
      <vt:lpstr>Enrich ZTF Detection Data</vt:lpstr>
      <vt:lpstr>Generate Candidate Elements from Tracklets</vt:lpstr>
      <vt:lpstr>Mille Grazie: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Emanuel, Michael Steven</cp:lastModifiedBy>
  <cp:revision>177</cp:revision>
  <cp:lastPrinted>2020-05-05T00:40:43Z</cp:lastPrinted>
  <dcterms:created xsi:type="dcterms:W3CDTF">2020-05-04T16:58:49Z</dcterms:created>
  <dcterms:modified xsi:type="dcterms:W3CDTF">2021-03-29T21:12:16Z</dcterms:modified>
</cp:coreProperties>
</file>