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59" r:id="rId7"/>
    <p:sldId id="267" r:id="rId8"/>
    <p:sldId id="273" r:id="rId9"/>
    <p:sldId id="274" r:id="rId10"/>
    <p:sldId id="275" r:id="rId11"/>
    <p:sldId id="276" r:id="rId12"/>
    <p:sldId id="277" r:id="rId13"/>
    <p:sldId id="269" r:id="rId14"/>
    <p:sldId id="270" r:id="rId15"/>
    <p:sldId id="278" r:id="rId16"/>
    <p:sldId id="272" r:id="rId17"/>
    <p:sldId id="279" r:id="rId18"/>
    <p:sldId id="280" r:id="rId19"/>
    <p:sldId id="271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2" r:id="rId29"/>
    <p:sldId id="268" r:id="rId30"/>
    <p:sldId id="289" r:id="rId31"/>
    <p:sldId id="290" r:id="rId32"/>
    <p:sldId id="291" r:id="rId33"/>
    <p:sldId id="292" r:id="rId34"/>
    <p:sldId id="293" r:id="rId35"/>
    <p:sldId id="294" r:id="rId36"/>
    <p:sldId id="260" r:id="rId37"/>
    <p:sldId id="257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03" r:id="rId46"/>
    <p:sldId id="304" r:id="rId47"/>
    <p:sldId id="302" r:id="rId48"/>
    <p:sldId id="305" r:id="rId49"/>
    <p:sldId id="307" r:id="rId50"/>
    <p:sldId id="308" r:id="rId51"/>
    <p:sldId id="309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7474" autoAdjust="0"/>
  </p:normalViewPr>
  <p:slideViewPr>
    <p:cSldViewPr snapToGrid="0">
      <p:cViewPr varScale="1">
        <p:scale>
          <a:sx n="156" d="100"/>
          <a:sy n="156" d="100"/>
        </p:scale>
        <p:origin x="11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6.png"/><Relationship Id="rId5" Type="http://schemas.openxmlformats.org/officeDocument/2006/relationships/tags" Target="../tags/tag10.xml"/><Relationship Id="rId10" Type="http://schemas.openxmlformats.org/officeDocument/2006/relationships/image" Target="../media/image25.png"/><Relationship Id="rId4" Type="http://schemas.openxmlformats.org/officeDocument/2006/relationships/tags" Target="../tags/tag9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4.xml"/><Relationship Id="rId7" Type="http://schemas.openxmlformats.org/officeDocument/2006/relationships/image" Target="../media/image3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49.png"/><Relationship Id="rId5" Type="http://schemas.openxmlformats.org/officeDocument/2006/relationships/tags" Target="../tags/tag20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tags" Target="../tags/tag19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Masters of Data Science Thesis</a:t>
            </a:r>
          </a:p>
          <a:p>
            <a:r>
              <a:rPr lang="en-US" dirty="0"/>
              <a:t>By Michael S. Emanuel</a:t>
            </a:r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1242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969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15969"/>
            <a:ext cx="5063762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dq</a:t>
            </a:r>
            <a:r>
              <a:rPr lang="en-US" dirty="0"/>
              <a:t>, dv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24" y="1252493"/>
            <a:ext cx="2745905" cy="618667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403747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44383"/>
            <a:ext cx="3810325" cy="3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Celestial Reference Frame (ICRF)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555126" y="4839100"/>
            <a:ext cx="527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</a:t>
            </a:r>
          </a:p>
          <a:p>
            <a:pPr lvl="1"/>
            <a:r>
              <a:rPr lang="en-US" dirty="0"/>
              <a:t>Both state vectors 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0.873 arc seconds!</a:t>
            </a:r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Pavlos Protopapas</a:t>
            </a:r>
          </a:p>
          <a:p>
            <a:r>
              <a:rPr lang="en-US" dirty="0"/>
              <a:t>Secondary Advisor: Chris Rycroft</a:t>
            </a:r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423081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392692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91898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61" y="1433740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RA/Dec to directions u</a:t>
            </a:r>
            <a:r>
              <a:rPr lang="en-US" baseline="-25000" dirty="0"/>
              <a:t>1</a:t>
            </a:r>
            <a:r>
              <a:rPr lang="en-US" dirty="0"/>
              <a:t> and u</a:t>
            </a:r>
            <a:r>
              <a:rPr lang="en-US" baseline="-25000" dirty="0"/>
              <a:t>2</a:t>
            </a:r>
            <a:r>
              <a:rPr lang="en-US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Cartesian distance s between u</a:t>
            </a:r>
            <a:r>
              <a:rPr lang="en-US" baseline="-25000" dirty="0"/>
              <a:t>1</a:t>
            </a:r>
            <a:r>
              <a:rPr lang="en-US" dirty="0"/>
              <a:t> and u</a:t>
            </a:r>
            <a:r>
              <a:rPr lang="en-US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distance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94" y="3023280"/>
            <a:ext cx="4481621" cy="7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ztf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</a:t>
            </a:r>
          </a:p>
          <a:p>
            <a:pPr lvl="1"/>
            <a:r>
              <a:rPr lang="en-US" dirty="0"/>
              <a:t>Too big for naïve brute force attack</a:t>
            </a:r>
          </a:p>
          <a:p>
            <a:r>
              <a:rPr lang="en-US" dirty="0"/>
              <a:t>“Only” 97,111 different MJDs with ZTF detections</a:t>
            </a:r>
          </a:p>
          <a:p>
            <a:r>
              <a:rPr lang="en-US" dirty="0"/>
              <a:t>Work in chunks of 1000 asteroids at a time, find nearest to each ZTF</a:t>
            </a:r>
          </a:p>
          <a:p>
            <a:r>
              <a:rPr lang="en-US" dirty="0"/>
              <a:t>Then perform reduction operation to find globally nearest asteroid</a:t>
            </a:r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CEF1-E4AF-4026-99FD-854515B1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Distance to Nearest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A70D-F3DF-4820-87A1-CBC08D9BF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818"/>
            <a:ext cx="5135389" cy="3309710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33D01EF-8FCA-4DE0-AA8A-D2479C33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7" y="1774145"/>
            <a:ext cx="5306213" cy="3309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86696-581B-4CC7-BCC8-87BA3C833363}"/>
              </a:ext>
            </a:extLst>
          </p:cNvPr>
          <p:cNvSpPr txBox="1"/>
          <p:nvPr/>
        </p:nvSpPr>
        <p:spPr>
          <a:xfrm>
            <a:off x="885825" y="5343525"/>
            <a:ext cx="1046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absolute density in hits per square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relative density: absolute density over beta distribution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plots on 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tail seems to have an exponential decay pattern</a:t>
            </a:r>
          </a:p>
        </p:txBody>
      </p:sp>
    </p:spTree>
    <p:extLst>
      <p:ext uri="{BB962C8B-B14F-4D97-AF65-F5344CB8AC3E}">
        <p14:creationId xmlns:p14="http://schemas.microsoft.com/office/powerpoint/2010/main" val="401352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464-1C64-46D9-9DAA-BB9D4003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of Hits per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97ED8-D7F2-4DC0-876F-DA68224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" y="1690688"/>
            <a:ext cx="69761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804D4-C803-439C-933F-07017C8FBDA7}"/>
              </a:ext>
            </a:extLst>
          </p:cNvPr>
          <p:cNvSpPr txBox="1"/>
          <p:nvPr/>
        </p:nvSpPr>
        <p:spPr>
          <a:xfrm>
            <a:off x="8184696" y="1877786"/>
            <a:ext cx="3612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hits at 2.0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have at least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hits? 63,746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hits? 100,508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sporting chance to rebuild 13.6% of the catalogue if we require 10 or more hits</a:t>
            </a:r>
          </a:p>
        </p:txBody>
      </p:sp>
    </p:spTree>
    <p:extLst>
      <p:ext uri="{BB962C8B-B14F-4D97-AF65-F5344CB8AC3E}">
        <p14:creationId xmlns:p14="http://schemas.microsoft.com/office/powerpoint/2010/main" val="19283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75-4CE6-4B17-8327-4F7F546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of Candidate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91E89-5AF6-4227-8C36-3D3C9167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" y="1470479"/>
            <a:ext cx="3246513" cy="210547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C7B4A4D-7922-4131-BF03-C741288C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" y="3589339"/>
            <a:ext cx="3452145" cy="2183946"/>
          </a:xfrm>
          <a:prstGeom prst="rect">
            <a:avLst/>
          </a:prstGeom>
        </p:spPr>
      </p:pic>
      <p:pic>
        <p:nvPicPr>
          <p:cNvPr id="9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F9774F62-4EFD-4952-8E67-18446C9F6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6" y="1470478"/>
            <a:ext cx="3246513" cy="210547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F75AE7E-D624-4963-99DB-523CFD30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5" y="3575957"/>
            <a:ext cx="3246513" cy="218394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FE4DAD0-11C1-4152-B20D-1A405FDCE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8" y="1470478"/>
            <a:ext cx="3261493" cy="2183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F690D-B390-4ECA-9E9F-FA50D6B5DA2C}"/>
              </a:ext>
            </a:extLst>
          </p:cNvPr>
          <p:cNvSpPr txBox="1"/>
          <p:nvPr/>
        </p:nvSpPr>
        <p:spPr>
          <a:xfrm>
            <a:off x="759279" y="5890532"/>
            <a:ext cx="999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elements sampled empirically: a, e,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an index from 1 to 733,489 and take element of that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sampled uniformly at random: ω,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mean anomaly M to true anomaly f in REBOUND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2C31E8-CEA6-4305-B98F-9DC960FEB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3558155"/>
            <a:ext cx="3332638" cy="21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410-BBC3-4296-B668-E819DFC5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 ZTF Detections Near Elements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4B8AE-4F43-4AC6-82CF-3EC68277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603"/>
            <a:ext cx="93125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0BBAD-D7EF-4B98-91EB-01A6307F043D}"/>
              </a:ext>
            </a:extLst>
          </p:cNvPr>
          <p:cNvSpPr txBox="1"/>
          <p:nvPr/>
        </p:nvSpPr>
        <p:spPr>
          <a:xfrm>
            <a:off x="889907" y="5719082"/>
            <a:ext cx="92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candidate elements on the fly in REBOUND and compute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ZTF detections to those within threshold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3836470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073-898A-42D8-A2D1-BD79FEA6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Distribution of V = (S/τ)</a:t>
            </a:r>
            <a:r>
              <a:rPr lang="en-US" sz="4200" baseline="30000" dirty="0"/>
              <a:t>2</a:t>
            </a:r>
            <a:r>
              <a:rPr lang="en-US" sz="4200" dirty="0"/>
              <a:t>  for 3 Element Batches</a:t>
            </a:r>
            <a:endParaRPr lang="en-US" sz="4200" baseline="30000" dirty="0"/>
          </a:p>
        </p:txBody>
      </p:sp>
      <p:pic>
        <p:nvPicPr>
          <p:cNvPr id="5" name="Content Placeholder 4" descr="A picture containing sitting, white, large&#10;&#10;Description automatically generated">
            <a:extLst>
              <a:ext uri="{FF2B5EF4-FFF2-40B4-BE49-F238E27FC236}">
                <a16:creationId xmlns:a16="http://schemas.microsoft.com/office/drawing/2014/main" id="{09D44456-BBE8-413C-97AA-EF22131D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56" y="1416504"/>
            <a:ext cx="4274083" cy="27432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F24EB-CD8C-4493-AFAC-CB4DB2AD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9" y="1325562"/>
            <a:ext cx="6226913" cy="403837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815615-3B83-4C4B-B5AD-7BF8E69D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3" y="4282169"/>
            <a:ext cx="4474227" cy="285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EA765-1A7B-4509-8CDA-8F8FEE14970C}"/>
              </a:ext>
            </a:extLst>
          </p:cNvPr>
          <p:cNvSpPr txBox="1"/>
          <p:nvPr/>
        </p:nvSpPr>
        <p:spPr>
          <a:xfrm>
            <a:off x="379640" y="5441496"/>
            <a:ext cx="62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V for 3 batches: unperturbed, perturbed, and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match theory perfectly!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elements close to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Unperturbed: uniform on misses with spike in first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Perturbed: in between; hits leak out to ~250 arc seconds</a:t>
            </a:r>
          </a:p>
        </p:txBody>
      </p:sp>
    </p:spTree>
    <p:extLst>
      <p:ext uri="{BB962C8B-B14F-4D97-AF65-F5344CB8AC3E}">
        <p14:creationId xmlns:p14="http://schemas.microsoft.com/office/powerpoint/2010/main" val="4076599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13A-8CD3-40A1-8DE7-DD80F459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Likelihood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92A-4C90-489D-A1A5-9D19EF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Mixture probability model: V mixture of h hits, (1-h) misses</a:t>
            </a:r>
          </a:p>
          <a:p>
            <a:endParaRPr lang="en-US" dirty="0"/>
          </a:p>
          <a:p>
            <a:r>
              <a:rPr lang="en-US" dirty="0"/>
              <a:t>Relate decay rate to “resolution” parameter R</a:t>
            </a:r>
          </a:p>
          <a:p>
            <a:endParaRPr lang="en-US" dirty="0"/>
          </a:p>
          <a:p>
            <a:r>
              <a:rPr lang="en-US" dirty="0"/>
              <a:t>The resolution R controls how tightly the model focuses</a:t>
            </a:r>
          </a:p>
          <a:p>
            <a:r>
              <a:rPr lang="en-US" dirty="0"/>
              <a:t>Mixture PDF:</a:t>
            </a:r>
          </a:p>
          <a:p>
            <a:endParaRPr lang="en-US" dirty="0"/>
          </a:p>
          <a:p>
            <a:r>
              <a:rPr lang="en-US" dirty="0"/>
              <a:t>Log Likelihood: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EB15-A6D5-428B-BDE1-B67EA1ED4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19" y="2339976"/>
            <a:ext cx="3258116" cy="44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ACC-AC6A-42BB-87B3-A3B7CCF4AA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52" y="2339976"/>
            <a:ext cx="3712861" cy="444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1D4F-4F61-41EB-802F-E819396D37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5" y="3298372"/>
            <a:ext cx="3556266" cy="45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304450-E9EA-4D93-AB9E-B8D9A551F7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86" y="3267075"/>
            <a:ext cx="2391466" cy="458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25B2F-697E-4848-A111-47235D9A33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4" y="3017144"/>
            <a:ext cx="1311999" cy="7872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34529A-F609-454C-9102-4241EE01A2C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35" y="4341503"/>
            <a:ext cx="4007830" cy="9176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536F0D-76E0-46FE-8EA9-1DEA6F403A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25" y="5474351"/>
            <a:ext cx="6436267" cy="10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7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trainable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not trainable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trainable 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0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405-393F-400A-96F6-164D1CD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Techniques: Uniform Scale, Gradient Clipping and Independent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071-A4B7-40EE-89E0-EB86199B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0"/>
            <a:ext cx="10515600" cy="504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variables on uniform scale in [0, 1]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a_min</a:t>
            </a:r>
            <a:r>
              <a:rPr lang="en-US" dirty="0"/>
              <a:t> x exp(a_ + log(</a:t>
            </a:r>
            <a:r>
              <a:rPr lang="en-US" dirty="0" err="1"/>
              <a:t>a_max</a:t>
            </a:r>
            <a:r>
              <a:rPr lang="en-US" dirty="0"/>
              <a:t> / </a:t>
            </a:r>
            <a:r>
              <a:rPr lang="en-US" dirty="0" err="1"/>
              <a:t>a_min</a:t>
            </a:r>
            <a:r>
              <a:rPr lang="en-US" dirty="0"/>
              <a:t>); a_ trainable in [0,1]</a:t>
            </a:r>
          </a:p>
          <a:p>
            <a:r>
              <a:rPr lang="en-US" dirty="0"/>
              <a:t>Clip gradients by norm; max || Grad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dirty="0"/>
              <a:t> || = 1</a:t>
            </a:r>
          </a:p>
          <a:p>
            <a:pPr lvl="1"/>
            <a:r>
              <a:rPr lang="en-US" dirty="0"/>
              <a:t>would be better to do this elementwise, but requires custom class</a:t>
            </a:r>
          </a:p>
          <a:p>
            <a:r>
              <a:rPr lang="en-US" dirty="0"/>
              <a:t>Weight log likelihood for each element in batch independently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 controlling 64 learning rates independently</a:t>
            </a:r>
          </a:p>
          <a:p>
            <a:pPr lvl="1"/>
            <a:r>
              <a:rPr lang="en-US" dirty="0"/>
              <a:t>reduce learning rate on an element when it overshoots</a:t>
            </a:r>
          </a:p>
          <a:p>
            <a:r>
              <a:rPr lang="en-US" dirty="0"/>
              <a:t>Track of log likelihood and hits for each candidate element before summing them in the objective function</a:t>
            </a:r>
          </a:p>
          <a:p>
            <a:r>
              <a:rPr lang="en-US" dirty="0"/>
              <a:t>Revert changes only on elements that got worse during an episode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1AF0-A1C8-481B-B2DC-B6A409486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8" y="3595064"/>
            <a:ext cx="2064637" cy="9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3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12C-3DC6-412E-A8FD-55E75C30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Techniques: Mixture vs. Joint, Encouraging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67F-00BD-4EC4-9986-876A501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mode: only 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τ; orbital elements frozen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mode: learn all parameters jointly</a:t>
            </a:r>
          </a:p>
          <a:p>
            <a:pPr lvl="1"/>
            <a:r>
              <a:rPr lang="en-US" dirty="0"/>
              <a:t>Higher learning rate 2</a:t>
            </a:r>
            <a:r>
              <a:rPr lang="en-US" baseline="30000" dirty="0"/>
              <a:t>-12</a:t>
            </a:r>
            <a:r>
              <a:rPr lang="en-US" dirty="0"/>
              <a:t> in mixture mode vs. 2</a:t>
            </a:r>
            <a:r>
              <a:rPr lang="en-US" baseline="30000" dirty="0"/>
              <a:t>-16</a:t>
            </a:r>
            <a:r>
              <a:rPr lang="en-US" dirty="0"/>
              <a:t> in joint mode</a:t>
            </a:r>
          </a:p>
          <a:p>
            <a:r>
              <a:rPr lang="en-US" dirty="0"/>
              <a:t>Modified objective function in mixture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 motivation: likelihood would always look better with a larger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τ; this encourages the model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adjusting score for degree of difficulty in diving and gymnastics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ECD4C-A9E9-4400-B6E0-7A7C0738B5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18" y="3697117"/>
            <a:ext cx="2829756" cy="9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9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Orbital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apart are two 6D orbital elements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?</a:t>
            </a:r>
          </a:p>
          <a:p>
            <a:r>
              <a:rPr lang="en-US" dirty="0"/>
              <a:t>A naïve Euclidean norm makes no sense at all</a:t>
            </a:r>
          </a:p>
          <a:p>
            <a:r>
              <a:rPr lang="en-US" dirty="0"/>
              <a:t>Idea 1: inject the elements into space at a set of times</a:t>
            </a:r>
          </a:p>
          <a:p>
            <a:pPr lvl="1"/>
            <a:r>
              <a:rPr lang="en-US" dirty="0"/>
              <a:t>The distance between two elements is the mean distance in AU between the orbits they describe</a:t>
            </a:r>
          </a:p>
          <a:p>
            <a:pPr lvl="1"/>
            <a:r>
              <a:rPr lang="en-US" dirty="0"/>
              <a:t>Set 240 sample time points at monthly intervals from 2010 to 2030</a:t>
            </a:r>
          </a:p>
          <a:p>
            <a:r>
              <a:rPr lang="en-US" dirty="0"/>
              <a:t>Idea 2: transform elements into low dimensional Cartesian space</a:t>
            </a:r>
          </a:p>
          <a:p>
            <a:pPr lvl="1"/>
            <a:r>
              <a:rPr lang="en-US" dirty="0"/>
              <a:t>Try to make each component approximately normal</a:t>
            </a:r>
          </a:p>
          <a:p>
            <a:pPr lvl="1"/>
            <a:r>
              <a:rPr lang="en-US" dirty="0"/>
              <a:t>Try to make joint approximately multivariate normal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Mahalanobis</a:t>
            </a:r>
            <a:r>
              <a:rPr lang="en-US" dirty="0"/>
              <a:t> distance on these transformed elements</a:t>
            </a:r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B8A-B36B-44EC-A0B6-FDF79486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Elements for Covariance Norm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C1214-6044-4D6B-A98D-57DFA04B1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" y="1458232"/>
            <a:ext cx="3942358" cy="254226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D3F9D-9055-48C4-A72D-877703AF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1458232"/>
            <a:ext cx="4057710" cy="26166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48114B-CED1-408E-B4E9-08D62BBA9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4" y="4074886"/>
            <a:ext cx="4013398" cy="2588079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20C2A7C-0A09-4B03-856E-7B91C54BB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4091441"/>
            <a:ext cx="4057710" cy="2616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C0754B-8439-4BCF-8B9A-AA22427D603A}"/>
              </a:ext>
            </a:extLst>
          </p:cNvPr>
          <p:cNvSpPr txBox="1"/>
          <p:nvPr/>
        </p:nvSpPr>
        <p:spPr>
          <a:xfrm>
            <a:off x="8702586" y="1458232"/>
            <a:ext cx="32703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log(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</a:t>
            </a:r>
            <a:r>
              <a:rPr lang="en-US" i="1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sin(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transformation for sin and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injects elements into 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importance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 for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 for </a:t>
            </a:r>
            <a:r>
              <a:rPr lang="en-US" i="1" dirty="0" err="1"/>
              <a:t>i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 for sin,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PCA to find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X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covariance matrix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60E53F-4845-4ECF-BC38-9EBD8A4C93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57" y="2909526"/>
            <a:ext cx="1853293" cy="760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3789EB-3A94-4A6C-8B01-4D6C7FA217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49" y="5714916"/>
            <a:ext cx="3093476" cy="2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6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Known Asteroid Elements: Unperturbed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55" y="4122964"/>
            <a:ext cx="3923107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29454"/>
            <a:ext cx="3943371" cy="25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correct elements but uniformed mixture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64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1097</a:t>
            </a:r>
          </a:p>
        </p:txBody>
      </p:sp>
    </p:spTree>
    <p:extLst>
      <p:ext uri="{BB962C8B-B14F-4D97-AF65-F5344CB8AC3E}">
        <p14:creationId xmlns:p14="http://schemas.microsoft.com/office/powerpoint/2010/main" val="231506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asteroids (about 800,000)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&gt; 5 million pieces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Quality: Unperturbed Elements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0" y="1641928"/>
            <a:ext cx="4765783" cy="3081111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93" y="1641928"/>
            <a:ext cx="4765782" cy="308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4.6E-8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5.7E-6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fit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deal, this is about as hard as hitting a baseball off a tee…</a:t>
            </a:r>
          </a:p>
        </p:txBody>
      </p:sp>
    </p:spTree>
    <p:extLst>
      <p:ext uri="{BB962C8B-B14F-4D97-AF65-F5344CB8AC3E}">
        <p14:creationId xmlns:p14="http://schemas.microsoft.com/office/powerpoint/2010/main" val="252364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Known Asteroid Elements: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6" y="4122964"/>
            <a:ext cx="3935265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39699"/>
            <a:ext cx="3943371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0.05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42 (65.6%)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117.5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18.2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798</a:t>
            </a:r>
          </a:p>
        </p:txBody>
      </p:sp>
    </p:spTree>
    <p:extLst>
      <p:ext uri="{BB962C8B-B14F-4D97-AF65-F5344CB8AC3E}">
        <p14:creationId xmlns:p14="http://schemas.microsoft.com/office/powerpoint/2010/main" val="903453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Quality: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810" y="1641928"/>
            <a:ext cx="4765783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1928"/>
            <a:ext cx="4765782" cy="3081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2.6E-4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0.012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still a very good fit on the 42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like your little league coach lobbing the ball over the plate in batting practice</a:t>
            </a:r>
          </a:p>
        </p:txBody>
      </p:sp>
    </p:spTree>
    <p:extLst>
      <p:ext uri="{BB962C8B-B14F-4D97-AF65-F5344CB8AC3E}">
        <p14:creationId xmlns:p14="http://schemas.microsoft.com/office/powerpoint/2010/main" val="1078062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Known Asteroid Elements: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2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87" y="4122964"/>
            <a:ext cx="3902843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311" y="4139699"/>
            <a:ext cx="3911212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 (18.8%)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32.4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of these elements were perturbed so far the original is no longer even the nearest asteroid!</a:t>
            </a:r>
          </a:p>
        </p:txBody>
      </p:sp>
    </p:spTree>
    <p:extLst>
      <p:ext uri="{BB962C8B-B14F-4D97-AF65-F5344CB8AC3E}">
        <p14:creationId xmlns:p14="http://schemas.microsoft.com/office/powerpoint/2010/main" val="406023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Quality: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96" y="1641928"/>
            <a:ext cx="4760811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5134"/>
            <a:ext cx="4765782" cy="3074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 Quite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4.5E-4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0.032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decent fit on the 12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lot harder than the last task-like facing a high school pitcher</a:t>
            </a:r>
          </a:p>
        </p:txBody>
      </p:sp>
    </p:spTree>
    <p:extLst>
      <p:ext uri="{BB962C8B-B14F-4D97-AF65-F5344CB8AC3E}">
        <p14:creationId xmlns:p14="http://schemas.microsoft.com/office/powerpoint/2010/main" val="176363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Search 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95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376" y="1450016"/>
            <a:ext cx="3919640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561" y="4139699"/>
            <a:ext cx="3862975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~4096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9.3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2.66E-3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Decent fit on 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spurious on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shows that this can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ready for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Baseball analogy continued: facing Roger Clemens, but trying to get hit by the pitch to get on base cheaply</a:t>
            </a:r>
          </a:p>
        </p:txBody>
      </p:sp>
    </p:spTree>
    <p:extLst>
      <p:ext uri="{BB962C8B-B14F-4D97-AF65-F5344CB8AC3E}">
        <p14:creationId xmlns:p14="http://schemas.microsoft.com/office/powerpoint/2010/main" val="4011990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Search Unknown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60" y="1436914"/>
            <a:ext cx="386231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727" y="1450016"/>
            <a:ext cx="3878937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650" y="4139699"/>
            <a:ext cx="3826797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5.3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4.10E-3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Pretty good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many hits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 surprising: searching for new asteroids!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Would prefer to see greater differentiation in distance to nearest known asteroid vs. previous run</a:t>
            </a:r>
          </a:p>
        </p:txBody>
      </p:sp>
    </p:spTree>
    <p:extLst>
      <p:ext uri="{BB962C8B-B14F-4D97-AF65-F5344CB8AC3E}">
        <p14:creationId xmlns:p14="http://schemas.microsoft.com/office/powerpoint/2010/main" val="2457472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E8AC-E149-4DFE-A645-5167EF73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Presenting 9 New Asteroid Candidates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B635A06-E46E-47FF-A90A-F6192E1D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4" y="1577334"/>
            <a:ext cx="9093667" cy="2863997"/>
          </a:xfrm>
        </p:spPr>
      </p:pic>
    </p:spTree>
    <p:extLst>
      <p:ext uri="{BB962C8B-B14F-4D97-AF65-F5344CB8AC3E}">
        <p14:creationId xmlns:p14="http://schemas.microsoft.com/office/powerpoint/2010/main" val="174721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9C36-7A4E-40FD-8644-F146DD9E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039"/>
          </a:xfrm>
        </p:spPr>
        <p:txBody>
          <a:bodyPr/>
          <a:lstStyle/>
          <a:p>
            <a:r>
              <a:rPr lang="en-US" dirty="0"/>
              <a:t>ZTF Hits for Selected Asteroid Candidates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B2B6D6-521B-474D-A07B-F1037B36B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5" y="1132848"/>
            <a:ext cx="4197803" cy="186200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5CF918-4343-4F61-9C42-8FFEC760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0915" y="1132848"/>
            <a:ext cx="4092677" cy="186200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19D41E9-EFBC-435C-AB0D-A6BA1B8DF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806" y="3244674"/>
            <a:ext cx="4110980" cy="186200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92C0F7-7BBB-49E2-8451-7140B6AC7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363" y="3244674"/>
            <a:ext cx="4029780" cy="1862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8ABFA-DD4C-40C7-AAEE-1D74393A908F}"/>
              </a:ext>
            </a:extLst>
          </p:cNvPr>
          <p:cNvSpPr txBox="1"/>
          <p:nvPr/>
        </p:nvSpPr>
        <p:spPr>
          <a:xfrm>
            <a:off x="444954" y="5200650"/>
            <a:ext cx="1025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believe these new asteroid candidates? Look at ZTF hit details to decide.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178421</a:t>
            </a:r>
            <a:r>
              <a:rPr lang="en-US" dirty="0"/>
              <a:t> has 4 hits on </a:t>
            </a:r>
            <a:r>
              <a:rPr lang="en-US" dirty="0">
                <a:latin typeface="Consolas" panose="020B0609020204030204" pitchFamily="49" charset="0"/>
              </a:rPr>
              <a:t>ZTF18aboluox</a:t>
            </a:r>
            <a:r>
              <a:rPr lang="en-US" dirty="0"/>
              <a:t> and 4 hits on </a:t>
            </a:r>
            <a:r>
              <a:rPr lang="en-US" dirty="0">
                <a:latin typeface="Consolas" panose="020B0609020204030204" pitchFamily="49" charset="0"/>
              </a:rPr>
              <a:t>ZTF18acewaex</a:t>
            </a:r>
            <a:r>
              <a:rPr lang="en-US" dirty="0"/>
              <a:t>, made 433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too different (4), spurious connection of 2 different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3308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ZTF18abtpdzg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ZTF18abspkzw</a:t>
            </a:r>
            <a:r>
              <a:rPr lang="en-US" dirty="0"/>
              <a:t>, made 193 days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191915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ZTF19abtsqmn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ZTF18abtxtgd</a:t>
            </a:r>
            <a:r>
              <a:rPr lang="en-US" dirty="0"/>
              <a:t>, made 469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compatible: The model has made a non-obvious connection on compatible tracks!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170789</a:t>
            </a:r>
            <a:r>
              <a:rPr lang="en-US" dirty="0"/>
              <a:t> has 8 hits on </a:t>
            </a:r>
            <a:r>
              <a:rPr lang="en-US" dirty="0">
                <a:latin typeface="Consolas" panose="020B0609020204030204" pitchFamily="49" charset="0"/>
              </a:rPr>
              <a:t>ZTF17aaaqwwg</a:t>
            </a:r>
            <a:r>
              <a:rPr lang="en-US" dirty="0"/>
              <a:t> made in a 55 minute interval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agrees with ZTF that this is one track for the same </a:t>
            </a:r>
            <a:r>
              <a:rPr lang="en-US" dirty="0" err="1"/>
              <a:t>obejct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9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Prove that asteroid search over orbital elements works with an adequate initialization and representation in data set</a:t>
            </a:r>
          </a:p>
          <a:p>
            <a:r>
              <a:rPr lang="en-US" dirty="0"/>
              <a:t>Built a working prototype in TensorFlow</a:t>
            </a:r>
          </a:p>
          <a:p>
            <a:pPr lvl="1"/>
            <a:r>
              <a:rPr lang="en-US" dirty="0"/>
              <a:t>First demonstration of efficient astrometric computations on GPU?</a:t>
            </a:r>
          </a:p>
          <a:p>
            <a:r>
              <a:rPr lang="en-US" dirty="0"/>
              <a:t>High quality integration of the Solar System and astrometric directions</a:t>
            </a:r>
          </a:p>
          <a:p>
            <a:pPr lvl="1"/>
            <a:r>
              <a:rPr lang="en-US" dirty="0"/>
              <a:t>Associated each of 5.7E6 ZTF observations to nearest asteroid</a:t>
            </a:r>
          </a:p>
          <a:p>
            <a:pPr lvl="1"/>
            <a:r>
              <a:rPr lang="en-US" dirty="0"/>
              <a:t>4.2E12 interactions, possibly novel and useful data set</a:t>
            </a:r>
          </a:p>
          <a:p>
            <a:r>
              <a:rPr lang="en-US" dirty="0"/>
              <a:t>Developed candidate orbital elements for 9 new asteroids</a:t>
            </a:r>
          </a:p>
          <a:p>
            <a:r>
              <a:rPr lang="en-US" dirty="0"/>
              <a:t>Proof of concept for an automated pipeline to search for new asteroids</a:t>
            </a:r>
          </a:p>
        </p:txBody>
      </p:sp>
    </p:spTree>
    <p:extLst>
      <p:ext uri="{BB962C8B-B14F-4D97-AF65-F5344CB8AC3E}">
        <p14:creationId xmlns:p14="http://schemas.microsoft.com/office/powerpoint/2010/main" val="214035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Tracklet</a:t>
            </a:r>
            <a:r>
              <a:rPr lang="en-US" dirty="0"/>
              <a:t>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N</a:t>
            </a:r>
            <a:r>
              <a:rPr lang="en-US" baseline="-25000" dirty="0"/>
              <a:t>ast</a:t>
            </a:r>
            <a:r>
              <a:rPr lang="en-US" dirty="0"/>
              <a:t> N</a:t>
            </a:r>
            <a:r>
              <a:rPr lang="en-US" baseline="-25000" dirty="0"/>
              <a:t>obs</a:t>
            </a:r>
            <a:r>
              <a:rPr lang="en-US" dirty="0"/>
              <a:t> rather than N</a:t>
            </a:r>
            <a:r>
              <a:rPr lang="en-US" baseline="-25000" dirty="0"/>
              <a:t>ast </a:t>
            </a:r>
            <a:r>
              <a:rPr lang="en-US" baseline="30000" dirty="0"/>
              <a:t>r</a:t>
            </a:r>
          </a:p>
          <a:p>
            <a:pPr lvl="1"/>
            <a:r>
              <a:rPr lang="en-US" dirty="0"/>
              <a:t>But can we make it  work?</a:t>
            </a:r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I: Initialization, 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Intelligent initialization of candidate elements</a:t>
            </a:r>
          </a:p>
          <a:p>
            <a:pPr lvl="1"/>
            <a:r>
              <a:rPr lang="en-US" dirty="0"/>
              <a:t>Random initialization was just a quick and dirty placeholder; ran out of time</a:t>
            </a:r>
          </a:p>
          <a:p>
            <a:pPr lvl="1"/>
            <a:r>
              <a:rPr lang="en-US" dirty="0"/>
              <a:t>ZTF </a:t>
            </a:r>
            <a:r>
              <a:rPr lang="en-US" dirty="0" err="1"/>
              <a:t>ObjectID</a:t>
            </a:r>
            <a:r>
              <a:rPr lang="en-US" dirty="0"/>
              <a:t> is a great starting point for initializations</a:t>
            </a:r>
          </a:p>
          <a:p>
            <a:pPr lvl="1"/>
            <a:r>
              <a:rPr lang="en-US" dirty="0"/>
              <a:t>Provisionally assume that all the detections belong to same object</a:t>
            </a:r>
          </a:p>
          <a:p>
            <a:pPr lvl="1"/>
            <a:r>
              <a:rPr lang="en-US" dirty="0"/>
              <a:t>Build least squares fit for candidate element; modify </a:t>
            </a:r>
            <a:r>
              <a:rPr lang="en-US" dirty="0" err="1"/>
              <a:t>AsteroidSearch</a:t>
            </a:r>
            <a:r>
              <a:rPr lang="en-US" dirty="0"/>
              <a:t> with new loss function</a:t>
            </a:r>
          </a:p>
          <a:p>
            <a:r>
              <a:rPr lang="en-US" dirty="0"/>
              <a:t>Add a second data set</a:t>
            </a:r>
          </a:p>
          <a:p>
            <a:pPr lvl="1"/>
            <a:r>
              <a:rPr lang="en-US" dirty="0"/>
              <a:t>ZTF is great, but it only dates back to July 2019</a:t>
            </a:r>
          </a:p>
          <a:p>
            <a:pPr lvl="1"/>
            <a:r>
              <a:rPr lang="en-US" dirty="0"/>
              <a:t>Want to add a second data source</a:t>
            </a:r>
          </a:p>
          <a:p>
            <a:pPr lvl="1"/>
            <a:r>
              <a:rPr lang="en-US" dirty="0"/>
              <a:t>Ideally this should have an ML pipeline to classify probable asteroid hits</a:t>
            </a:r>
          </a:p>
          <a:p>
            <a:pPr lvl="1"/>
            <a:r>
              <a:rPr lang="en-US" dirty="0"/>
              <a:t>Failing that, can use any data set with a real-bogus classifier, then subtract known stars and galaxies</a:t>
            </a:r>
          </a:p>
          <a:p>
            <a:pPr lvl="1"/>
            <a:r>
              <a:rPr lang="en-US" dirty="0"/>
              <a:t>Is Pan-STARRS a good choice?</a:t>
            </a:r>
          </a:p>
          <a:p>
            <a:pPr lvl="1"/>
            <a:r>
              <a:rPr lang="en-US" dirty="0"/>
              <a:t>Advice from astronomers on my Committee would be welcome here!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54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 Work II: Magnitude, Automated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Incorporate magnitude into log likelihood</a:t>
            </a:r>
          </a:p>
          <a:p>
            <a:pPr lvl="1"/>
            <a:r>
              <a:rPr lang="en-US" dirty="0"/>
              <a:t>Have prototype to predict magnitude and incorporate it</a:t>
            </a:r>
          </a:p>
          <a:p>
            <a:pPr lvl="1"/>
            <a:r>
              <a:rPr lang="en-US" dirty="0"/>
              <a:t>It was too finicky, needed to turn it off to get first version working on time</a:t>
            </a:r>
          </a:p>
          <a:p>
            <a:r>
              <a:rPr lang="en-US" dirty="0"/>
              <a:t>Develop an automated pipeline</a:t>
            </a:r>
          </a:p>
          <a:p>
            <a:pPr lvl="1"/>
            <a:r>
              <a:rPr lang="en-US" dirty="0"/>
              <a:t>Initial goal: Accurately rebuild a large fraction of the asteroid catalogue</a:t>
            </a:r>
          </a:p>
          <a:p>
            <a:pPr lvl="1"/>
            <a:r>
              <a:rPr lang="en-US" dirty="0"/>
              <a:t>ZTF alone has over 100,000 asteroids with 10 or more hits in the data</a:t>
            </a:r>
          </a:p>
          <a:p>
            <a:pPr lvl="1"/>
            <a:r>
              <a:rPr lang="en-US" dirty="0"/>
              <a:t>Plausible that with intelligent initialization, we can recover many of these</a:t>
            </a:r>
          </a:p>
          <a:p>
            <a:pPr lvl="1"/>
            <a:r>
              <a:rPr lang="en-US" dirty="0"/>
              <a:t>With a second data set, we could really go far</a:t>
            </a:r>
          </a:p>
          <a:p>
            <a:pPr lvl="1"/>
            <a:r>
              <a:rPr lang="en-US" dirty="0"/>
              <a:t>An automated process that can accurately recreate the known catalogue…</a:t>
            </a:r>
          </a:p>
          <a:p>
            <a:pPr lvl="1"/>
            <a:r>
              <a:rPr lang="en-US" dirty="0"/>
              <a:t>is also an automated process that can provisionally classify new asteroids for the MPC</a:t>
            </a:r>
          </a:p>
        </p:txBody>
      </p:sp>
    </p:spTree>
    <p:extLst>
      <p:ext uri="{BB962C8B-B14F-4D97-AF65-F5344CB8AC3E}">
        <p14:creationId xmlns:p14="http://schemas.microsoft.com/office/powerpoint/2010/main" val="2705727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323-400A-4F44-9FF6-D1A4692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Mille </a:t>
            </a:r>
            <a:r>
              <a:rPr lang="en-US" dirty="0" err="1"/>
              <a:t>Grazie</a:t>
            </a:r>
            <a:r>
              <a:rPr lang="en-US" dirty="0"/>
              <a:t>: 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BA0-8258-4AF1-A57D-F759ADD8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/>
              <a:t>Comments?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187466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thesis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4" y="1690688"/>
            <a:ext cx="4053768" cy="3648392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7" y="1860331"/>
            <a:ext cx="4356843" cy="3309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016634" y="5591596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Integration vs. Horizons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" y="1623324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726" y="1623323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939760" y="4806669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13.3858"/>
  <p:tag name="LATEXADDIN" val="\documentclass{article}&#10;\usepackage{amsmath}&#10;\pagestyle{empty}&#10;\begin{document}&#10;&#10;&#10;$$ V | \textrm{Hit} \sim \textrm{Expo}(\lambda)$$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0.87"/>
  <p:tag name="LATEXADDIN" val="\documentclass{article}&#10;\usepackage{amsmath}&#10;\pagestyle{empty}&#10;\begin{document}&#10;&#10;&#10;$$ V | \textrm{Miss} \sim \textrm{Unif}(0, 1)$$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50.094"/>
  <p:tag name="LATEXADDIN" val="\documentclass{article}&#10;\usepackage{amsmath}&#10;\pagestyle{empty}&#10;\begin{document}&#10;&#10;&#10;$$ f(v) \propto e^{-\lambda v} = e^{-\lambda s^2/ \tau^2}$$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40.6449"/>
  <p:tag name="LATEXADDIN" val="\documentclass{article}&#10;\usepackage{amsmath}&#10;\pagestyle{empty}&#10;\begin{document}&#10;&#10;&#10;$$ f(v) \propto e^{-s^2 / 2 R^2}$$&#10;&#10;\end{document}"/>
  <p:tag name="IGUANATEXSIZE" val="2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61.1924"/>
  <p:tag name="LATEXADDIN" val="\documentclass{article}&#10;\usepackage{amsmath}&#10;\pagestyle{empty}&#10;\begin{document}&#10;&#10;&#10;$$ \lambda = \frac{\tau^2}{2R^2}$$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123.36"/>
  <p:tag name="LATEXADDIN" val="\documentclass{article}&#10;\usepackage{amsmath}&#10;\pagestyle{empty}&#10;\begin{document}&#10;&#10;$$ h \cdot \frac{\lambda v}{1 - e^{-\lambda}} + (1 - h)$$&#10;&#10;\end{document}"/>
  <p:tag name="IGUANATEXSIZE" val="28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262.467"/>
  <p:tag name="LATEXADDIN" val="\documentclass{article}&#10;\usepackage{amsmath}&#10;\pagestyle{empty}&#10;\begin{document}&#10;&#10;$$ \mathcal{L}(\mathbf{v}, h, \lambda) = \sum_{j=1}^{n} \log \left( h \cdot \frac{\lambda v_j}{1 - e^{-\lambda}} + 1 - h \right)$$&#10;&#10;&#10;\end{document}"/>
  <p:tag name="IGUANATEXSIZE" val="2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85.1518"/>
  <p:tag name="LATEXADDIN" val="\documentclass{article}&#10;\usepackage{amsmath}&#10;\pagestyle{empty}&#10;\begin{document}&#10;&#10;$$ \mathcal{L} = \sum_{i=1}^{b} w_i \cdot \mathcal{L}_i $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76.115"/>
  <p:tag name="LATEXADDIN" val="\documentclass{article}&#10;\usepackage{amsmath}&#10;\pagestyle{empty}&#10;\begin{document}&#10;&#10;$$ \mathcal{L} = \sum_{i=1}^{b} w_i \cdot \frac{\mathcal{L}_i}{R_i^\alpha \cdot \tau_i^\beta} $$&#10;&#10;&#10;\end{document}"/>
  <p:tag name="IGUANATEXSIZE" val="24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0.6936"/>
  <p:tag name="ORIGINALWIDTH" val="1075.366"/>
  <p:tag name="LATEXADDIN" val="\documentclass{article}&#10;\usepackage{amsmath}&#10;\pagestyle{empty}&#10;\begin{document}&#10;&#10;&#10;\begin{align*}&#10;u &amp;= \frac{1/2 + \arcsin(x)}{\pi} \\&#10;z &amp;= \Phi^{-1}(u)&#10;\end{align*}&#10;&#10;\end{document}"/>
  <p:tag name="IGUANATEXSIZE" val="1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2.31"/>
  <p:tag name="LATEXADDIN" val="\documentclass{article}&#10;\usepackage{amsmath}&#10;\pagestyle{empty}&#10;\begin{document}&#10;&#10;$$\lVert \epsilon_2 - \epsilon_2 \rVert_{\mathrm{cov}} =  &#10;\lVert X_2 \beta - X_1 \beta \rVert $$&#10;&#10;\end{document}"/>
  <p:tag name="IGUANATEXSIZE" val="1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2914</Words>
  <Application>Microsoft Office PowerPoint</Application>
  <PresentationFormat>Widescreen</PresentationFormat>
  <Paragraphs>374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Integrating the Solar System</vt:lpstr>
      <vt:lpstr>REBOUND Integrator for N-Body Problem</vt:lpstr>
      <vt:lpstr>Keplerian Orbital Elements</vt:lpstr>
      <vt:lpstr>Validating Integration vs. Horizons 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Density of Distance to Nearest Asteroid</vt:lpstr>
      <vt:lpstr>Cumulative Distribution of Hits per Asteroid</vt:lpstr>
      <vt:lpstr>Asteroid Search Using Orbital Elements</vt:lpstr>
      <vt:lpstr>Random Sampling of Candidate Elements</vt:lpstr>
      <vt:lpstr>Assemble ZTF Detections Near Elements</vt:lpstr>
      <vt:lpstr>Distribution of V = (S/τ)2  for 3 Element Batches</vt:lpstr>
      <vt:lpstr>Log Likelihood Objective Function</vt:lpstr>
      <vt:lpstr>Search Overview</vt:lpstr>
      <vt:lpstr>Search Techniques: Uniform Scale, Gradient Clipping and Independent Weights</vt:lpstr>
      <vt:lpstr>Search Techniques: Mixture vs. Joint, Encouraging Convergence</vt:lpstr>
      <vt:lpstr>Asteroid Search Results</vt:lpstr>
      <vt:lpstr>Comparing Two Orbital Elements</vt:lpstr>
      <vt:lpstr>Transforming Elements for Covariance Norm</vt:lpstr>
      <vt:lpstr>Train Known Asteroid Elements: Unperturbed</vt:lpstr>
      <vt:lpstr>Fit Quality: Unperturbed Elements</vt:lpstr>
      <vt:lpstr>Train Known Asteroid Elements: Small Perturbation</vt:lpstr>
      <vt:lpstr>Fit Quality: Small Perturbation</vt:lpstr>
      <vt:lpstr>Train Known Asteroid Elements: Large Perturbation</vt:lpstr>
      <vt:lpstr>Fit Quality: Large Perturbation</vt:lpstr>
      <vt:lpstr>Search Known Asteroids with Random Initializations</vt:lpstr>
      <vt:lpstr>Search Unknown Asteroids with Random Initializations</vt:lpstr>
      <vt:lpstr>Presenting 9 New Asteroid Candidates</vt:lpstr>
      <vt:lpstr>ZTF Hits for Selected Asteroid Candidates</vt:lpstr>
      <vt:lpstr>Conclusions</vt:lpstr>
      <vt:lpstr>Future Work I: Initialization, More Data</vt:lpstr>
      <vt:lpstr>Future Work II: Magnitude, Automated Pipeline</vt:lpstr>
      <vt:lpstr>Mille Grazie: 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Michael S. Emanuel</cp:lastModifiedBy>
  <cp:revision>101</cp:revision>
  <dcterms:created xsi:type="dcterms:W3CDTF">2020-05-04T16:58:49Z</dcterms:created>
  <dcterms:modified xsi:type="dcterms:W3CDTF">2020-05-05T00:39:03Z</dcterms:modified>
</cp:coreProperties>
</file>