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4" r:id="rId3"/>
    <p:sldId id="263" r:id="rId4"/>
    <p:sldId id="265" r:id="rId5"/>
    <p:sldId id="266" r:id="rId6"/>
    <p:sldId id="259" r:id="rId7"/>
    <p:sldId id="267" r:id="rId8"/>
    <p:sldId id="273" r:id="rId9"/>
    <p:sldId id="274" r:id="rId10"/>
    <p:sldId id="275" r:id="rId11"/>
    <p:sldId id="276" r:id="rId12"/>
    <p:sldId id="277" r:id="rId13"/>
    <p:sldId id="269" r:id="rId14"/>
    <p:sldId id="270" r:id="rId15"/>
    <p:sldId id="278" r:id="rId16"/>
    <p:sldId id="272" r:id="rId17"/>
    <p:sldId id="279" r:id="rId18"/>
    <p:sldId id="280" r:id="rId19"/>
    <p:sldId id="271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2" r:id="rId29"/>
    <p:sldId id="268" r:id="rId30"/>
    <p:sldId id="289" r:id="rId31"/>
    <p:sldId id="290" r:id="rId32"/>
    <p:sldId id="291" r:id="rId33"/>
    <p:sldId id="292" r:id="rId34"/>
    <p:sldId id="293" r:id="rId35"/>
    <p:sldId id="294" r:id="rId36"/>
    <p:sldId id="260" r:id="rId37"/>
    <p:sldId id="257" r:id="rId38"/>
    <p:sldId id="295" r:id="rId39"/>
    <p:sldId id="296" r:id="rId40"/>
    <p:sldId id="297" r:id="rId41"/>
    <p:sldId id="298" r:id="rId42"/>
    <p:sldId id="299" r:id="rId43"/>
    <p:sldId id="301" r:id="rId44"/>
    <p:sldId id="300" r:id="rId45"/>
    <p:sldId id="303" r:id="rId46"/>
    <p:sldId id="304" r:id="rId47"/>
    <p:sldId id="302" r:id="rId48"/>
    <p:sldId id="305" r:id="rId49"/>
    <p:sldId id="307" r:id="rId50"/>
    <p:sldId id="308" r:id="rId51"/>
    <p:sldId id="309" r:id="rId52"/>
    <p:sldId id="310" r:id="rId5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7474" autoAdjust="0"/>
  </p:normalViewPr>
  <p:slideViewPr>
    <p:cSldViewPr snapToGrid="0">
      <p:cViewPr>
        <p:scale>
          <a:sx n="150" d="100"/>
          <a:sy n="150" d="100"/>
        </p:scale>
        <p:origin x="33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0CE5A-4CFB-4BA6-B6E3-1FF4EB50E88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6E17-22BC-4E6C-AE46-20103EB5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827-4C1A-44E1-969E-51B6719B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4A807-0840-4842-84FB-F4A1ADCC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4542-2DBF-401A-A166-8053C336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48E-6A2F-4F4F-9137-05A960BC84FE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3E23-A8A5-49ED-AB64-1A23CB3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D572-BC2A-423D-88CD-E6AD7CE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153-536D-443C-B422-77EC771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FF0-4619-4F03-85B7-3640BCE7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54F1-131B-42F2-A23F-CC0157D8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8B-2874-46EA-ACFF-6F1C479FF377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E228-C165-46DF-8A8A-E05633E7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A957-8C8E-4AC9-936C-AF2666DB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20C2C-4790-4A0B-9C0F-B69A8365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D166-64D2-422E-B7C7-1FDC3F08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84F0-5DB1-4B2D-9819-9E8257A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1D25-58DF-4738-A4DA-666FE8770861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BB68-B904-49D2-9A95-36CB6C1E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D21-5E91-40E3-9669-F68DF4D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FE8-89D2-4DCD-8224-CE3AACC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561A-AE6B-40E8-A0E5-339DA31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1CA2-68C6-45E5-A902-DD7355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B35A-389E-457D-B0F9-573934B93734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F742-EF80-4E7E-B807-DB26825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A405-B05D-4BF5-8FC8-5DFFBC6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6C4-16A7-46A0-8E0C-34B0D04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B43-0DEC-4B11-87B2-D0202869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7774-A760-4C0D-853D-CB40FC8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2144-6888-4B2E-B70D-F32ECE9C49FB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32A-76C7-4CEC-A7D2-17A9209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6E6-25C4-4F61-915A-A283125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707-7A3A-42D2-88A2-8098425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D5E-1787-46DD-B510-F44007E0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A917-609D-4372-B8AA-EF159F8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E3E3-9CE2-4329-AE9E-3C7FA94F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4E42-8A24-463B-9BDF-64964846CA1C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AAC5-763B-4CFF-947E-BF04A81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1002-A8A5-4531-9B70-C431094D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80CF-6799-4552-AE6A-1E303A5D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8C43-ABBA-4A34-B838-5B40E518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E9E2-69BC-4221-BEFB-74FEF900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80729-D0AC-4787-8B88-91652328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B63A-7DD6-4286-ABC1-02CA81F8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9D1C-B32D-4D12-A1C7-A806D9F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8255-B0BF-43A3-B50F-68EA830E9402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AC31-2AFD-4A84-90DA-B1BBD38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142F6-FAB5-41F4-B6C6-3B5DEAE4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531-73EE-4DB3-98EE-968FA1F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8A44-5281-4E61-9A1D-F9953CAF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6A9-3877-43E1-B217-53035EC24112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0868F-59D3-4F78-915F-E9C5F41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31BD-56CB-4FD2-9CF7-1EFB0C73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020-8D3B-4DD3-B154-13800B4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7DD-D621-45F3-AF48-F7B72D92DFD1}" type="datetime1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0E934-8749-444C-81BF-4536131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F80-5D3A-4676-91F0-72D09B5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0C1-42E4-4657-B30D-4AE3FA0A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32E1-6EC2-4CF0-831F-C659CD34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1885-D6C2-402D-A124-E132D02B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451C-BED5-4896-AC88-8A4C266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A67-D87A-46DC-8693-A98686B31DE9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43B1-18B0-4EF2-8E1C-704DA07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4B63-335B-4112-AC0E-A2BAB5C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590C-3753-4544-ABFE-32083B7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F8BB-5AB8-4940-8E3F-0D33269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52B2-1071-4FF2-9EA7-114EA6DB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3538-92B5-43A8-BA14-AC985404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13E-3CE3-4628-9E90-1A04C4E9BBE8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50C-7C59-4F78-983A-1A7E241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C804-AE62-4D38-89BE-8D853CF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6094-4809-4CE2-9F1C-912BE996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A1A-16CE-42B9-9ADD-2B28ADB7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70F-417D-4314-9852-1CE18DD2A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61B3-BD20-4AD4-818F-68FFCC5378DE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118D-797C-4CAB-8A72-B6C5C5C0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93E6-1CCA-4E4F-BF21-CD6A8924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7.png"/><Relationship Id="rId5" Type="http://schemas.openxmlformats.org/officeDocument/2006/relationships/tags" Target="../tags/tag11.xml"/><Relationship Id="rId10" Type="http://schemas.openxmlformats.org/officeDocument/2006/relationships/image" Target="../media/image26.png"/><Relationship Id="rId4" Type="http://schemas.openxmlformats.org/officeDocument/2006/relationships/tags" Target="../tags/tag10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5.xml"/><Relationship Id="rId7" Type="http://schemas.openxmlformats.org/officeDocument/2006/relationships/image" Target="../media/image3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2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5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50.png"/><Relationship Id="rId5" Type="http://schemas.openxmlformats.org/officeDocument/2006/relationships/tags" Target="../tags/tag21.xml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tags" Target="../tags/tag20.xml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335-6B2E-4A8E-82FC-DB70FC350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Kepler’s Sieve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CDE7-12C1-4E76-B795-963C6F269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7527"/>
          </a:xfrm>
        </p:spPr>
        <p:txBody>
          <a:bodyPr>
            <a:normAutofit/>
          </a:bodyPr>
          <a:lstStyle/>
          <a:p>
            <a:r>
              <a:rPr lang="en-US" sz="3200" dirty="0"/>
              <a:t>Learning Asteroid Orbits </a:t>
            </a:r>
          </a:p>
          <a:p>
            <a:r>
              <a:rPr lang="en-US" sz="3200" dirty="0"/>
              <a:t>from Telescopic Observations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A7DD7-B35F-4842-AAED-BCFF6DB20539}"/>
              </a:ext>
            </a:extLst>
          </p:cNvPr>
          <p:cNvSpPr txBox="1">
            <a:spLocks/>
          </p:cNvSpPr>
          <p:nvPr/>
        </p:nvSpPr>
        <p:spPr>
          <a:xfrm>
            <a:off x="1676400" y="5445666"/>
            <a:ext cx="9144000" cy="110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Masters of Data Science Thesis</a:t>
            </a:r>
          </a:p>
          <a:p>
            <a:r>
              <a:rPr lang="en-US" dirty="0"/>
              <a:t>Michael S. Emanuel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7B45-E752-4EF2-9968-7F24C75C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1E3-0567-4209-879E-E4133DB5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Integration of 733,489 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819A-DCA5-468A-A306-8F3E7752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044" cy="4316230"/>
          </a:xfrm>
        </p:spPr>
        <p:txBody>
          <a:bodyPr/>
          <a:lstStyle/>
          <a:p>
            <a:r>
              <a:rPr lang="en-US" dirty="0"/>
              <a:t>Download asteroid orbital elements from JPL</a:t>
            </a:r>
          </a:p>
          <a:p>
            <a:r>
              <a:rPr lang="en-US" dirty="0"/>
              <a:t>Data available for 733,489</a:t>
            </a:r>
          </a:p>
          <a:p>
            <a:r>
              <a:rPr lang="en-US" dirty="0"/>
              <a:t>Integrate these daily for 40 years</a:t>
            </a:r>
          </a:p>
          <a:p>
            <a:r>
              <a:rPr lang="en-US" dirty="0"/>
              <a:t>Save results to disk </a:t>
            </a:r>
          </a:p>
          <a:p>
            <a:pPr lvl="1"/>
            <a:r>
              <a:rPr lang="en-US" dirty="0"/>
              <a:t>REBOUND simulation archives</a:t>
            </a:r>
          </a:p>
          <a:p>
            <a:pPr lvl="1"/>
            <a:r>
              <a:rPr lang="en-US" dirty="0"/>
              <a:t>Numpy arrays</a:t>
            </a:r>
          </a:p>
          <a:p>
            <a:r>
              <a:rPr lang="en-US" dirty="0"/>
              <a:t>Job takes 4:30 on 40 CPU cores</a:t>
            </a:r>
          </a:p>
          <a:p>
            <a:r>
              <a:rPr lang="en-US" dirty="0"/>
              <a:t>Writes 1.37 TB output to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1114A-3688-467B-B2EF-1848848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04" y="1825625"/>
            <a:ext cx="5836657" cy="36381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A520B-C05B-44C8-A437-D4F72F5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9EA-42D9-435A-9482-546075DB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836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Validate Asteroid Integration vs. Horizons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5AE-242C-4B5E-BB80-80D5FBD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1242"/>
            <a:ext cx="10515600" cy="1495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bulk asteroid integration on first 25 IAU asteroids</a:t>
            </a:r>
          </a:p>
          <a:p>
            <a:r>
              <a:rPr lang="en-US" dirty="0"/>
              <a:t>Report position error in AU and angle error to Earth in arc seconds</a:t>
            </a:r>
          </a:p>
          <a:p>
            <a:r>
              <a:rPr lang="en-US" dirty="0"/>
              <a:t>Excellent results! RMS 2.49E-6 AU and 0.45 arc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F5F7A-0239-4ABC-8E9A-28001F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969"/>
            <a:ext cx="4973605" cy="323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EA1A-2DF5-4537-A6AB-BA7068C2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15969"/>
            <a:ext cx="5063762" cy="32381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2006-4C94-4D4F-9091-964625D0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319-22B7-4C25-BB1B-C095F3C6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6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Integrate Kepler Two Body Problem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B0D3-CEA2-491A-8FCA-A0A8ADCB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315357"/>
            <a:ext cx="7938408" cy="544467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Analytical solution to Kepler problem is an ellipse</a:t>
            </a:r>
          </a:p>
          <a:p>
            <a:r>
              <a:rPr lang="en-US" sz="2600" dirty="0"/>
              <a:t>5 of the 6 orbital elements 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e</a:t>
            </a:r>
            <a:r>
              <a:rPr lang="en-US" sz="2600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constant</a:t>
            </a:r>
          </a:p>
          <a:p>
            <a:r>
              <a:rPr lang="en-US" sz="2600" dirty="0"/>
              <a:t>The Mean Anomaly </a:t>
            </a:r>
            <a:r>
              <a:rPr lang="en-US" sz="2600" i="1" dirty="0"/>
              <a:t>M</a:t>
            </a:r>
            <a:r>
              <a:rPr lang="en-US" sz="2600" dirty="0"/>
              <a:t> is linear in time (2</a:t>
            </a:r>
            <a:r>
              <a:rPr lang="en-US" sz="2600" baseline="30000" dirty="0"/>
              <a:t>nd</a:t>
            </a:r>
            <a:r>
              <a:rPr lang="en-US" sz="2600" dirty="0"/>
              <a:t> Law)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Kepler’s Equation relates orbital anomalies:</a:t>
            </a:r>
          </a:p>
          <a:p>
            <a:pPr marL="0" indent="0">
              <a:buNone/>
            </a:pPr>
            <a:endParaRPr lang="en-US" sz="2600" i="1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Convert </a:t>
            </a:r>
            <a:r>
              <a:rPr lang="en-US" sz="2600" i="1" dirty="0"/>
              <a:t>M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to </a:t>
            </a:r>
            <a:r>
              <a:rPr lang="en-US" sz="2600" i="1" dirty="0"/>
              <a:t>f</a:t>
            </a:r>
            <a:r>
              <a:rPr lang="en-US" sz="2600" dirty="0"/>
              <a:t>, then to Cartesian coordinates</a:t>
            </a:r>
          </a:p>
          <a:p>
            <a:r>
              <a:rPr lang="en-US" sz="2600" dirty="0"/>
              <a:t>TensorFlow is fast! 5000 time points in ~300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r>
              <a:rPr lang="en-US" dirty="0"/>
              <a:t>Apply calibration </a:t>
            </a:r>
            <a:r>
              <a:rPr lang="en-US" dirty="0" err="1"/>
              <a:t>d</a:t>
            </a:r>
            <a:r>
              <a:rPr lang="en-US" b="1" dirty="0" err="1"/>
              <a:t>q</a:t>
            </a:r>
            <a:r>
              <a:rPr lang="en-US" dirty="0"/>
              <a:t>, d</a:t>
            </a:r>
            <a:r>
              <a:rPr lang="en-US" b="1" dirty="0"/>
              <a:t>v</a:t>
            </a:r>
            <a:r>
              <a:rPr lang="en-US" dirty="0"/>
              <a:t> to match REBOUND integration at input orbital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3D71F-D73F-4B5A-A3B3-76F7F78D93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24" y="1252493"/>
            <a:ext cx="2745905" cy="618667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405DF2DE-5C15-4062-84B5-5C890688F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4" y="2403747"/>
            <a:ext cx="3691659" cy="328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CFE8B-BB11-4E4F-BA1B-C80E74407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" y="3657601"/>
            <a:ext cx="6905967" cy="1201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70051A-8D95-4A67-9C78-8BB672EA96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5" y="2744383"/>
            <a:ext cx="3810325" cy="34869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3885E3D-ECDF-4480-B6B1-EBD5445C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Predicting Directions from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239B6-6DEA-48F5-80A6-735C8CF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0312"/>
          </a:xfrm>
        </p:spPr>
        <p:txBody>
          <a:bodyPr>
            <a:normAutofit/>
          </a:bodyPr>
          <a:lstStyle/>
          <a:p>
            <a:r>
              <a:rPr lang="en-US" dirty="0"/>
              <a:t>Right Ascension and Declination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E7FF6C-1818-44AA-A271-E234C5D8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99" y="1382000"/>
            <a:ext cx="4540292" cy="3575610"/>
          </a:xfr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112DA84-4F46-48A0-8B47-076A501B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" y="1363959"/>
            <a:ext cx="4952381" cy="3593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89E62-9997-4F08-B585-AB717C440D0D}"/>
              </a:ext>
            </a:extLst>
          </p:cNvPr>
          <p:cNvSpPr txBox="1"/>
          <p:nvPr/>
        </p:nvSpPr>
        <p:spPr>
          <a:xfrm>
            <a:off x="392545" y="5287818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Fundamental plane is aligned with Earth’s equator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Intuitive, dates to ancient astronomers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problems: precession (drift) and nutation (wobbles) in direction of North Pole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A64B0-89AF-4D59-BCC0-FB70F9A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0B1-465B-43F2-9379-F84FA10F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/>
              <a:t>International Celestial Reference Frame (ICRF)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8EDCF36-17F9-47EA-BABA-63980962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0" y="1433079"/>
            <a:ext cx="7329116" cy="4886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A791-313A-482B-9C6D-BF55A968969B}"/>
              </a:ext>
            </a:extLst>
          </p:cNvPr>
          <p:cNvSpPr txBox="1"/>
          <p:nvPr/>
        </p:nvSpPr>
        <p:spPr>
          <a:xfrm>
            <a:off x="8074479" y="1537854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232 extragalactic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precession and nutation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Quasars don’t move!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in </a:t>
            </a:r>
            <a:r>
              <a:rPr lang="en-US" b="1" dirty="0"/>
              <a:t>direction </a:t>
            </a:r>
            <a:r>
              <a:rPr lang="en-US" dirty="0"/>
              <a:t>anyway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Amazingly accurate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~2 milliarc-seconds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Intuition: like using Polaris instead of Earth’s axis for the North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you use 232 stars to get a highly accurate composite direction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9D49-0D30-4971-83CC-F14E79F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From RA/Dec to Barycentric Mean Ecliptic</a:t>
            </a:r>
          </a:p>
        </p:txBody>
      </p:sp>
      <p:pic>
        <p:nvPicPr>
          <p:cNvPr id="5" name="Content Placeholder 4" descr="A picture containing sport, game&#10;&#10;Description automatically generated">
            <a:extLst>
              <a:ext uri="{FF2B5EF4-FFF2-40B4-BE49-F238E27FC236}">
                <a16:creationId xmlns:a16="http://schemas.microsoft.com/office/drawing/2014/main" id="{9E81FFFC-9036-4F62-9E0E-3854F49C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79" y="1260014"/>
            <a:ext cx="5587301" cy="3034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BABC9-06A2-4422-AFD8-1C73A7F30909}"/>
              </a:ext>
            </a:extLst>
          </p:cNvPr>
          <p:cNvSpPr txBox="1"/>
          <p:nvPr/>
        </p:nvSpPr>
        <p:spPr>
          <a:xfrm>
            <a:off x="799294" y="4567918"/>
            <a:ext cx="10095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RA/Dec is ideal for observing the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not for calculations involving orbits in the Solar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Solar System we want an inertial frame aligned with the ecliptic: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between ICRF and BME using </a:t>
            </a:r>
            <a:r>
              <a:rPr lang="en-US" dirty="0" err="1">
                <a:latin typeface="Consolas" panose="020B0609020204030204" pitchFamily="49" charset="0"/>
              </a:rPr>
              <a:t>astropy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obs_icrs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astropy.SkyCoord</a:t>
            </a:r>
            <a:r>
              <a:rPr lang="en-US" dirty="0">
                <a:latin typeface="Consolas" panose="020B0609020204030204" pitchFamily="49" charset="0"/>
              </a:rPr>
              <a:t>(ra=ra, 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, frame=ICRS)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obs_ecl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obs_icrs.transform_to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BarycentricMeanEcliptic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AFD62-C87D-4B31-8768-AAADE430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7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1E45-B56A-491C-9148-297804D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Calculate Direction from Position and Velocity</a:t>
            </a:r>
          </a:p>
        </p:txBody>
      </p:sp>
      <p:pic>
        <p:nvPicPr>
          <p:cNvPr id="23" name="Content Placeholder 22" descr="A close up of a map&#10;&#10;Description automatically generated">
            <a:extLst>
              <a:ext uri="{FF2B5EF4-FFF2-40B4-BE49-F238E27FC236}">
                <a16:creationId xmlns:a16="http://schemas.microsoft.com/office/drawing/2014/main" id="{CB235CE3-9C77-4C99-899A-8AA12D9C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31"/>
            <a:ext cx="5377873" cy="406897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E445DA-A03E-4AB6-9A5D-728BA95A5FBC}"/>
              </a:ext>
            </a:extLst>
          </p:cNvPr>
          <p:cNvSpPr txBox="1"/>
          <p:nvPr/>
        </p:nvSpPr>
        <p:spPr>
          <a:xfrm>
            <a:off x="6466609" y="1555298"/>
            <a:ext cx="463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remember light speed </a:t>
            </a:r>
            <a:r>
              <a:rPr lang="en-US" i="1" dirty="0"/>
              <a:t>c</a:t>
            </a:r>
            <a:r>
              <a:rPr lang="en-US" dirty="0"/>
              <a:t> is finite!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 wrong by ~285 arc seconds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DCA52C4-378F-4DD4-911C-C8B4E0FE09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2" y="2303238"/>
            <a:ext cx="3264803" cy="24000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B6C0804-184F-4E31-9154-BD574BDE0320}"/>
              </a:ext>
            </a:extLst>
          </p:cNvPr>
          <p:cNvSpPr/>
          <p:nvPr/>
        </p:nvSpPr>
        <p:spPr>
          <a:xfrm>
            <a:off x="6555126" y="4839100"/>
            <a:ext cx="5277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Earth velocity doesn’t matter, only asteroid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BME is an inertial 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3701E-4651-4EBA-93EA-810B3E67EFBE}"/>
              </a:ext>
            </a:extLst>
          </p:cNvPr>
          <p:cNvSpPr txBox="1"/>
          <p:nvPr/>
        </p:nvSpPr>
        <p:spPr>
          <a:xfrm>
            <a:off x="963468" y="5747657"/>
            <a:ext cx="1039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“</a:t>
            </a:r>
            <a:r>
              <a:rPr lang="en-US" dirty="0" err="1"/>
              <a:t>topos</a:t>
            </a:r>
            <a:r>
              <a:rPr lang="en-US" dirty="0"/>
              <a:t> adjustment” for observatory: Palomar Mountain, not </a:t>
            </a:r>
            <a:r>
              <a:rPr lang="en-US" dirty="0" err="1"/>
              <a:t>geocenter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Topos</a:t>
            </a:r>
            <a:r>
              <a:rPr lang="en-US" dirty="0"/>
              <a:t> adjustment worth 0-5 arc seconds on first 16 asteroids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BBD1FAB-335F-4F65-B427-4ECDED2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A200-DAEB-49B9-BA44-91A77E9C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6038"/>
          </a:xfrm>
        </p:spPr>
        <p:txBody>
          <a:bodyPr/>
          <a:lstStyle/>
          <a:p>
            <a:r>
              <a:rPr lang="en-US" dirty="0"/>
              <a:t>Validating Astrometric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87A1-F4FC-4FE8-BD64-08DAED38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these results by comparing vs. JPL, </a:t>
            </a:r>
            <a:r>
              <a:rPr lang="en-US" dirty="0" err="1"/>
              <a:t>SkyField</a:t>
            </a:r>
            <a:endParaRPr lang="en-US" dirty="0"/>
          </a:p>
          <a:p>
            <a:r>
              <a:rPr lang="en-US" dirty="0"/>
              <a:t>Downloaded Mars at 3 hour intervals over 10 years</a:t>
            </a:r>
          </a:p>
          <a:p>
            <a:pPr lvl="1"/>
            <a:r>
              <a:rPr lang="en-US" dirty="0"/>
              <a:t>Both state vectors </a:t>
            </a:r>
            <a:r>
              <a:rPr lang="en-US" b="1" i="1" dirty="0"/>
              <a:t>q</a:t>
            </a:r>
            <a:r>
              <a:rPr lang="en-US" dirty="0"/>
              <a:t>, </a:t>
            </a:r>
            <a:r>
              <a:rPr lang="en-US" b="1" i="1" dirty="0"/>
              <a:t>v</a:t>
            </a:r>
            <a:r>
              <a:rPr lang="en-US" dirty="0"/>
              <a:t> and observer RA / Dec</a:t>
            </a:r>
          </a:p>
          <a:p>
            <a:r>
              <a:rPr lang="en-US" dirty="0"/>
              <a:t>Computed astrometric directions from Earth to Mars</a:t>
            </a:r>
          </a:p>
          <a:p>
            <a:pPr lvl="1"/>
            <a:r>
              <a:rPr lang="en-US" dirty="0"/>
              <a:t>MSE and </a:t>
            </a:r>
            <a:r>
              <a:rPr lang="en-US" dirty="0" err="1"/>
              <a:t>SkyField</a:t>
            </a:r>
            <a:r>
              <a:rPr lang="en-US" dirty="0"/>
              <a:t> identical: 0.027 arc seconds</a:t>
            </a:r>
          </a:p>
          <a:p>
            <a:pPr lvl="1"/>
            <a:r>
              <a:rPr lang="en-US" dirty="0"/>
              <a:t>Both MSE and </a:t>
            </a:r>
            <a:r>
              <a:rPr lang="en-US" dirty="0" err="1"/>
              <a:t>SkyField</a:t>
            </a:r>
            <a:r>
              <a:rPr lang="en-US" dirty="0"/>
              <a:t> differ from JPL by 1.6 arc seconds</a:t>
            </a:r>
          </a:p>
          <a:p>
            <a:r>
              <a:rPr lang="en-US" dirty="0"/>
              <a:t>Separately downloaded JPL RA/Dec on first 16 asteroids</a:t>
            </a:r>
          </a:p>
          <a:p>
            <a:r>
              <a:rPr lang="en-US" dirty="0"/>
              <a:t>Compared to MSE direction calculated from integrated orbits</a:t>
            </a:r>
          </a:p>
          <a:p>
            <a:r>
              <a:rPr lang="en-US" dirty="0"/>
              <a:t>RMS error: 0.873 arc seconds!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D2C0A-7E61-4829-B030-514920AE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Analysis of ZTF Asteroid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4B1-D73D-472C-9C6D-55AE7464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BE8-47F7-44DE-9300-C2A5C858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1FE7-4042-4918-8878-7FBA625B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Advisor: Pavlos Protopapas</a:t>
            </a:r>
          </a:p>
          <a:p>
            <a:r>
              <a:rPr lang="en-US" dirty="0"/>
              <a:t>Secondary Advisor: Chris Rycroft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91E7-0E10-4617-8402-40754B0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6E9-99B2-4922-8E98-07C341CD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328"/>
          </a:xfrm>
        </p:spPr>
        <p:txBody>
          <a:bodyPr>
            <a:normAutofit fontScale="90000"/>
          </a:bodyPr>
          <a:lstStyle/>
          <a:p>
            <a:r>
              <a:rPr lang="en-US" dirty="0"/>
              <a:t>EDA of ZTF Detections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74D46-554E-46D0-A271-315842A9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1" y="1423081"/>
            <a:ext cx="5330583" cy="329179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3EE0D-F4E7-41B7-B013-42B002E2D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4" y="1392692"/>
            <a:ext cx="5236000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A56F2-1A3D-4B77-969C-5AB54751FC2A}"/>
              </a:ext>
            </a:extLst>
          </p:cNvPr>
          <p:cNvSpPr txBox="1"/>
          <p:nvPr/>
        </p:nvSpPr>
        <p:spPr>
          <a:xfrm>
            <a:off x="898071" y="491898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ZTF: Zwicky Transient Facility; survey of northern sky at Palomar Mountain by Cal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deep survey: 3750 square degrees / hour to depth of 20.5 mag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light in 2017, but asteroid detections ramp up in July 2019; 7 months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with machine learning pipeline that filters probable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5.69 million possible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includes: MJD, RA, DEC, MAG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32CDE-320B-48BB-AB17-26B680DD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0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B5B3-D325-4276-82C3-B5799092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Converting Cartesian to Angular Distance</a:t>
            </a:r>
          </a:p>
        </p:txBody>
      </p:sp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0204E2F-698F-4BBC-AA2E-5E05E5A7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61" y="1433740"/>
            <a:ext cx="29325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8801B-0CC8-4E02-A3E2-D92741FB23B6}"/>
              </a:ext>
            </a:extLst>
          </p:cNvPr>
          <p:cNvSpPr txBox="1"/>
          <p:nvPr/>
        </p:nvSpPr>
        <p:spPr>
          <a:xfrm>
            <a:off x="1008289" y="1665513"/>
            <a:ext cx="690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far apart are two directions in the sky?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RA/Dec to directions u</a:t>
            </a:r>
            <a:r>
              <a:rPr lang="en-US" baseline="-25000" dirty="0"/>
              <a:t>1</a:t>
            </a:r>
            <a:r>
              <a:rPr lang="en-US" dirty="0"/>
              <a:t> and u</a:t>
            </a:r>
            <a:r>
              <a:rPr lang="en-US" baseline="-25000" dirty="0"/>
              <a:t>2</a:t>
            </a:r>
            <a:r>
              <a:rPr lang="en-US" dirty="0"/>
              <a:t> in the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Cartesian distance s between u</a:t>
            </a:r>
            <a:r>
              <a:rPr lang="en-US" baseline="-25000" dirty="0"/>
              <a:t>1</a:t>
            </a:r>
            <a:r>
              <a:rPr lang="en-US" dirty="0"/>
              <a:t> and u</a:t>
            </a:r>
            <a:r>
              <a:rPr lang="en-US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distance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 is geodesic (great circle distance)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12986-A405-40F0-803C-2509585A3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94" y="3023280"/>
            <a:ext cx="4481621" cy="7151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07F29-66D8-4D8E-BE89-91D7AF1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63-E116-4924-B776-987F6965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Nearest Asteroid to Each ZTF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FC10-51AE-4D78-885A-1E08B65E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obs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from RA/Dec for each detection</a:t>
            </a:r>
          </a:p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ast</a:t>
            </a:r>
            <a:r>
              <a:rPr lang="en-US" dirty="0"/>
              <a:t> for every asteroid in the catalogue</a:t>
            </a:r>
          </a:p>
          <a:p>
            <a:r>
              <a:rPr lang="en-US" dirty="0"/>
              <a:t>5.7E6 detections x 7.3E5 asteroids = 4.2E12 (4.2 trillion) interactions!</a:t>
            </a:r>
          </a:p>
          <a:p>
            <a:pPr lvl="1"/>
            <a:r>
              <a:rPr lang="en-US" dirty="0"/>
              <a:t>Too big for naïve brute force attack</a:t>
            </a:r>
          </a:p>
          <a:p>
            <a:r>
              <a:rPr lang="en-US" dirty="0"/>
              <a:t>“Only” 97,111 different MJDs with ZTF detections</a:t>
            </a:r>
          </a:p>
          <a:p>
            <a:r>
              <a:rPr lang="en-US" dirty="0"/>
              <a:t>Work in chunks of 1000 asteroids at a time, find nearest to each ZTF</a:t>
            </a:r>
          </a:p>
          <a:p>
            <a:r>
              <a:rPr lang="en-US" dirty="0"/>
              <a:t>Then perform reduction operation to find globally nearest asteroid</a:t>
            </a:r>
          </a:p>
          <a:p>
            <a:r>
              <a:rPr lang="en-US" dirty="0"/>
              <a:t>Still large compute job: 25 hours on 40 CPUs, 256 GB RAM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C09E-01A9-4920-BFBA-09A6197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70B-7A1E-470E-B5AB-475CF64F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232"/>
          </a:xfrm>
        </p:spPr>
        <p:txBody>
          <a:bodyPr>
            <a:normAutofit/>
          </a:bodyPr>
          <a:lstStyle/>
          <a:p>
            <a:r>
              <a:rPr lang="en-US" sz="4000" dirty="0"/>
              <a:t>Nearest Asteroid: 65.7% Within 2.0 Arc Seconds!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76291-FDF8-43BC-9483-6C479C4B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32" y="1484994"/>
            <a:ext cx="8286912" cy="516889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9A26-3163-44D2-8E57-62BA46B5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BFA7-71F8-47C1-A2C1-99BA0D30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89"/>
          </a:xfrm>
        </p:spPr>
        <p:txBody>
          <a:bodyPr/>
          <a:lstStyle/>
          <a:p>
            <a:r>
              <a:rPr lang="en-US" dirty="0"/>
              <a:t>Statistical Distribution of Distance on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798E-F0D7-4BD0-B970-484D9860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014"/>
            <a:ext cx="8179254" cy="4995636"/>
          </a:xfrm>
        </p:spPr>
        <p:txBody>
          <a:bodyPr>
            <a:normAutofit/>
          </a:bodyPr>
          <a:lstStyle/>
          <a:p>
            <a:r>
              <a:rPr lang="en-US" dirty="0"/>
              <a:t>What is the statistical distribution of s if we guessed directions uniformly at random?</a:t>
            </a:r>
          </a:p>
          <a:p>
            <a:endParaRPr lang="en-US" dirty="0"/>
          </a:p>
          <a:p>
            <a:r>
              <a:rPr lang="en-US" dirty="0"/>
              <a:t>This is useful parameterization because…</a:t>
            </a:r>
          </a:p>
          <a:p>
            <a:r>
              <a:rPr lang="en-US" dirty="0"/>
              <a:t>“Orange Slicing Theorem” for solid angle measure:</a:t>
            </a:r>
          </a:p>
          <a:p>
            <a:endParaRPr lang="en-US" dirty="0"/>
          </a:p>
          <a:p>
            <a:r>
              <a:rPr lang="en-US" dirty="0"/>
              <a:t>Think of Z and S as random variables:</a:t>
            </a:r>
          </a:p>
          <a:p>
            <a:endParaRPr lang="en-US" dirty="0"/>
          </a:p>
          <a:p>
            <a:r>
              <a:rPr lang="en-US" dirty="0"/>
              <a:t>Conditional on a max (threshold) distance </a:t>
            </a:r>
            <a:r>
              <a:rPr lang="el-GR" dirty="0"/>
              <a:t>τ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skiing, photo, man, different&#10;&#10;Description automatically generated">
            <a:extLst>
              <a:ext uri="{FF2B5EF4-FFF2-40B4-BE49-F238E27FC236}">
                <a16:creationId xmlns:a16="http://schemas.microsoft.com/office/drawing/2014/main" id="{3AFDF090-B536-4076-8A8D-F5F13CFCB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95" y="1382713"/>
            <a:ext cx="2373828" cy="511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EC7F8-69CA-4E2F-9437-6A4D94AF4C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200276"/>
            <a:ext cx="2825354" cy="505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A519E-70C0-47DE-B662-97F7EE3F0D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47" y="2161796"/>
            <a:ext cx="2753213" cy="578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AB9D3-9413-439D-932D-AFE1E0428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60" y="3765539"/>
            <a:ext cx="3366599" cy="56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D31D6B-B999-439F-A4F0-598D711278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0" y="5804959"/>
            <a:ext cx="5384286" cy="6256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08AA19-E594-4714-954A-D17D491503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9" y="4755522"/>
            <a:ext cx="3767005" cy="5490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E2A1BC-2EE6-4BA5-A6BE-96033ABCEE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20" y="4717253"/>
            <a:ext cx="3544046" cy="62561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0453B32-BCFD-4B2F-9648-9AC92B42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6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F8E-446F-4501-873E-7B5A5A71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Distribution of Nearest Asteroid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B978-6E76-42BF-8F5C-01F0ECA8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77"/>
            <a:ext cx="10515600" cy="469764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Set a threshold distance </a:t>
            </a:r>
            <a:r>
              <a:rPr lang="el-GR" sz="2600" dirty="0"/>
              <a:t>τ</a:t>
            </a:r>
            <a:r>
              <a:rPr lang="en-US" sz="2600" dirty="0"/>
              <a:t> and define relative squared distance 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We have n = 733,489 guesses and are picking closest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 110: The minimum of n </a:t>
            </a:r>
            <a:r>
              <a:rPr lang="en-US" dirty="0" err="1"/>
              <a:t>i.i.d</a:t>
            </a:r>
            <a:r>
              <a:rPr lang="en-US" dirty="0"/>
              <a:t>. uniforms has a Beta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hits at 2.0 arc seconds would we get by luck?</a:t>
            </a:r>
          </a:p>
          <a:p>
            <a:r>
              <a:rPr lang="en-US" dirty="0"/>
              <a:t>Only 98. But we got 3.75 million of them!</a:t>
            </a:r>
          </a:p>
          <a:p>
            <a:r>
              <a:rPr lang="en-US" dirty="0"/>
              <a:t>Conclusion: This whole apparatus works to a tolerance of 2.0 arc seconds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58E5F-67CA-4971-9CFF-3F725198E7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74" y="1907215"/>
            <a:ext cx="2482787" cy="575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0CAC8-80BB-4C74-9278-E0AB0EC884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7" y="1988759"/>
            <a:ext cx="3162462" cy="51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A3A57D-8E87-4831-BE16-424CB8E293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5" y="2961091"/>
            <a:ext cx="4769466" cy="608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9B1DFF-000B-4BF7-B824-5FBDC1D1C5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63" y="4145712"/>
            <a:ext cx="3898348" cy="589583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4F19AC2-95D8-4218-82E5-868A12F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CEF1-E4AF-4026-99FD-854515B1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807"/>
          </a:xfrm>
        </p:spPr>
        <p:txBody>
          <a:bodyPr/>
          <a:lstStyle/>
          <a:p>
            <a:r>
              <a:rPr lang="en-US" dirty="0"/>
              <a:t>Density of Distance to Nearest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1A70D-F3DF-4820-87A1-CBC08D9BF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5818"/>
            <a:ext cx="5135389" cy="3309710"/>
          </a:xfr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433D01EF-8FCA-4DE0-AA8A-D2479C336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87" y="1774145"/>
            <a:ext cx="5306213" cy="3309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86696-581B-4CC7-BCC8-87BA3C833363}"/>
              </a:ext>
            </a:extLst>
          </p:cNvPr>
          <p:cNvSpPr txBox="1"/>
          <p:nvPr/>
        </p:nvSpPr>
        <p:spPr>
          <a:xfrm>
            <a:off x="885825" y="5343525"/>
            <a:ext cx="1046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absolute density in hits per square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relative density: absolute density over beta distribution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plots on log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tail seems to have an exponential decay pattern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09851-4356-4E84-989D-93ADD943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E464-1C64-46D9-9DAA-BB9D4003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Cumulative Distribution of Hits per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797ED8-D7F2-4DC0-876F-DA682246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7" y="1690688"/>
            <a:ext cx="697617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804D4-C803-439C-933F-07017C8FBDA7}"/>
              </a:ext>
            </a:extLst>
          </p:cNvPr>
          <p:cNvSpPr txBox="1"/>
          <p:nvPr/>
        </p:nvSpPr>
        <p:spPr>
          <a:xfrm>
            <a:off x="8184696" y="1877786"/>
            <a:ext cx="3612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hits at 2.0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have at least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hits? 63,746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hits? 100,508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sporting chance to rebuild 13.6% of the catalogue if we require 10 or more hits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D8E92-4FC5-4A54-897B-2961C2C0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6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Asteroid Search Using Orbital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CCC2-746A-49A0-B006-491AE72D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7375-4CE6-4B17-8327-4F7F546C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971"/>
          </a:xfrm>
        </p:spPr>
        <p:txBody>
          <a:bodyPr>
            <a:normAutofit/>
          </a:bodyPr>
          <a:lstStyle/>
          <a:p>
            <a:r>
              <a:rPr lang="en-US" dirty="0"/>
              <a:t>Random Sampling of Candidate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91E89-5AF6-4227-8C36-3D3C9167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3" y="1074513"/>
            <a:ext cx="3246513" cy="210547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C7B4A4D-7922-4131-BF03-C741288C5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" y="3193373"/>
            <a:ext cx="3452145" cy="2183946"/>
          </a:xfrm>
          <a:prstGeom prst="rect">
            <a:avLst/>
          </a:prstGeom>
        </p:spPr>
      </p:pic>
      <p:pic>
        <p:nvPicPr>
          <p:cNvPr id="9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F9774F62-4EFD-4952-8E67-18446C9F6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6" y="1074512"/>
            <a:ext cx="3246513" cy="2105479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F75AE7E-D624-4963-99DB-523CFD306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5" y="3179991"/>
            <a:ext cx="3246513" cy="218394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FE4DAD0-11C1-4152-B20D-1A405FDCE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8" y="1074512"/>
            <a:ext cx="3261493" cy="2183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DF690D-B390-4ECA-9E9F-FA50D6B5DA2C}"/>
              </a:ext>
            </a:extLst>
          </p:cNvPr>
          <p:cNvSpPr txBox="1"/>
          <p:nvPr/>
        </p:nvSpPr>
        <p:spPr>
          <a:xfrm>
            <a:off x="759279" y="5457824"/>
            <a:ext cx="999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elements sampled empirically: a, e,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choose an index from 1 to 733,489 and take element of that asteroid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elements sampled uniformly at random: ω, 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mean anomaly M to true anomaly f in REBOUND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C2C31E8-CEA6-4305-B98F-9DC960FEB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3162189"/>
            <a:ext cx="3332638" cy="2144599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D1D4FCA-A3A3-43FD-9B85-B3C2A83B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79F3-516A-4D9B-8E8E-7F0F157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F410-BBC3-4296-B668-E819DFC5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43"/>
          </a:xfrm>
        </p:spPr>
        <p:txBody>
          <a:bodyPr/>
          <a:lstStyle/>
          <a:p>
            <a:r>
              <a:rPr lang="en-US" dirty="0"/>
              <a:t>Assemble ZTF Detections Near Elements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C4B8AE-4F43-4AC6-82CF-3EC68277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603"/>
            <a:ext cx="93125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0BBAD-D7EF-4B98-91EB-01A6307F043D}"/>
              </a:ext>
            </a:extLst>
          </p:cNvPr>
          <p:cNvSpPr txBox="1"/>
          <p:nvPr/>
        </p:nvSpPr>
        <p:spPr>
          <a:xfrm>
            <a:off x="889907" y="5719082"/>
            <a:ext cx="926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candidate elements on the fly in REBOUND and compute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the ZTF detections to those within threshold of the elements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4417-C3CC-407B-A5C4-80CA4875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70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073-898A-42D8-A2D1-BD79FEA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2970"/>
          </a:xfrm>
        </p:spPr>
        <p:txBody>
          <a:bodyPr>
            <a:normAutofit/>
          </a:bodyPr>
          <a:lstStyle/>
          <a:p>
            <a:r>
              <a:rPr lang="en-US" sz="4200" dirty="0"/>
              <a:t>Distribution of V = (S/τ)</a:t>
            </a:r>
            <a:r>
              <a:rPr lang="en-US" sz="4200" baseline="30000" dirty="0"/>
              <a:t>2</a:t>
            </a:r>
            <a:r>
              <a:rPr lang="en-US" sz="4200" dirty="0"/>
              <a:t>  for 3 Element Batches</a:t>
            </a:r>
            <a:endParaRPr lang="en-US" sz="4200" baseline="30000" dirty="0"/>
          </a:p>
        </p:txBody>
      </p:sp>
      <p:pic>
        <p:nvPicPr>
          <p:cNvPr id="5" name="Content Placeholder 4" descr="A picture containing sitting, white, large&#10;&#10;Description automatically generated">
            <a:extLst>
              <a:ext uri="{FF2B5EF4-FFF2-40B4-BE49-F238E27FC236}">
                <a16:creationId xmlns:a16="http://schemas.microsoft.com/office/drawing/2014/main" id="{09D44456-BBE8-413C-97AA-EF22131D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56" y="1416504"/>
            <a:ext cx="4274083" cy="27432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F24EB-CD8C-4493-AFAC-CB4DB2AD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9" y="1325562"/>
            <a:ext cx="6226913" cy="403837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815615-3B83-4C4B-B5AD-7BF8E69D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83" y="4282169"/>
            <a:ext cx="4474227" cy="2856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EEA765-1A7B-4509-8CDA-8F8FEE14970C}"/>
              </a:ext>
            </a:extLst>
          </p:cNvPr>
          <p:cNvSpPr txBox="1"/>
          <p:nvPr/>
        </p:nvSpPr>
        <p:spPr>
          <a:xfrm>
            <a:off x="379640" y="5441496"/>
            <a:ext cx="622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V for 3 batches: unperturbed, perturbed, and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match theory perfectly!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elements close to uniform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Unperturbed: uniform on misses with spike in first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Perturbed: in between; hits leak out to ~250 arc seconds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B25B9A5-84BA-42C8-8AC5-6B413F4D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9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13A-8CD3-40A1-8DE7-DD80F45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792"/>
          </a:xfrm>
        </p:spPr>
        <p:txBody>
          <a:bodyPr/>
          <a:lstStyle/>
          <a:p>
            <a:r>
              <a:rPr lang="en-US" dirty="0"/>
              <a:t>Log Likelihood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592A-4C90-489D-A1A5-9D19EF5B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Mixture probability model: V mixture of h hits, (1-h) misses</a:t>
            </a:r>
          </a:p>
          <a:p>
            <a:endParaRPr lang="en-US" dirty="0"/>
          </a:p>
          <a:p>
            <a:r>
              <a:rPr lang="en-US" dirty="0"/>
              <a:t>Relate decay rate to “resolution” parameter R</a:t>
            </a:r>
          </a:p>
          <a:p>
            <a:endParaRPr lang="en-US" dirty="0"/>
          </a:p>
          <a:p>
            <a:r>
              <a:rPr lang="en-US" dirty="0"/>
              <a:t>The resolution R controls how tightly the model focuses</a:t>
            </a:r>
          </a:p>
          <a:p>
            <a:r>
              <a:rPr lang="en-US" dirty="0"/>
              <a:t>Mixture PDF:</a:t>
            </a:r>
          </a:p>
          <a:p>
            <a:endParaRPr lang="en-US" dirty="0"/>
          </a:p>
          <a:p>
            <a:r>
              <a:rPr lang="en-US" dirty="0"/>
              <a:t>Log Likelihood: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CEB15-A6D5-428B-BDE1-B67EA1ED4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19" y="2339976"/>
            <a:ext cx="3258116" cy="444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D5ACC-AC6A-42BB-87B3-A3B7CCF4AA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52" y="2339976"/>
            <a:ext cx="3712861" cy="444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41D4F-4F61-41EB-802F-E819396D37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5" y="3298372"/>
            <a:ext cx="3556266" cy="458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304450-E9EA-4D93-AB9E-B8D9A551F7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86" y="3267075"/>
            <a:ext cx="2391466" cy="458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B25B2F-697E-4848-A111-47235D9A335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4" y="3017144"/>
            <a:ext cx="1311999" cy="7872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34529A-F609-454C-9102-4241EE01A2C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35" y="4341503"/>
            <a:ext cx="4007830" cy="9176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85AA41-268F-4D9B-9B30-79514965810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25" y="5474351"/>
            <a:ext cx="6865067" cy="101973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4A034C2-C457-4BBC-A3D8-DF0C3F1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trainable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not trainable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trainable 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36C-B087-4591-86F2-39038B2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405-393F-400A-96F6-164D1CD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I: Uniform Scale, Gradient Clipping and Independent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3071-A4B7-40EE-89E0-EB86199B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530"/>
            <a:ext cx="10515600" cy="5049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 variables on uniform scale in [0, 1]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a_min</a:t>
            </a:r>
            <a:r>
              <a:rPr lang="en-US" dirty="0"/>
              <a:t> x exp(a_ + log(</a:t>
            </a:r>
            <a:r>
              <a:rPr lang="en-US" dirty="0" err="1"/>
              <a:t>a_max</a:t>
            </a:r>
            <a:r>
              <a:rPr lang="en-US" dirty="0"/>
              <a:t> / </a:t>
            </a:r>
            <a:r>
              <a:rPr lang="en-US" dirty="0" err="1"/>
              <a:t>a_min</a:t>
            </a:r>
            <a:r>
              <a:rPr lang="en-US" dirty="0"/>
              <a:t>); a_ trainable in [0,1]</a:t>
            </a:r>
          </a:p>
          <a:p>
            <a:r>
              <a:rPr lang="en-US" dirty="0"/>
              <a:t>Clip gradients by norm; max || Grad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dirty="0"/>
              <a:t> || = 1</a:t>
            </a:r>
          </a:p>
          <a:p>
            <a:pPr lvl="1"/>
            <a:r>
              <a:rPr lang="en-US" dirty="0"/>
              <a:t>would be better to do this elementwise, but requires custom class</a:t>
            </a:r>
          </a:p>
          <a:p>
            <a:r>
              <a:rPr lang="en-US" dirty="0"/>
              <a:t>Weight log likelihood for each element in batch independently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equivalent to controlling 64 learning rates independently</a:t>
            </a:r>
          </a:p>
          <a:p>
            <a:pPr lvl="1"/>
            <a:r>
              <a:rPr lang="en-US" dirty="0"/>
              <a:t>reduce learning rate on an element when it overshoots</a:t>
            </a:r>
          </a:p>
          <a:p>
            <a:r>
              <a:rPr lang="en-US" dirty="0"/>
              <a:t>Track of log likelihood and hits for each candidate element before summing them in the objective function</a:t>
            </a:r>
          </a:p>
          <a:p>
            <a:r>
              <a:rPr lang="en-US" dirty="0"/>
              <a:t>Revert changes only on elements that got worse during an episode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11AF0-A1C8-481B-B2DC-B6A409486E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8" y="3595064"/>
            <a:ext cx="2064637" cy="9544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885D-2BE3-4297-A00E-B41FA2C5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512C-3DC6-412E-A8FD-55E75C30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II: Mixture vs. Joint Mode, Encouraging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567F-00BD-4EC4-9986-876A5016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mode: only learn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τ; orbital elements frozen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mode: learn all parameters jointly</a:t>
            </a:r>
          </a:p>
          <a:p>
            <a:pPr lvl="1"/>
            <a:r>
              <a:rPr lang="en-US" dirty="0"/>
              <a:t>Higher learning rate 2</a:t>
            </a:r>
            <a:r>
              <a:rPr lang="en-US" baseline="30000" dirty="0"/>
              <a:t>-12</a:t>
            </a:r>
            <a:r>
              <a:rPr lang="en-US" dirty="0"/>
              <a:t> in mixture mode vs. 2</a:t>
            </a:r>
            <a:r>
              <a:rPr lang="en-US" baseline="30000" dirty="0"/>
              <a:t>-16</a:t>
            </a:r>
            <a:r>
              <a:rPr lang="en-US" dirty="0"/>
              <a:t> in joint mode</a:t>
            </a:r>
          </a:p>
          <a:p>
            <a:r>
              <a:rPr lang="en-US" dirty="0"/>
              <a:t>Modified objective function in mixture mode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Theoretical motivation: likelihood would always look better with a larger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τ; this encourages the model to converge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adjusting score for degree of difficulty in diving and gymnastics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ECD4C-A9E9-4400-B6E0-7A7C0738B5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18" y="3697117"/>
            <a:ext cx="2829756" cy="9544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C4F397-786E-4146-B787-ECBFDC80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9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Asteroid 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0F85-6A94-4225-B00E-1B0A21C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F76F-90C6-4718-820D-94CFA898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217"/>
          </a:xfrm>
        </p:spPr>
        <p:txBody>
          <a:bodyPr>
            <a:normAutofit/>
          </a:bodyPr>
          <a:lstStyle/>
          <a:p>
            <a:r>
              <a:rPr lang="en-US" dirty="0"/>
              <a:t>Comparing Two Orbital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12F-B6D1-4F78-A0C2-2F18DF2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apart are two 6D orbital elements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?</a:t>
            </a:r>
          </a:p>
          <a:p>
            <a:r>
              <a:rPr lang="en-US" dirty="0"/>
              <a:t>A naïve Euclidean norm makes no sense at all</a:t>
            </a:r>
          </a:p>
          <a:p>
            <a:r>
              <a:rPr lang="en-US" dirty="0"/>
              <a:t>Idea 1: inject the elements into space at a set of times</a:t>
            </a:r>
          </a:p>
          <a:p>
            <a:pPr lvl="1"/>
            <a:r>
              <a:rPr lang="en-US" dirty="0"/>
              <a:t>The distance between two elements is the mean distance in AU between the orbits they describe</a:t>
            </a:r>
          </a:p>
          <a:p>
            <a:pPr lvl="1"/>
            <a:r>
              <a:rPr lang="en-US" dirty="0"/>
              <a:t>Set 240 sample time points at monthly intervals from 2010 to 2030</a:t>
            </a:r>
          </a:p>
          <a:p>
            <a:r>
              <a:rPr lang="en-US" dirty="0"/>
              <a:t>Idea 2: transform elements into low dimensional Cartesian space</a:t>
            </a:r>
          </a:p>
          <a:p>
            <a:pPr lvl="1"/>
            <a:r>
              <a:rPr lang="en-US" dirty="0"/>
              <a:t>Try to make each component approximately normal</a:t>
            </a:r>
          </a:p>
          <a:p>
            <a:pPr lvl="1"/>
            <a:r>
              <a:rPr lang="en-US" dirty="0"/>
              <a:t>Try to make joint distribution approximately multivariate normal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Mahalanobis</a:t>
            </a:r>
            <a:r>
              <a:rPr lang="en-US" dirty="0"/>
              <a:t> distance on these transformed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197E-FCBE-46DD-BD2B-F3930859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6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1B8A-B36B-44EC-A0B6-FDF79486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14"/>
          </a:xfrm>
        </p:spPr>
        <p:txBody>
          <a:bodyPr/>
          <a:lstStyle/>
          <a:p>
            <a:r>
              <a:rPr lang="en-US" dirty="0"/>
              <a:t>Transforming Elements for Covariance Norm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9C1214-6044-4D6B-A98D-57DFA04B1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4" y="1458232"/>
            <a:ext cx="3942358" cy="254226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D3F9D-9055-48C4-A72D-877703AF9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1458232"/>
            <a:ext cx="4057710" cy="26166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548114B-CED1-408E-B4E9-08D62BBA9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4" y="4074886"/>
            <a:ext cx="4013398" cy="2588079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20C2A7C-0A09-4B03-856E-7B91C54BB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4091441"/>
            <a:ext cx="4057710" cy="2616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C0754B-8439-4BCF-8B9A-AA22427D603A}"/>
              </a:ext>
            </a:extLst>
          </p:cNvPr>
          <p:cNvSpPr txBox="1"/>
          <p:nvPr/>
        </p:nvSpPr>
        <p:spPr>
          <a:xfrm>
            <a:off x="8702586" y="1458232"/>
            <a:ext cx="32703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log(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</a:t>
            </a:r>
            <a:r>
              <a:rPr lang="en-US" i="1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sin(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transformation for sin and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injects elements into 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importance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 for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0.5 for </a:t>
            </a:r>
            <a:r>
              <a:rPr lang="en-US" i="1" dirty="0" err="1"/>
              <a:t>i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 for sin,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PCA to find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X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covariance matrix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60E53F-4845-4ECF-BC38-9EBD8A4C93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57" y="2909526"/>
            <a:ext cx="1853293" cy="7602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3789EB-3A94-4A6C-8B01-4D6C7FA217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49" y="5714916"/>
            <a:ext cx="3093476" cy="24909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139198A-BFF8-4A78-AC35-BA730F87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6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14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Unperturbed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355" y="4122964"/>
            <a:ext cx="3923107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29454"/>
            <a:ext cx="3943371" cy="2512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with correct elements but uniformed mixture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64 (100%)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162.6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1097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681C023-7EAB-4DD3-9FCB-702383FA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2969"/>
          </a:xfrm>
        </p:spPr>
        <p:txBody>
          <a:bodyPr/>
          <a:lstStyle/>
          <a:p>
            <a:r>
              <a:rPr lang="en-US" dirty="0"/>
              <a:t>The Asteroid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asteroids (about 958,000 known) in the Solar System</a:t>
            </a:r>
          </a:p>
          <a:p>
            <a:r>
              <a:rPr lang="en-US" dirty="0"/>
              <a:t>We want to learn their orbits</a:t>
            </a:r>
          </a:p>
          <a:p>
            <a:r>
              <a:rPr lang="en-US" dirty="0"/>
              <a:t>Biggest data source: telescope detections</a:t>
            </a:r>
          </a:p>
          <a:p>
            <a:r>
              <a:rPr lang="en-US" dirty="0"/>
              <a:t>Easy once you know which detection matches which asteroid</a:t>
            </a:r>
          </a:p>
          <a:p>
            <a:r>
              <a:rPr lang="en-US" dirty="0"/>
              <a:t>This is like a jigsaw puzzle with millions of pieces!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7DFD-7A74-4E8B-B449-4585B7A9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02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/>
              <a:t>Fit Quality: Unperturbed Elements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0" y="1641928"/>
            <a:ext cx="4765783" cy="3081111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93" y="1641928"/>
            <a:ext cx="4765782" cy="308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4.6E-8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5.7E-6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fit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Big deal, this is about as hard as hitting a baseball off a tee…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5DD344-819E-44D0-A220-54B855F0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588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76" y="4122964"/>
            <a:ext cx="3935265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39699"/>
            <a:ext cx="3943371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0.05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very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42 (65.6%)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117.5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18.2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798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C9FDE-9EF8-45E0-AAE5-4B54E31F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3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Fit Quality: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810" y="1641928"/>
            <a:ext cx="4765783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1928"/>
            <a:ext cx="4765782" cy="3081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2.6E-4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0.012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still a very good fit on the 42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like your little league coach lobbing the ball over the plate in batting practice…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E39FA-9C27-4866-B6ED-64625B86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2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821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2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487" y="4122964"/>
            <a:ext cx="3902843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0311" y="4139699"/>
            <a:ext cx="3911212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decent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 (18.8%)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32.4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of these elements were perturbed so far the original is no longer even the nearest asteroid!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9749C-C430-4FF1-A777-FD8E149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43"/>
          </a:xfrm>
        </p:spPr>
        <p:txBody>
          <a:bodyPr/>
          <a:lstStyle/>
          <a:p>
            <a:r>
              <a:rPr lang="en-US" dirty="0"/>
              <a:t>Fit Quality: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296" y="1641928"/>
            <a:ext cx="4760811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5134"/>
            <a:ext cx="4765782" cy="3074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 Quite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4.5E-4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0.032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decent fit on the 12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lot harder than the last task-like facing a high school pitcher…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627FA-FF00-4C9F-9350-6C967568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7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081"/>
          </a:xfrm>
        </p:spPr>
        <p:txBody>
          <a:bodyPr>
            <a:normAutofit/>
          </a:bodyPr>
          <a:lstStyle/>
          <a:p>
            <a:r>
              <a:rPr lang="en-US" sz="3600" dirty="0"/>
              <a:t>Search 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95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376" y="1450016"/>
            <a:ext cx="3919640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23" y="4122964"/>
            <a:ext cx="3886632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561" y="4139699"/>
            <a:ext cx="3862975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352088" y="1450016"/>
            <a:ext cx="364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~4096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9.3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2.66E-3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0.73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Decent fit on some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Probably spurious on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shows that this can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ready for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Baseball analogy continued: facing Roger Clemens, but trying to get hit by the pitch to get on base cheaply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3D676-09B0-44D4-82CC-58E6D4F3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0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179"/>
          </a:xfrm>
        </p:spPr>
        <p:txBody>
          <a:bodyPr>
            <a:normAutofit/>
          </a:bodyPr>
          <a:lstStyle/>
          <a:p>
            <a:r>
              <a:rPr lang="en-US" sz="3600" dirty="0"/>
              <a:t>Search Unknown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60" y="1436914"/>
            <a:ext cx="386231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727" y="1450016"/>
            <a:ext cx="3878937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23" y="4122964"/>
            <a:ext cx="3886632" cy="2512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3650" y="4139699"/>
            <a:ext cx="3826797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352088" y="1450016"/>
            <a:ext cx="364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5.3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4.10E-3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1.10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Pretty good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many hits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Not surprising: searching for new asteroids!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Would prefer to see greater differentiation in distance to nearest known asteroid vs. previous run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C72CF-EEC6-4C24-B767-0341DBDB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2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E8AC-E149-4DFE-A645-5167EF73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>
            <a:normAutofit/>
          </a:bodyPr>
          <a:lstStyle/>
          <a:p>
            <a:r>
              <a:rPr lang="en-US" sz="3800" dirty="0"/>
              <a:t>Presenting 9 New Asteroid Candidates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B635A06-E46E-47FF-A90A-F6192E1D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4" y="1577334"/>
            <a:ext cx="9093667" cy="286399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1F87-9DFD-4614-BCDE-A2A98F1E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9C36-7A4E-40FD-8644-F146DD9E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93"/>
            <a:ext cx="10515600" cy="434974"/>
          </a:xfrm>
        </p:spPr>
        <p:txBody>
          <a:bodyPr>
            <a:normAutofit fontScale="90000"/>
          </a:bodyPr>
          <a:lstStyle/>
          <a:p>
            <a:r>
              <a:rPr lang="en-US" dirty="0"/>
              <a:t>ZTF Hits for Selected Asteroid Candidates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B2B6D6-521B-474D-A07B-F1037B36B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5" y="569818"/>
            <a:ext cx="4093459" cy="181572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C5CF918-4343-4F61-9C42-8FFEC760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0916" y="569818"/>
            <a:ext cx="3990946" cy="181572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19D41E9-EFBC-435C-AB0D-A6BA1B8DF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806" y="2499610"/>
            <a:ext cx="4008794" cy="181572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92C0F7-7BBB-49E2-8451-7140B6AC7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363" y="2499610"/>
            <a:ext cx="3929612" cy="1815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A8ABFA-DD4C-40C7-AAEE-1D74393A908F}"/>
              </a:ext>
            </a:extLst>
          </p:cNvPr>
          <p:cNvSpPr txBox="1"/>
          <p:nvPr/>
        </p:nvSpPr>
        <p:spPr>
          <a:xfrm>
            <a:off x="512687" y="4429402"/>
            <a:ext cx="10254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we believe these new asteroid candidates? Look at ZTF hits to decide.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178421</a:t>
            </a:r>
            <a:r>
              <a:rPr lang="en-US" dirty="0"/>
              <a:t> has 4 hits on </a:t>
            </a:r>
            <a:r>
              <a:rPr lang="en-US" dirty="0">
                <a:latin typeface="Consolas" panose="020B0609020204030204" pitchFamily="49" charset="0"/>
              </a:rPr>
              <a:t>ZTF18aboluox</a:t>
            </a:r>
            <a:r>
              <a:rPr lang="en-US" dirty="0"/>
              <a:t> and 4 hits on </a:t>
            </a:r>
            <a:r>
              <a:rPr lang="en-US" dirty="0">
                <a:latin typeface="Consolas" panose="020B0609020204030204" pitchFamily="49" charset="0"/>
              </a:rPr>
              <a:t>ZTF18acewaex</a:t>
            </a:r>
            <a:r>
              <a:rPr lang="en-US" dirty="0"/>
              <a:t>, made 433 days apart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Magnitudes are too different (4), spurious connection of 2 different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3308</a:t>
            </a:r>
            <a:r>
              <a:rPr lang="en-US" dirty="0"/>
              <a:t> has 6 hits on </a:t>
            </a:r>
            <a:r>
              <a:rPr lang="en-US" dirty="0">
                <a:latin typeface="Consolas" panose="020B0609020204030204" pitchFamily="49" charset="0"/>
              </a:rPr>
              <a:t>ZTF18abtpdzg</a:t>
            </a:r>
            <a:r>
              <a:rPr lang="en-US" dirty="0"/>
              <a:t> and 2 hits on </a:t>
            </a:r>
            <a:r>
              <a:rPr lang="en-US" dirty="0">
                <a:latin typeface="Consolas" panose="020B0609020204030204" pitchFamily="49" charset="0"/>
              </a:rPr>
              <a:t>ZTF18abspkzw</a:t>
            </a:r>
            <a:r>
              <a:rPr lang="en-US" dirty="0"/>
              <a:t>, made 193 days apart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191915</a:t>
            </a:r>
            <a:r>
              <a:rPr lang="en-US" dirty="0"/>
              <a:t> has 6 hits on </a:t>
            </a:r>
            <a:r>
              <a:rPr lang="en-US" dirty="0">
                <a:latin typeface="Consolas" panose="020B0609020204030204" pitchFamily="49" charset="0"/>
              </a:rPr>
              <a:t>ZTF19abtsqmn</a:t>
            </a:r>
            <a:r>
              <a:rPr lang="en-US" dirty="0"/>
              <a:t> and 2 hits on </a:t>
            </a:r>
            <a:r>
              <a:rPr lang="en-US" dirty="0">
                <a:latin typeface="Consolas" panose="020B0609020204030204" pitchFamily="49" charset="0"/>
              </a:rPr>
              <a:t>ZTF18abtxtgd</a:t>
            </a:r>
            <a:r>
              <a:rPr lang="en-US" dirty="0"/>
              <a:t>, made 469 days apart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Magnitudes are compatible: The model has made a non-obvious connection on compatible tracks!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170789</a:t>
            </a:r>
            <a:r>
              <a:rPr lang="en-US" dirty="0"/>
              <a:t> has 8 hits on </a:t>
            </a:r>
            <a:r>
              <a:rPr lang="en-US" dirty="0">
                <a:latin typeface="Consolas" panose="020B0609020204030204" pitchFamily="49" charset="0"/>
              </a:rPr>
              <a:t>ZTF17aaaqwwg</a:t>
            </a:r>
            <a:r>
              <a:rPr lang="en-US" dirty="0"/>
              <a:t> made in a 55 minute interval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agrees with ZTF that this is one track for the same object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BA290D-FA46-4203-9CB0-C6E8383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9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Prove that asteroid search over orbital elements works</a:t>
            </a:r>
          </a:p>
          <a:p>
            <a:pPr lvl="1"/>
            <a:r>
              <a:rPr lang="en-US" dirty="0"/>
              <a:t>Need an adequate initialization and representation in data set</a:t>
            </a:r>
          </a:p>
          <a:p>
            <a:r>
              <a:rPr lang="en-US" dirty="0"/>
              <a:t>Built a working prototype in TensorFlow</a:t>
            </a:r>
          </a:p>
          <a:p>
            <a:pPr lvl="1"/>
            <a:r>
              <a:rPr lang="en-US" dirty="0"/>
              <a:t>First demonstration of efficient astrometric computations on GPU?</a:t>
            </a:r>
          </a:p>
          <a:p>
            <a:r>
              <a:rPr lang="en-US" dirty="0"/>
              <a:t>High quality integration of the Solar System and astrometric directions</a:t>
            </a:r>
          </a:p>
          <a:p>
            <a:pPr lvl="1"/>
            <a:r>
              <a:rPr lang="en-US" dirty="0"/>
              <a:t>Associated each of 5.7E6 ZTF observations to nearest asteroid</a:t>
            </a:r>
          </a:p>
          <a:p>
            <a:pPr lvl="1"/>
            <a:r>
              <a:rPr lang="en-US" dirty="0"/>
              <a:t>4.2E12 interactions, possibly novel and useful data set</a:t>
            </a:r>
          </a:p>
          <a:p>
            <a:r>
              <a:rPr lang="en-US" dirty="0"/>
              <a:t>Proposed candidate orbital elements for 9 new asteroids</a:t>
            </a:r>
          </a:p>
          <a:p>
            <a:r>
              <a:rPr lang="en-US" dirty="0"/>
              <a:t>Proof of concept for an automated pipeline to search for new asteroids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861"/>
          </a:xfrm>
        </p:spPr>
        <p:txBody>
          <a:bodyPr>
            <a:normAutofit/>
          </a:bodyPr>
          <a:lstStyle/>
          <a:p>
            <a:r>
              <a:rPr lang="en-US" sz="4000" dirty="0"/>
              <a:t>Combining Tracklets vs. Orbital Element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Tracklet</a:t>
            </a:r>
            <a:r>
              <a:rPr lang="en-US" dirty="0"/>
              <a:t>: two detections close to each other in time and direction</a:t>
            </a:r>
          </a:p>
          <a:p>
            <a:r>
              <a:rPr lang="en-US" dirty="0"/>
              <a:t>Existing search methods: greedy search over tracklets</a:t>
            </a:r>
          </a:p>
          <a:p>
            <a:pPr lvl="1"/>
            <a:r>
              <a:rPr lang="en-US" dirty="0"/>
              <a:t>Try to extrapolate a </a:t>
            </a:r>
            <a:r>
              <a:rPr lang="en-US" dirty="0" err="1"/>
              <a:t>tracklet</a:t>
            </a:r>
            <a:r>
              <a:rPr lang="en-US" dirty="0"/>
              <a:t> to find additional detections</a:t>
            </a:r>
          </a:p>
          <a:p>
            <a:pPr lvl="1"/>
            <a:r>
              <a:rPr lang="en-US" dirty="0"/>
              <a:t>Attempt to fit an orbit when you have enough tracklets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Myopic – can only connect detections made close in time</a:t>
            </a:r>
          </a:p>
          <a:p>
            <a:pPr lvl="1"/>
            <a:r>
              <a:rPr lang="en-US" dirty="0"/>
              <a:t>Suffers from combinatorial explosion</a:t>
            </a:r>
          </a:p>
          <a:p>
            <a:r>
              <a:rPr lang="en-US" dirty="0"/>
              <a:t>Proposed novel method: search Orbital Elements</a:t>
            </a:r>
          </a:p>
          <a:p>
            <a:pPr lvl="1"/>
            <a:r>
              <a:rPr lang="en-US" dirty="0"/>
              <a:t>6D space; large, but scales well</a:t>
            </a:r>
          </a:p>
          <a:p>
            <a:pPr lvl="1"/>
            <a:r>
              <a:rPr lang="en-US" dirty="0"/>
              <a:t>Cost scales as </a:t>
            </a:r>
          </a:p>
          <a:p>
            <a:pPr lvl="1"/>
            <a:r>
              <a:rPr lang="en-US" dirty="0"/>
              <a:t>But can we make it 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32E3C-5756-4670-89DA-462C9B5669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21" y="5491390"/>
            <a:ext cx="3389257" cy="2715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977B-13DD-4F09-968E-68039B09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6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Future Work I: Initialization, More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Intelligent initialization of candidate elements</a:t>
            </a:r>
          </a:p>
          <a:p>
            <a:pPr lvl="1"/>
            <a:r>
              <a:rPr lang="en-US" dirty="0"/>
              <a:t>Random initialization was just a quick and dirty placeholder; ran out of time</a:t>
            </a:r>
          </a:p>
          <a:p>
            <a:pPr lvl="1"/>
            <a:r>
              <a:rPr lang="en-US" dirty="0"/>
              <a:t>ZTF </a:t>
            </a:r>
            <a:r>
              <a:rPr lang="en-US" dirty="0" err="1"/>
              <a:t>ObjectID</a:t>
            </a:r>
            <a:r>
              <a:rPr lang="en-US" dirty="0"/>
              <a:t> is a great starting point for initializations</a:t>
            </a:r>
          </a:p>
          <a:p>
            <a:pPr lvl="1"/>
            <a:r>
              <a:rPr lang="en-US" dirty="0"/>
              <a:t>Provisionally assume that all the detections belong to same object</a:t>
            </a:r>
          </a:p>
          <a:p>
            <a:pPr lvl="1"/>
            <a:r>
              <a:rPr lang="en-US" dirty="0"/>
              <a:t>Build least squares fit for candidate element</a:t>
            </a:r>
          </a:p>
          <a:p>
            <a:pPr lvl="1"/>
            <a:r>
              <a:rPr lang="en-US" dirty="0"/>
              <a:t>Code mostly there now; modify </a:t>
            </a:r>
            <a:r>
              <a:rPr lang="en-US" dirty="0" err="1"/>
              <a:t>AsteroidSearch</a:t>
            </a:r>
            <a:r>
              <a:rPr lang="en-US" dirty="0"/>
              <a:t> with new loss function</a:t>
            </a:r>
          </a:p>
          <a:p>
            <a:r>
              <a:rPr lang="en-US" dirty="0"/>
              <a:t>Add a second data set</a:t>
            </a:r>
          </a:p>
          <a:p>
            <a:pPr lvl="1"/>
            <a:r>
              <a:rPr lang="en-US" dirty="0"/>
              <a:t>ZTF is great, but it only dates back to July 2019</a:t>
            </a:r>
          </a:p>
          <a:p>
            <a:pPr lvl="1"/>
            <a:r>
              <a:rPr lang="en-US" dirty="0"/>
              <a:t>Want to add a second data source</a:t>
            </a:r>
          </a:p>
          <a:p>
            <a:pPr lvl="1"/>
            <a:r>
              <a:rPr lang="en-US" dirty="0"/>
              <a:t>Ideally this should have an ML pipeline to classify probable asteroid hits</a:t>
            </a:r>
          </a:p>
          <a:p>
            <a:pPr lvl="1"/>
            <a:r>
              <a:rPr lang="en-US" dirty="0"/>
              <a:t>Failing that, can use any data set with a real-bogus classifier, then subtract known stars and galaxies</a:t>
            </a:r>
          </a:p>
          <a:p>
            <a:pPr lvl="1"/>
            <a:r>
              <a:rPr lang="en-US" dirty="0"/>
              <a:t>Is Pan-STARRS a good choice?</a:t>
            </a:r>
          </a:p>
          <a:p>
            <a:pPr lvl="1"/>
            <a:r>
              <a:rPr lang="en-US" dirty="0"/>
              <a:t>Advice from astronomers on my Committee would be welcome here!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071D-69FD-4514-B6C2-C1C45991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4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724"/>
          </a:xfrm>
        </p:spPr>
        <p:txBody>
          <a:bodyPr>
            <a:normAutofit/>
          </a:bodyPr>
          <a:lstStyle/>
          <a:p>
            <a:r>
              <a:rPr lang="en-US" sz="4000" dirty="0"/>
              <a:t>Future Work II: Magnitude, Automated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Incorporate magnitude into log likelihood</a:t>
            </a:r>
          </a:p>
          <a:p>
            <a:pPr lvl="1"/>
            <a:r>
              <a:rPr lang="en-US" dirty="0"/>
              <a:t>Have prototype to predict magnitude and incorporate it</a:t>
            </a:r>
          </a:p>
          <a:p>
            <a:pPr lvl="1"/>
            <a:r>
              <a:rPr lang="en-US" dirty="0"/>
              <a:t>It was too finicky, needed to turn it off to get first version working on time</a:t>
            </a:r>
          </a:p>
          <a:p>
            <a:r>
              <a:rPr lang="en-US" dirty="0"/>
              <a:t>Develop an automated pipeline</a:t>
            </a:r>
          </a:p>
          <a:p>
            <a:pPr lvl="1"/>
            <a:r>
              <a:rPr lang="en-US" dirty="0"/>
              <a:t>Initial goal: Accurately rebuild a large fraction of the asteroid catalogue</a:t>
            </a:r>
          </a:p>
          <a:p>
            <a:pPr lvl="1"/>
            <a:r>
              <a:rPr lang="en-US" dirty="0"/>
              <a:t>ZTF alone has over 100,000 asteroids with 10 or more hits in the data</a:t>
            </a:r>
          </a:p>
          <a:p>
            <a:pPr lvl="1"/>
            <a:r>
              <a:rPr lang="en-US" dirty="0"/>
              <a:t>Plausible that with intelligent initialization, we can recover many of these</a:t>
            </a:r>
          </a:p>
          <a:p>
            <a:pPr lvl="1"/>
            <a:r>
              <a:rPr lang="en-US" dirty="0"/>
              <a:t>With a second data set, we could really go far</a:t>
            </a:r>
          </a:p>
          <a:p>
            <a:pPr lvl="1"/>
            <a:r>
              <a:rPr lang="en-US" dirty="0"/>
              <a:t>An automated process that can accurately recreate the known catalogue…</a:t>
            </a:r>
          </a:p>
          <a:p>
            <a:pPr lvl="1"/>
            <a:r>
              <a:rPr lang="en-US" dirty="0"/>
              <a:t>…is also an automated process that can provisionally classify new asteroids!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0C8DA-60E2-4946-B5A7-65C3266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7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323-400A-4F44-9FF6-D1A4692D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Mille </a:t>
            </a:r>
            <a:r>
              <a:rPr lang="en-US" dirty="0" err="1"/>
              <a:t>Grazie</a:t>
            </a:r>
            <a:r>
              <a:rPr lang="en-US" dirty="0"/>
              <a:t>: 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BA0-8258-4AF1-A57D-F759ADD8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Comments?</a:t>
            </a:r>
          </a:p>
          <a:p>
            <a:endParaRPr lang="en-US" dirty="0"/>
          </a:p>
          <a:p>
            <a:r>
              <a:rPr lang="en-US" dirty="0"/>
              <a:t>Suggestions?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9E15-FB4C-4CE6-98E3-6796A286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Solar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A91C6-0982-4153-A9AE-7548B6B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696"/>
          </a:xfrm>
        </p:spPr>
        <p:txBody>
          <a:bodyPr/>
          <a:lstStyle/>
          <a:p>
            <a:r>
              <a:rPr lang="en-US" dirty="0"/>
              <a:t>REBOUND Integrator for N-Body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7D97-B486-4852-859F-9A31A078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REBOUND is a modern, open source integrator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hannorein</a:t>
            </a:r>
            <a:r>
              <a:rPr lang="en-US" dirty="0"/>
              <a:t>/rebound</a:t>
            </a:r>
          </a:p>
          <a:p>
            <a:r>
              <a:rPr lang="en-US" dirty="0"/>
              <a:t>It numerically solves the gravitational N-body problem</a:t>
            </a:r>
          </a:p>
          <a:p>
            <a:r>
              <a:rPr lang="en-US" dirty="0"/>
              <a:t>Considered the “gold standard” for orbits in this thesis</a:t>
            </a:r>
          </a:p>
          <a:p>
            <a:r>
              <a:rPr lang="en-US" dirty="0"/>
              <a:t>IAS15 adaptive integrator uses Gauss-</a:t>
            </a:r>
            <a:r>
              <a:rPr lang="en-US" dirty="0" err="1"/>
              <a:t>Radau</a:t>
            </a:r>
            <a:r>
              <a:rPr lang="en-US" dirty="0"/>
              <a:t> quadrature and a “predictor-corrector” scheme</a:t>
            </a:r>
          </a:p>
          <a:p>
            <a:r>
              <a:rPr lang="en-US" dirty="0"/>
              <a:t>Horizons: API provided by NASA JPL to obtain state vectors (position and velocity) of objects in the Solar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B07B8-8EC3-4787-A990-69CE66C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7BE-ADDC-4536-9124-15ACB54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Keplerian Orbital Elements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4651C7C-4158-499E-ACC8-BB62DA3A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4" y="1690688"/>
            <a:ext cx="4053768" cy="3648392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80616-8F54-458F-9047-286B0EB3E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67" y="1860331"/>
            <a:ext cx="4356843" cy="3309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7C60C-8722-451A-ADF8-942C435DCD4D}"/>
              </a:ext>
            </a:extLst>
          </p:cNvPr>
          <p:cNvSpPr txBox="1"/>
          <p:nvPr/>
        </p:nvSpPr>
        <p:spPr>
          <a:xfrm>
            <a:off x="1016634" y="5591596"/>
            <a:ext cx="906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Semi-major axis </a:t>
            </a:r>
            <a:r>
              <a:rPr lang="en-US" i="1" dirty="0"/>
              <a:t>a</a:t>
            </a:r>
            <a:r>
              <a:rPr lang="en-US" dirty="0"/>
              <a:t> and eccentricity </a:t>
            </a:r>
            <a:r>
              <a:rPr lang="en-US" i="1" dirty="0"/>
              <a:t>e</a:t>
            </a:r>
            <a:r>
              <a:rPr lang="en-US" dirty="0"/>
              <a:t> describe the size and shape of the orbital ellipse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ascending node Ω, perihelion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angles orienting orbit in the ecliptic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anomaly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location of the body on its orbital ellipse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0FA63-2AFD-422E-BEAF-0E09478B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2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A74A-A6C5-4F40-9321-14787EE1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Validating Integration vs. Horizons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EE2CF77-84B8-46C7-8BF3-88861C4B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1" y="1623324"/>
            <a:ext cx="4778440" cy="305791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547BA7-6371-45D6-A4D6-9FDDED57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3726" y="1623323"/>
            <a:ext cx="4686205" cy="305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C5F71-249C-4985-A3AE-66EDBADF916E}"/>
              </a:ext>
            </a:extLst>
          </p:cNvPr>
          <p:cNvSpPr txBox="1"/>
          <p:nvPr/>
        </p:nvSpPr>
        <p:spPr>
          <a:xfrm>
            <a:off x="939760" y="4806669"/>
            <a:ext cx="9061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three collections of massive bodies for 40 years at daily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 from Horizons at MJD 58600 / 2019-04-27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on first 10 IAU asteroids; query their positions from Horizons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error in position (AU) and instantaneous angle from asteroid to Earth (arc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excellent!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error on planets is 5.4E-6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error from asteroids to planets 0.8 arc seconds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A268D-A664-4940-A894-104DB532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1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516.311"/>
  <p:tag name="LATEXADDIN" val="\documentclass{article}&#10;\usepackage{amsmath}&#10;\pagestyle{empty}&#10;\begin{document}&#10;&#10;&#10;$$ N_{\mathrm{ast}} \cdot N_{\mathrm{obs}} &#10;\textnormal{ rather than }&#10;N_{\mathrm{obs}}^{r}$$&#10;&#10;\end{document}"/>
  <p:tag name="IGUANATEXSIZE" val="22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13.348"/>
  <p:tag name="LATEXADDIN" val="\documentclass{article}&#10;\usepackage{amsmath}&#10;\pagestyle{empty}&#10;\begin{document}&#10;&#10;$$ S^2| S \le \tau \sim \textrm{Unif}(0, \tau^2) $$&#10;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8.8939"/>
  <p:tag name="LATEXADDIN" val="\documentclass{article}&#10;\usepackage{amsmath}&#10;\pagestyle{empty}&#10;\begin{document}&#10;&#10;$$ Z \sim \textrm{Unif}(-1, 1) 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98.6501"/>
  <p:tag name="LATEXADDIN" val="\documentclass{article}&#10;\usepackage{amsmath}&#10;\pagestyle{empty}&#10;\begin{document}&#10;&#10;$$ S^2 \sim \textrm{Unif}(0, 4) $$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08.174"/>
  <p:tag name="LATEXADDIN" val="\documentclass{article}&#10;\usepackage{amsmath}&#10;\pagestyle{empty}&#10;\begin{document}&#10;&#10;$$ V = (S/\tau)^2$$&#10;&#10;\end{document}"/>
  <p:tag name="IGUANATEXSIZE" val="2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8.9051"/>
  <p:tag name="LATEXADDIN" val="\documentclass{article}&#10;\usepackage{amsmath}&#10;\pagestyle{empty}&#10;\begin{document}&#10;&#10;$$ V \sim \textrm{Unif}(0, 1)$$&#10;&#10;\end{document}"/>
  <p:tag name="IGUANATEXSIZE" val="2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62.842"/>
  <p:tag name="LATEXADDIN" val="\documentclass{article}&#10;\usepackage{amsmath}&#10;\pagestyle{empty}&#10;\begin{document}&#10;&#10;$$ V_1, \ldots V_n \overset{i.i.d.}{\sim} \textrm{Unif}(0, 1)$$&#10;&#10;\end{document}"/>
  <p:tag name="IGUANATEXSIZE" val="28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07.3865"/>
  <p:tag name="LATEXADDIN" val="\documentclass{article}&#10;\usepackage{amsmath}&#10;\pagestyle{empty}&#10;\begin{document}&#10;&#10;$$ U_{(1)}\sim \textrm{Beta}(1, n)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13.3858"/>
  <p:tag name="LATEXADDIN" val="\documentclass{article}&#10;\usepackage{amsmath}&#10;\pagestyle{empty}&#10;\begin{document}&#10;&#10;&#10;$$ V | \textrm{Hit} \sim \textrm{Expo}(\lambda)$$&#10;&#10;\end{document}"/>
  <p:tag name="IGUANATEXSIZE" val="28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40.87"/>
  <p:tag name="LATEXADDIN" val="\documentclass{article}&#10;\usepackage{amsmath}&#10;\pagestyle{empty}&#10;\begin{document}&#10;&#10;&#10;$$ V | \textrm{Miss} \sim \textrm{Unif}(0, 1)$$&#10;&#10;\end{document}"/>
  <p:tag name="IGUANATEXSIZE" val="28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50.094"/>
  <p:tag name="LATEXADDIN" val="\documentclass{article}&#10;\usepackage{amsmath}&#10;\pagestyle{empty}&#10;\begin{document}&#10;&#10;&#10;$$ f(v) \propto e^{-\lambda v} = e^{-\lambda s^2/ \tau^2}$$&#10;&#10;\end{document}"/>
  <p:tag name="IGUANATEXSIZE" val="2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351.331"/>
  <p:tag name="LATEXADDIN" val="\documentclass{article}&#10;\usepackage{amsmath}&#10;\pagestyle{empty}&#10;\begin{document}&#10;&#10;$$r(\theta) = \frac{a \cdot (1-e^2)}{1 - e \cdot \cos(\theta - \theta_0)} $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840.6449"/>
  <p:tag name="LATEXADDIN" val="\documentclass{article}&#10;\usepackage{amsmath}&#10;\pagestyle{empty}&#10;\begin{document}&#10;&#10;&#10;$$ f(v) \propto e^{-s^2 / 2 R^2}$$&#10;&#10;\end{document}"/>
  <p:tag name="IGUANATEXSIZE" val="28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461.1924"/>
  <p:tag name="LATEXADDIN" val="\documentclass{article}&#10;\usepackage{amsmath}&#10;\pagestyle{empty}&#10;\begin{document}&#10;&#10;&#10;$$ \lambda = \frac{\tau^2}{2R^2}$$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123.36"/>
  <p:tag name="LATEXADDIN" val="\documentclass{article}&#10;\usepackage{amsmath}&#10;\pagestyle{empty}&#10;\begin{document}&#10;&#10;$$ h \cdot \frac{\lambda v}{1 - e^{-\lambda}} + (1 - h)$$&#10;&#10;\end{document}"/>
  <p:tag name="IGUANATEXSIZE" val="28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413.198"/>
  <p:tag name="LATEXADDIN" val="\documentclass{article}&#10;\usepackage{amsmath}&#10;\pagestyle{empty}&#10;\begin{document}&#10;&#10;$$ \mathcal{L}(\mathbf{v}, h, \lambda) = \sum_{j=1}^{n} \log \left( h_j \cdot \frac{\lambda v_j}{1 - e^{-\lambda_j}} + 1 - h_j \right)$$&#10;&#10;&#10;\end{document}"/>
  <p:tag name="IGUANATEXSIZE" val="28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785.1518"/>
  <p:tag name="LATEXADDIN" val="\documentclass{article}&#10;\usepackage{amsmath}&#10;\pagestyle{empty}&#10;\begin{document}&#10;&#10;$$ \mathcal{L} = \sum_{i=1}^{b} w_i \cdot \mathcal{L}_i $$&#10;&#10;&#10;\end{document}"/>
  <p:tag name="IGUANATEXSIZE" val="24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076.115"/>
  <p:tag name="LATEXADDIN" val="\documentclass{article}&#10;\usepackage{amsmath}&#10;\pagestyle{empty}&#10;\begin{document}&#10;&#10;$$ \mathcal{L} = \sum_{i=1}^{b} w_i \cdot \frac{\mathcal{L}_i}{R_i^\alpha \cdot \tau_i^\beta} $$&#10;&#10;&#10;\end{document}"/>
  <p:tag name="IGUANATEXSIZE" val="24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0.6936"/>
  <p:tag name="ORIGINALWIDTH" val="1075.366"/>
  <p:tag name="LATEXADDIN" val="\documentclass{article}&#10;\usepackage{amsmath}&#10;\pagestyle{empty}&#10;\begin{document}&#10;&#10;&#10;\begin{align*}&#10;u &amp;= \frac{1/2 + \arcsin(x)}{\pi} \\&#10;z &amp;= \Phi^{-1}(u)&#10;\end{align*}&#10;&#10;\end{document}"/>
  <p:tag name="IGUANATEXSIZE" val="18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22.31"/>
  <p:tag name="LATEXADDIN" val="\documentclass{article}&#10;\usepackage{amsmath}&#10;\pagestyle{empty}&#10;\begin{document}&#10;&#10;$$\lVert \epsilon_2 - \epsilon_2 \rVert_{\mathrm{cov}} =  &#10;\lVert X_2 \beta - X_1 \beta \rVert $$&#10;&#10;\end{document}"/>
  <p:tag name="IGUANATEXSIZE" val="18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6.1867"/>
  <p:tag name="ORIGINALWIDTH" val="3203.599"/>
  <p:tag name="LATEXADDIN" val="\documentclass{article}&#10;\usepackage{amsmath}&#10;\pagestyle{empty}&#10;\begin{document}&#10;&#10;\begin{align*}&#10;M &amp;= E - e \sin(E) &amp; \textrm{Kepler's Equation} \\&#10;\tan \left(\frac{f}{2} \right) &amp;= \sqrt{\frac{1+e}{1-e}} \cdot \tan \left( \frac{E}{2} \right) &amp;\textrm{true to eccentric}&#10;\end{align*}&#10;&#10;\end{document}"/>
  <p:tag name="IGUANATEXSIZE" val="20"/>
  <p:tag name="IGUANATEXCURSOR" val="2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2.081"/>
  <p:tag name="LATEXADDIN" val="\documentclass{article}&#10;\usepackage{amsmath}&#10;\pagestyle{empty}&#10;\begin{document}&#10;&#10;$M(t) = M_0 + N \cdot (t - t_0) 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4.6457"/>
  <p:tag name="ORIGINALWIDTH" val="1135.358"/>
  <p:tag name="LATEXADDIN" val="\documentclass{article}&#10;\usepackage{amsmath}&#10;\usepackage{bm}&#10;\pagestyle{empty}&#10;&#10;\newcommand{\qearth}{\mathbf{q}_{\mathrm{earth}}}&#10;\newcommand{\qobs}{\mathbf{q}_{\mathrm{obs}}}&#10;\newcommand{\qast}{\mathbf{q}_{\mathrm{ast}}}&#10;\newcommand{\qvec}{\mathbf{q}}&#10;\newcommand{\vvec}{\mathbf{v}}&#10;\newcommand{\uvec}{\mathbf{u}}&#10;&#10;\begin{document}&#10;&#10;\begin{align*}&#10;\mathbf{q}_{\mathrm{rel}} &amp;= \qast - \qearth \\&#10;T_{\mathrm{light}} &amp;= \lVert \mathbf{q}_{\mathrm{rel}} \rVert / c \\&#10;\Delta \qast &amp;= \vvec_{\mathrm{ast}} \cdot T_{\mathrm{light}} \\&#10;\qvec_{\mathrm{lt}} &amp;= \mathbf{q}_{\mathrm{rel}} - \Delta \qast \\&#10;\uvec &amp;= \qvec_{\mathrm{lt}} / \lVert{\mathbf{q}_{\mathrm{lt}}}\rVert&#10;\end{align*}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469.5"/>
  <p:tag name="LATEXFORMWIDTH" val="722.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75.4031"/>
  <p:tag name="LATEXADDIN" val="\documentclass{article}&#10;\usepackage{amsmath}&#10;\pagestyle{empty}&#10;\begin{document}&#10;&#10;$$\sin(\theta/2) = s / 2$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88.1515"/>
  <p:tag name="LATEXADDIN" val="\documentclass{article}&#10;\usepackage{amsmath}&#10;\pagestyle{empty}&#10;\begin{document}&#10;&#10;$$s^2 = 2 \cdot (1-z)$$&#10;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71.1661"/>
  <p:tag name="LATEXADDIN" val="\documentclass{article}&#10;\usepackage{amsmath}&#10;\pagestyle{empty}&#10;\begin{document}&#10;&#10;$$z = 1 - s^2 / 2$$&#10;&#10;\end{document}"/>
  <p:tag name="IGUANATEXSIZE" val="28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70.4162"/>
  <p:tag name="LATEXADDIN" val="\documentclass{article}&#10;\usepackage{amsmath}&#10;\pagestyle{empty}&#10;\begin{document}&#10;&#10;$$ d\Omega = dz \cdot d\phi $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3015</Words>
  <Application>Microsoft Office PowerPoint</Application>
  <PresentationFormat>Widescreen</PresentationFormat>
  <Paragraphs>432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Times New Roman</vt:lpstr>
      <vt:lpstr>Office Theme</vt:lpstr>
      <vt:lpstr>Kepler’s Sieve</vt:lpstr>
      <vt:lpstr>Acknowledgments</vt:lpstr>
      <vt:lpstr>Introduction</vt:lpstr>
      <vt:lpstr>The Asteroid Search Problem</vt:lpstr>
      <vt:lpstr>Combining Tracklets vs. Orbital Element Search</vt:lpstr>
      <vt:lpstr>Integrating the Solar System</vt:lpstr>
      <vt:lpstr>REBOUND Integrator for N-Body Problem</vt:lpstr>
      <vt:lpstr>Keplerian Orbital Elements</vt:lpstr>
      <vt:lpstr>Validating Integration vs. Horizons </vt:lpstr>
      <vt:lpstr>Bulk Integration of 733,489 Asteroids</vt:lpstr>
      <vt:lpstr>Validate Asteroid Integration vs. Horizons</vt:lpstr>
      <vt:lpstr>Integrate Kepler Two Body Problem in TensorFlow</vt:lpstr>
      <vt:lpstr>Predicting Directions from Positions</vt:lpstr>
      <vt:lpstr>Right Ascension and Declination</vt:lpstr>
      <vt:lpstr>International Celestial Reference Frame (ICRF)</vt:lpstr>
      <vt:lpstr>From RA/Dec to Barycentric Mean Ecliptic</vt:lpstr>
      <vt:lpstr>Calculate Direction from Position and Velocity</vt:lpstr>
      <vt:lpstr>Validating Astrometric Direction</vt:lpstr>
      <vt:lpstr>Analysis of ZTF Asteroid Detections</vt:lpstr>
      <vt:lpstr>EDA of ZTF Detections</vt:lpstr>
      <vt:lpstr>Converting Cartesian to Angular Distance</vt:lpstr>
      <vt:lpstr>Nearest Asteroid to Each ZTF Detection</vt:lpstr>
      <vt:lpstr>Nearest Asteroid: 65.7% Within 2.0 Arc Seconds!</vt:lpstr>
      <vt:lpstr>Statistical Distribution of Distance on Sphere</vt:lpstr>
      <vt:lpstr>Distribution of Nearest Asteroid Distance</vt:lpstr>
      <vt:lpstr>Density of Distance to Nearest Asteroid</vt:lpstr>
      <vt:lpstr>Cumulative Distribution of Hits per Asteroid</vt:lpstr>
      <vt:lpstr>Asteroid Search Using Orbital Elements</vt:lpstr>
      <vt:lpstr>Random Sampling of Candidate Elements</vt:lpstr>
      <vt:lpstr>Assemble ZTF Detections Near Elements</vt:lpstr>
      <vt:lpstr>Distribution of V = (S/τ)2  for 3 Element Batches</vt:lpstr>
      <vt:lpstr>Log Likelihood Objective Function</vt:lpstr>
      <vt:lpstr>Search Overview</vt:lpstr>
      <vt:lpstr>Search Techniques I: Uniform Scale, Gradient Clipping and Independent Weights</vt:lpstr>
      <vt:lpstr>Search Techniques II: Mixture vs. Joint Mode, Encouraging Convergence</vt:lpstr>
      <vt:lpstr>Asteroid Search Results</vt:lpstr>
      <vt:lpstr>Comparing Two Orbital Elements</vt:lpstr>
      <vt:lpstr>Transforming Elements for Covariance Norm</vt:lpstr>
      <vt:lpstr>Train Known Asteroid Elements: Unperturbed</vt:lpstr>
      <vt:lpstr>Fit Quality: Unperturbed Elements</vt:lpstr>
      <vt:lpstr>Train Known Asteroid Elements: Small Perturbation</vt:lpstr>
      <vt:lpstr>Fit Quality: Small Perturbation</vt:lpstr>
      <vt:lpstr>Train Known Asteroid Elements: Large Perturbation</vt:lpstr>
      <vt:lpstr>Fit Quality: Large Perturbation</vt:lpstr>
      <vt:lpstr>Search Known Asteroids with Random Initializations</vt:lpstr>
      <vt:lpstr>Search Unknown Asteroids with Random Initializations</vt:lpstr>
      <vt:lpstr>Presenting 9 New Asteroid Candidates</vt:lpstr>
      <vt:lpstr>ZTF Hits for Selected Asteroid Candidates</vt:lpstr>
      <vt:lpstr>Conclusions</vt:lpstr>
      <vt:lpstr>Future Work I: Initialization, More Data</vt:lpstr>
      <vt:lpstr>Future Work II: Magnitude, Automated Pipeline</vt:lpstr>
      <vt:lpstr>Mille Grazie: 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Kepler’s Sieve</dc:title>
  <dc:creator>Michael S. Emanuel</dc:creator>
  <cp:lastModifiedBy>Michael S. Emanuel</cp:lastModifiedBy>
  <cp:revision>129</cp:revision>
  <cp:lastPrinted>2020-05-05T00:40:43Z</cp:lastPrinted>
  <dcterms:created xsi:type="dcterms:W3CDTF">2020-05-04T16:58:49Z</dcterms:created>
  <dcterms:modified xsi:type="dcterms:W3CDTF">2020-05-05T01:26:25Z</dcterms:modified>
</cp:coreProperties>
</file>