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4" r:id="rId3"/>
    <p:sldId id="263" r:id="rId4"/>
    <p:sldId id="265" r:id="rId5"/>
    <p:sldId id="266" r:id="rId6"/>
    <p:sldId id="292" r:id="rId7"/>
    <p:sldId id="259" r:id="rId8"/>
    <p:sldId id="267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8" r:id="rId17"/>
    <p:sldId id="272" r:id="rId18"/>
    <p:sldId id="279" r:id="rId19"/>
    <p:sldId id="280" r:id="rId20"/>
    <p:sldId id="271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62" r:id="rId29"/>
    <p:sldId id="289" r:id="rId30"/>
    <p:sldId id="290" r:id="rId31"/>
    <p:sldId id="291" r:id="rId32"/>
    <p:sldId id="311" r:id="rId33"/>
    <p:sldId id="293" r:id="rId34"/>
    <p:sldId id="294" r:id="rId35"/>
    <p:sldId id="260" r:id="rId36"/>
    <p:sldId id="257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3" r:id="rId45"/>
    <p:sldId id="304" r:id="rId46"/>
    <p:sldId id="302" r:id="rId47"/>
    <p:sldId id="305" r:id="rId48"/>
    <p:sldId id="307" r:id="rId49"/>
    <p:sldId id="308" r:id="rId50"/>
    <p:sldId id="309" r:id="rId51"/>
    <p:sldId id="310" r:id="rId52"/>
    <p:sldId id="287" r:id="rId53"/>
    <p:sldId id="268" r:id="rId5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5.xml"/><Relationship Id="rId7" Type="http://schemas.openxmlformats.org/officeDocument/2006/relationships/image" Target="../media/image3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6.png"/><Relationship Id="rId5" Type="http://schemas.openxmlformats.org/officeDocument/2006/relationships/tags" Target="../tags/tag2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851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29" y="3200851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838200" y="1057276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5" y="1097121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170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67170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1315357"/>
            <a:ext cx="3500051" cy="788580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995655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06420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 for RA/Dec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6038"/>
          </a:xfrm>
        </p:spPr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93"/>
            <a:ext cx="10515600" cy="4351338"/>
          </a:xfrm>
        </p:spPr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 (~29000 rows)</a:t>
            </a:r>
          </a:p>
          <a:p>
            <a:pPr lvl="1"/>
            <a:r>
              <a:rPr lang="en-US" dirty="0"/>
              <a:t>Both state vectors </a:t>
            </a:r>
            <a:r>
              <a:rPr lang="en-US" b="1" i="1" dirty="0"/>
              <a:t>q</a:t>
            </a:r>
            <a:r>
              <a:rPr lang="en-US" dirty="0"/>
              <a:t>, </a:t>
            </a:r>
            <a:r>
              <a:rPr lang="en-US" b="1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2C0A-7E61-4829-B030-514920AE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043442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013053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66589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55" y="1253331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RA/Dec to directions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  <a:r>
              <a:rPr lang="en-US" sz="2400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Cartesian distance s between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distance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65" y="3622828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351338"/>
          </a:xfrm>
        </p:spPr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  <a:p>
            <a:r>
              <a:rPr lang="en-US" dirty="0"/>
              <a:t>Still large compute job: 25 hours on 40 CPUs, 256 GB RAM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C65459C9-1223-469B-989A-FDDE89F56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6" y="3667083"/>
            <a:ext cx="1443109" cy="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want to rebuild the asteroid catalog…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do we have a sporting chance of finding?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shot at 13.6% of the catalogue if we require 10+ hits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E92-4FC5-4A54-897B-2961C2C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4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3770134"/>
            <a:ext cx="4374156" cy="25991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913264"/>
            <a:ext cx="5175749" cy="335665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913264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5709863" y="4574471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random, unperturbed, perturbed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340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9" y="192775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52" y="192775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05" y="288615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6" y="285485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4" y="2604924"/>
            <a:ext cx="1311999" cy="787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E1D23-4D1C-4539-8E3F-568776BC48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5" y="3929282"/>
            <a:ext cx="4010504" cy="987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D06E6-7854-4AFF-9D19-2F04E3EFC0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5" y="5062131"/>
            <a:ext cx="6993069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x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Track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4742138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 </a:t>
            </a:r>
          </a:p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/>
              <a:t>Learning rate: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2" y="3664460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martini">
            <a:extLst>
              <a:ext uri="{FF2B5EF4-FFF2-40B4-BE49-F238E27FC236}">
                <a16:creationId xmlns:a16="http://schemas.microsoft.com/office/drawing/2014/main" id="{8A8D032C-D62E-4B22-B972-34A1D77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32" y="2696388"/>
            <a:ext cx="1979820" cy="1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AB549B-3712-4CDA-BCDA-8281E2B1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64" y="1363959"/>
            <a:ext cx="2027465" cy="9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distribution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39198A-BFF8-4A78-AC35-BA730F87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5DD344-819E-44D0-A220-54B855F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643"/>
            <a:ext cx="10515600" cy="4351338"/>
          </a:xfrm>
        </p:spPr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The best jigsaw puzzles you can buy online | T3">
            <a:extLst>
              <a:ext uri="{FF2B5EF4-FFF2-40B4-BE49-F238E27FC236}">
                <a16:creationId xmlns:a16="http://schemas.microsoft.com/office/drawing/2014/main" id="{CAAB2F50-E40A-4C79-A012-0CF5255F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4" y="3774747"/>
            <a:ext cx="4747546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55C9716-EA5B-4A96-B98B-CA0CDC58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164" y="4220936"/>
            <a:ext cx="1745690" cy="22719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A45C26-DE64-4714-944A-B5AC05125A09}"/>
              </a:ext>
            </a:extLst>
          </p:cNvPr>
          <p:cNvSpPr/>
          <p:nvPr/>
        </p:nvSpPr>
        <p:spPr>
          <a:xfrm>
            <a:off x="7066277" y="3718215"/>
            <a:ext cx="3004457" cy="100544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puzzle is too hard even with the COVID-19 Lockdown 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39FA-9C27-4866-B6ED-64625B86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627FA-FF00-4C9F-9350-6C96756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79"/>
          </a:xfrm>
        </p:spPr>
        <p:txBody>
          <a:bodyPr>
            <a:normAutofit/>
          </a:bodyPr>
          <a:lstStyle/>
          <a:p>
            <a:r>
              <a:rPr lang="en-US" sz="3600" dirty="0"/>
              <a:t>Search Unknown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60" y="1436914"/>
            <a:ext cx="386231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727" y="1450016"/>
            <a:ext cx="3878937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650" y="4139699"/>
            <a:ext cx="3826797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5.3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4.10E-3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Pretty good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many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surprising: searching for new asteroids!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prefer to see greater differentiation in distance to nearest known asteroid vs. previous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C72CF-EEC6-4C24-B767-0341DBD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US" sz="3800" dirty="0"/>
              <a:t>Presenting 9 New Asteroid Candidates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635A06-E46E-47FF-A90A-F6192E1D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1577334"/>
            <a:ext cx="9093667" cy="286399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1F87-9DFD-4614-BCDE-A2A98F1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9C36-7A4E-40FD-8644-F146DD9E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93"/>
            <a:ext cx="10515600" cy="434974"/>
          </a:xfrm>
        </p:spPr>
        <p:txBody>
          <a:bodyPr>
            <a:normAutofit fontScale="90000"/>
          </a:bodyPr>
          <a:lstStyle/>
          <a:p>
            <a:r>
              <a:rPr lang="en-US" dirty="0"/>
              <a:t>ZTF Hits for Selected Asteroid Candidates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2B6D6-521B-474D-A07B-F1037B36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" y="569818"/>
            <a:ext cx="4093459" cy="18157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5CF918-4343-4F61-9C42-8FFEC76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916" y="569818"/>
            <a:ext cx="3990946" cy="18157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9D41E9-EFBC-435C-AB0D-A6BA1B8DF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06" y="2499610"/>
            <a:ext cx="4008794" cy="181572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92C0F7-7BBB-49E2-8451-7140B6AC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63" y="2499610"/>
            <a:ext cx="3929612" cy="1815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8ABFA-DD4C-40C7-AAEE-1D74393A908F}"/>
              </a:ext>
            </a:extLst>
          </p:cNvPr>
          <p:cNvSpPr txBox="1"/>
          <p:nvPr/>
        </p:nvSpPr>
        <p:spPr>
          <a:xfrm>
            <a:off x="512687" y="4429402"/>
            <a:ext cx="1025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believe these new asteroid candidates? Look at ZTF hits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178421</a:t>
            </a:r>
            <a:r>
              <a:rPr lang="en-US" dirty="0"/>
              <a:t> has 4 hits on </a:t>
            </a:r>
            <a:r>
              <a:rPr lang="en-US" dirty="0">
                <a:latin typeface="Consolas" panose="020B0609020204030204" pitchFamily="49" charset="0"/>
              </a:rPr>
              <a:t>ZTF18aboluox</a:t>
            </a:r>
            <a:r>
              <a:rPr lang="en-US" dirty="0"/>
              <a:t> and 4 hits on </a:t>
            </a:r>
            <a:r>
              <a:rPr lang="en-US" dirty="0">
                <a:latin typeface="Consolas" panose="020B0609020204030204" pitchFamily="49" charset="0"/>
              </a:rPr>
              <a:t>ZTF18acewaex</a:t>
            </a:r>
            <a:r>
              <a:rPr lang="en-US" dirty="0"/>
              <a:t>, made 433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too different (4), spurious connection of 2 different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3308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ZTF18abtpdzg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ZTF18abspkzw</a:t>
            </a:r>
            <a:r>
              <a:rPr lang="en-US" dirty="0"/>
              <a:t>, made 193 days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191915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ZTF19abtsqmn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ZTF18abtxtgd</a:t>
            </a:r>
            <a:r>
              <a:rPr lang="en-US" dirty="0"/>
              <a:t>, made 469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compatible: The model has made a non-obvious connection on compatible tracks!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170789</a:t>
            </a:r>
            <a:r>
              <a:rPr lang="en-US" dirty="0"/>
              <a:t> has 8 hits on </a:t>
            </a:r>
            <a:r>
              <a:rPr lang="en-US" dirty="0">
                <a:latin typeface="Consolas" panose="020B0609020204030204" pitchFamily="49" charset="0"/>
              </a:rPr>
              <a:t>ZTF17aaaqwwg</a:t>
            </a:r>
            <a:r>
              <a:rPr lang="en-US" dirty="0"/>
              <a:t> made in a 55 minute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agrees with ZTF that this is one track for the same object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BA290D-FA46-4203-9CB0-C6E8383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9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asteroid search over orbital elements works</a:t>
            </a:r>
          </a:p>
          <a:p>
            <a:pPr lvl="1"/>
            <a:r>
              <a:rPr lang="en-US" dirty="0"/>
              <a:t>Need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Proposed candidate orbital elements for 9 new asteroids</a:t>
            </a:r>
          </a:p>
          <a:p>
            <a:r>
              <a:rPr lang="en-US" dirty="0"/>
              <a:t>Proof of concept for an automated pipeline to search for new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Future Work I: Initialization,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initialization of candidate elements</a:t>
            </a:r>
          </a:p>
          <a:p>
            <a:pPr lvl="1"/>
            <a:r>
              <a:rPr lang="en-US" dirty="0"/>
              <a:t>Random initialization was just a quick and dirty placeholder; ran out of time</a:t>
            </a:r>
          </a:p>
          <a:p>
            <a:pPr lvl="1"/>
            <a:r>
              <a:rPr lang="en-US" dirty="0"/>
              <a:t>ZTF </a:t>
            </a:r>
            <a:r>
              <a:rPr lang="en-US" dirty="0" err="1"/>
              <a:t>ObjectID</a:t>
            </a:r>
            <a:r>
              <a:rPr lang="en-US" dirty="0"/>
              <a:t> is a great starting point for initializations</a:t>
            </a:r>
          </a:p>
          <a:p>
            <a:pPr lvl="1"/>
            <a:r>
              <a:rPr lang="en-US" dirty="0"/>
              <a:t>Provisionally assume that all the detections belong to same object</a:t>
            </a:r>
          </a:p>
          <a:p>
            <a:pPr lvl="1"/>
            <a:r>
              <a:rPr lang="en-US" dirty="0"/>
              <a:t>Build least squares fit for candidate element</a:t>
            </a:r>
          </a:p>
          <a:p>
            <a:pPr lvl="1"/>
            <a:r>
              <a:rPr lang="en-US" dirty="0"/>
              <a:t>Code mostly there now; modify </a:t>
            </a:r>
            <a:r>
              <a:rPr lang="en-US" dirty="0" err="1"/>
              <a:t>AsteroidSearch</a:t>
            </a:r>
            <a:r>
              <a:rPr lang="en-US" dirty="0"/>
              <a:t> with new loss function</a:t>
            </a:r>
          </a:p>
          <a:p>
            <a:r>
              <a:rPr lang="en-US" dirty="0"/>
              <a:t>Add a second data set</a:t>
            </a:r>
          </a:p>
          <a:p>
            <a:pPr lvl="1"/>
            <a:r>
              <a:rPr lang="en-US" dirty="0"/>
              <a:t>ZTF is great, but it only dates back to July 2019</a:t>
            </a:r>
          </a:p>
          <a:p>
            <a:pPr lvl="1"/>
            <a:r>
              <a:rPr lang="en-US" dirty="0"/>
              <a:t>Want to add a second data source</a:t>
            </a:r>
          </a:p>
          <a:p>
            <a:pPr lvl="1"/>
            <a:r>
              <a:rPr lang="en-US" dirty="0"/>
              <a:t>Ideally this should have an ML pipeline to classify probable asteroid hits</a:t>
            </a:r>
          </a:p>
          <a:p>
            <a:pPr lvl="1"/>
            <a:r>
              <a:rPr lang="en-US" dirty="0"/>
              <a:t>Failing that, can use any data set with a real-bogus classifier, then subtract known stars and galaxies</a:t>
            </a:r>
          </a:p>
          <a:p>
            <a:pPr lvl="1"/>
            <a:r>
              <a:rPr lang="en-US" dirty="0"/>
              <a:t>Is Pan-STARRS a good choice?</a:t>
            </a:r>
          </a:p>
          <a:p>
            <a:pPr lvl="1"/>
            <a:r>
              <a:rPr lang="en-US" dirty="0"/>
              <a:t>Advice from astronomers on my Committee would be welcome here!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71D-69FD-4514-B6C2-C1C45991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“Tracklet”: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  <a:p>
            <a:pPr lvl="1"/>
            <a:r>
              <a:rPr lang="en-US" dirty="0"/>
              <a:t>But can we make it 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1" y="5074105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>
            <a:normAutofit/>
          </a:bodyPr>
          <a:lstStyle/>
          <a:p>
            <a:r>
              <a:rPr lang="en-US" sz="4000" dirty="0"/>
              <a:t>Future Work II: Magnitude, Automated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magnitude into log likelihood</a:t>
            </a:r>
          </a:p>
          <a:p>
            <a:pPr lvl="1"/>
            <a:r>
              <a:rPr lang="en-US" dirty="0"/>
              <a:t>Have prototype to predict magnitude and incorporate it</a:t>
            </a:r>
          </a:p>
          <a:p>
            <a:pPr lvl="1"/>
            <a:r>
              <a:rPr lang="en-US" dirty="0"/>
              <a:t>It was too finicky, needed to turn it off to get first version working on time</a:t>
            </a:r>
          </a:p>
          <a:p>
            <a:r>
              <a:rPr lang="en-US" dirty="0"/>
              <a:t>Develop an automated pipeline</a:t>
            </a:r>
          </a:p>
          <a:p>
            <a:pPr lvl="1"/>
            <a:r>
              <a:rPr lang="en-US" dirty="0"/>
              <a:t>Initial goal: Accurately rebuild a large fraction of the asteroid catalogue</a:t>
            </a:r>
          </a:p>
          <a:p>
            <a:pPr lvl="1"/>
            <a:r>
              <a:rPr lang="en-US" dirty="0"/>
              <a:t>ZTF alone has over 100,000 asteroids with 10 or more hits in the data</a:t>
            </a:r>
          </a:p>
          <a:p>
            <a:pPr lvl="1"/>
            <a:r>
              <a:rPr lang="en-US" dirty="0"/>
              <a:t>Plausible that with intelligent initialization, we can recover many of these</a:t>
            </a:r>
          </a:p>
          <a:p>
            <a:pPr lvl="1"/>
            <a:r>
              <a:rPr lang="en-US" dirty="0"/>
              <a:t>With a second data set, we could really go far</a:t>
            </a:r>
          </a:p>
          <a:p>
            <a:pPr lvl="1"/>
            <a:r>
              <a:rPr lang="en-US" dirty="0"/>
              <a:t>An automated process that can accurately recreate the known catalogue…</a:t>
            </a:r>
          </a:p>
          <a:p>
            <a:pPr lvl="1"/>
            <a:r>
              <a:rPr lang="en-US" dirty="0"/>
              <a:t>…is also an automated process that can provisionally classify new asteroids!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C8DA-60E2-4946-B5A7-65C3266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7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807"/>
          </a:xfrm>
        </p:spPr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9851-4356-4E84-989D-93ADD943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971"/>
          </a:xfrm>
        </p:spPr>
        <p:txBody>
          <a:bodyPr>
            <a:normAutofit/>
          </a:bodyPr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074513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193373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074512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179991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074512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457824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162189"/>
            <a:ext cx="3332638" cy="21445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D1D4FCA-A3A3-43FD-9B85-B3C2A83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Initialize candidate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 Which you will now hear all about…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1" y="1077686"/>
            <a:ext cx="4523392" cy="407105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4" y="1077686"/>
            <a:ext cx="4640175" cy="35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396273" y="5615582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09B3-7564-407F-B411-F8426AE925B0}"/>
              </a:ext>
            </a:extLst>
          </p:cNvPr>
          <p:cNvSpPr txBox="1"/>
          <p:nvPr/>
        </p:nvSpPr>
        <p:spPr>
          <a:xfrm>
            <a:off x="6902887" y="4805680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WikiPedia</a:t>
            </a:r>
            <a:r>
              <a:rPr lang="en-US" dirty="0"/>
              <a:t>, Cool Cosmos</a:t>
            </a:r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124.109"/>
  <p:tag name="LATEXADDIN" val="\documentclass{article}&#10;\usepackage{amsmath}&#10;\pagestyle{empty}&#10;\begin{document}&#10;&#10;$$ h \cdot \frac{\lambda \cdot e^{-\lambda v}}{1 - e^{-\lambda}} + (1 - h)$$&#10;&#10;\end{document}"/>
  <p:tag name="IGUANATEXSIZE" val="28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58.193"/>
  <p:tag name="LATEXADDIN" val="\documentclass{article}&#10;\usepackage{amsmath}&#10;\pagestyle{empty}&#10;\begin{document}&#10;&#10;$$ \mathcal{L}(\mathbf{v}, h, \lambda) = \sum_{j=1}^{n} \log \left( h_j \cdot \frac{\lambda \cdot e^{-\lambda_j v_j}}{1 - e^{-\lambda_j}} + 1 - h_j \right)$$&#10;&#10;&#10;\end{document}"/>
  <p:tag name="IGUANATEXSIZE" val="28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3140</Words>
  <Application>Microsoft Office PowerPoint</Application>
  <PresentationFormat>Widescreen</PresentationFormat>
  <Paragraphs>447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Search Overview</vt:lpstr>
      <vt:lpstr>Integrating the Solar System</vt:lpstr>
      <vt:lpstr>REBOUND Integrator for N-Body Problem</vt:lpstr>
      <vt:lpstr>Keplerian Orbital Elements</vt:lpstr>
      <vt:lpstr>Validating Integration vs. Horizons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Cumulative Distribution of Hits per Asteroid</vt:lpstr>
      <vt:lpstr>Asteroid Search Using Orbital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 I: Uniform Scale, Gradient Clipping and Independent Weights</vt:lpstr>
      <vt:lpstr>Search Techniques II: Mixture vs. Joint Mode,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Search Unknown Asteroids with Random Initializations</vt:lpstr>
      <vt:lpstr>Presenting 9 New Asteroid Candidates</vt:lpstr>
      <vt:lpstr>ZTF Hits for Selected Asteroid Candidates</vt:lpstr>
      <vt:lpstr>Conclusions</vt:lpstr>
      <vt:lpstr>Future Work I: Initialization, More Data</vt:lpstr>
      <vt:lpstr>Future Work II: Magnitude, Automated Pipeline</vt:lpstr>
      <vt:lpstr>Mille Grazie: Thank you for Your Attention!</vt:lpstr>
      <vt:lpstr>Density of Distance to Nearest Asteroid</vt:lpstr>
      <vt:lpstr>Random Sampling of Candidate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150</cp:revision>
  <cp:lastPrinted>2020-05-05T00:40:43Z</cp:lastPrinted>
  <dcterms:created xsi:type="dcterms:W3CDTF">2020-05-04T16:58:49Z</dcterms:created>
  <dcterms:modified xsi:type="dcterms:W3CDTF">2020-05-15T13:52:14Z</dcterms:modified>
</cp:coreProperties>
</file>