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59" r:id="rId7"/>
    <p:sldId id="267" r:id="rId8"/>
    <p:sldId id="273" r:id="rId9"/>
    <p:sldId id="274" r:id="rId10"/>
    <p:sldId id="275" r:id="rId11"/>
    <p:sldId id="276" r:id="rId12"/>
    <p:sldId id="277" r:id="rId13"/>
    <p:sldId id="269" r:id="rId14"/>
    <p:sldId id="270" r:id="rId15"/>
    <p:sldId id="278" r:id="rId16"/>
    <p:sldId id="272" r:id="rId17"/>
    <p:sldId id="279" r:id="rId18"/>
    <p:sldId id="280" r:id="rId19"/>
    <p:sldId id="271" r:id="rId20"/>
    <p:sldId id="262" r:id="rId21"/>
    <p:sldId id="268" r:id="rId22"/>
    <p:sldId id="260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7474" autoAdjust="0"/>
  </p:normalViewPr>
  <p:slideViewPr>
    <p:cSldViewPr snapToGrid="0">
      <p:cViewPr varScale="1">
        <p:scale>
          <a:sx n="156" d="100"/>
          <a:sy n="156" d="100"/>
        </p:scale>
        <p:origin x="116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3827-4C1A-44E1-969E-51B6719B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4A807-0840-4842-84FB-F4A1ADCC0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4542-2DBF-401A-A166-8053C336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F3E23-A8A5-49ED-AB64-1A23CB31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D572-BC2A-423D-88CD-E6AD7CE4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2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5153-536D-443C-B422-77EC7716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1FF0-4619-4F03-85B7-3640BCE7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54F1-131B-42F2-A23F-CC0157D8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E228-C165-46DF-8A8A-E05633E7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A957-8C8E-4AC9-936C-AF2666DB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20C2C-4790-4A0B-9C0F-B69A8365F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2D166-64D2-422E-B7C7-1FDC3F08B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84F0-5DB1-4B2D-9819-9E8257A9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BB68-B904-49D2-9A95-36CB6C1E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7ED21-5E91-40E3-9669-F68DF4D1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1FE8-89D2-4DCD-8224-CE3AACCC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561A-AE6B-40E8-A0E5-339DA313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1CA2-68C6-45E5-A902-DD735578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F742-EF80-4E7E-B807-DB26825F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EA405-B05D-4BF5-8FC8-5DFFBC6C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5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96C4-16A7-46A0-8E0C-34B0D040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8BB43-0DEC-4B11-87B2-D0202869B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7774-A760-4C0D-853D-CB40FC8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532A-76C7-4CEC-A7D2-17A92092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216E6-25C4-4F61-915A-A2831253F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8707-7A3A-42D2-88A2-8098425D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7D5E-1787-46DD-B510-F44007E09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CA917-609D-4372-B8AA-EF159F8B0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3E3E3-9CE2-4329-AE9E-3C7FA94F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AAC5-763B-4CFF-947E-BF04A813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1002-A8A5-4531-9B70-C431094D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2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80CF-6799-4552-AE6A-1E303A5D5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8C43-ABBA-4A34-B838-5B40E5188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DE9E2-69BC-4221-BEFB-74FEF900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80729-D0AC-4787-8B88-916523285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5B63A-7DD6-4286-ABC1-02CA81F8F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A9D1C-B32D-4D12-A1C7-A806D9F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AC31-2AFD-4A84-90DA-B1BBD38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142F6-FAB5-41F4-B6C6-3B5DEAE4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D531-73EE-4DB3-98EE-968FA1FB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F8A44-5281-4E61-9A1D-F9953CAF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0868F-59D3-4F78-915F-E9C5F41B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631BD-56CB-4FD2-9CF7-1EFB0C73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0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00020-8D3B-4DD3-B154-13800B4C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0E934-8749-444C-81BF-45361319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ECF80-5D3A-4676-91F0-72D09B5F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50C1-42E4-4657-B30D-4AE3FA0A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632E1-6EC2-4CF0-831F-C659CD341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B1885-D6C2-402D-A124-E132D02B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451C-BED5-4896-AC88-8A4C2661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943B1-18B0-4EF2-8E1C-704DA07F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64B63-335B-4112-AC0E-A2BAB5C6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590C-3753-4544-ABFE-32083B7F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0F8BB-5AB8-4940-8E3F-0D33269D0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E52B2-1071-4FF2-9EA7-114EA6DB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43538-92B5-43A8-BA14-AC985404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50C-7C59-4F78-983A-1A7E241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AC804-AE62-4D38-89BE-8D853CF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BE6094-4809-4CE2-9F1C-912BE996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8A1A-16CE-42B9-9ADD-2B28ADB7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D70F-417D-4314-9852-1CE18DD2A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CE94-6CAD-431A-8A7D-F2EBDC4A449F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118D-797C-4CAB-8A72-B6C5C5C01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493E6-1CCA-4E4F-BF21-CD6A8924D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32EB-17FA-4F1E-8B0F-B0087D5B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4335-6B2E-4A8E-82FC-DB70FC350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Kepler’s Sieve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ECDE7-12C1-4E76-B795-963C6F269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7527"/>
          </a:xfrm>
        </p:spPr>
        <p:txBody>
          <a:bodyPr>
            <a:normAutofit/>
          </a:bodyPr>
          <a:lstStyle/>
          <a:p>
            <a:r>
              <a:rPr lang="en-US" sz="3200" dirty="0"/>
              <a:t>Learning Asteroid Orbits </a:t>
            </a:r>
          </a:p>
          <a:p>
            <a:r>
              <a:rPr lang="en-US" sz="3200" dirty="0"/>
              <a:t>from Telescopic Observations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DA7DD7-B35F-4842-AAED-BCFF6DB20539}"/>
              </a:ext>
            </a:extLst>
          </p:cNvPr>
          <p:cNvSpPr txBox="1">
            <a:spLocks/>
          </p:cNvSpPr>
          <p:nvPr/>
        </p:nvSpPr>
        <p:spPr>
          <a:xfrm>
            <a:off x="1676400" y="5445666"/>
            <a:ext cx="9144000" cy="1107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Masters of Data Science Thesis</a:t>
            </a:r>
          </a:p>
          <a:p>
            <a:r>
              <a:rPr lang="en-US" dirty="0"/>
              <a:t>By Michael S. Emanuel</a:t>
            </a:r>
          </a:p>
        </p:txBody>
      </p:sp>
    </p:spTree>
    <p:extLst>
      <p:ext uri="{BB962C8B-B14F-4D97-AF65-F5344CB8AC3E}">
        <p14:creationId xmlns:p14="http://schemas.microsoft.com/office/powerpoint/2010/main" val="327333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71E3-0567-4209-879E-E4133DB5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Integration of 733,489 Asteroids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819A-DCA5-468A-A306-8F3E7752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044" cy="4316230"/>
          </a:xfrm>
        </p:spPr>
        <p:txBody>
          <a:bodyPr/>
          <a:lstStyle/>
          <a:p>
            <a:r>
              <a:rPr lang="en-US" dirty="0"/>
              <a:t>Download asteroid orbital elements from JPL</a:t>
            </a:r>
          </a:p>
          <a:p>
            <a:r>
              <a:rPr lang="en-US" dirty="0"/>
              <a:t>Data available for 733,489</a:t>
            </a:r>
          </a:p>
          <a:p>
            <a:r>
              <a:rPr lang="en-US" dirty="0"/>
              <a:t>Integrate these daily for 40 years</a:t>
            </a:r>
          </a:p>
          <a:p>
            <a:r>
              <a:rPr lang="en-US" dirty="0"/>
              <a:t>Save results to disk </a:t>
            </a:r>
          </a:p>
          <a:p>
            <a:pPr lvl="1"/>
            <a:r>
              <a:rPr lang="en-US" dirty="0"/>
              <a:t>REBOUND simulation archives</a:t>
            </a:r>
          </a:p>
          <a:p>
            <a:pPr lvl="1"/>
            <a:r>
              <a:rPr lang="en-US" dirty="0"/>
              <a:t>Numpy arrays</a:t>
            </a:r>
          </a:p>
          <a:p>
            <a:r>
              <a:rPr lang="en-US" dirty="0"/>
              <a:t>Job takes 4:30 on 40 CPU cores</a:t>
            </a:r>
          </a:p>
          <a:p>
            <a:r>
              <a:rPr lang="en-US" dirty="0"/>
              <a:t>Writes 1.37 TB output to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1114A-3688-467B-B2EF-18488486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704" y="1825625"/>
            <a:ext cx="5836657" cy="36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8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D9EA-42D9-435A-9482-546075DB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Asteroid Integration vs. Horizons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5AE-242C-4B5E-BB80-80D5FBD4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1242"/>
            <a:ext cx="10515600" cy="14957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Test bulk asteroid integration on first 25 IAU asteroids</a:t>
            </a:r>
          </a:p>
          <a:p>
            <a:r>
              <a:rPr lang="en-US" dirty="0"/>
              <a:t>Report position error in AU and angle error to Earth in arc seconds</a:t>
            </a:r>
          </a:p>
          <a:p>
            <a:r>
              <a:rPr lang="en-US" dirty="0"/>
              <a:t>Excellent results! RMS 2.49E-6 AU and 0.45 arc seconds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F5F7A-0239-4ABC-8E9A-28001FE3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5969"/>
            <a:ext cx="4973605" cy="3238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EEA1A-2DF5-4537-A6AB-BA7068C20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15969"/>
            <a:ext cx="5063762" cy="32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7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C319-22B7-4C25-BB1B-C095F3C6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Integrate Kepler Two Body Problem in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DB0D3-CEA2-491A-8FCA-A0A8ADCBC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315357"/>
            <a:ext cx="7938408" cy="544467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Analytical solution to Kepler problem is an ellipse</a:t>
            </a:r>
          </a:p>
          <a:p>
            <a:r>
              <a:rPr lang="en-US" sz="2600" dirty="0"/>
              <a:t>5 of the 6 orbital elements 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e</a:t>
            </a:r>
            <a:r>
              <a:rPr lang="en-US" sz="2600" dirty="0"/>
              <a:t>, </a:t>
            </a:r>
            <a:r>
              <a:rPr lang="en-US" sz="2600" i="1" dirty="0" err="1"/>
              <a:t>i</a:t>
            </a:r>
            <a:r>
              <a:rPr lang="en-US" sz="2600" dirty="0"/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/>
              <a:t>constant</a:t>
            </a:r>
          </a:p>
          <a:p>
            <a:r>
              <a:rPr lang="en-US" sz="2600" dirty="0"/>
              <a:t>The Mean Anomaly </a:t>
            </a:r>
            <a:r>
              <a:rPr lang="en-US" sz="2600" i="1" dirty="0"/>
              <a:t>M</a:t>
            </a:r>
            <a:r>
              <a:rPr lang="en-US" sz="2600" dirty="0"/>
              <a:t> is linear in time (2</a:t>
            </a:r>
            <a:r>
              <a:rPr lang="en-US" sz="2600" baseline="30000" dirty="0"/>
              <a:t>nd</a:t>
            </a:r>
            <a:r>
              <a:rPr lang="en-US" sz="2600" dirty="0"/>
              <a:t> Law)</a:t>
            </a:r>
          </a:p>
          <a:p>
            <a:pPr marL="0" indent="0">
              <a:buNone/>
            </a:pPr>
            <a:r>
              <a:rPr lang="en-US" sz="2600" dirty="0"/>
              <a:t> </a:t>
            </a:r>
          </a:p>
          <a:p>
            <a:r>
              <a:rPr lang="en-US" sz="2600" dirty="0"/>
              <a:t>Kepler’s Equation relates orbital anomalies:</a:t>
            </a:r>
          </a:p>
          <a:p>
            <a:pPr marL="0" indent="0">
              <a:buNone/>
            </a:pPr>
            <a:endParaRPr lang="en-US" sz="2600" i="1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Convert </a:t>
            </a:r>
            <a:r>
              <a:rPr lang="en-US" sz="2600" i="1" dirty="0"/>
              <a:t>M</a:t>
            </a:r>
            <a:r>
              <a:rPr lang="en-US" sz="2600" dirty="0"/>
              <a:t> to </a:t>
            </a:r>
            <a:r>
              <a:rPr lang="en-US" sz="2600" i="1" dirty="0"/>
              <a:t>E</a:t>
            </a:r>
            <a:r>
              <a:rPr lang="en-US" sz="2600" dirty="0"/>
              <a:t> to </a:t>
            </a:r>
            <a:r>
              <a:rPr lang="en-US" sz="2600" i="1" dirty="0"/>
              <a:t>f</a:t>
            </a:r>
            <a:r>
              <a:rPr lang="en-US" sz="2600" dirty="0"/>
              <a:t>, then to Cartesian coordinates</a:t>
            </a:r>
          </a:p>
          <a:p>
            <a:r>
              <a:rPr lang="en-US" sz="2600" dirty="0"/>
              <a:t>TensorFlow is fast! 5000 time points in 300 </a:t>
            </a:r>
            <a:r>
              <a:rPr lang="el-G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</a:t>
            </a:r>
          </a:p>
          <a:p>
            <a:r>
              <a:rPr lang="en-US" dirty="0"/>
              <a:t>Apply calibration </a:t>
            </a:r>
            <a:r>
              <a:rPr lang="en-US" dirty="0" err="1"/>
              <a:t>dq</a:t>
            </a:r>
            <a:r>
              <a:rPr lang="en-US" dirty="0"/>
              <a:t>, dv to match rebound integration at input orbital elements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03D71F-D73F-4B5A-A3B3-76F7F78D93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024" y="1252493"/>
            <a:ext cx="2745905" cy="618667"/>
          </a:xfrm>
          <a:prstGeom prst="rect">
            <a:avLst/>
          </a:prstGeom>
        </p:spPr>
      </p:pic>
      <p:pic>
        <p:nvPicPr>
          <p:cNvPr id="12" name="Picture 11" descr="A picture containing game&#10;&#10;Description automatically generated">
            <a:extLst>
              <a:ext uri="{FF2B5EF4-FFF2-40B4-BE49-F238E27FC236}">
                <a16:creationId xmlns:a16="http://schemas.microsoft.com/office/drawing/2014/main" id="{405DF2DE-5C15-4062-84B5-5C890688F9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574" y="2403747"/>
            <a:ext cx="3691659" cy="3288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3CFE8B-BB11-4E4F-BA1B-C80E74407F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22" y="3657601"/>
            <a:ext cx="6905967" cy="12012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70051A-8D95-4A67-9C78-8BB672EA96F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5" y="2744383"/>
            <a:ext cx="3810325" cy="34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8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Predicting Directions from 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Ascension and Declination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DE7FF6C-1818-44AA-A271-E234C5D8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99" y="1382000"/>
            <a:ext cx="4540292" cy="3575610"/>
          </a:xfrm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112DA84-4F46-48A0-8B47-076A501B3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8" y="1363959"/>
            <a:ext cx="4952381" cy="3593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89E62-9997-4F08-B585-AB717C440D0D}"/>
              </a:ext>
            </a:extLst>
          </p:cNvPr>
          <p:cNvSpPr txBox="1"/>
          <p:nvPr/>
        </p:nvSpPr>
        <p:spPr>
          <a:xfrm>
            <a:off x="392545" y="5287818"/>
            <a:ext cx="11111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Fundamental plane is aligned with Earth’s equator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Intuitive, dates to ancient astronomers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problems: precession (drift) and nutation (wobbles) in direction of north pole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64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70B1-465B-43F2-9379-F84FA10F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International Celestial Reference Frame (ICRF)</a:t>
            </a:r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8EDCF36-17F9-47EA-BABA-63980962D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60" y="1433079"/>
            <a:ext cx="7329116" cy="48860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2A791-313A-482B-9C6D-BF55A968969B}"/>
              </a:ext>
            </a:extLst>
          </p:cNvPr>
          <p:cNvSpPr txBox="1"/>
          <p:nvPr/>
        </p:nvSpPr>
        <p:spPr>
          <a:xfrm>
            <a:off x="8074479" y="1537854"/>
            <a:ext cx="388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232 extragalactic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Addresses precession and nutation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Quasars don’t move!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Amazingly accurate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~2 milli arc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4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RA/Dec to Barycentric Mean Ecliptic</a:t>
            </a:r>
          </a:p>
        </p:txBody>
      </p:sp>
      <p:pic>
        <p:nvPicPr>
          <p:cNvPr id="5" name="Content Placeholder 4" descr="A picture containing sport, game&#10;&#10;Description automatically generated">
            <a:extLst>
              <a:ext uri="{FF2B5EF4-FFF2-40B4-BE49-F238E27FC236}">
                <a16:creationId xmlns:a16="http://schemas.microsoft.com/office/drawing/2014/main" id="{9E81FFFC-9036-4F62-9E0E-3854F49C1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79" y="1260014"/>
            <a:ext cx="5587301" cy="30349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BABC9-06A2-4422-AFD8-1C73A7F30909}"/>
              </a:ext>
            </a:extLst>
          </p:cNvPr>
          <p:cNvSpPr txBox="1"/>
          <p:nvPr/>
        </p:nvSpPr>
        <p:spPr>
          <a:xfrm>
            <a:off x="799294" y="4567918"/>
            <a:ext cx="100959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RA/Dec is ideal for observing the stars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not for calculations involving orbits in the Solar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the Solar System we want an inertial frame aligned with the ecliptic: BME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between ICRF and BME using </a:t>
            </a:r>
            <a:r>
              <a:rPr lang="en-US" dirty="0" err="1">
                <a:latin typeface="Consolas" panose="020B0609020204030204" pitchFamily="49" charset="0"/>
              </a:rPr>
              <a:t>astropy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obs_icrs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astropy.SkyCoord</a:t>
            </a:r>
            <a:r>
              <a:rPr lang="en-US" dirty="0">
                <a:latin typeface="Consolas" panose="020B0609020204030204" pitchFamily="49" charset="0"/>
              </a:rPr>
              <a:t>(ra=ra, 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dec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obstime</a:t>
            </a:r>
            <a:r>
              <a:rPr lang="en-US" dirty="0">
                <a:latin typeface="Consolas" panose="020B0609020204030204" pitchFamily="49" charset="0"/>
              </a:rPr>
              <a:t>, frame=ICRS)</a:t>
            </a:r>
          </a:p>
          <a:p>
            <a:r>
              <a:rPr lang="en-US" dirty="0" err="1">
                <a:latin typeface="Consolas" panose="020B0609020204030204" pitchFamily="49" charset="0"/>
              </a:rPr>
              <a:t>obs_ecl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obs_icrs.transform_to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BarycentricMeanEcliptic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7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1E45-B56A-491C-9148-297804D5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Direction from Position and Velocity</a:t>
            </a:r>
          </a:p>
        </p:txBody>
      </p:sp>
      <p:pic>
        <p:nvPicPr>
          <p:cNvPr id="23" name="Content Placeholder 22" descr="A close up of a map&#10;&#10;Description automatically generated">
            <a:extLst>
              <a:ext uri="{FF2B5EF4-FFF2-40B4-BE49-F238E27FC236}">
                <a16:creationId xmlns:a16="http://schemas.microsoft.com/office/drawing/2014/main" id="{CB235CE3-9C77-4C99-899A-8AA12D9C8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231"/>
            <a:ext cx="5377873" cy="406897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E445DA-A03E-4AB6-9A5D-728BA95A5FBC}"/>
              </a:ext>
            </a:extLst>
          </p:cNvPr>
          <p:cNvSpPr txBox="1"/>
          <p:nvPr/>
        </p:nvSpPr>
        <p:spPr>
          <a:xfrm>
            <a:off x="6466609" y="1555298"/>
            <a:ext cx="463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remember light speed </a:t>
            </a:r>
            <a:r>
              <a:rPr lang="en-US" i="1" dirty="0"/>
              <a:t>c</a:t>
            </a:r>
            <a:r>
              <a:rPr lang="en-US" dirty="0"/>
              <a:t> is finite!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Otherwise wrong by ~285 arc seconds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DCA52C4-378F-4DD4-911C-C8B4E0FE09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912" y="2303238"/>
            <a:ext cx="3264803" cy="240008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B6C0804-184F-4E31-9154-BD574BDE0320}"/>
              </a:ext>
            </a:extLst>
          </p:cNvPr>
          <p:cNvSpPr/>
          <p:nvPr/>
        </p:nvSpPr>
        <p:spPr>
          <a:xfrm>
            <a:off x="6555126" y="4839100"/>
            <a:ext cx="5277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Earth velocity doesn’t matter, only asteroid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BME is an inertial 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03701E-4651-4EBA-93EA-810B3E67EFBE}"/>
              </a:ext>
            </a:extLst>
          </p:cNvPr>
          <p:cNvSpPr txBox="1"/>
          <p:nvPr/>
        </p:nvSpPr>
        <p:spPr>
          <a:xfrm>
            <a:off x="963468" y="5747657"/>
            <a:ext cx="1039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need “</a:t>
            </a:r>
            <a:r>
              <a:rPr lang="en-US" dirty="0" err="1"/>
              <a:t>topos</a:t>
            </a:r>
            <a:r>
              <a:rPr lang="en-US" dirty="0"/>
              <a:t> adjustment” for observatory: Palomar Mountain, not </a:t>
            </a:r>
            <a:r>
              <a:rPr lang="en-US" dirty="0" err="1"/>
              <a:t>geocenter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Topos</a:t>
            </a:r>
            <a:r>
              <a:rPr lang="en-US" dirty="0"/>
              <a:t> adjustment worth 0-5 arc seconds on first 16 asteroids</a:t>
            </a:r>
          </a:p>
        </p:txBody>
      </p:sp>
    </p:spTree>
    <p:extLst>
      <p:ext uri="{BB962C8B-B14F-4D97-AF65-F5344CB8AC3E}">
        <p14:creationId xmlns:p14="http://schemas.microsoft.com/office/powerpoint/2010/main" val="33111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A200-DAEB-49B9-BA44-91A77E9C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Astrometric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87A1-F4FC-4FE8-BD64-08DAED38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these results by comparing vs. JPL, </a:t>
            </a:r>
            <a:r>
              <a:rPr lang="en-US" dirty="0" err="1"/>
              <a:t>SkyField</a:t>
            </a:r>
            <a:endParaRPr lang="en-US" dirty="0"/>
          </a:p>
          <a:p>
            <a:r>
              <a:rPr lang="en-US" dirty="0"/>
              <a:t>Downloaded Mars at 3 hour intervals over 10 years</a:t>
            </a:r>
          </a:p>
          <a:p>
            <a:pPr lvl="1"/>
            <a:r>
              <a:rPr lang="en-US" dirty="0"/>
              <a:t>Both state vectors </a:t>
            </a:r>
            <a:r>
              <a:rPr lang="en-US" i="1" dirty="0"/>
              <a:t>q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 and observer RA / Dec</a:t>
            </a:r>
          </a:p>
          <a:p>
            <a:r>
              <a:rPr lang="en-US" dirty="0"/>
              <a:t>Computed astrometric directions from Earth to Mars</a:t>
            </a:r>
          </a:p>
          <a:p>
            <a:pPr lvl="1"/>
            <a:r>
              <a:rPr lang="en-US" dirty="0"/>
              <a:t>MSE and </a:t>
            </a:r>
            <a:r>
              <a:rPr lang="en-US" dirty="0" err="1"/>
              <a:t>SkyField</a:t>
            </a:r>
            <a:r>
              <a:rPr lang="en-US" dirty="0"/>
              <a:t> identical: 0.027 arc seconds</a:t>
            </a:r>
          </a:p>
          <a:p>
            <a:pPr lvl="1"/>
            <a:r>
              <a:rPr lang="en-US" dirty="0"/>
              <a:t>Both MSE and </a:t>
            </a:r>
            <a:r>
              <a:rPr lang="en-US" dirty="0" err="1"/>
              <a:t>SkyField</a:t>
            </a:r>
            <a:r>
              <a:rPr lang="en-US" dirty="0"/>
              <a:t> differ from JPL by 1.6 arc seconds</a:t>
            </a:r>
          </a:p>
          <a:p>
            <a:r>
              <a:rPr lang="en-US" dirty="0"/>
              <a:t>Separately downloaded JPL RA/Dec on first 16 asteroids</a:t>
            </a:r>
          </a:p>
          <a:p>
            <a:r>
              <a:rPr lang="en-US" dirty="0"/>
              <a:t>Compared to MSE direction calculated from integrated orbits</a:t>
            </a:r>
          </a:p>
          <a:p>
            <a:r>
              <a:rPr lang="en-US" dirty="0"/>
              <a:t>RMS error: </a:t>
            </a:r>
            <a:r>
              <a:rPr lang="en-US"/>
              <a:t>0.873 arc seconds!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2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Analysis of ZTF Asteroid Detections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7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0BE8-47F7-44DE-9300-C2A5C858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1FE7-4042-4918-8878-7FBA625B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Advisor: Pavlos Protopapas</a:t>
            </a:r>
          </a:p>
          <a:p>
            <a:r>
              <a:rPr lang="en-US" dirty="0"/>
              <a:t>Secondary Advisor: Chris Rycroft</a:t>
            </a:r>
          </a:p>
        </p:txBody>
      </p:sp>
    </p:spTree>
    <p:extLst>
      <p:ext uri="{BB962C8B-B14F-4D97-AF65-F5344CB8AC3E}">
        <p14:creationId xmlns:p14="http://schemas.microsoft.com/office/powerpoint/2010/main" val="170570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Asteroid Search Using Orbital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10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7375-4CE6-4B17-8327-4F7F546C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F66D-B10E-47C6-B508-793B7A75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7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/>
              <a:t>Asteroid Search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4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F76F-90C6-4718-820D-94CFA898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E12F-B6D1-4F78-A0C2-2F18DF210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8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Asteroid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asteroids (about 800,000) in the Solar System</a:t>
            </a:r>
          </a:p>
          <a:p>
            <a:r>
              <a:rPr lang="en-US" dirty="0"/>
              <a:t>We want to learn their orbits</a:t>
            </a:r>
          </a:p>
          <a:p>
            <a:r>
              <a:rPr lang="en-US" dirty="0"/>
              <a:t>Biggest data source: telescope detections</a:t>
            </a:r>
          </a:p>
          <a:p>
            <a:r>
              <a:rPr lang="en-US" dirty="0"/>
              <a:t>Easy once you know which detection matches which asteroid</a:t>
            </a:r>
          </a:p>
          <a:p>
            <a:r>
              <a:rPr lang="en-US" dirty="0"/>
              <a:t>This is like a jigsaw puzzle with &gt; 5 million pieces</a:t>
            </a:r>
          </a:p>
        </p:txBody>
      </p:sp>
    </p:spTree>
    <p:extLst>
      <p:ext uri="{BB962C8B-B14F-4D97-AF65-F5344CB8AC3E}">
        <p14:creationId xmlns:p14="http://schemas.microsoft.com/office/powerpoint/2010/main" val="148830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26A-4881-4DCD-8478-9EA8E8BA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Combining Tracklets vs. Orbital Element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336F2-355F-4BA5-B961-26C74A9B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Tracklet</a:t>
            </a:r>
            <a:r>
              <a:rPr lang="en-US" dirty="0"/>
              <a:t>: two detections close to each other in time and direction</a:t>
            </a:r>
          </a:p>
          <a:p>
            <a:r>
              <a:rPr lang="en-US" dirty="0"/>
              <a:t>Existing search methods: greedy search over tracklets</a:t>
            </a:r>
          </a:p>
          <a:p>
            <a:pPr lvl="1"/>
            <a:r>
              <a:rPr lang="en-US" dirty="0"/>
              <a:t>Try to extrapolate a </a:t>
            </a:r>
            <a:r>
              <a:rPr lang="en-US" dirty="0" err="1"/>
              <a:t>tracklet</a:t>
            </a:r>
            <a:r>
              <a:rPr lang="en-US" dirty="0"/>
              <a:t> to find additional detections</a:t>
            </a:r>
          </a:p>
          <a:p>
            <a:pPr lvl="1"/>
            <a:r>
              <a:rPr lang="en-US" dirty="0"/>
              <a:t>Attempt to fit an orbit when you have enough tracklets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Myopic – can only connect detections made close in time</a:t>
            </a:r>
          </a:p>
          <a:p>
            <a:pPr lvl="1"/>
            <a:r>
              <a:rPr lang="en-US" dirty="0"/>
              <a:t>Suffers from combinatorial explosion</a:t>
            </a:r>
          </a:p>
          <a:p>
            <a:r>
              <a:rPr lang="en-US" dirty="0"/>
              <a:t>Proposed novel method: search Orbital Elements</a:t>
            </a:r>
          </a:p>
          <a:p>
            <a:pPr lvl="1"/>
            <a:r>
              <a:rPr lang="en-US" dirty="0"/>
              <a:t>6D space; large, but scales well</a:t>
            </a:r>
          </a:p>
          <a:p>
            <a:pPr lvl="1"/>
            <a:r>
              <a:rPr lang="en-US" dirty="0"/>
              <a:t>Cost scales as N</a:t>
            </a:r>
            <a:r>
              <a:rPr lang="en-US" baseline="-25000" dirty="0"/>
              <a:t>ast</a:t>
            </a:r>
            <a:r>
              <a:rPr lang="en-US" dirty="0"/>
              <a:t> N</a:t>
            </a:r>
            <a:r>
              <a:rPr lang="en-US" baseline="-25000" dirty="0"/>
              <a:t>obs</a:t>
            </a:r>
            <a:r>
              <a:rPr lang="en-US" dirty="0"/>
              <a:t> rather than N</a:t>
            </a:r>
            <a:r>
              <a:rPr lang="en-US" baseline="-25000" dirty="0"/>
              <a:t>ast </a:t>
            </a:r>
            <a:r>
              <a:rPr lang="en-US" baseline="30000" dirty="0"/>
              <a:t>r</a:t>
            </a:r>
          </a:p>
          <a:p>
            <a:pPr lvl="1"/>
            <a:r>
              <a:rPr lang="en-US" dirty="0"/>
              <a:t>But can we make it  work?</a:t>
            </a:r>
          </a:p>
        </p:txBody>
      </p:sp>
    </p:spTree>
    <p:extLst>
      <p:ext uri="{BB962C8B-B14F-4D97-AF65-F5344CB8AC3E}">
        <p14:creationId xmlns:p14="http://schemas.microsoft.com/office/powerpoint/2010/main" val="273699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D88C-A974-4E67-89D9-53DEAA96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the Solar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581F0-497B-4867-9CB1-3D6A5C04E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6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5B18-2B63-4CF5-9380-A97CBF98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REBOUND Integrator for N-Body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7D97-B486-4852-859F-9A31A078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REBOUND is a modern, open source integrator</a:t>
            </a:r>
          </a:p>
          <a:p>
            <a:pPr lvl="1"/>
            <a:r>
              <a:rPr lang="en-US" dirty="0"/>
              <a:t>github.com/</a:t>
            </a:r>
            <a:r>
              <a:rPr lang="en-US" dirty="0" err="1"/>
              <a:t>hannorein</a:t>
            </a:r>
            <a:r>
              <a:rPr lang="en-US" dirty="0"/>
              <a:t>/rebound</a:t>
            </a:r>
          </a:p>
          <a:p>
            <a:r>
              <a:rPr lang="en-US" dirty="0"/>
              <a:t>It numerically solves the gravitational N-body problem</a:t>
            </a:r>
          </a:p>
          <a:p>
            <a:r>
              <a:rPr lang="en-US" dirty="0"/>
              <a:t>Considered the “gold standard” for orbits in this thesis</a:t>
            </a:r>
          </a:p>
          <a:p>
            <a:r>
              <a:rPr lang="en-US" dirty="0"/>
              <a:t>IAS15 adaptive integrator uses Gauss-</a:t>
            </a:r>
            <a:r>
              <a:rPr lang="en-US" dirty="0" err="1"/>
              <a:t>Radau</a:t>
            </a:r>
            <a:r>
              <a:rPr lang="en-US" dirty="0"/>
              <a:t> quadrature and a “predictor-corrector” scheme</a:t>
            </a:r>
          </a:p>
          <a:p>
            <a:r>
              <a:rPr lang="en-US" dirty="0"/>
              <a:t>Horizons: API provided by NASA JPL to obtain state vectors (position and velocity) of objects in the Solar System</a:t>
            </a:r>
          </a:p>
        </p:txBody>
      </p:sp>
    </p:spTree>
    <p:extLst>
      <p:ext uri="{BB962C8B-B14F-4D97-AF65-F5344CB8AC3E}">
        <p14:creationId xmlns:p14="http://schemas.microsoft.com/office/powerpoint/2010/main" val="28336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57BE-ADDC-4536-9124-15ACB54A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Keplerian Orbital Elements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A4651C7C-4158-499E-ACC8-BB62DA3A1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4" y="1690688"/>
            <a:ext cx="4053768" cy="3648392"/>
          </a:xfr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580616-8F54-458F-9047-286B0EB3E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67" y="1860331"/>
            <a:ext cx="4356843" cy="3309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7C60C-8722-451A-ADF8-942C435DCD4D}"/>
              </a:ext>
            </a:extLst>
          </p:cNvPr>
          <p:cNvSpPr txBox="1"/>
          <p:nvPr/>
        </p:nvSpPr>
        <p:spPr>
          <a:xfrm>
            <a:off x="1016634" y="5591596"/>
            <a:ext cx="906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Semi-major axis </a:t>
            </a:r>
            <a:r>
              <a:rPr lang="en-US" i="1" dirty="0"/>
              <a:t>a</a:t>
            </a:r>
            <a:r>
              <a:rPr lang="en-US" dirty="0"/>
              <a:t> and eccentricity </a:t>
            </a:r>
            <a:r>
              <a:rPr lang="en-US" i="1" dirty="0"/>
              <a:t>e</a:t>
            </a:r>
            <a:r>
              <a:rPr lang="en-US" dirty="0"/>
              <a:t> describe the size and shape of the orbital ellipse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Inclination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ascending node Ω, perihelion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angles orienting orbit in the ecliptic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anomaly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location of the body on its orbital ellipse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2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A74A-A6C5-4F40-9321-14787EE1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Integration vs. Horizons 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EE2CF77-84B8-46C7-8BF3-88861C4B4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41" y="1623324"/>
            <a:ext cx="4778440" cy="3057918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D547BA7-6371-45D6-A4D6-9FDDED57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3726" y="1623323"/>
            <a:ext cx="4686205" cy="3057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6C5F71-249C-4985-A3AE-66EDBADF916E}"/>
              </a:ext>
            </a:extLst>
          </p:cNvPr>
          <p:cNvSpPr txBox="1"/>
          <p:nvPr/>
        </p:nvSpPr>
        <p:spPr>
          <a:xfrm>
            <a:off x="939760" y="4806669"/>
            <a:ext cx="9061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three collections of massive bodies for 40 years at daily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 from Horizons at MJD 58600 / 2019-04-27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results on first 10 IAU asteroids; query their positions from Horizons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error in position (AU) and instantaneous angle from asteroid to Earth (arc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Excellent!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error on planets is 5.4E-6 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error from asteroids to planets 0.8 arc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814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351.331"/>
  <p:tag name="LATEXADDIN" val="\documentclass{article}&#10;\usepackage{amsmath}&#10;\pagestyle{empty}&#10;\begin{document}&#10;&#10;$$r(\theta) = \frac{a \cdot (1-e^2)}{1 - e \cdot \cos(\theta - \theta_0)} $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06.1867"/>
  <p:tag name="ORIGINALWIDTH" val="3203.599"/>
  <p:tag name="LATEXADDIN" val="\documentclass{article}&#10;\usepackage{amsmath}&#10;\pagestyle{empty}&#10;\begin{document}&#10;&#10;\begin{align*}&#10;M &amp;= E - e \sin(E) &amp; \textrm{Kepler's Equation} \\&#10;\tan \left(\frac{f}{2} \right) &amp;= \sqrt{\frac{1+e}{1-e}} \cdot \tan \left( \frac{E}{2} \right) &amp;\textrm{true to eccentric}&#10;\end{align*}&#10;&#10;\end{document}"/>
  <p:tag name="IGUANATEXSIZE" val="20"/>
  <p:tag name="IGUANATEXCURSOR" val="2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352.081"/>
  <p:tag name="LATEXADDIN" val="\documentclass{article}&#10;\usepackage{amsmath}&#10;\pagestyle{empty}&#10;\begin{document}&#10;&#10;$M(t) = M_0 + N \cdot (t - t_0) 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4.6457"/>
  <p:tag name="ORIGINALWIDTH" val="1135.358"/>
  <p:tag name="LATEXADDIN" val="\documentclass{article}&#10;\usepackage{amsmath}&#10;\usepackage{bm}&#10;\pagestyle{empty}&#10;&#10;\newcommand{\qearth}{\mathbf{q}_{\mathrm{earth}}}&#10;\newcommand{\qobs}{\mathbf{q}_{\mathrm{obs}}}&#10;\newcommand{\qast}{\mathbf{q}_{\mathrm{ast}}}&#10;\newcommand{\qvec}{\mathbf{q}}&#10;\newcommand{\vvec}{\mathbf{v}}&#10;\newcommand{\uvec}{\mathbf{u}}&#10;&#10;\begin{document}&#10;&#10;\begin{align*}&#10;\mathbf{q}_{\mathrm{rel}} &amp;= \qast - \qearth \\&#10;T_{\mathrm{light}} &amp;= \lVert \mathbf{q}_{\mathrm{rel}} \rVert / c \\&#10;\Delta \qast &amp;= \vvec_{\mathrm{ast}} \cdot T_{\mathrm{light}} \\&#10;\qvec_{\mathrm{lt}} &amp;= \mathbf{q}_{\mathrm{rel}} - \Delta \qast \\&#10;\uvec &amp;= \qvec_{\mathrm{lt}} / \lVert{\mathbf{q}_{\mathrm{lt}}}\rVert&#10;\end{align*}&#10;&#10;\end{document}"/>
  <p:tag name="IGUANATEXSIZE" val="20"/>
  <p:tag name="IGUANATEXCURSOR" val="667"/>
  <p:tag name="TRANSPARENCY" val="True"/>
  <p:tag name="FILENAME" val=""/>
  <p:tag name="LATEXENGINEID" val="0"/>
  <p:tag name="TEMPFOLDER" val="c:\temp\"/>
  <p:tag name="LATEXFORMHEIGHT" val="469.5"/>
  <p:tag name="LATEXFORMWIDTH" val="722.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845</Words>
  <Application>Microsoft Office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Office Theme</vt:lpstr>
      <vt:lpstr>Kepler’s Sieve</vt:lpstr>
      <vt:lpstr>Acknowledgments</vt:lpstr>
      <vt:lpstr>Introduction</vt:lpstr>
      <vt:lpstr>The Asteroid Search Problem</vt:lpstr>
      <vt:lpstr>Combining Tracklets vs. Orbital Element Search</vt:lpstr>
      <vt:lpstr>Integrating the Solar System</vt:lpstr>
      <vt:lpstr>REBOUND Integrator for N-Body Problem</vt:lpstr>
      <vt:lpstr>Keplerian Orbital Elements</vt:lpstr>
      <vt:lpstr>Validating Integration vs. Horizons </vt:lpstr>
      <vt:lpstr>Bulk Integration of 733,489 Asteroids</vt:lpstr>
      <vt:lpstr>Validate Asteroid Integration vs. Horizons</vt:lpstr>
      <vt:lpstr>Integrate Kepler Two Body Problem in TensorFlow</vt:lpstr>
      <vt:lpstr>Predicting Directions from Positions</vt:lpstr>
      <vt:lpstr>Right Ascension and Declination</vt:lpstr>
      <vt:lpstr>International Celestial Reference Frame (ICRF)</vt:lpstr>
      <vt:lpstr>From RA/Dec to Barycentric Mean Ecliptic</vt:lpstr>
      <vt:lpstr>Calculate Direction from Position and Velocity</vt:lpstr>
      <vt:lpstr>Validating Astrometric Direction</vt:lpstr>
      <vt:lpstr>Analysis of ZTF Asteroid Detections</vt:lpstr>
      <vt:lpstr>Asteroid Search Using Orbital Elements</vt:lpstr>
      <vt:lpstr>PowerPoint Presentation</vt:lpstr>
      <vt:lpstr>Asteroid Search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Kepler’s Sieve</dc:title>
  <dc:creator>Michael S. Emanuel</dc:creator>
  <cp:lastModifiedBy>Michael S. Emanuel</cp:lastModifiedBy>
  <cp:revision>40</cp:revision>
  <dcterms:created xsi:type="dcterms:W3CDTF">2020-05-04T16:58:49Z</dcterms:created>
  <dcterms:modified xsi:type="dcterms:W3CDTF">2020-05-04T19:59:13Z</dcterms:modified>
</cp:coreProperties>
</file>