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4" r:id="rId3"/>
    <p:sldId id="263" r:id="rId4"/>
    <p:sldId id="265" r:id="rId5"/>
    <p:sldId id="266" r:id="rId6"/>
    <p:sldId id="292" r:id="rId7"/>
    <p:sldId id="259" r:id="rId8"/>
    <p:sldId id="267" r:id="rId9"/>
    <p:sldId id="273" r:id="rId10"/>
    <p:sldId id="274" r:id="rId11"/>
    <p:sldId id="275" r:id="rId12"/>
    <p:sldId id="276" r:id="rId13"/>
    <p:sldId id="277" r:id="rId14"/>
    <p:sldId id="269" r:id="rId15"/>
    <p:sldId id="270" r:id="rId16"/>
    <p:sldId id="278" r:id="rId17"/>
    <p:sldId id="272" r:id="rId18"/>
    <p:sldId id="279" r:id="rId19"/>
    <p:sldId id="280" r:id="rId20"/>
    <p:sldId id="271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62" r:id="rId29"/>
    <p:sldId id="289" r:id="rId30"/>
    <p:sldId id="290" r:id="rId31"/>
    <p:sldId id="291" r:id="rId32"/>
    <p:sldId id="311" r:id="rId33"/>
    <p:sldId id="293" r:id="rId34"/>
    <p:sldId id="294" r:id="rId35"/>
    <p:sldId id="260" r:id="rId36"/>
    <p:sldId id="257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03" r:id="rId45"/>
    <p:sldId id="304" r:id="rId46"/>
    <p:sldId id="302" r:id="rId47"/>
    <p:sldId id="305" r:id="rId48"/>
    <p:sldId id="307" r:id="rId49"/>
    <p:sldId id="308" r:id="rId50"/>
    <p:sldId id="309" r:id="rId51"/>
    <p:sldId id="310" r:id="rId52"/>
    <p:sldId id="287" r:id="rId53"/>
    <p:sldId id="268" r:id="rId5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CE5A-4CFB-4BA6-B6E3-1FF4EB50E8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6E17-22BC-4E6C-AE46-20103EB5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8E-6A2F-4F4F-9137-05A960BC84FE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8B-2874-46EA-ACFF-6F1C479FF377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D25-58DF-4738-A4DA-666FE8770861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B35A-389E-457D-B0F9-573934B93734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2144-6888-4B2E-B70D-F32ECE9C49FB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4E42-8A24-463B-9BDF-64964846CA1C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8255-B0BF-43A3-B50F-68EA830E9402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6A9-3877-43E1-B217-53035EC24112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7DD-D621-45F3-AF48-F7B72D92DFD1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A67-D87A-46DC-8693-A98686B31DE9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13E-3CE3-4628-9E90-1A04C4E9BBE8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1B3-BD20-4AD4-818F-68FFCC5378DE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0.png"/><Relationship Id="rId5" Type="http://schemas.openxmlformats.org/officeDocument/2006/relationships/tags" Target="../tags/tag11.xml"/><Relationship Id="rId15" Type="http://schemas.openxmlformats.org/officeDocument/2006/relationships/image" Target="../media/image34.jpg"/><Relationship Id="rId10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5.xml"/><Relationship Id="rId7" Type="http://schemas.openxmlformats.org/officeDocument/2006/relationships/image" Target="../media/image3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4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6.png"/><Relationship Id="rId5" Type="http://schemas.openxmlformats.org/officeDocument/2006/relationships/tags" Target="../tags/tag2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20.xml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Michael S. Emanuel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7B45-E752-4EF2-9968-7F24C75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Integration vs. Horizons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851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229" y="3200851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838200" y="1057276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268D-A664-4940-A894-104DB53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520B-C05B-44C8-A437-D4F72F5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83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5" y="1097121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170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67170"/>
            <a:ext cx="5063762" cy="323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2006-4C94-4D4F-9091-964625D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~300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</a:t>
            </a:r>
            <a:r>
              <a:rPr lang="en-US" b="1" dirty="0" err="1"/>
              <a:t>q</a:t>
            </a:r>
            <a:r>
              <a:rPr lang="en-US" dirty="0"/>
              <a:t>, d</a:t>
            </a:r>
            <a:r>
              <a:rPr lang="en-US" b="1" dirty="0"/>
              <a:t>v</a:t>
            </a:r>
            <a:r>
              <a:rPr lang="en-US" dirty="0"/>
              <a:t>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9" y="1315357"/>
            <a:ext cx="3500051" cy="788580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995655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06420"/>
            <a:ext cx="3810325" cy="3486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885E3D-ECDF-4480-B6B1-EBD5445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39B6-6DEA-48F5-80A6-735C8CF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0312"/>
          </a:xfrm>
        </p:spPr>
        <p:txBody>
          <a:bodyPr>
            <a:normAutofit/>
          </a:bodyPr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A64B0-89AF-4D59-BCC0-FB70F9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International Celestial Reference Frame (ICRF)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 for RA/Dec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in </a:t>
            </a:r>
            <a:r>
              <a:rPr lang="en-US" b="1" dirty="0"/>
              <a:t>direction </a:t>
            </a:r>
            <a:r>
              <a:rPr lang="en-US" dirty="0"/>
              <a:t>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milliarc-seconds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like using Polaris instead of Earth’s axis for the North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you use 232 stars to get a highly accurate composite direction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D49-0D30-4971-83CC-F14E79F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FD62-C87D-4B31-8768-AAADE43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BBD1FAB-335F-4F65-B427-4ECDED2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6038"/>
          </a:xfrm>
        </p:spPr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93"/>
            <a:ext cx="10515600" cy="4351338"/>
          </a:xfrm>
        </p:spPr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 (~29000 rows)</a:t>
            </a:r>
          </a:p>
          <a:p>
            <a:pPr lvl="1"/>
            <a:r>
              <a:rPr lang="en-US" dirty="0"/>
              <a:t>Both state vectors </a:t>
            </a:r>
            <a:r>
              <a:rPr lang="en-US" b="1" i="1" dirty="0"/>
              <a:t>q</a:t>
            </a:r>
            <a:r>
              <a:rPr lang="en-US" dirty="0"/>
              <a:t>, </a:t>
            </a:r>
            <a:r>
              <a:rPr lang="en-US" b="1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2C0A-7E61-4829-B030-514920AE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91E7-0E10-4617-8402-40754B0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4B1-D73D-472C-9C6D-55AE746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328"/>
          </a:xfrm>
        </p:spPr>
        <p:txBody>
          <a:bodyPr>
            <a:normAutofit fontScale="90000"/>
          </a:bodyPr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043442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013053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66589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2CDE-320B-48BB-AB17-26B680DD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55" y="1253331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RA/Dec to directions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  <a:r>
              <a:rPr lang="en-US" sz="2400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Cartesian distance s between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distance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65" y="3622828"/>
            <a:ext cx="4481621" cy="7151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7F29-66D8-4D8E-BE89-91D7AF1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58"/>
            <a:ext cx="10515600" cy="4351338"/>
          </a:xfrm>
        </p:spPr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interactions!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  <a:p>
            <a:r>
              <a:rPr lang="en-US" dirty="0"/>
              <a:t>Still large compute job: 25 hours on 40 CPUs, 256 GB RAM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C09E-01A9-4920-BFBA-09A6197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9A26-3163-44D2-8E57-62BA46B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89"/>
          </a:xfrm>
        </p:spPr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453B32-BCFD-4B2F-9648-9AC92B4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C65459C9-1223-469B-989A-FDDE89F56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06" y="3667083"/>
            <a:ext cx="1443109" cy="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squared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F19AC2-95D8-4218-82E5-868A12F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want to rebuild the asteroid catalog…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do we have a sporting chance of finding?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shot at 13.6% of the catalogue if we require 10+ hits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8E92-4FC5-4A54-897B-2961C2C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CCC2-746A-49A0-B006-491AE72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4417-C3CC-407B-A5C4-80CA487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79F3-516A-4D9B-8E8E-7F0F157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4"/>
            <a:ext cx="10515600" cy="732970"/>
          </a:xfrm>
        </p:spPr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3770134"/>
            <a:ext cx="4374156" cy="25991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913264"/>
            <a:ext cx="5175749" cy="335665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913264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5709863" y="4574471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random, unperturbed, perturbed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25B9A5-84BA-42C8-8AC5-6B413F4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792"/>
          </a:xfrm>
        </p:spPr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1340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9" y="192775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52" y="192775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05" y="288615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6" y="285485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4" y="2604924"/>
            <a:ext cx="1311999" cy="7872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34529A-F609-454C-9102-4241EE01A2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5" y="3929283"/>
            <a:ext cx="4007830" cy="9176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85AA41-268F-4D9B-9B30-79514965810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5" y="5062131"/>
            <a:ext cx="6865067" cy="101973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4A034C2-C457-4BBC-A3D8-DF0C3F1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x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Track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4742138"/>
            <a:ext cx="2064637" cy="9544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885D-2BE3-4297-A00E-B41FA2C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II: Mixture vs. Joint Mode,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 </a:t>
            </a:r>
          </a:p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/>
              <a:t>Learning rate: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2" y="3664460"/>
            <a:ext cx="2829756" cy="9544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4F397-786E-4146-B787-ECBFDC80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Image result for martini">
            <a:extLst>
              <a:ext uri="{FF2B5EF4-FFF2-40B4-BE49-F238E27FC236}">
                <a16:creationId xmlns:a16="http://schemas.microsoft.com/office/drawing/2014/main" id="{8A8D032C-D62E-4B22-B972-34A1D77A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32" y="2696388"/>
            <a:ext cx="1979820" cy="19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AB549B-3712-4CDA-BCDA-8281E2B1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64" y="1363959"/>
            <a:ext cx="2027465" cy="9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7"/>
          </a:xfrm>
        </p:spPr>
        <p:txBody>
          <a:bodyPr>
            <a:normAutofit/>
          </a:bodyPr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distribution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97E-FCBE-46DD-BD2B-F393085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B8A-B36B-44EC-A0B6-FDF7948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/>
          <a:lstStyle/>
          <a:p>
            <a:r>
              <a:rPr lang="en-US" dirty="0"/>
              <a:t>Transforming Elements for Covariance Norm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C1214-6044-4D6B-A98D-57DFA04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" y="1458232"/>
            <a:ext cx="3942358" cy="254226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3F9D-9055-48C4-A72D-877703AF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1458232"/>
            <a:ext cx="4057710" cy="26166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48114B-CED1-408E-B4E9-08D62BBA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4" y="4074886"/>
            <a:ext cx="4013398" cy="2588079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20C2A7C-0A09-4B03-856E-7B91C54B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4091441"/>
            <a:ext cx="4057710" cy="2616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0754B-8439-4BCF-8B9A-AA22427D603A}"/>
              </a:ext>
            </a:extLst>
          </p:cNvPr>
          <p:cNvSpPr txBox="1"/>
          <p:nvPr/>
        </p:nvSpPr>
        <p:spPr>
          <a:xfrm>
            <a:off x="8702586" y="1458232"/>
            <a:ext cx="3270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log(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</a:t>
            </a:r>
            <a:r>
              <a:rPr lang="en-US" i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sin(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transformation for sin and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injects elements into 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importance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 for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for </a:t>
            </a:r>
            <a:r>
              <a:rPr lang="en-US" i="1" dirty="0" err="1"/>
              <a:t>i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for sin,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PCA to find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X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covariance matrix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0E53F-4845-4ECF-BC38-9EBD8A4C93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57" y="2909526"/>
            <a:ext cx="1853293" cy="760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3789EB-3A94-4A6C-8B01-4D6C7FA21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49" y="5714916"/>
            <a:ext cx="3093476" cy="2490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39198A-BFF8-4A78-AC35-BA730F87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6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81C023-7EAB-4DD3-9FCB-702383F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5DD344-819E-44D0-A220-54B855F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69"/>
          </a:xfrm>
        </p:spPr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643"/>
            <a:ext cx="10515600" cy="4351338"/>
          </a:xfrm>
        </p:spPr>
        <p:txBody>
          <a:bodyPr/>
          <a:lstStyle/>
          <a:p>
            <a:r>
              <a:rPr lang="en-US" dirty="0"/>
              <a:t>Many asteroids (about 958,000 known)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millions of pieces!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7DFD-7A74-4E8B-B449-4585B7A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The best jigsaw puzzles you can buy online | T3">
            <a:extLst>
              <a:ext uri="{FF2B5EF4-FFF2-40B4-BE49-F238E27FC236}">
                <a16:creationId xmlns:a16="http://schemas.microsoft.com/office/drawing/2014/main" id="{CAAB2F50-E40A-4C79-A012-0CF5255F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94" y="3774747"/>
            <a:ext cx="4747546" cy="2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955C9716-EA5B-4A96-B98B-CA0CDC58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164" y="4220936"/>
            <a:ext cx="1745690" cy="22719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BA45C26-DE64-4714-944A-B5AC05125A09}"/>
              </a:ext>
            </a:extLst>
          </p:cNvPr>
          <p:cNvSpPr/>
          <p:nvPr/>
        </p:nvSpPr>
        <p:spPr>
          <a:xfrm>
            <a:off x="7066277" y="3718215"/>
            <a:ext cx="3004457" cy="1005442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puzzle is too hard even with the COVID-19 Lockdown 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C9FDE-9EF8-45E0-AAE5-4B54E31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39FA-9C27-4866-B6ED-64625B86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21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749C-C430-4FF1-A777-FD8E149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627FA-FF00-4C9F-9350-6C96756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081"/>
          </a:xfrm>
        </p:spPr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95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76" y="1450016"/>
            <a:ext cx="3919640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561" y="4139699"/>
            <a:ext cx="3862975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analogy continued: facing Roger Clemens, but trying to get hit by the pitch to get on base cheaply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D676-09B0-44D4-82CC-58E6D4F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79"/>
          </a:xfrm>
        </p:spPr>
        <p:txBody>
          <a:bodyPr>
            <a:normAutofit/>
          </a:bodyPr>
          <a:lstStyle/>
          <a:p>
            <a:r>
              <a:rPr lang="en-US" sz="3600" dirty="0"/>
              <a:t>Search Unknown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60" y="1436914"/>
            <a:ext cx="386231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727" y="1450016"/>
            <a:ext cx="3878937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650" y="4139699"/>
            <a:ext cx="3826797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5.3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4.10E-3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Pretty good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many hits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surprising: searching for new asteroids!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Would prefer to see greater differentiation in distance to nearest known asteroid vs. previous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C72CF-EEC6-4C24-B767-0341DBDB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2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8AC-E149-4DFE-A645-5167EF73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US" sz="3800" dirty="0"/>
              <a:t>Presenting 9 New Asteroid Candidates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635A06-E46E-47FF-A90A-F6192E1D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1577334"/>
            <a:ext cx="9093667" cy="286399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1F87-9DFD-4614-BCDE-A2A98F1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9C36-7A4E-40FD-8644-F146DD9E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93"/>
            <a:ext cx="10515600" cy="434974"/>
          </a:xfrm>
        </p:spPr>
        <p:txBody>
          <a:bodyPr>
            <a:normAutofit fontScale="90000"/>
          </a:bodyPr>
          <a:lstStyle/>
          <a:p>
            <a:r>
              <a:rPr lang="en-US" dirty="0"/>
              <a:t>ZTF Hits for Selected Asteroid Candidates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2B6D6-521B-474D-A07B-F1037B36B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" y="569818"/>
            <a:ext cx="4093459" cy="18157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5CF918-4343-4F61-9C42-8FFEC760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0916" y="569818"/>
            <a:ext cx="3990946" cy="181572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19D41E9-EFBC-435C-AB0D-A6BA1B8DF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06" y="2499610"/>
            <a:ext cx="4008794" cy="181572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92C0F7-7BBB-49E2-8451-7140B6AC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363" y="2499610"/>
            <a:ext cx="3929612" cy="1815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8ABFA-DD4C-40C7-AAEE-1D74393A908F}"/>
              </a:ext>
            </a:extLst>
          </p:cNvPr>
          <p:cNvSpPr txBox="1"/>
          <p:nvPr/>
        </p:nvSpPr>
        <p:spPr>
          <a:xfrm>
            <a:off x="512687" y="4429402"/>
            <a:ext cx="1025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believe these new asteroid candidates? Look at ZTF hits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178421</a:t>
            </a:r>
            <a:r>
              <a:rPr lang="en-US" dirty="0"/>
              <a:t> has 4 hits on </a:t>
            </a:r>
            <a:r>
              <a:rPr lang="en-US" dirty="0">
                <a:latin typeface="Consolas" panose="020B0609020204030204" pitchFamily="49" charset="0"/>
              </a:rPr>
              <a:t>ZTF18aboluox</a:t>
            </a:r>
            <a:r>
              <a:rPr lang="en-US" dirty="0"/>
              <a:t> and 4 hits on </a:t>
            </a:r>
            <a:r>
              <a:rPr lang="en-US" dirty="0">
                <a:latin typeface="Consolas" panose="020B0609020204030204" pitchFamily="49" charset="0"/>
              </a:rPr>
              <a:t>ZTF18acewaex</a:t>
            </a:r>
            <a:r>
              <a:rPr lang="en-US" dirty="0"/>
              <a:t>, made 433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too different (4), spurious connection of 2 different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3308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ZTF18abtpdzg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ZTF18abspkzw</a:t>
            </a:r>
            <a:r>
              <a:rPr lang="en-US" dirty="0"/>
              <a:t>, made 193 days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191915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ZTF19abtsqmn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ZTF18abtxtgd</a:t>
            </a:r>
            <a:r>
              <a:rPr lang="en-US" dirty="0"/>
              <a:t>, made 469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compatible: The model has made a non-obvious connection on compatible tracks!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170789</a:t>
            </a:r>
            <a:r>
              <a:rPr lang="en-US" dirty="0"/>
              <a:t> has 8 hits on </a:t>
            </a:r>
            <a:r>
              <a:rPr lang="en-US" dirty="0">
                <a:latin typeface="Consolas" panose="020B0609020204030204" pitchFamily="49" charset="0"/>
              </a:rPr>
              <a:t>ZTF17aaaqwwg</a:t>
            </a:r>
            <a:r>
              <a:rPr lang="en-US" dirty="0"/>
              <a:t> made in a 55 minute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agrees with ZTF that this is one track for the same object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BA290D-FA46-4203-9CB0-C6E8383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9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Prove that asteroid search over orbital elements works</a:t>
            </a:r>
          </a:p>
          <a:p>
            <a:pPr lvl="1"/>
            <a:r>
              <a:rPr lang="en-US" dirty="0"/>
              <a:t>Need an adequate initialization and representation in data set</a:t>
            </a:r>
          </a:p>
          <a:p>
            <a:r>
              <a:rPr lang="en-US" dirty="0"/>
              <a:t>Built a working prototype in TensorFlow</a:t>
            </a:r>
          </a:p>
          <a:p>
            <a:pPr lvl="1"/>
            <a:r>
              <a:rPr lang="en-US" dirty="0"/>
              <a:t>First demonstration of efficient astrometric computations on GPU?</a:t>
            </a:r>
          </a:p>
          <a:p>
            <a:r>
              <a:rPr lang="en-US" dirty="0"/>
              <a:t>High quality integration of the Solar System and astrometric directions</a:t>
            </a:r>
          </a:p>
          <a:p>
            <a:pPr lvl="1"/>
            <a:r>
              <a:rPr lang="en-US" dirty="0"/>
              <a:t>Associated each of 5.7E6 ZTF observations to nearest asteroid</a:t>
            </a:r>
          </a:p>
          <a:p>
            <a:pPr lvl="1"/>
            <a:r>
              <a:rPr lang="en-US" dirty="0"/>
              <a:t>4.2E12 interactions, possibly novel and useful data set</a:t>
            </a:r>
          </a:p>
          <a:p>
            <a:r>
              <a:rPr lang="en-US" dirty="0"/>
              <a:t>Proposed candidate orbital elements for 9 new asteroids</a:t>
            </a:r>
          </a:p>
          <a:p>
            <a:r>
              <a:rPr lang="en-US" dirty="0"/>
              <a:t>Proof of concept for an automated pipeline to search for new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Future Work I: Initialization,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Intelligent initialization of candidate elements</a:t>
            </a:r>
          </a:p>
          <a:p>
            <a:pPr lvl="1"/>
            <a:r>
              <a:rPr lang="en-US" dirty="0"/>
              <a:t>Random initialization was just a quick and dirty placeholder; ran out of time</a:t>
            </a:r>
          </a:p>
          <a:p>
            <a:pPr lvl="1"/>
            <a:r>
              <a:rPr lang="en-US" dirty="0"/>
              <a:t>ZTF </a:t>
            </a:r>
            <a:r>
              <a:rPr lang="en-US" dirty="0" err="1"/>
              <a:t>ObjectID</a:t>
            </a:r>
            <a:r>
              <a:rPr lang="en-US" dirty="0"/>
              <a:t> is a great starting point for initializations</a:t>
            </a:r>
          </a:p>
          <a:p>
            <a:pPr lvl="1"/>
            <a:r>
              <a:rPr lang="en-US" dirty="0"/>
              <a:t>Provisionally assume that all the detections belong to same object</a:t>
            </a:r>
          </a:p>
          <a:p>
            <a:pPr lvl="1"/>
            <a:r>
              <a:rPr lang="en-US" dirty="0"/>
              <a:t>Build least squares fit for candidate element</a:t>
            </a:r>
          </a:p>
          <a:p>
            <a:pPr lvl="1"/>
            <a:r>
              <a:rPr lang="en-US" dirty="0"/>
              <a:t>Code mostly there now; modify </a:t>
            </a:r>
            <a:r>
              <a:rPr lang="en-US" dirty="0" err="1"/>
              <a:t>AsteroidSearch</a:t>
            </a:r>
            <a:r>
              <a:rPr lang="en-US" dirty="0"/>
              <a:t> with new loss function</a:t>
            </a:r>
          </a:p>
          <a:p>
            <a:r>
              <a:rPr lang="en-US" dirty="0"/>
              <a:t>Add a second data set</a:t>
            </a:r>
          </a:p>
          <a:p>
            <a:pPr lvl="1"/>
            <a:r>
              <a:rPr lang="en-US" dirty="0"/>
              <a:t>ZTF is great, but it only dates back to July 2019</a:t>
            </a:r>
          </a:p>
          <a:p>
            <a:pPr lvl="1"/>
            <a:r>
              <a:rPr lang="en-US" dirty="0"/>
              <a:t>Want to add a second data source</a:t>
            </a:r>
          </a:p>
          <a:p>
            <a:pPr lvl="1"/>
            <a:r>
              <a:rPr lang="en-US" dirty="0"/>
              <a:t>Ideally this should have an ML pipeline to classify probable asteroid hits</a:t>
            </a:r>
          </a:p>
          <a:p>
            <a:pPr lvl="1"/>
            <a:r>
              <a:rPr lang="en-US" dirty="0"/>
              <a:t>Failing that, can use any data set with a real-bogus classifier, then subtract known stars and galaxies</a:t>
            </a:r>
          </a:p>
          <a:p>
            <a:pPr lvl="1"/>
            <a:r>
              <a:rPr lang="en-US" dirty="0"/>
              <a:t>Is Pan-STARRS a good choice?</a:t>
            </a:r>
          </a:p>
          <a:p>
            <a:pPr lvl="1"/>
            <a:r>
              <a:rPr lang="en-US" dirty="0"/>
              <a:t>Advice from astronomers on my Committee would be welcome here!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71D-69FD-4514-B6C2-C1C45991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“Tracklet”: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</a:t>
            </a:r>
          </a:p>
          <a:p>
            <a:pPr lvl="1"/>
            <a:r>
              <a:rPr lang="en-US" dirty="0"/>
              <a:t>But can we make it 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2E3C-5756-4670-89DA-462C9B5669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1" y="5074105"/>
            <a:ext cx="3389257" cy="2715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977B-13DD-4F09-968E-68039B0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>
            <a:normAutofit/>
          </a:bodyPr>
          <a:lstStyle/>
          <a:p>
            <a:r>
              <a:rPr lang="en-US" sz="4000" dirty="0"/>
              <a:t>Future Work II: Magnitude, Automated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Incorporate magnitude into log likelihood</a:t>
            </a:r>
          </a:p>
          <a:p>
            <a:pPr lvl="1"/>
            <a:r>
              <a:rPr lang="en-US" dirty="0"/>
              <a:t>Have prototype to predict magnitude and incorporate it</a:t>
            </a:r>
          </a:p>
          <a:p>
            <a:pPr lvl="1"/>
            <a:r>
              <a:rPr lang="en-US" dirty="0"/>
              <a:t>It was too finicky, needed to turn it off to get first version working on time</a:t>
            </a:r>
          </a:p>
          <a:p>
            <a:r>
              <a:rPr lang="en-US" dirty="0"/>
              <a:t>Develop an automated pipeline</a:t>
            </a:r>
          </a:p>
          <a:p>
            <a:pPr lvl="1"/>
            <a:r>
              <a:rPr lang="en-US" dirty="0"/>
              <a:t>Initial goal: Accurately rebuild a large fraction of the asteroid catalogue</a:t>
            </a:r>
          </a:p>
          <a:p>
            <a:pPr lvl="1"/>
            <a:r>
              <a:rPr lang="en-US" dirty="0"/>
              <a:t>ZTF alone has over 100,000 asteroids with 10 or more hits in the data</a:t>
            </a:r>
          </a:p>
          <a:p>
            <a:pPr lvl="1"/>
            <a:r>
              <a:rPr lang="en-US" dirty="0"/>
              <a:t>Plausible that with intelligent initialization, we can recover many of these</a:t>
            </a:r>
          </a:p>
          <a:p>
            <a:pPr lvl="1"/>
            <a:r>
              <a:rPr lang="en-US" dirty="0"/>
              <a:t>With a second data set, we could really go far</a:t>
            </a:r>
          </a:p>
          <a:p>
            <a:pPr lvl="1"/>
            <a:r>
              <a:rPr lang="en-US" dirty="0"/>
              <a:t>An automated process that can accurately recreate the known catalogue…</a:t>
            </a:r>
          </a:p>
          <a:p>
            <a:pPr lvl="1"/>
            <a:r>
              <a:rPr lang="en-US" dirty="0"/>
              <a:t>…is also an automated process that can provisionally classify new asteroids!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C8DA-60E2-4946-B5A7-65C3266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7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9E15-FB4C-4CE6-98E3-6796A286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807"/>
          </a:xfrm>
        </p:spPr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9851-4356-4E84-989D-93ADD943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971"/>
          </a:xfrm>
        </p:spPr>
        <p:txBody>
          <a:bodyPr>
            <a:normAutofit/>
          </a:bodyPr>
          <a:lstStyle/>
          <a:p>
            <a:r>
              <a:rPr lang="en-US" dirty="0"/>
              <a:t>Random Sampling of Candidate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91E89-5AF6-4227-8C36-3D3C9167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074513"/>
            <a:ext cx="3246513" cy="21054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7B4A4D-7922-4131-BF03-C741288C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3193373"/>
            <a:ext cx="3452145" cy="2183946"/>
          </a:xfrm>
          <a:prstGeom prst="rect">
            <a:avLst/>
          </a:prstGeom>
        </p:spPr>
      </p:pic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9774F62-4EFD-4952-8E67-18446C9F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6" y="1074512"/>
            <a:ext cx="3246513" cy="210547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75AE7E-D624-4963-99DB-523CFD30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5" y="3179991"/>
            <a:ext cx="3246513" cy="218394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E4DAD0-11C1-4152-B20D-1A405FDC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8" y="1074512"/>
            <a:ext cx="3261493" cy="218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F690D-B390-4ECA-9E9F-FA50D6B5DA2C}"/>
              </a:ext>
            </a:extLst>
          </p:cNvPr>
          <p:cNvSpPr txBox="1"/>
          <p:nvPr/>
        </p:nvSpPr>
        <p:spPr>
          <a:xfrm>
            <a:off x="759279" y="5457824"/>
            <a:ext cx="99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elements sampled empirically: a, e,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index from 1 to 733,489 and take element of that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sampled uniformly at random: ω,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mean anomaly M to true anomaly f in REBOUND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2C31E8-CEA6-4305-B98F-9DC960FEB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3162189"/>
            <a:ext cx="3332638" cy="214459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D1D4FCA-A3A3-43FD-9B85-B3C2A83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Initialize candidate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 Which you will now hear all about…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91C6-0982-4153-A9AE-7548B6B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07B8-8EC3-4787-A990-69CE66C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1" y="1077686"/>
            <a:ext cx="4523392" cy="407105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4" y="1077686"/>
            <a:ext cx="4640175" cy="35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396273" y="5615582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FA63-2AFD-422E-BEAF-0E09478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09B3-7564-407F-B411-F8426AE925B0}"/>
              </a:ext>
            </a:extLst>
          </p:cNvPr>
          <p:cNvSpPr txBox="1"/>
          <p:nvPr/>
        </p:nvSpPr>
        <p:spPr>
          <a:xfrm>
            <a:off x="6902887" y="4805680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WikiPedia</a:t>
            </a:r>
            <a:r>
              <a:rPr lang="en-US" dirty="0"/>
              <a:t>, Cool Cosmos</a:t>
            </a:r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516.311"/>
  <p:tag name="LATEXADDIN" val="\documentclass{article}&#10;\usepackage{amsmath}&#10;\pagestyle{empty}&#10;\begin{document}&#10;&#10;&#10;$$ N_{\mathrm{ast}} \cdot N_{\mathrm{obs}} &#10;\textnormal{ rather than }&#10;N_{\mathrm{obs}}^{r}$$&#10;&#10;\end{document}"/>
  <p:tag name="IGUANATEXSIZE" val="2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23.36"/>
  <p:tag name="LATEXADDIN" val="\documentclass{article}&#10;\usepackage{amsmath}&#10;\pagestyle{empty}&#10;\begin{document}&#10;&#10;$$ h \cdot \frac{\lambda v}{1 - e^{-\lambda}} + (1 - h)$$&#10;&#10;\end{document}"/>
  <p:tag name="IGUANATEXSIZE" val="28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413.198"/>
  <p:tag name="LATEXADDIN" val="\documentclass{article}&#10;\usepackage{amsmath}&#10;\pagestyle{empty}&#10;\begin{document}&#10;&#10;$$ \mathcal{L}(\mathbf{v}, h, \lambda) = \sum_{j=1}^{n} \log \left( h_j \cdot \frac{\lambda v_j}{1 - e^{-\lambda_j}} + 1 - h_j \right)$$&#10;&#10;&#10;\end{document}"/>
  <p:tag name="IGUANATEXSIZE" val="28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0.6936"/>
  <p:tag name="ORIGINALWIDTH" val="1075.366"/>
  <p:tag name="LATEXADDIN" val="\documentclass{article}&#10;\usepackage{amsmath}&#10;\pagestyle{empty}&#10;\begin{document}&#10;&#10;&#10;\begin{align*}&#10;u &amp;= \frac{1/2 + \arcsin(x)}{\pi} \\&#10;z &amp;= \Phi^{-1}(u)&#10;\end{align*}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2.31"/>
  <p:tag name="LATEXADDIN" val="\documentclass{article}&#10;\usepackage{amsmath}&#10;\pagestyle{empty}&#10;\begin{document}&#10;&#10;$$\lVert \epsilon_2 - \epsilon_2 \rVert_{\mathrm{cov}} =  &#10;\lVert X_2 \beta - X_1 \beta \rVert $$&#10;&#10;\end{document}"/>
  <p:tag name="IGUANATEXSIZE" val="1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3140</Words>
  <Application>Microsoft Office PowerPoint</Application>
  <PresentationFormat>Widescreen</PresentationFormat>
  <Paragraphs>447</Paragraphs>
  <Slides>53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Search Overview</vt:lpstr>
      <vt:lpstr>Integrating the Solar System</vt:lpstr>
      <vt:lpstr>REBOUND Integrator for N-Body Problem</vt:lpstr>
      <vt:lpstr>Keplerian Orbital Elements</vt:lpstr>
      <vt:lpstr>Validating Integration vs. Horizons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Cumulative Distribution of Hits per Asteroid</vt:lpstr>
      <vt:lpstr>Asteroid Search Using Orbital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 I: Uniform Scale, Gradient Clipping and Independent Weights</vt:lpstr>
      <vt:lpstr>Search Techniques II: Mixture vs. Joint Mode, Encouraging Convergence</vt:lpstr>
      <vt:lpstr>Asteroid Search Results</vt:lpstr>
      <vt:lpstr>Comparing Two Orbital Elements</vt:lpstr>
      <vt:lpstr>Transforming Elements for Covariance Norm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  <vt:lpstr>Search Unknown Asteroids with Random Initializations</vt:lpstr>
      <vt:lpstr>Presenting 9 New Asteroid Candidates</vt:lpstr>
      <vt:lpstr>ZTF Hits for Selected Asteroid Candidates</vt:lpstr>
      <vt:lpstr>Conclusions</vt:lpstr>
      <vt:lpstr>Future Work I: Initialization, More Data</vt:lpstr>
      <vt:lpstr>Future Work II: Magnitude, Automated Pipeline</vt:lpstr>
      <vt:lpstr>Mille Grazie: Thank you for Your Attention!</vt:lpstr>
      <vt:lpstr>Density of Distance to Nearest Asteroid</vt:lpstr>
      <vt:lpstr>Random Sampling of Candidate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149</cp:revision>
  <cp:lastPrinted>2020-05-05T00:40:43Z</cp:lastPrinted>
  <dcterms:created xsi:type="dcterms:W3CDTF">2020-05-04T16:58:49Z</dcterms:created>
  <dcterms:modified xsi:type="dcterms:W3CDTF">2020-05-06T15:50:20Z</dcterms:modified>
</cp:coreProperties>
</file>