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4"/>
  </p:notesMasterIdLst>
  <p:sldIdLst>
    <p:sldId id="333" r:id="rId2"/>
    <p:sldId id="379" r:id="rId3"/>
    <p:sldId id="380" r:id="rId4"/>
    <p:sldId id="382" r:id="rId5"/>
    <p:sldId id="381" r:id="rId6"/>
    <p:sldId id="383" r:id="rId7"/>
    <p:sldId id="384" r:id="rId8"/>
    <p:sldId id="385" r:id="rId9"/>
    <p:sldId id="386" r:id="rId10"/>
    <p:sldId id="387" r:id="rId11"/>
    <p:sldId id="335" r:id="rId12"/>
    <p:sldId id="336" r:id="rId13"/>
    <p:sldId id="337" r:id="rId14"/>
    <p:sldId id="338" r:id="rId15"/>
    <p:sldId id="340" r:id="rId16"/>
    <p:sldId id="341" r:id="rId17"/>
    <p:sldId id="342" r:id="rId18"/>
    <p:sldId id="339" r:id="rId19"/>
    <p:sldId id="344" r:id="rId20"/>
    <p:sldId id="345" r:id="rId21"/>
    <p:sldId id="352" r:id="rId22"/>
    <p:sldId id="346" r:id="rId23"/>
    <p:sldId id="349" r:id="rId24"/>
    <p:sldId id="351" r:id="rId25"/>
    <p:sldId id="347" r:id="rId26"/>
    <p:sldId id="350" r:id="rId27"/>
    <p:sldId id="353" r:id="rId28"/>
    <p:sldId id="356" r:id="rId29"/>
    <p:sldId id="357" r:id="rId30"/>
    <p:sldId id="359" r:id="rId31"/>
    <p:sldId id="361" r:id="rId32"/>
    <p:sldId id="358" r:id="rId33"/>
    <p:sldId id="354" r:id="rId34"/>
    <p:sldId id="360" r:id="rId35"/>
    <p:sldId id="362" r:id="rId36"/>
    <p:sldId id="364" r:id="rId37"/>
    <p:sldId id="363" r:id="rId38"/>
    <p:sldId id="355" r:id="rId39"/>
    <p:sldId id="366" r:id="rId40"/>
    <p:sldId id="365" r:id="rId41"/>
    <p:sldId id="367" r:id="rId42"/>
    <p:sldId id="368" r:id="rId43"/>
    <p:sldId id="369" r:id="rId44"/>
    <p:sldId id="370" r:id="rId45"/>
    <p:sldId id="371" r:id="rId46"/>
    <p:sldId id="372" r:id="rId47"/>
    <p:sldId id="373" r:id="rId48"/>
    <p:sldId id="378" r:id="rId49"/>
    <p:sldId id="374" r:id="rId50"/>
    <p:sldId id="375" r:id="rId51"/>
    <p:sldId id="376" r:id="rId52"/>
    <p:sldId id="37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78E"/>
    <a:srgbClr val="E62A4E"/>
    <a:srgbClr val="FF4B4B"/>
    <a:srgbClr val="CC9900"/>
    <a:srgbClr val="FF9B9B"/>
    <a:srgbClr val="00FFFF"/>
    <a:srgbClr val="CC00CC"/>
    <a:srgbClr val="EE9AF0"/>
    <a:srgbClr val="FFFF66"/>
    <a:srgbClr val="BBD4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06" autoAdjust="0"/>
    <p:restoredTop sz="93969" autoAdjust="0"/>
  </p:normalViewPr>
  <p:slideViewPr>
    <p:cSldViewPr snapToGrid="0">
      <p:cViewPr>
        <p:scale>
          <a:sx n="80" d="100"/>
          <a:sy n="80"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CDB4-7DCB-4F1F-BECA-EA22CE9DDA96}" type="datetimeFigureOut">
              <a:rPr lang="en-US" smtClean="0"/>
              <a:t>10/29/2022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68084-E80B-48B1-B8A0-EA030CFE1569}" type="slidenum">
              <a:rPr lang="en-US" smtClean="0"/>
              <a:t>‹#›</a:t>
            </a:fld>
            <a:endParaRPr lang="en-US"/>
          </a:p>
        </p:txBody>
      </p:sp>
    </p:spTree>
    <p:extLst>
      <p:ext uri="{BB962C8B-B14F-4D97-AF65-F5344CB8AC3E}">
        <p14:creationId xmlns:p14="http://schemas.microsoft.com/office/powerpoint/2010/main" val="1949627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68084-E80B-48B1-B8A0-EA030CFE1569}" type="slidenum">
              <a:rPr lang="en-US" smtClean="0"/>
              <a:t>35</a:t>
            </a:fld>
            <a:endParaRPr lang="en-US"/>
          </a:p>
        </p:txBody>
      </p:sp>
    </p:spTree>
    <p:extLst>
      <p:ext uri="{BB962C8B-B14F-4D97-AF65-F5344CB8AC3E}">
        <p14:creationId xmlns:p14="http://schemas.microsoft.com/office/powerpoint/2010/main" val="119956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68084-E80B-48B1-B8A0-EA030CFE1569}" type="slidenum">
              <a:rPr lang="en-US" smtClean="0"/>
              <a:t>45</a:t>
            </a:fld>
            <a:endParaRPr lang="en-US"/>
          </a:p>
        </p:txBody>
      </p:sp>
    </p:spTree>
    <p:extLst>
      <p:ext uri="{BB962C8B-B14F-4D97-AF65-F5344CB8AC3E}">
        <p14:creationId xmlns:p14="http://schemas.microsoft.com/office/powerpoint/2010/main" val="875237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68084-E80B-48B1-B8A0-EA030CFE1569}" type="slidenum">
              <a:rPr lang="en-US" smtClean="0"/>
              <a:t>46</a:t>
            </a:fld>
            <a:endParaRPr lang="en-US"/>
          </a:p>
        </p:txBody>
      </p:sp>
    </p:spTree>
    <p:extLst>
      <p:ext uri="{BB962C8B-B14F-4D97-AF65-F5344CB8AC3E}">
        <p14:creationId xmlns:p14="http://schemas.microsoft.com/office/powerpoint/2010/main" val="123034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68084-E80B-48B1-B8A0-EA030CFE1569}" type="slidenum">
              <a:rPr lang="en-US" smtClean="0"/>
              <a:t>47</a:t>
            </a:fld>
            <a:endParaRPr lang="en-US"/>
          </a:p>
        </p:txBody>
      </p:sp>
    </p:spTree>
    <p:extLst>
      <p:ext uri="{BB962C8B-B14F-4D97-AF65-F5344CB8AC3E}">
        <p14:creationId xmlns:p14="http://schemas.microsoft.com/office/powerpoint/2010/main" val="236871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68084-E80B-48B1-B8A0-EA030CFE1569}" type="slidenum">
              <a:rPr lang="en-US" smtClean="0"/>
              <a:t>48</a:t>
            </a:fld>
            <a:endParaRPr lang="en-US"/>
          </a:p>
        </p:txBody>
      </p:sp>
    </p:spTree>
    <p:extLst>
      <p:ext uri="{BB962C8B-B14F-4D97-AF65-F5344CB8AC3E}">
        <p14:creationId xmlns:p14="http://schemas.microsoft.com/office/powerpoint/2010/main" val="2661224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68084-E80B-48B1-B8A0-EA030CFE1569}" type="slidenum">
              <a:rPr lang="en-US" smtClean="0"/>
              <a:t>49</a:t>
            </a:fld>
            <a:endParaRPr lang="en-US"/>
          </a:p>
        </p:txBody>
      </p:sp>
    </p:spTree>
    <p:extLst>
      <p:ext uri="{BB962C8B-B14F-4D97-AF65-F5344CB8AC3E}">
        <p14:creationId xmlns:p14="http://schemas.microsoft.com/office/powerpoint/2010/main" val="3741490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68084-E80B-48B1-B8A0-EA030CFE1569}" type="slidenum">
              <a:rPr lang="en-US" smtClean="0"/>
              <a:t>50</a:t>
            </a:fld>
            <a:endParaRPr lang="en-US"/>
          </a:p>
        </p:txBody>
      </p:sp>
    </p:spTree>
    <p:extLst>
      <p:ext uri="{BB962C8B-B14F-4D97-AF65-F5344CB8AC3E}">
        <p14:creationId xmlns:p14="http://schemas.microsoft.com/office/powerpoint/2010/main" val="2798722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68084-E80B-48B1-B8A0-EA030CFE1569}" type="slidenum">
              <a:rPr lang="en-US" smtClean="0"/>
              <a:t>51</a:t>
            </a:fld>
            <a:endParaRPr lang="en-US"/>
          </a:p>
        </p:txBody>
      </p:sp>
    </p:spTree>
    <p:extLst>
      <p:ext uri="{BB962C8B-B14F-4D97-AF65-F5344CB8AC3E}">
        <p14:creationId xmlns:p14="http://schemas.microsoft.com/office/powerpoint/2010/main" val="1885952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68084-E80B-48B1-B8A0-EA030CFE1569}" type="slidenum">
              <a:rPr lang="en-US" smtClean="0"/>
              <a:t>52</a:t>
            </a:fld>
            <a:endParaRPr lang="en-US"/>
          </a:p>
        </p:txBody>
      </p:sp>
    </p:spTree>
    <p:extLst>
      <p:ext uri="{BB962C8B-B14F-4D97-AF65-F5344CB8AC3E}">
        <p14:creationId xmlns:p14="http://schemas.microsoft.com/office/powerpoint/2010/main" val="1714474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68084-E80B-48B1-B8A0-EA030CFE1569}" type="slidenum">
              <a:rPr lang="en-US" smtClean="0"/>
              <a:t>36</a:t>
            </a:fld>
            <a:endParaRPr lang="en-US"/>
          </a:p>
        </p:txBody>
      </p:sp>
    </p:spTree>
    <p:extLst>
      <p:ext uri="{BB962C8B-B14F-4D97-AF65-F5344CB8AC3E}">
        <p14:creationId xmlns:p14="http://schemas.microsoft.com/office/powerpoint/2010/main" val="2045148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68084-E80B-48B1-B8A0-EA030CFE1569}" type="slidenum">
              <a:rPr lang="en-US" smtClean="0"/>
              <a:t>37</a:t>
            </a:fld>
            <a:endParaRPr lang="en-US"/>
          </a:p>
        </p:txBody>
      </p:sp>
    </p:spTree>
    <p:extLst>
      <p:ext uri="{BB962C8B-B14F-4D97-AF65-F5344CB8AC3E}">
        <p14:creationId xmlns:p14="http://schemas.microsoft.com/office/powerpoint/2010/main" val="1992676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68084-E80B-48B1-B8A0-EA030CFE1569}" type="slidenum">
              <a:rPr lang="en-US" smtClean="0"/>
              <a:t>39</a:t>
            </a:fld>
            <a:endParaRPr lang="en-US"/>
          </a:p>
        </p:txBody>
      </p:sp>
    </p:spTree>
    <p:extLst>
      <p:ext uri="{BB962C8B-B14F-4D97-AF65-F5344CB8AC3E}">
        <p14:creationId xmlns:p14="http://schemas.microsoft.com/office/powerpoint/2010/main" val="1389413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68084-E80B-48B1-B8A0-EA030CFE1569}" type="slidenum">
              <a:rPr lang="en-US" smtClean="0"/>
              <a:t>40</a:t>
            </a:fld>
            <a:endParaRPr lang="en-US"/>
          </a:p>
        </p:txBody>
      </p:sp>
    </p:spTree>
    <p:extLst>
      <p:ext uri="{BB962C8B-B14F-4D97-AF65-F5344CB8AC3E}">
        <p14:creationId xmlns:p14="http://schemas.microsoft.com/office/powerpoint/2010/main" val="3321467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68084-E80B-48B1-B8A0-EA030CFE1569}" type="slidenum">
              <a:rPr lang="en-US" smtClean="0"/>
              <a:t>41</a:t>
            </a:fld>
            <a:endParaRPr lang="en-US"/>
          </a:p>
        </p:txBody>
      </p:sp>
    </p:spTree>
    <p:extLst>
      <p:ext uri="{BB962C8B-B14F-4D97-AF65-F5344CB8AC3E}">
        <p14:creationId xmlns:p14="http://schemas.microsoft.com/office/powerpoint/2010/main" val="3348117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68084-E80B-48B1-B8A0-EA030CFE1569}" type="slidenum">
              <a:rPr lang="en-US" smtClean="0"/>
              <a:t>42</a:t>
            </a:fld>
            <a:endParaRPr lang="en-US"/>
          </a:p>
        </p:txBody>
      </p:sp>
    </p:spTree>
    <p:extLst>
      <p:ext uri="{BB962C8B-B14F-4D97-AF65-F5344CB8AC3E}">
        <p14:creationId xmlns:p14="http://schemas.microsoft.com/office/powerpoint/2010/main" val="2308570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68084-E80B-48B1-B8A0-EA030CFE1569}" type="slidenum">
              <a:rPr lang="en-US" smtClean="0"/>
              <a:t>43</a:t>
            </a:fld>
            <a:endParaRPr lang="en-US"/>
          </a:p>
        </p:txBody>
      </p:sp>
    </p:spTree>
    <p:extLst>
      <p:ext uri="{BB962C8B-B14F-4D97-AF65-F5344CB8AC3E}">
        <p14:creationId xmlns:p14="http://schemas.microsoft.com/office/powerpoint/2010/main" val="2491616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68084-E80B-48B1-B8A0-EA030CFE1569}" type="slidenum">
              <a:rPr lang="en-US" smtClean="0"/>
              <a:t>44</a:t>
            </a:fld>
            <a:endParaRPr lang="en-US"/>
          </a:p>
        </p:txBody>
      </p:sp>
    </p:spTree>
    <p:extLst>
      <p:ext uri="{BB962C8B-B14F-4D97-AF65-F5344CB8AC3E}">
        <p14:creationId xmlns:p14="http://schemas.microsoft.com/office/powerpoint/2010/main" val="545267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CEE7-E1D6-4E69-AF1C-9E346CAB9E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7F7C23-B80F-4DE5-944E-E4185C52BB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A9D3A6-25DC-4310-85BF-045BC336D3BA}"/>
              </a:ext>
            </a:extLst>
          </p:cNvPr>
          <p:cNvSpPr>
            <a:spLocks noGrp="1"/>
          </p:cNvSpPr>
          <p:nvPr>
            <p:ph type="dt" sz="half" idx="10"/>
          </p:nvPr>
        </p:nvSpPr>
        <p:spPr/>
        <p:txBody>
          <a:bodyPr/>
          <a:lstStyle/>
          <a:p>
            <a:fld id="{B1B08644-8F05-44B1-93F2-34872A97E191}" type="datetimeFigureOut">
              <a:rPr lang="en-US" smtClean="0"/>
              <a:t>10/29/2022</a:t>
            </a:fld>
            <a:endParaRPr lang="en-US"/>
          </a:p>
        </p:txBody>
      </p:sp>
      <p:sp>
        <p:nvSpPr>
          <p:cNvPr id="5" name="Footer Placeholder 4">
            <a:extLst>
              <a:ext uri="{FF2B5EF4-FFF2-40B4-BE49-F238E27FC236}">
                <a16:creationId xmlns:a16="http://schemas.microsoft.com/office/drawing/2014/main" id="{A4772723-3ED3-4FAA-9FDF-ED5A70CA6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EC1DC-3970-4E54-B50E-3BB4449D2F58}"/>
              </a:ext>
            </a:extLst>
          </p:cNvPr>
          <p:cNvSpPr>
            <a:spLocks noGrp="1"/>
          </p:cNvSpPr>
          <p:nvPr>
            <p:ph type="sldNum" sz="quarter" idx="12"/>
          </p:nvPr>
        </p:nvSpPr>
        <p:spPr/>
        <p:txBody>
          <a:bodyPr/>
          <a:lstStyle/>
          <a:p>
            <a:fld id="{753A0EFC-FDB9-46B7-860F-BF327694C923}" type="slidenum">
              <a:rPr lang="en-US" smtClean="0"/>
              <a:t>‹#›</a:t>
            </a:fld>
            <a:endParaRPr lang="en-US"/>
          </a:p>
        </p:txBody>
      </p:sp>
    </p:spTree>
    <p:extLst>
      <p:ext uri="{BB962C8B-B14F-4D97-AF65-F5344CB8AC3E}">
        <p14:creationId xmlns:p14="http://schemas.microsoft.com/office/powerpoint/2010/main" val="2242058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0875-D728-49BB-815E-1D8E4A34E1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C76A06-329C-42ED-9322-FD3E0035D6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53A208-E25D-43E4-8405-6F2667928D4E}"/>
              </a:ext>
            </a:extLst>
          </p:cNvPr>
          <p:cNvSpPr>
            <a:spLocks noGrp="1"/>
          </p:cNvSpPr>
          <p:nvPr>
            <p:ph type="dt" sz="half" idx="10"/>
          </p:nvPr>
        </p:nvSpPr>
        <p:spPr/>
        <p:txBody>
          <a:bodyPr/>
          <a:lstStyle/>
          <a:p>
            <a:fld id="{B1B08644-8F05-44B1-93F2-34872A97E191}" type="datetimeFigureOut">
              <a:rPr lang="en-US" smtClean="0"/>
              <a:t>10/29/2022</a:t>
            </a:fld>
            <a:endParaRPr lang="en-US"/>
          </a:p>
        </p:txBody>
      </p:sp>
      <p:sp>
        <p:nvSpPr>
          <p:cNvPr id="5" name="Footer Placeholder 4">
            <a:extLst>
              <a:ext uri="{FF2B5EF4-FFF2-40B4-BE49-F238E27FC236}">
                <a16:creationId xmlns:a16="http://schemas.microsoft.com/office/drawing/2014/main" id="{61B8ABA1-B633-4299-B392-154743621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16190-0AFA-43D3-B8EC-97390CEA3DF8}"/>
              </a:ext>
            </a:extLst>
          </p:cNvPr>
          <p:cNvSpPr>
            <a:spLocks noGrp="1"/>
          </p:cNvSpPr>
          <p:nvPr>
            <p:ph type="sldNum" sz="quarter" idx="12"/>
          </p:nvPr>
        </p:nvSpPr>
        <p:spPr/>
        <p:txBody>
          <a:bodyPr/>
          <a:lstStyle/>
          <a:p>
            <a:fld id="{753A0EFC-FDB9-46B7-860F-BF327694C923}" type="slidenum">
              <a:rPr lang="en-US" smtClean="0"/>
              <a:t>‹#›</a:t>
            </a:fld>
            <a:endParaRPr lang="en-US"/>
          </a:p>
        </p:txBody>
      </p:sp>
    </p:spTree>
    <p:extLst>
      <p:ext uri="{BB962C8B-B14F-4D97-AF65-F5344CB8AC3E}">
        <p14:creationId xmlns:p14="http://schemas.microsoft.com/office/powerpoint/2010/main" val="81423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7A00E6-23E0-462B-897D-BB117BF0E2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93841-571F-41CD-82EF-C945860EC5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F64CC-3487-47AF-ACC0-6FFC33522CBD}"/>
              </a:ext>
            </a:extLst>
          </p:cNvPr>
          <p:cNvSpPr>
            <a:spLocks noGrp="1"/>
          </p:cNvSpPr>
          <p:nvPr>
            <p:ph type="dt" sz="half" idx="10"/>
          </p:nvPr>
        </p:nvSpPr>
        <p:spPr/>
        <p:txBody>
          <a:bodyPr/>
          <a:lstStyle/>
          <a:p>
            <a:fld id="{B1B08644-8F05-44B1-93F2-34872A97E191}" type="datetimeFigureOut">
              <a:rPr lang="en-US" smtClean="0"/>
              <a:t>10/29/2022</a:t>
            </a:fld>
            <a:endParaRPr lang="en-US"/>
          </a:p>
        </p:txBody>
      </p:sp>
      <p:sp>
        <p:nvSpPr>
          <p:cNvPr id="5" name="Footer Placeholder 4">
            <a:extLst>
              <a:ext uri="{FF2B5EF4-FFF2-40B4-BE49-F238E27FC236}">
                <a16:creationId xmlns:a16="http://schemas.microsoft.com/office/drawing/2014/main" id="{D1A21797-6370-462D-B617-8C296A8F9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B84D4-6306-42FC-82EE-440F3993ED0B}"/>
              </a:ext>
            </a:extLst>
          </p:cNvPr>
          <p:cNvSpPr>
            <a:spLocks noGrp="1"/>
          </p:cNvSpPr>
          <p:nvPr>
            <p:ph type="sldNum" sz="quarter" idx="12"/>
          </p:nvPr>
        </p:nvSpPr>
        <p:spPr/>
        <p:txBody>
          <a:bodyPr/>
          <a:lstStyle/>
          <a:p>
            <a:fld id="{753A0EFC-FDB9-46B7-860F-BF327694C923}" type="slidenum">
              <a:rPr lang="en-US" smtClean="0"/>
              <a:t>‹#›</a:t>
            </a:fld>
            <a:endParaRPr lang="en-US"/>
          </a:p>
        </p:txBody>
      </p:sp>
    </p:spTree>
    <p:extLst>
      <p:ext uri="{BB962C8B-B14F-4D97-AF65-F5344CB8AC3E}">
        <p14:creationId xmlns:p14="http://schemas.microsoft.com/office/powerpoint/2010/main" val="1220635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B412-3BFF-4236-B60A-EFE51A147B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FEB0B5-8BB7-43B4-A1F7-DA0B47178D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A4A46-FF16-4AEC-B01A-73623B8E965A}"/>
              </a:ext>
            </a:extLst>
          </p:cNvPr>
          <p:cNvSpPr>
            <a:spLocks noGrp="1"/>
          </p:cNvSpPr>
          <p:nvPr>
            <p:ph type="dt" sz="half" idx="10"/>
          </p:nvPr>
        </p:nvSpPr>
        <p:spPr/>
        <p:txBody>
          <a:bodyPr/>
          <a:lstStyle/>
          <a:p>
            <a:fld id="{B1B08644-8F05-44B1-93F2-34872A97E191}" type="datetimeFigureOut">
              <a:rPr lang="en-US" smtClean="0"/>
              <a:t>10/29/2022</a:t>
            </a:fld>
            <a:endParaRPr lang="en-US"/>
          </a:p>
        </p:txBody>
      </p:sp>
      <p:sp>
        <p:nvSpPr>
          <p:cNvPr id="5" name="Footer Placeholder 4">
            <a:extLst>
              <a:ext uri="{FF2B5EF4-FFF2-40B4-BE49-F238E27FC236}">
                <a16:creationId xmlns:a16="http://schemas.microsoft.com/office/drawing/2014/main" id="{D884508F-6D77-4EE7-BC15-B2AE46F08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C9E88-AE2F-43F1-B350-8F694F3F13E0}"/>
              </a:ext>
            </a:extLst>
          </p:cNvPr>
          <p:cNvSpPr>
            <a:spLocks noGrp="1"/>
          </p:cNvSpPr>
          <p:nvPr>
            <p:ph type="sldNum" sz="quarter" idx="12"/>
          </p:nvPr>
        </p:nvSpPr>
        <p:spPr/>
        <p:txBody>
          <a:bodyPr/>
          <a:lstStyle/>
          <a:p>
            <a:fld id="{753A0EFC-FDB9-46B7-860F-BF327694C923}" type="slidenum">
              <a:rPr lang="en-US" smtClean="0"/>
              <a:t>‹#›</a:t>
            </a:fld>
            <a:endParaRPr lang="en-US"/>
          </a:p>
        </p:txBody>
      </p:sp>
    </p:spTree>
    <p:extLst>
      <p:ext uri="{BB962C8B-B14F-4D97-AF65-F5344CB8AC3E}">
        <p14:creationId xmlns:p14="http://schemas.microsoft.com/office/powerpoint/2010/main" val="325664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DA9A-FD48-4116-866F-249B128D01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B18B82-A03A-4A4C-9A64-7763E0ED4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3B90DC-D114-435A-B1FD-CC6646B8CB2A}"/>
              </a:ext>
            </a:extLst>
          </p:cNvPr>
          <p:cNvSpPr>
            <a:spLocks noGrp="1"/>
          </p:cNvSpPr>
          <p:nvPr>
            <p:ph type="dt" sz="half" idx="10"/>
          </p:nvPr>
        </p:nvSpPr>
        <p:spPr/>
        <p:txBody>
          <a:bodyPr/>
          <a:lstStyle/>
          <a:p>
            <a:fld id="{B1B08644-8F05-44B1-93F2-34872A97E191}" type="datetimeFigureOut">
              <a:rPr lang="en-US" smtClean="0"/>
              <a:t>10/29/2022</a:t>
            </a:fld>
            <a:endParaRPr lang="en-US"/>
          </a:p>
        </p:txBody>
      </p:sp>
      <p:sp>
        <p:nvSpPr>
          <p:cNvPr id="5" name="Footer Placeholder 4">
            <a:extLst>
              <a:ext uri="{FF2B5EF4-FFF2-40B4-BE49-F238E27FC236}">
                <a16:creationId xmlns:a16="http://schemas.microsoft.com/office/drawing/2014/main" id="{22A0B83C-0895-403C-9791-D94777943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760FF-16EF-477C-86A3-1573C61D8EE8}"/>
              </a:ext>
            </a:extLst>
          </p:cNvPr>
          <p:cNvSpPr>
            <a:spLocks noGrp="1"/>
          </p:cNvSpPr>
          <p:nvPr>
            <p:ph type="sldNum" sz="quarter" idx="12"/>
          </p:nvPr>
        </p:nvSpPr>
        <p:spPr/>
        <p:txBody>
          <a:bodyPr/>
          <a:lstStyle/>
          <a:p>
            <a:fld id="{753A0EFC-FDB9-46B7-860F-BF327694C923}" type="slidenum">
              <a:rPr lang="en-US" smtClean="0"/>
              <a:t>‹#›</a:t>
            </a:fld>
            <a:endParaRPr lang="en-US"/>
          </a:p>
        </p:txBody>
      </p:sp>
    </p:spTree>
    <p:extLst>
      <p:ext uri="{BB962C8B-B14F-4D97-AF65-F5344CB8AC3E}">
        <p14:creationId xmlns:p14="http://schemas.microsoft.com/office/powerpoint/2010/main" val="27896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5FD5-D56F-4437-8359-3397AE543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F7C3A8-A0D0-4B93-847C-607D51A875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41C55F-7993-4F63-9FDC-A84300FA77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BCCAD3-3AAA-4536-A989-BAA8B1DFD649}"/>
              </a:ext>
            </a:extLst>
          </p:cNvPr>
          <p:cNvSpPr>
            <a:spLocks noGrp="1"/>
          </p:cNvSpPr>
          <p:nvPr>
            <p:ph type="dt" sz="half" idx="10"/>
          </p:nvPr>
        </p:nvSpPr>
        <p:spPr/>
        <p:txBody>
          <a:bodyPr/>
          <a:lstStyle/>
          <a:p>
            <a:fld id="{B1B08644-8F05-44B1-93F2-34872A97E191}" type="datetimeFigureOut">
              <a:rPr lang="en-US" smtClean="0"/>
              <a:t>10/29/2022</a:t>
            </a:fld>
            <a:endParaRPr lang="en-US"/>
          </a:p>
        </p:txBody>
      </p:sp>
      <p:sp>
        <p:nvSpPr>
          <p:cNvPr id="6" name="Footer Placeholder 5">
            <a:extLst>
              <a:ext uri="{FF2B5EF4-FFF2-40B4-BE49-F238E27FC236}">
                <a16:creationId xmlns:a16="http://schemas.microsoft.com/office/drawing/2014/main" id="{58BF9F25-AB43-492D-9922-CDAB9767DE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BF6BE-C45F-407C-BCCE-C869E463891F}"/>
              </a:ext>
            </a:extLst>
          </p:cNvPr>
          <p:cNvSpPr>
            <a:spLocks noGrp="1"/>
          </p:cNvSpPr>
          <p:nvPr>
            <p:ph type="sldNum" sz="quarter" idx="12"/>
          </p:nvPr>
        </p:nvSpPr>
        <p:spPr/>
        <p:txBody>
          <a:bodyPr/>
          <a:lstStyle/>
          <a:p>
            <a:fld id="{753A0EFC-FDB9-46B7-860F-BF327694C923}" type="slidenum">
              <a:rPr lang="en-US" smtClean="0"/>
              <a:t>‹#›</a:t>
            </a:fld>
            <a:endParaRPr lang="en-US"/>
          </a:p>
        </p:txBody>
      </p:sp>
    </p:spTree>
    <p:extLst>
      <p:ext uri="{BB962C8B-B14F-4D97-AF65-F5344CB8AC3E}">
        <p14:creationId xmlns:p14="http://schemas.microsoft.com/office/powerpoint/2010/main" val="1808529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992D-6F71-4429-9B00-E231E4C57F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AD302F-42AD-486D-8ABE-ED2D7C11CF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38B677-695B-4007-B001-E7ACCB9B3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D93749-C7E8-47B2-ABD4-B015069994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7006DA-B142-4BF5-A5A3-1B806EA8D7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96C91-E3A8-479C-A82E-C7925D139462}"/>
              </a:ext>
            </a:extLst>
          </p:cNvPr>
          <p:cNvSpPr>
            <a:spLocks noGrp="1"/>
          </p:cNvSpPr>
          <p:nvPr>
            <p:ph type="dt" sz="half" idx="10"/>
          </p:nvPr>
        </p:nvSpPr>
        <p:spPr/>
        <p:txBody>
          <a:bodyPr/>
          <a:lstStyle/>
          <a:p>
            <a:fld id="{B1B08644-8F05-44B1-93F2-34872A97E191}" type="datetimeFigureOut">
              <a:rPr lang="en-US" smtClean="0"/>
              <a:t>10/29/2022</a:t>
            </a:fld>
            <a:endParaRPr lang="en-US"/>
          </a:p>
        </p:txBody>
      </p:sp>
      <p:sp>
        <p:nvSpPr>
          <p:cNvPr id="8" name="Footer Placeholder 7">
            <a:extLst>
              <a:ext uri="{FF2B5EF4-FFF2-40B4-BE49-F238E27FC236}">
                <a16:creationId xmlns:a16="http://schemas.microsoft.com/office/drawing/2014/main" id="{F2C82D67-B397-4699-9431-A338D110EB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212243-4C0B-4848-947A-0310A93E6AC0}"/>
              </a:ext>
            </a:extLst>
          </p:cNvPr>
          <p:cNvSpPr>
            <a:spLocks noGrp="1"/>
          </p:cNvSpPr>
          <p:nvPr>
            <p:ph type="sldNum" sz="quarter" idx="12"/>
          </p:nvPr>
        </p:nvSpPr>
        <p:spPr/>
        <p:txBody>
          <a:bodyPr/>
          <a:lstStyle/>
          <a:p>
            <a:fld id="{753A0EFC-FDB9-46B7-860F-BF327694C923}" type="slidenum">
              <a:rPr lang="en-US" smtClean="0"/>
              <a:t>‹#›</a:t>
            </a:fld>
            <a:endParaRPr lang="en-US"/>
          </a:p>
        </p:txBody>
      </p:sp>
    </p:spTree>
    <p:extLst>
      <p:ext uri="{BB962C8B-B14F-4D97-AF65-F5344CB8AC3E}">
        <p14:creationId xmlns:p14="http://schemas.microsoft.com/office/powerpoint/2010/main" val="141355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E854-1AFA-4F25-91DA-C0B68FF99B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254B1C-85D1-4EF9-92C1-FBC028FE0FDA}"/>
              </a:ext>
            </a:extLst>
          </p:cNvPr>
          <p:cNvSpPr>
            <a:spLocks noGrp="1"/>
          </p:cNvSpPr>
          <p:nvPr>
            <p:ph type="dt" sz="half" idx="10"/>
          </p:nvPr>
        </p:nvSpPr>
        <p:spPr/>
        <p:txBody>
          <a:bodyPr/>
          <a:lstStyle/>
          <a:p>
            <a:fld id="{B1B08644-8F05-44B1-93F2-34872A97E191}" type="datetimeFigureOut">
              <a:rPr lang="en-US" smtClean="0"/>
              <a:t>10/29/2022</a:t>
            </a:fld>
            <a:endParaRPr lang="en-US"/>
          </a:p>
        </p:txBody>
      </p:sp>
      <p:sp>
        <p:nvSpPr>
          <p:cNvPr id="4" name="Footer Placeholder 3">
            <a:extLst>
              <a:ext uri="{FF2B5EF4-FFF2-40B4-BE49-F238E27FC236}">
                <a16:creationId xmlns:a16="http://schemas.microsoft.com/office/drawing/2014/main" id="{8D85B980-03BD-4C40-A458-73388AF0EA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32E828-2443-4B4E-9DEF-BDA0114EC770}"/>
              </a:ext>
            </a:extLst>
          </p:cNvPr>
          <p:cNvSpPr>
            <a:spLocks noGrp="1"/>
          </p:cNvSpPr>
          <p:nvPr>
            <p:ph type="sldNum" sz="quarter" idx="12"/>
          </p:nvPr>
        </p:nvSpPr>
        <p:spPr/>
        <p:txBody>
          <a:bodyPr/>
          <a:lstStyle/>
          <a:p>
            <a:fld id="{753A0EFC-FDB9-46B7-860F-BF327694C923}" type="slidenum">
              <a:rPr lang="en-US" smtClean="0"/>
              <a:t>‹#›</a:t>
            </a:fld>
            <a:endParaRPr lang="en-US"/>
          </a:p>
        </p:txBody>
      </p:sp>
    </p:spTree>
    <p:extLst>
      <p:ext uri="{BB962C8B-B14F-4D97-AF65-F5344CB8AC3E}">
        <p14:creationId xmlns:p14="http://schemas.microsoft.com/office/powerpoint/2010/main" val="720801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032363-3E7F-41A8-9598-4A78DEB3F1DA}"/>
              </a:ext>
            </a:extLst>
          </p:cNvPr>
          <p:cNvSpPr>
            <a:spLocks noGrp="1"/>
          </p:cNvSpPr>
          <p:nvPr>
            <p:ph type="dt" sz="half" idx="10"/>
          </p:nvPr>
        </p:nvSpPr>
        <p:spPr/>
        <p:txBody>
          <a:bodyPr/>
          <a:lstStyle/>
          <a:p>
            <a:fld id="{B1B08644-8F05-44B1-93F2-34872A97E191}" type="datetimeFigureOut">
              <a:rPr lang="en-US" smtClean="0"/>
              <a:t>10/29/2022</a:t>
            </a:fld>
            <a:endParaRPr lang="en-US"/>
          </a:p>
        </p:txBody>
      </p:sp>
      <p:sp>
        <p:nvSpPr>
          <p:cNvPr id="3" name="Footer Placeholder 2">
            <a:extLst>
              <a:ext uri="{FF2B5EF4-FFF2-40B4-BE49-F238E27FC236}">
                <a16:creationId xmlns:a16="http://schemas.microsoft.com/office/drawing/2014/main" id="{70281679-13F2-46B0-821B-1F0D8B371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D02AE6-A1E1-44A0-8F4F-27A99AFBA66E}"/>
              </a:ext>
            </a:extLst>
          </p:cNvPr>
          <p:cNvSpPr>
            <a:spLocks noGrp="1"/>
          </p:cNvSpPr>
          <p:nvPr>
            <p:ph type="sldNum" sz="quarter" idx="12"/>
          </p:nvPr>
        </p:nvSpPr>
        <p:spPr/>
        <p:txBody>
          <a:bodyPr/>
          <a:lstStyle/>
          <a:p>
            <a:fld id="{753A0EFC-FDB9-46B7-860F-BF327694C923}" type="slidenum">
              <a:rPr lang="en-US" smtClean="0"/>
              <a:t>‹#›</a:t>
            </a:fld>
            <a:endParaRPr lang="en-US"/>
          </a:p>
        </p:txBody>
      </p:sp>
    </p:spTree>
    <p:extLst>
      <p:ext uri="{BB962C8B-B14F-4D97-AF65-F5344CB8AC3E}">
        <p14:creationId xmlns:p14="http://schemas.microsoft.com/office/powerpoint/2010/main" val="3443511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F103D-E885-4911-AA45-4406EB2DF4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1B1E39-A271-48DE-9F37-F3B9DB16E4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98E890-CB31-4B4D-81E1-3298203EF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BC1C6C-34E4-4083-9CDC-73686F827415}"/>
              </a:ext>
            </a:extLst>
          </p:cNvPr>
          <p:cNvSpPr>
            <a:spLocks noGrp="1"/>
          </p:cNvSpPr>
          <p:nvPr>
            <p:ph type="dt" sz="half" idx="10"/>
          </p:nvPr>
        </p:nvSpPr>
        <p:spPr/>
        <p:txBody>
          <a:bodyPr/>
          <a:lstStyle/>
          <a:p>
            <a:fld id="{B1B08644-8F05-44B1-93F2-34872A97E191}" type="datetimeFigureOut">
              <a:rPr lang="en-US" smtClean="0"/>
              <a:t>10/29/2022</a:t>
            </a:fld>
            <a:endParaRPr lang="en-US"/>
          </a:p>
        </p:txBody>
      </p:sp>
      <p:sp>
        <p:nvSpPr>
          <p:cNvPr id="6" name="Footer Placeholder 5">
            <a:extLst>
              <a:ext uri="{FF2B5EF4-FFF2-40B4-BE49-F238E27FC236}">
                <a16:creationId xmlns:a16="http://schemas.microsoft.com/office/drawing/2014/main" id="{88CE7516-3A51-4C28-B1FF-622BF1D90A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EFF85A-2933-40A2-966E-13659EC1A274}"/>
              </a:ext>
            </a:extLst>
          </p:cNvPr>
          <p:cNvSpPr>
            <a:spLocks noGrp="1"/>
          </p:cNvSpPr>
          <p:nvPr>
            <p:ph type="sldNum" sz="quarter" idx="12"/>
          </p:nvPr>
        </p:nvSpPr>
        <p:spPr/>
        <p:txBody>
          <a:bodyPr/>
          <a:lstStyle/>
          <a:p>
            <a:fld id="{753A0EFC-FDB9-46B7-860F-BF327694C923}" type="slidenum">
              <a:rPr lang="en-US" smtClean="0"/>
              <a:t>‹#›</a:t>
            </a:fld>
            <a:endParaRPr lang="en-US"/>
          </a:p>
        </p:txBody>
      </p:sp>
    </p:spTree>
    <p:extLst>
      <p:ext uri="{BB962C8B-B14F-4D97-AF65-F5344CB8AC3E}">
        <p14:creationId xmlns:p14="http://schemas.microsoft.com/office/powerpoint/2010/main" val="3534674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3E28-82FD-46CB-A68D-6C07847DA1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54D371-2129-4FA8-97AD-91205FE84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93E929-E32E-49EC-AEA9-F9337E5A1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8EFFD-A85E-447C-819C-AC0702E0C6C5}"/>
              </a:ext>
            </a:extLst>
          </p:cNvPr>
          <p:cNvSpPr>
            <a:spLocks noGrp="1"/>
          </p:cNvSpPr>
          <p:nvPr>
            <p:ph type="dt" sz="half" idx="10"/>
          </p:nvPr>
        </p:nvSpPr>
        <p:spPr/>
        <p:txBody>
          <a:bodyPr/>
          <a:lstStyle/>
          <a:p>
            <a:fld id="{B1B08644-8F05-44B1-93F2-34872A97E191}" type="datetimeFigureOut">
              <a:rPr lang="en-US" smtClean="0"/>
              <a:t>10/29/2022</a:t>
            </a:fld>
            <a:endParaRPr lang="en-US"/>
          </a:p>
        </p:txBody>
      </p:sp>
      <p:sp>
        <p:nvSpPr>
          <p:cNvPr id="6" name="Footer Placeholder 5">
            <a:extLst>
              <a:ext uri="{FF2B5EF4-FFF2-40B4-BE49-F238E27FC236}">
                <a16:creationId xmlns:a16="http://schemas.microsoft.com/office/drawing/2014/main" id="{996DE57D-0ECD-4D12-90E7-AA57C9014B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F058F-69E1-419B-BFA1-5651E6FF4F99}"/>
              </a:ext>
            </a:extLst>
          </p:cNvPr>
          <p:cNvSpPr>
            <a:spLocks noGrp="1"/>
          </p:cNvSpPr>
          <p:nvPr>
            <p:ph type="sldNum" sz="quarter" idx="12"/>
          </p:nvPr>
        </p:nvSpPr>
        <p:spPr/>
        <p:txBody>
          <a:bodyPr/>
          <a:lstStyle/>
          <a:p>
            <a:fld id="{753A0EFC-FDB9-46B7-860F-BF327694C923}" type="slidenum">
              <a:rPr lang="en-US" smtClean="0"/>
              <a:t>‹#›</a:t>
            </a:fld>
            <a:endParaRPr lang="en-US"/>
          </a:p>
        </p:txBody>
      </p:sp>
    </p:spTree>
    <p:extLst>
      <p:ext uri="{BB962C8B-B14F-4D97-AF65-F5344CB8AC3E}">
        <p14:creationId xmlns:p14="http://schemas.microsoft.com/office/powerpoint/2010/main" val="214589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2D1D64-296E-40BB-963D-11AF009289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FE0DCD-28BC-4C5A-B1FF-B4B3A51A1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A069D-82F1-4B60-BA83-AFEBDF722E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08644-8F05-44B1-93F2-34872A97E191}" type="datetimeFigureOut">
              <a:rPr lang="en-US" smtClean="0"/>
              <a:t>10/29/2022</a:t>
            </a:fld>
            <a:endParaRPr lang="en-US"/>
          </a:p>
        </p:txBody>
      </p:sp>
      <p:sp>
        <p:nvSpPr>
          <p:cNvPr id="5" name="Footer Placeholder 4">
            <a:extLst>
              <a:ext uri="{FF2B5EF4-FFF2-40B4-BE49-F238E27FC236}">
                <a16:creationId xmlns:a16="http://schemas.microsoft.com/office/drawing/2014/main" id="{95A78DB5-C836-4912-877F-64BF945F68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F228FC-48B6-4759-98BD-8D576644D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3A0EFC-FDB9-46B7-860F-BF327694C923}" type="slidenum">
              <a:rPr lang="en-US" smtClean="0"/>
              <a:t>‹#›</a:t>
            </a:fld>
            <a:endParaRPr lang="en-US"/>
          </a:p>
        </p:txBody>
      </p:sp>
    </p:spTree>
    <p:extLst>
      <p:ext uri="{BB962C8B-B14F-4D97-AF65-F5344CB8AC3E}">
        <p14:creationId xmlns:p14="http://schemas.microsoft.com/office/powerpoint/2010/main" val="873059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APIGatewayServiceConnectionPoint:Port/APIBusinessFunctionalDomain/Service/Route/GetterOrSetter"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12496"/>
            <a:ext cx="1600051" cy="6776741"/>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15040" y="1202709"/>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81" name="Rectangle: Rounded Corners 180">
            <a:extLst>
              <a:ext uri="{FF2B5EF4-FFF2-40B4-BE49-F238E27FC236}">
                <a16:creationId xmlns:a16="http://schemas.microsoft.com/office/drawing/2014/main" id="{271AEFCC-8ABE-4424-A0A4-792C7D833780}"/>
              </a:ext>
            </a:extLst>
          </p:cNvPr>
          <p:cNvSpPr/>
          <p:nvPr/>
        </p:nvSpPr>
        <p:spPr>
          <a:xfrm>
            <a:off x="34094" y="2001396"/>
            <a:ext cx="12108593" cy="4776305"/>
          </a:xfrm>
          <a:prstGeom prst="roundRect">
            <a:avLst/>
          </a:prstGeom>
          <a:solidFill>
            <a:srgbClr val="6DD4F9"/>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19" name="Rectangle: Rounded Corners 218">
            <a:extLst>
              <a:ext uri="{FF2B5EF4-FFF2-40B4-BE49-F238E27FC236}">
                <a16:creationId xmlns:a16="http://schemas.microsoft.com/office/drawing/2014/main" id="{DEE8D695-AB8D-497B-B4E2-312BD15BEC6A}"/>
              </a:ext>
            </a:extLst>
          </p:cNvPr>
          <p:cNvSpPr/>
          <p:nvPr/>
        </p:nvSpPr>
        <p:spPr>
          <a:xfrm>
            <a:off x="10540467" y="1992508"/>
            <a:ext cx="1579591" cy="4674869"/>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98" name="Rectangle: Rounded Corners 97">
            <a:extLst>
              <a:ext uri="{FF2B5EF4-FFF2-40B4-BE49-F238E27FC236}">
                <a16:creationId xmlns:a16="http://schemas.microsoft.com/office/drawing/2014/main" id="{A6F3F7C2-4EE5-4FAD-9898-07B2958628E7}"/>
              </a:ext>
            </a:extLst>
          </p:cNvPr>
          <p:cNvSpPr/>
          <p:nvPr/>
        </p:nvSpPr>
        <p:spPr>
          <a:xfrm>
            <a:off x="34094" y="2966913"/>
            <a:ext cx="12123812" cy="3797713"/>
          </a:xfrm>
          <a:prstGeom prst="roundRect">
            <a:avLst/>
          </a:prstGeom>
          <a:solidFill>
            <a:schemeClr val="accent4">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158" name="Rectangle: Rounded Corners 157">
            <a:extLst>
              <a:ext uri="{FF2B5EF4-FFF2-40B4-BE49-F238E27FC236}">
                <a16:creationId xmlns:a16="http://schemas.microsoft.com/office/drawing/2014/main" id="{EE9CB8D8-D8D8-4EDC-A1A4-FD68B1D8789F}"/>
              </a:ext>
            </a:extLst>
          </p:cNvPr>
          <p:cNvSpPr/>
          <p:nvPr/>
        </p:nvSpPr>
        <p:spPr>
          <a:xfrm>
            <a:off x="81587" y="3594142"/>
            <a:ext cx="10976808" cy="2356298"/>
          </a:xfrm>
          <a:prstGeom prst="roundRect">
            <a:avLst>
              <a:gd name="adj" fmla="val 50000"/>
            </a:avLst>
          </a:prstGeom>
          <a:solidFill>
            <a:srgbClr val="FFCC99"/>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77" name="Rectangle: Rounded Corners 176">
            <a:extLst>
              <a:ext uri="{FF2B5EF4-FFF2-40B4-BE49-F238E27FC236}">
                <a16:creationId xmlns:a16="http://schemas.microsoft.com/office/drawing/2014/main" id="{277DAD84-9336-408C-84F0-0B678E7E3462}"/>
              </a:ext>
            </a:extLst>
          </p:cNvPr>
          <p:cNvSpPr/>
          <p:nvPr/>
        </p:nvSpPr>
        <p:spPr>
          <a:xfrm>
            <a:off x="10563099" y="2647727"/>
            <a:ext cx="1579591" cy="4143545"/>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35" name="Rectangle: Rounded Corners 134">
            <a:extLst>
              <a:ext uri="{FF2B5EF4-FFF2-40B4-BE49-F238E27FC236}">
                <a16:creationId xmlns:a16="http://schemas.microsoft.com/office/drawing/2014/main" id="{728F93A3-98CE-4F61-90C9-B47903471413}"/>
              </a:ext>
            </a:extLst>
          </p:cNvPr>
          <p:cNvSpPr/>
          <p:nvPr/>
        </p:nvSpPr>
        <p:spPr>
          <a:xfrm>
            <a:off x="81588" y="4152126"/>
            <a:ext cx="10976808" cy="1834213"/>
          </a:xfrm>
          <a:prstGeom prst="roundRect">
            <a:avLst>
              <a:gd name="adj" fmla="val 50000"/>
            </a:avLst>
          </a:prstGeom>
          <a:solidFill>
            <a:srgbClr val="FF99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78" name="Rectangle: Rounded Corners 177">
            <a:extLst>
              <a:ext uri="{FF2B5EF4-FFF2-40B4-BE49-F238E27FC236}">
                <a16:creationId xmlns:a16="http://schemas.microsoft.com/office/drawing/2014/main" id="{096F5FE1-C38B-40DB-9B2F-F03740D7E09F}"/>
              </a:ext>
            </a:extLst>
          </p:cNvPr>
          <p:cNvSpPr/>
          <p:nvPr/>
        </p:nvSpPr>
        <p:spPr>
          <a:xfrm>
            <a:off x="75310" y="4668468"/>
            <a:ext cx="10983085" cy="1326563"/>
          </a:xfrm>
          <a:prstGeom prst="roundRect">
            <a:avLst>
              <a:gd name="adj" fmla="val 50000"/>
            </a:avLst>
          </a:prstGeom>
          <a:solidFill>
            <a:srgbClr val="00FFFF"/>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39" name="Callout: Left Arrow 138">
            <a:extLst>
              <a:ext uri="{FF2B5EF4-FFF2-40B4-BE49-F238E27FC236}">
                <a16:creationId xmlns:a16="http://schemas.microsoft.com/office/drawing/2014/main" id="{A9CDC591-0151-4CEE-9380-6BEF3A2F8ED5}"/>
              </a:ext>
            </a:extLst>
          </p:cNvPr>
          <p:cNvSpPr/>
          <p:nvPr/>
        </p:nvSpPr>
        <p:spPr>
          <a:xfrm flipH="1">
            <a:off x="9069003" y="4815941"/>
            <a:ext cx="2045854" cy="211112"/>
          </a:xfrm>
          <a:prstGeom prst="leftArrowCallout">
            <a:avLst>
              <a:gd name="adj1" fmla="val 29599"/>
              <a:gd name="adj2" fmla="val 26624"/>
              <a:gd name="adj3" fmla="val 25000"/>
              <a:gd name="adj4" fmla="val 22285"/>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42" name="Callout: Left Arrow 141">
            <a:extLst>
              <a:ext uri="{FF2B5EF4-FFF2-40B4-BE49-F238E27FC236}">
                <a16:creationId xmlns:a16="http://schemas.microsoft.com/office/drawing/2014/main" id="{F83A3AAA-1F9A-4767-9A0F-7A0D2A1DBD0B}"/>
              </a:ext>
            </a:extLst>
          </p:cNvPr>
          <p:cNvSpPr/>
          <p:nvPr/>
        </p:nvSpPr>
        <p:spPr>
          <a:xfrm flipH="1">
            <a:off x="9064072" y="5218988"/>
            <a:ext cx="2079423" cy="300683"/>
          </a:xfrm>
          <a:prstGeom prst="leftArrowCallout">
            <a:avLst>
              <a:gd name="adj1" fmla="val 20670"/>
              <a:gd name="adj2" fmla="val 20670"/>
              <a:gd name="adj3" fmla="val 25000"/>
              <a:gd name="adj4" fmla="val 22135"/>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2" name="Rectangle: Rounded Corners 91">
            <a:extLst>
              <a:ext uri="{FF2B5EF4-FFF2-40B4-BE49-F238E27FC236}">
                <a16:creationId xmlns:a16="http://schemas.microsoft.com/office/drawing/2014/main" id="{1D6F94B8-62FE-40EA-ABA3-97BD434174A3}"/>
              </a:ext>
            </a:extLst>
          </p:cNvPr>
          <p:cNvSpPr/>
          <p:nvPr/>
        </p:nvSpPr>
        <p:spPr>
          <a:xfrm>
            <a:off x="5755025" y="4717994"/>
            <a:ext cx="3311690" cy="1205635"/>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24" name="Rectangle: Rounded Corners 123">
            <a:extLst>
              <a:ext uri="{FF2B5EF4-FFF2-40B4-BE49-F238E27FC236}">
                <a16:creationId xmlns:a16="http://schemas.microsoft.com/office/drawing/2014/main" id="{9EE8C7B5-F76E-490D-8BD1-7A9B823A4C9D}"/>
              </a:ext>
            </a:extLst>
          </p:cNvPr>
          <p:cNvSpPr/>
          <p:nvPr/>
        </p:nvSpPr>
        <p:spPr>
          <a:xfrm>
            <a:off x="5858619" y="4764175"/>
            <a:ext cx="1303105" cy="823240"/>
          </a:xfrm>
          <a:prstGeom prst="roundRect">
            <a:avLst/>
          </a:prstGeom>
          <a:solidFill>
            <a:srgbClr val="EEB0D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76" name="Rectangle: Rounded Corners 175">
            <a:extLst>
              <a:ext uri="{FF2B5EF4-FFF2-40B4-BE49-F238E27FC236}">
                <a16:creationId xmlns:a16="http://schemas.microsoft.com/office/drawing/2014/main" id="{BF498D93-5905-4DB8-A859-8B2CD520764D}"/>
              </a:ext>
            </a:extLst>
          </p:cNvPr>
          <p:cNvSpPr/>
          <p:nvPr/>
        </p:nvSpPr>
        <p:spPr>
          <a:xfrm>
            <a:off x="2906496" y="4696476"/>
            <a:ext cx="1870951" cy="1255823"/>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23" name="Rectangle: Rounded Corners 122">
            <a:extLst>
              <a:ext uri="{FF2B5EF4-FFF2-40B4-BE49-F238E27FC236}">
                <a16:creationId xmlns:a16="http://schemas.microsoft.com/office/drawing/2014/main" id="{04D1E6F8-775B-40AE-86C5-26D1FF40464A}"/>
              </a:ext>
            </a:extLst>
          </p:cNvPr>
          <p:cNvSpPr/>
          <p:nvPr/>
        </p:nvSpPr>
        <p:spPr>
          <a:xfrm>
            <a:off x="2995145" y="5623257"/>
            <a:ext cx="1688732" cy="228669"/>
          </a:xfrm>
          <a:prstGeom prst="roundRect">
            <a:avLst/>
          </a:prstGeom>
          <a:solidFill>
            <a:srgbClr val="00FFFF"/>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14" name="Rectangle: Rounded Corners 113">
            <a:extLst>
              <a:ext uri="{FF2B5EF4-FFF2-40B4-BE49-F238E27FC236}">
                <a16:creationId xmlns:a16="http://schemas.microsoft.com/office/drawing/2014/main" id="{62CCACAC-B591-4416-AEE9-BA9DDA32EDB6}"/>
              </a:ext>
            </a:extLst>
          </p:cNvPr>
          <p:cNvSpPr/>
          <p:nvPr/>
        </p:nvSpPr>
        <p:spPr>
          <a:xfrm>
            <a:off x="7997980" y="4764175"/>
            <a:ext cx="1071812" cy="836745"/>
          </a:xfrm>
          <a:prstGeom prst="roundRect">
            <a:avLst/>
          </a:prstGeom>
          <a:solidFill>
            <a:srgbClr val="EEB0D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EFA1E71F-BFDE-4310-877B-2C9DE828E788}"/>
              </a:ext>
            </a:extLst>
          </p:cNvPr>
          <p:cNvSpPr txBox="1"/>
          <p:nvPr/>
        </p:nvSpPr>
        <p:spPr>
          <a:xfrm>
            <a:off x="3133362" y="5564180"/>
            <a:ext cx="1360186" cy="369332"/>
          </a:xfrm>
          <a:prstGeom prst="rect">
            <a:avLst/>
          </a:prstGeom>
          <a:noFill/>
        </p:spPr>
        <p:txBody>
          <a:bodyPr wrap="square">
            <a:spAutoFit/>
          </a:bodyPr>
          <a:lstStyle/>
          <a:p>
            <a:pPr algn="ctr"/>
            <a:r>
              <a:rPr lang="en-US" b="1" dirty="0">
                <a:solidFill>
                  <a:schemeClr val="tx1"/>
                </a:solidFill>
                <a:latin typeface="Times New Roman" panose="02020603050405020304" pitchFamily="18" charset="0"/>
                <a:cs typeface="Times New Roman" panose="02020603050405020304" pitchFamily="18" charset="0"/>
              </a:rPr>
              <a:t>Data Lake</a:t>
            </a:r>
          </a:p>
        </p:txBody>
      </p:sp>
      <p:sp>
        <p:nvSpPr>
          <p:cNvPr id="9" name="Arrow: Curved Up 8">
            <a:extLst>
              <a:ext uri="{FF2B5EF4-FFF2-40B4-BE49-F238E27FC236}">
                <a16:creationId xmlns:a16="http://schemas.microsoft.com/office/drawing/2014/main" id="{58BF620F-0074-4191-BF01-B06C179B4DE9}"/>
              </a:ext>
            </a:extLst>
          </p:cNvPr>
          <p:cNvSpPr/>
          <p:nvPr/>
        </p:nvSpPr>
        <p:spPr>
          <a:xfrm rot="15480000">
            <a:off x="4538382" y="4877994"/>
            <a:ext cx="286429" cy="117755"/>
          </a:xfrm>
          <a:prstGeom prst="curved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70" name="Rectangle: Rounded Corners 69">
            <a:extLst>
              <a:ext uri="{FF2B5EF4-FFF2-40B4-BE49-F238E27FC236}">
                <a16:creationId xmlns:a16="http://schemas.microsoft.com/office/drawing/2014/main" id="{0342AFE2-AD3A-4FDB-B165-4FDD38D3B3C4}"/>
              </a:ext>
            </a:extLst>
          </p:cNvPr>
          <p:cNvSpPr/>
          <p:nvPr/>
        </p:nvSpPr>
        <p:spPr>
          <a:xfrm>
            <a:off x="982566" y="4719338"/>
            <a:ext cx="1140807" cy="404771"/>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6" name="Callout: Left Arrow 15">
            <a:extLst>
              <a:ext uri="{FF2B5EF4-FFF2-40B4-BE49-F238E27FC236}">
                <a16:creationId xmlns:a16="http://schemas.microsoft.com/office/drawing/2014/main" id="{8E506945-C250-44F9-944E-DCB82E1B1569}"/>
              </a:ext>
            </a:extLst>
          </p:cNvPr>
          <p:cNvSpPr/>
          <p:nvPr/>
        </p:nvSpPr>
        <p:spPr>
          <a:xfrm>
            <a:off x="2126382" y="5488647"/>
            <a:ext cx="760617" cy="434799"/>
          </a:xfrm>
          <a:prstGeom prst="leftArrowCallout">
            <a:avLst>
              <a:gd name="adj1" fmla="val 25000"/>
              <a:gd name="adj2" fmla="val 25000"/>
              <a:gd name="adj3" fmla="val 25000"/>
              <a:gd name="adj4" fmla="val 5677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7" name="Arrow: Curved Up 76">
            <a:extLst>
              <a:ext uri="{FF2B5EF4-FFF2-40B4-BE49-F238E27FC236}">
                <a16:creationId xmlns:a16="http://schemas.microsoft.com/office/drawing/2014/main" id="{D212BEE0-5E4C-4AD3-98CF-0CF1F060F443}"/>
              </a:ext>
            </a:extLst>
          </p:cNvPr>
          <p:cNvSpPr/>
          <p:nvPr/>
        </p:nvSpPr>
        <p:spPr>
          <a:xfrm rot="15991459">
            <a:off x="2658828" y="5724404"/>
            <a:ext cx="191825" cy="152679"/>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78" name="Arrow: Curved Up 77">
            <a:extLst>
              <a:ext uri="{FF2B5EF4-FFF2-40B4-BE49-F238E27FC236}">
                <a16:creationId xmlns:a16="http://schemas.microsoft.com/office/drawing/2014/main" id="{B319B0C1-AB7B-407C-A0AC-95CFBB77676A}"/>
              </a:ext>
            </a:extLst>
          </p:cNvPr>
          <p:cNvSpPr/>
          <p:nvPr/>
        </p:nvSpPr>
        <p:spPr>
          <a:xfrm rot="16200000" flipH="1" flipV="1">
            <a:off x="2451343" y="5735239"/>
            <a:ext cx="211374" cy="179586"/>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3F413E46-98AF-4C73-910D-109DFCF6C3C2}"/>
              </a:ext>
            </a:extLst>
          </p:cNvPr>
          <p:cNvSpPr txBox="1"/>
          <p:nvPr/>
        </p:nvSpPr>
        <p:spPr>
          <a:xfrm>
            <a:off x="2347231" y="5457033"/>
            <a:ext cx="648931" cy="307777"/>
          </a:xfrm>
          <a:prstGeom prst="rect">
            <a:avLst/>
          </a:prstGeom>
        </p:spPr>
        <p:txBody>
          <a:bodyPr wrap="square">
            <a:spAutoFit/>
          </a:bodyPr>
          <a:lstStyle/>
          <a:p>
            <a:pPr algn="ctr"/>
            <a:r>
              <a:rPr lang="en-US" sz="700" b="1" dirty="0">
                <a:latin typeface="Times New Roman" panose="02020603050405020304" pitchFamily="18" charset="0"/>
                <a:cs typeface="Times New Roman" panose="02020603050405020304" pitchFamily="18" charset="0"/>
              </a:rPr>
              <a:t>ETL/ Transform</a:t>
            </a:r>
            <a:endParaRPr lang="en-US" sz="700" b="1" dirty="0">
              <a:solidFill>
                <a:schemeClr val="tx1"/>
              </a:solidFill>
              <a:latin typeface="Times New Roman" panose="02020603050405020304" pitchFamily="18" charset="0"/>
              <a:cs typeface="Times New Roman" panose="02020603050405020304" pitchFamily="18" charset="0"/>
            </a:endParaRPr>
          </a:p>
        </p:txBody>
      </p:sp>
      <p:sp>
        <p:nvSpPr>
          <p:cNvPr id="86" name="Callout: Left Arrow 85">
            <a:extLst>
              <a:ext uri="{FF2B5EF4-FFF2-40B4-BE49-F238E27FC236}">
                <a16:creationId xmlns:a16="http://schemas.microsoft.com/office/drawing/2014/main" id="{5089FF24-629A-4E7F-8861-37BA2B169224}"/>
              </a:ext>
            </a:extLst>
          </p:cNvPr>
          <p:cNvSpPr/>
          <p:nvPr/>
        </p:nvSpPr>
        <p:spPr>
          <a:xfrm flipH="1">
            <a:off x="4778219" y="4784523"/>
            <a:ext cx="977996" cy="503811"/>
          </a:xfrm>
          <a:prstGeom prst="leftArrowCallout">
            <a:avLst>
              <a:gd name="adj1" fmla="val 20670"/>
              <a:gd name="adj2" fmla="val 20670"/>
              <a:gd name="adj3" fmla="val 25000"/>
              <a:gd name="adj4" fmla="val 6005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E8F54299-F601-4F51-A461-2086C99C48E6}"/>
              </a:ext>
            </a:extLst>
          </p:cNvPr>
          <p:cNvSpPr txBox="1"/>
          <p:nvPr/>
        </p:nvSpPr>
        <p:spPr>
          <a:xfrm>
            <a:off x="4775382" y="4766928"/>
            <a:ext cx="484775" cy="200055"/>
          </a:xfrm>
          <a:prstGeom prst="rect">
            <a:avLst/>
          </a:prstGeom>
        </p:spPr>
        <p:txBody>
          <a:bodyPr wrap="square" lIns="91440" tIns="45720" rIns="91440" bIns="45720" anchor="t">
            <a:spAutoFit/>
          </a:bodyPr>
          <a:lstStyle/>
          <a:p>
            <a:pPr algn="ctr"/>
            <a:r>
              <a:rPr lang="en-US" sz="700" b="1" dirty="0">
                <a:latin typeface="Times New Roman"/>
                <a:cs typeface="Times New Roman"/>
              </a:rPr>
              <a:t>1,Raw</a:t>
            </a:r>
            <a:endParaRPr lang="en-US" sz="700" b="1" dirty="0">
              <a:solidFill>
                <a:schemeClr val="tx1"/>
              </a:solidFill>
              <a:latin typeface="Times New Roman"/>
              <a:cs typeface="Times New Roman"/>
            </a:endParaRPr>
          </a:p>
        </p:txBody>
      </p:sp>
      <p:sp>
        <p:nvSpPr>
          <p:cNvPr id="85" name="TextBox 84">
            <a:extLst>
              <a:ext uri="{FF2B5EF4-FFF2-40B4-BE49-F238E27FC236}">
                <a16:creationId xmlns:a16="http://schemas.microsoft.com/office/drawing/2014/main" id="{C94F4AF7-892D-4A53-87A6-D1A1C4B707FC}"/>
              </a:ext>
            </a:extLst>
          </p:cNvPr>
          <p:cNvSpPr txBox="1"/>
          <p:nvPr/>
        </p:nvSpPr>
        <p:spPr>
          <a:xfrm>
            <a:off x="4716545" y="4912899"/>
            <a:ext cx="648931" cy="307777"/>
          </a:xfrm>
          <a:prstGeom prst="rect">
            <a:avLst/>
          </a:prstGeom>
        </p:spPr>
        <p:txBody>
          <a:bodyPr wrap="square" lIns="91440" tIns="45720" rIns="91440" bIns="45720" anchor="t">
            <a:spAutoFit/>
          </a:bodyPr>
          <a:lstStyle/>
          <a:p>
            <a:pPr algn="ctr"/>
            <a:r>
              <a:rPr lang="en-US" sz="700" b="1" dirty="0">
                <a:latin typeface="Times New Roman"/>
                <a:cs typeface="Times New Roman"/>
              </a:rPr>
              <a:t> 2, ETL/ Transform</a:t>
            </a:r>
            <a:endParaRPr lang="en-US" sz="700" b="1" dirty="0">
              <a:solidFill>
                <a:schemeClr val="tx1"/>
              </a:solidFill>
              <a:latin typeface="Times New Roman"/>
              <a:cs typeface="Times New Roman"/>
            </a:endParaRPr>
          </a:p>
        </p:txBody>
      </p:sp>
      <p:sp>
        <p:nvSpPr>
          <p:cNvPr id="88" name="Arrow: Curved Up 87">
            <a:extLst>
              <a:ext uri="{FF2B5EF4-FFF2-40B4-BE49-F238E27FC236}">
                <a16:creationId xmlns:a16="http://schemas.microsoft.com/office/drawing/2014/main" id="{0488853C-BB5F-46B9-AF1F-2308DD475212}"/>
              </a:ext>
            </a:extLst>
          </p:cNvPr>
          <p:cNvSpPr/>
          <p:nvPr/>
        </p:nvSpPr>
        <p:spPr>
          <a:xfrm rot="15991459">
            <a:off x="5097003" y="5126572"/>
            <a:ext cx="115625" cy="171729"/>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89" name="Arrow: Curved Up 88">
            <a:extLst>
              <a:ext uri="{FF2B5EF4-FFF2-40B4-BE49-F238E27FC236}">
                <a16:creationId xmlns:a16="http://schemas.microsoft.com/office/drawing/2014/main" id="{3BB7AA9C-A3CD-4904-8AC3-FE29FE3D053C}"/>
              </a:ext>
            </a:extLst>
          </p:cNvPr>
          <p:cNvSpPr/>
          <p:nvPr/>
        </p:nvSpPr>
        <p:spPr>
          <a:xfrm rot="16200000" flipH="1" flipV="1">
            <a:off x="4899156" y="5131728"/>
            <a:ext cx="141524" cy="179586"/>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90" name="Callout: Left Arrow 89">
            <a:extLst>
              <a:ext uri="{FF2B5EF4-FFF2-40B4-BE49-F238E27FC236}">
                <a16:creationId xmlns:a16="http://schemas.microsoft.com/office/drawing/2014/main" id="{12ABFC80-4938-4AA5-9721-97779E59122B}"/>
              </a:ext>
            </a:extLst>
          </p:cNvPr>
          <p:cNvSpPr/>
          <p:nvPr/>
        </p:nvSpPr>
        <p:spPr>
          <a:xfrm flipH="1">
            <a:off x="2128138" y="4770210"/>
            <a:ext cx="760522" cy="292177"/>
          </a:xfrm>
          <a:prstGeom prst="leftArrowCallout">
            <a:avLst>
              <a:gd name="adj1" fmla="val 25000"/>
              <a:gd name="adj2" fmla="val 25000"/>
              <a:gd name="adj3" fmla="val 25000"/>
              <a:gd name="adj4" fmla="val 3863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1" name="TextBox 90">
            <a:extLst>
              <a:ext uri="{FF2B5EF4-FFF2-40B4-BE49-F238E27FC236}">
                <a16:creationId xmlns:a16="http://schemas.microsoft.com/office/drawing/2014/main" id="{2A37646E-A69B-4CD9-8458-81E13E70D34C}"/>
              </a:ext>
            </a:extLst>
          </p:cNvPr>
          <p:cNvSpPr txBox="1"/>
          <p:nvPr/>
        </p:nvSpPr>
        <p:spPr>
          <a:xfrm>
            <a:off x="2089729" y="4827368"/>
            <a:ext cx="383175" cy="200055"/>
          </a:xfrm>
          <a:prstGeom prst="rect">
            <a:avLst/>
          </a:prstGeom>
        </p:spPr>
        <p:txBody>
          <a:bodyPr wrap="square">
            <a:spAutoFit/>
          </a:bodyPr>
          <a:lstStyle/>
          <a:p>
            <a:pPr algn="ctr"/>
            <a:r>
              <a:rPr lang="en-US" sz="700" b="1" dirty="0">
                <a:latin typeface="Times New Roman" panose="02020603050405020304" pitchFamily="18" charset="0"/>
                <a:cs typeface="Times New Roman" panose="02020603050405020304" pitchFamily="18" charset="0"/>
              </a:rPr>
              <a:t>Raw</a:t>
            </a:r>
            <a:endParaRPr lang="en-US" sz="700" b="1" dirty="0">
              <a:solidFill>
                <a:schemeClr val="tx1"/>
              </a:solidFill>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53CA381D-18C5-4A6C-AB2F-FAA28C2C979D}"/>
              </a:ext>
            </a:extLst>
          </p:cNvPr>
          <p:cNvSpPr txBox="1"/>
          <p:nvPr/>
        </p:nvSpPr>
        <p:spPr>
          <a:xfrm>
            <a:off x="5825219" y="4653595"/>
            <a:ext cx="1360186" cy="369332"/>
          </a:xfrm>
          <a:prstGeom prst="rect">
            <a:avLst/>
          </a:prstGeom>
          <a:noFill/>
        </p:spPr>
        <p:txBody>
          <a:bodyPr wrap="square">
            <a:spAutoFit/>
          </a:bodyPr>
          <a:lstStyle/>
          <a:p>
            <a:pPr algn="ctr"/>
            <a:r>
              <a:rPr lang="en-US" b="1" dirty="0">
                <a:solidFill>
                  <a:schemeClr val="tx1"/>
                </a:solidFill>
                <a:latin typeface="Times New Roman" panose="02020603050405020304" pitchFamily="18" charset="0"/>
                <a:cs typeface="Times New Roman" panose="02020603050405020304" pitchFamily="18" charset="0"/>
              </a:rPr>
              <a:t>Warehouse</a:t>
            </a:r>
          </a:p>
        </p:txBody>
      </p:sp>
      <p:sp>
        <p:nvSpPr>
          <p:cNvPr id="94" name="Rectangle: Rounded Corners 93">
            <a:extLst>
              <a:ext uri="{FF2B5EF4-FFF2-40B4-BE49-F238E27FC236}">
                <a16:creationId xmlns:a16="http://schemas.microsoft.com/office/drawing/2014/main" id="{5FE48E67-E524-41F2-92A2-4153EDE18E75}"/>
              </a:ext>
            </a:extLst>
          </p:cNvPr>
          <p:cNvSpPr/>
          <p:nvPr/>
        </p:nvSpPr>
        <p:spPr>
          <a:xfrm>
            <a:off x="5941459" y="4942496"/>
            <a:ext cx="1128656" cy="152082"/>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Subject Oriented</a:t>
            </a:r>
          </a:p>
        </p:txBody>
      </p:sp>
      <p:sp>
        <p:nvSpPr>
          <p:cNvPr id="95" name="Rectangle: Rounded Corners 94">
            <a:extLst>
              <a:ext uri="{FF2B5EF4-FFF2-40B4-BE49-F238E27FC236}">
                <a16:creationId xmlns:a16="http://schemas.microsoft.com/office/drawing/2014/main" id="{9AB300DB-09D3-407E-A0E8-EE695A571572}"/>
              </a:ext>
            </a:extLst>
          </p:cNvPr>
          <p:cNvSpPr/>
          <p:nvPr/>
        </p:nvSpPr>
        <p:spPr>
          <a:xfrm>
            <a:off x="6069933" y="5104283"/>
            <a:ext cx="1007268" cy="134452"/>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Time/View A</a:t>
            </a:r>
          </a:p>
        </p:txBody>
      </p:sp>
      <p:sp>
        <p:nvSpPr>
          <p:cNvPr id="96" name="Rectangle: Rounded Corners 95">
            <a:extLst>
              <a:ext uri="{FF2B5EF4-FFF2-40B4-BE49-F238E27FC236}">
                <a16:creationId xmlns:a16="http://schemas.microsoft.com/office/drawing/2014/main" id="{D8EE583B-2F19-4D10-B727-8BFF7603BC37}"/>
              </a:ext>
            </a:extLst>
          </p:cNvPr>
          <p:cNvSpPr/>
          <p:nvPr/>
        </p:nvSpPr>
        <p:spPr>
          <a:xfrm>
            <a:off x="6167616" y="5235766"/>
            <a:ext cx="936094" cy="148217"/>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Time/View B</a:t>
            </a:r>
          </a:p>
        </p:txBody>
      </p:sp>
      <p:sp>
        <p:nvSpPr>
          <p:cNvPr id="97" name="Rectangle: Rounded Corners 96">
            <a:extLst>
              <a:ext uri="{FF2B5EF4-FFF2-40B4-BE49-F238E27FC236}">
                <a16:creationId xmlns:a16="http://schemas.microsoft.com/office/drawing/2014/main" id="{847F429F-C753-44A7-AD9A-8C75D32A544B}"/>
              </a:ext>
            </a:extLst>
          </p:cNvPr>
          <p:cNvSpPr/>
          <p:nvPr/>
        </p:nvSpPr>
        <p:spPr>
          <a:xfrm>
            <a:off x="6219681" y="5389625"/>
            <a:ext cx="916853" cy="145014"/>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Time/View C</a:t>
            </a:r>
          </a:p>
        </p:txBody>
      </p:sp>
      <p:sp>
        <p:nvSpPr>
          <p:cNvPr id="99" name="Rectangle: Rounded Corners 98">
            <a:extLst>
              <a:ext uri="{FF2B5EF4-FFF2-40B4-BE49-F238E27FC236}">
                <a16:creationId xmlns:a16="http://schemas.microsoft.com/office/drawing/2014/main" id="{366970FA-3E71-4BD4-B1E4-9EC497493ACB}"/>
              </a:ext>
            </a:extLst>
          </p:cNvPr>
          <p:cNvSpPr/>
          <p:nvPr/>
        </p:nvSpPr>
        <p:spPr>
          <a:xfrm>
            <a:off x="214461" y="4993588"/>
            <a:ext cx="600416" cy="728542"/>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chemeClr val="tx1"/>
              </a:solidFill>
              <a:latin typeface="Times New Roman" panose="02020603050405020304" pitchFamily="18" charset="0"/>
              <a:cs typeface="Times New Roman" panose="02020603050405020304" pitchFamily="18" charset="0"/>
            </a:endParaRPr>
          </a:p>
        </p:txBody>
      </p:sp>
      <p:sp>
        <p:nvSpPr>
          <p:cNvPr id="100" name="Rectangle: Rounded Corners 99">
            <a:extLst>
              <a:ext uri="{FF2B5EF4-FFF2-40B4-BE49-F238E27FC236}">
                <a16:creationId xmlns:a16="http://schemas.microsoft.com/office/drawing/2014/main" id="{BF9525E8-81C2-4DB2-8A1F-BBBE02C04888}"/>
              </a:ext>
            </a:extLst>
          </p:cNvPr>
          <p:cNvSpPr/>
          <p:nvPr/>
        </p:nvSpPr>
        <p:spPr>
          <a:xfrm>
            <a:off x="239791" y="5016319"/>
            <a:ext cx="546088" cy="330573"/>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Times New Roman" panose="02020603050405020304" pitchFamily="18" charset="0"/>
                <a:cs typeface="Times New Roman" panose="02020603050405020304" pitchFamily="18" charset="0"/>
              </a:rPr>
              <a:t>External Stake</a:t>
            </a:r>
          </a:p>
          <a:p>
            <a:pPr algn="ctr"/>
            <a:r>
              <a:rPr lang="en-US" sz="700" dirty="0">
                <a:solidFill>
                  <a:schemeClr val="tx1"/>
                </a:solidFill>
                <a:latin typeface="Times New Roman" panose="02020603050405020304" pitchFamily="18" charset="0"/>
                <a:cs typeface="Times New Roman" panose="02020603050405020304" pitchFamily="18" charset="0"/>
              </a:rPr>
              <a:t>holders</a:t>
            </a:r>
          </a:p>
        </p:txBody>
      </p:sp>
      <p:sp>
        <p:nvSpPr>
          <p:cNvPr id="104" name="Callout: Left Arrow 103">
            <a:extLst>
              <a:ext uri="{FF2B5EF4-FFF2-40B4-BE49-F238E27FC236}">
                <a16:creationId xmlns:a16="http://schemas.microsoft.com/office/drawing/2014/main" id="{E2B7F1A8-11D4-4540-907D-C69BFD05E122}"/>
              </a:ext>
            </a:extLst>
          </p:cNvPr>
          <p:cNvSpPr/>
          <p:nvPr/>
        </p:nvSpPr>
        <p:spPr>
          <a:xfrm flipH="1">
            <a:off x="9064072" y="4876930"/>
            <a:ext cx="670142" cy="491111"/>
          </a:xfrm>
          <a:prstGeom prst="leftArrowCallout">
            <a:avLst>
              <a:gd name="adj1" fmla="val 20670"/>
              <a:gd name="adj2" fmla="val 20670"/>
              <a:gd name="adj3" fmla="val 25000"/>
              <a:gd name="adj4" fmla="val 70623"/>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05" name="TextBox 104">
            <a:extLst>
              <a:ext uri="{FF2B5EF4-FFF2-40B4-BE49-F238E27FC236}">
                <a16:creationId xmlns:a16="http://schemas.microsoft.com/office/drawing/2014/main" id="{F0A20DA7-E358-4039-BA3A-33E356B1D08C}"/>
              </a:ext>
            </a:extLst>
          </p:cNvPr>
          <p:cNvSpPr txBox="1"/>
          <p:nvPr/>
        </p:nvSpPr>
        <p:spPr>
          <a:xfrm>
            <a:off x="8980611" y="4816404"/>
            <a:ext cx="648931" cy="307777"/>
          </a:xfrm>
          <a:prstGeom prst="rect">
            <a:avLst/>
          </a:prstGeom>
        </p:spPr>
        <p:txBody>
          <a:bodyPr wrap="square">
            <a:spAutoFit/>
          </a:bodyPr>
          <a:lstStyle/>
          <a:p>
            <a:pPr algn="ctr"/>
            <a:r>
              <a:rPr lang="en-US" sz="700" b="1" dirty="0">
                <a:latin typeface="Times New Roman" panose="02020603050405020304" pitchFamily="18" charset="0"/>
                <a:cs typeface="Times New Roman" panose="02020603050405020304" pitchFamily="18" charset="0"/>
              </a:rPr>
              <a:t>ETL/ Transform</a:t>
            </a:r>
            <a:endParaRPr lang="en-US" sz="700" b="1" dirty="0">
              <a:solidFill>
                <a:schemeClr val="tx1"/>
              </a:solidFill>
              <a:latin typeface="Times New Roman" panose="02020603050405020304" pitchFamily="18" charset="0"/>
              <a:cs typeface="Times New Roman" panose="02020603050405020304" pitchFamily="18" charset="0"/>
            </a:endParaRPr>
          </a:p>
        </p:txBody>
      </p:sp>
      <p:sp>
        <p:nvSpPr>
          <p:cNvPr id="106" name="Arrow: Curved Up 105">
            <a:extLst>
              <a:ext uri="{FF2B5EF4-FFF2-40B4-BE49-F238E27FC236}">
                <a16:creationId xmlns:a16="http://schemas.microsoft.com/office/drawing/2014/main" id="{354F6CFB-CEB7-4124-B13D-9620ADF33582}"/>
              </a:ext>
            </a:extLst>
          </p:cNvPr>
          <p:cNvSpPr/>
          <p:nvPr/>
        </p:nvSpPr>
        <p:spPr>
          <a:xfrm rot="15991459">
            <a:off x="9276835" y="5117706"/>
            <a:ext cx="236275" cy="165379"/>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07" name="Arrow: Curved Up 106">
            <a:extLst>
              <a:ext uri="{FF2B5EF4-FFF2-40B4-BE49-F238E27FC236}">
                <a16:creationId xmlns:a16="http://schemas.microsoft.com/office/drawing/2014/main" id="{F08FED5E-BBC9-49C1-8CAD-EAB437575290}"/>
              </a:ext>
            </a:extLst>
          </p:cNvPr>
          <p:cNvSpPr/>
          <p:nvPr/>
        </p:nvSpPr>
        <p:spPr>
          <a:xfrm rot="16200000" flipH="1" flipV="1">
            <a:off x="9083409" y="5128885"/>
            <a:ext cx="236774" cy="173236"/>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10" name="TextBox 109">
            <a:extLst>
              <a:ext uri="{FF2B5EF4-FFF2-40B4-BE49-F238E27FC236}">
                <a16:creationId xmlns:a16="http://schemas.microsoft.com/office/drawing/2014/main" id="{D5DDFC17-B068-45DB-8D2E-7E4BF283EBB6}"/>
              </a:ext>
            </a:extLst>
          </p:cNvPr>
          <p:cNvSpPr txBox="1"/>
          <p:nvPr/>
        </p:nvSpPr>
        <p:spPr>
          <a:xfrm>
            <a:off x="8092682" y="4668844"/>
            <a:ext cx="902970"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Mart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11" name="Rectangle: Rounded Corners 110">
            <a:extLst>
              <a:ext uri="{FF2B5EF4-FFF2-40B4-BE49-F238E27FC236}">
                <a16:creationId xmlns:a16="http://schemas.microsoft.com/office/drawing/2014/main" id="{BB780A21-C3AF-47CC-ABE4-77C112C3649A}"/>
              </a:ext>
            </a:extLst>
          </p:cNvPr>
          <p:cNvSpPr/>
          <p:nvPr/>
        </p:nvSpPr>
        <p:spPr>
          <a:xfrm>
            <a:off x="8077236" y="4958531"/>
            <a:ext cx="859013" cy="123565"/>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Function</a:t>
            </a:r>
          </a:p>
        </p:txBody>
      </p:sp>
      <p:sp>
        <p:nvSpPr>
          <p:cNvPr id="112" name="Rectangle: Rounded Corners 111">
            <a:extLst>
              <a:ext uri="{FF2B5EF4-FFF2-40B4-BE49-F238E27FC236}">
                <a16:creationId xmlns:a16="http://schemas.microsoft.com/office/drawing/2014/main" id="{9C97D99D-BB57-4BB5-B501-A292C5F818C3}"/>
              </a:ext>
            </a:extLst>
          </p:cNvPr>
          <p:cNvSpPr/>
          <p:nvPr/>
        </p:nvSpPr>
        <p:spPr>
          <a:xfrm>
            <a:off x="8074074" y="5101017"/>
            <a:ext cx="859013" cy="123565"/>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Function</a:t>
            </a:r>
          </a:p>
        </p:txBody>
      </p:sp>
      <p:sp>
        <p:nvSpPr>
          <p:cNvPr id="113" name="Rectangle: Rounded Corners 112">
            <a:extLst>
              <a:ext uri="{FF2B5EF4-FFF2-40B4-BE49-F238E27FC236}">
                <a16:creationId xmlns:a16="http://schemas.microsoft.com/office/drawing/2014/main" id="{F47BAC24-3640-44FA-AA10-5ACCEBF0943A}"/>
              </a:ext>
            </a:extLst>
          </p:cNvPr>
          <p:cNvSpPr/>
          <p:nvPr/>
        </p:nvSpPr>
        <p:spPr>
          <a:xfrm>
            <a:off x="8068695" y="5251968"/>
            <a:ext cx="859013" cy="12305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Function</a:t>
            </a:r>
          </a:p>
        </p:txBody>
      </p:sp>
      <p:sp>
        <p:nvSpPr>
          <p:cNvPr id="115" name="Rectangle: Rounded Corners 114">
            <a:extLst>
              <a:ext uri="{FF2B5EF4-FFF2-40B4-BE49-F238E27FC236}">
                <a16:creationId xmlns:a16="http://schemas.microsoft.com/office/drawing/2014/main" id="{7049025B-9C5D-443B-BBE5-47E8400589EB}"/>
              </a:ext>
            </a:extLst>
          </p:cNvPr>
          <p:cNvSpPr/>
          <p:nvPr/>
        </p:nvSpPr>
        <p:spPr>
          <a:xfrm>
            <a:off x="638452" y="5996824"/>
            <a:ext cx="9919776" cy="24224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Realtime Replicas, Branched Versioned Replicas, Masking, NoSQL Raw Data Publication, Backup, Index update Maintenance, IaaS, Agile, Scrum, Gestalt, Splunk, Elastic search</a:t>
            </a:r>
          </a:p>
        </p:txBody>
      </p:sp>
      <p:sp>
        <p:nvSpPr>
          <p:cNvPr id="118" name="Rectangle: Rounded Corners 117">
            <a:extLst>
              <a:ext uri="{FF2B5EF4-FFF2-40B4-BE49-F238E27FC236}">
                <a16:creationId xmlns:a16="http://schemas.microsoft.com/office/drawing/2014/main" id="{335B810E-C67E-462A-9371-7BBDCFE39448}"/>
              </a:ext>
            </a:extLst>
          </p:cNvPr>
          <p:cNvSpPr/>
          <p:nvPr/>
        </p:nvSpPr>
        <p:spPr>
          <a:xfrm>
            <a:off x="9746124" y="4741720"/>
            <a:ext cx="1011203" cy="845792"/>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19" name="TextBox 118">
            <a:extLst>
              <a:ext uri="{FF2B5EF4-FFF2-40B4-BE49-F238E27FC236}">
                <a16:creationId xmlns:a16="http://schemas.microsoft.com/office/drawing/2014/main" id="{F8290B52-224E-4D70-B9C6-951FF32F411B}"/>
              </a:ext>
            </a:extLst>
          </p:cNvPr>
          <p:cNvSpPr txBox="1"/>
          <p:nvPr/>
        </p:nvSpPr>
        <p:spPr>
          <a:xfrm>
            <a:off x="9796968" y="4686019"/>
            <a:ext cx="902970" cy="276999"/>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Reporting</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20" name="Rectangle: Rounded Corners 119">
            <a:extLst>
              <a:ext uri="{FF2B5EF4-FFF2-40B4-BE49-F238E27FC236}">
                <a16:creationId xmlns:a16="http://schemas.microsoft.com/office/drawing/2014/main" id="{8F9010AE-3E7D-4EAF-B5DA-C6F5B84CB89D}"/>
              </a:ext>
            </a:extLst>
          </p:cNvPr>
          <p:cNvSpPr/>
          <p:nvPr/>
        </p:nvSpPr>
        <p:spPr>
          <a:xfrm>
            <a:off x="9798646" y="4922992"/>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121" name="Rectangle: Rounded Corners 120">
            <a:extLst>
              <a:ext uri="{FF2B5EF4-FFF2-40B4-BE49-F238E27FC236}">
                <a16:creationId xmlns:a16="http://schemas.microsoft.com/office/drawing/2014/main" id="{69761AC5-EBF6-4EC5-815E-F0432E2CA923}"/>
              </a:ext>
            </a:extLst>
          </p:cNvPr>
          <p:cNvSpPr/>
          <p:nvPr/>
        </p:nvSpPr>
        <p:spPr>
          <a:xfrm>
            <a:off x="9802804" y="5120555"/>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Subscription</a:t>
            </a:r>
          </a:p>
        </p:txBody>
      </p:sp>
      <p:sp>
        <p:nvSpPr>
          <p:cNvPr id="122" name="Rectangle: Rounded Corners 121">
            <a:extLst>
              <a:ext uri="{FF2B5EF4-FFF2-40B4-BE49-F238E27FC236}">
                <a16:creationId xmlns:a16="http://schemas.microsoft.com/office/drawing/2014/main" id="{2D27F8E9-21D1-4160-8333-55137509690E}"/>
              </a:ext>
            </a:extLst>
          </p:cNvPr>
          <p:cNvSpPr/>
          <p:nvPr/>
        </p:nvSpPr>
        <p:spPr>
          <a:xfrm>
            <a:off x="9797709" y="5337296"/>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Publication</a:t>
            </a:r>
          </a:p>
        </p:txBody>
      </p:sp>
      <p:sp>
        <p:nvSpPr>
          <p:cNvPr id="125" name="Arrow: Curved Up 124">
            <a:extLst>
              <a:ext uri="{FF2B5EF4-FFF2-40B4-BE49-F238E27FC236}">
                <a16:creationId xmlns:a16="http://schemas.microsoft.com/office/drawing/2014/main" id="{B0FA55E2-70BA-4B08-857E-0C826BB5E35F}"/>
              </a:ext>
            </a:extLst>
          </p:cNvPr>
          <p:cNvSpPr/>
          <p:nvPr/>
        </p:nvSpPr>
        <p:spPr>
          <a:xfrm rot="6369823">
            <a:off x="2870301" y="4913776"/>
            <a:ext cx="214910" cy="78609"/>
          </a:xfrm>
          <a:prstGeom prst="curved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26" name="TextBox 125">
            <a:extLst>
              <a:ext uri="{FF2B5EF4-FFF2-40B4-BE49-F238E27FC236}">
                <a16:creationId xmlns:a16="http://schemas.microsoft.com/office/drawing/2014/main" id="{360D4717-E43B-4056-95FC-35504EF173A8}"/>
              </a:ext>
            </a:extLst>
          </p:cNvPr>
          <p:cNvSpPr txBox="1"/>
          <p:nvPr/>
        </p:nvSpPr>
        <p:spPr>
          <a:xfrm>
            <a:off x="358510" y="4607701"/>
            <a:ext cx="738377" cy="461665"/>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Data</a:t>
            </a:r>
          </a:p>
          <a:p>
            <a:pPr algn="ctr"/>
            <a:r>
              <a:rPr lang="en-US" sz="1200" b="1" dirty="0">
                <a:latin typeface="Times New Roman" panose="02020603050405020304" pitchFamily="18" charset="0"/>
                <a:cs typeface="Times New Roman" panose="02020603050405020304" pitchFamily="18" charset="0"/>
              </a:rPr>
              <a:t>River</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27" name="Rectangle: Rounded Corners 126">
            <a:extLst>
              <a:ext uri="{FF2B5EF4-FFF2-40B4-BE49-F238E27FC236}">
                <a16:creationId xmlns:a16="http://schemas.microsoft.com/office/drawing/2014/main" id="{C3ADF4D0-0B26-4832-B2C6-5E1B61341E5F}"/>
              </a:ext>
            </a:extLst>
          </p:cNvPr>
          <p:cNvSpPr/>
          <p:nvPr/>
        </p:nvSpPr>
        <p:spPr>
          <a:xfrm>
            <a:off x="5838383" y="5623071"/>
            <a:ext cx="2880614" cy="272494"/>
          </a:xfrm>
          <a:prstGeom prst="roundRect">
            <a:avLst/>
          </a:prstGeom>
          <a:solidFill>
            <a:srgbClr val="00FFFF"/>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28" name="TextBox 127">
            <a:extLst>
              <a:ext uri="{FF2B5EF4-FFF2-40B4-BE49-F238E27FC236}">
                <a16:creationId xmlns:a16="http://schemas.microsoft.com/office/drawing/2014/main" id="{91589504-9DC2-4834-9731-8C41495EA09D}"/>
              </a:ext>
            </a:extLst>
          </p:cNvPr>
          <p:cNvSpPr txBox="1"/>
          <p:nvPr/>
        </p:nvSpPr>
        <p:spPr>
          <a:xfrm>
            <a:off x="3866698" y="6543187"/>
            <a:ext cx="4363148" cy="246221"/>
          </a:xfrm>
          <a:prstGeom prst="rect">
            <a:avLst/>
          </a:prstGeom>
          <a:noFill/>
        </p:spPr>
        <p:txBody>
          <a:bodyPr wrap="square">
            <a:spAutoFit/>
          </a:bodyPr>
          <a:lstStyle/>
          <a:p>
            <a:pPr algn="ctr"/>
            <a:r>
              <a:rPr lang="en-US" sz="1000" b="1" dirty="0">
                <a:latin typeface="Times New Roman" panose="02020603050405020304" pitchFamily="18" charset="0"/>
                <a:cs typeface="Times New Roman" panose="02020603050405020304" pitchFamily="18" charset="0"/>
              </a:rPr>
              <a:t>Frictionless Data, accessible, usable, agile, applicable and powerful </a:t>
            </a:r>
            <a:endParaRPr lang="en-US" sz="1000" b="1" dirty="0">
              <a:solidFill>
                <a:schemeClr val="tx1"/>
              </a:solidFill>
              <a:latin typeface="Times New Roman" panose="02020603050405020304" pitchFamily="18" charset="0"/>
              <a:cs typeface="Times New Roman" panose="02020603050405020304" pitchFamily="18" charset="0"/>
            </a:endParaRPr>
          </a:p>
        </p:txBody>
      </p:sp>
      <p:sp>
        <p:nvSpPr>
          <p:cNvPr id="131" name="TextBox 130">
            <a:extLst>
              <a:ext uri="{FF2B5EF4-FFF2-40B4-BE49-F238E27FC236}">
                <a16:creationId xmlns:a16="http://schemas.microsoft.com/office/drawing/2014/main" id="{C05CB72B-BFD8-489A-9280-D3C93D06659F}"/>
              </a:ext>
            </a:extLst>
          </p:cNvPr>
          <p:cNvSpPr txBox="1"/>
          <p:nvPr/>
        </p:nvSpPr>
        <p:spPr>
          <a:xfrm>
            <a:off x="5678300" y="5565845"/>
            <a:ext cx="3004851" cy="407804"/>
          </a:xfrm>
          <a:prstGeom prst="rect">
            <a:avLst/>
          </a:prstGeom>
          <a:noFill/>
        </p:spPr>
        <p:txBody>
          <a:bodyPr wrap="square">
            <a:spAutoFit/>
          </a:bodyPr>
          <a:lstStyle/>
          <a:p>
            <a:pPr algn="ctr"/>
            <a:r>
              <a:rPr lang="en-US" sz="1000" b="1" dirty="0">
                <a:latin typeface="Times New Roman" panose="02020603050405020304" pitchFamily="18" charset="0"/>
                <a:cs typeface="Times New Roman" panose="02020603050405020304" pitchFamily="18" charset="0"/>
              </a:rPr>
              <a:t>Data Swamp, </a:t>
            </a:r>
            <a:r>
              <a:rPr lang="en-US" sz="1000" dirty="0">
                <a:latin typeface="Times New Roman" panose="02020603050405020304" pitchFamily="18" charset="0"/>
                <a:cs typeface="Times New Roman" panose="02020603050405020304" pitchFamily="18" charset="0"/>
              </a:rPr>
              <a:t>Data that is stagnant, unused, not referenced by metadata, ungoverned, immobile. </a:t>
            </a:r>
          </a:p>
        </p:txBody>
      </p:sp>
      <p:sp>
        <p:nvSpPr>
          <p:cNvPr id="132" name="Rectangle: Rounded Corners 131">
            <a:extLst>
              <a:ext uri="{FF2B5EF4-FFF2-40B4-BE49-F238E27FC236}">
                <a16:creationId xmlns:a16="http://schemas.microsoft.com/office/drawing/2014/main" id="{1BBCD8AA-3C98-410A-87CA-D20FA2C9FC91}"/>
              </a:ext>
            </a:extLst>
          </p:cNvPr>
          <p:cNvSpPr/>
          <p:nvPr/>
        </p:nvSpPr>
        <p:spPr>
          <a:xfrm>
            <a:off x="638452" y="6247696"/>
            <a:ext cx="9919776" cy="200165"/>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Data Platform as a Service, Data as a Product, CI/CD, Infrastructure as a Service, Platform as a Service, Microservices, APIs, Cloud, Containerization, Orchestration, Rest, MVA, WSDL</a:t>
            </a:r>
          </a:p>
        </p:txBody>
      </p:sp>
      <p:sp>
        <p:nvSpPr>
          <p:cNvPr id="133" name="Callout: Left Arrow 132">
            <a:extLst>
              <a:ext uri="{FF2B5EF4-FFF2-40B4-BE49-F238E27FC236}">
                <a16:creationId xmlns:a16="http://schemas.microsoft.com/office/drawing/2014/main" id="{AEE104FE-B4E0-4B18-8F01-8F5564012236}"/>
              </a:ext>
            </a:extLst>
          </p:cNvPr>
          <p:cNvSpPr/>
          <p:nvPr/>
        </p:nvSpPr>
        <p:spPr>
          <a:xfrm flipH="1">
            <a:off x="8711043" y="5633615"/>
            <a:ext cx="209920" cy="252372"/>
          </a:xfrm>
          <a:prstGeom prst="leftArrowCallout">
            <a:avLst>
              <a:gd name="adj1" fmla="val 14536"/>
              <a:gd name="adj2" fmla="val 20670"/>
              <a:gd name="adj3" fmla="val 25000"/>
              <a:gd name="adj4" fmla="val 4501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8" name="Block Arc 17">
            <a:extLst>
              <a:ext uri="{FF2B5EF4-FFF2-40B4-BE49-F238E27FC236}">
                <a16:creationId xmlns:a16="http://schemas.microsoft.com/office/drawing/2014/main" id="{AC5DE57C-FFCA-4B34-95DB-C23CC885FD85}"/>
              </a:ext>
            </a:extLst>
          </p:cNvPr>
          <p:cNvSpPr/>
          <p:nvPr/>
        </p:nvSpPr>
        <p:spPr>
          <a:xfrm rot="5400000">
            <a:off x="8846262" y="5732777"/>
            <a:ext cx="137130" cy="51290"/>
          </a:xfrm>
          <a:prstGeom prst="blockArc">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6" name="TextBox 135">
            <a:extLst>
              <a:ext uri="{FF2B5EF4-FFF2-40B4-BE49-F238E27FC236}">
                <a16:creationId xmlns:a16="http://schemas.microsoft.com/office/drawing/2014/main" id="{E13F4730-14FD-4ADC-B90A-6A2EAA97F141}"/>
              </a:ext>
            </a:extLst>
          </p:cNvPr>
          <p:cNvSpPr txBox="1"/>
          <p:nvPr/>
        </p:nvSpPr>
        <p:spPr>
          <a:xfrm>
            <a:off x="626967" y="4216680"/>
            <a:ext cx="1182782" cy="461665"/>
          </a:xfrm>
          <a:prstGeom prst="rect">
            <a:avLst/>
          </a:prstGeom>
          <a:noFill/>
        </p:spPr>
        <p:txBody>
          <a:bodyPr wrap="square">
            <a:spAutoFit/>
          </a:bodyPr>
          <a:lstStyle>
            <a:defPPr>
              <a:defRPr lang="en-US"/>
            </a:defPPr>
            <a:lvl1pPr algn="ctr">
              <a:defRPr sz="1200" b="1">
                <a:latin typeface="Times New Roman" panose="02020603050405020304" pitchFamily="18" charset="0"/>
                <a:cs typeface="Times New Roman" panose="02020603050405020304" pitchFamily="18" charset="0"/>
              </a:defRPr>
            </a:lvl1pPr>
          </a:lstStyle>
          <a:p>
            <a:pPr algn="l"/>
            <a:r>
              <a:rPr lang="en-US" dirty="0"/>
              <a:t>Data</a:t>
            </a:r>
          </a:p>
          <a:p>
            <a:pPr algn="l"/>
            <a:r>
              <a:rPr lang="en-US" dirty="0"/>
              <a:t>Rapids</a:t>
            </a:r>
          </a:p>
        </p:txBody>
      </p:sp>
      <p:sp>
        <p:nvSpPr>
          <p:cNvPr id="137" name="TextBox 136">
            <a:extLst>
              <a:ext uri="{FF2B5EF4-FFF2-40B4-BE49-F238E27FC236}">
                <a16:creationId xmlns:a16="http://schemas.microsoft.com/office/drawing/2014/main" id="{78C061A0-B141-45D7-8053-680777BF7890}"/>
              </a:ext>
            </a:extLst>
          </p:cNvPr>
          <p:cNvSpPr txBox="1"/>
          <p:nvPr/>
        </p:nvSpPr>
        <p:spPr>
          <a:xfrm>
            <a:off x="1553224" y="4154561"/>
            <a:ext cx="8934475" cy="553998"/>
          </a:xfrm>
          <a:prstGeom prst="rect">
            <a:avLst/>
          </a:prstGeom>
          <a:noFill/>
        </p:spPr>
        <p:txBody>
          <a:bodyPr wrap="square">
            <a:spAutoFit/>
          </a:bodyPr>
          <a:lstStyle/>
          <a:p>
            <a:pPr algn="ctr"/>
            <a:r>
              <a:rPr lang="en-US" sz="1000" dirty="0">
                <a:latin typeface="Times New Roman" panose="02020603050405020304" pitchFamily="18" charset="0"/>
                <a:cs typeface="Times New Roman" panose="02020603050405020304" pitchFamily="18" charset="0"/>
              </a:rPr>
              <a:t>Change Data Capture, </a:t>
            </a:r>
            <a:r>
              <a:rPr lang="en-US" sz="1000" dirty="0" err="1">
                <a:latin typeface="Times New Roman" panose="02020603050405020304" pitchFamily="18" charset="0"/>
                <a:cs typeface="Times New Roman" panose="02020603050405020304" pitchFamily="18" charset="0"/>
              </a:rPr>
              <a:t>snapview</a:t>
            </a:r>
            <a:r>
              <a:rPr lang="en-US" sz="1000" dirty="0">
                <a:latin typeface="Times New Roman" panose="02020603050405020304" pitchFamily="18" charset="0"/>
                <a:cs typeface="Times New Roman" panose="02020603050405020304" pitchFamily="18" charset="0"/>
              </a:rPr>
              <a:t> statistics, rate of change, rows added, rows removed, values changed, process/application runtime,  most frequent values, least frequent values, average values,  aggregate number of rows, error logs, number of errors, most frequent error codes, number of instances of each error code, success volumes, pended transactions, security logging, transaction logging, etc.</a:t>
            </a:r>
          </a:p>
        </p:txBody>
      </p:sp>
      <p:sp>
        <p:nvSpPr>
          <p:cNvPr id="138" name="TextBox 137">
            <a:extLst>
              <a:ext uri="{FF2B5EF4-FFF2-40B4-BE49-F238E27FC236}">
                <a16:creationId xmlns:a16="http://schemas.microsoft.com/office/drawing/2014/main" id="{946340C7-9AD4-4E2A-8396-F7272B54E3F2}"/>
              </a:ext>
            </a:extLst>
          </p:cNvPr>
          <p:cNvSpPr txBox="1"/>
          <p:nvPr/>
        </p:nvSpPr>
        <p:spPr>
          <a:xfrm>
            <a:off x="10475090" y="2625696"/>
            <a:ext cx="1776737"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Management, Monitoring, Reporting,</a:t>
            </a:r>
          </a:p>
          <a:p>
            <a:pPr algn="ctr"/>
            <a:r>
              <a:rPr lang="en-US" sz="1200" b="1" dirty="0">
                <a:solidFill>
                  <a:schemeClr val="tx1"/>
                </a:solidFill>
                <a:latin typeface="Times New Roman" panose="02020603050405020304" pitchFamily="18" charset="0"/>
                <a:cs typeface="Times New Roman" panose="02020603050405020304" pitchFamily="18" charset="0"/>
              </a:rPr>
              <a:t>Analytics</a:t>
            </a:r>
          </a:p>
        </p:txBody>
      </p:sp>
      <p:sp>
        <p:nvSpPr>
          <p:cNvPr id="140" name="Rectangle: Rounded Corners 139">
            <a:extLst>
              <a:ext uri="{FF2B5EF4-FFF2-40B4-BE49-F238E27FC236}">
                <a16:creationId xmlns:a16="http://schemas.microsoft.com/office/drawing/2014/main" id="{29FA9156-3D5C-42FF-89D2-99999BB6550B}"/>
              </a:ext>
            </a:extLst>
          </p:cNvPr>
          <p:cNvSpPr/>
          <p:nvPr/>
        </p:nvSpPr>
        <p:spPr>
          <a:xfrm>
            <a:off x="11110917" y="4717994"/>
            <a:ext cx="999495" cy="458126"/>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Statistical Process Control</a:t>
            </a:r>
          </a:p>
        </p:txBody>
      </p:sp>
      <p:sp>
        <p:nvSpPr>
          <p:cNvPr id="143" name="Rectangle: Rounded Corners 142">
            <a:extLst>
              <a:ext uri="{FF2B5EF4-FFF2-40B4-BE49-F238E27FC236}">
                <a16:creationId xmlns:a16="http://schemas.microsoft.com/office/drawing/2014/main" id="{DB4C7706-189A-42E1-B0E0-CCF67F63EB00}"/>
              </a:ext>
            </a:extLst>
          </p:cNvPr>
          <p:cNvSpPr/>
          <p:nvPr/>
        </p:nvSpPr>
        <p:spPr>
          <a:xfrm>
            <a:off x="11133795" y="5215503"/>
            <a:ext cx="976617" cy="474354"/>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Service Level Management</a:t>
            </a:r>
          </a:p>
        </p:txBody>
      </p:sp>
      <p:sp>
        <p:nvSpPr>
          <p:cNvPr id="144" name="Rectangle: Rounded Corners 143">
            <a:extLst>
              <a:ext uri="{FF2B5EF4-FFF2-40B4-BE49-F238E27FC236}">
                <a16:creationId xmlns:a16="http://schemas.microsoft.com/office/drawing/2014/main" id="{B02DA944-3974-4557-A549-D914D932B6EA}"/>
              </a:ext>
            </a:extLst>
          </p:cNvPr>
          <p:cNvSpPr/>
          <p:nvPr/>
        </p:nvSpPr>
        <p:spPr>
          <a:xfrm>
            <a:off x="10598663" y="6321696"/>
            <a:ext cx="1500302" cy="150967"/>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Self-Service Fulfilment</a:t>
            </a:r>
          </a:p>
        </p:txBody>
      </p:sp>
      <p:sp>
        <p:nvSpPr>
          <p:cNvPr id="145" name="Rectangle: Rounded Corners 144">
            <a:extLst>
              <a:ext uri="{FF2B5EF4-FFF2-40B4-BE49-F238E27FC236}">
                <a16:creationId xmlns:a16="http://schemas.microsoft.com/office/drawing/2014/main" id="{B9691EC5-B2DB-4C92-B1A4-125E97532110}"/>
              </a:ext>
            </a:extLst>
          </p:cNvPr>
          <p:cNvSpPr/>
          <p:nvPr/>
        </p:nvSpPr>
        <p:spPr>
          <a:xfrm>
            <a:off x="10588966" y="6152082"/>
            <a:ext cx="1500302" cy="174345"/>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System Reliability</a:t>
            </a:r>
          </a:p>
        </p:txBody>
      </p:sp>
      <p:sp>
        <p:nvSpPr>
          <p:cNvPr id="147" name="Rectangle: Rounded Corners 146">
            <a:extLst>
              <a:ext uri="{FF2B5EF4-FFF2-40B4-BE49-F238E27FC236}">
                <a16:creationId xmlns:a16="http://schemas.microsoft.com/office/drawing/2014/main" id="{C4D6432A-45BD-4A26-8A45-5522F895B952}"/>
              </a:ext>
            </a:extLst>
          </p:cNvPr>
          <p:cNvSpPr/>
          <p:nvPr/>
        </p:nvSpPr>
        <p:spPr>
          <a:xfrm>
            <a:off x="10594339" y="6000509"/>
            <a:ext cx="1500302" cy="143731"/>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Usability</a:t>
            </a:r>
          </a:p>
        </p:txBody>
      </p:sp>
      <p:sp>
        <p:nvSpPr>
          <p:cNvPr id="148" name="Callout: Left Arrow 147">
            <a:extLst>
              <a:ext uri="{FF2B5EF4-FFF2-40B4-BE49-F238E27FC236}">
                <a16:creationId xmlns:a16="http://schemas.microsoft.com/office/drawing/2014/main" id="{1D0329E2-B1F5-477B-AFB4-5923A3066E5B}"/>
              </a:ext>
            </a:extLst>
          </p:cNvPr>
          <p:cNvSpPr/>
          <p:nvPr/>
        </p:nvSpPr>
        <p:spPr>
          <a:xfrm flipH="1">
            <a:off x="7171892" y="4958540"/>
            <a:ext cx="812896" cy="491111"/>
          </a:xfrm>
          <a:prstGeom prst="leftArrowCallout">
            <a:avLst>
              <a:gd name="adj1" fmla="val 20670"/>
              <a:gd name="adj2" fmla="val 20670"/>
              <a:gd name="adj3" fmla="val 25000"/>
              <a:gd name="adj4" fmla="val 6005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49" name="TextBox 148">
            <a:extLst>
              <a:ext uri="{FF2B5EF4-FFF2-40B4-BE49-F238E27FC236}">
                <a16:creationId xmlns:a16="http://schemas.microsoft.com/office/drawing/2014/main" id="{05E67497-63A3-4A0F-B2F9-D552A9B15ABF}"/>
              </a:ext>
            </a:extLst>
          </p:cNvPr>
          <p:cNvSpPr txBox="1"/>
          <p:nvPr/>
        </p:nvSpPr>
        <p:spPr>
          <a:xfrm>
            <a:off x="7095209" y="4911425"/>
            <a:ext cx="648931" cy="307777"/>
          </a:xfrm>
          <a:prstGeom prst="rect">
            <a:avLst/>
          </a:prstGeom>
        </p:spPr>
        <p:txBody>
          <a:bodyPr wrap="square">
            <a:spAutoFit/>
          </a:bodyPr>
          <a:lstStyle/>
          <a:p>
            <a:pPr algn="ctr"/>
            <a:r>
              <a:rPr lang="en-US" sz="700" b="1" dirty="0">
                <a:latin typeface="Times New Roman" panose="02020603050405020304" pitchFamily="18" charset="0"/>
                <a:cs typeface="Times New Roman" panose="02020603050405020304" pitchFamily="18" charset="0"/>
              </a:rPr>
              <a:t>ETL/ Transform</a:t>
            </a:r>
            <a:endParaRPr lang="en-US" sz="700" b="1" dirty="0">
              <a:solidFill>
                <a:schemeClr val="tx1"/>
              </a:solidFill>
              <a:latin typeface="Times New Roman" panose="02020603050405020304" pitchFamily="18" charset="0"/>
              <a:cs typeface="Times New Roman" panose="02020603050405020304" pitchFamily="18" charset="0"/>
            </a:endParaRPr>
          </a:p>
        </p:txBody>
      </p:sp>
      <p:sp>
        <p:nvSpPr>
          <p:cNvPr id="150" name="Arrow: Curved Up 149">
            <a:extLst>
              <a:ext uri="{FF2B5EF4-FFF2-40B4-BE49-F238E27FC236}">
                <a16:creationId xmlns:a16="http://schemas.microsoft.com/office/drawing/2014/main" id="{ED575B1F-A7AB-436D-BABF-3CB80B029A3E}"/>
              </a:ext>
            </a:extLst>
          </p:cNvPr>
          <p:cNvSpPr/>
          <p:nvPr/>
        </p:nvSpPr>
        <p:spPr>
          <a:xfrm rot="15991459">
            <a:off x="7384655" y="5199316"/>
            <a:ext cx="236275" cy="165379"/>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51" name="Arrow: Curved Up 150">
            <a:extLst>
              <a:ext uri="{FF2B5EF4-FFF2-40B4-BE49-F238E27FC236}">
                <a16:creationId xmlns:a16="http://schemas.microsoft.com/office/drawing/2014/main" id="{DD4A4F31-D83B-4BE5-84FB-6E5CCDF630B3}"/>
              </a:ext>
            </a:extLst>
          </p:cNvPr>
          <p:cNvSpPr/>
          <p:nvPr/>
        </p:nvSpPr>
        <p:spPr>
          <a:xfrm rot="16200000" flipH="1" flipV="1">
            <a:off x="7190302" y="5200368"/>
            <a:ext cx="236774" cy="173236"/>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52" name="TextBox 151">
            <a:extLst>
              <a:ext uri="{FF2B5EF4-FFF2-40B4-BE49-F238E27FC236}">
                <a16:creationId xmlns:a16="http://schemas.microsoft.com/office/drawing/2014/main" id="{E76CC15D-052A-41CE-921B-1536DCCAD8DE}"/>
              </a:ext>
            </a:extLst>
          </p:cNvPr>
          <p:cNvSpPr txBox="1"/>
          <p:nvPr/>
        </p:nvSpPr>
        <p:spPr>
          <a:xfrm>
            <a:off x="3912697" y="2437714"/>
            <a:ext cx="6534150" cy="369332"/>
          </a:xfrm>
          <a:prstGeom prst="rect">
            <a:avLst/>
          </a:prstGeom>
          <a:noFill/>
        </p:spPr>
        <p:txBody>
          <a:bodyPr wrap="square">
            <a:spAutoFit/>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53" name="Rectangle: Rounded Corners 152">
            <a:extLst>
              <a:ext uri="{FF2B5EF4-FFF2-40B4-BE49-F238E27FC236}">
                <a16:creationId xmlns:a16="http://schemas.microsoft.com/office/drawing/2014/main" id="{FD906901-9F12-4A68-9613-9A2306410843}"/>
              </a:ext>
            </a:extLst>
          </p:cNvPr>
          <p:cNvSpPr/>
          <p:nvPr/>
        </p:nvSpPr>
        <p:spPr>
          <a:xfrm>
            <a:off x="1043978" y="4743641"/>
            <a:ext cx="1020091" cy="368597"/>
          </a:xfrm>
          <a:prstGeom prst="roundRect">
            <a:avLst/>
          </a:prstGeom>
          <a:solidFill>
            <a:srgbClr val="EEB0D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Times New Roman" panose="02020603050405020304" pitchFamily="18" charset="0"/>
                <a:cs typeface="Times New Roman" panose="02020603050405020304" pitchFamily="18" charset="0"/>
              </a:rPr>
              <a:t>External Data sets for Analytical Correlations</a:t>
            </a:r>
          </a:p>
        </p:txBody>
      </p:sp>
      <p:sp>
        <p:nvSpPr>
          <p:cNvPr id="154" name="TextBox 153">
            <a:extLst>
              <a:ext uri="{FF2B5EF4-FFF2-40B4-BE49-F238E27FC236}">
                <a16:creationId xmlns:a16="http://schemas.microsoft.com/office/drawing/2014/main" id="{34A17800-EBEE-4A4A-8CC6-0127402F18AF}"/>
              </a:ext>
            </a:extLst>
          </p:cNvPr>
          <p:cNvSpPr txBox="1"/>
          <p:nvPr/>
        </p:nvSpPr>
        <p:spPr>
          <a:xfrm>
            <a:off x="538265" y="2934387"/>
            <a:ext cx="1360186" cy="369332"/>
          </a:xfrm>
          <a:prstGeom prst="rect">
            <a:avLst/>
          </a:prstGeom>
          <a:noFill/>
        </p:spPr>
        <p:txBody>
          <a:bodyPr wrap="square">
            <a:spAutoFit/>
          </a:bodyPr>
          <a:lstStyle/>
          <a:p>
            <a:pPr algn="ctr"/>
            <a:r>
              <a:rPr lang="en-US" b="1" dirty="0">
                <a:solidFill>
                  <a:schemeClr val="tx1"/>
                </a:solidFill>
                <a:latin typeface="Times New Roman" panose="02020603050405020304" pitchFamily="18" charset="0"/>
                <a:cs typeface="Times New Roman" panose="02020603050405020304" pitchFamily="18" charset="0"/>
              </a:rPr>
              <a:t>Metaverse</a:t>
            </a:r>
          </a:p>
        </p:txBody>
      </p:sp>
      <p:sp>
        <p:nvSpPr>
          <p:cNvPr id="155" name="TextBox 154">
            <a:extLst>
              <a:ext uri="{FF2B5EF4-FFF2-40B4-BE49-F238E27FC236}">
                <a16:creationId xmlns:a16="http://schemas.microsoft.com/office/drawing/2014/main" id="{1A3988E4-F4FF-4E69-93A7-851495E8FA62}"/>
              </a:ext>
            </a:extLst>
          </p:cNvPr>
          <p:cNvSpPr txBox="1"/>
          <p:nvPr/>
        </p:nvSpPr>
        <p:spPr>
          <a:xfrm>
            <a:off x="8038252" y="5355063"/>
            <a:ext cx="889121" cy="261610"/>
          </a:xfrm>
          <a:prstGeom prst="rect">
            <a:avLst/>
          </a:prstGeom>
          <a:noFill/>
        </p:spPr>
        <p:txBody>
          <a:bodyPr wrap="square">
            <a:spAutoFit/>
          </a:bodyPr>
          <a:lstStyle/>
          <a:p>
            <a:pPr algn="ctr"/>
            <a:r>
              <a:rPr lang="en-US" sz="1100" b="1" dirty="0">
                <a:latin typeface="Times New Roman" panose="02020603050405020304" pitchFamily="18" charset="0"/>
                <a:cs typeface="Times New Roman" panose="02020603050405020304" pitchFamily="18" charset="0"/>
              </a:rPr>
              <a:t>Data Pond</a:t>
            </a:r>
            <a:endParaRPr lang="en-US" sz="1100" b="1" dirty="0">
              <a:solidFill>
                <a:schemeClr val="tx1"/>
              </a:solidFill>
              <a:latin typeface="Times New Roman" panose="02020603050405020304" pitchFamily="18" charset="0"/>
              <a:cs typeface="Times New Roman" panose="02020603050405020304" pitchFamily="18" charset="0"/>
            </a:endParaRPr>
          </a:p>
        </p:txBody>
      </p:sp>
      <p:sp>
        <p:nvSpPr>
          <p:cNvPr id="159" name="TextBox 158">
            <a:extLst>
              <a:ext uri="{FF2B5EF4-FFF2-40B4-BE49-F238E27FC236}">
                <a16:creationId xmlns:a16="http://schemas.microsoft.com/office/drawing/2014/main" id="{93033A2D-D0AC-40FD-8420-A228765BD91F}"/>
              </a:ext>
            </a:extLst>
          </p:cNvPr>
          <p:cNvSpPr txBox="1"/>
          <p:nvPr/>
        </p:nvSpPr>
        <p:spPr>
          <a:xfrm>
            <a:off x="626966" y="3639725"/>
            <a:ext cx="1087055" cy="461665"/>
          </a:xfrm>
          <a:prstGeom prst="rect">
            <a:avLst/>
          </a:prstGeom>
          <a:noFill/>
        </p:spPr>
        <p:txBody>
          <a:bodyPr wrap="square">
            <a:spAutoFit/>
          </a:bodyPr>
          <a:lstStyle/>
          <a:p>
            <a:r>
              <a:rPr lang="en-US" sz="1200" b="1" dirty="0">
                <a:solidFill>
                  <a:schemeClr val="tx1"/>
                </a:solidFill>
                <a:latin typeface="Times New Roman" panose="02020603050405020304" pitchFamily="18" charset="0"/>
                <a:cs typeface="Times New Roman" panose="02020603050405020304" pitchFamily="18" charset="0"/>
              </a:rPr>
              <a:t>Master Data Management</a:t>
            </a:r>
          </a:p>
        </p:txBody>
      </p:sp>
      <p:sp>
        <p:nvSpPr>
          <p:cNvPr id="160" name="TextBox 159">
            <a:extLst>
              <a:ext uri="{FF2B5EF4-FFF2-40B4-BE49-F238E27FC236}">
                <a16:creationId xmlns:a16="http://schemas.microsoft.com/office/drawing/2014/main" id="{AE9149E1-EB7F-4589-81A2-2EDE82BC4193}"/>
              </a:ext>
            </a:extLst>
          </p:cNvPr>
          <p:cNvSpPr txBox="1"/>
          <p:nvPr/>
        </p:nvSpPr>
        <p:spPr>
          <a:xfrm>
            <a:off x="1553228" y="3602160"/>
            <a:ext cx="8956450" cy="553998"/>
          </a:xfrm>
          <a:prstGeom prst="rect">
            <a:avLst/>
          </a:prstGeom>
          <a:noFill/>
        </p:spPr>
        <p:txBody>
          <a:bodyPr wrap="square">
            <a:spAutoFit/>
          </a:bodyPr>
          <a:lstStyle/>
          <a:p>
            <a:pPr algn="ctr"/>
            <a:r>
              <a:rPr lang="en-US" sz="1000" dirty="0">
                <a:latin typeface="Times New Roman" panose="02020603050405020304" pitchFamily="18" charset="0"/>
                <a:cs typeface="Times New Roman" panose="02020603050405020304" pitchFamily="18" charset="0"/>
              </a:rPr>
              <a:t>Definition of key fields, standard calculations used to produce the key field, locations in data structures of the enterprise, location in applications and code used in the enterprise, what applications/processes/code change the value, what system or table/column is the source of fact, what stakeholders/sources/systems originate the data, redundancy check such as what fields comprise the one key field, which transactions/business transactions, business processes, workflow or business cycles use key field.</a:t>
            </a:r>
          </a:p>
        </p:txBody>
      </p:sp>
      <p:sp>
        <p:nvSpPr>
          <p:cNvPr id="161" name="TextBox 160">
            <a:extLst>
              <a:ext uri="{FF2B5EF4-FFF2-40B4-BE49-F238E27FC236}">
                <a16:creationId xmlns:a16="http://schemas.microsoft.com/office/drawing/2014/main" id="{24F0D70A-7DE6-493F-B289-EE056928D98C}"/>
              </a:ext>
            </a:extLst>
          </p:cNvPr>
          <p:cNvSpPr txBox="1"/>
          <p:nvPr/>
        </p:nvSpPr>
        <p:spPr>
          <a:xfrm>
            <a:off x="648175" y="3181631"/>
            <a:ext cx="1115317" cy="461665"/>
          </a:xfrm>
          <a:prstGeom prst="rect">
            <a:avLst/>
          </a:prstGeom>
          <a:noFill/>
        </p:spPr>
        <p:txBody>
          <a:bodyPr wrap="square">
            <a:spAutoFit/>
          </a:bodyPr>
          <a:lstStyle/>
          <a:p>
            <a:r>
              <a:rPr lang="en-US" sz="1200" b="1" dirty="0">
                <a:solidFill>
                  <a:schemeClr val="tx1"/>
                </a:solidFill>
                <a:latin typeface="Times New Roman" panose="02020603050405020304" pitchFamily="18" charset="0"/>
                <a:cs typeface="Times New Roman" panose="02020603050405020304" pitchFamily="18" charset="0"/>
              </a:rPr>
              <a:t>Metadata Management</a:t>
            </a:r>
          </a:p>
        </p:txBody>
      </p:sp>
      <p:sp>
        <p:nvSpPr>
          <p:cNvPr id="162" name="TextBox 161">
            <a:extLst>
              <a:ext uri="{FF2B5EF4-FFF2-40B4-BE49-F238E27FC236}">
                <a16:creationId xmlns:a16="http://schemas.microsoft.com/office/drawing/2014/main" id="{B2732384-C963-4393-8520-52FC4A2F41B2}"/>
              </a:ext>
            </a:extLst>
          </p:cNvPr>
          <p:cNvSpPr txBox="1"/>
          <p:nvPr/>
        </p:nvSpPr>
        <p:spPr>
          <a:xfrm>
            <a:off x="1553224" y="3162954"/>
            <a:ext cx="8915383" cy="400110"/>
          </a:xfrm>
          <a:prstGeom prst="rect">
            <a:avLst/>
          </a:prstGeom>
          <a:noFill/>
        </p:spPr>
        <p:txBody>
          <a:bodyPr wrap="square">
            <a:spAutoFit/>
          </a:bodyPr>
          <a:lstStyle/>
          <a:p>
            <a:pPr algn="ctr"/>
            <a:r>
              <a:rPr lang="en-US" sz="1000" dirty="0">
                <a:latin typeface="Times New Roman" panose="02020603050405020304" pitchFamily="18" charset="0"/>
                <a:cs typeface="Times New Roman" panose="02020603050405020304" pitchFamily="18" charset="0"/>
              </a:rPr>
              <a:t>Master data management for each data element, produced gradually, beginning with key fields, linked to Rapids or change data capture to provide a perspective of how the data changes, is removed, or is updated. </a:t>
            </a:r>
          </a:p>
        </p:txBody>
      </p:sp>
      <p:sp>
        <p:nvSpPr>
          <p:cNvPr id="170" name="Rectangle: Rounded Corners 169">
            <a:extLst>
              <a:ext uri="{FF2B5EF4-FFF2-40B4-BE49-F238E27FC236}">
                <a16:creationId xmlns:a16="http://schemas.microsoft.com/office/drawing/2014/main" id="{28A4171F-1C4F-4530-B4ED-EED8FC361E9B}"/>
              </a:ext>
            </a:extLst>
          </p:cNvPr>
          <p:cNvSpPr/>
          <p:nvPr/>
        </p:nvSpPr>
        <p:spPr>
          <a:xfrm>
            <a:off x="10993936" y="3245942"/>
            <a:ext cx="1095332" cy="1226373"/>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Statistical Process Control and Analytics</a:t>
            </a:r>
          </a:p>
        </p:txBody>
      </p:sp>
      <p:sp>
        <p:nvSpPr>
          <p:cNvPr id="172" name="Callout: Left Arrow 171">
            <a:extLst>
              <a:ext uri="{FF2B5EF4-FFF2-40B4-BE49-F238E27FC236}">
                <a16:creationId xmlns:a16="http://schemas.microsoft.com/office/drawing/2014/main" id="{58EE7B90-E9F3-439D-BCAE-61CCC906FD06}"/>
              </a:ext>
            </a:extLst>
          </p:cNvPr>
          <p:cNvSpPr/>
          <p:nvPr/>
        </p:nvSpPr>
        <p:spPr>
          <a:xfrm flipH="1">
            <a:off x="10483821" y="4200618"/>
            <a:ext cx="528314" cy="300683"/>
          </a:xfrm>
          <a:prstGeom prst="leftArrowCallout">
            <a:avLst>
              <a:gd name="adj1" fmla="val 20670"/>
              <a:gd name="adj2" fmla="val 20670"/>
              <a:gd name="adj3" fmla="val 25000"/>
              <a:gd name="adj4" fmla="val 16757"/>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73" name="Callout: Left Arrow 172">
            <a:extLst>
              <a:ext uri="{FF2B5EF4-FFF2-40B4-BE49-F238E27FC236}">
                <a16:creationId xmlns:a16="http://schemas.microsoft.com/office/drawing/2014/main" id="{8945DDCA-97DE-4D14-94AC-9684A8B07ED1}"/>
              </a:ext>
            </a:extLst>
          </p:cNvPr>
          <p:cNvSpPr/>
          <p:nvPr/>
        </p:nvSpPr>
        <p:spPr>
          <a:xfrm flipH="1">
            <a:off x="10483822" y="3782770"/>
            <a:ext cx="510114" cy="308844"/>
          </a:xfrm>
          <a:prstGeom prst="leftArrowCallout">
            <a:avLst>
              <a:gd name="adj1" fmla="val 20670"/>
              <a:gd name="adj2" fmla="val 20670"/>
              <a:gd name="adj3" fmla="val 25000"/>
              <a:gd name="adj4" fmla="val 2019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74" name="Callout: Left Arrow 173">
            <a:extLst>
              <a:ext uri="{FF2B5EF4-FFF2-40B4-BE49-F238E27FC236}">
                <a16:creationId xmlns:a16="http://schemas.microsoft.com/office/drawing/2014/main" id="{14AAC79A-9882-4476-936D-38F76E1343F3}"/>
              </a:ext>
            </a:extLst>
          </p:cNvPr>
          <p:cNvSpPr/>
          <p:nvPr/>
        </p:nvSpPr>
        <p:spPr>
          <a:xfrm flipH="1">
            <a:off x="10463977" y="3287566"/>
            <a:ext cx="548160" cy="300683"/>
          </a:xfrm>
          <a:prstGeom prst="leftArrowCallout">
            <a:avLst>
              <a:gd name="adj1" fmla="val 20670"/>
              <a:gd name="adj2" fmla="val 20670"/>
              <a:gd name="adj3" fmla="val 25000"/>
              <a:gd name="adj4" fmla="val 2019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87" name="TextBox 186">
            <a:extLst>
              <a:ext uri="{FF2B5EF4-FFF2-40B4-BE49-F238E27FC236}">
                <a16:creationId xmlns:a16="http://schemas.microsoft.com/office/drawing/2014/main" id="{54D9AD2D-A154-49E5-B527-9649C5C26AAF}"/>
              </a:ext>
            </a:extLst>
          </p:cNvPr>
          <p:cNvSpPr txBox="1"/>
          <p:nvPr/>
        </p:nvSpPr>
        <p:spPr>
          <a:xfrm>
            <a:off x="526892" y="1933095"/>
            <a:ext cx="2514168" cy="369332"/>
          </a:xfrm>
          <a:prstGeom prst="rect">
            <a:avLst/>
          </a:prstGeom>
          <a:noFill/>
        </p:spPr>
        <p:txBody>
          <a:bodyPr wrap="square">
            <a:spAutoFit/>
          </a:bodyPr>
          <a:lstStyle/>
          <a:p>
            <a:pPr algn="ctr"/>
            <a:r>
              <a:rPr lang="en-US" b="1" dirty="0">
                <a:solidFill>
                  <a:schemeClr val="tx1"/>
                </a:solidFill>
                <a:latin typeface="Times New Roman" panose="02020603050405020304" pitchFamily="18" charset="0"/>
                <a:cs typeface="Times New Roman" panose="02020603050405020304" pitchFamily="18" charset="0"/>
              </a:rPr>
              <a:t>Lean Manufacturing</a:t>
            </a:r>
          </a:p>
        </p:txBody>
      </p:sp>
      <p:sp>
        <p:nvSpPr>
          <p:cNvPr id="206" name="Rectangle: Rounded Corners 205">
            <a:extLst>
              <a:ext uri="{FF2B5EF4-FFF2-40B4-BE49-F238E27FC236}">
                <a16:creationId xmlns:a16="http://schemas.microsoft.com/office/drawing/2014/main" id="{A0FE0D61-850A-4F15-B631-7DF5D38B7147}"/>
              </a:ext>
            </a:extLst>
          </p:cNvPr>
          <p:cNvSpPr/>
          <p:nvPr/>
        </p:nvSpPr>
        <p:spPr>
          <a:xfrm>
            <a:off x="808777" y="2564782"/>
            <a:ext cx="949975" cy="371284"/>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Service Level Management</a:t>
            </a:r>
          </a:p>
        </p:txBody>
      </p:sp>
      <p:sp>
        <p:nvSpPr>
          <p:cNvPr id="207" name="Rectangle: Rounded Corners 206">
            <a:extLst>
              <a:ext uri="{FF2B5EF4-FFF2-40B4-BE49-F238E27FC236}">
                <a16:creationId xmlns:a16="http://schemas.microsoft.com/office/drawing/2014/main" id="{2BCD5512-FBB2-48BC-9607-D9DA4ECCD74D}"/>
              </a:ext>
            </a:extLst>
          </p:cNvPr>
          <p:cNvSpPr/>
          <p:nvPr/>
        </p:nvSpPr>
        <p:spPr>
          <a:xfrm>
            <a:off x="1777261" y="2211488"/>
            <a:ext cx="883109" cy="356927"/>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Self-Service Fulfilment</a:t>
            </a:r>
          </a:p>
        </p:txBody>
      </p:sp>
      <p:sp>
        <p:nvSpPr>
          <p:cNvPr id="209" name="Rectangle: Rounded Corners 208">
            <a:extLst>
              <a:ext uri="{FF2B5EF4-FFF2-40B4-BE49-F238E27FC236}">
                <a16:creationId xmlns:a16="http://schemas.microsoft.com/office/drawing/2014/main" id="{016E49F6-1141-4690-BA14-9A8524E98497}"/>
              </a:ext>
            </a:extLst>
          </p:cNvPr>
          <p:cNvSpPr/>
          <p:nvPr/>
        </p:nvSpPr>
        <p:spPr>
          <a:xfrm>
            <a:off x="1782467" y="2564574"/>
            <a:ext cx="879227" cy="364157"/>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System Reliability</a:t>
            </a:r>
          </a:p>
        </p:txBody>
      </p:sp>
      <p:sp>
        <p:nvSpPr>
          <p:cNvPr id="210" name="Rectangle: Rounded Corners 209">
            <a:extLst>
              <a:ext uri="{FF2B5EF4-FFF2-40B4-BE49-F238E27FC236}">
                <a16:creationId xmlns:a16="http://schemas.microsoft.com/office/drawing/2014/main" id="{A17297D6-03AA-4C92-9386-AA3CAD60DF0E}"/>
              </a:ext>
            </a:extLst>
          </p:cNvPr>
          <p:cNvSpPr/>
          <p:nvPr/>
        </p:nvSpPr>
        <p:spPr>
          <a:xfrm>
            <a:off x="814573" y="2225120"/>
            <a:ext cx="948919" cy="336716"/>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Scrubbing, Usability</a:t>
            </a:r>
          </a:p>
        </p:txBody>
      </p:sp>
      <p:sp>
        <p:nvSpPr>
          <p:cNvPr id="211" name="Rectangle: Rounded Corners 210">
            <a:extLst>
              <a:ext uri="{FF2B5EF4-FFF2-40B4-BE49-F238E27FC236}">
                <a16:creationId xmlns:a16="http://schemas.microsoft.com/office/drawing/2014/main" id="{8397ED85-26A4-4356-950B-D919E4D89BA4}"/>
              </a:ext>
            </a:extLst>
          </p:cNvPr>
          <p:cNvSpPr/>
          <p:nvPr/>
        </p:nvSpPr>
        <p:spPr>
          <a:xfrm>
            <a:off x="2671483" y="2580935"/>
            <a:ext cx="1038491" cy="361579"/>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Statistical Process Control</a:t>
            </a:r>
          </a:p>
        </p:txBody>
      </p:sp>
      <p:sp>
        <p:nvSpPr>
          <p:cNvPr id="212" name="Rectangle: Rounded Corners 211">
            <a:extLst>
              <a:ext uri="{FF2B5EF4-FFF2-40B4-BE49-F238E27FC236}">
                <a16:creationId xmlns:a16="http://schemas.microsoft.com/office/drawing/2014/main" id="{BBD81AEC-2C13-4248-94E8-5A70A3E2CBF1}"/>
              </a:ext>
            </a:extLst>
          </p:cNvPr>
          <p:cNvSpPr/>
          <p:nvPr/>
        </p:nvSpPr>
        <p:spPr>
          <a:xfrm>
            <a:off x="2671485" y="2202678"/>
            <a:ext cx="1026138" cy="360538"/>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Analytics</a:t>
            </a:r>
          </a:p>
        </p:txBody>
      </p:sp>
      <p:sp>
        <p:nvSpPr>
          <p:cNvPr id="213" name="Rectangle: Rounded Corners 212">
            <a:extLst>
              <a:ext uri="{FF2B5EF4-FFF2-40B4-BE49-F238E27FC236}">
                <a16:creationId xmlns:a16="http://schemas.microsoft.com/office/drawing/2014/main" id="{45B58A1C-69C5-4EA9-9236-8A19A5CCB4A1}"/>
              </a:ext>
            </a:extLst>
          </p:cNvPr>
          <p:cNvSpPr/>
          <p:nvPr/>
        </p:nvSpPr>
        <p:spPr>
          <a:xfrm>
            <a:off x="3726179" y="2594222"/>
            <a:ext cx="1265591" cy="352801"/>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Decrease Muda</a:t>
            </a:r>
          </a:p>
        </p:txBody>
      </p:sp>
      <p:sp>
        <p:nvSpPr>
          <p:cNvPr id="214" name="Rectangle: Rounded Corners 213">
            <a:extLst>
              <a:ext uri="{FF2B5EF4-FFF2-40B4-BE49-F238E27FC236}">
                <a16:creationId xmlns:a16="http://schemas.microsoft.com/office/drawing/2014/main" id="{5741C07B-D77F-4B77-B6CF-27983F30B405}"/>
              </a:ext>
            </a:extLst>
          </p:cNvPr>
          <p:cNvSpPr/>
          <p:nvPr/>
        </p:nvSpPr>
        <p:spPr>
          <a:xfrm>
            <a:off x="3713628" y="2204635"/>
            <a:ext cx="1279553" cy="362129"/>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Prioritized Kanban Work List</a:t>
            </a:r>
          </a:p>
        </p:txBody>
      </p:sp>
      <p:sp>
        <p:nvSpPr>
          <p:cNvPr id="215" name="Rectangle: Rounded Corners 214">
            <a:extLst>
              <a:ext uri="{FF2B5EF4-FFF2-40B4-BE49-F238E27FC236}">
                <a16:creationId xmlns:a16="http://schemas.microsoft.com/office/drawing/2014/main" id="{C49C4EF0-8630-4AD4-B7F7-8A8DA6720214}"/>
              </a:ext>
            </a:extLst>
          </p:cNvPr>
          <p:cNvSpPr/>
          <p:nvPr/>
        </p:nvSpPr>
        <p:spPr>
          <a:xfrm>
            <a:off x="5005499" y="2587826"/>
            <a:ext cx="1594406" cy="352188"/>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What Org does do well</a:t>
            </a:r>
          </a:p>
        </p:txBody>
      </p:sp>
      <p:sp>
        <p:nvSpPr>
          <p:cNvPr id="216" name="Rectangle: Rounded Corners 215">
            <a:extLst>
              <a:ext uri="{FF2B5EF4-FFF2-40B4-BE49-F238E27FC236}">
                <a16:creationId xmlns:a16="http://schemas.microsoft.com/office/drawing/2014/main" id="{75834677-99D6-4D5D-A80E-F78064DAC390}"/>
              </a:ext>
            </a:extLst>
          </p:cNvPr>
          <p:cNvSpPr/>
          <p:nvPr/>
        </p:nvSpPr>
        <p:spPr>
          <a:xfrm>
            <a:off x="6605449" y="2211488"/>
            <a:ext cx="3397797" cy="365559"/>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What customer thinks makes them satisfied or makes them obtain services</a:t>
            </a:r>
          </a:p>
        </p:txBody>
      </p:sp>
      <p:sp>
        <p:nvSpPr>
          <p:cNvPr id="217" name="Rectangle: Rounded Corners 216">
            <a:extLst>
              <a:ext uri="{FF2B5EF4-FFF2-40B4-BE49-F238E27FC236}">
                <a16:creationId xmlns:a16="http://schemas.microsoft.com/office/drawing/2014/main" id="{06120931-1BA8-4118-BB4A-2435A43B4AF4}"/>
              </a:ext>
            </a:extLst>
          </p:cNvPr>
          <p:cNvSpPr/>
          <p:nvPr/>
        </p:nvSpPr>
        <p:spPr>
          <a:xfrm>
            <a:off x="5015614" y="2202678"/>
            <a:ext cx="1576070" cy="369264"/>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What Org does not do well</a:t>
            </a:r>
          </a:p>
        </p:txBody>
      </p:sp>
      <p:sp>
        <p:nvSpPr>
          <p:cNvPr id="218" name="Rectangle: Rounded Corners 217">
            <a:extLst>
              <a:ext uri="{FF2B5EF4-FFF2-40B4-BE49-F238E27FC236}">
                <a16:creationId xmlns:a16="http://schemas.microsoft.com/office/drawing/2014/main" id="{CFAF240C-C309-4E4B-ACF4-4AD572AC8CF5}"/>
              </a:ext>
            </a:extLst>
          </p:cNvPr>
          <p:cNvSpPr/>
          <p:nvPr/>
        </p:nvSpPr>
        <p:spPr>
          <a:xfrm>
            <a:off x="6613634" y="2590339"/>
            <a:ext cx="3376970" cy="351963"/>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What Factors, statistic, indicators, or other actually makes customer happy or are correlated with customer activity </a:t>
            </a:r>
          </a:p>
        </p:txBody>
      </p:sp>
      <p:sp>
        <p:nvSpPr>
          <p:cNvPr id="220" name="Callout: Left Arrow 219">
            <a:extLst>
              <a:ext uri="{FF2B5EF4-FFF2-40B4-BE49-F238E27FC236}">
                <a16:creationId xmlns:a16="http://schemas.microsoft.com/office/drawing/2014/main" id="{5224EB69-C3B7-4D25-8295-F977B8CBA285}"/>
              </a:ext>
            </a:extLst>
          </p:cNvPr>
          <p:cNvSpPr/>
          <p:nvPr/>
        </p:nvSpPr>
        <p:spPr>
          <a:xfrm flipH="1">
            <a:off x="9999720" y="2312535"/>
            <a:ext cx="548160" cy="300683"/>
          </a:xfrm>
          <a:prstGeom prst="leftArrowCallout">
            <a:avLst>
              <a:gd name="adj1" fmla="val 20670"/>
              <a:gd name="adj2" fmla="val 20670"/>
              <a:gd name="adj3" fmla="val 25000"/>
              <a:gd name="adj4" fmla="val 2019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21" name="TextBox 220">
            <a:extLst>
              <a:ext uri="{FF2B5EF4-FFF2-40B4-BE49-F238E27FC236}">
                <a16:creationId xmlns:a16="http://schemas.microsoft.com/office/drawing/2014/main" id="{7799AD85-9C31-4512-B38A-69B8B9238424}"/>
              </a:ext>
            </a:extLst>
          </p:cNvPr>
          <p:cNvSpPr txBox="1"/>
          <p:nvPr/>
        </p:nvSpPr>
        <p:spPr>
          <a:xfrm>
            <a:off x="10469280" y="2056664"/>
            <a:ext cx="1776737"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Value Synthesis, Customer Intimacy, Worker Intimacy</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29" name="Rectangle: Rounded Corners 228">
            <a:extLst>
              <a:ext uri="{FF2B5EF4-FFF2-40B4-BE49-F238E27FC236}">
                <a16:creationId xmlns:a16="http://schemas.microsoft.com/office/drawing/2014/main" id="{E260621D-8F3B-4B7B-8D5E-864636CCCA8A}"/>
              </a:ext>
            </a:extLst>
          </p:cNvPr>
          <p:cNvSpPr/>
          <p:nvPr/>
        </p:nvSpPr>
        <p:spPr>
          <a:xfrm>
            <a:off x="732008" y="1424855"/>
            <a:ext cx="1345844" cy="512654"/>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Shards and Columns from elastic search and map reduce</a:t>
            </a:r>
          </a:p>
        </p:txBody>
      </p:sp>
      <p:sp>
        <p:nvSpPr>
          <p:cNvPr id="231" name="Rectangle: Rounded Corners 230">
            <a:extLst>
              <a:ext uri="{FF2B5EF4-FFF2-40B4-BE49-F238E27FC236}">
                <a16:creationId xmlns:a16="http://schemas.microsoft.com/office/drawing/2014/main" id="{27C26F7B-2F79-4CAF-AB0A-47986D68538C}"/>
              </a:ext>
            </a:extLst>
          </p:cNvPr>
          <p:cNvSpPr/>
          <p:nvPr/>
        </p:nvSpPr>
        <p:spPr>
          <a:xfrm>
            <a:off x="2125746" y="1639321"/>
            <a:ext cx="760989" cy="274527"/>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External Data Sets</a:t>
            </a:r>
          </a:p>
        </p:txBody>
      </p:sp>
      <p:sp>
        <p:nvSpPr>
          <p:cNvPr id="233" name="Rectangle: Rounded Corners 232">
            <a:extLst>
              <a:ext uri="{FF2B5EF4-FFF2-40B4-BE49-F238E27FC236}">
                <a16:creationId xmlns:a16="http://schemas.microsoft.com/office/drawing/2014/main" id="{6D070FA1-DB88-4949-B4A9-D3EACC2CF26C}"/>
              </a:ext>
            </a:extLst>
          </p:cNvPr>
          <p:cNvSpPr/>
          <p:nvPr/>
        </p:nvSpPr>
        <p:spPr>
          <a:xfrm>
            <a:off x="2900584" y="1652516"/>
            <a:ext cx="760989" cy="274526"/>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Data</a:t>
            </a:r>
          </a:p>
          <a:p>
            <a:pPr algn="ctr"/>
            <a:r>
              <a:rPr lang="en-US" sz="1000" dirty="0">
                <a:solidFill>
                  <a:schemeClr val="tx1"/>
                </a:solidFill>
                <a:latin typeface="Times New Roman" panose="02020603050405020304" pitchFamily="18" charset="0"/>
                <a:cs typeface="Times New Roman" panose="02020603050405020304" pitchFamily="18" charset="0"/>
              </a:rPr>
              <a:t>Rapids</a:t>
            </a:r>
          </a:p>
        </p:txBody>
      </p:sp>
      <p:sp>
        <p:nvSpPr>
          <p:cNvPr id="234" name="Rectangle: Rounded Corners 233">
            <a:extLst>
              <a:ext uri="{FF2B5EF4-FFF2-40B4-BE49-F238E27FC236}">
                <a16:creationId xmlns:a16="http://schemas.microsoft.com/office/drawing/2014/main" id="{2D71B9B6-D25E-4770-ABD8-63EA42C5EFC2}"/>
              </a:ext>
            </a:extLst>
          </p:cNvPr>
          <p:cNvSpPr/>
          <p:nvPr/>
        </p:nvSpPr>
        <p:spPr>
          <a:xfrm>
            <a:off x="3705475" y="1451427"/>
            <a:ext cx="853298" cy="481855"/>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Meta Data enabled Correlates</a:t>
            </a:r>
          </a:p>
        </p:txBody>
      </p:sp>
      <p:sp>
        <p:nvSpPr>
          <p:cNvPr id="236" name="Rectangle: Rounded Corners 235">
            <a:extLst>
              <a:ext uri="{FF2B5EF4-FFF2-40B4-BE49-F238E27FC236}">
                <a16:creationId xmlns:a16="http://schemas.microsoft.com/office/drawing/2014/main" id="{D9417DB9-F8AC-4AC8-983B-FF955BB21BCF}"/>
              </a:ext>
            </a:extLst>
          </p:cNvPr>
          <p:cNvSpPr/>
          <p:nvPr/>
        </p:nvSpPr>
        <p:spPr>
          <a:xfrm>
            <a:off x="4598010" y="1451428"/>
            <a:ext cx="927966" cy="468336"/>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Times New Roman" panose="02020603050405020304" pitchFamily="18" charset="0"/>
                <a:cs typeface="Times New Roman" panose="02020603050405020304" pitchFamily="18" charset="0"/>
              </a:rPr>
              <a:t>Masterdata</a:t>
            </a:r>
            <a:r>
              <a:rPr lang="en-US" sz="1000" dirty="0">
                <a:solidFill>
                  <a:schemeClr val="tx1"/>
                </a:solidFill>
                <a:latin typeface="Times New Roman" panose="02020603050405020304" pitchFamily="18" charset="0"/>
                <a:cs typeface="Times New Roman" panose="02020603050405020304" pitchFamily="18" charset="0"/>
              </a:rPr>
              <a:t> enabled Correlates</a:t>
            </a:r>
          </a:p>
        </p:txBody>
      </p:sp>
      <p:sp>
        <p:nvSpPr>
          <p:cNvPr id="238" name="Rectangle: Rounded Corners 237">
            <a:extLst>
              <a:ext uri="{FF2B5EF4-FFF2-40B4-BE49-F238E27FC236}">
                <a16:creationId xmlns:a16="http://schemas.microsoft.com/office/drawing/2014/main" id="{E0B5B1EE-256D-4A18-AC3A-6C8DA114EAEF}"/>
              </a:ext>
            </a:extLst>
          </p:cNvPr>
          <p:cNvSpPr/>
          <p:nvPr/>
        </p:nvSpPr>
        <p:spPr>
          <a:xfrm>
            <a:off x="5603126" y="1464500"/>
            <a:ext cx="1054533" cy="455805"/>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Lean Manufacturing enabled</a:t>
            </a:r>
          </a:p>
        </p:txBody>
      </p:sp>
      <p:sp>
        <p:nvSpPr>
          <p:cNvPr id="239" name="Rectangle: Rounded Corners 238">
            <a:extLst>
              <a:ext uri="{FF2B5EF4-FFF2-40B4-BE49-F238E27FC236}">
                <a16:creationId xmlns:a16="http://schemas.microsoft.com/office/drawing/2014/main" id="{7181EB64-DE64-495C-A15F-252B4553F3F3}"/>
              </a:ext>
            </a:extLst>
          </p:cNvPr>
          <p:cNvSpPr/>
          <p:nvPr/>
        </p:nvSpPr>
        <p:spPr>
          <a:xfrm>
            <a:off x="6696999" y="1456407"/>
            <a:ext cx="1101682" cy="465626"/>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Program/ Project Management KPIs</a:t>
            </a:r>
          </a:p>
        </p:txBody>
      </p:sp>
      <p:sp>
        <p:nvSpPr>
          <p:cNvPr id="240" name="Rectangle: Rounded Corners 239">
            <a:extLst>
              <a:ext uri="{FF2B5EF4-FFF2-40B4-BE49-F238E27FC236}">
                <a16:creationId xmlns:a16="http://schemas.microsoft.com/office/drawing/2014/main" id="{C50556E4-F5FC-4CE2-B71B-9AAB0BB66C12}"/>
              </a:ext>
            </a:extLst>
          </p:cNvPr>
          <p:cNvSpPr/>
          <p:nvPr/>
        </p:nvSpPr>
        <p:spPr>
          <a:xfrm>
            <a:off x="7895217" y="1456407"/>
            <a:ext cx="1208209" cy="476192"/>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Executive, Solvency and Spend Objectives</a:t>
            </a:r>
          </a:p>
        </p:txBody>
      </p:sp>
      <p:sp>
        <p:nvSpPr>
          <p:cNvPr id="241" name="Rectangle: Rounded Corners 240">
            <a:extLst>
              <a:ext uri="{FF2B5EF4-FFF2-40B4-BE49-F238E27FC236}">
                <a16:creationId xmlns:a16="http://schemas.microsoft.com/office/drawing/2014/main" id="{A1B9F9DD-2978-4294-B623-A7CB30033231}"/>
              </a:ext>
            </a:extLst>
          </p:cNvPr>
          <p:cNvSpPr/>
          <p:nvPr/>
        </p:nvSpPr>
        <p:spPr>
          <a:xfrm>
            <a:off x="9180083" y="1474840"/>
            <a:ext cx="940604" cy="476558"/>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Departmental </a:t>
            </a:r>
          </a:p>
          <a:p>
            <a:pPr algn="ctr"/>
            <a:r>
              <a:rPr lang="en-US" sz="1000" dirty="0">
                <a:solidFill>
                  <a:schemeClr val="tx1"/>
                </a:solidFill>
                <a:latin typeface="Times New Roman" panose="02020603050405020304" pitchFamily="18" charset="0"/>
                <a:cs typeface="Times New Roman" panose="02020603050405020304" pitchFamily="18" charset="0"/>
              </a:rPr>
              <a:t>Objectives</a:t>
            </a:r>
          </a:p>
        </p:txBody>
      </p:sp>
      <p:sp>
        <p:nvSpPr>
          <p:cNvPr id="246" name="Rectangle: Rounded Corners 245">
            <a:extLst>
              <a:ext uri="{FF2B5EF4-FFF2-40B4-BE49-F238E27FC236}">
                <a16:creationId xmlns:a16="http://schemas.microsoft.com/office/drawing/2014/main" id="{D9819280-762C-4ED1-AA10-45F722B3E29B}"/>
              </a:ext>
            </a:extLst>
          </p:cNvPr>
          <p:cNvSpPr/>
          <p:nvPr/>
        </p:nvSpPr>
        <p:spPr>
          <a:xfrm>
            <a:off x="2121754" y="1451427"/>
            <a:ext cx="1529962" cy="153496"/>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Industry, Customer</a:t>
            </a:r>
          </a:p>
        </p:txBody>
      </p:sp>
      <p:sp>
        <p:nvSpPr>
          <p:cNvPr id="248" name="TextBox 247">
            <a:extLst>
              <a:ext uri="{FF2B5EF4-FFF2-40B4-BE49-F238E27FC236}">
                <a16:creationId xmlns:a16="http://schemas.microsoft.com/office/drawing/2014/main" id="{F8F9E044-3CCD-45ED-B712-CDB9AE3753FE}"/>
              </a:ext>
            </a:extLst>
          </p:cNvPr>
          <p:cNvSpPr txBox="1"/>
          <p:nvPr/>
        </p:nvSpPr>
        <p:spPr>
          <a:xfrm>
            <a:off x="10554372" y="1207009"/>
            <a:ext cx="1596082" cy="830997"/>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Visualizations, Insight, Ideation, Playbooks and Derivatization</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52" name="TextBox 251">
            <a:extLst>
              <a:ext uri="{FF2B5EF4-FFF2-40B4-BE49-F238E27FC236}">
                <a16:creationId xmlns:a16="http://schemas.microsoft.com/office/drawing/2014/main" id="{68160306-A257-4A68-B6C4-280FEEC14794}"/>
              </a:ext>
            </a:extLst>
          </p:cNvPr>
          <p:cNvSpPr txBox="1"/>
          <p:nvPr/>
        </p:nvSpPr>
        <p:spPr>
          <a:xfrm>
            <a:off x="-576956" y="1178360"/>
            <a:ext cx="8256066" cy="307777"/>
          </a:xfrm>
          <a:prstGeom prst="rect">
            <a:avLst/>
          </a:prstGeom>
          <a:noFill/>
        </p:spPr>
        <p:txBody>
          <a:bodyPr wrap="square">
            <a:sp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Correlates, Dualities, Tuples, Mechanistic Links, Training Data and Tensors</a:t>
            </a:r>
          </a:p>
        </p:txBody>
      </p:sp>
      <p:sp>
        <p:nvSpPr>
          <p:cNvPr id="259" name="Callout: Left Arrow 258">
            <a:extLst>
              <a:ext uri="{FF2B5EF4-FFF2-40B4-BE49-F238E27FC236}">
                <a16:creationId xmlns:a16="http://schemas.microsoft.com/office/drawing/2014/main" id="{0B333C52-A077-4D3D-AED9-CAA5CC9130BA}"/>
              </a:ext>
            </a:extLst>
          </p:cNvPr>
          <p:cNvSpPr/>
          <p:nvPr/>
        </p:nvSpPr>
        <p:spPr>
          <a:xfrm flipH="1">
            <a:off x="10123355" y="1575776"/>
            <a:ext cx="437145" cy="300683"/>
          </a:xfrm>
          <a:prstGeom prst="leftArrowCallout">
            <a:avLst>
              <a:gd name="adj1" fmla="val 20670"/>
              <a:gd name="adj2" fmla="val 20670"/>
              <a:gd name="adj3" fmla="val 25000"/>
              <a:gd name="adj4" fmla="val 2019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60" name="Rectangle: Rounded Corners 259">
            <a:extLst>
              <a:ext uri="{FF2B5EF4-FFF2-40B4-BE49-F238E27FC236}">
                <a16:creationId xmlns:a16="http://schemas.microsoft.com/office/drawing/2014/main" id="{7BE752A4-D54F-4E72-B82F-F06826FA63FD}"/>
              </a:ext>
            </a:extLst>
          </p:cNvPr>
          <p:cNvSpPr/>
          <p:nvPr/>
        </p:nvSpPr>
        <p:spPr>
          <a:xfrm>
            <a:off x="259936" y="291634"/>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261" name="Rectangle: Rounded Corners 260">
            <a:extLst>
              <a:ext uri="{FF2B5EF4-FFF2-40B4-BE49-F238E27FC236}">
                <a16:creationId xmlns:a16="http://schemas.microsoft.com/office/drawing/2014/main" id="{58AEFAA5-9B06-4E37-8774-DC77FD8A1BAB}"/>
              </a:ext>
            </a:extLst>
          </p:cNvPr>
          <p:cNvSpPr/>
          <p:nvPr/>
        </p:nvSpPr>
        <p:spPr>
          <a:xfrm>
            <a:off x="271570" y="794591"/>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262" name="Rectangle: Rounded Corners 261">
            <a:extLst>
              <a:ext uri="{FF2B5EF4-FFF2-40B4-BE49-F238E27FC236}">
                <a16:creationId xmlns:a16="http://schemas.microsoft.com/office/drawing/2014/main" id="{2AD4CBF7-7B67-46C1-8A9A-026FFDB13985}"/>
              </a:ext>
            </a:extLst>
          </p:cNvPr>
          <p:cNvSpPr/>
          <p:nvPr/>
        </p:nvSpPr>
        <p:spPr>
          <a:xfrm>
            <a:off x="5083784" y="254625"/>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263" name="Rectangle: Rounded Corners 262">
            <a:extLst>
              <a:ext uri="{FF2B5EF4-FFF2-40B4-BE49-F238E27FC236}">
                <a16:creationId xmlns:a16="http://schemas.microsoft.com/office/drawing/2014/main" id="{EF235358-8A92-41D0-B6C6-7511E5071214}"/>
              </a:ext>
            </a:extLst>
          </p:cNvPr>
          <p:cNvSpPr/>
          <p:nvPr/>
        </p:nvSpPr>
        <p:spPr>
          <a:xfrm>
            <a:off x="5039962" y="994683"/>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264" name="Rectangle: Rounded Corners 263">
            <a:extLst>
              <a:ext uri="{FF2B5EF4-FFF2-40B4-BE49-F238E27FC236}">
                <a16:creationId xmlns:a16="http://schemas.microsoft.com/office/drawing/2014/main" id="{3BD171E4-FF0C-434D-9DAD-5BF07814C641}"/>
              </a:ext>
            </a:extLst>
          </p:cNvPr>
          <p:cNvSpPr/>
          <p:nvPr/>
        </p:nvSpPr>
        <p:spPr>
          <a:xfrm>
            <a:off x="9616077" y="982266"/>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265" name="Rectangle: Rounded Corners 264">
            <a:extLst>
              <a:ext uri="{FF2B5EF4-FFF2-40B4-BE49-F238E27FC236}">
                <a16:creationId xmlns:a16="http://schemas.microsoft.com/office/drawing/2014/main" id="{9A7A4D85-9049-4870-A494-1D45B8E97F9B}"/>
              </a:ext>
            </a:extLst>
          </p:cNvPr>
          <p:cNvSpPr/>
          <p:nvPr/>
        </p:nvSpPr>
        <p:spPr>
          <a:xfrm>
            <a:off x="9706670" y="259082"/>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266" name="TextBox 265">
            <a:extLst>
              <a:ext uri="{FF2B5EF4-FFF2-40B4-BE49-F238E27FC236}">
                <a16:creationId xmlns:a16="http://schemas.microsoft.com/office/drawing/2014/main" id="{08C946C8-5617-4914-86C3-03747E26ED11}"/>
              </a:ext>
            </a:extLst>
          </p:cNvPr>
          <p:cNvSpPr txBox="1"/>
          <p:nvPr/>
        </p:nvSpPr>
        <p:spPr>
          <a:xfrm>
            <a:off x="88799" y="-14608"/>
            <a:ext cx="2971876" cy="30777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t>Executive, Leadership, Org</a:t>
            </a:r>
          </a:p>
        </p:txBody>
      </p:sp>
      <p:sp>
        <p:nvSpPr>
          <p:cNvPr id="267" name="TextBox 266">
            <a:extLst>
              <a:ext uri="{FF2B5EF4-FFF2-40B4-BE49-F238E27FC236}">
                <a16:creationId xmlns:a16="http://schemas.microsoft.com/office/drawing/2014/main" id="{E19F4681-C7AE-435C-8477-A28A07360146}"/>
              </a:ext>
            </a:extLst>
          </p:cNvPr>
          <p:cNvSpPr txBox="1"/>
          <p:nvPr/>
        </p:nvSpPr>
        <p:spPr>
          <a:xfrm>
            <a:off x="-326758" y="937386"/>
            <a:ext cx="2971876" cy="307777"/>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Program/Project PMO</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268" name="TextBox 267">
            <a:extLst>
              <a:ext uri="{FF2B5EF4-FFF2-40B4-BE49-F238E27FC236}">
                <a16:creationId xmlns:a16="http://schemas.microsoft.com/office/drawing/2014/main" id="{5F3BD6A8-D1AB-4BAB-AF95-5F86ACD122B3}"/>
              </a:ext>
            </a:extLst>
          </p:cNvPr>
          <p:cNvSpPr txBox="1"/>
          <p:nvPr/>
        </p:nvSpPr>
        <p:spPr>
          <a:xfrm>
            <a:off x="4002881" y="-53131"/>
            <a:ext cx="2971876" cy="30777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solidFill>
                  <a:schemeClr val="bg1"/>
                </a:solidFill>
              </a:rPr>
              <a:t>Departments</a:t>
            </a:r>
          </a:p>
        </p:txBody>
      </p:sp>
      <p:sp>
        <p:nvSpPr>
          <p:cNvPr id="269" name="TextBox 268">
            <a:extLst>
              <a:ext uri="{FF2B5EF4-FFF2-40B4-BE49-F238E27FC236}">
                <a16:creationId xmlns:a16="http://schemas.microsoft.com/office/drawing/2014/main" id="{C9F775D8-94CF-44ED-94D9-9B440B7FFACD}"/>
              </a:ext>
            </a:extLst>
          </p:cNvPr>
          <p:cNvSpPr txBox="1"/>
          <p:nvPr/>
        </p:nvSpPr>
        <p:spPr>
          <a:xfrm>
            <a:off x="4023594" y="716599"/>
            <a:ext cx="2971876" cy="307777"/>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Operations</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270" name="TextBox 269">
            <a:extLst>
              <a:ext uri="{FF2B5EF4-FFF2-40B4-BE49-F238E27FC236}">
                <a16:creationId xmlns:a16="http://schemas.microsoft.com/office/drawing/2014/main" id="{B7F7CF53-DCB1-40A3-9407-A66F745DCC2A}"/>
              </a:ext>
            </a:extLst>
          </p:cNvPr>
          <p:cNvSpPr txBox="1"/>
          <p:nvPr/>
        </p:nvSpPr>
        <p:spPr>
          <a:xfrm>
            <a:off x="9064072" y="682781"/>
            <a:ext cx="1785163" cy="307777"/>
          </a:xfrm>
          <a:prstGeom prst="rect">
            <a:avLst/>
          </a:prstGeom>
          <a:noFill/>
        </p:spPr>
        <p:txBody>
          <a:bodyPr wrap="square">
            <a:spAutoFit/>
          </a:bodyPr>
          <a:lstStyle/>
          <a:p>
            <a:pPr algn="ctr"/>
            <a:r>
              <a:rPr lang="en-US" sz="1400" b="1" dirty="0">
                <a:solidFill>
                  <a:schemeClr val="bg1"/>
                </a:solidFill>
                <a:latin typeface="Times New Roman" panose="02020603050405020304" pitchFamily="18" charset="0"/>
                <a:cs typeface="Times New Roman" panose="02020603050405020304" pitchFamily="18" charset="0"/>
              </a:rPr>
              <a:t>Customers</a:t>
            </a:r>
          </a:p>
        </p:txBody>
      </p:sp>
      <p:sp>
        <p:nvSpPr>
          <p:cNvPr id="271" name="TextBox 270">
            <a:extLst>
              <a:ext uri="{FF2B5EF4-FFF2-40B4-BE49-F238E27FC236}">
                <a16:creationId xmlns:a16="http://schemas.microsoft.com/office/drawing/2014/main" id="{9C659D80-AEDD-451B-BF14-46B19FF5B08A}"/>
              </a:ext>
            </a:extLst>
          </p:cNvPr>
          <p:cNvSpPr txBox="1"/>
          <p:nvPr/>
        </p:nvSpPr>
        <p:spPr>
          <a:xfrm>
            <a:off x="9123195" y="-55533"/>
            <a:ext cx="1785163" cy="307777"/>
          </a:xfrm>
          <a:prstGeom prst="rect">
            <a:avLst/>
          </a:prstGeom>
          <a:noFill/>
        </p:spPr>
        <p:txBody>
          <a:bodyPr wrap="square">
            <a:spAutoFit/>
          </a:bodyPr>
          <a:lstStyle/>
          <a:p>
            <a:pPr algn="ctr"/>
            <a:r>
              <a:rPr lang="en-US" sz="1400" b="1" dirty="0">
                <a:solidFill>
                  <a:schemeClr val="bg1"/>
                </a:solidFill>
                <a:latin typeface="Times New Roman" panose="02020603050405020304" pitchFamily="18" charset="0"/>
                <a:cs typeface="Times New Roman" panose="02020603050405020304" pitchFamily="18" charset="0"/>
              </a:rPr>
              <a:t>Industry</a:t>
            </a: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54541" y="144669"/>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70416" y="473633"/>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57" name="Rectangle: Rounded Corners 156">
            <a:extLst>
              <a:ext uri="{FF2B5EF4-FFF2-40B4-BE49-F238E27FC236}">
                <a16:creationId xmlns:a16="http://schemas.microsoft.com/office/drawing/2014/main" id="{17DADF3A-1381-440F-928A-FDAB87067537}"/>
              </a:ext>
            </a:extLst>
          </p:cNvPr>
          <p:cNvSpPr/>
          <p:nvPr/>
        </p:nvSpPr>
        <p:spPr>
          <a:xfrm>
            <a:off x="3047899" y="4729125"/>
            <a:ext cx="618775" cy="226084"/>
          </a:xfrm>
          <a:prstGeom prst="roundRect">
            <a:avLst/>
          </a:prstGeom>
          <a:solidFill>
            <a:srgbClr val="EEB0D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solidFill>
                  <a:schemeClr val="tx1"/>
                </a:solidFill>
                <a:latin typeface="Times New Roman"/>
                <a:cs typeface="Times New Roman"/>
              </a:rPr>
              <a:t>Data Droplets</a:t>
            </a:r>
            <a:endParaRPr lang="en-US" dirty="0">
              <a:latin typeface="Times New Roman"/>
              <a:cs typeface="Times New Roman"/>
            </a:endParaRPr>
          </a:p>
        </p:txBody>
      </p:sp>
      <p:sp>
        <p:nvSpPr>
          <p:cNvPr id="166" name="Rectangle: Rounded Corners 165">
            <a:extLst>
              <a:ext uri="{FF2B5EF4-FFF2-40B4-BE49-F238E27FC236}">
                <a16:creationId xmlns:a16="http://schemas.microsoft.com/office/drawing/2014/main" id="{D4E263F7-DFAC-4E64-9E4E-96D4E0884986}"/>
              </a:ext>
            </a:extLst>
          </p:cNvPr>
          <p:cNvSpPr/>
          <p:nvPr/>
        </p:nvSpPr>
        <p:spPr>
          <a:xfrm>
            <a:off x="3555898" y="4741824"/>
            <a:ext cx="580675" cy="213384"/>
          </a:xfrm>
          <a:prstGeom prst="roundRect">
            <a:avLst/>
          </a:prstGeom>
          <a:solidFill>
            <a:srgbClr val="EEB0D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solidFill>
                  <a:schemeClr val="tx1"/>
                </a:solidFill>
                <a:latin typeface="Times New Roman"/>
                <a:cs typeface="Times New Roman"/>
              </a:rPr>
              <a:t>Data Droplets</a:t>
            </a:r>
            <a:endParaRPr lang="en-US" dirty="0">
              <a:latin typeface="Times New Roman"/>
              <a:cs typeface="Times New Roman"/>
            </a:endParaRPr>
          </a:p>
        </p:txBody>
      </p:sp>
      <p:sp>
        <p:nvSpPr>
          <p:cNvPr id="167" name="Rectangle: Rounded Corners 166">
            <a:extLst>
              <a:ext uri="{FF2B5EF4-FFF2-40B4-BE49-F238E27FC236}">
                <a16:creationId xmlns:a16="http://schemas.microsoft.com/office/drawing/2014/main" id="{0DF1B185-6253-4C26-B7F2-E49771114B44}"/>
              </a:ext>
            </a:extLst>
          </p:cNvPr>
          <p:cNvSpPr/>
          <p:nvPr/>
        </p:nvSpPr>
        <p:spPr>
          <a:xfrm>
            <a:off x="4025798" y="4741824"/>
            <a:ext cx="580675" cy="213384"/>
          </a:xfrm>
          <a:prstGeom prst="roundRect">
            <a:avLst/>
          </a:prstGeom>
          <a:solidFill>
            <a:srgbClr val="EEB0D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solidFill>
                  <a:schemeClr val="tx1"/>
                </a:solidFill>
                <a:latin typeface="Times New Roman"/>
                <a:cs typeface="Times New Roman"/>
              </a:rPr>
              <a:t>Data Droplets</a:t>
            </a:r>
            <a:endParaRPr lang="en-US" dirty="0">
              <a:latin typeface="Times New Roman"/>
              <a:cs typeface="Times New Roman"/>
            </a:endParaRPr>
          </a:p>
        </p:txBody>
      </p:sp>
      <p:sp>
        <p:nvSpPr>
          <p:cNvPr id="168" name="Rectangle: Rounded Corners 167">
            <a:extLst>
              <a:ext uri="{FF2B5EF4-FFF2-40B4-BE49-F238E27FC236}">
                <a16:creationId xmlns:a16="http://schemas.microsoft.com/office/drawing/2014/main" id="{1BDAFC8A-3DF6-4165-8A97-7901B83C77D5}"/>
              </a:ext>
            </a:extLst>
          </p:cNvPr>
          <p:cNvSpPr/>
          <p:nvPr/>
        </p:nvSpPr>
        <p:spPr>
          <a:xfrm>
            <a:off x="2982445" y="5007306"/>
            <a:ext cx="1701432" cy="158819"/>
          </a:xfrm>
          <a:prstGeom prst="roundRect">
            <a:avLst/>
          </a:prstGeom>
          <a:solidFill>
            <a:srgbClr val="00FFFF"/>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solidFill>
                  <a:schemeClr val="tx1"/>
                </a:solidFill>
                <a:latin typeface="Times New Roman"/>
                <a:cs typeface="Times New Roman"/>
              </a:rPr>
              <a:t>Data Droplets</a:t>
            </a:r>
            <a:endParaRPr lang="en-US" sz="1000" dirty="0">
              <a:latin typeface="Times New Roman"/>
              <a:ea typeface="+mn-lt"/>
              <a:cs typeface="Times New Roman"/>
            </a:endParaRPr>
          </a:p>
        </p:txBody>
      </p:sp>
      <p:sp>
        <p:nvSpPr>
          <p:cNvPr id="169" name="Rectangle: Rounded Corners 168">
            <a:extLst>
              <a:ext uri="{FF2B5EF4-FFF2-40B4-BE49-F238E27FC236}">
                <a16:creationId xmlns:a16="http://schemas.microsoft.com/office/drawing/2014/main" id="{B7AEF758-EDB7-4475-BBEC-140CDA270992}"/>
              </a:ext>
            </a:extLst>
          </p:cNvPr>
          <p:cNvSpPr/>
          <p:nvPr/>
        </p:nvSpPr>
        <p:spPr>
          <a:xfrm>
            <a:off x="2982445" y="5216856"/>
            <a:ext cx="1701432" cy="146119"/>
          </a:xfrm>
          <a:prstGeom prst="roundRect">
            <a:avLst/>
          </a:prstGeom>
          <a:solidFill>
            <a:srgbClr val="00FFFF"/>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solidFill>
                  <a:schemeClr val="tx1"/>
                </a:solidFill>
                <a:latin typeface="Times New Roman"/>
                <a:cs typeface="Times New Roman"/>
              </a:rPr>
              <a:t>Data Puddles</a:t>
            </a:r>
            <a:endParaRPr lang="en-US" dirty="0">
              <a:solidFill>
                <a:schemeClr val="tx1"/>
              </a:solidFill>
              <a:latin typeface="Times New Roman"/>
              <a:cs typeface="Times New Roman"/>
            </a:endParaRPr>
          </a:p>
        </p:txBody>
      </p:sp>
      <p:sp>
        <p:nvSpPr>
          <p:cNvPr id="171" name="Rectangle: Rounded Corners 170">
            <a:extLst>
              <a:ext uri="{FF2B5EF4-FFF2-40B4-BE49-F238E27FC236}">
                <a16:creationId xmlns:a16="http://schemas.microsoft.com/office/drawing/2014/main" id="{C11091B1-A982-4659-81A9-FAC11B25676C}"/>
              </a:ext>
            </a:extLst>
          </p:cNvPr>
          <p:cNvSpPr/>
          <p:nvPr/>
        </p:nvSpPr>
        <p:spPr>
          <a:xfrm>
            <a:off x="2982445" y="5413706"/>
            <a:ext cx="1701432" cy="152469"/>
          </a:xfrm>
          <a:prstGeom prst="roundRect">
            <a:avLst/>
          </a:prstGeom>
          <a:solidFill>
            <a:srgbClr val="00FFFF"/>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solidFill>
                  <a:schemeClr val="tx1"/>
                </a:solidFill>
                <a:latin typeface="Times New Roman"/>
                <a:cs typeface="Times New Roman"/>
              </a:rPr>
              <a:t>Data Ponds</a:t>
            </a:r>
            <a:endParaRPr lang="en-US" dirty="0">
              <a:solidFill>
                <a:schemeClr val="tx1"/>
              </a:solidFill>
              <a:latin typeface="Times New Roman"/>
              <a:cs typeface="Times New Roman"/>
            </a:endParaRPr>
          </a:p>
        </p:txBody>
      </p:sp>
      <p:sp>
        <p:nvSpPr>
          <p:cNvPr id="179" name="Arrow: Curved Up 178">
            <a:extLst>
              <a:ext uri="{FF2B5EF4-FFF2-40B4-BE49-F238E27FC236}">
                <a16:creationId xmlns:a16="http://schemas.microsoft.com/office/drawing/2014/main" id="{E78EBF1D-899C-4D08-A018-02AFD89856AA}"/>
              </a:ext>
            </a:extLst>
          </p:cNvPr>
          <p:cNvSpPr/>
          <p:nvPr/>
        </p:nvSpPr>
        <p:spPr>
          <a:xfrm rot="5220000">
            <a:off x="2848481" y="5145549"/>
            <a:ext cx="214910" cy="46859"/>
          </a:xfrm>
          <a:prstGeom prst="curved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84" name="Arrow: Curved Up 183">
            <a:extLst>
              <a:ext uri="{FF2B5EF4-FFF2-40B4-BE49-F238E27FC236}">
                <a16:creationId xmlns:a16="http://schemas.microsoft.com/office/drawing/2014/main" id="{14BD33B1-5D9C-4528-9120-8A801216870C}"/>
              </a:ext>
            </a:extLst>
          </p:cNvPr>
          <p:cNvSpPr/>
          <p:nvPr/>
        </p:nvSpPr>
        <p:spPr>
          <a:xfrm rot="5220000">
            <a:off x="2861181" y="5374149"/>
            <a:ext cx="214910" cy="46859"/>
          </a:xfrm>
          <a:prstGeom prst="curved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85" name="Arrow: Curved Up 184">
            <a:extLst>
              <a:ext uri="{FF2B5EF4-FFF2-40B4-BE49-F238E27FC236}">
                <a16:creationId xmlns:a16="http://schemas.microsoft.com/office/drawing/2014/main" id="{DD9C54FB-6DB7-4E87-9E55-1643AAC7126F}"/>
              </a:ext>
            </a:extLst>
          </p:cNvPr>
          <p:cNvSpPr/>
          <p:nvPr/>
        </p:nvSpPr>
        <p:spPr>
          <a:xfrm rot="5220000">
            <a:off x="2861181" y="5602749"/>
            <a:ext cx="214910" cy="46859"/>
          </a:xfrm>
          <a:prstGeom prst="curved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86" name="Arrow: Curved Up 185">
            <a:extLst>
              <a:ext uri="{FF2B5EF4-FFF2-40B4-BE49-F238E27FC236}">
                <a16:creationId xmlns:a16="http://schemas.microsoft.com/office/drawing/2014/main" id="{F6A208FD-9D51-4AAB-A014-0B42E3235360}"/>
              </a:ext>
            </a:extLst>
          </p:cNvPr>
          <p:cNvSpPr/>
          <p:nvPr/>
        </p:nvSpPr>
        <p:spPr>
          <a:xfrm rot="16200000">
            <a:off x="4595532" y="5157393"/>
            <a:ext cx="235629" cy="54255"/>
          </a:xfrm>
          <a:prstGeom prst="curved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88" name="Arrow: Curved Up 187">
            <a:extLst>
              <a:ext uri="{FF2B5EF4-FFF2-40B4-BE49-F238E27FC236}">
                <a16:creationId xmlns:a16="http://schemas.microsoft.com/office/drawing/2014/main" id="{22EA8AEF-DE75-496B-BE52-F03C346B537A}"/>
              </a:ext>
            </a:extLst>
          </p:cNvPr>
          <p:cNvSpPr/>
          <p:nvPr/>
        </p:nvSpPr>
        <p:spPr>
          <a:xfrm rot="16200000">
            <a:off x="4595532" y="5379642"/>
            <a:ext cx="235629" cy="54255"/>
          </a:xfrm>
          <a:prstGeom prst="curved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89" name="Arrow: Curved Up 188">
            <a:extLst>
              <a:ext uri="{FF2B5EF4-FFF2-40B4-BE49-F238E27FC236}">
                <a16:creationId xmlns:a16="http://schemas.microsoft.com/office/drawing/2014/main" id="{6D72F77F-97D2-4EFB-88DD-B8F20A368E6D}"/>
              </a:ext>
            </a:extLst>
          </p:cNvPr>
          <p:cNvSpPr/>
          <p:nvPr/>
        </p:nvSpPr>
        <p:spPr>
          <a:xfrm rot="16200000">
            <a:off x="4595532" y="5627292"/>
            <a:ext cx="235629" cy="54255"/>
          </a:xfrm>
          <a:prstGeom prst="curved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90" name="Rectangle: Rounded Corners 189">
            <a:extLst>
              <a:ext uri="{FF2B5EF4-FFF2-40B4-BE49-F238E27FC236}">
                <a16:creationId xmlns:a16="http://schemas.microsoft.com/office/drawing/2014/main" id="{E7A8313C-A745-46D0-90A0-FB0BD3BE11DD}"/>
              </a:ext>
            </a:extLst>
          </p:cNvPr>
          <p:cNvSpPr/>
          <p:nvPr/>
        </p:nvSpPr>
        <p:spPr>
          <a:xfrm>
            <a:off x="855565" y="5519437"/>
            <a:ext cx="1274157" cy="404771"/>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91" name="Rectangle: Rounded Corners 190">
            <a:extLst>
              <a:ext uri="{FF2B5EF4-FFF2-40B4-BE49-F238E27FC236}">
                <a16:creationId xmlns:a16="http://schemas.microsoft.com/office/drawing/2014/main" id="{EBF55588-F592-47CE-92F9-DF53D480C528}"/>
              </a:ext>
            </a:extLst>
          </p:cNvPr>
          <p:cNvSpPr/>
          <p:nvPr/>
        </p:nvSpPr>
        <p:spPr>
          <a:xfrm>
            <a:off x="1374177" y="5537391"/>
            <a:ext cx="702591" cy="349547"/>
          </a:xfrm>
          <a:prstGeom prst="roundRect">
            <a:avLst/>
          </a:prstGeom>
          <a:solidFill>
            <a:srgbClr val="EEB0D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solidFill>
                  <a:schemeClr val="tx1"/>
                </a:solidFill>
                <a:latin typeface="Times New Roman"/>
                <a:cs typeface="Times New Roman"/>
              </a:rPr>
              <a:t>Operational Data Store</a:t>
            </a:r>
          </a:p>
        </p:txBody>
      </p:sp>
      <p:sp>
        <p:nvSpPr>
          <p:cNvPr id="192" name="Rectangle: Rounded Corners 191">
            <a:extLst>
              <a:ext uri="{FF2B5EF4-FFF2-40B4-BE49-F238E27FC236}">
                <a16:creationId xmlns:a16="http://schemas.microsoft.com/office/drawing/2014/main" id="{41C1A909-BFDC-47C6-9BEC-6C3742EC051F}"/>
              </a:ext>
            </a:extLst>
          </p:cNvPr>
          <p:cNvSpPr/>
          <p:nvPr/>
        </p:nvSpPr>
        <p:spPr>
          <a:xfrm>
            <a:off x="950815" y="5163837"/>
            <a:ext cx="1178907" cy="341271"/>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93" name="Rectangle: Rounded Corners 192">
            <a:extLst>
              <a:ext uri="{FF2B5EF4-FFF2-40B4-BE49-F238E27FC236}">
                <a16:creationId xmlns:a16="http://schemas.microsoft.com/office/drawing/2014/main" id="{487A9A58-365C-4D92-8F16-97712DAD6504}"/>
              </a:ext>
            </a:extLst>
          </p:cNvPr>
          <p:cNvSpPr/>
          <p:nvPr/>
        </p:nvSpPr>
        <p:spPr>
          <a:xfrm>
            <a:off x="1577377" y="5200841"/>
            <a:ext cx="499391" cy="286047"/>
          </a:xfrm>
          <a:prstGeom prst="roundRect">
            <a:avLst/>
          </a:prstGeom>
          <a:solidFill>
            <a:srgbClr val="EEB0D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solidFill>
                  <a:schemeClr val="tx1"/>
                </a:solidFill>
                <a:latin typeface="Times New Roman"/>
                <a:cs typeface="Times New Roman"/>
              </a:rPr>
              <a:t>Data Hub</a:t>
            </a:r>
            <a:endParaRPr lang="en-US" dirty="0">
              <a:solidFill>
                <a:schemeClr val="tx1"/>
              </a:solidFill>
              <a:latin typeface="Times New Roman"/>
              <a:cs typeface="Times New Roman"/>
            </a:endParaRPr>
          </a:p>
        </p:txBody>
      </p:sp>
      <p:sp>
        <p:nvSpPr>
          <p:cNvPr id="194" name="Callout: Left Arrow 193">
            <a:extLst>
              <a:ext uri="{FF2B5EF4-FFF2-40B4-BE49-F238E27FC236}">
                <a16:creationId xmlns:a16="http://schemas.microsoft.com/office/drawing/2014/main" id="{B0B732DC-023F-42F1-88B4-D51ED9F5845B}"/>
              </a:ext>
            </a:extLst>
          </p:cNvPr>
          <p:cNvSpPr/>
          <p:nvPr/>
        </p:nvSpPr>
        <p:spPr>
          <a:xfrm>
            <a:off x="834963" y="5196778"/>
            <a:ext cx="736248" cy="287757"/>
          </a:xfrm>
          <a:prstGeom prst="leftArrowCallout">
            <a:avLst>
              <a:gd name="adj1" fmla="val 25000"/>
              <a:gd name="adj2" fmla="val 25000"/>
              <a:gd name="adj3" fmla="val 25000"/>
              <a:gd name="adj4" fmla="val 39067"/>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endParaRPr lang="en-US" sz="700" b="1" dirty="0">
              <a:solidFill>
                <a:schemeClr val="tx1"/>
              </a:solidFill>
              <a:latin typeface="Times New Roman" panose="02020603050405020304" pitchFamily="18" charset="0"/>
              <a:cs typeface="Times New Roman" panose="02020603050405020304" pitchFamily="18" charset="0"/>
            </a:endParaRPr>
          </a:p>
        </p:txBody>
      </p:sp>
      <p:sp>
        <p:nvSpPr>
          <p:cNvPr id="82" name="Callout: Left Arrow 81">
            <a:extLst>
              <a:ext uri="{FF2B5EF4-FFF2-40B4-BE49-F238E27FC236}">
                <a16:creationId xmlns:a16="http://schemas.microsoft.com/office/drawing/2014/main" id="{98925F7B-0EFC-4DDB-9E5C-80D665167AB6}"/>
              </a:ext>
            </a:extLst>
          </p:cNvPr>
          <p:cNvSpPr/>
          <p:nvPr/>
        </p:nvSpPr>
        <p:spPr>
          <a:xfrm rot="16200000" flipH="1">
            <a:off x="866362" y="5406328"/>
            <a:ext cx="540102" cy="471907"/>
          </a:xfrm>
          <a:prstGeom prst="leftArrowCallout">
            <a:avLst>
              <a:gd name="adj1" fmla="val 25000"/>
              <a:gd name="adj2" fmla="val 25000"/>
              <a:gd name="adj3" fmla="val 25000"/>
              <a:gd name="adj4" fmla="val 39067"/>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endParaRPr lang="en-US" sz="700" b="1" dirty="0">
              <a:solidFill>
                <a:schemeClr val="tx1"/>
              </a:solidFill>
              <a:latin typeface="Times New Roman" panose="02020603050405020304" pitchFamily="18" charset="0"/>
              <a:cs typeface="Times New Roman" panose="02020603050405020304" pitchFamily="18" charset="0"/>
            </a:endParaRPr>
          </a:p>
        </p:txBody>
      </p:sp>
      <p:sp>
        <p:nvSpPr>
          <p:cNvPr id="81" name="TextBox 80">
            <a:extLst>
              <a:ext uri="{FF2B5EF4-FFF2-40B4-BE49-F238E27FC236}">
                <a16:creationId xmlns:a16="http://schemas.microsoft.com/office/drawing/2014/main" id="{DFED9DE6-9558-410A-B744-FFC895AE4CEC}"/>
              </a:ext>
            </a:extLst>
          </p:cNvPr>
          <p:cNvSpPr txBox="1"/>
          <p:nvPr/>
        </p:nvSpPr>
        <p:spPr>
          <a:xfrm>
            <a:off x="491062" y="5647896"/>
            <a:ext cx="1329325" cy="307777"/>
          </a:xfrm>
          <a:prstGeom prst="rect">
            <a:avLst/>
          </a:prstGeom>
        </p:spPr>
        <p:txBody>
          <a:bodyPr wrap="square" lIns="91440" tIns="45720" rIns="91440" bIns="45720" anchor="t">
            <a:spAutoFit/>
          </a:bodyPr>
          <a:lstStyle/>
          <a:p>
            <a:pPr algn="ctr"/>
            <a:r>
              <a:rPr lang="en-US" sz="700" b="1" dirty="0">
                <a:latin typeface="Times New Roman"/>
                <a:cs typeface="Times New Roman"/>
              </a:rPr>
              <a:t>API, </a:t>
            </a:r>
            <a:endParaRPr lang="en-US" dirty="0">
              <a:latin typeface="Times New Roman"/>
              <a:cs typeface="Times New Roman"/>
            </a:endParaRPr>
          </a:p>
          <a:p>
            <a:pPr algn="ctr"/>
            <a:r>
              <a:rPr lang="en-US" sz="700" b="1" dirty="0">
                <a:latin typeface="Times New Roman"/>
                <a:cs typeface="Times New Roman"/>
              </a:rPr>
              <a:t>Messaging</a:t>
            </a:r>
            <a:endParaRPr lang="en-US" dirty="0">
              <a:latin typeface="Times New Roman"/>
              <a:cs typeface="Times New Roman"/>
            </a:endParaRPr>
          </a:p>
        </p:txBody>
      </p:sp>
      <p:sp>
        <p:nvSpPr>
          <p:cNvPr id="195" name="TextBox 194">
            <a:extLst>
              <a:ext uri="{FF2B5EF4-FFF2-40B4-BE49-F238E27FC236}">
                <a16:creationId xmlns:a16="http://schemas.microsoft.com/office/drawing/2014/main" id="{0C094646-B3EB-49AC-8603-48DB1EE97118}"/>
              </a:ext>
            </a:extLst>
          </p:cNvPr>
          <p:cNvSpPr txBox="1"/>
          <p:nvPr/>
        </p:nvSpPr>
        <p:spPr>
          <a:xfrm>
            <a:off x="687912" y="5133545"/>
            <a:ext cx="1284875" cy="314127"/>
          </a:xfrm>
          <a:prstGeom prst="rect">
            <a:avLst/>
          </a:prstGeom>
        </p:spPr>
        <p:txBody>
          <a:bodyPr wrap="square" lIns="91440" tIns="45720" rIns="91440" bIns="45720" anchor="t">
            <a:spAutoFit/>
          </a:bodyPr>
          <a:lstStyle/>
          <a:p>
            <a:pPr algn="ctr"/>
            <a:r>
              <a:rPr lang="en-US" sz="700" b="1" dirty="0">
                <a:latin typeface="Times New Roman"/>
                <a:cs typeface="Times New Roman"/>
              </a:rPr>
              <a:t>        API, </a:t>
            </a:r>
            <a:endParaRPr lang="en-US" dirty="0">
              <a:latin typeface="Times New Roman"/>
              <a:cs typeface="Times New Roman"/>
            </a:endParaRPr>
          </a:p>
          <a:p>
            <a:pPr algn="ctr"/>
            <a:r>
              <a:rPr lang="en-US" sz="700" b="1" dirty="0">
                <a:latin typeface="Times New Roman"/>
                <a:cs typeface="Times New Roman"/>
              </a:rPr>
              <a:t>Messaging</a:t>
            </a:r>
            <a:endParaRPr lang="en-US" dirty="0">
              <a:latin typeface="Times New Roman"/>
              <a:cs typeface="Times New Roman"/>
            </a:endParaRPr>
          </a:p>
        </p:txBody>
      </p:sp>
      <p:sp>
        <p:nvSpPr>
          <p:cNvPr id="196" name="Rectangle: Rounded Corners 195">
            <a:extLst>
              <a:ext uri="{FF2B5EF4-FFF2-40B4-BE49-F238E27FC236}">
                <a16:creationId xmlns:a16="http://schemas.microsoft.com/office/drawing/2014/main" id="{6079E17D-A99F-4AA8-8210-7E18B19507CF}"/>
              </a:ext>
            </a:extLst>
          </p:cNvPr>
          <p:cNvSpPr/>
          <p:nvPr/>
        </p:nvSpPr>
        <p:spPr>
          <a:xfrm>
            <a:off x="239790" y="5371919"/>
            <a:ext cx="546088" cy="330573"/>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Times New Roman" panose="02020603050405020304" pitchFamily="18" charset="0"/>
                <a:cs typeface="Times New Roman" panose="02020603050405020304" pitchFamily="18" charset="0"/>
              </a:rPr>
              <a:t>External Stake</a:t>
            </a:r>
          </a:p>
          <a:p>
            <a:pPr algn="ctr"/>
            <a:r>
              <a:rPr lang="en-US" sz="700" dirty="0">
                <a:solidFill>
                  <a:schemeClr val="tx1"/>
                </a:solidFill>
                <a:latin typeface="Times New Roman" panose="02020603050405020304" pitchFamily="18" charset="0"/>
                <a:cs typeface="Times New Roman" panose="02020603050405020304" pitchFamily="18" charset="0"/>
              </a:rPr>
              <a:t>holders</a:t>
            </a:r>
          </a:p>
        </p:txBody>
      </p:sp>
      <p:sp>
        <p:nvSpPr>
          <p:cNvPr id="197" name="TextBox 196">
            <a:extLst>
              <a:ext uri="{FF2B5EF4-FFF2-40B4-BE49-F238E27FC236}">
                <a16:creationId xmlns:a16="http://schemas.microsoft.com/office/drawing/2014/main" id="{31BAF758-63FE-42D9-8D2A-0AB89B7C08E6}"/>
              </a:ext>
            </a:extLst>
          </p:cNvPr>
          <p:cNvSpPr txBox="1"/>
          <p:nvPr/>
        </p:nvSpPr>
        <p:spPr>
          <a:xfrm>
            <a:off x="-22490" y="1426350"/>
            <a:ext cx="897127" cy="646331"/>
          </a:xfrm>
          <a:prstGeom prst="rect">
            <a:avLst/>
          </a:prstGeom>
          <a:noFill/>
        </p:spPr>
        <p:txBody>
          <a:bodyPr wrap="square" lIns="91440" tIns="45720" rIns="91440" bIns="45720" anchor="t">
            <a:spAutoFit/>
          </a:bodyPr>
          <a:lstStyle/>
          <a:p>
            <a:pPr algn="ctr"/>
            <a:r>
              <a:rPr lang="en-US" sz="1200" b="1" dirty="0">
                <a:latin typeface="Times New Roman"/>
                <a:cs typeface="Times New Roman"/>
              </a:rPr>
              <a:t>Data</a:t>
            </a:r>
          </a:p>
          <a:p>
            <a:pPr algn="ctr"/>
            <a:r>
              <a:rPr lang="en-US" sz="1200" b="1" dirty="0">
                <a:latin typeface="Times New Roman"/>
                <a:cs typeface="Times New Roman"/>
              </a:rPr>
              <a:t>Ocean Boundary</a:t>
            </a:r>
            <a:endParaRPr lang="en-US" dirty="0">
              <a:latin typeface="Times New Roman"/>
              <a:cs typeface="Times New Roman"/>
            </a:endParaRPr>
          </a:p>
        </p:txBody>
      </p:sp>
      <p:grpSp>
        <p:nvGrpSpPr>
          <p:cNvPr id="2" name="Group 1">
            <a:extLst>
              <a:ext uri="{FF2B5EF4-FFF2-40B4-BE49-F238E27FC236}">
                <a16:creationId xmlns:a16="http://schemas.microsoft.com/office/drawing/2014/main" id="{B6C93AFE-C56B-4B39-B093-D7F6C609310E}"/>
              </a:ext>
            </a:extLst>
          </p:cNvPr>
          <p:cNvGrpSpPr/>
          <p:nvPr/>
        </p:nvGrpSpPr>
        <p:grpSpPr>
          <a:xfrm>
            <a:off x="4771967" y="5292523"/>
            <a:ext cx="977898" cy="491111"/>
            <a:chOff x="4683066" y="5978323"/>
            <a:chExt cx="939798" cy="491111"/>
          </a:xfrm>
        </p:grpSpPr>
        <p:sp>
          <p:nvSpPr>
            <p:cNvPr id="198" name="Callout: Left Arrow 197">
              <a:extLst>
                <a:ext uri="{FF2B5EF4-FFF2-40B4-BE49-F238E27FC236}">
                  <a16:creationId xmlns:a16="http://schemas.microsoft.com/office/drawing/2014/main" id="{D19806E9-7FD6-4516-8BEC-C9EC03E1482A}"/>
                </a:ext>
              </a:extLst>
            </p:cNvPr>
            <p:cNvSpPr/>
            <p:nvPr/>
          </p:nvSpPr>
          <p:spPr>
            <a:xfrm>
              <a:off x="4683066" y="5978323"/>
              <a:ext cx="450754" cy="491111"/>
            </a:xfrm>
            <a:prstGeom prst="leftArrowCallout">
              <a:avLst>
                <a:gd name="adj1" fmla="val 20670"/>
                <a:gd name="adj2" fmla="val 20670"/>
                <a:gd name="adj3" fmla="val 25000"/>
                <a:gd name="adj4" fmla="val 6005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99" name="Callout: Left Arrow 198">
              <a:extLst>
                <a:ext uri="{FF2B5EF4-FFF2-40B4-BE49-F238E27FC236}">
                  <a16:creationId xmlns:a16="http://schemas.microsoft.com/office/drawing/2014/main" id="{582EDAE3-B5B9-47E9-A496-6269BC5158E3}"/>
                </a:ext>
              </a:extLst>
            </p:cNvPr>
            <p:cNvSpPr/>
            <p:nvPr/>
          </p:nvSpPr>
          <p:spPr>
            <a:xfrm flipH="1">
              <a:off x="5133818" y="5978323"/>
              <a:ext cx="489046" cy="491111"/>
            </a:xfrm>
            <a:prstGeom prst="leftArrowCallout">
              <a:avLst>
                <a:gd name="adj1" fmla="val 20670"/>
                <a:gd name="adj2" fmla="val 20670"/>
                <a:gd name="adj3" fmla="val 25000"/>
                <a:gd name="adj4" fmla="val 6005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175" name="Rectangle: Rounded Corners 174">
            <a:extLst>
              <a:ext uri="{FF2B5EF4-FFF2-40B4-BE49-F238E27FC236}">
                <a16:creationId xmlns:a16="http://schemas.microsoft.com/office/drawing/2014/main" id="{0D404C7A-98AD-4952-98D6-EE066B3CC870}"/>
              </a:ext>
            </a:extLst>
          </p:cNvPr>
          <p:cNvSpPr/>
          <p:nvPr/>
        </p:nvSpPr>
        <p:spPr>
          <a:xfrm>
            <a:off x="4965598" y="5300626"/>
            <a:ext cx="580675" cy="480084"/>
          </a:xfrm>
          <a:prstGeom prst="roundRect">
            <a:avLst/>
          </a:prstGeom>
          <a:solidFill>
            <a:srgbClr val="EEB0D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800" dirty="0">
              <a:solidFill>
                <a:schemeClr val="tx1"/>
              </a:solidFill>
              <a:latin typeface="Times New Roman" panose="02020603050405020304" pitchFamily="18" charset="0"/>
              <a:cs typeface="Times New Roman" panose="02020603050405020304" pitchFamily="18" charset="0"/>
            </a:endParaRPr>
          </a:p>
        </p:txBody>
      </p:sp>
      <p:sp>
        <p:nvSpPr>
          <p:cNvPr id="156" name="TextBox 155">
            <a:extLst>
              <a:ext uri="{FF2B5EF4-FFF2-40B4-BE49-F238E27FC236}">
                <a16:creationId xmlns:a16="http://schemas.microsoft.com/office/drawing/2014/main" id="{64147713-3B72-48F9-BA07-126F97D58EB9}"/>
              </a:ext>
            </a:extLst>
          </p:cNvPr>
          <p:cNvSpPr txBox="1"/>
          <p:nvPr/>
        </p:nvSpPr>
        <p:spPr>
          <a:xfrm>
            <a:off x="4824328" y="5315199"/>
            <a:ext cx="889121" cy="461665"/>
          </a:xfrm>
          <a:prstGeom prst="rect">
            <a:avLst/>
          </a:prstGeom>
          <a:noFill/>
        </p:spPr>
        <p:txBody>
          <a:bodyPr wrap="square" lIns="91440" tIns="45720" rIns="91440" bIns="45720" anchor="t">
            <a:spAutoFit/>
          </a:bodyPr>
          <a:lstStyle/>
          <a:p>
            <a:pPr algn="ctr"/>
            <a:r>
              <a:rPr lang="en-US" sz="800" dirty="0">
                <a:latin typeface="Times New Roman"/>
                <a:cs typeface="Times New Roman"/>
              </a:rPr>
              <a:t>Operational </a:t>
            </a:r>
          </a:p>
          <a:p>
            <a:pPr algn="ctr"/>
            <a:r>
              <a:rPr lang="en-US" sz="800" dirty="0">
                <a:latin typeface="Times New Roman"/>
                <a:cs typeface="Times New Roman"/>
              </a:rPr>
              <a:t>Data </a:t>
            </a:r>
            <a:endParaRPr lang="en-US" sz="800">
              <a:latin typeface="Times New Roman"/>
              <a:cs typeface="Times New Roman"/>
            </a:endParaRPr>
          </a:p>
          <a:p>
            <a:pPr algn="ctr"/>
            <a:r>
              <a:rPr lang="en-US" sz="800" dirty="0">
                <a:latin typeface="Times New Roman"/>
                <a:cs typeface="Times New Roman"/>
              </a:rPr>
              <a:t>Sources</a:t>
            </a:r>
          </a:p>
        </p:txBody>
      </p:sp>
    </p:spTree>
    <p:extLst>
      <p:ext uri="{BB962C8B-B14F-4D97-AF65-F5344CB8AC3E}">
        <p14:creationId xmlns:p14="http://schemas.microsoft.com/office/powerpoint/2010/main" val="3390267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12496"/>
            <a:ext cx="1600051" cy="6776741"/>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accent1">
              <a:lumMod val="75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28486" y="1237373"/>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19" name="Rectangle: Rounded Corners 218">
            <a:extLst>
              <a:ext uri="{FF2B5EF4-FFF2-40B4-BE49-F238E27FC236}">
                <a16:creationId xmlns:a16="http://schemas.microsoft.com/office/drawing/2014/main" id="{DEE8D695-AB8D-497B-B4E2-312BD15BEC6A}"/>
              </a:ext>
            </a:extLst>
          </p:cNvPr>
          <p:cNvSpPr/>
          <p:nvPr/>
        </p:nvSpPr>
        <p:spPr>
          <a:xfrm>
            <a:off x="10540467" y="1992508"/>
            <a:ext cx="1579591" cy="4674869"/>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52" name="TextBox 151">
            <a:extLst>
              <a:ext uri="{FF2B5EF4-FFF2-40B4-BE49-F238E27FC236}">
                <a16:creationId xmlns:a16="http://schemas.microsoft.com/office/drawing/2014/main" id="{E76CC15D-052A-41CE-921B-1536DCCAD8DE}"/>
              </a:ext>
            </a:extLst>
          </p:cNvPr>
          <p:cNvSpPr txBox="1"/>
          <p:nvPr/>
        </p:nvSpPr>
        <p:spPr>
          <a:xfrm>
            <a:off x="3912697" y="2437714"/>
            <a:ext cx="6534150" cy="369332"/>
          </a:xfrm>
          <a:prstGeom prst="rect">
            <a:avLst/>
          </a:prstGeom>
          <a:noFill/>
        </p:spPr>
        <p:txBody>
          <a:bodyPr wrap="square">
            <a:spAutoFit/>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220" name="Callout: Left Arrow 219">
            <a:extLst>
              <a:ext uri="{FF2B5EF4-FFF2-40B4-BE49-F238E27FC236}">
                <a16:creationId xmlns:a16="http://schemas.microsoft.com/office/drawing/2014/main" id="{5224EB69-C3B7-4D25-8295-F977B8CBA285}"/>
              </a:ext>
            </a:extLst>
          </p:cNvPr>
          <p:cNvSpPr/>
          <p:nvPr/>
        </p:nvSpPr>
        <p:spPr>
          <a:xfrm flipH="1">
            <a:off x="9267775" y="3059642"/>
            <a:ext cx="262085" cy="300683"/>
          </a:xfrm>
          <a:prstGeom prst="leftArrowCallout">
            <a:avLst>
              <a:gd name="adj1" fmla="val 20670"/>
              <a:gd name="adj2" fmla="val 20670"/>
              <a:gd name="adj3" fmla="val 25000"/>
              <a:gd name="adj4" fmla="val 2019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21" name="TextBox 220">
            <a:extLst>
              <a:ext uri="{FF2B5EF4-FFF2-40B4-BE49-F238E27FC236}">
                <a16:creationId xmlns:a16="http://schemas.microsoft.com/office/drawing/2014/main" id="{7799AD85-9C31-4512-B38A-69B8B9238424}"/>
              </a:ext>
            </a:extLst>
          </p:cNvPr>
          <p:cNvSpPr txBox="1"/>
          <p:nvPr/>
        </p:nvSpPr>
        <p:spPr>
          <a:xfrm>
            <a:off x="10469280" y="2056664"/>
            <a:ext cx="1776737" cy="4339650"/>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Tensors bridge divisions and departments produce an interactive matrix or synapse. These describe, predict and even inform increasingly optimal outcomes from organizational activity, increasingly optimal actions or characteristics of activity, also presenting increasingly intimate information about why, how and when customers make decisions beyond mere survey to even include understanding customers more than they understand themselves. </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29" name="Rectangle: Rounded Corners 228">
            <a:extLst>
              <a:ext uri="{FF2B5EF4-FFF2-40B4-BE49-F238E27FC236}">
                <a16:creationId xmlns:a16="http://schemas.microsoft.com/office/drawing/2014/main" id="{E260621D-8F3B-4B7B-8D5E-864636CCCA8A}"/>
              </a:ext>
            </a:extLst>
          </p:cNvPr>
          <p:cNvSpPr/>
          <p:nvPr/>
        </p:nvSpPr>
        <p:spPr>
          <a:xfrm>
            <a:off x="732008" y="1424855"/>
            <a:ext cx="1345844" cy="512654"/>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Shards and Columns from elastic search and map reduce</a:t>
            </a:r>
          </a:p>
        </p:txBody>
      </p:sp>
      <p:sp>
        <p:nvSpPr>
          <p:cNvPr id="231" name="Rectangle: Rounded Corners 230">
            <a:extLst>
              <a:ext uri="{FF2B5EF4-FFF2-40B4-BE49-F238E27FC236}">
                <a16:creationId xmlns:a16="http://schemas.microsoft.com/office/drawing/2014/main" id="{27C26F7B-2F79-4CAF-AB0A-47986D68538C}"/>
              </a:ext>
            </a:extLst>
          </p:cNvPr>
          <p:cNvSpPr/>
          <p:nvPr/>
        </p:nvSpPr>
        <p:spPr>
          <a:xfrm>
            <a:off x="2125746" y="1639321"/>
            <a:ext cx="760989" cy="274527"/>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External Data Sets</a:t>
            </a:r>
          </a:p>
        </p:txBody>
      </p:sp>
      <p:sp>
        <p:nvSpPr>
          <p:cNvPr id="233" name="Rectangle: Rounded Corners 232">
            <a:extLst>
              <a:ext uri="{FF2B5EF4-FFF2-40B4-BE49-F238E27FC236}">
                <a16:creationId xmlns:a16="http://schemas.microsoft.com/office/drawing/2014/main" id="{6D070FA1-DB88-4949-B4A9-D3EACC2CF26C}"/>
              </a:ext>
            </a:extLst>
          </p:cNvPr>
          <p:cNvSpPr/>
          <p:nvPr/>
        </p:nvSpPr>
        <p:spPr>
          <a:xfrm>
            <a:off x="2900584" y="1652516"/>
            <a:ext cx="760989" cy="274526"/>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Data</a:t>
            </a:r>
          </a:p>
          <a:p>
            <a:pPr algn="ctr"/>
            <a:r>
              <a:rPr lang="en-US" sz="1000" dirty="0">
                <a:solidFill>
                  <a:schemeClr val="tx1"/>
                </a:solidFill>
                <a:latin typeface="Times New Roman" panose="02020603050405020304" pitchFamily="18" charset="0"/>
                <a:cs typeface="Times New Roman" panose="02020603050405020304" pitchFamily="18" charset="0"/>
              </a:rPr>
              <a:t>Rapids</a:t>
            </a:r>
          </a:p>
        </p:txBody>
      </p:sp>
      <p:sp>
        <p:nvSpPr>
          <p:cNvPr id="234" name="Rectangle: Rounded Corners 233">
            <a:extLst>
              <a:ext uri="{FF2B5EF4-FFF2-40B4-BE49-F238E27FC236}">
                <a16:creationId xmlns:a16="http://schemas.microsoft.com/office/drawing/2014/main" id="{2D71B9B6-D25E-4770-ABD8-63EA42C5EFC2}"/>
              </a:ext>
            </a:extLst>
          </p:cNvPr>
          <p:cNvSpPr/>
          <p:nvPr/>
        </p:nvSpPr>
        <p:spPr>
          <a:xfrm>
            <a:off x="3705475" y="1451427"/>
            <a:ext cx="853298" cy="481855"/>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Meta Data enabled Correlates</a:t>
            </a:r>
          </a:p>
        </p:txBody>
      </p:sp>
      <p:sp>
        <p:nvSpPr>
          <p:cNvPr id="236" name="Rectangle: Rounded Corners 235">
            <a:extLst>
              <a:ext uri="{FF2B5EF4-FFF2-40B4-BE49-F238E27FC236}">
                <a16:creationId xmlns:a16="http://schemas.microsoft.com/office/drawing/2014/main" id="{D9417DB9-F8AC-4AC8-983B-FF955BB21BCF}"/>
              </a:ext>
            </a:extLst>
          </p:cNvPr>
          <p:cNvSpPr/>
          <p:nvPr/>
        </p:nvSpPr>
        <p:spPr>
          <a:xfrm>
            <a:off x="4598010" y="1451428"/>
            <a:ext cx="927966" cy="468336"/>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Times New Roman" panose="02020603050405020304" pitchFamily="18" charset="0"/>
                <a:cs typeface="Times New Roman" panose="02020603050405020304" pitchFamily="18" charset="0"/>
              </a:rPr>
              <a:t>Masterdata</a:t>
            </a:r>
            <a:r>
              <a:rPr lang="en-US" sz="1000" dirty="0">
                <a:solidFill>
                  <a:schemeClr val="tx1"/>
                </a:solidFill>
                <a:latin typeface="Times New Roman" panose="02020603050405020304" pitchFamily="18" charset="0"/>
                <a:cs typeface="Times New Roman" panose="02020603050405020304" pitchFamily="18" charset="0"/>
              </a:rPr>
              <a:t> enabled Correlates</a:t>
            </a:r>
          </a:p>
        </p:txBody>
      </p:sp>
      <p:sp>
        <p:nvSpPr>
          <p:cNvPr id="238" name="Rectangle: Rounded Corners 237">
            <a:extLst>
              <a:ext uri="{FF2B5EF4-FFF2-40B4-BE49-F238E27FC236}">
                <a16:creationId xmlns:a16="http://schemas.microsoft.com/office/drawing/2014/main" id="{E0B5B1EE-256D-4A18-AC3A-6C8DA114EAEF}"/>
              </a:ext>
            </a:extLst>
          </p:cNvPr>
          <p:cNvSpPr/>
          <p:nvPr/>
        </p:nvSpPr>
        <p:spPr>
          <a:xfrm>
            <a:off x="5603126" y="1464500"/>
            <a:ext cx="1054533" cy="455805"/>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Lean Manufacturing enabled</a:t>
            </a:r>
          </a:p>
        </p:txBody>
      </p:sp>
      <p:sp>
        <p:nvSpPr>
          <p:cNvPr id="239" name="Rectangle: Rounded Corners 238">
            <a:extLst>
              <a:ext uri="{FF2B5EF4-FFF2-40B4-BE49-F238E27FC236}">
                <a16:creationId xmlns:a16="http://schemas.microsoft.com/office/drawing/2014/main" id="{7181EB64-DE64-495C-A15F-252B4553F3F3}"/>
              </a:ext>
            </a:extLst>
          </p:cNvPr>
          <p:cNvSpPr/>
          <p:nvPr/>
        </p:nvSpPr>
        <p:spPr>
          <a:xfrm>
            <a:off x="6696999" y="1456407"/>
            <a:ext cx="1101682" cy="465626"/>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Program/ Project Management KPIs</a:t>
            </a:r>
          </a:p>
        </p:txBody>
      </p:sp>
      <p:sp>
        <p:nvSpPr>
          <p:cNvPr id="240" name="Rectangle: Rounded Corners 239">
            <a:extLst>
              <a:ext uri="{FF2B5EF4-FFF2-40B4-BE49-F238E27FC236}">
                <a16:creationId xmlns:a16="http://schemas.microsoft.com/office/drawing/2014/main" id="{C50556E4-F5FC-4CE2-B71B-9AAB0BB66C12}"/>
              </a:ext>
            </a:extLst>
          </p:cNvPr>
          <p:cNvSpPr/>
          <p:nvPr/>
        </p:nvSpPr>
        <p:spPr>
          <a:xfrm>
            <a:off x="7895217" y="1456407"/>
            <a:ext cx="1208209" cy="476192"/>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Executive, Solvency and Spend Objectives</a:t>
            </a:r>
          </a:p>
        </p:txBody>
      </p:sp>
      <p:sp>
        <p:nvSpPr>
          <p:cNvPr id="241" name="Rectangle: Rounded Corners 240">
            <a:extLst>
              <a:ext uri="{FF2B5EF4-FFF2-40B4-BE49-F238E27FC236}">
                <a16:creationId xmlns:a16="http://schemas.microsoft.com/office/drawing/2014/main" id="{A1B9F9DD-2978-4294-B623-A7CB30033231}"/>
              </a:ext>
            </a:extLst>
          </p:cNvPr>
          <p:cNvSpPr/>
          <p:nvPr/>
        </p:nvSpPr>
        <p:spPr>
          <a:xfrm>
            <a:off x="9180083" y="1474840"/>
            <a:ext cx="940604" cy="476558"/>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Departmental </a:t>
            </a:r>
          </a:p>
          <a:p>
            <a:pPr algn="ctr"/>
            <a:r>
              <a:rPr lang="en-US" sz="1000" dirty="0">
                <a:solidFill>
                  <a:schemeClr val="tx1"/>
                </a:solidFill>
                <a:latin typeface="Times New Roman" panose="02020603050405020304" pitchFamily="18" charset="0"/>
                <a:cs typeface="Times New Roman" panose="02020603050405020304" pitchFamily="18" charset="0"/>
              </a:rPr>
              <a:t>Objectives</a:t>
            </a:r>
          </a:p>
        </p:txBody>
      </p:sp>
      <p:sp>
        <p:nvSpPr>
          <p:cNvPr id="246" name="Rectangle: Rounded Corners 245">
            <a:extLst>
              <a:ext uri="{FF2B5EF4-FFF2-40B4-BE49-F238E27FC236}">
                <a16:creationId xmlns:a16="http://schemas.microsoft.com/office/drawing/2014/main" id="{D9819280-762C-4ED1-AA10-45F722B3E29B}"/>
              </a:ext>
            </a:extLst>
          </p:cNvPr>
          <p:cNvSpPr/>
          <p:nvPr/>
        </p:nvSpPr>
        <p:spPr>
          <a:xfrm>
            <a:off x="2121754" y="1451427"/>
            <a:ext cx="1529962" cy="153496"/>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Industry, Customer</a:t>
            </a:r>
          </a:p>
        </p:txBody>
      </p:sp>
      <p:sp>
        <p:nvSpPr>
          <p:cNvPr id="248" name="TextBox 247">
            <a:extLst>
              <a:ext uri="{FF2B5EF4-FFF2-40B4-BE49-F238E27FC236}">
                <a16:creationId xmlns:a16="http://schemas.microsoft.com/office/drawing/2014/main" id="{F8F9E044-3CCD-45ED-B712-CDB9AE3753FE}"/>
              </a:ext>
            </a:extLst>
          </p:cNvPr>
          <p:cNvSpPr txBox="1"/>
          <p:nvPr/>
        </p:nvSpPr>
        <p:spPr>
          <a:xfrm>
            <a:off x="10554372" y="1207009"/>
            <a:ext cx="1596082" cy="830997"/>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Visualizations, Insight, Ideation, Playbooks and Derivatization</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52" name="TextBox 251">
            <a:extLst>
              <a:ext uri="{FF2B5EF4-FFF2-40B4-BE49-F238E27FC236}">
                <a16:creationId xmlns:a16="http://schemas.microsoft.com/office/drawing/2014/main" id="{68160306-A257-4A68-B6C4-280FEEC14794}"/>
              </a:ext>
            </a:extLst>
          </p:cNvPr>
          <p:cNvSpPr txBox="1"/>
          <p:nvPr/>
        </p:nvSpPr>
        <p:spPr>
          <a:xfrm>
            <a:off x="-576956" y="1178360"/>
            <a:ext cx="8256066" cy="307777"/>
          </a:xfrm>
          <a:prstGeom prst="rect">
            <a:avLst/>
          </a:prstGeom>
          <a:noFill/>
        </p:spPr>
        <p:txBody>
          <a:bodyPr wrap="square">
            <a:sp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Correlates, Dualities, Tuples, Mechanistic Links, Training Data and Tensors</a:t>
            </a:r>
          </a:p>
        </p:txBody>
      </p:sp>
      <p:sp>
        <p:nvSpPr>
          <p:cNvPr id="259" name="Callout: Left Arrow 258">
            <a:extLst>
              <a:ext uri="{FF2B5EF4-FFF2-40B4-BE49-F238E27FC236}">
                <a16:creationId xmlns:a16="http://schemas.microsoft.com/office/drawing/2014/main" id="{0B333C52-A077-4D3D-AED9-CAA5CC9130BA}"/>
              </a:ext>
            </a:extLst>
          </p:cNvPr>
          <p:cNvSpPr/>
          <p:nvPr/>
        </p:nvSpPr>
        <p:spPr>
          <a:xfrm flipH="1">
            <a:off x="10123355" y="1575776"/>
            <a:ext cx="437145" cy="300683"/>
          </a:xfrm>
          <a:prstGeom prst="leftArrowCallout">
            <a:avLst>
              <a:gd name="adj1" fmla="val 20670"/>
              <a:gd name="adj2" fmla="val 20670"/>
              <a:gd name="adj3" fmla="val 25000"/>
              <a:gd name="adj4" fmla="val 2019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60" name="Rectangle: Rounded Corners 259">
            <a:extLst>
              <a:ext uri="{FF2B5EF4-FFF2-40B4-BE49-F238E27FC236}">
                <a16:creationId xmlns:a16="http://schemas.microsoft.com/office/drawing/2014/main" id="{7BE752A4-D54F-4E72-B82F-F06826FA63FD}"/>
              </a:ext>
            </a:extLst>
          </p:cNvPr>
          <p:cNvSpPr/>
          <p:nvPr/>
        </p:nvSpPr>
        <p:spPr>
          <a:xfrm>
            <a:off x="259936" y="291634"/>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261" name="Rectangle: Rounded Corners 260">
            <a:extLst>
              <a:ext uri="{FF2B5EF4-FFF2-40B4-BE49-F238E27FC236}">
                <a16:creationId xmlns:a16="http://schemas.microsoft.com/office/drawing/2014/main" id="{58AEFAA5-9B06-4E37-8774-DC77FD8A1BAB}"/>
              </a:ext>
            </a:extLst>
          </p:cNvPr>
          <p:cNvSpPr/>
          <p:nvPr/>
        </p:nvSpPr>
        <p:spPr>
          <a:xfrm>
            <a:off x="271570" y="794591"/>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262" name="Rectangle: Rounded Corners 261">
            <a:extLst>
              <a:ext uri="{FF2B5EF4-FFF2-40B4-BE49-F238E27FC236}">
                <a16:creationId xmlns:a16="http://schemas.microsoft.com/office/drawing/2014/main" id="{2AD4CBF7-7B67-46C1-8A9A-026FFDB13985}"/>
              </a:ext>
            </a:extLst>
          </p:cNvPr>
          <p:cNvSpPr/>
          <p:nvPr/>
        </p:nvSpPr>
        <p:spPr>
          <a:xfrm>
            <a:off x="5083784" y="254625"/>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263" name="Rectangle: Rounded Corners 262">
            <a:extLst>
              <a:ext uri="{FF2B5EF4-FFF2-40B4-BE49-F238E27FC236}">
                <a16:creationId xmlns:a16="http://schemas.microsoft.com/office/drawing/2014/main" id="{EF235358-8A92-41D0-B6C6-7511E5071214}"/>
              </a:ext>
            </a:extLst>
          </p:cNvPr>
          <p:cNvSpPr/>
          <p:nvPr/>
        </p:nvSpPr>
        <p:spPr>
          <a:xfrm>
            <a:off x="5039962" y="994683"/>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264" name="Rectangle: Rounded Corners 263">
            <a:extLst>
              <a:ext uri="{FF2B5EF4-FFF2-40B4-BE49-F238E27FC236}">
                <a16:creationId xmlns:a16="http://schemas.microsoft.com/office/drawing/2014/main" id="{3BD171E4-FF0C-434D-9DAD-5BF07814C641}"/>
              </a:ext>
            </a:extLst>
          </p:cNvPr>
          <p:cNvSpPr/>
          <p:nvPr/>
        </p:nvSpPr>
        <p:spPr>
          <a:xfrm>
            <a:off x="9616077" y="982266"/>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265" name="Rectangle: Rounded Corners 264">
            <a:extLst>
              <a:ext uri="{FF2B5EF4-FFF2-40B4-BE49-F238E27FC236}">
                <a16:creationId xmlns:a16="http://schemas.microsoft.com/office/drawing/2014/main" id="{9A7A4D85-9049-4870-A494-1D45B8E97F9B}"/>
              </a:ext>
            </a:extLst>
          </p:cNvPr>
          <p:cNvSpPr/>
          <p:nvPr/>
        </p:nvSpPr>
        <p:spPr>
          <a:xfrm>
            <a:off x="9706670" y="259082"/>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266" name="TextBox 265">
            <a:extLst>
              <a:ext uri="{FF2B5EF4-FFF2-40B4-BE49-F238E27FC236}">
                <a16:creationId xmlns:a16="http://schemas.microsoft.com/office/drawing/2014/main" id="{08C946C8-5617-4914-86C3-03747E26ED11}"/>
              </a:ext>
            </a:extLst>
          </p:cNvPr>
          <p:cNvSpPr txBox="1"/>
          <p:nvPr/>
        </p:nvSpPr>
        <p:spPr>
          <a:xfrm>
            <a:off x="88799" y="-14608"/>
            <a:ext cx="2971876" cy="30777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t>Executive, Leadership, Org</a:t>
            </a:r>
          </a:p>
        </p:txBody>
      </p:sp>
      <p:sp>
        <p:nvSpPr>
          <p:cNvPr id="267" name="TextBox 266">
            <a:extLst>
              <a:ext uri="{FF2B5EF4-FFF2-40B4-BE49-F238E27FC236}">
                <a16:creationId xmlns:a16="http://schemas.microsoft.com/office/drawing/2014/main" id="{E19F4681-C7AE-435C-8477-A28A07360146}"/>
              </a:ext>
            </a:extLst>
          </p:cNvPr>
          <p:cNvSpPr txBox="1"/>
          <p:nvPr/>
        </p:nvSpPr>
        <p:spPr>
          <a:xfrm>
            <a:off x="-326758" y="937386"/>
            <a:ext cx="2971876" cy="307777"/>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Program/Project PMO</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268" name="TextBox 267">
            <a:extLst>
              <a:ext uri="{FF2B5EF4-FFF2-40B4-BE49-F238E27FC236}">
                <a16:creationId xmlns:a16="http://schemas.microsoft.com/office/drawing/2014/main" id="{5F3BD6A8-D1AB-4BAB-AF95-5F86ACD122B3}"/>
              </a:ext>
            </a:extLst>
          </p:cNvPr>
          <p:cNvSpPr txBox="1"/>
          <p:nvPr/>
        </p:nvSpPr>
        <p:spPr>
          <a:xfrm>
            <a:off x="4002881" y="-53131"/>
            <a:ext cx="2971876" cy="30777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solidFill>
                  <a:schemeClr val="bg1"/>
                </a:solidFill>
              </a:rPr>
              <a:t>Departments</a:t>
            </a:r>
          </a:p>
        </p:txBody>
      </p:sp>
      <p:sp>
        <p:nvSpPr>
          <p:cNvPr id="269" name="TextBox 268">
            <a:extLst>
              <a:ext uri="{FF2B5EF4-FFF2-40B4-BE49-F238E27FC236}">
                <a16:creationId xmlns:a16="http://schemas.microsoft.com/office/drawing/2014/main" id="{C9F775D8-94CF-44ED-94D9-9B440B7FFACD}"/>
              </a:ext>
            </a:extLst>
          </p:cNvPr>
          <p:cNvSpPr txBox="1"/>
          <p:nvPr/>
        </p:nvSpPr>
        <p:spPr>
          <a:xfrm>
            <a:off x="4023594" y="716599"/>
            <a:ext cx="2971876" cy="307777"/>
          </a:xfrm>
          <a:prstGeom prst="rect">
            <a:avLst/>
          </a:prstGeom>
          <a:noFill/>
        </p:spPr>
        <p:txBody>
          <a:bodyPr wrap="square">
            <a:spAutoFit/>
          </a:bodyPr>
          <a:lstStyle/>
          <a:p>
            <a:pPr algn="ctr"/>
            <a:r>
              <a:rPr lang="en-US" sz="1400" b="1" dirty="0">
                <a:solidFill>
                  <a:schemeClr val="bg1"/>
                </a:solidFill>
                <a:latin typeface="Times New Roman" panose="02020603050405020304" pitchFamily="18" charset="0"/>
                <a:cs typeface="Times New Roman" panose="02020603050405020304" pitchFamily="18" charset="0"/>
              </a:rPr>
              <a:t>Operations</a:t>
            </a:r>
          </a:p>
        </p:txBody>
      </p:sp>
      <p:sp>
        <p:nvSpPr>
          <p:cNvPr id="270" name="TextBox 269">
            <a:extLst>
              <a:ext uri="{FF2B5EF4-FFF2-40B4-BE49-F238E27FC236}">
                <a16:creationId xmlns:a16="http://schemas.microsoft.com/office/drawing/2014/main" id="{B7F7CF53-DCB1-40A3-9407-A66F745DCC2A}"/>
              </a:ext>
            </a:extLst>
          </p:cNvPr>
          <p:cNvSpPr txBox="1"/>
          <p:nvPr/>
        </p:nvSpPr>
        <p:spPr>
          <a:xfrm>
            <a:off x="9064072" y="682781"/>
            <a:ext cx="1785163" cy="307777"/>
          </a:xfrm>
          <a:prstGeom prst="rect">
            <a:avLst/>
          </a:prstGeom>
          <a:noFill/>
        </p:spPr>
        <p:txBody>
          <a:bodyPr wrap="square">
            <a:spAutoFit/>
          </a:bodyPr>
          <a:lstStyle/>
          <a:p>
            <a:pPr algn="ctr"/>
            <a:r>
              <a:rPr lang="en-US" sz="1400" b="1" dirty="0">
                <a:solidFill>
                  <a:schemeClr val="bg1"/>
                </a:solidFill>
                <a:latin typeface="Times New Roman" panose="02020603050405020304" pitchFamily="18" charset="0"/>
                <a:cs typeface="Times New Roman" panose="02020603050405020304" pitchFamily="18" charset="0"/>
              </a:rPr>
              <a:t>Customers</a:t>
            </a:r>
          </a:p>
        </p:txBody>
      </p:sp>
      <p:sp>
        <p:nvSpPr>
          <p:cNvPr id="271" name="TextBox 270">
            <a:extLst>
              <a:ext uri="{FF2B5EF4-FFF2-40B4-BE49-F238E27FC236}">
                <a16:creationId xmlns:a16="http://schemas.microsoft.com/office/drawing/2014/main" id="{9C659D80-AEDD-451B-BF14-46B19FF5B08A}"/>
              </a:ext>
            </a:extLst>
          </p:cNvPr>
          <p:cNvSpPr txBox="1"/>
          <p:nvPr/>
        </p:nvSpPr>
        <p:spPr>
          <a:xfrm>
            <a:off x="9123195" y="-55533"/>
            <a:ext cx="1785163" cy="307777"/>
          </a:xfrm>
          <a:prstGeom prst="rect">
            <a:avLst/>
          </a:prstGeom>
          <a:noFill/>
        </p:spPr>
        <p:txBody>
          <a:bodyPr wrap="square">
            <a:spAutoFit/>
          </a:bodyPr>
          <a:lstStyle/>
          <a:p>
            <a:pPr algn="ctr"/>
            <a:r>
              <a:rPr lang="en-US" sz="1400" b="1" dirty="0">
                <a:solidFill>
                  <a:schemeClr val="bg1"/>
                </a:solidFill>
                <a:latin typeface="Times New Roman" panose="02020603050405020304" pitchFamily="18" charset="0"/>
                <a:cs typeface="Times New Roman" panose="02020603050405020304" pitchFamily="18" charset="0"/>
              </a:rPr>
              <a:t>Industry</a:t>
            </a: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54541" y="144669"/>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70416" y="473633"/>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3F2D101D-E108-81C7-69A7-092A5693A2C6}"/>
              </a:ext>
            </a:extLst>
          </p:cNvPr>
          <p:cNvSpPr/>
          <p:nvPr/>
        </p:nvSpPr>
        <p:spPr>
          <a:xfrm>
            <a:off x="76320" y="2229590"/>
            <a:ext cx="3328440" cy="4467239"/>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4" name="Rectangle: Rounded Corners 3">
            <a:extLst>
              <a:ext uri="{FF2B5EF4-FFF2-40B4-BE49-F238E27FC236}">
                <a16:creationId xmlns:a16="http://schemas.microsoft.com/office/drawing/2014/main" id="{F6B8A45F-6981-75E4-0BB8-5C6555C86D8C}"/>
              </a:ext>
            </a:extLst>
          </p:cNvPr>
          <p:cNvSpPr/>
          <p:nvPr/>
        </p:nvSpPr>
        <p:spPr>
          <a:xfrm>
            <a:off x="163740" y="2299265"/>
            <a:ext cx="3307645" cy="4267101"/>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5" name="Rectangle: Rounded Corners 4">
            <a:extLst>
              <a:ext uri="{FF2B5EF4-FFF2-40B4-BE49-F238E27FC236}">
                <a16:creationId xmlns:a16="http://schemas.microsoft.com/office/drawing/2014/main" id="{ED1732DC-ACBA-D99E-35C1-580CBF8DDAC7}"/>
              </a:ext>
            </a:extLst>
          </p:cNvPr>
          <p:cNvSpPr/>
          <p:nvPr/>
        </p:nvSpPr>
        <p:spPr>
          <a:xfrm>
            <a:off x="341319" y="2360806"/>
            <a:ext cx="3291127" cy="407839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6" name="Rectangle: Rounded Corners 5">
            <a:extLst>
              <a:ext uri="{FF2B5EF4-FFF2-40B4-BE49-F238E27FC236}">
                <a16:creationId xmlns:a16="http://schemas.microsoft.com/office/drawing/2014/main" id="{7159F4C2-B8B5-BC81-E621-4AAB01E8E136}"/>
              </a:ext>
            </a:extLst>
          </p:cNvPr>
          <p:cNvSpPr/>
          <p:nvPr/>
        </p:nvSpPr>
        <p:spPr>
          <a:xfrm>
            <a:off x="428202" y="2414751"/>
            <a:ext cx="3579598" cy="3866701"/>
          </a:xfrm>
          <a:prstGeom prst="roundRect">
            <a:avLst/>
          </a:prstGeom>
          <a:solidFill>
            <a:schemeClr val="accent1">
              <a:lumMod val="75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8" name="Rectangle: Rounded Corners 7">
            <a:extLst>
              <a:ext uri="{FF2B5EF4-FFF2-40B4-BE49-F238E27FC236}">
                <a16:creationId xmlns:a16="http://schemas.microsoft.com/office/drawing/2014/main" id="{FA3FAC1D-BCA1-1CFD-9DE7-EF8B1BB3437A}"/>
              </a:ext>
            </a:extLst>
          </p:cNvPr>
          <p:cNvSpPr/>
          <p:nvPr/>
        </p:nvSpPr>
        <p:spPr>
          <a:xfrm>
            <a:off x="464992" y="2497334"/>
            <a:ext cx="3751153" cy="3721456"/>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D094E64C-2579-8BFB-F0C3-2FF5E28FBEDD}"/>
              </a:ext>
            </a:extLst>
          </p:cNvPr>
          <p:cNvSpPr/>
          <p:nvPr/>
        </p:nvSpPr>
        <p:spPr>
          <a:xfrm>
            <a:off x="654211" y="2574382"/>
            <a:ext cx="3764521" cy="3597818"/>
          </a:xfrm>
          <a:prstGeom prst="roundRect">
            <a:avLst/>
          </a:prstGeom>
          <a:solidFill>
            <a:srgbClr val="EF778E"/>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A7476E1-41EE-32FE-E52F-61BAEE5E60A7}"/>
              </a:ext>
            </a:extLst>
          </p:cNvPr>
          <p:cNvSpPr txBox="1"/>
          <p:nvPr/>
        </p:nvSpPr>
        <p:spPr>
          <a:xfrm>
            <a:off x="659724" y="2526906"/>
            <a:ext cx="1830025" cy="307777"/>
          </a:xfrm>
          <a:prstGeom prst="rect">
            <a:avLst/>
          </a:prstGeom>
          <a:noFill/>
        </p:spPr>
        <p:txBody>
          <a:bodyPr wrap="square">
            <a:spAutoFit/>
          </a:bodyPr>
          <a:lstStyle/>
          <a:p>
            <a:pPr algn="ctr"/>
            <a:r>
              <a:rPr lang="en-US" sz="1400" b="1" dirty="0">
                <a:solidFill>
                  <a:schemeClr val="bg1"/>
                </a:solidFill>
                <a:latin typeface="Times New Roman" panose="02020603050405020304" pitchFamily="18" charset="0"/>
                <a:cs typeface="Times New Roman" panose="02020603050405020304" pitchFamily="18" charset="0"/>
              </a:rPr>
              <a:t>Workers</a:t>
            </a:r>
          </a:p>
        </p:txBody>
      </p:sp>
      <p:sp>
        <p:nvSpPr>
          <p:cNvPr id="7" name="Rectangle: Rounded Corners 6">
            <a:extLst>
              <a:ext uri="{FF2B5EF4-FFF2-40B4-BE49-F238E27FC236}">
                <a16:creationId xmlns:a16="http://schemas.microsoft.com/office/drawing/2014/main" id="{4EF08FB5-A0D5-BA58-A458-16E58772027D}"/>
              </a:ext>
            </a:extLst>
          </p:cNvPr>
          <p:cNvSpPr/>
          <p:nvPr/>
        </p:nvSpPr>
        <p:spPr>
          <a:xfrm>
            <a:off x="772993" y="2763920"/>
            <a:ext cx="3882568" cy="3299489"/>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6FFEAA9-2942-249B-C7CA-2E638D2D885D}"/>
              </a:ext>
            </a:extLst>
          </p:cNvPr>
          <p:cNvSpPr txBox="1"/>
          <p:nvPr/>
        </p:nvSpPr>
        <p:spPr>
          <a:xfrm>
            <a:off x="776858" y="2722663"/>
            <a:ext cx="1785163" cy="307777"/>
          </a:xfrm>
          <a:prstGeom prst="rect">
            <a:avLst/>
          </a:prstGeom>
          <a:noFill/>
        </p:spPr>
        <p:txBody>
          <a:bodyPr wrap="square">
            <a:spAutoFit/>
          </a:bodyPr>
          <a:lstStyle/>
          <a:p>
            <a:pPr algn="ctr"/>
            <a:r>
              <a:rPr lang="en-US" sz="1400" b="1" dirty="0">
                <a:solidFill>
                  <a:schemeClr val="bg1"/>
                </a:solidFill>
                <a:latin typeface="Times New Roman" panose="02020603050405020304" pitchFamily="18" charset="0"/>
                <a:cs typeface="Times New Roman" panose="02020603050405020304" pitchFamily="18" charset="0"/>
              </a:rPr>
              <a:t>Customers</a:t>
            </a:r>
          </a:p>
        </p:txBody>
      </p:sp>
      <p:sp>
        <p:nvSpPr>
          <p:cNvPr id="215" name="Rectangle: Rounded Corners 214">
            <a:extLst>
              <a:ext uri="{FF2B5EF4-FFF2-40B4-BE49-F238E27FC236}">
                <a16:creationId xmlns:a16="http://schemas.microsoft.com/office/drawing/2014/main" id="{C49C4EF0-8630-4AD4-B7F7-8A8DA6720214}"/>
              </a:ext>
            </a:extLst>
          </p:cNvPr>
          <p:cNvSpPr/>
          <p:nvPr/>
        </p:nvSpPr>
        <p:spPr>
          <a:xfrm>
            <a:off x="2378347" y="3007486"/>
            <a:ext cx="2380783" cy="510788"/>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Individual Department Initiated Systemic or Systematic Change, differentiated activity or influenced, 1</a:t>
            </a:r>
            <a:r>
              <a:rPr lang="en-US" sz="1000" baseline="30000" dirty="0">
                <a:solidFill>
                  <a:schemeClr val="tx1"/>
                </a:solidFill>
                <a:latin typeface="Times New Roman" panose="02020603050405020304" pitchFamily="18" charset="0"/>
                <a:cs typeface="Times New Roman" panose="02020603050405020304" pitchFamily="18" charset="0"/>
              </a:rPr>
              <a:t>st</a:t>
            </a:r>
            <a:r>
              <a:rPr lang="en-US" sz="1000" dirty="0">
                <a:solidFill>
                  <a:schemeClr val="tx1"/>
                </a:solidFill>
                <a:latin typeface="Times New Roman" panose="02020603050405020304" pitchFamily="18" charset="0"/>
                <a:cs typeface="Times New Roman" panose="02020603050405020304" pitchFamily="18" charset="0"/>
              </a:rPr>
              <a:t> Dimension</a:t>
            </a:r>
          </a:p>
        </p:txBody>
      </p:sp>
      <p:sp>
        <p:nvSpPr>
          <p:cNvPr id="14" name="Rectangle: Rounded Corners 13">
            <a:extLst>
              <a:ext uri="{FF2B5EF4-FFF2-40B4-BE49-F238E27FC236}">
                <a16:creationId xmlns:a16="http://schemas.microsoft.com/office/drawing/2014/main" id="{3138EF79-6577-42AD-17A5-A11E93C65424}"/>
              </a:ext>
            </a:extLst>
          </p:cNvPr>
          <p:cNvSpPr/>
          <p:nvPr/>
        </p:nvSpPr>
        <p:spPr>
          <a:xfrm>
            <a:off x="8072726" y="2853001"/>
            <a:ext cx="1175574" cy="650036"/>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1</a:t>
            </a:r>
            <a:r>
              <a:rPr lang="en-US" sz="1000" baseline="30000" dirty="0">
                <a:solidFill>
                  <a:schemeClr val="tx1"/>
                </a:solidFill>
                <a:latin typeface="Times New Roman" panose="02020603050405020304" pitchFamily="18" charset="0"/>
                <a:cs typeface="Times New Roman" panose="02020603050405020304" pitchFamily="18" charset="0"/>
              </a:rPr>
              <a:t>st</a:t>
            </a:r>
            <a:r>
              <a:rPr lang="en-US" sz="1000" dirty="0">
                <a:solidFill>
                  <a:schemeClr val="tx1"/>
                </a:solidFill>
                <a:latin typeface="Times New Roman" panose="02020603050405020304" pitchFamily="18" charset="0"/>
                <a:cs typeface="Times New Roman" panose="02020603050405020304" pitchFamily="18" charset="0"/>
              </a:rPr>
              <a:t> or 2</a:t>
            </a:r>
            <a:r>
              <a:rPr lang="en-US" sz="1000" baseline="30000" dirty="0">
                <a:solidFill>
                  <a:schemeClr val="tx1"/>
                </a:solidFill>
                <a:latin typeface="Times New Roman" panose="02020603050405020304" pitchFamily="18" charset="0"/>
                <a:cs typeface="Times New Roman" panose="02020603050405020304" pitchFamily="18" charset="0"/>
              </a:rPr>
              <a:t>nd</a:t>
            </a:r>
            <a:r>
              <a:rPr lang="en-US" sz="1000" dirty="0">
                <a:solidFill>
                  <a:schemeClr val="tx1"/>
                </a:solidFill>
                <a:latin typeface="Times New Roman" panose="02020603050405020304" pitchFamily="18" charset="0"/>
                <a:cs typeface="Times New Roman" panose="02020603050405020304" pitchFamily="18" charset="0"/>
              </a:rPr>
              <a:t> Dimension</a:t>
            </a:r>
          </a:p>
        </p:txBody>
      </p:sp>
      <p:sp>
        <p:nvSpPr>
          <p:cNvPr id="15" name="Rectangle: Rounded Corners 14">
            <a:extLst>
              <a:ext uri="{FF2B5EF4-FFF2-40B4-BE49-F238E27FC236}">
                <a16:creationId xmlns:a16="http://schemas.microsoft.com/office/drawing/2014/main" id="{18775A6C-F751-794D-1757-1825EC5C80D8}"/>
              </a:ext>
            </a:extLst>
          </p:cNvPr>
          <p:cNvSpPr/>
          <p:nvPr/>
        </p:nvSpPr>
        <p:spPr>
          <a:xfrm>
            <a:off x="1678667" y="3503037"/>
            <a:ext cx="3010395" cy="1371300"/>
          </a:xfrm>
          <a:prstGeom prst="roundRect">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Factorial Decomposition, 1st, 2nd, 3rd, 4th, dimension to W(x)X(x)Y(x)Z(x)  </a:t>
            </a:r>
          </a:p>
          <a:p>
            <a:pPr algn="ctr"/>
            <a:r>
              <a:rPr lang="en-US" sz="1200" b="1" dirty="0">
                <a:solidFill>
                  <a:schemeClr val="tx1"/>
                </a:solidFill>
                <a:latin typeface="Times New Roman" panose="02020603050405020304" pitchFamily="18" charset="0"/>
                <a:cs typeface="Times New Roman" panose="02020603050405020304" pitchFamily="18" charset="0"/>
              </a:rPr>
              <a:t>Polynomial equations, </a:t>
            </a:r>
            <a:r>
              <a:rPr lang="en-US" sz="1200" b="1" dirty="0" err="1">
                <a:solidFill>
                  <a:schemeClr val="tx1"/>
                </a:solidFill>
                <a:latin typeface="Times New Roman" panose="02020603050405020304" pitchFamily="18" charset="0"/>
                <a:cs typeface="Times New Roman" panose="02020603050405020304" pitchFamily="18" charset="0"/>
              </a:rPr>
              <a:t>sigmoids</a:t>
            </a:r>
            <a:r>
              <a:rPr lang="en-US" sz="1200" b="1" dirty="0">
                <a:solidFill>
                  <a:schemeClr val="tx1"/>
                </a:solidFill>
                <a:latin typeface="Times New Roman" panose="02020603050405020304" pitchFamily="18" charset="0"/>
                <a:cs typeface="Times New Roman" panose="02020603050405020304" pitchFamily="18" charset="0"/>
              </a:rPr>
              <a:t>, graphs, slopes, curves, scattergrams, histograms, correlates, bags, and other which bring the synapses into being for AI, ML, and elastic map reduce pipeline enabled Ops</a:t>
            </a:r>
          </a:p>
        </p:txBody>
      </p:sp>
      <p:sp>
        <p:nvSpPr>
          <p:cNvPr id="24" name="Rectangle: Rounded Corners 23">
            <a:extLst>
              <a:ext uri="{FF2B5EF4-FFF2-40B4-BE49-F238E27FC236}">
                <a16:creationId xmlns:a16="http://schemas.microsoft.com/office/drawing/2014/main" id="{7A34C18C-427A-508F-B252-D9112D305676}"/>
              </a:ext>
            </a:extLst>
          </p:cNvPr>
          <p:cNvSpPr/>
          <p:nvPr/>
        </p:nvSpPr>
        <p:spPr>
          <a:xfrm>
            <a:off x="5096280" y="3551161"/>
            <a:ext cx="2184060" cy="916028"/>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Seeded Manifest Data, Unread Manifest Data, seeded reading processes and Latently influenced delayed reading of Manifest Data</a:t>
            </a:r>
          </a:p>
        </p:txBody>
      </p:sp>
      <p:sp>
        <p:nvSpPr>
          <p:cNvPr id="28" name="Callout: Left Arrow 27">
            <a:extLst>
              <a:ext uri="{FF2B5EF4-FFF2-40B4-BE49-F238E27FC236}">
                <a16:creationId xmlns:a16="http://schemas.microsoft.com/office/drawing/2014/main" id="{9DF8F1E3-39F5-78F2-8A99-D20D186EBCE0}"/>
              </a:ext>
            </a:extLst>
          </p:cNvPr>
          <p:cNvSpPr/>
          <p:nvPr/>
        </p:nvSpPr>
        <p:spPr>
          <a:xfrm flipH="1">
            <a:off x="9290936" y="4250965"/>
            <a:ext cx="262085" cy="300683"/>
          </a:xfrm>
          <a:prstGeom prst="leftArrowCallout">
            <a:avLst>
              <a:gd name="adj1" fmla="val 20670"/>
              <a:gd name="adj2" fmla="val 20670"/>
              <a:gd name="adj3" fmla="val 25000"/>
              <a:gd name="adj4" fmla="val 2019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9" name="Callout: Left Arrow 28">
            <a:extLst>
              <a:ext uri="{FF2B5EF4-FFF2-40B4-BE49-F238E27FC236}">
                <a16:creationId xmlns:a16="http://schemas.microsoft.com/office/drawing/2014/main" id="{58A87456-A187-88D9-EF93-FEA6B00FF266}"/>
              </a:ext>
            </a:extLst>
          </p:cNvPr>
          <p:cNvSpPr/>
          <p:nvPr/>
        </p:nvSpPr>
        <p:spPr>
          <a:xfrm flipH="1">
            <a:off x="4765089" y="3150760"/>
            <a:ext cx="262085" cy="300683"/>
          </a:xfrm>
          <a:prstGeom prst="leftArrowCallout">
            <a:avLst>
              <a:gd name="adj1" fmla="val 20670"/>
              <a:gd name="adj2" fmla="val 20670"/>
              <a:gd name="adj3" fmla="val 25000"/>
              <a:gd name="adj4" fmla="val 2019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Callout: Left Arrow 34">
            <a:extLst>
              <a:ext uri="{FF2B5EF4-FFF2-40B4-BE49-F238E27FC236}">
                <a16:creationId xmlns:a16="http://schemas.microsoft.com/office/drawing/2014/main" id="{238A4C62-3135-C75F-538D-36DA13ACC0B1}"/>
              </a:ext>
            </a:extLst>
          </p:cNvPr>
          <p:cNvSpPr/>
          <p:nvPr/>
        </p:nvSpPr>
        <p:spPr>
          <a:xfrm flipH="1">
            <a:off x="9307407" y="5421369"/>
            <a:ext cx="262085" cy="300683"/>
          </a:xfrm>
          <a:prstGeom prst="leftArrowCallout">
            <a:avLst>
              <a:gd name="adj1" fmla="val 20670"/>
              <a:gd name="adj2" fmla="val 20670"/>
              <a:gd name="adj3" fmla="val 25000"/>
              <a:gd name="adj4" fmla="val 2019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7" name="Callout: Left Arrow 36">
            <a:extLst>
              <a:ext uri="{FF2B5EF4-FFF2-40B4-BE49-F238E27FC236}">
                <a16:creationId xmlns:a16="http://schemas.microsoft.com/office/drawing/2014/main" id="{02DE14C9-7239-CE09-1D08-314B77D7A620}"/>
              </a:ext>
            </a:extLst>
          </p:cNvPr>
          <p:cNvSpPr/>
          <p:nvPr/>
        </p:nvSpPr>
        <p:spPr>
          <a:xfrm flipH="1">
            <a:off x="7331374" y="3066119"/>
            <a:ext cx="262085" cy="300683"/>
          </a:xfrm>
          <a:prstGeom prst="leftArrowCallout">
            <a:avLst>
              <a:gd name="adj1" fmla="val 20670"/>
              <a:gd name="adj2" fmla="val 20670"/>
              <a:gd name="adj3" fmla="val 25000"/>
              <a:gd name="adj4" fmla="val 2019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42015FF6-20FE-503E-4B0D-4E9E3579615A}"/>
              </a:ext>
            </a:extLst>
          </p:cNvPr>
          <p:cNvSpPr/>
          <p:nvPr/>
        </p:nvSpPr>
        <p:spPr>
          <a:xfrm>
            <a:off x="9570741" y="2712057"/>
            <a:ext cx="902723" cy="1043191"/>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Department or Division SCD1 , 2, 3, 4, 6</a:t>
            </a:r>
          </a:p>
        </p:txBody>
      </p:sp>
      <p:sp>
        <p:nvSpPr>
          <p:cNvPr id="9" name="Rectangle: Rounded Corners 8">
            <a:extLst>
              <a:ext uri="{FF2B5EF4-FFF2-40B4-BE49-F238E27FC236}">
                <a16:creationId xmlns:a16="http://schemas.microsoft.com/office/drawing/2014/main" id="{893F7677-F947-6B4C-215C-84A0336659BE}"/>
              </a:ext>
            </a:extLst>
          </p:cNvPr>
          <p:cNvSpPr/>
          <p:nvPr/>
        </p:nvSpPr>
        <p:spPr>
          <a:xfrm>
            <a:off x="9558668" y="3753146"/>
            <a:ext cx="902723" cy="1192302"/>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Other Department or Division SCD1 , 2, 3, 4, 6</a:t>
            </a:r>
          </a:p>
        </p:txBody>
      </p:sp>
      <p:sp>
        <p:nvSpPr>
          <p:cNvPr id="16" name="Rectangle: Rounded Corners 15">
            <a:extLst>
              <a:ext uri="{FF2B5EF4-FFF2-40B4-BE49-F238E27FC236}">
                <a16:creationId xmlns:a16="http://schemas.microsoft.com/office/drawing/2014/main" id="{0D8EBC0D-1ABE-E0A3-2A9D-03190E283A10}"/>
              </a:ext>
            </a:extLst>
          </p:cNvPr>
          <p:cNvSpPr/>
          <p:nvPr/>
        </p:nvSpPr>
        <p:spPr>
          <a:xfrm>
            <a:off x="9555982" y="4964937"/>
            <a:ext cx="902723" cy="1356142"/>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Enterprise Department or Division SCD1 , 2, 3, 4, 6</a:t>
            </a:r>
          </a:p>
        </p:txBody>
      </p:sp>
      <p:sp>
        <p:nvSpPr>
          <p:cNvPr id="18" name="Rectangle: Rounded Corners 17">
            <a:extLst>
              <a:ext uri="{FF2B5EF4-FFF2-40B4-BE49-F238E27FC236}">
                <a16:creationId xmlns:a16="http://schemas.microsoft.com/office/drawing/2014/main" id="{E04968CD-105D-3BB4-AD3F-735C5BA64DFC}"/>
              </a:ext>
            </a:extLst>
          </p:cNvPr>
          <p:cNvSpPr/>
          <p:nvPr/>
        </p:nvSpPr>
        <p:spPr>
          <a:xfrm>
            <a:off x="8115147" y="4041550"/>
            <a:ext cx="1175574" cy="650036"/>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1</a:t>
            </a:r>
            <a:r>
              <a:rPr lang="en-US" sz="1000" baseline="30000" dirty="0">
                <a:solidFill>
                  <a:schemeClr val="tx1"/>
                </a:solidFill>
                <a:latin typeface="Times New Roman" panose="02020603050405020304" pitchFamily="18" charset="0"/>
                <a:cs typeface="Times New Roman" panose="02020603050405020304" pitchFamily="18" charset="0"/>
              </a:rPr>
              <a:t>st </a:t>
            </a:r>
            <a:r>
              <a:rPr lang="en-US" sz="1000" dirty="0">
                <a:solidFill>
                  <a:schemeClr val="tx1"/>
                </a:solidFill>
                <a:latin typeface="Times New Roman" panose="02020603050405020304" pitchFamily="18" charset="0"/>
                <a:cs typeface="Times New Roman" panose="02020603050405020304" pitchFamily="18" charset="0"/>
              </a:rPr>
              <a:t>, 2</a:t>
            </a:r>
            <a:r>
              <a:rPr lang="en-US" sz="1000" baseline="30000" dirty="0">
                <a:solidFill>
                  <a:schemeClr val="tx1"/>
                </a:solidFill>
                <a:latin typeface="Times New Roman" panose="02020603050405020304" pitchFamily="18" charset="0"/>
                <a:cs typeface="Times New Roman" panose="02020603050405020304" pitchFamily="18" charset="0"/>
              </a:rPr>
              <a:t>nd</a:t>
            </a:r>
            <a:r>
              <a:rPr lang="en-US" sz="1000" dirty="0">
                <a:solidFill>
                  <a:schemeClr val="tx1"/>
                </a:solidFill>
                <a:latin typeface="Times New Roman" panose="02020603050405020304" pitchFamily="18" charset="0"/>
                <a:cs typeface="Times New Roman" panose="02020603050405020304" pitchFamily="18" charset="0"/>
              </a:rPr>
              <a:t> or 3</a:t>
            </a:r>
            <a:r>
              <a:rPr lang="en-US" sz="1000" baseline="30000" dirty="0">
                <a:solidFill>
                  <a:schemeClr val="tx1"/>
                </a:solidFill>
                <a:latin typeface="Times New Roman" panose="02020603050405020304" pitchFamily="18" charset="0"/>
                <a:cs typeface="Times New Roman" panose="02020603050405020304" pitchFamily="18" charset="0"/>
              </a:rPr>
              <a:t>rd</a:t>
            </a:r>
            <a:r>
              <a:rPr lang="en-US" sz="1000" dirty="0">
                <a:solidFill>
                  <a:schemeClr val="tx1"/>
                </a:solidFill>
                <a:latin typeface="Times New Roman" panose="02020603050405020304" pitchFamily="18" charset="0"/>
                <a:cs typeface="Times New Roman" panose="02020603050405020304" pitchFamily="18" charset="0"/>
              </a:rPr>
              <a:t>   Dimension</a:t>
            </a:r>
          </a:p>
        </p:txBody>
      </p:sp>
      <p:sp>
        <p:nvSpPr>
          <p:cNvPr id="27" name="Rectangle: Rounded Corners 26">
            <a:extLst>
              <a:ext uri="{FF2B5EF4-FFF2-40B4-BE49-F238E27FC236}">
                <a16:creationId xmlns:a16="http://schemas.microsoft.com/office/drawing/2014/main" id="{871471AB-81E6-0E66-7D1D-29BA44F0DD96}"/>
              </a:ext>
            </a:extLst>
          </p:cNvPr>
          <p:cNvSpPr/>
          <p:nvPr/>
        </p:nvSpPr>
        <p:spPr>
          <a:xfrm>
            <a:off x="8138319" y="5256315"/>
            <a:ext cx="1175574" cy="650036"/>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1</a:t>
            </a:r>
            <a:r>
              <a:rPr lang="en-US" sz="1000" baseline="30000" dirty="0">
                <a:solidFill>
                  <a:schemeClr val="tx1"/>
                </a:solidFill>
                <a:latin typeface="Times New Roman" panose="02020603050405020304" pitchFamily="18" charset="0"/>
                <a:cs typeface="Times New Roman" panose="02020603050405020304" pitchFamily="18" charset="0"/>
              </a:rPr>
              <a:t>st</a:t>
            </a:r>
            <a:r>
              <a:rPr lang="en-US" sz="1000" dirty="0">
                <a:solidFill>
                  <a:schemeClr val="tx1"/>
                </a:solidFill>
                <a:latin typeface="Times New Roman" panose="02020603050405020304" pitchFamily="18" charset="0"/>
                <a:cs typeface="Times New Roman" panose="02020603050405020304" pitchFamily="18" charset="0"/>
              </a:rPr>
              <a:t>, 2</a:t>
            </a:r>
            <a:r>
              <a:rPr lang="en-US" sz="1000" baseline="30000" dirty="0">
                <a:solidFill>
                  <a:schemeClr val="tx1"/>
                </a:solidFill>
                <a:latin typeface="Times New Roman" panose="02020603050405020304" pitchFamily="18" charset="0"/>
                <a:cs typeface="Times New Roman" panose="02020603050405020304" pitchFamily="18" charset="0"/>
              </a:rPr>
              <a:t>nd</a:t>
            </a:r>
            <a:r>
              <a:rPr lang="en-US" sz="1000" dirty="0">
                <a:solidFill>
                  <a:schemeClr val="tx1"/>
                </a:solidFill>
                <a:latin typeface="Times New Roman" panose="02020603050405020304" pitchFamily="18" charset="0"/>
                <a:cs typeface="Times New Roman" panose="02020603050405020304" pitchFamily="18" charset="0"/>
              </a:rPr>
              <a:t>, 3</a:t>
            </a:r>
            <a:r>
              <a:rPr lang="en-US" sz="1000" baseline="30000" dirty="0">
                <a:solidFill>
                  <a:schemeClr val="tx1"/>
                </a:solidFill>
                <a:latin typeface="Times New Roman" panose="02020603050405020304" pitchFamily="18" charset="0"/>
                <a:cs typeface="Times New Roman" panose="02020603050405020304" pitchFamily="18" charset="0"/>
              </a:rPr>
              <a:t>rd</a:t>
            </a:r>
            <a:r>
              <a:rPr lang="en-US" sz="1000" dirty="0">
                <a:solidFill>
                  <a:schemeClr val="tx1"/>
                </a:solidFill>
                <a:latin typeface="Times New Roman" panose="02020603050405020304" pitchFamily="18" charset="0"/>
                <a:cs typeface="Times New Roman" panose="02020603050405020304" pitchFamily="18" charset="0"/>
              </a:rPr>
              <a:t> or 4</a:t>
            </a:r>
            <a:r>
              <a:rPr lang="en-US" sz="1000" baseline="30000" dirty="0">
                <a:solidFill>
                  <a:schemeClr val="tx1"/>
                </a:solidFill>
                <a:latin typeface="Times New Roman" panose="02020603050405020304" pitchFamily="18" charset="0"/>
                <a:cs typeface="Times New Roman" panose="02020603050405020304" pitchFamily="18" charset="0"/>
              </a:rPr>
              <a:t>th</a:t>
            </a:r>
            <a:r>
              <a:rPr lang="en-US" sz="1000" dirty="0">
                <a:solidFill>
                  <a:schemeClr val="tx1"/>
                </a:solidFill>
                <a:latin typeface="Times New Roman" panose="02020603050405020304" pitchFamily="18" charset="0"/>
                <a:cs typeface="Times New Roman" panose="02020603050405020304" pitchFamily="18" charset="0"/>
              </a:rPr>
              <a:t>    Dimension</a:t>
            </a:r>
          </a:p>
        </p:txBody>
      </p:sp>
      <p:sp>
        <p:nvSpPr>
          <p:cNvPr id="36" name="Rectangle: Rounded Corners 35">
            <a:extLst>
              <a:ext uri="{FF2B5EF4-FFF2-40B4-BE49-F238E27FC236}">
                <a16:creationId xmlns:a16="http://schemas.microsoft.com/office/drawing/2014/main" id="{F0EE7779-186D-C9CE-BC71-30896111599E}"/>
              </a:ext>
            </a:extLst>
          </p:cNvPr>
          <p:cNvSpPr/>
          <p:nvPr/>
        </p:nvSpPr>
        <p:spPr>
          <a:xfrm>
            <a:off x="5127397" y="2852436"/>
            <a:ext cx="2191583" cy="680745"/>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Event, Control Parameter, Change, or indicator of event, or other monitor value, shard, column, indicator </a:t>
            </a:r>
          </a:p>
          <a:p>
            <a:pPr algn="ctr"/>
            <a:r>
              <a:rPr lang="en-US" sz="1000" dirty="0">
                <a:solidFill>
                  <a:schemeClr val="tx1"/>
                </a:solidFill>
                <a:latin typeface="Times New Roman" panose="02020603050405020304" pitchFamily="18" charset="0"/>
                <a:cs typeface="Times New Roman" panose="02020603050405020304" pitchFamily="18" charset="0"/>
              </a:rPr>
              <a:t>1</a:t>
            </a:r>
            <a:r>
              <a:rPr lang="en-US" sz="1000" baseline="30000" dirty="0">
                <a:solidFill>
                  <a:schemeClr val="tx1"/>
                </a:solidFill>
                <a:latin typeface="Times New Roman" panose="02020603050405020304" pitchFamily="18" charset="0"/>
                <a:cs typeface="Times New Roman" panose="02020603050405020304" pitchFamily="18" charset="0"/>
              </a:rPr>
              <a:t>st </a:t>
            </a:r>
            <a:r>
              <a:rPr lang="en-US" sz="1000" dirty="0">
                <a:solidFill>
                  <a:schemeClr val="tx1"/>
                </a:solidFill>
                <a:latin typeface="Times New Roman" panose="02020603050405020304" pitchFamily="18" charset="0"/>
                <a:cs typeface="Times New Roman" panose="02020603050405020304" pitchFamily="18" charset="0"/>
              </a:rPr>
              <a:t>Dimension</a:t>
            </a:r>
          </a:p>
        </p:txBody>
      </p:sp>
    </p:spTree>
    <p:extLst>
      <p:ext uri="{BB962C8B-B14F-4D97-AF65-F5344CB8AC3E}">
        <p14:creationId xmlns:p14="http://schemas.microsoft.com/office/powerpoint/2010/main" val="3659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15040" y="1202709"/>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29" name="Rectangle: Rounded Corners 228">
            <a:extLst>
              <a:ext uri="{FF2B5EF4-FFF2-40B4-BE49-F238E27FC236}">
                <a16:creationId xmlns:a16="http://schemas.microsoft.com/office/drawing/2014/main" id="{E260621D-8F3B-4B7B-8D5E-864636CCCA8A}"/>
              </a:ext>
            </a:extLst>
          </p:cNvPr>
          <p:cNvSpPr/>
          <p:nvPr/>
        </p:nvSpPr>
        <p:spPr>
          <a:xfrm>
            <a:off x="574576" y="3770466"/>
            <a:ext cx="534968" cy="2837622"/>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Subject</a:t>
            </a:r>
          </a:p>
          <a:p>
            <a:pPr algn="ctr"/>
            <a:r>
              <a:rPr lang="en-US" sz="1000" dirty="0">
                <a:solidFill>
                  <a:schemeClr val="tx1"/>
                </a:solidFill>
                <a:latin typeface="Times New Roman" panose="02020603050405020304" pitchFamily="18" charset="0"/>
                <a:cs typeface="Times New Roman" panose="02020603050405020304" pitchFamily="18" charset="0"/>
              </a:rPr>
              <a:t>Columns Shards, for Map Reduce, Elastic Map Reduce, and cached from Elastic Map Reduce</a:t>
            </a:r>
          </a:p>
        </p:txBody>
      </p:sp>
      <p:sp>
        <p:nvSpPr>
          <p:cNvPr id="231" name="Rectangle: Rounded Corners 230">
            <a:extLst>
              <a:ext uri="{FF2B5EF4-FFF2-40B4-BE49-F238E27FC236}">
                <a16:creationId xmlns:a16="http://schemas.microsoft.com/office/drawing/2014/main" id="{27C26F7B-2F79-4CAF-AB0A-47986D68538C}"/>
              </a:ext>
            </a:extLst>
          </p:cNvPr>
          <p:cNvSpPr/>
          <p:nvPr/>
        </p:nvSpPr>
        <p:spPr>
          <a:xfrm>
            <a:off x="1577634" y="3758248"/>
            <a:ext cx="186395" cy="2861944"/>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External Data Sets</a:t>
            </a:r>
          </a:p>
        </p:txBody>
      </p:sp>
      <p:sp>
        <p:nvSpPr>
          <p:cNvPr id="233" name="Rectangle: Rounded Corners 232">
            <a:extLst>
              <a:ext uri="{FF2B5EF4-FFF2-40B4-BE49-F238E27FC236}">
                <a16:creationId xmlns:a16="http://schemas.microsoft.com/office/drawing/2014/main" id="{6D070FA1-DB88-4949-B4A9-D3EACC2CF26C}"/>
              </a:ext>
            </a:extLst>
          </p:cNvPr>
          <p:cNvSpPr/>
          <p:nvPr/>
        </p:nvSpPr>
        <p:spPr>
          <a:xfrm>
            <a:off x="1762066" y="3760267"/>
            <a:ext cx="229307" cy="2861944"/>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Rapids, Logging, Error, Security</a:t>
            </a:r>
          </a:p>
        </p:txBody>
      </p:sp>
      <p:sp>
        <p:nvSpPr>
          <p:cNvPr id="234" name="Rectangle: Rounded Corners 233">
            <a:extLst>
              <a:ext uri="{FF2B5EF4-FFF2-40B4-BE49-F238E27FC236}">
                <a16:creationId xmlns:a16="http://schemas.microsoft.com/office/drawing/2014/main" id="{2D71B9B6-D25E-4770-ABD8-63EA42C5EFC2}"/>
              </a:ext>
            </a:extLst>
          </p:cNvPr>
          <p:cNvSpPr/>
          <p:nvPr/>
        </p:nvSpPr>
        <p:spPr>
          <a:xfrm>
            <a:off x="2004774" y="3760267"/>
            <a:ext cx="293331" cy="2864598"/>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Meta Data Columns</a:t>
            </a:r>
          </a:p>
        </p:txBody>
      </p:sp>
      <p:sp>
        <p:nvSpPr>
          <p:cNvPr id="236" name="Rectangle: Rounded Corners 235">
            <a:extLst>
              <a:ext uri="{FF2B5EF4-FFF2-40B4-BE49-F238E27FC236}">
                <a16:creationId xmlns:a16="http://schemas.microsoft.com/office/drawing/2014/main" id="{D9417DB9-F8AC-4AC8-983B-FF955BB21BCF}"/>
              </a:ext>
            </a:extLst>
          </p:cNvPr>
          <p:cNvSpPr/>
          <p:nvPr/>
        </p:nvSpPr>
        <p:spPr>
          <a:xfrm>
            <a:off x="2317299" y="3768437"/>
            <a:ext cx="248174" cy="287676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Data Cleansing and Scrubbing</a:t>
            </a:r>
          </a:p>
        </p:txBody>
      </p:sp>
      <p:sp>
        <p:nvSpPr>
          <p:cNvPr id="238" name="Rectangle: Rounded Corners 237">
            <a:extLst>
              <a:ext uri="{FF2B5EF4-FFF2-40B4-BE49-F238E27FC236}">
                <a16:creationId xmlns:a16="http://schemas.microsoft.com/office/drawing/2014/main" id="{E0B5B1EE-256D-4A18-AC3A-6C8DA114EAEF}"/>
              </a:ext>
            </a:extLst>
          </p:cNvPr>
          <p:cNvSpPr/>
          <p:nvPr/>
        </p:nvSpPr>
        <p:spPr>
          <a:xfrm>
            <a:off x="8435810" y="5086362"/>
            <a:ext cx="1574240" cy="377672"/>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Lean Manufacturing Objectives</a:t>
            </a:r>
          </a:p>
        </p:txBody>
      </p:sp>
      <p:sp>
        <p:nvSpPr>
          <p:cNvPr id="239" name="Rectangle: Rounded Corners 238">
            <a:extLst>
              <a:ext uri="{FF2B5EF4-FFF2-40B4-BE49-F238E27FC236}">
                <a16:creationId xmlns:a16="http://schemas.microsoft.com/office/drawing/2014/main" id="{7181EB64-DE64-495C-A15F-252B4553F3F3}"/>
              </a:ext>
            </a:extLst>
          </p:cNvPr>
          <p:cNvSpPr/>
          <p:nvPr/>
        </p:nvSpPr>
        <p:spPr>
          <a:xfrm>
            <a:off x="8423506" y="3767136"/>
            <a:ext cx="1586543" cy="365892"/>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Program/ Project Management KPIs</a:t>
            </a:r>
          </a:p>
        </p:txBody>
      </p:sp>
      <p:sp>
        <p:nvSpPr>
          <p:cNvPr id="240" name="Rectangle: Rounded Corners 239">
            <a:extLst>
              <a:ext uri="{FF2B5EF4-FFF2-40B4-BE49-F238E27FC236}">
                <a16:creationId xmlns:a16="http://schemas.microsoft.com/office/drawing/2014/main" id="{C50556E4-F5FC-4CE2-B71B-9AAB0BB66C12}"/>
              </a:ext>
            </a:extLst>
          </p:cNvPr>
          <p:cNvSpPr/>
          <p:nvPr/>
        </p:nvSpPr>
        <p:spPr>
          <a:xfrm>
            <a:off x="8423507" y="4133028"/>
            <a:ext cx="1579591" cy="559869"/>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Charter Executive, Solvency and Spend Objectives</a:t>
            </a:r>
          </a:p>
        </p:txBody>
      </p:sp>
      <p:sp>
        <p:nvSpPr>
          <p:cNvPr id="241" name="Rectangle: Rounded Corners 240">
            <a:extLst>
              <a:ext uri="{FF2B5EF4-FFF2-40B4-BE49-F238E27FC236}">
                <a16:creationId xmlns:a16="http://schemas.microsoft.com/office/drawing/2014/main" id="{A1B9F9DD-2978-4294-B623-A7CB30033231}"/>
              </a:ext>
            </a:extLst>
          </p:cNvPr>
          <p:cNvSpPr/>
          <p:nvPr/>
        </p:nvSpPr>
        <p:spPr>
          <a:xfrm>
            <a:off x="8428858" y="4701785"/>
            <a:ext cx="1574240" cy="392484"/>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Departmental </a:t>
            </a:r>
          </a:p>
          <a:p>
            <a:pPr algn="ctr"/>
            <a:r>
              <a:rPr lang="en-US" sz="1000" dirty="0">
                <a:solidFill>
                  <a:schemeClr val="tx1"/>
                </a:solidFill>
                <a:latin typeface="Times New Roman" panose="02020603050405020304" pitchFamily="18" charset="0"/>
                <a:cs typeface="Times New Roman" panose="02020603050405020304" pitchFamily="18" charset="0"/>
              </a:rPr>
              <a:t>Objectives</a:t>
            </a:r>
          </a:p>
        </p:txBody>
      </p:sp>
      <p:sp>
        <p:nvSpPr>
          <p:cNvPr id="246" name="Rectangle: Rounded Corners 245">
            <a:extLst>
              <a:ext uri="{FF2B5EF4-FFF2-40B4-BE49-F238E27FC236}">
                <a16:creationId xmlns:a16="http://schemas.microsoft.com/office/drawing/2014/main" id="{D9819280-762C-4ED1-AA10-45F722B3E29B}"/>
              </a:ext>
            </a:extLst>
          </p:cNvPr>
          <p:cNvSpPr/>
          <p:nvPr/>
        </p:nvSpPr>
        <p:spPr>
          <a:xfrm>
            <a:off x="1116368" y="3782251"/>
            <a:ext cx="248174" cy="2835711"/>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Industry</a:t>
            </a:r>
          </a:p>
        </p:txBody>
      </p:sp>
      <p:sp>
        <p:nvSpPr>
          <p:cNvPr id="248" name="TextBox 247">
            <a:extLst>
              <a:ext uri="{FF2B5EF4-FFF2-40B4-BE49-F238E27FC236}">
                <a16:creationId xmlns:a16="http://schemas.microsoft.com/office/drawing/2014/main" id="{F8F9E044-3CCD-45ED-B712-CDB9AE3753FE}"/>
              </a:ext>
            </a:extLst>
          </p:cNvPr>
          <p:cNvSpPr txBox="1"/>
          <p:nvPr/>
        </p:nvSpPr>
        <p:spPr>
          <a:xfrm>
            <a:off x="10554372" y="1207009"/>
            <a:ext cx="1596082" cy="830997"/>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Visualizations, Insight, Ideation, Playbooks and Derivatization</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52" name="TextBox 251">
            <a:extLst>
              <a:ext uri="{FF2B5EF4-FFF2-40B4-BE49-F238E27FC236}">
                <a16:creationId xmlns:a16="http://schemas.microsoft.com/office/drawing/2014/main" id="{68160306-A257-4A68-B6C4-280FEEC14794}"/>
              </a:ext>
            </a:extLst>
          </p:cNvPr>
          <p:cNvSpPr txBox="1"/>
          <p:nvPr/>
        </p:nvSpPr>
        <p:spPr>
          <a:xfrm>
            <a:off x="-197149" y="1181476"/>
            <a:ext cx="8256066" cy="307777"/>
          </a:xfrm>
          <a:prstGeom prst="rect">
            <a:avLst/>
          </a:prstGeom>
          <a:noFill/>
        </p:spPr>
        <p:txBody>
          <a:bodyPr wrap="square">
            <a:sp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Correlates, Dualities, Tuples, Mechanistic Links, Training Data and Tensors</a:t>
            </a:r>
          </a:p>
        </p:txBody>
      </p:sp>
      <p:sp>
        <p:nvSpPr>
          <p:cNvPr id="259" name="Callout: Left Arrow 258">
            <a:extLst>
              <a:ext uri="{FF2B5EF4-FFF2-40B4-BE49-F238E27FC236}">
                <a16:creationId xmlns:a16="http://schemas.microsoft.com/office/drawing/2014/main" id="{0B333C52-A077-4D3D-AED9-CAA5CC9130BA}"/>
              </a:ext>
            </a:extLst>
          </p:cNvPr>
          <p:cNvSpPr/>
          <p:nvPr/>
        </p:nvSpPr>
        <p:spPr>
          <a:xfrm rot="5400000" flipH="1">
            <a:off x="4634798" y="-2749949"/>
            <a:ext cx="1646501" cy="10122548"/>
          </a:xfrm>
          <a:prstGeom prst="leftArrowCallout">
            <a:avLst>
              <a:gd name="adj1" fmla="val 20040"/>
              <a:gd name="adj2" fmla="val 29122"/>
              <a:gd name="adj3" fmla="val 17404"/>
              <a:gd name="adj4" fmla="val 80993"/>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57" name="Rectangle: Rounded Corners 156">
            <a:extLst>
              <a:ext uri="{FF2B5EF4-FFF2-40B4-BE49-F238E27FC236}">
                <a16:creationId xmlns:a16="http://schemas.microsoft.com/office/drawing/2014/main" id="{7227D101-C841-4498-A717-80B28EF61FB4}"/>
              </a:ext>
            </a:extLst>
          </p:cNvPr>
          <p:cNvSpPr/>
          <p:nvPr/>
        </p:nvSpPr>
        <p:spPr>
          <a:xfrm>
            <a:off x="1379582" y="3767136"/>
            <a:ext cx="195295" cy="2844281"/>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 Customer</a:t>
            </a:r>
          </a:p>
        </p:txBody>
      </p:sp>
      <p:sp>
        <p:nvSpPr>
          <p:cNvPr id="165" name="Rectangle: Rounded Corners 164">
            <a:extLst>
              <a:ext uri="{FF2B5EF4-FFF2-40B4-BE49-F238E27FC236}">
                <a16:creationId xmlns:a16="http://schemas.microsoft.com/office/drawing/2014/main" id="{F1F01D7A-0E2D-4266-97E6-3A60D03EC1D9}"/>
              </a:ext>
            </a:extLst>
          </p:cNvPr>
          <p:cNvSpPr/>
          <p:nvPr/>
        </p:nvSpPr>
        <p:spPr>
          <a:xfrm>
            <a:off x="4274275" y="3778575"/>
            <a:ext cx="422163" cy="2865045"/>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Enterprise Reporting, Performance objectives and other objective statuses</a:t>
            </a:r>
          </a:p>
        </p:txBody>
      </p:sp>
      <p:sp>
        <p:nvSpPr>
          <p:cNvPr id="166" name="Rectangle: Rounded Corners 165">
            <a:extLst>
              <a:ext uri="{FF2B5EF4-FFF2-40B4-BE49-F238E27FC236}">
                <a16:creationId xmlns:a16="http://schemas.microsoft.com/office/drawing/2014/main" id="{A3E3F292-17B3-46B0-898C-04D49F5C0F6E}"/>
              </a:ext>
            </a:extLst>
          </p:cNvPr>
          <p:cNvSpPr/>
          <p:nvPr/>
        </p:nvSpPr>
        <p:spPr>
          <a:xfrm rot="5400000">
            <a:off x="5118481" y="-1421280"/>
            <a:ext cx="328759" cy="9440477"/>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Efficient Analytics</a:t>
            </a:r>
          </a:p>
        </p:txBody>
      </p:sp>
      <p:sp>
        <p:nvSpPr>
          <p:cNvPr id="167" name="Rectangle: Rounded Corners 166">
            <a:extLst>
              <a:ext uri="{FF2B5EF4-FFF2-40B4-BE49-F238E27FC236}">
                <a16:creationId xmlns:a16="http://schemas.microsoft.com/office/drawing/2014/main" id="{B07C6FD8-3E8F-45A1-B0E7-016E15A1D760}"/>
              </a:ext>
            </a:extLst>
          </p:cNvPr>
          <p:cNvSpPr/>
          <p:nvPr/>
        </p:nvSpPr>
        <p:spPr>
          <a:xfrm rot="5400000">
            <a:off x="9105566" y="4789453"/>
            <a:ext cx="237380" cy="1586544"/>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Statistic Process Control</a:t>
            </a:r>
          </a:p>
        </p:txBody>
      </p:sp>
      <p:sp>
        <p:nvSpPr>
          <p:cNvPr id="168" name="Rectangle: Rounded Corners 167">
            <a:extLst>
              <a:ext uri="{FF2B5EF4-FFF2-40B4-BE49-F238E27FC236}">
                <a16:creationId xmlns:a16="http://schemas.microsoft.com/office/drawing/2014/main" id="{459BC987-078B-466B-B03F-2458F34AE158}"/>
              </a:ext>
            </a:extLst>
          </p:cNvPr>
          <p:cNvSpPr/>
          <p:nvPr/>
        </p:nvSpPr>
        <p:spPr>
          <a:xfrm rot="5400000">
            <a:off x="9110988" y="5021409"/>
            <a:ext cx="226536" cy="1586544"/>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Service Level Performance</a:t>
            </a:r>
          </a:p>
        </p:txBody>
      </p:sp>
      <p:sp>
        <p:nvSpPr>
          <p:cNvPr id="169" name="Rectangle: Rounded Corners 168">
            <a:extLst>
              <a:ext uri="{FF2B5EF4-FFF2-40B4-BE49-F238E27FC236}">
                <a16:creationId xmlns:a16="http://schemas.microsoft.com/office/drawing/2014/main" id="{27A08920-6C4F-431B-9B14-1824D430C9E4}"/>
              </a:ext>
            </a:extLst>
          </p:cNvPr>
          <p:cNvSpPr/>
          <p:nvPr/>
        </p:nvSpPr>
        <p:spPr>
          <a:xfrm rot="5400000">
            <a:off x="9047738" y="5309870"/>
            <a:ext cx="350383" cy="1586544"/>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Customer satisfaction, Loyalty</a:t>
            </a:r>
          </a:p>
        </p:txBody>
      </p:sp>
      <p:sp>
        <p:nvSpPr>
          <p:cNvPr id="171" name="Rectangle: Rounded Corners 170">
            <a:extLst>
              <a:ext uri="{FF2B5EF4-FFF2-40B4-BE49-F238E27FC236}">
                <a16:creationId xmlns:a16="http://schemas.microsoft.com/office/drawing/2014/main" id="{859BF512-DF58-47CA-A987-678F9781FD1A}"/>
              </a:ext>
            </a:extLst>
          </p:cNvPr>
          <p:cNvSpPr/>
          <p:nvPr/>
        </p:nvSpPr>
        <p:spPr>
          <a:xfrm rot="5400000">
            <a:off x="9031173" y="5670120"/>
            <a:ext cx="386165" cy="1586544"/>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Worker satisfaction, valences</a:t>
            </a:r>
          </a:p>
        </p:txBody>
      </p:sp>
      <p:sp>
        <p:nvSpPr>
          <p:cNvPr id="179" name="Rectangle: Rounded Corners 178">
            <a:extLst>
              <a:ext uri="{FF2B5EF4-FFF2-40B4-BE49-F238E27FC236}">
                <a16:creationId xmlns:a16="http://schemas.microsoft.com/office/drawing/2014/main" id="{905F4A6A-40E9-49B5-BEAA-AD9B6C0A8172}"/>
              </a:ext>
            </a:extLst>
          </p:cNvPr>
          <p:cNvSpPr/>
          <p:nvPr/>
        </p:nvSpPr>
        <p:spPr>
          <a:xfrm rot="5400000">
            <a:off x="2606366" y="1410185"/>
            <a:ext cx="299820" cy="4406127"/>
          </a:xfrm>
          <a:prstGeom prst="roundRect">
            <a:avLst/>
          </a:prstGeom>
          <a:solidFill>
            <a:schemeClr val="accent4">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Columns, Shards, Map Reduce Cache, Elastic Search, Elastic Map Reduce, Splunk, Streams, Data</a:t>
            </a:r>
          </a:p>
        </p:txBody>
      </p:sp>
      <p:sp>
        <p:nvSpPr>
          <p:cNvPr id="180" name="Callout: Left Arrow 179">
            <a:extLst>
              <a:ext uri="{FF2B5EF4-FFF2-40B4-BE49-F238E27FC236}">
                <a16:creationId xmlns:a16="http://schemas.microsoft.com/office/drawing/2014/main" id="{6AE24D68-8E40-43E5-84A3-7E8E01A78839}"/>
              </a:ext>
            </a:extLst>
          </p:cNvPr>
          <p:cNvSpPr/>
          <p:nvPr/>
        </p:nvSpPr>
        <p:spPr>
          <a:xfrm flipH="1">
            <a:off x="3088229" y="5084894"/>
            <a:ext cx="1162615" cy="369765"/>
          </a:xfrm>
          <a:prstGeom prst="leftArrowCallout">
            <a:avLst>
              <a:gd name="adj1" fmla="val 20670"/>
              <a:gd name="adj2" fmla="val 20670"/>
              <a:gd name="adj3" fmla="val 25000"/>
              <a:gd name="adj4" fmla="val 77971"/>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Performance</a:t>
            </a:r>
          </a:p>
        </p:txBody>
      </p:sp>
      <p:sp>
        <p:nvSpPr>
          <p:cNvPr id="183" name="Callout: Left Arrow 182">
            <a:extLst>
              <a:ext uri="{FF2B5EF4-FFF2-40B4-BE49-F238E27FC236}">
                <a16:creationId xmlns:a16="http://schemas.microsoft.com/office/drawing/2014/main" id="{78A6FC68-D3A1-4432-A734-5BE52D1B97BE}"/>
              </a:ext>
            </a:extLst>
          </p:cNvPr>
          <p:cNvSpPr/>
          <p:nvPr/>
        </p:nvSpPr>
        <p:spPr>
          <a:xfrm>
            <a:off x="3073243" y="4737100"/>
            <a:ext cx="1184426" cy="345935"/>
          </a:xfrm>
          <a:prstGeom prst="leftArrowCallout">
            <a:avLst>
              <a:gd name="adj1" fmla="val 20670"/>
              <a:gd name="adj2" fmla="val 20670"/>
              <a:gd name="adj3" fmla="val 25000"/>
              <a:gd name="adj4" fmla="val 77971"/>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Performance</a:t>
            </a:r>
          </a:p>
        </p:txBody>
      </p:sp>
      <p:sp>
        <p:nvSpPr>
          <p:cNvPr id="184" name="Rectangle: Rounded Corners 183">
            <a:extLst>
              <a:ext uri="{FF2B5EF4-FFF2-40B4-BE49-F238E27FC236}">
                <a16:creationId xmlns:a16="http://schemas.microsoft.com/office/drawing/2014/main" id="{E4734CAE-F0EA-4521-9F7B-EAF5FD76762C}"/>
              </a:ext>
            </a:extLst>
          </p:cNvPr>
          <p:cNvSpPr/>
          <p:nvPr/>
        </p:nvSpPr>
        <p:spPr>
          <a:xfrm rot="5400000">
            <a:off x="9057468" y="2828118"/>
            <a:ext cx="303797" cy="1574239"/>
          </a:xfrm>
          <a:prstGeom prst="roundRect">
            <a:avLst/>
          </a:prstGeom>
          <a:solidFill>
            <a:schemeClr val="accent4">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Performance Objectives</a:t>
            </a:r>
          </a:p>
        </p:txBody>
      </p:sp>
      <p:sp>
        <p:nvSpPr>
          <p:cNvPr id="2" name="Arrow: Pentagon 1">
            <a:extLst>
              <a:ext uri="{FF2B5EF4-FFF2-40B4-BE49-F238E27FC236}">
                <a16:creationId xmlns:a16="http://schemas.microsoft.com/office/drawing/2014/main" id="{EF33428E-AF1C-4EAB-9577-60E2E05C6F18}"/>
              </a:ext>
            </a:extLst>
          </p:cNvPr>
          <p:cNvSpPr/>
          <p:nvPr/>
        </p:nvSpPr>
        <p:spPr>
          <a:xfrm>
            <a:off x="806149" y="1975245"/>
            <a:ext cx="931841" cy="41823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Discreet</a:t>
            </a:r>
          </a:p>
          <a:p>
            <a:pPr algn="ctr"/>
            <a:r>
              <a:rPr lang="en-US" sz="1100" dirty="0">
                <a:latin typeface="Times New Roman" panose="02020603050405020304" pitchFamily="18" charset="0"/>
                <a:cs typeface="Times New Roman" panose="02020603050405020304" pitchFamily="18" charset="0"/>
              </a:rPr>
              <a:t> Data</a:t>
            </a:r>
          </a:p>
        </p:txBody>
      </p:sp>
      <p:sp>
        <p:nvSpPr>
          <p:cNvPr id="185" name="Arrow: Pentagon 184">
            <a:extLst>
              <a:ext uri="{FF2B5EF4-FFF2-40B4-BE49-F238E27FC236}">
                <a16:creationId xmlns:a16="http://schemas.microsoft.com/office/drawing/2014/main" id="{8778C84E-B958-45F1-8762-5C4CB0B8F135}"/>
              </a:ext>
            </a:extLst>
          </p:cNvPr>
          <p:cNvSpPr/>
          <p:nvPr/>
        </p:nvSpPr>
        <p:spPr>
          <a:xfrm>
            <a:off x="806149" y="2395560"/>
            <a:ext cx="921718" cy="4418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Continuous  Data</a:t>
            </a:r>
          </a:p>
        </p:txBody>
      </p:sp>
      <p:sp>
        <p:nvSpPr>
          <p:cNvPr id="186" name="Arrow: Pentagon 185">
            <a:extLst>
              <a:ext uri="{FF2B5EF4-FFF2-40B4-BE49-F238E27FC236}">
                <a16:creationId xmlns:a16="http://schemas.microsoft.com/office/drawing/2014/main" id="{F7236FB0-AC9B-4662-AFAE-6CC0850E4165}"/>
              </a:ext>
            </a:extLst>
          </p:cNvPr>
          <p:cNvSpPr/>
          <p:nvPr/>
        </p:nvSpPr>
        <p:spPr>
          <a:xfrm>
            <a:off x="1724002" y="1970357"/>
            <a:ext cx="1622746" cy="413985"/>
          </a:xfrm>
          <a:prstGeom prst="homePlat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Correlation Strength, Standard deviation</a:t>
            </a:r>
          </a:p>
        </p:txBody>
      </p:sp>
      <p:sp>
        <p:nvSpPr>
          <p:cNvPr id="188" name="Arrow: Pentagon 187">
            <a:extLst>
              <a:ext uri="{FF2B5EF4-FFF2-40B4-BE49-F238E27FC236}">
                <a16:creationId xmlns:a16="http://schemas.microsoft.com/office/drawing/2014/main" id="{BA4EA034-B6FE-4595-955E-CECAF00B7B18}"/>
              </a:ext>
            </a:extLst>
          </p:cNvPr>
          <p:cNvSpPr/>
          <p:nvPr/>
        </p:nvSpPr>
        <p:spPr>
          <a:xfrm>
            <a:off x="1725934" y="2390455"/>
            <a:ext cx="1617485" cy="434596"/>
          </a:xfrm>
          <a:prstGeom prst="homePlat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Correlation Coefficient Deviation Coefficient</a:t>
            </a:r>
          </a:p>
        </p:txBody>
      </p:sp>
      <p:sp>
        <p:nvSpPr>
          <p:cNvPr id="189" name="Arrow: Pentagon 188">
            <a:extLst>
              <a:ext uri="{FF2B5EF4-FFF2-40B4-BE49-F238E27FC236}">
                <a16:creationId xmlns:a16="http://schemas.microsoft.com/office/drawing/2014/main" id="{76E0B234-C141-42AD-A380-3AC90E9CCFD5}"/>
              </a:ext>
            </a:extLst>
          </p:cNvPr>
          <p:cNvSpPr/>
          <p:nvPr/>
        </p:nvSpPr>
        <p:spPr>
          <a:xfrm>
            <a:off x="3345184" y="1974057"/>
            <a:ext cx="1495413" cy="458373"/>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If A then B, deviation probability</a:t>
            </a:r>
          </a:p>
        </p:txBody>
      </p:sp>
      <p:sp>
        <p:nvSpPr>
          <p:cNvPr id="190" name="Arrow: Pentagon 189">
            <a:extLst>
              <a:ext uri="{FF2B5EF4-FFF2-40B4-BE49-F238E27FC236}">
                <a16:creationId xmlns:a16="http://schemas.microsoft.com/office/drawing/2014/main" id="{E545FAFE-E2D9-40DC-B84D-AB3CE4A365D4}"/>
              </a:ext>
            </a:extLst>
          </p:cNvPr>
          <p:cNvSpPr/>
          <p:nvPr/>
        </p:nvSpPr>
        <p:spPr>
          <a:xfrm>
            <a:off x="3349091" y="2432914"/>
            <a:ext cx="1496436" cy="404449"/>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Knowing X, Y then </a:t>
            </a:r>
          </a:p>
          <a:p>
            <a:pPr algn="ctr"/>
            <a:r>
              <a:rPr lang="en-US" sz="1100" dirty="0">
                <a:latin typeface="Times New Roman" panose="02020603050405020304" pitchFamily="18" charset="0"/>
                <a:cs typeface="Times New Roman" panose="02020603050405020304" pitchFamily="18" charset="0"/>
              </a:rPr>
              <a:t>X</a:t>
            </a:r>
            <a:r>
              <a:rPr lang="en-US" sz="1100" baseline="30000" dirty="0">
                <a:latin typeface="Times New Roman" panose="02020603050405020304" pitchFamily="18" charset="0"/>
                <a:cs typeface="Times New Roman" panose="02020603050405020304" pitchFamily="18" charset="0"/>
              </a:rPr>
              <a:t>2 </a:t>
            </a:r>
            <a:r>
              <a:rPr lang="en-US" sz="1100" dirty="0">
                <a:latin typeface="Times New Roman" panose="02020603050405020304" pitchFamily="18" charset="0"/>
                <a:cs typeface="Times New Roman" panose="02020603050405020304" pitchFamily="18" charset="0"/>
              </a:rPr>
              <a:t>+ Y</a:t>
            </a:r>
            <a:r>
              <a:rPr lang="en-US" sz="1100" baseline="30000" dirty="0">
                <a:latin typeface="Times New Roman" panose="02020603050405020304" pitchFamily="18" charset="0"/>
                <a:cs typeface="Times New Roman" panose="02020603050405020304" pitchFamily="18" charset="0"/>
              </a:rPr>
              <a:t>2  </a:t>
            </a:r>
            <a:r>
              <a:rPr lang="en-US" sz="1100" dirty="0">
                <a:latin typeface="Times New Roman" panose="02020603050405020304" pitchFamily="18" charset="0"/>
                <a:cs typeface="Times New Roman" panose="02020603050405020304" pitchFamily="18" charset="0"/>
              </a:rPr>
              <a:t>+ 7</a:t>
            </a:r>
            <a:r>
              <a:rPr lang="en-US" sz="1100" baseline="30000" dirty="0">
                <a:latin typeface="Times New Roman" panose="02020603050405020304" pitchFamily="18" charset="0"/>
                <a:cs typeface="Times New Roman" panose="02020603050405020304" pitchFamily="18" charset="0"/>
              </a:rPr>
              <a:t>2</a:t>
            </a:r>
          </a:p>
        </p:txBody>
      </p:sp>
      <p:sp>
        <p:nvSpPr>
          <p:cNvPr id="191" name="Arrow: Pentagon 190">
            <a:extLst>
              <a:ext uri="{FF2B5EF4-FFF2-40B4-BE49-F238E27FC236}">
                <a16:creationId xmlns:a16="http://schemas.microsoft.com/office/drawing/2014/main" id="{54B2CD5A-C40F-4B3E-96D0-57C658D05707}"/>
              </a:ext>
            </a:extLst>
          </p:cNvPr>
          <p:cNvSpPr/>
          <p:nvPr/>
        </p:nvSpPr>
        <p:spPr>
          <a:xfrm>
            <a:off x="4846308" y="1974057"/>
            <a:ext cx="1522017" cy="517403"/>
          </a:xfrm>
          <a:prstGeom prst="homePlat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Mathematics correlate &lt;=&gt; Biology</a:t>
            </a:r>
          </a:p>
        </p:txBody>
      </p:sp>
      <p:sp>
        <p:nvSpPr>
          <p:cNvPr id="192" name="Arrow: Pentagon 191">
            <a:extLst>
              <a:ext uri="{FF2B5EF4-FFF2-40B4-BE49-F238E27FC236}">
                <a16:creationId xmlns:a16="http://schemas.microsoft.com/office/drawing/2014/main" id="{E7A97A18-46A2-4751-82C3-E6E2F7C5BF00}"/>
              </a:ext>
            </a:extLst>
          </p:cNvPr>
          <p:cNvSpPr/>
          <p:nvPr/>
        </p:nvSpPr>
        <p:spPr>
          <a:xfrm>
            <a:off x="4846308" y="2484475"/>
            <a:ext cx="1518792" cy="324760"/>
          </a:xfrm>
          <a:prstGeom prst="homePlat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Reference in System A &lt;=&gt;  in System B</a:t>
            </a:r>
          </a:p>
        </p:txBody>
      </p:sp>
      <p:sp>
        <p:nvSpPr>
          <p:cNvPr id="193" name="Arrow: Pentagon 192">
            <a:extLst>
              <a:ext uri="{FF2B5EF4-FFF2-40B4-BE49-F238E27FC236}">
                <a16:creationId xmlns:a16="http://schemas.microsoft.com/office/drawing/2014/main" id="{56982554-8DA1-4AEE-9C7F-A4C7E75AEF7E}"/>
              </a:ext>
            </a:extLst>
          </p:cNvPr>
          <p:cNvSpPr/>
          <p:nvPr/>
        </p:nvSpPr>
        <p:spPr>
          <a:xfrm>
            <a:off x="6365565" y="2000791"/>
            <a:ext cx="1620749" cy="480533"/>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Molecular interaction</a:t>
            </a:r>
          </a:p>
        </p:txBody>
      </p:sp>
      <p:sp>
        <p:nvSpPr>
          <p:cNvPr id="194" name="Arrow: Pentagon 193">
            <a:extLst>
              <a:ext uri="{FF2B5EF4-FFF2-40B4-BE49-F238E27FC236}">
                <a16:creationId xmlns:a16="http://schemas.microsoft.com/office/drawing/2014/main" id="{AFFA81AC-13DC-426D-A6A7-3CA780795055}"/>
              </a:ext>
            </a:extLst>
          </p:cNvPr>
          <p:cNvSpPr/>
          <p:nvPr/>
        </p:nvSpPr>
        <p:spPr>
          <a:xfrm>
            <a:off x="6359635" y="2467787"/>
            <a:ext cx="1623919" cy="351648"/>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Rate or Michaelis of a molecular interaction</a:t>
            </a:r>
          </a:p>
        </p:txBody>
      </p:sp>
      <p:sp>
        <p:nvSpPr>
          <p:cNvPr id="195" name="Arrow: Pentagon 194">
            <a:extLst>
              <a:ext uri="{FF2B5EF4-FFF2-40B4-BE49-F238E27FC236}">
                <a16:creationId xmlns:a16="http://schemas.microsoft.com/office/drawing/2014/main" id="{4F707E89-7A45-4DBE-A644-44D9DEAEAC91}"/>
              </a:ext>
            </a:extLst>
          </p:cNvPr>
          <p:cNvSpPr/>
          <p:nvPr/>
        </p:nvSpPr>
        <p:spPr>
          <a:xfrm>
            <a:off x="7992144" y="2006438"/>
            <a:ext cx="1082462" cy="42599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(H-, H2, H+, H++,)</a:t>
            </a:r>
          </a:p>
        </p:txBody>
      </p:sp>
      <p:sp>
        <p:nvSpPr>
          <p:cNvPr id="196" name="Arrow: Pentagon 195">
            <a:extLst>
              <a:ext uri="{FF2B5EF4-FFF2-40B4-BE49-F238E27FC236}">
                <a16:creationId xmlns:a16="http://schemas.microsoft.com/office/drawing/2014/main" id="{79C646F1-6C3E-4D0E-A968-8663BC5B2A9D}"/>
              </a:ext>
            </a:extLst>
          </p:cNvPr>
          <p:cNvSpPr/>
          <p:nvPr/>
        </p:nvSpPr>
        <p:spPr>
          <a:xfrm>
            <a:off x="7976656" y="2443183"/>
            <a:ext cx="1106122" cy="378456"/>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(5.1, 7.6, 8.7, 10.2)</a:t>
            </a:r>
          </a:p>
        </p:txBody>
      </p:sp>
      <p:sp>
        <p:nvSpPr>
          <p:cNvPr id="197" name="Arrow: Pentagon 196">
            <a:extLst>
              <a:ext uri="{FF2B5EF4-FFF2-40B4-BE49-F238E27FC236}">
                <a16:creationId xmlns:a16="http://schemas.microsoft.com/office/drawing/2014/main" id="{D980CF41-C114-4694-8F1E-25DCA186A5FE}"/>
              </a:ext>
            </a:extLst>
          </p:cNvPr>
          <p:cNvSpPr/>
          <p:nvPr/>
        </p:nvSpPr>
        <p:spPr>
          <a:xfrm>
            <a:off x="9082091" y="2000791"/>
            <a:ext cx="1369697" cy="465862"/>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Tensor (If 1 then 5, If 2 then 10)</a:t>
            </a:r>
          </a:p>
        </p:txBody>
      </p:sp>
      <p:sp>
        <p:nvSpPr>
          <p:cNvPr id="198" name="Arrow: Pentagon 197">
            <a:extLst>
              <a:ext uri="{FF2B5EF4-FFF2-40B4-BE49-F238E27FC236}">
                <a16:creationId xmlns:a16="http://schemas.microsoft.com/office/drawing/2014/main" id="{243EE0D2-A957-4FE9-A86E-89220BB145E0}"/>
              </a:ext>
            </a:extLst>
          </p:cNvPr>
          <p:cNvSpPr/>
          <p:nvPr/>
        </p:nvSpPr>
        <p:spPr>
          <a:xfrm>
            <a:off x="9069924" y="2478944"/>
            <a:ext cx="1364109" cy="355811"/>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Function</a:t>
            </a:r>
          </a:p>
          <a:p>
            <a:pPr algn="ctr"/>
            <a:r>
              <a:rPr lang="en-US" sz="1100" dirty="0">
                <a:latin typeface="Times New Roman" panose="02020603050405020304" pitchFamily="18" charset="0"/>
                <a:cs typeface="Times New Roman" panose="02020603050405020304" pitchFamily="18" charset="0"/>
              </a:rPr>
              <a:t> If Y then 5</a:t>
            </a:r>
          </a:p>
        </p:txBody>
      </p:sp>
      <p:sp>
        <p:nvSpPr>
          <p:cNvPr id="205" name="Rectangle: Rounded Corners 204">
            <a:extLst>
              <a:ext uri="{FF2B5EF4-FFF2-40B4-BE49-F238E27FC236}">
                <a16:creationId xmlns:a16="http://schemas.microsoft.com/office/drawing/2014/main" id="{20C35FE5-1F99-4E7A-8B67-45BB0C4CEAB0}"/>
              </a:ext>
            </a:extLst>
          </p:cNvPr>
          <p:cNvSpPr/>
          <p:nvPr/>
        </p:nvSpPr>
        <p:spPr>
          <a:xfrm rot="5400000">
            <a:off x="3106871" y="257058"/>
            <a:ext cx="332162" cy="3169730"/>
          </a:xfrm>
          <a:prstGeom prst="roundRect">
            <a:avLst/>
          </a:prstGeom>
          <a:solidFill>
            <a:schemeClr val="accent4">
              <a:lumMod val="60000"/>
              <a:lumOff val="40000"/>
            </a:schemeClr>
          </a:solid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Correlation</a:t>
            </a:r>
          </a:p>
        </p:txBody>
      </p:sp>
      <p:sp>
        <p:nvSpPr>
          <p:cNvPr id="208" name="Rectangle: Rounded Corners 207">
            <a:extLst>
              <a:ext uri="{FF2B5EF4-FFF2-40B4-BE49-F238E27FC236}">
                <a16:creationId xmlns:a16="http://schemas.microsoft.com/office/drawing/2014/main" id="{A123D2C7-729E-494D-8C52-E8EB168AD574}"/>
              </a:ext>
            </a:extLst>
          </p:cNvPr>
          <p:cNvSpPr/>
          <p:nvPr/>
        </p:nvSpPr>
        <p:spPr>
          <a:xfrm rot="5400000">
            <a:off x="5466336" y="1096780"/>
            <a:ext cx="316109" cy="1487867"/>
          </a:xfrm>
          <a:prstGeom prst="roundRect">
            <a:avLst/>
          </a:prstGeom>
          <a:solidFill>
            <a:schemeClr val="accent4">
              <a:lumMod val="60000"/>
              <a:lumOff val="40000"/>
            </a:schemeClr>
          </a:solid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Duality Inference</a:t>
            </a:r>
          </a:p>
        </p:txBody>
      </p:sp>
      <p:sp>
        <p:nvSpPr>
          <p:cNvPr id="222" name="Rectangle: Rounded Corners 221">
            <a:extLst>
              <a:ext uri="{FF2B5EF4-FFF2-40B4-BE49-F238E27FC236}">
                <a16:creationId xmlns:a16="http://schemas.microsoft.com/office/drawing/2014/main" id="{A8C39F16-31B7-4D2E-A4FB-8886A3C77F3F}"/>
              </a:ext>
            </a:extLst>
          </p:cNvPr>
          <p:cNvSpPr/>
          <p:nvPr/>
        </p:nvSpPr>
        <p:spPr>
          <a:xfrm rot="5400000">
            <a:off x="7022989" y="1034226"/>
            <a:ext cx="307777" cy="1618870"/>
          </a:xfrm>
          <a:prstGeom prst="roundRect">
            <a:avLst/>
          </a:prstGeom>
          <a:solidFill>
            <a:schemeClr val="accent4">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Mechanistic Link, how, Why</a:t>
            </a:r>
          </a:p>
        </p:txBody>
      </p:sp>
      <p:sp>
        <p:nvSpPr>
          <p:cNvPr id="223" name="Rectangle: Rounded Corners 222">
            <a:extLst>
              <a:ext uri="{FF2B5EF4-FFF2-40B4-BE49-F238E27FC236}">
                <a16:creationId xmlns:a16="http://schemas.microsoft.com/office/drawing/2014/main" id="{8CB57659-07E0-4E75-9F58-302E31DBAC10}"/>
              </a:ext>
            </a:extLst>
          </p:cNvPr>
          <p:cNvSpPr/>
          <p:nvPr/>
        </p:nvSpPr>
        <p:spPr>
          <a:xfrm rot="5400000">
            <a:off x="8383653" y="1302414"/>
            <a:ext cx="311582" cy="1098752"/>
          </a:xfrm>
          <a:prstGeom prst="roundRect">
            <a:avLst/>
          </a:prstGeom>
          <a:solidFill>
            <a:schemeClr val="accent4">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Tuple</a:t>
            </a:r>
          </a:p>
        </p:txBody>
      </p:sp>
      <p:sp>
        <p:nvSpPr>
          <p:cNvPr id="224" name="Rectangle: Rounded Corners 223">
            <a:extLst>
              <a:ext uri="{FF2B5EF4-FFF2-40B4-BE49-F238E27FC236}">
                <a16:creationId xmlns:a16="http://schemas.microsoft.com/office/drawing/2014/main" id="{F456F487-79D9-4AF4-A73E-4F58CBCEAB1D}"/>
              </a:ext>
            </a:extLst>
          </p:cNvPr>
          <p:cNvSpPr/>
          <p:nvPr/>
        </p:nvSpPr>
        <p:spPr>
          <a:xfrm rot="5400000">
            <a:off x="9992685" y="1528256"/>
            <a:ext cx="287002" cy="626692"/>
          </a:xfrm>
          <a:prstGeom prst="roundRect">
            <a:avLst/>
          </a:prstGeom>
          <a:solidFill>
            <a:schemeClr val="accent4">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US" sz="1000" b="1">
                <a:solidFill>
                  <a:schemeClr val="tx1"/>
                </a:solidFill>
                <a:latin typeface="Times New Roman"/>
                <a:cs typeface="Times New Roman"/>
              </a:rPr>
              <a:t>Acutal </a:t>
            </a:r>
            <a:endParaRPr lang="en-US">
              <a:solidFill>
                <a:schemeClr val="tx1"/>
              </a:solidFill>
            </a:endParaRPr>
          </a:p>
          <a:p>
            <a:pPr algn="ctr"/>
            <a:r>
              <a:rPr lang="en-US" sz="1000" b="1">
                <a:solidFill>
                  <a:schemeClr val="tx1"/>
                </a:solidFill>
                <a:latin typeface="Times New Roman"/>
                <a:cs typeface="Times New Roman"/>
              </a:rPr>
              <a:t>Data</a:t>
            </a:r>
            <a:endParaRPr lang="en-US">
              <a:solidFill>
                <a:schemeClr val="tx1"/>
              </a:solidFill>
            </a:endParaRPr>
          </a:p>
        </p:txBody>
      </p:sp>
      <p:sp>
        <p:nvSpPr>
          <p:cNvPr id="182" name="Rectangle: Rounded Corners 181">
            <a:extLst>
              <a:ext uri="{FF2B5EF4-FFF2-40B4-BE49-F238E27FC236}">
                <a16:creationId xmlns:a16="http://schemas.microsoft.com/office/drawing/2014/main" id="{8505D2E9-CB8F-4B70-947B-1B6483FB14A8}"/>
              </a:ext>
            </a:extLst>
          </p:cNvPr>
          <p:cNvSpPr/>
          <p:nvPr/>
        </p:nvSpPr>
        <p:spPr>
          <a:xfrm rot="5400000">
            <a:off x="7022989" y="1034227"/>
            <a:ext cx="307777" cy="1618870"/>
          </a:xfrm>
          <a:prstGeom prst="roundRect">
            <a:avLst/>
          </a:prstGeom>
          <a:solidFill>
            <a:schemeClr val="accent4">
              <a:lumMod val="60000"/>
              <a:lumOff val="40000"/>
            </a:schemeClr>
          </a:solid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Mechanistic Links, how, Why</a:t>
            </a:r>
          </a:p>
        </p:txBody>
      </p:sp>
      <p:sp>
        <p:nvSpPr>
          <p:cNvPr id="199" name="Rectangle: Rounded Corners 198">
            <a:extLst>
              <a:ext uri="{FF2B5EF4-FFF2-40B4-BE49-F238E27FC236}">
                <a16:creationId xmlns:a16="http://schemas.microsoft.com/office/drawing/2014/main" id="{32A0AD6D-47F9-487A-A3AF-35C009DC3DA9}"/>
              </a:ext>
            </a:extLst>
          </p:cNvPr>
          <p:cNvSpPr/>
          <p:nvPr/>
        </p:nvSpPr>
        <p:spPr>
          <a:xfrm rot="5400000">
            <a:off x="8383653" y="1302415"/>
            <a:ext cx="311582" cy="1098752"/>
          </a:xfrm>
          <a:prstGeom prst="roundRect">
            <a:avLst/>
          </a:prstGeom>
          <a:solidFill>
            <a:schemeClr val="accent4">
              <a:lumMod val="60000"/>
              <a:lumOff val="40000"/>
            </a:schemeClr>
          </a:solid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US" sz="1000" b="1" dirty="0">
                <a:solidFill>
                  <a:schemeClr val="tx1"/>
                </a:solidFill>
                <a:latin typeface="Times New Roman"/>
                <a:cs typeface="Times New Roman"/>
              </a:rPr>
              <a:t>Inferential </a:t>
            </a:r>
            <a:r>
              <a:rPr lang="en-US" sz="1000" b="1">
                <a:solidFill>
                  <a:schemeClr val="tx1"/>
                </a:solidFill>
                <a:latin typeface="Times New Roman"/>
                <a:cs typeface="Times New Roman"/>
              </a:rPr>
              <a:t>Duality Tuple</a:t>
            </a:r>
            <a:endParaRPr lang="en-US" sz="1000" b="1" dirty="0">
              <a:solidFill>
                <a:schemeClr val="tx1"/>
              </a:solidFill>
              <a:latin typeface="Times New Roman" panose="02020603050405020304" pitchFamily="18" charset="0"/>
              <a:cs typeface="Times New Roman" panose="02020603050405020304" pitchFamily="18" charset="0"/>
            </a:endParaRPr>
          </a:p>
        </p:txBody>
      </p:sp>
      <p:sp>
        <p:nvSpPr>
          <p:cNvPr id="200" name="Rectangle: Rounded Corners 199">
            <a:extLst>
              <a:ext uri="{FF2B5EF4-FFF2-40B4-BE49-F238E27FC236}">
                <a16:creationId xmlns:a16="http://schemas.microsoft.com/office/drawing/2014/main" id="{E05534B4-F26D-42CA-A9A3-1C4B1377BA69}"/>
              </a:ext>
            </a:extLst>
          </p:cNvPr>
          <p:cNvSpPr/>
          <p:nvPr/>
        </p:nvSpPr>
        <p:spPr>
          <a:xfrm rot="5400000">
            <a:off x="9304427" y="1479096"/>
            <a:ext cx="311582" cy="725014"/>
          </a:xfrm>
          <a:prstGeom prst="roundRect">
            <a:avLst/>
          </a:prstGeom>
          <a:solidFill>
            <a:schemeClr val="accent4">
              <a:lumMod val="60000"/>
              <a:lumOff val="40000"/>
            </a:schemeClr>
          </a:solid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Training Data</a:t>
            </a:r>
          </a:p>
        </p:txBody>
      </p:sp>
      <p:sp>
        <p:nvSpPr>
          <p:cNvPr id="201" name="Rectangle: Rounded Corners 200">
            <a:extLst>
              <a:ext uri="{FF2B5EF4-FFF2-40B4-BE49-F238E27FC236}">
                <a16:creationId xmlns:a16="http://schemas.microsoft.com/office/drawing/2014/main" id="{8431D570-4EC0-41A5-85EE-254217590AFA}"/>
              </a:ext>
            </a:extLst>
          </p:cNvPr>
          <p:cNvSpPr/>
          <p:nvPr/>
        </p:nvSpPr>
        <p:spPr>
          <a:xfrm>
            <a:off x="5769097" y="3727257"/>
            <a:ext cx="212156" cy="2942484"/>
          </a:xfrm>
          <a:prstGeom prst="roundRect">
            <a:avLst/>
          </a:prstGeom>
          <a:solidFill>
            <a:srgbClr val="FF00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bg1"/>
                </a:solidFill>
                <a:latin typeface="Times New Roman" panose="02020603050405020304" pitchFamily="18" charset="0"/>
                <a:cs typeface="Times New Roman" panose="02020603050405020304" pitchFamily="18" charset="0"/>
              </a:rPr>
              <a:t>Visualizations</a:t>
            </a:r>
          </a:p>
        </p:txBody>
      </p:sp>
      <p:sp>
        <p:nvSpPr>
          <p:cNvPr id="202" name="Rectangle: Rounded Corners 201">
            <a:extLst>
              <a:ext uri="{FF2B5EF4-FFF2-40B4-BE49-F238E27FC236}">
                <a16:creationId xmlns:a16="http://schemas.microsoft.com/office/drawing/2014/main" id="{F4DC4E46-8A93-4CEC-9C2C-FD82E8ECF7CA}"/>
              </a:ext>
            </a:extLst>
          </p:cNvPr>
          <p:cNvSpPr/>
          <p:nvPr/>
        </p:nvSpPr>
        <p:spPr>
          <a:xfrm>
            <a:off x="5996243" y="3759165"/>
            <a:ext cx="234011" cy="2900482"/>
          </a:xfrm>
          <a:prstGeom prst="roundRect">
            <a:avLst/>
          </a:prstGeom>
          <a:solidFill>
            <a:srgbClr val="FF99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bg1"/>
                </a:solidFill>
                <a:latin typeface="Times New Roman" panose="02020603050405020304" pitchFamily="18" charset="0"/>
                <a:cs typeface="Times New Roman" panose="02020603050405020304" pitchFamily="18" charset="0"/>
              </a:rPr>
              <a:t>Insight</a:t>
            </a:r>
          </a:p>
        </p:txBody>
      </p:sp>
      <p:sp>
        <p:nvSpPr>
          <p:cNvPr id="203" name="Rectangle: Rounded Corners 202">
            <a:extLst>
              <a:ext uri="{FF2B5EF4-FFF2-40B4-BE49-F238E27FC236}">
                <a16:creationId xmlns:a16="http://schemas.microsoft.com/office/drawing/2014/main" id="{163B361B-DFBA-495E-99CB-EA2F04F7912A}"/>
              </a:ext>
            </a:extLst>
          </p:cNvPr>
          <p:cNvSpPr/>
          <p:nvPr/>
        </p:nvSpPr>
        <p:spPr>
          <a:xfrm>
            <a:off x="6240107" y="3756644"/>
            <a:ext cx="432388" cy="288821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Review, Duality Inferences, Mechanistic Link and Tuple Derivation</a:t>
            </a:r>
          </a:p>
        </p:txBody>
      </p:sp>
      <p:sp>
        <p:nvSpPr>
          <p:cNvPr id="204" name="Rectangle: Rounded Corners 203">
            <a:extLst>
              <a:ext uri="{FF2B5EF4-FFF2-40B4-BE49-F238E27FC236}">
                <a16:creationId xmlns:a16="http://schemas.microsoft.com/office/drawing/2014/main" id="{55E494B0-186B-4A03-A3CA-D7F7269E879E}"/>
              </a:ext>
            </a:extLst>
          </p:cNvPr>
          <p:cNvSpPr/>
          <p:nvPr/>
        </p:nvSpPr>
        <p:spPr>
          <a:xfrm>
            <a:off x="6640353" y="3748367"/>
            <a:ext cx="234011" cy="2898095"/>
          </a:xfrm>
          <a:prstGeom prst="roundRect">
            <a:avLst/>
          </a:prstGeom>
          <a:solidFill>
            <a:schemeClr val="accent5">
              <a:lumMod val="75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bg1"/>
                </a:solidFill>
                <a:latin typeface="Times New Roman" panose="02020603050405020304" pitchFamily="18" charset="0"/>
                <a:cs typeface="Times New Roman" panose="02020603050405020304" pitchFamily="18" charset="0"/>
              </a:rPr>
              <a:t>Ideation and Storytelling</a:t>
            </a:r>
          </a:p>
        </p:txBody>
      </p:sp>
      <p:sp>
        <p:nvSpPr>
          <p:cNvPr id="225" name="Rectangle: Rounded Corners 224">
            <a:extLst>
              <a:ext uri="{FF2B5EF4-FFF2-40B4-BE49-F238E27FC236}">
                <a16:creationId xmlns:a16="http://schemas.microsoft.com/office/drawing/2014/main" id="{8FE3B71D-0FDB-4452-83D7-BEE0B5FA37E2}"/>
              </a:ext>
            </a:extLst>
          </p:cNvPr>
          <p:cNvSpPr/>
          <p:nvPr/>
        </p:nvSpPr>
        <p:spPr>
          <a:xfrm>
            <a:off x="6885966" y="3732828"/>
            <a:ext cx="422163" cy="2911166"/>
          </a:xfrm>
          <a:prstGeom prst="roundRect">
            <a:avLst/>
          </a:prstGeom>
          <a:solidFill>
            <a:schemeClr val="accent6">
              <a:lumMod val="75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Derivatization, Playbooks, Training Data. Tensors, Functions, </a:t>
            </a:r>
            <a:r>
              <a:rPr lang="en-US" sz="1000" b="1" dirty="0" err="1">
                <a:solidFill>
                  <a:schemeClr val="tx1"/>
                </a:solidFill>
                <a:latin typeface="Times New Roman" panose="02020603050405020304" pitchFamily="18" charset="0"/>
                <a:cs typeface="Times New Roman" panose="02020603050405020304" pitchFamily="18" charset="0"/>
              </a:rPr>
              <a:t>Etc</a:t>
            </a:r>
            <a:endParaRPr lang="en-US" sz="1000" b="1" dirty="0">
              <a:solidFill>
                <a:schemeClr val="tx1"/>
              </a:solidFill>
              <a:latin typeface="Times New Roman" panose="02020603050405020304" pitchFamily="18" charset="0"/>
              <a:cs typeface="Times New Roman" panose="02020603050405020304" pitchFamily="18" charset="0"/>
            </a:endParaRPr>
          </a:p>
        </p:txBody>
      </p:sp>
      <p:sp>
        <p:nvSpPr>
          <p:cNvPr id="226" name="Rectangle: Rounded Corners 225">
            <a:extLst>
              <a:ext uri="{FF2B5EF4-FFF2-40B4-BE49-F238E27FC236}">
                <a16:creationId xmlns:a16="http://schemas.microsoft.com/office/drawing/2014/main" id="{D014ABCC-9495-48CD-A170-C4768036C8D4}"/>
              </a:ext>
            </a:extLst>
          </p:cNvPr>
          <p:cNvSpPr/>
          <p:nvPr/>
        </p:nvSpPr>
        <p:spPr>
          <a:xfrm>
            <a:off x="7280471" y="3748367"/>
            <a:ext cx="552685" cy="290810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err="1">
                <a:solidFill>
                  <a:schemeClr val="tx1"/>
                </a:solidFill>
                <a:latin typeface="Times New Roman" panose="02020603050405020304" pitchFamily="18" charset="0"/>
                <a:cs typeface="Times New Roman" panose="02020603050405020304" pitchFamily="18" charset="0"/>
              </a:rPr>
              <a:t>XOps</a:t>
            </a:r>
            <a:r>
              <a:rPr lang="en-US" sz="1000" b="1" dirty="0">
                <a:solidFill>
                  <a:schemeClr val="tx1"/>
                </a:solidFill>
                <a:latin typeface="Times New Roman" panose="02020603050405020304" pitchFamily="18" charset="0"/>
                <a:cs typeface="Times New Roman" panose="02020603050405020304" pitchFamily="18" charset="0"/>
              </a:rPr>
              <a:t>, Value synthesis derivation, campaigns, improvement program/projects, changes to policies, procedures, KPIs, Objectives, Monitors</a:t>
            </a:r>
          </a:p>
        </p:txBody>
      </p:sp>
      <p:sp>
        <p:nvSpPr>
          <p:cNvPr id="227" name="Callout: Left Arrow 226">
            <a:extLst>
              <a:ext uri="{FF2B5EF4-FFF2-40B4-BE49-F238E27FC236}">
                <a16:creationId xmlns:a16="http://schemas.microsoft.com/office/drawing/2014/main" id="{7AF07D89-9273-4536-9B84-573913CB073E}"/>
              </a:ext>
            </a:extLst>
          </p:cNvPr>
          <p:cNvSpPr/>
          <p:nvPr/>
        </p:nvSpPr>
        <p:spPr>
          <a:xfrm flipH="1">
            <a:off x="5006152" y="5933247"/>
            <a:ext cx="770832" cy="358379"/>
          </a:xfrm>
          <a:prstGeom prst="leftArrowCallout">
            <a:avLst>
              <a:gd name="adj1" fmla="val 20670"/>
              <a:gd name="adj2" fmla="val 20670"/>
              <a:gd name="adj3" fmla="val 25000"/>
              <a:gd name="adj4" fmla="val 2351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sp>
        <p:nvSpPr>
          <p:cNvPr id="230" name="Callout: Left Arrow 229">
            <a:extLst>
              <a:ext uri="{FF2B5EF4-FFF2-40B4-BE49-F238E27FC236}">
                <a16:creationId xmlns:a16="http://schemas.microsoft.com/office/drawing/2014/main" id="{283EA97D-7F7B-4E87-BF95-B2D1E85FD676}"/>
              </a:ext>
            </a:extLst>
          </p:cNvPr>
          <p:cNvSpPr/>
          <p:nvPr/>
        </p:nvSpPr>
        <p:spPr>
          <a:xfrm flipH="1">
            <a:off x="7836265" y="4927009"/>
            <a:ext cx="605064" cy="347794"/>
          </a:xfrm>
          <a:prstGeom prst="leftArrowCallout">
            <a:avLst>
              <a:gd name="adj1" fmla="val 20670"/>
              <a:gd name="adj2" fmla="val 20670"/>
              <a:gd name="adj3" fmla="val 25000"/>
              <a:gd name="adj4" fmla="val 12848"/>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sp>
        <p:nvSpPr>
          <p:cNvPr id="232" name="Rectangle: Rounded Corners 231">
            <a:extLst>
              <a:ext uri="{FF2B5EF4-FFF2-40B4-BE49-F238E27FC236}">
                <a16:creationId xmlns:a16="http://schemas.microsoft.com/office/drawing/2014/main" id="{F9A0C9CC-2297-4973-8792-A7708CC47F84}"/>
              </a:ext>
            </a:extLst>
          </p:cNvPr>
          <p:cNvSpPr/>
          <p:nvPr/>
        </p:nvSpPr>
        <p:spPr>
          <a:xfrm rot="5400000">
            <a:off x="6655325" y="2564647"/>
            <a:ext cx="279135" cy="2076520"/>
          </a:xfrm>
          <a:prstGeom prst="roundRect">
            <a:avLst/>
          </a:prstGeom>
          <a:solidFill>
            <a:schemeClr val="accent4">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Performance Objectives</a:t>
            </a:r>
          </a:p>
        </p:txBody>
      </p:sp>
      <p:sp>
        <p:nvSpPr>
          <p:cNvPr id="235" name="Rectangle: Rounded Corners 234">
            <a:extLst>
              <a:ext uri="{FF2B5EF4-FFF2-40B4-BE49-F238E27FC236}">
                <a16:creationId xmlns:a16="http://schemas.microsoft.com/office/drawing/2014/main" id="{698F3328-2E29-49E1-B196-039EED76CB74}"/>
              </a:ext>
            </a:extLst>
          </p:cNvPr>
          <p:cNvSpPr/>
          <p:nvPr/>
        </p:nvSpPr>
        <p:spPr>
          <a:xfrm>
            <a:off x="2530389" y="3781118"/>
            <a:ext cx="535901" cy="2876760"/>
          </a:xfrm>
          <a:prstGeom prst="roundRect">
            <a:avLst/>
          </a:prstGeom>
          <a:solidFill>
            <a:srgbClr val="FF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Container for Automated spontaneous Shards and Columns Produced by AI, Tensors, Neural Network Sensors</a:t>
            </a:r>
          </a:p>
        </p:txBody>
      </p:sp>
      <p:sp>
        <p:nvSpPr>
          <p:cNvPr id="3" name="Arrow: Curved Down 2">
            <a:extLst>
              <a:ext uri="{FF2B5EF4-FFF2-40B4-BE49-F238E27FC236}">
                <a16:creationId xmlns:a16="http://schemas.microsoft.com/office/drawing/2014/main" id="{871CA47D-D4B5-435D-9C68-A3AFC019DB4F}"/>
              </a:ext>
            </a:extLst>
          </p:cNvPr>
          <p:cNvSpPr/>
          <p:nvPr/>
        </p:nvSpPr>
        <p:spPr>
          <a:xfrm rot="16200000" flipH="1">
            <a:off x="518021" y="2227156"/>
            <a:ext cx="354528" cy="20769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D2F9E4-17BF-4D9C-90DF-E41525A8160E}"/>
              </a:ext>
            </a:extLst>
          </p:cNvPr>
          <p:cNvSpPr txBox="1"/>
          <p:nvPr/>
        </p:nvSpPr>
        <p:spPr>
          <a:xfrm>
            <a:off x="366460" y="1574804"/>
            <a:ext cx="759314"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Encode, Decode</a:t>
            </a:r>
          </a:p>
        </p:txBody>
      </p:sp>
      <p:sp>
        <p:nvSpPr>
          <p:cNvPr id="237" name="Rectangle: Rounded Corners 236">
            <a:extLst>
              <a:ext uri="{FF2B5EF4-FFF2-40B4-BE49-F238E27FC236}">
                <a16:creationId xmlns:a16="http://schemas.microsoft.com/office/drawing/2014/main" id="{E04D2E4A-326E-4E7E-A1F1-7986B9E46C4E}"/>
              </a:ext>
            </a:extLst>
          </p:cNvPr>
          <p:cNvSpPr/>
          <p:nvPr/>
        </p:nvSpPr>
        <p:spPr>
          <a:xfrm>
            <a:off x="4675310" y="5639631"/>
            <a:ext cx="318853" cy="1012007"/>
          </a:xfrm>
          <a:prstGeom prst="roundRect">
            <a:avLst/>
          </a:prstGeom>
          <a:solidFill>
            <a:srgbClr val="00FFFF"/>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900" b="1" dirty="0">
                <a:solidFill>
                  <a:schemeClr val="tx1"/>
                </a:solidFill>
                <a:latin typeface="Times New Roman" panose="02020603050405020304" pitchFamily="18" charset="0"/>
                <a:cs typeface="Times New Roman" panose="02020603050405020304" pitchFamily="18" charset="0"/>
              </a:rPr>
              <a:t>Information</a:t>
            </a:r>
          </a:p>
        </p:txBody>
      </p:sp>
      <p:sp>
        <p:nvSpPr>
          <p:cNvPr id="242" name="Callout: Left Arrow 241">
            <a:extLst>
              <a:ext uri="{FF2B5EF4-FFF2-40B4-BE49-F238E27FC236}">
                <a16:creationId xmlns:a16="http://schemas.microsoft.com/office/drawing/2014/main" id="{DCDACE1B-3E84-41B5-A1B5-62F580B59D5B}"/>
              </a:ext>
            </a:extLst>
          </p:cNvPr>
          <p:cNvSpPr/>
          <p:nvPr/>
        </p:nvSpPr>
        <p:spPr>
          <a:xfrm flipH="1">
            <a:off x="5007958" y="4299109"/>
            <a:ext cx="769026" cy="358378"/>
          </a:xfrm>
          <a:prstGeom prst="leftArrowCallout">
            <a:avLst>
              <a:gd name="adj1" fmla="val 20670"/>
              <a:gd name="adj2" fmla="val 20670"/>
              <a:gd name="adj3" fmla="val 25000"/>
              <a:gd name="adj4" fmla="val 2351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sp>
        <p:nvSpPr>
          <p:cNvPr id="243" name="Rectangle: Rounded Corners 242">
            <a:extLst>
              <a:ext uri="{FF2B5EF4-FFF2-40B4-BE49-F238E27FC236}">
                <a16:creationId xmlns:a16="http://schemas.microsoft.com/office/drawing/2014/main" id="{E71499B7-D008-4C82-9A77-6BBDAE6D31B5}"/>
              </a:ext>
            </a:extLst>
          </p:cNvPr>
          <p:cNvSpPr/>
          <p:nvPr/>
        </p:nvSpPr>
        <p:spPr>
          <a:xfrm>
            <a:off x="4695690" y="3778575"/>
            <a:ext cx="309159" cy="1848566"/>
          </a:xfrm>
          <a:prstGeom prst="roundRect">
            <a:avLst/>
          </a:prstGeom>
          <a:solidFill>
            <a:srgbClr val="00FFFF"/>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800" b="1" dirty="0">
                <a:solidFill>
                  <a:schemeClr val="tx1"/>
                </a:solidFill>
                <a:latin typeface="Times New Roman" panose="02020603050405020304" pitchFamily="18" charset="0"/>
                <a:cs typeface="Times New Roman" panose="02020603050405020304" pitchFamily="18" charset="0"/>
              </a:rPr>
              <a:t>Human Resources Become </a:t>
            </a:r>
            <a:r>
              <a:rPr lang="en-US" sz="800" b="1" dirty="0" err="1">
                <a:solidFill>
                  <a:schemeClr val="tx1"/>
                </a:solidFill>
                <a:latin typeface="Times New Roman" panose="02020603050405020304" pitchFamily="18" charset="0"/>
                <a:cs typeface="Times New Roman" panose="02020603050405020304" pitchFamily="18" charset="0"/>
              </a:rPr>
              <a:t>Infoworkers</a:t>
            </a:r>
            <a:r>
              <a:rPr lang="en-US" sz="800" b="1" dirty="0">
                <a:solidFill>
                  <a:schemeClr val="tx1"/>
                </a:solidFill>
                <a:latin typeface="Times New Roman" panose="02020603050405020304" pitchFamily="18" charset="0"/>
                <a:cs typeface="Times New Roman" panose="02020603050405020304" pitchFamily="18" charset="0"/>
              </a:rPr>
              <a:t> through Robotic Automation</a:t>
            </a: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54541" y="144669"/>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70416" y="473633"/>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51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13162" y="1276625"/>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48" name="TextBox 247">
            <a:extLst>
              <a:ext uri="{FF2B5EF4-FFF2-40B4-BE49-F238E27FC236}">
                <a16:creationId xmlns:a16="http://schemas.microsoft.com/office/drawing/2014/main" id="{F8F9E044-3CCD-45ED-B712-CDB9AE3753FE}"/>
              </a:ext>
            </a:extLst>
          </p:cNvPr>
          <p:cNvSpPr txBox="1"/>
          <p:nvPr/>
        </p:nvSpPr>
        <p:spPr>
          <a:xfrm>
            <a:off x="10554372" y="1207009"/>
            <a:ext cx="1596082" cy="830997"/>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Visualizations, Insight, Ideation, Playbooks and Derivatization</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52" name="TextBox 251">
            <a:extLst>
              <a:ext uri="{FF2B5EF4-FFF2-40B4-BE49-F238E27FC236}">
                <a16:creationId xmlns:a16="http://schemas.microsoft.com/office/drawing/2014/main" id="{68160306-A257-4A68-B6C4-280FEEC14794}"/>
              </a:ext>
            </a:extLst>
          </p:cNvPr>
          <p:cNvSpPr txBox="1"/>
          <p:nvPr/>
        </p:nvSpPr>
        <p:spPr>
          <a:xfrm>
            <a:off x="-197149" y="1181476"/>
            <a:ext cx="8256066" cy="307777"/>
          </a:xfrm>
          <a:prstGeom prst="rect">
            <a:avLst/>
          </a:prstGeom>
          <a:noFill/>
        </p:spPr>
        <p:txBody>
          <a:bodyPr wrap="square">
            <a:sp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Correlates, Dualities, Tuples, Mechanistic Links, Training Data and Tensors</a:t>
            </a:r>
          </a:p>
        </p:txBody>
      </p:sp>
      <p:sp>
        <p:nvSpPr>
          <p:cNvPr id="2" name="Arrow: Pentagon 1">
            <a:extLst>
              <a:ext uri="{FF2B5EF4-FFF2-40B4-BE49-F238E27FC236}">
                <a16:creationId xmlns:a16="http://schemas.microsoft.com/office/drawing/2014/main" id="{EF33428E-AF1C-4EAB-9577-60E2E05C6F18}"/>
              </a:ext>
            </a:extLst>
          </p:cNvPr>
          <p:cNvSpPr/>
          <p:nvPr/>
        </p:nvSpPr>
        <p:spPr>
          <a:xfrm>
            <a:off x="60037" y="2275846"/>
            <a:ext cx="2693307" cy="932974"/>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Training Data, Tensors, Matrix, Rules, Procedures, Limitless Dimensional Tensors, Multi factorial Tensors, Arrays, Playbooks, To Do Lists, Algorithms, Routines </a:t>
            </a: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54541" y="144669"/>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70416" y="473633"/>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44" name="Arrow: Pentagon 243">
            <a:extLst>
              <a:ext uri="{FF2B5EF4-FFF2-40B4-BE49-F238E27FC236}">
                <a16:creationId xmlns:a16="http://schemas.microsoft.com/office/drawing/2014/main" id="{702F9EC5-E392-4AF1-8B3A-BF86B61DFE90}"/>
              </a:ext>
            </a:extLst>
          </p:cNvPr>
          <p:cNvSpPr/>
          <p:nvPr/>
        </p:nvSpPr>
        <p:spPr>
          <a:xfrm>
            <a:off x="69528" y="3202555"/>
            <a:ext cx="1983519" cy="504676"/>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Functions</a:t>
            </a:r>
          </a:p>
          <a:p>
            <a:pPr algn="ctr"/>
            <a:r>
              <a:rPr lang="en-US" sz="1100" dirty="0">
                <a:latin typeface="Times New Roman" panose="02020603050405020304" pitchFamily="18" charset="0"/>
                <a:cs typeface="Times New Roman" panose="02020603050405020304" pitchFamily="18" charset="0"/>
              </a:rPr>
              <a:t>If A then 1, If B Then 2</a:t>
            </a:r>
          </a:p>
        </p:txBody>
      </p:sp>
      <p:sp>
        <p:nvSpPr>
          <p:cNvPr id="245" name="Arrow: Pentagon 244">
            <a:extLst>
              <a:ext uri="{FF2B5EF4-FFF2-40B4-BE49-F238E27FC236}">
                <a16:creationId xmlns:a16="http://schemas.microsoft.com/office/drawing/2014/main" id="{6FFDF329-792E-4689-A41C-2D1FD7C7DAA5}"/>
              </a:ext>
            </a:extLst>
          </p:cNvPr>
          <p:cNvSpPr/>
          <p:nvPr/>
        </p:nvSpPr>
        <p:spPr>
          <a:xfrm>
            <a:off x="3651076" y="3463384"/>
            <a:ext cx="2697034" cy="855283"/>
          </a:xfrm>
          <a:prstGeom prst="homePlate">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Derivative. The places at which a linear graph of the slope of tensor, function, or array touch the nonlinear actual graph. Secrets. Conclusions. Expected Outcomes  Map.  </a:t>
            </a:r>
          </a:p>
        </p:txBody>
      </p:sp>
      <p:sp>
        <p:nvSpPr>
          <p:cNvPr id="247" name="Arrow: Pentagon 246">
            <a:extLst>
              <a:ext uri="{FF2B5EF4-FFF2-40B4-BE49-F238E27FC236}">
                <a16:creationId xmlns:a16="http://schemas.microsoft.com/office/drawing/2014/main" id="{59ABB19E-462F-43A7-889F-D5CE5BF29879}"/>
              </a:ext>
            </a:extLst>
          </p:cNvPr>
          <p:cNvSpPr/>
          <p:nvPr/>
        </p:nvSpPr>
        <p:spPr>
          <a:xfrm>
            <a:off x="52529" y="3713629"/>
            <a:ext cx="1765287" cy="687640"/>
          </a:xfrm>
          <a:prstGeom prst="homePlate">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Complex Functions</a:t>
            </a:r>
          </a:p>
          <a:p>
            <a:pPr algn="ctr"/>
            <a:r>
              <a:rPr lang="en-US" sz="1100" dirty="0">
                <a:solidFill>
                  <a:schemeClr val="tx1"/>
                </a:solidFill>
                <a:latin typeface="Times New Roman" panose="02020603050405020304" pitchFamily="18" charset="0"/>
                <a:cs typeface="Times New Roman" panose="02020603050405020304" pitchFamily="18" charset="0"/>
              </a:rPr>
              <a:t>If A then 1, If B Then 2, Green then Gold, If Blue then Yellow</a:t>
            </a:r>
          </a:p>
        </p:txBody>
      </p:sp>
      <p:sp>
        <p:nvSpPr>
          <p:cNvPr id="249" name="Arrow: Pentagon 248">
            <a:extLst>
              <a:ext uri="{FF2B5EF4-FFF2-40B4-BE49-F238E27FC236}">
                <a16:creationId xmlns:a16="http://schemas.microsoft.com/office/drawing/2014/main" id="{BE4A8A50-8647-4252-8070-2B741CAB6D1E}"/>
              </a:ext>
            </a:extLst>
          </p:cNvPr>
          <p:cNvSpPr/>
          <p:nvPr/>
        </p:nvSpPr>
        <p:spPr>
          <a:xfrm>
            <a:off x="51677" y="4402176"/>
            <a:ext cx="2701665" cy="1191248"/>
          </a:xfrm>
          <a:prstGeom prst="homePlat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Complex Functions</a:t>
            </a:r>
          </a:p>
          <a:p>
            <a:pPr algn="ctr"/>
            <a:r>
              <a:rPr lang="en-US" sz="1100" dirty="0">
                <a:latin typeface="Times New Roman" panose="02020603050405020304" pitchFamily="18" charset="0"/>
                <a:cs typeface="Times New Roman" panose="02020603050405020304" pitchFamily="18" charset="0"/>
              </a:rPr>
              <a:t>If A, B then A2 + B2 + 72.</a:t>
            </a:r>
          </a:p>
          <a:p>
            <a:pPr algn="ctr"/>
            <a:r>
              <a:rPr lang="en-US" sz="1100" dirty="0">
                <a:latin typeface="Times New Roman" panose="02020603050405020304" pitchFamily="18" charset="0"/>
                <a:cs typeface="Times New Roman" panose="02020603050405020304" pitchFamily="18" charset="0"/>
              </a:rPr>
              <a:t>If C, then Tensor C( IF C then 10).</a:t>
            </a:r>
          </a:p>
          <a:p>
            <a:pPr algn="ctr"/>
            <a:r>
              <a:rPr lang="en-US" sz="1100" dirty="0">
                <a:latin typeface="Times New Roman" panose="02020603050405020304" pitchFamily="18" charset="0"/>
                <a:cs typeface="Times New Roman" panose="02020603050405020304" pitchFamily="18" charset="0"/>
              </a:rPr>
              <a:t>Array (if 1, then 10) . </a:t>
            </a:r>
          </a:p>
          <a:p>
            <a:pPr algn="ctr"/>
            <a:r>
              <a:rPr lang="en-US" sz="1100" dirty="0">
                <a:latin typeface="Times New Roman" panose="02020603050405020304" pitchFamily="18" charset="0"/>
                <a:cs typeface="Times New Roman" panose="02020603050405020304" pitchFamily="18" charset="0"/>
              </a:rPr>
              <a:t>IF E then A2 + C2 + 72 * Absolute Value of L or Limit</a:t>
            </a:r>
          </a:p>
        </p:txBody>
      </p:sp>
      <p:sp>
        <p:nvSpPr>
          <p:cNvPr id="250" name="Arrow: Pentagon 249">
            <a:extLst>
              <a:ext uri="{FF2B5EF4-FFF2-40B4-BE49-F238E27FC236}">
                <a16:creationId xmlns:a16="http://schemas.microsoft.com/office/drawing/2014/main" id="{7A9AA41C-5629-4B36-B38F-A0CDAF8EF3BB}"/>
              </a:ext>
            </a:extLst>
          </p:cNvPr>
          <p:cNvSpPr/>
          <p:nvPr/>
        </p:nvSpPr>
        <p:spPr>
          <a:xfrm>
            <a:off x="6798566" y="1890958"/>
            <a:ext cx="3045799" cy="858781"/>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AI</a:t>
            </a:r>
          </a:p>
          <a:p>
            <a:pPr algn="ctr"/>
            <a:r>
              <a:rPr lang="en-US" sz="1100" dirty="0">
                <a:latin typeface="Times New Roman" panose="02020603050405020304" pitchFamily="18" charset="0"/>
                <a:cs typeface="Times New Roman" panose="02020603050405020304" pitchFamily="18" charset="0"/>
              </a:rPr>
              <a:t>Multiple Correlations Algorithms, Tensors, Matrixes or Arrays. Choose best fit during unsupervised learning or reinforcement learning during operations</a:t>
            </a:r>
          </a:p>
        </p:txBody>
      </p:sp>
      <p:sp>
        <p:nvSpPr>
          <p:cNvPr id="6" name="Arrow: Curved Left 5">
            <a:extLst>
              <a:ext uri="{FF2B5EF4-FFF2-40B4-BE49-F238E27FC236}">
                <a16:creationId xmlns:a16="http://schemas.microsoft.com/office/drawing/2014/main" id="{AC5EA6D0-8025-49AF-93C9-718EE92DDE05}"/>
              </a:ext>
            </a:extLst>
          </p:cNvPr>
          <p:cNvSpPr/>
          <p:nvPr/>
        </p:nvSpPr>
        <p:spPr>
          <a:xfrm rot="4231539">
            <a:off x="6380653" y="5381564"/>
            <a:ext cx="476604" cy="189318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268" name="Arrow: Curved Left 267">
            <a:extLst>
              <a:ext uri="{FF2B5EF4-FFF2-40B4-BE49-F238E27FC236}">
                <a16:creationId xmlns:a16="http://schemas.microsoft.com/office/drawing/2014/main" id="{A3072D72-5E0D-4723-B3CF-C5BFDB3F7C6E}"/>
              </a:ext>
            </a:extLst>
          </p:cNvPr>
          <p:cNvSpPr/>
          <p:nvPr/>
        </p:nvSpPr>
        <p:spPr>
          <a:xfrm rot="3216783">
            <a:off x="6481960" y="4738732"/>
            <a:ext cx="476604" cy="236884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269" name="Arrow: Curved Left 268">
            <a:extLst>
              <a:ext uri="{FF2B5EF4-FFF2-40B4-BE49-F238E27FC236}">
                <a16:creationId xmlns:a16="http://schemas.microsoft.com/office/drawing/2014/main" id="{9468547A-06B3-4F78-B3DE-68FAC6CF313C}"/>
              </a:ext>
            </a:extLst>
          </p:cNvPr>
          <p:cNvSpPr/>
          <p:nvPr/>
        </p:nvSpPr>
        <p:spPr>
          <a:xfrm rot="2499687">
            <a:off x="6425588" y="4352965"/>
            <a:ext cx="476604" cy="260233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260" name="Arrow: Pentagon 259">
            <a:extLst>
              <a:ext uri="{FF2B5EF4-FFF2-40B4-BE49-F238E27FC236}">
                <a16:creationId xmlns:a16="http://schemas.microsoft.com/office/drawing/2014/main" id="{CF0FC6F9-F2EA-4568-92B1-5F5BDE49C383}"/>
              </a:ext>
            </a:extLst>
          </p:cNvPr>
          <p:cNvSpPr/>
          <p:nvPr/>
        </p:nvSpPr>
        <p:spPr>
          <a:xfrm>
            <a:off x="6817602" y="3639361"/>
            <a:ext cx="3274539" cy="977156"/>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AI</a:t>
            </a:r>
          </a:p>
          <a:p>
            <a:pPr algn="ctr"/>
            <a:r>
              <a:rPr lang="en-US" sz="1100" dirty="0">
                <a:latin typeface="Times New Roman" panose="02020603050405020304" pitchFamily="18" charset="0"/>
                <a:cs typeface="Times New Roman" panose="02020603050405020304" pitchFamily="18" charset="0"/>
              </a:rPr>
              <a:t>New Row or Dimension in Correlations Array, New Column in Correlations array, use existing Algorithms/Tensors inferences and Predictions, periodically recalculate in parallel in substitute in new one during operational processing</a:t>
            </a:r>
          </a:p>
        </p:txBody>
      </p:sp>
      <p:sp>
        <p:nvSpPr>
          <p:cNvPr id="261" name="Arrow: Pentagon 260">
            <a:extLst>
              <a:ext uri="{FF2B5EF4-FFF2-40B4-BE49-F238E27FC236}">
                <a16:creationId xmlns:a16="http://schemas.microsoft.com/office/drawing/2014/main" id="{D8517911-E882-4254-A6E7-B0FCA433CC44}"/>
              </a:ext>
            </a:extLst>
          </p:cNvPr>
          <p:cNvSpPr/>
          <p:nvPr/>
        </p:nvSpPr>
        <p:spPr>
          <a:xfrm>
            <a:off x="6806262" y="2768120"/>
            <a:ext cx="3327413" cy="855283"/>
          </a:xfrm>
          <a:prstGeom prst="homePlate">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AI</a:t>
            </a:r>
          </a:p>
          <a:p>
            <a:pPr algn="ctr"/>
            <a:r>
              <a:rPr lang="en-US" sz="1100" dirty="0">
                <a:solidFill>
                  <a:schemeClr val="tx1"/>
                </a:solidFill>
                <a:latin typeface="Times New Roman" panose="02020603050405020304" pitchFamily="18" charset="0"/>
                <a:cs typeface="Times New Roman" panose="02020603050405020304" pitchFamily="18" charset="0"/>
              </a:rPr>
              <a:t>Calculate variance from observed and predicted/inferred values, using original and newly dynamically integrated training/ reinforcement/unsupervised  Learning Data</a:t>
            </a:r>
          </a:p>
        </p:txBody>
      </p:sp>
      <p:sp>
        <p:nvSpPr>
          <p:cNvPr id="262" name="Arrow: Pentagon 261">
            <a:extLst>
              <a:ext uri="{FF2B5EF4-FFF2-40B4-BE49-F238E27FC236}">
                <a16:creationId xmlns:a16="http://schemas.microsoft.com/office/drawing/2014/main" id="{635B0342-42B9-4AB3-93CA-58B5F1E5BCC7}"/>
              </a:ext>
            </a:extLst>
          </p:cNvPr>
          <p:cNvSpPr/>
          <p:nvPr/>
        </p:nvSpPr>
        <p:spPr>
          <a:xfrm>
            <a:off x="6804690" y="4611867"/>
            <a:ext cx="3265520" cy="672082"/>
          </a:xfrm>
          <a:prstGeom prst="homePlat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AI</a:t>
            </a:r>
          </a:p>
          <a:p>
            <a:pPr algn="ctr"/>
            <a:r>
              <a:rPr lang="en-US" sz="1100" dirty="0">
                <a:latin typeface="Times New Roman" panose="02020603050405020304" pitchFamily="18" charset="0"/>
                <a:cs typeface="Times New Roman" panose="02020603050405020304" pitchFamily="18" charset="0"/>
              </a:rPr>
              <a:t>New Sensor, Synthesis of new Sensor, and automated synthesis of new Shard/Column in Enterprise Analytics Infrastructure</a:t>
            </a:r>
          </a:p>
        </p:txBody>
      </p:sp>
      <p:sp>
        <p:nvSpPr>
          <p:cNvPr id="263" name="Rectangle: Rounded Corners 262">
            <a:extLst>
              <a:ext uri="{FF2B5EF4-FFF2-40B4-BE49-F238E27FC236}">
                <a16:creationId xmlns:a16="http://schemas.microsoft.com/office/drawing/2014/main" id="{630A51BD-E51B-496F-B008-8969CE2963BF}"/>
              </a:ext>
            </a:extLst>
          </p:cNvPr>
          <p:cNvSpPr/>
          <p:nvPr/>
        </p:nvSpPr>
        <p:spPr>
          <a:xfrm>
            <a:off x="4625311" y="4630646"/>
            <a:ext cx="587196" cy="2174676"/>
          </a:xfrm>
          <a:prstGeom prst="roundRect">
            <a:avLst/>
          </a:prstGeom>
          <a:solidFill>
            <a:srgbClr val="FF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Container for Automated spontaneous Shards and Columns Produced by AI, Tensors, Neural Network Sensors</a:t>
            </a:r>
          </a:p>
        </p:txBody>
      </p:sp>
      <p:sp>
        <p:nvSpPr>
          <p:cNvPr id="264" name="Arrow: Pentagon 263">
            <a:extLst>
              <a:ext uri="{FF2B5EF4-FFF2-40B4-BE49-F238E27FC236}">
                <a16:creationId xmlns:a16="http://schemas.microsoft.com/office/drawing/2014/main" id="{87B035EF-7219-417B-8059-4B16D2CF910E}"/>
              </a:ext>
            </a:extLst>
          </p:cNvPr>
          <p:cNvSpPr/>
          <p:nvPr/>
        </p:nvSpPr>
        <p:spPr>
          <a:xfrm>
            <a:off x="6794572" y="5269665"/>
            <a:ext cx="3327412" cy="741726"/>
          </a:xfrm>
          <a:prstGeom prst="homePlate">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AI</a:t>
            </a:r>
          </a:p>
          <a:p>
            <a:pPr algn="ctr"/>
            <a:r>
              <a:rPr lang="en-US" sz="1100" dirty="0">
                <a:solidFill>
                  <a:schemeClr val="tx1"/>
                </a:solidFill>
                <a:latin typeface="Times New Roman" panose="02020603050405020304" pitchFamily="18" charset="0"/>
                <a:cs typeface="Times New Roman" panose="02020603050405020304" pitchFamily="18" charset="0"/>
              </a:rPr>
              <a:t>Determine variance thresholds beyond which a new observation or value must generate a new tensor, array, matrix, dimension, Shard or column</a:t>
            </a:r>
          </a:p>
        </p:txBody>
      </p:sp>
      <p:sp>
        <p:nvSpPr>
          <p:cNvPr id="265" name="Rectangle: Rounded Corners 264">
            <a:extLst>
              <a:ext uri="{FF2B5EF4-FFF2-40B4-BE49-F238E27FC236}">
                <a16:creationId xmlns:a16="http://schemas.microsoft.com/office/drawing/2014/main" id="{03109D89-2597-4872-87A6-6B83E7BF6613}"/>
              </a:ext>
            </a:extLst>
          </p:cNvPr>
          <p:cNvSpPr/>
          <p:nvPr/>
        </p:nvSpPr>
        <p:spPr>
          <a:xfrm>
            <a:off x="5210710" y="5671275"/>
            <a:ext cx="476604" cy="1110701"/>
          </a:xfrm>
          <a:prstGeom prst="roundRect">
            <a:avLst/>
          </a:prstGeom>
          <a:solidFill>
            <a:srgbClr val="FF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Tensor, Array, Matrix, Dimension</a:t>
            </a:r>
          </a:p>
        </p:txBody>
      </p:sp>
      <p:sp>
        <p:nvSpPr>
          <p:cNvPr id="266" name="Callout: Left Arrow 265">
            <a:extLst>
              <a:ext uri="{FF2B5EF4-FFF2-40B4-BE49-F238E27FC236}">
                <a16:creationId xmlns:a16="http://schemas.microsoft.com/office/drawing/2014/main" id="{1115AC51-407D-4502-B36A-8F42338084E3}"/>
              </a:ext>
            </a:extLst>
          </p:cNvPr>
          <p:cNvSpPr/>
          <p:nvPr/>
        </p:nvSpPr>
        <p:spPr>
          <a:xfrm flipH="1">
            <a:off x="2753343" y="2275847"/>
            <a:ext cx="897733" cy="3317578"/>
          </a:xfrm>
          <a:prstGeom prst="leftArrowCallout">
            <a:avLst>
              <a:gd name="adj1" fmla="val 11083"/>
              <a:gd name="adj2" fmla="val 12282"/>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67" name="Callout: Left Arrow 266">
            <a:extLst>
              <a:ext uri="{FF2B5EF4-FFF2-40B4-BE49-F238E27FC236}">
                <a16:creationId xmlns:a16="http://schemas.microsoft.com/office/drawing/2014/main" id="{BAFA855A-1317-4153-A823-D2982B48E82A}"/>
              </a:ext>
            </a:extLst>
          </p:cNvPr>
          <p:cNvSpPr/>
          <p:nvPr/>
        </p:nvSpPr>
        <p:spPr>
          <a:xfrm flipH="1">
            <a:off x="6348109" y="2288664"/>
            <a:ext cx="446463" cy="3317578"/>
          </a:xfrm>
          <a:prstGeom prst="leftArrowCallout">
            <a:avLst>
              <a:gd name="adj1" fmla="val 20670"/>
              <a:gd name="adj2" fmla="val 20670"/>
              <a:gd name="adj3" fmla="val 25000"/>
              <a:gd name="adj4" fmla="val 1973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287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13162" y="1276625"/>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48" name="TextBox 247">
            <a:extLst>
              <a:ext uri="{FF2B5EF4-FFF2-40B4-BE49-F238E27FC236}">
                <a16:creationId xmlns:a16="http://schemas.microsoft.com/office/drawing/2014/main" id="{F8F9E044-3CCD-45ED-B712-CDB9AE3753FE}"/>
              </a:ext>
            </a:extLst>
          </p:cNvPr>
          <p:cNvSpPr txBox="1"/>
          <p:nvPr/>
        </p:nvSpPr>
        <p:spPr>
          <a:xfrm>
            <a:off x="10554372" y="1207009"/>
            <a:ext cx="1596082" cy="830997"/>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Visualizations, Insight, Ideation, Playbooks and Derivatization</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a:t>
            </a:r>
            <a:r>
              <a:rPr lang="en-US" sz="1200" b="1" dirty="0" err="1">
                <a:latin typeface="Times New Roman" panose="02020603050405020304" pitchFamily="18" charset="0"/>
                <a:cs typeface="Times New Roman" panose="02020603050405020304" pitchFamily="18" charset="0"/>
              </a:rPr>
              <a:t>improvementv</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70416" y="473633"/>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45" name="Arrow: Pentagon 244">
            <a:extLst>
              <a:ext uri="{FF2B5EF4-FFF2-40B4-BE49-F238E27FC236}">
                <a16:creationId xmlns:a16="http://schemas.microsoft.com/office/drawing/2014/main" id="{6FFDF329-792E-4689-A41C-2D1FD7C7DAA5}"/>
              </a:ext>
            </a:extLst>
          </p:cNvPr>
          <p:cNvSpPr/>
          <p:nvPr/>
        </p:nvSpPr>
        <p:spPr>
          <a:xfrm>
            <a:off x="47100" y="3205723"/>
            <a:ext cx="2697034" cy="1318701"/>
          </a:xfrm>
          <a:prstGeom prst="homePlate">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Derivative. The places at which a linear graph of the slope of tensor, function, or array touch the nonlinear actual graph. Secrets. Conclusions. Expected Outcomes  Map.  Expected outcomes from Playbooks and Plays</a:t>
            </a:r>
          </a:p>
        </p:txBody>
      </p:sp>
      <p:sp>
        <p:nvSpPr>
          <p:cNvPr id="250" name="Arrow: Pentagon 249">
            <a:extLst>
              <a:ext uri="{FF2B5EF4-FFF2-40B4-BE49-F238E27FC236}">
                <a16:creationId xmlns:a16="http://schemas.microsoft.com/office/drawing/2014/main" id="{7A9AA41C-5629-4B36-B38F-A0CDAF8EF3BB}"/>
              </a:ext>
            </a:extLst>
          </p:cNvPr>
          <p:cNvSpPr/>
          <p:nvPr/>
        </p:nvSpPr>
        <p:spPr>
          <a:xfrm>
            <a:off x="3195976" y="1816211"/>
            <a:ext cx="3045799" cy="858781"/>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AI</a:t>
            </a:r>
          </a:p>
          <a:p>
            <a:pPr algn="ctr"/>
            <a:r>
              <a:rPr lang="en-US" sz="1100" dirty="0">
                <a:latin typeface="Times New Roman" panose="02020603050405020304" pitchFamily="18" charset="0"/>
                <a:cs typeface="Times New Roman" panose="02020603050405020304" pitchFamily="18" charset="0"/>
              </a:rPr>
              <a:t>Multiple Correlations Algorithms, Tensors, Matrixes or Arrays. Choose best fit during unsupervised learning or reinforcement learning during operations</a:t>
            </a:r>
          </a:p>
        </p:txBody>
      </p:sp>
      <p:sp>
        <p:nvSpPr>
          <p:cNvPr id="6" name="Arrow: Curved Left 5">
            <a:extLst>
              <a:ext uri="{FF2B5EF4-FFF2-40B4-BE49-F238E27FC236}">
                <a16:creationId xmlns:a16="http://schemas.microsoft.com/office/drawing/2014/main" id="{AC5EA6D0-8025-49AF-93C9-718EE92DDE05}"/>
              </a:ext>
            </a:extLst>
          </p:cNvPr>
          <p:cNvSpPr/>
          <p:nvPr/>
        </p:nvSpPr>
        <p:spPr>
          <a:xfrm rot="4231539">
            <a:off x="2778063" y="5306817"/>
            <a:ext cx="476604" cy="189318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268" name="Arrow: Curved Left 267">
            <a:extLst>
              <a:ext uri="{FF2B5EF4-FFF2-40B4-BE49-F238E27FC236}">
                <a16:creationId xmlns:a16="http://schemas.microsoft.com/office/drawing/2014/main" id="{A3072D72-5E0D-4723-B3CF-C5BFDB3F7C6E}"/>
              </a:ext>
            </a:extLst>
          </p:cNvPr>
          <p:cNvSpPr/>
          <p:nvPr/>
        </p:nvSpPr>
        <p:spPr>
          <a:xfrm rot="3216783">
            <a:off x="2879370" y="4663985"/>
            <a:ext cx="476604" cy="236884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269" name="Arrow: Curved Left 268">
            <a:extLst>
              <a:ext uri="{FF2B5EF4-FFF2-40B4-BE49-F238E27FC236}">
                <a16:creationId xmlns:a16="http://schemas.microsoft.com/office/drawing/2014/main" id="{9468547A-06B3-4F78-B3DE-68FAC6CF313C}"/>
              </a:ext>
            </a:extLst>
          </p:cNvPr>
          <p:cNvSpPr/>
          <p:nvPr/>
        </p:nvSpPr>
        <p:spPr>
          <a:xfrm rot="2499687">
            <a:off x="2822998" y="4278218"/>
            <a:ext cx="476604" cy="260233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260" name="Arrow: Pentagon 259">
            <a:extLst>
              <a:ext uri="{FF2B5EF4-FFF2-40B4-BE49-F238E27FC236}">
                <a16:creationId xmlns:a16="http://schemas.microsoft.com/office/drawing/2014/main" id="{CF0FC6F9-F2EA-4568-92B1-5F5BDE49C383}"/>
              </a:ext>
            </a:extLst>
          </p:cNvPr>
          <p:cNvSpPr/>
          <p:nvPr/>
        </p:nvSpPr>
        <p:spPr>
          <a:xfrm>
            <a:off x="3215012" y="3564614"/>
            <a:ext cx="3274539" cy="1028389"/>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AI</a:t>
            </a:r>
          </a:p>
          <a:p>
            <a:pPr algn="ctr"/>
            <a:r>
              <a:rPr lang="en-US" sz="1100" dirty="0">
                <a:latin typeface="Times New Roman" panose="02020603050405020304" pitchFamily="18" charset="0"/>
                <a:cs typeface="Times New Roman" panose="02020603050405020304" pitchFamily="18" charset="0"/>
              </a:rPr>
              <a:t>New Row or Dimension in Correlations Array, New Column in Correlations array, use existing Algorithms/Tensors inferences and Predictions, periodically recalculate in parallel in substitute in new one during operational processing</a:t>
            </a:r>
          </a:p>
        </p:txBody>
      </p:sp>
      <p:sp>
        <p:nvSpPr>
          <p:cNvPr id="261" name="Arrow: Pentagon 260">
            <a:extLst>
              <a:ext uri="{FF2B5EF4-FFF2-40B4-BE49-F238E27FC236}">
                <a16:creationId xmlns:a16="http://schemas.microsoft.com/office/drawing/2014/main" id="{D8517911-E882-4254-A6E7-B0FCA433CC44}"/>
              </a:ext>
            </a:extLst>
          </p:cNvPr>
          <p:cNvSpPr/>
          <p:nvPr/>
        </p:nvSpPr>
        <p:spPr>
          <a:xfrm>
            <a:off x="3203672" y="2693373"/>
            <a:ext cx="3327413" cy="855283"/>
          </a:xfrm>
          <a:prstGeom prst="homePlate">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AI</a:t>
            </a:r>
          </a:p>
          <a:p>
            <a:pPr algn="ctr"/>
            <a:r>
              <a:rPr lang="en-US" sz="1100" dirty="0">
                <a:solidFill>
                  <a:schemeClr val="tx1"/>
                </a:solidFill>
                <a:latin typeface="Times New Roman" panose="02020603050405020304" pitchFamily="18" charset="0"/>
                <a:cs typeface="Times New Roman" panose="02020603050405020304" pitchFamily="18" charset="0"/>
              </a:rPr>
              <a:t>Calculate variance from observed and predicted/inferred values, using original and newly dynamically integrated training/ reinforcement/unsupervised  Learning Data</a:t>
            </a:r>
          </a:p>
        </p:txBody>
      </p:sp>
      <p:sp>
        <p:nvSpPr>
          <p:cNvPr id="262" name="Arrow: Pentagon 261">
            <a:extLst>
              <a:ext uri="{FF2B5EF4-FFF2-40B4-BE49-F238E27FC236}">
                <a16:creationId xmlns:a16="http://schemas.microsoft.com/office/drawing/2014/main" id="{635B0342-42B9-4AB3-93CA-58B5F1E5BCC7}"/>
              </a:ext>
            </a:extLst>
          </p:cNvPr>
          <p:cNvSpPr/>
          <p:nvPr/>
        </p:nvSpPr>
        <p:spPr>
          <a:xfrm>
            <a:off x="3189400" y="4594270"/>
            <a:ext cx="3265520" cy="672082"/>
          </a:xfrm>
          <a:prstGeom prst="homePlat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AI</a:t>
            </a:r>
          </a:p>
          <a:p>
            <a:pPr algn="ctr"/>
            <a:r>
              <a:rPr lang="en-US" sz="1100" dirty="0">
                <a:latin typeface="Times New Roman" panose="02020603050405020304" pitchFamily="18" charset="0"/>
                <a:cs typeface="Times New Roman" panose="02020603050405020304" pitchFamily="18" charset="0"/>
              </a:rPr>
              <a:t>New Sensor, Synthesis of new Sensor, and automated synthesis of new Shard/Column in Enterprise Analytics Infrastructure</a:t>
            </a:r>
          </a:p>
        </p:txBody>
      </p:sp>
      <p:sp>
        <p:nvSpPr>
          <p:cNvPr id="263" name="Rectangle: Rounded Corners 262">
            <a:extLst>
              <a:ext uri="{FF2B5EF4-FFF2-40B4-BE49-F238E27FC236}">
                <a16:creationId xmlns:a16="http://schemas.microsoft.com/office/drawing/2014/main" id="{630A51BD-E51B-496F-B008-8969CE2963BF}"/>
              </a:ext>
            </a:extLst>
          </p:cNvPr>
          <p:cNvSpPr/>
          <p:nvPr/>
        </p:nvSpPr>
        <p:spPr>
          <a:xfrm>
            <a:off x="1022721" y="4555899"/>
            <a:ext cx="587196" cy="2174676"/>
          </a:xfrm>
          <a:prstGeom prst="roundRect">
            <a:avLst/>
          </a:prstGeom>
          <a:solidFill>
            <a:srgbClr val="FF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Container for Automated spontaneous Shards and Columns Produced by AI, Tensors, Neural Network Sensors</a:t>
            </a:r>
          </a:p>
        </p:txBody>
      </p:sp>
      <p:sp>
        <p:nvSpPr>
          <p:cNvPr id="264" name="Arrow: Pentagon 263">
            <a:extLst>
              <a:ext uri="{FF2B5EF4-FFF2-40B4-BE49-F238E27FC236}">
                <a16:creationId xmlns:a16="http://schemas.microsoft.com/office/drawing/2014/main" id="{87B035EF-7219-417B-8059-4B16D2CF910E}"/>
              </a:ext>
            </a:extLst>
          </p:cNvPr>
          <p:cNvSpPr/>
          <p:nvPr/>
        </p:nvSpPr>
        <p:spPr>
          <a:xfrm>
            <a:off x="3185632" y="5258418"/>
            <a:ext cx="3327412" cy="741726"/>
          </a:xfrm>
          <a:prstGeom prst="homePlate">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AI</a:t>
            </a:r>
          </a:p>
          <a:p>
            <a:pPr algn="ctr"/>
            <a:r>
              <a:rPr lang="en-US" sz="1100" dirty="0">
                <a:solidFill>
                  <a:schemeClr val="tx1"/>
                </a:solidFill>
                <a:latin typeface="Times New Roman" panose="02020603050405020304" pitchFamily="18" charset="0"/>
                <a:cs typeface="Times New Roman" panose="02020603050405020304" pitchFamily="18" charset="0"/>
              </a:rPr>
              <a:t>Determine variance thresholds beyond which a new observation or value must generate a new tensor, array, matrix, dimension, Shard or column</a:t>
            </a:r>
          </a:p>
        </p:txBody>
      </p:sp>
      <p:sp>
        <p:nvSpPr>
          <p:cNvPr id="265" name="Rectangle: Rounded Corners 264">
            <a:extLst>
              <a:ext uri="{FF2B5EF4-FFF2-40B4-BE49-F238E27FC236}">
                <a16:creationId xmlns:a16="http://schemas.microsoft.com/office/drawing/2014/main" id="{03109D89-2597-4872-87A6-6B83E7BF6613}"/>
              </a:ext>
            </a:extLst>
          </p:cNvPr>
          <p:cNvSpPr/>
          <p:nvPr/>
        </p:nvSpPr>
        <p:spPr>
          <a:xfrm>
            <a:off x="1608120" y="5596528"/>
            <a:ext cx="476604" cy="1110701"/>
          </a:xfrm>
          <a:prstGeom prst="roundRect">
            <a:avLst/>
          </a:prstGeom>
          <a:solidFill>
            <a:srgbClr val="FF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Tensor, Array, Matrix, Dimension</a:t>
            </a:r>
          </a:p>
        </p:txBody>
      </p:sp>
      <p:sp>
        <p:nvSpPr>
          <p:cNvPr id="267" name="Callout: Left Arrow 266">
            <a:extLst>
              <a:ext uri="{FF2B5EF4-FFF2-40B4-BE49-F238E27FC236}">
                <a16:creationId xmlns:a16="http://schemas.microsoft.com/office/drawing/2014/main" id="{BAFA855A-1317-4153-A823-D2982B48E82A}"/>
              </a:ext>
            </a:extLst>
          </p:cNvPr>
          <p:cNvSpPr/>
          <p:nvPr/>
        </p:nvSpPr>
        <p:spPr>
          <a:xfrm flipH="1">
            <a:off x="2745519" y="2213917"/>
            <a:ext cx="446463" cy="3317578"/>
          </a:xfrm>
          <a:prstGeom prst="leftArrowCallout">
            <a:avLst>
              <a:gd name="adj1" fmla="val 20670"/>
              <a:gd name="adj2" fmla="val 20670"/>
              <a:gd name="adj3" fmla="val 25000"/>
              <a:gd name="adj4" fmla="val 1973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70" name="Oval 269">
            <a:extLst>
              <a:ext uri="{FF2B5EF4-FFF2-40B4-BE49-F238E27FC236}">
                <a16:creationId xmlns:a16="http://schemas.microsoft.com/office/drawing/2014/main" id="{AE77495E-ECBB-4F31-92E2-EF3A8EBC2EDA}"/>
              </a:ext>
            </a:extLst>
          </p:cNvPr>
          <p:cNvSpPr/>
          <p:nvPr/>
        </p:nvSpPr>
        <p:spPr>
          <a:xfrm>
            <a:off x="7117982" y="3793507"/>
            <a:ext cx="2937731"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3" name="Arrow: Curved Left 272">
            <a:extLst>
              <a:ext uri="{FF2B5EF4-FFF2-40B4-BE49-F238E27FC236}">
                <a16:creationId xmlns:a16="http://schemas.microsoft.com/office/drawing/2014/main" id="{5DB2264E-1B1B-4BDB-991F-9B520EDBC6AC}"/>
              </a:ext>
            </a:extLst>
          </p:cNvPr>
          <p:cNvSpPr/>
          <p:nvPr/>
        </p:nvSpPr>
        <p:spPr>
          <a:xfrm rot="18183438" flipV="1">
            <a:off x="6759149" y="565213"/>
            <a:ext cx="879878" cy="3354192"/>
          </a:xfrm>
          <a:prstGeom prst="curvedLeftArrow">
            <a:avLst>
              <a:gd name="adj1" fmla="val 17758"/>
              <a:gd name="adj2" fmla="val 44631"/>
              <a:gd name="adj3" fmla="val 2946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278" name="Arrow: Curved Left 277">
            <a:extLst>
              <a:ext uri="{FF2B5EF4-FFF2-40B4-BE49-F238E27FC236}">
                <a16:creationId xmlns:a16="http://schemas.microsoft.com/office/drawing/2014/main" id="{AF33A4B4-1680-41A1-A93B-A4C4380C4BFA}"/>
              </a:ext>
            </a:extLst>
          </p:cNvPr>
          <p:cNvSpPr/>
          <p:nvPr/>
        </p:nvSpPr>
        <p:spPr>
          <a:xfrm rot="16361111" flipV="1">
            <a:off x="3562708" y="-1371062"/>
            <a:ext cx="2029093" cy="7420231"/>
          </a:xfrm>
          <a:prstGeom prst="curvedLeftArrow">
            <a:avLst>
              <a:gd name="adj1" fmla="val 6875"/>
              <a:gd name="adj2" fmla="val 23713"/>
              <a:gd name="adj3" fmla="val 1478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271" name="Oval 270">
            <a:extLst>
              <a:ext uri="{FF2B5EF4-FFF2-40B4-BE49-F238E27FC236}">
                <a16:creationId xmlns:a16="http://schemas.microsoft.com/office/drawing/2014/main" id="{C1C35615-2AF7-4793-B829-5B76660EAE0B}"/>
              </a:ext>
            </a:extLst>
          </p:cNvPr>
          <p:cNvSpPr/>
          <p:nvPr/>
        </p:nvSpPr>
        <p:spPr>
          <a:xfrm>
            <a:off x="7151337" y="3146530"/>
            <a:ext cx="2763312"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9" name="TextBox 278">
            <a:extLst>
              <a:ext uri="{FF2B5EF4-FFF2-40B4-BE49-F238E27FC236}">
                <a16:creationId xmlns:a16="http://schemas.microsoft.com/office/drawing/2014/main" id="{2F3A2911-DF22-420B-8EF6-BEF37AC4B4FD}"/>
              </a:ext>
            </a:extLst>
          </p:cNvPr>
          <p:cNvSpPr txBox="1"/>
          <p:nvPr/>
        </p:nvSpPr>
        <p:spPr>
          <a:xfrm>
            <a:off x="7524050" y="3308933"/>
            <a:ext cx="2032614" cy="478326"/>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Organizational Programmable Synapse</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80" name="TextBox 279">
            <a:extLst>
              <a:ext uri="{FF2B5EF4-FFF2-40B4-BE49-F238E27FC236}">
                <a16:creationId xmlns:a16="http://schemas.microsoft.com/office/drawing/2014/main" id="{125B97BC-1F23-4348-9CDA-137D63158BC3}"/>
              </a:ext>
            </a:extLst>
          </p:cNvPr>
          <p:cNvSpPr txBox="1"/>
          <p:nvPr/>
        </p:nvSpPr>
        <p:spPr>
          <a:xfrm>
            <a:off x="7548963" y="3941831"/>
            <a:ext cx="2180415"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Industry and Civilization Level Programmable Synapse</a:t>
            </a:r>
            <a:endParaRPr lang="en-US"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439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13162" y="1276625"/>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48" name="TextBox 247">
            <a:extLst>
              <a:ext uri="{FF2B5EF4-FFF2-40B4-BE49-F238E27FC236}">
                <a16:creationId xmlns:a16="http://schemas.microsoft.com/office/drawing/2014/main" id="{F8F9E044-3CCD-45ED-B712-CDB9AE3753FE}"/>
              </a:ext>
            </a:extLst>
          </p:cNvPr>
          <p:cNvSpPr txBox="1"/>
          <p:nvPr/>
        </p:nvSpPr>
        <p:spPr>
          <a:xfrm>
            <a:off x="10554372" y="1207009"/>
            <a:ext cx="1596082" cy="830997"/>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Visualizations, Insight, Ideation, Playbooks and Derivatization</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70416" y="473633"/>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45" name="Arrow: Pentagon 244">
            <a:extLst>
              <a:ext uri="{FF2B5EF4-FFF2-40B4-BE49-F238E27FC236}">
                <a16:creationId xmlns:a16="http://schemas.microsoft.com/office/drawing/2014/main" id="{6FFDF329-792E-4689-A41C-2D1FD7C7DAA5}"/>
              </a:ext>
            </a:extLst>
          </p:cNvPr>
          <p:cNvSpPr/>
          <p:nvPr/>
        </p:nvSpPr>
        <p:spPr>
          <a:xfrm>
            <a:off x="2658029" y="2309493"/>
            <a:ext cx="6292923" cy="2206175"/>
          </a:xfrm>
          <a:prstGeom prst="homePlate">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Derivative. The places at which a linear graph of the slope of tensor, function, or array touch the nonlinear actual graph. Secrets. Conclusions. Expected Outcomes  Map.  Expected outcomes from Playbooks and Plays</a:t>
            </a:r>
          </a:p>
        </p:txBody>
      </p:sp>
    </p:spTree>
    <p:extLst>
      <p:ext uri="{BB962C8B-B14F-4D97-AF65-F5344CB8AC3E}">
        <p14:creationId xmlns:p14="http://schemas.microsoft.com/office/powerpoint/2010/main" val="2277221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13162" y="1276625"/>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48" name="TextBox 247">
            <a:extLst>
              <a:ext uri="{FF2B5EF4-FFF2-40B4-BE49-F238E27FC236}">
                <a16:creationId xmlns:a16="http://schemas.microsoft.com/office/drawing/2014/main" id="{F8F9E044-3CCD-45ED-B712-CDB9AE3753FE}"/>
              </a:ext>
            </a:extLst>
          </p:cNvPr>
          <p:cNvSpPr txBox="1"/>
          <p:nvPr/>
        </p:nvSpPr>
        <p:spPr>
          <a:xfrm>
            <a:off x="10554372" y="1207009"/>
            <a:ext cx="1596082" cy="830997"/>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Visualizations, Insight, Ideation, Playbooks and Derivatization</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70416" y="473633"/>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45" name="Arrow: Pentagon 244">
            <a:extLst>
              <a:ext uri="{FF2B5EF4-FFF2-40B4-BE49-F238E27FC236}">
                <a16:creationId xmlns:a16="http://schemas.microsoft.com/office/drawing/2014/main" id="{6FFDF329-792E-4689-A41C-2D1FD7C7DAA5}"/>
              </a:ext>
            </a:extLst>
          </p:cNvPr>
          <p:cNvSpPr/>
          <p:nvPr/>
        </p:nvSpPr>
        <p:spPr>
          <a:xfrm>
            <a:off x="1299129" y="1591943"/>
            <a:ext cx="6292923" cy="2187125"/>
          </a:xfrm>
          <a:prstGeom prst="homePlate">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latin typeface="Times New Roman"/>
                <a:cs typeface="Times New Roman"/>
              </a:rPr>
              <a:t>Proofs                                                                                                                              </a:t>
            </a:r>
            <a:endParaRPr lang="en-US" dirty="0">
              <a:solidFill>
                <a:schemeClr val="tx1"/>
              </a:solidFill>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p:txBody>
      </p:sp>
      <p:sp>
        <p:nvSpPr>
          <p:cNvPr id="21" name="Arrow: Pentagon 20">
            <a:extLst>
              <a:ext uri="{FF2B5EF4-FFF2-40B4-BE49-F238E27FC236}">
                <a16:creationId xmlns:a16="http://schemas.microsoft.com/office/drawing/2014/main" id="{7753FC92-C3DD-43E2-A9DB-CF9D915753C2}"/>
              </a:ext>
            </a:extLst>
          </p:cNvPr>
          <p:cNvSpPr/>
          <p:nvPr/>
        </p:nvSpPr>
        <p:spPr>
          <a:xfrm>
            <a:off x="1800778" y="2715893"/>
            <a:ext cx="5359473" cy="790125"/>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FFFFFF"/>
                </a:solidFill>
                <a:latin typeface="Times New Roman"/>
                <a:cs typeface="Times New Roman"/>
              </a:rPr>
              <a:t>Training Data Run. Algorithm implementation.  Statistics. Performance. Graphs.  </a:t>
            </a:r>
          </a:p>
        </p:txBody>
      </p:sp>
      <p:sp>
        <p:nvSpPr>
          <p:cNvPr id="22" name="Arrow: Pentagon 21">
            <a:extLst>
              <a:ext uri="{FF2B5EF4-FFF2-40B4-BE49-F238E27FC236}">
                <a16:creationId xmlns:a16="http://schemas.microsoft.com/office/drawing/2014/main" id="{C881244C-B908-4E92-B4B4-591D2ECB374F}"/>
              </a:ext>
            </a:extLst>
          </p:cNvPr>
          <p:cNvSpPr/>
          <p:nvPr/>
        </p:nvSpPr>
        <p:spPr>
          <a:xfrm>
            <a:off x="1800778" y="1947543"/>
            <a:ext cx="5397573" cy="790125"/>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latin typeface="Times New Roman"/>
                <a:cs typeface="Times New Roman"/>
              </a:rPr>
              <a:t>Monitors. Key Performance Indicators.  Expected outcomes. Projected Graphs. </a:t>
            </a:r>
          </a:p>
        </p:txBody>
      </p:sp>
      <p:sp>
        <p:nvSpPr>
          <p:cNvPr id="23" name="Arrow: Pentagon 22">
            <a:extLst>
              <a:ext uri="{FF2B5EF4-FFF2-40B4-BE49-F238E27FC236}">
                <a16:creationId xmlns:a16="http://schemas.microsoft.com/office/drawing/2014/main" id="{919AABB1-F0DE-457B-9FB3-99E2D4937FE9}"/>
              </a:ext>
            </a:extLst>
          </p:cNvPr>
          <p:cNvSpPr/>
          <p:nvPr/>
        </p:nvSpPr>
        <p:spPr>
          <a:xfrm>
            <a:off x="1296818" y="3766939"/>
            <a:ext cx="6513031" cy="731523"/>
          </a:xfrm>
          <a:prstGeom prst="homePlate">
            <a:avLst/>
          </a:prstGeom>
          <a:solidFill>
            <a:srgbClr val="CC00CC"/>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latin typeface="Times New Roman"/>
                <a:cs typeface="Times New Roman"/>
              </a:rPr>
              <a:t>Percentage correlation with expected. </a:t>
            </a:r>
          </a:p>
          <a:p>
            <a:pPr algn="ctr"/>
            <a:r>
              <a:rPr lang="en-US" sz="1100" dirty="0">
                <a:solidFill>
                  <a:schemeClr val="tx1"/>
                </a:solidFill>
                <a:latin typeface="Times New Roman"/>
                <a:cs typeface="Times New Roman"/>
              </a:rPr>
              <a:t>Qualitative threshold satisfaction. </a:t>
            </a:r>
          </a:p>
          <a:p>
            <a:pPr algn="ctr"/>
            <a:endParaRPr lang="en-US" sz="1100" dirty="0">
              <a:solidFill>
                <a:schemeClr val="tx1"/>
              </a:solidFill>
              <a:latin typeface="Times New Roman"/>
              <a:cs typeface="Times New Roman"/>
            </a:endParaRPr>
          </a:p>
        </p:txBody>
      </p:sp>
      <p:sp>
        <p:nvSpPr>
          <p:cNvPr id="2" name="Rectangle: Rounded Corners 1">
            <a:extLst>
              <a:ext uri="{FF2B5EF4-FFF2-40B4-BE49-F238E27FC236}">
                <a16:creationId xmlns:a16="http://schemas.microsoft.com/office/drawing/2014/main" id="{B4CDB69E-2199-4D23-AC94-599481FA95DF}"/>
              </a:ext>
            </a:extLst>
          </p:cNvPr>
          <p:cNvSpPr/>
          <p:nvPr/>
        </p:nvSpPr>
        <p:spPr>
          <a:xfrm>
            <a:off x="7809345" y="1678711"/>
            <a:ext cx="4341089" cy="390236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Functional Proofs</a:t>
            </a:r>
          </a:p>
          <a:p>
            <a:pPr marL="171450" indent="-171450" algn="ctr">
              <a:buFont typeface="Wingdings"/>
              <a:buChar char="ü"/>
            </a:pPr>
            <a:r>
              <a:rPr lang="en-US" sz="1200" dirty="0">
                <a:cs typeface="Calibri"/>
              </a:rPr>
              <a:t>100 percent conformation of </a:t>
            </a:r>
            <a:r>
              <a:rPr lang="en-US" sz="1200">
                <a:cs typeface="Calibri"/>
              </a:rPr>
              <a:t>hypothesis(NP Suppositions or answers)</a:t>
            </a:r>
          </a:p>
          <a:p>
            <a:pPr marL="171450" indent="-171450" algn="ctr">
              <a:buFont typeface="Wingdings"/>
              <a:buChar char="ü"/>
            </a:pPr>
            <a:r>
              <a:rPr lang="en-US" sz="1200" dirty="0">
                <a:cs typeface="Calibri"/>
              </a:rPr>
              <a:t>Correlation 0.3 to 1 or – 0.3 to –1 </a:t>
            </a:r>
            <a:r>
              <a:rPr lang="en-US" sz="1200">
                <a:cs typeface="Calibri"/>
              </a:rPr>
              <a:t>correlation by comparing the graph of predictive function over range of inputs compared to actual outcome over the same range of input. Essentially, comparing actual variables and outcomes to input of these same variables into the prodective model(derivative or function of the model) (Predicts or Describes Consumer or customer behavior)(Predicts or describes </a:t>
            </a:r>
            <a:r>
              <a:rPr lang="en-US" sz="1200" dirty="0">
                <a:cs typeface="Calibri"/>
              </a:rPr>
              <a:t>survey indication of value)</a:t>
            </a:r>
          </a:p>
          <a:p>
            <a:pPr marL="171450" indent="-171450" algn="ctr">
              <a:buFont typeface="Wingdings"/>
              <a:buChar char="ü"/>
            </a:pPr>
            <a:r>
              <a:rPr lang="en-US" sz="1200" dirty="0">
                <a:cs typeface="Calibri"/>
              </a:rPr>
              <a:t>Derive or imposed corelation threshold required for acceptance(performance margin, profit margin, return on investment </a:t>
            </a:r>
            <a:r>
              <a:rPr lang="en-US" sz="1200">
                <a:cs typeface="Calibri"/>
              </a:rPr>
              <a:t>margin, NPV, etc)</a:t>
            </a:r>
          </a:p>
          <a:p>
            <a:pPr marL="171450" indent="-171450" algn="ctr">
              <a:buFont typeface="Wingdings"/>
              <a:buChar char="ü"/>
            </a:pPr>
            <a:r>
              <a:rPr lang="en-US" sz="1200" dirty="0">
                <a:cs typeface="Calibri"/>
              </a:rPr>
              <a:t>Derived or imposed correlation, comparative with other derivatives for the same problem, algorithm, </a:t>
            </a:r>
            <a:r>
              <a:rPr lang="en-US" sz="1200">
                <a:cs typeface="Calibri"/>
              </a:rPr>
              <a:t>program or program portolio</a:t>
            </a:r>
          </a:p>
          <a:p>
            <a:pPr marL="171450" indent="-171450" algn="ctr">
              <a:buFont typeface="Wingdings"/>
              <a:buChar char="ü"/>
            </a:pPr>
            <a:r>
              <a:rPr lang="en-US" sz="1200">
                <a:cs typeface="Calibri"/>
              </a:rPr>
              <a:t>Savings</a:t>
            </a:r>
            <a:endParaRPr lang="en-US" sz="1200" dirty="0">
              <a:cs typeface="Calibri"/>
            </a:endParaRPr>
          </a:p>
          <a:p>
            <a:pPr marL="171450" indent="-171450" algn="ctr">
              <a:buFont typeface="Wingdings"/>
              <a:buChar char="ü"/>
            </a:pPr>
            <a:r>
              <a:rPr lang="en-US" sz="1200">
                <a:cs typeface="Calibri"/>
              </a:rPr>
              <a:t>FTE offset</a:t>
            </a:r>
          </a:p>
          <a:p>
            <a:pPr marL="171450" indent="-171450" algn="ctr">
              <a:buFont typeface="Wingdings"/>
              <a:buChar char="ü"/>
            </a:pPr>
            <a:r>
              <a:rPr lang="en-US" sz="1200">
                <a:cs typeface="Calibri"/>
              </a:rPr>
              <a:t>Regulatory Compliance Threshold Satisfaction</a:t>
            </a:r>
            <a:endParaRPr lang="en-US" sz="1200" dirty="0">
              <a:cs typeface="Calibri"/>
            </a:endParaRPr>
          </a:p>
          <a:p>
            <a:pPr marL="171450" indent="-171450" algn="ctr">
              <a:buFont typeface="Wingdings"/>
              <a:buChar char="ü"/>
            </a:pPr>
            <a:endParaRPr lang="en-US" sz="1200" dirty="0">
              <a:cs typeface="Calibri"/>
            </a:endParaRPr>
          </a:p>
        </p:txBody>
      </p:sp>
      <p:sp>
        <p:nvSpPr>
          <p:cNvPr id="25" name="Arrow: Pentagon 24">
            <a:extLst>
              <a:ext uri="{FF2B5EF4-FFF2-40B4-BE49-F238E27FC236}">
                <a16:creationId xmlns:a16="http://schemas.microsoft.com/office/drawing/2014/main" id="{005A35DE-6FB1-44C9-856B-8B51B97F4E9F}"/>
              </a:ext>
            </a:extLst>
          </p:cNvPr>
          <p:cNvSpPr/>
          <p:nvPr/>
        </p:nvSpPr>
        <p:spPr>
          <a:xfrm>
            <a:off x="1284528" y="4504357"/>
            <a:ext cx="6525321" cy="694652"/>
          </a:xfrm>
          <a:prstGeom prst="homePlate">
            <a:avLst/>
          </a:prstGeom>
          <a:solidFill>
            <a:srgbClr val="FF99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latin typeface="Times New Roman"/>
                <a:cs typeface="Times New Roman"/>
              </a:rPr>
              <a:t>Quantuative to Qualitative and Qualitative to Quantitative translation of regulations, thresholds, and compliancy indicators</a:t>
            </a:r>
            <a:endParaRPr lang="en-US" sz="1100" dirty="0">
              <a:solidFill>
                <a:schemeClr val="tx1"/>
              </a:solidFill>
              <a:latin typeface="Times New Roman"/>
              <a:cs typeface="Times New Roman"/>
            </a:endParaRPr>
          </a:p>
        </p:txBody>
      </p:sp>
    </p:spTree>
    <p:extLst>
      <p:ext uri="{BB962C8B-B14F-4D97-AF65-F5344CB8AC3E}">
        <p14:creationId xmlns:p14="http://schemas.microsoft.com/office/powerpoint/2010/main" val="3940792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13162" y="1276625"/>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48" name="TextBox 247">
            <a:extLst>
              <a:ext uri="{FF2B5EF4-FFF2-40B4-BE49-F238E27FC236}">
                <a16:creationId xmlns:a16="http://schemas.microsoft.com/office/drawing/2014/main" id="{F8F9E044-3CCD-45ED-B712-CDB9AE3753FE}"/>
              </a:ext>
            </a:extLst>
          </p:cNvPr>
          <p:cNvSpPr txBox="1"/>
          <p:nvPr/>
        </p:nvSpPr>
        <p:spPr>
          <a:xfrm>
            <a:off x="10554372" y="1207009"/>
            <a:ext cx="1596082" cy="830997"/>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Visualizations, Insight, Ideation, Playbooks and Derivatization</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70416" y="473633"/>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 name="Arrow: Pentagon 2">
            <a:extLst>
              <a:ext uri="{FF2B5EF4-FFF2-40B4-BE49-F238E27FC236}">
                <a16:creationId xmlns:a16="http://schemas.microsoft.com/office/drawing/2014/main" id="{DEE302ED-46BF-4A58-8E10-151F67E4065B}"/>
              </a:ext>
            </a:extLst>
          </p:cNvPr>
          <p:cNvSpPr/>
          <p:nvPr/>
        </p:nvSpPr>
        <p:spPr>
          <a:xfrm>
            <a:off x="236948" y="1718944"/>
            <a:ext cx="5992743" cy="4738669"/>
          </a:xfrm>
          <a:prstGeom prst="homePlate">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latin typeface="Times New Roman"/>
                <a:cs typeface="Times New Roman"/>
              </a:rPr>
              <a:t>Proof Threshold Satisfaction Improvement</a:t>
            </a:r>
            <a:endParaRPr lang="en-US" dirty="0">
              <a:solidFill>
                <a:schemeClr val="tx1"/>
              </a:solidFill>
              <a:latin typeface="Calibri" panose="020F0502020204030204"/>
              <a:cs typeface="Calibri" panose="020F0502020204030204"/>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r>
              <a:rPr lang="en-US" sz="1100" dirty="0">
                <a:solidFill>
                  <a:schemeClr val="tx1"/>
                </a:solidFill>
                <a:latin typeface="Times New Roman"/>
                <a:cs typeface="Times New Roman"/>
              </a:rPr>
              <a:t>                                                                                                                             </a:t>
            </a:r>
            <a:endParaRPr lang="en-US">
              <a:solidFill>
                <a:schemeClr val="tx1"/>
              </a:solidFill>
              <a:cs typeface="Calibri"/>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p:txBody>
      </p:sp>
      <p:sp>
        <p:nvSpPr>
          <p:cNvPr id="4" name="Arrow: Pentagon 3">
            <a:extLst>
              <a:ext uri="{FF2B5EF4-FFF2-40B4-BE49-F238E27FC236}">
                <a16:creationId xmlns:a16="http://schemas.microsoft.com/office/drawing/2014/main" id="{34E48865-9EB9-4D47-B9B2-D91FAFFB4CF3}"/>
              </a:ext>
            </a:extLst>
          </p:cNvPr>
          <p:cNvSpPr/>
          <p:nvPr/>
        </p:nvSpPr>
        <p:spPr>
          <a:xfrm>
            <a:off x="3994414" y="2311802"/>
            <a:ext cx="5267110" cy="362944"/>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FFFFFF"/>
                </a:solidFill>
                <a:latin typeface="Times New Roman"/>
                <a:cs typeface="Times New Roman"/>
              </a:rPr>
              <a:t>Use Actual Data for Unsupervised Learning to Improve the existing Predictive Model or </a:t>
            </a:r>
            <a:r>
              <a:rPr lang="en-US" sz="1100">
                <a:solidFill>
                  <a:srgbClr val="FFFFFF"/>
                </a:solidFill>
                <a:latin typeface="Times New Roman"/>
                <a:cs typeface="Times New Roman"/>
              </a:rPr>
              <a:t>Derivative</a:t>
            </a:r>
            <a:endParaRPr lang="en-US" sz="1100" dirty="0">
              <a:solidFill>
                <a:srgbClr val="FFFFFF"/>
              </a:solidFill>
              <a:latin typeface="Times New Roman"/>
              <a:cs typeface="Times New Roman"/>
            </a:endParaRPr>
          </a:p>
        </p:txBody>
      </p:sp>
      <p:sp>
        <p:nvSpPr>
          <p:cNvPr id="6" name="Arrow: Pentagon 5">
            <a:extLst>
              <a:ext uri="{FF2B5EF4-FFF2-40B4-BE49-F238E27FC236}">
                <a16:creationId xmlns:a16="http://schemas.microsoft.com/office/drawing/2014/main" id="{478E07FB-B8AD-49E7-95BE-1409E11BF20B}"/>
              </a:ext>
            </a:extLst>
          </p:cNvPr>
          <p:cNvSpPr/>
          <p:nvPr/>
        </p:nvSpPr>
        <p:spPr>
          <a:xfrm>
            <a:off x="3994414" y="1982179"/>
            <a:ext cx="5270573" cy="339854"/>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latin typeface="Times New Roman"/>
                <a:cs typeface="Times New Roman"/>
              </a:rPr>
              <a:t>Change Derivatization or Predictive Model, Add other Derivization or Predictive Model </a:t>
            </a:r>
            <a:endParaRPr lang="en-US" sz="1100" dirty="0">
              <a:solidFill>
                <a:schemeClr val="tx1"/>
              </a:solidFill>
              <a:latin typeface="Times New Roman"/>
              <a:cs typeface="Times New Roman"/>
            </a:endParaRPr>
          </a:p>
        </p:txBody>
      </p:sp>
      <p:sp>
        <p:nvSpPr>
          <p:cNvPr id="7" name="Arrow: Pentagon 6">
            <a:extLst>
              <a:ext uri="{FF2B5EF4-FFF2-40B4-BE49-F238E27FC236}">
                <a16:creationId xmlns:a16="http://schemas.microsoft.com/office/drawing/2014/main" id="{249C80C4-F4DA-4279-A708-5411FB761EA1}"/>
              </a:ext>
            </a:extLst>
          </p:cNvPr>
          <p:cNvSpPr/>
          <p:nvPr/>
        </p:nvSpPr>
        <p:spPr>
          <a:xfrm>
            <a:off x="3998454" y="2682410"/>
            <a:ext cx="5265378" cy="410858"/>
          </a:xfrm>
          <a:prstGeom prst="homePlate">
            <a:avLst/>
          </a:prstGeom>
          <a:solidFill>
            <a:srgbClr val="CC00CC"/>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FFFFFF"/>
                </a:solidFill>
                <a:latin typeface="Times New Roman"/>
                <a:cs typeface="Times New Roman"/>
              </a:rPr>
              <a:t>NP reduction by using actual data as the answers and retrofit the Predictive Model or </a:t>
            </a:r>
            <a:r>
              <a:rPr lang="en-US" sz="1100">
                <a:solidFill>
                  <a:srgbClr val="FFFFFF"/>
                </a:solidFill>
                <a:latin typeface="Times New Roman"/>
                <a:cs typeface="Times New Roman"/>
              </a:rPr>
              <a:t>Derivative</a:t>
            </a:r>
            <a:endParaRPr lang="en-US" sz="1100" dirty="0">
              <a:solidFill>
                <a:srgbClr val="FFFFFF"/>
              </a:solidFill>
              <a:latin typeface="Times New Roman"/>
              <a:cs typeface="Times New Roman"/>
            </a:endParaRPr>
          </a:p>
        </p:txBody>
      </p:sp>
      <p:sp>
        <p:nvSpPr>
          <p:cNvPr id="33" name="Arrow: Pentagon 32">
            <a:extLst>
              <a:ext uri="{FF2B5EF4-FFF2-40B4-BE49-F238E27FC236}">
                <a16:creationId xmlns:a16="http://schemas.microsoft.com/office/drawing/2014/main" id="{A7EEEE0C-082D-4A6E-A758-C94CE6685C14}"/>
              </a:ext>
            </a:extLst>
          </p:cNvPr>
          <p:cNvSpPr/>
          <p:nvPr/>
        </p:nvSpPr>
        <p:spPr>
          <a:xfrm>
            <a:off x="3998454" y="3098046"/>
            <a:ext cx="5230741" cy="387768"/>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latin typeface="Times New Roman"/>
                <a:cs typeface="Times New Roman"/>
              </a:rPr>
              <a:t>Add in correlates shards or columns to increase dimensions used in the Predictive Model or Derive</a:t>
            </a:r>
            <a:endParaRPr lang="en-US" sz="1100" dirty="0">
              <a:solidFill>
                <a:schemeClr val="tx1"/>
              </a:solidFill>
              <a:latin typeface="Times New Roman"/>
              <a:cs typeface="Times New Roman"/>
            </a:endParaRPr>
          </a:p>
        </p:txBody>
      </p:sp>
      <p:sp>
        <p:nvSpPr>
          <p:cNvPr id="34" name="Arrow: Pentagon 33">
            <a:extLst>
              <a:ext uri="{FF2B5EF4-FFF2-40B4-BE49-F238E27FC236}">
                <a16:creationId xmlns:a16="http://schemas.microsoft.com/office/drawing/2014/main" id="{BB04456A-F235-445B-BADE-15C035985C4E}"/>
              </a:ext>
            </a:extLst>
          </p:cNvPr>
          <p:cNvSpPr/>
          <p:nvPr/>
        </p:nvSpPr>
        <p:spPr>
          <a:xfrm>
            <a:off x="3998454" y="3490591"/>
            <a:ext cx="5230741" cy="399313"/>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FFFFFF"/>
                </a:solidFill>
                <a:latin typeface="Times New Roman"/>
                <a:cs typeface="Times New Roman"/>
              </a:rPr>
              <a:t>Establish the most effective globally exhibited shards, columns, algorithms, answers and </a:t>
            </a:r>
            <a:r>
              <a:rPr lang="en-US" sz="1100">
                <a:solidFill>
                  <a:srgbClr val="FFFFFF"/>
                </a:solidFill>
                <a:latin typeface="Times New Roman"/>
                <a:cs typeface="Times New Roman"/>
              </a:rPr>
              <a:t>deerivates, use these for NP to P reduction of EXP problems. </a:t>
            </a:r>
            <a:endParaRPr lang="en-US" sz="1100" dirty="0">
              <a:solidFill>
                <a:srgbClr val="FFFFFF"/>
              </a:solidFill>
              <a:latin typeface="Times New Roman"/>
              <a:cs typeface="Times New Roman"/>
            </a:endParaRPr>
          </a:p>
        </p:txBody>
      </p:sp>
      <p:sp>
        <p:nvSpPr>
          <p:cNvPr id="35" name="Arrow: Pentagon 34">
            <a:extLst>
              <a:ext uri="{FF2B5EF4-FFF2-40B4-BE49-F238E27FC236}">
                <a16:creationId xmlns:a16="http://schemas.microsoft.com/office/drawing/2014/main" id="{5AB13EEF-BB9B-43D6-9ED2-26D0EC7E7FC7}"/>
              </a:ext>
            </a:extLst>
          </p:cNvPr>
          <p:cNvSpPr/>
          <p:nvPr/>
        </p:nvSpPr>
        <p:spPr>
          <a:xfrm>
            <a:off x="3998454" y="3894682"/>
            <a:ext cx="5230741" cy="433948"/>
          </a:xfrm>
          <a:prstGeom prst="homePlate">
            <a:avLst/>
          </a:prstGeom>
          <a:solidFill>
            <a:srgbClr val="CC00CC"/>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FFFFFF"/>
                </a:solidFill>
                <a:latin typeface="Times New Roman"/>
                <a:cs typeface="Times New Roman"/>
              </a:rPr>
              <a:t>Automated scanning of problems, input data sets, actuals, shards and columns to existing </a:t>
            </a:r>
            <a:r>
              <a:rPr lang="en-US" sz="1100">
                <a:solidFill>
                  <a:srgbClr val="FFFFFF"/>
                </a:solidFill>
                <a:latin typeface="Times New Roman"/>
                <a:cs typeface="Times New Roman"/>
              </a:rPr>
              <a:t>alrgorithms, answers, derivates</a:t>
            </a:r>
            <a:endParaRPr lang="en-US" sz="1100" dirty="0">
              <a:solidFill>
                <a:srgbClr val="FFFFFF"/>
              </a:solidFill>
              <a:latin typeface="Times New Roman"/>
              <a:cs typeface="Times New Roman"/>
            </a:endParaRPr>
          </a:p>
        </p:txBody>
      </p:sp>
      <p:sp>
        <p:nvSpPr>
          <p:cNvPr id="36" name="Arrow: Pentagon 35">
            <a:extLst>
              <a:ext uri="{FF2B5EF4-FFF2-40B4-BE49-F238E27FC236}">
                <a16:creationId xmlns:a16="http://schemas.microsoft.com/office/drawing/2014/main" id="{DD04E9C8-2A72-4A65-81FB-C982F166F8B4}"/>
              </a:ext>
            </a:extLst>
          </p:cNvPr>
          <p:cNvSpPr/>
          <p:nvPr/>
        </p:nvSpPr>
        <p:spPr>
          <a:xfrm>
            <a:off x="3998454" y="4333408"/>
            <a:ext cx="5507831" cy="941948"/>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latin typeface="Times New Roman"/>
                <a:cs typeface="Times New Roman"/>
              </a:rPr>
              <a:t>Implement Spooky Ops by linking actual data to contrived artificial data sets which predict more accurately, completely or beneficially satisfaction of thresholds.  Shards, Columns, and Data Sets artifically to optimal outcomes or derivatives. Link actual outcomes to shards, columns, data sets and variable input that correlates to satisfaction of acceptance thresholds. </a:t>
            </a:r>
          </a:p>
        </p:txBody>
      </p:sp>
      <p:sp>
        <p:nvSpPr>
          <p:cNvPr id="37" name="Arrow: Pentagon 36">
            <a:extLst>
              <a:ext uri="{FF2B5EF4-FFF2-40B4-BE49-F238E27FC236}">
                <a16:creationId xmlns:a16="http://schemas.microsoft.com/office/drawing/2014/main" id="{A4686A40-782F-479B-A2FE-B31D9DE6873B}"/>
              </a:ext>
            </a:extLst>
          </p:cNvPr>
          <p:cNvSpPr/>
          <p:nvPr/>
        </p:nvSpPr>
        <p:spPr>
          <a:xfrm>
            <a:off x="3998454" y="5280135"/>
            <a:ext cx="5357741" cy="560948"/>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FFFFFF"/>
                </a:solidFill>
                <a:latin typeface="Times New Roman"/>
                <a:cs typeface="Times New Roman"/>
              </a:rPr>
              <a:t>Establish causal mechanistics links as method of reducing a problem from NP to P, followed by establishment of dualities and tuples that are hingepoints enable inference </a:t>
            </a:r>
            <a:r>
              <a:rPr lang="en-US" sz="1100">
                <a:solidFill>
                  <a:srgbClr val="FFFFFF"/>
                </a:solidFill>
                <a:latin typeface="Times New Roman"/>
                <a:cs typeface="Times New Roman"/>
              </a:rPr>
              <a:t>of one system, context, algorithm or problem into another</a:t>
            </a:r>
            <a:endParaRPr lang="en-US" sz="1100" dirty="0">
              <a:solidFill>
                <a:srgbClr val="FFFFFF"/>
              </a:solidFill>
              <a:latin typeface="Times New Roman"/>
              <a:cs typeface="Times New Roman"/>
            </a:endParaRPr>
          </a:p>
        </p:txBody>
      </p:sp>
      <p:sp>
        <p:nvSpPr>
          <p:cNvPr id="38" name="Arrow: Pentagon 37">
            <a:extLst>
              <a:ext uri="{FF2B5EF4-FFF2-40B4-BE49-F238E27FC236}">
                <a16:creationId xmlns:a16="http://schemas.microsoft.com/office/drawing/2014/main" id="{533540CC-FA43-48DB-9355-EEFC70CE0E26}"/>
              </a:ext>
            </a:extLst>
          </p:cNvPr>
          <p:cNvSpPr/>
          <p:nvPr/>
        </p:nvSpPr>
        <p:spPr>
          <a:xfrm>
            <a:off x="3998454" y="5845862"/>
            <a:ext cx="5357741" cy="560948"/>
          </a:xfrm>
          <a:prstGeom prst="homePlate">
            <a:avLst/>
          </a:prstGeom>
          <a:solidFill>
            <a:srgbClr val="CC00CC"/>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FFFFFF"/>
                </a:solidFill>
                <a:latin typeface="Times New Roman"/>
                <a:cs typeface="Times New Roman"/>
              </a:rPr>
              <a:t>Separate the algorithm, input data set, into segments, groups or periodization groups, </a:t>
            </a:r>
            <a:r>
              <a:rPr lang="en-US" sz="1100">
                <a:solidFill>
                  <a:srgbClr val="FFFFFF"/>
                </a:solidFill>
                <a:latin typeface="Times New Roman"/>
                <a:cs typeface="Times New Roman"/>
              </a:rPr>
              <a:t>enabling more rapid and efficient analysis, datasets, and focused derivatives or predictive models</a:t>
            </a:r>
            <a:endParaRPr lang="en-US" sz="1100" dirty="0">
              <a:solidFill>
                <a:srgbClr val="FFFFFF"/>
              </a:solidFill>
              <a:latin typeface="Times New Roman"/>
              <a:cs typeface="Times New Roman"/>
            </a:endParaRPr>
          </a:p>
        </p:txBody>
      </p:sp>
      <p:sp>
        <p:nvSpPr>
          <p:cNvPr id="2" name="Rectangle: Rounded Corners 1">
            <a:extLst>
              <a:ext uri="{FF2B5EF4-FFF2-40B4-BE49-F238E27FC236}">
                <a16:creationId xmlns:a16="http://schemas.microsoft.com/office/drawing/2014/main" id="{B4CDB69E-2199-4D23-AC94-599481FA95DF}"/>
              </a:ext>
            </a:extLst>
          </p:cNvPr>
          <p:cNvSpPr/>
          <p:nvPr/>
        </p:nvSpPr>
        <p:spPr>
          <a:xfrm>
            <a:off x="235526" y="2152075"/>
            <a:ext cx="3798454" cy="421408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Functional Proofs</a:t>
            </a:r>
          </a:p>
          <a:p>
            <a:pPr marL="171450" indent="-171450" algn="ctr">
              <a:buFont typeface="Wingdings"/>
              <a:buChar char="ü"/>
            </a:pPr>
            <a:r>
              <a:rPr lang="en-US" sz="1200" dirty="0">
                <a:cs typeface="Calibri"/>
              </a:rPr>
              <a:t>100 percent conformation of hypothesis(NP Suppositions or answers)</a:t>
            </a:r>
          </a:p>
          <a:p>
            <a:pPr marL="171450" indent="-171450" algn="ctr">
              <a:buFont typeface="Wingdings"/>
              <a:buChar char="ü"/>
            </a:pPr>
            <a:r>
              <a:rPr lang="en-US" sz="1200" dirty="0">
                <a:cs typeface="Calibri"/>
              </a:rPr>
              <a:t>Correlation 0.3 to 1 or – 0.3 to –1 correlation by comparing the graph of predictive function over range of inputs compared to actual outcome over the same range of input. Essentially, comparing actual variables and outcomes to input of these same variables into the predictive model(derivative or function of the model) (Predicts or Describes Consumer or customer behavior)(Predicts or describes survey indication of value)</a:t>
            </a:r>
          </a:p>
          <a:p>
            <a:pPr marL="171450" indent="-171450" algn="ctr">
              <a:buFont typeface="Wingdings"/>
              <a:buChar char="ü"/>
            </a:pPr>
            <a:r>
              <a:rPr lang="en-US" sz="1200" dirty="0">
                <a:cs typeface="Calibri"/>
              </a:rPr>
              <a:t>Derive or imposed corelation threshold required for acceptance(performance margin, profit margin, return on investment margin, NPV, </a:t>
            </a:r>
            <a:r>
              <a:rPr lang="en-US" sz="1200" dirty="0" err="1">
                <a:cs typeface="Calibri"/>
              </a:rPr>
              <a:t>etc</a:t>
            </a:r>
            <a:r>
              <a:rPr lang="en-US" sz="1200" dirty="0">
                <a:cs typeface="Calibri"/>
              </a:rPr>
              <a:t>)</a:t>
            </a:r>
          </a:p>
          <a:p>
            <a:pPr marL="171450" indent="-171450" algn="ctr">
              <a:buFont typeface="Wingdings"/>
              <a:buChar char="ü"/>
            </a:pPr>
            <a:r>
              <a:rPr lang="en-US" sz="1200" dirty="0">
                <a:cs typeface="Calibri"/>
              </a:rPr>
              <a:t>Derived or imposed correlation, comparative with other derivatives for the same problem, algorithm, program or program </a:t>
            </a:r>
            <a:r>
              <a:rPr lang="en-US" sz="1200" dirty="0" err="1">
                <a:cs typeface="Calibri"/>
              </a:rPr>
              <a:t>portolio</a:t>
            </a:r>
          </a:p>
          <a:p>
            <a:pPr marL="171450" indent="-171450" algn="ctr">
              <a:buFont typeface="Wingdings"/>
              <a:buChar char="ü"/>
            </a:pPr>
            <a:r>
              <a:rPr lang="en-US" sz="1200" dirty="0">
                <a:cs typeface="Calibri"/>
              </a:rPr>
              <a:t>Savings</a:t>
            </a:r>
          </a:p>
          <a:p>
            <a:pPr marL="171450" indent="-171450" algn="ctr">
              <a:buFont typeface="Wingdings"/>
              <a:buChar char="ü"/>
            </a:pPr>
            <a:r>
              <a:rPr lang="en-US" sz="1200" dirty="0">
                <a:cs typeface="Calibri"/>
              </a:rPr>
              <a:t>FTE offset</a:t>
            </a:r>
          </a:p>
          <a:p>
            <a:pPr marL="171450" indent="-171450" algn="ctr">
              <a:buFont typeface="Wingdings"/>
              <a:buChar char="ü"/>
            </a:pPr>
            <a:endParaRPr lang="en-US" sz="1200" dirty="0">
              <a:cs typeface="Calibri"/>
            </a:endParaRPr>
          </a:p>
        </p:txBody>
      </p:sp>
      <p:sp>
        <p:nvSpPr>
          <p:cNvPr id="39" name="Arrow: Pentagon 38">
            <a:extLst>
              <a:ext uri="{FF2B5EF4-FFF2-40B4-BE49-F238E27FC236}">
                <a16:creationId xmlns:a16="http://schemas.microsoft.com/office/drawing/2014/main" id="{0D2E5B5C-D363-47DC-909B-CC32700659BB}"/>
              </a:ext>
            </a:extLst>
          </p:cNvPr>
          <p:cNvSpPr/>
          <p:nvPr/>
        </p:nvSpPr>
        <p:spPr>
          <a:xfrm>
            <a:off x="9265493" y="1984488"/>
            <a:ext cx="1409198" cy="4426943"/>
          </a:xfrm>
          <a:prstGeom prst="homePlat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r>
              <a:rPr lang="en-US" sz="1100" dirty="0">
                <a:solidFill>
                  <a:schemeClr val="tx1"/>
                </a:solidFill>
                <a:latin typeface="Times New Roman"/>
                <a:cs typeface="Times New Roman"/>
              </a:rPr>
              <a:t>Attach and register meta data indicating data </a:t>
            </a:r>
            <a:r>
              <a:rPr lang="en-US" sz="1100">
                <a:solidFill>
                  <a:schemeClr val="tx1"/>
                </a:solidFill>
                <a:latin typeface="Times New Roman"/>
                <a:cs typeface="Times New Roman"/>
              </a:rPr>
              <a:t>source, subjects, columns and shards</a:t>
            </a: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r>
              <a:rPr lang="en-US" sz="1100" dirty="0">
                <a:solidFill>
                  <a:schemeClr val="tx1"/>
                </a:solidFill>
                <a:latin typeface="Times New Roman"/>
                <a:cs typeface="Times New Roman"/>
              </a:rPr>
              <a:t>                                                                                                                             </a:t>
            </a:r>
            <a:endParaRPr lang="en-US">
              <a:solidFill>
                <a:schemeClr val="tx1"/>
              </a:solidFill>
              <a:cs typeface="Calibri"/>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p:txBody>
      </p:sp>
      <p:sp>
        <p:nvSpPr>
          <p:cNvPr id="40" name="Arrow: Pentagon 39">
            <a:extLst>
              <a:ext uri="{FF2B5EF4-FFF2-40B4-BE49-F238E27FC236}">
                <a16:creationId xmlns:a16="http://schemas.microsoft.com/office/drawing/2014/main" id="{4436A005-DB2C-4DD7-8FF1-9498718C78F9}"/>
              </a:ext>
            </a:extLst>
          </p:cNvPr>
          <p:cNvSpPr/>
          <p:nvPr/>
        </p:nvSpPr>
        <p:spPr>
          <a:xfrm>
            <a:off x="10674038" y="1984488"/>
            <a:ext cx="1409198" cy="4426943"/>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r>
              <a:rPr lang="en-US" sz="1100" dirty="0">
                <a:solidFill>
                  <a:srgbClr val="000000"/>
                </a:solidFill>
                <a:cs typeface="Calibri"/>
              </a:rPr>
              <a:t>Synthesize Stories that explain relationships, mechanistic links, inferences, subjects, proof performance, changes that enhanced proof performance, performance levels, and </a:t>
            </a:r>
            <a:r>
              <a:rPr lang="en-US" sz="1100">
                <a:solidFill>
                  <a:srgbClr val="000000"/>
                </a:solidFill>
                <a:cs typeface="Calibri"/>
              </a:rPr>
              <a:t>scoring by users as feedback using Meta Information</a:t>
            </a: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r>
              <a:rPr lang="en-US" sz="1100" dirty="0">
                <a:solidFill>
                  <a:srgbClr val="000000"/>
                </a:solidFill>
                <a:cs typeface="Calibri"/>
              </a:rPr>
              <a:t>                                                                                                                             </a:t>
            </a:r>
            <a:endParaRPr lang="en-US" sz="110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a:p>
            <a:pPr algn="ctr"/>
            <a:endParaRPr lang="en-US" sz="1100" dirty="0">
              <a:solidFill>
                <a:srgbClr val="000000"/>
              </a:solidFill>
              <a:cs typeface="Calibri"/>
            </a:endParaRPr>
          </a:p>
        </p:txBody>
      </p:sp>
      <p:sp>
        <p:nvSpPr>
          <p:cNvPr id="41" name="TextBox 40">
            <a:extLst>
              <a:ext uri="{FF2B5EF4-FFF2-40B4-BE49-F238E27FC236}">
                <a16:creationId xmlns:a16="http://schemas.microsoft.com/office/drawing/2014/main" id="{859BA8BF-A4BF-4224-AA9B-C2910EFB45C9}"/>
              </a:ext>
            </a:extLst>
          </p:cNvPr>
          <p:cNvSpPr txBox="1"/>
          <p:nvPr/>
        </p:nvSpPr>
        <p:spPr>
          <a:xfrm>
            <a:off x="10461595" y="1610253"/>
            <a:ext cx="1667601" cy="215444"/>
          </a:xfrm>
          <a:prstGeom prst="rect">
            <a:avLst/>
          </a:prstGeom>
          <a:noFill/>
        </p:spPr>
        <p:txBody>
          <a:bodyPr wrap="square" lIns="91440" tIns="45720" rIns="91440" bIns="45720" anchor="t">
            <a:spAutoFit/>
          </a:bodyPr>
          <a:lstStyle/>
          <a:p>
            <a:pPr algn="ctr"/>
            <a:r>
              <a:rPr lang="en-US" sz="800" b="1">
                <a:latin typeface="Times New Roman"/>
                <a:cs typeface="Times New Roman"/>
              </a:rPr>
              <a:t>Usability and value translation</a:t>
            </a:r>
            <a:endParaRPr lang="en-US" sz="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129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13162" y="1276625"/>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48" name="TextBox 247">
            <a:extLst>
              <a:ext uri="{FF2B5EF4-FFF2-40B4-BE49-F238E27FC236}">
                <a16:creationId xmlns:a16="http://schemas.microsoft.com/office/drawing/2014/main" id="{F8F9E044-3CCD-45ED-B712-CDB9AE3753FE}"/>
              </a:ext>
            </a:extLst>
          </p:cNvPr>
          <p:cNvSpPr txBox="1"/>
          <p:nvPr/>
        </p:nvSpPr>
        <p:spPr>
          <a:xfrm>
            <a:off x="10554372" y="1207009"/>
            <a:ext cx="1596082" cy="830997"/>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Visualizations, Insight, Ideation, Playbooks and Derivatization</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70416" y="473633"/>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 name="Arrow: Pentagon 2">
            <a:extLst>
              <a:ext uri="{FF2B5EF4-FFF2-40B4-BE49-F238E27FC236}">
                <a16:creationId xmlns:a16="http://schemas.microsoft.com/office/drawing/2014/main" id="{DEE302ED-46BF-4A58-8E10-151F67E4065B}"/>
              </a:ext>
            </a:extLst>
          </p:cNvPr>
          <p:cNvSpPr/>
          <p:nvPr/>
        </p:nvSpPr>
        <p:spPr>
          <a:xfrm>
            <a:off x="236948" y="1718944"/>
            <a:ext cx="5992743" cy="4738669"/>
          </a:xfrm>
          <a:prstGeom prst="homePlate">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latin typeface="Times New Roman"/>
                <a:cs typeface="Times New Roman"/>
              </a:rPr>
              <a:t>Proof Threshold Satisfaction Improvement</a:t>
            </a:r>
            <a:endParaRPr lang="en-US"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r>
              <a:rPr lang="en-US" sz="1100" dirty="0">
                <a:solidFill>
                  <a:schemeClr val="tx1"/>
                </a:solidFill>
                <a:latin typeface="Times New Roman"/>
                <a:cs typeface="Times New Roman"/>
              </a:rPr>
              <a:t>                                                                                                                             </a:t>
            </a:r>
            <a:endParaRPr lang="en-US">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p:txBody>
      </p:sp>
      <p:sp>
        <p:nvSpPr>
          <p:cNvPr id="4" name="Arrow: Pentagon 3">
            <a:extLst>
              <a:ext uri="{FF2B5EF4-FFF2-40B4-BE49-F238E27FC236}">
                <a16:creationId xmlns:a16="http://schemas.microsoft.com/office/drawing/2014/main" id="{34E48865-9EB9-4D47-B9B2-D91FAFFB4CF3}"/>
              </a:ext>
            </a:extLst>
          </p:cNvPr>
          <p:cNvSpPr/>
          <p:nvPr/>
        </p:nvSpPr>
        <p:spPr>
          <a:xfrm>
            <a:off x="6961596" y="2819803"/>
            <a:ext cx="3558383" cy="651578"/>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FFFFFF"/>
                </a:solidFill>
                <a:latin typeface="Times New Roman"/>
                <a:cs typeface="Times New Roman"/>
              </a:rPr>
              <a:t>Reviewed and Approved and proof verified groups of </a:t>
            </a:r>
            <a:r>
              <a:rPr lang="en-US" sz="1100">
                <a:solidFill>
                  <a:srgbClr val="FFFFFF"/>
                </a:solidFill>
                <a:latin typeface="Times New Roman"/>
                <a:cs typeface="Times New Roman"/>
              </a:rPr>
              <a:t>stories or epics describing customers, business, operations, mechanistic links, processes, as well as expected outcomes </a:t>
            </a:r>
            <a:endParaRPr lang="en-US" sz="1100" dirty="0">
              <a:solidFill>
                <a:srgbClr val="FFFFFF"/>
              </a:solidFill>
              <a:latin typeface="Times New Roman"/>
              <a:cs typeface="Times New Roman"/>
            </a:endParaRPr>
          </a:p>
        </p:txBody>
      </p:sp>
      <p:sp>
        <p:nvSpPr>
          <p:cNvPr id="6" name="Arrow: Pentagon 5">
            <a:extLst>
              <a:ext uri="{FF2B5EF4-FFF2-40B4-BE49-F238E27FC236}">
                <a16:creationId xmlns:a16="http://schemas.microsoft.com/office/drawing/2014/main" id="{478E07FB-B8AD-49E7-95BE-1409E11BF20B}"/>
              </a:ext>
            </a:extLst>
          </p:cNvPr>
          <p:cNvSpPr/>
          <p:nvPr/>
        </p:nvSpPr>
        <p:spPr>
          <a:xfrm>
            <a:off x="6857687" y="2293905"/>
            <a:ext cx="3561846" cy="536126"/>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latin typeface="Times New Roman"/>
                <a:cs typeface="Times New Roman"/>
              </a:rPr>
              <a:t>Reviewed, Proof Verified Automated Monitoring, thresholds, response and linked statistical process </a:t>
            </a:r>
            <a:r>
              <a:rPr lang="en-US" sz="1100">
                <a:solidFill>
                  <a:schemeClr val="tx1"/>
                </a:solidFill>
                <a:latin typeface="Times New Roman"/>
                <a:cs typeface="Times New Roman"/>
              </a:rPr>
              <a:t>control as well as linked service level agreements</a:t>
            </a:r>
            <a:endParaRPr lang="en-US" sz="1100" dirty="0">
              <a:solidFill>
                <a:schemeClr val="tx1"/>
              </a:solidFill>
              <a:latin typeface="Times New Roman"/>
              <a:cs typeface="Times New Roman"/>
            </a:endParaRPr>
          </a:p>
        </p:txBody>
      </p:sp>
      <p:sp>
        <p:nvSpPr>
          <p:cNvPr id="7" name="Arrow: Pentagon 6">
            <a:extLst>
              <a:ext uri="{FF2B5EF4-FFF2-40B4-BE49-F238E27FC236}">
                <a16:creationId xmlns:a16="http://schemas.microsoft.com/office/drawing/2014/main" id="{249C80C4-F4DA-4279-A708-5411FB761EA1}"/>
              </a:ext>
            </a:extLst>
          </p:cNvPr>
          <p:cNvSpPr/>
          <p:nvPr/>
        </p:nvSpPr>
        <p:spPr>
          <a:xfrm>
            <a:off x="7069545" y="3479045"/>
            <a:ext cx="3452741" cy="71104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latin typeface="Times New Roman"/>
                <a:cs typeface="Times New Roman"/>
              </a:rPr>
              <a:t>Reviewed, Approved and Proof Verified metaverse groups of stories defining correlations, mechanistic links, dualities, tuples involing internal data, external </a:t>
            </a:r>
            <a:r>
              <a:rPr lang="en-US" sz="1100">
                <a:solidFill>
                  <a:schemeClr val="tx1"/>
                </a:solidFill>
                <a:latin typeface="Times New Roman"/>
                <a:cs typeface="Times New Roman"/>
              </a:rPr>
              <a:t>data, thresholds, events, responses and probabilities</a:t>
            </a:r>
            <a:endParaRPr lang="en-US" sz="1100" dirty="0">
              <a:solidFill>
                <a:schemeClr val="tx1"/>
              </a:solidFill>
              <a:latin typeface="Times New Roman"/>
              <a:cs typeface="Times New Roman"/>
            </a:endParaRPr>
          </a:p>
        </p:txBody>
      </p:sp>
      <p:sp>
        <p:nvSpPr>
          <p:cNvPr id="40" name="Arrow: Pentagon 39">
            <a:extLst>
              <a:ext uri="{FF2B5EF4-FFF2-40B4-BE49-F238E27FC236}">
                <a16:creationId xmlns:a16="http://schemas.microsoft.com/office/drawing/2014/main" id="{4436A005-DB2C-4DD7-8FF1-9498718C78F9}"/>
              </a:ext>
            </a:extLst>
          </p:cNvPr>
          <p:cNvSpPr/>
          <p:nvPr/>
        </p:nvSpPr>
        <p:spPr>
          <a:xfrm>
            <a:off x="236947" y="2134579"/>
            <a:ext cx="3071743" cy="293671"/>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r>
              <a:rPr lang="en-US" sz="1100">
                <a:solidFill>
                  <a:srgbClr val="000000"/>
                </a:solidFill>
                <a:latin typeface="Times New Roman"/>
                <a:cs typeface="Times New Roman"/>
              </a:rPr>
              <a:t>Stories about consumer value</a:t>
            </a: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r>
              <a:rPr lang="en-US" sz="1100" dirty="0">
                <a:solidFill>
                  <a:srgbClr val="000000"/>
                </a:solidFill>
                <a:latin typeface="Times New Roman"/>
                <a:cs typeface="Times New Roman"/>
              </a:rPr>
              <a:t>                                                                                                                             </a:t>
            </a:r>
            <a:endParaRPr lang="en-US" sz="110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a:p>
            <a:pPr algn="ctr"/>
            <a:endParaRPr lang="en-US" sz="1100" dirty="0">
              <a:solidFill>
                <a:srgbClr val="000000"/>
              </a:solidFill>
              <a:latin typeface="Times New Roman"/>
              <a:cs typeface="Times New Roman"/>
            </a:endParaRPr>
          </a:p>
        </p:txBody>
      </p:sp>
      <p:sp>
        <p:nvSpPr>
          <p:cNvPr id="41" name="TextBox 40">
            <a:extLst>
              <a:ext uri="{FF2B5EF4-FFF2-40B4-BE49-F238E27FC236}">
                <a16:creationId xmlns:a16="http://schemas.microsoft.com/office/drawing/2014/main" id="{859BA8BF-A4BF-4224-AA9B-C2910EFB45C9}"/>
              </a:ext>
            </a:extLst>
          </p:cNvPr>
          <p:cNvSpPr txBox="1"/>
          <p:nvPr/>
        </p:nvSpPr>
        <p:spPr>
          <a:xfrm>
            <a:off x="10484686" y="1321617"/>
            <a:ext cx="1667601" cy="215444"/>
          </a:xfrm>
          <a:prstGeom prst="rect">
            <a:avLst/>
          </a:prstGeom>
          <a:noFill/>
        </p:spPr>
        <p:txBody>
          <a:bodyPr wrap="square" lIns="91440" tIns="45720" rIns="91440" bIns="45720" anchor="t">
            <a:spAutoFit/>
          </a:bodyPr>
          <a:lstStyle/>
          <a:p>
            <a:pPr algn="ctr"/>
            <a:r>
              <a:rPr lang="en-US" sz="800" b="1">
                <a:latin typeface="Times New Roman"/>
                <a:cs typeface="Times New Roman"/>
              </a:rPr>
              <a:t>Usability and value translation</a:t>
            </a:r>
            <a:endParaRPr lang="en-US" sz="800" b="1" dirty="0">
              <a:solidFill>
                <a:schemeClr val="tx1"/>
              </a:solidFill>
              <a:latin typeface="Times New Roman"/>
              <a:cs typeface="Times New Roman"/>
            </a:endParaRPr>
          </a:p>
        </p:txBody>
      </p:sp>
      <p:sp>
        <p:nvSpPr>
          <p:cNvPr id="42" name="Arrow: Pentagon 41">
            <a:extLst>
              <a:ext uri="{FF2B5EF4-FFF2-40B4-BE49-F238E27FC236}">
                <a16:creationId xmlns:a16="http://schemas.microsoft.com/office/drawing/2014/main" id="{984D7F1B-EDA8-4397-888F-30350D9BE693}"/>
              </a:ext>
            </a:extLst>
          </p:cNvPr>
          <p:cNvSpPr/>
          <p:nvPr/>
        </p:nvSpPr>
        <p:spPr>
          <a:xfrm>
            <a:off x="3608222" y="3115944"/>
            <a:ext cx="2263561" cy="1886941"/>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a:cs typeface="Times New Roman"/>
              </a:rPr>
              <a:t>Stories about super algorithms, correlates, mechanistic links and indicators, broadly applicable as inferential dualitie and tuples to </a:t>
            </a:r>
            <a:r>
              <a:rPr lang="en-US" sz="1100">
                <a:solidFill>
                  <a:srgbClr val="000000"/>
                </a:solidFill>
                <a:latin typeface="Times New Roman"/>
                <a:cs typeface="Times New Roman"/>
              </a:rPr>
              <a:t>reduce EXP and NP to P</a:t>
            </a:r>
          </a:p>
          <a:p>
            <a:pPr algn="ctr"/>
            <a:endParaRPr lang="en-US" sz="1100">
              <a:solidFill>
                <a:srgbClr val="000000"/>
              </a:solidFill>
              <a:latin typeface="Times New Roman"/>
              <a:cs typeface="Times New Roman"/>
            </a:endParaRPr>
          </a:p>
        </p:txBody>
      </p:sp>
      <p:sp>
        <p:nvSpPr>
          <p:cNvPr id="43" name="Arrow: Pentagon 42">
            <a:extLst>
              <a:ext uri="{FF2B5EF4-FFF2-40B4-BE49-F238E27FC236}">
                <a16:creationId xmlns:a16="http://schemas.microsoft.com/office/drawing/2014/main" id="{FBDBD4B9-484D-4906-81B7-865C4CABE798}"/>
              </a:ext>
            </a:extLst>
          </p:cNvPr>
          <p:cNvSpPr/>
          <p:nvPr/>
        </p:nvSpPr>
        <p:spPr>
          <a:xfrm>
            <a:off x="236946" y="2480941"/>
            <a:ext cx="3071743" cy="305217"/>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rgbClr val="000000"/>
                </a:solidFill>
                <a:latin typeface="Times New Roman"/>
                <a:cs typeface="Times New Roman"/>
              </a:rPr>
              <a:t>Stories about consumer behavior</a:t>
            </a:r>
          </a:p>
        </p:txBody>
      </p:sp>
      <p:sp>
        <p:nvSpPr>
          <p:cNvPr id="44" name="Arrow: Pentagon 43">
            <a:extLst>
              <a:ext uri="{FF2B5EF4-FFF2-40B4-BE49-F238E27FC236}">
                <a16:creationId xmlns:a16="http://schemas.microsoft.com/office/drawing/2014/main" id="{45FD972A-73B6-41BD-9912-7D9E81AE11C5}"/>
              </a:ext>
            </a:extLst>
          </p:cNvPr>
          <p:cNvSpPr/>
          <p:nvPr/>
        </p:nvSpPr>
        <p:spPr>
          <a:xfrm>
            <a:off x="236947" y="3185215"/>
            <a:ext cx="3071743" cy="293671"/>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rgbClr val="000000"/>
                </a:solidFill>
                <a:latin typeface="Times New Roman"/>
                <a:cs typeface="Times New Roman"/>
              </a:rPr>
              <a:t>Stories about operational efficiency</a:t>
            </a:r>
            <a:endParaRPr lang="en-US" sz="1100" dirty="0">
              <a:solidFill>
                <a:srgbClr val="000000"/>
              </a:solidFill>
              <a:latin typeface="Times New Roman"/>
              <a:cs typeface="Times New Roman"/>
            </a:endParaRPr>
          </a:p>
        </p:txBody>
      </p:sp>
      <p:sp>
        <p:nvSpPr>
          <p:cNvPr id="45" name="Arrow: Pentagon 44">
            <a:extLst>
              <a:ext uri="{FF2B5EF4-FFF2-40B4-BE49-F238E27FC236}">
                <a16:creationId xmlns:a16="http://schemas.microsoft.com/office/drawing/2014/main" id="{D3FB93C5-1AE8-4B6F-AAB0-926ADBB9B889}"/>
              </a:ext>
            </a:extLst>
          </p:cNvPr>
          <p:cNvSpPr/>
          <p:nvPr/>
        </p:nvSpPr>
        <p:spPr>
          <a:xfrm>
            <a:off x="236947" y="4201214"/>
            <a:ext cx="3071743" cy="374490"/>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a:cs typeface="Times New Roman"/>
              </a:rPr>
              <a:t>Stories about stability and statistical process </a:t>
            </a:r>
            <a:r>
              <a:rPr lang="en-US" sz="1100">
                <a:solidFill>
                  <a:srgbClr val="000000"/>
                </a:solidFill>
                <a:latin typeface="Times New Roman"/>
                <a:cs typeface="Times New Roman"/>
              </a:rPr>
              <a:t>control</a:t>
            </a:r>
            <a:endParaRPr lang="en-US" sz="1100" dirty="0">
              <a:solidFill>
                <a:srgbClr val="000000"/>
              </a:solidFill>
              <a:latin typeface="Times New Roman"/>
              <a:cs typeface="Times New Roman"/>
            </a:endParaRPr>
          </a:p>
        </p:txBody>
      </p:sp>
      <p:sp>
        <p:nvSpPr>
          <p:cNvPr id="46" name="Arrow: Pentagon 45">
            <a:extLst>
              <a:ext uri="{FF2B5EF4-FFF2-40B4-BE49-F238E27FC236}">
                <a16:creationId xmlns:a16="http://schemas.microsoft.com/office/drawing/2014/main" id="{94905061-EA04-4CD1-951A-144E02D6DC62}"/>
              </a:ext>
            </a:extLst>
          </p:cNvPr>
          <p:cNvSpPr/>
          <p:nvPr/>
        </p:nvSpPr>
        <p:spPr>
          <a:xfrm>
            <a:off x="236947" y="4697668"/>
            <a:ext cx="3071743" cy="270581"/>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rgbClr val="000000"/>
                </a:solidFill>
                <a:latin typeface="Times New Roman"/>
                <a:cs typeface="Times New Roman"/>
              </a:rPr>
              <a:t>Stories about service levels</a:t>
            </a:r>
            <a:endParaRPr lang="en-US" sz="1100" dirty="0">
              <a:solidFill>
                <a:srgbClr val="000000"/>
              </a:solidFill>
              <a:latin typeface="Times New Roman"/>
              <a:cs typeface="Times New Roman"/>
            </a:endParaRPr>
          </a:p>
        </p:txBody>
      </p:sp>
      <p:sp>
        <p:nvSpPr>
          <p:cNvPr id="47" name="Arrow: Pentagon 46">
            <a:extLst>
              <a:ext uri="{FF2B5EF4-FFF2-40B4-BE49-F238E27FC236}">
                <a16:creationId xmlns:a16="http://schemas.microsoft.com/office/drawing/2014/main" id="{654DE834-1A47-4818-9E57-D7CC253B9127}"/>
              </a:ext>
            </a:extLst>
          </p:cNvPr>
          <p:cNvSpPr/>
          <p:nvPr/>
        </p:nvSpPr>
        <p:spPr>
          <a:xfrm>
            <a:off x="236947" y="5044030"/>
            <a:ext cx="3071743" cy="374490"/>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rgbClr val="000000"/>
                </a:solidFill>
                <a:latin typeface="Times New Roman"/>
                <a:cs typeface="Times New Roman"/>
              </a:rPr>
              <a:t>Stories Solvency, revenue, and qualiy performance</a:t>
            </a:r>
            <a:endParaRPr lang="en-US" sz="1100" dirty="0">
              <a:solidFill>
                <a:srgbClr val="000000"/>
              </a:solidFill>
              <a:latin typeface="Times New Roman"/>
              <a:cs typeface="Times New Roman"/>
            </a:endParaRPr>
          </a:p>
        </p:txBody>
      </p:sp>
      <p:sp>
        <p:nvSpPr>
          <p:cNvPr id="48" name="Arrow: Pentagon 47">
            <a:extLst>
              <a:ext uri="{FF2B5EF4-FFF2-40B4-BE49-F238E27FC236}">
                <a16:creationId xmlns:a16="http://schemas.microsoft.com/office/drawing/2014/main" id="{389A9DF1-51D4-48F7-B3A2-21B1D742F5D5}"/>
              </a:ext>
            </a:extLst>
          </p:cNvPr>
          <p:cNvSpPr/>
          <p:nvPr/>
        </p:nvSpPr>
        <p:spPr>
          <a:xfrm>
            <a:off x="236947" y="5482758"/>
            <a:ext cx="3071743" cy="420671"/>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rgbClr val="000000"/>
                </a:solidFill>
                <a:latin typeface="Times New Roman"/>
                <a:cs typeface="Times New Roman"/>
              </a:rPr>
              <a:t>Stories linking external data and events to changes in other stories</a:t>
            </a:r>
            <a:endParaRPr lang="en-US" sz="1100" dirty="0">
              <a:solidFill>
                <a:srgbClr val="000000"/>
              </a:solidFill>
              <a:latin typeface="Times New Roman"/>
              <a:cs typeface="Times New Roman"/>
            </a:endParaRPr>
          </a:p>
        </p:txBody>
      </p:sp>
      <p:sp>
        <p:nvSpPr>
          <p:cNvPr id="49" name="Arrow: Pentagon 48">
            <a:extLst>
              <a:ext uri="{FF2B5EF4-FFF2-40B4-BE49-F238E27FC236}">
                <a16:creationId xmlns:a16="http://schemas.microsoft.com/office/drawing/2014/main" id="{25377E44-FBBB-40E1-931E-14B03BC5B5B3}"/>
              </a:ext>
            </a:extLst>
          </p:cNvPr>
          <p:cNvSpPr/>
          <p:nvPr/>
        </p:nvSpPr>
        <p:spPr>
          <a:xfrm>
            <a:off x="236947" y="5956121"/>
            <a:ext cx="3071743" cy="420671"/>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rgbClr val="000000"/>
                </a:solidFill>
                <a:latin typeface="Times New Roman"/>
                <a:cs typeface="Times New Roman"/>
              </a:rPr>
              <a:t>Stories about ROI, Investment Performance, Value of IT </a:t>
            </a:r>
            <a:endParaRPr lang="en-US" sz="1100" dirty="0">
              <a:solidFill>
                <a:srgbClr val="000000"/>
              </a:solidFill>
              <a:latin typeface="Times New Roman"/>
              <a:cs typeface="Times New Roman"/>
            </a:endParaRPr>
          </a:p>
        </p:txBody>
      </p:sp>
      <p:sp>
        <p:nvSpPr>
          <p:cNvPr id="50" name="Arrow: Pentagon 49">
            <a:extLst>
              <a:ext uri="{FF2B5EF4-FFF2-40B4-BE49-F238E27FC236}">
                <a16:creationId xmlns:a16="http://schemas.microsoft.com/office/drawing/2014/main" id="{EB8CC986-EB48-41C6-BB5A-7CBBD15157B5}"/>
              </a:ext>
            </a:extLst>
          </p:cNvPr>
          <p:cNvSpPr/>
          <p:nvPr/>
        </p:nvSpPr>
        <p:spPr>
          <a:xfrm>
            <a:off x="236946" y="2827304"/>
            <a:ext cx="3071743" cy="305217"/>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rgbClr val="000000"/>
                </a:solidFill>
                <a:latin typeface="Times New Roman"/>
                <a:cs typeface="Times New Roman"/>
              </a:rPr>
              <a:t>Management and Monitoring Stories</a:t>
            </a:r>
            <a:endParaRPr lang="en-US" sz="1100" dirty="0">
              <a:solidFill>
                <a:srgbClr val="000000"/>
              </a:solidFill>
              <a:latin typeface="Times New Roman"/>
              <a:cs typeface="Times New Roman"/>
            </a:endParaRPr>
          </a:p>
        </p:txBody>
      </p:sp>
      <p:sp>
        <p:nvSpPr>
          <p:cNvPr id="54" name="Arrow: Pentagon 53">
            <a:extLst>
              <a:ext uri="{FF2B5EF4-FFF2-40B4-BE49-F238E27FC236}">
                <a16:creationId xmlns:a16="http://schemas.microsoft.com/office/drawing/2014/main" id="{762A3124-2F6E-4A3F-9C64-9127AB23E2DB}"/>
              </a:ext>
            </a:extLst>
          </p:cNvPr>
          <p:cNvSpPr/>
          <p:nvPr/>
        </p:nvSpPr>
        <p:spPr>
          <a:xfrm>
            <a:off x="236947" y="3577760"/>
            <a:ext cx="3071743" cy="547671"/>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a:cs typeface="Times New Roman"/>
              </a:rPr>
              <a:t>Automated stories resultant of scanning for relathions, correlations in algorithms, routines, </a:t>
            </a:r>
            <a:r>
              <a:rPr lang="en-US" sz="1100">
                <a:solidFill>
                  <a:srgbClr val="000000"/>
                </a:solidFill>
                <a:latin typeface="Times New Roman"/>
                <a:cs typeface="Times New Roman"/>
              </a:rPr>
              <a:t>actuals data, shards, columns and stories</a:t>
            </a:r>
            <a:endParaRPr lang="en-US" sz="1100" dirty="0">
              <a:solidFill>
                <a:srgbClr val="000000"/>
              </a:solidFill>
              <a:latin typeface="Times New Roman"/>
              <a:cs typeface="Times New Roman"/>
            </a:endParaRPr>
          </a:p>
        </p:txBody>
      </p:sp>
      <p:sp>
        <p:nvSpPr>
          <p:cNvPr id="56" name="Arrow: Pentagon 55">
            <a:extLst>
              <a:ext uri="{FF2B5EF4-FFF2-40B4-BE49-F238E27FC236}">
                <a16:creationId xmlns:a16="http://schemas.microsoft.com/office/drawing/2014/main" id="{2F3414EF-7A13-4A3A-98BF-841B11AAFF85}"/>
              </a:ext>
            </a:extLst>
          </p:cNvPr>
          <p:cNvSpPr/>
          <p:nvPr/>
        </p:nvSpPr>
        <p:spPr>
          <a:xfrm>
            <a:off x="7069546" y="4194861"/>
            <a:ext cx="3487377" cy="895767"/>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FFFFFF"/>
                </a:solidFill>
                <a:latin typeface="Times New Roman"/>
                <a:cs typeface="Times New Roman"/>
              </a:rPr>
              <a:t>Unapproved automated and manually produced synaptic synthesis of external data, internal data, correlations, mechanistic links, dualities, shards, columns, monitoring data, statistical process control, service levels, events, and other factors</a:t>
            </a:r>
          </a:p>
        </p:txBody>
      </p:sp>
      <p:sp>
        <p:nvSpPr>
          <p:cNvPr id="57" name="Arrow: Pentagon 56">
            <a:extLst>
              <a:ext uri="{FF2B5EF4-FFF2-40B4-BE49-F238E27FC236}">
                <a16:creationId xmlns:a16="http://schemas.microsoft.com/office/drawing/2014/main" id="{1C510E4B-F3B2-4946-A5DF-8CE6E7A69D96}"/>
              </a:ext>
            </a:extLst>
          </p:cNvPr>
          <p:cNvSpPr/>
          <p:nvPr/>
        </p:nvSpPr>
        <p:spPr>
          <a:xfrm>
            <a:off x="6873272" y="5095408"/>
            <a:ext cx="3695196" cy="907312"/>
          </a:xfrm>
          <a:prstGeom prst="homePlate">
            <a:avLst/>
          </a:prstGeom>
          <a:solidFill>
            <a:srgbClr val="CC00CC"/>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FFFFFF"/>
                </a:solidFill>
                <a:latin typeface="Times New Roman"/>
                <a:cs typeface="Times New Roman"/>
              </a:rPr>
              <a:t>Unapproved monitoring process linking unapproved, approved, manual and automation generated processes, data and events, along with notification for thresholds above acceptance and for high priority </a:t>
            </a:r>
            <a:r>
              <a:rPr lang="en-US" sz="1100">
                <a:solidFill>
                  <a:srgbClr val="FFFFFF"/>
                </a:solidFill>
                <a:latin typeface="Times New Roman"/>
                <a:cs typeface="Times New Roman"/>
              </a:rPr>
              <a:t>threashold satisfaction.</a:t>
            </a:r>
            <a:endParaRPr lang="en-US" sz="1100" dirty="0">
              <a:solidFill>
                <a:srgbClr val="FFFFFF"/>
              </a:solidFill>
              <a:latin typeface="Times New Roman"/>
              <a:cs typeface="Times New Roman"/>
            </a:endParaRPr>
          </a:p>
        </p:txBody>
      </p:sp>
      <p:sp>
        <p:nvSpPr>
          <p:cNvPr id="58" name="Arrow: Pentagon 57">
            <a:extLst>
              <a:ext uri="{FF2B5EF4-FFF2-40B4-BE49-F238E27FC236}">
                <a16:creationId xmlns:a16="http://schemas.microsoft.com/office/drawing/2014/main" id="{C8B86E97-F846-43AE-8EDA-637A69E0C7FC}"/>
              </a:ext>
            </a:extLst>
          </p:cNvPr>
          <p:cNvSpPr/>
          <p:nvPr/>
        </p:nvSpPr>
        <p:spPr>
          <a:xfrm>
            <a:off x="6734727" y="1724134"/>
            <a:ext cx="3683650" cy="560950"/>
          </a:xfrm>
          <a:prstGeom prst="homePlate">
            <a:avLst/>
          </a:prstGeom>
          <a:solidFill>
            <a:srgbClr val="CC00CC"/>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FFFFFF"/>
                </a:solidFill>
                <a:latin typeface="Times New Roman"/>
                <a:cs typeface="Times New Roman"/>
              </a:rPr>
              <a:t>Charter objective, Leadership, Department, Program Objectives and KPI monitnoring and notification </a:t>
            </a:r>
            <a:r>
              <a:rPr lang="en-US" sz="1100">
                <a:solidFill>
                  <a:srgbClr val="FFFFFF"/>
                </a:solidFill>
                <a:latin typeface="Times New Roman"/>
                <a:cs typeface="Times New Roman"/>
              </a:rPr>
              <a:t>processes for actual and projected performance</a:t>
            </a:r>
            <a:endParaRPr lang="en-US">
              <a:latin typeface="Times New Roman"/>
              <a:cs typeface="Times New Roman"/>
            </a:endParaRPr>
          </a:p>
        </p:txBody>
      </p:sp>
      <p:sp>
        <p:nvSpPr>
          <p:cNvPr id="59" name="Arrow: Pentagon 58">
            <a:extLst>
              <a:ext uri="{FF2B5EF4-FFF2-40B4-BE49-F238E27FC236}">
                <a16:creationId xmlns:a16="http://schemas.microsoft.com/office/drawing/2014/main" id="{9EA93B70-D9FA-41C3-9117-52AF985DEF33}"/>
              </a:ext>
            </a:extLst>
          </p:cNvPr>
          <p:cNvSpPr/>
          <p:nvPr/>
        </p:nvSpPr>
        <p:spPr>
          <a:xfrm>
            <a:off x="6688544" y="6007498"/>
            <a:ext cx="3776014" cy="711041"/>
          </a:xfrm>
          <a:prstGeom prst="homePlate">
            <a:avLst/>
          </a:prstGeom>
          <a:solidFill>
            <a:srgbClr val="0070C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FFFFFF"/>
                </a:solidFill>
                <a:latin typeface="Times New Roman"/>
                <a:cs typeface="Times New Roman"/>
              </a:rPr>
              <a:t>Internal and External Universe level search for answers, correlations, algorithms for below threshold, uncorrelated or analyzed subjects, shards, </a:t>
            </a:r>
            <a:r>
              <a:rPr lang="en-US" sz="1100">
                <a:solidFill>
                  <a:srgbClr val="FFFFFF"/>
                </a:solidFill>
                <a:latin typeface="Times New Roman"/>
                <a:cs typeface="Times New Roman"/>
              </a:rPr>
              <a:t>columns, as well as incomplete stories</a:t>
            </a:r>
            <a:endParaRPr lang="en-US" sz="1100" dirty="0">
              <a:solidFill>
                <a:srgbClr val="FFFFFF"/>
              </a:solidFill>
              <a:latin typeface="Times New Roman"/>
              <a:cs typeface="Times New Roman"/>
            </a:endParaRPr>
          </a:p>
        </p:txBody>
      </p:sp>
      <p:sp>
        <p:nvSpPr>
          <p:cNvPr id="39" name="Arrow: Pentagon 38">
            <a:extLst>
              <a:ext uri="{FF2B5EF4-FFF2-40B4-BE49-F238E27FC236}">
                <a16:creationId xmlns:a16="http://schemas.microsoft.com/office/drawing/2014/main" id="{0D2E5B5C-D363-47DC-909B-CC32700659BB}"/>
              </a:ext>
            </a:extLst>
          </p:cNvPr>
          <p:cNvSpPr/>
          <p:nvPr/>
        </p:nvSpPr>
        <p:spPr>
          <a:xfrm>
            <a:off x="6229039" y="1625090"/>
            <a:ext cx="1005108" cy="5158774"/>
          </a:xfrm>
          <a:prstGeom prst="homePlat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r>
              <a:rPr lang="en-US" sz="1100" dirty="0">
                <a:solidFill>
                  <a:schemeClr val="tx1"/>
                </a:solidFill>
                <a:latin typeface="Times New Roman"/>
                <a:cs typeface="Times New Roman"/>
              </a:rPr>
              <a:t>Attach and register meta </a:t>
            </a:r>
            <a:r>
              <a:rPr lang="en-US" sz="1100">
                <a:solidFill>
                  <a:schemeClr val="tx1"/>
                </a:solidFill>
                <a:latin typeface="Times New Roman"/>
                <a:cs typeface="Times New Roman"/>
              </a:rPr>
              <a:t>data</a:t>
            </a: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r>
              <a:rPr lang="en-US" sz="1100" dirty="0">
                <a:solidFill>
                  <a:schemeClr val="tx1"/>
                </a:solidFill>
                <a:latin typeface="Times New Roman"/>
                <a:cs typeface="Times New Roman"/>
              </a:rPr>
              <a:t>                                                                                                                             </a:t>
            </a:r>
            <a:endParaRPr lang="en-US">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p:txBody>
      </p:sp>
      <p:sp>
        <p:nvSpPr>
          <p:cNvPr id="61" name="Arrow: Pentagon 60">
            <a:extLst>
              <a:ext uri="{FF2B5EF4-FFF2-40B4-BE49-F238E27FC236}">
                <a16:creationId xmlns:a16="http://schemas.microsoft.com/office/drawing/2014/main" id="{7A82F1A5-E450-429B-81DC-8A5039F3FCF4}"/>
              </a:ext>
            </a:extLst>
          </p:cNvPr>
          <p:cNvSpPr/>
          <p:nvPr/>
        </p:nvSpPr>
        <p:spPr>
          <a:xfrm>
            <a:off x="10687074" y="1531238"/>
            <a:ext cx="1445698" cy="479141"/>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a:cs typeface="Times New Roman"/>
              </a:rPr>
              <a:t>Quality Circle Priorities and </a:t>
            </a:r>
            <a:r>
              <a:rPr lang="en-US" sz="1100">
                <a:solidFill>
                  <a:srgbClr val="000000"/>
                </a:solidFill>
                <a:latin typeface="Times New Roman"/>
                <a:cs typeface="Times New Roman"/>
              </a:rPr>
              <a:t>Artifacts</a:t>
            </a:r>
            <a:endParaRPr lang="en-US" sz="1100" dirty="0">
              <a:solidFill>
                <a:srgbClr val="000000"/>
              </a:solidFill>
              <a:latin typeface="Times New Roman"/>
              <a:cs typeface="Times New Roman"/>
            </a:endParaRPr>
          </a:p>
        </p:txBody>
      </p:sp>
      <p:sp>
        <p:nvSpPr>
          <p:cNvPr id="62" name="Arrow: Pentagon 61">
            <a:extLst>
              <a:ext uri="{FF2B5EF4-FFF2-40B4-BE49-F238E27FC236}">
                <a16:creationId xmlns:a16="http://schemas.microsoft.com/office/drawing/2014/main" id="{B08BA6A4-834D-4F58-AE3D-71734C30D9BA}"/>
              </a:ext>
            </a:extLst>
          </p:cNvPr>
          <p:cNvSpPr/>
          <p:nvPr/>
        </p:nvSpPr>
        <p:spPr>
          <a:xfrm>
            <a:off x="10697874" y="2048546"/>
            <a:ext cx="1361155" cy="189018"/>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rgbClr val="000000"/>
                </a:solidFill>
                <a:latin typeface="Times New Roman"/>
                <a:cs typeface="Times New Roman"/>
              </a:rPr>
              <a:t>Chatbots</a:t>
            </a:r>
            <a:endParaRPr lang="en-US" sz="1100" dirty="0">
              <a:solidFill>
                <a:srgbClr val="000000"/>
              </a:solidFill>
              <a:latin typeface="Times New Roman"/>
              <a:cs typeface="Times New Roman"/>
            </a:endParaRPr>
          </a:p>
        </p:txBody>
      </p:sp>
      <p:sp>
        <p:nvSpPr>
          <p:cNvPr id="63" name="Arrow: Pentagon 62">
            <a:extLst>
              <a:ext uri="{FF2B5EF4-FFF2-40B4-BE49-F238E27FC236}">
                <a16:creationId xmlns:a16="http://schemas.microsoft.com/office/drawing/2014/main" id="{F39946B6-6DE6-4FF7-866B-6F4A0F09AD3E}"/>
              </a:ext>
            </a:extLst>
          </p:cNvPr>
          <p:cNvSpPr/>
          <p:nvPr/>
        </p:nvSpPr>
        <p:spPr>
          <a:xfrm>
            <a:off x="10687077" y="2288021"/>
            <a:ext cx="1381263" cy="342086"/>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rgbClr val="000000"/>
                </a:solidFill>
                <a:latin typeface="Times New Roman"/>
                <a:cs typeface="Times New Roman"/>
              </a:rPr>
              <a:t>Focused Advisements</a:t>
            </a:r>
            <a:endParaRPr lang="en-US" sz="1100" dirty="0">
              <a:solidFill>
                <a:srgbClr val="000000"/>
              </a:solidFill>
              <a:latin typeface="Times New Roman"/>
              <a:cs typeface="Times New Roman"/>
            </a:endParaRPr>
          </a:p>
        </p:txBody>
      </p:sp>
      <p:sp>
        <p:nvSpPr>
          <p:cNvPr id="64" name="Arrow: Pentagon 63">
            <a:extLst>
              <a:ext uri="{FF2B5EF4-FFF2-40B4-BE49-F238E27FC236}">
                <a16:creationId xmlns:a16="http://schemas.microsoft.com/office/drawing/2014/main" id="{137A2C8B-06B9-4C44-B3B3-537ACB9AC1B0}"/>
              </a:ext>
            </a:extLst>
          </p:cNvPr>
          <p:cNvSpPr/>
          <p:nvPr/>
        </p:nvSpPr>
        <p:spPr>
          <a:xfrm>
            <a:off x="10699365" y="2668277"/>
            <a:ext cx="1363015" cy="513032"/>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a:cs typeface="Times New Roman"/>
              </a:rPr>
              <a:t>Subject oriented subscription fulfillment</a:t>
            </a:r>
          </a:p>
        </p:txBody>
      </p:sp>
      <p:sp>
        <p:nvSpPr>
          <p:cNvPr id="65" name="Arrow: Pentagon 64">
            <a:extLst>
              <a:ext uri="{FF2B5EF4-FFF2-40B4-BE49-F238E27FC236}">
                <a16:creationId xmlns:a16="http://schemas.microsoft.com/office/drawing/2014/main" id="{EBE7C8E4-F02D-4EDB-8620-2F6B98AA3584}"/>
              </a:ext>
            </a:extLst>
          </p:cNvPr>
          <p:cNvSpPr/>
          <p:nvPr/>
        </p:nvSpPr>
        <p:spPr>
          <a:xfrm>
            <a:off x="10699365" y="3219480"/>
            <a:ext cx="1375305" cy="322346"/>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rgbClr val="000000"/>
                </a:solidFill>
                <a:latin typeface="Times New Roman"/>
                <a:cs typeface="Times New Roman"/>
              </a:rPr>
              <a:t>Opportunity Advisements</a:t>
            </a:r>
            <a:endParaRPr lang="en-US" sz="1100" dirty="0">
              <a:solidFill>
                <a:srgbClr val="000000"/>
              </a:solidFill>
              <a:latin typeface="Times New Roman"/>
              <a:cs typeface="Times New Roman"/>
            </a:endParaRPr>
          </a:p>
        </p:txBody>
      </p:sp>
      <p:sp>
        <p:nvSpPr>
          <p:cNvPr id="66" name="Arrow: Pentagon 65">
            <a:extLst>
              <a:ext uri="{FF2B5EF4-FFF2-40B4-BE49-F238E27FC236}">
                <a16:creationId xmlns:a16="http://schemas.microsoft.com/office/drawing/2014/main" id="{0FB3B3AE-CB7F-487D-B081-BC9C38BF3157}"/>
              </a:ext>
            </a:extLst>
          </p:cNvPr>
          <p:cNvSpPr/>
          <p:nvPr/>
        </p:nvSpPr>
        <p:spPr>
          <a:xfrm>
            <a:off x="10697875" y="3579994"/>
            <a:ext cx="1364505" cy="229239"/>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rgbClr val="000000"/>
                </a:solidFill>
                <a:latin typeface="Times New Roman"/>
                <a:cs typeface="Times New Roman"/>
              </a:rPr>
              <a:t>Risk Advisements</a:t>
            </a:r>
            <a:endParaRPr lang="en-US">
              <a:latin typeface="Times New Roman"/>
              <a:cs typeface="Times New Roman"/>
            </a:endParaRPr>
          </a:p>
        </p:txBody>
      </p:sp>
      <p:sp>
        <p:nvSpPr>
          <p:cNvPr id="67" name="Arrow: Pentagon 66">
            <a:extLst>
              <a:ext uri="{FF2B5EF4-FFF2-40B4-BE49-F238E27FC236}">
                <a16:creationId xmlns:a16="http://schemas.microsoft.com/office/drawing/2014/main" id="{478B31BA-5EFC-44E8-84E2-D5ACBD16B084}"/>
              </a:ext>
            </a:extLst>
          </p:cNvPr>
          <p:cNvSpPr/>
          <p:nvPr/>
        </p:nvSpPr>
        <p:spPr>
          <a:xfrm>
            <a:off x="10697876" y="3831861"/>
            <a:ext cx="1368433" cy="839451"/>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a:cs typeface="Times New Roman"/>
              </a:rPr>
              <a:t>Algorithm, Bot, Automated Process variance outside of  </a:t>
            </a:r>
            <a:r>
              <a:rPr lang="en-US" sz="1100">
                <a:solidFill>
                  <a:srgbClr val="000000"/>
                </a:solidFill>
                <a:latin typeface="Times New Roman"/>
                <a:cs typeface="Times New Roman"/>
              </a:rPr>
              <a:t>thresholds</a:t>
            </a:r>
            <a:endParaRPr lang="en-US" sz="1100" dirty="0">
              <a:solidFill>
                <a:srgbClr val="000000"/>
              </a:solidFill>
              <a:latin typeface="Times New Roman"/>
              <a:cs typeface="Times New Roman"/>
            </a:endParaRPr>
          </a:p>
        </p:txBody>
      </p:sp>
      <p:sp>
        <p:nvSpPr>
          <p:cNvPr id="68" name="Arrow: Pentagon 67">
            <a:extLst>
              <a:ext uri="{FF2B5EF4-FFF2-40B4-BE49-F238E27FC236}">
                <a16:creationId xmlns:a16="http://schemas.microsoft.com/office/drawing/2014/main" id="{8BF301A1-30FC-4D90-B9E1-ECB911B6CC10}"/>
              </a:ext>
            </a:extLst>
          </p:cNvPr>
          <p:cNvSpPr/>
          <p:nvPr/>
        </p:nvSpPr>
        <p:spPr>
          <a:xfrm>
            <a:off x="10689842" y="4696922"/>
            <a:ext cx="1435109" cy="1000389"/>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a:cs typeface="Times New Roman"/>
              </a:rPr>
              <a:t>Popup nofiications by word, phrase, artifact, date, role, service or application</a:t>
            </a:r>
          </a:p>
        </p:txBody>
      </p:sp>
      <p:sp>
        <p:nvSpPr>
          <p:cNvPr id="69" name="Arrow: Pentagon 68">
            <a:extLst>
              <a:ext uri="{FF2B5EF4-FFF2-40B4-BE49-F238E27FC236}">
                <a16:creationId xmlns:a16="http://schemas.microsoft.com/office/drawing/2014/main" id="{4232ADFB-D73D-493C-8C66-1DEC7A064E82}"/>
              </a:ext>
            </a:extLst>
          </p:cNvPr>
          <p:cNvSpPr/>
          <p:nvPr/>
        </p:nvSpPr>
        <p:spPr>
          <a:xfrm>
            <a:off x="10687076" y="5729309"/>
            <a:ext cx="1437873" cy="634444"/>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a:cs typeface="Times New Roman"/>
              </a:rPr>
              <a:t>Error status, risk status, Notification, </a:t>
            </a:r>
            <a:r>
              <a:rPr lang="en-US" sz="1100">
                <a:solidFill>
                  <a:srgbClr val="000000"/>
                </a:solidFill>
                <a:latin typeface="Times New Roman"/>
                <a:cs typeface="Times New Roman"/>
              </a:rPr>
              <a:t>flag or visual indicator</a:t>
            </a:r>
            <a:endParaRPr lang="en-US" sz="1100" dirty="0">
              <a:solidFill>
                <a:srgbClr val="000000"/>
              </a:solidFill>
              <a:latin typeface="Times New Roman"/>
              <a:cs typeface="Times New Roman"/>
            </a:endParaRPr>
          </a:p>
        </p:txBody>
      </p:sp>
    </p:spTree>
    <p:extLst>
      <p:ext uri="{BB962C8B-B14F-4D97-AF65-F5344CB8AC3E}">
        <p14:creationId xmlns:p14="http://schemas.microsoft.com/office/powerpoint/2010/main" val="3440021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13162" y="1276625"/>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48" name="TextBox 247">
            <a:extLst>
              <a:ext uri="{FF2B5EF4-FFF2-40B4-BE49-F238E27FC236}">
                <a16:creationId xmlns:a16="http://schemas.microsoft.com/office/drawing/2014/main" id="{F8F9E044-3CCD-45ED-B712-CDB9AE3753FE}"/>
              </a:ext>
            </a:extLst>
          </p:cNvPr>
          <p:cNvSpPr txBox="1"/>
          <p:nvPr/>
        </p:nvSpPr>
        <p:spPr>
          <a:xfrm>
            <a:off x="10554372" y="1207009"/>
            <a:ext cx="1596082" cy="830997"/>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Visualizations, Insight, Ideation, Playbooks and Derivatization</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70416" y="473633"/>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45" name="Arrow: Pentagon 244">
            <a:extLst>
              <a:ext uri="{FF2B5EF4-FFF2-40B4-BE49-F238E27FC236}">
                <a16:creationId xmlns:a16="http://schemas.microsoft.com/office/drawing/2014/main" id="{6FFDF329-792E-4689-A41C-2D1FD7C7DAA5}"/>
              </a:ext>
            </a:extLst>
          </p:cNvPr>
          <p:cNvSpPr/>
          <p:nvPr/>
        </p:nvSpPr>
        <p:spPr>
          <a:xfrm>
            <a:off x="4297968" y="1874621"/>
            <a:ext cx="6612470" cy="4387093"/>
          </a:xfrm>
          <a:prstGeom prst="homePlate">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latin typeface="Times New Roman"/>
                <a:cs typeface="Times New Roman"/>
              </a:rPr>
              <a:t>                                                                                                                          </a:t>
            </a:r>
            <a:endParaRPr lang="en-US"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p:txBody>
      </p:sp>
      <p:sp>
        <p:nvSpPr>
          <p:cNvPr id="21" name="Arrow: Pentagon 20">
            <a:extLst>
              <a:ext uri="{FF2B5EF4-FFF2-40B4-BE49-F238E27FC236}">
                <a16:creationId xmlns:a16="http://schemas.microsoft.com/office/drawing/2014/main" id="{7753FC92-C3DD-43E2-A9DB-CF9D915753C2}"/>
              </a:ext>
            </a:extLst>
          </p:cNvPr>
          <p:cNvSpPr/>
          <p:nvPr/>
        </p:nvSpPr>
        <p:spPr>
          <a:xfrm>
            <a:off x="5057713" y="3662249"/>
            <a:ext cx="5691311" cy="802415"/>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FFFFFF"/>
                </a:solidFill>
                <a:latin typeface="Times New Roman"/>
                <a:cs typeface="Times New Roman"/>
              </a:rPr>
              <a:t>Actual Investment Value Calculation</a:t>
            </a:r>
            <a:endParaRPr lang="en-US" dirty="0">
              <a:latin typeface="Times New Roman"/>
              <a:cs typeface="Times New Roman"/>
            </a:endParaRPr>
          </a:p>
        </p:txBody>
      </p:sp>
      <p:sp>
        <p:nvSpPr>
          <p:cNvPr id="22" name="Arrow: Pentagon 21">
            <a:extLst>
              <a:ext uri="{FF2B5EF4-FFF2-40B4-BE49-F238E27FC236}">
                <a16:creationId xmlns:a16="http://schemas.microsoft.com/office/drawing/2014/main" id="{C881244C-B908-4E92-B4B4-591D2ECB374F}"/>
              </a:ext>
            </a:extLst>
          </p:cNvPr>
          <p:cNvSpPr/>
          <p:nvPr/>
        </p:nvSpPr>
        <p:spPr>
          <a:xfrm>
            <a:off x="4357165" y="2574350"/>
            <a:ext cx="5459024" cy="790125"/>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latin typeface="Times New Roman"/>
                <a:cs typeface="Times New Roman"/>
              </a:rPr>
              <a:t>Prospective Investment Value Calculation</a:t>
            </a:r>
            <a:endParaRPr lang="en-US">
              <a:latin typeface="Times New Roman"/>
              <a:cs typeface="Times New Roman"/>
            </a:endParaRPr>
          </a:p>
        </p:txBody>
      </p:sp>
      <p:sp>
        <p:nvSpPr>
          <p:cNvPr id="23" name="Arrow: Pentagon 22">
            <a:extLst>
              <a:ext uri="{FF2B5EF4-FFF2-40B4-BE49-F238E27FC236}">
                <a16:creationId xmlns:a16="http://schemas.microsoft.com/office/drawing/2014/main" id="{919AABB1-F0DE-457B-9FB3-99E2D4937FE9}"/>
              </a:ext>
            </a:extLst>
          </p:cNvPr>
          <p:cNvSpPr/>
          <p:nvPr/>
        </p:nvSpPr>
        <p:spPr>
          <a:xfrm>
            <a:off x="4025269" y="4578099"/>
            <a:ext cx="6009129" cy="756105"/>
          </a:xfrm>
          <a:prstGeom prst="homePlate">
            <a:avLst/>
          </a:prstGeom>
          <a:solidFill>
            <a:srgbClr val="CC00CC"/>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latin typeface="Times New Roman"/>
                <a:cs typeface="Times New Roman"/>
              </a:rPr>
              <a:t>Utilization Statistics</a:t>
            </a:r>
            <a:endParaRPr lang="en-US" sz="1100" dirty="0">
              <a:solidFill>
                <a:schemeClr val="tx1"/>
              </a:solidFill>
              <a:latin typeface="Times New Roman"/>
              <a:cs typeface="Times New Roman"/>
            </a:endParaRPr>
          </a:p>
        </p:txBody>
      </p:sp>
      <p:sp>
        <p:nvSpPr>
          <p:cNvPr id="2" name="Rectangle: Rounded Corners 1">
            <a:extLst>
              <a:ext uri="{FF2B5EF4-FFF2-40B4-BE49-F238E27FC236}">
                <a16:creationId xmlns:a16="http://schemas.microsoft.com/office/drawing/2014/main" id="{B4CDB69E-2199-4D23-AC94-599481FA95DF}"/>
              </a:ext>
            </a:extLst>
          </p:cNvPr>
          <p:cNvSpPr/>
          <p:nvPr/>
        </p:nvSpPr>
        <p:spPr>
          <a:xfrm>
            <a:off x="238506" y="1629550"/>
            <a:ext cx="4869572" cy="4873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Times New Roman"/>
                <a:cs typeface="Times New Roman"/>
              </a:rPr>
              <a:t>Self Service Infrastructure Deployment, Analytics, Process Configuration, </a:t>
            </a:r>
            <a:r>
              <a:rPr lang="en-US" dirty="0" err="1">
                <a:latin typeface="Times New Roman"/>
                <a:cs typeface="Times New Roman"/>
              </a:rPr>
              <a:t>Derivitization</a:t>
            </a:r>
            <a:r>
              <a:rPr lang="en-US" dirty="0">
                <a:latin typeface="Times New Roman"/>
                <a:cs typeface="Times New Roman"/>
              </a:rPr>
              <a:t> and Proof Performance, Mundane Process Bot Automation</a:t>
            </a:r>
          </a:p>
          <a:p>
            <a:pPr marL="171450" indent="-171450" algn="ctr">
              <a:buFont typeface="Wingdings"/>
              <a:buChar char="ü"/>
            </a:pPr>
            <a:r>
              <a:rPr lang="en-US" sz="1200" dirty="0">
                <a:latin typeface="Times New Roman"/>
                <a:cs typeface="Times New Roman"/>
              </a:rPr>
              <a:t>Containerized Sandboxes</a:t>
            </a:r>
          </a:p>
          <a:p>
            <a:pPr marL="171450" indent="-171450" algn="ctr">
              <a:buFont typeface="Wingdings"/>
              <a:buChar char="ü"/>
            </a:pPr>
            <a:r>
              <a:rPr lang="en-US" sz="1200" dirty="0">
                <a:latin typeface="Times New Roman"/>
                <a:cs typeface="Times New Roman"/>
              </a:rPr>
              <a:t>Shards, Columns automated inclusion</a:t>
            </a:r>
          </a:p>
          <a:p>
            <a:pPr marL="171450" indent="-171450" algn="ctr">
              <a:buFont typeface="Wingdings"/>
              <a:buChar char="ü"/>
            </a:pPr>
            <a:r>
              <a:rPr lang="en-US" sz="1200" dirty="0">
                <a:latin typeface="Times New Roman"/>
                <a:cs typeface="Times New Roman"/>
              </a:rPr>
              <a:t>Shards, Columns, answers input by user subject for automation</a:t>
            </a:r>
          </a:p>
          <a:p>
            <a:pPr marL="171450" indent="-171450" algn="ctr">
              <a:buFont typeface="Wingdings"/>
              <a:buChar char="ü"/>
            </a:pPr>
            <a:r>
              <a:rPr lang="en-US" sz="1200" dirty="0">
                <a:latin typeface="Times New Roman"/>
                <a:cs typeface="Times New Roman"/>
              </a:rPr>
              <a:t>Edge or exception case input and sensing</a:t>
            </a:r>
          </a:p>
          <a:p>
            <a:pPr marL="171450" indent="-171450" algn="ctr">
              <a:buFont typeface="Wingdings"/>
              <a:buChar char="ü"/>
            </a:pPr>
            <a:r>
              <a:rPr lang="en-US" sz="1200" dirty="0">
                <a:latin typeface="Times New Roman"/>
                <a:cs typeface="Times New Roman"/>
              </a:rPr>
              <a:t>Sandbox shadowing of production data and performance reporting</a:t>
            </a:r>
          </a:p>
          <a:p>
            <a:pPr marL="171450" indent="-171450" algn="ctr">
              <a:buFont typeface="Wingdings"/>
              <a:buChar char="ü"/>
            </a:pPr>
            <a:r>
              <a:rPr lang="en-US" sz="1200" dirty="0">
                <a:latin typeface="Times New Roman"/>
                <a:cs typeface="Times New Roman"/>
              </a:rPr>
              <a:t> Marts</a:t>
            </a:r>
            <a:endParaRPr lang="en-US" dirty="0">
              <a:latin typeface="Times New Roman"/>
              <a:cs typeface="Times New Roman"/>
            </a:endParaRPr>
          </a:p>
          <a:p>
            <a:pPr marL="171450" indent="-171450" algn="ctr">
              <a:buFont typeface="Wingdings"/>
              <a:buChar char="ü"/>
            </a:pPr>
            <a:r>
              <a:rPr lang="en-US" sz="1200" dirty="0">
                <a:latin typeface="Times New Roman"/>
                <a:cs typeface="Times New Roman"/>
              </a:rPr>
              <a:t>Customizable addition or removal of shards, columns, data sets</a:t>
            </a:r>
          </a:p>
          <a:p>
            <a:pPr marL="171450" indent="-171450" algn="ctr">
              <a:buFont typeface="Wingdings"/>
              <a:buChar char="ü"/>
            </a:pPr>
            <a:r>
              <a:rPr lang="en-US" sz="1200" dirty="0">
                <a:latin typeface="Times New Roman"/>
                <a:cs typeface="Times New Roman"/>
              </a:rPr>
              <a:t>Super component testing</a:t>
            </a:r>
            <a:endParaRPr lang="en-US" dirty="0">
              <a:latin typeface="Times New Roman"/>
              <a:cs typeface="Times New Roman"/>
            </a:endParaRPr>
          </a:p>
          <a:p>
            <a:pPr marL="171450" indent="-171450" algn="ctr">
              <a:buFont typeface="Wingdings"/>
              <a:buChar char="ü"/>
            </a:pPr>
            <a:r>
              <a:rPr lang="en-US" sz="1200" dirty="0">
                <a:latin typeface="Times New Roman"/>
                <a:cs typeface="Times New Roman"/>
              </a:rPr>
              <a:t>Addition of modified infrastructure to unapproved automatic synaptic processes </a:t>
            </a:r>
            <a:endParaRPr lang="en-US">
              <a:latin typeface="Times New Roman"/>
              <a:cs typeface="Times New Roman"/>
            </a:endParaRPr>
          </a:p>
          <a:p>
            <a:pPr marL="171450" indent="-171450" algn="ctr">
              <a:buFont typeface="Wingdings"/>
              <a:buChar char="ü"/>
            </a:pPr>
            <a:r>
              <a:rPr lang="en-US" sz="1200" dirty="0">
                <a:latin typeface="Times New Roman"/>
                <a:cs typeface="Times New Roman"/>
              </a:rPr>
              <a:t>Automated notification once randomized or subject and answer oriented analytics satisfies thresholds</a:t>
            </a:r>
          </a:p>
          <a:p>
            <a:pPr marL="171450" indent="-171450" algn="ctr">
              <a:buFont typeface="Wingdings"/>
              <a:buChar char="ü"/>
            </a:pPr>
            <a:r>
              <a:rPr lang="en-US" sz="1200" dirty="0">
                <a:latin typeface="Times New Roman"/>
                <a:cs typeface="Times New Roman"/>
              </a:rPr>
              <a:t>Automated custom meta tagging and registration </a:t>
            </a:r>
          </a:p>
          <a:p>
            <a:pPr marL="171450" indent="-171450" algn="ctr">
              <a:buFont typeface="Wingdings"/>
              <a:buChar char="ü"/>
            </a:pPr>
            <a:r>
              <a:rPr lang="en-US" sz="1200" dirty="0">
                <a:latin typeface="Times New Roman"/>
                <a:cs typeface="Times New Roman"/>
              </a:rPr>
              <a:t>Promotion to Warehouse and Datamart</a:t>
            </a:r>
            <a:endParaRPr lang="en-US" dirty="0">
              <a:latin typeface="Times New Roman"/>
              <a:cs typeface="Times New Roman"/>
            </a:endParaRPr>
          </a:p>
          <a:p>
            <a:pPr marL="171450" indent="-171450" algn="ctr">
              <a:buFont typeface="Wingdings"/>
              <a:buChar char="ü"/>
            </a:pPr>
            <a:r>
              <a:rPr lang="en-US" sz="1200" dirty="0">
                <a:latin typeface="Times New Roman"/>
                <a:cs typeface="Times New Roman"/>
              </a:rPr>
              <a:t>Production of Operational Data Store</a:t>
            </a:r>
          </a:p>
          <a:p>
            <a:pPr marL="171450" indent="-171450" algn="ctr">
              <a:buFont typeface="Wingdings"/>
              <a:buChar char="ü"/>
            </a:pPr>
            <a:r>
              <a:rPr lang="en-US" sz="1200" dirty="0">
                <a:latin typeface="Times New Roman"/>
                <a:cs typeface="Times New Roman"/>
              </a:rPr>
              <a:t>Automated exposure of end points and service access points </a:t>
            </a:r>
            <a:endParaRPr lang="en-US">
              <a:latin typeface="Times New Roman"/>
              <a:cs typeface="Times New Roman"/>
            </a:endParaRPr>
          </a:p>
          <a:p>
            <a:pPr marL="171450" indent="-171450" algn="ctr">
              <a:buFont typeface="Wingdings"/>
              <a:buChar char="ü"/>
            </a:pPr>
            <a:r>
              <a:rPr lang="en-US" sz="1200" dirty="0">
                <a:latin typeface="Times New Roman"/>
                <a:cs typeface="Times New Roman"/>
              </a:rPr>
              <a:t>Custom and Automated Story Generation upon promotion from sandbox </a:t>
            </a:r>
          </a:p>
        </p:txBody>
      </p:sp>
      <p:sp>
        <p:nvSpPr>
          <p:cNvPr id="3" name="Rectangle: Rounded Corners 2">
            <a:extLst>
              <a:ext uri="{FF2B5EF4-FFF2-40B4-BE49-F238E27FC236}">
                <a16:creationId xmlns:a16="http://schemas.microsoft.com/office/drawing/2014/main" id="{035DEBBA-C3F9-4011-A672-C5EC66914541}"/>
              </a:ext>
            </a:extLst>
          </p:cNvPr>
          <p:cNvSpPr/>
          <p:nvPr/>
        </p:nvSpPr>
        <p:spPr>
          <a:xfrm>
            <a:off x="5188526" y="1869398"/>
            <a:ext cx="3503487" cy="662184"/>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latin typeface="Times New Roman"/>
              <a:cs typeface="Times New Roman"/>
            </a:endParaRPr>
          </a:p>
          <a:p>
            <a:pPr algn="ctr"/>
            <a:r>
              <a:rPr lang="en-US">
                <a:latin typeface="Times New Roman"/>
                <a:cs typeface="Times New Roman"/>
              </a:rPr>
              <a:t>Reporting of realized or unrealized opportunities and value</a:t>
            </a:r>
          </a:p>
          <a:p>
            <a:pPr algn="ctr"/>
            <a:endParaRPr lang="en-US" sz="1200">
              <a:latin typeface="Times New Roman"/>
              <a:cs typeface="Times New Roman"/>
            </a:endParaRPr>
          </a:p>
        </p:txBody>
      </p:sp>
    </p:spTree>
    <p:extLst>
      <p:ext uri="{BB962C8B-B14F-4D97-AF65-F5344CB8AC3E}">
        <p14:creationId xmlns:p14="http://schemas.microsoft.com/office/powerpoint/2010/main" val="2063330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13162" y="1276625"/>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51816" y="16874"/>
            <a:ext cx="1619101" cy="6839039"/>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45" name="Arrow: Pentagon 244">
            <a:extLst>
              <a:ext uri="{FF2B5EF4-FFF2-40B4-BE49-F238E27FC236}">
                <a16:creationId xmlns:a16="http://schemas.microsoft.com/office/drawing/2014/main" id="{6FFDF329-792E-4689-A41C-2D1FD7C7DAA5}"/>
              </a:ext>
            </a:extLst>
          </p:cNvPr>
          <p:cNvSpPr/>
          <p:nvPr/>
        </p:nvSpPr>
        <p:spPr>
          <a:xfrm>
            <a:off x="8976484" y="1317460"/>
            <a:ext cx="3183470" cy="4964365"/>
          </a:xfrm>
          <a:prstGeom prst="homePlate">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b="1">
                <a:solidFill>
                  <a:schemeClr val="tx1"/>
                </a:solidFill>
                <a:latin typeface="Times New Roman"/>
                <a:cs typeface="Times New Roman"/>
              </a:rPr>
              <a:t>Dualities                                       </a:t>
            </a:r>
            <a:endParaRPr lang="en-US" b="1">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r>
              <a:rPr lang="en-US" sz="1100" dirty="0">
                <a:solidFill>
                  <a:schemeClr val="tx1"/>
                </a:solidFill>
                <a:latin typeface="Times New Roman"/>
                <a:cs typeface="Times New Roman"/>
              </a:rPr>
              <a:t>                             </a:t>
            </a:r>
            <a:endParaRPr lang="en-US">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p:txBody>
      </p:sp>
      <p:sp>
        <p:nvSpPr>
          <p:cNvPr id="3" name="Rectangle: Rounded Corners 2">
            <a:extLst>
              <a:ext uri="{FF2B5EF4-FFF2-40B4-BE49-F238E27FC236}">
                <a16:creationId xmlns:a16="http://schemas.microsoft.com/office/drawing/2014/main" id="{035DEBBA-C3F9-4011-A672-C5EC66914541}"/>
              </a:ext>
            </a:extLst>
          </p:cNvPr>
          <p:cNvSpPr/>
          <p:nvPr/>
        </p:nvSpPr>
        <p:spPr>
          <a:xfrm>
            <a:off x="8396721" y="5229126"/>
            <a:ext cx="133657" cy="94129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latin typeface="Times New Roman"/>
              <a:cs typeface="Times New Roman"/>
            </a:endParaRPr>
          </a:p>
          <a:p>
            <a:pPr algn="ctr"/>
            <a:endParaRPr lang="en-US">
              <a:latin typeface="Times New Roman"/>
              <a:cs typeface="Times New Roman"/>
            </a:endParaRPr>
          </a:p>
        </p:txBody>
      </p:sp>
      <p:sp>
        <p:nvSpPr>
          <p:cNvPr id="29" name="TextBox 28">
            <a:extLst>
              <a:ext uri="{FF2B5EF4-FFF2-40B4-BE49-F238E27FC236}">
                <a16:creationId xmlns:a16="http://schemas.microsoft.com/office/drawing/2014/main" id="{A9A20950-D5C0-4094-8E79-F38A0EAA8826}"/>
              </a:ext>
            </a:extLst>
          </p:cNvPr>
          <p:cNvSpPr txBox="1"/>
          <p:nvPr/>
        </p:nvSpPr>
        <p:spPr>
          <a:xfrm>
            <a:off x="718361" y="6276937"/>
            <a:ext cx="17335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Every Problem</a:t>
            </a:r>
          </a:p>
        </p:txBody>
      </p:sp>
      <p:sp>
        <p:nvSpPr>
          <p:cNvPr id="8" name="Rectangle: Rounded Corners 7">
            <a:extLst>
              <a:ext uri="{FF2B5EF4-FFF2-40B4-BE49-F238E27FC236}">
                <a16:creationId xmlns:a16="http://schemas.microsoft.com/office/drawing/2014/main" id="{53418D3B-BF23-4B14-BD1C-D7A054B19417}"/>
              </a:ext>
            </a:extLst>
          </p:cNvPr>
          <p:cNvSpPr/>
          <p:nvPr/>
        </p:nvSpPr>
        <p:spPr>
          <a:xfrm>
            <a:off x="461922" y="5921076"/>
            <a:ext cx="1651891" cy="250258"/>
          </a:xfrm>
          <a:custGeom>
            <a:avLst/>
            <a:gdLst>
              <a:gd name="connsiteX0" fmla="*/ 0 w 1651891"/>
              <a:gd name="connsiteY0" fmla="*/ 41711 h 250258"/>
              <a:gd name="connsiteX1" fmla="*/ 41711 w 1651891"/>
              <a:gd name="connsiteY1" fmla="*/ 0 h 250258"/>
              <a:gd name="connsiteX2" fmla="*/ 595903 w 1651891"/>
              <a:gd name="connsiteY2" fmla="*/ 0 h 250258"/>
              <a:gd name="connsiteX3" fmla="*/ 1134411 w 1651891"/>
              <a:gd name="connsiteY3" fmla="*/ 0 h 250258"/>
              <a:gd name="connsiteX4" fmla="*/ 1610180 w 1651891"/>
              <a:gd name="connsiteY4" fmla="*/ 0 h 250258"/>
              <a:gd name="connsiteX5" fmla="*/ 1651891 w 1651891"/>
              <a:gd name="connsiteY5" fmla="*/ 41711 h 250258"/>
              <a:gd name="connsiteX6" fmla="*/ 1651891 w 1651891"/>
              <a:gd name="connsiteY6" fmla="*/ 208547 h 250258"/>
              <a:gd name="connsiteX7" fmla="*/ 1610180 w 1651891"/>
              <a:gd name="connsiteY7" fmla="*/ 250258 h 250258"/>
              <a:gd name="connsiteX8" fmla="*/ 1071672 w 1651891"/>
              <a:gd name="connsiteY8" fmla="*/ 250258 h 250258"/>
              <a:gd name="connsiteX9" fmla="*/ 580219 w 1651891"/>
              <a:gd name="connsiteY9" fmla="*/ 250258 h 250258"/>
              <a:gd name="connsiteX10" fmla="*/ 41711 w 1651891"/>
              <a:gd name="connsiteY10" fmla="*/ 250258 h 250258"/>
              <a:gd name="connsiteX11" fmla="*/ 0 w 1651891"/>
              <a:gd name="connsiteY11" fmla="*/ 208547 h 250258"/>
              <a:gd name="connsiteX12" fmla="*/ 0 w 1651891"/>
              <a:gd name="connsiteY12" fmla="*/ 41711 h 250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51891" h="250258" extrusionOk="0">
                <a:moveTo>
                  <a:pt x="0" y="41711"/>
                </a:moveTo>
                <a:cubicBezTo>
                  <a:pt x="-376" y="17495"/>
                  <a:pt x="12717" y="513"/>
                  <a:pt x="41711" y="0"/>
                </a:cubicBezTo>
                <a:cubicBezTo>
                  <a:pt x="187089" y="-59804"/>
                  <a:pt x="364891" y="2497"/>
                  <a:pt x="595903" y="0"/>
                </a:cubicBezTo>
                <a:cubicBezTo>
                  <a:pt x="826915" y="-2497"/>
                  <a:pt x="904610" y="62052"/>
                  <a:pt x="1134411" y="0"/>
                </a:cubicBezTo>
                <a:cubicBezTo>
                  <a:pt x="1364212" y="-62052"/>
                  <a:pt x="1484214" y="24397"/>
                  <a:pt x="1610180" y="0"/>
                </a:cubicBezTo>
                <a:cubicBezTo>
                  <a:pt x="1639097" y="-2153"/>
                  <a:pt x="1647546" y="21329"/>
                  <a:pt x="1651891" y="41711"/>
                </a:cubicBezTo>
                <a:cubicBezTo>
                  <a:pt x="1655996" y="124900"/>
                  <a:pt x="1642451" y="126578"/>
                  <a:pt x="1651891" y="208547"/>
                </a:cubicBezTo>
                <a:cubicBezTo>
                  <a:pt x="1650352" y="232222"/>
                  <a:pt x="1633711" y="249272"/>
                  <a:pt x="1610180" y="250258"/>
                </a:cubicBezTo>
                <a:cubicBezTo>
                  <a:pt x="1350316" y="284133"/>
                  <a:pt x="1195683" y="195205"/>
                  <a:pt x="1071672" y="250258"/>
                </a:cubicBezTo>
                <a:cubicBezTo>
                  <a:pt x="947661" y="305311"/>
                  <a:pt x="767708" y="229436"/>
                  <a:pt x="580219" y="250258"/>
                </a:cubicBezTo>
                <a:cubicBezTo>
                  <a:pt x="392730" y="271080"/>
                  <a:pt x="260033" y="187537"/>
                  <a:pt x="41711" y="250258"/>
                </a:cubicBezTo>
                <a:cubicBezTo>
                  <a:pt x="19270" y="252979"/>
                  <a:pt x="5971" y="230952"/>
                  <a:pt x="0" y="208547"/>
                </a:cubicBezTo>
                <a:cubicBezTo>
                  <a:pt x="-19364" y="132869"/>
                  <a:pt x="2528" y="105330"/>
                  <a:pt x="0" y="41711"/>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Correlated Factors</a:t>
            </a:r>
          </a:p>
        </p:txBody>
      </p:sp>
      <p:sp>
        <p:nvSpPr>
          <p:cNvPr id="31" name="Rectangle: Rounded Corners 30">
            <a:extLst>
              <a:ext uri="{FF2B5EF4-FFF2-40B4-BE49-F238E27FC236}">
                <a16:creationId xmlns:a16="http://schemas.microsoft.com/office/drawing/2014/main" id="{B9847058-CCC0-44DD-B85E-B04B84701CD8}"/>
              </a:ext>
            </a:extLst>
          </p:cNvPr>
          <p:cNvSpPr/>
          <p:nvPr/>
        </p:nvSpPr>
        <p:spPr>
          <a:xfrm>
            <a:off x="462535" y="5658369"/>
            <a:ext cx="1660187" cy="186041"/>
          </a:xfrm>
          <a:custGeom>
            <a:avLst/>
            <a:gdLst>
              <a:gd name="connsiteX0" fmla="*/ 0 w 1660187"/>
              <a:gd name="connsiteY0" fmla="*/ 31007 h 186041"/>
              <a:gd name="connsiteX1" fmla="*/ 31007 w 1660187"/>
              <a:gd name="connsiteY1" fmla="*/ 0 h 186041"/>
              <a:gd name="connsiteX2" fmla="*/ 595695 w 1660187"/>
              <a:gd name="connsiteY2" fmla="*/ 0 h 186041"/>
              <a:gd name="connsiteX3" fmla="*/ 1144401 w 1660187"/>
              <a:gd name="connsiteY3" fmla="*/ 0 h 186041"/>
              <a:gd name="connsiteX4" fmla="*/ 1629180 w 1660187"/>
              <a:gd name="connsiteY4" fmla="*/ 0 h 186041"/>
              <a:gd name="connsiteX5" fmla="*/ 1660187 w 1660187"/>
              <a:gd name="connsiteY5" fmla="*/ 31007 h 186041"/>
              <a:gd name="connsiteX6" fmla="*/ 1660187 w 1660187"/>
              <a:gd name="connsiteY6" fmla="*/ 155034 h 186041"/>
              <a:gd name="connsiteX7" fmla="*/ 1629180 w 1660187"/>
              <a:gd name="connsiteY7" fmla="*/ 186041 h 186041"/>
              <a:gd name="connsiteX8" fmla="*/ 1080474 w 1660187"/>
              <a:gd name="connsiteY8" fmla="*/ 186041 h 186041"/>
              <a:gd name="connsiteX9" fmla="*/ 579713 w 1660187"/>
              <a:gd name="connsiteY9" fmla="*/ 186041 h 186041"/>
              <a:gd name="connsiteX10" fmla="*/ 31007 w 1660187"/>
              <a:gd name="connsiteY10" fmla="*/ 186041 h 186041"/>
              <a:gd name="connsiteX11" fmla="*/ 0 w 1660187"/>
              <a:gd name="connsiteY11" fmla="*/ 155034 h 186041"/>
              <a:gd name="connsiteX12" fmla="*/ 0 w 1660187"/>
              <a:gd name="connsiteY12" fmla="*/ 31007 h 186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60187" h="186041" extrusionOk="0">
                <a:moveTo>
                  <a:pt x="0" y="31007"/>
                </a:moveTo>
                <a:cubicBezTo>
                  <a:pt x="-973" y="10827"/>
                  <a:pt x="8822" y="436"/>
                  <a:pt x="31007" y="0"/>
                </a:cubicBezTo>
                <a:cubicBezTo>
                  <a:pt x="285474" y="-49829"/>
                  <a:pt x="452496" y="52817"/>
                  <a:pt x="595695" y="0"/>
                </a:cubicBezTo>
                <a:cubicBezTo>
                  <a:pt x="738894" y="-52817"/>
                  <a:pt x="945201" y="49685"/>
                  <a:pt x="1144401" y="0"/>
                </a:cubicBezTo>
                <a:cubicBezTo>
                  <a:pt x="1343601" y="-49685"/>
                  <a:pt x="1405324" y="48469"/>
                  <a:pt x="1629180" y="0"/>
                </a:cubicBezTo>
                <a:cubicBezTo>
                  <a:pt x="1650202" y="-1426"/>
                  <a:pt x="1658879" y="14681"/>
                  <a:pt x="1660187" y="31007"/>
                </a:cubicBezTo>
                <a:cubicBezTo>
                  <a:pt x="1670675" y="59114"/>
                  <a:pt x="1647257" y="127585"/>
                  <a:pt x="1660187" y="155034"/>
                </a:cubicBezTo>
                <a:cubicBezTo>
                  <a:pt x="1658567" y="172832"/>
                  <a:pt x="1648270" y="182122"/>
                  <a:pt x="1629180" y="186041"/>
                </a:cubicBezTo>
                <a:cubicBezTo>
                  <a:pt x="1379057" y="233254"/>
                  <a:pt x="1213480" y="169872"/>
                  <a:pt x="1080474" y="186041"/>
                </a:cubicBezTo>
                <a:cubicBezTo>
                  <a:pt x="947468" y="202210"/>
                  <a:pt x="698151" y="137258"/>
                  <a:pt x="579713" y="186041"/>
                </a:cubicBezTo>
                <a:cubicBezTo>
                  <a:pt x="461275" y="234824"/>
                  <a:pt x="303681" y="153872"/>
                  <a:pt x="31007" y="186041"/>
                </a:cubicBezTo>
                <a:cubicBezTo>
                  <a:pt x="14092" y="187002"/>
                  <a:pt x="4034" y="171733"/>
                  <a:pt x="0" y="155034"/>
                </a:cubicBezTo>
                <a:cubicBezTo>
                  <a:pt x="-14665" y="95916"/>
                  <a:pt x="5075" y="79151"/>
                  <a:pt x="0" y="31007"/>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Causal Factors</a:t>
            </a:r>
          </a:p>
        </p:txBody>
      </p:sp>
      <p:sp>
        <p:nvSpPr>
          <p:cNvPr id="32" name="Rectangle: Rounded Corners 31">
            <a:extLst>
              <a:ext uri="{FF2B5EF4-FFF2-40B4-BE49-F238E27FC236}">
                <a16:creationId xmlns:a16="http://schemas.microsoft.com/office/drawing/2014/main" id="{FCCA050C-B49D-41A0-A33A-4BE446299656}"/>
              </a:ext>
            </a:extLst>
          </p:cNvPr>
          <p:cNvSpPr/>
          <p:nvPr/>
        </p:nvSpPr>
        <p:spPr>
          <a:xfrm>
            <a:off x="463455" y="5312702"/>
            <a:ext cx="1659572" cy="290817"/>
          </a:xfrm>
          <a:custGeom>
            <a:avLst/>
            <a:gdLst>
              <a:gd name="connsiteX0" fmla="*/ 0 w 1659572"/>
              <a:gd name="connsiteY0" fmla="*/ 48470 h 290817"/>
              <a:gd name="connsiteX1" fmla="*/ 48470 w 1659572"/>
              <a:gd name="connsiteY1" fmla="*/ 0 h 290817"/>
              <a:gd name="connsiteX2" fmla="*/ 600600 w 1659572"/>
              <a:gd name="connsiteY2" fmla="*/ 0 h 290817"/>
              <a:gd name="connsiteX3" fmla="*/ 1137104 w 1659572"/>
              <a:gd name="connsiteY3" fmla="*/ 0 h 290817"/>
              <a:gd name="connsiteX4" fmla="*/ 1611102 w 1659572"/>
              <a:gd name="connsiteY4" fmla="*/ 0 h 290817"/>
              <a:gd name="connsiteX5" fmla="*/ 1659572 w 1659572"/>
              <a:gd name="connsiteY5" fmla="*/ 48470 h 290817"/>
              <a:gd name="connsiteX6" fmla="*/ 1659572 w 1659572"/>
              <a:gd name="connsiteY6" fmla="*/ 242347 h 290817"/>
              <a:gd name="connsiteX7" fmla="*/ 1611102 w 1659572"/>
              <a:gd name="connsiteY7" fmla="*/ 290817 h 290817"/>
              <a:gd name="connsiteX8" fmla="*/ 1074598 w 1659572"/>
              <a:gd name="connsiteY8" fmla="*/ 290817 h 290817"/>
              <a:gd name="connsiteX9" fmla="*/ 584974 w 1659572"/>
              <a:gd name="connsiteY9" fmla="*/ 290817 h 290817"/>
              <a:gd name="connsiteX10" fmla="*/ 48470 w 1659572"/>
              <a:gd name="connsiteY10" fmla="*/ 290817 h 290817"/>
              <a:gd name="connsiteX11" fmla="*/ 0 w 1659572"/>
              <a:gd name="connsiteY11" fmla="*/ 242347 h 290817"/>
              <a:gd name="connsiteX12" fmla="*/ 0 w 1659572"/>
              <a:gd name="connsiteY12" fmla="*/ 48470 h 29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59572" h="290817" extrusionOk="0">
                <a:moveTo>
                  <a:pt x="0" y="48470"/>
                </a:moveTo>
                <a:cubicBezTo>
                  <a:pt x="-1251" y="17775"/>
                  <a:pt x="17976" y="321"/>
                  <a:pt x="48470" y="0"/>
                </a:cubicBezTo>
                <a:cubicBezTo>
                  <a:pt x="249321" y="-37412"/>
                  <a:pt x="489681" y="23393"/>
                  <a:pt x="600600" y="0"/>
                </a:cubicBezTo>
                <a:cubicBezTo>
                  <a:pt x="711519" y="-23393"/>
                  <a:pt x="882327" y="12938"/>
                  <a:pt x="1137104" y="0"/>
                </a:cubicBezTo>
                <a:cubicBezTo>
                  <a:pt x="1391881" y="-12938"/>
                  <a:pt x="1405386" y="31640"/>
                  <a:pt x="1611102" y="0"/>
                </a:cubicBezTo>
                <a:cubicBezTo>
                  <a:pt x="1639430" y="-571"/>
                  <a:pt x="1658767" y="22193"/>
                  <a:pt x="1659572" y="48470"/>
                </a:cubicBezTo>
                <a:cubicBezTo>
                  <a:pt x="1677572" y="97365"/>
                  <a:pt x="1642503" y="191121"/>
                  <a:pt x="1659572" y="242347"/>
                </a:cubicBezTo>
                <a:cubicBezTo>
                  <a:pt x="1655929" y="270629"/>
                  <a:pt x="1639233" y="288101"/>
                  <a:pt x="1611102" y="290817"/>
                </a:cubicBezTo>
                <a:cubicBezTo>
                  <a:pt x="1449648" y="349286"/>
                  <a:pt x="1299462" y="274525"/>
                  <a:pt x="1074598" y="290817"/>
                </a:cubicBezTo>
                <a:cubicBezTo>
                  <a:pt x="849734" y="307109"/>
                  <a:pt x="696762" y="278805"/>
                  <a:pt x="584974" y="290817"/>
                </a:cubicBezTo>
                <a:cubicBezTo>
                  <a:pt x="473186" y="302829"/>
                  <a:pt x="249943" y="277365"/>
                  <a:pt x="48470" y="290817"/>
                </a:cubicBezTo>
                <a:cubicBezTo>
                  <a:pt x="22676" y="295280"/>
                  <a:pt x="4453" y="268646"/>
                  <a:pt x="0" y="242347"/>
                </a:cubicBezTo>
                <a:cubicBezTo>
                  <a:pt x="-1268" y="152190"/>
                  <a:pt x="7308" y="123838"/>
                  <a:pt x="0" y="48470"/>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Mechanistic Links</a:t>
            </a:r>
          </a:p>
        </p:txBody>
      </p:sp>
      <p:sp>
        <p:nvSpPr>
          <p:cNvPr id="33" name="Rectangle: Rounded Corners 32">
            <a:extLst>
              <a:ext uri="{FF2B5EF4-FFF2-40B4-BE49-F238E27FC236}">
                <a16:creationId xmlns:a16="http://schemas.microsoft.com/office/drawing/2014/main" id="{28DB3798-704C-475E-9C63-0F2AECC13983}"/>
              </a:ext>
            </a:extLst>
          </p:cNvPr>
          <p:cNvSpPr/>
          <p:nvPr/>
        </p:nvSpPr>
        <p:spPr>
          <a:xfrm>
            <a:off x="462227" y="5046003"/>
            <a:ext cx="1766806" cy="224141"/>
          </a:xfrm>
          <a:custGeom>
            <a:avLst/>
            <a:gdLst>
              <a:gd name="connsiteX0" fmla="*/ 0 w 1766806"/>
              <a:gd name="connsiteY0" fmla="*/ 37358 h 224141"/>
              <a:gd name="connsiteX1" fmla="*/ 37358 w 1766806"/>
              <a:gd name="connsiteY1" fmla="*/ 0 h 224141"/>
              <a:gd name="connsiteX2" fmla="*/ 635230 w 1766806"/>
              <a:gd name="connsiteY2" fmla="*/ 0 h 224141"/>
              <a:gd name="connsiteX3" fmla="*/ 1216181 w 1766806"/>
              <a:gd name="connsiteY3" fmla="*/ 0 h 224141"/>
              <a:gd name="connsiteX4" fmla="*/ 1729448 w 1766806"/>
              <a:gd name="connsiteY4" fmla="*/ 0 h 224141"/>
              <a:gd name="connsiteX5" fmla="*/ 1766806 w 1766806"/>
              <a:gd name="connsiteY5" fmla="*/ 37358 h 224141"/>
              <a:gd name="connsiteX6" fmla="*/ 1766806 w 1766806"/>
              <a:gd name="connsiteY6" fmla="*/ 186783 h 224141"/>
              <a:gd name="connsiteX7" fmla="*/ 1729448 w 1766806"/>
              <a:gd name="connsiteY7" fmla="*/ 224141 h 224141"/>
              <a:gd name="connsiteX8" fmla="*/ 1148497 w 1766806"/>
              <a:gd name="connsiteY8" fmla="*/ 224141 h 224141"/>
              <a:gd name="connsiteX9" fmla="*/ 618309 w 1766806"/>
              <a:gd name="connsiteY9" fmla="*/ 224141 h 224141"/>
              <a:gd name="connsiteX10" fmla="*/ 37358 w 1766806"/>
              <a:gd name="connsiteY10" fmla="*/ 224141 h 224141"/>
              <a:gd name="connsiteX11" fmla="*/ 0 w 1766806"/>
              <a:gd name="connsiteY11" fmla="*/ 186783 h 224141"/>
              <a:gd name="connsiteX12" fmla="*/ 0 w 1766806"/>
              <a:gd name="connsiteY12" fmla="*/ 37358 h 2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66806" h="224141" extrusionOk="0">
                <a:moveTo>
                  <a:pt x="0" y="37358"/>
                </a:moveTo>
                <a:cubicBezTo>
                  <a:pt x="-1323" y="12572"/>
                  <a:pt x="12563" y="358"/>
                  <a:pt x="37358" y="0"/>
                </a:cubicBezTo>
                <a:cubicBezTo>
                  <a:pt x="250597" y="-42764"/>
                  <a:pt x="448636" y="64517"/>
                  <a:pt x="635230" y="0"/>
                </a:cubicBezTo>
                <a:cubicBezTo>
                  <a:pt x="821824" y="-64517"/>
                  <a:pt x="1079724" y="42653"/>
                  <a:pt x="1216181" y="0"/>
                </a:cubicBezTo>
                <a:cubicBezTo>
                  <a:pt x="1352638" y="-42653"/>
                  <a:pt x="1566565" y="54374"/>
                  <a:pt x="1729448" y="0"/>
                </a:cubicBezTo>
                <a:cubicBezTo>
                  <a:pt x="1750645" y="-207"/>
                  <a:pt x="1762542" y="19330"/>
                  <a:pt x="1766806" y="37358"/>
                </a:cubicBezTo>
                <a:cubicBezTo>
                  <a:pt x="1772430" y="108998"/>
                  <a:pt x="1754518" y="156783"/>
                  <a:pt x="1766806" y="186783"/>
                </a:cubicBezTo>
                <a:cubicBezTo>
                  <a:pt x="1761123" y="209775"/>
                  <a:pt x="1750443" y="223418"/>
                  <a:pt x="1729448" y="224141"/>
                </a:cubicBezTo>
                <a:cubicBezTo>
                  <a:pt x="1578879" y="259646"/>
                  <a:pt x="1402058" y="219542"/>
                  <a:pt x="1148497" y="224141"/>
                </a:cubicBezTo>
                <a:cubicBezTo>
                  <a:pt x="894936" y="228740"/>
                  <a:pt x="748126" y="210451"/>
                  <a:pt x="618309" y="224141"/>
                </a:cubicBezTo>
                <a:cubicBezTo>
                  <a:pt x="488492" y="237831"/>
                  <a:pt x="314722" y="210621"/>
                  <a:pt x="37358" y="224141"/>
                </a:cubicBezTo>
                <a:cubicBezTo>
                  <a:pt x="17153" y="226096"/>
                  <a:pt x="2212" y="207181"/>
                  <a:pt x="0" y="186783"/>
                </a:cubicBezTo>
                <a:cubicBezTo>
                  <a:pt x="-17798" y="152409"/>
                  <a:pt x="2711" y="94197"/>
                  <a:pt x="0" y="37358"/>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Required  Factors</a:t>
            </a:r>
          </a:p>
        </p:txBody>
      </p:sp>
      <p:sp>
        <p:nvSpPr>
          <p:cNvPr id="34" name="Rectangle: Rounded Corners 33">
            <a:extLst>
              <a:ext uri="{FF2B5EF4-FFF2-40B4-BE49-F238E27FC236}">
                <a16:creationId xmlns:a16="http://schemas.microsoft.com/office/drawing/2014/main" id="{8EF1B227-6BF3-42F6-AF1A-C7EEFA82B12B}"/>
              </a:ext>
            </a:extLst>
          </p:cNvPr>
          <p:cNvSpPr/>
          <p:nvPr/>
        </p:nvSpPr>
        <p:spPr>
          <a:xfrm>
            <a:off x="326725" y="4814637"/>
            <a:ext cx="2022445" cy="201097"/>
          </a:xfrm>
          <a:custGeom>
            <a:avLst/>
            <a:gdLst>
              <a:gd name="connsiteX0" fmla="*/ 0 w 2022445"/>
              <a:gd name="connsiteY0" fmla="*/ 33517 h 201097"/>
              <a:gd name="connsiteX1" fmla="*/ 33517 w 2022445"/>
              <a:gd name="connsiteY1" fmla="*/ 0 h 201097"/>
              <a:gd name="connsiteX2" fmla="*/ 561478 w 2022445"/>
              <a:gd name="connsiteY2" fmla="*/ 0 h 201097"/>
              <a:gd name="connsiteX3" fmla="*/ 1069885 w 2022445"/>
              <a:gd name="connsiteY3" fmla="*/ 0 h 201097"/>
              <a:gd name="connsiteX4" fmla="*/ 1500075 w 2022445"/>
              <a:gd name="connsiteY4" fmla="*/ 0 h 201097"/>
              <a:gd name="connsiteX5" fmla="*/ 1988928 w 2022445"/>
              <a:gd name="connsiteY5" fmla="*/ 0 h 201097"/>
              <a:gd name="connsiteX6" fmla="*/ 2022445 w 2022445"/>
              <a:gd name="connsiteY6" fmla="*/ 33517 h 201097"/>
              <a:gd name="connsiteX7" fmla="*/ 2022445 w 2022445"/>
              <a:gd name="connsiteY7" fmla="*/ 167580 h 201097"/>
              <a:gd name="connsiteX8" fmla="*/ 1988928 w 2022445"/>
              <a:gd name="connsiteY8" fmla="*/ 201097 h 201097"/>
              <a:gd name="connsiteX9" fmla="*/ 1539183 w 2022445"/>
              <a:gd name="connsiteY9" fmla="*/ 201097 h 201097"/>
              <a:gd name="connsiteX10" fmla="*/ 1108993 w 2022445"/>
              <a:gd name="connsiteY10" fmla="*/ 201097 h 201097"/>
              <a:gd name="connsiteX11" fmla="*/ 600586 w 2022445"/>
              <a:gd name="connsiteY11" fmla="*/ 201097 h 201097"/>
              <a:gd name="connsiteX12" fmla="*/ 33517 w 2022445"/>
              <a:gd name="connsiteY12" fmla="*/ 201097 h 201097"/>
              <a:gd name="connsiteX13" fmla="*/ 0 w 2022445"/>
              <a:gd name="connsiteY13" fmla="*/ 167580 h 201097"/>
              <a:gd name="connsiteX14" fmla="*/ 0 w 2022445"/>
              <a:gd name="connsiteY14" fmla="*/ 33517 h 20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22445" h="201097" extrusionOk="0">
                <a:moveTo>
                  <a:pt x="0" y="33517"/>
                </a:moveTo>
                <a:cubicBezTo>
                  <a:pt x="-688" y="12845"/>
                  <a:pt x="14358" y="56"/>
                  <a:pt x="33517" y="0"/>
                </a:cubicBezTo>
                <a:cubicBezTo>
                  <a:pt x="139975" y="-45251"/>
                  <a:pt x="412245" y="21659"/>
                  <a:pt x="561478" y="0"/>
                </a:cubicBezTo>
                <a:cubicBezTo>
                  <a:pt x="710711" y="-21659"/>
                  <a:pt x="840059" y="16337"/>
                  <a:pt x="1069885" y="0"/>
                </a:cubicBezTo>
                <a:cubicBezTo>
                  <a:pt x="1299711" y="-16337"/>
                  <a:pt x="1312656" y="22710"/>
                  <a:pt x="1500075" y="0"/>
                </a:cubicBezTo>
                <a:cubicBezTo>
                  <a:pt x="1687494" y="-22710"/>
                  <a:pt x="1854600" y="16725"/>
                  <a:pt x="1988928" y="0"/>
                </a:cubicBezTo>
                <a:cubicBezTo>
                  <a:pt x="2006220" y="-1092"/>
                  <a:pt x="2025725" y="11264"/>
                  <a:pt x="2022445" y="33517"/>
                </a:cubicBezTo>
                <a:cubicBezTo>
                  <a:pt x="2036765" y="77566"/>
                  <a:pt x="2010091" y="133669"/>
                  <a:pt x="2022445" y="167580"/>
                </a:cubicBezTo>
                <a:cubicBezTo>
                  <a:pt x="2024779" y="183542"/>
                  <a:pt x="2003356" y="198287"/>
                  <a:pt x="1988928" y="201097"/>
                </a:cubicBezTo>
                <a:cubicBezTo>
                  <a:pt x="1769211" y="215155"/>
                  <a:pt x="1643015" y="148722"/>
                  <a:pt x="1539183" y="201097"/>
                </a:cubicBezTo>
                <a:cubicBezTo>
                  <a:pt x="1435351" y="253472"/>
                  <a:pt x="1220847" y="167931"/>
                  <a:pt x="1108993" y="201097"/>
                </a:cubicBezTo>
                <a:cubicBezTo>
                  <a:pt x="997139" y="234263"/>
                  <a:pt x="791867" y="149474"/>
                  <a:pt x="600586" y="201097"/>
                </a:cubicBezTo>
                <a:cubicBezTo>
                  <a:pt x="409305" y="252720"/>
                  <a:pt x="209410" y="195664"/>
                  <a:pt x="33517" y="201097"/>
                </a:cubicBezTo>
                <a:cubicBezTo>
                  <a:pt x="16918" y="205941"/>
                  <a:pt x="1873" y="190112"/>
                  <a:pt x="0" y="167580"/>
                </a:cubicBezTo>
                <a:cubicBezTo>
                  <a:pt x="-7152" y="123853"/>
                  <a:pt x="5925" y="87550"/>
                  <a:pt x="0" y="33517"/>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Required  Causal Factors</a:t>
            </a:r>
          </a:p>
        </p:txBody>
      </p:sp>
      <p:sp>
        <p:nvSpPr>
          <p:cNvPr id="35" name="Rectangle: Rounded Corners 34">
            <a:extLst>
              <a:ext uri="{FF2B5EF4-FFF2-40B4-BE49-F238E27FC236}">
                <a16:creationId xmlns:a16="http://schemas.microsoft.com/office/drawing/2014/main" id="{B57F77DF-CE6D-401D-9254-6B8DC7A800AE}"/>
              </a:ext>
            </a:extLst>
          </p:cNvPr>
          <p:cNvSpPr/>
          <p:nvPr/>
        </p:nvSpPr>
        <p:spPr>
          <a:xfrm>
            <a:off x="386025" y="4564222"/>
            <a:ext cx="1889402" cy="214615"/>
          </a:xfrm>
          <a:custGeom>
            <a:avLst/>
            <a:gdLst>
              <a:gd name="connsiteX0" fmla="*/ 0 w 1889402"/>
              <a:gd name="connsiteY0" fmla="*/ 35770 h 214615"/>
              <a:gd name="connsiteX1" fmla="*/ 35770 w 1889402"/>
              <a:gd name="connsiteY1" fmla="*/ 0 h 214615"/>
              <a:gd name="connsiteX2" fmla="*/ 526593 w 1889402"/>
              <a:gd name="connsiteY2" fmla="*/ 0 h 214615"/>
              <a:gd name="connsiteX3" fmla="*/ 999237 w 1889402"/>
              <a:gd name="connsiteY3" fmla="*/ 0 h 214615"/>
              <a:gd name="connsiteX4" fmla="*/ 1399167 w 1889402"/>
              <a:gd name="connsiteY4" fmla="*/ 0 h 214615"/>
              <a:gd name="connsiteX5" fmla="*/ 1853632 w 1889402"/>
              <a:gd name="connsiteY5" fmla="*/ 0 h 214615"/>
              <a:gd name="connsiteX6" fmla="*/ 1889402 w 1889402"/>
              <a:gd name="connsiteY6" fmla="*/ 35770 h 214615"/>
              <a:gd name="connsiteX7" fmla="*/ 1889402 w 1889402"/>
              <a:gd name="connsiteY7" fmla="*/ 178845 h 214615"/>
              <a:gd name="connsiteX8" fmla="*/ 1853632 w 1889402"/>
              <a:gd name="connsiteY8" fmla="*/ 214615 h 214615"/>
              <a:gd name="connsiteX9" fmla="*/ 1435524 w 1889402"/>
              <a:gd name="connsiteY9" fmla="*/ 214615 h 214615"/>
              <a:gd name="connsiteX10" fmla="*/ 1035594 w 1889402"/>
              <a:gd name="connsiteY10" fmla="*/ 214615 h 214615"/>
              <a:gd name="connsiteX11" fmla="*/ 562950 w 1889402"/>
              <a:gd name="connsiteY11" fmla="*/ 214615 h 214615"/>
              <a:gd name="connsiteX12" fmla="*/ 35770 w 1889402"/>
              <a:gd name="connsiteY12" fmla="*/ 214615 h 214615"/>
              <a:gd name="connsiteX13" fmla="*/ 0 w 1889402"/>
              <a:gd name="connsiteY13" fmla="*/ 178845 h 214615"/>
              <a:gd name="connsiteX14" fmla="*/ 0 w 1889402"/>
              <a:gd name="connsiteY14" fmla="*/ 35770 h 21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9402" h="214615" extrusionOk="0">
                <a:moveTo>
                  <a:pt x="0" y="35770"/>
                </a:moveTo>
                <a:cubicBezTo>
                  <a:pt x="-360" y="14884"/>
                  <a:pt x="11924" y="352"/>
                  <a:pt x="35770" y="0"/>
                </a:cubicBezTo>
                <a:cubicBezTo>
                  <a:pt x="194413" y="-32034"/>
                  <a:pt x="297575" y="41907"/>
                  <a:pt x="526593" y="0"/>
                </a:cubicBezTo>
                <a:cubicBezTo>
                  <a:pt x="755611" y="-41907"/>
                  <a:pt x="830084" y="15466"/>
                  <a:pt x="999237" y="0"/>
                </a:cubicBezTo>
                <a:cubicBezTo>
                  <a:pt x="1168390" y="-15466"/>
                  <a:pt x="1242752" y="20316"/>
                  <a:pt x="1399167" y="0"/>
                </a:cubicBezTo>
                <a:cubicBezTo>
                  <a:pt x="1555582" y="-20316"/>
                  <a:pt x="1693182" y="43635"/>
                  <a:pt x="1853632" y="0"/>
                </a:cubicBezTo>
                <a:cubicBezTo>
                  <a:pt x="1869091" y="-3848"/>
                  <a:pt x="1889926" y="15417"/>
                  <a:pt x="1889402" y="35770"/>
                </a:cubicBezTo>
                <a:cubicBezTo>
                  <a:pt x="1894611" y="68905"/>
                  <a:pt x="1882996" y="148929"/>
                  <a:pt x="1889402" y="178845"/>
                </a:cubicBezTo>
                <a:cubicBezTo>
                  <a:pt x="1891735" y="196052"/>
                  <a:pt x="1869995" y="212281"/>
                  <a:pt x="1853632" y="214615"/>
                </a:cubicBezTo>
                <a:cubicBezTo>
                  <a:pt x="1759294" y="248331"/>
                  <a:pt x="1602698" y="170014"/>
                  <a:pt x="1435524" y="214615"/>
                </a:cubicBezTo>
                <a:cubicBezTo>
                  <a:pt x="1268350" y="259216"/>
                  <a:pt x="1185486" y="183303"/>
                  <a:pt x="1035594" y="214615"/>
                </a:cubicBezTo>
                <a:cubicBezTo>
                  <a:pt x="885702" y="245927"/>
                  <a:pt x="776790" y="187266"/>
                  <a:pt x="562950" y="214615"/>
                </a:cubicBezTo>
                <a:cubicBezTo>
                  <a:pt x="349110" y="241964"/>
                  <a:pt x="206604" y="153024"/>
                  <a:pt x="35770" y="214615"/>
                </a:cubicBezTo>
                <a:cubicBezTo>
                  <a:pt x="18063" y="219804"/>
                  <a:pt x="2291" y="203518"/>
                  <a:pt x="0" y="178845"/>
                </a:cubicBezTo>
                <a:cubicBezTo>
                  <a:pt x="-7255" y="143764"/>
                  <a:pt x="7780" y="77786"/>
                  <a:pt x="0" y="35770"/>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Invoking Factors</a:t>
            </a:r>
          </a:p>
        </p:txBody>
      </p:sp>
      <p:sp>
        <p:nvSpPr>
          <p:cNvPr id="36" name="Rectangle: Rounded Corners 35">
            <a:extLst>
              <a:ext uri="{FF2B5EF4-FFF2-40B4-BE49-F238E27FC236}">
                <a16:creationId xmlns:a16="http://schemas.microsoft.com/office/drawing/2014/main" id="{7DE56F01-4B22-4BB2-BE08-4E1ECFD7F459}"/>
              </a:ext>
            </a:extLst>
          </p:cNvPr>
          <p:cNvSpPr/>
          <p:nvPr/>
        </p:nvSpPr>
        <p:spPr>
          <a:xfrm>
            <a:off x="322814" y="4282465"/>
            <a:ext cx="1979428" cy="245956"/>
          </a:xfrm>
          <a:custGeom>
            <a:avLst/>
            <a:gdLst>
              <a:gd name="connsiteX0" fmla="*/ 0 w 1979428"/>
              <a:gd name="connsiteY0" fmla="*/ 40993 h 245956"/>
              <a:gd name="connsiteX1" fmla="*/ 40993 w 1979428"/>
              <a:gd name="connsiteY1" fmla="*/ 0 h 245956"/>
              <a:gd name="connsiteX2" fmla="*/ 553302 w 1979428"/>
              <a:gd name="connsiteY2" fmla="*/ 0 h 245956"/>
              <a:gd name="connsiteX3" fmla="*/ 1046637 w 1979428"/>
              <a:gd name="connsiteY3" fmla="*/ 0 h 245956"/>
              <a:gd name="connsiteX4" fmla="*/ 1464075 w 1979428"/>
              <a:gd name="connsiteY4" fmla="*/ 0 h 245956"/>
              <a:gd name="connsiteX5" fmla="*/ 1938435 w 1979428"/>
              <a:gd name="connsiteY5" fmla="*/ 0 h 245956"/>
              <a:gd name="connsiteX6" fmla="*/ 1979428 w 1979428"/>
              <a:gd name="connsiteY6" fmla="*/ 40993 h 245956"/>
              <a:gd name="connsiteX7" fmla="*/ 1979428 w 1979428"/>
              <a:gd name="connsiteY7" fmla="*/ 204963 h 245956"/>
              <a:gd name="connsiteX8" fmla="*/ 1938435 w 1979428"/>
              <a:gd name="connsiteY8" fmla="*/ 245956 h 245956"/>
              <a:gd name="connsiteX9" fmla="*/ 1502023 w 1979428"/>
              <a:gd name="connsiteY9" fmla="*/ 245956 h 245956"/>
              <a:gd name="connsiteX10" fmla="*/ 1084586 w 1979428"/>
              <a:gd name="connsiteY10" fmla="*/ 245956 h 245956"/>
              <a:gd name="connsiteX11" fmla="*/ 591251 w 1979428"/>
              <a:gd name="connsiteY11" fmla="*/ 245956 h 245956"/>
              <a:gd name="connsiteX12" fmla="*/ 40993 w 1979428"/>
              <a:gd name="connsiteY12" fmla="*/ 245956 h 245956"/>
              <a:gd name="connsiteX13" fmla="*/ 0 w 1979428"/>
              <a:gd name="connsiteY13" fmla="*/ 204963 h 245956"/>
              <a:gd name="connsiteX14" fmla="*/ 0 w 1979428"/>
              <a:gd name="connsiteY14" fmla="*/ 40993 h 245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9428" h="245956" extrusionOk="0">
                <a:moveTo>
                  <a:pt x="0" y="40993"/>
                </a:moveTo>
                <a:cubicBezTo>
                  <a:pt x="-1674" y="13099"/>
                  <a:pt x="12749" y="483"/>
                  <a:pt x="40993" y="0"/>
                </a:cubicBezTo>
                <a:cubicBezTo>
                  <a:pt x="201310" y="-33187"/>
                  <a:pt x="401000" y="41952"/>
                  <a:pt x="553302" y="0"/>
                </a:cubicBezTo>
                <a:cubicBezTo>
                  <a:pt x="705604" y="-41952"/>
                  <a:pt x="806768" y="8243"/>
                  <a:pt x="1046637" y="0"/>
                </a:cubicBezTo>
                <a:cubicBezTo>
                  <a:pt x="1286506" y="-8243"/>
                  <a:pt x="1337014" y="47272"/>
                  <a:pt x="1464075" y="0"/>
                </a:cubicBezTo>
                <a:cubicBezTo>
                  <a:pt x="1591136" y="-47272"/>
                  <a:pt x="1727493" y="2417"/>
                  <a:pt x="1938435" y="0"/>
                </a:cubicBezTo>
                <a:cubicBezTo>
                  <a:pt x="1958179" y="-2594"/>
                  <a:pt x="1982508" y="14839"/>
                  <a:pt x="1979428" y="40993"/>
                </a:cubicBezTo>
                <a:cubicBezTo>
                  <a:pt x="1987343" y="83065"/>
                  <a:pt x="1974443" y="160202"/>
                  <a:pt x="1979428" y="204963"/>
                </a:cubicBezTo>
                <a:cubicBezTo>
                  <a:pt x="1982992" y="223711"/>
                  <a:pt x="1957025" y="243169"/>
                  <a:pt x="1938435" y="245956"/>
                </a:cubicBezTo>
                <a:cubicBezTo>
                  <a:pt x="1823694" y="270447"/>
                  <a:pt x="1668177" y="218067"/>
                  <a:pt x="1502023" y="245956"/>
                </a:cubicBezTo>
                <a:cubicBezTo>
                  <a:pt x="1335869" y="273845"/>
                  <a:pt x="1260067" y="207641"/>
                  <a:pt x="1084586" y="245956"/>
                </a:cubicBezTo>
                <a:cubicBezTo>
                  <a:pt x="909105" y="284271"/>
                  <a:pt x="823963" y="237301"/>
                  <a:pt x="591251" y="245956"/>
                </a:cubicBezTo>
                <a:cubicBezTo>
                  <a:pt x="358539" y="254611"/>
                  <a:pt x="205421" y="211438"/>
                  <a:pt x="40993" y="245956"/>
                </a:cubicBezTo>
                <a:cubicBezTo>
                  <a:pt x="20003" y="250137"/>
                  <a:pt x="406" y="228475"/>
                  <a:pt x="0" y="204963"/>
                </a:cubicBezTo>
                <a:cubicBezTo>
                  <a:pt x="-15717" y="145870"/>
                  <a:pt x="1070" y="99768"/>
                  <a:pt x="0" y="40993"/>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rgbClr val="000000"/>
                </a:solidFill>
                <a:latin typeface="Times New Roman"/>
                <a:cs typeface="Times New Roman"/>
              </a:rPr>
              <a:t>Invoked Factors</a:t>
            </a:r>
            <a:endParaRPr lang="en-US" sz="1400" dirty="0">
              <a:solidFill>
                <a:srgbClr val="000000"/>
              </a:solidFill>
              <a:latin typeface="Times New Roman"/>
              <a:cs typeface="Times New Roman"/>
            </a:endParaRPr>
          </a:p>
        </p:txBody>
      </p:sp>
      <p:sp>
        <p:nvSpPr>
          <p:cNvPr id="37" name="TextBox 36">
            <a:extLst>
              <a:ext uri="{FF2B5EF4-FFF2-40B4-BE49-F238E27FC236}">
                <a16:creationId xmlns:a16="http://schemas.microsoft.com/office/drawing/2014/main" id="{96B5378D-16E5-4C26-9FA5-C07C55E24B1E}"/>
              </a:ext>
            </a:extLst>
          </p:cNvPr>
          <p:cNvSpPr txBox="1"/>
          <p:nvPr/>
        </p:nvSpPr>
        <p:spPr>
          <a:xfrm>
            <a:off x="3408451" y="6276938"/>
            <a:ext cx="17335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Times New Roman"/>
              </a:rPr>
              <a:t>Every Disease</a:t>
            </a:r>
            <a:endParaRPr lang="en-US" b="1" dirty="0">
              <a:latin typeface="Times New Roman"/>
              <a:cs typeface="Times New Roman"/>
            </a:endParaRPr>
          </a:p>
        </p:txBody>
      </p:sp>
      <p:sp>
        <p:nvSpPr>
          <p:cNvPr id="38" name="Rectangle: Rounded Corners 37">
            <a:extLst>
              <a:ext uri="{FF2B5EF4-FFF2-40B4-BE49-F238E27FC236}">
                <a16:creationId xmlns:a16="http://schemas.microsoft.com/office/drawing/2014/main" id="{20A0F132-C4DF-4474-9902-B8FD92CB45CD}"/>
              </a:ext>
            </a:extLst>
          </p:cNvPr>
          <p:cNvSpPr/>
          <p:nvPr/>
        </p:nvSpPr>
        <p:spPr>
          <a:xfrm>
            <a:off x="3143931" y="5048239"/>
            <a:ext cx="2097545" cy="214467"/>
          </a:xfrm>
          <a:custGeom>
            <a:avLst/>
            <a:gdLst>
              <a:gd name="connsiteX0" fmla="*/ 0 w 2097545"/>
              <a:gd name="connsiteY0" fmla="*/ 35745 h 214467"/>
              <a:gd name="connsiteX1" fmla="*/ 35745 w 2097545"/>
              <a:gd name="connsiteY1" fmla="*/ 0 h 214467"/>
              <a:gd name="connsiteX2" fmla="*/ 582780 w 2097545"/>
              <a:gd name="connsiteY2" fmla="*/ 0 h 214467"/>
              <a:gd name="connsiteX3" fmla="*/ 1109554 w 2097545"/>
              <a:gd name="connsiteY3" fmla="*/ 0 h 214467"/>
              <a:gd name="connsiteX4" fmla="*/ 1555286 w 2097545"/>
              <a:gd name="connsiteY4" fmla="*/ 0 h 214467"/>
              <a:gd name="connsiteX5" fmla="*/ 2061800 w 2097545"/>
              <a:gd name="connsiteY5" fmla="*/ 0 h 214467"/>
              <a:gd name="connsiteX6" fmla="*/ 2097545 w 2097545"/>
              <a:gd name="connsiteY6" fmla="*/ 35745 h 214467"/>
              <a:gd name="connsiteX7" fmla="*/ 2097545 w 2097545"/>
              <a:gd name="connsiteY7" fmla="*/ 178722 h 214467"/>
              <a:gd name="connsiteX8" fmla="*/ 2061800 w 2097545"/>
              <a:gd name="connsiteY8" fmla="*/ 214467 h 214467"/>
              <a:gd name="connsiteX9" fmla="*/ 1595807 w 2097545"/>
              <a:gd name="connsiteY9" fmla="*/ 214467 h 214467"/>
              <a:gd name="connsiteX10" fmla="*/ 1150075 w 2097545"/>
              <a:gd name="connsiteY10" fmla="*/ 214467 h 214467"/>
              <a:gd name="connsiteX11" fmla="*/ 623301 w 2097545"/>
              <a:gd name="connsiteY11" fmla="*/ 214467 h 214467"/>
              <a:gd name="connsiteX12" fmla="*/ 35745 w 2097545"/>
              <a:gd name="connsiteY12" fmla="*/ 214467 h 214467"/>
              <a:gd name="connsiteX13" fmla="*/ 0 w 2097545"/>
              <a:gd name="connsiteY13" fmla="*/ 178722 h 214467"/>
              <a:gd name="connsiteX14" fmla="*/ 0 w 2097545"/>
              <a:gd name="connsiteY14" fmla="*/ 35745 h 21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7545" h="214467" extrusionOk="0">
                <a:moveTo>
                  <a:pt x="0" y="35745"/>
                </a:moveTo>
                <a:cubicBezTo>
                  <a:pt x="-881" y="13239"/>
                  <a:pt x="15123" y="76"/>
                  <a:pt x="35745" y="0"/>
                </a:cubicBezTo>
                <a:cubicBezTo>
                  <a:pt x="157706" y="-3207"/>
                  <a:pt x="384288" y="25527"/>
                  <a:pt x="582780" y="0"/>
                </a:cubicBezTo>
                <a:cubicBezTo>
                  <a:pt x="781272" y="-25527"/>
                  <a:pt x="951361" y="25299"/>
                  <a:pt x="1109554" y="0"/>
                </a:cubicBezTo>
                <a:cubicBezTo>
                  <a:pt x="1267747" y="-25299"/>
                  <a:pt x="1435423" y="45380"/>
                  <a:pt x="1555286" y="0"/>
                </a:cubicBezTo>
                <a:cubicBezTo>
                  <a:pt x="1675149" y="-45380"/>
                  <a:pt x="1816903" y="7152"/>
                  <a:pt x="2061800" y="0"/>
                </a:cubicBezTo>
                <a:cubicBezTo>
                  <a:pt x="2079999" y="-1381"/>
                  <a:pt x="2100804" y="12285"/>
                  <a:pt x="2097545" y="35745"/>
                </a:cubicBezTo>
                <a:cubicBezTo>
                  <a:pt x="2111462" y="74182"/>
                  <a:pt x="2097237" y="135334"/>
                  <a:pt x="2097545" y="178722"/>
                </a:cubicBezTo>
                <a:cubicBezTo>
                  <a:pt x="2099550" y="196273"/>
                  <a:pt x="2080139" y="213502"/>
                  <a:pt x="2061800" y="214467"/>
                </a:cubicBezTo>
                <a:cubicBezTo>
                  <a:pt x="1879502" y="253830"/>
                  <a:pt x="1760390" y="162667"/>
                  <a:pt x="1595807" y="214467"/>
                </a:cubicBezTo>
                <a:cubicBezTo>
                  <a:pt x="1431224" y="266267"/>
                  <a:pt x="1244453" y="167096"/>
                  <a:pt x="1150075" y="214467"/>
                </a:cubicBezTo>
                <a:cubicBezTo>
                  <a:pt x="1055697" y="261838"/>
                  <a:pt x="744974" y="203302"/>
                  <a:pt x="623301" y="214467"/>
                </a:cubicBezTo>
                <a:cubicBezTo>
                  <a:pt x="501628" y="225632"/>
                  <a:pt x="198789" y="146472"/>
                  <a:pt x="35745" y="214467"/>
                </a:cubicBezTo>
                <a:cubicBezTo>
                  <a:pt x="17092" y="217224"/>
                  <a:pt x="2398" y="203612"/>
                  <a:pt x="0" y="178722"/>
                </a:cubicBezTo>
                <a:cubicBezTo>
                  <a:pt x="-12982" y="144562"/>
                  <a:pt x="13918" y="70321"/>
                  <a:pt x="0" y="35745"/>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Correlated Factors</a:t>
            </a:r>
          </a:p>
        </p:txBody>
      </p:sp>
      <p:sp>
        <p:nvSpPr>
          <p:cNvPr id="39" name="Rectangle: Rounded Corners 38">
            <a:extLst>
              <a:ext uri="{FF2B5EF4-FFF2-40B4-BE49-F238E27FC236}">
                <a16:creationId xmlns:a16="http://schemas.microsoft.com/office/drawing/2014/main" id="{75EEAE53-0E66-49C5-8E9B-59C6B6A2B427}"/>
              </a:ext>
            </a:extLst>
          </p:cNvPr>
          <p:cNvSpPr/>
          <p:nvPr/>
        </p:nvSpPr>
        <p:spPr>
          <a:xfrm>
            <a:off x="3276450" y="4756091"/>
            <a:ext cx="1764962" cy="223563"/>
          </a:xfrm>
          <a:custGeom>
            <a:avLst/>
            <a:gdLst>
              <a:gd name="connsiteX0" fmla="*/ 0 w 1764962"/>
              <a:gd name="connsiteY0" fmla="*/ 37261 h 223563"/>
              <a:gd name="connsiteX1" fmla="*/ 37261 w 1764962"/>
              <a:gd name="connsiteY1" fmla="*/ 0 h 223563"/>
              <a:gd name="connsiteX2" fmla="*/ 634550 w 1764962"/>
              <a:gd name="connsiteY2" fmla="*/ 0 h 223563"/>
              <a:gd name="connsiteX3" fmla="*/ 1214934 w 1764962"/>
              <a:gd name="connsiteY3" fmla="*/ 0 h 223563"/>
              <a:gd name="connsiteX4" fmla="*/ 1727701 w 1764962"/>
              <a:gd name="connsiteY4" fmla="*/ 0 h 223563"/>
              <a:gd name="connsiteX5" fmla="*/ 1764962 w 1764962"/>
              <a:gd name="connsiteY5" fmla="*/ 37261 h 223563"/>
              <a:gd name="connsiteX6" fmla="*/ 1764962 w 1764962"/>
              <a:gd name="connsiteY6" fmla="*/ 186302 h 223563"/>
              <a:gd name="connsiteX7" fmla="*/ 1727701 w 1764962"/>
              <a:gd name="connsiteY7" fmla="*/ 223563 h 223563"/>
              <a:gd name="connsiteX8" fmla="*/ 1147317 w 1764962"/>
              <a:gd name="connsiteY8" fmla="*/ 223563 h 223563"/>
              <a:gd name="connsiteX9" fmla="*/ 617645 w 1764962"/>
              <a:gd name="connsiteY9" fmla="*/ 223563 h 223563"/>
              <a:gd name="connsiteX10" fmla="*/ 37261 w 1764962"/>
              <a:gd name="connsiteY10" fmla="*/ 223563 h 223563"/>
              <a:gd name="connsiteX11" fmla="*/ 0 w 1764962"/>
              <a:gd name="connsiteY11" fmla="*/ 186302 h 223563"/>
              <a:gd name="connsiteX12" fmla="*/ 0 w 1764962"/>
              <a:gd name="connsiteY12" fmla="*/ 37261 h 22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64962" h="223563" extrusionOk="0">
                <a:moveTo>
                  <a:pt x="0" y="37261"/>
                </a:moveTo>
                <a:cubicBezTo>
                  <a:pt x="-1367" y="12392"/>
                  <a:pt x="12099" y="395"/>
                  <a:pt x="37261" y="0"/>
                </a:cubicBezTo>
                <a:cubicBezTo>
                  <a:pt x="230757" y="-45841"/>
                  <a:pt x="456261" y="67279"/>
                  <a:pt x="634550" y="0"/>
                </a:cubicBezTo>
                <a:cubicBezTo>
                  <a:pt x="812839" y="-67279"/>
                  <a:pt x="1092974" y="29916"/>
                  <a:pt x="1214934" y="0"/>
                </a:cubicBezTo>
                <a:cubicBezTo>
                  <a:pt x="1336894" y="-29916"/>
                  <a:pt x="1623183" y="35136"/>
                  <a:pt x="1727701" y="0"/>
                </a:cubicBezTo>
                <a:cubicBezTo>
                  <a:pt x="1752556" y="-1565"/>
                  <a:pt x="1763910" y="17324"/>
                  <a:pt x="1764962" y="37261"/>
                </a:cubicBezTo>
                <a:cubicBezTo>
                  <a:pt x="1766113" y="83889"/>
                  <a:pt x="1750666" y="147734"/>
                  <a:pt x="1764962" y="186302"/>
                </a:cubicBezTo>
                <a:cubicBezTo>
                  <a:pt x="1762401" y="207945"/>
                  <a:pt x="1750673" y="218792"/>
                  <a:pt x="1727701" y="223563"/>
                </a:cubicBezTo>
                <a:cubicBezTo>
                  <a:pt x="1444396" y="275979"/>
                  <a:pt x="1384926" y="220626"/>
                  <a:pt x="1147317" y="223563"/>
                </a:cubicBezTo>
                <a:cubicBezTo>
                  <a:pt x="909708" y="226500"/>
                  <a:pt x="848211" y="192064"/>
                  <a:pt x="617645" y="223563"/>
                </a:cubicBezTo>
                <a:cubicBezTo>
                  <a:pt x="387079" y="255062"/>
                  <a:pt x="167516" y="208089"/>
                  <a:pt x="37261" y="223563"/>
                </a:cubicBezTo>
                <a:cubicBezTo>
                  <a:pt x="17706" y="228251"/>
                  <a:pt x="3209" y="206542"/>
                  <a:pt x="0" y="186302"/>
                </a:cubicBezTo>
                <a:cubicBezTo>
                  <a:pt x="-16166" y="138158"/>
                  <a:pt x="7023" y="69237"/>
                  <a:pt x="0" y="37261"/>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Causal Factors</a:t>
            </a:r>
          </a:p>
        </p:txBody>
      </p:sp>
      <p:sp>
        <p:nvSpPr>
          <p:cNvPr id="40" name="Rectangle: Rounded Corners 39">
            <a:extLst>
              <a:ext uri="{FF2B5EF4-FFF2-40B4-BE49-F238E27FC236}">
                <a16:creationId xmlns:a16="http://schemas.microsoft.com/office/drawing/2014/main" id="{73C2CC3E-58D4-4FA8-9857-DE5C0B0B169A}"/>
              </a:ext>
            </a:extLst>
          </p:cNvPr>
          <p:cNvSpPr/>
          <p:nvPr/>
        </p:nvSpPr>
        <p:spPr>
          <a:xfrm>
            <a:off x="3182120" y="4516931"/>
            <a:ext cx="1973897" cy="194413"/>
          </a:xfrm>
          <a:custGeom>
            <a:avLst/>
            <a:gdLst>
              <a:gd name="connsiteX0" fmla="*/ 0 w 1973897"/>
              <a:gd name="connsiteY0" fmla="*/ 32403 h 194413"/>
              <a:gd name="connsiteX1" fmla="*/ 32403 w 1973897"/>
              <a:gd name="connsiteY1" fmla="*/ 0 h 194413"/>
              <a:gd name="connsiteX2" fmla="*/ 547858 w 1973897"/>
              <a:gd name="connsiteY2" fmla="*/ 0 h 194413"/>
              <a:gd name="connsiteX3" fmla="*/ 1044221 w 1973897"/>
              <a:gd name="connsiteY3" fmla="*/ 0 h 194413"/>
              <a:gd name="connsiteX4" fmla="*/ 1464221 w 1973897"/>
              <a:gd name="connsiteY4" fmla="*/ 0 h 194413"/>
              <a:gd name="connsiteX5" fmla="*/ 1941494 w 1973897"/>
              <a:gd name="connsiteY5" fmla="*/ 0 h 194413"/>
              <a:gd name="connsiteX6" fmla="*/ 1973897 w 1973897"/>
              <a:gd name="connsiteY6" fmla="*/ 32403 h 194413"/>
              <a:gd name="connsiteX7" fmla="*/ 1973897 w 1973897"/>
              <a:gd name="connsiteY7" fmla="*/ 162010 h 194413"/>
              <a:gd name="connsiteX8" fmla="*/ 1941494 w 1973897"/>
              <a:gd name="connsiteY8" fmla="*/ 194413 h 194413"/>
              <a:gd name="connsiteX9" fmla="*/ 1502403 w 1973897"/>
              <a:gd name="connsiteY9" fmla="*/ 194413 h 194413"/>
              <a:gd name="connsiteX10" fmla="*/ 1082403 w 1973897"/>
              <a:gd name="connsiteY10" fmla="*/ 194413 h 194413"/>
              <a:gd name="connsiteX11" fmla="*/ 586039 w 1973897"/>
              <a:gd name="connsiteY11" fmla="*/ 194413 h 194413"/>
              <a:gd name="connsiteX12" fmla="*/ 32403 w 1973897"/>
              <a:gd name="connsiteY12" fmla="*/ 194413 h 194413"/>
              <a:gd name="connsiteX13" fmla="*/ 0 w 1973897"/>
              <a:gd name="connsiteY13" fmla="*/ 162010 h 194413"/>
              <a:gd name="connsiteX14" fmla="*/ 0 w 1973897"/>
              <a:gd name="connsiteY14" fmla="*/ 32403 h 19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3897" h="194413" extrusionOk="0">
                <a:moveTo>
                  <a:pt x="0" y="32403"/>
                </a:moveTo>
                <a:cubicBezTo>
                  <a:pt x="-600" y="12625"/>
                  <a:pt x="12477" y="175"/>
                  <a:pt x="32403" y="0"/>
                </a:cubicBezTo>
                <a:cubicBezTo>
                  <a:pt x="137107" y="-23682"/>
                  <a:pt x="410419" y="46266"/>
                  <a:pt x="547858" y="0"/>
                </a:cubicBezTo>
                <a:cubicBezTo>
                  <a:pt x="685297" y="-46266"/>
                  <a:pt x="799899" y="20539"/>
                  <a:pt x="1044221" y="0"/>
                </a:cubicBezTo>
                <a:cubicBezTo>
                  <a:pt x="1288543" y="-20539"/>
                  <a:pt x="1261271" y="6690"/>
                  <a:pt x="1464221" y="0"/>
                </a:cubicBezTo>
                <a:cubicBezTo>
                  <a:pt x="1667171" y="-6690"/>
                  <a:pt x="1725292" y="52573"/>
                  <a:pt x="1941494" y="0"/>
                </a:cubicBezTo>
                <a:cubicBezTo>
                  <a:pt x="1958641" y="-671"/>
                  <a:pt x="1975325" y="12877"/>
                  <a:pt x="1973897" y="32403"/>
                </a:cubicBezTo>
                <a:cubicBezTo>
                  <a:pt x="1975721" y="63685"/>
                  <a:pt x="1973423" y="97380"/>
                  <a:pt x="1973897" y="162010"/>
                </a:cubicBezTo>
                <a:cubicBezTo>
                  <a:pt x="1977149" y="176354"/>
                  <a:pt x="1957887" y="193379"/>
                  <a:pt x="1941494" y="194413"/>
                </a:cubicBezTo>
                <a:cubicBezTo>
                  <a:pt x="1723639" y="239773"/>
                  <a:pt x="1640395" y="143562"/>
                  <a:pt x="1502403" y="194413"/>
                </a:cubicBezTo>
                <a:cubicBezTo>
                  <a:pt x="1364411" y="245264"/>
                  <a:pt x="1244837" y="157381"/>
                  <a:pt x="1082403" y="194413"/>
                </a:cubicBezTo>
                <a:cubicBezTo>
                  <a:pt x="919969" y="231445"/>
                  <a:pt x="814736" y="163855"/>
                  <a:pt x="586039" y="194413"/>
                </a:cubicBezTo>
                <a:cubicBezTo>
                  <a:pt x="357342" y="224971"/>
                  <a:pt x="238149" y="184377"/>
                  <a:pt x="32403" y="194413"/>
                </a:cubicBezTo>
                <a:cubicBezTo>
                  <a:pt x="15937" y="198037"/>
                  <a:pt x="830" y="181687"/>
                  <a:pt x="0" y="162010"/>
                </a:cubicBezTo>
                <a:cubicBezTo>
                  <a:pt x="-13240" y="102337"/>
                  <a:pt x="11561" y="66172"/>
                  <a:pt x="0" y="32403"/>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Mechanistic Links</a:t>
            </a:r>
          </a:p>
        </p:txBody>
      </p:sp>
      <p:sp>
        <p:nvSpPr>
          <p:cNvPr id="41" name="Rectangle: Rounded Corners 40">
            <a:extLst>
              <a:ext uri="{FF2B5EF4-FFF2-40B4-BE49-F238E27FC236}">
                <a16:creationId xmlns:a16="http://schemas.microsoft.com/office/drawing/2014/main" id="{B16934CD-EB69-43D7-A71B-4E481B6D5E53}"/>
              </a:ext>
            </a:extLst>
          </p:cNvPr>
          <p:cNvSpPr/>
          <p:nvPr/>
        </p:nvSpPr>
        <p:spPr>
          <a:xfrm>
            <a:off x="3259112" y="4309981"/>
            <a:ext cx="1890631" cy="175938"/>
          </a:xfrm>
          <a:custGeom>
            <a:avLst/>
            <a:gdLst>
              <a:gd name="connsiteX0" fmla="*/ 0 w 1890631"/>
              <a:gd name="connsiteY0" fmla="*/ 29324 h 175938"/>
              <a:gd name="connsiteX1" fmla="*/ 29324 w 1890631"/>
              <a:gd name="connsiteY1" fmla="*/ 0 h 175938"/>
              <a:gd name="connsiteX2" fmla="*/ 523959 w 1890631"/>
              <a:gd name="connsiteY2" fmla="*/ 0 h 175938"/>
              <a:gd name="connsiteX3" fmla="*/ 1000275 w 1890631"/>
              <a:gd name="connsiteY3" fmla="*/ 0 h 175938"/>
              <a:gd name="connsiteX4" fmla="*/ 1403311 w 1890631"/>
              <a:gd name="connsiteY4" fmla="*/ 0 h 175938"/>
              <a:gd name="connsiteX5" fmla="*/ 1861307 w 1890631"/>
              <a:gd name="connsiteY5" fmla="*/ 0 h 175938"/>
              <a:gd name="connsiteX6" fmla="*/ 1890631 w 1890631"/>
              <a:gd name="connsiteY6" fmla="*/ 29324 h 175938"/>
              <a:gd name="connsiteX7" fmla="*/ 1890631 w 1890631"/>
              <a:gd name="connsiteY7" fmla="*/ 146614 h 175938"/>
              <a:gd name="connsiteX8" fmla="*/ 1861307 w 1890631"/>
              <a:gd name="connsiteY8" fmla="*/ 175938 h 175938"/>
              <a:gd name="connsiteX9" fmla="*/ 1439951 w 1890631"/>
              <a:gd name="connsiteY9" fmla="*/ 175938 h 175938"/>
              <a:gd name="connsiteX10" fmla="*/ 1036915 w 1890631"/>
              <a:gd name="connsiteY10" fmla="*/ 175938 h 175938"/>
              <a:gd name="connsiteX11" fmla="*/ 560599 w 1890631"/>
              <a:gd name="connsiteY11" fmla="*/ 175938 h 175938"/>
              <a:gd name="connsiteX12" fmla="*/ 29324 w 1890631"/>
              <a:gd name="connsiteY12" fmla="*/ 175938 h 175938"/>
              <a:gd name="connsiteX13" fmla="*/ 0 w 1890631"/>
              <a:gd name="connsiteY13" fmla="*/ 146614 h 175938"/>
              <a:gd name="connsiteX14" fmla="*/ 0 w 1890631"/>
              <a:gd name="connsiteY14" fmla="*/ 29324 h 17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90631" h="175938" extrusionOk="0">
                <a:moveTo>
                  <a:pt x="0" y="29324"/>
                </a:moveTo>
                <a:cubicBezTo>
                  <a:pt x="-1074" y="9756"/>
                  <a:pt x="11670" y="126"/>
                  <a:pt x="29324" y="0"/>
                </a:cubicBezTo>
                <a:cubicBezTo>
                  <a:pt x="248885" y="-37020"/>
                  <a:pt x="315854" y="44290"/>
                  <a:pt x="523959" y="0"/>
                </a:cubicBezTo>
                <a:cubicBezTo>
                  <a:pt x="732065" y="-44290"/>
                  <a:pt x="887300" y="3681"/>
                  <a:pt x="1000275" y="0"/>
                </a:cubicBezTo>
                <a:cubicBezTo>
                  <a:pt x="1113250" y="-3681"/>
                  <a:pt x="1265083" y="34876"/>
                  <a:pt x="1403311" y="0"/>
                </a:cubicBezTo>
                <a:cubicBezTo>
                  <a:pt x="1541539" y="-34876"/>
                  <a:pt x="1698988" y="44407"/>
                  <a:pt x="1861307" y="0"/>
                </a:cubicBezTo>
                <a:cubicBezTo>
                  <a:pt x="1874416" y="-2764"/>
                  <a:pt x="1892664" y="10809"/>
                  <a:pt x="1890631" y="29324"/>
                </a:cubicBezTo>
                <a:cubicBezTo>
                  <a:pt x="1892136" y="66588"/>
                  <a:pt x="1884168" y="88297"/>
                  <a:pt x="1890631" y="146614"/>
                </a:cubicBezTo>
                <a:cubicBezTo>
                  <a:pt x="1893305" y="159888"/>
                  <a:pt x="1876786" y="175446"/>
                  <a:pt x="1861307" y="175938"/>
                </a:cubicBezTo>
                <a:cubicBezTo>
                  <a:pt x="1695072" y="211022"/>
                  <a:pt x="1565958" y="167702"/>
                  <a:pt x="1439951" y="175938"/>
                </a:cubicBezTo>
                <a:cubicBezTo>
                  <a:pt x="1313944" y="184174"/>
                  <a:pt x="1224342" y="150482"/>
                  <a:pt x="1036915" y="175938"/>
                </a:cubicBezTo>
                <a:cubicBezTo>
                  <a:pt x="849488" y="201394"/>
                  <a:pt x="759676" y="155497"/>
                  <a:pt x="560599" y="175938"/>
                </a:cubicBezTo>
                <a:cubicBezTo>
                  <a:pt x="361522" y="196379"/>
                  <a:pt x="143881" y="127574"/>
                  <a:pt x="29324" y="175938"/>
                </a:cubicBezTo>
                <a:cubicBezTo>
                  <a:pt x="13909" y="177915"/>
                  <a:pt x="164" y="163160"/>
                  <a:pt x="0" y="146614"/>
                </a:cubicBezTo>
                <a:cubicBezTo>
                  <a:pt x="-3627" y="100797"/>
                  <a:pt x="3136" y="53879"/>
                  <a:pt x="0" y="29324"/>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Required  Factors</a:t>
            </a:r>
          </a:p>
        </p:txBody>
      </p:sp>
      <p:sp>
        <p:nvSpPr>
          <p:cNvPr id="42" name="Rectangle: Rounded Corners 41">
            <a:extLst>
              <a:ext uri="{FF2B5EF4-FFF2-40B4-BE49-F238E27FC236}">
                <a16:creationId xmlns:a16="http://schemas.microsoft.com/office/drawing/2014/main" id="{C67A7820-A7C8-4857-8DC2-1D3AE96021EE}"/>
              </a:ext>
            </a:extLst>
          </p:cNvPr>
          <p:cNvSpPr/>
          <p:nvPr/>
        </p:nvSpPr>
        <p:spPr>
          <a:xfrm>
            <a:off x="2934553" y="4066203"/>
            <a:ext cx="2269519" cy="194458"/>
          </a:xfrm>
          <a:custGeom>
            <a:avLst/>
            <a:gdLst>
              <a:gd name="connsiteX0" fmla="*/ 0 w 2269519"/>
              <a:gd name="connsiteY0" fmla="*/ 32410 h 194458"/>
              <a:gd name="connsiteX1" fmla="*/ 32410 w 2269519"/>
              <a:gd name="connsiteY1" fmla="*/ 0 h 194458"/>
              <a:gd name="connsiteX2" fmla="*/ 627679 w 2269519"/>
              <a:gd name="connsiteY2" fmla="*/ 0 h 194458"/>
              <a:gd name="connsiteX3" fmla="*/ 1200900 w 2269519"/>
              <a:gd name="connsiteY3" fmla="*/ 0 h 194458"/>
              <a:gd name="connsiteX4" fmla="*/ 1685934 w 2269519"/>
              <a:gd name="connsiteY4" fmla="*/ 0 h 194458"/>
              <a:gd name="connsiteX5" fmla="*/ 2237109 w 2269519"/>
              <a:gd name="connsiteY5" fmla="*/ 0 h 194458"/>
              <a:gd name="connsiteX6" fmla="*/ 2269519 w 2269519"/>
              <a:gd name="connsiteY6" fmla="*/ 32410 h 194458"/>
              <a:gd name="connsiteX7" fmla="*/ 2269519 w 2269519"/>
              <a:gd name="connsiteY7" fmla="*/ 162048 h 194458"/>
              <a:gd name="connsiteX8" fmla="*/ 2237109 w 2269519"/>
              <a:gd name="connsiteY8" fmla="*/ 194458 h 194458"/>
              <a:gd name="connsiteX9" fmla="*/ 1730028 w 2269519"/>
              <a:gd name="connsiteY9" fmla="*/ 194458 h 194458"/>
              <a:gd name="connsiteX10" fmla="*/ 1244994 w 2269519"/>
              <a:gd name="connsiteY10" fmla="*/ 194458 h 194458"/>
              <a:gd name="connsiteX11" fmla="*/ 671773 w 2269519"/>
              <a:gd name="connsiteY11" fmla="*/ 194458 h 194458"/>
              <a:gd name="connsiteX12" fmla="*/ 32410 w 2269519"/>
              <a:gd name="connsiteY12" fmla="*/ 194458 h 194458"/>
              <a:gd name="connsiteX13" fmla="*/ 0 w 2269519"/>
              <a:gd name="connsiteY13" fmla="*/ 162048 h 194458"/>
              <a:gd name="connsiteX14" fmla="*/ 0 w 2269519"/>
              <a:gd name="connsiteY14" fmla="*/ 32410 h 194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9519" h="194458" extrusionOk="0">
                <a:moveTo>
                  <a:pt x="0" y="32410"/>
                </a:moveTo>
                <a:cubicBezTo>
                  <a:pt x="-702" y="12306"/>
                  <a:pt x="12111" y="207"/>
                  <a:pt x="32410" y="0"/>
                </a:cubicBezTo>
                <a:cubicBezTo>
                  <a:pt x="286051" y="-22258"/>
                  <a:pt x="435281" y="68227"/>
                  <a:pt x="627679" y="0"/>
                </a:cubicBezTo>
                <a:cubicBezTo>
                  <a:pt x="820077" y="-68227"/>
                  <a:pt x="954954" y="16260"/>
                  <a:pt x="1200900" y="0"/>
                </a:cubicBezTo>
                <a:cubicBezTo>
                  <a:pt x="1446846" y="-16260"/>
                  <a:pt x="1577233" y="35542"/>
                  <a:pt x="1685934" y="0"/>
                </a:cubicBezTo>
                <a:cubicBezTo>
                  <a:pt x="1794635" y="-35542"/>
                  <a:pt x="2019546" y="55677"/>
                  <a:pt x="2237109" y="0"/>
                </a:cubicBezTo>
                <a:cubicBezTo>
                  <a:pt x="2251928" y="-2759"/>
                  <a:pt x="2271091" y="12716"/>
                  <a:pt x="2269519" y="32410"/>
                </a:cubicBezTo>
                <a:cubicBezTo>
                  <a:pt x="2276917" y="70776"/>
                  <a:pt x="2265847" y="115803"/>
                  <a:pt x="2269519" y="162048"/>
                </a:cubicBezTo>
                <a:cubicBezTo>
                  <a:pt x="2270089" y="179326"/>
                  <a:pt x="2252510" y="192738"/>
                  <a:pt x="2237109" y="194458"/>
                </a:cubicBezTo>
                <a:cubicBezTo>
                  <a:pt x="2108310" y="220321"/>
                  <a:pt x="1841816" y="177172"/>
                  <a:pt x="1730028" y="194458"/>
                </a:cubicBezTo>
                <a:cubicBezTo>
                  <a:pt x="1618240" y="211744"/>
                  <a:pt x="1396954" y="190404"/>
                  <a:pt x="1244994" y="194458"/>
                </a:cubicBezTo>
                <a:cubicBezTo>
                  <a:pt x="1093034" y="198512"/>
                  <a:pt x="888826" y="151644"/>
                  <a:pt x="671773" y="194458"/>
                </a:cubicBezTo>
                <a:cubicBezTo>
                  <a:pt x="454720" y="237272"/>
                  <a:pt x="297208" y="172786"/>
                  <a:pt x="32410" y="194458"/>
                </a:cubicBezTo>
                <a:cubicBezTo>
                  <a:pt x="15687" y="197439"/>
                  <a:pt x="434" y="180880"/>
                  <a:pt x="0" y="162048"/>
                </a:cubicBezTo>
                <a:cubicBezTo>
                  <a:pt x="-11863" y="99413"/>
                  <a:pt x="15099" y="63248"/>
                  <a:pt x="0" y="32410"/>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Required  Causal Factors</a:t>
            </a:r>
          </a:p>
        </p:txBody>
      </p:sp>
      <p:sp>
        <p:nvSpPr>
          <p:cNvPr id="43" name="Rectangle: Rounded Corners 42">
            <a:extLst>
              <a:ext uri="{FF2B5EF4-FFF2-40B4-BE49-F238E27FC236}">
                <a16:creationId xmlns:a16="http://schemas.microsoft.com/office/drawing/2014/main" id="{52F14272-B540-47B0-9019-DBB9FCDA5C5B}"/>
              </a:ext>
            </a:extLst>
          </p:cNvPr>
          <p:cNvSpPr/>
          <p:nvPr/>
        </p:nvSpPr>
        <p:spPr>
          <a:xfrm>
            <a:off x="3144810" y="3803376"/>
            <a:ext cx="1892867" cy="212018"/>
          </a:xfrm>
          <a:custGeom>
            <a:avLst/>
            <a:gdLst>
              <a:gd name="connsiteX0" fmla="*/ 0 w 1892867"/>
              <a:gd name="connsiteY0" fmla="*/ 35337 h 212018"/>
              <a:gd name="connsiteX1" fmla="*/ 35337 w 1892867"/>
              <a:gd name="connsiteY1" fmla="*/ 0 h 212018"/>
              <a:gd name="connsiteX2" fmla="*/ 527329 w 1892867"/>
              <a:gd name="connsiteY2" fmla="*/ 0 h 212018"/>
              <a:gd name="connsiteX3" fmla="*/ 1001099 w 1892867"/>
              <a:gd name="connsiteY3" fmla="*/ 0 h 212018"/>
              <a:gd name="connsiteX4" fmla="*/ 1401982 w 1892867"/>
              <a:gd name="connsiteY4" fmla="*/ 0 h 212018"/>
              <a:gd name="connsiteX5" fmla="*/ 1857530 w 1892867"/>
              <a:gd name="connsiteY5" fmla="*/ 0 h 212018"/>
              <a:gd name="connsiteX6" fmla="*/ 1892867 w 1892867"/>
              <a:gd name="connsiteY6" fmla="*/ 35337 h 212018"/>
              <a:gd name="connsiteX7" fmla="*/ 1892867 w 1892867"/>
              <a:gd name="connsiteY7" fmla="*/ 176681 h 212018"/>
              <a:gd name="connsiteX8" fmla="*/ 1857530 w 1892867"/>
              <a:gd name="connsiteY8" fmla="*/ 212018 h 212018"/>
              <a:gd name="connsiteX9" fmla="*/ 1438426 w 1892867"/>
              <a:gd name="connsiteY9" fmla="*/ 212018 h 212018"/>
              <a:gd name="connsiteX10" fmla="*/ 1037543 w 1892867"/>
              <a:gd name="connsiteY10" fmla="*/ 212018 h 212018"/>
              <a:gd name="connsiteX11" fmla="*/ 563773 w 1892867"/>
              <a:gd name="connsiteY11" fmla="*/ 212018 h 212018"/>
              <a:gd name="connsiteX12" fmla="*/ 35337 w 1892867"/>
              <a:gd name="connsiteY12" fmla="*/ 212018 h 212018"/>
              <a:gd name="connsiteX13" fmla="*/ 0 w 1892867"/>
              <a:gd name="connsiteY13" fmla="*/ 176681 h 212018"/>
              <a:gd name="connsiteX14" fmla="*/ 0 w 1892867"/>
              <a:gd name="connsiteY14" fmla="*/ 35337 h 21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92867" h="212018" extrusionOk="0">
                <a:moveTo>
                  <a:pt x="0" y="35337"/>
                </a:moveTo>
                <a:cubicBezTo>
                  <a:pt x="-1221" y="11990"/>
                  <a:pt x="13545" y="196"/>
                  <a:pt x="35337" y="0"/>
                </a:cubicBezTo>
                <a:cubicBezTo>
                  <a:pt x="166372" y="-37825"/>
                  <a:pt x="339553" y="32046"/>
                  <a:pt x="527329" y="0"/>
                </a:cubicBezTo>
                <a:cubicBezTo>
                  <a:pt x="715105" y="-32046"/>
                  <a:pt x="802026" y="11795"/>
                  <a:pt x="1001099" y="0"/>
                </a:cubicBezTo>
                <a:cubicBezTo>
                  <a:pt x="1200172" y="-11795"/>
                  <a:pt x="1246684" y="10299"/>
                  <a:pt x="1401982" y="0"/>
                </a:cubicBezTo>
                <a:cubicBezTo>
                  <a:pt x="1557280" y="-10299"/>
                  <a:pt x="1680335" y="50639"/>
                  <a:pt x="1857530" y="0"/>
                </a:cubicBezTo>
                <a:cubicBezTo>
                  <a:pt x="1873959" y="-2765"/>
                  <a:pt x="1896604" y="11557"/>
                  <a:pt x="1892867" y="35337"/>
                </a:cubicBezTo>
                <a:cubicBezTo>
                  <a:pt x="1898894" y="66076"/>
                  <a:pt x="1892781" y="142410"/>
                  <a:pt x="1892867" y="176681"/>
                </a:cubicBezTo>
                <a:cubicBezTo>
                  <a:pt x="1896768" y="191937"/>
                  <a:pt x="1873536" y="209603"/>
                  <a:pt x="1857530" y="212018"/>
                </a:cubicBezTo>
                <a:cubicBezTo>
                  <a:pt x="1684485" y="229826"/>
                  <a:pt x="1622296" y="186884"/>
                  <a:pt x="1438426" y="212018"/>
                </a:cubicBezTo>
                <a:cubicBezTo>
                  <a:pt x="1254556" y="237152"/>
                  <a:pt x="1213183" y="189830"/>
                  <a:pt x="1037543" y="212018"/>
                </a:cubicBezTo>
                <a:cubicBezTo>
                  <a:pt x="861903" y="234206"/>
                  <a:pt x="671169" y="167542"/>
                  <a:pt x="563773" y="212018"/>
                </a:cubicBezTo>
                <a:cubicBezTo>
                  <a:pt x="456377" y="256494"/>
                  <a:pt x="286681" y="176707"/>
                  <a:pt x="35337" y="212018"/>
                </a:cubicBezTo>
                <a:cubicBezTo>
                  <a:pt x="16771" y="214424"/>
                  <a:pt x="2032" y="200559"/>
                  <a:pt x="0" y="176681"/>
                </a:cubicBezTo>
                <a:cubicBezTo>
                  <a:pt x="-12551" y="131936"/>
                  <a:pt x="13730" y="75331"/>
                  <a:pt x="0" y="35337"/>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Invoking Factors</a:t>
            </a:r>
          </a:p>
        </p:txBody>
      </p:sp>
      <p:sp>
        <p:nvSpPr>
          <p:cNvPr id="44" name="Rectangle: Rounded Corners 43">
            <a:extLst>
              <a:ext uri="{FF2B5EF4-FFF2-40B4-BE49-F238E27FC236}">
                <a16:creationId xmlns:a16="http://schemas.microsoft.com/office/drawing/2014/main" id="{80E28B94-74AD-4A7E-8408-A0AFA6F057F5}"/>
              </a:ext>
            </a:extLst>
          </p:cNvPr>
          <p:cNvSpPr/>
          <p:nvPr/>
        </p:nvSpPr>
        <p:spPr>
          <a:xfrm>
            <a:off x="3106710" y="3575883"/>
            <a:ext cx="1961823" cy="157634"/>
          </a:xfrm>
          <a:custGeom>
            <a:avLst/>
            <a:gdLst>
              <a:gd name="connsiteX0" fmla="*/ 0 w 1961823"/>
              <a:gd name="connsiteY0" fmla="*/ 26273 h 157634"/>
              <a:gd name="connsiteX1" fmla="*/ 26273 w 1961823"/>
              <a:gd name="connsiteY1" fmla="*/ 0 h 157634"/>
              <a:gd name="connsiteX2" fmla="*/ 541778 w 1961823"/>
              <a:gd name="connsiteY2" fmla="*/ 0 h 157634"/>
              <a:gd name="connsiteX3" fmla="*/ 1038190 w 1961823"/>
              <a:gd name="connsiteY3" fmla="*/ 0 h 157634"/>
              <a:gd name="connsiteX4" fmla="*/ 1458231 w 1961823"/>
              <a:gd name="connsiteY4" fmla="*/ 0 h 157634"/>
              <a:gd name="connsiteX5" fmla="*/ 1935550 w 1961823"/>
              <a:gd name="connsiteY5" fmla="*/ 0 h 157634"/>
              <a:gd name="connsiteX6" fmla="*/ 1961823 w 1961823"/>
              <a:gd name="connsiteY6" fmla="*/ 26273 h 157634"/>
              <a:gd name="connsiteX7" fmla="*/ 1961823 w 1961823"/>
              <a:gd name="connsiteY7" fmla="*/ 131361 h 157634"/>
              <a:gd name="connsiteX8" fmla="*/ 1935550 w 1961823"/>
              <a:gd name="connsiteY8" fmla="*/ 157634 h 157634"/>
              <a:gd name="connsiteX9" fmla="*/ 1496416 w 1961823"/>
              <a:gd name="connsiteY9" fmla="*/ 157634 h 157634"/>
              <a:gd name="connsiteX10" fmla="*/ 1076375 w 1961823"/>
              <a:gd name="connsiteY10" fmla="*/ 157634 h 157634"/>
              <a:gd name="connsiteX11" fmla="*/ 579963 w 1961823"/>
              <a:gd name="connsiteY11" fmla="*/ 157634 h 157634"/>
              <a:gd name="connsiteX12" fmla="*/ 26273 w 1961823"/>
              <a:gd name="connsiteY12" fmla="*/ 157634 h 157634"/>
              <a:gd name="connsiteX13" fmla="*/ 0 w 1961823"/>
              <a:gd name="connsiteY13" fmla="*/ 131361 h 157634"/>
              <a:gd name="connsiteX14" fmla="*/ 0 w 1961823"/>
              <a:gd name="connsiteY14" fmla="*/ 26273 h 15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1823" h="157634" extrusionOk="0">
                <a:moveTo>
                  <a:pt x="0" y="26273"/>
                </a:moveTo>
                <a:cubicBezTo>
                  <a:pt x="-1200" y="7995"/>
                  <a:pt x="11444" y="27"/>
                  <a:pt x="26273" y="0"/>
                </a:cubicBezTo>
                <a:cubicBezTo>
                  <a:pt x="192687" y="-15836"/>
                  <a:pt x="344272" y="17877"/>
                  <a:pt x="541778" y="0"/>
                </a:cubicBezTo>
                <a:cubicBezTo>
                  <a:pt x="739285" y="-17877"/>
                  <a:pt x="870870" y="37893"/>
                  <a:pt x="1038190" y="0"/>
                </a:cubicBezTo>
                <a:cubicBezTo>
                  <a:pt x="1205510" y="-37893"/>
                  <a:pt x="1285641" y="15071"/>
                  <a:pt x="1458231" y="0"/>
                </a:cubicBezTo>
                <a:cubicBezTo>
                  <a:pt x="1630821" y="-15071"/>
                  <a:pt x="1756842" y="21904"/>
                  <a:pt x="1935550" y="0"/>
                </a:cubicBezTo>
                <a:cubicBezTo>
                  <a:pt x="1947639" y="-2168"/>
                  <a:pt x="1963285" y="10095"/>
                  <a:pt x="1961823" y="26273"/>
                </a:cubicBezTo>
                <a:cubicBezTo>
                  <a:pt x="1971126" y="57636"/>
                  <a:pt x="1951587" y="109814"/>
                  <a:pt x="1961823" y="131361"/>
                </a:cubicBezTo>
                <a:cubicBezTo>
                  <a:pt x="1962602" y="145020"/>
                  <a:pt x="1949594" y="157313"/>
                  <a:pt x="1935550" y="157634"/>
                </a:cubicBezTo>
                <a:cubicBezTo>
                  <a:pt x="1745460" y="188978"/>
                  <a:pt x="1640260" y="123165"/>
                  <a:pt x="1496416" y="157634"/>
                </a:cubicBezTo>
                <a:cubicBezTo>
                  <a:pt x="1352572" y="192103"/>
                  <a:pt x="1241192" y="138408"/>
                  <a:pt x="1076375" y="157634"/>
                </a:cubicBezTo>
                <a:cubicBezTo>
                  <a:pt x="911558" y="176860"/>
                  <a:pt x="744115" y="125799"/>
                  <a:pt x="579963" y="157634"/>
                </a:cubicBezTo>
                <a:cubicBezTo>
                  <a:pt x="415811" y="189469"/>
                  <a:pt x="235318" y="116552"/>
                  <a:pt x="26273" y="157634"/>
                </a:cubicBezTo>
                <a:cubicBezTo>
                  <a:pt x="12834" y="160347"/>
                  <a:pt x="1117" y="148268"/>
                  <a:pt x="0" y="131361"/>
                </a:cubicBezTo>
                <a:cubicBezTo>
                  <a:pt x="-1787" y="84057"/>
                  <a:pt x="8181" y="66302"/>
                  <a:pt x="0" y="26273"/>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Invoking Factors</a:t>
            </a:r>
          </a:p>
        </p:txBody>
      </p:sp>
      <p:sp>
        <p:nvSpPr>
          <p:cNvPr id="45" name="Rectangle: Rounded Corners 44">
            <a:extLst>
              <a:ext uri="{FF2B5EF4-FFF2-40B4-BE49-F238E27FC236}">
                <a16:creationId xmlns:a16="http://schemas.microsoft.com/office/drawing/2014/main" id="{B13940FD-082C-4C4E-9677-FB8626B1F5B8}"/>
              </a:ext>
            </a:extLst>
          </p:cNvPr>
          <p:cNvSpPr/>
          <p:nvPr/>
        </p:nvSpPr>
        <p:spPr>
          <a:xfrm>
            <a:off x="2911880" y="3090972"/>
            <a:ext cx="2518025" cy="437610"/>
          </a:xfrm>
          <a:custGeom>
            <a:avLst/>
            <a:gdLst>
              <a:gd name="connsiteX0" fmla="*/ 0 w 2518025"/>
              <a:gd name="connsiteY0" fmla="*/ 72936 h 437610"/>
              <a:gd name="connsiteX1" fmla="*/ 72936 w 2518025"/>
              <a:gd name="connsiteY1" fmla="*/ 0 h 437610"/>
              <a:gd name="connsiteX2" fmla="*/ 713417 w 2518025"/>
              <a:gd name="connsiteY2" fmla="*/ 0 h 437610"/>
              <a:gd name="connsiteX3" fmla="*/ 1330177 w 2518025"/>
              <a:gd name="connsiteY3" fmla="*/ 0 h 437610"/>
              <a:gd name="connsiteX4" fmla="*/ 1852051 w 2518025"/>
              <a:gd name="connsiteY4" fmla="*/ 0 h 437610"/>
              <a:gd name="connsiteX5" fmla="*/ 2445089 w 2518025"/>
              <a:gd name="connsiteY5" fmla="*/ 0 h 437610"/>
              <a:gd name="connsiteX6" fmla="*/ 2518025 w 2518025"/>
              <a:gd name="connsiteY6" fmla="*/ 72936 h 437610"/>
              <a:gd name="connsiteX7" fmla="*/ 2518025 w 2518025"/>
              <a:gd name="connsiteY7" fmla="*/ 364674 h 437610"/>
              <a:gd name="connsiteX8" fmla="*/ 2445089 w 2518025"/>
              <a:gd name="connsiteY8" fmla="*/ 437610 h 437610"/>
              <a:gd name="connsiteX9" fmla="*/ 1899494 w 2518025"/>
              <a:gd name="connsiteY9" fmla="*/ 437610 h 437610"/>
              <a:gd name="connsiteX10" fmla="*/ 1377620 w 2518025"/>
              <a:gd name="connsiteY10" fmla="*/ 437610 h 437610"/>
              <a:gd name="connsiteX11" fmla="*/ 760860 w 2518025"/>
              <a:gd name="connsiteY11" fmla="*/ 437610 h 437610"/>
              <a:gd name="connsiteX12" fmla="*/ 72936 w 2518025"/>
              <a:gd name="connsiteY12" fmla="*/ 437610 h 437610"/>
              <a:gd name="connsiteX13" fmla="*/ 0 w 2518025"/>
              <a:gd name="connsiteY13" fmla="*/ 364674 h 437610"/>
              <a:gd name="connsiteX14" fmla="*/ 0 w 2518025"/>
              <a:gd name="connsiteY14" fmla="*/ 72936 h 437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18025" h="437610" extrusionOk="0">
                <a:moveTo>
                  <a:pt x="0" y="72936"/>
                </a:moveTo>
                <a:cubicBezTo>
                  <a:pt x="-2770" y="23959"/>
                  <a:pt x="29188" y="299"/>
                  <a:pt x="72936" y="0"/>
                </a:cubicBezTo>
                <a:cubicBezTo>
                  <a:pt x="345692" y="-49357"/>
                  <a:pt x="518292" y="32001"/>
                  <a:pt x="713417" y="0"/>
                </a:cubicBezTo>
                <a:cubicBezTo>
                  <a:pt x="908542" y="-32001"/>
                  <a:pt x="1069833" y="17063"/>
                  <a:pt x="1330177" y="0"/>
                </a:cubicBezTo>
                <a:cubicBezTo>
                  <a:pt x="1590521" y="-17063"/>
                  <a:pt x="1656658" y="18987"/>
                  <a:pt x="1852051" y="0"/>
                </a:cubicBezTo>
                <a:cubicBezTo>
                  <a:pt x="2047444" y="-18987"/>
                  <a:pt x="2191532" y="12116"/>
                  <a:pt x="2445089" y="0"/>
                </a:cubicBezTo>
                <a:cubicBezTo>
                  <a:pt x="2481855" y="-3148"/>
                  <a:pt x="2522448" y="27609"/>
                  <a:pt x="2518025" y="72936"/>
                </a:cubicBezTo>
                <a:cubicBezTo>
                  <a:pt x="2526135" y="209204"/>
                  <a:pt x="2510419" y="276706"/>
                  <a:pt x="2518025" y="364674"/>
                </a:cubicBezTo>
                <a:cubicBezTo>
                  <a:pt x="2519678" y="403150"/>
                  <a:pt x="2483504" y="436326"/>
                  <a:pt x="2445089" y="437610"/>
                </a:cubicBezTo>
                <a:cubicBezTo>
                  <a:pt x="2251477" y="442151"/>
                  <a:pt x="2128885" y="409109"/>
                  <a:pt x="1899494" y="437610"/>
                </a:cubicBezTo>
                <a:cubicBezTo>
                  <a:pt x="1670104" y="466111"/>
                  <a:pt x="1616112" y="417525"/>
                  <a:pt x="1377620" y="437610"/>
                </a:cubicBezTo>
                <a:cubicBezTo>
                  <a:pt x="1139128" y="457695"/>
                  <a:pt x="894667" y="406752"/>
                  <a:pt x="760860" y="437610"/>
                </a:cubicBezTo>
                <a:cubicBezTo>
                  <a:pt x="627053" y="468468"/>
                  <a:pt x="228550" y="428009"/>
                  <a:pt x="72936" y="437610"/>
                </a:cubicBezTo>
                <a:cubicBezTo>
                  <a:pt x="34043" y="441126"/>
                  <a:pt x="2639" y="410619"/>
                  <a:pt x="0" y="364674"/>
                </a:cubicBezTo>
                <a:cubicBezTo>
                  <a:pt x="-31384" y="261685"/>
                  <a:pt x="9429" y="152987"/>
                  <a:pt x="0" y="72936"/>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Hundreds of Sometimes Lineages of factors</a:t>
            </a:r>
          </a:p>
        </p:txBody>
      </p:sp>
      <p:sp>
        <p:nvSpPr>
          <p:cNvPr id="46" name="Rectangle: Rounded Corners 45">
            <a:extLst>
              <a:ext uri="{FF2B5EF4-FFF2-40B4-BE49-F238E27FC236}">
                <a16:creationId xmlns:a16="http://schemas.microsoft.com/office/drawing/2014/main" id="{5775DD7D-9EB8-4A07-B02F-DE5AA0B6CB16}"/>
              </a:ext>
            </a:extLst>
          </p:cNvPr>
          <p:cNvSpPr/>
          <p:nvPr/>
        </p:nvSpPr>
        <p:spPr>
          <a:xfrm>
            <a:off x="2834237" y="5316649"/>
            <a:ext cx="2501861" cy="185630"/>
          </a:xfrm>
          <a:custGeom>
            <a:avLst/>
            <a:gdLst>
              <a:gd name="connsiteX0" fmla="*/ 0 w 2501861"/>
              <a:gd name="connsiteY0" fmla="*/ 30939 h 185630"/>
              <a:gd name="connsiteX1" fmla="*/ 30939 w 2501861"/>
              <a:gd name="connsiteY1" fmla="*/ 0 h 185630"/>
              <a:gd name="connsiteX2" fmla="*/ 567735 w 2501861"/>
              <a:gd name="connsiteY2" fmla="*/ 0 h 185630"/>
              <a:gd name="connsiteX3" fmla="*/ 1080132 w 2501861"/>
              <a:gd name="connsiteY3" fmla="*/ 0 h 185630"/>
              <a:gd name="connsiteX4" fmla="*/ 1494929 w 2501861"/>
              <a:gd name="connsiteY4" fmla="*/ 0 h 185630"/>
              <a:gd name="connsiteX5" fmla="*/ 1934126 w 2501861"/>
              <a:gd name="connsiteY5" fmla="*/ 0 h 185630"/>
              <a:gd name="connsiteX6" fmla="*/ 2470922 w 2501861"/>
              <a:gd name="connsiteY6" fmla="*/ 0 h 185630"/>
              <a:gd name="connsiteX7" fmla="*/ 2501861 w 2501861"/>
              <a:gd name="connsiteY7" fmla="*/ 30939 h 185630"/>
              <a:gd name="connsiteX8" fmla="*/ 2501861 w 2501861"/>
              <a:gd name="connsiteY8" fmla="*/ 154691 h 185630"/>
              <a:gd name="connsiteX9" fmla="*/ 2470922 w 2501861"/>
              <a:gd name="connsiteY9" fmla="*/ 185630 h 185630"/>
              <a:gd name="connsiteX10" fmla="*/ 2031725 w 2501861"/>
              <a:gd name="connsiteY10" fmla="*/ 185630 h 185630"/>
              <a:gd name="connsiteX11" fmla="*/ 1519329 w 2501861"/>
              <a:gd name="connsiteY11" fmla="*/ 185630 h 185630"/>
              <a:gd name="connsiteX12" fmla="*/ 1080132 w 2501861"/>
              <a:gd name="connsiteY12" fmla="*/ 185630 h 185630"/>
              <a:gd name="connsiteX13" fmla="*/ 567735 w 2501861"/>
              <a:gd name="connsiteY13" fmla="*/ 185630 h 185630"/>
              <a:gd name="connsiteX14" fmla="*/ 30939 w 2501861"/>
              <a:gd name="connsiteY14" fmla="*/ 185630 h 185630"/>
              <a:gd name="connsiteX15" fmla="*/ 0 w 2501861"/>
              <a:gd name="connsiteY15" fmla="*/ 154691 h 185630"/>
              <a:gd name="connsiteX16" fmla="*/ 0 w 2501861"/>
              <a:gd name="connsiteY16" fmla="*/ 30939 h 18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861" h="185630" extrusionOk="0">
                <a:moveTo>
                  <a:pt x="0" y="30939"/>
                </a:moveTo>
                <a:cubicBezTo>
                  <a:pt x="-225" y="13145"/>
                  <a:pt x="13448" y="35"/>
                  <a:pt x="30939" y="0"/>
                </a:cubicBezTo>
                <a:cubicBezTo>
                  <a:pt x="260293" y="-46914"/>
                  <a:pt x="415152" y="17363"/>
                  <a:pt x="567735" y="0"/>
                </a:cubicBezTo>
                <a:cubicBezTo>
                  <a:pt x="720318" y="-17363"/>
                  <a:pt x="974000" y="37198"/>
                  <a:pt x="1080132" y="0"/>
                </a:cubicBezTo>
                <a:cubicBezTo>
                  <a:pt x="1186264" y="-37198"/>
                  <a:pt x="1298536" y="40235"/>
                  <a:pt x="1494929" y="0"/>
                </a:cubicBezTo>
                <a:cubicBezTo>
                  <a:pt x="1691322" y="-40235"/>
                  <a:pt x="1724058" y="35450"/>
                  <a:pt x="1934126" y="0"/>
                </a:cubicBezTo>
                <a:cubicBezTo>
                  <a:pt x="2144194" y="-35450"/>
                  <a:pt x="2230601" y="40979"/>
                  <a:pt x="2470922" y="0"/>
                </a:cubicBezTo>
                <a:cubicBezTo>
                  <a:pt x="2487061" y="1369"/>
                  <a:pt x="2502250" y="15278"/>
                  <a:pt x="2501861" y="30939"/>
                </a:cubicBezTo>
                <a:cubicBezTo>
                  <a:pt x="2505225" y="85382"/>
                  <a:pt x="2487702" y="114552"/>
                  <a:pt x="2501861" y="154691"/>
                </a:cubicBezTo>
                <a:cubicBezTo>
                  <a:pt x="2501572" y="173763"/>
                  <a:pt x="2483459" y="184309"/>
                  <a:pt x="2470922" y="185630"/>
                </a:cubicBezTo>
                <a:cubicBezTo>
                  <a:pt x="2275157" y="224404"/>
                  <a:pt x="2175788" y="137418"/>
                  <a:pt x="2031725" y="185630"/>
                </a:cubicBezTo>
                <a:cubicBezTo>
                  <a:pt x="1887662" y="233842"/>
                  <a:pt x="1671292" y="178955"/>
                  <a:pt x="1519329" y="185630"/>
                </a:cubicBezTo>
                <a:cubicBezTo>
                  <a:pt x="1367366" y="192305"/>
                  <a:pt x="1276940" y="153681"/>
                  <a:pt x="1080132" y="185630"/>
                </a:cubicBezTo>
                <a:cubicBezTo>
                  <a:pt x="883324" y="217579"/>
                  <a:pt x="798809" y="132872"/>
                  <a:pt x="567735" y="185630"/>
                </a:cubicBezTo>
                <a:cubicBezTo>
                  <a:pt x="336661" y="238388"/>
                  <a:pt x="270932" y="171709"/>
                  <a:pt x="30939" y="185630"/>
                </a:cubicBezTo>
                <a:cubicBezTo>
                  <a:pt x="15113" y="183086"/>
                  <a:pt x="2119" y="173861"/>
                  <a:pt x="0" y="154691"/>
                </a:cubicBezTo>
                <a:cubicBezTo>
                  <a:pt x="-2183" y="126198"/>
                  <a:pt x="8912" y="60050"/>
                  <a:pt x="0" y="30939"/>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Homocysteine upregulation</a:t>
            </a:r>
          </a:p>
        </p:txBody>
      </p:sp>
      <p:sp>
        <p:nvSpPr>
          <p:cNvPr id="47" name="Rectangle: Rounded Corners 46">
            <a:extLst>
              <a:ext uri="{FF2B5EF4-FFF2-40B4-BE49-F238E27FC236}">
                <a16:creationId xmlns:a16="http://schemas.microsoft.com/office/drawing/2014/main" id="{33294890-3398-41D7-8FDA-343EFA9E9B95}"/>
              </a:ext>
            </a:extLst>
          </p:cNvPr>
          <p:cNvSpPr/>
          <p:nvPr/>
        </p:nvSpPr>
        <p:spPr>
          <a:xfrm>
            <a:off x="2833948" y="5540052"/>
            <a:ext cx="2503014" cy="214205"/>
          </a:xfrm>
          <a:custGeom>
            <a:avLst/>
            <a:gdLst>
              <a:gd name="connsiteX0" fmla="*/ 0 w 2503014"/>
              <a:gd name="connsiteY0" fmla="*/ 35702 h 214205"/>
              <a:gd name="connsiteX1" fmla="*/ 35702 w 2503014"/>
              <a:gd name="connsiteY1" fmla="*/ 0 h 214205"/>
              <a:gd name="connsiteX2" fmla="*/ 570656 w 2503014"/>
              <a:gd name="connsiteY2" fmla="*/ 0 h 214205"/>
              <a:gd name="connsiteX3" fmla="*/ 1081294 w 2503014"/>
              <a:gd name="connsiteY3" fmla="*/ 0 h 214205"/>
              <a:gd name="connsiteX4" fmla="*/ 1494668 w 2503014"/>
              <a:gd name="connsiteY4" fmla="*/ 0 h 214205"/>
              <a:gd name="connsiteX5" fmla="*/ 1932358 w 2503014"/>
              <a:gd name="connsiteY5" fmla="*/ 0 h 214205"/>
              <a:gd name="connsiteX6" fmla="*/ 2467312 w 2503014"/>
              <a:gd name="connsiteY6" fmla="*/ 0 h 214205"/>
              <a:gd name="connsiteX7" fmla="*/ 2503014 w 2503014"/>
              <a:gd name="connsiteY7" fmla="*/ 35702 h 214205"/>
              <a:gd name="connsiteX8" fmla="*/ 2503014 w 2503014"/>
              <a:gd name="connsiteY8" fmla="*/ 178503 h 214205"/>
              <a:gd name="connsiteX9" fmla="*/ 2467312 w 2503014"/>
              <a:gd name="connsiteY9" fmla="*/ 214205 h 214205"/>
              <a:gd name="connsiteX10" fmla="*/ 2029622 w 2503014"/>
              <a:gd name="connsiteY10" fmla="*/ 214205 h 214205"/>
              <a:gd name="connsiteX11" fmla="*/ 1518984 w 2503014"/>
              <a:gd name="connsiteY11" fmla="*/ 214205 h 214205"/>
              <a:gd name="connsiteX12" fmla="*/ 1081294 w 2503014"/>
              <a:gd name="connsiteY12" fmla="*/ 214205 h 214205"/>
              <a:gd name="connsiteX13" fmla="*/ 570656 w 2503014"/>
              <a:gd name="connsiteY13" fmla="*/ 214205 h 214205"/>
              <a:gd name="connsiteX14" fmla="*/ 35702 w 2503014"/>
              <a:gd name="connsiteY14" fmla="*/ 214205 h 214205"/>
              <a:gd name="connsiteX15" fmla="*/ 0 w 2503014"/>
              <a:gd name="connsiteY15" fmla="*/ 178503 h 214205"/>
              <a:gd name="connsiteX16" fmla="*/ 0 w 2503014"/>
              <a:gd name="connsiteY16" fmla="*/ 35702 h 21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3014" h="214205" extrusionOk="0">
                <a:moveTo>
                  <a:pt x="0" y="35702"/>
                </a:moveTo>
                <a:cubicBezTo>
                  <a:pt x="-468" y="14514"/>
                  <a:pt x="11242" y="408"/>
                  <a:pt x="35702" y="0"/>
                </a:cubicBezTo>
                <a:cubicBezTo>
                  <a:pt x="196602" y="-33218"/>
                  <a:pt x="310543" y="28980"/>
                  <a:pt x="570656" y="0"/>
                </a:cubicBezTo>
                <a:cubicBezTo>
                  <a:pt x="830769" y="-28980"/>
                  <a:pt x="871485" y="48231"/>
                  <a:pt x="1081294" y="0"/>
                </a:cubicBezTo>
                <a:cubicBezTo>
                  <a:pt x="1291103" y="-48231"/>
                  <a:pt x="1399385" y="6357"/>
                  <a:pt x="1494668" y="0"/>
                </a:cubicBezTo>
                <a:cubicBezTo>
                  <a:pt x="1589951" y="-6357"/>
                  <a:pt x="1808796" y="24383"/>
                  <a:pt x="1932358" y="0"/>
                </a:cubicBezTo>
                <a:cubicBezTo>
                  <a:pt x="2055920" y="-24383"/>
                  <a:pt x="2274519" y="15830"/>
                  <a:pt x="2467312" y="0"/>
                </a:cubicBezTo>
                <a:cubicBezTo>
                  <a:pt x="2484264" y="3993"/>
                  <a:pt x="2503650" y="18315"/>
                  <a:pt x="2503014" y="35702"/>
                </a:cubicBezTo>
                <a:cubicBezTo>
                  <a:pt x="2507887" y="71486"/>
                  <a:pt x="2495638" y="134848"/>
                  <a:pt x="2503014" y="178503"/>
                </a:cubicBezTo>
                <a:cubicBezTo>
                  <a:pt x="2502314" y="203032"/>
                  <a:pt x="2485734" y="213829"/>
                  <a:pt x="2467312" y="214205"/>
                </a:cubicBezTo>
                <a:cubicBezTo>
                  <a:pt x="2330480" y="246533"/>
                  <a:pt x="2195490" y="198551"/>
                  <a:pt x="2029622" y="214205"/>
                </a:cubicBezTo>
                <a:cubicBezTo>
                  <a:pt x="1863754" y="229859"/>
                  <a:pt x="1744210" y="193764"/>
                  <a:pt x="1518984" y="214205"/>
                </a:cubicBezTo>
                <a:cubicBezTo>
                  <a:pt x="1293758" y="234646"/>
                  <a:pt x="1293371" y="171000"/>
                  <a:pt x="1081294" y="214205"/>
                </a:cubicBezTo>
                <a:cubicBezTo>
                  <a:pt x="869217" y="257410"/>
                  <a:pt x="708331" y="189485"/>
                  <a:pt x="570656" y="214205"/>
                </a:cubicBezTo>
                <a:cubicBezTo>
                  <a:pt x="432981" y="238925"/>
                  <a:pt x="194099" y="188395"/>
                  <a:pt x="35702" y="214205"/>
                </a:cubicBezTo>
                <a:cubicBezTo>
                  <a:pt x="17752" y="210638"/>
                  <a:pt x="3939" y="202093"/>
                  <a:pt x="0" y="178503"/>
                </a:cubicBezTo>
                <a:cubicBezTo>
                  <a:pt x="-11618" y="126002"/>
                  <a:pt x="4899" y="83339"/>
                  <a:pt x="0" y="35702"/>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PEMT downregulation</a:t>
            </a:r>
          </a:p>
        </p:txBody>
      </p:sp>
      <p:sp>
        <p:nvSpPr>
          <p:cNvPr id="48" name="Rectangle: Rounded Corners 47">
            <a:extLst>
              <a:ext uri="{FF2B5EF4-FFF2-40B4-BE49-F238E27FC236}">
                <a16:creationId xmlns:a16="http://schemas.microsoft.com/office/drawing/2014/main" id="{7D1B5E0F-6C12-4E03-8B66-948751D7DE8B}"/>
              </a:ext>
            </a:extLst>
          </p:cNvPr>
          <p:cNvSpPr/>
          <p:nvPr/>
        </p:nvSpPr>
        <p:spPr>
          <a:xfrm>
            <a:off x="2833949" y="5792031"/>
            <a:ext cx="2503014" cy="381902"/>
          </a:xfrm>
          <a:custGeom>
            <a:avLst/>
            <a:gdLst>
              <a:gd name="connsiteX0" fmla="*/ 0 w 2503014"/>
              <a:gd name="connsiteY0" fmla="*/ 63652 h 381902"/>
              <a:gd name="connsiteX1" fmla="*/ 63652 w 2503014"/>
              <a:gd name="connsiteY1" fmla="*/ 0 h 381902"/>
              <a:gd name="connsiteX2" fmla="*/ 705094 w 2503014"/>
              <a:gd name="connsiteY2" fmla="*/ 0 h 381902"/>
              <a:gd name="connsiteX3" fmla="*/ 1322778 w 2503014"/>
              <a:gd name="connsiteY3" fmla="*/ 0 h 381902"/>
              <a:gd name="connsiteX4" fmla="*/ 1845435 w 2503014"/>
              <a:gd name="connsiteY4" fmla="*/ 0 h 381902"/>
              <a:gd name="connsiteX5" fmla="*/ 2439362 w 2503014"/>
              <a:gd name="connsiteY5" fmla="*/ 0 h 381902"/>
              <a:gd name="connsiteX6" fmla="*/ 2503014 w 2503014"/>
              <a:gd name="connsiteY6" fmla="*/ 63652 h 381902"/>
              <a:gd name="connsiteX7" fmla="*/ 2503014 w 2503014"/>
              <a:gd name="connsiteY7" fmla="*/ 318250 h 381902"/>
              <a:gd name="connsiteX8" fmla="*/ 2439362 w 2503014"/>
              <a:gd name="connsiteY8" fmla="*/ 381902 h 381902"/>
              <a:gd name="connsiteX9" fmla="*/ 1892949 w 2503014"/>
              <a:gd name="connsiteY9" fmla="*/ 381902 h 381902"/>
              <a:gd name="connsiteX10" fmla="*/ 1370293 w 2503014"/>
              <a:gd name="connsiteY10" fmla="*/ 381902 h 381902"/>
              <a:gd name="connsiteX11" fmla="*/ 752608 w 2503014"/>
              <a:gd name="connsiteY11" fmla="*/ 381902 h 381902"/>
              <a:gd name="connsiteX12" fmla="*/ 63652 w 2503014"/>
              <a:gd name="connsiteY12" fmla="*/ 381902 h 381902"/>
              <a:gd name="connsiteX13" fmla="*/ 0 w 2503014"/>
              <a:gd name="connsiteY13" fmla="*/ 318250 h 381902"/>
              <a:gd name="connsiteX14" fmla="*/ 0 w 2503014"/>
              <a:gd name="connsiteY14" fmla="*/ 63652 h 381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03014" h="381902" extrusionOk="0">
                <a:moveTo>
                  <a:pt x="0" y="63652"/>
                </a:moveTo>
                <a:cubicBezTo>
                  <a:pt x="-2765" y="19820"/>
                  <a:pt x="19680" y="759"/>
                  <a:pt x="63652" y="0"/>
                </a:cubicBezTo>
                <a:cubicBezTo>
                  <a:pt x="355495" y="-50214"/>
                  <a:pt x="459932" y="9499"/>
                  <a:pt x="705094" y="0"/>
                </a:cubicBezTo>
                <a:cubicBezTo>
                  <a:pt x="950256" y="-9499"/>
                  <a:pt x="1082750" y="59349"/>
                  <a:pt x="1322778" y="0"/>
                </a:cubicBezTo>
                <a:cubicBezTo>
                  <a:pt x="1562806" y="-59349"/>
                  <a:pt x="1692689" y="15361"/>
                  <a:pt x="1845435" y="0"/>
                </a:cubicBezTo>
                <a:cubicBezTo>
                  <a:pt x="1998181" y="-15361"/>
                  <a:pt x="2145300" y="33941"/>
                  <a:pt x="2439362" y="0"/>
                </a:cubicBezTo>
                <a:cubicBezTo>
                  <a:pt x="2470974" y="-3172"/>
                  <a:pt x="2509575" y="21012"/>
                  <a:pt x="2503014" y="63652"/>
                </a:cubicBezTo>
                <a:cubicBezTo>
                  <a:pt x="2532600" y="160741"/>
                  <a:pt x="2489307" y="266989"/>
                  <a:pt x="2503014" y="318250"/>
                </a:cubicBezTo>
                <a:cubicBezTo>
                  <a:pt x="2509404" y="346425"/>
                  <a:pt x="2471422" y="379773"/>
                  <a:pt x="2439362" y="381902"/>
                </a:cubicBezTo>
                <a:cubicBezTo>
                  <a:pt x="2179089" y="428303"/>
                  <a:pt x="2048149" y="336179"/>
                  <a:pt x="1892949" y="381902"/>
                </a:cubicBezTo>
                <a:cubicBezTo>
                  <a:pt x="1737749" y="427625"/>
                  <a:pt x="1490054" y="363751"/>
                  <a:pt x="1370293" y="381902"/>
                </a:cubicBezTo>
                <a:cubicBezTo>
                  <a:pt x="1250532" y="400053"/>
                  <a:pt x="884470" y="320588"/>
                  <a:pt x="752608" y="381902"/>
                </a:cubicBezTo>
                <a:cubicBezTo>
                  <a:pt x="620747" y="443216"/>
                  <a:pt x="269938" y="344797"/>
                  <a:pt x="63652" y="381902"/>
                </a:cubicBezTo>
                <a:cubicBezTo>
                  <a:pt x="29874" y="385388"/>
                  <a:pt x="842" y="355212"/>
                  <a:pt x="0" y="318250"/>
                </a:cubicBezTo>
                <a:cubicBezTo>
                  <a:pt x="-15118" y="258012"/>
                  <a:pt x="27610" y="154961"/>
                  <a:pt x="0" y="63652"/>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Inadequacy of enriched Phosphatidylcholine</a:t>
            </a:r>
          </a:p>
        </p:txBody>
      </p:sp>
      <p:sp>
        <p:nvSpPr>
          <p:cNvPr id="49" name="TextBox 48">
            <a:extLst>
              <a:ext uri="{FF2B5EF4-FFF2-40B4-BE49-F238E27FC236}">
                <a16:creationId xmlns:a16="http://schemas.microsoft.com/office/drawing/2014/main" id="{1DC16C70-333D-47B1-9657-2F9CD3021A47}"/>
              </a:ext>
            </a:extLst>
          </p:cNvPr>
          <p:cNvSpPr txBox="1"/>
          <p:nvPr/>
        </p:nvSpPr>
        <p:spPr>
          <a:xfrm>
            <a:off x="5682907" y="6173029"/>
            <a:ext cx="33960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Times New Roman"/>
                <a:cs typeface="Times New Roman"/>
              </a:rPr>
              <a:t>Atypical Cellular Proliferation linked </a:t>
            </a:r>
            <a:r>
              <a:rPr lang="en-US" b="1" dirty="0">
                <a:latin typeface="Times New Roman"/>
                <a:cs typeface="Times New Roman"/>
              </a:rPr>
              <a:t>to PSA Levels</a:t>
            </a:r>
          </a:p>
        </p:txBody>
      </p:sp>
      <p:sp>
        <p:nvSpPr>
          <p:cNvPr id="50" name="Rectangle: Rounded Corners 49">
            <a:extLst>
              <a:ext uri="{FF2B5EF4-FFF2-40B4-BE49-F238E27FC236}">
                <a16:creationId xmlns:a16="http://schemas.microsoft.com/office/drawing/2014/main" id="{6D16B090-A778-4841-AC63-BCBB05A983F3}"/>
              </a:ext>
            </a:extLst>
          </p:cNvPr>
          <p:cNvSpPr/>
          <p:nvPr/>
        </p:nvSpPr>
        <p:spPr>
          <a:xfrm>
            <a:off x="6187600" y="5020242"/>
            <a:ext cx="2109091" cy="175791"/>
          </a:xfrm>
          <a:custGeom>
            <a:avLst/>
            <a:gdLst>
              <a:gd name="connsiteX0" fmla="*/ 0 w 2109091"/>
              <a:gd name="connsiteY0" fmla="*/ 29299 h 175791"/>
              <a:gd name="connsiteX1" fmla="*/ 29299 w 2109091"/>
              <a:gd name="connsiteY1" fmla="*/ 0 h 175791"/>
              <a:gd name="connsiteX2" fmla="*/ 582932 w 2109091"/>
              <a:gd name="connsiteY2" fmla="*/ 0 h 175791"/>
              <a:gd name="connsiteX3" fmla="*/ 1116060 w 2109091"/>
              <a:gd name="connsiteY3" fmla="*/ 0 h 175791"/>
              <a:gd name="connsiteX4" fmla="*/ 1567169 w 2109091"/>
              <a:gd name="connsiteY4" fmla="*/ 0 h 175791"/>
              <a:gd name="connsiteX5" fmla="*/ 2079792 w 2109091"/>
              <a:gd name="connsiteY5" fmla="*/ 0 h 175791"/>
              <a:gd name="connsiteX6" fmla="*/ 2109091 w 2109091"/>
              <a:gd name="connsiteY6" fmla="*/ 29299 h 175791"/>
              <a:gd name="connsiteX7" fmla="*/ 2109091 w 2109091"/>
              <a:gd name="connsiteY7" fmla="*/ 146492 h 175791"/>
              <a:gd name="connsiteX8" fmla="*/ 2079792 w 2109091"/>
              <a:gd name="connsiteY8" fmla="*/ 175791 h 175791"/>
              <a:gd name="connsiteX9" fmla="*/ 1608179 w 2109091"/>
              <a:gd name="connsiteY9" fmla="*/ 175791 h 175791"/>
              <a:gd name="connsiteX10" fmla="*/ 1157070 w 2109091"/>
              <a:gd name="connsiteY10" fmla="*/ 175791 h 175791"/>
              <a:gd name="connsiteX11" fmla="*/ 623942 w 2109091"/>
              <a:gd name="connsiteY11" fmla="*/ 175791 h 175791"/>
              <a:gd name="connsiteX12" fmla="*/ 29299 w 2109091"/>
              <a:gd name="connsiteY12" fmla="*/ 175791 h 175791"/>
              <a:gd name="connsiteX13" fmla="*/ 0 w 2109091"/>
              <a:gd name="connsiteY13" fmla="*/ 146492 h 175791"/>
              <a:gd name="connsiteX14" fmla="*/ 0 w 2109091"/>
              <a:gd name="connsiteY14" fmla="*/ 29299 h 175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09091" h="175791" extrusionOk="0">
                <a:moveTo>
                  <a:pt x="0" y="29299"/>
                </a:moveTo>
                <a:cubicBezTo>
                  <a:pt x="-758" y="10739"/>
                  <a:pt x="10172" y="254"/>
                  <a:pt x="29299" y="0"/>
                </a:cubicBezTo>
                <a:cubicBezTo>
                  <a:pt x="257899" y="-2205"/>
                  <a:pt x="425608" y="38269"/>
                  <a:pt x="582932" y="0"/>
                </a:cubicBezTo>
                <a:cubicBezTo>
                  <a:pt x="740256" y="-38269"/>
                  <a:pt x="967588" y="43378"/>
                  <a:pt x="1116060" y="0"/>
                </a:cubicBezTo>
                <a:cubicBezTo>
                  <a:pt x="1264532" y="-43378"/>
                  <a:pt x="1393200" y="31986"/>
                  <a:pt x="1567169" y="0"/>
                </a:cubicBezTo>
                <a:cubicBezTo>
                  <a:pt x="1741138" y="-31986"/>
                  <a:pt x="1832837" y="44175"/>
                  <a:pt x="2079792" y="0"/>
                </a:cubicBezTo>
                <a:cubicBezTo>
                  <a:pt x="2095535" y="-392"/>
                  <a:pt x="2110839" y="11123"/>
                  <a:pt x="2109091" y="29299"/>
                </a:cubicBezTo>
                <a:cubicBezTo>
                  <a:pt x="2118426" y="71065"/>
                  <a:pt x="2102625" y="116698"/>
                  <a:pt x="2109091" y="146492"/>
                </a:cubicBezTo>
                <a:cubicBezTo>
                  <a:pt x="2109440" y="162292"/>
                  <a:pt x="2092607" y="173475"/>
                  <a:pt x="2079792" y="175791"/>
                </a:cubicBezTo>
                <a:cubicBezTo>
                  <a:pt x="1921627" y="187566"/>
                  <a:pt x="1786383" y="161415"/>
                  <a:pt x="1608179" y="175791"/>
                </a:cubicBezTo>
                <a:cubicBezTo>
                  <a:pt x="1429975" y="190167"/>
                  <a:pt x="1300689" y="170406"/>
                  <a:pt x="1157070" y="175791"/>
                </a:cubicBezTo>
                <a:cubicBezTo>
                  <a:pt x="1013451" y="181176"/>
                  <a:pt x="759006" y="170122"/>
                  <a:pt x="623942" y="175791"/>
                </a:cubicBezTo>
                <a:cubicBezTo>
                  <a:pt x="488878" y="181460"/>
                  <a:pt x="243058" y="163157"/>
                  <a:pt x="29299" y="175791"/>
                </a:cubicBezTo>
                <a:cubicBezTo>
                  <a:pt x="13732" y="177348"/>
                  <a:pt x="1628" y="166167"/>
                  <a:pt x="0" y="146492"/>
                </a:cubicBezTo>
                <a:cubicBezTo>
                  <a:pt x="-11998" y="118872"/>
                  <a:pt x="10204" y="84283"/>
                  <a:pt x="0" y="29299"/>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GSK3B Upregulation</a:t>
            </a:r>
          </a:p>
        </p:txBody>
      </p:sp>
      <p:sp>
        <p:nvSpPr>
          <p:cNvPr id="51" name="Rectangle: Rounded Corners 50">
            <a:extLst>
              <a:ext uri="{FF2B5EF4-FFF2-40B4-BE49-F238E27FC236}">
                <a16:creationId xmlns:a16="http://schemas.microsoft.com/office/drawing/2014/main" id="{07404BAA-FEEA-48B0-AB24-9FFE7ABE8A9F}"/>
              </a:ext>
            </a:extLst>
          </p:cNvPr>
          <p:cNvSpPr/>
          <p:nvPr/>
        </p:nvSpPr>
        <p:spPr>
          <a:xfrm>
            <a:off x="5763342" y="4754649"/>
            <a:ext cx="2959626" cy="199027"/>
          </a:xfrm>
          <a:custGeom>
            <a:avLst/>
            <a:gdLst>
              <a:gd name="connsiteX0" fmla="*/ 0 w 2959626"/>
              <a:gd name="connsiteY0" fmla="*/ 33172 h 199027"/>
              <a:gd name="connsiteX1" fmla="*/ 33172 w 2959626"/>
              <a:gd name="connsiteY1" fmla="*/ 0 h 199027"/>
              <a:gd name="connsiteX2" fmla="*/ 669694 w 2959626"/>
              <a:gd name="connsiteY2" fmla="*/ 0 h 199027"/>
              <a:gd name="connsiteX3" fmla="*/ 1277283 w 2959626"/>
              <a:gd name="connsiteY3" fmla="*/ 0 h 199027"/>
              <a:gd name="connsiteX4" fmla="*/ 1769141 w 2959626"/>
              <a:gd name="connsiteY4" fmla="*/ 0 h 199027"/>
              <a:gd name="connsiteX5" fmla="*/ 2289932 w 2959626"/>
              <a:gd name="connsiteY5" fmla="*/ 0 h 199027"/>
              <a:gd name="connsiteX6" fmla="*/ 2926454 w 2959626"/>
              <a:gd name="connsiteY6" fmla="*/ 0 h 199027"/>
              <a:gd name="connsiteX7" fmla="*/ 2959626 w 2959626"/>
              <a:gd name="connsiteY7" fmla="*/ 33172 h 199027"/>
              <a:gd name="connsiteX8" fmla="*/ 2959626 w 2959626"/>
              <a:gd name="connsiteY8" fmla="*/ 165855 h 199027"/>
              <a:gd name="connsiteX9" fmla="*/ 2926454 w 2959626"/>
              <a:gd name="connsiteY9" fmla="*/ 199027 h 199027"/>
              <a:gd name="connsiteX10" fmla="*/ 2405663 w 2959626"/>
              <a:gd name="connsiteY10" fmla="*/ 199027 h 199027"/>
              <a:gd name="connsiteX11" fmla="*/ 1798074 w 2959626"/>
              <a:gd name="connsiteY11" fmla="*/ 199027 h 199027"/>
              <a:gd name="connsiteX12" fmla="*/ 1277283 w 2959626"/>
              <a:gd name="connsiteY12" fmla="*/ 199027 h 199027"/>
              <a:gd name="connsiteX13" fmla="*/ 669694 w 2959626"/>
              <a:gd name="connsiteY13" fmla="*/ 199027 h 199027"/>
              <a:gd name="connsiteX14" fmla="*/ 33172 w 2959626"/>
              <a:gd name="connsiteY14" fmla="*/ 199027 h 199027"/>
              <a:gd name="connsiteX15" fmla="*/ 0 w 2959626"/>
              <a:gd name="connsiteY15" fmla="*/ 165855 h 199027"/>
              <a:gd name="connsiteX16" fmla="*/ 0 w 2959626"/>
              <a:gd name="connsiteY16" fmla="*/ 33172 h 199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59626" h="199027" extrusionOk="0">
                <a:moveTo>
                  <a:pt x="0" y="33172"/>
                </a:moveTo>
                <a:cubicBezTo>
                  <a:pt x="-1251" y="10926"/>
                  <a:pt x="10431" y="381"/>
                  <a:pt x="33172" y="0"/>
                </a:cubicBezTo>
                <a:cubicBezTo>
                  <a:pt x="233062" y="-41223"/>
                  <a:pt x="408717" y="57544"/>
                  <a:pt x="669694" y="0"/>
                </a:cubicBezTo>
                <a:cubicBezTo>
                  <a:pt x="930671" y="-57544"/>
                  <a:pt x="1096257" y="51842"/>
                  <a:pt x="1277283" y="0"/>
                </a:cubicBezTo>
                <a:cubicBezTo>
                  <a:pt x="1458309" y="-51842"/>
                  <a:pt x="1587181" y="35349"/>
                  <a:pt x="1769141" y="0"/>
                </a:cubicBezTo>
                <a:cubicBezTo>
                  <a:pt x="1951101" y="-35349"/>
                  <a:pt x="2066230" y="35895"/>
                  <a:pt x="2289932" y="0"/>
                </a:cubicBezTo>
                <a:cubicBezTo>
                  <a:pt x="2513634" y="-35895"/>
                  <a:pt x="2779914" y="21163"/>
                  <a:pt x="2926454" y="0"/>
                </a:cubicBezTo>
                <a:cubicBezTo>
                  <a:pt x="2941708" y="4426"/>
                  <a:pt x="2960975" y="19798"/>
                  <a:pt x="2959626" y="33172"/>
                </a:cubicBezTo>
                <a:cubicBezTo>
                  <a:pt x="2971694" y="78851"/>
                  <a:pt x="2951752" y="129974"/>
                  <a:pt x="2959626" y="165855"/>
                </a:cubicBezTo>
                <a:cubicBezTo>
                  <a:pt x="2959185" y="187204"/>
                  <a:pt x="2941343" y="198031"/>
                  <a:pt x="2926454" y="199027"/>
                </a:cubicBezTo>
                <a:cubicBezTo>
                  <a:pt x="2771393" y="206076"/>
                  <a:pt x="2525006" y="157125"/>
                  <a:pt x="2405663" y="199027"/>
                </a:cubicBezTo>
                <a:cubicBezTo>
                  <a:pt x="2286320" y="240929"/>
                  <a:pt x="2035225" y="180890"/>
                  <a:pt x="1798074" y="199027"/>
                </a:cubicBezTo>
                <a:cubicBezTo>
                  <a:pt x="1560923" y="217164"/>
                  <a:pt x="1507297" y="158056"/>
                  <a:pt x="1277283" y="199027"/>
                </a:cubicBezTo>
                <a:cubicBezTo>
                  <a:pt x="1047269" y="239998"/>
                  <a:pt x="843917" y="145519"/>
                  <a:pt x="669694" y="199027"/>
                </a:cubicBezTo>
                <a:cubicBezTo>
                  <a:pt x="495471" y="252535"/>
                  <a:pt x="312620" y="146346"/>
                  <a:pt x="33172" y="199027"/>
                </a:cubicBezTo>
                <a:cubicBezTo>
                  <a:pt x="16510" y="195681"/>
                  <a:pt x="3875" y="187985"/>
                  <a:pt x="0" y="165855"/>
                </a:cubicBezTo>
                <a:cubicBezTo>
                  <a:pt x="-2068" y="122255"/>
                  <a:pt x="14884" y="66665"/>
                  <a:pt x="0" y="33172"/>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Folate Trap, increased Folate and B12</a:t>
            </a:r>
          </a:p>
        </p:txBody>
      </p:sp>
      <p:sp>
        <p:nvSpPr>
          <p:cNvPr id="52" name="Rectangle: Rounded Corners 51">
            <a:extLst>
              <a:ext uri="{FF2B5EF4-FFF2-40B4-BE49-F238E27FC236}">
                <a16:creationId xmlns:a16="http://schemas.microsoft.com/office/drawing/2014/main" id="{281008A7-F06B-421E-8026-41DB80FD773F}"/>
              </a:ext>
            </a:extLst>
          </p:cNvPr>
          <p:cNvSpPr/>
          <p:nvPr/>
        </p:nvSpPr>
        <p:spPr>
          <a:xfrm>
            <a:off x="5868170" y="4446217"/>
            <a:ext cx="2932169" cy="240594"/>
          </a:xfrm>
          <a:custGeom>
            <a:avLst/>
            <a:gdLst>
              <a:gd name="connsiteX0" fmla="*/ 0 w 2932169"/>
              <a:gd name="connsiteY0" fmla="*/ 40100 h 240594"/>
              <a:gd name="connsiteX1" fmla="*/ 40100 w 2932169"/>
              <a:gd name="connsiteY1" fmla="*/ 0 h 240594"/>
              <a:gd name="connsiteX2" fmla="*/ 667533 w 2932169"/>
              <a:gd name="connsiteY2" fmla="*/ 0 h 240594"/>
              <a:gd name="connsiteX3" fmla="*/ 1266447 w 2932169"/>
              <a:gd name="connsiteY3" fmla="*/ 0 h 240594"/>
              <a:gd name="connsiteX4" fmla="*/ 1751281 w 2932169"/>
              <a:gd name="connsiteY4" fmla="*/ 0 h 240594"/>
              <a:gd name="connsiteX5" fmla="*/ 2264636 w 2932169"/>
              <a:gd name="connsiteY5" fmla="*/ 0 h 240594"/>
              <a:gd name="connsiteX6" fmla="*/ 2892069 w 2932169"/>
              <a:gd name="connsiteY6" fmla="*/ 0 h 240594"/>
              <a:gd name="connsiteX7" fmla="*/ 2932169 w 2932169"/>
              <a:gd name="connsiteY7" fmla="*/ 40100 h 240594"/>
              <a:gd name="connsiteX8" fmla="*/ 2932169 w 2932169"/>
              <a:gd name="connsiteY8" fmla="*/ 200494 h 240594"/>
              <a:gd name="connsiteX9" fmla="*/ 2892069 w 2932169"/>
              <a:gd name="connsiteY9" fmla="*/ 240594 h 240594"/>
              <a:gd name="connsiteX10" fmla="*/ 2378715 w 2932169"/>
              <a:gd name="connsiteY10" fmla="*/ 240594 h 240594"/>
              <a:gd name="connsiteX11" fmla="*/ 1779801 w 2932169"/>
              <a:gd name="connsiteY11" fmla="*/ 240594 h 240594"/>
              <a:gd name="connsiteX12" fmla="*/ 1266447 w 2932169"/>
              <a:gd name="connsiteY12" fmla="*/ 240594 h 240594"/>
              <a:gd name="connsiteX13" fmla="*/ 667533 w 2932169"/>
              <a:gd name="connsiteY13" fmla="*/ 240594 h 240594"/>
              <a:gd name="connsiteX14" fmla="*/ 40100 w 2932169"/>
              <a:gd name="connsiteY14" fmla="*/ 240594 h 240594"/>
              <a:gd name="connsiteX15" fmla="*/ 0 w 2932169"/>
              <a:gd name="connsiteY15" fmla="*/ 200494 h 240594"/>
              <a:gd name="connsiteX16" fmla="*/ 0 w 2932169"/>
              <a:gd name="connsiteY16" fmla="*/ 40100 h 24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169" h="240594" extrusionOk="0">
                <a:moveTo>
                  <a:pt x="0" y="40100"/>
                </a:moveTo>
                <a:cubicBezTo>
                  <a:pt x="-531" y="16287"/>
                  <a:pt x="17068" y="76"/>
                  <a:pt x="40100" y="0"/>
                </a:cubicBezTo>
                <a:cubicBezTo>
                  <a:pt x="169177" y="-15930"/>
                  <a:pt x="393489" y="70533"/>
                  <a:pt x="667533" y="0"/>
                </a:cubicBezTo>
                <a:cubicBezTo>
                  <a:pt x="941577" y="-70533"/>
                  <a:pt x="1065584" y="13243"/>
                  <a:pt x="1266447" y="0"/>
                </a:cubicBezTo>
                <a:cubicBezTo>
                  <a:pt x="1467310" y="-13243"/>
                  <a:pt x="1560702" y="55808"/>
                  <a:pt x="1751281" y="0"/>
                </a:cubicBezTo>
                <a:cubicBezTo>
                  <a:pt x="1941860" y="-55808"/>
                  <a:pt x="2145649" y="20996"/>
                  <a:pt x="2264636" y="0"/>
                </a:cubicBezTo>
                <a:cubicBezTo>
                  <a:pt x="2383623" y="-20996"/>
                  <a:pt x="2647797" y="47519"/>
                  <a:pt x="2892069" y="0"/>
                </a:cubicBezTo>
                <a:cubicBezTo>
                  <a:pt x="2913397" y="1183"/>
                  <a:pt x="2932600" y="19533"/>
                  <a:pt x="2932169" y="40100"/>
                </a:cubicBezTo>
                <a:cubicBezTo>
                  <a:pt x="2938122" y="85049"/>
                  <a:pt x="2926566" y="162787"/>
                  <a:pt x="2932169" y="200494"/>
                </a:cubicBezTo>
                <a:cubicBezTo>
                  <a:pt x="2931999" y="223812"/>
                  <a:pt x="2912479" y="240090"/>
                  <a:pt x="2892069" y="240594"/>
                </a:cubicBezTo>
                <a:cubicBezTo>
                  <a:pt x="2708450" y="257147"/>
                  <a:pt x="2599081" y="218880"/>
                  <a:pt x="2378715" y="240594"/>
                </a:cubicBezTo>
                <a:cubicBezTo>
                  <a:pt x="2158349" y="262308"/>
                  <a:pt x="2000619" y="230817"/>
                  <a:pt x="1779801" y="240594"/>
                </a:cubicBezTo>
                <a:cubicBezTo>
                  <a:pt x="1558983" y="250371"/>
                  <a:pt x="1475078" y="208620"/>
                  <a:pt x="1266447" y="240594"/>
                </a:cubicBezTo>
                <a:cubicBezTo>
                  <a:pt x="1057816" y="272568"/>
                  <a:pt x="918087" y="223880"/>
                  <a:pt x="667533" y="240594"/>
                </a:cubicBezTo>
                <a:cubicBezTo>
                  <a:pt x="416979" y="257308"/>
                  <a:pt x="343473" y="223769"/>
                  <a:pt x="40100" y="240594"/>
                </a:cubicBezTo>
                <a:cubicBezTo>
                  <a:pt x="18953" y="238576"/>
                  <a:pt x="3954" y="226529"/>
                  <a:pt x="0" y="200494"/>
                </a:cubicBezTo>
                <a:cubicBezTo>
                  <a:pt x="-9169" y="146309"/>
                  <a:pt x="13808" y="90035"/>
                  <a:pt x="0" y="40100"/>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Increased Phospholipase D</a:t>
            </a:r>
          </a:p>
        </p:txBody>
      </p:sp>
      <p:sp>
        <p:nvSpPr>
          <p:cNvPr id="53" name="Rectangle: Rounded Corners 52">
            <a:extLst>
              <a:ext uri="{FF2B5EF4-FFF2-40B4-BE49-F238E27FC236}">
                <a16:creationId xmlns:a16="http://schemas.microsoft.com/office/drawing/2014/main" id="{DFBD2005-4D59-4FA2-BA0B-23C94A5418D1}"/>
              </a:ext>
            </a:extLst>
          </p:cNvPr>
          <p:cNvSpPr/>
          <p:nvPr/>
        </p:nvSpPr>
        <p:spPr>
          <a:xfrm>
            <a:off x="5685677" y="4019034"/>
            <a:ext cx="3227883" cy="390683"/>
          </a:xfrm>
          <a:custGeom>
            <a:avLst/>
            <a:gdLst>
              <a:gd name="connsiteX0" fmla="*/ 0 w 3227883"/>
              <a:gd name="connsiteY0" fmla="*/ 65115 h 390683"/>
              <a:gd name="connsiteX1" fmla="*/ 65115 w 3227883"/>
              <a:gd name="connsiteY1" fmla="*/ 0 h 390683"/>
              <a:gd name="connsiteX2" fmla="*/ 643344 w 3227883"/>
              <a:gd name="connsiteY2" fmla="*/ 0 h 390683"/>
              <a:gd name="connsiteX3" fmla="*/ 1190596 w 3227883"/>
              <a:gd name="connsiteY3" fmla="*/ 0 h 390683"/>
              <a:gd name="connsiteX4" fmla="*/ 1613941 w 3227883"/>
              <a:gd name="connsiteY4" fmla="*/ 0 h 390683"/>
              <a:gd name="connsiteX5" fmla="*/ 2068264 w 3227883"/>
              <a:gd name="connsiteY5" fmla="*/ 0 h 390683"/>
              <a:gd name="connsiteX6" fmla="*/ 2522586 w 3227883"/>
              <a:gd name="connsiteY6" fmla="*/ 0 h 390683"/>
              <a:gd name="connsiteX7" fmla="*/ 3162768 w 3227883"/>
              <a:gd name="connsiteY7" fmla="*/ 0 h 390683"/>
              <a:gd name="connsiteX8" fmla="*/ 3227883 w 3227883"/>
              <a:gd name="connsiteY8" fmla="*/ 65115 h 390683"/>
              <a:gd name="connsiteX9" fmla="*/ 3227883 w 3227883"/>
              <a:gd name="connsiteY9" fmla="*/ 325568 h 390683"/>
              <a:gd name="connsiteX10" fmla="*/ 3162768 w 3227883"/>
              <a:gd name="connsiteY10" fmla="*/ 390683 h 390683"/>
              <a:gd name="connsiteX11" fmla="*/ 2708446 w 3227883"/>
              <a:gd name="connsiteY11" fmla="*/ 390683 h 390683"/>
              <a:gd name="connsiteX12" fmla="*/ 2254123 w 3227883"/>
              <a:gd name="connsiteY12" fmla="*/ 390683 h 390683"/>
              <a:gd name="connsiteX13" fmla="*/ 1706871 w 3227883"/>
              <a:gd name="connsiteY13" fmla="*/ 390683 h 390683"/>
              <a:gd name="connsiteX14" fmla="*/ 1159619 w 3227883"/>
              <a:gd name="connsiteY14" fmla="*/ 390683 h 390683"/>
              <a:gd name="connsiteX15" fmla="*/ 674320 w 3227883"/>
              <a:gd name="connsiteY15" fmla="*/ 390683 h 390683"/>
              <a:gd name="connsiteX16" fmla="*/ 65115 w 3227883"/>
              <a:gd name="connsiteY16" fmla="*/ 390683 h 390683"/>
              <a:gd name="connsiteX17" fmla="*/ 0 w 3227883"/>
              <a:gd name="connsiteY17" fmla="*/ 325568 h 390683"/>
              <a:gd name="connsiteX18" fmla="*/ 0 w 3227883"/>
              <a:gd name="connsiteY18" fmla="*/ 65115 h 39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27883" h="390683" extrusionOk="0">
                <a:moveTo>
                  <a:pt x="0" y="65115"/>
                </a:moveTo>
                <a:cubicBezTo>
                  <a:pt x="-1218" y="25330"/>
                  <a:pt x="22435" y="578"/>
                  <a:pt x="65115" y="0"/>
                </a:cubicBezTo>
                <a:cubicBezTo>
                  <a:pt x="350420" y="-8871"/>
                  <a:pt x="501153" y="18814"/>
                  <a:pt x="643344" y="0"/>
                </a:cubicBezTo>
                <a:cubicBezTo>
                  <a:pt x="785535" y="-18814"/>
                  <a:pt x="951752" y="26768"/>
                  <a:pt x="1190596" y="0"/>
                </a:cubicBezTo>
                <a:cubicBezTo>
                  <a:pt x="1429440" y="-26768"/>
                  <a:pt x="1487892" y="45680"/>
                  <a:pt x="1613941" y="0"/>
                </a:cubicBezTo>
                <a:cubicBezTo>
                  <a:pt x="1739990" y="-45680"/>
                  <a:pt x="1841580" y="34026"/>
                  <a:pt x="2068264" y="0"/>
                </a:cubicBezTo>
                <a:cubicBezTo>
                  <a:pt x="2294948" y="-34026"/>
                  <a:pt x="2313369" y="16482"/>
                  <a:pt x="2522586" y="0"/>
                </a:cubicBezTo>
                <a:cubicBezTo>
                  <a:pt x="2731803" y="-16482"/>
                  <a:pt x="2972892" y="45841"/>
                  <a:pt x="3162768" y="0"/>
                </a:cubicBezTo>
                <a:cubicBezTo>
                  <a:pt x="3193174" y="2308"/>
                  <a:pt x="3229358" y="26212"/>
                  <a:pt x="3227883" y="65115"/>
                </a:cubicBezTo>
                <a:cubicBezTo>
                  <a:pt x="3257321" y="187604"/>
                  <a:pt x="3213896" y="230427"/>
                  <a:pt x="3227883" y="325568"/>
                </a:cubicBezTo>
                <a:cubicBezTo>
                  <a:pt x="3222984" y="358530"/>
                  <a:pt x="3200572" y="391225"/>
                  <a:pt x="3162768" y="390683"/>
                </a:cubicBezTo>
                <a:cubicBezTo>
                  <a:pt x="3034376" y="418834"/>
                  <a:pt x="2899399" y="383891"/>
                  <a:pt x="2708446" y="390683"/>
                </a:cubicBezTo>
                <a:cubicBezTo>
                  <a:pt x="2517493" y="397475"/>
                  <a:pt x="2388952" y="370413"/>
                  <a:pt x="2254123" y="390683"/>
                </a:cubicBezTo>
                <a:cubicBezTo>
                  <a:pt x="2119294" y="410953"/>
                  <a:pt x="1918296" y="383293"/>
                  <a:pt x="1706871" y="390683"/>
                </a:cubicBezTo>
                <a:cubicBezTo>
                  <a:pt x="1495446" y="398073"/>
                  <a:pt x="1391292" y="374153"/>
                  <a:pt x="1159619" y="390683"/>
                </a:cubicBezTo>
                <a:cubicBezTo>
                  <a:pt x="927946" y="407213"/>
                  <a:pt x="832266" y="346873"/>
                  <a:pt x="674320" y="390683"/>
                </a:cubicBezTo>
                <a:cubicBezTo>
                  <a:pt x="516374" y="434493"/>
                  <a:pt x="223017" y="388079"/>
                  <a:pt x="65115" y="390683"/>
                </a:cubicBezTo>
                <a:cubicBezTo>
                  <a:pt x="29852" y="389182"/>
                  <a:pt x="7158" y="363207"/>
                  <a:pt x="0" y="325568"/>
                </a:cubicBezTo>
                <a:cubicBezTo>
                  <a:pt x="-14997" y="255073"/>
                  <a:pt x="29096" y="150617"/>
                  <a:pt x="0" y="65115"/>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Increased and Luminal Inducible Nitric Oxide Synthase</a:t>
            </a:r>
          </a:p>
        </p:txBody>
      </p:sp>
      <p:sp>
        <p:nvSpPr>
          <p:cNvPr id="54" name="Rectangle: Rounded Corners 53">
            <a:extLst>
              <a:ext uri="{FF2B5EF4-FFF2-40B4-BE49-F238E27FC236}">
                <a16:creationId xmlns:a16="http://schemas.microsoft.com/office/drawing/2014/main" id="{95B2000F-C65A-4DF8-A477-B0CF37975AE1}"/>
              </a:ext>
            </a:extLst>
          </p:cNvPr>
          <p:cNvSpPr/>
          <p:nvPr/>
        </p:nvSpPr>
        <p:spPr>
          <a:xfrm>
            <a:off x="5674290" y="3769774"/>
            <a:ext cx="3243954" cy="199943"/>
          </a:xfrm>
          <a:custGeom>
            <a:avLst/>
            <a:gdLst>
              <a:gd name="connsiteX0" fmla="*/ 0 w 3243954"/>
              <a:gd name="connsiteY0" fmla="*/ 33324 h 199943"/>
              <a:gd name="connsiteX1" fmla="*/ 33324 w 3243954"/>
              <a:gd name="connsiteY1" fmla="*/ 0 h 199943"/>
              <a:gd name="connsiteX2" fmla="*/ 626421 w 3243954"/>
              <a:gd name="connsiteY2" fmla="*/ 0 h 199943"/>
              <a:gd name="connsiteX3" fmla="*/ 1187745 w 3243954"/>
              <a:gd name="connsiteY3" fmla="*/ 0 h 199943"/>
              <a:gd name="connsiteX4" fmla="*/ 1621977 w 3243954"/>
              <a:gd name="connsiteY4" fmla="*/ 0 h 199943"/>
              <a:gd name="connsiteX5" fmla="*/ 2087982 w 3243954"/>
              <a:gd name="connsiteY5" fmla="*/ 0 h 199943"/>
              <a:gd name="connsiteX6" fmla="*/ 2553987 w 3243954"/>
              <a:gd name="connsiteY6" fmla="*/ 0 h 199943"/>
              <a:gd name="connsiteX7" fmla="*/ 3210630 w 3243954"/>
              <a:gd name="connsiteY7" fmla="*/ 0 h 199943"/>
              <a:gd name="connsiteX8" fmla="*/ 3243954 w 3243954"/>
              <a:gd name="connsiteY8" fmla="*/ 33324 h 199943"/>
              <a:gd name="connsiteX9" fmla="*/ 3243954 w 3243954"/>
              <a:gd name="connsiteY9" fmla="*/ 166619 h 199943"/>
              <a:gd name="connsiteX10" fmla="*/ 3210630 w 3243954"/>
              <a:gd name="connsiteY10" fmla="*/ 199943 h 199943"/>
              <a:gd name="connsiteX11" fmla="*/ 2744625 w 3243954"/>
              <a:gd name="connsiteY11" fmla="*/ 199943 h 199943"/>
              <a:gd name="connsiteX12" fmla="*/ 2278620 w 3243954"/>
              <a:gd name="connsiteY12" fmla="*/ 199943 h 199943"/>
              <a:gd name="connsiteX13" fmla="*/ 1717296 w 3243954"/>
              <a:gd name="connsiteY13" fmla="*/ 199943 h 199943"/>
              <a:gd name="connsiteX14" fmla="*/ 1155972 w 3243954"/>
              <a:gd name="connsiteY14" fmla="*/ 199943 h 199943"/>
              <a:gd name="connsiteX15" fmla="*/ 658194 w 3243954"/>
              <a:gd name="connsiteY15" fmla="*/ 199943 h 199943"/>
              <a:gd name="connsiteX16" fmla="*/ 33324 w 3243954"/>
              <a:gd name="connsiteY16" fmla="*/ 199943 h 199943"/>
              <a:gd name="connsiteX17" fmla="*/ 0 w 3243954"/>
              <a:gd name="connsiteY17" fmla="*/ 166619 h 199943"/>
              <a:gd name="connsiteX18" fmla="*/ 0 w 3243954"/>
              <a:gd name="connsiteY18" fmla="*/ 33324 h 19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43954" h="199943" extrusionOk="0">
                <a:moveTo>
                  <a:pt x="0" y="33324"/>
                </a:moveTo>
                <a:cubicBezTo>
                  <a:pt x="-465" y="13460"/>
                  <a:pt x="12176" y="236"/>
                  <a:pt x="33324" y="0"/>
                </a:cubicBezTo>
                <a:cubicBezTo>
                  <a:pt x="169554" y="-20815"/>
                  <a:pt x="504185" y="9124"/>
                  <a:pt x="626421" y="0"/>
                </a:cubicBezTo>
                <a:cubicBezTo>
                  <a:pt x="748657" y="-9124"/>
                  <a:pt x="1075446" y="48766"/>
                  <a:pt x="1187745" y="0"/>
                </a:cubicBezTo>
                <a:cubicBezTo>
                  <a:pt x="1300044" y="-48766"/>
                  <a:pt x="1463644" y="15183"/>
                  <a:pt x="1621977" y="0"/>
                </a:cubicBezTo>
                <a:cubicBezTo>
                  <a:pt x="1780310" y="-15183"/>
                  <a:pt x="1901055" y="15893"/>
                  <a:pt x="2087982" y="0"/>
                </a:cubicBezTo>
                <a:cubicBezTo>
                  <a:pt x="2274909" y="-15893"/>
                  <a:pt x="2397450" y="35846"/>
                  <a:pt x="2553987" y="0"/>
                </a:cubicBezTo>
                <a:cubicBezTo>
                  <a:pt x="2710524" y="-35846"/>
                  <a:pt x="2906388" y="14840"/>
                  <a:pt x="3210630" y="0"/>
                </a:cubicBezTo>
                <a:cubicBezTo>
                  <a:pt x="3228318" y="297"/>
                  <a:pt x="3244642" y="13548"/>
                  <a:pt x="3243954" y="33324"/>
                </a:cubicBezTo>
                <a:cubicBezTo>
                  <a:pt x="3256480" y="75953"/>
                  <a:pt x="3229292" y="100703"/>
                  <a:pt x="3243954" y="166619"/>
                </a:cubicBezTo>
                <a:cubicBezTo>
                  <a:pt x="3242596" y="184191"/>
                  <a:pt x="3232864" y="201070"/>
                  <a:pt x="3210630" y="199943"/>
                </a:cubicBezTo>
                <a:cubicBezTo>
                  <a:pt x="3010325" y="212477"/>
                  <a:pt x="2940092" y="194344"/>
                  <a:pt x="2744625" y="199943"/>
                </a:cubicBezTo>
                <a:cubicBezTo>
                  <a:pt x="2549158" y="205542"/>
                  <a:pt x="2442607" y="154188"/>
                  <a:pt x="2278620" y="199943"/>
                </a:cubicBezTo>
                <a:cubicBezTo>
                  <a:pt x="2114634" y="245698"/>
                  <a:pt x="1987795" y="137431"/>
                  <a:pt x="1717296" y="199943"/>
                </a:cubicBezTo>
                <a:cubicBezTo>
                  <a:pt x="1446797" y="262455"/>
                  <a:pt x="1335011" y="170827"/>
                  <a:pt x="1155972" y="199943"/>
                </a:cubicBezTo>
                <a:cubicBezTo>
                  <a:pt x="976933" y="229059"/>
                  <a:pt x="802238" y="191681"/>
                  <a:pt x="658194" y="199943"/>
                </a:cubicBezTo>
                <a:cubicBezTo>
                  <a:pt x="514150" y="208205"/>
                  <a:pt x="337906" y="133159"/>
                  <a:pt x="33324" y="199943"/>
                </a:cubicBezTo>
                <a:cubicBezTo>
                  <a:pt x="16858" y="195783"/>
                  <a:pt x="4776" y="186142"/>
                  <a:pt x="0" y="166619"/>
                </a:cubicBezTo>
                <a:cubicBezTo>
                  <a:pt x="-389" y="117148"/>
                  <a:pt x="12306" y="79104"/>
                  <a:pt x="0" y="33324"/>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Trimethylamine-n-oxide</a:t>
            </a:r>
          </a:p>
        </p:txBody>
      </p:sp>
      <p:sp>
        <p:nvSpPr>
          <p:cNvPr id="55" name="Rectangle: Rounded Corners 54">
            <a:extLst>
              <a:ext uri="{FF2B5EF4-FFF2-40B4-BE49-F238E27FC236}">
                <a16:creationId xmlns:a16="http://schemas.microsoft.com/office/drawing/2014/main" id="{B835DC7E-FD2D-46D0-8678-9E683CAC0258}"/>
              </a:ext>
            </a:extLst>
          </p:cNvPr>
          <p:cNvSpPr/>
          <p:nvPr/>
        </p:nvSpPr>
        <p:spPr>
          <a:xfrm>
            <a:off x="5685676" y="3301727"/>
            <a:ext cx="3234159" cy="445811"/>
          </a:xfrm>
          <a:custGeom>
            <a:avLst/>
            <a:gdLst>
              <a:gd name="connsiteX0" fmla="*/ 0 w 3234159"/>
              <a:gd name="connsiteY0" fmla="*/ 74303 h 445811"/>
              <a:gd name="connsiteX1" fmla="*/ 74303 w 3234159"/>
              <a:gd name="connsiteY1" fmla="*/ 0 h 445811"/>
              <a:gd name="connsiteX2" fmla="*/ 650273 w 3234159"/>
              <a:gd name="connsiteY2" fmla="*/ 0 h 445811"/>
              <a:gd name="connsiteX3" fmla="*/ 1195387 w 3234159"/>
              <a:gd name="connsiteY3" fmla="*/ 0 h 445811"/>
              <a:gd name="connsiteX4" fmla="*/ 1617079 w 3234159"/>
              <a:gd name="connsiteY4" fmla="*/ 0 h 445811"/>
              <a:gd name="connsiteX5" fmla="*/ 2069627 w 3234159"/>
              <a:gd name="connsiteY5" fmla="*/ 0 h 445811"/>
              <a:gd name="connsiteX6" fmla="*/ 2522175 w 3234159"/>
              <a:gd name="connsiteY6" fmla="*/ 0 h 445811"/>
              <a:gd name="connsiteX7" fmla="*/ 3159856 w 3234159"/>
              <a:gd name="connsiteY7" fmla="*/ 0 h 445811"/>
              <a:gd name="connsiteX8" fmla="*/ 3234159 w 3234159"/>
              <a:gd name="connsiteY8" fmla="*/ 74303 h 445811"/>
              <a:gd name="connsiteX9" fmla="*/ 3234159 w 3234159"/>
              <a:gd name="connsiteY9" fmla="*/ 371508 h 445811"/>
              <a:gd name="connsiteX10" fmla="*/ 3159856 w 3234159"/>
              <a:gd name="connsiteY10" fmla="*/ 445811 h 445811"/>
              <a:gd name="connsiteX11" fmla="*/ 2707308 w 3234159"/>
              <a:gd name="connsiteY11" fmla="*/ 445811 h 445811"/>
              <a:gd name="connsiteX12" fmla="*/ 2254760 w 3234159"/>
              <a:gd name="connsiteY12" fmla="*/ 445811 h 445811"/>
              <a:gd name="connsiteX13" fmla="*/ 1709646 w 3234159"/>
              <a:gd name="connsiteY13" fmla="*/ 445811 h 445811"/>
              <a:gd name="connsiteX14" fmla="*/ 1164532 w 3234159"/>
              <a:gd name="connsiteY14" fmla="*/ 445811 h 445811"/>
              <a:gd name="connsiteX15" fmla="*/ 681128 w 3234159"/>
              <a:gd name="connsiteY15" fmla="*/ 445811 h 445811"/>
              <a:gd name="connsiteX16" fmla="*/ 74303 w 3234159"/>
              <a:gd name="connsiteY16" fmla="*/ 445811 h 445811"/>
              <a:gd name="connsiteX17" fmla="*/ 0 w 3234159"/>
              <a:gd name="connsiteY17" fmla="*/ 371508 h 445811"/>
              <a:gd name="connsiteX18" fmla="*/ 0 w 3234159"/>
              <a:gd name="connsiteY18" fmla="*/ 74303 h 44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34159" h="445811" extrusionOk="0">
                <a:moveTo>
                  <a:pt x="0" y="74303"/>
                </a:moveTo>
                <a:cubicBezTo>
                  <a:pt x="-3270" y="23003"/>
                  <a:pt x="25033" y="709"/>
                  <a:pt x="74303" y="0"/>
                </a:cubicBezTo>
                <a:cubicBezTo>
                  <a:pt x="308898" y="-28920"/>
                  <a:pt x="516386" y="6815"/>
                  <a:pt x="650273" y="0"/>
                </a:cubicBezTo>
                <a:cubicBezTo>
                  <a:pt x="784160" y="-6815"/>
                  <a:pt x="1022764" y="7024"/>
                  <a:pt x="1195387" y="0"/>
                </a:cubicBezTo>
                <a:cubicBezTo>
                  <a:pt x="1368010" y="-7024"/>
                  <a:pt x="1501459" y="16531"/>
                  <a:pt x="1617079" y="0"/>
                </a:cubicBezTo>
                <a:cubicBezTo>
                  <a:pt x="1732699" y="-16531"/>
                  <a:pt x="1919066" y="28274"/>
                  <a:pt x="2069627" y="0"/>
                </a:cubicBezTo>
                <a:cubicBezTo>
                  <a:pt x="2220188" y="-28274"/>
                  <a:pt x="2414915" y="37890"/>
                  <a:pt x="2522175" y="0"/>
                </a:cubicBezTo>
                <a:cubicBezTo>
                  <a:pt x="2629435" y="-37890"/>
                  <a:pt x="2950667" y="29697"/>
                  <a:pt x="3159856" y="0"/>
                </a:cubicBezTo>
                <a:cubicBezTo>
                  <a:pt x="3198572" y="964"/>
                  <a:pt x="3235801" y="29993"/>
                  <a:pt x="3234159" y="74303"/>
                </a:cubicBezTo>
                <a:cubicBezTo>
                  <a:pt x="3234583" y="172226"/>
                  <a:pt x="3204985" y="251283"/>
                  <a:pt x="3234159" y="371508"/>
                </a:cubicBezTo>
                <a:cubicBezTo>
                  <a:pt x="3224208" y="406449"/>
                  <a:pt x="3210193" y="448547"/>
                  <a:pt x="3159856" y="445811"/>
                </a:cubicBezTo>
                <a:cubicBezTo>
                  <a:pt x="3039044" y="463567"/>
                  <a:pt x="2806128" y="427025"/>
                  <a:pt x="2707308" y="445811"/>
                </a:cubicBezTo>
                <a:cubicBezTo>
                  <a:pt x="2608488" y="464597"/>
                  <a:pt x="2393472" y="418405"/>
                  <a:pt x="2254760" y="445811"/>
                </a:cubicBezTo>
                <a:cubicBezTo>
                  <a:pt x="2116048" y="473217"/>
                  <a:pt x="1877610" y="429018"/>
                  <a:pt x="1709646" y="445811"/>
                </a:cubicBezTo>
                <a:cubicBezTo>
                  <a:pt x="1541682" y="462604"/>
                  <a:pt x="1383945" y="413276"/>
                  <a:pt x="1164532" y="445811"/>
                </a:cubicBezTo>
                <a:cubicBezTo>
                  <a:pt x="945119" y="478346"/>
                  <a:pt x="827753" y="420907"/>
                  <a:pt x="681128" y="445811"/>
                </a:cubicBezTo>
                <a:cubicBezTo>
                  <a:pt x="534503" y="470715"/>
                  <a:pt x="344942" y="431364"/>
                  <a:pt x="74303" y="445811"/>
                </a:cubicBezTo>
                <a:cubicBezTo>
                  <a:pt x="36001" y="439941"/>
                  <a:pt x="1871" y="412982"/>
                  <a:pt x="0" y="371508"/>
                </a:cubicBezTo>
                <a:cubicBezTo>
                  <a:pt x="-5936" y="293397"/>
                  <a:pt x="6095" y="216761"/>
                  <a:pt x="0" y="74303"/>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Sulphur Inadequacy impairing THMT function</a:t>
            </a:r>
          </a:p>
        </p:txBody>
      </p:sp>
      <p:sp>
        <p:nvSpPr>
          <p:cNvPr id="56" name="Rectangle: Rounded Corners 55">
            <a:extLst>
              <a:ext uri="{FF2B5EF4-FFF2-40B4-BE49-F238E27FC236}">
                <a16:creationId xmlns:a16="http://schemas.microsoft.com/office/drawing/2014/main" id="{5553CDEB-EEDA-4B67-8266-376FD6511DF1}"/>
              </a:ext>
            </a:extLst>
          </p:cNvPr>
          <p:cNvSpPr/>
          <p:nvPr/>
        </p:nvSpPr>
        <p:spPr>
          <a:xfrm>
            <a:off x="5685676" y="2665236"/>
            <a:ext cx="3226336" cy="604728"/>
          </a:xfrm>
          <a:custGeom>
            <a:avLst/>
            <a:gdLst>
              <a:gd name="connsiteX0" fmla="*/ 0 w 3226336"/>
              <a:gd name="connsiteY0" fmla="*/ 100790 h 604728"/>
              <a:gd name="connsiteX1" fmla="*/ 100790 w 3226336"/>
              <a:gd name="connsiteY1" fmla="*/ 0 h 604728"/>
              <a:gd name="connsiteX2" fmla="*/ 665411 w 3226336"/>
              <a:gd name="connsiteY2" fmla="*/ 0 h 604728"/>
              <a:gd name="connsiteX3" fmla="*/ 1199785 w 3226336"/>
              <a:gd name="connsiteY3" fmla="*/ 0 h 604728"/>
              <a:gd name="connsiteX4" fmla="*/ 1613168 w 3226336"/>
              <a:gd name="connsiteY4" fmla="*/ 0 h 604728"/>
              <a:gd name="connsiteX5" fmla="*/ 2056799 w 3226336"/>
              <a:gd name="connsiteY5" fmla="*/ 0 h 604728"/>
              <a:gd name="connsiteX6" fmla="*/ 2500430 w 3226336"/>
              <a:gd name="connsiteY6" fmla="*/ 0 h 604728"/>
              <a:gd name="connsiteX7" fmla="*/ 3125546 w 3226336"/>
              <a:gd name="connsiteY7" fmla="*/ 0 h 604728"/>
              <a:gd name="connsiteX8" fmla="*/ 3226336 w 3226336"/>
              <a:gd name="connsiteY8" fmla="*/ 100790 h 604728"/>
              <a:gd name="connsiteX9" fmla="*/ 3226336 w 3226336"/>
              <a:gd name="connsiteY9" fmla="*/ 503938 h 604728"/>
              <a:gd name="connsiteX10" fmla="*/ 3125546 w 3226336"/>
              <a:gd name="connsiteY10" fmla="*/ 604728 h 604728"/>
              <a:gd name="connsiteX11" fmla="*/ 2681915 w 3226336"/>
              <a:gd name="connsiteY11" fmla="*/ 604728 h 604728"/>
              <a:gd name="connsiteX12" fmla="*/ 2238284 w 3226336"/>
              <a:gd name="connsiteY12" fmla="*/ 604728 h 604728"/>
              <a:gd name="connsiteX13" fmla="*/ 1703911 w 3226336"/>
              <a:gd name="connsiteY13" fmla="*/ 604728 h 604728"/>
              <a:gd name="connsiteX14" fmla="*/ 1169537 w 3226336"/>
              <a:gd name="connsiteY14" fmla="*/ 604728 h 604728"/>
              <a:gd name="connsiteX15" fmla="*/ 695659 w 3226336"/>
              <a:gd name="connsiteY15" fmla="*/ 604728 h 604728"/>
              <a:gd name="connsiteX16" fmla="*/ 100790 w 3226336"/>
              <a:gd name="connsiteY16" fmla="*/ 604728 h 604728"/>
              <a:gd name="connsiteX17" fmla="*/ 0 w 3226336"/>
              <a:gd name="connsiteY17" fmla="*/ 503938 h 604728"/>
              <a:gd name="connsiteX18" fmla="*/ 0 w 3226336"/>
              <a:gd name="connsiteY18" fmla="*/ 100790 h 604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26336" h="604728" extrusionOk="0">
                <a:moveTo>
                  <a:pt x="0" y="100790"/>
                </a:moveTo>
                <a:cubicBezTo>
                  <a:pt x="-3270" y="34859"/>
                  <a:pt x="33445" y="1006"/>
                  <a:pt x="100790" y="0"/>
                </a:cubicBezTo>
                <a:cubicBezTo>
                  <a:pt x="319316" y="-11954"/>
                  <a:pt x="446077" y="67255"/>
                  <a:pt x="665411" y="0"/>
                </a:cubicBezTo>
                <a:cubicBezTo>
                  <a:pt x="884745" y="-67255"/>
                  <a:pt x="951910" y="7609"/>
                  <a:pt x="1199785" y="0"/>
                </a:cubicBezTo>
                <a:cubicBezTo>
                  <a:pt x="1447660" y="-7609"/>
                  <a:pt x="1468449" y="39987"/>
                  <a:pt x="1613168" y="0"/>
                </a:cubicBezTo>
                <a:cubicBezTo>
                  <a:pt x="1757887" y="-39987"/>
                  <a:pt x="1954175" y="16894"/>
                  <a:pt x="2056799" y="0"/>
                </a:cubicBezTo>
                <a:cubicBezTo>
                  <a:pt x="2159423" y="-16894"/>
                  <a:pt x="2360659" y="4592"/>
                  <a:pt x="2500430" y="0"/>
                </a:cubicBezTo>
                <a:cubicBezTo>
                  <a:pt x="2640201" y="-4592"/>
                  <a:pt x="2828059" y="24766"/>
                  <a:pt x="3125546" y="0"/>
                </a:cubicBezTo>
                <a:cubicBezTo>
                  <a:pt x="3176510" y="1953"/>
                  <a:pt x="3228137" y="41534"/>
                  <a:pt x="3226336" y="100790"/>
                </a:cubicBezTo>
                <a:cubicBezTo>
                  <a:pt x="3244829" y="273586"/>
                  <a:pt x="3220831" y="362671"/>
                  <a:pt x="3226336" y="503938"/>
                </a:cubicBezTo>
                <a:cubicBezTo>
                  <a:pt x="3214267" y="552211"/>
                  <a:pt x="3188431" y="606852"/>
                  <a:pt x="3125546" y="604728"/>
                </a:cubicBezTo>
                <a:cubicBezTo>
                  <a:pt x="3020627" y="640879"/>
                  <a:pt x="2892357" y="579835"/>
                  <a:pt x="2681915" y="604728"/>
                </a:cubicBezTo>
                <a:cubicBezTo>
                  <a:pt x="2471473" y="629621"/>
                  <a:pt x="2377239" y="592596"/>
                  <a:pt x="2238284" y="604728"/>
                </a:cubicBezTo>
                <a:cubicBezTo>
                  <a:pt x="2099329" y="616860"/>
                  <a:pt x="1943862" y="598233"/>
                  <a:pt x="1703911" y="604728"/>
                </a:cubicBezTo>
                <a:cubicBezTo>
                  <a:pt x="1463960" y="611223"/>
                  <a:pt x="1423544" y="576576"/>
                  <a:pt x="1169537" y="604728"/>
                </a:cubicBezTo>
                <a:cubicBezTo>
                  <a:pt x="915530" y="632880"/>
                  <a:pt x="817419" y="582493"/>
                  <a:pt x="695659" y="604728"/>
                </a:cubicBezTo>
                <a:cubicBezTo>
                  <a:pt x="573899" y="626963"/>
                  <a:pt x="275309" y="537549"/>
                  <a:pt x="100790" y="604728"/>
                </a:cubicBezTo>
                <a:cubicBezTo>
                  <a:pt x="50273" y="593675"/>
                  <a:pt x="4465" y="560649"/>
                  <a:pt x="0" y="503938"/>
                </a:cubicBezTo>
                <a:cubicBezTo>
                  <a:pt x="-35983" y="312300"/>
                  <a:pt x="12770" y="273105"/>
                  <a:pt x="0" y="100790"/>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Inhibit S-Adenosyl Homocysteine Hydrolase trapping SAH from becoming Homocysteine</a:t>
            </a:r>
          </a:p>
        </p:txBody>
      </p:sp>
      <p:sp>
        <p:nvSpPr>
          <p:cNvPr id="57" name="Rectangle: Rounded Corners 56">
            <a:extLst>
              <a:ext uri="{FF2B5EF4-FFF2-40B4-BE49-F238E27FC236}">
                <a16:creationId xmlns:a16="http://schemas.microsoft.com/office/drawing/2014/main" id="{EDC9C72D-608E-4D4C-9977-8BAC6581B2C6}"/>
              </a:ext>
            </a:extLst>
          </p:cNvPr>
          <p:cNvSpPr/>
          <p:nvPr/>
        </p:nvSpPr>
        <p:spPr>
          <a:xfrm>
            <a:off x="5685677" y="2228526"/>
            <a:ext cx="3222297" cy="387389"/>
          </a:xfrm>
          <a:custGeom>
            <a:avLst/>
            <a:gdLst>
              <a:gd name="connsiteX0" fmla="*/ 0 w 3222297"/>
              <a:gd name="connsiteY0" fmla="*/ 64566 h 387389"/>
              <a:gd name="connsiteX1" fmla="*/ 64566 w 3222297"/>
              <a:gd name="connsiteY1" fmla="*/ 0 h 387389"/>
              <a:gd name="connsiteX2" fmla="*/ 641957 w 3222297"/>
              <a:gd name="connsiteY2" fmla="*/ 0 h 387389"/>
              <a:gd name="connsiteX3" fmla="*/ 1188416 w 3222297"/>
              <a:gd name="connsiteY3" fmla="*/ 0 h 387389"/>
              <a:gd name="connsiteX4" fmla="*/ 1611148 w 3222297"/>
              <a:gd name="connsiteY4" fmla="*/ 0 h 387389"/>
              <a:gd name="connsiteX5" fmla="*/ 2064813 w 3222297"/>
              <a:gd name="connsiteY5" fmla="*/ 0 h 387389"/>
              <a:gd name="connsiteX6" fmla="*/ 2518477 w 3222297"/>
              <a:gd name="connsiteY6" fmla="*/ 0 h 387389"/>
              <a:gd name="connsiteX7" fmla="*/ 3157731 w 3222297"/>
              <a:gd name="connsiteY7" fmla="*/ 0 h 387389"/>
              <a:gd name="connsiteX8" fmla="*/ 3222297 w 3222297"/>
              <a:gd name="connsiteY8" fmla="*/ 64566 h 387389"/>
              <a:gd name="connsiteX9" fmla="*/ 3222297 w 3222297"/>
              <a:gd name="connsiteY9" fmla="*/ 322823 h 387389"/>
              <a:gd name="connsiteX10" fmla="*/ 3157731 w 3222297"/>
              <a:gd name="connsiteY10" fmla="*/ 387389 h 387389"/>
              <a:gd name="connsiteX11" fmla="*/ 2704067 w 3222297"/>
              <a:gd name="connsiteY11" fmla="*/ 387389 h 387389"/>
              <a:gd name="connsiteX12" fmla="*/ 2250403 w 3222297"/>
              <a:gd name="connsiteY12" fmla="*/ 387389 h 387389"/>
              <a:gd name="connsiteX13" fmla="*/ 1703943 w 3222297"/>
              <a:gd name="connsiteY13" fmla="*/ 387389 h 387389"/>
              <a:gd name="connsiteX14" fmla="*/ 1157484 w 3222297"/>
              <a:gd name="connsiteY14" fmla="*/ 387389 h 387389"/>
              <a:gd name="connsiteX15" fmla="*/ 672888 w 3222297"/>
              <a:gd name="connsiteY15" fmla="*/ 387389 h 387389"/>
              <a:gd name="connsiteX16" fmla="*/ 64566 w 3222297"/>
              <a:gd name="connsiteY16" fmla="*/ 387389 h 387389"/>
              <a:gd name="connsiteX17" fmla="*/ 0 w 3222297"/>
              <a:gd name="connsiteY17" fmla="*/ 322823 h 387389"/>
              <a:gd name="connsiteX18" fmla="*/ 0 w 3222297"/>
              <a:gd name="connsiteY18" fmla="*/ 64566 h 387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22297" h="387389" extrusionOk="0">
                <a:moveTo>
                  <a:pt x="0" y="64566"/>
                </a:moveTo>
                <a:cubicBezTo>
                  <a:pt x="-397" y="27662"/>
                  <a:pt x="25791" y="268"/>
                  <a:pt x="64566" y="0"/>
                </a:cubicBezTo>
                <a:cubicBezTo>
                  <a:pt x="238000" y="-54409"/>
                  <a:pt x="416650" y="29682"/>
                  <a:pt x="641957" y="0"/>
                </a:cubicBezTo>
                <a:cubicBezTo>
                  <a:pt x="867264" y="-29682"/>
                  <a:pt x="1021661" y="12826"/>
                  <a:pt x="1188416" y="0"/>
                </a:cubicBezTo>
                <a:cubicBezTo>
                  <a:pt x="1355171" y="-12826"/>
                  <a:pt x="1475650" y="44679"/>
                  <a:pt x="1611148" y="0"/>
                </a:cubicBezTo>
                <a:cubicBezTo>
                  <a:pt x="1746646" y="-44679"/>
                  <a:pt x="1929436" y="4957"/>
                  <a:pt x="2064813" y="0"/>
                </a:cubicBezTo>
                <a:cubicBezTo>
                  <a:pt x="2200191" y="-4957"/>
                  <a:pt x="2319861" y="50558"/>
                  <a:pt x="2518477" y="0"/>
                </a:cubicBezTo>
                <a:cubicBezTo>
                  <a:pt x="2717093" y="-50558"/>
                  <a:pt x="2917138" y="8474"/>
                  <a:pt x="3157731" y="0"/>
                </a:cubicBezTo>
                <a:cubicBezTo>
                  <a:pt x="3192338" y="437"/>
                  <a:pt x="3224822" y="23871"/>
                  <a:pt x="3222297" y="64566"/>
                </a:cubicBezTo>
                <a:cubicBezTo>
                  <a:pt x="3242427" y="129442"/>
                  <a:pt x="3202370" y="233413"/>
                  <a:pt x="3222297" y="322823"/>
                </a:cubicBezTo>
                <a:cubicBezTo>
                  <a:pt x="3220363" y="357298"/>
                  <a:pt x="3200596" y="389509"/>
                  <a:pt x="3157731" y="387389"/>
                </a:cubicBezTo>
                <a:cubicBezTo>
                  <a:pt x="3038952" y="391534"/>
                  <a:pt x="2886694" y="369608"/>
                  <a:pt x="2704067" y="387389"/>
                </a:cubicBezTo>
                <a:cubicBezTo>
                  <a:pt x="2521440" y="405170"/>
                  <a:pt x="2472368" y="360588"/>
                  <a:pt x="2250403" y="387389"/>
                </a:cubicBezTo>
                <a:cubicBezTo>
                  <a:pt x="2028438" y="414190"/>
                  <a:pt x="1960421" y="369854"/>
                  <a:pt x="1703943" y="387389"/>
                </a:cubicBezTo>
                <a:cubicBezTo>
                  <a:pt x="1447465" y="404924"/>
                  <a:pt x="1279754" y="378718"/>
                  <a:pt x="1157484" y="387389"/>
                </a:cubicBezTo>
                <a:cubicBezTo>
                  <a:pt x="1035214" y="396060"/>
                  <a:pt x="909140" y="347444"/>
                  <a:pt x="672888" y="387389"/>
                </a:cubicBezTo>
                <a:cubicBezTo>
                  <a:pt x="436636" y="427334"/>
                  <a:pt x="268359" y="328526"/>
                  <a:pt x="64566" y="387389"/>
                </a:cubicBezTo>
                <a:cubicBezTo>
                  <a:pt x="30149" y="384722"/>
                  <a:pt x="8234" y="360411"/>
                  <a:pt x="0" y="322823"/>
                </a:cubicBezTo>
                <a:cubicBezTo>
                  <a:pt x="-28344" y="210211"/>
                  <a:pt x="15081" y="148431"/>
                  <a:pt x="0" y="64566"/>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Increased Bax and responsive inflammasome increase</a:t>
            </a:r>
          </a:p>
        </p:txBody>
      </p:sp>
      <p:sp>
        <p:nvSpPr>
          <p:cNvPr id="58" name="Rectangle: Rounded Corners 57">
            <a:extLst>
              <a:ext uri="{FF2B5EF4-FFF2-40B4-BE49-F238E27FC236}">
                <a16:creationId xmlns:a16="http://schemas.microsoft.com/office/drawing/2014/main" id="{22F8B57F-AF07-4F5D-8E3A-FC4594D3D9DC}"/>
              </a:ext>
            </a:extLst>
          </p:cNvPr>
          <p:cNvSpPr/>
          <p:nvPr/>
        </p:nvSpPr>
        <p:spPr>
          <a:xfrm>
            <a:off x="5916586" y="5232367"/>
            <a:ext cx="2474439" cy="269911"/>
          </a:xfrm>
          <a:custGeom>
            <a:avLst/>
            <a:gdLst>
              <a:gd name="connsiteX0" fmla="*/ 0 w 2474439"/>
              <a:gd name="connsiteY0" fmla="*/ 44986 h 269911"/>
              <a:gd name="connsiteX1" fmla="*/ 44986 w 2474439"/>
              <a:gd name="connsiteY1" fmla="*/ 0 h 269911"/>
              <a:gd name="connsiteX2" fmla="*/ 688792 w 2474439"/>
              <a:gd name="connsiteY2" fmla="*/ 0 h 269911"/>
              <a:gd name="connsiteX3" fmla="*/ 1308754 w 2474439"/>
              <a:gd name="connsiteY3" fmla="*/ 0 h 269911"/>
              <a:gd name="connsiteX4" fmla="*/ 1833336 w 2474439"/>
              <a:gd name="connsiteY4" fmla="*/ 0 h 269911"/>
              <a:gd name="connsiteX5" fmla="*/ 2429453 w 2474439"/>
              <a:gd name="connsiteY5" fmla="*/ 0 h 269911"/>
              <a:gd name="connsiteX6" fmla="*/ 2474439 w 2474439"/>
              <a:gd name="connsiteY6" fmla="*/ 44986 h 269911"/>
              <a:gd name="connsiteX7" fmla="*/ 2474439 w 2474439"/>
              <a:gd name="connsiteY7" fmla="*/ 224925 h 269911"/>
              <a:gd name="connsiteX8" fmla="*/ 2429453 w 2474439"/>
              <a:gd name="connsiteY8" fmla="*/ 269911 h 269911"/>
              <a:gd name="connsiteX9" fmla="*/ 1881026 w 2474439"/>
              <a:gd name="connsiteY9" fmla="*/ 269911 h 269911"/>
              <a:gd name="connsiteX10" fmla="*/ 1356443 w 2474439"/>
              <a:gd name="connsiteY10" fmla="*/ 269911 h 269911"/>
              <a:gd name="connsiteX11" fmla="*/ 736481 w 2474439"/>
              <a:gd name="connsiteY11" fmla="*/ 269911 h 269911"/>
              <a:gd name="connsiteX12" fmla="*/ 44986 w 2474439"/>
              <a:gd name="connsiteY12" fmla="*/ 269911 h 269911"/>
              <a:gd name="connsiteX13" fmla="*/ 0 w 2474439"/>
              <a:gd name="connsiteY13" fmla="*/ 224925 h 269911"/>
              <a:gd name="connsiteX14" fmla="*/ 0 w 2474439"/>
              <a:gd name="connsiteY14" fmla="*/ 44986 h 26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4439" h="269911" extrusionOk="0">
                <a:moveTo>
                  <a:pt x="0" y="44986"/>
                </a:moveTo>
                <a:cubicBezTo>
                  <a:pt x="-1781" y="14552"/>
                  <a:pt x="16929" y="277"/>
                  <a:pt x="44986" y="0"/>
                </a:cubicBezTo>
                <a:cubicBezTo>
                  <a:pt x="201327" y="-25130"/>
                  <a:pt x="397227" y="48505"/>
                  <a:pt x="688792" y="0"/>
                </a:cubicBezTo>
                <a:cubicBezTo>
                  <a:pt x="980357" y="-48505"/>
                  <a:pt x="1171669" y="70398"/>
                  <a:pt x="1308754" y="0"/>
                </a:cubicBezTo>
                <a:cubicBezTo>
                  <a:pt x="1445839" y="-70398"/>
                  <a:pt x="1658334" y="296"/>
                  <a:pt x="1833336" y="0"/>
                </a:cubicBezTo>
                <a:cubicBezTo>
                  <a:pt x="2008338" y="-296"/>
                  <a:pt x="2204348" y="5084"/>
                  <a:pt x="2429453" y="0"/>
                </a:cubicBezTo>
                <a:cubicBezTo>
                  <a:pt x="2453376" y="-826"/>
                  <a:pt x="2477439" y="16718"/>
                  <a:pt x="2474439" y="44986"/>
                </a:cubicBezTo>
                <a:cubicBezTo>
                  <a:pt x="2482277" y="92047"/>
                  <a:pt x="2471921" y="171704"/>
                  <a:pt x="2474439" y="224925"/>
                </a:cubicBezTo>
                <a:cubicBezTo>
                  <a:pt x="2475325" y="248802"/>
                  <a:pt x="2448625" y="266007"/>
                  <a:pt x="2429453" y="269911"/>
                </a:cubicBezTo>
                <a:cubicBezTo>
                  <a:pt x="2226869" y="276553"/>
                  <a:pt x="2092029" y="209751"/>
                  <a:pt x="1881026" y="269911"/>
                </a:cubicBezTo>
                <a:cubicBezTo>
                  <a:pt x="1670023" y="330071"/>
                  <a:pt x="1522901" y="262357"/>
                  <a:pt x="1356443" y="269911"/>
                </a:cubicBezTo>
                <a:cubicBezTo>
                  <a:pt x="1189985" y="277465"/>
                  <a:pt x="931449" y="241156"/>
                  <a:pt x="736481" y="269911"/>
                </a:cubicBezTo>
                <a:cubicBezTo>
                  <a:pt x="541513" y="298666"/>
                  <a:pt x="375937" y="222635"/>
                  <a:pt x="44986" y="269911"/>
                </a:cubicBezTo>
                <a:cubicBezTo>
                  <a:pt x="20484" y="270780"/>
                  <a:pt x="303" y="250420"/>
                  <a:pt x="0" y="224925"/>
                </a:cubicBezTo>
                <a:cubicBezTo>
                  <a:pt x="-6386" y="173316"/>
                  <a:pt x="9876" y="110687"/>
                  <a:pt x="0" y="44986"/>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Homocysteine upregulation</a:t>
            </a:r>
          </a:p>
        </p:txBody>
      </p:sp>
      <p:sp>
        <p:nvSpPr>
          <p:cNvPr id="59" name="Rectangle: Rounded Corners 58">
            <a:extLst>
              <a:ext uri="{FF2B5EF4-FFF2-40B4-BE49-F238E27FC236}">
                <a16:creationId xmlns:a16="http://schemas.microsoft.com/office/drawing/2014/main" id="{6F574C3B-C72F-4FE6-AC8B-E4BCED19DFB3}"/>
              </a:ext>
            </a:extLst>
          </p:cNvPr>
          <p:cNvSpPr/>
          <p:nvPr/>
        </p:nvSpPr>
        <p:spPr>
          <a:xfrm>
            <a:off x="5916585" y="5538031"/>
            <a:ext cx="2474439" cy="197176"/>
          </a:xfrm>
          <a:custGeom>
            <a:avLst/>
            <a:gdLst>
              <a:gd name="connsiteX0" fmla="*/ 0 w 2474439"/>
              <a:gd name="connsiteY0" fmla="*/ 32863 h 197176"/>
              <a:gd name="connsiteX1" fmla="*/ 32863 w 2474439"/>
              <a:gd name="connsiteY1" fmla="*/ 0 h 197176"/>
              <a:gd name="connsiteX2" fmla="*/ 562780 w 2474439"/>
              <a:gd name="connsiteY2" fmla="*/ 0 h 197176"/>
              <a:gd name="connsiteX3" fmla="*/ 1068610 w 2474439"/>
              <a:gd name="connsiteY3" fmla="*/ 0 h 197176"/>
              <a:gd name="connsiteX4" fmla="*/ 1478091 w 2474439"/>
              <a:gd name="connsiteY4" fmla="*/ 0 h 197176"/>
              <a:gd name="connsiteX5" fmla="*/ 1911659 w 2474439"/>
              <a:gd name="connsiteY5" fmla="*/ 0 h 197176"/>
              <a:gd name="connsiteX6" fmla="*/ 2441576 w 2474439"/>
              <a:gd name="connsiteY6" fmla="*/ 0 h 197176"/>
              <a:gd name="connsiteX7" fmla="*/ 2474439 w 2474439"/>
              <a:gd name="connsiteY7" fmla="*/ 32863 h 197176"/>
              <a:gd name="connsiteX8" fmla="*/ 2474439 w 2474439"/>
              <a:gd name="connsiteY8" fmla="*/ 164313 h 197176"/>
              <a:gd name="connsiteX9" fmla="*/ 2441576 w 2474439"/>
              <a:gd name="connsiteY9" fmla="*/ 197176 h 197176"/>
              <a:gd name="connsiteX10" fmla="*/ 2008008 w 2474439"/>
              <a:gd name="connsiteY10" fmla="*/ 197176 h 197176"/>
              <a:gd name="connsiteX11" fmla="*/ 1502178 w 2474439"/>
              <a:gd name="connsiteY11" fmla="*/ 197176 h 197176"/>
              <a:gd name="connsiteX12" fmla="*/ 1068610 w 2474439"/>
              <a:gd name="connsiteY12" fmla="*/ 197176 h 197176"/>
              <a:gd name="connsiteX13" fmla="*/ 562780 w 2474439"/>
              <a:gd name="connsiteY13" fmla="*/ 197176 h 197176"/>
              <a:gd name="connsiteX14" fmla="*/ 32863 w 2474439"/>
              <a:gd name="connsiteY14" fmla="*/ 197176 h 197176"/>
              <a:gd name="connsiteX15" fmla="*/ 0 w 2474439"/>
              <a:gd name="connsiteY15" fmla="*/ 164313 h 197176"/>
              <a:gd name="connsiteX16" fmla="*/ 0 w 2474439"/>
              <a:gd name="connsiteY16" fmla="*/ 32863 h 19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4439" h="197176" extrusionOk="0">
                <a:moveTo>
                  <a:pt x="0" y="32863"/>
                </a:moveTo>
                <a:cubicBezTo>
                  <a:pt x="-117" y="14346"/>
                  <a:pt x="14020" y="60"/>
                  <a:pt x="32863" y="0"/>
                </a:cubicBezTo>
                <a:cubicBezTo>
                  <a:pt x="221410" y="-59034"/>
                  <a:pt x="320407" y="22948"/>
                  <a:pt x="562780" y="0"/>
                </a:cubicBezTo>
                <a:cubicBezTo>
                  <a:pt x="805153" y="-22948"/>
                  <a:pt x="889625" y="32766"/>
                  <a:pt x="1068610" y="0"/>
                </a:cubicBezTo>
                <a:cubicBezTo>
                  <a:pt x="1247595" y="-32766"/>
                  <a:pt x="1391586" y="21716"/>
                  <a:pt x="1478091" y="0"/>
                </a:cubicBezTo>
                <a:cubicBezTo>
                  <a:pt x="1564596" y="-21716"/>
                  <a:pt x="1710056" y="3773"/>
                  <a:pt x="1911659" y="0"/>
                </a:cubicBezTo>
                <a:cubicBezTo>
                  <a:pt x="2113262" y="-3773"/>
                  <a:pt x="2235788" y="14591"/>
                  <a:pt x="2441576" y="0"/>
                </a:cubicBezTo>
                <a:cubicBezTo>
                  <a:pt x="2457617" y="3045"/>
                  <a:pt x="2475345" y="18037"/>
                  <a:pt x="2474439" y="32863"/>
                </a:cubicBezTo>
                <a:cubicBezTo>
                  <a:pt x="2486728" y="66414"/>
                  <a:pt x="2466374" y="110724"/>
                  <a:pt x="2474439" y="164313"/>
                </a:cubicBezTo>
                <a:cubicBezTo>
                  <a:pt x="2473980" y="185618"/>
                  <a:pt x="2457476" y="196523"/>
                  <a:pt x="2441576" y="197176"/>
                </a:cubicBezTo>
                <a:cubicBezTo>
                  <a:pt x="2306590" y="217269"/>
                  <a:pt x="2153372" y="184221"/>
                  <a:pt x="2008008" y="197176"/>
                </a:cubicBezTo>
                <a:cubicBezTo>
                  <a:pt x="1862644" y="210131"/>
                  <a:pt x="1689830" y="166491"/>
                  <a:pt x="1502178" y="197176"/>
                </a:cubicBezTo>
                <a:cubicBezTo>
                  <a:pt x="1314526" y="227861"/>
                  <a:pt x="1222199" y="174834"/>
                  <a:pt x="1068610" y="197176"/>
                </a:cubicBezTo>
                <a:cubicBezTo>
                  <a:pt x="915021" y="219518"/>
                  <a:pt x="695115" y="169035"/>
                  <a:pt x="562780" y="197176"/>
                </a:cubicBezTo>
                <a:cubicBezTo>
                  <a:pt x="430445" y="225317"/>
                  <a:pt x="241317" y="189629"/>
                  <a:pt x="32863" y="197176"/>
                </a:cubicBezTo>
                <a:cubicBezTo>
                  <a:pt x="15647" y="195291"/>
                  <a:pt x="417" y="182873"/>
                  <a:pt x="0" y="164313"/>
                </a:cubicBezTo>
                <a:cubicBezTo>
                  <a:pt x="-12509" y="127062"/>
                  <a:pt x="5892" y="89444"/>
                  <a:pt x="0" y="32863"/>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PEMT downregulation</a:t>
            </a:r>
          </a:p>
        </p:txBody>
      </p:sp>
      <p:sp>
        <p:nvSpPr>
          <p:cNvPr id="60" name="Rectangle: Rounded Corners 59">
            <a:extLst>
              <a:ext uri="{FF2B5EF4-FFF2-40B4-BE49-F238E27FC236}">
                <a16:creationId xmlns:a16="http://schemas.microsoft.com/office/drawing/2014/main" id="{9CDAA724-267B-48EC-96DF-6713C2D27F05}"/>
              </a:ext>
            </a:extLst>
          </p:cNvPr>
          <p:cNvSpPr/>
          <p:nvPr/>
        </p:nvSpPr>
        <p:spPr>
          <a:xfrm>
            <a:off x="5916585" y="5792031"/>
            <a:ext cx="2474439" cy="439052"/>
          </a:xfrm>
          <a:custGeom>
            <a:avLst/>
            <a:gdLst>
              <a:gd name="connsiteX0" fmla="*/ 0 w 2474439"/>
              <a:gd name="connsiteY0" fmla="*/ 73177 h 439052"/>
              <a:gd name="connsiteX1" fmla="*/ 73177 w 2474439"/>
              <a:gd name="connsiteY1" fmla="*/ 0 h 439052"/>
              <a:gd name="connsiteX2" fmla="*/ 631917 w 2474439"/>
              <a:gd name="connsiteY2" fmla="*/ 0 h 439052"/>
              <a:gd name="connsiteX3" fmla="*/ 1213939 w 2474439"/>
              <a:gd name="connsiteY3" fmla="*/ 0 h 439052"/>
              <a:gd name="connsiteX4" fmla="*/ 1772679 w 2474439"/>
              <a:gd name="connsiteY4" fmla="*/ 0 h 439052"/>
              <a:gd name="connsiteX5" fmla="*/ 2401262 w 2474439"/>
              <a:gd name="connsiteY5" fmla="*/ 0 h 439052"/>
              <a:gd name="connsiteX6" fmla="*/ 2474439 w 2474439"/>
              <a:gd name="connsiteY6" fmla="*/ 73177 h 439052"/>
              <a:gd name="connsiteX7" fmla="*/ 2474439 w 2474439"/>
              <a:gd name="connsiteY7" fmla="*/ 365875 h 439052"/>
              <a:gd name="connsiteX8" fmla="*/ 2401262 w 2474439"/>
              <a:gd name="connsiteY8" fmla="*/ 439052 h 439052"/>
              <a:gd name="connsiteX9" fmla="*/ 1819241 w 2474439"/>
              <a:gd name="connsiteY9" fmla="*/ 439052 h 439052"/>
              <a:gd name="connsiteX10" fmla="*/ 1307062 w 2474439"/>
              <a:gd name="connsiteY10" fmla="*/ 439052 h 439052"/>
              <a:gd name="connsiteX11" fmla="*/ 794883 w 2474439"/>
              <a:gd name="connsiteY11" fmla="*/ 439052 h 439052"/>
              <a:gd name="connsiteX12" fmla="*/ 73177 w 2474439"/>
              <a:gd name="connsiteY12" fmla="*/ 439052 h 439052"/>
              <a:gd name="connsiteX13" fmla="*/ 0 w 2474439"/>
              <a:gd name="connsiteY13" fmla="*/ 365875 h 439052"/>
              <a:gd name="connsiteX14" fmla="*/ 0 w 2474439"/>
              <a:gd name="connsiteY14" fmla="*/ 73177 h 4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4439" h="439052" fill="none" extrusionOk="0">
                <a:moveTo>
                  <a:pt x="0" y="73177"/>
                </a:moveTo>
                <a:cubicBezTo>
                  <a:pt x="-9614" y="25517"/>
                  <a:pt x="32713" y="10977"/>
                  <a:pt x="73177" y="0"/>
                </a:cubicBezTo>
                <a:cubicBezTo>
                  <a:pt x="328798" y="-59541"/>
                  <a:pt x="423388" y="9668"/>
                  <a:pt x="631917" y="0"/>
                </a:cubicBezTo>
                <a:cubicBezTo>
                  <a:pt x="840446" y="-9668"/>
                  <a:pt x="1031375" y="43849"/>
                  <a:pt x="1213939" y="0"/>
                </a:cubicBezTo>
                <a:cubicBezTo>
                  <a:pt x="1396503" y="-43849"/>
                  <a:pt x="1646660" y="25278"/>
                  <a:pt x="1772679" y="0"/>
                </a:cubicBezTo>
                <a:cubicBezTo>
                  <a:pt x="1898698" y="-25278"/>
                  <a:pt x="2094441" y="48196"/>
                  <a:pt x="2401262" y="0"/>
                </a:cubicBezTo>
                <a:cubicBezTo>
                  <a:pt x="2443395" y="162"/>
                  <a:pt x="2469868" y="32017"/>
                  <a:pt x="2474439" y="73177"/>
                </a:cubicBezTo>
                <a:cubicBezTo>
                  <a:pt x="2477240" y="155739"/>
                  <a:pt x="2468088" y="282791"/>
                  <a:pt x="2474439" y="365875"/>
                </a:cubicBezTo>
                <a:cubicBezTo>
                  <a:pt x="2465557" y="410776"/>
                  <a:pt x="2440351" y="442220"/>
                  <a:pt x="2401262" y="439052"/>
                </a:cubicBezTo>
                <a:cubicBezTo>
                  <a:pt x="2259772" y="492774"/>
                  <a:pt x="2077660" y="420026"/>
                  <a:pt x="1819241" y="439052"/>
                </a:cubicBezTo>
                <a:cubicBezTo>
                  <a:pt x="1560822" y="458078"/>
                  <a:pt x="1497468" y="387625"/>
                  <a:pt x="1307062" y="439052"/>
                </a:cubicBezTo>
                <a:cubicBezTo>
                  <a:pt x="1116656" y="490479"/>
                  <a:pt x="998721" y="379924"/>
                  <a:pt x="794883" y="439052"/>
                </a:cubicBezTo>
                <a:cubicBezTo>
                  <a:pt x="591045" y="498180"/>
                  <a:pt x="266884" y="423841"/>
                  <a:pt x="73177" y="439052"/>
                </a:cubicBezTo>
                <a:cubicBezTo>
                  <a:pt x="36155" y="442395"/>
                  <a:pt x="4444" y="398490"/>
                  <a:pt x="0" y="365875"/>
                </a:cubicBezTo>
                <a:cubicBezTo>
                  <a:pt x="-20881" y="283403"/>
                  <a:pt x="16682" y="144083"/>
                  <a:pt x="0" y="73177"/>
                </a:cubicBezTo>
                <a:close/>
              </a:path>
              <a:path w="2474439" h="439052" stroke="0" extrusionOk="0">
                <a:moveTo>
                  <a:pt x="0" y="73177"/>
                </a:moveTo>
                <a:cubicBezTo>
                  <a:pt x="-632" y="30780"/>
                  <a:pt x="20979" y="1015"/>
                  <a:pt x="73177" y="0"/>
                </a:cubicBezTo>
                <a:cubicBezTo>
                  <a:pt x="238336" y="-16752"/>
                  <a:pt x="518956" y="63963"/>
                  <a:pt x="701760" y="0"/>
                </a:cubicBezTo>
                <a:cubicBezTo>
                  <a:pt x="884564" y="-63963"/>
                  <a:pt x="1144275" y="69242"/>
                  <a:pt x="1307062" y="0"/>
                </a:cubicBezTo>
                <a:cubicBezTo>
                  <a:pt x="1469849" y="-69242"/>
                  <a:pt x="1706374" y="47417"/>
                  <a:pt x="1819241" y="0"/>
                </a:cubicBezTo>
                <a:cubicBezTo>
                  <a:pt x="1932108" y="-47417"/>
                  <a:pt x="2268098" y="57507"/>
                  <a:pt x="2401262" y="0"/>
                </a:cubicBezTo>
                <a:cubicBezTo>
                  <a:pt x="2435816" y="-5250"/>
                  <a:pt x="2476827" y="30037"/>
                  <a:pt x="2474439" y="73177"/>
                </a:cubicBezTo>
                <a:cubicBezTo>
                  <a:pt x="2489960" y="211217"/>
                  <a:pt x="2457079" y="237592"/>
                  <a:pt x="2474439" y="365875"/>
                </a:cubicBezTo>
                <a:cubicBezTo>
                  <a:pt x="2475910" y="404683"/>
                  <a:pt x="2434179" y="433892"/>
                  <a:pt x="2401262" y="439052"/>
                </a:cubicBezTo>
                <a:cubicBezTo>
                  <a:pt x="2241577" y="488294"/>
                  <a:pt x="2107856" y="406744"/>
                  <a:pt x="1865802" y="439052"/>
                </a:cubicBezTo>
                <a:cubicBezTo>
                  <a:pt x="1623748" y="471360"/>
                  <a:pt x="1558458" y="399507"/>
                  <a:pt x="1353624" y="439052"/>
                </a:cubicBezTo>
                <a:cubicBezTo>
                  <a:pt x="1148790" y="478597"/>
                  <a:pt x="998134" y="420691"/>
                  <a:pt x="748322" y="439052"/>
                </a:cubicBezTo>
                <a:cubicBezTo>
                  <a:pt x="498510" y="457413"/>
                  <a:pt x="208976" y="366029"/>
                  <a:pt x="73177" y="439052"/>
                </a:cubicBezTo>
                <a:cubicBezTo>
                  <a:pt x="36046" y="447373"/>
                  <a:pt x="1243" y="408958"/>
                  <a:pt x="0" y="365875"/>
                </a:cubicBezTo>
                <a:cubicBezTo>
                  <a:pt x="-5515" y="279489"/>
                  <a:pt x="8903" y="186986"/>
                  <a:pt x="0" y="73177"/>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Inadequacy of enriched Phosphatidylcholine</a:t>
            </a:r>
          </a:p>
        </p:txBody>
      </p:sp>
      <p:sp>
        <p:nvSpPr>
          <p:cNvPr id="73" name="Rectangle: Rounded Corners 72">
            <a:extLst>
              <a:ext uri="{FF2B5EF4-FFF2-40B4-BE49-F238E27FC236}">
                <a16:creationId xmlns:a16="http://schemas.microsoft.com/office/drawing/2014/main" id="{52E1BB35-81CA-4895-A5D5-BA7213126CCE}"/>
              </a:ext>
            </a:extLst>
          </p:cNvPr>
          <p:cNvSpPr/>
          <p:nvPr/>
        </p:nvSpPr>
        <p:spPr>
          <a:xfrm>
            <a:off x="5685676" y="1810871"/>
            <a:ext cx="3245386" cy="368339"/>
          </a:xfrm>
          <a:custGeom>
            <a:avLst/>
            <a:gdLst>
              <a:gd name="connsiteX0" fmla="*/ 0 w 3245386"/>
              <a:gd name="connsiteY0" fmla="*/ 61391 h 368339"/>
              <a:gd name="connsiteX1" fmla="*/ 61391 w 3245386"/>
              <a:gd name="connsiteY1" fmla="*/ 0 h 368339"/>
              <a:gd name="connsiteX2" fmla="*/ 644277 w 3245386"/>
              <a:gd name="connsiteY2" fmla="*/ 0 h 368339"/>
              <a:gd name="connsiteX3" fmla="*/ 1195937 w 3245386"/>
              <a:gd name="connsiteY3" fmla="*/ 0 h 368339"/>
              <a:gd name="connsiteX4" fmla="*/ 1622693 w 3245386"/>
              <a:gd name="connsiteY4" fmla="*/ 0 h 368339"/>
              <a:gd name="connsiteX5" fmla="*/ 2080675 w 3245386"/>
              <a:gd name="connsiteY5" fmla="*/ 0 h 368339"/>
              <a:gd name="connsiteX6" fmla="*/ 2538657 w 3245386"/>
              <a:gd name="connsiteY6" fmla="*/ 0 h 368339"/>
              <a:gd name="connsiteX7" fmla="*/ 3183995 w 3245386"/>
              <a:gd name="connsiteY7" fmla="*/ 0 h 368339"/>
              <a:gd name="connsiteX8" fmla="*/ 3245386 w 3245386"/>
              <a:gd name="connsiteY8" fmla="*/ 61391 h 368339"/>
              <a:gd name="connsiteX9" fmla="*/ 3245386 w 3245386"/>
              <a:gd name="connsiteY9" fmla="*/ 306948 h 368339"/>
              <a:gd name="connsiteX10" fmla="*/ 3183995 w 3245386"/>
              <a:gd name="connsiteY10" fmla="*/ 368339 h 368339"/>
              <a:gd name="connsiteX11" fmla="*/ 2726013 w 3245386"/>
              <a:gd name="connsiteY11" fmla="*/ 368339 h 368339"/>
              <a:gd name="connsiteX12" fmla="*/ 2268031 w 3245386"/>
              <a:gd name="connsiteY12" fmla="*/ 368339 h 368339"/>
              <a:gd name="connsiteX13" fmla="*/ 1716371 w 3245386"/>
              <a:gd name="connsiteY13" fmla="*/ 368339 h 368339"/>
              <a:gd name="connsiteX14" fmla="*/ 1164711 w 3245386"/>
              <a:gd name="connsiteY14" fmla="*/ 368339 h 368339"/>
              <a:gd name="connsiteX15" fmla="*/ 675503 w 3245386"/>
              <a:gd name="connsiteY15" fmla="*/ 368339 h 368339"/>
              <a:gd name="connsiteX16" fmla="*/ 61391 w 3245386"/>
              <a:gd name="connsiteY16" fmla="*/ 368339 h 368339"/>
              <a:gd name="connsiteX17" fmla="*/ 0 w 3245386"/>
              <a:gd name="connsiteY17" fmla="*/ 306948 h 368339"/>
              <a:gd name="connsiteX18" fmla="*/ 0 w 3245386"/>
              <a:gd name="connsiteY18" fmla="*/ 61391 h 36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45386" h="368339" extrusionOk="0">
                <a:moveTo>
                  <a:pt x="0" y="61391"/>
                </a:moveTo>
                <a:cubicBezTo>
                  <a:pt x="-1131" y="23937"/>
                  <a:pt x="23426" y="350"/>
                  <a:pt x="61391" y="0"/>
                </a:cubicBezTo>
                <a:cubicBezTo>
                  <a:pt x="250114" y="-27631"/>
                  <a:pt x="510572" y="68897"/>
                  <a:pt x="644277" y="0"/>
                </a:cubicBezTo>
                <a:cubicBezTo>
                  <a:pt x="777982" y="-68897"/>
                  <a:pt x="1046687" y="45179"/>
                  <a:pt x="1195937" y="0"/>
                </a:cubicBezTo>
                <a:cubicBezTo>
                  <a:pt x="1345187" y="-45179"/>
                  <a:pt x="1509380" y="49750"/>
                  <a:pt x="1622693" y="0"/>
                </a:cubicBezTo>
                <a:cubicBezTo>
                  <a:pt x="1736006" y="-49750"/>
                  <a:pt x="1951879" y="54134"/>
                  <a:pt x="2080675" y="0"/>
                </a:cubicBezTo>
                <a:cubicBezTo>
                  <a:pt x="2209471" y="-54134"/>
                  <a:pt x="2318832" y="26167"/>
                  <a:pt x="2538657" y="0"/>
                </a:cubicBezTo>
                <a:cubicBezTo>
                  <a:pt x="2758482" y="-26167"/>
                  <a:pt x="2883038" y="59004"/>
                  <a:pt x="3183995" y="0"/>
                </a:cubicBezTo>
                <a:cubicBezTo>
                  <a:pt x="3211410" y="2696"/>
                  <a:pt x="3248194" y="21887"/>
                  <a:pt x="3245386" y="61391"/>
                </a:cubicBezTo>
                <a:cubicBezTo>
                  <a:pt x="3246793" y="156432"/>
                  <a:pt x="3240521" y="254187"/>
                  <a:pt x="3245386" y="306948"/>
                </a:cubicBezTo>
                <a:cubicBezTo>
                  <a:pt x="3241463" y="338451"/>
                  <a:pt x="3220214" y="369020"/>
                  <a:pt x="3183995" y="368339"/>
                </a:cubicBezTo>
                <a:cubicBezTo>
                  <a:pt x="3088453" y="405277"/>
                  <a:pt x="2882821" y="320521"/>
                  <a:pt x="2726013" y="368339"/>
                </a:cubicBezTo>
                <a:cubicBezTo>
                  <a:pt x="2569205" y="416157"/>
                  <a:pt x="2399932" y="329382"/>
                  <a:pt x="2268031" y="368339"/>
                </a:cubicBezTo>
                <a:cubicBezTo>
                  <a:pt x="2136130" y="407296"/>
                  <a:pt x="1916789" y="312181"/>
                  <a:pt x="1716371" y="368339"/>
                </a:cubicBezTo>
                <a:cubicBezTo>
                  <a:pt x="1515953" y="424497"/>
                  <a:pt x="1369335" y="351538"/>
                  <a:pt x="1164711" y="368339"/>
                </a:cubicBezTo>
                <a:cubicBezTo>
                  <a:pt x="960087" y="385140"/>
                  <a:pt x="782633" y="314356"/>
                  <a:pt x="675503" y="368339"/>
                </a:cubicBezTo>
                <a:cubicBezTo>
                  <a:pt x="568373" y="422322"/>
                  <a:pt x="359252" y="324049"/>
                  <a:pt x="61391" y="368339"/>
                </a:cubicBezTo>
                <a:cubicBezTo>
                  <a:pt x="28364" y="366454"/>
                  <a:pt x="1830" y="341282"/>
                  <a:pt x="0" y="306948"/>
                </a:cubicBezTo>
                <a:cubicBezTo>
                  <a:pt x="-10006" y="247496"/>
                  <a:pt x="20027" y="175806"/>
                  <a:pt x="0" y="61391"/>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Increased P53, </a:t>
            </a:r>
            <a:r>
              <a:rPr lang="en-US" sz="1400">
                <a:solidFill>
                  <a:srgbClr val="000000"/>
                </a:solidFill>
                <a:latin typeface="Times New Roman"/>
                <a:cs typeface="Times New Roman"/>
              </a:rPr>
              <a:t>Outer mitochondrial</a:t>
            </a:r>
            <a:r>
              <a:rPr lang="en-US" sz="1400" dirty="0">
                <a:solidFill>
                  <a:srgbClr val="000000"/>
                </a:solidFill>
                <a:latin typeface="Times New Roman"/>
                <a:cs typeface="Times New Roman"/>
              </a:rPr>
              <a:t> PINK1</a:t>
            </a:r>
          </a:p>
        </p:txBody>
      </p:sp>
      <p:sp>
        <p:nvSpPr>
          <p:cNvPr id="74" name="Rectangle: Rounded Corners 73">
            <a:extLst>
              <a:ext uri="{FF2B5EF4-FFF2-40B4-BE49-F238E27FC236}">
                <a16:creationId xmlns:a16="http://schemas.microsoft.com/office/drawing/2014/main" id="{E95D91FC-9FC4-4D7A-8BAE-360A86F9D86E}"/>
              </a:ext>
            </a:extLst>
          </p:cNvPr>
          <p:cNvSpPr/>
          <p:nvPr/>
        </p:nvSpPr>
        <p:spPr>
          <a:xfrm>
            <a:off x="5638051" y="1368102"/>
            <a:ext cx="3222297" cy="391429"/>
          </a:xfrm>
          <a:custGeom>
            <a:avLst/>
            <a:gdLst>
              <a:gd name="connsiteX0" fmla="*/ 0 w 3222297"/>
              <a:gd name="connsiteY0" fmla="*/ 65239 h 391429"/>
              <a:gd name="connsiteX1" fmla="*/ 65239 w 3222297"/>
              <a:gd name="connsiteY1" fmla="*/ 0 h 391429"/>
              <a:gd name="connsiteX2" fmla="*/ 642379 w 3222297"/>
              <a:gd name="connsiteY2" fmla="*/ 0 h 391429"/>
              <a:gd name="connsiteX3" fmla="*/ 1188600 w 3222297"/>
              <a:gd name="connsiteY3" fmla="*/ 0 h 391429"/>
              <a:gd name="connsiteX4" fmla="*/ 1611148 w 3222297"/>
              <a:gd name="connsiteY4" fmla="*/ 0 h 391429"/>
              <a:gd name="connsiteX5" fmla="*/ 2064615 w 3222297"/>
              <a:gd name="connsiteY5" fmla="*/ 0 h 391429"/>
              <a:gd name="connsiteX6" fmla="*/ 2518082 w 3222297"/>
              <a:gd name="connsiteY6" fmla="*/ 0 h 391429"/>
              <a:gd name="connsiteX7" fmla="*/ 3157058 w 3222297"/>
              <a:gd name="connsiteY7" fmla="*/ 0 h 391429"/>
              <a:gd name="connsiteX8" fmla="*/ 3222297 w 3222297"/>
              <a:gd name="connsiteY8" fmla="*/ 65239 h 391429"/>
              <a:gd name="connsiteX9" fmla="*/ 3222297 w 3222297"/>
              <a:gd name="connsiteY9" fmla="*/ 326190 h 391429"/>
              <a:gd name="connsiteX10" fmla="*/ 3157058 w 3222297"/>
              <a:gd name="connsiteY10" fmla="*/ 391429 h 391429"/>
              <a:gd name="connsiteX11" fmla="*/ 2703591 w 3222297"/>
              <a:gd name="connsiteY11" fmla="*/ 391429 h 391429"/>
              <a:gd name="connsiteX12" fmla="*/ 2250124 w 3222297"/>
              <a:gd name="connsiteY12" fmla="*/ 391429 h 391429"/>
              <a:gd name="connsiteX13" fmla="*/ 1703903 w 3222297"/>
              <a:gd name="connsiteY13" fmla="*/ 391429 h 391429"/>
              <a:gd name="connsiteX14" fmla="*/ 1157682 w 3222297"/>
              <a:gd name="connsiteY14" fmla="*/ 391429 h 391429"/>
              <a:gd name="connsiteX15" fmla="*/ 673297 w 3222297"/>
              <a:gd name="connsiteY15" fmla="*/ 391429 h 391429"/>
              <a:gd name="connsiteX16" fmla="*/ 65239 w 3222297"/>
              <a:gd name="connsiteY16" fmla="*/ 391429 h 391429"/>
              <a:gd name="connsiteX17" fmla="*/ 0 w 3222297"/>
              <a:gd name="connsiteY17" fmla="*/ 326190 h 391429"/>
              <a:gd name="connsiteX18" fmla="*/ 0 w 3222297"/>
              <a:gd name="connsiteY18" fmla="*/ 65239 h 39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22297" h="391429" extrusionOk="0">
                <a:moveTo>
                  <a:pt x="0" y="65239"/>
                </a:moveTo>
                <a:cubicBezTo>
                  <a:pt x="-3130" y="19383"/>
                  <a:pt x="27140" y="178"/>
                  <a:pt x="65239" y="0"/>
                </a:cubicBezTo>
                <a:cubicBezTo>
                  <a:pt x="309386" y="-19089"/>
                  <a:pt x="513666" y="19609"/>
                  <a:pt x="642379" y="0"/>
                </a:cubicBezTo>
                <a:cubicBezTo>
                  <a:pt x="771092" y="-19609"/>
                  <a:pt x="1011388" y="4947"/>
                  <a:pt x="1188600" y="0"/>
                </a:cubicBezTo>
                <a:cubicBezTo>
                  <a:pt x="1365812" y="-4947"/>
                  <a:pt x="1449865" y="37417"/>
                  <a:pt x="1611148" y="0"/>
                </a:cubicBezTo>
                <a:cubicBezTo>
                  <a:pt x="1772431" y="-37417"/>
                  <a:pt x="1863699" y="35026"/>
                  <a:pt x="2064615" y="0"/>
                </a:cubicBezTo>
                <a:cubicBezTo>
                  <a:pt x="2265531" y="-35026"/>
                  <a:pt x="2390572" y="28021"/>
                  <a:pt x="2518082" y="0"/>
                </a:cubicBezTo>
                <a:cubicBezTo>
                  <a:pt x="2645592" y="-28021"/>
                  <a:pt x="2978155" y="66320"/>
                  <a:pt x="3157058" y="0"/>
                </a:cubicBezTo>
                <a:cubicBezTo>
                  <a:pt x="3187276" y="2415"/>
                  <a:pt x="3224743" y="24330"/>
                  <a:pt x="3222297" y="65239"/>
                </a:cubicBezTo>
                <a:cubicBezTo>
                  <a:pt x="3229878" y="128871"/>
                  <a:pt x="3218471" y="211253"/>
                  <a:pt x="3222297" y="326190"/>
                </a:cubicBezTo>
                <a:cubicBezTo>
                  <a:pt x="3215123" y="357828"/>
                  <a:pt x="3195052" y="392006"/>
                  <a:pt x="3157058" y="391429"/>
                </a:cubicBezTo>
                <a:cubicBezTo>
                  <a:pt x="3054838" y="432094"/>
                  <a:pt x="2802349" y="343304"/>
                  <a:pt x="2703591" y="391429"/>
                </a:cubicBezTo>
                <a:cubicBezTo>
                  <a:pt x="2604833" y="439554"/>
                  <a:pt x="2457393" y="353527"/>
                  <a:pt x="2250124" y="391429"/>
                </a:cubicBezTo>
                <a:cubicBezTo>
                  <a:pt x="2042855" y="429331"/>
                  <a:pt x="1928181" y="379926"/>
                  <a:pt x="1703903" y="391429"/>
                </a:cubicBezTo>
                <a:cubicBezTo>
                  <a:pt x="1479625" y="402932"/>
                  <a:pt x="1276940" y="351208"/>
                  <a:pt x="1157682" y="391429"/>
                </a:cubicBezTo>
                <a:cubicBezTo>
                  <a:pt x="1038424" y="431650"/>
                  <a:pt x="858849" y="340031"/>
                  <a:pt x="673297" y="391429"/>
                </a:cubicBezTo>
                <a:cubicBezTo>
                  <a:pt x="487746" y="442827"/>
                  <a:pt x="285244" y="390041"/>
                  <a:pt x="65239" y="391429"/>
                </a:cubicBezTo>
                <a:cubicBezTo>
                  <a:pt x="29803" y="390151"/>
                  <a:pt x="9874" y="364535"/>
                  <a:pt x="0" y="326190"/>
                </a:cubicBezTo>
                <a:cubicBezTo>
                  <a:pt x="-17648" y="235076"/>
                  <a:pt x="4098" y="190719"/>
                  <a:pt x="0" y="65239"/>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Dissociation of mitochondrial associated membrane</a:t>
            </a:r>
            <a:endParaRPr lang="en-US" dirty="0">
              <a:latin typeface="Times New Roman"/>
              <a:cs typeface="Times New Roman"/>
            </a:endParaRPr>
          </a:p>
        </p:txBody>
      </p:sp>
      <p:sp>
        <p:nvSpPr>
          <p:cNvPr id="23" name="Arrow: Pentagon 22">
            <a:extLst>
              <a:ext uri="{FF2B5EF4-FFF2-40B4-BE49-F238E27FC236}">
                <a16:creationId xmlns:a16="http://schemas.microsoft.com/office/drawing/2014/main" id="{919AABB1-F0DE-457B-9FB3-99E2D4937FE9}"/>
              </a:ext>
            </a:extLst>
          </p:cNvPr>
          <p:cNvSpPr/>
          <p:nvPr/>
        </p:nvSpPr>
        <p:spPr>
          <a:xfrm>
            <a:off x="9139907" y="1564735"/>
            <a:ext cx="2938038" cy="4496831"/>
          </a:xfrm>
          <a:prstGeom prst="homePlate">
            <a:avLst/>
          </a:prstGeom>
          <a:solidFill>
            <a:srgbClr val="CC00CC"/>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b="1">
                <a:solidFill>
                  <a:schemeClr val="tx1"/>
                </a:solidFill>
                <a:latin typeface="Times New Roman"/>
                <a:cs typeface="Times New Roman"/>
              </a:rPr>
              <a:t>Information Tuple                       </a:t>
            </a: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p:txBody>
      </p:sp>
      <p:sp>
        <p:nvSpPr>
          <p:cNvPr id="21" name="Arrow: Pentagon 20">
            <a:extLst>
              <a:ext uri="{FF2B5EF4-FFF2-40B4-BE49-F238E27FC236}">
                <a16:creationId xmlns:a16="http://schemas.microsoft.com/office/drawing/2014/main" id="{7753FC92-C3DD-43E2-A9DB-CF9D915753C2}"/>
              </a:ext>
            </a:extLst>
          </p:cNvPr>
          <p:cNvSpPr/>
          <p:nvPr/>
        </p:nvSpPr>
        <p:spPr>
          <a:xfrm>
            <a:off x="9237167" y="3731521"/>
            <a:ext cx="2400857" cy="1425868"/>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b="1">
                <a:latin typeface="Times New Roman"/>
                <a:cs typeface="Times New Roman"/>
              </a:rPr>
              <a:t>Mechanistic Link                     </a:t>
            </a:r>
          </a:p>
          <a:p>
            <a:pPr algn="ctr"/>
            <a:endParaRPr lang="en-US" sz="1100" dirty="0">
              <a:latin typeface="Times New Roman"/>
              <a:cs typeface="Times New Roman"/>
            </a:endParaRPr>
          </a:p>
          <a:p>
            <a:pPr algn="ctr"/>
            <a:endParaRPr lang="en-US" sz="1100" dirty="0">
              <a:latin typeface="Times New Roman"/>
              <a:cs typeface="Times New Roman"/>
            </a:endParaRPr>
          </a:p>
          <a:p>
            <a:pPr algn="ctr"/>
            <a:endParaRPr lang="en-US" sz="1100" dirty="0">
              <a:latin typeface="Times New Roman"/>
              <a:cs typeface="Times New Roman"/>
            </a:endParaRPr>
          </a:p>
          <a:p>
            <a:pPr algn="ctr"/>
            <a:endParaRPr lang="en-US" sz="1100" dirty="0">
              <a:latin typeface="Times New Roman"/>
              <a:cs typeface="Times New Roman"/>
            </a:endParaRPr>
          </a:p>
          <a:p>
            <a:pPr algn="ctr"/>
            <a:endParaRPr lang="en-US" sz="1100" dirty="0">
              <a:latin typeface="Times New Roman"/>
              <a:cs typeface="Times New Roman"/>
            </a:endParaRPr>
          </a:p>
          <a:p>
            <a:pPr algn="ctr"/>
            <a:endParaRPr lang="en-US" sz="1100" dirty="0">
              <a:latin typeface="Times New Roman"/>
              <a:cs typeface="Times New Roman"/>
            </a:endParaRPr>
          </a:p>
          <a:p>
            <a:pPr algn="ctr"/>
            <a:endParaRPr lang="en-US" sz="1100" dirty="0">
              <a:latin typeface="Times New Roman"/>
              <a:cs typeface="Times New Roman"/>
            </a:endParaRPr>
          </a:p>
        </p:txBody>
      </p:sp>
      <p:sp>
        <p:nvSpPr>
          <p:cNvPr id="22" name="Arrow: Pentagon 21">
            <a:extLst>
              <a:ext uri="{FF2B5EF4-FFF2-40B4-BE49-F238E27FC236}">
                <a16:creationId xmlns:a16="http://schemas.microsoft.com/office/drawing/2014/main" id="{C881244C-B908-4E92-B4B4-591D2ECB374F}"/>
              </a:ext>
            </a:extLst>
          </p:cNvPr>
          <p:cNvSpPr/>
          <p:nvPr/>
        </p:nvSpPr>
        <p:spPr>
          <a:xfrm>
            <a:off x="9240893" y="2574352"/>
            <a:ext cx="2318663" cy="1067214"/>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b="1">
                <a:solidFill>
                  <a:schemeClr val="tx1"/>
                </a:solidFill>
                <a:latin typeface="Times New Roman"/>
                <a:cs typeface="Times New Roman"/>
              </a:rPr>
              <a:t>Mechanistic Link                     </a:t>
            </a:r>
            <a:endParaRPr lang="en-US" b="1">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a:p>
            <a:pPr algn="ctr"/>
            <a:endParaRPr lang="en-US" sz="1100" dirty="0">
              <a:solidFill>
                <a:schemeClr val="tx1"/>
              </a:solidFill>
              <a:latin typeface="Times New Roman"/>
              <a:cs typeface="Times New Roman"/>
            </a:endParaRPr>
          </a:p>
        </p:txBody>
      </p:sp>
      <p:sp>
        <p:nvSpPr>
          <p:cNvPr id="67" name="Rectangle: Rounded Corners 66">
            <a:extLst>
              <a:ext uri="{FF2B5EF4-FFF2-40B4-BE49-F238E27FC236}">
                <a16:creationId xmlns:a16="http://schemas.microsoft.com/office/drawing/2014/main" id="{77FAA99C-4F05-4720-9838-416FCB427CD9}"/>
              </a:ext>
            </a:extLst>
          </p:cNvPr>
          <p:cNvSpPr/>
          <p:nvPr/>
        </p:nvSpPr>
        <p:spPr>
          <a:xfrm>
            <a:off x="9299404" y="3205274"/>
            <a:ext cx="1663660" cy="414516"/>
          </a:xfrm>
          <a:custGeom>
            <a:avLst/>
            <a:gdLst>
              <a:gd name="connsiteX0" fmla="*/ 0 w 1663660"/>
              <a:gd name="connsiteY0" fmla="*/ 69087 h 414516"/>
              <a:gd name="connsiteX1" fmla="*/ 69087 w 1663660"/>
              <a:gd name="connsiteY1" fmla="*/ 0 h 414516"/>
              <a:gd name="connsiteX2" fmla="*/ 608092 w 1663660"/>
              <a:gd name="connsiteY2" fmla="*/ 0 h 414516"/>
              <a:gd name="connsiteX3" fmla="*/ 1131842 w 1663660"/>
              <a:gd name="connsiteY3" fmla="*/ 0 h 414516"/>
              <a:gd name="connsiteX4" fmla="*/ 1594573 w 1663660"/>
              <a:gd name="connsiteY4" fmla="*/ 0 h 414516"/>
              <a:gd name="connsiteX5" fmla="*/ 1663660 w 1663660"/>
              <a:gd name="connsiteY5" fmla="*/ 69087 h 414516"/>
              <a:gd name="connsiteX6" fmla="*/ 1663660 w 1663660"/>
              <a:gd name="connsiteY6" fmla="*/ 345429 h 414516"/>
              <a:gd name="connsiteX7" fmla="*/ 1594573 w 1663660"/>
              <a:gd name="connsiteY7" fmla="*/ 414516 h 414516"/>
              <a:gd name="connsiteX8" fmla="*/ 1070823 w 1663660"/>
              <a:gd name="connsiteY8" fmla="*/ 414516 h 414516"/>
              <a:gd name="connsiteX9" fmla="*/ 592837 w 1663660"/>
              <a:gd name="connsiteY9" fmla="*/ 414516 h 414516"/>
              <a:gd name="connsiteX10" fmla="*/ 69087 w 1663660"/>
              <a:gd name="connsiteY10" fmla="*/ 414516 h 414516"/>
              <a:gd name="connsiteX11" fmla="*/ 0 w 1663660"/>
              <a:gd name="connsiteY11" fmla="*/ 345429 h 414516"/>
              <a:gd name="connsiteX12" fmla="*/ 0 w 1663660"/>
              <a:gd name="connsiteY12" fmla="*/ 69087 h 41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63660" h="414516" extrusionOk="0">
                <a:moveTo>
                  <a:pt x="0" y="69087"/>
                </a:moveTo>
                <a:cubicBezTo>
                  <a:pt x="-3295" y="20586"/>
                  <a:pt x="29135" y="155"/>
                  <a:pt x="69087" y="0"/>
                </a:cubicBezTo>
                <a:cubicBezTo>
                  <a:pt x="305751" y="-1592"/>
                  <a:pt x="401596" y="13139"/>
                  <a:pt x="608092" y="0"/>
                </a:cubicBezTo>
                <a:cubicBezTo>
                  <a:pt x="814589" y="-13139"/>
                  <a:pt x="913137" y="58242"/>
                  <a:pt x="1131842" y="0"/>
                </a:cubicBezTo>
                <a:cubicBezTo>
                  <a:pt x="1350547" y="-58242"/>
                  <a:pt x="1363451" y="863"/>
                  <a:pt x="1594573" y="0"/>
                </a:cubicBezTo>
                <a:cubicBezTo>
                  <a:pt x="1643381" y="-3899"/>
                  <a:pt x="1658215" y="34257"/>
                  <a:pt x="1663660" y="69087"/>
                </a:cubicBezTo>
                <a:cubicBezTo>
                  <a:pt x="1676661" y="135993"/>
                  <a:pt x="1648145" y="221423"/>
                  <a:pt x="1663660" y="345429"/>
                </a:cubicBezTo>
                <a:cubicBezTo>
                  <a:pt x="1657035" y="386337"/>
                  <a:pt x="1636894" y="406210"/>
                  <a:pt x="1594573" y="414516"/>
                </a:cubicBezTo>
                <a:cubicBezTo>
                  <a:pt x="1367944" y="460535"/>
                  <a:pt x="1233243" y="378349"/>
                  <a:pt x="1070823" y="414516"/>
                </a:cubicBezTo>
                <a:cubicBezTo>
                  <a:pt x="908403" y="450683"/>
                  <a:pt x="718757" y="385056"/>
                  <a:pt x="592837" y="414516"/>
                </a:cubicBezTo>
                <a:cubicBezTo>
                  <a:pt x="466917" y="443976"/>
                  <a:pt x="175269" y="362934"/>
                  <a:pt x="69087" y="414516"/>
                </a:cubicBezTo>
                <a:cubicBezTo>
                  <a:pt x="32549" y="421923"/>
                  <a:pt x="3513" y="383214"/>
                  <a:pt x="0" y="345429"/>
                </a:cubicBezTo>
                <a:cubicBezTo>
                  <a:pt x="-11657" y="283006"/>
                  <a:pt x="9900" y="198912"/>
                  <a:pt x="0" y="69087"/>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Homocysteine upregulation</a:t>
            </a:r>
          </a:p>
        </p:txBody>
      </p:sp>
      <p:sp>
        <p:nvSpPr>
          <p:cNvPr id="68" name="Rectangle: Rounded Corners 67">
            <a:extLst>
              <a:ext uri="{FF2B5EF4-FFF2-40B4-BE49-F238E27FC236}">
                <a16:creationId xmlns:a16="http://schemas.microsoft.com/office/drawing/2014/main" id="{7AE43157-5B7B-466E-9BA1-13F199F18120}"/>
              </a:ext>
            </a:extLst>
          </p:cNvPr>
          <p:cNvSpPr/>
          <p:nvPr/>
        </p:nvSpPr>
        <p:spPr>
          <a:xfrm>
            <a:off x="9299403" y="2757598"/>
            <a:ext cx="1663660" cy="427507"/>
          </a:xfrm>
          <a:custGeom>
            <a:avLst/>
            <a:gdLst>
              <a:gd name="connsiteX0" fmla="*/ 0 w 1663660"/>
              <a:gd name="connsiteY0" fmla="*/ 71253 h 427507"/>
              <a:gd name="connsiteX1" fmla="*/ 71253 w 1663660"/>
              <a:gd name="connsiteY1" fmla="*/ 0 h 427507"/>
              <a:gd name="connsiteX2" fmla="*/ 608727 w 1663660"/>
              <a:gd name="connsiteY2" fmla="*/ 0 h 427507"/>
              <a:gd name="connsiteX3" fmla="*/ 1130990 w 1663660"/>
              <a:gd name="connsiteY3" fmla="*/ 0 h 427507"/>
              <a:gd name="connsiteX4" fmla="*/ 1592407 w 1663660"/>
              <a:gd name="connsiteY4" fmla="*/ 0 h 427507"/>
              <a:gd name="connsiteX5" fmla="*/ 1663660 w 1663660"/>
              <a:gd name="connsiteY5" fmla="*/ 71253 h 427507"/>
              <a:gd name="connsiteX6" fmla="*/ 1663660 w 1663660"/>
              <a:gd name="connsiteY6" fmla="*/ 356254 h 427507"/>
              <a:gd name="connsiteX7" fmla="*/ 1592407 w 1663660"/>
              <a:gd name="connsiteY7" fmla="*/ 427507 h 427507"/>
              <a:gd name="connsiteX8" fmla="*/ 1070144 w 1663660"/>
              <a:gd name="connsiteY8" fmla="*/ 427507 h 427507"/>
              <a:gd name="connsiteX9" fmla="*/ 593516 w 1663660"/>
              <a:gd name="connsiteY9" fmla="*/ 427507 h 427507"/>
              <a:gd name="connsiteX10" fmla="*/ 71253 w 1663660"/>
              <a:gd name="connsiteY10" fmla="*/ 427507 h 427507"/>
              <a:gd name="connsiteX11" fmla="*/ 0 w 1663660"/>
              <a:gd name="connsiteY11" fmla="*/ 356254 h 427507"/>
              <a:gd name="connsiteX12" fmla="*/ 0 w 1663660"/>
              <a:gd name="connsiteY12" fmla="*/ 71253 h 42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63660" h="427507" extrusionOk="0">
                <a:moveTo>
                  <a:pt x="0" y="71253"/>
                </a:moveTo>
                <a:cubicBezTo>
                  <a:pt x="-2221" y="24928"/>
                  <a:pt x="30495" y="121"/>
                  <a:pt x="71253" y="0"/>
                </a:cubicBezTo>
                <a:cubicBezTo>
                  <a:pt x="301717" y="-4903"/>
                  <a:pt x="401410" y="39045"/>
                  <a:pt x="608727" y="0"/>
                </a:cubicBezTo>
                <a:cubicBezTo>
                  <a:pt x="816044" y="-39045"/>
                  <a:pt x="943863" y="40526"/>
                  <a:pt x="1130990" y="0"/>
                </a:cubicBezTo>
                <a:cubicBezTo>
                  <a:pt x="1318117" y="-40526"/>
                  <a:pt x="1441876" y="27544"/>
                  <a:pt x="1592407" y="0"/>
                </a:cubicBezTo>
                <a:cubicBezTo>
                  <a:pt x="1635050" y="-1205"/>
                  <a:pt x="1662333" y="32711"/>
                  <a:pt x="1663660" y="71253"/>
                </a:cubicBezTo>
                <a:cubicBezTo>
                  <a:pt x="1679668" y="133062"/>
                  <a:pt x="1643481" y="230092"/>
                  <a:pt x="1663660" y="356254"/>
                </a:cubicBezTo>
                <a:cubicBezTo>
                  <a:pt x="1653829" y="399689"/>
                  <a:pt x="1632847" y="425337"/>
                  <a:pt x="1592407" y="427507"/>
                </a:cubicBezTo>
                <a:cubicBezTo>
                  <a:pt x="1420281" y="475737"/>
                  <a:pt x="1208069" y="400592"/>
                  <a:pt x="1070144" y="427507"/>
                </a:cubicBezTo>
                <a:cubicBezTo>
                  <a:pt x="932219" y="454422"/>
                  <a:pt x="692675" y="426733"/>
                  <a:pt x="593516" y="427507"/>
                </a:cubicBezTo>
                <a:cubicBezTo>
                  <a:pt x="494357" y="428281"/>
                  <a:pt x="237684" y="373080"/>
                  <a:pt x="71253" y="427507"/>
                </a:cubicBezTo>
                <a:cubicBezTo>
                  <a:pt x="33568" y="435135"/>
                  <a:pt x="5847" y="394988"/>
                  <a:pt x="0" y="356254"/>
                </a:cubicBezTo>
                <a:cubicBezTo>
                  <a:pt x="-18168" y="285989"/>
                  <a:pt x="13697" y="203006"/>
                  <a:pt x="0" y="71253"/>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PEMT downregulation</a:t>
            </a:r>
          </a:p>
        </p:txBody>
      </p:sp>
      <p:sp>
        <p:nvSpPr>
          <p:cNvPr id="69" name="Rectangle: Rounded Corners 68">
            <a:extLst>
              <a:ext uri="{FF2B5EF4-FFF2-40B4-BE49-F238E27FC236}">
                <a16:creationId xmlns:a16="http://schemas.microsoft.com/office/drawing/2014/main" id="{53006F6A-B1E0-43B5-9EB5-1E02D1378611}"/>
              </a:ext>
            </a:extLst>
          </p:cNvPr>
          <p:cNvSpPr/>
          <p:nvPr/>
        </p:nvSpPr>
        <p:spPr>
          <a:xfrm>
            <a:off x="9299403" y="4408596"/>
            <a:ext cx="1732935" cy="622336"/>
          </a:xfrm>
          <a:custGeom>
            <a:avLst/>
            <a:gdLst>
              <a:gd name="connsiteX0" fmla="*/ 0 w 1732935"/>
              <a:gd name="connsiteY0" fmla="*/ 103725 h 622336"/>
              <a:gd name="connsiteX1" fmla="*/ 103725 w 1732935"/>
              <a:gd name="connsiteY1" fmla="*/ 0 h 622336"/>
              <a:gd name="connsiteX2" fmla="*/ 642730 w 1732935"/>
              <a:gd name="connsiteY2" fmla="*/ 0 h 622336"/>
              <a:gd name="connsiteX3" fmla="*/ 1166480 w 1732935"/>
              <a:gd name="connsiteY3" fmla="*/ 0 h 622336"/>
              <a:gd name="connsiteX4" fmla="*/ 1629210 w 1732935"/>
              <a:gd name="connsiteY4" fmla="*/ 0 h 622336"/>
              <a:gd name="connsiteX5" fmla="*/ 1732935 w 1732935"/>
              <a:gd name="connsiteY5" fmla="*/ 103725 h 622336"/>
              <a:gd name="connsiteX6" fmla="*/ 1732935 w 1732935"/>
              <a:gd name="connsiteY6" fmla="*/ 518611 h 622336"/>
              <a:gd name="connsiteX7" fmla="*/ 1629210 w 1732935"/>
              <a:gd name="connsiteY7" fmla="*/ 622336 h 622336"/>
              <a:gd name="connsiteX8" fmla="*/ 1105460 w 1732935"/>
              <a:gd name="connsiteY8" fmla="*/ 622336 h 622336"/>
              <a:gd name="connsiteX9" fmla="*/ 627475 w 1732935"/>
              <a:gd name="connsiteY9" fmla="*/ 622336 h 622336"/>
              <a:gd name="connsiteX10" fmla="*/ 103725 w 1732935"/>
              <a:gd name="connsiteY10" fmla="*/ 622336 h 622336"/>
              <a:gd name="connsiteX11" fmla="*/ 0 w 1732935"/>
              <a:gd name="connsiteY11" fmla="*/ 518611 h 622336"/>
              <a:gd name="connsiteX12" fmla="*/ 0 w 1732935"/>
              <a:gd name="connsiteY12" fmla="*/ 103725 h 622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2935" h="622336" extrusionOk="0">
                <a:moveTo>
                  <a:pt x="0" y="103725"/>
                </a:moveTo>
                <a:cubicBezTo>
                  <a:pt x="-3138" y="36590"/>
                  <a:pt x="38389" y="693"/>
                  <a:pt x="103725" y="0"/>
                </a:cubicBezTo>
                <a:cubicBezTo>
                  <a:pt x="340389" y="-1592"/>
                  <a:pt x="436234" y="13139"/>
                  <a:pt x="642730" y="0"/>
                </a:cubicBezTo>
                <a:cubicBezTo>
                  <a:pt x="849227" y="-13139"/>
                  <a:pt x="947775" y="58242"/>
                  <a:pt x="1166480" y="0"/>
                </a:cubicBezTo>
                <a:cubicBezTo>
                  <a:pt x="1385185" y="-58242"/>
                  <a:pt x="1402995" y="7373"/>
                  <a:pt x="1629210" y="0"/>
                </a:cubicBezTo>
                <a:cubicBezTo>
                  <a:pt x="1687831" y="-489"/>
                  <a:pt x="1724996" y="51288"/>
                  <a:pt x="1732935" y="103725"/>
                </a:cubicBezTo>
                <a:cubicBezTo>
                  <a:pt x="1761635" y="308331"/>
                  <a:pt x="1687750" y="404468"/>
                  <a:pt x="1732935" y="518611"/>
                </a:cubicBezTo>
                <a:cubicBezTo>
                  <a:pt x="1725574" y="578954"/>
                  <a:pt x="1688910" y="617521"/>
                  <a:pt x="1629210" y="622336"/>
                </a:cubicBezTo>
                <a:cubicBezTo>
                  <a:pt x="1402581" y="668355"/>
                  <a:pt x="1267880" y="586169"/>
                  <a:pt x="1105460" y="622336"/>
                </a:cubicBezTo>
                <a:cubicBezTo>
                  <a:pt x="943040" y="658503"/>
                  <a:pt x="753270" y="589148"/>
                  <a:pt x="627475" y="622336"/>
                </a:cubicBezTo>
                <a:cubicBezTo>
                  <a:pt x="501680" y="655524"/>
                  <a:pt x="209907" y="570754"/>
                  <a:pt x="103725" y="622336"/>
                </a:cubicBezTo>
                <a:cubicBezTo>
                  <a:pt x="48355" y="631104"/>
                  <a:pt x="6550" y="575205"/>
                  <a:pt x="0" y="518611"/>
                </a:cubicBezTo>
                <a:cubicBezTo>
                  <a:pt x="-8796" y="343890"/>
                  <a:pt x="11484" y="198397"/>
                  <a:pt x="0" y="10372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FFFFFF"/>
                </a:solidFill>
                <a:latin typeface="Times New Roman"/>
                <a:cs typeface="Times New Roman"/>
              </a:rPr>
              <a:t>Inadequacy of enriched Phosphatidylcholine</a:t>
            </a:r>
          </a:p>
        </p:txBody>
      </p:sp>
      <p:sp>
        <p:nvSpPr>
          <p:cNvPr id="71" name="Rectangle: Rounded Corners 70">
            <a:extLst>
              <a:ext uri="{FF2B5EF4-FFF2-40B4-BE49-F238E27FC236}">
                <a16:creationId xmlns:a16="http://schemas.microsoft.com/office/drawing/2014/main" id="{FA5DB783-531F-490A-9649-7B945269B210}"/>
              </a:ext>
            </a:extLst>
          </p:cNvPr>
          <p:cNvSpPr/>
          <p:nvPr/>
        </p:nvSpPr>
        <p:spPr>
          <a:xfrm>
            <a:off x="9299403" y="3969869"/>
            <a:ext cx="1732932" cy="391428"/>
          </a:xfrm>
          <a:custGeom>
            <a:avLst/>
            <a:gdLst>
              <a:gd name="connsiteX0" fmla="*/ 0 w 1732932"/>
              <a:gd name="connsiteY0" fmla="*/ 65239 h 391428"/>
              <a:gd name="connsiteX1" fmla="*/ 65239 w 1732932"/>
              <a:gd name="connsiteY1" fmla="*/ 0 h 391428"/>
              <a:gd name="connsiteX2" fmla="*/ 631439 w 1732932"/>
              <a:gd name="connsiteY2" fmla="*/ 0 h 391428"/>
              <a:gd name="connsiteX3" fmla="*/ 1181615 w 1732932"/>
              <a:gd name="connsiteY3" fmla="*/ 0 h 391428"/>
              <a:gd name="connsiteX4" fmla="*/ 1667693 w 1732932"/>
              <a:gd name="connsiteY4" fmla="*/ 0 h 391428"/>
              <a:gd name="connsiteX5" fmla="*/ 1732932 w 1732932"/>
              <a:gd name="connsiteY5" fmla="*/ 65239 h 391428"/>
              <a:gd name="connsiteX6" fmla="*/ 1732932 w 1732932"/>
              <a:gd name="connsiteY6" fmla="*/ 326189 h 391428"/>
              <a:gd name="connsiteX7" fmla="*/ 1667693 w 1732932"/>
              <a:gd name="connsiteY7" fmla="*/ 391428 h 391428"/>
              <a:gd name="connsiteX8" fmla="*/ 1117517 w 1732932"/>
              <a:gd name="connsiteY8" fmla="*/ 391428 h 391428"/>
              <a:gd name="connsiteX9" fmla="*/ 615415 w 1732932"/>
              <a:gd name="connsiteY9" fmla="*/ 391428 h 391428"/>
              <a:gd name="connsiteX10" fmla="*/ 65239 w 1732932"/>
              <a:gd name="connsiteY10" fmla="*/ 391428 h 391428"/>
              <a:gd name="connsiteX11" fmla="*/ 0 w 1732932"/>
              <a:gd name="connsiteY11" fmla="*/ 326189 h 391428"/>
              <a:gd name="connsiteX12" fmla="*/ 0 w 1732932"/>
              <a:gd name="connsiteY12" fmla="*/ 65239 h 39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2932" h="391428" extrusionOk="0">
                <a:moveTo>
                  <a:pt x="0" y="65239"/>
                </a:moveTo>
                <a:cubicBezTo>
                  <a:pt x="-3130" y="19383"/>
                  <a:pt x="27140" y="178"/>
                  <a:pt x="65239" y="0"/>
                </a:cubicBezTo>
                <a:cubicBezTo>
                  <a:pt x="280057" y="-23032"/>
                  <a:pt x="506335" y="30733"/>
                  <a:pt x="631439" y="0"/>
                </a:cubicBezTo>
                <a:cubicBezTo>
                  <a:pt x="756543" y="-30733"/>
                  <a:pt x="1011341" y="30101"/>
                  <a:pt x="1181615" y="0"/>
                </a:cubicBezTo>
                <a:cubicBezTo>
                  <a:pt x="1351889" y="-30101"/>
                  <a:pt x="1483816" y="26610"/>
                  <a:pt x="1667693" y="0"/>
                </a:cubicBezTo>
                <a:cubicBezTo>
                  <a:pt x="1707867" y="-1516"/>
                  <a:pt x="1728931" y="31652"/>
                  <a:pt x="1732932" y="65239"/>
                </a:cubicBezTo>
                <a:cubicBezTo>
                  <a:pt x="1759067" y="127657"/>
                  <a:pt x="1730358" y="208090"/>
                  <a:pt x="1732932" y="326189"/>
                </a:cubicBezTo>
                <a:cubicBezTo>
                  <a:pt x="1727119" y="364635"/>
                  <a:pt x="1706170" y="386550"/>
                  <a:pt x="1667693" y="391428"/>
                </a:cubicBezTo>
                <a:cubicBezTo>
                  <a:pt x="1471665" y="456570"/>
                  <a:pt x="1321267" y="343114"/>
                  <a:pt x="1117517" y="391428"/>
                </a:cubicBezTo>
                <a:cubicBezTo>
                  <a:pt x="913767" y="439742"/>
                  <a:pt x="743203" y="353675"/>
                  <a:pt x="615415" y="391428"/>
                </a:cubicBezTo>
                <a:cubicBezTo>
                  <a:pt x="487627" y="429181"/>
                  <a:pt x="214998" y="379510"/>
                  <a:pt x="65239" y="391428"/>
                </a:cubicBezTo>
                <a:cubicBezTo>
                  <a:pt x="30348" y="396643"/>
                  <a:pt x="7124" y="361467"/>
                  <a:pt x="0" y="326189"/>
                </a:cubicBezTo>
                <a:cubicBezTo>
                  <a:pt x="-4856" y="252784"/>
                  <a:pt x="27482" y="194326"/>
                  <a:pt x="0" y="65239"/>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FFFFFF"/>
                </a:solidFill>
                <a:latin typeface="Times New Roman"/>
                <a:cs typeface="Times New Roman"/>
              </a:rPr>
              <a:t>PEMT downregulation</a:t>
            </a:r>
          </a:p>
        </p:txBody>
      </p:sp>
      <p:sp>
        <p:nvSpPr>
          <p:cNvPr id="72" name="Callout: Left Arrow 71">
            <a:extLst>
              <a:ext uri="{FF2B5EF4-FFF2-40B4-BE49-F238E27FC236}">
                <a16:creationId xmlns:a16="http://schemas.microsoft.com/office/drawing/2014/main" id="{439734E0-9DA3-4CF9-8471-6015855A4267}"/>
              </a:ext>
            </a:extLst>
          </p:cNvPr>
          <p:cNvSpPr/>
          <p:nvPr/>
        </p:nvSpPr>
        <p:spPr>
          <a:xfrm>
            <a:off x="8533874" y="5370125"/>
            <a:ext cx="612416" cy="674755"/>
          </a:xfrm>
          <a:prstGeom prst="leftArrowCallout">
            <a:avLst>
              <a:gd name="adj1" fmla="val 20670"/>
              <a:gd name="adj2" fmla="val 20670"/>
              <a:gd name="adj3" fmla="val 25000"/>
              <a:gd name="adj4" fmla="val 10579"/>
            </a:avLst>
          </a:prstGeom>
          <a:solidFill>
            <a:schemeClr val="accent6">
              <a:lumMod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5" name="Rectangle: Rounded Corners 74">
            <a:extLst>
              <a:ext uri="{FF2B5EF4-FFF2-40B4-BE49-F238E27FC236}">
                <a16:creationId xmlns:a16="http://schemas.microsoft.com/office/drawing/2014/main" id="{FD463A53-DD1D-4907-BF26-E079BB26A74D}"/>
              </a:ext>
            </a:extLst>
          </p:cNvPr>
          <p:cNvSpPr/>
          <p:nvPr/>
        </p:nvSpPr>
        <p:spPr>
          <a:xfrm>
            <a:off x="5329670" y="5295801"/>
            <a:ext cx="105082" cy="8746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latin typeface="Times New Roman"/>
              <a:cs typeface="Times New Roman"/>
            </a:endParaRPr>
          </a:p>
          <a:p>
            <a:pPr algn="ctr"/>
            <a:endParaRPr lang="en-US">
              <a:latin typeface="Times New Roman"/>
              <a:cs typeface="Times New Roman"/>
            </a:endParaRPr>
          </a:p>
        </p:txBody>
      </p:sp>
      <p:sp>
        <p:nvSpPr>
          <p:cNvPr id="76" name="Callout: Left Arrow 75">
            <a:extLst>
              <a:ext uri="{FF2B5EF4-FFF2-40B4-BE49-F238E27FC236}">
                <a16:creationId xmlns:a16="http://schemas.microsoft.com/office/drawing/2014/main" id="{2ABE79BE-6F2E-4012-A9AC-80878CC67F53}"/>
              </a:ext>
            </a:extLst>
          </p:cNvPr>
          <p:cNvSpPr/>
          <p:nvPr/>
        </p:nvSpPr>
        <p:spPr>
          <a:xfrm>
            <a:off x="5438249" y="5379649"/>
            <a:ext cx="479066" cy="674755"/>
          </a:xfrm>
          <a:prstGeom prst="leftArrowCallout">
            <a:avLst>
              <a:gd name="adj1" fmla="val 20670"/>
              <a:gd name="adj2" fmla="val 20670"/>
              <a:gd name="adj3" fmla="val 25000"/>
              <a:gd name="adj4" fmla="val 10579"/>
            </a:avLst>
          </a:prstGeom>
          <a:solidFill>
            <a:schemeClr val="accent6">
              <a:lumMod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7" name="Callout: Left Arrow 76">
            <a:extLst>
              <a:ext uri="{FF2B5EF4-FFF2-40B4-BE49-F238E27FC236}">
                <a16:creationId xmlns:a16="http://schemas.microsoft.com/office/drawing/2014/main" id="{B70216D2-DAE9-48C8-A228-AC32B5DA0763}"/>
              </a:ext>
            </a:extLst>
          </p:cNvPr>
          <p:cNvSpPr/>
          <p:nvPr/>
        </p:nvSpPr>
        <p:spPr>
          <a:xfrm>
            <a:off x="2228324" y="5312974"/>
            <a:ext cx="612416" cy="855730"/>
          </a:xfrm>
          <a:prstGeom prst="leftArrowCallout">
            <a:avLst>
              <a:gd name="adj1" fmla="val 20670"/>
              <a:gd name="adj2" fmla="val 20670"/>
              <a:gd name="adj3" fmla="val 25000"/>
              <a:gd name="adj4" fmla="val 10579"/>
            </a:avLst>
          </a:prstGeom>
          <a:solidFill>
            <a:schemeClr val="accent6">
              <a:lumMod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8" name="Rectangle: Rounded Corners 77">
            <a:extLst>
              <a:ext uri="{FF2B5EF4-FFF2-40B4-BE49-F238E27FC236}">
                <a16:creationId xmlns:a16="http://schemas.microsoft.com/office/drawing/2014/main" id="{57AAE867-169D-41ED-A3EF-D04B3770A043}"/>
              </a:ext>
            </a:extLst>
          </p:cNvPr>
          <p:cNvSpPr/>
          <p:nvPr/>
        </p:nvSpPr>
        <p:spPr>
          <a:xfrm>
            <a:off x="2119745" y="5314851"/>
            <a:ext cx="105082" cy="8746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latin typeface="Times New Roman"/>
              <a:cs typeface="Times New Roman"/>
            </a:endParaRPr>
          </a:p>
          <a:p>
            <a:pPr algn="ctr"/>
            <a:endParaRPr lang="en-US">
              <a:latin typeface="Times New Roman"/>
              <a:cs typeface="Times New Roman"/>
            </a:endParaRPr>
          </a:p>
        </p:txBody>
      </p:sp>
    </p:spTree>
    <p:extLst>
      <p:ext uri="{BB962C8B-B14F-4D97-AF65-F5344CB8AC3E}">
        <p14:creationId xmlns:p14="http://schemas.microsoft.com/office/powerpoint/2010/main" val="3532564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CB0BDD5A-8FBC-738B-F8CD-0C6A8782529A}"/>
              </a:ext>
            </a:extLst>
          </p:cNvPr>
          <p:cNvSpPr/>
          <p:nvPr/>
        </p:nvSpPr>
        <p:spPr>
          <a:xfrm>
            <a:off x="10536711" y="0"/>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Times New Roman" panose="02020603050405020304" pitchFamily="18" charset="0"/>
                <a:cs typeface="Times New Roman" panose="02020603050405020304" pitchFamily="18" charset="0"/>
              </a:rPr>
              <a:t>Devops</a:t>
            </a:r>
            <a:r>
              <a:rPr lang="en-US" sz="1000" dirty="0">
                <a:solidFill>
                  <a:schemeClr val="tx1"/>
                </a:solidFill>
                <a:latin typeface="Times New Roman" panose="02020603050405020304" pitchFamily="18" charset="0"/>
                <a:cs typeface="Times New Roman" panose="02020603050405020304" pitchFamily="18" charset="0"/>
              </a:rPr>
              <a:t> and </a:t>
            </a:r>
            <a:r>
              <a:rPr lang="en-US" sz="1000" dirty="0" err="1">
                <a:solidFill>
                  <a:schemeClr val="tx1"/>
                </a:solidFill>
                <a:latin typeface="Times New Roman" panose="02020603050405020304" pitchFamily="18" charset="0"/>
                <a:cs typeface="Times New Roman" panose="02020603050405020304" pitchFamily="18" charset="0"/>
              </a:rPr>
              <a:t>Dataops</a:t>
            </a:r>
            <a:r>
              <a:rPr lang="en-US" sz="1000" dirty="0">
                <a:solidFill>
                  <a:schemeClr val="tx1"/>
                </a:solidFill>
                <a:latin typeface="Times New Roman" panose="02020603050405020304" pitchFamily="18" charset="0"/>
                <a:cs typeface="Times New Roman" panose="02020603050405020304" pitchFamily="18" charset="0"/>
              </a:rPr>
              <a:t> for Developers or Infrastructure as a Service for Developers</a:t>
            </a: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39AA2AB-4E90-90FB-E2E5-196C673B304D}"/>
              </a:ext>
            </a:extLst>
          </p:cNvPr>
          <p:cNvPicPr>
            <a:picLocks noChangeAspect="1"/>
          </p:cNvPicPr>
          <p:nvPr/>
        </p:nvPicPr>
        <p:blipFill>
          <a:blip r:embed="rId2"/>
          <a:stretch>
            <a:fillRect/>
          </a:stretch>
        </p:blipFill>
        <p:spPr>
          <a:xfrm>
            <a:off x="3382781" y="4285671"/>
            <a:ext cx="5741233" cy="2526279"/>
          </a:xfrm>
          <a:prstGeom prst="rect">
            <a:avLst/>
          </a:prstGeom>
        </p:spPr>
      </p:pic>
      <p:sp>
        <p:nvSpPr>
          <p:cNvPr id="4" name="Arrow: Pentagon 3">
            <a:extLst>
              <a:ext uri="{FF2B5EF4-FFF2-40B4-BE49-F238E27FC236}">
                <a16:creationId xmlns:a16="http://schemas.microsoft.com/office/drawing/2014/main" id="{EB290A7A-4CFD-46E0-0021-5C9EF8E1C1C4}"/>
              </a:ext>
            </a:extLst>
          </p:cNvPr>
          <p:cNvSpPr/>
          <p:nvPr/>
        </p:nvSpPr>
        <p:spPr>
          <a:xfrm>
            <a:off x="85276" y="1429282"/>
            <a:ext cx="734521" cy="580869"/>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964651C-6CFC-B0FD-3E37-2B8183BE2444}"/>
              </a:ext>
            </a:extLst>
          </p:cNvPr>
          <p:cNvSpPr txBox="1"/>
          <p:nvPr/>
        </p:nvSpPr>
        <p:spPr>
          <a:xfrm>
            <a:off x="959357" y="475780"/>
            <a:ext cx="1993696" cy="276998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Developer Profile</a:t>
            </a:r>
          </a:p>
          <a:p>
            <a:r>
              <a:rPr lang="en-US" sz="1200" dirty="0">
                <a:latin typeface="Times New Roman" panose="02020603050405020304" pitchFamily="18" charset="0"/>
                <a:cs typeface="Times New Roman" panose="02020603050405020304" pitchFamily="18" charset="0"/>
              </a:rPr>
              <a:t>Developer, Tools, IDE, Packages, Image/Container/</a:t>
            </a:r>
            <a:r>
              <a:rPr lang="en-US" sz="1200" dirty="0" err="1">
                <a:latin typeface="Times New Roman" panose="02020603050405020304" pitchFamily="18" charset="0"/>
                <a:cs typeface="Times New Roman" panose="02020603050405020304" pitchFamily="18" charset="0"/>
              </a:rPr>
              <a:t>StackDefinition</a:t>
            </a:r>
            <a:r>
              <a:rPr lang="en-US" sz="1200" dirty="0">
                <a:latin typeface="Times New Roman" panose="02020603050405020304" pitchFamily="18" charset="0"/>
                <a:cs typeface="Times New Roman" panose="02020603050405020304" pitchFamily="18" charset="0"/>
              </a:rPr>
              <a:t>/YAML building tools, Machine or Virtual Machine for Development,</a:t>
            </a:r>
          </a:p>
          <a:p>
            <a:r>
              <a:rPr lang="en-US" sz="1200" dirty="0">
                <a:latin typeface="Times New Roman" panose="02020603050405020304" pitchFamily="18" charset="0"/>
                <a:cs typeface="Times New Roman" panose="02020603050405020304" pitchFamily="18" charset="0"/>
              </a:rPr>
              <a:t>Database, Database Links, source repository Agent or source Integration Agent  bug tracking Agent, Image Copy and Backup Routines, backup/check in policies, Database and System Access </a:t>
            </a:r>
          </a:p>
        </p:txBody>
      </p:sp>
      <p:sp>
        <p:nvSpPr>
          <p:cNvPr id="6" name="Rectangle: Rounded Corners 5">
            <a:extLst>
              <a:ext uri="{FF2B5EF4-FFF2-40B4-BE49-F238E27FC236}">
                <a16:creationId xmlns:a16="http://schemas.microsoft.com/office/drawing/2014/main" id="{A064E927-0345-FC8D-0E56-7B958F554F14}"/>
              </a:ext>
            </a:extLst>
          </p:cNvPr>
          <p:cNvSpPr/>
          <p:nvPr/>
        </p:nvSpPr>
        <p:spPr>
          <a:xfrm>
            <a:off x="3637490" y="46050"/>
            <a:ext cx="1409080" cy="624134"/>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Development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container from a Hub</a:t>
            </a:r>
          </a:p>
        </p:txBody>
      </p:sp>
      <p:sp>
        <p:nvSpPr>
          <p:cNvPr id="7" name="Rectangle: Rounded Corners 6">
            <a:extLst>
              <a:ext uri="{FF2B5EF4-FFF2-40B4-BE49-F238E27FC236}">
                <a16:creationId xmlns:a16="http://schemas.microsoft.com/office/drawing/2014/main" id="{7240C062-0FA7-C90F-14E6-72610110704B}"/>
              </a:ext>
            </a:extLst>
          </p:cNvPr>
          <p:cNvSpPr/>
          <p:nvPr/>
        </p:nvSpPr>
        <p:spPr>
          <a:xfrm>
            <a:off x="3637490" y="740973"/>
            <a:ext cx="1409080" cy="755982"/>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Full or percentage container stack yam shipped to desktop  </a:t>
            </a:r>
          </a:p>
        </p:txBody>
      </p:sp>
      <p:sp>
        <p:nvSpPr>
          <p:cNvPr id="8" name="Rectangle: Rounded Corners 7">
            <a:extLst>
              <a:ext uri="{FF2B5EF4-FFF2-40B4-BE49-F238E27FC236}">
                <a16:creationId xmlns:a16="http://schemas.microsoft.com/office/drawing/2014/main" id="{3B28AC7E-7BBC-053A-0B92-AFD37F536575}"/>
              </a:ext>
            </a:extLst>
          </p:cNvPr>
          <p:cNvSpPr/>
          <p:nvPr/>
        </p:nvSpPr>
        <p:spPr>
          <a:xfrm>
            <a:off x="3637490" y="1581608"/>
            <a:ext cx="1384096" cy="417711"/>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Containerization tools </a:t>
            </a:r>
          </a:p>
        </p:txBody>
      </p:sp>
      <p:sp>
        <p:nvSpPr>
          <p:cNvPr id="10" name="Rectangle: Rounded Corners 9">
            <a:extLst>
              <a:ext uri="{FF2B5EF4-FFF2-40B4-BE49-F238E27FC236}">
                <a16:creationId xmlns:a16="http://schemas.microsoft.com/office/drawing/2014/main" id="{BDC97B33-56FF-AF4C-89E8-492C1A10AAE2}"/>
              </a:ext>
            </a:extLst>
          </p:cNvPr>
          <p:cNvSpPr/>
          <p:nvPr/>
        </p:nvSpPr>
        <p:spPr>
          <a:xfrm>
            <a:off x="3637490" y="2052179"/>
            <a:ext cx="1409080" cy="755982"/>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Desktop Computer Image with Developer Profile </a:t>
            </a:r>
          </a:p>
        </p:txBody>
      </p:sp>
      <p:sp>
        <p:nvSpPr>
          <p:cNvPr id="11" name="Rectangle: Rounded Corners 10">
            <a:extLst>
              <a:ext uri="{FF2B5EF4-FFF2-40B4-BE49-F238E27FC236}">
                <a16:creationId xmlns:a16="http://schemas.microsoft.com/office/drawing/2014/main" id="{031062E1-E063-9870-D849-B2CCEBD4D48E}"/>
              </a:ext>
            </a:extLst>
          </p:cNvPr>
          <p:cNvSpPr/>
          <p:nvPr/>
        </p:nvSpPr>
        <p:spPr>
          <a:xfrm>
            <a:off x="3617503" y="2882657"/>
            <a:ext cx="1404083" cy="755982"/>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Cloud Native Virtual Machine Image with Developer Profile </a:t>
            </a:r>
          </a:p>
        </p:txBody>
      </p:sp>
      <p:sp>
        <p:nvSpPr>
          <p:cNvPr id="12" name="Arrow: Pentagon 11">
            <a:extLst>
              <a:ext uri="{FF2B5EF4-FFF2-40B4-BE49-F238E27FC236}">
                <a16:creationId xmlns:a16="http://schemas.microsoft.com/office/drawing/2014/main" id="{3FD66DF7-4157-51B7-CB94-2BF63C520240}"/>
              </a:ext>
            </a:extLst>
          </p:cNvPr>
          <p:cNvSpPr/>
          <p:nvPr/>
        </p:nvSpPr>
        <p:spPr>
          <a:xfrm>
            <a:off x="3027531" y="1429283"/>
            <a:ext cx="427216" cy="580869"/>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13" name="Arrow: Pentagon 12">
            <a:extLst>
              <a:ext uri="{FF2B5EF4-FFF2-40B4-BE49-F238E27FC236}">
                <a16:creationId xmlns:a16="http://schemas.microsoft.com/office/drawing/2014/main" id="{CA36BB85-EC24-5309-0716-DAD6952A44AF}"/>
              </a:ext>
            </a:extLst>
          </p:cNvPr>
          <p:cNvSpPr/>
          <p:nvPr/>
        </p:nvSpPr>
        <p:spPr>
          <a:xfrm>
            <a:off x="5351486" y="1471310"/>
            <a:ext cx="403774" cy="580869"/>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7AA1B85-9A30-E40C-499D-53D46A7564B1}"/>
              </a:ext>
            </a:extLst>
          </p:cNvPr>
          <p:cNvSpPr txBox="1"/>
          <p:nvPr/>
        </p:nvSpPr>
        <p:spPr>
          <a:xfrm>
            <a:off x="6107610" y="62364"/>
            <a:ext cx="2494604" cy="3231654"/>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Policy or On Demand Completion</a:t>
            </a:r>
          </a:p>
          <a:p>
            <a:pPr algn="ctr"/>
            <a:r>
              <a:rPr lang="en-US" sz="1200" dirty="0">
                <a:latin typeface="Times New Roman" panose="02020603050405020304" pitchFamily="18" charset="0"/>
                <a:cs typeface="Times New Roman" panose="02020603050405020304" pitchFamily="18" charset="0"/>
              </a:rPr>
              <a:t>Developer, Tools, IDE, Packages, Image/Container/</a:t>
            </a:r>
            <a:r>
              <a:rPr lang="en-US" sz="1200" dirty="0" err="1">
                <a:latin typeface="Times New Roman" panose="02020603050405020304" pitchFamily="18" charset="0"/>
                <a:cs typeface="Times New Roman" panose="02020603050405020304" pitchFamily="18" charset="0"/>
              </a:rPr>
              <a:t>StackDefinition</a:t>
            </a:r>
            <a:r>
              <a:rPr lang="en-US" sz="1200" dirty="0">
                <a:latin typeface="Times New Roman" panose="02020603050405020304" pitchFamily="18" charset="0"/>
                <a:cs typeface="Times New Roman" panose="02020603050405020304" pitchFamily="18" charset="0"/>
              </a:rPr>
              <a:t>/YAML  or tools to build these, Machine or Virtual Machine for Development,</a:t>
            </a:r>
          </a:p>
          <a:p>
            <a:pPr algn="ctr"/>
            <a:r>
              <a:rPr lang="en-US" sz="1200" dirty="0">
                <a:latin typeface="Times New Roman" panose="02020603050405020304" pitchFamily="18" charset="0"/>
                <a:cs typeface="Times New Roman" panose="02020603050405020304" pitchFamily="18" charset="0"/>
              </a:rPr>
              <a:t>Database, Database Links, source repository Agent or source Integration Agent, </a:t>
            </a:r>
            <a:r>
              <a:rPr lang="en-US" sz="1200" dirty="0" err="1">
                <a:latin typeface="Times New Roman" panose="02020603050405020304" pitchFamily="18" charset="0"/>
                <a:cs typeface="Times New Roman" panose="02020603050405020304" pitchFamily="18" charset="0"/>
              </a:rPr>
              <a:t>Devops</a:t>
            </a:r>
            <a:r>
              <a:rPr lang="en-US" sz="1200" dirty="0">
                <a:latin typeface="Times New Roman" panose="02020603050405020304" pitchFamily="18" charset="0"/>
                <a:cs typeface="Times New Roman" panose="02020603050405020304" pitchFamily="18" charset="0"/>
              </a:rPr>
              <a:t> Deployment capability linked to Source Code Management and linked to Agent enabled Deployment Locations which are Dynamically configurable also (Data Kitchen, </a:t>
            </a:r>
            <a:r>
              <a:rPr lang="en-US" sz="1200" dirty="0" err="1">
                <a:latin typeface="Times New Roman" panose="02020603050405020304" pitchFamily="18" charset="0"/>
                <a:cs typeface="Times New Roman" panose="02020603050405020304" pitchFamily="18" charset="0"/>
              </a:rPr>
              <a:t>Delfphx</a:t>
            </a:r>
            <a:r>
              <a:rPr lang="en-US" sz="1200" dirty="0">
                <a:latin typeface="Times New Roman" panose="02020603050405020304" pitchFamily="18" charset="0"/>
                <a:cs typeface="Times New Roman" panose="02020603050405020304" pitchFamily="18" charset="0"/>
              </a:rPr>
              <a:t> for Databases, Ansible, Chef, Urban Code, Jenkins,</a:t>
            </a:r>
          </a:p>
        </p:txBody>
      </p:sp>
      <p:sp>
        <p:nvSpPr>
          <p:cNvPr id="15" name="Rectangle: Rounded Corners 14">
            <a:extLst>
              <a:ext uri="{FF2B5EF4-FFF2-40B4-BE49-F238E27FC236}">
                <a16:creationId xmlns:a16="http://schemas.microsoft.com/office/drawing/2014/main" id="{40EEDA8C-07FD-C48A-9172-51CF051F6A6E}"/>
              </a:ext>
            </a:extLst>
          </p:cNvPr>
          <p:cNvSpPr/>
          <p:nvPr/>
        </p:nvSpPr>
        <p:spPr>
          <a:xfrm>
            <a:off x="9896002" y="946464"/>
            <a:ext cx="1993696" cy="1740359"/>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Minimum Individual  Development, Shared Development 1 and 2 replica of infrastructure, Integration Test,  Staging, Model Office, Production and </a:t>
            </a:r>
            <a:r>
              <a:rPr lang="en-US" sz="1200" dirty="0" err="1">
                <a:latin typeface="Times New Roman" panose="02020603050405020304" pitchFamily="18" charset="0"/>
                <a:cs typeface="Times New Roman" panose="02020603050405020304" pitchFamily="18" charset="0"/>
              </a:rPr>
              <a:t>PostProduction</a:t>
            </a:r>
            <a:r>
              <a:rPr lang="en-US" sz="1200" dirty="0">
                <a:latin typeface="Times New Roman" panose="02020603050405020304" pitchFamily="18" charset="0"/>
                <a:cs typeface="Times New Roman" panose="02020603050405020304" pitchFamily="18" charset="0"/>
              </a:rPr>
              <a:t> replicas and environments</a:t>
            </a:r>
          </a:p>
        </p:txBody>
      </p:sp>
      <p:sp>
        <p:nvSpPr>
          <p:cNvPr id="17" name="Arrow: Pentagon 16">
            <a:extLst>
              <a:ext uri="{FF2B5EF4-FFF2-40B4-BE49-F238E27FC236}">
                <a16:creationId xmlns:a16="http://schemas.microsoft.com/office/drawing/2014/main" id="{7CF0ED5B-EEA7-69CF-AFC0-5E4DE275306E}"/>
              </a:ext>
            </a:extLst>
          </p:cNvPr>
          <p:cNvSpPr/>
          <p:nvPr/>
        </p:nvSpPr>
        <p:spPr>
          <a:xfrm>
            <a:off x="8756753" y="1429283"/>
            <a:ext cx="734521" cy="580869"/>
          </a:xfrm>
          <a:prstGeom prst="homePlate">
            <a:avLst/>
          </a:prstGeom>
          <a:solidFill>
            <a:srgbClr val="EE9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2" name="Arrow: Bent 21">
            <a:extLst>
              <a:ext uri="{FF2B5EF4-FFF2-40B4-BE49-F238E27FC236}">
                <a16:creationId xmlns:a16="http://schemas.microsoft.com/office/drawing/2014/main" id="{D4B9ABD9-95A7-96A9-2E8F-43C5B14278DA}"/>
              </a:ext>
            </a:extLst>
          </p:cNvPr>
          <p:cNvSpPr/>
          <p:nvPr/>
        </p:nvSpPr>
        <p:spPr>
          <a:xfrm rot="16200000" flipH="1">
            <a:off x="6556986" y="2938665"/>
            <a:ext cx="667409" cy="2026604"/>
          </a:xfrm>
          <a:prstGeom prst="bentArrow">
            <a:avLst>
              <a:gd name="adj1" fmla="val 54199"/>
              <a:gd name="adj2" fmla="val 50000"/>
              <a:gd name="adj3" fmla="val 20508"/>
              <a:gd name="adj4" fmla="val 61718"/>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Bent 20">
            <a:extLst>
              <a:ext uri="{FF2B5EF4-FFF2-40B4-BE49-F238E27FC236}">
                <a16:creationId xmlns:a16="http://schemas.microsoft.com/office/drawing/2014/main" id="{69458AA8-3D6B-CD72-B544-E56B6A442F33}"/>
              </a:ext>
            </a:extLst>
          </p:cNvPr>
          <p:cNvSpPr/>
          <p:nvPr/>
        </p:nvSpPr>
        <p:spPr>
          <a:xfrm rot="10800000">
            <a:off x="6713092" y="2686821"/>
            <a:ext cx="4340903" cy="1484356"/>
          </a:xfrm>
          <a:prstGeom prst="ben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38D99A6-8535-A3F9-59E0-D08F21A7F307}"/>
              </a:ext>
            </a:extLst>
          </p:cNvPr>
          <p:cNvSpPr txBox="1"/>
          <p:nvPr/>
        </p:nvSpPr>
        <p:spPr>
          <a:xfrm>
            <a:off x="3335965" y="3718266"/>
            <a:ext cx="2771645"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Tools, services, Access and infrastructure to enable developers to perform </a:t>
            </a:r>
            <a:r>
              <a:rPr lang="en-US" sz="1200" dirty="0" err="1">
                <a:latin typeface="Times New Roman" panose="02020603050405020304" pitchFamily="18" charset="0"/>
                <a:cs typeface="Times New Roman" panose="02020603050405020304" pitchFamily="18" charset="0"/>
              </a:rPr>
              <a:t>devops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404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18646" y="1205332"/>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A9A20950-D5C0-4094-8E79-F38A0EAA8826}"/>
              </a:ext>
            </a:extLst>
          </p:cNvPr>
          <p:cNvSpPr txBox="1"/>
          <p:nvPr/>
        </p:nvSpPr>
        <p:spPr>
          <a:xfrm>
            <a:off x="8300261" y="1409662"/>
            <a:ext cx="17335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Every Problem</a:t>
            </a:r>
          </a:p>
        </p:txBody>
      </p:sp>
      <p:sp>
        <p:nvSpPr>
          <p:cNvPr id="37" name="TextBox 36">
            <a:extLst>
              <a:ext uri="{FF2B5EF4-FFF2-40B4-BE49-F238E27FC236}">
                <a16:creationId xmlns:a16="http://schemas.microsoft.com/office/drawing/2014/main" id="{96B5378D-16E5-4C26-9FA5-C07C55E24B1E}"/>
              </a:ext>
            </a:extLst>
          </p:cNvPr>
          <p:cNvSpPr txBox="1"/>
          <p:nvPr/>
        </p:nvSpPr>
        <p:spPr>
          <a:xfrm>
            <a:off x="6065926" y="1409663"/>
            <a:ext cx="17335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Times New Roman"/>
              </a:rPr>
              <a:t>Every Disease</a:t>
            </a:r>
            <a:endParaRPr lang="en-US" b="1" dirty="0">
              <a:latin typeface="Times New Roman"/>
              <a:cs typeface="Times New Roman"/>
            </a:endParaRPr>
          </a:p>
        </p:txBody>
      </p:sp>
      <p:sp>
        <p:nvSpPr>
          <p:cNvPr id="83" name="TextBox 82">
            <a:extLst>
              <a:ext uri="{FF2B5EF4-FFF2-40B4-BE49-F238E27FC236}">
                <a16:creationId xmlns:a16="http://schemas.microsoft.com/office/drawing/2014/main" id="{1A1A90BD-13B6-4E4B-9353-58EC83AAFD09}"/>
              </a:ext>
            </a:extLst>
          </p:cNvPr>
          <p:cNvSpPr txBox="1"/>
          <p:nvPr/>
        </p:nvSpPr>
        <p:spPr>
          <a:xfrm>
            <a:off x="2577757" y="1267653"/>
            <a:ext cx="33960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Times New Roman"/>
                <a:cs typeface="Times New Roman"/>
              </a:rPr>
              <a:t>Atypical Cellular Proliferation linked </a:t>
            </a:r>
            <a:r>
              <a:rPr lang="en-US" b="1" dirty="0">
                <a:latin typeface="Times New Roman"/>
                <a:cs typeface="Times New Roman"/>
              </a:rPr>
              <a:t>to PSA Levels</a:t>
            </a:r>
          </a:p>
        </p:txBody>
      </p:sp>
      <p:sp>
        <p:nvSpPr>
          <p:cNvPr id="10" name="Arrow: Curved Left 9">
            <a:extLst>
              <a:ext uri="{FF2B5EF4-FFF2-40B4-BE49-F238E27FC236}">
                <a16:creationId xmlns:a16="http://schemas.microsoft.com/office/drawing/2014/main" id="{6C317C57-E075-4AE0-A3A8-9D6267F09803}"/>
              </a:ext>
            </a:extLst>
          </p:cNvPr>
          <p:cNvSpPr/>
          <p:nvPr/>
        </p:nvSpPr>
        <p:spPr>
          <a:xfrm rot="18000000">
            <a:off x="3293656" y="1940045"/>
            <a:ext cx="833004" cy="264824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a:cs typeface="Times New Roman"/>
            </a:endParaRPr>
          </a:p>
        </p:txBody>
      </p:sp>
      <p:grpSp>
        <p:nvGrpSpPr>
          <p:cNvPr id="11" name="Group 10">
            <a:extLst>
              <a:ext uri="{FF2B5EF4-FFF2-40B4-BE49-F238E27FC236}">
                <a16:creationId xmlns:a16="http://schemas.microsoft.com/office/drawing/2014/main" id="{68A25A9E-68B4-4698-AFCF-0C8575C5024E}"/>
              </a:ext>
            </a:extLst>
          </p:cNvPr>
          <p:cNvGrpSpPr/>
          <p:nvPr/>
        </p:nvGrpSpPr>
        <p:grpSpPr>
          <a:xfrm>
            <a:off x="96810" y="2152551"/>
            <a:ext cx="2604267" cy="916231"/>
            <a:chOff x="96810" y="2152551"/>
            <a:chExt cx="2604267" cy="916231"/>
          </a:xfrm>
        </p:grpSpPr>
        <p:sp>
          <p:nvSpPr>
            <p:cNvPr id="82" name="Rectangle: Rounded Corners 81">
              <a:extLst>
                <a:ext uri="{FF2B5EF4-FFF2-40B4-BE49-F238E27FC236}">
                  <a16:creationId xmlns:a16="http://schemas.microsoft.com/office/drawing/2014/main" id="{1B42381D-4D43-4415-91F8-DBD3C0632D56}"/>
                </a:ext>
              </a:extLst>
            </p:cNvPr>
            <p:cNvSpPr/>
            <p:nvPr/>
          </p:nvSpPr>
          <p:spPr>
            <a:xfrm>
              <a:off x="2576945" y="2152551"/>
              <a:ext cx="124132" cy="9127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latin typeface="Times New Roman"/>
                <a:cs typeface="Times New Roman"/>
              </a:endParaRPr>
            </a:p>
            <a:p>
              <a:pPr algn="ctr"/>
              <a:endParaRPr lang="en-US">
                <a:latin typeface="Times New Roman"/>
                <a:cs typeface="Times New Roman"/>
              </a:endParaRPr>
            </a:p>
          </p:txBody>
        </p:sp>
        <p:sp>
          <p:nvSpPr>
            <p:cNvPr id="85" name="Rectangle: Rounded Corners 84">
              <a:extLst>
                <a:ext uri="{FF2B5EF4-FFF2-40B4-BE49-F238E27FC236}">
                  <a16:creationId xmlns:a16="http://schemas.microsoft.com/office/drawing/2014/main" id="{393F51F4-AE25-470F-BF88-5802A15A113C}"/>
                </a:ext>
              </a:extLst>
            </p:cNvPr>
            <p:cNvSpPr/>
            <p:nvPr/>
          </p:nvSpPr>
          <p:spPr>
            <a:xfrm>
              <a:off x="96810" y="2432881"/>
              <a:ext cx="2474439" cy="197176"/>
            </a:xfrm>
            <a:custGeom>
              <a:avLst/>
              <a:gdLst>
                <a:gd name="connsiteX0" fmla="*/ 0 w 2474439"/>
                <a:gd name="connsiteY0" fmla="*/ 32863 h 197176"/>
                <a:gd name="connsiteX1" fmla="*/ 32863 w 2474439"/>
                <a:gd name="connsiteY1" fmla="*/ 0 h 197176"/>
                <a:gd name="connsiteX2" fmla="*/ 562780 w 2474439"/>
                <a:gd name="connsiteY2" fmla="*/ 0 h 197176"/>
                <a:gd name="connsiteX3" fmla="*/ 1068610 w 2474439"/>
                <a:gd name="connsiteY3" fmla="*/ 0 h 197176"/>
                <a:gd name="connsiteX4" fmla="*/ 1478091 w 2474439"/>
                <a:gd name="connsiteY4" fmla="*/ 0 h 197176"/>
                <a:gd name="connsiteX5" fmla="*/ 1911659 w 2474439"/>
                <a:gd name="connsiteY5" fmla="*/ 0 h 197176"/>
                <a:gd name="connsiteX6" fmla="*/ 2441576 w 2474439"/>
                <a:gd name="connsiteY6" fmla="*/ 0 h 197176"/>
                <a:gd name="connsiteX7" fmla="*/ 2474439 w 2474439"/>
                <a:gd name="connsiteY7" fmla="*/ 32863 h 197176"/>
                <a:gd name="connsiteX8" fmla="*/ 2474439 w 2474439"/>
                <a:gd name="connsiteY8" fmla="*/ 164313 h 197176"/>
                <a:gd name="connsiteX9" fmla="*/ 2441576 w 2474439"/>
                <a:gd name="connsiteY9" fmla="*/ 197176 h 197176"/>
                <a:gd name="connsiteX10" fmla="*/ 2008008 w 2474439"/>
                <a:gd name="connsiteY10" fmla="*/ 197176 h 197176"/>
                <a:gd name="connsiteX11" fmla="*/ 1502178 w 2474439"/>
                <a:gd name="connsiteY11" fmla="*/ 197176 h 197176"/>
                <a:gd name="connsiteX12" fmla="*/ 1068610 w 2474439"/>
                <a:gd name="connsiteY12" fmla="*/ 197176 h 197176"/>
                <a:gd name="connsiteX13" fmla="*/ 562780 w 2474439"/>
                <a:gd name="connsiteY13" fmla="*/ 197176 h 197176"/>
                <a:gd name="connsiteX14" fmla="*/ 32863 w 2474439"/>
                <a:gd name="connsiteY14" fmla="*/ 197176 h 197176"/>
                <a:gd name="connsiteX15" fmla="*/ 0 w 2474439"/>
                <a:gd name="connsiteY15" fmla="*/ 164313 h 197176"/>
                <a:gd name="connsiteX16" fmla="*/ 0 w 2474439"/>
                <a:gd name="connsiteY16" fmla="*/ 32863 h 19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4439" h="197176" extrusionOk="0">
                  <a:moveTo>
                    <a:pt x="0" y="32863"/>
                  </a:moveTo>
                  <a:cubicBezTo>
                    <a:pt x="-117" y="14346"/>
                    <a:pt x="14020" y="60"/>
                    <a:pt x="32863" y="0"/>
                  </a:cubicBezTo>
                  <a:cubicBezTo>
                    <a:pt x="221410" y="-59034"/>
                    <a:pt x="320407" y="22948"/>
                    <a:pt x="562780" y="0"/>
                  </a:cubicBezTo>
                  <a:cubicBezTo>
                    <a:pt x="805153" y="-22948"/>
                    <a:pt x="889625" y="32766"/>
                    <a:pt x="1068610" y="0"/>
                  </a:cubicBezTo>
                  <a:cubicBezTo>
                    <a:pt x="1247595" y="-32766"/>
                    <a:pt x="1391586" y="21716"/>
                    <a:pt x="1478091" y="0"/>
                  </a:cubicBezTo>
                  <a:cubicBezTo>
                    <a:pt x="1564596" y="-21716"/>
                    <a:pt x="1710056" y="3773"/>
                    <a:pt x="1911659" y="0"/>
                  </a:cubicBezTo>
                  <a:cubicBezTo>
                    <a:pt x="2113262" y="-3773"/>
                    <a:pt x="2235788" y="14591"/>
                    <a:pt x="2441576" y="0"/>
                  </a:cubicBezTo>
                  <a:cubicBezTo>
                    <a:pt x="2457617" y="3045"/>
                    <a:pt x="2475345" y="18037"/>
                    <a:pt x="2474439" y="32863"/>
                  </a:cubicBezTo>
                  <a:cubicBezTo>
                    <a:pt x="2486728" y="66414"/>
                    <a:pt x="2466374" y="110724"/>
                    <a:pt x="2474439" y="164313"/>
                  </a:cubicBezTo>
                  <a:cubicBezTo>
                    <a:pt x="2473980" y="185618"/>
                    <a:pt x="2457476" y="196523"/>
                    <a:pt x="2441576" y="197176"/>
                  </a:cubicBezTo>
                  <a:cubicBezTo>
                    <a:pt x="2306590" y="217269"/>
                    <a:pt x="2153372" y="184221"/>
                    <a:pt x="2008008" y="197176"/>
                  </a:cubicBezTo>
                  <a:cubicBezTo>
                    <a:pt x="1862644" y="210131"/>
                    <a:pt x="1689830" y="166491"/>
                    <a:pt x="1502178" y="197176"/>
                  </a:cubicBezTo>
                  <a:cubicBezTo>
                    <a:pt x="1314526" y="227861"/>
                    <a:pt x="1222199" y="174834"/>
                    <a:pt x="1068610" y="197176"/>
                  </a:cubicBezTo>
                  <a:cubicBezTo>
                    <a:pt x="915021" y="219518"/>
                    <a:pt x="695115" y="169035"/>
                    <a:pt x="562780" y="197176"/>
                  </a:cubicBezTo>
                  <a:cubicBezTo>
                    <a:pt x="430445" y="225317"/>
                    <a:pt x="241317" y="189629"/>
                    <a:pt x="32863" y="197176"/>
                  </a:cubicBezTo>
                  <a:cubicBezTo>
                    <a:pt x="15647" y="195291"/>
                    <a:pt x="417" y="182873"/>
                    <a:pt x="0" y="164313"/>
                  </a:cubicBezTo>
                  <a:cubicBezTo>
                    <a:pt x="-12509" y="127062"/>
                    <a:pt x="5892" y="89444"/>
                    <a:pt x="0" y="32863"/>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PEMT downregulation</a:t>
              </a:r>
            </a:p>
          </p:txBody>
        </p:sp>
        <p:sp>
          <p:nvSpPr>
            <p:cNvPr id="86" name="Rectangle: Rounded Corners 85">
              <a:extLst>
                <a:ext uri="{FF2B5EF4-FFF2-40B4-BE49-F238E27FC236}">
                  <a16:creationId xmlns:a16="http://schemas.microsoft.com/office/drawing/2014/main" id="{5E95F32C-4E7C-4759-8BA5-2E7539149835}"/>
                </a:ext>
              </a:extLst>
            </p:cNvPr>
            <p:cNvSpPr/>
            <p:nvPr/>
          </p:nvSpPr>
          <p:spPr>
            <a:xfrm>
              <a:off x="96810" y="2629730"/>
              <a:ext cx="2474439" cy="439052"/>
            </a:xfrm>
            <a:custGeom>
              <a:avLst/>
              <a:gdLst>
                <a:gd name="connsiteX0" fmla="*/ 0 w 2474439"/>
                <a:gd name="connsiteY0" fmla="*/ 73177 h 439052"/>
                <a:gd name="connsiteX1" fmla="*/ 73177 w 2474439"/>
                <a:gd name="connsiteY1" fmla="*/ 0 h 439052"/>
                <a:gd name="connsiteX2" fmla="*/ 631917 w 2474439"/>
                <a:gd name="connsiteY2" fmla="*/ 0 h 439052"/>
                <a:gd name="connsiteX3" fmla="*/ 1213939 w 2474439"/>
                <a:gd name="connsiteY3" fmla="*/ 0 h 439052"/>
                <a:gd name="connsiteX4" fmla="*/ 1772679 w 2474439"/>
                <a:gd name="connsiteY4" fmla="*/ 0 h 439052"/>
                <a:gd name="connsiteX5" fmla="*/ 2401262 w 2474439"/>
                <a:gd name="connsiteY5" fmla="*/ 0 h 439052"/>
                <a:gd name="connsiteX6" fmla="*/ 2474439 w 2474439"/>
                <a:gd name="connsiteY6" fmla="*/ 73177 h 439052"/>
                <a:gd name="connsiteX7" fmla="*/ 2474439 w 2474439"/>
                <a:gd name="connsiteY7" fmla="*/ 365875 h 439052"/>
                <a:gd name="connsiteX8" fmla="*/ 2401262 w 2474439"/>
                <a:gd name="connsiteY8" fmla="*/ 439052 h 439052"/>
                <a:gd name="connsiteX9" fmla="*/ 1819241 w 2474439"/>
                <a:gd name="connsiteY9" fmla="*/ 439052 h 439052"/>
                <a:gd name="connsiteX10" fmla="*/ 1307062 w 2474439"/>
                <a:gd name="connsiteY10" fmla="*/ 439052 h 439052"/>
                <a:gd name="connsiteX11" fmla="*/ 794883 w 2474439"/>
                <a:gd name="connsiteY11" fmla="*/ 439052 h 439052"/>
                <a:gd name="connsiteX12" fmla="*/ 73177 w 2474439"/>
                <a:gd name="connsiteY12" fmla="*/ 439052 h 439052"/>
                <a:gd name="connsiteX13" fmla="*/ 0 w 2474439"/>
                <a:gd name="connsiteY13" fmla="*/ 365875 h 439052"/>
                <a:gd name="connsiteX14" fmla="*/ 0 w 2474439"/>
                <a:gd name="connsiteY14" fmla="*/ 73177 h 4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4439" h="439052" fill="none" extrusionOk="0">
                  <a:moveTo>
                    <a:pt x="0" y="73177"/>
                  </a:moveTo>
                  <a:cubicBezTo>
                    <a:pt x="-9614" y="25517"/>
                    <a:pt x="32713" y="10977"/>
                    <a:pt x="73177" y="0"/>
                  </a:cubicBezTo>
                  <a:cubicBezTo>
                    <a:pt x="328798" y="-59541"/>
                    <a:pt x="423388" y="9668"/>
                    <a:pt x="631917" y="0"/>
                  </a:cubicBezTo>
                  <a:cubicBezTo>
                    <a:pt x="840446" y="-9668"/>
                    <a:pt x="1031375" y="43849"/>
                    <a:pt x="1213939" y="0"/>
                  </a:cubicBezTo>
                  <a:cubicBezTo>
                    <a:pt x="1396503" y="-43849"/>
                    <a:pt x="1646660" y="25278"/>
                    <a:pt x="1772679" y="0"/>
                  </a:cubicBezTo>
                  <a:cubicBezTo>
                    <a:pt x="1898698" y="-25278"/>
                    <a:pt x="2094441" y="48196"/>
                    <a:pt x="2401262" y="0"/>
                  </a:cubicBezTo>
                  <a:cubicBezTo>
                    <a:pt x="2443395" y="162"/>
                    <a:pt x="2469868" y="32017"/>
                    <a:pt x="2474439" y="73177"/>
                  </a:cubicBezTo>
                  <a:cubicBezTo>
                    <a:pt x="2477240" y="155739"/>
                    <a:pt x="2468088" y="282791"/>
                    <a:pt x="2474439" y="365875"/>
                  </a:cubicBezTo>
                  <a:cubicBezTo>
                    <a:pt x="2465557" y="410776"/>
                    <a:pt x="2440351" y="442220"/>
                    <a:pt x="2401262" y="439052"/>
                  </a:cubicBezTo>
                  <a:cubicBezTo>
                    <a:pt x="2259772" y="492774"/>
                    <a:pt x="2077660" y="420026"/>
                    <a:pt x="1819241" y="439052"/>
                  </a:cubicBezTo>
                  <a:cubicBezTo>
                    <a:pt x="1560822" y="458078"/>
                    <a:pt x="1497468" y="387625"/>
                    <a:pt x="1307062" y="439052"/>
                  </a:cubicBezTo>
                  <a:cubicBezTo>
                    <a:pt x="1116656" y="490479"/>
                    <a:pt x="998721" y="379924"/>
                    <a:pt x="794883" y="439052"/>
                  </a:cubicBezTo>
                  <a:cubicBezTo>
                    <a:pt x="591045" y="498180"/>
                    <a:pt x="266884" y="423841"/>
                    <a:pt x="73177" y="439052"/>
                  </a:cubicBezTo>
                  <a:cubicBezTo>
                    <a:pt x="36155" y="442395"/>
                    <a:pt x="4444" y="398490"/>
                    <a:pt x="0" y="365875"/>
                  </a:cubicBezTo>
                  <a:cubicBezTo>
                    <a:pt x="-20881" y="283403"/>
                    <a:pt x="16682" y="144083"/>
                    <a:pt x="0" y="73177"/>
                  </a:cubicBezTo>
                  <a:close/>
                </a:path>
                <a:path w="2474439" h="439052" stroke="0" extrusionOk="0">
                  <a:moveTo>
                    <a:pt x="0" y="73177"/>
                  </a:moveTo>
                  <a:cubicBezTo>
                    <a:pt x="-632" y="30780"/>
                    <a:pt x="20979" y="1015"/>
                    <a:pt x="73177" y="0"/>
                  </a:cubicBezTo>
                  <a:cubicBezTo>
                    <a:pt x="238336" y="-16752"/>
                    <a:pt x="518956" y="63963"/>
                    <a:pt x="701760" y="0"/>
                  </a:cubicBezTo>
                  <a:cubicBezTo>
                    <a:pt x="884564" y="-63963"/>
                    <a:pt x="1144275" y="69242"/>
                    <a:pt x="1307062" y="0"/>
                  </a:cubicBezTo>
                  <a:cubicBezTo>
                    <a:pt x="1469849" y="-69242"/>
                    <a:pt x="1706374" y="47417"/>
                    <a:pt x="1819241" y="0"/>
                  </a:cubicBezTo>
                  <a:cubicBezTo>
                    <a:pt x="1932108" y="-47417"/>
                    <a:pt x="2268098" y="57507"/>
                    <a:pt x="2401262" y="0"/>
                  </a:cubicBezTo>
                  <a:cubicBezTo>
                    <a:pt x="2435816" y="-5250"/>
                    <a:pt x="2476827" y="30037"/>
                    <a:pt x="2474439" y="73177"/>
                  </a:cubicBezTo>
                  <a:cubicBezTo>
                    <a:pt x="2489960" y="211217"/>
                    <a:pt x="2457079" y="237592"/>
                    <a:pt x="2474439" y="365875"/>
                  </a:cubicBezTo>
                  <a:cubicBezTo>
                    <a:pt x="2475910" y="404683"/>
                    <a:pt x="2434179" y="433892"/>
                    <a:pt x="2401262" y="439052"/>
                  </a:cubicBezTo>
                  <a:cubicBezTo>
                    <a:pt x="2241577" y="488294"/>
                    <a:pt x="2107856" y="406744"/>
                    <a:pt x="1865802" y="439052"/>
                  </a:cubicBezTo>
                  <a:cubicBezTo>
                    <a:pt x="1623748" y="471360"/>
                    <a:pt x="1558458" y="399507"/>
                    <a:pt x="1353624" y="439052"/>
                  </a:cubicBezTo>
                  <a:cubicBezTo>
                    <a:pt x="1148790" y="478597"/>
                    <a:pt x="998134" y="420691"/>
                    <a:pt x="748322" y="439052"/>
                  </a:cubicBezTo>
                  <a:cubicBezTo>
                    <a:pt x="498510" y="457413"/>
                    <a:pt x="208976" y="366029"/>
                    <a:pt x="73177" y="439052"/>
                  </a:cubicBezTo>
                  <a:cubicBezTo>
                    <a:pt x="36046" y="447373"/>
                    <a:pt x="1243" y="408958"/>
                    <a:pt x="0" y="365875"/>
                  </a:cubicBezTo>
                  <a:cubicBezTo>
                    <a:pt x="-5515" y="279489"/>
                    <a:pt x="8903" y="186986"/>
                    <a:pt x="0" y="73177"/>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Inadequacy of enriched Phosphatidylcholine</a:t>
              </a:r>
            </a:p>
          </p:txBody>
        </p:sp>
        <p:sp>
          <p:nvSpPr>
            <p:cNvPr id="84" name="Rectangle: Rounded Corners 83">
              <a:extLst>
                <a:ext uri="{FF2B5EF4-FFF2-40B4-BE49-F238E27FC236}">
                  <a16:creationId xmlns:a16="http://schemas.microsoft.com/office/drawing/2014/main" id="{C6BCC1B8-4625-4F6E-821F-56D18B750464}"/>
                </a:ext>
              </a:extLst>
            </p:cNvPr>
            <p:cNvSpPr/>
            <p:nvPr/>
          </p:nvSpPr>
          <p:spPr>
            <a:xfrm>
              <a:off x="96810" y="2155792"/>
              <a:ext cx="2474439" cy="269911"/>
            </a:xfrm>
            <a:custGeom>
              <a:avLst/>
              <a:gdLst>
                <a:gd name="connsiteX0" fmla="*/ 0 w 2474439"/>
                <a:gd name="connsiteY0" fmla="*/ 44986 h 269911"/>
                <a:gd name="connsiteX1" fmla="*/ 44986 w 2474439"/>
                <a:gd name="connsiteY1" fmla="*/ 0 h 269911"/>
                <a:gd name="connsiteX2" fmla="*/ 688792 w 2474439"/>
                <a:gd name="connsiteY2" fmla="*/ 0 h 269911"/>
                <a:gd name="connsiteX3" fmla="*/ 1308754 w 2474439"/>
                <a:gd name="connsiteY3" fmla="*/ 0 h 269911"/>
                <a:gd name="connsiteX4" fmla="*/ 1833336 w 2474439"/>
                <a:gd name="connsiteY4" fmla="*/ 0 h 269911"/>
                <a:gd name="connsiteX5" fmla="*/ 2429453 w 2474439"/>
                <a:gd name="connsiteY5" fmla="*/ 0 h 269911"/>
                <a:gd name="connsiteX6" fmla="*/ 2474439 w 2474439"/>
                <a:gd name="connsiteY6" fmla="*/ 44986 h 269911"/>
                <a:gd name="connsiteX7" fmla="*/ 2474439 w 2474439"/>
                <a:gd name="connsiteY7" fmla="*/ 224925 h 269911"/>
                <a:gd name="connsiteX8" fmla="*/ 2429453 w 2474439"/>
                <a:gd name="connsiteY8" fmla="*/ 269911 h 269911"/>
                <a:gd name="connsiteX9" fmla="*/ 1881026 w 2474439"/>
                <a:gd name="connsiteY9" fmla="*/ 269911 h 269911"/>
                <a:gd name="connsiteX10" fmla="*/ 1356443 w 2474439"/>
                <a:gd name="connsiteY10" fmla="*/ 269911 h 269911"/>
                <a:gd name="connsiteX11" fmla="*/ 736481 w 2474439"/>
                <a:gd name="connsiteY11" fmla="*/ 269911 h 269911"/>
                <a:gd name="connsiteX12" fmla="*/ 44986 w 2474439"/>
                <a:gd name="connsiteY12" fmla="*/ 269911 h 269911"/>
                <a:gd name="connsiteX13" fmla="*/ 0 w 2474439"/>
                <a:gd name="connsiteY13" fmla="*/ 224925 h 269911"/>
                <a:gd name="connsiteX14" fmla="*/ 0 w 2474439"/>
                <a:gd name="connsiteY14" fmla="*/ 44986 h 26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4439" h="269911" extrusionOk="0">
                  <a:moveTo>
                    <a:pt x="0" y="44986"/>
                  </a:moveTo>
                  <a:cubicBezTo>
                    <a:pt x="-1781" y="14552"/>
                    <a:pt x="16929" y="277"/>
                    <a:pt x="44986" y="0"/>
                  </a:cubicBezTo>
                  <a:cubicBezTo>
                    <a:pt x="201327" y="-25130"/>
                    <a:pt x="397227" y="48505"/>
                    <a:pt x="688792" y="0"/>
                  </a:cubicBezTo>
                  <a:cubicBezTo>
                    <a:pt x="980357" y="-48505"/>
                    <a:pt x="1171669" y="70398"/>
                    <a:pt x="1308754" y="0"/>
                  </a:cubicBezTo>
                  <a:cubicBezTo>
                    <a:pt x="1445839" y="-70398"/>
                    <a:pt x="1658334" y="296"/>
                    <a:pt x="1833336" y="0"/>
                  </a:cubicBezTo>
                  <a:cubicBezTo>
                    <a:pt x="2008338" y="-296"/>
                    <a:pt x="2204348" y="5084"/>
                    <a:pt x="2429453" y="0"/>
                  </a:cubicBezTo>
                  <a:cubicBezTo>
                    <a:pt x="2453376" y="-826"/>
                    <a:pt x="2477439" y="16718"/>
                    <a:pt x="2474439" y="44986"/>
                  </a:cubicBezTo>
                  <a:cubicBezTo>
                    <a:pt x="2482277" y="92047"/>
                    <a:pt x="2471921" y="171704"/>
                    <a:pt x="2474439" y="224925"/>
                  </a:cubicBezTo>
                  <a:cubicBezTo>
                    <a:pt x="2475325" y="248802"/>
                    <a:pt x="2448625" y="266007"/>
                    <a:pt x="2429453" y="269911"/>
                  </a:cubicBezTo>
                  <a:cubicBezTo>
                    <a:pt x="2226869" y="276553"/>
                    <a:pt x="2092029" y="209751"/>
                    <a:pt x="1881026" y="269911"/>
                  </a:cubicBezTo>
                  <a:cubicBezTo>
                    <a:pt x="1670023" y="330071"/>
                    <a:pt x="1522901" y="262357"/>
                    <a:pt x="1356443" y="269911"/>
                  </a:cubicBezTo>
                  <a:cubicBezTo>
                    <a:pt x="1189985" y="277465"/>
                    <a:pt x="931449" y="241156"/>
                    <a:pt x="736481" y="269911"/>
                  </a:cubicBezTo>
                  <a:cubicBezTo>
                    <a:pt x="541513" y="298666"/>
                    <a:pt x="375937" y="222635"/>
                    <a:pt x="44986" y="269911"/>
                  </a:cubicBezTo>
                  <a:cubicBezTo>
                    <a:pt x="20484" y="270780"/>
                    <a:pt x="303" y="250420"/>
                    <a:pt x="0" y="224925"/>
                  </a:cubicBezTo>
                  <a:cubicBezTo>
                    <a:pt x="-6386" y="173316"/>
                    <a:pt x="9876" y="110687"/>
                    <a:pt x="0" y="44986"/>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Homocysteine upregulation</a:t>
              </a:r>
            </a:p>
          </p:txBody>
        </p:sp>
      </p:grpSp>
      <p:sp>
        <p:nvSpPr>
          <p:cNvPr id="9" name="Rectangle: Rounded Corners 8">
            <a:extLst>
              <a:ext uri="{FF2B5EF4-FFF2-40B4-BE49-F238E27FC236}">
                <a16:creationId xmlns:a16="http://schemas.microsoft.com/office/drawing/2014/main" id="{7670D1C5-BF72-43A4-BFC9-BEEDF46180AB}"/>
              </a:ext>
            </a:extLst>
          </p:cNvPr>
          <p:cNvSpPr/>
          <p:nvPr/>
        </p:nvSpPr>
        <p:spPr>
          <a:xfrm>
            <a:off x="3226205" y="1919397"/>
            <a:ext cx="2165600" cy="437610"/>
          </a:xfrm>
          <a:custGeom>
            <a:avLst/>
            <a:gdLst>
              <a:gd name="connsiteX0" fmla="*/ 0 w 2165600"/>
              <a:gd name="connsiteY0" fmla="*/ 72936 h 437610"/>
              <a:gd name="connsiteX1" fmla="*/ 72936 w 2165600"/>
              <a:gd name="connsiteY1" fmla="*/ 0 h 437610"/>
              <a:gd name="connsiteX2" fmla="*/ 618263 w 2165600"/>
              <a:gd name="connsiteY2" fmla="*/ 0 h 437610"/>
              <a:gd name="connsiteX3" fmla="*/ 1143392 w 2165600"/>
              <a:gd name="connsiteY3" fmla="*/ 0 h 437610"/>
              <a:gd name="connsiteX4" fmla="*/ 1587732 w 2165600"/>
              <a:gd name="connsiteY4" fmla="*/ 0 h 437610"/>
              <a:gd name="connsiteX5" fmla="*/ 2092664 w 2165600"/>
              <a:gd name="connsiteY5" fmla="*/ 0 h 437610"/>
              <a:gd name="connsiteX6" fmla="*/ 2165600 w 2165600"/>
              <a:gd name="connsiteY6" fmla="*/ 72936 h 437610"/>
              <a:gd name="connsiteX7" fmla="*/ 2165600 w 2165600"/>
              <a:gd name="connsiteY7" fmla="*/ 364674 h 437610"/>
              <a:gd name="connsiteX8" fmla="*/ 2092664 w 2165600"/>
              <a:gd name="connsiteY8" fmla="*/ 437610 h 437610"/>
              <a:gd name="connsiteX9" fmla="*/ 1628127 w 2165600"/>
              <a:gd name="connsiteY9" fmla="*/ 437610 h 437610"/>
              <a:gd name="connsiteX10" fmla="*/ 1183786 w 2165600"/>
              <a:gd name="connsiteY10" fmla="*/ 437610 h 437610"/>
              <a:gd name="connsiteX11" fmla="*/ 658657 w 2165600"/>
              <a:gd name="connsiteY11" fmla="*/ 437610 h 437610"/>
              <a:gd name="connsiteX12" fmla="*/ 72936 w 2165600"/>
              <a:gd name="connsiteY12" fmla="*/ 437610 h 437610"/>
              <a:gd name="connsiteX13" fmla="*/ 0 w 2165600"/>
              <a:gd name="connsiteY13" fmla="*/ 364674 h 437610"/>
              <a:gd name="connsiteX14" fmla="*/ 0 w 2165600"/>
              <a:gd name="connsiteY14" fmla="*/ 72936 h 437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5600" h="437610" extrusionOk="0">
                <a:moveTo>
                  <a:pt x="0" y="72936"/>
                </a:moveTo>
                <a:cubicBezTo>
                  <a:pt x="-2770" y="23959"/>
                  <a:pt x="29188" y="299"/>
                  <a:pt x="72936" y="0"/>
                </a:cubicBezTo>
                <a:cubicBezTo>
                  <a:pt x="311668" y="-22429"/>
                  <a:pt x="460202" y="60266"/>
                  <a:pt x="618263" y="0"/>
                </a:cubicBezTo>
                <a:cubicBezTo>
                  <a:pt x="776324" y="-60266"/>
                  <a:pt x="896974" y="13049"/>
                  <a:pt x="1143392" y="0"/>
                </a:cubicBezTo>
                <a:cubicBezTo>
                  <a:pt x="1389810" y="-13049"/>
                  <a:pt x="1493936" y="14456"/>
                  <a:pt x="1587732" y="0"/>
                </a:cubicBezTo>
                <a:cubicBezTo>
                  <a:pt x="1681528" y="-14456"/>
                  <a:pt x="1940698" y="31684"/>
                  <a:pt x="2092664" y="0"/>
                </a:cubicBezTo>
                <a:cubicBezTo>
                  <a:pt x="2129430" y="-3148"/>
                  <a:pt x="2170023" y="27609"/>
                  <a:pt x="2165600" y="72936"/>
                </a:cubicBezTo>
                <a:cubicBezTo>
                  <a:pt x="2173710" y="209204"/>
                  <a:pt x="2157994" y="276706"/>
                  <a:pt x="2165600" y="364674"/>
                </a:cubicBezTo>
                <a:cubicBezTo>
                  <a:pt x="2167253" y="403150"/>
                  <a:pt x="2131079" y="436326"/>
                  <a:pt x="2092664" y="437610"/>
                </a:cubicBezTo>
                <a:cubicBezTo>
                  <a:pt x="1860563" y="451309"/>
                  <a:pt x="1745267" y="393674"/>
                  <a:pt x="1628127" y="437610"/>
                </a:cubicBezTo>
                <a:cubicBezTo>
                  <a:pt x="1510987" y="481546"/>
                  <a:pt x="1380832" y="437424"/>
                  <a:pt x="1183786" y="437610"/>
                </a:cubicBezTo>
                <a:cubicBezTo>
                  <a:pt x="986740" y="437796"/>
                  <a:pt x="883202" y="397923"/>
                  <a:pt x="658657" y="437610"/>
                </a:cubicBezTo>
                <a:cubicBezTo>
                  <a:pt x="434112" y="477297"/>
                  <a:pt x="306185" y="374627"/>
                  <a:pt x="72936" y="437610"/>
                </a:cubicBezTo>
                <a:cubicBezTo>
                  <a:pt x="34043" y="441126"/>
                  <a:pt x="2639" y="410619"/>
                  <a:pt x="0" y="364674"/>
                </a:cubicBezTo>
                <a:cubicBezTo>
                  <a:pt x="-31384" y="261685"/>
                  <a:pt x="9429" y="152987"/>
                  <a:pt x="0" y="72936"/>
                </a:cubicBezTo>
                <a:close/>
              </a:path>
            </a:pathLst>
          </a:cu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rgbClr val="000000"/>
                </a:solidFill>
                <a:latin typeface="Times New Roman"/>
                <a:cs typeface="Times New Roman"/>
              </a:rPr>
              <a:t>EXP </a:t>
            </a:r>
            <a:endParaRPr lang="en-US">
              <a:latin typeface="Times New Roman"/>
              <a:cs typeface="Times New Roman"/>
            </a:endParaRPr>
          </a:p>
        </p:txBody>
      </p:sp>
      <p:sp>
        <p:nvSpPr>
          <p:cNvPr id="80" name="Rectangle: Rounded Corners 79">
            <a:extLst>
              <a:ext uri="{FF2B5EF4-FFF2-40B4-BE49-F238E27FC236}">
                <a16:creationId xmlns:a16="http://schemas.microsoft.com/office/drawing/2014/main" id="{FD707E6E-AB33-4BFD-8100-97BF8E34C55B}"/>
              </a:ext>
            </a:extLst>
          </p:cNvPr>
          <p:cNvSpPr/>
          <p:nvPr/>
        </p:nvSpPr>
        <p:spPr>
          <a:xfrm>
            <a:off x="3226205" y="2422491"/>
            <a:ext cx="2165600" cy="525066"/>
          </a:xfrm>
          <a:custGeom>
            <a:avLst/>
            <a:gdLst>
              <a:gd name="connsiteX0" fmla="*/ 0 w 2165600"/>
              <a:gd name="connsiteY0" fmla="*/ 87513 h 525066"/>
              <a:gd name="connsiteX1" fmla="*/ 87513 w 2165600"/>
              <a:gd name="connsiteY1" fmla="*/ 0 h 525066"/>
              <a:gd name="connsiteX2" fmla="*/ 565251 w 2165600"/>
              <a:gd name="connsiteY2" fmla="*/ 0 h 525066"/>
              <a:gd name="connsiteX3" fmla="*/ 1062894 w 2165600"/>
              <a:gd name="connsiteY3" fmla="*/ 0 h 525066"/>
              <a:gd name="connsiteX4" fmla="*/ 1540632 w 2165600"/>
              <a:gd name="connsiteY4" fmla="*/ 0 h 525066"/>
              <a:gd name="connsiteX5" fmla="*/ 2078087 w 2165600"/>
              <a:gd name="connsiteY5" fmla="*/ 0 h 525066"/>
              <a:gd name="connsiteX6" fmla="*/ 2165600 w 2165600"/>
              <a:gd name="connsiteY6" fmla="*/ 87513 h 525066"/>
              <a:gd name="connsiteX7" fmla="*/ 2165600 w 2165600"/>
              <a:gd name="connsiteY7" fmla="*/ 437553 h 525066"/>
              <a:gd name="connsiteX8" fmla="*/ 2078087 w 2165600"/>
              <a:gd name="connsiteY8" fmla="*/ 525066 h 525066"/>
              <a:gd name="connsiteX9" fmla="*/ 1580444 w 2165600"/>
              <a:gd name="connsiteY9" fmla="*/ 525066 h 525066"/>
              <a:gd name="connsiteX10" fmla="*/ 1142517 w 2165600"/>
              <a:gd name="connsiteY10" fmla="*/ 525066 h 525066"/>
              <a:gd name="connsiteX11" fmla="*/ 704591 w 2165600"/>
              <a:gd name="connsiteY11" fmla="*/ 525066 h 525066"/>
              <a:gd name="connsiteX12" fmla="*/ 87513 w 2165600"/>
              <a:gd name="connsiteY12" fmla="*/ 525066 h 525066"/>
              <a:gd name="connsiteX13" fmla="*/ 0 w 2165600"/>
              <a:gd name="connsiteY13" fmla="*/ 437553 h 525066"/>
              <a:gd name="connsiteX14" fmla="*/ 0 w 2165600"/>
              <a:gd name="connsiteY14" fmla="*/ 87513 h 52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5600" h="525066" fill="none" extrusionOk="0">
                <a:moveTo>
                  <a:pt x="0" y="87513"/>
                </a:moveTo>
                <a:cubicBezTo>
                  <a:pt x="-1214" y="38266"/>
                  <a:pt x="39118" y="14106"/>
                  <a:pt x="87513" y="0"/>
                </a:cubicBezTo>
                <a:cubicBezTo>
                  <a:pt x="273373" y="-13951"/>
                  <a:pt x="425767" y="56128"/>
                  <a:pt x="565251" y="0"/>
                </a:cubicBezTo>
                <a:cubicBezTo>
                  <a:pt x="704735" y="-56128"/>
                  <a:pt x="926704" y="22074"/>
                  <a:pt x="1062894" y="0"/>
                </a:cubicBezTo>
                <a:cubicBezTo>
                  <a:pt x="1199084" y="-22074"/>
                  <a:pt x="1372742" y="50288"/>
                  <a:pt x="1540632" y="0"/>
                </a:cubicBezTo>
                <a:cubicBezTo>
                  <a:pt x="1708522" y="-50288"/>
                  <a:pt x="1823543" y="35489"/>
                  <a:pt x="2078087" y="0"/>
                </a:cubicBezTo>
                <a:cubicBezTo>
                  <a:pt x="2130331" y="369"/>
                  <a:pt x="2162907" y="38742"/>
                  <a:pt x="2165600" y="87513"/>
                </a:cubicBezTo>
                <a:cubicBezTo>
                  <a:pt x="2184905" y="171979"/>
                  <a:pt x="2148324" y="311765"/>
                  <a:pt x="2165600" y="437553"/>
                </a:cubicBezTo>
                <a:cubicBezTo>
                  <a:pt x="2153938" y="491776"/>
                  <a:pt x="2123785" y="531359"/>
                  <a:pt x="2078087" y="525066"/>
                </a:cubicBezTo>
                <a:cubicBezTo>
                  <a:pt x="1841229" y="566815"/>
                  <a:pt x="1816805" y="479878"/>
                  <a:pt x="1580444" y="525066"/>
                </a:cubicBezTo>
                <a:cubicBezTo>
                  <a:pt x="1344083" y="570254"/>
                  <a:pt x="1302346" y="507889"/>
                  <a:pt x="1142517" y="525066"/>
                </a:cubicBezTo>
                <a:cubicBezTo>
                  <a:pt x="982688" y="542243"/>
                  <a:pt x="794610" y="495923"/>
                  <a:pt x="704591" y="525066"/>
                </a:cubicBezTo>
                <a:cubicBezTo>
                  <a:pt x="614572" y="554209"/>
                  <a:pt x="246636" y="475855"/>
                  <a:pt x="87513" y="525066"/>
                </a:cubicBezTo>
                <a:cubicBezTo>
                  <a:pt x="43902" y="529718"/>
                  <a:pt x="4985" y="477135"/>
                  <a:pt x="0" y="437553"/>
                </a:cubicBezTo>
                <a:cubicBezTo>
                  <a:pt x="-18803" y="332946"/>
                  <a:pt x="31981" y="222947"/>
                  <a:pt x="0" y="87513"/>
                </a:cubicBezTo>
                <a:close/>
              </a:path>
              <a:path w="2165600" h="525066" stroke="0" extrusionOk="0">
                <a:moveTo>
                  <a:pt x="0" y="87513"/>
                </a:moveTo>
                <a:cubicBezTo>
                  <a:pt x="-3683" y="27619"/>
                  <a:pt x="27097" y="1040"/>
                  <a:pt x="87513" y="0"/>
                </a:cubicBezTo>
                <a:cubicBezTo>
                  <a:pt x="246967" y="-1488"/>
                  <a:pt x="495904" y="55665"/>
                  <a:pt x="624968" y="0"/>
                </a:cubicBezTo>
                <a:cubicBezTo>
                  <a:pt x="754032" y="-55665"/>
                  <a:pt x="1009789" y="37032"/>
                  <a:pt x="1142517" y="0"/>
                </a:cubicBezTo>
                <a:cubicBezTo>
                  <a:pt x="1275245" y="-37032"/>
                  <a:pt x="1412944" y="28564"/>
                  <a:pt x="1580444" y="0"/>
                </a:cubicBezTo>
                <a:cubicBezTo>
                  <a:pt x="1747944" y="-28564"/>
                  <a:pt x="1931947" y="27282"/>
                  <a:pt x="2078087" y="0"/>
                </a:cubicBezTo>
                <a:cubicBezTo>
                  <a:pt x="2117405" y="-8074"/>
                  <a:pt x="2170720" y="33339"/>
                  <a:pt x="2165600" y="87513"/>
                </a:cubicBezTo>
                <a:cubicBezTo>
                  <a:pt x="2203499" y="235509"/>
                  <a:pt x="2128605" y="357443"/>
                  <a:pt x="2165600" y="437553"/>
                </a:cubicBezTo>
                <a:cubicBezTo>
                  <a:pt x="2174320" y="476362"/>
                  <a:pt x="2121187" y="521466"/>
                  <a:pt x="2078087" y="525066"/>
                </a:cubicBezTo>
                <a:cubicBezTo>
                  <a:pt x="1874443" y="566285"/>
                  <a:pt x="1836586" y="477960"/>
                  <a:pt x="1620255" y="525066"/>
                </a:cubicBezTo>
                <a:cubicBezTo>
                  <a:pt x="1403924" y="572172"/>
                  <a:pt x="1347386" y="481431"/>
                  <a:pt x="1182329" y="525066"/>
                </a:cubicBezTo>
                <a:cubicBezTo>
                  <a:pt x="1017272" y="568701"/>
                  <a:pt x="825571" y="514303"/>
                  <a:pt x="664779" y="525066"/>
                </a:cubicBezTo>
                <a:cubicBezTo>
                  <a:pt x="503987" y="535829"/>
                  <a:pt x="351605" y="498712"/>
                  <a:pt x="87513" y="525066"/>
                </a:cubicBezTo>
                <a:cubicBezTo>
                  <a:pt x="41907" y="531973"/>
                  <a:pt x="5740" y="498206"/>
                  <a:pt x="0" y="437553"/>
                </a:cubicBezTo>
                <a:cubicBezTo>
                  <a:pt x="-23008" y="279123"/>
                  <a:pt x="1563" y="249970"/>
                  <a:pt x="0" y="87513"/>
                </a:cubicBezTo>
                <a:close/>
              </a:path>
            </a:pathLst>
          </a:cu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rgbClr val="000000"/>
                </a:solidFill>
                <a:latin typeface="Times New Roman"/>
                <a:cs typeface="Times New Roman"/>
              </a:rPr>
              <a:t>NP</a:t>
            </a:r>
            <a:endParaRPr lang="en-US">
              <a:latin typeface="Times New Roman"/>
              <a:cs typeface="Times New Roman"/>
            </a:endParaRPr>
          </a:p>
        </p:txBody>
      </p:sp>
      <p:sp>
        <p:nvSpPr>
          <p:cNvPr id="81" name="Rectangle: Rounded Corners 80">
            <a:extLst>
              <a:ext uri="{FF2B5EF4-FFF2-40B4-BE49-F238E27FC236}">
                <a16:creationId xmlns:a16="http://schemas.microsoft.com/office/drawing/2014/main" id="{5D4DCE6F-52ED-4CDE-83F6-42A93F585F80}"/>
              </a:ext>
            </a:extLst>
          </p:cNvPr>
          <p:cNvSpPr/>
          <p:nvPr/>
        </p:nvSpPr>
        <p:spPr>
          <a:xfrm>
            <a:off x="3226205" y="3300522"/>
            <a:ext cx="2165600" cy="342360"/>
          </a:xfrm>
          <a:custGeom>
            <a:avLst/>
            <a:gdLst>
              <a:gd name="connsiteX0" fmla="*/ 0 w 2165600"/>
              <a:gd name="connsiteY0" fmla="*/ 57061 h 342360"/>
              <a:gd name="connsiteX1" fmla="*/ 57061 w 2165600"/>
              <a:gd name="connsiteY1" fmla="*/ 0 h 342360"/>
              <a:gd name="connsiteX2" fmla="*/ 610960 w 2165600"/>
              <a:gd name="connsiteY2" fmla="*/ 0 h 342360"/>
              <a:gd name="connsiteX3" fmla="*/ 1144344 w 2165600"/>
              <a:gd name="connsiteY3" fmla="*/ 0 h 342360"/>
              <a:gd name="connsiteX4" fmla="*/ 1595670 w 2165600"/>
              <a:gd name="connsiteY4" fmla="*/ 0 h 342360"/>
              <a:gd name="connsiteX5" fmla="*/ 2108539 w 2165600"/>
              <a:gd name="connsiteY5" fmla="*/ 0 h 342360"/>
              <a:gd name="connsiteX6" fmla="*/ 2165600 w 2165600"/>
              <a:gd name="connsiteY6" fmla="*/ 57061 h 342360"/>
              <a:gd name="connsiteX7" fmla="*/ 2165600 w 2165600"/>
              <a:gd name="connsiteY7" fmla="*/ 285299 h 342360"/>
              <a:gd name="connsiteX8" fmla="*/ 2108539 w 2165600"/>
              <a:gd name="connsiteY8" fmla="*/ 342360 h 342360"/>
              <a:gd name="connsiteX9" fmla="*/ 1636699 w 2165600"/>
              <a:gd name="connsiteY9" fmla="*/ 342360 h 342360"/>
              <a:gd name="connsiteX10" fmla="*/ 1185374 w 2165600"/>
              <a:gd name="connsiteY10" fmla="*/ 342360 h 342360"/>
              <a:gd name="connsiteX11" fmla="*/ 651990 w 2165600"/>
              <a:gd name="connsiteY11" fmla="*/ 342360 h 342360"/>
              <a:gd name="connsiteX12" fmla="*/ 57061 w 2165600"/>
              <a:gd name="connsiteY12" fmla="*/ 342360 h 342360"/>
              <a:gd name="connsiteX13" fmla="*/ 0 w 2165600"/>
              <a:gd name="connsiteY13" fmla="*/ 285299 h 342360"/>
              <a:gd name="connsiteX14" fmla="*/ 0 w 2165600"/>
              <a:gd name="connsiteY14" fmla="*/ 57061 h 34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5600" h="342360" extrusionOk="0">
                <a:moveTo>
                  <a:pt x="0" y="57061"/>
                </a:moveTo>
                <a:cubicBezTo>
                  <a:pt x="-454" y="24122"/>
                  <a:pt x="23607" y="167"/>
                  <a:pt x="57061" y="0"/>
                </a:cubicBezTo>
                <a:cubicBezTo>
                  <a:pt x="222543" y="-7126"/>
                  <a:pt x="387112" y="53265"/>
                  <a:pt x="610960" y="0"/>
                </a:cubicBezTo>
                <a:cubicBezTo>
                  <a:pt x="834808" y="-53265"/>
                  <a:pt x="966106" y="23139"/>
                  <a:pt x="1144344" y="0"/>
                </a:cubicBezTo>
                <a:cubicBezTo>
                  <a:pt x="1322582" y="-23139"/>
                  <a:pt x="1412600" y="45313"/>
                  <a:pt x="1595670" y="0"/>
                </a:cubicBezTo>
                <a:cubicBezTo>
                  <a:pt x="1778740" y="-45313"/>
                  <a:pt x="1950713" y="14556"/>
                  <a:pt x="2108539" y="0"/>
                </a:cubicBezTo>
                <a:cubicBezTo>
                  <a:pt x="2139025" y="-921"/>
                  <a:pt x="2171505" y="18810"/>
                  <a:pt x="2165600" y="57061"/>
                </a:cubicBezTo>
                <a:cubicBezTo>
                  <a:pt x="2174706" y="153754"/>
                  <a:pt x="2153591" y="206394"/>
                  <a:pt x="2165600" y="285299"/>
                </a:cubicBezTo>
                <a:cubicBezTo>
                  <a:pt x="2170602" y="311351"/>
                  <a:pt x="2139298" y="341840"/>
                  <a:pt x="2108539" y="342360"/>
                </a:cubicBezTo>
                <a:cubicBezTo>
                  <a:pt x="1945316" y="382789"/>
                  <a:pt x="1843687" y="336215"/>
                  <a:pt x="1636699" y="342360"/>
                </a:cubicBezTo>
                <a:cubicBezTo>
                  <a:pt x="1429711" y="348505"/>
                  <a:pt x="1299374" y="323052"/>
                  <a:pt x="1185374" y="342360"/>
                </a:cubicBezTo>
                <a:cubicBezTo>
                  <a:pt x="1071375" y="361668"/>
                  <a:pt x="764793" y="297428"/>
                  <a:pt x="651990" y="342360"/>
                </a:cubicBezTo>
                <a:cubicBezTo>
                  <a:pt x="539187" y="387292"/>
                  <a:pt x="287093" y="273513"/>
                  <a:pt x="57061" y="342360"/>
                </a:cubicBezTo>
                <a:cubicBezTo>
                  <a:pt x="27245" y="346661"/>
                  <a:pt x="945" y="318841"/>
                  <a:pt x="0" y="285299"/>
                </a:cubicBezTo>
                <a:cubicBezTo>
                  <a:pt x="-7501" y="198530"/>
                  <a:pt x="1285" y="119543"/>
                  <a:pt x="0" y="57061"/>
                </a:cubicBezTo>
                <a:close/>
              </a:path>
            </a:pathLst>
          </a:cu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rgbClr val="000000"/>
                </a:solidFill>
                <a:latin typeface="Times New Roman"/>
                <a:cs typeface="Times New Roman"/>
              </a:rPr>
              <a:t>P</a:t>
            </a:r>
            <a:endParaRPr lang="en-US">
              <a:latin typeface="Times New Roman"/>
              <a:cs typeface="Times New Roman"/>
            </a:endParaRPr>
          </a:p>
        </p:txBody>
      </p:sp>
      <p:sp>
        <p:nvSpPr>
          <p:cNvPr id="89" name="Arrow: Curved Left 88">
            <a:extLst>
              <a:ext uri="{FF2B5EF4-FFF2-40B4-BE49-F238E27FC236}">
                <a16:creationId xmlns:a16="http://schemas.microsoft.com/office/drawing/2014/main" id="{2C0FB8AD-8A18-48F5-A226-BCDC2F13C2B9}"/>
              </a:ext>
            </a:extLst>
          </p:cNvPr>
          <p:cNvSpPr/>
          <p:nvPr/>
        </p:nvSpPr>
        <p:spPr>
          <a:xfrm rot="18600000">
            <a:off x="6654157" y="2167414"/>
            <a:ext cx="732270" cy="202305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a:cs typeface="Times New Roman"/>
            </a:endParaRPr>
          </a:p>
        </p:txBody>
      </p:sp>
      <p:sp>
        <p:nvSpPr>
          <p:cNvPr id="90" name="Rectangle: Rounded Corners 89">
            <a:extLst>
              <a:ext uri="{FF2B5EF4-FFF2-40B4-BE49-F238E27FC236}">
                <a16:creationId xmlns:a16="http://schemas.microsoft.com/office/drawing/2014/main" id="{060C950C-3A04-4615-B80D-2AE0B3159D13}"/>
              </a:ext>
            </a:extLst>
          </p:cNvPr>
          <p:cNvSpPr/>
          <p:nvPr/>
        </p:nvSpPr>
        <p:spPr>
          <a:xfrm>
            <a:off x="5855105" y="1881297"/>
            <a:ext cx="2165600" cy="437610"/>
          </a:xfrm>
          <a:custGeom>
            <a:avLst/>
            <a:gdLst>
              <a:gd name="connsiteX0" fmla="*/ 0 w 2165600"/>
              <a:gd name="connsiteY0" fmla="*/ 72936 h 437610"/>
              <a:gd name="connsiteX1" fmla="*/ 72936 w 2165600"/>
              <a:gd name="connsiteY1" fmla="*/ 0 h 437610"/>
              <a:gd name="connsiteX2" fmla="*/ 618263 w 2165600"/>
              <a:gd name="connsiteY2" fmla="*/ 0 h 437610"/>
              <a:gd name="connsiteX3" fmla="*/ 1143392 w 2165600"/>
              <a:gd name="connsiteY3" fmla="*/ 0 h 437610"/>
              <a:gd name="connsiteX4" fmla="*/ 1587732 w 2165600"/>
              <a:gd name="connsiteY4" fmla="*/ 0 h 437610"/>
              <a:gd name="connsiteX5" fmla="*/ 2092664 w 2165600"/>
              <a:gd name="connsiteY5" fmla="*/ 0 h 437610"/>
              <a:gd name="connsiteX6" fmla="*/ 2165600 w 2165600"/>
              <a:gd name="connsiteY6" fmla="*/ 72936 h 437610"/>
              <a:gd name="connsiteX7" fmla="*/ 2165600 w 2165600"/>
              <a:gd name="connsiteY7" fmla="*/ 364674 h 437610"/>
              <a:gd name="connsiteX8" fmla="*/ 2092664 w 2165600"/>
              <a:gd name="connsiteY8" fmla="*/ 437610 h 437610"/>
              <a:gd name="connsiteX9" fmla="*/ 1628127 w 2165600"/>
              <a:gd name="connsiteY9" fmla="*/ 437610 h 437610"/>
              <a:gd name="connsiteX10" fmla="*/ 1183786 w 2165600"/>
              <a:gd name="connsiteY10" fmla="*/ 437610 h 437610"/>
              <a:gd name="connsiteX11" fmla="*/ 658657 w 2165600"/>
              <a:gd name="connsiteY11" fmla="*/ 437610 h 437610"/>
              <a:gd name="connsiteX12" fmla="*/ 72936 w 2165600"/>
              <a:gd name="connsiteY12" fmla="*/ 437610 h 437610"/>
              <a:gd name="connsiteX13" fmla="*/ 0 w 2165600"/>
              <a:gd name="connsiteY13" fmla="*/ 364674 h 437610"/>
              <a:gd name="connsiteX14" fmla="*/ 0 w 2165600"/>
              <a:gd name="connsiteY14" fmla="*/ 72936 h 437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5600" h="437610" extrusionOk="0">
                <a:moveTo>
                  <a:pt x="0" y="72936"/>
                </a:moveTo>
                <a:cubicBezTo>
                  <a:pt x="-2770" y="23959"/>
                  <a:pt x="29188" y="299"/>
                  <a:pt x="72936" y="0"/>
                </a:cubicBezTo>
                <a:cubicBezTo>
                  <a:pt x="311668" y="-22429"/>
                  <a:pt x="460202" y="60266"/>
                  <a:pt x="618263" y="0"/>
                </a:cubicBezTo>
                <a:cubicBezTo>
                  <a:pt x="776324" y="-60266"/>
                  <a:pt x="896974" y="13049"/>
                  <a:pt x="1143392" y="0"/>
                </a:cubicBezTo>
                <a:cubicBezTo>
                  <a:pt x="1389810" y="-13049"/>
                  <a:pt x="1493936" y="14456"/>
                  <a:pt x="1587732" y="0"/>
                </a:cubicBezTo>
                <a:cubicBezTo>
                  <a:pt x="1681528" y="-14456"/>
                  <a:pt x="1940698" y="31684"/>
                  <a:pt x="2092664" y="0"/>
                </a:cubicBezTo>
                <a:cubicBezTo>
                  <a:pt x="2129430" y="-3148"/>
                  <a:pt x="2170023" y="27609"/>
                  <a:pt x="2165600" y="72936"/>
                </a:cubicBezTo>
                <a:cubicBezTo>
                  <a:pt x="2173710" y="209204"/>
                  <a:pt x="2157994" y="276706"/>
                  <a:pt x="2165600" y="364674"/>
                </a:cubicBezTo>
                <a:cubicBezTo>
                  <a:pt x="2167253" y="403150"/>
                  <a:pt x="2131079" y="436326"/>
                  <a:pt x="2092664" y="437610"/>
                </a:cubicBezTo>
                <a:cubicBezTo>
                  <a:pt x="1860563" y="451309"/>
                  <a:pt x="1745267" y="393674"/>
                  <a:pt x="1628127" y="437610"/>
                </a:cubicBezTo>
                <a:cubicBezTo>
                  <a:pt x="1510987" y="481546"/>
                  <a:pt x="1380832" y="437424"/>
                  <a:pt x="1183786" y="437610"/>
                </a:cubicBezTo>
                <a:cubicBezTo>
                  <a:pt x="986740" y="437796"/>
                  <a:pt x="883202" y="397923"/>
                  <a:pt x="658657" y="437610"/>
                </a:cubicBezTo>
                <a:cubicBezTo>
                  <a:pt x="434112" y="477297"/>
                  <a:pt x="306185" y="374627"/>
                  <a:pt x="72936" y="437610"/>
                </a:cubicBezTo>
                <a:cubicBezTo>
                  <a:pt x="34043" y="441126"/>
                  <a:pt x="2639" y="410619"/>
                  <a:pt x="0" y="364674"/>
                </a:cubicBezTo>
                <a:cubicBezTo>
                  <a:pt x="-31384" y="261685"/>
                  <a:pt x="9429" y="152987"/>
                  <a:pt x="0" y="72936"/>
                </a:cubicBezTo>
                <a:close/>
              </a:path>
            </a:pathLst>
          </a:cu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rgbClr val="000000"/>
                </a:solidFill>
                <a:latin typeface="Times New Roman"/>
                <a:cs typeface="Times New Roman"/>
              </a:rPr>
              <a:t>EXP </a:t>
            </a:r>
            <a:endParaRPr lang="en-US">
              <a:latin typeface="Times New Roman"/>
              <a:cs typeface="Times New Roman"/>
            </a:endParaRPr>
          </a:p>
        </p:txBody>
      </p:sp>
      <p:sp>
        <p:nvSpPr>
          <p:cNvPr id="91" name="Rectangle: Rounded Corners 90">
            <a:extLst>
              <a:ext uri="{FF2B5EF4-FFF2-40B4-BE49-F238E27FC236}">
                <a16:creationId xmlns:a16="http://schemas.microsoft.com/office/drawing/2014/main" id="{19D69795-6776-4FA4-9F68-C18D1A1D7782}"/>
              </a:ext>
            </a:extLst>
          </p:cNvPr>
          <p:cNvSpPr/>
          <p:nvPr/>
        </p:nvSpPr>
        <p:spPr>
          <a:xfrm>
            <a:off x="5878195" y="2419027"/>
            <a:ext cx="2142510" cy="525067"/>
          </a:xfrm>
          <a:custGeom>
            <a:avLst/>
            <a:gdLst>
              <a:gd name="connsiteX0" fmla="*/ 0 w 2142510"/>
              <a:gd name="connsiteY0" fmla="*/ 87513 h 525067"/>
              <a:gd name="connsiteX1" fmla="*/ 87513 w 2142510"/>
              <a:gd name="connsiteY1" fmla="*/ 0 h 525067"/>
              <a:gd name="connsiteX2" fmla="*/ 559709 w 2142510"/>
              <a:gd name="connsiteY2" fmla="*/ 0 h 525067"/>
              <a:gd name="connsiteX3" fmla="*/ 1051580 w 2142510"/>
              <a:gd name="connsiteY3" fmla="*/ 0 h 525067"/>
              <a:gd name="connsiteX4" fmla="*/ 1523776 w 2142510"/>
              <a:gd name="connsiteY4" fmla="*/ 0 h 525067"/>
              <a:gd name="connsiteX5" fmla="*/ 2054997 w 2142510"/>
              <a:gd name="connsiteY5" fmla="*/ 0 h 525067"/>
              <a:gd name="connsiteX6" fmla="*/ 2142510 w 2142510"/>
              <a:gd name="connsiteY6" fmla="*/ 87513 h 525067"/>
              <a:gd name="connsiteX7" fmla="*/ 2142510 w 2142510"/>
              <a:gd name="connsiteY7" fmla="*/ 437554 h 525067"/>
              <a:gd name="connsiteX8" fmla="*/ 2054997 w 2142510"/>
              <a:gd name="connsiteY8" fmla="*/ 525067 h 525067"/>
              <a:gd name="connsiteX9" fmla="*/ 1563126 w 2142510"/>
              <a:gd name="connsiteY9" fmla="*/ 525067 h 525067"/>
              <a:gd name="connsiteX10" fmla="*/ 1130280 w 2142510"/>
              <a:gd name="connsiteY10" fmla="*/ 525067 h 525067"/>
              <a:gd name="connsiteX11" fmla="*/ 697433 w 2142510"/>
              <a:gd name="connsiteY11" fmla="*/ 525067 h 525067"/>
              <a:gd name="connsiteX12" fmla="*/ 87513 w 2142510"/>
              <a:gd name="connsiteY12" fmla="*/ 525067 h 525067"/>
              <a:gd name="connsiteX13" fmla="*/ 0 w 2142510"/>
              <a:gd name="connsiteY13" fmla="*/ 437554 h 525067"/>
              <a:gd name="connsiteX14" fmla="*/ 0 w 2142510"/>
              <a:gd name="connsiteY14" fmla="*/ 87513 h 52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42510" h="525067" fill="none" extrusionOk="0">
                <a:moveTo>
                  <a:pt x="0" y="87513"/>
                </a:moveTo>
                <a:cubicBezTo>
                  <a:pt x="-1214" y="38266"/>
                  <a:pt x="39118" y="14106"/>
                  <a:pt x="87513" y="0"/>
                </a:cubicBezTo>
                <a:cubicBezTo>
                  <a:pt x="189835" y="-9391"/>
                  <a:pt x="464485" y="4410"/>
                  <a:pt x="559709" y="0"/>
                </a:cubicBezTo>
                <a:cubicBezTo>
                  <a:pt x="654933" y="-4410"/>
                  <a:pt x="820636" y="25016"/>
                  <a:pt x="1051580" y="0"/>
                </a:cubicBezTo>
                <a:cubicBezTo>
                  <a:pt x="1282524" y="-25016"/>
                  <a:pt x="1420694" y="36584"/>
                  <a:pt x="1523776" y="0"/>
                </a:cubicBezTo>
                <a:cubicBezTo>
                  <a:pt x="1626858" y="-36584"/>
                  <a:pt x="1930170" y="47514"/>
                  <a:pt x="2054997" y="0"/>
                </a:cubicBezTo>
                <a:cubicBezTo>
                  <a:pt x="2107241" y="369"/>
                  <a:pt x="2139817" y="38742"/>
                  <a:pt x="2142510" y="87513"/>
                </a:cubicBezTo>
                <a:cubicBezTo>
                  <a:pt x="2165843" y="165919"/>
                  <a:pt x="2130311" y="310575"/>
                  <a:pt x="2142510" y="437554"/>
                </a:cubicBezTo>
                <a:cubicBezTo>
                  <a:pt x="2130848" y="491777"/>
                  <a:pt x="2100695" y="531360"/>
                  <a:pt x="2054997" y="525067"/>
                </a:cubicBezTo>
                <a:cubicBezTo>
                  <a:pt x="1896135" y="581034"/>
                  <a:pt x="1665437" y="470305"/>
                  <a:pt x="1563126" y="525067"/>
                </a:cubicBezTo>
                <a:cubicBezTo>
                  <a:pt x="1460815" y="579829"/>
                  <a:pt x="1233700" y="513211"/>
                  <a:pt x="1130280" y="525067"/>
                </a:cubicBezTo>
                <a:cubicBezTo>
                  <a:pt x="1026860" y="536923"/>
                  <a:pt x="856832" y="513668"/>
                  <a:pt x="697433" y="525067"/>
                </a:cubicBezTo>
                <a:cubicBezTo>
                  <a:pt x="538034" y="536466"/>
                  <a:pt x="353993" y="457124"/>
                  <a:pt x="87513" y="525067"/>
                </a:cubicBezTo>
                <a:cubicBezTo>
                  <a:pt x="43902" y="529719"/>
                  <a:pt x="4985" y="477136"/>
                  <a:pt x="0" y="437554"/>
                </a:cubicBezTo>
                <a:cubicBezTo>
                  <a:pt x="-28518" y="334832"/>
                  <a:pt x="25945" y="224149"/>
                  <a:pt x="0" y="87513"/>
                </a:cubicBezTo>
                <a:close/>
              </a:path>
              <a:path w="2142510" h="525067" stroke="0" extrusionOk="0">
                <a:moveTo>
                  <a:pt x="0" y="87513"/>
                </a:moveTo>
                <a:cubicBezTo>
                  <a:pt x="-3683" y="27619"/>
                  <a:pt x="27097" y="1040"/>
                  <a:pt x="87513" y="0"/>
                </a:cubicBezTo>
                <a:cubicBezTo>
                  <a:pt x="210538" y="-32617"/>
                  <a:pt x="506887" y="22653"/>
                  <a:pt x="618734" y="0"/>
                </a:cubicBezTo>
                <a:cubicBezTo>
                  <a:pt x="730581" y="-22653"/>
                  <a:pt x="1006211" y="29478"/>
                  <a:pt x="1130280" y="0"/>
                </a:cubicBezTo>
                <a:cubicBezTo>
                  <a:pt x="1254349" y="-29478"/>
                  <a:pt x="1380595" y="20462"/>
                  <a:pt x="1563126" y="0"/>
                </a:cubicBezTo>
                <a:cubicBezTo>
                  <a:pt x="1745657" y="-20462"/>
                  <a:pt x="1938256" y="58841"/>
                  <a:pt x="2054997" y="0"/>
                </a:cubicBezTo>
                <a:cubicBezTo>
                  <a:pt x="2094315" y="-8074"/>
                  <a:pt x="2147630" y="33339"/>
                  <a:pt x="2142510" y="87513"/>
                </a:cubicBezTo>
                <a:cubicBezTo>
                  <a:pt x="2182520" y="235129"/>
                  <a:pt x="2117369" y="346050"/>
                  <a:pt x="2142510" y="437554"/>
                </a:cubicBezTo>
                <a:cubicBezTo>
                  <a:pt x="2151230" y="476363"/>
                  <a:pt x="2098097" y="521467"/>
                  <a:pt x="2054997" y="525067"/>
                </a:cubicBezTo>
                <a:cubicBezTo>
                  <a:pt x="1956183" y="551122"/>
                  <a:pt x="1803446" y="500208"/>
                  <a:pt x="1602476" y="525067"/>
                </a:cubicBezTo>
                <a:cubicBezTo>
                  <a:pt x="1401506" y="549926"/>
                  <a:pt x="1327255" y="517161"/>
                  <a:pt x="1169629" y="525067"/>
                </a:cubicBezTo>
                <a:cubicBezTo>
                  <a:pt x="1012003" y="532973"/>
                  <a:pt x="852302" y="504218"/>
                  <a:pt x="658083" y="525067"/>
                </a:cubicBezTo>
                <a:cubicBezTo>
                  <a:pt x="463864" y="545916"/>
                  <a:pt x="300894" y="519535"/>
                  <a:pt x="87513" y="525067"/>
                </a:cubicBezTo>
                <a:cubicBezTo>
                  <a:pt x="41907" y="531974"/>
                  <a:pt x="5740" y="498207"/>
                  <a:pt x="0" y="437554"/>
                </a:cubicBezTo>
                <a:cubicBezTo>
                  <a:pt x="-28566" y="282340"/>
                  <a:pt x="40823" y="254116"/>
                  <a:pt x="0" y="87513"/>
                </a:cubicBezTo>
                <a:close/>
              </a:path>
            </a:pathLst>
          </a:cu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rgbClr val="000000"/>
                </a:solidFill>
                <a:latin typeface="Times New Roman"/>
                <a:cs typeface="Times New Roman"/>
              </a:rPr>
              <a:t>NP</a:t>
            </a:r>
            <a:endParaRPr lang="en-US">
              <a:latin typeface="Times New Roman"/>
              <a:cs typeface="Times New Roman"/>
            </a:endParaRPr>
          </a:p>
        </p:txBody>
      </p:sp>
      <p:sp>
        <p:nvSpPr>
          <p:cNvPr id="92" name="Rectangle: Rounded Corners 91">
            <a:extLst>
              <a:ext uri="{FF2B5EF4-FFF2-40B4-BE49-F238E27FC236}">
                <a16:creationId xmlns:a16="http://schemas.microsoft.com/office/drawing/2014/main" id="{6C076C3D-DA26-4191-BF65-05E10E83B9DE}"/>
              </a:ext>
            </a:extLst>
          </p:cNvPr>
          <p:cNvSpPr/>
          <p:nvPr/>
        </p:nvSpPr>
        <p:spPr>
          <a:xfrm>
            <a:off x="5855105" y="3297058"/>
            <a:ext cx="2165600" cy="342360"/>
          </a:xfrm>
          <a:custGeom>
            <a:avLst/>
            <a:gdLst>
              <a:gd name="connsiteX0" fmla="*/ 0 w 2165600"/>
              <a:gd name="connsiteY0" fmla="*/ 57061 h 342360"/>
              <a:gd name="connsiteX1" fmla="*/ 57061 w 2165600"/>
              <a:gd name="connsiteY1" fmla="*/ 0 h 342360"/>
              <a:gd name="connsiteX2" fmla="*/ 610960 w 2165600"/>
              <a:gd name="connsiteY2" fmla="*/ 0 h 342360"/>
              <a:gd name="connsiteX3" fmla="*/ 1144344 w 2165600"/>
              <a:gd name="connsiteY3" fmla="*/ 0 h 342360"/>
              <a:gd name="connsiteX4" fmla="*/ 1595670 w 2165600"/>
              <a:gd name="connsiteY4" fmla="*/ 0 h 342360"/>
              <a:gd name="connsiteX5" fmla="*/ 2108539 w 2165600"/>
              <a:gd name="connsiteY5" fmla="*/ 0 h 342360"/>
              <a:gd name="connsiteX6" fmla="*/ 2165600 w 2165600"/>
              <a:gd name="connsiteY6" fmla="*/ 57061 h 342360"/>
              <a:gd name="connsiteX7" fmla="*/ 2165600 w 2165600"/>
              <a:gd name="connsiteY7" fmla="*/ 285299 h 342360"/>
              <a:gd name="connsiteX8" fmla="*/ 2108539 w 2165600"/>
              <a:gd name="connsiteY8" fmla="*/ 342360 h 342360"/>
              <a:gd name="connsiteX9" fmla="*/ 1636699 w 2165600"/>
              <a:gd name="connsiteY9" fmla="*/ 342360 h 342360"/>
              <a:gd name="connsiteX10" fmla="*/ 1185374 w 2165600"/>
              <a:gd name="connsiteY10" fmla="*/ 342360 h 342360"/>
              <a:gd name="connsiteX11" fmla="*/ 651990 w 2165600"/>
              <a:gd name="connsiteY11" fmla="*/ 342360 h 342360"/>
              <a:gd name="connsiteX12" fmla="*/ 57061 w 2165600"/>
              <a:gd name="connsiteY12" fmla="*/ 342360 h 342360"/>
              <a:gd name="connsiteX13" fmla="*/ 0 w 2165600"/>
              <a:gd name="connsiteY13" fmla="*/ 285299 h 342360"/>
              <a:gd name="connsiteX14" fmla="*/ 0 w 2165600"/>
              <a:gd name="connsiteY14" fmla="*/ 57061 h 34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5600" h="342360" extrusionOk="0">
                <a:moveTo>
                  <a:pt x="0" y="57061"/>
                </a:moveTo>
                <a:cubicBezTo>
                  <a:pt x="-454" y="24122"/>
                  <a:pt x="23607" y="167"/>
                  <a:pt x="57061" y="0"/>
                </a:cubicBezTo>
                <a:cubicBezTo>
                  <a:pt x="222543" y="-7126"/>
                  <a:pt x="387112" y="53265"/>
                  <a:pt x="610960" y="0"/>
                </a:cubicBezTo>
                <a:cubicBezTo>
                  <a:pt x="834808" y="-53265"/>
                  <a:pt x="966106" y="23139"/>
                  <a:pt x="1144344" y="0"/>
                </a:cubicBezTo>
                <a:cubicBezTo>
                  <a:pt x="1322582" y="-23139"/>
                  <a:pt x="1412600" y="45313"/>
                  <a:pt x="1595670" y="0"/>
                </a:cubicBezTo>
                <a:cubicBezTo>
                  <a:pt x="1778740" y="-45313"/>
                  <a:pt x="1950713" y="14556"/>
                  <a:pt x="2108539" y="0"/>
                </a:cubicBezTo>
                <a:cubicBezTo>
                  <a:pt x="2139025" y="-921"/>
                  <a:pt x="2171505" y="18810"/>
                  <a:pt x="2165600" y="57061"/>
                </a:cubicBezTo>
                <a:cubicBezTo>
                  <a:pt x="2174706" y="153754"/>
                  <a:pt x="2153591" y="206394"/>
                  <a:pt x="2165600" y="285299"/>
                </a:cubicBezTo>
                <a:cubicBezTo>
                  <a:pt x="2170602" y="311351"/>
                  <a:pt x="2139298" y="341840"/>
                  <a:pt x="2108539" y="342360"/>
                </a:cubicBezTo>
                <a:cubicBezTo>
                  <a:pt x="1945316" y="382789"/>
                  <a:pt x="1843687" y="336215"/>
                  <a:pt x="1636699" y="342360"/>
                </a:cubicBezTo>
                <a:cubicBezTo>
                  <a:pt x="1429711" y="348505"/>
                  <a:pt x="1299374" y="323052"/>
                  <a:pt x="1185374" y="342360"/>
                </a:cubicBezTo>
                <a:cubicBezTo>
                  <a:pt x="1071375" y="361668"/>
                  <a:pt x="764793" y="297428"/>
                  <a:pt x="651990" y="342360"/>
                </a:cubicBezTo>
                <a:cubicBezTo>
                  <a:pt x="539187" y="387292"/>
                  <a:pt x="287093" y="273513"/>
                  <a:pt x="57061" y="342360"/>
                </a:cubicBezTo>
                <a:cubicBezTo>
                  <a:pt x="27245" y="346661"/>
                  <a:pt x="945" y="318841"/>
                  <a:pt x="0" y="285299"/>
                </a:cubicBezTo>
                <a:cubicBezTo>
                  <a:pt x="-7501" y="198530"/>
                  <a:pt x="1285" y="119543"/>
                  <a:pt x="0" y="57061"/>
                </a:cubicBezTo>
                <a:close/>
              </a:path>
            </a:pathLst>
          </a:cu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rgbClr val="000000"/>
                </a:solidFill>
                <a:latin typeface="Times New Roman"/>
                <a:cs typeface="Times New Roman"/>
              </a:rPr>
              <a:t>P</a:t>
            </a:r>
            <a:endParaRPr lang="en-US">
              <a:latin typeface="Times New Roman"/>
              <a:cs typeface="Times New Roman"/>
            </a:endParaRPr>
          </a:p>
        </p:txBody>
      </p:sp>
      <p:sp>
        <p:nvSpPr>
          <p:cNvPr id="94" name="Arrow: Curved Left 93">
            <a:extLst>
              <a:ext uri="{FF2B5EF4-FFF2-40B4-BE49-F238E27FC236}">
                <a16:creationId xmlns:a16="http://schemas.microsoft.com/office/drawing/2014/main" id="{B4044EAD-40DE-4A9E-9B99-6C9D8E8765CB}"/>
              </a:ext>
            </a:extLst>
          </p:cNvPr>
          <p:cNvSpPr/>
          <p:nvPr/>
        </p:nvSpPr>
        <p:spPr>
          <a:xfrm rot="18780000">
            <a:off x="9110363" y="2249099"/>
            <a:ext cx="718992" cy="18198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a:cs typeface="Times New Roman"/>
            </a:endParaRPr>
          </a:p>
        </p:txBody>
      </p:sp>
      <p:sp>
        <p:nvSpPr>
          <p:cNvPr id="95" name="Rectangle: Rounded Corners 94">
            <a:extLst>
              <a:ext uri="{FF2B5EF4-FFF2-40B4-BE49-F238E27FC236}">
                <a16:creationId xmlns:a16="http://schemas.microsoft.com/office/drawing/2014/main" id="{F09B1743-1F24-4007-9919-DC227903FF75}"/>
              </a:ext>
            </a:extLst>
          </p:cNvPr>
          <p:cNvSpPr/>
          <p:nvPr/>
        </p:nvSpPr>
        <p:spPr>
          <a:xfrm>
            <a:off x="8351810" y="1881297"/>
            <a:ext cx="2165600" cy="437610"/>
          </a:xfrm>
          <a:custGeom>
            <a:avLst/>
            <a:gdLst>
              <a:gd name="connsiteX0" fmla="*/ 0 w 2165600"/>
              <a:gd name="connsiteY0" fmla="*/ 72936 h 437610"/>
              <a:gd name="connsiteX1" fmla="*/ 72936 w 2165600"/>
              <a:gd name="connsiteY1" fmla="*/ 0 h 437610"/>
              <a:gd name="connsiteX2" fmla="*/ 618263 w 2165600"/>
              <a:gd name="connsiteY2" fmla="*/ 0 h 437610"/>
              <a:gd name="connsiteX3" fmla="*/ 1143392 w 2165600"/>
              <a:gd name="connsiteY3" fmla="*/ 0 h 437610"/>
              <a:gd name="connsiteX4" fmla="*/ 1587732 w 2165600"/>
              <a:gd name="connsiteY4" fmla="*/ 0 h 437610"/>
              <a:gd name="connsiteX5" fmla="*/ 2092664 w 2165600"/>
              <a:gd name="connsiteY5" fmla="*/ 0 h 437610"/>
              <a:gd name="connsiteX6" fmla="*/ 2165600 w 2165600"/>
              <a:gd name="connsiteY6" fmla="*/ 72936 h 437610"/>
              <a:gd name="connsiteX7" fmla="*/ 2165600 w 2165600"/>
              <a:gd name="connsiteY7" fmla="*/ 364674 h 437610"/>
              <a:gd name="connsiteX8" fmla="*/ 2092664 w 2165600"/>
              <a:gd name="connsiteY8" fmla="*/ 437610 h 437610"/>
              <a:gd name="connsiteX9" fmla="*/ 1628127 w 2165600"/>
              <a:gd name="connsiteY9" fmla="*/ 437610 h 437610"/>
              <a:gd name="connsiteX10" fmla="*/ 1183786 w 2165600"/>
              <a:gd name="connsiteY10" fmla="*/ 437610 h 437610"/>
              <a:gd name="connsiteX11" fmla="*/ 658657 w 2165600"/>
              <a:gd name="connsiteY11" fmla="*/ 437610 h 437610"/>
              <a:gd name="connsiteX12" fmla="*/ 72936 w 2165600"/>
              <a:gd name="connsiteY12" fmla="*/ 437610 h 437610"/>
              <a:gd name="connsiteX13" fmla="*/ 0 w 2165600"/>
              <a:gd name="connsiteY13" fmla="*/ 364674 h 437610"/>
              <a:gd name="connsiteX14" fmla="*/ 0 w 2165600"/>
              <a:gd name="connsiteY14" fmla="*/ 72936 h 437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5600" h="437610" extrusionOk="0">
                <a:moveTo>
                  <a:pt x="0" y="72936"/>
                </a:moveTo>
                <a:cubicBezTo>
                  <a:pt x="-2770" y="23959"/>
                  <a:pt x="29188" y="299"/>
                  <a:pt x="72936" y="0"/>
                </a:cubicBezTo>
                <a:cubicBezTo>
                  <a:pt x="311668" y="-22429"/>
                  <a:pt x="460202" y="60266"/>
                  <a:pt x="618263" y="0"/>
                </a:cubicBezTo>
                <a:cubicBezTo>
                  <a:pt x="776324" y="-60266"/>
                  <a:pt x="896974" y="13049"/>
                  <a:pt x="1143392" y="0"/>
                </a:cubicBezTo>
                <a:cubicBezTo>
                  <a:pt x="1389810" y="-13049"/>
                  <a:pt x="1493936" y="14456"/>
                  <a:pt x="1587732" y="0"/>
                </a:cubicBezTo>
                <a:cubicBezTo>
                  <a:pt x="1681528" y="-14456"/>
                  <a:pt x="1940698" y="31684"/>
                  <a:pt x="2092664" y="0"/>
                </a:cubicBezTo>
                <a:cubicBezTo>
                  <a:pt x="2129430" y="-3148"/>
                  <a:pt x="2170023" y="27609"/>
                  <a:pt x="2165600" y="72936"/>
                </a:cubicBezTo>
                <a:cubicBezTo>
                  <a:pt x="2173710" y="209204"/>
                  <a:pt x="2157994" y="276706"/>
                  <a:pt x="2165600" y="364674"/>
                </a:cubicBezTo>
                <a:cubicBezTo>
                  <a:pt x="2167253" y="403150"/>
                  <a:pt x="2131079" y="436326"/>
                  <a:pt x="2092664" y="437610"/>
                </a:cubicBezTo>
                <a:cubicBezTo>
                  <a:pt x="1860563" y="451309"/>
                  <a:pt x="1745267" y="393674"/>
                  <a:pt x="1628127" y="437610"/>
                </a:cubicBezTo>
                <a:cubicBezTo>
                  <a:pt x="1510987" y="481546"/>
                  <a:pt x="1380832" y="437424"/>
                  <a:pt x="1183786" y="437610"/>
                </a:cubicBezTo>
                <a:cubicBezTo>
                  <a:pt x="986740" y="437796"/>
                  <a:pt x="883202" y="397923"/>
                  <a:pt x="658657" y="437610"/>
                </a:cubicBezTo>
                <a:cubicBezTo>
                  <a:pt x="434112" y="477297"/>
                  <a:pt x="306185" y="374627"/>
                  <a:pt x="72936" y="437610"/>
                </a:cubicBezTo>
                <a:cubicBezTo>
                  <a:pt x="34043" y="441126"/>
                  <a:pt x="2639" y="410619"/>
                  <a:pt x="0" y="364674"/>
                </a:cubicBezTo>
                <a:cubicBezTo>
                  <a:pt x="-31384" y="261685"/>
                  <a:pt x="9429" y="152987"/>
                  <a:pt x="0" y="72936"/>
                </a:cubicBezTo>
                <a:close/>
              </a:path>
            </a:pathLst>
          </a:cu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rgbClr val="000000"/>
                </a:solidFill>
                <a:latin typeface="Times New Roman"/>
                <a:cs typeface="Times New Roman"/>
              </a:rPr>
              <a:t>EXP </a:t>
            </a:r>
            <a:endParaRPr lang="en-US">
              <a:latin typeface="Times New Roman"/>
              <a:cs typeface="Times New Roman"/>
            </a:endParaRPr>
          </a:p>
        </p:txBody>
      </p:sp>
      <p:sp>
        <p:nvSpPr>
          <p:cNvPr id="96" name="Rectangle: Rounded Corners 95">
            <a:extLst>
              <a:ext uri="{FF2B5EF4-FFF2-40B4-BE49-F238E27FC236}">
                <a16:creationId xmlns:a16="http://schemas.microsoft.com/office/drawing/2014/main" id="{F22C1784-3C9F-433B-9D0A-C2A12087A2F2}"/>
              </a:ext>
            </a:extLst>
          </p:cNvPr>
          <p:cNvSpPr/>
          <p:nvPr/>
        </p:nvSpPr>
        <p:spPr>
          <a:xfrm>
            <a:off x="8351810" y="2419027"/>
            <a:ext cx="2165600" cy="525066"/>
          </a:xfrm>
          <a:custGeom>
            <a:avLst/>
            <a:gdLst>
              <a:gd name="connsiteX0" fmla="*/ 0 w 2165600"/>
              <a:gd name="connsiteY0" fmla="*/ 87513 h 525066"/>
              <a:gd name="connsiteX1" fmla="*/ 87513 w 2165600"/>
              <a:gd name="connsiteY1" fmla="*/ 0 h 525066"/>
              <a:gd name="connsiteX2" fmla="*/ 565251 w 2165600"/>
              <a:gd name="connsiteY2" fmla="*/ 0 h 525066"/>
              <a:gd name="connsiteX3" fmla="*/ 1062894 w 2165600"/>
              <a:gd name="connsiteY3" fmla="*/ 0 h 525066"/>
              <a:gd name="connsiteX4" fmla="*/ 1540632 w 2165600"/>
              <a:gd name="connsiteY4" fmla="*/ 0 h 525066"/>
              <a:gd name="connsiteX5" fmla="*/ 2078087 w 2165600"/>
              <a:gd name="connsiteY5" fmla="*/ 0 h 525066"/>
              <a:gd name="connsiteX6" fmla="*/ 2165600 w 2165600"/>
              <a:gd name="connsiteY6" fmla="*/ 87513 h 525066"/>
              <a:gd name="connsiteX7" fmla="*/ 2165600 w 2165600"/>
              <a:gd name="connsiteY7" fmla="*/ 437553 h 525066"/>
              <a:gd name="connsiteX8" fmla="*/ 2078087 w 2165600"/>
              <a:gd name="connsiteY8" fmla="*/ 525066 h 525066"/>
              <a:gd name="connsiteX9" fmla="*/ 1580444 w 2165600"/>
              <a:gd name="connsiteY9" fmla="*/ 525066 h 525066"/>
              <a:gd name="connsiteX10" fmla="*/ 1142517 w 2165600"/>
              <a:gd name="connsiteY10" fmla="*/ 525066 h 525066"/>
              <a:gd name="connsiteX11" fmla="*/ 704591 w 2165600"/>
              <a:gd name="connsiteY11" fmla="*/ 525066 h 525066"/>
              <a:gd name="connsiteX12" fmla="*/ 87513 w 2165600"/>
              <a:gd name="connsiteY12" fmla="*/ 525066 h 525066"/>
              <a:gd name="connsiteX13" fmla="*/ 0 w 2165600"/>
              <a:gd name="connsiteY13" fmla="*/ 437553 h 525066"/>
              <a:gd name="connsiteX14" fmla="*/ 0 w 2165600"/>
              <a:gd name="connsiteY14" fmla="*/ 87513 h 52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5600" h="525066" fill="none" extrusionOk="0">
                <a:moveTo>
                  <a:pt x="0" y="87513"/>
                </a:moveTo>
                <a:cubicBezTo>
                  <a:pt x="-1214" y="38266"/>
                  <a:pt x="39118" y="14106"/>
                  <a:pt x="87513" y="0"/>
                </a:cubicBezTo>
                <a:cubicBezTo>
                  <a:pt x="273373" y="-13951"/>
                  <a:pt x="425767" y="56128"/>
                  <a:pt x="565251" y="0"/>
                </a:cubicBezTo>
                <a:cubicBezTo>
                  <a:pt x="704735" y="-56128"/>
                  <a:pt x="926704" y="22074"/>
                  <a:pt x="1062894" y="0"/>
                </a:cubicBezTo>
                <a:cubicBezTo>
                  <a:pt x="1199084" y="-22074"/>
                  <a:pt x="1372742" y="50288"/>
                  <a:pt x="1540632" y="0"/>
                </a:cubicBezTo>
                <a:cubicBezTo>
                  <a:pt x="1708522" y="-50288"/>
                  <a:pt x="1823543" y="35489"/>
                  <a:pt x="2078087" y="0"/>
                </a:cubicBezTo>
                <a:cubicBezTo>
                  <a:pt x="2130331" y="369"/>
                  <a:pt x="2162907" y="38742"/>
                  <a:pt x="2165600" y="87513"/>
                </a:cubicBezTo>
                <a:cubicBezTo>
                  <a:pt x="2184905" y="171979"/>
                  <a:pt x="2148324" y="311765"/>
                  <a:pt x="2165600" y="437553"/>
                </a:cubicBezTo>
                <a:cubicBezTo>
                  <a:pt x="2153938" y="491776"/>
                  <a:pt x="2123785" y="531359"/>
                  <a:pt x="2078087" y="525066"/>
                </a:cubicBezTo>
                <a:cubicBezTo>
                  <a:pt x="1841229" y="566815"/>
                  <a:pt x="1816805" y="479878"/>
                  <a:pt x="1580444" y="525066"/>
                </a:cubicBezTo>
                <a:cubicBezTo>
                  <a:pt x="1344083" y="570254"/>
                  <a:pt x="1302346" y="507889"/>
                  <a:pt x="1142517" y="525066"/>
                </a:cubicBezTo>
                <a:cubicBezTo>
                  <a:pt x="982688" y="542243"/>
                  <a:pt x="794610" y="495923"/>
                  <a:pt x="704591" y="525066"/>
                </a:cubicBezTo>
                <a:cubicBezTo>
                  <a:pt x="614572" y="554209"/>
                  <a:pt x="246636" y="475855"/>
                  <a:pt x="87513" y="525066"/>
                </a:cubicBezTo>
                <a:cubicBezTo>
                  <a:pt x="43902" y="529718"/>
                  <a:pt x="4985" y="477135"/>
                  <a:pt x="0" y="437553"/>
                </a:cubicBezTo>
                <a:cubicBezTo>
                  <a:pt x="-18803" y="332946"/>
                  <a:pt x="31981" y="222947"/>
                  <a:pt x="0" y="87513"/>
                </a:cubicBezTo>
                <a:close/>
              </a:path>
              <a:path w="2165600" h="525066" stroke="0" extrusionOk="0">
                <a:moveTo>
                  <a:pt x="0" y="87513"/>
                </a:moveTo>
                <a:cubicBezTo>
                  <a:pt x="-3683" y="27619"/>
                  <a:pt x="27097" y="1040"/>
                  <a:pt x="87513" y="0"/>
                </a:cubicBezTo>
                <a:cubicBezTo>
                  <a:pt x="246967" y="-1488"/>
                  <a:pt x="495904" y="55665"/>
                  <a:pt x="624968" y="0"/>
                </a:cubicBezTo>
                <a:cubicBezTo>
                  <a:pt x="754032" y="-55665"/>
                  <a:pt x="1009789" y="37032"/>
                  <a:pt x="1142517" y="0"/>
                </a:cubicBezTo>
                <a:cubicBezTo>
                  <a:pt x="1275245" y="-37032"/>
                  <a:pt x="1412944" y="28564"/>
                  <a:pt x="1580444" y="0"/>
                </a:cubicBezTo>
                <a:cubicBezTo>
                  <a:pt x="1747944" y="-28564"/>
                  <a:pt x="1931947" y="27282"/>
                  <a:pt x="2078087" y="0"/>
                </a:cubicBezTo>
                <a:cubicBezTo>
                  <a:pt x="2117405" y="-8074"/>
                  <a:pt x="2170720" y="33339"/>
                  <a:pt x="2165600" y="87513"/>
                </a:cubicBezTo>
                <a:cubicBezTo>
                  <a:pt x="2203499" y="235509"/>
                  <a:pt x="2128605" y="357443"/>
                  <a:pt x="2165600" y="437553"/>
                </a:cubicBezTo>
                <a:cubicBezTo>
                  <a:pt x="2174320" y="476362"/>
                  <a:pt x="2121187" y="521466"/>
                  <a:pt x="2078087" y="525066"/>
                </a:cubicBezTo>
                <a:cubicBezTo>
                  <a:pt x="1874443" y="566285"/>
                  <a:pt x="1836586" y="477960"/>
                  <a:pt x="1620255" y="525066"/>
                </a:cubicBezTo>
                <a:cubicBezTo>
                  <a:pt x="1403924" y="572172"/>
                  <a:pt x="1347386" y="481431"/>
                  <a:pt x="1182329" y="525066"/>
                </a:cubicBezTo>
                <a:cubicBezTo>
                  <a:pt x="1017272" y="568701"/>
                  <a:pt x="825571" y="514303"/>
                  <a:pt x="664779" y="525066"/>
                </a:cubicBezTo>
                <a:cubicBezTo>
                  <a:pt x="503987" y="535829"/>
                  <a:pt x="351605" y="498712"/>
                  <a:pt x="87513" y="525066"/>
                </a:cubicBezTo>
                <a:cubicBezTo>
                  <a:pt x="41907" y="531973"/>
                  <a:pt x="5740" y="498206"/>
                  <a:pt x="0" y="437553"/>
                </a:cubicBezTo>
                <a:cubicBezTo>
                  <a:pt x="-23008" y="279123"/>
                  <a:pt x="1563" y="249970"/>
                  <a:pt x="0" y="87513"/>
                </a:cubicBezTo>
                <a:close/>
              </a:path>
            </a:pathLst>
          </a:cu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rgbClr val="000000"/>
                </a:solidFill>
                <a:latin typeface="Times New Roman"/>
                <a:cs typeface="Times New Roman"/>
              </a:rPr>
              <a:t>NP</a:t>
            </a:r>
            <a:endParaRPr lang="en-US">
              <a:latin typeface="Times New Roman"/>
              <a:cs typeface="Times New Roman"/>
            </a:endParaRPr>
          </a:p>
        </p:txBody>
      </p:sp>
      <p:sp>
        <p:nvSpPr>
          <p:cNvPr id="97" name="Rectangle: Rounded Corners 96">
            <a:extLst>
              <a:ext uri="{FF2B5EF4-FFF2-40B4-BE49-F238E27FC236}">
                <a16:creationId xmlns:a16="http://schemas.microsoft.com/office/drawing/2014/main" id="{9F48DB2E-096C-48D1-8B44-47E00E889D95}"/>
              </a:ext>
            </a:extLst>
          </p:cNvPr>
          <p:cNvSpPr/>
          <p:nvPr/>
        </p:nvSpPr>
        <p:spPr>
          <a:xfrm>
            <a:off x="8351810" y="3262422"/>
            <a:ext cx="2165600" cy="342360"/>
          </a:xfrm>
          <a:custGeom>
            <a:avLst/>
            <a:gdLst>
              <a:gd name="connsiteX0" fmla="*/ 0 w 2165600"/>
              <a:gd name="connsiteY0" fmla="*/ 57061 h 342360"/>
              <a:gd name="connsiteX1" fmla="*/ 57061 w 2165600"/>
              <a:gd name="connsiteY1" fmla="*/ 0 h 342360"/>
              <a:gd name="connsiteX2" fmla="*/ 610960 w 2165600"/>
              <a:gd name="connsiteY2" fmla="*/ 0 h 342360"/>
              <a:gd name="connsiteX3" fmla="*/ 1144344 w 2165600"/>
              <a:gd name="connsiteY3" fmla="*/ 0 h 342360"/>
              <a:gd name="connsiteX4" fmla="*/ 1595670 w 2165600"/>
              <a:gd name="connsiteY4" fmla="*/ 0 h 342360"/>
              <a:gd name="connsiteX5" fmla="*/ 2108539 w 2165600"/>
              <a:gd name="connsiteY5" fmla="*/ 0 h 342360"/>
              <a:gd name="connsiteX6" fmla="*/ 2165600 w 2165600"/>
              <a:gd name="connsiteY6" fmla="*/ 57061 h 342360"/>
              <a:gd name="connsiteX7" fmla="*/ 2165600 w 2165600"/>
              <a:gd name="connsiteY7" fmla="*/ 285299 h 342360"/>
              <a:gd name="connsiteX8" fmla="*/ 2108539 w 2165600"/>
              <a:gd name="connsiteY8" fmla="*/ 342360 h 342360"/>
              <a:gd name="connsiteX9" fmla="*/ 1636699 w 2165600"/>
              <a:gd name="connsiteY9" fmla="*/ 342360 h 342360"/>
              <a:gd name="connsiteX10" fmla="*/ 1185374 w 2165600"/>
              <a:gd name="connsiteY10" fmla="*/ 342360 h 342360"/>
              <a:gd name="connsiteX11" fmla="*/ 651990 w 2165600"/>
              <a:gd name="connsiteY11" fmla="*/ 342360 h 342360"/>
              <a:gd name="connsiteX12" fmla="*/ 57061 w 2165600"/>
              <a:gd name="connsiteY12" fmla="*/ 342360 h 342360"/>
              <a:gd name="connsiteX13" fmla="*/ 0 w 2165600"/>
              <a:gd name="connsiteY13" fmla="*/ 285299 h 342360"/>
              <a:gd name="connsiteX14" fmla="*/ 0 w 2165600"/>
              <a:gd name="connsiteY14" fmla="*/ 57061 h 34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5600" h="342360" extrusionOk="0">
                <a:moveTo>
                  <a:pt x="0" y="57061"/>
                </a:moveTo>
                <a:cubicBezTo>
                  <a:pt x="-454" y="24122"/>
                  <a:pt x="23607" y="167"/>
                  <a:pt x="57061" y="0"/>
                </a:cubicBezTo>
                <a:cubicBezTo>
                  <a:pt x="222543" y="-7126"/>
                  <a:pt x="387112" y="53265"/>
                  <a:pt x="610960" y="0"/>
                </a:cubicBezTo>
                <a:cubicBezTo>
                  <a:pt x="834808" y="-53265"/>
                  <a:pt x="966106" y="23139"/>
                  <a:pt x="1144344" y="0"/>
                </a:cubicBezTo>
                <a:cubicBezTo>
                  <a:pt x="1322582" y="-23139"/>
                  <a:pt x="1412600" y="45313"/>
                  <a:pt x="1595670" y="0"/>
                </a:cubicBezTo>
                <a:cubicBezTo>
                  <a:pt x="1778740" y="-45313"/>
                  <a:pt x="1950713" y="14556"/>
                  <a:pt x="2108539" y="0"/>
                </a:cubicBezTo>
                <a:cubicBezTo>
                  <a:pt x="2139025" y="-921"/>
                  <a:pt x="2171505" y="18810"/>
                  <a:pt x="2165600" y="57061"/>
                </a:cubicBezTo>
                <a:cubicBezTo>
                  <a:pt x="2174706" y="153754"/>
                  <a:pt x="2153591" y="206394"/>
                  <a:pt x="2165600" y="285299"/>
                </a:cubicBezTo>
                <a:cubicBezTo>
                  <a:pt x="2170602" y="311351"/>
                  <a:pt x="2139298" y="341840"/>
                  <a:pt x="2108539" y="342360"/>
                </a:cubicBezTo>
                <a:cubicBezTo>
                  <a:pt x="1945316" y="382789"/>
                  <a:pt x="1843687" y="336215"/>
                  <a:pt x="1636699" y="342360"/>
                </a:cubicBezTo>
                <a:cubicBezTo>
                  <a:pt x="1429711" y="348505"/>
                  <a:pt x="1299374" y="323052"/>
                  <a:pt x="1185374" y="342360"/>
                </a:cubicBezTo>
                <a:cubicBezTo>
                  <a:pt x="1071375" y="361668"/>
                  <a:pt x="764793" y="297428"/>
                  <a:pt x="651990" y="342360"/>
                </a:cubicBezTo>
                <a:cubicBezTo>
                  <a:pt x="539187" y="387292"/>
                  <a:pt x="287093" y="273513"/>
                  <a:pt x="57061" y="342360"/>
                </a:cubicBezTo>
                <a:cubicBezTo>
                  <a:pt x="27245" y="346661"/>
                  <a:pt x="945" y="318841"/>
                  <a:pt x="0" y="285299"/>
                </a:cubicBezTo>
                <a:cubicBezTo>
                  <a:pt x="-7501" y="198530"/>
                  <a:pt x="1285" y="119543"/>
                  <a:pt x="0" y="57061"/>
                </a:cubicBezTo>
                <a:close/>
              </a:path>
            </a:pathLst>
          </a:cu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rgbClr val="000000"/>
                </a:solidFill>
                <a:latin typeface="Times New Roman"/>
                <a:cs typeface="Times New Roman"/>
              </a:rPr>
              <a:t>P</a:t>
            </a:r>
            <a:endParaRPr lang="en-US">
              <a:latin typeface="Times New Roman"/>
              <a:cs typeface="Times New Roman"/>
            </a:endParaRPr>
          </a:p>
        </p:txBody>
      </p:sp>
      <p:sp>
        <p:nvSpPr>
          <p:cNvPr id="98" name="Callout: Left Arrow 97">
            <a:extLst>
              <a:ext uri="{FF2B5EF4-FFF2-40B4-BE49-F238E27FC236}">
                <a16:creationId xmlns:a16="http://schemas.microsoft.com/office/drawing/2014/main" id="{562F0C22-F490-4F0D-A03D-73840035EAFE}"/>
              </a:ext>
            </a:extLst>
          </p:cNvPr>
          <p:cNvSpPr/>
          <p:nvPr/>
        </p:nvSpPr>
        <p:spPr>
          <a:xfrm rot="7020000">
            <a:off x="4469217" y="3608144"/>
            <a:ext cx="2067719" cy="474443"/>
          </a:xfrm>
          <a:prstGeom prst="leftArrowCallout">
            <a:avLst>
              <a:gd name="adj1" fmla="val 20670"/>
              <a:gd name="adj2" fmla="val 20670"/>
              <a:gd name="adj3" fmla="val 25000"/>
              <a:gd name="adj4" fmla="val 10579"/>
            </a:avLst>
          </a:prstGeom>
          <a:solidFill>
            <a:schemeClr val="accent6">
              <a:lumMod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nvGrpSpPr>
          <p:cNvPr id="46" name="Group 45">
            <a:extLst>
              <a:ext uri="{FF2B5EF4-FFF2-40B4-BE49-F238E27FC236}">
                <a16:creationId xmlns:a16="http://schemas.microsoft.com/office/drawing/2014/main" id="{11B6CA01-41C9-4A55-B80F-8FA8DCA35321}"/>
              </a:ext>
            </a:extLst>
          </p:cNvPr>
          <p:cNvGrpSpPr/>
          <p:nvPr/>
        </p:nvGrpSpPr>
        <p:grpSpPr>
          <a:xfrm>
            <a:off x="362355" y="4880519"/>
            <a:ext cx="2474439" cy="1247808"/>
            <a:chOff x="-157190" y="1878701"/>
            <a:chExt cx="2474439" cy="1247808"/>
          </a:xfrm>
        </p:grpSpPr>
        <p:sp>
          <p:nvSpPr>
            <p:cNvPr id="48" name="Rectangle: Rounded Corners 47">
              <a:extLst>
                <a:ext uri="{FF2B5EF4-FFF2-40B4-BE49-F238E27FC236}">
                  <a16:creationId xmlns:a16="http://schemas.microsoft.com/office/drawing/2014/main" id="{D5B6773C-7066-47DA-9F8F-0DE4D7546551}"/>
                </a:ext>
              </a:extLst>
            </p:cNvPr>
            <p:cNvSpPr/>
            <p:nvPr/>
          </p:nvSpPr>
          <p:spPr>
            <a:xfrm>
              <a:off x="-157190" y="2340517"/>
              <a:ext cx="2474439" cy="197176"/>
            </a:xfrm>
            <a:custGeom>
              <a:avLst/>
              <a:gdLst>
                <a:gd name="connsiteX0" fmla="*/ 0 w 2474439"/>
                <a:gd name="connsiteY0" fmla="*/ 32863 h 197176"/>
                <a:gd name="connsiteX1" fmla="*/ 32863 w 2474439"/>
                <a:gd name="connsiteY1" fmla="*/ 0 h 197176"/>
                <a:gd name="connsiteX2" fmla="*/ 562780 w 2474439"/>
                <a:gd name="connsiteY2" fmla="*/ 0 h 197176"/>
                <a:gd name="connsiteX3" fmla="*/ 1068610 w 2474439"/>
                <a:gd name="connsiteY3" fmla="*/ 0 h 197176"/>
                <a:gd name="connsiteX4" fmla="*/ 1478091 w 2474439"/>
                <a:gd name="connsiteY4" fmla="*/ 0 h 197176"/>
                <a:gd name="connsiteX5" fmla="*/ 1911659 w 2474439"/>
                <a:gd name="connsiteY5" fmla="*/ 0 h 197176"/>
                <a:gd name="connsiteX6" fmla="*/ 2441576 w 2474439"/>
                <a:gd name="connsiteY6" fmla="*/ 0 h 197176"/>
                <a:gd name="connsiteX7" fmla="*/ 2474439 w 2474439"/>
                <a:gd name="connsiteY7" fmla="*/ 32863 h 197176"/>
                <a:gd name="connsiteX8" fmla="*/ 2474439 w 2474439"/>
                <a:gd name="connsiteY8" fmla="*/ 164313 h 197176"/>
                <a:gd name="connsiteX9" fmla="*/ 2441576 w 2474439"/>
                <a:gd name="connsiteY9" fmla="*/ 197176 h 197176"/>
                <a:gd name="connsiteX10" fmla="*/ 2008008 w 2474439"/>
                <a:gd name="connsiteY10" fmla="*/ 197176 h 197176"/>
                <a:gd name="connsiteX11" fmla="*/ 1502178 w 2474439"/>
                <a:gd name="connsiteY11" fmla="*/ 197176 h 197176"/>
                <a:gd name="connsiteX12" fmla="*/ 1068610 w 2474439"/>
                <a:gd name="connsiteY12" fmla="*/ 197176 h 197176"/>
                <a:gd name="connsiteX13" fmla="*/ 562780 w 2474439"/>
                <a:gd name="connsiteY13" fmla="*/ 197176 h 197176"/>
                <a:gd name="connsiteX14" fmla="*/ 32863 w 2474439"/>
                <a:gd name="connsiteY14" fmla="*/ 197176 h 197176"/>
                <a:gd name="connsiteX15" fmla="*/ 0 w 2474439"/>
                <a:gd name="connsiteY15" fmla="*/ 164313 h 197176"/>
                <a:gd name="connsiteX16" fmla="*/ 0 w 2474439"/>
                <a:gd name="connsiteY16" fmla="*/ 32863 h 19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4439" h="197176" extrusionOk="0">
                  <a:moveTo>
                    <a:pt x="0" y="32863"/>
                  </a:moveTo>
                  <a:cubicBezTo>
                    <a:pt x="-117" y="14346"/>
                    <a:pt x="14020" y="60"/>
                    <a:pt x="32863" y="0"/>
                  </a:cubicBezTo>
                  <a:cubicBezTo>
                    <a:pt x="221410" y="-59034"/>
                    <a:pt x="320407" y="22948"/>
                    <a:pt x="562780" y="0"/>
                  </a:cubicBezTo>
                  <a:cubicBezTo>
                    <a:pt x="805153" y="-22948"/>
                    <a:pt x="889625" y="32766"/>
                    <a:pt x="1068610" y="0"/>
                  </a:cubicBezTo>
                  <a:cubicBezTo>
                    <a:pt x="1247595" y="-32766"/>
                    <a:pt x="1391586" y="21716"/>
                    <a:pt x="1478091" y="0"/>
                  </a:cubicBezTo>
                  <a:cubicBezTo>
                    <a:pt x="1564596" y="-21716"/>
                    <a:pt x="1710056" y="3773"/>
                    <a:pt x="1911659" y="0"/>
                  </a:cubicBezTo>
                  <a:cubicBezTo>
                    <a:pt x="2113262" y="-3773"/>
                    <a:pt x="2235788" y="14591"/>
                    <a:pt x="2441576" y="0"/>
                  </a:cubicBezTo>
                  <a:cubicBezTo>
                    <a:pt x="2457617" y="3045"/>
                    <a:pt x="2475345" y="18037"/>
                    <a:pt x="2474439" y="32863"/>
                  </a:cubicBezTo>
                  <a:cubicBezTo>
                    <a:pt x="2486728" y="66414"/>
                    <a:pt x="2466374" y="110724"/>
                    <a:pt x="2474439" y="164313"/>
                  </a:cubicBezTo>
                  <a:cubicBezTo>
                    <a:pt x="2473980" y="185618"/>
                    <a:pt x="2457476" y="196523"/>
                    <a:pt x="2441576" y="197176"/>
                  </a:cubicBezTo>
                  <a:cubicBezTo>
                    <a:pt x="2306590" y="217269"/>
                    <a:pt x="2153372" y="184221"/>
                    <a:pt x="2008008" y="197176"/>
                  </a:cubicBezTo>
                  <a:cubicBezTo>
                    <a:pt x="1862644" y="210131"/>
                    <a:pt x="1689830" y="166491"/>
                    <a:pt x="1502178" y="197176"/>
                  </a:cubicBezTo>
                  <a:cubicBezTo>
                    <a:pt x="1314526" y="227861"/>
                    <a:pt x="1222199" y="174834"/>
                    <a:pt x="1068610" y="197176"/>
                  </a:cubicBezTo>
                  <a:cubicBezTo>
                    <a:pt x="915021" y="219518"/>
                    <a:pt x="695115" y="169035"/>
                    <a:pt x="562780" y="197176"/>
                  </a:cubicBezTo>
                  <a:cubicBezTo>
                    <a:pt x="430445" y="225317"/>
                    <a:pt x="241317" y="189629"/>
                    <a:pt x="32863" y="197176"/>
                  </a:cubicBezTo>
                  <a:cubicBezTo>
                    <a:pt x="15647" y="195291"/>
                    <a:pt x="417" y="182873"/>
                    <a:pt x="0" y="164313"/>
                  </a:cubicBezTo>
                  <a:cubicBezTo>
                    <a:pt x="-12509" y="127062"/>
                    <a:pt x="5892" y="89444"/>
                    <a:pt x="0" y="32863"/>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PEMT downregulation</a:t>
              </a:r>
            </a:p>
          </p:txBody>
        </p:sp>
        <p:sp>
          <p:nvSpPr>
            <p:cNvPr id="49" name="Rectangle: Rounded Corners 48">
              <a:extLst>
                <a:ext uri="{FF2B5EF4-FFF2-40B4-BE49-F238E27FC236}">
                  <a16:creationId xmlns:a16="http://schemas.microsoft.com/office/drawing/2014/main" id="{3934F054-46C1-4FC3-987D-2DA44DAB494E}"/>
                </a:ext>
              </a:extLst>
            </p:cNvPr>
            <p:cNvSpPr/>
            <p:nvPr/>
          </p:nvSpPr>
          <p:spPr>
            <a:xfrm>
              <a:off x="-157190" y="2687457"/>
              <a:ext cx="2474439" cy="439052"/>
            </a:xfrm>
            <a:custGeom>
              <a:avLst/>
              <a:gdLst>
                <a:gd name="connsiteX0" fmla="*/ 0 w 2474439"/>
                <a:gd name="connsiteY0" fmla="*/ 73177 h 439052"/>
                <a:gd name="connsiteX1" fmla="*/ 73177 w 2474439"/>
                <a:gd name="connsiteY1" fmla="*/ 0 h 439052"/>
                <a:gd name="connsiteX2" fmla="*/ 631917 w 2474439"/>
                <a:gd name="connsiteY2" fmla="*/ 0 h 439052"/>
                <a:gd name="connsiteX3" fmla="*/ 1213939 w 2474439"/>
                <a:gd name="connsiteY3" fmla="*/ 0 h 439052"/>
                <a:gd name="connsiteX4" fmla="*/ 1772679 w 2474439"/>
                <a:gd name="connsiteY4" fmla="*/ 0 h 439052"/>
                <a:gd name="connsiteX5" fmla="*/ 2401262 w 2474439"/>
                <a:gd name="connsiteY5" fmla="*/ 0 h 439052"/>
                <a:gd name="connsiteX6" fmla="*/ 2474439 w 2474439"/>
                <a:gd name="connsiteY6" fmla="*/ 73177 h 439052"/>
                <a:gd name="connsiteX7" fmla="*/ 2474439 w 2474439"/>
                <a:gd name="connsiteY7" fmla="*/ 365875 h 439052"/>
                <a:gd name="connsiteX8" fmla="*/ 2401262 w 2474439"/>
                <a:gd name="connsiteY8" fmla="*/ 439052 h 439052"/>
                <a:gd name="connsiteX9" fmla="*/ 1819241 w 2474439"/>
                <a:gd name="connsiteY9" fmla="*/ 439052 h 439052"/>
                <a:gd name="connsiteX10" fmla="*/ 1307062 w 2474439"/>
                <a:gd name="connsiteY10" fmla="*/ 439052 h 439052"/>
                <a:gd name="connsiteX11" fmla="*/ 794883 w 2474439"/>
                <a:gd name="connsiteY11" fmla="*/ 439052 h 439052"/>
                <a:gd name="connsiteX12" fmla="*/ 73177 w 2474439"/>
                <a:gd name="connsiteY12" fmla="*/ 439052 h 439052"/>
                <a:gd name="connsiteX13" fmla="*/ 0 w 2474439"/>
                <a:gd name="connsiteY13" fmla="*/ 365875 h 439052"/>
                <a:gd name="connsiteX14" fmla="*/ 0 w 2474439"/>
                <a:gd name="connsiteY14" fmla="*/ 73177 h 4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4439" h="439052" fill="none" extrusionOk="0">
                  <a:moveTo>
                    <a:pt x="0" y="73177"/>
                  </a:moveTo>
                  <a:cubicBezTo>
                    <a:pt x="-9614" y="25517"/>
                    <a:pt x="32713" y="10977"/>
                    <a:pt x="73177" y="0"/>
                  </a:cubicBezTo>
                  <a:cubicBezTo>
                    <a:pt x="328798" y="-59541"/>
                    <a:pt x="423388" y="9668"/>
                    <a:pt x="631917" y="0"/>
                  </a:cubicBezTo>
                  <a:cubicBezTo>
                    <a:pt x="840446" y="-9668"/>
                    <a:pt x="1031375" y="43849"/>
                    <a:pt x="1213939" y="0"/>
                  </a:cubicBezTo>
                  <a:cubicBezTo>
                    <a:pt x="1396503" y="-43849"/>
                    <a:pt x="1646660" y="25278"/>
                    <a:pt x="1772679" y="0"/>
                  </a:cubicBezTo>
                  <a:cubicBezTo>
                    <a:pt x="1898698" y="-25278"/>
                    <a:pt x="2094441" y="48196"/>
                    <a:pt x="2401262" y="0"/>
                  </a:cubicBezTo>
                  <a:cubicBezTo>
                    <a:pt x="2443395" y="162"/>
                    <a:pt x="2469868" y="32017"/>
                    <a:pt x="2474439" y="73177"/>
                  </a:cubicBezTo>
                  <a:cubicBezTo>
                    <a:pt x="2477240" y="155739"/>
                    <a:pt x="2468088" y="282791"/>
                    <a:pt x="2474439" y="365875"/>
                  </a:cubicBezTo>
                  <a:cubicBezTo>
                    <a:pt x="2465557" y="410776"/>
                    <a:pt x="2440351" y="442220"/>
                    <a:pt x="2401262" y="439052"/>
                  </a:cubicBezTo>
                  <a:cubicBezTo>
                    <a:pt x="2259772" y="492774"/>
                    <a:pt x="2077660" y="420026"/>
                    <a:pt x="1819241" y="439052"/>
                  </a:cubicBezTo>
                  <a:cubicBezTo>
                    <a:pt x="1560822" y="458078"/>
                    <a:pt x="1497468" y="387625"/>
                    <a:pt x="1307062" y="439052"/>
                  </a:cubicBezTo>
                  <a:cubicBezTo>
                    <a:pt x="1116656" y="490479"/>
                    <a:pt x="998721" y="379924"/>
                    <a:pt x="794883" y="439052"/>
                  </a:cubicBezTo>
                  <a:cubicBezTo>
                    <a:pt x="591045" y="498180"/>
                    <a:pt x="266884" y="423841"/>
                    <a:pt x="73177" y="439052"/>
                  </a:cubicBezTo>
                  <a:cubicBezTo>
                    <a:pt x="36155" y="442395"/>
                    <a:pt x="4444" y="398490"/>
                    <a:pt x="0" y="365875"/>
                  </a:cubicBezTo>
                  <a:cubicBezTo>
                    <a:pt x="-20881" y="283403"/>
                    <a:pt x="16682" y="144083"/>
                    <a:pt x="0" y="73177"/>
                  </a:cubicBezTo>
                  <a:close/>
                </a:path>
                <a:path w="2474439" h="439052" stroke="0" extrusionOk="0">
                  <a:moveTo>
                    <a:pt x="0" y="73177"/>
                  </a:moveTo>
                  <a:cubicBezTo>
                    <a:pt x="-632" y="30780"/>
                    <a:pt x="20979" y="1015"/>
                    <a:pt x="73177" y="0"/>
                  </a:cubicBezTo>
                  <a:cubicBezTo>
                    <a:pt x="238336" y="-16752"/>
                    <a:pt x="518956" y="63963"/>
                    <a:pt x="701760" y="0"/>
                  </a:cubicBezTo>
                  <a:cubicBezTo>
                    <a:pt x="884564" y="-63963"/>
                    <a:pt x="1144275" y="69242"/>
                    <a:pt x="1307062" y="0"/>
                  </a:cubicBezTo>
                  <a:cubicBezTo>
                    <a:pt x="1469849" y="-69242"/>
                    <a:pt x="1706374" y="47417"/>
                    <a:pt x="1819241" y="0"/>
                  </a:cubicBezTo>
                  <a:cubicBezTo>
                    <a:pt x="1932108" y="-47417"/>
                    <a:pt x="2268098" y="57507"/>
                    <a:pt x="2401262" y="0"/>
                  </a:cubicBezTo>
                  <a:cubicBezTo>
                    <a:pt x="2435816" y="-5250"/>
                    <a:pt x="2476827" y="30037"/>
                    <a:pt x="2474439" y="73177"/>
                  </a:cubicBezTo>
                  <a:cubicBezTo>
                    <a:pt x="2489960" y="211217"/>
                    <a:pt x="2457079" y="237592"/>
                    <a:pt x="2474439" y="365875"/>
                  </a:cubicBezTo>
                  <a:cubicBezTo>
                    <a:pt x="2475910" y="404683"/>
                    <a:pt x="2434179" y="433892"/>
                    <a:pt x="2401262" y="439052"/>
                  </a:cubicBezTo>
                  <a:cubicBezTo>
                    <a:pt x="2241577" y="488294"/>
                    <a:pt x="2107856" y="406744"/>
                    <a:pt x="1865802" y="439052"/>
                  </a:cubicBezTo>
                  <a:cubicBezTo>
                    <a:pt x="1623748" y="471360"/>
                    <a:pt x="1558458" y="399507"/>
                    <a:pt x="1353624" y="439052"/>
                  </a:cubicBezTo>
                  <a:cubicBezTo>
                    <a:pt x="1148790" y="478597"/>
                    <a:pt x="998134" y="420691"/>
                    <a:pt x="748322" y="439052"/>
                  </a:cubicBezTo>
                  <a:cubicBezTo>
                    <a:pt x="498510" y="457413"/>
                    <a:pt x="208976" y="366029"/>
                    <a:pt x="73177" y="439052"/>
                  </a:cubicBezTo>
                  <a:cubicBezTo>
                    <a:pt x="36046" y="447373"/>
                    <a:pt x="1243" y="408958"/>
                    <a:pt x="0" y="365875"/>
                  </a:cubicBezTo>
                  <a:cubicBezTo>
                    <a:pt x="-5515" y="279489"/>
                    <a:pt x="8903" y="186986"/>
                    <a:pt x="0" y="73177"/>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Inadequacy of enriched Phosphatidylcholine</a:t>
              </a:r>
            </a:p>
          </p:txBody>
        </p:sp>
        <p:sp>
          <p:nvSpPr>
            <p:cNvPr id="50" name="Rectangle: Rounded Corners 49">
              <a:extLst>
                <a:ext uri="{FF2B5EF4-FFF2-40B4-BE49-F238E27FC236}">
                  <a16:creationId xmlns:a16="http://schemas.microsoft.com/office/drawing/2014/main" id="{C94D3062-B166-4BBD-80F6-4B0748CC2B72}"/>
                </a:ext>
              </a:extLst>
            </p:cNvPr>
            <p:cNvSpPr/>
            <p:nvPr/>
          </p:nvSpPr>
          <p:spPr>
            <a:xfrm>
              <a:off x="-157190" y="1878701"/>
              <a:ext cx="2474439" cy="269911"/>
            </a:xfrm>
            <a:custGeom>
              <a:avLst/>
              <a:gdLst>
                <a:gd name="connsiteX0" fmla="*/ 0 w 2474439"/>
                <a:gd name="connsiteY0" fmla="*/ 44986 h 269911"/>
                <a:gd name="connsiteX1" fmla="*/ 44986 w 2474439"/>
                <a:gd name="connsiteY1" fmla="*/ 0 h 269911"/>
                <a:gd name="connsiteX2" fmla="*/ 688792 w 2474439"/>
                <a:gd name="connsiteY2" fmla="*/ 0 h 269911"/>
                <a:gd name="connsiteX3" fmla="*/ 1308754 w 2474439"/>
                <a:gd name="connsiteY3" fmla="*/ 0 h 269911"/>
                <a:gd name="connsiteX4" fmla="*/ 1833336 w 2474439"/>
                <a:gd name="connsiteY4" fmla="*/ 0 h 269911"/>
                <a:gd name="connsiteX5" fmla="*/ 2429453 w 2474439"/>
                <a:gd name="connsiteY5" fmla="*/ 0 h 269911"/>
                <a:gd name="connsiteX6" fmla="*/ 2474439 w 2474439"/>
                <a:gd name="connsiteY6" fmla="*/ 44986 h 269911"/>
                <a:gd name="connsiteX7" fmla="*/ 2474439 w 2474439"/>
                <a:gd name="connsiteY7" fmla="*/ 224925 h 269911"/>
                <a:gd name="connsiteX8" fmla="*/ 2429453 w 2474439"/>
                <a:gd name="connsiteY8" fmla="*/ 269911 h 269911"/>
                <a:gd name="connsiteX9" fmla="*/ 1881026 w 2474439"/>
                <a:gd name="connsiteY9" fmla="*/ 269911 h 269911"/>
                <a:gd name="connsiteX10" fmla="*/ 1356443 w 2474439"/>
                <a:gd name="connsiteY10" fmla="*/ 269911 h 269911"/>
                <a:gd name="connsiteX11" fmla="*/ 736481 w 2474439"/>
                <a:gd name="connsiteY11" fmla="*/ 269911 h 269911"/>
                <a:gd name="connsiteX12" fmla="*/ 44986 w 2474439"/>
                <a:gd name="connsiteY12" fmla="*/ 269911 h 269911"/>
                <a:gd name="connsiteX13" fmla="*/ 0 w 2474439"/>
                <a:gd name="connsiteY13" fmla="*/ 224925 h 269911"/>
                <a:gd name="connsiteX14" fmla="*/ 0 w 2474439"/>
                <a:gd name="connsiteY14" fmla="*/ 44986 h 26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4439" h="269911" extrusionOk="0">
                  <a:moveTo>
                    <a:pt x="0" y="44986"/>
                  </a:moveTo>
                  <a:cubicBezTo>
                    <a:pt x="-1781" y="14552"/>
                    <a:pt x="16929" y="277"/>
                    <a:pt x="44986" y="0"/>
                  </a:cubicBezTo>
                  <a:cubicBezTo>
                    <a:pt x="201327" y="-25130"/>
                    <a:pt x="397227" y="48505"/>
                    <a:pt x="688792" y="0"/>
                  </a:cubicBezTo>
                  <a:cubicBezTo>
                    <a:pt x="980357" y="-48505"/>
                    <a:pt x="1171669" y="70398"/>
                    <a:pt x="1308754" y="0"/>
                  </a:cubicBezTo>
                  <a:cubicBezTo>
                    <a:pt x="1445839" y="-70398"/>
                    <a:pt x="1658334" y="296"/>
                    <a:pt x="1833336" y="0"/>
                  </a:cubicBezTo>
                  <a:cubicBezTo>
                    <a:pt x="2008338" y="-296"/>
                    <a:pt x="2204348" y="5084"/>
                    <a:pt x="2429453" y="0"/>
                  </a:cubicBezTo>
                  <a:cubicBezTo>
                    <a:pt x="2453376" y="-826"/>
                    <a:pt x="2477439" y="16718"/>
                    <a:pt x="2474439" y="44986"/>
                  </a:cubicBezTo>
                  <a:cubicBezTo>
                    <a:pt x="2482277" y="92047"/>
                    <a:pt x="2471921" y="171704"/>
                    <a:pt x="2474439" y="224925"/>
                  </a:cubicBezTo>
                  <a:cubicBezTo>
                    <a:pt x="2475325" y="248802"/>
                    <a:pt x="2448625" y="266007"/>
                    <a:pt x="2429453" y="269911"/>
                  </a:cubicBezTo>
                  <a:cubicBezTo>
                    <a:pt x="2226869" y="276553"/>
                    <a:pt x="2092029" y="209751"/>
                    <a:pt x="1881026" y="269911"/>
                  </a:cubicBezTo>
                  <a:cubicBezTo>
                    <a:pt x="1670023" y="330071"/>
                    <a:pt x="1522901" y="262357"/>
                    <a:pt x="1356443" y="269911"/>
                  </a:cubicBezTo>
                  <a:cubicBezTo>
                    <a:pt x="1189985" y="277465"/>
                    <a:pt x="931449" y="241156"/>
                    <a:pt x="736481" y="269911"/>
                  </a:cubicBezTo>
                  <a:cubicBezTo>
                    <a:pt x="541513" y="298666"/>
                    <a:pt x="375937" y="222635"/>
                    <a:pt x="44986" y="269911"/>
                  </a:cubicBezTo>
                  <a:cubicBezTo>
                    <a:pt x="20484" y="270780"/>
                    <a:pt x="303" y="250420"/>
                    <a:pt x="0" y="224925"/>
                  </a:cubicBezTo>
                  <a:cubicBezTo>
                    <a:pt x="-6386" y="173316"/>
                    <a:pt x="9876" y="110687"/>
                    <a:pt x="0" y="44986"/>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Homocysteine upregulation</a:t>
              </a:r>
            </a:p>
          </p:txBody>
        </p:sp>
      </p:grpSp>
      <p:sp>
        <p:nvSpPr>
          <p:cNvPr id="51" name="TextBox 50">
            <a:extLst>
              <a:ext uri="{FF2B5EF4-FFF2-40B4-BE49-F238E27FC236}">
                <a16:creationId xmlns:a16="http://schemas.microsoft.com/office/drawing/2014/main" id="{3C1E99D0-69A4-45A5-85AB-170D18F4DCF2}"/>
              </a:ext>
            </a:extLst>
          </p:cNvPr>
          <p:cNvSpPr txBox="1"/>
          <p:nvPr/>
        </p:nvSpPr>
        <p:spPr>
          <a:xfrm>
            <a:off x="-78509" y="4297217"/>
            <a:ext cx="33666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Times New Roman"/>
                <a:cs typeface="Times New Roman"/>
              </a:rPr>
              <a:t>Tuple = Variables or Constants used as Bolt On Points for Inferences to other problem</a:t>
            </a:r>
            <a:endParaRPr lang="en-US">
              <a:latin typeface="Times New Roman"/>
              <a:cs typeface="Times New Roman"/>
            </a:endParaRPr>
          </a:p>
        </p:txBody>
      </p:sp>
      <p:grpSp>
        <p:nvGrpSpPr>
          <p:cNvPr id="8" name="Group 7">
            <a:extLst>
              <a:ext uri="{FF2B5EF4-FFF2-40B4-BE49-F238E27FC236}">
                <a16:creationId xmlns:a16="http://schemas.microsoft.com/office/drawing/2014/main" id="{C612819F-4165-4E71-88CF-2CF94F1F1322}"/>
              </a:ext>
            </a:extLst>
          </p:cNvPr>
          <p:cNvGrpSpPr/>
          <p:nvPr/>
        </p:nvGrpSpPr>
        <p:grpSpPr>
          <a:xfrm>
            <a:off x="3425685" y="4193309"/>
            <a:ext cx="2748824" cy="2397991"/>
            <a:chOff x="3425685" y="4193309"/>
            <a:chExt cx="2748824" cy="2397991"/>
          </a:xfrm>
        </p:grpSpPr>
        <p:pic>
          <p:nvPicPr>
            <p:cNvPr id="7" name="Picture 8">
              <a:extLst>
                <a:ext uri="{FF2B5EF4-FFF2-40B4-BE49-F238E27FC236}">
                  <a16:creationId xmlns:a16="http://schemas.microsoft.com/office/drawing/2014/main" id="{C764EDA0-C162-4269-B44A-000CFE6CFAD2}"/>
                </a:ext>
              </a:extLst>
            </p:cNvPr>
            <p:cNvPicPr>
              <a:picLocks noChangeAspect="1"/>
            </p:cNvPicPr>
            <p:nvPr/>
          </p:nvPicPr>
          <p:blipFill>
            <a:blip r:embed="rId2"/>
            <a:stretch>
              <a:fillRect/>
            </a:stretch>
          </p:blipFill>
          <p:spPr>
            <a:xfrm>
              <a:off x="3425685" y="4486275"/>
              <a:ext cx="1973974" cy="2105025"/>
            </a:xfrm>
            <a:prstGeom prst="rect">
              <a:avLst/>
            </a:prstGeom>
          </p:spPr>
        </p:pic>
        <p:sp>
          <p:nvSpPr>
            <p:cNvPr id="3" name="TextBox 2">
              <a:extLst>
                <a:ext uri="{FF2B5EF4-FFF2-40B4-BE49-F238E27FC236}">
                  <a16:creationId xmlns:a16="http://schemas.microsoft.com/office/drawing/2014/main" id="{5A8C8AE5-484E-45A3-8EFA-48F58B1465A2}"/>
                </a:ext>
              </a:extLst>
            </p:cNvPr>
            <p:cNvSpPr txBox="1"/>
            <p:nvPr/>
          </p:nvSpPr>
          <p:spPr>
            <a:xfrm>
              <a:off x="3431309" y="4193309"/>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Inferential Duality</a:t>
              </a:r>
            </a:p>
          </p:txBody>
        </p:sp>
        <p:sp>
          <p:nvSpPr>
            <p:cNvPr id="4" name="Rectangle: Rounded Corners 3">
              <a:extLst>
                <a:ext uri="{FF2B5EF4-FFF2-40B4-BE49-F238E27FC236}">
                  <a16:creationId xmlns:a16="http://schemas.microsoft.com/office/drawing/2014/main" id="{AD571BCC-2763-4302-81CE-0E203A08BF1E}"/>
                </a:ext>
              </a:extLst>
            </p:cNvPr>
            <p:cNvSpPr/>
            <p:nvPr/>
          </p:nvSpPr>
          <p:spPr>
            <a:xfrm>
              <a:off x="4590301" y="4548010"/>
              <a:ext cx="442439" cy="142911"/>
            </a:xfrm>
            <a:custGeom>
              <a:avLst/>
              <a:gdLst>
                <a:gd name="connsiteX0" fmla="*/ 0 w 442439"/>
                <a:gd name="connsiteY0" fmla="*/ 23819 h 142911"/>
                <a:gd name="connsiteX1" fmla="*/ 23819 w 442439"/>
                <a:gd name="connsiteY1" fmla="*/ 0 h 142911"/>
                <a:gd name="connsiteX2" fmla="*/ 418620 w 442439"/>
                <a:gd name="connsiteY2" fmla="*/ 0 h 142911"/>
                <a:gd name="connsiteX3" fmla="*/ 442439 w 442439"/>
                <a:gd name="connsiteY3" fmla="*/ 23819 h 142911"/>
                <a:gd name="connsiteX4" fmla="*/ 442439 w 442439"/>
                <a:gd name="connsiteY4" fmla="*/ 119092 h 142911"/>
                <a:gd name="connsiteX5" fmla="*/ 418620 w 442439"/>
                <a:gd name="connsiteY5" fmla="*/ 142911 h 142911"/>
                <a:gd name="connsiteX6" fmla="*/ 23819 w 442439"/>
                <a:gd name="connsiteY6" fmla="*/ 142911 h 142911"/>
                <a:gd name="connsiteX7" fmla="*/ 0 w 442439"/>
                <a:gd name="connsiteY7" fmla="*/ 119092 h 142911"/>
                <a:gd name="connsiteX8" fmla="*/ 0 w 442439"/>
                <a:gd name="connsiteY8" fmla="*/ 23819 h 14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439" h="142911" fill="none" extrusionOk="0">
                  <a:moveTo>
                    <a:pt x="0" y="23819"/>
                  </a:moveTo>
                  <a:cubicBezTo>
                    <a:pt x="1011" y="11392"/>
                    <a:pt x="11590" y="986"/>
                    <a:pt x="23819" y="0"/>
                  </a:cubicBezTo>
                  <a:cubicBezTo>
                    <a:pt x="153135" y="-16023"/>
                    <a:pt x="323948" y="15463"/>
                    <a:pt x="418620" y="0"/>
                  </a:cubicBezTo>
                  <a:cubicBezTo>
                    <a:pt x="432389" y="1556"/>
                    <a:pt x="443072" y="12023"/>
                    <a:pt x="442439" y="23819"/>
                  </a:cubicBezTo>
                  <a:cubicBezTo>
                    <a:pt x="445875" y="66655"/>
                    <a:pt x="432231" y="76250"/>
                    <a:pt x="442439" y="119092"/>
                  </a:cubicBezTo>
                  <a:cubicBezTo>
                    <a:pt x="439998" y="130407"/>
                    <a:pt x="431760" y="146195"/>
                    <a:pt x="418620" y="142911"/>
                  </a:cubicBezTo>
                  <a:cubicBezTo>
                    <a:pt x="246046" y="148123"/>
                    <a:pt x="203901" y="130827"/>
                    <a:pt x="23819" y="142911"/>
                  </a:cubicBezTo>
                  <a:cubicBezTo>
                    <a:pt x="13849" y="143295"/>
                    <a:pt x="-1030" y="136025"/>
                    <a:pt x="0" y="119092"/>
                  </a:cubicBezTo>
                  <a:cubicBezTo>
                    <a:pt x="-1951" y="79863"/>
                    <a:pt x="7904" y="56409"/>
                    <a:pt x="0" y="23819"/>
                  </a:cubicBezTo>
                  <a:close/>
                </a:path>
                <a:path w="442439" h="142911" stroke="0" extrusionOk="0">
                  <a:moveTo>
                    <a:pt x="0" y="23819"/>
                  </a:moveTo>
                  <a:cubicBezTo>
                    <a:pt x="-763" y="8270"/>
                    <a:pt x="9831" y="72"/>
                    <a:pt x="23819" y="0"/>
                  </a:cubicBezTo>
                  <a:cubicBezTo>
                    <a:pt x="177148" y="-3383"/>
                    <a:pt x="237031" y="45788"/>
                    <a:pt x="418620" y="0"/>
                  </a:cubicBezTo>
                  <a:cubicBezTo>
                    <a:pt x="434724" y="2454"/>
                    <a:pt x="443302" y="8856"/>
                    <a:pt x="442439" y="23819"/>
                  </a:cubicBezTo>
                  <a:cubicBezTo>
                    <a:pt x="445701" y="47047"/>
                    <a:pt x="436151" y="91329"/>
                    <a:pt x="442439" y="119092"/>
                  </a:cubicBezTo>
                  <a:cubicBezTo>
                    <a:pt x="442160" y="131998"/>
                    <a:pt x="432219" y="142405"/>
                    <a:pt x="418620" y="142911"/>
                  </a:cubicBezTo>
                  <a:cubicBezTo>
                    <a:pt x="324794" y="183603"/>
                    <a:pt x="216490" y="108995"/>
                    <a:pt x="23819" y="142911"/>
                  </a:cubicBezTo>
                  <a:cubicBezTo>
                    <a:pt x="12569" y="140830"/>
                    <a:pt x="-2998" y="130184"/>
                    <a:pt x="0" y="119092"/>
                  </a:cubicBezTo>
                  <a:cubicBezTo>
                    <a:pt x="-6874" y="72836"/>
                    <a:pt x="651" y="44057"/>
                    <a:pt x="0" y="23819"/>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dirty="0">
                <a:solidFill>
                  <a:srgbClr val="000000"/>
                </a:solidFill>
                <a:latin typeface="Times New Roman"/>
                <a:cs typeface="Times New Roman"/>
              </a:endParaRPr>
            </a:p>
          </p:txBody>
        </p:sp>
        <p:sp>
          <p:nvSpPr>
            <p:cNvPr id="56" name="Rectangle: Rounded Corners 55">
              <a:extLst>
                <a:ext uri="{FF2B5EF4-FFF2-40B4-BE49-F238E27FC236}">
                  <a16:creationId xmlns:a16="http://schemas.microsoft.com/office/drawing/2014/main" id="{49B905B9-835D-489E-894B-B2D2D44E428B}"/>
                </a:ext>
              </a:extLst>
            </p:cNvPr>
            <p:cNvSpPr/>
            <p:nvPr/>
          </p:nvSpPr>
          <p:spPr>
            <a:xfrm>
              <a:off x="4809664" y="4778919"/>
              <a:ext cx="442439" cy="142911"/>
            </a:xfrm>
            <a:custGeom>
              <a:avLst/>
              <a:gdLst>
                <a:gd name="connsiteX0" fmla="*/ 0 w 442439"/>
                <a:gd name="connsiteY0" fmla="*/ 23819 h 142911"/>
                <a:gd name="connsiteX1" fmla="*/ 23819 w 442439"/>
                <a:gd name="connsiteY1" fmla="*/ 0 h 142911"/>
                <a:gd name="connsiteX2" fmla="*/ 418620 w 442439"/>
                <a:gd name="connsiteY2" fmla="*/ 0 h 142911"/>
                <a:gd name="connsiteX3" fmla="*/ 442439 w 442439"/>
                <a:gd name="connsiteY3" fmla="*/ 23819 h 142911"/>
                <a:gd name="connsiteX4" fmla="*/ 442439 w 442439"/>
                <a:gd name="connsiteY4" fmla="*/ 119092 h 142911"/>
                <a:gd name="connsiteX5" fmla="*/ 418620 w 442439"/>
                <a:gd name="connsiteY5" fmla="*/ 142911 h 142911"/>
                <a:gd name="connsiteX6" fmla="*/ 23819 w 442439"/>
                <a:gd name="connsiteY6" fmla="*/ 142911 h 142911"/>
                <a:gd name="connsiteX7" fmla="*/ 0 w 442439"/>
                <a:gd name="connsiteY7" fmla="*/ 119092 h 142911"/>
                <a:gd name="connsiteX8" fmla="*/ 0 w 442439"/>
                <a:gd name="connsiteY8" fmla="*/ 23819 h 14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439" h="142911" fill="none" extrusionOk="0">
                  <a:moveTo>
                    <a:pt x="0" y="23819"/>
                  </a:moveTo>
                  <a:cubicBezTo>
                    <a:pt x="1011" y="11392"/>
                    <a:pt x="11590" y="986"/>
                    <a:pt x="23819" y="0"/>
                  </a:cubicBezTo>
                  <a:cubicBezTo>
                    <a:pt x="153135" y="-16023"/>
                    <a:pt x="323948" y="15463"/>
                    <a:pt x="418620" y="0"/>
                  </a:cubicBezTo>
                  <a:cubicBezTo>
                    <a:pt x="432389" y="1556"/>
                    <a:pt x="443072" y="12023"/>
                    <a:pt x="442439" y="23819"/>
                  </a:cubicBezTo>
                  <a:cubicBezTo>
                    <a:pt x="445875" y="66655"/>
                    <a:pt x="432231" y="76250"/>
                    <a:pt x="442439" y="119092"/>
                  </a:cubicBezTo>
                  <a:cubicBezTo>
                    <a:pt x="439998" y="130407"/>
                    <a:pt x="431760" y="146195"/>
                    <a:pt x="418620" y="142911"/>
                  </a:cubicBezTo>
                  <a:cubicBezTo>
                    <a:pt x="246046" y="148123"/>
                    <a:pt x="203901" y="130827"/>
                    <a:pt x="23819" y="142911"/>
                  </a:cubicBezTo>
                  <a:cubicBezTo>
                    <a:pt x="13849" y="143295"/>
                    <a:pt x="-1030" y="136025"/>
                    <a:pt x="0" y="119092"/>
                  </a:cubicBezTo>
                  <a:cubicBezTo>
                    <a:pt x="-1951" y="79863"/>
                    <a:pt x="7904" y="56409"/>
                    <a:pt x="0" y="23819"/>
                  </a:cubicBezTo>
                  <a:close/>
                </a:path>
                <a:path w="442439" h="142911" stroke="0" extrusionOk="0">
                  <a:moveTo>
                    <a:pt x="0" y="23819"/>
                  </a:moveTo>
                  <a:cubicBezTo>
                    <a:pt x="-763" y="8270"/>
                    <a:pt x="9831" y="72"/>
                    <a:pt x="23819" y="0"/>
                  </a:cubicBezTo>
                  <a:cubicBezTo>
                    <a:pt x="177148" y="-3383"/>
                    <a:pt x="237031" y="45788"/>
                    <a:pt x="418620" y="0"/>
                  </a:cubicBezTo>
                  <a:cubicBezTo>
                    <a:pt x="434724" y="2454"/>
                    <a:pt x="443302" y="8856"/>
                    <a:pt x="442439" y="23819"/>
                  </a:cubicBezTo>
                  <a:cubicBezTo>
                    <a:pt x="445701" y="47047"/>
                    <a:pt x="436151" y="91329"/>
                    <a:pt x="442439" y="119092"/>
                  </a:cubicBezTo>
                  <a:cubicBezTo>
                    <a:pt x="442160" y="131998"/>
                    <a:pt x="432219" y="142405"/>
                    <a:pt x="418620" y="142911"/>
                  </a:cubicBezTo>
                  <a:cubicBezTo>
                    <a:pt x="324794" y="183603"/>
                    <a:pt x="216490" y="108995"/>
                    <a:pt x="23819" y="142911"/>
                  </a:cubicBezTo>
                  <a:cubicBezTo>
                    <a:pt x="12569" y="140830"/>
                    <a:pt x="-2998" y="130184"/>
                    <a:pt x="0" y="119092"/>
                  </a:cubicBezTo>
                  <a:cubicBezTo>
                    <a:pt x="-6874" y="72836"/>
                    <a:pt x="651" y="44057"/>
                    <a:pt x="0" y="23819"/>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dirty="0">
                <a:solidFill>
                  <a:srgbClr val="000000"/>
                </a:solidFill>
                <a:latin typeface="Times New Roman"/>
                <a:cs typeface="Times New Roman"/>
              </a:endParaRPr>
            </a:p>
          </p:txBody>
        </p:sp>
        <p:sp>
          <p:nvSpPr>
            <p:cNvPr id="57" name="Rectangle: Rounded Corners 56">
              <a:extLst>
                <a:ext uri="{FF2B5EF4-FFF2-40B4-BE49-F238E27FC236}">
                  <a16:creationId xmlns:a16="http://schemas.microsoft.com/office/drawing/2014/main" id="{2DA2EDF0-CF80-4501-AACB-B83E13D5BC3D}"/>
                </a:ext>
              </a:extLst>
            </p:cNvPr>
            <p:cNvSpPr/>
            <p:nvPr/>
          </p:nvSpPr>
          <p:spPr>
            <a:xfrm>
              <a:off x="5029027" y="5009828"/>
              <a:ext cx="442439" cy="142911"/>
            </a:xfrm>
            <a:custGeom>
              <a:avLst/>
              <a:gdLst>
                <a:gd name="connsiteX0" fmla="*/ 0 w 442439"/>
                <a:gd name="connsiteY0" fmla="*/ 23819 h 142911"/>
                <a:gd name="connsiteX1" fmla="*/ 23819 w 442439"/>
                <a:gd name="connsiteY1" fmla="*/ 0 h 142911"/>
                <a:gd name="connsiteX2" fmla="*/ 418620 w 442439"/>
                <a:gd name="connsiteY2" fmla="*/ 0 h 142911"/>
                <a:gd name="connsiteX3" fmla="*/ 442439 w 442439"/>
                <a:gd name="connsiteY3" fmla="*/ 23819 h 142911"/>
                <a:gd name="connsiteX4" fmla="*/ 442439 w 442439"/>
                <a:gd name="connsiteY4" fmla="*/ 119092 h 142911"/>
                <a:gd name="connsiteX5" fmla="*/ 418620 w 442439"/>
                <a:gd name="connsiteY5" fmla="*/ 142911 h 142911"/>
                <a:gd name="connsiteX6" fmla="*/ 23819 w 442439"/>
                <a:gd name="connsiteY6" fmla="*/ 142911 h 142911"/>
                <a:gd name="connsiteX7" fmla="*/ 0 w 442439"/>
                <a:gd name="connsiteY7" fmla="*/ 119092 h 142911"/>
                <a:gd name="connsiteX8" fmla="*/ 0 w 442439"/>
                <a:gd name="connsiteY8" fmla="*/ 23819 h 14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439" h="142911" fill="none" extrusionOk="0">
                  <a:moveTo>
                    <a:pt x="0" y="23819"/>
                  </a:moveTo>
                  <a:cubicBezTo>
                    <a:pt x="1011" y="11392"/>
                    <a:pt x="11590" y="986"/>
                    <a:pt x="23819" y="0"/>
                  </a:cubicBezTo>
                  <a:cubicBezTo>
                    <a:pt x="153135" y="-16023"/>
                    <a:pt x="323948" y="15463"/>
                    <a:pt x="418620" y="0"/>
                  </a:cubicBezTo>
                  <a:cubicBezTo>
                    <a:pt x="432389" y="1556"/>
                    <a:pt x="443072" y="12023"/>
                    <a:pt x="442439" y="23819"/>
                  </a:cubicBezTo>
                  <a:cubicBezTo>
                    <a:pt x="445875" y="66655"/>
                    <a:pt x="432231" y="76250"/>
                    <a:pt x="442439" y="119092"/>
                  </a:cubicBezTo>
                  <a:cubicBezTo>
                    <a:pt x="439998" y="130407"/>
                    <a:pt x="431760" y="146195"/>
                    <a:pt x="418620" y="142911"/>
                  </a:cubicBezTo>
                  <a:cubicBezTo>
                    <a:pt x="246046" y="148123"/>
                    <a:pt x="203901" y="130827"/>
                    <a:pt x="23819" y="142911"/>
                  </a:cubicBezTo>
                  <a:cubicBezTo>
                    <a:pt x="13849" y="143295"/>
                    <a:pt x="-1030" y="136025"/>
                    <a:pt x="0" y="119092"/>
                  </a:cubicBezTo>
                  <a:cubicBezTo>
                    <a:pt x="-1951" y="79863"/>
                    <a:pt x="7904" y="56409"/>
                    <a:pt x="0" y="23819"/>
                  </a:cubicBezTo>
                  <a:close/>
                </a:path>
                <a:path w="442439" h="142911" stroke="0" extrusionOk="0">
                  <a:moveTo>
                    <a:pt x="0" y="23819"/>
                  </a:moveTo>
                  <a:cubicBezTo>
                    <a:pt x="-763" y="8270"/>
                    <a:pt x="9831" y="72"/>
                    <a:pt x="23819" y="0"/>
                  </a:cubicBezTo>
                  <a:cubicBezTo>
                    <a:pt x="177148" y="-3383"/>
                    <a:pt x="237031" y="45788"/>
                    <a:pt x="418620" y="0"/>
                  </a:cubicBezTo>
                  <a:cubicBezTo>
                    <a:pt x="434724" y="2454"/>
                    <a:pt x="443302" y="8856"/>
                    <a:pt x="442439" y="23819"/>
                  </a:cubicBezTo>
                  <a:cubicBezTo>
                    <a:pt x="445701" y="47047"/>
                    <a:pt x="436151" y="91329"/>
                    <a:pt x="442439" y="119092"/>
                  </a:cubicBezTo>
                  <a:cubicBezTo>
                    <a:pt x="442160" y="131998"/>
                    <a:pt x="432219" y="142405"/>
                    <a:pt x="418620" y="142911"/>
                  </a:cubicBezTo>
                  <a:cubicBezTo>
                    <a:pt x="324794" y="183603"/>
                    <a:pt x="216490" y="108995"/>
                    <a:pt x="23819" y="142911"/>
                  </a:cubicBezTo>
                  <a:cubicBezTo>
                    <a:pt x="12569" y="140830"/>
                    <a:pt x="-2998" y="130184"/>
                    <a:pt x="0" y="119092"/>
                  </a:cubicBezTo>
                  <a:cubicBezTo>
                    <a:pt x="-6874" y="72836"/>
                    <a:pt x="651" y="44057"/>
                    <a:pt x="0" y="23819"/>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dirty="0">
                <a:solidFill>
                  <a:srgbClr val="000000"/>
                </a:solidFill>
                <a:latin typeface="Times New Roman"/>
                <a:cs typeface="Times New Roman"/>
              </a:endParaRPr>
            </a:p>
          </p:txBody>
        </p:sp>
      </p:grpSp>
      <p:sp>
        <p:nvSpPr>
          <p:cNvPr id="58" name="Callout: Left Arrow 57">
            <a:extLst>
              <a:ext uri="{FF2B5EF4-FFF2-40B4-BE49-F238E27FC236}">
                <a16:creationId xmlns:a16="http://schemas.microsoft.com/office/drawing/2014/main" id="{30EED222-0DE1-4F41-976F-DDC1C6804220}"/>
              </a:ext>
            </a:extLst>
          </p:cNvPr>
          <p:cNvSpPr/>
          <p:nvPr/>
        </p:nvSpPr>
        <p:spPr>
          <a:xfrm rot="7020000">
            <a:off x="6972492" y="3623573"/>
            <a:ext cx="2033083" cy="451353"/>
          </a:xfrm>
          <a:prstGeom prst="leftArrowCallout">
            <a:avLst>
              <a:gd name="adj1" fmla="val 20670"/>
              <a:gd name="adj2" fmla="val 20670"/>
              <a:gd name="adj3" fmla="val 25000"/>
              <a:gd name="adj4" fmla="val 10579"/>
            </a:avLst>
          </a:prstGeom>
          <a:solidFill>
            <a:schemeClr val="accent6">
              <a:lumMod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3C9353F5-4D55-413B-8D3C-03D2A1EC0F18}"/>
              </a:ext>
            </a:extLst>
          </p:cNvPr>
          <p:cNvSpPr txBox="1"/>
          <p:nvPr/>
        </p:nvSpPr>
        <p:spPr>
          <a:xfrm>
            <a:off x="5596659" y="3591213"/>
            <a:ext cx="9421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Inference</a:t>
            </a:r>
          </a:p>
        </p:txBody>
      </p:sp>
      <p:sp>
        <p:nvSpPr>
          <p:cNvPr id="60" name="Rectangle: Rounded Corners 59">
            <a:extLst>
              <a:ext uri="{FF2B5EF4-FFF2-40B4-BE49-F238E27FC236}">
                <a16:creationId xmlns:a16="http://schemas.microsoft.com/office/drawing/2014/main" id="{502CE62C-146E-432F-A2DB-4B1287B1D24F}"/>
              </a:ext>
            </a:extLst>
          </p:cNvPr>
          <p:cNvSpPr/>
          <p:nvPr/>
        </p:nvSpPr>
        <p:spPr>
          <a:xfrm>
            <a:off x="5941119" y="2481373"/>
            <a:ext cx="442439" cy="142911"/>
          </a:xfrm>
          <a:custGeom>
            <a:avLst/>
            <a:gdLst>
              <a:gd name="connsiteX0" fmla="*/ 0 w 442439"/>
              <a:gd name="connsiteY0" fmla="*/ 23819 h 142911"/>
              <a:gd name="connsiteX1" fmla="*/ 23819 w 442439"/>
              <a:gd name="connsiteY1" fmla="*/ 0 h 142911"/>
              <a:gd name="connsiteX2" fmla="*/ 418620 w 442439"/>
              <a:gd name="connsiteY2" fmla="*/ 0 h 142911"/>
              <a:gd name="connsiteX3" fmla="*/ 442439 w 442439"/>
              <a:gd name="connsiteY3" fmla="*/ 23819 h 142911"/>
              <a:gd name="connsiteX4" fmla="*/ 442439 w 442439"/>
              <a:gd name="connsiteY4" fmla="*/ 119092 h 142911"/>
              <a:gd name="connsiteX5" fmla="*/ 418620 w 442439"/>
              <a:gd name="connsiteY5" fmla="*/ 142911 h 142911"/>
              <a:gd name="connsiteX6" fmla="*/ 23819 w 442439"/>
              <a:gd name="connsiteY6" fmla="*/ 142911 h 142911"/>
              <a:gd name="connsiteX7" fmla="*/ 0 w 442439"/>
              <a:gd name="connsiteY7" fmla="*/ 119092 h 142911"/>
              <a:gd name="connsiteX8" fmla="*/ 0 w 442439"/>
              <a:gd name="connsiteY8" fmla="*/ 23819 h 14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439" h="142911" fill="none" extrusionOk="0">
                <a:moveTo>
                  <a:pt x="0" y="23819"/>
                </a:moveTo>
                <a:cubicBezTo>
                  <a:pt x="1011" y="11392"/>
                  <a:pt x="11590" y="986"/>
                  <a:pt x="23819" y="0"/>
                </a:cubicBezTo>
                <a:cubicBezTo>
                  <a:pt x="153135" y="-16023"/>
                  <a:pt x="323948" y="15463"/>
                  <a:pt x="418620" y="0"/>
                </a:cubicBezTo>
                <a:cubicBezTo>
                  <a:pt x="432389" y="1556"/>
                  <a:pt x="443072" y="12023"/>
                  <a:pt x="442439" y="23819"/>
                </a:cubicBezTo>
                <a:cubicBezTo>
                  <a:pt x="445875" y="66655"/>
                  <a:pt x="432231" y="76250"/>
                  <a:pt x="442439" y="119092"/>
                </a:cubicBezTo>
                <a:cubicBezTo>
                  <a:pt x="439998" y="130407"/>
                  <a:pt x="431760" y="146195"/>
                  <a:pt x="418620" y="142911"/>
                </a:cubicBezTo>
                <a:cubicBezTo>
                  <a:pt x="246046" y="148123"/>
                  <a:pt x="203901" y="130827"/>
                  <a:pt x="23819" y="142911"/>
                </a:cubicBezTo>
                <a:cubicBezTo>
                  <a:pt x="13849" y="143295"/>
                  <a:pt x="-1030" y="136025"/>
                  <a:pt x="0" y="119092"/>
                </a:cubicBezTo>
                <a:cubicBezTo>
                  <a:pt x="-1951" y="79863"/>
                  <a:pt x="7904" y="56409"/>
                  <a:pt x="0" y="23819"/>
                </a:cubicBezTo>
                <a:close/>
              </a:path>
              <a:path w="442439" h="142911" stroke="0" extrusionOk="0">
                <a:moveTo>
                  <a:pt x="0" y="23819"/>
                </a:moveTo>
                <a:cubicBezTo>
                  <a:pt x="-763" y="8270"/>
                  <a:pt x="9831" y="72"/>
                  <a:pt x="23819" y="0"/>
                </a:cubicBezTo>
                <a:cubicBezTo>
                  <a:pt x="177148" y="-3383"/>
                  <a:pt x="237031" y="45788"/>
                  <a:pt x="418620" y="0"/>
                </a:cubicBezTo>
                <a:cubicBezTo>
                  <a:pt x="434724" y="2454"/>
                  <a:pt x="443302" y="8856"/>
                  <a:pt x="442439" y="23819"/>
                </a:cubicBezTo>
                <a:cubicBezTo>
                  <a:pt x="445701" y="47047"/>
                  <a:pt x="436151" y="91329"/>
                  <a:pt x="442439" y="119092"/>
                </a:cubicBezTo>
                <a:cubicBezTo>
                  <a:pt x="442160" y="131998"/>
                  <a:pt x="432219" y="142405"/>
                  <a:pt x="418620" y="142911"/>
                </a:cubicBezTo>
                <a:cubicBezTo>
                  <a:pt x="324794" y="183603"/>
                  <a:pt x="216490" y="108995"/>
                  <a:pt x="23819" y="142911"/>
                </a:cubicBezTo>
                <a:cubicBezTo>
                  <a:pt x="12569" y="140830"/>
                  <a:pt x="-2998" y="130184"/>
                  <a:pt x="0" y="119092"/>
                </a:cubicBezTo>
                <a:cubicBezTo>
                  <a:pt x="-6874" y="72836"/>
                  <a:pt x="651" y="44057"/>
                  <a:pt x="0" y="23819"/>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dirty="0">
              <a:solidFill>
                <a:srgbClr val="000000"/>
              </a:solidFill>
              <a:latin typeface="Times New Roman"/>
              <a:cs typeface="Times New Roman"/>
            </a:endParaRPr>
          </a:p>
        </p:txBody>
      </p:sp>
      <p:sp>
        <p:nvSpPr>
          <p:cNvPr id="61" name="Rectangle: Rounded Corners 60">
            <a:extLst>
              <a:ext uri="{FF2B5EF4-FFF2-40B4-BE49-F238E27FC236}">
                <a16:creationId xmlns:a16="http://schemas.microsoft.com/office/drawing/2014/main" id="{1BE2CBEC-51A8-4A8C-9A33-EC4F4A486FB2}"/>
              </a:ext>
            </a:extLst>
          </p:cNvPr>
          <p:cNvSpPr/>
          <p:nvPr/>
        </p:nvSpPr>
        <p:spPr>
          <a:xfrm>
            <a:off x="6137391" y="2619918"/>
            <a:ext cx="442439" cy="142911"/>
          </a:xfrm>
          <a:custGeom>
            <a:avLst/>
            <a:gdLst>
              <a:gd name="connsiteX0" fmla="*/ 0 w 442439"/>
              <a:gd name="connsiteY0" fmla="*/ 23819 h 142911"/>
              <a:gd name="connsiteX1" fmla="*/ 23819 w 442439"/>
              <a:gd name="connsiteY1" fmla="*/ 0 h 142911"/>
              <a:gd name="connsiteX2" fmla="*/ 418620 w 442439"/>
              <a:gd name="connsiteY2" fmla="*/ 0 h 142911"/>
              <a:gd name="connsiteX3" fmla="*/ 442439 w 442439"/>
              <a:gd name="connsiteY3" fmla="*/ 23819 h 142911"/>
              <a:gd name="connsiteX4" fmla="*/ 442439 w 442439"/>
              <a:gd name="connsiteY4" fmla="*/ 119092 h 142911"/>
              <a:gd name="connsiteX5" fmla="*/ 418620 w 442439"/>
              <a:gd name="connsiteY5" fmla="*/ 142911 h 142911"/>
              <a:gd name="connsiteX6" fmla="*/ 23819 w 442439"/>
              <a:gd name="connsiteY6" fmla="*/ 142911 h 142911"/>
              <a:gd name="connsiteX7" fmla="*/ 0 w 442439"/>
              <a:gd name="connsiteY7" fmla="*/ 119092 h 142911"/>
              <a:gd name="connsiteX8" fmla="*/ 0 w 442439"/>
              <a:gd name="connsiteY8" fmla="*/ 23819 h 14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439" h="142911" fill="none" extrusionOk="0">
                <a:moveTo>
                  <a:pt x="0" y="23819"/>
                </a:moveTo>
                <a:cubicBezTo>
                  <a:pt x="1011" y="11392"/>
                  <a:pt x="11590" y="986"/>
                  <a:pt x="23819" y="0"/>
                </a:cubicBezTo>
                <a:cubicBezTo>
                  <a:pt x="153135" y="-16023"/>
                  <a:pt x="323948" y="15463"/>
                  <a:pt x="418620" y="0"/>
                </a:cubicBezTo>
                <a:cubicBezTo>
                  <a:pt x="432389" y="1556"/>
                  <a:pt x="443072" y="12023"/>
                  <a:pt x="442439" y="23819"/>
                </a:cubicBezTo>
                <a:cubicBezTo>
                  <a:pt x="445875" y="66655"/>
                  <a:pt x="432231" y="76250"/>
                  <a:pt x="442439" y="119092"/>
                </a:cubicBezTo>
                <a:cubicBezTo>
                  <a:pt x="439998" y="130407"/>
                  <a:pt x="431760" y="146195"/>
                  <a:pt x="418620" y="142911"/>
                </a:cubicBezTo>
                <a:cubicBezTo>
                  <a:pt x="246046" y="148123"/>
                  <a:pt x="203901" y="130827"/>
                  <a:pt x="23819" y="142911"/>
                </a:cubicBezTo>
                <a:cubicBezTo>
                  <a:pt x="13849" y="143295"/>
                  <a:pt x="-1030" y="136025"/>
                  <a:pt x="0" y="119092"/>
                </a:cubicBezTo>
                <a:cubicBezTo>
                  <a:pt x="-1951" y="79863"/>
                  <a:pt x="7904" y="56409"/>
                  <a:pt x="0" y="23819"/>
                </a:cubicBezTo>
                <a:close/>
              </a:path>
              <a:path w="442439" h="142911" stroke="0" extrusionOk="0">
                <a:moveTo>
                  <a:pt x="0" y="23819"/>
                </a:moveTo>
                <a:cubicBezTo>
                  <a:pt x="-763" y="8270"/>
                  <a:pt x="9831" y="72"/>
                  <a:pt x="23819" y="0"/>
                </a:cubicBezTo>
                <a:cubicBezTo>
                  <a:pt x="177148" y="-3383"/>
                  <a:pt x="237031" y="45788"/>
                  <a:pt x="418620" y="0"/>
                </a:cubicBezTo>
                <a:cubicBezTo>
                  <a:pt x="434724" y="2454"/>
                  <a:pt x="443302" y="8856"/>
                  <a:pt x="442439" y="23819"/>
                </a:cubicBezTo>
                <a:cubicBezTo>
                  <a:pt x="445701" y="47047"/>
                  <a:pt x="436151" y="91329"/>
                  <a:pt x="442439" y="119092"/>
                </a:cubicBezTo>
                <a:cubicBezTo>
                  <a:pt x="442160" y="131998"/>
                  <a:pt x="432219" y="142405"/>
                  <a:pt x="418620" y="142911"/>
                </a:cubicBezTo>
                <a:cubicBezTo>
                  <a:pt x="324794" y="183603"/>
                  <a:pt x="216490" y="108995"/>
                  <a:pt x="23819" y="142911"/>
                </a:cubicBezTo>
                <a:cubicBezTo>
                  <a:pt x="12569" y="140830"/>
                  <a:pt x="-2998" y="130184"/>
                  <a:pt x="0" y="119092"/>
                </a:cubicBezTo>
                <a:cubicBezTo>
                  <a:pt x="-6874" y="72836"/>
                  <a:pt x="651" y="44057"/>
                  <a:pt x="0" y="23819"/>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dirty="0">
              <a:solidFill>
                <a:srgbClr val="000000"/>
              </a:solidFill>
              <a:latin typeface="Times New Roman"/>
              <a:cs typeface="Times New Roman"/>
            </a:endParaRPr>
          </a:p>
        </p:txBody>
      </p:sp>
      <p:sp>
        <p:nvSpPr>
          <p:cNvPr id="62" name="Rectangle: Rounded Corners 61">
            <a:extLst>
              <a:ext uri="{FF2B5EF4-FFF2-40B4-BE49-F238E27FC236}">
                <a16:creationId xmlns:a16="http://schemas.microsoft.com/office/drawing/2014/main" id="{68D0E51F-C03A-45F5-83CC-C5AB7FB1259E}"/>
              </a:ext>
            </a:extLst>
          </p:cNvPr>
          <p:cNvSpPr/>
          <p:nvPr/>
        </p:nvSpPr>
        <p:spPr>
          <a:xfrm>
            <a:off x="6356754" y="2758463"/>
            <a:ext cx="442439" cy="142911"/>
          </a:xfrm>
          <a:custGeom>
            <a:avLst/>
            <a:gdLst>
              <a:gd name="connsiteX0" fmla="*/ 0 w 442439"/>
              <a:gd name="connsiteY0" fmla="*/ 23819 h 142911"/>
              <a:gd name="connsiteX1" fmla="*/ 23819 w 442439"/>
              <a:gd name="connsiteY1" fmla="*/ 0 h 142911"/>
              <a:gd name="connsiteX2" fmla="*/ 418620 w 442439"/>
              <a:gd name="connsiteY2" fmla="*/ 0 h 142911"/>
              <a:gd name="connsiteX3" fmla="*/ 442439 w 442439"/>
              <a:gd name="connsiteY3" fmla="*/ 23819 h 142911"/>
              <a:gd name="connsiteX4" fmla="*/ 442439 w 442439"/>
              <a:gd name="connsiteY4" fmla="*/ 119092 h 142911"/>
              <a:gd name="connsiteX5" fmla="*/ 418620 w 442439"/>
              <a:gd name="connsiteY5" fmla="*/ 142911 h 142911"/>
              <a:gd name="connsiteX6" fmla="*/ 23819 w 442439"/>
              <a:gd name="connsiteY6" fmla="*/ 142911 h 142911"/>
              <a:gd name="connsiteX7" fmla="*/ 0 w 442439"/>
              <a:gd name="connsiteY7" fmla="*/ 119092 h 142911"/>
              <a:gd name="connsiteX8" fmla="*/ 0 w 442439"/>
              <a:gd name="connsiteY8" fmla="*/ 23819 h 14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439" h="142911" fill="none" extrusionOk="0">
                <a:moveTo>
                  <a:pt x="0" y="23819"/>
                </a:moveTo>
                <a:cubicBezTo>
                  <a:pt x="1011" y="11392"/>
                  <a:pt x="11590" y="986"/>
                  <a:pt x="23819" y="0"/>
                </a:cubicBezTo>
                <a:cubicBezTo>
                  <a:pt x="153135" y="-16023"/>
                  <a:pt x="323948" y="15463"/>
                  <a:pt x="418620" y="0"/>
                </a:cubicBezTo>
                <a:cubicBezTo>
                  <a:pt x="432389" y="1556"/>
                  <a:pt x="443072" y="12023"/>
                  <a:pt x="442439" y="23819"/>
                </a:cubicBezTo>
                <a:cubicBezTo>
                  <a:pt x="445875" y="66655"/>
                  <a:pt x="432231" y="76250"/>
                  <a:pt x="442439" y="119092"/>
                </a:cubicBezTo>
                <a:cubicBezTo>
                  <a:pt x="439998" y="130407"/>
                  <a:pt x="431760" y="146195"/>
                  <a:pt x="418620" y="142911"/>
                </a:cubicBezTo>
                <a:cubicBezTo>
                  <a:pt x="246046" y="148123"/>
                  <a:pt x="203901" y="130827"/>
                  <a:pt x="23819" y="142911"/>
                </a:cubicBezTo>
                <a:cubicBezTo>
                  <a:pt x="13849" y="143295"/>
                  <a:pt x="-1030" y="136025"/>
                  <a:pt x="0" y="119092"/>
                </a:cubicBezTo>
                <a:cubicBezTo>
                  <a:pt x="-1951" y="79863"/>
                  <a:pt x="7904" y="56409"/>
                  <a:pt x="0" y="23819"/>
                </a:cubicBezTo>
                <a:close/>
              </a:path>
              <a:path w="442439" h="142911" stroke="0" extrusionOk="0">
                <a:moveTo>
                  <a:pt x="0" y="23819"/>
                </a:moveTo>
                <a:cubicBezTo>
                  <a:pt x="-763" y="8270"/>
                  <a:pt x="9831" y="72"/>
                  <a:pt x="23819" y="0"/>
                </a:cubicBezTo>
                <a:cubicBezTo>
                  <a:pt x="177148" y="-3383"/>
                  <a:pt x="237031" y="45788"/>
                  <a:pt x="418620" y="0"/>
                </a:cubicBezTo>
                <a:cubicBezTo>
                  <a:pt x="434724" y="2454"/>
                  <a:pt x="443302" y="8856"/>
                  <a:pt x="442439" y="23819"/>
                </a:cubicBezTo>
                <a:cubicBezTo>
                  <a:pt x="445701" y="47047"/>
                  <a:pt x="436151" y="91329"/>
                  <a:pt x="442439" y="119092"/>
                </a:cubicBezTo>
                <a:cubicBezTo>
                  <a:pt x="442160" y="131998"/>
                  <a:pt x="432219" y="142405"/>
                  <a:pt x="418620" y="142911"/>
                </a:cubicBezTo>
                <a:cubicBezTo>
                  <a:pt x="324794" y="183603"/>
                  <a:pt x="216490" y="108995"/>
                  <a:pt x="23819" y="142911"/>
                </a:cubicBezTo>
                <a:cubicBezTo>
                  <a:pt x="12569" y="140830"/>
                  <a:pt x="-2998" y="130184"/>
                  <a:pt x="0" y="119092"/>
                </a:cubicBezTo>
                <a:cubicBezTo>
                  <a:pt x="-6874" y="72836"/>
                  <a:pt x="651" y="44057"/>
                  <a:pt x="0" y="23819"/>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dirty="0">
              <a:solidFill>
                <a:srgbClr val="000000"/>
              </a:solidFill>
              <a:latin typeface="Times New Roman"/>
              <a:cs typeface="Times New Roman"/>
            </a:endParaRPr>
          </a:p>
        </p:txBody>
      </p:sp>
      <p:sp>
        <p:nvSpPr>
          <p:cNvPr id="63" name="TextBox 62">
            <a:extLst>
              <a:ext uri="{FF2B5EF4-FFF2-40B4-BE49-F238E27FC236}">
                <a16:creationId xmlns:a16="http://schemas.microsoft.com/office/drawing/2014/main" id="{AD396CE0-2BB0-45F3-9893-EBA3E0D6F4E8}"/>
              </a:ext>
            </a:extLst>
          </p:cNvPr>
          <p:cNvSpPr txBox="1"/>
          <p:nvPr/>
        </p:nvSpPr>
        <p:spPr>
          <a:xfrm>
            <a:off x="6005945" y="2865581"/>
            <a:ext cx="124229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Homologues</a:t>
            </a:r>
            <a:endParaRPr lang="en-US" dirty="0">
              <a:latin typeface="Times New Roman"/>
              <a:cs typeface="Times New Roman"/>
            </a:endParaRPr>
          </a:p>
        </p:txBody>
      </p:sp>
      <p:pic>
        <p:nvPicPr>
          <p:cNvPr id="12" name="Picture 8">
            <a:extLst>
              <a:ext uri="{FF2B5EF4-FFF2-40B4-BE49-F238E27FC236}">
                <a16:creationId xmlns:a16="http://schemas.microsoft.com/office/drawing/2014/main" id="{CE31F4E7-3ED2-43A1-85A0-D375777382DA}"/>
              </a:ext>
            </a:extLst>
          </p:cNvPr>
          <p:cNvPicPr>
            <a:picLocks noChangeAspect="1"/>
          </p:cNvPicPr>
          <p:nvPr/>
        </p:nvPicPr>
        <p:blipFill>
          <a:blip r:embed="rId2"/>
          <a:stretch>
            <a:fillRect/>
          </a:stretch>
        </p:blipFill>
        <p:spPr>
          <a:xfrm>
            <a:off x="6014176" y="4453948"/>
            <a:ext cx="1973974" cy="2105025"/>
          </a:xfrm>
          <a:prstGeom prst="rect">
            <a:avLst/>
          </a:prstGeom>
        </p:spPr>
      </p:pic>
      <p:sp>
        <p:nvSpPr>
          <p:cNvPr id="13" name="Rectangle: Rounded Corners 12">
            <a:extLst>
              <a:ext uri="{FF2B5EF4-FFF2-40B4-BE49-F238E27FC236}">
                <a16:creationId xmlns:a16="http://schemas.microsoft.com/office/drawing/2014/main" id="{4BD90F1D-185F-4B2F-B671-5C440A3726CE}"/>
              </a:ext>
            </a:extLst>
          </p:cNvPr>
          <p:cNvSpPr/>
          <p:nvPr/>
        </p:nvSpPr>
        <p:spPr>
          <a:xfrm>
            <a:off x="7167247" y="4504137"/>
            <a:ext cx="442439" cy="142911"/>
          </a:xfrm>
          <a:custGeom>
            <a:avLst/>
            <a:gdLst>
              <a:gd name="connsiteX0" fmla="*/ 0 w 442439"/>
              <a:gd name="connsiteY0" fmla="*/ 23819 h 142911"/>
              <a:gd name="connsiteX1" fmla="*/ 23819 w 442439"/>
              <a:gd name="connsiteY1" fmla="*/ 0 h 142911"/>
              <a:gd name="connsiteX2" fmla="*/ 418620 w 442439"/>
              <a:gd name="connsiteY2" fmla="*/ 0 h 142911"/>
              <a:gd name="connsiteX3" fmla="*/ 442439 w 442439"/>
              <a:gd name="connsiteY3" fmla="*/ 23819 h 142911"/>
              <a:gd name="connsiteX4" fmla="*/ 442439 w 442439"/>
              <a:gd name="connsiteY4" fmla="*/ 119092 h 142911"/>
              <a:gd name="connsiteX5" fmla="*/ 418620 w 442439"/>
              <a:gd name="connsiteY5" fmla="*/ 142911 h 142911"/>
              <a:gd name="connsiteX6" fmla="*/ 23819 w 442439"/>
              <a:gd name="connsiteY6" fmla="*/ 142911 h 142911"/>
              <a:gd name="connsiteX7" fmla="*/ 0 w 442439"/>
              <a:gd name="connsiteY7" fmla="*/ 119092 h 142911"/>
              <a:gd name="connsiteX8" fmla="*/ 0 w 442439"/>
              <a:gd name="connsiteY8" fmla="*/ 23819 h 14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439" h="142911" fill="none" extrusionOk="0">
                <a:moveTo>
                  <a:pt x="0" y="23819"/>
                </a:moveTo>
                <a:cubicBezTo>
                  <a:pt x="1011" y="11392"/>
                  <a:pt x="11590" y="986"/>
                  <a:pt x="23819" y="0"/>
                </a:cubicBezTo>
                <a:cubicBezTo>
                  <a:pt x="153135" y="-16023"/>
                  <a:pt x="323948" y="15463"/>
                  <a:pt x="418620" y="0"/>
                </a:cubicBezTo>
                <a:cubicBezTo>
                  <a:pt x="432389" y="1556"/>
                  <a:pt x="443072" y="12023"/>
                  <a:pt x="442439" y="23819"/>
                </a:cubicBezTo>
                <a:cubicBezTo>
                  <a:pt x="445875" y="66655"/>
                  <a:pt x="432231" y="76250"/>
                  <a:pt x="442439" y="119092"/>
                </a:cubicBezTo>
                <a:cubicBezTo>
                  <a:pt x="439998" y="130407"/>
                  <a:pt x="431760" y="146195"/>
                  <a:pt x="418620" y="142911"/>
                </a:cubicBezTo>
                <a:cubicBezTo>
                  <a:pt x="246046" y="148123"/>
                  <a:pt x="203901" y="130827"/>
                  <a:pt x="23819" y="142911"/>
                </a:cubicBezTo>
                <a:cubicBezTo>
                  <a:pt x="13849" y="143295"/>
                  <a:pt x="-1030" y="136025"/>
                  <a:pt x="0" y="119092"/>
                </a:cubicBezTo>
                <a:cubicBezTo>
                  <a:pt x="-1951" y="79863"/>
                  <a:pt x="7904" y="56409"/>
                  <a:pt x="0" y="23819"/>
                </a:cubicBezTo>
                <a:close/>
              </a:path>
              <a:path w="442439" h="142911" stroke="0" extrusionOk="0">
                <a:moveTo>
                  <a:pt x="0" y="23819"/>
                </a:moveTo>
                <a:cubicBezTo>
                  <a:pt x="-763" y="8270"/>
                  <a:pt x="9831" y="72"/>
                  <a:pt x="23819" y="0"/>
                </a:cubicBezTo>
                <a:cubicBezTo>
                  <a:pt x="177148" y="-3383"/>
                  <a:pt x="237031" y="45788"/>
                  <a:pt x="418620" y="0"/>
                </a:cubicBezTo>
                <a:cubicBezTo>
                  <a:pt x="434724" y="2454"/>
                  <a:pt x="443302" y="8856"/>
                  <a:pt x="442439" y="23819"/>
                </a:cubicBezTo>
                <a:cubicBezTo>
                  <a:pt x="445701" y="47047"/>
                  <a:pt x="436151" y="91329"/>
                  <a:pt x="442439" y="119092"/>
                </a:cubicBezTo>
                <a:cubicBezTo>
                  <a:pt x="442160" y="131998"/>
                  <a:pt x="432219" y="142405"/>
                  <a:pt x="418620" y="142911"/>
                </a:cubicBezTo>
                <a:cubicBezTo>
                  <a:pt x="324794" y="183603"/>
                  <a:pt x="216490" y="108995"/>
                  <a:pt x="23819" y="142911"/>
                </a:cubicBezTo>
                <a:cubicBezTo>
                  <a:pt x="12569" y="140830"/>
                  <a:pt x="-2998" y="130184"/>
                  <a:pt x="0" y="119092"/>
                </a:cubicBezTo>
                <a:cubicBezTo>
                  <a:pt x="-6874" y="72836"/>
                  <a:pt x="651" y="44057"/>
                  <a:pt x="0" y="23819"/>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dirty="0">
              <a:solidFill>
                <a:srgbClr val="000000"/>
              </a:solidFill>
              <a:latin typeface="Times New Roman"/>
              <a:cs typeface="Times New Roman"/>
            </a:endParaRPr>
          </a:p>
        </p:txBody>
      </p:sp>
      <p:sp>
        <p:nvSpPr>
          <p:cNvPr id="14" name="Rectangle: Rounded Corners 13">
            <a:extLst>
              <a:ext uri="{FF2B5EF4-FFF2-40B4-BE49-F238E27FC236}">
                <a16:creationId xmlns:a16="http://schemas.microsoft.com/office/drawing/2014/main" id="{916BD13F-4E83-4269-9422-9F927B1B9E8B}"/>
              </a:ext>
            </a:extLst>
          </p:cNvPr>
          <p:cNvSpPr/>
          <p:nvPr/>
        </p:nvSpPr>
        <p:spPr>
          <a:xfrm>
            <a:off x="7386609" y="4735046"/>
            <a:ext cx="442439" cy="142911"/>
          </a:xfrm>
          <a:custGeom>
            <a:avLst/>
            <a:gdLst>
              <a:gd name="connsiteX0" fmla="*/ 0 w 442439"/>
              <a:gd name="connsiteY0" fmla="*/ 23819 h 142911"/>
              <a:gd name="connsiteX1" fmla="*/ 23819 w 442439"/>
              <a:gd name="connsiteY1" fmla="*/ 0 h 142911"/>
              <a:gd name="connsiteX2" fmla="*/ 418620 w 442439"/>
              <a:gd name="connsiteY2" fmla="*/ 0 h 142911"/>
              <a:gd name="connsiteX3" fmla="*/ 442439 w 442439"/>
              <a:gd name="connsiteY3" fmla="*/ 23819 h 142911"/>
              <a:gd name="connsiteX4" fmla="*/ 442439 w 442439"/>
              <a:gd name="connsiteY4" fmla="*/ 119092 h 142911"/>
              <a:gd name="connsiteX5" fmla="*/ 418620 w 442439"/>
              <a:gd name="connsiteY5" fmla="*/ 142911 h 142911"/>
              <a:gd name="connsiteX6" fmla="*/ 23819 w 442439"/>
              <a:gd name="connsiteY6" fmla="*/ 142911 h 142911"/>
              <a:gd name="connsiteX7" fmla="*/ 0 w 442439"/>
              <a:gd name="connsiteY7" fmla="*/ 119092 h 142911"/>
              <a:gd name="connsiteX8" fmla="*/ 0 w 442439"/>
              <a:gd name="connsiteY8" fmla="*/ 23819 h 14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439" h="142911" fill="none" extrusionOk="0">
                <a:moveTo>
                  <a:pt x="0" y="23819"/>
                </a:moveTo>
                <a:cubicBezTo>
                  <a:pt x="1011" y="11392"/>
                  <a:pt x="11590" y="986"/>
                  <a:pt x="23819" y="0"/>
                </a:cubicBezTo>
                <a:cubicBezTo>
                  <a:pt x="153135" y="-16023"/>
                  <a:pt x="323948" y="15463"/>
                  <a:pt x="418620" y="0"/>
                </a:cubicBezTo>
                <a:cubicBezTo>
                  <a:pt x="432389" y="1556"/>
                  <a:pt x="443072" y="12023"/>
                  <a:pt x="442439" y="23819"/>
                </a:cubicBezTo>
                <a:cubicBezTo>
                  <a:pt x="445875" y="66655"/>
                  <a:pt x="432231" y="76250"/>
                  <a:pt x="442439" y="119092"/>
                </a:cubicBezTo>
                <a:cubicBezTo>
                  <a:pt x="439998" y="130407"/>
                  <a:pt x="431760" y="146195"/>
                  <a:pt x="418620" y="142911"/>
                </a:cubicBezTo>
                <a:cubicBezTo>
                  <a:pt x="246046" y="148123"/>
                  <a:pt x="203901" y="130827"/>
                  <a:pt x="23819" y="142911"/>
                </a:cubicBezTo>
                <a:cubicBezTo>
                  <a:pt x="13849" y="143295"/>
                  <a:pt x="-1030" y="136025"/>
                  <a:pt x="0" y="119092"/>
                </a:cubicBezTo>
                <a:cubicBezTo>
                  <a:pt x="-1951" y="79863"/>
                  <a:pt x="7904" y="56409"/>
                  <a:pt x="0" y="23819"/>
                </a:cubicBezTo>
                <a:close/>
              </a:path>
              <a:path w="442439" h="142911" stroke="0" extrusionOk="0">
                <a:moveTo>
                  <a:pt x="0" y="23819"/>
                </a:moveTo>
                <a:cubicBezTo>
                  <a:pt x="-763" y="8270"/>
                  <a:pt x="9831" y="72"/>
                  <a:pt x="23819" y="0"/>
                </a:cubicBezTo>
                <a:cubicBezTo>
                  <a:pt x="177148" y="-3383"/>
                  <a:pt x="237031" y="45788"/>
                  <a:pt x="418620" y="0"/>
                </a:cubicBezTo>
                <a:cubicBezTo>
                  <a:pt x="434724" y="2454"/>
                  <a:pt x="443302" y="8856"/>
                  <a:pt x="442439" y="23819"/>
                </a:cubicBezTo>
                <a:cubicBezTo>
                  <a:pt x="445701" y="47047"/>
                  <a:pt x="436151" y="91329"/>
                  <a:pt x="442439" y="119092"/>
                </a:cubicBezTo>
                <a:cubicBezTo>
                  <a:pt x="442160" y="131998"/>
                  <a:pt x="432219" y="142405"/>
                  <a:pt x="418620" y="142911"/>
                </a:cubicBezTo>
                <a:cubicBezTo>
                  <a:pt x="324794" y="183603"/>
                  <a:pt x="216490" y="108995"/>
                  <a:pt x="23819" y="142911"/>
                </a:cubicBezTo>
                <a:cubicBezTo>
                  <a:pt x="12569" y="140830"/>
                  <a:pt x="-2998" y="130184"/>
                  <a:pt x="0" y="119092"/>
                </a:cubicBezTo>
                <a:cubicBezTo>
                  <a:pt x="-6874" y="72836"/>
                  <a:pt x="651" y="44057"/>
                  <a:pt x="0" y="23819"/>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dirty="0">
              <a:solidFill>
                <a:srgbClr val="000000"/>
              </a:solidFill>
              <a:latin typeface="Times New Roman"/>
              <a:cs typeface="Times New Roman"/>
            </a:endParaRPr>
          </a:p>
        </p:txBody>
      </p:sp>
      <p:sp>
        <p:nvSpPr>
          <p:cNvPr id="15" name="Rectangle: Rounded Corners 14">
            <a:extLst>
              <a:ext uri="{FF2B5EF4-FFF2-40B4-BE49-F238E27FC236}">
                <a16:creationId xmlns:a16="http://schemas.microsoft.com/office/drawing/2014/main" id="{1E138582-E416-4882-9A44-3C2EE4B93D7E}"/>
              </a:ext>
            </a:extLst>
          </p:cNvPr>
          <p:cNvSpPr/>
          <p:nvPr/>
        </p:nvSpPr>
        <p:spPr>
          <a:xfrm>
            <a:off x="7605973" y="4965955"/>
            <a:ext cx="442439" cy="142911"/>
          </a:xfrm>
          <a:custGeom>
            <a:avLst/>
            <a:gdLst>
              <a:gd name="connsiteX0" fmla="*/ 0 w 442439"/>
              <a:gd name="connsiteY0" fmla="*/ 23819 h 142911"/>
              <a:gd name="connsiteX1" fmla="*/ 23819 w 442439"/>
              <a:gd name="connsiteY1" fmla="*/ 0 h 142911"/>
              <a:gd name="connsiteX2" fmla="*/ 418620 w 442439"/>
              <a:gd name="connsiteY2" fmla="*/ 0 h 142911"/>
              <a:gd name="connsiteX3" fmla="*/ 442439 w 442439"/>
              <a:gd name="connsiteY3" fmla="*/ 23819 h 142911"/>
              <a:gd name="connsiteX4" fmla="*/ 442439 w 442439"/>
              <a:gd name="connsiteY4" fmla="*/ 119092 h 142911"/>
              <a:gd name="connsiteX5" fmla="*/ 418620 w 442439"/>
              <a:gd name="connsiteY5" fmla="*/ 142911 h 142911"/>
              <a:gd name="connsiteX6" fmla="*/ 23819 w 442439"/>
              <a:gd name="connsiteY6" fmla="*/ 142911 h 142911"/>
              <a:gd name="connsiteX7" fmla="*/ 0 w 442439"/>
              <a:gd name="connsiteY7" fmla="*/ 119092 h 142911"/>
              <a:gd name="connsiteX8" fmla="*/ 0 w 442439"/>
              <a:gd name="connsiteY8" fmla="*/ 23819 h 14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439" h="142911" fill="none" extrusionOk="0">
                <a:moveTo>
                  <a:pt x="0" y="23819"/>
                </a:moveTo>
                <a:cubicBezTo>
                  <a:pt x="1011" y="11392"/>
                  <a:pt x="11590" y="986"/>
                  <a:pt x="23819" y="0"/>
                </a:cubicBezTo>
                <a:cubicBezTo>
                  <a:pt x="153135" y="-16023"/>
                  <a:pt x="323948" y="15463"/>
                  <a:pt x="418620" y="0"/>
                </a:cubicBezTo>
                <a:cubicBezTo>
                  <a:pt x="432389" y="1556"/>
                  <a:pt x="443072" y="12023"/>
                  <a:pt x="442439" y="23819"/>
                </a:cubicBezTo>
                <a:cubicBezTo>
                  <a:pt x="445875" y="66655"/>
                  <a:pt x="432231" y="76250"/>
                  <a:pt x="442439" y="119092"/>
                </a:cubicBezTo>
                <a:cubicBezTo>
                  <a:pt x="439998" y="130407"/>
                  <a:pt x="431760" y="146195"/>
                  <a:pt x="418620" y="142911"/>
                </a:cubicBezTo>
                <a:cubicBezTo>
                  <a:pt x="246046" y="148123"/>
                  <a:pt x="203901" y="130827"/>
                  <a:pt x="23819" y="142911"/>
                </a:cubicBezTo>
                <a:cubicBezTo>
                  <a:pt x="13849" y="143295"/>
                  <a:pt x="-1030" y="136025"/>
                  <a:pt x="0" y="119092"/>
                </a:cubicBezTo>
                <a:cubicBezTo>
                  <a:pt x="-1951" y="79863"/>
                  <a:pt x="7904" y="56409"/>
                  <a:pt x="0" y="23819"/>
                </a:cubicBezTo>
                <a:close/>
              </a:path>
              <a:path w="442439" h="142911" stroke="0" extrusionOk="0">
                <a:moveTo>
                  <a:pt x="0" y="23819"/>
                </a:moveTo>
                <a:cubicBezTo>
                  <a:pt x="-763" y="8270"/>
                  <a:pt x="9831" y="72"/>
                  <a:pt x="23819" y="0"/>
                </a:cubicBezTo>
                <a:cubicBezTo>
                  <a:pt x="177148" y="-3383"/>
                  <a:pt x="237031" y="45788"/>
                  <a:pt x="418620" y="0"/>
                </a:cubicBezTo>
                <a:cubicBezTo>
                  <a:pt x="434724" y="2454"/>
                  <a:pt x="443302" y="8856"/>
                  <a:pt x="442439" y="23819"/>
                </a:cubicBezTo>
                <a:cubicBezTo>
                  <a:pt x="445701" y="47047"/>
                  <a:pt x="436151" y="91329"/>
                  <a:pt x="442439" y="119092"/>
                </a:cubicBezTo>
                <a:cubicBezTo>
                  <a:pt x="442160" y="131998"/>
                  <a:pt x="432219" y="142405"/>
                  <a:pt x="418620" y="142911"/>
                </a:cubicBezTo>
                <a:cubicBezTo>
                  <a:pt x="324794" y="183603"/>
                  <a:pt x="216490" y="108995"/>
                  <a:pt x="23819" y="142911"/>
                </a:cubicBezTo>
                <a:cubicBezTo>
                  <a:pt x="12569" y="140830"/>
                  <a:pt x="-2998" y="130184"/>
                  <a:pt x="0" y="119092"/>
                </a:cubicBezTo>
                <a:cubicBezTo>
                  <a:pt x="-6874" y="72836"/>
                  <a:pt x="651" y="44057"/>
                  <a:pt x="0" y="23819"/>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dirty="0">
              <a:solidFill>
                <a:srgbClr val="000000"/>
              </a:solidFill>
              <a:latin typeface="Times New Roman"/>
              <a:cs typeface="Times New Roman"/>
            </a:endParaRPr>
          </a:p>
        </p:txBody>
      </p:sp>
      <p:sp>
        <p:nvSpPr>
          <p:cNvPr id="73" name="TextBox 72">
            <a:extLst>
              <a:ext uri="{FF2B5EF4-FFF2-40B4-BE49-F238E27FC236}">
                <a16:creationId xmlns:a16="http://schemas.microsoft.com/office/drawing/2014/main" id="{11CE4C04-14EC-474E-8B8B-74F155A03A9D}"/>
              </a:ext>
            </a:extLst>
          </p:cNvPr>
          <p:cNvSpPr txBox="1"/>
          <p:nvPr/>
        </p:nvSpPr>
        <p:spPr>
          <a:xfrm>
            <a:off x="8090477" y="3619788"/>
            <a:ext cx="9421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Inference</a:t>
            </a:r>
          </a:p>
        </p:txBody>
      </p:sp>
      <p:sp>
        <p:nvSpPr>
          <p:cNvPr id="79" name="Rectangle: Rounded Corners 78">
            <a:extLst>
              <a:ext uri="{FF2B5EF4-FFF2-40B4-BE49-F238E27FC236}">
                <a16:creationId xmlns:a16="http://schemas.microsoft.com/office/drawing/2014/main" id="{9DEB1DE4-B1D0-496D-859A-3927BDDFB514}"/>
              </a:ext>
            </a:extLst>
          </p:cNvPr>
          <p:cNvSpPr/>
          <p:nvPr/>
        </p:nvSpPr>
        <p:spPr>
          <a:xfrm>
            <a:off x="8434937" y="2481373"/>
            <a:ext cx="442439" cy="142911"/>
          </a:xfrm>
          <a:custGeom>
            <a:avLst/>
            <a:gdLst>
              <a:gd name="connsiteX0" fmla="*/ 0 w 442439"/>
              <a:gd name="connsiteY0" fmla="*/ 23819 h 142911"/>
              <a:gd name="connsiteX1" fmla="*/ 23819 w 442439"/>
              <a:gd name="connsiteY1" fmla="*/ 0 h 142911"/>
              <a:gd name="connsiteX2" fmla="*/ 418620 w 442439"/>
              <a:gd name="connsiteY2" fmla="*/ 0 h 142911"/>
              <a:gd name="connsiteX3" fmla="*/ 442439 w 442439"/>
              <a:gd name="connsiteY3" fmla="*/ 23819 h 142911"/>
              <a:gd name="connsiteX4" fmla="*/ 442439 w 442439"/>
              <a:gd name="connsiteY4" fmla="*/ 119092 h 142911"/>
              <a:gd name="connsiteX5" fmla="*/ 418620 w 442439"/>
              <a:gd name="connsiteY5" fmla="*/ 142911 h 142911"/>
              <a:gd name="connsiteX6" fmla="*/ 23819 w 442439"/>
              <a:gd name="connsiteY6" fmla="*/ 142911 h 142911"/>
              <a:gd name="connsiteX7" fmla="*/ 0 w 442439"/>
              <a:gd name="connsiteY7" fmla="*/ 119092 h 142911"/>
              <a:gd name="connsiteX8" fmla="*/ 0 w 442439"/>
              <a:gd name="connsiteY8" fmla="*/ 23819 h 14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439" h="142911" fill="none" extrusionOk="0">
                <a:moveTo>
                  <a:pt x="0" y="23819"/>
                </a:moveTo>
                <a:cubicBezTo>
                  <a:pt x="1011" y="11392"/>
                  <a:pt x="11590" y="986"/>
                  <a:pt x="23819" y="0"/>
                </a:cubicBezTo>
                <a:cubicBezTo>
                  <a:pt x="153135" y="-16023"/>
                  <a:pt x="323948" y="15463"/>
                  <a:pt x="418620" y="0"/>
                </a:cubicBezTo>
                <a:cubicBezTo>
                  <a:pt x="432389" y="1556"/>
                  <a:pt x="443072" y="12023"/>
                  <a:pt x="442439" y="23819"/>
                </a:cubicBezTo>
                <a:cubicBezTo>
                  <a:pt x="445875" y="66655"/>
                  <a:pt x="432231" y="76250"/>
                  <a:pt x="442439" y="119092"/>
                </a:cubicBezTo>
                <a:cubicBezTo>
                  <a:pt x="439998" y="130407"/>
                  <a:pt x="431760" y="146195"/>
                  <a:pt x="418620" y="142911"/>
                </a:cubicBezTo>
                <a:cubicBezTo>
                  <a:pt x="246046" y="148123"/>
                  <a:pt x="203901" y="130827"/>
                  <a:pt x="23819" y="142911"/>
                </a:cubicBezTo>
                <a:cubicBezTo>
                  <a:pt x="13849" y="143295"/>
                  <a:pt x="-1030" y="136025"/>
                  <a:pt x="0" y="119092"/>
                </a:cubicBezTo>
                <a:cubicBezTo>
                  <a:pt x="-1951" y="79863"/>
                  <a:pt x="7904" y="56409"/>
                  <a:pt x="0" y="23819"/>
                </a:cubicBezTo>
                <a:close/>
              </a:path>
              <a:path w="442439" h="142911" stroke="0" extrusionOk="0">
                <a:moveTo>
                  <a:pt x="0" y="23819"/>
                </a:moveTo>
                <a:cubicBezTo>
                  <a:pt x="-763" y="8270"/>
                  <a:pt x="9831" y="72"/>
                  <a:pt x="23819" y="0"/>
                </a:cubicBezTo>
                <a:cubicBezTo>
                  <a:pt x="177148" y="-3383"/>
                  <a:pt x="237031" y="45788"/>
                  <a:pt x="418620" y="0"/>
                </a:cubicBezTo>
                <a:cubicBezTo>
                  <a:pt x="434724" y="2454"/>
                  <a:pt x="443302" y="8856"/>
                  <a:pt x="442439" y="23819"/>
                </a:cubicBezTo>
                <a:cubicBezTo>
                  <a:pt x="445701" y="47047"/>
                  <a:pt x="436151" y="91329"/>
                  <a:pt x="442439" y="119092"/>
                </a:cubicBezTo>
                <a:cubicBezTo>
                  <a:pt x="442160" y="131998"/>
                  <a:pt x="432219" y="142405"/>
                  <a:pt x="418620" y="142911"/>
                </a:cubicBezTo>
                <a:cubicBezTo>
                  <a:pt x="324794" y="183603"/>
                  <a:pt x="216490" y="108995"/>
                  <a:pt x="23819" y="142911"/>
                </a:cubicBezTo>
                <a:cubicBezTo>
                  <a:pt x="12569" y="140830"/>
                  <a:pt x="-2998" y="130184"/>
                  <a:pt x="0" y="119092"/>
                </a:cubicBezTo>
                <a:cubicBezTo>
                  <a:pt x="-6874" y="72836"/>
                  <a:pt x="651" y="44057"/>
                  <a:pt x="0" y="23819"/>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dirty="0">
              <a:solidFill>
                <a:srgbClr val="000000"/>
              </a:solidFill>
              <a:latin typeface="Times New Roman"/>
              <a:cs typeface="Times New Roman"/>
            </a:endParaRPr>
          </a:p>
        </p:txBody>
      </p:sp>
      <p:sp>
        <p:nvSpPr>
          <p:cNvPr id="93" name="Rectangle: Rounded Corners 92">
            <a:extLst>
              <a:ext uri="{FF2B5EF4-FFF2-40B4-BE49-F238E27FC236}">
                <a16:creationId xmlns:a16="http://schemas.microsoft.com/office/drawing/2014/main" id="{EF508D58-D3CF-4EA0-9054-D6715BFE88EF}"/>
              </a:ext>
            </a:extLst>
          </p:cNvPr>
          <p:cNvSpPr/>
          <p:nvPr/>
        </p:nvSpPr>
        <p:spPr>
          <a:xfrm>
            <a:off x="8631209" y="2619918"/>
            <a:ext cx="442439" cy="142911"/>
          </a:xfrm>
          <a:custGeom>
            <a:avLst/>
            <a:gdLst>
              <a:gd name="connsiteX0" fmla="*/ 0 w 442439"/>
              <a:gd name="connsiteY0" fmla="*/ 23819 h 142911"/>
              <a:gd name="connsiteX1" fmla="*/ 23819 w 442439"/>
              <a:gd name="connsiteY1" fmla="*/ 0 h 142911"/>
              <a:gd name="connsiteX2" fmla="*/ 418620 w 442439"/>
              <a:gd name="connsiteY2" fmla="*/ 0 h 142911"/>
              <a:gd name="connsiteX3" fmla="*/ 442439 w 442439"/>
              <a:gd name="connsiteY3" fmla="*/ 23819 h 142911"/>
              <a:gd name="connsiteX4" fmla="*/ 442439 w 442439"/>
              <a:gd name="connsiteY4" fmla="*/ 119092 h 142911"/>
              <a:gd name="connsiteX5" fmla="*/ 418620 w 442439"/>
              <a:gd name="connsiteY5" fmla="*/ 142911 h 142911"/>
              <a:gd name="connsiteX6" fmla="*/ 23819 w 442439"/>
              <a:gd name="connsiteY6" fmla="*/ 142911 h 142911"/>
              <a:gd name="connsiteX7" fmla="*/ 0 w 442439"/>
              <a:gd name="connsiteY7" fmla="*/ 119092 h 142911"/>
              <a:gd name="connsiteX8" fmla="*/ 0 w 442439"/>
              <a:gd name="connsiteY8" fmla="*/ 23819 h 14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439" h="142911" fill="none" extrusionOk="0">
                <a:moveTo>
                  <a:pt x="0" y="23819"/>
                </a:moveTo>
                <a:cubicBezTo>
                  <a:pt x="1011" y="11392"/>
                  <a:pt x="11590" y="986"/>
                  <a:pt x="23819" y="0"/>
                </a:cubicBezTo>
                <a:cubicBezTo>
                  <a:pt x="153135" y="-16023"/>
                  <a:pt x="323948" y="15463"/>
                  <a:pt x="418620" y="0"/>
                </a:cubicBezTo>
                <a:cubicBezTo>
                  <a:pt x="432389" y="1556"/>
                  <a:pt x="443072" y="12023"/>
                  <a:pt x="442439" y="23819"/>
                </a:cubicBezTo>
                <a:cubicBezTo>
                  <a:pt x="445875" y="66655"/>
                  <a:pt x="432231" y="76250"/>
                  <a:pt x="442439" y="119092"/>
                </a:cubicBezTo>
                <a:cubicBezTo>
                  <a:pt x="439998" y="130407"/>
                  <a:pt x="431760" y="146195"/>
                  <a:pt x="418620" y="142911"/>
                </a:cubicBezTo>
                <a:cubicBezTo>
                  <a:pt x="246046" y="148123"/>
                  <a:pt x="203901" y="130827"/>
                  <a:pt x="23819" y="142911"/>
                </a:cubicBezTo>
                <a:cubicBezTo>
                  <a:pt x="13849" y="143295"/>
                  <a:pt x="-1030" y="136025"/>
                  <a:pt x="0" y="119092"/>
                </a:cubicBezTo>
                <a:cubicBezTo>
                  <a:pt x="-1951" y="79863"/>
                  <a:pt x="7904" y="56409"/>
                  <a:pt x="0" y="23819"/>
                </a:cubicBezTo>
                <a:close/>
              </a:path>
              <a:path w="442439" h="142911" stroke="0" extrusionOk="0">
                <a:moveTo>
                  <a:pt x="0" y="23819"/>
                </a:moveTo>
                <a:cubicBezTo>
                  <a:pt x="-763" y="8270"/>
                  <a:pt x="9831" y="72"/>
                  <a:pt x="23819" y="0"/>
                </a:cubicBezTo>
                <a:cubicBezTo>
                  <a:pt x="177148" y="-3383"/>
                  <a:pt x="237031" y="45788"/>
                  <a:pt x="418620" y="0"/>
                </a:cubicBezTo>
                <a:cubicBezTo>
                  <a:pt x="434724" y="2454"/>
                  <a:pt x="443302" y="8856"/>
                  <a:pt x="442439" y="23819"/>
                </a:cubicBezTo>
                <a:cubicBezTo>
                  <a:pt x="445701" y="47047"/>
                  <a:pt x="436151" y="91329"/>
                  <a:pt x="442439" y="119092"/>
                </a:cubicBezTo>
                <a:cubicBezTo>
                  <a:pt x="442160" y="131998"/>
                  <a:pt x="432219" y="142405"/>
                  <a:pt x="418620" y="142911"/>
                </a:cubicBezTo>
                <a:cubicBezTo>
                  <a:pt x="324794" y="183603"/>
                  <a:pt x="216490" y="108995"/>
                  <a:pt x="23819" y="142911"/>
                </a:cubicBezTo>
                <a:cubicBezTo>
                  <a:pt x="12569" y="140830"/>
                  <a:pt x="-2998" y="130184"/>
                  <a:pt x="0" y="119092"/>
                </a:cubicBezTo>
                <a:cubicBezTo>
                  <a:pt x="-6874" y="72836"/>
                  <a:pt x="651" y="44057"/>
                  <a:pt x="0" y="23819"/>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dirty="0">
              <a:solidFill>
                <a:srgbClr val="000000"/>
              </a:solidFill>
              <a:latin typeface="Times New Roman"/>
              <a:cs typeface="Times New Roman"/>
            </a:endParaRPr>
          </a:p>
        </p:txBody>
      </p:sp>
      <p:sp>
        <p:nvSpPr>
          <p:cNvPr id="99" name="Rectangle: Rounded Corners 98">
            <a:extLst>
              <a:ext uri="{FF2B5EF4-FFF2-40B4-BE49-F238E27FC236}">
                <a16:creationId xmlns:a16="http://schemas.microsoft.com/office/drawing/2014/main" id="{064C940D-B1EF-412A-8BA3-0990C2AE03CC}"/>
              </a:ext>
            </a:extLst>
          </p:cNvPr>
          <p:cNvSpPr/>
          <p:nvPr/>
        </p:nvSpPr>
        <p:spPr>
          <a:xfrm>
            <a:off x="8850572" y="2758463"/>
            <a:ext cx="442439" cy="142911"/>
          </a:xfrm>
          <a:custGeom>
            <a:avLst/>
            <a:gdLst>
              <a:gd name="connsiteX0" fmla="*/ 0 w 442439"/>
              <a:gd name="connsiteY0" fmla="*/ 23819 h 142911"/>
              <a:gd name="connsiteX1" fmla="*/ 23819 w 442439"/>
              <a:gd name="connsiteY1" fmla="*/ 0 h 142911"/>
              <a:gd name="connsiteX2" fmla="*/ 418620 w 442439"/>
              <a:gd name="connsiteY2" fmla="*/ 0 h 142911"/>
              <a:gd name="connsiteX3" fmla="*/ 442439 w 442439"/>
              <a:gd name="connsiteY3" fmla="*/ 23819 h 142911"/>
              <a:gd name="connsiteX4" fmla="*/ 442439 w 442439"/>
              <a:gd name="connsiteY4" fmla="*/ 119092 h 142911"/>
              <a:gd name="connsiteX5" fmla="*/ 418620 w 442439"/>
              <a:gd name="connsiteY5" fmla="*/ 142911 h 142911"/>
              <a:gd name="connsiteX6" fmla="*/ 23819 w 442439"/>
              <a:gd name="connsiteY6" fmla="*/ 142911 h 142911"/>
              <a:gd name="connsiteX7" fmla="*/ 0 w 442439"/>
              <a:gd name="connsiteY7" fmla="*/ 119092 h 142911"/>
              <a:gd name="connsiteX8" fmla="*/ 0 w 442439"/>
              <a:gd name="connsiteY8" fmla="*/ 23819 h 14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439" h="142911" fill="none" extrusionOk="0">
                <a:moveTo>
                  <a:pt x="0" y="23819"/>
                </a:moveTo>
                <a:cubicBezTo>
                  <a:pt x="1011" y="11392"/>
                  <a:pt x="11590" y="986"/>
                  <a:pt x="23819" y="0"/>
                </a:cubicBezTo>
                <a:cubicBezTo>
                  <a:pt x="153135" y="-16023"/>
                  <a:pt x="323948" y="15463"/>
                  <a:pt x="418620" y="0"/>
                </a:cubicBezTo>
                <a:cubicBezTo>
                  <a:pt x="432389" y="1556"/>
                  <a:pt x="443072" y="12023"/>
                  <a:pt x="442439" y="23819"/>
                </a:cubicBezTo>
                <a:cubicBezTo>
                  <a:pt x="445875" y="66655"/>
                  <a:pt x="432231" y="76250"/>
                  <a:pt x="442439" y="119092"/>
                </a:cubicBezTo>
                <a:cubicBezTo>
                  <a:pt x="439998" y="130407"/>
                  <a:pt x="431760" y="146195"/>
                  <a:pt x="418620" y="142911"/>
                </a:cubicBezTo>
                <a:cubicBezTo>
                  <a:pt x="246046" y="148123"/>
                  <a:pt x="203901" y="130827"/>
                  <a:pt x="23819" y="142911"/>
                </a:cubicBezTo>
                <a:cubicBezTo>
                  <a:pt x="13849" y="143295"/>
                  <a:pt x="-1030" y="136025"/>
                  <a:pt x="0" y="119092"/>
                </a:cubicBezTo>
                <a:cubicBezTo>
                  <a:pt x="-1951" y="79863"/>
                  <a:pt x="7904" y="56409"/>
                  <a:pt x="0" y="23819"/>
                </a:cubicBezTo>
                <a:close/>
              </a:path>
              <a:path w="442439" h="142911" stroke="0" extrusionOk="0">
                <a:moveTo>
                  <a:pt x="0" y="23819"/>
                </a:moveTo>
                <a:cubicBezTo>
                  <a:pt x="-763" y="8270"/>
                  <a:pt x="9831" y="72"/>
                  <a:pt x="23819" y="0"/>
                </a:cubicBezTo>
                <a:cubicBezTo>
                  <a:pt x="177148" y="-3383"/>
                  <a:pt x="237031" y="45788"/>
                  <a:pt x="418620" y="0"/>
                </a:cubicBezTo>
                <a:cubicBezTo>
                  <a:pt x="434724" y="2454"/>
                  <a:pt x="443302" y="8856"/>
                  <a:pt x="442439" y="23819"/>
                </a:cubicBezTo>
                <a:cubicBezTo>
                  <a:pt x="445701" y="47047"/>
                  <a:pt x="436151" y="91329"/>
                  <a:pt x="442439" y="119092"/>
                </a:cubicBezTo>
                <a:cubicBezTo>
                  <a:pt x="442160" y="131998"/>
                  <a:pt x="432219" y="142405"/>
                  <a:pt x="418620" y="142911"/>
                </a:cubicBezTo>
                <a:cubicBezTo>
                  <a:pt x="324794" y="183603"/>
                  <a:pt x="216490" y="108995"/>
                  <a:pt x="23819" y="142911"/>
                </a:cubicBezTo>
                <a:cubicBezTo>
                  <a:pt x="12569" y="140830"/>
                  <a:pt x="-2998" y="130184"/>
                  <a:pt x="0" y="119092"/>
                </a:cubicBezTo>
                <a:cubicBezTo>
                  <a:pt x="-6874" y="72836"/>
                  <a:pt x="651" y="44057"/>
                  <a:pt x="0" y="23819"/>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dirty="0">
              <a:solidFill>
                <a:srgbClr val="000000"/>
              </a:solidFill>
              <a:latin typeface="Times New Roman"/>
              <a:cs typeface="Times New Roman"/>
            </a:endParaRPr>
          </a:p>
        </p:txBody>
      </p:sp>
      <p:sp>
        <p:nvSpPr>
          <p:cNvPr id="100" name="TextBox 99">
            <a:extLst>
              <a:ext uri="{FF2B5EF4-FFF2-40B4-BE49-F238E27FC236}">
                <a16:creationId xmlns:a16="http://schemas.microsoft.com/office/drawing/2014/main" id="{84A2AA35-E620-4D0E-81CE-EFCE21272D5C}"/>
              </a:ext>
            </a:extLst>
          </p:cNvPr>
          <p:cNvSpPr txBox="1"/>
          <p:nvPr/>
        </p:nvSpPr>
        <p:spPr>
          <a:xfrm>
            <a:off x="8499763" y="2865581"/>
            <a:ext cx="124229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Homologues</a:t>
            </a:r>
            <a:endParaRPr lang="en-US" dirty="0">
              <a:latin typeface="Times New Roman"/>
              <a:cs typeface="Times New Roman"/>
            </a:endParaRPr>
          </a:p>
        </p:txBody>
      </p:sp>
      <p:sp>
        <p:nvSpPr>
          <p:cNvPr id="101" name="TextBox 100">
            <a:extLst>
              <a:ext uri="{FF2B5EF4-FFF2-40B4-BE49-F238E27FC236}">
                <a16:creationId xmlns:a16="http://schemas.microsoft.com/office/drawing/2014/main" id="{9ECBF2FB-19FB-428A-8040-0F42AC7EF4D9}"/>
              </a:ext>
            </a:extLst>
          </p:cNvPr>
          <p:cNvSpPr txBox="1"/>
          <p:nvPr/>
        </p:nvSpPr>
        <p:spPr>
          <a:xfrm>
            <a:off x="10513260" y="1268507"/>
            <a:ext cx="1667601" cy="5016758"/>
          </a:xfrm>
          <a:prstGeom prst="rect">
            <a:avLst/>
          </a:prstGeom>
          <a:noFill/>
        </p:spPr>
        <p:txBody>
          <a:bodyPr wrap="square" lIns="91440" tIns="45720" rIns="91440" bIns="45720" anchor="t">
            <a:spAutoFit/>
          </a:bodyPr>
          <a:lstStyle/>
          <a:p>
            <a:pPr algn="ctr"/>
            <a:r>
              <a:rPr lang="en-US" sz="800" dirty="0">
                <a:latin typeface="Times New Roman"/>
                <a:cs typeface="Times New Roman"/>
              </a:rPr>
              <a:t>Very difficult, large or unresolvable problems become resolved but axioms, tips, tricks, correlates, mechanistic links, homologues or other correlations are produced during proofs because very difficult problems are often fairly simple or uncomplicated to verify.    </a:t>
            </a:r>
          </a:p>
          <a:p>
            <a:pPr algn="ctr"/>
            <a:endParaRPr lang="en-US" sz="800" dirty="0">
              <a:latin typeface="Times New Roman"/>
              <a:cs typeface="Times New Roman"/>
            </a:endParaRPr>
          </a:p>
          <a:p>
            <a:pPr algn="ctr"/>
            <a:r>
              <a:rPr lang="en-US" sz="800" dirty="0">
                <a:latin typeface="Times New Roman"/>
                <a:cs typeface="Times New Roman"/>
              </a:rPr>
              <a:t>The resultant heuristic has relevant droplets, columns, shards or variables which perform as bolt on points within a system into which the heuristic will be inferred. The droplets together comprise a tuple.  </a:t>
            </a:r>
          </a:p>
          <a:p>
            <a:pPr algn="ctr"/>
            <a:endParaRPr lang="en-US" sz="800" dirty="0">
              <a:latin typeface="Times New Roman"/>
              <a:cs typeface="Times New Roman"/>
            </a:endParaRPr>
          </a:p>
          <a:p>
            <a:pPr algn="ctr"/>
            <a:r>
              <a:rPr lang="en-US" sz="800" dirty="0">
                <a:latin typeface="Times New Roman"/>
                <a:cs typeface="Times New Roman"/>
              </a:rPr>
              <a:t>A mechanistic link is a  causal relationship.</a:t>
            </a:r>
          </a:p>
          <a:p>
            <a:pPr algn="ctr"/>
            <a:endParaRPr lang="en-US" sz="800" dirty="0">
              <a:latin typeface="Times New Roman"/>
              <a:cs typeface="Times New Roman"/>
            </a:endParaRPr>
          </a:p>
          <a:p>
            <a:pPr algn="ctr"/>
            <a:r>
              <a:rPr lang="en-US" sz="800" dirty="0">
                <a:latin typeface="Times New Roman"/>
                <a:cs typeface="Times New Roman"/>
              </a:rPr>
              <a:t>A duality is an established relationship between a tuple and an a problem into which a tuple is to be inferred.  </a:t>
            </a:r>
          </a:p>
          <a:p>
            <a:pPr algn="ctr"/>
            <a:endParaRPr lang="en-US" sz="800" dirty="0">
              <a:latin typeface="Times New Roman"/>
              <a:cs typeface="Times New Roman"/>
            </a:endParaRPr>
          </a:p>
          <a:p>
            <a:pPr algn="ctr"/>
            <a:r>
              <a:rPr lang="en-US" sz="800" dirty="0">
                <a:latin typeface="Times New Roman"/>
                <a:cs typeface="Times New Roman"/>
              </a:rPr>
              <a:t>The objective is to solve a problem any way possible often by using efficient cheat processes. The NP reduction of an EXP problem produces correlations, relationships, mechanistic links, all as an information tuple. </a:t>
            </a:r>
          </a:p>
          <a:p>
            <a:pPr algn="ctr"/>
            <a:endParaRPr lang="en-US" sz="800" dirty="0">
              <a:latin typeface="Times New Roman"/>
              <a:cs typeface="Times New Roman"/>
            </a:endParaRPr>
          </a:p>
          <a:p>
            <a:pPr algn="ctr"/>
            <a:r>
              <a:rPr lang="en-US" sz="800" dirty="0">
                <a:latin typeface="Times New Roman"/>
                <a:cs typeface="Times New Roman"/>
              </a:rPr>
              <a:t>Bolting these derivatives or tuples onto other problems using similar characteristics as dualities, enables EXP to NP reduction.  </a:t>
            </a:r>
          </a:p>
          <a:p>
            <a:pPr algn="ctr"/>
            <a:r>
              <a:rPr lang="en-US" sz="800" dirty="0">
                <a:latin typeface="Times New Roman"/>
                <a:cs typeface="Times New Roman"/>
              </a:rPr>
              <a:t>NP complete is essential fast, or P.  Pervasively solved problems are diverse characteristics and patterns.   </a:t>
            </a:r>
          </a:p>
        </p:txBody>
      </p:sp>
    </p:spTree>
    <p:extLst>
      <p:ext uri="{BB962C8B-B14F-4D97-AF65-F5344CB8AC3E}">
        <p14:creationId xmlns:p14="http://schemas.microsoft.com/office/powerpoint/2010/main" val="3842248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981" y="1207352"/>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a:cs typeface="Times New Roman"/>
              </a:rPr>
              <a:t>Bolt On Inferential Points, Finding Dualities</a:t>
            </a:r>
          </a:p>
        </p:txBody>
      </p:sp>
      <p:sp>
        <p:nvSpPr>
          <p:cNvPr id="101" name="TextBox 100">
            <a:extLst>
              <a:ext uri="{FF2B5EF4-FFF2-40B4-BE49-F238E27FC236}">
                <a16:creationId xmlns:a16="http://schemas.microsoft.com/office/drawing/2014/main" id="{9ECBF2FB-19FB-428A-8040-0F42AC7EF4D9}"/>
              </a:ext>
            </a:extLst>
          </p:cNvPr>
          <p:cNvSpPr txBox="1"/>
          <p:nvPr/>
        </p:nvSpPr>
        <p:spPr>
          <a:xfrm>
            <a:off x="10519610" y="1366355"/>
            <a:ext cx="1608431" cy="1323439"/>
          </a:xfrm>
          <a:prstGeom prst="rect">
            <a:avLst/>
          </a:prstGeom>
          <a:noFill/>
        </p:spPr>
        <p:txBody>
          <a:bodyPr wrap="square" lIns="91440" tIns="45720" rIns="91440" bIns="45720" anchor="t">
            <a:spAutoFit/>
          </a:bodyPr>
          <a:lstStyle/>
          <a:p>
            <a:pPr algn="ctr"/>
            <a:r>
              <a:rPr lang="en-US" sz="800" dirty="0">
                <a:latin typeface="Times New Roman"/>
                <a:cs typeface="Times New Roman"/>
              </a:rPr>
              <a:t>Inferential points and data can be utilized to infer the correlates, graphs, derivatives, mechanistic links of one problem or solution into another problem or solution, rapidly reducing the problem from NP to P but also causing emergence of numerous mechanistic links, correlations, derivatives and answers.</a:t>
            </a:r>
          </a:p>
        </p:txBody>
      </p:sp>
      <p:grpSp>
        <p:nvGrpSpPr>
          <p:cNvPr id="46" name="Group 45">
            <a:extLst>
              <a:ext uri="{FF2B5EF4-FFF2-40B4-BE49-F238E27FC236}">
                <a16:creationId xmlns:a16="http://schemas.microsoft.com/office/drawing/2014/main" id="{11B6CA01-41C9-4A55-B80F-8FA8DCA35321}"/>
              </a:ext>
            </a:extLst>
          </p:cNvPr>
          <p:cNvGrpSpPr/>
          <p:nvPr/>
        </p:nvGrpSpPr>
        <p:grpSpPr>
          <a:xfrm>
            <a:off x="403340" y="2902782"/>
            <a:ext cx="2474439" cy="1247808"/>
            <a:chOff x="-157190" y="1878701"/>
            <a:chExt cx="2474439" cy="1247808"/>
          </a:xfrm>
        </p:grpSpPr>
        <p:sp>
          <p:nvSpPr>
            <p:cNvPr id="48" name="Rectangle: Rounded Corners 47">
              <a:extLst>
                <a:ext uri="{FF2B5EF4-FFF2-40B4-BE49-F238E27FC236}">
                  <a16:creationId xmlns:a16="http://schemas.microsoft.com/office/drawing/2014/main" id="{D5B6773C-7066-47DA-9F8F-0DE4D7546551}"/>
                </a:ext>
              </a:extLst>
            </p:cNvPr>
            <p:cNvSpPr/>
            <p:nvPr/>
          </p:nvSpPr>
          <p:spPr>
            <a:xfrm>
              <a:off x="-157190" y="2340517"/>
              <a:ext cx="2474439" cy="197176"/>
            </a:xfrm>
            <a:custGeom>
              <a:avLst/>
              <a:gdLst>
                <a:gd name="connsiteX0" fmla="*/ 0 w 2474439"/>
                <a:gd name="connsiteY0" fmla="*/ 32863 h 197176"/>
                <a:gd name="connsiteX1" fmla="*/ 32863 w 2474439"/>
                <a:gd name="connsiteY1" fmla="*/ 0 h 197176"/>
                <a:gd name="connsiteX2" fmla="*/ 562780 w 2474439"/>
                <a:gd name="connsiteY2" fmla="*/ 0 h 197176"/>
                <a:gd name="connsiteX3" fmla="*/ 1068610 w 2474439"/>
                <a:gd name="connsiteY3" fmla="*/ 0 h 197176"/>
                <a:gd name="connsiteX4" fmla="*/ 1478091 w 2474439"/>
                <a:gd name="connsiteY4" fmla="*/ 0 h 197176"/>
                <a:gd name="connsiteX5" fmla="*/ 1911659 w 2474439"/>
                <a:gd name="connsiteY5" fmla="*/ 0 h 197176"/>
                <a:gd name="connsiteX6" fmla="*/ 2441576 w 2474439"/>
                <a:gd name="connsiteY6" fmla="*/ 0 h 197176"/>
                <a:gd name="connsiteX7" fmla="*/ 2474439 w 2474439"/>
                <a:gd name="connsiteY7" fmla="*/ 32863 h 197176"/>
                <a:gd name="connsiteX8" fmla="*/ 2474439 w 2474439"/>
                <a:gd name="connsiteY8" fmla="*/ 164313 h 197176"/>
                <a:gd name="connsiteX9" fmla="*/ 2441576 w 2474439"/>
                <a:gd name="connsiteY9" fmla="*/ 197176 h 197176"/>
                <a:gd name="connsiteX10" fmla="*/ 2008008 w 2474439"/>
                <a:gd name="connsiteY10" fmla="*/ 197176 h 197176"/>
                <a:gd name="connsiteX11" fmla="*/ 1502178 w 2474439"/>
                <a:gd name="connsiteY11" fmla="*/ 197176 h 197176"/>
                <a:gd name="connsiteX12" fmla="*/ 1068610 w 2474439"/>
                <a:gd name="connsiteY12" fmla="*/ 197176 h 197176"/>
                <a:gd name="connsiteX13" fmla="*/ 562780 w 2474439"/>
                <a:gd name="connsiteY13" fmla="*/ 197176 h 197176"/>
                <a:gd name="connsiteX14" fmla="*/ 32863 w 2474439"/>
                <a:gd name="connsiteY14" fmla="*/ 197176 h 197176"/>
                <a:gd name="connsiteX15" fmla="*/ 0 w 2474439"/>
                <a:gd name="connsiteY15" fmla="*/ 164313 h 197176"/>
                <a:gd name="connsiteX16" fmla="*/ 0 w 2474439"/>
                <a:gd name="connsiteY16" fmla="*/ 32863 h 19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4439" h="197176" extrusionOk="0">
                  <a:moveTo>
                    <a:pt x="0" y="32863"/>
                  </a:moveTo>
                  <a:cubicBezTo>
                    <a:pt x="-117" y="14346"/>
                    <a:pt x="14020" y="60"/>
                    <a:pt x="32863" y="0"/>
                  </a:cubicBezTo>
                  <a:cubicBezTo>
                    <a:pt x="221410" y="-59034"/>
                    <a:pt x="320407" y="22948"/>
                    <a:pt x="562780" y="0"/>
                  </a:cubicBezTo>
                  <a:cubicBezTo>
                    <a:pt x="805153" y="-22948"/>
                    <a:pt x="889625" y="32766"/>
                    <a:pt x="1068610" y="0"/>
                  </a:cubicBezTo>
                  <a:cubicBezTo>
                    <a:pt x="1247595" y="-32766"/>
                    <a:pt x="1391586" y="21716"/>
                    <a:pt x="1478091" y="0"/>
                  </a:cubicBezTo>
                  <a:cubicBezTo>
                    <a:pt x="1564596" y="-21716"/>
                    <a:pt x="1710056" y="3773"/>
                    <a:pt x="1911659" y="0"/>
                  </a:cubicBezTo>
                  <a:cubicBezTo>
                    <a:pt x="2113262" y="-3773"/>
                    <a:pt x="2235788" y="14591"/>
                    <a:pt x="2441576" y="0"/>
                  </a:cubicBezTo>
                  <a:cubicBezTo>
                    <a:pt x="2457617" y="3045"/>
                    <a:pt x="2475345" y="18037"/>
                    <a:pt x="2474439" y="32863"/>
                  </a:cubicBezTo>
                  <a:cubicBezTo>
                    <a:pt x="2486728" y="66414"/>
                    <a:pt x="2466374" y="110724"/>
                    <a:pt x="2474439" y="164313"/>
                  </a:cubicBezTo>
                  <a:cubicBezTo>
                    <a:pt x="2473980" y="185618"/>
                    <a:pt x="2457476" y="196523"/>
                    <a:pt x="2441576" y="197176"/>
                  </a:cubicBezTo>
                  <a:cubicBezTo>
                    <a:pt x="2306590" y="217269"/>
                    <a:pt x="2153372" y="184221"/>
                    <a:pt x="2008008" y="197176"/>
                  </a:cubicBezTo>
                  <a:cubicBezTo>
                    <a:pt x="1862644" y="210131"/>
                    <a:pt x="1689830" y="166491"/>
                    <a:pt x="1502178" y="197176"/>
                  </a:cubicBezTo>
                  <a:cubicBezTo>
                    <a:pt x="1314526" y="227861"/>
                    <a:pt x="1222199" y="174834"/>
                    <a:pt x="1068610" y="197176"/>
                  </a:cubicBezTo>
                  <a:cubicBezTo>
                    <a:pt x="915021" y="219518"/>
                    <a:pt x="695115" y="169035"/>
                    <a:pt x="562780" y="197176"/>
                  </a:cubicBezTo>
                  <a:cubicBezTo>
                    <a:pt x="430445" y="225317"/>
                    <a:pt x="241317" y="189629"/>
                    <a:pt x="32863" y="197176"/>
                  </a:cubicBezTo>
                  <a:cubicBezTo>
                    <a:pt x="15647" y="195291"/>
                    <a:pt x="417" y="182873"/>
                    <a:pt x="0" y="164313"/>
                  </a:cubicBezTo>
                  <a:cubicBezTo>
                    <a:pt x="-12509" y="127062"/>
                    <a:pt x="5892" y="89444"/>
                    <a:pt x="0" y="32863"/>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PEMT downregulation</a:t>
              </a:r>
            </a:p>
          </p:txBody>
        </p:sp>
        <p:sp>
          <p:nvSpPr>
            <p:cNvPr id="49" name="Rectangle: Rounded Corners 48">
              <a:extLst>
                <a:ext uri="{FF2B5EF4-FFF2-40B4-BE49-F238E27FC236}">
                  <a16:creationId xmlns:a16="http://schemas.microsoft.com/office/drawing/2014/main" id="{3934F054-46C1-4FC3-987D-2DA44DAB494E}"/>
                </a:ext>
              </a:extLst>
            </p:cNvPr>
            <p:cNvSpPr/>
            <p:nvPr/>
          </p:nvSpPr>
          <p:spPr>
            <a:xfrm>
              <a:off x="-157190" y="2687457"/>
              <a:ext cx="2474439" cy="439052"/>
            </a:xfrm>
            <a:custGeom>
              <a:avLst/>
              <a:gdLst>
                <a:gd name="connsiteX0" fmla="*/ 0 w 2474439"/>
                <a:gd name="connsiteY0" fmla="*/ 73177 h 439052"/>
                <a:gd name="connsiteX1" fmla="*/ 73177 w 2474439"/>
                <a:gd name="connsiteY1" fmla="*/ 0 h 439052"/>
                <a:gd name="connsiteX2" fmla="*/ 631917 w 2474439"/>
                <a:gd name="connsiteY2" fmla="*/ 0 h 439052"/>
                <a:gd name="connsiteX3" fmla="*/ 1213939 w 2474439"/>
                <a:gd name="connsiteY3" fmla="*/ 0 h 439052"/>
                <a:gd name="connsiteX4" fmla="*/ 1772679 w 2474439"/>
                <a:gd name="connsiteY4" fmla="*/ 0 h 439052"/>
                <a:gd name="connsiteX5" fmla="*/ 2401262 w 2474439"/>
                <a:gd name="connsiteY5" fmla="*/ 0 h 439052"/>
                <a:gd name="connsiteX6" fmla="*/ 2474439 w 2474439"/>
                <a:gd name="connsiteY6" fmla="*/ 73177 h 439052"/>
                <a:gd name="connsiteX7" fmla="*/ 2474439 w 2474439"/>
                <a:gd name="connsiteY7" fmla="*/ 365875 h 439052"/>
                <a:gd name="connsiteX8" fmla="*/ 2401262 w 2474439"/>
                <a:gd name="connsiteY8" fmla="*/ 439052 h 439052"/>
                <a:gd name="connsiteX9" fmla="*/ 1819241 w 2474439"/>
                <a:gd name="connsiteY9" fmla="*/ 439052 h 439052"/>
                <a:gd name="connsiteX10" fmla="*/ 1307062 w 2474439"/>
                <a:gd name="connsiteY10" fmla="*/ 439052 h 439052"/>
                <a:gd name="connsiteX11" fmla="*/ 794883 w 2474439"/>
                <a:gd name="connsiteY11" fmla="*/ 439052 h 439052"/>
                <a:gd name="connsiteX12" fmla="*/ 73177 w 2474439"/>
                <a:gd name="connsiteY12" fmla="*/ 439052 h 439052"/>
                <a:gd name="connsiteX13" fmla="*/ 0 w 2474439"/>
                <a:gd name="connsiteY13" fmla="*/ 365875 h 439052"/>
                <a:gd name="connsiteX14" fmla="*/ 0 w 2474439"/>
                <a:gd name="connsiteY14" fmla="*/ 73177 h 4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4439" h="439052" fill="none" extrusionOk="0">
                  <a:moveTo>
                    <a:pt x="0" y="73177"/>
                  </a:moveTo>
                  <a:cubicBezTo>
                    <a:pt x="-9614" y="25517"/>
                    <a:pt x="32713" y="10977"/>
                    <a:pt x="73177" y="0"/>
                  </a:cubicBezTo>
                  <a:cubicBezTo>
                    <a:pt x="328798" y="-59541"/>
                    <a:pt x="423388" y="9668"/>
                    <a:pt x="631917" y="0"/>
                  </a:cubicBezTo>
                  <a:cubicBezTo>
                    <a:pt x="840446" y="-9668"/>
                    <a:pt x="1031375" y="43849"/>
                    <a:pt x="1213939" y="0"/>
                  </a:cubicBezTo>
                  <a:cubicBezTo>
                    <a:pt x="1396503" y="-43849"/>
                    <a:pt x="1646660" y="25278"/>
                    <a:pt x="1772679" y="0"/>
                  </a:cubicBezTo>
                  <a:cubicBezTo>
                    <a:pt x="1898698" y="-25278"/>
                    <a:pt x="2094441" y="48196"/>
                    <a:pt x="2401262" y="0"/>
                  </a:cubicBezTo>
                  <a:cubicBezTo>
                    <a:pt x="2443395" y="162"/>
                    <a:pt x="2469868" y="32017"/>
                    <a:pt x="2474439" y="73177"/>
                  </a:cubicBezTo>
                  <a:cubicBezTo>
                    <a:pt x="2477240" y="155739"/>
                    <a:pt x="2468088" y="282791"/>
                    <a:pt x="2474439" y="365875"/>
                  </a:cubicBezTo>
                  <a:cubicBezTo>
                    <a:pt x="2465557" y="410776"/>
                    <a:pt x="2440351" y="442220"/>
                    <a:pt x="2401262" y="439052"/>
                  </a:cubicBezTo>
                  <a:cubicBezTo>
                    <a:pt x="2259772" y="492774"/>
                    <a:pt x="2077660" y="420026"/>
                    <a:pt x="1819241" y="439052"/>
                  </a:cubicBezTo>
                  <a:cubicBezTo>
                    <a:pt x="1560822" y="458078"/>
                    <a:pt x="1497468" y="387625"/>
                    <a:pt x="1307062" y="439052"/>
                  </a:cubicBezTo>
                  <a:cubicBezTo>
                    <a:pt x="1116656" y="490479"/>
                    <a:pt x="998721" y="379924"/>
                    <a:pt x="794883" y="439052"/>
                  </a:cubicBezTo>
                  <a:cubicBezTo>
                    <a:pt x="591045" y="498180"/>
                    <a:pt x="266884" y="423841"/>
                    <a:pt x="73177" y="439052"/>
                  </a:cubicBezTo>
                  <a:cubicBezTo>
                    <a:pt x="36155" y="442395"/>
                    <a:pt x="4444" y="398490"/>
                    <a:pt x="0" y="365875"/>
                  </a:cubicBezTo>
                  <a:cubicBezTo>
                    <a:pt x="-20881" y="283403"/>
                    <a:pt x="16682" y="144083"/>
                    <a:pt x="0" y="73177"/>
                  </a:cubicBezTo>
                  <a:close/>
                </a:path>
                <a:path w="2474439" h="439052" stroke="0" extrusionOk="0">
                  <a:moveTo>
                    <a:pt x="0" y="73177"/>
                  </a:moveTo>
                  <a:cubicBezTo>
                    <a:pt x="-632" y="30780"/>
                    <a:pt x="20979" y="1015"/>
                    <a:pt x="73177" y="0"/>
                  </a:cubicBezTo>
                  <a:cubicBezTo>
                    <a:pt x="238336" y="-16752"/>
                    <a:pt x="518956" y="63963"/>
                    <a:pt x="701760" y="0"/>
                  </a:cubicBezTo>
                  <a:cubicBezTo>
                    <a:pt x="884564" y="-63963"/>
                    <a:pt x="1144275" y="69242"/>
                    <a:pt x="1307062" y="0"/>
                  </a:cubicBezTo>
                  <a:cubicBezTo>
                    <a:pt x="1469849" y="-69242"/>
                    <a:pt x="1706374" y="47417"/>
                    <a:pt x="1819241" y="0"/>
                  </a:cubicBezTo>
                  <a:cubicBezTo>
                    <a:pt x="1932108" y="-47417"/>
                    <a:pt x="2268098" y="57507"/>
                    <a:pt x="2401262" y="0"/>
                  </a:cubicBezTo>
                  <a:cubicBezTo>
                    <a:pt x="2435816" y="-5250"/>
                    <a:pt x="2476827" y="30037"/>
                    <a:pt x="2474439" y="73177"/>
                  </a:cubicBezTo>
                  <a:cubicBezTo>
                    <a:pt x="2489960" y="211217"/>
                    <a:pt x="2457079" y="237592"/>
                    <a:pt x="2474439" y="365875"/>
                  </a:cubicBezTo>
                  <a:cubicBezTo>
                    <a:pt x="2475910" y="404683"/>
                    <a:pt x="2434179" y="433892"/>
                    <a:pt x="2401262" y="439052"/>
                  </a:cubicBezTo>
                  <a:cubicBezTo>
                    <a:pt x="2241577" y="488294"/>
                    <a:pt x="2107856" y="406744"/>
                    <a:pt x="1865802" y="439052"/>
                  </a:cubicBezTo>
                  <a:cubicBezTo>
                    <a:pt x="1623748" y="471360"/>
                    <a:pt x="1558458" y="399507"/>
                    <a:pt x="1353624" y="439052"/>
                  </a:cubicBezTo>
                  <a:cubicBezTo>
                    <a:pt x="1148790" y="478597"/>
                    <a:pt x="998134" y="420691"/>
                    <a:pt x="748322" y="439052"/>
                  </a:cubicBezTo>
                  <a:cubicBezTo>
                    <a:pt x="498510" y="457413"/>
                    <a:pt x="208976" y="366029"/>
                    <a:pt x="73177" y="439052"/>
                  </a:cubicBezTo>
                  <a:cubicBezTo>
                    <a:pt x="36046" y="447373"/>
                    <a:pt x="1243" y="408958"/>
                    <a:pt x="0" y="365875"/>
                  </a:cubicBezTo>
                  <a:cubicBezTo>
                    <a:pt x="-5515" y="279489"/>
                    <a:pt x="8903" y="186986"/>
                    <a:pt x="0" y="73177"/>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Inadequacy of enriched Phosphatidylcholine</a:t>
              </a:r>
            </a:p>
          </p:txBody>
        </p:sp>
        <p:sp>
          <p:nvSpPr>
            <p:cNvPr id="50" name="Rectangle: Rounded Corners 49">
              <a:extLst>
                <a:ext uri="{FF2B5EF4-FFF2-40B4-BE49-F238E27FC236}">
                  <a16:creationId xmlns:a16="http://schemas.microsoft.com/office/drawing/2014/main" id="{C94D3062-B166-4BBD-80F6-4B0748CC2B72}"/>
                </a:ext>
              </a:extLst>
            </p:cNvPr>
            <p:cNvSpPr/>
            <p:nvPr/>
          </p:nvSpPr>
          <p:spPr>
            <a:xfrm>
              <a:off x="-157190" y="1878701"/>
              <a:ext cx="2474439" cy="269911"/>
            </a:xfrm>
            <a:custGeom>
              <a:avLst/>
              <a:gdLst>
                <a:gd name="connsiteX0" fmla="*/ 0 w 2474439"/>
                <a:gd name="connsiteY0" fmla="*/ 44986 h 269911"/>
                <a:gd name="connsiteX1" fmla="*/ 44986 w 2474439"/>
                <a:gd name="connsiteY1" fmla="*/ 0 h 269911"/>
                <a:gd name="connsiteX2" fmla="*/ 688792 w 2474439"/>
                <a:gd name="connsiteY2" fmla="*/ 0 h 269911"/>
                <a:gd name="connsiteX3" fmla="*/ 1308754 w 2474439"/>
                <a:gd name="connsiteY3" fmla="*/ 0 h 269911"/>
                <a:gd name="connsiteX4" fmla="*/ 1833336 w 2474439"/>
                <a:gd name="connsiteY4" fmla="*/ 0 h 269911"/>
                <a:gd name="connsiteX5" fmla="*/ 2429453 w 2474439"/>
                <a:gd name="connsiteY5" fmla="*/ 0 h 269911"/>
                <a:gd name="connsiteX6" fmla="*/ 2474439 w 2474439"/>
                <a:gd name="connsiteY6" fmla="*/ 44986 h 269911"/>
                <a:gd name="connsiteX7" fmla="*/ 2474439 w 2474439"/>
                <a:gd name="connsiteY7" fmla="*/ 224925 h 269911"/>
                <a:gd name="connsiteX8" fmla="*/ 2429453 w 2474439"/>
                <a:gd name="connsiteY8" fmla="*/ 269911 h 269911"/>
                <a:gd name="connsiteX9" fmla="*/ 1881026 w 2474439"/>
                <a:gd name="connsiteY9" fmla="*/ 269911 h 269911"/>
                <a:gd name="connsiteX10" fmla="*/ 1356443 w 2474439"/>
                <a:gd name="connsiteY10" fmla="*/ 269911 h 269911"/>
                <a:gd name="connsiteX11" fmla="*/ 736481 w 2474439"/>
                <a:gd name="connsiteY11" fmla="*/ 269911 h 269911"/>
                <a:gd name="connsiteX12" fmla="*/ 44986 w 2474439"/>
                <a:gd name="connsiteY12" fmla="*/ 269911 h 269911"/>
                <a:gd name="connsiteX13" fmla="*/ 0 w 2474439"/>
                <a:gd name="connsiteY13" fmla="*/ 224925 h 269911"/>
                <a:gd name="connsiteX14" fmla="*/ 0 w 2474439"/>
                <a:gd name="connsiteY14" fmla="*/ 44986 h 26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4439" h="269911" extrusionOk="0">
                  <a:moveTo>
                    <a:pt x="0" y="44986"/>
                  </a:moveTo>
                  <a:cubicBezTo>
                    <a:pt x="-1781" y="14552"/>
                    <a:pt x="16929" y="277"/>
                    <a:pt x="44986" y="0"/>
                  </a:cubicBezTo>
                  <a:cubicBezTo>
                    <a:pt x="201327" y="-25130"/>
                    <a:pt x="397227" y="48505"/>
                    <a:pt x="688792" y="0"/>
                  </a:cubicBezTo>
                  <a:cubicBezTo>
                    <a:pt x="980357" y="-48505"/>
                    <a:pt x="1171669" y="70398"/>
                    <a:pt x="1308754" y="0"/>
                  </a:cubicBezTo>
                  <a:cubicBezTo>
                    <a:pt x="1445839" y="-70398"/>
                    <a:pt x="1658334" y="296"/>
                    <a:pt x="1833336" y="0"/>
                  </a:cubicBezTo>
                  <a:cubicBezTo>
                    <a:pt x="2008338" y="-296"/>
                    <a:pt x="2204348" y="5084"/>
                    <a:pt x="2429453" y="0"/>
                  </a:cubicBezTo>
                  <a:cubicBezTo>
                    <a:pt x="2453376" y="-826"/>
                    <a:pt x="2477439" y="16718"/>
                    <a:pt x="2474439" y="44986"/>
                  </a:cubicBezTo>
                  <a:cubicBezTo>
                    <a:pt x="2482277" y="92047"/>
                    <a:pt x="2471921" y="171704"/>
                    <a:pt x="2474439" y="224925"/>
                  </a:cubicBezTo>
                  <a:cubicBezTo>
                    <a:pt x="2475325" y="248802"/>
                    <a:pt x="2448625" y="266007"/>
                    <a:pt x="2429453" y="269911"/>
                  </a:cubicBezTo>
                  <a:cubicBezTo>
                    <a:pt x="2226869" y="276553"/>
                    <a:pt x="2092029" y="209751"/>
                    <a:pt x="1881026" y="269911"/>
                  </a:cubicBezTo>
                  <a:cubicBezTo>
                    <a:pt x="1670023" y="330071"/>
                    <a:pt x="1522901" y="262357"/>
                    <a:pt x="1356443" y="269911"/>
                  </a:cubicBezTo>
                  <a:cubicBezTo>
                    <a:pt x="1189985" y="277465"/>
                    <a:pt x="931449" y="241156"/>
                    <a:pt x="736481" y="269911"/>
                  </a:cubicBezTo>
                  <a:cubicBezTo>
                    <a:pt x="541513" y="298666"/>
                    <a:pt x="375937" y="222635"/>
                    <a:pt x="44986" y="269911"/>
                  </a:cubicBezTo>
                  <a:cubicBezTo>
                    <a:pt x="20484" y="270780"/>
                    <a:pt x="303" y="250420"/>
                    <a:pt x="0" y="224925"/>
                  </a:cubicBezTo>
                  <a:cubicBezTo>
                    <a:pt x="-6386" y="173316"/>
                    <a:pt x="9876" y="110687"/>
                    <a:pt x="0" y="44986"/>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Homocysteine upregulation</a:t>
              </a:r>
            </a:p>
          </p:txBody>
        </p:sp>
      </p:grpSp>
      <p:sp>
        <p:nvSpPr>
          <p:cNvPr id="2" name="TextBox 1">
            <a:extLst>
              <a:ext uri="{FF2B5EF4-FFF2-40B4-BE49-F238E27FC236}">
                <a16:creationId xmlns:a16="http://schemas.microsoft.com/office/drawing/2014/main" id="{F71C0800-5254-4114-8E55-043DFBC7AC48}"/>
              </a:ext>
            </a:extLst>
          </p:cNvPr>
          <p:cNvSpPr txBox="1"/>
          <p:nvPr/>
        </p:nvSpPr>
        <p:spPr>
          <a:xfrm>
            <a:off x="69272" y="2616199"/>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i="1" dirty="0">
                <a:latin typeface="Times New Roman"/>
                <a:cs typeface="Times New Roman"/>
              </a:rPr>
              <a:t>Bolt On Inferential Points</a:t>
            </a:r>
            <a:endParaRPr lang="en-US" b="1" i="1" dirty="0">
              <a:latin typeface="Times New Roman"/>
              <a:cs typeface="Times New Roman"/>
            </a:endParaRPr>
          </a:p>
        </p:txBody>
      </p:sp>
      <p:cxnSp>
        <p:nvCxnSpPr>
          <p:cNvPr id="52" name="Straight Arrow Connector 51">
            <a:extLst>
              <a:ext uri="{FF2B5EF4-FFF2-40B4-BE49-F238E27FC236}">
                <a16:creationId xmlns:a16="http://schemas.microsoft.com/office/drawing/2014/main" id="{BC031378-78B1-4050-8A16-53E9D1B790FA}"/>
              </a:ext>
            </a:extLst>
          </p:cNvPr>
          <p:cNvCxnSpPr>
            <a:cxnSpLocks/>
          </p:cNvCxnSpPr>
          <p:nvPr/>
        </p:nvCxnSpPr>
        <p:spPr>
          <a:xfrm flipV="1">
            <a:off x="2006311" y="4498396"/>
            <a:ext cx="3143538" cy="13606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F2286573-6A5B-44F4-8EED-49A0DD7B8A87}"/>
              </a:ext>
            </a:extLst>
          </p:cNvPr>
          <p:cNvSpPr/>
          <p:nvPr/>
        </p:nvSpPr>
        <p:spPr>
          <a:xfrm rot="5400000">
            <a:off x="7592703" y="1138722"/>
            <a:ext cx="376020" cy="1310502"/>
          </a:xfrm>
          <a:prstGeom prst="roundRect">
            <a:avLst/>
          </a:prstGeom>
          <a:solidFill>
            <a:schemeClr val="accent4">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US" sz="1000" b="1" dirty="0">
                <a:solidFill>
                  <a:schemeClr val="tx1"/>
                </a:solidFill>
                <a:latin typeface="Times New Roman"/>
                <a:cs typeface="Times New Roman"/>
              </a:rPr>
              <a:t>Mechanistic Links</a:t>
            </a:r>
            <a:endParaRPr lang="en-US" sz="1000" b="1" dirty="0">
              <a:solidFill>
                <a:schemeClr val="tx1"/>
              </a:solidFill>
              <a:latin typeface="Times New Roman" panose="02020603050405020304" pitchFamily="18" charset="0"/>
              <a:cs typeface="Times New Roman" panose="02020603050405020304" pitchFamily="18" charset="0"/>
            </a:endParaRPr>
          </a:p>
        </p:txBody>
      </p:sp>
      <p:sp>
        <p:nvSpPr>
          <p:cNvPr id="67" name="Rectangle: Rounded Corners 66">
            <a:extLst>
              <a:ext uri="{FF2B5EF4-FFF2-40B4-BE49-F238E27FC236}">
                <a16:creationId xmlns:a16="http://schemas.microsoft.com/office/drawing/2014/main" id="{F23BCE75-9747-419E-B6E4-C3605BDE093A}"/>
              </a:ext>
            </a:extLst>
          </p:cNvPr>
          <p:cNvSpPr/>
          <p:nvPr/>
        </p:nvSpPr>
        <p:spPr>
          <a:xfrm rot="5400000">
            <a:off x="9331016" y="1667359"/>
            <a:ext cx="747495" cy="1253352"/>
          </a:xfrm>
          <a:prstGeom prst="roundRect">
            <a:avLst/>
          </a:prstGeom>
          <a:solidFill>
            <a:schemeClr val="accent4">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US" sz="1000" b="1" dirty="0">
                <a:solidFill>
                  <a:schemeClr val="tx1"/>
                </a:solidFill>
                <a:latin typeface="Times New Roman"/>
                <a:cs typeface="Times New Roman"/>
              </a:rPr>
              <a:t> Shards</a:t>
            </a:r>
          </a:p>
        </p:txBody>
      </p:sp>
      <p:sp>
        <p:nvSpPr>
          <p:cNvPr id="68" name="Rectangle: Rounded Corners 67">
            <a:extLst>
              <a:ext uri="{FF2B5EF4-FFF2-40B4-BE49-F238E27FC236}">
                <a16:creationId xmlns:a16="http://schemas.microsoft.com/office/drawing/2014/main" id="{36D4214A-1A23-471E-89DC-814E9910AE32}"/>
              </a:ext>
            </a:extLst>
          </p:cNvPr>
          <p:cNvSpPr/>
          <p:nvPr/>
        </p:nvSpPr>
        <p:spPr>
          <a:xfrm rot="5400000">
            <a:off x="9488178" y="3177072"/>
            <a:ext cx="833220" cy="1062852"/>
          </a:xfrm>
          <a:prstGeom prst="roundRect">
            <a:avLst/>
          </a:prstGeom>
          <a:solidFill>
            <a:schemeClr val="accent4">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US" sz="1000" b="1" dirty="0">
                <a:solidFill>
                  <a:schemeClr val="tx1"/>
                </a:solidFill>
                <a:latin typeface="Times New Roman"/>
                <a:cs typeface="Times New Roman"/>
              </a:rPr>
              <a:t>Column</a:t>
            </a:r>
          </a:p>
        </p:txBody>
      </p:sp>
      <p:sp>
        <p:nvSpPr>
          <p:cNvPr id="69" name="Rectangle: Rounded Corners 68">
            <a:extLst>
              <a:ext uri="{FF2B5EF4-FFF2-40B4-BE49-F238E27FC236}">
                <a16:creationId xmlns:a16="http://schemas.microsoft.com/office/drawing/2014/main" id="{60340465-9890-4B6A-9CC5-320240B73134}"/>
              </a:ext>
            </a:extLst>
          </p:cNvPr>
          <p:cNvSpPr/>
          <p:nvPr/>
        </p:nvSpPr>
        <p:spPr>
          <a:xfrm rot="5400000">
            <a:off x="9016691" y="4477235"/>
            <a:ext cx="890370" cy="939027"/>
          </a:xfrm>
          <a:prstGeom prst="roundRect">
            <a:avLst/>
          </a:prstGeom>
          <a:solidFill>
            <a:schemeClr val="accent4">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US" sz="1000" b="1" dirty="0">
                <a:solidFill>
                  <a:schemeClr val="tx1"/>
                </a:solidFill>
                <a:latin typeface="Times New Roman"/>
                <a:cs typeface="Times New Roman"/>
              </a:rPr>
              <a:t>Derivatives and Graphs</a:t>
            </a:r>
            <a:endParaRPr lang="en-US" sz="1000" b="1" dirty="0">
              <a:solidFill>
                <a:schemeClr val="tx1"/>
              </a:solidFill>
              <a:latin typeface="Times New Roman" panose="02020603050405020304" pitchFamily="18" charset="0"/>
              <a:cs typeface="Times New Roman" panose="02020603050405020304" pitchFamily="18" charset="0"/>
            </a:endParaRPr>
          </a:p>
        </p:txBody>
      </p:sp>
      <p:sp>
        <p:nvSpPr>
          <p:cNvPr id="70" name="Rectangle: Rounded Corners 69">
            <a:extLst>
              <a:ext uri="{FF2B5EF4-FFF2-40B4-BE49-F238E27FC236}">
                <a16:creationId xmlns:a16="http://schemas.microsoft.com/office/drawing/2014/main" id="{29DC7D96-AA51-4410-83CB-15B1267ED4D8}"/>
              </a:ext>
            </a:extLst>
          </p:cNvPr>
          <p:cNvSpPr/>
          <p:nvPr/>
        </p:nvSpPr>
        <p:spPr>
          <a:xfrm rot="5400000">
            <a:off x="6792602" y="5158272"/>
            <a:ext cx="966570" cy="1005702"/>
          </a:xfrm>
          <a:prstGeom prst="roundRect">
            <a:avLst/>
          </a:prstGeom>
          <a:solidFill>
            <a:schemeClr val="accent4">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US" sz="1000" b="1" dirty="0">
                <a:solidFill>
                  <a:schemeClr val="tx1"/>
                </a:solidFill>
                <a:latin typeface="Times New Roman"/>
                <a:cs typeface="Times New Roman"/>
              </a:rPr>
              <a:t>Correlates</a:t>
            </a:r>
            <a:endParaRPr lang="en-US" sz="1000" b="1" dirty="0">
              <a:solidFill>
                <a:schemeClr val="tx1"/>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E918B66F-9C5D-4FBA-800B-54F6055D936B}"/>
              </a:ext>
            </a:extLst>
          </p:cNvPr>
          <p:cNvGrpSpPr/>
          <p:nvPr/>
        </p:nvGrpSpPr>
        <p:grpSpPr>
          <a:xfrm>
            <a:off x="448111" y="1329746"/>
            <a:ext cx="2132179" cy="1317915"/>
            <a:chOff x="3480333" y="4178850"/>
            <a:chExt cx="1747575" cy="2344668"/>
          </a:xfrm>
        </p:grpSpPr>
        <p:pic>
          <p:nvPicPr>
            <p:cNvPr id="72" name="Picture 8">
              <a:extLst>
                <a:ext uri="{FF2B5EF4-FFF2-40B4-BE49-F238E27FC236}">
                  <a16:creationId xmlns:a16="http://schemas.microsoft.com/office/drawing/2014/main" id="{E819FC50-7C05-40D4-A5BB-36081714F6D4}"/>
                </a:ext>
              </a:extLst>
            </p:cNvPr>
            <p:cNvPicPr>
              <a:picLocks noChangeAspect="1"/>
            </p:cNvPicPr>
            <p:nvPr/>
          </p:nvPicPr>
          <p:blipFill>
            <a:blip r:embed="rId2"/>
            <a:stretch>
              <a:fillRect/>
            </a:stretch>
          </p:blipFill>
          <p:spPr>
            <a:xfrm>
              <a:off x="3480333" y="4689624"/>
              <a:ext cx="1747575" cy="1833894"/>
            </a:xfrm>
            <a:prstGeom prst="rect">
              <a:avLst/>
            </a:prstGeom>
          </p:spPr>
        </p:pic>
        <p:sp>
          <p:nvSpPr>
            <p:cNvPr id="73" name="TextBox 72">
              <a:extLst>
                <a:ext uri="{FF2B5EF4-FFF2-40B4-BE49-F238E27FC236}">
                  <a16:creationId xmlns:a16="http://schemas.microsoft.com/office/drawing/2014/main" id="{FC69CC91-88BA-4F77-825E-0C31254601E3}"/>
                </a:ext>
              </a:extLst>
            </p:cNvPr>
            <p:cNvSpPr txBox="1"/>
            <p:nvPr/>
          </p:nvSpPr>
          <p:spPr>
            <a:xfrm>
              <a:off x="3514180" y="4178850"/>
              <a:ext cx="1574893" cy="5475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dirty="0">
                  <a:latin typeface="Times New Roman"/>
                  <a:cs typeface="Times New Roman"/>
                </a:rPr>
                <a:t>Inferential Duality</a:t>
              </a:r>
            </a:p>
          </p:txBody>
        </p:sp>
      </p:grpSp>
      <p:pic>
        <p:nvPicPr>
          <p:cNvPr id="7" name="Picture 9" descr="Diagram&#10;&#10;Description automatically generated">
            <a:extLst>
              <a:ext uri="{FF2B5EF4-FFF2-40B4-BE49-F238E27FC236}">
                <a16:creationId xmlns:a16="http://schemas.microsoft.com/office/drawing/2014/main" id="{33970A42-913F-4CC8-9647-262E628EAD18}"/>
              </a:ext>
            </a:extLst>
          </p:cNvPr>
          <p:cNvPicPr>
            <a:picLocks noChangeAspect="1"/>
          </p:cNvPicPr>
          <p:nvPr/>
        </p:nvPicPr>
        <p:blipFill>
          <a:blip r:embed="rId3"/>
          <a:stretch>
            <a:fillRect/>
          </a:stretch>
        </p:blipFill>
        <p:spPr>
          <a:xfrm>
            <a:off x="406112" y="5641708"/>
            <a:ext cx="1588654" cy="915221"/>
          </a:xfrm>
          <a:prstGeom prst="rect">
            <a:avLst/>
          </a:prstGeom>
        </p:spPr>
      </p:pic>
      <p:sp>
        <p:nvSpPr>
          <p:cNvPr id="8" name="TextBox 7">
            <a:extLst>
              <a:ext uri="{FF2B5EF4-FFF2-40B4-BE49-F238E27FC236}">
                <a16:creationId xmlns:a16="http://schemas.microsoft.com/office/drawing/2014/main" id="{021E9D9F-A9F0-4B6D-83CF-29E526620520}"/>
              </a:ext>
            </a:extLst>
          </p:cNvPr>
          <p:cNvSpPr txBox="1"/>
          <p:nvPr/>
        </p:nvSpPr>
        <p:spPr>
          <a:xfrm>
            <a:off x="174047" y="5390571"/>
            <a:ext cx="136929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i="1" dirty="0">
                <a:latin typeface="Times New Roman"/>
                <a:cs typeface="Times New Roman"/>
              </a:rPr>
              <a:t>Derivative</a:t>
            </a:r>
          </a:p>
        </p:txBody>
      </p:sp>
      <p:sp>
        <p:nvSpPr>
          <p:cNvPr id="10" name="TextBox 9">
            <a:extLst>
              <a:ext uri="{FF2B5EF4-FFF2-40B4-BE49-F238E27FC236}">
                <a16:creationId xmlns:a16="http://schemas.microsoft.com/office/drawing/2014/main" id="{EA489942-E537-4845-90C0-B000E1D42DD6}"/>
              </a:ext>
            </a:extLst>
          </p:cNvPr>
          <p:cNvSpPr txBox="1"/>
          <p:nvPr/>
        </p:nvSpPr>
        <p:spPr>
          <a:xfrm>
            <a:off x="339096" y="4121400"/>
            <a:ext cx="2137620" cy="1396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i="1" dirty="0">
                <a:latin typeface="Times New Roman"/>
                <a:ea typeface="+mn-lt"/>
                <a:cs typeface="Times New Roman"/>
              </a:rPr>
              <a:t>Inferential Dualities         </a:t>
            </a:r>
            <a:endParaRPr lang="en-US" sz="1400" dirty="0">
              <a:latin typeface="Times New Roman"/>
              <a:ea typeface="+mn-lt"/>
              <a:cs typeface="Times New Roman"/>
            </a:endParaRPr>
          </a:p>
          <a:p>
            <a:pPr marL="285750" indent="-285750">
              <a:buFont typeface="Wingdings"/>
              <a:buChar char="Ø"/>
            </a:pPr>
            <a:r>
              <a:rPr lang="en-US" sz="1400" dirty="0">
                <a:latin typeface="Times New Roman"/>
                <a:cs typeface="Times New Roman"/>
              </a:rPr>
              <a:t>Atypical Cellular Proliferation linked to PSA Levels</a:t>
            </a:r>
            <a:endParaRPr lang="en-US" sz="1400">
              <a:latin typeface="Times New Roman"/>
              <a:cs typeface="Times New Roman"/>
            </a:endParaRPr>
          </a:p>
          <a:p>
            <a:pPr marL="285750" indent="-285750">
              <a:buFont typeface="Wingdings"/>
              <a:buChar char="Ø"/>
            </a:pPr>
            <a:r>
              <a:rPr lang="en-US" sz="1400" dirty="0">
                <a:latin typeface="Times New Roman"/>
                <a:cs typeface="Times New Roman"/>
              </a:rPr>
              <a:t>Every Disease</a:t>
            </a:r>
          </a:p>
          <a:p>
            <a:pPr marL="285750" indent="-285750">
              <a:buFont typeface="Wingdings"/>
              <a:buChar char="Ø"/>
            </a:pPr>
            <a:r>
              <a:rPr lang="en-US" sz="1400" dirty="0">
                <a:latin typeface="Times New Roman"/>
                <a:cs typeface="Times New Roman"/>
              </a:rPr>
              <a:t>Every Problem</a:t>
            </a:r>
          </a:p>
        </p:txBody>
      </p:sp>
      <p:cxnSp>
        <p:nvCxnSpPr>
          <p:cNvPr id="77" name="Straight Arrow Connector 76">
            <a:extLst>
              <a:ext uri="{FF2B5EF4-FFF2-40B4-BE49-F238E27FC236}">
                <a16:creationId xmlns:a16="http://schemas.microsoft.com/office/drawing/2014/main" id="{7EBBDF13-E35A-4194-9B1F-F9D87DB78305}"/>
              </a:ext>
            </a:extLst>
          </p:cNvPr>
          <p:cNvCxnSpPr>
            <a:cxnSpLocks/>
          </p:cNvCxnSpPr>
          <p:nvPr/>
        </p:nvCxnSpPr>
        <p:spPr>
          <a:xfrm flipV="1">
            <a:off x="2292061" y="4041196"/>
            <a:ext cx="2495838" cy="665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D2F14BD-3936-424C-8086-588097178EB6}"/>
              </a:ext>
            </a:extLst>
          </p:cNvPr>
          <p:cNvCxnSpPr>
            <a:cxnSpLocks/>
          </p:cNvCxnSpPr>
          <p:nvPr/>
        </p:nvCxnSpPr>
        <p:spPr>
          <a:xfrm flipV="1">
            <a:off x="2958811" y="3393496"/>
            <a:ext cx="1838613" cy="112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82DCFBD-5EAE-4E9F-BAE0-8BB9470BF0CE}"/>
              </a:ext>
            </a:extLst>
          </p:cNvPr>
          <p:cNvCxnSpPr>
            <a:cxnSpLocks/>
          </p:cNvCxnSpPr>
          <p:nvPr/>
        </p:nvCxnSpPr>
        <p:spPr>
          <a:xfrm>
            <a:off x="2587336" y="2153801"/>
            <a:ext cx="2238663" cy="2871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Arrow: Right 10">
            <a:extLst>
              <a:ext uri="{FF2B5EF4-FFF2-40B4-BE49-F238E27FC236}">
                <a16:creationId xmlns:a16="http://schemas.microsoft.com/office/drawing/2014/main" id="{38EAD2CC-3F6A-46F7-931C-D84DED5549FE}"/>
              </a:ext>
            </a:extLst>
          </p:cNvPr>
          <p:cNvSpPr/>
          <p:nvPr/>
        </p:nvSpPr>
        <p:spPr>
          <a:xfrm rot="-3960000">
            <a:off x="6740037" y="2255737"/>
            <a:ext cx="981075"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Arrow: Right 79">
            <a:extLst>
              <a:ext uri="{FF2B5EF4-FFF2-40B4-BE49-F238E27FC236}">
                <a16:creationId xmlns:a16="http://schemas.microsoft.com/office/drawing/2014/main" id="{639BDD35-04AB-45BE-8F25-8F6BE7AB4505}"/>
              </a:ext>
            </a:extLst>
          </p:cNvPr>
          <p:cNvSpPr/>
          <p:nvPr/>
        </p:nvSpPr>
        <p:spPr>
          <a:xfrm rot="20460000">
            <a:off x="8025911" y="2579586"/>
            <a:ext cx="981075"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Arrow: Right 80">
            <a:extLst>
              <a:ext uri="{FF2B5EF4-FFF2-40B4-BE49-F238E27FC236}">
                <a16:creationId xmlns:a16="http://schemas.microsoft.com/office/drawing/2014/main" id="{A02CF89F-723B-461B-9A2E-DAD89F0839DF}"/>
              </a:ext>
            </a:extLst>
          </p:cNvPr>
          <p:cNvSpPr/>
          <p:nvPr/>
        </p:nvSpPr>
        <p:spPr>
          <a:xfrm>
            <a:off x="8397386" y="3484461"/>
            <a:ext cx="981075"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rrow: Right 81">
            <a:extLst>
              <a:ext uri="{FF2B5EF4-FFF2-40B4-BE49-F238E27FC236}">
                <a16:creationId xmlns:a16="http://schemas.microsoft.com/office/drawing/2014/main" id="{F3AB15F0-1474-49C8-BB6A-CF6329801087}"/>
              </a:ext>
            </a:extLst>
          </p:cNvPr>
          <p:cNvSpPr/>
          <p:nvPr/>
        </p:nvSpPr>
        <p:spPr>
          <a:xfrm rot="1620000">
            <a:off x="7690304" y="4316059"/>
            <a:ext cx="1371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row: Right 82">
            <a:extLst>
              <a:ext uri="{FF2B5EF4-FFF2-40B4-BE49-F238E27FC236}">
                <a16:creationId xmlns:a16="http://schemas.microsoft.com/office/drawing/2014/main" id="{955A3D08-1819-40A3-AC38-B2FE9B711E24}"/>
              </a:ext>
            </a:extLst>
          </p:cNvPr>
          <p:cNvSpPr/>
          <p:nvPr/>
        </p:nvSpPr>
        <p:spPr>
          <a:xfrm rot="3540000">
            <a:off x="6606686" y="4560786"/>
            <a:ext cx="981075"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Curved Left 11">
            <a:extLst>
              <a:ext uri="{FF2B5EF4-FFF2-40B4-BE49-F238E27FC236}">
                <a16:creationId xmlns:a16="http://schemas.microsoft.com/office/drawing/2014/main" id="{F47E5FCF-7D8E-48C8-BF0E-BF856E5F13BC}"/>
              </a:ext>
            </a:extLst>
          </p:cNvPr>
          <p:cNvSpPr/>
          <p:nvPr/>
        </p:nvSpPr>
        <p:spPr>
          <a:xfrm rot="18420000">
            <a:off x="5839298" y="242964"/>
            <a:ext cx="937779" cy="668684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a:cs typeface="Times New Roman"/>
            </a:endParaRPr>
          </a:p>
        </p:txBody>
      </p:sp>
      <p:sp>
        <p:nvSpPr>
          <p:cNvPr id="13" name="Rectangle: Rounded Corners 12">
            <a:extLst>
              <a:ext uri="{FF2B5EF4-FFF2-40B4-BE49-F238E27FC236}">
                <a16:creationId xmlns:a16="http://schemas.microsoft.com/office/drawing/2014/main" id="{35E130CC-1CFD-4CA7-9AA7-F867EBFEF0C3}"/>
              </a:ext>
            </a:extLst>
          </p:cNvPr>
          <p:cNvSpPr/>
          <p:nvPr/>
        </p:nvSpPr>
        <p:spPr>
          <a:xfrm>
            <a:off x="3359555" y="1660491"/>
            <a:ext cx="1603625" cy="525066"/>
          </a:xfrm>
          <a:custGeom>
            <a:avLst/>
            <a:gdLst>
              <a:gd name="connsiteX0" fmla="*/ 0 w 1603625"/>
              <a:gd name="connsiteY0" fmla="*/ 87513 h 525066"/>
              <a:gd name="connsiteX1" fmla="*/ 87513 w 1603625"/>
              <a:gd name="connsiteY1" fmla="*/ 0 h 525066"/>
              <a:gd name="connsiteX2" fmla="*/ 520855 w 1603625"/>
              <a:gd name="connsiteY2" fmla="*/ 0 h 525066"/>
              <a:gd name="connsiteX3" fmla="*/ 968482 w 1603625"/>
              <a:gd name="connsiteY3" fmla="*/ 0 h 525066"/>
              <a:gd name="connsiteX4" fmla="*/ 1516112 w 1603625"/>
              <a:gd name="connsiteY4" fmla="*/ 0 h 525066"/>
              <a:gd name="connsiteX5" fmla="*/ 1603625 w 1603625"/>
              <a:gd name="connsiteY5" fmla="*/ 87513 h 525066"/>
              <a:gd name="connsiteX6" fmla="*/ 1603625 w 1603625"/>
              <a:gd name="connsiteY6" fmla="*/ 437553 h 525066"/>
              <a:gd name="connsiteX7" fmla="*/ 1516112 w 1603625"/>
              <a:gd name="connsiteY7" fmla="*/ 525066 h 525066"/>
              <a:gd name="connsiteX8" fmla="*/ 1039912 w 1603625"/>
              <a:gd name="connsiteY8" fmla="*/ 525066 h 525066"/>
              <a:gd name="connsiteX9" fmla="*/ 535141 w 1603625"/>
              <a:gd name="connsiteY9" fmla="*/ 525066 h 525066"/>
              <a:gd name="connsiteX10" fmla="*/ 87513 w 1603625"/>
              <a:gd name="connsiteY10" fmla="*/ 525066 h 525066"/>
              <a:gd name="connsiteX11" fmla="*/ 0 w 1603625"/>
              <a:gd name="connsiteY11" fmla="*/ 437553 h 525066"/>
              <a:gd name="connsiteX12" fmla="*/ 0 w 1603625"/>
              <a:gd name="connsiteY12" fmla="*/ 87513 h 52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3625" h="525066" fill="none" extrusionOk="0">
                <a:moveTo>
                  <a:pt x="0" y="87513"/>
                </a:moveTo>
                <a:cubicBezTo>
                  <a:pt x="4290" y="27017"/>
                  <a:pt x="44679" y="9628"/>
                  <a:pt x="87513" y="0"/>
                </a:cubicBezTo>
                <a:cubicBezTo>
                  <a:pt x="266935" y="-18581"/>
                  <a:pt x="399081" y="51544"/>
                  <a:pt x="520855" y="0"/>
                </a:cubicBezTo>
                <a:cubicBezTo>
                  <a:pt x="642629" y="-51544"/>
                  <a:pt x="862441" y="21597"/>
                  <a:pt x="968482" y="0"/>
                </a:cubicBezTo>
                <a:cubicBezTo>
                  <a:pt x="1074523" y="-21597"/>
                  <a:pt x="1286182" y="43988"/>
                  <a:pt x="1516112" y="0"/>
                </a:cubicBezTo>
                <a:cubicBezTo>
                  <a:pt x="1575944" y="1388"/>
                  <a:pt x="1603083" y="41170"/>
                  <a:pt x="1603625" y="87513"/>
                </a:cubicBezTo>
                <a:cubicBezTo>
                  <a:pt x="1634065" y="230912"/>
                  <a:pt x="1575303" y="320698"/>
                  <a:pt x="1603625" y="437553"/>
                </a:cubicBezTo>
                <a:cubicBezTo>
                  <a:pt x="1607537" y="486254"/>
                  <a:pt x="1561751" y="524627"/>
                  <a:pt x="1516112" y="525066"/>
                </a:cubicBezTo>
                <a:cubicBezTo>
                  <a:pt x="1306094" y="552032"/>
                  <a:pt x="1224885" y="505107"/>
                  <a:pt x="1039912" y="525066"/>
                </a:cubicBezTo>
                <a:cubicBezTo>
                  <a:pt x="854939" y="545025"/>
                  <a:pt x="642305" y="482857"/>
                  <a:pt x="535141" y="525066"/>
                </a:cubicBezTo>
                <a:cubicBezTo>
                  <a:pt x="427977" y="567275"/>
                  <a:pt x="265542" y="484275"/>
                  <a:pt x="87513" y="525066"/>
                </a:cubicBezTo>
                <a:cubicBezTo>
                  <a:pt x="40482" y="522264"/>
                  <a:pt x="-4700" y="484380"/>
                  <a:pt x="0" y="437553"/>
                </a:cubicBezTo>
                <a:cubicBezTo>
                  <a:pt x="-4550" y="320467"/>
                  <a:pt x="13291" y="246534"/>
                  <a:pt x="0" y="87513"/>
                </a:cubicBezTo>
                <a:close/>
              </a:path>
              <a:path w="1603625" h="525066" stroke="0" extrusionOk="0">
                <a:moveTo>
                  <a:pt x="0" y="87513"/>
                </a:moveTo>
                <a:cubicBezTo>
                  <a:pt x="-3683" y="27619"/>
                  <a:pt x="27097" y="1040"/>
                  <a:pt x="87513" y="0"/>
                </a:cubicBezTo>
                <a:cubicBezTo>
                  <a:pt x="243387" y="-51282"/>
                  <a:pt x="447843" y="7124"/>
                  <a:pt x="592285" y="0"/>
                </a:cubicBezTo>
                <a:cubicBezTo>
                  <a:pt x="736727" y="-7124"/>
                  <a:pt x="931679" y="1437"/>
                  <a:pt x="1082770" y="0"/>
                </a:cubicBezTo>
                <a:cubicBezTo>
                  <a:pt x="1233861" y="-1437"/>
                  <a:pt x="1331637" y="847"/>
                  <a:pt x="1516112" y="0"/>
                </a:cubicBezTo>
                <a:cubicBezTo>
                  <a:pt x="1569598" y="-1887"/>
                  <a:pt x="1602026" y="40158"/>
                  <a:pt x="1603625" y="87513"/>
                </a:cubicBezTo>
                <a:cubicBezTo>
                  <a:pt x="1625538" y="255180"/>
                  <a:pt x="1566376" y="331270"/>
                  <a:pt x="1603625" y="437553"/>
                </a:cubicBezTo>
                <a:cubicBezTo>
                  <a:pt x="1599312" y="487677"/>
                  <a:pt x="1566955" y="520059"/>
                  <a:pt x="1516112" y="525066"/>
                </a:cubicBezTo>
                <a:cubicBezTo>
                  <a:pt x="1336364" y="551062"/>
                  <a:pt x="1184918" y="481101"/>
                  <a:pt x="1025626" y="525066"/>
                </a:cubicBezTo>
                <a:cubicBezTo>
                  <a:pt x="866334" y="569031"/>
                  <a:pt x="669139" y="515908"/>
                  <a:pt x="577999" y="525066"/>
                </a:cubicBezTo>
                <a:cubicBezTo>
                  <a:pt x="486859" y="534224"/>
                  <a:pt x="193821" y="524450"/>
                  <a:pt x="87513" y="525066"/>
                </a:cubicBezTo>
                <a:cubicBezTo>
                  <a:pt x="41224" y="534416"/>
                  <a:pt x="13819" y="484425"/>
                  <a:pt x="0" y="437553"/>
                </a:cubicBezTo>
                <a:cubicBezTo>
                  <a:pt x="-11281" y="312598"/>
                  <a:pt x="30826" y="197104"/>
                  <a:pt x="0" y="87513"/>
                </a:cubicBezTo>
                <a:close/>
              </a:path>
            </a:pathLst>
          </a:cu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rgbClr val="000000"/>
                </a:solidFill>
                <a:latin typeface="Times New Roman"/>
                <a:cs typeface="Times New Roman"/>
              </a:rPr>
              <a:t>NP</a:t>
            </a:r>
            <a:endParaRPr lang="en-US">
              <a:latin typeface="Times New Roman"/>
              <a:cs typeface="Times New Roman"/>
            </a:endParaRPr>
          </a:p>
        </p:txBody>
      </p:sp>
      <p:sp>
        <p:nvSpPr>
          <p:cNvPr id="14" name="Rectangle: Rounded Corners 13">
            <a:extLst>
              <a:ext uri="{FF2B5EF4-FFF2-40B4-BE49-F238E27FC236}">
                <a16:creationId xmlns:a16="http://schemas.microsoft.com/office/drawing/2014/main" id="{26171CD7-1076-45C2-BBAE-BF48F65FDD21}"/>
              </a:ext>
            </a:extLst>
          </p:cNvPr>
          <p:cNvSpPr/>
          <p:nvPr/>
        </p:nvSpPr>
        <p:spPr>
          <a:xfrm>
            <a:off x="8026805" y="5853222"/>
            <a:ext cx="1479800" cy="570960"/>
          </a:xfrm>
          <a:custGeom>
            <a:avLst/>
            <a:gdLst>
              <a:gd name="connsiteX0" fmla="*/ 0 w 1479800"/>
              <a:gd name="connsiteY0" fmla="*/ 95162 h 570960"/>
              <a:gd name="connsiteX1" fmla="*/ 95162 w 1479800"/>
              <a:gd name="connsiteY1" fmla="*/ 0 h 570960"/>
              <a:gd name="connsiteX2" fmla="*/ 486303 w 1479800"/>
              <a:gd name="connsiteY2" fmla="*/ 0 h 570960"/>
              <a:gd name="connsiteX3" fmla="*/ 890339 w 1479800"/>
              <a:gd name="connsiteY3" fmla="*/ 0 h 570960"/>
              <a:gd name="connsiteX4" fmla="*/ 1384638 w 1479800"/>
              <a:gd name="connsiteY4" fmla="*/ 0 h 570960"/>
              <a:gd name="connsiteX5" fmla="*/ 1479800 w 1479800"/>
              <a:gd name="connsiteY5" fmla="*/ 95162 h 570960"/>
              <a:gd name="connsiteX6" fmla="*/ 1479800 w 1479800"/>
              <a:gd name="connsiteY6" fmla="*/ 475798 h 570960"/>
              <a:gd name="connsiteX7" fmla="*/ 1384638 w 1479800"/>
              <a:gd name="connsiteY7" fmla="*/ 570960 h 570960"/>
              <a:gd name="connsiteX8" fmla="*/ 954813 w 1479800"/>
              <a:gd name="connsiteY8" fmla="*/ 570960 h 570960"/>
              <a:gd name="connsiteX9" fmla="*/ 499198 w 1479800"/>
              <a:gd name="connsiteY9" fmla="*/ 570960 h 570960"/>
              <a:gd name="connsiteX10" fmla="*/ 95162 w 1479800"/>
              <a:gd name="connsiteY10" fmla="*/ 570960 h 570960"/>
              <a:gd name="connsiteX11" fmla="*/ 0 w 1479800"/>
              <a:gd name="connsiteY11" fmla="*/ 475798 h 570960"/>
              <a:gd name="connsiteX12" fmla="*/ 0 w 1479800"/>
              <a:gd name="connsiteY12" fmla="*/ 95162 h 57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79800" h="570960" fill="none" extrusionOk="0">
                <a:moveTo>
                  <a:pt x="0" y="95162"/>
                </a:moveTo>
                <a:cubicBezTo>
                  <a:pt x="2315" y="36040"/>
                  <a:pt x="45784" y="5567"/>
                  <a:pt x="95162" y="0"/>
                </a:cubicBezTo>
                <a:cubicBezTo>
                  <a:pt x="185808" y="-31069"/>
                  <a:pt x="308553" y="15170"/>
                  <a:pt x="486303" y="0"/>
                </a:cubicBezTo>
                <a:cubicBezTo>
                  <a:pt x="664053" y="-15170"/>
                  <a:pt x="767180" y="42266"/>
                  <a:pt x="890339" y="0"/>
                </a:cubicBezTo>
                <a:cubicBezTo>
                  <a:pt x="1013498" y="-42266"/>
                  <a:pt x="1283635" y="31107"/>
                  <a:pt x="1384638" y="0"/>
                </a:cubicBezTo>
                <a:cubicBezTo>
                  <a:pt x="1444786" y="916"/>
                  <a:pt x="1475759" y="57431"/>
                  <a:pt x="1479800" y="95162"/>
                </a:cubicBezTo>
                <a:cubicBezTo>
                  <a:pt x="1518866" y="191293"/>
                  <a:pt x="1447537" y="308692"/>
                  <a:pt x="1479800" y="475798"/>
                </a:cubicBezTo>
                <a:cubicBezTo>
                  <a:pt x="1488493" y="529174"/>
                  <a:pt x="1434942" y="570593"/>
                  <a:pt x="1384638" y="570960"/>
                </a:cubicBezTo>
                <a:cubicBezTo>
                  <a:pt x="1200505" y="601544"/>
                  <a:pt x="1166526" y="527046"/>
                  <a:pt x="954813" y="570960"/>
                </a:cubicBezTo>
                <a:cubicBezTo>
                  <a:pt x="743100" y="614874"/>
                  <a:pt x="602105" y="547593"/>
                  <a:pt x="499198" y="570960"/>
                </a:cubicBezTo>
                <a:cubicBezTo>
                  <a:pt x="396291" y="594327"/>
                  <a:pt x="236405" y="534613"/>
                  <a:pt x="95162" y="570960"/>
                </a:cubicBezTo>
                <a:cubicBezTo>
                  <a:pt x="46849" y="561822"/>
                  <a:pt x="-4830" y="526808"/>
                  <a:pt x="0" y="475798"/>
                </a:cubicBezTo>
                <a:cubicBezTo>
                  <a:pt x="-45576" y="369385"/>
                  <a:pt x="30769" y="222192"/>
                  <a:pt x="0" y="95162"/>
                </a:cubicBezTo>
                <a:close/>
              </a:path>
              <a:path w="1479800" h="570960" stroke="0" extrusionOk="0">
                <a:moveTo>
                  <a:pt x="0" y="95162"/>
                </a:moveTo>
                <a:cubicBezTo>
                  <a:pt x="-2901" y="33499"/>
                  <a:pt x="41174" y="123"/>
                  <a:pt x="95162" y="0"/>
                </a:cubicBezTo>
                <a:cubicBezTo>
                  <a:pt x="187398" y="-25431"/>
                  <a:pt x="421494" y="53045"/>
                  <a:pt x="550777" y="0"/>
                </a:cubicBezTo>
                <a:cubicBezTo>
                  <a:pt x="680060" y="-53045"/>
                  <a:pt x="858706" y="21791"/>
                  <a:pt x="993497" y="0"/>
                </a:cubicBezTo>
                <a:cubicBezTo>
                  <a:pt x="1128288" y="-21791"/>
                  <a:pt x="1258626" y="36249"/>
                  <a:pt x="1384638" y="0"/>
                </a:cubicBezTo>
                <a:cubicBezTo>
                  <a:pt x="1438238" y="-382"/>
                  <a:pt x="1478850" y="43185"/>
                  <a:pt x="1479800" y="95162"/>
                </a:cubicBezTo>
                <a:cubicBezTo>
                  <a:pt x="1492416" y="239128"/>
                  <a:pt x="1464798" y="337348"/>
                  <a:pt x="1479800" y="475798"/>
                </a:cubicBezTo>
                <a:cubicBezTo>
                  <a:pt x="1467621" y="533414"/>
                  <a:pt x="1438628" y="568103"/>
                  <a:pt x="1384638" y="570960"/>
                </a:cubicBezTo>
                <a:cubicBezTo>
                  <a:pt x="1173071" y="615082"/>
                  <a:pt x="1051035" y="524869"/>
                  <a:pt x="941918" y="570960"/>
                </a:cubicBezTo>
                <a:cubicBezTo>
                  <a:pt x="832801" y="617051"/>
                  <a:pt x="632149" y="539545"/>
                  <a:pt x="537882" y="570960"/>
                </a:cubicBezTo>
                <a:cubicBezTo>
                  <a:pt x="443615" y="602375"/>
                  <a:pt x="286809" y="547349"/>
                  <a:pt x="95162" y="570960"/>
                </a:cubicBezTo>
                <a:cubicBezTo>
                  <a:pt x="45931" y="586182"/>
                  <a:pt x="3509" y="527984"/>
                  <a:pt x="0" y="475798"/>
                </a:cubicBezTo>
                <a:cubicBezTo>
                  <a:pt x="-32587" y="344809"/>
                  <a:pt x="21664" y="220435"/>
                  <a:pt x="0" y="95162"/>
                </a:cubicBezTo>
                <a:close/>
              </a:path>
            </a:pathLst>
          </a:cu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rgbClr val="000000"/>
                </a:solidFill>
                <a:latin typeface="Times New Roman"/>
                <a:cs typeface="Times New Roman"/>
              </a:rPr>
              <a:t>P</a:t>
            </a:r>
            <a:endParaRPr lang="en-US">
              <a:latin typeface="Times New Roman"/>
              <a:cs typeface="Times New Roman"/>
            </a:endParaRPr>
          </a:p>
        </p:txBody>
      </p:sp>
      <p:sp>
        <p:nvSpPr>
          <p:cNvPr id="45" name="Rectangle: Rounded Corners 44">
            <a:extLst>
              <a:ext uri="{FF2B5EF4-FFF2-40B4-BE49-F238E27FC236}">
                <a16:creationId xmlns:a16="http://schemas.microsoft.com/office/drawing/2014/main" id="{35D84F74-F323-4437-87E2-0961D499C70E}"/>
              </a:ext>
            </a:extLst>
          </p:cNvPr>
          <p:cNvSpPr/>
          <p:nvPr/>
        </p:nvSpPr>
        <p:spPr>
          <a:xfrm>
            <a:off x="4761709" y="2305918"/>
            <a:ext cx="3707246" cy="2218866"/>
          </a:xfrm>
          <a:custGeom>
            <a:avLst/>
            <a:gdLst>
              <a:gd name="connsiteX0" fmla="*/ 0 w 3707246"/>
              <a:gd name="connsiteY0" fmla="*/ 369818 h 2218866"/>
              <a:gd name="connsiteX1" fmla="*/ 369818 w 3707246"/>
              <a:gd name="connsiteY1" fmla="*/ 0 h 2218866"/>
              <a:gd name="connsiteX2" fmla="*/ 963340 w 3707246"/>
              <a:gd name="connsiteY2" fmla="*/ 0 h 2218866"/>
              <a:gd name="connsiteX3" fmla="*/ 1616214 w 3707246"/>
              <a:gd name="connsiteY3" fmla="*/ 0 h 2218866"/>
              <a:gd name="connsiteX4" fmla="*/ 2150384 w 3707246"/>
              <a:gd name="connsiteY4" fmla="*/ 0 h 2218866"/>
              <a:gd name="connsiteX5" fmla="*/ 2803258 w 3707246"/>
              <a:gd name="connsiteY5" fmla="*/ 0 h 2218866"/>
              <a:gd name="connsiteX6" fmla="*/ 3337428 w 3707246"/>
              <a:gd name="connsiteY6" fmla="*/ 0 h 2218866"/>
              <a:gd name="connsiteX7" fmla="*/ 3707246 w 3707246"/>
              <a:gd name="connsiteY7" fmla="*/ 369818 h 2218866"/>
              <a:gd name="connsiteX8" fmla="*/ 3707246 w 3707246"/>
              <a:gd name="connsiteY8" fmla="*/ 818518 h 2218866"/>
              <a:gd name="connsiteX9" fmla="*/ 3707246 w 3707246"/>
              <a:gd name="connsiteY9" fmla="*/ 1296802 h 2218866"/>
              <a:gd name="connsiteX10" fmla="*/ 3707246 w 3707246"/>
              <a:gd name="connsiteY10" fmla="*/ 1849048 h 2218866"/>
              <a:gd name="connsiteX11" fmla="*/ 3337428 w 3707246"/>
              <a:gd name="connsiteY11" fmla="*/ 2218866 h 2218866"/>
              <a:gd name="connsiteX12" fmla="*/ 2684554 w 3707246"/>
              <a:gd name="connsiteY12" fmla="*/ 2218866 h 2218866"/>
              <a:gd name="connsiteX13" fmla="*/ 2031680 w 3707246"/>
              <a:gd name="connsiteY13" fmla="*/ 2218866 h 2218866"/>
              <a:gd name="connsiteX14" fmla="*/ 1438158 w 3707246"/>
              <a:gd name="connsiteY14" fmla="*/ 2218866 h 2218866"/>
              <a:gd name="connsiteX15" fmla="*/ 903988 w 3707246"/>
              <a:gd name="connsiteY15" fmla="*/ 2218866 h 2218866"/>
              <a:gd name="connsiteX16" fmla="*/ 369818 w 3707246"/>
              <a:gd name="connsiteY16" fmla="*/ 2218866 h 2218866"/>
              <a:gd name="connsiteX17" fmla="*/ 0 w 3707246"/>
              <a:gd name="connsiteY17" fmla="*/ 1849048 h 2218866"/>
              <a:gd name="connsiteX18" fmla="*/ 0 w 3707246"/>
              <a:gd name="connsiteY18" fmla="*/ 1370764 h 2218866"/>
              <a:gd name="connsiteX19" fmla="*/ 0 w 3707246"/>
              <a:gd name="connsiteY19" fmla="*/ 922064 h 2218866"/>
              <a:gd name="connsiteX20" fmla="*/ 0 w 3707246"/>
              <a:gd name="connsiteY20" fmla="*/ 369818 h 221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07246" h="2218866" fill="none" extrusionOk="0">
                <a:moveTo>
                  <a:pt x="0" y="369818"/>
                </a:moveTo>
                <a:cubicBezTo>
                  <a:pt x="26141" y="168036"/>
                  <a:pt x="108369" y="-9328"/>
                  <a:pt x="369818" y="0"/>
                </a:cubicBezTo>
                <a:cubicBezTo>
                  <a:pt x="638436" y="-22357"/>
                  <a:pt x="825656" y="51046"/>
                  <a:pt x="963340" y="0"/>
                </a:cubicBezTo>
                <a:cubicBezTo>
                  <a:pt x="1101024" y="-51046"/>
                  <a:pt x="1403353" y="50637"/>
                  <a:pt x="1616214" y="0"/>
                </a:cubicBezTo>
                <a:cubicBezTo>
                  <a:pt x="1829075" y="-50637"/>
                  <a:pt x="1941968" y="45594"/>
                  <a:pt x="2150384" y="0"/>
                </a:cubicBezTo>
                <a:cubicBezTo>
                  <a:pt x="2358800" y="-45594"/>
                  <a:pt x="2488092" y="52777"/>
                  <a:pt x="2803258" y="0"/>
                </a:cubicBezTo>
                <a:cubicBezTo>
                  <a:pt x="3118424" y="-52777"/>
                  <a:pt x="3157928" y="55903"/>
                  <a:pt x="3337428" y="0"/>
                </a:cubicBezTo>
                <a:cubicBezTo>
                  <a:pt x="3548327" y="8295"/>
                  <a:pt x="3657019" y="163289"/>
                  <a:pt x="3707246" y="369818"/>
                </a:cubicBezTo>
                <a:cubicBezTo>
                  <a:pt x="3709532" y="464266"/>
                  <a:pt x="3674237" y="702490"/>
                  <a:pt x="3707246" y="818518"/>
                </a:cubicBezTo>
                <a:cubicBezTo>
                  <a:pt x="3740255" y="934546"/>
                  <a:pt x="3678312" y="1183112"/>
                  <a:pt x="3707246" y="1296802"/>
                </a:cubicBezTo>
                <a:cubicBezTo>
                  <a:pt x="3736180" y="1410492"/>
                  <a:pt x="3675975" y="1601921"/>
                  <a:pt x="3707246" y="1849048"/>
                </a:cubicBezTo>
                <a:cubicBezTo>
                  <a:pt x="3689365" y="2037355"/>
                  <a:pt x="3583898" y="2250876"/>
                  <a:pt x="3337428" y="2218866"/>
                </a:cubicBezTo>
                <a:cubicBezTo>
                  <a:pt x="3194589" y="2222004"/>
                  <a:pt x="2869996" y="2195503"/>
                  <a:pt x="2684554" y="2218866"/>
                </a:cubicBezTo>
                <a:cubicBezTo>
                  <a:pt x="2499112" y="2242229"/>
                  <a:pt x="2327223" y="2158691"/>
                  <a:pt x="2031680" y="2218866"/>
                </a:cubicBezTo>
                <a:cubicBezTo>
                  <a:pt x="1736137" y="2279041"/>
                  <a:pt x="1625859" y="2192383"/>
                  <a:pt x="1438158" y="2218866"/>
                </a:cubicBezTo>
                <a:cubicBezTo>
                  <a:pt x="1250457" y="2245349"/>
                  <a:pt x="1116773" y="2195820"/>
                  <a:pt x="903988" y="2218866"/>
                </a:cubicBezTo>
                <a:cubicBezTo>
                  <a:pt x="691203" y="2241912"/>
                  <a:pt x="496143" y="2171328"/>
                  <a:pt x="369818" y="2218866"/>
                </a:cubicBezTo>
                <a:cubicBezTo>
                  <a:pt x="162524" y="2206902"/>
                  <a:pt x="-13198" y="2061774"/>
                  <a:pt x="0" y="1849048"/>
                </a:cubicBezTo>
                <a:cubicBezTo>
                  <a:pt x="-15403" y="1729199"/>
                  <a:pt x="8062" y="1471706"/>
                  <a:pt x="0" y="1370764"/>
                </a:cubicBezTo>
                <a:cubicBezTo>
                  <a:pt x="-8062" y="1269822"/>
                  <a:pt x="49274" y="1106832"/>
                  <a:pt x="0" y="922064"/>
                </a:cubicBezTo>
                <a:cubicBezTo>
                  <a:pt x="-49274" y="737296"/>
                  <a:pt x="45541" y="485057"/>
                  <a:pt x="0" y="369818"/>
                </a:cubicBezTo>
                <a:close/>
              </a:path>
              <a:path w="3707246" h="2218866" stroke="0" extrusionOk="0">
                <a:moveTo>
                  <a:pt x="0" y="369818"/>
                </a:moveTo>
                <a:cubicBezTo>
                  <a:pt x="-8736" y="138150"/>
                  <a:pt x="158421" y="616"/>
                  <a:pt x="369818" y="0"/>
                </a:cubicBezTo>
                <a:cubicBezTo>
                  <a:pt x="613995" y="-54111"/>
                  <a:pt x="888921" y="7378"/>
                  <a:pt x="1022692" y="0"/>
                </a:cubicBezTo>
                <a:cubicBezTo>
                  <a:pt x="1156463" y="-7378"/>
                  <a:pt x="1445713" y="46865"/>
                  <a:pt x="1645890" y="0"/>
                </a:cubicBezTo>
                <a:cubicBezTo>
                  <a:pt x="1846067" y="-46865"/>
                  <a:pt x="1902509" y="20674"/>
                  <a:pt x="2150384" y="0"/>
                </a:cubicBezTo>
                <a:cubicBezTo>
                  <a:pt x="2398259" y="-20674"/>
                  <a:pt x="2490368" y="1542"/>
                  <a:pt x="2684554" y="0"/>
                </a:cubicBezTo>
                <a:cubicBezTo>
                  <a:pt x="2878740" y="-1542"/>
                  <a:pt x="3027663" y="15068"/>
                  <a:pt x="3337428" y="0"/>
                </a:cubicBezTo>
                <a:cubicBezTo>
                  <a:pt x="3518737" y="33112"/>
                  <a:pt x="3713844" y="189769"/>
                  <a:pt x="3707246" y="369818"/>
                </a:cubicBezTo>
                <a:cubicBezTo>
                  <a:pt x="3729333" y="531834"/>
                  <a:pt x="3703981" y="608128"/>
                  <a:pt x="3707246" y="818518"/>
                </a:cubicBezTo>
                <a:cubicBezTo>
                  <a:pt x="3710511" y="1028908"/>
                  <a:pt x="3678902" y="1166610"/>
                  <a:pt x="3707246" y="1282010"/>
                </a:cubicBezTo>
                <a:cubicBezTo>
                  <a:pt x="3735590" y="1397410"/>
                  <a:pt x="3681722" y="1648934"/>
                  <a:pt x="3707246" y="1849048"/>
                </a:cubicBezTo>
                <a:cubicBezTo>
                  <a:pt x="3737061" y="2074765"/>
                  <a:pt x="3567466" y="2246347"/>
                  <a:pt x="3337428" y="2218866"/>
                </a:cubicBezTo>
                <a:cubicBezTo>
                  <a:pt x="3165795" y="2285227"/>
                  <a:pt x="2893880" y="2156571"/>
                  <a:pt x="2743906" y="2218866"/>
                </a:cubicBezTo>
                <a:cubicBezTo>
                  <a:pt x="2593932" y="2281161"/>
                  <a:pt x="2283870" y="2195518"/>
                  <a:pt x="2120708" y="2218866"/>
                </a:cubicBezTo>
                <a:cubicBezTo>
                  <a:pt x="1957546" y="2242214"/>
                  <a:pt x="1628185" y="2155578"/>
                  <a:pt x="1497510" y="2218866"/>
                </a:cubicBezTo>
                <a:cubicBezTo>
                  <a:pt x="1366835" y="2282154"/>
                  <a:pt x="1207406" y="2193092"/>
                  <a:pt x="933664" y="2218866"/>
                </a:cubicBezTo>
                <a:cubicBezTo>
                  <a:pt x="659922" y="2244640"/>
                  <a:pt x="578710" y="2178404"/>
                  <a:pt x="369818" y="2218866"/>
                </a:cubicBezTo>
                <a:cubicBezTo>
                  <a:pt x="167517" y="2214692"/>
                  <a:pt x="40097" y="2062689"/>
                  <a:pt x="0" y="1849048"/>
                </a:cubicBezTo>
                <a:cubicBezTo>
                  <a:pt x="-29314" y="1629470"/>
                  <a:pt x="13701" y="1540190"/>
                  <a:pt x="0" y="1385556"/>
                </a:cubicBezTo>
                <a:cubicBezTo>
                  <a:pt x="-13701" y="1230922"/>
                  <a:pt x="31864" y="1115571"/>
                  <a:pt x="0" y="907272"/>
                </a:cubicBezTo>
                <a:cubicBezTo>
                  <a:pt x="-31864" y="698973"/>
                  <a:pt x="42096" y="619049"/>
                  <a:pt x="0" y="369818"/>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Mechanistic Links, Shards, Columns, or Correlates involve homocysteine, PEMT, enriched phosphatidylcholine, factors causing these or factors resultant of these?   Are graphs or derivative output(actuals, training data or unsupervised learning) positively or inversely correlated.  Does the problem or subject include PSA levels, any disease or any NP problem?  Does imputing any of these as answers result in an NP to P reduction? Etc.</a:t>
            </a:r>
          </a:p>
        </p:txBody>
      </p:sp>
    </p:spTree>
    <p:extLst>
      <p:ext uri="{BB962C8B-B14F-4D97-AF65-F5344CB8AC3E}">
        <p14:creationId xmlns:p14="http://schemas.microsoft.com/office/powerpoint/2010/main" val="2502972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9081" y="1216877"/>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u="none" strike="noStrike">
                <a:solidFill>
                  <a:srgbClr val="000000"/>
                </a:solidFill>
                <a:latin typeface="Times New Roman"/>
                <a:ea typeface="Calibri"/>
                <a:cs typeface="Times New Roman"/>
              </a:rPr>
              <a:t>Inferential Dualities </a:t>
            </a:r>
            <a:endParaRPr lang="en-US" sz="1000" dirty="0">
              <a:latin typeface="Times New Roman"/>
              <a:cs typeface="Times New Roman"/>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a:cs typeface="Times New Roman"/>
              </a:rPr>
              <a:t>1298200A Registered Inferential Duality, Tuple, Correlation and Mechanistic Link</a:t>
            </a:r>
          </a:p>
        </p:txBody>
      </p:sp>
      <p:grpSp>
        <p:nvGrpSpPr>
          <p:cNvPr id="8" name="Group 7">
            <a:extLst>
              <a:ext uri="{FF2B5EF4-FFF2-40B4-BE49-F238E27FC236}">
                <a16:creationId xmlns:a16="http://schemas.microsoft.com/office/drawing/2014/main" id="{C612819F-4165-4E71-88CF-2CF94F1F1322}"/>
              </a:ext>
            </a:extLst>
          </p:cNvPr>
          <p:cNvGrpSpPr/>
          <p:nvPr/>
        </p:nvGrpSpPr>
        <p:grpSpPr>
          <a:xfrm>
            <a:off x="158322" y="1641763"/>
            <a:ext cx="3851584" cy="4718626"/>
            <a:chOff x="3425685" y="4294792"/>
            <a:chExt cx="1973974" cy="2296508"/>
          </a:xfrm>
        </p:grpSpPr>
        <p:pic>
          <p:nvPicPr>
            <p:cNvPr id="7" name="Picture 8">
              <a:extLst>
                <a:ext uri="{FF2B5EF4-FFF2-40B4-BE49-F238E27FC236}">
                  <a16:creationId xmlns:a16="http://schemas.microsoft.com/office/drawing/2014/main" id="{C764EDA0-C162-4269-B44A-000CFE6CFAD2}"/>
                </a:ext>
              </a:extLst>
            </p:cNvPr>
            <p:cNvPicPr>
              <a:picLocks noChangeAspect="1"/>
            </p:cNvPicPr>
            <p:nvPr/>
          </p:nvPicPr>
          <p:blipFill>
            <a:blip r:embed="rId2"/>
            <a:stretch>
              <a:fillRect/>
            </a:stretch>
          </p:blipFill>
          <p:spPr>
            <a:xfrm>
              <a:off x="3425685" y="4486275"/>
              <a:ext cx="1973974" cy="2105025"/>
            </a:xfrm>
            <a:prstGeom prst="rect">
              <a:avLst/>
            </a:prstGeom>
          </p:spPr>
        </p:pic>
        <p:sp>
          <p:nvSpPr>
            <p:cNvPr id="3" name="TextBox 2">
              <a:extLst>
                <a:ext uri="{FF2B5EF4-FFF2-40B4-BE49-F238E27FC236}">
                  <a16:creationId xmlns:a16="http://schemas.microsoft.com/office/drawing/2014/main" id="{5A8C8AE5-484E-45A3-8EFA-48F58B1465A2}"/>
                </a:ext>
              </a:extLst>
            </p:cNvPr>
            <p:cNvSpPr txBox="1"/>
            <p:nvPr/>
          </p:nvSpPr>
          <p:spPr>
            <a:xfrm>
              <a:off x="3472124" y="4294792"/>
              <a:ext cx="940524" cy="1497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dirty="0">
                  <a:latin typeface="Times New Roman"/>
                  <a:cs typeface="Times New Roman"/>
                </a:rPr>
                <a:t>Inferential Duality</a:t>
              </a:r>
            </a:p>
          </p:txBody>
        </p:sp>
      </p:grpSp>
      <p:sp>
        <p:nvSpPr>
          <p:cNvPr id="101" name="TextBox 100">
            <a:extLst>
              <a:ext uri="{FF2B5EF4-FFF2-40B4-BE49-F238E27FC236}">
                <a16:creationId xmlns:a16="http://schemas.microsoft.com/office/drawing/2014/main" id="{9ECBF2FB-19FB-428A-8040-0F42AC7EF4D9}"/>
              </a:ext>
            </a:extLst>
          </p:cNvPr>
          <p:cNvSpPr txBox="1"/>
          <p:nvPr/>
        </p:nvSpPr>
        <p:spPr>
          <a:xfrm>
            <a:off x="10519610" y="1366355"/>
            <a:ext cx="1608431" cy="5386090"/>
          </a:xfrm>
          <a:prstGeom prst="rect">
            <a:avLst/>
          </a:prstGeom>
          <a:noFill/>
        </p:spPr>
        <p:txBody>
          <a:bodyPr wrap="square" lIns="91440" tIns="45720" rIns="91440" bIns="45720" anchor="t">
            <a:spAutoFit/>
          </a:bodyPr>
          <a:lstStyle/>
          <a:p>
            <a:pPr algn="ctr"/>
            <a:r>
              <a:rPr lang="en-US" sz="800" dirty="0">
                <a:latin typeface="Times New Roman"/>
                <a:cs typeface="Times New Roman"/>
              </a:rPr>
              <a:t>The Register Inferential, Duality, Tuple with Mechanistic Link 1298200A exhibits homocysteine, the enzyme PEMT and  enriched phosphatidylcholine.   Mechanistic links exist as PEMT downregulation causing upregulation of homocysteine and PEMT downregulation causing inadequacy of enriched version of phosphatidylcholine.   Information tuples exists as these mechanistic links. Dualities exist as the ability to infer PEMT status, homocysteine levels and phosphatidylcholine status, as these exist in mechanistic links,  between atypical cellular proliferation linked to PSA levels, every disease, and the set of all incomplete and complete NP problems. The expression of these relationships as a derivative presents the </a:t>
            </a:r>
            <a:r>
              <a:rPr lang="en-US" sz="800" dirty="0" err="1">
                <a:latin typeface="Times New Roman"/>
                <a:cs typeface="Times New Roman"/>
              </a:rPr>
              <a:t>gompertz</a:t>
            </a:r>
            <a:r>
              <a:rPr lang="en-US" sz="800" dirty="0">
                <a:latin typeface="Times New Roman"/>
                <a:cs typeface="Times New Roman"/>
              </a:rPr>
              <a:t> sigmoid and </a:t>
            </a:r>
            <a:r>
              <a:rPr lang="en-US" sz="800" dirty="0" err="1">
                <a:latin typeface="Times New Roman"/>
                <a:cs typeface="Times New Roman"/>
              </a:rPr>
              <a:t>makeham</a:t>
            </a:r>
            <a:r>
              <a:rPr lang="en-US" sz="800" dirty="0">
                <a:latin typeface="Times New Roman"/>
                <a:cs typeface="Times New Roman"/>
              </a:rPr>
              <a:t> sigmoid graphs describing used by pervasive organizations affected by detrimental human outcomes including vital being compared to homocysteine typically exhibited by age.  Homocysteine describes both typical and peculiar nuances of the </a:t>
            </a:r>
            <a:r>
              <a:rPr lang="en-US" sz="800" dirty="0" err="1">
                <a:latin typeface="Times New Roman"/>
                <a:cs typeface="Times New Roman"/>
              </a:rPr>
              <a:t>gompertz</a:t>
            </a:r>
            <a:r>
              <a:rPr lang="en-US" sz="800" dirty="0">
                <a:latin typeface="Times New Roman"/>
                <a:cs typeface="Times New Roman"/>
              </a:rPr>
              <a:t> sigmoid and </a:t>
            </a:r>
            <a:r>
              <a:rPr lang="en-US" sz="800" dirty="0" err="1">
                <a:latin typeface="Times New Roman"/>
                <a:cs typeface="Times New Roman"/>
              </a:rPr>
              <a:t>makeham</a:t>
            </a:r>
            <a:r>
              <a:rPr lang="en-US" sz="800" dirty="0">
                <a:latin typeface="Times New Roman"/>
                <a:cs typeface="Times New Roman"/>
              </a:rPr>
              <a:t> sigmoid, with nearly 95 to 98  percent or more positive correlation.   Managing homocysteine, PEMT and Enriched Phosphatidylcholine beneficially to Human outcomes has the potential to change or abrogate the health status, span of being and behavioral outcomes in the developed world. </a:t>
            </a:r>
          </a:p>
        </p:txBody>
      </p:sp>
      <p:grpSp>
        <p:nvGrpSpPr>
          <p:cNvPr id="46" name="Group 45">
            <a:extLst>
              <a:ext uri="{FF2B5EF4-FFF2-40B4-BE49-F238E27FC236}">
                <a16:creationId xmlns:a16="http://schemas.microsoft.com/office/drawing/2014/main" id="{11B6CA01-41C9-4A55-B80F-8FA8DCA35321}"/>
              </a:ext>
            </a:extLst>
          </p:cNvPr>
          <p:cNvGrpSpPr/>
          <p:nvPr/>
        </p:nvGrpSpPr>
        <p:grpSpPr>
          <a:xfrm>
            <a:off x="7947140" y="1778832"/>
            <a:ext cx="2474439" cy="1247808"/>
            <a:chOff x="-157190" y="1878701"/>
            <a:chExt cx="2474439" cy="1247808"/>
          </a:xfrm>
        </p:grpSpPr>
        <p:sp>
          <p:nvSpPr>
            <p:cNvPr id="48" name="Rectangle: Rounded Corners 47">
              <a:extLst>
                <a:ext uri="{FF2B5EF4-FFF2-40B4-BE49-F238E27FC236}">
                  <a16:creationId xmlns:a16="http://schemas.microsoft.com/office/drawing/2014/main" id="{D5B6773C-7066-47DA-9F8F-0DE4D7546551}"/>
                </a:ext>
              </a:extLst>
            </p:cNvPr>
            <p:cNvSpPr/>
            <p:nvPr/>
          </p:nvSpPr>
          <p:spPr>
            <a:xfrm>
              <a:off x="-157190" y="2340517"/>
              <a:ext cx="2474439" cy="197176"/>
            </a:xfrm>
            <a:custGeom>
              <a:avLst/>
              <a:gdLst>
                <a:gd name="connsiteX0" fmla="*/ 0 w 2474439"/>
                <a:gd name="connsiteY0" fmla="*/ 32863 h 197176"/>
                <a:gd name="connsiteX1" fmla="*/ 32863 w 2474439"/>
                <a:gd name="connsiteY1" fmla="*/ 0 h 197176"/>
                <a:gd name="connsiteX2" fmla="*/ 562780 w 2474439"/>
                <a:gd name="connsiteY2" fmla="*/ 0 h 197176"/>
                <a:gd name="connsiteX3" fmla="*/ 1068610 w 2474439"/>
                <a:gd name="connsiteY3" fmla="*/ 0 h 197176"/>
                <a:gd name="connsiteX4" fmla="*/ 1478091 w 2474439"/>
                <a:gd name="connsiteY4" fmla="*/ 0 h 197176"/>
                <a:gd name="connsiteX5" fmla="*/ 1911659 w 2474439"/>
                <a:gd name="connsiteY5" fmla="*/ 0 h 197176"/>
                <a:gd name="connsiteX6" fmla="*/ 2441576 w 2474439"/>
                <a:gd name="connsiteY6" fmla="*/ 0 h 197176"/>
                <a:gd name="connsiteX7" fmla="*/ 2474439 w 2474439"/>
                <a:gd name="connsiteY7" fmla="*/ 32863 h 197176"/>
                <a:gd name="connsiteX8" fmla="*/ 2474439 w 2474439"/>
                <a:gd name="connsiteY8" fmla="*/ 164313 h 197176"/>
                <a:gd name="connsiteX9" fmla="*/ 2441576 w 2474439"/>
                <a:gd name="connsiteY9" fmla="*/ 197176 h 197176"/>
                <a:gd name="connsiteX10" fmla="*/ 2008008 w 2474439"/>
                <a:gd name="connsiteY10" fmla="*/ 197176 h 197176"/>
                <a:gd name="connsiteX11" fmla="*/ 1502178 w 2474439"/>
                <a:gd name="connsiteY11" fmla="*/ 197176 h 197176"/>
                <a:gd name="connsiteX12" fmla="*/ 1068610 w 2474439"/>
                <a:gd name="connsiteY12" fmla="*/ 197176 h 197176"/>
                <a:gd name="connsiteX13" fmla="*/ 562780 w 2474439"/>
                <a:gd name="connsiteY13" fmla="*/ 197176 h 197176"/>
                <a:gd name="connsiteX14" fmla="*/ 32863 w 2474439"/>
                <a:gd name="connsiteY14" fmla="*/ 197176 h 197176"/>
                <a:gd name="connsiteX15" fmla="*/ 0 w 2474439"/>
                <a:gd name="connsiteY15" fmla="*/ 164313 h 197176"/>
                <a:gd name="connsiteX16" fmla="*/ 0 w 2474439"/>
                <a:gd name="connsiteY16" fmla="*/ 32863 h 19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4439" h="197176" extrusionOk="0">
                  <a:moveTo>
                    <a:pt x="0" y="32863"/>
                  </a:moveTo>
                  <a:cubicBezTo>
                    <a:pt x="-117" y="14346"/>
                    <a:pt x="14020" y="60"/>
                    <a:pt x="32863" y="0"/>
                  </a:cubicBezTo>
                  <a:cubicBezTo>
                    <a:pt x="221410" y="-59034"/>
                    <a:pt x="320407" y="22948"/>
                    <a:pt x="562780" y="0"/>
                  </a:cubicBezTo>
                  <a:cubicBezTo>
                    <a:pt x="805153" y="-22948"/>
                    <a:pt x="889625" y="32766"/>
                    <a:pt x="1068610" y="0"/>
                  </a:cubicBezTo>
                  <a:cubicBezTo>
                    <a:pt x="1247595" y="-32766"/>
                    <a:pt x="1391586" y="21716"/>
                    <a:pt x="1478091" y="0"/>
                  </a:cubicBezTo>
                  <a:cubicBezTo>
                    <a:pt x="1564596" y="-21716"/>
                    <a:pt x="1710056" y="3773"/>
                    <a:pt x="1911659" y="0"/>
                  </a:cubicBezTo>
                  <a:cubicBezTo>
                    <a:pt x="2113262" y="-3773"/>
                    <a:pt x="2235788" y="14591"/>
                    <a:pt x="2441576" y="0"/>
                  </a:cubicBezTo>
                  <a:cubicBezTo>
                    <a:pt x="2457617" y="3045"/>
                    <a:pt x="2475345" y="18037"/>
                    <a:pt x="2474439" y="32863"/>
                  </a:cubicBezTo>
                  <a:cubicBezTo>
                    <a:pt x="2486728" y="66414"/>
                    <a:pt x="2466374" y="110724"/>
                    <a:pt x="2474439" y="164313"/>
                  </a:cubicBezTo>
                  <a:cubicBezTo>
                    <a:pt x="2473980" y="185618"/>
                    <a:pt x="2457476" y="196523"/>
                    <a:pt x="2441576" y="197176"/>
                  </a:cubicBezTo>
                  <a:cubicBezTo>
                    <a:pt x="2306590" y="217269"/>
                    <a:pt x="2153372" y="184221"/>
                    <a:pt x="2008008" y="197176"/>
                  </a:cubicBezTo>
                  <a:cubicBezTo>
                    <a:pt x="1862644" y="210131"/>
                    <a:pt x="1689830" y="166491"/>
                    <a:pt x="1502178" y="197176"/>
                  </a:cubicBezTo>
                  <a:cubicBezTo>
                    <a:pt x="1314526" y="227861"/>
                    <a:pt x="1222199" y="174834"/>
                    <a:pt x="1068610" y="197176"/>
                  </a:cubicBezTo>
                  <a:cubicBezTo>
                    <a:pt x="915021" y="219518"/>
                    <a:pt x="695115" y="169035"/>
                    <a:pt x="562780" y="197176"/>
                  </a:cubicBezTo>
                  <a:cubicBezTo>
                    <a:pt x="430445" y="225317"/>
                    <a:pt x="241317" y="189629"/>
                    <a:pt x="32863" y="197176"/>
                  </a:cubicBezTo>
                  <a:cubicBezTo>
                    <a:pt x="15647" y="195291"/>
                    <a:pt x="417" y="182873"/>
                    <a:pt x="0" y="164313"/>
                  </a:cubicBezTo>
                  <a:cubicBezTo>
                    <a:pt x="-12509" y="127062"/>
                    <a:pt x="5892" y="89444"/>
                    <a:pt x="0" y="32863"/>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PEMT downregulation</a:t>
              </a:r>
            </a:p>
          </p:txBody>
        </p:sp>
        <p:sp>
          <p:nvSpPr>
            <p:cNvPr id="49" name="Rectangle: Rounded Corners 48">
              <a:extLst>
                <a:ext uri="{FF2B5EF4-FFF2-40B4-BE49-F238E27FC236}">
                  <a16:creationId xmlns:a16="http://schemas.microsoft.com/office/drawing/2014/main" id="{3934F054-46C1-4FC3-987D-2DA44DAB494E}"/>
                </a:ext>
              </a:extLst>
            </p:cNvPr>
            <p:cNvSpPr/>
            <p:nvPr/>
          </p:nvSpPr>
          <p:spPr>
            <a:xfrm>
              <a:off x="-157190" y="2687457"/>
              <a:ext cx="2474439" cy="439052"/>
            </a:xfrm>
            <a:custGeom>
              <a:avLst/>
              <a:gdLst>
                <a:gd name="connsiteX0" fmla="*/ 0 w 2474439"/>
                <a:gd name="connsiteY0" fmla="*/ 73177 h 439052"/>
                <a:gd name="connsiteX1" fmla="*/ 73177 w 2474439"/>
                <a:gd name="connsiteY1" fmla="*/ 0 h 439052"/>
                <a:gd name="connsiteX2" fmla="*/ 631917 w 2474439"/>
                <a:gd name="connsiteY2" fmla="*/ 0 h 439052"/>
                <a:gd name="connsiteX3" fmla="*/ 1213939 w 2474439"/>
                <a:gd name="connsiteY3" fmla="*/ 0 h 439052"/>
                <a:gd name="connsiteX4" fmla="*/ 1772679 w 2474439"/>
                <a:gd name="connsiteY4" fmla="*/ 0 h 439052"/>
                <a:gd name="connsiteX5" fmla="*/ 2401262 w 2474439"/>
                <a:gd name="connsiteY5" fmla="*/ 0 h 439052"/>
                <a:gd name="connsiteX6" fmla="*/ 2474439 w 2474439"/>
                <a:gd name="connsiteY6" fmla="*/ 73177 h 439052"/>
                <a:gd name="connsiteX7" fmla="*/ 2474439 w 2474439"/>
                <a:gd name="connsiteY7" fmla="*/ 365875 h 439052"/>
                <a:gd name="connsiteX8" fmla="*/ 2401262 w 2474439"/>
                <a:gd name="connsiteY8" fmla="*/ 439052 h 439052"/>
                <a:gd name="connsiteX9" fmla="*/ 1819241 w 2474439"/>
                <a:gd name="connsiteY9" fmla="*/ 439052 h 439052"/>
                <a:gd name="connsiteX10" fmla="*/ 1307062 w 2474439"/>
                <a:gd name="connsiteY10" fmla="*/ 439052 h 439052"/>
                <a:gd name="connsiteX11" fmla="*/ 794883 w 2474439"/>
                <a:gd name="connsiteY11" fmla="*/ 439052 h 439052"/>
                <a:gd name="connsiteX12" fmla="*/ 73177 w 2474439"/>
                <a:gd name="connsiteY12" fmla="*/ 439052 h 439052"/>
                <a:gd name="connsiteX13" fmla="*/ 0 w 2474439"/>
                <a:gd name="connsiteY13" fmla="*/ 365875 h 439052"/>
                <a:gd name="connsiteX14" fmla="*/ 0 w 2474439"/>
                <a:gd name="connsiteY14" fmla="*/ 73177 h 4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4439" h="439052" fill="none" extrusionOk="0">
                  <a:moveTo>
                    <a:pt x="0" y="73177"/>
                  </a:moveTo>
                  <a:cubicBezTo>
                    <a:pt x="-9614" y="25517"/>
                    <a:pt x="32713" y="10977"/>
                    <a:pt x="73177" y="0"/>
                  </a:cubicBezTo>
                  <a:cubicBezTo>
                    <a:pt x="328798" y="-59541"/>
                    <a:pt x="423388" y="9668"/>
                    <a:pt x="631917" y="0"/>
                  </a:cubicBezTo>
                  <a:cubicBezTo>
                    <a:pt x="840446" y="-9668"/>
                    <a:pt x="1031375" y="43849"/>
                    <a:pt x="1213939" y="0"/>
                  </a:cubicBezTo>
                  <a:cubicBezTo>
                    <a:pt x="1396503" y="-43849"/>
                    <a:pt x="1646660" y="25278"/>
                    <a:pt x="1772679" y="0"/>
                  </a:cubicBezTo>
                  <a:cubicBezTo>
                    <a:pt x="1898698" y="-25278"/>
                    <a:pt x="2094441" y="48196"/>
                    <a:pt x="2401262" y="0"/>
                  </a:cubicBezTo>
                  <a:cubicBezTo>
                    <a:pt x="2443395" y="162"/>
                    <a:pt x="2469868" y="32017"/>
                    <a:pt x="2474439" y="73177"/>
                  </a:cubicBezTo>
                  <a:cubicBezTo>
                    <a:pt x="2477240" y="155739"/>
                    <a:pt x="2468088" y="282791"/>
                    <a:pt x="2474439" y="365875"/>
                  </a:cubicBezTo>
                  <a:cubicBezTo>
                    <a:pt x="2465557" y="410776"/>
                    <a:pt x="2440351" y="442220"/>
                    <a:pt x="2401262" y="439052"/>
                  </a:cubicBezTo>
                  <a:cubicBezTo>
                    <a:pt x="2259772" y="492774"/>
                    <a:pt x="2077660" y="420026"/>
                    <a:pt x="1819241" y="439052"/>
                  </a:cubicBezTo>
                  <a:cubicBezTo>
                    <a:pt x="1560822" y="458078"/>
                    <a:pt x="1497468" y="387625"/>
                    <a:pt x="1307062" y="439052"/>
                  </a:cubicBezTo>
                  <a:cubicBezTo>
                    <a:pt x="1116656" y="490479"/>
                    <a:pt x="998721" y="379924"/>
                    <a:pt x="794883" y="439052"/>
                  </a:cubicBezTo>
                  <a:cubicBezTo>
                    <a:pt x="591045" y="498180"/>
                    <a:pt x="266884" y="423841"/>
                    <a:pt x="73177" y="439052"/>
                  </a:cubicBezTo>
                  <a:cubicBezTo>
                    <a:pt x="36155" y="442395"/>
                    <a:pt x="4444" y="398490"/>
                    <a:pt x="0" y="365875"/>
                  </a:cubicBezTo>
                  <a:cubicBezTo>
                    <a:pt x="-20881" y="283403"/>
                    <a:pt x="16682" y="144083"/>
                    <a:pt x="0" y="73177"/>
                  </a:cubicBezTo>
                  <a:close/>
                </a:path>
                <a:path w="2474439" h="439052" stroke="0" extrusionOk="0">
                  <a:moveTo>
                    <a:pt x="0" y="73177"/>
                  </a:moveTo>
                  <a:cubicBezTo>
                    <a:pt x="-632" y="30780"/>
                    <a:pt x="20979" y="1015"/>
                    <a:pt x="73177" y="0"/>
                  </a:cubicBezTo>
                  <a:cubicBezTo>
                    <a:pt x="238336" y="-16752"/>
                    <a:pt x="518956" y="63963"/>
                    <a:pt x="701760" y="0"/>
                  </a:cubicBezTo>
                  <a:cubicBezTo>
                    <a:pt x="884564" y="-63963"/>
                    <a:pt x="1144275" y="69242"/>
                    <a:pt x="1307062" y="0"/>
                  </a:cubicBezTo>
                  <a:cubicBezTo>
                    <a:pt x="1469849" y="-69242"/>
                    <a:pt x="1706374" y="47417"/>
                    <a:pt x="1819241" y="0"/>
                  </a:cubicBezTo>
                  <a:cubicBezTo>
                    <a:pt x="1932108" y="-47417"/>
                    <a:pt x="2268098" y="57507"/>
                    <a:pt x="2401262" y="0"/>
                  </a:cubicBezTo>
                  <a:cubicBezTo>
                    <a:pt x="2435816" y="-5250"/>
                    <a:pt x="2476827" y="30037"/>
                    <a:pt x="2474439" y="73177"/>
                  </a:cubicBezTo>
                  <a:cubicBezTo>
                    <a:pt x="2489960" y="211217"/>
                    <a:pt x="2457079" y="237592"/>
                    <a:pt x="2474439" y="365875"/>
                  </a:cubicBezTo>
                  <a:cubicBezTo>
                    <a:pt x="2475910" y="404683"/>
                    <a:pt x="2434179" y="433892"/>
                    <a:pt x="2401262" y="439052"/>
                  </a:cubicBezTo>
                  <a:cubicBezTo>
                    <a:pt x="2241577" y="488294"/>
                    <a:pt x="2107856" y="406744"/>
                    <a:pt x="1865802" y="439052"/>
                  </a:cubicBezTo>
                  <a:cubicBezTo>
                    <a:pt x="1623748" y="471360"/>
                    <a:pt x="1558458" y="399507"/>
                    <a:pt x="1353624" y="439052"/>
                  </a:cubicBezTo>
                  <a:cubicBezTo>
                    <a:pt x="1148790" y="478597"/>
                    <a:pt x="998134" y="420691"/>
                    <a:pt x="748322" y="439052"/>
                  </a:cubicBezTo>
                  <a:cubicBezTo>
                    <a:pt x="498510" y="457413"/>
                    <a:pt x="208976" y="366029"/>
                    <a:pt x="73177" y="439052"/>
                  </a:cubicBezTo>
                  <a:cubicBezTo>
                    <a:pt x="36046" y="447373"/>
                    <a:pt x="1243" y="408958"/>
                    <a:pt x="0" y="365875"/>
                  </a:cubicBezTo>
                  <a:cubicBezTo>
                    <a:pt x="-5515" y="279489"/>
                    <a:pt x="8903" y="186986"/>
                    <a:pt x="0" y="73177"/>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Inadequacy of enriched Phosphatidylcholine</a:t>
              </a:r>
            </a:p>
          </p:txBody>
        </p:sp>
        <p:sp>
          <p:nvSpPr>
            <p:cNvPr id="50" name="Rectangle: Rounded Corners 49">
              <a:extLst>
                <a:ext uri="{FF2B5EF4-FFF2-40B4-BE49-F238E27FC236}">
                  <a16:creationId xmlns:a16="http://schemas.microsoft.com/office/drawing/2014/main" id="{C94D3062-B166-4BBD-80F6-4B0748CC2B72}"/>
                </a:ext>
              </a:extLst>
            </p:cNvPr>
            <p:cNvSpPr/>
            <p:nvPr/>
          </p:nvSpPr>
          <p:spPr>
            <a:xfrm>
              <a:off x="-157190" y="1878701"/>
              <a:ext cx="2474439" cy="269911"/>
            </a:xfrm>
            <a:custGeom>
              <a:avLst/>
              <a:gdLst>
                <a:gd name="connsiteX0" fmla="*/ 0 w 2474439"/>
                <a:gd name="connsiteY0" fmla="*/ 44986 h 269911"/>
                <a:gd name="connsiteX1" fmla="*/ 44986 w 2474439"/>
                <a:gd name="connsiteY1" fmla="*/ 0 h 269911"/>
                <a:gd name="connsiteX2" fmla="*/ 688792 w 2474439"/>
                <a:gd name="connsiteY2" fmla="*/ 0 h 269911"/>
                <a:gd name="connsiteX3" fmla="*/ 1308754 w 2474439"/>
                <a:gd name="connsiteY3" fmla="*/ 0 h 269911"/>
                <a:gd name="connsiteX4" fmla="*/ 1833336 w 2474439"/>
                <a:gd name="connsiteY4" fmla="*/ 0 h 269911"/>
                <a:gd name="connsiteX5" fmla="*/ 2429453 w 2474439"/>
                <a:gd name="connsiteY5" fmla="*/ 0 h 269911"/>
                <a:gd name="connsiteX6" fmla="*/ 2474439 w 2474439"/>
                <a:gd name="connsiteY6" fmla="*/ 44986 h 269911"/>
                <a:gd name="connsiteX7" fmla="*/ 2474439 w 2474439"/>
                <a:gd name="connsiteY7" fmla="*/ 224925 h 269911"/>
                <a:gd name="connsiteX8" fmla="*/ 2429453 w 2474439"/>
                <a:gd name="connsiteY8" fmla="*/ 269911 h 269911"/>
                <a:gd name="connsiteX9" fmla="*/ 1881026 w 2474439"/>
                <a:gd name="connsiteY9" fmla="*/ 269911 h 269911"/>
                <a:gd name="connsiteX10" fmla="*/ 1356443 w 2474439"/>
                <a:gd name="connsiteY10" fmla="*/ 269911 h 269911"/>
                <a:gd name="connsiteX11" fmla="*/ 736481 w 2474439"/>
                <a:gd name="connsiteY11" fmla="*/ 269911 h 269911"/>
                <a:gd name="connsiteX12" fmla="*/ 44986 w 2474439"/>
                <a:gd name="connsiteY12" fmla="*/ 269911 h 269911"/>
                <a:gd name="connsiteX13" fmla="*/ 0 w 2474439"/>
                <a:gd name="connsiteY13" fmla="*/ 224925 h 269911"/>
                <a:gd name="connsiteX14" fmla="*/ 0 w 2474439"/>
                <a:gd name="connsiteY14" fmla="*/ 44986 h 26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4439" h="269911" extrusionOk="0">
                  <a:moveTo>
                    <a:pt x="0" y="44986"/>
                  </a:moveTo>
                  <a:cubicBezTo>
                    <a:pt x="-1781" y="14552"/>
                    <a:pt x="16929" y="277"/>
                    <a:pt x="44986" y="0"/>
                  </a:cubicBezTo>
                  <a:cubicBezTo>
                    <a:pt x="201327" y="-25130"/>
                    <a:pt x="397227" y="48505"/>
                    <a:pt x="688792" y="0"/>
                  </a:cubicBezTo>
                  <a:cubicBezTo>
                    <a:pt x="980357" y="-48505"/>
                    <a:pt x="1171669" y="70398"/>
                    <a:pt x="1308754" y="0"/>
                  </a:cubicBezTo>
                  <a:cubicBezTo>
                    <a:pt x="1445839" y="-70398"/>
                    <a:pt x="1658334" y="296"/>
                    <a:pt x="1833336" y="0"/>
                  </a:cubicBezTo>
                  <a:cubicBezTo>
                    <a:pt x="2008338" y="-296"/>
                    <a:pt x="2204348" y="5084"/>
                    <a:pt x="2429453" y="0"/>
                  </a:cubicBezTo>
                  <a:cubicBezTo>
                    <a:pt x="2453376" y="-826"/>
                    <a:pt x="2477439" y="16718"/>
                    <a:pt x="2474439" y="44986"/>
                  </a:cubicBezTo>
                  <a:cubicBezTo>
                    <a:pt x="2482277" y="92047"/>
                    <a:pt x="2471921" y="171704"/>
                    <a:pt x="2474439" y="224925"/>
                  </a:cubicBezTo>
                  <a:cubicBezTo>
                    <a:pt x="2475325" y="248802"/>
                    <a:pt x="2448625" y="266007"/>
                    <a:pt x="2429453" y="269911"/>
                  </a:cubicBezTo>
                  <a:cubicBezTo>
                    <a:pt x="2226869" y="276553"/>
                    <a:pt x="2092029" y="209751"/>
                    <a:pt x="1881026" y="269911"/>
                  </a:cubicBezTo>
                  <a:cubicBezTo>
                    <a:pt x="1670023" y="330071"/>
                    <a:pt x="1522901" y="262357"/>
                    <a:pt x="1356443" y="269911"/>
                  </a:cubicBezTo>
                  <a:cubicBezTo>
                    <a:pt x="1189985" y="277465"/>
                    <a:pt x="931449" y="241156"/>
                    <a:pt x="736481" y="269911"/>
                  </a:cubicBezTo>
                  <a:cubicBezTo>
                    <a:pt x="541513" y="298666"/>
                    <a:pt x="375937" y="222635"/>
                    <a:pt x="44986" y="269911"/>
                  </a:cubicBezTo>
                  <a:cubicBezTo>
                    <a:pt x="20484" y="270780"/>
                    <a:pt x="303" y="250420"/>
                    <a:pt x="0" y="224925"/>
                  </a:cubicBezTo>
                  <a:cubicBezTo>
                    <a:pt x="-6386" y="173316"/>
                    <a:pt x="9876" y="110687"/>
                    <a:pt x="0" y="44986"/>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Homocysteine upregulation</a:t>
              </a:r>
            </a:p>
          </p:txBody>
        </p:sp>
      </p:grpSp>
      <p:sp>
        <p:nvSpPr>
          <p:cNvPr id="2" name="TextBox 1">
            <a:extLst>
              <a:ext uri="{FF2B5EF4-FFF2-40B4-BE49-F238E27FC236}">
                <a16:creationId xmlns:a16="http://schemas.microsoft.com/office/drawing/2014/main" id="{F71C0800-5254-4114-8E55-043DFBC7AC48}"/>
              </a:ext>
            </a:extLst>
          </p:cNvPr>
          <p:cNvSpPr txBox="1"/>
          <p:nvPr/>
        </p:nvSpPr>
        <p:spPr>
          <a:xfrm>
            <a:off x="7678881" y="150148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i="1" dirty="0">
                <a:latin typeface="Times New Roman"/>
                <a:cs typeface="Times New Roman"/>
              </a:rPr>
              <a:t>Bolt On Inferential Points</a:t>
            </a:r>
            <a:endParaRPr lang="en-US" b="1" i="1" dirty="0">
              <a:latin typeface="Times New Roman"/>
              <a:cs typeface="Times New Roman"/>
            </a:endParaRPr>
          </a:p>
        </p:txBody>
      </p:sp>
      <p:pic>
        <p:nvPicPr>
          <p:cNvPr id="6" name="Picture 9" descr="Diagram&#10;&#10;Description automatically generated">
            <a:extLst>
              <a:ext uri="{FF2B5EF4-FFF2-40B4-BE49-F238E27FC236}">
                <a16:creationId xmlns:a16="http://schemas.microsoft.com/office/drawing/2014/main" id="{92C1FF78-E69B-4C28-91B0-7DE0832E7C1A}"/>
              </a:ext>
            </a:extLst>
          </p:cNvPr>
          <p:cNvPicPr>
            <a:picLocks noChangeAspect="1"/>
          </p:cNvPicPr>
          <p:nvPr/>
        </p:nvPicPr>
        <p:blipFill>
          <a:blip r:embed="rId3"/>
          <a:stretch>
            <a:fillRect/>
          </a:stretch>
        </p:blipFill>
        <p:spPr>
          <a:xfrm>
            <a:off x="4239492" y="3164054"/>
            <a:ext cx="6276108" cy="3520164"/>
          </a:xfrm>
          <a:prstGeom prst="rect">
            <a:avLst/>
          </a:prstGeom>
        </p:spPr>
      </p:pic>
      <p:sp>
        <p:nvSpPr>
          <p:cNvPr id="65" name="TextBox 64">
            <a:extLst>
              <a:ext uri="{FF2B5EF4-FFF2-40B4-BE49-F238E27FC236}">
                <a16:creationId xmlns:a16="http://schemas.microsoft.com/office/drawing/2014/main" id="{CE1DA6A4-A774-4393-93BD-CD7D7F8D7759}"/>
              </a:ext>
            </a:extLst>
          </p:cNvPr>
          <p:cNvSpPr txBox="1"/>
          <p:nvPr/>
        </p:nvSpPr>
        <p:spPr>
          <a:xfrm>
            <a:off x="3982315" y="2913494"/>
            <a:ext cx="136929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i="1" dirty="0">
                <a:latin typeface="Times New Roman"/>
                <a:cs typeface="Times New Roman"/>
              </a:rPr>
              <a:t>Derivative</a:t>
            </a: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i="1" dirty="0">
                <a:latin typeface="Times New Roman"/>
                <a:cs typeface="Times New Roman"/>
              </a:rPr>
              <a:t>Story</a:t>
            </a:r>
          </a:p>
        </p:txBody>
      </p:sp>
      <p:sp>
        <p:nvSpPr>
          <p:cNvPr id="83" name="TextBox 82">
            <a:extLst>
              <a:ext uri="{FF2B5EF4-FFF2-40B4-BE49-F238E27FC236}">
                <a16:creationId xmlns:a16="http://schemas.microsoft.com/office/drawing/2014/main" id="{1A1A90BD-13B6-4E4B-9353-58EC83AAFD09}"/>
              </a:ext>
            </a:extLst>
          </p:cNvPr>
          <p:cNvSpPr txBox="1"/>
          <p:nvPr/>
        </p:nvSpPr>
        <p:spPr>
          <a:xfrm>
            <a:off x="5436991" y="1637973"/>
            <a:ext cx="2137620" cy="1396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i="1" dirty="0">
                <a:latin typeface="Times New Roman"/>
                <a:ea typeface="+mn-lt"/>
                <a:cs typeface="Times New Roman"/>
              </a:rPr>
              <a:t>Inferential Dualities         </a:t>
            </a:r>
            <a:endParaRPr lang="en-US" sz="1400" dirty="0">
              <a:latin typeface="Times New Roman"/>
              <a:ea typeface="+mn-lt"/>
              <a:cs typeface="Times New Roman"/>
            </a:endParaRPr>
          </a:p>
          <a:p>
            <a:pPr marL="285750" indent="-285750">
              <a:buFont typeface="Wingdings"/>
              <a:buChar char="Ø"/>
            </a:pPr>
            <a:r>
              <a:rPr lang="en-US" sz="1400" dirty="0">
                <a:latin typeface="Times New Roman"/>
                <a:cs typeface="Times New Roman"/>
              </a:rPr>
              <a:t>Atypical Cellular Proliferation linked to PSA Levels</a:t>
            </a:r>
            <a:endParaRPr lang="en-US" sz="1400">
              <a:latin typeface="Times New Roman"/>
              <a:cs typeface="Times New Roman"/>
            </a:endParaRPr>
          </a:p>
          <a:p>
            <a:pPr marL="285750" indent="-285750">
              <a:buFont typeface="Wingdings"/>
              <a:buChar char="Ø"/>
            </a:pPr>
            <a:r>
              <a:rPr lang="en-US" sz="1400" dirty="0">
                <a:latin typeface="Times New Roman"/>
                <a:cs typeface="Times New Roman"/>
              </a:rPr>
              <a:t>Every Disease</a:t>
            </a:r>
          </a:p>
          <a:p>
            <a:pPr marL="285750" indent="-285750">
              <a:buFont typeface="Wingdings"/>
              <a:buChar char="Ø"/>
            </a:pPr>
            <a:r>
              <a:rPr lang="en-US" sz="1400" dirty="0">
                <a:latin typeface="Times New Roman"/>
                <a:cs typeface="Times New Roman"/>
              </a:rPr>
              <a:t>Every Problem</a:t>
            </a:r>
          </a:p>
        </p:txBody>
      </p:sp>
    </p:spTree>
    <p:extLst>
      <p:ext uri="{BB962C8B-B14F-4D97-AF65-F5344CB8AC3E}">
        <p14:creationId xmlns:p14="http://schemas.microsoft.com/office/powerpoint/2010/main" val="3406067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9081" y="1216877"/>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cs typeface="Calibri"/>
              </a:rPr>
              <a:t>1298200A Story Board           </a:t>
            </a:r>
          </a:p>
        </p:txBody>
      </p:sp>
      <p:sp>
        <p:nvSpPr>
          <p:cNvPr id="101" name="TextBox 100">
            <a:extLst>
              <a:ext uri="{FF2B5EF4-FFF2-40B4-BE49-F238E27FC236}">
                <a16:creationId xmlns:a16="http://schemas.microsoft.com/office/drawing/2014/main" id="{9ECBF2FB-19FB-428A-8040-0F42AC7EF4D9}"/>
              </a:ext>
            </a:extLst>
          </p:cNvPr>
          <p:cNvSpPr txBox="1"/>
          <p:nvPr/>
        </p:nvSpPr>
        <p:spPr>
          <a:xfrm>
            <a:off x="10519610" y="1309205"/>
            <a:ext cx="1665581" cy="5632311"/>
          </a:xfrm>
          <a:prstGeom prst="rect">
            <a:avLst/>
          </a:prstGeom>
          <a:noFill/>
        </p:spPr>
        <p:txBody>
          <a:bodyPr wrap="square" lIns="91440" tIns="45720" rIns="91440" bIns="45720" anchor="t">
            <a:spAutoFit/>
          </a:bodyPr>
          <a:lstStyle/>
          <a:p>
            <a:pPr algn="ctr"/>
            <a:r>
              <a:rPr lang="en-US" sz="800" dirty="0">
                <a:latin typeface="Times New Roman"/>
                <a:cs typeface="Times New Roman"/>
              </a:rPr>
              <a:t>The Registered Inferential, Duality, Tuple with Mechanistic Link 1298200A exhibits  that inhibition of PEMT, increased levels of homocysteine and impaired synthesis of enriched phosphatidylcholine causes cellular entities to perform in an inflammation mode, acting increasingly individual cellular entities instead of participants in tissues, organs or systems.  This causes susceptibility to massive apoptosis that deteriorates neurological tissues required for rewards systems function, conditioning, recall, condition blocking, conscious </a:t>
            </a:r>
            <a:r>
              <a:rPr lang="en-US" sz="800" dirty="0" err="1">
                <a:latin typeface="Times New Roman"/>
                <a:cs typeface="Times New Roman"/>
              </a:rPr>
              <a:t>capacitant</a:t>
            </a:r>
            <a:r>
              <a:rPr lang="en-US" sz="800" dirty="0">
                <a:latin typeface="Times New Roman"/>
                <a:cs typeface="Times New Roman"/>
              </a:rPr>
              <a:t> fields able to withstand external influence, memory, associations, all in a way that causes circulatory pathways to become changed in a way that enhances the brain stem and amygdala ability to transmit signals in response to primitive cues that enable finding of sources of nutrients, choline and methyl groups.  These enhance susceptibility to disease, detrimental behavior, addiction and compulsion because the brain is able to make less than conscious associations to factors exhibiting methyl groups and choline as well as those exhibited factors that cause the brain to conclude that essential pathways are obtaining sustenance, which in the context explained here causes complete physiology to become trained or conditioned toward crisis mode allocation of physiological systems along deregulated genomic management and social function. </a:t>
            </a: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2077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i="1" dirty="0">
                <a:cs typeface="Calibri"/>
              </a:rPr>
              <a:t>Story</a:t>
            </a:r>
          </a:p>
        </p:txBody>
      </p:sp>
      <p:sp>
        <p:nvSpPr>
          <p:cNvPr id="10" name="Arrow: Curved Up 9">
            <a:extLst>
              <a:ext uri="{FF2B5EF4-FFF2-40B4-BE49-F238E27FC236}">
                <a16:creationId xmlns:a16="http://schemas.microsoft.com/office/drawing/2014/main" id="{10188525-E635-4778-8687-736FCFB5200E}"/>
              </a:ext>
            </a:extLst>
          </p:cNvPr>
          <p:cNvSpPr/>
          <p:nvPr/>
        </p:nvSpPr>
        <p:spPr>
          <a:xfrm>
            <a:off x="668274" y="1272539"/>
            <a:ext cx="4105275" cy="52959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Rounded Corners 8">
            <a:extLst>
              <a:ext uri="{FF2B5EF4-FFF2-40B4-BE49-F238E27FC236}">
                <a16:creationId xmlns:a16="http://schemas.microsoft.com/office/drawing/2014/main" id="{E03CFCF8-2A24-4A5F-A043-73CC64E229E4}"/>
              </a:ext>
            </a:extLst>
          </p:cNvPr>
          <p:cNvSpPr/>
          <p:nvPr/>
        </p:nvSpPr>
        <p:spPr>
          <a:xfrm>
            <a:off x="201955" y="1601069"/>
            <a:ext cx="2192771" cy="809166"/>
          </a:xfrm>
          <a:custGeom>
            <a:avLst/>
            <a:gdLst>
              <a:gd name="connsiteX0" fmla="*/ 0 w 2192771"/>
              <a:gd name="connsiteY0" fmla="*/ 134864 h 809166"/>
              <a:gd name="connsiteX1" fmla="*/ 134864 w 2192771"/>
              <a:gd name="connsiteY1" fmla="*/ 0 h 809166"/>
              <a:gd name="connsiteX2" fmla="*/ 596394 w 2192771"/>
              <a:gd name="connsiteY2" fmla="*/ 0 h 809166"/>
              <a:gd name="connsiteX3" fmla="*/ 1077155 w 2192771"/>
              <a:gd name="connsiteY3" fmla="*/ 0 h 809166"/>
              <a:gd name="connsiteX4" fmla="*/ 1538685 w 2192771"/>
              <a:gd name="connsiteY4" fmla="*/ 0 h 809166"/>
              <a:gd name="connsiteX5" fmla="*/ 2057907 w 2192771"/>
              <a:gd name="connsiteY5" fmla="*/ 0 h 809166"/>
              <a:gd name="connsiteX6" fmla="*/ 2192771 w 2192771"/>
              <a:gd name="connsiteY6" fmla="*/ 134864 h 809166"/>
              <a:gd name="connsiteX7" fmla="*/ 2192771 w 2192771"/>
              <a:gd name="connsiteY7" fmla="*/ 674302 h 809166"/>
              <a:gd name="connsiteX8" fmla="*/ 2057907 w 2192771"/>
              <a:gd name="connsiteY8" fmla="*/ 809166 h 809166"/>
              <a:gd name="connsiteX9" fmla="*/ 1577146 w 2192771"/>
              <a:gd name="connsiteY9" fmla="*/ 809166 h 809166"/>
              <a:gd name="connsiteX10" fmla="*/ 1154077 w 2192771"/>
              <a:gd name="connsiteY10" fmla="*/ 809166 h 809166"/>
              <a:gd name="connsiteX11" fmla="*/ 731007 w 2192771"/>
              <a:gd name="connsiteY11" fmla="*/ 809166 h 809166"/>
              <a:gd name="connsiteX12" fmla="*/ 134864 w 2192771"/>
              <a:gd name="connsiteY12" fmla="*/ 809166 h 809166"/>
              <a:gd name="connsiteX13" fmla="*/ 0 w 2192771"/>
              <a:gd name="connsiteY13" fmla="*/ 674302 h 809166"/>
              <a:gd name="connsiteX14" fmla="*/ 0 w 2192771"/>
              <a:gd name="connsiteY14" fmla="*/ 134864 h 80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771" h="809166" fill="none" extrusionOk="0">
                <a:moveTo>
                  <a:pt x="0" y="134864"/>
                </a:moveTo>
                <a:cubicBezTo>
                  <a:pt x="-16981" y="47583"/>
                  <a:pt x="60333" y="10807"/>
                  <a:pt x="134864" y="0"/>
                </a:cubicBezTo>
                <a:cubicBezTo>
                  <a:pt x="291684" y="-16668"/>
                  <a:pt x="458304" y="23896"/>
                  <a:pt x="596394" y="0"/>
                </a:cubicBezTo>
                <a:cubicBezTo>
                  <a:pt x="734484" y="-23896"/>
                  <a:pt x="889799" y="37378"/>
                  <a:pt x="1077155" y="0"/>
                </a:cubicBezTo>
                <a:cubicBezTo>
                  <a:pt x="1264511" y="-37378"/>
                  <a:pt x="1396912" y="40163"/>
                  <a:pt x="1538685" y="0"/>
                </a:cubicBezTo>
                <a:cubicBezTo>
                  <a:pt x="1680458" y="-40163"/>
                  <a:pt x="1936319" y="12276"/>
                  <a:pt x="2057907" y="0"/>
                </a:cubicBezTo>
                <a:cubicBezTo>
                  <a:pt x="2145240" y="1211"/>
                  <a:pt x="2178510" y="58056"/>
                  <a:pt x="2192771" y="134864"/>
                </a:cubicBezTo>
                <a:cubicBezTo>
                  <a:pt x="2238126" y="277530"/>
                  <a:pt x="2162114" y="483788"/>
                  <a:pt x="2192771" y="674302"/>
                </a:cubicBezTo>
                <a:cubicBezTo>
                  <a:pt x="2178695" y="755895"/>
                  <a:pt x="2125150" y="826463"/>
                  <a:pt x="2057907" y="809166"/>
                </a:cubicBezTo>
                <a:cubicBezTo>
                  <a:pt x="1830262" y="832745"/>
                  <a:pt x="1682968" y="792861"/>
                  <a:pt x="1577146" y="809166"/>
                </a:cubicBezTo>
                <a:cubicBezTo>
                  <a:pt x="1471324" y="825471"/>
                  <a:pt x="1321587" y="786262"/>
                  <a:pt x="1154077" y="809166"/>
                </a:cubicBezTo>
                <a:cubicBezTo>
                  <a:pt x="986567" y="832070"/>
                  <a:pt x="914206" y="794796"/>
                  <a:pt x="731007" y="809166"/>
                </a:cubicBezTo>
                <a:cubicBezTo>
                  <a:pt x="547808" y="823536"/>
                  <a:pt x="419896" y="758667"/>
                  <a:pt x="134864" y="809166"/>
                </a:cubicBezTo>
                <a:cubicBezTo>
                  <a:pt x="64556" y="813280"/>
                  <a:pt x="4576" y="740753"/>
                  <a:pt x="0" y="674302"/>
                </a:cubicBezTo>
                <a:cubicBezTo>
                  <a:pt x="-57962" y="525831"/>
                  <a:pt x="37766" y="333520"/>
                  <a:pt x="0" y="134864"/>
                </a:cubicBezTo>
                <a:close/>
              </a:path>
              <a:path w="2192771" h="809166" stroke="0" extrusionOk="0">
                <a:moveTo>
                  <a:pt x="0" y="134864"/>
                </a:moveTo>
                <a:cubicBezTo>
                  <a:pt x="-4370" y="46663"/>
                  <a:pt x="42670" y="1525"/>
                  <a:pt x="134864" y="0"/>
                </a:cubicBezTo>
                <a:cubicBezTo>
                  <a:pt x="277872" y="-43445"/>
                  <a:pt x="539473" y="38125"/>
                  <a:pt x="654086" y="0"/>
                </a:cubicBezTo>
                <a:cubicBezTo>
                  <a:pt x="768699" y="-38125"/>
                  <a:pt x="984515" y="12188"/>
                  <a:pt x="1154077" y="0"/>
                </a:cubicBezTo>
                <a:cubicBezTo>
                  <a:pt x="1323639" y="-12188"/>
                  <a:pt x="1408390" y="29501"/>
                  <a:pt x="1577146" y="0"/>
                </a:cubicBezTo>
                <a:cubicBezTo>
                  <a:pt x="1745902" y="-29501"/>
                  <a:pt x="1903471" y="34707"/>
                  <a:pt x="2057907" y="0"/>
                </a:cubicBezTo>
                <a:cubicBezTo>
                  <a:pt x="2129245" y="-2817"/>
                  <a:pt x="2200791" y="51231"/>
                  <a:pt x="2192771" y="134864"/>
                </a:cubicBezTo>
                <a:cubicBezTo>
                  <a:pt x="2242955" y="402797"/>
                  <a:pt x="2168540" y="485541"/>
                  <a:pt x="2192771" y="674302"/>
                </a:cubicBezTo>
                <a:cubicBezTo>
                  <a:pt x="2197346" y="743788"/>
                  <a:pt x="2124192" y="803525"/>
                  <a:pt x="2057907" y="809166"/>
                </a:cubicBezTo>
                <a:cubicBezTo>
                  <a:pt x="1921738" y="831917"/>
                  <a:pt x="1792271" y="775020"/>
                  <a:pt x="1615607" y="809166"/>
                </a:cubicBezTo>
                <a:cubicBezTo>
                  <a:pt x="1438943" y="843312"/>
                  <a:pt x="1400535" y="766548"/>
                  <a:pt x="1192538" y="809166"/>
                </a:cubicBezTo>
                <a:cubicBezTo>
                  <a:pt x="984541" y="851784"/>
                  <a:pt x="861640" y="752218"/>
                  <a:pt x="692546" y="809166"/>
                </a:cubicBezTo>
                <a:cubicBezTo>
                  <a:pt x="523452" y="866114"/>
                  <a:pt x="253209" y="785677"/>
                  <a:pt x="134864" y="809166"/>
                </a:cubicBezTo>
                <a:cubicBezTo>
                  <a:pt x="66238" y="824006"/>
                  <a:pt x="714" y="750317"/>
                  <a:pt x="0" y="674302"/>
                </a:cubicBezTo>
                <a:cubicBezTo>
                  <a:pt x="-43054" y="501626"/>
                  <a:pt x="58702" y="368504"/>
                  <a:pt x="0" y="13486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cs typeface="Times New Roman"/>
              </a:rPr>
              <a:t>Star Proteins perform shielded transfer of Cholesterol from membranes to Mitochondria</a:t>
            </a:r>
            <a:endParaRPr lang="en-US" sz="1200" dirty="0" err="1"/>
          </a:p>
        </p:txBody>
      </p:sp>
      <p:sp>
        <p:nvSpPr>
          <p:cNvPr id="39" name="Rectangle: Rounded Corners 38">
            <a:extLst>
              <a:ext uri="{FF2B5EF4-FFF2-40B4-BE49-F238E27FC236}">
                <a16:creationId xmlns:a16="http://schemas.microsoft.com/office/drawing/2014/main" id="{A818C77F-541C-4033-97AC-2AB37F616EE8}"/>
              </a:ext>
            </a:extLst>
          </p:cNvPr>
          <p:cNvSpPr/>
          <p:nvPr/>
        </p:nvSpPr>
        <p:spPr>
          <a:xfrm>
            <a:off x="2490676" y="1564329"/>
            <a:ext cx="3377953" cy="1303105"/>
          </a:xfrm>
          <a:custGeom>
            <a:avLst/>
            <a:gdLst>
              <a:gd name="connsiteX0" fmla="*/ 0 w 3377953"/>
              <a:gd name="connsiteY0" fmla="*/ 217189 h 1303105"/>
              <a:gd name="connsiteX1" fmla="*/ 217189 w 3377953"/>
              <a:gd name="connsiteY1" fmla="*/ 0 h 1303105"/>
              <a:gd name="connsiteX2" fmla="*/ 776468 w 3377953"/>
              <a:gd name="connsiteY2" fmla="*/ 0 h 1303105"/>
              <a:gd name="connsiteX3" fmla="*/ 1365183 w 3377953"/>
              <a:gd name="connsiteY3" fmla="*/ 0 h 1303105"/>
              <a:gd name="connsiteX4" fmla="*/ 1983334 w 3377953"/>
              <a:gd name="connsiteY4" fmla="*/ 0 h 1303105"/>
              <a:gd name="connsiteX5" fmla="*/ 2630921 w 3377953"/>
              <a:gd name="connsiteY5" fmla="*/ 0 h 1303105"/>
              <a:gd name="connsiteX6" fmla="*/ 3160764 w 3377953"/>
              <a:gd name="connsiteY6" fmla="*/ 0 h 1303105"/>
              <a:gd name="connsiteX7" fmla="*/ 3377953 w 3377953"/>
              <a:gd name="connsiteY7" fmla="*/ 217189 h 1303105"/>
              <a:gd name="connsiteX8" fmla="*/ 3377953 w 3377953"/>
              <a:gd name="connsiteY8" fmla="*/ 634178 h 1303105"/>
              <a:gd name="connsiteX9" fmla="*/ 3377953 w 3377953"/>
              <a:gd name="connsiteY9" fmla="*/ 1085916 h 1303105"/>
              <a:gd name="connsiteX10" fmla="*/ 3160764 w 3377953"/>
              <a:gd name="connsiteY10" fmla="*/ 1303105 h 1303105"/>
              <a:gd name="connsiteX11" fmla="*/ 2630921 w 3377953"/>
              <a:gd name="connsiteY11" fmla="*/ 1303105 h 1303105"/>
              <a:gd name="connsiteX12" fmla="*/ 2130513 w 3377953"/>
              <a:gd name="connsiteY12" fmla="*/ 1303105 h 1303105"/>
              <a:gd name="connsiteX13" fmla="*/ 1512362 w 3377953"/>
              <a:gd name="connsiteY13" fmla="*/ 1303105 h 1303105"/>
              <a:gd name="connsiteX14" fmla="*/ 894211 w 3377953"/>
              <a:gd name="connsiteY14" fmla="*/ 1303105 h 1303105"/>
              <a:gd name="connsiteX15" fmla="*/ 217189 w 3377953"/>
              <a:gd name="connsiteY15" fmla="*/ 1303105 h 1303105"/>
              <a:gd name="connsiteX16" fmla="*/ 0 w 3377953"/>
              <a:gd name="connsiteY16" fmla="*/ 1085916 h 1303105"/>
              <a:gd name="connsiteX17" fmla="*/ 0 w 3377953"/>
              <a:gd name="connsiteY17" fmla="*/ 660240 h 1303105"/>
              <a:gd name="connsiteX18" fmla="*/ 0 w 3377953"/>
              <a:gd name="connsiteY18" fmla="*/ 217189 h 1303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77953" h="1303105" fill="none" extrusionOk="0">
                <a:moveTo>
                  <a:pt x="0" y="217189"/>
                </a:moveTo>
                <a:cubicBezTo>
                  <a:pt x="2098" y="99133"/>
                  <a:pt x="70964" y="-21390"/>
                  <a:pt x="217189" y="0"/>
                </a:cubicBezTo>
                <a:cubicBezTo>
                  <a:pt x="364228" y="-64735"/>
                  <a:pt x="662023" y="15609"/>
                  <a:pt x="776468" y="0"/>
                </a:cubicBezTo>
                <a:cubicBezTo>
                  <a:pt x="890913" y="-15609"/>
                  <a:pt x="1079633" y="31900"/>
                  <a:pt x="1365183" y="0"/>
                </a:cubicBezTo>
                <a:cubicBezTo>
                  <a:pt x="1650734" y="-31900"/>
                  <a:pt x="1797672" y="38960"/>
                  <a:pt x="1983334" y="0"/>
                </a:cubicBezTo>
                <a:cubicBezTo>
                  <a:pt x="2168996" y="-38960"/>
                  <a:pt x="2347399" y="31435"/>
                  <a:pt x="2630921" y="0"/>
                </a:cubicBezTo>
                <a:cubicBezTo>
                  <a:pt x="2914443" y="-31435"/>
                  <a:pt x="2992873" y="60711"/>
                  <a:pt x="3160764" y="0"/>
                </a:cubicBezTo>
                <a:cubicBezTo>
                  <a:pt x="3288894" y="-17612"/>
                  <a:pt x="3354623" y="89769"/>
                  <a:pt x="3377953" y="217189"/>
                </a:cubicBezTo>
                <a:cubicBezTo>
                  <a:pt x="3378582" y="308305"/>
                  <a:pt x="3336119" y="469881"/>
                  <a:pt x="3377953" y="634178"/>
                </a:cubicBezTo>
                <a:cubicBezTo>
                  <a:pt x="3419787" y="798475"/>
                  <a:pt x="3376804" y="884198"/>
                  <a:pt x="3377953" y="1085916"/>
                </a:cubicBezTo>
                <a:cubicBezTo>
                  <a:pt x="3388796" y="1216550"/>
                  <a:pt x="3282210" y="1300479"/>
                  <a:pt x="3160764" y="1303105"/>
                </a:cubicBezTo>
                <a:cubicBezTo>
                  <a:pt x="3041156" y="1336800"/>
                  <a:pt x="2817270" y="1255503"/>
                  <a:pt x="2630921" y="1303105"/>
                </a:cubicBezTo>
                <a:cubicBezTo>
                  <a:pt x="2444572" y="1350707"/>
                  <a:pt x="2318498" y="1250799"/>
                  <a:pt x="2130513" y="1303105"/>
                </a:cubicBezTo>
                <a:cubicBezTo>
                  <a:pt x="1942528" y="1355411"/>
                  <a:pt x="1657439" y="1262699"/>
                  <a:pt x="1512362" y="1303105"/>
                </a:cubicBezTo>
                <a:cubicBezTo>
                  <a:pt x="1367285" y="1343511"/>
                  <a:pt x="1099677" y="1302405"/>
                  <a:pt x="894211" y="1303105"/>
                </a:cubicBezTo>
                <a:cubicBezTo>
                  <a:pt x="688745" y="1303805"/>
                  <a:pt x="496406" y="1244522"/>
                  <a:pt x="217189" y="1303105"/>
                </a:cubicBezTo>
                <a:cubicBezTo>
                  <a:pt x="94857" y="1300543"/>
                  <a:pt x="-5306" y="1203673"/>
                  <a:pt x="0" y="1085916"/>
                </a:cubicBezTo>
                <a:cubicBezTo>
                  <a:pt x="-17368" y="945315"/>
                  <a:pt x="23625" y="866608"/>
                  <a:pt x="0" y="660240"/>
                </a:cubicBezTo>
                <a:cubicBezTo>
                  <a:pt x="-23625" y="453872"/>
                  <a:pt x="45078" y="426226"/>
                  <a:pt x="0" y="217189"/>
                </a:cubicBezTo>
                <a:close/>
              </a:path>
              <a:path w="3377953" h="1303105" stroke="0" extrusionOk="0">
                <a:moveTo>
                  <a:pt x="0" y="217189"/>
                </a:moveTo>
                <a:cubicBezTo>
                  <a:pt x="-9652" y="66941"/>
                  <a:pt x="78256" y="1635"/>
                  <a:pt x="217189" y="0"/>
                </a:cubicBezTo>
                <a:cubicBezTo>
                  <a:pt x="536992" y="-29875"/>
                  <a:pt x="588808" y="25917"/>
                  <a:pt x="864776" y="0"/>
                </a:cubicBezTo>
                <a:cubicBezTo>
                  <a:pt x="1140744" y="-25917"/>
                  <a:pt x="1249589" y="66930"/>
                  <a:pt x="1482926" y="0"/>
                </a:cubicBezTo>
                <a:cubicBezTo>
                  <a:pt x="1716263" y="-66930"/>
                  <a:pt x="1811898" y="37158"/>
                  <a:pt x="1983334" y="0"/>
                </a:cubicBezTo>
                <a:cubicBezTo>
                  <a:pt x="2154770" y="-37158"/>
                  <a:pt x="2299267" y="35722"/>
                  <a:pt x="2513178" y="0"/>
                </a:cubicBezTo>
                <a:cubicBezTo>
                  <a:pt x="2727089" y="-35722"/>
                  <a:pt x="2865743" y="40475"/>
                  <a:pt x="3160764" y="0"/>
                </a:cubicBezTo>
                <a:cubicBezTo>
                  <a:pt x="3270596" y="14606"/>
                  <a:pt x="3385632" y="125397"/>
                  <a:pt x="3377953" y="217189"/>
                </a:cubicBezTo>
                <a:cubicBezTo>
                  <a:pt x="3403384" y="328012"/>
                  <a:pt x="3375017" y="497336"/>
                  <a:pt x="3377953" y="625491"/>
                </a:cubicBezTo>
                <a:cubicBezTo>
                  <a:pt x="3380889" y="753646"/>
                  <a:pt x="3350771" y="990901"/>
                  <a:pt x="3377953" y="1085916"/>
                </a:cubicBezTo>
                <a:cubicBezTo>
                  <a:pt x="3350412" y="1188999"/>
                  <a:pt x="3303812" y="1309900"/>
                  <a:pt x="3160764" y="1303105"/>
                </a:cubicBezTo>
                <a:cubicBezTo>
                  <a:pt x="2967775" y="1359847"/>
                  <a:pt x="2890553" y="1264763"/>
                  <a:pt x="2630921" y="1303105"/>
                </a:cubicBezTo>
                <a:cubicBezTo>
                  <a:pt x="2371289" y="1341447"/>
                  <a:pt x="2283719" y="1258117"/>
                  <a:pt x="2101077" y="1303105"/>
                </a:cubicBezTo>
                <a:cubicBezTo>
                  <a:pt x="1918435" y="1348093"/>
                  <a:pt x="1677005" y="1272358"/>
                  <a:pt x="1482926" y="1303105"/>
                </a:cubicBezTo>
                <a:cubicBezTo>
                  <a:pt x="1288847" y="1333852"/>
                  <a:pt x="1036955" y="1243994"/>
                  <a:pt x="864776" y="1303105"/>
                </a:cubicBezTo>
                <a:cubicBezTo>
                  <a:pt x="692597" y="1362216"/>
                  <a:pt x="409432" y="1295627"/>
                  <a:pt x="217189" y="1303105"/>
                </a:cubicBezTo>
                <a:cubicBezTo>
                  <a:pt x="77793" y="1288449"/>
                  <a:pt x="-153" y="1239903"/>
                  <a:pt x="0" y="1085916"/>
                </a:cubicBezTo>
                <a:cubicBezTo>
                  <a:pt x="-23128" y="885367"/>
                  <a:pt x="485" y="812609"/>
                  <a:pt x="0" y="660240"/>
                </a:cubicBezTo>
                <a:cubicBezTo>
                  <a:pt x="-485" y="507871"/>
                  <a:pt x="30466" y="383675"/>
                  <a:pt x="0" y="217189"/>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cs typeface="Times New Roman"/>
              </a:rPr>
              <a:t>Mitochondrial PEMT2 (beginning near conclusion and after gestation) and Endoplasmic Reticulum PEMT1 (before conception) use newly synthesized </a:t>
            </a:r>
            <a:r>
              <a:rPr lang="en-US" sz="1200" dirty="0" err="1">
                <a:solidFill>
                  <a:srgbClr val="000000"/>
                </a:solidFill>
                <a:latin typeface="Times New Roman"/>
                <a:cs typeface="Times New Roman"/>
              </a:rPr>
              <a:t>unglycosylated</a:t>
            </a:r>
            <a:r>
              <a:rPr lang="en-US" sz="1200" dirty="0">
                <a:solidFill>
                  <a:srgbClr val="000000"/>
                </a:solidFill>
                <a:latin typeface="Times New Roman"/>
                <a:cs typeface="Times New Roman"/>
              </a:rPr>
              <a:t>/slightly glycosylated phosphatidylethanolamine's three open locations (connected to Nitrogen) to sequentially attach 3 molecules of CH3 or methyl groups</a:t>
            </a:r>
          </a:p>
        </p:txBody>
      </p:sp>
      <p:sp>
        <p:nvSpPr>
          <p:cNvPr id="37" name="Rectangle: Rounded Corners 36">
            <a:extLst>
              <a:ext uri="{FF2B5EF4-FFF2-40B4-BE49-F238E27FC236}">
                <a16:creationId xmlns:a16="http://schemas.microsoft.com/office/drawing/2014/main" id="{83DFFA65-065A-4D16-9EAF-B5F2D3EA3893}"/>
              </a:ext>
            </a:extLst>
          </p:cNvPr>
          <p:cNvSpPr/>
          <p:nvPr/>
        </p:nvSpPr>
        <p:spPr>
          <a:xfrm>
            <a:off x="201954" y="2534518"/>
            <a:ext cx="2192771" cy="1180641"/>
          </a:xfrm>
          <a:custGeom>
            <a:avLst/>
            <a:gdLst>
              <a:gd name="connsiteX0" fmla="*/ 0 w 2192771"/>
              <a:gd name="connsiteY0" fmla="*/ 196777 h 1180641"/>
              <a:gd name="connsiteX1" fmla="*/ 196777 w 2192771"/>
              <a:gd name="connsiteY1" fmla="*/ 0 h 1180641"/>
              <a:gd name="connsiteX2" fmla="*/ 778524 w 2192771"/>
              <a:gd name="connsiteY2" fmla="*/ 0 h 1180641"/>
              <a:gd name="connsiteX3" fmla="*/ 1378263 w 2192771"/>
              <a:gd name="connsiteY3" fmla="*/ 0 h 1180641"/>
              <a:gd name="connsiteX4" fmla="*/ 1995994 w 2192771"/>
              <a:gd name="connsiteY4" fmla="*/ 0 h 1180641"/>
              <a:gd name="connsiteX5" fmla="*/ 2192771 w 2192771"/>
              <a:gd name="connsiteY5" fmla="*/ 196777 h 1180641"/>
              <a:gd name="connsiteX6" fmla="*/ 2192771 w 2192771"/>
              <a:gd name="connsiteY6" fmla="*/ 606062 h 1180641"/>
              <a:gd name="connsiteX7" fmla="*/ 2192771 w 2192771"/>
              <a:gd name="connsiteY7" fmla="*/ 983864 h 1180641"/>
              <a:gd name="connsiteX8" fmla="*/ 1995994 w 2192771"/>
              <a:gd name="connsiteY8" fmla="*/ 1180641 h 1180641"/>
              <a:gd name="connsiteX9" fmla="*/ 1396255 w 2192771"/>
              <a:gd name="connsiteY9" fmla="*/ 1180641 h 1180641"/>
              <a:gd name="connsiteX10" fmla="*/ 850493 w 2192771"/>
              <a:gd name="connsiteY10" fmla="*/ 1180641 h 1180641"/>
              <a:gd name="connsiteX11" fmla="*/ 196777 w 2192771"/>
              <a:gd name="connsiteY11" fmla="*/ 1180641 h 1180641"/>
              <a:gd name="connsiteX12" fmla="*/ 0 w 2192771"/>
              <a:gd name="connsiteY12" fmla="*/ 983864 h 1180641"/>
              <a:gd name="connsiteX13" fmla="*/ 0 w 2192771"/>
              <a:gd name="connsiteY13" fmla="*/ 590321 h 1180641"/>
              <a:gd name="connsiteX14" fmla="*/ 0 w 2192771"/>
              <a:gd name="connsiteY14" fmla="*/ 196777 h 1180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771" h="1180641" fill="none" extrusionOk="0">
                <a:moveTo>
                  <a:pt x="0" y="196777"/>
                </a:moveTo>
                <a:cubicBezTo>
                  <a:pt x="-5338" y="84077"/>
                  <a:pt x="88082" y="4037"/>
                  <a:pt x="196777" y="0"/>
                </a:cubicBezTo>
                <a:cubicBezTo>
                  <a:pt x="418071" y="-60663"/>
                  <a:pt x="589253" y="22772"/>
                  <a:pt x="778524" y="0"/>
                </a:cubicBezTo>
                <a:cubicBezTo>
                  <a:pt x="967795" y="-22772"/>
                  <a:pt x="1139002" y="44172"/>
                  <a:pt x="1378263" y="0"/>
                </a:cubicBezTo>
                <a:cubicBezTo>
                  <a:pt x="1617524" y="-44172"/>
                  <a:pt x="1838397" y="33616"/>
                  <a:pt x="1995994" y="0"/>
                </a:cubicBezTo>
                <a:cubicBezTo>
                  <a:pt x="2088860" y="-1103"/>
                  <a:pt x="2198370" y="104197"/>
                  <a:pt x="2192771" y="196777"/>
                </a:cubicBezTo>
                <a:cubicBezTo>
                  <a:pt x="2216584" y="370653"/>
                  <a:pt x="2164796" y="460953"/>
                  <a:pt x="2192771" y="606062"/>
                </a:cubicBezTo>
                <a:cubicBezTo>
                  <a:pt x="2220746" y="751171"/>
                  <a:pt x="2175020" y="900386"/>
                  <a:pt x="2192771" y="983864"/>
                </a:cubicBezTo>
                <a:cubicBezTo>
                  <a:pt x="2177222" y="1100395"/>
                  <a:pt x="2098408" y="1195603"/>
                  <a:pt x="1995994" y="1180641"/>
                </a:cubicBezTo>
                <a:cubicBezTo>
                  <a:pt x="1787883" y="1233459"/>
                  <a:pt x="1525903" y="1121580"/>
                  <a:pt x="1396255" y="1180641"/>
                </a:cubicBezTo>
                <a:cubicBezTo>
                  <a:pt x="1266607" y="1239702"/>
                  <a:pt x="1008817" y="1128799"/>
                  <a:pt x="850493" y="1180641"/>
                </a:cubicBezTo>
                <a:cubicBezTo>
                  <a:pt x="692169" y="1232483"/>
                  <a:pt x="513244" y="1146608"/>
                  <a:pt x="196777" y="1180641"/>
                </a:cubicBezTo>
                <a:cubicBezTo>
                  <a:pt x="83137" y="1176857"/>
                  <a:pt x="-6736" y="1106352"/>
                  <a:pt x="0" y="983864"/>
                </a:cubicBezTo>
                <a:cubicBezTo>
                  <a:pt x="-35213" y="875094"/>
                  <a:pt x="1342" y="709069"/>
                  <a:pt x="0" y="590321"/>
                </a:cubicBezTo>
                <a:cubicBezTo>
                  <a:pt x="-1342" y="471573"/>
                  <a:pt x="25076" y="308527"/>
                  <a:pt x="0" y="196777"/>
                </a:cubicBezTo>
                <a:close/>
              </a:path>
              <a:path w="2192771" h="1180641" stroke="0" extrusionOk="0">
                <a:moveTo>
                  <a:pt x="0" y="196777"/>
                </a:moveTo>
                <a:cubicBezTo>
                  <a:pt x="-1338" y="83901"/>
                  <a:pt x="58643" y="2536"/>
                  <a:pt x="196777" y="0"/>
                </a:cubicBezTo>
                <a:cubicBezTo>
                  <a:pt x="358373" y="-69430"/>
                  <a:pt x="680235" y="40470"/>
                  <a:pt x="832500" y="0"/>
                </a:cubicBezTo>
                <a:cubicBezTo>
                  <a:pt x="984765" y="-40470"/>
                  <a:pt x="1153588" y="60935"/>
                  <a:pt x="1450232" y="0"/>
                </a:cubicBezTo>
                <a:cubicBezTo>
                  <a:pt x="1746876" y="-60935"/>
                  <a:pt x="1829820" y="65290"/>
                  <a:pt x="1995994" y="0"/>
                </a:cubicBezTo>
                <a:cubicBezTo>
                  <a:pt x="2134737" y="-11005"/>
                  <a:pt x="2188879" y="90478"/>
                  <a:pt x="2192771" y="196777"/>
                </a:cubicBezTo>
                <a:cubicBezTo>
                  <a:pt x="2199793" y="336306"/>
                  <a:pt x="2179229" y="439265"/>
                  <a:pt x="2192771" y="582450"/>
                </a:cubicBezTo>
                <a:cubicBezTo>
                  <a:pt x="2206313" y="725635"/>
                  <a:pt x="2149198" y="820007"/>
                  <a:pt x="2192771" y="983864"/>
                </a:cubicBezTo>
                <a:cubicBezTo>
                  <a:pt x="2211834" y="1071722"/>
                  <a:pt x="2102370" y="1179058"/>
                  <a:pt x="1995994" y="1180641"/>
                </a:cubicBezTo>
                <a:cubicBezTo>
                  <a:pt x="1768994" y="1240422"/>
                  <a:pt x="1624252" y="1122954"/>
                  <a:pt x="1432239" y="1180641"/>
                </a:cubicBezTo>
                <a:cubicBezTo>
                  <a:pt x="1240227" y="1238328"/>
                  <a:pt x="1043345" y="1178187"/>
                  <a:pt x="886477" y="1180641"/>
                </a:cubicBezTo>
                <a:cubicBezTo>
                  <a:pt x="729609" y="1183095"/>
                  <a:pt x="354625" y="1150474"/>
                  <a:pt x="196777" y="1180641"/>
                </a:cubicBezTo>
                <a:cubicBezTo>
                  <a:pt x="75223" y="1192561"/>
                  <a:pt x="-772" y="1106647"/>
                  <a:pt x="0" y="983864"/>
                </a:cubicBezTo>
                <a:cubicBezTo>
                  <a:pt x="-13831" y="783968"/>
                  <a:pt x="14695" y="767864"/>
                  <a:pt x="0" y="582450"/>
                </a:cubicBezTo>
                <a:cubicBezTo>
                  <a:pt x="-14695" y="397036"/>
                  <a:pt x="30780" y="348175"/>
                  <a:pt x="0" y="196777"/>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cs typeface="Times New Roman"/>
              </a:rPr>
              <a:t>Cytochrome P450 </a:t>
            </a:r>
            <a:r>
              <a:rPr lang="en-US" sz="1200" dirty="0" err="1">
                <a:solidFill>
                  <a:srgbClr val="000000"/>
                </a:solidFill>
                <a:latin typeface="Times New Roman"/>
                <a:cs typeface="Times New Roman"/>
              </a:rPr>
              <a:t>scc</a:t>
            </a:r>
            <a:r>
              <a:rPr lang="en-US" sz="1200" dirty="0">
                <a:solidFill>
                  <a:srgbClr val="000000"/>
                </a:solidFill>
                <a:latin typeface="Times New Roman"/>
                <a:cs typeface="Times New Roman"/>
              </a:rPr>
              <a:t> performs translation of cholesterol into the original steroidogenesis enabler and choline kinase alpha </a:t>
            </a:r>
            <a:r>
              <a:rPr lang="en-US" sz="1200" dirty="0" err="1">
                <a:solidFill>
                  <a:srgbClr val="000000"/>
                </a:solidFill>
                <a:latin typeface="Times New Roman"/>
                <a:cs typeface="Times New Roman"/>
              </a:rPr>
              <a:t>upregulator</a:t>
            </a:r>
            <a:r>
              <a:rPr lang="en-US" sz="1200" dirty="0">
                <a:solidFill>
                  <a:srgbClr val="000000"/>
                </a:solidFill>
                <a:latin typeface="Times New Roman"/>
                <a:cs typeface="Times New Roman"/>
              </a:rPr>
              <a:t> Pregnenolone</a:t>
            </a:r>
            <a:endParaRPr lang="en-US" dirty="0"/>
          </a:p>
        </p:txBody>
      </p:sp>
      <p:sp>
        <p:nvSpPr>
          <p:cNvPr id="38" name="Rectangle: Rounded Corners 37">
            <a:extLst>
              <a:ext uri="{FF2B5EF4-FFF2-40B4-BE49-F238E27FC236}">
                <a16:creationId xmlns:a16="http://schemas.microsoft.com/office/drawing/2014/main" id="{4435A0AE-6FC5-48FD-B9DE-76F96E4458F7}"/>
              </a:ext>
            </a:extLst>
          </p:cNvPr>
          <p:cNvSpPr/>
          <p:nvPr/>
        </p:nvSpPr>
        <p:spPr>
          <a:xfrm>
            <a:off x="173379" y="3839443"/>
            <a:ext cx="2192771" cy="1180641"/>
          </a:xfrm>
          <a:custGeom>
            <a:avLst/>
            <a:gdLst>
              <a:gd name="connsiteX0" fmla="*/ 0 w 2192771"/>
              <a:gd name="connsiteY0" fmla="*/ 196777 h 1180641"/>
              <a:gd name="connsiteX1" fmla="*/ 196777 w 2192771"/>
              <a:gd name="connsiteY1" fmla="*/ 0 h 1180641"/>
              <a:gd name="connsiteX2" fmla="*/ 778524 w 2192771"/>
              <a:gd name="connsiteY2" fmla="*/ 0 h 1180641"/>
              <a:gd name="connsiteX3" fmla="*/ 1378263 w 2192771"/>
              <a:gd name="connsiteY3" fmla="*/ 0 h 1180641"/>
              <a:gd name="connsiteX4" fmla="*/ 1995994 w 2192771"/>
              <a:gd name="connsiteY4" fmla="*/ 0 h 1180641"/>
              <a:gd name="connsiteX5" fmla="*/ 2192771 w 2192771"/>
              <a:gd name="connsiteY5" fmla="*/ 196777 h 1180641"/>
              <a:gd name="connsiteX6" fmla="*/ 2192771 w 2192771"/>
              <a:gd name="connsiteY6" fmla="*/ 606062 h 1180641"/>
              <a:gd name="connsiteX7" fmla="*/ 2192771 w 2192771"/>
              <a:gd name="connsiteY7" fmla="*/ 983864 h 1180641"/>
              <a:gd name="connsiteX8" fmla="*/ 1995994 w 2192771"/>
              <a:gd name="connsiteY8" fmla="*/ 1180641 h 1180641"/>
              <a:gd name="connsiteX9" fmla="*/ 1396255 w 2192771"/>
              <a:gd name="connsiteY9" fmla="*/ 1180641 h 1180641"/>
              <a:gd name="connsiteX10" fmla="*/ 850493 w 2192771"/>
              <a:gd name="connsiteY10" fmla="*/ 1180641 h 1180641"/>
              <a:gd name="connsiteX11" fmla="*/ 196777 w 2192771"/>
              <a:gd name="connsiteY11" fmla="*/ 1180641 h 1180641"/>
              <a:gd name="connsiteX12" fmla="*/ 0 w 2192771"/>
              <a:gd name="connsiteY12" fmla="*/ 983864 h 1180641"/>
              <a:gd name="connsiteX13" fmla="*/ 0 w 2192771"/>
              <a:gd name="connsiteY13" fmla="*/ 590321 h 1180641"/>
              <a:gd name="connsiteX14" fmla="*/ 0 w 2192771"/>
              <a:gd name="connsiteY14" fmla="*/ 196777 h 1180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771" h="1180641" fill="none" extrusionOk="0">
                <a:moveTo>
                  <a:pt x="0" y="196777"/>
                </a:moveTo>
                <a:cubicBezTo>
                  <a:pt x="-5338" y="84077"/>
                  <a:pt x="88082" y="4037"/>
                  <a:pt x="196777" y="0"/>
                </a:cubicBezTo>
                <a:cubicBezTo>
                  <a:pt x="418071" y="-60663"/>
                  <a:pt x="589253" y="22772"/>
                  <a:pt x="778524" y="0"/>
                </a:cubicBezTo>
                <a:cubicBezTo>
                  <a:pt x="967795" y="-22772"/>
                  <a:pt x="1139002" y="44172"/>
                  <a:pt x="1378263" y="0"/>
                </a:cubicBezTo>
                <a:cubicBezTo>
                  <a:pt x="1617524" y="-44172"/>
                  <a:pt x="1838397" y="33616"/>
                  <a:pt x="1995994" y="0"/>
                </a:cubicBezTo>
                <a:cubicBezTo>
                  <a:pt x="2088860" y="-1103"/>
                  <a:pt x="2198370" y="104197"/>
                  <a:pt x="2192771" y="196777"/>
                </a:cubicBezTo>
                <a:cubicBezTo>
                  <a:pt x="2216584" y="370653"/>
                  <a:pt x="2164796" y="460953"/>
                  <a:pt x="2192771" y="606062"/>
                </a:cubicBezTo>
                <a:cubicBezTo>
                  <a:pt x="2220746" y="751171"/>
                  <a:pt x="2175020" y="900386"/>
                  <a:pt x="2192771" y="983864"/>
                </a:cubicBezTo>
                <a:cubicBezTo>
                  <a:pt x="2177222" y="1100395"/>
                  <a:pt x="2098408" y="1195603"/>
                  <a:pt x="1995994" y="1180641"/>
                </a:cubicBezTo>
                <a:cubicBezTo>
                  <a:pt x="1787883" y="1233459"/>
                  <a:pt x="1525903" y="1121580"/>
                  <a:pt x="1396255" y="1180641"/>
                </a:cubicBezTo>
                <a:cubicBezTo>
                  <a:pt x="1266607" y="1239702"/>
                  <a:pt x="1008817" y="1128799"/>
                  <a:pt x="850493" y="1180641"/>
                </a:cubicBezTo>
                <a:cubicBezTo>
                  <a:pt x="692169" y="1232483"/>
                  <a:pt x="513244" y="1146608"/>
                  <a:pt x="196777" y="1180641"/>
                </a:cubicBezTo>
                <a:cubicBezTo>
                  <a:pt x="83137" y="1176857"/>
                  <a:pt x="-6736" y="1106352"/>
                  <a:pt x="0" y="983864"/>
                </a:cubicBezTo>
                <a:cubicBezTo>
                  <a:pt x="-35213" y="875094"/>
                  <a:pt x="1342" y="709069"/>
                  <a:pt x="0" y="590321"/>
                </a:cubicBezTo>
                <a:cubicBezTo>
                  <a:pt x="-1342" y="471573"/>
                  <a:pt x="25076" y="308527"/>
                  <a:pt x="0" y="196777"/>
                </a:cubicBezTo>
                <a:close/>
              </a:path>
              <a:path w="2192771" h="1180641" stroke="0" extrusionOk="0">
                <a:moveTo>
                  <a:pt x="0" y="196777"/>
                </a:moveTo>
                <a:cubicBezTo>
                  <a:pt x="-1338" y="83901"/>
                  <a:pt x="58643" y="2536"/>
                  <a:pt x="196777" y="0"/>
                </a:cubicBezTo>
                <a:cubicBezTo>
                  <a:pt x="358373" y="-69430"/>
                  <a:pt x="680235" y="40470"/>
                  <a:pt x="832500" y="0"/>
                </a:cubicBezTo>
                <a:cubicBezTo>
                  <a:pt x="984765" y="-40470"/>
                  <a:pt x="1153588" y="60935"/>
                  <a:pt x="1450232" y="0"/>
                </a:cubicBezTo>
                <a:cubicBezTo>
                  <a:pt x="1746876" y="-60935"/>
                  <a:pt x="1829820" y="65290"/>
                  <a:pt x="1995994" y="0"/>
                </a:cubicBezTo>
                <a:cubicBezTo>
                  <a:pt x="2134737" y="-11005"/>
                  <a:pt x="2188879" y="90478"/>
                  <a:pt x="2192771" y="196777"/>
                </a:cubicBezTo>
                <a:cubicBezTo>
                  <a:pt x="2199793" y="336306"/>
                  <a:pt x="2179229" y="439265"/>
                  <a:pt x="2192771" y="582450"/>
                </a:cubicBezTo>
                <a:cubicBezTo>
                  <a:pt x="2206313" y="725635"/>
                  <a:pt x="2149198" y="820007"/>
                  <a:pt x="2192771" y="983864"/>
                </a:cubicBezTo>
                <a:cubicBezTo>
                  <a:pt x="2211834" y="1071722"/>
                  <a:pt x="2102370" y="1179058"/>
                  <a:pt x="1995994" y="1180641"/>
                </a:cubicBezTo>
                <a:cubicBezTo>
                  <a:pt x="1768994" y="1240422"/>
                  <a:pt x="1624252" y="1122954"/>
                  <a:pt x="1432239" y="1180641"/>
                </a:cubicBezTo>
                <a:cubicBezTo>
                  <a:pt x="1240227" y="1238328"/>
                  <a:pt x="1043345" y="1178187"/>
                  <a:pt x="886477" y="1180641"/>
                </a:cubicBezTo>
                <a:cubicBezTo>
                  <a:pt x="729609" y="1183095"/>
                  <a:pt x="354625" y="1150474"/>
                  <a:pt x="196777" y="1180641"/>
                </a:cubicBezTo>
                <a:cubicBezTo>
                  <a:pt x="75223" y="1192561"/>
                  <a:pt x="-772" y="1106647"/>
                  <a:pt x="0" y="983864"/>
                </a:cubicBezTo>
                <a:cubicBezTo>
                  <a:pt x="-13831" y="783968"/>
                  <a:pt x="14695" y="767864"/>
                  <a:pt x="0" y="582450"/>
                </a:cubicBezTo>
                <a:cubicBezTo>
                  <a:pt x="-14695" y="397036"/>
                  <a:pt x="30780" y="348175"/>
                  <a:pt x="0" y="196777"/>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cs typeface="Times New Roman"/>
              </a:rPr>
              <a:t>Pregnenolone translated into </a:t>
            </a:r>
            <a:r>
              <a:rPr lang="en-US" sz="1200" dirty="0" err="1">
                <a:solidFill>
                  <a:srgbClr val="000000"/>
                </a:solidFill>
                <a:latin typeface="Times New Roman"/>
                <a:cs typeface="Times New Roman"/>
              </a:rPr>
              <a:t>glucocorticosteroids</a:t>
            </a:r>
            <a:r>
              <a:rPr lang="en-US" sz="1200" dirty="0">
                <a:solidFill>
                  <a:srgbClr val="000000"/>
                </a:solidFill>
                <a:latin typeface="Times New Roman"/>
                <a:cs typeface="Times New Roman"/>
              </a:rPr>
              <a:t>, hydroxysteroids, androgens, estrogens, </a:t>
            </a:r>
            <a:r>
              <a:rPr lang="en-US" sz="1200" dirty="0" err="1">
                <a:solidFill>
                  <a:srgbClr val="000000"/>
                </a:solidFill>
                <a:latin typeface="Times New Roman"/>
                <a:cs typeface="Times New Roman"/>
              </a:rPr>
              <a:t>estetrol</a:t>
            </a:r>
            <a:r>
              <a:rPr lang="en-US" sz="1200" dirty="0">
                <a:solidFill>
                  <a:srgbClr val="000000"/>
                </a:solidFill>
                <a:latin typeface="Times New Roman"/>
                <a:cs typeface="Times New Roman"/>
              </a:rPr>
              <a:t>, estriol, estradiol and estrone</a:t>
            </a:r>
          </a:p>
        </p:txBody>
      </p:sp>
      <p:sp>
        <p:nvSpPr>
          <p:cNvPr id="40" name="Rectangle: Rounded Corners 39">
            <a:extLst>
              <a:ext uri="{FF2B5EF4-FFF2-40B4-BE49-F238E27FC236}">
                <a16:creationId xmlns:a16="http://schemas.microsoft.com/office/drawing/2014/main" id="{2E184426-C3A6-4E11-8A7F-CC0CA883CD10}"/>
              </a:ext>
            </a:extLst>
          </p:cNvPr>
          <p:cNvSpPr/>
          <p:nvPr/>
        </p:nvSpPr>
        <p:spPr>
          <a:xfrm>
            <a:off x="173379" y="5134843"/>
            <a:ext cx="2192771" cy="1037766"/>
          </a:xfrm>
          <a:custGeom>
            <a:avLst/>
            <a:gdLst>
              <a:gd name="connsiteX0" fmla="*/ 0 w 2192771"/>
              <a:gd name="connsiteY0" fmla="*/ 172964 h 1037766"/>
              <a:gd name="connsiteX1" fmla="*/ 172964 w 2192771"/>
              <a:gd name="connsiteY1" fmla="*/ 0 h 1037766"/>
              <a:gd name="connsiteX2" fmla="*/ 597738 w 2192771"/>
              <a:gd name="connsiteY2" fmla="*/ 0 h 1037766"/>
              <a:gd name="connsiteX3" fmla="*/ 1004043 w 2192771"/>
              <a:gd name="connsiteY3" fmla="*/ 0 h 1037766"/>
              <a:gd name="connsiteX4" fmla="*/ 1465754 w 2192771"/>
              <a:gd name="connsiteY4" fmla="*/ 0 h 1037766"/>
              <a:gd name="connsiteX5" fmla="*/ 2019807 w 2192771"/>
              <a:gd name="connsiteY5" fmla="*/ 0 h 1037766"/>
              <a:gd name="connsiteX6" fmla="*/ 2192771 w 2192771"/>
              <a:gd name="connsiteY6" fmla="*/ 172964 h 1037766"/>
              <a:gd name="connsiteX7" fmla="*/ 2192771 w 2192771"/>
              <a:gd name="connsiteY7" fmla="*/ 498128 h 1037766"/>
              <a:gd name="connsiteX8" fmla="*/ 2192771 w 2192771"/>
              <a:gd name="connsiteY8" fmla="*/ 864802 h 1037766"/>
              <a:gd name="connsiteX9" fmla="*/ 2019807 w 2192771"/>
              <a:gd name="connsiteY9" fmla="*/ 1037766 h 1037766"/>
              <a:gd name="connsiteX10" fmla="*/ 1539628 w 2192771"/>
              <a:gd name="connsiteY10" fmla="*/ 1037766 h 1037766"/>
              <a:gd name="connsiteX11" fmla="*/ 1133322 w 2192771"/>
              <a:gd name="connsiteY11" fmla="*/ 1037766 h 1037766"/>
              <a:gd name="connsiteX12" fmla="*/ 690080 w 2192771"/>
              <a:gd name="connsiteY12" fmla="*/ 1037766 h 1037766"/>
              <a:gd name="connsiteX13" fmla="*/ 172964 w 2192771"/>
              <a:gd name="connsiteY13" fmla="*/ 1037766 h 1037766"/>
              <a:gd name="connsiteX14" fmla="*/ 0 w 2192771"/>
              <a:gd name="connsiteY14" fmla="*/ 864802 h 1037766"/>
              <a:gd name="connsiteX15" fmla="*/ 0 w 2192771"/>
              <a:gd name="connsiteY15" fmla="*/ 505046 h 1037766"/>
              <a:gd name="connsiteX16" fmla="*/ 0 w 2192771"/>
              <a:gd name="connsiteY16" fmla="*/ 172964 h 1037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92771" h="1037766" fill="none" extrusionOk="0">
                <a:moveTo>
                  <a:pt x="0" y="172964"/>
                </a:moveTo>
                <a:cubicBezTo>
                  <a:pt x="3929" y="71288"/>
                  <a:pt x="69158" y="19250"/>
                  <a:pt x="172964" y="0"/>
                </a:cubicBezTo>
                <a:cubicBezTo>
                  <a:pt x="305565" y="-6256"/>
                  <a:pt x="456196" y="17427"/>
                  <a:pt x="597738" y="0"/>
                </a:cubicBezTo>
                <a:cubicBezTo>
                  <a:pt x="739280" y="-17427"/>
                  <a:pt x="881352" y="32912"/>
                  <a:pt x="1004043" y="0"/>
                </a:cubicBezTo>
                <a:cubicBezTo>
                  <a:pt x="1126735" y="-32912"/>
                  <a:pt x="1310254" y="31108"/>
                  <a:pt x="1465754" y="0"/>
                </a:cubicBezTo>
                <a:cubicBezTo>
                  <a:pt x="1621254" y="-31108"/>
                  <a:pt x="1867907" y="57702"/>
                  <a:pt x="2019807" y="0"/>
                </a:cubicBezTo>
                <a:cubicBezTo>
                  <a:pt x="2089280" y="-2712"/>
                  <a:pt x="2175451" y="82338"/>
                  <a:pt x="2192771" y="172964"/>
                </a:cubicBezTo>
                <a:cubicBezTo>
                  <a:pt x="2229398" y="272788"/>
                  <a:pt x="2162605" y="364535"/>
                  <a:pt x="2192771" y="498128"/>
                </a:cubicBezTo>
                <a:cubicBezTo>
                  <a:pt x="2222937" y="631721"/>
                  <a:pt x="2185646" y="682112"/>
                  <a:pt x="2192771" y="864802"/>
                </a:cubicBezTo>
                <a:cubicBezTo>
                  <a:pt x="2194994" y="953246"/>
                  <a:pt x="2128114" y="1044279"/>
                  <a:pt x="2019807" y="1037766"/>
                </a:cubicBezTo>
                <a:cubicBezTo>
                  <a:pt x="1801323" y="1079177"/>
                  <a:pt x="1733078" y="1010271"/>
                  <a:pt x="1539628" y="1037766"/>
                </a:cubicBezTo>
                <a:cubicBezTo>
                  <a:pt x="1346178" y="1065261"/>
                  <a:pt x="1303401" y="1035685"/>
                  <a:pt x="1133322" y="1037766"/>
                </a:cubicBezTo>
                <a:cubicBezTo>
                  <a:pt x="963243" y="1039847"/>
                  <a:pt x="785503" y="1016529"/>
                  <a:pt x="690080" y="1037766"/>
                </a:cubicBezTo>
                <a:cubicBezTo>
                  <a:pt x="594657" y="1059003"/>
                  <a:pt x="337902" y="992449"/>
                  <a:pt x="172964" y="1037766"/>
                </a:cubicBezTo>
                <a:cubicBezTo>
                  <a:pt x="62176" y="1024162"/>
                  <a:pt x="11239" y="968847"/>
                  <a:pt x="0" y="864802"/>
                </a:cubicBezTo>
                <a:cubicBezTo>
                  <a:pt x="-1619" y="704482"/>
                  <a:pt x="13974" y="616205"/>
                  <a:pt x="0" y="505046"/>
                </a:cubicBezTo>
                <a:cubicBezTo>
                  <a:pt x="-13974" y="393887"/>
                  <a:pt x="39834" y="271340"/>
                  <a:pt x="0" y="172964"/>
                </a:cubicBezTo>
                <a:close/>
              </a:path>
              <a:path w="2192771" h="1037766" stroke="0" extrusionOk="0">
                <a:moveTo>
                  <a:pt x="0" y="172964"/>
                </a:moveTo>
                <a:cubicBezTo>
                  <a:pt x="-848" y="74776"/>
                  <a:pt x="71385" y="521"/>
                  <a:pt x="172964" y="0"/>
                </a:cubicBezTo>
                <a:cubicBezTo>
                  <a:pt x="329208" y="-26837"/>
                  <a:pt x="455576" y="15904"/>
                  <a:pt x="671612" y="0"/>
                </a:cubicBezTo>
                <a:cubicBezTo>
                  <a:pt x="887648" y="-15904"/>
                  <a:pt x="1037373" y="8242"/>
                  <a:pt x="1151791" y="0"/>
                </a:cubicBezTo>
                <a:cubicBezTo>
                  <a:pt x="1266209" y="-8242"/>
                  <a:pt x="1408416" y="30342"/>
                  <a:pt x="1558096" y="0"/>
                </a:cubicBezTo>
                <a:cubicBezTo>
                  <a:pt x="1707776" y="-30342"/>
                  <a:pt x="1826836" y="11870"/>
                  <a:pt x="2019807" y="0"/>
                </a:cubicBezTo>
                <a:cubicBezTo>
                  <a:pt x="2109480" y="-5242"/>
                  <a:pt x="2202413" y="66439"/>
                  <a:pt x="2192771" y="172964"/>
                </a:cubicBezTo>
                <a:cubicBezTo>
                  <a:pt x="2209849" y="301520"/>
                  <a:pt x="2163315" y="371793"/>
                  <a:pt x="2192771" y="498128"/>
                </a:cubicBezTo>
                <a:cubicBezTo>
                  <a:pt x="2222227" y="624463"/>
                  <a:pt x="2182660" y="750774"/>
                  <a:pt x="2192771" y="864802"/>
                </a:cubicBezTo>
                <a:cubicBezTo>
                  <a:pt x="2189498" y="982809"/>
                  <a:pt x="2088229" y="1029897"/>
                  <a:pt x="2019807" y="1037766"/>
                </a:cubicBezTo>
                <a:cubicBezTo>
                  <a:pt x="1814750" y="1047614"/>
                  <a:pt x="1706750" y="998647"/>
                  <a:pt x="1595033" y="1037766"/>
                </a:cubicBezTo>
                <a:cubicBezTo>
                  <a:pt x="1483316" y="1076885"/>
                  <a:pt x="1245680" y="1014440"/>
                  <a:pt x="1114854" y="1037766"/>
                </a:cubicBezTo>
                <a:cubicBezTo>
                  <a:pt x="984028" y="1061092"/>
                  <a:pt x="795783" y="1036522"/>
                  <a:pt x="690080" y="1037766"/>
                </a:cubicBezTo>
                <a:cubicBezTo>
                  <a:pt x="584377" y="1039010"/>
                  <a:pt x="372131" y="987564"/>
                  <a:pt x="172964" y="1037766"/>
                </a:cubicBezTo>
                <a:cubicBezTo>
                  <a:pt x="86835" y="1011124"/>
                  <a:pt x="1960" y="963759"/>
                  <a:pt x="0" y="864802"/>
                </a:cubicBezTo>
                <a:cubicBezTo>
                  <a:pt x="-37992" y="752331"/>
                  <a:pt x="31988" y="643536"/>
                  <a:pt x="0" y="539638"/>
                </a:cubicBezTo>
                <a:cubicBezTo>
                  <a:pt x="-31988" y="435740"/>
                  <a:pt x="10816" y="260543"/>
                  <a:pt x="0" y="17296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err="1">
                <a:solidFill>
                  <a:srgbClr val="000000"/>
                </a:solidFill>
                <a:latin typeface="Times New Roman"/>
                <a:cs typeface="Times New Roman"/>
              </a:rPr>
              <a:t>Glucocorticosteriods</a:t>
            </a:r>
            <a:r>
              <a:rPr lang="en-US" sz="1200" dirty="0">
                <a:solidFill>
                  <a:srgbClr val="000000"/>
                </a:solidFill>
                <a:latin typeface="Times New Roman"/>
                <a:cs typeface="Times New Roman"/>
              </a:rPr>
              <a:t> with perfect 13 sequence estrogen response element activate estrogen response element estriol, estradiol and estrone</a:t>
            </a:r>
          </a:p>
        </p:txBody>
      </p:sp>
      <p:sp>
        <p:nvSpPr>
          <p:cNvPr id="41" name="Rectangle: Rounded Corners 40">
            <a:extLst>
              <a:ext uri="{FF2B5EF4-FFF2-40B4-BE49-F238E27FC236}">
                <a16:creationId xmlns:a16="http://schemas.microsoft.com/office/drawing/2014/main" id="{74FE9BCE-7731-47C4-8549-EB786D2D3B83}"/>
              </a:ext>
            </a:extLst>
          </p:cNvPr>
          <p:cNvSpPr/>
          <p:nvPr/>
        </p:nvSpPr>
        <p:spPr>
          <a:xfrm>
            <a:off x="2440329" y="4315693"/>
            <a:ext cx="3354821" cy="761541"/>
          </a:xfrm>
          <a:custGeom>
            <a:avLst/>
            <a:gdLst>
              <a:gd name="connsiteX0" fmla="*/ 0 w 3354821"/>
              <a:gd name="connsiteY0" fmla="*/ 126926 h 761541"/>
              <a:gd name="connsiteX1" fmla="*/ 126926 w 3354821"/>
              <a:gd name="connsiteY1" fmla="*/ 0 h 761541"/>
              <a:gd name="connsiteX2" fmla="*/ 612744 w 3354821"/>
              <a:gd name="connsiteY2" fmla="*/ 0 h 761541"/>
              <a:gd name="connsiteX3" fmla="*/ 1129573 w 3354821"/>
              <a:gd name="connsiteY3" fmla="*/ 0 h 761541"/>
              <a:gd name="connsiteX4" fmla="*/ 1677411 w 3354821"/>
              <a:gd name="connsiteY4" fmla="*/ 0 h 761541"/>
              <a:gd name="connsiteX5" fmla="*/ 2256258 w 3354821"/>
              <a:gd name="connsiteY5" fmla="*/ 0 h 761541"/>
              <a:gd name="connsiteX6" fmla="*/ 2711067 w 3354821"/>
              <a:gd name="connsiteY6" fmla="*/ 0 h 761541"/>
              <a:gd name="connsiteX7" fmla="*/ 3227895 w 3354821"/>
              <a:gd name="connsiteY7" fmla="*/ 0 h 761541"/>
              <a:gd name="connsiteX8" fmla="*/ 3354821 w 3354821"/>
              <a:gd name="connsiteY8" fmla="*/ 126926 h 761541"/>
              <a:gd name="connsiteX9" fmla="*/ 3354821 w 3354821"/>
              <a:gd name="connsiteY9" fmla="*/ 634615 h 761541"/>
              <a:gd name="connsiteX10" fmla="*/ 3227895 w 3354821"/>
              <a:gd name="connsiteY10" fmla="*/ 761541 h 761541"/>
              <a:gd name="connsiteX11" fmla="*/ 2773086 w 3354821"/>
              <a:gd name="connsiteY11" fmla="*/ 761541 h 761541"/>
              <a:gd name="connsiteX12" fmla="*/ 2349287 w 3354821"/>
              <a:gd name="connsiteY12" fmla="*/ 761541 h 761541"/>
              <a:gd name="connsiteX13" fmla="*/ 1801449 w 3354821"/>
              <a:gd name="connsiteY13" fmla="*/ 761541 h 761541"/>
              <a:gd name="connsiteX14" fmla="*/ 1253611 w 3354821"/>
              <a:gd name="connsiteY14" fmla="*/ 761541 h 761541"/>
              <a:gd name="connsiteX15" fmla="*/ 674764 w 3354821"/>
              <a:gd name="connsiteY15" fmla="*/ 761541 h 761541"/>
              <a:gd name="connsiteX16" fmla="*/ 126926 w 3354821"/>
              <a:gd name="connsiteY16" fmla="*/ 761541 h 761541"/>
              <a:gd name="connsiteX17" fmla="*/ 0 w 3354821"/>
              <a:gd name="connsiteY17" fmla="*/ 634615 h 761541"/>
              <a:gd name="connsiteX18" fmla="*/ 0 w 3354821"/>
              <a:gd name="connsiteY18" fmla="*/ 126926 h 76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54821" h="761541" fill="none" extrusionOk="0">
                <a:moveTo>
                  <a:pt x="0" y="126926"/>
                </a:moveTo>
                <a:cubicBezTo>
                  <a:pt x="7622" y="63708"/>
                  <a:pt x="42123" y="-11970"/>
                  <a:pt x="126926" y="0"/>
                </a:cubicBezTo>
                <a:cubicBezTo>
                  <a:pt x="333450" y="-45303"/>
                  <a:pt x="467277" y="13080"/>
                  <a:pt x="612744" y="0"/>
                </a:cubicBezTo>
                <a:cubicBezTo>
                  <a:pt x="758211" y="-13080"/>
                  <a:pt x="939341" y="43810"/>
                  <a:pt x="1129573" y="0"/>
                </a:cubicBezTo>
                <a:cubicBezTo>
                  <a:pt x="1319805" y="-43810"/>
                  <a:pt x="1405961" y="33801"/>
                  <a:pt x="1677411" y="0"/>
                </a:cubicBezTo>
                <a:cubicBezTo>
                  <a:pt x="1948861" y="-33801"/>
                  <a:pt x="2114805" y="62832"/>
                  <a:pt x="2256258" y="0"/>
                </a:cubicBezTo>
                <a:cubicBezTo>
                  <a:pt x="2397711" y="-62832"/>
                  <a:pt x="2496769" y="24058"/>
                  <a:pt x="2711067" y="0"/>
                </a:cubicBezTo>
                <a:cubicBezTo>
                  <a:pt x="2925365" y="-24058"/>
                  <a:pt x="3092769" y="5545"/>
                  <a:pt x="3227895" y="0"/>
                </a:cubicBezTo>
                <a:cubicBezTo>
                  <a:pt x="3299297" y="-4150"/>
                  <a:pt x="3356581" y="57724"/>
                  <a:pt x="3354821" y="126926"/>
                </a:cubicBezTo>
                <a:cubicBezTo>
                  <a:pt x="3397449" y="281057"/>
                  <a:pt x="3332720" y="387842"/>
                  <a:pt x="3354821" y="634615"/>
                </a:cubicBezTo>
                <a:cubicBezTo>
                  <a:pt x="3365567" y="715303"/>
                  <a:pt x="3300574" y="757013"/>
                  <a:pt x="3227895" y="761541"/>
                </a:cubicBezTo>
                <a:cubicBezTo>
                  <a:pt x="3010945" y="782163"/>
                  <a:pt x="2871892" y="709469"/>
                  <a:pt x="2773086" y="761541"/>
                </a:cubicBezTo>
                <a:cubicBezTo>
                  <a:pt x="2674280" y="813613"/>
                  <a:pt x="2460109" y="749747"/>
                  <a:pt x="2349287" y="761541"/>
                </a:cubicBezTo>
                <a:cubicBezTo>
                  <a:pt x="2238465" y="773335"/>
                  <a:pt x="1976518" y="729734"/>
                  <a:pt x="1801449" y="761541"/>
                </a:cubicBezTo>
                <a:cubicBezTo>
                  <a:pt x="1626380" y="793348"/>
                  <a:pt x="1384505" y="707008"/>
                  <a:pt x="1253611" y="761541"/>
                </a:cubicBezTo>
                <a:cubicBezTo>
                  <a:pt x="1122717" y="816074"/>
                  <a:pt x="901739" y="735037"/>
                  <a:pt x="674764" y="761541"/>
                </a:cubicBezTo>
                <a:cubicBezTo>
                  <a:pt x="447789" y="788045"/>
                  <a:pt x="314221" y="753165"/>
                  <a:pt x="126926" y="761541"/>
                </a:cubicBezTo>
                <a:cubicBezTo>
                  <a:pt x="54462" y="761091"/>
                  <a:pt x="-17358" y="711869"/>
                  <a:pt x="0" y="634615"/>
                </a:cubicBezTo>
                <a:cubicBezTo>
                  <a:pt x="-4848" y="522405"/>
                  <a:pt x="56282" y="371467"/>
                  <a:pt x="0" y="126926"/>
                </a:cubicBezTo>
                <a:close/>
              </a:path>
              <a:path w="3354821" h="761541" stroke="0" extrusionOk="0">
                <a:moveTo>
                  <a:pt x="0" y="126926"/>
                </a:moveTo>
                <a:cubicBezTo>
                  <a:pt x="-2857" y="47857"/>
                  <a:pt x="47996" y="760"/>
                  <a:pt x="126926" y="0"/>
                </a:cubicBezTo>
                <a:cubicBezTo>
                  <a:pt x="284796" y="-59111"/>
                  <a:pt x="451448" y="54883"/>
                  <a:pt x="705774" y="0"/>
                </a:cubicBezTo>
                <a:cubicBezTo>
                  <a:pt x="960100" y="-54883"/>
                  <a:pt x="1057717" y="13485"/>
                  <a:pt x="1253611" y="0"/>
                </a:cubicBezTo>
                <a:cubicBezTo>
                  <a:pt x="1449505" y="-13485"/>
                  <a:pt x="1531960" y="19318"/>
                  <a:pt x="1677410" y="0"/>
                </a:cubicBezTo>
                <a:cubicBezTo>
                  <a:pt x="1822860" y="-19318"/>
                  <a:pt x="1960324" y="21075"/>
                  <a:pt x="2132219" y="0"/>
                </a:cubicBezTo>
                <a:cubicBezTo>
                  <a:pt x="2304114" y="-21075"/>
                  <a:pt x="2359884" y="42902"/>
                  <a:pt x="2587028" y="0"/>
                </a:cubicBezTo>
                <a:cubicBezTo>
                  <a:pt x="2814172" y="-42902"/>
                  <a:pt x="3096544" y="57361"/>
                  <a:pt x="3227895" y="0"/>
                </a:cubicBezTo>
                <a:cubicBezTo>
                  <a:pt x="3281811" y="6722"/>
                  <a:pt x="3362904" y="40707"/>
                  <a:pt x="3354821" y="126926"/>
                </a:cubicBezTo>
                <a:cubicBezTo>
                  <a:pt x="3405043" y="339198"/>
                  <a:pt x="3330675" y="414770"/>
                  <a:pt x="3354821" y="634615"/>
                </a:cubicBezTo>
                <a:cubicBezTo>
                  <a:pt x="3351616" y="702751"/>
                  <a:pt x="3307763" y="764415"/>
                  <a:pt x="3227895" y="761541"/>
                </a:cubicBezTo>
                <a:cubicBezTo>
                  <a:pt x="3037450" y="787328"/>
                  <a:pt x="2971135" y="707583"/>
                  <a:pt x="2773086" y="761541"/>
                </a:cubicBezTo>
                <a:cubicBezTo>
                  <a:pt x="2575037" y="815499"/>
                  <a:pt x="2489216" y="750452"/>
                  <a:pt x="2318277" y="761541"/>
                </a:cubicBezTo>
                <a:cubicBezTo>
                  <a:pt x="2147338" y="772630"/>
                  <a:pt x="1956889" y="750981"/>
                  <a:pt x="1770440" y="761541"/>
                </a:cubicBezTo>
                <a:cubicBezTo>
                  <a:pt x="1583991" y="772101"/>
                  <a:pt x="1397845" y="701577"/>
                  <a:pt x="1222602" y="761541"/>
                </a:cubicBezTo>
                <a:cubicBezTo>
                  <a:pt x="1047359" y="821505"/>
                  <a:pt x="846628" y="756136"/>
                  <a:pt x="736783" y="761541"/>
                </a:cubicBezTo>
                <a:cubicBezTo>
                  <a:pt x="626938" y="766946"/>
                  <a:pt x="268507" y="761057"/>
                  <a:pt x="126926" y="761541"/>
                </a:cubicBezTo>
                <a:cubicBezTo>
                  <a:pt x="62526" y="749307"/>
                  <a:pt x="4452" y="705757"/>
                  <a:pt x="0" y="634615"/>
                </a:cubicBezTo>
                <a:cubicBezTo>
                  <a:pt x="-12767" y="426224"/>
                  <a:pt x="37028" y="268162"/>
                  <a:pt x="0" y="126926"/>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cs typeface="Times New Roman"/>
              </a:rPr>
              <a:t>Estrogen receptor alpha and Estrogen receptor beta activated evenly by estradiol, unevenly by estrone, while Estrogen Receptor Alpha is downregulated by Estrogen Receptor Beta</a:t>
            </a:r>
          </a:p>
        </p:txBody>
      </p:sp>
      <p:sp>
        <p:nvSpPr>
          <p:cNvPr id="42" name="Rectangle: Rounded Corners 41">
            <a:extLst>
              <a:ext uri="{FF2B5EF4-FFF2-40B4-BE49-F238E27FC236}">
                <a16:creationId xmlns:a16="http://schemas.microsoft.com/office/drawing/2014/main" id="{43B52DB2-E94C-4E23-AAC9-6470390D2830}"/>
              </a:ext>
            </a:extLst>
          </p:cNvPr>
          <p:cNvSpPr/>
          <p:nvPr/>
        </p:nvSpPr>
        <p:spPr>
          <a:xfrm>
            <a:off x="2440329" y="3715618"/>
            <a:ext cx="3354821" cy="571041"/>
          </a:xfrm>
          <a:custGeom>
            <a:avLst/>
            <a:gdLst>
              <a:gd name="connsiteX0" fmla="*/ 0 w 3354821"/>
              <a:gd name="connsiteY0" fmla="*/ 95175 h 571041"/>
              <a:gd name="connsiteX1" fmla="*/ 95175 w 3354821"/>
              <a:gd name="connsiteY1" fmla="*/ 0 h 571041"/>
              <a:gd name="connsiteX2" fmla="*/ 590942 w 3354821"/>
              <a:gd name="connsiteY2" fmla="*/ 0 h 571041"/>
              <a:gd name="connsiteX3" fmla="*/ 1118354 w 3354821"/>
              <a:gd name="connsiteY3" fmla="*/ 0 h 571041"/>
              <a:gd name="connsiteX4" fmla="*/ 1677411 w 3354821"/>
              <a:gd name="connsiteY4" fmla="*/ 0 h 571041"/>
              <a:gd name="connsiteX5" fmla="*/ 2268112 w 3354821"/>
              <a:gd name="connsiteY5" fmla="*/ 0 h 571041"/>
              <a:gd name="connsiteX6" fmla="*/ 2732234 w 3354821"/>
              <a:gd name="connsiteY6" fmla="*/ 0 h 571041"/>
              <a:gd name="connsiteX7" fmla="*/ 3259646 w 3354821"/>
              <a:gd name="connsiteY7" fmla="*/ 0 h 571041"/>
              <a:gd name="connsiteX8" fmla="*/ 3354821 w 3354821"/>
              <a:gd name="connsiteY8" fmla="*/ 95175 h 571041"/>
              <a:gd name="connsiteX9" fmla="*/ 3354821 w 3354821"/>
              <a:gd name="connsiteY9" fmla="*/ 475866 h 571041"/>
              <a:gd name="connsiteX10" fmla="*/ 3259646 w 3354821"/>
              <a:gd name="connsiteY10" fmla="*/ 571041 h 571041"/>
              <a:gd name="connsiteX11" fmla="*/ 2795524 w 3354821"/>
              <a:gd name="connsiteY11" fmla="*/ 571041 h 571041"/>
              <a:gd name="connsiteX12" fmla="*/ 2363046 w 3354821"/>
              <a:gd name="connsiteY12" fmla="*/ 571041 h 571041"/>
              <a:gd name="connsiteX13" fmla="*/ 1803989 w 3354821"/>
              <a:gd name="connsiteY13" fmla="*/ 571041 h 571041"/>
              <a:gd name="connsiteX14" fmla="*/ 1244933 w 3354821"/>
              <a:gd name="connsiteY14" fmla="*/ 571041 h 571041"/>
              <a:gd name="connsiteX15" fmla="*/ 654232 w 3354821"/>
              <a:gd name="connsiteY15" fmla="*/ 571041 h 571041"/>
              <a:gd name="connsiteX16" fmla="*/ 95175 w 3354821"/>
              <a:gd name="connsiteY16" fmla="*/ 571041 h 571041"/>
              <a:gd name="connsiteX17" fmla="*/ 0 w 3354821"/>
              <a:gd name="connsiteY17" fmla="*/ 475866 h 571041"/>
              <a:gd name="connsiteX18" fmla="*/ 0 w 3354821"/>
              <a:gd name="connsiteY18" fmla="*/ 95175 h 571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54821" h="571041" fill="none" extrusionOk="0">
                <a:moveTo>
                  <a:pt x="0" y="95175"/>
                </a:moveTo>
                <a:cubicBezTo>
                  <a:pt x="4946" y="47077"/>
                  <a:pt x="40399" y="-1800"/>
                  <a:pt x="95175" y="0"/>
                </a:cubicBezTo>
                <a:cubicBezTo>
                  <a:pt x="307997" y="-34530"/>
                  <a:pt x="343944" y="10334"/>
                  <a:pt x="590942" y="0"/>
                </a:cubicBezTo>
                <a:cubicBezTo>
                  <a:pt x="837940" y="-10334"/>
                  <a:pt x="901036" y="26463"/>
                  <a:pt x="1118354" y="0"/>
                </a:cubicBezTo>
                <a:cubicBezTo>
                  <a:pt x="1335672" y="-26463"/>
                  <a:pt x="1421925" y="881"/>
                  <a:pt x="1677411" y="0"/>
                </a:cubicBezTo>
                <a:cubicBezTo>
                  <a:pt x="1932897" y="-881"/>
                  <a:pt x="2127949" y="22018"/>
                  <a:pt x="2268112" y="0"/>
                </a:cubicBezTo>
                <a:cubicBezTo>
                  <a:pt x="2408275" y="-22018"/>
                  <a:pt x="2532581" y="39363"/>
                  <a:pt x="2732234" y="0"/>
                </a:cubicBezTo>
                <a:cubicBezTo>
                  <a:pt x="2931887" y="-39363"/>
                  <a:pt x="3018112" y="39053"/>
                  <a:pt x="3259646" y="0"/>
                </a:cubicBezTo>
                <a:cubicBezTo>
                  <a:pt x="3312621" y="-1309"/>
                  <a:pt x="3359153" y="44818"/>
                  <a:pt x="3354821" y="95175"/>
                </a:cubicBezTo>
                <a:cubicBezTo>
                  <a:pt x="3382759" y="222002"/>
                  <a:pt x="3317228" y="291785"/>
                  <a:pt x="3354821" y="475866"/>
                </a:cubicBezTo>
                <a:cubicBezTo>
                  <a:pt x="3356434" y="530019"/>
                  <a:pt x="3316206" y="564027"/>
                  <a:pt x="3259646" y="571041"/>
                </a:cubicBezTo>
                <a:cubicBezTo>
                  <a:pt x="3043292" y="609644"/>
                  <a:pt x="3013499" y="569617"/>
                  <a:pt x="2795524" y="571041"/>
                </a:cubicBezTo>
                <a:cubicBezTo>
                  <a:pt x="2577549" y="572465"/>
                  <a:pt x="2572212" y="563245"/>
                  <a:pt x="2363046" y="571041"/>
                </a:cubicBezTo>
                <a:cubicBezTo>
                  <a:pt x="2153880" y="578837"/>
                  <a:pt x="1940042" y="542831"/>
                  <a:pt x="1803989" y="571041"/>
                </a:cubicBezTo>
                <a:cubicBezTo>
                  <a:pt x="1667936" y="599251"/>
                  <a:pt x="1482376" y="505719"/>
                  <a:pt x="1244933" y="571041"/>
                </a:cubicBezTo>
                <a:cubicBezTo>
                  <a:pt x="1007490" y="636363"/>
                  <a:pt x="784620" y="539673"/>
                  <a:pt x="654232" y="571041"/>
                </a:cubicBezTo>
                <a:cubicBezTo>
                  <a:pt x="523844" y="602409"/>
                  <a:pt x="322946" y="546078"/>
                  <a:pt x="95175" y="571041"/>
                </a:cubicBezTo>
                <a:cubicBezTo>
                  <a:pt x="37292" y="570028"/>
                  <a:pt x="-9816" y="532476"/>
                  <a:pt x="0" y="475866"/>
                </a:cubicBezTo>
                <a:cubicBezTo>
                  <a:pt x="-37401" y="399497"/>
                  <a:pt x="7214" y="258901"/>
                  <a:pt x="0" y="95175"/>
                </a:cubicBezTo>
                <a:close/>
              </a:path>
              <a:path w="3354821" h="571041" stroke="0" extrusionOk="0">
                <a:moveTo>
                  <a:pt x="0" y="95175"/>
                </a:moveTo>
                <a:cubicBezTo>
                  <a:pt x="-3314" y="32207"/>
                  <a:pt x="35102" y="647"/>
                  <a:pt x="95175" y="0"/>
                </a:cubicBezTo>
                <a:cubicBezTo>
                  <a:pt x="264575" y="-58989"/>
                  <a:pt x="468215" y="62460"/>
                  <a:pt x="685876" y="0"/>
                </a:cubicBezTo>
                <a:cubicBezTo>
                  <a:pt x="903537" y="-62460"/>
                  <a:pt x="1055594" y="52107"/>
                  <a:pt x="1244933" y="0"/>
                </a:cubicBezTo>
                <a:cubicBezTo>
                  <a:pt x="1434272" y="-52107"/>
                  <a:pt x="1484492" y="45383"/>
                  <a:pt x="1677410" y="0"/>
                </a:cubicBezTo>
                <a:cubicBezTo>
                  <a:pt x="1870328" y="-45383"/>
                  <a:pt x="1928092" y="20169"/>
                  <a:pt x="2141533" y="0"/>
                </a:cubicBezTo>
                <a:cubicBezTo>
                  <a:pt x="2354974" y="-20169"/>
                  <a:pt x="2465450" y="54508"/>
                  <a:pt x="2605655" y="0"/>
                </a:cubicBezTo>
                <a:cubicBezTo>
                  <a:pt x="2745860" y="-54508"/>
                  <a:pt x="2968912" y="2677"/>
                  <a:pt x="3259646" y="0"/>
                </a:cubicBezTo>
                <a:cubicBezTo>
                  <a:pt x="3309623" y="1074"/>
                  <a:pt x="3358374" y="35526"/>
                  <a:pt x="3354821" y="95175"/>
                </a:cubicBezTo>
                <a:cubicBezTo>
                  <a:pt x="3362256" y="217305"/>
                  <a:pt x="3350370" y="336998"/>
                  <a:pt x="3354821" y="475866"/>
                </a:cubicBezTo>
                <a:cubicBezTo>
                  <a:pt x="3348194" y="524371"/>
                  <a:pt x="3318207" y="572805"/>
                  <a:pt x="3259646" y="571041"/>
                </a:cubicBezTo>
                <a:cubicBezTo>
                  <a:pt x="3162725" y="583227"/>
                  <a:pt x="2892848" y="520245"/>
                  <a:pt x="2795524" y="571041"/>
                </a:cubicBezTo>
                <a:cubicBezTo>
                  <a:pt x="2698200" y="621837"/>
                  <a:pt x="2498180" y="553071"/>
                  <a:pt x="2331401" y="571041"/>
                </a:cubicBezTo>
                <a:cubicBezTo>
                  <a:pt x="2164622" y="589011"/>
                  <a:pt x="2036874" y="527580"/>
                  <a:pt x="1772345" y="571041"/>
                </a:cubicBezTo>
                <a:cubicBezTo>
                  <a:pt x="1507816" y="614502"/>
                  <a:pt x="1451303" y="556682"/>
                  <a:pt x="1213288" y="571041"/>
                </a:cubicBezTo>
                <a:cubicBezTo>
                  <a:pt x="975273" y="585400"/>
                  <a:pt x="947537" y="548129"/>
                  <a:pt x="717521" y="571041"/>
                </a:cubicBezTo>
                <a:cubicBezTo>
                  <a:pt x="487505" y="593953"/>
                  <a:pt x="392728" y="500143"/>
                  <a:pt x="95175" y="571041"/>
                </a:cubicBezTo>
                <a:cubicBezTo>
                  <a:pt x="45862" y="564061"/>
                  <a:pt x="10404" y="530868"/>
                  <a:pt x="0" y="475866"/>
                </a:cubicBezTo>
                <a:cubicBezTo>
                  <a:pt x="-17717" y="346055"/>
                  <a:pt x="21439" y="184166"/>
                  <a:pt x="0" y="95175"/>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cs typeface="Times New Roman"/>
              </a:rPr>
              <a:t>Phosphatidylethanolamine Methyltransferase 1, 2 and 3 are transactivated from within the Estrogen Response Element</a:t>
            </a:r>
          </a:p>
        </p:txBody>
      </p:sp>
      <p:sp>
        <p:nvSpPr>
          <p:cNvPr id="43" name="Rectangle: Rounded Corners 42">
            <a:extLst>
              <a:ext uri="{FF2B5EF4-FFF2-40B4-BE49-F238E27FC236}">
                <a16:creationId xmlns:a16="http://schemas.microsoft.com/office/drawing/2014/main" id="{A3E11473-B7F1-48F3-AB86-1CC4447F9FFE}"/>
              </a:ext>
            </a:extLst>
          </p:cNvPr>
          <p:cNvSpPr/>
          <p:nvPr/>
        </p:nvSpPr>
        <p:spPr>
          <a:xfrm>
            <a:off x="2440329" y="2934568"/>
            <a:ext cx="3392921" cy="742491"/>
          </a:xfrm>
          <a:custGeom>
            <a:avLst/>
            <a:gdLst>
              <a:gd name="connsiteX0" fmla="*/ 0 w 3392921"/>
              <a:gd name="connsiteY0" fmla="*/ 123751 h 742491"/>
              <a:gd name="connsiteX1" fmla="*/ 123751 w 3392921"/>
              <a:gd name="connsiteY1" fmla="*/ 0 h 742491"/>
              <a:gd name="connsiteX2" fmla="*/ 616533 w 3392921"/>
              <a:gd name="connsiteY2" fmla="*/ 0 h 742491"/>
              <a:gd name="connsiteX3" fmla="*/ 1140770 w 3392921"/>
              <a:gd name="connsiteY3" fmla="*/ 0 h 742491"/>
              <a:gd name="connsiteX4" fmla="*/ 1696461 w 3392921"/>
              <a:gd name="connsiteY4" fmla="*/ 0 h 742491"/>
              <a:gd name="connsiteX5" fmla="*/ 2283605 w 3392921"/>
              <a:gd name="connsiteY5" fmla="*/ 0 h 742491"/>
              <a:gd name="connsiteX6" fmla="*/ 2744933 w 3392921"/>
              <a:gd name="connsiteY6" fmla="*/ 0 h 742491"/>
              <a:gd name="connsiteX7" fmla="*/ 3269170 w 3392921"/>
              <a:gd name="connsiteY7" fmla="*/ 0 h 742491"/>
              <a:gd name="connsiteX8" fmla="*/ 3392921 w 3392921"/>
              <a:gd name="connsiteY8" fmla="*/ 123751 h 742491"/>
              <a:gd name="connsiteX9" fmla="*/ 3392921 w 3392921"/>
              <a:gd name="connsiteY9" fmla="*/ 618740 h 742491"/>
              <a:gd name="connsiteX10" fmla="*/ 3269170 w 3392921"/>
              <a:gd name="connsiteY10" fmla="*/ 742491 h 742491"/>
              <a:gd name="connsiteX11" fmla="*/ 2807842 w 3392921"/>
              <a:gd name="connsiteY11" fmla="*/ 742491 h 742491"/>
              <a:gd name="connsiteX12" fmla="*/ 2377968 w 3392921"/>
              <a:gd name="connsiteY12" fmla="*/ 742491 h 742491"/>
              <a:gd name="connsiteX13" fmla="*/ 1822277 w 3392921"/>
              <a:gd name="connsiteY13" fmla="*/ 742491 h 742491"/>
              <a:gd name="connsiteX14" fmla="*/ 1266587 w 3392921"/>
              <a:gd name="connsiteY14" fmla="*/ 742491 h 742491"/>
              <a:gd name="connsiteX15" fmla="*/ 679442 w 3392921"/>
              <a:gd name="connsiteY15" fmla="*/ 742491 h 742491"/>
              <a:gd name="connsiteX16" fmla="*/ 123751 w 3392921"/>
              <a:gd name="connsiteY16" fmla="*/ 742491 h 742491"/>
              <a:gd name="connsiteX17" fmla="*/ 0 w 3392921"/>
              <a:gd name="connsiteY17" fmla="*/ 618740 h 742491"/>
              <a:gd name="connsiteX18" fmla="*/ 0 w 3392921"/>
              <a:gd name="connsiteY18" fmla="*/ 123751 h 74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92921" h="742491" fill="none" extrusionOk="0">
                <a:moveTo>
                  <a:pt x="0" y="123751"/>
                </a:moveTo>
                <a:cubicBezTo>
                  <a:pt x="7688" y="62346"/>
                  <a:pt x="54110" y="-1054"/>
                  <a:pt x="123751" y="0"/>
                </a:cubicBezTo>
                <a:cubicBezTo>
                  <a:pt x="281667" y="-14122"/>
                  <a:pt x="421014" y="16043"/>
                  <a:pt x="616533" y="0"/>
                </a:cubicBezTo>
                <a:cubicBezTo>
                  <a:pt x="812052" y="-16043"/>
                  <a:pt x="975757" y="25265"/>
                  <a:pt x="1140770" y="0"/>
                </a:cubicBezTo>
                <a:cubicBezTo>
                  <a:pt x="1305783" y="-25265"/>
                  <a:pt x="1450377" y="31858"/>
                  <a:pt x="1696461" y="0"/>
                </a:cubicBezTo>
                <a:cubicBezTo>
                  <a:pt x="1942545" y="-31858"/>
                  <a:pt x="2061288" y="53012"/>
                  <a:pt x="2283605" y="0"/>
                </a:cubicBezTo>
                <a:cubicBezTo>
                  <a:pt x="2505922" y="-53012"/>
                  <a:pt x="2552363" y="43179"/>
                  <a:pt x="2744933" y="0"/>
                </a:cubicBezTo>
                <a:cubicBezTo>
                  <a:pt x="2937503" y="-43179"/>
                  <a:pt x="3114012" y="9912"/>
                  <a:pt x="3269170" y="0"/>
                </a:cubicBezTo>
                <a:cubicBezTo>
                  <a:pt x="3341655" y="-13185"/>
                  <a:pt x="3395549" y="56744"/>
                  <a:pt x="3392921" y="123751"/>
                </a:cubicBezTo>
                <a:cubicBezTo>
                  <a:pt x="3418600" y="237719"/>
                  <a:pt x="3344427" y="415934"/>
                  <a:pt x="3392921" y="618740"/>
                </a:cubicBezTo>
                <a:cubicBezTo>
                  <a:pt x="3405877" y="699852"/>
                  <a:pt x="3340732" y="736846"/>
                  <a:pt x="3269170" y="742491"/>
                </a:cubicBezTo>
                <a:cubicBezTo>
                  <a:pt x="3095566" y="791525"/>
                  <a:pt x="2984245" y="697167"/>
                  <a:pt x="2807842" y="742491"/>
                </a:cubicBezTo>
                <a:cubicBezTo>
                  <a:pt x="2631439" y="787815"/>
                  <a:pt x="2485849" y="732044"/>
                  <a:pt x="2377968" y="742491"/>
                </a:cubicBezTo>
                <a:cubicBezTo>
                  <a:pt x="2270087" y="752938"/>
                  <a:pt x="1948245" y="679258"/>
                  <a:pt x="1822277" y="742491"/>
                </a:cubicBezTo>
                <a:cubicBezTo>
                  <a:pt x="1696309" y="805724"/>
                  <a:pt x="1502147" y="682828"/>
                  <a:pt x="1266587" y="742491"/>
                </a:cubicBezTo>
                <a:cubicBezTo>
                  <a:pt x="1031027" y="802154"/>
                  <a:pt x="838509" y="686992"/>
                  <a:pt x="679442" y="742491"/>
                </a:cubicBezTo>
                <a:cubicBezTo>
                  <a:pt x="520375" y="797990"/>
                  <a:pt x="299241" y="740279"/>
                  <a:pt x="123751" y="742491"/>
                </a:cubicBezTo>
                <a:cubicBezTo>
                  <a:pt x="52409" y="741921"/>
                  <a:pt x="-10663" y="691481"/>
                  <a:pt x="0" y="618740"/>
                </a:cubicBezTo>
                <a:cubicBezTo>
                  <a:pt x="-15601" y="456577"/>
                  <a:pt x="23304" y="275600"/>
                  <a:pt x="0" y="123751"/>
                </a:cubicBezTo>
                <a:close/>
              </a:path>
              <a:path w="3392921" h="742491" stroke="0" extrusionOk="0">
                <a:moveTo>
                  <a:pt x="0" y="123751"/>
                </a:moveTo>
                <a:cubicBezTo>
                  <a:pt x="-6094" y="36276"/>
                  <a:pt x="53543" y="160"/>
                  <a:pt x="123751" y="0"/>
                </a:cubicBezTo>
                <a:cubicBezTo>
                  <a:pt x="334056" y="-57472"/>
                  <a:pt x="432363" y="57728"/>
                  <a:pt x="710896" y="0"/>
                </a:cubicBezTo>
                <a:cubicBezTo>
                  <a:pt x="989430" y="-57728"/>
                  <a:pt x="1129067" y="21821"/>
                  <a:pt x="1266587" y="0"/>
                </a:cubicBezTo>
                <a:cubicBezTo>
                  <a:pt x="1404107" y="-21821"/>
                  <a:pt x="1505776" y="24199"/>
                  <a:pt x="1696460" y="0"/>
                </a:cubicBezTo>
                <a:cubicBezTo>
                  <a:pt x="1887144" y="-24199"/>
                  <a:pt x="2041784" y="53737"/>
                  <a:pt x="2157789" y="0"/>
                </a:cubicBezTo>
                <a:cubicBezTo>
                  <a:pt x="2273794" y="-53737"/>
                  <a:pt x="2427393" y="47809"/>
                  <a:pt x="2619117" y="0"/>
                </a:cubicBezTo>
                <a:cubicBezTo>
                  <a:pt x="2810841" y="-47809"/>
                  <a:pt x="3095882" y="23602"/>
                  <a:pt x="3269170" y="0"/>
                </a:cubicBezTo>
                <a:cubicBezTo>
                  <a:pt x="3326441" y="4600"/>
                  <a:pt x="3400294" y="40702"/>
                  <a:pt x="3392921" y="123751"/>
                </a:cubicBezTo>
                <a:cubicBezTo>
                  <a:pt x="3429187" y="313150"/>
                  <a:pt x="3339950" y="423864"/>
                  <a:pt x="3392921" y="618740"/>
                </a:cubicBezTo>
                <a:cubicBezTo>
                  <a:pt x="3387478" y="683753"/>
                  <a:pt x="3352665" y="746947"/>
                  <a:pt x="3269170" y="742491"/>
                </a:cubicBezTo>
                <a:cubicBezTo>
                  <a:pt x="3054605" y="794814"/>
                  <a:pt x="2916159" y="718983"/>
                  <a:pt x="2807842" y="742491"/>
                </a:cubicBezTo>
                <a:cubicBezTo>
                  <a:pt x="2699525" y="765999"/>
                  <a:pt x="2448217" y="736375"/>
                  <a:pt x="2346514" y="742491"/>
                </a:cubicBezTo>
                <a:cubicBezTo>
                  <a:pt x="2244811" y="748607"/>
                  <a:pt x="2066033" y="710010"/>
                  <a:pt x="1790823" y="742491"/>
                </a:cubicBezTo>
                <a:cubicBezTo>
                  <a:pt x="1515613" y="774972"/>
                  <a:pt x="1479396" y="684117"/>
                  <a:pt x="1235132" y="742491"/>
                </a:cubicBezTo>
                <a:cubicBezTo>
                  <a:pt x="990868" y="800865"/>
                  <a:pt x="955781" y="729765"/>
                  <a:pt x="742350" y="742491"/>
                </a:cubicBezTo>
                <a:cubicBezTo>
                  <a:pt x="528919" y="755217"/>
                  <a:pt x="324125" y="705915"/>
                  <a:pt x="123751" y="742491"/>
                </a:cubicBezTo>
                <a:cubicBezTo>
                  <a:pt x="58966" y="734846"/>
                  <a:pt x="4063" y="688038"/>
                  <a:pt x="0" y="618740"/>
                </a:cubicBezTo>
                <a:cubicBezTo>
                  <a:pt x="-43623" y="476398"/>
                  <a:pt x="51986" y="296998"/>
                  <a:pt x="0" y="123751"/>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cs typeface="Times New Roman"/>
              </a:rPr>
              <a:t>AP1 inhibits PEMT catalysis and AP1 is upregulated by Estrogen Receptor Alpha from within the Estrogen Response Element while AP1 is downregulated by Estrogen Receptor Alpha</a:t>
            </a:r>
          </a:p>
        </p:txBody>
      </p:sp>
      <p:sp>
        <p:nvSpPr>
          <p:cNvPr id="44" name="Rectangle: Rounded Corners 43">
            <a:extLst>
              <a:ext uri="{FF2B5EF4-FFF2-40B4-BE49-F238E27FC236}">
                <a16:creationId xmlns:a16="http://schemas.microsoft.com/office/drawing/2014/main" id="{1D53428D-F650-4253-8462-A4B96171A2F9}"/>
              </a:ext>
            </a:extLst>
          </p:cNvPr>
          <p:cNvSpPr/>
          <p:nvPr/>
        </p:nvSpPr>
        <p:spPr>
          <a:xfrm>
            <a:off x="2443050" y="5136204"/>
            <a:ext cx="3349378" cy="884005"/>
          </a:xfrm>
          <a:custGeom>
            <a:avLst/>
            <a:gdLst>
              <a:gd name="connsiteX0" fmla="*/ 0 w 3349378"/>
              <a:gd name="connsiteY0" fmla="*/ 147337 h 884005"/>
              <a:gd name="connsiteX1" fmla="*/ 147337 w 3349378"/>
              <a:gd name="connsiteY1" fmla="*/ 0 h 884005"/>
              <a:gd name="connsiteX2" fmla="*/ 625907 w 3349378"/>
              <a:gd name="connsiteY2" fmla="*/ 0 h 884005"/>
              <a:gd name="connsiteX3" fmla="*/ 1135025 w 3349378"/>
              <a:gd name="connsiteY3" fmla="*/ 0 h 884005"/>
              <a:gd name="connsiteX4" fmla="*/ 1674689 w 3349378"/>
              <a:gd name="connsiteY4" fmla="*/ 0 h 884005"/>
              <a:gd name="connsiteX5" fmla="*/ 2244900 w 3349378"/>
              <a:gd name="connsiteY5" fmla="*/ 0 h 884005"/>
              <a:gd name="connsiteX6" fmla="*/ 2692924 w 3349378"/>
              <a:gd name="connsiteY6" fmla="*/ 0 h 884005"/>
              <a:gd name="connsiteX7" fmla="*/ 3202041 w 3349378"/>
              <a:gd name="connsiteY7" fmla="*/ 0 h 884005"/>
              <a:gd name="connsiteX8" fmla="*/ 3349378 w 3349378"/>
              <a:gd name="connsiteY8" fmla="*/ 147337 h 884005"/>
              <a:gd name="connsiteX9" fmla="*/ 3349378 w 3349378"/>
              <a:gd name="connsiteY9" fmla="*/ 736668 h 884005"/>
              <a:gd name="connsiteX10" fmla="*/ 3202041 w 3349378"/>
              <a:gd name="connsiteY10" fmla="*/ 884005 h 884005"/>
              <a:gd name="connsiteX11" fmla="*/ 2754018 w 3349378"/>
              <a:gd name="connsiteY11" fmla="*/ 884005 h 884005"/>
              <a:gd name="connsiteX12" fmla="*/ 2336542 w 3349378"/>
              <a:gd name="connsiteY12" fmla="*/ 884005 h 884005"/>
              <a:gd name="connsiteX13" fmla="*/ 1796877 w 3349378"/>
              <a:gd name="connsiteY13" fmla="*/ 884005 h 884005"/>
              <a:gd name="connsiteX14" fmla="*/ 1257213 w 3349378"/>
              <a:gd name="connsiteY14" fmla="*/ 884005 h 884005"/>
              <a:gd name="connsiteX15" fmla="*/ 687001 w 3349378"/>
              <a:gd name="connsiteY15" fmla="*/ 884005 h 884005"/>
              <a:gd name="connsiteX16" fmla="*/ 147337 w 3349378"/>
              <a:gd name="connsiteY16" fmla="*/ 884005 h 884005"/>
              <a:gd name="connsiteX17" fmla="*/ 0 w 3349378"/>
              <a:gd name="connsiteY17" fmla="*/ 736668 h 884005"/>
              <a:gd name="connsiteX18" fmla="*/ 0 w 3349378"/>
              <a:gd name="connsiteY18" fmla="*/ 147337 h 88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49378" h="884005" fill="none" extrusionOk="0">
                <a:moveTo>
                  <a:pt x="0" y="147337"/>
                </a:moveTo>
                <a:cubicBezTo>
                  <a:pt x="2595" y="68308"/>
                  <a:pt x="59641" y="-5148"/>
                  <a:pt x="147337" y="0"/>
                </a:cubicBezTo>
                <a:cubicBezTo>
                  <a:pt x="355774" y="-43978"/>
                  <a:pt x="432223" y="55216"/>
                  <a:pt x="625907" y="0"/>
                </a:cubicBezTo>
                <a:cubicBezTo>
                  <a:pt x="819591" y="-55216"/>
                  <a:pt x="1012860" y="43904"/>
                  <a:pt x="1135025" y="0"/>
                </a:cubicBezTo>
                <a:cubicBezTo>
                  <a:pt x="1257190" y="-43904"/>
                  <a:pt x="1471445" y="63220"/>
                  <a:pt x="1674689" y="0"/>
                </a:cubicBezTo>
                <a:cubicBezTo>
                  <a:pt x="1877933" y="-63220"/>
                  <a:pt x="2027909" y="17290"/>
                  <a:pt x="2244900" y="0"/>
                </a:cubicBezTo>
                <a:cubicBezTo>
                  <a:pt x="2461891" y="-17290"/>
                  <a:pt x="2603132" y="2345"/>
                  <a:pt x="2692924" y="0"/>
                </a:cubicBezTo>
                <a:cubicBezTo>
                  <a:pt x="2782716" y="-2345"/>
                  <a:pt x="3081465" y="34057"/>
                  <a:pt x="3202041" y="0"/>
                </a:cubicBezTo>
                <a:cubicBezTo>
                  <a:pt x="3284597" y="-3773"/>
                  <a:pt x="3351676" y="67136"/>
                  <a:pt x="3349378" y="147337"/>
                </a:cubicBezTo>
                <a:cubicBezTo>
                  <a:pt x="3399280" y="290138"/>
                  <a:pt x="3288131" y="594511"/>
                  <a:pt x="3349378" y="736668"/>
                </a:cubicBezTo>
                <a:cubicBezTo>
                  <a:pt x="3359454" y="827969"/>
                  <a:pt x="3290325" y="871873"/>
                  <a:pt x="3202041" y="884005"/>
                </a:cubicBezTo>
                <a:cubicBezTo>
                  <a:pt x="3089539" y="915579"/>
                  <a:pt x="2894303" y="861832"/>
                  <a:pt x="2754018" y="884005"/>
                </a:cubicBezTo>
                <a:cubicBezTo>
                  <a:pt x="2613733" y="906178"/>
                  <a:pt x="2503184" y="834093"/>
                  <a:pt x="2336542" y="884005"/>
                </a:cubicBezTo>
                <a:cubicBezTo>
                  <a:pt x="2169900" y="933917"/>
                  <a:pt x="1956836" y="864700"/>
                  <a:pt x="1796877" y="884005"/>
                </a:cubicBezTo>
                <a:cubicBezTo>
                  <a:pt x="1636918" y="903310"/>
                  <a:pt x="1379468" y="854516"/>
                  <a:pt x="1257213" y="884005"/>
                </a:cubicBezTo>
                <a:cubicBezTo>
                  <a:pt x="1134958" y="913494"/>
                  <a:pt x="968316" y="841418"/>
                  <a:pt x="687001" y="884005"/>
                </a:cubicBezTo>
                <a:cubicBezTo>
                  <a:pt x="405686" y="926592"/>
                  <a:pt x="261489" y="844664"/>
                  <a:pt x="147337" y="884005"/>
                </a:cubicBezTo>
                <a:cubicBezTo>
                  <a:pt x="57611" y="882414"/>
                  <a:pt x="-12040" y="823003"/>
                  <a:pt x="0" y="736668"/>
                </a:cubicBezTo>
                <a:cubicBezTo>
                  <a:pt x="-63781" y="528802"/>
                  <a:pt x="3386" y="428869"/>
                  <a:pt x="0" y="147337"/>
                </a:cubicBezTo>
                <a:close/>
              </a:path>
              <a:path w="3349378" h="884005" stroke="0" extrusionOk="0">
                <a:moveTo>
                  <a:pt x="0" y="147337"/>
                </a:moveTo>
                <a:cubicBezTo>
                  <a:pt x="-7245" y="43221"/>
                  <a:pt x="43306" y="1951"/>
                  <a:pt x="147337" y="0"/>
                </a:cubicBezTo>
                <a:cubicBezTo>
                  <a:pt x="413784" y="-7254"/>
                  <a:pt x="478291" y="376"/>
                  <a:pt x="717548" y="0"/>
                </a:cubicBezTo>
                <a:cubicBezTo>
                  <a:pt x="956805" y="-376"/>
                  <a:pt x="1081112" y="44817"/>
                  <a:pt x="1257213" y="0"/>
                </a:cubicBezTo>
                <a:cubicBezTo>
                  <a:pt x="1433315" y="-44817"/>
                  <a:pt x="1466171" y="23556"/>
                  <a:pt x="1674689" y="0"/>
                </a:cubicBezTo>
                <a:cubicBezTo>
                  <a:pt x="1883207" y="-23556"/>
                  <a:pt x="1916135" y="38252"/>
                  <a:pt x="2122712" y="0"/>
                </a:cubicBezTo>
                <a:cubicBezTo>
                  <a:pt x="2329289" y="-38252"/>
                  <a:pt x="2379494" y="35810"/>
                  <a:pt x="2570736" y="0"/>
                </a:cubicBezTo>
                <a:cubicBezTo>
                  <a:pt x="2761978" y="-35810"/>
                  <a:pt x="2998500" y="71613"/>
                  <a:pt x="3202041" y="0"/>
                </a:cubicBezTo>
                <a:cubicBezTo>
                  <a:pt x="3273573" y="4087"/>
                  <a:pt x="3356667" y="51428"/>
                  <a:pt x="3349378" y="147337"/>
                </a:cubicBezTo>
                <a:cubicBezTo>
                  <a:pt x="3354162" y="282180"/>
                  <a:pt x="3335828" y="522919"/>
                  <a:pt x="3349378" y="736668"/>
                </a:cubicBezTo>
                <a:cubicBezTo>
                  <a:pt x="3343655" y="814535"/>
                  <a:pt x="3292128" y="886569"/>
                  <a:pt x="3202041" y="884005"/>
                </a:cubicBezTo>
                <a:cubicBezTo>
                  <a:pt x="3029220" y="934084"/>
                  <a:pt x="2848316" y="875447"/>
                  <a:pt x="2754018" y="884005"/>
                </a:cubicBezTo>
                <a:cubicBezTo>
                  <a:pt x="2659720" y="892563"/>
                  <a:pt x="2510440" y="831422"/>
                  <a:pt x="2305994" y="884005"/>
                </a:cubicBezTo>
                <a:cubicBezTo>
                  <a:pt x="2101548" y="936588"/>
                  <a:pt x="1948051" y="882989"/>
                  <a:pt x="1766330" y="884005"/>
                </a:cubicBezTo>
                <a:cubicBezTo>
                  <a:pt x="1584609" y="885021"/>
                  <a:pt x="1395947" y="863006"/>
                  <a:pt x="1226666" y="884005"/>
                </a:cubicBezTo>
                <a:cubicBezTo>
                  <a:pt x="1057385" y="905004"/>
                  <a:pt x="885407" y="843787"/>
                  <a:pt x="748095" y="884005"/>
                </a:cubicBezTo>
                <a:cubicBezTo>
                  <a:pt x="610783" y="924223"/>
                  <a:pt x="275483" y="814119"/>
                  <a:pt x="147337" y="884005"/>
                </a:cubicBezTo>
                <a:cubicBezTo>
                  <a:pt x="69177" y="877109"/>
                  <a:pt x="21711" y="823128"/>
                  <a:pt x="0" y="736668"/>
                </a:cubicBezTo>
                <a:cubicBezTo>
                  <a:pt x="-46451" y="510642"/>
                  <a:pt x="57409" y="317774"/>
                  <a:pt x="0" y="147337"/>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cs typeface="Times New Roman"/>
              </a:rPr>
              <a:t>Phosphatidylserine , Ca2+ and Phosphatidylethanolamine are shuttle into the Mitochondria from Endoplasmic reticulum through Mitochondrial associated membrane (attached to Endoplasmic reticulum)</a:t>
            </a:r>
          </a:p>
        </p:txBody>
      </p:sp>
      <p:sp>
        <p:nvSpPr>
          <p:cNvPr id="45" name="Rectangle: Rounded Corners 44">
            <a:extLst>
              <a:ext uri="{FF2B5EF4-FFF2-40B4-BE49-F238E27FC236}">
                <a16:creationId xmlns:a16="http://schemas.microsoft.com/office/drawing/2014/main" id="{2AD80C78-DA7F-4045-96EF-E8CD42E98DDE}"/>
              </a:ext>
            </a:extLst>
          </p:cNvPr>
          <p:cNvSpPr/>
          <p:nvPr/>
        </p:nvSpPr>
        <p:spPr>
          <a:xfrm>
            <a:off x="2443050" y="6060129"/>
            <a:ext cx="3349378" cy="569680"/>
          </a:xfrm>
          <a:custGeom>
            <a:avLst/>
            <a:gdLst>
              <a:gd name="connsiteX0" fmla="*/ 0 w 3349378"/>
              <a:gd name="connsiteY0" fmla="*/ 94949 h 569680"/>
              <a:gd name="connsiteX1" fmla="*/ 94949 w 3349378"/>
              <a:gd name="connsiteY1" fmla="*/ 0 h 569680"/>
              <a:gd name="connsiteX2" fmla="*/ 589934 w 3349378"/>
              <a:gd name="connsiteY2" fmla="*/ 0 h 569680"/>
              <a:gd name="connsiteX3" fmla="*/ 1116514 w 3349378"/>
              <a:gd name="connsiteY3" fmla="*/ 0 h 569680"/>
              <a:gd name="connsiteX4" fmla="*/ 1674689 w 3349378"/>
              <a:gd name="connsiteY4" fmla="*/ 0 h 569680"/>
              <a:gd name="connsiteX5" fmla="*/ 2264459 w 3349378"/>
              <a:gd name="connsiteY5" fmla="*/ 0 h 569680"/>
              <a:gd name="connsiteX6" fmla="*/ 2727849 w 3349378"/>
              <a:gd name="connsiteY6" fmla="*/ 0 h 569680"/>
              <a:gd name="connsiteX7" fmla="*/ 3254429 w 3349378"/>
              <a:gd name="connsiteY7" fmla="*/ 0 h 569680"/>
              <a:gd name="connsiteX8" fmla="*/ 3349378 w 3349378"/>
              <a:gd name="connsiteY8" fmla="*/ 94949 h 569680"/>
              <a:gd name="connsiteX9" fmla="*/ 3349378 w 3349378"/>
              <a:gd name="connsiteY9" fmla="*/ 474731 h 569680"/>
              <a:gd name="connsiteX10" fmla="*/ 3254429 w 3349378"/>
              <a:gd name="connsiteY10" fmla="*/ 569680 h 569680"/>
              <a:gd name="connsiteX11" fmla="*/ 2791039 w 3349378"/>
              <a:gd name="connsiteY11" fmla="*/ 569680 h 569680"/>
              <a:gd name="connsiteX12" fmla="*/ 2359243 w 3349378"/>
              <a:gd name="connsiteY12" fmla="*/ 569680 h 569680"/>
              <a:gd name="connsiteX13" fmla="*/ 1801068 w 3349378"/>
              <a:gd name="connsiteY13" fmla="*/ 569680 h 569680"/>
              <a:gd name="connsiteX14" fmla="*/ 1242893 w 3349378"/>
              <a:gd name="connsiteY14" fmla="*/ 569680 h 569680"/>
              <a:gd name="connsiteX15" fmla="*/ 653124 w 3349378"/>
              <a:gd name="connsiteY15" fmla="*/ 569680 h 569680"/>
              <a:gd name="connsiteX16" fmla="*/ 94949 w 3349378"/>
              <a:gd name="connsiteY16" fmla="*/ 569680 h 569680"/>
              <a:gd name="connsiteX17" fmla="*/ 0 w 3349378"/>
              <a:gd name="connsiteY17" fmla="*/ 474731 h 569680"/>
              <a:gd name="connsiteX18" fmla="*/ 0 w 3349378"/>
              <a:gd name="connsiteY18" fmla="*/ 94949 h 56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49378" h="569680" fill="none" extrusionOk="0">
                <a:moveTo>
                  <a:pt x="0" y="94949"/>
                </a:moveTo>
                <a:cubicBezTo>
                  <a:pt x="10564" y="52047"/>
                  <a:pt x="34484" y="-6534"/>
                  <a:pt x="94949" y="0"/>
                </a:cubicBezTo>
                <a:cubicBezTo>
                  <a:pt x="266292" y="-27904"/>
                  <a:pt x="433680" y="57499"/>
                  <a:pt x="589934" y="0"/>
                </a:cubicBezTo>
                <a:cubicBezTo>
                  <a:pt x="746188" y="-57499"/>
                  <a:pt x="919863" y="23552"/>
                  <a:pt x="1116514" y="0"/>
                </a:cubicBezTo>
                <a:cubicBezTo>
                  <a:pt x="1313165" y="-23552"/>
                  <a:pt x="1407097" y="58467"/>
                  <a:pt x="1674689" y="0"/>
                </a:cubicBezTo>
                <a:cubicBezTo>
                  <a:pt x="1942282" y="-58467"/>
                  <a:pt x="2036882" y="6846"/>
                  <a:pt x="2264459" y="0"/>
                </a:cubicBezTo>
                <a:cubicBezTo>
                  <a:pt x="2492036" y="-6846"/>
                  <a:pt x="2498941" y="49354"/>
                  <a:pt x="2727849" y="0"/>
                </a:cubicBezTo>
                <a:cubicBezTo>
                  <a:pt x="2956757" y="-49354"/>
                  <a:pt x="3124916" y="61874"/>
                  <a:pt x="3254429" y="0"/>
                </a:cubicBezTo>
                <a:cubicBezTo>
                  <a:pt x="3307729" y="-2743"/>
                  <a:pt x="3362045" y="48965"/>
                  <a:pt x="3349378" y="94949"/>
                </a:cubicBezTo>
                <a:cubicBezTo>
                  <a:pt x="3372929" y="223533"/>
                  <a:pt x="3304877" y="343946"/>
                  <a:pt x="3349378" y="474731"/>
                </a:cubicBezTo>
                <a:cubicBezTo>
                  <a:pt x="3352453" y="530200"/>
                  <a:pt x="3312165" y="560382"/>
                  <a:pt x="3254429" y="569680"/>
                </a:cubicBezTo>
                <a:cubicBezTo>
                  <a:pt x="3109901" y="582938"/>
                  <a:pt x="2901528" y="516232"/>
                  <a:pt x="2791039" y="569680"/>
                </a:cubicBezTo>
                <a:cubicBezTo>
                  <a:pt x="2680550" y="623128"/>
                  <a:pt x="2521180" y="534745"/>
                  <a:pt x="2359243" y="569680"/>
                </a:cubicBezTo>
                <a:cubicBezTo>
                  <a:pt x="2197306" y="604615"/>
                  <a:pt x="1927256" y="564339"/>
                  <a:pt x="1801068" y="569680"/>
                </a:cubicBezTo>
                <a:cubicBezTo>
                  <a:pt x="1674881" y="575021"/>
                  <a:pt x="1444444" y="524216"/>
                  <a:pt x="1242893" y="569680"/>
                </a:cubicBezTo>
                <a:cubicBezTo>
                  <a:pt x="1041342" y="615144"/>
                  <a:pt x="828311" y="512876"/>
                  <a:pt x="653124" y="569680"/>
                </a:cubicBezTo>
                <a:cubicBezTo>
                  <a:pt x="477937" y="626484"/>
                  <a:pt x="250795" y="565246"/>
                  <a:pt x="94949" y="569680"/>
                </a:cubicBezTo>
                <a:cubicBezTo>
                  <a:pt x="27376" y="566798"/>
                  <a:pt x="-8728" y="530768"/>
                  <a:pt x="0" y="474731"/>
                </a:cubicBezTo>
                <a:cubicBezTo>
                  <a:pt x="-37926" y="292307"/>
                  <a:pt x="33551" y="225876"/>
                  <a:pt x="0" y="94949"/>
                </a:cubicBezTo>
                <a:close/>
              </a:path>
              <a:path w="3349378" h="569680" stroke="0" extrusionOk="0">
                <a:moveTo>
                  <a:pt x="0" y="94949"/>
                </a:moveTo>
                <a:cubicBezTo>
                  <a:pt x="-3661" y="31017"/>
                  <a:pt x="33297" y="793"/>
                  <a:pt x="94949" y="0"/>
                </a:cubicBezTo>
                <a:cubicBezTo>
                  <a:pt x="217764" y="-29813"/>
                  <a:pt x="417340" y="43337"/>
                  <a:pt x="684719" y="0"/>
                </a:cubicBezTo>
                <a:cubicBezTo>
                  <a:pt x="952098" y="-43337"/>
                  <a:pt x="1032019" y="52112"/>
                  <a:pt x="1242893" y="0"/>
                </a:cubicBezTo>
                <a:cubicBezTo>
                  <a:pt x="1453767" y="-52112"/>
                  <a:pt x="1559786" y="21466"/>
                  <a:pt x="1674689" y="0"/>
                </a:cubicBezTo>
                <a:cubicBezTo>
                  <a:pt x="1789592" y="-21466"/>
                  <a:pt x="1988501" y="22312"/>
                  <a:pt x="2138079" y="0"/>
                </a:cubicBezTo>
                <a:cubicBezTo>
                  <a:pt x="2287657" y="-22312"/>
                  <a:pt x="2468496" y="5703"/>
                  <a:pt x="2601470" y="0"/>
                </a:cubicBezTo>
                <a:cubicBezTo>
                  <a:pt x="2734444" y="-5703"/>
                  <a:pt x="3011665" y="55875"/>
                  <a:pt x="3254429" y="0"/>
                </a:cubicBezTo>
                <a:cubicBezTo>
                  <a:pt x="3303467" y="1413"/>
                  <a:pt x="3355070" y="31158"/>
                  <a:pt x="3349378" y="94949"/>
                </a:cubicBezTo>
                <a:cubicBezTo>
                  <a:pt x="3378915" y="233970"/>
                  <a:pt x="3305465" y="364360"/>
                  <a:pt x="3349378" y="474731"/>
                </a:cubicBezTo>
                <a:cubicBezTo>
                  <a:pt x="3341645" y="522434"/>
                  <a:pt x="3320602" y="573720"/>
                  <a:pt x="3254429" y="569680"/>
                </a:cubicBezTo>
                <a:cubicBezTo>
                  <a:pt x="3048439" y="617328"/>
                  <a:pt x="2910461" y="546048"/>
                  <a:pt x="2791039" y="569680"/>
                </a:cubicBezTo>
                <a:cubicBezTo>
                  <a:pt x="2671617" y="593312"/>
                  <a:pt x="2441138" y="537502"/>
                  <a:pt x="2327648" y="569680"/>
                </a:cubicBezTo>
                <a:cubicBezTo>
                  <a:pt x="2214158" y="601858"/>
                  <a:pt x="2041926" y="544949"/>
                  <a:pt x="1769473" y="569680"/>
                </a:cubicBezTo>
                <a:cubicBezTo>
                  <a:pt x="1497020" y="594411"/>
                  <a:pt x="1372806" y="518497"/>
                  <a:pt x="1211299" y="569680"/>
                </a:cubicBezTo>
                <a:cubicBezTo>
                  <a:pt x="1049792" y="620863"/>
                  <a:pt x="887326" y="518148"/>
                  <a:pt x="716313" y="569680"/>
                </a:cubicBezTo>
                <a:cubicBezTo>
                  <a:pt x="545300" y="621212"/>
                  <a:pt x="260756" y="539691"/>
                  <a:pt x="94949" y="569680"/>
                </a:cubicBezTo>
                <a:cubicBezTo>
                  <a:pt x="44481" y="565449"/>
                  <a:pt x="11321" y="529823"/>
                  <a:pt x="0" y="474731"/>
                </a:cubicBezTo>
                <a:cubicBezTo>
                  <a:pt x="-13583" y="314220"/>
                  <a:pt x="33212" y="181055"/>
                  <a:pt x="0" y="94949"/>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cs typeface="Times New Roman"/>
              </a:rPr>
              <a:t>Hydride, the energy that fuels stars, is exhibited in a 1 to 2 ratio with Hydrogen or 1 of 3 in Methyl Groups   </a:t>
            </a:r>
          </a:p>
        </p:txBody>
      </p:sp>
      <p:sp>
        <p:nvSpPr>
          <p:cNvPr id="57" name="Arrow: Curved Up 56">
            <a:extLst>
              <a:ext uri="{FF2B5EF4-FFF2-40B4-BE49-F238E27FC236}">
                <a16:creationId xmlns:a16="http://schemas.microsoft.com/office/drawing/2014/main" id="{A21C66D8-B0C8-41AF-A2DF-9B4C2B7D87D3}"/>
              </a:ext>
            </a:extLst>
          </p:cNvPr>
          <p:cNvSpPr/>
          <p:nvPr/>
        </p:nvSpPr>
        <p:spPr>
          <a:xfrm>
            <a:off x="6545199" y="1272539"/>
            <a:ext cx="3971925" cy="53625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Rounded Corners 46">
            <a:extLst>
              <a:ext uri="{FF2B5EF4-FFF2-40B4-BE49-F238E27FC236}">
                <a16:creationId xmlns:a16="http://schemas.microsoft.com/office/drawing/2014/main" id="{ACB4FC24-4ACD-4E55-9076-4CD9C7C93546}"/>
              </a:ext>
            </a:extLst>
          </p:cNvPr>
          <p:cNvSpPr/>
          <p:nvPr/>
        </p:nvSpPr>
        <p:spPr>
          <a:xfrm>
            <a:off x="5929200" y="1564329"/>
            <a:ext cx="2654053" cy="1265005"/>
          </a:xfrm>
          <a:custGeom>
            <a:avLst/>
            <a:gdLst>
              <a:gd name="connsiteX0" fmla="*/ 0 w 2654053"/>
              <a:gd name="connsiteY0" fmla="*/ 210838 h 1265005"/>
              <a:gd name="connsiteX1" fmla="*/ 210838 w 2654053"/>
              <a:gd name="connsiteY1" fmla="*/ 0 h 1265005"/>
              <a:gd name="connsiteX2" fmla="*/ 724285 w 2654053"/>
              <a:gd name="connsiteY2" fmla="*/ 0 h 1265005"/>
              <a:gd name="connsiteX3" fmla="*/ 1215408 w 2654053"/>
              <a:gd name="connsiteY3" fmla="*/ 0 h 1265005"/>
              <a:gd name="connsiteX4" fmla="*/ 1773502 w 2654053"/>
              <a:gd name="connsiteY4" fmla="*/ 0 h 1265005"/>
              <a:gd name="connsiteX5" fmla="*/ 2443215 w 2654053"/>
              <a:gd name="connsiteY5" fmla="*/ 0 h 1265005"/>
              <a:gd name="connsiteX6" fmla="*/ 2654053 w 2654053"/>
              <a:gd name="connsiteY6" fmla="*/ 210838 h 1265005"/>
              <a:gd name="connsiteX7" fmla="*/ 2654053 w 2654053"/>
              <a:gd name="connsiteY7" fmla="*/ 607203 h 1265005"/>
              <a:gd name="connsiteX8" fmla="*/ 2654053 w 2654053"/>
              <a:gd name="connsiteY8" fmla="*/ 1054167 h 1265005"/>
              <a:gd name="connsiteX9" fmla="*/ 2443215 w 2654053"/>
              <a:gd name="connsiteY9" fmla="*/ 1265005 h 1265005"/>
              <a:gd name="connsiteX10" fmla="*/ 1862797 w 2654053"/>
              <a:gd name="connsiteY10" fmla="*/ 1265005 h 1265005"/>
              <a:gd name="connsiteX11" fmla="*/ 1371674 w 2654053"/>
              <a:gd name="connsiteY11" fmla="*/ 1265005 h 1265005"/>
              <a:gd name="connsiteX12" fmla="*/ 835904 w 2654053"/>
              <a:gd name="connsiteY12" fmla="*/ 1265005 h 1265005"/>
              <a:gd name="connsiteX13" fmla="*/ 210838 w 2654053"/>
              <a:gd name="connsiteY13" fmla="*/ 1265005 h 1265005"/>
              <a:gd name="connsiteX14" fmla="*/ 0 w 2654053"/>
              <a:gd name="connsiteY14" fmla="*/ 1054167 h 1265005"/>
              <a:gd name="connsiteX15" fmla="*/ 0 w 2654053"/>
              <a:gd name="connsiteY15" fmla="*/ 615636 h 1265005"/>
              <a:gd name="connsiteX16" fmla="*/ 0 w 2654053"/>
              <a:gd name="connsiteY16" fmla="*/ 210838 h 126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4053" h="1265005" fill="none" extrusionOk="0">
                <a:moveTo>
                  <a:pt x="0" y="210838"/>
                </a:moveTo>
                <a:cubicBezTo>
                  <a:pt x="7752" y="82259"/>
                  <a:pt x="84040" y="24070"/>
                  <a:pt x="210838" y="0"/>
                </a:cubicBezTo>
                <a:cubicBezTo>
                  <a:pt x="443326" y="-56930"/>
                  <a:pt x="556158" y="33278"/>
                  <a:pt x="724285" y="0"/>
                </a:cubicBezTo>
                <a:cubicBezTo>
                  <a:pt x="892412" y="-33278"/>
                  <a:pt x="1049954" y="16440"/>
                  <a:pt x="1215408" y="0"/>
                </a:cubicBezTo>
                <a:cubicBezTo>
                  <a:pt x="1380862" y="-16440"/>
                  <a:pt x="1638054" y="44261"/>
                  <a:pt x="1773502" y="0"/>
                </a:cubicBezTo>
                <a:cubicBezTo>
                  <a:pt x="1908950" y="-44261"/>
                  <a:pt x="2256757" y="3454"/>
                  <a:pt x="2443215" y="0"/>
                </a:cubicBezTo>
                <a:cubicBezTo>
                  <a:pt x="2534686" y="-2600"/>
                  <a:pt x="2641158" y="98042"/>
                  <a:pt x="2654053" y="210838"/>
                </a:cubicBezTo>
                <a:cubicBezTo>
                  <a:pt x="2682972" y="382958"/>
                  <a:pt x="2632923" y="436233"/>
                  <a:pt x="2654053" y="607203"/>
                </a:cubicBezTo>
                <a:cubicBezTo>
                  <a:pt x="2675183" y="778173"/>
                  <a:pt x="2607040" y="903975"/>
                  <a:pt x="2654053" y="1054167"/>
                </a:cubicBezTo>
                <a:cubicBezTo>
                  <a:pt x="2661511" y="1146852"/>
                  <a:pt x="2575556" y="1273106"/>
                  <a:pt x="2443215" y="1265005"/>
                </a:cubicBezTo>
                <a:cubicBezTo>
                  <a:pt x="2235269" y="1266635"/>
                  <a:pt x="2054745" y="1256308"/>
                  <a:pt x="1862797" y="1265005"/>
                </a:cubicBezTo>
                <a:cubicBezTo>
                  <a:pt x="1670849" y="1273702"/>
                  <a:pt x="1576746" y="1227238"/>
                  <a:pt x="1371674" y="1265005"/>
                </a:cubicBezTo>
                <a:cubicBezTo>
                  <a:pt x="1166602" y="1302772"/>
                  <a:pt x="961692" y="1202336"/>
                  <a:pt x="835904" y="1265005"/>
                </a:cubicBezTo>
                <a:cubicBezTo>
                  <a:pt x="710116" y="1327674"/>
                  <a:pt x="433367" y="1220672"/>
                  <a:pt x="210838" y="1265005"/>
                </a:cubicBezTo>
                <a:cubicBezTo>
                  <a:pt x="78402" y="1250750"/>
                  <a:pt x="5760" y="1174977"/>
                  <a:pt x="0" y="1054167"/>
                </a:cubicBezTo>
                <a:cubicBezTo>
                  <a:pt x="-32131" y="929401"/>
                  <a:pt x="8702" y="725943"/>
                  <a:pt x="0" y="615636"/>
                </a:cubicBezTo>
                <a:cubicBezTo>
                  <a:pt x="-8702" y="505329"/>
                  <a:pt x="39353" y="295389"/>
                  <a:pt x="0" y="210838"/>
                </a:cubicBezTo>
                <a:close/>
              </a:path>
              <a:path w="2654053" h="1265005" stroke="0" extrusionOk="0">
                <a:moveTo>
                  <a:pt x="0" y="210838"/>
                </a:moveTo>
                <a:cubicBezTo>
                  <a:pt x="-9384" y="64937"/>
                  <a:pt x="70170" y="2086"/>
                  <a:pt x="210838" y="0"/>
                </a:cubicBezTo>
                <a:cubicBezTo>
                  <a:pt x="428274" y="-29095"/>
                  <a:pt x="678171" y="1290"/>
                  <a:pt x="813580" y="0"/>
                </a:cubicBezTo>
                <a:cubicBezTo>
                  <a:pt x="948989" y="-1290"/>
                  <a:pt x="1229364" y="2765"/>
                  <a:pt x="1393998" y="0"/>
                </a:cubicBezTo>
                <a:cubicBezTo>
                  <a:pt x="1558632" y="-2765"/>
                  <a:pt x="1707591" y="57506"/>
                  <a:pt x="1885121" y="0"/>
                </a:cubicBezTo>
                <a:cubicBezTo>
                  <a:pt x="2062651" y="-57506"/>
                  <a:pt x="2187420" y="12505"/>
                  <a:pt x="2443215" y="0"/>
                </a:cubicBezTo>
                <a:cubicBezTo>
                  <a:pt x="2550178" y="-8491"/>
                  <a:pt x="2670562" y="75559"/>
                  <a:pt x="2654053" y="210838"/>
                </a:cubicBezTo>
                <a:cubicBezTo>
                  <a:pt x="2672472" y="372618"/>
                  <a:pt x="2647453" y="429475"/>
                  <a:pt x="2654053" y="607203"/>
                </a:cubicBezTo>
                <a:cubicBezTo>
                  <a:pt x="2660653" y="784932"/>
                  <a:pt x="2626149" y="845144"/>
                  <a:pt x="2654053" y="1054167"/>
                </a:cubicBezTo>
                <a:cubicBezTo>
                  <a:pt x="2649525" y="1201716"/>
                  <a:pt x="2539293" y="1259093"/>
                  <a:pt x="2443215" y="1265005"/>
                </a:cubicBezTo>
                <a:cubicBezTo>
                  <a:pt x="2274254" y="1320201"/>
                  <a:pt x="2085958" y="1216967"/>
                  <a:pt x="1929768" y="1265005"/>
                </a:cubicBezTo>
                <a:cubicBezTo>
                  <a:pt x="1773578" y="1313043"/>
                  <a:pt x="1566573" y="1207450"/>
                  <a:pt x="1349350" y="1265005"/>
                </a:cubicBezTo>
                <a:cubicBezTo>
                  <a:pt x="1132127" y="1322560"/>
                  <a:pt x="1050597" y="1233014"/>
                  <a:pt x="835904" y="1265005"/>
                </a:cubicBezTo>
                <a:cubicBezTo>
                  <a:pt x="621211" y="1296996"/>
                  <a:pt x="386258" y="1257971"/>
                  <a:pt x="210838" y="1265005"/>
                </a:cubicBezTo>
                <a:cubicBezTo>
                  <a:pt x="105045" y="1234807"/>
                  <a:pt x="6371" y="1181768"/>
                  <a:pt x="0" y="1054167"/>
                </a:cubicBezTo>
                <a:cubicBezTo>
                  <a:pt x="-14250" y="952376"/>
                  <a:pt x="35363" y="800301"/>
                  <a:pt x="0" y="657802"/>
                </a:cubicBezTo>
                <a:cubicBezTo>
                  <a:pt x="-35363" y="515304"/>
                  <a:pt x="22619" y="393615"/>
                  <a:pt x="0" y="210838"/>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cs typeface="Times New Roman"/>
              </a:rPr>
              <a:t>Enriched phosphatidylethanolamine exhibits extended length arachidonate, omega-3 fatty acids, </a:t>
            </a:r>
            <a:r>
              <a:rPr lang="en-US" sz="1200" dirty="0" err="1">
                <a:solidFill>
                  <a:srgbClr val="000000"/>
                </a:solidFill>
                <a:latin typeface="Times New Roman"/>
                <a:cs typeface="Times New Roman"/>
              </a:rPr>
              <a:t>antiinflammatory</a:t>
            </a:r>
            <a:r>
              <a:rPr lang="en-US" sz="1200" dirty="0">
                <a:solidFill>
                  <a:srgbClr val="000000"/>
                </a:solidFill>
                <a:latin typeface="Times New Roman"/>
                <a:cs typeface="Times New Roman"/>
              </a:rPr>
              <a:t> fatty acids, DHA, ether linked fatty acids for insulation, palmitate first fatty acid in fatty acid beta oxidation, and </a:t>
            </a:r>
            <a:r>
              <a:rPr lang="en-US" sz="1200" dirty="0" err="1">
                <a:solidFill>
                  <a:srgbClr val="000000"/>
                </a:solidFill>
                <a:latin typeface="Times New Roman"/>
                <a:cs typeface="Times New Roman"/>
              </a:rPr>
              <a:t>oleoylate</a:t>
            </a:r>
            <a:r>
              <a:rPr lang="en-US" sz="1200" dirty="0">
                <a:solidFill>
                  <a:srgbClr val="000000"/>
                </a:solidFill>
                <a:latin typeface="Times New Roman"/>
                <a:cs typeface="Times New Roman"/>
              </a:rPr>
              <a:t>.  </a:t>
            </a:r>
          </a:p>
        </p:txBody>
      </p:sp>
      <p:sp>
        <p:nvSpPr>
          <p:cNvPr id="52" name="Rectangle: Rounded Corners 51">
            <a:extLst>
              <a:ext uri="{FF2B5EF4-FFF2-40B4-BE49-F238E27FC236}">
                <a16:creationId xmlns:a16="http://schemas.microsoft.com/office/drawing/2014/main" id="{40034947-D5B2-40D9-8D84-7276DB2243C9}"/>
              </a:ext>
            </a:extLst>
          </p:cNvPr>
          <p:cNvSpPr/>
          <p:nvPr/>
        </p:nvSpPr>
        <p:spPr>
          <a:xfrm>
            <a:off x="5929200" y="2869254"/>
            <a:ext cx="2387353" cy="598255"/>
          </a:xfrm>
          <a:custGeom>
            <a:avLst/>
            <a:gdLst>
              <a:gd name="connsiteX0" fmla="*/ 0 w 2387353"/>
              <a:gd name="connsiteY0" fmla="*/ 99711 h 598255"/>
              <a:gd name="connsiteX1" fmla="*/ 99711 w 2387353"/>
              <a:gd name="connsiteY1" fmla="*/ 0 h 598255"/>
              <a:gd name="connsiteX2" fmla="*/ 624814 w 2387353"/>
              <a:gd name="connsiteY2" fmla="*/ 0 h 598255"/>
              <a:gd name="connsiteX3" fmla="*/ 1171797 w 2387353"/>
              <a:gd name="connsiteY3" fmla="*/ 0 h 598255"/>
              <a:gd name="connsiteX4" fmla="*/ 1696901 w 2387353"/>
              <a:gd name="connsiteY4" fmla="*/ 0 h 598255"/>
              <a:gd name="connsiteX5" fmla="*/ 2287642 w 2387353"/>
              <a:gd name="connsiteY5" fmla="*/ 0 h 598255"/>
              <a:gd name="connsiteX6" fmla="*/ 2387353 w 2387353"/>
              <a:gd name="connsiteY6" fmla="*/ 99711 h 598255"/>
              <a:gd name="connsiteX7" fmla="*/ 2387353 w 2387353"/>
              <a:gd name="connsiteY7" fmla="*/ 498544 h 598255"/>
              <a:gd name="connsiteX8" fmla="*/ 2287642 w 2387353"/>
              <a:gd name="connsiteY8" fmla="*/ 598255 h 598255"/>
              <a:gd name="connsiteX9" fmla="*/ 1740659 w 2387353"/>
              <a:gd name="connsiteY9" fmla="*/ 598255 h 598255"/>
              <a:gd name="connsiteX10" fmla="*/ 1259314 w 2387353"/>
              <a:gd name="connsiteY10" fmla="*/ 598255 h 598255"/>
              <a:gd name="connsiteX11" fmla="*/ 777970 w 2387353"/>
              <a:gd name="connsiteY11" fmla="*/ 598255 h 598255"/>
              <a:gd name="connsiteX12" fmla="*/ 99711 w 2387353"/>
              <a:gd name="connsiteY12" fmla="*/ 598255 h 598255"/>
              <a:gd name="connsiteX13" fmla="*/ 0 w 2387353"/>
              <a:gd name="connsiteY13" fmla="*/ 498544 h 598255"/>
              <a:gd name="connsiteX14" fmla="*/ 0 w 2387353"/>
              <a:gd name="connsiteY14" fmla="*/ 99711 h 59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87353" h="598255" fill="none" extrusionOk="0">
                <a:moveTo>
                  <a:pt x="0" y="99711"/>
                </a:moveTo>
                <a:cubicBezTo>
                  <a:pt x="-12139" y="35493"/>
                  <a:pt x="44601" y="9072"/>
                  <a:pt x="99711" y="0"/>
                </a:cubicBezTo>
                <a:cubicBezTo>
                  <a:pt x="234008" y="-32319"/>
                  <a:pt x="440595" y="38878"/>
                  <a:pt x="624814" y="0"/>
                </a:cubicBezTo>
                <a:cubicBezTo>
                  <a:pt x="809033" y="-38878"/>
                  <a:pt x="1000059" y="62779"/>
                  <a:pt x="1171797" y="0"/>
                </a:cubicBezTo>
                <a:cubicBezTo>
                  <a:pt x="1343535" y="-62779"/>
                  <a:pt x="1484154" y="35075"/>
                  <a:pt x="1696901" y="0"/>
                </a:cubicBezTo>
                <a:cubicBezTo>
                  <a:pt x="1909648" y="-35075"/>
                  <a:pt x="2148728" y="43918"/>
                  <a:pt x="2287642" y="0"/>
                </a:cubicBezTo>
                <a:cubicBezTo>
                  <a:pt x="2358492" y="1487"/>
                  <a:pt x="2382513" y="43853"/>
                  <a:pt x="2387353" y="99711"/>
                </a:cubicBezTo>
                <a:cubicBezTo>
                  <a:pt x="2416253" y="180367"/>
                  <a:pt x="2372889" y="310497"/>
                  <a:pt x="2387353" y="498544"/>
                </a:cubicBezTo>
                <a:cubicBezTo>
                  <a:pt x="2380811" y="556918"/>
                  <a:pt x="2337681" y="610272"/>
                  <a:pt x="2287642" y="598255"/>
                </a:cubicBezTo>
                <a:cubicBezTo>
                  <a:pt x="2031092" y="642127"/>
                  <a:pt x="1891681" y="542649"/>
                  <a:pt x="1740659" y="598255"/>
                </a:cubicBezTo>
                <a:cubicBezTo>
                  <a:pt x="1589637" y="653861"/>
                  <a:pt x="1474559" y="562003"/>
                  <a:pt x="1259314" y="598255"/>
                </a:cubicBezTo>
                <a:cubicBezTo>
                  <a:pt x="1044070" y="634507"/>
                  <a:pt x="1018376" y="562880"/>
                  <a:pt x="777970" y="598255"/>
                </a:cubicBezTo>
                <a:cubicBezTo>
                  <a:pt x="537564" y="633630"/>
                  <a:pt x="436441" y="590741"/>
                  <a:pt x="99711" y="598255"/>
                </a:cubicBezTo>
                <a:cubicBezTo>
                  <a:pt x="45631" y="599230"/>
                  <a:pt x="5611" y="543764"/>
                  <a:pt x="0" y="498544"/>
                </a:cubicBezTo>
                <a:cubicBezTo>
                  <a:pt x="-5508" y="342562"/>
                  <a:pt x="6641" y="240752"/>
                  <a:pt x="0" y="99711"/>
                </a:cubicBezTo>
                <a:close/>
              </a:path>
              <a:path w="2387353" h="598255" stroke="0" extrusionOk="0">
                <a:moveTo>
                  <a:pt x="0" y="99711"/>
                </a:moveTo>
                <a:cubicBezTo>
                  <a:pt x="-3223" y="34523"/>
                  <a:pt x="43177" y="126"/>
                  <a:pt x="99711" y="0"/>
                </a:cubicBezTo>
                <a:cubicBezTo>
                  <a:pt x="273494" y="-29065"/>
                  <a:pt x="500114" y="67092"/>
                  <a:pt x="690452" y="0"/>
                </a:cubicBezTo>
                <a:cubicBezTo>
                  <a:pt x="880790" y="-67092"/>
                  <a:pt x="1092550" y="51879"/>
                  <a:pt x="1259314" y="0"/>
                </a:cubicBezTo>
                <a:cubicBezTo>
                  <a:pt x="1426078" y="-51879"/>
                  <a:pt x="1573103" y="13841"/>
                  <a:pt x="1740659" y="0"/>
                </a:cubicBezTo>
                <a:cubicBezTo>
                  <a:pt x="1908215" y="-13841"/>
                  <a:pt x="2042430" y="47198"/>
                  <a:pt x="2287642" y="0"/>
                </a:cubicBezTo>
                <a:cubicBezTo>
                  <a:pt x="2334222" y="-7604"/>
                  <a:pt x="2388337" y="43520"/>
                  <a:pt x="2387353" y="99711"/>
                </a:cubicBezTo>
                <a:cubicBezTo>
                  <a:pt x="2411173" y="271774"/>
                  <a:pt x="2371596" y="373953"/>
                  <a:pt x="2387353" y="498544"/>
                </a:cubicBezTo>
                <a:cubicBezTo>
                  <a:pt x="2391438" y="549152"/>
                  <a:pt x="2332766" y="591411"/>
                  <a:pt x="2287642" y="598255"/>
                </a:cubicBezTo>
                <a:cubicBezTo>
                  <a:pt x="2115178" y="605609"/>
                  <a:pt x="1894756" y="556138"/>
                  <a:pt x="1784418" y="598255"/>
                </a:cubicBezTo>
                <a:cubicBezTo>
                  <a:pt x="1674080" y="640372"/>
                  <a:pt x="1418685" y="594195"/>
                  <a:pt x="1303073" y="598255"/>
                </a:cubicBezTo>
                <a:cubicBezTo>
                  <a:pt x="1187461" y="602315"/>
                  <a:pt x="930305" y="554543"/>
                  <a:pt x="734211" y="598255"/>
                </a:cubicBezTo>
                <a:cubicBezTo>
                  <a:pt x="538117" y="641967"/>
                  <a:pt x="297121" y="546240"/>
                  <a:pt x="99711" y="598255"/>
                </a:cubicBezTo>
                <a:cubicBezTo>
                  <a:pt x="48880" y="608993"/>
                  <a:pt x="5049" y="564452"/>
                  <a:pt x="0" y="498544"/>
                </a:cubicBezTo>
                <a:cubicBezTo>
                  <a:pt x="-30210" y="400951"/>
                  <a:pt x="30661" y="238033"/>
                  <a:pt x="0" y="99711"/>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rgbClr val="000000"/>
                </a:solidFill>
                <a:latin typeface="Times New Roman"/>
                <a:cs typeface="Times New Roman"/>
              </a:rPr>
              <a:t>Hydride, the energy that fuels stars, is exhibited in a 1 to 2 ratio with Hydrogen or 1 of 3.   </a:t>
            </a:r>
            <a:endParaRPr lang="en-US" sz="1200" dirty="0">
              <a:solidFill>
                <a:srgbClr val="000000"/>
              </a:solidFill>
              <a:latin typeface="Times New Roman"/>
              <a:cs typeface="Times New Roman"/>
            </a:endParaRPr>
          </a:p>
        </p:txBody>
      </p:sp>
      <p:sp>
        <p:nvSpPr>
          <p:cNvPr id="53" name="Rectangle: Rounded Corners 52">
            <a:extLst>
              <a:ext uri="{FF2B5EF4-FFF2-40B4-BE49-F238E27FC236}">
                <a16:creationId xmlns:a16="http://schemas.microsoft.com/office/drawing/2014/main" id="{D2F462CD-1BB1-4775-A46A-76E9BB1C34FE}"/>
              </a:ext>
            </a:extLst>
          </p:cNvPr>
          <p:cNvSpPr/>
          <p:nvPr/>
        </p:nvSpPr>
        <p:spPr>
          <a:xfrm>
            <a:off x="5891100" y="3536004"/>
            <a:ext cx="2425453" cy="1122130"/>
          </a:xfrm>
          <a:custGeom>
            <a:avLst/>
            <a:gdLst>
              <a:gd name="connsiteX0" fmla="*/ 0 w 2425453"/>
              <a:gd name="connsiteY0" fmla="*/ 187025 h 1122130"/>
              <a:gd name="connsiteX1" fmla="*/ 187025 w 2425453"/>
              <a:gd name="connsiteY1" fmla="*/ 0 h 1122130"/>
              <a:gd name="connsiteX2" fmla="*/ 658848 w 2425453"/>
              <a:gd name="connsiteY2" fmla="*/ 0 h 1122130"/>
              <a:gd name="connsiteX3" fmla="*/ 1110156 w 2425453"/>
              <a:gd name="connsiteY3" fmla="*/ 0 h 1122130"/>
              <a:gd name="connsiteX4" fmla="*/ 1623007 w 2425453"/>
              <a:gd name="connsiteY4" fmla="*/ 0 h 1122130"/>
              <a:gd name="connsiteX5" fmla="*/ 2238428 w 2425453"/>
              <a:gd name="connsiteY5" fmla="*/ 0 h 1122130"/>
              <a:gd name="connsiteX6" fmla="*/ 2425453 w 2425453"/>
              <a:gd name="connsiteY6" fmla="*/ 187025 h 1122130"/>
              <a:gd name="connsiteX7" fmla="*/ 2425453 w 2425453"/>
              <a:gd name="connsiteY7" fmla="*/ 538623 h 1122130"/>
              <a:gd name="connsiteX8" fmla="*/ 2425453 w 2425453"/>
              <a:gd name="connsiteY8" fmla="*/ 935105 h 1122130"/>
              <a:gd name="connsiteX9" fmla="*/ 2238428 w 2425453"/>
              <a:gd name="connsiteY9" fmla="*/ 1122130 h 1122130"/>
              <a:gd name="connsiteX10" fmla="*/ 1705063 w 2425453"/>
              <a:gd name="connsiteY10" fmla="*/ 1122130 h 1122130"/>
              <a:gd name="connsiteX11" fmla="*/ 1253755 w 2425453"/>
              <a:gd name="connsiteY11" fmla="*/ 1122130 h 1122130"/>
              <a:gd name="connsiteX12" fmla="*/ 761418 w 2425453"/>
              <a:gd name="connsiteY12" fmla="*/ 1122130 h 1122130"/>
              <a:gd name="connsiteX13" fmla="*/ 187025 w 2425453"/>
              <a:gd name="connsiteY13" fmla="*/ 1122130 h 1122130"/>
              <a:gd name="connsiteX14" fmla="*/ 0 w 2425453"/>
              <a:gd name="connsiteY14" fmla="*/ 935105 h 1122130"/>
              <a:gd name="connsiteX15" fmla="*/ 0 w 2425453"/>
              <a:gd name="connsiteY15" fmla="*/ 546103 h 1122130"/>
              <a:gd name="connsiteX16" fmla="*/ 0 w 2425453"/>
              <a:gd name="connsiteY16" fmla="*/ 187025 h 112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25453" h="1122130" fill="none" extrusionOk="0">
                <a:moveTo>
                  <a:pt x="0" y="187025"/>
                </a:moveTo>
                <a:cubicBezTo>
                  <a:pt x="8012" y="71190"/>
                  <a:pt x="82269" y="3406"/>
                  <a:pt x="187025" y="0"/>
                </a:cubicBezTo>
                <a:cubicBezTo>
                  <a:pt x="326215" y="-14649"/>
                  <a:pt x="498895" y="22990"/>
                  <a:pt x="658848" y="0"/>
                </a:cubicBezTo>
                <a:cubicBezTo>
                  <a:pt x="818801" y="-22990"/>
                  <a:pt x="890472" y="23491"/>
                  <a:pt x="1110156" y="0"/>
                </a:cubicBezTo>
                <a:cubicBezTo>
                  <a:pt x="1329840" y="-23491"/>
                  <a:pt x="1468638" y="18203"/>
                  <a:pt x="1623007" y="0"/>
                </a:cubicBezTo>
                <a:cubicBezTo>
                  <a:pt x="1777376" y="-18203"/>
                  <a:pt x="1934303" y="37410"/>
                  <a:pt x="2238428" y="0"/>
                </a:cubicBezTo>
                <a:cubicBezTo>
                  <a:pt x="2312389" y="-3054"/>
                  <a:pt x="2413986" y="86977"/>
                  <a:pt x="2425453" y="187025"/>
                </a:cubicBezTo>
                <a:cubicBezTo>
                  <a:pt x="2447727" y="291979"/>
                  <a:pt x="2418276" y="387485"/>
                  <a:pt x="2425453" y="538623"/>
                </a:cubicBezTo>
                <a:cubicBezTo>
                  <a:pt x="2432630" y="689761"/>
                  <a:pt x="2391091" y="844163"/>
                  <a:pt x="2425453" y="935105"/>
                </a:cubicBezTo>
                <a:cubicBezTo>
                  <a:pt x="2431317" y="1019716"/>
                  <a:pt x="2353367" y="1128066"/>
                  <a:pt x="2238428" y="1122130"/>
                </a:cubicBezTo>
                <a:cubicBezTo>
                  <a:pt x="2009271" y="1163035"/>
                  <a:pt x="1846655" y="1094307"/>
                  <a:pt x="1705063" y="1122130"/>
                </a:cubicBezTo>
                <a:cubicBezTo>
                  <a:pt x="1563472" y="1149953"/>
                  <a:pt x="1475409" y="1120855"/>
                  <a:pt x="1253755" y="1122130"/>
                </a:cubicBezTo>
                <a:cubicBezTo>
                  <a:pt x="1032101" y="1123405"/>
                  <a:pt x="963178" y="1101206"/>
                  <a:pt x="761418" y="1122130"/>
                </a:cubicBezTo>
                <a:cubicBezTo>
                  <a:pt x="559658" y="1143054"/>
                  <a:pt x="420699" y="1054619"/>
                  <a:pt x="187025" y="1122130"/>
                </a:cubicBezTo>
                <a:cubicBezTo>
                  <a:pt x="68094" y="1108189"/>
                  <a:pt x="21972" y="1055052"/>
                  <a:pt x="0" y="935105"/>
                </a:cubicBezTo>
                <a:cubicBezTo>
                  <a:pt x="-30106" y="807288"/>
                  <a:pt x="42033" y="643435"/>
                  <a:pt x="0" y="546103"/>
                </a:cubicBezTo>
                <a:cubicBezTo>
                  <a:pt x="-42033" y="448771"/>
                  <a:pt x="11786" y="275182"/>
                  <a:pt x="0" y="187025"/>
                </a:cubicBezTo>
                <a:close/>
              </a:path>
              <a:path w="2425453" h="1122130" stroke="0" extrusionOk="0">
                <a:moveTo>
                  <a:pt x="0" y="187025"/>
                </a:moveTo>
                <a:cubicBezTo>
                  <a:pt x="-6505" y="63314"/>
                  <a:pt x="72012" y="1009"/>
                  <a:pt x="187025" y="0"/>
                </a:cubicBezTo>
                <a:cubicBezTo>
                  <a:pt x="444669" y="-4817"/>
                  <a:pt x="596986" y="2597"/>
                  <a:pt x="740904" y="0"/>
                </a:cubicBezTo>
                <a:cubicBezTo>
                  <a:pt x="884822" y="-2597"/>
                  <a:pt x="1121981" y="60349"/>
                  <a:pt x="1274269" y="0"/>
                </a:cubicBezTo>
                <a:cubicBezTo>
                  <a:pt x="1426557" y="-60349"/>
                  <a:pt x="1633068" y="2975"/>
                  <a:pt x="1725577" y="0"/>
                </a:cubicBezTo>
                <a:cubicBezTo>
                  <a:pt x="1818086" y="-2975"/>
                  <a:pt x="2119092" y="25725"/>
                  <a:pt x="2238428" y="0"/>
                </a:cubicBezTo>
                <a:cubicBezTo>
                  <a:pt x="2319839" y="-19598"/>
                  <a:pt x="2442694" y="64063"/>
                  <a:pt x="2425453" y="187025"/>
                </a:cubicBezTo>
                <a:cubicBezTo>
                  <a:pt x="2460648" y="271006"/>
                  <a:pt x="2418194" y="427524"/>
                  <a:pt x="2425453" y="538623"/>
                </a:cubicBezTo>
                <a:cubicBezTo>
                  <a:pt x="2432712" y="649722"/>
                  <a:pt x="2387329" y="843789"/>
                  <a:pt x="2425453" y="935105"/>
                </a:cubicBezTo>
                <a:cubicBezTo>
                  <a:pt x="2424570" y="1044464"/>
                  <a:pt x="2323463" y="1116830"/>
                  <a:pt x="2238428" y="1122130"/>
                </a:cubicBezTo>
                <a:cubicBezTo>
                  <a:pt x="2029695" y="1169758"/>
                  <a:pt x="1935710" y="1086706"/>
                  <a:pt x="1766605" y="1122130"/>
                </a:cubicBezTo>
                <a:cubicBezTo>
                  <a:pt x="1597500" y="1157554"/>
                  <a:pt x="1357850" y="1113310"/>
                  <a:pt x="1233241" y="1122130"/>
                </a:cubicBezTo>
                <a:cubicBezTo>
                  <a:pt x="1108632" y="1130950"/>
                  <a:pt x="922566" y="1113050"/>
                  <a:pt x="761418" y="1122130"/>
                </a:cubicBezTo>
                <a:cubicBezTo>
                  <a:pt x="600270" y="1131210"/>
                  <a:pt x="316267" y="1087932"/>
                  <a:pt x="187025" y="1122130"/>
                </a:cubicBezTo>
                <a:cubicBezTo>
                  <a:pt x="93840" y="1093473"/>
                  <a:pt x="14689" y="1064121"/>
                  <a:pt x="0" y="935105"/>
                </a:cubicBezTo>
                <a:cubicBezTo>
                  <a:pt x="-32138" y="760911"/>
                  <a:pt x="18225" y="658736"/>
                  <a:pt x="0" y="583507"/>
                </a:cubicBezTo>
                <a:cubicBezTo>
                  <a:pt x="-18225" y="508278"/>
                  <a:pt x="14967" y="348964"/>
                  <a:pt x="0" y="187025"/>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cs typeface="Times New Roman"/>
              </a:rPr>
              <a:t>PEMT attaches CH3 to produce PMME, then attaches CH3 to PMME to produce PDME, followed by attaching of another CH3 to produce enriched phosphatidylcholine</a:t>
            </a:r>
          </a:p>
        </p:txBody>
      </p:sp>
      <p:sp>
        <p:nvSpPr>
          <p:cNvPr id="54" name="Rectangle: Rounded Corners 53">
            <a:extLst>
              <a:ext uri="{FF2B5EF4-FFF2-40B4-BE49-F238E27FC236}">
                <a16:creationId xmlns:a16="http://schemas.microsoft.com/office/drawing/2014/main" id="{E5BC9F24-57DD-4B4A-9FAD-AFA74497401B}"/>
              </a:ext>
            </a:extLst>
          </p:cNvPr>
          <p:cNvSpPr/>
          <p:nvPr/>
        </p:nvSpPr>
        <p:spPr>
          <a:xfrm>
            <a:off x="5872050" y="4698054"/>
            <a:ext cx="2558803" cy="2065105"/>
          </a:xfrm>
          <a:custGeom>
            <a:avLst/>
            <a:gdLst>
              <a:gd name="connsiteX0" fmla="*/ 0 w 2558803"/>
              <a:gd name="connsiteY0" fmla="*/ 344191 h 2065105"/>
              <a:gd name="connsiteX1" fmla="*/ 344191 w 2558803"/>
              <a:gd name="connsiteY1" fmla="*/ 0 h 2065105"/>
              <a:gd name="connsiteX2" fmla="*/ 793092 w 2558803"/>
              <a:gd name="connsiteY2" fmla="*/ 0 h 2065105"/>
              <a:gd name="connsiteX3" fmla="*/ 1260697 w 2558803"/>
              <a:gd name="connsiteY3" fmla="*/ 0 h 2065105"/>
              <a:gd name="connsiteX4" fmla="*/ 1747007 w 2558803"/>
              <a:gd name="connsiteY4" fmla="*/ 0 h 2065105"/>
              <a:gd name="connsiteX5" fmla="*/ 2214612 w 2558803"/>
              <a:gd name="connsiteY5" fmla="*/ 0 h 2065105"/>
              <a:gd name="connsiteX6" fmla="*/ 2558803 w 2558803"/>
              <a:gd name="connsiteY6" fmla="*/ 344191 h 2065105"/>
              <a:gd name="connsiteX7" fmla="*/ 2558803 w 2558803"/>
              <a:gd name="connsiteY7" fmla="*/ 775564 h 2065105"/>
              <a:gd name="connsiteX8" fmla="*/ 2558803 w 2558803"/>
              <a:gd name="connsiteY8" fmla="*/ 1193170 h 2065105"/>
              <a:gd name="connsiteX9" fmla="*/ 2558803 w 2558803"/>
              <a:gd name="connsiteY9" fmla="*/ 1720914 h 2065105"/>
              <a:gd name="connsiteX10" fmla="*/ 2214612 w 2558803"/>
              <a:gd name="connsiteY10" fmla="*/ 2065105 h 2065105"/>
              <a:gd name="connsiteX11" fmla="*/ 1784415 w 2558803"/>
              <a:gd name="connsiteY11" fmla="*/ 2065105 h 2065105"/>
              <a:gd name="connsiteX12" fmla="*/ 1372923 w 2558803"/>
              <a:gd name="connsiteY12" fmla="*/ 2065105 h 2065105"/>
              <a:gd name="connsiteX13" fmla="*/ 886613 w 2558803"/>
              <a:gd name="connsiteY13" fmla="*/ 2065105 h 2065105"/>
              <a:gd name="connsiteX14" fmla="*/ 344191 w 2558803"/>
              <a:gd name="connsiteY14" fmla="*/ 2065105 h 2065105"/>
              <a:gd name="connsiteX15" fmla="*/ 0 w 2558803"/>
              <a:gd name="connsiteY15" fmla="*/ 1720914 h 2065105"/>
              <a:gd name="connsiteX16" fmla="*/ 0 w 2558803"/>
              <a:gd name="connsiteY16" fmla="*/ 1289541 h 2065105"/>
              <a:gd name="connsiteX17" fmla="*/ 0 w 2558803"/>
              <a:gd name="connsiteY17" fmla="*/ 816866 h 2065105"/>
              <a:gd name="connsiteX18" fmla="*/ 0 w 2558803"/>
              <a:gd name="connsiteY18" fmla="*/ 344191 h 206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58803" h="2065105" fill="none" extrusionOk="0">
                <a:moveTo>
                  <a:pt x="0" y="344191"/>
                </a:moveTo>
                <a:cubicBezTo>
                  <a:pt x="33238" y="184107"/>
                  <a:pt x="117003" y="-30201"/>
                  <a:pt x="344191" y="0"/>
                </a:cubicBezTo>
                <a:cubicBezTo>
                  <a:pt x="517933" y="-9517"/>
                  <a:pt x="664984" y="36161"/>
                  <a:pt x="793092" y="0"/>
                </a:cubicBezTo>
                <a:cubicBezTo>
                  <a:pt x="921200" y="-36161"/>
                  <a:pt x="1033894" y="3540"/>
                  <a:pt x="1260697" y="0"/>
                </a:cubicBezTo>
                <a:cubicBezTo>
                  <a:pt x="1487501" y="-3540"/>
                  <a:pt x="1612285" y="46547"/>
                  <a:pt x="1747007" y="0"/>
                </a:cubicBezTo>
                <a:cubicBezTo>
                  <a:pt x="1881729" y="-46547"/>
                  <a:pt x="1986783" y="21173"/>
                  <a:pt x="2214612" y="0"/>
                </a:cubicBezTo>
                <a:cubicBezTo>
                  <a:pt x="2392780" y="10294"/>
                  <a:pt x="2563776" y="186419"/>
                  <a:pt x="2558803" y="344191"/>
                </a:cubicBezTo>
                <a:cubicBezTo>
                  <a:pt x="2595342" y="508727"/>
                  <a:pt x="2521662" y="657534"/>
                  <a:pt x="2558803" y="775564"/>
                </a:cubicBezTo>
                <a:cubicBezTo>
                  <a:pt x="2595944" y="893594"/>
                  <a:pt x="2545376" y="1008531"/>
                  <a:pt x="2558803" y="1193170"/>
                </a:cubicBezTo>
                <a:cubicBezTo>
                  <a:pt x="2572230" y="1377809"/>
                  <a:pt x="2523269" y="1505207"/>
                  <a:pt x="2558803" y="1720914"/>
                </a:cubicBezTo>
                <a:cubicBezTo>
                  <a:pt x="2591520" y="1943244"/>
                  <a:pt x="2420439" y="2037485"/>
                  <a:pt x="2214612" y="2065105"/>
                </a:cubicBezTo>
                <a:cubicBezTo>
                  <a:pt x="2052526" y="2092204"/>
                  <a:pt x="1965681" y="2059730"/>
                  <a:pt x="1784415" y="2065105"/>
                </a:cubicBezTo>
                <a:cubicBezTo>
                  <a:pt x="1603149" y="2070480"/>
                  <a:pt x="1473384" y="2033731"/>
                  <a:pt x="1372923" y="2065105"/>
                </a:cubicBezTo>
                <a:cubicBezTo>
                  <a:pt x="1272462" y="2096479"/>
                  <a:pt x="1128001" y="2015675"/>
                  <a:pt x="886613" y="2065105"/>
                </a:cubicBezTo>
                <a:cubicBezTo>
                  <a:pt x="645225" y="2114535"/>
                  <a:pt x="531164" y="2039516"/>
                  <a:pt x="344191" y="2065105"/>
                </a:cubicBezTo>
                <a:cubicBezTo>
                  <a:pt x="141406" y="2102379"/>
                  <a:pt x="1616" y="1915771"/>
                  <a:pt x="0" y="1720914"/>
                </a:cubicBezTo>
                <a:cubicBezTo>
                  <a:pt x="-32211" y="1620551"/>
                  <a:pt x="46937" y="1382775"/>
                  <a:pt x="0" y="1289541"/>
                </a:cubicBezTo>
                <a:cubicBezTo>
                  <a:pt x="-46937" y="1196307"/>
                  <a:pt x="34510" y="1013867"/>
                  <a:pt x="0" y="816866"/>
                </a:cubicBezTo>
                <a:cubicBezTo>
                  <a:pt x="-34510" y="619865"/>
                  <a:pt x="25469" y="479396"/>
                  <a:pt x="0" y="344191"/>
                </a:cubicBezTo>
                <a:close/>
              </a:path>
              <a:path w="2558803" h="2065105" stroke="0" extrusionOk="0">
                <a:moveTo>
                  <a:pt x="0" y="344191"/>
                </a:moveTo>
                <a:cubicBezTo>
                  <a:pt x="-11377" y="118387"/>
                  <a:pt x="116020" y="3279"/>
                  <a:pt x="344191" y="0"/>
                </a:cubicBezTo>
                <a:cubicBezTo>
                  <a:pt x="488409" y="-28920"/>
                  <a:pt x="704057" y="32201"/>
                  <a:pt x="849205" y="0"/>
                </a:cubicBezTo>
                <a:cubicBezTo>
                  <a:pt x="994353" y="-32201"/>
                  <a:pt x="1113189" y="33174"/>
                  <a:pt x="1335514" y="0"/>
                </a:cubicBezTo>
                <a:cubicBezTo>
                  <a:pt x="1557839" y="-33174"/>
                  <a:pt x="1614162" y="34951"/>
                  <a:pt x="1747007" y="0"/>
                </a:cubicBezTo>
                <a:cubicBezTo>
                  <a:pt x="1879852" y="-34951"/>
                  <a:pt x="2049873" y="45473"/>
                  <a:pt x="2214612" y="0"/>
                </a:cubicBezTo>
                <a:cubicBezTo>
                  <a:pt x="2385601" y="-17110"/>
                  <a:pt x="2583285" y="126167"/>
                  <a:pt x="2558803" y="344191"/>
                </a:cubicBezTo>
                <a:cubicBezTo>
                  <a:pt x="2577998" y="527107"/>
                  <a:pt x="2554552" y="578963"/>
                  <a:pt x="2558803" y="761797"/>
                </a:cubicBezTo>
                <a:cubicBezTo>
                  <a:pt x="2563054" y="944631"/>
                  <a:pt x="2525352" y="1141331"/>
                  <a:pt x="2558803" y="1248239"/>
                </a:cubicBezTo>
                <a:cubicBezTo>
                  <a:pt x="2592254" y="1355147"/>
                  <a:pt x="2536178" y="1510319"/>
                  <a:pt x="2558803" y="1720914"/>
                </a:cubicBezTo>
                <a:cubicBezTo>
                  <a:pt x="2541413" y="1900355"/>
                  <a:pt x="2447109" y="2077579"/>
                  <a:pt x="2214612" y="2065105"/>
                </a:cubicBezTo>
                <a:cubicBezTo>
                  <a:pt x="2098782" y="2083112"/>
                  <a:pt x="1942003" y="2059679"/>
                  <a:pt x="1784415" y="2065105"/>
                </a:cubicBezTo>
                <a:cubicBezTo>
                  <a:pt x="1626827" y="2070531"/>
                  <a:pt x="1503326" y="2019852"/>
                  <a:pt x="1354218" y="2065105"/>
                </a:cubicBezTo>
                <a:cubicBezTo>
                  <a:pt x="1205110" y="2110358"/>
                  <a:pt x="1068374" y="2027267"/>
                  <a:pt x="867909" y="2065105"/>
                </a:cubicBezTo>
                <a:cubicBezTo>
                  <a:pt x="667444" y="2102943"/>
                  <a:pt x="453952" y="2021266"/>
                  <a:pt x="344191" y="2065105"/>
                </a:cubicBezTo>
                <a:cubicBezTo>
                  <a:pt x="157688" y="2057867"/>
                  <a:pt x="12404" y="1923200"/>
                  <a:pt x="0" y="1720914"/>
                </a:cubicBezTo>
                <a:cubicBezTo>
                  <a:pt x="-31792" y="1544769"/>
                  <a:pt x="3318" y="1413283"/>
                  <a:pt x="0" y="1234472"/>
                </a:cubicBezTo>
                <a:cubicBezTo>
                  <a:pt x="-3318" y="1055661"/>
                  <a:pt x="25765" y="903923"/>
                  <a:pt x="0" y="789331"/>
                </a:cubicBezTo>
                <a:cubicBezTo>
                  <a:pt x="-25765" y="674739"/>
                  <a:pt x="650" y="552940"/>
                  <a:pt x="0" y="344191"/>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cs typeface="Times New Roman"/>
              </a:rPr>
              <a:t>Phosphatidylethanolamine, PMME, PDME, and Phosphatidylcholine are caustic cleaner with strong antihistamine function which enable serine proteases, trypsin, TPA fibrinolysis, sequestration of biotic factors and separation of abiotic phases from biotic phases enabling embryonic plasticity, anatomical repair/regeneration/generation. </a:t>
            </a:r>
            <a:endParaRPr lang="en-US" dirty="0"/>
          </a:p>
        </p:txBody>
      </p:sp>
      <p:sp>
        <p:nvSpPr>
          <p:cNvPr id="55" name="Rectangle: Rounded Corners 54">
            <a:extLst>
              <a:ext uri="{FF2B5EF4-FFF2-40B4-BE49-F238E27FC236}">
                <a16:creationId xmlns:a16="http://schemas.microsoft.com/office/drawing/2014/main" id="{9A1C46C2-6EDF-4CE3-9EF1-DF553E22DE68}"/>
              </a:ext>
            </a:extLst>
          </p:cNvPr>
          <p:cNvSpPr/>
          <p:nvPr/>
        </p:nvSpPr>
        <p:spPr>
          <a:xfrm>
            <a:off x="8624775" y="1526229"/>
            <a:ext cx="1939678" cy="2398480"/>
          </a:xfrm>
          <a:custGeom>
            <a:avLst/>
            <a:gdLst>
              <a:gd name="connsiteX0" fmla="*/ 0 w 1939678"/>
              <a:gd name="connsiteY0" fmla="*/ 323286 h 2398480"/>
              <a:gd name="connsiteX1" fmla="*/ 323286 w 1939678"/>
              <a:gd name="connsiteY1" fmla="*/ 0 h 2398480"/>
              <a:gd name="connsiteX2" fmla="*/ 728459 w 1939678"/>
              <a:gd name="connsiteY2" fmla="*/ 0 h 2398480"/>
              <a:gd name="connsiteX3" fmla="*/ 1120701 w 1939678"/>
              <a:gd name="connsiteY3" fmla="*/ 0 h 2398480"/>
              <a:gd name="connsiteX4" fmla="*/ 1616392 w 1939678"/>
              <a:gd name="connsiteY4" fmla="*/ 0 h 2398480"/>
              <a:gd name="connsiteX5" fmla="*/ 1939678 w 1939678"/>
              <a:gd name="connsiteY5" fmla="*/ 323286 h 2398480"/>
              <a:gd name="connsiteX6" fmla="*/ 1939678 w 1939678"/>
              <a:gd name="connsiteY6" fmla="*/ 907255 h 2398480"/>
              <a:gd name="connsiteX7" fmla="*/ 1939678 w 1939678"/>
              <a:gd name="connsiteY7" fmla="*/ 1456187 h 2398480"/>
              <a:gd name="connsiteX8" fmla="*/ 1939678 w 1939678"/>
              <a:gd name="connsiteY8" fmla="*/ 2075194 h 2398480"/>
              <a:gd name="connsiteX9" fmla="*/ 1616392 w 1939678"/>
              <a:gd name="connsiteY9" fmla="*/ 2398480 h 2398480"/>
              <a:gd name="connsiteX10" fmla="*/ 1172426 w 1939678"/>
              <a:gd name="connsiteY10" fmla="*/ 2398480 h 2398480"/>
              <a:gd name="connsiteX11" fmla="*/ 780183 w 1939678"/>
              <a:gd name="connsiteY11" fmla="*/ 2398480 h 2398480"/>
              <a:gd name="connsiteX12" fmla="*/ 323286 w 1939678"/>
              <a:gd name="connsiteY12" fmla="*/ 2398480 h 2398480"/>
              <a:gd name="connsiteX13" fmla="*/ 0 w 1939678"/>
              <a:gd name="connsiteY13" fmla="*/ 2075194 h 2398480"/>
              <a:gd name="connsiteX14" fmla="*/ 0 w 1939678"/>
              <a:gd name="connsiteY14" fmla="*/ 1543782 h 2398480"/>
              <a:gd name="connsiteX15" fmla="*/ 0 w 1939678"/>
              <a:gd name="connsiteY15" fmla="*/ 942293 h 2398480"/>
              <a:gd name="connsiteX16" fmla="*/ 0 w 1939678"/>
              <a:gd name="connsiteY16" fmla="*/ 323286 h 239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39678" h="2398480" fill="none" extrusionOk="0">
                <a:moveTo>
                  <a:pt x="0" y="323286"/>
                </a:moveTo>
                <a:cubicBezTo>
                  <a:pt x="26631" y="103048"/>
                  <a:pt x="125004" y="45877"/>
                  <a:pt x="323286" y="0"/>
                </a:cubicBezTo>
                <a:cubicBezTo>
                  <a:pt x="484417" y="-34965"/>
                  <a:pt x="554605" y="2080"/>
                  <a:pt x="728459" y="0"/>
                </a:cubicBezTo>
                <a:cubicBezTo>
                  <a:pt x="902313" y="-2080"/>
                  <a:pt x="974293" y="7075"/>
                  <a:pt x="1120701" y="0"/>
                </a:cubicBezTo>
                <a:cubicBezTo>
                  <a:pt x="1267109" y="-7075"/>
                  <a:pt x="1464805" y="4383"/>
                  <a:pt x="1616392" y="0"/>
                </a:cubicBezTo>
                <a:cubicBezTo>
                  <a:pt x="1783531" y="-30619"/>
                  <a:pt x="1974524" y="121557"/>
                  <a:pt x="1939678" y="323286"/>
                </a:cubicBezTo>
                <a:cubicBezTo>
                  <a:pt x="1981603" y="493834"/>
                  <a:pt x="1875594" y="776352"/>
                  <a:pt x="1939678" y="907255"/>
                </a:cubicBezTo>
                <a:cubicBezTo>
                  <a:pt x="2003762" y="1038158"/>
                  <a:pt x="1898470" y="1218344"/>
                  <a:pt x="1939678" y="1456187"/>
                </a:cubicBezTo>
                <a:cubicBezTo>
                  <a:pt x="1980886" y="1694030"/>
                  <a:pt x="1896372" y="1854655"/>
                  <a:pt x="1939678" y="2075194"/>
                </a:cubicBezTo>
                <a:cubicBezTo>
                  <a:pt x="1942270" y="2245482"/>
                  <a:pt x="1812135" y="2407243"/>
                  <a:pt x="1616392" y="2398480"/>
                </a:cubicBezTo>
                <a:cubicBezTo>
                  <a:pt x="1443777" y="2424726"/>
                  <a:pt x="1316462" y="2387545"/>
                  <a:pt x="1172426" y="2398480"/>
                </a:cubicBezTo>
                <a:cubicBezTo>
                  <a:pt x="1028390" y="2409415"/>
                  <a:pt x="933378" y="2363093"/>
                  <a:pt x="780183" y="2398480"/>
                </a:cubicBezTo>
                <a:cubicBezTo>
                  <a:pt x="626988" y="2433867"/>
                  <a:pt x="547556" y="2363022"/>
                  <a:pt x="323286" y="2398480"/>
                </a:cubicBezTo>
                <a:cubicBezTo>
                  <a:pt x="163405" y="2355621"/>
                  <a:pt x="-6985" y="2256994"/>
                  <a:pt x="0" y="2075194"/>
                </a:cubicBezTo>
                <a:cubicBezTo>
                  <a:pt x="-22354" y="1933977"/>
                  <a:pt x="12045" y="1681278"/>
                  <a:pt x="0" y="1543782"/>
                </a:cubicBezTo>
                <a:cubicBezTo>
                  <a:pt x="-12045" y="1406286"/>
                  <a:pt x="57888" y="1190768"/>
                  <a:pt x="0" y="942293"/>
                </a:cubicBezTo>
                <a:cubicBezTo>
                  <a:pt x="-57888" y="693818"/>
                  <a:pt x="50599" y="585740"/>
                  <a:pt x="0" y="323286"/>
                </a:cubicBezTo>
                <a:close/>
              </a:path>
              <a:path w="1939678" h="2398480" stroke="0" extrusionOk="0">
                <a:moveTo>
                  <a:pt x="0" y="323286"/>
                </a:moveTo>
                <a:cubicBezTo>
                  <a:pt x="-14168" y="100266"/>
                  <a:pt x="120039" y="2127"/>
                  <a:pt x="323286" y="0"/>
                </a:cubicBezTo>
                <a:cubicBezTo>
                  <a:pt x="498088" y="-37487"/>
                  <a:pt x="590586" y="31679"/>
                  <a:pt x="780183" y="0"/>
                </a:cubicBezTo>
                <a:cubicBezTo>
                  <a:pt x="969780" y="-31679"/>
                  <a:pt x="1035412" y="10001"/>
                  <a:pt x="1224150" y="0"/>
                </a:cubicBezTo>
                <a:cubicBezTo>
                  <a:pt x="1412888" y="-10001"/>
                  <a:pt x="1453229" y="29875"/>
                  <a:pt x="1616392" y="0"/>
                </a:cubicBezTo>
                <a:cubicBezTo>
                  <a:pt x="1808285" y="-4885"/>
                  <a:pt x="1902239" y="167609"/>
                  <a:pt x="1939678" y="323286"/>
                </a:cubicBezTo>
                <a:cubicBezTo>
                  <a:pt x="2000079" y="575712"/>
                  <a:pt x="1872376" y="632251"/>
                  <a:pt x="1939678" y="889736"/>
                </a:cubicBezTo>
                <a:cubicBezTo>
                  <a:pt x="2006980" y="1147221"/>
                  <a:pt x="1938413" y="1311646"/>
                  <a:pt x="1939678" y="1508744"/>
                </a:cubicBezTo>
                <a:cubicBezTo>
                  <a:pt x="1940943" y="1705842"/>
                  <a:pt x="1874277" y="1910225"/>
                  <a:pt x="1939678" y="2075194"/>
                </a:cubicBezTo>
                <a:cubicBezTo>
                  <a:pt x="1934937" y="2286307"/>
                  <a:pt x="1749909" y="2385407"/>
                  <a:pt x="1616392" y="2398480"/>
                </a:cubicBezTo>
                <a:cubicBezTo>
                  <a:pt x="1499975" y="2444383"/>
                  <a:pt x="1397734" y="2397882"/>
                  <a:pt x="1211219" y="2398480"/>
                </a:cubicBezTo>
                <a:cubicBezTo>
                  <a:pt x="1024704" y="2399078"/>
                  <a:pt x="907924" y="2365137"/>
                  <a:pt x="767252" y="2398480"/>
                </a:cubicBezTo>
                <a:cubicBezTo>
                  <a:pt x="626580" y="2431823"/>
                  <a:pt x="487735" y="2392207"/>
                  <a:pt x="323286" y="2398480"/>
                </a:cubicBezTo>
                <a:cubicBezTo>
                  <a:pt x="154166" y="2422361"/>
                  <a:pt x="15506" y="2287026"/>
                  <a:pt x="0" y="2075194"/>
                </a:cubicBezTo>
                <a:cubicBezTo>
                  <a:pt x="-71602" y="1833430"/>
                  <a:pt x="50546" y="1745231"/>
                  <a:pt x="0" y="1473706"/>
                </a:cubicBezTo>
                <a:cubicBezTo>
                  <a:pt x="-50546" y="1202181"/>
                  <a:pt x="16032" y="1117464"/>
                  <a:pt x="0" y="854698"/>
                </a:cubicBezTo>
                <a:cubicBezTo>
                  <a:pt x="-16032" y="591932"/>
                  <a:pt x="52550" y="561122"/>
                  <a:pt x="0" y="323286"/>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cs typeface="Times New Roman"/>
              </a:rPr>
              <a:t>PEMT attachment of CH3 with 1 hydride to 2 Hydrogens enables hundreds of mitochondria in each cellular entity to exhibit </a:t>
            </a:r>
            <a:r>
              <a:rPr lang="en-US" sz="1200" dirty="0" err="1">
                <a:solidFill>
                  <a:srgbClr val="000000"/>
                </a:solidFill>
                <a:latin typeface="Times New Roman"/>
                <a:cs typeface="Times New Roman"/>
              </a:rPr>
              <a:t>capacitant</a:t>
            </a:r>
            <a:r>
              <a:rPr lang="en-US" sz="1200" dirty="0">
                <a:solidFill>
                  <a:srgbClr val="000000"/>
                </a:solidFill>
                <a:latin typeface="Times New Roman"/>
                <a:cs typeface="Times New Roman"/>
              </a:rPr>
              <a:t> fields required for 7.2 to 7.6 background </a:t>
            </a:r>
            <a:r>
              <a:rPr lang="en-US" sz="1200" dirty="0" err="1">
                <a:solidFill>
                  <a:srgbClr val="000000"/>
                </a:solidFill>
                <a:latin typeface="Times New Roman"/>
                <a:cs typeface="Times New Roman"/>
              </a:rPr>
              <a:t>ph</a:t>
            </a:r>
            <a:r>
              <a:rPr lang="en-US" sz="1200" dirty="0">
                <a:solidFill>
                  <a:srgbClr val="000000"/>
                </a:solidFill>
                <a:latin typeface="Times New Roman"/>
                <a:cs typeface="Times New Roman"/>
              </a:rPr>
              <a:t> required for conscious cognitive function and  sustainable vital being.</a:t>
            </a:r>
          </a:p>
        </p:txBody>
      </p:sp>
      <p:sp>
        <p:nvSpPr>
          <p:cNvPr id="56" name="Rectangle: Rounded Corners 55">
            <a:extLst>
              <a:ext uri="{FF2B5EF4-FFF2-40B4-BE49-F238E27FC236}">
                <a16:creationId xmlns:a16="http://schemas.microsoft.com/office/drawing/2014/main" id="{BF4EB0E4-AE47-4A1E-BA5D-0D727212AE8C}"/>
              </a:ext>
            </a:extLst>
          </p:cNvPr>
          <p:cNvSpPr/>
          <p:nvPr/>
        </p:nvSpPr>
        <p:spPr>
          <a:xfrm>
            <a:off x="8462850" y="3974154"/>
            <a:ext cx="2082553" cy="2750905"/>
          </a:xfrm>
          <a:custGeom>
            <a:avLst/>
            <a:gdLst>
              <a:gd name="connsiteX0" fmla="*/ 0 w 2082553"/>
              <a:gd name="connsiteY0" fmla="*/ 347099 h 2750905"/>
              <a:gd name="connsiteX1" fmla="*/ 347099 w 2082553"/>
              <a:gd name="connsiteY1" fmla="*/ 0 h 2750905"/>
              <a:gd name="connsiteX2" fmla="*/ 796000 w 2082553"/>
              <a:gd name="connsiteY2" fmla="*/ 0 h 2750905"/>
              <a:gd name="connsiteX3" fmla="*/ 1258785 w 2082553"/>
              <a:gd name="connsiteY3" fmla="*/ 0 h 2750905"/>
              <a:gd name="connsiteX4" fmla="*/ 1735454 w 2082553"/>
              <a:gd name="connsiteY4" fmla="*/ 0 h 2750905"/>
              <a:gd name="connsiteX5" fmla="*/ 2082553 w 2082553"/>
              <a:gd name="connsiteY5" fmla="*/ 347099 h 2750905"/>
              <a:gd name="connsiteX6" fmla="*/ 2082553 w 2082553"/>
              <a:gd name="connsiteY6" fmla="*/ 861276 h 2750905"/>
              <a:gd name="connsiteX7" fmla="*/ 2082553 w 2082553"/>
              <a:gd name="connsiteY7" fmla="*/ 1313751 h 2750905"/>
              <a:gd name="connsiteX8" fmla="*/ 2082553 w 2082553"/>
              <a:gd name="connsiteY8" fmla="*/ 1766227 h 2750905"/>
              <a:gd name="connsiteX9" fmla="*/ 2082553 w 2082553"/>
              <a:gd name="connsiteY9" fmla="*/ 2403806 h 2750905"/>
              <a:gd name="connsiteX10" fmla="*/ 1735454 w 2082553"/>
              <a:gd name="connsiteY10" fmla="*/ 2750905 h 2750905"/>
              <a:gd name="connsiteX11" fmla="*/ 1300436 w 2082553"/>
              <a:gd name="connsiteY11" fmla="*/ 2750905 h 2750905"/>
              <a:gd name="connsiteX12" fmla="*/ 879302 w 2082553"/>
              <a:gd name="connsiteY12" fmla="*/ 2750905 h 2750905"/>
              <a:gd name="connsiteX13" fmla="*/ 347099 w 2082553"/>
              <a:gd name="connsiteY13" fmla="*/ 2750905 h 2750905"/>
              <a:gd name="connsiteX14" fmla="*/ 0 w 2082553"/>
              <a:gd name="connsiteY14" fmla="*/ 2403806 h 2750905"/>
              <a:gd name="connsiteX15" fmla="*/ 0 w 2082553"/>
              <a:gd name="connsiteY15" fmla="*/ 1951330 h 2750905"/>
              <a:gd name="connsiteX16" fmla="*/ 0 w 2082553"/>
              <a:gd name="connsiteY16" fmla="*/ 1478288 h 2750905"/>
              <a:gd name="connsiteX17" fmla="*/ 0 w 2082553"/>
              <a:gd name="connsiteY17" fmla="*/ 943544 h 2750905"/>
              <a:gd name="connsiteX18" fmla="*/ 0 w 2082553"/>
              <a:gd name="connsiteY18" fmla="*/ 347099 h 275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82553" h="2750905" fill="none" extrusionOk="0">
                <a:moveTo>
                  <a:pt x="0" y="347099"/>
                </a:moveTo>
                <a:cubicBezTo>
                  <a:pt x="3009" y="158118"/>
                  <a:pt x="111581" y="-35674"/>
                  <a:pt x="347099" y="0"/>
                </a:cubicBezTo>
                <a:cubicBezTo>
                  <a:pt x="520841" y="-9517"/>
                  <a:pt x="667892" y="36161"/>
                  <a:pt x="796000" y="0"/>
                </a:cubicBezTo>
                <a:cubicBezTo>
                  <a:pt x="924108" y="-36161"/>
                  <a:pt x="1119163" y="43276"/>
                  <a:pt x="1258785" y="0"/>
                </a:cubicBezTo>
                <a:cubicBezTo>
                  <a:pt x="1398407" y="-43276"/>
                  <a:pt x="1568970" y="42860"/>
                  <a:pt x="1735454" y="0"/>
                </a:cubicBezTo>
                <a:cubicBezTo>
                  <a:pt x="1905942" y="10713"/>
                  <a:pt x="2073016" y="178185"/>
                  <a:pt x="2082553" y="347099"/>
                </a:cubicBezTo>
                <a:cubicBezTo>
                  <a:pt x="2126611" y="599304"/>
                  <a:pt x="2040352" y="671783"/>
                  <a:pt x="2082553" y="861276"/>
                </a:cubicBezTo>
                <a:cubicBezTo>
                  <a:pt x="2124754" y="1050769"/>
                  <a:pt x="2055794" y="1150705"/>
                  <a:pt x="2082553" y="1313751"/>
                </a:cubicBezTo>
                <a:cubicBezTo>
                  <a:pt x="2109312" y="1476798"/>
                  <a:pt x="2036182" y="1564018"/>
                  <a:pt x="2082553" y="1766227"/>
                </a:cubicBezTo>
                <a:cubicBezTo>
                  <a:pt x="2128924" y="1968436"/>
                  <a:pt x="2068835" y="2169979"/>
                  <a:pt x="2082553" y="2403806"/>
                </a:cubicBezTo>
                <a:cubicBezTo>
                  <a:pt x="2085817" y="2598719"/>
                  <a:pt x="1945732" y="2718291"/>
                  <a:pt x="1735454" y="2750905"/>
                </a:cubicBezTo>
                <a:cubicBezTo>
                  <a:pt x="1527024" y="2781010"/>
                  <a:pt x="1497928" y="2726887"/>
                  <a:pt x="1300436" y="2750905"/>
                </a:cubicBezTo>
                <a:cubicBezTo>
                  <a:pt x="1102944" y="2774923"/>
                  <a:pt x="994333" y="2749268"/>
                  <a:pt x="879302" y="2750905"/>
                </a:cubicBezTo>
                <a:cubicBezTo>
                  <a:pt x="764271" y="2752542"/>
                  <a:pt x="611744" y="2708609"/>
                  <a:pt x="347099" y="2750905"/>
                </a:cubicBezTo>
                <a:cubicBezTo>
                  <a:pt x="186310" y="2794079"/>
                  <a:pt x="4699" y="2598462"/>
                  <a:pt x="0" y="2403806"/>
                </a:cubicBezTo>
                <a:cubicBezTo>
                  <a:pt x="-6407" y="2239074"/>
                  <a:pt x="13691" y="2101081"/>
                  <a:pt x="0" y="1951330"/>
                </a:cubicBezTo>
                <a:cubicBezTo>
                  <a:pt x="-13691" y="1801579"/>
                  <a:pt x="11351" y="1578712"/>
                  <a:pt x="0" y="1478288"/>
                </a:cubicBezTo>
                <a:cubicBezTo>
                  <a:pt x="-11351" y="1377864"/>
                  <a:pt x="4322" y="1087932"/>
                  <a:pt x="0" y="943544"/>
                </a:cubicBezTo>
                <a:cubicBezTo>
                  <a:pt x="-4322" y="799156"/>
                  <a:pt x="69930" y="518212"/>
                  <a:pt x="0" y="347099"/>
                </a:cubicBezTo>
                <a:close/>
              </a:path>
              <a:path w="2082553" h="2750905" stroke="0" extrusionOk="0">
                <a:moveTo>
                  <a:pt x="0" y="347099"/>
                </a:moveTo>
                <a:cubicBezTo>
                  <a:pt x="-10177" y="123457"/>
                  <a:pt x="132842" y="1943"/>
                  <a:pt x="347099" y="0"/>
                </a:cubicBezTo>
                <a:cubicBezTo>
                  <a:pt x="590524" y="-24340"/>
                  <a:pt x="653537" y="20377"/>
                  <a:pt x="837651" y="0"/>
                </a:cubicBezTo>
                <a:cubicBezTo>
                  <a:pt x="1021765" y="-20377"/>
                  <a:pt x="1090507" y="14333"/>
                  <a:pt x="1314320" y="0"/>
                </a:cubicBezTo>
                <a:cubicBezTo>
                  <a:pt x="1538133" y="-14333"/>
                  <a:pt x="1592252" y="10042"/>
                  <a:pt x="1735454" y="0"/>
                </a:cubicBezTo>
                <a:cubicBezTo>
                  <a:pt x="1956235" y="-10645"/>
                  <a:pt x="2055317" y="172038"/>
                  <a:pt x="2082553" y="347099"/>
                </a:cubicBezTo>
                <a:cubicBezTo>
                  <a:pt x="2085620" y="532669"/>
                  <a:pt x="2036641" y="691944"/>
                  <a:pt x="2082553" y="840709"/>
                </a:cubicBezTo>
                <a:cubicBezTo>
                  <a:pt x="2128465" y="989474"/>
                  <a:pt x="2068154" y="1129447"/>
                  <a:pt x="2082553" y="1396020"/>
                </a:cubicBezTo>
                <a:cubicBezTo>
                  <a:pt x="2096952" y="1662593"/>
                  <a:pt x="2025326" y="1692563"/>
                  <a:pt x="2082553" y="1951330"/>
                </a:cubicBezTo>
                <a:cubicBezTo>
                  <a:pt x="2139780" y="2210097"/>
                  <a:pt x="2043938" y="2251251"/>
                  <a:pt x="2082553" y="2403806"/>
                </a:cubicBezTo>
                <a:cubicBezTo>
                  <a:pt x="2036833" y="2567502"/>
                  <a:pt x="1947920" y="2757014"/>
                  <a:pt x="1735454" y="2750905"/>
                </a:cubicBezTo>
                <a:cubicBezTo>
                  <a:pt x="1532402" y="2752355"/>
                  <a:pt x="1510256" y="2700178"/>
                  <a:pt x="1300436" y="2750905"/>
                </a:cubicBezTo>
                <a:cubicBezTo>
                  <a:pt x="1090616" y="2801632"/>
                  <a:pt x="1001456" y="2737626"/>
                  <a:pt x="865418" y="2750905"/>
                </a:cubicBezTo>
                <a:cubicBezTo>
                  <a:pt x="729380" y="2764184"/>
                  <a:pt x="570357" y="2712963"/>
                  <a:pt x="347099" y="2750905"/>
                </a:cubicBezTo>
                <a:cubicBezTo>
                  <a:pt x="160333" y="2736923"/>
                  <a:pt x="18279" y="2627515"/>
                  <a:pt x="0" y="2403806"/>
                </a:cubicBezTo>
                <a:cubicBezTo>
                  <a:pt x="-8019" y="2288569"/>
                  <a:pt x="10422" y="2121885"/>
                  <a:pt x="0" y="1951330"/>
                </a:cubicBezTo>
                <a:cubicBezTo>
                  <a:pt x="-10422" y="1780775"/>
                  <a:pt x="33019" y="1671876"/>
                  <a:pt x="0" y="1478288"/>
                </a:cubicBezTo>
                <a:cubicBezTo>
                  <a:pt x="-33019" y="1284700"/>
                  <a:pt x="33879" y="1145048"/>
                  <a:pt x="0" y="984678"/>
                </a:cubicBezTo>
                <a:cubicBezTo>
                  <a:pt x="-33879" y="824308"/>
                  <a:pt x="70657" y="499544"/>
                  <a:pt x="0" y="347099"/>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cs typeface="Times New Roman"/>
              </a:rPr>
              <a:t>PEMT inhibition upregulates homocysteine, abates synthesis of Enriched Phosphatidylcholine, increase BAX to cause massive apoptosis that is opposed by choline kinase alpha, CDP choline Pathway, Sphingosine 1 Phosphate, G Protein,  GSK3B survival signaling that deteriorates the protection of P53 to begin pervasive disease.</a:t>
            </a:r>
          </a:p>
        </p:txBody>
      </p:sp>
      <p:sp>
        <p:nvSpPr>
          <p:cNvPr id="58" name="TextBox 57">
            <a:extLst>
              <a:ext uri="{FF2B5EF4-FFF2-40B4-BE49-F238E27FC236}">
                <a16:creationId xmlns:a16="http://schemas.microsoft.com/office/drawing/2014/main" id="{DE64B5F3-0FCE-4724-A870-A80339A9713B}"/>
              </a:ext>
            </a:extLst>
          </p:cNvPr>
          <p:cNvSpPr txBox="1"/>
          <p:nvPr/>
        </p:nvSpPr>
        <p:spPr>
          <a:xfrm>
            <a:off x="915266" y="1270576"/>
            <a:ext cx="7065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FFFFFF"/>
                </a:solidFill>
                <a:cs typeface="Calibri"/>
              </a:rPr>
              <a:t>A   </a:t>
            </a:r>
            <a:endParaRPr lang="en-US" dirty="0">
              <a:solidFill>
                <a:srgbClr val="FFFFFF"/>
              </a:solidFill>
            </a:endParaRPr>
          </a:p>
        </p:txBody>
      </p:sp>
      <p:sp>
        <p:nvSpPr>
          <p:cNvPr id="59" name="TextBox 58">
            <a:extLst>
              <a:ext uri="{FF2B5EF4-FFF2-40B4-BE49-F238E27FC236}">
                <a16:creationId xmlns:a16="http://schemas.microsoft.com/office/drawing/2014/main" id="{E8439292-86CB-4EC3-AAB9-518EE71C5CA3}"/>
              </a:ext>
            </a:extLst>
          </p:cNvPr>
          <p:cNvSpPr txBox="1"/>
          <p:nvPr/>
        </p:nvSpPr>
        <p:spPr>
          <a:xfrm>
            <a:off x="3477491" y="1270576"/>
            <a:ext cx="7065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FFFFFF"/>
                </a:solidFill>
                <a:cs typeface="Calibri"/>
              </a:rPr>
              <a:t>B   </a:t>
            </a:r>
            <a:endParaRPr lang="en-US" dirty="0">
              <a:solidFill>
                <a:srgbClr val="FFFFFF"/>
              </a:solidFill>
            </a:endParaRPr>
          </a:p>
        </p:txBody>
      </p:sp>
      <p:sp>
        <p:nvSpPr>
          <p:cNvPr id="60" name="TextBox 59">
            <a:extLst>
              <a:ext uri="{FF2B5EF4-FFF2-40B4-BE49-F238E27FC236}">
                <a16:creationId xmlns:a16="http://schemas.microsoft.com/office/drawing/2014/main" id="{E606B786-0C5F-437F-979E-1E22272B3A24}"/>
              </a:ext>
            </a:extLst>
          </p:cNvPr>
          <p:cNvSpPr txBox="1"/>
          <p:nvPr/>
        </p:nvSpPr>
        <p:spPr>
          <a:xfrm>
            <a:off x="6668366" y="1222951"/>
            <a:ext cx="7065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FFFFFF"/>
                </a:solidFill>
                <a:cs typeface="Calibri"/>
              </a:rPr>
              <a:t>C</a:t>
            </a:r>
            <a:endParaRPr lang="en-US" dirty="0"/>
          </a:p>
        </p:txBody>
      </p:sp>
      <p:sp>
        <p:nvSpPr>
          <p:cNvPr id="61" name="TextBox 60">
            <a:extLst>
              <a:ext uri="{FF2B5EF4-FFF2-40B4-BE49-F238E27FC236}">
                <a16:creationId xmlns:a16="http://schemas.microsoft.com/office/drawing/2014/main" id="{54CE7DEA-C31A-4B03-A3C1-DEFCD7CD02F1}"/>
              </a:ext>
            </a:extLst>
          </p:cNvPr>
          <p:cNvSpPr txBox="1"/>
          <p:nvPr/>
        </p:nvSpPr>
        <p:spPr>
          <a:xfrm>
            <a:off x="9182966" y="1222951"/>
            <a:ext cx="7065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FFFFFF"/>
                </a:solidFill>
                <a:cs typeface="Calibri"/>
              </a:rPr>
              <a:t>D</a:t>
            </a:r>
          </a:p>
        </p:txBody>
      </p:sp>
    </p:spTree>
    <p:extLst>
      <p:ext uri="{BB962C8B-B14F-4D97-AF65-F5344CB8AC3E}">
        <p14:creationId xmlns:p14="http://schemas.microsoft.com/office/powerpoint/2010/main" val="895002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9081" y="1216877"/>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a:cs typeface="Times New Roman"/>
              </a:rPr>
              <a:t>1298200A Opportunities</a:t>
            </a:r>
          </a:p>
        </p:txBody>
      </p:sp>
      <p:grpSp>
        <p:nvGrpSpPr>
          <p:cNvPr id="46" name="Group 45">
            <a:extLst>
              <a:ext uri="{FF2B5EF4-FFF2-40B4-BE49-F238E27FC236}">
                <a16:creationId xmlns:a16="http://schemas.microsoft.com/office/drawing/2014/main" id="{11B6CA01-41C9-4A55-B80F-8FA8DCA35321}"/>
              </a:ext>
            </a:extLst>
          </p:cNvPr>
          <p:cNvGrpSpPr/>
          <p:nvPr/>
        </p:nvGrpSpPr>
        <p:grpSpPr>
          <a:xfrm>
            <a:off x="136640" y="3226632"/>
            <a:ext cx="2474439" cy="1247808"/>
            <a:chOff x="-157190" y="1878701"/>
            <a:chExt cx="2474439" cy="1247808"/>
          </a:xfrm>
        </p:grpSpPr>
        <p:sp>
          <p:nvSpPr>
            <p:cNvPr id="48" name="Rectangle: Rounded Corners 47">
              <a:extLst>
                <a:ext uri="{FF2B5EF4-FFF2-40B4-BE49-F238E27FC236}">
                  <a16:creationId xmlns:a16="http://schemas.microsoft.com/office/drawing/2014/main" id="{D5B6773C-7066-47DA-9F8F-0DE4D7546551}"/>
                </a:ext>
              </a:extLst>
            </p:cNvPr>
            <p:cNvSpPr/>
            <p:nvPr/>
          </p:nvSpPr>
          <p:spPr>
            <a:xfrm>
              <a:off x="-157190" y="2340517"/>
              <a:ext cx="2474439" cy="197176"/>
            </a:xfrm>
            <a:custGeom>
              <a:avLst/>
              <a:gdLst>
                <a:gd name="connsiteX0" fmla="*/ 0 w 2474439"/>
                <a:gd name="connsiteY0" fmla="*/ 32863 h 197176"/>
                <a:gd name="connsiteX1" fmla="*/ 32863 w 2474439"/>
                <a:gd name="connsiteY1" fmla="*/ 0 h 197176"/>
                <a:gd name="connsiteX2" fmla="*/ 562780 w 2474439"/>
                <a:gd name="connsiteY2" fmla="*/ 0 h 197176"/>
                <a:gd name="connsiteX3" fmla="*/ 1068610 w 2474439"/>
                <a:gd name="connsiteY3" fmla="*/ 0 h 197176"/>
                <a:gd name="connsiteX4" fmla="*/ 1478091 w 2474439"/>
                <a:gd name="connsiteY4" fmla="*/ 0 h 197176"/>
                <a:gd name="connsiteX5" fmla="*/ 1911659 w 2474439"/>
                <a:gd name="connsiteY5" fmla="*/ 0 h 197176"/>
                <a:gd name="connsiteX6" fmla="*/ 2441576 w 2474439"/>
                <a:gd name="connsiteY6" fmla="*/ 0 h 197176"/>
                <a:gd name="connsiteX7" fmla="*/ 2474439 w 2474439"/>
                <a:gd name="connsiteY7" fmla="*/ 32863 h 197176"/>
                <a:gd name="connsiteX8" fmla="*/ 2474439 w 2474439"/>
                <a:gd name="connsiteY8" fmla="*/ 164313 h 197176"/>
                <a:gd name="connsiteX9" fmla="*/ 2441576 w 2474439"/>
                <a:gd name="connsiteY9" fmla="*/ 197176 h 197176"/>
                <a:gd name="connsiteX10" fmla="*/ 2008008 w 2474439"/>
                <a:gd name="connsiteY10" fmla="*/ 197176 h 197176"/>
                <a:gd name="connsiteX11" fmla="*/ 1502178 w 2474439"/>
                <a:gd name="connsiteY11" fmla="*/ 197176 h 197176"/>
                <a:gd name="connsiteX12" fmla="*/ 1068610 w 2474439"/>
                <a:gd name="connsiteY12" fmla="*/ 197176 h 197176"/>
                <a:gd name="connsiteX13" fmla="*/ 562780 w 2474439"/>
                <a:gd name="connsiteY13" fmla="*/ 197176 h 197176"/>
                <a:gd name="connsiteX14" fmla="*/ 32863 w 2474439"/>
                <a:gd name="connsiteY14" fmla="*/ 197176 h 197176"/>
                <a:gd name="connsiteX15" fmla="*/ 0 w 2474439"/>
                <a:gd name="connsiteY15" fmla="*/ 164313 h 197176"/>
                <a:gd name="connsiteX16" fmla="*/ 0 w 2474439"/>
                <a:gd name="connsiteY16" fmla="*/ 32863 h 19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4439" h="197176" extrusionOk="0">
                  <a:moveTo>
                    <a:pt x="0" y="32863"/>
                  </a:moveTo>
                  <a:cubicBezTo>
                    <a:pt x="-117" y="14346"/>
                    <a:pt x="14020" y="60"/>
                    <a:pt x="32863" y="0"/>
                  </a:cubicBezTo>
                  <a:cubicBezTo>
                    <a:pt x="221410" y="-59034"/>
                    <a:pt x="320407" y="22948"/>
                    <a:pt x="562780" y="0"/>
                  </a:cubicBezTo>
                  <a:cubicBezTo>
                    <a:pt x="805153" y="-22948"/>
                    <a:pt x="889625" y="32766"/>
                    <a:pt x="1068610" y="0"/>
                  </a:cubicBezTo>
                  <a:cubicBezTo>
                    <a:pt x="1247595" y="-32766"/>
                    <a:pt x="1391586" y="21716"/>
                    <a:pt x="1478091" y="0"/>
                  </a:cubicBezTo>
                  <a:cubicBezTo>
                    <a:pt x="1564596" y="-21716"/>
                    <a:pt x="1710056" y="3773"/>
                    <a:pt x="1911659" y="0"/>
                  </a:cubicBezTo>
                  <a:cubicBezTo>
                    <a:pt x="2113262" y="-3773"/>
                    <a:pt x="2235788" y="14591"/>
                    <a:pt x="2441576" y="0"/>
                  </a:cubicBezTo>
                  <a:cubicBezTo>
                    <a:pt x="2457617" y="3045"/>
                    <a:pt x="2475345" y="18037"/>
                    <a:pt x="2474439" y="32863"/>
                  </a:cubicBezTo>
                  <a:cubicBezTo>
                    <a:pt x="2486728" y="66414"/>
                    <a:pt x="2466374" y="110724"/>
                    <a:pt x="2474439" y="164313"/>
                  </a:cubicBezTo>
                  <a:cubicBezTo>
                    <a:pt x="2473980" y="185618"/>
                    <a:pt x="2457476" y="196523"/>
                    <a:pt x="2441576" y="197176"/>
                  </a:cubicBezTo>
                  <a:cubicBezTo>
                    <a:pt x="2306590" y="217269"/>
                    <a:pt x="2153372" y="184221"/>
                    <a:pt x="2008008" y="197176"/>
                  </a:cubicBezTo>
                  <a:cubicBezTo>
                    <a:pt x="1862644" y="210131"/>
                    <a:pt x="1689830" y="166491"/>
                    <a:pt x="1502178" y="197176"/>
                  </a:cubicBezTo>
                  <a:cubicBezTo>
                    <a:pt x="1314526" y="227861"/>
                    <a:pt x="1222199" y="174834"/>
                    <a:pt x="1068610" y="197176"/>
                  </a:cubicBezTo>
                  <a:cubicBezTo>
                    <a:pt x="915021" y="219518"/>
                    <a:pt x="695115" y="169035"/>
                    <a:pt x="562780" y="197176"/>
                  </a:cubicBezTo>
                  <a:cubicBezTo>
                    <a:pt x="430445" y="225317"/>
                    <a:pt x="241317" y="189629"/>
                    <a:pt x="32863" y="197176"/>
                  </a:cubicBezTo>
                  <a:cubicBezTo>
                    <a:pt x="15647" y="195291"/>
                    <a:pt x="417" y="182873"/>
                    <a:pt x="0" y="164313"/>
                  </a:cubicBezTo>
                  <a:cubicBezTo>
                    <a:pt x="-12509" y="127062"/>
                    <a:pt x="5892" y="89444"/>
                    <a:pt x="0" y="32863"/>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PEMT downregulation</a:t>
              </a:r>
            </a:p>
          </p:txBody>
        </p:sp>
        <p:sp>
          <p:nvSpPr>
            <p:cNvPr id="49" name="Rectangle: Rounded Corners 48">
              <a:extLst>
                <a:ext uri="{FF2B5EF4-FFF2-40B4-BE49-F238E27FC236}">
                  <a16:creationId xmlns:a16="http://schemas.microsoft.com/office/drawing/2014/main" id="{3934F054-46C1-4FC3-987D-2DA44DAB494E}"/>
                </a:ext>
              </a:extLst>
            </p:cNvPr>
            <p:cNvSpPr/>
            <p:nvPr/>
          </p:nvSpPr>
          <p:spPr>
            <a:xfrm>
              <a:off x="-157190" y="2687457"/>
              <a:ext cx="2474439" cy="439052"/>
            </a:xfrm>
            <a:custGeom>
              <a:avLst/>
              <a:gdLst>
                <a:gd name="connsiteX0" fmla="*/ 0 w 2474439"/>
                <a:gd name="connsiteY0" fmla="*/ 73177 h 439052"/>
                <a:gd name="connsiteX1" fmla="*/ 73177 w 2474439"/>
                <a:gd name="connsiteY1" fmla="*/ 0 h 439052"/>
                <a:gd name="connsiteX2" fmla="*/ 631917 w 2474439"/>
                <a:gd name="connsiteY2" fmla="*/ 0 h 439052"/>
                <a:gd name="connsiteX3" fmla="*/ 1213939 w 2474439"/>
                <a:gd name="connsiteY3" fmla="*/ 0 h 439052"/>
                <a:gd name="connsiteX4" fmla="*/ 1772679 w 2474439"/>
                <a:gd name="connsiteY4" fmla="*/ 0 h 439052"/>
                <a:gd name="connsiteX5" fmla="*/ 2401262 w 2474439"/>
                <a:gd name="connsiteY5" fmla="*/ 0 h 439052"/>
                <a:gd name="connsiteX6" fmla="*/ 2474439 w 2474439"/>
                <a:gd name="connsiteY6" fmla="*/ 73177 h 439052"/>
                <a:gd name="connsiteX7" fmla="*/ 2474439 w 2474439"/>
                <a:gd name="connsiteY7" fmla="*/ 365875 h 439052"/>
                <a:gd name="connsiteX8" fmla="*/ 2401262 w 2474439"/>
                <a:gd name="connsiteY8" fmla="*/ 439052 h 439052"/>
                <a:gd name="connsiteX9" fmla="*/ 1819241 w 2474439"/>
                <a:gd name="connsiteY9" fmla="*/ 439052 h 439052"/>
                <a:gd name="connsiteX10" fmla="*/ 1307062 w 2474439"/>
                <a:gd name="connsiteY10" fmla="*/ 439052 h 439052"/>
                <a:gd name="connsiteX11" fmla="*/ 794883 w 2474439"/>
                <a:gd name="connsiteY11" fmla="*/ 439052 h 439052"/>
                <a:gd name="connsiteX12" fmla="*/ 73177 w 2474439"/>
                <a:gd name="connsiteY12" fmla="*/ 439052 h 439052"/>
                <a:gd name="connsiteX13" fmla="*/ 0 w 2474439"/>
                <a:gd name="connsiteY13" fmla="*/ 365875 h 439052"/>
                <a:gd name="connsiteX14" fmla="*/ 0 w 2474439"/>
                <a:gd name="connsiteY14" fmla="*/ 73177 h 4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4439" h="439052" fill="none" extrusionOk="0">
                  <a:moveTo>
                    <a:pt x="0" y="73177"/>
                  </a:moveTo>
                  <a:cubicBezTo>
                    <a:pt x="-9614" y="25517"/>
                    <a:pt x="32713" y="10977"/>
                    <a:pt x="73177" y="0"/>
                  </a:cubicBezTo>
                  <a:cubicBezTo>
                    <a:pt x="328798" y="-59541"/>
                    <a:pt x="423388" y="9668"/>
                    <a:pt x="631917" y="0"/>
                  </a:cubicBezTo>
                  <a:cubicBezTo>
                    <a:pt x="840446" y="-9668"/>
                    <a:pt x="1031375" y="43849"/>
                    <a:pt x="1213939" y="0"/>
                  </a:cubicBezTo>
                  <a:cubicBezTo>
                    <a:pt x="1396503" y="-43849"/>
                    <a:pt x="1646660" y="25278"/>
                    <a:pt x="1772679" y="0"/>
                  </a:cubicBezTo>
                  <a:cubicBezTo>
                    <a:pt x="1898698" y="-25278"/>
                    <a:pt x="2094441" y="48196"/>
                    <a:pt x="2401262" y="0"/>
                  </a:cubicBezTo>
                  <a:cubicBezTo>
                    <a:pt x="2443395" y="162"/>
                    <a:pt x="2469868" y="32017"/>
                    <a:pt x="2474439" y="73177"/>
                  </a:cubicBezTo>
                  <a:cubicBezTo>
                    <a:pt x="2477240" y="155739"/>
                    <a:pt x="2468088" y="282791"/>
                    <a:pt x="2474439" y="365875"/>
                  </a:cubicBezTo>
                  <a:cubicBezTo>
                    <a:pt x="2465557" y="410776"/>
                    <a:pt x="2440351" y="442220"/>
                    <a:pt x="2401262" y="439052"/>
                  </a:cubicBezTo>
                  <a:cubicBezTo>
                    <a:pt x="2259772" y="492774"/>
                    <a:pt x="2077660" y="420026"/>
                    <a:pt x="1819241" y="439052"/>
                  </a:cubicBezTo>
                  <a:cubicBezTo>
                    <a:pt x="1560822" y="458078"/>
                    <a:pt x="1497468" y="387625"/>
                    <a:pt x="1307062" y="439052"/>
                  </a:cubicBezTo>
                  <a:cubicBezTo>
                    <a:pt x="1116656" y="490479"/>
                    <a:pt x="998721" y="379924"/>
                    <a:pt x="794883" y="439052"/>
                  </a:cubicBezTo>
                  <a:cubicBezTo>
                    <a:pt x="591045" y="498180"/>
                    <a:pt x="266884" y="423841"/>
                    <a:pt x="73177" y="439052"/>
                  </a:cubicBezTo>
                  <a:cubicBezTo>
                    <a:pt x="36155" y="442395"/>
                    <a:pt x="4444" y="398490"/>
                    <a:pt x="0" y="365875"/>
                  </a:cubicBezTo>
                  <a:cubicBezTo>
                    <a:pt x="-20881" y="283403"/>
                    <a:pt x="16682" y="144083"/>
                    <a:pt x="0" y="73177"/>
                  </a:cubicBezTo>
                  <a:close/>
                </a:path>
                <a:path w="2474439" h="439052" stroke="0" extrusionOk="0">
                  <a:moveTo>
                    <a:pt x="0" y="73177"/>
                  </a:moveTo>
                  <a:cubicBezTo>
                    <a:pt x="-632" y="30780"/>
                    <a:pt x="20979" y="1015"/>
                    <a:pt x="73177" y="0"/>
                  </a:cubicBezTo>
                  <a:cubicBezTo>
                    <a:pt x="238336" y="-16752"/>
                    <a:pt x="518956" y="63963"/>
                    <a:pt x="701760" y="0"/>
                  </a:cubicBezTo>
                  <a:cubicBezTo>
                    <a:pt x="884564" y="-63963"/>
                    <a:pt x="1144275" y="69242"/>
                    <a:pt x="1307062" y="0"/>
                  </a:cubicBezTo>
                  <a:cubicBezTo>
                    <a:pt x="1469849" y="-69242"/>
                    <a:pt x="1706374" y="47417"/>
                    <a:pt x="1819241" y="0"/>
                  </a:cubicBezTo>
                  <a:cubicBezTo>
                    <a:pt x="1932108" y="-47417"/>
                    <a:pt x="2268098" y="57507"/>
                    <a:pt x="2401262" y="0"/>
                  </a:cubicBezTo>
                  <a:cubicBezTo>
                    <a:pt x="2435816" y="-5250"/>
                    <a:pt x="2476827" y="30037"/>
                    <a:pt x="2474439" y="73177"/>
                  </a:cubicBezTo>
                  <a:cubicBezTo>
                    <a:pt x="2489960" y="211217"/>
                    <a:pt x="2457079" y="237592"/>
                    <a:pt x="2474439" y="365875"/>
                  </a:cubicBezTo>
                  <a:cubicBezTo>
                    <a:pt x="2475910" y="404683"/>
                    <a:pt x="2434179" y="433892"/>
                    <a:pt x="2401262" y="439052"/>
                  </a:cubicBezTo>
                  <a:cubicBezTo>
                    <a:pt x="2241577" y="488294"/>
                    <a:pt x="2107856" y="406744"/>
                    <a:pt x="1865802" y="439052"/>
                  </a:cubicBezTo>
                  <a:cubicBezTo>
                    <a:pt x="1623748" y="471360"/>
                    <a:pt x="1558458" y="399507"/>
                    <a:pt x="1353624" y="439052"/>
                  </a:cubicBezTo>
                  <a:cubicBezTo>
                    <a:pt x="1148790" y="478597"/>
                    <a:pt x="998134" y="420691"/>
                    <a:pt x="748322" y="439052"/>
                  </a:cubicBezTo>
                  <a:cubicBezTo>
                    <a:pt x="498510" y="457413"/>
                    <a:pt x="208976" y="366029"/>
                    <a:pt x="73177" y="439052"/>
                  </a:cubicBezTo>
                  <a:cubicBezTo>
                    <a:pt x="36046" y="447373"/>
                    <a:pt x="1243" y="408958"/>
                    <a:pt x="0" y="365875"/>
                  </a:cubicBezTo>
                  <a:cubicBezTo>
                    <a:pt x="-5515" y="279489"/>
                    <a:pt x="8903" y="186986"/>
                    <a:pt x="0" y="73177"/>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Inadequacy of enriched Phosphatidylcholine</a:t>
              </a:r>
            </a:p>
          </p:txBody>
        </p:sp>
        <p:sp>
          <p:nvSpPr>
            <p:cNvPr id="50" name="Rectangle: Rounded Corners 49">
              <a:extLst>
                <a:ext uri="{FF2B5EF4-FFF2-40B4-BE49-F238E27FC236}">
                  <a16:creationId xmlns:a16="http://schemas.microsoft.com/office/drawing/2014/main" id="{C94D3062-B166-4BBD-80F6-4B0748CC2B72}"/>
                </a:ext>
              </a:extLst>
            </p:cNvPr>
            <p:cNvSpPr/>
            <p:nvPr/>
          </p:nvSpPr>
          <p:spPr>
            <a:xfrm>
              <a:off x="-157190" y="1878701"/>
              <a:ext cx="2474439" cy="269911"/>
            </a:xfrm>
            <a:custGeom>
              <a:avLst/>
              <a:gdLst>
                <a:gd name="connsiteX0" fmla="*/ 0 w 2474439"/>
                <a:gd name="connsiteY0" fmla="*/ 44986 h 269911"/>
                <a:gd name="connsiteX1" fmla="*/ 44986 w 2474439"/>
                <a:gd name="connsiteY1" fmla="*/ 0 h 269911"/>
                <a:gd name="connsiteX2" fmla="*/ 688792 w 2474439"/>
                <a:gd name="connsiteY2" fmla="*/ 0 h 269911"/>
                <a:gd name="connsiteX3" fmla="*/ 1308754 w 2474439"/>
                <a:gd name="connsiteY3" fmla="*/ 0 h 269911"/>
                <a:gd name="connsiteX4" fmla="*/ 1833336 w 2474439"/>
                <a:gd name="connsiteY4" fmla="*/ 0 h 269911"/>
                <a:gd name="connsiteX5" fmla="*/ 2429453 w 2474439"/>
                <a:gd name="connsiteY5" fmla="*/ 0 h 269911"/>
                <a:gd name="connsiteX6" fmla="*/ 2474439 w 2474439"/>
                <a:gd name="connsiteY6" fmla="*/ 44986 h 269911"/>
                <a:gd name="connsiteX7" fmla="*/ 2474439 w 2474439"/>
                <a:gd name="connsiteY7" fmla="*/ 224925 h 269911"/>
                <a:gd name="connsiteX8" fmla="*/ 2429453 w 2474439"/>
                <a:gd name="connsiteY8" fmla="*/ 269911 h 269911"/>
                <a:gd name="connsiteX9" fmla="*/ 1881026 w 2474439"/>
                <a:gd name="connsiteY9" fmla="*/ 269911 h 269911"/>
                <a:gd name="connsiteX10" fmla="*/ 1356443 w 2474439"/>
                <a:gd name="connsiteY10" fmla="*/ 269911 h 269911"/>
                <a:gd name="connsiteX11" fmla="*/ 736481 w 2474439"/>
                <a:gd name="connsiteY11" fmla="*/ 269911 h 269911"/>
                <a:gd name="connsiteX12" fmla="*/ 44986 w 2474439"/>
                <a:gd name="connsiteY12" fmla="*/ 269911 h 269911"/>
                <a:gd name="connsiteX13" fmla="*/ 0 w 2474439"/>
                <a:gd name="connsiteY13" fmla="*/ 224925 h 269911"/>
                <a:gd name="connsiteX14" fmla="*/ 0 w 2474439"/>
                <a:gd name="connsiteY14" fmla="*/ 44986 h 26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4439" h="269911" extrusionOk="0">
                  <a:moveTo>
                    <a:pt x="0" y="44986"/>
                  </a:moveTo>
                  <a:cubicBezTo>
                    <a:pt x="-1781" y="14552"/>
                    <a:pt x="16929" y="277"/>
                    <a:pt x="44986" y="0"/>
                  </a:cubicBezTo>
                  <a:cubicBezTo>
                    <a:pt x="201327" y="-25130"/>
                    <a:pt x="397227" y="48505"/>
                    <a:pt x="688792" y="0"/>
                  </a:cubicBezTo>
                  <a:cubicBezTo>
                    <a:pt x="980357" y="-48505"/>
                    <a:pt x="1171669" y="70398"/>
                    <a:pt x="1308754" y="0"/>
                  </a:cubicBezTo>
                  <a:cubicBezTo>
                    <a:pt x="1445839" y="-70398"/>
                    <a:pt x="1658334" y="296"/>
                    <a:pt x="1833336" y="0"/>
                  </a:cubicBezTo>
                  <a:cubicBezTo>
                    <a:pt x="2008338" y="-296"/>
                    <a:pt x="2204348" y="5084"/>
                    <a:pt x="2429453" y="0"/>
                  </a:cubicBezTo>
                  <a:cubicBezTo>
                    <a:pt x="2453376" y="-826"/>
                    <a:pt x="2477439" y="16718"/>
                    <a:pt x="2474439" y="44986"/>
                  </a:cubicBezTo>
                  <a:cubicBezTo>
                    <a:pt x="2482277" y="92047"/>
                    <a:pt x="2471921" y="171704"/>
                    <a:pt x="2474439" y="224925"/>
                  </a:cubicBezTo>
                  <a:cubicBezTo>
                    <a:pt x="2475325" y="248802"/>
                    <a:pt x="2448625" y="266007"/>
                    <a:pt x="2429453" y="269911"/>
                  </a:cubicBezTo>
                  <a:cubicBezTo>
                    <a:pt x="2226869" y="276553"/>
                    <a:pt x="2092029" y="209751"/>
                    <a:pt x="1881026" y="269911"/>
                  </a:cubicBezTo>
                  <a:cubicBezTo>
                    <a:pt x="1670023" y="330071"/>
                    <a:pt x="1522901" y="262357"/>
                    <a:pt x="1356443" y="269911"/>
                  </a:cubicBezTo>
                  <a:cubicBezTo>
                    <a:pt x="1189985" y="277465"/>
                    <a:pt x="931449" y="241156"/>
                    <a:pt x="736481" y="269911"/>
                  </a:cubicBezTo>
                  <a:cubicBezTo>
                    <a:pt x="541513" y="298666"/>
                    <a:pt x="375937" y="222635"/>
                    <a:pt x="44986" y="269911"/>
                  </a:cubicBezTo>
                  <a:cubicBezTo>
                    <a:pt x="20484" y="270780"/>
                    <a:pt x="303" y="250420"/>
                    <a:pt x="0" y="224925"/>
                  </a:cubicBezTo>
                  <a:cubicBezTo>
                    <a:pt x="-6386" y="173316"/>
                    <a:pt x="9876" y="110687"/>
                    <a:pt x="0" y="44986"/>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Homocysteine upregulation</a:t>
              </a:r>
            </a:p>
          </p:txBody>
        </p:sp>
      </p:grpSp>
      <p:sp>
        <p:nvSpPr>
          <p:cNvPr id="2" name="TextBox 1">
            <a:extLst>
              <a:ext uri="{FF2B5EF4-FFF2-40B4-BE49-F238E27FC236}">
                <a16:creationId xmlns:a16="http://schemas.microsoft.com/office/drawing/2014/main" id="{F71C0800-5254-4114-8E55-043DFBC7AC48}"/>
              </a:ext>
            </a:extLst>
          </p:cNvPr>
          <p:cNvSpPr txBox="1"/>
          <p:nvPr/>
        </p:nvSpPr>
        <p:spPr>
          <a:xfrm>
            <a:off x="-235528" y="2787649"/>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i="1" dirty="0">
                <a:latin typeface="Times New Roman"/>
                <a:cs typeface="Times New Roman"/>
              </a:rPr>
              <a:t>Bolt On Inferential Points</a:t>
            </a:r>
            <a:endParaRPr lang="en-US" b="1" i="1" dirty="0">
              <a:latin typeface="Times New Roman"/>
              <a:cs typeface="Times New Roman"/>
            </a:endParaRP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a:cs typeface="Times New Roman"/>
            </a:endParaRPr>
          </a:p>
        </p:txBody>
      </p:sp>
      <p:cxnSp>
        <p:nvCxnSpPr>
          <p:cNvPr id="4" name="Straight Arrow Connector 3">
            <a:extLst>
              <a:ext uri="{FF2B5EF4-FFF2-40B4-BE49-F238E27FC236}">
                <a16:creationId xmlns:a16="http://schemas.microsoft.com/office/drawing/2014/main" id="{21FC7A0C-8E42-45A4-B277-859BA0F90A38}"/>
              </a:ext>
            </a:extLst>
          </p:cNvPr>
          <p:cNvCxnSpPr/>
          <p:nvPr/>
        </p:nvCxnSpPr>
        <p:spPr>
          <a:xfrm flipV="1">
            <a:off x="2663537" y="2951018"/>
            <a:ext cx="4266622" cy="8038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1754E34-B29D-4F17-B1AA-EDF2B089901F}"/>
              </a:ext>
            </a:extLst>
          </p:cNvPr>
          <p:cNvCxnSpPr>
            <a:cxnSpLocks/>
          </p:cNvCxnSpPr>
          <p:nvPr/>
        </p:nvCxnSpPr>
        <p:spPr>
          <a:xfrm>
            <a:off x="2663537" y="3849252"/>
            <a:ext cx="4162713" cy="8682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E03CFCF8-2A24-4A5F-A043-73CC64E229E4}"/>
              </a:ext>
            </a:extLst>
          </p:cNvPr>
          <p:cNvSpPr/>
          <p:nvPr/>
        </p:nvSpPr>
        <p:spPr>
          <a:xfrm>
            <a:off x="6942934" y="2277344"/>
            <a:ext cx="2869046" cy="847266"/>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Causes of PEMT downregulation, homocysteine upregulation, and inadequate phosphatidylcholine</a:t>
            </a:r>
          </a:p>
        </p:txBody>
      </p:sp>
      <p:sp>
        <p:nvSpPr>
          <p:cNvPr id="39" name="Rectangle: Rounded Corners 38">
            <a:extLst>
              <a:ext uri="{FF2B5EF4-FFF2-40B4-BE49-F238E27FC236}">
                <a16:creationId xmlns:a16="http://schemas.microsoft.com/office/drawing/2014/main" id="{A818C77F-541C-4033-97AC-2AB37F616EE8}"/>
              </a:ext>
            </a:extLst>
          </p:cNvPr>
          <p:cNvSpPr/>
          <p:nvPr/>
        </p:nvSpPr>
        <p:spPr>
          <a:xfrm>
            <a:off x="6834076" y="4536129"/>
            <a:ext cx="2977903" cy="1064980"/>
          </a:xfrm>
          <a:custGeom>
            <a:avLst/>
            <a:gdLst>
              <a:gd name="connsiteX0" fmla="*/ 0 w 2977903"/>
              <a:gd name="connsiteY0" fmla="*/ 177500 h 1064980"/>
              <a:gd name="connsiteX1" fmla="*/ 177500 w 2977903"/>
              <a:gd name="connsiteY1" fmla="*/ 0 h 1064980"/>
              <a:gd name="connsiteX2" fmla="*/ 675852 w 2977903"/>
              <a:gd name="connsiteY2" fmla="*/ 0 h 1064980"/>
              <a:gd name="connsiteX3" fmla="*/ 1200432 w 2977903"/>
              <a:gd name="connsiteY3" fmla="*/ 0 h 1064980"/>
              <a:gd name="connsiteX4" fmla="*/ 1751242 w 2977903"/>
              <a:gd name="connsiteY4" fmla="*/ 0 h 1064980"/>
              <a:gd name="connsiteX5" fmla="*/ 2328280 w 2977903"/>
              <a:gd name="connsiteY5" fmla="*/ 0 h 1064980"/>
              <a:gd name="connsiteX6" fmla="*/ 2800403 w 2977903"/>
              <a:gd name="connsiteY6" fmla="*/ 0 h 1064980"/>
              <a:gd name="connsiteX7" fmla="*/ 2977903 w 2977903"/>
              <a:gd name="connsiteY7" fmla="*/ 177500 h 1064980"/>
              <a:gd name="connsiteX8" fmla="*/ 2977903 w 2977903"/>
              <a:gd name="connsiteY8" fmla="*/ 518290 h 1064980"/>
              <a:gd name="connsiteX9" fmla="*/ 2977903 w 2977903"/>
              <a:gd name="connsiteY9" fmla="*/ 887480 h 1064980"/>
              <a:gd name="connsiteX10" fmla="*/ 2800403 w 2977903"/>
              <a:gd name="connsiteY10" fmla="*/ 1064980 h 1064980"/>
              <a:gd name="connsiteX11" fmla="*/ 2328280 w 2977903"/>
              <a:gd name="connsiteY11" fmla="*/ 1064980 h 1064980"/>
              <a:gd name="connsiteX12" fmla="*/ 1882387 w 2977903"/>
              <a:gd name="connsiteY12" fmla="*/ 1064980 h 1064980"/>
              <a:gd name="connsiteX13" fmla="*/ 1331577 w 2977903"/>
              <a:gd name="connsiteY13" fmla="*/ 1064980 h 1064980"/>
              <a:gd name="connsiteX14" fmla="*/ 780768 w 2977903"/>
              <a:gd name="connsiteY14" fmla="*/ 1064980 h 1064980"/>
              <a:gd name="connsiteX15" fmla="*/ 177500 w 2977903"/>
              <a:gd name="connsiteY15" fmla="*/ 1064980 h 1064980"/>
              <a:gd name="connsiteX16" fmla="*/ 0 w 2977903"/>
              <a:gd name="connsiteY16" fmla="*/ 887480 h 1064980"/>
              <a:gd name="connsiteX17" fmla="*/ 0 w 2977903"/>
              <a:gd name="connsiteY17" fmla="*/ 539590 h 1064980"/>
              <a:gd name="connsiteX18" fmla="*/ 0 w 2977903"/>
              <a:gd name="connsiteY18" fmla="*/ 177500 h 106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77903" h="1064980" fill="none" extrusionOk="0">
                <a:moveTo>
                  <a:pt x="0" y="177500"/>
                </a:moveTo>
                <a:cubicBezTo>
                  <a:pt x="12155" y="90443"/>
                  <a:pt x="69829" y="-7848"/>
                  <a:pt x="177500" y="0"/>
                </a:cubicBezTo>
                <a:cubicBezTo>
                  <a:pt x="413044" y="-25299"/>
                  <a:pt x="472790" y="33976"/>
                  <a:pt x="675852" y="0"/>
                </a:cubicBezTo>
                <a:cubicBezTo>
                  <a:pt x="878914" y="-33976"/>
                  <a:pt x="961981" y="22323"/>
                  <a:pt x="1200432" y="0"/>
                </a:cubicBezTo>
                <a:cubicBezTo>
                  <a:pt x="1438883" y="-22323"/>
                  <a:pt x="1531516" y="42943"/>
                  <a:pt x="1751242" y="0"/>
                </a:cubicBezTo>
                <a:cubicBezTo>
                  <a:pt x="1970968" y="-42943"/>
                  <a:pt x="2114859" y="4704"/>
                  <a:pt x="2328280" y="0"/>
                </a:cubicBezTo>
                <a:cubicBezTo>
                  <a:pt x="2541701" y="-4704"/>
                  <a:pt x="2645534" y="45146"/>
                  <a:pt x="2800403" y="0"/>
                </a:cubicBezTo>
                <a:cubicBezTo>
                  <a:pt x="2901092" y="-5723"/>
                  <a:pt x="2950145" y="70581"/>
                  <a:pt x="2977903" y="177500"/>
                </a:cubicBezTo>
                <a:cubicBezTo>
                  <a:pt x="3003831" y="261900"/>
                  <a:pt x="2969083" y="384561"/>
                  <a:pt x="2977903" y="518290"/>
                </a:cubicBezTo>
                <a:cubicBezTo>
                  <a:pt x="2986723" y="652019"/>
                  <a:pt x="2964032" y="781213"/>
                  <a:pt x="2977903" y="887480"/>
                </a:cubicBezTo>
                <a:cubicBezTo>
                  <a:pt x="2992540" y="999934"/>
                  <a:pt x="2907025" y="1049902"/>
                  <a:pt x="2800403" y="1064980"/>
                </a:cubicBezTo>
                <a:cubicBezTo>
                  <a:pt x="2624039" y="1091794"/>
                  <a:pt x="2433991" y="1063418"/>
                  <a:pt x="2328280" y="1064980"/>
                </a:cubicBezTo>
                <a:cubicBezTo>
                  <a:pt x="2222569" y="1066542"/>
                  <a:pt x="1997232" y="1016103"/>
                  <a:pt x="1882387" y="1064980"/>
                </a:cubicBezTo>
                <a:cubicBezTo>
                  <a:pt x="1767542" y="1113857"/>
                  <a:pt x="1559775" y="1040428"/>
                  <a:pt x="1331577" y="1064980"/>
                </a:cubicBezTo>
                <a:cubicBezTo>
                  <a:pt x="1103379" y="1089532"/>
                  <a:pt x="941550" y="1064350"/>
                  <a:pt x="780768" y="1064980"/>
                </a:cubicBezTo>
                <a:cubicBezTo>
                  <a:pt x="619986" y="1065610"/>
                  <a:pt x="364000" y="1061799"/>
                  <a:pt x="177500" y="1064980"/>
                </a:cubicBezTo>
                <a:cubicBezTo>
                  <a:pt x="70620" y="1055460"/>
                  <a:pt x="-22152" y="976355"/>
                  <a:pt x="0" y="887480"/>
                </a:cubicBezTo>
                <a:cubicBezTo>
                  <a:pt x="-21782" y="731415"/>
                  <a:pt x="12029" y="644671"/>
                  <a:pt x="0" y="539590"/>
                </a:cubicBezTo>
                <a:cubicBezTo>
                  <a:pt x="-12029" y="434509"/>
                  <a:pt x="19330" y="349916"/>
                  <a:pt x="0" y="177500"/>
                </a:cubicBezTo>
                <a:close/>
              </a:path>
              <a:path w="2977903" h="1064980" stroke="0" extrusionOk="0">
                <a:moveTo>
                  <a:pt x="0" y="177500"/>
                </a:moveTo>
                <a:cubicBezTo>
                  <a:pt x="-2206" y="72544"/>
                  <a:pt x="66411" y="1124"/>
                  <a:pt x="177500" y="0"/>
                </a:cubicBezTo>
                <a:cubicBezTo>
                  <a:pt x="348971" y="-56074"/>
                  <a:pt x="493863" y="47999"/>
                  <a:pt x="754539" y="0"/>
                </a:cubicBezTo>
                <a:cubicBezTo>
                  <a:pt x="1015215" y="-47999"/>
                  <a:pt x="1123138" y="65864"/>
                  <a:pt x="1305348" y="0"/>
                </a:cubicBezTo>
                <a:cubicBezTo>
                  <a:pt x="1487558" y="-65864"/>
                  <a:pt x="1608733" y="20762"/>
                  <a:pt x="1751242" y="0"/>
                </a:cubicBezTo>
                <a:cubicBezTo>
                  <a:pt x="1893751" y="-20762"/>
                  <a:pt x="2087724" y="30915"/>
                  <a:pt x="2223364" y="0"/>
                </a:cubicBezTo>
                <a:cubicBezTo>
                  <a:pt x="2359004" y="-30915"/>
                  <a:pt x="2625857" y="49178"/>
                  <a:pt x="2800403" y="0"/>
                </a:cubicBezTo>
                <a:cubicBezTo>
                  <a:pt x="2894158" y="6174"/>
                  <a:pt x="2982054" y="94689"/>
                  <a:pt x="2977903" y="177500"/>
                </a:cubicBezTo>
                <a:cubicBezTo>
                  <a:pt x="2992793" y="342765"/>
                  <a:pt x="2948700" y="368156"/>
                  <a:pt x="2977903" y="511191"/>
                </a:cubicBezTo>
                <a:cubicBezTo>
                  <a:pt x="3007106" y="654226"/>
                  <a:pt x="2943690" y="731856"/>
                  <a:pt x="2977903" y="887480"/>
                </a:cubicBezTo>
                <a:cubicBezTo>
                  <a:pt x="2971211" y="981412"/>
                  <a:pt x="2909125" y="1068125"/>
                  <a:pt x="2800403" y="1064980"/>
                </a:cubicBezTo>
                <a:cubicBezTo>
                  <a:pt x="2686890" y="1100394"/>
                  <a:pt x="2434290" y="1055508"/>
                  <a:pt x="2328280" y="1064980"/>
                </a:cubicBezTo>
                <a:cubicBezTo>
                  <a:pt x="2222270" y="1074452"/>
                  <a:pt x="2038714" y="1051268"/>
                  <a:pt x="1856158" y="1064980"/>
                </a:cubicBezTo>
                <a:cubicBezTo>
                  <a:pt x="1673602" y="1078692"/>
                  <a:pt x="1568215" y="1005951"/>
                  <a:pt x="1305348" y="1064980"/>
                </a:cubicBezTo>
                <a:cubicBezTo>
                  <a:pt x="1042481" y="1124009"/>
                  <a:pt x="931953" y="1029846"/>
                  <a:pt x="754539" y="1064980"/>
                </a:cubicBezTo>
                <a:cubicBezTo>
                  <a:pt x="577125" y="1100114"/>
                  <a:pt x="309461" y="1015557"/>
                  <a:pt x="177500" y="1064980"/>
                </a:cubicBezTo>
                <a:cubicBezTo>
                  <a:pt x="61984" y="1051802"/>
                  <a:pt x="-130" y="1014440"/>
                  <a:pt x="0" y="887480"/>
                </a:cubicBezTo>
                <a:cubicBezTo>
                  <a:pt x="-28746" y="772212"/>
                  <a:pt x="21507" y="625168"/>
                  <a:pt x="0" y="539590"/>
                </a:cubicBezTo>
                <a:cubicBezTo>
                  <a:pt x="-21507" y="454012"/>
                  <a:pt x="209" y="322072"/>
                  <a:pt x="0" y="177500"/>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Pathways, changes, factors or occurrence resultant of PEMT downregulation, homocysteine upregulation, and inadequate phosphatidylcholine</a:t>
            </a:r>
          </a:p>
        </p:txBody>
      </p:sp>
      <p:sp>
        <p:nvSpPr>
          <p:cNvPr id="10" name="TextBox 9">
            <a:extLst>
              <a:ext uri="{FF2B5EF4-FFF2-40B4-BE49-F238E27FC236}">
                <a16:creationId xmlns:a16="http://schemas.microsoft.com/office/drawing/2014/main" id="{C7E4E362-D1AE-4485-A941-7C3366E73CBA}"/>
              </a:ext>
            </a:extLst>
          </p:cNvPr>
          <p:cNvSpPr txBox="1"/>
          <p:nvPr/>
        </p:nvSpPr>
        <p:spPr>
          <a:xfrm>
            <a:off x="10576760" y="1404455"/>
            <a:ext cx="1608431" cy="2062103"/>
          </a:xfrm>
          <a:prstGeom prst="rect">
            <a:avLst/>
          </a:prstGeom>
          <a:noFill/>
        </p:spPr>
        <p:txBody>
          <a:bodyPr wrap="square" lIns="91440" tIns="45720" rIns="91440" bIns="45720" anchor="t">
            <a:spAutoFit/>
          </a:bodyPr>
          <a:lstStyle/>
          <a:p>
            <a:pPr algn="ctr"/>
            <a:r>
              <a:rPr lang="en-US" sz="800" dirty="0">
                <a:latin typeface="Times New Roman"/>
                <a:cs typeface="Times New Roman"/>
              </a:rPr>
              <a:t>The Registered Inferential, Duality, Tuple with Mechanistic Link 1298200A presents the opportunity to identify direct and indirect stimulators of PEMT downregulation, homocysteine upregulation and inadequacy of phosphatidylcholine.     Along with these causal factors, there may be an opportunity to ascertain the factors, pathways, conditions and outcomes which emerge resultant of homocysteine upregulation, PEMT downregulation, and enriched phosphatidylcholine inadequacy..  </a:t>
            </a:r>
          </a:p>
        </p:txBody>
      </p:sp>
    </p:spTree>
    <p:extLst>
      <p:ext uri="{BB962C8B-B14F-4D97-AF65-F5344CB8AC3E}">
        <p14:creationId xmlns:p14="http://schemas.microsoft.com/office/powerpoint/2010/main" val="3833416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9081" y="1216877"/>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a:cs typeface="Times New Roman"/>
              </a:rPr>
              <a:t>1298200A Opportunities</a:t>
            </a:r>
          </a:p>
        </p:txBody>
      </p:sp>
      <p:sp>
        <p:nvSpPr>
          <p:cNvPr id="101" name="TextBox 100">
            <a:extLst>
              <a:ext uri="{FF2B5EF4-FFF2-40B4-BE49-F238E27FC236}">
                <a16:creationId xmlns:a16="http://schemas.microsoft.com/office/drawing/2014/main" id="{9ECBF2FB-19FB-428A-8040-0F42AC7EF4D9}"/>
              </a:ext>
            </a:extLst>
          </p:cNvPr>
          <p:cNvSpPr txBox="1"/>
          <p:nvPr/>
        </p:nvSpPr>
        <p:spPr>
          <a:xfrm>
            <a:off x="10519610" y="1366355"/>
            <a:ext cx="1608431" cy="2677656"/>
          </a:xfrm>
          <a:prstGeom prst="rect">
            <a:avLst/>
          </a:prstGeom>
          <a:noFill/>
        </p:spPr>
        <p:txBody>
          <a:bodyPr wrap="square" lIns="91440" tIns="45720" rIns="91440" bIns="45720" anchor="t">
            <a:spAutoFit/>
          </a:bodyPr>
          <a:lstStyle/>
          <a:p>
            <a:pPr algn="ctr"/>
            <a:r>
              <a:rPr lang="en-US" sz="800" dirty="0">
                <a:latin typeface="Times New Roman"/>
                <a:cs typeface="Times New Roman"/>
              </a:rPr>
              <a:t>Homocysteine upregulation, PEMT downregulation, and status of enriched phosphatidylcholine perform as a lattice that causes suggestibility which can be commandeered by diverse interests in civilization to impute or synthesize inclination, decisions, priorities and outcomes in a way that cause systems, organizations and individuals to shape human outcomes in ways that prioritize external entities and inadequately prioritize Humans.  There is an opportunity do direct systems, solutions and organizations toward outcomes that incrementally and comprehensively beneficially influence and affect Human outcomes</a:t>
            </a:r>
          </a:p>
        </p:txBody>
      </p:sp>
      <p:grpSp>
        <p:nvGrpSpPr>
          <p:cNvPr id="46" name="Group 45">
            <a:extLst>
              <a:ext uri="{FF2B5EF4-FFF2-40B4-BE49-F238E27FC236}">
                <a16:creationId xmlns:a16="http://schemas.microsoft.com/office/drawing/2014/main" id="{11B6CA01-41C9-4A55-B80F-8FA8DCA35321}"/>
              </a:ext>
            </a:extLst>
          </p:cNvPr>
          <p:cNvGrpSpPr/>
          <p:nvPr/>
        </p:nvGrpSpPr>
        <p:grpSpPr>
          <a:xfrm>
            <a:off x="108065" y="3188532"/>
            <a:ext cx="2474439" cy="1247808"/>
            <a:chOff x="-157190" y="1878701"/>
            <a:chExt cx="2474439" cy="1247808"/>
          </a:xfrm>
        </p:grpSpPr>
        <p:sp>
          <p:nvSpPr>
            <p:cNvPr id="48" name="Rectangle: Rounded Corners 47">
              <a:extLst>
                <a:ext uri="{FF2B5EF4-FFF2-40B4-BE49-F238E27FC236}">
                  <a16:creationId xmlns:a16="http://schemas.microsoft.com/office/drawing/2014/main" id="{D5B6773C-7066-47DA-9F8F-0DE4D7546551}"/>
                </a:ext>
              </a:extLst>
            </p:cNvPr>
            <p:cNvSpPr/>
            <p:nvPr/>
          </p:nvSpPr>
          <p:spPr>
            <a:xfrm>
              <a:off x="-157190" y="2340517"/>
              <a:ext cx="2474439" cy="197176"/>
            </a:xfrm>
            <a:custGeom>
              <a:avLst/>
              <a:gdLst>
                <a:gd name="connsiteX0" fmla="*/ 0 w 2474439"/>
                <a:gd name="connsiteY0" fmla="*/ 32863 h 197176"/>
                <a:gd name="connsiteX1" fmla="*/ 32863 w 2474439"/>
                <a:gd name="connsiteY1" fmla="*/ 0 h 197176"/>
                <a:gd name="connsiteX2" fmla="*/ 562780 w 2474439"/>
                <a:gd name="connsiteY2" fmla="*/ 0 h 197176"/>
                <a:gd name="connsiteX3" fmla="*/ 1068610 w 2474439"/>
                <a:gd name="connsiteY3" fmla="*/ 0 h 197176"/>
                <a:gd name="connsiteX4" fmla="*/ 1478091 w 2474439"/>
                <a:gd name="connsiteY4" fmla="*/ 0 h 197176"/>
                <a:gd name="connsiteX5" fmla="*/ 1911659 w 2474439"/>
                <a:gd name="connsiteY5" fmla="*/ 0 h 197176"/>
                <a:gd name="connsiteX6" fmla="*/ 2441576 w 2474439"/>
                <a:gd name="connsiteY6" fmla="*/ 0 h 197176"/>
                <a:gd name="connsiteX7" fmla="*/ 2474439 w 2474439"/>
                <a:gd name="connsiteY7" fmla="*/ 32863 h 197176"/>
                <a:gd name="connsiteX8" fmla="*/ 2474439 w 2474439"/>
                <a:gd name="connsiteY8" fmla="*/ 164313 h 197176"/>
                <a:gd name="connsiteX9" fmla="*/ 2441576 w 2474439"/>
                <a:gd name="connsiteY9" fmla="*/ 197176 h 197176"/>
                <a:gd name="connsiteX10" fmla="*/ 2008008 w 2474439"/>
                <a:gd name="connsiteY10" fmla="*/ 197176 h 197176"/>
                <a:gd name="connsiteX11" fmla="*/ 1502178 w 2474439"/>
                <a:gd name="connsiteY11" fmla="*/ 197176 h 197176"/>
                <a:gd name="connsiteX12" fmla="*/ 1068610 w 2474439"/>
                <a:gd name="connsiteY12" fmla="*/ 197176 h 197176"/>
                <a:gd name="connsiteX13" fmla="*/ 562780 w 2474439"/>
                <a:gd name="connsiteY13" fmla="*/ 197176 h 197176"/>
                <a:gd name="connsiteX14" fmla="*/ 32863 w 2474439"/>
                <a:gd name="connsiteY14" fmla="*/ 197176 h 197176"/>
                <a:gd name="connsiteX15" fmla="*/ 0 w 2474439"/>
                <a:gd name="connsiteY15" fmla="*/ 164313 h 197176"/>
                <a:gd name="connsiteX16" fmla="*/ 0 w 2474439"/>
                <a:gd name="connsiteY16" fmla="*/ 32863 h 19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4439" h="197176" extrusionOk="0">
                  <a:moveTo>
                    <a:pt x="0" y="32863"/>
                  </a:moveTo>
                  <a:cubicBezTo>
                    <a:pt x="-117" y="14346"/>
                    <a:pt x="14020" y="60"/>
                    <a:pt x="32863" y="0"/>
                  </a:cubicBezTo>
                  <a:cubicBezTo>
                    <a:pt x="221410" y="-59034"/>
                    <a:pt x="320407" y="22948"/>
                    <a:pt x="562780" y="0"/>
                  </a:cubicBezTo>
                  <a:cubicBezTo>
                    <a:pt x="805153" y="-22948"/>
                    <a:pt x="889625" y="32766"/>
                    <a:pt x="1068610" y="0"/>
                  </a:cubicBezTo>
                  <a:cubicBezTo>
                    <a:pt x="1247595" y="-32766"/>
                    <a:pt x="1391586" y="21716"/>
                    <a:pt x="1478091" y="0"/>
                  </a:cubicBezTo>
                  <a:cubicBezTo>
                    <a:pt x="1564596" y="-21716"/>
                    <a:pt x="1710056" y="3773"/>
                    <a:pt x="1911659" y="0"/>
                  </a:cubicBezTo>
                  <a:cubicBezTo>
                    <a:pt x="2113262" y="-3773"/>
                    <a:pt x="2235788" y="14591"/>
                    <a:pt x="2441576" y="0"/>
                  </a:cubicBezTo>
                  <a:cubicBezTo>
                    <a:pt x="2457617" y="3045"/>
                    <a:pt x="2475345" y="18037"/>
                    <a:pt x="2474439" y="32863"/>
                  </a:cubicBezTo>
                  <a:cubicBezTo>
                    <a:pt x="2486728" y="66414"/>
                    <a:pt x="2466374" y="110724"/>
                    <a:pt x="2474439" y="164313"/>
                  </a:cubicBezTo>
                  <a:cubicBezTo>
                    <a:pt x="2473980" y="185618"/>
                    <a:pt x="2457476" y="196523"/>
                    <a:pt x="2441576" y="197176"/>
                  </a:cubicBezTo>
                  <a:cubicBezTo>
                    <a:pt x="2306590" y="217269"/>
                    <a:pt x="2153372" y="184221"/>
                    <a:pt x="2008008" y="197176"/>
                  </a:cubicBezTo>
                  <a:cubicBezTo>
                    <a:pt x="1862644" y="210131"/>
                    <a:pt x="1689830" y="166491"/>
                    <a:pt x="1502178" y="197176"/>
                  </a:cubicBezTo>
                  <a:cubicBezTo>
                    <a:pt x="1314526" y="227861"/>
                    <a:pt x="1222199" y="174834"/>
                    <a:pt x="1068610" y="197176"/>
                  </a:cubicBezTo>
                  <a:cubicBezTo>
                    <a:pt x="915021" y="219518"/>
                    <a:pt x="695115" y="169035"/>
                    <a:pt x="562780" y="197176"/>
                  </a:cubicBezTo>
                  <a:cubicBezTo>
                    <a:pt x="430445" y="225317"/>
                    <a:pt x="241317" y="189629"/>
                    <a:pt x="32863" y="197176"/>
                  </a:cubicBezTo>
                  <a:cubicBezTo>
                    <a:pt x="15647" y="195291"/>
                    <a:pt x="417" y="182873"/>
                    <a:pt x="0" y="164313"/>
                  </a:cubicBezTo>
                  <a:cubicBezTo>
                    <a:pt x="-12509" y="127062"/>
                    <a:pt x="5892" y="89444"/>
                    <a:pt x="0" y="32863"/>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PEMT downregulation</a:t>
              </a:r>
            </a:p>
          </p:txBody>
        </p:sp>
        <p:sp>
          <p:nvSpPr>
            <p:cNvPr id="49" name="Rectangle: Rounded Corners 48">
              <a:extLst>
                <a:ext uri="{FF2B5EF4-FFF2-40B4-BE49-F238E27FC236}">
                  <a16:creationId xmlns:a16="http://schemas.microsoft.com/office/drawing/2014/main" id="{3934F054-46C1-4FC3-987D-2DA44DAB494E}"/>
                </a:ext>
              </a:extLst>
            </p:cNvPr>
            <p:cNvSpPr/>
            <p:nvPr/>
          </p:nvSpPr>
          <p:spPr>
            <a:xfrm>
              <a:off x="-157190" y="2687457"/>
              <a:ext cx="2474439" cy="439052"/>
            </a:xfrm>
            <a:custGeom>
              <a:avLst/>
              <a:gdLst>
                <a:gd name="connsiteX0" fmla="*/ 0 w 2474439"/>
                <a:gd name="connsiteY0" fmla="*/ 73177 h 439052"/>
                <a:gd name="connsiteX1" fmla="*/ 73177 w 2474439"/>
                <a:gd name="connsiteY1" fmla="*/ 0 h 439052"/>
                <a:gd name="connsiteX2" fmla="*/ 631917 w 2474439"/>
                <a:gd name="connsiteY2" fmla="*/ 0 h 439052"/>
                <a:gd name="connsiteX3" fmla="*/ 1213939 w 2474439"/>
                <a:gd name="connsiteY3" fmla="*/ 0 h 439052"/>
                <a:gd name="connsiteX4" fmla="*/ 1772679 w 2474439"/>
                <a:gd name="connsiteY4" fmla="*/ 0 h 439052"/>
                <a:gd name="connsiteX5" fmla="*/ 2401262 w 2474439"/>
                <a:gd name="connsiteY5" fmla="*/ 0 h 439052"/>
                <a:gd name="connsiteX6" fmla="*/ 2474439 w 2474439"/>
                <a:gd name="connsiteY6" fmla="*/ 73177 h 439052"/>
                <a:gd name="connsiteX7" fmla="*/ 2474439 w 2474439"/>
                <a:gd name="connsiteY7" fmla="*/ 365875 h 439052"/>
                <a:gd name="connsiteX8" fmla="*/ 2401262 w 2474439"/>
                <a:gd name="connsiteY8" fmla="*/ 439052 h 439052"/>
                <a:gd name="connsiteX9" fmla="*/ 1819241 w 2474439"/>
                <a:gd name="connsiteY9" fmla="*/ 439052 h 439052"/>
                <a:gd name="connsiteX10" fmla="*/ 1307062 w 2474439"/>
                <a:gd name="connsiteY10" fmla="*/ 439052 h 439052"/>
                <a:gd name="connsiteX11" fmla="*/ 794883 w 2474439"/>
                <a:gd name="connsiteY11" fmla="*/ 439052 h 439052"/>
                <a:gd name="connsiteX12" fmla="*/ 73177 w 2474439"/>
                <a:gd name="connsiteY12" fmla="*/ 439052 h 439052"/>
                <a:gd name="connsiteX13" fmla="*/ 0 w 2474439"/>
                <a:gd name="connsiteY13" fmla="*/ 365875 h 439052"/>
                <a:gd name="connsiteX14" fmla="*/ 0 w 2474439"/>
                <a:gd name="connsiteY14" fmla="*/ 73177 h 4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4439" h="439052" fill="none" extrusionOk="0">
                  <a:moveTo>
                    <a:pt x="0" y="73177"/>
                  </a:moveTo>
                  <a:cubicBezTo>
                    <a:pt x="-9614" y="25517"/>
                    <a:pt x="32713" y="10977"/>
                    <a:pt x="73177" y="0"/>
                  </a:cubicBezTo>
                  <a:cubicBezTo>
                    <a:pt x="328798" y="-59541"/>
                    <a:pt x="423388" y="9668"/>
                    <a:pt x="631917" y="0"/>
                  </a:cubicBezTo>
                  <a:cubicBezTo>
                    <a:pt x="840446" y="-9668"/>
                    <a:pt x="1031375" y="43849"/>
                    <a:pt x="1213939" y="0"/>
                  </a:cubicBezTo>
                  <a:cubicBezTo>
                    <a:pt x="1396503" y="-43849"/>
                    <a:pt x="1646660" y="25278"/>
                    <a:pt x="1772679" y="0"/>
                  </a:cubicBezTo>
                  <a:cubicBezTo>
                    <a:pt x="1898698" y="-25278"/>
                    <a:pt x="2094441" y="48196"/>
                    <a:pt x="2401262" y="0"/>
                  </a:cubicBezTo>
                  <a:cubicBezTo>
                    <a:pt x="2443395" y="162"/>
                    <a:pt x="2469868" y="32017"/>
                    <a:pt x="2474439" y="73177"/>
                  </a:cubicBezTo>
                  <a:cubicBezTo>
                    <a:pt x="2477240" y="155739"/>
                    <a:pt x="2468088" y="282791"/>
                    <a:pt x="2474439" y="365875"/>
                  </a:cubicBezTo>
                  <a:cubicBezTo>
                    <a:pt x="2465557" y="410776"/>
                    <a:pt x="2440351" y="442220"/>
                    <a:pt x="2401262" y="439052"/>
                  </a:cubicBezTo>
                  <a:cubicBezTo>
                    <a:pt x="2259772" y="492774"/>
                    <a:pt x="2077660" y="420026"/>
                    <a:pt x="1819241" y="439052"/>
                  </a:cubicBezTo>
                  <a:cubicBezTo>
                    <a:pt x="1560822" y="458078"/>
                    <a:pt x="1497468" y="387625"/>
                    <a:pt x="1307062" y="439052"/>
                  </a:cubicBezTo>
                  <a:cubicBezTo>
                    <a:pt x="1116656" y="490479"/>
                    <a:pt x="998721" y="379924"/>
                    <a:pt x="794883" y="439052"/>
                  </a:cubicBezTo>
                  <a:cubicBezTo>
                    <a:pt x="591045" y="498180"/>
                    <a:pt x="266884" y="423841"/>
                    <a:pt x="73177" y="439052"/>
                  </a:cubicBezTo>
                  <a:cubicBezTo>
                    <a:pt x="36155" y="442395"/>
                    <a:pt x="4444" y="398490"/>
                    <a:pt x="0" y="365875"/>
                  </a:cubicBezTo>
                  <a:cubicBezTo>
                    <a:pt x="-20881" y="283403"/>
                    <a:pt x="16682" y="144083"/>
                    <a:pt x="0" y="73177"/>
                  </a:cubicBezTo>
                  <a:close/>
                </a:path>
                <a:path w="2474439" h="439052" stroke="0" extrusionOk="0">
                  <a:moveTo>
                    <a:pt x="0" y="73177"/>
                  </a:moveTo>
                  <a:cubicBezTo>
                    <a:pt x="-632" y="30780"/>
                    <a:pt x="20979" y="1015"/>
                    <a:pt x="73177" y="0"/>
                  </a:cubicBezTo>
                  <a:cubicBezTo>
                    <a:pt x="238336" y="-16752"/>
                    <a:pt x="518956" y="63963"/>
                    <a:pt x="701760" y="0"/>
                  </a:cubicBezTo>
                  <a:cubicBezTo>
                    <a:pt x="884564" y="-63963"/>
                    <a:pt x="1144275" y="69242"/>
                    <a:pt x="1307062" y="0"/>
                  </a:cubicBezTo>
                  <a:cubicBezTo>
                    <a:pt x="1469849" y="-69242"/>
                    <a:pt x="1706374" y="47417"/>
                    <a:pt x="1819241" y="0"/>
                  </a:cubicBezTo>
                  <a:cubicBezTo>
                    <a:pt x="1932108" y="-47417"/>
                    <a:pt x="2268098" y="57507"/>
                    <a:pt x="2401262" y="0"/>
                  </a:cubicBezTo>
                  <a:cubicBezTo>
                    <a:pt x="2435816" y="-5250"/>
                    <a:pt x="2476827" y="30037"/>
                    <a:pt x="2474439" y="73177"/>
                  </a:cubicBezTo>
                  <a:cubicBezTo>
                    <a:pt x="2489960" y="211217"/>
                    <a:pt x="2457079" y="237592"/>
                    <a:pt x="2474439" y="365875"/>
                  </a:cubicBezTo>
                  <a:cubicBezTo>
                    <a:pt x="2475910" y="404683"/>
                    <a:pt x="2434179" y="433892"/>
                    <a:pt x="2401262" y="439052"/>
                  </a:cubicBezTo>
                  <a:cubicBezTo>
                    <a:pt x="2241577" y="488294"/>
                    <a:pt x="2107856" y="406744"/>
                    <a:pt x="1865802" y="439052"/>
                  </a:cubicBezTo>
                  <a:cubicBezTo>
                    <a:pt x="1623748" y="471360"/>
                    <a:pt x="1558458" y="399507"/>
                    <a:pt x="1353624" y="439052"/>
                  </a:cubicBezTo>
                  <a:cubicBezTo>
                    <a:pt x="1148790" y="478597"/>
                    <a:pt x="998134" y="420691"/>
                    <a:pt x="748322" y="439052"/>
                  </a:cubicBezTo>
                  <a:cubicBezTo>
                    <a:pt x="498510" y="457413"/>
                    <a:pt x="208976" y="366029"/>
                    <a:pt x="73177" y="439052"/>
                  </a:cubicBezTo>
                  <a:cubicBezTo>
                    <a:pt x="36046" y="447373"/>
                    <a:pt x="1243" y="408958"/>
                    <a:pt x="0" y="365875"/>
                  </a:cubicBezTo>
                  <a:cubicBezTo>
                    <a:pt x="-5515" y="279489"/>
                    <a:pt x="8903" y="186986"/>
                    <a:pt x="0" y="73177"/>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Inadequacy of enriched Phosphatidylcholine</a:t>
              </a:r>
            </a:p>
          </p:txBody>
        </p:sp>
        <p:sp>
          <p:nvSpPr>
            <p:cNvPr id="50" name="Rectangle: Rounded Corners 49">
              <a:extLst>
                <a:ext uri="{FF2B5EF4-FFF2-40B4-BE49-F238E27FC236}">
                  <a16:creationId xmlns:a16="http://schemas.microsoft.com/office/drawing/2014/main" id="{C94D3062-B166-4BBD-80F6-4B0748CC2B72}"/>
                </a:ext>
              </a:extLst>
            </p:cNvPr>
            <p:cNvSpPr/>
            <p:nvPr/>
          </p:nvSpPr>
          <p:spPr>
            <a:xfrm>
              <a:off x="-157190" y="1878701"/>
              <a:ext cx="2474439" cy="269911"/>
            </a:xfrm>
            <a:custGeom>
              <a:avLst/>
              <a:gdLst>
                <a:gd name="connsiteX0" fmla="*/ 0 w 2474439"/>
                <a:gd name="connsiteY0" fmla="*/ 44986 h 269911"/>
                <a:gd name="connsiteX1" fmla="*/ 44986 w 2474439"/>
                <a:gd name="connsiteY1" fmla="*/ 0 h 269911"/>
                <a:gd name="connsiteX2" fmla="*/ 688792 w 2474439"/>
                <a:gd name="connsiteY2" fmla="*/ 0 h 269911"/>
                <a:gd name="connsiteX3" fmla="*/ 1308754 w 2474439"/>
                <a:gd name="connsiteY3" fmla="*/ 0 h 269911"/>
                <a:gd name="connsiteX4" fmla="*/ 1833336 w 2474439"/>
                <a:gd name="connsiteY4" fmla="*/ 0 h 269911"/>
                <a:gd name="connsiteX5" fmla="*/ 2429453 w 2474439"/>
                <a:gd name="connsiteY5" fmla="*/ 0 h 269911"/>
                <a:gd name="connsiteX6" fmla="*/ 2474439 w 2474439"/>
                <a:gd name="connsiteY6" fmla="*/ 44986 h 269911"/>
                <a:gd name="connsiteX7" fmla="*/ 2474439 w 2474439"/>
                <a:gd name="connsiteY7" fmla="*/ 224925 h 269911"/>
                <a:gd name="connsiteX8" fmla="*/ 2429453 w 2474439"/>
                <a:gd name="connsiteY8" fmla="*/ 269911 h 269911"/>
                <a:gd name="connsiteX9" fmla="*/ 1881026 w 2474439"/>
                <a:gd name="connsiteY9" fmla="*/ 269911 h 269911"/>
                <a:gd name="connsiteX10" fmla="*/ 1356443 w 2474439"/>
                <a:gd name="connsiteY10" fmla="*/ 269911 h 269911"/>
                <a:gd name="connsiteX11" fmla="*/ 736481 w 2474439"/>
                <a:gd name="connsiteY11" fmla="*/ 269911 h 269911"/>
                <a:gd name="connsiteX12" fmla="*/ 44986 w 2474439"/>
                <a:gd name="connsiteY12" fmla="*/ 269911 h 269911"/>
                <a:gd name="connsiteX13" fmla="*/ 0 w 2474439"/>
                <a:gd name="connsiteY13" fmla="*/ 224925 h 269911"/>
                <a:gd name="connsiteX14" fmla="*/ 0 w 2474439"/>
                <a:gd name="connsiteY14" fmla="*/ 44986 h 26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4439" h="269911" extrusionOk="0">
                  <a:moveTo>
                    <a:pt x="0" y="44986"/>
                  </a:moveTo>
                  <a:cubicBezTo>
                    <a:pt x="-1781" y="14552"/>
                    <a:pt x="16929" y="277"/>
                    <a:pt x="44986" y="0"/>
                  </a:cubicBezTo>
                  <a:cubicBezTo>
                    <a:pt x="201327" y="-25130"/>
                    <a:pt x="397227" y="48505"/>
                    <a:pt x="688792" y="0"/>
                  </a:cubicBezTo>
                  <a:cubicBezTo>
                    <a:pt x="980357" y="-48505"/>
                    <a:pt x="1171669" y="70398"/>
                    <a:pt x="1308754" y="0"/>
                  </a:cubicBezTo>
                  <a:cubicBezTo>
                    <a:pt x="1445839" y="-70398"/>
                    <a:pt x="1658334" y="296"/>
                    <a:pt x="1833336" y="0"/>
                  </a:cubicBezTo>
                  <a:cubicBezTo>
                    <a:pt x="2008338" y="-296"/>
                    <a:pt x="2204348" y="5084"/>
                    <a:pt x="2429453" y="0"/>
                  </a:cubicBezTo>
                  <a:cubicBezTo>
                    <a:pt x="2453376" y="-826"/>
                    <a:pt x="2477439" y="16718"/>
                    <a:pt x="2474439" y="44986"/>
                  </a:cubicBezTo>
                  <a:cubicBezTo>
                    <a:pt x="2482277" y="92047"/>
                    <a:pt x="2471921" y="171704"/>
                    <a:pt x="2474439" y="224925"/>
                  </a:cubicBezTo>
                  <a:cubicBezTo>
                    <a:pt x="2475325" y="248802"/>
                    <a:pt x="2448625" y="266007"/>
                    <a:pt x="2429453" y="269911"/>
                  </a:cubicBezTo>
                  <a:cubicBezTo>
                    <a:pt x="2226869" y="276553"/>
                    <a:pt x="2092029" y="209751"/>
                    <a:pt x="1881026" y="269911"/>
                  </a:cubicBezTo>
                  <a:cubicBezTo>
                    <a:pt x="1670023" y="330071"/>
                    <a:pt x="1522901" y="262357"/>
                    <a:pt x="1356443" y="269911"/>
                  </a:cubicBezTo>
                  <a:cubicBezTo>
                    <a:pt x="1189985" y="277465"/>
                    <a:pt x="931449" y="241156"/>
                    <a:pt x="736481" y="269911"/>
                  </a:cubicBezTo>
                  <a:cubicBezTo>
                    <a:pt x="541513" y="298666"/>
                    <a:pt x="375937" y="222635"/>
                    <a:pt x="44986" y="269911"/>
                  </a:cubicBezTo>
                  <a:cubicBezTo>
                    <a:pt x="20484" y="270780"/>
                    <a:pt x="303" y="250420"/>
                    <a:pt x="0" y="224925"/>
                  </a:cubicBezTo>
                  <a:cubicBezTo>
                    <a:pt x="-6386" y="173316"/>
                    <a:pt x="9876" y="110687"/>
                    <a:pt x="0" y="44986"/>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Homocysteine upregulation</a:t>
              </a:r>
            </a:p>
          </p:txBody>
        </p:sp>
      </p:grpSp>
      <p:sp>
        <p:nvSpPr>
          <p:cNvPr id="2" name="TextBox 1">
            <a:extLst>
              <a:ext uri="{FF2B5EF4-FFF2-40B4-BE49-F238E27FC236}">
                <a16:creationId xmlns:a16="http://schemas.microsoft.com/office/drawing/2014/main" id="{F71C0800-5254-4114-8E55-043DFBC7AC48}"/>
              </a:ext>
            </a:extLst>
          </p:cNvPr>
          <p:cNvSpPr txBox="1"/>
          <p:nvPr/>
        </p:nvSpPr>
        <p:spPr>
          <a:xfrm>
            <a:off x="-264103" y="2749549"/>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i="1" dirty="0">
                <a:latin typeface="Times New Roman"/>
                <a:cs typeface="Times New Roman"/>
              </a:rPr>
              <a:t>Bolt On Inferential Points</a:t>
            </a:r>
            <a:endParaRPr lang="en-US" b="1" i="1" dirty="0">
              <a:latin typeface="Times New Roman"/>
              <a:cs typeface="Times New Roman"/>
            </a:endParaRP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i="1" dirty="0">
                <a:latin typeface="Times New Roman"/>
                <a:cs typeface="Times New Roman"/>
              </a:rPr>
              <a:t>Story</a:t>
            </a:r>
          </a:p>
        </p:txBody>
      </p:sp>
      <p:cxnSp>
        <p:nvCxnSpPr>
          <p:cNvPr id="4" name="Straight Arrow Connector 3">
            <a:extLst>
              <a:ext uri="{FF2B5EF4-FFF2-40B4-BE49-F238E27FC236}">
                <a16:creationId xmlns:a16="http://schemas.microsoft.com/office/drawing/2014/main" id="{21FC7A0C-8E42-45A4-B277-859BA0F90A38}"/>
              </a:ext>
            </a:extLst>
          </p:cNvPr>
          <p:cNvCxnSpPr/>
          <p:nvPr/>
        </p:nvCxnSpPr>
        <p:spPr>
          <a:xfrm flipV="1">
            <a:off x="2549237" y="2998643"/>
            <a:ext cx="980497" cy="784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1754E34-B29D-4F17-B1AA-EDF2B089901F}"/>
              </a:ext>
            </a:extLst>
          </p:cNvPr>
          <p:cNvCxnSpPr>
            <a:cxnSpLocks/>
          </p:cNvCxnSpPr>
          <p:nvPr/>
        </p:nvCxnSpPr>
        <p:spPr>
          <a:xfrm>
            <a:off x="4073237" y="3068202"/>
            <a:ext cx="219363" cy="8015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E03CFCF8-2A24-4A5F-A043-73CC64E229E4}"/>
              </a:ext>
            </a:extLst>
          </p:cNvPr>
          <p:cNvSpPr/>
          <p:nvPr/>
        </p:nvSpPr>
        <p:spPr>
          <a:xfrm>
            <a:off x="3523459" y="2439269"/>
            <a:ext cx="1002146" cy="618666"/>
          </a:xfrm>
          <a:custGeom>
            <a:avLst/>
            <a:gdLst>
              <a:gd name="connsiteX0" fmla="*/ 0 w 1002146"/>
              <a:gd name="connsiteY0" fmla="*/ 103113 h 618666"/>
              <a:gd name="connsiteX1" fmla="*/ 103113 w 1002146"/>
              <a:gd name="connsiteY1" fmla="*/ 0 h 618666"/>
              <a:gd name="connsiteX2" fmla="*/ 509032 w 1002146"/>
              <a:gd name="connsiteY2" fmla="*/ 0 h 618666"/>
              <a:gd name="connsiteX3" fmla="*/ 899033 w 1002146"/>
              <a:gd name="connsiteY3" fmla="*/ 0 h 618666"/>
              <a:gd name="connsiteX4" fmla="*/ 1002146 w 1002146"/>
              <a:gd name="connsiteY4" fmla="*/ 103113 h 618666"/>
              <a:gd name="connsiteX5" fmla="*/ 1002146 w 1002146"/>
              <a:gd name="connsiteY5" fmla="*/ 515553 h 618666"/>
              <a:gd name="connsiteX6" fmla="*/ 899033 w 1002146"/>
              <a:gd name="connsiteY6" fmla="*/ 618666 h 618666"/>
              <a:gd name="connsiteX7" fmla="*/ 524951 w 1002146"/>
              <a:gd name="connsiteY7" fmla="*/ 618666 h 618666"/>
              <a:gd name="connsiteX8" fmla="*/ 103113 w 1002146"/>
              <a:gd name="connsiteY8" fmla="*/ 618666 h 618666"/>
              <a:gd name="connsiteX9" fmla="*/ 0 w 1002146"/>
              <a:gd name="connsiteY9" fmla="*/ 515553 h 618666"/>
              <a:gd name="connsiteX10" fmla="*/ 0 w 1002146"/>
              <a:gd name="connsiteY10" fmla="*/ 103113 h 61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2146" h="618666" fill="none" extrusionOk="0">
                <a:moveTo>
                  <a:pt x="0" y="103113"/>
                </a:moveTo>
                <a:cubicBezTo>
                  <a:pt x="-4966" y="50762"/>
                  <a:pt x="46075" y="1640"/>
                  <a:pt x="103113" y="0"/>
                </a:cubicBezTo>
                <a:cubicBezTo>
                  <a:pt x="210921" y="-17019"/>
                  <a:pt x="318861" y="43383"/>
                  <a:pt x="509032" y="0"/>
                </a:cubicBezTo>
                <a:cubicBezTo>
                  <a:pt x="699203" y="-43383"/>
                  <a:pt x="724119" y="12894"/>
                  <a:pt x="899033" y="0"/>
                </a:cubicBezTo>
                <a:cubicBezTo>
                  <a:pt x="948689" y="-5496"/>
                  <a:pt x="1002112" y="53744"/>
                  <a:pt x="1002146" y="103113"/>
                </a:cubicBezTo>
                <a:cubicBezTo>
                  <a:pt x="1041947" y="258720"/>
                  <a:pt x="962356" y="372413"/>
                  <a:pt x="1002146" y="515553"/>
                </a:cubicBezTo>
                <a:cubicBezTo>
                  <a:pt x="1010265" y="573481"/>
                  <a:pt x="954813" y="622952"/>
                  <a:pt x="899033" y="618666"/>
                </a:cubicBezTo>
                <a:cubicBezTo>
                  <a:pt x="776639" y="628851"/>
                  <a:pt x="684660" y="577545"/>
                  <a:pt x="524951" y="618666"/>
                </a:cubicBezTo>
                <a:cubicBezTo>
                  <a:pt x="365242" y="659787"/>
                  <a:pt x="302553" y="609967"/>
                  <a:pt x="103113" y="618666"/>
                </a:cubicBezTo>
                <a:cubicBezTo>
                  <a:pt x="42861" y="609798"/>
                  <a:pt x="12365" y="564275"/>
                  <a:pt x="0" y="515553"/>
                </a:cubicBezTo>
                <a:cubicBezTo>
                  <a:pt x="-30885" y="411785"/>
                  <a:pt x="27837" y="212647"/>
                  <a:pt x="0" y="103113"/>
                </a:cubicBezTo>
                <a:close/>
              </a:path>
              <a:path w="1002146" h="618666" stroke="0" extrusionOk="0">
                <a:moveTo>
                  <a:pt x="0" y="103113"/>
                </a:moveTo>
                <a:cubicBezTo>
                  <a:pt x="-2060" y="39699"/>
                  <a:pt x="31053" y="1301"/>
                  <a:pt x="103113" y="0"/>
                </a:cubicBezTo>
                <a:cubicBezTo>
                  <a:pt x="216978" y="-5547"/>
                  <a:pt x="402284" y="21492"/>
                  <a:pt x="516991" y="0"/>
                </a:cubicBezTo>
                <a:cubicBezTo>
                  <a:pt x="631698" y="-21492"/>
                  <a:pt x="775378" y="42998"/>
                  <a:pt x="899033" y="0"/>
                </a:cubicBezTo>
                <a:cubicBezTo>
                  <a:pt x="949594" y="4433"/>
                  <a:pt x="995538" y="40219"/>
                  <a:pt x="1002146" y="103113"/>
                </a:cubicBezTo>
                <a:cubicBezTo>
                  <a:pt x="1010681" y="204353"/>
                  <a:pt x="971050" y="385414"/>
                  <a:pt x="1002146" y="515553"/>
                </a:cubicBezTo>
                <a:cubicBezTo>
                  <a:pt x="1001197" y="573871"/>
                  <a:pt x="960004" y="633418"/>
                  <a:pt x="899033" y="618666"/>
                </a:cubicBezTo>
                <a:cubicBezTo>
                  <a:pt x="729745" y="624407"/>
                  <a:pt x="686626" y="587198"/>
                  <a:pt x="524951" y="618666"/>
                </a:cubicBezTo>
                <a:cubicBezTo>
                  <a:pt x="363276" y="650134"/>
                  <a:pt x="215837" y="605838"/>
                  <a:pt x="103113" y="618666"/>
                </a:cubicBezTo>
                <a:cubicBezTo>
                  <a:pt x="31773" y="609852"/>
                  <a:pt x="4042" y="573690"/>
                  <a:pt x="0" y="515553"/>
                </a:cubicBezTo>
                <a:cubicBezTo>
                  <a:pt x="-38413" y="360493"/>
                  <a:pt x="3772" y="194806"/>
                  <a:pt x="0" y="103113"/>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Genetics</a:t>
            </a:r>
            <a:endParaRPr lang="en-US" dirty="0"/>
          </a:p>
        </p:txBody>
      </p:sp>
      <p:sp>
        <p:nvSpPr>
          <p:cNvPr id="40" name="Rectangle: Rounded Corners 39">
            <a:extLst>
              <a:ext uri="{FF2B5EF4-FFF2-40B4-BE49-F238E27FC236}">
                <a16:creationId xmlns:a16="http://schemas.microsoft.com/office/drawing/2014/main" id="{20F22AF3-402B-4630-8D5A-F54258DFF930}"/>
              </a:ext>
            </a:extLst>
          </p:cNvPr>
          <p:cNvSpPr/>
          <p:nvPr/>
        </p:nvSpPr>
        <p:spPr>
          <a:xfrm>
            <a:off x="3837784" y="3877543"/>
            <a:ext cx="1002146" cy="618666"/>
          </a:xfrm>
          <a:custGeom>
            <a:avLst/>
            <a:gdLst>
              <a:gd name="connsiteX0" fmla="*/ 0 w 1002146"/>
              <a:gd name="connsiteY0" fmla="*/ 103113 h 618666"/>
              <a:gd name="connsiteX1" fmla="*/ 103113 w 1002146"/>
              <a:gd name="connsiteY1" fmla="*/ 0 h 618666"/>
              <a:gd name="connsiteX2" fmla="*/ 509032 w 1002146"/>
              <a:gd name="connsiteY2" fmla="*/ 0 h 618666"/>
              <a:gd name="connsiteX3" fmla="*/ 899033 w 1002146"/>
              <a:gd name="connsiteY3" fmla="*/ 0 h 618666"/>
              <a:gd name="connsiteX4" fmla="*/ 1002146 w 1002146"/>
              <a:gd name="connsiteY4" fmla="*/ 103113 h 618666"/>
              <a:gd name="connsiteX5" fmla="*/ 1002146 w 1002146"/>
              <a:gd name="connsiteY5" fmla="*/ 515553 h 618666"/>
              <a:gd name="connsiteX6" fmla="*/ 899033 w 1002146"/>
              <a:gd name="connsiteY6" fmla="*/ 618666 h 618666"/>
              <a:gd name="connsiteX7" fmla="*/ 524951 w 1002146"/>
              <a:gd name="connsiteY7" fmla="*/ 618666 h 618666"/>
              <a:gd name="connsiteX8" fmla="*/ 103113 w 1002146"/>
              <a:gd name="connsiteY8" fmla="*/ 618666 h 618666"/>
              <a:gd name="connsiteX9" fmla="*/ 0 w 1002146"/>
              <a:gd name="connsiteY9" fmla="*/ 515553 h 618666"/>
              <a:gd name="connsiteX10" fmla="*/ 0 w 1002146"/>
              <a:gd name="connsiteY10" fmla="*/ 103113 h 61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2146" h="618666" fill="none" extrusionOk="0">
                <a:moveTo>
                  <a:pt x="0" y="103113"/>
                </a:moveTo>
                <a:cubicBezTo>
                  <a:pt x="-4966" y="50762"/>
                  <a:pt x="46075" y="1640"/>
                  <a:pt x="103113" y="0"/>
                </a:cubicBezTo>
                <a:cubicBezTo>
                  <a:pt x="210921" y="-17019"/>
                  <a:pt x="318861" y="43383"/>
                  <a:pt x="509032" y="0"/>
                </a:cubicBezTo>
                <a:cubicBezTo>
                  <a:pt x="699203" y="-43383"/>
                  <a:pt x="724119" y="12894"/>
                  <a:pt x="899033" y="0"/>
                </a:cubicBezTo>
                <a:cubicBezTo>
                  <a:pt x="948689" y="-5496"/>
                  <a:pt x="1002112" y="53744"/>
                  <a:pt x="1002146" y="103113"/>
                </a:cubicBezTo>
                <a:cubicBezTo>
                  <a:pt x="1041947" y="258720"/>
                  <a:pt x="962356" y="372413"/>
                  <a:pt x="1002146" y="515553"/>
                </a:cubicBezTo>
                <a:cubicBezTo>
                  <a:pt x="1010265" y="573481"/>
                  <a:pt x="954813" y="622952"/>
                  <a:pt x="899033" y="618666"/>
                </a:cubicBezTo>
                <a:cubicBezTo>
                  <a:pt x="776639" y="628851"/>
                  <a:pt x="684660" y="577545"/>
                  <a:pt x="524951" y="618666"/>
                </a:cubicBezTo>
                <a:cubicBezTo>
                  <a:pt x="365242" y="659787"/>
                  <a:pt x="302553" y="609967"/>
                  <a:pt x="103113" y="618666"/>
                </a:cubicBezTo>
                <a:cubicBezTo>
                  <a:pt x="42861" y="609798"/>
                  <a:pt x="12365" y="564275"/>
                  <a:pt x="0" y="515553"/>
                </a:cubicBezTo>
                <a:cubicBezTo>
                  <a:pt x="-30885" y="411785"/>
                  <a:pt x="27837" y="212647"/>
                  <a:pt x="0" y="103113"/>
                </a:cubicBezTo>
                <a:close/>
              </a:path>
              <a:path w="1002146" h="618666" stroke="0" extrusionOk="0">
                <a:moveTo>
                  <a:pt x="0" y="103113"/>
                </a:moveTo>
                <a:cubicBezTo>
                  <a:pt x="-2060" y="39699"/>
                  <a:pt x="31053" y="1301"/>
                  <a:pt x="103113" y="0"/>
                </a:cubicBezTo>
                <a:cubicBezTo>
                  <a:pt x="216978" y="-5547"/>
                  <a:pt x="402284" y="21492"/>
                  <a:pt x="516991" y="0"/>
                </a:cubicBezTo>
                <a:cubicBezTo>
                  <a:pt x="631698" y="-21492"/>
                  <a:pt x="775378" y="42998"/>
                  <a:pt x="899033" y="0"/>
                </a:cubicBezTo>
                <a:cubicBezTo>
                  <a:pt x="949594" y="4433"/>
                  <a:pt x="995538" y="40219"/>
                  <a:pt x="1002146" y="103113"/>
                </a:cubicBezTo>
                <a:cubicBezTo>
                  <a:pt x="1010681" y="204353"/>
                  <a:pt x="971050" y="385414"/>
                  <a:pt x="1002146" y="515553"/>
                </a:cubicBezTo>
                <a:cubicBezTo>
                  <a:pt x="1001197" y="573871"/>
                  <a:pt x="960004" y="633418"/>
                  <a:pt x="899033" y="618666"/>
                </a:cubicBezTo>
                <a:cubicBezTo>
                  <a:pt x="729745" y="624407"/>
                  <a:pt x="686626" y="587198"/>
                  <a:pt x="524951" y="618666"/>
                </a:cubicBezTo>
                <a:cubicBezTo>
                  <a:pt x="363276" y="650134"/>
                  <a:pt x="215837" y="605838"/>
                  <a:pt x="103113" y="618666"/>
                </a:cubicBezTo>
                <a:cubicBezTo>
                  <a:pt x="31773" y="609852"/>
                  <a:pt x="4042" y="573690"/>
                  <a:pt x="0" y="515553"/>
                </a:cubicBezTo>
                <a:cubicBezTo>
                  <a:pt x="-38413" y="360493"/>
                  <a:pt x="3772" y="194806"/>
                  <a:pt x="0" y="103113"/>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Nutrition</a:t>
            </a:r>
            <a:endParaRPr lang="en-US" dirty="0"/>
          </a:p>
        </p:txBody>
      </p:sp>
      <p:sp>
        <p:nvSpPr>
          <p:cNvPr id="41" name="Rectangle: Rounded Corners 40">
            <a:extLst>
              <a:ext uri="{FF2B5EF4-FFF2-40B4-BE49-F238E27FC236}">
                <a16:creationId xmlns:a16="http://schemas.microsoft.com/office/drawing/2014/main" id="{6476C0A2-D1E3-47A0-A646-136BEA9E29F1}"/>
              </a:ext>
            </a:extLst>
          </p:cNvPr>
          <p:cNvSpPr/>
          <p:nvPr/>
        </p:nvSpPr>
        <p:spPr>
          <a:xfrm>
            <a:off x="4618834" y="5325343"/>
            <a:ext cx="1202171" cy="485316"/>
          </a:xfrm>
          <a:custGeom>
            <a:avLst/>
            <a:gdLst>
              <a:gd name="connsiteX0" fmla="*/ 0 w 1202171"/>
              <a:gd name="connsiteY0" fmla="*/ 80888 h 485316"/>
              <a:gd name="connsiteX1" fmla="*/ 80888 w 1202171"/>
              <a:gd name="connsiteY1" fmla="*/ 0 h 485316"/>
              <a:gd name="connsiteX2" fmla="*/ 611489 w 1202171"/>
              <a:gd name="connsiteY2" fmla="*/ 0 h 485316"/>
              <a:gd name="connsiteX3" fmla="*/ 1121283 w 1202171"/>
              <a:gd name="connsiteY3" fmla="*/ 0 h 485316"/>
              <a:gd name="connsiteX4" fmla="*/ 1202171 w 1202171"/>
              <a:gd name="connsiteY4" fmla="*/ 80888 h 485316"/>
              <a:gd name="connsiteX5" fmla="*/ 1202171 w 1202171"/>
              <a:gd name="connsiteY5" fmla="*/ 404428 h 485316"/>
              <a:gd name="connsiteX6" fmla="*/ 1121283 w 1202171"/>
              <a:gd name="connsiteY6" fmla="*/ 485316 h 485316"/>
              <a:gd name="connsiteX7" fmla="*/ 632297 w 1202171"/>
              <a:gd name="connsiteY7" fmla="*/ 485316 h 485316"/>
              <a:gd name="connsiteX8" fmla="*/ 80888 w 1202171"/>
              <a:gd name="connsiteY8" fmla="*/ 485316 h 485316"/>
              <a:gd name="connsiteX9" fmla="*/ 0 w 1202171"/>
              <a:gd name="connsiteY9" fmla="*/ 404428 h 485316"/>
              <a:gd name="connsiteX10" fmla="*/ 0 w 1202171"/>
              <a:gd name="connsiteY10" fmla="*/ 80888 h 48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02171" h="485316" fill="none" extrusionOk="0">
                <a:moveTo>
                  <a:pt x="0" y="80888"/>
                </a:moveTo>
                <a:cubicBezTo>
                  <a:pt x="-8661" y="44233"/>
                  <a:pt x="35552" y="12119"/>
                  <a:pt x="80888" y="0"/>
                </a:cubicBezTo>
                <a:cubicBezTo>
                  <a:pt x="325191" y="-37607"/>
                  <a:pt x="488350" y="18697"/>
                  <a:pt x="611489" y="0"/>
                </a:cubicBezTo>
                <a:cubicBezTo>
                  <a:pt x="734628" y="-18697"/>
                  <a:pt x="966466" y="410"/>
                  <a:pt x="1121283" y="0"/>
                </a:cubicBezTo>
                <a:cubicBezTo>
                  <a:pt x="1162107" y="-2900"/>
                  <a:pt x="1202143" y="42367"/>
                  <a:pt x="1202171" y="80888"/>
                </a:cubicBezTo>
                <a:cubicBezTo>
                  <a:pt x="1202593" y="224130"/>
                  <a:pt x="1185010" y="299884"/>
                  <a:pt x="1202171" y="404428"/>
                </a:cubicBezTo>
                <a:cubicBezTo>
                  <a:pt x="1207849" y="449786"/>
                  <a:pt x="1163688" y="493637"/>
                  <a:pt x="1121283" y="485316"/>
                </a:cubicBezTo>
                <a:cubicBezTo>
                  <a:pt x="975178" y="511992"/>
                  <a:pt x="843316" y="448456"/>
                  <a:pt x="632297" y="485316"/>
                </a:cubicBezTo>
                <a:cubicBezTo>
                  <a:pt x="421278" y="522176"/>
                  <a:pt x="206628" y="479621"/>
                  <a:pt x="80888" y="485316"/>
                </a:cubicBezTo>
                <a:cubicBezTo>
                  <a:pt x="33256" y="477372"/>
                  <a:pt x="4692" y="445979"/>
                  <a:pt x="0" y="404428"/>
                </a:cubicBezTo>
                <a:cubicBezTo>
                  <a:pt x="-24065" y="267828"/>
                  <a:pt x="36674" y="169015"/>
                  <a:pt x="0" y="80888"/>
                </a:cubicBezTo>
                <a:close/>
              </a:path>
              <a:path w="1202171" h="485316" stroke="0" extrusionOk="0">
                <a:moveTo>
                  <a:pt x="0" y="80888"/>
                </a:moveTo>
                <a:cubicBezTo>
                  <a:pt x="-1586" y="31237"/>
                  <a:pt x="24929" y="972"/>
                  <a:pt x="80888" y="0"/>
                </a:cubicBezTo>
                <a:cubicBezTo>
                  <a:pt x="260497" y="-6264"/>
                  <a:pt x="479024" y="50481"/>
                  <a:pt x="621893" y="0"/>
                </a:cubicBezTo>
                <a:cubicBezTo>
                  <a:pt x="764762" y="-50481"/>
                  <a:pt x="928470" y="11747"/>
                  <a:pt x="1121283" y="0"/>
                </a:cubicBezTo>
                <a:cubicBezTo>
                  <a:pt x="1161840" y="2857"/>
                  <a:pt x="1196361" y="30987"/>
                  <a:pt x="1202171" y="80888"/>
                </a:cubicBezTo>
                <a:cubicBezTo>
                  <a:pt x="1226195" y="233110"/>
                  <a:pt x="1192008" y="303371"/>
                  <a:pt x="1202171" y="404428"/>
                </a:cubicBezTo>
                <a:cubicBezTo>
                  <a:pt x="1195126" y="459272"/>
                  <a:pt x="1166518" y="487379"/>
                  <a:pt x="1121283" y="485316"/>
                </a:cubicBezTo>
                <a:cubicBezTo>
                  <a:pt x="1008648" y="498110"/>
                  <a:pt x="752476" y="471702"/>
                  <a:pt x="632297" y="485316"/>
                </a:cubicBezTo>
                <a:cubicBezTo>
                  <a:pt x="512118" y="498930"/>
                  <a:pt x="211186" y="477264"/>
                  <a:pt x="80888" y="485316"/>
                </a:cubicBezTo>
                <a:cubicBezTo>
                  <a:pt x="31647" y="482518"/>
                  <a:pt x="7843" y="451408"/>
                  <a:pt x="0" y="404428"/>
                </a:cubicBezTo>
                <a:cubicBezTo>
                  <a:pt x="-16808" y="243722"/>
                  <a:pt x="22235" y="156942"/>
                  <a:pt x="0" y="80888"/>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Environment</a:t>
            </a:r>
            <a:endParaRPr lang="en-US" dirty="0" err="1"/>
          </a:p>
        </p:txBody>
      </p:sp>
      <p:cxnSp>
        <p:nvCxnSpPr>
          <p:cNvPr id="42" name="Straight Arrow Connector 41">
            <a:extLst>
              <a:ext uri="{FF2B5EF4-FFF2-40B4-BE49-F238E27FC236}">
                <a16:creationId xmlns:a16="http://schemas.microsoft.com/office/drawing/2014/main" id="{5DB03358-075C-417B-A49E-4BB1EEB79A9D}"/>
              </a:ext>
            </a:extLst>
          </p:cNvPr>
          <p:cNvCxnSpPr>
            <a:cxnSpLocks/>
          </p:cNvCxnSpPr>
          <p:nvPr/>
        </p:nvCxnSpPr>
        <p:spPr>
          <a:xfrm>
            <a:off x="4539961" y="4487426"/>
            <a:ext cx="333663" cy="8301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7B552AB4-7B0D-49B4-A4BC-2E4EF9ACDD7B}"/>
              </a:ext>
            </a:extLst>
          </p:cNvPr>
          <p:cNvSpPr/>
          <p:nvPr/>
        </p:nvSpPr>
        <p:spPr>
          <a:xfrm>
            <a:off x="5114134" y="3858493"/>
            <a:ext cx="1554596" cy="637716"/>
          </a:xfrm>
          <a:custGeom>
            <a:avLst/>
            <a:gdLst>
              <a:gd name="connsiteX0" fmla="*/ 0 w 1554596"/>
              <a:gd name="connsiteY0" fmla="*/ 106288 h 637716"/>
              <a:gd name="connsiteX1" fmla="*/ 106288 w 1554596"/>
              <a:gd name="connsiteY1" fmla="*/ 0 h 637716"/>
              <a:gd name="connsiteX2" fmla="*/ 513367 w 1554596"/>
              <a:gd name="connsiteY2" fmla="*/ 0 h 637716"/>
              <a:gd name="connsiteX3" fmla="*/ 933867 w 1554596"/>
              <a:gd name="connsiteY3" fmla="*/ 0 h 637716"/>
              <a:gd name="connsiteX4" fmla="*/ 1448308 w 1554596"/>
              <a:gd name="connsiteY4" fmla="*/ 0 h 637716"/>
              <a:gd name="connsiteX5" fmla="*/ 1554596 w 1554596"/>
              <a:gd name="connsiteY5" fmla="*/ 106288 h 637716"/>
              <a:gd name="connsiteX6" fmla="*/ 1554596 w 1554596"/>
              <a:gd name="connsiteY6" fmla="*/ 531428 h 637716"/>
              <a:gd name="connsiteX7" fmla="*/ 1448308 w 1554596"/>
              <a:gd name="connsiteY7" fmla="*/ 637716 h 637716"/>
              <a:gd name="connsiteX8" fmla="*/ 1000968 w 1554596"/>
              <a:gd name="connsiteY8" fmla="*/ 637716 h 637716"/>
              <a:gd name="connsiteX9" fmla="*/ 526788 w 1554596"/>
              <a:gd name="connsiteY9" fmla="*/ 637716 h 637716"/>
              <a:gd name="connsiteX10" fmla="*/ 106288 w 1554596"/>
              <a:gd name="connsiteY10" fmla="*/ 637716 h 637716"/>
              <a:gd name="connsiteX11" fmla="*/ 0 w 1554596"/>
              <a:gd name="connsiteY11" fmla="*/ 531428 h 637716"/>
              <a:gd name="connsiteX12" fmla="*/ 0 w 1554596"/>
              <a:gd name="connsiteY12" fmla="*/ 106288 h 63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4596" h="637716" fill="none" extrusionOk="0">
                <a:moveTo>
                  <a:pt x="0" y="106288"/>
                </a:moveTo>
                <a:cubicBezTo>
                  <a:pt x="3103" y="38788"/>
                  <a:pt x="52449" y="8515"/>
                  <a:pt x="106288" y="0"/>
                </a:cubicBezTo>
                <a:cubicBezTo>
                  <a:pt x="252047" y="-23226"/>
                  <a:pt x="366016" y="25567"/>
                  <a:pt x="513367" y="0"/>
                </a:cubicBezTo>
                <a:cubicBezTo>
                  <a:pt x="660718" y="-25567"/>
                  <a:pt x="848774" y="38514"/>
                  <a:pt x="933867" y="0"/>
                </a:cubicBezTo>
                <a:cubicBezTo>
                  <a:pt x="1018960" y="-38514"/>
                  <a:pt x="1277255" y="39897"/>
                  <a:pt x="1448308" y="0"/>
                </a:cubicBezTo>
                <a:cubicBezTo>
                  <a:pt x="1522718" y="1895"/>
                  <a:pt x="1551620" y="58505"/>
                  <a:pt x="1554596" y="106288"/>
                </a:cubicBezTo>
                <a:cubicBezTo>
                  <a:pt x="1595556" y="241996"/>
                  <a:pt x="1518918" y="442942"/>
                  <a:pt x="1554596" y="531428"/>
                </a:cubicBezTo>
                <a:cubicBezTo>
                  <a:pt x="1558648" y="590511"/>
                  <a:pt x="1504755" y="637348"/>
                  <a:pt x="1448308" y="637716"/>
                </a:cubicBezTo>
                <a:cubicBezTo>
                  <a:pt x="1265210" y="680445"/>
                  <a:pt x="1154947" y="595922"/>
                  <a:pt x="1000968" y="637716"/>
                </a:cubicBezTo>
                <a:cubicBezTo>
                  <a:pt x="846989" y="679510"/>
                  <a:pt x="703712" y="582007"/>
                  <a:pt x="526788" y="637716"/>
                </a:cubicBezTo>
                <a:cubicBezTo>
                  <a:pt x="349864" y="693425"/>
                  <a:pt x="304205" y="609142"/>
                  <a:pt x="106288" y="637716"/>
                </a:cubicBezTo>
                <a:cubicBezTo>
                  <a:pt x="54719" y="622360"/>
                  <a:pt x="-5942" y="588227"/>
                  <a:pt x="0" y="531428"/>
                </a:cubicBezTo>
                <a:cubicBezTo>
                  <a:pt x="-30192" y="370615"/>
                  <a:pt x="49951" y="224513"/>
                  <a:pt x="0" y="106288"/>
                </a:cubicBezTo>
                <a:close/>
              </a:path>
              <a:path w="1554596" h="637716" stroke="0" extrusionOk="0">
                <a:moveTo>
                  <a:pt x="0" y="106288"/>
                </a:moveTo>
                <a:cubicBezTo>
                  <a:pt x="-2702" y="39104"/>
                  <a:pt x="37526" y="866"/>
                  <a:pt x="106288" y="0"/>
                </a:cubicBezTo>
                <a:cubicBezTo>
                  <a:pt x="322484" y="-33006"/>
                  <a:pt x="444659" y="17867"/>
                  <a:pt x="580468" y="0"/>
                </a:cubicBezTo>
                <a:cubicBezTo>
                  <a:pt x="716277" y="-17867"/>
                  <a:pt x="941076" y="15399"/>
                  <a:pt x="1041229" y="0"/>
                </a:cubicBezTo>
                <a:cubicBezTo>
                  <a:pt x="1141382" y="-15399"/>
                  <a:pt x="1247416" y="7605"/>
                  <a:pt x="1448308" y="0"/>
                </a:cubicBezTo>
                <a:cubicBezTo>
                  <a:pt x="1508347" y="-490"/>
                  <a:pt x="1545676" y="53036"/>
                  <a:pt x="1554596" y="106288"/>
                </a:cubicBezTo>
                <a:cubicBezTo>
                  <a:pt x="1563626" y="271731"/>
                  <a:pt x="1530948" y="379308"/>
                  <a:pt x="1554596" y="531428"/>
                </a:cubicBezTo>
                <a:cubicBezTo>
                  <a:pt x="1547683" y="593001"/>
                  <a:pt x="1508936" y="633874"/>
                  <a:pt x="1448308" y="637716"/>
                </a:cubicBezTo>
                <a:cubicBezTo>
                  <a:pt x="1332563" y="645982"/>
                  <a:pt x="1165152" y="595796"/>
                  <a:pt x="987548" y="637716"/>
                </a:cubicBezTo>
                <a:cubicBezTo>
                  <a:pt x="809944" y="679636"/>
                  <a:pt x="697825" y="592698"/>
                  <a:pt x="567048" y="637716"/>
                </a:cubicBezTo>
                <a:cubicBezTo>
                  <a:pt x="436271" y="682734"/>
                  <a:pt x="269914" y="586495"/>
                  <a:pt x="106288" y="637716"/>
                </a:cubicBezTo>
                <a:cubicBezTo>
                  <a:pt x="51011" y="653387"/>
                  <a:pt x="7972" y="589287"/>
                  <a:pt x="0" y="531428"/>
                </a:cubicBezTo>
                <a:cubicBezTo>
                  <a:pt x="-12298" y="394869"/>
                  <a:pt x="11036" y="235921"/>
                  <a:pt x="0" y="106288"/>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Presumptions at civilization and Population level</a:t>
            </a:r>
            <a:endParaRPr lang="en-US" dirty="0"/>
          </a:p>
        </p:txBody>
      </p:sp>
      <p:cxnSp>
        <p:nvCxnSpPr>
          <p:cNvPr id="44" name="Straight Arrow Connector 43">
            <a:extLst>
              <a:ext uri="{FF2B5EF4-FFF2-40B4-BE49-F238E27FC236}">
                <a16:creationId xmlns:a16="http://schemas.microsoft.com/office/drawing/2014/main" id="{A16F5666-6B33-4930-9CCB-7D583144117B}"/>
              </a:ext>
            </a:extLst>
          </p:cNvPr>
          <p:cNvCxnSpPr>
            <a:cxnSpLocks/>
          </p:cNvCxnSpPr>
          <p:nvPr/>
        </p:nvCxnSpPr>
        <p:spPr>
          <a:xfrm flipV="1">
            <a:off x="5187661" y="4517446"/>
            <a:ext cx="314613" cy="7986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35D84F74-F323-4437-87E2-0961D499C70E}"/>
              </a:ext>
            </a:extLst>
          </p:cNvPr>
          <p:cNvSpPr/>
          <p:nvPr/>
        </p:nvSpPr>
        <p:spPr>
          <a:xfrm>
            <a:off x="5590384" y="2448793"/>
            <a:ext cx="1554596" cy="637716"/>
          </a:xfrm>
          <a:custGeom>
            <a:avLst/>
            <a:gdLst>
              <a:gd name="connsiteX0" fmla="*/ 0 w 1554596"/>
              <a:gd name="connsiteY0" fmla="*/ 106288 h 637716"/>
              <a:gd name="connsiteX1" fmla="*/ 106288 w 1554596"/>
              <a:gd name="connsiteY1" fmla="*/ 0 h 637716"/>
              <a:gd name="connsiteX2" fmla="*/ 513367 w 1554596"/>
              <a:gd name="connsiteY2" fmla="*/ 0 h 637716"/>
              <a:gd name="connsiteX3" fmla="*/ 933867 w 1554596"/>
              <a:gd name="connsiteY3" fmla="*/ 0 h 637716"/>
              <a:gd name="connsiteX4" fmla="*/ 1448308 w 1554596"/>
              <a:gd name="connsiteY4" fmla="*/ 0 h 637716"/>
              <a:gd name="connsiteX5" fmla="*/ 1554596 w 1554596"/>
              <a:gd name="connsiteY5" fmla="*/ 106288 h 637716"/>
              <a:gd name="connsiteX6" fmla="*/ 1554596 w 1554596"/>
              <a:gd name="connsiteY6" fmla="*/ 531428 h 637716"/>
              <a:gd name="connsiteX7" fmla="*/ 1448308 w 1554596"/>
              <a:gd name="connsiteY7" fmla="*/ 637716 h 637716"/>
              <a:gd name="connsiteX8" fmla="*/ 1000968 w 1554596"/>
              <a:gd name="connsiteY8" fmla="*/ 637716 h 637716"/>
              <a:gd name="connsiteX9" fmla="*/ 526788 w 1554596"/>
              <a:gd name="connsiteY9" fmla="*/ 637716 h 637716"/>
              <a:gd name="connsiteX10" fmla="*/ 106288 w 1554596"/>
              <a:gd name="connsiteY10" fmla="*/ 637716 h 637716"/>
              <a:gd name="connsiteX11" fmla="*/ 0 w 1554596"/>
              <a:gd name="connsiteY11" fmla="*/ 531428 h 637716"/>
              <a:gd name="connsiteX12" fmla="*/ 0 w 1554596"/>
              <a:gd name="connsiteY12" fmla="*/ 106288 h 63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4596" h="637716" fill="none" extrusionOk="0">
                <a:moveTo>
                  <a:pt x="0" y="106288"/>
                </a:moveTo>
                <a:cubicBezTo>
                  <a:pt x="3103" y="38788"/>
                  <a:pt x="52449" y="8515"/>
                  <a:pt x="106288" y="0"/>
                </a:cubicBezTo>
                <a:cubicBezTo>
                  <a:pt x="252047" y="-23226"/>
                  <a:pt x="366016" y="25567"/>
                  <a:pt x="513367" y="0"/>
                </a:cubicBezTo>
                <a:cubicBezTo>
                  <a:pt x="660718" y="-25567"/>
                  <a:pt x="848774" y="38514"/>
                  <a:pt x="933867" y="0"/>
                </a:cubicBezTo>
                <a:cubicBezTo>
                  <a:pt x="1018960" y="-38514"/>
                  <a:pt x="1277255" y="39897"/>
                  <a:pt x="1448308" y="0"/>
                </a:cubicBezTo>
                <a:cubicBezTo>
                  <a:pt x="1522718" y="1895"/>
                  <a:pt x="1551620" y="58505"/>
                  <a:pt x="1554596" y="106288"/>
                </a:cubicBezTo>
                <a:cubicBezTo>
                  <a:pt x="1595556" y="241996"/>
                  <a:pt x="1518918" y="442942"/>
                  <a:pt x="1554596" y="531428"/>
                </a:cubicBezTo>
                <a:cubicBezTo>
                  <a:pt x="1558648" y="590511"/>
                  <a:pt x="1504755" y="637348"/>
                  <a:pt x="1448308" y="637716"/>
                </a:cubicBezTo>
                <a:cubicBezTo>
                  <a:pt x="1265210" y="680445"/>
                  <a:pt x="1154947" y="595922"/>
                  <a:pt x="1000968" y="637716"/>
                </a:cubicBezTo>
                <a:cubicBezTo>
                  <a:pt x="846989" y="679510"/>
                  <a:pt x="703712" y="582007"/>
                  <a:pt x="526788" y="637716"/>
                </a:cubicBezTo>
                <a:cubicBezTo>
                  <a:pt x="349864" y="693425"/>
                  <a:pt x="304205" y="609142"/>
                  <a:pt x="106288" y="637716"/>
                </a:cubicBezTo>
                <a:cubicBezTo>
                  <a:pt x="54719" y="622360"/>
                  <a:pt x="-5942" y="588227"/>
                  <a:pt x="0" y="531428"/>
                </a:cubicBezTo>
                <a:cubicBezTo>
                  <a:pt x="-30192" y="370615"/>
                  <a:pt x="49951" y="224513"/>
                  <a:pt x="0" y="106288"/>
                </a:cubicBezTo>
                <a:close/>
              </a:path>
              <a:path w="1554596" h="637716" stroke="0" extrusionOk="0">
                <a:moveTo>
                  <a:pt x="0" y="106288"/>
                </a:moveTo>
                <a:cubicBezTo>
                  <a:pt x="-2702" y="39104"/>
                  <a:pt x="37526" y="866"/>
                  <a:pt x="106288" y="0"/>
                </a:cubicBezTo>
                <a:cubicBezTo>
                  <a:pt x="322484" y="-33006"/>
                  <a:pt x="444659" y="17867"/>
                  <a:pt x="580468" y="0"/>
                </a:cubicBezTo>
                <a:cubicBezTo>
                  <a:pt x="716277" y="-17867"/>
                  <a:pt x="941076" y="15399"/>
                  <a:pt x="1041229" y="0"/>
                </a:cubicBezTo>
                <a:cubicBezTo>
                  <a:pt x="1141382" y="-15399"/>
                  <a:pt x="1247416" y="7605"/>
                  <a:pt x="1448308" y="0"/>
                </a:cubicBezTo>
                <a:cubicBezTo>
                  <a:pt x="1508347" y="-490"/>
                  <a:pt x="1545676" y="53036"/>
                  <a:pt x="1554596" y="106288"/>
                </a:cubicBezTo>
                <a:cubicBezTo>
                  <a:pt x="1563626" y="271731"/>
                  <a:pt x="1530948" y="379308"/>
                  <a:pt x="1554596" y="531428"/>
                </a:cubicBezTo>
                <a:cubicBezTo>
                  <a:pt x="1547683" y="593001"/>
                  <a:pt x="1508936" y="633874"/>
                  <a:pt x="1448308" y="637716"/>
                </a:cubicBezTo>
                <a:cubicBezTo>
                  <a:pt x="1332563" y="645982"/>
                  <a:pt x="1165152" y="595796"/>
                  <a:pt x="987548" y="637716"/>
                </a:cubicBezTo>
                <a:cubicBezTo>
                  <a:pt x="809944" y="679636"/>
                  <a:pt x="697825" y="592698"/>
                  <a:pt x="567048" y="637716"/>
                </a:cubicBezTo>
                <a:cubicBezTo>
                  <a:pt x="436271" y="682734"/>
                  <a:pt x="269914" y="586495"/>
                  <a:pt x="106288" y="637716"/>
                </a:cubicBezTo>
                <a:cubicBezTo>
                  <a:pt x="51011" y="653387"/>
                  <a:pt x="7972" y="589287"/>
                  <a:pt x="0" y="531428"/>
                </a:cubicBezTo>
                <a:cubicBezTo>
                  <a:pt x="-12298" y="394869"/>
                  <a:pt x="11036" y="235921"/>
                  <a:pt x="0" y="106288"/>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Exposure to advertisement and acculturation</a:t>
            </a:r>
          </a:p>
        </p:txBody>
      </p:sp>
      <p:cxnSp>
        <p:nvCxnSpPr>
          <p:cNvPr id="47" name="Straight Arrow Connector 46">
            <a:extLst>
              <a:ext uri="{FF2B5EF4-FFF2-40B4-BE49-F238E27FC236}">
                <a16:creationId xmlns:a16="http://schemas.microsoft.com/office/drawing/2014/main" id="{5795D1B3-A3D5-45DC-910A-F9DA5F48C3B4}"/>
              </a:ext>
            </a:extLst>
          </p:cNvPr>
          <p:cNvCxnSpPr>
            <a:cxnSpLocks/>
          </p:cNvCxnSpPr>
          <p:nvPr/>
        </p:nvCxnSpPr>
        <p:spPr>
          <a:xfrm flipV="1">
            <a:off x="5740111" y="3107746"/>
            <a:ext cx="314613" cy="7224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C031378-78B1-4050-8A16-53E9D1B790FA}"/>
              </a:ext>
            </a:extLst>
          </p:cNvPr>
          <p:cNvCxnSpPr>
            <a:cxnSpLocks/>
          </p:cNvCxnSpPr>
          <p:nvPr/>
        </p:nvCxnSpPr>
        <p:spPr>
          <a:xfrm>
            <a:off x="6644986" y="3096776"/>
            <a:ext cx="714663" cy="6872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C3626FC3-FB30-4E40-955B-29701B33162C}"/>
              </a:ext>
            </a:extLst>
          </p:cNvPr>
          <p:cNvSpPr/>
          <p:nvPr/>
        </p:nvSpPr>
        <p:spPr>
          <a:xfrm>
            <a:off x="6923884" y="3801343"/>
            <a:ext cx="1554596" cy="637716"/>
          </a:xfrm>
          <a:custGeom>
            <a:avLst/>
            <a:gdLst>
              <a:gd name="connsiteX0" fmla="*/ 0 w 1554596"/>
              <a:gd name="connsiteY0" fmla="*/ 106288 h 637716"/>
              <a:gd name="connsiteX1" fmla="*/ 106288 w 1554596"/>
              <a:gd name="connsiteY1" fmla="*/ 0 h 637716"/>
              <a:gd name="connsiteX2" fmla="*/ 513367 w 1554596"/>
              <a:gd name="connsiteY2" fmla="*/ 0 h 637716"/>
              <a:gd name="connsiteX3" fmla="*/ 933867 w 1554596"/>
              <a:gd name="connsiteY3" fmla="*/ 0 h 637716"/>
              <a:gd name="connsiteX4" fmla="*/ 1448308 w 1554596"/>
              <a:gd name="connsiteY4" fmla="*/ 0 h 637716"/>
              <a:gd name="connsiteX5" fmla="*/ 1554596 w 1554596"/>
              <a:gd name="connsiteY5" fmla="*/ 106288 h 637716"/>
              <a:gd name="connsiteX6" fmla="*/ 1554596 w 1554596"/>
              <a:gd name="connsiteY6" fmla="*/ 531428 h 637716"/>
              <a:gd name="connsiteX7" fmla="*/ 1448308 w 1554596"/>
              <a:gd name="connsiteY7" fmla="*/ 637716 h 637716"/>
              <a:gd name="connsiteX8" fmla="*/ 1000968 w 1554596"/>
              <a:gd name="connsiteY8" fmla="*/ 637716 h 637716"/>
              <a:gd name="connsiteX9" fmla="*/ 526788 w 1554596"/>
              <a:gd name="connsiteY9" fmla="*/ 637716 h 637716"/>
              <a:gd name="connsiteX10" fmla="*/ 106288 w 1554596"/>
              <a:gd name="connsiteY10" fmla="*/ 637716 h 637716"/>
              <a:gd name="connsiteX11" fmla="*/ 0 w 1554596"/>
              <a:gd name="connsiteY11" fmla="*/ 531428 h 637716"/>
              <a:gd name="connsiteX12" fmla="*/ 0 w 1554596"/>
              <a:gd name="connsiteY12" fmla="*/ 106288 h 63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4596" h="637716" fill="none" extrusionOk="0">
                <a:moveTo>
                  <a:pt x="0" y="106288"/>
                </a:moveTo>
                <a:cubicBezTo>
                  <a:pt x="3103" y="38788"/>
                  <a:pt x="52449" y="8515"/>
                  <a:pt x="106288" y="0"/>
                </a:cubicBezTo>
                <a:cubicBezTo>
                  <a:pt x="252047" y="-23226"/>
                  <a:pt x="366016" y="25567"/>
                  <a:pt x="513367" y="0"/>
                </a:cubicBezTo>
                <a:cubicBezTo>
                  <a:pt x="660718" y="-25567"/>
                  <a:pt x="848774" y="38514"/>
                  <a:pt x="933867" y="0"/>
                </a:cubicBezTo>
                <a:cubicBezTo>
                  <a:pt x="1018960" y="-38514"/>
                  <a:pt x="1277255" y="39897"/>
                  <a:pt x="1448308" y="0"/>
                </a:cubicBezTo>
                <a:cubicBezTo>
                  <a:pt x="1522718" y="1895"/>
                  <a:pt x="1551620" y="58505"/>
                  <a:pt x="1554596" y="106288"/>
                </a:cubicBezTo>
                <a:cubicBezTo>
                  <a:pt x="1595556" y="241996"/>
                  <a:pt x="1518918" y="442942"/>
                  <a:pt x="1554596" y="531428"/>
                </a:cubicBezTo>
                <a:cubicBezTo>
                  <a:pt x="1558648" y="590511"/>
                  <a:pt x="1504755" y="637348"/>
                  <a:pt x="1448308" y="637716"/>
                </a:cubicBezTo>
                <a:cubicBezTo>
                  <a:pt x="1265210" y="680445"/>
                  <a:pt x="1154947" y="595922"/>
                  <a:pt x="1000968" y="637716"/>
                </a:cubicBezTo>
                <a:cubicBezTo>
                  <a:pt x="846989" y="679510"/>
                  <a:pt x="703712" y="582007"/>
                  <a:pt x="526788" y="637716"/>
                </a:cubicBezTo>
                <a:cubicBezTo>
                  <a:pt x="349864" y="693425"/>
                  <a:pt x="304205" y="609142"/>
                  <a:pt x="106288" y="637716"/>
                </a:cubicBezTo>
                <a:cubicBezTo>
                  <a:pt x="54719" y="622360"/>
                  <a:pt x="-5942" y="588227"/>
                  <a:pt x="0" y="531428"/>
                </a:cubicBezTo>
                <a:cubicBezTo>
                  <a:pt x="-30192" y="370615"/>
                  <a:pt x="49951" y="224513"/>
                  <a:pt x="0" y="106288"/>
                </a:cubicBezTo>
                <a:close/>
              </a:path>
              <a:path w="1554596" h="637716" stroke="0" extrusionOk="0">
                <a:moveTo>
                  <a:pt x="0" y="106288"/>
                </a:moveTo>
                <a:cubicBezTo>
                  <a:pt x="-2702" y="39104"/>
                  <a:pt x="37526" y="866"/>
                  <a:pt x="106288" y="0"/>
                </a:cubicBezTo>
                <a:cubicBezTo>
                  <a:pt x="322484" y="-33006"/>
                  <a:pt x="444659" y="17867"/>
                  <a:pt x="580468" y="0"/>
                </a:cubicBezTo>
                <a:cubicBezTo>
                  <a:pt x="716277" y="-17867"/>
                  <a:pt x="941076" y="15399"/>
                  <a:pt x="1041229" y="0"/>
                </a:cubicBezTo>
                <a:cubicBezTo>
                  <a:pt x="1141382" y="-15399"/>
                  <a:pt x="1247416" y="7605"/>
                  <a:pt x="1448308" y="0"/>
                </a:cubicBezTo>
                <a:cubicBezTo>
                  <a:pt x="1508347" y="-490"/>
                  <a:pt x="1545676" y="53036"/>
                  <a:pt x="1554596" y="106288"/>
                </a:cubicBezTo>
                <a:cubicBezTo>
                  <a:pt x="1563626" y="271731"/>
                  <a:pt x="1530948" y="379308"/>
                  <a:pt x="1554596" y="531428"/>
                </a:cubicBezTo>
                <a:cubicBezTo>
                  <a:pt x="1547683" y="593001"/>
                  <a:pt x="1508936" y="633874"/>
                  <a:pt x="1448308" y="637716"/>
                </a:cubicBezTo>
                <a:cubicBezTo>
                  <a:pt x="1332563" y="645982"/>
                  <a:pt x="1165152" y="595796"/>
                  <a:pt x="987548" y="637716"/>
                </a:cubicBezTo>
                <a:cubicBezTo>
                  <a:pt x="809944" y="679636"/>
                  <a:pt x="697825" y="592698"/>
                  <a:pt x="567048" y="637716"/>
                </a:cubicBezTo>
                <a:cubicBezTo>
                  <a:pt x="436271" y="682734"/>
                  <a:pt x="269914" y="586495"/>
                  <a:pt x="106288" y="637716"/>
                </a:cubicBezTo>
                <a:cubicBezTo>
                  <a:pt x="51011" y="653387"/>
                  <a:pt x="7972" y="589287"/>
                  <a:pt x="0" y="531428"/>
                </a:cubicBezTo>
                <a:cubicBezTo>
                  <a:pt x="-12298" y="394869"/>
                  <a:pt x="11036" y="235921"/>
                  <a:pt x="0" y="106288"/>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Bias and unacknowledged causal factors</a:t>
            </a:r>
            <a:endParaRPr lang="en-US" dirty="0"/>
          </a:p>
        </p:txBody>
      </p:sp>
      <p:cxnSp>
        <p:nvCxnSpPr>
          <p:cNvPr id="54" name="Straight Arrow Connector 53">
            <a:extLst>
              <a:ext uri="{FF2B5EF4-FFF2-40B4-BE49-F238E27FC236}">
                <a16:creationId xmlns:a16="http://schemas.microsoft.com/office/drawing/2014/main" id="{769E6387-ED3E-4E44-9436-B540B9DA7B8B}"/>
              </a:ext>
            </a:extLst>
          </p:cNvPr>
          <p:cNvCxnSpPr>
            <a:cxnSpLocks/>
          </p:cNvCxnSpPr>
          <p:nvPr/>
        </p:nvCxnSpPr>
        <p:spPr>
          <a:xfrm flipV="1">
            <a:off x="8454736" y="2879146"/>
            <a:ext cx="590838" cy="10367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BC77C7E-30F0-452A-B7D2-0FBB26C6C976}"/>
              </a:ext>
            </a:extLst>
          </p:cNvPr>
          <p:cNvCxnSpPr>
            <a:cxnSpLocks/>
          </p:cNvCxnSpPr>
          <p:nvPr/>
        </p:nvCxnSpPr>
        <p:spPr>
          <a:xfrm flipV="1">
            <a:off x="8502361" y="3460171"/>
            <a:ext cx="667038" cy="5795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B5D9D4E-5B4E-4A4A-AB8E-BB247A830830}"/>
              </a:ext>
            </a:extLst>
          </p:cNvPr>
          <p:cNvCxnSpPr>
            <a:cxnSpLocks/>
          </p:cNvCxnSpPr>
          <p:nvPr/>
        </p:nvCxnSpPr>
        <p:spPr>
          <a:xfrm flipV="1">
            <a:off x="8483311" y="4050721"/>
            <a:ext cx="752763" cy="747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B6DC885-0101-4039-B944-208815ACDDE5}"/>
              </a:ext>
            </a:extLst>
          </p:cNvPr>
          <p:cNvCxnSpPr>
            <a:cxnSpLocks/>
          </p:cNvCxnSpPr>
          <p:nvPr/>
        </p:nvCxnSpPr>
        <p:spPr>
          <a:xfrm>
            <a:off x="8492836" y="4258826"/>
            <a:ext cx="686088" cy="2871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E107F36-7C42-4A6D-83CD-649317EEC08D}"/>
              </a:ext>
            </a:extLst>
          </p:cNvPr>
          <p:cNvCxnSpPr>
            <a:cxnSpLocks/>
          </p:cNvCxnSpPr>
          <p:nvPr/>
        </p:nvCxnSpPr>
        <p:spPr>
          <a:xfrm>
            <a:off x="8378536" y="4439801"/>
            <a:ext cx="543213" cy="4395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7329C9A3-BF5A-4217-ACF9-9E21DFEB7986}"/>
              </a:ext>
            </a:extLst>
          </p:cNvPr>
          <p:cNvSpPr/>
          <p:nvPr/>
        </p:nvSpPr>
        <p:spPr>
          <a:xfrm>
            <a:off x="8590759" y="2524993"/>
            <a:ext cx="1287896" cy="332916"/>
          </a:xfrm>
          <a:custGeom>
            <a:avLst/>
            <a:gdLst>
              <a:gd name="connsiteX0" fmla="*/ 0 w 1287896"/>
              <a:gd name="connsiteY0" fmla="*/ 55487 h 332916"/>
              <a:gd name="connsiteX1" fmla="*/ 55487 w 1287896"/>
              <a:gd name="connsiteY1" fmla="*/ 0 h 332916"/>
              <a:gd name="connsiteX2" fmla="*/ 655717 w 1287896"/>
              <a:gd name="connsiteY2" fmla="*/ 0 h 332916"/>
              <a:gd name="connsiteX3" fmla="*/ 1232409 w 1287896"/>
              <a:gd name="connsiteY3" fmla="*/ 0 h 332916"/>
              <a:gd name="connsiteX4" fmla="*/ 1287896 w 1287896"/>
              <a:gd name="connsiteY4" fmla="*/ 55487 h 332916"/>
              <a:gd name="connsiteX5" fmla="*/ 1287896 w 1287896"/>
              <a:gd name="connsiteY5" fmla="*/ 277429 h 332916"/>
              <a:gd name="connsiteX6" fmla="*/ 1232409 w 1287896"/>
              <a:gd name="connsiteY6" fmla="*/ 332916 h 332916"/>
              <a:gd name="connsiteX7" fmla="*/ 679256 w 1287896"/>
              <a:gd name="connsiteY7" fmla="*/ 332916 h 332916"/>
              <a:gd name="connsiteX8" fmla="*/ 55487 w 1287896"/>
              <a:gd name="connsiteY8" fmla="*/ 332916 h 332916"/>
              <a:gd name="connsiteX9" fmla="*/ 0 w 1287896"/>
              <a:gd name="connsiteY9" fmla="*/ 277429 h 332916"/>
              <a:gd name="connsiteX10" fmla="*/ 0 w 1287896"/>
              <a:gd name="connsiteY10" fmla="*/ 55487 h 33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7896" h="332916" fill="none" extrusionOk="0">
                <a:moveTo>
                  <a:pt x="0" y="55487"/>
                </a:moveTo>
                <a:cubicBezTo>
                  <a:pt x="-3513" y="28094"/>
                  <a:pt x="24480" y="6618"/>
                  <a:pt x="55487" y="0"/>
                </a:cubicBezTo>
                <a:cubicBezTo>
                  <a:pt x="240355" y="-71336"/>
                  <a:pt x="429870" y="69379"/>
                  <a:pt x="655717" y="0"/>
                </a:cubicBezTo>
                <a:cubicBezTo>
                  <a:pt x="881564" y="-69379"/>
                  <a:pt x="1108145" y="4351"/>
                  <a:pt x="1232409" y="0"/>
                </a:cubicBezTo>
                <a:cubicBezTo>
                  <a:pt x="1257948" y="-3848"/>
                  <a:pt x="1287864" y="31876"/>
                  <a:pt x="1287896" y="55487"/>
                </a:cubicBezTo>
                <a:cubicBezTo>
                  <a:pt x="1310352" y="117852"/>
                  <a:pt x="1285860" y="214527"/>
                  <a:pt x="1287896" y="277429"/>
                </a:cubicBezTo>
                <a:cubicBezTo>
                  <a:pt x="1290498" y="308388"/>
                  <a:pt x="1261826" y="337420"/>
                  <a:pt x="1232409" y="332916"/>
                </a:cubicBezTo>
                <a:cubicBezTo>
                  <a:pt x="1046525" y="362199"/>
                  <a:pt x="859704" y="275411"/>
                  <a:pt x="679256" y="332916"/>
                </a:cubicBezTo>
                <a:cubicBezTo>
                  <a:pt x="498808" y="390421"/>
                  <a:pt x="250065" y="291523"/>
                  <a:pt x="55487" y="332916"/>
                </a:cubicBezTo>
                <a:cubicBezTo>
                  <a:pt x="22646" y="327022"/>
                  <a:pt x="4955" y="304777"/>
                  <a:pt x="0" y="277429"/>
                </a:cubicBezTo>
                <a:cubicBezTo>
                  <a:pt x="-13798" y="217549"/>
                  <a:pt x="5863" y="160527"/>
                  <a:pt x="0" y="55487"/>
                </a:cubicBezTo>
                <a:close/>
              </a:path>
              <a:path w="1287896" h="332916" stroke="0" extrusionOk="0">
                <a:moveTo>
                  <a:pt x="0" y="55487"/>
                </a:moveTo>
                <a:cubicBezTo>
                  <a:pt x="-542" y="23139"/>
                  <a:pt x="18092" y="581"/>
                  <a:pt x="55487" y="0"/>
                </a:cubicBezTo>
                <a:cubicBezTo>
                  <a:pt x="180180" y="-49408"/>
                  <a:pt x="501874" y="45239"/>
                  <a:pt x="667486" y="0"/>
                </a:cubicBezTo>
                <a:cubicBezTo>
                  <a:pt x="833098" y="-45239"/>
                  <a:pt x="1025591" y="66918"/>
                  <a:pt x="1232409" y="0"/>
                </a:cubicBezTo>
                <a:cubicBezTo>
                  <a:pt x="1261469" y="1100"/>
                  <a:pt x="1286390" y="23487"/>
                  <a:pt x="1287896" y="55487"/>
                </a:cubicBezTo>
                <a:cubicBezTo>
                  <a:pt x="1300590" y="156879"/>
                  <a:pt x="1285688" y="228982"/>
                  <a:pt x="1287896" y="277429"/>
                </a:cubicBezTo>
                <a:cubicBezTo>
                  <a:pt x="1283599" y="314278"/>
                  <a:pt x="1265033" y="340174"/>
                  <a:pt x="1232409" y="332916"/>
                </a:cubicBezTo>
                <a:cubicBezTo>
                  <a:pt x="1104990" y="394781"/>
                  <a:pt x="818564" y="283797"/>
                  <a:pt x="679256" y="332916"/>
                </a:cubicBezTo>
                <a:cubicBezTo>
                  <a:pt x="539948" y="382035"/>
                  <a:pt x="225277" y="281990"/>
                  <a:pt x="55487" y="332916"/>
                </a:cubicBezTo>
                <a:cubicBezTo>
                  <a:pt x="23605" y="332158"/>
                  <a:pt x="8333" y="310525"/>
                  <a:pt x="0" y="277429"/>
                </a:cubicBezTo>
                <a:cubicBezTo>
                  <a:pt x="-7287" y="186525"/>
                  <a:pt x="12128" y="108357"/>
                  <a:pt x="0" y="55487"/>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Social Status</a:t>
            </a:r>
          </a:p>
        </p:txBody>
      </p:sp>
      <p:sp>
        <p:nvSpPr>
          <p:cNvPr id="60" name="Rectangle: Rounded Corners 59">
            <a:extLst>
              <a:ext uri="{FF2B5EF4-FFF2-40B4-BE49-F238E27FC236}">
                <a16:creationId xmlns:a16="http://schemas.microsoft.com/office/drawing/2014/main" id="{220ABD90-6111-45EA-84B4-1A25A14A311A}"/>
              </a:ext>
            </a:extLst>
          </p:cNvPr>
          <p:cNvSpPr/>
          <p:nvPr/>
        </p:nvSpPr>
        <p:spPr>
          <a:xfrm>
            <a:off x="9057484" y="3058393"/>
            <a:ext cx="1287896" cy="409116"/>
          </a:xfrm>
          <a:custGeom>
            <a:avLst/>
            <a:gdLst>
              <a:gd name="connsiteX0" fmla="*/ 0 w 1287896"/>
              <a:gd name="connsiteY0" fmla="*/ 68187 h 409116"/>
              <a:gd name="connsiteX1" fmla="*/ 68187 w 1287896"/>
              <a:gd name="connsiteY1" fmla="*/ 0 h 409116"/>
              <a:gd name="connsiteX2" fmla="*/ 655463 w 1287896"/>
              <a:gd name="connsiteY2" fmla="*/ 0 h 409116"/>
              <a:gd name="connsiteX3" fmla="*/ 1219709 w 1287896"/>
              <a:gd name="connsiteY3" fmla="*/ 0 h 409116"/>
              <a:gd name="connsiteX4" fmla="*/ 1287896 w 1287896"/>
              <a:gd name="connsiteY4" fmla="*/ 68187 h 409116"/>
              <a:gd name="connsiteX5" fmla="*/ 1287896 w 1287896"/>
              <a:gd name="connsiteY5" fmla="*/ 340929 h 409116"/>
              <a:gd name="connsiteX6" fmla="*/ 1219709 w 1287896"/>
              <a:gd name="connsiteY6" fmla="*/ 409116 h 409116"/>
              <a:gd name="connsiteX7" fmla="*/ 678494 w 1287896"/>
              <a:gd name="connsiteY7" fmla="*/ 409116 h 409116"/>
              <a:gd name="connsiteX8" fmla="*/ 68187 w 1287896"/>
              <a:gd name="connsiteY8" fmla="*/ 409116 h 409116"/>
              <a:gd name="connsiteX9" fmla="*/ 0 w 1287896"/>
              <a:gd name="connsiteY9" fmla="*/ 340929 h 409116"/>
              <a:gd name="connsiteX10" fmla="*/ 0 w 1287896"/>
              <a:gd name="connsiteY10" fmla="*/ 68187 h 409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7896" h="409116" fill="none" extrusionOk="0">
                <a:moveTo>
                  <a:pt x="0" y="68187"/>
                </a:moveTo>
                <a:cubicBezTo>
                  <a:pt x="-6511" y="36555"/>
                  <a:pt x="30100" y="7816"/>
                  <a:pt x="68187" y="0"/>
                </a:cubicBezTo>
                <a:cubicBezTo>
                  <a:pt x="219651" y="-40768"/>
                  <a:pt x="529779" y="54230"/>
                  <a:pt x="655463" y="0"/>
                </a:cubicBezTo>
                <a:cubicBezTo>
                  <a:pt x="781147" y="-54230"/>
                  <a:pt x="1101210" y="21269"/>
                  <a:pt x="1219709" y="0"/>
                </a:cubicBezTo>
                <a:cubicBezTo>
                  <a:pt x="1253731" y="-2741"/>
                  <a:pt x="1287867" y="36965"/>
                  <a:pt x="1287896" y="68187"/>
                </a:cubicBezTo>
                <a:cubicBezTo>
                  <a:pt x="1303913" y="132329"/>
                  <a:pt x="1260837" y="254755"/>
                  <a:pt x="1287896" y="340929"/>
                </a:cubicBezTo>
                <a:cubicBezTo>
                  <a:pt x="1292780" y="379177"/>
                  <a:pt x="1255818" y="414803"/>
                  <a:pt x="1219709" y="409116"/>
                </a:cubicBezTo>
                <a:cubicBezTo>
                  <a:pt x="992865" y="472817"/>
                  <a:pt x="937458" y="344263"/>
                  <a:pt x="678494" y="409116"/>
                </a:cubicBezTo>
                <a:cubicBezTo>
                  <a:pt x="419531" y="473969"/>
                  <a:pt x="197524" y="395973"/>
                  <a:pt x="68187" y="409116"/>
                </a:cubicBezTo>
                <a:cubicBezTo>
                  <a:pt x="27994" y="402315"/>
                  <a:pt x="5910" y="374656"/>
                  <a:pt x="0" y="340929"/>
                </a:cubicBezTo>
                <a:cubicBezTo>
                  <a:pt x="-17370" y="214790"/>
                  <a:pt x="16789" y="200536"/>
                  <a:pt x="0" y="68187"/>
                </a:cubicBezTo>
                <a:close/>
              </a:path>
              <a:path w="1287896" h="409116" stroke="0" extrusionOk="0">
                <a:moveTo>
                  <a:pt x="0" y="68187"/>
                </a:moveTo>
                <a:cubicBezTo>
                  <a:pt x="-935" y="27594"/>
                  <a:pt x="26795" y="321"/>
                  <a:pt x="68187" y="0"/>
                </a:cubicBezTo>
                <a:cubicBezTo>
                  <a:pt x="310166" y="-51648"/>
                  <a:pt x="490914" y="56355"/>
                  <a:pt x="666978" y="0"/>
                </a:cubicBezTo>
                <a:cubicBezTo>
                  <a:pt x="843042" y="-56355"/>
                  <a:pt x="982766" y="34173"/>
                  <a:pt x="1219709" y="0"/>
                </a:cubicBezTo>
                <a:cubicBezTo>
                  <a:pt x="1252466" y="3402"/>
                  <a:pt x="1281591" y="24855"/>
                  <a:pt x="1287896" y="68187"/>
                </a:cubicBezTo>
                <a:cubicBezTo>
                  <a:pt x="1311135" y="170783"/>
                  <a:pt x="1278455" y="205946"/>
                  <a:pt x="1287896" y="340929"/>
                </a:cubicBezTo>
                <a:cubicBezTo>
                  <a:pt x="1286502" y="380600"/>
                  <a:pt x="1259239" y="415976"/>
                  <a:pt x="1219709" y="409116"/>
                </a:cubicBezTo>
                <a:cubicBezTo>
                  <a:pt x="1012324" y="457220"/>
                  <a:pt x="787621" y="403537"/>
                  <a:pt x="678494" y="409116"/>
                </a:cubicBezTo>
                <a:cubicBezTo>
                  <a:pt x="569368" y="414695"/>
                  <a:pt x="211390" y="387567"/>
                  <a:pt x="68187" y="409116"/>
                </a:cubicBezTo>
                <a:cubicBezTo>
                  <a:pt x="25551" y="406068"/>
                  <a:pt x="9154" y="381281"/>
                  <a:pt x="0" y="340929"/>
                </a:cubicBezTo>
                <a:cubicBezTo>
                  <a:pt x="-17289" y="236209"/>
                  <a:pt x="21762" y="135896"/>
                  <a:pt x="0" y="68187"/>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Wellness Status</a:t>
            </a:r>
          </a:p>
        </p:txBody>
      </p:sp>
      <p:sp>
        <p:nvSpPr>
          <p:cNvPr id="61" name="Rectangle: Rounded Corners 60">
            <a:extLst>
              <a:ext uri="{FF2B5EF4-FFF2-40B4-BE49-F238E27FC236}">
                <a16:creationId xmlns:a16="http://schemas.microsoft.com/office/drawing/2014/main" id="{429FEB7A-D91F-4432-907E-0FB2845240C6}"/>
              </a:ext>
            </a:extLst>
          </p:cNvPr>
          <p:cNvSpPr/>
          <p:nvPr/>
        </p:nvSpPr>
        <p:spPr>
          <a:xfrm>
            <a:off x="9238459" y="3877543"/>
            <a:ext cx="878321" cy="332916"/>
          </a:xfrm>
          <a:custGeom>
            <a:avLst/>
            <a:gdLst>
              <a:gd name="connsiteX0" fmla="*/ 0 w 878321"/>
              <a:gd name="connsiteY0" fmla="*/ 55487 h 332916"/>
              <a:gd name="connsiteX1" fmla="*/ 55487 w 878321"/>
              <a:gd name="connsiteY1" fmla="*/ 0 h 332916"/>
              <a:gd name="connsiteX2" fmla="*/ 446834 w 878321"/>
              <a:gd name="connsiteY2" fmla="*/ 0 h 332916"/>
              <a:gd name="connsiteX3" fmla="*/ 822834 w 878321"/>
              <a:gd name="connsiteY3" fmla="*/ 0 h 332916"/>
              <a:gd name="connsiteX4" fmla="*/ 878321 w 878321"/>
              <a:gd name="connsiteY4" fmla="*/ 55487 h 332916"/>
              <a:gd name="connsiteX5" fmla="*/ 878321 w 878321"/>
              <a:gd name="connsiteY5" fmla="*/ 277429 h 332916"/>
              <a:gd name="connsiteX6" fmla="*/ 822834 w 878321"/>
              <a:gd name="connsiteY6" fmla="*/ 332916 h 332916"/>
              <a:gd name="connsiteX7" fmla="*/ 462181 w 878321"/>
              <a:gd name="connsiteY7" fmla="*/ 332916 h 332916"/>
              <a:gd name="connsiteX8" fmla="*/ 55487 w 878321"/>
              <a:gd name="connsiteY8" fmla="*/ 332916 h 332916"/>
              <a:gd name="connsiteX9" fmla="*/ 0 w 878321"/>
              <a:gd name="connsiteY9" fmla="*/ 277429 h 332916"/>
              <a:gd name="connsiteX10" fmla="*/ 0 w 878321"/>
              <a:gd name="connsiteY10" fmla="*/ 55487 h 33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8321" h="332916" fill="none" extrusionOk="0">
                <a:moveTo>
                  <a:pt x="0" y="55487"/>
                </a:moveTo>
                <a:cubicBezTo>
                  <a:pt x="-3513" y="28094"/>
                  <a:pt x="24480" y="6618"/>
                  <a:pt x="55487" y="0"/>
                </a:cubicBezTo>
                <a:cubicBezTo>
                  <a:pt x="171935" y="-38744"/>
                  <a:pt x="314094" y="27476"/>
                  <a:pt x="446834" y="0"/>
                </a:cubicBezTo>
                <a:cubicBezTo>
                  <a:pt x="579574" y="-27476"/>
                  <a:pt x="637179" y="34078"/>
                  <a:pt x="822834" y="0"/>
                </a:cubicBezTo>
                <a:cubicBezTo>
                  <a:pt x="848373" y="-3848"/>
                  <a:pt x="878289" y="31876"/>
                  <a:pt x="878321" y="55487"/>
                </a:cubicBezTo>
                <a:cubicBezTo>
                  <a:pt x="900777" y="117852"/>
                  <a:pt x="876285" y="214527"/>
                  <a:pt x="878321" y="277429"/>
                </a:cubicBezTo>
                <a:cubicBezTo>
                  <a:pt x="880923" y="308388"/>
                  <a:pt x="852251" y="337420"/>
                  <a:pt x="822834" y="332916"/>
                </a:cubicBezTo>
                <a:cubicBezTo>
                  <a:pt x="730199" y="345747"/>
                  <a:pt x="587512" y="302438"/>
                  <a:pt x="462181" y="332916"/>
                </a:cubicBezTo>
                <a:cubicBezTo>
                  <a:pt x="336850" y="363394"/>
                  <a:pt x="240668" y="322453"/>
                  <a:pt x="55487" y="332916"/>
                </a:cubicBezTo>
                <a:cubicBezTo>
                  <a:pt x="22646" y="327022"/>
                  <a:pt x="4955" y="304777"/>
                  <a:pt x="0" y="277429"/>
                </a:cubicBezTo>
                <a:cubicBezTo>
                  <a:pt x="-13798" y="217549"/>
                  <a:pt x="5863" y="160527"/>
                  <a:pt x="0" y="55487"/>
                </a:cubicBezTo>
                <a:close/>
              </a:path>
              <a:path w="878321" h="332916" stroke="0" extrusionOk="0">
                <a:moveTo>
                  <a:pt x="0" y="55487"/>
                </a:moveTo>
                <a:cubicBezTo>
                  <a:pt x="-542" y="23139"/>
                  <a:pt x="18092" y="581"/>
                  <a:pt x="55487" y="0"/>
                </a:cubicBezTo>
                <a:cubicBezTo>
                  <a:pt x="225755" y="-47063"/>
                  <a:pt x="319393" y="32211"/>
                  <a:pt x="454507" y="0"/>
                </a:cubicBezTo>
                <a:cubicBezTo>
                  <a:pt x="589621" y="-32211"/>
                  <a:pt x="661282" y="32899"/>
                  <a:pt x="822834" y="0"/>
                </a:cubicBezTo>
                <a:cubicBezTo>
                  <a:pt x="851894" y="1100"/>
                  <a:pt x="876815" y="23487"/>
                  <a:pt x="878321" y="55487"/>
                </a:cubicBezTo>
                <a:cubicBezTo>
                  <a:pt x="891015" y="156879"/>
                  <a:pt x="876113" y="228982"/>
                  <a:pt x="878321" y="277429"/>
                </a:cubicBezTo>
                <a:cubicBezTo>
                  <a:pt x="874024" y="314278"/>
                  <a:pt x="855458" y="340174"/>
                  <a:pt x="822834" y="332916"/>
                </a:cubicBezTo>
                <a:cubicBezTo>
                  <a:pt x="698296" y="365723"/>
                  <a:pt x="566496" y="320613"/>
                  <a:pt x="462181" y="332916"/>
                </a:cubicBezTo>
                <a:cubicBezTo>
                  <a:pt x="357866" y="345219"/>
                  <a:pt x="203896" y="285316"/>
                  <a:pt x="55487" y="332916"/>
                </a:cubicBezTo>
                <a:cubicBezTo>
                  <a:pt x="23605" y="332158"/>
                  <a:pt x="8333" y="310525"/>
                  <a:pt x="0" y="277429"/>
                </a:cubicBezTo>
                <a:cubicBezTo>
                  <a:pt x="-7287" y="186525"/>
                  <a:pt x="12128" y="108357"/>
                  <a:pt x="0" y="55487"/>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Age</a:t>
            </a:r>
            <a:endParaRPr lang="en-US" dirty="0"/>
          </a:p>
        </p:txBody>
      </p:sp>
      <p:sp>
        <p:nvSpPr>
          <p:cNvPr id="62" name="Rectangle: Rounded Corners 61">
            <a:extLst>
              <a:ext uri="{FF2B5EF4-FFF2-40B4-BE49-F238E27FC236}">
                <a16:creationId xmlns:a16="http://schemas.microsoft.com/office/drawing/2014/main" id="{FF7FFFB1-C243-4A3A-8730-4462E224DAAC}"/>
              </a:ext>
            </a:extLst>
          </p:cNvPr>
          <p:cNvSpPr/>
          <p:nvPr/>
        </p:nvSpPr>
        <p:spPr>
          <a:xfrm>
            <a:off x="9200359" y="4363318"/>
            <a:ext cx="1106921" cy="399591"/>
          </a:xfrm>
          <a:custGeom>
            <a:avLst/>
            <a:gdLst>
              <a:gd name="connsiteX0" fmla="*/ 0 w 1106921"/>
              <a:gd name="connsiteY0" fmla="*/ 66600 h 399591"/>
              <a:gd name="connsiteX1" fmla="*/ 66600 w 1106921"/>
              <a:gd name="connsiteY1" fmla="*/ 0 h 399591"/>
              <a:gd name="connsiteX2" fmla="*/ 563198 w 1106921"/>
              <a:gd name="connsiteY2" fmla="*/ 0 h 399591"/>
              <a:gd name="connsiteX3" fmla="*/ 1040321 w 1106921"/>
              <a:gd name="connsiteY3" fmla="*/ 0 h 399591"/>
              <a:gd name="connsiteX4" fmla="*/ 1106921 w 1106921"/>
              <a:gd name="connsiteY4" fmla="*/ 66600 h 399591"/>
              <a:gd name="connsiteX5" fmla="*/ 1106921 w 1106921"/>
              <a:gd name="connsiteY5" fmla="*/ 332991 h 399591"/>
              <a:gd name="connsiteX6" fmla="*/ 1040321 w 1106921"/>
              <a:gd name="connsiteY6" fmla="*/ 399591 h 399591"/>
              <a:gd name="connsiteX7" fmla="*/ 582672 w 1106921"/>
              <a:gd name="connsiteY7" fmla="*/ 399591 h 399591"/>
              <a:gd name="connsiteX8" fmla="*/ 66600 w 1106921"/>
              <a:gd name="connsiteY8" fmla="*/ 399591 h 399591"/>
              <a:gd name="connsiteX9" fmla="*/ 0 w 1106921"/>
              <a:gd name="connsiteY9" fmla="*/ 332991 h 399591"/>
              <a:gd name="connsiteX10" fmla="*/ 0 w 1106921"/>
              <a:gd name="connsiteY10" fmla="*/ 66600 h 39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921" h="399591" fill="none" extrusionOk="0">
                <a:moveTo>
                  <a:pt x="0" y="66600"/>
                </a:moveTo>
                <a:cubicBezTo>
                  <a:pt x="-2842" y="32449"/>
                  <a:pt x="29311" y="9260"/>
                  <a:pt x="66600" y="0"/>
                </a:cubicBezTo>
                <a:cubicBezTo>
                  <a:pt x="273039" y="-37699"/>
                  <a:pt x="397757" y="6082"/>
                  <a:pt x="563198" y="0"/>
                </a:cubicBezTo>
                <a:cubicBezTo>
                  <a:pt x="728639" y="-6082"/>
                  <a:pt x="856939" y="27230"/>
                  <a:pt x="1040321" y="0"/>
                </a:cubicBezTo>
                <a:cubicBezTo>
                  <a:pt x="1070131" y="-5255"/>
                  <a:pt x="1106899" y="34656"/>
                  <a:pt x="1106921" y="66600"/>
                </a:cubicBezTo>
                <a:cubicBezTo>
                  <a:pt x="1123128" y="134528"/>
                  <a:pt x="1104564" y="242460"/>
                  <a:pt x="1106921" y="332991"/>
                </a:cubicBezTo>
                <a:cubicBezTo>
                  <a:pt x="1111079" y="370275"/>
                  <a:pt x="1076365" y="402300"/>
                  <a:pt x="1040321" y="399591"/>
                </a:cubicBezTo>
                <a:cubicBezTo>
                  <a:pt x="934975" y="403043"/>
                  <a:pt x="691686" y="353076"/>
                  <a:pt x="582672" y="399591"/>
                </a:cubicBezTo>
                <a:cubicBezTo>
                  <a:pt x="473658" y="446106"/>
                  <a:pt x="258766" y="392101"/>
                  <a:pt x="66600" y="399591"/>
                </a:cubicBezTo>
                <a:cubicBezTo>
                  <a:pt x="26498" y="390680"/>
                  <a:pt x="3263" y="367602"/>
                  <a:pt x="0" y="332991"/>
                </a:cubicBezTo>
                <a:cubicBezTo>
                  <a:pt x="-13782" y="224591"/>
                  <a:pt x="2386" y="164368"/>
                  <a:pt x="0" y="66600"/>
                </a:cubicBezTo>
                <a:close/>
              </a:path>
              <a:path w="1106921" h="399591" stroke="0" extrusionOk="0">
                <a:moveTo>
                  <a:pt x="0" y="66600"/>
                </a:moveTo>
                <a:cubicBezTo>
                  <a:pt x="-3061" y="20208"/>
                  <a:pt x="25289" y="390"/>
                  <a:pt x="66600" y="0"/>
                </a:cubicBezTo>
                <a:cubicBezTo>
                  <a:pt x="217886" y="-43857"/>
                  <a:pt x="409837" y="12311"/>
                  <a:pt x="572935" y="0"/>
                </a:cubicBezTo>
                <a:cubicBezTo>
                  <a:pt x="736033" y="-12311"/>
                  <a:pt x="842749" y="48071"/>
                  <a:pt x="1040321" y="0"/>
                </a:cubicBezTo>
                <a:cubicBezTo>
                  <a:pt x="1069330" y="5395"/>
                  <a:pt x="1105488" y="28529"/>
                  <a:pt x="1106921" y="66600"/>
                </a:cubicBezTo>
                <a:cubicBezTo>
                  <a:pt x="1126872" y="145236"/>
                  <a:pt x="1078110" y="263208"/>
                  <a:pt x="1106921" y="332991"/>
                </a:cubicBezTo>
                <a:cubicBezTo>
                  <a:pt x="1102802" y="375720"/>
                  <a:pt x="1078438" y="404488"/>
                  <a:pt x="1040321" y="399591"/>
                </a:cubicBezTo>
                <a:cubicBezTo>
                  <a:pt x="837716" y="411659"/>
                  <a:pt x="772994" y="377156"/>
                  <a:pt x="582672" y="399591"/>
                </a:cubicBezTo>
                <a:cubicBezTo>
                  <a:pt x="392350" y="422026"/>
                  <a:pt x="279148" y="353624"/>
                  <a:pt x="66600" y="399591"/>
                </a:cubicBezTo>
                <a:cubicBezTo>
                  <a:pt x="26268" y="397417"/>
                  <a:pt x="2412" y="370482"/>
                  <a:pt x="0" y="332991"/>
                </a:cubicBezTo>
                <a:cubicBezTo>
                  <a:pt x="-9947" y="226914"/>
                  <a:pt x="29879" y="165309"/>
                  <a:pt x="0" y="66600"/>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Housing Status</a:t>
            </a:r>
            <a:endParaRPr lang="en-US" dirty="0"/>
          </a:p>
        </p:txBody>
      </p:sp>
      <p:sp>
        <p:nvSpPr>
          <p:cNvPr id="63" name="Rectangle: Rounded Corners 62">
            <a:extLst>
              <a:ext uri="{FF2B5EF4-FFF2-40B4-BE49-F238E27FC236}">
                <a16:creationId xmlns:a16="http://schemas.microsoft.com/office/drawing/2014/main" id="{96F996CF-6D19-4C33-BBAB-E5CF4679C31D}"/>
              </a:ext>
            </a:extLst>
          </p:cNvPr>
          <p:cNvSpPr/>
          <p:nvPr/>
        </p:nvSpPr>
        <p:spPr>
          <a:xfrm>
            <a:off x="8352634" y="4915768"/>
            <a:ext cx="1106921" cy="399591"/>
          </a:xfrm>
          <a:custGeom>
            <a:avLst/>
            <a:gdLst>
              <a:gd name="connsiteX0" fmla="*/ 0 w 1106921"/>
              <a:gd name="connsiteY0" fmla="*/ 66600 h 399591"/>
              <a:gd name="connsiteX1" fmla="*/ 66600 w 1106921"/>
              <a:gd name="connsiteY1" fmla="*/ 0 h 399591"/>
              <a:gd name="connsiteX2" fmla="*/ 563198 w 1106921"/>
              <a:gd name="connsiteY2" fmla="*/ 0 h 399591"/>
              <a:gd name="connsiteX3" fmla="*/ 1040321 w 1106921"/>
              <a:gd name="connsiteY3" fmla="*/ 0 h 399591"/>
              <a:gd name="connsiteX4" fmla="*/ 1106921 w 1106921"/>
              <a:gd name="connsiteY4" fmla="*/ 66600 h 399591"/>
              <a:gd name="connsiteX5" fmla="*/ 1106921 w 1106921"/>
              <a:gd name="connsiteY5" fmla="*/ 332991 h 399591"/>
              <a:gd name="connsiteX6" fmla="*/ 1040321 w 1106921"/>
              <a:gd name="connsiteY6" fmla="*/ 399591 h 399591"/>
              <a:gd name="connsiteX7" fmla="*/ 582672 w 1106921"/>
              <a:gd name="connsiteY7" fmla="*/ 399591 h 399591"/>
              <a:gd name="connsiteX8" fmla="*/ 66600 w 1106921"/>
              <a:gd name="connsiteY8" fmla="*/ 399591 h 399591"/>
              <a:gd name="connsiteX9" fmla="*/ 0 w 1106921"/>
              <a:gd name="connsiteY9" fmla="*/ 332991 h 399591"/>
              <a:gd name="connsiteX10" fmla="*/ 0 w 1106921"/>
              <a:gd name="connsiteY10" fmla="*/ 66600 h 39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921" h="399591" fill="none" extrusionOk="0">
                <a:moveTo>
                  <a:pt x="0" y="66600"/>
                </a:moveTo>
                <a:cubicBezTo>
                  <a:pt x="-2842" y="32449"/>
                  <a:pt x="29311" y="9260"/>
                  <a:pt x="66600" y="0"/>
                </a:cubicBezTo>
                <a:cubicBezTo>
                  <a:pt x="273039" y="-37699"/>
                  <a:pt x="397757" y="6082"/>
                  <a:pt x="563198" y="0"/>
                </a:cubicBezTo>
                <a:cubicBezTo>
                  <a:pt x="728639" y="-6082"/>
                  <a:pt x="856939" y="27230"/>
                  <a:pt x="1040321" y="0"/>
                </a:cubicBezTo>
                <a:cubicBezTo>
                  <a:pt x="1070131" y="-5255"/>
                  <a:pt x="1106899" y="34656"/>
                  <a:pt x="1106921" y="66600"/>
                </a:cubicBezTo>
                <a:cubicBezTo>
                  <a:pt x="1123128" y="134528"/>
                  <a:pt x="1104564" y="242460"/>
                  <a:pt x="1106921" y="332991"/>
                </a:cubicBezTo>
                <a:cubicBezTo>
                  <a:pt x="1111079" y="370275"/>
                  <a:pt x="1076365" y="402300"/>
                  <a:pt x="1040321" y="399591"/>
                </a:cubicBezTo>
                <a:cubicBezTo>
                  <a:pt x="934975" y="403043"/>
                  <a:pt x="691686" y="353076"/>
                  <a:pt x="582672" y="399591"/>
                </a:cubicBezTo>
                <a:cubicBezTo>
                  <a:pt x="473658" y="446106"/>
                  <a:pt x="258766" y="392101"/>
                  <a:pt x="66600" y="399591"/>
                </a:cubicBezTo>
                <a:cubicBezTo>
                  <a:pt x="26498" y="390680"/>
                  <a:pt x="3263" y="367602"/>
                  <a:pt x="0" y="332991"/>
                </a:cubicBezTo>
                <a:cubicBezTo>
                  <a:pt x="-13782" y="224591"/>
                  <a:pt x="2386" y="164368"/>
                  <a:pt x="0" y="66600"/>
                </a:cubicBezTo>
                <a:close/>
              </a:path>
              <a:path w="1106921" h="399591" stroke="0" extrusionOk="0">
                <a:moveTo>
                  <a:pt x="0" y="66600"/>
                </a:moveTo>
                <a:cubicBezTo>
                  <a:pt x="-3061" y="20208"/>
                  <a:pt x="25289" y="390"/>
                  <a:pt x="66600" y="0"/>
                </a:cubicBezTo>
                <a:cubicBezTo>
                  <a:pt x="217886" y="-43857"/>
                  <a:pt x="409837" y="12311"/>
                  <a:pt x="572935" y="0"/>
                </a:cubicBezTo>
                <a:cubicBezTo>
                  <a:pt x="736033" y="-12311"/>
                  <a:pt x="842749" y="48071"/>
                  <a:pt x="1040321" y="0"/>
                </a:cubicBezTo>
                <a:cubicBezTo>
                  <a:pt x="1069330" y="5395"/>
                  <a:pt x="1105488" y="28529"/>
                  <a:pt x="1106921" y="66600"/>
                </a:cubicBezTo>
                <a:cubicBezTo>
                  <a:pt x="1126872" y="145236"/>
                  <a:pt x="1078110" y="263208"/>
                  <a:pt x="1106921" y="332991"/>
                </a:cubicBezTo>
                <a:cubicBezTo>
                  <a:pt x="1102802" y="375720"/>
                  <a:pt x="1078438" y="404488"/>
                  <a:pt x="1040321" y="399591"/>
                </a:cubicBezTo>
                <a:cubicBezTo>
                  <a:pt x="837716" y="411659"/>
                  <a:pt x="772994" y="377156"/>
                  <a:pt x="582672" y="399591"/>
                </a:cubicBezTo>
                <a:cubicBezTo>
                  <a:pt x="392350" y="422026"/>
                  <a:pt x="279148" y="353624"/>
                  <a:pt x="66600" y="399591"/>
                </a:cubicBezTo>
                <a:cubicBezTo>
                  <a:pt x="26268" y="397417"/>
                  <a:pt x="2412" y="370482"/>
                  <a:pt x="0" y="332991"/>
                </a:cubicBezTo>
                <a:cubicBezTo>
                  <a:pt x="-9947" y="226914"/>
                  <a:pt x="29879" y="165309"/>
                  <a:pt x="0" y="66600"/>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Behavioral status</a:t>
            </a:r>
          </a:p>
        </p:txBody>
      </p:sp>
    </p:spTree>
    <p:extLst>
      <p:ext uri="{BB962C8B-B14F-4D97-AF65-F5344CB8AC3E}">
        <p14:creationId xmlns:p14="http://schemas.microsoft.com/office/powerpoint/2010/main" val="4150678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9081" y="1216877"/>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a:cs typeface="Times New Roman"/>
              </a:rPr>
              <a:t>1298200A Solutions</a:t>
            </a:r>
          </a:p>
        </p:txBody>
      </p:sp>
      <p:sp>
        <p:nvSpPr>
          <p:cNvPr id="101" name="TextBox 100">
            <a:extLst>
              <a:ext uri="{FF2B5EF4-FFF2-40B4-BE49-F238E27FC236}">
                <a16:creationId xmlns:a16="http://schemas.microsoft.com/office/drawing/2014/main" id="{9ECBF2FB-19FB-428A-8040-0F42AC7EF4D9}"/>
              </a:ext>
            </a:extLst>
          </p:cNvPr>
          <p:cNvSpPr txBox="1"/>
          <p:nvPr/>
        </p:nvSpPr>
        <p:spPr>
          <a:xfrm>
            <a:off x="10519610" y="1366355"/>
            <a:ext cx="1608431" cy="954107"/>
          </a:xfrm>
          <a:prstGeom prst="rect">
            <a:avLst/>
          </a:prstGeom>
          <a:noFill/>
        </p:spPr>
        <p:txBody>
          <a:bodyPr wrap="square" lIns="91440" tIns="45720" rIns="91440" bIns="45720" anchor="t">
            <a:spAutoFit/>
          </a:bodyPr>
          <a:lstStyle/>
          <a:p>
            <a:pPr algn="ctr"/>
            <a:r>
              <a:rPr lang="en-US" sz="800" dirty="0">
                <a:latin typeface="Times New Roman"/>
                <a:cs typeface="Times New Roman"/>
              </a:rPr>
              <a:t>The Registered Inferential, Duality, Tuple with Mechanistic Link 1298200A presents the solutions Wellness Translated Level 1 Core.pdf and Wellness, Translated, Level 2 Expanded.pdf.  </a:t>
            </a:r>
          </a:p>
        </p:txBody>
      </p:sp>
      <p:grpSp>
        <p:nvGrpSpPr>
          <p:cNvPr id="46" name="Group 45">
            <a:extLst>
              <a:ext uri="{FF2B5EF4-FFF2-40B4-BE49-F238E27FC236}">
                <a16:creationId xmlns:a16="http://schemas.microsoft.com/office/drawing/2014/main" id="{11B6CA01-41C9-4A55-B80F-8FA8DCA35321}"/>
              </a:ext>
            </a:extLst>
          </p:cNvPr>
          <p:cNvGrpSpPr/>
          <p:nvPr/>
        </p:nvGrpSpPr>
        <p:grpSpPr>
          <a:xfrm>
            <a:off x="184265" y="3150432"/>
            <a:ext cx="2474439" cy="1247808"/>
            <a:chOff x="-157190" y="1878701"/>
            <a:chExt cx="2474439" cy="1247808"/>
          </a:xfrm>
        </p:grpSpPr>
        <p:sp>
          <p:nvSpPr>
            <p:cNvPr id="48" name="Rectangle: Rounded Corners 47">
              <a:extLst>
                <a:ext uri="{FF2B5EF4-FFF2-40B4-BE49-F238E27FC236}">
                  <a16:creationId xmlns:a16="http://schemas.microsoft.com/office/drawing/2014/main" id="{D5B6773C-7066-47DA-9F8F-0DE4D7546551}"/>
                </a:ext>
              </a:extLst>
            </p:cNvPr>
            <p:cNvSpPr/>
            <p:nvPr/>
          </p:nvSpPr>
          <p:spPr>
            <a:xfrm>
              <a:off x="-157190" y="2340517"/>
              <a:ext cx="2474439" cy="197176"/>
            </a:xfrm>
            <a:custGeom>
              <a:avLst/>
              <a:gdLst>
                <a:gd name="connsiteX0" fmla="*/ 0 w 2474439"/>
                <a:gd name="connsiteY0" fmla="*/ 32863 h 197176"/>
                <a:gd name="connsiteX1" fmla="*/ 32863 w 2474439"/>
                <a:gd name="connsiteY1" fmla="*/ 0 h 197176"/>
                <a:gd name="connsiteX2" fmla="*/ 562780 w 2474439"/>
                <a:gd name="connsiteY2" fmla="*/ 0 h 197176"/>
                <a:gd name="connsiteX3" fmla="*/ 1068610 w 2474439"/>
                <a:gd name="connsiteY3" fmla="*/ 0 h 197176"/>
                <a:gd name="connsiteX4" fmla="*/ 1478091 w 2474439"/>
                <a:gd name="connsiteY4" fmla="*/ 0 h 197176"/>
                <a:gd name="connsiteX5" fmla="*/ 1911659 w 2474439"/>
                <a:gd name="connsiteY5" fmla="*/ 0 h 197176"/>
                <a:gd name="connsiteX6" fmla="*/ 2441576 w 2474439"/>
                <a:gd name="connsiteY6" fmla="*/ 0 h 197176"/>
                <a:gd name="connsiteX7" fmla="*/ 2474439 w 2474439"/>
                <a:gd name="connsiteY7" fmla="*/ 32863 h 197176"/>
                <a:gd name="connsiteX8" fmla="*/ 2474439 w 2474439"/>
                <a:gd name="connsiteY8" fmla="*/ 164313 h 197176"/>
                <a:gd name="connsiteX9" fmla="*/ 2441576 w 2474439"/>
                <a:gd name="connsiteY9" fmla="*/ 197176 h 197176"/>
                <a:gd name="connsiteX10" fmla="*/ 2008008 w 2474439"/>
                <a:gd name="connsiteY10" fmla="*/ 197176 h 197176"/>
                <a:gd name="connsiteX11" fmla="*/ 1502178 w 2474439"/>
                <a:gd name="connsiteY11" fmla="*/ 197176 h 197176"/>
                <a:gd name="connsiteX12" fmla="*/ 1068610 w 2474439"/>
                <a:gd name="connsiteY12" fmla="*/ 197176 h 197176"/>
                <a:gd name="connsiteX13" fmla="*/ 562780 w 2474439"/>
                <a:gd name="connsiteY13" fmla="*/ 197176 h 197176"/>
                <a:gd name="connsiteX14" fmla="*/ 32863 w 2474439"/>
                <a:gd name="connsiteY14" fmla="*/ 197176 h 197176"/>
                <a:gd name="connsiteX15" fmla="*/ 0 w 2474439"/>
                <a:gd name="connsiteY15" fmla="*/ 164313 h 197176"/>
                <a:gd name="connsiteX16" fmla="*/ 0 w 2474439"/>
                <a:gd name="connsiteY16" fmla="*/ 32863 h 19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4439" h="197176" extrusionOk="0">
                  <a:moveTo>
                    <a:pt x="0" y="32863"/>
                  </a:moveTo>
                  <a:cubicBezTo>
                    <a:pt x="-117" y="14346"/>
                    <a:pt x="14020" y="60"/>
                    <a:pt x="32863" y="0"/>
                  </a:cubicBezTo>
                  <a:cubicBezTo>
                    <a:pt x="221410" y="-59034"/>
                    <a:pt x="320407" y="22948"/>
                    <a:pt x="562780" y="0"/>
                  </a:cubicBezTo>
                  <a:cubicBezTo>
                    <a:pt x="805153" y="-22948"/>
                    <a:pt x="889625" y="32766"/>
                    <a:pt x="1068610" y="0"/>
                  </a:cubicBezTo>
                  <a:cubicBezTo>
                    <a:pt x="1247595" y="-32766"/>
                    <a:pt x="1391586" y="21716"/>
                    <a:pt x="1478091" y="0"/>
                  </a:cubicBezTo>
                  <a:cubicBezTo>
                    <a:pt x="1564596" y="-21716"/>
                    <a:pt x="1710056" y="3773"/>
                    <a:pt x="1911659" y="0"/>
                  </a:cubicBezTo>
                  <a:cubicBezTo>
                    <a:pt x="2113262" y="-3773"/>
                    <a:pt x="2235788" y="14591"/>
                    <a:pt x="2441576" y="0"/>
                  </a:cubicBezTo>
                  <a:cubicBezTo>
                    <a:pt x="2457617" y="3045"/>
                    <a:pt x="2475345" y="18037"/>
                    <a:pt x="2474439" y="32863"/>
                  </a:cubicBezTo>
                  <a:cubicBezTo>
                    <a:pt x="2486728" y="66414"/>
                    <a:pt x="2466374" y="110724"/>
                    <a:pt x="2474439" y="164313"/>
                  </a:cubicBezTo>
                  <a:cubicBezTo>
                    <a:pt x="2473980" y="185618"/>
                    <a:pt x="2457476" y="196523"/>
                    <a:pt x="2441576" y="197176"/>
                  </a:cubicBezTo>
                  <a:cubicBezTo>
                    <a:pt x="2306590" y="217269"/>
                    <a:pt x="2153372" y="184221"/>
                    <a:pt x="2008008" y="197176"/>
                  </a:cubicBezTo>
                  <a:cubicBezTo>
                    <a:pt x="1862644" y="210131"/>
                    <a:pt x="1689830" y="166491"/>
                    <a:pt x="1502178" y="197176"/>
                  </a:cubicBezTo>
                  <a:cubicBezTo>
                    <a:pt x="1314526" y="227861"/>
                    <a:pt x="1222199" y="174834"/>
                    <a:pt x="1068610" y="197176"/>
                  </a:cubicBezTo>
                  <a:cubicBezTo>
                    <a:pt x="915021" y="219518"/>
                    <a:pt x="695115" y="169035"/>
                    <a:pt x="562780" y="197176"/>
                  </a:cubicBezTo>
                  <a:cubicBezTo>
                    <a:pt x="430445" y="225317"/>
                    <a:pt x="241317" y="189629"/>
                    <a:pt x="32863" y="197176"/>
                  </a:cubicBezTo>
                  <a:cubicBezTo>
                    <a:pt x="15647" y="195291"/>
                    <a:pt x="417" y="182873"/>
                    <a:pt x="0" y="164313"/>
                  </a:cubicBezTo>
                  <a:cubicBezTo>
                    <a:pt x="-12509" y="127062"/>
                    <a:pt x="5892" y="89444"/>
                    <a:pt x="0" y="32863"/>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PEMT downregulation</a:t>
              </a:r>
            </a:p>
          </p:txBody>
        </p:sp>
        <p:sp>
          <p:nvSpPr>
            <p:cNvPr id="49" name="Rectangle: Rounded Corners 48">
              <a:extLst>
                <a:ext uri="{FF2B5EF4-FFF2-40B4-BE49-F238E27FC236}">
                  <a16:creationId xmlns:a16="http://schemas.microsoft.com/office/drawing/2014/main" id="{3934F054-46C1-4FC3-987D-2DA44DAB494E}"/>
                </a:ext>
              </a:extLst>
            </p:cNvPr>
            <p:cNvSpPr/>
            <p:nvPr/>
          </p:nvSpPr>
          <p:spPr>
            <a:xfrm>
              <a:off x="-157190" y="2687457"/>
              <a:ext cx="2474439" cy="439052"/>
            </a:xfrm>
            <a:custGeom>
              <a:avLst/>
              <a:gdLst>
                <a:gd name="connsiteX0" fmla="*/ 0 w 2474439"/>
                <a:gd name="connsiteY0" fmla="*/ 73177 h 439052"/>
                <a:gd name="connsiteX1" fmla="*/ 73177 w 2474439"/>
                <a:gd name="connsiteY1" fmla="*/ 0 h 439052"/>
                <a:gd name="connsiteX2" fmla="*/ 631917 w 2474439"/>
                <a:gd name="connsiteY2" fmla="*/ 0 h 439052"/>
                <a:gd name="connsiteX3" fmla="*/ 1213939 w 2474439"/>
                <a:gd name="connsiteY3" fmla="*/ 0 h 439052"/>
                <a:gd name="connsiteX4" fmla="*/ 1772679 w 2474439"/>
                <a:gd name="connsiteY4" fmla="*/ 0 h 439052"/>
                <a:gd name="connsiteX5" fmla="*/ 2401262 w 2474439"/>
                <a:gd name="connsiteY5" fmla="*/ 0 h 439052"/>
                <a:gd name="connsiteX6" fmla="*/ 2474439 w 2474439"/>
                <a:gd name="connsiteY6" fmla="*/ 73177 h 439052"/>
                <a:gd name="connsiteX7" fmla="*/ 2474439 w 2474439"/>
                <a:gd name="connsiteY7" fmla="*/ 365875 h 439052"/>
                <a:gd name="connsiteX8" fmla="*/ 2401262 w 2474439"/>
                <a:gd name="connsiteY8" fmla="*/ 439052 h 439052"/>
                <a:gd name="connsiteX9" fmla="*/ 1819241 w 2474439"/>
                <a:gd name="connsiteY9" fmla="*/ 439052 h 439052"/>
                <a:gd name="connsiteX10" fmla="*/ 1307062 w 2474439"/>
                <a:gd name="connsiteY10" fmla="*/ 439052 h 439052"/>
                <a:gd name="connsiteX11" fmla="*/ 794883 w 2474439"/>
                <a:gd name="connsiteY11" fmla="*/ 439052 h 439052"/>
                <a:gd name="connsiteX12" fmla="*/ 73177 w 2474439"/>
                <a:gd name="connsiteY12" fmla="*/ 439052 h 439052"/>
                <a:gd name="connsiteX13" fmla="*/ 0 w 2474439"/>
                <a:gd name="connsiteY13" fmla="*/ 365875 h 439052"/>
                <a:gd name="connsiteX14" fmla="*/ 0 w 2474439"/>
                <a:gd name="connsiteY14" fmla="*/ 73177 h 43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4439" h="439052" fill="none" extrusionOk="0">
                  <a:moveTo>
                    <a:pt x="0" y="73177"/>
                  </a:moveTo>
                  <a:cubicBezTo>
                    <a:pt x="-9614" y="25517"/>
                    <a:pt x="32713" y="10977"/>
                    <a:pt x="73177" y="0"/>
                  </a:cubicBezTo>
                  <a:cubicBezTo>
                    <a:pt x="328798" y="-59541"/>
                    <a:pt x="423388" y="9668"/>
                    <a:pt x="631917" y="0"/>
                  </a:cubicBezTo>
                  <a:cubicBezTo>
                    <a:pt x="840446" y="-9668"/>
                    <a:pt x="1031375" y="43849"/>
                    <a:pt x="1213939" y="0"/>
                  </a:cubicBezTo>
                  <a:cubicBezTo>
                    <a:pt x="1396503" y="-43849"/>
                    <a:pt x="1646660" y="25278"/>
                    <a:pt x="1772679" y="0"/>
                  </a:cubicBezTo>
                  <a:cubicBezTo>
                    <a:pt x="1898698" y="-25278"/>
                    <a:pt x="2094441" y="48196"/>
                    <a:pt x="2401262" y="0"/>
                  </a:cubicBezTo>
                  <a:cubicBezTo>
                    <a:pt x="2443395" y="162"/>
                    <a:pt x="2469868" y="32017"/>
                    <a:pt x="2474439" y="73177"/>
                  </a:cubicBezTo>
                  <a:cubicBezTo>
                    <a:pt x="2477240" y="155739"/>
                    <a:pt x="2468088" y="282791"/>
                    <a:pt x="2474439" y="365875"/>
                  </a:cubicBezTo>
                  <a:cubicBezTo>
                    <a:pt x="2465557" y="410776"/>
                    <a:pt x="2440351" y="442220"/>
                    <a:pt x="2401262" y="439052"/>
                  </a:cubicBezTo>
                  <a:cubicBezTo>
                    <a:pt x="2259772" y="492774"/>
                    <a:pt x="2077660" y="420026"/>
                    <a:pt x="1819241" y="439052"/>
                  </a:cubicBezTo>
                  <a:cubicBezTo>
                    <a:pt x="1560822" y="458078"/>
                    <a:pt x="1497468" y="387625"/>
                    <a:pt x="1307062" y="439052"/>
                  </a:cubicBezTo>
                  <a:cubicBezTo>
                    <a:pt x="1116656" y="490479"/>
                    <a:pt x="998721" y="379924"/>
                    <a:pt x="794883" y="439052"/>
                  </a:cubicBezTo>
                  <a:cubicBezTo>
                    <a:pt x="591045" y="498180"/>
                    <a:pt x="266884" y="423841"/>
                    <a:pt x="73177" y="439052"/>
                  </a:cubicBezTo>
                  <a:cubicBezTo>
                    <a:pt x="36155" y="442395"/>
                    <a:pt x="4444" y="398490"/>
                    <a:pt x="0" y="365875"/>
                  </a:cubicBezTo>
                  <a:cubicBezTo>
                    <a:pt x="-20881" y="283403"/>
                    <a:pt x="16682" y="144083"/>
                    <a:pt x="0" y="73177"/>
                  </a:cubicBezTo>
                  <a:close/>
                </a:path>
                <a:path w="2474439" h="439052" stroke="0" extrusionOk="0">
                  <a:moveTo>
                    <a:pt x="0" y="73177"/>
                  </a:moveTo>
                  <a:cubicBezTo>
                    <a:pt x="-632" y="30780"/>
                    <a:pt x="20979" y="1015"/>
                    <a:pt x="73177" y="0"/>
                  </a:cubicBezTo>
                  <a:cubicBezTo>
                    <a:pt x="238336" y="-16752"/>
                    <a:pt x="518956" y="63963"/>
                    <a:pt x="701760" y="0"/>
                  </a:cubicBezTo>
                  <a:cubicBezTo>
                    <a:pt x="884564" y="-63963"/>
                    <a:pt x="1144275" y="69242"/>
                    <a:pt x="1307062" y="0"/>
                  </a:cubicBezTo>
                  <a:cubicBezTo>
                    <a:pt x="1469849" y="-69242"/>
                    <a:pt x="1706374" y="47417"/>
                    <a:pt x="1819241" y="0"/>
                  </a:cubicBezTo>
                  <a:cubicBezTo>
                    <a:pt x="1932108" y="-47417"/>
                    <a:pt x="2268098" y="57507"/>
                    <a:pt x="2401262" y="0"/>
                  </a:cubicBezTo>
                  <a:cubicBezTo>
                    <a:pt x="2435816" y="-5250"/>
                    <a:pt x="2476827" y="30037"/>
                    <a:pt x="2474439" y="73177"/>
                  </a:cubicBezTo>
                  <a:cubicBezTo>
                    <a:pt x="2489960" y="211217"/>
                    <a:pt x="2457079" y="237592"/>
                    <a:pt x="2474439" y="365875"/>
                  </a:cubicBezTo>
                  <a:cubicBezTo>
                    <a:pt x="2475910" y="404683"/>
                    <a:pt x="2434179" y="433892"/>
                    <a:pt x="2401262" y="439052"/>
                  </a:cubicBezTo>
                  <a:cubicBezTo>
                    <a:pt x="2241577" y="488294"/>
                    <a:pt x="2107856" y="406744"/>
                    <a:pt x="1865802" y="439052"/>
                  </a:cubicBezTo>
                  <a:cubicBezTo>
                    <a:pt x="1623748" y="471360"/>
                    <a:pt x="1558458" y="399507"/>
                    <a:pt x="1353624" y="439052"/>
                  </a:cubicBezTo>
                  <a:cubicBezTo>
                    <a:pt x="1148790" y="478597"/>
                    <a:pt x="998134" y="420691"/>
                    <a:pt x="748322" y="439052"/>
                  </a:cubicBezTo>
                  <a:cubicBezTo>
                    <a:pt x="498510" y="457413"/>
                    <a:pt x="208976" y="366029"/>
                    <a:pt x="73177" y="439052"/>
                  </a:cubicBezTo>
                  <a:cubicBezTo>
                    <a:pt x="36046" y="447373"/>
                    <a:pt x="1243" y="408958"/>
                    <a:pt x="0" y="365875"/>
                  </a:cubicBezTo>
                  <a:cubicBezTo>
                    <a:pt x="-5515" y="279489"/>
                    <a:pt x="8903" y="186986"/>
                    <a:pt x="0" y="73177"/>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Inadequacy of enriched Phosphatidylcholine</a:t>
              </a:r>
            </a:p>
          </p:txBody>
        </p:sp>
        <p:sp>
          <p:nvSpPr>
            <p:cNvPr id="50" name="Rectangle: Rounded Corners 49">
              <a:extLst>
                <a:ext uri="{FF2B5EF4-FFF2-40B4-BE49-F238E27FC236}">
                  <a16:creationId xmlns:a16="http://schemas.microsoft.com/office/drawing/2014/main" id="{C94D3062-B166-4BBD-80F6-4B0748CC2B72}"/>
                </a:ext>
              </a:extLst>
            </p:cNvPr>
            <p:cNvSpPr/>
            <p:nvPr/>
          </p:nvSpPr>
          <p:spPr>
            <a:xfrm>
              <a:off x="-157190" y="1878701"/>
              <a:ext cx="2474439" cy="269911"/>
            </a:xfrm>
            <a:custGeom>
              <a:avLst/>
              <a:gdLst>
                <a:gd name="connsiteX0" fmla="*/ 0 w 2474439"/>
                <a:gd name="connsiteY0" fmla="*/ 44986 h 269911"/>
                <a:gd name="connsiteX1" fmla="*/ 44986 w 2474439"/>
                <a:gd name="connsiteY1" fmla="*/ 0 h 269911"/>
                <a:gd name="connsiteX2" fmla="*/ 688792 w 2474439"/>
                <a:gd name="connsiteY2" fmla="*/ 0 h 269911"/>
                <a:gd name="connsiteX3" fmla="*/ 1308754 w 2474439"/>
                <a:gd name="connsiteY3" fmla="*/ 0 h 269911"/>
                <a:gd name="connsiteX4" fmla="*/ 1833336 w 2474439"/>
                <a:gd name="connsiteY4" fmla="*/ 0 h 269911"/>
                <a:gd name="connsiteX5" fmla="*/ 2429453 w 2474439"/>
                <a:gd name="connsiteY5" fmla="*/ 0 h 269911"/>
                <a:gd name="connsiteX6" fmla="*/ 2474439 w 2474439"/>
                <a:gd name="connsiteY6" fmla="*/ 44986 h 269911"/>
                <a:gd name="connsiteX7" fmla="*/ 2474439 w 2474439"/>
                <a:gd name="connsiteY7" fmla="*/ 224925 h 269911"/>
                <a:gd name="connsiteX8" fmla="*/ 2429453 w 2474439"/>
                <a:gd name="connsiteY8" fmla="*/ 269911 h 269911"/>
                <a:gd name="connsiteX9" fmla="*/ 1881026 w 2474439"/>
                <a:gd name="connsiteY9" fmla="*/ 269911 h 269911"/>
                <a:gd name="connsiteX10" fmla="*/ 1356443 w 2474439"/>
                <a:gd name="connsiteY10" fmla="*/ 269911 h 269911"/>
                <a:gd name="connsiteX11" fmla="*/ 736481 w 2474439"/>
                <a:gd name="connsiteY11" fmla="*/ 269911 h 269911"/>
                <a:gd name="connsiteX12" fmla="*/ 44986 w 2474439"/>
                <a:gd name="connsiteY12" fmla="*/ 269911 h 269911"/>
                <a:gd name="connsiteX13" fmla="*/ 0 w 2474439"/>
                <a:gd name="connsiteY13" fmla="*/ 224925 h 269911"/>
                <a:gd name="connsiteX14" fmla="*/ 0 w 2474439"/>
                <a:gd name="connsiteY14" fmla="*/ 44986 h 26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4439" h="269911" extrusionOk="0">
                  <a:moveTo>
                    <a:pt x="0" y="44986"/>
                  </a:moveTo>
                  <a:cubicBezTo>
                    <a:pt x="-1781" y="14552"/>
                    <a:pt x="16929" y="277"/>
                    <a:pt x="44986" y="0"/>
                  </a:cubicBezTo>
                  <a:cubicBezTo>
                    <a:pt x="201327" y="-25130"/>
                    <a:pt x="397227" y="48505"/>
                    <a:pt x="688792" y="0"/>
                  </a:cubicBezTo>
                  <a:cubicBezTo>
                    <a:pt x="980357" y="-48505"/>
                    <a:pt x="1171669" y="70398"/>
                    <a:pt x="1308754" y="0"/>
                  </a:cubicBezTo>
                  <a:cubicBezTo>
                    <a:pt x="1445839" y="-70398"/>
                    <a:pt x="1658334" y="296"/>
                    <a:pt x="1833336" y="0"/>
                  </a:cubicBezTo>
                  <a:cubicBezTo>
                    <a:pt x="2008338" y="-296"/>
                    <a:pt x="2204348" y="5084"/>
                    <a:pt x="2429453" y="0"/>
                  </a:cubicBezTo>
                  <a:cubicBezTo>
                    <a:pt x="2453376" y="-826"/>
                    <a:pt x="2477439" y="16718"/>
                    <a:pt x="2474439" y="44986"/>
                  </a:cubicBezTo>
                  <a:cubicBezTo>
                    <a:pt x="2482277" y="92047"/>
                    <a:pt x="2471921" y="171704"/>
                    <a:pt x="2474439" y="224925"/>
                  </a:cubicBezTo>
                  <a:cubicBezTo>
                    <a:pt x="2475325" y="248802"/>
                    <a:pt x="2448625" y="266007"/>
                    <a:pt x="2429453" y="269911"/>
                  </a:cubicBezTo>
                  <a:cubicBezTo>
                    <a:pt x="2226869" y="276553"/>
                    <a:pt x="2092029" y="209751"/>
                    <a:pt x="1881026" y="269911"/>
                  </a:cubicBezTo>
                  <a:cubicBezTo>
                    <a:pt x="1670023" y="330071"/>
                    <a:pt x="1522901" y="262357"/>
                    <a:pt x="1356443" y="269911"/>
                  </a:cubicBezTo>
                  <a:cubicBezTo>
                    <a:pt x="1189985" y="277465"/>
                    <a:pt x="931449" y="241156"/>
                    <a:pt x="736481" y="269911"/>
                  </a:cubicBezTo>
                  <a:cubicBezTo>
                    <a:pt x="541513" y="298666"/>
                    <a:pt x="375937" y="222635"/>
                    <a:pt x="44986" y="269911"/>
                  </a:cubicBezTo>
                  <a:cubicBezTo>
                    <a:pt x="20484" y="270780"/>
                    <a:pt x="303" y="250420"/>
                    <a:pt x="0" y="224925"/>
                  </a:cubicBezTo>
                  <a:cubicBezTo>
                    <a:pt x="-6386" y="173316"/>
                    <a:pt x="9876" y="110687"/>
                    <a:pt x="0" y="44986"/>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Homocysteine upregulation</a:t>
              </a:r>
            </a:p>
          </p:txBody>
        </p:sp>
      </p:grpSp>
      <p:sp>
        <p:nvSpPr>
          <p:cNvPr id="2" name="TextBox 1">
            <a:extLst>
              <a:ext uri="{FF2B5EF4-FFF2-40B4-BE49-F238E27FC236}">
                <a16:creationId xmlns:a16="http://schemas.microsoft.com/office/drawing/2014/main" id="{F71C0800-5254-4114-8E55-043DFBC7AC48}"/>
              </a:ext>
            </a:extLst>
          </p:cNvPr>
          <p:cNvSpPr txBox="1"/>
          <p:nvPr/>
        </p:nvSpPr>
        <p:spPr>
          <a:xfrm>
            <a:off x="-187903" y="2711449"/>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i="1" dirty="0">
                <a:latin typeface="Times New Roman"/>
                <a:cs typeface="Times New Roman"/>
              </a:rPr>
              <a:t>Bolt On Inferential Points</a:t>
            </a:r>
            <a:endParaRPr lang="en-US" b="1" i="1" dirty="0">
              <a:latin typeface="Times New Roman"/>
              <a:cs typeface="Times New Roman"/>
            </a:endParaRP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i="1" dirty="0">
                <a:latin typeface="Times New Roman"/>
                <a:cs typeface="Times New Roman"/>
              </a:rPr>
              <a:t>Story</a:t>
            </a:r>
          </a:p>
        </p:txBody>
      </p:sp>
      <p:cxnSp>
        <p:nvCxnSpPr>
          <p:cNvPr id="4" name="Straight Arrow Connector 3">
            <a:extLst>
              <a:ext uri="{FF2B5EF4-FFF2-40B4-BE49-F238E27FC236}">
                <a16:creationId xmlns:a16="http://schemas.microsoft.com/office/drawing/2014/main" id="{21FC7A0C-8E42-45A4-B277-859BA0F90A38}"/>
              </a:ext>
            </a:extLst>
          </p:cNvPr>
          <p:cNvCxnSpPr/>
          <p:nvPr/>
        </p:nvCxnSpPr>
        <p:spPr>
          <a:xfrm flipV="1">
            <a:off x="2720687" y="2284268"/>
            <a:ext cx="1342447" cy="14134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1754E34-B29D-4F17-B1AA-EDF2B089901F}"/>
              </a:ext>
            </a:extLst>
          </p:cNvPr>
          <p:cNvCxnSpPr>
            <a:cxnSpLocks/>
          </p:cNvCxnSpPr>
          <p:nvPr/>
        </p:nvCxnSpPr>
        <p:spPr>
          <a:xfrm>
            <a:off x="2663537" y="3725427"/>
            <a:ext cx="1267113" cy="14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10" descr="A picture containing table&#10;&#10;Description automatically generated">
            <a:extLst>
              <a:ext uri="{FF2B5EF4-FFF2-40B4-BE49-F238E27FC236}">
                <a16:creationId xmlns:a16="http://schemas.microsoft.com/office/drawing/2014/main" id="{2CADBCE4-FC57-4B41-8438-67AFC1F2226F}"/>
              </a:ext>
            </a:extLst>
          </p:cNvPr>
          <p:cNvPicPr>
            <a:picLocks noChangeAspect="1"/>
          </p:cNvPicPr>
          <p:nvPr/>
        </p:nvPicPr>
        <p:blipFill>
          <a:blip r:embed="rId2"/>
          <a:stretch>
            <a:fillRect/>
          </a:stretch>
        </p:blipFill>
        <p:spPr>
          <a:xfrm>
            <a:off x="7543800" y="1431591"/>
            <a:ext cx="2743200" cy="1994568"/>
          </a:xfrm>
          <a:prstGeom prst="rect">
            <a:avLst/>
          </a:prstGeom>
        </p:spPr>
      </p:pic>
      <p:sp>
        <p:nvSpPr>
          <p:cNvPr id="12" name="Arrow: Right 11">
            <a:extLst>
              <a:ext uri="{FF2B5EF4-FFF2-40B4-BE49-F238E27FC236}">
                <a16:creationId xmlns:a16="http://schemas.microsoft.com/office/drawing/2014/main" id="{1E1580DF-FBF2-4E18-AD73-FF2B15A87B0A}"/>
              </a:ext>
            </a:extLst>
          </p:cNvPr>
          <p:cNvSpPr/>
          <p:nvPr/>
        </p:nvSpPr>
        <p:spPr>
          <a:xfrm>
            <a:off x="6559061" y="1874736"/>
            <a:ext cx="981075"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84858E9A-D54C-4320-9065-4838C0E962DA}"/>
              </a:ext>
            </a:extLst>
          </p:cNvPr>
          <p:cNvSpPr/>
          <p:nvPr/>
        </p:nvSpPr>
        <p:spPr>
          <a:xfrm>
            <a:off x="6271079" y="4116034"/>
            <a:ext cx="1371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C045E97-6BDC-4327-AFFA-90D7D84573A7}"/>
              </a:ext>
            </a:extLst>
          </p:cNvPr>
          <p:cNvSpPr/>
          <p:nvPr/>
        </p:nvSpPr>
        <p:spPr>
          <a:xfrm>
            <a:off x="3971134" y="3582268"/>
            <a:ext cx="3288146" cy="1066341"/>
          </a:xfrm>
          <a:custGeom>
            <a:avLst/>
            <a:gdLst>
              <a:gd name="connsiteX0" fmla="*/ 0 w 3288146"/>
              <a:gd name="connsiteY0" fmla="*/ 177727 h 1066341"/>
              <a:gd name="connsiteX1" fmla="*/ 177727 w 3288146"/>
              <a:gd name="connsiteY1" fmla="*/ 0 h 1066341"/>
              <a:gd name="connsiteX2" fmla="*/ 734938 w 3288146"/>
              <a:gd name="connsiteY2" fmla="*/ 0 h 1066341"/>
              <a:gd name="connsiteX3" fmla="*/ 1321477 w 3288146"/>
              <a:gd name="connsiteY3" fmla="*/ 0 h 1066341"/>
              <a:gd name="connsiteX4" fmla="*/ 1937342 w 3288146"/>
              <a:gd name="connsiteY4" fmla="*/ 0 h 1066341"/>
              <a:gd name="connsiteX5" fmla="*/ 2582534 w 3288146"/>
              <a:gd name="connsiteY5" fmla="*/ 0 h 1066341"/>
              <a:gd name="connsiteX6" fmla="*/ 3110419 w 3288146"/>
              <a:gd name="connsiteY6" fmla="*/ 0 h 1066341"/>
              <a:gd name="connsiteX7" fmla="*/ 3288146 w 3288146"/>
              <a:gd name="connsiteY7" fmla="*/ 177727 h 1066341"/>
              <a:gd name="connsiteX8" fmla="*/ 3288146 w 3288146"/>
              <a:gd name="connsiteY8" fmla="*/ 518953 h 1066341"/>
              <a:gd name="connsiteX9" fmla="*/ 3288146 w 3288146"/>
              <a:gd name="connsiteY9" fmla="*/ 888614 h 1066341"/>
              <a:gd name="connsiteX10" fmla="*/ 3110419 w 3288146"/>
              <a:gd name="connsiteY10" fmla="*/ 1066341 h 1066341"/>
              <a:gd name="connsiteX11" fmla="*/ 2582534 w 3288146"/>
              <a:gd name="connsiteY11" fmla="*/ 1066341 h 1066341"/>
              <a:gd name="connsiteX12" fmla="*/ 2083977 w 3288146"/>
              <a:gd name="connsiteY12" fmla="*/ 1066341 h 1066341"/>
              <a:gd name="connsiteX13" fmla="*/ 1468111 w 3288146"/>
              <a:gd name="connsiteY13" fmla="*/ 1066341 h 1066341"/>
              <a:gd name="connsiteX14" fmla="*/ 852246 w 3288146"/>
              <a:gd name="connsiteY14" fmla="*/ 1066341 h 1066341"/>
              <a:gd name="connsiteX15" fmla="*/ 177727 w 3288146"/>
              <a:gd name="connsiteY15" fmla="*/ 1066341 h 1066341"/>
              <a:gd name="connsiteX16" fmla="*/ 0 w 3288146"/>
              <a:gd name="connsiteY16" fmla="*/ 888614 h 1066341"/>
              <a:gd name="connsiteX17" fmla="*/ 0 w 3288146"/>
              <a:gd name="connsiteY17" fmla="*/ 540279 h 1066341"/>
              <a:gd name="connsiteX18" fmla="*/ 0 w 3288146"/>
              <a:gd name="connsiteY18" fmla="*/ 177727 h 106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88146" h="1066341" fill="none" extrusionOk="0">
                <a:moveTo>
                  <a:pt x="0" y="177727"/>
                </a:moveTo>
                <a:cubicBezTo>
                  <a:pt x="21203" y="98713"/>
                  <a:pt x="77300" y="-1848"/>
                  <a:pt x="177727" y="0"/>
                </a:cubicBezTo>
                <a:cubicBezTo>
                  <a:pt x="416923" y="-49539"/>
                  <a:pt x="581049" y="55564"/>
                  <a:pt x="734938" y="0"/>
                </a:cubicBezTo>
                <a:cubicBezTo>
                  <a:pt x="888827" y="-55564"/>
                  <a:pt x="1145465" y="59329"/>
                  <a:pt x="1321477" y="0"/>
                </a:cubicBezTo>
                <a:cubicBezTo>
                  <a:pt x="1497489" y="-59329"/>
                  <a:pt x="1630285" y="33680"/>
                  <a:pt x="1937342" y="0"/>
                </a:cubicBezTo>
                <a:cubicBezTo>
                  <a:pt x="2244399" y="-33680"/>
                  <a:pt x="2324595" y="49806"/>
                  <a:pt x="2582534" y="0"/>
                </a:cubicBezTo>
                <a:cubicBezTo>
                  <a:pt x="2840473" y="-49806"/>
                  <a:pt x="2890026" y="19216"/>
                  <a:pt x="3110419" y="0"/>
                </a:cubicBezTo>
                <a:cubicBezTo>
                  <a:pt x="3218808" y="-22032"/>
                  <a:pt x="3272522" y="74568"/>
                  <a:pt x="3288146" y="177727"/>
                </a:cubicBezTo>
                <a:cubicBezTo>
                  <a:pt x="3314528" y="336947"/>
                  <a:pt x="3274456" y="350914"/>
                  <a:pt x="3288146" y="518953"/>
                </a:cubicBezTo>
                <a:cubicBezTo>
                  <a:pt x="3301836" y="686992"/>
                  <a:pt x="3258722" y="758754"/>
                  <a:pt x="3288146" y="888614"/>
                </a:cubicBezTo>
                <a:cubicBezTo>
                  <a:pt x="3301713" y="1000139"/>
                  <a:pt x="3214259" y="1056364"/>
                  <a:pt x="3110419" y="1066341"/>
                </a:cubicBezTo>
                <a:cubicBezTo>
                  <a:pt x="2928403" y="1075278"/>
                  <a:pt x="2797896" y="1064772"/>
                  <a:pt x="2582534" y="1066341"/>
                </a:cubicBezTo>
                <a:cubicBezTo>
                  <a:pt x="2367172" y="1067910"/>
                  <a:pt x="2328285" y="1043991"/>
                  <a:pt x="2083977" y="1066341"/>
                </a:cubicBezTo>
                <a:cubicBezTo>
                  <a:pt x="1839669" y="1088691"/>
                  <a:pt x="1758373" y="1034762"/>
                  <a:pt x="1468111" y="1066341"/>
                </a:cubicBezTo>
                <a:cubicBezTo>
                  <a:pt x="1177849" y="1097920"/>
                  <a:pt x="1041136" y="999468"/>
                  <a:pt x="852246" y="1066341"/>
                </a:cubicBezTo>
                <a:cubicBezTo>
                  <a:pt x="663356" y="1133214"/>
                  <a:pt x="457637" y="1025217"/>
                  <a:pt x="177727" y="1066341"/>
                </a:cubicBezTo>
                <a:cubicBezTo>
                  <a:pt x="61192" y="1046569"/>
                  <a:pt x="-16307" y="980030"/>
                  <a:pt x="0" y="888614"/>
                </a:cubicBezTo>
                <a:cubicBezTo>
                  <a:pt x="-20693" y="716028"/>
                  <a:pt x="17212" y="651932"/>
                  <a:pt x="0" y="540279"/>
                </a:cubicBezTo>
                <a:cubicBezTo>
                  <a:pt x="-17212" y="428627"/>
                  <a:pt x="40243" y="262358"/>
                  <a:pt x="0" y="177727"/>
                </a:cubicBezTo>
                <a:close/>
              </a:path>
              <a:path w="3288146" h="1066341" stroke="0" extrusionOk="0">
                <a:moveTo>
                  <a:pt x="0" y="177727"/>
                </a:moveTo>
                <a:cubicBezTo>
                  <a:pt x="-7849" y="54931"/>
                  <a:pt x="56878" y="1954"/>
                  <a:pt x="177727" y="0"/>
                </a:cubicBezTo>
                <a:cubicBezTo>
                  <a:pt x="452332" y="-36494"/>
                  <a:pt x="604558" y="7215"/>
                  <a:pt x="822919" y="0"/>
                </a:cubicBezTo>
                <a:cubicBezTo>
                  <a:pt x="1041280" y="-7215"/>
                  <a:pt x="1310719" y="70934"/>
                  <a:pt x="1438785" y="0"/>
                </a:cubicBezTo>
                <a:cubicBezTo>
                  <a:pt x="1566851" y="-70934"/>
                  <a:pt x="1789376" y="51350"/>
                  <a:pt x="1937342" y="0"/>
                </a:cubicBezTo>
                <a:cubicBezTo>
                  <a:pt x="2085308" y="-51350"/>
                  <a:pt x="2347088" y="8719"/>
                  <a:pt x="2465227" y="0"/>
                </a:cubicBezTo>
                <a:cubicBezTo>
                  <a:pt x="2583366" y="-8719"/>
                  <a:pt x="2827628" y="65538"/>
                  <a:pt x="3110419" y="0"/>
                </a:cubicBezTo>
                <a:cubicBezTo>
                  <a:pt x="3200064" y="12286"/>
                  <a:pt x="3290909" y="89701"/>
                  <a:pt x="3288146" y="177727"/>
                </a:cubicBezTo>
                <a:cubicBezTo>
                  <a:pt x="3291078" y="258556"/>
                  <a:pt x="3282301" y="393073"/>
                  <a:pt x="3288146" y="511844"/>
                </a:cubicBezTo>
                <a:cubicBezTo>
                  <a:pt x="3293991" y="630615"/>
                  <a:pt x="3254889" y="809418"/>
                  <a:pt x="3288146" y="888614"/>
                </a:cubicBezTo>
                <a:cubicBezTo>
                  <a:pt x="3269616" y="975422"/>
                  <a:pt x="3220600" y="1069878"/>
                  <a:pt x="3110419" y="1066341"/>
                </a:cubicBezTo>
                <a:cubicBezTo>
                  <a:pt x="2861998" y="1108159"/>
                  <a:pt x="2805204" y="1029738"/>
                  <a:pt x="2582534" y="1066341"/>
                </a:cubicBezTo>
                <a:cubicBezTo>
                  <a:pt x="2359864" y="1102944"/>
                  <a:pt x="2270610" y="1051065"/>
                  <a:pt x="2054650" y="1066341"/>
                </a:cubicBezTo>
                <a:cubicBezTo>
                  <a:pt x="1838690" y="1081617"/>
                  <a:pt x="1731486" y="1050665"/>
                  <a:pt x="1438785" y="1066341"/>
                </a:cubicBezTo>
                <a:cubicBezTo>
                  <a:pt x="1146085" y="1082017"/>
                  <a:pt x="1118216" y="1059767"/>
                  <a:pt x="822919" y="1066341"/>
                </a:cubicBezTo>
                <a:cubicBezTo>
                  <a:pt x="527622" y="1072915"/>
                  <a:pt x="421937" y="989486"/>
                  <a:pt x="177727" y="1066341"/>
                </a:cubicBezTo>
                <a:cubicBezTo>
                  <a:pt x="57784" y="1049921"/>
                  <a:pt x="-56" y="999279"/>
                  <a:pt x="0" y="888614"/>
                </a:cubicBezTo>
                <a:cubicBezTo>
                  <a:pt x="-24885" y="726160"/>
                  <a:pt x="5237" y="697328"/>
                  <a:pt x="0" y="540279"/>
                </a:cubicBezTo>
                <a:cubicBezTo>
                  <a:pt x="-5237" y="383231"/>
                  <a:pt x="31884" y="258252"/>
                  <a:pt x="0" y="177727"/>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1298200A Solution </a:t>
            </a:r>
            <a:endParaRPr lang="en-US" sz="1400">
              <a:solidFill>
                <a:srgbClr val="000000"/>
              </a:solidFill>
              <a:latin typeface="Times New Roman"/>
              <a:cs typeface="Times New Roman"/>
            </a:endParaRPr>
          </a:p>
          <a:p>
            <a:pPr algn="ctr"/>
            <a:r>
              <a:rPr lang="en-US" sz="1400" dirty="0">
                <a:solidFill>
                  <a:srgbClr val="000000"/>
                </a:solidFill>
                <a:latin typeface="Times New Roman"/>
                <a:cs typeface="Times New Roman"/>
              </a:rPr>
              <a:t>Wellness, Translated, Level 2 Expanded.pdf</a:t>
            </a:r>
          </a:p>
          <a:p>
            <a:pPr algn="ctr"/>
            <a:r>
              <a:rPr lang="en-US" sz="1200" dirty="0">
                <a:solidFill>
                  <a:srgbClr val="000000"/>
                </a:solidFill>
                <a:latin typeface="Times New Roman"/>
                <a:cs typeface="Times New Roman"/>
              </a:rPr>
              <a:t>Tools, Maps, Matrices, and Care indications. </a:t>
            </a:r>
            <a:r>
              <a:rPr lang="en-US" sz="1400" dirty="0">
                <a:solidFill>
                  <a:srgbClr val="000000"/>
                </a:solidFill>
                <a:latin typeface="Times New Roman"/>
                <a:cs typeface="Times New Roman"/>
              </a:rPr>
              <a:t> </a:t>
            </a:r>
          </a:p>
        </p:txBody>
      </p:sp>
      <p:sp>
        <p:nvSpPr>
          <p:cNvPr id="9" name="Rectangle: Rounded Corners 8">
            <a:extLst>
              <a:ext uri="{FF2B5EF4-FFF2-40B4-BE49-F238E27FC236}">
                <a16:creationId xmlns:a16="http://schemas.microsoft.com/office/drawing/2014/main" id="{E03CFCF8-2A24-4A5F-A043-73CC64E229E4}"/>
              </a:ext>
            </a:extLst>
          </p:cNvPr>
          <p:cNvSpPr/>
          <p:nvPr/>
        </p:nvSpPr>
        <p:spPr>
          <a:xfrm>
            <a:off x="4066384" y="1639169"/>
            <a:ext cx="3145271" cy="675816"/>
          </a:xfrm>
          <a:custGeom>
            <a:avLst/>
            <a:gdLst>
              <a:gd name="connsiteX0" fmla="*/ 0 w 3145271"/>
              <a:gd name="connsiteY0" fmla="*/ 112638 h 675816"/>
              <a:gd name="connsiteX1" fmla="*/ 112638 w 3145271"/>
              <a:gd name="connsiteY1" fmla="*/ 0 h 675816"/>
              <a:gd name="connsiteX2" fmla="*/ 638237 w 3145271"/>
              <a:gd name="connsiteY2" fmla="*/ 0 h 675816"/>
              <a:gd name="connsiteX3" fmla="*/ 1134636 w 3145271"/>
              <a:gd name="connsiteY3" fmla="*/ 0 h 675816"/>
              <a:gd name="connsiteX4" fmla="*/ 1718635 w 3145271"/>
              <a:gd name="connsiteY4" fmla="*/ 0 h 675816"/>
              <a:gd name="connsiteX5" fmla="*/ 2302634 w 3145271"/>
              <a:gd name="connsiteY5" fmla="*/ 0 h 675816"/>
              <a:gd name="connsiteX6" fmla="*/ 3032633 w 3145271"/>
              <a:gd name="connsiteY6" fmla="*/ 0 h 675816"/>
              <a:gd name="connsiteX7" fmla="*/ 3145271 w 3145271"/>
              <a:gd name="connsiteY7" fmla="*/ 112638 h 675816"/>
              <a:gd name="connsiteX8" fmla="*/ 3145271 w 3145271"/>
              <a:gd name="connsiteY8" fmla="*/ 563178 h 675816"/>
              <a:gd name="connsiteX9" fmla="*/ 3032633 w 3145271"/>
              <a:gd name="connsiteY9" fmla="*/ 675816 h 675816"/>
              <a:gd name="connsiteX10" fmla="*/ 2419434 w 3145271"/>
              <a:gd name="connsiteY10" fmla="*/ 675816 h 675816"/>
              <a:gd name="connsiteX11" fmla="*/ 1923035 w 3145271"/>
              <a:gd name="connsiteY11" fmla="*/ 675816 h 675816"/>
              <a:gd name="connsiteX12" fmla="*/ 1368236 w 3145271"/>
              <a:gd name="connsiteY12" fmla="*/ 675816 h 675816"/>
              <a:gd name="connsiteX13" fmla="*/ 871837 w 3145271"/>
              <a:gd name="connsiteY13" fmla="*/ 675816 h 675816"/>
              <a:gd name="connsiteX14" fmla="*/ 112638 w 3145271"/>
              <a:gd name="connsiteY14" fmla="*/ 675816 h 675816"/>
              <a:gd name="connsiteX15" fmla="*/ 0 w 3145271"/>
              <a:gd name="connsiteY15" fmla="*/ 563178 h 675816"/>
              <a:gd name="connsiteX16" fmla="*/ 0 w 3145271"/>
              <a:gd name="connsiteY16" fmla="*/ 112638 h 67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45271" h="675816" fill="none" extrusionOk="0">
                <a:moveTo>
                  <a:pt x="0" y="112638"/>
                </a:moveTo>
                <a:cubicBezTo>
                  <a:pt x="5660" y="41569"/>
                  <a:pt x="45691" y="11015"/>
                  <a:pt x="112638" y="0"/>
                </a:cubicBezTo>
                <a:cubicBezTo>
                  <a:pt x="294365" y="-19888"/>
                  <a:pt x="470779" y="2136"/>
                  <a:pt x="638237" y="0"/>
                </a:cubicBezTo>
                <a:cubicBezTo>
                  <a:pt x="805695" y="-2136"/>
                  <a:pt x="974293" y="48273"/>
                  <a:pt x="1134636" y="0"/>
                </a:cubicBezTo>
                <a:cubicBezTo>
                  <a:pt x="1294979" y="-48273"/>
                  <a:pt x="1432027" y="24085"/>
                  <a:pt x="1718635" y="0"/>
                </a:cubicBezTo>
                <a:cubicBezTo>
                  <a:pt x="2005243" y="-24085"/>
                  <a:pt x="2039171" y="64317"/>
                  <a:pt x="2302634" y="0"/>
                </a:cubicBezTo>
                <a:cubicBezTo>
                  <a:pt x="2566097" y="-64317"/>
                  <a:pt x="2764105" y="59593"/>
                  <a:pt x="3032633" y="0"/>
                </a:cubicBezTo>
                <a:cubicBezTo>
                  <a:pt x="3079774" y="7610"/>
                  <a:pt x="3138981" y="65456"/>
                  <a:pt x="3145271" y="112638"/>
                </a:cubicBezTo>
                <a:cubicBezTo>
                  <a:pt x="3162521" y="294002"/>
                  <a:pt x="3105542" y="378220"/>
                  <a:pt x="3145271" y="563178"/>
                </a:cubicBezTo>
                <a:cubicBezTo>
                  <a:pt x="3149460" y="612041"/>
                  <a:pt x="3106087" y="681547"/>
                  <a:pt x="3032633" y="675816"/>
                </a:cubicBezTo>
                <a:cubicBezTo>
                  <a:pt x="2750109" y="688083"/>
                  <a:pt x="2581796" y="669118"/>
                  <a:pt x="2419434" y="675816"/>
                </a:cubicBezTo>
                <a:cubicBezTo>
                  <a:pt x="2257072" y="682514"/>
                  <a:pt x="2163942" y="654850"/>
                  <a:pt x="1923035" y="675816"/>
                </a:cubicBezTo>
                <a:cubicBezTo>
                  <a:pt x="1682128" y="696782"/>
                  <a:pt x="1566576" y="611509"/>
                  <a:pt x="1368236" y="675816"/>
                </a:cubicBezTo>
                <a:cubicBezTo>
                  <a:pt x="1169896" y="740123"/>
                  <a:pt x="1011535" y="619336"/>
                  <a:pt x="871837" y="675816"/>
                </a:cubicBezTo>
                <a:cubicBezTo>
                  <a:pt x="732139" y="732296"/>
                  <a:pt x="429174" y="643750"/>
                  <a:pt x="112638" y="675816"/>
                </a:cubicBezTo>
                <a:cubicBezTo>
                  <a:pt x="51798" y="673414"/>
                  <a:pt x="-2664" y="628184"/>
                  <a:pt x="0" y="563178"/>
                </a:cubicBezTo>
                <a:cubicBezTo>
                  <a:pt x="-51360" y="359559"/>
                  <a:pt x="26874" y="264908"/>
                  <a:pt x="0" y="112638"/>
                </a:cubicBezTo>
                <a:close/>
              </a:path>
              <a:path w="3145271" h="675816" stroke="0" extrusionOk="0">
                <a:moveTo>
                  <a:pt x="0" y="112638"/>
                </a:moveTo>
                <a:cubicBezTo>
                  <a:pt x="-491" y="48887"/>
                  <a:pt x="35343" y="1299"/>
                  <a:pt x="112638" y="0"/>
                </a:cubicBezTo>
                <a:cubicBezTo>
                  <a:pt x="258271" y="-10914"/>
                  <a:pt x="483424" y="31097"/>
                  <a:pt x="755037" y="0"/>
                </a:cubicBezTo>
                <a:cubicBezTo>
                  <a:pt x="1026650" y="-31097"/>
                  <a:pt x="1083405" y="13100"/>
                  <a:pt x="1368236" y="0"/>
                </a:cubicBezTo>
                <a:cubicBezTo>
                  <a:pt x="1653067" y="-13100"/>
                  <a:pt x="1716513" y="44102"/>
                  <a:pt x="1864635" y="0"/>
                </a:cubicBezTo>
                <a:cubicBezTo>
                  <a:pt x="2012757" y="-44102"/>
                  <a:pt x="2132930" y="62393"/>
                  <a:pt x="2390234" y="0"/>
                </a:cubicBezTo>
                <a:cubicBezTo>
                  <a:pt x="2647538" y="-62393"/>
                  <a:pt x="2716766" y="29252"/>
                  <a:pt x="3032633" y="0"/>
                </a:cubicBezTo>
                <a:cubicBezTo>
                  <a:pt x="3084499" y="14930"/>
                  <a:pt x="3145796" y="52355"/>
                  <a:pt x="3145271" y="112638"/>
                </a:cubicBezTo>
                <a:cubicBezTo>
                  <a:pt x="3190950" y="291264"/>
                  <a:pt x="3136241" y="463374"/>
                  <a:pt x="3145271" y="563178"/>
                </a:cubicBezTo>
                <a:cubicBezTo>
                  <a:pt x="3143961" y="634382"/>
                  <a:pt x="3087047" y="673553"/>
                  <a:pt x="3032633" y="675816"/>
                </a:cubicBezTo>
                <a:cubicBezTo>
                  <a:pt x="2925505" y="685745"/>
                  <a:pt x="2652480" y="624952"/>
                  <a:pt x="2507034" y="675816"/>
                </a:cubicBezTo>
                <a:cubicBezTo>
                  <a:pt x="2361588" y="726680"/>
                  <a:pt x="2018100" y="622788"/>
                  <a:pt x="1893835" y="675816"/>
                </a:cubicBezTo>
                <a:cubicBezTo>
                  <a:pt x="1769570" y="728844"/>
                  <a:pt x="1595409" y="650542"/>
                  <a:pt x="1368236" y="675816"/>
                </a:cubicBezTo>
                <a:cubicBezTo>
                  <a:pt x="1141063" y="701090"/>
                  <a:pt x="882242" y="635286"/>
                  <a:pt x="755037" y="675816"/>
                </a:cubicBezTo>
                <a:cubicBezTo>
                  <a:pt x="627832" y="716346"/>
                  <a:pt x="303977" y="611508"/>
                  <a:pt x="112638" y="675816"/>
                </a:cubicBezTo>
                <a:cubicBezTo>
                  <a:pt x="54977" y="666642"/>
                  <a:pt x="6187" y="631468"/>
                  <a:pt x="0" y="563178"/>
                </a:cubicBezTo>
                <a:cubicBezTo>
                  <a:pt x="-659" y="369594"/>
                  <a:pt x="34777" y="268532"/>
                  <a:pt x="0" y="112638"/>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cs typeface="Times New Roman"/>
              </a:rPr>
              <a:t>1298200A Solution </a:t>
            </a:r>
            <a:endParaRPr lang="en-US" sz="1400">
              <a:solidFill>
                <a:srgbClr val="000000"/>
              </a:solidFill>
              <a:latin typeface="Times New Roman"/>
              <a:cs typeface="Times New Roman"/>
            </a:endParaRPr>
          </a:p>
          <a:p>
            <a:pPr algn="ctr"/>
            <a:r>
              <a:rPr lang="en-US" sz="1400" dirty="0">
                <a:solidFill>
                  <a:srgbClr val="000000"/>
                </a:solidFill>
                <a:latin typeface="Times New Roman"/>
                <a:cs typeface="Times New Roman"/>
              </a:rPr>
              <a:t>Wellness, Translated, Level 1 Core.pdf</a:t>
            </a:r>
          </a:p>
        </p:txBody>
      </p:sp>
      <p:pic>
        <p:nvPicPr>
          <p:cNvPr id="14" name="Picture 14" descr="Text, table&#10;&#10;Description automatically generated">
            <a:extLst>
              <a:ext uri="{FF2B5EF4-FFF2-40B4-BE49-F238E27FC236}">
                <a16:creationId xmlns:a16="http://schemas.microsoft.com/office/drawing/2014/main" id="{1544C149-FA15-43EA-9925-73489216CD58}"/>
              </a:ext>
            </a:extLst>
          </p:cNvPr>
          <p:cNvPicPr>
            <a:picLocks noChangeAspect="1"/>
          </p:cNvPicPr>
          <p:nvPr/>
        </p:nvPicPr>
        <p:blipFill>
          <a:blip r:embed="rId3"/>
          <a:stretch>
            <a:fillRect/>
          </a:stretch>
        </p:blipFill>
        <p:spPr>
          <a:xfrm>
            <a:off x="7677150" y="3537585"/>
            <a:ext cx="2276475" cy="3183255"/>
          </a:xfrm>
          <a:prstGeom prst="rect">
            <a:avLst/>
          </a:prstGeom>
        </p:spPr>
      </p:pic>
    </p:spTree>
    <p:extLst>
      <p:ext uri="{BB962C8B-B14F-4D97-AF65-F5344CB8AC3E}">
        <p14:creationId xmlns:p14="http://schemas.microsoft.com/office/powerpoint/2010/main" val="4035334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9081" y="1216877"/>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panose="02020603050405020304" pitchFamily="18" charset="0"/>
                <a:cs typeface="Times New Roman" panose="02020603050405020304" pitchFamily="18" charset="0"/>
              </a:rPr>
              <a:t>1298200A Opportunities</a:t>
            </a: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7E4E362-D1AE-4485-A941-7C3366E73CBA}"/>
              </a:ext>
            </a:extLst>
          </p:cNvPr>
          <p:cNvSpPr txBox="1"/>
          <p:nvPr/>
        </p:nvSpPr>
        <p:spPr>
          <a:xfrm>
            <a:off x="11173452" y="3780746"/>
            <a:ext cx="829205" cy="830997"/>
          </a:xfrm>
          <a:prstGeom prst="rect">
            <a:avLst/>
          </a:prstGeom>
          <a:noFill/>
        </p:spPr>
        <p:txBody>
          <a:bodyPr wrap="square" lIns="91440" tIns="45720" rIns="91440" bIns="45720" anchor="t">
            <a:spAutoFit/>
          </a:bodyPr>
          <a:lstStyle/>
          <a:p>
            <a:pPr algn="ctr"/>
            <a:r>
              <a:rPr lang="en-US" sz="800" dirty="0">
                <a:latin typeface="Times New Roman" panose="02020603050405020304" pitchFamily="18" charset="0"/>
                <a:cs typeface="Times New Roman" panose="02020603050405020304" pitchFamily="18" charset="0"/>
              </a:rPr>
              <a:t>Potentiates Activation of f(x) to potentiate achievement of A</a:t>
            </a:r>
          </a:p>
        </p:txBody>
      </p:sp>
      <p:sp>
        <p:nvSpPr>
          <p:cNvPr id="3" name="Oval 2">
            <a:extLst>
              <a:ext uri="{FF2B5EF4-FFF2-40B4-BE49-F238E27FC236}">
                <a16:creationId xmlns:a16="http://schemas.microsoft.com/office/drawing/2014/main" id="{B7E5CBCF-4B60-42D6-A391-0477F82C8C44}"/>
              </a:ext>
            </a:extLst>
          </p:cNvPr>
          <p:cNvSpPr/>
          <p:nvPr/>
        </p:nvSpPr>
        <p:spPr>
          <a:xfrm>
            <a:off x="2959275" y="1887402"/>
            <a:ext cx="7235398" cy="48292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Rectangle: Rounded Corners 8">
            <a:extLst>
              <a:ext uri="{FF2B5EF4-FFF2-40B4-BE49-F238E27FC236}">
                <a16:creationId xmlns:a16="http://schemas.microsoft.com/office/drawing/2014/main" id="{65E31C95-00D6-4030-BE66-ACAB3D156F5F}"/>
              </a:ext>
            </a:extLst>
          </p:cNvPr>
          <p:cNvSpPr/>
          <p:nvPr/>
        </p:nvSpPr>
        <p:spPr>
          <a:xfrm>
            <a:off x="5570431" y="1658006"/>
            <a:ext cx="208410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Civilizations of the Earth</a:t>
            </a:r>
          </a:p>
        </p:txBody>
      </p:sp>
      <p:grpSp>
        <p:nvGrpSpPr>
          <p:cNvPr id="6" name="Group 5">
            <a:extLst>
              <a:ext uri="{FF2B5EF4-FFF2-40B4-BE49-F238E27FC236}">
                <a16:creationId xmlns:a16="http://schemas.microsoft.com/office/drawing/2014/main" id="{AAFBE2B6-4EC6-4596-A7A6-8604B5E5A0D2}"/>
              </a:ext>
            </a:extLst>
          </p:cNvPr>
          <p:cNvGrpSpPr/>
          <p:nvPr/>
        </p:nvGrpSpPr>
        <p:grpSpPr>
          <a:xfrm>
            <a:off x="2902137" y="1512011"/>
            <a:ext cx="1193113" cy="972908"/>
            <a:chOff x="2752447" y="1334357"/>
            <a:chExt cx="1193113" cy="972908"/>
          </a:xfrm>
        </p:grpSpPr>
        <p:sp>
          <p:nvSpPr>
            <p:cNvPr id="35" name="Rectangle: Rounded Corners 8">
              <a:extLst>
                <a:ext uri="{FF2B5EF4-FFF2-40B4-BE49-F238E27FC236}">
                  <a16:creationId xmlns:a16="http://schemas.microsoft.com/office/drawing/2014/main" id="{2B5C578F-1A8B-4133-BBE3-D1158F025AC6}"/>
                </a:ext>
              </a:extLst>
            </p:cNvPr>
            <p:cNvSpPr/>
            <p:nvPr/>
          </p:nvSpPr>
          <p:spPr>
            <a:xfrm>
              <a:off x="2752447" y="1334357"/>
              <a:ext cx="1193113" cy="97290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dirty="0">
                <a:solidFill>
                  <a:srgbClr val="000000"/>
                </a:solidFill>
                <a:latin typeface="Times New Roman" panose="02020603050405020304" pitchFamily="18" charset="0"/>
                <a:cs typeface="Times New Roman" panose="02020603050405020304" pitchFamily="18" charset="0"/>
              </a:endParaRPr>
            </a:p>
          </p:txBody>
        </p:sp>
        <p:pic>
          <p:nvPicPr>
            <p:cNvPr id="36" name="Picture 9" descr="Diagram&#10;&#10;Description automatically generated">
              <a:extLst>
                <a:ext uri="{FF2B5EF4-FFF2-40B4-BE49-F238E27FC236}">
                  <a16:creationId xmlns:a16="http://schemas.microsoft.com/office/drawing/2014/main" id="{6FD553AE-2333-46F4-BD55-293A417018C9}"/>
                </a:ext>
              </a:extLst>
            </p:cNvPr>
            <p:cNvPicPr>
              <a:picLocks noChangeAspect="1"/>
            </p:cNvPicPr>
            <p:nvPr/>
          </p:nvPicPr>
          <p:blipFill>
            <a:blip r:embed="rId2"/>
            <a:stretch>
              <a:fillRect/>
            </a:stretch>
          </p:blipFill>
          <p:spPr>
            <a:xfrm>
              <a:off x="2831005" y="1641436"/>
              <a:ext cx="1001208" cy="561561"/>
            </a:xfrm>
            <a:prstGeom prst="rect">
              <a:avLst/>
            </a:prstGeom>
          </p:spPr>
        </p:pic>
        <p:sp>
          <p:nvSpPr>
            <p:cNvPr id="37" name="Rectangle: Rounded Corners 8">
              <a:extLst>
                <a:ext uri="{FF2B5EF4-FFF2-40B4-BE49-F238E27FC236}">
                  <a16:creationId xmlns:a16="http://schemas.microsoft.com/office/drawing/2014/main" id="{F529C757-EEA1-4B8C-A2E1-F6F7FCB548E3}"/>
                </a:ext>
              </a:extLst>
            </p:cNvPr>
            <p:cNvSpPr/>
            <p:nvPr/>
          </p:nvSpPr>
          <p:spPr>
            <a:xfrm>
              <a:off x="3015982" y="1376450"/>
              <a:ext cx="725933" cy="21850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Graph</a:t>
              </a:r>
            </a:p>
          </p:txBody>
        </p:sp>
      </p:grpSp>
      <p:sp>
        <p:nvSpPr>
          <p:cNvPr id="7" name="Arrow: Curved Right 6">
            <a:extLst>
              <a:ext uri="{FF2B5EF4-FFF2-40B4-BE49-F238E27FC236}">
                <a16:creationId xmlns:a16="http://schemas.microsoft.com/office/drawing/2014/main" id="{B16FB859-7D27-4D10-AB28-91D4DBBB1FA1}"/>
              </a:ext>
            </a:extLst>
          </p:cNvPr>
          <p:cNvSpPr/>
          <p:nvPr/>
        </p:nvSpPr>
        <p:spPr>
          <a:xfrm rot="18500292">
            <a:off x="2404176" y="1705164"/>
            <a:ext cx="279029" cy="846369"/>
          </a:xfrm>
          <a:prstGeom prst="curv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40" name="Arrow: Curved Right 39">
            <a:extLst>
              <a:ext uri="{FF2B5EF4-FFF2-40B4-BE49-F238E27FC236}">
                <a16:creationId xmlns:a16="http://schemas.microsoft.com/office/drawing/2014/main" id="{54E42624-18B7-46E5-8034-DC1CF6E4C09B}"/>
              </a:ext>
            </a:extLst>
          </p:cNvPr>
          <p:cNvSpPr/>
          <p:nvPr/>
        </p:nvSpPr>
        <p:spPr>
          <a:xfrm rot="20723845">
            <a:off x="298698" y="1782835"/>
            <a:ext cx="692783" cy="2242017"/>
          </a:xfrm>
          <a:prstGeom prst="curv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33" name="Rectangle: Rounded Corners 8">
            <a:extLst>
              <a:ext uri="{FF2B5EF4-FFF2-40B4-BE49-F238E27FC236}">
                <a16:creationId xmlns:a16="http://schemas.microsoft.com/office/drawing/2014/main" id="{22A420FA-0DC1-4107-A160-A325E14259C3}"/>
              </a:ext>
            </a:extLst>
          </p:cNvPr>
          <p:cNvSpPr/>
          <p:nvPr/>
        </p:nvSpPr>
        <p:spPr>
          <a:xfrm>
            <a:off x="225914" y="1456271"/>
            <a:ext cx="2551136" cy="72428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Example Derivative Function Achieve Objective A in correlation to f(x) = X</a:t>
            </a:r>
            <a:r>
              <a:rPr lang="en-US" sz="1400" baseline="30000" dirty="0">
                <a:solidFill>
                  <a:srgbClr val="000000"/>
                </a:solidFill>
                <a:latin typeface="Times New Roman" panose="02020603050405020304" pitchFamily="18" charset="0"/>
                <a:cs typeface="Times New Roman" panose="02020603050405020304" pitchFamily="18" charset="0"/>
              </a:rPr>
              <a:t>3</a:t>
            </a:r>
            <a:r>
              <a:rPr lang="en-US" sz="1400" dirty="0">
                <a:solidFill>
                  <a:srgbClr val="000000"/>
                </a:solidFill>
                <a:latin typeface="Times New Roman" panose="02020603050405020304" pitchFamily="18" charset="0"/>
                <a:cs typeface="Times New Roman" panose="02020603050405020304" pitchFamily="18" charset="0"/>
              </a:rPr>
              <a:t> - Y</a:t>
            </a:r>
            <a:r>
              <a:rPr lang="en-US" sz="1400" baseline="30000" dirty="0">
                <a:solidFill>
                  <a:srgbClr val="000000"/>
                </a:solidFill>
                <a:latin typeface="Times New Roman" panose="02020603050405020304" pitchFamily="18" charset="0"/>
                <a:cs typeface="Times New Roman" panose="02020603050405020304" pitchFamily="18" charset="0"/>
              </a:rPr>
              <a:t>2</a:t>
            </a:r>
            <a:r>
              <a:rPr lang="en-US" sz="1400" dirty="0">
                <a:solidFill>
                  <a:srgbClr val="000000"/>
                </a:solidFill>
                <a:latin typeface="Times New Roman" panose="02020603050405020304" pitchFamily="18" charset="0"/>
                <a:cs typeface="Times New Roman" panose="02020603050405020304" pitchFamily="18" charset="0"/>
              </a:rPr>
              <a:t> + Z</a:t>
            </a:r>
          </a:p>
        </p:txBody>
      </p:sp>
      <p:sp>
        <p:nvSpPr>
          <p:cNvPr id="41" name="Rectangle: Rounded Corners 8">
            <a:extLst>
              <a:ext uri="{FF2B5EF4-FFF2-40B4-BE49-F238E27FC236}">
                <a16:creationId xmlns:a16="http://schemas.microsoft.com/office/drawing/2014/main" id="{D8095EA8-AAE8-4E3D-83A2-2E25FA8B41B1}"/>
              </a:ext>
            </a:extLst>
          </p:cNvPr>
          <p:cNvSpPr/>
          <p:nvPr/>
        </p:nvSpPr>
        <p:spPr>
          <a:xfrm>
            <a:off x="1179958" y="3061466"/>
            <a:ext cx="1772492" cy="1695027"/>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Release of derivatives in organized, disorganized or less than conscious way into organizational or program operations</a:t>
            </a:r>
          </a:p>
        </p:txBody>
      </p:sp>
      <p:cxnSp>
        <p:nvCxnSpPr>
          <p:cNvPr id="11" name="Straight Arrow Connector 10">
            <a:extLst>
              <a:ext uri="{FF2B5EF4-FFF2-40B4-BE49-F238E27FC236}">
                <a16:creationId xmlns:a16="http://schemas.microsoft.com/office/drawing/2014/main" id="{9F8E85C4-CDD8-4E2D-A833-7240AE22D1FB}"/>
              </a:ext>
            </a:extLst>
          </p:cNvPr>
          <p:cNvCxnSpPr>
            <a:cxnSpLocks/>
          </p:cNvCxnSpPr>
          <p:nvPr/>
        </p:nvCxnSpPr>
        <p:spPr>
          <a:xfrm flipV="1">
            <a:off x="2878694" y="3389285"/>
            <a:ext cx="2080646" cy="737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78779A9-B11F-4BE5-8879-B4B5DB072930}"/>
              </a:ext>
            </a:extLst>
          </p:cNvPr>
          <p:cNvCxnSpPr>
            <a:cxnSpLocks/>
          </p:cNvCxnSpPr>
          <p:nvPr/>
        </p:nvCxnSpPr>
        <p:spPr>
          <a:xfrm flipV="1">
            <a:off x="2894700" y="4098152"/>
            <a:ext cx="2071465" cy="1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4BC4F44-B3D6-46CB-8186-FD5247AB3BEB}"/>
              </a:ext>
            </a:extLst>
          </p:cNvPr>
          <p:cNvCxnSpPr>
            <a:cxnSpLocks/>
          </p:cNvCxnSpPr>
          <p:nvPr/>
        </p:nvCxnSpPr>
        <p:spPr>
          <a:xfrm>
            <a:off x="2887875" y="4102698"/>
            <a:ext cx="1989651" cy="863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Rounded Corners 8">
            <a:extLst>
              <a:ext uri="{FF2B5EF4-FFF2-40B4-BE49-F238E27FC236}">
                <a16:creationId xmlns:a16="http://schemas.microsoft.com/office/drawing/2014/main" id="{3699B4DE-125C-491C-A75B-D1893119D0C0}"/>
              </a:ext>
            </a:extLst>
          </p:cNvPr>
          <p:cNvSpPr/>
          <p:nvPr/>
        </p:nvSpPr>
        <p:spPr>
          <a:xfrm>
            <a:off x="4966223" y="3242391"/>
            <a:ext cx="226886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Implement Influence to X</a:t>
            </a:r>
          </a:p>
        </p:txBody>
      </p:sp>
      <p:sp>
        <p:nvSpPr>
          <p:cNvPr id="53" name="Rectangle: Rounded Corners 8">
            <a:extLst>
              <a:ext uri="{FF2B5EF4-FFF2-40B4-BE49-F238E27FC236}">
                <a16:creationId xmlns:a16="http://schemas.microsoft.com/office/drawing/2014/main" id="{AB765758-835C-4E94-A7A5-134F18A75D13}"/>
              </a:ext>
            </a:extLst>
          </p:cNvPr>
          <p:cNvSpPr/>
          <p:nvPr/>
        </p:nvSpPr>
        <p:spPr>
          <a:xfrm>
            <a:off x="4980188" y="3948150"/>
            <a:ext cx="226886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Implement Influence to Y</a:t>
            </a:r>
          </a:p>
        </p:txBody>
      </p:sp>
      <p:sp>
        <p:nvSpPr>
          <p:cNvPr id="54" name="Rectangle: Rounded Corners 8">
            <a:extLst>
              <a:ext uri="{FF2B5EF4-FFF2-40B4-BE49-F238E27FC236}">
                <a16:creationId xmlns:a16="http://schemas.microsoft.com/office/drawing/2014/main" id="{1A2F13EB-57DC-4F56-9913-CE5D03597A4E}"/>
              </a:ext>
            </a:extLst>
          </p:cNvPr>
          <p:cNvSpPr/>
          <p:nvPr/>
        </p:nvSpPr>
        <p:spPr>
          <a:xfrm>
            <a:off x="4864488" y="4832961"/>
            <a:ext cx="2384568" cy="243232"/>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Implement Influence to Z</a:t>
            </a:r>
          </a:p>
        </p:txBody>
      </p:sp>
      <p:sp>
        <p:nvSpPr>
          <p:cNvPr id="18" name="Arrow: Right 17">
            <a:extLst>
              <a:ext uri="{FF2B5EF4-FFF2-40B4-BE49-F238E27FC236}">
                <a16:creationId xmlns:a16="http://schemas.microsoft.com/office/drawing/2014/main" id="{45AC7C75-3AA6-4301-9491-E7DDF8A43693}"/>
              </a:ext>
            </a:extLst>
          </p:cNvPr>
          <p:cNvSpPr/>
          <p:nvPr/>
        </p:nvSpPr>
        <p:spPr>
          <a:xfrm>
            <a:off x="7232662" y="2362444"/>
            <a:ext cx="3845939" cy="363356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5" name="Rectangle: Rounded Corners 8">
            <a:extLst>
              <a:ext uri="{FF2B5EF4-FFF2-40B4-BE49-F238E27FC236}">
                <a16:creationId xmlns:a16="http://schemas.microsoft.com/office/drawing/2014/main" id="{CBF8053F-CBA2-4EE6-A559-CAFC6238F5F5}"/>
              </a:ext>
            </a:extLst>
          </p:cNvPr>
          <p:cNvSpPr/>
          <p:nvPr/>
        </p:nvSpPr>
        <p:spPr>
          <a:xfrm>
            <a:off x="4921429" y="5409613"/>
            <a:ext cx="2557501" cy="827376"/>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Foundational Civilization Levels Control Parameters</a:t>
            </a:r>
          </a:p>
        </p:txBody>
      </p:sp>
      <p:cxnSp>
        <p:nvCxnSpPr>
          <p:cNvPr id="56" name="Straight Arrow Connector 55">
            <a:extLst>
              <a:ext uri="{FF2B5EF4-FFF2-40B4-BE49-F238E27FC236}">
                <a16:creationId xmlns:a16="http://schemas.microsoft.com/office/drawing/2014/main" id="{01F937BD-752C-454F-84FC-0E6C3C1AB432}"/>
              </a:ext>
            </a:extLst>
          </p:cNvPr>
          <p:cNvCxnSpPr>
            <a:cxnSpLocks/>
          </p:cNvCxnSpPr>
          <p:nvPr/>
        </p:nvCxnSpPr>
        <p:spPr>
          <a:xfrm>
            <a:off x="2902137" y="4084174"/>
            <a:ext cx="2019292" cy="164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853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9081" y="1216877"/>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panose="02020603050405020304" pitchFamily="18" charset="0"/>
                <a:cs typeface="Times New Roman" panose="02020603050405020304" pitchFamily="18" charset="0"/>
              </a:rPr>
              <a:t>1298200A Opportunities</a:t>
            </a: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7E4E362-D1AE-4485-A941-7C3366E73CBA}"/>
              </a:ext>
            </a:extLst>
          </p:cNvPr>
          <p:cNvSpPr txBox="1"/>
          <p:nvPr/>
        </p:nvSpPr>
        <p:spPr>
          <a:xfrm>
            <a:off x="11204118" y="2722465"/>
            <a:ext cx="829205" cy="2554545"/>
          </a:xfrm>
          <a:prstGeom prst="rect">
            <a:avLst/>
          </a:prstGeom>
          <a:noFill/>
        </p:spPr>
        <p:txBody>
          <a:bodyPr wrap="square" lIns="91440" tIns="45720" rIns="91440" bIns="45720" anchor="t">
            <a:spAutoFit/>
          </a:bodyPr>
          <a:lstStyle/>
          <a:p>
            <a:pPr algn="ctr"/>
            <a:r>
              <a:rPr lang="en-US" sz="800" dirty="0">
                <a:latin typeface="Times New Roman" panose="02020603050405020304" pitchFamily="18" charset="0"/>
                <a:cs typeface="Times New Roman" panose="02020603050405020304" pitchFamily="18" charset="0"/>
              </a:rPr>
              <a:t>Quota obtainment, objective obtainment, revenue objective  obtainment, and massive detrimental human outcomes, particularly when these are linked to or allow benefit to be obtained from detrimental human outcomes</a:t>
            </a:r>
          </a:p>
        </p:txBody>
      </p:sp>
      <p:sp>
        <p:nvSpPr>
          <p:cNvPr id="3" name="Oval 2">
            <a:extLst>
              <a:ext uri="{FF2B5EF4-FFF2-40B4-BE49-F238E27FC236}">
                <a16:creationId xmlns:a16="http://schemas.microsoft.com/office/drawing/2014/main" id="{B7E5CBCF-4B60-42D6-A391-0477F82C8C44}"/>
              </a:ext>
            </a:extLst>
          </p:cNvPr>
          <p:cNvSpPr/>
          <p:nvPr/>
        </p:nvSpPr>
        <p:spPr>
          <a:xfrm>
            <a:off x="2125219" y="1888462"/>
            <a:ext cx="8341496" cy="48292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Rectangle: Rounded Corners 8">
            <a:extLst>
              <a:ext uri="{FF2B5EF4-FFF2-40B4-BE49-F238E27FC236}">
                <a16:creationId xmlns:a16="http://schemas.microsoft.com/office/drawing/2014/main" id="{65E31C95-00D6-4030-BE66-ACAB3D156F5F}"/>
              </a:ext>
            </a:extLst>
          </p:cNvPr>
          <p:cNvSpPr/>
          <p:nvPr/>
        </p:nvSpPr>
        <p:spPr>
          <a:xfrm>
            <a:off x="5570431" y="1658006"/>
            <a:ext cx="208410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Civilizations of the Earth</a:t>
            </a:r>
          </a:p>
        </p:txBody>
      </p:sp>
      <p:grpSp>
        <p:nvGrpSpPr>
          <p:cNvPr id="6" name="Group 5">
            <a:extLst>
              <a:ext uri="{FF2B5EF4-FFF2-40B4-BE49-F238E27FC236}">
                <a16:creationId xmlns:a16="http://schemas.microsoft.com/office/drawing/2014/main" id="{AAFBE2B6-4EC6-4596-A7A6-8604B5E5A0D2}"/>
              </a:ext>
            </a:extLst>
          </p:cNvPr>
          <p:cNvGrpSpPr/>
          <p:nvPr/>
        </p:nvGrpSpPr>
        <p:grpSpPr>
          <a:xfrm>
            <a:off x="1290949" y="2236011"/>
            <a:ext cx="1193113" cy="972908"/>
            <a:chOff x="2752447" y="1334357"/>
            <a:chExt cx="1193113" cy="972908"/>
          </a:xfrm>
        </p:grpSpPr>
        <p:sp>
          <p:nvSpPr>
            <p:cNvPr id="35" name="Rectangle: Rounded Corners 8">
              <a:extLst>
                <a:ext uri="{FF2B5EF4-FFF2-40B4-BE49-F238E27FC236}">
                  <a16:creationId xmlns:a16="http://schemas.microsoft.com/office/drawing/2014/main" id="{2B5C578F-1A8B-4133-BBE3-D1158F025AC6}"/>
                </a:ext>
              </a:extLst>
            </p:cNvPr>
            <p:cNvSpPr/>
            <p:nvPr/>
          </p:nvSpPr>
          <p:spPr>
            <a:xfrm>
              <a:off x="2752447" y="1334357"/>
              <a:ext cx="1193113" cy="97290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dirty="0">
                <a:solidFill>
                  <a:srgbClr val="000000"/>
                </a:solidFill>
                <a:latin typeface="Times New Roman" panose="02020603050405020304" pitchFamily="18" charset="0"/>
                <a:cs typeface="Times New Roman" panose="02020603050405020304" pitchFamily="18" charset="0"/>
              </a:endParaRPr>
            </a:p>
          </p:txBody>
        </p:sp>
        <p:pic>
          <p:nvPicPr>
            <p:cNvPr id="36" name="Picture 9" descr="Diagram&#10;&#10;Description automatically generated">
              <a:extLst>
                <a:ext uri="{FF2B5EF4-FFF2-40B4-BE49-F238E27FC236}">
                  <a16:creationId xmlns:a16="http://schemas.microsoft.com/office/drawing/2014/main" id="{6FD553AE-2333-46F4-BD55-293A417018C9}"/>
                </a:ext>
              </a:extLst>
            </p:cNvPr>
            <p:cNvPicPr>
              <a:picLocks noChangeAspect="1"/>
            </p:cNvPicPr>
            <p:nvPr/>
          </p:nvPicPr>
          <p:blipFill>
            <a:blip r:embed="rId2"/>
            <a:stretch>
              <a:fillRect/>
            </a:stretch>
          </p:blipFill>
          <p:spPr>
            <a:xfrm>
              <a:off x="2831005" y="1641436"/>
              <a:ext cx="1001208" cy="561561"/>
            </a:xfrm>
            <a:prstGeom prst="rect">
              <a:avLst/>
            </a:prstGeom>
          </p:spPr>
        </p:pic>
        <p:sp>
          <p:nvSpPr>
            <p:cNvPr id="37" name="Rectangle: Rounded Corners 8">
              <a:extLst>
                <a:ext uri="{FF2B5EF4-FFF2-40B4-BE49-F238E27FC236}">
                  <a16:creationId xmlns:a16="http://schemas.microsoft.com/office/drawing/2014/main" id="{F529C757-EEA1-4B8C-A2E1-F6F7FCB548E3}"/>
                </a:ext>
              </a:extLst>
            </p:cNvPr>
            <p:cNvSpPr/>
            <p:nvPr/>
          </p:nvSpPr>
          <p:spPr>
            <a:xfrm>
              <a:off x="3015982" y="1376450"/>
              <a:ext cx="725933" cy="21850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Graph</a:t>
              </a:r>
            </a:p>
          </p:txBody>
        </p:sp>
      </p:grpSp>
      <p:sp>
        <p:nvSpPr>
          <p:cNvPr id="7" name="Arrow: Curved Right 6">
            <a:extLst>
              <a:ext uri="{FF2B5EF4-FFF2-40B4-BE49-F238E27FC236}">
                <a16:creationId xmlns:a16="http://schemas.microsoft.com/office/drawing/2014/main" id="{B16FB859-7D27-4D10-AB28-91D4DBBB1FA1}"/>
              </a:ext>
            </a:extLst>
          </p:cNvPr>
          <p:cNvSpPr/>
          <p:nvPr/>
        </p:nvSpPr>
        <p:spPr>
          <a:xfrm rot="20245494">
            <a:off x="917096" y="1848634"/>
            <a:ext cx="282494" cy="766610"/>
          </a:xfrm>
          <a:prstGeom prst="curv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40" name="Arrow: Curved Right 39">
            <a:extLst>
              <a:ext uri="{FF2B5EF4-FFF2-40B4-BE49-F238E27FC236}">
                <a16:creationId xmlns:a16="http://schemas.microsoft.com/office/drawing/2014/main" id="{54E42624-18B7-46E5-8034-DC1CF6E4C09B}"/>
              </a:ext>
            </a:extLst>
          </p:cNvPr>
          <p:cNvSpPr/>
          <p:nvPr/>
        </p:nvSpPr>
        <p:spPr>
          <a:xfrm rot="1403413">
            <a:off x="109495" y="1789187"/>
            <a:ext cx="452508" cy="1683911"/>
          </a:xfrm>
          <a:prstGeom prst="curvedRightArrow">
            <a:avLst>
              <a:gd name="adj1" fmla="val 25000"/>
              <a:gd name="adj2" fmla="val 50000"/>
              <a:gd name="adj3" fmla="val 255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33" name="Rectangle: Rounded Corners 8">
            <a:extLst>
              <a:ext uri="{FF2B5EF4-FFF2-40B4-BE49-F238E27FC236}">
                <a16:creationId xmlns:a16="http://schemas.microsoft.com/office/drawing/2014/main" id="{22A420FA-0DC1-4107-A160-A325E14259C3}"/>
              </a:ext>
            </a:extLst>
          </p:cNvPr>
          <p:cNvSpPr/>
          <p:nvPr/>
        </p:nvSpPr>
        <p:spPr>
          <a:xfrm>
            <a:off x="353495" y="1334356"/>
            <a:ext cx="2471315" cy="846203"/>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Example Derivative Function Achieve Objective A in correlation to f(x) = X</a:t>
            </a:r>
            <a:r>
              <a:rPr lang="en-US" sz="1400" baseline="30000" dirty="0">
                <a:solidFill>
                  <a:srgbClr val="000000"/>
                </a:solidFill>
                <a:latin typeface="Times New Roman" panose="02020603050405020304" pitchFamily="18" charset="0"/>
                <a:cs typeface="Times New Roman" panose="02020603050405020304" pitchFamily="18" charset="0"/>
              </a:rPr>
              <a:t>3</a:t>
            </a:r>
            <a:r>
              <a:rPr lang="en-US" sz="1400" dirty="0">
                <a:solidFill>
                  <a:srgbClr val="000000"/>
                </a:solidFill>
                <a:latin typeface="Times New Roman" panose="02020603050405020304" pitchFamily="18" charset="0"/>
                <a:cs typeface="Times New Roman" panose="02020603050405020304" pitchFamily="18" charset="0"/>
              </a:rPr>
              <a:t> - Y</a:t>
            </a:r>
            <a:r>
              <a:rPr lang="en-US" sz="1400" baseline="30000" dirty="0">
                <a:solidFill>
                  <a:srgbClr val="000000"/>
                </a:solidFill>
                <a:latin typeface="Times New Roman" panose="02020603050405020304" pitchFamily="18" charset="0"/>
                <a:cs typeface="Times New Roman" panose="02020603050405020304" pitchFamily="18" charset="0"/>
              </a:rPr>
              <a:t>2</a:t>
            </a:r>
            <a:r>
              <a:rPr lang="en-US" sz="1400" dirty="0">
                <a:solidFill>
                  <a:srgbClr val="000000"/>
                </a:solidFill>
                <a:latin typeface="Times New Roman" panose="02020603050405020304" pitchFamily="18" charset="0"/>
                <a:cs typeface="Times New Roman" panose="02020603050405020304" pitchFamily="18" charset="0"/>
              </a:rPr>
              <a:t> + Z</a:t>
            </a:r>
          </a:p>
        </p:txBody>
      </p:sp>
      <p:sp>
        <p:nvSpPr>
          <p:cNvPr id="41" name="Rectangle: Rounded Corners 8">
            <a:extLst>
              <a:ext uri="{FF2B5EF4-FFF2-40B4-BE49-F238E27FC236}">
                <a16:creationId xmlns:a16="http://schemas.microsoft.com/office/drawing/2014/main" id="{D8095EA8-AAE8-4E3D-83A2-2E25FA8B41B1}"/>
              </a:ext>
            </a:extLst>
          </p:cNvPr>
          <p:cNvSpPr/>
          <p:nvPr/>
        </p:nvSpPr>
        <p:spPr>
          <a:xfrm>
            <a:off x="228581" y="3295897"/>
            <a:ext cx="1633244" cy="1255341"/>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panose="02020603050405020304" pitchFamily="18" charset="0"/>
                <a:cs typeface="Times New Roman" panose="02020603050405020304" pitchFamily="18" charset="0"/>
              </a:rPr>
              <a:t>Release of derivatives in organized, disorganized or less than conscious way into organizational or program operations</a:t>
            </a:r>
          </a:p>
        </p:txBody>
      </p:sp>
      <p:cxnSp>
        <p:nvCxnSpPr>
          <p:cNvPr id="11" name="Straight Arrow Connector 10">
            <a:extLst>
              <a:ext uri="{FF2B5EF4-FFF2-40B4-BE49-F238E27FC236}">
                <a16:creationId xmlns:a16="http://schemas.microsoft.com/office/drawing/2014/main" id="{9F8E85C4-CDD8-4E2D-A833-7240AE22D1FB}"/>
              </a:ext>
            </a:extLst>
          </p:cNvPr>
          <p:cNvCxnSpPr>
            <a:cxnSpLocks/>
          </p:cNvCxnSpPr>
          <p:nvPr/>
        </p:nvCxnSpPr>
        <p:spPr>
          <a:xfrm flipV="1">
            <a:off x="1840919" y="2741941"/>
            <a:ext cx="1796213" cy="1187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Arrow: Right 17">
            <a:extLst>
              <a:ext uri="{FF2B5EF4-FFF2-40B4-BE49-F238E27FC236}">
                <a16:creationId xmlns:a16="http://schemas.microsoft.com/office/drawing/2014/main" id="{45AC7C75-3AA6-4301-9491-E7DDF8A43693}"/>
              </a:ext>
            </a:extLst>
          </p:cNvPr>
          <p:cNvSpPr/>
          <p:nvPr/>
        </p:nvSpPr>
        <p:spPr>
          <a:xfrm>
            <a:off x="9853048" y="3465917"/>
            <a:ext cx="1383522" cy="120033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56" name="Straight Arrow Connector 55">
            <a:extLst>
              <a:ext uri="{FF2B5EF4-FFF2-40B4-BE49-F238E27FC236}">
                <a16:creationId xmlns:a16="http://schemas.microsoft.com/office/drawing/2014/main" id="{01F937BD-752C-454F-84FC-0E6C3C1AB432}"/>
              </a:ext>
            </a:extLst>
          </p:cNvPr>
          <p:cNvCxnSpPr>
            <a:cxnSpLocks/>
          </p:cNvCxnSpPr>
          <p:nvPr/>
        </p:nvCxnSpPr>
        <p:spPr>
          <a:xfrm>
            <a:off x="1861825" y="3929545"/>
            <a:ext cx="742183" cy="621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8">
            <a:extLst>
              <a:ext uri="{FF2B5EF4-FFF2-40B4-BE49-F238E27FC236}">
                <a16:creationId xmlns:a16="http://schemas.microsoft.com/office/drawing/2014/main" id="{CBF8053F-CBA2-4EE6-A559-CAFC6238F5F5}"/>
              </a:ext>
            </a:extLst>
          </p:cNvPr>
          <p:cNvSpPr/>
          <p:nvPr/>
        </p:nvSpPr>
        <p:spPr>
          <a:xfrm>
            <a:off x="4666466" y="2101505"/>
            <a:ext cx="3373300" cy="276136"/>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b="1" dirty="0">
                <a:solidFill>
                  <a:srgbClr val="000000"/>
                </a:solidFill>
                <a:latin typeface="Times New Roman" panose="02020603050405020304" pitchFamily="18" charset="0"/>
                <a:cs typeface="Times New Roman" panose="02020603050405020304" pitchFamily="18" charset="0"/>
              </a:rPr>
              <a:t>Ignore, </a:t>
            </a:r>
            <a:r>
              <a:rPr lang="en-US" sz="1100" b="1" dirty="0" err="1">
                <a:solidFill>
                  <a:srgbClr val="000000"/>
                </a:solidFill>
                <a:latin typeface="Times New Roman" panose="02020603050405020304" pitchFamily="18" charset="0"/>
                <a:cs typeface="Times New Roman" panose="02020603050405020304" pitchFamily="18" charset="0"/>
              </a:rPr>
              <a:t>disacknowledge</a:t>
            </a:r>
            <a:r>
              <a:rPr lang="en-US" sz="1100" b="1" dirty="0">
                <a:solidFill>
                  <a:srgbClr val="000000"/>
                </a:solidFill>
                <a:latin typeface="Times New Roman" panose="02020603050405020304" pitchFamily="18" charset="0"/>
                <a:cs typeface="Times New Roman" panose="02020603050405020304" pitchFamily="18" charset="0"/>
              </a:rPr>
              <a:t> and utilization</a:t>
            </a:r>
          </a:p>
        </p:txBody>
      </p:sp>
      <p:sp>
        <p:nvSpPr>
          <p:cNvPr id="44" name="Rectangle: Rounded Corners 8">
            <a:extLst>
              <a:ext uri="{FF2B5EF4-FFF2-40B4-BE49-F238E27FC236}">
                <a16:creationId xmlns:a16="http://schemas.microsoft.com/office/drawing/2014/main" id="{FE4C265B-FD84-4B76-A24F-41194DF4B513}"/>
              </a:ext>
            </a:extLst>
          </p:cNvPr>
          <p:cNvSpPr/>
          <p:nvPr/>
        </p:nvSpPr>
        <p:spPr>
          <a:xfrm>
            <a:off x="3738484" y="5568781"/>
            <a:ext cx="5656098" cy="203157"/>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dirty="0">
                <a:solidFill>
                  <a:srgbClr val="000000"/>
                </a:solidFill>
                <a:latin typeface="Times New Roman" panose="02020603050405020304" pitchFamily="18" charset="0"/>
                <a:cs typeface="Times New Roman" panose="02020603050405020304" pitchFamily="18" charset="0"/>
              </a:rPr>
              <a:t>Affect of Abated Being used as a Sanction</a:t>
            </a:r>
          </a:p>
        </p:txBody>
      </p:sp>
      <p:sp>
        <p:nvSpPr>
          <p:cNvPr id="46" name="Rectangle: Rounded Corners 8">
            <a:extLst>
              <a:ext uri="{FF2B5EF4-FFF2-40B4-BE49-F238E27FC236}">
                <a16:creationId xmlns:a16="http://schemas.microsoft.com/office/drawing/2014/main" id="{121F81B5-4045-474E-81C3-383671E6CC5F}"/>
              </a:ext>
            </a:extLst>
          </p:cNvPr>
          <p:cNvSpPr/>
          <p:nvPr/>
        </p:nvSpPr>
        <p:spPr>
          <a:xfrm>
            <a:off x="3688540" y="2393570"/>
            <a:ext cx="5214828" cy="815349"/>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PEMT status, Homocysteine status, Choline status, status regarding satisfaction of Human, social, behavioral and physiological requirements while sequestering factors freely obtainable in nature from populations.  Reprogramming of human genetics, physiology, metabolism, cognition and behavior to sustain outcomes that sustain status quo, including detrimental Human outcomes</a:t>
            </a:r>
          </a:p>
        </p:txBody>
      </p:sp>
      <p:pic>
        <p:nvPicPr>
          <p:cNvPr id="2" name="Picture 1">
            <a:extLst>
              <a:ext uri="{FF2B5EF4-FFF2-40B4-BE49-F238E27FC236}">
                <a16:creationId xmlns:a16="http://schemas.microsoft.com/office/drawing/2014/main" id="{299E43A5-BAF9-4F35-A29E-C356B3485A4A}"/>
              </a:ext>
            </a:extLst>
          </p:cNvPr>
          <p:cNvPicPr>
            <a:picLocks noChangeAspect="1"/>
          </p:cNvPicPr>
          <p:nvPr/>
        </p:nvPicPr>
        <p:blipFill>
          <a:blip r:embed="rId3"/>
          <a:stretch>
            <a:fillRect/>
          </a:stretch>
        </p:blipFill>
        <p:spPr>
          <a:xfrm>
            <a:off x="2622277" y="3273983"/>
            <a:ext cx="7253147" cy="2271371"/>
          </a:xfrm>
          <a:prstGeom prst="rect">
            <a:avLst/>
          </a:prstGeom>
        </p:spPr>
      </p:pic>
      <p:sp>
        <p:nvSpPr>
          <p:cNvPr id="47" name="Rectangle: Rounded Corners 8">
            <a:extLst>
              <a:ext uri="{FF2B5EF4-FFF2-40B4-BE49-F238E27FC236}">
                <a16:creationId xmlns:a16="http://schemas.microsoft.com/office/drawing/2014/main" id="{647FFCA3-D711-4D75-9026-FEE8BE9F5AC4}"/>
              </a:ext>
            </a:extLst>
          </p:cNvPr>
          <p:cNvSpPr/>
          <p:nvPr/>
        </p:nvSpPr>
        <p:spPr>
          <a:xfrm>
            <a:off x="3503442" y="3625005"/>
            <a:ext cx="1463353" cy="59712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b="1" dirty="0">
                <a:solidFill>
                  <a:srgbClr val="000000"/>
                </a:solidFill>
                <a:latin typeface="Times New Roman" panose="02020603050405020304" pitchFamily="18" charset="0"/>
                <a:cs typeface="Times New Roman" panose="02020603050405020304" pitchFamily="18" charset="0"/>
              </a:rPr>
              <a:t>As much as 90 Million dollars in economic benefit from each imposition</a:t>
            </a:r>
          </a:p>
        </p:txBody>
      </p:sp>
      <p:cxnSp>
        <p:nvCxnSpPr>
          <p:cNvPr id="49" name="Straight Arrow Connector 48">
            <a:extLst>
              <a:ext uri="{FF2B5EF4-FFF2-40B4-BE49-F238E27FC236}">
                <a16:creationId xmlns:a16="http://schemas.microsoft.com/office/drawing/2014/main" id="{15801523-EDD9-438A-B45A-C7F1DDDA41EB}"/>
              </a:ext>
            </a:extLst>
          </p:cNvPr>
          <p:cNvCxnSpPr>
            <a:cxnSpLocks/>
          </p:cNvCxnSpPr>
          <p:nvPr/>
        </p:nvCxnSpPr>
        <p:spPr>
          <a:xfrm>
            <a:off x="2489997" y="2722465"/>
            <a:ext cx="1144655" cy="34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8891619-9774-4067-953A-80858D8FC3CC}"/>
              </a:ext>
            </a:extLst>
          </p:cNvPr>
          <p:cNvCxnSpPr>
            <a:cxnSpLocks/>
          </p:cNvCxnSpPr>
          <p:nvPr/>
        </p:nvCxnSpPr>
        <p:spPr>
          <a:xfrm>
            <a:off x="2484062" y="2640098"/>
            <a:ext cx="93214" cy="191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493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9081" y="1216877"/>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panose="02020603050405020304" pitchFamily="18" charset="0"/>
                <a:cs typeface="Times New Roman" panose="02020603050405020304" pitchFamily="18" charset="0"/>
              </a:rPr>
              <a:t>1298200A Opportunities</a:t>
            </a: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7E4E362-D1AE-4485-A941-7C3366E73CBA}"/>
              </a:ext>
            </a:extLst>
          </p:cNvPr>
          <p:cNvSpPr txBox="1"/>
          <p:nvPr/>
        </p:nvSpPr>
        <p:spPr>
          <a:xfrm>
            <a:off x="11226475" y="3488450"/>
            <a:ext cx="829205" cy="1200329"/>
          </a:xfrm>
          <a:prstGeom prst="rect">
            <a:avLst/>
          </a:prstGeom>
          <a:noFill/>
        </p:spPr>
        <p:txBody>
          <a:bodyPr wrap="square" lIns="91440" tIns="45720" rIns="91440" bIns="45720" anchor="t">
            <a:spAutoFit/>
          </a:bodyPr>
          <a:lstStyle/>
          <a:p>
            <a:pPr algn="ctr"/>
            <a:r>
              <a:rPr lang="en-US" sz="800" dirty="0">
                <a:latin typeface="Times New Roman" panose="02020603050405020304" pitchFamily="18" charset="0"/>
                <a:cs typeface="Times New Roman" panose="02020603050405020304" pitchFamily="18" charset="0"/>
              </a:rPr>
              <a:t>Massive increase in stability, optimal human outcomes, and span of being, as well as potential for productivity</a:t>
            </a:r>
          </a:p>
        </p:txBody>
      </p:sp>
      <p:sp>
        <p:nvSpPr>
          <p:cNvPr id="3" name="Oval 2">
            <a:extLst>
              <a:ext uri="{FF2B5EF4-FFF2-40B4-BE49-F238E27FC236}">
                <a16:creationId xmlns:a16="http://schemas.microsoft.com/office/drawing/2014/main" id="{B7E5CBCF-4B60-42D6-A391-0477F82C8C44}"/>
              </a:ext>
            </a:extLst>
          </p:cNvPr>
          <p:cNvSpPr/>
          <p:nvPr/>
        </p:nvSpPr>
        <p:spPr>
          <a:xfrm>
            <a:off x="2125219" y="1888462"/>
            <a:ext cx="8341496" cy="48292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Rectangle: Rounded Corners 8">
            <a:extLst>
              <a:ext uri="{FF2B5EF4-FFF2-40B4-BE49-F238E27FC236}">
                <a16:creationId xmlns:a16="http://schemas.microsoft.com/office/drawing/2014/main" id="{65E31C95-00D6-4030-BE66-ACAB3D156F5F}"/>
              </a:ext>
            </a:extLst>
          </p:cNvPr>
          <p:cNvSpPr/>
          <p:nvPr/>
        </p:nvSpPr>
        <p:spPr>
          <a:xfrm>
            <a:off x="5570431" y="1658006"/>
            <a:ext cx="208410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Civilizations of the Earth</a:t>
            </a:r>
          </a:p>
        </p:txBody>
      </p:sp>
      <p:grpSp>
        <p:nvGrpSpPr>
          <p:cNvPr id="6" name="Group 5">
            <a:extLst>
              <a:ext uri="{FF2B5EF4-FFF2-40B4-BE49-F238E27FC236}">
                <a16:creationId xmlns:a16="http://schemas.microsoft.com/office/drawing/2014/main" id="{AAFBE2B6-4EC6-4596-A7A6-8604B5E5A0D2}"/>
              </a:ext>
            </a:extLst>
          </p:cNvPr>
          <p:cNvGrpSpPr/>
          <p:nvPr/>
        </p:nvGrpSpPr>
        <p:grpSpPr>
          <a:xfrm>
            <a:off x="1178218" y="2193054"/>
            <a:ext cx="1193113" cy="972908"/>
            <a:chOff x="2752447" y="1334357"/>
            <a:chExt cx="1193113" cy="972908"/>
          </a:xfrm>
        </p:grpSpPr>
        <p:sp>
          <p:nvSpPr>
            <p:cNvPr id="35" name="Rectangle: Rounded Corners 8">
              <a:extLst>
                <a:ext uri="{FF2B5EF4-FFF2-40B4-BE49-F238E27FC236}">
                  <a16:creationId xmlns:a16="http://schemas.microsoft.com/office/drawing/2014/main" id="{2B5C578F-1A8B-4133-BBE3-D1158F025AC6}"/>
                </a:ext>
              </a:extLst>
            </p:cNvPr>
            <p:cNvSpPr/>
            <p:nvPr/>
          </p:nvSpPr>
          <p:spPr>
            <a:xfrm>
              <a:off x="2752447" y="1334357"/>
              <a:ext cx="1193113" cy="97290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dirty="0">
                <a:solidFill>
                  <a:srgbClr val="000000"/>
                </a:solidFill>
                <a:latin typeface="Times New Roman" panose="02020603050405020304" pitchFamily="18" charset="0"/>
                <a:cs typeface="Times New Roman" panose="02020603050405020304" pitchFamily="18" charset="0"/>
              </a:endParaRPr>
            </a:p>
          </p:txBody>
        </p:sp>
        <p:pic>
          <p:nvPicPr>
            <p:cNvPr id="36" name="Picture 9" descr="Diagram&#10;&#10;Description automatically generated">
              <a:extLst>
                <a:ext uri="{FF2B5EF4-FFF2-40B4-BE49-F238E27FC236}">
                  <a16:creationId xmlns:a16="http://schemas.microsoft.com/office/drawing/2014/main" id="{6FD553AE-2333-46F4-BD55-293A417018C9}"/>
                </a:ext>
              </a:extLst>
            </p:cNvPr>
            <p:cNvPicPr>
              <a:picLocks noChangeAspect="1"/>
            </p:cNvPicPr>
            <p:nvPr/>
          </p:nvPicPr>
          <p:blipFill>
            <a:blip r:embed="rId2"/>
            <a:stretch>
              <a:fillRect/>
            </a:stretch>
          </p:blipFill>
          <p:spPr>
            <a:xfrm>
              <a:off x="2831005" y="1641436"/>
              <a:ext cx="1001208" cy="561561"/>
            </a:xfrm>
            <a:prstGeom prst="rect">
              <a:avLst/>
            </a:prstGeom>
          </p:spPr>
        </p:pic>
        <p:sp>
          <p:nvSpPr>
            <p:cNvPr id="37" name="Rectangle: Rounded Corners 8">
              <a:extLst>
                <a:ext uri="{FF2B5EF4-FFF2-40B4-BE49-F238E27FC236}">
                  <a16:creationId xmlns:a16="http://schemas.microsoft.com/office/drawing/2014/main" id="{F529C757-EEA1-4B8C-A2E1-F6F7FCB548E3}"/>
                </a:ext>
              </a:extLst>
            </p:cNvPr>
            <p:cNvSpPr/>
            <p:nvPr/>
          </p:nvSpPr>
          <p:spPr>
            <a:xfrm>
              <a:off x="3015982" y="1376450"/>
              <a:ext cx="725933" cy="21850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Graph</a:t>
              </a:r>
            </a:p>
          </p:txBody>
        </p:sp>
      </p:grpSp>
      <p:sp>
        <p:nvSpPr>
          <p:cNvPr id="7" name="Arrow: Curved Right 6">
            <a:extLst>
              <a:ext uri="{FF2B5EF4-FFF2-40B4-BE49-F238E27FC236}">
                <a16:creationId xmlns:a16="http://schemas.microsoft.com/office/drawing/2014/main" id="{B16FB859-7D27-4D10-AB28-91D4DBBB1FA1}"/>
              </a:ext>
            </a:extLst>
          </p:cNvPr>
          <p:cNvSpPr/>
          <p:nvPr/>
        </p:nvSpPr>
        <p:spPr>
          <a:xfrm rot="19836752">
            <a:off x="752168" y="1844353"/>
            <a:ext cx="279029" cy="846369"/>
          </a:xfrm>
          <a:prstGeom prst="curv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40" name="Arrow: Curved Right 39">
            <a:extLst>
              <a:ext uri="{FF2B5EF4-FFF2-40B4-BE49-F238E27FC236}">
                <a16:creationId xmlns:a16="http://schemas.microsoft.com/office/drawing/2014/main" id="{54E42624-18B7-46E5-8034-DC1CF6E4C09B}"/>
              </a:ext>
            </a:extLst>
          </p:cNvPr>
          <p:cNvSpPr/>
          <p:nvPr/>
        </p:nvSpPr>
        <p:spPr>
          <a:xfrm rot="1403413">
            <a:off x="109495" y="1789187"/>
            <a:ext cx="452508" cy="1683911"/>
          </a:xfrm>
          <a:prstGeom prst="curvedRightArrow">
            <a:avLst>
              <a:gd name="adj1" fmla="val 25000"/>
              <a:gd name="adj2" fmla="val 50000"/>
              <a:gd name="adj3" fmla="val 255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33" name="Rectangle: Rounded Corners 8">
            <a:extLst>
              <a:ext uri="{FF2B5EF4-FFF2-40B4-BE49-F238E27FC236}">
                <a16:creationId xmlns:a16="http://schemas.microsoft.com/office/drawing/2014/main" id="{22A420FA-0DC1-4107-A160-A325E14259C3}"/>
              </a:ext>
            </a:extLst>
          </p:cNvPr>
          <p:cNvSpPr/>
          <p:nvPr/>
        </p:nvSpPr>
        <p:spPr>
          <a:xfrm>
            <a:off x="353495" y="1334356"/>
            <a:ext cx="2471315" cy="846203"/>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Example Derivative Function Achieve Objective A in correlation to f(x) = X</a:t>
            </a:r>
            <a:r>
              <a:rPr lang="en-US" sz="1400" baseline="30000" dirty="0">
                <a:solidFill>
                  <a:srgbClr val="000000"/>
                </a:solidFill>
                <a:latin typeface="Times New Roman" panose="02020603050405020304" pitchFamily="18" charset="0"/>
                <a:cs typeface="Times New Roman" panose="02020603050405020304" pitchFamily="18" charset="0"/>
              </a:rPr>
              <a:t>3</a:t>
            </a:r>
            <a:r>
              <a:rPr lang="en-US" sz="1400" dirty="0">
                <a:solidFill>
                  <a:srgbClr val="000000"/>
                </a:solidFill>
                <a:latin typeface="Times New Roman" panose="02020603050405020304" pitchFamily="18" charset="0"/>
                <a:cs typeface="Times New Roman" panose="02020603050405020304" pitchFamily="18" charset="0"/>
              </a:rPr>
              <a:t> - Y</a:t>
            </a:r>
            <a:r>
              <a:rPr lang="en-US" sz="1400" baseline="30000" dirty="0">
                <a:solidFill>
                  <a:srgbClr val="000000"/>
                </a:solidFill>
                <a:latin typeface="Times New Roman" panose="02020603050405020304" pitchFamily="18" charset="0"/>
                <a:cs typeface="Times New Roman" panose="02020603050405020304" pitchFamily="18" charset="0"/>
              </a:rPr>
              <a:t>2</a:t>
            </a:r>
            <a:r>
              <a:rPr lang="en-US" sz="1400" dirty="0">
                <a:solidFill>
                  <a:srgbClr val="000000"/>
                </a:solidFill>
                <a:latin typeface="Times New Roman" panose="02020603050405020304" pitchFamily="18" charset="0"/>
                <a:cs typeface="Times New Roman" panose="02020603050405020304" pitchFamily="18" charset="0"/>
              </a:rPr>
              <a:t> + Z</a:t>
            </a:r>
          </a:p>
        </p:txBody>
      </p:sp>
      <p:sp>
        <p:nvSpPr>
          <p:cNvPr id="41" name="Rectangle: Rounded Corners 8">
            <a:extLst>
              <a:ext uri="{FF2B5EF4-FFF2-40B4-BE49-F238E27FC236}">
                <a16:creationId xmlns:a16="http://schemas.microsoft.com/office/drawing/2014/main" id="{D8095EA8-AAE8-4E3D-83A2-2E25FA8B41B1}"/>
              </a:ext>
            </a:extLst>
          </p:cNvPr>
          <p:cNvSpPr/>
          <p:nvPr/>
        </p:nvSpPr>
        <p:spPr>
          <a:xfrm>
            <a:off x="228581" y="3295897"/>
            <a:ext cx="1633244" cy="1255341"/>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panose="02020603050405020304" pitchFamily="18" charset="0"/>
                <a:cs typeface="Times New Roman" panose="02020603050405020304" pitchFamily="18" charset="0"/>
              </a:rPr>
              <a:t>Release of derivatives in organized, disorganized or less than conscious way into organizational or program operations</a:t>
            </a:r>
          </a:p>
        </p:txBody>
      </p:sp>
      <p:cxnSp>
        <p:nvCxnSpPr>
          <p:cNvPr id="11" name="Straight Arrow Connector 10">
            <a:extLst>
              <a:ext uri="{FF2B5EF4-FFF2-40B4-BE49-F238E27FC236}">
                <a16:creationId xmlns:a16="http://schemas.microsoft.com/office/drawing/2014/main" id="{9F8E85C4-CDD8-4E2D-A833-7240AE22D1FB}"/>
              </a:ext>
            </a:extLst>
          </p:cNvPr>
          <p:cNvCxnSpPr>
            <a:cxnSpLocks/>
          </p:cNvCxnSpPr>
          <p:nvPr/>
        </p:nvCxnSpPr>
        <p:spPr>
          <a:xfrm flipV="1">
            <a:off x="1840919" y="2741941"/>
            <a:ext cx="1796213" cy="1187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Arrow: Right 17">
            <a:extLst>
              <a:ext uri="{FF2B5EF4-FFF2-40B4-BE49-F238E27FC236}">
                <a16:creationId xmlns:a16="http://schemas.microsoft.com/office/drawing/2014/main" id="{45AC7C75-3AA6-4301-9491-E7DDF8A43693}"/>
              </a:ext>
            </a:extLst>
          </p:cNvPr>
          <p:cNvSpPr/>
          <p:nvPr/>
        </p:nvSpPr>
        <p:spPr>
          <a:xfrm>
            <a:off x="9853171" y="3493729"/>
            <a:ext cx="1383522" cy="120033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56" name="Straight Arrow Connector 55">
            <a:extLst>
              <a:ext uri="{FF2B5EF4-FFF2-40B4-BE49-F238E27FC236}">
                <a16:creationId xmlns:a16="http://schemas.microsoft.com/office/drawing/2014/main" id="{01F937BD-752C-454F-84FC-0E6C3C1AB432}"/>
              </a:ext>
            </a:extLst>
          </p:cNvPr>
          <p:cNvCxnSpPr>
            <a:cxnSpLocks/>
          </p:cNvCxnSpPr>
          <p:nvPr/>
        </p:nvCxnSpPr>
        <p:spPr>
          <a:xfrm>
            <a:off x="1882673" y="3930377"/>
            <a:ext cx="721335" cy="62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8">
            <a:extLst>
              <a:ext uri="{FF2B5EF4-FFF2-40B4-BE49-F238E27FC236}">
                <a16:creationId xmlns:a16="http://schemas.microsoft.com/office/drawing/2014/main" id="{CBF8053F-CBA2-4EE6-A559-CAFC6238F5F5}"/>
              </a:ext>
            </a:extLst>
          </p:cNvPr>
          <p:cNvSpPr/>
          <p:nvPr/>
        </p:nvSpPr>
        <p:spPr>
          <a:xfrm>
            <a:off x="4666466" y="2101505"/>
            <a:ext cx="3373300" cy="276136"/>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b="1" dirty="0">
                <a:solidFill>
                  <a:srgbClr val="000000"/>
                </a:solidFill>
                <a:latin typeface="Times New Roman" panose="02020603050405020304" pitchFamily="18" charset="0"/>
                <a:cs typeface="Times New Roman" panose="02020603050405020304" pitchFamily="18" charset="0"/>
              </a:rPr>
              <a:t>Acknowledge, Prioritize, Managed, Mitigate</a:t>
            </a:r>
          </a:p>
        </p:txBody>
      </p:sp>
      <p:sp>
        <p:nvSpPr>
          <p:cNvPr id="44" name="Rectangle: Rounded Corners 8">
            <a:extLst>
              <a:ext uri="{FF2B5EF4-FFF2-40B4-BE49-F238E27FC236}">
                <a16:creationId xmlns:a16="http://schemas.microsoft.com/office/drawing/2014/main" id="{FE4C265B-FD84-4B76-A24F-41194DF4B513}"/>
              </a:ext>
            </a:extLst>
          </p:cNvPr>
          <p:cNvSpPr/>
          <p:nvPr/>
        </p:nvSpPr>
        <p:spPr>
          <a:xfrm>
            <a:off x="3738484" y="5568781"/>
            <a:ext cx="5656098" cy="203157"/>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dirty="0">
                <a:solidFill>
                  <a:srgbClr val="000000"/>
                </a:solidFill>
                <a:latin typeface="Times New Roman" panose="02020603050405020304" pitchFamily="18" charset="0"/>
                <a:cs typeface="Times New Roman" panose="02020603050405020304" pitchFamily="18" charset="0"/>
              </a:rPr>
              <a:t>Affect of Abated Being used as a Sanction</a:t>
            </a:r>
          </a:p>
        </p:txBody>
      </p:sp>
      <p:sp>
        <p:nvSpPr>
          <p:cNvPr id="46" name="Rectangle: Rounded Corners 8">
            <a:extLst>
              <a:ext uri="{FF2B5EF4-FFF2-40B4-BE49-F238E27FC236}">
                <a16:creationId xmlns:a16="http://schemas.microsoft.com/office/drawing/2014/main" id="{121F81B5-4045-474E-81C3-383671E6CC5F}"/>
              </a:ext>
            </a:extLst>
          </p:cNvPr>
          <p:cNvSpPr/>
          <p:nvPr/>
        </p:nvSpPr>
        <p:spPr>
          <a:xfrm>
            <a:off x="3688540" y="2393570"/>
            <a:ext cx="5214828" cy="815349"/>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PEMT status, Homocysteine status, Choline status, status regarding satisfaction of Human, social, behavioral and physiological requirements while sequestering factors freely obtainable in nature from populations.  Reprogramming of human genetics, physiology, metabolism, cognition and behavior to sustain outcomes that sustain status quo, including detrimental Human outcomes</a:t>
            </a:r>
          </a:p>
        </p:txBody>
      </p:sp>
      <p:pic>
        <p:nvPicPr>
          <p:cNvPr id="2" name="Picture 1">
            <a:extLst>
              <a:ext uri="{FF2B5EF4-FFF2-40B4-BE49-F238E27FC236}">
                <a16:creationId xmlns:a16="http://schemas.microsoft.com/office/drawing/2014/main" id="{299E43A5-BAF9-4F35-A29E-C356B3485A4A}"/>
              </a:ext>
            </a:extLst>
          </p:cNvPr>
          <p:cNvPicPr>
            <a:picLocks noChangeAspect="1"/>
          </p:cNvPicPr>
          <p:nvPr/>
        </p:nvPicPr>
        <p:blipFill>
          <a:blip r:embed="rId3"/>
          <a:stretch>
            <a:fillRect/>
          </a:stretch>
        </p:blipFill>
        <p:spPr>
          <a:xfrm>
            <a:off x="2622277" y="3273983"/>
            <a:ext cx="7253147" cy="2271371"/>
          </a:xfrm>
          <a:prstGeom prst="rect">
            <a:avLst/>
          </a:prstGeom>
        </p:spPr>
      </p:pic>
      <p:sp>
        <p:nvSpPr>
          <p:cNvPr id="39" name="Rectangle: Rounded Corners 8">
            <a:extLst>
              <a:ext uri="{FF2B5EF4-FFF2-40B4-BE49-F238E27FC236}">
                <a16:creationId xmlns:a16="http://schemas.microsoft.com/office/drawing/2014/main" id="{8374D77B-DBEE-4A82-91FA-B671CE50CDB1}"/>
              </a:ext>
            </a:extLst>
          </p:cNvPr>
          <p:cNvSpPr/>
          <p:nvPr/>
        </p:nvSpPr>
        <p:spPr>
          <a:xfrm>
            <a:off x="3481293" y="3625005"/>
            <a:ext cx="1678941" cy="588990"/>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b="1" dirty="0">
                <a:solidFill>
                  <a:srgbClr val="000000"/>
                </a:solidFill>
                <a:latin typeface="Times New Roman" panose="02020603050405020304" pitchFamily="18" charset="0"/>
                <a:cs typeface="Times New Roman" panose="02020603050405020304" pitchFamily="18" charset="0"/>
              </a:rPr>
              <a:t>Acknowledge, Prioritize, Manage, Mitigate, Amend, Repeal, Sunset</a:t>
            </a:r>
          </a:p>
        </p:txBody>
      </p:sp>
      <p:cxnSp>
        <p:nvCxnSpPr>
          <p:cNvPr id="42" name="Straight Arrow Connector 41">
            <a:extLst>
              <a:ext uri="{FF2B5EF4-FFF2-40B4-BE49-F238E27FC236}">
                <a16:creationId xmlns:a16="http://schemas.microsoft.com/office/drawing/2014/main" id="{E0767C63-EC74-44C9-9337-F9FC336F4DBC}"/>
              </a:ext>
            </a:extLst>
          </p:cNvPr>
          <p:cNvCxnSpPr>
            <a:cxnSpLocks/>
          </p:cNvCxnSpPr>
          <p:nvPr/>
        </p:nvCxnSpPr>
        <p:spPr>
          <a:xfrm>
            <a:off x="2366754" y="2679508"/>
            <a:ext cx="1270378" cy="62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02B55D7-7591-4069-9359-2F30C75D1D3B}"/>
              </a:ext>
            </a:extLst>
          </p:cNvPr>
          <p:cNvCxnSpPr>
            <a:cxnSpLocks/>
          </p:cNvCxnSpPr>
          <p:nvPr/>
        </p:nvCxnSpPr>
        <p:spPr>
          <a:xfrm>
            <a:off x="2366754" y="2700517"/>
            <a:ext cx="237254" cy="1850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16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CB0BDD5A-8FBC-738B-F8CD-0C6A8782529A}"/>
              </a:ext>
            </a:extLst>
          </p:cNvPr>
          <p:cNvSpPr/>
          <p:nvPr/>
        </p:nvSpPr>
        <p:spPr>
          <a:xfrm>
            <a:off x="10536711" y="0"/>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Times New Roman" panose="02020603050405020304" pitchFamily="18" charset="0"/>
                <a:cs typeface="Times New Roman" panose="02020603050405020304" pitchFamily="18" charset="0"/>
              </a:rPr>
              <a:t>Dataops</a:t>
            </a:r>
            <a:r>
              <a:rPr lang="en-US" sz="1000" dirty="0">
                <a:solidFill>
                  <a:schemeClr val="tx1"/>
                </a:solidFill>
                <a:latin typeface="Times New Roman" panose="02020603050405020304" pitchFamily="18" charset="0"/>
                <a:cs typeface="Times New Roman" panose="02020603050405020304" pitchFamily="18" charset="0"/>
              </a:rPr>
              <a:t> by developers, Engineers, and Data Scientists</a:t>
            </a:r>
          </a:p>
          <a:p>
            <a:pPr algn="ctr"/>
            <a:r>
              <a:rPr lang="en-US" sz="1000" dirty="0">
                <a:solidFill>
                  <a:schemeClr val="tx1"/>
                </a:solidFill>
                <a:latin typeface="Times New Roman" panose="02020603050405020304" pitchFamily="18" charset="0"/>
                <a:cs typeface="Times New Roman" panose="02020603050405020304" pitchFamily="18" charset="0"/>
              </a:rPr>
              <a:t> </a:t>
            </a: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39AA2AB-4E90-90FB-E2E5-196C673B304D}"/>
              </a:ext>
            </a:extLst>
          </p:cNvPr>
          <p:cNvPicPr>
            <a:picLocks noChangeAspect="1"/>
          </p:cNvPicPr>
          <p:nvPr/>
        </p:nvPicPr>
        <p:blipFill>
          <a:blip r:embed="rId2"/>
          <a:stretch>
            <a:fillRect/>
          </a:stretch>
        </p:blipFill>
        <p:spPr>
          <a:xfrm>
            <a:off x="4457420" y="4285672"/>
            <a:ext cx="5741233" cy="2526279"/>
          </a:xfrm>
          <a:prstGeom prst="rect">
            <a:avLst/>
          </a:prstGeom>
        </p:spPr>
      </p:pic>
      <p:sp>
        <p:nvSpPr>
          <p:cNvPr id="4" name="Arrow: Pentagon 3">
            <a:extLst>
              <a:ext uri="{FF2B5EF4-FFF2-40B4-BE49-F238E27FC236}">
                <a16:creationId xmlns:a16="http://schemas.microsoft.com/office/drawing/2014/main" id="{EB290A7A-4CFD-46E0-0021-5C9EF8E1C1C4}"/>
              </a:ext>
            </a:extLst>
          </p:cNvPr>
          <p:cNvSpPr/>
          <p:nvPr/>
        </p:nvSpPr>
        <p:spPr>
          <a:xfrm>
            <a:off x="44916" y="721971"/>
            <a:ext cx="236874" cy="580869"/>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964651C-6CFC-B0FD-3E37-2B8183BE2444}"/>
              </a:ext>
            </a:extLst>
          </p:cNvPr>
          <p:cNvSpPr txBox="1"/>
          <p:nvPr/>
        </p:nvSpPr>
        <p:spPr>
          <a:xfrm>
            <a:off x="198378" y="-75057"/>
            <a:ext cx="3624391" cy="683264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Developer  Input</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Developer/</a:t>
            </a:r>
            <a:r>
              <a:rPr lang="en-US" sz="1200" dirty="0" err="1">
                <a:latin typeface="Times New Roman" panose="02020603050405020304" pitchFamily="18" charset="0"/>
                <a:cs typeface="Times New Roman" panose="02020603050405020304" pitchFamily="18" charset="0"/>
              </a:rPr>
              <a:t>Devops</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Dataops</a:t>
            </a:r>
            <a:r>
              <a:rPr lang="en-US" sz="1200" dirty="0">
                <a:latin typeface="Times New Roman" panose="02020603050405020304" pitchFamily="18" charset="0"/>
                <a:cs typeface="Times New Roman" panose="02020603050405020304" pitchFamily="18" charset="0"/>
              </a:rPr>
              <a:t> Environment and Tools</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ETL Tools</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Data Import and Export</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Data ingestion Tools</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Data Friction Prevention  and Relief Tools</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Lean Manufacturing Principles</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Prevention of Muda or Prevention of Inefficiency</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Machine Learning and Artificial Intelligence</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Automatic Mapping and Matching of input Data</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Automatic Mapping of export/import/operational data with HL7 FHIR Master and Extended Profiles, resources and semantics</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Automatic mapping of import, export and operational data to Enterprise Metadata and Master Data</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Exception, Balancing, Monitoring and Logging data</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Statistical Process Control, Runtime Characteristics, Service Level Agreement satisfaction, Critical Success factor, Organizational Charter and other data capture</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transparency, debugging, monitoring self, balancing, and Polynomial/</a:t>
            </a:r>
            <a:r>
              <a:rPr lang="en-US" sz="1200" dirty="0" err="1">
                <a:latin typeface="Times New Roman" panose="02020603050405020304" pitchFamily="18" charset="0"/>
                <a:cs typeface="Times New Roman" panose="02020603050405020304" pitchFamily="18" charset="0"/>
              </a:rPr>
              <a:t>NonPolynomial</a:t>
            </a:r>
            <a:r>
              <a:rPr lang="en-US" sz="1200" dirty="0">
                <a:latin typeface="Times New Roman" panose="02020603050405020304" pitchFamily="18" charset="0"/>
                <a:cs typeface="Times New Roman" panose="02020603050405020304" pitchFamily="18" charset="0"/>
              </a:rPr>
              <a:t> Time assessment</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Massaging of data vectors and views including inlier, outlier, mode, median, correlations, Spatial, and other characteristics particularly regarding Key Fields.</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Rapid economic Justification, ROI, NPV of correlations and correlates and changes to data enhance derivatization, value, KPI attainment, Service Level Attainment, Statistical Process Control, Critical Success factors, Project Charter, Program Character and Organizational Charter objectives.</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Automation of master pipelines and </a:t>
            </a:r>
            <a:r>
              <a:rPr lang="en-US" sz="1200" dirty="0" err="1">
                <a:latin typeface="Times New Roman" panose="02020603050405020304" pitchFamily="18" charset="0"/>
                <a:cs typeface="Times New Roman" panose="02020603050405020304" pitchFamily="18" charset="0"/>
              </a:rPr>
              <a:t>subpipelines</a:t>
            </a:r>
            <a:r>
              <a:rPr lang="en-US" sz="1200" dirty="0">
                <a:latin typeface="Times New Roman" panose="02020603050405020304" pitchFamily="18" charset="0"/>
                <a:cs typeface="Times New Roman" panose="02020603050405020304" pitchFamily="18" charset="0"/>
              </a:rPr>
              <a:t>.</a:t>
            </a:r>
          </a:p>
        </p:txBody>
      </p:sp>
      <p:sp>
        <p:nvSpPr>
          <p:cNvPr id="6" name="Rectangle: Rounded Corners 5">
            <a:extLst>
              <a:ext uri="{FF2B5EF4-FFF2-40B4-BE49-F238E27FC236}">
                <a16:creationId xmlns:a16="http://schemas.microsoft.com/office/drawing/2014/main" id="{A064E927-0345-FC8D-0E56-7B958F554F14}"/>
              </a:ext>
            </a:extLst>
          </p:cNvPr>
          <p:cNvSpPr/>
          <p:nvPr/>
        </p:nvSpPr>
        <p:spPr>
          <a:xfrm>
            <a:off x="3842415" y="51989"/>
            <a:ext cx="2514007" cy="729890"/>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Agile, Scrum, Kanban operations focused on lean manufacturing, </a:t>
            </a:r>
            <a:r>
              <a:rPr lang="en-US" sz="1200" dirty="0" err="1">
                <a:latin typeface="Times New Roman" panose="02020603050405020304" pitchFamily="18" charset="0"/>
                <a:cs typeface="Times New Roman" panose="02020603050405020304" pitchFamily="18" charset="0"/>
              </a:rPr>
              <a:t>Devops</a:t>
            </a:r>
            <a:r>
              <a:rPr lang="en-US" sz="1200" dirty="0">
                <a:latin typeface="Times New Roman" panose="02020603050405020304" pitchFamily="18" charset="0"/>
                <a:cs typeface="Times New Roman" panose="02020603050405020304" pitchFamily="18" charset="0"/>
              </a:rPr>
              <a:t>, and reduction of inefficiency</a:t>
            </a:r>
          </a:p>
        </p:txBody>
      </p:sp>
      <p:sp>
        <p:nvSpPr>
          <p:cNvPr id="7" name="Rectangle: Rounded Corners 6">
            <a:extLst>
              <a:ext uri="{FF2B5EF4-FFF2-40B4-BE49-F238E27FC236}">
                <a16:creationId xmlns:a16="http://schemas.microsoft.com/office/drawing/2014/main" id="{7240C062-0FA7-C90F-14E6-72610110704B}"/>
              </a:ext>
            </a:extLst>
          </p:cNvPr>
          <p:cNvSpPr/>
          <p:nvPr/>
        </p:nvSpPr>
        <p:spPr>
          <a:xfrm>
            <a:off x="6842910" y="1968892"/>
            <a:ext cx="2522365" cy="898502"/>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Link </a:t>
            </a:r>
            <a:r>
              <a:rPr lang="en-US" sz="1200" dirty="0" err="1">
                <a:latin typeface="Times New Roman" panose="02020603050405020304" pitchFamily="18" charset="0"/>
                <a:cs typeface="Times New Roman" panose="02020603050405020304" pitchFamily="18" charset="0"/>
              </a:rPr>
              <a:t>subpipes</a:t>
            </a:r>
            <a:r>
              <a:rPr lang="en-US" sz="1200" dirty="0">
                <a:latin typeface="Times New Roman" panose="02020603050405020304" pitchFamily="18" charset="0"/>
                <a:cs typeface="Times New Roman" panose="02020603050405020304" pitchFamily="18" charset="0"/>
              </a:rPr>
              <a:t> into a Master </a:t>
            </a:r>
            <a:r>
              <a:rPr lang="en-US" sz="1200" dirty="0" err="1">
                <a:latin typeface="Times New Roman" panose="02020603050405020304" pitchFamily="18" charset="0"/>
                <a:cs typeface="Times New Roman" panose="02020603050405020304" pitchFamily="18" charset="0"/>
              </a:rPr>
              <a:t>Devops</a:t>
            </a:r>
            <a:r>
              <a:rPr lang="en-US" sz="1200" dirty="0">
                <a:latin typeface="Times New Roman" panose="02020603050405020304" pitchFamily="18" charset="0"/>
                <a:cs typeface="Times New Roman" panose="02020603050405020304" pitchFamily="18" charset="0"/>
              </a:rPr>
              <a:t> Pipeline or weave </a:t>
            </a:r>
            <a:r>
              <a:rPr lang="en-US" sz="1200" dirty="0" err="1">
                <a:latin typeface="Times New Roman" panose="02020603050405020304" pitchFamily="18" charset="0"/>
                <a:cs typeface="Times New Roman" panose="02020603050405020304" pitchFamily="18" charset="0"/>
              </a:rPr>
              <a:t>subpipes</a:t>
            </a:r>
            <a:r>
              <a:rPr lang="en-US" sz="1200" dirty="0">
                <a:latin typeface="Times New Roman" panose="02020603050405020304" pitchFamily="18" charset="0"/>
                <a:cs typeface="Times New Roman" panose="02020603050405020304" pitchFamily="18" charset="0"/>
              </a:rPr>
              <a:t> into existing Master Pipeline Scheduler with Test Methods or Methods invoked to assay Test Criteria</a:t>
            </a:r>
          </a:p>
        </p:txBody>
      </p:sp>
      <p:sp>
        <p:nvSpPr>
          <p:cNvPr id="8" name="Rectangle: Rounded Corners 7">
            <a:extLst>
              <a:ext uri="{FF2B5EF4-FFF2-40B4-BE49-F238E27FC236}">
                <a16:creationId xmlns:a16="http://schemas.microsoft.com/office/drawing/2014/main" id="{3B28AC7E-7BBC-053A-0B92-AFD37F536575}"/>
              </a:ext>
            </a:extLst>
          </p:cNvPr>
          <p:cNvSpPr/>
          <p:nvPr/>
        </p:nvSpPr>
        <p:spPr>
          <a:xfrm>
            <a:off x="6823295" y="24643"/>
            <a:ext cx="2478966" cy="891229"/>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Orchestrations, </a:t>
            </a:r>
            <a:r>
              <a:rPr lang="en-US" sz="1200" dirty="0" err="1">
                <a:latin typeface="Times New Roman" panose="02020603050405020304" pitchFamily="18" charset="0"/>
                <a:cs typeface="Times New Roman" panose="02020603050405020304" pitchFamily="18" charset="0"/>
              </a:rPr>
              <a:t>Subpipes</a:t>
            </a:r>
            <a:r>
              <a:rPr lang="en-US" sz="1200" dirty="0">
                <a:latin typeface="Times New Roman" panose="02020603050405020304" pitchFamily="18" charset="0"/>
                <a:cs typeface="Times New Roman" panose="02020603050405020304" pitchFamily="18" charset="0"/>
              </a:rPr>
              <a:t> and </a:t>
            </a:r>
            <a:r>
              <a:rPr lang="en-US" sz="1200" dirty="0" err="1">
                <a:latin typeface="Times New Roman" panose="02020603050405020304" pitchFamily="18" charset="0"/>
                <a:cs typeface="Times New Roman" panose="02020603050405020304" pitchFamily="18" charset="0"/>
              </a:rPr>
              <a:t>Masterpipe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Devops</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Dataops</a:t>
            </a:r>
            <a:r>
              <a:rPr lang="en-US" sz="1200" dirty="0">
                <a:latin typeface="Times New Roman" panose="02020603050405020304" pitchFamily="18" charset="0"/>
                <a:cs typeface="Times New Roman" panose="02020603050405020304" pitchFamily="18" charset="0"/>
              </a:rPr>
              <a:t> Tool Source, Transform, and Concluding Output programmed and Configured</a:t>
            </a:r>
          </a:p>
        </p:txBody>
      </p:sp>
      <p:sp>
        <p:nvSpPr>
          <p:cNvPr id="10" name="Rectangle: Rounded Corners 9">
            <a:extLst>
              <a:ext uri="{FF2B5EF4-FFF2-40B4-BE49-F238E27FC236}">
                <a16:creationId xmlns:a16="http://schemas.microsoft.com/office/drawing/2014/main" id="{BDC97B33-56FF-AF4C-89E8-492C1A10AAE2}"/>
              </a:ext>
            </a:extLst>
          </p:cNvPr>
          <p:cNvSpPr/>
          <p:nvPr/>
        </p:nvSpPr>
        <p:spPr>
          <a:xfrm>
            <a:off x="6833845" y="979367"/>
            <a:ext cx="2522365" cy="938030"/>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Analytics, Visualization, Insight, Ideation, Derivatization, Graphs, </a:t>
            </a:r>
            <a:r>
              <a:rPr lang="en-US" sz="1200" dirty="0" err="1">
                <a:latin typeface="Times New Roman" panose="02020603050405020304" pitchFamily="18" charset="0"/>
                <a:cs typeface="Times New Roman" panose="02020603050405020304" pitchFamily="18" charset="0"/>
              </a:rPr>
              <a:t>Sigmoids</a:t>
            </a:r>
            <a:r>
              <a:rPr lang="en-US" sz="1200" dirty="0">
                <a:latin typeface="Times New Roman" panose="02020603050405020304" pitchFamily="18" charset="0"/>
                <a:cs typeface="Times New Roman" panose="02020603050405020304" pitchFamily="18" charset="0"/>
              </a:rPr>
              <a:t>, Views, Reports, Columns, </a:t>
            </a:r>
            <a:r>
              <a:rPr lang="en-US" sz="1200" dirty="0" err="1">
                <a:latin typeface="Times New Roman" panose="02020603050405020304" pitchFamily="18" charset="0"/>
                <a:cs typeface="Times New Roman" panose="02020603050405020304" pitchFamily="18" charset="0"/>
              </a:rPr>
              <a:t>Schards</a:t>
            </a:r>
            <a:r>
              <a:rPr lang="en-US" sz="1200" dirty="0">
                <a:latin typeface="Times New Roman" panose="02020603050405020304" pitchFamily="18" charset="0"/>
                <a:cs typeface="Times New Roman" panose="02020603050405020304" pitchFamily="18" charset="0"/>
              </a:rPr>
              <a:t>, SCD2,3,4,6 for changing data, Test Criteria at each </a:t>
            </a:r>
            <a:r>
              <a:rPr lang="en-US" sz="1200" dirty="0" err="1">
                <a:latin typeface="Times New Roman" panose="02020603050405020304" pitchFamily="18" charset="0"/>
                <a:cs typeface="Times New Roman" panose="02020603050405020304" pitchFamily="18" charset="0"/>
              </a:rPr>
              <a:t>subpipe</a:t>
            </a:r>
            <a:endParaRPr lang="en-US" sz="12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031062E1-E063-9870-D849-B2CCEBD4D48E}"/>
              </a:ext>
            </a:extLst>
          </p:cNvPr>
          <p:cNvSpPr/>
          <p:nvPr/>
        </p:nvSpPr>
        <p:spPr>
          <a:xfrm>
            <a:off x="3900397" y="3302268"/>
            <a:ext cx="2505639" cy="363028"/>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AI, ML </a:t>
            </a:r>
            <a:r>
              <a:rPr lang="en-US" sz="1200" dirty="0" err="1">
                <a:latin typeface="Times New Roman" panose="02020603050405020304" pitchFamily="18" charset="0"/>
                <a:cs typeface="Times New Roman" panose="02020603050405020304" pitchFamily="18" charset="0"/>
              </a:rPr>
              <a:t>Masterdata</a:t>
            </a:r>
            <a:r>
              <a:rPr lang="en-US" sz="1200" dirty="0">
                <a:latin typeface="Times New Roman" panose="02020603050405020304" pitchFamily="18" charset="0"/>
                <a:cs typeface="Times New Roman" panose="02020603050405020304" pitchFamily="18" charset="0"/>
              </a:rPr>
              <a:t>, Metadata, HL7, WSDL, </a:t>
            </a:r>
            <a:r>
              <a:rPr lang="en-US" sz="1200" dirty="0" err="1">
                <a:latin typeface="Times New Roman" panose="02020603050405020304" pitchFamily="18" charset="0"/>
                <a:cs typeface="Times New Roman" panose="02020603050405020304" pitchFamily="18" charset="0"/>
              </a:rPr>
              <a:t>Json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 Data Mapping</a:t>
            </a:r>
          </a:p>
        </p:txBody>
      </p:sp>
      <p:sp>
        <p:nvSpPr>
          <p:cNvPr id="12" name="Arrow: Pentagon 11">
            <a:extLst>
              <a:ext uri="{FF2B5EF4-FFF2-40B4-BE49-F238E27FC236}">
                <a16:creationId xmlns:a16="http://schemas.microsoft.com/office/drawing/2014/main" id="{3FD66DF7-4157-51B7-CB94-2BF63C520240}"/>
              </a:ext>
            </a:extLst>
          </p:cNvPr>
          <p:cNvSpPr/>
          <p:nvPr/>
        </p:nvSpPr>
        <p:spPr>
          <a:xfrm>
            <a:off x="3505242" y="721972"/>
            <a:ext cx="374439" cy="580869"/>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13" name="Arrow: Pentagon 12">
            <a:extLst>
              <a:ext uri="{FF2B5EF4-FFF2-40B4-BE49-F238E27FC236}">
                <a16:creationId xmlns:a16="http://schemas.microsoft.com/office/drawing/2014/main" id="{CA36BB85-EC24-5309-0716-DAD6952A44AF}"/>
              </a:ext>
            </a:extLst>
          </p:cNvPr>
          <p:cNvSpPr/>
          <p:nvPr/>
        </p:nvSpPr>
        <p:spPr>
          <a:xfrm>
            <a:off x="6494295" y="716806"/>
            <a:ext cx="364976" cy="580869"/>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40EEDA8C-07FD-C48A-9172-51CF051F6A6E}"/>
              </a:ext>
            </a:extLst>
          </p:cNvPr>
          <p:cNvSpPr/>
          <p:nvPr/>
        </p:nvSpPr>
        <p:spPr>
          <a:xfrm>
            <a:off x="9990311" y="721972"/>
            <a:ext cx="1993696" cy="197442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Invoke Master Pipeline, Builds occur during deployment, Echo and log Test Method or Test Criteria Results, Assay accuracy of </a:t>
            </a:r>
            <a:r>
              <a:rPr lang="en-US" sz="1200" dirty="0" err="1">
                <a:latin typeface="Times New Roman" panose="02020603050405020304" pitchFamily="18" charset="0"/>
                <a:cs typeface="Times New Roman" panose="02020603050405020304" pitchFamily="18" charset="0"/>
              </a:rPr>
              <a:t>storypoint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codelines</a:t>
            </a:r>
            <a:r>
              <a:rPr lang="en-US" sz="1200" dirty="0">
                <a:latin typeface="Times New Roman" panose="02020603050405020304" pitchFamily="18" charset="0"/>
                <a:cs typeface="Times New Roman" panose="02020603050405020304" pitchFamily="18" charset="0"/>
              </a:rPr>
              <a:t>/modules/tables estimates, Master/Meta/Interoperability Data mapped to API</a:t>
            </a:r>
          </a:p>
        </p:txBody>
      </p:sp>
      <p:sp>
        <p:nvSpPr>
          <p:cNvPr id="17" name="Arrow: Pentagon 16">
            <a:extLst>
              <a:ext uri="{FF2B5EF4-FFF2-40B4-BE49-F238E27FC236}">
                <a16:creationId xmlns:a16="http://schemas.microsoft.com/office/drawing/2014/main" id="{7CF0ED5B-EEA7-69CF-AFC0-5E4DE275306E}"/>
              </a:ext>
            </a:extLst>
          </p:cNvPr>
          <p:cNvSpPr/>
          <p:nvPr/>
        </p:nvSpPr>
        <p:spPr>
          <a:xfrm>
            <a:off x="9455137" y="716805"/>
            <a:ext cx="478262" cy="580869"/>
          </a:xfrm>
          <a:prstGeom prst="homePlate">
            <a:avLst/>
          </a:prstGeom>
          <a:solidFill>
            <a:srgbClr val="EE9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2" name="Arrow: Bent 21">
            <a:extLst>
              <a:ext uri="{FF2B5EF4-FFF2-40B4-BE49-F238E27FC236}">
                <a16:creationId xmlns:a16="http://schemas.microsoft.com/office/drawing/2014/main" id="{D4B9ABD9-95A7-96A9-2E8F-43C5B14278DA}"/>
              </a:ext>
            </a:extLst>
          </p:cNvPr>
          <p:cNvSpPr/>
          <p:nvPr/>
        </p:nvSpPr>
        <p:spPr>
          <a:xfrm rot="16200000" flipH="1">
            <a:off x="6804453" y="2949363"/>
            <a:ext cx="667409" cy="2026604"/>
          </a:xfrm>
          <a:prstGeom prst="bentArrow">
            <a:avLst>
              <a:gd name="adj1" fmla="val 54199"/>
              <a:gd name="adj2" fmla="val 50000"/>
              <a:gd name="adj3" fmla="val 20508"/>
              <a:gd name="adj4" fmla="val 61718"/>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Bent 20">
            <a:extLst>
              <a:ext uri="{FF2B5EF4-FFF2-40B4-BE49-F238E27FC236}">
                <a16:creationId xmlns:a16="http://schemas.microsoft.com/office/drawing/2014/main" id="{69458AA8-3D6B-CD72-B544-E56B6A442F33}"/>
              </a:ext>
            </a:extLst>
          </p:cNvPr>
          <p:cNvSpPr/>
          <p:nvPr/>
        </p:nvSpPr>
        <p:spPr>
          <a:xfrm rot="10800000">
            <a:off x="6713091" y="2696395"/>
            <a:ext cx="4340903" cy="1474781"/>
          </a:xfrm>
          <a:prstGeom prst="bentArrow">
            <a:avLst>
              <a:gd name="adj1" fmla="val 25000"/>
              <a:gd name="adj2" fmla="val 25000"/>
              <a:gd name="adj3" fmla="val 25000"/>
              <a:gd name="adj4" fmla="val 4375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Rectangle: Rounded Corners 1">
            <a:extLst>
              <a:ext uri="{FF2B5EF4-FFF2-40B4-BE49-F238E27FC236}">
                <a16:creationId xmlns:a16="http://schemas.microsoft.com/office/drawing/2014/main" id="{699CDDCF-429D-1301-D561-DD1C43DD8014}"/>
              </a:ext>
            </a:extLst>
          </p:cNvPr>
          <p:cNvSpPr/>
          <p:nvPr/>
        </p:nvSpPr>
        <p:spPr>
          <a:xfrm>
            <a:off x="3853540" y="826623"/>
            <a:ext cx="2587879" cy="1322384"/>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Import, Export, ETL, Transform, Route, Split, Integrate, Improve, CRUD,  Ocean, Lake, Warehouse, Mart, ODS, River, Rapids, Process Using APIs, Massively Parallel Batch, Transactional, Balance, Monitor, Log  Data</a:t>
            </a:r>
          </a:p>
        </p:txBody>
      </p:sp>
      <p:sp>
        <p:nvSpPr>
          <p:cNvPr id="9" name="Rectangle: Rounded Corners 8">
            <a:extLst>
              <a:ext uri="{FF2B5EF4-FFF2-40B4-BE49-F238E27FC236}">
                <a16:creationId xmlns:a16="http://schemas.microsoft.com/office/drawing/2014/main" id="{F1C911FC-B62E-AADA-C95F-8F8E0BB6B795}"/>
              </a:ext>
            </a:extLst>
          </p:cNvPr>
          <p:cNvSpPr/>
          <p:nvPr/>
        </p:nvSpPr>
        <p:spPr>
          <a:xfrm>
            <a:off x="3906203" y="3707797"/>
            <a:ext cx="2026605" cy="563349"/>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Improve Organizational Performance with </a:t>
            </a:r>
            <a:r>
              <a:rPr lang="en-US" sz="1200" dirty="0" err="1">
                <a:latin typeface="Times New Roman" panose="02020603050405020304" pitchFamily="18" charset="0"/>
                <a:cs typeface="Times New Roman" panose="02020603050405020304" pitchFamily="18" charset="0"/>
              </a:rPr>
              <a:t>subpipes,Master</a:t>
            </a:r>
            <a:r>
              <a:rPr lang="en-US" sz="1200" dirty="0">
                <a:latin typeface="Times New Roman" panose="02020603050405020304" pitchFamily="18" charset="0"/>
                <a:cs typeface="Times New Roman" panose="02020603050405020304" pitchFamily="18" charset="0"/>
              </a:rPr>
              <a:t> Pipes</a:t>
            </a:r>
          </a:p>
        </p:txBody>
      </p:sp>
      <p:sp>
        <p:nvSpPr>
          <p:cNvPr id="16" name="Rectangle: Rounded Corners 15">
            <a:extLst>
              <a:ext uri="{FF2B5EF4-FFF2-40B4-BE49-F238E27FC236}">
                <a16:creationId xmlns:a16="http://schemas.microsoft.com/office/drawing/2014/main" id="{3CCDC2A2-52F9-97ED-D507-20F8CAA94AD4}"/>
              </a:ext>
            </a:extLst>
          </p:cNvPr>
          <p:cNvSpPr/>
          <p:nvPr/>
        </p:nvSpPr>
        <p:spPr>
          <a:xfrm>
            <a:off x="3852881" y="2173363"/>
            <a:ext cx="2579484" cy="1103600"/>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Integrate Control, Balancing, Monitoring, Logging data with KPI, Charter Objective, Critical Success factor, Statistical Process Control and Service Level Attainment Data in Data Glacier Model Processing</a:t>
            </a:r>
          </a:p>
        </p:txBody>
      </p:sp>
      <p:sp>
        <p:nvSpPr>
          <p:cNvPr id="19" name="TextBox 18">
            <a:extLst>
              <a:ext uri="{FF2B5EF4-FFF2-40B4-BE49-F238E27FC236}">
                <a16:creationId xmlns:a16="http://schemas.microsoft.com/office/drawing/2014/main" id="{33E9EF8A-692A-FD34-949E-C41189CB7BEE}"/>
              </a:ext>
            </a:extLst>
          </p:cNvPr>
          <p:cNvSpPr txBox="1"/>
          <p:nvPr/>
        </p:nvSpPr>
        <p:spPr>
          <a:xfrm>
            <a:off x="7136544" y="2890295"/>
            <a:ext cx="2982315" cy="738664"/>
          </a:xfrm>
          <a:prstGeom prst="rect">
            <a:avLst/>
          </a:prstGeom>
          <a:noFill/>
        </p:spPr>
        <p:txBody>
          <a:bodyPr wrap="square" rtlCol="0">
            <a:spAutoFit/>
          </a:bodyPr>
          <a:lstStyle/>
          <a:p>
            <a:r>
              <a:rPr lang="en-US" sz="1050" dirty="0">
                <a:latin typeface="Times New Roman" panose="02020603050405020304" pitchFamily="18" charset="0"/>
                <a:cs typeface="Times New Roman" panose="02020603050405020304" pitchFamily="18" charset="0"/>
              </a:rPr>
              <a:t>HTTP/REST/CRUD Verb, /DDL/SQL, Table, Column, Shard, Reports, Massively Parallel Data Operations, Enterprise Pipeline Level Elastic Map Reduce and Elastic Search</a:t>
            </a:r>
          </a:p>
        </p:txBody>
      </p:sp>
    </p:spTree>
    <p:extLst>
      <p:ext uri="{BB962C8B-B14F-4D97-AF65-F5344CB8AC3E}">
        <p14:creationId xmlns:p14="http://schemas.microsoft.com/office/powerpoint/2010/main" val="1554190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9081" y="1216877"/>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panose="02020603050405020304" pitchFamily="18" charset="0"/>
                <a:cs typeface="Times New Roman" panose="02020603050405020304" pitchFamily="18" charset="0"/>
              </a:rPr>
              <a:t>1298200A Opportunities</a:t>
            </a: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7E4E362-D1AE-4485-A941-7C3366E73CBA}"/>
              </a:ext>
            </a:extLst>
          </p:cNvPr>
          <p:cNvSpPr txBox="1"/>
          <p:nvPr/>
        </p:nvSpPr>
        <p:spPr>
          <a:xfrm>
            <a:off x="10887246" y="3758221"/>
            <a:ext cx="1147569" cy="830997"/>
          </a:xfrm>
          <a:prstGeom prst="rect">
            <a:avLst/>
          </a:prstGeom>
          <a:noFill/>
        </p:spPr>
        <p:txBody>
          <a:bodyPr wrap="square" lIns="91440" tIns="45720" rIns="91440" bIns="45720" anchor="t">
            <a:spAutoFit/>
          </a:bodyPr>
          <a:lstStyle/>
          <a:p>
            <a:pPr algn="ctr"/>
            <a:r>
              <a:rPr lang="en-US" sz="800" dirty="0">
                <a:latin typeface="Times New Roman" panose="02020603050405020304" pitchFamily="18" charset="0"/>
                <a:cs typeface="Times New Roman" panose="02020603050405020304" pitchFamily="18" charset="0"/>
              </a:rPr>
              <a:t>Foundational Parameters are an opportunity to understand and improve Human outcomes pervasively</a:t>
            </a:r>
          </a:p>
        </p:txBody>
      </p:sp>
      <p:sp>
        <p:nvSpPr>
          <p:cNvPr id="3" name="Oval 2">
            <a:extLst>
              <a:ext uri="{FF2B5EF4-FFF2-40B4-BE49-F238E27FC236}">
                <a16:creationId xmlns:a16="http://schemas.microsoft.com/office/drawing/2014/main" id="{B7E5CBCF-4B60-42D6-A391-0477F82C8C44}"/>
              </a:ext>
            </a:extLst>
          </p:cNvPr>
          <p:cNvSpPr/>
          <p:nvPr/>
        </p:nvSpPr>
        <p:spPr>
          <a:xfrm>
            <a:off x="189343" y="1623650"/>
            <a:ext cx="10005330" cy="50929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Rectangle: Rounded Corners 8">
            <a:extLst>
              <a:ext uri="{FF2B5EF4-FFF2-40B4-BE49-F238E27FC236}">
                <a16:creationId xmlns:a16="http://schemas.microsoft.com/office/drawing/2014/main" id="{65E31C95-00D6-4030-BE66-ACAB3D156F5F}"/>
              </a:ext>
            </a:extLst>
          </p:cNvPr>
          <p:cNvSpPr/>
          <p:nvPr/>
        </p:nvSpPr>
        <p:spPr>
          <a:xfrm>
            <a:off x="4312679" y="1575206"/>
            <a:ext cx="208410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Civilizations of the Earth</a:t>
            </a:r>
          </a:p>
        </p:txBody>
      </p:sp>
      <p:sp>
        <p:nvSpPr>
          <p:cNvPr id="52" name="Rectangle: Rounded Corners 8">
            <a:extLst>
              <a:ext uri="{FF2B5EF4-FFF2-40B4-BE49-F238E27FC236}">
                <a16:creationId xmlns:a16="http://schemas.microsoft.com/office/drawing/2014/main" id="{3699B4DE-125C-491C-A75B-D1893119D0C0}"/>
              </a:ext>
            </a:extLst>
          </p:cNvPr>
          <p:cNvSpPr/>
          <p:nvPr/>
        </p:nvSpPr>
        <p:spPr>
          <a:xfrm>
            <a:off x="1631507" y="2435916"/>
            <a:ext cx="226886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Allowed Choline Deficiency</a:t>
            </a:r>
          </a:p>
        </p:txBody>
      </p:sp>
      <p:sp>
        <p:nvSpPr>
          <p:cNvPr id="53" name="Rectangle: Rounded Corners 8">
            <a:extLst>
              <a:ext uri="{FF2B5EF4-FFF2-40B4-BE49-F238E27FC236}">
                <a16:creationId xmlns:a16="http://schemas.microsoft.com/office/drawing/2014/main" id="{AB765758-835C-4E94-A7A5-134F18A75D13}"/>
              </a:ext>
            </a:extLst>
          </p:cNvPr>
          <p:cNvSpPr/>
          <p:nvPr/>
        </p:nvSpPr>
        <p:spPr>
          <a:xfrm>
            <a:off x="1637448" y="3028759"/>
            <a:ext cx="226886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BBD43C"/>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Elevated Homocysteine</a:t>
            </a:r>
          </a:p>
        </p:txBody>
      </p:sp>
      <p:sp>
        <p:nvSpPr>
          <p:cNvPr id="54" name="Rectangle: Rounded Corners 8">
            <a:extLst>
              <a:ext uri="{FF2B5EF4-FFF2-40B4-BE49-F238E27FC236}">
                <a16:creationId xmlns:a16="http://schemas.microsoft.com/office/drawing/2014/main" id="{1A2F13EB-57DC-4F56-9913-CE5D03597A4E}"/>
              </a:ext>
            </a:extLst>
          </p:cNvPr>
          <p:cNvSpPr/>
          <p:nvPr/>
        </p:nvSpPr>
        <p:spPr>
          <a:xfrm>
            <a:off x="1601755" y="3309354"/>
            <a:ext cx="2304561" cy="896132"/>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00FFFF"/>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err="1">
                <a:solidFill>
                  <a:srgbClr val="000000"/>
                </a:solidFill>
                <a:latin typeface="Times New Roman" panose="02020603050405020304" pitchFamily="18" charset="0"/>
                <a:cs typeface="Times New Roman" panose="02020603050405020304" pitchFamily="18" charset="0"/>
              </a:rPr>
              <a:t>iNOS</a:t>
            </a:r>
            <a:r>
              <a:rPr lang="en-US" sz="1400" dirty="0">
                <a:solidFill>
                  <a:srgbClr val="000000"/>
                </a:solidFill>
                <a:latin typeface="Times New Roman" panose="02020603050405020304" pitchFamily="18" charset="0"/>
                <a:cs typeface="Times New Roman" panose="02020603050405020304" pitchFamily="18" charset="0"/>
              </a:rPr>
              <a:t> and Phospholipase D from unshielded Electricity, Wireless Communications, environmental Particulate</a:t>
            </a:r>
          </a:p>
        </p:txBody>
      </p:sp>
      <p:sp>
        <p:nvSpPr>
          <p:cNvPr id="55" name="Rectangle: Rounded Corners 8">
            <a:extLst>
              <a:ext uri="{FF2B5EF4-FFF2-40B4-BE49-F238E27FC236}">
                <a16:creationId xmlns:a16="http://schemas.microsoft.com/office/drawing/2014/main" id="{CBF8053F-CBA2-4EE6-A559-CAFC6238F5F5}"/>
              </a:ext>
            </a:extLst>
          </p:cNvPr>
          <p:cNvSpPr/>
          <p:nvPr/>
        </p:nvSpPr>
        <p:spPr>
          <a:xfrm>
            <a:off x="4063788" y="1945941"/>
            <a:ext cx="2557501" cy="50432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F66CC"/>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Foundational Civilization Levels Control Parameters</a:t>
            </a:r>
          </a:p>
        </p:txBody>
      </p:sp>
      <p:sp>
        <p:nvSpPr>
          <p:cNvPr id="57" name="Rectangle: Rounded Corners 8">
            <a:extLst>
              <a:ext uri="{FF2B5EF4-FFF2-40B4-BE49-F238E27FC236}">
                <a16:creationId xmlns:a16="http://schemas.microsoft.com/office/drawing/2014/main" id="{798559DB-5104-4A3D-A78C-632833F10B13}"/>
              </a:ext>
            </a:extLst>
          </p:cNvPr>
          <p:cNvSpPr/>
          <p:nvPr/>
        </p:nvSpPr>
        <p:spPr>
          <a:xfrm>
            <a:off x="1626447" y="2737733"/>
            <a:ext cx="226886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FFF6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Allowed Inhibition of PEMT</a:t>
            </a:r>
          </a:p>
        </p:txBody>
      </p:sp>
      <p:sp>
        <p:nvSpPr>
          <p:cNvPr id="58" name="Rectangle: Rounded Corners 8">
            <a:extLst>
              <a:ext uri="{FF2B5EF4-FFF2-40B4-BE49-F238E27FC236}">
                <a16:creationId xmlns:a16="http://schemas.microsoft.com/office/drawing/2014/main" id="{81E83C4E-EF5A-4D0A-AA99-2A3908C809F1}"/>
              </a:ext>
            </a:extLst>
          </p:cNvPr>
          <p:cNvSpPr/>
          <p:nvPr/>
        </p:nvSpPr>
        <p:spPr>
          <a:xfrm>
            <a:off x="1626447" y="4225615"/>
            <a:ext cx="2240883" cy="355802"/>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2">
              <a:lumMod val="60000"/>
              <a:lumOff val="4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Implementation of abated being as a sanction</a:t>
            </a:r>
          </a:p>
        </p:txBody>
      </p:sp>
      <p:sp>
        <p:nvSpPr>
          <p:cNvPr id="59" name="Rectangle: Rounded Corners 8">
            <a:extLst>
              <a:ext uri="{FF2B5EF4-FFF2-40B4-BE49-F238E27FC236}">
                <a16:creationId xmlns:a16="http://schemas.microsoft.com/office/drawing/2014/main" id="{93058650-6112-4A0E-A95F-42699365CC31}"/>
              </a:ext>
            </a:extLst>
          </p:cNvPr>
          <p:cNvSpPr/>
          <p:nvPr/>
        </p:nvSpPr>
        <p:spPr>
          <a:xfrm>
            <a:off x="1579598" y="4589218"/>
            <a:ext cx="2298564" cy="62286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F9999"/>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Unassured human, social, behavioral and physiological requirements</a:t>
            </a:r>
          </a:p>
        </p:txBody>
      </p:sp>
      <p:sp>
        <p:nvSpPr>
          <p:cNvPr id="60" name="Arrow: Right 59">
            <a:extLst>
              <a:ext uri="{FF2B5EF4-FFF2-40B4-BE49-F238E27FC236}">
                <a16:creationId xmlns:a16="http://schemas.microsoft.com/office/drawing/2014/main" id="{5440F64F-3260-4951-B0F3-2CA6EF1E6BF4}"/>
              </a:ext>
            </a:extLst>
          </p:cNvPr>
          <p:cNvSpPr/>
          <p:nvPr/>
        </p:nvSpPr>
        <p:spPr>
          <a:xfrm>
            <a:off x="3917009" y="2633966"/>
            <a:ext cx="2279857" cy="3148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1" name="Rectangle: Rounded Corners 8">
            <a:extLst>
              <a:ext uri="{FF2B5EF4-FFF2-40B4-BE49-F238E27FC236}">
                <a16:creationId xmlns:a16="http://schemas.microsoft.com/office/drawing/2014/main" id="{03D45750-57A5-4FC3-B8DF-2F9C767406B9}"/>
              </a:ext>
            </a:extLst>
          </p:cNvPr>
          <p:cNvSpPr/>
          <p:nvPr/>
        </p:nvSpPr>
        <p:spPr>
          <a:xfrm>
            <a:off x="6218049" y="2850905"/>
            <a:ext cx="2384568" cy="874239"/>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90 percent or more of decisions produced less than consciously by systemic interactions</a:t>
            </a:r>
          </a:p>
        </p:txBody>
      </p:sp>
      <p:sp>
        <p:nvSpPr>
          <p:cNvPr id="62" name="Rectangle: Rounded Corners 8">
            <a:extLst>
              <a:ext uri="{FF2B5EF4-FFF2-40B4-BE49-F238E27FC236}">
                <a16:creationId xmlns:a16="http://schemas.microsoft.com/office/drawing/2014/main" id="{970D77DF-BA63-4397-B0F8-0852FDBD9D1A}"/>
              </a:ext>
            </a:extLst>
          </p:cNvPr>
          <p:cNvSpPr/>
          <p:nvPr/>
        </p:nvSpPr>
        <p:spPr>
          <a:xfrm>
            <a:off x="6218049" y="3788495"/>
            <a:ext cx="2384568" cy="874239"/>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90 percent or more of decisions produced less than consciously by systemic interactions</a:t>
            </a:r>
          </a:p>
        </p:txBody>
      </p:sp>
      <p:sp>
        <p:nvSpPr>
          <p:cNvPr id="63" name="Rectangle: Rounded Corners 8">
            <a:extLst>
              <a:ext uri="{FF2B5EF4-FFF2-40B4-BE49-F238E27FC236}">
                <a16:creationId xmlns:a16="http://schemas.microsoft.com/office/drawing/2014/main" id="{5C6908A8-EF84-472C-A2FD-AAF9A991A64F}"/>
              </a:ext>
            </a:extLst>
          </p:cNvPr>
          <p:cNvSpPr/>
          <p:nvPr/>
        </p:nvSpPr>
        <p:spPr>
          <a:xfrm>
            <a:off x="6200540" y="4729207"/>
            <a:ext cx="2429976" cy="596953"/>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Massive Consumerism</a:t>
            </a:r>
          </a:p>
        </p:txBody>
      </p:sp>
      <p:sp>
        <p:nvSpPr>
          <p:cNvPr id="65" name="Rectangle: Rounded Corners 8">
            <a:extLst>
              <a:ext uri="{FF2B5EF4-FFF2-40B4-BE49-F238E27FC236}">
                <a16:creationId xmlns:a16="http://schemas.microsoft.com/office/drawing/2014/main" id="{6B55A44F-C73E-4D99-B13D-7509FE18299A}"/>
              </a:ext>
            </a:extLst>
          </p:cNvPr>
          <p:cNvSpPr/>
          <p:nvPr/>
        </p:nvSpPr>
        <p:spPr>
          <a:xfrm>
            <a:off x="1571097" y="5242236"/>
            <a:ext cx="2324218" cy="62286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Sequestration and monetization of nature and water</a:t>
            </a:r>
          </a:p>
        </p:txBody>
      </p:sp>
      <p:sp>
        <p:nvSpPr>
          <p:cNvPr id="67" name="Arrow: Right 66">
            <a:extLst>
              <a:ext uri="{FF2B5EF4-FFF2-40B4-BE49-F238E27FC236}">
                <a16:creationId xmlns:a16="http://schemas.microsoft.com/office/drawing/2014/main" id="{BB487306-4832-4ACF-B0A6-9A7EC16F2F04}"/>
              </a:ext>
            </a:extLst>
          </p:cNvPr>
          <p:cNvSpPr/>
          <p:nvPr/>
        </p:nvSpPr>
        <p:spPr>
          <a:xfrm>
            <a:off x="8599091" y="3553977"/>
            <a:ext cx="2159086" cy="13764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472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0" y="1220873"/>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panose="02020603050405020304" pitchFamily="18" charset="0"/>
                <a:cs typeface="Times New Roman" panose="02020603050405020304" pitchFamily="18" charset="0"/>
              </a:rPr>
              <a:t>1298200A Opportunities</a:t>
            </a: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7E4E362-D1AE-4485-A941-7C3366E73CBA}"/>
              </a:ext>
            </a:extLst>
          </p:cNvPr>
          <p:cNvSpPr txBox="1"/>
          <p:nvPr/>
        </p:nvSpPr>
        <p:spPr>
          <a:xfrm>
            <a:off x="10596855" y="1395536"/>
            <a:ext cx="1568171" cy="4939814"/>
          </a:xfrm>
          <a:prstGeom prst="rect">
            <a:avLst/>
          </a:prstGeom>
          <a:noFill/>
        </p:spPr>
        <p:txBody>
          <a:bodyPr wrap="square" lIns="91440" tIns="45720" rIns="91440" bIns="45720" anchor="t">
            <a:spAutoFit/>
          </a:bodyPr>
          <a:lstStyle/>
          <a:p>
            <a:pPr algn="ctr"/>
            <a:r>
              <a:rPr lang="en-US" sz="1050" dirty="0">
                <a:latin typeface="Times New Roman" panose="02020603050405020304" pitchFamily="18" charset="0"/>
                <a:cs typeface="Times New Roman" panose="02020603050405020304" pitchFamily="18" charset="0"/>
              </a:rPr>
              <a:t>Electrical, wireless communications, atmospheric particulate, allowed choline deficiency, inhibition of PEMT and Homocysteine have participated in deteriorating species specific barriers to pathogens, microbes, disease and behavior. Electricity, wireless communications, satellite communications and increasingly high powered versions have caused physiological structure to be unable to assure protection from environmental factors, including </a:t>
            </a:r>
            <a:r>
              <a:rPr lang="en-US" sz="1050" dirty="0" err="1">
                <a:latin typeface="Times New Roman" panose="02020603050405020304" pitchFamily="18" charset="0"/>
                <a:cs typeface="Times New Roman" panose="02020603050405020304" pitchFamily="18" charset="0"/>
              </a:rPr>
              <a:t>impairin</a:t>
            </a:r>
            <a:r>
              <a:rPr lang="en-US" sz="1050" dirty="0">
                <a:latin typeface="Times New Roman" panose="02020603050405020304" pitchFamily="18" charset="0"/>
                <a:cs typeface="Times New Roman" panose="02020603050405020304" pitchFamily="18" charset="0"/>
              </a:rPr>
              <a:t> gestational circumstance, resulting in </a:t>
            </a:r>
            <a:r>
              <a:rPr lang="en-US" sz="1050" dirty="0" err="1">
                <a:latin typeface="Times New Roman" panose="02020603050405020304" pitchFamily="18" charset="0"/>
                <a:cs typeface="Times New Roman" panose="02020603050405020304" pitchFamily="18" charset="0"/>
              </a:rPr>
              <a:t>iNOS</a:t>
            </a:r>
            <a:r>
              <a:rPr lang="en-US" sz="1050" dirty="0">
                <a:latin typeface="Times New Roman" panose="02020603050405020304" pitchFamily="18" charset="0"/>
                <a:cs typeface="Times New Roman" panose="02020603050405020304" pitchFamily="18" charset="0"/>
              </a:rPr>
              <a:t> expression and phospholipase D expression in the luminal tissues and areas of physiology which physiological structure was intended to protect. </a:t>
            </a:r>
          </a:p>
        </p:txBody>
      </p:sp>
      <p:sp>
        <p:nvSpPr>
          <p:cNvPr id="3" name="Oval 2">
            <a:extLst>
              <a:ext uri="{FF2B5EF4-FFF2-40B4-BE49-F238E27FC236}">
                <a16:creationId xmlns:a16="http://schemas.microsoft.com/office/drawing/2014/main" id="{B7E5CBCF-4B60-42D6-A391-0477F82C8C44}"/>
              </a:ext>
            </a:extLst>
          </p:cNvPr>
          <p:cNvSpPr/>
          <p:nvPr/>
        </p:nvSpPr>
        <p:spPr>
          <a:xfrm>
            <a:off x="189343" y="1623650"/>
            <a:ext cx="10005330" cy="50929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2" name="Rectangle: Rounded Corners 8">
            <a:extLst>
              <a:ext uri="{FF2B5EF4-FFF2-40B4-BE49-F238E27FC236}">
                <a16:creationId xmlns:a16="http://schemas.microsoft.com/office/drawing/2014/main" id="{65E31C95-00D6-4030-BE66-ACAB3D156F5F}"/>
              </a:ext>
            </a:extLst>
          </p:cNvPr>
          <p:cNvSpPr/>
          <p:nvPr/>
        </p:nvSpPr>
        <p:spPr>
          <a:xfrm>
            <a:off x="4312679" y="1575206"/>
            <a:ext cx="208410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Civilizations of the Earth</a:t>
            </a:r>
          </a:p>
        </p:txBody>
      </p:sp>
      <p:sp>
        <p:nvSpPr>
          <p:cNvPr id="52" name="Rectangle: Rounded Corners 8">
            <a:extLst>
              <a:ext uri="{FF2B5EF4-FFF2-40B4-BE49-F238E27FC236}">
                <a16:creationId xmlns:a16="http://schemas.microsoft.com/office/drawing/2014/main" id="{3699B4DE-125C-491C-A75B-D1893119D0C0}"/>
              </a:ext>
            </a:extLst>
          </p:cNvPr>
          <p:cNvSpPr/>
          <p:nvPr/>
        </p:nvSpPr>
        <p:spPr>
          <a:xfrm>
            <a:off x="1631507" y="2435916"/>
            <a:ext cx="226886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Allowed Choline Deficiency</a:t>
            </a:r>
          </a:p>
        </p:txBody>
      </p:sp>
      <p:sp>
        <p:nvSpPr>
          <p:cNvPr id="53" name="Rectangle: Rounded Corners 8">
            <a:extLst>
              <a:ext uri="{FF2B5EF4-FFF2-40B4-BE49-F238E27FC236}">
                <a16:creationId xmlns:a16="http://schemas.microsoft.com/office/drawing/2014/main" id="{AB765758-835C-4E94-A7A5-134F18A75D13}"/>
              </a:ext>
            </a:extLst>
          </p:cNvPr>
          <p:cNvSpPr/>
          <p:nvPr/>
        </p:nvSpPr>
        <p:spPr>
          <a:xfrm>
            <a:off x="1637448" y="3028759"/>
            <a:ext cx="226886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BBD43C"/>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Elevated Homocysteine</a:t>
            </a:r>
          </a:p>
        </p:txBody>
      </p:sp>
      <p:sp>
        <p:nvSpPr>
          <p:cNvPr id="54" name="Rectangle: Rounded Corners 8">
            <a:extLst>
              <a:ext uri="{FF2B5EF4-FFF2-40B4-BE49-F238E27FC236}">
                <a16:creationId xmlns:a16="http://schemas.microsoft.com/office/drawing/2014/main" id="{1A2F13EB-57DC-4F56-9913-CE5D03597A4E}"/>
              </a:ext>
            </a:extLst>
          </p:cNvPr>
          <p:cNvSpPr/>
          <p:nvPr/>
        </p:nvSpPr>
        <p:spPr>
          <a:xfrm>
            <a:off x="1601755" y="3309354"/>
            <a:ext cx="2304561" cy="896132"/>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00FFFF"/>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err="1">
                <a:solidFill>
                  <a:srgbClr val="000000"/>
                </a:solidFill>
                <a:latin typeface="Times New Roman" panose="02020603050405020304" pitchFamily="18" charset="0"/>
                <a:cs typeface="Times New Roman" panose="02020603050405020304" pitchFamily="18" charset="0"/>
              </a:rPr>
              <a:t>iNOS</a:t>
            </a:r>
            <a:r>
              <a:rPr lang="en-US" sz="1400" dirty="0">
                <a:solidFill>
                  <a:srgbClr val="000000"/>
                </a:solidFill>
                <a:latin typeface="Times New Roman" panose="02020603050405020304" pitchFamily="18" charset="0"/>
                <a:cs typeface="Times New Roman" panose="02020603050405020304" pitchFamily="18" charset="0"/>
              </a:rPr>
              <a:t> and Phospholipase D from unshielded Electricity, Wireless Communications, environmental Particulate</a:t>
            </a:r>
          </a:p>
        </p:txBody>
      </p:sp>
      <p:sp>
        <p:nvSpPr>
          <p:cNvPr id="55" name="Rectangle: Rounded Corners 8">
            <a:extLst>
              <a:ext uri="{FF2B5EF4-FFF2-40B4-BE49-F238E27FC236}">
                <a16:creationId xmlns:a16="http://schemas.microsoft.com/office/drawing/2014/main" id="{CBF8053F-CBA2-4EE6-A559-CAFC6238F5F5}"/>
              </a:ext>
            </a:extLst>
          </p:cNvPr>
          <p:cNvSpPr/>
          <p:nvPr/>
        </p:nvSpPr>
        <p:spPr>
          <a:xfrm>
            <a:off x="4063788" y="1945941"/>
            <a:ext cx="2557501" cy="50432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F66CC"/>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Foundational Civilization Levels Control Parameters</a:t>
            </a:r>
          </a:p>
        </p:txBody>
      </p:sp>
      <p:sp>
        <p:nvSpPr>
          <p:cNvPr id="57" name="Rectangle: Rounded Corners 8">
            <a:extLst>
              <a:ext uri="{FF2B5EF4-FFF2-40B4-BE49-F238E27FC236}">
                <a16:creationId xmlns:a16="http://schemas.microsoft.com/office/drawing/2014/main" id="{798559DB-5104-4A3D-A78C-632833F10B13}"/>
              </a:ext>
            </a:extLst>
          </p:cNvPr>
          <p:cNvSpPr/>
          <p:nvPr/>
        </p:nvSpPr>
        <p:spPr>
          <a:xfrm>
            <a:off x="1626447" y="2737733"/>
            <a:ext cx="226886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FFF6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Allowed Inhibition of PEMT</a:t>
            </a:r>
          </a:p>
        </p:txBody>
      </p:sp>
      <p:sp>
        <p:nvSpPr>
          <p:cNvPr id="58" name="Rectangle: Rounded Corners 8">
            <a:extLst>
              <a:ext uri="{FF2B5EF4-FFF2-40B4-BE49-F238E27FC236}">
                <a16:creationId xmlns:a16="http://schemas.microsoft.com/office/drawing/2014/main" id="{81E83C4E-EF5A-4D0A-AA99-2A3908C809F1}"/>
              </a:ext>
            </a:extLst>
          </p:cNvPr>
          <p:cNvSpPr/>
          <p:nvPr/>
        </p:nvSpPr>
        <p:spPr>
          <a:xfrm>
            <a:off x="1626447" y="4225615"/>
            <a:ext cx="2240883" cy="355802"/>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2">
              <a:lumMod val="60000"/>
              <a:lumOff val="4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Implementation of abated being as a sanction</a:t>
            </a:r>
          </a:p>
        </p:txBody>
      </p:sp>
      <p:sp>
        <p:nvSpPr>
          <p:cNvPr id="59" name="Rectangle: Rounded Corners 8">
            <a:extLst>
              <a:ext uri="{FF2B5EF4-FFF2-40B4-BE49-F238E27FC236}">
                <a16:creationId xmlns:a16="http://schemas.microsoft.com/office/drawing/2014/main" id="{93058650-6112-4A0E-A95F-42699365CC31}"/>
              </a:ext>
            </a:extLst>
          </p:cNvPr>
          <p:cNvSpPr/>
          <p:nvPr/>
        </p:nvSpPr>
        <p:spPr>
          <a:xfrm>
            <a:off x="1579598" y="4589218"/>
            <a:ext cx="2298564" cy="62286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F9999"/>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Unassured human, social, behavioral and physiological requirements</a:t>
            </a:r>
          </a:p>
        </p:txBody>
      </p:sp>
      <p:sp>
        <p:nvSpPr>
          <p:cNvPr id="60" name="Arrow: Right 59">
            <a:extLst>
              <a:ext uri="{FF2B5EF4-FFF2-40B4-BE49-F238E27FC236}">
                <a16:creationId xmlns:a16="http://schemas.microsoft.com/office/drawing/2014/main" id="{5440F64F-3260-4951-B0F3-2CA6EF1E6BF4}"/>
              </a:ext>
            </a:extLst>
          </p:cNvPr>
          <p:cNvSpPr/>
          <p:nvPr/>
        </p:nvSpPr>
        <p:spPr>
          <a:xfrm>
            <a:off x="3917009" y="2633966"/>
            <a:ext cx="2279857" cy="3148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1" name="Rectangle: Rounded Corners 8">
            <a:extLst>
              <a:ext uri="{FF2B5EF4-FFF2-40B4-BE49-F238E27FC236}">
                <a16:creationId xmlns:a16="http://schemas.microsoft.com/office/drawing/2014/main" id="{03D45750-57A5-4FC3-B8DF-2F9C767406B9}"/>
              </a:ext>
            </a:extLst>
          </p:cNvPr>
          <p:cNvSpPr/>
          <p:nvPr/>
        </p:nvSpPr>
        <p:spPr>
          <a:xfrm>
            <a:off x="6353320" y="2848045"/>
            <a:ext cx="2384568" cy="2539367"/>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Physiology</a:t>
            </a:r>
          </a:p>
          <a:p>
            <a:pPr algn="ctr"/>
            <a:endParaRPr lang="en-US" sz="1400" dirty="0">
              <a:solidFill>
                <a:srgbClr val="000000"/>
              </a:solidFill>
              <a:latin typeface="Times New Roman" panose="02020603050405020304" pitchFamily="18" charset="0"/>
              <a:cs typeface="Times New Roman" panose="02020603050405020304" pitchFamily="18" charset="0"/>
            </a:endParaRPr>
          </a:p>
          <a:p>
            <a:pPr algn="ctr"/>
            <a:endParaRPr lang="en-US" sz="1400" dirty="0">
              <a:solidFill>
                <a:srgbClr val="000000"/>
              </a:solidFill>
              <a:latin typeface="Times New Roman" panose="02020603050405020304" pitchFamily="18" charset="0"/>
              <a:cs typeface="Times New Roman" panose="02020603050405020304" pitchFamily="18" charset="0"/>
            </a:endParaRPr>
          </a:p>
          <a:p>
            <a:pPr algn="ctr"/>
            <a:endParaRPr lang="en-US" sz="1400" dirty="0">
              <a:solidFill>
                <a:srgbClr val="000000"/>
              </a:solidFill>
              <a:latin typeface="Times New Roman" panose="02020603050405020304" pitchFamily="18" charset="0"/>
              <a:cs typeface="Times New Roman" panose="02020603050405020304" pitchFamily="18" charset="0"/>
            </a:endParaRPr>
          </a:p>
          <a:p>
            <a:pPr algn="ctr"/>
            <a:endParaRPr lang="en-US" sz="1400" dirty="0">
              <a:solidFill>
                <a:srgbClr val="000000"/>
              </a:solidFill>
              <a:latin typeface="Times New Roman" panose="02020603050405020304" pitchFamily="18" charset="0"/>
              <a:cs typeface="Times New Roman" panose="02020603050405020304" pitchFamily="18" charset="0"/>
            </a:endParaRPr>
          </a:p>
          <a:p>
            <a:pPr algn="ctr"/>
            <a:endParaRPr lang="en-US" sz="1400" dirty="0">
              <a:solidFill>
                <a:srgbClr val="000000"/>
              </a:solidFill>
              <a:latin typeface="Times New Roman" panose="02020603050405020304" pitchFamily="18" charset="0"/>
              <a:cs typeface="Times New Roman" panose="02020603050405020304" pitchFamily="18" charset="0"/>
            </a:endParaRPr>
          </a:p>
          <a:p>
            <a:pPr algn="ctr"/>
            <a:endParaRPr lang="en-US" sz="1400" dirty="0">
              <a:solidFill>
                <a:srgbClr val="000000"/>
              </a:solidFill>
              <a:latin typeface="Times New Roman" panose="02020603050405020304" pitchFamily="18" charset="0"/>
              <a:cs typeface="Times New Roman" panose="02020603050405020304" pitchFamily="18" charset="0"/>
            </a:endParaRPr>
          </a:p>
          <a:p>
            <a:pPr algn="ctr"/>
            <a:endParaRPr lang="en-US" sz="1400" dirty="0">
              <a:solidFill>
                <a:srgbClr val="000000"/>
              </a:solidFill>
              <a:latin typeface="Times New Roman" panose="02020603050405020304" pitchFamily="18" charset="0"/>
              <a:cs typeface="Times New Roman" panose="02020603050405020304" pitchFamily="18" charset="0"/>
            </a:endParaRPr>
          </a:p>
          <a:p>
            <a:pPr algn="ctr"/>
            <a:endParaRPr lang="en-US" sz="1400" dirty="0">
              <a:solidFill>
                <a:srgbClr val="000000"/>
              </a:solidFill>
              <a:latin typeface="Times New Roman" panose="02020603050405020304" pitchFamily="18" charset="0"/>
              <a:cs typeface="Times New Roman" panose="02020603050405020304" pitchFamily="18" charset="0"/>
            </a:endParaRPr>
          </a:p>
          <a:p>
            <a:pPr algn="ctr"/>
            <a:endParaRPr lang="en-US" sz="1400" dirty="0">
              <a:solidFill>
                <a:srgbClr val="000000"/>
              </a:solidFill>
              <a:latin typeface="Times New Roman" panose="02020603050405020304" pitchFamily="18" charset="0"/>
              <a:cs typeface="Times New Roman" panose="02020603050405020304" pitchFamily="18" charset="0"/>
            </a:endParaRPr>
          </a:p>
          <a:p>
            <a:pPr algn="ctr"/>
            <a:endParaRPr lang="en-US" sz="1400" dirty="0">
              <a:solidFill>
                <a:srgbClr val="000000"/>
              </a:solidFill>
              <a:latin typeface="Times New Roman" panose="02020603050405020304" pitchFamily="18" charset="0"/>
              <a:cs typeface="Times New Roman" panose="02020603050405020304" pitchFamily="18" charset="0"/>
            </a:endParaRPr>
          </a:p>
        </p:txBody>
      </p:sp>
      <p:sp>
        <p:nvSpPr>
          <p:cNvPr id="65" name="Rectangle: Rounded Corners 8">
            <a:extLst>
              <a:ext uri="{FF2B5EF4-FFF2-40B4-BE49-F238E27FC236}">
                <a16:creationId xmlns:a16="http://schemas.microsoft.com/office/drawing/2014/main" id="{6B55A44F-C73E-4D99-B13D-7509FE18299A}"/>
              </a:ext>
            </a:extLst>
          </p:cNvPr>
          <p:cNvSpPr/>
          <p:nvPr/>
        </p:nvSpPr>
        <p:spPr>
          <a:xfrm>
            <a:off x="1571097" y="5242236"/>
            <a:ext cx="2324218" cy="62286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Sequestration and monetization of nature and water</a:t>
            </a:r>
          </a:p>
        </p:txBody>
      </p:sp>
      <p:sp>
        <p:nvSpPr>
          <p:cNvPr id="67" name="Arrow: Right 66">
            <a:extLst>
              <a:ext uri="{FF2B5EF4-FFF2-40B4-BE49-F238E27FC236}">
                <a16:creationId xmlns:a16="http://schemas.microsoft.com/office/drawing/2014/main" id="{BB487306-4832-4ACF-B0A6-9A7EC16F2F04}"/>
              </a:ext>
            </a:extLst>
          </p:cNvPr>
          <p:cNvSpPr/>
          <p:nvPr/>
        </p:nvSpPr>
        <p:spPr>
          <a:xfrm>
            <a:off x="3918874" y="4493904"/>
            <a:ext cx="2432529" cy="56907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7" name="Rectangle: Rounded Corners 8">
            <a:extLst>
              <a:ext uri="{FF2B5EF4-FFF2-40B4-BE49-F238E27FC236}">
                <a16:creationId xmlns:a16="http://schemas.microsoft.com/office/drawing/2014/main" id="{EFFA230F-67CF-4A50-8296-51D350283D61}"/>
              </a:ext>
            </a:extLst>
          </p:cNvPr>
          <p:cNvSpPr/>
          <p:nvPr/>
        </p:nvSpPr>
        <p:spPr>
          <a:xfrm>
            <a:off x="6444572" y="3231850"/>
            <a:ext cx="2150974" cy="200227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Organs, tissues, glands structures</a:t>
            </a:r>
          </a:p>
          <a:p>
            <a:pPr algn="ctr"/>
            <a:endParaRPr lang="en-US" sz="1400" dirty="0">
              <a:solidFill>
                <a:srgbClr val="000000"/>
              </a:solidFill>
              <a:latin typeface="Times New Roman" panose="02020603050405020304" pitchFamily="18" charset="0"/>
              <a:cs typeface="Times New Roman" panose="02020603050405020304" pitchFamily="18" charset="0"/>
            </a:endParaRPr>
          </a:p>
          <a:p>
            <a:pPr algn="ctr"/>
            <a:endParaRPr lang="en-US" sz="1400" dirty="0">
              <a:solidFill>
                <a:srgbClr val="000000"/>
              </a:solidFill>
              <a:latin typeface="Times New Roman" panose="02020603050405020304" pitchFamily="18" charset="0"/>
              <a:cs typeface="Times New Roman" panose="02020603050405020304" pitchFamily="18" charset="0"/>
            </a:endParaRPr>
          </a:p>
          <a:p>
            <a:pPr algn="ctr"/>
            <a:endParaRPr lang="en-US" sz="1400" dirty="0">
              <a:solidFill>
                <a:srgbClr val="000000"/>
              </a:solidFill>
              <a:latin typeface="Times New Roman" panose="02020603050405020304" pitchFamily="18" charset="0"/>
              <a:cs typeface="Times New Roman" panose="02020603050405020304" pitchFamily="18" charset="0"/>
            </a:endParaRPr>
          </a:p>
          <a:p>
            <a:pPr algn="ctr"/>
            <a:endParaRPr lang="en-US" sz="1400" dirty="0">
              <a:solidFill>
                <a:srgbClr val="000000"/>
              </a:solidFill>
              <a:latin typeface="Times New Roman" panose="02020603050405020304" pitchFamily="18" charset="0"/>
              <a:cs typeface="Times New Roman" panose="02020603050405020304" pitchFamily="18" charset="0"/>
            </a:endParaRPr>
          </a:p>
          <a:p>
            <a:pPr algn="ctr"/>
            <a:endParaRPr lang="en-US" sz="1400" dirty="0">
              <a:solidFill>
                <a:srgbClr val="000000"/>
              </a:solidFill>
              <a:latin typeface="Times New Roman" panose="02020603050405020304" pitchFamily="18" charset="0"/>
              <a:cs typeface="Times New Roman" panose="02020603050405020304" pitchFamily="18" charset="0"/>
            </a:endParaRPr>
          </a:p>
          <a:p>
            <a:pPr algn="ctr"/>
            <a:endParaRPr lang="en-US" sz="1400" dirty="0">
              <a:solidFill>
                <a:srgbClr val="000000"/>
              </a:solidFill>
              <a:latin typeface="Times New Roman" panose="02020603050405020304" pitchFamily="18" charset="0"/>
              <a:cs typeface="Times New Roman" panose="02020603050405020304" pitchFamily="18" charset="0"/>
            </a:endParaRPr>
          </a:p>
          <a:p>
            <a:pPr algn="ctr"/>
            <a:endParaRPr lang="en-US" sz="1400" dirty="0">
              <a:solidFill>
                <a:srgbClr val="000000"/>
              </a:solidFill>
              <a:latin typeface="Times New Roman" panose="02020603050405020304" pitchFamily="18" charset="0"/>
              <a:cs typeface="Times New Roman" panose="02020603050405020304" pitchFamily="18" charset="0"/>
            </a:endParaRPr>
          </a:p>
        </p:txBody>
      </p:sp>
      <p:sp>
        <p:nvSpPr>
          <p:cNvPr id="38" name="Rectangle: Rounded Corners 8">
            <a:extLst>
              <a:ext uri="{FF2B5EF4-FFF2-40B4-BE49-F238E27FC236}">
                <a16:creationId xmlns:a16="http://schemas.microsoft.com/office/drawing/2014/main" id="{7F39E92F-E0E4-4653-A45E-128EDF230FF6}"/>
              </a:ext>
            </a:extLst>
          </p:cNvPr>
          <p:cNvSpPr/>
          <p:nvPr/>
        </p:nvSpPr>
        <p:spPr>
          <a:xfrm>
            <a:off x="6573058" y="3709267"/>
            <a:ext cx="1888627" cy="135243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dirty="0">
              <a:solidFill>
                <a:srgbClr val="000000"/>
              </a:solidFill>
              <a:latin typeface="Times New Roman" panose="02020603050405020304" pitchFamily="18" charset="0"/>
              <a:cs typeface="Times New Roman" panose="02020603050405020304" pitchFamily="18" charset="0"/>
            </a:endParaRPr>
          </a:p>
          <a:p>
            <a:pPr algn="ctr"/>
            <a:endParaRPr lang="en-US" sz="1400" dirty="0">
              <a:solidFill>
                <a:srgbClr val="000000"/>
              </a:solidFill>
              <a:latin typeface="Times New Roman" panose="02020603050405020304" pitchFamily="18" charset="0"/>
              <a:cs typeface="Times New Roman" panose="02020603050405020304" pitchFamily="18" charset="0"/>
            </a:endParaRPr>
          </a:p>
          <a:p>
            <a:pPr algn="ctr"/>
            <a:r>
              <a:rPr lang="en-US" sz="1100" dirty="0">
                <a:solidFill>
                  <a:srgbClr val="000000"/>
                </a:solidFill>
                <a:latin typeface="Times New Roman" panose="02020603050405020304" pitchFamily="18" charset="0"/>
                <a:cs typeface="Times New Roman" panose="02020603050405020304" pitchFamily="18" charset="0"/>
              </a:rPr>
              <a:t>Outside, foundational, basement interstitial, innermost layers facing cavernous areas(epithelial and luminal areas)</a:t>
            </a:r>
          </a:p>
          <a:p>
            <a:pPr algn="ctr"/>
            <a:endParaRPr lang="en-US" sz="1100" dirty="0">
              <a:solidFill>
                <a:srgbClr val="000000"/>
              </a:solidFill>
              <a:latin typeface="Times New Roman" panose="02020603050405020304" pitchFamily="18" charset="0"/>
              <a:cs typeface="Times New Roman" panose="02020603050405020304" pitchFamily="18" charset="0"/>
            </a:endParaRPr>
          </a:p>
          <a:p>
            <a:pPr algn="ctr"/>
            <a:endParaRPr lang="en-US" sz="1100" dirty="0">
              <a:solidFill>
                <a:srgbClr val="000000"/>
              </a:solidFill>
              <a:latin typeface="Times New Roman" panose="02020603050405020304" pitchFamily="18" charset="0"/>
              <a:cs typeface="Times New Roman" panose="02020603050405020304" pitchFamily="18" charset="0"/>
            </a:endParaRPr>
          </a:p>
          <a:p>
            <a:pPr algn="ctr"/>
            <a:endParaRPr lang="en-US" sz="1100" dirty="0">
              <a:solidFill>
                <a:srgbClr val="000000"/>
              </a:solidFill>
              <a:latin typeface="Times New Roman" panose="02020603050405020304" pitchFamily="18" charset="0"/>
              <a:cs typeface="Times New Roman" panose="02020603050405020304" pitchFamily="18" charset="0"/>
            </a:endParaRPr>
          </a:p>
          <a:p>
            <a:pPr algn="ctr"/>
            <a:endParaRPr lang="en-US" sz="1100" dirty="0">
              <a:solidFill>
                <a:srgbClr val="000000"/>
              </a:solidFill>
              <a:latin typeface="Times New Roman" panose="02020603050405020304" pitchFamily="18" charset="0"/>
              <a:cs typeface="Times New Roman" panose="02020603050405020304" pitchFamily="18" charset="0"/>
            </a:endParaRPr>
          </a:p>
          <a:p>
            <a:pPr algn="ctr"/>
            <a:endParaRPr lang="en-US" sz="1100"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629419E-BE11-4413-9047-D4F97F22EC4A}"/>
              </a:ext>
            </a:extLst>
          </p:cNvPr>
          <p:cNvSpPr txBox="1"/>
          <p:nvPr/>
        </p:nvSpPr>
        <p:spPr>
          <a:xfrm>
            <a:off x="6580201" y="4616201"/>
            <a:ext cx="2041864" cy="261610"/>
          </a:xfrm>
          <a:prstGeom prst="rect">
            <a:avLst/>
          </a:prstGeom>
          <a:noFill/>
        </p:spPr>
        <p:txBody>
          <a:bodyPr wrap="square" rtlCol="0">
            <a:spAutoFit/>
          </a:bodyPr>
          <a:lstStyle/>
          <a:p>
            <a:r>
              <a:rPr lang="en-US" sz="1100" dirty="0" err="1"/>
              <a:t>iNOS</a:t>
            </a:r>
            <a:r>
              <a:rPr lang="en-US" sz="1100" dirty="0"/>
              <a:t>, phospholipase D, other</a:t>
            </a:r>
          </a:p>
        </p:txBody>
      </p:sp>
    </p:spTree>
    <p:extLst>
      <p:ext uri="{BB962C8B-B14F-4D97-AF65-F5344CB8AC3E}">
        <p14:creationId xmlns:p14="http://schemas.microsoft.com/office/powerpoint/2010/main" val="1276879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9081" y="1216877"/>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panose="02020603050405020304" pitchFamily="18" charset="0"/>
                <a:cs typeface="Times New Roman" panose="02020603050405020304" pitchFamily="18" charset="0"/>
              </a:rPr>
              <a:t>1298200A Opportunities</a:t>
            </a: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7E4E362-D1AE-4485-A941-7C3366E73CBA}"/>
              </a:ext>
            </a:extLst>
          </p:cNvPr>
          <p:cNvSpPr txBox="1"/>
          <p:nvPr/>
        </p:nvSpPr>
        <p:spPr>
          <a:xfrm>
            <a:off x="10887246" y="3758221"/>
            <a:ext cx="1147569" cy="830997"/>
          </a:xfrm>
          <a:prstGeom prst="rect">
            <a:avLst/>
          </a:prstGeom>
          <a:noFill/>
        </p:spPr>
        <p:txBody>
          <a:bodyPr wrap="square" lIns="91440" tIns="45720" rIns="91440" bIns="45720" anchor="t">
            <a:spAutoFit/>
          </a:bodyPr>
          <a:lstStyle/>
          <a:p>
            <a:pPr algn="ctr"/>
            <a:r>
              <a:rPr lang="en-US" sz="800" dirty="0">
                <a:latin typeface="Times New Roman" panose="02020603050405020304" pitchFamily="18" charset="0"/>
                <a:cs typeface="Times New Roman" panose="02020603050405020304" pitchFamily="18" charset="0"/>
              </a:rPr>
              <a:t>Foundational Parameters are an opportunity to understand and improve Human outcomes pervasively</a:t>
            </a:r>
          </a:p>
        </p:txBody>
      </p:sp>
      <p:sp>
        <p:nvSpPr>
          <p:cNvPr id="3" name="Oval 2">
            <a:extLst>
              <a:ext uri="{FF2B5EF4-FFF2-40B4-BE49-F238E27FC236}">
                <a16:creationId xmlns:a16="http://schemas.microsoft.com/office/drawing/2014/main" id="{B7E5CBCF-4B60-42D6-A391-0477F82C8C44}"/>
              </a:ext>
            </a:extLst>
          </p:cNvPr>
          <p:cNvSpPr/>
          <p:nvPr/>
        </p:nvSpPr>
        <p:spPr>
          <a:xfrm>
            <a:off x="189343" y="1623650"/>
            <a:ext cx="10005330" cy="50929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Rectangle: Rounded Corners 8">
            <a:extLst>
              <a:ext uri="{FF2B5EF4-FFF2-40B4-BE49-F238E27FC236}">
                <a16:creationId xmlns:a16="http://schemas.microsoft.com/office/drawing/2014/main" id="{65E31C95-00D6-4030-BE66-ACAB3D156F5F}"/>
              </a:ext>
            </a:extLst>
          </p:cNvPr>
          <p:cNvSpPr/>
          <p:nvPr/>
        </p:nvSpPr>
        <p:spPr>
          <a:xfrm>
            <a:off x="4312679" y="1575206"/>
            <a:ext cx="208410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Civilizations of the Earth</a:t>
            </a:r>
          </a:p>
        </p:txBody>
      </p:sp>
      <p:sp>
        <p:nvSpPr>
          <p:cNvPr id="52" name="Rectangle: Rounded Corners 8">
            <a:extLst>
              <a:ext uri="{FF2B5EF4-FFF2-40B4-BE49-F238E27FC236}">
                <a16:creationId xmlns:a16="http://schemas.microsoft.com/office/drawing/2014/main" id="{3699B4DE-125C-491C-A75B-D1893119D0C0}"/>
              </a:ext>
            </a:extLst>
          </p:cNvPr>
          <p:cNvSpPr/>
          <p:nvPr/>
        </p:nvSpPr>
        <p:spPr>
          <a:xfrm>
            <a:off x="1631507" y="2435916"/>
            <a:ext cx="226886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Allowed Choline Deficiency</a:t>
            </a:r>
          </a:p>
        </p:txBody>
      </p:sp>
      <p:sp>
        <p:nvSpPr>
          <p:cNvPr id="53" name="Rectangle: Rounded Corners 8">
            <a:extLst>
              <a:ext uri="{FF2B5EF4-FFF2-40B4-BE49-F238E27FC236}">
                <a16:creationId xmlns:a16="http://schemas.microsoft.com/office/drawing/2014/main" id="{AB765758-835C-4E94-A7A5-134F18A75D13}"/>
              </a:ext>
            </a:extLst>
          </p:cNvPr>
          <p:cNvSpPr/>
          <p:nvPr/>
        </p:nvSpPr>
        <p:spPr>
          <a:xfrm>
            <a:off x="1637448" y="3028759"/>
            <a:ext cx="226886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BBD43C"/>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Elevated Homocysteine</a:t>
            </a:r>
          </a:p>
        </p:txBody>
      </p:sp>
      <p:sp>
        <p:nvSpPr>
          <p:cNvPr id="54" name="Rectangle: Rounded Corners 8">
            <a:extLst>
              <a:ext uri="{FF2B5EF4-FFF2-40B4-BE49-F238E27FC236}">
                <a16:creationId xmlns:a16="http://schemas.microsoft.com/office/drawing/2014/main" id="{1A2F13EB-57DC-4F56-9913-CE5D03597A4E}"/>
              </a:ext>
            </a:extLst>
          </p:cNvPr>
          <p:cNvSpPr/>
          <p:nvPr/>
        </p:nvSpPr>
        <p:spPr>
          <a:xfrm>
            <a:off x="1601755" y="3309354"/>
            <a:ext cx="2304561" cy="896132"/>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00FFFF"/>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err="1">
                <a:solidFill>
                  <a:srgbClr val="000000"/>
                </a:solidFill>
                <a:latin typeface="Times New Roman" panose="02020603050405020304" pitchFamily="18" charset="0"/>
                <a:cs typeface="Times New Roman" panose="02020603050405020304" pitchFamily="18" charset="0"/>
              </a:rPr>
              <a:t>iNOS</a:t>
            </a:r>
            <a:r>
              <a:rPr lang="en-US" sz="1400" dirty="0">
                <a:solidFill>
                  <a:srgbClr val="000000"/>
                </a:solidFill>
                <a:latin typeface="Times New Roman" panose="02020603050405020304" pitchFamily="18" charset="0"/>
                <a:cs typeface="Times New Roman" panose="02020603050405020304" pitchFamily="18" charset="0"/>
              </a:rPr>
              <a:t> and phospholipase D from unshielded electricity, wireless communications, environmental particulate</a:t>
            </a:r>
          </a:p>
        </p:txBody>
      </p:sp>
      <p:sp>
        <p:nvSpPr>
          <p:cNvPr id="55" name="Rectangle: Rounded Corners 8">
            <a:extLst>
              <a:ext uri="{FF2B5EF4-FFF2-40B4-BE49-F238E27FC236}">
                <a16:creationId xmlns:a16="http://schemas.microsoft.com/office/drawing/2014/main" id="{CBF8053F-CBA2-4EE6-A559-CAFC6238F5F5}"/>
              </a:ext>
            </a:extLst>
          </p:cNvPr>
          <p:cNvSpPr/>
          <p:nvPr/>
        </p:nvSpPr>
        <p:spPr>
          <a:xfrm>
            <a:off x="4063788" y="1945941"/>
            <a:ext cx="2557501" cy="50432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F66CC"/>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Foundational Civilization Levels Control Parameters</a:t>
            </a:r>
          </a:p>
        </p:txBody>
      </p:sp>
      <p:sp>
        <p:nvSpPr>
          <p:cNvPr id="57" name="Rectangle: Rounded Corners 8">
            <a:extLst>
              <a:ext uri="{FF2B5EF4-FFF2-40B4-BE49-F238E27FC236}">
                <a16:creationId xmlns:a16="http://schemas.microsoft.com/office/drawing/2014/main" id="{798559DB-5104-4A3D-A78C-632833F10B13}"/>
              </a:ext>
            </a:extLst>
          </p:cNvPr>
          <p:cNvSpPr/>
          <p:nvPr/>
        </p:nvSpPr>
        <p:spPr>
          <a:xfrm>
            <a:off x="1626447" y="2737733"/>
            <a:ext cx="226886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FFF6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Allowed Inhibition of PEMT</a:t>
            </a:r>
          </a:p>
        </p:txBody>
      </p:sp>
      <p:sp>
        <p:nvSpPr>
          <p:cNvPr id="58" name="Rectangle: Rounded Corners 8">
            <a:extLst>
              <a:ext uri="{FF2B5EF4-FFF2-40B4-BE49-F238E27FC236}">
                <a16:creationId xmlns:a16="http://schemas.microsoft.com/office/drawing/2014/main" id="{81E83C4E-EF5A-4D0A-AA99-2A3908C809F1}"/>
              </a:ext>
            </a:extLst>
          </p:cNvPr>
          <p:cNvSpPr/>
          <p:nvPr/>
        </p:nvSpPr>
        <p:spPr>
          <a:xfrm>
            <a:off x="1626447" y="4225614"/>
            <a:ext cx="2240883" cy="40147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2">
              <a:lumMod val="60000"/>
              <a:lumOff val="4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Implementation of abated being as a sanction</a:t>
            </a:r>
          </a:p>
        </p:txBody>
      </p:sp>
      <p:sp>
        <p:nvSpPr>
          <p:cNvPr id="59" name="Rectangle: Rounded Corners 8">
            <a:extLst>
              <a:ext uri="{FF2B5EF4-FFF2-40B4-BE49-F238E27FC236}">
                <a16:creationId xmlns:a16="http://schemas.microsoft.com/office/drawing/2014/main" id="{93058650-6112-4A0E-A95F-42699365CC31}"/>
              </a:ext>
            </a:extLst>
          </p:cNvPr>
          <p:cNvSpPr/>
          <p:nvPr/>
        </p:nvSpPr>
        <p:spPr>
          <a:xfrm>
            <a:off x="1591632" y="4639587"/>
            <a:ext cx="2298564" cy="62286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F9999"/>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Unassured human, social, behavioral and physiological requirements</a:t>
            </a:r>
          </a:p>
        </p:txBody>
      </p:sp>
      <p:sp>
        <p:nvSpPr>
          <p:cNvPr id="60" name="Arrow: Right 59">
            <a:extLst>
              <a:ext uri="{FF2B5EF4-FFF2-40B4-BE49-F238E27FC236}">
                <a16:creationId xmlns:a16="http://schemas.microsoft.com/office/drawing/2014/main" id="{5440F64F-3260-4951-B0F3-2CA6EF1E6BF4}"/>
              </a:ext>
            </a:extLst>
          </p:cNvPr>
          <p:cNvSpPr/>
          <p:nvPr/>
        </p:nvSpPr>
        <p:spPr>
          <a:xfrm>
            <a:off x="3917009" y="2633966"/>
            <a:ext cx="2793568" cy="3148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3" name="Rectangle: Rounded Corners 8">
            <a:extLst>
              <a:ext uri="{FF2B5EF4-FFF2-40B4-BE49-F238E27FC236}">
                <a16:creationId xmlns:a16="http://schemas.microsoft.com/office/drawing/2014/main" id="{5C6908A8-EF84-472C-A2FD-AAF9A991A64F}"/>
              </a:ext>
            </a:extLst>
          </p:cNvPr>
          <p:cNvSpPr/>
          <p:nvPr/>
        </p:nvSpPr>
        <p:spPr>
          <a:xfrm>
            <a:off x="3951522" y="3471011"/>
            <a:ext cx="2142163" cy="148000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Escape of these known factors political and social prioritization/agenda. Disparities begin gestationally and at birth with increased risk for disease, abated vital being, complications hundreds of times higher for these populations</a:t>
            </a:r>
          </a:p>
        </p:txBody>
      </p:sp>
      <p:sp>
        <p:nvSpPr>
          <p:cNvPr id="65" name="Rectangle: Rounded Corners 8">
            <a:extLst>
              <a:ext uri="{FF2B5EF4-FFF2-40B4-BE49-F238E27FC236}">
                <a16:creationId xmlns:a16="http://schemas.microsoft.com/office/drawing/2014/main" id="{6B55A44F-C73E-4D99-B13D-7509FE18299A}"/>
              </a:ext>
            </a:extLst>
          </p:cNvPr>
          <p:cNvSpPr/>
          <p:nvPr/>
        </p:nvSpPr>
        <p:spPr>
          <a:xfrm>
            <a:off x="1583131" y="5292605"/>
            <a:ext cx="2324218" cy="62286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Sequestration and monetization of nature and water</a:t>
            </a:r>
          </a:p>
        </p:txBody>
      </p:sp>
      <p:sp>
        <p:nvSpPr>
          <p:cNvPr id="67" name="Arrow: Right 66">
            <a:extLst>
              <a:ext uri="{FF2B5EF4-FFF2-40B4-BE49-F238E27FC236}">
                <a16:creationId xmlns:a16="http://schemas.microsoft.com/office/drawing/2014/main" id="{BB487306-4832-4ACF-B0A6-9A7EC16F2F04}"/>
              </a:ext>
            </a:extLst>
          </p:cNvPr>
          <p:cNvSpPr/>
          <p:nvPr/>
        </p:nvSpPr>
        <p:spPr>
          <a:xfrm>
            <a:off x="8066786" y="3586058"/>
            <a:ext cx="2159086" cy="13764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7" name="Oval 36">
            <a:extLst>
              <a:ext uri="{FF2B5EF4-FFF2-40B4-BE49-F238E27FC236}">
                <a16:creationId xmlns:a16="http://schemas.microsoft.com/office/drawing/2014/main" id="{D8B48130-A0E3-41E7-A668-D762BFCAA2A5}"/>
              </a:ext>
            </a:extLst>
          </p:cNvPr>
          <p:cNvSpPr/>
          <p:nvPr/>
        </p:nvSpPr>
        <p:spPr>
          <a:xfrm>
            <a:off x="5914911" y="2459427"/>
            <a:ext cx="1515844" cy="10231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8" name="Oval 37">
            <a:extLst>
              <a:ext uri="{FF2B5EF4-FFF2-40B4-BE49-F238E27FC236}">
                <a16:creationId xmlns:a16="http://schemas.microsoft.com/office/drawing/2014/main" id="{4E7E1B2C-B306-44CF-A1DF-9681FA69CA0A}"/>
              </a:ext>
            </a:extLst>
          </p:cNvPr>
          <p:cNvSpPr/>
          <p:nvPr/>
        </p:nvSpPr>
        <p:spPr>
          <a:xfrm>
            <a:off x="6558759" y="3400348"/>
            <a:ext cx="1515844" cy="10231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9" name="Oval 38">
            <a:extLst>
              <a:ext uri="{FF2B5EF4-FFF2-40B4-BE49-F238E27FC236}">
                <a16:creationId xmlns:a16="http://schemas.microsoft.com/office/drawing/2014/main" id="{1EB69E26-5430-4738-925C-EAB08A52EC50}"/>
              </a:ext>
            </a:extLst>
          </p:cNvPr>
          <p:cNvSpPr/>
          <p:nvPr/>
        </p:nvSpPr>
        <p:spPr>
          <a:xfrm>
            <a:off x="6397519" y="4443108"/>
            <a:ext cx="1515844" cy="10231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0" name="Rectangle: Rounded Corners 8">
            <a:extLst>
              <a:ext uri="{FF2B5EF4-FFF2-40B4-BE49-F238E27FC236}">
                <a16:creationId xmlns:a16="http://schemas.microsoft.com/office/drawing/2014/main" id="{FEA5A589-8E1A-4BD0-879A-1C0DE7093EE7}"/>
              </a:ext>
            </a:extLst>
          </p:cNvPr>
          <p:cNvSpPr/>
          <p:nvPr/>
        </p:nvSpPr>
        <p:spPr>
          <a:xfrm>
            <a:off x="6214668" y="2789718"/>
            <a:ext cx="1013483" cy="40812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Economical disadvantaged</a:t>
            </a:r>
          </a:p>
        </p:txBody>
      </p:sp>
      <p:sp>
        <p:nvSpPr>
          <p:cNvPr id="41" name="Rectangle: Rounded Corners 8">
            <a:extLst>
              <a:ext uri="{FF2B5EF4-FFF2-40B4-BE49-F238E27FC236}">
                <a16:creationId xmlns:a16="http://schemas.microsoft.com/office/drawing/2014/main" id="{2E017F37-4C2D-4661-AC85-B2691311B786}"/>
              </a:ext>
            </a:extLst>
          </p:cNvPr>
          <p:cNvSpPr/>
          <p:nvPr/>
        </p:nvSpPr>
        <p:spPr>
          <a:xfrm>
            <a:off x="6788904" y="3542741"/>
            <a:ext cx="1013483" cy="339950"/>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Aged</a:t>
            </a:r>
          </a:p>
        </p:txBody>
      </p:sp>
      <p:sp>
        <p:nvSpPr>
          <p:cNvPr id="42" name="Rectangle: Rounded Corners 8">
            <a:extLst>
              <a:ext uri="{FF2B5EF4-FFF2-40B4-BE49-F238E27FC236}">
                <a16:creationId xmlns:a16="http://schemas.microsoft.com/office/drawing/2014/main" id="{1C0BBCE5-949C-4B3D-9664-9BB08960FBA9}"/>
              </a:ext>
            </a:extLst>
          </p:cNvPr>
          <p:cNvSpPr/>
          <p:nvPr/>
        </p:nvSpPr>
        <p:spPr>
          <a:xfrm>
            <a:off x="6584324" y="4743643"/>
            <a:ext cx="1013483" cy="40812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Less educated</a:t>
            </a:r>
          </a:p>
        </p:txBody>
      </p:sp>
      <p:sp>
        <p:nvSpPr>
          <p:cNvPr id="43" name="Oval 42">
            <a:extLst>
              <a:ext uri="{FF2B5EF4-FFF2-40B4-BE49-F238E27FC236}">
                <a16:creationId xmlns:a16="http://schemas.microsoft.com/office/drawing/2014/main" id="{9CC42B34-6AC8-4A80-BCF0-5DEDF7EEA850}"/>
              </a:ext>
            </a:extLst>
          </p:cNvPr>
          <p:cNvSpPr/>
          <p:nvPr/>
        </p:nvSpPr>
        <p:spPr>
          <a:xfrm>
            <a:off x="5639597" y="5370258"/>
            <a:ext cx="1515844" cy="10231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4" name="Rectangle: Rounded Corners 8">
            <a:extLst>
              <a:ext uri="{FF2B5EF4-FFF2-40B4-BE49-F238E27FC236}">
                <a16:creationId xmlns:a16="http://schemas.microsoft.com/office/drawing/2014/main" id="{4751F659-407B-48EB-A418-48D72251D4CF}"/>
              </a:ext>
            </a:extLst>
          </p:cNvPr>
          <p:cNvSpPr/>
          <p:nvPr/>
        </p:nvSpPr>
        <p:spPr>
          <a:xfrm>
            <a:off x="5964181" y="5677755"/>
            <a:ext cx="1013483" cy="40812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Ethnic</a:t>
            </a:r>
          </a:p>
        </p:txBody>
      </p:sp>
      <p:sp>
        <p:nvSpPr>
          <p:cNvPr id="45" name="Rectangle: Rounded Corners 8">
            <a:extLst>
              <a:ext uri="{FF2B5EF4-FFF2-40B4-BE49-F238E27FC236}">
                <a16:creationId xmlns:a16="http://schemas.microsoft.com/office/drawing/2014/main" id="{5DB28E3A-E2BC-41BC-A33D-4EC57C3E3B41}"/>
              </a:ext>
            </a:extLst>
          </p:cNvPr>
          <p:cNvSpPr/>
          <p:nvPr/>
        </p:nvSpPr>
        <p:spPr>
          <a:xfrm>
            <a:off x="6790850" y="3929538"/>
            <a:ext cx="1013483" cy="339950"/>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Developing populations</a:t>
            </a:r>
          </a:p>
        </p:txBody>
      </p:sp>
      <p:sp>
        <p:nvSpPr>
          <p:cNvPr id="46" name="Oval 45">
            <a:extLst>
              <a:ext uri="{FF2B5EF4-FFF2-40B4-BE49-F238E27FC236}">
                <a16:creationId xmlns:a16="http://schemas.microsoft.com/office/drawing/2014/main" id="{940D42D3-9286-4C5E-89CC-9A3E19AB188C}"/>
              </a:ext>
            </a:extLst>
          </p:cNvPr>
          <p:cNvSpPr/>
          <p:nvPr/>
        </p:nvSpPr>
        <p:spPr>
          <a:xfrm>
            <a:off x="8052710" y="4639587"/>
            <a:ext cx="1311377" cy="858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7" name="Rectangle: Rounded Corners 8">
            <a:extLst>
              <a:ext uri="{FF2B5EF4-FFF2-40B4-BE49-F238E27FC236}">
                <a16:creationId xmlns:a16="http://schemas.microsoft.com/office/drawing/2014/main" id="{C67A7F4C-FC7B-441E-9F63-C37B5D419FE2}"/>
              </a:ext>
            </a:extLst>
          </p:cNvPr>
          <p:cNvSpPr/>
          <p:nvPr/>
        </p:nvSpPr>
        <p:spPr>
          <a:xfrm>
            <a:off x="8203458" y="4903644"/>
            <a:ext cx="1013483" cy="40812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Gender, other</a:t>
            </a:r>
          </a:p>
        </p:txBody>
      </p:sp>
    </p:spTree>
    <p:extLst>
      <p:ext uri="{BB962C8B-B14F-4D97-AF65-F5344CB8AC3E}">
        <p14:creationId xmlns:p14="http://schemas.microsoft.com/office/powerpoint/2010/main" val="3440903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9081" y="1216877"/>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panose="02020603050405020304" pitchFamily="18" charset="0"/>
                <a:cs typeface="Times New Roman" panose="02020603050405020304" pitchFamily="18" charset="0"/>
              </a:rPr>
              <a:t>1298200A Opportunities</a:t>
            </a: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7E4E362-D1AE-4485-A941-7C3366E73CBA}"/>
              </a:ext>
            </a:extLst>
          </p:cNvPr>
          <p:cNvSpPr txBox="1"/>
          <p:nvPr/>
        </p:nvSpPr>
        <p:spPr>
          <a:xfrm>
            <a:off x="10709794" y="3404671"/>
            <a:ext cx="1432033" cy="1692771"/>
          </a:xfrm>
          <a:prstGeom prst="rect">
            <a:avLst/>
          </a:prstGeom>
          <a:noFill/>
        </p:spPr>
        <p:txBody>
          <a:bodyPr wrap="square" lIns="91440" tIns="45720" rIns="91440" bIns="45720" anchor="t">
            <a:spAutoFit/>
          </a:bodyPr>
          <a:lstStyle/>
          <a:p>
            <a:pPr algn="ctr"/>
            <a:r>
              <a:rPr lang="en-US" sz="800" dirty="0">
                <a:latin typeface="Times New Roman" panose="02020603050405020304" pitchFamily="18" charset="0"/>
                <a:cs typeface="Times New Roman" panose="02020603050405020304" pitchFamily="18" charset="0"/>
              </a:rPr>
              <a:t>Sustained and unhindered economic growth, Pandemics, epidemics, massive behavioral change, massive consumerism, dementia, impaired metabolism, oncology, levels of disease, advancement of disease, more obvious ignoring of empirical cause of disease, production of obfuscating complicating contexts to prevent empirical resolution of causalities, </a:t>
            </a:r>
            <a:r>
              <a:rPr lang="en-US" sz="800" dirty="0" err="1">
                <a:latin typeface="Times New Roman" panose="02020603050405020304" pitchFamily="18" charset="0"/>
                <a:cs typeface="Times New Roman" panose="02020603050405020304" pitchFamily="18" charset="0"/>
              </a:rPr>
              <a:t>etc</a:t>
            </a:r>
            <a:endParaRPr lang="en-US" sz="800"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B7E5CBCF-4B60-42D6-A391-0477F82C8C44}"/>
              </a:ext>
            </a:extLst>
          </p:cNvPr>
          <p:cNvSpPr/>
          <p:nvPr/>
        </p:nvSpPr>
        <p:spPr>
          <a:xfrm>
            <a:off x="189343" y="1623650"/>
            <a:ext cx="10005330" cy="50929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Rectangle: Rounded Corners 8">
            <a:extLst>
              <a:ext uri="{FF2B5EF4-FFF2-40B4-BE49-F238E27FC236}">
                <a16:creationId xmlns:a16="http://schemas.microsoft.com/office/drawing/2014/main" id="{65E31C95-00D6-4030-BE66-ACAB3D156F5F}"/>
              </a:ext>
            </a:extLst>
          </p:cNvPr>
          <p:cNvSpPr/>
          <p:nvPr/>
        </p:nvSpPr>
        <p:spPr>
          <a:xfrm>
            <a:off x="4312679" y="1575206"/>
            <a:ext cx="208410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Civilizations of the Earth</a:t>
            </a:r>
          </a:p>
        </p:txBody>
      </p:sp>
      <p:sp>
        <p:nvSpPr>
          <p:cNvPr id="55" name="Rectangle: Rounded Corners 8">
            <a:extLst>
              <a:ext uri="{FF2B5EF4-FFF2-40B4-BE49-F238E27FC236}">
                <a16:creationId xmlns:a16="http://schemas.microsoft.com/office/drawing/2014/main" id="{CBF8053F-CBA2-4EE6-A559-CAFC6238F5F5}"/>
              </a:ext>
            </a:extLst>
          </p:cNvPr>
          <p:cNvSpPr/>
          <p:nvPr/>
        </p:nvSpPr>
        <p:spPr>
          <a:xfrm>
            <a:off x="4063788" y="1945941"/>
            <a:ext cx="2557501" cy="50432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F66CC"/>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Foundational Civilization Levels Control Parameters</a:t>
            </a:r>
          </a:p>
        </p:txBody>
      </p:sp>
      <p:sp>
        <p:nvSpPr>
          <p:cNvPr id="60" name="Arrow: Right 59">
            <a:extLst>
              <a:ext uri="{FF2B5EF4-FFF2-40B4-BE49-F238E27FC236}">
                <a16:creationId xmlns:a16="http://schemas.microsoft.com/office/drawing/2014/main" id="{5440F64F-3260-4951-B0F3-2CA6EF1E6BF4}"/>
              </a:ext>
            </a:extLst>
          </p:cNvPr>
          <p:cNvSpPr/>
          <p:nvPr/>
        </p:nvSpPr>
        <p:spPr>
          <a:xfrm>
            <a:off x="4374401" y="2676850"/>
            <a:ext cx="2746016" cy="3148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2" name="Rectangle: Rounded Corners 8">
            <a:extLst>
              <a:ext uri="{FF2B5EF4-FFF2-40B4-BE49-F238E27FC236}">
                <a16:creationId xmlns:a16="http://schemas.microsoft.com/office/drawing/2014/main" id="{970D77DF-BA63-4397-B0F8-0852FDBD9D1A}"/>
              </a:ext>
            </a:extLst>
          </p:cNvPr>
          <p:cNvSpPr/>
          <p:nvPr/>
        </p:nvSpPr>
        <p:spPr>
          <a:xfrm>
            <a:off x="963691" y="3047405"/>
            <a:ext cx="1985027" cy="252966"/>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New Facilities</a:t>
            </a:r>
          </a:p>
        </p:txBody>
      </p:sp>
      <p:sp>
        <p:nvSpPr>
          <p:cNvPr id="63" name="Rectangle: Rounded Corners 8">
            <a:extLst>
              <a:ext uri="{FF2B5EF4-FFF2-40B4-BE49-F238E27FC236}">
                <a16:creationId xmlns:a16="http://schemas.microsoft.com/office/drawing/2014/main" id="{5C6908A8-EF84-472C-A2FD-AAF9A991A64F}"/>
              </a:ext>
            </a:extLst>
          </p:cNvPr>
          <p:cNvSpPr/>
          <p:nvPr/>
        </p:nvSpPr>
        <p:spPr>
          <a:xfrm>
            <a:off x="4501678" y="3595417"/>
            <a:ext cx="1740160" cy="1293456"/>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Hospital Bed Made is a hospital bed filled.  Increase in resources and facilities causes increase in outcomes to consume such resources. Roemer’s Dynamics</a:t>
            </a:r>
          </a:p>
        </p:txBody>
      </p:sp>
      <p:sp>
        <p:nvSpPr>
          <p:cNvPr id="67" name="Arrow: Right 66">
            <a:extLst>
              <a:ext uri="{FF2B5EF4-FFF2-40B4-BE49-F238E27FC236}">
                <a16:creationId xmlns:a16="http://schemas.microsoft.com/office/drawing/2014/main" id="{BB487306-4832-4ACF-B0A6-9A7EC16F2F04}"/>
              </a:ext>
            </a:extLst>
          </p:cNvPr>
          <p:cNvSpPr/>
          <p:nvPr/>
        </p:nvSpPr>
        <p:spPr>
          <a:xfrm>
            <a:off x="8605650" y="3509353"/>
            <a:ext cx="2159086" cy="13764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7" name="Oval 36">
            <a:extLst>
              <a:ext uri="{FF2B5EF4-FFF2-40B4-BE49-F238E27FC236}">
                <a16:creationId xmlns:a16="http://schemas.microsoft.com/office/drawing/2014/main" id="{D8B48130-A0E3-41E7-A668-D762BFCAA2A5}"/>
              </a:ext>
            </a:extLst>
          </p:cNvPr>
          <p:cNvSpPr/>
          <p:nvPr/>
        </p:nvSpPr>
        <p:spPr>
          <a:xfrm>
            <a:off x="6372032" y="2341364"/>
            <a:ext cx="1368130" cy="7867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8" name="Oval 37">
            <a:extLst>
              <a:ext uri="{FF2B5EF4-FFF2-40B4-BE49-F238E27FC236}">
                <a16:creationId xmlns:a16="http://schemas.microsoft.com/office/drawing/2014/main" id="{4E7E1B2C-B306-44CF-A1DF-9681FA69CA0A}"/>
              </a:ext>
            </a:extLst>
          </p:cNvPr>
          <p:cNvSpPr/>
          <p:nvPr/>
        </p:nvSpPr>
        <p:spPr>
          <a:xfrm>
            <a:off x="7084881" y="2990401"/>
            <a:ext cx="1365243" cy="9563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9" name="Oval 38">
            <a:extLst>
              <a:ext uri="{FF2B5EF4-FFF2-40B4-BE49-F238E27FC236}">
                <a16:creationId xmlns:a16="http://schemas.microsoft.com/office/drawing/2014/main" id="{1EB69E26-5430-4738-925C-EAB08A52EC50}"/>
              </a:ext>
            </a:extLst>
          </p:cNvPr>
          <p:cNvSpPr/>
          <p:nvPr/>
        </p:nvSpPr>
        <p:spPr>
          <a:xfrm>
            <a:off x="6910983" y="4882449"/>
            <a:ext cx="1323807" cy="74143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0" name="Rectangle: Rounded Corners 8">
            <a:extLst>
              <a:ext uri="{FF2B5EF4-FFF2-40B4-BE49-F238E27FC236}">
                <a16:creationId xmlns:a16="http://schemas.microsoft.com/office/drawing/2014/main" id="{FEA5A589-8E1A-4BD0-879A-1C0DE7093EE7}"/>
              </a:ext>
            </a:extLst>
          </p:cNvPr>
          <p:cNvSpPr/>
          <p:nvPr/>
        </p:nvSpPr>
        <p:spPr>
          <a:xfrm>
            <a:off x="6564539" y="2547720"/>
            <a:ext cx="1013483" cy="40812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Economical disadvantaged</a:t>
            </a:r>
          </a:p>
        </p:txBody>
      </p:sp>
      <p:sp>
        <p:nvSpPr>
          <p:cNvPr id="41" name="Rectangle: Rounded Corners 8">
            <a:extLst>
              <a:ext uri="{FF2B5EF4-FFF2-40B4-BE49-F238E27FC236}">
                <a16:creationId xmlns:a16="http://schemas.microsoft.com/office/drawing/2014/main" id="{2E017F37-4C2D-4661-AC85-B2691311B786}"/>
              </a:ext>
            </a:extLst>
          </p:cNvPr>
          <p:cNvSpPr/>
          <p:nvPr/>
        </p:nvSpPr>
        <p:spPr>
          <a:xfrm>
            <a:off x="7270356" y="3173888"/>
            <a:ext cx="1013483" cy="272359"/>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Aged</a:t>
            </a:r>
          </a:p>
        </p:txBody>
      </p:sp>
      <p:sp>
        <p:nvSpPr>
          <p:cNvPr id="42" name="Rectangle: Rounded Corners 8">
            <a:extLst>
              <a:ext uri="{FF2B5EF4-FFF2-40B4-BE49-F238E27FC236}">
                <a16:creationId xmlns:a16="http://schemas.microsoft.com/office/drawing/2014/main" id="{1C0BBCE5-949C-4B3D-9664-9BB08960FBA9}"/>
              </a:ext>
            </a:extLst>
          </p:cNvPr>
          <p:cNvSpPr/>
          <p:nvPr/>
        </p:nvSpPr>
        <p:spPr>
          <a:xfrm>
            <a:off x="7075221" y="5103878"/>
            <a:ext cx="1013483" cy="37013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Less educated</a:t>
            </a:r>
          </a:p>
        </p:txBody>
      </p:sp>
      <p:sp>
        <p:nvSpPr>
          <p:cNvPr id="43" name="Oval 42">
            <a:extLst>
              <a:ext uri="{FF2B5EF4-FFF2-40B4-BE49-F238E27FC236}">
                <a16:creationId xmlns:a16="http://schemas.microsoft.com/office/drawing/2014/main" id="{9CC42B34-6AC8-4A80-BCF0-5DEDF7EEA850}"/>
              </a:ext>
            </a:extLst>
          </p:cNvPr>
          <p:cNvSpPr/>
          <p:nvPr/>
        </p:nvSpPr>
        <p:spPr>
          <a:xfrm>
            <a:off x="5968929" y="5446197"/>
            <a:ext cx="1311377" cy="858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4" name="Rectangle: Rounded Corners 8">
            <a:extLst>
              <a:ext uri="{FF2B5EF4-FFF2-40B4-BE49-F238E27FC236}">
                <a16:creationId xmlns:a16="http://schemas.microsoft.com/office/drawing/2014/main" id="{4751F659-407B-48EB-A418-48D72251D4CF}"/>
              </a:ext>
            </a:extLst>
          </p:cNvPr>
          <p:cNvSpPr/>
          <p:nvPr/>
        </p:nvSpPr>
        <p:spPr>
          <a:xfrm>
            <a:off x="6119677" y="5710254"/>
            <a:ext cx="1013483" cy="40812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Ethnic</a:t>
            </a:r>
          </a:p>
        </p:txBody>
      </p:sp>
      <p:pic>
        <p:nvPicPr>
          <p:cNvPr id="2" name="Picture 1">
            <a:extLst>
              <a:ext uri="{FF2B5EF4-FFF2-40B4-BE49-F238E27FC236}">
                <a16:creationId xmlns:a16="http://schemas.microsoft.com/office/drawing/2014/main" id="{311FB1DE-C4E5-4E51-91CF-2F40634BADDE}"/>
              </a:ext>
            </a:extLst>
          </p:cNvPr>
          <p:cNvPicPr>
            <a:picLocks noChangeAspect="1"/>
          </p:cNvPicPr>
          <p:nvPr/>
        </p:nvPicPr>
        <p:blipFill>
          <a:blip r:embed="rId2"/>
          <a:stretch>
            <a:fillRect/>
          </a:stretch>
        </p:blipFill>
        <p:spPr>
          <a:xfrm>
            <a:off x="2901986" y="3240730"/>
            <a:ext cx="1506698" cy="2274535"/>
          </a:xfrm>
          <a:prstGeom prst="rect">
            <a:avLst/>
          </a:prstGeom>
        </p:spPr>
      </p:pic>
      <p:sp>
        <p:nvSpPr>
          <p:cNvPr id="46" name="Rectangle: Rounded Corners 8">
            <a:extLst>
              <a:ext uri="{FF2B5EF4-FFF2-40B4-BE49-F238E27FC236}">
                <a16:creationId xmlns:a16="http://schemas.microsoft.com/office/drawing/2014/main" id="{74E44690-D733-4EA9-8FD8-1B48E75E1802}"/>
              </a:ext>
            </a:extLst>
          </p:cNvPr>
          <p:cNvSpPr/>
          <p:nvPr/>
        </p:nvSpPr>
        <p:spPr>
          <a:xfrm>
            <a:off x="954863" y="3360376"/>
            <a:ext cx="1909947" cy="847859"/>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New organizations not alleviating empirical cause of detrimental outcomes </a:t>
            </a:r>
          </a:p>
        </p:txBody>
      </p:sp>
      <p:sp>
        <p:nvSpPr>
          <p:cNvPr id="47" name="Rectangle: Rounded Corners 8">
            <a:extLst>
              <a:ext uri="{FF2B5EF4-FFF2-40B4-BE49-F238E27FC236}">
                <a16:creationId xmlns:a16="http://schemas.microsoft.com/office/drawing/2014/main" id="{844A0CFE-5A9A-46C9-8A16-2683DF751564}"/>
              </a:ext>
            </a:extLst>
          </p:cNvPr>
          <p:cNvSpPr/>
          <p:nvPr/>
        </p:nvSpPr>
        <p:spPr>
          <a:xfrm>
            <a:off x="937491" y="4285227"/>
            <a:ext cx="1909947" cy="1221951"/>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Global, international regional, local organizations not alleviating empirical cause of detrimental outcomes </a:t>
            </a:r>
          </a:p>
        </p:txBody>
      </p:sp>
      <p:sp>
        <p:nvSpPr>
          <p:cNvPr id="48" name="Rectangle: Rounded Corners 8">
            <a:extLst>
              <a:ext uri="{FF2B5EF4-FFF2-40B4-BE49-F238E27FC236}">
                <a16:creationId xmlns:a16="http://schemas.microsoft.com/office/drawing/2014/main" id="{FF6FEAE9-9268-4B23-87AC-8E322234727F}"/>
              </a:ext>
            </a:extLst>
          </p:cNvPr>
          <p:cNvSpPr/>
          <p:nvPr/>
        </p:nvSpPr>
        <p:spPr>
          <a:xfrm>
            <a:off x="7260762" y="3460234"/>
            <a:ext cx="1013483" cy="339950"/>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Developing populations</a:t>
            </a:r>
          </a:p>
        </p:txBody>
      </p:sp>
      <p:sp>
        <p:nvSpPr>
          <p:cNvPr id="56" name="Oval 55">
            <a:extLst>
              <a:ext uri="{FF2B5EF4-FFF2-40B4-BE49-F238E27FC236}">
                <a16:creationId xmlns:a16="http://schemas.microsoft.com/office/drawing/2014/main" id="{0D363029-28B0-4E6C-A9CE-6B273642CED7}"/>
              </a:ext>
            </a:extLst>
          </p:cNvPr>
          <p:cNvSpPr/>
          <p:nvPr/>
        </p:nvSpPr>
        <p:spPr>
          <a:xfrm>
            <a:off x="7276061" y="4030280"/>
            <a:ext cx="1311377" cy="858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4" name="Rectangle: Rounded Corners 8">
            <a:extLst>
              <a:ext uri="{FF2B5EF4-FFF2-40B4-BE49-F238E27FC236}">
                <a16:creationId xmlns:a16="http://schemas.microsoft.com/office/drawing/2014/main" id="{147D99D6-E56E-4B55-AA25-A7AC04CC0F10}"/>
              </a:ext>
            </a:extLst>
          </p:cNvPr>
          <p:cNvSpPr/>
          <p:nvPr/>
        </p:nvSpPr>
        <p:spPr>
          <a:xfrm>
            <a:off x="7427907" y="4187154"/>
            <a:ext cx="1013483" cy="53425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Decreasing particularity of </a:t>
            </a:r>
            <a:r>
              <a:rPr lang="en-US" sz="1100" dirty="0" err="1">
                <a:solidFill>
                  <a:srgbClr val="000000"/>
                </a:solidFill>
                <a:latin typeface="Times New Roman" panose="02020603050405020304" pitchFamily="18" charset="0"/>
                <a:cs typeface="Times New Roman" panose="02020603050405020304" pitchFamily="18" charset="0"/>
              </a:rPr>
              <a:t>scapegoatism</a:t>
            </a:r>
            <a:endParaRPr lang="en-US" sz="1100" dirty="0">
              <a:solidFill>
                <a:srgbClr val="000000"/>
              </a:solidFill>
              <a:latin typeface="Times New Roman" panose="02020603050405020304" pitchFamily="18" charset="0"/>
              <a:cs typeface="Times New Roman" panose="02020603050405020304" pitchFamily="18" charset="0"/>
            </a:endParaRPr>
          </a:p>
        </p:txBody>
      </p:sp>
      <p:sp>
        <p:nvSpPr>
          <p:cNvPr id="70" name="Oval 69">
            <a:extLst>
              <a:ext uri="{FF2B5EF4-FFF2-40B4-BE49-F238E27FC236}">
                <a16:creationId xmlns:a16="http://schemas.microsoft.com/office/drawing/2014/main" id="{A106A241-4EC6-4F5C-97D0-53C2F360C1D4}"/>
              </a:ext>
            </a:extLst>
          </p:cNvPr>
          <p:cNvSpPr/>
          <p:nvPr/>
        </p:nvSpPr>
        <p:spPr>
          <a:xfrm>
            <a:off x="8837059" y="2448079"/>
            <a:ext cx="1457937" cy="1008364"/>
          </a:xfrm>
          <a:prstGeom prst="ellipse">
            <a:avLst/>
          </a:prstGeom>
          <a:solidFill>
            <a:srgbClr val="FF66CC"/>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a:solidFill>
                <a:srgbClr val="000000"/>
              </a:solidFill>
              <a:latin typeface="Times New Roman" panose="02020603050405020304" pitchFamily="18" charset="0"/>
              <a:cs typeface="Times New Roman" panose="02020603050405020304" pitchFamily="18" charset="0"/>
            </a:endParaRPr>
          </a:p>
        </p:txBody>
      </p:sp>
      <p:sp>
        <p:nvSpPr>
          <p:cNvPr id="71" name="Rectangle: Rounded Corners 8">
            <a:extLst>
              <a:ext uri="{FF2B5EF4-FFF2-40B4-BE49-F238E27FC236}">
                <a16:creationId xmlns:a16="http://schemas.microsoft.com/office/drawing/2014/main" id="{97E06866-62E6-4553-A257-75FBD9427181}"/>
              </a:ext>
            </a:extLst>
          </p:cNvPr>
          <p:cNvSpPr/>
          <p:nvPr/>
        </p:nvSpPr>
        <p:spPr>
          <a:xfrm>
            <a:off x="8985620" y="2669609"/>
            <a:ext cx="1182583" cy="55568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Sustained, unhindered economic growth</a:t>
            </a:r>
          </a:p>
        </p:txBody>
      </p:sp>
      <p:sp>
        <p:nvSpPr>
          <p:cNvPr id="45" name="Oval 44">
            <a:extLst>
              <a:ext uri="{FF2B5EF4-FFF2-40B4-BE49-F238E27FC236}">
                <a16:creationId xmlns:a16="http://schemas.microsoft.com/office/drawing/2014/main" id="{415B90AC-1245-423A-A838-09D8E039BCCF}"/>
              </a:ext>
            </a:extLst>
          </p:cNvPr>
          <p:cNvSpPr/>
          <p:nvPr/>
        </p:nvSpPr>
        <p:spPr>
          <a:xfrm>
            <a:off x="8424481" y="4574542"/>
            <a:ext cx="1311377" cy="858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9" name="Rectangle: Rounded Corners 8">
            <a:extLst>
              <a:ext uri="{FF2B5EF4-FFF2-40B4-BE49-F238E27FC236}">
                <a16:creationId xmlns:a16="http://schemas.microsoft.com/office/drawing/2014/main" id="{F34013A9-FD80-45BF-9D2D-8C61ECD031AC}"/>
              </a:ext>
            </a:extLst>
          </p:cNvPr>
          <p:cNvSpPr/>
          <p:nvPr/>
        </p:nvSpPr>
        <p:spPr>
          <a:xfrm>
            <a:off x="8575229" y="4838599"/>
            <a:ext cx="1013483" cy="40812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Gender, other</a:t>
            </a:r>
          </a:p>
        </p:txBody>
      </p:sp>
    </p:spTree>
    <p:extLst>
      <p:ext uri="{BB962C8B-B14F-4D97-AF65-F5344CB8AC3E}">
        <p14:creationId xmlns:p14="http://schemas.microsoft.com/office/powerpoint/2010/main" val="1072895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9081" y="1216877"/>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82562" y="6258"/>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z</a:t>
            </a: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panose="02020603050405020304" pitchFamily="18" charset="0"/>
                <a:cs typeface="Times New Roman" panose="02020603050405020304" pitchFamily="18" charset="0"/>
              </a:rPr>
              <a:t>1298200A Opportunities</a:t>
            </a: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7E4E362-D1AE-4485-A941-7C3366E73CBA}"/>
              </a:ext>
            </a:extLst>
          </p:cNvPr>
          <p:cNvSpPr txBox="1"/>
          <p:nvPr/>
        </p:nvSpPr>
        <p:spPr>
          <a:xfrm>
            <a:off x="10534991" y="1210860"/>
            <a:ext cx="1667600" cy="5632311"/>
          </a:xfrm>
          <a:prstGeom prst="rect">
            <a:avLst/>
          </a:prstGeom>
          <a:noFill/>
        </p:spPr>
        <p:txBody>
          <a:bodyPr wrap="square" lIns="91440" tIns="45720" rIns="91440" bIns="45720" anchor="t">
            <a:spAutoFit/>
          </a:bodyPr>
          <a:lstStyle/>
          <a:p>
            <a:pPr algn="ctr"/>
            <a:r>
              <a:rPr lang="en-US" sz="800" dirty="0">
                <a:latin typeface="Times New Roman" panose="02020603050405020304" pitchFamily="18" charset="0"/>
                <a:cs typeface="Times New Roman" panose="02020603050405020304" pitchFamily="18" charset="0"/>
              </a:rPr>
              <a:t>Sustained and unhindered economic growth, Pandemics, epidemics, massive behavioral change, massive consumerism, dementia, impaired metabolism, oncology, levels of disease, advancement of disease, more obvious ignoring of empirical cause of disease, production of obfuscating complicating contexts to prevent empirical resolution of causalities, etc. </a:t>
            </a:r>
            <a:r>
              <a:rPr lang="en-US" sz="800" dirty="0">
                <a:solidFill>
                  <a:srgbClr val="000000"/>
                </a:solidFill>
                <a:latin typeface="Times New Roman" panose="02020603050405020304" pitchFamily="18" charset="0"/>
                <a:cs typeface="Times New Roman" panose="02020603050405020304" pitchFamily="18" charset="0"/>
              </a:rPr>
              <a:t>Humans in civilizations where human, social, behavioral and physiological requirements are not freely provided = influences population toward increased demand. Production begins to stimulate demand even beyond equilibrium. Because PEMT inhibition, Homocysteine, increased electricity influence and increased wireless influence cause </a:t>
            </a:r>
            <a:r>
              <a:rPr lang="en-US" sz="800" dirty="0" err="1">
                <a:solidFill>
                  <a:srgbClr val="000000"/>
                </a:solidFill>
                <a:latin typeface="Times New Roman" panose="02020603050405020304" pitchFamily="18" charset="0"/>
                <a:cs typeface="Times New Roman" panose="02020603050405020304" pitchFamily="18" charset="0"/>
              </a:rPr>
              <a:t>iNOS</a:t>
            </a:r>
            <a:r>
              <a:rPr lang="en-US" sz="800" dirty="0">
                <a:solidFill>
                  <a:srgbClr val="000000"/>
                </a:solidFill>
                <a:latin typeface="Times New Roman" panose="02020603050405020304" pitchFamily="18" charset="0"/>
                <a:cs typeface="Times New Roman" panose="02020603050405020304" pitchFamily="18" charset="0"/>
              </a:rPr>
              <a:t>, Phospholipase D, other factors inhibition of PEMT, increases homocysteine, ablates higher cognition integration into stimuli and response, redirects stimuli/response to amygdala, causes inhibition of glycolysis by P53 except in actively utilized muscle tissue to produce a canonical focus on excitatory muscle activity/behavior, deteriorating conditioning, areas of the brain required for social behavior, resistance to environmental influences, rewards system, etc.  Shapes, tastes, smells, cues leading  to factors in nature that alleviate homocysteine are commandeered for advertising, sales, signs, displays, products, services, etc. These factors cause a physiological multiplicity between migration, behavioral changes or physiological changes.</a:t>
            </a:r>
            <a:endParaRPr lang="en-US" sz="800"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B7E5CBCF-4B60-42D6-A391-0477F82C8C44}"/>
              </a:ext>
            </a:extLst>
          </p:cNvPr>
          <p:cNvSpPr/>
          <p:nvPr/>
        </p:nvSpPr>
        <p:spPr>
          <a:xfrm>
            <a:off x="189343" y="1623650"/>
            <a:ext cx="10005330" cy="50929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Rectangle: Rounded Corners 8">
            <a:extLst>
              <a:ext uri="{FF2B5EF4-FFF2-40B4-BE49-F238E27FC236}">
                <a16:creationId xmlns:a16="http://schemas.microsoft.com/office/drawing/2014/main" id="{65E31C95-00D6-4030-BE66-ACAB3D156F5F}"/>
              </a:ext>
            </a:extLst>
          </p:cNvPr>
          <p:cNvSpPr/>
          <p:nvPr/>
        </p:nvSpPr>
        <p:spPr>
          <a:xfrm>
            <a:off x="4312679" y="1575206"/>
            <a:ext cx="208410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Civilizations of the Earth</a:t>
            </a:r>
          </a:p>
        </p:txBody>
      </p:sp>
      <p:sp>
        <p:nvSpPr>
          <p:cNvPr id="55" name="Rectangle: Rounded Corners 8">
            <a:extLst>
              <a:ext uri="{FF2B5EF4-FFF2-40B4-BE49-F238E27FC236}">
                <a16:creationId xmlns:a16="http://schemas.microsoft.com/office/drawing/2014/main" id="{CBF8053F-CBA2-4EE6-A559-CAFC6238F5F5}"/>
              </a:ext>
            </a:extLst>
          </p:cNvPr>
          <p:cNvSpPr/>
          <p:nvPr/>
        </p:nvSpPr>
        <p:spPr>
          <a:xfrm>
            <a:off x="4063788" y="1945941"/>
            <a:ext cx="2557501" cy="50432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F66CC"/>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Foundational Civilization Levels Control Parameters</a:t>
            </a:r>
          </a:p>
        </p:txBody>
      </p:sp>
      <p:sp>
        <p:nvSpPr>
          <p:cNvPr id="60" name="Arrow: Right 59">
            <a:extLst>
              <a:ext uri="{FF2B5EF4-FFF2-40B4-BE49-F238E27FC236}">
                <a16:creationId xmlns:a16="http://schemas.microsoft.com/office/drawing/2014/main" id="{5440F64F-3260-4951-B0F3-2CA6EF1E6BF4}"/>
              </a:ext>
            </a:extLst>
          </p:cNvPr>
          <p:cNvSpPr/>
          <p:nvPr/>
        </p:nvSpPr>
        <p:spPr>
          <a:xfrm>
            <a:off x="4374401" y="2676850"/>
            <a:ext cx="2746016" cy="3148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2" name="Rectangle: Rounded Corners 8">
            <a:extLst>
              <a:ext uri="{FF2B5EF4-FFF2-40B4-BE49-F238E27FC236}">
                <a16:creationId xmlns:a16="http://schemas.microsoft.com/office/drawing/2014/main" id="{970D77DF-BA63-4397-B0F8-0852FDBD9D1A}"/>
              </a:ext>
            </a:extLst>
          </p:cNvPr>
          <p:cNvSpPr/>
          <p:nvPr/>
        </p:nvSpPr>
        <p:spPr>
          <a:xfrm>
            <a:off x="899223" y="3208745"/>
            <a:ext cx="2039407" cy="22025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New Facilities</a:t>
            </a:r>
          </a:p>
        </p:txBody>
      </p:sp>
      <p:sp>
        <p:nvSpPr>
          <p:cNvPr id="63" name="Rectangle: Rounded Corners 8">
            <a:extLst>
              <a:ext uri="{FF2B5EF4-FFF2-40B4-BE49-F238E27FC236}">
                <a16:creationId xmlns:a16="http://schemas.microsoft.com/office/drawing/2014/main" id="{5C6908A8-EF84-472C-A2FD-AAF9A991A64F}"/>
              </a:ext>
            </a:extLst>
          </p:cNvPr>
          <p:cNvSpPr/>
          <p:nvPr/>
        </p:nvSpPr>
        <p:spPr>
          <a:xfrm>
            <a:off x="4501678" y="3595417"/>
            <a:ext cx="1740160" cy="1293456"/>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Hospital Bed Made is a hospital bed filled.  Increase in resources and facilities causes increase in outcomes to consume such resources. Roemer’s Dynamics</a:t>
            </a:r>
          </a:p>
        </p:txBody>
      </p:sp>
      <p:sp>
        <p:nvSpPr>
          <p:cNvPr id="67" name="Arrow: Right 66">
            <a:extLst>
              <a:ext uri="{FF2B5EF4-FFF2-40B4-BE49-F238E27FC236}">
                <a16:creationId xmlns:a16="http://schemas.microsoft.com/office/drawing/2014/main" id="{BB487306-4832-4ACF-B0A6-9A7EC16F2F04}"/>
              </a:ext>
            </a:extLst>
          </p:cNvPr>
          <p:cNvSpPr/>
          <p:nvPr/>
        </p:nvSpPr>
        <p:spPr>
          <a:xfrm>
            <a:off x="8605650" y="3509353"/>
            <a:ext cx="1990789" cy="13764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7" name="Oval 36">
            <a:extLst>
              <a:ext uri="{FF2B5EF4-FFF2-40B4-BE49-F238E27FC236}">
                <a16:creationId xmlns:a16="http://schemas.microsoft.com/office/drawing/2014/main" id="{D8B48130-A0E3-41E7-A668-D762BFCAA2A5}"/>
              </a:ext>
            </a:extLst>
          </p:cNvPr>
          <p:cNvSpPr/>
          <p:nvPr/>
        </p:nvSpPr>
        <p:spPr>
          <a:xfrm>
            <a:off x="6372032" y="2341364"/>
            <a:ext cx="1368130" cy="7867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8" name="Oval 37">
            <a:extLst>
              <a:ext uri="{FF2B5EF4-FFF2-40B4-BE49-F238E27FC236}">
                <a16:creationId xmlns:a16="http://schemas.microsoft.com/office/drawing/2014/main" id="{4E7E1B2C-B306-44CF-A1DF-9681FA69CA0A}"/>
              </a:ext>
            </a:extLst>
          </p:cNvPr>
          <p:cNvSpPr/>
          <p:nvPr/>
        </p:nvSpPr>
        <p:spPr>
          <a:xfrm>
            <a:off x="7084881" y="2990401"/>
            <a:ext cx="1365243" cy="9563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9" name="Oval 38">
            <a:extLst>
              <a:ext uri="{FF2B5EF4-FFF2-40B4-BE49-F238E27FC236}">
                <a16:creationId xmlns:a16="http://schemas.microsoft.com/office/drawing/2014/main" id="{1EB69E26-5430-4738-925C-EAB08A52EC50}"/>
              </a:ext>
            </a:extLst>
          </p:cNvPr>
          <p:cNvSpPr/>
          <p:nvPr/>
        </p:nvSpPr>
        <p:spPr>
          <a:xfrm>
            <a:off x="6910983" y="4882449"/>
            <a:ext cx="1323807" cy="74143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0" name="Rectangle: Rounded Corners 8">
            <a:extLst>
              <a:ext uri="{FF2B5EF4-FFF2-40B4-BE49-F238E27FC236}">
                <a16:creationId xmlns:a16="http://schemas.microsoft.com/office/drawing/2014/main" id="{FEA5A589-8E1A-4BD0-879A-1C0DE7093EE7}"/>
              </a:ext>
            </a:extLst>
          </p:cNvPr>
          <p:cNvSpPr/>
          <p:nvPr/>
        </p:nvSpPr>
        <p:spPr>
          <a:xfrm>
            <a:off x="6564539" y="2547720"/>
            <a:ext cx="1013483" cy="40812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Economical disadvantaged</a:t>
            </a:r>
          </a:p>
        </p:txBody>
      </p:sp>
      <p:sp>
        <p:nvSpPr>
          <p:cNvPr id="41" name="Rectangle: Rounded Corners 8">
            <a:extLst>
              <a:ext uri="{FF2B5EF4-FFF2-40B4-BE49-F238E27FC236}">
                <a16:creationId xmlns:a16="http://schemas.microsoft.com/office/drawing/2014/main" id="{2E017F37-4C2D-4661-AC85-B2691311B786}"/>
              </a:ext>
            </a:extLst>
          </p:cNvPr>
          <p:cNvSpPr/>
          <p:nvPr/>
        </p:nvSpPr>
        <p:spPr>
          <a:xfrm>
            <a:off x="7270356" y="3173888"/>
            <a:ext cx="1013483" cy="272359"/>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Aged</a:t>
            </a:r>
          </a:p>
        </p:txBody>
      </p:sp>
      <p:sp>
        <p:nvSpPr>
          <p:cNvPr id="42" name="Rectangle: Rounded Corners 8">
            <a:extLst>
              <a:ext uri="{FF2B5EF4-FFF2-40B4-BE49-F238E27FC236}">
                <a16:creationId xmlns:a16="http://schemas.microsoft.com/office/drawing/2014/main" id="{1C0BBCE5-949C-4B3D-9664-9BB08960FBA9}"/>
              </a:ext>
            </a:extLst>
          </p:cNvPr>
          <p:cNvSpPr/>
          <p:nvPr/>
        </p:nvSpPr>
        <p:spPr>
          <a:xfrm>
            <a:off x="7075221" y="5103878"/>
            <a:ext cx="1013483" cy="37013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Less educated</a:t>
            </a:r>
          </a:p>
        </p:txBody>
      </p:sp>
      <p:sp>
        <p:nvSpPr>
          <p:cNvPr id="43" name="Oval 42">
            <a:extLst>
              <a:ext uri="{FF2B5EF4-FFF2-40B4-BE49-F238E27FC236}">
                <a16:creationId xmlns:a16="http://schemas.microsoft.com/office/drawing/2014/main" id="{9CC42B34-6AC8-4A80-BCF0-5DEDF7EEA850}"/>
              </a:ext>
            </a:extLst>
          </p:cNvPr>
          <p:cNvSpPr/>
          <p:nvPr/>
        </p:nvSpPr>
        <p:spPr>
          <a:xfrm>
            <a:off x="5968929" y="5446197"/>
            <a:ext cx="1311377" cy="858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4" name="Rectangle: Rounded Corners 8">
            <a:extLst>
              <a:ext uri="{FF2B5EF4-FFF2-40B4-BE49-F238E27FC236}">
                <a16:creationId xmlns:a16="http://schemas.microsoft.com/office/drawing/2014/main" id="{4751F659-407B-48EB-A418-48D72251D4CF}"/>
              </a:ext>
            </a:extLst>
          </p:cNvPr>
          <p:cNvSpPr/>
          <p:nvPr/>
        </p:nvSpPr>
        <p:spPr>
          <a:xfrm>
            <a:off x="6119677" y="5710254"/>
            <a:ext cx="1013483" cy="40812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Ethnic</a:t>
            </a:r>
          </a:p>
        </p:txBody>
      </p:sp>
      <p:pic>
        <p:nvPicPr>
          <p:cNvPr id="2" name="Picture 1">
            <a:extLst>
              <a:ext uri="{FF2B5EF4-FFF2-40B4-BE49-F238E27FC236}">
                <a16:creationId xmlns:a16="http://schemas.microsoft.com/office/drawing/2014/main" id="{311FB1DE-C4E5-4E51-91CF-2F40634BADDE}"/>
              </a:ext>
            </a:extLst>
          </p:cNvPr>
          <p:cNvPicPr>
            <a:picLocks noChangeAspect="1"/>
          </p:cNvPicPr>
          <p:nvPr/>
        </p:nvPicPr>
        <p:blipFill>
          <a:blip r:embed="rId2"/>
          <a:stretch>
            <a:fillRect/>
          </a:stretch>
        </p:blipFill>
        <p:spPr>
          <a:xfrm>
            <a:off x="2901986" y="3240730"/>
            <a:ext cx="1506698" cy="2274535"/>
          </a:xfrm>
          <a:prstGeom prst="rect">
            <a:avLst/>
          </a:prstGeom>
        </p:spPr>
      </p:pic>
      <p:sp>
        <p:nvSpPr>
          <p:cNvPr id="46" name="Rectangle: Rounded Corners 8">
            <a:extLst>
              <a:ext uri="{FF2B5EF4-FFF2-40B4-BE49-F238E27FC236}">
                <a16:creationId xmlns:a16="http://schemas.microsoft.com/office/drawing/2014/main" id="{74E44690-D733-4EA9-8FD8-1B48E75E1802}"/>
              </a:ext>
            </a:extLst>
          </p:cNvPr>
          <p:cNvSpPr/>
          <p:nvPr/>
        </p:nvSpPr>
        <p:spPr>
          <a:xfrm>
            <a:off x="899223" y="3466209"/>
            <a:ext cx="2022420" cy="562969"/>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panose="02020603050405020304" pitchFamily="18" charset="0"/>
                <a:cs typeface="Times New Roman" panose="02020603050405020304" pitchFamily="18" charset="0"/>
              </a:rPr>
              <a:t>New organizations not alleviating empirical cause of detrimental outcomes </a:t>
            </a:r>
          </a:p>
        </p:txBody>
      </p:sp>
      <p:sp>
        <p:nvSpPr>
          <p:cNvPr id="47" name="Rectangle: Rounded Corners 8">
            <a:extLst>
              <a:ext uri="{FF2B5EF4-FFF2-40B4-BE49-F238E27FC236}">
                <a16:creationId xmlns:a16="http://schemas.microsoft.com/office/drawing/2014/main" id="{844A0CFE-5A9A-46C9-8A16-2683DF751564}"/>
              </a:ext>
            </a:extLst>
          </p:cNvPr>
          <p:cNvSpPr/>
          <p:nvPr/>
        </p:nvSpPr>
        <p:spPr>
          <a:xfrm>
            <a:off x="318977" y="4049471"/>
            <a:ext cx="2583009" cy="581431"/>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panose="02020603050405020304" pitchFamily="18" charset="0"/>
                <a:cs typeface="Times New Roman" panose="02020603050405020304" pitchFamily="18" charset="0"/>
              </a:rPr>
              <a:t>Global, international regional, local organizations not alleviating empirical cause of detrimental outcomes </a:t>
            </a:r>
          </a:p>
        </p:txBody>
      </p:sp>
      <p:sp>
        <p:nvSpPr>
          <p:cNvPr id="48" name="Rectangle: Rounded Corners 8">
            <a:extLst>
              <a:ext uri="{FF2B5EF4-FFF2-40B4-BE49-F238E27FC236}">
                <a16:creationId xmlns:a16="http://schemas.microsoft.com/office/drawing/2014/main" id="{FF6FEAE9-9268-4B23-87AC-8E322234727F}"/>
              </a:ext>
            </a:extLst>
          </p:cNvPr>
          <p:cNvSpPr/>
          <p:nvPr/>
        </p:nvSpPr>
        <p:spPr>
          <a:xfrm>
            <a:off x="7260762" y="3460234"/>
            <a:ext cx="1013483" cy="339950"/>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Developing populations</a:t>
            </a:r>
          </a:p>
        </p:txBody>
      </p:sp>
      <p:sp>
        <p:nvSpPr>
          <p:cNvPr id="56" name="Oval 55">
            <a:extLst>
              <a:ext uri="{FF2B5EF4-FFF2-40B4-BE49-F238E27FC236}">
                <a16:creationId xmlns:a16="http://schemas.microsoft.com/office/drawing/2014/main" id="{0D363029-28B0-4E6C-A9CE-6B273642CED7}"/>
              </a:ext>
            </a:extLst>
          </p:cNvPr>
          <p:cNvSpPr/>
          <p:nvPr/>
        </p:nvSpPr>
        <p:spPr>
          <a:xfrm>
            <a:off x="7276061" y="4030280"/>
            <a:ext cx="1311377" cy="858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4" name="Rectangle: Rounded Corners 8">
            <a:extLst>
              <a:ext uri="{FF2B5EF4-FFF2-40B4-BE49-F238E27FC236}">
                <a16:creationId xmlns:a16="http://schemas.microsoft.com/office/drawing/2014/main" id="{147D99D6-E56E-4B55-AA25-A7AC04CC0F10}"/>
              </a:ext>
            </a:extLst>
          </p:cNvPr>
          <p:cNvSpPr/>
          <p:nvPr/>
        </p:nvSpPr>
        <p:spPr>
          <a:xfrm>
            <a:off x="7427907" y="4187154"/>
            <a:ext cx="1013483" cy="53425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Decreasing particularity of </a:t>
            </a:r>
            <a:r>
              <a:rPr lang="en-US" sz="1100" dirty="0" err="1">
                <a:solidFill>
                  <a:srgbClr val="000000"/>
                </a:solidFill>
                <a:latin typeface="Times New Roman" panose="02020603050405020304" pitchFamily="18" charset="0"/>
                <a:cs typeface="Times New Roman" panose="02020603050405020304" pitchFamily="18" charset="0"/>
              </a:rPr>
              <a:t>scapegoatism</a:t>
            </a:r>
            <a:endParaRPr lang="en-US" sz="1100" dirty="0">
              <a:solidFill>
                <a:srgbClr val="000000"/>
              </a:solidFill>
              <a:latin typeface="Times New Roman" panose="02020603050405020304" pitchFamily="18" charset="0"/>
              <a:cs typeface="Times New Roman" panose="02020603050405020304" pitchFamily="18" charset="0"/>
            </a:endParaRPr>
          </a:p>
        </p:txBody>
      </p:sp>
      <p:sp>
        <p:nvSpPr>
          <p:cNvPr id="70" name="Oval 69">
            <a:extLst>
              <a:ext uri="{FF2B5EF4-FFF2-40B4-BE49-F238E27FC236}">
                <a16:creationId xmlns:a16="http://schemas.microsoft.com/office/drawing/2014/main" id="{A106A241-4EC6-4F5C-97D0-53C2F360C1D4}"/>
              </a:ext>
            </a:extLst>
          </p:cNvPr>
          <p:cNvSpPr/>
          <p:nvPr/>
        </p:nvSpPr>
        <p:spPr>
          <a:xfrm>
            <a:off x="8837059" y="2448079"/>
            <a:ext cx="1457937" cy="1008364"/>
          </a:xfrm>
          <a:prstGeom prst="ellipse">
            <a:avLst/>
          </a:prstGeom>
          <a:solidFill>
            <a:srgbClr val="FF66CC"/>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a:solidFill>
                <a:srgbClr val="000000"/>
              </a:solidFill>
              <a:latin typeface="Times New Roman" panose="02020603050405020304" pitchFamily="18" charset="0"/>
              <a:cs typeface="Times New Roman" panose="02020603050405020304" pitchFamily="18" charset="0"/>
            </a:endParaRPr>
          </a:p>
        </p:txBody>
      </p:sp>
      <p:sp>
        <p:nvSpPr>
          <p:cNvPr id="71" name="Rectangle: Rounded Corners 8">
            <a:extLst>
              <a:ext uri="{FF2B5EF4-FFF2-40B4-BE49-F238E27FC236}">
                <a16:creationId xmlns:a16="http://schemas.microsoft.com/office/drawing/2014/main" id="{97E06866-62E6-4553-A257-75FBD9427181}"/>
              </a:ext>
            </a:extLst>
          </p:cNvPr>
          <p:cNvSpPr/>
          <p:nvPr/>
        </p:nvSpPr>
        <p:spPr>
          <a:xfrm>
            <a:off x="8985620" y="2669609"/>
            <a:ext cx="1182583" cy="55568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Sustained, unhindered economic growth</a:t>
            </a:r>
          </a:p>
        </p:txBody>
      </p:sp>
      <p:sp>
        <p:nvSpPr>
          <p:cNvPr id="49" name="Rectangle: Rounded Corners 8">
            <a:extLst>
              <a:ext uri="{FF2B5EF4-FFF2-40B4-BE49-F238E27FC236}">
                <a16:creationId xmlns:a16="http://schemas.microsoft.com/office/drawing/2014/main" id="{22A44DAF-E506-4401-94AA-F1A3C7490938}"/>
              </a:ext>
            </a:extLst>
          </p:cNvPr>
          <p:cNvSpPr/>
          <p:nvPr/>
        </p:nvSpPr>
        <p:spPr>
          <a:xfrm>
            <a:off x="942103" y="4650540"/>
            <a:ext cx="1947140" cy="86472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dirty="0">
                <a:solidFill>
                  <a:srgbClr val="000000"/>
                </a:solidFill>
                <a:latin typeface="Times New Roman" panose="02020603050405020304" pitchFamily="18" charset="0"/>
                <a:cs typeface="Times New Roman" panose="02020603050405020304" pitchFamily="18" charset="0"/>
              </a:rPr>
              <a:t>Increased electricity, wireless communication, satellite communications migratory behavior, behavioral instability, physiological instability</a:t>
            </a:r>
          </a:p>
        </p:txBody>
      </p:sp>
      <p:sp>
        <p:nvSpPr>
          <p:cNvPr id="50" name="Oval 49">
            <a:extLst>
              <a:ext uri="{FF2B5EF4-FFF2-40B4-BE49-F238E27FC236}">
                <a16:creationId xmlns:a16="http://schemas.microsoft.com/office/drawing/2014/main" id="{C023D408-B538-4B31-8E09-4AED40126FB9}"/>
              </a:ext>
            </a:extLst>
          </p:cNvPr>
          <p:cNvSpPr/>
          <p:nvPr/>
        </p:nvSpPr>
        <p:spPr>
          <a:xfrm>
            <a:off x="8424481" y="4574542"/>
            <a:ext cx="1311377" cy="858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2" name="Rectangle: Rounded Corners 8">
            <a:extLst>
              <a:ext uri="{FF2B5EF4-FFF2-40B4-BE49-F238E27FC236}">
                <a16:creationId xmlns:a16="http://schemas.microsoft.com/office/drawing/2014/main" id="{329302A4-5A5B-49F3-8D23-1647E9573459}"/>
              </a:ext>
            </a:extLst>
          </p:cNvPr>
          <p:cNvSpPr/>
          <p:nvPr/>
        </p:nvSpPr>
        <p:spPr>
          <a:xfrm>
            <a:off x="8575229" y="4838599"/>
            <a:ext cx="1013483" cy="40812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7C3F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Gender, other</a:t>
            </a:r>
          </a:p>
        </p:txBody>
      </p:sp>
    </p:spTree>
    <p:extLst>
      <p:ext uri="{BB962C8B-B14F-4D97-AF65-F5344CB8AC3E}">
        <p14:creationId xmlns:p14="http://schemas.microsoft.com/office/powerpoint/2010/main" val="1226348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9081" y="1216877"/>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82562" y="6258"/>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z</a:t>
            </a: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panose="02020603050405020304" pitchFamily="18" charset="0"/>
                <a:cs typeface="Times New Roman" panose="02020603050405020304" pitchFamily="18" charset="0"/>
              </a:rPr>
              <a:t>1298200A Opportunities</a:t>
            </a: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7E4E362-D1AE-4485-A941-7C3366E73CBA}"/>
              </a:ext>
            </a:extLst>
          </p:cNvPr>
          <p:cNvSpPr txBox="1"/>
          <p:nvPr/>
        </p:nvSpPr>
        <p:spPr>
          <a:xfrm>
            <a:off x="10534991" y="1210860"/>
            <a:ext cx="1667600" cy="5386090"/>
          </a:xfrm>
          <a:prstGeom prst="rect">
            <a:avLst/>
          </a:prstGeom>
          <a:noFill/>
        </p:spPr>
        <p:txBody>
          <a:bodyPr wrap="square" lIns="91440" tIns="45720" rIns="91440" bIns="45720" anchor="t">
            <a:spAutoFit/>
          </a:bodyPr>
          <a:lstStyle/>
          <a:p>
            <a:pPr algn="ctr"/>
            <a:r>
              <a:rPr lang="en-US" sz="800" dirty="0">
                <a:latin typeface="Times New Roman" panose="02020603050405020304" pitchFamily="18" charset="0"/>
                <a:cs typeface="Times New Roman" panose="02020603050405020304" pitchFamily="18" charset="0"/>
              </a:rPr>
              <a:t>The foundational parameters emerged as modalities of assuring, confirming and sustaining biased outcomes and sustaining objectives, revenue objectives, quotas and other outcomes which require detrimental human outcomes in order to be obtained.  These foundational parameters become encompassed by acculturation, obfuscation, obscuring contexts, and other pervasively exhibited mechanisms, association, biases, and omittances in a way that seems to have emerged innocently, ignored when the correlates should have been acknowledged, utilized to continue conformation of bias, and then, in the 2000s, emerged as uncontrollable influences affecting populations other than those whom were easily made dispensable to </a:t>
            </a:r>
            <a:r>
              <a:rPr lang="en-US" sz="800" dirty="0" err="1">
                <a:latin typeface="Times New Roman" panose="02020603050405020304" pitchFamily="18" charset="0"/>
                <a:cs typeface="Times New Roman" panose="02020603050405020304" pitchFamily="18" charset="0"/>
              </a:rPr>
              <a:t>scapegoatism</a:t>
            </a:r>
            <a:r>
              <a:rPr lang="en-US" sz="800" dirty="0">
                <a:latin typeface="Times New Roman" panose="02020603050405020304" pitchFamily="18" charset="0"/>
                <a:cs typeface="Times New Roman" panose="02020603050405020304" pitchFamily="18" charset="0"/>
              </a:rPr>
              <a:t> because of susceptibilities, resulting in detrimental effect that was no longer relegated to scapegoated populations.  Most imperatively, after interspersion of diverse groups among one another, wireless, satellite, electricity, particulate/pollution, and inhibition of PEMT along with homocysteine persist disparate outcomes among scapegoated populations because these affect darker feature, older, health condition exhibiting, risk factor exhibiting, less fortunate populations. These are exacerbated by exhibition of massive benefit being obtained from these populations in context in which how and why these factors are affecting them is being withheld.  </a:t>
            </a:r>
          </a:p>
        </p:txBody>
      </p:sp>
      <p:sp>
        <p:nvSpPr>
          <p:cNvPr id="3" name="Oval 2">
            <a:extLst>
              <a:ext uri="{FF2B5EF4-FFF2-40B4-BE49-F238E27FC236}">
                <a16:creationId xmlns:a16="http://schemas.microsoft.com/office/drawing/2014/main" id="{B7E5CBCF-4B60-42D6-A391-0477F82C8C44}"/>
              </a:ext>
            </a:extLst>
          </p:cNvPr>
          <p:cNvSpPr/>
          <p:nvPr/>
        </p:nvSpPr>
        <p:spPr>
          <a:xfrm>
            <a:off x="189343" y="1623650"/>
            <a:ext cx="10005330" cy="50929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Rectangle: Rounded Corners 8">
            <a:extLst>
              <a:ext uri="{FF2B5EF4-FFF2-40B4-BE49-F238E27FC236}">
                <a16:creationId xmlns:a16="http://schemas.microsoft.com/office/drawing/2014/main" id="{65E31C95-00D6-4030-BE66-ACAB3D156F5F}"/>
              </a:ext>
            </a:extLst>
          </p:cNvPr>
          <p:cNvSpPr/>
          <p:nvPr/>
        </p:nvSpPr>
        <p:spPr>
          <a:xfrm>
            <a:off x="4312679" y="1575206"/>
            <a:ext cx="208410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Civilizations of the Earth</a:t>
            </a:r>
          </a:p>
        </p:txBody>
      </p:sp>
      <p:sp>
        <p:nvSpPr>
          <p:cNvPr id="55" name="Rectangle: Rounded Corners 8">
            <a:extLst>
              <a:ext uri="{FF2B5EF4-FFF2-40B4-BE49-F238E27FC236}">
                <a16:creationId xmlns:a16="http://schemas.microsoft.com/office/drawing/2014/main" id="{CBF8053F-CBA2-4EE6-A559-CAFC6238F5F5}"/>
              </a:ext>
            </a:extLst>
          </p:cNvPr>
          <p:cNvSpPr/>
          <p:nvPr/>
        </p:nvSpPr>
        <p:spPr>
          <a:xfrm>
            <a:off x="4063788" y="1945941"/>
            <a:ext cx="2557501" cy="50432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F66CC"/>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Foundational Civilization Levels Control Parameters</a:t>
            </a:r>
          </a:p>
        </p:txBody>
      </p:sp>
      <p:sp>
        <p:nvSpPr>
          <p:cNvPr id="62" name="Rectangle: Rounded Corners 8">
            <a:extLst>
              <a:ext uri="{FF2B5EF4-FFF2-40B4-BE49-F238E27FC236}">
                <a16:creationId xmlns:a16="http://schemas.microsoft.com/office/drawing/2014/main" id="{970D77DF-BA63-4397-B0F8-0852FDBD9D1A}"/>
              </a:ext>
            </a:extLst>
          </p:cNvPr>
          <p:cNvSpPr/>
          <p:nvPr/>
        </p:nvSpPr>
        <p:spPr>
          <a:xfrm>
            <a:off x="1358810" y="2625645"/>
            <a:ext cx="2145233" cy="201070"/>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1800s to early 1900s</a:t>
            </a:r>
          </a:p>
        </p:txBody>
      </p:sp>
      <p:sp>
        <p:nvSpPr>
          <p:cNvPr id="63" name="Rectangle: Rounded Corners 8">
            <a:extLst>
              <a:ext uri="{FF2B5EF4-FFF2-40B4-BE49-F238E27FC236}">
                <a16:creationId xmlns:a16="http://schemas.microsoft.com/office/drawing/2014/main" id="{5C6908A8-EF84-472C-A2FD-AAF9A991A64F}"/>
              </a:ext>
            </a:extLst>
          </p:cNvPr>
          <p:cNvSpPr/>
          <p:nvPr/>
        </p:nvSpPr>
        <p:spPr>
          <a:xfrm>
            <a:off x="888347" y="2904615"/>
            <a:ext cx="2905893" cy="1091072"/>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Massive changes to distribution of human outcomes emerges consistent with Electricity, Wireless communications, pollution.  Discovery of </a:t>
            </a:r>
            <a:r>
              <a:rPr lang="en-US" sz="1100" dirty="0" err="1">
                <a:solidFill>
                  <a:srgbClr val="000000"/>
                </a:solidFill>
                <a:latin typeface="Times New Roman" panose="02020603050405020304" pitchFamily="18" charset="0"/>
                <a:cs typeface="Times New Roman" panose="02020603050405020304" pitchFamily="18" charset="0"/>
              </a:rPr>
              <a:t>dimethylthetin</a:t>
            </a:r>
            <a:r>
              <a:rPr lang="en-US" sz="1100" dirty="0">
                <a:solidFill>
                  <a:srgbClr val="000000"/>
                </a:solidFill>
                <a:latin typeface="Times New Roman" panose="02020603050405020304" pitchFamily="18" charset="0"/>
                <a:cs typeface="Times New Roman" panose="02020603050405020304" pitchFamily="18" charset="0"/>
              </a:rPr>
              <a:t> which decreases homocysteine not acknowledged or utilized</a:t>
            </a:r>
          </a:p>
        </p:txBody>
      </p:sp>
      <p:sp>
        <p:nvSpPr>
          <p:cNvPr id="50" name="Rectangle: Rounded Corners 8">
            <a:extLst>
              <a:ext uri="{FF2B5EF4-FFF2-40B4-BE49-F238E27FC236}">
                <a16:creationId xmlns:a16="http://schemas.microsoft.com/office/drawing/2014/main" id="{A9FB08D5-8A73-481C-85BC-EA0CC558BCD6}"/>
              </a:ext>
            </a:extLst>
          </p:cNvPr>
          <p:cNvSpPr/>
          <p:nvPr/>
        </p:nvSpPr>
        <p:spPr>
          <a:xfrm>
            <a:off x="4067792" y="2643071"/>
            <a:ext cx="1757693" cy="18593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Early 1900s</a:t>
            </a:r>
          </a:p>
        </p:txBody>
      </p:sp>
      <p:sp>
        <p:nvSpPr>
          <p:cNvPr id="52" name="Rectangle: Rounded Corners 8">
            <a:extLst>
              <a:ext uri="{FF2B5EF4-FFF2-40B4-BE49-F238E27FC236}">
                <a16:creationId xmlns:a16="http://schemas.microsoft.com/office/drawing/2014/main" id="{5BE49DFE-CD93-43EC-8045-72A1F120B7DA}"/>
              </a:ext>
            </a:extLst>
          </p:cNvPr>
          <p:cNvSpPr/>
          <p:nvPr/>
        </p:nvSpPr>
        <p:spPr>
          <a:xfrm>
            <a:off x="6471504" y="2659963"/>
            <a:ext cx="1402912" cy="185936"/>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1900s</a:t>
            </a:r>
          </a:p>
        </p:txBody>
      </p:sp>
      <p:sp>
        <p:nvSpPr>
          <p:cNvPr id="53" name="Rectangle: Rounded Corners 8">
            <a:extLst>
              <a:ext uri="{FF2B5EF4-FFF2-40B4-BE49-F238E27FC236}">
                <a16:creationId xmlns:a16="http://schemas.microsoft.com/office/drawing/2014/main" id="{849EBF98-0B0B-42E2-8817-F8D0AB959E8A}"/>
              </a:ext>
            </a:extLst>
          </p:cNvPr>
          <p:cNvSpPr/>
          <p:nvPr/>
        </p:nvSpPr>
        <p:spPr>
          <a:xfrm>
            <a:off x="8009632" y="2648258"/>
            <a:ext cx="1200831" cy="208781"/>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2000s</a:t>
            </a:r>
          </a:p>
        </p:txBody>
      </p:sp>
      <p:sp>
        <p:nvSpPr>
          <p:cNvPr id="54" name="Rectangle: Rounded Corners 8">
            <a:extLst>
              <a:ext uri="{FF2B5EF4-FFF2-40B4-BE49-F238E27FC236}">
                <a16:creationId xmlns:a16="http://schemas.microsoft.com/office/drawing/2014/main" id="{905A7953-BF2B-4318-A3A9-872FB43FEF1C}"/>
              </a:ext>
            </a:extLst>
          </p:cNvPr>
          <p:cNvSpPr/>
          <p:nvPr/>
        </p:nvSpPr>
        <p:spPr>
          <a:xfrm>
            <a:off x="1507155" y="4050631"/>
            <a:ext cx="2333232" cy="167330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Because the affects these unmanaged factors was distributed at increased levels among scapegoated populations, these could be used to produce confirmation of bias and revenue, such that </a:t>
            </a:r>
            <a:r>
              <a:rPr lang="en-US" sz="1100" dirty="0" err="1">
                <a:solidFill>
                  <a:srgbClr val="000000"/>
                </a:solidFill>
                <a:latin typeface="Times New Roman" panose="02020603050405020304" pitchFamily="18" charset="0"/>
                <a:cs typeface="Times New Roman" panose="02020603050405020304" pitchFamily="18" charset="0"/>
              </a:rPr>
              <a:t>dimethylthetin</a:t>
            </a:r>
            <a:r>
              <a:rPr lang="en-US" sz="1100" dirty="0">
                <a:solidFill>
                  <a:srgbClr val="000000"/>
                </a:solidFill>
                <a:latin typeface="Times New Roman" panose="02020603050405020304" pitchFamily="18" charset="0"/>
                <a:cs typeface="Times New Roman" panose="02020603050405020304" pitchFamily="18" charset="0"/>
              </a:rPr>
              <a:t> metabolism pathways but not </a:t>
            </a:r>
            <a:r>
              <a:rPr lang="en-US" sz="1100" dirty="0" err="1">
                <a:solidFill>
                  <a:srgbClr val="000000"/>
                </a:solidFill>
                <a:latin typeface="Times New Roman" panose="02020603050405020304" pitchFamily="18" charset="0"/>
                <a:cs typeface="Times New Roman" panose="02020603050405020304" pitchFamily="18" charset="0"/>
              </a:rPr>
              <a:t>dimethylthetin</a:t>
            </a:r>
            <a:r>
              <a:rPr lang="en-US" sz="1100" dirty="0">
                <a:solidFill>
                  <a:srgbClr val="000000"/>
                </a:solidFill>
                <a:latin typeface="Times New Roman" panose="02020603050405020304" pitchFamily="18" charset="0"/>
                <a:cs typeface="Times New Roman" panose="02020603050405020304" pitchFamily="18" charset="0"/>
              </a:rPr>
              <a:t> was used to produce pervasive drugs in the 1900s</a:t>
            </a:r>
          </a:p>
        </p:txBody>
      </p:sp>
      <p:sp>
        <p:nvSpPr>
          <p:cNvPr id="57" name="Rectangle: Rounded Corners 8">
            <a:extLst>
              <a:ext uri="{FF2B5EF4-FFF2-40B4-BE49-F238E27FC236}">
                <a16:creationId xmlns:a16="http://schemas.microsoft.com/office/drawing/2014/main" id="{0F5708C8-BEC7-4D83-91FF-E405EB7DA47F}"/>
              </a:ext>
            </a:extLst>
          </p:cNvPr>
          <p:cNvSpPr/>
          <p:nvPr/>
        </p:nvSpPr>
        <p:spPr>
          <a:xfrm>
            <a:off x="3849157" y="2915237"/>
            <a:ext cx="2520228" cy="115707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Viral and Microbial conditions begin to emerge and move from other organisms into Human populations. What was principally homocysteine, PEMT as foundations for disease and detrimental behavior.</a:t>
            </a:r>
          </a:p>
        </p:txBody>
      </p:sp>
      <p:sp>
        <p:nvSpPr>
          <p:cNvPr id="58" name="Rectangle: Rounded Corners 8">
            <a:extLst>
              <a:ext uri="{FF2B5EF4-FFF2-40B4-BE49-F238E27FC236}">
                <a16:creationId xmlns:a16="http://schemas.microsoft.com/office/drawing/2014/main" id="{4921BE96-995A-4801-89A7-D76B892F41ED}"/>
              </a:ext>
            </a:extLst>
          </p:cNvPr>
          <p:cNvSpPr/>
          <p:nvPr/>
        </p:nvSpPr>
        <p:spPr>
          <a:xfrm>
            <a:off x="3888473" y="4154848"/>
            <a:ext cx="2520228" cy="215813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Populations begin to be affected by pervasive conditions that require, are exacerbated by or are pathogenically hastened or amplified by </a:t>
            </a:r>
            <a:r>
              <a:rPr lang="en-US" sz="1100" dirty="0" err="1">
                <a:solidFill>
                  <a:srgbClr val="000000"/>
                </a:solidFill>
                <a:latin typeface="Times New Roman" panose="02020603050405020304" pitchFamily="18" charset="0"/>
                <a:cs typeface="Times New Roman" panose="02020603050405020304" pitchFamily="18" charset="0"/>
              </a:rPr>
              <a:t>iNOS</a:t>
            </a:r>
            <a:r>
              <a:rPr lang="en-US" sz="1100" dirty="0">
                <a:solidFill>
                  <a:srgbClr val="000000"/>
                </a:solidFill>
                <a:latin typeface="Times New Roman" panose="02020603050405020304" pitchFamily="18" charset="0"/>
                <a:cs typeface="Times New Roman" panose="02020603050405020304" pitchFamily="18" charset="0"/>
              </a:rPr>
              <a:t> and phospholipase D among other factors. Massive changes to behavior and physiology emerge as outcomes associated with risk factors that are correlated to scapegoated populations. These are utilize to confirm bias and prevent social change/improvement.</a:t>
            </a:r>
          </a:p>
        </p:txBody>
      </p:sp>
      <p:sp>
        <p:nvSpPr>
          <p:cNvPr id="59" name="Rectangle: Rounded Corners 8">
            <a:extLst>
              <a:ext uri="{FF2B5EF4-FFF2-40B4-BE49-F238E27FC236}">
                <a16:creationId xmlns:a16="http://schemas.microsoft.com/office/drawing/2014/main" id="{9A6F5597-5F7B-48A6-9F85-2C122FE30EB1}"/>
              </a:ext>
            </a:extLst>
          </p:cNvPr>
          <p:cNvSpPr/>
          <p:nvPr/>
        </p:nvSpPr>
        <p:spPr>
          <a:xfrm>
            <a:off x="6416285" y="2891592"/>
            <a:ext cx="2878242" cy="1023837"/>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Foundational parameters are allowed to increase each year and become nearly perfectly correlated with abated vital being, but allow massive consumerism, demand to increase according to availability of products or services.</a:t>
            </a:r>
          </a:p>
        </p:txBody>
      </p:sp>
      <p:sp>
        <p:nvSpPr>
          <p:cNvPr id="61" name="Rectangle: Rounded Corners 8">
            <a:extLst>
              <a:ext uri="{FF2B5EF4-FFF2-40B4-BE49-F238E27FC236}">
                <a16:creationId xmlns:a16="http://schemas.microsoft.com/office/drawing/2014/main" id="{61F0FB0B-C535-41E3-98A3-D7E0F635364A}"/>
              </a:ext>
            </a:extLst>
          </p:cNvPr>
          <p:cNvSpPr/>
          <p:nvPr/>
        </p:nvSpPr>
        <p:spPr>
          <a:xfrm>
            <a:off x="6477255" y="4006531"/>
            <a:ext cx="2838926" cy="156330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Increasing integration of different groups is counteracted by electricity and wireless communications which </a:t>
            </a:r>
            <a:r>
              <a:rPr lang="en-US" sz="1100" dirty="0" err="1">
                <a:solidFill>
                  <a:srgbClr val="000000"/>
                </a:solidFill>
                <a:latin typeface="Times New Roman" panose="02020603050405020304" pitchFamily="18" charset="0"/>
                <a:cs typeface="Times New Roman" panose="02020603050405020304" pitchFamily="18" charset="0"/>
              </a:rPr>
              <a:t>increasedly</a:t>
            </a:r>
            <a:r>
              <a:rPr lang="en-US" sz="1100" dirty="0">
                <a:solidFill>
                  <a:srgbClr val="000000"/>
                </a:solidFill>
                <a:latin typeface="Times New Roman" panose="02020603050405020304" pitchFamily="18" charset="0"/>
                <a:cs typeface="Times New Roman" panose="02020603050405020304" pitchFamily="18" charset="0"/>
              </a:rPr>
              <a:t> effects darker featured, genetically specific, culturally specific populations. Electricity and wireless become tools to persist biased outcomes and cannot be acknowledged because these are means of persisting bias, confirming bias, achieving quotas, revenue objectives. </a:t>
            </a:r>
          </a:p>
        </p:txBody>
      </p:sp>
    </p:spTree>
    <p:extLst>
      <p:ext uri="{BB962C8B-B14F-4D97-AF65-F5344CB8AC3E}">
        <p14:creationId xmlns:p14="http://schemas.microsoft.com/office/powerpoint/2010/main" val="3224212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9081" y="1216877"/>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82562" y="6258"/>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panose="02020603050405020304" pitchFamily="18" charset="0"/>
                <a:cs typeface="Times New Roman" panose="02020603050405020304" pitchFamily="18" charset="0"/>
              </a:rPr>
              <a:t>1298200A Opportunities</a:t>
            </a: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7E4E362-D1AE-4485-A941-7C3366E73CBA}"/>
              </a:ext>
            </a:extLst>
          </p:cNvPr>
          <p:cNvSpPr txBox="1"/>
          <p:nvPr/>
        </p:nvSpPr>
        <p:spPr>
          <a:xfrm>
            <a:off x="10519763" y="1177925"/>
            <a:ext cx="1694964" cy="5632311"/>
          </a:xfrm>
          <a:prstGeom prst="rect">
            <a:avLst/>
          </a:prstGeom>
          <a:noFill/>
        </p:spPr>
        <p:txBody>
          <a:bodyPr wrap="square" lIns="91440" tIns="45720" rIns="91440" bIns="45720" anchor="t">
            <a:spAutoFit/>
          </a:bodyPr>
          <a:lstStyle/>
          <a:p>
            <a:pPr algn="ctr"/>
            <a:r>
              <a:rPr lang="en-US" sz="800" dirty="0">
                <a:latin typeface="Times New Roman" panose="02020603050405020304" pitchFamily="18" charset="0"/>
                <a:cs typeface="Times New Roman" panose="02020603050405020304" pitchFamily="18" charset="0"/>
              </a:rPr>
              <a:t>These present clearly that civilizations have a interest foundationally included in detrimental aspects of the status quo to select the most detrimental manner of resolving human requirements, civilization requirements, and other challenges, because these have, in earlier eras, resulted in massive confirmation of the status quo.  These have resultant in inadequate safety assurances regarding the effect of these modalities to human populations and has allowed sustained increases of the cytokines required by pathogens, disease, detrimental behavior, microbes, epidemics and pandemics.  Observing how long the capabilities for producing water and energy with virtually no environmentally detrimental effect, presents how long unnecessary detriment to environment and human populations has persisted.  The opportunities intended for the newly discovered western hemisphere has always been to elute benefit for humanity more empirically, more purely, more pervasively and most safely from what was the wilderness and what was the incipient knowledge that existing populations of the western hemisphere had already produced in understanding, managing and assuring sustainability of natural resources.  The value proposition of products and services now have myriad new dimensions and myriad new possibilities.  The costs and affects to human populations of bias, pervasively imposed and acculturated upon humanity and systems, are incalculable in this context.</a:t>
            </a:r>
          </a:p>
        </p:txBody>
      </p:sp>
      <p:sp>
        <p:nvSpPr>
          <p:cNvPr id="3" name="Oval 2">
            <a:extLst>
              <a:ext uri="{FF2B5EF4-FFF2-40B4-BE49-F238E27FC236}">
                <a16:creationId xmlns:a16="http://schemas.microsoft.com/office/drawing/2014/main" id="{B7E5CBCF-4B60-42D6-A391-0477F82C8C44}"/>
              </a:ext>
            </a:extLst>
          </p:cNvPr>
          <p:cNvSpPr/>
          <p:nvPr/>
        </p:nvSpPr>
        <p:spPr>
          <a:xfrm>
            <a:off x="189343" y="1623650"/>
            <a:ext cx="10005330" cy="50929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Rectangle: Rounded Corners 8">
            <a:extLst>
              <a:ext uri="{FF2B5EF4-FFF2-40B4-BE49-F238E27FC236}">
                <a16:creationId xmlns:a16="http://schemas.microsoft.com/office/drawing/2014/main" id="{65E31C95-00D6-4030-BE66-ACAB3D156F5F}"/>
              </a:ext>
            </a:extLst>
          </p:cNvPr>
          <p:cNvSpPr/>
          <p:nvPr/>
        </p:nvSpPr>
        <p:spPr>
          <a:xfrm>
            <a:off x="4312679" y="1575206"/>
            <a:ext cx="208410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Civilizations of the Earth</a:t>
            </a:r>
          </a:p>
        </p:txBody>
      </p:sp>
      <p:sp>
        <p:nvSpPr>
          <p:cNvPr id="55" name="Rectangle: Rounded Corners 8">
            <a:extLst>
              <a:ext uri="{FF2B5EF4-FFF2-40B4-BE49-F238E27FC236}">
                <a16:creationId xmlns:a16="http://schemas.microsoft.com/office/drawing/2014/main" id="{CBF8053F-CBA2-4EE6-A559-CAFC6238F5F5}"/>
              </a:ext>
            </a:extLst>
          </p:cNvPr>
          <p:cNvSpPr/>
          <p:nvPr/>
        </p:nvSpPr>
        <p:spPr>
          <a:xfrm>
            <a:off x="4063788" y="1945941"/>
            <a:ext cx="2557501" cy="50432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F66CC"/>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Foundational Civilization Levels Control Parameters</a:t>
            </a:r>
          </a:p>
        </p:txBody>
      </p:sp>
      <p:sp>
        <p:nvSpPr>
          <p:cNvPr id="62" name="Rectangle: Rounded Corners 8">
            <a:extLst>
              <a:ext uri="{FF2B5EF4-FFF2-40B4-BE49-F238E27FC236}">
                <a16:creationId xmlns:a16="http://schemas.microsoft.com/office/drawing/2014/main" id="{970D77DF-BA63-4397-B0F8-0852FDBD9D1A}"/>
              </a:ext>
            </a:extLst>
          </p:cNvPr>
          <p:cNvSpPr/>
          <p:nvPr/>
        </p:nvSpPr>
        <p:spPr>
          <a:xfrm>
            <a:off x="1348460" y="2617210"/>
            <a:ext cx="2145233" cy="201070"/>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2000s</a:t>
            </a:r>
          </a:p>
        </p:txBody>
      </p:sp>
      <p:sp>
        <p:nvSpPr>
          <p:cNvPr id="63" name="Rectangle: Rounded Corners 8">
            <a:extLst>
              <a:ext uri="{FF2B5EF4-FFF2-40B4-BE49-F238E27FC236}">
                <a16:creationId xmlns:a16="http://schemas.microsoft.com/office/drawing/2014/main" id="{5C6908A8-EF84-472C-A2FD-AAF9A991A64F}"/>
              </a:ext>
            </a:extLst>
          </p:cNvPr>
          <p:cNvSpPr/>
          <p:nvPr/>
        </p:nvSpPr>
        <p:spPr>
          <a:xfrm>
            <a:off x="1157084" y="2864259"/>
            <a:ext cx="2905893" cy="82071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Production of Water from atmosphere at 500,000 or more liters each day. www.waterfromatmosphere.com</a:t>
            </a:r>
          </a:p>
        </p:txBody>
      </p:sp>
      <p:sp>
        <p:nvSpPr>
          <p:cNvPr id="50" name="Rectangle: Rounded Corners 8">
            <a:extLst>
              <a:ext uri="{FF2B5EF4-FFF2-40B4-BE49-F238E27FC236}">
                <a16:creationId xmlns:a16="http://schemas.microsoft.com/office/drawing/2014/main" id="{A9FB08D5-8A73-481C-85BC-EA0CC558BCD6}"/>
              </a:ext>
            </a:extLst>
          </p:cNvPr>
          <p:cNvSpPr/>
          <p:nvPr/>
        </p:nvSpPr>
        <p:spPr>
          <a:xfrm>
            <a:off x="5482289" y="2583882"/>
            <a:ext cx="1757693" cy="18593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accent6">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2000s</a:t>
            </a:r>
          </a:p>
        </p:txBody>
      </p:sp>
      <p:sp>
        <p:nvSpPr>
          <p:cNvPr id="54" name="Rectangle: Rounded Corners 8">
            <a:extLst>
              <a:ext uri="{FF2B5EF4-FFF2-40B4-BE49-F238E27FC236}">
                <a16:creationId xmlns:a16="http://schemas.microsoft.com/office/drawing/2014/main" id="{905A7953-BF2B-4318-A3A9-872FB43FEF1C}"/>
              </a:ext>
            </a:extLst>
          </p:cNvPr>
          <p:cNvSpPr/>
          <p:nvPr/>
        </p:nvSpPr>
        <p:spPr>
          <a:xfrm>
            <a:off x="1107412" y="3776935"/>
            <a:ext cx="3052520" cy="1700049"/>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Regardless of this remarkable capability that has always been possible and has been feasible for decades, civilizations continuously choose to implement that most invasive, wasteful, expensive, and detrimental ways of managing water resources for populations, particularly because doing so promotes bias confirmation and enables benefit to be obtained from detrimental outcomes.</a:t>
            </a:r>
          </a:p>
        </p:txBody>
      </p:sp>
      <p:sp>
        <p:nvSpPr>
          <p:cNvPr id="57" name="Rectangle: Rounded Corners 8">
            <a:extLst>
              <a:ext uri="{FF2B5EF4-FFF2-40B4-BE49-F238E27FC236}">
                <a16:creationId xmlns:a16="http://schemas.microsoft.com/office/drawing/2014/main" id="{0F5708C8-BEC7-4D83-91FF-E405EB7DA47F}"/>
              </a:ext>
            </a:extLst>
          </p:cNvPr>
          <p:cNvSpPr/>
          <p:nvPr/>
        </p:nvSpPr>
        <p:spPr>
          <a:xfrm>
            <a:off x="4257813" y="2832484"/>
            <a:ext cx="4750719" cy="1343377"/>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Permanent management generation of resourceless, wasteless, nonpolluting and immediately carbon neutral production of 1000s of megawatts of current for only maintenance costs after incipient implementation.   Permanent, sustainable energy at size to energy ratios unimaginable even a few years ago, but which was possible hundreds of years ago.  Calnetix.com  presents permanent, resourceless, wasteless, nonpolluting energy production efficiencies of </a:t>
            </a:r>
            <a:r>
              <a:rPr lang="pl-PL" sz="1100" dirty="0">
                <a:solidFill>
                  <a:srgbClr val="000000"/>
                </a:solidFill>
                <a:latin typeface="Times New Roman" panose="02020603050405020304" pitchFamily="18" charset="0"/>
                <a:cs typeface="Times New Roman" panose="02020603050405020304" pitchFamily="18" charset="0"/>
              </a:rPr>
              <a:t>13 kW/kg and 43 kW/liter</a:t>
            </a:r>
            <a:r>
              <a:rPr lang="en-US" sz="1100" dirty="0">
                <a:solidFill>
                  <a:srgbClr val="000000"/>
                </a:solidFill>
                <a:latin typeface="Times New Roman" panose="02020603050405020304" pitchFamily="18" charset="0"/>
                <a:cs typeface="Times New Roman" panose="02020603050405020304" pitchFamily="18" charset="0"/>
              </a:rPr>
              <a:t>. c</a:t>
            </a:r>
          </a:p>
        </p:txBody>
      </p:sp>
      <p:sp>
        <p:nvSpPr>
          <p:cNvPr id="58" name="Rectangle: Rounded Corners 8">
            <a:extLst>
              <a:ext uri="{FF2B5EF4-FFF2-40B4-BE49-F238E27FC236}">
                <a16:creationId xmlns:a16="http://schemas.microsoft.com/office/drawing/2014/main" id="{4921BE96-995A-4801-89A7-D76B892F41ED}"/>
              </a:ext>
            </a:extLst>
          </p:cNvPr>
          <p:cNvSpPr/>
          <p:nvPr/>
        </p:nvSpPr>
        <p:spPr>
          <a:xfrm>
            <a:off x="4302918" y="4301860"/>
            <a:ext cx="4695854" cy="1432896"/>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Civilizations have continuously chosen the most risky, most polluting and most detrimental modalities of energy production because these confirm biases, produce massive detriment that can be benefited from and enable production of massive waste, some of which can be utilized to assist in production of massively detrimental artifacts often providing nations that are not able to sustain their own populations with the opportunity to regressive global systems into past eras of potential destabilization and was well potential abrogation of massive aspects of human populations. </a:t>
            </a:r>
          </a:p>
        </p:txBody>
      </p:sp>
      <p:sp>
        <p:nvSpPr>
          <p:cNvPr id="31" name="Rectangle: Rounded Corners 8">
            <a:extLst>
              <a:ext uri="{FF2B5EF4-FFF2-40B4-BE49-F238E27FC236}">
                <a16:creationId xmlns:a16="http://schemas.microsoft.com/office/drawing/2014/main" id="{35703E77-5012-4EC9-A723-362775B32B2B}"/>
              </a:ext>
            </a:extLst>
          </p:cNvPr>
          <p:cNvSpPr/>
          <p:nvPr/>
        </p:nvSpPr>
        <p:spPr>
          <a:xfrm>
            <a:off x="7264195" y="1276292"/>
            <a:ext cx="3198649" cy="1432896"/>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Political systems and even democracies exhibit the potential for less than majoritarian groups to become scapegoated through social constructs, bias, perception, opinion, electoral and other processes, even when these can cause massively detrimental focused outcomes.  These are a major source of potential value for programs, products and services. </a:t>
            </a:r>
          </a:p>
        </p:txBody>
      </p:sp>
      <p:sp>
        <p:nvSpPr>
          <p:cNvPr id="33" name="Rectangle: Rounded Corners 8">
            <a:extLst>
              <a:ext uri="{FF2B5EF4-FFF2-40B4-BE49-F238E27FC236}">
                <a16:creationId xmlns:a16="http://schemas.microsoft.com/office/drawing/2014/main" id="{48D46188-19E0-4C20-ADEF-07FEEF9B54C1}"/>
              </a:ext>
            </a:extLst>
          </p:cNvPr>
          <p:cNvSpPr/>
          <p:nvPr/>
        </p:nvSpPr>
        <p:spPr>
          <a:xfrm>
            <a:off x="7277181" y="5801156"/>
            <a:ext cx="3198649" cy="96056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These introduce how interactions within systems and processes can occur in a way that prioritizes systems over their incipient purpose, utility, over humanity and over satisfy value in the deep </a:t>
            </a:r>
            <a:r>
              <a:rPr lang="en-US" sz="1100" dirty="0" err="1">
                <a:solidFill>
                  <a:srgbClr val="000000"/>
                </a:solidFill>
                <a:latin typeface="Times New Roman" panose="02020603050405020304" pitchFamily="18" charset="0"/>
                <a:cs typeface="Times New Roman" panose="02020603050405020304" pitchFamily="18" charset="0"/>
              </a:rPr>
              <a:t>xValue</a:t>
            </a:r>
            <a:r>
              <a:rPr lang="en-US" sz="1100" dirty="0">
                <a:solidFill>
                  <a:srgbClr val="000000"/>
                </a:solidFill>
                <a:latin typeface="Times New Roman" panose="02020603050405020304" pitchFamily="18" charset="0"/>
                <a:cs typeface="Times New Roman" panose="02020603050405020304" pitchFamily="18" charset="0"/>
              </a:rPr>
              <a:t> dimension and the deeper </a:t>
            </a:r>
            <a:r>
              <a:rPr lang="en-US" sz="1100" dirty="0" err="1">
                <a:solidFill>
                  <a:srgbClr val="000000"/>
                </a:solidFill>
                <a:latin typeface="Times New Roman" panose="02020603050405020304" pitchFamily="18" charset="0"/>
                <a:cs typeface="Times New Roman" panose="02020603050405020304" pitchFamily="18" charset="0"/>
              </a:rPr>
              <a:t>yValue</a:t>
            </a:r>
            <a:r>
              <a:rPr lang="en-US" sz="1100" dirty="0">
                <a:solidFill>
                  <a:srgbClr val="000000"/>
                </a:solidFill>
                <a:latin typeface="Times New Roman" panose="02020603050405020304" pitchFamily="18" charset="0"/>
                <a:cs typeface="Times New Roman" panose="02020603050405020304" pitchFamily="18" charset="0"/>
              </a:rPr>
              <a:t> dimension. </a:t>
            </a:r>
          </a:p>
        </p:txBody>
      </p:sp>
    </p:spTree>
    <p:extLst>
      <p:ext uri="{BB962C8B-B14F-4D97-AF65-F5344CB8AC3E}">
        <p14:creationId xmlns:p14="http://schemas.microsoft.com/office/powerpoint/2010/main" val="176894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8731" y="1217711"/>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82562" y="6258"/>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z</a:t>
            </a: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5" y="0"/>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panose="02020603050405020304" pitchFamily="18" charset="0"/>
                <a:cs typeface="Times New Roman" panose="02020603050405020304" pitchFamily="18" charset="0"/>
              </a:rPr>
              <a:t>1298200A Opportunities</a:t>
            </a: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7E4E362-D1AE-4485-A941-7C3366E73CBA}"/>
              </a:ext>
            </a:extLst>
          </p:cNvPr>
          <p:cNvSpPr txBox="1"/>
          <p:nvPr/>
        </p:nvSpPr>
        <p:spPr>
          <a:xfrm>
            <a:off x="10534522" y="1453436"/>
            <a:ext cx="1667600" cy="4770537"/>
          </a:xfrm>
          <a:prstGeom prst="rect">
            <a:avLst/>
          </a:prstGeom>
          <a:noFill/>
        </p:spPr>
        <p:txBody>
          <a:bodyPr wrap="square" lIns="91440" tIns="45720" rIns="91440" bIns="45720" anchor="t">
            <a:spAutoFit/>
          </a:bodyPr>
          <a:lstStyle/>
          <a:p>
            <a:pPr algn="ctr"/>
            <a:r>
              <a:rPr lang="en-US" sz="800" dirty="0">
                <a:latin typeface="Times New Roman" panose="02020603050405020304" pitchFamily="18" charset="0"/>
                <a:cs typeface="Times New Roman" panose="02020603050405020304" pitchFamily="18" charset="0"/>
              </a:rPr>
              <a:t>The value proposition for products and services has expanded beyond satisfying conscious nuances of human priorities, reaching satisfaction of less than conscious nuances of human priorities and extending toward satisfying foundational nuances of human, social, behavioral and physiological requirements including sustainability, environmental priorities, quality, stability and empowerment of humans.  Western civilizations are known to have the most successful products be linked to or represent homologues to physiology and esoteric factors in physiology.  Information technology development and other organizations are known to present strong homologues to increasingly esoteric and intricate nuances of physiology and biology.  This suggests that organizations have for some time integrated hidden benefits, particularly knowledge and information factors, within products and services. Often, these would be able to disrupt the status quo, such that integrating such knowledge into products and services may have been able to cause advancement in research, development, products and services, particularly during eras when the status quo would not be displaced even when information and data clearly provided an impetus to do so.</a:t>
            </a:r>
          </a:p>
        </p:txBody>
      </p:sp>
      <p:sp>
        <p:nvSpPr>
          <p:cNvPr id="3" name="Oval 2">
            <a:extLst>
              <a:ext uri="{FF2B5EF4-FFF2-40B4-BE49-F238E27FC236}">
                <a16:creationId xmlns:a16="http://schemas.microsoft.com/office/drawing/2014/main" id="{B7E5CBCF-4B60-42D6-A391-0477F82C8C44}"/>
              </a:ext>
            </a:extLst>
          </p:cNvPr>
          <p:cNvSpPr/>
          <p:nvPr/>
        </p:nvSpPr>
        <p:spPr>
          <a:xfrm>
            <a:off x="189343" y="1623650"/>
            <a:ext cx="10005330" cy="50929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Rectangle: Rounded Corners 8">
            <a:extLst>
              <a:ext uri="{FF2B5EF4-FFF2-40B4-BE49-F238E27FC236}">
                <a16:creationId xmlns:a16="http://schemas.microsoft.com/office/drawing/2014/main" id="{65E31C95-00D6-4030-BE66-ACAB3D156F5F}"/>
              </a:ext>
            </a:extLst>
          </p:cNvPr>
          <p:cNvSpPr/>
          <p:nvPr/>
        </p:nvSpPr>
        <p:spPr>
          <a:xfrm>
            <a:off x="4312679" y="1575206"/>
            <a:ext cx="208410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Civilizations of the Earth</a:t>
            </a:r>
          </a:p>
        </p:txBody>
      </p:sp>
      <p:sp>
        <p:nvSpPr>
          <p:cNvPr id="55" name="Rectangle: Rounded Corners 8">
            <a:extLst>
              <a:ext uri="{FF2B5EF4-FFF2-40B4-BE49-F238E27FC236}">
                <a16:creationId xmlns:a16="http://schemas.microsoft.com/office/drawing/2014/main" id="{CBF8053F-CBA2-4EE6-A559-CAFC6238F5F5}"/>
              </a:ext>
            </a:extLst>
          </p:cNvPr>
          <p:cNvSpPr/>
          <p:nvPr/>
        </p:nvSpPr>
        <p:spPr>
          <a:xfrm>
            <a:off x="4063788" y="1945941"/>
            <a:ext cx="2557501" cy="50432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F66CC"/>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Foundational Civilization Levels Control Parameters</a:t>
            </a:r>
          </a:p>
        </p:txBody>
      </p:sp>
      <p:sp>
        <p:nvSpPr>
          <p:cNvPr id="2" name="Isosceles Triangle 1">
            <a:extLst>
              <a:ext uri="{FF2B5EF4-FFF2-40B4-BE49-F238E27FC236}">
                <a16:creationId xmlns:a16="http://schemas.microsoft.com/office/drawing/2014/main" id="{CA204667-E815-4DFB-ADF4-830FFD683228}"/>
              </a:ext>
            </a:extLst>
          </p:cNvPr>
          <p:cNvSpPr/>
          <p:nvPr/>
        </p:nvSpPr>
        <p:spPr>
          <a:xfrm rot="16200000">
            <a:off x="4627784" y="821328"/>
            <a:ext cx="1979553" cy="9340221"/>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6" name="Isosceles Triangle 35">
            <a:extLst>
              <a:ext uri="{FF2B5EF4-FFF2-40B4-BE49-F238E27FC236}">
                <a16:creationId xmlns:a16="http://schemas.microsoft.com/office/drawing/2014/main" id="{3789BBA0-890A-4953-885B-49EC61EA3C85}"/>
              </a:ext>
            </a:extLst>
          </p:cNvPr>
          <p:cNvSpPr/>
          <p:nvPr/>
        </p:nvSpPr>
        <p:spPr>
          <a:xfrm rot="16200000">
            <a:off x="4723307" y="-1104962"/>
            <a:ext cx="1030403" cy="10098329"/>
          </a:xfrm>
          <a:prstGeom prst="triangle">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7" name="Isosceles Triangle 36">
            <a:extLst>
              <a:ext uri="{FF2B5EF4-FFF2-40B4-BE49-F238E27FC236}">
                <a16:creationId xmlns:a16="http://schemas.microsoft.com/office/drawing/2014/main" id="{059BCE83-C654-45CD-9C77-BB707E3E5249}"/>
              </a:ext>
            </a:extLst>
          </p:cNvPr>
          <p:cNvSpPr/>
          <p:nvPr/>
        </p:nvSpPr>
        <p:spPr>
          <a:xfrm rot="16200000">
            <a:off x="5046062" y="-1825109"/>
            <a:ext cx="1064400" cy="9418824"/>
          </a:xfrm>
          <a:prstGeom prst="triangle">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9" name="Rectangle: Rounded Corners 8">
            <a:extLst>
              <a:ext uri="{FF2B5EF4-FFF2-40B4-BE49-F238E27FC236}">
                <a16:creationId xmlns:a16="http://schemas.microsoft.com/office/drawing/2014/main" id="{9A6F5597-5F7B-48A6-9F85-2C122FE30EB1}"/>
              </a:ext>
            </a:extLst>
          </p:cNvPr>
          <p:cNvSpPr/>
          <p:nvPr/>
        </p:nvSpPr>
        <p:spPr>
          <a:xfrm>
            <a:off x="8781763" y="4868165"/>
            <a:ext cx="1423262" cy="1289721"/>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Favor intended for humanity by the Universes including quality of being, stability, sustenance and assured being</a:t>
            </a:r>
          </a:p>
        </p:txBody>
      </p:sp>
      <p:sp>
        <p:nvSpPr>
          <p:cNvPr id="38" name="Rectangle: Rounded Corners 8">
            <a:extLst>
              <a:ext uri="{FF2B5EF4-FFF2-40B4-BE49-F238E27FC236}">
                <a16:creationId xmlns:a16="http://schemas.microsoft.com/office/drawing/2014/main" id="{B1E5FF71-9DB1-413E-8223-6049400A28A6}"/>
              </a:ext>
            </a:extLst>
          </p:cNvPr>
          <p:cNvSpPr/>
          <p:nvPr/>
        </p:nvSpPr>
        <p:spPr>
          <a:xfrm>
            <a:off x="8938190" y="3654717"/>
            <a:ext cx="1286143" cy="537702"/>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Why, analytically, consumers actually make decisions. </a:t>
            </a:r>
          </a:p>
        </p:txBody>
      </p:sp>
      <p:sp>
        <p:nvSpPr>
          <p:cNvPr id="39" name="Rectangle: Rounded Corners 8">
            <a:extLst>
              <a:ext uri="{FF2B5EF4-FFF2-40B4-BE49-F238E27FC236}">
                <a16:creationId xmlns:a16="http://schemas.microsoft.com/office/drawing/2014/main" id="{D2452211-7B84-4108-B2C3-D8A09D5E9138}"/>
              </a:ext>
            </a:extLst>
          </p:cNvPr>
          <p:cNvSpPr/>
          <p:nvPr/>
        </p:nvSpPr>
        <p:spPr>
          <a:xfrm>
            <a:off x="8938190" y="2509132"/>
            <a:ext cx="1286144" cy="713549"/>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Why consumers think they make decisions.</a:t>
            </a:r>
          </a:p>
        </p:txBody>
      </p:sp>
      <p:sp>
        <p:nvSpPr>
          <p:cNvPr id="4" name="Oval 3">
            <a:extLst>
              <a:ext uri="{FF2B5EF4-FFF2-40B4-BE49-F238E27FC236}">
                <a16:creationId xmlns:a16="http://schemas.microsoft.com/office/drawing/2014/main" id="{83E6F19C-46DB-4F65-AF93-BBC1F1163F4E}"/>
              </a:ext>
            </a:extLst>
          </p:cNvPr>
          <p:cNvSpPr/>
          <p:nvPr/>
        </p:nvSpPr>
        <p:spPr>
          <a:xfrm>
            <a:off x="3936900" y="2679206"/>
            <a:ext cx="912625" cy="32061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Value</a:t>
            </a:r>
          </a:p>
        </p:txBody>
      </p:sp>
      <p:sp>
        <p:nvSpPr>
          <p:cNvPr id="41" name="Oval 40">
            <a:extLst>
              <a:ext uri="{FF2B5EF4-FFF2-40B4-BE49-F238E27FC236}">
                <a16:creationId xmlns:a16="http://schemas.microsoft.com/office/drawing/2014/main" id="{B8D648DD-8D7E-4557-86BF-190DBD23EE9B}"/>
              </a:ext>
            </a:extLst>
          </p:cNvPr>
          <p:cNvSpPr/>
          <p:nvPr/>
        </p:nvSpPr>
        <p:spPr>
          <a:xfrm>
            <a:off x="4662386" y="2722220"/>
            <a:ext cx="1311210" cy="1363389"/>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err="1">
                <a:solidFill>
                  <a:srgbClr val="000000"/>
                </a:solidFill>
                <a:latin typeface="Times New Roman" panose="02020603050405020304" pitchFamily="18" charset="0"/>
                <a:cs typeface="Times New Roman" panose="02020603050405020304" pitchFamily="18" charset="0"/>
              </a:rPr>
              <a:t>xValue</a:t>
            </a:r>
            <a:endParaRPr lang="en-US" sz="1600" dirty="0">
              <a:solidFill>
                <a:srgbClr val="000000"/>
              </a:solidFill>
              <a:latin typeface="Times New Roman" panose="02020603050405020304" pitchFamily="18" charset="0"/>
              <a:cs typeface="Times New Roman" panose="02020603050405020304" pitchFamily="18" charset="0"/>
            </a:endParaRPr>
          </a:p>
        </p:txBody>
      </p:sp>
      <p:sp>
        <p:nvSpPr>
          <p:cNvPr id="42" name="Oval 41">
            <a:extLst>
              <a:ext uri="{FF2B5EF4-FFF2-40B4-BE49-F238E27FC236}">
                <a16:creationId xmlns:a16="http://schemas.microsoft.com/office/drawing/2014/main" id="{640E4E5E-E564-4CC9-9B74-B5B267625825}"/>
              </a:ext>
            </a:extLst>
          </p:cNvPr>
          <p:cNvSpPr/>
          <p:nvPr/>
        </p:nvSpPr>
        <p:spPr>
          <a:xfrm>
            <a:off x="5973596" y="2654750"/>
            <a:ext cx="1310917" cy="2427085"/>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solidFill>
                  <a:srgbClr val="000000"/>
                </a:solidFill>
                <a:latin typeface="Times New Roman" panose="02020603050405020304" pitchFamily="18" charset="0"/>
                <a:cs typeface="Times New Roman" panose="02020603050405020304" pitchFamily="18" charset="0"/>
              </a:rPr>
              <a:t>yValue</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43" name="Oval 42">
            <a:extLst>
              <a:ext uri="{FF2B5EF4-FFF2-40B4-BE49-F238E27FC236}">
                <a16:creationId xmlns:a16="http://schemas.microsoft.com/office/drawing/2014/main" id="{C7481B08-539A-4254-884A-A986C914C112}"/>
              </a:ext>
            </a:extLst>
          </p:cNvPr>
          <p:cNvSpPr/>
          <p:nvPr/>
        </p:nvSpPr>
        <p:spPr>
          <a:xfrm>
            <a:off x="166125" y="1353437"/>
            <a:ext cx="1457937" cy="1008364"/>
          </a:xfrm>
          <a:prstGeom prst="ellipse">
            <a:avLst/>
          </a:prstGeom>
          <a:solidFill>
            <a:srgbClr val="FF66CC"/>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a:solidFill>
                <a:srgbClr val="000000"/>
              </a:solidFill>
              <a:latin typeface="Times New Roman" panose="02020603050405020304" pitchFamily="18" charset="0"/>
              <a:cs typeface="Times New Roman" panose="02020603050405020304" pitchFamily="18" charset="0"/>
            </a:endParaRPr>
          </a:p>
        </p:txBody>
      </p:sp>
      <p:sp>
        <p:nvSpPr>
          <p:cNvPr id="44" name="Rectangle: Rounded Corners 8">
            <a:extLst>
              <a:ext uri="{FF2B5EF4-FFF2-40B4-BE49-F238E27FC236}">
                <a16:creationId xmlns:a16="http://schemas.microsoft.com/office/drawing/2014/main" id="{156CC71C-A363-4227-B2F6-8152CC4DE048}"/>
              </a:ext>
            </a:extLst>
          </p:cNvPr>
          <p:cNvSpPr/>
          <p:nvPr/>
        </p:nvSpPr>
        <p:spPr>
          <a:xfrm>
            <a:off x="314686" y="1574967"/>
            <a:ext cx="1182583" cy="555684"/>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Sustained, unhindered economic growth</a:t>
            </a:r>
          </a:p>
        </p:txBody>
      </p:sp>
      <p:sp>
        <p:nvSpPr>
          <p:cNvPr id="6" name="Equals 5">
            <a:extLst>
              <a:ext uri="{FF2B5EF4-FFF2-40B4-BE49-F238E27FC236}">
                <a16:creationId xmlns:a16="http://schemas.microsoft.com/office/drawing/2014/main" id="{B283AF3C-EE50-4A51-B6C5-7A74B00112D4}"/>
              </a:ext>
            </a:extLst>
          </p:cNvPr>
          <p:cNvSpPr/>
          <p:nvPr/>
        </p:nvSpPr>
        <p:spPr>
          <a:xfrm>
            <a:off x="1579870" y="1677401"/>
            <a:ext cx="587549" cy="364161"/>
          </a:xfrm>
          <a:prstGeom prst="mathEqual">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66"/>
              </a:highlight>
            </a:endParaRPr>
          </a:p>
        </p:txBody>
      </p:sp>
      <p:sp>
        <p:nvSpPr>
          <p:cNvPr id="46" name="Rectangle: Rounded Corners 8">
            <a:extLst>
              <a:ext uri="{FF2B5EF4-FFF2-40B4-BE49-F238E27FC236}">
                <a16:creationId xmlns:a16="http://schemas.microsoft.com/office/drawing/2014/main" id="{CD9D0AEF-87A4-4255-8A7C-209729B37706}"/>
              </a:ext>
            </a:extLst>
          </p:cNvPr>
          <p:cNvSpPr/>
          <p:nvPr/>
        </p:nvSpPr>
        <p:spPr>
          <a:xfrm>
            <a:off x="2126045" y="1301033"/>
            <a:ext cx="1769491" cy="1064401"/>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More products, more services, deeper value (</a:t>
            </a:r>
            <a:r>
              <a:rPr lang="en-US" sz="1100" dirty="0" err="1">
                <a:solidFill>
                  <a:srgbClr val="000000"/>
                </a:solidFill>
                <a:latin typeface="Times New Roman" panose="02020603050405020304" pitchFamily="18" charset="0"/>
                <a:cs typeface="Times New Roman" panose="02020603050405020304" pitchFamily="18" charset="0"/>
              </a:rPr>
              <a:t>x,y</a:t>
            </a:r>
            <a:r>
              <a:rPr lang="en-US" sz="1100" dirty="0">
                <a:solidFill>
                  <a:srgbClr val="000000"/>
                </a:solidFill>
                <a:latin typeface="Times New Roman" panose="02020603050405020304" pitchFamily="18" charset="0"/>
                <a:cs typeface="Times New Roman" panose="02020603050405020304" pitchFamily="18" charset="0"/>
              </a:rPr>
              <a:t>), satisfy hidden valences, provide enabling solutions to achieve what life should and could be</a:t>
            </a:r>
          </a:p>
        </p:txBody>
      </p:sp>
      <p:sp>
        <p:nvSpPr>
          <p:cNvPr id="47" name="Oval 46">
            <a:extLst>
              <a:ext uri="{FF2B5EF4-FFF2-40B4-BE49-F238E27FC236}">
                <a16:creationId xmlns:a16="http://schemas.microsoft.com/office/drawing/2014/main" id="{67A887C1-CDDD-4505-9AFB-B9510D7E15A6}"/>
              </a:ext>
            </a:extLst>
          </p:cNvPr>
          <p:cNvSpPr/>
          <p:nvPr/>
        </p:nvSpPr>
        <p:spPr>
          <a:xfrm>
            <a:off x="7280102" y="2679206"/>
            <a:ext cx="1615088" cy="328442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rgbClr val="000000"/>
                </a:solidFill>
                <a:latin typeface="Times New Roman" panose="02020603050405020304" pitchFamily="18" charset="0"/>
                <a:cs typeface="Times New Roman" panose="02020603050405020304" pitchFamily="18" charset="0"/>
              </a:rPr>
              <a:t>Deep</a:t>
            </a:r>
          </a:p>
          <a:p>
            <a:pPr algn="ctr"/>
            <a:r>
              <a:rPr lang="en-US" sz="2400" dirty="0">
                <a:solidFill>
                  <a:srgbClr val="000000"/>
                </a:solidFill>
                <a:latin typeface="Times New Roman" panose="02020603050405020304" pitchFamily="18" charset="0"/>
                <a:cs typeface="Times New Roman" panose="02020603050405020304" pitchFamily="18" charset="0"/>
              </a:rPr>
              <a:t>Value</a:t>
            </a:r>
          </a:p>
        </p:txBody>
      </p:sp>
    </p:spTree>
    <p:extLst>
      <p:ext uri="{BB962C8B-B14F-4D97-AF65-F5344CB8AC3E}">
        <p14:creationId xmlns:p14="http://schemas.microsoft.com/office/powerpoint/2010/main" val="1511679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9081" y="1216877"/>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35924"/>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4" y="1"/>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panose="02020603050405020304" pitchFamily="18" charset="0"/>
                <a:cs typeface="Times New Roman" panose="02020603050405020304" pitchFamily="18" charset="0"/>
              </a:rPr>
              <a:t>1298200A Opportunities</a:t>
            </a:r>
          </a:p>
        </p:txBody>
      </p:sp>
      <p:sp>
        <p:nvSpPr>
          <p:cNvPr id="3" name="Oval 2">
            <a:extLst>
              <a:ext uri="{FF2B5EF4-FFF2-40B4-BE49-F238E27FC236}">
                <a16:creationId xmlns:a16="http://schemas.microsoft.com/office/drawing/2014/main" id="{B7E5CBCF-4B60-42D6-A391-0477F82C8C44}"/>
              </a:ext>
            </a:extLst>
          </p:cNvPr>
          <p:cNvSpPr/>
          <p:nvPr/>
        </p:nvSpPr>
        <p:spPr>
          <a:xfrm>
            <a:off x="211229" y="1582120"/>
            <a:ext cx="10263995" cy="5148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Rectangle: Rounded Corners 8">
            <a:extLst>
              <a:ext uri="{FF2B5EF4-FFF2-40B4-BE49-F238E27FC236}">
                <a16:creationId xmlns:a16="http://schemas.microsoft.com/office/drawing/2014/main" id="{65E31C95-00D6-4030-BE66-ACAB3D156F5F}"/>
              </a:ext>
            </a:extLst>
          </p:cNvPr>
          <p:cNvSpPr/>
          <p:nvPr/>
        </p:nvSpPr>
        <p:spPr>
          <a:xfrm>
            <a:off x="4312679" y="1575206"/>
            <a:ext cx="2084108" cy="24809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Civilizations of the Earth</a:t>
            </a:r>
          </a:p>
        </p:txBody>
      </p:sp>
      <p:sp>
        <p:nvSpPr>
          <p:cNvPr id="55" name="Rectangle: Rounded Corners 8">
            <a:extLst>
              <a:ext uri="{FF2B5EF4-FFF2-40B4-BE49-F238E27FC236}">
                <a16:creationId xmlns:a16="http://schemas.microsoft.com/office/drawing/2014/main" id="{CBF8053F-CBA2-4EE6-A559-CAFC6238F5F5}"/>
              </a:ext>
            </a:extLst>
          </p:cNvPr>
          <p:cNvSpPr/>
          <p:nvPr/>
        </p:nvSpPr>
        <p:spPr>
          <a:xfrm>
            <a:off x="4084298" y="1889298"/>
            <a:ext cx="2557501" cy="504325"/>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rgbClr val="FF66CC"/>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panose="02020603050405020304" pitchFamily="18" charset="0"/>
                <a:cs typeface="Times New Roman" panose="02020603050405020304" pitchFamily="18" charset="0"/>
              </a:rPr>
              <a:t>Foundational Civilization Levels Control Parameters</a:t>
            </a:r>
          </a:p>
        </p:txBody>
      </p:sp>
      <p:sp>
        <p:nvSpPr>
          <p:cNvPr id="60" name="Arrow: Right 59">
            <a:extLst>
              <a:ext uri="{FF2B5EF4-FFF2-40B4-BE49-F238E27FC236}">
                <a16:creationId xmlns:a16="http://schemas.microsoft.com/office/drawing/2014/main" id="{5440F64F-3260-4951-B0F3-2CA6EF1E6BF4}"/>
              </a:ext>
            </a:extLst>
          </p:cNvPr>
          <p:cNvSpPr/>
          <p:nvPr/>
        </p:nvSpPr>
        <p:spPr>
          <a:xfrm>
            <a:off x="4009099" y="4188833"/>
            <a:ext cx="555261" cy="1278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id="{EEC9487F-4B67-4FBF-A441-847BF630E9EE}"/>
              </a:ext>
            </a:extLst>
          </p:cNvPr>
          <p:cNvSpPr/>
          <p:nvPr/>
        </p:nvSpPr>
        <p:spPr>
          <a:xfrm>
            <a:off x="11318" y="1213901"/>
            <a:ext cx="3589769" cy="171762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74" name="Arrow: Curved Right 73">
            <a:extLst>
              <a:ext uri="{FF2B5EF4-FFF2-40B4-BE49-F238E27FC236}">
                <a16:creationId xmlns:a16="http://schemas.microsoft.com/office/drawing/2014/main" id="{722A2E58-52A3-4D2C-A106-F6B7C84EF3C3}"/>
              </a:ext>
            </a:extLst>
          </p:cNvPr>
          <p:cNvSpPr/>
          <p:nvPr/>
        </p:nvSpPr>
        <p:spPr>
          <a:xfrm rot="18054716" flipH="1">
            <a:off x="3120401" y="1844582"/>
            <a:ext cx="266766" cy="846369"/>
          </a:xfrm>
          <a:prstGeom prst="curv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75" name="Rectangle: Rounded Corners 8">
            <a:extLst>
              <a:ext uri="{FF2B5EF4-FFF2-40B4-BE49-F238E27FC236}">
                <a16:creationId xmlns:a16="http://schemas.microsoft.com/office/drawing/2014/main" id="{5290A962-6445-4809-A88A-27FC385A4857}"/>
              </a:ext>
            </a:extLst>
          </p:cNvPr>
          <p:cNvSpPr/>
          <p:nvPr/>
        </p:nvSpPr>
        <p:spPr>
          <a:xfrm>
            <a:off x="3188934" y="2561517"/>
            <a:ext cx="1552532" cy="624858"/>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dirty="0">
                <a:solidFill>
                  <a:srgbClr val="000000"/>
                </a:solidFill>
                <a:latin typeface="Times New Roman" panose="02020603050405020304" pitchFamily="18" charset="0"/>
                <a:cs typeface="Times New Roman" panose="02020603050405020304" pitchFamily="18" charset="0"/>
              </a:rPr>
              <a:t>Control or control for these factors to prevent commandeering of program priorities</a:t>
            </a:r>
          </a:p>
        </p:txBody>
      </p:sp>
      <p:sp>
        <p:nvSpPr>
          <p:cNvPr id="78" name="Arrow: Right 77">
            <a:extLst>
              <a:ext uri="{FF2B5EF4-FFF2-40B4-BE49-F238E27FC236}">
                <a16:creationId xmlns:a16="http://schemas.microsoft.com/office/drawing/2014/main" id="{2DD051CE-3CAB-49DC-B0B3-9D04673C0E18}"/>
              </a:ext>
            </a:extLst>
          </p:cNvPr>
          <p:cNvSpPr/>
          <p:nvPr/>
        </p:nvSpPr>
        <p:spPr>
          <a:xfrm>
            <a:off x="6046600" y="4228879"/>
            <a:ext cx="432852" cy="1136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9B14B9C-241F-46B3-A746-0FDD2A8F136B}"/>
              </a:ext>
            </a:extLst>
          </p:cNvPr>
          <p:cNvPicPr>
            <a:picLocks noChangeAspect="1"/>
          </p:cNvPicPr>
          <p:nvPr/>
        </p:nvPicPr>
        <p:blipFill>
          <a:blip r:embed="rId2"/>
          <a:stretch>
            <a:fillRect/>
          </a:stretch>
        </p:blipFill>
        <p:spPr>
          <a:xfrm>
            <a:off x="2480814" y="3445917"/>
            <a:ext cx="1711016" cy="2614647"/>
          </a:xfrm>
          <a:prstGeom prst="rect">
            <a:avLst/>
          </a:prstGeom>
        </p:spPr>
      </p:pic>
      <p:pic>
        <p:nvPicPr>
          <p:cNvPr id="7" name="Picture 6">
            <a:extLst>
              <a:ext uri="{FF2B5EF4-FFF2-40B4-BE49-F238E27FC236}">
                <a16:creationId xmlns:a16="http://schemas.microsoft.com/office/drawing/2014/main" id="{48795B73-EB41-4DD6-A033-083567942740}"/>
              </a:ext>
            </a:extLst>
          </p:cNvPr>
          <p:cNvPicPr>
            <a:picLocks noChangeAspect="1"/>
          </p:cNvPicPr>
          <p:nvPr/>
        </p:nvPicPr>
        <p:blipFill>
          <a:blip r:embed="rId3"/>
          <a:stretch>
            <a:fillRect/>
          </a:stretch>
        </p:blipFill>
        <p:spPr>
          <a:xfrm>
            <a:off x="4612215" y="3459838"/>
            <a:ext cx="1529462" cy="2637003"/>
          </a:xfrm>
          <a:prstGeom prst="rect">
            <a:avLst/>
          </a:prstGeom>
        </p:spPr>
      </p:pic>
      <p:pic>
        <p:nvPicPr>
          <p:cNvPr id="8" name="Picture 7">
            <a:extLst>
              <a:ext uri="{FF2B5EF4-FFF2-40B4-BE49-F238E27FC236}">
                <a16:creationId xmlns:a16="http://schemas.microsoft.com/office/drawing/2014/main" id="{81559F20-B6E0-4D07-8C1F-471EDB392C9F}"/>
              </a:ext>
            </a:extLst>
          </p:cNvPr>
          <p:cNvPicPr>
            <a:picLocks noChangeAspect="1"/>
          </p:cNvPicPr>
          <p:nvPr/>
        </p:nvPicPr>
        <p:blipFill>
          <a:blip r:embed="rId4"/>
          <a:stretch>
            <a:fillRect/>
          </a:stretch>
        </p:blipFill>
        <p:spPr>
          <a:xfrm>
            <a:off x="6546833" y="3459838"/>
            <a:ext cx="1552532" cy="2723488"/>
          </a:xfrm>
          <a:prstGeom prst="rect">
            <a:avLst/>
          </a:prstGeom>
        </p:spPr>
      </p:pic>
      <p:sp>
        <p:nvSpPr>
          <p:cNvPr id="56" name="Rectangle: Rounded Corners 8">
            <a:extLst>
              <a:ext uri="{FF2B5EF4-FFF2-40B4-BE49-F238E27FC236}">
                <a16:creationId xmlns:a16="http://schemas.microsoft.com/office/drawing/2014/main" id="{FE5F9F29-CF47-4725-BF3B-2BC2951D3C21}"/>
              </a:ext>
            </a:extLst>
          </p:cNvPr>
          <p:cNvSpPr/>
          <p:nvPr/>
        </p:nvSpPr>
        <p:spPr>
          <a:xfrm>
            <a:off x="784200" y="1518708"/>
            <a:ext cx="2370474" cy="1144913"/>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panose="02020603050405020304" pitchFamily="18" charset="0"/>
                <a:cs typeface="Times New Roman" panose="02020603050405020304" pitchFamily="18" charset="0"/>
              </a:rPr>
              <a:t>Focusing Events, inaccurate opinion, bias, unempirical understanding, ignoring of empirical causality, focus on proximate factors, omitting of systemic shaping of outcomes</a:t>
            </a:r>
          </a:p>
        </p:txBody>
      </p:sp>
      <p:sp>
        <p:nvSpPr>
          <p:cNvPr id="33" name="TextBox 32">
            <a:extLst>
              <a:ext uri="{FF2B5EF4-FFF2-40B4-BE49-F238E27FC236}">
                <a16:creationId xmlns:a16="http://schemas.microsoft.com/office/drawing/2014/main" id="{E43F63A4-4DAE-40CD-AD6F-90F65EBB5F7B}"/>
              </a:ext>
            </a:extLst>
          </p:cNvPr>
          <p:cNvSpPr txBox="1"/>
          <p:nvPr/>
        </p:nvSpPr>
        <p:spPr>
          <a:xfrm>
            <a:off x="10652362" y="3186375"/>
            <a:ext cx="1432369" cy="1815882"/>
          </a:xfrm>
          <a:prstGeom prst="rect">
            <a:avLst/>
          </a:prstGeom>
          <a:noFill/>
        </p:spPr>
        <p:txBody>
          <a:bodyPr wrap="square" lIns="91440" tIns="45720" rIns="91440" bIns="45720" anchor="t">
            <a:spAutoFit/>
          </a:bodyPr>
          <a:lstStyle/>
          <a:p>
            <a:pPr algn="ctr"/>
            <a:r>
              <a:rPr lang="en-US" sz="800" dirty="0">
                <a:latin typeface="Times New Roman" panose="02020603050405020304" pitchFamily="18" charset="0"/>
                <a:cs typeface="Times New Roman" panose="02020603050405020304" pitchFamily="18" charset="0"/>
              </a:rPr>
              <a:t>Each success elutes new or more intricate causalities and mechanistic links regarding human and social requirements. Foundational Parameters in this regard can be an opportunity to understand and improve Human outcomes pervasively. Information technology has an increased potential to elute the factors in correlation with the success of organizations, initiatives and capabilities. </a:t>
            </a:r>
          </a:p>
        </p:txBody>
      </p:sp>
    </p:spTree>
    <p:extLst>
      <p:ext uri="{BB962C8B-B14F-4D97-AF65-F5344CB8AC3E}">
        <p14:creationId xmlns:p14="http://schemas.microsoft.com/office/powerpoint/2010/main" val="2261701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8731" y="1217711"/>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82562" y="6258"/>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5" y="0"/>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panose="02020603050405020304" pitchFamily="18" charset="0"/>
                <a:cs typeface="Times New Roman" panose="02020603050405020304" pitchFamily="18" charset="0"/>
              </a:rPr>
              <a:t>Opportunities</a:t>
            </a: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sp>
        <p:nvSpPr>
          <p:cNvPr id="46" name="Rectangle: Rounded Corners 8">
            <a:extLst>
              <a:ext uri="{FF2B5EF4-FFF2-40B4-BE49-F238E27FC236}">
                <a16:creationId xmlns:a16="http://schemas.microsoft.com/office/drawing/2014/main" id="{CD9D0AEF-87A4-4255-8A7C-209729B37706}"/>
              </a:ext>
            </a:extLst>
          </p:cNvPr>
          <p:cNvSpPr/>
          <p:nvPr/>
        </p:nvSpPr>
        <p:spPr>
          <a:xfrm>
            <a:off x="1027289" y="1948907"/>
            <a:ext cx="7975197" cy="3705191"/>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rgbClr val="000000"/>
                </a:solidFill>
                <a:latin typeface="Times New Roman" panose="02020603050405020304" pitchFamily="18" charset="0"/>
                <a:cs typeface="Times New Roman" panose="02020603050405020304" pitchFamily="18" charset="0"/>
              </a:rPr>
              <a:t>This analytic process is both encompassed in software and implemented as operational infrastructure.  It is designed to engineer why it is that every analytic process has difficulty reaching empirical observation, analysis, and understanding of areas of inadequacy, challenges, or opportunities.  Essentially, why it is that every capability in therapeutics or nutrition, as well as wellness have not been able to conclude a role for PEMT function and its linked factors as essential to health and behavior.</a:t>
            </a:r>
          </a:p>
        </p:txBody>
      </p:sp>
    </p:spTree>
    <p:extLst>
      <p:ext uri="{BB962C8B-B14F-4D97-AF65-F5344CB8AC3E}">
        <p14:creationId xmlns:p14="http://schemas.microsoft.com/office/powerpoint/2010/main" val="301263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CB0BDD5A-8FBC-738B-F8CD-0C6A8782529A}"/>
              </a:ext>
            </a:extLst>
          </p:cNvPr>
          <p:cNvSpPr/>
          <p:nvPr/>
        </p:nvSpPr>
        <p:spPr>
          <a:xfrm>
            <a:off x="10536711" y="0"/>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Times New Roman" panose="02020603050405020304" pitchFamily="18" charset="0"/>
                <a:cs typeface="Times New Roman" panose="02020603050405020304" pitchFamily="18" charset="0"/>
              </a:rPr>
              <a:t>General Application Architecture integration into Interoperability to Layer 7 of the OSI Stack</a:t>
            </a:r>
          </a:p>
          <a:p>
            <a:endParaRPr lang="en-US" sz="500" dirty="0">
              <a:solidFill>
                <a:schemeClr val="tx1"/>
              </a:solidFill>
              <a:latin typeface="Times New Roman" panose="02020603050405020304" pitchFamily="18" charset="0"/>
              <a:cs typeface="Times New Roman" panose="02020603050405020304" pitchFamily="18" charset="0"/>
            </a:endParaRPr>
          </a:p>
          <a:p>
            <a:r>
              <a:rPr lang="en-US" sz="500" dirty="0" err="1">
                <a:solidFill>
                  <a:schemeClr val="tx1"/>
                </a:solidFill>
                <a:latin typeface="Times New Roman" panose="02020603050405020304" pitchFamily="18" charset="0"/>
                <a:cs typeface="Times New Roman" panose="02020603050405020304" pitchFamily="18" charset="0"/>
              </a:rPr>
              <a:t>EncapsulationInvokedService</a:t>
            </a:r>
            <a:r>
              <a:rPr lang="en-US" sz="500" dirty="0">
                <a:solidFill>
                  <a:schemeClr val="tx1"/>
                </a:solidFill>
                <a:latin typeface="Times New Roman" panose="02020603050405020304" pitchFamily="18" charset="0"/>
                <a:cs typeface="Times New Roman" panose="02020603050405020304" pitchFamily="18" charset="0"/>
              </a:rPr>
              <a:t> = new Encapsulated();</a:t>
            </a:r>
          </a:p>
          <a:p>
            <a:r>
              <a:rPr lang="en-US" sz="500" dirty="0">
                <a:solidFill>
                  <a:schemeClr val="tx1"/>
                </a:solidFill>
                <a:latin typeface="Times New Roman" panose="02020603050405020304" pitchFamily="18" charset="0"/>
                <a:cs typeface="Times New Roman" panose="02020603050405020304" pitchFamily="18" charset="0"/>
              </a:rPr>
              <a:t>String </a:t>
            </a:r>
            <a:r>
              <a:rPr lang="en-US" sz="500" dirty="0" err="1">
                <a:solidFill>
                  <a:schemeClr val="tx1"/>
                </a:solidFill>
                <a:latin typeface="Times New Roman" panose="02020603050405020304" pitchFamily="18" charset="0"/>
                <a:cs typeface="Times New Roman" panose="02020603050405020304" pitchFamily="18" charset="0"/>
              </a:rPr>
              <a:t>InvokedServiceResponse</a:t>
            </a:r>
            <a:r>
              <a:rPr lang="en-US" sz="500" dirty="0">
                <a:solidFill>
                  <a:schemeClr val="tx1"/>
                </a:solidFill>
                <a:latin typeface="Times New Roman" panose="02020603050405020304" pitchFamily="18" charset="0"/>
                <a:cs typeface="Times New Roman" panose="02020603050405020304" pitchFamily="18" charset="0"/>
              </a:rPr>
              <a:t>   = </a:t>
            </a:r>
            <a:r>
              <a:rPr lang="en-US" sz="500" dirty="0" err="1">
                <a:solidFill>
                  <a:schemeClr val="tx1"/>
                </a:solidFill>
                <a:latin typeface="Times New Roman" panose="02020603050405020304" pitchFamily="18" charset="0"/>
                <a:cs typeface="Times New Roman" panose="02020603050405020304" pitchFamily="18" charset="0"/>
              </a:rPr>
              <a:t>InvokedServiceResponse.Setter</a:t>
            </a:r>
            <a:r>
              <a:rPr lang="en-US" sz="500" dirty="0">
                <a:solidFill>
                  <a:schemeClr val="tx1"/>
                </a:solidFill>
                <a:latin typeface="Times New Roman" panose="02020603050405020304" pitchFamily="18" charset="0"/>
                <a:cs typeface="Times New Roman" panose="02020603050405020304" pitchFamily="18" charset="0"/>
              </a:rPr>
              <a:t>();</a:t>
            </a:r>
          </a:p>
          <a:p>
            <a:r>
              <a:rPr lang="en-US" sz="500" dirty="0">
                <a:solidFill>
                  <a:schemeClr val="tx1"/>
                </a:solidFill>
                <a:latin typeface="Times New Roman" panose="02020603050405020304" pitchFamily="18" charset="0"/>
                <a:cs typeface="Times New Roman" panose="02020603050405020304" pitchFamily="18" charset="0"/>
              </a:rPr>
              <a:t> </a:t>
            </a:r>
          </a:p>
          <a:p>
            <a:r>
              <a:rPr lang="en-US" sz="500" dirty="0" err="1">
                <a:solidFill>
                  <a:schemeClr val="tx1"/>
                </a:solidFill>
                <a:latin typeface="Times New Roman" panose="02020603050405020304" pitchFamily="18" charset="0"/>
                <a:cs typeface="Times New Roman" panose="02020603050405020304" pitchFamily="18" charset="0"/>
              </a:rPr>
              <a:t>CRUDWrapperEncapsulationInvokedService</a:t>
            </a:r>
            <a:r>
              <a:rPr lang="en-US" sz="500" dirty="0">
                <a:solidFill>
                  <a:schemeClr val="tx1"/>
                </a:solidFill>
                <a:latin typeface="Times New Roman" panose="02020603050405020304" pitchFamily="18" charset="0"/>
                <a:cs typeface="Times New Roman" panose="02020603050405020304" pitchFamily="18" charset="0"/>
              </a:rPr>
              <a:t> = new </a:t>
            </a:r>
            <a:r>
              <a:rPr lang="en-US" sz="500" dirty="0" err="1">
                <a:solidFill>
                  <a:schemeClr val="tx1"/>
                </a:solidFill>
                <a:latin typeface="Times New Roman" panose="02020603050405020304" pitchFamily="18" charset="0"/>
                <a:cs typeface="Times New Roman" panose="02020603050405020304" pitchFamily="18" charset="0"/>
              </a:rPr>
              <a:t>CRUDWrapperEncapusation</a:t>
            </a:r>
            <a:r>
              <a:rPr lang="en-US" sz="500" dirty="0">
                <a:solidFill>
                  <a:schemeClr val="tx1"/>
                </a:solidFill>
                <a:latin typeface="Times New Roman" panose="02020603050405020304" pitchFamily="18" charset="0"/>
                <a:cs typeface="Times New Roman" panose="02020603050405020304" pitchFamily="18" charset="0"/>
              </a:rPr>
              <a:t>();</a:t>
            </a:r>
          </a:p>
          <a:p>
            <a:r>
              <a:rPr lang="en-US" sz="500" dirty="0">
                <a:solidFill>
                  <a:schemeClr val="tx1"/>
                </a:solidFill>
                <a:latin typeface="Times New Roman" panose="02020603050405020304" pitchFamily="18" charset="0"/>
                <a:cs typeface="Times New Roman" panose="02020603050405020304" pitchFamily="18" charset="0"/>
              </a:rPr>
              <a:t>String </a:t>
            </a:r>
            <a:r>
              <a:rPr lang="en-US" sz="500" dirty="0" err="1">
                <a:solidFill>
                  <a:schemeClr val="tx1"/>
                </a:solidFill>
                <a:latin typeface="Times New Roman" panose="02020603050405020304" pitchFamily="18" charset="0"/>
                <a:cs typeface="Times New Roman" panose="02020603050405020304" pitchFamily="18" charset="0"/>
              </a:rPr>
              <a:t>InvokedServiceResponse</a:t>
            </a:r>
            <a:r>
              <a:rPr lang="en-US" sz="500" dirty="0">
                <a:solidFill>
                  <a:schemeClr val="tx1"/>
                </a:solidFill>
                <a:latin typeface="Times New Roman" panose="02020603050405020304" pitchFamily="18" charset="0"/>
                <a:cs typeface="Times New Roman" panose="02020603050405020304" pitchFamily="18" charset="0"/>
              </a:rPr>
              <a:t>   = CRUDWrapperEncapsulationInvokedService.InvokedServiceResponse.Getter();</a:t>
            </a:r>
          </a:p>
          <a:p>
            <a:endParaRPr lang="en-US" sz="500" dirty="0">
              <a:solidFill>
                <a:schemeClr val="tx1"/>
              </a:solidFill>
              <a:latin typeface="Times New Roman" panose="02020603050405020304" pitchFamily="18" charset="0"/>
              <a:cs typeface="Times New Roman" panose="02020603050405020304" pitchFamily="18" charset="0"/>
            </a:endParaRPr>
          </a:p>
          <a:p>
            <a:r>
              <a:rPr lang="en-US" sz="500" dirty="0">
                <a:solidFill>
                  <a:schemeClr val="tx1"/>
                </a:solidFill>
                <a:latin typeface="Times New Roman" panose="02020603050405020304" pitchFamily="18" charset="0"/>
                <a:cs typeface="Times New Roman" panose="02020603050405020304" pitchFamily="18" charset="0"/>
              </a:rPr>
              <a:t>POST /xml/tempconvert.asmx HTTP/1.1</a:t>
            </a:r>
          </a:p>
          <a:p>
            <a:r>
              <a:rPr lang="en-US" sz="500" dirty="0">
                <a:solidFill>
                  <a:schemeClr val="tx1"/>
                </a:solidFill>
                <a:latin typeface="Times New Roman" panose="02020603050405020304" pitchFamily="18" charset="0"/>
                <a:cs typeface="Times New Roman" panose="02020603050405020304" pitchFamily="18" charset="0"/>
              </a:rPr>
              <a:t>Host: www.website.com</a:t>
            </a:r>
          </a:p>
          <a:p>
            <a:r>
              <a:rPr lang="en-US" sz="500" dirty="0">
                <a:solidFill>
                  <a:schemeClr val="tx1"/>
                </a:solidFill>
                <a:latin typeface="Times New Roman" panose="02020603050405020304" pitchFamily="18" charset="0"/>
                <a:cs typeface="Times New Roman" panose="02020603050405020304" pitchFamily="18" charset="0"/>
              </a:rPr>
              <a:t>Content-Type: application/</a:t>
            </a:r>
            <a:r>
              <a:rPr lang="en-US" sz="500" dirty="0" err="1">
                <a:solidFill>
                  <a:schemeClr val="tx1"/>
                </a:solidFill>
                <a:latin typeface="Times New Roman" panose="02020603050405020304" pitchFamily="18" charset="0"/>
                <a:cs typeface="Times New Roman" panose="02020603050405020304" pitchFamily="18" charset="0"/>
              </a:rPr>
              <a:t>soap+xml</a:t>
            </a:r>
            <a:endParaRPr lang="en-US" sz="500" dirty="0">
              <a:solidFill>
                <a:schemeClr val="tx1"/>
              </a:solidFill>
              <a:latin typeface="Times New Roman" panose="02020603050405020304" pitchFamily="18" charset="0"/>
              <a:cs typeface="Times New Roman" panose="02020603050405020304" pitchFamily="18" charset="0"/>
            </a:endParaRPr>
          </a:p>
          <a:p>
            <a:r>
              <a:rPr lang="en-US" sz="500" dirty="0">
                <a:solidFill>
                  <a:schemeClr val="tx1"/>
                </a:solidFill>
                <a:latin typeface="Times New Roman" panose="02020603050405020304" pitchFamily="18" charset="0"/>
                <a:cs typeface="Times New Roman" panose="02020603050405020304" pitchFamily="18" charset="0"/>
              </a:rPr>
              <a:t>Content-Length: 349</a:t>
            </a:r>
          </a:p>
          <a:p>
            <a:r>
              <a:rPr lang="en-US" sz="500" dirty="0">
                <a:solidFill>
                  <a:schemeClr val="tx1"/>
                </a:solidFill>
                <a:latin typeface="Times New Roman" panose="02020603050405020304" pitchFamily="18" charset="0"/>
                <a:cs typeface="Times New Roman" panose="02020603050405020304" pitchFamily="18" charset="0"/>
              </a:rPr>
              <a:t>&lt;?xml version="1.0" encoding="utf-8"?&gt;      </a:t>
            </a:r>
          </a:p>
          <a:p>
            <a:r>
              <a:rPr lang="en-US" sz="500" dirty="0">
                <a:solidFill>
                  <a:schemeClr val="tx1"/>
                </a:solidFill>
                <a:latin typeface="Times New Roman" panose="02020603050405020304" pitchFamily="18" charset="0"/>
                <a:cs typeface="Times New Roman" panose="02020603050405020304" pitchFamily="18" charset="0"/>
              </a:rPr>
              <a:t>&lt;</a:t>
            </a:r>
            <a:r>
              <a:rPr lang="en-US" sz="500" dirty="0" err="1">
                <a:solidFill>
                  <a:schemeClr val="tx1"/>
                </a:solidFill>
                <a:latin typeface="Times New Roman" panose="02020603050405020304" pitchFamily="18" charset="0"/>
                <a:cs typeface="Times New Roman" panose="02020603050405020304" pitchFamily="18" charset="0"/>
              </a:rPr>
              <a:t>soap:Envelope</a:t>
            </a:r>
            <a:r>
              <a:rPr lang="en-US" sz="500" dirty="0">
                <a:solidFill>
                  <a:schemeClr val="tx1"/>
                </a:solidFill>
                <a:latin typeface="Times New Roman" panose="02020603050405020304" pitchFamily="18" charset="0"/>
                <a:cs typeface="Times New Roman" panose="02020603050405020304" pitchFamily="18" charset="0"/>
              </a:rPr>
              <a:t> </a:t>
            </a:r>
            <a:r>
              <a:rPr lang="en-US" sz="500" dirty="0" err="1">
                <a:solidFill>
                  <a:schemeClr val="tx1"/>
                </a:solidFill>
                <a:latin typeface="Times New Roman" panose="02020603050405020304" pitchFamily="18" charset="0"/>
                <a:cs typeface="Times New Roman" panose="02020603050405020304" pitchFamily="18" charset="0"/>
              </a:rPr>
              <a:t>xmlns:xsi</a:t>
            </a:r>
            <a:r>
              <a:rPr lang="en-US" sz="500" dirty="0">
                <a:solidFill>
                  <a:schemeClr val="tx1"/>
                </a:solidFill>
                <a:latin typeface="Times New Roman" panose="02020603050405020304" pitchFamily="18" charset="0"/>
                <a:cs typeface="Times New Roman" panose="02020603050405020304" pitchFamily="18" charset="0"/>
              </a:rPr>
              <a:t>="http://www.w3.org/2001/XMLSchema-instance" </a:t>
            </a:r>
            <a:r>
              <a:rPr lang="en-US" sz="500" dirty="0" err="1">
                <a:solidFill>
                  <a:schemeClr val="tx1"/>
                </a:solidFill>
                <a:latin typeface="Times New Roman" panose="02020603050405020304" pitchFamily="18" charset="0"/>
                <a:cs typeface="Times New Roman" panose="02020603050405020304" pitchFamily="18" charset="0"/>
              </a:rPr>
              <a:t>xmlns:xsd</a:t>
            </a:r>
            <a:r>
              <a:rPr lang="en-US" sz="500" dirty="0">
                <a:solidFill>
                  <a:schemeClr val="tx1"/>
                </a:solidFill>
                <a:latin typeface="Times New Roman" panose="02020603050405020304" pitchFamily="18" charset="0"/>
                <a:cs typeface="Times New Roman" panose="02020603050405020304" pitchFamily="18" charset="0"/>
              </a:rPr>
              <a:t>="http://www.w3.org/2001/XMLSchema" xmlns:soap12="http://www.w3.org/2003/05/soap-envelope"&gt;</a:t>
            </a:r>
          </a:p>
          <a:p>
            <a:r>
              <a:rPr lang="en-US" sz="500" dirty="0">
                <a:solidFill>
                  <a:schemeClr val="tx1"/>
                </a:solidFill>
                <a:latin typeface="Times New Roman" panose="02020603050405020304" pitchFamily="18" charset="0"/>
                <a:cs typeface="Times New Roman" panose="02020603050405020304" pitchFamily="18" charset="0"/>
              </a:rPr>
              <a:t>  &lt;</a:t>
            </a:r>
            <a:r>
              <a:rPr lang="en-US" sz="500" dirty="0" err="1">
                <a:solidFill>
                  <a:schemeClr val="tx1"/>
                </a:solidFill>
                <a:latin typeface="Times New Roman" panose="02020603050405020304" pitchFamily="18" charset="0"/>
                <a:cs typeface="Times New Roman" panose="02020603050405020304" pitchFamily="18" charset="0"/>
              </a:rPr>
              <a:t>soap:Body</a:t>
            </a:r>
            <a:r>
              <a:rPr lang="en-US" sz="500" dirty="0">
                <a:solidFill>
                  <a:schemeClr val="tx1"/>
                </a:solidFill>
                <a:latin typeface="Times New Roman" panose="02020603050405020304" pitchFamily="18" charset="0"/>
                <a:cs typeface="Times New Roman" panose="02020603050405020304" pitchFamily="18" charset="0"/>
              </a:rPr>
              <a:t>&gt;</a:t>
            </a:r>
          </a:p>
          <a:p>
            <a:r>
              <a:rPr lang="en-US" sz="500" dirty="0">
                <a:solidFill>
                  <a:schemeClr val="tx1"/>
                </a:solidFill>
                <a:latin typeface="Times New Roman" panose="02020603050405020304" pitchFamily="18" charset="0"/>
                <a:cs typeface="Times New Roman" panose="02020603050405020304" pitchFamily="18" charset="0"/>
              </a:rPr>
              <a:t>    &lt;</a:t>
            </a:r>
            <a:r>
              <a:rPr lang="en-US" sz="500" dirty="0" err="1">
                <a:solidFill>
                  <a:schemeClr val="tx1"/>
                </a:solidFill>
                <a:latin typeface="Times New Roman" panose="02020603050405020304" pitchFamily="18" charset="0"/>
                <a:cs typeface="Times New Roman" panose="02020603050405020304" pitchFamily="18" charset="0"/>
              </a:rPr>
              <a:t>GetUserBalance</a:t>
            </a:r>
            <a:r>
              <a:rPr lang="en-US" sz="500" dirty="0">
                <a:solidFill>
                  <a:schemeClr val="tx1"/>
                </a:solidFill>
                <a:latin typeface="Times New Roman" panose="02020603050405020304" pitchFamily="18" charset="0"/>
                <a:cs typeface="Times New Roman" panose="02020603050405020304" pitchFamily="18" charset="0"/>
              </a:rPr>
              <a:t> </a:t>
            </a:r>
            <a:r>
              <a:rPr lang="en-US" sz="500" dirty="0" err="1">
                <a:solidFill>
                  <a:schemeClr val="tx1"/>
                </a:solidFill>
                <a:latin typeface="Times New Roman" panose="02020603050405020304" pitchFamily="18" charset="0"/>
                <a:cs typeface="Times New Roman" panose="02020603050405020304" pitchFamily="18" charset="0"/>
              </a:rPr>
              <a:t>xmlns</a:t>
            </a:r>
            <a:r>
              <a:rPr lang="en-US" sz="500" dirty="0">
                <a:solidFill>
                  <a:schemeClr val="tx1"/>
                </a:solidFill>
                <a:latin typeface="Times New Roman" panose="02020603050405020304" pitchFamily="18" charset="0"/>
                <a:cs typeface="Times New Roman" panose="02020603050405020304" pitchFamily="18" charset="0"/>
              </a:rPr>
              <a:t>="https://www.website.com/XML/BusinessDomain/FunctionalDomain/API/"&gt;</a:t>
            </a:r>
          </a:p>
          <a:p>
            <a:r>
              <a:rPr lang="en-US" sz="500" dirty="0">
                <a:solidFill>
                  <a:schemeClr val="tx1"/>
                </a:solidFill>
                <a:latin typeface="Times New Roman" panose="02020603050405020304" pitchFamily="18" charset="0"/>
                <a:cs typeface="Times New Roman" panose="02020603050405020304" pitchFamily="18" charset="0"/>
              </a:rPr>
              <a:t>      &lt;User&gt;75&lt;/</a:t>
            </a:r>
            <a:r>
              <a:rPr lang="en-US" sz="500" dirty="0" err="1">
                <a:solidFill>
                  <a:schemeClr val="tx1"/>
                </a:solidFill>
                <a:latin typeface="Times New Roman" panose="02020603050405020304" pitchFamily="18" charset="0"/>
                <a:cs typeface="Times New Roman" panose="02020603050405020304" pitchFamily="18" charset="0"/>
              </a:rPr>
              <a:t>UserId</a:t>
            </a:r>
            <a:r>
              <a:rPr lang="en-US" sz="500" dirty="0">
                <a:solidFill>
                  <a:schemeClr val="tx1"/>
                </a:solidFill>
                <a:latin typeface="Times New Roman" panose="02020603050405020304" pitchFamily="18" charset="0"/>
                <a:cs typeface="Times New Roman" panose="02020603050405020304" pitchFamily="18" charset="0"/>
              </a:rPr>
              <a:t>&gt;</a:t>
            </a:r>
          </a:p>
          <a:p>
            <a:r>
              <a:rPr lang="en-US" sz="500" dirty="0">
                <a:solidFill>
                  <a:schemeClr val="tx1"/>
                </a:solidFill>
                <a:latin typeface="Times New Roman" panose="02020603050405020304" pitchFamily="18" charset="0"/>
                <a:cs typeface="Times New Roman" panose="02020603050405020304" pitchFamily="18" charset="0"/>
              </a:rPr>
              <a:t>    &lt;/Getter&gt;</a:t>
            </a:r>
          </a:p>
          <a:p>
            <a:r>
              <a:rPr lang="en-US" sz="500" dirty="0">
                <a:solidFill>
                  <a:schemeClr val="tx1"/>
                </a:solidFill>
                <a:latin typeface="Times New Roman" panose="02020603050405020304" pitchFamily="18" charset="0"/>
                <a:cs typeface="Times New Roman" panose="02020603050405020304" pitchFamily="18" charset="0"/>
              </a:rPr>
              <a:t>  &lt;/</a:t>
            </a:r>
            <a:r>
              <a:rPr lang="en-US" sz="500" dirty="0" err="1">
                <a:solidFill>
                  <a:schemeClr val="tx1"/>
                </a:solidFill>
                <a:latin typeface="Times New Roman" panose="02020603050405020304" pitchFamily="18" charset="0"/>
                <a:cs typeface="Times New Roman" panose="02020603050405020304" pitchFamily="18" charset="0"/>
              </a:rPr>
              <a:t>soap:Body</a:t>
            </a:r>
            <a:r>
              <a:rPr lang="en-US" sz="500" dirty="0">
                <a:solidFill>
                  <a:schemeClr val="tx1"/>
                </a:solidFill>
                <a:latin typeface="Times New Roman" panose="02020603050405020304" pitchFamily="18" charset="0"/>
                <a:cs typeface="Times New Roman" panose="02020603050405020304" pitchFamily="18" charset="0"/>
              </a:rPr>
              <a:t>&gt;</a:t>
            </a:r>
          </a:p>
          <a:p>
            <a:r>
              <a:rPr lang="en-US" sz="500" dirty="0">
                <a:solidFill>
                  <a:schemeClr val="tx1"/>
                </a:solidFill>
                <a:latin typeface="Times New Roman" panose="02020603050405020304" pitchFamily="18" charset="0"/>
                <a:cs typeface="Times New Roman" panose="02020603050405020304" pitchFamily="18" charset="0"/>
              </a:rPr>
              <a:t>&lt;/</a:t>
            </a:r>
            <a:r>
              <a:rPr lang="en-US" sz="500" dirty="0" err="1">
                <a:solidFill>
                  <a:schemeClr val="tx1"/>
                </a:solidFill>
                <a:latin typeface="Times New Roman" panose="02020603050405020304" pitchFamily="18" charset="0"/>
                <a:cs typeface="Times New Roman" panose="02020603050405020304" pitchFamily="18" charset="0"/>
              </a:rPr>
              <a:t>soap:Envelope</a:t>
            </a:r>
            <a:r>
              <a:rPr lang="en-US" sz="500" dirty="0">
                <a:solidFill>
                  <a:schemeClr val="tx1"/>
                </a:solidFill>
                <a:latin typeface="Times New Roman" panose="02020603050405020304" pitchFamily="18" charset="0"/>
                <a:cs typeface="Times New Roman" panose="02020603050405020304" pitchFamily="18" charset="0"/>
              </a:rPr>
              <a:t>&gt;</a:t>
            </a:r>
          </a:p>
          <a:p>
            <a:endParaRPr lang="en-US" sz="500" dirty="0">
              <a:solidFill>
                <a:schemeClr val="tx1"/>
              </a:solidFill>
              <a:latin typeface="Times New Roman" panose="02020603050405020304" pitchFamily="18" charset="0"/>
              <a:cs typeface="Times New Roman" panose="02020603050405020304" pitchFamily="18" charset="0"/>
            </a:endParaRPr>
          </a:p>
          <a:p>
            <a:r>
              <a:rPr lang="en-US" sz="500" dirty="0" err="1">
                <a:solidFill>
                  <a:schemeClr val="tx1"/>
                </a:solidFill>
                <a:latin typeface="Times New Roman" panose="02020603050405020304" pitchFamily="18" charset="0"/>
                <a:cs typeface="Times New Roman" panose="02020603050405020304" pitchFamily="18" charset="0"/>
              </a:rPr>
              <a:t>dsquery</a:t>
            </a:r>
            <a:r>
              <a:rPr lang="en-US" sz="500" dirty="0">
                <a:solidFill>
                  <a:schemeClr val="tx1"/>
                </a:solidFill>
                <a:latin typeface="Times New Roman" panose="02020603050405020304" pitchFamily="18" charset="0"/>
                <a:cs typeface="Times New Roman" panose="02020603050405020304" pitchFamily="18" charset="0"/>
              </a:rPr>
              <a:t> * -filter "(&amp;(CN=BusinessFunctionalAPIDomainServiceConnectionPointinActiveDirectoryorLDAP)(</a:t>
            </a:r>
            <a:r>
              <a:rPr lang="en-US" sz="500" dirty="0" err="1">
                <a:solidFill>
                  <a:schemeClr val="tx1"/>
                </a:solidFill>
                <a:latin typeface="Times New Roman" panose="02020603050405020304" pitchFamily="18" charset="0"/>
                <a:cs typeface="Times New Roman" panose="02020603050405020304" pitchFamily="18" charset="0"/>
              </a:rPr>
              <a:t>objectClass</a:t>
            </a:r>
            <a:r>
              <a:rPr lang="en-US" sz="500" dirty="0">
                <a:solidFill>
                  <a:schemeClr val="tx1"/>
                </a:solidFill>
                <a:latin typeface="Times New Roman" panose="02020603050405020304" pitchFamily="18" charset="0"/>
                <a:cs typeface="Times New Roman" panose="02020603050405020304" pitchFamily="18" charset="0"/>
              </a:rPr>
              <a:t>=</a:t>
            </a:r>
            <a:r>
              <a:rPr lang="en-US" sz="500" dirty="0" err="1">
                <a:solidFill>
                  <a:schemeClr val="tx1"/>
                </a:solidFill>
                <a:latin typeface="Times New Roman" panose="02020603050405020304" pitchFamily="18" charset="0"/>
                <a:cs typeface="Times New Roman" panose="02020603050405020304" pitchFamily="18" charset="0"/>
              </a:rPr>
              <a:t>serviceConnectionPoint</a:t>
            </a:r>
            <a:r>
              <a:rPr lang="en-US" sz="500" dirty="0">
                <a:solidFill>
                  <a:schemeClr val="tx1"/>
                </a:solidFill>
                <a:latin typeface="Times New Roman" panose="02020603050405020304" pitchFamily="18" charset="0"/>
                <a:cs typeface="Times New Roman" panose="02020603050405020304" pitchFamily="18" charset="0"/>
              </a:rPr>
              <a:t>))“</a:t>
            </a:r>
          </a:p>
          <a:p>
            <a:endParaRPr lang="en-US" sz="500" dirty="0">
              <a:solidFill>
                <a:schemeClr val="tx1"/>
              </a:solidFill>
              <a:latin typeface="Times New Roman" panose="02020603050405020304" pitchFamily="18" charset="0"/>
              <a:cs typeface="Times New Roman" panose="02020603050405020304" pitchFamily="18" charset="0"/>
            </a:endParaRPr>
          </a:p>
          <a:p>
            <a:r>
              <a:rPr lang="en-US" sz="500" dirty="0">
                <a:solidFill>
                  <a:schemeClr val="tx1"/>
                </a:solidFill>
                <a:latin typeface="Times New Roman" panose="02020603050405020304" pitchFamily="18" charset="0"/>
                <a:cs typeface="Times New Roman" panose="02020603050405020304" pitchFamily="18" charset="0"/>
              </a:rPr>
              <a:t>$ curl </a:t>
            </a:r>
            <a:r>
              <a:rPr lang="en-US" sz="5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http://APIGatewayServiceConnectionPoint:Port/APIBusinessFunctionalDomain/Service/Route/GetterOrSetter</a:t>
            </a:r>
            <a:endParaRPr lang="en-US" sz="500" dirty="0">
              <a:solidFill>
                <a:schemeClr val="tx1"/>
              </a:solidFill>
              <a:latin typeface="Times New Roman" panose="02020603050405020304" pitchFamily="18" charset="0"/>
              <a:cs typeface="Times New Roman" panose="02020603050405020304" pitchFamily="18" charset="0"/>
            </a:endParaRPr>
          </a:p>
          <a:p>
            <a:endParaRPr lang="en-US" sz="500" dirty="0">
              <a:solidFill>
                <a:schemeClr val="tx1"/>
              </a:solidFill>
              <a:latin typeface="Times New Roman" panose="02020603050405020304" pitchFamily="18" charset="0"/>
              <a:cs typeface="Times New Roman" panose="02020603050405020304" pitchFamily="18" charset="0"/>
            </a:endParaRPr>
          </a:p>
          <a:p>
            <a:r>
              <a:rPr lang="en-US" sz="500" dirty="0">
                <a:solidFill>
                  <a:schemeClr val="tx1"/>
                </a:solidFill>
                <a:latin typeface="Times New Roman" panose="02020603050405020304" pitchFamily="18" charset="0"/>
                <a:cs typeface="Times New Roman" panose="02020603050405020304" pitchFamily="18" charset="0"/>
              </a:rPr>
              <a:t>using System;</a:t>
            </a:r>
          </a:p>
          <a:p>
            <a:r>
              <a:rPr lang="en-US" sz="500" dirty="0">
                <a:solidFill>
                  <a:schemeClr val="tx1"/>
                </a:solidFill>
                <a:latin typeface="Times New Roman" panose="02020603050405020304" pitchFamily="18" charset="0"/>
                <a:cs typeface="Times New Roman" panose="02020603050405020304" pitchFamily="18" charset="0"/>
              </a:rPr>
              <a:t>using </a:t>
            </a:r>
            <a:r>
              <a:rPr lang="en-US" sz="500" dirty="0" err="1">
                <a:solidFill>
                  <a:schemeClr val="tx1"/>
                </a:solidFill>
                <a:latin typeface="Times New Roman" panose="02020603050405020304" pitchFamily="18" charset="0"/>
                <a:cs typeface="Times New Roman" panose="02020603050405020304" pitchFamily="18" charset="0"/>
              </a:rPr>
              <a:t>System.Net.Http</a:t>
            </a:r>
            <a:r>
              <a:rPr lang="en-US" sz="500" dirty="0">
                <a:solidFill>
                  <a:schemeClr val="tx1"/>
                </a:solidFill>
                <a:latin typeface="Times New Roman" panose="02020603050405020304" pitchFamily="18" charset="0"/>
                <a:cs typeface="Times New Roman" panose="02020603050405020304" pitchFamily="18" charset="0"/>
              </a:rPr>
              <a:t>;</a:t>
            </a:r>
          </a:p>
          <a:p>
            <a:r>
              <a:rPr lang="en-US" sz="500" dirty="0">
                <a:solidFill>
                  <a:schemeClr val="tx1"/>
                </a:solidFill>
                <a:latin typeface="Times New Roman" panose="02020603050405020304" pitchFamily="18" charset="0"/>
                <a:cs typeface="Times New Roman" panose="02020603050405020304" pitchFamily="18" charset="0"/>
              </a:rPr>
              <a:t>using </a:t>
            </a:r>
            <a:r>
              <a:rPr lang="en-US" sz="500" dirty="0" err="1">
                <a:solidFill>
                  <a:schemeClr val="tx1"/>
                </a:solidFill>
                <a:latin typeface="Times New Roman" panose="02020603050405020304" pitchFamily="18" charset="0"/>
                <a:cs typeface="Times New Roman" panose="02020603050405020304" pitchFamily="18" charset="0"/>
              </a:rPr>
              <a:t>System.Net.Http.Json</a:t>
            </a:r>
            <a:r>
              <a:rPr lang="en-US" sz="500" dirty="0">
                <a:solidFill>
                  <a:schemeClr val="tx1"/>
                </a:solidFill>
                <a:latin typeface="Times New Roman" panose="02020603050405020304" pitchFamily="18" charset="0"/>
                <a:cs typeface="Times New Roman" panose="02020603050405020304" pitchFamily="18" charset="0"/>
              </a:rPr>
              <a:t>;</a:t>
            </a:r>
          </a:p>
          <a:p>
            <a:r>
              <a:rPr lang="en-US" sz="500" dirty="0">
                <a:solidFill>
                  <a:schemeClr val="tx1"/>
                </a:solidFill>
                <a:latin typeface="Times New Roman" panose="02020603050405020304" pitchFamily="18" charset="0"/>
                <a:cs typeface="Times New Roman" panose="02020603050405020304" pitchFamily="18" charset="0"/>
              </a:rPr>
              <a:t>using </a:t>
            </a:r>
            <a:r>
              <a:rPr lang="en-US" sz="500" dirty="0" err="1">
                <a:solidFill>
                  <a:schemeClr val="tx1"/>
                </a:solidFill>
                <a:latin typeface="Times New Roman" panose="02020603050405020304" pitchFamily="18" charset="0"/>
                <a:cs typeface="Times New Roman" panose="02020603050405020304" pitchFamily="18" charset="0"/>
              </a:rPr>
              <a:t>Microsoft.Extensions.DependencyInjection</a:t>
            </a:r>
            <a:r>
              <a:rPr lang="en-US" sz="500" dirty="0">
                <a:solidFill>
                  <a:schemeClr val="tx1"/>
                </a:solidFill>
                <a:latin typeface="Times New Roman" panose="02020603050405020304" pitchFamily="18" charset="0"/>
                <a:cs typeface="Times New Roman" panose="02020603050405020304" pitchFamily="18" charset="0"/>
              </a:rPr>
              <a:t>;</a:t>
            </a:r>
          </a:p>
          <a:p>
            <a:r>
              <a:rPr lang="en-US" sz="500" dirty="0">
                <a:solidFill>
                  <a:schemeClr val="tx1"/>
                </a:solidFill>
                <a:latin typeface="Times New Roman" panose="02020603050405020304" pitchFamily="18" charset="0"/>
                <a:cs typeface="Times New Roman" panose="02020603050405020304" pitchFamily="18" charset="0"/>
              </a:rPr>
              <a:t>var services = new </a:t>
            </a:r>
            <a:r>
              <a:rPr lang="en-US" sz="500" dirty="0" err="1">
                <a:solidFill>
                  <a:schemeClr val="tx1"/>
                </a:solidFill>
                <a:latin typeface="Times New Roman" panose="02020603050405020304" pitchFamily="18" charset="0"/>
                <a:cs typeface="Times New Roman" panose="02020603050405020304" pitchFamily="18" charset="0"/>
              </a:rPr>
              <a:t>ServiceCollection</a:t>
            </a:r>
            <a:r>
              <a:rPr lang="en-US" sz="500" dirty="0">
                <a:solidFill>
                  <a:schemeClr val="tx1"/>
                </a:solidFill>
                <a:latin typeface="Times New Roman" panose="02020603050405020304" pitchFamily="18" charset="0"/>
                <a:cs typeface="Times New Roman" panose="02020603050405020304" pitchFamily="18" charset="0"/>
              </a:rPr>
              <a:t>();</a:t>
            </a:r>
          </a:p>
          <a:p>
            <a:r>
              <a:rPr lang="en-US" sz="500" dirty="0" err="1">
                <a:solidFill>
                  <a:schemeClr val="tx1"/>
                </a:solidFill>
                <a:latin typeface="Times New Roman" panose="02020603050405020304" pitchFamily="18" charset="0"/>
                <a:cs typeface="Times New Roman" panose="02020603050405020304" pitchFamily="18" charset="0"/>
              </a:rPr>
              <a:t>services.AddHttpClient</a:t>
            </a:r>
            <a:r>
              <a:rPr lang="en-US" sz="500" dirty="0">
                <a:solidFill>
                  <a:schemeClr val="tx1"/>
                </a:solidFill>
                <a:latin typeface="Times New Roman" panose="02020603050405020304" pitchFamily="18" charset="0"/>
                <a:cs typeface="Times New Roman" panose="02020603050405020304" pitchFamily="18" charset="0"/>
              </a:rPr>
              <a:t>();</a:t>
            </a:r>
          </a:p>
          <a:p>
            <a:r>
              <a:rPr lang="en-US" sz="500" dirty="0">
                <a:solidFill>
                  <a:schemeClr val="tx1"/>
                </a:solidFill>
                <a:latin typeface="Times New Roman" panose="02020603050405020304" pitchFamily="18" charset="0"/>
                <a:cs typeface="Times New Roman" panose="02020603050405020304" pitchFamily="18" charset="0"/>
              </a:rPr>
              <a:t>var </a:t>
            </a:r>
            <a:r>
              <a:rPr lang="en-US" sz="500" dirty="0" err="1">
                <a:solidFill>
                  <a:schemeClr val="tx1"/>
                </a:solidFill>
                <a:latin typeface="Times New Roman" panose="02020603050405020304" pitchFamily="18" charset="0"/>
                <a:cs typeface="Times New Roman" panose="02020603050405020304" pitchFamily="18" charset="0"/>
              </a:rPr>
              <a:t>serviceProvider</a:t>
            </a:r>
            <a:r>
              <a:rPr lang="en-US" sz="500" dirty="0">
                <a:solidFill>
                  <a:schemeClr val="tx1"/>
                </a:solidFill>
                <a:latin typeface="Times New Roman" panose="02020603050405020304" pitchFamily="18" charset="0"/>
                <a:cs typeface="Times New Roman" panose="02020603050405020304" pitchFamily="18" charset="0"/>
              </a:rPr>
              <a:t> = </a:t>
            </a:r>
            <a:r>
              <a:rPr lang="en-US" sz="500" dirty="0" err="1">
                <a:solidFill>
                  <a:schemeClr val="tx1"/>
                </a:solidFill>
                <a:latin typeface="Times New Roman" panose="02020603050405020304" pitchFamily="18" charset="0"/>
                <a:cs typeface="Times New Roman" panose="02020603050405020304" pitchFamily="18" charset="0"/>
              </a:rPr>
              <a:t>services.BuildServiceProvider</a:t>
            </a:r>
            <a:r>
              <a:rPr lang="en-US" sz="500" dirty="0">
                <a:solidFill>
                  <a:schemeClr val="tx1"/>
                </a:solidFill>
                <a:latin typeface="Times New Roman" panose="02020603050405020304" pitchFamily="18" charset="0"/>
                <a:cs typeface="Times New Roman" panose="02020603050405020304" pitchFamily="18" charset="0"/>
              </a:rPr>
              <a:t>();</a:t>
            </a:r>
          </a:p>
          <a:p>
            <a:r>
              <a:rPr lang="en-US" sz="500" dirty="0">
                <a:solidFill>
                  <a:schemeClr val="tx1"/>
                </a:solidFill>
                <a:latin typeface="Times New Roman" panose="02020603050405020304" pitchFamily="18" charset="0"/>
                <a:cs typeface="Times New Roman" panose="02020603050405020304" pitchFamily="18" charset="0"/>
              </a:rPr>
              <a:t>var client = </a:t>
            </a:r>
            <a:r>
              <a:rPr lang="en-US" sz="500" dirty="0" err="1">
                <a:solidFill>
                  <a:schemeClr val="tx1"/>
                </a:solidFill>
                <a:latin typeface="Times New Roman" panose="02020603050405020304" pitchFamily="18" charset="0"/>
                <a:cs typeface="Times New Roman" panose="02020603050405020304" pitchFamily="18" charset="0"/>
              </a:rPr>
              <a:t>serviceProvider.GetService</a:t>
            </a:r>
            <a:r>
              <a:rPr lang="en-US" sz="500" dirty="0">
                <a:solidFill>
                  <a:schemeClr val="tx1"/>
                </a:solidFill>
                <a:latin typeface="Times New Roman" panose="02020603050405020304" pitchFamily="18" charset="0"/>
                <a:cs typeface="Times New Roman" panose="02020603050405020304" pitchFamily="18" charset="0"/>
              </a:rPr>
              <a:t>&lt;</a:t>
            </a:r>
            <a:r>
              <a:rPr lang="en-US" sz="500" dirty="0" err="1">
                <a:solidFill>
                  <a:schemeClr val="tx1"/>
                </a:solidFill>
                <a:latin typeface="Times New Roman" panose="02020603050405020304" pitchFamily="18" charset="0"/>
                <a:cs typeface="Times New Roman" panose="02020603050405020304" pitchFamily="18" charset="0"/>
              </a:rPr>
              <a:t>HttpClient</a:t>
            </a:r>
            <a:r>
              <a:rPr lang="en-US" sz="500" dirty="0">
                <a:solidFill>
                  <a:schemeClr val="tx1"/>
                </a:solidFill>
                <a:latin typeface="Times New Roman" panose="02020603050405020304" pitchFamily="18" charset="0"/>
                <a:cs typeface="Times New Roman" panose="02020603050405020304" pitchFamily="18" charset="0"/>
              </a:rPr>
              <a:t>&gt;();</a:t>
            </a:r>
          </a:p>
          <a:p>
            <a:r>
              <a:rPr lang="en-US" sz="500" dirty="0">
                <a:solidFill>
                  <a:schemeClr val="tx1"/>
                </a:solidFill>
                <a:latin typeface="Times New Roman" panose="02020603050405020304" pitchFamily="18" charset="0"/>
                <a:cs typeface="Times New Roman" panose="02020603050405020304" pitchFamily="18" charset="0"/>
              </a:rPr>
              <a:t>var response = await</a:t>
            </a:r>
          </a:p>
          <a:p>
            <a:r>
              <a:rPr lang="en-US" sz="500" dirty="0">
                <a:solidFill>
                  <a:schemeClr val="tx1"/>
                </a:solidFill>
                <a:latin typeface="Times New Roman" panose="02020603050405020304" pitchFamily="18" charset="0"/>
                <a:cs typeface="Times New Roman" panose="02020603050405020304" pitchFamily="18" charset="0"/>
              </a:rPr>
              <a:t> </a:t>
            </a:r>
            <a:r>
              <a:rPr lang="en-US" sz="500" dirty="0" err="1">
                <a:solidFill>
                  <a:schemeClr val="tx1"/>
                </a:solidFill>
                <a:latin typeface="Times New Roman" panose="02020603050405020304" pitchFamily="18" charset="0"/>
                <a:cs typeface="Times New Roman" panose="02020603050405020304" pitchFamily="18" charset="0"/>
              </a:rPr>
              <a:t>client.GetFromJsonAsync</a:t>
            </a:r>
            <a:r>
              <a:rPr lang="en-US" sz="500" dirty="0">
                <a:solidFill>
                  <a:schemeClr val="tx1"/>
                </a:solidFill>
                <a:latin typeface="Times New Roman" panose="02020603050405020304" pitchFamily="18" charset="0"/>
                <a:cs typeface="Times New Roman" panose="02020603050405020304" pitchFamily="18" charset="0"/>
              </a:rPr>
              <a:t>&lt;</a:t>
            </a:r>
            <a:r>
              <a:rPr lang="en-US" sz="500" dirty="0" err="1">
                <a:solidFill>
                  <a:schemeClr val="tx1"/>
                </a:solidFill>
                <a:latin typeface="Times New Roman" panose="02020603050405020304" pitchFamily="18" charset="0"/>
                <a:cs typeface="Times New Roman" panose="02020603050405020304" pitchFamily="18" charset="0"/>
              </a:rPr>
              <a:t>AnnotationFromMethodDependencyIncjection</a:t>
            </a:r>
            <a:r>
              <a:rPr lang="en-US" sz="500" dirty="0">
                <a:solidFill>
                  <a:schemeClr val="tx1"/>
                </a:solidFill>
                <a:latin typeface="Times New Roman" panose="02020603050405020304" pitchFamily="18" charset="0"/>
                <a:cs typeface="Times New Roman" panose="02020603050405020304" pitchFamily="18" charset="0"/>
              </a:rPr>
              <a:t>&gt;("https://api.restfullapi.io/rest/</a:t>
            </a:r>
            <a:r>
              <a:rPr lang="en-US" sz="500" dirty="0" err="1">
                <a:solidFill>
                  <a:schemeClr val="tx1"/>
                </a:solidFill>
                <a:latin typeface="Times New Roman" panose="02020603050405020304" pitchFamily="18" charset="0"/>
                <a:cs typeface="Times New Roman" panose="02020603050405020304" pitchFamily="18" charset="0"/>
              </a:rPr>
              <a:t>APIBusinessFunctionalDomain</a:t>
            </a:r>
            <a:r>
              <a:rPr lang="en-US" sz="500" dirty="0">
                <a:solidFill>
                  <a:schemeClr val="tx1"/>
                </a:solidFill>
                <a:latin typeface="Times New Roman" panose="02020603050405020304" pitchFamily="18" charset="0"/>
                <a:cs typeface="Times New Roman" panose="02020603050405020304" pitchFamily="18" charset="0"/>
              </a:rPr>
              <a:t>/Interface/Superclass/");</a:t>
            </a:r>
          </a:p>
          <a:p>
            <a:r>
              <a:rPr lang="en-US" sz="500" dirty="0">
                <a:solidFill>
                  <a:schemeClr val="tx1"/>
                </a:solidFill>
                <a:latin typeface="Times New Roman" panose="02020603050405020304" pitchFamily="18" charset="0"/>
                <a:cs typeface="Times New Roman" panose="02020603050405020304" pitchFamily="18" charset="0"/>
              </a:rPr>
              <a:t>//or</a:t>
            </a:r>
          </a:p>
          <a:p>
            <a:r>
              <a:rPr lang="en-US" sz="500" dirty="0" err="1">
                <a:solidFill>
                  <a:schemeClr val="tx1"/>
                </a:solidFill>
                <a:latin typeface="Times New Roman" panose="02020603050405020304" pitchFamily="18" charset="0"/>
                <a:cs typeface="Times New Roman" panose="02020603050405020304" pitchFamily="18" charset="0"/>
              </a:rPr>
              <a:t>client.GetFromJsonAsync</a:t>
            </a:r>
            <a:r>
              <a:rPr lang="en-US" sz="500" dirty="0">
                <a:solidFill>
                  <a:schemeClr val="tx1"/>
                </a:solidFill>
                <a:latin typeface="Times New Roman" panose="02020603050405020304" pitchFamily="18" charset="0"/>
                <a:cs typeface="Times New Roman" panose="02020603050405020304" pitchFamily="18" charset="0"/>
              </a:rPr>
              <a:t>&lt;</a:t>
            </a:r>
            <a:r>
              <a:rPr lang="en-US" sz="500" dirty="0" err="1">
                <a:solidFill>
                  <a:schemeClr val="tx1"/>
                </a:solidFill>
                <a:latin typeface="Times New Roman" panose="02020603050405020304" pitchFamily="18" charset="0"/>
                <a:cs typeface="Times New Roman" panose="02020603050405020304" pitchFamily="18" charset="0"/>
              </a:rPr>
              <a:t>GetterorSetter</a:t>
            </a:r>
            <a:r>
              <a:rPr lang="en-US" sz="500" dirty="0">
                <a:solidFill>
                  <a:schemeClr val="tx1"/>
                </a:solidFill>
                <a:latin typeface="Times New Roman" panose="02020603050405020304" pitchFamily="18" charset="0"/>
                <a:cs typeface="Times New Roman" panose="02020603050405020304" pitchFamily="18" charset="0"/>
              </a:rPr>
              <a:t>&gt;("https://api.restfullapi.io/rest/</a:t>
            </a:r>
            <a:r>
              <a:rPr lang="en-US" sz="500" dirty="0" err="1">
                <a:solidFill>
                  <a:schemeClr val="tx1"/>
                </a:solidFill>
                <a:latin typeface="Times New Roman" panose="02020603050405020304" pitchFamily="18" charset="0"/>
                <a:cs typeface="Times New Roman" panose="02020603050405020304" pitchFamily="18" charset="0"/>
              </a:rPr>
              <a:t>APIBusinessFunctionalDomain</a:t>
            </a:r>
            <a:r>
              <a:rPr lang="en-US" sz="500" dirty="0">
                <a:solidFill>
                  <a:schemeClr val="tx1"/>
                </a:solidFill>
                <a:latin typeface="Times New Roman" panose="02020603050405020304" pitchFamily="18" charset="0"/>
                <a:cs typeface="Times New Roman" panose="02020603050405020304" pitchFamily="18" charset="0"/>
              </a:rPr>
              <a:t>/</a:t>
            </a:r>
            <a:r>
              <a:rPr lang="en-US" sz="500" dirty="0" err="1">
                <a:solidFill>
                  <a:schemeClr val="tx1"/>
                </a:solidFill>
                <a:latin typeface="Times New Roman" panose="02020603050405020304" pitchFamily="18" charset="0"/>
                <a:cs typeface="Times New Roman" panose="02020603050405020304" pitchFamily="18" charset="0"/>
              </a:rPr>
              <a:t>EncapsulatedbusinessTransactionorBean</a:t>
            </a:r>
            <a:r>
              <a:rPr lang="en-US" sz="500" dirty="0">
                <a:solidFill>
                  <a:schemeClr val="tx1"/>
                </a:solidFill>
                <a:latin typeface="Times New Roman" panose="02020603050405020304" pitchFamily="18" charset="0"/>
                <a:cs typeface="Times New Roman" panose="02020603050405020304" pitchFamily="18" charset="0"/>
              </a:rPr>
              <a:t>");</a:t>
            </a:r>
          </a:p>
          <a:p>
            <a:r>
              <a:rPr lang="en-US" sz="500" dirty="0" err="1">
                <a:solidFill>
                  <a:schemeClr val="tx1"/>
                </a:solidFill>
                <a:latin typeface="Times New Roman" panose="02020603050405020304" pitchFamily="18" charset="0"/>
                <a:cs typeface="Times New Roman" panose="02020603050405020304" pitchFamily="18" charset="0"/>
              </a:rPr>
              <a:t>Console.WriteLine</a:t>
            </a:r>
            <a:r>
              <a:rPr lang="en-US" sz="500" dirty="0">
                <a:solidFill>
                  <a:schemeClr val="tx1"/>
                </a:solidFill>
                <a:latin typeface="Times New Roman" panose="02020603050405020304" pitchFamily="18" charset="0"/>
                <a:cs typeface="Times New Roman" panose="02020603050405020304" pitchFamily="18" charset="0"/>
              </a:rPr>
              <a:t>($"Id: {</a:t>
            </a:r>
            <a:r>
              <a:rPr lang="en-US" sz="500" dirty="0" err="1">
                <a:solidFill>
                  <a:schemeClr val="tx1"/>
                </a:solidFill>
                <a:latin typeface="Times New Roman" panose="02020603050405020304" pitchFamily="18" charset="0"/>
                <a:cs typeface="Times New Roman" panose="02020603050405020304" pitchFamily="18" charset="0"/>
              </a:rPr>
              <a:t>response.Id</a:t>
            </a:r>
            <a:r>
              <a:rPr lang="en-US" sz="500" dirty="0">
                <a:solidFill>
                  <a:schemeClr val="tx1"/>
                </a:solidFill>
                <a:latin typeface="Times New Roman" panose="02020603050405020304" pitchFamily="18" charset="0"/>
                <a:cs typeface="Times New Roman" panose="02020603050405020304" pitchFamily="18" charset="0"/>
              </a:rPr>
              <a:t>}");</a:t>
            </a:r>
          </a:p>
          <a:p>
            <a:r>
              <a:rPr lang="en-US" sz="500" dirty="0" err="1">
                <a:solidFill>
                  <a:schemeClr val="tx1"/>
                </a:solidFill>
                <a:latin typeface="Times New Roman" panose="02020603050405020304" pitchFamily="18" charset="0"/>
                <a:cs typeface="Times New Roman" panose="02020603050405020304" pitchFamily="18" charset="0"/>
              </a:rPr>
              <a:t>Console.WriteLine</a:t>
            </a:r>
            <a:r>
              <a:rPr lang="en-US" sz="500" dirty="0">
                <a:solidFill>
                  <a:schemeClr val="tx1"/>
                </a:solidFill>
                <a:latin typeface="Times New Roman" panose="02020603050405020304" pitchFamily="18" charset="0"/>
                <a:cs typeface="Times New Roman" panose="02020603050405020304" pitchFamily="18" charset="0"/>
              </a:rPr>
              <a:t>($"Joke: {</a:t>
            </a:r>
            <a:r>
              <a:rPr lang="en-US" sz="500" dirty="0" err="1">
                <a:solidFill>
                  <a:schemeClr val="tx1"/>
                </a:solidFill>
                <a:latin typeface="Times New Roman" panose="02020603050405020304" pitchFamily="18" charset="0"/>
                <a:cs typeface="Times New Roman" panose="02020603050405020304" pitchFamily="18" charset="0"/>
              </a:rPr>
              <a:t>response.Value</a:t>
            </a:r>
            <a:r>
              <a:rPr lang="en-US" sz="500" dirty="0">
                <a:solidFill>
                  <a:schemeClr val="tx1"/>
                </a:solidFill>
                <a:latin typeface="Times New Roman" panose="02020603050405020304" pitchFamily="18" charset="0"/>
                <a:cs typeface="Times New Roman" panose="02020603050405020304" pitchFamily="18" charset="0"/>
              </a:rPr>
              <a:t>}");</a:t>
            </a:r>
          </a:p>
          <a:p>
            <a:r>
              <a:rPr lang="en-US" sz="500" dirty="0">
                <a:solidFill>
                  <a:schemeClr val="tx1"/>
                </a:solidFill>
                <a:latin typeface="Times New Roman" panose="02020603050405020304" pitchFamily="18" charset="0"/>
                <a:cs typeface="Times New Roman" panose="02020603050405020304" pitchFamily="18" charset="0"/>
              </a:rPr>
              <a:t>public </a:t>
            </a:r>
            <a:r>
              <a:rPr lang="en-US" sz="500" dirty="0" err="1">
                <a:solidFill>
                  <a:schemeClr val="tx1"/>
                </a:solidFill>
                <a:latin typeface="Times New Roman" panose="02020603050405020304" pitchFamily="18" charset="0"/>
                <a:cs typeface="Times New Roman" panose="02020603050405020304" pitchFamily="18" charset="0"/>
              </a:rPr>
              <a:t>AnnotationFromMethodDependencyInjection</a:t>
            </a:r>
            <a:r>
              <a:rPr lang="en-US" sz="500" dirty="0">
                <a:solidFill>
                  <a:schemeClr val="tx1"/>
                </a:solidFill>
                <a:latin typeface="Times New Roman" panose="02020603050405020304" pitchFamily="18" charset="0"/>
                <a:cs typeface="Times New Roman" panose="02020603050405020304" pitchFamily="18" charset="0"/>
              </a:rPr>
              <a:t>(string Id, string Value, string </a:t>
            </a:r>
            <a:r>
              <a:rPr lang="en-US" sz="500" dirty="0" err="1">
                <a:solidFill>
                  <a:schemeClr val="tx1"/>
                </a:solidFill>
                <a:latin typeface="Times New Roman" panose="02020603050405020304" pitchFamily="18" charset="0"/>
                <a:cs typeface="Times New Roman" panose="02020603050405020304" pitchFamily="18" charset="0"/>
              </a:rPr>
              <a:t>Url</a:t>
            </a:r>
            <a:r>
              <a:rPr lang="en-US" sz="500" dirty="0">
                <a:solidFill>
                  <a:schemeClr val="tx1"/>
                </a:solidFill>
                <a:latin typeface="Times New Roman" panose="02020603050405020304" pitchFamily="18" charset="0"/>
                <a:cs typeface="Times New Roman" panose="02020603050405020304" pitchFamily="18" charset="0"/>
              </a:rPr>
              <a:t>);</a:t>
            </a:r>
          </a:p>
          <a:p>
            <a:r>
              <a:rPr lang="en-US" sz="500" dirty="0">
                <a:solidFill>
                  <a:schemeClr val="tx1"/>
                </a:solidFill>
                <a:latin typeface="Times New Roman" panose="02020603050405020304" pitchFamily="18" charset="0"/>
                <a:cs typeface="Times New Roman" panose="02020603050405020304" pitchFamily="18" charset="0"/>
              </a:rPr>
              <a:t>//or</a:t>
            </a:r>
          </a:p>
          <a:p>
            <a:r>
              <a:rPr lang="en-US" sz="500" dirty="0">
                <a:solidFill>
                  <a:schemeClr val="tx1"/>
                </a:solidFill>
                <a:latin typeface="Times New Roman" panose="02020603050405020304" pitchFamily="18" charset="0"/>
                <a:cs typeface="Times New Roman" panose="02020603050405020304" pitchFamily="18" charset="0"/>
              </a:rPr>
              <a:t>public </a:t>
            </a:r>
            <a:r>
              <a:rPr lang="en-US" sz="500" dirty="0" err="1">
                <a:solidFill>
                  <a:schemeClr val="tx1"/>
                </a:solidFill>
                <a:latin typeface="Times New Roman" panose="02020603050405020304" pitchFamily="18" charset="0"/>
                <a:cs typeface="Times New Roman" panose="02020603050405020304" pitchFamily="18" charset="0"/>
              </a:rPr>
              <a:t>EncapsulatedBusinessTransactionOrBeanGetterOrSetter</a:t>
            </a:r>
            <a:r>
              <a:rPr lang="en-US" sz="500" dirty="0">
                <a:solidFill>
                  <a:schemeClr val="tx1"/>
                </a:solidFill>
                <a:latin typeface="Times New Roman" panose="02020603050405020304" pitchFamily="18" charset="0"/>
                <a:cs typeface="Times New Roman" panose="02020603050405020304" pitchFamily="18" charset="0"/>
              </a:rPr>
              <a:t>(string Id, string Value, string </a:t>
            </a:r>
            <a:r>
              <a:rPr lang="en-US" sz="500" dirty="0" err="1">
                <a:solidFill>
                  <a:schemeClr val="tx1"/>
                </a:solidFill>
                <a:latin typeface="Times New Roman" panose="02020603050405020304" pitchFamily="18" charset="0"/>
                <a:cs typeface="Times New Roman" panose="02020603050405020304" pitchFamily="18" charset="0"/>
              </a:rPr>
              <a:t>Url</a:t>
            </a:r>
            <a:r>
              <a:rPr lang="en-US" sz="500" dirty="0">
                <a:solidFill>
                  <a:schemeClr val="tx1"/>
                </a:solidFill>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539AA2AB-4E90-90FB-E2E5-196C673B304D}"/>
              </a:ext>
            </a:extLst>
          </p:cNvPr>
          <p:cNvPicPr>
            <a:picLocks noChangeAspect="1"/>
          </p:cNvPicPr>
          <p:nvPr/>
        </p:nvPicPr>
        <p:blipFill>
          <a:blip r:embed="rId3"/>
          <a:stretch>
            <a:fillRect/>
          </a:stretch>
        </p:blipFill>
        <p:spPr>
          <a:xfrm>
            <a:off x="4378425" y="5019414"/>
            <a:ext cx="4191356" cy="1844297"/>
          </a:xfrm>
          <a:prstGeom prst="rect">
            <a:avLst/>
          </a:prstGeom>
        </p:spPr>
      </p:pic>
      <p:sp>
        <p:nvSpPr>
          <p:cNvPr id="4" name="Arrow: Pentagon 3">
            <a:extLst>
              <a:ext uri="{FF2B5EF4-FFF2-40B4-BE49-F238E27FC236}">
                <a16:creationId xmlns:a16="http://schemas.microsoft.com/office/drawing/2014/main" id="{EB290A7A-4CFD-46E0-0021-5C9EF8E1C1C4}"/>
              </a:ext>
            </a:extLst>
          </p:cNvPr>
          <p:cNvSpPr/>
          <p:nvPr/>
        </p:nvSpPr>
        <p:spPr>
          <a:xfrm>
            <a:off x="12743" y="915253"/>
            <a:ext cx="236874" cy="580869"/>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14" name="Right Brace 13">
            <a:extLst>
              <a:ext uri="{FF2B5EF4-FFF2-40B4-BE49-F238E27FC236}">
                <a16:creationId xmlns:a16="http://schemas.microsoft.com/office/drawing/2014/main" id="{64ACFB2F-999B-67C8-4925-DEE7645E1D7E}"/>
              </a:ext>
            </a:extLst>
          </p:cNvPr>
          <p:cNvSpPr/>
          <p:nvPr/>
        </p:nvSpPr>
        <p:spPr>
          <a:xfrm rot="16200000">
            <a:off x="4223353" y="4003197"/>
            <a:ext cx="310147" cy="12357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77BE4F6-ED95-F2B2-87AE-DEB665B4F168}"/>
              </a:ext>
            </a:extLst>
          </p:cNvPr>
          <p:cNvSpPr txBox="1"/>
          <p:nvPr/>
        </p:nvSpPr>
        <p:spPr>
          <a:xfrm>
            <a:off x="3854447" y="4666945"/>
            <a:ext cx="1700648" cy="276999"/>
          </a:xfrm>
          <a:prstGeom prst="rect">
            <a:avLst/>
          </a:prstGeom>
          <a:noFill/>
        </p:spPr>
        <p:txBody>
          <a:bodyPr wrap="square" rtlCol="0">
            <a:spAutoFit/>
          </a:bodyPr>
          <a:lstStyle/>
          <a:p>
            <a:r>
              <a:rPr lang="en-US" sz="1200" dirty="0"/>
              <a:t>DB Procedures</a:t>
            </a:r>
          </a:p>
        </p:txBody>
      </p:sp>
      <p:sp>
        <p:nvSpPr>
          <p:cNvPr id="20" name="Right Brace 19">
            <a:extLst>
              <a:ext uri="{FF2B5EF4-FFF2-40B4-BE49-F238E27FC236}">
                <a16:creationId xmlns:a16="http://schemas.microsoft.com/office/drawing/2014/main" id="{808BB340-F4F5-AF33-A177-A7C14EA5F014}"/>
              </a:ext>
            </a:extLst>
          </p:cNvPr>
          <p:cNvSpPr/>
          <p:nvPr/>
        </p:nvSpPr>
        <p:spPr>
          <a:xfrm rot="16200000">
            <a:off x="5680696" y="3855223"/>
            <a:ext cx="310148" cy="15072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B503541E-1902-8259-9CA5-ECB02263E235}"/>
              </a:ext>
            </a:extLst>
          </p:cNvPr>
          <p:cNvSpPr txBox="1"/>
          <p:nvPr/>
        </p:nvSpPr>
        <p:spPr>
          <a:xfrm>
            <a:off x="5131210" y="4644261"/>
            <a:ext cx="1507296" cy="276999"/>
          </a:xfrm>
          <a:prstGeom prst="rect">
            <a:avLst/>
          </a:prstGeom>
          <a:noFill/>
        </p:spPr>
        <p:txBody>
          <a:bodyPr wrap="square" rtlCol="0">
            <a:spAutoFit/>
          </a:bodyPr>
          <a:lstStyle/>
          <a:p>
            <a:r>
              <a:rPr lang="en-US" sz="1200" dirty="0"/>
              <a:t>Automated Actions</a:t>
            </a:r>
          </a:p>
        </p:txBody>
      </p:sp>
      <p:sp>
        <p:nvSpPr>
          <p:cNvPr id="25" name="Right Brace 24">
            <a:extLst>
              <a:ext uri="{FF2B5EF4-FFF2-40B4-BE49-F238E27FC236}">
                <a16:creationId xmlns:a16="http://schemas.microsoft.com/office/drawing/2014/main" id="{F857A3E2-6C21-4892-FD7D-8E5DC934000F}"/>
              </a:ext>
            </a:extLst>
          </p:cNvPr>
          <p:cNvSpPr/>
          <p:nvPr/>
        </p:nvSpPr>
        <p:spPr>
          <a:xfrm rot="16200000">
            <a:off x="7116664" y="3991402"/>
            <a:ext cx="310147" cy="12357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5BEF53DD-2582-14ED-6FFE-7AD0B5964722}"/>
              </a:ext>
            </a:extLst>
          </p:cNvPr>
          <p:cNvSpPr txBox="1"/>
          <p:nvPr/>
        </p:nvSpPr>
        <p:spPr>
          <a:xfrm>
            <a:off x="6747759" y="4655150"/>
            <a:ext cx="1076109" cy="276999"/>
          </a:xfrm>
          <a:prstGeom prst="rect">
            <a:avLst/>
          </a:prstGeom>
          <a:noFill/>
        </p:spPr>
        <p:txBody>
          <a:bodyPr wrap="square" rtlCol="0">
            <a:spAutoFit/>
          </a:bodyPr>
          <a:lstStyle/>
          <a:p>
            <a:r>
              <a:rPr lang="en-US" sz="1200" dirty="0"/>
              <a:t>Prepared SQL</a:t>
            </a:r>
          </a:p>
        </p:txBody>
      </p:sp>
      <p:sp>
        <p:nvSpPr>
          <p:cNvPr id="27" name="Right Brace 26">
            <a:extLst>
              <a:ext uri="{FF2B5EF4-FFF2-40B4-BE49-F238E27FC236}">
                <a16:creationId xmlns:a16="http://schemas.microsoft.com/office/drawing/2014/main" id="{28ABC5CA-D687-D567-95CA-20D409559A8E}"/>
              </a:ext>
            </a:extLst>
          </p:cNvPr>
          <p:cNvSpPr/>
          <p:nvPr/>
        </p:nvSpPr>
        <p:spPr>
          <a:xfrm rot="16200000">
            <a:off x="8459595" y="3990670"/>
            <a:ext cx="310147" cy="12357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DBF9493F-185C-9CB0-64E0-1BF20F2A4684}"/>
              </a:ext>
            </a:extLst>
          </p:cNvPr>
          <p:cNvSpPr txBox="1"/>
          <p:nvPr/>
        </p:nvSpPr>
        <p:spPr>
          <a:xfrm>
            <a:off x="8090690" y="4654418"/>
            <a:ext cx="1700648" cy="276999"/>
          </a:xfrm>
          <a:prstGeom prst="rect">
            <a:avLst/>
          </a:prstGeom>
          <a:noFill/>
        </p:spPr>
        <p:txBody>
          <a:bodyPr wrap="square" rtlCol="0">
            <a:spAutoFit/>
          </a:bodyPr>
          <a:lstStyle/>
          <a:p>
            <a:r>
              <a:rPr lang="en-US" sz="1200" dirty="0"/>
              <a:t>Import/Export</a:t>
            </a:r>
          </a:p>
        </p:txBody>
      </p:sp>
      <p:sp>
        <p:nvSpPr>
          <p:cNvPr id="36" name="Right Brace 35">
            <a:extLst>
              <a:ext uri="{FF2B5EF4-FFF2-40B4-BE49-F238E27FC236}">
                <a16:creationId xmlns:a16="http://schemas.microsoft.com/office/drawing/2014/main" id="{8012014C-ACD7-E1A8-167B-3EFE3CFF1679}"/>
              </a:ext>
            </a:extLst>
          </p:cNvPr>
          <p:cNvSpPr/>
          <p:nvPr/>
        </p:nvSpPr>
        <p:spPr>
          <a:xfrm rot="16200000">
            <a:off x="9755621" y="3976226"/>
            <a:ext cx="310147" cy="12357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a:extLst>
              <a:ext uri="{FF2B5EF4-FFF2-40B4-BE49-F238E27FC236}">
                <a16:creationId xmlns:a16="http://schemas.microsoft.com/office/drawing/2014/main" id="{45C1F785-78B2-5129-A95B-B5948649EB0E}"/>
              </a:ext>
            </a:extLst>
          </p:cNvPr>
          <p:cNvSpPr txBox="1"/>
          <p:nvPr/>
        </p:nvSpPr>
        <p:spPr>
          <a:xfrm>
            <a:off x="9552534" y="4640922"/>
            <a:ext cx="1164118" cy="1015663"/>
          </a:xfrm>
          <a:prstGeom prst="rect">
            <a:avLst/>
          </a:prstGeom>
          <a:noFill/>
        </p:spPr>
        <p:txBody>
          <a:bodyPr wrap="square" rtlCol="0">
            <a:spAutoFit/>
          </a:bodyPr>
          <a:lstStyle/>
          <a:p>
            <a:r>
              <a:rPr lang="en-US" sz="1200" dirty="0"/>
              <a:t>SQL, Visual, Automated Management, Direct Access tools</a:t>
            </a:r>
          </a:p>
        </p:txBody>
      </p:sp>
      <p:sp>
        <p:nvSpPr>
          <p:cNvPr id="38" name="Right Brace 37">
            <a:extLst>
              <a:ext uri="{FF2B5EF4-FFF2-40B4-BE49-F238E27FC236}">
                <a16:creationId xmlns:a16="http://schemas.microsoft.com/office/drawing/2014/main" id="{934BA58F-163E-A583-2043-D5BDE30C4167}"/>
              </a:ext>
            </a:extLst>
          </p:cNvPr>
          <p:cNvSpPr/>
          <p:nvPr/>
        </p:nvSpPr>
        <p:spPr>
          <a:xfrm rot="16200000">
            <a:off x="6848328" y="899231"/>
            <a:ext cx="530524" cy="6729156"/>
          </a:xfrm>
          <a:prstGeom prst="rightBrace">
            <a:avLst>
              <a:gd name="adj1" fmla="val 8333"/>
              <a:gd name="adj2" fmla="val 467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C9434129-1EF3-3516-15B5-F34633A57711}"/>
              </a:ext>
            </a:extLst>
          </p:cNvPr>
          <p:cNvSpPr txBox="1"/>
          <p:nvPr/>
        </p:nvSpPr>
        <p:spPr>
          <a:xfrm>
            <a:off x="3842922" y="4199479"/>
            <a:ext cx="6840327" cy="461665"/>
          </a:xfrm>
          <a:prstGeom prst="rect">
            <a:avLst/>
          </a:prstGeom>
          <a:noFill/>
        </p:spPr>
        <p:txBody>
          <a:bodyPr wrap="square" rtlCol="0">
            <a:spAutoFit/>
          </a:bodyPr>
          <a:lstStyle/>
          <a:p>
            <a:r>
              <a:rPr lang="en-US" sz="1200" dirty="0"/>
              <a:t>Nest Procedures, </a:t>
            </a:r>
            <a:r>
              <a:rPr lang="en-US" sz="1200" dirty="0" err="1"/>
              <a:t>NonSQL</a:t>
            </a:r>
            <a:r>
              <a:rPr lang="en-US" sz="1200" dirty="0"/>
              <a:t> Language Coded Procedures, </a:t>
            </a:r>
            <a:r>
              <a:rPr lang="en-US" sz="1200" dirty="0" err="1"/>
              <a:t>Dataops</a:t>
            </a:r>
            <a:r>
              <a:rPr lang="en-US" sz="1200" dirty="0"/>
              <a:t> Tools Coded </a:t>
            </a:r>
            <a:r>
              <a:rPr lang="en-US" sz="1200" dirty="0" err="1"/>
              <a:t>Procecures</a:t>
            </a:r>
            <a:r>
              <a:rPr lang="en-US" sz="1200" dirty="0"/>
              <a:t>/SQL, Entity Framework</a:t>
            </a:r>
          </a:p>
        </p:txBody>
      </p:sp>
      <p:sp>
        <p:nvSpPr>
          <p:cNvPr id="40" name="Right Brace 39">
            <a:extLst>
              <a:ext uri="{FF2B5EF4-FFF2-40B4-BE49-F238E27FC236}">
                <a16:creationId xmlns:a16="http://schemas.microsoft.com/office/drawing/2014/main" id="{1C9EC25F-F524-6325-BB8F-4E3749E034B7}"/>
              </a:ext>
            </a:extLst>
          </p:cNvPr>
          <p:cNvSpPr/>
          <p:nvPr/>
        </p:nvSpPr>
        <p:spPr>
          <a:xfrm rot="16200000">
            <a:off x="4962902" y="2134555"/>
            <a:ext cx="450212" cy="30926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56B294CE-D589-C07E-13A3-74620D324544}"/>
              </a:ext>
            </a:extLst>
          </p:cNvPr>
          <p:cNvSpPr txBox="1"/>
          <p:nvPr/>
        </p:nvSpPr>
        <p:spPr>
          <a:xfrm>
            <a:off x="3714896" y="3702820"/>
            <a:ext cx="2870716" cy="280047"/>
          </a:xfrm>
          <a:prstGeom prst="rect">
            <a:avLst/>
          </a:prstGeom>
          <a:noFill/>
        </p:spPr>
        <p:txBody>
          <a:bodyPr wrap="square" rtlCol="0">
            <a:spAutoFit/>
          </a:bodyPr>
          <a:lstStyle/>
          <a:p>
            <a:r>
              <a:rPr lang="en-US" sz="1200" dirty="0"/>
              <a:t>Functions, Properties, Methods</a:t>
            </a:r>
          </a:p>
        </p:txBody>
      </p:sp>
      <p:sp>
        <p:nvSpPr>
          <p:cNvPr id="43" name="Right Brace 42">
            <a:extLst>
              <a:ext uri="{FF2B5EF4-FFF2-40B4-BE49-F238E27FC236}">
                <a16:creationId xmlns:a16="http://schemas.microsoft.com/office/drawing/2014/main" id="{422815C6-03A0-8C3E-9D3F-F30A482BF20B}"/>
              </a:ext>
            </a:extLst>
          </p:cNvPr>
          <p:cNvSpPr/>
          <p:nvPr/>
        </p:nvSpPr>
        <p:spPr>
          <a:xfrm rot="16200000">
            <a:off x="8359493" y="2134555"/>
            <a:ext cx="450212" cy="30926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FB3B521A-1AE2-C964-699A-E7D5D75FFCB1}"/>
              </a:ext>
            </a:extLst>
          </p:cNvPr>
          <p:cNvSpPr txBox="1"/>
          <p:nvPr/>
        </p:nvSpPr>
        <p:spPr>
          <a:xfrm>
            <a:off x="7039478" y="3673601"/>
            <a:ext cx="3185360" cy="646331"/>
          </a:xfrm>
          <a:prstGeom prst="rect">
            <a:avLst/>
          </a:prstGeom>
          <a:noFill/>
        </p:spPr>
        <p:txBody>
          <a:bodyPr wrap="square" rtlCol="0">
            <a:spAutoFit/>
          </a:bodyPr>
          <a:lstStyle/>
          <a:p>
            <a:r>
              <a:rPr lang="en-US" sz="1200" dirty="0"/>
              <a:t>Annotated Functions, Properties, Methods, Dependency Injection Annotation, WCF Annotation, </a:t>
            </a:r>
            <a:r>
              <a:rPr lang="en-US" sz="1200" dirty="0" err="1"/>
              <a:t>etc</a:t>
            </a:r>
            <a:endParaRPr lang="en-US" sz="1200" dirty="0"/>
          </a:p>
        </p:txBody>
      </p:sp>
      <p:sp>
        <p:nvSpPr>
          <p:cNvPr id="45" name="Right Brace 44">
            <a:extLst>
              <a:ext uri="{FF2B5EF4-FFF2-40B4-BE49-F238E27FC236}">
                <a16:creationId xmlns:a16="http://schemas.microsoft.com/office/drawing/2014/main" id="{346E711E-7CFE-F8BF-FD3E-C73F1FDD6963}"/>
              </a:ext>
            </a:extLst>
          </p:cNvPr>
          <p:cNvSpPr/>
          <p:nvPr/>
        </p:nvSpPr>
        <p:spPr>
          <a:xfrm rot="16200000">
            <a:off x="4964586" y="1776652"/>
            <a:ext cx="450212" cy="30926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C15B9FBD-0765-430A-950D-B87E8C0CCAF1}"/>
              </a:ext>
            </a:extLst>
          </p:cNvPr>
          <p:cNvSpPr txBox="1"/>
          <p:nvPr/>
        </p:nvSpPr>
        <p:spPr>
          <a:xfrm>
            <a:off x="3737272" y="3298807"/>
            <a:ext cx="4341679" cy="276999"/>
          </a:xfrm>
          <a:prstGeom prst="rect">
            <a:avLst/>
          </a:prstGeom>
          <a:noFill/>
        </p:spPr>
        <p:txBody>
          <a:bodyPr wrap="square" rtlCol="0">
            <a:spAutoFit/>
          </a:bodyPr>
          <a:lstStyle/>
          <a:p>
            <a:r>
              <a:rPr lang="en-US" sz="1200" dirty="0"/>
              <a:t>Classes</a:t>
            </a:r>
          </a:p>
        </p:txBody>
      </p:sp>
      <p:sp>
        <p:nvSpPr>
          <p:cNvPr id="47" name="Right Brace 46">
            <a:extLst>
              <a:ext uri="{FF2B5EF4-FFF2-40B4-BE49-F238E27FC236}">
                <a16:creationId xmlns:a16="http://schemas.microsoft.com/office/drawing/2014/main" id="{2A215EAF-38B4-5527-1D99-67F2D929C511}"/>
              </a:ext>
            </a:extLst>
          </p:cNvPr>
          <p:cNvSpPr/>
          <p:nvPr/>
        </p:nvSpPr>
        <p:spPr>
          <a:xfrm rot="16200000">
            <a:off x="8352643" y="1776652"/>
            <a:ext cx="450212" cy="3092658"/>
          </a:xfrm>
          <a:prstGeom prst="rightBrace">
            <a:avLst>
              <a:gd name="adj1" fmla="val 8333"/>
              <a:gd name="adj2" fmla="val 5050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F3565C58-C929-D3F8-CCD3-2E46AEB519A2}"/>
              </a:ext>
            </a:extLst>
          </p:cNvPr>
          <p:cNvSpPr txBox="1"/>
          <p:nvPr/>
        </p:nvSpPr>
        <p:spPr>
          <a:xfrm>
            <a:off x="7113590" y="3313251"/>
            <a:ext cx="4341679" cy="276999"/>
          </a:xfrm>
          <a:prstGeom prst="rect">
            <a:avLst/>
          </a:prstGeom>
          <a:noFill/>
        </p:spPr>
        <p:txBody>
          <a:bodyPr wrap="square" rtlCol="0">
            <a:spAutoFit/>
          </a:bodyPr>
          <a:lstStyle/>
          <a:p>
            <a:r>
              <a:rPr lang="en-US" sz="1200" dirty="0"/>
              <a:t>Annotated Classes</a:t>
            </a:r>
          </a:p>
        </p:txBody>
      </p:sp>
      <p:sp>
        <p:nvSpPr>
          <p:cNvPr id="49" name="Right Brace 48">
            <a:extLst>
              <a:ext uri="{FF2B5EF4-FFF2-40B4-BE49-F238E27FC236}">
                <a16:creationId xmlns:a16="http://schemas.microsoft.com/office/drawing/2014/main" id="{F5EB5F18-1558-EC82-5E39-85DF569A4C2E}"/>
              </a:ext>
            </a:extLst>
          </p:cNvPr>
          <p:cNvSpPr/>
          <p:nvPr/>
        </p:nvSpPr>
        <p:spPr>
          <a:xfrm rot="10800000">
            <a:off x="3571372" y="5054157"/>
            <a:ext cx="450212" cy="17227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a:extLst>
              <a:ext uri="{FF2B5EF4-FFF2-40B4-BE49-F238E27FC236}">
                <a16:creationId xmlns:a16="http://schemas.microsoft.com/office/drawing/2014/main" id="{DBCFAAB2-7CDD-E6ED-125D-889CB4372A1C}"/>
              </a:ext>
            </a:extLst>
          </p:cNvPr>
          <p:cNvSpPr txBox="1"/>
          <p:nvPr/>
        </p:nvSpPr>
        <p:spPr>
          <a:xfrm>
            <a:off x="8538326" y="5546617"/>
            <a:ext cx="980834" cy="646331"/>
          </a:xfrm>
          <a:prstGeom prst="rect">
            <a:avLst/>
          </a:prstGeom>
          <a:noFill/>
        </p:spPr>
        <p:txBody>
          <a:bodyPr wrap="square" rtlCol="0">
            <a:spAutoFit/>
          </a:bodyPr>
          <a:lstStyle/>
          <a:p>
            <a:r>
              <a:rPr lang="en-US" sz="1200" dirty="0"/>
              <a:t>Database, </a:t>
            </a:r>
          </a:p>
          <a:p>
            <a:r>
              <a:rPr lang="en-US" sz="1200" dirty="0" err="1"/>
              <a:t>Datamodel</a:t>
            </a:r>
            <a:endParaRPr lang="en-US" sz="1200" dirty="0"/>
          </a:p>
          <a:p>
            <a:r>
              <a:rPr lang="en-US" sz="1200" dirty="0"/>
              <a:t> or Model</a:t>
            </a:r>
          </a:p>
        </p:txBody>
      </p:sp>
      <p:sp>
        <p:nvSpPr>
          <p:cNvPr id="51" name="Right Brace 50">
            <a:extLst>
              <a:ext uri="{FF2B5EF4-FFF2-40B4-BE49-F238E27FC236}">
                <a16:creationId xmlns:a16="http://schemas.microsoft.com/office/drawing/2014/main" id="{9F8899CB-D498-34E7-A0C9-15BB103ABAB9}"/>
              </a:ext>
            </a:extLst>
          </p:cNvPr>
          <p:cNvSpPr/>
          <p:nvPr/>
        </p:nvSpPr>
        <p:spPr>
          <a:xfrm rot="10800000" flipH="1">
            <a:off x="9026190" y="5118324"/>
            <a:ext cx="737036" cy="16607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F8E8D9F0-89CB-7604-B249-BD119D11367D}"/>
              </a:ext>
            </a:extLst>
          </p:cNvPr>
          <p:cNvSpPr txBox="1"/>
          <p:nvPr/>
        </p:nvSpPr>
        <p:spPr>
          <a:xfrm>
            <a:off x="3780273" y="5644714"/>
            <a:ext cx="980834" cy="646331"/>
          </a:xfrm>
          <a:prstGeom prst="rect">
            <a:avLst/>
          </a:prstGeom>
          <a:noFill/>
        </p:spPr>
        <p:txBody>
          <a:bodyPr wrap="square" rtlCol="0">
            <a:spAutoFit/>
          </a:bodyPr>
          <a:lstStyle/>
          <a:p>
            <a:r>
              <a:rPr lang="en-US" sz="1200" dirty="0"/>
              <a:t>Database, </a:t>
            </a:r>
          </a:p>
          <a:p>
            <a:r>
              <a:rPr lang="en-US" sz="1200" dirty="0" err="1"/>
              <a:t>Datamodel</a:t>
            </a:r>
            <a:endParaRPr lang="en-US" sz="1200" dirty="0"/>
          </a:p>
          <a:p>
            <a:r>
              <a:rPr lang="en-US" sz="1200" dirty="0"/>
              <a:t> or Model</a:t>
            </a:r>
          </a:p>
        </p:txBody>
      </p:sp>
      <p:sp>
        <p:nvSpPr>
          <p:cNvPr id="31" name="Right Brace 30">
            <a:extLst>
              <a:ext uri="{FF2B5EF4-FFF2-40B4-BE49-F238E27FC236}">
                <a16:creationId xmlns:a16="http://schemas.microsoft.com/office/drawing/2014/main" id="{25913138-1DAB-E2D7-BB8D-D586938D4FA1}"/>
              </a:ext>
            </a:extLst>
          </p:cNvPr>
          <p:cNvSpPr/>
          <p:nvPr/>
        </p:nvSpPr>
        <p:spPr>
          <a:xfrm rot="16200000">
            <a:off x="5202068" y="1786172"/>
            <a:ext cx="450212" cy="12733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e 31">
            <a:extLst>
              <a:ext uri="{FF2B5EF4-FFF2-40B4-BE49-F238E27FC236}">
                <a16:creationId xmlns:a16="http://schemas.microsoft.com/office/drawing/2014/main" id="{1A70E1B9-E886-1E27-B9E2-4EA03FA005D2}"/>
              </a:ext>
            </a:extLst>
          </p:cNvPr>
          <p:cNvSpPr/>
          <p:nvPr/>
        </p:nvSpPr>
        <p:spPr>
          <a:xfrm rot="16200000">
            <a:off x="6617858" y="-379693"/>
            <a:ext cx="450212" cy="65387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E36F06D5-0C8D-8832-0346-C627F7C5501C}"/>
              </a:ext>
            </a:extLst>
          </p:cNvPr>
          <p:cNvSpPr txBox="1"/>
          <p:nvPr/>
        </p:nvSpPr>
        <p:spPr>
          <a:xfrm>
            <a:off x="3716967" y="2908882"/>
            <a:ext cx="4341679" cy="276999"/>
          </a:xfrm>
          <a:prstGeom prst="rect">
            <a:avLst/>
          </a:prstGeom>
          <a:noFill/>
        </p:spPr>
        <p:txBody>
          <a:bodyPr wrap="square" rtlCol="0">
            <a:spAutoFit/>
          </a:bodyPr>
          <a:lstStyle/>
          <a:p>
            <a:r>
              <a:rPr lang="en-US" sz="1200" dirty="0"/>
              <a:t>Classes</a:t>
            </a:r>
          </a:p>
        </p:txBody>
      </p:sp>
      <p:sp>
        <p:nvSpPr>
          <p:cNvPr id="34" name="TextBox 33">
            <a:extLst>
              <a:ext uri="{FF2B5EF4-FFF2-40B4-BE49-F238E27FC236}">
                <a16:creationId xmlns:a16="http://schemas.microsoft.com/office/drawing/2014/main" id="{F5B815C5-77FD-11DB-B321-AFA447CB02CA}"/>
              </a:ext>
            </a:extLst>
          </p:cNvPr>
          <p:cNvSpPr txBox="1"/>
          <p:nvPr/>
        </p:nvSpPr>
        <p:spPr>
          <a:xfrm>
            <a:off x="4905618" y="2459741"/>
            <a:ext cx="917549" cy="276998"/>
          </a:xfrm>
          <a:prstGeom prst="rect">
            <a:avLst/>
          </a:prstGeom>
          <a:noFill/>
        </p:spPr>
        <p:txBody>
          <a:bodyPr wrap="square" rtlCol="0">
            <a:spAutoFit/>
          </a:bodyPr>
          <a:lstStyle/>
          <a:p>
            <a:r>
              <a:rPr lang="en-US" sz="1200" dirty="0"/>
              <a:t>Inheritance</a:t>
            </a:r>
          </a:p>
        </p:txBody>
      </p:sp>
      <p:sp>
        <p:nvSpPr>
          <p:cNvPr id="35" name="Right Brace 34">
            <a:extLst>
              <a:ext uri="{FF2B5EF4-FFF2-40B4-BE49-F238E27FC236}">
                <a16:creationId xmlns:a16="http://schemas.microsoft.com/office/drawing/2014/main" id="{D55026A3-D49A-A180-8172-A633D7F6199E}"/>
              </a:ext>
            </a:extLst>
          </p:cNvPr>
          <p:cNvSpPr/>
          <p:nvPr/>
        </p:nvSpPr>
        <p:spPr>
          <a:xfrm rot="16200000">
            <a:off x="6580497" y="1783208"/>
            <a:ext cx="450212" cy="12733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Right Brace 41">
            <a:extLst>
              <a:ext uri="{FF2B5EF4-FFF2-40B4-BE49-F238E27FC236}">
                <a16:creationId xmlns:a16="http://schemas.microsoft.com/office/drawing/2014/main" id="{6E04F324-9FDF-7FE4-2DC4-0F906582F2B9}"/>
              </a:ext>
            </a:extLst>
          </p:cNvPr>
          <p:cNvSpPr/>
          <p:nvPr/>
        </p:nvSpPr>
        <p:spPr>
          <a:xfrm rot="16200000">
            <a:off x="6253168" y="-204290"/>
            <a:ext cx="376101" cy="2765306"/>
          </a:xfrm>
          <a:prstGeom prst="rightBrace">
            <a:avLst>
              <a:gd name="adj1" fmla="val 8333"/>
              <a:gd name="adj2" fmla="val 504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TextBox 51">
            <a:extLst>
              <a:ext uri="{FF2B5EF4-FFF2-40B4-BE49-F238E27FC236}">
                <a16:creationId xmlns:a16="http://schemas.microsoft.com/office/drawing/2014/main" id="{B7FE2732-6DAB-B4BA-72EE-4E8CCE37B64F}"/>
              </a:ext>
            </a:extLst>
          </p:cNvPr>
          <p:cNvSpPr txBox="1"/>
          <p:nvPr/>
        </p:nvSpPr>
        <p:spPr>
          <a:xfrm>
            <a:off x="6430380" y="2442733"/>
            <a:ext cx="917549" cy="276998"/>
          </a:xfrm>
          <a:prstGeom prst="rect">
            <a:avLst/>
          </a:prstGeom>
          <a:noFill/>
        </p:spPr>
        <p:txBody>
          <a:bodyPr wrap="square" rtlCol="0">
            <a:spAutoFit/>
          </a:bodyPr>
          <a:lstStyle/>
          <a:p>
            <a:r>
              <a:rPr lang="en-US" sz="1200" dirty="0"/>
              <a:t>Interface</a:t>
            </a:r>
          </a:p>
        </p:txBody>
      </p:sp>
      <p:sp>
        <p:nvSpPr>
          <p:cNvPr id="53" name="Right Brace 52">
            <a:extLst>
              <a:ext uri="{FF2B5EF4-FFF2-40B4-BE49-F238E27FC236}">
                <a16:creationId xmlns:a16="http://schemas.microsoft.com/office/drawing/2014/main" id="{FCACF477-849E-D4D3-1F8F-2DFDD99962B9}"/>
              </a:ext>
            </a:extLst>
          </p:cNvPr>
          <p:cNvSpPr/>
          <p:nvPr/>
        </p:nvSpPr>
        <p:spPr>
          <a:xfrm rot="16200000">
            <a:off x="7769358" y="1911515"/>
            <a:ext cx="450212" cy="9893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a:extLst>
              <a:ext uri="{FF2B5EF4-FFF2-40B4-BE49-F238E27FC236}">
                <a16:creationId xmlns:a16="http://schemas.microsoft.com/office/drawing/2014/main" id="{CDB354BF-8935-F1C0-F707-17D947BFFD38}"/>
              </a:ext>
            </a:extLst>
          </p:cNvPr>
          <p:cNvSpPr txBox="1"/>
          <p:nvPr/>
        </p:nvSpPr>
        <p:spPr>
          <a:xfrm>
            <a:off x="7523058" y="2396588"/>
            <a:ext cx="989367" cy="276999"/>
          </a:xfrm>
          <a:prstGeom prst="rect">
            <a:avLst/>
          </a:prstGeom>
          <a:noFill/>
        </p:spPr>
        <p:txBody>
          <a:bodyPr wrap="square" rtlCol="0">
            <a:spAutoFit/>
          </a:bodyPr>
          <a:lstStyle/>
          <a:p>
            <a:r>
              <a:rPr lang="en-US" sz="1200" dirty="0"/>
              <a:t>Reference</a:t>
            </a:r>
          </a:p>
        </p:txBody>
      </p:sp>
      <p:sp>
        <p:nvSpPr>
          <p:cNvPr id="55" name="TextBox 54">
            <a:extLst>
              <a:ext uri="{FF2B5EF4-FFF2-40B4-BE49-F238E27FC236}">
                <a16:creationId xmlns:a16="http://schemas.microsoft.com/office/drawing/2014/main" id="{DF630225-1ECF-ACDB-1960-3302B03366F5}"/>
              </a:ext>
            </a:extLst>
          </p:cNvPr>
          <p:cNvSpPr txBox="1"/>
          <p:nvPr/>
        </p:nvSpPr>
        <p:spPr>
          <a:xfrm>
            <a:off x="5072650" y="1145214"/>
            <a:ext cx="2924128" cy="553998"/>
          </a:xfrm>
          <a:prstGeom prst="rect">
            <a:avLst/>
          </a:prstGeom>
          <a:noFill/>
        </p:spPr>
        <p:txBody>
          <a:bodyPr wrap="square" rtlCol="0">
            <a:spAutoFit/>
          </a:bodyPr>
          <a:lstStyle/>
          <a:p>
            <a:r>
              <a:rPr lang="en-US" sz="1000" dirty="0"/>
              <a:t>API, SOA, Directory Service Connection Point, Microservice Aggregator,       API Gateway/Routes  Microservice Aggregator        Controller(MVC/MVA)</a:t>
            </a:r>
          </a:p>
        </p:txBody>
      </p:sp>
      <p:sp>
        <p:nvSpPr>
          <p:cNvPr id="57" name="Right Brace 56">
            <a:extLst>
              <a:ext uri="{FF2B5EF4-FFF2-40B4-BE49-F238E27FC236}">
                <a16:creationId xmlns:a16="http://schemas.microsoft.com/office/drawing/2014/main" id="{0898FAF6-35F2-236C-1E5C-571433D1F19D}"/>
              </a:ext>
            </a:extLst>
          </p:cNvPr>
          <p:cNvSpPr/>
          <p:nvPr/>
        </p:nvSpPr>
        <p:spPr>
          <a:xfrm rot="16200000">
            <a:off x="4435809" y="1319336"/>
            <a:ext cx="450212" cy="12733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a:extLst>
              <a:ext uri="{FF2B5EF4-FFF2-40B4-BE49-F238E27FC236}">
                <a16:creationId xmlns:a16="http://schemas.microsoft.com/office/drawing/2014/main" id="{AD2F9B6A-DF93-43B9-C501-74DD461CF983}"/>
              </a:ext>
            </a:extLst>
          </p:cNvPr>
          <p:cNvSpPr txBox="1"/>
          <p:nvPr/>
        </p:nvSpPr>
        <p:spPr>
          <a:xfrm>
            <a:off x="4197866" y="1945919"/>
            <a:ext cx="1096746" cy="276999"/>
          </a:xfrm>
          <a:prstGeom prst="rect">
            <a:avLst/>
          </a:prstGeom>
          <a:noFill/>
        </p:spPr>
        <p:txBody>
          <a:bodyPr wrap="square" rtlCol="0">
            <a:spAutoFit/>
          </a:bodyPr>
          <a:lstStyle/>
          <a:p>
            <a:r>
              <a:rPr lang="en-US" sz="1200" dirty="0"/>
              <a:t>Create, CRUD</a:t>
            </a:r>
          </a:p>
        </p:txBody>
      </p:sp>
      <p:sp>
        <p:nvSpPr>
          <p:cNvPr id="59" name="Right Brace 58">
            <a:extLst>
              <a:ext uri="{FF2B5EF4-FFF2-40B4-BE49-F238E27FC236}">
                <a16:creationId xmlns:a16="http://schemas.microsoft.com/office/drawing/2014/main" id="{EED35979-8085-DDAB-2F32-22DA28CB2C7E}"/>
              </a:ext>
            </a:extLst>
          </p:cNvPr>
          <p:cNvSpPr/>
          <p:nvPr/>
        </p:nvSpPr>
        <p:spPr>
          <a:xfrm rot="16200000">
            <a:off x="5965744" y="1286215"/>
            <a:ext cx="450212" cy="12733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ight Brace 59">
            <a:extLst>
              <a:ext uri="{FF2B5EF4-FFF2-40B4-BE49-F238E27FC236}">
                <a16:creationId xmlns:a16="http://schemas.microsoft.com/office/drawing/2014/main" id="{1C846A04-0B2B-8BED-ACD5-246E73EC81A0}"/>
              </a:ext>
            </a:extLst>
          </p:cNvPr>
          <p:cNvSpPr/>
          <p:nvPr/>
        </p:nvSpPr>
        <p:spPr>
          <a:xfrm rot="16200000">
            <a:off x="9018427" y="1196951"/>
            <a:ext cx="461665" cy="14049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4D23D0F3-EA9A-0237-C01E-A8AC697B745A}"/>
              </a:ext>
            </a:extLst>
          </p:cNvPr>
          <p:cNvSpPr txBox="1"/>
          <p:nvPr/>
        </p:nvSpPr>
        <p:spPr>
          <a:xfrm>
            <a:off x="5739763" y="1975642"/>
            <a:ext cx="1017568" cy="276999"/>
          </a:xfrm>
          <a:prstGeom prst="rect">
            <a:avLst/>
          </a:prstGeom>
          <a:noFill/>
        </p:spPr>
        <p:txBody>
          <a:bodyPr wrap="square" rtlCol="0">
            <a:spAutoFit/>
          </a:bodyPr>
          <a:lstStyle/>
          <a:p>
            <a:r>
              <a:rPr lang="en-US" sz="1200" dirty="0"/>
              <a:t>Read, CRUD</a:t>
            </a:r>
          </a:p>
        </p:txBody>
      </p:sp>
      <p:sp>
        <p:nvSpPr>
          <p:cNvPr id="62" name="Right Brace 61">
            <a:extLst>
              <a:ext uri="{FF2B5EF4-FFF2-40B4-BE49-F238E27FC236}">
                <a16:creationId xmlns:a16="http://schemas.microsoft.com/office/drawing/2014/main" id="{794C4AFB-ADC1-5186-2DCB-E28F461546FE}"/>
              </a:ext>
            </a:extLst>
          </p:cNvPr>
          <p:cNvSpPr/>
          <p:nvPr/>
        </p:nvSpPr>
        <p:spPr>
          <a:xfrm rot="16200000">
            <a:off x="7477796" y="1335882"/>
            <a:ext cx="450212" cy="11392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TextBox 62">
            <a:extLst>
              <a:ext uri="{FF2B5EF4-FFF2-40B4-BE49-F238E27FC236}">
                <a16:creationId xmlns:a16="http://schemas.microsoft.com/office/drawing/2014/main" id="{386CC62C-45D8-2F6D-0541-2088A70CACDE}"/>
              </a:ext>
            </a:extLst>
          </p:cNvPr>
          <p:cNvSpPr txBox="1"/>
          <p:nvPr/>
        </p:nvSpPr>
        <p:spPr>
          <a:xfrm>
            <a:off x="7172051" y="1926407"/>
            <a:ext cx="1144864" cy="276999"/>
          </a:xfrm>
          <a:prstGeom prst="rect">
            <a:avLst/>
          </a:prstGeom>
          <a:noFill/>
        </p:spPr>
        <p:txBody>
          <a:bodyPr wrap="square" rtlCol="0">
            <a:spAutoFit/>
          </a:bodyPr>
          <a:lstStyle/>
          <a:p>
            <a:r>
              <a:rPr lang="en-US" sz="1200" dirty="0"/>
              <a:t>Update, CRUD</a:t>
            </a:r>
          </a:p>
        </p:txBody>
      </p:sp>
      <p:sp>
        <p:nvSpPr>
          <p:cNvPr id="64" name="TextBox 63">
            <a:extLst>
              <a:ext uri="{FF2B5EF4-FFF2-40B4-BE49-F238E27FC236}">
                <a16:creationId xmlns:a16="http://schemas.microsoft.com/office/drawing/2014/main" id="{D6F77F68-796A-64F2-7DC5-8EBEA2F73B44}"/>
              </a:ext>
            </a:extLst>
          </p:cNvPr>
          <p:cNvSpPr txBox="1"/>
          <p:nvPr/>
        </p:nvSpPr>
        <p:spPr>
          <a:xfrm>
            <a:off x="8654185" y="1957589"/>
            <a:ext cx="1430705" cy="276999"/>
          </a:xfrm>
          <a:prstGeom prst="rect">
            <a:avLst/>
          </a:prstGeom>
          <a:noFill/>
        </p:spPr>
        <p:txBody>
          <a:bodyPr wrap="square" rtlCol="0">
            <a:spAutoFit/>
          </a:bodyPr>
          <a:lstStyle/>
          <a:p>
            <a:r>
              <a:rPr lang="en-US" sz="1200" dirty="0"/>
              <a:t>Delete, CRUD</a:t>
            </a:r>
          </a:p>
        </p:txBody>
      </p:sp>
      <p:sp>
        <p:nvSpPr>
          <p:cNvPr id="65" name="Right Brace 64">
            <a:extLst>
              <a:ext uri="{FF2B5EF4-FFF2-40B4-BE49-F238E27FC236}">
                <a16:creationId xmlns:a16="http://schemas.microsoft.com/office/drawing/2014/main" id="{69533F03-9E11-222C-8FD7-2104EC1B960A}"/>
              </a:ext>
            </a:extLst>
          </p:cNvPr>
          <p:cNvSpPr/>
          <p:nvPr/>
        </p:nvSpPr>
        <p:spPr>
          <a:xfrm rot="16200000">
            <a:off x="6179410" y="-1969747"/>
            <a:ext cx="774482" cy="7316374"/>
          </a:xfrm>
          <a:prstGeom prst="rightBrace">
            <a:avLst>
              <a:gd name="adj1" fmla="val 8333"/>
              <a:gd name="adj2" fmla="val 4875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a:extLst>
              <a:ext uri="{FF2B5EF4-FFF2-40B4-BE49-F238E27FC236}">
                <a16:creationId xmlns:a16="http://schemas.microsoft.com/office/drawing/2014/main" id="{4520704C-496C-EA63-8BCB-E6846F768183}"/>
              </a:ext>
            </a:extLst>
          </p:cNvPr>
          <p:cNvSpPr txBox="1"/>
          <p:nvPr/>
        </p:nvSpPr>
        <p:spPr>
          <a:xfrm>
            <a:off x="3054164" y="1806014"/>
            <a:ext cx="1096746" cy="276999"/>
          </a:xfrm>
          <a:prstGeom prst="rect">
            <a:avLst/>
          </a:prstGeom>
          <a:noFill/>
        </p:spPr>
        <p:txBody>
          <a:bodyPr wrap="square" rtlCol="0">
            <a:spAutoFit/>
          </a:bodyPr>
          <a:lstStyle/>
          <a:p>
            <a:r>
              <a:rPr lang="en-US" sz="1200" dirty="0"/>
              <a:t>CRUD</a:t>
            </a:r>
          </a:p>
        </p:txBody>
      </p:sp>
      <p:sp>
        <p:nvSpPr>
          <p:cNvPr id="67" name="Right Brace 66">
            <a:extLst>
              <a:ext uri="{FF2B5EF4-FFF2-40B4-BE49-F238E27FC236}">
                <a16:creationId xmlns:a16="http://schemas.microsoft.com/office/drawing/2014/main" id="{677B1B83-3549-E615-CDFB-13E9411617B2}"/>
              </a:ext>
            </a:extLst>
          </p:cNvPr>
          <p:cNvSpPr/>
          <p:nvPr/>
        </p:nvSpPr>
        <p:spPr>
          <a:xfrm rot="16200000">
            <a:off x="6086661" y="-2779403"/>
            <a:ext cx="682422" cy="74843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8" name="TextBox 67">
            <a:extLst>
              <a:ext uri="{FF2B5EF4-FFF2-40B4-BE49-F238E27FC236}">
                <a16:creationId xmlns:a16="http://schemas.microsoft.com/office/drawing/2014/main" id="{BDC015E0-0889-F174-555F-04AE086E4162}"/>
              </a:ext>
            </a:extLst>
          </p:cNvPr>
          <p:cNvSpPr txBox="1"/>
          <p:nvPr/>
        </p:nvSpPr>
        <p:spPr>
          <a:xfrm>
            <a:off x="2822241" y="990313"/>
            <a:ext cx="2209846" cy="461665"/>
          </a:xfrm>
          <a:prstGeom prst="rect">
            <a:avLst/>
          </a:prstGeom>
          <a:noFill/>
        </p:spPr>
        <p:txBody>
          <a:bodyPr wrap="square" rtlCol="0">
            <a:spAutoFit/>
          </a:bodyPr>
          <a:lstStyle/>
          <a:p>
            <a:r>
              <a:rPr lang="en-US" sz="1200" dirty="0"/>
              <a:t>HTTP Verb to Rest Verb Map and overload</a:t>
            </a:r>
          </a:p>
        </p:txBody>
      </p:sp>
      <p:sp>
        <p:nvSpPr>
          <p:cNvPr id="69" name="TextBox 68">
            <a:extLst>
              <a:ext uri="{FF2B5EF4-FFF2-40B4-BE49-F238E27FC236}">
                <a16:creationId xmlns:a16="http://schemas.microsoft.com/office/drawing/2014/main" id="{5F49C606-9777-D444-3276-0BEDC8DA9086}"/>
              </a:ext>
            </a:extLst>
          </p:cNvPr>
          <p:cNvSpPr txBox="1"/>
          <p:nvPr/>
        </p:nvSpPr>
        <p:spPr>
          <a:xfrm>
            <a:off x="8009756" y="972835"/>
            <a:ext cx="2209846" cy="646331"/>
          </a:xfrm>
          <a:prstGeom prst="rect">
            <a:avLst/>
          </a:prstGeom>
          <a:noFill/>
        </p:spPr>
        <p:txBody>
          <a:bodyPr wrap="square" rtlCol="0">
            <a:spAutoFit/>
          </a:bodyPr>
          <a:lstStyle/>
          <a:p>
            <a:r>
              <a:rPr lang="en-US" sz="1200" dirty="0"/>
              <a:t>Rest or HTTP Verb to CRUD to Code Annotation Map and Overload</a:t>
            </a:r>
          </a:p>
        </p:txBody>
      </p:sp>
      <p:sp>
        <p:nvSpPr>
          <p:cNvPr id="70" name="Right Brace 69">
            <a:extLst>
              <a:ext uri="{FF2B5EF4-FFF2-40B4-BE49-F238E27FC236}">
                <a16:creationId xmlns:a16="http://schemas.microsoft.com/office/drawing/2014/main" id="{F9E6EE1F-0EDE-A572-27DF-FFA33E03356C}"/>
              </a:ext>
            </a:extLst>
          </p:cNvPr>
          <p:cNvSpPr/>
          <p:nvPr/>
        </p:nvSpPr>
        <p:spPr>
          <a:xfrm rot="16200000">
            <a:off x="6009962" y="-3929051"/>
            <a:ext cx="229957" cy="8189324"/>
          </a:xfrm>
          <a:prstGeom prst="rightBrace">
            <a:avLst>
              <a:gd name="adj1" fmla="val 8333"/>
              <a:gd name="adj2" fmla="val 535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1" name="Right Brace 70">
            <a:extLst>
              <a:ext uri="{FF2B5EF4-FFF2-40B4-BE49-F238E27FC236}">
                <a16:creationId xmlns:a16="http://schemas.microsoft.com/office/drawing/2014/main" id="{30EB3B0D-D7E8-EFF7-79B4-F09A33C0429D}"/>
              </a:ext>
            </a:extLst>
          </p:cNvPr>
          <p:cNvSpPr/>
          <p:nvPr/>
        </p:nvSpPr>
        <p:spPr>
          <a:xfrm rot="16200000">
            <a:off x="6301950" y="-2515328"/>
            <a:ext cx="553211" cy="6263437"/>
          </a:xfrm>
          <a:prstGeom prst="rightBrace">
            <a:avLst>
              <a:gd name="adj1" fmla="val 8333"/>
              <a:gd name="adj2" fmla="val 477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2" name="TextBox 71">
            <a:extLst>
              <a:ext uri="{FF2B5EF4-FFF2-40B4-BE49-F238E27FC236}">
                <a16:creationId xmlns:a16="http://schemas.microsoft.com/office/drawing/2014/main" id="{F222ECA5-6E1F-8AA3-C585-7DD5AF516286}"/>
              </a:ext>
            </a:extLst>
          </p:cNvPr>
          <p:cNvSpPr txBox="1"/>
          <p:nvPr/>
        </p:nvSpPr>
        <p:spPr>
          <a:xfrm>
            <a:off x="3434105" y="599946"/>
            <a:ext cx="3178049" cy="276999"/>
          </a:xfrm>
          <a:prstGeom prst="rect">
            <a:avLst/>
          </a:prstGeom>
          <a:noFill/>
        </p:spPr>
        <p:txBody>
          <a:bodyPr wrap="square" rtlCol="0">
            <a:spAutoFit/>
          </a:bodyPr>
          <a:lstStyle/>
          <a:p>
            <a:r>
              <a:rPr lang="en-US" sz="1200" dirty="0"/>
              <a:t>Business, Application, and  Functional Domain</a:t>
            </a:r>
          </a:p>
        </p:txBody>
      </p:sp>
      <p:sp>
        <p:nvSpPr>
          <p:cNvPr id="73" name="TextBox 72">
            <a:extLst>
              <a:ext uri="{FF2B5EF4-FFF2-40B4-BE49-F238E27FC236}">
                <a16:creationId xmlns:a16="http://schemas.microsoft.com/office/drawing/2014/main" id="{E9141F5C-D79D-AF62-82DF-C258CCE18C00}"/>
              </a:ext>
            </a:extLst>
          </p:cNvPr>
          <p:cNvSpPr txBox="1"/>
          <p:nvPr/>
        </p:nvSpPr>
        <p:spPr>
          <a:xfrm>
            <a:off x="2179107" y="169111"/>
            <a:ext cx="4260557" cy="276999"/>
          </a:xfrm>
          <a:prstGeom prst="rect">
            <a:avLst/>
          </a:prstGeom>
          <a:noFill/>
        </p:spPr>
        <p:txBody>
          <a:bodyPr wrap="square" rtlCol="0">
            <a:spAutoFit/>
          </a:bodyPr>
          <a:lstStyle/>
          <a:p>
            <a:r>
              <a:rPr lang="en-US" sz="1200" dirty="0"/>
              <a:t>Interoperability HL7 FIHR Profile Extension, Resources, Semantics</a:t>
            </a:r>
          </a:p>
        </p:txBody>
      </p:sp>
      <p:sp>
        <p:nvSpPr>
          <p:cNvPr id="74" name="Right Brace 73">
            <a:extLst>
              <a:ext uri="{FF2B5EF4-FFF2-40B4-BE49-F238E27FC236}">
                <a16:creationId xmlns:a16="http://schemas.microsoft.com/office/drawing/2014/main" id="{4F31201C-9563-33D7-479B-1DF4B647FA71}"/>
              </a:ext>
            </a:extLst>
          </p:cNvPr>
          <p:cNvSpPr/>
          <p:nvPr/>
        </p:nvSpPr>
        <p:spPr>
          <a:xfrm rot="16200000">
            <a:off x="943976" y="-640068"/>
            <a:ext cx="350224" cy="1955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TextBox 74">
            <a:extLst>
              <a:ext uri="{FF2B5EF4-FFF2-40B4-BE49-F238E27FC236}">
                <a16:creationId xmlns:a16="http://schemas.microsoft.com/office/drawing/2014/main" id="{78AE24D5-3849-C5A1-7708-8CBB8F129FCD}"/>
              </a:ext>
            </a:extLst>
          </p:cNvPr>
          <p:cNvSpPr txBox="1"/>
          <p:nvPr/>
        </p:nvSpPr>
        <p:spPr>
          <a:xfrm>
            <a:off x="187894" y="384670"/>
            <a:ext cx="2120548" cy="2123658"/>
          </a:xfrm>
          <a:prstGeom prst="rect">
            <a:avLst/>
          </a:prstGeom>
          <a:noFill/>
        </p:spPr>
        <p:txBody>
          <a:bodyPr wrap="square" rtlCol="0">
            <a:spAutoFit/>
          </a:bodyPr>
          <a:lstStyle/>
          <a:p>
            <a:r>
              <a:rPr lang="en-US" sz="1200" dirty="0"/>
              <a:t>Enterprise Master </a:t>
            </a:r>
          </a:p>
          <a:p>
            <a:r>
              <a:rPr lang="en-US" sz="1200" dirty="0"/>
              <a:t>Interoperability HL7 FIHR</a:t>
            </a:r>
          </a:p>
          <a:p>
            <a:r>
              <a:rPr lang="en-US" sz="1200" dirty="0"/>
              <a:t> Profile/Extension (Industry </a:t>
            </a:r>
          </a:p>
          <a:p>
            <a:r>
              <a:rPr lang="en-US" sz="1200" dirty="0"/>
              <a:t>Functional Profile/Extension,</a:t>
            </a:r>
          </a:p>
          <a:p>
            <a:r>
              <a:rPr lang="en-US" sz="1200" dirty="0"/>
              <a:t>Industry Domain ) ,  FHIR</a:t>
            </a:r>
          </a:p>
          <a:p>
            <a:r>
              <a:rPr lang="en-US" sz="1200" dirty="0"/>
              <a:t>Resources, FHIR Resource</a:t>
            </a:r>
          </a:p>
          <a:p>
            <a:r>
              <a:rPr lang="en-US" sz="1200" dirty="0"/>
              <a:t>Semantics, </a:t>
            </a:r>
            <a:r>
              <a:rPr lang="en-US" sz="1200" dirty="0" err="1"/>
              <a:t>Metadirectory</a:t>
            </a:r>
            <a:r>
              <a:rPr lang="en-US" sz="1200" dirty="0"/>
              <a:t>, </a:t>
            </a:r>
          </a:p>
          <a:p>
            <a:r>
              <a:rPr lang="en-US" sz="1200" dirty="0"/>
              <a:t>Master Data</a:t>
            </a:r>
          </a:p>
          <a:p>
            <a:r>
              <a:rPr lang="en-US" sz="1200" dirty="0"/>
              <a:t>Management Directory, WSDL/UDI/XML</a:t>
            </a:r>
          </a:p>
          <a:p>
            <a:endParaRPr lang="en-US" sz="1200" dirty="0"/>
          </a:p>
        </p:txBody>
      </p:sp>
      <p:sp>
        <p:nvSpPr>
          <p:cNvPr id="76" name="TextBox 75">
            <a:extLst>
              <a:ext uri="{FF2B5EF4-FFF2-40B4-BE49-F238E27FC236}">
                <a16:creationId xmlns:a16="http://schemas.microsoft.com/office/drawing/2014/main" id="{C8F61071-4242-6C79-0A51-947AC6665B2E}"/>
              </a:ext>
            </a:extLst>
          </p:cNvPr>
          <p:cNvSpPr txBox="1"/>
          <p:nvPr/>
        </p:nvSpPr>
        <p:spPr>
          <a:xfrm>
            <a:off x="6459380" y="573590"/>
            <a:ext cx="3178049" cy="461665"/>
          </a:xfrm>
          <a:prstGeom prst="rect">
            <a:avLst/>
          </a:prstGeom>
          <a:noFill/>
        </p:spPr>
        <p:txBody>
          <a:bodyPr wrap="square" rtlCol="0">
            <a:spAutoFit/>
          </a:bodyPr>
          <a:lstStyle/>
          <a:p>
            <a:r>
              <a:rPr lang="en-US" sz="1200" dirty="0"/>
              <a:t>Business, Application, and  Functional Cycle Transaction</a:t>
            </a:r>
          </a:p>
        </p:txBody>
      </p:sp>
      <p:sp>
        <p:nvSpPr>
          <p:cNvPr id="77" name="TextBox 76">
            <a:extLst>
              <a:ext uri="{FF2B5EF4-FFF2-40B4-BE49-F238E27FC236}">
                <a16:creationId xmlns:a16="http://schemas.microsoft.com/office/drawing/2014/main" id="{01D7B9C0-413E-01C2-A10F-532539322690}"/>
              </a:ext>
            </a:extLst>
          </p:cNvPr>
          <p:cNvSpPr txBox="1"/>
          <p:nvPr/>
        </p:nvSpPr>
        <p:spPr>
          <a:xfrm>
            <a:off x="6401645" y="105612"/>
            <a:ext cx="3853111" cy="577081"/>
          </a:xfrm>
          <a:prstGeom prst="rect">
            <a:avLst/>
          </a:prstGeom>
          <a:noFill/>
        </p:spPr>
        <p:txBody>
          <a:bodyPr wrap="square" rtlCol="0">
            <a:spAutoFit/>
          </a:bodyPr>
          <a:lstStyle/>
          <a:p>
            <a:r>
              <a:rPr lang="en-US" sz="1050" dirty="0"/>
              <a:t>WSDL/</a:t>
            </a:r>
            <a:r>
              <a:rPr lang="en-US" sz="1050" dirty="0" err="1"/>
              <a:t>WebService</a:t>
            </a:r>
            <a:r>
              <a:rPr lang="en-US" sz="1050" dirty="0"/>
              <a:t>/UDDI/SOAP/XML, SOA, DCOM, RPC, RPC over HTTP, Remoting, HTTP, SNA, IP, CICS,  </a:t>
            </a:r>
            <a:r>
              <a:rPr lang="en-US" sz="1050" dirty="0" err="1"/>
              <a:t>Comti</a:t>
            </a:r>
            <a:r>
              <a:rPr lang="en-US" sz="1050" dirty="0"/>
              <a:t>/MSMQ/</a:t>
            </a:r>
            <a:r>
              <a:rPr lang="en-US" sz="1050" dirty="0" err="1"/>
              <a:t>mqseries</a:t>
            </a:r>
            <a:r>
              <a:rPr lang="en-US" sz="1050" dirty="0"/>
              <a:t>, </a:t>
            </a:r>
            <a:r>
              <a:rPr lang="en-US" sz="1000" dirty="0"/>
              <a:t>Kafka, </a:t>
            </a:r>
            <a:r>
              <a:rPr lang="en-US" sz="1000" dirty="0" err="1"/>
              <a:t>etc</a:t>
            </a:r>
            <a:endParaRPr lang="en-US" sz="1000" dirty="0"/>
          </a:p>
        </p:txBody>
      </p:sp>
      <p:cxnSp>
        <p:nvCxnSpPr>
          <p:cNvPr id="79" name="Connector: Elbow 78">
            <a:extLst>
              <a:ext uri="{FF2B5EF4-FFF2-40B4-BE49-F238E27FC236}">
                <a16:creationId xmlns:a16="http://schemas.microsoft.com/office/drawing/2014/main" id="{119200C9-C619-F4AB-0ADB-572A1D7D9672}"/>
              </a:ext>
            </a:extLst>
          </p:cNvPr>
          <p:cNvCxnSpPr>
            <a:cxnSpLocks/>
          </p:cNvCxnSpPr>
          <p:nvPr/>
        </p:nvCxnSpPr>
        <p:spPr>
          <a:xfrm rot="16200000" flipV="1">
            <a:off x="58598" y="2617739"/>
            <a:ext cx="5490154" cy="1105423"/>
          </a:xfrm>
          <a:prstGeom prst="bentConnector3">
            <a:avLst>
              <a:gd name="adj1" fmla="val -162"/>
            </a:avLst>
          </a:prstGeom>
          <a:ln>
            <a:tailEnd type="triangle"/>
          </a:ln>
        </p:spPr>
        <p:style>
          <a:lnRef idx="1">
            <a:schemeClr val="dk1"/>
          </a:lnRef>
          <a:fillRef idx="0">
            <a:schemeClr val="dk1"/>
          </a:fillRef>
          <a:effectRef idx="0">
            <a:schemeClr val="dk1"/>
          </a:effectRef>
          <a:fontRef idx="minor">
            <a:schemeClr val="tx1"/>
          </a:fontRef>
        </p:style>
      </p:cxnSp>
      <p:cxnSp>
        <p:nvCxnSpPr>
          <p:cNvPr id="82" name="Connector: Elbow 81">
            <a:extLst>
              <a:ext uri="{FF2B5EF4-FFF2-40B4-BE49-F238E27FC236}">
                <a16:creationId xmlns:a16="http://schemas.microsoft.com/office/drawing/2014/main" id="{17CF4598-0FC4-C6FA-AF35-1A0BE1FDC88A}"/>
              </a:ext>
            </a:extLst>
          </p:cNvPr>
          <p:cNvCxnSpPr>
            <a:cxnSpLocks/>
          </p:cNvCxnSpPr>
          <p:nvPr/>
        </p:nvCxnSpPr>
        <p:spPr>
          <a:xfrm rot="16200000" flipV="1">
            <a:off x="1036293" y="1619189"/>
            <a:ext cx="3799201" cy="1411572"/>
          </a:xfrm>
          <a:prstGeom prst="bentConnector3">
            <a:avLst>
              <a:gd name="adj1" fmla="val -119"/>
            </a:avLst>
          </a:prstGeom>
          <a:ln>
            <a:tailEnd type="triangle"/>
          </a:ln>
        </p:spPr>
        <p:style>
          <a:lnRef idx="1">
            <a:schemeClr val="dk1"/>
          </a:lnRef>
          <a:fillRef idx="0">
            <a:schemeClr val="dk1"/>
          </a:fillRef>
          <a:effectRef idx="0">
            <a:schemeClr val="dk1"/>
          </a:effectRef>
          <a:fontRef idx="minor">
            <a:schemeClr val="tx1"/>
          </a:fontRef>
        </p:style>
      </p:cxnSp>
      <p:cxnSp>
        <p:nvCxnSpPr>
          <p:cNvPr id="89" name="Connector: Elbow 88">
            <a:extLst>
              <a:ext uri="{FF2B5EF4-FFF2-40B4-BE49-F238E27FC236}">
                <a16:creationId xmlns:a16="http://schemas.microsoft.com/office/drawing/2014/main" id="{443CD082-B251-1FAE-B03C-B551CCD93985}"/>
              </a:ext>
            </a:extLst>
          </p:cNvPr>
          <p:cNvCxnSpPr>
            <a:cxnSpLocks/>
          </p:cNvCxnSpPr>
          <p:nvPr/>
        </p:nvCxnSpPr>
        <p:spPr>
          <a:xfrm rot="16200000" flipV="1">
            <a:off x="1308772" y="1440219"/>
            <a:ext cx="3200258" cy="1324943"/>
          </a:xfrm>
          <a:prstGeom prst="bentConnector3">
            <a:avLst>
              <a:gd name="adj1" fmla="val 586"/>
            </a:avLst>
          </a:prstGeom>
          <a:ln>
            <a:tailEnd type="triangle"/>
          </a:ln>
        </p:spPr>
        <p:style>
          <a:lnRef idx="1">
            <a:schemeClr val="dk1"/>
          </a:lnRef>
          <a:fillRef idx="0">
            <a:schemeClr val="dk1"/>
          </a:fillRef>
          <a:effectRef idx="0">
            <a:schemeClr val="dk1"/>
          </a:effectRef>
          <a:fontRef idx="minor">
            <a:schemeClr val="tx1"/>
          </a:fontRef>
        </p:style>
      </p:cxnSp>
      <p:cxnSp>
        <p:nvCxnSpPr>
          <p:cNvPr id="92" name="Connector: Elbow 91">
            <a:extLst>
              <a:ext uri="{FF2B5EF4-FFF2-40B4-BE49-F238E27FC236}">
                <a16:creationId xmlns:a16="http://schemas.microsoft.com/office/drawing/2014/main" id="{23E4847E-7CA6-0821-5638-C2734C83EFD5}"/>
              </a:ext>
            </a:extLst>
          </p:cNvPr>
          <p:cNvCxnSpPr>
            <a:cxnSpLocks/>
          </p:cNvCxnSpPr>
          <p:nvPr/>
        </p:nvCxnSpPr>
        <p:spPr>
          <a:xfrm rot="16200000" flipV="1">
            <a:off x="1633619" y="1059140"/>
            <a:ext cx="2443777" cy="1255707"/>
          </a:xfrm>
          <a:prstGeom prst="bentConnector3">
            <a:avLst>
              <a:gd name="adj1" fmla="val -183"/>
            </a:avLst>
          </a:prstGeom>
          <a:ln>
            <a:tailEnd type="triangle"/>
          </a:ln>
        </p:spPr>
        <p:style>
          <a:lnRef idx="1">
            <a:schemeClr val="dk1"/>
          </a:lnRef>
          <a:fillRef idx="0">
            <a:schemeClr val="dk1"/>
          </a:fillRef>
          <a:effectRef idx="0">
            <a:schemeClr val="dk1"/>
          </a:effectRef>
          <a:fontRef idx="minor">
            <a:schemeClr val="tx1"/>
          </a:fontRef>
        </p:style>
      </p:cxnSp>
      <p:cxnSp>
        <p:nvCxnSpPr>
          <p:cNvPr id="97" name="Connector: Elbow 96">
            <a:extLst>
              <a:ext uri="{FF2B5EF4-FFF2-40B4-BE49-F238E27FC236}">
                <a16:creationId xmlns:a16="http://schemas.microsoft.com/office/drawing/2014/main" id="{E4C6D037-1790-75ED-1803-235DF4C2A4E0}"/>
              </a:ext>
            </a:extLst>
          </p:cNvPr>
          <p:cNvCxnSpPr>
            <a:cxnSpLocks/>
          </p:cNvCxnSpPr>
          <p:nvPr/>
        </p:nvCxnSpPr>
        <p:spPr>
          <a:xfrm rot="16200000" flipV="1">
            <a:off x="1917500" y="793057"/>
            <a:ext cx="1232411" cy="577072"/>
          </a:xfrm>
          <a:prstGeom prst="bentConnector3">
            <a:avLst>
              <a:gd name="adj1" fmla="val 1118"/>
            </a:avLst>
          </a:prstGeom>
          <a:ln>
            <a:tailEnd type="triangle"/>
          </a:ln>
        </p:spPr>
        <p:style>
          <a:lnRef idx="1">
            <a:schemeClr val="dk1"/>
          </a:lnRef>
          <a:fillRef idx="0">
            <a:schemeClr val="dk1"/>
          </a:fillRef>
          <a:effectRef idx="0">
            <a:schemeClr val="dk1"/>
          </a:effectRef>
          <a:fontRef idx="minor">
            <a:schemeClr val="tx1"/>
          </a:fontRef>
        </p:style>
      </p:cxnSp>
      <p:cxnSp>
        <p:nvCxnSpPr>
          <p:cNvPr id="108" name="Connector: Elbow 107">
            <a:extLst>
              <a:ext uri="{FF2B5EF4-FFF2-40B4-BE49-F238E27FC236}">
                <a16:creationId xmlns:a16="http://schemas.microsoft.com/office/drawing/2014/main" id="{432DDABD-9104-0522-B05B-91232FFF9186}"/>
              </a:ext>
            </a:extLst>
          </p:cNvPr>
          <p:cNvCxnSpPr>
            <a:cxnSpLocks/>
          </p:cNvCxnSpPr>
          <p:nvPr/>
        </p:nvCxnSpPr>
        <p:spPr>
          <a:xfrm rot="10800000">
            <a:off x="2252510" y="454010"/>
            <a:ext cx="2653109" cy="912404"/>
          </a:xfrm>
          <a:prstGeom prst="bentConnector3">
            <a:avLst>
              <a:gd name="adj1" fmla="val 100684"/>
            </a:avLst>
          </a:prstGeom>
          <a:ln>
            <a:tailEnd type="triangle"/>
          </a:ln>
        </p:spPr>
        <p:style>
          <a:lnRef idx="1">
            <a:schemeClr val="dk1"/>
          </a:lnRef>
          <a:fillRef idx="0">
            <a:schemeClr val="dk1"/>
          </a:fillRef>
          <a:effectRef idx="0">
            <a:schemeClr val="dk1"/>
          </a:effectRef>
          <a:fontRef idx="minor">
            <a:schemeClr val="tx1"/>
          </a:fontRef>
        </p:style>
      </p:cxnSp>
      <p:cxnSp>
        <p:nvCxnSpPr>
          <p:cNvPr id="115" name="Connector: Elbow 114">
            <a:extLst>
              <a:ext uri="{FF2B5EF4-FFF2-40B4-BE49-F238E27FC236}">
                <a16:creationId xmlns:a16="http://schemas.microsoft.com/office/drawing/2014/main" id="{FC6C39B4-8B23-9ED3-8463-62D8317387B2}"/>
              </a:ext>
            </a:extLst>
          </p:cNvPr>
          <p:cNvCxnSpPr>
            <a:cxnSpLocks/>
          </p:cNvCxnSpPr>
          <p:nvPr/>
        </p:nvCxnSpPr>
        <p:spPr>
          <a:xfrm rot="16200000" flipV="1">
            <a:off x="2127291" y="563031"/>
            <a:ext cx="544203" cy="310359"/>
          </a:xfrm>
          <a:prstGeom prst="bentConnector3">
            <a:avLst>
              <a:gd name="adj1" fmla="val 581"/>
            </a:avLst>
          </a:prstGeom>
          <a:ln>
            <a:tailEnd type="triangle"/>
          </a:ln>
        </p:spPr>
        <p:style>
          <a:lnRef idx="1">
            <a:schemeClr val="dk1"/>
          </a:lnRef>
          <a:fillRef idx="0">
            <a:schemeClr val="dk1"/>
          </a:fillRef>
          <a:effectRef idx="0">
            <a:schemeClr val="dk1"/>
          </a:effectRef>
          <a:fontRef idx="minor">
            <a:schemeClr val="tx1"/>
          </a:fontRef>
        </p:style>
      </p:cxnSp>
      <p:cxnSp>
        <p:nvCxnSpPr>
          <p:cNvPr id="131" name="Connector: Elbow 130">
            <a:extLst>
              <a:ext uri="{FF2B5EF4-FFF2-40B4-BE49-F238E27FC236}">
                <a16:creationId xmlns:a16="http://schemas.microsoft.com/office/drawing/2014/main" id="{A048ABE2-E6F3-9C34-176C-0CAFB5547926}"/>
              </a:ext>
            </a:extLst>
          </p:cNvPr>
          <p:cNvCxnSpPr>
            <a:cxnSpLocks/>
          </p:cNvCxnSpPr>
          <p:nvPr/>
        </p:nvCxnSpPr>
        <p:spPr>
          <a:xfrm rot="10800000">
            <a:off x="2202834" y="462564"/>
            <a:ext cx="1153552" cy="159015"/>
          </a:xfrm>
          <a:prstGeom prst="bentConnector3">
            <a:avLst>
              <a:gd name="adj1" fmla="val 95696"/>
            </a:avLst>
          </a:prstGeom>
          <a:ln>
            <a:tailEnd type="triangle"/>
          </a:ln>
        </p:spPr>
        <p:style>
          <a:lnRef idx="1">
            <a:schemeClr val="dk1"/>
          </a:lnRef>
          <a:fillRef idx="0">
            <a:schemeClr val="dk1"/>
          </a:fillRef>
          <a:effectRef idx="0">
            <a:schemeClr val="dk1"/>
          </a:effectRef>
          <a:fontRef idx="minor">
            <a:schemeClr val="tx1"/>
          </a:fontRef>
        </p:style>
      </p:cxnSp>
      <p:sp>
        <p:nvSpPr>
          <p:cNvPr id="140" name="Arrow: Pentagon 139">
            <a:extLst>
              <a:ext uri="{FF2B5EF4-FFF2-40B4-BE49-F238E27FC236}">
                <a16:creationId xmlns:a16="http://schemas.microsoft.com/office/drawing/2014/main" id="{FD602F4E-F3A8-CD59-E803-058E50D5FE6F}"/>
              </a:ext>
            </a:extLst>
          </p:cNvPr>
          <p:cNvSpPr/>
          <p:nvPr/>
        </p:nvSpPr>
        <p:spPr>
          <a:xfrm>
            <a:off x="7828" y="1575117"/>
            <a:ext cx="236874" cy="580869"/>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141" name="Arrow: Pentagon 140">
            <a:extLst>
              <a:ext uri="{FF2B5EF4-FFF2-40B4-BE49-F238E27FC236}">
                <a16:creationId xmlns:a16="http://schemas.microsoft.com/office/drawing/2014/main" id="{7E8BEAF6-80C7-2798-647E-552B4E7FDE95}"/>
              </a:ext>
            </a:extLst>
          </p:cNvPr>
          <p:cNvSpPr/>
          <p:nvPr/>
        </p:nvSpPr>
        <p:spPr>
          <a:xfrm>
            <a:off x="16301" y="2263363"/>
            <a:ext cx="236874" cy="580869"/>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142" name="Arrow: Pentagon 141">
            <a:extLst>
              <a:ext uri="{FF2B5EF4-FFF2-40B4-BE49-F238E27FC236}">
                <a16:creationId xmlns:a16="http://schemas.microsoft.com/office/drawing/2014/main" id="{6803B0CD-87E7-8294-7F06-6B8DD070ABD2}"/>
              </a:ext>
            </a:extLst>
          </p:cNvPr>
          <p:cNvSpPr/>
          <p:nvPr/>
        </p:nvSpPr>
        <p:spPr>
          <a:xfrm>
            <a:off x="23120" y="2915779"/>
            <a:ext cx="236874" cy="580869"/>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highlight>
                <a:srgbClr val="00FF00"/>
              </a:highlight>
              <a:latin typeface="Times New Roman" panose="02020603050405020304" pitchFamily="18" charset="0"/>
              <a:cs typeface="Times New Roman" panose="02020603050405020304" pitchFamily="18" charset="0"/>
            </a:endParaRPr>
          </a:p>
        </p:txBody>
      </p:sp>
      <p:cxnSp>
        <p:nvCxnSpPr>
          <p:cNvPr id="144" name="Connector: Elbow 143">
            <a:extLst>
              <a:ext uri="{FF2B5EF4-FFF2-40B4-BE49-F238E27FC236}">
                <a16:creationId xmlns:a16="http://schemas.microsoft.com/office/drawing/2014/main" id="{A2C7E7FD-F18A-B31D-E05C-5C9FACBE8135}"/>
              </a:ext>
            </a:extLst>
          </p:cNvPr>
          <p:cNvCxnSpPr>
            <a:cxnSpLocks/>
          </p:cNvCxnSpPr>
          <p:nvPr/>
        </p:nvCxnSpPr>
        <p:spPr>
          <a:xfrm rot="10800000">
            <a:off x="1647472" y="527848"/>
            <a:ext cx="611665" cy="27158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45" name="Arrow: Pentagon 144">
            <a:extLst>
              <a:ext uri="{FF2B5EF4-FFF2-40B4-BE49-F238E27FC236}">
                <a16:creationId xmlns:a16="http://schemas.microsoft.com/office/drawing/2014/main" id="{FF2C335A-2B93-C628-A300-76C4EB0C1310}"/>
              </a:ext>
            </a:extLst>
          </p:cNvPr>
          <p:cNvSpPr/>
          <p:nvPr/>
        </p:nvSpPr>
        <p:spPr>
          <a:xfrm>
            <a:off x="41791" y="4224575"/>
            <a:ext cx="236874" cy="580869"/>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146" name="Arrow: Pentagon 145">
            <a:extLst>
              <a:ext uri="{FF2B5EF4-FFF2-40B4-BE49-F238E27FC236}">
                <a16:creationId xmlns:a16="http://schemas.microsoft.com/office/drawing/2014/main" id="{DCCCC22B-DD0B-FD6F-EF2F-35EB1A483F00}"/>
              </a:ext>
            </a:extLst>
          </p:cNvPr>
          <p:cNvSpPr/>
          <p:nvPr/>
        </p:nvSpPr>
        <p:spPr>
          <a:xfrm>
            <a:off x="41791" y="3575806"/>
            <a:ext cx="236874" cy="580869"/>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147" name="Arrow: Pentagon 146">
            <a:extLst>
              <a:ext uri="{FF2B5EF4-FFF2-40B4-BE49-F238E27FC236}">
                <a16:creationId xmlns:a16="http://schemas.microsoft.com/office/drawing/2014/main" id="{64162089-5CC6-0BA8-E7DF-3AA648F565D3}"/>
              </a:ext>
            </a:extLst>
          </p:cNvPr>
          <p:cNvSpPr/>
          <p:nvPr/>
        </p:nvSpPr>
        <p:spPr>
          <a:xfrm>
            <a:off x="41791" y="4846782"/>
            <a:ext cx="236874" cy="580869"/>
          </a:xfrm>
          <a:prstGeom prst="homePlate">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148" name="Arrow: Pentagon 147">
            <a:extLst>
              <a:ext uri="{FF2B5EF4-FFF2-40B4-BE49-F238E27FC236}">
                <a16:creationId xmlns:a16="http://schemas.microsoft.com/office/drawing/2014/main" id="{58E211B7-408D-09C9-7ED9-363CBA8B8B73}"/>
              </a:ext>
            </a:extLst>
          </p:cNvPr>
          <p:cNvSpPr/>
          <p:nvPr/>
        </p:nvSpPr>
        <p:spPr>
          <a:xfrm>
            <a:off x="31464" y="5524724"/>
            <a:ext cx="236874" cy="580869"/>
          </a:xfrm>
          <a:prstGeom prst="homePlate">
            <a:avLst/>
          </a:prstGeom>
          <a:solidFill>
            <a:srgbClr val="FF9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cxnSp>
        <p:nvCxnSpPr>
          <p:cNvPr id="150" name="Connector: Elbow 149">
            <a:extLst>
              <a:ext uri="{FF2B5EF4-FFF2-40B4-BE49-F238E27FC236}">
                <a16:creationId xmlns:a16="http://schemas.microsoft.com/office/drawing/2014/main" id="{24061BBD-8060-40E5-0D5F-4B9F11EB6BCA}"/>
              </a:ext>
            </a:extLst>
          </p:cNvPr>
          <p:cNvCxnSpPr>
            <a:cxnSpLocks/>
          </p:cNvCxnSpPr>
          <p:nvPr/>
        </p:nvCxnSpPr>
        <p:spPr>
          <a:xfrm rot="16200000" flipH="1">
            <a:off x="-384850" y="3437919"/>
            <a:ext cx="3528234" cy="1426983"/>
          </a:xfrm>
          <a:prstGeom prst="bentConnector3">
            <a:avLst>
              <a:gd name="adj1" fmla="val 10035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2777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8731" y="1217711"/>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82562" y="6258"/>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5" y="0"/>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panose="02020603050405020304" pitchFamily="18" charset="0"/>
                <a:cs typeface="Times New Roman" panose="02020603050405020304" pitchFamily="18" charset="0"/>
              </a:rPr>
              <a:t>Systemic, Intraorganizational, Interpopulation and Human Context or Synapse</a:t>
            </a: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sp>
        <p:nvSpPr>
          <p:cNvPr id="74" name="Rectangle: Rounded Corners 8">
            <a:extLst>
              <a:ext uri="{FF2B5EF4-FFF2-40B4-BE49-F238E27FC236}">
                <a16:creationId xmlns:a16="http://schemas.microsoft.com/office/drawing/2014/main" id="{F971CAC3-6AF4-4573-8F08-395A277BC1CE}"/>
              </a:ext>
            </a:extLst>
          </p:cNvPr>
          <p:cNvSpPr/>
          <p:nvPr/>
        </p:nvSpPr>
        <p:spPr>
          <a:xfrm>
            <a:off x="200985" y="1656091"/>
            <a:ext cx="10177374" cy="4970256"/>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i="1" dirty="0">
                <a:solidFill>
                  <a:srgbClr val="000000"/>
                </a:solidFill>
                <a:latin typeface="Times New Roman" panose="02020603050405020304" pitchFamily="18" charset="0"/>
                <a:cs typeface="Times New Roman" panose="02020603050405020304" pitchFamily="18" charset="0"/>
              </a:rPr>
              <a:t>Systemic, Intraorganizational, Interpopulation and Human Context or Synapse</a:t>
            </a:r>
          </a:p>
          <a:p>
            <a:pPr algn="ctr"/>
            <a:endParaRPr lang="en-US" sz="2000" i="1" dirty="0">
              <a:solidFill>
                <a:srgbClr val="000000"/>
              </a:solidFill>
              <a:latin typeface="Times New Roman" panose="02020603050405020304" pitchFamily="18" charset="0"/>
              <a:cs typeface="Times New Roman" panose="02020603050405020304" pitchFamily="18" charset="0"/>
            </a:endParaRPr>
          </a:p>
          <a:p>
            <a:pPr algn="ctr"/>
            <a:endParaRPr lang="en-US" sz="2000" i="1" dirty="0">
              <a:solidFill>
                <a:srgbClr val="000000"/>
              </a:solidFill>
              <a:latin typeface="Times New Roman" panose="02020603050405020304" pitchFamily="18" charset="0"/>
              <a:cs typeface="Times New Roman" panose="02020603050405020304" pitchFamily="18" charset="0"/>
            </a:endParaRPr>
          </a:p>
          <a:p>
            <a:pPr algn="ctr"/>
            <a:endParaRPr lang="en-US" sz="2000" i="1" dirty="0">
              <a:solidFill>
                <a:srgbClr val="000000"/>
              </a:solidFill>
              <a:latin typeface="Times New Roman" panose="02020603050405020304" pitchFamily="18" charset="0"/>
              <a:cs typeface="Times New Roman" panose="02020603050405020304" pitchFamily="18" charset="0"/>
            </a:endParaRPr>
          </a:p>
          <a:p>
            <a:pPr algn="ctr"/>
            <a:endParaRPr lang="en-US" sz="2000" i="1" dirty="0">
              <a:solidFill>
                <a:srgbClr val="000000"/>
              </a:solidFill>
              <a:latin typeface="Times New Roman" panose="02020603050405020304" pitchFamily="18" charset="0"/>
              <a:cs typeface="Times New Roman" panose="02020603050405020304" pitchFamily="18" charset="0"/>
            </a:endParaRPr>
          </a:p>
          <a:p>
            <a:pPr algn="ctr"/>
            <a:endParaRPr lang="en-US" sz="2000" i="1" dirty="0">
              <a:solidFill>
                <a:srgbClr val="000000"/>
              </a:solidFill>
              <a:latin typeface="Times New Roman" panose="02020603050405020304" pitchFamily="18" charset="0"/>
              <a:cs typeface="Times New Roman" panose="02020603050405020304" pitchFamily="18" charset="0"/>
            </a:endParaRPr>
          </a:p>
          <a:p>
            <a:pPr algn="ctr"/>
            <a:endParaRPr lang="en-US" sz="2000" i="1" dirty="0">
              <a:solidFill>
                <a:srgbClr val="000000"/>
              </a:solidFill>
              <a:latin typeface="Times New Roman" panose="02020603050405020304" pitchFamily="18" charset="0"/>
              <a:cs typeface="Times New Roman" panose="02020603050405020304" pitchFamily="18" charset="0"/>
            </a:endParaRPr>
          </a:p>
          <a:p>
            <a:pPr algn="ctr"/>
            <a:endParaRPr lang="en-US" sz="2000" i="1" dirty="0">
              <a:solidFill>
                <a:srgbClr val="000000"/>
              </a:solidFill>
              <a:latin typeface="Times New Roman" panose="02020603050405020304" pitchFamily="18" charset="0"/>
              <a:cs typeface="Times New Roman" panose="02020603050405020304" pitchFamily="18" charset="0"/>
            </a:endParaRPr>
          </a:p>
          <a:p>
            <a:pPr algn="ctr"/>
            <a:endParaRPr lang="en-US" sz="2000" i="1" dirty="0">
              <a:solidFill>
                <a:srgbClr val="000000"/>
              </a:solidFill>
              <a:latin typeface="Times New Roman" panose="02020603050405020304" pitchFamily="18" charset="0"/>
              <a:cs typeface="Times New Roman" panose="02020603050405020304" pitchFamily="18" charset="0"/>
            </a:endParaRPr>
          </a:p>
          <a:p>
            <a:pPr algn="ctr"/>
            <a:endParaRPr lang="en-US" sz="2000" i="1" dirty="0">
              <a:solidFill>
                <a:srgbClr val="000000"/>
              </a:solidFill>
              <a:latin typeface="Times New Roman" panose="02020603050405020304" pitchFamily="18" charset="0"/>
              <a:cs typeface="Times New Roman" panose="02020603050405020304" pitchFamily="18" charset="0"/>
            </a:endParaRPr>
          </a:p>
          <a:p>
            <a:pPr algn="ctr"/>
            <a:endParaRPr lang="en-US" sz="2000" i="1" dirty="0">
              <a:solidFill>
                <a:srgbClr val="000000"/>
              </a:solidFill>
              <a:latin typeface="Times New Roman" panose="02020603050405020304" pitchFamily="18" charset="0"/>
              <a:cs typeface="Times New Roman" panose="02020603050405020304" pitchFamily="18" charset="0"/>
            </a:endParaRPr>
          </a:p>
          <a:p>
            <a:pPr algn="ctr"/>
            <a:endParaRPr lang="en-US" sz="2000" i="1" dirty="0">
              <a:solidFill>
                <a:srgbClr val="000000"/>
              </a:solidFill>
              <a:latin typeface="Times New Roman" panose="02020603050405020304" pitchFamily="18" charset="0"/>
              <a:cs typeface="Times New Roman" panose="02020603050405020304" pitchFamily="18" charset="0"/>
            </a:endParaRPr>
          </a:p>
          <a:p>
            <a:pPr algn="ctr"/>
            <a:endParaRPr lang="en-US" sz="2000" i="1" dirty="0">
              <a:solidFill>
                <a:srgbClr val="000000"/>
              </a:solidFill>
              <a:latin typeface="Times New Roman" panose="02020603050405020304" pitchFamily="18" charset="0"/>
              <a:cs typeface="Times New Roman" panose="02020603050405020304" pitchFamily="18" charset="0"/>
            </a:endParaRPr>
          </a:p>
          <a:p>
            <a:pPr algn="ctr"/>
            <a:endParaRPr lang="en-US" sz="2000" i="1" dirty="0">
              <a:solidFill>
                <a:srgbClr val="000000"/>
              </a:solidFill>
              <a:latin typeface="Times New Roman" panose="02020603050405020304" pitchFamily="18" charset="0"/>
              <a:cs typeface="Times New Roman" panose="02020603050405020304" pitchFamily="18" charset="0"/>
            </a:endParaRPr>
          </a:p>
          <a:p>
            <a:pPr algn="ctr"/>
            <a:endParaRPr lang="en-US" sz="2000" i="1" dirty="0">
              <a:solidFill>
                <a:srgbClr val="000000"/>
              </a:solidFill>
              <a:latin typeface="Times New Roman" panose="02020603050405020304" pitchFamily="18" charset="0"/>
              <a:cs typeface="Times New Roman" panose="02020603050405020304" pitchFamily="18" charset="0"/>
            </a:endParaRPr>
          </a:p>
          <a:p>
            <a:pPr algn="ctr"/>
            <a:endParaRPr lang="en-US" sz="2000" i="1" dirty="0">
              <a:solidFill>
                <a:srgbClr val="000000"/>
              </a:solidFill>
              <a:latin typeface="Times New Roman" panose="02020603050405020304" pitchFamily="18" charset="0"/>
              <a:cs typeface="Times New Roman" panose="02020603050405020304" pitchFamily="18" charset="0"/>
            </a:endParaRPr>
          </a:p>
        </p:txBody>
      </p:sp>
      <p:sp>
        <p:nvSpPr>
          <p:cNvPr id="31" name="Rectangle: Rounded Corners 8">
            <a:extLst>
              <a:ext uri="{FF2B5EF4-FFF2-40B4-BE49-F238E27FC236}">
                <a16:creationId xmlns:a16="http://schemas.microsoft.com/office/drawing/2014/main" id="{53F9C0B7-302D-46C6-A1C9-412B5A4EA308}"/>
              </a:ext>
            </a:extLst>
          </p:cNvPr>
          <p:cNvSpPr/>
          <p:nvPr/>
        </p:nvSpPr>
        <p:spPr>
          <a:xfrm>
            <a:off x="2209549" y="2162063"/>
            <a:ext cx="5351609" cy="4289290"/>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latin typeface="Times New Roman" panose="02020603050405020304" pitchFamily="18" charset="0"/>
                <a:cs typeface="Times New Roman" panose="02020603050405020304" pitchFamily="18" charset="0"/>
              </a:rPr>
              <a:t>External Synapse</a:t>
            </a:r>
          </a:p>
          <a:p>
            <a:pPr algn="ctr"/>
            <a:r>
              <a:rPr lang="en-US" dirty="0">
                <a:solidFill>
                  <a:srgbClr val="000000"/>
                </a:solidFill>
                <a:latin typeface="Times New Roman" panose="02020603050405020304" pitchFamily="18" charset="0"/>
                <a:cs typeface="Times New Roman" panose="02020603050405020304" pitchFamily="18" charset="0"/>
              </a:rPr>
              <a:t>Translation of internal synapse into external </a:t>
            </a:r>
            <a:r>
              <a:rPr lang="en-US" sz="1800" i="1" dirty="0">
                <a:solidFill>
                  <a:srgbClr val="000000"/>
                </a:solidFill>
                <a:latin typeface="Times New Roman" panose="02020603050405020304" pitchFamily="18" charset="0"/>
                <a:cs typeface="Times New Roman" panose="02020603050405020304" pitchFamily="18" charset="0"/>
              </a:rPr>
              <a:t>Tensors, Sigmoid, Derivatives, and effect</a:t>
            </a:r>
          </a:p>
          <a:p>
            <a:pPr algn="ctr"/>
            <a:endParaRPr lang="en-US" dirty="0">
              <a:solidFill>
                <a:srgbClr val="000000"/>
              </a:solidFill>
              <a:latin typeface="Times New Roman" panose="02020603050405020304" pitchFamily="18" charset="0"/>
              <a:cs typeface="Times New Roman" panose="02020603050405020304" pitchFamily="18" charset="0"/>
            </a:endParaRPr>
          </a:p>
          <a:p>
            <a:pPr algn="ctr"/>
            <a:endParaRPr lang="en-US" sz="2400" dirty="0">
              <a:solidFill>
                <a:srgbClr val="000000"/>
              </a:solidFill>
              <a:latin typeface="Times New Roman" panose="02020603050405020304" pitchFamily="18" charset="0"/>
              <a:cs typeface="Times New Roman" panose="02020603050405020304" pitchFamily="18" charset="0"/>
            </a:endParaRPr>
          </a:p>
          <a:p>
            <a:pPr algn="ctr"/>
            <a:endParaRPr lang="en-US" sz="2400" dirty="0">
              <a:solidFill>
                <a:srgbClr val="000000"/>
              </a:solidFill>
              <a:latin typeface="Times New Roman" panose="02020603050405020304" pitchFamily="18" charset="0"/>
              <a:cs typeface="Times New Roman" panose="02020603050405020304" pitchFamily="18" charset="0"/>
            </a:endParaRPr>
          </a:p>
          <a:p>
            <a:pPr algn="ctr"/>
            <a:endParaRPr lang="en-US" sz="2400" dirty="0">
              <a:solidFill>
                <a:srgbClr val="000000"/>
              </a:solidFill>
              <a:latin typeface="Times New Roman" panose="02020603050405020304" pitchFamily="18" charset="0"/>
              <a:cs typeface="Times New Roman" panose="02020603050405020304" pitchFamily="18" charset="0"/>
            </a:endParaRPr>
          </a:p>
          <a:p>
            <a:pPr algn="ctr"/>
            <a:endParaRPr lang="en-US" sz="2400" dirty="0">
              <a:solidFill>
                <a:srgbClr val="000000"/>
              </a:solidFill>
              <a:latin typeface="Times New Roman" panose="02020603050405020304" pitchFamily="18" charset="0"/>
              <a:cs typeface="Times New Roman" panose="02020603050405020304" pitchFamily="18" charset="0"/>
            </a:endParaRPr>
          </a:p>
          <a:p>
            <a:pPr algn="ctr"/>
            <a:endParaRPr lang="en-US" sz="2400" dirty="0">
              <a:solidFill>
                <a:srgbClr val="000000"/>
              </a:solidFill>
              <a:latin typeface="Times New Roman" panose="02020603050405020304" pitchFamily="18" charset="0"/>
              <a:cs typeface="Times New Roman" panose="02020603050405020304" pitchFamily="18" charset="0"/>
            </a:endParaRPr>
          </a:p>
          <a:p>
            <a:pPr algn="ctr"/>
            <a:endParaRPr lang="en-US" sz="2400" dirty="0">
              <a:solidFill>
                <a:srgbClr val="000000"/>
              </a:solidFill>
              <a:latin typeface="Times New Roman" panose="02020603050405020304" pitchFamily="18" charset="0"/>
              <a:cs typeface="Times New Roman" panose="02020603050405020304" pitchFamily="18" charset="0"/>
            </a:endParaRPr>
          </a:p>
          <a:p>
            <a:pPr algn="ct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6" name="Rectangle: Rounded Corners 8">
            <a:extLst>
              <a:ext uri="{FF2B5EF4-FFF2-40B4-BE49-F238E27FC236}">
                <a16:creationId xmlns:a16="http://schemas.microsoft.com/office/drawing/2014/main" id="{CD9D0AEF-87A4-4255-8A7C-209729B37706}"/>
              </a:ext>
            </a:extLst>
          </p:cNvPr>
          <p:cNvSpPr/>
          <p:nvPr/>
        </p:nvSpPr>
        <p:spPr>
          <a:xfrm>
            <a:off x="2514681" y="3458791"/>
            <a:ext cx="4562908" cy="2271973"/>
          </a:xfrm>
          <a:custGeom>
            <a:avLst/>
            <a:gdLst>
              <a:gd name="connsiteX0" fmla="*/ 0 w 2869046"/>
              <a:gd name="connsiteY0" fmla="*/ 141214 h 847266"/>
              <a:gd name="connsiteX1" fmla="*/ 141214 w 2869046"/>
              <a:gd name="connsiteY1" fmla="*/ 0 h 847266"/>
              <a:gd name="connsiteX2" fmla="*/ 606805 w 2869046"/>
              <a:gd name="connsiteY2" fmla="*/ 0 h 847266"/>
              <a:gd name="connsiteX3" fmla="*/ 1046530 w 2869046"/>
              <a:gd name="connsiteY3" fmla="*/ 0 h 847266"/>
              <a:gd name="connsiteX4" fmla="*/ 1563854 w 2869046"/>
              <a:gd name="connsiteY4" fmla="*/ 0 h 847266"/>
              <a:gd name="connsiteX5" fmla="*/ 2081178 w 2869046"/>
              <a:gd name="connsiteY5" fmla="*/ 0 h 847266"/>
              <a:gd name="connsiteX6" fmla="*/ 2727832 w 2869046"/>
              <a:gd name="connsiteY6" fmla="*/ 0 h 847266"/>
              <a:gd name="connsiteX7" fmla="*/ 2869046 w 2869046"/>
              <a:gd name="connsiteY7" fmla="*/ 141214 h 847266"/>
              <a:gd name="connsiteX8" fmla="*/ 2869046 w 2869046"/>
              <a:gd name="connsiteY8" fmla="*/ 706052 h 847266"/>
              <a:gd name="connsiteX9" fmla="*/ 2727832 w 2869046"/>
              <a:gd name="connsiteY9" fmla="*/ 847266 h 847266"/>
              <a:gd name="connsiteX10" fmla="*/ 2184642 w 2869046"/>
              <a:gd name="connsiteY10" fmla="*/ 847266 h 847266"/>
              <a:gd name="connsiteX11" fmla="*/ 1744917 w 2869046"/>
              <a:gd name="connsiteY11" fmla="*/ 847266 h 847266"/>
              <a:gd name="connsiteX12" fmla="*/ 1253460 w 2869046"/>
              <a:gd name="connsiteY12" fmla="*/ 847266 h 847266"/>
              <a:gd name="connsiteX13" fmla="*/ 813735 w 2869046"/>
              <a:gd name="connsiteY13" fmla="*/ 847266 h 847266"/>
              <a:gd name="connsiteX14" fmla="*/ 141214 w 2869046"/>
              <a:gd name="connsiteY14" fmla="*/ 847266 h 847266"/>
              <a:gd name="connsiteX15" fmla="*/ 0 w 2869046"/>
              <a:gd name="connsiteY15" fmla="*/ 706052 h 847266"/>
              <a:gd name="connsiteX16" fmla="*/ 0 w 2869046"/>
              <a:gd name="connsiteY16" fmla="*/ 141214 h 84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046" h="847266" fill="none" extrusionOk="0">
                <a:moveTo>
                  <a:pt x="0" y="141214"/>
                </a:moveTo>
                <a:cubicBezTo>
                  <a:pt x="1504" y="60869"/>
                  <a:pt x="55583" y="17763"/>
                  <a:pt x="141214" y="0"/>
                </a:cubicBezTo>
                <a:cubicBezTo>
                  <a:pt x="268457" y="-41661"/>
                  <a:pt x="458985" y="10809"/>
                  <a:pt x="606805" y="0"/>
                </a:cubicBezTo>
                <a:cubicBezTo>
                  <a:pt x="754625" y="-10809"/>
                  <a:pt x="893087" y="41509"/>
                  <a:pt x="1046530" y="0"/>
                </a:cubicBezTo>
                <a:cubicBezTo>
                  <a:pt x="1199974" y="-41509"/>
                  <a:pt x="1413883" y="40667"/>
                  <a:pt x="1563854" y="0"/>
                </a:cubicBezTo>
                <a:cubicBezTo>
                  <a:pt x="1713825" y="-40667"/>
                  <a:pt x="1873153" y="60873"/>
                  <a:pt x="2081178" y="0"/>
                </a:cubicBezTo>
                <a:cubicBezTo>
                  <a:pt x="2289203" y="-60873"/>
                  <a:pt x="2528320" y="37970"/>
                  <a:pt x="2727832" y="0"/>
                </a:cubicBezTo>
                <a:cubicBezTo>
                  <a:pt x="2792680" y="6638"/>
                  <a:pt x="2867432" y="67080"/>
                  <a:pt x="2869046" y="141214"/>
                </a:cubicBezTo>
                <a:cubicBezTo>
                  <a:pt x="2927570" y="295371"/>
                  <a:pt x="2820647" y="479770"/>
                  <a:pt x="2869046" y="706052"/>
                </a:cubicBezTo>
                <a:cubicBezTo>
                  <a:pt x="2870756" y="778594"/>
                  <a:pt x="2824102" y="856581"/>
                  <a:pt x="2727832" y="847266"/>
                </a:cubicBezTo>
                <a:cubicBezTo>
                  <a:pt x="2559582" y="872376"/>
                  <a:pt x="2370837" y="847071"/>
                  <a:pt x="2184642" y="847266"/>
                </a:cubicBezTo>
                <a:cubicBezTo>
                  <a:pt x="1998447" y="847461"/>
                  <a:pt x="1931451" y="811860"/>
                  <a:pt x="1744917" y="847266"/>
                </a:cubicBezTo>
                <a:cubicBezTo>
                  <a:pt x="1558384" y="882672"/>
                  <a:pt x="1481980" y="826498"/>
                  <a:pt x="1253460" y="847266"/>
                </a:cubicBezTo>
                <a:cubicBezTo>
                  <a:pt x="1024940" y="868034"/>
                  <a:pt x="946219" y="839860"/>
                  <a:pt x="813735" y="847266"/>
                </a:cubicBezTo>
                <a:cubicBezTo>
                  <a:pt x="681251" y="854672"/>
                  <a:pt x="341754" y="807608"/>
                  <a:pt x="141214" y="847266"/>
                </a:cubicBezTo>
                <a:cubicBezTo>
                  <a:pt x="68855" y="837376"/>
                  <a:pt x="-6085" y="790434"/>
                  <a:pt x="0" y="706052"/>
                </a:cubicBezTo>
                <a:cubicBezTo>
                  <a:pt x="-16063" y="591980"/>
                  <a:pt x="55547" y="291359"/>
                  <a:pt x="0" y="141214"/>
                </a:cubicBezTo>
                <a:close/>
              </a:path>
              <a:path w="2869046" h="847266" stroke="0" extrusionOk="0">
                <a:moveTo>
                  <a:pt x="0" y="141214"/>
                </a:moveTo>
                <a:cubicBezTo>
                  <a:pt x="-5078" y="47285"/>
                  <a:pt x="60574" y="228"/>
                  <a:pt x="141214" y="0"/>
                </a:cubicBezTo>
                <a:cubicBezTo>
                  <a:pt x="285305" y="-393"/>
                  <a:pt x="516291" y="12839"/>
                  <a:pt x="710270" y="0"/>
                </a:cubicBezTo>
                <a:cubicBezTo>
                  <a:pt x="904249" y="-12839"/>
                  <a:pt x="1044743" y="62790"/>
                  <a:pt x="1253460" y="0"/>
                </a:cubicBezTo>
                <a:cubicBezTo>
                  <a:pt x="1462177" y="-62790"/>
                  <a:pt x="1569089" y="8895"/>
                  <a:pt x="1693185" y="0"/>
                </a:cubicBezTo>
                <a:cubicBezTo>
                  <a:pt x="1817281" y="-8895"/>
                  <a:pt x="1968409" y="19268"/>
                  <a:pt x="2158776" y="0"/>
                </a:cubicBezTo>
                <a:cubicBezTo>
                  <a:pt x="2349143" y="-19268"/>
                  <a:pt x="2522198" y="58430"/>
                  <a:pt x="2727832" y="0"/>
                </a:cubicBezTo>
                <a:cubicBezTo>
                  <a:pt x="2804446" y="1986"/>
                  <a:pt x="2870716" y="69348"/>
                  <a:pt x="2869046" y="141214"/>
                </a:cubicBezTo>
                <a:cubicBezTo>
                  <a:pt x="2894250" y="399297"/>
                  <a:pt x="2834945" y="566698"/>
                  <a:pt x="2869046" y="706052"/>
                </a:cubicBezTo>
                <a:cubicBezTo>
                  <a:pt x="2868653" y="786740"/>
                  <a:pt x="2794068" y="843854"/>
                  <a:pt x="2727832" y="847266"/>
                </a:cubicBezTo>
                <a:cubicBezTo>
                  <a:pt x="2595192" y="868798"/>
                  <a:pt x="2359757" y="797402"/>
                  <a:pt x="2262241" y="847266"/>
                </a:cubicBezTo>
                <a:cubicBezTo>
                  <a:pt x="2164725" y="897130"/>
                  <a:pt x="1979965" y="817628"/>
                  <a:pt x="1719051" y="847266"/>
                </a:cubicBezTo>
                <a:cubicBezTo>
                  <a:pt x="1458137" y="876904"/>
                  <a:pt x="1387431" y="842548"/>
                  <a:pt x="1253460" y="847266"/>
                </a:cubicBezTo>
                <a:cubicBezTo>
                  <a:pt x="1119489" y="851984"/>
                  <a:pt x="919971" y="786753"/>
                  <a:pt x="710270" y="847266"/>
                </a:cubicBezTo>
                <a:cubicBezTo>
                  <a:pt x="500569" y="907779"/>
                  <a:pt x="393008" y="825910"/>
                  <a:pt x="141214" y="847266"/>
                </a:cubicBezTo>
                <a:cubicBezTo>
                  <a:pt x="67285" y="839072"/>
                  <a:pt x="1436" y="785454"/>
                  <a:pt x="0" y="706052"/>
                </a:cubicBezTo>
                <a:cubicBezTo>
                  <a:pt x="-17202" y="483206"/>
                  <a:pt x="42994" y="422939"/>
                  <a:pt x="0" y="141214"/>
                </a:cubicBezTo>
                <a:close/>
              </a:path>
            </a:pathLst>
          </a:cu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rgbClr val="000000"/>
                </a:solidFill>
                <a:latin typeface="Times New Roman" panose="02020603050405020304" pitchFamily="18" charset="0"/>
                <a:cs typeface="Times New Roman" panose="02020603050405020304" pitchFamily="18" charset="0"/>
              </a:rPr>
              <a:t>Internal Synapse</a:t>
            </a:r>
          </a:p>
          <a:p>
            <a:pPr algn="ctr"/>
            <a:r>
              <a:rPr lang="en-US" sz="2000" dirty="0">
                <a:solidFill>
                  <a:srgbClr val="000000"/>
                </a:solidFill>
                <a:latin typeface="Times New Roman" panose="02020603050405020304" pitchFamily="18" charset="0"/>
                <a:cs typeface="Times New Roman" panose="02020603050405020304" pitchFamily="18" charset="0"/>
              </a:rPr>
              <a:t>Organizational, Charter, Departmental, Procedural, Rules, Routine Algorithms</a:t>
            </a:r>
            <a:r>
              <a:rPr lang="en-US" sz="2400" dirty="0">
                <a:solidFill>
                  <a:srgbClr val="000000"/>
                </a:solidFill>
                <a:latin typeface="Times New Roman" panose="02020603050405020304" pitchFamily="18" charset="0"/>
                <a:cs typeface="Times New Roman" panose="02020603050405020304" pitchFamily="18" charset="0"/>
              </a:rPr>
              <a:t>, </a:t>
            </a:r>
            <a:r>
              <a:rPr lang="en-US" sz="2000" i="1" dirty="0">
                <a:solidFill>
                  <a:srgbClr val="000000"/>
                </a:solidFill>
                <a:latin typeface="Times New Roman" panose="02020603050405020304" pitchFamily="18" charset="0"/>
                <a:cs typeface="Times New Roman" panose="02020603050405020304" pitchFamily="18" charset="0"/>
              </a:rPr>
              <a:t>Tensors, Sigmoid, and Derivatives</a:t>
            </a:r>
          </a:p>
          <a:p>
            <a:pPr algn="ctr"/>
            <a:endParaRPr lang="en-US" sz="2000" i="1" dirty="0">
              <a:solidFill>
                <a:srgbClr val="000000"/>
              </a:solidFill>
              <a:latin typeface="Times New Roman" panose="02020603050405020304" pitchFamily="18" charset="0"/>
              <a:cs typeface="Times New Roman" panose="02020603050405020304" pitchFamily="18" charset="0"/>
            </a:endParaRPr>
          </a:p>
          <a:p>
            <a:pPr algn="ctr"/>
            <a:endParaRPr lang="en-US" sz="2000" i="1" dirty="0">
              <a:solidFill>
                <a:srgbClr val="000000"/>
              </a:solidFill>
              <a:latin typeface="Times New Roman" panose="02020603050405020304" pitchFamily="18" charset="0"/>
              <a:cs typeface="Times New Roman" panose="02020603050405020304" pitchFamily="18" charset="0"/>
            </a:endParaRPr>
          </a:p>
        </p:txBody>
      </p:sp>
      <p:cxnSp>
        <p:nvCxnSpPr>
          <p:cNvPr id="3" name="Connector: Curved 2">
            <a:extLst>
              <a:ext uri="{FF2B5EF4-FFF2-40B4-BE49-F238E27FC236}">
                <a16:creationId xmlns:a16="http://schemas.microsoft.com/office/drawing/2014/main" id="{F8424FF6-BD9E-4DF8-9A2D-B6A97FB26B73}"/>
              </a:ext>
            </a:extLst>
          </p:cNvPr>
          <p:cNvCxnSpPr>
            <a:cxnSpLocks/>
          </p:cNvCxnSpPr>
          <p:nvPr/>
        </p:nvCxnSpPr>
        <p:spPr>
          <a:xfrm flipV="1">
            <a:off x="2825856" y="4993187"/>
            <a:ext cx="747626" cy="455601"/>
          </a:xfrm>
          <a:prstGeom prst="curvedConnector3">
            <a:avLst/>
          </a:prstGeom>
          <a:ln w="9842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03010E0-8AEE-4753-88DE-5CBD0C61E4FA}"/>
              </a:ext>
            </a:extLst>
          </p:cNvPr>
          <p:cNvSpPr txBox="1"/>
          <p:nvPr/>
        </p:nvSpPr>
        <p:spPr>
          <a:xfrm>
            <a:off x="4438562" y="5178988"/>
            <a:ext cx="96068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f=X</a:t>
            </a:r>
            <a:r>
              <a:rPr lang="en-US" sz="1400" baseline="30000" dirty="0">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Y</a:t>
            </a:r>
            <a:r>
              <a:rPr lang="en-US" sz="1400" baseline="30000" dirty="0">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+7</a:t>
            </a:r>
          </a:p>
        </p:txBody>
      </p:sp>
      <p:sp>
        <p:nvSpPr>
          <p:cNvPr id="7" name="Isosceles Triangle 6">
            <a:extLst>
              <a:ext uri="{FF2B5EF4-FFF2-40B4-BE49-F238E27FC236}">
                <a16:creationId xmlns:a16="http://schemas.microsoft.com/office/drawing/2014/main" id="{CC3FC665-B17C-4CD7-AC42-B2777D202B69}"/>
              </a:ext>
            </a:extLst>
          </p:cNvPr>
          <p:cNvSpPr/>
          <p:nvPr/>
        </p:nvSpPr>
        <p:spPr>
          <a:xfrm>
            <a:off x="5824277" y="4993187"/>
            <a:ext cx="754649" cy="4001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41" name="Connector: Curved 40">
            <a:extLst>
              <a:ext uri="{FF2B5EF4-FFF2-40B4-BE49-F238E27FC236}">
                <a16:creationId xmlns:a16="http://schemas.microsoft.com/office/drawing/2014/main" id="{836F7EAD-A7C5-41F9-A6A3-41FC8E968688}"/>
              </a:ext>
            </a:extLst>
          </p:cNvPr>
          <p:cNvCxnSpPr>
            <a:cxnSpLocks/>
          </p:cNvCxnSpPr>
          <p:nvPr/>
        </p:nvCxnSpPr>
        <p:spPr>
          <a:xfrm flipV="1">
            <a:off x="2888212" y="5863258"/>
            <a:ext cx="747626" cy="455601"/>
          </a:xfrm>
          <a:prstGeom prst="curvedConnector3">
            <a:avLst/>
          </a:prstGeom>
          <a:ln w="98425"/>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DF5C193-5566-45D1-B2DC-1BB2DB7C6D6A}"/>
              </a:ext>
            </a:extLst>
          </p:cNvPr>
          <p:cNvSpPr txBox="1"/>
          <p:nvPr/>
        </p:nvSpPr>
        <p:spPr>
          <a:xfrm>
            <a:off x="4500918" y="6049059"/>
            <a:ext cx="96068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f=X</a:t>
            </a:r>
            <a:r>
              <a:rPr lang="en-US" sz="1400" baseline="30000" dirty="0">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Y</a:t>
            </a:r>
            <a:r>
              <a:rPr lang="en-US" sz="1400" baseline="30000" dirty="0">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+7</a:t>
            </a:r>
          </a:p>
        </p:txBody>
      </p:sp>
      <p:sp>
        <p:nvSpPr>
          <p:cNvPr id="43" name="Isosceles Triangle 42">
            <a:extLst>
              <a:ext uri="{FF2B5EF4-FFF2-40B4-BE49-F238E27FC236}">
                <a16:creationId xmlns:a16="http://schemas.microsoft.com/office/drawing/2014/main" id="{94C8F184-2B35-42FC-817C-54B26A433322}"/>
              </a:ext>
            </a:extLst>
          </p:cNvPr>
          <p:cNvSpPr/>
          <p:nvPr/>
        </p:nvSpPr>
        <p:spPr>
          <a:xfrm>
            <a:off x="5886633" y="5863258"/>
            <a:ext cx="754649" cy="4001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5" name="Arrow: Up-Down 54">
            <a:extLst>
              <a:ext uri="{FF2B5EF4-FFF2-40B4-BE49-F238E27FC236}">
                <a16:creationId xmlns:a16="http://schemas.microsoft.com/office/drawing/2014/main" id="{1B05612F-2910-47C2-B030-164D58CF4B50}"/>
              </a:ext>
            </a:extLst>
          </p:cNvPr>
          <p:cNvSpPr/>
          <p:nvPr/>
        </p:nvSpPr>
        <p:spPr>
          <a:xfrm>
            <a:off x="3956267" y="5498032"/>
            <a:ext cx="252739" cy="497451"/>
          </a:xfrm>
          <a:prstGeom prst="upDown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6" name="Arrow: Left 55">
            <a:extLst>
              <a:ext uri="{FF2B5EF4-FFF2-40B4-BE49-F238E27FC236}">
                <a16:creationId xmlns:a16="http://schemas.microsoft.com/office/drawing/2014/main" id="{3F41CD32-458E-4C80-9581-FCA7A2A4BCEA}"/>
              </a:ext>
            </a:extLst>
          </p:cNvPr>
          <p:cNvSpPr/>
          <p:nvPr/>
        </p:nvSpPr>
        <p:spPr>
          <a:xfrm rot="5400000">
            <a:off x="4178083" y="5860824"/>
            <a:ext cx="359961" cy="283686"/>
          </a:xfrm>
          <a:prstGeom prst="left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9" name="Arrow: Left 58">
            <a:extLst>
              <a:ext uri="{FF2B5EF4-FFF2-40B4-BE49-F238E27FC236}">
                <a16:creationId xmlns:a16="http://schemas.microsoft.com/office/drawing/2014/main" id="{A3E6C504-C3DA-4BD8-8B77-A5B368A001A1}"/>
              </a:ext>
            </a:extLst>
          </p:cNvPr>
          <p:cNvSpPr/>
          <p:nvPr/>
        </p:nvSpPr>
        <p:spPr>
          <a:xfrm rot="16200000">
            <a:off x="3600864" y="5389360"/>
            <a:ext cx="359961" cy="283686"/>
          </a:xfrm>
          <a:prstGeom prst="left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0" name="Arrow: Up-Down 59">
            <a:extLst>
              <a:ext uri="{FF2B5EF4-FFF2-40B4-BE49-F238E27FC236}">
                <a16:creationId xmlns:a16="http://schemas.microsoft.com/office/drawing/2014/main" id="{2391EA76-27E6-4BC8-BB00-31264E349B35}"/>
              </a:ext>
            </a:extLst>
          </p:cNvPr>
          <p:cNvSpPr/>
          <p:nvPr/>
        </p:nvSpPr>
        <p:spPr>
          <a:xfrm>
            <a:off x="5468824" y="5507501"/>
            <a:ext cx="252739" cy="497451"/>
          </a:xfrm>
          <a:prstGeom prst="upDown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4" name="Arrow: Left 63">
            <a:extLst>
              <a:ext uri="{FF2B5EF4-FFF2-40B4-BE49-F238E27FC236}">
                <a16:creationId xmlns:a16="http://schemas.microsoft.com/office/drawing/2014/main" id="{5E771849-867A-4DBB-AE88-5DD8ACC1A6E1}"/>
              </a:ext>
            </a:extLst>
          </p:cNvPr>
          <p:cNvSpPr/>
          <p:nvPr/>
        </p:nvSpPr>
        <p:spPr>
          <a:xfrm rot="5400000">
            <a:off x="5700883" y="5804514"/>
            <a:ext cx="359961" cy="283686"/>
          </a:xfrm>
          <a:prstGeom prst="left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5" name="Arrow: Left 64">
            <a:extLst>
              <a:ext uri="{FF2B5EF4-FFF2-40B4-BE49-F238E27FC236}">
                <a16:creationId xmlns:a16="http://schemas.microsoft.com/office/drawing/2014/main" id="{8E0188D0-0D13-4A43-B719-FF7C4C93E0BA}"/>
              </a:ext>
            </a:extLst>
          </p:cNvPr>
          <p:cNvSpPr/>
          <p:nvPr/>
        </p:nvSpPr>
        <p:spPr>
          <a:xfrm rot="16200000">
            <a:off x="5123850" y="5380482"/>
            <a:ext cx="359961" cy="283686"/>
          </a:xfrm>
          <a:prstGeom prst="left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1603625-352B-4525-9580-8C3405507371}"/>
              </a:ext>
            </a:extLst>
          </p:cNvPr>
          <p:cNvSpPr txBox="1"/>
          <p:nvPr/>
        </p:nvSpPr>
        <p:spPr>
          <a:xfrm>
            <a:off x="7801014" y="2648463"/>
            <a:ext cx="2530156"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Artificial Intelligence, Machine Learning, Robotic Process Engineering and Data Science seem to be most useful when a system interacts with, affects and responds to its internal, external, and other nuances of environment.  </a:t>
            </a:r>
          </a:p>
        </p:txBody>
      </p:sp>
    </p:spTree>
    <p:extLst>
      <p:ext uri="{BB962C8B-B14F-4D97-AF65-F5344CB8AC3E}">
        <p14:creationId xmlns:p14="http://schemas.microsoft.com/office/powerpoint/2010/main" val="1099040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8731" y="1217711"/>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82562" y="6258"/>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5" y="0"/>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3C1E99D0-69A4-45A5-85AB-170D18F4DCF2}"/>
              </a:ext>
            </a:extLst>
          </p:cNvPr>
          <p:cNvSpPr txBox="1"/>
          <p:nvPr/>
        </p:nvSpPr>
        <p:spPr>
          <a:xfrm>
            <a:off x="667616" y="1203902"/>
            <a:ext cx="97743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panose="02020603050405020304" pitchFamily="18" charset="0"/>
                <a:cs typeface="Times New Roman" panose="02020603050405020304" pitchFamily="18" charset="0"/>
              </a:rPr>
              <a:t>Systemic, Intraorganizational, Interpopulation and Human Context or Synapse</a:t>
            </a: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3704148-47D4-4C59-B522-2D43F249424B}"/>
              </a:ext>
            </a:extLst>
          </p:cNvPr>
          <p:cNvPicPr>
            <a:picLocks noChangeAspect="1"/>
          </p:cNvPicPr>
          <p:nvPr/>
        </p:nvPicPr>
        <p:blipFill>
          <a:blip r:embed="rId3"/>
          <a:stretch>
            <a:fillRect/>
          </a:stretch>
        </p:blipFill>
        <p:spPr>
          <a:xfrm>
            <a:off x="132419" y="2327328"/>
            <a:ext cx="6162551" cy="3161219"/>
          </a:xfrm>
          <a:prstGeom prst="rect">
            <a:avLst/>
          </a:prstGeom>
          <a:noFill/>
        </p:spPr>
      </p:pic>
      <p:sp>
        <p:nvSpPr>
          <p:cNvPr id="4" name="Cylinder 3">
            <a:extLst>
              <a:ext uri="{FF2B5EF4-FFF2-40B4-BE49-F238E27FC236}">
                <a16:creationId xmlns:a16="http://schemas.microsoft.com/office/drawing/2014/main" id="{045C0EA9-6F0B-42B5-BA3F-4DC97DDBAA0C}"/>
              </a:ext>
            </a:extLst>
          </p:cNvPr>
          <p:cNvSpPr/>
          <p:nvPr/>
        </p:nvSpPr>
        <p:spPr>
          <a:xfrm>
            <a:off x="6584116" y="2043180"/>
            <a:ext cx="3731428" cy="872107"/>
          </a:xfrm>
          <a:prstGeom prst="can">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id="{A52E6252-5891-41C2-B1BA-58AC103C0E52}"/>
              </a:ext>
            </a:extLst>
          </p:cNvPr>
          <p:cNvSpPr txBox="1"/>
          <p:nvPr/>
        </p:nvSpPr>
        <p:spPr>
          <a:xfrm>
            <a:off x="6996036" y="2249932"/>
            <a:ext cx="3063702"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Solutions guided by internal priorities</a:t>
            </a:r>
          </a:p>
        </p:txBody>
      </p:sp>
      <p:sp>
        <p:nvSpPr>
          <p:cNvPr id="82" name="Cylinder 81">
            <a:extLst>
              <a:ext uri="{FF2B5EF4-FFF2-40B4-BE49-F238E27FC236}">
                <a16:creationId xmlns:a16="http://schemas.microsoft.com/office/drawing/2014/main" id="{079F3190-2350-4159-BD7B-60130477A99D}"/>
              </a:ext>
            </a:extLst>
          </p:cNvPr>
          <p:cNvSpPr/>
          <p:nvPr/>
        </p:nvSpPr>
        <p:spPr>
          <a:xfrm>
            <a:off x="6566226" y="2898941"/>
            <a:ext cx="3766271" cy="147732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3" name="TextBox 82">
            <a:extLst>
              <a:ext uri="{FF2B5EF4-FFF2-40B4-BE49-F238E27FC236}">
                <a16:creationId xmlns:a16="http://schemas.microsoft.com/office/drawing/2014/main" id="{765E345E-D932-4A00-858C-C569B56A0BB7}"/>
              </a:ext>
            </a:extLst>
          </p:cNvPr>
          <p:cNvSpPr txBox="1"/>
          <p:nvPr/>
        </p:nvSpPr>
        <p:spPr>
          <a:xfrm>
            <a:off x="6677131" y="3195421"/>
            <a:ext cx="3745164" cy="1077218"/>
          </a:xfrm>
          <a:prstGeom prst="rect">
            <a:avLst/>
          </a:prstGeom>
          <a:noFill/>
        </p:spPr>
        <p:txBody>
          <a:bodyPr wrap="square" rtlCol="0">
            <a:spAutoFit/>
          </a:bodyPr>
          <a:lstStyle>
            <a:defPPr>
              <a:defRPr lang="en-US"/>
            </a:defPPr>
            <a:lvl1pPr>
              <a:defRPr>
                <a:solidFill>
                  <a:schemeClr val="bg1"/>
                </a:solidFill>
              </a:defRPr>
            </a:lvl1pPr>
          </a:lstStyle>
          <a:p>
            <a:r>
              <a:rPr lang="en-US" sz="1600" dirty="0">
                <a:latin typeface="Times New Roman" panose="02020603050405020304" pitchFamily="18" charset="0"/>
                <a:cs typeface="Times New Roman" panose="02020603050405020304" pitchFamily="18" charset="0"/>
              </a:rPr>
              <a:t>Improved Intimacy  with conscious and other than conscious Human decisions toward internal priorities by understanding effect of solutions and activities</a:t>
            </a:r>
          </a:p>
        </p:txBody>
      </p:sp>
      <p:sp>
        <p:nvSpPr>
          <p:cNvPr id="84" name="Cylinder 83">
            <a:extLst>
              <a:ext uri="{FF2B5EF4-FFF2-40B4-BE49-F238E27FC236}">
                <a16:creationId xmlns:a16="http://schemas.microsoft.com/office/drawing/2014/main" id="{585A2456-E029-4922-8BBB-9C72E60C2FA4}"/>
              </a:ext>
            </a:extLst>
          </p:cNvPr>
          <p:cNvSpPr/>
          <p:nvPr/>
        </p:nvSpPr>
        <p:spPr>
          <a:xfrm>
            <a:off x="6590002" y="4416683"/>
            <a:ext cx="3875770" cy="1529377"/>
          </a:xfrm>
          <a:prstGeom prst="can">
            <a:avLst/>
          </a:prstGeom>
          <a:solidFill>
            <a:srgbClr val="CC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85" name="TextBox 84">
            <a:extLst>
              <a:ext uri="{FF2B5EF4-FFF2-40B4-BE49-F238E27FC236}">
                <a16:creationId xmlns:a16="http://schemas.microsoft.com/office/drawing/2014/main" id="{B7334E9C-539E-4290-970D-F6CB779EC054}"/>
              </a:ext>
            </a:extLst>
          </p:cNvPr>
          <p:cNvSpPr txBox="1"/>
          <p:nvPr/>
        </p:nvSpPr>
        <p:spPr>
          <a:xfrm>
            <a:off x="6702133" y="4730416"/>
            <a:ext cx="3875770" cy="1200329"/>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Integration of externalities or indirect effects, Population, Behavioral, Clinical, Socioeconomic and outcomes level Parameters and datasets</a:t>
            </a:r>
          </a:p>
        </p:txBody>
      </p:sp>
      <p:cxnSp>
        <p:nvCxnSpPr>
          <p:cNvPr id="9" name="Straight Arrow Connector 8">
            <a:extLst>
              <a:ext uri="{FF2B5EF4-FFF2-40B4-BE49-F238E27FC236}">
                <a16:creationId xmlns:a16="http://schemas.microsoft.com/office/drawing/2014/main" id="{749EA062-2C1D-4826-9396-C644DD443641}"/>
              </a:ext>
            </a:extLst>
          </p:cNvPr>
          <p:cNvCxnSpPr>
            <a:cxnSpLocks/>
          </p:cNvCxnSpPr>
          <p:nvPr/>
        </p:nvCxnSpPr>
        <p:spPr>
          <a:xfrm flipV="1">
            <a:off x="6239611" y="2833753"/>
            <a:ext cx="458204" cy="601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DC13AE3-0D83-4D33-BEC6-BA502CF69412}"/>
              </a:ext>
            </a:extLst>
          </p:cNvPr>
          <p:cNvCxnSpPr>
            <a:cxnSpLocks/>
            <a:stCxn id="82" idx="2"/>
          </p:cNvCxnSpPr>
          <p:nvPr/>
        </p:nvCxnSpPr>
        <p:spPr>
          <a:xfrm flipH="1">
            <a:off x="6311421" y="3637605"/>
            <a:ext cx="254805" cy="387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0319DF8-236D-46F8-8F72-E3F9B2C74AE4}"/>
              </a:ext>
            </a:extLst>
          </p:cNvPr>
          <p:cNvCxnSpPr>
            <a:cxnSpLocks/>
          </p:cNvCxnSpPr>
          <p:nvPr/>
        </p:nvCxnSpPr>
        <p:spPr>
          <a:xfrm flipH="1" flipV="1">
            <a:off x="6301795" y="4082116"/>
            <a:ext cx="334241" cy="390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5BFF4D52-28A2-4B16-954D-F61433B61297}"/>
              </a:ext>
            </a:extLst>
          </p:cNvPr>
          <p:cNvSpPr txBox="1"/>
          <p:nvPr/>
        </p:nvSpPr>
        <p:spPr>
          <a:xfrm>
            <a:off x="8293033" y="1970328"/>
            <a:ext cx="21107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X</a:t>
            </a:r>
          </a:p>
        </p:txBody>
      </p:sp>
      <p:sp>
        <p:nvSpPr>
          <p:cNvPr id="89" name="TextBox 88">
            <a:extLst>
              <a:ext uri="{FF2B5EF4-FFF2-40B4-BE49-F238E27FC236}">
                <a16:creationId xmlns:a16="http://schemas.microsoft.com/office/drawing/2014/main" id="{3CC3AA0A-2217-44D8-B589-571E8654086A}"/>
              </a:ext>
            </a:extLst>
          </p:cNvPr>
          <p:cNvSpPr txBox="1"/>
          <p:nvPr/>
        </p:nvSpPr>
        <p:spPr>
          <a:xfrm>
            <a:off x="8242163" y="2869498"/>
            <a:ext cx="211078" cy="369332"/>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y</a:t>
            </a:r>
          </a:p>
        </p:txBody>
      </p:sp>
      <p:sp>
        <p:nvSpPr>
          <p:cNvPr id="90" name="TextBox 89">
            <a:extLst>
              <a:ext uri="{FF2B5EF4-FFF2-40B4-BE49-F238E27FC236}">
                <a16:creationId xmlns:a16="http://schemas.microsoft.com/office/drawing/2014/main" id="{18EA87C9-9979-4D48-8CA0-01395C24FDA2}"/>
              </a:ext>
            </a:extLst>
          </p:cNvPr>
          <p:cNvSpPr txBox="1"/>
          <p:nvPr/>
        </p:nvSpPr>
        <p:spPr>
          <a:xfrm>
            <a:off x="7796286" y="4434291"/>
            <a:ext cx="1291245" cy="369332"/>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Deep</a:t>
            </a:r>
          </a:p>
        </p:txBody>
      </p:sp>
      <p:sp>
        <p:nvSpPr>
          <p:cNvPr id="14" name="TextBox 13">
            <a:extLst>
              <a:ext uri="{FF2B5EF4-FFF2-40B4-BE49-F238E27FC236}">
                <a16:creationId xmlns:a16="http://schemas.microsoft.com/office/drawing/2014/main" id="{5FDCEE43-6E33-440C-8DCE-051805FFE13B}"/>
              </a:ext>
            </a:extLst>
          </p:cNvPr>
          <p:cNvSpPr txBox="1"/>
          <p:nvPr/>
        </p:nvSpPr>
        <p:spPr>
          <a:xfrm>
            <a:off x="4962762" y="4545104"/>
            <a:ext cx="1308942" cy="830997"/>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Rapidly delivering  quality positive valences among workers, customers, systems and populations and enabling others  in this capacity</a:t>
            </a:r>
          </a:p>
        </p:txBody>
      </p:sp>
    </p:spTree>
    <p:extLst>
      <p:ext uri="{BB962C8B-B14F-4D97-AF65-F5344CB8AC3E}">
        <p14:creationId xmlns:p14="http://schemas.microsoft.com/office/powerpoint/2010/main" val="1437511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8731" y="1217711"/>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82562" y="6258"/>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5" y="0"/>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17792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440DF41-A9DD-41DF-BC8A-3A3C80B9F9A7}"/>
              </a:ext>
            </a:extLst>
          </p:cNvPr>
          <p:cNvPicPr>
            <a:picLocks noChangeAspect="1"/>
          </p:cNvPicPr>
          <p:nvPr/>
        </p:nvPicPr>
        <p:blipFill>
          <a:blip r:embed="rId3"/>
          <a:stretch>
            <a:fillRect/>
          </a:stretch>
        </p:blipFill>
        <p:spPr>
          <a:xfrm>
            <a:off x="525780" y="2708910"/>
            <a:ext cx="7583906" cy="3166110"/>
          </a:xfrm>
          <a:prstGeom prst="rect">
            <a:avLst/>
          </a:prstGeom>
        </p:spPr>
      </p:pic>
      <p:sp>
        <p:nvSpPr>
          <p:cNvPr id="6" name="Arrow: Bent 5">
            <a:extLst>
              <a:ext uri="{FF2B5EF4-FFF2-40B4-BE49-F238E27FC236}">
                <a16:creationId xmlns:a16="http://schemas.microsoft.com/office/drawing/2014/main" id="{9FC64BFD-DD5C-46DF-AD61-74C0FBACCADF}"/>
              </a:ext>
            </a:extLst>
          </p:cNvPr>
          <p:cNvSpPr/>
          <p:nvPr/>
        </p:nvSpPr>
        <p:spPr>
          <a:xfrm rot="16200000" flipV="1">
            <a:off x="7600952" y="2825199"/>
            <a:ext cx="2435486" cy="1379947"/>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B0ABC1C-5178-48AB-9502-86B1BB2F0303}"/>
              </a:ext>
            </a:extLst>
          </p:cNvPr>
          <p:cNvSpPr txBox="1"/>
          <p:nvPr/>
        </p:nvSpPr>
        <p:spPr>
          <a:xfrm>
            <a:off x="7684104" y="1922926"/>
            <a:ext cx="298229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Promote to Consciousness</a:t>
            </a:r>
          </a:p>
        </p:txBody>
      </p:sp>
      <p:sp>
        <p:nvSpPr>
          <p:cNvPr id="11" name="Rectangle: Rounded Corners 10">
            <a:extLst>
              <a:ext uri="{FF2B5EF4-FFF2-40B4-BE49-F238E27FC236}">
                <a16:creationId xmlns:a16="http://schemas.microsoft.com/office/drawing/2014/main" id="{C70CF921-7A28-4312-9DAB-EFE3E0FA7D85}"/>
              </a:ext>
            </a:extLst>
          </p:cNvPr>
          <p:cNvSpPr/>
          <p:nvPr/>
        </p:nvSpPr>
        <p:spPr>
          <a:xfrm>
            <a:off x="1982947" y="1641666"/>
            <a:ext cx="2088511" cy="696055"/>
          </a:xfrm>
          <a:prstGeom prst="roundRect">
            <a:avLst/>
          </a:prstGeom>
          <a:solidFill>
            <a:srgbClr val="F7C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C1AE32C-3B1E-42A9-BC91-7D5D50450EFF}"/>
              </a:ext>
            </a:extLst>
          </p:cNvPr>
          <p:cNvSpPr txBox="1"/>
          <p:nvPr/>
        </p:nvSpPr>
        <p:spPr>
          <a:xfrm>
            <a:off x="2304728" y="1599760"/>
            <a:ext cx="221013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Human </a:t>
            </a:r>
            <a:r>
              <a:rPr lang="en-US" dirty="0">
                <a:solidFill>
                  <a:schemeClr val="bg1"/>
                </a:solidFill>
                <a:latin typeface="Times New Roman" panose="02020603050405020304" pitchFamily="18" charset="0"/>
                <a:cs typeface="Times New Roman" panose="02020603050405020304" pitchFamily="18" charset="0"/>
              </a:rPr>
              <a:t>Consciousness</a:t>
            </a:r>
          </a:p>
        </p:txBody>
      </p:sp>
      <p:cxnSp>
        <p:nvCxnSpPr>
          <p:cNvPr id="13" name="Straight Arrow Connector 12">
            <a:extLst>
              <a:ext uri="{FF2B5EF4-FFF2-40B4-BE49-F238E27FC236}">
                <a16:creationId xmlns:a16="http://schemas.microsoft.com/office/drawing/2014/main" id="{85D2FFA0-9C3C-4B91-BC57-AAACE8C98A5D}"/>
              </a:ext>
            </a:extLst>
          </p:cNvPr>
          <p:cNvCxnSpPr>
            <a:cxnSpLocks/>
          </p:cNvCxnSpPr>
          <p:nvPr/>
        </p:nvCxnSpPr>
        <p:spPr>
          <a:xfrm flipH="1">
            <a:off x="3920490" y="2125980"/>
            <a:ext cx="3763614" cy="211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5DB15659-F992-4523-B67E-CDBD7F60801D}"/>
              </a:ext>
            </a:extLst>
          </p:cNvPr>
          <p:cNvCxnSpPr>
            <a:cxnSpLocks/>
          </p:cNvCxnSpPr>
          <p:nvPr/>
        </p:nvCxnSpPr>
        <p:spPr>
          <a:xfrm flipH="1" flipV="1">
            <a:off x="1265588" y="783906"/>
            <a:ext cx="6376535" cy="1343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A34931B4-F0EA-44ED-A81F-A5055A894D2C}"/>
              </a:ext>
            </a:extLst>
          </p:cNvPr>
          <p:cNvCxnSpPr>
            <a:cxnSpLocks/>
          </p:cNvCxnSpPr>
          <p:nvPr/>
        </p:nvCxnSpPr>
        <p:spPr>
          <a:xfrm flipV="1">
            <a:off x="7623553" y="751225"/>
            <a:ext cx="2080960" cy="1370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0050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8731" y="1217711"/>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82562" y="6258"/>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2431435"/>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y, sustain and enhance performance and value</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deep, consciously deliver value that is increasingly consciously ascertainable </a:t>
            </a:r>
            <a:r>
              <a:rPr lang="en-US" sz="800" b="1" dirty="0" err="1">
                <a:latin typeface="Times New Roman" panose="02020603050405020304" pitchFamily="18" charset="0"/>
                <a:cs typeface="Times New Roman" panose="02020603050405020304" pitchFamily="18" charset="0"/>
              </a:rPr>
              <a:t>bo</a:t>
            </a:r>
            <a:r>
              <a:rPr lang="en-US" sz="800" b="1" dirty="0">
                <a:latin typeface="Times New Roman" panose="02020603050405020304" pitchFamily="18" charset="0"/>
                <a:cs typeface="Times New Roman" panose="02020603050405020304" pitchFamily="18" charset="0"/>
              </a:rPr>
              <a:t> workers, customers, populations, systems and as  outcomes</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p>
          <a:p>
            <a:pPr algn="ct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5" y="0"/>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41795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sp>
        <p:nvSpPr>
          <p:cNvPr id="29" name="Isosceles Triangle 28">
            <a:extLst>
              <a:ext uri="{FF2B5EF4-FFF2-40B4-BE49-F238E27FC236}">
                <a16:creationId xmlns:a16="http://schemas.microsoft.com/office/drawing/2014/main" id="{73533869-F5E9-4F1F-949E-29D2BECFB63D}"/>
              </a:ext>
            </a:extLst>
          </p:cNvPr>
          <p:cNvSpPr/>
          <p:nvPr/>
        </p:nvSpPr>
        <p:spPr>
          <a:xfrm>
            <a:off x="797247" y="2491740"/>
            <a:ext cx="9496212" cy="3238574"/>
          </a:xfrm>
          <a:prstGeom prst="triangle">
            <a:avLst>
              <a:gd name="adj" fmla="val 99268"/>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Isosceles Triangle 1">
            <a:extLst>
              <a:ext uri="{FF2B5EF4-FFF2-40B4-BE49-F238E27FC236}">
                <a16:creationId xmlns:a16="http://schemas.microsoft.com/office/drawing/2014/main" id="{5C95CD9F-1A32-4188-9212-18734AB43537}"/>
              </a:ext>
            </a:extLst>
          </p:cNvPr>
          <p:cNvSpPr/>
          <p:nvPr/>
        </p:nvSpPr>
        <p:spPr>
          <a:xfrm>
            <a:off x="751229" y="4091940"/>
            <a:ext cx="4838041" cy="1638374"/>
          </a:xfrm>
          <a:prstGeom prst="triangle">
            <a:avLst>
              <a:gd name="adj" fmla="val 99268"/>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E58EB393-4741-44B0-9A1B-21A285C9338F}"/>
              </a:ext>
            </a:extLst>
          </p:cNvPr>
          <p:cNvSpPr txBox="1"/>
          <p:nvPr/>
        </p:nvSpPr>
        <p:spPr>
          <a:xfrm>
            <a:off x="404884" y="3166879"/>
            <a:ext cx="3446145" cy="1600438"/>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BC03D116-98EC-43E2-970A-E4F6A8866A10}"/>
              </a:ext>
            </a:extLst>
          </p:cNvPr>
          <p:cNvSpPr txBox="1"/>
          <p:nvPr/>
        </p:nvSpPr>
        <p:spPr>
          <a:xfrm>
            <a:off x="5182383" y="2289006"/>
            <a:ext cx="3800475" cy="95410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t>Rapidly delivering  quality positive valences among workers, customers, systems and populations and enabling others  in this capacity</a:t>
            </a:r>
          </a:p>
        </p:txBody>
      </p:sp>
      <p:grpSp>
        <p:nvGrpSpPr>
          <p:cNvPr id="12" name="Group 11">
            <a:extLst>
              <a:ext uri="{FF2B5EF4-FFF2-40B4-BE49-F238E27FC236}">
                <a16:creationId xmlns:a16="http://schemas.microsoft.com/office/drawing/2014/main" id="{AA319275-851D-4638-A172-615D3273C887}"/>
              </a:ext>
            </a:extLst>
          </p:cNvPr>
          <p:cNvGrpSpPr/>
          <p:nvPr/>
        </p:nvGrpSpPr>
        <p:grpSpPr>
          <a:xfrm>
            <a:off x="3441521" y="4803240"/>
            <a:ext cx="1860181" cy="889138"/>
            <a:chOff x="-1597727" y="2884853"/>
            <a:chExt cx="2229410" cy="1019179"/>
          </a:xfrm>
        </p:grpSpPr>
        <p:sp>
          <p:nvSpPr>
            <p:cNvPr id="9" name="Rectangle: Rounded Corners 8">
              <a:extLst>
                <a:ext uri="{FF2B5EF4-FFF2-40B4-BE49-F238E27FC236}">
                  <a16:creationId xmlns:a16="http://schemas.microsoft.com/office/drawing/2014/main" id="{F5DAA91E-46AC-4767-B941-EA78BF3A473A}"/>
                </a:ext>
              </a:extLst>
            </p:cNvPr>
            <p:cNvSpPr/>
            <p:nvPr/>
          </p:nvSpPr>
          <p:spPr>
            <a:xfrm>
              <a:off x="-1535952" y="2884853"/>
              <a:ext cx="2167635" cy="101917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1B956CAD-0B66-41D2-A9A8-7DD3B41D0CA0}"/>
                </a:ext>
              </a:extLst>
            </p:cNvPr>
            <p:cNvSpPr txBox="1"/>
            <p:nvPr/>
          </p:nvSpPr>
          <p:spPr>
            <a:xfrm>
              <a:off x="-1597727" y="2934673"/>
              <a:ext cx="2176191" cy="881976"/>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100" dirty="0"/>
                <a:t>x, establish Correlates, Mechanistic Links, Tensors, Dualities, Sigmoid, Stories, Patterns</a:t>
              </a:r>
            </a:p>
          </p:txBody>
        </p:sp>
      </p:grpSp>
      <p:grpSp>
        <p:nvGrpSpPr>
          <p:cNvPr id="37" name="Group 36">
            <a:extLst>
              <a:ext uri="{FF2B5EF4-FFF2-40B4-BE49-F238E27FC236}">
                <a16:creationId xmlns:a16="http://schemas.microsoft.com/office/drawing/2014/main" id="{9233324F-F424-4C4C-8501-2144AEEA959E}"/>
              </a:ext>
            </a:extLst>
          </p:cNvPr>
          <p:cNvGrpSpPr/>
          <p:nvPr/>
        </p:nvGrpSpPr>
        <p:grpSpPr>
          <a:xfrm>
            <a:off x="5787869" y="4563675"/>
            <a:ext cx="1815776" cy="566056"/>
            <a:chOff x="-1597727" y="2884853"/>
            <a:chExt cx="2176191" cy="648844"/>
          </a:xfrm>
        </p:grpSpPr>
        <p:sp>
          <p:nvSpPr>
            <p:cNvPr id="38" name="Rectangle: Rounded Corners 37">
              <a:extLst>
                <a:ext uri="{FF2B5EF4-FFF2-40B4-BE49-F238E27FC236}">
                  <a16:creationId xmlns:a16="http://schemas.microsoft.com/office/drawing/2014/main" id="{2AA5BC04-4DE5-4234-8760-0F98134B68D4}"/>
                </a:ext>
              </a:extLst>
            </p:cNvPr>
            <p:cNvSpPr/>
            <p:nvPr/>
          </p:nvSpPr>
          <p:spPr>
            <a:xfrm>
              <a:off x="-1535952" y="2884853"/>
              <a:ext cx="2114416" cy="6488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9772CC86-D734-408B-8F7B-EB07B2122267}"/>
                </a:ext>
              </a:extLst>
            </p:cNvPr>
            <p:cNvSpPr txBox="1"/>
            <p:nvPr/>
          </p:nvSpPr>
          <p:spPr>
            <a:xfrm>
              <a:off x="-1597727" y="2934673"/>
              <a:ext cx="2176191" cy="493906"/>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100" dirty="0"/>
                <a:t>y, sustain and enhance performance and value</a:t>
              </a:r>
            </a:p>
          </p:txBody>
        </p:sp>
      </p:grpSp>
      <p:grpSp>
        <p:nvGrpSpPr>
          <p:cNvPr id="40" name="Group 39">
            <a:extLst>
              <a:ext uri="{FF2B5EF4-FFF2-40B4-BE49-F238E27FC236}">
                <a16:creationId xmlns:a16="http://schemas.microsoft.com/office/drawing/2014/main" id="{AF39D77E-801F-41D4-AA2B-4AAE68128B88}"/>
              </a:ext>
            </a:extLst>
          </p:cNvPr>
          <p:cNvGrpSpPr/>
          <p:nvPr/>
        </p:nvGrpSpPr>
        <p:grpSpPr>
          <a:xfrm>
            <a:off x="7838847" y="3965792"/>
            <a:ext cx="2008829" cy="1198666"/>
            <a:chOff x="-1535952" y="2884853"/>
            <a:chExt cx="2114416" cy="658621"/>
          </a:xfrm>
        </p:grpSpPr>
        <p:sp>
          <p:nvSpPr>
            <p:cNvPr id="41" name="Rectangle: Rounded Corners 40">
              <a:extLst>
                <a:ext uri="{FF2B5EF4-FFF2-40B4-BE49-F238E27FC236}">
                  <a16:creationId xmlns:a16="http://schemas.microsoft.com/office/drawing/2014/main" id="{135547CD-E735-46BB-9DA7-FEBB080ABA4A}"/>
                </a:ext>
              </a:extLst>
            </p:cNvPr>
            <p:cNvSpPr/>
            <p:nvPr/>
          </p:nvSpPr>
          <p:spPr>
            <a:xfrm>
              <a:off x="-1535952" y="2884853"/>
              <a:ext cx="2114416" cy="6488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12BF2B30-3D62-4366-B691-C48D5A0D7A14}"/>
                </a:ext>
              </a:extLst>
            </p:cNvPr>
            <p:cNvSpPr txBox="1"/>
            <p:nvPr/>
          </p:nvSpPr>
          <p:spPr>
            <a:xfrm>
              <a:off x="-1510439" y="2934673"/>
              <a:ext cx="2088902" cy="608801"/>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100" dirty="0"/>
                <a:t>deep, consciously deliver value that is increasingly consciously ascertainable </a:t>
              </a:r>
              <a:r>
                <a:rPr lang="en-US" sz="1100" dirty="0" err="1"/>
                <a:t>bo</a:t>
              </a:r>
              <a:r>
                <a:rPr lang="en-US" sz="1100" dirty="0"/>
                <a:t> workers, customers, populations, systems and as  outcomes</a:t>
              </a:r>
            </a:p>
          </p:txBody>
        </p:sp>
      </p:grpSp>
    </p:spTree>
    <p:extLst>
      <p:ext uri="{BB962C8B-B14F-4D97-AF65-F5344CB8AC3E}">
        <p14:creationId xmlns:p14="http://schemas.microsoft.com/office/powerpoint/2010/main" val="1061666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8731" y="1217711"/>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82562" y="6258"/>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2431435"/>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y, sustain and enhance performance and value</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deep, consciously deliver value that is increasingly consciously ascertainable </a:t>
            </a:r>
            <a:r>
              <a:rPr lang="en-US" sz="800" b="1" dirty="0" err="1">
                <a:latin typeface="Times New Roman" panose="02020603050405020304" pitchFamily="18" charset="0"/>
                <a:cs typeface="Times New Roman" panose="02020603050405020304" pitchFamily="18" charset="0"/>
              </a:rPr>
              <a:t>bo</a:t>
            </a:r>
            <a:r>
              <a:rPr lang="en-US" sz="800" b="1" dirty="0">
                <a:latin typeface="Times New Roman" panose="02020603050405020304" pitchFamily="18" charset="0"/>
                <a:cs typeface="Times New Roman" panose="02020603050405020304" pitchFamily="18" charset="0"/>
              </a:rPr>
              <a:t> workers, customers, populations, systems and as  outcomes</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p>
          <a:p>
            <a:pPr algn="ct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5" y="0"/>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41795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grpSp>
        <p:nvGrpSpPr>
          <p:cNvPr id="35" name="Group 34">
            <a:extLst>
              <a:ext uri="{FF2B5EF4-FFF2-40B4-BE49-F238E27FC236}">
                <a16:creationId xmlns:a16="http://schemas.microsoft.com/office/drawing/2014/main" id="{543C9C19-C15D-4E13-AF8A-021B6664535E}"/>
              </a:ext>
            </a:extLst>
          </p:cNvPr>
          <p:cNvGrpSpPr/>
          <p:nvPr/>
        </p:nvGrpSpPr>
        <p:grpSpPr>
          <a:xfrm>
            <a:off x="364747" y="2652424"/>
            <a:ext cx="2131559" cy="281796"/>
            <a:chOff x="-1535952" y="2884853"/>
            <a:chExt cx="2114416" cy="695509"/>
          </a:xfrm>
        </p:grpSpPr>
        <p:sp>
          <p:nvSpPr>
            <p:cNvPr id="36" name="Rectangle: Rounded Corners 35">
              <a:extLst>
                <a:ext uri="{FF2B5EF4-FFF2-40B4-BE49-F238E27FC236}">
                  <a16:creationId xmlns:a16="http://schemas.microsoft.com/office/drawing/2014/main" id="{3E335F39-374F-43E7-9F63-7E321ECED128}"/>
                </a:ext>
              </a:extLst>
            </p:cNvPr>
            <p:cNvSpPr/>
            <p:nvPr/>
          </p:nvSpPr>
          <p:spPr>
            <a:xfrm>
              <a:off x="-1535952" y="2884853"/>
              <a:ext cx="2114416" cy="6488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22E488A5-160D-49B8-9E26-E4C097E375CA}"/>
                </a:ext>
              </a:extLst>
            </p:cNvPr>
            <p:cNvSpPr txBox="1"/>
            <p:nvPr/>
          </p:nvSpPr>
          <p:spPr>
            <a:xfrm>
              <a:off x="-1510439" y="2934675"/>
              <a:ext cx="2088903" cy="64568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100" dirty="0"/>
                <a:t>Service</a:t>
              </a:r>
            </a:p>
          </p:txBody>
        </p:sp>
      </p:grpSp>
      <p:grpSp>
        <p:nvGrpSpPr>
          <p:cNvPr id="44" name="Group 43">
            <a:extLst>
              <a:ext uri="{FF2B5EF4-FFF2-40B4-BE49-F238E27FC236}">
                <a16:creationId xmlns:a16="http://schemas.microsoft.com/office/drawing/2014/main" id="{F1410D38-1A6B-477C-9FDE-F8B535AE51A2}"/>
              </a:ext>
            </a:extLst>
          </p:cNvPr>
          <p:cNvGrpSpPr/>
          <p:nvPr/>
        </p:nvGrpSpPr>
        <p:grpSpPr>
          <a:xfrm>
            <a:off x="375098" y="2950276"/>
            <a:ext cx="2131559" cy="281796"/>
            <a:chOff x="-1535952" y="2884853"/>
            <a:chExt cx="2114416" cy="695509"/>
          </a:xfrm>
        </p:grpSpPr>
        <p:sp>
          <p:nvSpPr>
            <p:cNvPr id="45" name="Rectangle: Rounded Corners 44">
              <a:extLst>
                <a:ext uri="{FF2B5EF4-FFF2-40B4-BE49-F238E27FC236}">
                  <a16:creationId xmlns:a16="http://schemas.microsoft.com/office/drawing/2014/main" id="{2708CEE5-89BD-4FFC-B7D9-E8D790AAD912}"/>
                </a:ext>
              </a:extLst>
            </p:cNvPr>
            <p:cNvSpPr/>
            <p:nvPr/>
          </p:nvSpPr>
          <p:spPr>
            <a:xfrm>
              <a:off x="-1535952" y="2884853"/>
              <a:ext cx="2114416" cy="6488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8076D4DB-DC74-416A-933E-9020E2D5BEF2}"/>
                </a:ext>
              </a:extLst>
            </p:cNvPr>
            <p:cNvSpPr txBox="1"/>
            <p:nvPr/>
          </p:nvSpPr>
          <p:spPr>
            <a:xfrm>
              <a:off x="-1510439" y="2934675"/>
              <a:ext cx="2088903" cy="64568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100" dirty="0"/>
                <a:t>Marketing Strategy</a:t>
              </a:r>
            </a:p>
          </p:txBody>
        </p:sp>
      </p:grpSp>
      <p:grpSp>
        <p:nvGrpSpPr>
          <p:cNvPr id="47" name="Group 46">
            <a:extLst>
              <a:ext uri="{FF2B5EF4-FFF2-40B4-BE49-F238E27FC236}">
                <a16:creationId xmlns:a16="http://schemas.microsoft.com/office/drawing/2014/main" id="{B09FF3E5-79E2-49E1-80B7-B5D81B91CA79}"/>
              </a:ext>
            </a:extLst>
          </p:cNvPr>
          <p:cNvGrpSpPr/>
          <p:nvPr/>
        </p:nvGrpSpPr>
        <p:grpSpPr>
          <a:xfrm>
            <a:off x="400816" y="2315451"/>
            <a:ext cx="2131559" cy="262889"/>
            <a:chOff x="-1535952" y="2884853"/>
            <a:chExt cx="2114416" cy="648844"/>
          </a:xfrm>
        </p:grpSpPr>
        <p:sp>
          <p:nvSpPr>
            <p:cNvPr id="48" name="Rectangle: Rounded Corners 47">
              <a:extLst>
                <a:ext uri="{FF2B5EF4-FFF2-40B4-BE49-F238E27FC236}">
                  <a16:creationId xmlns:a16="http://schemas.microsoft.com/office/drawing/2014/main" id="{C03F0140-CCC7-4D2A-A94C-C388BD451BFC}"/>
                </a:ext>
              </a:extLst>
            </p:cNvPr>
            <p:cNvSpPr/>
            <p:nvPr/>
          </p:nvSpPr>
          <p:spPr>
            <a:xfrm>
              <a:off x="-1535952" y="2884853"/>
              <a:ext cx="2114416" cy="6488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551C6012-11D2-4284-A841-9518BDF8CDC5}"/>
                </a:ext>
              </a:extLst>
            </p:cNvPr>
            <p:cNvSpPr txBox="1"/>
            <p:nvPr/>
          </p:nvSpPr>
          <p:spPr>
            <a:xfrm>
              <a:off x="-1510439" y="2934674"/>
              <a:ext cx="2088903" cy="351414"/>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100" dirty="0"/>
                <a:t>Product</a:t>
              </a:r>
            </a:p>
          </p:txBody>
        </p:sp>
      </p:grpSp>
      <p:grpSp>
        <p:nvGrpSpPr>
          <p:cNvPr id="50" name="Group 49">
            <a:extLst>
              <a:ext uri="{FF2B5EF4-FFF2-40B4-BE49-F238E27FC236}">
                <a16:creationId xmlns:a16="http://schemas.microsoft.com/office/drawing/2014/main" id="{3012DBA8-BB6C-49CE-ADF7-54B29457A1BC}"/>
              </a:ext>
            </a:extLst>
          </p:cNvPr>
          <p:cNvGrpSpPr/>
          <p:nvPr/>
        </p:nvGrpSpPr>
        <p:grpSpPr>
          <a:xfrm>
            <a:off x="387957" y="3238261"/>
            <a:ext cx="2131559" cy="281796"/>
            <a:chOff x="-1535952" y="2884853"/>
            <a:chExt cx="2114416" cy="695509"/>
          </a:xfrm>
        </p:grpSpPr>
        <p:sp>
          <p:nvSpPr>
            <p:cNvPr id="51" name="Rectangle: Rounded Corners 50">
              <a:extLst>
                <a:ext uri="{FF2B5EF4-FFF2-40B4-BE49-F238E27FC236}">
                  <a16:creationId xmlns:a16="http://schemas.microsoft.com/office/drawing/2014/main" id="{C68FBE01-6803-4C6E-911A-24A6AD653DC2}"/>
                </a:ext>
              </a:extLst>
            </p:cNvPr>
            <p:cNvSpPr/>
            <p:nvPr/>
          </p:nvSpPr>
          <p:spPr>
            <a:xfrm>
              <a:off x="-1535952" y="2884853"/>
              <a:ext cx="2114416" cy="6488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5D5EDAF3-7C22-4731-B3FD-EFC7EFA33075}"/>
                </a:ext>
              </a:extLst>
            </p:cNvPr>
            <p:cNvSpPr txBox="1"/>
            <p:nvPr/>
          </p:nvSpPr>
          <p:spPr>
            <a:xfrm>
              <a:off x="-1510439" y="2934675"/>
              <a:ext cx="2088903" cy="64568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100" dirty="0"/>
                <a:t>Sales Strategy or Campaign</a:t>
              </a:r>
            </a:p>
          </p:txBody>
        </p:sp>
      </p:grpSp>
      <p:grpSp>
        <p:nvGrpSpPr>
          <p:cNvPr id="53" name="Group 52">
            <a:extLst>
              <a:ext uri="{FF2B5EF4-FFF2-40B4-BE49-F238E27FC236}">
                <a16:creationId xmlns:a16="http://schemas.microsoft.com/office/drawing/2014/main" id="{ACC0C2D2-8DF3-4C58-8F86-E450FC4138DB}"/>
              </a:ext>
            </a:extLst>
          </p:cNvPr>
          <p:cNvGrpSpPr/>
          <p:nvPr/>
        </p:nvGrpSpPr>
        <p:grpSpPr>
          <a:xfrm>
            <a:off x="400818" y="3558060"/>
            <a:ext cx="2131559" cy="281796"/>
            <a:chOff x="-1535952" y="2884853"/>
            <a:chExt cx="2114416" cy="695509"/>
          </a:xfrm>
        </p:grpSpPr>
        <p:sp>
          <p:nvSpPr>
            <p:cNvPr id="54" name="Rectangle: Rounded Corners 53">
              <a:extLst>
                <a:ext uri="{FF2B5EF4-FFF2-40B4-BE49-F238E27FC236}">
                  <a16:creationId xmlns:a16="http://schemas.microsoft.com/office/drawing/2014/main" id="{08A1A713-B723-4D0F-84D4-54BA0082EBEF}"/>
                </a:ext>
              </a:extLst>
            </p:cNvPr>
            <p:cNvSpPr/>
            <p:nvPr/>
          </p:nvSpPr>
          <p:spPr>
            <a:xfrm>
              <a:off x="-1535952" y="2884853"/>
              <a:ext cx="2114416" cy="6488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47CA0382-53C5-4A8B-B3F2-204ED53A1028}"/>
                </a:ext>
              </a:extLst>
            </p:cNvPr>
            <p:cNvSpPr txBox="1"/>
            <p:nvPr/>
          </p:nvSpPr>
          <p:spPr>
            <a:xfrm>
              <a:off x="-1510439" y="2934675"/>
              <a:ext cx="2088903" cy="64568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100" dirty="0"/>
                <a:t>Marketing Campaign</a:t>
              </a:r>
            </a:p>
          </p:txBody>
        </p:sp>
      </p:grpSp>
      <p:grpSp>
        <p:nvGrpSpPr>
          <p:cNvPr id="56" name="Group 55">
            <a:extLst>
              <a:ext uri="{FF2B5EF4-FFF2-40B4-BE49-F238E27FC236}">
                <a16:creationId xmlns:a16="http://schemas.microsoft.com/office/drawing/2014/main" id="{E2CE439A-7F9B-4C06-85F9-9054BC96CFF3}"/>
              </a:ext>
            </a:extLst>
          </p:cNvPr>
          <p:cNvGrpSpPr/>
          <p:nvPr/>
        </p:nvGrpSpPr>
        <p:grpSpPr>
          <a:xfrm>
            <a:off x="387959" y="3858839"/>
            <a:ext cx="2131559" cy="281796"/>
            <a:chOff x="-1535952" y="2884853"/>
            <a:chExt cx="2114416" cy="695509"/>
          </a:xfrm>
        </p:grpSpPr>
        <p:sp>
          <p:nvSpPr>
            <p:cNvPr id="57" name="Rectangle: Rounded Corners 56">
              <a:extLst>
                <a:ext uri="{FF2B5EF4-FFF2-40B4-BE49-F238E27FC236}">
                  <a16:creationId xmlns:a16="http://schemas.microsoft.com/office/drawing/2014/main" id="{46CC11E0-5553-4717-9A58-924DCA0DB1DD}"/>
                </a:ext>
              </a:extLst>
            </p:cNvPr>
            <p:cNvSpPr/>
            <p:nvPr/>
          </p:nvSpPr>
          <p:spPr>
            <a:xfrm>
              <a:off x="-1535952" y="2884853"/>
              <a:ext cx="2114416" cy="6488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A76637AD-AD70-42F9-80F1-E179C4A91395}"/>
                </a:ext>
              </a:extLst>
            </p:cNvPr>
            <p:cNvSpPr txBox="1"/>
            <p:nvPr/>
          </p:nvSpPr>
          <p:spPr>
            <a:xfrm>
              <a:off x="-1510439" y="2934675"/>
              <a:ext cx="2088903" cy="64568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100" dirty="0"/>
                <a:t>Packaging or Productization</a:t>
              </a:r>
            </a:p>
          </p:txBody>
        </p:sp>
      </p:grpSp>
      <p:grpSp>
        <p:nvGrpSpPr>
          <p:cNvPr id="59" name="Group 58">
            <a:extLst>
              <a:ext uri="{FF2B5EF4-FFF2-40B4-BE49-F238E27FC236}">
                <a16:creationId xmlns:a16="http://schemas.microsoft.com/office/drawing/2014/main" id="{76471A76-A5B9-40D3-A704-59B02B42CFB8}"/>
              </a:ext>
            </a:extLst>
          </p:cNvPr>
          <p:cNvGrpSpPr/>
          <p:nvPr/>
        </p:nvGrpSpPr>
        <p:grpSpPr>
          <a:xfrm>
            <a:off x="387959" y="4165731"/>
            <a:ext cx="2131559" cy="282209"/>
            <a:chOff x="-2239554" y="4969341"/>
            <a:chExt cx="2114416" cy="696528"/>
          </a:xfrm>
        </p:grpSpPr>
        <p:sp>
          <p:nvSpPr>
            <p:cNvPr id="60" name="Rectangle: Rounded Corners 59">
              <a:extLst>
                <a:ext uri="{FF2B5EF4-FFF2-40B4-BE49-F238E27FC236}">
                  <a16:creationId xmlns:a16="http://schemas.microsoft.com/office/drawing/2014/main" id="{A1BE5271-A876-4DB4-9814-6319B3339A52}"/>
                </a:ext>
              </a:extLst>
            </p:cNvPr>
            <p:cNvSpPr/>
            <p:nvPr/>
          </p:nvSpPr>
          <p:spPr>
            <a:xfrm>
              <a:off x="-2239554" y="4969341"/>
              <a:ext cx="2114416" cy="6488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1E7E67E1-EE2A-4454-B496-A375EBA4DF7C}"/>
                </a:ext>
              </a:extLst>
            </p:cNvPr>
            <p:cNvSpPr txBox="1"/>
            <p:nvPr/>
          </p:nvSpPr>
          <p:spPr>
            <a:xfrm>
              <a:off x="-2214041" y="5020182"/>
              <a:ext cx="2088903" cy="64568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100" dirty="0"/>
                <a:t>Feature</a:t>
              </a:r>
            </a:p>
          </p:txBody>
        </p:sp>
      </p:grpSp>
      <p:sp>
        <p:nvSpPr>
          <p:cNvPr id="3" name="Arrow: Right 2">
            <a:extLst>
              <a:ext uri="{FF2B5EF4-FFF2-40B4-BE49-F238E27FC236}">
                <a16:creationId xmlns:a16="http://schemas.microsoft.com/office/drawing/2014/main" id="{61E43C0F-F901-4143-B309-2364EF4D9D21}"/>
              </a:ext>
            </a:extLst>
          </p:cNvPr>
          <p:cNvSpPr/>
          <p:nvPr/>
        </p:nvSpPr>
        <p:spPr>
          <a:xfrm>
            <a:off x="2571768" y="2741599"/>
            <a:ext cx="1514394" cy="137480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4B7919E-0744-494D-9596-116379157488}"/>
              </a:ext>
            </a:extLst>
          </p:cNvPr>
          <p:cNvSpPr txBox="1"/>
          <p:nvPr/>
        </p:nvSpPr>
        <p:spPr>
          <a:xfrm rot="10800000" flipH="1" flipV="1">
            <a:off x="2595791" y="3188728"/>
            <a:ext cx="1248417" cy="369332"/>
          </a:xfrm>
          <a:prstGeom prst="rect">
            <a:avLst/>
          </a:prstGeom>
          <a:noFill/>
        </p:spPr>
        <p:txBody>
          <a:bodyPr wrap="square" rtlCol="0">
            <a:spAutoFit/>
          </a:bodyPr>
          <a:lstStyle/>
          <a:p>
            <a:r>
              <a:rPr lang="en-US" dirty="0"/>
              <a:t>Success?</a:t>
            </a:r>
          </a:p>
        </p:txBody>
      </p:sp>
      <p:grpSp>
        <p:nvGrpSpPr>
          <p:cNvPr id="62" name="Group 61">
            <a:extLst>
              <a:ext uri="{FF2B5EF4-FFF2-40B4-BE49-F238E27FC236}">
                <a16:creationId xmlns:a16="http://schemas.microsoft.com/office/drawing/2014/main" id="{61E1F4BC-D5EB-4E6E-949A-0AAFFA67F105}"/>
              </a:ext>
            </a:extLst>
          </p:cNvPr>
          <p:cNvGrpSpPr/>
          <p:nvPr/>
        </p:nvGrpSpPr>
        <p:grpSpPr>
          <a:xfrm>
            <a:off x="4079491" y="2707573"/>
            <a:ext cx="2131559" cy="281796"/>
            <a:chOff x="-1535952" y="2884853"/>
            <a:chExt cx="2114416" cy="695509"/>
          </a:xfrm>
        </p:grpSpPr>
        <p:sp>
          <p:nvSpPr>
            <p:cNvPr id="63" name="Rectangle: Rounded Corners 62">
              <a:extLst>
                <a:ext uri="{FF2B5EF4-FFF2-40B4-BE49-F238E27FC236}">
                  <a16:creationId xmlns:a16="http://schemas.microsoft.com/office/drawing/2014/main" id="{424107D6-8F0B-43FA-BCE5-D3B70B976887}"/>
                </a:ext>
              </a:extLst>
            </p:cNvPr>
            <p:cNvSpPr/>
            <p:nvPr/>
          </p:nvSpPr>
          <p:spPr>
            <a:xfrm>
              <a:off x="-1535952" y="2884853"/>
              <a:ext cx="2114416" cy="6488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302E588F-DCD4-4952-BB7E-C4C4D05B8FCF}"/>
                </a:ext>
              </a:extLst>
            </p:cNvPr>
            <p:cNvSpPr txBox="1"/>
            <p:nvPr/>
          </p:nvSpPr>
          <p:spPr>
            <a:xfrm>
              <a:off x="-1510439" y="2934675"/>
              <a:ext cx="2088903" cy="64568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100" dirty="0"/>
                <a:t>Wildly</a:t>
              </a:r>
            </a:p>
          </p:txBody>
        </p:sp>
      </p:grpSp>
      <p:grpSp>
        <p:nvGrpSpPr>
          <p:cNvPr id="65" name="Group 64">
            <a:extLst>
              <a:ext uri="{FF2B5EF4-FFF2-40B4-BE49-F238E27FC236}">
                <a16:creationId xmlns:a16="http://schemas.microsoft.com/office/drawing/2014/main" id="{B5319DC8-7810-4AE2-9E0C-0F3367722B28}"/>
              </a:ext>
            </a:extLst>
          </p:cNvPr>
          <p:cNvGrpSpPr/>
          <p:nvPr/>
        </p:nvGrpSpPr>
        <p:grpSpPr>
          <a:xfrm>
            <a:off x="4104805" y="3225633"/>
            <a:ext cx="2131559" cy="281796"/>
            <a:chOff x="-1535952" y="2884853"/>
            <a:chExt cx="2114416" cy="695509"/>
          </a:xfrm>
        </p:grpSpPr>
        <p:sp>
          <p:nvSpPr>
            <p:cNvPr id="67" name="Rectangle: Rounded Corners 66">
              <a:extLst>
                <a:ext uri="{FF2B5EF4-FFF2-40B4-BE49-F238E27FC236}">
                  <a16:creationId xmlns:a16="http://schemas.microsoft.com/office/drawing/2014/main" id="{525C45FF-61C5-47EA-99E4-3592342B2B31}"/>
                </a:ext>
              </a:extLst>
            </p:cNvPr>
            <p:cNvSpPr/>
            <p:nvPr/>
          </p:nvSpPr>
          <p:spPr>
            <a:xfrm>
              <a:off x="-1535952" y="2884853"/>
              <a:ext cx="2114416" cy="6488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C63E7959-B890-404D-941C-091F4476BB7D}"/>
                </a:ext>
              </a:extLst>
            </p:cNvPr>
            <p:cNvSpPr txBox="1"/>
            <p:nvPr/>
          </p:nvSpPr>
          <p:spPr>
            <a:xfrm>
              <a:off x="-1510439" y="2934675"/>
              <a:ext cx="2088903" cy="64568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100" dirty="0"/>
                <a:t>Marginally</a:t>
              </a:r>
            </a:p>
          </p:txBody>
        </p:sp>
      </p:grpSp>
      <p:grpSp>
        <p:nvGrpSpPr>
          <p:cNvPr id="69" name="Group 68">
            <a:extLst>
              <a:ext uri="{FF2B5EF4-FFF2-40B4-BE49-F238E27FC236}">
                <a16:creationId xmlns:a16="http://schemas.microsoft.com/office/drawing/2014/main" id="{1CD627A0-302F-4956-8872-256EF88C4876}"/>
              </a:ext>
            </a:extLst>
          </p:cNvPr>
          <p:cNvGrpSpPr/>
          <p:nvPr/>
        </p:nvGrpSpPr>
        <p:grpSpPr>
          <a:xfrm>
            <a:off x="4085527" y="3743693"/>
            <a:ext cx="2131559" cy="281796"/>
            <a:chOff x="-1535952" y="2884853"/>
            <a:chExt cx="2114416" cy="695509"/>
          </a:xfrm>
        </p:grpSpPr>
        <p:sp>
          <p:nvSpPr>
            <p:cNvPr id="70" name="Rectangle: Rounded Corners 69">
              <a:extLst>
                <a:ext uri="{FF2B5EF4-FFF2-40B4-BE49-F238E27FC236}">
                  <a16:creationId xmlns:a16="http://schemas.microsoft.com/office/drawing/2014/main" id="{E458B98C-EEB6-4875-8A5E-DFF2137D29F3}"/>
                </a:ext>
              </a:extLst>
            </p:cNvPr>
            <p:cNvSpPr/>
            <p:nvPr/>
          </p:nvSpPr>
          <p:spPr>
            <a:xfrm>
              <a:off x="-1535952" y="2884853"/>
              <a:ext cx="2114416" cy="6488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A4D5160F-3CFE-4CCA-8614-AD76AA64B4C0}"/>
                </a:ext>
              </a:extLst>
            </p:cNvPr>
            <p:cNvSpPr txBox="1"/>
            <p:nvPr/>
          </p:nvSpPr>
          <p:spPr>
            <a:xfrm>
              <a:off x="-1510439" y="2934675"/>
              <a:ext cx="2088903" cy="64568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100" dirty="0"/>
                <a:t>Inadequately</a:t>
              </a:r>
            </a:p>
          </p:txBody>
        </p:sp>
      </p:grpSp>
      <p:sp>
        <p:nvSpPr>
          <p:cNvPr id="72" name="Arrow: Right 71">
            <a:extLst>
              <a:ext uri="{FF2B5EF4-FFF2-40B4-BE49-F238E27FC236}">
                <a16:creationId xmlns:a16="http://schemas.microsoft.com/office/drawing/2014/main" id="{12E8198E-6C0F-409B-BCE4-FAD92B11E9A6}"/>
              </a:ext>
            </a:extLst>
          </p:cNvPr>
          <p:cNvSpPr/>
          <p:nvPr/>
        </p:nvSpPr>
        <p:spPr>
          <a:xfrm>
            <a:off x="6328183" y="2707573"/>
            <a:ext cx="1514394" cy="1374802"/>
          </a:xfrm>
          <a:prstGeom prst="rightArrow">
            <a:avLst/>
          </a:prstGeom>
          <a:solidFill>
            <a:srgbClr val="E2F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448390D9-5741-471F-91C3-25CC7770B895}"/>
              </a:ext>
            </a:extLst>
          </p:cNvPr>
          <p:cNvSpPr txBox="1"/>
          <p:nvPr/>
        </p:nvSpPr>
        <p:spPr>
          <a:xfrm rot="10800000" flipH="1" flipV="1">
            <a:off x="6410492" y="3066688"/>
            <a:ext cx="1248417" cy="646331"/>
          </a:xfrm>
          <a:prstGeom prst="rect">
            <a:avLst/>
          </a:prstGeom>
          <a:noFill/>
        </p:spPr>
        <p:txBody>
          <a:bodyPr wrap="square" rtlCol="0">
            <a:spAutoFit/>
          </a:bodyPr>
          <a:lstStyle/>
          <a:p>
            <a:r>
              <a:rPr lang="en-US" dirty="0"/>
              <a:t>Why and How</a:t>
            </a:r>
          </a:p>
        </p:txBody>
      </p:sp>
      <p:grpSp>
        <p:nvGrpSpPr>
          <p:cNvPr id="74" name="Group 73">
            <a:extLst>
              <a:ext uri="{FF2B5EF4-FFF2-40B4-BE49-F238E27FC236}">
                <a16:creationId xmlns:a16="http://schemas.microsoft.com/office/drawing/2014/main" id="{2CF66D1F-FA33-4161-9C5F-164B9DD3BCED}"/>
              </a:ext>
            </a:extLst>
          </p:cNvPr>
          <p:cNvGrpSpPr/>
          <p:nvPr/>
        </p:nvGrpSpPr>
        <p:grpSpPr>
          <a:xfrm>
            <a:off x="7891485" y="2708909"/>
            <a:ext cx="2131559" cy="281796"/>
            <a:chOff x="-1535952" y="2884853"/>
            <a:chExt cx="2114416" cy="695509"/>
          </a:xfrm>
        </p:grpSpPr>
        <p:sp>
          <p:nvSpPr>
            <p:cNvPr id="75" name="Rectangle: Rounded Corners 74">
              <a:extLst>
                <a:ext uri="{FF2B5EF4-FFF2-40B4-BE49-F238E27FC236}">
                  <a16:creationId xmlns:a16="http://schemas.microsoft.com/office/drawing/2014/main" id="{DCA7B30F-34DF-4A99-AEB5-49FB57C2C4D7}"/>
                </a:ext>
              </a:extLst>
            </p:cNvPr>
            <p:cNvSpPr/>
            <p:nvPr/>
          </p:nvSpPr>
          <p:spPr>
            <a:xfrm>
              <a:off x="-1535952" y="2884853"/>
              <a:ext cx="2114416" cy="6488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29ED8725-E81E-498E-9318-BA45549CAF15}"/>
                </a:ext>
              </a:extLst>
            </p:cNvPr>
            <p:cNvSpPr txBox="1"/>
            <p:nvPr/>
          </p:nvSpPr>
          <p:spPr>
            <a:xfrm>
              <a:off x="-1510439" y="2934675"/>
              <a:ext cx="2088903" cy="64568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100" dirty="0"/>
                <a:t>IP</a:t>
              </a:r>
            </a:p>
          </p:txBody>
        </p:sp>
      </p:grpSp>
      <p:grpSp>
        <p:nvGrpSpPr>
          <p:cNvPr id="77" name="Group 76">
            <a:extLst>
              <a:ext uri="{FF2B5EF4-FFF2-40B4-BE49-F238E27FC236}">
                <a16:creationId xmlns:a16="http://schemas.microsoft.com/office/drawing/2014/main" id="{5374D5FF-0DFD-4702-BDA3-BB2E157DD19F}"/>
              </a:ext>
            </a:extLst>
          </p:cNvPr>
          <p:cNvGrpSpPr/>
          <p:nvPr/>
        </p:nvGrpSpPr>
        <p:grpSpPr>
          <a:xfrm>
            <a:off x="7916799" y="3226969"/>
            <a:ext cx="2131559" cy="281796"/>
            <a:chOff x="-1535952" y="2884853"/>
            <a:chExt cx="2114416" cy="695509"/>
          </a:xfrm>
        </p:grpSpPr>
        <p:sp>
          <p:nvSpPr>
            <p:cNvPr id="78" name="Rectangle: Rounded Corners 77">
              <a:extLst>
                <a:ext uri="{FF2B5EF4-FFF2-40B4-BE49-F238E27FC236}">
                  <a16:creationId xmlns:a16="http://schemas.microsoft.com/office/drawing/2014/main" id="{C905A11F-21DD-4615-99B8-13A83CBA0426}"/>
                </a:ext>
              </a:extLst>
            </p:cNvPr>
            <p:cNvSpPr/>
            <p:nvPr/>
          </p:nvSpPr>
          <p:spPr>
            <a:xfrm>
              <a:off x="-1535952" y="2884853"/>
              <a:ext cx="2114416" cy="6488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4A202FB0-BAC1-444B-8C31-B03A914DFB1A}"/>
                </a:ext>
              </a:extLst>
            </p:cNvPr>
            <p:cNvSpPr txBox="1"/>
            <p:nvPr/>
          </p:nvSpPr>
          <p:spPr>
            <a:xfrm>
              <a:off x="-1510439" y="2934675"/>
              <a:ext cx="2088903" cy="64568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100" dirty="0"/>
                <a:t>Product or Service</a:t>
              </a:r>
            </a:p>
          </p:txBody>
        </p:sp>
      </p:grpSp>
      <p:grpSp>
        <p:nvGrpSpPr>
          <p:cNvPr id="80" name="Group 79">
            <a:extLst>
              <a:ext uri="{FF2B5EF4-FFF2-40B4-BE49-F238E27FC236}">
                <a16:creationId xmlns:a16="http://schemas.microsoft.com/office/drawing/2014/main" id="{3D5DFC54-C874-497E-AAB4-D5455D7096E6}"/>
              </a:ext>
            </a:extLst>
          </p:cNvPr>
          <p:cNvGrpSpPr/>
          <p:nvPr/>
        </p:nvGrpSpPr>
        <p:grpSpPr>
          <a:xfrm>
            <a:off x="7897521" y="3745029"/>
            <a:ext cx="2131559" cy="281796"/>
            <a:chOff x="-1535952" y="2884853"/>
            <a:chExt cx="2114416" cy="695509"/>
          </a:xfrm>
        </p:grpSpPr>
        <p:sp>
          <p:nvSpPr>
            <p:cNvPr id="81" name="Rectangle: Rounded Corners 80">
              <a:extLst>
                <a:ext uri="{FF2B5EF4-FFF2-40B4-BE49-F238E27FC236}">
                  <a16:creationId xmlns:a16="http://schemas.microsoft.com/office/drawing/2014/main" id="{17B9F6EB-0446-4E73-86DA-DF455726CC17}"/>
                </a:ext>
              </a:extLst>
            </p:cNvPr>
            <p:cNvSpPr/>
            <p:nvPr/>
          </p:nvSpPr>
          <p:spPr>
            <a:xfrm>
              <a:off x="-1535952" y="2884853"/>
              <a:ext cx="2114416" cy="6488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2" name="TextBox 81">
              <a:extLst>
                <a:ext uri="{FF2B5EF4-FFF2-40B4-BE49-F238E27FC236}">
                  <a16:creationId xmlns:a16="http://schemas.microsoft.com/office/drawing/2014/main" id="{55D5F87C-402E-4D78-A9DA-C449FD15D513}"/>
                </a:ext>
              </a:extLst>
            </p:cNvPr>
            <p:cNvSpPr txBox="1"/>
            <p:nvPr/>
          </p:nvSpPr>
          <p:spPr>
            <a:xfrm>
              <a:off x="-1510439" y="2934675"/>
              <a:ext cx="2088903" cy="64568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100" dirty="0"/>
                <a:t>Change</a:t>
              </a:r>
            </a:p>
          </p:txBody>
        </p:sp>
      </p:grpSp>
      <p:sp>
        <p:nvSpPr>
          <p:cNvPr id="6" name="Rectangle: Rounded Corners 5">
            <a:extLst>
              <a:ext uri="{FF2B5EF4-FFF2-40B4-BE49-F238E27FC236}">
                <a16:creationId xmlns:a16="http://schemas.microsoft.com/office/drawing/2014/main" id="{913953E8-9E6A-42AB-88FE-801CCF7B8D0D}"/>
              </a:ext>
            </a:extLst>
          </p:cNvPr>
          <p:cNvSpPr/>
          <p:nvPr/>
        </p:nvSpPr>
        <p:spPr>
          <a:xfrm>
            <a:off x="7802015" y="1619875"/>
            <a:ext cx="2185615" cy="814869"/>
          </a:xfrm>
          <a:prstGeom prst="roundRect">
            <a:avLst/>
          </a:prstGeom>
          <a:solidFill>
            <a:srgbClr val="EE9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9213393F-3826-405D-9A88-531A76A94BA2}"/>
              </a:ext>
            </a:extLst>
          </p:cNvPr>
          <p:cNvSpPr txBox="1"/>
          <p:nvPr/>
        </p:nvSpPr>
        <p:spPr>
          <a:xfrm>
            <a:off x="7881791" y="1608945"/>
            <a:ext cx="2105839" cy="769441"/>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100" dirty="0"/>
              <a:t>Outperform original Product, Service, Pattern, Strategy, Campaign in x, y, deep valuative pattern</a:t>
            </a:r>
          </a:p>
        </p:txBody>
      </p:sp>
    </p:spTree>
    <p:extLst>
      <p:ext uri="{BB962C8B-B14F-4D97-AF65-F5344CB8AC3E}">
        <p14:creationId xmlns:p14="http://schemas.microsoft.com/office/powerpoint/2010/main" val="901482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38731" y="1217711"/>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82562" y="6258"/>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2431435"/>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y, sustain and enhance performance and value</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deep, consciously deliver value that is increasingly consciously ascertainable </a:t>
            </a:r>
            <a:r>
              <a:rPr lang="en-US" sz="800" b="1" dirty="0" err="1">
                <a:latin typeface="Times New Roman" panose="02020603050405020304" pitchFamily="18" charset="0"/>
                <a:cs typeface="Times New Roman" panose="02020603050405020304" pitchFamily="18" charset="0"/>
              </a:rPr>
              <a:t>bo</a:t>
            </a:r>
            <a:r>
              <a:rPr lang="en-US" sz="800" b="1" dirty="0">
                <a:latin typeface="Times New Roman" panose="02020603050405020304" pitchFamily="18" charset="0"/>
                <a:cs typeface="Times New Roman" panose="02020603050405020304" pitchFamily="18" charset="0"/>
              </a:rPr>
              <a:t> workers, customers, populations, systems and as  outcomes</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p>
          <a:p>
            <a:pPr algn="ct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5" y="0"/>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41795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sp>
        <p:nvSpPr>
          <p:cNvPr id="3" name="Arrow: Right 2">
            <a:extLst>
              <a:ext uri="{FF2B5EF4-FFF2-40B4-BE49-F238E27FC236}">
                <a16:creationId xmlns:a16="http://schemas.microsoft.com/office/drawing/2014/main" id="{61E43C0F-F901-4143-B309-2364EF4D9D21}"/>
              </a:ext>
            </a:extLst>
          </p:cNvPr>
          <p:cNvSpPr/>
          <p:nvPr/>
        </p:nvSpPr>
        <p:spPr>
          <a:xfrm>
            <a:off x="2719284" y="1323841"/>
            <a:ext cx="1514394" cy="137480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13953E8-9E6A-42AB-88FE-801CCF7B8D0D}"/>
              </a:ext>
            </a:extLst>
          </p:cNvPr>
          <p:cNvSpPr/>
          <p:nvPr/>
        </p:nvSpPr>
        <p:spPr>
          <a:xfrm>
            <a:off x="541470" y="1347003"/>
            <a:ext cx="2185615" cy="11591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9213393F-3826-405D-9A88-531A76A94BA2}"/>
              </a:ext>
            </a:extLst>
          </p:cNvPr>
          <p:cNvSpPr txBox="1"/>
          <p:nvPr/>
        </p:nvSpPr>
        <p:spPr>
          <a:xfrm>
            <a:off x="613445" y="1336591"/>
            <a:ext cx="2105839" cy="1169551"/>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t>Inherent Propensity for Any System to prioritize itself over its incipient circumstance, Correlative to Duration</a:t>
            </a:r>
          </a:p>
        </p:txBody>
      </p:sp>
      <p:sp>
        <p:nvSpPr>
          <p:cNvPr id="87" name="Rectangle: Rounded Corners 86">
            <a:extLst>
              <a:ext uri="{FF2B5EF4-FFF2-40B4-BE49-F238E27FC236}">
                <a16:creationId xmlns:a16="http://schemas.microsoft.com/office/drawing/2014/main" id="{74E26D72-A07D-4A2A-ABD0-87D0974DC5CF}"/>
              </a:ext>
            </a:extLst>
          </p:cNvPr>
          <p:cNvSpPr/>
          <p:nvPr/>
        </p:nvSpPr>
        <p:spPr>
          <a:xfrm>
            <a:off x="510668" y="2700475"/>
            <a:ext cx="2185615" cy="11591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E088BAB-3694-4E69-81D8-80FBEA472A22}"/>
              </a:ext>
            </a:extLst>
          </p:cNvPr>
          <p:cNvSpPr txBox="1"/>
          <p:nvPr/>
        </p:nvSpPr>
        <p:spPr>
          <a:xfrm>
            <a:off x="571767" y="2689985"/>
            <a:ext cx="2105839" cy="1169551"/>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t>Inherent Propensity for Any System to prioritize itself over its incipient </a:t>
            </a:r>
          </a:p>
          <a:p>
            <a:r>
              <a:rPr lang="en-US" dirty="0"/>
              <a:t>Utility or Purpose, Correlative to Duration</a:t>
            </a:r>
          </a:p>
        </p:txBody>
      </p:sp>
      <p:sp>
        <p:nvSpPr>
          <p:cNvPr id="89" name="Rectangle: Rounded Corners 88">
            <a:extLst>
              <a:ext uri="{FF2B5EF4-FFF2-40B4-BE49-F238E27FC236}">
                <a16:creationId xmlns:a16="http://schemas.microsoft.com/office/drawing/2014/main" id="{A88BBB13-F390-4845-B380-3BD6D96CD222}"/>
              </a:ext>
            </a:extLst>
          </p:cNvPr>
          <p:cNvSpPr/>
          <p:nvPr/>
        </p:nvSpPr>
        <p:spPr>
          <a:xfrm>
            <a:off x="499792" y="4162643"/>
            <a:ext cx="2185615" cy="97627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a:extLst>
              <a:ext uri="{FF2B5EF4-FFF2-40B4-BE49-F238E27FC236}">
                <a16:creationId xmlns:a16="http://schemas.microsoft.com/office/drawing/2014/main" id="{EBFC024B-48ED-40A6-9B2C-74EA6FE54F4C}"/>
              </a:ext>
            </a:extLst>
          </p:cNvPr>
          <p:cNvSpPr txBox="1"/>
          <p:nvPr/>
        </p:nvSpPr>
        <p:spPr>
          <a:xfrm>
            <a:off x="571767" y="4184813"/>
            <a:ext cx="2105839" cy="954107"/>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t>Potential for emergence and persistence of detrimental nuances of the status quo</a:t>
            </a:r>
          </a:p>
        </p:txBody>
      </p:sp>
      <p:sp>
        <p:nvSpPr>
          <p:cNvPr id="92" name="Rectangle: Rounded Corners 91">
            <a:extLst>
              <a:ext uri="{FF2B5EF4-FFF2-40B4-BE49-F238E27FC236}">
                <a16:creationId xmlns:a16="http://schemas.microsoft.com/office/drawing/2014/main" id="{A18ABB5C-CD11-422F-AD84-3A48FCB58AED}"/>
              </a:ext>
            </a:extLst>
          </p:cNvPr>
          <p:cNvSpPr/>
          <p:nvPr/>
        </p:nvSpPr>
        <p:spPr>
          <a:xfrm>
            <a:off x="490371" y="5499239"/>
            <a:ext cx="2185615" cy="97627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06C4A98F-2D7B-424C-89FB-B6C67429B165}"/>
              </a:ext>
            </a:extLst>
          </p:cNvPr>
          <p:cNvSpPr txBox="1"/>
          <p:nvPr/>
        </p:nvSpPr>
        <p:spPr>
          <a:xfrm>
            <a:off x="562346" y="5521409"/>
            <a:ext cx="2105839" cy="954107"/>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t>Inherent Propensity for systemic nuances to prioritize themselves over Humanity</a:t>
            </a:r>
          </a:p>
        </p:txBody>
      </p:sp>
      <p:sp>
        <p:nvSpPr>
          <p:cNvPr id="94" name="Arrow: Right 93">
            <a:extLst>
              <a:ext uri="{FF2B5EF4-FFF2-40B4-BE49-F238E27FC236}">
                <a16:creationId xmlns:a16="http://schemas.microsoft.com/office/drawing/2014/main" id="{9000806F-6C44-4CDE-9631-6C0EDE265132}"/>
              </a:ext>
            </a:extLst>
          </p:cNvPr>
          <p:cNvSpPr/>
          <p:nvPr/>
        </p:nvSpPr>
        <p:spPr>
          <a:xfrm>
            <a:off x="2712288" y="2656831"/>
            <a:ext cx="1514394" cy="137480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Right 94">
            <a:extLst>
              <a:ext uri="{FF2B5EF4-FFF2-40B4-BE49-F238E27FC236}">
                <a16:creationId xmlns:a16="http://schemas.microsoft.com/office/drawing/2014/main" id="{BA22D4DF-E427-4F87-AF32-0C0EF6071291}"/>
              </a:ext>
            </a:extLst>
          </p:cNvPr>
          <p:cNvSpPr/>
          <p:nvPr/>
        </p:nvSpPr>
        <p:spPr>
          <a:xfrm>
            <a:off x="2701937" y="3985726"/>
            <a:ext cx="1514394" cy="137480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Right 95">
            <a:extLst>
              <a:ext uri="{FF2B5EF4-FFF2-40B4-BE49-F238E27FC236}">
                <a16:creationId xmlns:a16="http://schemas.microsoft.com/office/drawing/2014/main" id="{EFBFCEDD-49F3-4F14-A923-7F962AE1EADD}"/>
              </a:ext>
            </a:extLst>
          </p:cNvPr>
          <p:cNvSpPr/>
          <p:nvPr/>
        </p:nvSpPr>
        <p:spPr>
          <a:xfrm>
            <a:off x="2701937" y="5314621"/>
            <a:ext cx="1514394" cy="137480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Rounded Corners 98">
            <a:extLst>
              <a:ext uri="{FF2B5EF4-FFF2-40B4-BE49-F238E27FC236}">
                <a16:creationId xmlns:a16="http://schemas.microsoft.com/office/drawing/2014/main" id="{92DFFE88-634C-45B5-8087-1DEF1172BE37}"/>
              </a:ext>
            </a:extLst>
          </p:cNvPr>
          <p:cNvSpPr/>
          <p:nvPr/>
        </p:nvSpPr>
        <p:spPr>
          <a:xfrm>
            <a:off x="4934233" y="4564556"/>
            <a:ext cx="2185615" cy="11591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99">
            <a:extLst>
              <a:ext uri="{FF2B5EF4-FFF2-40B4-BE49-F238E27FC236}">
                <a16:creationId xmlns:a16="http://schemas.microsoft.com/office/drawing/2014/main" id="{A53E76E0-FD23-441B-BBF9-98449575BE88}"/>
              </a:ext>
            </a:extLst>
          </p:cNvPr>
          <p:cNvSpPr txBox="1"/>
          <p:nvPr/>
        </p:nvSpPr>
        <p:spPr>
          <a:xfrm>
            <a:off x="5008040" y="4571181"/>
            <a:ext cx="2105839" cy="1169551"/>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t>Continuous Management, Monitoring, Analysis, Review and Improvement</a:t>
            </a:r>
          </a:p>
        </p:txBody>
      </p:sp>
      <p:sp>
        <p:nvSpPr>
          <p:cNvPr id="2" name="Arrow: U-Turn 1">
            <a:extLst>
              <a:ext uri="{FF2B5EF4-FFF2-40B4-BE49-F238E27FC236}">
                <a16:creationId xmlns:a16="http://schemas.microsoft.com/office/drawing/2014/main" id="{BEF74FBF-A665-4D82-AC3A-F1D5B6A866BF}"/>
              </a:ext>
            </a:extLst>
          </p:cNvPr>
          <p:cNvSpPr/>
          <p:nvPr/>
        </p:nvSpPr>
        <p:spPr>
          <a:xfrm flipV="1">
            <a:off x="4957920" y="2263303"/>
            <a:ext cx="2319472" cy="2301251"/>
          </a:xfrm>
          <a:prstGeom prst="uturnArrow">
            <a:avLst>
              <a:gd name="adj1" fmla="val 17550"/>
              <a:gd name="adj2" fmla="val 20281"/>
              <a:gd name="adj3" fmla="val 22517"/>
              <a:gd name="adj4" fmla="val 43750"/>
              <a:gd name="adj5" fmla="val 889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Rectangle: Rounded Corners 96">
            <a:extLst>
              <a:ext uri="{FF2B5EF4-FFF2-40B4-BE49-F238E27FC236}">
                <a16:creationId xmlns:a16="http://schemas.microsoft.com/office/drawing/2014/main" id="{79FC74F0-E7DD-4385-B1F4-C630BEBB3654}"/>
              </a:ext>
            </a:extLst>
          </p:cNvPr>
          <p:cNvSpPr/>
          <p:nvPr/>
        </p:nvSpPr>
        <p:spPr>
          <a:xfrm>
            <a:off x="4934233" y="1746457"/>
            <a:ext cx="2185615" cy="7596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B5E7343F-98B3-4DDA-B08C-ADBCD1C816A6}"/>
              </a:ext>
            </a:extLst>
          </p:cNvPr>
          <p:cNvSpPr txBox="1"/>
          <p:nvPr/>
        </p:nvSpPr>
        <p:spPr>
          <a:xfrm>
            <a:off x="5008041" y="1874150"/>
            <a:ext cx="2105839" cy="523220"/>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err="1"/>
              <a:t>Depotentiated</a:t>
            </a:r>
            <a:r>
              <a:rPr lang="en-US" dirty="0"/>
              <a:t>, Managed and Mitigated</a:t>
            </a:r>
          </a:p>
        </p:txBody>
      </p:sp>
    </p:spTree>
    <p:extLst>
      <p:ext uri="{BB962C8B-B14F-4D97-AF65-F5344CB8AC3E}">
        <p14:creationId xmlns:p14="http://schemas.microsoft.com/office/powerpoint/2010/main" val="3800727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19035" y="1217711"/>
            <a:ext cx="12104116"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82562" y="6258"/>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2431435"/>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y, sustain and enhance performance and value</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deep, consciously deliver value that is increasingly consciously ascertainable </a:t>
            </a:r>
            <a:r>
              <a:rPr lang="en-US" sz="800" b="1" dirty="0" err="1">
                <a:latin typeface="Times New Roman" panose="02020603050405020304" pitchFamily="18" charset="0"/>
                <a:cs typeface="Times New Roman" panose="02020603050405020304" pitchFamily="18" charset="0"/>
              </a:rPr>
              <a:t>bo</a:t>
            </a:r>
            <a:r>
              <a:rPr lang="en-US" sz="800" b="1" dirty="0">
                <a:latin typeface="Times New Roman" panose="02020603050405020304" pitchFamily="18" charset="0"/>
                <a:cs typeface="Times New Roman" panose="02020603050405020304" pitchFamily="18" charset="0"/>
              </a:rPr>
              <a:t> workers, customers, populations, systems and as  outcomes</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p>
          <a:p>
            <a:pPr algn="ct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5" y="0"/>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41795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7291874-BB23-44E1-AE4C-EB0D1E3233BE}"/>
              </a:ext>
            </a:extLst>
          </p:cNvPr>
          <p:cNvPicPr>
            <a:picLocks noChangeAspect="1"/>
          </p:cNvPicPr>
          <p:nvPr/>
        </p:nvPicPr>
        <p:blipFill>
          <a:blip r:embed="rId3"/>
          <a:stretch>
            <a:fillRect/>
          </a:stretch>
        </p:blipFill>
        <p:spPr>
          <a:xfrm>
            <a:off x="73703" y="2959055"/>
            <a:ext cx="2660351" cy="2094952"/>
          </a:xfrm>
          <a:prstGeom prst="rect">
            <a:avLst/>
          </a:prstGeom>
        </p:spPr>
      </p:pic>
      <p:cxnSp>
        <p:nvCxnSpPr>
          <p:cNvPr id="8" name="Straight Arrow Connector 7">
            <a:extLst>
              <a:ext uri="{FF2B5EF4-FFF2-40B4-BE49-F238E27FC236}">
                <a16:creationId xmlns:a16="http://schemas.microsoft.com/office/drawing/2014/main" id="{58577F7B-D9C9-459B-ACEA-D8387CD0BA77}"/>
              </a:ext>
            </a:extLst>
          </p:cNvPr>
          <p:cNvCxnSpPr>
            <a:cxnSpLocks/>
          </p:cNvCxnSpPr>
          <p:nvPr/>
        </p:nvCxnSpPr>
        <p:spPr>
          <a:xfrm flipV="1">
            <a:off x="2740879" y="2506142"/>
            <a:ext cx="1906277" cy="160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84C7FC9-E624-4B62-B29A-8634C5096CBE}"/>
              </a:ext>
            </a:extLst>
          </p:cNvPr>
          <p:cNvCxnSpPr>
            <a:cxnSpLocks/>
          </p:cNvCxnSpPr>
          <p:nvPr/>
        </p:nvCxnSpPr>
        <p:spPr>
          <a:xfrm flipV="1">
            <a:off x="2682592" y="3085483"/>
            <a:ext cx="1985412" cy="105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46C7464-D39E-4EA9-8AC8-6B85EF5F57AF}"/>
              </a:ext>
            </a:extLst>
          </p:cNvPr>
          <p:cNvCxnSpPr>
            <a:cxnSpLocks/>
          </p:cNvCxnSpPr>
          <p:nvPr/>
        </p:nvCxnSpPr>
        <p:spPr>
          <a:xfrm flipV="1">
            <a:off x="2697300" y="3790826"/>
            <a:ext cx="2013096" cy="310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38C61E3-D605-4E5A-884F-DD39C6FEC638}"/>
              </a:ext>
            </a:extLst>
          </p:cNvPr>
          <p:cNvCxnSpPr>
            <a:cxnSpLocks/>
          </p:cNvCxnSpPr>
          <p:nvPr/>
        </p:nvCxnSpPr>
        <p:spPr>
          <a:xfrm>
            <a:off x="2754569" y="4112853"/>
            <a:ext cx="1913435" cy="257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94360AD-5199-49A0-904F-0C53CF79F8BA}"/>
              </a:ext>
            </a:extLst>
          </p:cNvPr>
          <p:cNvCxnSpPr>
            <a:cxnSpLocks/>
          </p:cNvCxnSpPr>
          <p:nvPr/>
        </p:nvCxnSpPr>
        <p:spPr>
          <a:xfrm>
            <a:off x="2734054" y="4064962"/>
            <a:ext cx="1841269" cy="1182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27C9299-DA26-4351-BB6B-C0971C18841F}"/>
              </a:ext>
            </a:extLst>
          </p:cNvPr>
          <p:cNvSpPr txBox="1"/>
          <p:nvPr/>
        </p:nvSpPr>
        <p:spPr>
          <a:xfrm>
            <a:off x="4835693" y="5083772"/>
            <a:ext cx="1728592" cy="374637"/>
          </a:xfrm>
          <a:prstGeom prst="rect">
            <a:avLst/>
          </a:prstGeom>
          <a:noFill/>
        </p:spPr>
        <p:txBody>
          <a:bodyPr wrap="square" rtlCol="0">
            <a:spAutoFit/>
          </a:bodyPr>
          <a:lstStyle/>
          <a:p>
            <a:r>
              <a:rPr lang="en-US" dirty="0"/>
              <a:t>Clinical</a:t>
            </a:r>
          </a:p>
        </p:txBody>
      </p:sp>
      <p:sp>
        <p:nvSpPr>
          <p:cNvPr id="50" name="TextBox 49">
            <a:extLst>
              <a:ext uri="{FF2B5EF4-FFF2-40B4-BE49-F238E27FC236}">
                <a16:creationId xmlns:a16="http://schemas.microsoft.com/office/drawing/2014/main" id="{34E749FC-AF62-4FE2-A429-D9E23A1893A3}"/>
              </a:ext>
            </a:extLst>
          </p:cNvPr>
          <p:cNvSpPr txBox="1"/>
          <p:nvPr/>
        </p:nvSpPr>
        <p:spPr>
          <a:xfrm>
            <a:off x="4734225" y="4216494"/>
            <a:ext cx="1728592" cy="374637"/>
          </a:xfrm>
          <a:prstGeom prst="rect">
            <a:avLst/>
          </a:prstGeom>
          <a:noFill/>
        </p:spPr>
        <p:txBody>
          <a:bodyPr wrap="square" rtlCol="0">
            <a:spAutoFit/>
          </a:bodyPr>
          <a:lstStyle/>
          <a:p>
            <a:r>
              <a:rPr lang="en-US" dirty="0"/>
              <a:t>Operational</a:t>
            </a:r>
          </a:p>
        </p:txBody>
      </p:sp>
      <p:sp>
        <p:nvSpPr>
          <p:cNvPr id="51" name="TextBox 50">
            <a:extLst>
              <a:ext uri="{FF2B5EF4-FFF2-40B4-BE49-F238E27FC236}">
                <a16:creationId xmlns:a16="http://schemas.microsoft.com/office/drawing/2014/main" id="{F398E7C1-9F4E-41B5-93C9-71301FBF5C81}"/>
              </a:ext>
            </a:extLst>
          </p:cNvPr>
          <p:cNvSpPr txBox="1"/>
          <p:nvPr/>
        </p:nvSpPr>
        <p:spPr>
          <a:xfrm>
            <a:off x="4739671" y="3629034"/>
            <a:ext cx="1728592" cy="374637"/>
          </a:xfrm>
          <a:prstGeom prst="rect">
            <a:avLst/>
          </a:prstGeom>
          <a:noFill/>
        </p:spPr>
        <p:txBody>
          <a:bodyPr wrap="square" rtlCol="0">
            <a:spAutoFit/>
          </a:bodyPr>
          <a:lstStyle/>
          <a:p>
            <a:r>
              <a:rPr lang="en-US" dirty="0"/>
              <a:t>Organizational</a:t>
            </a:r>
          </a:p>
        </p:txBody>
      </p:sp>
      <p:sp>
        <p:nvSpPr>
          <p:cNvPr id="52" name="TextBox 51">
            <a:extLst>
              <a:ext uri="{FF2B5EF4-FFF2-40B4-BE49-F238E27FC236}">
                <a16:creationId xmlns:a16="http://schemas.microsoft.com/office/drawing/2014/main" id="{077DC234-C11A-4578-A04B-0D7B05ED2705}"/>
              </a:ext>
            </a:extLst>
          </p:cNvPr>
          <p:cNvSpPr txBox="1"/>
          <p:nvPr/>
        </p:nvSpPr>
        <p:spPr>
          <a:xfrm>
            <a:off x="4728187" y="2932132"/>
            <a:ext cx="1728592" cy="374637"/>
          </a:xfrm>
          <a:prstGeom prst="rect">
            <a:avLst/>
          </a:prstGeom>
          <a:noFill/>
        </p:spPr>
        <p:txBody>
          <a:bodyPr wrap="square" rtlCol="0">
            <a:spAutoFit/>
          </a:bodyPr>
          <a:lstStyle/>
          <a:p>
            <a:r>
              <a:rPr lang="en-US" dirty="0"/>
              <a:t>Systemic</a:t>
            </a:r>
          </a:p>
        </p:txBody>
      </p:sp>
      <p:sp>
        <p:nvSpPr>
          <p:cNvPr id="53" name="TextBox 52">
            <a:extLst>
              <a:ext uri="{FF2B5EF4-FFF2-40B4-BE49-F238E27FC236}">
                <a16:creationId xmlns:a16="http://schemas.microsoft.com/office/drawing/2014/main" id="{22E469D4-354A-42FB-BD59-8C0DFA7EB752}"/>
              </a:ext>
            </a:extLst>
          </p:cNvPr>
          <p:cNvSpPr txBox="1"/>
          <p:nvPr/>
        </p:nvSpPr>
        <p:spPr>
          <a:xfrm>
            <a:off x="4714896" y="2344672"/>
            <a:ext cx="1728592" cy="374637"/>
          </a:xfrm>
          <a:prstGeom prst="rect">
            <a:avLst/>
          </a:prstGeom>
          <a:noFill/>
        </p:spPr>
        <p:txBody>
          <a:bodyPr wrap="square" rtlCol="0">
            <a:spAutoFit/>
          </a:bodyPr>
          <a:lstStyle/>
          <a:p>
            <a:r>
              <a:rPr lang="en-US" dirty="0"/>
              <a:t>Strategy</a:t>
            </a:r>
          </a:p>
        </p:txBody>
      </p:sp>
    </p:spTree>
    <p:extLst>
      <p:ext uri="{BB962C8B-B14F-4D97-AF65-F5344CB8AC3E}">
        <p14:creationId xmlns:p14="http://schemas.microsoft.com/office/powerpoint/2010/main" val="2338834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19035" y="1217711"/>
            <a:ext cx="12104116"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82562" y="6258"/>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Times New Roman" panose="02020603050405020304" pitchFamily="18" charset="0"/>
                <a:cs typeface="Times New Roman" panose="02020603050405020304" pitchFamily="18" charset="0"/>
              </a:rPr>
              <a:t>xValue</a:t>
            </a:r>
            <a:r>
              <a:rPr lang="en-US" sz="1000" dirty="0">
                <a:solidFill>
                  <a:schemeClr val="tx1"/>
                </a:solidFill>
                <a:latin typeface="Times New Roman" panose="02020603050405020304" pitchFamily="18" charset="0"/>
                <a:cs typeface="Times New Roman" panose="02020603050405020304" pitchFamily="18" charset="0"/>
              </a:rPr>
              <a:t>, </a:t>
            </a:r>
            <a:r>
              <a:rPr lang="en-US" sz="1000" dirty="0" err="1">
                <a:solidFill>
                  <a:schemeClr val="tx1"/>
                </a:solidFill>
                <a:latin typeface="Times New Roman" panose="02020603050405020304" pitchFamily="18" charset="0"/>
                <a:cs typeface="Times New Roman" panose="02020603050405020304" pitchFamily="18" charset="0"/>
              </a:rPr>
              <a:t>yValue</a:t>
            </a:r>
            <a:r>
              <a:rPr lang="en-US" sz="1000" dirty="0">
                <a:solidFill>
                  <a:schemeClr val="tx1"/>
                </a:solidFill>
                <a:latin typeface="Times New Roman" panose="02020603050405020304" pitchFamily="18" charset="0"/>
                <a:cs typeface="Times New Roman" panose="02020603050405020304" pitchFamily="18" charset="0"/>
              </a:rPr>
              <a:t> and </a:t>
            </a:r>
            <a:r>
              <a:rPr lang="en-US" sz="1000" dirty="0" err="1">
                <a:solidFill>
                  <a:schemeClr val="tx1"/>
                </a:solidFill>
                <a:latin typeface="Times New Roman" panose="02020603050405020304" pitchFamily="18" charset="0"/>
                <a:cs typeface="Times New Roman" panose="02020603050405020304" pitchFamily="18" charset="0"/>
              </a:rPr>
              <a:t>deepValue</a:t>
            </a:r>
            <a:r>
              <a:rPr lang="en-US" sz="1000" dirty="0">
                <a:solidFill>
                  <a:schemeClr val="tx1"/>
                </a:solidFill>
                <a:latin typeface="Times New Roman" panose="02020603050405020304" pitchFamily="18" charset="0"/>
                <a:cs typeface="Times New Roman" panose="02020603050405020304" pitchFamily="18" charset="0"/>
              </a:rPr>
              <a:t> Synthesis</a:t>
            </a: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2431435"/>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y, sustain and enhance performance and value</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deep, consciously deliver value that is increasingly consciously ascertainable </a:t>
            </a:r>
            <a:r>
              <a:rPr lang="en-US" sz="800" b="1" dirty="0" err="1">
                <a:latin typeface="Times New Roman" panose="02020603050405020304" pitchFamily="18" charset="0"/>
                <a:cs typeface="Times New Roman" panose="02020603050405020304" pitchFamily="18" charset="0"/>
              </a:rPr>
              <a:t>bo</a:t>
            </a:r>
            <a:r>
              <a:rPr lang="en-US" sz="800" b="1" dirty="0">
                <a:latin typeface="Times New Roman" panose="02020603050405020304" pitchFamily="18" charset="0"/>
                <a:cs typeface="Times New Roman" panose="02020603050405020304" pitchFamily="18" charset="0"/>
              </a:rPr>
              <a:t> workers, customers, populations, systems and as  outcomes</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p>
          <a:p>
            <a:pPr algn="ct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5" y="0"/>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41795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sp>
        <p:nvSpPr>
          <p:cNvPr id="31" name="Rectangle: Rounded Corners 30">
            <a:extLst>
              <a:ext uri="{FF2B5EF4-FFF2-40B4-BE49-F238E27FC236}">
                <a16:creationId xmlns:a16="http://schemas.microsoft.com/office/drawing/2014/main" id="{FBAE8622-3E8E-4C19-9A08-912590C3C506}"/>
              </a:ext>
            </a:extLst>
          </p:cNvPr>
          <p:cNvSpPr/>
          <p:nvPr/>
        </p:nvSpPr>
        <p:spPr>
          <a:xfrm>
            <a:off x="33831" y="4085977"/>
            <a:ext cx="2185615" cy="11591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65185B98-4F65-4FD5-8B63-8E59C2D8874C}"/>
              </a:ext>
            </a:extLst>
          </p:cNvPr>
          <p:cNvSpPr txBox="1"/>
          <p:nvPr/>
        </p:nvSpPr>
        <p:spPr>
          <a:xfrm>
            <a:off x="107638" y="4092602"/>
            <a:ext cx="2105839" cy="1169551"/>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t>Indicators and causal factors used by diseases, toxins, and detrimental Human outcomes to cause detriment, Vertical</a:t>
            </a:r>
          </a:p>
        </p:txBody>
      </p:sp>
      <p:sp>
        <p:nvSpPr>
          <p:cNvPr id="34" name="Rectangle: Rounded Corners 33">
            <a:extLst>
              <a:ext uri="{FF2B5EF4-FFF2-40B4-BE49-F238E27FC236}">
                <a16:creationId xmlns:a16="http://schemas.microsoft.com/office/drawing/2014/main" id="{3E8C4D69-D3B2-4DB8-A25E-0A3882FAC3FF}"/>
              </a:ext>
            </a:extLst>
          </p:cNvPr>
          <p:cNvSpPr/>
          <p:nvPr/>
        </p:nvSpPr>
        <p:spPr>
          <a:xfrm>
            <a:off x="2165347" y="1847099"/>
            <a:ext cx="2185615" cy="11591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B354A8AF-2A85-431F-84AE-0FF820FA27FC}"/>
              </a:ext>
            </a:extLst>
          </p:cNvPr>
          <p:cNvSpPr txBox="1"/>
          <p:nvPr/>
        </p:nvSpPr>
        <p:spPr>
          <a:xfrm>
            <a:off x="2239154" y="1853724"/>
            <a:ext cx="2105839" cy="1169551"/>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t>Diseases, Behavioral health Conditions, detrimental status, toxins, detrimental contexts horizontal</a:t>
            </a:r>
          </a:p>
        </p:txBody>
      </p:sp>
      <p:sp>
        <p:nvSpPr>
          <p:cNvPr id="2" name="Arrow: Down 1">
            <a:extLst>
              <a:ext uri="{FF2B5EF4-FFF2-40B4-BE49-F238E27FC236}">
                <a16:creationId xmlns:a16="http://schemas.microsoft.com/office/drawing/2014/main" id="{ECB2363A-DBA6-4EDD-8E50-4959658386BB}"/>
              </a:ext>
            </a:extLst>
          </p:cNvPr>
          <p:cNvSpPr/>
          <p:nvPr/>
        </p:nvSpPr>
        <p:spPr>
          <a:xfrm>
            <a:off x="1957142" y="3002731"/>
            <a:ext cx="1117821" cy="3160073"/>
          </a:xfrm>
          <a:prstGeom prst="downArrow">
            <a:avLst/>
          </a:prstGeom>
          <a:solidFill>
            <a:srgbClr val="CC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CA465BCC-B1CD-4F38-8E6A-ED8A810F9101}"/>
              </a:ext>
            </a:extLst>
          </p:cNvPr>
          <p:cNvSpPr/>
          <p:nvPr/>
        </p:nvSpPr>
        <p:spPr>
          <a:xfrm rot="16200000">
            <a:off x="4681730" y="274329"/>
            <a:ext cx="1117821" cy="600297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030D9398-E662-486D-AF7A-DD0FBF64681E}"/>
              </a:ext>
            </a:extLst>
          </p:cNvPr>
          <p:cNvSpPr/>
          <p:nvPr/>
        </p:nvSpPr>
        <p:spPr>
          <a:xfrm>
            <a:off x="1711272" y="6205507"/>
            <a:ext cx="1943704" cy="38818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8BE08032-078F-4707-BD36-8407A6F5D53C}"/>
              </a:ext>
            </a:extLst>
          </p:cNvPr>
          <p:cNvSpPr txBox="1"/>
          <p:nvPr/>
        </p:nvSpPr>
        <p:spPr>
          <a:xfrm>
            <a:off x="2748452" y="4629431"/>
            <a:ext cx="2013826" cy="1169551"/>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b="0" dirty="0"/>
              <a:t>Update Relationship of each Indicator on Vertical axis with Diseases/etc on horizontal axis. Codified Character </a:t>
            </a:r>
          </a:p>
        </p:txBody>
      </p:sp>
      <p:sp>
        <p:nvSpPr>
          <p:cNvPr id="48" name="TextBox 47">
            <a:extLst>
              <a:ext uri="{FF2B5EF4-FFF2-40B4-BE49-F238E27FC236}">
                <a16:creationId xmlns:a16="http://schemas.microsoft.com/office/drawing/2014/main" id="{2E354A58-667B-4804-872B-EFBB7EDB1D2C}"/>
              </a:ext>
            </a:extLst>
          </p:cNvPr>
          <p:cNvSpPr txBox="1"/>
          <p:nvPr/>
        </p:nvSpPr>
        <p:spPr>
          <a:xfrm>
            <a:off x="5385738" y="3613769"/>
            <a:ext cx="2224003" cy="1169551"/>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b="0" dirty="0"/>
              <a:t>Update Relationship of each Disease/etc on horizontal axis with indicators on the Vertical axis. Codified Character.</a:t>
            </a:r>
          </a:p>
        </p:txBody>
      </p:sp>
      <p:sp>
        <p:nvSpPr>
          <p:cNvPr id="49" name="TextBox 48">
            <a:extLst>
              <a:ext uri="{FF2B5EF4-FFF2-40B4-BE49-F238E27FC236}">
                <a16:creationId xmlns:a16="http://schemas.microsoft.com/office/drawing/2014/main" id="{42ABBFF4-5869-47A0-8D2E-1143142F772D}"/>
              </a:ext>
            </a:extLst>
          </p:cNvPr>
          <p:cNvSpPr txBox="1"/>
          <p:nvPr/>
        </p:nvSpPr>
        <p:spPr>
          <a:xfrm>
            <a:off x="1695532" y="6143278"/>
            <a:ext cx="2105839" cy="461665"/>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200" b="0" dirty="0" err="1"/>
              <a:t>xValue</a:t>
            </a:r>
            <a:r>
              <a:rPr lang="en-US" sz="1200" b="0" dirty="0"/>
              <a:t>, Continuous update of story for A disease/toxin/etc</a:t>
            </a:r>
          </a:p>
        </p:txBody>
      </p:sp>
      <p:sp>
        <p:nvSpPr>
          <p:cNvPr id="54" name="Rectangle: Rounded Corners 53">
            <a:extLst>
              <a:ext uri="{FF2B5EF4-FFF2-40B4-BE49-F238E27FC236}">
                <a16:creationId xmlns:a16="http://schemas.microsoft.com/office/drawing/2014/main" id="{D9846721-69A5-4A78-92DF-785B2ECDCE70}"/>
              </a:ext>
            </a:extLst>
          </p:cNvPr>
          <p:cNvSpPr/>
          <p:nvPr/>
        </p:nvSpPr>
        <p:spPr>
          <a:xfrm>
            <a:off x="8311313" y="3002731"/>
            <a:ext cx="1943704" cy="6110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5DDFDDE3-4119-4E37-9B0A-AED4BD2F4D97}"/>
              </a:ext>
            </a:extLst>
          </p:cNvPr>
          <p:cNvSpPr txBox="1"/>
          <p:nvPr/>
        </p:nvSpPr>
        <p:spPr>
          <a:xfrm>
            <a:off x="8230245" y="2981315"/>
            <a:ext cx="2105839" cy="646331"/>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200" b="0" dirty="0" err="1"/>
              <a:t>yValue</a:t>
            </a:r>
            <a:r>
              <a:rPr lang="en-US" sz="1200" b="0" dirty="0"/>
              <a:t>, Continuous update of story for and understanding of an indicator</a:t>
            </a:r>
          </a:p>
        </p:txBody>
      </p:sp>
      <p:sp>
        <p:nvSpPr>
          <p:cNvPr id="56" name="Rectangle: Rounded Corners 55">
            <a:extLst>
              <a:ext uri="{FF2B5EF4-FFF2-40B4-BE49-F238E27FC236}">
                <a16:creationId xmlns:a16="http://schemas.microsoft.com/office/drawing/2014/main" id="{FBD443DB-FA24-4759-9748-5C3BECC9DEEC}"/>
              </a:ext>
            </a:extLst>
          </p:cNvPr>
          <p:cNvSpPr/>
          <p:nvPr/>
        </p:nvSpPr>
        <p:spPr>
          <a:xfrm>
            <a:off x="7090148" y="5235892"/>
            <a:ext cx="2806126" cy="141056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4BDFECB3-8CC3-45DC-AF4A-3E93D7902F44}"/>
              </a:ext>
            </a:extLst>
          </p:cNvPr>
          <p:cNvSpPr txBox="1"/>
          <p:nvPr/>
        </p:nvSpPr>
        <p:spPr>
          <a:xfrm>
            <a:off x="7456884" y="5222015"/>
            <a:ext cx="2105839" cy="1384995"/>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200" b="0" dirty="0" err="1"/>
              <a:t>deepValue</a:t>
            </a:r>
            <a:r>
              <a:rPr lang="en-US" sz="1200" b="0" dirty="0"/>
              <a:t>, continuous ascertainment of indicators, disease, how the impart detriment, and rapid translation of these into research, development, understanding, care and improve outcomes</a:t>
            </a:r>
          </a:p>
        </p:txBody>
      </p:sp>
      <p:sp>
        <p:nvSpPr>
          <p:cNvPr id="59" name="Rectangle: Rounded Corners 58">
            <a:extLst>
              <a:ext uri="{FF2B5EF4-FFF2-40B4-BE49-F238E27FC236}">
                <a16:creationId xmlns:a16="http://schemas.microsoft.com/office/drawing/2014/main" id="{DCE1FFF5-4E39-445C-A6C4-2E1841A9C45F}"/>
              </a:ext>
            </a:extLst>
          </p:cNvPr>
          <p:cNvSpPr/>
          <p:nvPr/>
        </p:nvSpPr>
        <p:spPr>
          <a:xfrm>
            <a:off x="2204051" y="1422302"/>
            <a:ext cx="2140942" cy="46340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F9156297-E4E6-4042-B0ED-9D34106E94DF}"/>
              </a:ext>
            </a:extLst>
          </p:cNvPr>
          <p:cNvSpPr txBox="1"/>
          <p:nvPr/>
        </p:nvSpPr>
        <p:spPr>
          <a:xfrm>
            <a:off x="2143262" y="1548151"/>
            <a:ext cx="2319530" cy="276999"/>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200" b="0" dirty="0"/>
              <a:t>Manual and Automated Process</a:t>
            </a:r>
          </a:p>
        </p:txBody>
      </p:sp>
      <p:sp>
        <p:nvSpPr>
          <p:cNvPr id="61" name="Rectangle: Rounded Corners 60">
            <a:extLst>
              <a:ext uri="{FF2B5EF4-FFF2-40B4-BE49-F238E27FC236}">
                <a16:creationId xmlns:a16="http://schemas.microsoft.com/office/drawing/2014/main" id="{71F8FD6B-44B2-4350-95B8-845FDC9E03DA}"/>
              </a:ext>
            </a:extLst>
          </p:cNvPr>
          <p:cNvSpPr/>
          <p:nvPr/>
        </p:nvSpPr>
        <p:spPr>
          <a:xfrm>
            <a:off x="25014" y="3622766"/>
            <a:ext cx="2203790" cy="46983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649A8619-9243-43E0-94EC-31697868DC60}"/>
              </a:ext>
            </a:extLst>
          </p:cNvPr>
          <p:cNvSpPr txBox="1"/>
          <p:nvPr/>
        </p:nvSpPr>
        <p:spPr>
          <a:xfrm>
            <a:off x="-36111" y="3746945"/>
            <a:ext cx="2319530" cy="276999"/>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sz="1200" b="0" dirty="0"/>
              <a:t>Manual and Automated Process</a:t>
            </a:r>
          </a:p>
        </p:txBody>
      </p:sp>
    </p:spTree>
    <p:extLst>
      <p:ext uri="{BB962C8B-B14F-4D97-AF65-F5344CB8AC3E}">
        <p14:creationId xmlns:p14="http://schemas.microsoft.com/office/powerpoint/2010/main" val="1416960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26685" y="1217711"/>
            <a:ext cx="12104116"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82562" y="6258"/>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Times New Roman" panose="02020603050405020304" pitchFamily="18" charset="0"/>
                <a:cs typeface="Times New Roman" panose="02020603050405020304" pitchFamily="18" charset="0"/>
              </a:rPr>
              <a:t>xValue</a:t>
            </a:r>
            <a:r>
              <a:rPr lang="en-US" sz="1000" dirty="0">
                <a:solidFill>
                  <a:schemeClr val="tx1"/>
                </a:solidFill>
                <a:latin typeface="Times New Roman" panose="02020603050405020304" pitchFamily="18" charset="0"/>
                <a:cs typeface="Times New Roman" panose="02020603050405020304" pitchFamily="18" charset="0"/>
              </a:rPr>
              <a:t>, </a:t>
            </a:r>
            <a:r>
              <a:rPr lang="en-US" sz="1000" dirty="0" err="1">
                <a:solidFill>
                  <a:schemeClr val="tx1"/>
                </a:solidFill>
                <a:latin typeface="Times New Roman" panose="02020603050405020304" pitchFamily="18" charset="0"/>
                <a:cs typeface="Times New Roman" panose="02020603050405020304" pitchFamily="18" charset="0"/>
              </a:rPr>
              <a:t>yValue</a:t>
            </a:r>
            <a:r>
              <a:rPr lang="en-US" sz="1000" dirty="0">
                <a:solidFill>
                  <a:schemeClr val="tx1"/>
                </a:solidFill>
                <a:latin typeface="Times New Roman" panose="02020603050405020304" pitchFamily="18" charset="0"/>
                <a:cs typeface="Times New Roman" panose="02020603050405020304" pitchFamily="18" charset="0"/>
              </a:rPr>
              <a:t> and </a:t>
            </a:r>
            <a:r>
              <a:rPr lang="en-US" sz="1000" dirty="0" err="1">
                <a:solidFill>
                  <a:schemeClr val="tx1"/>
                </a:solidFill>
                <a:latin typeface="Times New Roman" panose="02020603050405020304" pitchFamily="18" charset="0"/>
                <a:cs typeface="Times New Roman" panose="02020603050405020304" pitchFamily="18" charset="0"/>
              </a:rPr>
              <a:t>deepValue</a:t>
            </a:r>
            <a:r>
              <a:rPr lang="en-US" sz="1000" dirty="0">
                <a:solidFill>
                  <a:schemeClr val="tx1"/>
                </a:solidFill>
                <a:latin typeface="Times New Roman" panose="02020603050405020304" pitchFamily="18" charset="0"/>
                <a:cs typeface="Times New Roman" panose="02020603050405020304" pitchFamily="18" charset="0"/>
              </a:rPr>
              <a:t> Synthesis</a:t>
            </a: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2431435"/>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y, sustain and enhance performance and value</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deep, consciously deliver value that is increasingly consciously ascertainable </a:t>
            </a:r>
            <a:r>
              <a:rPr lang="en-US" sz="800" b="1" dirty="0" err="1">
                <a:latin typeface="Times New Roman" panose="02020603050405020304" pitchFamily="18" charset="0"/>
                <a:cs typeface="Times New Roman" panose="02020603050405020304" pitchFamily="18" charset="0"/>
              </a:rPr>
              <a:t>bo</a:t>
            </a:r>
            <a:r>
              <a:rPr lang="en-US" sz="800" b="1" dirty="0">
                <a:latin typeface="Times New Roman" panose="02020603050405020304" pitchFamily="18" charset="0"/>
                <a:cs typeface="Times New Roman" panose="02020603050405020304" pitchFamily="18" charset="0"/>
              </a:rPr>
              <a:t> workers, customers, populations, systems and as  outcomes</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p>
          <a:p>
            <a:pPr algn="ct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5" y="0"/>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41795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sp>
        <p:nvSpPr>
          <p:cNvPr id="71" name="Rectangle: Rounded Corners 70">
            <a:extLst>
              <a:ext uri="{FF2B5EF4-FFF2-40B4-BE49-F238E27FC236}">
                <a16:creationId xmlns:a16="http://schemas.microsoft.com/office/drawing/2014/main" id="{E5A4A3CC-F939-44C8-8714-99387B06908C}"/>
              </a:ext>
            </a:extLst>
          </p:cNvPr>
          <p:cNvSpPr/>
          <p:nvPr/>
        </p:nvSpPr>
        <p:spPr>
          <a:xfrm>
            <a:off x="305800" y="1205215"/>
            <a:ext cx="9949666" cy="5515892"/>
          </a:xfrm>
          <a:prstGeom prst="round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B998557D-0065-4EFB-8713-79B6B398D546}"/>
              </a:ext>
            </a:extLst>
          </p:cNvPr>
          <p:cNvGrpSpPr/>
          <p:nvPr/>
        </p:nvGrpSpPr>
        <p:grpSpPr>
          <a:xfrm>
            <a:off x="7270643" y="2076767"/>
            <a:ext cx="2105839" cy="707886"/>
            <a:chOff x="1386225" y="3957513"/>
            <a:chExt cx="2105839" cy="707886"/>
          </a:xfrm>
        </p:grpSpPr>
        <p:sp>
          <p:nvSpPr>
            <p:cNvPr id="46" name="Rectangle: Rounded Corners 45">
              <a:extLst>
                <a:ext uri="{FF2B5EF4-FFF2-40B4-BE49-F238E27FC236}">
                  <a16:creationId xmlns:a16="http://schemas.microsoft.com/office/drawing/2014/main" id="{D253FC00-5CA0-4E20-9E86-114FFCD1E973}"/>
                </a:ext>
              </a:extLst>
            </p:cNvPr>
            <p:cNvSpPr/>
            <p:nvPr/>
          </p:nvSpPr>
          <p:spPr>
            <a:xfrm>
              <a:off x="1495557" y="3980558"/>
              <a:ext cx="1943704" cy="46166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63B014FF-C936-4BF6-9211-B5297BBAA260}"/>
                </a:ext>
              </a:extLst>
            </p:cNvPr>
            <p:cNvSpPr txBox="1"/>
            <p:nvPr/>
          </p:nvSpPr>
          <p:spPr>
            <a:xfrm>
              <a:off x="1386225" y="3957513"/>
              <a:ext cx="2105839" cy="707886"/>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t>Lateral Moraine</a:t>
              </a:r>
            </a:p>
            <a:p>
              <a:r>
                <a:rPr lang="en-US" dirty="0" err="1"/>
                <a:t>xValue</a:t>
              </a:r>
              <a:endParaRPr lang="en-US" dirty="0"/>
            </a:p>
            <a:p>
              <a:endParaRPr lang="en-US" sz="1200" b="0" dirty="0"/>
            </a:p>
          </p:txBody>
        </p:sp>
      </p:grpSp>
      <p:grpSp>
        <p:nvGrpSpPr>
          <p:cNvPr id="75" name="Group 74">
            <a:extLst>
              <a:ext uri="{FF2B5EF4-FFF2-40B4-BE49-F238E27FC236}">
                <a16:creationId xmlns:a16="http://schemas.microsoft.com/office/drawing/2014/main" id="{598E949A-81F9-4EF3-9D72-A330C113C6F4}"/>
              </a:ext>
            </a:extLst>
          </p:cNvPr>
          <p:cNvGrpSpPr/>
          <p:nvPr/>
        </p:nvGrpSpPr>
        <p:grpSpPr>
          <a:xfrm>
            <a:off x="895440" y="2030792"/>
            <a:ext cx="2105839" cy="707886"/>
            <a:chOff x="1386225" y="3957513"/>
            <a:chExt cx="2105839" cy="707886"/>
          </a:xfrm>
        </p:grpSpPr>
        <p:sp>
          <p:nvSpPr>
            <p:cNvPr id="76" name="Rectangle: Rounded Corners 75">
              <a:extLst>
                <a:ext uri="{FF2B5EF4-FFF2-40B4-BE49-F238E27FC236}">
                  <a16:creationId xmlns:a16="http://schemas.microsoft.com/office/drawing/2014/main" id="{D990C67F-EDCD-4E77-AADA-646CA9B537E5}"/>
                </a:ext>
              </a:extLst>
            </p:cNvPr>
            <p:cNvSpPr/>
            <p:nvPr/>
          </p:nvSpPr>
          <p:spPr>
            <a:xfrm>
              <a:off x="1495557" y="3980558"/>
              <a:ext cx="1943704" cy="46166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D7731C57-8760-4577-947A-D041D249A313}"/>
                </a:ext>
              </a:extLst>
            </p:cNvPr>
            <p:cNvSpPr txBox="1"/>
            <p:nvPr/>
          </p:nvSpPr>
          <p:spPr>
            <a:xfrm>
              <a:off x="1386225" y="3957513"/>
              <a:ext cx="2105839" cy="707886"/>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t>Lateral Moraine</a:t>
              </a:r>
            </a:p>
            <a:p>
              <a:r>
                <a:rPr lang="en-US" dirty="0" err="1"/>
                <a:t>xValue</a:t>
              </a:r>
              <a:endParaRPr lang="en-US" dirty="0"/>
            </a:p>
            <a:p>
              <a:endParaRPr lang="en-US" sz="1200" b="0" dirty="0"/>
            </a:p>
          </p:txBody>
        </p:sp>
      </p:grpSp>
      <p:sp>
        <p:nvSpPr>
          <p:cNvPr id="83" name="Rectangle: Rounded Corners 82">
            <a:extLst>
              <a:ext uri="{FF2B5EF4-FFF2-40B4-BE49-F238E27FC236}">
                <a16:creationId xmlns:a16="http://schemas.microsoft.com/office/drawing/2014/main" id="{B1D6FEBA-5EA1-4E96-A3A9-2C0138BBB721}"/>
              </a:ext>
            </a:extLst>
          </p:cNvPr>
          <p:cNvSpPr/>
          <p:nvPr/>
        </p:nvSpPr>
        <p:spPr>
          <a:xfrm>
            <a:off x="3590887" y="1133914"/>
            <a:ext cx="3570882" cy="5419491"/>
          </a:xfrm>
          <a:prstGeom prst="roundRect">
            <a:avLst/>
          </a:prstGeom>
          <a:solidFill>
            <a:srgbClr val="EE9AF0"/>
          </a:solidFill>
          <a:ln w="889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56BA0A0-7A2C-4FB8-A0CC-E04635DC9690}"/>
              </a:ext>
            </a:extLst>
          </p:cNvPr>
          <p:cNvSpPr txBox="1"/>
          <p:nvPr/>
        </p:nvSpPr>
        <p:spPr>
          <a:xfrm>
            <a:off x="3570005" y="2403339"/>
            <a:ext cx="461665" cy="2921754"/>
          </a:xfrm>
          <a:prstGeom prst="rect">
            <a:avLst/>
          </a:prstGeom>
          <a:noFill/>
        </p:spPr>
        <p:txBody>
          <a:bodyPr vert="vert270" wrap="square" rtlCol="0">
            <a:spAutoFit/>
          </a:bodyPr>
          <a:lstStyle/>
          <a:p>
            <a:r>
              <a:rPr lang="en-US" dirty="0"/>
              <a:t>Analytics and </a:t>
            </a:r>
            <a:r>
              <a:rPr lang="en-US" dirty="0" err="1"/>
              <a:t>Datops</a:t>
            </a:r>
            <a:r>
              <a:rPr lang="en-US" dirty="0"/>
              <a:t> Tilling</a:t>
            </a:r>
          </a:p>
        </p:txBody>
      </p:sp>
      <p:sp>
        <p:nvSpPr>
          <p:cNvPr id="63" name="Rectangle: Rounded Corners 62">
            <a:extLst>
              <a:ext uri="{FF2B5EF4-FFF2-40B4-BE49-F238E27FC236}">
                <a16:creationId xmlns:a16="http://schemas.microsoft.com/office/drawing/2014/main" id="{E1C99147-D27D-473F-ACC3-0E5BBE829CDE}"/>
              </a:ext>
            </a:extLst>
          </p:cNvPr>
          <p:cNvSpPr/>
          <p:nvPr/>
        </p:nvSpPr>
        <p:spPr>
          <a:xfrm>
            <a:off x="3971325" y="2769444"/>
            <a:ext cx="2806126" cy="2823188"/>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id="{694524C8-18ED-4DAD-B0D3-2443D347C876}"/>
              </a:ext>
            </a:extLst>
          </p:cNvPr>
          <p:cNvSpPr/>
          <p:nvPr/>
        </p:nvSpPr>
        <p:spPr>
          <a:xfrm>
            <a:off x="3969755" y="1821927"/>
            <a:ext cx="2806126" cy="286754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id="{FBD443DB-FA24-4759-9748-5C3BECC9DEEC}"/>
              </a:ext>
            </a:extLst>
          </p:cNvPr>
          <p:cNvSpPr/>
          <p:nvPr/>
        </p:nvSpPr>
        <p:spPr>
          <a:xfrm>
            <a:off x="3962930" y="1172634"/>
            <a:ext cx="2806126" cy="265351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a:extLst>
              <a:ext uri="{FF2B5EF4-FFF2-40B4-BE49-F238E27FC236}">
                <a16:creationId xmlns:a16="http://schemas.microsoft.com/office/drawing/2014/main" id="{C3683A1C-2CCE-4C7A-9B5C-4ECC8729367A}"/>
              </a:ext>
            </a:extLst>
          </p:cNvPr>
          <p:cNvGrpSpPr/>
          <p:nvPr/>
        </p:nvGrpSpPr>
        <p:grpSpPr>
          <a:xfrm>
            <a:off x="4246793" y="2272150"/>
            <a:ext cx="2105839" cy="1059986"/>
            <a:chOff x="1414490" y="3980558"/>
            <a:chExt cx="2105839" cy="1059986"/>
          </a:xfrm>
        </p:grpSpPr>
        <p:sp>
          <p:nvSpPr>
            <p:cNvPr id="65" name="Rectangle: Rounded Corners 64">
              <a:extLst>
                <a:ext uri="{FF2B5EF4-FFF2-40B4-BE49-F238E27FC236}">
                  <a16:creationId xmlns:a16="http://schemas.microsoft.com/office/drawing/2014/main" id="{E6E95566-FFB4-438C-ADD7-941ED4AFBD1D}"/>
                </a:ext>
              </a:extLst>
            </p:cNvPr>
            <p:cNvSpPr/>
            <p:nvPr/>
          </p:nvSpPr>
          <p:spPr>
            <a:xfrm>
              <a:off x="1495557" y="3980558"/>
              <a:ext cx="1943704" cy="46166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71058BE0-ABC4-44BD-A861-94D550E2A3A5}"/>
                </a:ext>
              </a:extLst>
            </p:cNvPr>
            <p:cNvSpPr txBox="1"/>
            <p:nvPr/>
          </p:nvSpPr>
          <p:spPr>
            <a:xfrm>
              <a:off x="1414490" y="4086437"/>
              <a:ext cx="2105839" cy="954107"/>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br>
                <a:rPr lang="en-US" dirty="0"/>
              </a:br>
              <a:r>
                <a:rPr lang="en-US" dirty="0"/>
                <a:t>Information and Data Glacier</a:t>
              </a:r>
            </a:p>
            <a:p>
              <a:endParaRPr lang="en-US" dirty="0"/>
            </a:p>
          </p:txBody>
        </p:sp>
      </p:grpSp>
      <p:grpSp>
        <p:nvGrpSpPr>
          <p:cNvPr id="68" name="Group 67">
            <a:extLst>
              <a:ext uri="{FF2B5EF4-FFF2-40B4-BE49-F238E27FC236}">
                <a16:creationId xmlns:a16="http://schemas.microsoft.com/office/drawing/2014/main" id="{45795ECE-3697-4E8D-BEC4-0E0F6BF95846}"/>
              </a:ext>
            </a:extLst>
          </p:cNvPr>
          <p:cNvGrpSpPr/>
          <p:nvPr/>
        </p:nvGrpSpPr>
        <p:grpSpPr>
          <a:xfrm>
            <a:off x="3939275" y="3896021"/>
            <a:ext cx="2904260" cy="707886"/>
            <a:chOff x="1077805" y="3909283"/>
            <a:chExt cx="2904260" cy="707886"/>
          </a:xfrm>
        </p:grpSpPr>
        <p:sp>
          <p:nvSpPr>
            <p:cNvPr id="69" name="Rectangle: Rounded Corners 68">
              <a:extLst>
                <a:ext uri="{FF2B5EF4-FFF2-40B4-BE49-F238E27FC236}">
                  <a16:creationId xmlns:a16="http://schemas.microsoft.com/office/drawing/2014/main" id="{DA81D941-FBD4-46A9-B5F4-A541B4A818E5}"/>
                </a:ext>
              </a:extLst>
            </p:cNvPr>
            <p:cNvSpPr/>
            <p:nvPr/>
          </p:nvSpPr>
          <p:spPr>
            <a:xfrm>
              <a:off x="1211974" y="3980558"/>
              <a:ext cx="2635922" cy="46166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a:extLst>
                <a:ext uri="{FF2B5EF4-FFF2-40B4-BE49-F238E27FC236}">
                  <a16:creationId xmlns:a16="http://schemas.microsoft.com/office/drawing/2014/main" id="{7A9BB4A0-8044-4CD3-BBC4-A2E226C36757}"/>
                </a:ext>
              </a:extLst>
            </p:cNvPr>
            <p:cNvSpPr txBox="1"/>
            <p:nvPr/>
          </p:nvSpPr>
          <p:spPr>
            <a:xfrm>
              <a:off x="1077805" y="3909283"/>
              <a:ext cx="2904260" cy="707886"/>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t>Melted Tundra </a:t>
              </a:r>
              <a:r>
                <a:rPr lang="en-US" dirty="0" err="1"/>
                <a:t>xValue</a:t>
              </a:r>
              <a:r>
                <a:rPr lang="en-US" dirty="0"/>
                <a:t> Accessible by Glacial Tilling and Transport</a:t>
              </a:r>
            </a:p>
            <a:p>
              <a:endParaRPr lang="en-US" sz="1200" b="0" dirty="0"/>
            </a:p>
          </p:txBody>
        </p:sp>
      </p:grpSp>
      <p:grpSp>
        <p:nvGrpSpPr>
          <p:cNvPr id="72" name="Group 71">
            <a:extLst>
              <a:ext uri="{FF2B5EF4-FFF2-40B4-BE49-F238E27FC236}">
                <a16:creationId xmlns:a16="http://schemas.microsoft.com/office/drawing/2014/main" id="{37E3630C-5E3E-421D-ABF6-D37FA6905CC8}"/>
              </a:ext>
            </a:extLst>
          </p:cNvPr>
          <p:cNvGrpSpPr/>
          <p:nvPr/>
        </p:nvGrpSpPr>
        <p:grpSpPr>
          <a:xfrm>
            <a:off x="4033847" y="5566921"/>
            <a:ext cx="2603003" cy="1169552"/>
            <a:chOff x="1378220" y="3833215"/>
            <a:chExt cx="2366420" cy="1017078"/>
          </a:xfrm>
        </p:grpSpPr>
        <p:sp>
          <p:nvSpPr>
            <p:cNvPr id="73" name="Rectangle: Rounded Corners 72">
              <a:extLst>
                <a:ext uri="{FF2B5EF4-FFF2-40B4-BE49-F238E27FC236}">
                  <a16:creationId xmlns:a16="http://schemas.microsoft.com/office/drawing/2014/main" id="{4790CFBC-D29E-444A-9D17-BA4C1496B5BA}"/>
                </a:ext>
              </a:extLst>
            </p:cNvPr>
            <p:cNvSpPr/>
            <p:nvPr/>
          </p:nvSpPr>
          <p:spPr>
            <a:xfrm>
              <a:off x="1435429" y="3897020"/>
              <a:ext cx="2257648" cy="712019"/>
            </a:xfrm>
            <a:prstGeom prst="roundRect">
              <a:avLst/>
            </a:prstGeom>
            <a:solidFill>
              <a:srgbClr val="E62A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F52231D5-86BB-4F94-AEE6-A8C2703F2431}"/>
                </a:ext>
              </a:extLst>
            </p:cNvPr>
            <p:cNvSpPr txBox="1"/>
            <p:nvPr/>
          </p:nvSpPr>
          <p:spPr>
            <a:xfrm>
              <a:off x="1378220" y="3833215"/>
              <a:ext cx="2366420" cy="1017078"/>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solidFill>
                    <a:schemeClr val="bg1"/>
                  </a:solidFill>
                </a:rPr>
                <a:t>Concluding Moraine </a:t>
              </a:r>
              <a:r>
                <a:rPr lang="en-US" dirty="0" err="1">
                  <a:solidFill>
                    <a:schemeClr val="bg1"/>
                  </a:solidFill>
                </a:rPr>
                <a:t>xValue</a:t>
              </a:r>
              <a:r>
                <a:rPr lang="en-US" dirty="0">
                  <a:solidFill>
                    <a:schemeClr val="bg1"/>
                  </a:solidFill>
                </a:rPr>
                <a:t>, </a:t>
              </a:r>
              <a:r>
                <a:rPr lang="en-US" dirty="0" err="1">
                  <a:solidFill>
                    <a:schemeClr val="bg1"/>
                  </a:solidFill>
                </a:rPr>
                <a:t>yValue</a:t>
              </a:r>
              <a:r>
                <a:rPr lang="en-US" dirty="0">
                  <a:solidFill>
                    <a:schemeClr val="bg1"/>
                  </a:solidFill>
                </a:rPr>
                <a:t> Stationary, Retreating and </a:t>
              </a:r>
              <a:r>
                <a:rPr lang="en-US" dirty="0" err="1">
                  <a:solidFill>
                    <a:schemeClr val="bg1"/>
                  </a:solidFill>
                </a:rPr>
                <a:t>Retilled</a:t>
              </a:r>
              <a:r>
                <a:rPr lang="en-US" dirty="0">
                  <a:solidFill>
                    <a:schemeClr val="bg1"/>
                  </a:solidFill>
                </a:rPr>
                <a:t> during Glacial expansion or Movement</a:t>
              </a:r>
            </a:p>
            <a:p>
              <a:endParaRPr lang="en-US" dirty="0">
                <a:solidFill>
                  <a:schemeClr val="bg1"/>
                </a:solidFill>
              </a:endParaRPr>
            </a:p>
          </p:txBody>
        </p:sp>
      </p:grpSp>
      <p:grpSp>
        <p:nvGrpSpPr>
          <p:cNvPr id="80" name="Group 79">
            <a:extLst>
              <a:ext uri="{FF2B5EF4-FFF2-40B4-BE49-F238E27FC236}">
                <a16:creationId xmlns:a16="http://schemas.microsoft.com/office/drawing/2014/main" id="{DF1CF896-9CBD-4D0A-AB58-8C3B0A14381D}"/>
              </a:ext>
            </a:extLst>
          </p:cNvPr>
          <p:cNvGrpSpPr/>
          <p:nvPr/>
        </p:nvGrpSpPr>
        <p:grpSpPr>
          <a:xfrm>
            <a:off x="3918548" y="4784262"/>
            <a:ext cx="2904260" cy="707886"/>
            <a:chOff x="1058424" y="3937787"/>
            <a:chExt cx="2904260" cy="707886"/>
          </a:xfrm>
        </p:grpSpPr>
        <p:sp>
          <p:nvSpPr>
            <p:cNvPr id="81" name="Rectangle: Rounded Corners 80">
              <a:extLst>
                <a:ext uri="{FF2B5EF4-FFF2-40B4-BE49-F238E27FC236}">
                  <a16:creationId xmlns:a16="http://schemas.microsoft.com/office/drawing/2014/main" id="{A14A3892-8E44-4D4F-99C6-181E6802AF4E}"/>
                </a:ext>
              </a:extLst>
            </p:cNvPr>
            <p:cNvSpPr/>
            <p:nvPr/>
          </p:nvSpPr>
          <p:spPr>
            <a:xfrm>
              <a:off x="1211974" y="3980558"/>
              <a:ext cx="2635922" cy="46166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6FE0355C-E224-4BE7-9556-36F373EEE74C}"/>
                </a:ext>
              </a:extLst>
            </p:cNvPr>
            <p:cNvSpPr txBox="1"/>
            <p:nvPr/>
          </p:nvSpPr>
          <p:spPr>
            <a:xfrm>
              <a:off x="1058424" y="3937787"/>
              <a:ext cx="2904260" cy="707886"/>
            </a:xfrm>
            <a:prstGeom prst="rect">
              <a:avLst/>
            </a:prstGeom>
            <a:noFill/>
            <a:ln>
              <a:noFill/>
            </a:ln>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t>Permafrost </a:t>
              </a:r>
              <a:r>
                <a:rPr lang="en-US" dirty="0" err="1"/>
                <a:t>yValue</a:t>
              </a:r>
              <a:r>
                <a:rPr lang="en-US" dirty="0"/>
                <a:t> Accessible by Glacial Friction and Transport</a:t>
              </a:r>
            </a:p>
            <a:p>
              <a:endParaRPr lang="en-US" sz="1200" b="0" dirty="0"/>
            </a:p>
          </p:txBody>
        </p:sp>
      </p:grpSp>
      <p:sp>
        <p:nvSpPr>
          <p:cNvPr id="84" name="TextBox 83">
            <a:extLst>
              <a:ext uri="{FF2B5EF4-FFF2-40B4-BE49-F238E27FC236}">
                <a16:creationId xmlns:a16="http://schemas.microsoft.com/office/drawing/2014/main" id="{85DD18F7-0851-42BC-9872-F8676A3132C0}"/>
              </a:ext>
            </a:extLst>
          </p:cNvPr>
          <p:cNvSpPr txBox="1"/>
          <p:nvPr/>
        </p:nvSpPr>
        <p:spPr>
          <a:xfrm>
            <a:off x="6688968" y="2384735"/>
            <a:ext cx="461665" cy="2921754"/>
          </a:xfrm>
          <a:prstGeom prst="rect">
            <a:avLst/>
          </a:prstGeom>
          <a:noFill/>
        </p:spPr>
        <p:txBody>
          <a:bodyPr vert="vert270" wrap="square" rtlCol="0">
            <a:spAutoFit/>
          </a:bodyPr>
          <a:lstStyle/>
          <a:p>
            <a:r>
              <a:rPr lang="en-US" dirty="0"/>
              <a:t>Analytics and </a:t>
            </a:r>
            <a:r>
              <a:rPr lang="en-US" dirty="0" err="1"/>
              <a:t>Datops</a:t>
            </a:r>
            <a:r>
              <a:rPr lang="en-US" dirty="0"/>
              <a:t> Tilling</a:t>
            </a:r>
          </a:p>
        </p:txBody>
      </p:sp>
      <p:sp>
        <p:nvSpPr>
          <p:cNvPr id="85" name="TextBox 84">
            <a:extLst>
              <a:ext uri="{FF2B5EF4-FFF2-40B4-BE49-F238E27FC236}">
                <a16:creationId xmlns:a16="http://schemas.microsoft.com/office/drawing/2014/main" id="{8F6AC26D-9D34-48B8-A93C-147D3EE24E94}"/>
              </a:ext>
            </a:extLst>
          </p:cNvPr>
          <p:cNvSpPr txBox="1"/>
          <p:nvPr/>
        </p:nvSpPr>
        <p:spPr>
          <a:xfrm>
            <a:off x="486490" y="2528587"/>
            <a:ext cx="3116449" cy="3970318"/>
          </a:xfrm>
          <a:prstGeom prst="rect">
            <a:avLst/>
          </a:prstGeom>
          <a:noFill/>
        </p:spPr>
        <p:txBody>
          <a:bodyPr wrap="square">
            <a:spAutoFit/>
          </a:bodyPr>
          <a:lstStyle/>
          <a:p>
            <a:r>
              <a:rPr lang="en-US" b="1" dirty="0" err="1"/>
              <a:t>deepValue</a:t>
            </a:r>
            <a:r>
              <a:rPr lang="en-US" dirty="0"/>
              <a:t> interaction with environment, data obtained from the environment, deep permafrost sources of data, analytic tilling, </a:t>
            </a:r>
            <a:r>
              <a:rPr lang="en-US" dirty="0" err="1"/>
              <a:t>dataops</a:t>
            </a:r>
            <a:r>
              <a:rPr lang="en-US" dirty="0"/>
              <a:t> tilling, improved understanding of data, correlates, mechanistic links, dualities, causalities, improvement organizational or glacial </a:t>
            </a:r>
            <a:r>
              <a:rPr lang="en-US" dirty="0" err="1"/>
              <a:t>prioritiers</a:t>
            </a:r>
            <a:r>
              <a:rPr lang="en-US" dirty="0"/>
              <a:t> , as </a:t>
            </a:r>
            <a:r>
              <a:rPr lang="en-US" dirty="0" err="1"/>
              <a:t>wel</a:t>
            </a:r>
            <a:r>
              <a:rPr lang="en-US" dirty="0"/>
              <a:t> as improving sustainability of environment, biome, and glacial roles or organizational roles in these contexts.    </a:t>
            </a:r>
            <a:endParaRPr lang="en-US" sz="1200" b="0" dirty="0"/>
          </a:p>
        </p:txBody>
      </p:sp>
    </p:spTree>
    <p:extLst>
      <p:ext uri="{BB962C8B-B14F-4D97-AF65-F5344CB8AC3E}">
        <p14:creationId xmlns:p14="http://schemas.microsoft.com/office/powerpoint/2010/main" val="4421491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19035" y="1217711"/>
            <a:ext cx="12104116"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82562" y="6258"/>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Times New Roman" panose="02020603050405020304" pitchFamily="18" charset="0"/>
                <a:cs typeface="Times New Roman" panose="02020603050405020304" pitchFamily="18" charset="0"/>
              </a:rPr>
              <a:t>xValue</a:t>
            </a:r>
            <a:r>
              <a:rPr lang="en-US" sz="1000" dirty="0">
                <a:solidFill>
                  <a:schemeClr val="tx1"/>
                </a:solidFill>
                <a:latin typeface="Times New Roman" panose="02020603050405020304" pitchFamily="18" charset="0"/>
                <a:cs typeface="Times New Roman" panose="02020603050405020304" pitchFamily="18" charset="0"/>
              </a:rPr>
              <a:t>, </a:t>
            </a:r>
            <a:r>
              <a:rPr lang="en-US" sz="1000" dirty="0" err="1">
                <a:solidFill>
                  <a:schemeClr val="tx1"/>
                </a:solidFill>
                <a:latin typeface="Times New Roman" panose="02020603050405020304" pitchFamily="18" charset="0"/>
                <a:cs typeface="Times New Roman" panose="02020603050405020304" pitchFamily="18" charset="0"/>
              </a:rPr>
              <a:t>yValue</a:t>
            </a:r>
            <a:r>
              <a:rPr lang="en-US" sz="1000" dirty="0">
                <a:solidFill>
                  <a:schemeClr val="tx1"/>
                </a:solidFill>
                <a:latin typeface="Times New Roman" panose="02020603050405020304" pitchFamily="18" charset="0"/>
                <a:cs typeface="Times New Roman" panose="02020603050405020304" pitchFamily="18" charset="0"/>
              </a:rPr>
              <a:t> and </a:t>
            </a:r>
            <a:r>
              <a:rPr lang="en-US" sz="1000" dirty="0" err="1">
                <a:solidFill>
                  <a:schemeClr val="tx1"/>
                </a:solidFill>
                <a:latin typeface="Times New Roman" panose="02020603050405020304" pitchFamily="18" charset="0"/>
                <a:cs typeface="Times New Roman" panose="02020603050405020304" pitchFamily="18" charset="0"/>
              </a:rPr>
              <a:t>deepValue</a:t>
            </a:r>
            <a:r>
              <a:rPr lang="en-US" sz="1000" dirty="0">
                <a:solidFill>
                  <a:schemeClr val="tx1"/>
                </a:solidFill>
                <a:latin typeface="Times New Roman" panose="02020603050405020304" pitchFamily="18" charset="0"/>
                <a:cs typeface="Times New Roman" panose="02020603050405020304" pitchFamily="18" charset="0"/>
              </a:rPr>
              <a:t> Synthesis</a:t>
            </a: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2431435"/>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y, sustain and enhance performance and value</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deep, consciously deliver value that is increasingly consciously ascertainable </a:t>
            </a:r>
            <a:r>
              <a:rPr lang="en-US" sz="800" b="1" dirty="0" err="1">
                <a:latin typeface="Times New Roman" panose="02020603050405020304" pitchFamily="18" charset="0"/>
                <a:cs typeface="Times New Roman" panose="02020603050405020304" pitchFamily="18" charset="0"/>
              </a:rPr>
              <a:t>bo</a:t>
            </a:r>
            <a:r>
              <a:rPr lang="en-US" sz="800" b="1" dirty="0">
                <a:latin typeface="Times New Roman" panose="02020603050405020304" pitchFamily="18" charset="0"/>
                <a:cs typeface="Times New Roman" panose="02020603050405020304" pitchFamily="18" charset="0"/>
              </a:rPr>
              <a:t> workers, customers, populations, systems and as  outcomes</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p>
          <a:p>
            <a:pPr algn="ct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5" y="0"/>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41795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4756EB5-9E11-4138-BF8E-B3A30F6E2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766" y="1415231"/>
            <a:ext cx="8918532" cy="5016674"/>
          </a:xfrm>
          <a:prstGeom prst="rect">
            <a:avLst/>
          </a:prstGeom>
        </p:spPr>
      </p:pic>
    </p:spTree>
    <p:extLst>
      <p:ext uri="{BB962C8B-B14F-4D97-AF65-F5344CB8AC3E}">
        <p14:creationId xmlns:p14="http://schemas.microsoft.com/office/powerpoint/2010/main" val="40897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CB0BDD5A-8FBC-738B-F8CD-0C6A8782529A}"/>
              </a:ext>
            </a:extLst>
          </p:cNvPr>
          <p:cNvSpPr/>
          <p:nvPr/>
        </p:nvSpPr>
        <p:spPr>
          <a:xfrm>
            <a:off x="10536711" y="0"/>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Times New Roman" panose="02020603050405020304" pitchFamily="18" charset="0"/>
                <a:cs typeface="Times New Roman" panose="02020603050405020304" pitchFamily="18" charset="0"/>
              </a:rPr>
              <a:t>Dataops</a:t>
            </a:r>
            <a:r>
              <a:rPr lang="en-US" sz="1000" dirty="0">
                <a:solidFill>
                  <a:schemeClr val="tx1"/>
                </a:solidFill>
                <a:latin typeface="Times New Roman" panose="02020603050405020304" pitchFamily="18" charset="0"/>
                <a:cs typeface="Times New Roman" panose="02020603050405020304" pitchFamily="18" charset="0"/>
              </a:rPr>
              <a:t> by developer, Data Engineers </a:t>
            </a: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39AA2AB-4E90-90FB-E2E5-196C673B304D}"/>
              </a:ext>
            </a:extLst>
          </p:cNvPr>
          <p:cNvPicPr>
            <a:picLocks noChangeAspect="1"/>
          </p:cNvPicPr>
          <p:nvPr/>
        </p:nvPicPr>
        <p:blipFill>
          <a:blip r:embed="rId2"/>
          <a:stretch>
            <a:fillRect/>
          </a:stretch>
        </p:blipFill>
        <p:spPr>
          <a:xfrm>
            <a:off x="4457420" y="4285672"/>
            <a:ext cx="5741233" cy="2526279"/>
          </a:xfrm>
          <a:prstGeom prst="rect">
            <a:avLst/>
          </a:prstGeom>
        </p:spPr>
      </p:pic>
      <p:sp>
        <p:nvSpPr>
          <p:cNvPr id="4" name="Arrow: Pentagon 3">
            <a:extLst>
              <a:ext uri="{FF2B5EF4-FFF2-40B4-BE49-F238E27FC236}">
                <a16:creationId xmlns:a16="http://schemas.microsoft.com/office/drawing/2014/main" id="{EB290A7A-4CFD-46E0-0021-5C9EF8E1C1C4}"/>
              </a:ext>
            </a:extLst>
          </p:cNvPr>
          <p:cNvSpPr/>
          <p:nvPr/>
        </p:nvSpPr>
        <p:spPr>
          <a:xfrm>
            <a:off x="12743" y="915253"/>
            <a:ext cx="236874" cy="580869"/>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964651C-6CFC-B0FD-3E37-2B8183BE2444}"/>
              </a:ext>
            </a:extLst>
          </p:cNvPr>
          <p:cNvSpPr txBox="1"/>
          <p:nvPr/>
        </p:nvSpPr>
        <p:spPr>
          <a:xfrm>
            <a:off x="198378" y="-75057"/>
            <a:ext cx="3624391" cy="7017306"/>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Dataops</a:t>
            </a:r>
            <a:r>
              <a:rPr lang="en-US" b="1" dirty="0">
                <a:latin typeface="Times New Roman" panose="02020603050405020304" pitchFamily="18" charset="0"/>
                <a:cs typeface="Times New Roman" panose="02020603050405020304" pitchFamily="18" charset="0"/>
              </a:rPr>
              <a:t> Developer Input</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All </a:t>
            </a:r>
            <a:r>
              <a:rPr lang="en-US" sz="1200" dirty="0" err="1">
                <a:latin typeface="Times New Roman" panose="02020603050405020304" pitchFamily="18" charset="0"/>
                <a:cs typeface="Times New Roman" panose="02020603050405020304" pitchFamily="18" charset="0"/>
              </a:rPr>
              <a:t>Devops</a:t>
            </a:r>
            <a:r>
              <a:rPr lang="en-US" sz="1200" dirty="0">
                <a:latin typeface="Times New Roman" panose="02020603050405020304" pitchFamily="18" charset="0"/>
                <a:cs typeface="Times New Roman" panose="02020603050405020304" pitchFamily="18" charset="0"/>
              </a:rPr>
              <a:t> Developer Input</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Developer Environment and Tools</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Promote to Live Service Environments</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Organizational Charter and Project Charter</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Critical Success Factors</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General Use Case from JAD Session</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Service Level Metrics for Quality, Service, Scalability and Performance</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Statistical Process Controls for logging, monitoring, transparency, debugging, monitoring self, balancing, and Polynomial/</a:t>
            </a:r>
            <a:r>
              <a:rPr lang="en-US" sz="1200" dirty="0" err="1">
                <a:latin typeface="Times New Roman" panose="02020603050405020304" pitchFamily="18" charset="0"/>
                <a:cs typeface="Times New Roman" panose="02020603050405020304" pitchFamily="18" charset="0"/>
              </a:rPr>
              <a:t>NonPolynomial</a:t>
            </a:r>
            <a:r>
              <a:rPr lang="en-US" sz="1200" dirty="0">
                <a:latin typeface="Times New Roman" panose="02020603050405020304" pitchFamily="18" charset="0"/>
                <a:cs typeface="Times New Roman" panose="02020603050405020304" pitchFamily="18" charset="0"/>
              </a:rPr>
              <a:t> Time assessment</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Key Performance Indicators</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Estimate of Number of modules, lines of code, number of tables, </a:t>
            </a:r>
            <a:r>
              <a:rPr lang="en-US" sz="1200" dirty="0" err="1">
                <a:latin typeface="Times New Roman" panose="02020603050405020304" pitchFamily="18" charset="0"/>
                <a:cs typeface="Times New Roman" panose="02020603050405020304" pitchFamily="18" charset="0"/>
              </a:rPr>
              <a:t>dbms</a:t>
            </a:r>
            <a:r>
              <a:rPr lang="en-US" sz="1200" dirty="0">
                <a:latin typeface="Times New Roman" panose="02020603050405020304" pitchFamily="18" charset="0"/>
                <a:cs typeface="Times New Roman" panose="02020603050405020304" pitchFamily="18" charset="0"/>
              </a:rPr>
              <a:t> artifacts and level of reusability from already developed code and infrastructure, along with post development follow up on accuracy of these estimates</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Epic, Story and Task and Story Points</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Testing Criteria, Qualitative, Quantitative</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Master Data, Meta Data, and Interoperability Definition  (HL7 FIHR Profile and resource) for each variable, field, calculation a well as labeling of each at declaration, logging as balancing monitoring data for each change to key fields and data elements otherwise</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Kanban list with pointed and estimated epics, stories and tasks</a:t>
            </a:r>
          </a:p>
          <a:p>
            <a:pPr marL="228600" indent="-228600">
              <a:buFont typeface="+mj-lt"/>
              <a:buAutoNum type="alphaLcParenR"/>
            </a:pPr>
            <a:r>
              <a:rPr lang="en-US" sz="1200" dirty="0">
                <a:latin typeface="Times New Roman" panose="02020603050405020304" pitchFamily="18" charset="0"/>
                <a:cs typeface="Times New Roman" panose="02020603050405020304" pitchFamily="18" charset="0"/>
              </a:rPr>
              <a:t>Map Table Data =&gt; DB Procedure =&gt;  Data Access Method =&gt;  </a:t>
            </a:r>
            <a:r>
              <a:rPr lang="en-US" sz="1200" dirty="0" err="1">
                <a:latin typeface="Times New Roman" panose="02020603050405020304" pitchFamily="18" charset="0"/>
                <a:cs typeface="Times New Roman" panose="02020603050405020304" pitchFamily="18" charset="0"/>
              </a:rPr>
              <a:t>AnnotationLabel</a:t>
            </a:r>
            <a:r>
              <a:rPr lang="en-US" sz="1200" dirty="0">
                <a:latin typeface="Times New Roman" panose="02020603050405020304" pitchFamily="18" charset="0"/>
                <a:cs typeface="Times New Roman" panose="02020603050405020304" pitchFamily="18" charset="0"/>
              </a:rPr>
              <a:t>/Rest/Injection/WCF =&gt; Method/Class/Property =&gt; Class =&gt; Module +&gt; Application = CRUD to Annotation Level, Rest Verb  overload to CRUD Map =&gt; Interface to CRUD Map =&gt; API =&gt; Encapsulation Layer for conversational business objects, Java Beans, Business transactions,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 </a:t>
            </a:r>
          </a:p>
        </p:txBody>
      </p:sp>
      <p:sp>
        <p:nvSpPr>
          <p:cNvPr id="6" name="Rectangle: Rounded Corners 5">
            <a:extLst>
              <a:ext uri="{FF2B5EF4-FFF2-40B4-BE49-F238E27FC236}">
                <a16:creationId xmlns:a16="http://schemas.microsoft.com/office/drawing/2014/main" id="{A064E927-0345-FC8D-0E56-7B958F554F14}"/>
              </a:ext>
            </a:extLst>
          </p:cNvPr>
          <p:cNvSpPr/>
          <p:nvPr/>
        </p:nvSpPr>
        <p:spPr>
          <a:xfrm>
            <a:off x="3842415" y="51989"/>
            <a:ext cx="2514007" cy="1127150"/>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Times New Roman" panose="02020603050405020304" pitchFamily="18" charset="0"/>
                <a:cs typeface="Times New Roman" panose="02020603050405020304" pitchFamily="18" charset="0"/>
              </a:rPr>
              <a:t>jUnit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nUnit</a:t>
            </a:r>
            <a:r>
              <a:rPr lang="en-US" sz="1200" dirty="0">
                <a:latin typeface="Times New Roman" panose="02020603050405020304" pitchFamily="18" charset="0"/>
                <a:cs typeface="Times New Roman" panose="02020603050405020304" pitchFamily="18" charset="0"/>
              </a:rPr>
              <a:t>, Emma, </a:t>
            </a:r>
            <a:r>
              <a:rPr lang="en-US" sz="1200" dirty="0" err="1">
                <a:latin typeface="Times New Roman" panose="02020603050405020304" pitchFamily="18" charset="0"/>
                <a:cs typeface="Times New Roman" panose="02020603050405020304" pitchFamily="18" charset="0"/>
              </a:rPr>
              <a:t>.Net</a:t>
            </a:r>
            <a:r>
              <a:rPr lang="en-US" sz="1200" dirty="0">
                <a:latin typeface="Times New Roman" panose="02020603050405020304" pitchFamily="18" charset="0"/>
                <a:cs typeface="Times New Roman" panose="02020603050405020304" pitchFamily="18" charset="0"/>
              </a:rPr>
              <a:t> Testing framework or simply building in Test Criteria as Methods in Classes or Classes in Namespaces, or functions in methods, or in  Main()</a:t>
            </a:r>
          </a:p>
        </p:txBody>
      </p:sp>
      <p:sp>
        <p:nvSpPr>
          <p:cNvPr id="7" name="Rectangle: Rounded Corners 6">
            <a:extLst>
              <a:ext uri="{FF2B5EF4-FFF2-40B4-BE49-F238E27FC236}">
                <a16:creationId xmlns:a16="http://schemas.microsoft.com/office/drawing/2014/main" id="{7240C062-0FA7-C90F-14E6-72610110704B}"/>
              </a:ext>
            </a:extLst>
          </p:cNvPr>
          <p:cNvSpPr/>
          <p:nvPr/>
        </p:nvSpPr>
        <p:spPr>
          <a:xfrm>
            <a:off x="6842910" y="1968892"/>
            <a:ext cx="2522365" cy="898502"/>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Link </a:t>
            </a:r>
            <a:r>
              <a:rPr lang="en-US" sz="1200" dirty="0" err="1">
                <a:latin typeface="Times New Roman" panose="02020603050405020304" pitchFamily="18" charset="0"/>
                <a:cs typeface="Times New Roman" panose="02020603050405020304" pitchFamily="18" charset="0"/>
              </a:rPr>
              <a:t>subpipes</a:t>
            </a:r>
            <a:r>
              <a:rPr lang="en-US" sz="1200" dirty="0">
                <a:latin typeface="Times New Roman" panose="02020603050405020304" pitchFamily="18" charset="0"/>
                <a:cs typeface="Times New Roman" panose="02020603050405020304" pitchFamily="18" charset="0"/>
              </a:rPr>
              <a:t> into a Master </a:t>
            </a:r>
            <a:r>
              <a:rPr lang="en-US" sz="1200" dirty="0" err="1">
                <a:latin typeface="Times New Roman" panose="02020603050405020304" pitchFamily="18" charset="0"/>
                <a:cs typeface="Times New Roman" panose="02020603050405020304" pitchFamily="18" charset="0"/>
              </a:rPr>
              <a:t>Devops</a:t>
            </a:r>
            <a:r>
              <a:rPr lang="en-US" sz="1200" dirty="0">
                <a:latin typeface="Times New Roman" panose="02020603050405020304" pitchFamily="18" charset="0"/>
                <a:cs typeface="Times New Roman" panose="02020603050405020304" pitchFamily="18" charset="0"/>
              </a:rPr>
              <a:t> Pipeline or weave </a:t>
            </a:r>
            <a:r>
              <a:rPr lang="en-US" sz="1200" dirty="0" err="1">
                <a:latin typeface="Times New Roman" panose="02020603050405020304" pitchFamily="18" charset="0"/>
                <a:cs typeface="Times New Roman" panose="02020603050405020304" pitchFamily="18" charset="0"/>
              </a:rPr>
              <a:t>subpipes</a:t>
            </a:r>
            <a:r>
              <a:rPr lang="en-US" sz="1200" dirty="0">
                <a:latin typeface="Times New Roman" panose="02020603050405020304" pitchFamily="18" charset="0"/>
                <a:cs typeface="Times New Roman" panose="02020603050405020304" pitchFamily="18" charset="0"/>
              </a:rPr>
              <a:t> into existing Master Pipeline Scheduler with Test Methods or Methods invoked to assay Test Criteria</a:t>
            </a:r>
          </a:p>
        </p:txBody>
      </p:sp>
      <p:sp>
        <p:nvSpPr>
          <p:cNvPr id="8" name="Rectangle: Rounded Corners 7">
            <a:extLst>
              <a:ext uri="{FF2B5EF4-FFF2-40B4-BE49-F238E27FC236}">
                <a16:creationId xmlns:a16="http://schemas.microsoft.com/office/drawing/2014/main" id="{3B28AC7E-7BBC-053A-0B92-AFD37F536575}"/>
              </a:ext>
            </a:extLst>
          </p:cNvPr>
          <p:cNvSpPr/>
          <p:nvPr/>
        </p:nvSpPr>
        <p:spPr>
          <a:xfrm>
            <a:off x="6823295" y="24643"/>
            <a:ext cx="2478966" cy="891229"/>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Packaged War, Jar, </a:t>
            </a:r>
            <a:r>
              <a:rPr lang="en-US" sz="1200" dirty="0" err="1">
                <a:latin typeface="Times New Roman" panose="02020603050405020304" pitchFamily="18" charset="0"/>
                <a:cs typeface="Times New Roman" panose="02020603050405020304" pitchFamily="18" charset="0"/>
              </a:rPr>
              <a:t>Nuget</a:t>
            </a:r>
            <a:r>
              <a:rPr lang="en-US" sz="1200" dirty="0">
                <a:latin typeface="Times New Roman" panose="02020603050405020304" pitchFamily="18" charset="0"/>
                <a:cs typeface="Times New Roman" panose="02020603050405020304" pitchFamily="18" charset="0"/>
              </a:rPr>
              <a:t>, SQL, SQT, Configuration Scripts, Files, </a:t>
            </a:r>
            <a:r>
              <a:rPr lang="en-US" sz="1200" dirty="0" err="1">
                <a:latin typeface="Times New Roman" panose="02020603050405020304" pitchFamily="18" charset="0"/>
                <a:cs typeface="Times New Roman" panose="02020603050405020304" pitchFamily="18" charset="0"/>
              </a:rPr>
              <a:t>Yaml</a:t>
            </a:r>
            <a:r>
              <a:rPr lang="en-US" sz="1200" dirty="0">
                <a:latin typeface="Times New Roman" panose="02020603050405020304" pitchFamily="18" charset="0"/>
                <a:cs typeface="Times New Roman" panose="02020603050405020304" pitchFamily="18" charset="0"/>
              </a:rPr>
              <a:t>, Container, Virtual Machine, Code otherwise, </a:t>
            </a:r>
            <a:r>
              <a:rPr lang="en-US" sz="1200" dirty="0" err="1">
                <a:latin typeface="Times New Roman" panose="02020603050405020304" pitchFamily="18" charset="0"/>
                <a:cs typeface="Times New Roman" panose="02020603050405020304" pitchFamily="18" charset="0"/>
              </a:rPr>
              <a:t>Json</a:t>
            </a:r>
            <a:r>
              <a:rPr lang="en-US" sz="1200" dirty="0">
                <a:latin typeface="Times New Roman" panose="02020603050405020304" pitchFamily="18" charset="0"/>
                <a:cs typeface="Times New Roman" panose="02020603050405020304" pitchFamily="18" charset="0"/>
              </a:rPr>
              <a:t>, Xml, </a:t>
            </a:r>
            <a:r>
              <a:rPr lang="en-US" sz="1200" dirty="0" err="1">
                <a:latin typeface="Times New Roman" panose="02020603050405020304" pitchFamily="18" charset="0"/>
                <a:cs typeface="Times New Roman" panose="02020603050405020304" pitchFamily="18" charset="0"/>
              </a:rPr>
              <a:t>Etc</a:t>
            </a:r>
            <a:endParaRPr lang="en-US" sz="12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BDC97B33-56FF-AF4C-89E8-492C1A10AAE2}"/>
              </a:ext>
            </a:extLst>
          </p:cNvPr>
          <p:cNvSpPr/>
          <p:nvPr/>
        </p:nvSpPr>
        <p:spPr>
          <a:xfrm>
            <a:off x="6833845" y="979367"/>
            <a:ext cx="2522365" cy="938030"/>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Configure Build or Make, Deployment Orders/Recipes/Schedules as </a:t>
            </a:r>
            <a:r>
              <a:rPr lang="en-US" sz="1200" dirty="0" err="1">
                <a:latin typeface="Times New Roman" panose="02020603050405020304" pitchFamily="18" charset="0"/>
                <a:cs typeface="Times New Roman" panose="02020603050405020304" pitchFamily="18" charset="0"/>
              </a:rPr>
              <a:t>Devops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subpipes</a:t>
            </a:r>
            <a:r>
              <a:rPr lang="en-US" sz="1200" dirty="0">
                <a:latin typeface="Times New Roman" panose="02020603050405020304" pitchFamily="18" charset="0"/>
                <a:cs typeface="Times New Roman" panose="02020603050405020304" pitchFamily="18" charset="0"/>
              </a:rPr>
              <a:t>, using </a:t>
            </a:r>
            <a:r>
              <a:rPr lang="en-US" sz="1200" dirty="0" err="1">
                <a:latin typeface="Times New Roman" panose="02020603050405020304" pitchFamily="18" charset="0"/>
                <a:cs typeface="Times New Roman" panose="02020603050405020304" pitchFamily="18" charset="0"/>
              </a:rPr>
              <a:t>Devops</a:t>
            </a:r>
            <a:r>
              <a:rPr lang="en-US" sz="1200" dirty="0">
                <a:latin typeface="Times New Roman" panose="02020603050405020304" pitchFamily="18" charset="0"/>
                <a:cs typeface="Times New Roman" panose="02020603050405020304" pitchFamily="18" charset="0"/>
              </a:rPr>
              <a:t> capability or custom pipeline code</a:t>
            </a:r>
          </a:p>
        </p:txBody>
      </p:sp>
      <p:sp>
        <p:nvSpPr>
          <p:cNvPr id="11" name="Rectangle: Rounded Corners 10">
            <a:extLst>
              <a:ext uri="{FF2B5EF4-FFF2-40B4-BE49-F238E27FC236}">
                <a16:creationId xmlns:a16="http://schemas.microsoft.com/office/drawing/2014/main" id="{031062E1-E063-9870-D849-B2CCEBD4D48E}"/>
              </a:ext>
            </a:extLst>
          </p:cNvPr>
          <p:cNvSpPr/>
          <p:nvPr/>
        </p:nvSpPr>
        <p:spPr>
          <a:xfrm>
            <a:off x="3850783" y="3132890"/>
            <a:ext cx="2505639" cy="363028"/>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Unit test, Update API</a:t>
            </a:r>
          </a:p>
        </p:txBody>
      </p:sp>
      <p:sp>
        <p:nvSpPr>
          <p:cNvPr id="12" name="Arrow: Pentagon 11">
            <a:extLst>
              <a:ext uri="{FF2B5EF4-FFF2-40B4-BE49-F238E27FC236}">
                <a16:creationId xmlns:a16="http://schemas.microsoft.com/office/drawing/2014/main" id="{3FD66DF7-4157-51B7-CB94-2BF63C520240}"/>
              </a:ext>
            </a:extLst>
          </p:cNvPr>
          <p:cNvSpPr/>
          <p:nvPr/>
        </p:nvSpPr>
        <p:spPr>
          <a:xfrm>
            <a:off x="3373558" y="915872"/>
            <a:ext cx="374439" cy="580869"/>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13" name="Arrow: Pentagon 12">
            <a:extLst>
              <a:ext uri="{FF2B5EF4-FFF2-40B4-BE49-F238E27FC236}">
                <a16:creationId xmlns:a16="http://schemas.microsoft.com/office/drawing/2014/main" id="{CA36BB85-EC24-5309-0716-DAD6952A44AF}"/>
              </a:ext>
            </a:extLst>
          </p:cNvPr>
          <p:cNvSpPr/>
          <p:nvPr/>
        </p:nvSpPr>
        <p:spPr>
          <a:xfrm>
            <a:off x="6441895" y="915253"/>
            <a:ext cx="364976" cy="580869"/>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40EEDA8C-07FD-C48A-9172-51CF051F6A6E}"/>
              </a:ext>
            </a:extLst>
          </p:cNvPr>
          <p:cNvSpPr/>
          <p:nvPr/>
        </p:nvSpPr>
        <p:spPr>
          <a:xfrm>
            <a:off x="9990311" y="721972"/>
            <a:ext cx="1993696" cy="197442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Invoke Master Pipeline, Builds occur during deployment, Echo and log Test Method or Test Criteria Results, Assay accuracy of </a:t>
            </a:r>
            <a:r>
              <a:rPr lang="en-US" sz="1200" dirty="0" err="1">
                <a:latin typeface="Times New Roman" panose="02020603050405020304" pitchFamily="18" charset="0"/>
                <a:cs typeface="Times New Roman" panose="02020603050405020304" pitchFamily="18" charset="0"/>
              </a:rPr>
              <a:t>storypoint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codelines</a:t>
            </a:r>
            <a:r>
              <a:rPr lang="en-US" sz="1200" dirty="0">
                <a:latin typeface="Times New Roman" panose="02020603050405020304" pitchFamily="18" charset="0"/>
                <a:cs typeface="Times New Roman" panose="02020603050405020304" pitchFamily="18" charset="0"/>
              </a:rPr>
              <a:t>/modules/tables estimates, Master/Meta/Interoperability Data mapped to API</a:t>
            </a:r>
          </a:p>
        </p:txBody>
      </p:sp>
      <p:sp>
        <p:nvSpPr>
          <p:cNvPr id="17" name="Arrow: Pentagon 16">
            <a:extLst>
              <a:ext uri="{FF2B5EF4-FFF2-40B4-BE49-F238E27FC236}">
                <a16:creationId xmlns:a16="http://schemas.microsoft.com/office/drawing/2014/main" id="{7CF0ED5B-EEA7-69CF-AFC0-5E4DE275306E}"/>
              </a:ext>
            </a:extLst>
          </p:cNvPr>
          <p:cNvSpPr/>
          <p:nvPr/>
        </p:nvSpPr>
        <p:spPr>
          <a:xfrm>
            <a:off x="9455137" y="867513"/>
            <a:ext cx="478262" cy="580869"/>
          </a:xfrm>
          <a:prstGeom prst="homePlate">
            <a:avLst/>
          </a:prstGeom>
          <a:solidFill>
            <a:srgbClr val="EE9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2" name="Arrow: Bent 21">
            <a:extLst>
              <a:ext uri="{FF2B5EF4-FFF2-40B4-BE49-F238E27FC236}">
                <a16:creationId xmlns:a16="http://schemas.microsoft.com/office/drawing/2014/main" id="{D4B9ABD9-95A7-96A9-2E8F-43C5B14278DA}"/>
              </a:ext>
            </a:extLst>
          </p:cNvPr>
          <p:cNvSpPr/>
          <p:nvPr/>
        </p:nvSpPr>
        <p:spPr>
          <a:xfrm rot="16200000" flipH="1">
            <a:off x="6556986" y="2938665"/>
            <a:ext cx="667409" cy="2026604"/>
          </a:xfrm>
          <a:prstGeom prst="bentArrow">
            <a:avLst>
              <a:gd name="adj1" fmla="val 54199"/>
              <a:gd name="adj2" fmla="val 50000"/>
              <a:gd name="adj3" fmla="val 20508"/>
              <a:gd name="adj4" fmla="val 61718"/>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Bent 20">
            <a:extLst>
              <a:ext uri="{FF2B5EF4-FFF2-40B4-BE49-F238E27FC236}">
                <a16:creationId xmlns:a16="http://schemas.microsoft.com/office/drawing/2014/main" id="{69458AA8-3D6B-CD72-B544-E56B6A442F33}"/>
              </a:ext>
            </a:extLst>
          </p:cNvPr>
          <p:cNvSpPr/>
          <p:nvPr/>
        </p:nvSpPr>
        <p:spPr>
          <a:xfrm rot="10800000">
            <a:off x="6713091" y="2696395"/>
            <a:ext cx="4340903" cy="1474781"/>
          </a:xfrm>
          <a:prstGeom prst="bentArrow">
            <a:avLst>
              <a:gd name="adj1" fmla="val 25000"/>
              <a:gd name="adj2" fmla="val 25000"/>
              <a:gd name="adj3" fmla="val 25000"/>
              <a:gd name="adj4" fmla="val 4375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Rounded Corners 1">
            <a:extLst>
              <a:ext uri="{FF2B5EF4-FFF2-40B4-BE49-F238E27FC236}">
                <a16:creationId xmlns:a16="http://schemas.microsoft.com/office/drawing/2014/main" id="{699CDDCF-429D-1301-D561-DD1C43DD8014}"/>
              </a:ext>
            </a:extLst>
          </p:cNvPr>
          <p:cNvSpPr/>
          <p:nvPr/>
        </p:nvSpPr>
        <p:spPr>
          <a:xfrm>
            <a:off x="3842415" y="1206225"/>
            <a:ext cx="2514008" cy="938030"/>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Balancing, Monitoring, Logging, KPI, Statistical Process Control, Critical Success Factor, Service Level Requirement integrated into code</a:t>
            </a:r>
          </a:p>
        </p:txBody>
      </p:sp>
      <p:sp>
        <p:nvSpPr>
          <p:cNvPr id="9" name="Rectangle: Rounded Corners 8">
            <a:extLst>
              <a:ext uri="{FF2B5EF4-FFF2-40B4-BE49-F238E27FC236}">
                <a16:creationId xmlns:a16="http://schemas.microsoft.com/office/drawing/2014/main" id="{F1C911FC-B62E-AADA-C95F-8F8E0BB6B795}"/>
              </a:ext>
            </a:extLst>
          </p:cNvPr>
          <p:cNvSpPr/>
          <p:nvPr/>
        </p:nvSpPr>
        <p:spPr>
          <a:xfrm>
            <a:off x="3850783" y="3535647"/>
            <a:ext cx="1985129" cy="461852"/>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Times New Roman" panose="02020603050405020304" pitchFamily="18" charset="0"/>
                <a:cs typeface="Times New Roman" panose="02020603050405020304" pitchFamily="18" charset="0"/>
              </a:rPr>
              <a:t>Checkin</a:t>
            </a:r>
            <a:r>
              <a:rPr lang="en-US" sz="1200" dirty="0">
                <a:latin typeface="Times New Roman" panose="02020603050405020304" pitchFamily="18" charset="0"/>
                <a:cs typeface="Times New Roman" panose="02020603050405020304" pitchFamily="18" charset="0"/>
              </a:rPr>
              <a:t> code to git, </a:t>
            </a:r>
            <a:r>
              <a:rPr lang="en-US" sz="1200" dirty="0" err="1">
                <a:latin typeface="Times New Roman" panose="02020603050405020304" pitchFamily="18" charset="0"/>
                <a:cs typeface="Times New Roman" panose="02020603050405020304" pitchFamily="18" charset="0"/>
              </a:rPr>
              <a:t>githum</a:t>
            </a:r>
            <a:r>
              <a:rPr lang="en-US" sz="1200" dirty="0">
                <a:latin typeface="Times New Roman" panose="02020603050405020304" pitchFamily="18" charset="0"/>
                <a:cs typeface="Times New Roman" panose="02020603050405020304" pitchFamily="18" charset="0"/>
              </a:rPr>
              <a:t>, Source Control</a:t>
            </a:r>
          </a:p>
        </p:txBody>
      </p:sp>
      <p:sp>
        <p:nvSpPr>
          <p:cNvPr id="16" name="Rectangle: Rounded Corners 15">
            <a:extLst>
              <a:ext uri="{FF2B5EF4-FFF2-40B4-BE49-F238E27FC236}">
                <a16:creationId xmlns:a16="http://schemas.microsoft.com/office/drawing/2014/main" id="{3CCDC2A2-52F9-97ED-D507-20F8CAA94AD4}"/>
              </a:ext>
            </a:extLst>
          </p:cNvPr>
          <p:cNvSpPr/>
          <p:nvPr/>
        </p:nvSpPr>
        <p:spPr>
          <a:xfrm>
            <a:off x="3819080" y="2171341"/>
            <a:ext cx="2579484" cy="938030"/>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Map to and Register  Master Data, Table Data and Code variables with  Data, Hl7 FIHR Profile or Extension or Master HL7 FIHR Aggregate Profile, </a:t>
            </a:r>
          </a:p>
        </p:txBody>
      </p:sp>
      <p:sp>
        <p:nvSpPr>
          <p:cNvPr id="19" name="TextBox 18">
            <a:extLst>
              <a:ext uri="{FF2B5EF4-FFF2-40B4-BE49-F238E27FC236}">
                <a16:creationId xmlns:a16="http://schemas.microsoft.com/office/drawing/2014/main" id="{33E9EF8A-692A-FD34-949E-C41189CB7BEE}"/>
              </a:ext>
            </a:extLst>
          </p:cNvPr>
          <p:cNvSpPr txBox="1"/>
          <p:nvPr/>
        </p:nvSpPr>
        <p:spPr>
          <a:xfrm>
            <a:off x="6624383" y="2926686"/>
            <a:ext cx="4047971" cy="577081"/>
          </a:xfrm>
          <a:prstGeom prst="rect">
            <a:avLst/>
          </a:prstGeom>
          <a:noFill/>
        </p:spPr>
        <p:txBody>
          <a:bodyPr wrap="square" rtlCol="0">
            <a:spAutoFit/>
          </a:bodyPr>
          <a:lstStyle/>
          <a:p>
            <a:r>
              <a:rPr lang="en-US" sz="1050" dirty="0">
                <a:latin typeface="Times New Roman" panose="02020603050405020304" pitchFamily="18" charset="0"/>
                <a:cs typeface="Times New Roman" panose="02020603050405020304" pitchFamily="18" charset="0"/>
              </a:rPr>
              <a:t>Actual Deployment of Applications, Services, </a:t>
            </a:r>
            <a:r>
              <a:rPr lang="en-US" sz="1050" dirty="0" err="1">
                <a:latin typeface="Times New Roman" panose="02020603050405020304" pitchFamily="18" charset="0"/>
                <a:cs typeface="Times New Roman" panose="02020603050405020304" pitchFamily="18" charset="0"/>
              </a:rPr>
              <a:t>Entrypoints</a:t>
            </a:r>
            <a:r>
              <a:rPr lang="en-US" sz="1050" dirty="0">
                <a:latin typeface="Times New Roman" panose="02020603050405020304" pitchFamily="18" charset="0"/>
                <a:cs typeface="Times New Roman" panose="02020603050405020304" pitchFamily="18" charset="0"/>
              </a:rPr>
              <a:t>, Interfaces,  WSDL, URIs, Application Domains, Interoperability Semantics Domains, APIs, Code, Data Artifacts, Containers, Pods, Clusters</a:t>
            </a:r>
          </a:p>
        </p:txBody>
      </p:sp>
    </p:spTree>
    <p:extLst>
      <p:ext uri="{BB962C8B-B14F-4D97-AF65-F5344CB8AC3E}">
        <p14:creationId xmlns:p14="http://schemas.microsoft.com/office/powerpoint/2010/main" val="9833282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19035" y="1217711"/>
            <a:ext cx="12104116"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82562" y="6258"/>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Times New Roman" panose="02020603050405020304" pitchFamily="18" charset="0"/>
                <a:cs typeface="Times New Roman" panose="02020603050405020304" pitchFamily="18" charset="0"/>
              </a:rPr>
              <a:t>xValue</a:t>
            </a:r>
            <a:r>
              <a:rPr lang="en-US" sz="1000" dirty="0">
                <a:solidFill>
                  <a:schemeClr val="tx1"/>
                </a:solidFill>
                <a:latin typeface="Times New Roman" panose="02020603050405020304" pitchFamily="18" charset="0"/>
                <a:cs typeface="Times New Roman" panose="02020603050405020304" pitchFamily="18" charset="0"/>
              </a:rPr>
              <a:t>, </a:t>
            </a:r>
            <a:r>
              <a:rPr lang="en-US" sz="1000" dirty="0" err="1">
                <a:solidFill>
                  <a:schemeClr val="tx1"/>
                </a:solidFill>
                <a:latin typeface="Times New Roman" panose="02020603050405020304" pitchFamily="18" charset="0"/>
                <a:cs typeface="Times New Roman" panose="02020603050405020304" pitchFamily="18" charset="0"/>
              </a:rPr>
              <a:t>yValue</a:t>
            </a:r>
            <a:r>
              <a:rPr lang="en-US" sz="1000" dirty="0">
                <a:solidFill>
                  <a:schemeClr val="tx1"/>
                </a:solidFill>
                <a:latin typeface="Times New Roman" panose="02020603050405020304" pitchFamily="18" charset="0"/>
                <a:cs typeface="Times New Roman" panose="02020603050405020304" pitchFamily="18" charset="0"/>
              </a:rPr>
              <a:t> and </a:t>
            </a:r>
            <a:r>
              <a:rPr lang="en-US" sz="1000" dirty="0" err="1">
                <a:solidFill>
                  <a:schemeClr val="tx1"/>
                </a:solidFill>
                <a:latin typeface="Times New Roman" panose="02020603050405020304" pitchFamily="18" charset="0"/>
                <a:cs typeface="Times New Roman" panose="02020603050405020304" pitchFamily="18" charset="0"/>
              </a:rPr>
              <a:t>deepValue</a:t>
            </a:r>
            <a:r>
              <a:rPr lang="en-US" sz="1000" dirty="0">
                <a:solidFill>
                  <a:schemeClr val="tx1"/>
                </a:solidFill>
                <a:latin typeface="Times New Roman" panose="02020603050405020304" pitchFamily="18" charset="0"/>
                <a:cs typeface="Times New Roman" panose="02020603050405020304" pitchFamily="18" charset="0"/>
              </a:rPr>
              <a:t> Synthesis</a:t>
            </a: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2431435"/>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y, sustain and enhance performance and value</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deep, consciously deliver value that is increasingly consciously ascertainable </a:t>
            </a:r>
            <a:r>
              <a:rPr lang="en-US" sz="800" b="1" dirty="0" err="1">
                <a:latin typeface="Times New Roman" panose="02020603050405020304" pitchFamily="18" charset="0"/>
                <a:cs typeface="Times New Roman" panose="02020603050405020304" pitchFamily="18" charset="0"/>
              </a:rPr>
              <a:t>bo</a:t>
            </a:r>
            <a:r>
              <a:rPr lang="en-US" sz="800" b="1" dirty="0">
                <a:latin typeface="Times New Roman" panose="02020603050405020304" pitchFamily="18" charset="0"/>
                <a:cs typeface="Times New Roman" panose="02020603050405020304" pitchFamily="18" charset="0"/>
              </a:rPr>
              <a:t> workers, customers, populations, systems and as  outcomes</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p>
          <a:p>
            <a:pPr algn="ct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5" y="0"/>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41795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B81B832-8098-4567-BDA5-3895360C7A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310" y="1321865"/>
            <a:ext cx="9252770" cy="5204683"/>
          </a:xfrm>
          <a:prstGeom prst="rect">
            <a:avLst/>
          </a:prstGeom>
        </p:spPr>
      </p:pic>
    </p:spTree>
    <p:extLst>
      <p:ext uri="{BB962C8B-B14F-4D97-AF65-F5344CB8AC3E}">
        <p14:creationId xmlns:p14="http://schemas.microsoft.com/office/powerpoint/2010/main" val="1704359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19035" y="1217711"/>
            <a:ext cx="12104116"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82562" y="6258"/>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Times New Roman" panose="02020603050405020304" pitchFamily="18" charset="0"/>
                <a:cs typeface="Times New Roman" panose="02020603050405020304" pitchFamily="18" charset="0"/>
              </a:rPr>
              <a:t>xValue</a:t>
            </a:r>
            <a:r>
              <a:rPr lang="en-US" sz="1000" dirty="0">
                <a:solidFill>
                  <a:schemeClr val="tx1"/>
                </a:solidFill>
                <a:latin typeface="Times New Roman" panose="02020603050405020304" pitchFamily="18" charset="0"/>
                <a:cs typeface="Times New Roman" panose="02020603050405020304" pitchFamily="18" charset="0"/>
              </a:rPr>
              <a:t>, </a:t>
            </a:r>
            <a:r>
              <a:rPr lang="en-US" sz="1000" dirty="0" err="1">
                <a:solidFill>
                  <a:schemeClr val="tx1"/>
                </a:solidFill>
                <a:latin typeface="Times New Roman" panose="02020603050405020304" pitchFamily="18" charset="0"/>
                <a:cs typeface="Times New Roman" panose="02020603050405020304" pitchFamily="18" charset="0"/>
              </a:rPr>
              <a:t>yValue</a:t>
            </a:r>
            <a:r>
              <a:rPr lang="en-US" sz="1000" dirty="0">
                <a:solidFill>
                  <a:schemeClr val="tx1"/>
                </a:solidFill>
                <a:latin typeface="Times New Roman" panose="02020603050405020304" pitchFamily="18" charset="0"/>
                <a:cs typeface="Times New Roman" panose="02020603050405020304" pitchFamily="18" charset="0"/>
              </a:rPr>
              <a:t> and </a:t>
            </a:r>
            <a:r>
              <a:rPr lang="en-US" sz="1000" dirty="0" err="1">
                <a:solidFill>
                  <a:schemeClr val="tx1"/>
                </a:solidFill>
                <a:latin typeface="Times New Roman" panose="02020603050405020304" pitchFamily="18" charset="0"/>
                <a:cs typeface="Times New Roman" panose="02020603050405020304" pitchFamily="18" charset="0"/>
              </a:rPr>
              <a:t>deepValue</a:t>
            </a:r>
            <a:r>
              <a:rPr lang="en-US" sz="1000" dirty="0">
                <a:solidFill>
                  <a:schemeClr val="tx1"/>
                </a:solidFill>
                <a:latin typeface="Times New Roman" panose="02020603050405020304" pitchFamily="18" charset="0"/>
                <a:cs typeface="Times New Roman" panose="02020603050405020304" pitchFamily="18" charset="0"/>
              </a:rPr>
              <a:t> Synthesis</a:t>
            </a: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2431435"/>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y, sustain and enhance performance and value</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deep, consciously deliver value that is increasingly consciously ascertainable </a:t>
            </a:r>
            <a:r>
              <a:rPr lang="en-US" sz="800" b="1" dirty="0" err="1">
                <a:latin typeface="Times New Roman" panose="02020603050405020304" pitchFamily="18" charset="0"/>
                <a:cs typeface="Times New Roman" panose="02020603050405020304" pitchFamily="18" charset="0"/>
              </a:rPr>
              <a:t>bo</a:t>
            </a:r>
            <a:r>
              <a:rPr lang="en-US" sz="800" b="1" dirty="0">
                <a:latin typeface="Times New Roman" panose="02020603050405020304" pitchFamily="18" charset="0"/>
                <a:cs typeface="Times New Roman" panose="02020603050405020304" pitchFamily="18" charset="0"/>
              </a:rPr>
              <a:t> workers, customers, populations, systems and as  outcomes</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p>
          <a:p>
            <a:pPr algn="ct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5" y="0"/>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41795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2CD03CE-CEBE-4815-9168-ACBD424A7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826" y="1417955"/>
            <a:ext cx="9005170" cy="5065408"/>
          </a:xfrm>
          <a:prstGeom prst="rect">
            <a:avLst/>
          </a:prstGeom>
        </p:spPr>
      </p:pic>
    </p:spTree>
    <p:extLst>
      <p:ext uri="{BB962C8B-B14F-4D97-AF65-F5344CB8AC3E}">
        <p14:creationId xmlns:p14="http://schemas.microsoft.com/office/powerpoint/2010/main" val="38512808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tx2">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19035" y="1217711"/>
            <a:ext cx="12104116"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82562" y="6258"/>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Times New Roman" panose="02020603050405020304" pitchFamily="18" charset="0"/>
                <a:cs typeface="Times New Roman" panose="02020603050405020304" pitchFamily="18" charset="0"/>
              </a:rPr>
              <a:t>xValue</a:t>
            </a:r>
            <a:r>
              <a:rPr lang="en-US" sz="1000" dirty="0">
                <a:solidFill>
                  <a:schemeClr val="tx1"/>
                </a:solidFill>
                <a:latin typeface="Times New Roman" panose="02020603050405020304" pitchFamily="18" charset="0"/>
                <a:cs typeface="Times New Roman" panose="02020603050405020304" pitchFamily="18" charset="0"/>
              </a:rPr>
              <a:t>, </a:t>
            </a:r>
            <a:r>
              <a:rPr lang="en-US" sz="1000" dirty="0" err="1">
                <a:solidFill>
                  <a:schemeClr val="tx1"/>
                </a:solidFill>
                <a:latin typeface="Times New Roman" panose="02020603050405020304" pitchFamily="18" charset="0"/>
                <a:cs typeface="Times New Roman" panose="02020603050405020304" pitchFamily="18" charset="0"/>
              </a:rPr>
              <a:t>yValue</a:t>
            </a:r>
            <a:r>
              <a:rPr lang="en-US" sz="1000" dirty="0">
                <a:solidFill>
                  <a:schemeClr val="tx1"/>
                </a:solidFill>
                <a:latin typeface="Times New Roman" panose="02020603050405020304" pitchFamily="18" charset="0"/>
                <a:cs typeface="Times New Roman" panose="02020603050405020304" pitchFamily="18" charset="0"/>
              </a:rPr>
              <a:t> and </a:t>
            </a:r>
            <a:r>
              <a:rPr lang="en-US" sz="1000" dirty="0" err="1">
                <a:solidFill>
                  <a:schemeClr val="tx1"/>
                </a:solidFill>
                <a:latin typeface="Times New Roman" panose="02020603050405020304" pitchFamily="18" charset="0"/>
                <a:cs typeface="Times New Roman" panose="02020603050405020304" pitchFamily="18" charset="0"/>
              </a:rPr>
              <a:t>deepValue</a:t>
            </a:r>
            <a:r>
              <a:rPr lang="en-US" sz="1000" dirty="0">
                <a:solidFill>
                  <a:schemeClr val="tx1"/>
                </a:solidFill>
                <a:latin typeface="Times New Roman" panose="02020603050405020304" pitchFamily="18" charset="0"/>
                <a:cs typeface="Times New Roman" panose="02020603050405020304" pitchFamily="18" charset="0"/>
              </a:rPr>
              <a:t> Synthesis</a:t>
            </a: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2431435"/>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y, sustain and enhance performance and value</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deep, consciously deliver value that is increasingly consciously ascertainable </a:t>
            </a:r>
            <a:r>
              <a:rPr lang="en-US" sz="800" b="1" dirty="0" err="1">
                <a:latin typeface="Times New Roman" panose="02020603050405020304" pitchFamily="18" charset="0"/>
                <a:cs typeface="Times New Roman" panose="02020603050405020304" pitchFamily="18" charset="0"/>
              </a:rPr>
              <a:t>bo</a:t>
            </a:r>
            <a:r>
              <a:rPr lang="en-US" sz="800" b="1" dirty="0">
                <a:latin typeface="Times New Roman" panose="02020603050405020304" pitchFamily="18" charset="0"/>
                <a:cs typeface="Times New Roman" panose="02020603050405020304" pitchFamily="18" charset="0"/>
              </a:rPr>
              <a:t> workers, customers, populations, systems and as  outcomes</a:t>
            </a:r>
          </a:p>
          <a:p>
            <a:pPr algn="ctr"/>
            <a:endParaRPr lang="en-US" sz="800" b="1" dirty="0">
              <a:latin typeface="Times New Roman" panose="02020603050405020304" pitchFamily="18" charset="0"/>
              <a:cs typeface="Times New Roman" panose="02020603050405020304" pitchFamily="18" charset="0"/>
            </a:endParaRPr>
          </a:p>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p>
          <a:p>
            <a:pPr algn="ct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CF564D0-21C9-48FD-B769-4565593A581B}"/>
              </a:ext>
            </a:extLst>
          </p:cNvPr>
          <p:cNvSpPr/>
          <p:nvPr/>
        </p:nvSpPr>
        <p:spPr>
          <a:xfrm>
            <a:off x="-19035" y="0"/>
            <a:ext cx="10608000" cy="1216044"/>
          </a:xfrm>
          <a:prstGeom prst="roundRect">
            <a:avLst/>
          </a:prstGeom>
          <a:solidFill>
            <a:schemeClr val="accent3">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76789" y="176406"/>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81961" y="450542"/>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460ADB1E-162C-4F08-AB4A-844831B261A1}"/>
              </a:ext>
            </a:extLst>
          </p:cNvPr>
          <p:cNvSpPr txBox="1"/>
          <p:nvPr/>
        </p:nvSpPr>
        <p:spPr>
          <a:xfrm>
            <a:off x="10959810" y="1417955"/>
            <a:ext cx="6765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2E99CAF-16BE-4F04-B703-7EBA5DCE8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799" y="1536920"/>
            <a:ext cx="8634608" cy="4856967"/>
          </a:xfrm>
          <a:prstGeom prst="rect">
            <a:avLst/>
          </a:prstGeom>
        </p:spPr>
      </p:pic>
    </p:spTree>
    <p:extLst>
      <p:ext uri="{BB962C8B-B14F-4D97-AF65-F5344CB8AC3E}">
        <p14:creationId xmlns:p14="http://schemas.microsoft.com/office/powerpoint/2010/main" val="348885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CB0BDD5A-8FBC-738B-F8CD-0C6A8782529A}"/>
              </a:ext>
            </a:extLst>
          </p:cNvPr>
          <p:cNvSpPr/>
          <p:nvPr/>
        </p:nvSpPr>
        <p:spPr>
          <a:xfrm>
            <a:off x="10536711" y="0"/>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Pipeline Operations for automated, on demand and SRE Enabled Enterprise Ops  </a:t>
            </a: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39AA2AB-4E90-90FB-E2E5-196C673B304D}"/>
              </a:ext>
            </a:extLst>
          </p:cNvPr>
          <p:cNvPicPr>
            <a:picLocks noChangeAspect="1"/>
          </p:cNvPicPr>
          <p:nvPr/>
        </p:nvPicPr>
        <p:blipFill>
          <a:blip r:embed="rId2"/>
          <a:stretch>
            <a:fillRect/>
          </a:stretch>
        </p:blipFill>
        <p:spPr>
          <a:xfrm>
            <a:off x="4457420" y="4285672"/>
            <a:ext cx="5741233" cy="2526279"/>
          </a:xfrm>
          <a:prstGeom prst="rect">
            <a:avLst/>
          </a:prstGeom>
        </p:spPr>
      </p:pic>
      <p:sp>
        <p:nvSpPr>
          <p:cNvPr id="4" name="Arrow: Pentagon 3">
            <a:extLst>
              <a:ext uri="{FF2B5EF4-FFF2-40B4-BE49-F238E27FC236}">
                <a16:creationId xmlns:a16="http://schemas.microsoft.com/office/drawing/2014/main" id="{EB290A7A-4CFD-46E0-0021-5C9EF8E1C1C4}"/>
              </a:ext>
            </a:extLst>
          </p:cNvPr>
          <p:cNvSpPr/>
          <p:nvPr/>
        </p:nvSpPr>
        <p:spPr>
          <a:xfrm>
            <a:off x="55238" y="920423"/>
            <a:ext cx="236874" cy="580869"/>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064E927-0345-FC8D-0E56-7B958F554F14}"/>
              </a:ext>
            </a:extLst>
          </p:cNvPr>
          <p:cNvSpPr/>
          <p:nvPr/>
        </p:nvSpPr>
        <p:spPr>
          <a:xfrm>
            <a:off x="278643" y="907757"/>
            <a:ext cx="2557147" cy="1794917"/>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Already Packed, Bundled, Programmed and Automated Tools, Code, Technologies, Scrips Logging APIs, Monitoring APIs, Metrics, Infrastructure, Data Definition Language, Procedures, Archival Routines, Analytics, Visualizations, Insight, ideation and derivatization Processes</a:t>
            </a:r>
          </a:p>
        </p:txBody>
      </p:sp>
      <p:sp>
        <p:nvSpPr>
          <p:cNvPr id="8" name="Rectangle: Rounded Corners 7">
            <a:extLst>
              <a:ext uri="{FF2B5EF4-FFF2-40B4-BE49-F238E27FC236}">
                <a16:creationId xmlns:a16="http://schemas.microsoft.com/office/drawing/2014/main" id="{3B28AC7E-7BBC-053A-0B92-AFD37F536575}"/>
              </a:ext>
            </a:extLst>
          </p:cNvPr>
          <p:cNvSpPr/>
          <p:nvPr/>
        </p:nvSpPr>
        <p:spPr>
          <a:xfrm>
            <a:off x="5375403" y="939059"/>
            <a:ext cx="2612258" cy="1755348"/>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Update, Manage, Improved, Monitor and Respond, Automation, Enterprise Machine Learning Response Systems Reliability Engineering, Performance of Operational Processing, Maintenance, Batch = Pipeline, Online Transactions Processing = request level pipe</a:t>
            </a:r>
          </a:p>
        </p:txBody>
      </p:sp>
      <p:sp>
        <p:nvSpPr>
          <p:cNvPr id="12" name="Arrow: Pentagon 11">
            <a:extLst>
              <a:ext uri="{FF2B5EF4-FFF2-40B4-BE49-F238E27FC236}">
                <a16:creationId xmlns:a16="http://schemas.microsoft.com/office/drawing/2014/main" id="{3FD66DF7-4157-51B7-CB94-2BF63C520240}"/>
              </a:ext>
            </a:extLst>
          </p:cNvPr>
          <p:cNvSpPr/>
          <p:nvPr/>
        </p:nvSpPr>
        <p:spPr>
          <a:xfrm>
            <a:off x="2919766" y="942872"/>
            <a:ext cx="374439" cy="580869"/>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13" name="Arrow: Pentagon 12">
            <a:extLst>
              <a:ext uri="{FF2B5EF4-FFF2-40B4-BE49-F238E27FC236}">
                <a16:creationId xmlns:a16="http://schemas.microsoft.com/office/drawing/2014/main" id="{CA36BB85-EC24-5309-0716-DAD6952A44AF}"/>
              </a:ext>
            </a:extLst>
          </p:cNvPr>
          <p:cNvSpPr/>
          <p:nvPr/>
        </p:nvSpPr>
        <p:spPr>
          <a:xfrm>
            <a:off x="4949106" y="912155"/>
            <a:ext cx="364976" cy="580869"/>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17" name="Arrow: Pentagon 16">
            <a:extLst>
              <a:ext uri="{FF2B5EF4-FFF2-40B4-BE49-F238E27FC236}">
                <a16:creationId xmlns:a16="http://schemas.microsoft.com/office/drawing/2014/main" id="{7CF0ED5B-EEA7-69CF-AFC0-5E4DE275306E}"/>
              </a:ext>
            </a:extLst>
          </p:cNvPr>
          <p:cNvSpPr/>
          <p:nvPr/>
        </p:nvSpPr>
        <p:spPr>
          <a:xfrm>
            <a:off x="8030120" y="883748"/>
            <a:ext cx="478262" cy="580869"/>
          </a:xfrm>
          <a:prstGeom prst="homePlate">
            <a:avLst/>
          </a:prstGeom>
          <a:solidFill>
            <a:srgbClr val="EE9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2" name="Arrow: Bent 21">
            <a:extLst>
              <a:ext uri="{FF2B5EF4-FFF2-40B4-BE49-F238E27FC236}">
                <a16:creationId xmlns:a16="http://schemas.microsoft.com/office/drawing/2014/main" id="{D4B9ABD9-95A7-96A9-2E8F-43C5B14278DA}"/>
              </a:ext>
            </a:extLst>
          </p:cNvPr>
          <p:cNvSpPr/>
          <p:nvPr/>
        </p:nvSpPr>
        <p:spPr>
          <a:xfrm rot="16200000" flipH="1">
            <a:off x="6556986" y="2938665"/>
            <a:ext cx="667409" cy="2026604"/>
          </a:xfrm>
          <a:prstGeom prst="bentArrow">
            <a:avLst>
              <a:gd name="adj1" fmla="val 54199"/>
              <a:gd name="adj2" fmla="val 50000"/>
              <a:gd name="adj3" fmla="val 20508"/>
              <a:gd name="adj4" fmla="val 61718"/>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Bent 20">
            <a:extLst>
              <a:ext uri="{FF2B5EF4-FFF2-40B4-BE49-F238E27FC236}">
                <a16:creationId xmlns:a16="http://schemas.microsoft.com/office/drawing/2014/main" id="{69458AA8-3D6B-CD72-B544-E56B6A442F33}"/>
              </a:ext>
            </a:extLst>
          </p:cNvPr>
          <p:cNvSpPr/>
          <p:nvPr/>
        </p:nvSpPr>
        <p:spPr>
          <a:xfrm rot="10800000">
            <a:off x="6713091" y="2696395"/>
            <a:ext cx="4340903" cy="1474781"/>
          </a:xfrm>
          <a:prstGeom prst="bentArrow">
            <a:avLst>
              <a:gd name="adj1" fmla="val 25000"/>
              <a:gd name="adj2" fmla="val 25000"/>
              <a:gd name="adj3" fmla="val 25000"/>
              <a:gd name="adj4" fmla="val 4375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Rounded Corners 1">
            <a:extLst>
              <a:ext uri="{FF2B5EF4-FFF2-40B4-BE49-F238E27FC236}">
                <a16:creationId xmlns:a16="http://schemas.microsoft.com/office/drawing/2014/main" id="{699CDDCF-429D-1301-D561-DD1C43DD8014}"/>
              </a:ext>
            </a:extLst>
          </p:cNvPr>
          <p:cNvSpPr/>
          <p:nvPr/>
        </p:nvSpPr>
        <p:spPr>
          <a:xfrm>
            <a:off x="3380184" y="942872"/>
            <a:ext cx="1450825" cy="977598"/>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Customization, other capabilities, new requirements, improvements, </a:t>
            </a:r>
          </a:p>
        </p:txBody>
      </p:sp>
      <p:sp>
        <p:nvSpPr>
          <p:cNvPr id="14" name="Arrow: Pentagon 13">
            <a:extLst>
              <a:ext uri="{FF2B5EF4-FFF2-40B4-BE49-F238E27FC236}">
                <a16:creationId xmlns:a16="http://schemas.microsoft.com/office/drawing/2014/main" id="{3EEE2926-6848-6B90-EACA-04EF0380B8B8}"/>
              </a:ext>
            </a:extLst>
          </p:cNvPr>
          <p:cNvSpPr/>
          <p:nvPr/>
        </p:nvSpPr>
        <p:spPr>
          <a:xfrm>
            <a:off x="55238" y="1535851"/>
            <a:ext cx="236874" cy="580869"/>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0AB3529B-C1C3-F184-6B30-1478E0A1A9CC}"/>
              </a:ext>
            </a:extLst>
          </p:cNvPr>
          <p:cNvSpPr/>
          <p:nvPr/>
        </p:nvSpPr>
        <p:spPr>
          <a:xfrm>
            <a:off x="9375384" y="833703"/>
            <a:ext cx="2665228" cy="2518347"/>
          </a:xfrm>
          <a:prstGeom prst="round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sp>
        <p:nvSpPr>
          <p:cNvPr id="20" name="Arrow: Pentagon 19">
            <a:extLst>
              <a:ext uri="{FF2B5EF4-FFF2-40B4-BE49-F238E27FC236}">
                <a16:creationId xmlns:a16="http://schemas.microsoft.com/office/drawing/2014/main" id="{C654ED22-4E39-6E7E-0279-67A6FB339987}"/>
              </a:ext>
            </a:extLst>
          </p:cNvPr>
          <p:cNvSpPr/>
          <p:nvPr/>
        </p:nvSpPr>
        <p:spPr>
          <a:xfrm>
            <a:off x="2919765" y="1543563"/>
            <a:ext cx="374439" cy="580869"/>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24" name="Arrow: Pentagon 23">
            <a:extLst>
              <a:ext uri="{FF2B5EF4-FFF2-40B4-BE49-F238E27FC236}">
                <a16:creationId xmlns:a16="http://schemas.microsoft.com/office/drawing/2014/main" id="{5F44B762-B028-C81F-E028-1B865015DDAA}"/>
              </a:ext>
            </a:extLst>
          </p:cNvPr>
          <p:cNvSpPr/>
          <p:nvPr/>
        </p:nvSpPr>
        <p:spPr>
          <a:xfrm>
            <a:off x="4949106" y="1512008"/>
            <a:ext cx="364976" cy="580869"/>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25" name="Arrow: Pentagon 24">
            <a:extLst>
              <a:ext uri="{FF2B5EF4-FFF2-40B4-BE49-F238E27FC236}">
                <a16:creationId xmlns:a16="http://schemas.microsoft.com/office/drawing/2014/main" id="{BC6AA495-99FA-68AD-C1AE-EBAB0A30B019}"/>
              </a:ext>
            </a:extLst>
          </p:cNvPr>
          <p:cNvSpPr/>
          <p:nvPr/>
        </p:nvSpPr>
        <p:spPr>
          <a:xfrm>
            <a:off x="8030120" y="1499176"/>
            <a:ext cx="478262" cy="580869"/>
          </a:xfrm>
          <a:prstGeom prst="homePlate">
            <a:avLst/>
          </a:prstGeom>
          <a:solidFill>
            <a:srgbClr val="EE9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6" name="Arrow: Pentagon 25">
            <a:extLst>
              <a:ext uri="{FF2B5EF4-FFF2-40B4-BE49-F238E27FC236}">
                <a16:creationId xmlns:a16="http://schemas.microsoft.com/office/drawing/2014/main" id="{860D5C64-8446-0955-4B8C-AF8ED7DE22A9}"/>
              </a:ext>
            </a:extLst>
          </p:cNvPr>
          <p:cNvSpPr/>
          <p:nvPr/>
        </p:nvSpPr>
        <p:spPr>
          <a:xfrm>
            <a:off x="55238" y="2121806"/>
            <a:ext cx="236874" cy="580869"/>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27" name="Rectangle: Rounded Corners 26">
            <a:extLst>
              <a:ext uri="{FF2B5EF4-FFF2-40B4-BE49-F238E27FC236}">
                <a16:creationId xmlns:a16="http://schemas.microsoft.com/office/drawing/2014/main" id="{CEADEECE-8D0D-3CAB-B14A-E5076ADB51DF}"/>
              </a:ext>
            </a:extLst>
          </p:cNvPr>
          <p:cNvSpPr/>
          <p:nvPr/>
        </p:nvSpPr>
        <p:spPr>
          <a:xfrm>
            <a:off x="3380184" y="1979269"/>
            <a:ext cx="1450825" cy="1651570"/>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Inline Provision Massively Parallel, Asynchronous, Multiengine, Elastic Map Reduce Enablement Infrastructure</a:t>
            </a:r>
          </a:p>
        </p:txBody>
      </p:sp>
      <p:sp>
        <p:nvSpPr>
          <p:cNvPr id="28" name="Arrow: Pentagon 27">
            <a:extLst>
              <a:ext uri="{FF2B5EF4-FFF2-40B4-BE49-F238E27FC236}">
                <a16:creationId xmlns:a16="http://schemas.microsoft.com/office/drawing/2014/main" id="{0403D8E5-0E8A-9026-6938-643E1DA0EAC2}"/>
              </a:ext>
            </a:extLst>
          </p:cNvPr>
          <p:cNvSpPr/>
          <p:nvPr/>
        </p:nvSpPr>
        <p:spPr>
          <a:xfrm>
            <a:off x="2919766" y="2144255"/>
            <a:ext cx="374439" cy="580869"/>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29" name="Arrow: Pentagon 28">
            <a:extLst>
              <a:ext uri="{FF2B5EF4-FFF2-40B4-BE49-F238E27FC236}">
                <a16:creationId xmlns:a16="http://schemas.microsoft.com/office/drawing/2014/main" id="{9C7DFD16-E7C8-357D-6DB7-8F7C8D9F3D15}"/>
              </a:ext>
            </a:extLst>
          </p:cNvPr>
          <p:cNvSpPr/>
          <p:nvPr/>
        </p:nvSpPr>
        <p:spPr>
          <a:xfrm>
            <a:off x="4949106" y="2113538"/>
            <a:ext cx="364976" cy="580869"/>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30" name="Arrow: Pentagon 29">
            <a:extLst>
              <a:ext uri="{FF2B5EF4-FFF2-40B4-BE49-F238E27FC236}">
                <a16:creationId xmlns:a16="http://schemas.microsoft.com/office/drawing/2014/main" id="{F6DBDA0C-545B-D782-DFF3-430FC4F5CC51}"/>
              </a:ext>
            </a:extLst>
          </p:cNvPr>
          <p:cNvSpPr/>
          <p:nvPr/>
        </p:nvSpPr>
        <p:spPr>
          <a:xfrm>
            <a:off x="8030120" y="2129773"/>
            <a:ext cx="478262" cy="580869"/>
          </a:xfrm>
          <a:prstGeom prst="homePlate">
            <a:avLst/>
          </a:prstGeom>
          <a:solidFill>
            <a:srgbClr val="EE9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40EEDA8C-07FD-C48A-9172-51CF051F6A6E}"/>
              </a:ext>
            </a:extLst>
          </p:cNvPr>
          <p:cNvSpPr/>
          <p:nvPr/>
        </p:nvSpPr>
        <p:spPr>
          <a:xfrm>
            <a:off x="8544028" y="1422750"/>
            <a:ext cx="2128325" cy="269812"/>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Software as a Service</a:t>
            </a:r>
          </a:p>
        </p:txBody>
      </p:sp>
      <p:sp>
        <p:nvSpPr>
          <p:cNvPr id="31" name="Rectangle: Rounded Corners 30">
            <a:extLst>
              <a:ext uri="{FF2B5EF4-FFF2-40B4-BE49-F238E27FC236}">
                <a16:creationId xmlns:a16="http://schemas.microsoft.com/office/drawing/2014/main" id="{7DD63B2B-CB70-604E-0CB4-F23B7B15CA0D}"/>
              </a:ext>
            </a:extLst>
          </p:cNvPr>
          <p:cNvSpPr/>
          <p:nvPr/>
        </p:nvSpPr>
        <p:spPr>
          <a:xfrm>
            <a:off x="8544030" y="1229366"/>
            <a:ext cx="2128328" cy="269811"/>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Platform as a Service</a:t>
            </a:r>
          </a:p>
        </p:txBody>
      </p:sp>
      <p:sp>
        <p:nvSpPr>
          <p:cNvPr id="32" name="Rectangle: Rounded Corners 31">
            <a:extLst>
              <a:ext uri="{FF2B5EF4-FFF2-40B4-BE49-F238E27FC236}">
                <a16:creationId xmlns:a16="http://schemas.microsoft.com/office/drawing/2014/main" id="{D302FA3D-F1B8-63C3-C67F-4A521E52DF99}"/>
              </a:ext>
            </a:extLst>
          </p:cNvPr>
          <p:cNvSpPr/>
          <p:nvPr/>
        </p:nvSpPr>
        <p:spPr>
          <a:xfrm>
            <a:off x="8544029" y="1679818"/>
            <a:ext cx="2128328" cy="338235"/>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Data Platform as a Service</a:t>
            </a:r>
          </a:p>
        </p:txBody>
      </p:sp>
      <p:sp>
        <p:nvSpPr>
          <p:cNvPr id="33" name="Rectangle: Rounded Corners 32">
            <a:extLst>
              <a:ext uri="{FF2B5EF4-FFF2-40B4-BE49-F238E27FC236}">
                <a16:creationId xmlns:a16="http://schemas.microsoft.com/office/drawing/2014/main" id="{C1CF3E14-EF9B-CB1B-EDBD-B0D7CA07ACBC}"/>
              </a:ext>
            </a:extLst>
          </p:cNvPr>
          <p:cNvSpPr/>
          <p:nvPr/>
        </p:nvSpPr>
        <p:spPr>
          <a:xfrm>
            <a:off x="8544026" y="1997641"/>
            <a:ext cx="2128328" cy="26981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latin typeface="Times New Roman" panose="02020603050405020304" pitchFamily="18" charset="0"/>
                <a:cs typeface="Times New Roman" panose="02020603050405020304" pitchFamily="18" charset="0"/>
              </a:rPr>
              <a:t>Dataops</a:t>
            </a:r>
            <a:r>
              <a:rPr lang="en-US" sz="1000" dirty="0">
                <a:latin typeface="Times New Roman" panose="02020603050405020304" pitchFamily="18" charset="0"/>
                <a:cs typeface="Times New Roman" panose="02020603050405020304" pitchFamily="18" charset="0"/>
              </a:rPr>
              <a:t> CI/CD</a:t>
            </a:r>
          </a:p>
        </p:txBody>
      </p:sp>
      <p:sp>
        <p:nvSpPr>
          <p:cNvPr id="34" name="Rectangle: Rounded Corners 33">
            <a:extLst>
              <a:ext uri="{FF2B5EF4-FFF2-40B4-BE49-F238E27FC236}">
                <a16:creationId xmlns:a16="http://schemas.microsoft.com/office/drawing/2014/main" id="{C942AF26-1A48-10A9-1551-268E689F7CC6}"/>
              </a:ext>
            </a:extLst>
          </p:cNvPr>
          <p:cNvSpPr/>
          <p:nvPr/>
        </p:nvSpPr>
        <p:spPr>
          <a:xfrm>
            <a:off x="8544026" y="2267328"/>
            <a:ext cx="2128328" cy="260025"/>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latin typeface="Times New Roman" panose="02020603050405020304" pitchFamily="18" charset="0"/>
                <a:cs typeface="Times New Roman" panose="02020603050405020304" pitchFamily="18" charset="0"/>
              </a:rPr>
              <a:t>Devops</a:t>
            </a:r>
            <a:r>
              <a:rPr lang="en-US" sz="1000" dirty="0">
                <a:latin typeface="Times New Roman" panose="02020603050405020304" pitchFamily="18" charset="0"/>
                <a:cs typeface="Times New Roman" panose="02020603050405020304" pitchFamily="18" charset="0"/>
              </a:rPr>
              <a:t> CI/CD</a:t>
            </a:r>
          </a:p>
        </p:txBody>
      </p:sp>
      <p:sp>
        <p:nvSpPr>
          <p:cNvPr id="35" name="Rectangle: Rounded Corners 34">
            <a:extLst>
              <a:ext uri="{FF2B5EF4-FFF2-40B4-BE49-F238E27FC236}">
                <a16:creationId xmlns:a16="http://schemas.microsoft.com/office/drawing/2014/main" id="{208B6F9E-6A15-31CB-3ADA-8BDA5D2E27A6}"/>
              </a:ext>
            </a:extLst>
          </p:cNvPr>
          <p:cNvSpPr/>
          <p:nvPr/>
        </p:nvSpPr>
        <p:spPr>
          <a:xfrm>
            <a:off x="8552078" y="2902531"/>
            <a:ext cx="2128328" cy="358025"/>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Infrastructure as a Service</a:t>
            </a:r>
          </a:p>
        </p:txBody>
      </p:sp>
      <p:sp>
        <p:nvSpPr>
          <p:cNvPr id="36" name="Rectangle: Rounded Corners 35">
            <a:extLst>
              <a:ext uri="{FF2B5EF4-FFF2-40B4-BE49-F238E27FC236}">
                <a16:creationId xmlns:a16="http://schemas.microsoft.com/office/drawing/2014/main" id="{F7338FB7-4CC3-1D3A-7D6E-2C310E092530}"/>
              </a:ext>
            </a:extLst>
          </p:cNvPr>
          <p:cNvSpPr/>
          <p:nvPr/>
        </p:nvSpPr>
        <p:spPr>
          <a:xfrm>
            <a:off x="8544026" y="2526445"/>
            <a:ext cx="2140299" cy="385146"/>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Systems Reliability Engineering</a:t>
            </a:r>
          </a:p>
        </p:txBody>
      </p:sp>
      <p:sp>
        <p:nvSpPr>
          <p:cNvPr id="37" name="TextBox 36">
            <a:extLst>
              <a:ext uri="{FF2B5EF4-FFF2-40B4-BE49-F238E27FC236}">
                <a16:creationId xmlns:a16="http://schemas.microsoft.com/office/drawing/2014/main" id="{A996B5AB-CFCC-5C76-3B0B-FC48A889933C}"/>
              </a:ext>
            </a:extLst>
          </p:cNvPr>
          <p:cNvSpPr txBox="1"/>
          <p:nvPr/>
        </p:nvSpPr>
        <p:spPr>
          <a:xfrm>
            <a:off x="10680406" y="1357802"/>
            <a:ext cx="1360206" cy="116955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Cloud Hybrid/Private/Public, Microservices, API, Interoperability, ASP/DSP/Hosting, Elastic Search/Map Reduce, Big Data</a:t>
            </a:r>
          </a:p>
        </p:txBody>
      </p:sp>
      <p:sp>
        <p:nvSpPr>
          <p:cNvPr id="38" name="Rectangle: Rounded Corners 37">
            <a:extLst>
              <a:ext uri="{FF2B5EF4-FFF2-40B4-BE49-F238E27FC236}">
                <a16:creationId xmlns:a16="http://schemas.microsoft.com/office/drawing/2014/main" id="{686E6BB8-0B8E-3109-F999-01D6953A41BE}"/>
              </a:ext>
            </a:extLst>
          </p:cNvPr>
          <p:cNvSpPr/>
          <p:nvPr/>
        </p:nvSpPr>
        <p:spPr>
          <a:xfrm>
            <a:off x="5376395" y="2749055"/>
            <a:ext cx="2611266" cy="754712"/>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Inline decommissioning of Massively Parallel, Asynchronous, Multiengine, Elastic Map Reduce Enablement Infrastructure </a:t>
            </a:r>
          </a:p>
        </p:txBody>
      </p:sp>
      <p:sp>
        <p:nvSpPr>
          <p:cNvPr id="39" name="Arrow: Bent 38">
            <a:extLst>
              <a:ext uri="{FF2B5EF4-FFF2-40B4-BE49-F238E27FC236}">
                <a16:creationId xmlns:a16="http://schemas.microsoft.com/office/drawing/2014/main" id="{7E359E52-0823-4EA8-2C7D-7C2C571BD198}"/>
              </a:ext>
            </a:extLst>
          </p:cNvPr>
          <p:cNvSpPr/>
          <p:nvPr/>
        </p:nvSpPr>
        <p:spPr>
          <a:xfrm flipV="1">
            <a:off x="2922540" y="2710641"/>
            <a:ext cx="422000" cy="793125"/>
          </a:xfrm>
          <a:prstGeom prst="ben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41" name="Arrow: Bent 40">
            <a:extLst>
              <a:ext uri="{FF2B5EF4-FFF2-40B4-BE49-F238E27FC236}">
                <a16:creationId xmlns:a16="http://schemas.microsoft.com/office/drawing/2014/main" id="{3274328D-E837-2811-77D7-7F25BCC212CD}"/>
              </a:ext>
            </a:extLst>
          </p:cNvPr>
          <p:cNvSpPr/>
          <p:nvPr/>
        </p:nvSpPr>
        <p:spPr>
          <a:xfrm flipV="1">
            <a:off x="4982361" y="2696914"/>
            <a:ext cx="422000" cy="793125"/>
          </a:xfrm>
          <a:prstGeom prst="ben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42" name="Arrow: Bent 41">
            <a:extLst>
              <a:ext uri="{FF2B5EF4-FFF2-40B4-BE49-F238E27FC236}">
                <a16:creationId xmlns:a16="http://schemas.microsoft.com/office/drawing/2014/main" id="{F3235250-FB90-5614-DC3F-CA7004B0C286}"/>
              </a:ext>
            </a:extLst>
          </p:cNvPr>
          <p:cNvSpPr/>
          <p:nvPr/>
        </p:nvSpPr>
        <p:spPr>
          <a:xfrm rot="16200000" flipV="1">
            <a:off x="7833791" y="2848274"/>
            <a:ext cx="701769" cy="394032"/>
          </a:xfrm>
          <a:prstGeom prst="bentArrow">
            <a:avLst>
              <a:gd name="adj1" fmla="val 35500"/>
              <a:gd name="adj2" fmla="val 25000"/>
              <a:gd name="adj3" fmla="val 25000"/>
              <a:gd name="adj4" fmla="val 43750"/>
            </a:avLst>
          </a:prstGeom>
          <a:solidFill>
            <a:srgbClr val="EE9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3" name="Rectangle: Rounded Corners 42">
            <a:extLst>
              <a:ext uri="{FF2B5EF4-FFF2-40B4-BE49-F238E27FC236}">
                <a16:creationId xmlns:a16="http://schemas.microsoft.com/office/drawing/2014/main" id="{517B2B92-6E23-B30C-8AFB-93CE65BF1C81}"/>
              </a:ext>
            </a:extLst>
          </p:cNvPr>
          <p:cNvSpPr/>
          <p:nvPr/>
        </p:nvSpPr>
        <p:spPr>
          <a:xfrm>
            <a:off x="8535072" y="961893"/>
            <a:ext cx="2137281" cy="269811"/>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Solution Outsourcing</a:t>
            </a:r>
          </a:p>
        </p:txBody>
      </p:sp>
    </p:spTree>
    <p:extLst>
      <p:ext uri="{BB962C8B-B14F-4D97-AF65-F5344CB8AC3E}">
        <p14:creationId xmlns:p14="http://schemas.microsoft.com/office/powerpoint/2010/main" val="786355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CB0BDD5A-8FBC-738B-F8CD-0C6A8782529A}"/>
              </a:ext>
            </a:extLst>
          </p:cNvPr>
          <p:cNvSpPr/>
          <p:nvPr/>
        </p:nvSpPr>
        <p:spPr>
          <a:xfrm>
            <a:off x="10536711" y="0"/>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Enterprise Elastic SRE, Systems Reliability Engineering/Assurance</a:t>
            </a: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39AA2AB-4E90-90FB-E2E5-196C673B304D}"/>
              </a:ext>
            </a:extLst>
          </p:cNvPr>
          <p:cNvPicPr>
            <a:picLocks noChangeAspect="1"/>
          </p:cNvPicPr>
          <p:nvPr/>
        </p:nvPicPr>
        <p:blipFill>
          <a:blip r:embed="rId2"/>
          <a:stretch>
            <a:fillRect/>
          </a:stretch>
        </p:blipFill>
        <p:spPr>
          <a:xfrm>
            <a:off x="4457420" y="4285672"/>
            <a:ext cx="5741233" cy="2526279"/>
          </a:xfrm>
          <a:prstGeom prst="rect">
            <a:avLst/>
          </a:prstGeom>
        </p:spPr>
      </p:pic>
      <p:sp>
        <p:nvSpPr>
          <p:cNvPr id="4" name="Arrow: Pentagon 3">
            <a:extLst>
              <a:ext uri="{FF2B5EF4-FFF2-40B4-BE49-F238E27FC236}">
                <a16:creationId xmlns:a16="http://schemas.microsoft.com/office/drawing/2014/main" id="{EB290A7A-4CFD-46E0-0021-5C9EF8E1C1C4}"/>
              </a:ext>
            </a:extLst>
          </p:cNvPr>
          <p:cNvSpPr/>
          <p:nvPr/>
        </p:nvSpPr>
        <p:spPr>
          <a:xfrm>
            <a:off x="55238" y="920423"/>
            <a:ext cx="236874" cy="580869"/>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064E927-0345-FC8D-0E56-7B958F554F14}"/>
              </a:ext>
            </a:extLst>
          </p:cNvPr>
          <p:cNvSpPr/>
          <p:nvPr/>
        </p:nvSpPr>
        <p:spPr>
          <a:xfrm>
            <a:off x="289615" y="301451"/>
            <a:ext cx="3163973" cy="6510500"/>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Times New Roman" panose="02020603050405020304" pitchFamily="18" charset="0"/>
                <a:cs typeface="Times New Roman" panose="02020603050405020304" pitchFamily="18" charset="0"/>
              </a:rPr>
              <a:t>Loadbalanced</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Noncoversational</a:t>
            </a:r>
            <a:r>
              <a:rPr lang="en-US" sz="1200" dirty="0">
                <a:latin typeface="Times New Roman" panose="02020603050405020304" pitchFamily="18" charset="0"/>
                <a:cs typeface="Times New Roman" panose="02020603050405020304" pitchFamily="18" charset="0"/>
              </a:rPr>
              <a:t> Remote Procedure Calls, Conversational Interactions only with Sticky Sessions.  </a:t>
            </a:r>
          </a:p>
          <a:p>
            <a:pPr algn="ctr"/>
            <a:r>
              <a:rPr lang="en-US" sz="1200" dirty="0">
                <a:latin typeface="Times New Roman" panose="02020603050405020304" pitchFamily="18" charset="0"/>
                <a:cs typeface="Times New Roman" panose="02020603050405020304" pitchFamily="18" charset="0"/>
              </a:rPr>
              <a:t>Dual homed networks with static routes and multipath I/O for servers using 1 network Interface for client and 1 network interface for other services.  Isolated links between all Database Servers and Storage Array (Direct Crossover Cable Linkage, Physical Switch/Hub, Cloud Virtual Switch Hub) and separate </a:t>
            </a:r>
            <a:r>
              <a:rPr lang="en-US" sz="1200" dirty="0" err="1">
                <a:latin typeface="Times New Roman" panose="02020603050405020304" pitchFamily="18" charset="0"/>
                <a:cs typeface="Times New Roman" panose="02020603050405020304" pitchFamily="18" charset="0"/>
              </a:rPr>
              <a:t>Fibre</a:t>
            </a:r>
            <a:r>
              <a:rPr lang="en-US" sz="1200" dirty="0">
                <a:latin typeface="Times New Roman" panose="02020603050405020304" pitchFamily="18" charset="0"/>
                <a:cs typeface="Times New Roman" panose="02020603050405020304" pitchFamily="18" charset="0"/>
              </a:rPr>
              <a:t>/ISCSI/Network Interface between DB Server and Storage Array.  Network and </a:t>
            </a:r>
            <a:r>
              <a:rPr lang="en-US" sz="1200" dirty="0" err="1">
                <a:latin typeface="Times New Roman" panose="02020603050405020304" pitchFamily="18" charset="0"/>
                <a:cs typeface="Times New Roman" panose="02020603050405020304" pitchFamily="18" charset="0"/>
              </a:rPr>
              <a:t>Fibre</a:t>
            </a:r>
            <a:r>
              <a:rPr lang="en-US" sz="1200" dirty="0">
                <a:latin typeface="Times New Roman" panose="02020603050405020304" pitchFamily="18" charset="0"/>
                <a:cs typeface="Times New Roman" panose="02020603050405020304" pitchFamily="18" charset="0"/>
              </a:rPr>
              <a:t> Interface set to Full Duplex, highest throughput bandwidth, maximized buffers, TCP/IP window Scaling enabled RFC7323, Application and OS TCP/IP buffer maximum and windows size, Jumbo MTU Size on all internal Routers/Switches/Bridges, Local Full Directory Replica and Site in each Security Zone/DMZ and all APIs access databases using connection pooling and upgraded version that use Kerberos instead of NTLM.  Database Procedure, SQL and Programming Code using Try/Catch/finally code blocks as well as Begin/Commit/Rollback transactions with @@trancount. DB procedures using </a:t>
            </a:r>
            <a:r>
              <a:rPr lang="en-US" sz="1200" dirty="0" err="1">
                <a:latin typeface="Times New Roman" panose="02020603050405020304" pitchFamily="18" charset="0"/>
                <a:cs typeface="Times New Roman" panose="02020603050405020304" pitchFamily="18" charset="0"/>
              </a:rPr>
              <a:t>withrecompile</a:t>
            </a:r>
            <a:r>
              <a:rPr lang="en-US" sz="1200" dirty="0">
                <a:latin typeface="Times New Roman" panose="02020603050405020304" pitchFamily="18" charset="0"/>
                <a:cs typeface="Times New Roman" panose="02020603050405020304" pitchFamily="18" charset="0"/>
              </a:rPr>
              <a:t> and Native Recompile.  Running nonintrusive update statistics several times each day and before or after batch processing windows or massive update/insert/deletes. </a:t>
            </a:r>
          </a:p>
        </p:txBody>
      </p:sp>
      <p:sp>
        <p:nvSpPr>
          <p:cNvPr id="8" name="Rectangle: Rounded Corners 7">
            <a:extLst>
              <a:ext uri="{FF2B5EF4-FFF2-40B4-BE49-F238E27FC236}">
                <a16:creationId xmlns:a16="http://schemas.microsoft.com/office/drawing/2014/main" id="{3B28AC7E-7BBC-053A-0B92-AFD37F536575}"/>
              </a:ext>
            </a:extLst>
          </p:cNvPr>
          <p:cNvSpPr/>
          <p:nvPr/>
        </p:nvSpPr>
        <p:spPr>
          <a:xfrm>
            <a:off x="7683685" y="284070"/>
            <a:ext cx="1810839" cy="1355138"/>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Perform automation pipeline to resolve, replace, scale, or enhance platform capacity, performance or function responsively to events or on demand</a:t>
            </a:r>
          </a:p>
        </p:txBody>
      </p:sp>
      <p:sp>
        <p:nvSpPr>
          <p:cNvPr id="12" name="Arrow: Pentagon 11">
            <a:extLst>
              <a:ext uri="{FF2B5EF4-FFF2-40B4-BE49-F238E27FC236}">
                <a16:creationId xmlns:a16="http://schemas.microsoft.com/office/drawing/2014/main" id="{3FD66DF7-4157-51B7-CB94-2BF63C520240}"/>
              </a:ext>
            </a:extLst>
          </p:cNvPr>
          <p:cNvSpPr/>
          <p:nvPr/>
        </p:nvSpPr>
        <p:spPr>
          <a:xfrm>
            <a:off x="3485627" y="945969"/>
            <a:ext cx="374439" cy="580869"/>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13" name="Arrow: Pentagon 12">
            <a:extLst>
              <a:ext uri="{FF2B5EF4-FFF2-40B4-BE49-F238E27FC236}">
                <a16:creationId xmlns:a16="http://schemas.microsoft.com/office/drawing/2014/main" id="{CA36BB85-EC24-5309-0716-DAD6952A44AF}"/>
              </a:ext>
            </a:extLst>
          </p:cNvPr>
          <p:cNvSpPr/>
          <p:nvPr/>
        </p:nvSpPr>
        <p:spPr>
          <a:xfrm>
            <a:off x="7253394" y="799843"/>
            <a:ext cx="364976" cy="580869"/>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17" name="Arrow: Pentagon 16">
            <a:extLst>
              <a:ext uri="{FF2B5EF4-FFF2-40B4-BE49-F238E27FC236}">
                <a16:creationId xmlns:a16="http://schemas.microsoft.com/office/drawing/2014/main" id="{7CF0ED5B-EEA7-69CF-AFC0-5E4DE275306E}"/>
              </a:ext>
            </a:extLst>
          </p:cNvPr>
          <p:cNvSpPr/>
          <p:nvPr/>
        </p:nvSpPr>
        <p:spPr>
          <a:xfrm>
            <a:off x="9547001" y="799843"/>
            <a:ext cx="478262" cy="580869"/>
          </a:xfrm>
          <a:prstGeom prst="homePlate">
            <a:avLst/>
          </a:prstGeom>
          <a:solidFill>
            <a:srgbClr val="EE9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2" name="Arrow: Bent 21">
            <a:extLst>
              <a:ext uri="{FF2B5EF4-FFF2-40B4-BE49-F238E27FC236}">
                <a16:creationId xmlns:a16="http://schemas.microsoft.com/office/drawing/2014/main" id="{D4B9ABD9-95A7-96A9-2E8F-43C5B14278DA}"/>
              </a:ext>
            </a:extLst>
          </p:cNvPr>
          <p:cNvSpPr/>
          <p:nvPr/>
        </p:nvSpPr>
        <p:spPr>
          <a:xfrm rot="16200000" flipH="1">
            <a:off x="6556986" y="2938665"/>
            <a:ext cx="667409" cy="2026604"/>
          </a:xfrm>
          <a:prstGeom prst="bentArrow">
            <a:avLst>
              <a:gd name="adj1" fmla="val 54199"/>
              <a:gd name="adj2" fmla="val 50000"/>
              <a:gd name="adj3" fmla="val 20508"/>
              <a:gd name="adj4" fmla="val 61718"/>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Bent 20">
            <a:extLst>
              <a:ext uri="{FF2B5EF4-FFF2-40B4-BE49-F238E27FC236}">
                <a16:creationId xmlns:a16="http://schemas.microsoft.com/office/drawing/2014/main" id="{69458AA8-3D6B-CD72-B544-E56B6A442F33}"/>
              </a:ext>
            </a:extLst>
          </p:cNvPr>
          <p:cNvSpPr/>
          <p:nvPr/>
        </p:nvSpPr>
        <p:spPr>
          <a:xfrm rot="10800000">
            <a:off x="6713091" y="2696395"/>
            <a:ext cx="4340903" cy="1474781"/>
          </a:xfrm>
          <a:prstGeom prst="bentArrow">
            <a:avLst>
              <a:gd name="adj1" fmla="val 25000"/>
              <a:gd name="adj2" fmla="val 25000"/>
              <a:gd name="adj3" fmla="val 25000"/>
              <a:gd name="adj4" fmla="val 4375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Rounded Corners 1">
            <a:extLst>
              <a:ext uri="{FF2B5EF4-FFF2-40B4-BE49-F238E27FC236}">
                <a16:creationId xmlns:a16="http://schemas.microsoft.com/office/drawing/2014/main" id="{699CDDCF-429D-1301-D561-DD1C43DD8014}"/>
              </a:ext>
            </a:extLst>
          </p:cNvPr>
          <p:cNvSpPr/>
          <p:nvPr/>
        </p:nvSpPr>
        <p:spPr>
          <a:xfrm>
            <a:off x="3922188" y="301451"/>
            <a:ext cx="3270899" cy="1260626"/>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Operational  Readiness Laboratory Systemic Testing to produce indicators of diminished quality and performance using critical success factors, service level criteria, statistical process control criteria, program objectives, KPIs while determining scale up and scale out modalities, utilization/volume of service at which each incipient and each scalability unit must be increased, using transaction cost analyses</a:t>
            </a:r>
          </a:p>
        </p:txBody>
      </p:sp>
      <p:sp>
        <p:nvSpPr>
          <p:cNvPr id="14" name="Arrow: Pentagon 13">
            <a:extLst>
              <a:ext uri="{FF2B5EF4-FFF2-40B4-BE49-F238E27FC236}">
                <a16:creationId xmlns:a16="http://schemas.microsoft.com/office/drawing/2014/main" id="{3EEE2926-6848-6B90-EACA-04EF0380B8B8}"/>
              </a:ext>
            </a:extLst>
          </p:cNvPr>
          <p:cNvSpPr/>
          <p:nvPr/>
        </p:nvSpPr>
        <p:spPr>
          <a:xfrm>
            <a:off x="55238" y="1505746"/>
            <a:ext cx="236874" cy="580869"/>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0AB3529B-C1C3-F184-6B30-1478E0A1A9CC}"/>
              </a:ext>
            </a:extLst>
          </p:cNvPr>
          <p:cNvSpPr/>
          <p:nvPr/>
        </p:nvSpPr>
        <p:spPr>
          <a:xfrm>
            <a:off x="10116520" y="604331"/>
            <a:ext cx="1837374" cy="2518347"/>
          </a:xfrm>
          <a:prstGeom prst="round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sp>
        <p:nvSpPr>
          <p:cNvPr id="20" name="Arrow: Pentagon 19">
            <a:extLst>
              <a:ext uri="{FF2B5EF4-FFF2-40B4-BE49-F238E27FC236}">
                <a16:creationId xmlns:a16="http://schemas.microsoft.com/office/drawing/2014/main" id="{C654ED22-4E39-6E7E-0279-67A6FB339987}"/>
              </a:ext>
            </a:extLst>
          </p:cNvPr>
          <p:cNvSpPr/>
          <p:nvPr/>
        </p:nvSpPr>
        <p:spPr>
          <a:xfrm>
            <a:off x="3485626" y="1546660"/>
            <a:ext cx="374439" cy="580869"/>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24" name="Arrow: Pentagon 23">
            <a:extLst>
              <a:ext uri="{FF2B5EF4-FFF2-40B4-BE49-F238E27FC236}">
                <a16:creationId xmlns:a16="http://schemas.microsoft.com/office/drawing/2014/main" id="{5F44B762-B028-C81F-E028-1B865015DDAA}"/>
              </a:ext>
            </a:extLst>
          </p:cNvPr>
          <p:cNvSpPr/>
          <p:nvPr/>
        </p:nvSpPr>
        <p:spPr>
          <a:xfrm>
            <a:off x="7253394" y="1399696"/>
            <a:ext cx="364976" cy="580869"/>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25" name="Arrow: Pentagon 24">
            <a:extLst>
              <a:ext uri="{FF2B5EF4-FFF2-40B4-BE49-F238E27FC236}">
                <a16:creationId xmlns:a16="http://schemas.microsoft.com/office/drawing/2014/main" id="{BC6AA495-99FA-68AD-C1AE-EBAB0A30B019}"/>
              </a:ext>
            </a:extLst>
          </p:cNvPr>
          <p:cNvSpPr/>
          <p:nvPr/>
        </p:nvSpPr>
        <p:spPr>
          <a:xfrm>
            <a:off x="9547001" y="1415271"/>
            <a:ext cx="478262" cy="580869"/>
          </a:xfrm>
          <a:prstGeom prst="homePlate">
            <a:avLst/>
          </a:prstGeom>
          <a:solidFill>
            <a:srgbClr val="EE9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6" name="Arrow: Pentagon 25">
            <a:extLst>
              <a:ext uri="{FF2B5EF4-FFF2-40B4-BE49-F238E27FC236}">
                <a16:creationId xmlns:a16="http://schemas.microsoft.com/office/drawing/2014/main" id="{860D5C64-8446-0955-4B8C-AF8ED7DE22A9}"/>
              </a:ext>
            </a:extLst>
          </p:cNvPr>
          <p:cNvSpPr/>
          <p:nvPr/>
        </p:nvSpPr>
        <p:spPr>
          <a:xfrm>
            <a:off x="55238" y="2121806"/>
            <a:ext cx="236874" cy="580869"/>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28" name="Arrow: Pentagon 27">
            <a:extLst>
              <a:ext uri="{FF2B5EF4-FFF2-40B4-BE49-F238E27FC236}">
                <a16:creationId xmlns:a16="http://schemas.microsoft.com/office/drawing/2014/main" id="{0403D8E5-0E8A-9026-6938-643E1DA0EAC2}"/>
              </a:ext>
            </a:extLst>
          </p:cNvPr>
          <p:cNvSpPr/>
          <p:nvPr/>
        </p:nvSpPr>
        <p:spPr>
          <a:xfrm>
            <a:off x="3485627" y="2147352"/>
            <a:ext cx="374439" cy="580869"/>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29" name="Arrow: Pentagon 28">
            <a:extLst>
              <a:ext uri="{FF2B5EF4-FFF2-40B4-BE49-F238E27FC236}">
                <a16:creationId xmlns:a16="http://schemas.microsoft.com/office/drawing/2014/main" id="{9C7DFD16-E7C8-357D-6DB7-8F7C8D9F3D15}"/>
              </a:ext>
            </a:extLst>
          </p:cNvPr>
          <p:cNvSpPr/>
          <p:nvPr/>
        </p:nvSpPr>
        <p:spPr>
          <a:xfrm>
            <a:off x="7253394" y="2001226"/>
            <a:ext cx="364976" cy="580869"/>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30" name="Arrow: Pentagon 29">
            <a:extLst>
              <a:ext uri="{FF2B5EF4-FFF2-40B4-BE49-F238E27FC236}">
                <a16:creationId xmlns:a16="http://schemas.microsoft.com/office/drawing/2014/main" id="{F6DBDA0C-545B-D782-DFF3-430FC4F5CC51}"/>
              </a:ext>
            </a:extLst>
          </p:cNvPr>
          <p:cNvSpPr/>
          <p:nvPr/>
        </p:nvSpPr>
        <p:spPr>
          <a:xfrm>
            <a:off x="9547001" y="2045868"/>
            <a:ext cx="478262" cy="580869"/>
          </a:xfrm>
          <a:prstGeom prst="homePlate">
            <a:avLst/>
          </a:prstGeom>
          <a:solidFill>
            <a:srgbClr val="EE9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208B6F9E-6A15-31CB-3ADA-8BDA5D2E27A6}"/>
              </a:ext>
            </a:extLst>
          </p:cNvPr>
          <p:cNvSpPr/>
          <p:nvPr/>
        </p:nvSpPr>
        <p:spPr>
          <a:xfrm>
            <a:off x="9989830" y="799843"/>
            <a:ext cx="1888239" cy="2105403"/>
          </a:xfrm>
          <a:prstGeom prst="round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Data Governance</a:t>
            </a:r>
          </a:p>
          <a:p>
            <a:pPr algn="ctr"/>
            <a:r>
              <a:rPr lang="en-US" sz="1000" dirty="0">
                <a:solidFill>
                  <a:schemeClr val="tx1"/>
                </a:solidFill>
                <a:latin typeface="Times New Roman" panose="02020603050405020304" pitchFamily="18" charset="0"/>
                <a:cs typeface="Times New Roman" panose="02020603050405020304" pitchFamily="18" charset="0"/>
              </a:rPr>
              <a:t>Linking Objective Attainment to Value Synthesis, Stability, Quality and Performance</a:t>
            </a: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r>
              <a:rPr lang="en-US" sz="1000" dirty="0">
                <a:solidFill>
                  <a:schemeClr val="tx1"/>
                </a:solidFill>
                <a:latin typeface="Times New Roman" panose="02020603050405020304" pitchFamily="18" charset="0"/>
                <a:cs typeface="Times New Roman" panose="02020603050405020304" pitchFamily="18" charset="0"/>
              </a:rPr>
              <a:t>Service Level Criteria,</a:t>
            </a:r>
          </a:p>
          <a:p>
            <a:pPr algn="ctr"/>
            <a:r>
              <a:rPr lang="en-US" sz="1000" dirty="0">
                <a:solidFill>
                  <a:schemeClr val="tx1"/>
                </a:solidFill>
                <a:latin typeface="Times New Roman" panose="02020603050405020304" pitchFamily="18" charset="0"/>
                <a:cs typeface="Times New Roman" panose="02020603050405020304" pitchFamily="18" charset="0"/>
              </a:rPr>
              <a:t>Statistical Process Control Thresholds,</a:t>
            </a:r>
          </a:p>
          <a:p>
            <a:pPr algn="ctr"/>
            <a:r>
              <a:rPr lang="en-US" sz="1000" dirty="0">
                <a:solidFill>
                  <a:schemeClr val="tx1"/>
                </a:solidFill>
                <a:latin typeface="Times New Roman" panose="02020603050405020304" pitchFamily="18" charset="0"/>
                <a:cs typeface="Times New Roman" panose="02020603050405020304" pitchFamily="18" charset="0"/>
              </a:rPr>
              <a:t>Key </a:t>
            </a:r>
            <a:r>
              <a:rPr lang="en-US" sz="1000" dirty="0" err="1">
                <a:solidFill>
                  <a:schemeClr val="tx1"/>
                </a:solidFill>
                <a:latin typeface="Times New Roman" panose="02020603050405020304" pitchFamily="18" charset="0"/>
                <a:cs typeface="Times New Roman" panose="02020603050405020304" pitchFamily="18" charset="0"/>
              </a:rPr>
              <a:t>Perfomrance</a:t>
            </a:r>
            <a:r>
              <a:rPr lang="en-US" sz="1000" dirty="0">
                <a:solidFill>
                  <a:schemeClr val="tx1"/>
                </a:solidFill>
                <a:latin typeface="Times New Roman" panose="02020603050405020304" pitchFamily="18" charset="0"/>
                <a:cs typeface="Times New Roman" panose="02020603050405020304" pitchFamily="18" charset="0"/>
              </a:rPr>
              <a:t> Indicator,</a:t>
            </a:r>
          </a:p>
          <a:p>
            <a:pPr algn="ctr"/>
            <a:r>
              <a:rPr lang="en-US" sz="1000" dirty="0">
                <a:solidFill>
                  <a:schemeClr val="tx1"/>
                </a:solidFill>
                <a:latin typeface="Times New Roman" panose="02020603050405020304" pitchFamily="18" charset="0"/>
                <a:cs typeface="Times New Roman" panose="02020603050405020304" pitchFamily="18" charset="0"/>
              </a:rPr>
              <a:t>Program and Project Objectives,</a:t>
            </a:r>
          </a:p>
          <a:p>
            <a:pPr algn="ctr"/>
            <a:endParaRPr lang="en-US" sz="10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A996B5AB-CFCC-5C76-3B0B-FC48A889933C}"/>
              </a:ext>
            </a:extLst>
          </p:cNvPr>
          <p:cNvSpPr txBox="1"/>
          <p:nvPr/>
        </p:nvSpPr>
        <p:spPr>
          <a:xfrm>
            <a:off x="12984694" y="1245490"/>
            <a:ext cx="1360206" cy="116955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Cloud Hybrid/Private/Public, Microservices, API, Interoperability, ASP/DSP/Hosting, Elastic Search/Map Reduce, Big Data</a:t>
            </a:r>
          </a:p>
        </p:txBody>
      </p:sp>
      <p:sp>
        <p:nvSpPr>
          <p:cNvPr id="38" name="Rectangle: Rounded Corners 37">
            <a:extLst>
              <a:ext uri="{FF2B5EF4-FFF2-40B4-BE49-F238E27FC236}">
                <a16:creationId xmlns:a16="http://schemas.microsoft.com/office/drawing/2014/main" id="{686E6BB8-0B8E-3109-F999-01D6953A41BE}"/>
              </a:ext>
            </a:extLst>
          </p:cNvPr>
          <p:cNvSpPr/>
          <p:nvPr/>
        </p:nvSpPr>
        <p:spPr>
          <a:xfrm>
            <a:off x="7716697" y="1753702"/>
            <a:ext cx="1777827" cy="1691137"/>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Recommission and </a:t>
            </a:r>
            <a:r>
              <a:rPr lang="en-US" sz="1200" dirty="0" err="1">
                <a:latin typeface="Times New Roman" panose="02020603050405020304" pitchFamily="18" charset="0"/>
                <a:cs typeface="Times New Roman" panose="02020603050405020304" pitchFamily="18" charset="0"/>
              </a:rPr>
              <a:t>reprovison</a:t>
            </a:r>
            <a:r>
              <a:rPr lang="en-US" sz="1200" dirty="0">
                <a:latin typeface="Times New Roman" panose="02020603050405020304" pitchFamily="18" charset="0"/>
                <a:cs typeface="Times New Roman" panose="02020603050405020304" pitchFamily="18" charset="0"/>
              </a:rPr>
              <a:t> images, machines, application service points, applications, software, containers, and other components responsively to events or upon demand </a:t>
            </a:r>
          </a:p>
        </p:txBody>
      </p:sp>
      <p:sp>
        <p:nvSpPr>
          <p:cNvPr id="39" name="Arrow: Bent 38">
            <a:extLst>
              <a:ext uri="{FF2B5EF4-FFF2-40B4-BE49-F238E27FC236}">
                <a16:creationId xmlns:a16="http://schemas.microsoft.com/office/drawing/2014/main" id="{7E359E52-0823-4EA8-2C7D-7C2C571BD198}"/>
              </a:ext>
            </a:extLst>
          </p:cNvPr>
          <p:cNvSpPr/>
          <p:nvPr/>
        </p:nvSpPr>
        <p:spPr>
          <a:xfrm flipV="1">
            <a:off x="3488401" y="2713738"/>
            <a:ext cx="422000" cy="793125"/>
          </a:xfrm>
          <a:prstGeom prst="ben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41" name="Arrow: Bent 40">
            <a:extLst>
              <a:ext uri="{FF2B5EF4-FFF2-40B4-BE49-F238E27FC236}">
                <a16:creationId xmlns:a16="http://schemas.microsoft.com/office/drawing/2014/main" id="{3274328D-E837-2811-77D7-7F25BCC212CD}"/>
              </a:ext>
            </a:extLst>
          </p:cNvPr>
          <p:cNvSpPr/>
          <p:nvPr/>
        </p:nvSpPr>
        <p:spPr>
          <a:xfrm flipV="1">
            <a:off x="7286649" y="2584602"/>
            <a:ext cx="422000" cy="793125"/>
          </a:xfrm>
          <a:prstGeom prst="ben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42" name="Arrow: Bent 41">
            <a:extLst>
              <a:ext uri="{FF2B5EF4-FFF2-40B4-BE49-F238E27FC236}">
                <a16:creationId xmlns:a16="http://schemas.microsoft.com/office/drawing/2014/main" id="{F3235250-FB90-5614-DC3F-CA7004B0C286}"/>
              </a:ext>
            </a:extLst>
          </p:cNvPr>
          <p:cNvSpPr/>
          <p:nvPr/>
        </p:nvSpPr>
        <p:spPr>
          <a:xfrm rot="16200000" flipV="1">
            <a:off x="9350672" y="2764369"/>
            <a:ext cx="701769" cy="394032"/>
          </a:xfrm>
          <a:prstGeom prst="bentArrow">
            <a:avLst>
              <a:gd name="adj1" fmla="val 35500"/>
              <a:gd name="adj2" fmla="val 25000"/>
              <a:gd name="adj3" fmla="val 25000"/>
              <a:gd name="adj4" fmla="val 43750"/>
            </a:avLst>
          </a:prstGeom>
          <a:solidFill>
            <a:srgbClr val="EE9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27B93B7E-2069-B207-2C50-416AB589B478}"/>
              </a:ext>
            </a:extLst>
          </p:cNvPr>
          <p:cNvSpPr/>
          <p:nvPr/>
        </p:nvSpPr>
        <p:spPr>
          <a:xfrm>
            <a:off x="3872867" y="3452764"/>
            <a:ext cx="2026605" cy="793125"/>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Deploy Agents, Monitors, event aggregation, and automated  actions/rules/tensors for scale up/out, down/in, notification, resolution, </a:t>
            </a:r>
            <a:r>
              <a:rPr lang="en-US" sz="1000" dirty="0" err="1">
                <a:latin typeface="Times New Roman" panose="02020603050405020304" pitchFamily="18" charset="0"/>
                <a:cs typeface="Times New Roman" panose="02020603050405020304" pitchFamily="18" charset="0"/>
              </a:rPr>
              <a:t>etc</a:t>
            </a:r>
            <a:endParaRPr lang="en-US" sz="1000" dirty="0">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13752789-413A-B3BA-50FC-CA5D3C947B9F}"/>
              </a:ext>
            </a:extLst>
          </p:cNvPr>
          <p:cNvSpPr/>
          <p:nvPr/>
        </p:nvSpPr>
        <p:spPr>
          <a:xfrm>
            <a:off x="3872614" y="1580615"/>
            <a:ext cx="3362627" cy="1852874"/>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Determine thresholds of systems monitors causally indicative of deteriorating quality or performance outside of service levels such as number of sessions, simultaneous requests per second, disk response time, disk queue length, </a:t>
            </a:r>
            <a:r>
              <a:rPr lang="en-US" sz="1000" dirty="0" err="1">
                <a:latin typeface="Times New Roman" panose="02020603050405020304" pitchFamily="18" charset="0"/>
                <a:cs typeface="Times New Roman" panose="02020603050405020304" pitchFamily="18" charset="0"/>
              </a:rPr>
              <a:t>cpu</a:t>
            </a:r>
            <a:r>
              <a:rPr lang="en-US" sz="1000" dirty="0">
                <a:latin typeface="Times New Roman" panose="02020603050405020304" pitchFamily="18" charset="0"/>
                <a:cs typeface="Times New Roman" panose="02020603050405020304" pitchFamily="18" charset="0"/>
              </a:rPr>
              <a:t> queue length, network card queue length, </a:t>
            </a:r>
            <a:r>
              <a:rPr lang="en-US" sz="1000" dirty="0" err="1">
                <a:latin typeface="Times New Roman" panose="02020603050405020304" pitchFamily="18" charset="0"/>
                <a:cs typeface="Times New Roman" panose="02020603050405020304" pitchFamily="18" charset="0"/>
              </a:rPr>
              <a:t>tcp</a:t>
            </a:r>
            <a:r>
              <a:rPr lang="en-US" sz="1000" dirty="0">
                <a:latin typeface="Times New Roman" panose="02020603050405020304" pitchFamily="18" charset="0"/>
                <a:cs typeface="Times New Roman" panose="02020603050405020304" pitchFamily="18" charset="0"/>
              </a:rPr>
              <a:t> errors a second or retransmits per second, response time from an app or to an app, ping response time, context switches a second, network utilization near or over 30%,Dataase connect limit or connections, DB </a:t>
            </a:r>
            <a:r>
              <a:rPr lang="en-US" sz="1000" dirty="0" err="1">
                <a:latin typeface="Times New Roman" panose="02020603050405020304" pitchFamily="18" charset="0"/>
                <a:cs typeface="Times New Roman" panose="02020603050405020304" pitchFamily="18" charset="0"/>
              </a:rPr>
              <a:t>spid</a:t>
            </a:r>
            <a:r>
              <a:rPr lang="en-US" sz="1000" dirty="0">
                <a:latin typeface="Times New Roman" panose="02020603050405020304" pitchFamily="18" charset="0"/>
                <a:cs typeface="Times New Roman" panose="02020603050405020304" pitchFamily="18" charset="0"/>
              </a:rPr>
              <a:t> request time or blocking and locking, also determining graphs of how scaleup or scale out as well as performance tuning affects linear/</a:t>
            </a:r>
            <a:r>
              <a:rPr lang="en-US" sz="1000" dirty="0" err="1">
                <a:latin typeface="Times New Roman" panose="02020603050405020304" pitchFamily="18" charset="0"/>
                <a:cs typeface="Times New Roman" panose="02020603050405020304" pitchFamily="18" charset="0"/>
              </a:rPr>
              <a:t>disleaer</a:t>
            </a:r>
            <a:r>
              <a:rPr lang="en-US" sz="1000" dirty="0">
                <a:latin typeface="Times New Roman" panose="02020603050405020304" pitchFamily="18" charset="0"/>
                <a:cs typeface="Times New Roman" panose="02020603050405020304" pitchFamily="18" charset="0"/>
              </a:rPr>
              <a:t> capacity graphs or </a:t>
            </a:r>
            <a:r>
              <a:rPr lang="en-US" sz="1000" dirty="0" err="1">
                <a:latin typeface="Times New Roman" panose="02020603050405020304" pitchFamily="18" charset="0"/>
                <a:cs typeface="Times New Roman" panose="02020603050405020304" pitchFamily="18" charset="0"/>
              </a:rPr>
              <a:t>sigmoids</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28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CB0BDD5A-8FBC-738B-F8CD-0C6A8782529A}"/>
              </a:ext>
            </a:extLst>
          </p:cNvPr>
          <p:cNvSpPr/>
          <p:nvPr/>
        </p:nvSpPr>
        <p:spPr>
          <a:xfrm>
            <a:off x="10536711" y="0"/>
            <a:ext cx="1600051" cy="6753314"/>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Enterprise Elastic SRE, Systems Reliability Engineering/Assurance</a:t>
            </a: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endParaRPr lang="en-US" sz="10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39AA2AB-4E90-90FB-E2E5-196C673B304D}"/>
              </a:ext>
            </a:extLst>
          </p:cNvPr>
          <p:cNvPicPr>
            <a:picLocks noChangeAspect="1"/>
          </p:cNvPicPr>
          <p:nvPr/>
        </p:nvPicPr>
        <p:blipFill>
          <a:blip r:embed="rId2"/>
          <a:stretch>
            <a:fillRect/>
          </a:stretch>
        </p:blipFill>
        <p:spPr>
          <a:xfrm>
            <a:off x="3034594" y="4942245"/>
            <a:ext cx="4258541" cy="1873859"/>
          </a:xfrm>
          <a:prstGeom prst="rect">
            <a:avLst/>
          </a:prstGeom>
        </p:spPr>
      </p:pic>
      <p:sp>
        <p:nvSpPr>
          <p:cNvPr id="4" name="Arrow: Pentagon 3">
            <a:extLst>
              <a:ext uri="{FF2B5EF4-FFF2-40B4-BE49-F238E27FC236}">
                <a16:creationId xmlns:a16="http://schemas.microsoft.com/office/drawing/2014/main" id="{EB290A7A-4CFD-46E0-0021-5C9EF8E1C1C4}"/>
              </a:ext>
            </a:extLst>
          </p:cNvPr>
          <p:cNvSpPr/>
          <p:nvPr/>
        </p:nvSpPr>
        <p:spPr>
          <a:xfrm>
            <a:off x="55238" y="888925"/>
            <a:ext cx="236874" cy="580869"/>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12" name="Arrow: Pentagon 11">
            <a:extLst>
              <a:ext uri="{FF2B5EF4-FFF2-40B4-BE49-F238E27FC236}">
                <a16:creationId xmlns:a16="http://schemas.microsoft.com/office/drawing/2014/main" id="{3FD66DF7-4157-51B7-CB94-2BF63C520240}"/>
              </a:ext>
            </a:extLst>
          </p:cNvPr>
          <p:cNvSpPr/>
          <p:nvPr/>
        </p:nvSpPr>
        <p:spPr>
          <a:xfrm>
            <a:off x="1606626" y="906969"/>
            <a:ext cx="374439" cy="580869"/>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13" name="Arrow: Pentagon 12">
            <a:extLst>
              <a:ext uri="{FF2B5EF4-FFF2-40B4-BE49-F238E27FC236}">
                <a16:creationId xmlns:a16="http://schemas.microsoft.com/office/drawing/2014/main" id="{CA36BB85-EC24-5309-0716-DAD6952A44AF}"/>
              </a:ext>
            </a:extLst>
          </p:cNvPr>
          <p:cNvSpPr/>
          <p:nvPr/>
        </p:nvSpPr>
        <p:spPr>
          <a:xfrm>
            <a:off x="4184138" y="872887"/>
            <a:ext cx="364976" cy="580869"/>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17" name="Arrow: Pentagon 16">
            <a:extLst>
              <a:ext uri="{FF2B5EF4-FFF2-40B4-BE49-F238E27FC236}">
                <a16:creationId xmlns:a16="http://schemas.microsoft.com/office/drawing/2014/main" id="{7CF0ED5B-EEA7-69CF-AFC0-5E4DE275306E}"/>
              </a:ext>
            </a:extLst>
          </p:cNvPr>
          <p:cNvSpPr/>
          <p:nvPr/>
        </p:nvSpPr>
        <p:spPr>
          <a:xfrm>
            <a:off x="6935003" y="872887"/>
            <a:ext cx="478262" cy="580869"/>
          </a:xfrm>
          <a:prstGeom prst="homePlate">
            <a:avLst/>
          </a:prstGeom>
          <a:solidFill>
            <a:srgbClr val="EE9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2" name="Arrow: Bent 21">
            <a:extLst>
              <a:ext uri="{FF2B5EF4-FFF2-40B4-BE49-F238E27FC236}">
                <a16:creationId xmlns:a16="http://schemas.microsoft.com/office/drawing/2014/main" id="{D4B9ABD9-95A7-96A9-2E8F-43C5B14278DA}"/>
              </a:ext>
            </a:extLst>
          </p:cNvPr>
          <p:cNvSpPr/>
          <p:nvPr/>
        </p:nvSpPr>
        <p:spPr>
          <a:xfrm rot="10800000" flipH="1" flipV="1">
            <a:off x="9159020" y="1892776"/>
            <a:ext cx="890703" cy="522930"/>
          </a:xfrm>
          <a:prstGeom prst="bentArrow">
            <a:avLst>
              <a:gd name="adj1" fmla="val 54199"/>
              <a:gd name="adj2" fmla="val 50000"/>
              <a:gd name="adj3" fmla="val 20508"/>
              <a:gd name="adj4" fmla="val 61718"/>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Arrow: Bent 20">
            <a:extLst>
              <a:ext uri="{FF2B5EF4-FFF2-40B4-BE49-F238E27FC236}">
                <a16:creationId xmlns:a16="http://schemas.microsoft.com/office/drawing/2014/main" id="{69458AA8-3D6B-CD72-B544-E56B6A442F33}"/>
              </a:ext>
            </a:extLst>
          </p:cNvPr>
          <p:cNvSpPr/>
          <p:nvPr/>
        </p:nvSpPr>
        <p:spPr>
          <a:xfrm rot="10800000" flipH="1">
            <a:off x="9004988" y="1329024"/>
            <a:ext cx="951856" cy="1069762"/>
          </a:xfrm>
          <a:prstGeom prst="bentArrow">
            <a:avLst>
              <a:gd name="adj1" fmla="val 25000"/>
              <a:gd name="adj2" fmla="val 25000"/>
              <a:gd name="adj3" fmla="val 25000"/>
              <a:gd name="adj4" fmla="val 4375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Rounded Corners 1">
            <a:extLst>
              <a:ext uri="{FF2B5EF4-FFF2-40B4-BE49-F238E27FC236}">
                <a16:creationId xmlns:a16="http://schemas.microsoft.com/office/drawing/2014/main" id="{699CDDCF-429D-1301-D561-DD1C43DD8014}"/>
              </a:ext>
            </a:extLst>
          </p:cNvPr>
          <p:cNvSpPr/>
          <p:nvPr/>
        </p:nvSpPr>
        <p:spPr>
          <a:xfrm>
            <a:off x="2063959" y="1520788"/>
            <a:ext cx="2026604" cy="901288"/>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Batch Process Determine List and Order of API Calls or Procedure Calls or Modules Invoked from input, business logic, user profile, application user profile, or role, Insert into Work List Table</a:t>
            </a:r>
          </a:p>
        </p:txBody>
      </p:sp>
      <p:sp>
        <p:nvSpPr>
          <p:cNvPr id="14" name="Arrow: Pentagon 13">
            <a:extLst>
              <a:ext uri="{FF2B5EF4-FFF2-40B4-BE49-F238E27FC236}">
                <a16:creationId xmlns:a16="http://schemas.microsoft.com/office/drawing/2014/main" id="{3EEE2926-6848-6B90-EACA-04EF0380B8B8}"/>
              </a:ext>
            </a:extLst>
          </p:cNvPr>
          <p:cNvSpPr/>
          <p:nvPr/>
        </p:nvSpPr>
        <p:spPr>
          <a:xfrm>
            <a:off x="55238" y="1505746"/>
            <a:ext cx="236874" cy="580869"/>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0AB3529B-C1C3-F184-6B30-1478E0A1A9CC}"/>
              </a:ext>
            </a:extLst>
          </p:cNvPr>
          <p:cNvSpPr/>
          <p:nvPr/>
        </p:nvSpPr>
        <p:spPr>
          <a:xfrm>
            <a:off x="10213642" y="595183"/>
            <a:ext cx="1802404" cy="3516896"/>
          </a:xfrm>
          <a:prstGeom prst="round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sp>
        <p:nvSpPr>
          <p:cNvPr id="20" name="Arrow: Pentagon 19">
            <a:extLst>
              <a:ext uri="{FF2B5EF4-FFF2-40B4-BE49-F238E27FC236}">
                <a16:creationId xmlns:a16="http://schemas.microsoft.com/office/drawing/2014/main" id="{C654ED22-4E39-6E7E-0279-67A6FB339987}"/>
              </a:ext>
            </a:extLst>
          </p:cNvPr>
          <p:cNvSpPr/>
          <p:nvPr/>
        </p:nvSpPr>
        <p:spPr>
          <a:xfrm>
            <a:off x="1606625" y="1507660"/>
            <a:ext cx="374439" cy="580869"/>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24" name="Arrow: Pentagon 23">
            <a:extLst>
              <a:ext uri="{FF2B5EF4-FFF2-40B4-BE49-F238E27FC236}">
                <a16:creationId xmlns:a16="http://schemas.microsoft.com/office/drawing/2014/main" id="{5F44B762-B028-C81F-E028-1B865015DDAA}"/>
              </a:ext>
            </a:extLst>
          </p:cNvPr>
          <p:cNvSpPr/>
          <p:nvPr/>
        </p:nvSpPr>
        <p:spPr>
          <a:xfrm>
            <a:off x="4184138" y="1472740"/>
            <a:ext cx="364976" cy="580869"/>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25" name="Arrow: Pentagon 24">
            <a:extLst>
              <a:ext uri="{FF2B5EF4-FFF2-40B4-BE49-F238E27FC236}">
                <a16:creationId xmlns:a16="http://schemas.microsoft.com/office/drawing/2014/main" id="{BC6AA495-99FA-68AD-C1AE-EBAB0A30B019}"/>
              </a:ext>
            </a:extLst>
          </p:cNvPr>
          <p:cNvSpPr/>
          <p:nvPr/>
        </p:nvSpPr>
        <p:spPr>
          <a:xfrm>
            <a:off x="6935003" y="1488315"/>
            <a:ext cx="478262" cy="580869"/>
          </a:xfrm>
          <a:prstGeom prst="homePlate">
            <a:avLst/>
          </a:prstGeom>
          <a:solidFill>
            <a:srgbClr val="EE9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6" name="Arrow: Pentagon 25">
            <a:extLst>
              <a:ext uri="{FF2B5EF4-FFF2-40B4-BE49-F238E27FC236}">
                <a16:creationId xmlns:a16="http://schemas.microsoft.com/office/drawing/2014/main" id="{860D5C64-8446-0955-4B8C-AF8ED7DE22A9}"/>
              </a:ext>
            </a:extLst>
          </p:cNvPr>
          <p:cNvSpPr/>
          <p:nvPr/>
        </p:nvSpPr>
        <p:spPr>
          <a:xfrm>
            <a:off x="55238" y="2124606"/>
            <a:ext cx="236874" cy="580869"/>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28" name="Arrow: Pentagon 27">
            <a:extLst>
              <a:ext uri="{FF2B5EF4-FFF2-40B4-BE49-F238E27FC236}">
                <a16:creationId xmlns:a16="http://schemas.microsoft.com/office/drawing/2014/main" id="{0403D8E5-0E8A-9026-6938-643E1DA0EAC2}"/>
              </a:ext>
            </a:extLst>
          </p:cNvPr>
          <p:cNvSpPr/>
          <p:nvPr/>
        </p:nvSpPr>
        <p:spPr>
          <a:xfrm>
            <a:off x="1606626" y="2108352"/>
            <a:ext cx="374439" cy="580869"/>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29" name="Arrow: Pentagon 28">
            <a:extLst>
              <a:ext uri="{FF2B5EF4-FFF2-40B4-BE49-F238E27FC236}">
                <a16:creationId xmlns:a16="http://schemas.microsoft.com/office/drawing/2014/main" id="{9C7DFD16-E7C8-357D-6DB7-8F7C8D9F3D15}"/>
              </a:ext>
            </a:extLst>
          </p:cNvPr>
          <p:cNvSpPr/>
          <p:nvPr/>
        </p:nvSpPr>
        <p:spPr>
          <a:xfrm>
            <a:off x="4184138" y="2074270"/>
            <a:ext cx="364976" cy="580869"/>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latin typeface="Times New Roman" panose="02020603050405020304" pitchFamily="18" charset="0"/>
              <a:cs typeface="Times New Roman" panose="02020603050405020304" pitchFamily="18" charset="0"/>
            </a:endParaRPr>
          </a:p>
        </p:txBody>
      </p:sp>
      <p:sp>
        <p:nvSpPr>
          <p:cNvPr id="30" name="Arrow: Pentagon 29">
            <a:extLst>
              <a:ext uri="{FF2B5EF4-FFF2-40B4-BE49-F238E27FC236}">
                <a16:creationId xmlns:a16="http://schemas.microsoft.com/office/drawing/2014/main" id="{F6DBDA0C-545B-D782-DFF3-430FC4F5CC51}"/>
              </a:ext>
            </a:extLst>
          </p:cNvPr>
          <p:cNvSpPr/>
          <p:nvPr/>
        </p:nvSpPr>
        <p:spPr>
          <a:xfrm>
            <a:off x="6935003" y="2118912"/>
            <a:ext cx="478262" cy="580869"/>
          </a:xfrm>
          <a:prstGeom prst="homePlate">
            <a:avLst/>
          </a:prstGeom>
          <a:solidFill>
            <a:srgbClr val="EE9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208B6F9E-6A15-31CB-3ADA-8BDA5D2E27A6}"/>
              </a:ext>
            </a:extLst>
          </p:cNvPr>
          <p:cNvSpPr/>
          <p:nvPr/>
        </p:nvSpPr>
        <p:spPr>
          <a:xfrm>
            <a:off x="10063219" y="661567"/>
            <a:ext cx="1875582" cy="3406274"/>
          </a:xfrm>
          <a:prstGeom prst="round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Data Governance</a:t>
            </a:r>
          </a:p>
          <a:p>
            <a:pPr algn="ctr"/>
            <a:r>
              <a:rPr lang="en-US" sz="1000" dirty="0">
                <a:solidFill>
                  <a:schemeClr val="tx1"/>
                </a:solidFill>
                <a:latin typeface="Times New Roman" panose="02020603050405020304" pitchFamily="18" charset="0"/>
                <a:cs typeface="Times New Roman" panose="02020603050405020304" pitchFamily="18" charset="0"/>
              </a:rPr>
              <a:t>Linking Objective Attainment to Value Synthesis, Stability, Quality and Performance</a:t>
            </a:r>
          </a:p>
          <a:p>
            <a:pPr algn="ctr"/>
            <a:endParaRPr lang="en-US" sz="1000" dirty="0">
              <a:solidFill>
                <a:schemeClr val="tx1"/>
              </a:solidFill>
              <a:latin typeface="Times New Roman" panose="02020603050405020304" pitchFamily="18" charset="0"/>
              <a:cs typeface="Times New Roman" panose="02020603050405020304" pitchFamily="18" charset="0"/>
            </a:endParaRPr>
          </a:p>
          <a:p>
            <a:pPr algn="ctr"/>
            <a:r>
              <a:rPr lang="en-US" sz="1000" dirty="0">
                <a:solidFill>
                  <a:schemeClr val="tx1"/>
                </a:solidFill>
                <a:latin typeface="Times New Roman" panose="02020603050405020304" pitchFamily="18" charset="0"/>
                <a:cs typeface="Times New Roman" panose="02020603050405020304" pitchFamily="18" charset="0"/>
              </a:rPr>
              <a:t>Service Level Criteria,</a:t>
            </a:r>
          </a:p>
          <a:p>
            <a:pPr algn="ctr"/>
            <a:r>
              <a:rPr lang="en-US" sz="1000" dirty="0">
                <a:solidFill>
                  <a:schemeClr val="tx1"/>
                </a:solidFill>
                <a:latin typeface="Times New Roman" panose="02020603050405020304" pitchFamily="18" charset="0"/>
                <a:cs typeface="Times New Roman" panose="02020603050405020304" pitchFamily="18" charset="0"/>
              </a:rPr>
              <a:t>Statistical Process Control Thresholds,</a:t>
            </a:r>
          </a:p>
          <a:p>
            <a:pPr algn="ctr"/>
            <a:r>
              <a:rPr lang="en-US" sz="1000" dirty="0">
                <a:solidFill>
                  <a:schemeClr val="tx1"/>
                </a:solidFill>
                <a:latin typeface="Times New Roman" panose="02020603050405020304" pitchFamily="18" charset="0"/>
                <a:cs typeface="Times New Roman" panose="02020603050405020304" pitchFamily="18" charset="0"/>
              </a:rPr>
              <a:t>Key Performance Indicator,</a:t>
            </a:r>
          </a:p>
          <a:p>
            <a:pPr algn="ctr"/>
            <a:r>
              <a:rPr lang="en-US" sz="1000" dirty="0">
                <a:solidFill>
                  <a:schemeClr val="tx1"/>
                </a:solidFill>
                <a:latin typeface="Times New Roman" panose="02020603050405020304" pitchFamily="18" charset="0"/>
                <a:cs typeface="Times New Roman" panose="02020603050405020304" pitchFamily="18" charset="0"/>
              </a:rPr>
              <a:t>Program and Project Objectives, balancing, logging, Monitoring, reporting, archiving each work/input with each </a:t>
            </a:r>
            <a:r>
              <a:rPr lang="en-US" sz="1000" dirty="0" err="1">
                <a:solidFill>
                  <a:schemeClr val="tx1"/>
                </a:solidFill>
                <a:latin typeface="Times New Roman" panose="02020603050405020304" pitchFamily="18" charset="0"/>
                <a:cs typeface="Times New Roman" panose="02020603050405020304" pitchFamily="18" charset="0"/>
              </a:rPr>
              <a:t>api</a:t>
            </a:r>
            <a:r>
              <a:rPr lang="en-US" sz="1000" dirty="0">
                <a:solidFill>
                  <a:schemeClr val="tx1"/>
                </a:solidFill>
                <a:latin typeface="Times New Roman" panose="02020603050405020304" pitchFamily="18" charset="0"/>
                <a:cs typeface="Times New Roman" panose="02020603050405020304" pitchFamily="18" charset="0"/>
              </a:rPr>
              <a:t> call status, work item status, changed </a:t>
            </a:r>
            <a:r>
              <a:rPr lang="en-US" sz="1000" dirty="0" err="1">
                <a:solidFill>
                  <a:schemeClr val="tx1"/>
                </a:solidFill>
                <a:latin typeface="Times New Roman" panose="02020603050405020304" pitchFamily="18" charset="0"/>
                <a:cs typeface="Times New Roman" panose="02020603050405020304" pitchFamily="18" charset="0"/>
              </a:rPr>
              <a:t>db</a:t>
            </a:r>
            <a:r>
              <a:rPr lang="en-US" sz="1000" dirty="0">
                <a:solidFill>
                  <a:schemeClr val="tx1"/>
                </a:solidFill>
                <a:latin typeface="Times New Roman" panose="02020603050405020304" pitchFamily="18" charset="0"/>
                <a:cs typeface="Times New Roman" panose="02020603050405020304" pitchFamily="18" charset="0"/>
              </a:rPr>
              <a:t> key field by maintaining variables in </a:t>
            </a:r>
            <a:r>
              <a:rPr lang="en-US" sz="1000" dirty="0" err="1">
                <a:solidFill>
                  <a:schemeClr val="tx1"/>
                </a:solidFill>
                <a:latin typeface="Times New Roman" panose="02020603050405020304" pitchFamily="18" charset="0"/>
                <a:cs typeface="Times New Roman" panose="02020603050405020304" pitchFamily="18" charset="0"/>
              </a:rPr>
              <a:t>db</a:t>
            </a:r>
            <a:r>
              <a:rPr lang="en-US" sz="1000" dirty="0">
                <a:solidFill>
                  <a:schemeClr val="tx1"/>
                </a:solidFill>
                <a:latin typeface="Times New Roman" panose="02020603050405020304" pitchFamily="18" charset="0"/>
                <a:cs typeface="Times New Roman" panose="02020603050405020304" pitchFamily="18" charset="0"/>
              </a:rPr>
              <a:t> code or tables for state, then updating logging/balancing monitor table. </a:t>
            </a:r>
          </a:p>
          <a:p>
            <a:pPr algn="ctr"/>
            <a:endParaRPr lang="en-US" sz="10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A996B5AB-CFCC-5C76-3B0B-FC48A889933C}"/>
              </a:ext>
            </a:extLst>
          </p:cNvPr>
          <p:cNvSpPr txBox="1"/>
          <p:nvPr/>
        </p:nvSpPr>
        <p:spPr>
          <a:xfrm>
            <a:off x="12984694" y="1245490"/>
            <a:ext cx="1360206" cy="116955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Cloud Hybrid/Private/Public, Microservices, API, Interoperability, ASP/DSP/Hosting, Elastic Search/Map Reduce, Big Data</a:t>
            </a:r>
          </a:p>
        </p:txBody>
      </p:sp>
      <p:sp>
        <p:nvSpPr>
          <p:cNvPr id="39" name="Arrow: Bent 38">
            <a:extLst>
              <a:ext uri="{FF2B5EF4-FFF2-40B4-BE49-F238E27FC236}">
                <a16:creationId xmlns:a16="http://schemas.microsoft.com/office/drawing/2014/main" id="{7E359E52-0823-4EA8-2C7D-7C2C571BD198}"/>
              </a:ext>
            </a:extLst>
          </p:cNvPr>
          <p:cNvSpPr/>
          <p:nvPr/>
        </p:nvSpPr>
        <p:spPr>
          <a:xfrm flipV="1">
            <a:off x="1609400" y="2674738"/>
            <a:ext cx="422000" cy="793125"/>
          </a:xfrm>
          <a:prstGeom prst="ben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41" name="Arrow: Bent 40">
            <a:extLst>
              <a:ext uri="{FF2B5EF4-FFF2-40B4-BE49-F238E27FC236}">
                <a16:creationId xmlns:a16="http://schemas.microsoft.com/office/drawing/2014/main" id="{3274328D-E837-2811-77D7-7F25BCC212CD}"/>
              </a:ext>
            </a:extLst>
          </p:cNvPr>
          <p:cNvSpPr/>
          <p:nvPr/>
        </p:nvSpPr>
        <p:spPr>
          <a:xfrm flipV="1">
            <a:off x="4217393" y="2657645"/>
            <a:ext cx="353548" cy="793125"/>
          </a:xfrm>
          <a:prstGeom prst="ben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FF00"/>
              </a:highlight>
              <a:latin typeface="Times New Roman" panose="02020603050405020304" pitchFamily="18" charset="0"/>
              <a:cs typeface="Times New Roman" panose="02020603050405020304" pitchFamily="18" charset="0"/>
            </a:endParaRPr>
          </a:p>
        </p:txBody>
      </p:sp>
      <p:sp>
        <p:nvSpPr>
          <p:cNvPr id="42" name="Arrow: Bent 41">
            <a:extLst>
              <a:ext uri="{FF2B5EF4-FFF2-40B4-BE49-F238E27FC236}">
                <a16:creationId xmlns:a16="http://schemas.microsoft.com/office/drawing/2014/main" id="{F3235250-FB90-5614-DC3F-CA7004B0C286}"/>
              </a:ext>
            </a:extLst>
          </p:cNvPr>
          <p:cNvSpPr/>
          <p:nvPr/>
        </p:nvSpPr>
        <p:spPr>
          <a:xfrm rot="16200000" flipV="1">
            <a:off x="6738674" y="2837413"/>
            <a:ext cx="701769" cy="394032"/>
          </a:xfrm>
          <a:prstGeom prst="bentArrow">
            <a:avLst>
              <a:gd name="adj1" fmla="val 35500"/>
              <a:gd name="adj2" fmla="val 25000"/>
              <a:gd name="adj3" fmla="val 25000"/>
              <a:gd name="adj4" fmla="val 43750"/>
            </a:avLst>
          </a:prstGeom>
          <a:solidFill>
            <a:srgbClr val="EE9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27B93B7E-2069-B207-2C50-416AB589B478}"/>
              </a:ext>
            </a:extLst>
          </p:cNvPr>
          <p:cNvSpPr/>
          <p:nvPr/>
        </p:nvSpPr>
        <p:spPr>
          <a:xfrm>
            <a:off x="299672" y="2109053"/>
            <a:ext cx="1253393" cy="620458"/>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Batch</a:t>
            </a:r>
          </a:p>
          <a:p>
            <a:pPr algn="ctr"/>
            <a:r>
              <a:rPr lang="en-US" sz="1000" dirty="0">
                <a:latin typeface="Times New Roman" panose="02020603050405020304" pitchFamily="18" charset="0"/>
                <a:cs typeface="Times New Roman" panose="02020603050405020304" pitchFamily="18" charset="0"/>
              </a:rPr>
              <a:t>Process </a:t>
            </a:r>
          </a:p>
        </p:txBody>
      </p:sp>
      <p:sp>
        <p:nvSpPr>
          <p:cNvPr id="7" name="Right Brace 6">
            <a:extLst>
              <a:ext uri="{FF2B5EF4-FFF2-40B4-BE49-F238E27FC236}">
                <a16:creationId xmlns:a16="http://schemas.microsoft.com/office/drawing/2014/main" id="{6365E4FE-0384-5CDE-7646-4360C6F07A18}"/>
              </a:ext>
            </a:extLst>
          </p:cNvPr>
          <p:cNvSpPr/>
          <p:nvPr/>
        </p:nvSpPr>
        <p:spPr>
          <a:xfrm rot="16200000">
            <a:off x="3643051" y="3986887"/>
            <a:ext cx="310147" cy="12357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2D51ED7-BA55-4829-2CAF-81CFE47E5546}"/>
              </a:ext>
            </a:extLst>
          </p:cNvPr>
          <p:cNvSpPr txBox="1"/>
          <p:nvPr/>
        </p:nvSpPr>
        <p:spPr>
          <a:xfrm>
            <a:off x="3274145" y="4650635"/>
            <a:ext cx="1700648" cy="276999"/>
          </a:xfrm>
          <a:prstGeom prst="rect">
            <a:avLst/>
          </a:prstGeom>
          <a:noFill/>
        </p:spPr>
        <p:txBody>
          <a:bodyPr wrap="square" rtlCol="0">
            <a:spAutoFit/>
          </a:bodyPr>
          <a:lstStyle/>
          <a:p>
            <a:r>
              <a:rPr lang="en-US" sz="1200" dirty="0"/>
              <a:t>DB Procedures</a:t>
            </a:r>
          </a:p>
        </p:txBody>
      </p:sp>
      <p:sp>
        <p:nvSpPr>
          <p:cNvPr id="10" name="Right Brace 9">
            <a:extLst>
              <a:ext uri="{FF2B5EF4-FFF2-40B4-BE49-F238E27FC236}">
                <a16:creationId xmlns:a16="http://schemas.microsoft.com/office/drawing/2014/main" id="{6895BAE6-7B2B-412F-3B46-6AAF94E3423D}"/>
              </a:ext>
            </a:extLst>
          </p:cNvPr>
          <p:cNvSpPr/>
          <p:nvPr/>
        </p:nvSpPr>
        <p:spPr>
          <a:xfrm rot="16200000">
            <a:off x="5100394" y="3838913"/>
            <a:ext cx="310148" cy="15072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2341E833-00C4-C24A-CA4A-3E66FDB3F1C1}"/>
              </a:ext>
            </a:extLst>
          </p:cNvPr>
          <p:cNvSpPr txBox="1"/>
          <p:nvPr/>
        </p:nvSpPr>
        <p:spPr>
          <a:xfrm>
            <a:off x="4550908" y="4627951"/>
            <a:ext cx="1507296" cy="276999"/>
          </a:xfrm>
          <a:prstGeom prst="rect">
            <a:avLst/>
          </a:prstGeom>
          <a:noFill/>
        </p:spPr>
        <p:txBody>
          <a:bodyPr wrap="square" rtlCol="0">
            <a:spAutoFit/>
          </a:bodyPr>
          <a:lstStyle/>
          <a:p>
            <a:r>
              <a:rPr lang="en-US" sz="1200" dirty="0"/>
              <a:t>Automated Actions</a:t>
            </a:r>
          </a:p>
        </p:txBody>
      </p:sp>
      <p:sp>
        <p:nvSpPr>
          <p:cNvPr id="15" name="Right Brace 14">
            <a:extLst>
              <a:ext uri="{FF2B5EF4-FFF2-40B4-BE49-F238E27FC236}">
                <a16:creationId xmlns:a16="http://schemas.microsoft.com/office/drawing/2014/main" id="{892A2C20-9BF9-6008-C96C-980B1B5FE7CC}"/>
              </a:ext>
            </a:extLst>
          </p:cNvPr>
          <p:cNvSpPr/>
          <p:nvPr/>
        </p:nvSpPr>
        <p:spPr>
          <a:xfrm rot="16200000">
            <a:off x="6536362" y="3975092"/>
            <a:ext cx="310147" cy="12357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9D0A9C32-31BB-AB1E-76B3-68449887DB87}"/>
              </a:ext>
            </a:extLst>
          </p:cNvPr>
          <p:cNvSpPr txBox="1"/>
          <p:nvPr/>
        </p:nvSpPr>
        <p:spPr>
          <a:xfrm>
            <a:off x="6167457" y="4638840"/>
            <a:ext cx="1076109" cy="276999"/>
          </a:xfrm>
          <a:prstGeom prst="rect">
            <a:avLst/>
          </a:prstGeom>
          <a:noFill/>
        </p:spPr>
        <p:txBody>
          <a:bodyPr wrap="square" rtlCol="0">
            <a:spAutoFit/>
          </a:bodyPr>
          <a:lstStyle/>
          <a:p>
            <a:r>
              <a:rPr lang="en-US" sz="1200" dirty="0"/>
              <a:t>Prepared SQL</a:t>
            </a:r>
          </a:p>
        </p:txBody>
      </p:sp>
      <p:sp>
        <p:nvSpPr>
          <p:cNvPr id="27" name="Right Brace 26">
            <a:extLst>
              <a:ext uri="{FF2B5EF4-FFF2-40B4-BE49-F238E27FC236}">
                <a16:creationId xmlns:a16="http://schemas.microsoft.com/office/drawing/2014/main" id="{B24C498F-907E-96D9-8325-A959BB2A7A47}"/>
              </a:ext>
            </a:extLst>
          </p:cNvPr>
          <p:cNvSpPr/>
          <p:nvPr/>
        </p:nvSpPr>
        <p:spPr>
          <a:xfrm rot="16200000">
            <a:off x="7879293" y="3974360"/>
            <a:ext cx="310147" cy="12357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6B7ACA97-44BB-4967-C12A-A8ADDAB63782}"/>
              </a:ext>
            </a:extLst>
          </p:cNvPr>
          <p:cNvSpPr txBox="1"/>
          <p:nvPr/>
        </p:nvSpPr>
        <p:spPr>
          <a:xfrm>
            <a:off x="7510388" y="4638108"/>
            <a:ext cx="1700648" cy="276999"/>
          </a:xfrm>
          <a:prstGeom prst="rect">
            <a:avLst/>
          </a:prstGeom>
          <a:noFill/>
        </p:spPr>
        <p:txBody>
          <a:bodyPr wrap="square" rtlCol="0">
            <a:spAutoFit/>
          </a:bodyPr>
          <a:lstStyle/>
          <a:p>
            <a:r>
              <a:rPr lang="en-US" sz="1200" dirty="0"/>
              <a:t>Import/Export</a:t>
            </a:r>
          </a:p>
        </p:txBody>
      </p:sp>
      <p:sp>
        <p:nvSpPr>
          <p:cNvPr id="32" name="Right Brace 31">
            <a:extLst>
              <a:ext uri="{FF2B5EF4-FFF2-40B4-BE49-F238E27FC236}">
                <a16:creationId xmlns:a16="http://schemas.microsoft.com/office/drawing/2014/main" id="{B302B2A2-9484-6251-F745-5B4CC5979A07}"/>
              </a:ext>
            </a:extLst>
          </p:cNvPr>
          <p:cNvSpPr/>
          <p:nvPr/>
        </p:nvSpPr>
        <p:spPr>
          <a:xfrm rot="16200000">
            <a:off x="9175319" y="3959916"/>
            <a:ext cx="310147" cy="12357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E43CD96F-5B58-D0BE-2C3D-A65EA3FCFDD4}"/>
              </a:ext>
            </a:extLst>
          </p:cNvPr>
          <p:cNvSpPr txBox="1"/>
          <p:nvPr/>
        </p:nvSpPr>
        <p:spPr>
          <a:xfrm>
            <a:off x="8972232" y="4624612"/>
            <a:ext cx="1164118" cy="1015663"/>
          </a:xfrm>
          <a:prstGeom prst="rect">
            <a:avLst/>
          </a:prstGeom>
          <a:noFill/>
        </p:spPr>
        <p:txBody>
          <a:bodyPr wrap="square" rtlCol="0">
            <a:spAutoFit/>
          </a:bodyPr>
          <a:lstStyle/>
          <a:p>
            <a:r>
              <a:rPr lang="en-US" sz="1200" dirty="0"/>
              <a:t>SQL, Visual, Automated Management, Direct Access tools</a:t>
            </a:r>
          </a:p>
        </p:txBody>
      </p:sp>
      <p:sp>
        <p:nvSpPr>
          <p:cNvPr id="34" name="TextBox 33">
            <a:extLst>
              <a:ext uri="{FF2B5EF4-FFF2-40B4-BE49-F238E27FC236}">
                <a16:creationId xmlns:a16="http://schemas.microsoft.com/office/drawing/2014/main" id="{D42181B2-DD38-3B24-08D4-751778A4AE80}"/>
              </a:ext>
            </a:extLst>
          </p:cNvPr>
          <p:cNvSpPr txBox="1"/>
          <p:nvPr/>
        </p:nvSpPr>
        <p:spPr>
          <a:xfrm>
            <a:off x="3262620" y="4183169"/>
            <a:ext cx="6840327" cy="461665"/>
          </a:xfrm>
          <a:prstGeom prst="rect">
            <a:avLst/>
          </a:prstGeom>
          <a:noFill/>
        </p:spPr>
        <p:txBody>
          <a:bodyPr wrap="square" rtlCol="0">
            <a:spAutoFit/>
          </a:bodyPr>
          <a:lstStyle/>
          <a:p>
            <a:r>
              <a:rPr lang="en-US" sz="1200" dirty="0"/>
              <a:t>Nest Procedures, </a:t>
            </a:r>
            <a:r>
              <a:rPr lang="en-US" sz="1200" dirty="0" err="1"/>
              <a:t>NonSQL</a:t>
            </a:r>
            <a:r>
              <a:rPr lang="en-US" sz="1200" dirty="0"/>
              <a:t> Language Coded Procedures, </a:t>
            </a:r>
            <a:r>
              <a:rPr lang="en-US" sz="1200" dirty="0" err="1"/>
              <a:t>Dataops</a:t>
            </a:r>
            <a:r>
              <a:rPr lang="en-US" sz="1200" dirty="0"/>
              <a:t> Tools Coded </a:t>
            </a:r>
            <a:r>
              <a:rPr lang="en-US" sz="1200" dirty="0" err="1"/>
              <a:t>Procecures</a:t>
            </a:r>
            <a:r>
              <a:rPr lang="en-US" sz="1200" dirty="0"/>
              <a:t>/SQL, Entity Framework</a:t>
            </a:r>
          </a:p>
        </p:txBody>
      </p:sp>
      <p:sp>
        <p:nvSpPr>
          <p:cNvPr id="36" name="Right Brace 35">
            <a:extLst>
              <a:ext uri="{FF2B5EF4-FFF2-40B4-BE49-F238E27FC236}">
                <a16:creationId xmlns:a16="http://schemas.microsoft.com/office/drawing/2014/main" id="{0BC86946-0036-3A37-2D58-759E06727DA4}"/>
              </a:ext>
            </a:extLst>
          </p:cNvPr>
          <p:cNvSpPr/>
          <p:nvPr/>
        </p:nvSpPr>
        <p:spPr>
          <a:xfrm rot="16200000">
            <a:off x="1015696" y="4671250"/>
            <a:ext cx="418506" cy="1418222"/>
          </a:xfrm>
          <a:prstGeom prst="rightBrace">
            <a:avLst>
              <a:gd name="adj1" fmla="val 8333"/>
              <a:gd name="adj2" fmla="val 504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TextBox 39">
            <a:extLst>
              <a:ext uri="{FF2B5EF4-FFF2-40B4-BE49-F238E27FC236}">
                <a16:creationId xmlns:a16="http://schemas.microsoft.com/office/drawing/2014/main" id="{7712559D-FBFE-59B3-D056-659B1003071C}"/>
              </a:ext>
            </a:extLst>
          </p:cNvPr>
          <p:cNvSpPr txBox="1"/>
          <p:nvPr/>
        </p:nvSpPr>
        <p:spPr>
          <a:xfrm>
            <a:off x="2585805" y="3711969"/>
            <a:ext cx="2066088" cy="400110"/>
          </a:xfrm>
          <a:prstGeom prst="rect">
            <a:avLst/>
          </a:prstGeom>
          <a:noFill/>
        </p:spPr>
        <p:txBody>
          <a:bodyPr wrap="square" rtlCol="0">
            <a:spAutoFit/>
          </a:bodyPr>
          <a:lstStyle/>
          <a:p>
            <a:r>
              <a:rPr lang="en-US" sz="1000" dirty="0"/>
              <a:t>Maintain State Between API or module calls in Database</a:t>
            </a:r>
          </a:p>
        </p:txBody>
      </p:sp>
      <p:sp>
        <p:nvSpPr>
          <p:cNvPr id="43" name="Rectangle: Rounded Corners 42">
            <a:extLst>
              <a:ext uri="{FF2B5EF4-FFF2-40B4-BE49-F238E27FC236}">
                <a16:creationId xmlns:a16="http://schemas.microsoft.com/office/drawing/2014/main" id="{1D455076-819E-DA74-8AFD-BA81044A9865}"/>
              </a:ext>
            </a:extLst>
          </p:cNvPr>
          <p:cNvSpPr/>
          <p:nvPr/>
        </p:nvSpPr>
        <p:spPr>
          <a:xfrm>
            <a:off x="299674" y="774551"/>
            <a:ext cx="1253392" cy="1312064"/>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Delegated or Service Enable Online Transaction Processing or Self Service Transaction Processing</a:t>
            </a:r>
          </a:p>
        </p:txBody>
      </p:sp>
      <p:sp>
        <p:nvSpPr>
          <p:cNvPr id="45" name="Right Brace 44">
            <a:extLst>
              <a:ext uri="{FF2B5EF4-FFF2-40B4-BE49-F238E27FC236}">
                <a16:creationId xmlns:a16="http://schemas.microsoft.com/office/drawing/2014/main" id="{E11545AD-14F9-57E7-1C4B-B47EAA00C50A}"/>
              </a:ext>
            </a:extLst>
          </p:cNvPr>
          <p:cNvSpPr/>
          <p:nvPr/>
        </p:nvSpPr>
        <p:spPr>
          <a:xfrm rot="16200000">
            <a:off x="6432644" y="1878595"/>
            <a:ext cx="376101" cy="3957738"/>
          </a:xfrm>
          <a:prstGeom prst="rightBrace">
            <a:avLst>
              <a:gd name="adj1" fmla="val 8333"/>
              <a:gd name="adj2" fmla="val 504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TextBox 45">
            <a:extLst>
              <a:ext uri="{FF2B5EF4-FFF2-40B4-BE49-F238E27FC236}">
                <a16:creationId xmlns:a16="http://schemas.microsoft.com/office/drawing/2014/main" id="{7D3F3B72-638C-5876-CA30-AF8D78E9BCF9}"/>
              </a:ext>
            </a:extLst>
          </p:cNvPr>
          <p:cNvSpPr txBox="1"/>
          <p:nvPr/>
        </p:nvSpPr>
        <p:spPr>
          <a:xfrm>
            <a:off x="4587422" y="3824315"/>
            <a:ext cx="4185048" cy="400110"/>
          </a:xfrm>
          <a:prstGeom prst="rect">
            <a:avLst/>
          </a:prstGeom>
          <a:noFill/>
        </p:spPr>
        <p:txBody>
          <a:bodyPr wrap="square" rtlCol="0">
            <a:spAutoFit/>
          </a:bodyPr>
          <a:lstStyle/>
          <a:p>
            <a:r>
              <a:rPr lang="en-US" sz="1000" dirty="0"/>
              <a:t>API, SOA, Directory Service Connection Point, Microservice Aggregator,       API Gateway/Routes  Microservice Aggregator        Controller(MVC/MVA)</a:t>
            </a:r>
          </a:p>
        </p:txBody>
      </p:sp>
      <p:sp>
        <p:nvSpPr>
          <p:cNvPr id="50" name="Rectangle: Rounded Corners 49">
            <a:extLst>
              <a:ext uri="{FF2B5EF4-FFF2-40B4-BE49-F238E27FC236}">
                <a16:creationId xmlns:a16="http://schemas.microsoft.com/office/drawing/2014/main" id="{441F0FE1-9A42-749A-F43A-B7022EC8B18D}"/>
              </a:ext>
            </a:extLst>
          </p:cNvPr>
          <p:cNvSpPr/>
          <p:nvPr/>
        </p:nvSpPr>
        <p:spPr>
          <a:xfrm>
            <a:off x="2055650" y="5640275"/>
            <a:ext cx="1169101" cy="650260"/>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Tables to Maintain State within Same Database</a:t>
            </a:r>
          </a:p>
        </p:txBody>
      </p:sp>
      <p:sp>
        <p:nvSpPr>
          <p:cNvPr id="51" name="Rectangle: Rounded Corners 50">
            <a:extLst>
              <a:ext uri="{FF2B5EF4-FFF2-40B4-BE49-F238E27FC236}">
                <a16:creationId xmlns:a16="http://schemas.microsoft.com/office/drawing/2014/main" id="{846CD304-D9E9-101A-FB4F-019F2C3F90E5}"/>
              </a:ext>
            </a:extLst>
          </p:cNvPr>
          <p:cNvSpPr/>
          <p:nvPr/>
        </p:nvSpPr>
        <p:spPr>
          <a:xfrm>
            <a:off x="507565" y="5640275"/>
            <a:ext cx="1448626" cy="650260"/>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Database and Tables to Maintain State as Separate Database</a:t>
            </a:r>
          </a:p>
        </p:txBody>
      </p:sp>
      <p:sp>
        <p:nvSpPr>
          <p:cNvPr id="52" name="Right Brace 51">
            <a:extLst>
              <a:ext uri="{FF2B5EF4-FFF2-40B4-BE49-F238E27FC236}">
                <a16:creationId xmlns:a16="http://schemas.microsoft.com/office/drawing/2014/main" id="{24B5B3A7-3297-8612-75F5-7C866C173268}"/>
              </a:ext>
            </a:extLst>
          </p:cNvPr>
          <p:cNvSpPr/>
          <p:nvPr/>
        </p:nvSpPr>
        <p:spPr>
          <a:xfrm rot="16200000">
            <a:off x="3354688" y="2712540"/>
            <a:ext cx="376101" cy="1927153"/>
          </a:xfrm>
          <a:prstGeom prst="rightBrace">
            <a:avLst>
              <a:gd name="adj1" fmla="val 8333"/>
              <a:gd name="adj2" fmla="val 504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Right Brace 52">
            <a:extLst>
              <a:ext uri="{FF2B5EF4-FFF2-40B4-BE49-F238E27FC236}">
                <a16:creationId xmlns:a16="http://schemas.microsoft.com/office/drawing/2014/main" id="{5D89A98B-DA61-A579-8BF4-793389052438}"/>
              </a:ext>
            </a:extLst>
          </p:cNvPr>
          <p:cNvSpPr/>
          <p:nvPr/>
        </p:nvSpPr>
        <p:spPr>
          <a:xfrm rot="16200000">
            <a:off x="2409161" y="4817603"/>
            <a:ext cx="418504" cy="1125521"/>
          </a:xfrm>
          <a:prstGeom prst="rightBrace">
            <a:avLst>
              <a:gd name="adj1" fmla="val 8333"/>
              <a:gd name="adj2" fmla="val 504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Right Brace 53">
            <a:extLst>
              <a:ext uri="{FF2B5EF4-FFF2-40B4-BE49-F238E27FC236}">
                <a16:creationId xmlns:a16="http://schemas.microsoft.com/office/drawing/2014/main" id="{0733E1DA-BBEF-31EE-FFC7-A9E12C5C3524}"/>
              </a:ext>
            </a:extLst>
          </p:cNvPr>
          <p:cNvSpPr/>
          <p:nvPr/>
        </p:nvSpPr>
        <p:spPr>
          <a:xfrm rot="16200000">
            <a:off x="1725894" y="4211489"/>
            <a:ext cx="418504" cy="1675398"/>
          </a:xfrm>
          <a:prstGeom prst="rightBrace">
            <a:avLst>
              <a:gd name="adj1" fmla="val 8333"/>
              <a:gd name="adj2" fmla="val 504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6" name="Straight Arrow Connector 55">
            <a:extLst>
              <a:ext uri="{FF2B5EF4-FFF2-40B4-BE49-F238E27FC236}">
                <a16:creationId xmlns:a16="http://schemas.microsoft.com/office/drawing/2014/main" id="{297A2D4E-9257-5A81-E55C-2057BFDE039C}"/>
              </a:ext>
            </a:extLst>
          </p:cNvPr>
          <p:cNvCxnSpPr>
            <a:cxnSpLocks/>
            <a:stCxn id="54" idx="1"/>
            <a:endCxn id="40" idx="2"/>
          </p:cNvCxnSpPr>
          <p:nvPr/>
        </p:nvCxnSpPr>
        <p:spPr>
          <a:xfrm flipV="1">
            <a:off x="1943054" y="4112079"/>
            <a:ext cx="1675795" cy="72785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1" name="Rectangle: Rounded Corners 60">
            <a:extLst>
              <a:ext uri="{FF2B5EF4-FFF2-40B4-BE49-F238E27FC236}">
                <a16:creationId xmlns:a16="http://schemas.microsoft.com/office/drawing/2014/main" id="{1DE1E9C8-C976-F790-4E7B-A797E7B28639}"/>
              </a:ext>
            </a:extLst>
          </p:cNvPr>
          <p:cNvSpPr/>
          <p:nvPr/>
        </p:nvSpPr>
        <p:spPr>
          <a:xfrm>
            <a:off x="4570941" y="385172"/>
            <a:ext cx="2301988" cy="749963"/>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Begin Transaction with Try/Catch/Finally, Perform Individual Transaction Process, Conclude with Rollback/Commit</a:t>
            </a:r>
          </a:p>
        </p:txBody>
      </p:sp>
      <p:sp>
        <p:nvSpPr>
          <p:cNvPr id="62" name="Rectangle: Rounded Corners 61">
            <a:extLst>
              <a:ext uri="{FF2B5EF4-FFF2-40B4-BE49-F238E27FC236}">
                <a16:creationId xmlns:a16="http://schemas.microsoft.com/office/drawing/2014/main" id="{3B970C5A-C5FD-369B-9ECD-E66605CC2EDF}"/>
              </a:ext>
            </a:extLst>
          </p:cNvPr>
          <p:cNvSpPr/>
          <p:nvPr/>
        </p:nvSpPr>
        <p:spPr>
          <a:xfrm>
            <a:off x="7413264" y="383783"/>
            <a:ext cx="2322117" cy="800811"/>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Perform Timing of Each Individual Transaction, Status/Outcome, Log time for Polynomial/Nonpolynomial Time Analysis, use first transaction in a batch as baseline</a:t>
            </a:r>
          </a:p>
        </p:txBody>
      </p:sp>
      <p:sp>
        <p:nvSpPr>
          <p:cNvPr id="65" name="Rectangle: Rounded Corners 64">
            <a:extLst>
              <a:ext uri="{FF2B5EF4-FFF2-40B4-BE49-F238E27FC236}">
                <a16:creationId xmlns:a16="http://schemas.microsoft.com/office/drawing/2014/main" id="{4F25E984-AB13-AE28-61E2-DCC7051C96AD}"/>
              </a:ext>
            </a:extLst>
          </p:cNvPr>
          <p:cNvSpPr/>
          <p:nvPr/>
        </p:nvSpPr>
        <p:spPr>
          <a:xfrm>
            <a:off x="4562633" y="1154856"/>
            <a:ext cx="2301988" cy="976271"/>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Preestablish the number of machines and number of  Tables, Processes and Threads per machine,  allocate input data among machines and tables unevenly or according machine capacity. Example presented next.</a:t>
            </a:r>
          </a:p>
        </p:txBody>
      </p:sp>
      <p:sp>
        <p:nvSpPr>
          <p:cNvPr id="66" name="Rectangle: Rounded Corners 65">
            <a:extLst>
              <a:ext uri="{FF2B5EF4-FFF2-40B4-BE49-F238E27FC236}">
                <a16:creationId xmlns:a16="http://schemas.microsoft.com/office/drawing/2014/main" id="{F9161F2F-79F0-002D-660B-8904687994AB}"/>
              </a:ext>
            </a:extLst>
          </p:cNvPr>
          <p:cNvSpPr/>
          <p:nvPr/>
        </p:nvSpPr>
        <p:spPr>
          <a:xfrm>
            <a:off x="7413265" y="1198090"/>
            <a:ext cx="2322117" cy="2372170"/>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Ping </a:t>
            </a:r>
            <a:r>
              <a:rPr lang="en-US" sz="1000" dirty="0" err="1">
                <a:latin typeface="Times New Roman" panose="02020603050405020304" pitchFamily="18" charset="0"/>
                <a:cs typeface="Times New Roman" panose="02020603050405020304" pitchFamily="18" charset="0"/>
              </a:rPr>
              <a:t>dbms</a:t>
            </a:r>
            <a:r>
              <a:rPr lang="en-US" sz="1000" dirty="0">
                <a:latin typeface="Times New Roman" panose="02020603050405020304" pitchFamily="18" charset="0"/>
                <a:cs typeface="Times New Roman" panose="02020603050405020304" pitchFamily="18" charset="0"/>
              </a:rPr>
              <a:t> server, return polynomial times consistently above baseline or in 400+ millisecond or higher range, monitor CPU percentage above 75%, disk que length, </a:t>
            </a:r>
            <a:r>
              <a:rPr lang="en-US" sz="1000" dirty="0" err="1">
                <a:latin typeface="Times New Roman" panose="02020603050405020304" pitchFamily="18" charset="0"/>
                <a:cs typeface="Times New Roman" panose="02020603050405020304" pitchFamily="18" charset="0"/>
              </a:rPr>
              <a:t>cpu</a:t>
            </a:r>
            <a:r>
              <a:rPr lang="en-US" sz="1000" dirty="0">
                <a:latin typeface="Times New Roman" panose="02020603050405020304" pitchFamily="18" charset="0"/>
                <a:cs typeface="Times New Roman" panose="02020603050405020304" pitchFamily="18" charset="0"/>
              </a:rPr>
              <a:t> queue length, network que length, </a:t>
            </a:r>
            <a:r>
              <a:rPr lang="en-US" sz="1000" dirty="0" err="1">
                <a:latin typeface="Times New Roman" panose="02020603050405020304" pitchFamily="18" charset="0"/>
                <a:cs typeface="Times New Roman" panose="02020603050405020304" pitchFamily="18" charset="0"/>
              </a:rPr>
              <a:t>tcp</a:t>
            </a:r>
            <a:r>
              <a:rPr lang="en-US" sz="1000" dirty="0">
                <a:latin typeface="Times New Roman" panose="02020603050405020304" pitchFamily="18" charset="0"/>
                <a:cs typeface="Times New Roman" panose="02020603050405020304" pitchFamily="18" charset="0"/>
              </a:rPr>
              <a:t> errors and retransmits, context switches per second, interrupts per second, API/DB call timeouts, semaphore timeouts, cache inefficiency, and throttle threads up or down responsively, as well as send </a:t>
            </a:r>
            <a:r>
              <a:rPr lang="en-US" sz="1000" dirty="0" err="1">
                <a:latin typeface="Times New Roman" panose="02020603050405020304" pitchFamily="18" charset="0"/>
                <a:cs typeface="Times New Roman" panose="02020603050405020304" pitchFamily="18" charset="0"/>
              </a:rPr>
              <a:t>asynch</a:t>
            </a:r>
            <a:r>
              <a:rPr lang="en-US" sz="1000" dirty="0">
                <a:latin typeface="Times New Roman" panose="02020603050405020304" pitchFamily="18" charset="0"/>
                <a:cs typeface="Times New Roman" panose="02020603050405020304" pitchFamily="18" charset="0"/>
              </a:rPr>
              <a:t> message to run update statistics light version if required. Stabilize threads during </a:t>
            </a:r>
            <a:r>
              <a:rPr lang="en-US" sz="1000" dirty="0" err="1">
                <a:latin typeface="Times New Roman" panose="02020603050405020304" pitchFamily="18" charset="0"/>
                <a:cs typeface="Times New Roman" panose="02020603050405020304" pitchFamily="18" charset="0"/>
              </a:rPr>
              <a:t>api</a:t>
            </a:r>
            <a:r>
              <a:rPr lang="en-US" sz="1000" dirty="0">
                <a:latin typeface="Times New Roman" panose="02020603050405020304" pitchFamily="18" charset="0"/>
                <a:cs typeface="Times New Roman" panose="02020603050405020304" pitchFamily="18" charset="0"/>
              </a:rPr>
              <a:t>/file systems calls. </a:t>
            </a:r>
          </a:p>
        </p:txBody>
      </p:sp>
      <p:sp>
        <p:nvSpPr>
          <p:cNvPr id="67" name="Rectangle: Rounded Corners 66">
            <a:extLst>
              <a:ext uri="{FF2B5EF4-FFF2-40B4-BE49-F238E27FC236}">
                <a16:creationId xmlns:a16="http://schemas.microsoft.com/office/drawing/2014/main" id="{2DE6AD67-04FE-F5AA-F67C-1FF0D1192818}"/>
              </a:ext>
            </a:extLst>
          </p:cNvPr>
          <p:cNvSpPr/>
          <p:nvPr/>
        </p:nvSpPr>
        <p:spPr>
          <a:xfrm>
            <a:off x="2039172" y="2472833"/>
            <a:ext cx="2076178" cy="416090"/>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Individual Transaction input work data obtained from invocation event</a:t>
            </a:r>
          </a:p>
        </p:txBody>
      </p:sp>
      <p:sp>
        <p:nvSpPr>
          <p:cNvPr id="68" name="Rectangle: Rounded Corners 67">
            <a:extLst>
              <a:ext uri="{FF2B5EF4-FFF2-40B4-BE49-F238E27FC236}">
                <a16:creationId xmlns:a16="http://schemas.microsoft.com/office/drawing/2014/main" id="{BE77C361-D839-B80D-619F-901C04AE1D0D}"/>
              </a:ext>
            </a:extLst>
          </p:cNvPr>
          <p:cNvSpPr/>
          <p:nvPr/>
        </p:nvSpPr>
        <p:spPr>
          <a:xfrm>
            <a:off x="2048291" y="2931969"/>
            <a:ext cx="2076178" cy="654984"/>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Batch Process Work Data obtained from File and inserted into a work table, or obtained from a Predetermined Work Table, </a:t>
            </a:r>
          </a:p>
        </p:txBody>
      </p:sp>
      <p:sp>
        <p:nvSpPr>
          <p:cNvPr id="69" name="Rectangle: Rounded Corners 68">
            <a:extLst>
              <a:ext uri="{FF2B5EF4-FFF2-40B4-BE49-F238E27FC236}">
                <a16:creationId xmlns:a16="http://schemas.microsoft.com/office/drawing/2014/main" id="{5639ECD4-01CA-FE71-9CE0-0A2B356955EA}"/>
              </a:ext>
            </a:extLst>
          </p:cNvPr>
          <p:cNvSpPr/>
          <p:nvPr/>
        </p:nvSpPr>
        <p:spPr>
          <a:xfrm>
            <a:off x="2055650" y="396562"/>
            <a:ext cx="2026604" cy="1083855"/>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Preset List and Order of API Calls or Procedure Calls or Modules Invoked from input, business logic, user profile, application user profile, or role, define in a static individual transaction  Work List Table</a:t>
            </a:r>
          </a:p>
        </p:txBody>
      </p:sp>
      <p:sp>
        <p:nvSpPr>
          <p:cNvPr id="72" name="Rectangle: Rounded Corners 71">
            <a:extLst>
              <a:ext uri="{FF2B5EF4-FFF2-40B4-BE49-F238E27FC236}">
                <a16:creationId xmlns:a16="http://schemas.microsoft.com/office/drawing/2014/main" id="{131A4F8F-A71D-5265-B6AA-8E012638E490}"/>
              </a:ext>
            </a:extLst>
          </p:cNvPr>
          <p:cNvSpPr/>
          <p:nvPr/>
        </p:nvSpPr>
        <p:spPr>
          <a:xfrm>
            <a:off x="4558258" y="2153812"/>
            <a:ext cx="714281" cy="639719"/>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Machine</a:t>
            </a:r>
          </a:p>
        </p:txBody>
      </p:sp>
      <p:sp>
        <p:nvSpPr>
          <p:cNvPr id="74" name="Rectangle: Rounded Corners 73">
            <a:extLst>
              <a:ext uri="{FF2B5EF4-FFF2-40B4-BE49-F238E27FC236}">
                <a16:creationId xmlns:a16="http://schemas.microsoft.com/office/drawing/2014/main" id="{2B5E60C3-7DCA-AD72-08FA-E32D2D0D784F}"/>
              </a:ext>
            </a:extLst>
          </p:cNvPr>
          <p:cNvSpPr/>
          <p:nvPr/>
        </p:nvSpPr>
        <p:spPr>
          <a:xfrm>
            <a:off x="5257906" y="2157006"/>
            <a:ext cx="870689" cy="639719"/>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3 Input Data Work Tables Per Machine</a:t>
            </a:r>
          </a:p>
        </p:txBody>
      </p:sp>
      <p:sp>
        <p:nvSpPr>
          <p:cNvPr id="76" name="Rectangle: Rounded Corners 75">
            <a:extLst>
              <a:ext uri="{FF2B5EF4-FFF2-40B4-BE49-F238E27FC236}">
                <a16:creationId xmlns:a16="http://schemas.microsoft.com/office/drawing/2014/main" id="{327E0ACC-CBC6-7104-73C9-9D86396DB22C}"/>
              </a:ext>
            </a:extLst>
          </p:cNvPr>
          <p:cNvSpPr/>
          <p:nvPr/>
        </p:nvSpPr>
        <p:spPr>
          <a:xfrm>
            <a:off x="6122895" y="2151205"/>
            <a:ext cx="781010" cy="639718"/>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10 </a:t>
            </a:r>
            <a:r>
              <a:rPr lang="en-US" sz="1000" dirty="0" err="1">
                <a:latin typeface="Times New Roman" panose="02020603050405020304" pitchFamily="18" charset="0"/>
                <a:cs typeface="Times New Roman" panose="02020603050405020304" pitchFamily="18" charset="0"/>
              </a:rPr>
              <a:t>Asynch</a:t>
            </a:r>
            <a:endParaRPr lang="en-US" sz="1000" dirty="0">
              <a:latin typeface="Times New Roman" panose="02020603050405020304" pitchFamily="18" charset="0"/>
              <a:cs typeface="Times New Roman" panose="02020603050405020304" pitchFamily="18" charset="0"/>
            </a:endParaRPr>
          </a:p>
          <a:p>
            <a:pPr algn="ctr"/>
            <a:r>
              <a:rPr lang="en-US" sz="1000" dirty="0">
                <a:latin typeface="Times New Roman" panose="02020603050405020304" pitchFamily="18" charset="0"/>
                <a:cs typeface="Times New Roman" panose="02020603050405020304" pitchFamily="18" charset="0"/>
              </a:rPr>
              <a:t>Threads Per Table</a:t>
            </a:r>
          </a:p>
        </p:txBody>
      </p:sp>
      <p:sp>
        <p:nvSpPr>
          <p:cNvPr id="81" name="Rectangle: Rounded Corners 80">
            <a:extLst>
              <a:ext uri="{FF2B5EF4-FFF2-40B4-BE49-F238E27FC236}">
                <a16:creationId xmlns:a16="http://schemas.microsoft.com/office/drawing/2014/main" id="{5E3EA992-6149-5E02-1182-55988A058E2A}"/>
              </a:ext>
            </a:extLst>
          </p:cNvPr>
          <p:cNvSpPr/>
          <p:nvPr/>
        </p:nvSpPr>
        <p:spPr>
          <a:xfrm>
            <a:off x="4560831" y="2813251"/>
            <a:ext cx="714281" cy="639719"/>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Machine</a:t>
            </a:r>
          </a:p>
        </p:txBody>
      </p:sp>
      <p:sp>
        <p:nvSpPr>
          <p:cNvPr id="82" name="Rectangle: Rounded Corners 81">
            <a:extLst>
              <a:ext uri="{FF2B5EF4-FFF2-40B4-BE49-F238E27FC236}">
                <a16:creationId xmlns:a16="http://schemas.microsoft.com/office/drawing/2014/main" id="{A2563D5F-EFDC-5CB5-CD4D-1005635D0FC9}"/>
              </a:ext>
            </a:extLst>
          </p:cNvPr>
          <p:cNvSpPr/>
          <p:nvPr/>
        </p:nvSpPr>
        <p:spPr>
          <a:xfrm>
            <a:off x="5260479" y="2816445"/>
            <a:ext cx="870689" cy="639719"/>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3 Input Data Work Tables Per Machine</a:t>
            </a:r>
          </a:p>
        </p:txBody>
      </p:sp>
      <p:sp>
        <p:nvSpPr>
          <p:cNvPr id="83" name="Rectangle: Rounded Corners 82">
            <a:extLst>
              <a:ext uri="{FF2B5EF4-FFF2-40B4-BE49-F238E27FC236}">
                <a16:creationId xmlns:a16="http://schemas.microsoft.com/office/drawing/2014/main" id="{7D813FC9-B89E-354C-C86E-2C4D03639250}"/>
              </a:ext>
            </a:extLst>
          </p:cNvPr>
          <p:cNvSpPr/>
          <p:nvPr/>
        </p:nvSpPr>
        <p:spPr>
          <a:xfrm>
            <a:off x="6125468" y="2810644"/>
            <a:ext cx="781010" cy="639718"/>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10 </a:t>
            </a:r>
            <a:r>
              <a:rPr lang="en-US" sz="1000" dirty="0" err="1">
                <a:latin typeface="Times New Roman" panose="02020603050405020304" pitchFamily="18" charset="0"/>
                <a:cs typeface="Times New Roman" panose="02020603050405020304" pitchFamily="18" charset="0"/>
              </a:rPr>
              <a:t>Asynch</a:t>
            </a:r>
            <a:endParaRPr lang="en-US" sz="1000" dirty="0">
              <a:latin typeface="Times New Roman" panose="02020603050405020304" pitchFamily="18" charset="0"/>
              <a:cs typeface="Times New Roman" panose="02020603050405020304" pitchFamily="18" charset="0"/>
            </a:endParaRPr>
          </a:p>
          <a:p>
            <a:pPr algn="ctr"/>
            <a:r>
              <a:rPr lang="en-US" sz="1000" dirty="0">
                <a:latin typeface="Times New Roman" panose="02020603050405020304" pitchFamily="18" charset="0"/>
                <a:cs typeface="Times New Roman" panose="02020603050405020304" pitchFamily="18" charset="0"/>
              </a:rPr>
              <a:t>Threads Per Table</a:t>
            </a:r>
          </a:p>
        </p:txBody>
      </p:sp>
    </p:spTree>
    <p:extLst>
      <p:ext uri="{BB962C8B-B14F-4D97-AF65-F5344CB8AC3E}">
        <p14:creationId xmlns:p14="http://schemas.microsoft.com/office/powerpoint/2010/main" val="300080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Rounded Corners 256">
            <a:extLst>
              <a:ext uri="{FF2B5EF4-FFF2-40B4-BE49-F238E27FC236}">
                <a16:creationId xmlns:a16="http://schemas.microsoft.com/office/drawing/2014/main" id="{7B7D5162-E923-4779-AA10-3C29892F0F09}"/>
              </a:ext>
            </a:extLst>
          </p:cNvPr>
          <p:cNvSpPr/>
          <p:nvPr/>
        </p:nvSpPr>
        <p:spPr>
          <a:xfrm>
            <a:off x="7327513" y="12496"/>
            <a:ext cx="3588548" cy="6721108"/>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8" name="Rectangle: Rounded Corners 257">
            <a:extLst>
              <a:ext uri="{FF2B5EF4-FFF2-40B4-BE49-F238E27FC236}">
                <a16:creationId xmlns:a16="http://schemas.microsoft.com/office/drawing/2014/main" id="{D5F71E36-AA38-46B3-AFC1-65A4A1B6FBC2}"/>
              </a:ext>
            </a:extLst>
          </p:cNvPr>
          <p:cNvSpPr/>
          <p:nvPr/>
        </p:nvSpPr>
        <p:spPr>
          <a:xfrm>
            <a:off x="7337864" y="589044"/>
            <a:ext cx="3588548" cy="6176545"/>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77" name="Rectangle: Rounded Corners 276">
            <a:extLst>
              <a:ext uri="{FF2B5EF4-FFF2-40B4-BE49-F238E27FC236}">
                <a16:creationId xmlns:a16="http://schemas.microsoft.com/office/drawing/2014/main" id="{A5623F4A-2D43-4FD2-9FE1-E4C1F58410C5}"/>
              </a:ext>
            </a:extLst>
          </p:cNvPr>
          <p:cNvSpPr/>
          <p:nvPr/>
        </p:nvSpPr>
        <p:spPr>
          <a:xfrm>
            <a:off x="10570866" y="12496"/>
            <a:ext cx="1600051" cy="6776741"/>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255" name="Rectangle: Rounded Corners 254">
            <a:extLst>
              <a:ext uri="{FF2B5EF4-FFF2-40B4-BE49-F238E27FC236}">
                <a16:creationId xmlns:a16="http://schemas.microsoft.com/office/drawing/2014/main" id="{0998166D-3E3A-4115-BA4C-F2061BB636C1}"/>
              </a:ext>
            </a:extLst>
          </p:cNvPr>
          <p:cNvSpPr/>
          <p:nvPr/>
        </p:nvSpPr>
        <p:spPr>
          <a:xfrm>
            <a:off x="3752507" y="35923"/>
            <a:ext cx="3578532" cy="668518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6" name="Rectangle: Rounded Corners 255">
            <a:extLst>
              <a:ext uri="{FF2B5EF4-FFF2-40B4-BE49-F238E27FC236}">
                <a16:creationId xmlns:a16="http://schemas.microsoft.com/office/drawing/2014/main" id="{98C1F036-F9AD-449B-9F45-C50BEF2E434B}"/>
              </a:ext>
            </a:extLst>
          </p:cNvPr>
          <p:cNvSpPr/>
          <p:nvPr/>
        </p:nvSpPr>
        <p:spPr>
          <a:xfrm>
            <a:off x="3752842" y="576548"/>
            <a:ext cx="3588548" cy="6176545"/>
          </a:xfrm>
          <a:prstGeom prst="roundRect">
            <a:avLst/>
          </a:prstGeom>
          <a:solidFill>
            <a:schemeClr val="accent1">
              <a:lumMod val="75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4" name="Rectangle: Rounded Corners 253">
            <a:extLst>
              <a:ext uri="{FF2B5EF4-FFF2-40B4-BE49-F238E27FC236}">
                <a16:creationId xmlns:a16="http://schemas.microsoft.com/office/drawing/2014/main" id="{10A2F9B6-2039-403D-9FC2-D4B5D18003C6}"/>
              </a:ext>
            </a:extLst>
          </p:cNvPr>
          <p:cNvSpPr/>
          <p:nvPr/>
        </p:nvSpPr>
        <p:spPr>
          <a:xfrm>
            <a:off x="34091" y="12496"/>
            <a:ext cx="3687217" cy="6708612"/>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3" name="Rectangle: Rounded Corners 252">
            <a:extLst>
              <a:ext uri="{FF2B5EF4-FFF2-40B4-BE49-F238E27FC236}">
                <a16:creationId xmlns:a16="http://schemas.microsoft.com/office/drawing/2014/main" id="{31DA8CDD-1E17-4ECF-8C87-EB123F38C9AF}"/>
              </a:ext>
            </a:extLst>
          </p:cNvPr>
          <p:cNvSpPr/>
          <p:nvPr/>
        </p:nvSpPr>
        <p:spPr>
          <a:xfrm>
            <a:off x="0" y="576548"/>
            <a:ext cx="3731659" cy="6176545"/>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28" name="Rectangle: Rounded Corners 227">
            <a:extLst>
              <a:ext uri="{FF2B5EF4-FFF2-40B4-BE49-F238E27FC236}">
                <a16:creationId xmlns:a16="http://schemas.microsoft.com/office/drawing/2014/main" id="{FB22EEFE-37EB-4CA5-882C-D75932E1EF13}"/>
              </a:ext>
            </a:extLst>
          </p:cNvPr>
          <p:cNvSpPr/>
          <p:nvPr/>
        </p:nvSpPr>
        <p:spPr>
          <a:xfrm>
            <a:off x="15040" y="1202709"/>
            <a:ext cx="12123812" cy="5577640"/>
          </a:xfrm>
          <a:prstGeom prst="roundRect">
            <a:avLst/>
          </a:prstGeom>
          <a:solidFill>
            <a:srgbClr val="CCFF33"/>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251" name="Rectangle: Rounded Corners 250">
            <a:extLst>
              <a:ext uri="{FF2B5EF4-FFF2-40B4-BE49-F238E27FC236}">
                <a16:creationId xmlns:a16="http://schemas.microsoft.com/office/drawing/2014/main" id="{AA0487C7-1282-4491-9BEE-01D581AB89BF}"/>
              </a:ext>
            </a:extLst>
          </p:cNvPr>
          <p:cNvSpPr/>
          <p:nvPr/>
        </p:nvSpPr>
        <p:spPr>
          <a:xfrm>
            <a:off x="10552901" y="1200674"/>
            <a:ext cx="1579591" cy="5445788"/>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81" name="Rectangle: Rounded Corners 180">
            <a:extLst>
              <a:ext uri="{FF2B5EF4-FFF2-40B4-BE49-F238E27FC236}">
                <a16:creationId xmlns:a16="http://schemas.microsoft.com/office/drawing/2014/main" id="{271AEFCC-8ABE-4424-A0A4-792C7D833780}"/>
              </a:ext>
            </a:extLst>
          </p:cNvPr>
          <p:cNvSpPr/>
          <p:nvPr/>
        </p:nvSpPr>
        <p:spPr>
          <a:xfrm>
            <a:off x="34094" y="2001396"/>
            <a:ext cx="12108593" cy="4776305"/>
          </a:xfrm>
          <a:prstGeom prst="roundRect">
            <a:avLst/>
          </a:prstGeom>
          <a:solidFill>
            <a:srgbClr val="6DD4F9"/>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O</a:t>
            </a:r>
          </a:p>
        </p:txBody>
      </p:sp>
      <p:sp>
        <p:nvSpPr>
          <p:cNvPr id="219" name="Rectangle: Rounded Corners 218">
            <a:extLst>
              <a:ext uri="{FF2B5EF4-FFF2-40B4-BE49-F238E27FC236}">
                <a16:creationId xmlns:a16="http://schemas.microsoft.com/office/drawing/2014/main" id="{DEE8D695-AB8D-497B-B4E2-312BD15BEC6A}"/>
              </a:ext>
            </a:extLst>
          </p:cNvPr>
          <p:cNvSpPr/>
          <p:nvPr/>
        </p:nvSpPr>
        <p:spPr>
          <a:xfrm>
            <a:off x="10540467" y="1992508"/>
            <a:ext cx="1579591" cy="4674869"/>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77" name="Rectangle: Rounded Corners 176">
            <a:extLst>
              <a:ext uri="{FF2B5EF4-FFF2-40B4-BE49-F238E27FC236}">
                <a16:creationId xmlns:a16="http://schemas.microsoft.com/office/drawing/2014/main" id="{277DAD84-9336-408C-84F0-0B678E7E3462}"/>
              </a:ext>
            </a:extLst>
          </p:cNvPr>
          <p:cNvSpPr/>
          <p:nvPr/>
        </p:nvSpPr>
        <p:spPr>
          <a:xfrm>
            <a:off x="10563099" y="2647727"/>
            <a:ext cx="1579591" cy="4143545"/>
          </a:xfrm>
          <a:prstGeom prst="roundRect">
            <a:avLst/>
          </a:prstGeom>
          <a:solidFill>
            <a:schemeClr val="accent4">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38" name="TextBox 137">
            <a:extLst>
              <a:ext uri="{FF2B5EF4-FFF2-40B4-BE49-F238E27FC236}">
                <a16:creationId xmlns:a16="http://schemas.microsoft.com/office/drawing/2014/main" id="{946340C7-9AD4-4E2A-8396-F7272B54E3F2}"/>
              </a:ext>
            </a:extLst>
          </p:cNvPr>
          <p:cNvSpPr txBox="1"/>
          <p:nvPr/>
        </p:nvSpPr>
        <p:spPr>
          <a:xfrm>
            <a:off x="10475090" y="2625696"/>
            <a:ext cx="1776737" cy="1938992"/>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Time series focus for data, slowly changing data frameworks designed to capture the effect of actions, events, and matrix correlations between departments, divisions, initiatives, organizations and other activity</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52" name="TextBox 151">
            <a:extLst>
              <a:ext uri="{FF2B5EF4-FFF2-40B4-BE49-F238E27FC236}">
                <a16:creationId xmlns:a16="http://schemas.microsoft.com/office/drawing/2014/main" id="{E76CC15D-052A-41CE-921B-1536DCCAD8DE}"/>
              </a:ext>
            </a:extLst>
          </p:cNvPr>
          <p:cNvSpPr txBox="1"/>
          <p:nvPr/>
        </p:nvSpPr>
        <p:spPr>
          <a:xfrm>
            <a:off x="3912697" y="2437714"/>
            <a:ext cx="6534150" cy="369332"/>
          </a:xfrm>
          <a:prstGeom prst="rect">
            <a:avLst/>
          </a:prstGeom>
          <a:noFill/>
        </p:spPr>
        <p:txBody>
          <a:bodyPr wrap="square">
            <a:spAutoFit/>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87" name="TextBox 186">
            <a:extLst>
              <a:ext uri="{FF2B5EF4-FFF2-40B4-BE49-F238E27FC236}">
                <a16:creationId xmlns:a16="http://schemas.microsoft.com/office/drawing/2014/main" id="{54D9AD2D-A154-49E5-B527-9649C5C26AAF}"/>
              </a:ext>
            </a:extLst>
          </p:cNvPr>
          <p:cNvSpPr txBox="1"/>
          <p:nvPr/>
        </p:nvSpPr>
        <p:spPr>
          <a:xfrm>
            <a:off x="526891" y="1933095"/>
            <a:ext cx="7087113" cy="369332"/>
          </a:xfrm>
          <a:prstGeom prst="rect">
            <a:avLst/>
          </a:prstGeom>
          <a:noFill/>
        </p:spPr>
        <p:txBody>
          <a:bodyPr wrap="square">
            <a:spAutoFit/>
          </a:bodyPr>
          <a:lstStyle/>
          <a:p>
            <a:pPr algn="ctr"/>
            <a:r>
              <a:rPr lang="en-US" b="1" dirty="0">
                <a:solidFill>
                  <a:schemeClr val="tx1"/>
                </a:solidFill>
                <a:latin typeface="Times New Roman" panose="02020603050405020304" pitchFamily="18" charset="0"/>
                <a:cs typeface="Times New Roman" panose="02020603050405020304" pitchFamily="18" charset="0"/>
              </a:rPr>
              <a:t>Lean Manufacturing, efficiency achievement and value synthesis</a:t>
            </a:r>
          </a:p>
        </p:txBody>
      </p:sp>
      <p:sp>
        <p:nvSpPr>
          <p:cNvPr id="213" name="Rectangle: Rounded Corners 212">
            <a:extLst>
              <a:ext uri="{FF2B5EF4-FFF2-40B4-BE49-F238E27FC236}">
                <a16:creationId xmlns:a16="http://schemas.microsoft.com/office/drawing/2014/main" id="{45B58A1C-69C5-4EA9-9236-8A19A5CCB4A1}"/>
              </a:ext>
            </a:extLst>
          </p:cNvPr>
          <p:cNvSpPr/>
          <p:nvPr/>
        </p:nvSpPr>
        <p:spPr>
          <a:xfrm>
            <a:off x="5884790" y="2970606"/>
            <a:ext cx="3397694" cy="220667"/>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Key Fields</a:t>
            </a:r>
          </a:p>
        </p:txBody>
      </p:sp>
      <p:sp>
        <p:nvSpPr>
          <p:cNvPr id="217" name="Rectangle: Rounded Corners 216">
            <a:extLst>
              <a:ext uri="{FF2B5EF4-FFF2-40B4-BE49-F238E27FC236}">
                <a16:creationId xmlns:a16="http://schemas.microsoft.com/office/drawing/2014/main" id="{06120931-1BA8-4118-BB4A-2435A43B4AF4}"/>
              </a:ext>
            </a:extLst>
          </p:cNvPr>
          <p:cNvSpPr/>
          <p:nvPr/>
        </p:nvSpPr>
        <p:spPr>
          <a:xfrm>
            <a:off x="5853880" y="4475304"/>
            <a:ext cx="728874" cy="699769"/>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Indicator or Measure</a:t>
            </a:r>
          </a:p>
        </p:txBody>
      </p:sp>
      <p:sp>
        <p:nvSpPr>
          <p:cNvPr id="220" name="Callout: Left Arrow 219">
            <a:extLst>
              <a:ext uri="{FF2B5EF4-FFF2-40B4-BE49-F238E27FC236}">
                <a16:creationId xmlns:a16="http://schemas.microsoft.com/office/drawing/2014/main" id="{5224EB69-C3B7-4D25-8295-F977B8CBA285}"/>
              </a:ext>
            </a:extLst>
          </p:cNvPr>
          <p:cNvSpPr/>
          <p:nvPr/>
        </p:nvSpPr>
        <p:spPr>
          <a:xfrm flipH="1">
            <a:off x="9313962" y="2948551"/>
            <a:ext cx="262085" cy="300683"/>
          </a:xfrm>
          <a:prstGeom prst="leftArrowCallout">
            <a:avLst>
              <a:gd name="adj1" fmla="val 20670"/>
              <a:gd name="adj2" fmla="val 20670"/>
              <a:gd name="adj3" fmla="val 25000"/>
              <a:gd name="adj4" fmla="val 2019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21" name="TextBox 220">
            <a:extLst>
              <a:ext uri="{FF2B5EF4-FFF2-40B4-BE49-F238E27FC236}">
                <a16:creationId xmlns:a16="http://schemas.microsoft.com/office/drawing/2014/main" id="{7799AD85-9C31-4512-B38A-69B8B9238424}"/>
              </a:ext>
            </a:extLst>
          </p:cNvPr>
          <p:cNvSpPr txBox="1"/>
          <p:nvPr/>
        </p:nvSpPr>
        <p:spPr>
          <a:xfrm>
            <a:off x="10469280" y="2056664"/>
            <a:ext cx="1776737"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Value Synthesis, Customer Intimacy, Worker Intimacy</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29" name="Rectangle: Rounded Corners 228">
            <a:extLst>
              <a:ext uri="{FF2B5EF4-FFF2-40B4-BE49-F238E27FC236}">
                <a16:creationId xmlns:a16="http://schemas.microsoft.com/office/drawing/2014/main" id="{E260621D-8F3B-4B7B-8D5E-864636CCCA8A}"/>
              </a:ext>
            </a:extLst>
          </p:cNvPr>
          <p:cNvSpPr/>
          <p:nvPr/>
        </p:nvSpPr>
        <p:spPr>
          <a:xfrm>
            <a:off x="732008" y="1424855"/>
            <a:ext cx="1345844" cy="512654"/>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Shards and Columns from elastic search and map reduce</a:t>
            </a:r>
          </a:p>
        </p:txBody>
      </p:sp>
      <p:sp>
        <p:nvSpPr>
          <p:cNvPr id="231" name="Rectangle: Rounded Corners 230">
            <a:extLst>
              <a:ext uri="{FF2B5EF4-FFF2-40B4-BE49-F238E27FC236}">
                <a16:creationId xmlns:a16="http://schemas.microsoft.com/office/drawing/2014/main" id="{27C26F7B-2F79-4CAF-AB0A-47986D68538C}"/>
              </a:ext>
            </a:extLst>
          </p:cNvPr>
          <p:cNvSpPr/>
          <p:nvPr/>
        </p:nvSpPr>
        <p:spPr>
          <a:xfrm>
            <a:off x="2125746" y="1639321"/>
            <a:ext cx="760989" cy="274527"/>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External Data Sets</a:t>
            </a:r>
          </a:p>
        </p:txBody>
      </p:sp>
      <p:sp>
        <p:nvSpPr>
          <p:cNvPr id="233" name="Rectangle: Rounded Corners 232">
            <a:extLst>
              <a:ext uri="{FF2B5EF4-FFF2-40B4-BE49-F238E27FC236}">
                <a16:creationId xmlns:a16="http://schemas.microsoft.com/office/drawing/2014/main" id="{6D070FA1-DB88-4949-B4A9-D3EACC2CF26C}"/>
              </a:ext>
            </a:extLst>
          </p:cNvPr>
          <p:cNvSpPr/>
          <p:nvPr/>
        </p:nvSpPr>
        <p:spPr>
          <a:xfrm>
            <a:off x="2900584" y="1652516"/>
            <a:ext cx="760989" cy="274526"/>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Data</a:t>
            </a:r>
          </a:p>
          <a:p>
            <a:pPr algn="ctr"/>
            <a:r>
              <a:rPr lang="en-US" sz="1000" dirty="0">
                <a:solidFill>
                  <a:schemeClr val="tx1"/>
                </a:solidFill>
                <a:latin typeface="Times New Roman" panose="02020603050405020304" pitchFamily="18" charset="0"/>
                <a:cs typeface="Times New Roman" panose="02020603050405020304" pitchFamily="18" charset="0"/>
              </a:rPr>
              <a:t>Rapids</a:t>
            </a:r>
          </a:p>
        </p:txBody>
      </p:sp>
      <p:sp>
        <p:nvSpPr>
          <p:cNvPr id="234" name="Rectangle: Rounded Corners 233">
            <a:extLst>
              <a:ext uri="{FF2B5EF4-FFF2-40B4-BE49-F238E27FC236}">
                <a16:creationId xmlns:a16="http://schemas.microsoft.com/office/drawing/2014/main" id="{2D71B9B6-D25E-4770-ABD8-63EA42C5EFC2}"/>
              </a:ext>
            </a:extLst>
          </p:cNvPr>
          <p:cNvSpPr/>
          <p:nvPr/>
        </p:nvSpPr>
        <p:spPr>
          <a:xfrm>
            <a:off x="3705475" y="1451427"/>
            <a:ext cx="853298" cy="481855"/>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Meta Data enabled Correlates</a:t>
            </a:r>
          </a:p>
        </p:txBody>
      </p:sp>
      <p:sp>
        <p:nvSpPr>
          <p:cNvPr id="236" name="Rectangle: Rounded Corners 235">
            <a:extLst>
              <a:ext uri="{FF2B5EF4-FFF2-40B4-BE49-F238E27FC236}">
                <a16:creationId xmlns:a16="http://schemas.microsoft.com/office/drawing/2014/main" id="{D9417DB9-F8AC-4AC8-983B-FF955BB21BCF}"/>
              </a:ext>
            </a:extLst>
          </p:cNvPr>
          <p:cNvSpPr/>
          <p:nvPr/>
        </p:nvSpPr>
        <p:spPr>
          <a:xfrm>
            <a:off x="4598010" y="1451428"/>
            <a:ext cx="927966" cy="468336"/>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Times New Roman" panose="02020603050405020304" pitchFamily="18" charset="0"/>
                <a:cs typeface="Times New Roman" panose="02020603050405020304" pitchFamily="18" charset="0"/>
              </a:rPr>
              <a:t>Masterdata</a:t>
            </a:r>
            <a:r>
              <a:rPr lang="en-US" sz="1000" dirty="0">
                <a:solidFill>
                  <a:schemeClr val="tx1"/>
                </a:solidFill>
                <a:latin typeface="Times New Roman" panose="02020603050405020304" pitchFamily="18" charset="0"/>
                <a:cs typeface="Times New Roman" panose="02020603050405020304" pitchFamily="18" charset="0"/>
              </a:rPr>
              <a:t> enabled Correlates</a:t>
            </a:r>
          </a:p>
        </p:txBody>
      </p:sp>
      <p:sp>
        <p:nvSpPr>
          <p:cNvPr id="238" name="Rectangle: Rounded Corners 237">
            <a:extLst>
              <a:ext uri="{FF2B5EF4-FFF2-40B4-BE49-F238E27FC236}">
                <a16:creationId xmlns:a16="http://schemas.microsoft.com/office/drawing/2014/main" id="{E0B5B1EE-256D-4A18-AC3A-6C8DA114EAEF}"/>
              </a:ext>
            </a:extLst>
          </p:cNvPr>
          <p:cNvSpPr/>
          <p:nvPr/>
        </p:nvSpPr>
        <p:spPr>
          <a:xfrm>
            <a:off x="5603126" y="1464500"/>
            <a:ext cx="1054533" cy="455805"/>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Lean Manufacturing enabled</a:t>
            </a:r>
          </a:p>
        </p:txBody>
      </p:sp>
      <p:sp>
        <p:nvSpPr>
          <p:cNvPr id="239" name="Rectangle: Rounded Corners 238">
            <a:extLst>
              <a:ext uri="{FF2B5EF4-FFF2-40B4-BE49-F238E27FC236}">
                <a16:creationId xmlns:a16="http://schemas.microsoft.com/office/drawing/2014/main" id="{7181EB64-DE64-495C-A15F-252B4553F3F3}"/>
              </a:ext>
            </a:extLst>
          </p:cNvPr>
          <p:cNvSpPr/>
          <p:nvPr/>
        </p:nvSpPr>
        <p:spPr>
          <a:xfrm>
            <a:off x="6696999" y="1456407"/>
            <a:ext cx="1101682" cy="465626"/>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Program/ Project Management KPIs</a:t>
            </a:r>
          </a:p>
        </p:txBody>
      </p:sp>
      <p:sp>
        <p:nvSpPr>
          <p:cNvPr id="240" name="Rectangle: Rounded Corners 239">
            <a:extLst>
              <a:ext uri="{FF2B5EF4-FFF2-40B4-BE49-F238E27FC236}">
                <a16:creationId xmlns:a16="http://schemas.microsoft.com/office/drawing/2014/main" id="{C50556E4-F5FC-4CE2-B71B-9AAB0BB66C12}"/>
              </a:ext>
            </a:extLst>
          </p:cNvPr>
          <p:cNvSpPr/>
          <p:nvPr/>
        </p:nvSpPr>
        <p:spPr>
          <a:xfrm>
            <a:off x="7895217" y="1456407"/>
            <a:ext cx="1208209" cy="476192"/>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Executive, Solvency and Spend Objectives</a:t>
            </a:r>
          </a:p>
        </p:txBody>
      </p:sp>
      <p:sp>
        <p:nvSpPr>
          <p:cNvPr id="241" name="Rectangle: Rounded Corners 240">
            <a:extLst>
              <a:ext uri="{FF2B5EF4-FFF2-40B4-BE49-F238E27FC236}">
                <a16:creationId xmlns:a16="http://schemas.microsoft.com/office/drawing/2014/main" id="{A1B9F9DD-2978-4294-B623-A7CB30033231}"/>
              </a:ext>
            </a:extLst>
          </p:cNvPr>
          <p:cNvSpPr/>
          <p:nvPr/>
        </p:nvSpPr>
        <p:spPr>
          <a:xfrm>
            <a:off x="9180083" y="1474840"/>
            <a:ext cx="940604" cy="476558"/>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Departmental </a:t>
            </a:r>
          </a:p>
          <a:p>
            <a:pPr algn="ctr"/>
            <a:r>
              <a:rPr lang="en-US" sz="1000" dirty="0">
                <a:solidFill>
                  <a:schemeClr val="tx1"/>
                </a:solidFill>
                <a:latin typeface="Times New Roman" panose="02020603050405020304" pitchFamily="18" charset="0"/>
                <a:cs typeface="Times New Roman" panose="02020603050405020304" pitchFamily="18" charset="0"/>
              </a:rPr>
              <a:t>Objectives</a:t>
            </a:r>
          </a:p>
        </p:txBody>
      </p:sp>
      <p:sp>
        <p:nvSpPr>
          <p:cNvPr id="246" name="Rectangle: Rounded Corners 245">
            <a:extLst>
              <a:ext uri="{FF2B5EF4-FFF2-40B4-BE49-F238E27FC236}">
                <a16:creationId xmlns:a16="http://schemas.microsoft.com/office/drawing/2014/main" id="{D9819280-762C-4ED1-AA10-45F722B3E29B}"/>
              </a:ext>
            </a:extLst>
          </p:cNvPr>
          <p:cNvSpPr/>
          <p:nvPr/>
        </p:nvSpPr>
        <p:spPr>
          <a:xfrm>
            <a:off x="2121754" y="1451427"/>
            <a:ext cx="1529962" cy="153496"/>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Industry, Customer</a:t>
            </a:r>
          </a:p>
        </p:txBody>
      </p:sp>
      <p:sp>
        <p:nvSpPr>
          <p:cNvPr id="248" name="TextBox 247">
            <a:extLst>
              <a:ext uri="{FF2B5EF4-FFF2-40B4-BE49-F238E27FC236}">
                <a16:creationId xmlns:a16="http://schemas.microsoft.com/office/drawing/2014/main" id="{F8F9E044-3CCD-45ED-B712-CDB9AE3753FE}"/>
              </a:ext>
            </a:extLst>
          </p:cNvPr>
          <p:cNvSpPr txBox="1"/>
          <p:nvPr/>
        </p:nvSpPr>
        <p:spPr>
          <a:xfrm>
            <a:off x="10554372" y="1207009"/>
            <a:ext cx="1596082" cy="830997"/>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Visualizations, Insight, Ideation, Playbooks and Derivatization</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52" name="TextBox 251">
            <a:extLst>
              <a:ext uri="{FF2B5EF4-FFF2-40B4-BE49-F238E27FC236}">
                <a16:creationId xmlns:a16="http://schemas.microsoft.com/office/drawing/2014/main" id="{68160306-A257-4A68-B6C4-280FEEC14794}"/>
              </a:ext>
            </a:extLst>
          </p:cNvPr>
          <p:cNvSpPr txBox="1"/>
          <p:nvPr/>
        </p:nvSpPr>
        <p:spPr>
          <a:xfrm>
            <a:off x="-576956" y="1178360"/>
            <a:ext cx="8256066" cy="307777"/>
          </a:xfrm>
          <a:prstGeom prst="rect">
            <a:avLst/>
          </a:prstGeom>
          <a:noFill/>
        </p:spPr>
        <p:txBody>
          <a:bodyPr wrap="square">
            <a:sp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Correlates, Dualities, Tuples, Mechanistic Links, Training Data and Tensors</a:t>
            </a:r>
          </a:p>
        </p:txBody>
      </p:sp>
      <p:sp>
        <p:nvSpPr>
          <p:cNvPr id="259" name="Callout: Left Arrow 258">
            <a:extLst>
              <a:ext uri="{FF2B5EF4-FFF2-40B4-BE49-F238E27FC236}">
                <a16:creationId xmlns:a16="http://schemas.microsoft.com/office/drawing/2014/main" id="{0B333C52-A077-4D3D-AED9-CAA5CC9130BA}"/>
              </a:ext>
            </a:extLst>
          </p:cNvPr>
          <p:cNvSpPr/>
          <p:nvPr/>
        </p:nvSpPr>
        <p:spPr>
          <a:xfrm flipH="1">
            <a:off x="10123355" y="1575776"/>
            <a:ext cx="437145" cy="300683"/>
          </a:xfrm>
          <a:prstGeom prst="leftArrowCallout">
            <a:avLst>
              <a:gd name="adj1" fmla="val 20670"/>
              <a:gd name="adj2" fmla="val 20670"/>
              <a:gd name="adj3" fmla="val 25000"/>
              <a:gd name="adj4" fmla="val 2019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60" name="Rectangle: Rounded Corners 259">
            <a:extLst>
              <a:ext uri="{FF2B5EF4-FFF2-40B4-BE49-F238E27FC236}">
                <a16:creationId xmlns:a16="http://schemas.microsoft.com/office/drawing/2014/main" id="{7BE752A4-D54F-4E72-B82F-F06826FA63FD}"/>
              </a:ext>
            </a:extLst>
          </p:cNvPr>
          <p:cNvSpPr/>
          <p:nvPr/>
        </p:nvSpPr>
        <p:spPr>
          <a:xfrm>
            <a:off x="259936" y="291634"/>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261" name="Rectangle: Rounded Corners 260">
            <a:extLst>
              <a:ext uri="{FF2B5EF4-FFF2-40B4-BE49-F238E27FC236}">
                <a16:creationId xmlns:a16="http://schemas.microsoft.com/office/drawing/2014/main" id="{58AEFAA5-9B06-4E37-8774-DC77FD8A1BAB}"/>
              </a:ext>
            </a:extLst>
          </p:cNvPr>
          <p:cNvSpPr/>
          <p:nvPr/>
        </p:nvSpPr>
        <p:spPr>
          <a:xfrm>
            <a:off x="271570" y="794591"/>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262" name="Rectangle: Rounded Corners 261">
            <a:extLst>
              <a:ext uri="{FF2B5EF4-FFF2-40B4-BE49-F238E27FC236}">
                <a16:creationId xmlns:a16="http://schemas.microsoft.com/office/drawing/2014/main" id="{2AD4CBF7-7B67-46C1-8A9A-026FFDB13985}"/>
              </a:ext>
            </a:extLst>
          </p:cNvPr>
          <p:cNvSpPr/>
          <p:nvPr/>
        </p:nvSpPr>
        <p:spPr>
          <a:xfrm>
            <a:off x="5083784" y="254625"/>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263" name="Rectangle: Rounded Corners 262">
            <a:extLst>
              <a:ext uri="{FF2B5EF4-FFF2-40B4-BE49-F238E27FC236}">
                <a16:creationId xmlns:a16="http://schemas.microsoft.com/office/drawing/2014/main" id="{EF235358-8A92-41D0-B6C6-7511E5071214}"/>
              </a:ext>
            </a:extLst>
          </p:cNvPr>
          <p:cNvSpPr/>
          <p:nvPr/>
        </p:nvSpPr>
        <p:spPr>
          <a:xfrm>
            <a:off x="5039962" y="994683"/>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264" name="Rectangle: Rounded Corners 263">
            <a:extLst>
              <a:ext uri="{FF2B5EF4-FFF2-40B4-BE49-F238E27FC236}">
                <a16:creationId xmlns:a16="http://schemas.microsoft.com/office/drawing/2014/main" id="{3BD171E4-FF0C-434D-9DAD-5BF07814C641}"/>
              </a:ext>
            </a:extLst>
          </p:cNvPr>
          <p:cNvSpPr/>
          <p:nvPr/>
        </p:nvSpPr>
        <p:spPr>
          <a:xfrm>
            <a:off x="9616077" y="982266"/>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265" name="Rectangle: Rounded Corners 264">
            <a:extLst>
              <a:ext uri="{FF2B5EF4-FFF2-40B4-BE49-F238E27FC236}">
                <a16:creationId xmlns:a16="http://schemas.microsoft.com/office/drawing/2014/main" id="{9A7A4D85-9049-4870-A494-1D45B8E97F9B}"/>
              </a:ext>
            </a:extLst>
          </p:cNvPr>
          <p:cNvSpPr/>
          <p:nvPr/>
        </p:nvSpPr>
        <p:spPr>
          <a:xfrm>
            <a:off x="9706670" y="259082"/>
            <a:ext cx="859013" cy="17259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Report</a:t>
            </a:r>
          </a:p>
        </p:txBody>
      </p:sp>
      <p:sp>
        <p:nvSpPr>
          <p:cNvPr id="266" name="TextBox 265">
            <a:extLst>
              <a:ext uri="{FF2B5EF4-FFF2-40B4-BE49-F238E27FC236}">
                <a16:creationId xmlns:a16="http://schemas.microsoft.com/office/drawing/2014/main" id="{08C946C8-5617-4914-86C3-03747E26ED11}"/>
              </a:ext>
            </a:extLst>
          </p:cNvPr>
          <p:cNvSpPr txBox="1"/>
          <p:nvPr/>
        </p:nvSpPr>
        <p:spPr>
          <a:xfrm>
            <a:off x="88799" y="-14608"/>
            <a:ext cx="2971876" cy="30777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t>Executive, Leadership, Org</a:t>
            </a:r>
          </a:p>
        </p:txBody>
      </p:sp>
      <p:sp>
        <p:nvSpPr>
          <p:cNvPr id="267" name="TextBox 266">
            <a:extLst>
              <a:ext uri="{FF2B5EF4-FFF2-40B4-BE49-F238E27FC236}">
                <a16:creationId xmlns:a16="http://schemas.microsoft.com/office/drawing/2014/main" id="{E19F4681-C7AE-435C-8477-A28A07360146}"/>
              </a:ext>
            </a:extLst>
          </p:cNvPr>
          <p:cNvSpPr txBox="1"/>
          <p:nvPr/>
        </p:nvSpPr>
        <p:spPr>
          <a:xfrm>
            <a:off x="-326758" y="937386"/>
            <a:ext cx="2971876" cy="307777"/>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Program/Project PMO</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268" name="TextBox 267">
            <a:extLst>
              <a:ext uri="{FF2B5EF4-FFF2-40B4-BE49-F238E27FC236}">
                <a16:creationId xmlns:a16="http://schemas.microsoft.com/office/drawing/2014/main" id="{5F3BD6A8-D1AB-4BAB-AF95-5F86ACD122B3}"/>
              </a:ext>
            </a:extLst>
          </p:cNvPr>
          <p:cNvSpPr txBox="1"/>
          <p:nvPr/>
        </p:nvSpPr>
        <p:spPr>
          <a:xfrm>
            <a:off x="4002881" y="-53131"/>
            <a:ext cx="2971876" cy="307777"/>
          </a:xfrm>
          <a:prstGeom prst="rect">
            <a:avLst/>
          </a:prstGeom>
          <a:noFill/>
        </p:spPr>
        <p:txBody>
          <a:bodyPr wrap="square">
            <a:spAutoFit/>
          </a:bodyPr>
          <a:lstStyle>
            <a:defPPr>
              <a:defRPr lang="en-US"/>
            </a:defPPr>
            <a:lvl1pPr algn="ctr">
              <a:defRPr sz="1400" b="1">
                <a:latin typeface="Times New Roman" panose="02020603050405020304" pitchFamily="18" charset="0"/>
                <a:cs typeface="Times New Roman" panose="02020603050405020304" pitchFamily="18" charset="0"/>
              </a:defRPr>
            </a:lvl1pPr>
          </a:lstStyle>
          <a:p>
            <a:r>
              <a:rPr lang="en-US" dirty="0">
                <a:solidFill>
                  <a:schemeClr val="bg1"/>
                </a:solidFill>
              </a:rPr>
              <a:t>Departments</a:t>
            </a:r>
          </a:p>
        </p:txBody>
      </p:sp>
      <p:sp>
        <p:nvSpPr>
          <p:cNvPr id="269" name="TextBox 268">
            <a:extLst>
              <a:ext uri="{FF2B5EF4-FFF2-40B4-BE49-F238E27FC236}">
                <a16:creationId xmlns:a16="http://schemas.microsoft.com/office/drawing/2014/main" id="{C9F775D8-94CF-44ED-94D9-9B440B7FFACD}"/>
              </a:ext>
            </a:extLst>
          </p:cNvPr>
          <p:cNvSpPr txBox="1"/>
          <p:nvPr/>
        </p:nvSpPr>
        <p:spPr>
          <a:xfrm>
            <a:off x="4023594" y="716599"/>
            <a:ext cx="2971876" cy="307777"/>
          </a:xfrm>
          <a:prstGeom prst="rect">
            <a:avLst/>
          </a:prstGeom>
          <a:noFill/>
        </p:spPr>
        <p:txBody>
          <a:bodyPr wrap="square">
            <a:spAutoFit/>
          </a:bodyPr>
          <a:lstStyle/>
          <a:p>
            <a:pPr algn="ctr"/>
            <a:r>
              <a:rPr lang="en-US" sz="1400" b="1" dirty="0">
                <a:solidFill>
                  <a:schemeClr val="bg1"/>
                </a:solidFill>
                <a:latin typeface="Times New Roman" panose="02020603050405020304" pitchFamily="18" charset="0"/>
                <a:cs typeface="Times New Roman" panose="02020603050405020304" pitchFamily="18" charset="0"/>
              </a:rPr>
              <a:t>Operations</a:t>
            </a:r>
          </a:p>
        </p:txBody>
      </p:sp>
      <p:sp>
        <p:nvSpPr>
          <p:cNvPr id="270" name="TextBox 269">
            <a:extLst>
              <a:ext uri="{FF2B5EF4-FFF2-40B4-BE49-F238E27FC236}">
                <a16:creationId xmlns:a16="http://schemas.microsoft.com/office/drawing/2014/main" id="{B7F7CF53-DCB1-40A3-9407-A66F745DCC2A}"/>
              </a:ext>
            </a:extLst>
          </p:cNvPr>
          <p:cNvSpPr txBox="1"/>
          <p:nvPr/>
        </p:nvSpPr>
        <p:spPr>
          <a:xfrm>
            <a:off x="9064072" y="682781"/>
            <a:ext cx="1785163" cy="307777"/>
          </a:xfrm>
          <a:prstGeom prst="rect">
            <a:avLst/>
          </a:prstGeom>
          <a:noFill/>
        </p:spPr>
        <p:txBody>
          <a:bodyPr wrap="square">
            <a:spAutoFit/>
          </a:bodyPr>
          <a:lstStyle/>
          <a:p>
            <a:pPr algn="ctr"/>
            <a:r>
              <a:rPr lang="en-US" sz="1400" b="1" dirty="0">
                <a:solidFill>
                  <a:schemeClr val="bg1"/>
                </a:solidFill>
                <a:latin typeface="Times New Roman" panose="02020603050405020304" pitchFamily="18" charset="0"/>
                <a:cs typeface="Times New Roman" panose="02020603050405020304" pitchFamily="18" charset="0"/>
              </a:rPr>
              <a:t>Customers</a:t>
            </a:r>
          </a:p>
        </p:txBody>
      </p:sp>
      <p:sp>
        <p:nvSpPr>
          <p:cNvPr id="271" name="TextBox 270">
            <a:extLst>
              <a:ext uri="{FF2B5EF4-FFF2-40B4-BE49-F238E27FC236}">
                <a16:creationId xmlns:a16="http://schemas.microsoft.com/office/drawing/2014/main" id="{9C659D80-AEDD-451B-BF14-46B19FF5B08A}"/>
              </a:ext>
            </a:extLst>
          </p:cNvPr>
          <p:cNvSpPr txBox="1"/>
          <p:nvPr/>
        </p:nvSpPr>
        <p:spPr>
          <a:xfrm>
            <a:off x="9123195" y="-55533"/>
            <a:ext cx="1785163" cy="307777"/>
          </a:xfrm>
          <a:prstGeom prst="rect">
            <a:avLst/>
          </a:prstGeom>
          <a:noFill/>
        </p:spPr>
        <p:txBody>
          <a:bodyPr wrap="square">
            <a:spAutoFit/>
          </a:bodyPr>
          <a:lstStyle/>
          <a:p>
            <a:pPr algn="ctr"/>
            <a:r>
              <a:rPr lang="en-US" sz="1400" b="1" dirty="0">
                <a:solidFill>
                  <a:schemeClr val="bg1"/>
                </a:solidFill>
                <a:latin typeface="Times New Roman" panose="02020603050405020304" pitchFamily="18" charset="0"/>
                <a:cs typeface="Times New Roman" panose="02020603050405020304" pitchFamily="18" charset="0"/>
              </a:rPr>
              <a:t>Industry</a:t>
            </a:r>
          </a:p>
        </p:txBody>
      </p:sp>
      <p:sp>
        <p:nvSpPr>
          <p:cNvPr id="20" name="Oval 19">
            <a:extLst>
              <a:ext uri="{FF2B5EF4-FFF2-40B4-BE49-F238E27FC236}">
                <a16:creationId xmlns:a16="http://schemas.microsoft.com/office/drawing/2014/main" id="{907016BB-67F1-4754-942C-5584AEA7113F}"/>
              </a:ext>
            </a:extLst>
          </p:cNvPr>
          <p:cNvSpPr/>
          <p:nvPr/>
        </p:nvSpPr>
        <p:spPr>
          <a:xfrm>
            <a:off x="1125774" y="231653"/>
            <a:ext cx="3833566" cy="772536"/>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2" name="Oval 271">
            <a:extLst>
              <a:ext uri="{FF2B5EF4-FFF2-40B4-BE49-F238E27FC236}">
                <a16:creationId xmlns:a16="http://schemas.microsoft.com/office/drawing/2014/main" id="{5ED61180-71BD-4D79-83DE-0A05A103674C}"/>
              </a:ext>
            </a:extLst>
          </p:cNvPr>
          <p:cNvSpPr/>
          <p:nvPr/>
        </p:nvSpPr>
        <p:spPr>
          <a:xfrm>
            <a:off x="5854541" y="144669"/>
            <a:ext cx="3858297" cy="855745"/>
          </a:xfrm>
          <a:prstGeom prst="ellipse">
            <a:avLst/>
          </a:prstGeom>
          <a:solidFill>
            <a:srgbClr val="FFFFCC"/>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CC"/>
              </a:solidFill>
              <a:latin typeface="Times New Roman" panose="02020603050405020304" pitchFamily="18" charset="0"/>
              <a:cs typeface="Times New Roman" panose="02020603050405020304" pitchFamily="18" charset="0"/>
            </a:endParaRPr>
          </a:p>
        </p:txBody>
      </p:sp>
      <p:sp>
        <p:nvSpPr>
          <p:cNvPr id="274" name="TextBox 273">
            <a:extLst>
              <a:ext uri="{FF2B5EF4-FFF2-40B4-BE49-F238E27FC236}">
                <a16:creationId xmlns:a16="http://schemas.microsoft.com/office/drawing/2014/main" id="{FDD8C8D5-3976-47CC-8234-4D4A61437285}"/>
              </a:ext>
            </a:extLst>
          </p:cNvPr>
          <p:cNvSpPr txBox="1"/>
          <p:nvPr/>
        </p:nvSpPr>
        <p:spPr>
          <a:xfrm>
            <a:off x="1333076" y="349964"/>
            <a:ext cx="3552278"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Internal, programmable, directable, cybernetic, artificial, operational, and organizational synapse using opts,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5" name="TextBox 274">
            <a:extLst>
              <a:ext uri="{FF2B5EF4-FFF2-40B4-BE49-F238E27FC236}">
                <a16:creationId xmlns:a16="http://schemas.microsoft.com/office/drawing/2014/main" id="{A914EEE2-EF4E-4579-BBBE-7AE6C7CED200}"/>
              </a:ext>
            </a:extLst>
          </p:cNvPr>
          <p:cNvSpPr txBox="1"/>
          <p:nvPr/>
        </p:nvSpPr>
        <p:spPr>
          <a:xfrm>
            <a:off x="6082055" y="304594"/>
            <a:ext cx="3426614" cy="646331"/>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External, programmable, directable, cybernetic, artificial, operational, and Industry synapse using ops, feedback, improvement</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276" name="TextBox 275">
            <a:extLst>
              <a:ext uri="{FF2B5EF4-FFF2-40B4-BE49-F238E27FC236}">
                <a16:creationId xmlns:a16="http://schemas.microsoft.com/office/drawing/2014/main" id="{64D20086-31C4-403B-83EB-7697537A1AB8}"/>
              </a:ext>
            </a:extLst>
          </p:cNvPr>
          <p:cNvSpPr txBox="1"/>
          <p:nvPr/>
        </p:nvSpPr>
        <p:spPr>
          <a:xfrm>
            <a:off x="10519322" y="74707"/>
            <a:ext cx="1667601" cy="1200329"/>
          </a:xfrm>
          <a:prstGeom prst="rect">
            <a:avLst/>
          </a:prstGeom>
          <a:noFill/>
        </p:spPr>
        <p:txBody>
          <a:bodyPr wrap="square">
            <a:spAutoFit/>
          </a:bodyPr>
          <a:lstStyle/>
          <a:p>
            <a:pPr algn="ctr"/>
            <a:r>
              <a:rPr lang="en-US" sz="800" b="1" dirty="0">
                <a:latin typeface="Times New Roman" panose="02020603050405020304" pitchFamily="18" charset="0"/>
                <a:cs typeface="Times New Roman" panose="02020603050405020304" pitchFamily="18" charset="0"/>
              </a:rPr>
              <a:t>Optimize Costs per customer/IT FTE/business FTE, do more for less, enhance value and efficiency, assuring solvency, return on investment, Worker/Customer/Stakeholder Intimacy, while achieving charter objectives and delivery on Key performance indicators</a:t>
            </a:r>
            <a:endParaRPr lang="en-US" sz="800" b="1" dirty="0">
              <a:solidFill>
                <a:schemeClr val="tx1"/>
              </a:solidFill>
              <a:latin typeface="Times New Roman" panose="02020603050405020304" pitchFamily="18" charset="0"/>
              <a:cs typeface="Times New Roman" panose="02020603050405020304" pitchFamily="18" charset="0"/>
            </a:endParaRPr>
          </a:p>
        </p:txBody>
      </p:sp>
      <p:sp>
        <p:nvSpPr>
          <p:cNvPr id="163" name="Callout: Left Arrow 162">
            <a:extLst>
              <a:ext uri="{FF2B5EF4-FFF2-40B4-BE49-F238E27FC236}">
                <a16:creationId xmlns:a16="http://schemas.microsoft.com/office/drawing/2014/main" id="{7F328646-EC2B-4656-AF16-08F30CA9279F}"/>
              </a:ext>
            </a:extLst>
          </p:cNvPr>
          <p:cNvSpPr/>
          <p:nvPr/>
        </p:nvSpPr>
        <p:spPr>
          <a:xfrm flipH="1">
            <a:off x="4970416" y="473633"/>
            <a:ext cx="907469" cy="300683"/>
          </a:xfrm>
          <a:prstGeom prst="leftArrowCallout">
            <a:avLst>
              <a:gd name="adj1" fmla="val 20670"/>
              <a:gd name="adj2" fmla="val 20670"/>
              <a:gd name="adj3" fmla="val 25000"/>
              <a:gd name="adj4" fmla="val 84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4" name="Callout: Left Arrow 163">
            <a:extLst>
              <a:ext uri="{FF2B5EF4-FFF2-40B4-BE49-F238E27FC236}">
                <a16:creationId xmlns:a16="http://schemas.microsoft.com/office/drawing/2014/main" id="{2687890C-8558-406F-9969-B89AAA10CE4E}"/>
              </a:ext>
            </a:extLst>
          </p:cNvPr>
          <p:cNvSpPr/>
          <p:nvPr/>
        </p:nvSpPr>
        <p:spPr>
          <a:xfrm flipH="1">
            <a:off x="9704513" y="483223"/>
            <a:ext cx="884452" cy="300683"/>
          </a:xfrm>
          <a:prstGeom prst="leftArrowCallout">
            <a:avLst>
              <a:gd name="adj1" fmla="val 20670"/>
              <a:gd name="adj2" fmla="val 20670"/>
              <a:gd name="adj3" fmla="val 25000"/>
              <a:gd name="adj4" fmla="val 1057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97" name="TextBox 196">
            <a:extLst>
              <a:ext uri="{FF2B5EF4-FFF2-40B4-BE49-F238E27FC236}">
                <a16:creationId xmlns:a16="http://schemas.microsoft.com/office/drawing/2014/main" id="{31BAF758-63FE-42D9-8D2A-0AB89B7C08E6}"/>
              </a:ext>
            </a:extLst>
          </p:cNvPr>
          <p:cNvSpPr txBox="1"/>
          <p:nvPr/>
        </p:nvSpPr>
        <p:spPr>
          <a:xfrm>
            <a:off x="-22490" y="1426350"/>
            <a:ext cx="897127" cy="646331"/>
          </a:xfrm>
          <a:prstGeom prst="rect">
            <a:avLst/>
          </a:prstGeom>
          <a:noFill/>
        </p:spPr>
        <p:txBody>
          <a:bodyPr wrap="square" lIns="91440" tIns="45720" rIns="91440" bIns="45720" anchor="t">
            <a:spAutoFit/>
          </a:bodyPr>
          <a:lstStyle/>
          <a:p>
            <a:pPr algn="ctr"/>
            <a:r>
              <a:rPr lang="en-US" sz="1200" b="1" dirty="0">
                <a:latin typeface="Times New Roman"/>
                <a:cs typeface="Times New Roman"/>
              </a:rPr>
              <a:t>Data</a:t>
            </a:r>
          </a:p>
          <a:p>
            <a:pPr algn="ctr"/>
            <a:r>
              <a:rPr lang="en-US" sz="1200" b="1" dirty="0">
                <a:latin typeface="Times New Roman"/>
                <a:cs typeface="Times New Roman"/>
              </a:rPr>
              <a:t>Ocean Boundary</a:t>
            </a:r>
            <a:endParaRPr lang="en-US" dirty="0">
              <a:latin typeface="Times New Roman"/>
              <a:cs typeface="Times New Roman"/>
            </a:endParaRPr>
          </a:p>
        </p:txBody>
      </p:sp>
      <p:sp>
        <p:nvSpPr>
          <p:cNvPr id="3" name="Rectangle: Rounded Corners 2">
            <a:extLst>
              <a:ext uri="{FF2B5EF4-FFF2-40B4-BE49-F238E27FC236}">
                <a16:creationId xmlns:a16="http://schemas.microsoft.com/office/drawing/2014/main" id="{3F2D101D-E108-81C7-69A7-092A5693A2C6}"/>
              </a:ext>
            </a:extLst>
          </p:cNvPr>
          <p:cNvSpPr/>
          <p:nvPr/>
        </p:nvSpPr>
        <p:spPr>
          <a:xfrm>
            <a:off x="76320" y="2229590"/>
            <a:ext cx="3328440" cy="4467239"/>
          </a:xfrm>
          <a:prstGeom prst="roundRect">
            <a:avLst/>
          </a:prstGeom>
          <a:solidFill>
            <a:srgbClr val="CCFF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4" name="Rectangle: Rounded Corners 3">
            <a:extLst>
              <a:ext uri="{FF2B5EF4-FFF2-40B4-BE49-F238E27FC236}">
                <a16:creationId xmlns:a16="http://schemas.microsoft.com/office/drawing/2014/main" id="{F6B8A45F-6981-75E4-0BB8-5C6555C86D8C}"/>
              </a:ext>
            </a:extLst>
          </p:cNvPr>
          <p:cNvSpPr/>
          <p:nvPr/>
        </p:nvSpPr>
        <p:spPr>
          <a:xfrm>
            <a:off x="163740" y="2299265"/>
            <a:ext cx="3307645" cy="4267101"/>
          </a:xfrm>
          <a:prstGeom prst="roundRect">
            <a:avLst/>
          </a:prstGeom>
          <a:solidFill>
            <a:srgbClr val="FFFF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5" name="Rectangle: Rounded Corners 4">
            <a:extLst>
              <a:ext uri="{FF2B5EF4-FFF2-40B4-BE49-F238E27FC236}">
                <a16:creationId xmlns:a16="http://schemas.microsoft.com/office/drawing/2014/main" id="{ED1732DC-ACBA-D99E-35C1-580CBF8DDAC7}"/>
              </a:ext>
            </a:extLst>
          </p:cNvPr>
          <p:cNvSpPr/>
          <p:nvPr/>
        </p:nvSpPr>
        <p:spPr>
          <a:xfrm>
            <a:off x="341319" y="2360806"/>
            <a:ext cx="3291127" cy="4078394"/>
          </a:xfrm>
          <a:prstGeom prst="roundRect">
            <a:avLst/>
          </a:prstGeom>
          <a:solidFill>
            <a:schemeClr val="accent1">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6" name="Rectangle: Rounded Corners 5">
            <a:extLst>
              <a:ext uri="{FF2B5EF4-FFF2-40B4-BE49-F238E27FC236}">
                <a16:creationId xmlns:a16="http://schemas.microsoft.com/office/drawing/2014/main" id="{7159F4C2-B8B5-BC81-E621-4AAB01E8E136}"/>
              </a:ext>
            </a:extLst>
          </p:cNvPr>
          <p:cNvSpPr/>
          <p:nvPr/>
        </p:nvSpPr>
        <p:spPr>
          <a:xfrm>
            <a:off x="428202" y="2414751"/>
            <a:ext cx="3579598" cy="3866701"/>
          </a:xfrm>
          <a:prstGeom prst="roundRect">
            <a:avLst/>
          </a:prstGeom>
          <a:solidFill>
            <a:schemeClr val="accent1">
              <a:lumMod val="75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z</a:t>
            </a:r>
          </a:p>
        </p:txBody>
      </p:sp>
      <p:sp>
        <p:nvSpPr>
          <p:cNvPr id="8" name="Rectangle: Rounded Corners 7">
            <a:extLst>
              <a:ext uri="{FF2B5EF4-FFF2-40B4-BE49-F238E27FC236}">
                <a16:creationId xmlns:a16="http://schemas.microsoft.com/office/drawing/2014/main" id="{FA3FAC1D-BCA1-1CFD-9DE7-EF8B1BB3437A}"/>
              </a:ext>
            </a:extLst>
          </p:cNvPr>
          <p:cNvSpPr/>
          <p:nvPr/>
        </p:nvSpPr>
        <p:spPr>
          <a:xfrm>
            <a:off x="464992" y="2497334"/>
            <a:ext cx="3751153" cy="3721456"/>
          </a:xfrm>
          <a:prstGeom prst="roundRect">
            <a:avLst/>
          </a:prstGeom>
          <a:solidFill>
            <a:srgbClr val="CC00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D094E64C-2579-8BFB-F0C3-2FF5E28FBEDD}"/>
              </a:ext>
            </a:extLst>
          </p:cNvPr>
          <p:cNvSpPr/>
          <p:nvPr/>
        </p:nvSpPr>
        <p:spPr>
          <a:xfrm>
            <a:off x="654211" y="2574382"/>
            <a:ext cx="3764521" cy="3597818"/>
          </a:xfrm>
          <a:prstGeom prst="roundRect">
            <a:avLst/>
          </a:prstGeom>
          <a:solidFill>
            <a:srgbClr val="EF778E"/>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A7476E1-41EE-32FE-E52F-61BAEE5E60A7}"/>
              </a:ext>
            </a:extLst>
          </p:cNvPr>
          <p:cNvSpPr txBox="1"/>
          <p:nvPr/>
        </p:nvSpPr>
        <p:spPr>
          <a:xfrm>
            <a:off x="659724" y="2526906"/>
            <a:ext cx="1830025" cy="307777"/>
          </a:xfrm>
          <a:prstGeom prst="rect">
            <a:avLst/>
          </a:prstGeom>
          <a:noFill/>
        </p:spPr>
        <p:txBody>
          <a:bodyPr wrap="square">
            <a:spAutoFit/>
          </a:bodyPr>
          <a:lstStyle/>
          <a:p>
            <a:pPr algn="ctr"/>
            <a:r>
              <a:rPr lang="en-US" sz="1400" b="1" dirty="0">
                <a:solidFill>
                  <a:schemeClr val="bg1"/>
                </a:solidFill>
                <a:latin typeface="Times New Roman" panose="02020603050405020304" pitchFamily="18" charset="0"/>
                <a:cs typeface="Times New Roman" panose="02020603050405020304" pitchFamily="18" charset="0"/>
              </a:rPr>
              <a:t>Workers</a:t>
            </a:r>
          </a:p>
        </p:txBody>
      </p:sp>
      <p:sp>
        <p:nvSpPr>
          <p:cNvPr id="7" name="Rectangle: Rounded Corners 6">
            <a:extLst>
              <a:ext uri="{FF2B5EF4-FFF2-40B4-BE49-F238E27FC236}">
                <a16:creationId xmlns:a16="http://schemas.microsoft.com/office/drawing/2014/main" id="{4EF08FB5-A0D5-BA58-A458-16E58772027D}"/>
              </a:ext>
            </a:extLst>
          </p:cNvPr>
          <p:cNvSpPr/>
          <p:nvPr/>
        </p:nvSpPr>
        <p:spPr>
          <a:xfrm>
            <a:off x="772993" y="2763920"/>
            <a:ext cx="3882568" cy="3299489"/>
          </a:xfrm>
          <a:prstGeom prst="roundRect">
            <a:avLst/>
          </a:prstGeom>
          <a:solidFill>
            <a:srgbClr val="FF66CC"/>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6FFEAA9-2942-249B-C7CA-2E638D2D885D}"/>
              </a:ext>
            </a:extLst>
          </p:cNvPr>
          <p:cNvSpPr txBox="1"/>
          <p:nvPr/>
        </p:nvSpPr>
        <p:spPr>
          <a:xfrm>
            <a:off x="776858" y="2722663"/>
            <a:ext cx="1785163" cy="307777"/>
          </a:xfrm>
          <a:prstGeom prst="rect">
            <a:avLst/>
          </a:prstGeom>
          <a:noFill/>
        </p:spPr>
        <p:txBody>
          <a:bodyPr wrap="square">
            <a:spAutoFit/>
          </a:bodyPr>
          <a:lstStyle/>
          <a:p>
            <a:pPr algn="ctr"/>
            <a:r>
              <a:rPr lang="en-US" sz="1400" b="1" dirty="0">
                <a:solidFill>
                  <a:schemeClr val="bg1"/>
                </a:solidFill>
                <a:latin typeface="Times New Roman" panose="02020603050405020304" pitchFamily="18" charset="0"/>
                <a:cs typeface="Times New Roman" panose="02020603050405020304" pitchFamily="18" charset="0"/>
              </a:rPr>
              <a:t>Customers</a:t>
            </a:r>
          </a:p>
        </p:txBody>
      </p:sp>
      <p:sp>
        <p:nvSpPr>
          <p:cNvPr id="215" name="Rectangle: Rounded Corners 214">
            <a:extLst>
              <a:ext uri="{FF2B5EF4-FFF2-40B4-BE49-F238E27FC236}">
                <a16:creationId xmlns:a16="http://schemas.microsoft.com/office/drawing/2014/main" id="{C49C4EF0-8630-4AD4-B7F7-8A8DA6720214}"/>
              </a:ext>
            </a:extLst>
          </p:cNvPr>
          <p:cNvSpPr/>
          <p:nvPr/>
        </p:nvSpPr>
        <p:spPr>
          <a:xfrm>
            <a:off x="962847" y="2938699"/>
            <a:ext cx="4813840" cy="510788"/>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Statistical Process Control, Controls, Measures, Monitors, thresholds or limits. Common/Assignable Causalities, Charts, costs of nonresolution, costs of resolution, duration of nonresolution, duration to resolution, status</a:t>
            </a:r>
          </a:p>
        </p:txBody>
      </p:sp>
      <p:sp>
        <p:nvSpPr>
          <p:cNvPr id="13" name="Rectangle: Rounded Corners 12">
            <a:extLst>
              <a:ext uri="{FF2B5EF4-FFF2-40B4-BE49-F238E27FC236}">
                <a16:creationId xmlns:a16="http://schemas.microsoft.com/office/drawing/2014/main" id="{E5982760-1325-85D3-77FC-5B922AC3CF73}"/>
              </a:ext>
            </a:extLst>
          </p:cNvPr>
          <p:cNvSpPr/>
          <p:nvPr/>
        </p:nvSpPr>
        <p:spPr>
          <a:xfrm>
            <a:off x="960170" y="3466517"/>
            <a:ext cx="4802772" cy="396325"/>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Service Level Agreement, Service Level Objective, Measure, Monitors or Metrics, Incident, problem,, costs of nonresolution, costs of resolution, duration of nonresolution</a:t>
            </a:r>
          </a:p>
        </p:txBody>
      </p:sp>
      <p:sp>
        <p:nvSpPr>
          <p:cNvPr id="14" name="Rectangle: Rounded Corners 13">
            <a:extLst>
              <a:ext uri="{FF2B5EF4-FFF2-40B4-BE49-F238E27FC236}">
                <a16:creationId xmlns:a16="http://schemas.microsoft.com/office/drawing/2014/main" id="{3138EF79-6577-42AD-17A5-A11E93C65424}"/>
              </a:ext>
            </a:extLst>
          </p:cNvPr>
          <p:cNvSpPr/>
          <p:nvPr/>
        </p:nvSpPr>
        <p:spPr>
          <a:xfrm>
            <a:off x="960067" y="3879873"/>
            <a:ext cx="4823812" cy="650036"/>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Key Performance Indicator, Percent Complete, Costs compared to planned costs, duration to complete compared to planed completion, actual achievement/timeliness/costs compared to planned, Monitors, Metrics, objectives, limits/thresholds. Formally inputs, outputs, processes/activity, outcomes</a:t>
            </a:r>
          </a:p>
        </p:txBody>
      </p:sp>
      <p:sp>
        <p:nvSpPr>
          <p:cNvPr id="15" name="Rectangle: Rounded Corners 14">
            <a:extLst>
              <a:ext uri="{FF2B5EF4-FFF2-40B4-BE49-F238E27FC236}">
                <a16:creationId xmlns:a16="http://schemas.microsoft.com/office/drawing/2014/main" id="{18775A6C-F751-794D-1757-1825EC5C80D8}"/>
              </a:ext>
            </a:extLst>
          </p:cNvPr>
          <p:cNvSpPr/>
          <p:nvPr/>
        </p:nvSpPr>
        <p:spPr>
          <a:xfrm>
            <a:off x="952876" y="4538798"/>
            <a:ext cx="4807520" cy="646908"/>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Industry Priorities, Organizational Charter, Program Charter, Solution Charter, Departmental Charter, Individual/Group Strategic performance component all translated into critical success factors or objectives that must be achieved in order to meet Charter priorities or objectives, such as waypoints </a:t>
            </a:r>
          </a:p>
        </p:txBody>
      </p:sp>
      <p:sp>
        <p:nvSpPr>
          <p:cNvPr id="17" name="Rectangle: Rounded Corners 16">
            <a:extLst>
              <a:ext uri="{FF2B5EF4-FFF2-40B4-BE49-F238E27FC236}">
                <a16:creationId xmlns:a16="http://schemas.microsoft.com/office/drawing/2014/main" id="{6A617A91-5263-7DF0-3D26-C6714A310B38}"/>
              </a:ext>
            </a:extLst>
          </p:cNvPr>
          <p:cNvSpPr/>
          <p:nvPr/>
        </p:nvSpPr>
        <p:spPr>
          <a:xfrm>
            <a:off x="987964" y="5197804"/>
            <a:ext cx="4785101" cy="230718"/>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What he organization does well</a:t>
            </a:r>
          </a:p>
        </p:txBody>
      </p:sp>
      <p:sp>
        <p:nvSpPr>
          <p:cNvPr id="19" name="Rectangle: Rounded Corners 18">
            <a:extLst>
              <a:ext uri="{FF2B5EF4-FFF2-40B4-BE49-F238E27FC236}">
                <a16:creationId xmlns:a16="http://schemas.microsoft.com/office/drawing/2014/main" id="{56FF1044-313B-CCA0-5A95-0CBFF4D4C411}"/>
              </a:ext>
            </a:extLst>
          </p:cNvPr>
          <p:cNvSpPr/>
          <p:nvPr/>
        </p:nvSpPr>
        <p:spPr>
          <a:xfrm>
            <a:off x="998162" y="5412290"/>
            <a:ext cx="4785101" cy="230718"/>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What the organization does not do with adequate success</a:t>
            </a:r>
          </a:p>
        </p:txBody>
      </p:sp>
      <p:sp>
        <p:nvSpPr>
          <p:cNvPr id="21" name="Rectangle: Rounded Corners 20">
            <a:extLst>
              <a:ext uri="{FF2B5EF4-FFF2-40B4-BE49-F238E27FC236}">
                <a16:creationId xmlns:a16="http://schemas.microsoft.com/office/drawing/2014/main" id="{04B5F68C-76DE-5138-5C1F-42F40E006071}"/>
              </a:ext>
            </a:extLst>
          </p:cNvPr>
          <p:cNvSpPr/>
          <p:nvPr/>
        </p:nvSpPr>
        <p:spPr>
          <a:xfrm>
            <a:off x="6578826" y="4472656"/>
            <a:ext cx="752616" cy="713050"/>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Objective, Limit or threshold</a:t>
            </a:r>
          </a:p>
        </p:txBody>
      </p:sp>
      <p:sp>
        <p:nvSpPr>
          <p:cNvPr id="22" name="Rectangle: Rounded Corners 21">
            <a:extLst>
              <a:ext uri="{FF2B5EF4-FFF2-40B4-BE49-F238E27FC236}">
                <a16:creationId xmlns:a16="http://schemas.microsoft.com/office/drawing/2014/main" id="{5BC2758A-6E50-5293-BE4C-80BC3318B069}"/>
              </a:ext>
            </a:extLst>
          </p:cNvPr>
          <p:cNvSpPr/>
          <p:nvPr/>
        </p:nvSpPr>
        <p:spPr>
          <a:xfrm>
            <a:off x="7340897" y="4478525"/>
            <a:ext cx="961132" cy="696438"/>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Preventive, Alleviation, achievement action</a:t>
            </a:r>
          </a:p>
        </p:txBody>
      </p:sp>
      <p:sp>
        <p:nvSpPr>
          <p:cNvPr id="23" name="Rectangle: Rounded Corners 22">
            <a:extLst>
              <a:ext uri="{FF2B5EF4-FFF2-40B4-BE49-F238E27FC236}">
                <a16:creationId xmlns:a16="http://schemas.microsoft.com/office/drawing/2014/main" id="{23BBC976-36EA-0A48-70FC-5BCED1D6D526}"/>
              </a:ext>
            </a:extLst>
          </p:cNvPr>
          <p:cNvSpPr/>
          <p:nvPr/>
        </p:nvSpPr>
        <p:spPr>
          <a:xfrm>
            <a:off x="8286715" y="4475304"/>
            <a:ext cx="1039646" cy="711732"/>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Control Action Owner (PMO, Ops, </a:t>
            </a:r>
            <a:r>
              <a:rPr lang="en-US" sz="1000" dirty="0" err="1">
                <a:solidFill>
                  <a:schemeClr val="tx1"/>
                </a:solidFill>
                <a:latin typeface="Times New Roman" panose="02020603050405020304" pitchFamily="18" charset="0"/>
                <a:cs typeface="Times New Roman" panose="02020603050405020304" pitchFamily="18" charset="0"/>
              </a:rPr>
              <a:t>etc</a:t>
            </a:r>
            <a:r>
              <a:rPr lang="en-US" sz="1000" dirty="0">
                <a:solidFill>
                  <a:schemeClr val="tx1"/>
                </a:solidFill>
                <a:latin typeface="Times New Roman" panose="02020603050405020304" pitchFamily="18" charset="0"/>
                <a:cs typeface="Times New Roman" panose="02020603050405020304" pitchFamily="18" charset="0"/>
              </a:rPr>
              <a:t>)</a:t>
            </a:r>
          </a:p>
        </p:txBody>
      </p:sp>
      <p:sp>
        <p:nvSpPr>
          <p:cNvPr id="24" name="Rectangle: Rounded Corners 23">
            <a:extLst>
              <a:ext uri="{FF2B5EF4-FFF2-40B4-BE49-F238E27FC236}">
                <a16:creationId xmlns:a16="http://schemas.microsoft.com/office/drawing/2014/main" id="{7A34C18C-427A-508F-B252-D9112D305676}"/>
              </a:ext>
            </a:extLst>
          </p:cNvPr>
          <p:cNvSpPr/>
          <p:nvPr/>
        </p:nvSpPr>
        <p:spPr>
          <a:xfrm>
            <a:off x="9756966" y="2990245"/>
            <a:ext cx="798447" cy="3226399"/>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SCD1 , 2, 3, 4, 6</a:t>
            </a:r>
          </a:p>
        </p:txBody>
      </p:sp>
      <p:sp>
        <p:nvSpPr>
          <p:cNvPr id="25" name="Rectangle: Rounded Corners 24">
            <a:extLst>
              <a:ext uri="{FF2B5EF4-FFF2-40B4-BE49-F238E27FC236}">
                <a16:creationId xmlns:a16="http://schemas.microsoft.com/office/drawing/2014/main" id="{1FB964D9-8D54-7D78-6A69-281255D4D7E9}"/>
              </a:ext>
            </a:extLst>
          </p:cNvPr>
          <p:cNvSpPr/>
          <p:nvPr/>
        </p:nvSpPr>
        <p:spPr>
          <a:xfrm>
            <a:off x="1004987" y="5648110"/>
            <a:ext cx="4785101" cy="230718"/>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Latent Variables and Fields, Manifest Variables and Fields</a:t>
            </a:r>
          </a:p>
        </p:txBody>
      </p:sp>
      <p:sp>
        <p:nvSpPr>
          <p:cNvPr id="26" name="Rectangle: Rounded Corners 25">
            <a:extLst>
              <a:ext uri="{FF2B5EF4-FFF2-40B4-BE49-F238E27FC236}">
                <a16:creationId xmlns:a16="http://schemas.microsoft.com/office/drawing/2014/main" id="{0037083A-E9DF-8084-BCBB-9DA06A407E15}"/>
              </a:ext>
            </a:extLst>
          </p:cNvPr>
          <p:cNvSpPr/>
          <p:nvPr/>
        </p:nvSpPr>
        <p:spPr>
          <a:xfrm>
            <a:off x="5859378" y="3203770"/>
            <a:ext cx="3443775" cy="1196157"/>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Rapids, Rivers, monitoring, balancing, logging, Volumes, Running times, error levels//rates, system uptime, Sales, pricing, customer satisfaction, customer service performance, solvency, operations performance, sales/</a:t>
            </a:r>
            <a:r>
              <a:rPr lang="en-US" sz="1000" dirty="0" err="1">
                <a:solidFill>
                  <a:schemeClr val="tx1"/>
                </a:solidFill>
                <a:latin typeface="Times New Roman" panose="02020603050405020304" pitchFamily="18" charset="0"/>
                <a:cs typeface="Times New Roman" panose="02020603050405020304" pitchFamily="18" charset="0"/>
              </a:rPr>
              <a:t>fte</a:t>
            </a:r>
            <a:r>
              <a:rPr lang="en-US" sz="1000" dirty="0">
                <a:solidFill>
                  <a:schemeClr val="tx1"/>
                </a:solidFill>
                <a:latin typeface="Times New Roman" panose="02020603050405020304" pitchFamily="18" charset="0"/>
                <a:cs typeface="Times New Roman" panose="02020603050405020304" pitchFamily="18" charset="0"/>
              </a:rPr>
              <a:t> equivalency, costs per </a:t>
            </a:r>
            <a:r>
              <a:rPr lang="en-US" sz="1000" dirty="0" err="1">
                <a:solidFill>
                  <a:schemeClr val="tx1"/>
                </a:solidFill>
                <a:latin typeface="Times New Roman" panose="02020603050405020304" pitchFamily="18" charset="0"/>
                <a:cs typeface="Times New Roman" panose="02020603050405020304" pitchFamily="18" charset="0"/>
              </a:rPr>
              <a:t>fte</a:t>
            </a:r>
            <a:r>
              <a:rPr lang="en-US" sz="1000" dirty="0">
                <a:solidFill>
                  <a:schemeClr val="tx1"/>
                </a:solidFill>
                <a:latin typeface="Times New Roman" panose="02020603050405020304" pitchFamily="18" charset="0"/>
                <a:cs typeface="Times New Roman" panose="02020603050405020304" pitchFamily="18" charset="0"/>
              </a:rPr>
              <a:t>/equivalency, pipeline, backlog, INBR, administrative cost ratio, medical cost ratio</a:t>
            </a:r>
          </a:p>
        </p:txBody>
      </p:sp>
      <p:sp>
        <p:nvSpPr>
          <p:cNvPr id="28" name="Callout: Left Arrow 27">
            <a:extLst>
              <a:ext uri="{FF2B5EF4-FFF2-40B4-BE49-F238E27FC236}">
                <a16:creationId xmlns:a16="http://schemas.microsoft.com/office/drawing/2014/main" id="{9DF8F1E3-39F5-78F2-8A99-D20D186EBCE0}"/>
              </a:ext>
            </a:extLst>
          </p:cNvPr>
          <p:cNvSpPr/>
          <p:nvPr/>
        </p:nvSpPr>
        <p:spPr>
          <a:xfrm flipH="1">
            <a:off x="9315588" y="3684085"/>
            <a:ext cx="262085" cy="300683"/>
          </a:xfrm>
          <a:prstGeom prst="leftArrowCallout">
            <a:avLst>
              <a:gd name="adj1" fmla="val 20670"/>
              <a:gd name="adj2" fmla="val 20670"/>
              <a:gd name="adj3" fmla="val 25000"/>
              <a:gd name="adj4" fmla="val 2019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9" name="Callout: Left Arrow 28">
            <a:extLst>
              <a:ext uri="{FF2B5EF4-FFF2-40B4-BE49-F238E27FC236}">
                <a16:creationId xmlns:a16="http://schemas.microsoft.com/office/drawing/2014/main" id="{58A87456-A187-88D9-EF93-FEA6B00FF266}"/>
              </a:ext>
            </a:extLst>
          </p:cNvPr>
          <p:cNvSpPr/>
          <p:nvPr/>
        </p:nvSpPr>
        <p:spPr>
          <a:xfrm flipH="1">
            <a:off x="9336351" y="4685835"/>
            <a:ext cx="262085" cy="300683"/>
          </a:xfrm>
          <a:prstGeom prst="leftArrowCallout">
            <a:avLst>
              <a:gd name="adj1" fmla="val 20670"/>
              <a:gd name="adj2" fmla="val 20670"/>
              <a:gd name="adj3" fmla="val 25000"/>
              <a:gd name="adj4" fmla="val 2019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0" name="Rectangle: Rounded Corners 29">
            <a:extLst>
              <a:ext uri="{FF2B5EF4-FFF2-40B4-BE49-F238E27FC236}">
                <a16:creationId xmlns:a16="http://schemas.microsoft.com/office/drawing/2014/main" id="{541A6DA0-EA6E-8FB9-F592-01E2505EBDD8}"/>
              </a:ext>
            </a:extLst>
          </p:cNvPr>
          <p:cNvSpPr/>
          <p:nvPr/>
        </p:nvSpPr>
        <p:spPr>
          <a:xfrm>
            <a:off x="5874963" y="5243187"/>
            <a:ext cx="834618" cy="975603"/>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Seed data and variables with optimal data</a:t>
            </a:r>
          </a:p>
        </p:txBody>
      </p:sp>
      <p:sp>
        <p:nvSpPr>
          <p:cNvPr id="31" name="Callout: Left Arrow 30">
            <a:extLst>
              <a:ext uri="{FF2B5EF4-FFF2-40B4-BE49-F238E27FC236}">
                <a16:creationId xmlns:a16="http://schemas.microsoft.com/office/drawing/2014/main" id="{201B6F65-1057-6ED0-4F78-EF6855234421}"/>
              </a:ext>
            </a:extLst>
          </p:cNvPr>
          <p:cNvSpPr/>
          <p:nvPr/>
        </p:nvSpPr>
        <p:spPr>
          <a:xfrm flipH="1">
            <a:off x="6722015" y="5442729"/>
            <a:ext cx="262085" cy="300683"/>
          </a:xfrm>
          <a:prstGeom prst="leftArrowCallout">
            <a:avLst>
              <a:gd name="adj1" fmla="val 20670"/>
              <a:gd name="adj2" fmla="val 20670"/>
              <a:gd name="adj3" fmla="val 25000"/>
              <a:gd name="adj4" fmla="val 2019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2" name="Rectangle: Rounded Corners 31">
            <a:extLst>
              <a:ext uri="{FF2B5EF4-FFF2-40B4-BE49-F238E27FC236}">
                <a16:creationId xmlns:a16="http://schemas.microsoft.com/office/drawing/2014/main" id="{A544695B-3107-780D-2AE1-EAA97301C2A6}"/>
              </a:ext>
            </a:extLst>
          </p:cNvPr>
          <p:cNvSpPr/>
          <p:nvPr/>
        </p:nvSpPr>
        <p:spPr>
          <a:xfrm>
            <a:off x="6976551" y="5224961"/>
            <a:ext cx="847052" cy="993829"/>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Actual Manifest data </a:t>
            </a:r>
            <a:r>
              <a:rPr lang="en-US" sz="1000" dirty="0" err="1">
                <a:solidFill>
                  <a:schemeClr val="tx1"/>
                </a:solidFill>
                <a:latin typeface="Times New Roman" panose="02020603050405020304" pitchFamily="18" charset="0"/>
                <a:cs typeface="Times New Roman" panose="02020603050405020304" pitchFamily="18" charset="0"/>
              </a:rPr>
              <a:t>unaccessed</a:t>
            </a:r>
            <a:r>
              <a:rPr lang="en-US" sz="1000" dirty="0">
                <a:solidFill>
                  <a:schemeClr val="tx1"/>
                </a:solidFill>
                <a:latin typeface="Times New Roman" panose="02020603050405020304" pitchFamily="18" charset="0"/>
                <a:cs typeface="Times New Roman" panose="02020603050405020304" pitchFamily="18" charset="0"/>
              </a:rPr>
              <a:t>/unused</a:t>
            </a:r>
          </a:p>
        </p:txBody>
      </p:sp>
      <p:sp>
        <p:nvSpPr>
          <p:cNvPr id="33" name="Rectangle: Rounded Corners 32">
            <a:extLst>
              <a:ext uri="{FF2B5EF4-FFF2-40B4-BE49-F238E27FC236}">
                <a16:creationId xmlns:a16="http://schemas.microsoft.com/office/drawing/2014/main" id="{E9258995-152D-EE3A-CEE8-BB98AB90DFA7}"/>
              </a:ext>
            </a:extLst>
          </p:cNvPr>
          <p:cNvSpPr/>
          <p:nvPr/>
        </p:nvSpPr>
        <p:spPr>
          <a:xfrm>
            <a:off x="8075797" y="5222816"/>
            <a:ext cx="1227771" cy="993829"/>
          </a:xfrm>
          <a:prstGeom prst="roundRect">
            <a:avLst/>
          </a:prstGeom>
          <a:solidFill>
            <a:schemeClr val="accent2">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Seed reading process and variables with optimal data</a:t>
            </a:r>
          </a:p>
        </p:txBody>
      </p:sp>
      <p:sp>
        <p:nvSpPr>
          <p:cNvPr id="34" name="Callout: Left Arrow 33">
            <a:extLst>
              <a:ext uri="{FF2B5EF4-FFF2-40B4-BE49-F238E27FC236}">
                <a16:creationId xmlns:a16="http://schemas.microsoft.com/office/drawing/2014/main" id="{63A58960-7E1C-F25E-E28C-2348B40F4169}"/>
              </a:ext>
            </a:extLst>
          </p:cNvPr>
          <p:cNvSpPr/>
          <p:nvPr/>
        </p:nvSpPr>
        <p:spPr>
          <a:xfrm flipH="1">
            <a:off x="7824690" y="5442728"/>
            <a:ext cx="262085" cy="300683"/>
          </a:xfrm>
          <a:prstGeom prst="leftArrowCallout">
            <a:avLst>
              <a:gd name="adj1" fmla="val 20670"/>
              <a:gd name="adj2" fmla="val 20670"/>
              <a:gd name="adj3" fmla="val 25000"/>
              <a:gd name="adj4" fmla="val 2019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Callout: Left Arrow 34">
            <a:extLst>
              <a:ext uri="{FF2B5EF4-FFF2-40B4-BE49-F238E27FC236}">
                <a16:creationId xmlns:a16="http://schemas.microsoft.com/office/drawing/2014/main" id="{238A4C62-3135-C75F-538D-36DA13ACC0B1}"/>
              </a:ext>
            </a:extLst>
          </p:cNvPr>
          <p:cNvSpPr/>
          <p:nvPr/>
        </p:nvSpPr>
        <p:spPr>
          <a:xfrm flipH="1">
            <a:off x="9307407" y="5421369"/>
            <a:ext cx="262085" cy="300683"/>
          </a:xfrm>
          <a:prstGeom prst="leftArrowCallout">
            <a:avLst>
              <a:gd name="adj1" fmla="val 20670"/>
              <a:gd name="adj2" fmla="val 20670"/>
              <a:gd name="adj3" fmla="val 25000"/>
              <a:gd name="adj4" fmla="val 2019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7" name="Callout: Left Arrow 36">
            <a:extLst>
              <a:ext uri="{FF2B5EF4-FFF2-40B4-BE49-F238E27FC236}">
                <a16:creationId xmlns:a16="http://schemas.microsoft.com/office/drawing/2014/main" id="{02DE14C9-7239-CE09-1D08-314B77D7A620}"/>
              </a:ext>
            </a:extLst>
          </p:cNvPr>
          <p:cNvSpPr/>
          <p:nvPr/>
        </p:nvSpPr>
        <p:spPr>
          <a:xfrm flipH="1">
            <a:off x="9204369" y="4690483"/>
            <a:ext cx="262085" cy="300683"/>
          </a:xfrm>
          <a:prstGeom prst="leftArrowCallout">
            <a:avLst>
              <a:gd name="adj1" fmla="val 20670"/>
              <a:gd name="adj2" fmla="val 20670"/>
              <a:gd name="adj3" fmla="val 25000"/>
              <a:gd name="adj4" fmla="val 2019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719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16186</Words>
  <Application>Microsoft Office PowerPoint</Application>
  <PresentationFormat>Widescreen</PresentationFormat>
  <Paragraphs>2044</Paragraphs>
  <Slides>52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3257</cp:revision>
  <dcterms:created xsi:type="dcterms:W3CDTF">2020-06-13T17:45:50Z</dcterms:created>
  <dcterms:modified xsi:type="dcterms:W3CDTF">2022-10-30T06:36:41Z</dcterms:modified>
</cp:coreProperties>
</file>